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media/image113.jpg" ContentType="image/jpg"/>
  <Override PartName="/ppt/media/image114.jpg" ContentType="image/jpg"/>
  <Override PartName="/ppt/media/image115.jpg" ContentType="image/jpg"/>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48"/>
  </p:notesMasterIdLst>
  <p:handoutMasterIdLst>
    <p:handoutMasterId r:id="rId149"/>
  </p:handoutMasterIdLst>
  <p:sldIdLst>
    <p:sldId id="423" r:id="rId2"/>
    <p:sldId id="575" r:id="rId3"/>
    <p:sldId id="583" r:id="rId4"/>
    <p:sldId id="571" r:id="rId5"/>
    <p:sldId id="425" r:id="rId6"/>
    <p:sldId id="570" r:id="rId7"/>
    <p:sldId id="577" r:id="rId8"/>
    <p:sldId id="495" r:id="rId9"/>
    <p:sldId id="496" r:id="rId10"/>
    <p:sldId id="497" r:id="rId11"/>
    <p:sldId id="401" r:id="rId12"/>
    <p:sldId id="402" r:id="rId13"/>
    <p:sldId id="514" r:id="rId14"/>
    <p:sldId id="539" r:id="rId15"/>
    <p:sldId id="409" r:id="rId16"/>
    <p:sldId id="540" r:id="rId17"/>
    <p:sldId id="574" r:id="rId18"/>
    <p:sldId id="415" r:id="rId19"/>
    <p:sldId id="576" r:id="rId20"/>
    <p:sldId id="578" r:id="rId21"/>
    <p:sldId id="580" r:id="rId22"/>
    <p:sldId id="260" r:id="rId23"/>
    <p:sldId id="264" r:id="rId24"/>
    <p:sldId id="266" r:id="rId25"/>
    <p:sldId id="273" r:id="rId26"/>
    <p:sldId id="586" r:id="rId27"/>
    <p:sldId id="277" r:id="rId28"/>
    <p:sldId id="276" r:id="rId29"/>
    <p:sldId id="312" r:id="rId30"/>
    <p:sldId id="467" r:id="rId31"/>
    <p:sldId id="464" r:id="rId32"/>
    <p:sldId id="465" r:id="rId33"/>
    <p:sldId id="347" r:id="rId34"/>
    <p:sldId id="489" r:id="rId35"/>
    <p:sldId id="491" r:id="rId36"/>
    <p:sldId id="490" r:id="rId37"/>
    <p:sldId id="466" r:id="rId38"/>
    <p:sldId id="322" r:id="rId39"/>
    <p:sldId id="323" r:id="rId40"/>
    <p:sldId id="327" r:id="rId41"/>
    <p:sldId id="334" r:id="rId42"/>
    <p:sldId id="342" r:id="rId43"/>
    <p:sldId id="343" r:id="rId44"/>
    <p:sldId id="278" r:id="rId45"/>
    <p:sldId id="426" r:id="rId46"/>
    <p:sldId id="427" r:id="rId47"/>
    <p:sldId id="375" r:id="rId48"/>
    <p:sldId id="432" r:id="rId49"/>
    <p:sldId id="374" r:id="rId50"/>
    <p:sldId id="433" r:id="rId51"/>
    <p:sldId id="434" r:id="rId52"/>
    <p:sldId id="435" r:id="rId53"/>
    <p:sldId id="438" r:id="rId54"/>
    <p:sldId id="280" r:id="rId55"/>
    <p:sldId id="283" r:id="rId56"/>
    <p:sldId id="439" r:id="rId57"/>
    <p:sldId id="290" r:id="rId58"/>
    <p:sldId id="297" r:id="rId59"/>
    <p:sldId id="294" r:id="rId60"/>
    <p:sldId id="441" r:id="rId61"/>
    <p:sldId id="440" r:id="rId62"/>
    <p:sldId id="300" r:id="rId63"/>
    <p:sldId id="582" r:id="rId64"/>
    <p:sldId id="445" r:id="rId65"/>
    <p:sldId id="446" r:id="rId66"/>
    <p:sldId id="447" r:id="rId67"/>
    <p:sldId id="316" r:id="rId68"/>
    <p:sldId id="457" r:id="rId69"/>
    <p:sldId id="471" r:id="rId70"/>
    <p:sldId id="472" r:id="rId71"/>
    <p:sldId id="448" r:id="rId72"/>
    <p:sldId id="647" r:id="rId73"/>
    <p:sldId id="449" r:id="rId74"/>
    <p:sldId id="645" r:id="rId75"/>
    <p:sldId id="470" r:id="rId76"/>
    <p:sldId id="309" r:id="rId77"/>
    <p:sldId id="454" r:id="rId78"/>
    <p:sldId id="459" r:id="rId79"/>
    <p:sldId id="462" r:id="rId80"/>
    <p:sldId id="463" r:id="rId81"/>
    <p:sldId id="483" r:id="rId82"/>
    <p:sldId id="484" r:id="rId83"/>
    <p:sldId id="384" r:id="rId84"/>
    <p:sldId id="486" r:id="rId85"/>
    <p:sldId id="424" r:id="rId86"/>
    <p:sldId id="584" r:id="rId87"/>
    <p:sldId id="585" r:id="rId88"/>
    <p:sldId id="587" r:id="rId89"/>
    <p:sldId id="588" r:id="rId90"/>
    <p:sldId id="589" r:id="rId91"/>
    <p:sldId id="590" r:id="rId92"/>
    <p:sldId id="591" r:id="rId93"/>
    <p:sldId id="592" r:id="rId94"/>
    <p:sldId id="593" r:id="rId95"/>
    <p:sldId id="594" r:id="rId96"/>
    <p:sldId id="595" r:id="rId97"/>
    <p:sldId id="596" r:id="rId98"/>
    <p:sldId id="597" r:id="rId99"/>
    <p:sldId id="598" r:id="rId100"/>
    <p:sldId id="599" r:id="rId101"/>
    <p:sldId id="600" r:id="rId102"/>
    <p:sldId id="601" r:id="rId103"/>
    <p:sldId id="602" r:id="rId104"/>
    <p:sldId id="603" r:id="rId105"/>
    <p:sldId id="604" r:id="rId106"/>
    <p:sldId id="605" r:id="rId107"/>
    <p:sldId id="606" r:id="rId108"/>
    <p:sldId id="607" r:id="rId109"/>
    <p:sldId id="608" r:id="rId110"/>
    <p:sldId id="609" r:id="rId111"/>
    <p:sldId id="610" r:id="rId112"/>
    <p:sldId id="611" r:id="rId113"/>
    <p:sldId id="612" r:id="rId114"/>
    <p:sldId id="613" r:id="rId115"/>
    <p:sldId id="614" r:id="rId116"/>
    <p:sldId id="615" r:id="rId117"/>
    <p:sldId id="616" r:id="rId118"/>
    <p:sldId id="617" r:id="rId119"/>
    <p:sldId id="618" r:id="rId120"/>
    <p:sldId id="619" r:id="rId121"/>
    <p:sldId id="620" r:id="rId122"/>
    <p:sldId id="621" r:id="rId123"/>
    <p:sldId id="622" r:id="rId124"/>
    <p:sldId id="623" r:id="rId125"/>
    <p:sldId id="624" r:id="rId126"/>
    <p:sldId id="625" r:id="rId127"/>
    <p:sldId id="626" r:id="rId128"/>
    <p:sldId id="627" r:id="rId129"/>
    <p:sldId id="628" r:id="rId130"/>
    <p:sldId id="629" r:id="rId131"/>
    <p:sldId id="630" r:id="rId132"/>
    <p:sldId id="631" r:id="rId133"/>
    <p:sldId id="632" r:id="rId134"/>
    <p:sldId id="633" r:id="rId135"/>
    <p:sldId id="634" r:id="rId136"/>
    <p:sldId id="635" r:id="rId137"/>
    <p:sldId id="636" r:id="rId138"/>
    <p:sldId id="637" r:id="rId139"/>
    <p:sldId id="638" r:id="rId140"/>
    <p:sldId id="639" r:id="rId141"/>
    <p:sldId id="640" r:id="rId142"/>
    <p:sldId id="641" r:id="rId143"/>
    <p:sldId id="642" r:id="rId144"/>
    <p:sldId id="643" r:id="rId145"/>
    <p:sldId id="644" r:id="rId146"/>
    <p:sldId id="646" r:id="rId1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A680F9-E4F6-4F88-90DE-0666890404D5}">
          <p14:sldIdLst>
            <p14:sldId id="423"/>
            <p14:sldId id="575"/>
            <p14:sldId id="583"/>
            <p14:sldId id="571"/>
            <p14:sldId id="425"/>
            <p14:sldId id="570"/>
            <p14:sldId id="577"/>
            <p14:sldId id="495"/>
            <p14:sldId id="496"/>
            <p14:sldId id="497"/>
            <p14:sldId id="401"/>
            <p14:sldId id="402"/>
            <p14:sldId id="514"/>
            <p14:sldId id="539"/>
            <p14:sldId id="409"/>
            <p14:sldId id="540"/>
            <p14:sldId id="574"/>
            <p14:sldId id="415"/>
            <p14:sldId id="576"/>
            <p14:sldId id="578"/>
            <p14:sldId id="580"/>
            <p14:sldId id="260"/>
            <p14:sldId id="264"/>
            <p14:sldId id="266"/>
            <p14:sldId id="273"/>
            <p14:sldId id="586"/>
          </p14:sldIdLst>
        </p14:section>
        <p14:section name="Untitled Section" id="{6339C52E-DE90-48B6-B362-0B95B4C0A2DE}">
          <p14:sldIdLst>
            <p14:sldId id="277"/>
            <p14:sldId id="276"/>
            <p14:sldId id="312"/>
            <p14:sldId id="467"/>
            <p14:sldId id="464"/>
            <p14:sldId id="465"/>
            <p14:sldId id="347"/>
            <p14:sldId id="489"/>
            <p14:sldId id="491"/>
            <p14:sldId id="490"/>
            <p14:sldId id="466"/>
            <p14:sldId id="322"/>
            <p14:sldId id="323"/>
            <p14:sldId id="327"/>
            <p14:sldId id="334"/>
            <p14:sldId id="342"/>
            <p14:sldId id="343"/>
            <p14:sldId id="278"/>
            <p14:sldId id="426"/>
            <p14:sldId id="427"/>
            <p14:sldId id="375"/>
            <p14:sldId id="432"/>
            <p14:sldId id="374"/>
            <p14:sldId id="433"/>
            <p14:sldId id="434"/>
            <p14:sldId id="435"/>
            <p14:sldId id="438"/>
            <p14:sldId id="280"/>
            <p14:sldId id="283"/>
            <p14:sldId id="439"/>
            <p14:sldId id="290"/>
            <p14:sldId id="297"/>
            <p14:sldId id="294"/>
            <p14:sldId id="441"/>
            <p14:sldId id="440"/>
            <p14:sldId id="300"/>
            <p14:sldId id="582"/>
            <p14:sldId id="445"/>
            <p14:sldId id="446"/>
            <p14:sldId id="447"/>
            <p14:sldId id="316"/>
            <p14:sldId id="457"/>
            <p14:sldId id="471"/>
            <p14:sldId id="472"/>
            <p14:sldId id="448"/>
            <p14:sldId id="647"/>
            <p14:sldId id="449"/>
            <p14:sldId id="645"/>
            <p14:sldId id="470"/>
            <p14:sldId id="309"/>
            <p14:sldId id="454"/>
            <p14:sldId id="459"/>
            <p14:sldId id="462"/>
            <p14:sldId id="463"/>
            <p14:sldId id="483"/>
            <p14:sldId id="484"/>
            <p14:sldId id="384"/>
            <p14:sldId id="486"/>
            <p14:sldId id="424"/>
            <p14:sldId id="584"/>
            <p14:sldId id="585"/>
            <p14:sldId id="587"/>
            <p14:sldId id="588"/>
            <p14:sldId id="589"/>
            <p14:sldId id="590"/>
            <p14:sldId id="591"/>
            <p14:sldId id="592"/>
            <p14:sldId id="593"/>
            <p14:sldId id="594"/>
            <p14:sldId id="595"/>
            <p14:sldId id="596"/>
            <p14:sldId id="597"/>
            <p14:sldId id="598"/>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 id="642"/>
            <p14:sldId id="643"/>
            <p14:sldId id="644"/>
            <p14:sldId id="6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5290" autoAdjust="0"/>
  </p:normalViewPr>
  <p:slideViewPr>
    <p:cSldViewPr snapToGrid="0">
      <p:cViewPr varScale="1">
        <p:scale>
          <a:sx n="61" d="100"/>
          <a:sy n="61" d="100"/>
        </p:scale>
        <p:origin x="768" y="58"/>
      </p:cViewPr>
      <p:guideLst/>
    </p:cSldViewPr>
  </p:slideViewPr>
  <p:outlineViewPr>
    <p:cViewPr>
      <p:scale>
        <a:sx n="33" d="100"/>
        <a:sy n="33" d="100"/>
      </p:scale>
      <p:origin x="0" y="-72576"/>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177"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9359329825485399E-2"/>
          <c:y val="6.8679921436556296E-2"/>
          <c:w val="0.58592900001954495"/>
          <c:h val="0.92804960611408405"/>
        </c:manualLayout>
      </c:layout>
      <c:pie3DChart>
        <c:varyColors val="1"/>
        <c:ser>
          <c:idx val="0"/>
          <c:order val="0"/>
          <c:dPt>
            <c:idx val="0"/>
            <c:bubble3D val="0"/>
            <c:spPr>
              <a:solidFill>
                <a:srgbClr val="FF0000"/>
              </a:solidFill>
            </c:spPr>
            <c:extLst>
              <c:ext xmlns:c16="http://schemas.microsoft.com/office/drawing/2014/chart" uri="{C3380CC4-5D6E-409C-BE32-E72D297353CC}">
                <c16:uniqueId val="{00000001-3CD4-42A8-974D-1980D37A5F94}"/>
              </c:ext>
            </c:extLst>
          </c:dPt>
          <c:dPt>
            <c:idx val="1"/>
            <c:bubble3D val="0"/>
            <c:spPr>
              <a:solidFill>
                <a:srgbClr val="009534"/>
              </a:solidFill>
            </c:spPr>
            <c:extLst>
              <c:ext xmlns:c16="http://schemas.microsoft.com/office/drawing/2014/chart" uri="{C3380CC4-5D6E-409C-BE32-E72D297353CC}">
                <c16:uniqueId val="{00000003-3CD4-42A8-974D-1980D37A5F94}"/>
              </c:ext>
            </c:extLst>
          </c:dPt>
          <c:dPt>
            <c:idx val="2"/>
            <c:bubble3D val="0"/>
            <c:spPr>
              <a:solidFill>
                <a:srgbClr val="FFFF00"/>
              </a:solidFill>
            </c:spPr>
            <c:extLst>
              <c:ext xmlns:c16="http://schemas.microsoft.com/office/drawing/2014/chart" uri="{C3380CC4-5D6E-409C-BE32-E72D297353CC}">
                <c16:uniqueId val="{00000005-3CD4-42A8-974D-1980D37A5F94}"/>
              </c:ext>
            </c:extLst>
          </c:dPt>
          <c:dLbls>
            <c:dLbl>
              <c:idx val="0"/>
              <c:layout>
                <c:manualLayout>
                  <c:x val="-0.18433230236085399"/>
                  <c:y val="6.2414086942459299E-2"/>
                </c:manualLayout>
              </c:layout>
              <c:tx>
                <c:rich>
                  <a:bodyPr/>
                  <a:lstStyle/>
                  <a:p>
                    <a:r>
                      <a:rPr lang="en-US" dirty="0">
                        <a:solidFill>
                          <a:schemeClr val="tx1"/>
                        </a:solidFill>
                      </a:rPr>
                      <a:t>42%</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CD4-42A8-974D-1980D37A5F94}"/>
                </c:ext>
              </c:extLst>
            </c:dLbl>
            <c:dLbl>
              <c:idx val="1"/>
              <c:layout>
                <c:manualLayout>
                  <c:x val="0.120585229478437"/>
                  <c:y val="-0.261700323772313"/>
                </c:manualLayout>
              </c:layout>
              <c:tx>
                <c:rich>
                  <a:bodyPr/>
                  <a:lstStyle/>
                  <a:p>
                    <a:r>
                      <a:rPr lang="en-US" dirty="0">
                        <a:solidFill>
                          <a:schemeClr val="bg1"/>
                        </a:solidFill>
                      </a:rPr>
                      <a:t>28%</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CD4-42A8-974D-1980D37A5F94}"/>
                </c:ext>
              </c:extLst>
            </c:dLbl>
            <c:dLbl>
              <c:idx val="2"/>
              <c:layout>
                <c:manualLayout>
                  <c:x val="0.11027948824803201"/>
                  <c:y val="1.7247203295233798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CD4-42A8-974D-1980D37A5F94}"/>
                </c:ext>
              </c:extLst>
            </c:dLbl>
            <c:dLbl>
              <c:idx val="3"/>
              <c:layout>
                <c:manualLayout>
                  <c:x val="9.9347042196111499E-2"/>
                  <c:y val="9.4889880572177995E-2"/>
                </c:manualLayout>
              </c:layout>
              <c:tx>
                <c:rich>
                  <a:bodyPr/>
                  <a:lstStyle/>
                  <a:p>
                    <a:r>
                      <a:rPr lang="en-US" dirty="0">
                        <a:solidFill>
                          <a:schemeClr val="bg1"/>
                        </a:solidFill>
                      </a:rPr>
                      <a:t>15%</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3CD4-42A8-974D-1980D37A5F94}"/>
                </c:ext>
              </c:extLst>
            </c:dLbl>
            <c:spPr>
              <a:noFill/>
              <a:ln>
                <a:noFill/>
              </a:ln>
              <a:effectLst/>
            </c:spPr>
            <c:dLblPos val="ctr"/>
            <c:showLegendKey val="0"/>
            <c:showVal val="0"/>
            <c:showCatName val="0"/>
            <c:showSerName val="0"/>
            <c:showPercent val="1"/>
            <c:showBubbleSize val="0"/>
            <c:showLeaderLines val="1"/>
            <c:extLst>
              <c:ext xmlns:c15="http://schemas.microsoft.com/office/drawing/2012/chart" uri="{CE6537A1-D6FC-4f65-9D91-7224C49458BB}"/>
            </c:extLst>
          </c:dLbls>
          <c:val>
            <c:numRef>
              <c:f>Sheet1!$B$2:$B$5</c:f>
              <c:numCache>
                <c:formatCode>General</c:formatCode>
                <c:ptCount val="4"/>
                <c:pt idx="0">
                  <c:v>24.4</c:v>
                </c:pt>
                <c:pt idx="1">
                  <c:v>16.399999999999999</c:v>
                </c:pt>
                <c:pt idx="2">
                  <c:v>8.7000000000000011</c:v>
                </c:pt>
                <c:pt idx="3">
                  <c:v>8.6</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Overexertion</c:v>
                      </c:pt>
                      <c:pt idx="1">
                        <c:v>Falls on Same Level</c:v>
                      </c:pt>
                      <c:pt idx="2">
                        <c:v>Falls to Lower Level</c:v>
                      </c:pt>
                      <c:pt idx="3">
                        <c:v>Struck by Object or Equipment</c:v>
                      </c:pt>
                    </c:strCache>
                  </c:strRef>
                </c15:cat>
              </c15:filteredCategoryTitle>
            </c:ext>
            <c:ext xmlns:c16="http://schemas.microsoft.com/office/drawing/2014/chart" uri="{C3380CC4-5D6E-409C-BE32-E72D297353CC}">
              <c16:uniqueId val="{00000007-3CD4-42A8-974D-1980D37A5F94}"/>
            </c:ext>
          </c:extLst>
        </c:ser>
        <c:dLbls>
          <c:showLegendKey val="0"/>
          <c:showVal val="0"/>
          <c:showCatName val="0"/>
          <c:showSerName val="0"/>
          <c:showPercent val="0"/>
          <c:showBubbleSize val="0"/>
          <c:showLeaderLines val="1"/>
        </c:dLbls>
      </c:pie3DChart>
    </c:plotArea>
    <c:legend>
      <c:legendPos val="r"/>
      <c:layout>
        <c:manualLayout>
          <c:xMode val="edge"/>
          <c:yMode val="edge"/>
          <c:x val="0.65786157148276903"/>
          <c:y val="0.141906003937008"/>
          <c:w val="0.32799503904837601"/>
          <c:h val="0.78806274606299198"/>
        </c:manualLayout>
      </c:layout>
      <c:overlay val="0"/>
      <c:txPr>
        <a:bodyPr/>
        <a:lstStyle/>
        <a:p>
          <a:pPr rtl="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9F998-2626-497C-B84D-17CA018E3716}" type="doc">
      <dgm:prSet loTypeId="urn:microsoft.com/office/officeart/2005/8/layout/cycle8" loCatId="cycle" qsTypeId="urn:microsoft.com/office/officeart/2005/8/quickstyle/simple1" qsCatId="simple" csTypeId="urn:microsoft.com/office/officeart/2005/8/colors/accent1_2" csCatId="accent1" phldr="1"/>
      <dgm:spPr/>
    </dgm:pt>
    <dgm:pt modelId="{EC9B011B-ED49-4B88-AC44-24FC45A269E3}">
      <dgm:prSet phldrT="[Text]" custT="1"/>
      <dgm:spPr>
        <a:solidFill>
          <a:srgbClr val="009534"/>
        </a:solidFill>
      </dgm:spPr>
      <dgm:t>
        <a:bodyPr/>
        <a:lstStyle/>
        <a:p>
          <a:r>
            <a:rPr lang="en-US" sz="2300" b="1" u="sng" dirty="0"/>
            <a:t>B</a:t>
          </a:r>
          <a:r>
            <a:rPr lang="en-US" sz="1900" dirty="0"/>
            <a:t>odywear</a:t>
          </a:r>
        </a:p>
      </dgm:t>
    </dgm:pt>
    <dgm:pt modelId="{8D9CFA97-BDBF-49C7-8196-4B8CBD87587F}" type="parTrans" cxnId="{23AD507C-23A0-4368-8B0B-77A10D12D884}">
      <dgm:prSet/>
      <dgm:spPr/>
      <dgm:t>
        <a:bodyPr/>
        <a:lstStyle/>
        <a:p>
          <a:endParaRPr lang="en-US"/>
        </a:p>
      </dgm:t>
    </dgm:pt>
    <dgm:pt modelId="{49D26A62-2B39-4712-8D35-AE656AA9AE9C}" type="sibTrans" cxnId="{23AD507C-23A0-4368-8B0B-77A10D12D884}">
      <dgm:prSet/>
      <dgm:spPr/>
      <dgm:t>
        <a:bodyPr/>
        <a:lstStyle/>
        <a:p>
          <a:endParaRPr lang="en-US"/>
        </a:p>
      </dgm:t>
    </dgm:pt>
    <dgm:pt modelId="{F8E988C0-93C0-4DB6-A532-7BA0B3C863B5}">
      <dgm:prSet phldrT="[Text]" custT="1"/>
      <dgm:spPr>
        <a:solidFill>
          <a:srgbClr val="FF0000"/>
        </a:solidFill>
      </dgm:spPr>
      <dgm:t>
        <a:bodyPr/>
        <a:lstStyle/>
        <a:p>
          <a:r>
            <a:rPr lang="en-US" sz="2300" b="1" u="sng" dirty="0"/>
            <a:t>C</a:t>
          </a:r>
          <a:r>
            <a:rPr lang="en-US" sz="1900" dirty="0"/>
            <a:t>onnecting Device</a:t>
          </a:r>
        </a:p>
      </dgm:t>
    </dgm:pt>
    <dgm:pt modelId="{80C36827-7EA8-440D-93D6-882588AAB41A}" type="parTrans" cxnId="{876A00C1-BA44-41B4-9486-85375AF3AE84}">
      <dgm:prSet/>
      <dgm:spPr/>
      <dgm:t>
        <a:bodyPr/>
        <a:lstStyle/>
        <a:p>
          <a:endParaRPr lang="en-US"/>
        </a:p>
      </dgm:t>
    </dgm:pt>
    <dgm:pt modelId="{66F36115-B643-449A-B25E-4C8FF47ECC71}" type="sibTrans" cxnId="{876A00C1-BA44-41B4-9486-85375AF3AE84}">
      <dgm:prSet/>
      <dgm:spPr/>
      <dgm:t>
        <a:bodyPr/>
        <a:lstStyle/>
        <a:p>
          <a:endParaRPr lang="en-US"/>
        </a:p>
      </dgm:t>
    </dgm:pt>
    <dgm:pt modelId="{A189599B-9C10-4B1E-9823-150AC3F47398}">
      <dgm:prSet phldrT="[Text]" custT="1"/>
      <dgm:spPr>
        <a:solidFill>
          <a:schemeClr val="tx1"/>
        </a:solidFill>
      </dgm:spPr>
      <dgm:t>
        <a:bodyPr/>
        <a:lstStyle/>
        <a:p>
          <a:r>
            <a:rPr lang="en-US" sz="2300" b="1" u="sng" dirty="0"/>
            <a:t>A</a:t>
          </a:r>
          <a:r>
            <a:rPr lang="en-US" sz="1900" dirty="0"/>
            <a:t>nchorage Point</a:t>
          </a:r>
        </a:p>
        <a:p>
          <a:r>
            <a:rPr lang="en-US" sz="1900" dirty="0"/>
            <a:t>&amp; connector</a:t>
          </a:r>
        </a:p>
      </dgm:t>
    </dgm:pt>
    <dgm:pt modelId="{D17148BC-5451-4346-917F-7D9C99C5CF88}" type="parTrans" cxnId="{3B070EC5-E468-4FBA-ACEB-5C57A665931D}">
      <dgm:prSet/>
      <dgm:spPr/>
      <dgm:t>
        <a:bodyPr/>
        <a:lstStyle/>
        <a:p>
          <a:endParaRPr lang="en-US"/>
        </a:p>
      </dgm:t>
    </dgm:pt>
    <dgm:pt modelId="{CE7D1860-6615-476B-9934-91279A4FCC1A}" type="sibTrans" cxnId="{3B070EC5-E468-4FBA-ACEB-5C57A665931D}">
      <dgm:prSet/>
      <dgm:spPr/>
      <dgm:t>
        <a:bodyPr/>
        <a:lstStyle/>
        <a:p>
          <a:endParaRPr lang="en-US"/>
        </a:p>
      </dgm:t>
    </dgm:pt>
    <dgm:pt modelId="{9FB0EA56-0A83-445F-BE40-F8516D43A609}" type="pres">
      <dgm:prSet presAssocID="{3569F998-2626-497C-B84D-17CA018E3716}" presName="compositeShape" presStyleCnt="0">
        <dgm:presLayoutVars>
          <dgm:chMax val="7"/>
          <dgm:dir/>
          <dgm:resizeHandles val="exact"/>
        </dgm:presLayoutVars>
      </dgm:prSet>
      <dgm:spPr/>
    </dgm:pt>
    <dgm:pt modelId="{165C6A81-028D-4EB7-9A49-887727044B13}" type="pres">
      <dgm:prSet presAssocID="{3569F998-2626-497C-B84D-17CA018E3716}" presName="wedge1" presStyleLbl="node1" presStyleIdx="0" presStyleCnt="3"/>
      <dgm:spPr/>
      <dgm:t>
        <a:bodyPr/>
        <a:lstStyle/>
        <a:p>
          <a:endParaRPr lang="en-US"/>
        </a:p>
      </dgm:t>
    </dgm:pt>
    <dgm:pt modelId="{9956A86A-01FA-4665-ACE8-75DD98EF565D}" type="pres">
      <dgm:prSet presAssocID="{3569F998-2626-497C-B84D-17CA018E3716}" presName="dummy1a" presStyleCnt="0"/>
      <dgm:spPr/>
    </dgm:pt>
    <dgm:pt modelId="{DF5E0E68-EDBE-42F1-A3E3-F15C1831726A}" type="pres">
      <dgm:prSet presAssocID="{3569F998-2626-497C-B84D-17CA018E3716}" presName="dummy1b" presStyleCnt="0"/>
      <dgm:spPr/>
    </dgm:pt>
    <dgm:pt modelId="{6C1F615F-2432-4194-ACE8-8408F0DBB5A0}" type="pres">
      <dgm:prSet presAssocID="{3569F998-2626-497C-B84D-17CA018E3716}" presName="wedge1Tx" presStyleLbl="node1" presStyleIdx="0" presStyleCnt="3">
        <dgm:presLayoutVars>
          <dgm:chMax val="0"/>
          <dgm:chPref val="0"/>
          <dgm:bulletEnabled val="1"/>
        </dgm:presLayoutVars>
      </dgm:prSet>
      <dgm:spPr/>
      <dgm:t>
        <a:bodyPr/>
        <a:lstStyle/>
        <a:p>
          <a:endParaRPr lang="en-US"/>
        </a:p>
      </dgm:t>
    </dgm:pt>
    <dgm:pt modelId="{ECB608E6-3AC7-47E2-B063-2B068263CFC4}" type="pres">
      <dgm:prSet presAssocID="{3569F998-2626-497C-B84D-17CA018E3716}" presName="wedge2" presStyleLbl="node1" presStyleIdx="1" presStyleCnt="3"/>
      <dgm:spPr/>
      <dgm:t>
        <a:bodyPr/>
        <a:lstStyle/>
        <a:p>
          <a:endParaRPr lang="en-US"/>
        </a:p>
      </dgm:t>
    </dgm:pt>
    <dgm:pt modelId="{4A6FFEFC-4BF6-432D-8BCB-83AF9FE11C2E}" type="pres">
      <dgm:prSet presAssocID="{3569F998-2626-497C-B84D-17CA018E3716}" presName="dummy2a" presStyleCnt="0"/>
      <dgm:spPr/>
    </dgm:pt>
    <dgm:pt modelId="{1078A458-582E-438F-8180-385030ECE94E}" type="pres">
      <dgm:prSet presAssocID="{3569F998-2626-497C-B84D-17CA018E3716}" presName="dummy2b" presStyleCnt="0"/>
      <dgm:spPr/>
    </dgm:pt>
    <dgm:pt modelId="{9D648B25-893E-4990-9A52-50DC2E42724B}" type="pres">
      <dgm:prSet presAssocID="{3569F998-2626-497C-B84D-17CA018E3716}" presName="wedge2Tx" presStyleLbl="node1" presStyleIdx="1" presStyleCnt="3">
        <dgm:presLayoutVars>
          <dgm:chMax val="0"/>
          <dgm:chPref val="0"/>
          <dgm:bulletEnabled val="1"/>
        </dgm:presLayoutVars>
      </dgm:prSet>
      <dgm:spPr/>
      <dgm:t>
        <a:bodyPr/>
        <a:lstStyle/>
        <a:p>
          <a:endParaRPr lang="en-US"/>
        </a:p>
      </dgm:t>
    </dgm:pt>
    <dgm:pt modelId="{0616D7D3-138C-410E-B0F4-C876C9264179}" type="pres">
      <dgm:prSet presAssocID="{3569F998-2626-497C-B84D-17CA018E3716}" presName="wedge3" presStyleLbl="node1" presStyleIdx="2" presStyleCnt="3"/>
      <dgm:spPr/>
      <dgm:t>
        <a:bodyPr/>
        <a:lstStyle/>
        <a:p>
          <a:endParaRPr lang="en-US"/>
        </a:p>
      </dgm:t>
    </dgm:pt>
    <dgm:pt modelId="{F9EAC25A-CA91-478F-B8E2-82928B8AE96B}" type="pres">
      <dgm:prSet presAssocID="{3569F998-2626-497C-B84D-17CA018E3716}" presName="dummy3a" presStyleCnt="0"/>
      <dgm:spPr/>
    </dgm:pt>
    <dgm:pt modelId="{01925A5D-066E-4D83-A07E-B6067F33EF3A}" type="pres">
      <dgm:prSet presAssocID="{3569F998-2626-497C-B84D-17CA018E3716}" presName="dummy3b" presStyleCnt="0"/>
      <dgm:spPr/>
    </dgm:pt>
    <dgm:pt modelId="{1EB6AB85-C87A-4E63-BA58-6A183C81C335}" type="pres">
      <dgm:prSet presAssocID="{3569F998-2626-497C-B84D-17CA018E3716}" presName="wedge3Tx" presStyleLbl="node1" presStyleIdx="2" presStyleCnt="3">
        <dgm:presLayoutVars>
          <dgm:chMax val="0"/>
          <dgm:chPref val="0"/>
          <dgm:bulletEnabled val="1"/>
        </dgm:presLayoutVars>
      </dgm:prSet>
      <dgm:spPr/>
      <dgm:t>
        <a:bodyPr/>
        <a:lstStyle/>
        <a:p>
          <a:endParaRPr lang="en-US"/>
        </a:p>
      </dgm:t>
    </dgm:pt>
    <dgm:pt modelId="{B4DCEBB5-FFEC-4061-89EF-5CEEA8083295}" type="pres">
      <dgm:prSet presAssocID="{49D26A62-2B39-4712-8D35-AE656AA9AE9C}" presName="arrowWedge1" presStyleLbl="fgSibTrans2D1" presStyleIdx="0" presStyleCnt="3"/>
      <dgm:spPr>
        <a:solidFill>
          <a:schemeClr val="bg1">
            <a:lumMod val="75000"/>
          </a:schemeClr>
        </a:solidFill>
      </dgm:spPr>
    </dgm:pt>
    <dgm:pt modelId="{E232FFCF-E59B-4DA2-9CEC-107AC1447CD8}" type="pres">
      <dgm:prSet presAssocID="{66F36115-B643-449A-B25E-4C8FF47ECC71}" presName="arrowWedge2" presStyleLbl="fgSibTrans2D1" presStyleIdx="1" presStyleCnt="3"/>
      <dgm:spPr>
        <a:solidFill>
          <a:schemeClr val="bg1">
            <a:lumMod val="75000"/>
          </a:schemeClr>
        </a:solidFill>
      </dgm:spPr>
    </dgm:pt>
    <dgm:pt modelId="{218F6703-9E8A-425A-A49C-71D6FA2DB846}" type="pres">
      <dgm:prSet presAssocID="{CE7D1860-6615-476B-9934-91279A4FCC1A}" presName="arrowWedge3" presStyleLbl="fgSibTrans2D1" presStyleIdx="2" presStyleCnt="3"/>
      <dgm:spPr>
        <a:solidFill>
          <a:schemeClr val="bg2">
            <a:lumMod val="60000"/>
            <a:lumOff val="40000"/>
          </a:schemeClr>
        </a:solidFill>
      </dgm:spPr>
    </dgm:pt>
  </dgm:ptLst>
  <dgm:cxnLst>
    <dgm:cxn modelId="{75539555-91D0-4FA6-85CF-72E865D8ABD6}" type="presOf" srcId="{F8E988C0-93C0-4DB6-A532-7BA0B3C863B5}" destId="{ECB608E6-3AC7-47E2-B063-2B068263CFC4}" srcOrd="0" destOrd="0" presId="urn:microsoft.com/office/officeart/2005/8/layout/cycle8"/>
    <dgm:cxn modelId="{FEF740BE-2EBD-4382-9841-42639A5B1651}" type="presOf" srcId="{F8E988C0-93C0-4DB6-A532-7BA0B3C863B5}" destId="{9D648B25-893E-4990-9A52-50DC2E42724B}" srcOrd="1" destOrd="0" presId="urn:microsoft.com/office/officeart/2005/8/layout/cycle8"/>
    <dgm:cxn modelId="{C29D10EA-86FB-4A8A-A33C-BB1371562950}" type="presOf" srcId="{A189599B-9C10-4B1E-9823-150AC3F47398}" destId="{0616D7D3-138C-410E-B0F4-C876C9264179}" srcOrd="0" destOrd="0" presId="urn:microsoft.com/office/officeart/2005/8/layout/cycle8"/>
    <dgm:cxn modelId="{876A00C1-BA44-41B4-9486-85375AF3AE84}" srcId="{3569F998-2626-497C-B84D-17CA018E3716}" destId="{F8E988C0-93C0-4DB6-A532-7BA0B3C863B5}" srcOrd="1" destOrd="0" parTransId="{80C36827-7EA8-440D-93D6-882588AAB41A}" sibTransId="{66F36115-B643-449A-B25E-4C8FF47ECC71}"/>
    <dgm:cxn modelId="{F4A988E2-3715-4E3E-86B3-B50E42277C55}" type="presOf" srcId="{3569F998-2626-497C-B84D-17CA018E3716}" destId="{9FB0EA56-0A83-445F-BE40-F8516D43A609}" srcOrd="0" destOrd="0" presId="urn:microsoft.com/office/officeart/2005/8/layout/cycle8"/>
    <dgm:cxn modelId="{CB7A69FA-FE9C-4F72-AC50-D96E4930BF00}" type="presOf" srcId="{EC9B011B-ED49-4B88-AC44-24FC45A269E3}" destId="{165C6A81-028D-4EB7-9A49-887727044B13}" srcOrd="0" destOrd="0" presId="urn:microsoft.com/office/officeart/2005/8/layout/cycle8"/>
    <dgm:cxn modelId="{3B070EC5-E468-4FBA-ACEB-5C57A665931D}" srcId="{3569F998-2626-497C-B84D-17CA018E3716}" destId="{A189599B-9C10-4B1E-9823-150AC3F47398}" srcOrd="2" destOrd="0" parTransId="{D17148BC-5451-4346-917F-7D9C99C5CF88}" sibTransId="{CE7D1860-6615-476B-9934-91279A4FCC1A}"/>
    <dgm:cxn modelId="{23AD507C-23A0-4368-8B0B-77A10D12D884}" srcId="{3569F998-2626-497C-B84D-17CA018E3716}" destId="{EC9B011B-ED49-4B88-AC44-24FC45A269E3}" srcOrd="0" destOrd="0" parTransId="{8D9CFA97-BDBF-49C7-8196-4B8CBD87587F}" sibTransId="{49D26A62-2B39-4712-8D35-AE656AA9AE9C}"/>
    <dgm:cxn modelId="{5832E6B6-AE51-4676-98C4-A25C1094A5BC}" type="presOf" srcId="{A189599B-9C10-4B1E-9823-150AC3F47398}" destId="{1EB6AB85-C87A-4E63-BA58-6A183C81C335}" srcOrd="1" destOrd="0" presId="urn:microsoft.com/office/officeart/2005/8/layout/cycle8"/>
    <dgm:cxn modelId="{E4A3B398-D617-4A49-969D-1C9138D3A96C}" type="presOf" srcId="{EC9B011B-ED49-4B88-AC44-24FC45A269E3}" destId="{6C1F615F-2432-4194-ACE8-8408F0DBB5A0}" srcOrd="1" destOrd="0" presId="urn:microsoft.com/office/officeart/2005/8/layout/cycle8"/>
    <dgm:cxn modelId="{1006EC84-1302-4184-937B-C35194896D6B}" type="presParOf" srcId="{9FB0EA56-0A83-445F-BE40-F8516D43A609}" destId="{165C6A81-028D-4EB7-9A49-887727044B13}" srcOrd="0" destOrd="0" presId="urn:microsoft.com/office/officeart/2005/8/layout/cycle8"/>
    <dgm:cxn modelId="{030AB230-CB74-4732-955B-9BB7AA582B1E}" type="presParOf" srcId="{9FB0EA56-0A83-445F-BE40-F8516D43A609}" destId="{9956A86A-01FA-4665-ACE8-75DD98EF565D}" srcOrd="1" destOrd="0" presId="urn:microsoft.com/office/officeart/2005/8/layout/cycle8"/>
    <dgm:cxn modelId="{A4E633AA-C80D-4482-9BD8-F19B63CD2A1C}" type="presParOf" srcId="{9FB0EA56-0A83-445F-BE40-F8516D43A609}" destId="{DF5E0E68-EDBE-42F1-A3E3-F15C1831726A}" srcOrd="2" destOrd="0" presId="urn:microsoft.com/office/officeart/2005/8/layout/cycle8"/>
    <dgm:cxn modelId="{E4AAA568-E337-4B50-9C15-95742B162A64}" type="presParOf" srcId="{9FB0EA56-0A83-445F-BE40-F8516D43A609}" destId="{6C1F615F-2432-4194-ACE8-8408F0DBB5A0}" srcOrd="3" destOrd="0" presId="urn:microsoft.com/office/officeart/2005/8/layout/cycle8"/>
    <dgm:cxn modelId="{1EFEB831-1429-46A3-884E-9F40FE8CFB29}" type="presParOf" srcId="{9FB0EA56-0A83-445F-BE40-F8516D43A609}" destId="{ECB608E6-3AC7-47E2-B063-2B068263CFC4}" srcOrd="4" destOrd="0" presId="urn:microsoft.com/office/officeart/2005/8/layout/cycle8"/>
    <dgm:cxn modelId="{49B63283-798E-42F3-B5B8-2D8078F96025}" type="presParOf" srcId="{9FB0EA56-0A83-445F-BE40-F8516D43A609}" destId="{4A6FFEFC-4BF6-432D-8BCB-83AF9FE11C2E}" srcOrd="5" destOrd="0" presId="urn:microsoft.com/office/officeart/2005/8/layout/cycle8"/>
    <dgm:cxn modelId="{56876F44-5EAF-4696-95DE-C2A37E243560}" type="presParOf" srcId="{9FB0EA56-0A83-445F-BE40-F8516D43A609}" destId="{1078A458-582E-438F-8180-385030ECE94E}" srcOrd="6" destOrd="0" presId="urn:microsoft.com/office/officeart/2005/8/layout/cycle8"/>
    <dgm:cxn modelId="{6638EBC4-CA24-483F-90B6-3F4F037FC932}" type="presParOf" srcId="{9FB0EA56-0A83-445F-BE40-F8516D43A609}" destId="{9D648B25-893E-4990-9A52-50DC2E42724B}" srcOrd="7" destOrd="0" presId="urn:microsoft.com/office/officeart/2005/8/layout/cycle8"/>
    <dgm:cxn modelId="{EF8286A4-65C0-44E9-9892-D0C8B5CE3F8C}" type="presParOf" srcId="{9FB0EA56-0A83-445F-BE40-F8516D43A609}" destId="{0616D7D3-138C-410E-B0F4-C876C9264179}" srcOrd="8" destOrd="0" presId="urn:microsoft.com/office/officeart/2005/8/layout/cycle8"/>
    <dgm:cxn modelId="{60B36E91-530C-4EB0-AB1E-19299671F77D}" type="presParOf" srcId="{9FB0EA56-0A83-445F-BE40-F8516D43A609}" destId="{F9EAC25A-CA91-478F-B8E2-82928B8AE96B}" srcOrd="9" destOrd="0" presId="urn:microsoft.com/office/officeart/2005/8/layout/cycle8"/>
    <dgm:cxn modelId="{140DE6DE-2335-4386-AF02-BEAFE665F9D2}" type="presParOf" srcId="{9FB0EA56-0A83-445F-BE40-F8516D43A609}" destId="{01925A5D-066E-4D83-A07E-B6067F33EF3A}" srcOrd="10" destOrd="0" presId="urn:microsoft.com/office/officeart/2005/8/layout/cycle8"/>
    <dgm:cxn modelId="{EA287050-89D9-4CA2-B17A-C2B4ED1C8BEE}" type="presParOf" srcId="{9FB0EA56-0A83-445F-BE40-F8516D43A609}" destId="{1EB6AB85-C87A-4E63-BA58-6A183C81C335}" srcOrd="11" destOrd="0" presId="urn:microsoft.com/office/officeart/2005/8/layout/cycle8"/>
    <dgm:cxn modelId="{B52E9F3C-32CC-48C2-B14B-FCBCD8A01433}" type="presParOf" srcId="{9FB0EA56-0A83-445F-BE40-F8516D43A609}" destId="{B4DCEBB5-FFEC-4061-89EF-5CEEA8083295}" srcOrd="12" destOrd="0" presId="urn:microsoft.com/office/officeart/2005/8/layout/cycle8"/>
    <dgm:cxn modelId="{B636D834-8253-49AC-A74B-6A267C5BC0EC}" type="presParOf" srcId="{9FB0EA56-0A83-445F-BE40-F8516D43A609}" destId="{E232FFCF-E59B-4DA2-9CEC-107AC1447CD8}" srcOrd="13" destOrd="0" presId="urn:microsoft.com/office/officeart/2005/8/layout/cycle8"/>
    <dgm:cxn modelId="{9B0705F2-A401-4345-82E9-A08A3EE6A27D}" type="presParOf" srcId="{9FB0EA56-0A83-445F-BE40-F8516D43A609}" destId="{218F6703-9E8A-425A-A49C-71D6FA2DB846}"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C6A81-028D-4EB7-9A49-887727044B13}">
      <dsp:nvSpPr>
        <dsp:cNvPr id="0" name=""/>
        <dsp:cNvSpPr/>
      </dsp:nvSpPr>
      <dsp:spPr>
        <a:xfrm>
          <a:off x="674144" y="301617"/>
          <a:ext cx="3897831" cy="3897831"/>
        </a:xfrm>
        <a:prstGeom prst="pie">
          <a:avLst>
            <a:gd name="adj1" fmla="val 16200000"/>
            <a:gd name="adj2" fmla="val 1800000"/>
          </a:avLst>
        </a:prstGeom>
        <a:solidFill>
          <a:srgbClr val="0095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u="sng" kern="1200" dirty="0"/>
            <a:t>B</a:t>
          </a:r>
          <a:r>
            <a:rPr lang="en-US" sz="1900" kern="1200" dirty="0"/>
            <a:t>odywear</a:t>
          </a:r>
        </a:p>
      </dsp:txBody>
      <dsp:txXfrm>
        <a:off x="2728394" y="1127587"/>
        <a:ext cx="1392082" cy="1160069"/>
      </dsp:txXfrm>
    </dsp:sp>
    <dsp:sp modelId="{ECB608E6-3AC7-47E2-B063-2B068263CFC4}">
      <dsp:nvSpPr>
        <dsp:cNvPr id="0" name=""/>
        <dsp:cNvSpPr/>
      </dsp:nvSpPr>
      <dsp:spPr>
        <a:xfrm>
          <a:off x="593867" y="440826"/>
          <a:ext cx="3897831" cy="3897831"/>
        </a:xfrm>
        <a:prstGeom prst="pie">
          <a:avLst>
            <a:gd name="adj1" fmla="val 1800000"/>
            <a:gd name="adj2" fmla="val 90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u="sng" kern="1200" dirty="0"/>
            <a:t>C</a:t>
          </a:r>
          <a:r>
            <a:rPr lang="en-US" sz="1900" kern="1200" dirty="0"/>
            <a:t>onnecting Device</a:t>
          </a:r>
        </a:p>
      </dsp:txBody>
      <dsp:txXfrm>
        <a:off x="1521922" y="2969776"/>
        <a:ext cx="2088124" cy="1020860"/>
      </dsp:txXfrm>
    </dsp:sp>
    <dsp:sp modelId="{0616D7D3-138C-410E-B0F4-C876C9264179}">
      <dsp:nvSpPr>
        <dsp:cNvPr id="0" name=""/>
        <dsp:cNvSpPr/>
      </dsp:nvSpPr>
      <dsp:spPr>
        <a:xfrm>
          <a:off x="513590" y="301617"/>
          <a:ext cx="3897831" cy="3897831"/>
        </a:xfrm>
        <a:prstGeom prst="pie">
          <a:avLst>
            <a:gd name="adj1" fmla="val 9000000"/>
            <a:gd name="adj2" fmla="val 1620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u="sng" kern="1200" dirty="0"/>
            <a:t>A</a:t>
          </a:r>
          <a:r>
            <a:rPr lang="en-US" sz="1900" kern="1200" dirty="0"/>
            <a:t>nchorage Point</a:t>
          </a:r>
        </a:p>
        <a:p>
          <a:pPr lvl="0" algn="ctr" defTabSz="1022350">
            <a:lnSpc>
              <a:spcPct val="90000"/>
            </a:lnSpc>
            <a:spcBef>
              <a:spcPct val="0"/>
            </a:spcBef>
            <a:spcAft>
              <a:spcPct val="35000"/>
            </a:spcAft>
          </a:pPr>
          <a:r>
            <a:rPr lang="en-US" sz="1900" kern="1200" dirty="0"/>
            <a:t>&amp; connector</a:t>
          </a:r>
        </a:p>
      </dsp:txBody>
      <dsp:txXfrm>
        <a:off x="965089" y="1127587"/>
        <a:ext cx="1392082" cy="1160069"/>
      </dsp:txXfrm>
    </dsp:sp>
    <dsp:sp modelId="{B4DCEBB5-FFEC-4061-89EF-5CEEA8083295}">
      <dsp:nvSpPr>
        <dsp:cNvPr id="0" name=""/>
        <dsp:cNvSpPr/>
      </dsp:nvSpPr>
      <dsp:spPr>
        <a:xfrm>
          <a:off x="433171" y="60323"/>
          <a:ext cx="4380420" cy="4380420"/>
        </a:xfrm>
        <a:prstGeom prst="circularArrow">
          <a:avLst>
            <a:gd name="adj1" fmla="val 5085"/>
            <a:gd name="adj2" fmla="val 327528"/>
            <a:gd name="adj3" fmla="val 1472472"/>
            <a:gd name="adj4" fmla="val 16199432"/>
            <a:gd name="adj5" fmla="val 59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232FFCF-E59B-4DA2-9CEC-107AC1447CD8}">
      <dsp:nvSpPr>
        <dsp:cNvPr id="0" name=""/>
        <dsp:cNvSpPr/>
      </dsp:nvSpPr>
      <dsp:spPr>
        <a:xfrm>
          <a:off x="352573" y="199285"/>
          <a:ext cx="4380420" cy="4380420"/>
        </a:xfrm>
        <a:prstGeom prst="circularArrow">
          <a:avLst>
            <a:gd name="adj1" fmla="val 5085"/>
            <a:gd name="adj2" fmla="val 327528"/>
            <a:gd name="adj3" fmla="val 8671970"/>
            <a:gd name="adj4" fmla="val 1800502"/>
            <a:gd name="adj5" fmla="val 59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18F6703-9E8A-425A-A49C-71D6FA2DB846}">
      <dsp:nvSpPr>
        <dsp:cNvPr id="0" name=""/>
        <dsp:cNvSpPr/>
      </dsp:nvSpPr>
      <dsp:spPr>
        <a:xfrm>
          <a:off x="271974" y="60323"/>
          <a:ext cx="4380420" cy="4380420"/>
        </a:xfrm>
        <a:prstGeom prst="circularArrow">
          <a:avLst>
            <a:gd name="adj1" fmla="val 5085"/>
            <a:gd name="adj2" fmla="val 327528"/>
            <a:gd name="adj3" fmla="val 15873039"/>
            <a:gd name="adj4" fmla="val 9000000"/>
            <a:gd name="adj5" fmla="val 5932"/>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05D63F81-08D3-4685-875C-4C4FB6F54606}" type="datetimeFigureOut">
              <a:rPr lang="en-US" smtClean="0"/>
              <a:t>3/30/2021</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ECEB1712-D39C-421D-BCF6-698EACB6E770}" type="slidenum">
              <a:rPr lang="en-US" smtClean="0"/>
              <a:t>‹#›</a:t>
            </a:fld>
            <a:endParaRPr lang="en-US"/>
          </a:p>
        </p:txBody>
      </p:sp>
    </p:spTree>
    <p:extLst>
      <p:ext uri="{BB962C8B-B14F-4D97-AF65-F5344CB8AC3E}">
        <p14:creationId xmlns:p14="http://schemas.microsoft.com/office/powerpoint/2010/main" val="4227266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49C83085-6FCD-401B-8360-26C6E7B47C05}" type="datetimeFigureOut">
              <a:rPr lang="en-US" smtClean="0"/>
              <a:t>3/30/2021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98645B6D-448B-4C3E-9F38-9F27B833FA11}" type="slidenum">
              <a:rPr lang="en-US" smtClean="0"/>
              <a:t>‹#›</a:t>
            </a:fld>
            <a:endParaRPr lang="en-US"/>
          </a:p>
        </p:txBody>
      </p:sp>
    </p:spTree>
    <p:extLst>
      <p:ext uri="{BB962C8B-B14F-4D97-AF65-F5344CB8AC3E}">
        <p14:creationId xmlns:p14="http://schemas.microsoft.com/office/powerpoint/2010/main" val="217912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sha.gov/pls/oshaweb/owasrch.search_form?p_doc_type=OSHACT&amp;p_toc_level=0&amp;p_keyvalue=" TargetMode="External"/><Relationship Id="rId7" Type="http://schemas.openxmlformats.org/officeDocument/2006/relationships/hyperlink" Target="http://www.dol.gov/_sec/welcome.htm"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osha.gov/as/opa/michaels_bio.html" TargetMode="External"/><Relationship Id="rId5" Type="http://schemas.openxmlformats.org/officeDocument/2006/relationships/hyperlink" Target="http://www.dol.gov/" TargetMode="External"/><Relationship Id="rId4" Type="http://schemas.openxmlformats.org/officeDocument/2006/relationships/hyperlink" Target="https://osha.gov/Publications/3439at-a-glance.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osha.gov/pls/oshaweb/owalink.query_links?src_doc_type=STANDARDS&amp;src_unique_file=1926_1053&amp;src_anchor_name=1926.1053(a)(19)(iii)" TargetMode="External"/><Relationship Id="rId3" Type="http://schemas.openxmlformats.org/officeDocument/2006/relationships/hyperlink" Target="https://www.osha.gov/pls/oshaweb/owalink.query_links?src_doc_type=STANDARDS&amp;src_unique_file=1910_0027&amp;src_anchor_name=1910.27(d)(1)(ii)" TargetMode="External"/><Relationship Id="rId7" Type="http://schemas.openxmlformats.org/officeDocument/2006/relationships/hyperlink" Target="https://www.osha.gov/pls/oshaweb/owalink.query_links?src_doc_type=STANDARDS&amp;src_unique_file=1926_1053&amp;src_anchor_name=1926.1053(a)(19)(ii)"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osha.gov/pls/oshaweb/owalink.query_links?src_doc_type=STANDARDS&amp;src_unique_file=1926_1053&amp;src_anchor_name=1926.1053(a)(19)(i)" TargetMode="External"/><Relationship Id="rId5" Type="http://schemas.openxmlformats.org/officeDocument/2006/relationships/hyperlink" Target="https://www.osha.gov/pls/oshaweb/owalink.query_links?src_doc_type=STANDARDS&amp;src_unique_file=1926_1053&amp;src_anchor_name=1926.1053(a)(19)" TargetMode="External"/><Relationship Id="rId4" Type="http://schemas.openxmlformats.org/officeDocument/2006/relationships/hyperlink" Target="https://www.osha.gov/pls/oshaweb/owalink.query_links?src_doc_type=STANDARDS&amp;src_unique_file=1926_1053&amp;src_anchor_name=1926.1053(a)(1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4774"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osha.gov/pls/oshaweb/owasrch.search_form?p_doc_type=OSHACT&amp;p_toc_level=0&amp;p_keyvalue=" TargetMode="External"/><Relationship Id="rId7" Type="http://schemas.openxmlformats.org/officeDocument/2006/relationships/hyperlink" Target="http://www.dol.gov/_sec/welcome.htm"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osha.gov/as/opa/michaels_bio.html" TargetMode="External"/><Relationship Id="rId5" Type="http://schemas.openxmlformats.org/officeDocument/2006/relationships/hyperlink" Target="http://www.dol.gov/" TargetMode="External"/><Relationship Id="rId4" Type="http://schemas.openxmlformats.org/officeDocument/2006/relationships/hyperlink" Target="https://osha.gov/Publications/3439at-a-glance.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502&amp;src_anchor_name=1926.502(i)" TargetMode="External"/><Relationship Id="rId7" Type="http://schemas.openxmlformats.org/officeDocument/2006/relationships/hyperlink" Target="https://www.osha.gov/pls/oshaweb/owalink.query_links?src_doc_type=STANDARDS&amp;src_unique_file=1926_0502&amp;src_anchor_name=1926.502(i)(4)"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s://www.osha.gov/pls/oshaweb/owalink.query_links?src_doc_type=STANDARDS&amp;src_unique_file=1926_0502&amp;src_anchor_name=1926.502(i)(3)" TargetMode="External"/><Relationship Id="rId5" Type="http://schemas.openxmlformats.org/officeDocument/2006/relationships/hyperlink" Target="https://www.osha.gov/pls/oshaweb/owalink.query_links?src_doc_type=STANDARDS&amp;src_unique_file=1926_0502&amp;src_anchor_name=1926.502(i)(2)" TargetMode="External"/><Relationship Id="rId4" Type="http://schemas.openxmlformats.org/officeDocument/2006/relationships/hyperlink" Target="https://www.osha.gov/pls/oshaweb/owalink.query_links?src_doc_type=STANDARDS&amp;src_unique_file=1926_0502&amp;src_anchor_name=1926.502(i)(1)"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latchways.com/latchways-transfastener"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www.latchways.com/constant-force-technology"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osha.gov/doc/topics/residentialprotection/index.html" TargetMode="External"/><Relationship Id="rId2" Type="http://schemas.openxmlformats.org/officeDocument/2006/relationships/slide" Target="../slides/slide91.xml"/><Relationship Id="rId1" Type="http://schemas.openxmlformats.org/officeDocument/2006/relationships/notesMaster" Target="../notesMasters/notesMaster1.xml"/><Relationship Id="rId4" Type="http://schemas.openxmlformats.org/officeDocument/2006/relationships/hyperlink" Target="https://www.osha.gov/doc/guidance.html"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osha.gov/pls/oshaweb/owastand.display_standard_group?p_toc_level=1&amp;p_part_number=1910"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s://www.osha.gov/SLTC/etools/safetyhealth/comp3.html"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45B6D-448B-4C3E-9F38-9F27B833FA11}" type="slidenum">
              <a:rPr lang="en-US" smtClean="0"/>
              <a:t>1</a:t>
            </a:fld>
            <a:endParaRPr lang="en-US"/>
          </a:p>
        </p:txBody>
      </p:sp>
    </p:spTree>
    <p:extLst>
      <p:ext uri="{BB962C8B-B14F-4D97-AF65-F5344CB8AC3E}">
        <p14:creationId xmlns:p14="http://schemas.microsoft.com/office/powerpoint/2010/main" val="57010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7438732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
          <p:cNvSpPr>
            <a:spLocks noGrp="1" noRot="1" noChangeAspect="1" noChangeArrowheads="1" noTextEdit="1"/>
          </p:cNvSpPr>
          <p:nvPr>
            <p:ph type="sldImg"/>
          </p:nvPr>
        </p:nvSpPr>
        <p:spPr/>
      </p:sp>
      <p:sp>
        <p:nvSpPr>
          <p:cNvPr id="22937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Workers were working at heights greater than 10 feet.</a:t>
            </a:r>
            <a:br>
              <a:rPr lang="en-US" altLang="en-US"/>
            </a:br>
            <a:endParaRPr lang="en-US" altLang="en-US"/>
          </a:p>
        </p:txBody>
      </p:sp>
    </p:spTree>
    <p:extLst>
      <p:ext uri="{BB962C8B-B14F-4D97-AF65-F5344CB8AC3E}">
        <p14:creationId xmlns:p14="http://schemas.microsoft.com/office/powerpoint/2010/main" val="11019337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
          <p:cNvSpPr>
            <a:spLocks noGrp="1" noRot="1" noChangeAspect="1" noChangeArrowheads="1" noTextEdit="1"/>
          </p:cNvSpPr>
          <p:nvPr>
            <p:ph type="sldImg"/>
          </p:nvPr>
        </p:nvSpPr>
        <p:spPr/>
      </p:sp>
      <p:sp>
        <p:nvSpPr>
          <p:cNvPr id="23142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The scaffold was not erected with guardrails in areas where workers were working at heights above 10 feet.</a:t>
            </a:r>
          </a:p>
        </p:txBody>
      </p:sp>
    </p:spTree>
    <p:extLst>
      <p:ext uri="{BB962C8B-B14F-4D97-AF65-F5344CB8AC3E}">
        <p14:creationId xmlns:p14="http://schemas.microsoft.com/office/powerpoint/2010/main" val="42553116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p:sp>
      <p:sp>
        <p:nvSpPr>
          <p:cNvPr id="2396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50366662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1"/>
          <p:cNvSpPr>
            <a:spLocks noGrp="1" noRot="1" noChangeAspect="1" noChangeArrowheads="1" noTextEdit="1"/>
          </p:cNvSpPr>
          <p:nvPr>
            <p:ph type="sldImg"/>
          </p:nvPr>
        </p:nvSpPr>
        <p:spPr/>
      </p:sp>
      <p:sp>
        <p:nvSpPr>
          <p:cNvPr id="25293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Explain what a rescue anchor is.</a:t>
            </a:r>
          </a:p>
        </p:txBody>
      </p:sp>
    </p:spTree>
    <p:extLst>
      <p:ext uri="{BB962C8B-B14F-4D97-AF65-F5344CB8AC3E}">
        <p14:creationId xmlns:p14="http://schemas.microsoft.com/office/powerpoint/2010/main" val="8231770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9595975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9908460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 first point to make here is that the harness, obviously, is designed to hold the person in it during a fall but that it will only be able to do so if it is worn correctly:</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what will happen if people walk around with their leg straps undone as is sometimes the case.</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 answer is that they could easily fall out of the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if a loose chest strap is an issue. (If it is too loose, this “shoulder strap retainer” will allow the shoulder straps to slide off the shoulders and in a head-first fall the person could, theoretically, come out of their harness, especially if they are of a smaller build.)</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Explain that this is a major reason why proper harness fitting will be discussed before doing the lift exercise.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second major point with harnesses is that they are designed to put forces on the body where it is best able to take them: (1) upper thighs, (2) pelvis, (3) chest, &amp; shoulders.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Start the discussion by asking if they remember the bodywear that people used to use.</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 bodybelt was permitted for Fall Arrest purposes until 1998.</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Tell them that the bodybelt was outlawed by OSHA for fall arrest purposes starting in January of 1998 because it directly put forces where we don’t want to see them: the abdominal region.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Additionally, it would cause a falling worker’s body to bend in ways very detrimental to their body. </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where fall forces will be put on a worker with a FBH.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They should be able to guess, but explain that the main impact forces will be on the fat part of the legs / major leg muscles or, in the case of a head-first fall, on the shoulders.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where the forces will be imparted if the leg straps are loose, as is VERY common. (This can cause very major injury for a male worker, as is evidenced by photos that can be found online of workers who have suffered major testicular injury due to straps that either started in a bad position or which rode up in a fall.)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Another way to make an important point stand out for students has to do with </a:t>
            </a:r>
            <a:r>
              <a:rPr lang="en-US" b="1" i="1" dirty="0">
                <a:solidFill>
                  <a:srgbClr val="000000"/>
                </a:solidFill>
                <a:latin typeface="Arial"/>
                <a:ea typeface="Times New Roman"/>
                <a:cs typeface="Times New Roman"/>
              </a:rPr>
              <a:t>harness capacity</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the class, by show of hands, to indicate how many of them have their harness. If many indicate that they do, ask how many of them think that they know it fairly well. (Most of the same hands will remain up.)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At this point, ask who can tell you what the capacity is on their particular harness. (Don’t be surprised if no one actually knows the capacity…or even that there was one.) Ask them where they might find this information…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Direct them at this point to the harness tag.</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Points to stress with capacity are the following:</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Different harnesses have different capacities. This is also true of all PFAS equipment, including anchorage connectors and connecting devices.</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Explain that capacity is the max that the person and their tools can weigh and safely use the piece of equipment.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Once you tell them that most harnesses nowadays have capacities of 400 lbs., ask what they think the capacity is on a lanyard</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Occasionally you’ll get an answer of 5,000 pounds. You will need to explain here that this is the required minimum ultimate breaking strength of most components, but it is not what capacity is referring to.</a:t>
            </a:r>
            <a:endParaRPr lang="en-US" sz="1800" dirty="0">
              <a:solidFill>
                <a:srgbClr val="000000"/>
              </a:solidFill>
              <a:latin typeface="Helv"/>
              <a:ea typeface="Times New Roman"/>
              <a:cs typeface="Times New Roman"/>
            </a:endParaRPr>
          </a:p>
          <a:p>
            <a:pPr marL="1390726"/>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More frequently you’ll get a guess of 400 pounds since that was what the harness was for. Indicate that actually most other equipment is only rated to 310 pounds and that specialty equipment (lanyards / SRLs) will need to be acquired to deal with heavier workers.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When students say that they have someone who exceed the 400 pounds, it needs to be indicated that since the equipment has not been designed or tested for these heavier weights that they will be violating manufacturer requirements (and, thus, be in violation of OSHA rules) as a result if they allow the heavier worker to work in the equipment.</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Show the workers the sizing chart shown here for the EVOTECH® harness. Explain that in the case of MSA there are different sizing charts for different harness lines that are based on height and weight. Point out where you, as an instructor, would fall on the chart </a:t>
            </a:r>
            <a:r>
              <a:rPr lang="en-US" b="1" i="1" dirty="0">
                <a:solidFill>
                  <a:srgbClr val="000000"/>
                </a:solidFill>
                <a:latin typeface="Arial"/>
                <a:ea typeface="Times New Roman"/>
                <a:cs typeface="Times New Roman"/>
              </a:rPr>
              <a:t>and indicate that buying the wrong size harness will either lead to incorrect fit or lack of / too much adjustment strap for fitting</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146</a:t>
            </a:fld>
            <a:endParaRPr lang="en-US" dirty="0"/>
          </a:p>
        </p:txBody>
      </p:sp>
    </p:spTree>
    <p:extLst>
      <p:ext uri="{BB962C8B-B14F-4D97-AF65-F5344CB8AC3E}">
        <p14:creationId xmlns:p14="http://schemas.microsoft.com/office/powerpoint/2010/main" val="427337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429237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400866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Helv"/>
                <a:ea typeface="Times New Roman"/>
                <a:cs typeface="Arial"/>
              </a:rPr>
              <a:t>Discuss who OSHA is and its purpose.</a:t>
            </a:r>
            <a:endParaRPr lang="en-US" sz="1800" dirty="0">
              <a:solidFill>
                <a:srgbClr val="000000"/>
              </a:solidFill>
              <a:latin typeface="Helv"/>
              <a:ea typeface="Times New Roman"/>
              <a:cs typeface="Times New Roman"/>
            </a:endParaRPr>
          </a:p>
          <a:p>
            <a:r>
              <a:rPr lang="en-US" dirty="0">
                <a:solidFill>
                  <a:srgbClr val="000000"/>
                </a:solidFill>
                <a:latin typeface="Helv"/>
                <a:ea typeface="Times New Roman"/>
                <a:cs typeface="Arial"/>
              </a:rPr>
              <a:t> </a:t>
            </a:r>
            <a:endParaRPr lang="en-US" sz="1800" dirty="0">
              <a:solidFill>
                <a:srgbClr val="000000"/>
              </a:solidFill>
              <a:latin typeface="Helv"/>
              <a:ea typeface="Times New Roman"/>
              <a:cs typeface="Times New Roman"/>
            </a:endParaRPr>
          </a:p>
          <a:p>
            <a:pPr marL="280483">
              <a:lnSpc>
                <a:spcPts val="1534"/>
              </a:lnSpc>
              <a:spcBef>
                <a:spcPts val="383"/>
              </a:spcBef>
              <a:spcAft>
                <a:spcPts val="767"/>
              </a:spcAft>
            </a:pPr>
            <a:r>
              <a:rPr lang="en-US" dirty="0">
                <a:solidFill>
                  <a:srgbClr val="000000"/>
                </a:solidFill>
                <a:latin typeface="Arial"/>
                <a:ea typeface="Times New Roman"/>
                <a:cs typeface="Arial"/>
              </a:rPr>
              <a:t>OSHA's Mission:</a:t>
            </a:r>
          </a:p>
          <a:p>
            <a:pPr marL="280483">
              <a:lnSpc>
                <a:spcPts val="1534"/>
              </a:lnSpc>
              <a:spcBef>
                <a:spcPts val="383"/>
              </a:spcBef>
              <a:spcAft>
                <a:spcPts val="767"/>
              </a:spcAft>
            </a:pPr>
            <a:endParaRPr lang="en-US" sz="1600" dirty="0">
              <a:latin typeface="Arial"/>
              <a:ea typeface="Times New Roman"/>
              <a:cs typeface="Times New Roman"/>
            </a:endParaRPr>
          </a:p>
          <a:p>
            <a:pPr marL="514218">
              <a:lnSpc>
                <a:spcPts val="1457"/>
              </a:lnSpc>
              <a:spcAft>
                <a:spcPts val="767"/>
              </a:spcAft>
            </a:pPr>
            <a:r>
              <a:rPr lang="en-US" dirty="0">
                <a:solidFill>
                  <a:srgbClr val="000000"/>
                </a:solidFill>
                <a:latin typeface="Arial"/>
                <a:ea typeface="Times New Roman"/>
                <a:cs typeface="Arial"/>
              </a:rPr>
              <a:t>“With the </a:t>
            </a:r>
            <a:r>
              <a:rPr lang="en-US" u="sng" dirty="0">
                <a:solidFill>
                  <a:srgbClr val="003399"/>
                </a:solidFill>
                <a:latin typeface="Arial"/>
                <a:ea typeface="Times New Roman"/>
                <a:cs typeface="Arial"/>
                <a:hlinkClick r:id="rId3" tooltip="Occupational Safety and Health Act of 1970"/>
              </a:rPr>
              <a:t>Occupational Safety and Health Act of 1970</a:t>
            </a:r>
            <a:r>
              <a:rPr lang="en-US" dirty="0">
                <a:solidFill>
                  <a:srgbClr val="000000"/>
                </a:solidFill>
                <a:latin typeface="Arial"/>
                <a:ea typeface="Times New Roman"/>
                <a:cs typeface="Arial"/>
              </a:rPr>
              <a:t>, Congress created the </a:t>
            </a:r>
            <a:r>
              <a:rPr lang="en-US" u="sng" dirty="0">
                <a:solidFill>
                  <a:srgbClr val="003399"/>
                </a:solidFill>
                <a:latin typeface="Arial"/>
                <a:ea typeface="Times New Roman"/>
                <a:cs typeface="Arial"/>
                <a:hlinkClick r:id="rId4" tooltip="OSHA at a Glance"/>
              </a:rPr>
              <a:t>Occupational Safety and Health Administration (OSHA)</a:t>
            </a:r>
            <a:r>
              <a:rPr lang="en-US" dirty="0">
                <a:solidFill>
                  <a:srgbClr val="000000"/>
                </a:solidFill>
                <a:latin typeface="Arial"/>
                <a:ea typeface="Times New Roman"/>
                <a:cs typeface="Arial"/>
              </a:rPr>
              <a:t>* to assure safe and healthful working conditions for working men and women by setting and enforcing standards and by providing training, outreach, education and assistance.”</a:t>
            </a:r>
          </a:p>
          <a:p>
            <a:pPr marL="514218">
              <a:lnSpc>
                <a:spcPts val="1457"/>
              </a:lnSpc>
              <a:spcAft>
                <a:spcPts val="767"/>
              </a:spcAft>
            </a:pPr>
            <a:endParaRPr lang="en-US" sz="1600" dirty="0">
              <a:latin typeface="Arial"/>
              <a:ea typeface="Times New Roman"/>
              <a:cs typeface="Times New Roman"/>
            </a:endParaRPr>
          </a:p>
          <a:p>
            <a:pPr marL="280483">
              <a:lnSpc>
                <a:spcPts val="1534"/>
              </a:lnSpc>
              <a:spcBef>
                <a:spcPts val="383"/>
              </a:spcBef>
              <a:spcAft>
                <a:spcPts val="767"/>
              </a:spcAft>
            </a:pPr>
            <a:r>
              <a:rPr lang="en-US" dirty="0">
                <a:solidFill>
                  <a:srgbClr val="000000"/>
                </a:solidFill>
                <a:latin typeface="Arial"/>
                <a:ea typeface="Times New Roman"/>
                <a:cs typeface="Arial"/>
              </a:rPr>
              <a:t>Organization</a:t>
            </a:r>
          </a:p>
          <a:p>
            <a:pPr marL="280483">
              <a:lnSpc>
                <a:spcPts val="1534"/>
              </a:lnSpc>
              <a:spcBef>
                <a:spcPts val="383"/>
              </a:spcBef>
              <a:spcAft>
                <a:spcPts val="767"/>
              </a:spcAft>
            </a:pPr>
            <a:endParaRPr lang="en-US" sz="1600" dirty="0">
              <a:latin typeface="Arial"/>
              <a:ea typeface="Times New Roman"/>
              <a:cs typeface="Times New Roman"/>
            </a:endParaRPr>
          </a:p>
          <a:p>
            <a:pPr marL="514218">
              <a:lnSpc>
                <a:spcPts val="1457"/>
              </a:lnSpc>
            </a:pPr>
            <a:r>
              <a:rPr lang="en-US" dirty="0">
                <a:solidFill>
                  <a:srgbClr val="000000"/>
                </a:solidFill>
                <a:latin typeface="Arial"/>
                <a:ea typeface="Times New Roman"/>
                <a:cs typeface="Arial"/>
              </a:rPr>
              <a:t>“OSHA is part of the </a:t>
            </a:r>
            <a:r>
              <a:rPr lang="en-US" u="sng" dirty="0">
                <a:solidFill>
                  <a:srgbClr val="003399"/>
                </a:solidFill>
                <a:latin typeface="Arial"/>
                <a:ea typeface="Times New Roman"/>
                <a:cs typeface="Arial"/>
                <a:hlinkClick r:id="rId5" tooltip="United States Department of Labor"/>
              </a:rPr>
              <a:t>United States Department of Labor</a:t>
            </a:r>
            <a:r>
              <a:rPr lang="en-US" dirty="0">
                <a:solidFill>
                  <a:srgbClr val="000000"/>
                </a:solidFill>
                <a:latin typeface="Arial"/>
                <a:ea typeface="Times New Roman"/>
                <a:cs typeface="Arial"/>
              </a:rPr>
              <a:t>. The administrator for OSHA is the </a:t>
            </a:r>
            <a:r>
              <a:rPr lang="en-US" u="sng" dirty="0">
                <a:solidFill>
                  <a:srgbClr val="003399"/>
                </a:solidFill>
                <a:latin typeface="Arial"/>
                <a:ea typeface="Times New Roman"/>
                <a:cs typeface="Arial"/>
                <a:hlinkClick r:id="rId6" tooltip="Assistant Secretary of Labor for Occupational Safety and Health"/>
              </a:rPr>
              <a:t>Assistant Secretary of Labor for Occupational Safety and Health</a:t>
            </a:r>
            <a:r>
              <a:rPr lang="en-US" dirty="0">
                <a:solidFill>
                  <a:srgbClr val="000000"/>
                </a:solidFill>
                <a:latin typeface="Arial"/>
                <a:ea typeface="Times New Roman"/>
                <a:cs typeface="Arial"/>
              </a:rPr>
              <a:t>. OSHA's administrator answers to the </a:t>
            </a:r>
            <a:r>
              <a:rPr lang="en-US" u="sng" dirty="0">
                <a:solidFill>
                  <a:srgbClr val="003399"/>
                </a:solidFill>
                <a:latin typeface="Arial"/>
                <a:ea typeface="Times New Roman"/>
                <a:cs typeface="Arial"/>
                <a:hlinkClick r:id="rId7" tooltip="Secretary of Labor"/>
              </a:rPr>
              <a:t>Secretary of Labor</a:t>
            </a:r>
            <a:r>
              <a:rPr lang="en-US" dirty="0">
                <a:solidFill>
                  <a:srgbClr val="000000"/>
                </a:solidFill>
                <a:latin typeface="Arial"/>
                <a:ea typeface="Times New Roman"/>
                <a:cs typeface="Arial"/>
              </a:rPr>
              <a:t>, who is a member of the cabinet of the President of the United States.”</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Explain that most workers will be covered under one of two sets of regulations, although there are exceptions (with work at marine terminals, shipyards, and in mines being one of the major ones).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OSHA “Parts” (1910 &amp; 1926) can be thought of as “books,” and “Subparts” can be thought of as “chapters” within those books. Each book has a dedicated “chapter” (or, in the case of GI, two) dedicated to issues related to FP.</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latin typeface="Arial"/>
                <a:ea typeface="Times New Roman"/>
              </a:rPr>
              <a:t>Explain that they will only fall under one set of regulations and need to follow what is laid out therein</a:t>
            </a:r>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26</a:t>
            </a:fld>
            <a:endParaRPr lang="en-US" dirty="0"/>
          </a:p>
        </p:txBody>
      </p:sp>
    </p:spTree>
    <p:extLst>
      <p:ext uri="{BB962C8B-B14F-4D97-AF65-F5344CB8AC3E}">
        <p14:creationId xmlns:p14="http://schemas.microsoft.com/office/powerpoint/2010/main" val="89591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32462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85432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p:sp>
      <p:sp>
        <p:nvSpPr>
          <p:cNvPr id="1085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437449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pPr>
              <a:spcBef>
                <a:spcPts val="439"/>
              </a:spcBef>
            </a:pPr>
            <a:r>
              <a:rPr lang="en-US" dirty="0">
                <a:solidFill>
                  <a:srgbClr val="000000"/>
                </a:solidFill>
                <a:latin typeface="Arial"/>
                <a:cs typeface="Arial"/>
              </a:rPr>
              <a:t>One of the first important points to be made on warning lines is they are what the name implies: lines that are suspended around the work area that will warn the unsuspecting worker as they back up that they are approaching an exposed edge; if a worker falls into them, they will fall over, but they are of sufficient distance from the edge to prevent a fall, so they are effective in a different way from guardrails. </a:t>
            </a:r>
            <a:endParaRPr lang="en-US" sz="1600" dirty="0">
              <a:latin typeface="Arial"/>
              <a:ea typeface="Times New Roman"/>
              <a:cs typeface="Times New Roman"/>
            </a:endParaRPr>
          </a:p>
          <a:p>
            <a:pPr>
              <a:spcBef>
                <a:spcPts val="439"/>
              </a:spcBef>
            </a:pPr>
            <a:r>
              <a:rPr lang="en-US" dirty="0">
                <a:solidFill>
                  <a:srgbClr val="000000"/>
                </a:solidFill>
                <a:latin typeface="Arial"/>
                <a:cs typeface="Arial"/>
              </a:rPr>
              <a:t> </a:t>
            </a:r>
            <a:endParaRPr lang="en-US" sz="1600" dirty="0">
              <a:latin typeface="Arial"/>
              <a:ea typeface="Times New Roman"/>
              <a:cs typeface="Times New Roman"/>
            </a:endParaRPr>
          </a:p>
          <a:p>
            <a:pPr>
              <a:spcBef>
                <a:spcPts val="439"/>
              </a:spcBef>
            </a:pPr>
            <a:r>
              <a:rPr lang="en-US" dirty="0">
                <a:solidFill>
                  <a:srgbClr val="000000"/>
                </a:solidFill>
                <a:latin typeface="Arial"/>
                <a:cs typeface="Arial"/>
              </a:rPr>
              <a:t>The rules on distance are as follows:</a:t>
            </a:r>
            <a:endParaRPr lang="en-US" sz="1600" dirty="0">
              <a:latin typeface="Arial"/>
              <a:ea typeface="Times New Roman"/>
              <a:cs typeface="Times New Roman"/>
            </a:endParaRPr>
          </a:p>
          <a:p>
            <a:pPr eaLnBrk="0" fontAlgn="base" hangingPunct="0"/>
            <a:r>
              <a:rPr lang="en-US" dirty="0">
                <a:solidFill>
                  <a:srgbClr val="000000"/>
                </a:solidFill>
                <a:cs typeface="Arial"/>
              </a:rPr>
              <a:t> </a:t>
            </a:r>
            <a:endParaRPr lang="en-US" dirty="0">
              <a:effectLst/>
            </a:endParaRPr>
          </a:p>
          <a:p>
            <a:pPr marL="350551" indent="-350551">
              <a:buFont typeface="Symbol"/>
              <a:buChar char=""/>
            </a:pPr>
            <a:r>
              <a:rPr lang="en-US" dirty="0">
                <a:solidFill>
                  <a:srgbClr val="000000"/>
                </a:solidFill>
                <a:latin typeface="Arial"/>
                <a:cs typeface="Arial"/>
              </a:rPr>
              <a:t>In roofing activities, they need to be at least:</a:t>
            </a:r>
            <a:endParaRPr lang="en-US" sz="1600" dirty="0">
              <a:latin typeface="Arial"/>
              <a:ea typeface="Times New Roman"/>
              <a:cs typeface="Times New Roman"/>
            </a:endParaRPr>
          </a:p>
          <a:p>
            <a:pPr marL="233700"/>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cs typeface="Arial"/>
              </a:rPr>
              <a:t>6’ from the edge when mechanical equipment is not being used;</a:t>
            </a:r>
            <a:endParaRPr lang="en-US" dirty="0">
              <a:effectLst/>
            </a:endParaRPr>
          </a:p>
          <a:p>
            <a:pPr marL="923119"/>
            <a:r>
              <a:rPr lang="en-US" dirty="0">
                <a:cs typeface="Arial"/>
              </a:rPr>
              <a:t> </a:t>
            </a:r>
            <a:endParaRPr lang="en-US" dirty="0">
              <a:effectLst/>
            </a:endParaRPr>
          </a:p>
          <a:p>
            <a:pPr marL="350551" indent="-350551">
              <a:buFont typeface="Courier New"/>
              <a:buChar char="o"/>
            </a:pPr>
            <a:r>
              <a:rPr lang="en-US" dirty="0">
                <a:solidFill>
                  <a:srgbClr val="000000"/>
                </a:solidFill>
                <a:cs typeface="Arial"/>
              </a:rPr>
              <a:t>10’ from the edge in the direction of travel when mechanical equipment is being used.</a:t>
            </a:r>
            <a:endParaRPr lang="en-US" dirty="0">
              <a:effectLst/>
            </a:endParaRPr>
          </a:p>
          <a:p>
            <a:pPr marL="467402"/>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Wingdings"/>
              <a:buChar char=""/>
            </a:pPr>
            <a:r>
              <a:rPr lang="en-US" dirty="0">
                <a:solidFill>
                  <a:srgbClr val="000000"/>
                </a:solidFill>
                <a:cs typeface="Arial"/>
              </a:rPr>
              <a:t>“Mechanical equipment” is “all human propelled wheeled equipment used for roofing work, except wheelbarrows and mopcarts.” </a:t>
            </a:r>
            <a:endParaRPr lang="en-US" dirty="0">
              <a:effectLst/>
            </a:endParaRPr>
          </a:p>
          <a:p>
            <a:pPr marL="1390522"/>
            <a:r>
              <a:rPr lang="en-US" dirty="0">
                <a:cs typeface="Arial"/>
              </a:rPr>
              <a:t> </a:t>
            </a:r>
            <a:endParaRPr lang="en-US" dirty="0">
              <a:effectLst/>
            </a:endParaRPr>
          </a:p>
          <a:p>
            <a:pPr marL="350551" indent="-350551">
              <a:buFont typeface="Wingdings"/>
              <a:buChar char=""/>
            </a:pPr>
            <a:r>
              <a:rPr lang="en-US" dirty="0">
                <a:solidFill>
                  <a:srgbClr val="000000"/>
                </a:solidFill>
                <a:cs typeface="Arial"/>
              </a:rPr>
              <a:t>Unsupervised workers will often put lines up and move them closer to the edge than these specified distances, making an easy violation to spot, when they are doing roofing work that is going to take them towards the parapets. </a:t>
            </a:r>
            <a:endParaRPr lang="en-US" dirty="0">
              <a:effectLst/>
            </a:endParaRPr>
          </a:p>
          <a:p>
            <a:pPr marL="467402"/>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SzPts val="800"/>
              <a:buFont typeface="Wingdings"/>
              <a:buChar char=""/>
            </a:pPr>
            <a:r>
              <a:rPr lang="en-US" dirty="0">
                <a:solidFill>
                  <a:srgbClr val="000000"/>
                </a:solidFill>
                <a:cs typeface="Arial"/>
              </a:rPr>
              <a:t>This </a:t>
            </a:r>
            <a:r>
              <a:rPr lang="en-US" b="1" i="1" dirty="0">
                <a:solidFill>
                  <a:srgbClr val="000000"/>
                </a:solidFill>
                <a:cs typeface="Arial"/>
              </a:rPr>
              <a:t>will</a:t>
            </a:r>
            <a:r>
              <a:rPr lang="en-US" dirty="0">
                <a:solidFill>
                  <a:srgbClr val="000000"/>
                </a:solidFill>
                <a:cs typeface="Arial"/>
              </a:rPr>
              <a:t> be the case if they are laying felt paper or shingling, for example, on an entire roof. </a:t>
            </a:r>
            <a:endParaRPr lang="en-US" dirty="0">
              <a:effectLst/>
            </a:endParaRPr>
          </a:p>
          <a:p>
            <a:pPr marL="1910507"/>
            <a:r>
              <a:rPr lang="en-US" dirty="0">
                <a:cs typeface="Arial"/>
              </a:rPr>
              <a:t> </a:t>
            </a:r>
            <a:endParaRPr lang="en-US" dirty="0">
              <a:effectLst/>
            </a:endParaRPr>
          </a:p>
          <a:p>
            <a:pPr marL="350551" indent="-350551">
              <a:buSzPts val="800"/>
              <a:buFont typeface="Wingdings"/>
              <a:buChar char=""/>
            </a:pPr>
            <a:r>
              <a:rPr lang="en-US" dirty="0">
                <a:solidFill>
                  <a:srgbClr val="000000"/>
                </a:solidFill>
                <a:cs typeface="Arial"/>
              </a:rPr>
              <a:t>Thus, a plan needs to be in-place (i.e. use of a PFPS or Safety Monitor) needs to be prepared ahead-of-time and spelled out for when this is to happen.</a:t>
            </a:r>
            <a:endParaRPr lang="en-US" dirty="0">
              <a:effectLst/>
            </a:endParaRPr>
          </a:p>
          <a:p>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cs typeface="Arial"/>
              </a:rPr>
              <a:t>The beauty of these systems is that they permit work inside the lines with no need for guardrails or a PFPS, thus making mobility and setup time much faster.</a:t>
            </a:r>
            <a:endParaRPr lang="en-US" dirty="0">
              <a:effectLst/>
            </a:endParaRPr>
          </a:p>
          <a:p>
            <a:pPr eaLnBrk="0" fontAlgn="base" hangingPunct="0"/>
            <a:r>
              <a:rPr lang="en-US" dirty="0">
                <a:cs typeface="Arial"/>
              </a:rPr>
              <a:t> </a:t>
            </a:r>
            <a:endParaRPr lang="en-US" dirty="0">
              <a:effectLst/>
            </a:endParaRPr>
          </a:p>
          <a:p>
            <a:pPr marL="350551" indent="-350551">
              <a:buFont typeface="Symbol"/>
              <a:buChar char=""/>
            </a:pPr>
            <a:r>
              <a:rPr lang="en-US" dirty="0">
                <a:solidFill>
                  <a:srgbClr val="000000"/>
                </a:solidFill>
                <a:cs typeface="Arial"/>
              </a:rPr>
              <a:t>OSHA permits two options for access into and egress out of a set of warning Lines: (a) barricade and (b) offset lines. </a:t>
            </a:r>
            <a:endParaRPr lang="en-US" dirty="0">
              <a:effectLst/>
            </a:endParaRPr>
          </a:p>
          <a:p>
            <a:pPr marL="467402"/>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cs typeface="Arial"/>
              </a:rPr>
              <a:t>An offset access is generally the better way to go since it takes human error (i.e. not putting a chain gate back up once passing through it) out of the equation.</a:t>
            </a:r>
            <a:endParaRPr lang="en-US" dirty="0">
              <a:effectLst/>
            </a:endParaRPr>
          </a:p>
          <a:p>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cs typeface="Arial"/>
              </a:rPr>
              <a:t>Ask why OSHA would want lines to be marked every 6’. (Visibility for Workers)</a:t>
            </a:r>
            <a:endParaRPr lang="en-US" dirty="0">
              <a:effectLst/>
            </a:endParaRPr>
          </a:p>
          <a:p>
            <a:pPr eaLnBrk="0" fontAlgn="base" hangingPunct="0"/>
            <a:r>
              <a:rPr lang="en-US" dirty="0">
                <a:cs typeface="Arial"/>
              </a:rPr>
              <a:t> </a:t>
            </a:r>
            <a:endParaRPr lang="en-US" dirty="0">
              <a:effectLst/>
            </a:endParaRPr>
          </a:p>
          <a:p>
            <a:pPr marL="350551" indent="-350551">
              <a:buFont typeface="Symbol"/>
              <a:buChar char=""/>
            </a:pPr>
            <a:r>
              <a:rPr lang="en-US" dirty="0">
                <a:solidFill>
                  <a:srgbClr val="000000"/>
                </a:solidFill>
                <a:cs typeface="Arial"/>
              </a:rPr>
              <a:t>Note that the specified line heights are different than those that are laid-out for guardrail systems.</a:t>
            </a:r>
            <a:endParaRPr lang="en-US" dirty="0">
              <a:effectLst/>
            </a:endParaRPr>
          </a:p>
          <a:p>
            <a:pPr marL="467402"/>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cs typeface="Arial"/>
              </a:rPr>
              <a:t>As is discussed in the manual, and will sometimes be asked in class, employers may want to know if painted lines around the perimeter of the roof at the prescribed distances will work. OSHA, through LOI, however, has said that they will not. In cold climates where it will snow, these lines will do not good when covered. And at night in all climates, the line will become obscured by darkness.</a:t>
            </a:r>
            <a:endParaRPr lang="en-US" dirty="0">
              <a:effectLst/>
            </a:endParaRPr>
          </a:p>
          <a:p>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cs typeface="Arial"/>
              </a:rPr>
              <a:t>The “tip force” noted on this page is the force that one of the posts needs to be able to withstand without falling over.</a:t>
            </a:r>
            <a:endParaRPr lang="en-US" dirty="0">
              <a:effectLst/>
            </a:endParaRPr>
          </a:p>
          <a:p>
            <a:pPr eaLnBrk="0" fontAlgn="base" hangingPunct="0"/>
            <a:r>
              <a:rPr lang="en-US" dirty="0">
                <a:solidFill>
                  <a:srgbClr val="000000"/>
                </a:solidFill>
                <a:cs typeface="Arial"/>
              </a:rPr>
              <a:t> </a:t>
            </a:r>
            <a:endParaRPr lang="en-US" dirty="0">
              <a:effectLst/>
            </a:endParaRPr>
          </a:p>
          <a:p>
            <a:pPr marL="350551" indent="-350551">
              <a:buFont typeface="Courier New"/>
              <a:buChar char="o"/>
            </a:pPr>
            <a:r>
              <a:rPr lang="en-US" dirty="0">
                <a:solidFill>
                  <a:srgbClr val="000000"/>
                </a:solidFill>
                <a:cs typeface="Arial"/>
              </a:rPr>
              <a:t>This resistance is mainly so that posts aren’t constantly falling over when the wind blows on them.</a:t>
            </a:r>
            <a:endParaRPr lang="en-US" dirty="0">
              <a:effectLst/>
            </a:endParaRPr>
          </a:p>
          <a:p>
            <a:pPr marL="934805"/>
            <a:r>
              <a:rPr lang="en-US" dirty="0">
                <a:cs typeface="Arial"/>
              </a:rPr>
              <a:t> </a:t>
            </a:r>
            <a:endParaRPr lang="en-US" dirty="0">
              <a:effectLst/>
            </a:endParaRPr>
          </a:p>
          <a:p>
            <a:pPr marL="350551" indent="-350551">
              <a:buFont typeface="Courier New"/>
              <a:buChar char="o"/>
            </a:pPr>
            <a:r>
              <a:rPr lang="en-US" dirty="0">
                <a:solidFill>
                  <a:srgbClr val="000000"/>
                </a:solidFill>
                <a:cs typeface="Arial"/>
              </a:rPr>
              <a:t>Sites could use store-bought systems or sink posts in five-gallon buckets filled with concrete.</a:t>
            </a:r>
            <a:endParaRPr lang="en-US" dirty="0">
              <a:effectLst/>
            </a:endParaRPr>
          </a:p>
          <a:p>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cs typeface="Arial"/>
              </a:rPr>
              <a:t>In regards to line strength, OSHA clearly sets out a minimum requirement. It is not difficult at all to find a site where they are attempting to demonstrate use of warning lines where you will see yellow caution tape (which doesn’t have a 500 lbs. breaking strength) right at the edge of the rooftop, thus violating two rules.</a:t>
            </a:r>
            <a:endParaRPr lang="en-US" dirty="0">
              <a:effectLst/>
            </a:endParaRPr>
          </a:p>
          <a:p>
            <a:pPr eaLnBrk="0" fontAlgn="base" hangingPunct="0"/>
            <a:r>
              <a:rPr lang="en-US" dirty="0">
                <a:cs typeface="Arial"/>
              </a:rPr>
              <a:t> </a:t>
            </a:r>
            <a:endParaRPr lang="en-US" dirty="0">
              <a:effectLst/>
            </a:endParaRPr>
          </a:p>
          <a:p>
            <a:pPr marL="350551" indent="-350551">
              <a:buFont typeface="Symbol"/>
              <a:buChar char=""/>
            </a:pPr>
            <a:r>
              <a:rPr lang="en-US" dirty="0">
                <a:solidFill>
                  <a:srgbClr val="000000"/>
                </a:solidFill>
                <a:cs typeface="Arial"/>
              </a:rPr>
              <a:t>With the prevention of slack buildup clause, the idea is part of the system sags to ground level and someone can easily step over it with or without noticing, the system has lost its ability to protect.</a:t>
            </a:r>
            <a:endParaRPr lang="en-US" dirty="0">
              <a:effectLst/>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30</a:t>
            </a:fld>
            <a:endParaRPr lang="en-US" dirty="0"/>
          </a:p>
        </p:txBody>
      </p:sp>
    </p:spTree>
    <p:extLst>
      <p:ext uri="{BB962C8B-B14F-4D97-AF65-F5344CB8AC3E}">
        <p14:creationId xmlns:p14="http://schemas.microsoft.com/office/powerpoint/2010/main" val="7236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First, note in this picture which was taken from a Werner Ladders product catalog that 3-points of contact are not being maintained in normal use.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Now, turn the learners’ attention to the fact that safety requirements for ladders are found in a different location than all those discussed up to this point for fall protection.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Once pointing this out, ask whether or not a worker up on a ladder is required to have fall protection in the form of a Personal Fall Arrest System.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The answer is that they are not required to have it, no matter the height at which they are working. OSHA has affirmed this through letters of interpretation, pointing out that the regulations themselves are separate from those for fall protection and do not require fall protection. Also note that ladder manufacturers generally don’t require fall protection on temporary ladders as part of their safe use instructions.</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This is not to say that it is not a recommended practice to have fall protection. In fact, the recommendation should be to utilize FP whenever possible even if the law doesn’t require it.</a:t>
            </a:r>
            <a:endParaRPr lang="en-US" sz="1800" dirty="0">
              <a:solidFill>
                <a:srgbClr val="000000"/>
              </a:solidFill>
              <a:latin typeface="Helv"/>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31</a:t>
            </a:fld>
            <a:endParaRPr lang="en-US" dirty="0"/>
          </a:p>
        </p:txBody>
      </p:sp>
    </p:spTree>
    <p:extLst>
      <p:ext uri="{BB962C8B-B14F-4D97-AF65-F5344CB8AC3E}">
        <p14:creationId xmlns:p14="http://schemas.microsoft.com/office/powerpoint/2010/main" val="288322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One of the most common ways that workers will reach elevated locations is by climbing a fixed ladder. Here we will see that fixed ladders carry their own set of regulations that do not mesh with the 4 and 6 foot rules previously discussed.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Both sets of regulations as the currently stand, in their exact wording, are listed below:</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u="sng" dirty="0">
                <a:solidFill>
                  <a:srgbClr val="000000"/>
                </a:solidFill>
                <a:latin typeface="Arial"/>
                <a:ea typeface="Times New Roman"/>
                <a:cs typeface="Times New Roman"/>
                <a:hlinkClick r:id="rId3"/>
              </a:rPr>
              <a:t>1910.27(d)(1)(ii)</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Cages or wells (except as provided in subparagraph (5) of this paragraph) conforming to the dimensions shown in figures D-7, D-8, and D-9 shall be provided on ladders of more than 20 feet to a maximum unbroken length of 30 feet.</a:t>
            </a:r>
            <a:endParaRPr lang="en-US" sz="1800" dirty="0">
              <a:solidFill>
                <a:srgbClr val="000000"/>
              </a:solidFill>
              <a:latin typeface="Helv"/>
              <a:ea typeface="Times New Roman"/>
              <a:cs typeface="Times New Roman"/>
            </a:endParaRPr>
          </a:p>
          <a:p>
            <a:pPr marL="222015"/>
            <a:r>
              <a:rPr lang="en-US" u="sng" dirty="0">
                <a:solidFill>
                  <a:srgbClr val="000000"/>
                </a:solidFill>
                <a:latin typeface="Arial"/>
                <a:ea typeface="Times New Roman"/>
                <a:cs typeface="Times New Roman"/>
                <a:hlinkClick r:id="rId4"/>
              </a:rPr>
              <a:t>1926.1053(a)(18)</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Fixed ladders shall be provided with cages, wells, ladder safety devices, or self-retracting lifelines where the length of climb is less than 24 feet (7.3 m) but the top of the ladder is at a distance greater than 24 feet (7.3 m) above lower levels. </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u="sng" dirty="0">
                <a:solidFill>
                  <a:srgbClr val="000000"/>
                </a:solidFill>
                <a:latin typeface="Arial"/>
                <a:ea typeface="Times New Roman"/>
                <a:cs typeface="Times New Roman"/>
                <a:hlinkClick r:id="rId5"/>
              </a:rPr>
              <a:t>1926.1053(a)(19)</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Where the total length of a climb equals or exceeds 24 feet (7.3 m), fixed ladders shall be equipped with one of the following: </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u="sng" dirty="0">
                <a:solidFill>
                  <a:srgbClr val="000000"/>
                </a:solidFill>
                <a:latin typeface="Arial"/>
                <a:ea typeface="Times New Roman"/>
                <a:cs typeface="Times New Roman"/>
                <a:hlinkClick r:id="rId6"/>
              </a:rPr>
              <a:t>1926.1053(a)(19)(i)</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Ladder safety devices; or </a:t>
            </a:r>
            <a:endParaRPr lang="en-US" sz="1800" dirty="0">
              <a:solidFill>
                <a:srgbClr val="000000"/>
              </a:solidFill>
              <a:latin typeface="Helv"/>
              <a:ea typeface="Times New Roman"/>
              <a:cs typeface="Times New Roman"/>
            </a:endParaRPr>
          </a:p>
          <a:p>
            <a:pPr marL="222015"/>
            <a:r>
              <a:rPr lang="en-US" u="sng" dirty="0">
                <a:solidFill>
                  <a:srgbClr val="000000"/>
                </a:solidFill>
                <a:latin typeface="Arial"/>
                <a:ea typeface="Times New Roman"/>
                <a:cs typeface="Times New Roman"/>
                <a:hlinkClick r:id="rId7"/>
              </a:rPr>
              <a:t>1926.1053(a)(19)(ii)</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Self-retracting lifelines, and rest platforms at intervals not to exceed 150 feet (45.7 m); or </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u="sng" dirty="0">
                <a:solidFill>
                  <a:srgbClr val="000000"/>
                </a:solidFill>
                <a:latin typeface="Arial"/>
                <a:ea typeface="Times New Roman"/>
                <a:cs typeface="Times New Roman"/>
                <a:hlinkClick r:id="rId8"/>
              </a:rPr>
              <a:t>1926.1053(a)(19)(iii)</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A cage or well, and multiple ladder sections, each ladder section not to exceed 50 feet (15.2 m) in length. Ladder sections shall be offset from adjacent sections, and landing platforms shall be provided at maximum intervals of 50 feet (15.2 m).</a:t>
            </a:r>
            <a:endParaRPr lang="en-US" sz="1800" dirty="0">
              <a:solidFill>
                <a:srgbClr val="000000"/>
              </a:solidFill>
              <a:latin typeface="Helv"/>
              <a:ea typeface="Times New Roman"/>
              <a:cs typeface="Times New Roman"/>
            </a:endParaRPr>
          </a:p>
          <a:p>
            <a:pPr marL="22201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Thus, although they read a little bit differently, the key point to take away is that fall protection requirements kick in at </a:t>
            </a:r>
            <a:r>
              <a:rPr lang="en-US" b="1" i="1" dirty="0">
                <a:solidFill>
                  <a:srgbClr val="000000"/>
                </a:solidFill>
                <a:latin typeface="Arial"/>
                <a:ea typeface="Times New Roman"/>
                <a:cs typeface="Times New Roman"/>
              </a:rPr>
              <a:t>new activation points of either 20 or 24 feet, depending on the standard</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Also of note is that Proposed Subpart D harmonizes with the 1926 regulations, calling for one of the forms of fall protection described at 24’.</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When discussing the options, the following points can be made: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Although least effective and most costly to install on a ladder, cages and wells are the most common form of fall protection seen on ladders in industry today. Unfortunately, they give workers a false sense of security when, really, their main benefit is as a place to rest one’s back when climbing. They, however, can be used as the sole form of fall protection as noted above.</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SRLs mounted at the top of the ladder are the next best option. In reality, they are probably the cheapest option to implement provided that an adequate anchorage point can be found / mounted. That said, the worker will still have up to a 54” Maximum Arrest Distance and could hit the ladder fairly hard when they come to a stop using an SRL.</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best system when climbing a fixed ladder is a fixed vertical lifeline. With these systems, which can be made of regular galvanized components or stainless steel, allow a short connection (9”) to the front of the worker’s harness to a front D-ring on the chest strap and will arrest the fall in a matter of inches. Also, a built-in energy absorber will absorb the shock of the fall should the climber slip off and engage the system.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As is shown with VLL Components at the bottom, these systems can be quite varied, consisting in a flexible cable (most common) or a rigid rail that is sometimes called the “carrier” onto which a rope / cable / or bargrab is connected to arrest the fall.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Note that this is the only fall arrest situation where OSHA permits connection to the front of the harness. Otherwise, the connection must always be made to the Dorsal D-ring of the harness.</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32</a:t>
            </a:fld>
            <a:endParaRPr lang="en-US" dirty="0"/>
          </a:p>
        </p:txBody>
      </p:sp>
    </p:spTree>
    <p:extLst>
      <p:ext uri="{BB962C8B-B14F-4D97-AF65-F5344CB8AC3E}">
        <p14:creationId xmlns:p14="http://schemas.microsoft.com/office/powerpoint/2010/main" val="46124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a:t>
            </a:fld>
            <a:endParaRPr lang="en-US" dirty="0"/>
          </a:p>
        </p:txBody>
      </p:sp>
    </p:spTree>
    <p:extLst>
      <p:ext uri="{BB962C8B-B14F-4D97-AF65-F5344CB8AC3E}">
        <p14:creationId xmlns:p14="http://schemas.microsoft.com/office/powerpoint/2010/main" val="376443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p:sp>
      <p:sp>
        <p:nvSpPr>
          <p:cNvPr id="180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34483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Ask the students whether or not fall protection is required in one of these lists, per the first bullet point. The answer is “yes,” to which you should ask “why.”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answer to the second question is that these lifts are notorious for being able to bounce a worker out of the basket, much like a catapult, if they are driving them too fast and hit an obstruction with the boom lowered or if they are at heights and, even more slowly, hit an object on the ground, causing the extended boom to flex and jettison the worker.</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There are a number of videos on YouTube that can be found showing exactly this occurring. </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This instructor once took a class at JLG’s Train-the-Trainer school with its lead instructor who commented that he once saw a worker fatality case where the unconnected victim was thrown higher than a utility pole.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correct place to attach in an aerial lift is to the manufacturer-specified point(s) in the basket, as illustrated in the photo at the top of the slide. Generally these will be on a guardrail upright post somewhere inside the basket or on the floor and will have a label indicating their purpose toward this end.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As an answer to the other questions below the correct place to attach, outside the basket is generally prohibited by OSHA unless the worker is transferring out of the basket practicing 100% connection; in this case connection outside the basket will only be temporary while transition takes place.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A February 2, 2004 LOI to a Mr. Michael P. Kurtgis, states OSHA’s concerns with a worker who is attached outside the basket to an adjacent structure:</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“Section 1926.453(b)(2)(v) states that fall protection is required for persons working from an aerial lift, and that the fall protection system must be attached to the boom or basket of an aerial lift. The purpose of this requirement is to protect employees from being bounced out of the aerial lift or placing themselves in a position from which 	they could be exposed to a fall by leaning over the basket. </a:t>
            </a: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
            </a: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Further, §1926.453(b)(2)(iii) prohibits tying off fall protection to an adjacent pole, equipment or structure. This prohibition addresses, among others, the hazard of such an adjacent pole / structure failing and pulling the attached worker from a bucket. This may occur where, for example, a pole has rotted and fails while work is done to equipment attached to it, or where a traffic accident occurs in which a vehicle strikes the pole. </a:t>
            </a: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
            </a: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These provisions reflect a concern that the type of "adjacent" structures typically associated with work done from aerial lifts are unreliable with respect to their condition (and so their ability to withstand loads imposed on them while work is being done) and vulnerability to traffic accidents.</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However, limited situations may exist where an adjacent structure poses no reasonably foreseeable risk of failure. For example, such an instance might arise where the adjacent structure is a completed building or a completed (</a:t>
            </a:r>
            <a:r>
              <a:rPr lang="en-US" i="1" dirty="0">
                <a:solidFill>
                  <a:srgbClr val="000000"/>
                </a:solidFill>
                <a:latin typeface="Arial"/>
                <a:ea typeface="Times New Roman"/>
                <a:cs typeface="Times New Roman"/>
              </a:rPr>
              <a:t>i.e</a:t>
            </a:r>
            <a:r>
              <a:rPr lang="en-US" dirty="0">
                <a:solidFill>
                  <a:srgbClr val="000000"/>
                </a:solidFill>
                <a:latin typeface="Arial"/>
                <a:ea typeface="Times New Roman"/>
                <a:cs typeface="Times New Roman"/>
              </a:rPr>
              <a:t>., fully bolted-up) skeletal steel structure. In those instances, OSHA would consider the violation of §1926.453(b)(2)(iii) to be </a:t>
            </a:r>
            <a:r>
              <a:rPr lang="en-US" i="1" dirty="0">
                <a:solidFill>
                  <a:srgbClr val="000000"/>
                </a:solidFill>
                <a:latin typeface="Arial"/>
                <a:ea typeface="Times New Roman"/>
                <a:cs typeface="Times New Roman"/>
              </a:rPr>
              <a:t>de minimis</a:t>
            </a:r>
            <a:r>
              <a:rPr lang="en-US" u="sng" baseline="30000" dirty="0">
                <a:solidFill>
                  <a:srgbClr val="000000"/>
                </a:solidFill>
                <a:latin typeface="Arial"/>
                <a:ea typeface="Times New Roman"/>
                <a:cs typeface="Times New Roman"/>
                <a:hlinkClick r:id="rId3"/>
              </a:rPr>
              <a:t>2</a:t>
            </a:r>
            <a:r>
              <a:rPr lang="en-US" dirty="0">
                <a:solidFill>
                  <a:srgbClr val="000000"/>
                </a:solidFill>
                <a:latin typeface="Arial"/>
                <a:ea typeface="Times New Roman"/>
                <a:cs typeface="Times New Roman"/>
              </a:rPr>
              <a:t> and no citation would be issued.”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Attaching to aerial lift guardrails is like attaching to any other guardrails: impermissible. They were not designed for this purpose and shall not be used for it, especially when it is considered that attachment points will have been provided.</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Students may have questions on the strength of anchorage points in aerial lifts.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In general, the statement can be made that if the vehicle meets ANSI / SIA A92.2 or A92.5 requirements it will be able to withstand a minimum force of 3,600 pounds (which will work for fall arrest). </a:t>
            </a:r>
            <a:endParaRPr lang="en-US" sz="1800" dirty="0">
              <a:solidFill>
                <a:srgbClr val="000000"/>
              </a:solidFill>
              <a:latin typeface="Helv"/>
              <a:ea typeface="Times New Roman"/>
              <a:cs typeface="Times New Roman"/>
            </a:endParaRPr>
          </a:p>
          <a:p>
            <a:pPr marL="139052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Scissor lift anchorages, to be discussed shortly, have no such requirement and often may just be rated for restraint loads. In the case that the information is not provided, the company shall contact the manufacturer to determine what type of anchorage has been provided.</a:t>
            </a:r>
            <a:endParaRPr lang="en-US" sz="1800" dirty="0">
              <a:solidFill>
                <a:srgbClr val="000000"/>
              </a:solidFill>
              <a:latin typeface="Helv"/>
              <a:ea typeface="Times New Roman"/>
              <a:cs typeface="Times New Roman"/>
            </a:endParaRPr>
          </a:p>
          <a:p>
            <a:pPr marL="139052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 regards to the connector, each of the options have benefits and limitations. A document called “Statement of Best Practices of Personal Fall Protection Systems for Aerial Work Platform Equipment” gives some guidance as to each of these options: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Restraint Lanyard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Per the above article, “In the case of a boom lift, the forces from the “catapult effect” would not cause the occupant to be thrown from the platform but rather remain within the confines of the work platform.”</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 limitation with restraint lanyards is that they don’t allow mobility. When it is considered that it is fall arrest as soon as the worker’s CoG could go over the guardrails in any possible orientation, it isn’t hard to see that a really short lanyard will often be needed. The problem, however, becomes that if the worker is connected to such a short “leash,” they become tempted to disconnect at times to do work or simply have a much harder time doing their job.</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68506" lvl="2" indent="-233700">
              <a:buFont typeface="Wingdings"/>
              <a:buChar char=""/>
              <a:tabLst>
                <a:tab pos="1402207" algn="l"/>
              </a:tabLst>
            </a:pPr>
            <a:r>
              <a:rPr lang="en-US" dirty="0">
                <a:solidFill>
                  <a:srgbClr val="000000"/>
                </a:solidFill>
                <a:latin typeface="Arial"/>
                <a:ea typeface="Times New Roman"/>
                <a:cs typeface="Times New Roman"/>
              </a:rPr>
              <a:t>One situation where this becomes less of an issue is with bucket trucks where no movement is possible anyhow.</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Energy-Absorbing Lanyard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The article calls this “Fall Restraint / Arrest Using a Lanyard with an Adjuster.” This is a much more common practice where the idea is that when the worker is low to the ground moving the lift from one location to another (and don’t have hardly any clearance to fall), they keep their lanyard short. When they get to heights that give them adequate clearance, they can then adjust out for fall arrest.</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68506" lvl="2" indent="-233700">
              <a:buFont typeface="Wingdings"/>
              <a:buChar char=""/>
              <a:tabLst>
                <a:tab pos="1402207" algn="l"/>
              </a:tabLst>
            </a:pPr>
            <a:r>
              <a:rPr lang="en-US" dirty="0">
                <a:solidFill>
                  <a:srgbClr val="000000"/>
                </a:solidFill>
                <a:latin typeface="Arial"/>
                <a:ea typeface="Times New Roman"/>
                <a:cs typeface="Times New Roman"/>
              </a:rPr>
              <a:t>A variant of this is “Fall Restraint / Arrest Using a Double-Leg Lanyard.” The only difference here is that one leg is long and one is short so that the worker doesn’t have to adjust. This method is, perhaps, a step above the former because it now makes it so that the worker doesn’t have to keep adjusting his lanyard in and out, something which many of them will neglect to do. When they are traveling at ground level, they use the short leg and when they get to heights, they can use the long leg.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PFL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This option really is a preference of many users. The benefit is that the PFL permits movement when necessary but locks off when it feels a quick jerk, as happens when the device tries to catapult the victim out. Often, with small PFL of 6’ length the worker’s feet will barely leave the floor of the basket before the device activates, stopping them from ever going over the guardrails. </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68506" lvl="2" indent="-233700">
              <a:buFont typeface="Wingdings"/>
              <a:buChar char=""/>
              <a:tabLst>
                <a:tab pos="1402207" algn="l"/>
              </a:tabLst>
            </a:pPr>
            <a:r>
              <a:rPr lang="en-US" dirty="0">
                <a:solidFill>
                  <a:srgbClr val="000000"/>
                </a:solidFill>
                <a:latin typeface="Arial"/>
                <a:ea typeface="Times New Roman"/>
                <a:cs typeface="Times New Roman"/>
              </a:rPr>
              <a:t>Note that MSA has an article (on its FP Page on the main website where the products are shown) that permits use of the Workman Mini PFL for such a use in an aerial lift. The main stipulation that it sets out is that if this is to be done, the worker shall wear the unit with the energy absorber to their back (instead of the housing) to reduce forces to the line if it bites into the rail if the worker falls over it.</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 regards to prohibitions,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first prohibition is an issue both because it is very hard to see the ground (and obstructions that could be run over from great heights, causing the boom to flex) and because of the amount of flex / catapult action created when the boom is extended out far. Thus, it is much safer to move an aerial lift when the basket is close to the ground.</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 regards to standing on the guardrails, the practice, like elsewhere, isn’t permitted. They simply can’t provide the protection they were meant to provide if the worker is standing on them.</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As a note to this, often safety people on construction sites will note where workers have a board in the basket with them that seems to have nothing to do with the work task. Often, when no one is around, workers will put this board across the midrails to serve as a work platform. This, obviously, is not an okay practice.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37</a:t>
            </a:fld>
            <a:endParaRPr lang="en-US" dirty="0"/>
          </a:p>
        </p:txBody>
      </p:sp>
    </p:spTree>
    <p:extLst>
      <p:ext uri="{BB962C8B-B14F-4D97-AF65-F5344CB8AC3E}">
        <p14:creationId xmlns:p14="http://schemas.microsoft.com/office/powerpoint/2010/main" val="2186943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p:sp>
      <p:sp>
        <p:nvSpPr>
          <p:cNvPr id="1290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498009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p:sp>
      <p:sp>
        <p:nvSpPr>
          <p:cNvPr id="1310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689643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Grp="1" noRot="1" noChangeAspect="1" noChangeArrowheads="1" noTextEdit="1"/>
          </p:cNvSpPr>
          <p:nvPr>
            <p:ph type="sldImg"/>
          </p:nvPr>
        </p:nvSpPr>
        <p:spPr/>
      </p:sp>
      <p:sp>
        <p:nvSpPr>
          <p:cNvPr id="13926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lvl="1" eaLnBrk="1"/>
            <a:r>
              <a:rPr lang="en-US" altLang="en-US"/>
              <a:t>Height of the scaffold should not be more than four times its minimum base dimension unless guys, ties, or braces are used. </a:t>
            </a:r>
          </a:p>
        </p:txBody>
      </p:sp>
    </p:spTree>
    <p:extLst>
      <p:ext uri="{BB962C8B-B14F-4D97-AF65-F5344CB8AC3E}">
        <p14:creationId xmlns:p14="http://schemas.microsoft.com/office/powerpoint/2010/main" val="1485811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Rot="1" noChangeAspect="1" noChangeArrowheads="1" noTextEdit="1"/>
          </p:cNvSpPr>
          <p:nvPr>
            <p:ph type="sldImg"/>
          </p:nvPr>
        </p:nvSpPr>
        <p:spPr/>
      </p:sp>
      <p:sp>
        <p:nvSpPr>
          <p:cNvPr id="15360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Toe board is the board used at the bottom side edge of the scaffold. If the material is stacked above it, there is a possibility that the materials will fall below and can hurt the workers worker below the scaffold.</a:t>
            </a:r>
          </a:p>
        </p:txBody>
      </p:sp>
    </p:spTree>
    <p:extLst>
      <p:ext uri="{BB962C8B-B14F-4D97-AF65-F5344CB8AC3E}">
        <p14:creationId xmlns:p14="http://schemas.microsoft.com/office/powerpoint/2010/main" val="569868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p:sp>
      <p:sp>
        <p:nvSpPr>
          <p:cNvPr id="169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932626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377171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p:sp>
      <p:sp>
        <p:nvSpPr>
          <p:cNvPr id="3891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Explain what each of the items in the boxes means.</a:t>
            </a:r>
          </a:p>
        </p:txBody>
      </p:sp>
    </p:spTree>
    <p:extLst>
      <p:ext uri="{BB962C8B-B14F-4D97-AF65-F5344CB8AC3E}">
        <p14:creationId xmlns:p14="http://schemas.microsoft.com/office/powerpoint/2010/main" val="818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
          <p:cNvSpPr>
            <a:spLocks noGrp="1" noRot="1" noChangeAspect="1" noChangeArrowheads="1" noTextEdit="1"/>
          </p:cNvSpPr>
          <p:nvPr>
            <p:ph type="sldImg"/>
          </p:nvPr>
        </p:nvSpPr>
        <p:spPr/>
      </p:sp>
      <p:sp>
        <p:nvSpPr>
          <p:cNvPr id="23757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Give examples of safety monitoring systems.</a:t>
            </a:r>
          </a:p>
        </p:txBody>
      </p:sp>
    </p:spTree>
    <p:extLst>
      <p:ext uri="{BB962C8B-B14F-4D97-AF65-F5344CB8AC3E}">
        <p14:creationId xmlns:p14="http://schemas.microsoft.com/office/powerpoint/2010/main" val="193425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a:t>
            </a:fld>
            <a:endParaRPr lang="en-US" dirty="0"/>
          </a:p>
        </p:txBody>
      </p:sp>
    </p:spTree>
    <p:extLst>
      <p:ext uri="{BB962C8B-B14F-4D97-AF65-F5344CB8AC3E}">
        <p14:creationId xmlns:p14="http://schemas.microsoft.com/office/powerpoint/2010/main" val="420179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Helv"/>
                <a:ea typeface="Times New Roman"/>
                <a:cs typeface="Arial"/>
              </a:rPr>
              <a:t>Discuss who OSHA is and its purpose.</a:t>
            </a:r>
            <a:endParaRPr lang="en-US" sz="1800" dirty="0">
              <a:solidFill>
                <a:srgbClr val="000000"/>
              </a:solidFill>
              <a:latin typeface="Helv"/>
              <a:ea typeface="Times New Roman"/>
              <a:cs typeface="Times New Roman"/>
            </a:endParaRPr>
          </a:p>
          <a:p>
            <a:r>
              <a:rPr lang="en-US" dirty="0">
                <a:solidFill>
                  <a:srgbClr val="000000"/>
                </a:solidFill>
                <a:latin typeface="Helv"/>
                <a:ea typeface="Times New Roman"/>
                <a:cs typeface="Arial"/>
              </a:rPr>
              <a:t> </a:t>
            </a:r>
            <a:endParaRPr lang="en-US" sz="1800" dirty="0">
              <a:solidFill>
                <a:srgbClr val="000000"/>
              </a:solidFill>
              <a:latin typeface="Helv"/>
              <a:ea typeface="Times New Roman"/>
              <a:cs typeface="Times New Roman"/>
            </a:endParaRPr>
          </a:p>
          <a:p>
            <a:pPr marL="280442">
              <a:lnSpc>
                <a:spcPts val="1534"/>
              </a:lnSpc>
              <a:spcBef>
                <a:spcPts val="383"/>
              </a:spcBef>
              <a:spcAft>
                <a:spcPts val="767"/>
              </a:spcAft>
            </a:pPr>
            <a:r>
              <a:rPr lang="en-US" dirty="0">
                <a:solidFill>
                  <a:srgbClr val="000000"/>
                </a:solidFill>
                <a:latin typeface="Arial"/>
                <a:ea typeface="Times New Roman"/>
                <a:cs typeface="Arial"/>
              </a:rPr>
              <a:t>OSHA's Mission:</a:t>
            </a:r>
          </a:p>
          <a:p>
            <a:pPr marL="280442">
              <a:lnSpc>
                <a:spcPts val="1534"/>
              </a:lnSpc>
              <a:spcBef>
                <a:spcPts val="383"/>
              </a:spcBef>
              <a:spcAft>
                <a:spcPts val="767"/>
              </a:spcAft>
            </a:pPr>
            <a:endParaRPr lang="en-US" sz="1600" dirty="0">
              <a:latin typeface="Arial"/>
              <a:ea typeface="Times New Roman"/>
              <a:cs typeface="Times New Roman"/>
            </a:endParaRPr>
          </a:p>
          <a:p>
            <a:pPr marL="514142">
              <a:lnSpc>
                <a:spcPts val="1456"/>
              </a:lnSpc>
              <a:spcAft>
                <a:spcPts val="767"/>
              </a:spcAft>
            </a:pPr>
            <a:r>
              <a:rPr lang="en-US" dirty="0">
                <a:solidFill>
                  <a:srgbClr val="000000"/>
                </a:solidFill>
                <a:latin typeface="Arial"/>
                <a:ea typeface="Times New Roman"/>
                <a:cs typeface="Arial"/>
              </a:rPr>
              <a:t>“With the </a:t>
            </a:r>
            <a:r>
              <a:rPr lang="en-US" u="sng" dirty="0">
                <a:solidFill>
                  <a:srgbClr val="003399"/>
                </a:solidFill>
                <a:latin typeface="Arial"/>
                <a:ea typeface="Times New Roman"/>
                <a:cs typeface="Arial"/>
                <a:hlinkClick r:id="rId3" tooltip="Occupational Safety and Health Act of 1970"/>
              </a:rPr>
              <a:t>Occupational Safety and Health Act of 1970</a:t>
            </a:r>
            <a:r>
              <a:rPr lang="en-US" dirty="0">
                <a:solidFill>
                  <a:srgbClr val="000000"/>
                </a:solidFill>
                <a:latin typeface="Arial"/>
                <a:ea typeface="Times New Roman"/>
                <a:cs typeface="Arial"/>
              </a:rPr>
              <a:t>, Congress created the </a:t>
            </a:r>
            <a:r>
              <a:rPr lang="en-US" u="sng" dirty="0">
                <a:solidFill>
                  <a:srgbClr val="003399"/>
                </a:solidFill>
                <a:latin typeface="Arial"/>
                <a:ea typeface="Times New Roman"/>
                <a:cs typeface="Arial"/>
                <a:hlinkClick r:id="rId4" tooltip="OSHA at a Glance"/>
              </a:rPr>
              <a:t>Occupational Safety and Health Administration (OSHA)</a:t>
            </a:r>
            <a:r>
              <a:rPr lang="en-US" dirty="0">
                <a:solidFill>
                  <a:srgbClr val="000000"/>
                </a:solidFill>
                <a:latin typeface="Arial"/>
                <a:ea typeface="Times New Roman"/>
                <a:cs typeface="Arial"/>
              </a:rPr>
              <a:t>* to assure safe and healthful working conditions for working men and women by setting and enforcing standards and by providing training, outreach, education and assistance.”</a:t>
            </a:r>
          </a:p>
          <a:p>
            <a:pPr marL="514142">
              <a:lnSpc>
                <a:spcPts val="1456"/>
              </a:lnSpc>
              <a:spcAft>
                <a:spcPts val="767"/>
              </a:spcAft>
            </a:pPr>
            <a:endParaRPr lang="en-US" sz="1600" dirty="0">
              <a:latin typeface="Arial"/>
              <a:ea typeface="Times New Roman"/>
              <a:cs typeface="Times New Roman"/>
            </a:endParaRPr>
          </a:p>
          <a:p>
            <a:pPr marL="280442">
              <a:lnSpc>
                <a:spcPts val="1534"/>
              </a:lnSpc>
              <a:spcBef>
                <a:spcPts val="383"/>
              </a:spcBef>
              <a:spcAft>
                <a:spcPts val="767"/>
              </a:spcAft>
            </a:pPr>
            <a:r>
              <a:rPr lang="en-US" dirty="0">
                <a:solidFill>
                  <a:srgbClr val="000000"/>
                </a:solidFill>
                <a:latin typeface="Arial"/>
                <a:ea typeface="Times New Roman"/>
                <a:cs typeface="Arial"/>
              </a:rPr>
              <a:t>Organization</a:t>
            </a:r>
          </a:p>
          <a:p>
            <a:pPr marL="280442">
              <a:lnSpc>
                <a:spcPts val="1534"/>
              </a:lnSpc>
              <a:spcBef>
                <a:spcPts val="383"/>
              </a:spcBef>
              <a:spcAft>
                <a:spcPts val="767"/>
              </a:spcAft>
            </a:pPr>
            <a:endParaRPr lang="en-US" sz="1600" dirty="0">
              <a:latin typeface="Arial"/>
              <a:ea typeface="Times New Roman"/>
              <a:cs typeface="Times New Roman"/>
            </a:endParaRPr>
          </a:p>
          <a:p>
            <a:pPr marL="514142">
              <a:lnSpc>
                <a:spcPts val="1456"/>
              </a:lnSpc>
            </a:pPr>
            <a:r>
              <a:rPr lang="en-US" dirty="0">
                <a:solidFill>
                  <a:srgbClr val="000000"/>
                </a:solidFill>
                <a:latin typeface="Arial"/>
                <a:ea typeface="Times New Roman"/>
                <a:cs typeface="Arial"/>
              </a:rPr>
              <a:t>“OSHA is part of the </a:t>
            </a:r>
            <a:r>
              <a:rPr lang="en-US" u="sng" dirty="0">
                <a:solidFill>
                  <a:srgbClr val="003399"/>
                </a:solidFill>
                <a:latin typeface="Arial"/>
                <a:ea typeface="Times New Roman"/>
                <a:cs typeface="Arial"/>
                <a:hlinkClick r:id="rId5" tooltip="United States Department of Labor"/>
              </a:rPr>
              <a:t>United States Department of Labor</a:t>
            </a:r>
            <a:r>
              <a:rPr lang="en-US" dirty="0">
                <a:solidFill>
                  <a:srgbClr val="000000"/>
                </a:solidFill>
                <a:latin typeface="Arial"/>
                <a:ea typeface="Times New Roman"/>
                <a:cs typeface="Arial"/>
              </a:rPr>
              <a:t>. The administrator for OSHA is the </a:t>
            </a:r>
            <a:r>
              <a:rPr lang="en-US" u="sng" dirty="0">
                <a:solidFill>
                  <a:srgbClr val="003399"/>
                </a:solidFill>
                <a:latin typeface="Arial"/>
                <a:ea typeface="Times New Roman"/>
                <a:cs typeface="Arial"/>
                <a:hlinkClick r:id="rId6" tooltip="Assistant Secretary of Labor for Occupational Safety and Health"/>
              </a:rPr>
              <a:t>Assistant Secretary of Labor for Occupational Safety and Health</a:t>
            </a:r>
            <a:r>
              <a:rPr lang="en-US" dirty="0">
                <a:solidFill>
                  <a:srgbClr val="000000"/>
                </a:solidFill>
                <a:latin typeface="Arial"/>
                <a:ea typeface="Times New Roman"/>
                <a:cs typeface="Arial"/>
              </a:rPr>
              <a:t>. OSHA's administrator answers to the </a:t>
            </a:r>
            <a:r>
              <a:rPr lang="en-US" u="sng" dirty="0">
                <a:solidFill>
                  <a:srgbClr val="003399"/>
                </a:solidFill>
                <a:latin typeface="Arial"/>
                <a:ea typeface="Times New Roman"/>
                <a:cs typeface="Arial"/>
                <a:hlinkClick r:id="rId7" tooltip="Secretary of Labor"/>
              </a:rPr>
              <a:t>Secretary of Labor</a:t>
            </a:r>
            <a:r>
              <a:rPr lang="en-US" dirty="0">
                <a:solidFill>
                  <a:srgbClr val="000000"/>
                </a:solidFill>
                <a:latin typeface="Arial"/>
                <a:ea typeface="Times New Roman"/>
                <a:cs typeface="Arial"/>
              </a:rPr>
              <a:t>, who is a member of the cabinet of the President of the United States.”</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Explain that most workers will be covered under one of two sets of regulations, although there are exceptions (with work at marine terminals, shipyards, and in mines being one of the major ones).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OSHA “Parts” (1910 &amp; 1926) can be thought of as “books,” and “Subparts” can be thought of as “chapters” within those books. Each book has a dedicated “chapter” (or, in the case of GI, two) dedicated to issues related to FP.</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latin typeface="Arial"/>
                <a:ea typeface="Times New Roman"/>
              </a:rPr>
              <a:t>Explain that they will only fall under one set of regulations and need to follow what is laid out therein</a:t>
            </a:r>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48</a:t>
            </a:fld>
            <a:endParaRPr lang="en-US" dirty="0"/>
          </a:p>
        </p:txBody>
      </p:sp>
    </p:spTree>
    <p:extLst>
      <p:ext uri="{BB962C8B-B14F-4D97-AF65-F5344CB8AC3E}">
        <p14:creationId xmlns:p14="http://schemas.microsoft.com/office/powerpoint/2010/main" val="3503356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Rot="1" noChangeAspect="1" noChangeArrowheads="1" noTextEdit="1"/>
          </p:cNvSpPr>
          <p:nvPr>
            <p:ph type="sldImg"/>
          </p:nvPr>
        </p:nvSpPr>
        <p:spPr/>
      </p:sp>
      <p:sp>
        <p:nvSpPr>
          <p:cNvPr id="23552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Discuss what makes a person “qualified.”</a:t>
            </a:r>
          </a:p>
        </p:txBody>
      </p:sp>
    </p:spTree>
    <p:extLst>
      <p:ext uri="{BB962C8B-B14F-4D97-AF65-F5344CB8AC3E}">
        <p14:creationId xmlns:p14="http://schemas.microsoft.com/office/powerpoint/2010/main" val="1716012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t>The idea of “authorization” has nothing to do with whether or not someone works for a company. When one walks up to a door and sees a sign that says “no unauthorized personnel,” this means that only those who are properly trained, not anyone who is an employee, may enter. The same is true for fall protection.</a:t>
            </a:r>
          </a:p>
          <a:p>
            <a:r>
              <a:rPr lang="en-US" dirty="0"/>
              <a:t> </a:t>
            </a:r>
          </a:p>
          <a:p>
            <a:r>
              <a:rPr lang="en-US" dirty="0"/>
              <a:t>At a basic level an authorized person is someone who knows what they need to know in order to be able to perform a particular job. </a:t>
            </a:r>
          </a:p>
          <a:p>
            <a:r>
              <a:rPr lang="en-US" dirty="0"/>
              <a:t> </a:t>
            </a:r>
          </a:p>
          <a:p>
            <a:pPr lvl="0"/>
            <a:r>
              <a:rPr lang="en-US" dirty="0"/>
              <a:t>If that simply means knowing how to inspect FP equipment and utilize it in an aerial lift, then they must be trained on that (and not on the entire broad spectrum of everything fall protection-related).</a:t>
            </a:r>
          </a:p>
          <a:p>
            <a:r>
              <a:rPr lang="en-US" dirty="0"/>
              <a:t> </a:t>
            </a:r>
          </a:p>
          <a:p>
            <a:r>
              <a:rPr lang="en-US" dirty="0"/>
              <a:t>Most workers are simply “authorized persons” who have been trained on how to use </a:t>
            </a:r>
            <a:r>
              <a:rPr lang="en-US" b="1" i="1" dirty="0"/>
              <a:t>specific</a:t>
            </a:r>
            <a:r>
              <a:rPr lang="en-US" dirty="0"/>
              <a:t> fall protection equipment in </a:t>
            </a:r>
            <a:r>
              <a:rPr lang="en-US" b="1" i="1" dirty="0"/>
              <a:t>specific</a:t>
            </a:r>
            <a:r>
              <a:rPr lang="en-US" i="1" dirty="0"/>
              <a:t> </a:t>
            </a:r>
            <a:r>
              <a:rPr lang="en-US" dirty="0"/>
              <a:t>situations.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50</a:t>
            </a:fld>
            <a:endParaRPr lang="en-US" dirty="0"/>
          </a:p>
        </p:txBody>
      </p:sp>
    </p:spTree>
    <p:extLst>
      <p:ext uri="{BB962C8B-B14F-4D97-AF65-F5344CB8AC3E}">
        <p14:creationId xmlns:p14="http://schemas.microsoft.com/office/powerpoint/2010/main" val="301413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highlight>
                  <a:srgbClr val="FFFF00"/>
                </a:highlight>
                <a:latin typeface="Arial"/>
                <a:ea typeface="Times New Roman"/>
                <a:cs typeface="Times New Roman"/>
              </a:rPr>
              <a:t>Go through the definition piece-by piece: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Identifying “existing” hazards is easy enough (in most cases). Once knowing the 4’ or 6’ number (with the exceptions already discussed), it is fairly easy to pick out </a:t>
            </a:r>
            <a:r>
              <a:rPr lang="en-US" i="1" dirty="0">
                <a:solidFill>
                  <a:srgbClr val="000000"/>
                </a:solidFill>
                <a:latin typeface="Arial"/>
                <a:ea typeface="Times New Roman"/>
                <a:cs typeface="Times New Roman"/>
              </a:rPr>
              <a:t>many </a:t>
            </a:r>
            <a:r>
              <a:rPr lang="en-US" dirty="0">
                <a:solidFill>
                  <a:srgbClr val="000000"/>
                </a:solidFill>
                <a:latin typeface="Arial"/>
                <a:ea typeface="Times New Roman"/>
                <a:cs typeface="Times New Roman"/>
              </a:rPr>
              <a:t>FP hazards that may be present on a site.</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“Predictable” hazards are addressed through doing “pre-task planning.” The majority of incidents that result in injury or a fatality happen either because of improper (or lack of) planning (as was the case with “Big Blue”) or because a plan that was established wasn’t followed (as was the case with the young worker who fell through the roof of the sports arena).</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The third key part to the definition is that this person has “authorization” to take prompt corrective measures.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Essentially, this is where the job of a competent person could stop (at least per OSHA regulations). They simply need to be able to identify the issue and, then, make sure that the job process is stopped until the issue can be resolved.</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However, in many cases it will be them that helps to fix the issue, but the main responsibility is to </a:t>
            </a:r>
            <a:r>
              <a:rPr lang="en-US" i="1" dirty="0">
                <a:solidFill>
                  <a:srgbClr val="000000"/>
                </a:solidFill>
                <a:latin typeface="Arial"/>
                <a:ea typeface="Times New Roman"/>
                <a:cs typeface="Times New Roman"/>
              </a:rPr>
              <a:t>stop</a:t>
            </a:r>
            <a:r>
              <a:rPr lang="en-US" dirty="0">
                <a:solidFill>
                  <a:srgbClr val="000000"/>
                </a:solidFill>
                <a:latin typeface="Arial"/>
                <a:ea typeface="Times New Roman"/>
                <a:cs typeface="Times New Roman"/>
              </a:rPr>
              <a:t> hazardous situations from existing until they are addressed. To do this, they need to be knowledgeable about:</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scope of the hazard;</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regulations in-place pertaining to it;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controls set-out for them to deal with issues that arise;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equipment that is available to control hazards, including:</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Inspection Points;</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Proper Use (such as donning);</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Use Limitations</a:t>
            </a:r>
            <a:endParaRPr lang="en-US" sz="1800" dirty="0">
              <a:solidFill>
                <a:srgbClr val="000000"/>
              </a:solidFill>
              <a:latin typeface="Helv"/>
              <a:ea typeface="Times New Roman"/>
              <a:cs typeface="Times New Roman"/>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51</a:t>
            </a:fld>
            <a:endParaRPr lang="en-US" dirty="0"/>
          </a:p>
        </p:txBody>
      </p:sp>
    </p:spTree>
    <p:extLst>
      <p:ext uri="{BB962C8B-B14F-4D97-AF65-F5344CB8AC3E}">
        <p14:creationId xmlns:p14="http://schemas.microsoft.com/office/powerpoint/2010/main" val="830795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 Qualified Person complements the work of the Competent Person. In regards to fall protection, they get involved principally in two main situations: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highlight>
                  <a:srgbClr val="FFFF00"/>
                </a:highlight>
                <a:latin typeface="Arial"/>
                <a:ea typeface="Times New Roman"/>
                <a:cs typeface="Times New Roman"/>
              </a:rPr>
              <a:t>In cases where the fall arrest anchorage point is questionable in the eyes of the person who is selecting it</a:t>
            </a:r>
            <a:r>
              <a:rPr lang="en-US" dirty="0">
                <a:solidFill>
                  <a:srgbClr val="000000"/>
                </a:solidFill>
                <a:latin typeface="Arial"/>
                <a:ea typeface="Times New Roman"/>
                <a:cs typeface="Times New Roman"/>
              </a:rPr>
              <a:t> (i.e. they are not sure that it can meet Option A: 5,000 pounds), this person </a:t>
            </a:r>
            <a:r>
              <a:rPr lang="en-US" i="1" dirty="0">
                <a:solidFill>
                  <a:srgbClr val="000000"/>
                </a:solidFill>
                <a:latin typeface="Arial"/>
                <a:ea typeface="Times New Roman"/>
                <a:cs typeface="Times New Roman"/>
              </a:rPr>
              <a:t>must</a:t>
            </a:r>
            <a:r>
              <a:rPr lang="en-US" dirty="0">
                <a:solidFill>
                  <a:srgbClr val="000000"/>
                </a:solidFill>
                <a:latin typeface="Arial"/>
                <a:ea typeface="Times New Roman"/>
                <a:cs typeface="Times New Roman"/>
              </a:rPr>
              <a:t> get involved in order to help establish whether or not they can meet </a:t>
            </a:r>
            <a:r>
              <a:rPr lang="en-US" i="1" dirty="0">
                <a:solidFill>
                  <a:srgbClr val="000000"/>
                </a:solidFill>
                <a:latin typeface="Arial"/>
                <a:ea typeface="Times New Roman"/>
                <a:cs typeface="Times New Roman"/>
              </a:rPr>
              <a:t>Option B</a:t>
            </a:r>
            <a:r>
              <a:rPr lang="en-US" dirty="0">
                <a:solidFill>
                  <a:srgbClr val="000000"/>
                </a:solidFill>
                <a:latin typeface="Arial"/>
                <a:ea typeface="Times New Roman"/>
                <a:cs typeface="Times New Roman"/>
              </a:rPr>
              <a:t>: Safety Factor of 2 Determined by a Q.P.</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highlight>
                  <a:srgbClr val="FFFF00"/>
                </a:highlight>
                <a:latin typeface="Arial"/>
                <a:ea typeface="Times New Roman"/>
                <a:cs typeface="Times New Roman"/>
              </a:rPr>
              <a:t>The regulations also say that this person must be involved in the design and installation of horizontal lifelines.</a:t>
            </a:r>
            <a:r>
              <a:rPr lang="en-US" dirty="0">
                <a:solidFill>
                  <a:srgbClr val="000000"/>
                </a:solidFill>
                <a:latin typeface="Arial"/>
                <a:ea typeface="Times New Roman"/>
                <a:cs typeface="Times New Roman"/>
              </a:rPr>
              <a:t> (Although these haven’t been discussed up to this point, the instructor can quickly touch on what they are just so that the students have an idea. HLLs will be addressed again once getting to the section on “anchorage connectors.)</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It should be pointed out that although the OSHA definition technically doesn’t mandate that this be a structural engineer, it will be hard for other types of workers to meet the requirements stipulated. </a:t>
            </a:r>
            <a:endParaRPr lang="en-US" sz="1800" dirty="0">
              <a:solidFill>
                <a:srgbClr val="000000"/>
              </a:solidFill>
              <a:latin typeface="Helv"/>
              <a:ea typeface="Times New Roman"/>
              <a:cs typeface="Times New Roman"/>
            </a:endParaRPr>
          </a:p>
          <a:p>
            <a:endParaRPr lang="en-US" i="0" baseline="0" dirty="0"/>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52</a:t>
            </a:fld>
            <a:endParaRPr lang="en-US" dirty="0"/>
          </a:p>
        </p:txBody>
      </p:sp>
    </p:spTree>
    <p:extLst>
      <p:ext uri="{BB962C8B-B14F-4D97-AF65-F5344CB8AC3E}">
        <p14:creationId xmlns:p14="http://schemas.microsoft.com/office/powerpoint/2010/main" val="2031671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570731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626697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pPr algn="just"/>
            <a:r>
              <a:rPr lang="en-US" dirty="0">
                <a:latin typeface="Arial"/>
                <a:ea typeface="Times New Roman"/>
                <a:cs typeface="Arial"/>
              </a:rPr>
              <a:t>Guardrail construction is not a topic to discuss at any great depth, other than pointing out some of the principal requirements that they must meet. There are sections in the regulations that go through details on proper construction beyond what is presented on this slide (intended for those who are in-charge of building and / or installing them), but the point here is simply to address common G.I. and Construction parameters that need to be known and that are easily spotted by OSHA if not met.</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Starting with the first component, the blue 42” is meant to indicate that the height of guardrails in General Industry is well-defined as needing to be 42 inches. </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When it comes to variance from this height in G.I., OSHA has sent mixed signals. First an article titled “”General Industry Fall Protection Can be a Real Challenge” from OH&amp;S Magazine, describes the issue thusly,</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marL="747844" algn="just"/>
            <a:r>
              <a:rPr lang="en-US" dirty="0">
                <a:latin typeface="Arial"/>
                <a:ea typeface="Times New Roman"/>
                <a:cs typeface="Arial"/>
              </a:rPr>
              <a:t>“Under 1910.23(e)(1), OSHA says that a guardrail must have a vertical height of 42 inches nominal from the upper surface of the top rail to floor, platform, runway, or ramp level. "Nominal" simply means that 42 inches has been established as the de facto standard for guardrail height. OSHA allows for variance, however. Standard Directive 1-1.10 says existing guardrails must consist of a top rail, intermediate rail, and posts, or equivalent, and have a minimum vertical height of 36 inches to 44 inches.”</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That said, the most recent version of Proposed Subpart D has the following to say on the issue:</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marL="747844"/>
            <a:r>
              <a:rPr lang="en-US" dirty="0">
                <a:latin typeface="Arial"/>
                <a:ea typeface="Times New Roman"/>
                <a:cs typeface="Arial"/>
              </a:rPr>
              <a:t>“OSHA notes that the two previous proposals on walking-working surfaces included a ‘‘grandfather provision’’ permitting a guardrail height of 36 inches, rather than the proposed 42 inches, for guardrails installed within 60 days of the effective date of the final rule. (</a:t>
            </a:r>
            <a:r>
              <a:rPr lang="en-US" i="1" dirty="0">
                <a:latin typeface="Arial"/>
                <a:ea typeface="Times New Roman"/>
                <a:cs typeface="Arial"/>
              </a:rPr>
              <a:t>See </a:t>
            </a:r>
            <a:r>
              <a:rPr lang="en-US" dirty="0">
                <a:latin typeface="Arial"/>
                <a:ea typeface="Times New Roman"/>
                <a:cs typeface="Arial"/>
              </a:rPr>
              <a:t>proposed § 1910.28(b)(3),</a:t>
            </a:r>
            <a:endParaRPr lang="en-US" sz="1600" dirty="0">
              <a:latin typeface="Arial"/>
              <a:ea typeface="Times New Roman"/>
              <a:cs typeface="Times New Roman"/>
            </a:endParaRPr>
          </a:p>
          <a:p>
            <a:pPr marL="747844"/>
            <a:r>
              <a:rPr lang="en-US" dirty="0">
                <a:latin typeface="Arial"/>
                <a:ea typeface="Times New Roman"/>
                <a:cs typeface="Arial"/>
              </a:rPr>
              <a:t>55 FR 13360 (April 10, 1990) and 68 FR 23528 (May 2, 2003).) The 36-inch grandfather provision is not included in this proposal, nor does OSHA consider it to be equally safe to the ‘‘42 inches nominal’’ height currently required under existing § 1910.23(e). </a:t>
            </a:r>
            <a:endParaRPr lang="en-US" sz="1600" dirty="0">
              <a:latin typeface="Arial"/>
              <a:ea typeface="Times New Roman"/>
              <a:cs typeface="Times New Roman"/>
            </a:endParaRPr>
          </a:p>
          <a:p>
            <a:pPr marL="747844"/>
            <a:r>
              <a:rPr lang="en-US" dirty="0">
                <a:latin typeface="Arial"/>
                <a:ea typeface="Times New Roman"/>
                <a:cs typeface="Arial"/>
              </a:rPr>
              <a:t> </a:t>
            </a:r>
            <a:endParaRPr lang="en-US" sz="1600" dirty="0">
              <a:latin typeface="Arial"/>
              <a:ea typeface="Times New Roman"/>
              <a:cs typeface="Times New Roman"/>
            </a:endParaRPr>
          </a:p>
          <a:p>
            <a:pPr marL="747844"/>
            <a:r>
              <a:rPr lang="en-US" dirty="0">
                <a:latin typeface="Arial"/>
                <a:ea typeface="Times New Roman"/>
                <a:cs typeface="Arial"/>
              </a:rPr>
              <a:t>Therefore, to the extent that any previous OSHA letters of interpretation characterized a 36-inch guardrail height as a de minimis violation because of the grandfather provision in the two previous proposals, those interpretations are hereby superseded. (</a:t>
            </a:r>
            <a:r>
              <a:rPr lang="en-US" i="1" dirty="0">
                <a:latin typeface="Arial"/>
                <a:ea typeface="Times New Roman"/>
                <a:cs typeface="Arial"/>
              </a:rPr>
              <a:t>See, e.g., </a:t>
            </a:r>
            <a:r>
              <a:rPr lang="en-US" dirty="0">
                <a:latin typeface="Arial"/>
                <a:ea typeface="Times New Roman"/>
                <a:cs typeface="Arial"/>
              </a:rPr>
              <a:t>08/ 27/2008 Letter to Bryan Cobb and 03/08/1995</a:t>
            </a:r>
            <a:endParaRPr lang="en-US" sz="1600" dirty="0">
              <a:latin typeface="Arial"/>
              <a:ea typeface="Times New Roman"/>
              <a:cs typeface="Times New Roman"/>
            </a:endParaRPr>
          </a:p>
          <a:p>
            <a:pPr marL="747844" algn="just"/>
            <a:r>
              <a:rPr lang="en-US" dirty="0">
                <a:latin typeface="Arial"/>
                <a:ea typeface="Times New Roman"/>
                <a:cs typeface="Arial"/>
              </a:rPr>
              <a:t>Memorandum from John Miles to Byron Chadwick.)”</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All of this said, the slide shows what the current rule for OSHA Subpart D is. Proposed D, however, allows for the same variation (+/- 3”) from 42” as the construction regulations do.</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For Construction activities, per Subpart M, there is more leniency in regards to toprail height. Here, the rail could be as low as 39” from the work surface or as high as 45” from it.</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In regards to midrails, the instructor can ask what the point of them is. (They are in-place to provide a barrier underneath the toprail so that the worker cannot fall underneath it.)</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OSHA notes in Subpart M that instead of using a midrail an employer may choose to use a screen or a mesh that runs from the toprail all the way to the floor for the entire length of the railing system. This is seen as a good option especially in areas where there is a concern of objects being dropped into spaces where they could be a hazard for people below. This type of netting is commonly seen in-use in skyscraper construction / renovation in cities where space is tight and construction companies must work above the heads both of their own workers and of the general public.</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The toeboard is mainly in-place as a form of falling object prevention. The concept is that it is a barrier at floor level at least 3 ½” tall (2” x 4” </a:t>
            </a:r>
            <a:r>
              <a:rPr lang="en-US" b="1" i="1" dirty="0">
                <a:latin typeface="Arial"/>
                <a:ea typeface="Times New Roman"/>
                <a:cs typeface="Arial"/>
              </a:rPr>
              <a:t>nominal </a:t>
            </a:r>
            <a:r>
              <a:rPr lang="en-US" dirty="0">
                <a:latin typeface="Arial"/>
                <a:ea typeface="Times New Roman"/>
                <a:cs typeface="Arial"/>
              </a:rPr>
              <a:t>boards are often used in construction) or 4” (in general industry) that is in-place at floor level to impede the ejection of a tool or other object from a floor work surface should it be kicked or otherwise displaced.</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A couple more notes on guardrail construction are: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The need to not having railings overhang due to the projection hazard mentioned as well as a lack of support.</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The fact that certain materials—i.e., steel or plastic banding utilized for securing items to pallets for transport—are not permitted to be utilized as guardrails.</a:t>
            </a:r>
            <a:endParaRPr lang="en-US" sz="1600" dirty="0">
              <a:latin typeface="Arial"/>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The question sometimes comes up as to whether or not chains are allowed as rails. This answer was covered in the same OH&amp;S article previously mentioned:</a:t>
            </a:r>
            <a:endParaRPr lang="en-US" sz="1600" dirty="0">
              <a:latin typeface="Arial"/>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747844">
              <a:lnSpc>
                <a:spcPts val="1840"/>
              </a:lnSpc>
              <a:spcAft>
                <a:spcPts val="767"/>
              </a:spcAft>
            </a:pPr>
            <a:r>
              <a:rPr lang="en-US" dirty="0">
                <a:solidFill>
                  <a:srgbClr val="444444"/>
                </a:solidFill>
                <a:latin typeface="Arial"/>
                <a:ea typeface="Times New Roman"/>
                <a:cs typeface="Arial"/>
              </a:rPr>
              <a:t>“Sometimes the installation of a guardrail isn't feasible or practical. One solution frequently considered is the use of safety chains, but are they allowed by OSHA? Even though the agency does not specifically address the use of chains in the Walking-Working Surfaces Standard, the agency has issued two LOIs on the issue that provide further guidance.</a:t>
            </a:r>
            <a:endParaRPr lang="en-US" sz="1600" dirty="0">
              <a:latin typeface="Arial"/>
              <a:ea typeface="Times New Roman"/>
              <a:cs typeface="Times New Roman"/>
            </a:endParaRPr>
          </a:p>
          <a:p>
            <a:pPr marL="747844">
              <a:lnSpc>
                <a:spcPts val="1840"/>
              </a:lnSpc>
              <a:spcAft>
                <a:spcPts val="767"/>
              </a:spcAft>
            </a:pPr>
            <a:r>
              <a:rPr lang="en-US" dirty="0">
                <a:solidFill>
                  <a:srgbClr val="444444"/>
                </a:solidFill>
                <a:latin typeface="Arial"/>
                <a:ea typeface="Times New Roman"/>
                <a:cs typeface="Arial"/>
              </a:rPr>
              <a:t>In the first letter, dated Feb. 12, 1982, OSHA makes mention of chains with regard to safety gates by saying, "if in fact the safety chains used for top and intermediate rails afford employees protection 'at least as effective as' the swinging gate, the safety chains would be adequate and noted as a de minimis violation."</a:t>
            </a:r>
            <a:endParaRPr lang="en-US" sz="1600" dirty="0">
              <a:latin typeface="Arial"/>
              <a:ea typeface="Times New Roman"/>
              <a:cs typeface="Times New Roman"/>
            </a:endParaRPr>
          </a:p>
          <a:p>
            <a:pPr marL="747844">
              <a:lnSpc>
                <a:spcPts val="1840"/>
              </a:lnSpc>
              <a:spcAft>
                <a:spcPts val="767"/>
              </a:spcAft>
            </a:pPr>
            <a:r>
              <a:rPr lang="en-US" dirty="0">
                <a:solidFill>
                  <a:srgbClr val="444444"/>
                </a:solidFill>
                <a:latin typeface="Arial"/>
                <a:ea typeface="Times New Roman"/>
                <a:cs typeface="Arial"/>
              </a:rPr>
              <a:t>This is further supported by a June 3, 1983 LOI, which says that "the anchoring of posts and installation of chains for railings must be of such construction that the completed structure shall be capable of withstanding a load of at least 200 pounds applied in any direction at any point on the top rail."</a:t>
            </a:r>
            <a:endParaRPr lang="en-US" sz="1600" dirty="0">
              <a:latin typeface="Arial"/>
              <a:ea typeface="Times New Roman"/>
              <a:cs typeface="Times New Roman"/>
            </a:endParaRPr>
          </a:p>
          <a:p>
            <a:pPr marL="747844">
              <a:lnSpc>
                <a:spcPts val="1840"/>
              </a:lnSpc>
              <a:spcAft>
                <a:spcPts val="767"/>
              </a:spcAft>
            </a:pPr>
            <a:r>
              <a:rPr lang="en-US" dirty="0">
                <a:solidFill>
                  <a:srgbClr val="444444"/>
                </a:solidFill>
                <a:latin typeface="Arial"/>
                <a:ea typeface="Times New Roman"/>
                <a:cs typeface="Arial"/>
              </a:rPr>
              <a:t>The bottom line is that if safety chains provide the same level of protection as a standard guardrail, they can be used.”</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The final point here is that guardrails come in many permissible forms, provided that they meet all of the requirements previously discussed. While fixed rails are the norm, temporary, removable ones are popular, especially when they are “free-standing,” meaning that they don’t have to be attached to the work surface to be installed. These rails are designed to be easily maneuvered into a workspace and, then, when needed elsewhere moved to that location instead.</a:t>
            </a:r>
            <a:endParaRPr lang="en-US" sz="1600" dirty="0">
              <a:latin typeface="Arial"/>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56</a:t>
            </a:fld>
            <a:endParaRPr lang="en-US" dirty="0"/>
          </a:p>
        </p:txBody>
      </p:sp>
    </p:spTree>
    <p:extLst>
      <p:ext uri="{BB962C8B-B14F-4D97-AF65-F5344CB8AC3E}">
        <p14:creationId xmlns:p14="http://schemas.microsoft.com/office/powerpoint/2010/main" val="2248999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70190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p:sp>
      <p:sp>
        <p:nvSpPr>
          <p:cNvPr id="7782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The instructor will explain the scenario</a:t>
            </a:r>
          </a:p>
        </p:txBody>
      </p:sp>
    </p:spTree>
    <p:extLst>
      <p:ext uri="{BB962C8B-B14F-4D97-AF65-F5344CB8AC3E}">
        <p14:creationId xmlns:p14="http://schemas.microsoft.com/office/powerpoint/2010/main" val="152320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403998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737192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pPr algn="just"/>
            <a:r>
              <a:rPr lang="en-US" dirty="0">
                <a:latin typeface="Arial"/>
                <a:ea typeface="Times New Roman"/>
                <a:cs typeface="Arial"/>
              </a:rPr>
              <a:t>Safety nets for </a:t>
            </a:r>
            <a:r>
              <a:rPr lang="en-US" i="1" dirty="0">
                <a:latin typeface="Arial"/>
                <a:ea typeface="Times New Roman"/>
                <a:cs typeface="Arial"/>
              </a:rPr>
              <a:t>falling people</a:t>
            </a:r>
            <a:r>
              <a:rPr lang="en-US" dirty="0">
                <a:latin typeface="Arial"/>
                <a:ea typeface="Times New Roman"/>
                <a:cs typeface="Arial"/>
              </a:rPr>
              <a:t> are, essentially, what can be envisioned: they are put in-place to catch the falling worker much like one in a circus act would.</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Although not commonly used in the majority of fall arrest situations, there are places where they are pretty frequently used such the situations shown in the pictures on the slide.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They are somewhat commonly used by iron workers during the construction of “pre-fab” buildings as is the case with the leading edge work being done by the worker in the top photograph. Here, individual components of the building itself may not be strong enough to support fall arrest forces, but a net can be used to spread out forces over the entire structure.</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A similar situation can be seen with the safety net set below roof trusses on a residential construction job, again for the same reason that a net was used for the pre-fab building.</a:t>
            </a:r>
            <a:endParaRPr lang="en-US" sz="1600" dirty="0">
              <a:latin typeface="Arial"/>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Sometimes nets will be seen on the edge of tall buildings to catch workers who may fall over the side, similar to what is shown in the “SafetyRespect” system.</a:t>
            </a:r>
            <a:endParaRPr lang="en-US" sz="1600" dirty="0">
              <a:latin typeface="Arial"/>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One other common location where these are used would be during bridge construction where a lot of worker movement is needed and a PFAS would be too restrictive.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When going with a safety net system, OSHA spells out a number of requirements for construction. In fact, often the cumbersome nature of all of the requirements and the amount of design / testing that needs to go into their use, is what often dissuades companies from using them. That said, if they are going to be used, OSHA lays out some clear rules that must be met. The rules for Construction where they are commonly used are laid-out @ 1926.502(c).</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Proposed Subpart D, at reference 1910.29(c), directs G.I. employers to the Construction regulations above for compliance requirements.</a:t>
            </a:r>
            <a:endParaRPr lang="en-US" sz="1600" dirty="0">
              <a:latin typeface="Arial"/>
              <a:ea typeface="Times New Roman"/>
              <a:cs typeface="Times New Roman"/>
            </a:endParaRPr>
          </a:p>
          <a:p>
            <a:endParaRPr lang="en-US" i="0"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60</a:t>
            </a:fld>
            <a:endParaRPr lang="en-US" dirty="0"/>
          </a:p>
        </p:txBody>
      </p:sp>
    </p:spTree>
    <p:extLst>
      <p:ext uri="{BB962C8B-B14F-4D97-AF65-F5344CB8AC3E}">
        <p14:creationId xmlns:p14="http://schemas.microsoft.com/office/powerpoint/2010/main" val="2576998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pPr algn="just"/>
            <a:r>
              <a:rPr lang="en-US" dirty="0">
                <a:latin typeface="Arial"/>
                <a:ea typeface="Times New Roman"/>
                <a:cs typeface="Arial"/>
              </a:rPr>
              <a:t>It should be noted that Subparts D &amp; M consider both regular holes in the floor and “skylights” to be forms of “floor holes,” requiring protection against falling through both.</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Floor holes, whether they be cut-out sections of roof / floor or a skylight, actually account for a significant number of fall deaths on an annual basis, both on Construction sites and in General Industry. By far the most common way that workers fall through them is by stepping onto them by accident (backing onto them or stepping on holes covered by an object such as roofing felt that has not been marked to indicate the hazard) or by tripping and simply falling through them.</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OSHA lays out requirements for the “covers” that need to go over floor holes in 502 of Subpart M:</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Courier New"/>
              <a:buChar char="o"/>
            </a:pPr>
            <a:r>
              <a:rPr lang="en-US" dirty="0">
                <a:latin typeface="Arial"/>
                <a:ea typeface="Times New Roman"/>
                <a:cs typeface="Arial"/>
              </a:rPr>
              <a:t>Note that requirements for current and proposed Subparts D are essentially the same.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solidFill>
                  <a:srgbClr val="0000FF"/>
                </a:solidFill>
                <a:latin typeface="Arial"/>
                <a:ea typeface="Times New Roman"/>
                <a:cs typeface="Arial"/>
                <a:hlinkClick r:id="rId3"/>
              </a:rPr>
              <a:t>1926.502(i)</a:t>
            </a:r>
            <a:r>
              <a:rPr lang="en-US" dirty="0">
                <a:latin typeface="Arial"/>
                <a:ea typeface="Times New Roman"/>
                <a:cs typeface="Arial"/>
              </a:rPr>
              <a:t>"Covers." </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“Covers for holes in floors, roofs, and other walking/working surfaces shall meet the following requirements: </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1926.502(</a:t>
            </a:r>
            <a:r>
              <a:rPr lang="en-US" dirty="0">
                <a:solidFill>
                  <a:srgbClr val="0000FF"/>
                </a:solidFill>
                <a:latin typeface="Arial"/>
                <a:ea typeface="Times New Roman"/>
                <a:cs typeface="Arial"/>
                <a:hlinkClick r:id="rId4"/>
              </a:rPr>
              <a:t>i)(1)</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Covers located in roadways and vehicular aisles shall be capable of supporting, without failure, at least twice the maximum axle load of the largest vehicle expected to cross over the cover. </a:t>
            </a:r>
            <a:endParaRPr lang="en-US" sz="1600" dirty="0">
              <a:latin typeface="Arial"/>
              <a:ea typeface="Times New Roman"/>
              <a:cs typeface="Times New Roman"/>
            </a:endParaRPr>
          </a:p>
          <a:p>
            <a:pPr marL="280442" algn="just"/>
            <a:r>
              <a:rPr lang="en-US" dirty="0">
                <a:latin typeface="Arial"/>
                <a:ea typeface="Times New Roman"/>
                <a:cs typeface="Arial"/>
              </a:rPr>
              <a:t>1926.502(</a:t>
            </a:r>
            <a:r>
              <a:rPr lang="en-US" dirty="0">
                <a:solidFill>
                  <a:srgbClr val="0000FF"/>
                </a:solidFill>
                <a:latin typeface="Arial"/>
                <a:ea typeface="Times New Roman"/>
                <a:cs typeface="Arial"/>
                <a:hlinkClick r:id="rId5"/>
              </a:rPr>
              <a:t>i)(2)</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All other covers shall be capable of supporting, without failure, at least twice the weight of employees, equipment, and materials that may be imposed on the cover at any one time. </a:t>
            </a:r>
            <a:endParaRPr lang="en-US" sz="1600" dirty="0">
              <a:latin typeface="Arial"/>
              <a:ea typeface="Times New Roman"/>
              <a:cs typeface="Times New Roman"/>
            </a:endParaRPr>
          </a:p>
          <a:p>
            <a:pPr marL="280442" algn="just"/>
            <a:r>
              <a:rPr lang="en-US" dirty="0">
                <a:latin typeface="Arial"/>
                <a:ea typeface="Times New Roman"/>
                <a:cs typeface="Arial"/>
              </a:rPr>
              <a:t>1926.502(</a:t>
            </a:r>
            <a:r>
              <a:rPr lang="en-US" dirty="0">
                <a:solidFill>
                  <a:srgbClr val="0000FF"/>
                </a:solidFill>
                <a:latin typeface="Arial"/>
                <a:ea typeface="Times New Roman"/>
                <a:cs typeface="Arial"/>
                <a:hlinkClick r:id="rId6"/>
              </a:rPr>
              <a:t>i)(3)</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All covers shall be secured when installed so as to prevent accidental displacement by the wind, equipment, or employees. </a:t>
            </a:r>
            <a:endParaRPr lang="en-US" sz="1600" dirty="0">
              <a:latin typeface="Arial"/>
              <a:ea typeface="Times New Roman"/>
              <a:cs typeface="Times New Roman"/>
            </a:endParaRPr>
          </a:p>
          <a:p>
            <a:pPr marL="280442" algn="just"/>
            <a:r>
              <a:rPr lang="en-US" dirty="0">
                <a:latin typeface="Arial"/>
                <a:ea typeface="Times New Roman"/>
                <a:cs typeface="Arial"/>
              </a:rPr>
              <a:t>1926.502(</a:t>
            </a:r>
            <a:r>
              <a:rPr lang="en-US" dirty="0">
                <a:solidFill>
                  <a:srgbClr val="0000FF"/>
                </a:solidFill>
                <a:latin typeface="Arial"/>
                <a:ea typeface="Times New Roman"/>
                <a:cs typeface="Arial"/>
                <a:hlinkClick r:id="rId7"/>
              </a:rPr>
              <a:t>i)(4)</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All covers shall be color coded or they shall be marked with the word "HOLE" or "COVER" to provide warning of the hazard.</a:t>
            </a:r>
            <a:br>
              <a:rPr lang="en-US" dirty="0">
                <a:latin typeface="Arial"/>
                <a:ea typeface="Times New Roman"/>
                <a:cs typeface="Arial"/>
              </a:rPr>
            </a:br>
            <a:r>
              <a:rPr lang="en-US" dirty="0">
                <a:latin typeface="Arial"/>
                <a:ea typeface="Times New Roman"/>
                <a:cs typeface="Arial"/>
              </a:rPr>
              <a:t/>
            </a:r>
            <a:br>
              <a:rPr lang="en-US" dirty="0">
                <a:latin typeface="Arial"/>
                <a:ea typeface="Times New Roman"/>
                <a:cs typeface="Arial"/>
              </a:rPr>
            </a:br>
            <a:r>
              <a:rPr lang="en-US" dirty="0">
                <a:latin typeface="Arial"/>
                <a:ea typeface="Times New Roman"/>
                <a:cs typeface="Arial"/>
              </a:rPr>
              <a:t>Note: This provision does not apply to cast iron manhole covers or steel grates used on streets or roadways.”</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The pictures at the bottom show examples of compliance with the regulations laid-out above, except in the case of the third photo where the floor hole couldn’t even support the weight of the load imposed on it, let alone twice it.</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Skylight screens are a very common form of fall protection being utilized more and more. Here, although the worker may break the skylight when stepping on it, they will not fall through. An alternative to this is to put guardrails all the way around the skylight, as seen earlier.</a:t>
            </a:r>
            <a:endParaRPr lang="en-US" sz="1600" dirty="0">
              <a:latin typeface="Arial"/>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61</a:t>
            </a:fld>
            <a:endParaRPr lang="en-US" dirty="0"/>
          </a:p>
        </p:txBody>
      </p:sp>
    </p:spTree>
    <p:extLst>
      <p:ext uri="{BB962C8B-B14F-4D97-AF65-F5344CB8AC3E}">
        <p14:creationId xmlns:p14="http://schemas.microsoft.com/office/powerpoint/2010/main" val="3684802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589168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151690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One should begin by explaining that the anchorage, or “anchor,” point is the location to which the worker is going to attach their harnesses to absorb the impact forces of the fall. For that reason, it needs to be a fairly structurally sound member. One way to get workers to begin to understand why anchors need to be as strong as what the law requires (and as will be discussed shortly), is to give a hypothetical scenario.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Give workers the hypothetical scenario that there is a beam that can support 1,000 pounds but which will break if subjected to 1,001 pounds. Tell them that a worker who weighs 310 pounds (their own weight plus tools) will fall into it utilizing a cable connection (no energy absorber) a distance of just six inches. Signal this distance for effect.</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Ask whether, at face value, common sense tells them that 310 pounds free falling 6” would be enough to cause the beam to fail.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This test has, in fact, been done and can demonstrate that a drop of 6 inches of a 220 pound rigid weight (once the ANSI suggested equivalent to simulate a 310 human being, (now being 282 pounds instead) will produce a force of nearly 1,300 pounds, which would obviously cause the beam to break.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Students find it interesting that each time they take a step down a set of steps their legs, which are operating to stop “controlled falls,” are absorbing more than a ½ ton of force upon contact with the next step.</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Indicate that often anchorage points that will be selected will fall into one of the categories of what is listed in the various bullet points. Occasionally students will wish to be given guidelines as to what measurements on different types of points will make them adequate for fall arrest, but it should be indicated to them that the calculations are not this simple. Much goes into determining the force that different points can support when a qualified person is running the numbers: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What is the size of the anchor?</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What is its condition?</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What is the distance between its nearest supporting members?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How much load (if it is a roof member, for example) is it already supporting?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And although there are some companies that actually do give guidelines to workers when selecting anchorage points (the pipe must be of such and such diameter with a span between supports of no more than…, for example), this is not the norm nor is it the intent of the class. Instead, the general OSHA requirements will be described and the topic left at that.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When it comes to the OSHA requirements, both Subpart M and Proposed Subpart I give two options. The first of these is that the anchorage point needs to be capable of supporting a straight static load of 5,000 pounds. The law does not require that it actually be tested to this force but, instead, says that a worker should select something that would theoretically be able to support this load.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 common visualization that can be used to determine whether or not a something should be able to support this load is if the worker thinks that the item to which they would like to attach would be able to suspend a regular size truck, such as a Ford F-150 or a Chevy Silverado. If they think that the truck would pull it down, it will not work. On the other hand, if they think that it could support the truck, they would have to be severely mistaken (be off by more than 3,000 pounds) in order to be in danger. This will eliminate connection into many of the small objects into which people connect if they are honestly and truly doing this mental visualization.</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second option that OSHA gives is that the anchor needs to be able to support at least double the forces that will be put into it in a fall, giving a “safety factor of 2.”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Discussing this can be set up by mentioning a French study referred to by ANSI where forces in the range of 2,500 to 2,700 pounds were found to be high enough to cause significant injury to the body due to jarring of internal organs and leading to internal (potentially fatal) bleeding.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Thus, both the US and Canada have determined that systems shall be designed to stay well away from this force, arriving at what is known as a “Maximum Arrest Force” permitted of 1,800 pounds. The key point here to note is that in most fall arrest system setups, especially simple ones where the worker is attached to a rigid structure via harness and lanyard or SRL),  </a:t>
            </a:r>
            <a:r>
              <a:rPr lang="en-US" b="1" i="1" dirty="0">
                <a:solidFill>
                  <a:srgbClr val="000000"/>
                </a:solidFill>
                <a:latin typeface="Arial"/>
                <a:ea typeface="Times New Roman"/>
                <a:cs typeface="Times New Roman"/>
              </a:rPr>
              <a:t>the force that is imposed on the worker is the same that will be imposed on the point itself</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From this, many engineers (being qualified persons) will take the 1,800 force indicated as the maximum force imposed on the worker’s body on a fall and double it for what the anchorage must be able to hold. This determination, however, is very simplistic and can vary from situation to situation, serving simply as an example that is often used for anchorage points that may not be able to meet the 5,000 pound requirement but which can be certified to a safety factor of 2.</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 few further notes on the two options can be spelled out at this point: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First, “Option A” is the most common one that is utilized, most likely because it doesn’t specify who has to make the determination. Essentially, any authorized person out on the job site can make the determination of whether or not they think the point into which they would like to connect could theoretically hold the required force. For this reason, this type of anchorage point is known as a “non-certified” anchor.</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By contrast, Option B spells out that the determination needs to be done by a Qualified Person. These types of anchorage points are much less common, but they are preferred by some safety people because at least someone has analyzed the point and determined it to be safe for fall arrest forces (something which cannot always be said about points selected to meet Option A). Often, these anchorages will be tagged or color-coded to indicate that they have been analyzed and determined to be used for fall arrest purposes only. These anchorages are known as “certified” ones.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Regardless of which is selected, the requisite force needs to be multiplied by the number of workers attached to it. Therefore, if two workers are attached to the same beam and utilizing the 5,000-pound option, the beam needs to be able to now hold a static load of 10,000 pounds to meet the requirement. (This would go for Option B, too.)</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A final note to discuss here is that the law talks about “Maximum Arrest Force,” something some people sometimes call “Maximum Allowable Force.” It could be pointed out that in the past many pieces of equipment used to say “Maximum Arrest Force” with a number of 900 lbs. and not 1,800 pounds. This meant that when using the equipment properly it would only subject the worker to ½ the limit that the law permits. However, when ANSI went from the 220 lb. test weight to the 282 lb. one, labeling of this type went out the window. Some points can be taken from this: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There was a time when some equipment was designed using Option B with a safety factor of 2 multiplying 900 lbs. times 2, for a total strength of 1,800 lbs. Granted, not a lot of engineers were comfortable with this, but it was technically legal.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Now, equipment will often say “Average Arrest Force (AAF),” listing a number of 900 lbs. in many cases. This means that we know that on average the force will be at 900 lbs., but there will likely be a peak above this (due to the heavier weight and greater resultant force in a 6’ drop). Thus, engineers cannot go by the 900 number any longer because they have to double the </a:t>
            </a:r>
            <a:r>
              <a:rPr lang="en-US" b="1" i="1" dirty="0">
                <a:solidFill>
                  <a:srgbClr val="000000"/>
                </a:solidFill>
                <a:latin typeface="Arial"/>
                <a:ea typeface="Times New Roman"/>
                <a:cs typeface="Times New Roman"/>
              </a:rPr>
              <a:t>maximum arrest force</a:t>
            </a:r>
            <a:r>
              <a:rPr lang="en-US" dirty="0">
                <a:solidFill>
                  <a:srgbClr val="000000"/>
                </a:solidFill>
                <a:latin typeface="Arial"/>
                <a:ea typeface="Times New Roman"/>
                <a:cs typeface="Times New Roman"/>
              </a:rPr>
              <a:t>, not the average arrest one. Thus, 1,800 pounds is the one number that we know will not be surpassed when equipment is correctly used.</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64</a:t>
            </a:fld>
            <a:endParaRPr lang="en-US" dirty="0"/>
          </a:p>
        </p:txBody>
      </p:sp>
    </p:spTree>
    <p:extLst>
      <p:ext uri="{BB962C8B-B14F-4D97-AF65-F5344CB8AC3E}">
        <p14:creationId xmlns:p14="http://schemas.microsoft.com/office/powerpoint/2010/main" val="1910979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These </a:t>
            </a:r>
            <a:r>
              <a:rPr lang="en-US" i="1" dirty="0">
                <a:solidFill>
                  <a:srgbClr val="000000"/>
                </a:solidFill>
                <a:latin typeface="Arial"/>
                <a:ea typeface="Times New Roman"/>
                <a:cs typeface="Times New Roman"/>
              </a:rPr>
              <a:t>anchorage connectors </a:t>
            </a:r>
            <a:r>
              <a:rPr lang="en-US" dirty="0">
                <a:solidFill>
                  <a:srgbClr val="000000"/>
                </a:solidFill>
                <a:latin typeface="Arial"/>
                <a:ea typeface="Times New Roman"/>
                <a:cs typeface="Times New Roman"/>
              </a:rPr>
              <a:t>are used in a temporary fashion, only to be removed to other work locations once finished in a particular spot.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This is a mandatory slide just to show some of the types of anchorage connectors available through MSA and Latchways. The preference is to have as many of these as possible in kits to hold up physically and show to the class, but these slides can be utilized as a basic supplement if none are available, just to put a picture to what is being talked about.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 addition, a booklet of user guides for MSA’s different products will be put together. This is something that should be studied at a high level to come to understand some of the main requirements for different pieces of equipment. It is relatively rare, for example, to be asked for strength requirements of the concrete into which a MEGA Swivel will be connected, but the more the instructor knows about these pieces of equipment the better.</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Information on the actual pieces shown here is as follows: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Double D-Ring Anchorage Connector Strap</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Standard lengths of 3 ft., 4 ft. and 6 ft.</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Comes with an integral wear pad</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Anchorage Connector Strap w/ Sewn Hoop on End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Here, the strap is choked through a web loop as opposed to passing a small D-ring through a big one to make the connection.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There are different versions of this strap, but the common length suggested in the catalog is 5’.</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Thermatek Anchorage Connector Strap</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Kevlar webbing and stitching</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Includes a replaceable wear pad to protect webbing from abrasion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Is heat and burn resistant</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Anchorage Connector Chain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Useful near sharp edges or in high-heat environments</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Not Included (but in Catalog)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Suretyman Anchorage Sling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1” nylon tube webbing sewn into a continuous loop</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Available in 2 ft., 4 ft. and 6 ft. lengths</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Can be hitched to an anchorage point using various configurations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Anchorage Cable Sling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923119" indent="-233700"/>
            <a:r>
              <a:rPr lang="en-US" dirty="0">
                <a:solidFill>
                  <a:srgbClr val="000000"/>
                </a:solidFill>
                <a:latin typeface="Arial"/>
                <a:ea typeface="Times New Roman"/>
                <a:cs typeface="Times New Roman"/>
              </a:rPr>
              <a:t>Standard lengths of 2’, 4’ and 6’ or custom</a:t>
            </a:r>
            <a:endParaRPr lang="en-US" sz="1800" dirty="0">
              <a:solidFill>
                <a:srgbClr val="000000"/>
              </a:solidFill>
              <a:latin typeface="Helv"/>
              <a:ea typeface="Times New Roman"/>
              <a:cs typeface="Times New Roman"/>
            </a:endParaRPr>
          </a:p>
          <a:p>
            <a:pPr marL="923119" indent="-233700"/>
            <a:r>
              <a:rPr lang="en-US" dirty="0">
                <a:solidFill>
                  <a:srgbClr val="000000"/>
                </a:solidFill>
                <a:latin typeface="Arial"/>
                <a:ea typeface="Times New Roman"/>
                <a:cs typeface="Times New Roman"/>
              </a:rPr>
              <a:t>Vinyl coated</a:t>
            </a:r>
            <a:endParaRPr lang="en-US" sz="1800" dirty="0">
              <a:solidFill>
                <a:srgbClr val="000000"/>
              </a:solidFill>
              <a:latin typeface="Helv"/>
              <a:ea typeface="Times New Roman"/>
              <a:cs typeface="Times New Roman"/>
            </a:endParaRPr>
          </a:p>
          <a:p>
            <a:pPr marL="923119" indent="-233700"/>
            <a:r>
              <a:rPr lang="en-US" dirty="0">
                <a:solidFill>
                  <a:srgbClr val="000000"/>
                </a:solidFill>
                <a:latin typeface="Arial"/>
                <a:ea typeface="Times New Roman"/>
                <a:cs typeface="Times New Roman"/>
              </a:rPr>
              <a:t>¼” Galvanized Cable</a:t>
            </a:r>
            <a:endParaRPr lang="en-US" sz="1800" dirty="0">
              <a:solidFill>
                <a:srgbClr val="000000"/>
              </a:solidFill>
              <a:latin typeface="Helv"/>
              <a:ea typeface="Times New Roman"/>
              <a:cs typeface="Times New Roman"/>
            </a:endParaRPr>
          </a:p>
          <a:p>
            <a:pPr marL="923119" indent="-233700"/>
            <a:r>
              <a:rPr lang="en-US" dirty="0">
                <a:solidFill>
                  <a:srgbClr val="000000"/>
                </a:solidFill>
                <a:latin typeface="Arial"/>
                <a:ea typeface="Times New Roman"/>
                <a:cs typeface="Times New Roman"/>
              </a:rPr>
              <a:t>This one, per engineering, is only recommended when utilized overhead or with a HLL so as to keep a load on it at all times. This is because the carabiner or snaphook (a large one is suggested) connect in a “basket” fashion to the Flemish eyes. What can happen is that in other configurations (where there is slack) the eye can actually work to open a carabiner gate or put force on a snaphook gate in a fall.</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Anchorage Connector Extension</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Vinyl coated</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¼” Galvanized Cable</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Standard 5’ length</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Here, the cable is wrapped around the anchorage point, connecting the snaphook of the device into the round ring. Then, the worker connects their connecting device snaphook to the round ring as well. (This may be the only product where MSA allows two snaphooks connecting into the same ring at the same time…but it is the prescribed use.)</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Workman FP Stryder</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Low friction wear pads with Teflon® enable effortless gliding along beam flange</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An integral load indicator alerts the user if the unit has been exposed to a fall</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Is designed to mount either overhead or at the worker’s feet. (It, however, cannot be used in a vertical fashion.)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There are rough and fine adjustment tabs on the Stryder.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The “rough” adjustment notches should be adjusted first and, then, the fine adjustment ones on the opposite side to ensure proper fit and connection onto the beam flange.</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400 lb. working capacity</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Workman® Reusable Roof Anchor</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Fits up to a 12 x 12 roof pitch</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Removable Concrete Anchors &amp; MEGA Swivel Hybrid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RCA</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Quickly and easily removed and reinstalled in another location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Durable stainless steel and aluminum construction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400-lb capacity</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2 models: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5,000 lb. version (5K)</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10,000 lb. version (10K)</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latter is larger than the other</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10,000 lb. version can be used to anchor MSA Dyna-Line or Sure-Line HLLs as well as Gravity HLLs</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MEGA SWIVEL HYBRID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Max capacity: 10,000 lbs. (44 kN)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Designed for repeated use; durable and 100% retrievable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65</a:t>
            </a:fld>
            <a:endParaRPr lang="en-US" dirty="0"/>
          </a:p>
        </p:txBody>
      </p:sp>
    </p:spTree>
    <p:extLst>
      <p:ext uri="{BB962C8B-B14F-4D97-AF65-F5344CB8AC3E}">
        <p14:creationId xmlns:p14="http://schemas.microsoft.com/office/powerpoint/2010/main" val="2678103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t>This is a mandatory</a:t>
            </a:r>
            <a:r>
              <a:rPr lang="en-US" baseline="0" dirty="0"/>
              <a:t> slide just to show some of the types of anchorage connectors available through MSA. The preference is to have as many of these as possible in kits to hold up physically and show to the class, but these slides can be utilized as a basic supplement if none are available, just to put a picture to what is being talked about. </a:t>
            </a:r>
          </a:p>
          <a:p>
            <a:endParaRPr lang="en-US" baseline="0" dirty="0"/>
          </a:p>
          <a:p>
            <a:r>
              <a:rPr lang="en-US" baseline="0" dirty="0"/>
              <a:t>In addition, a booklet of user guides for MSA’s different products will be put together. This is something that should be studied at a high level to come to understand some of the main requirements for different pieces of equipment. It is relatively rare, for example, to be asked for strength requirements of the concrete into which a MEGA Swivel will be connected, but the more the instructor knows about these pieces of equipment the better.</a:t>
            </a:r>
          </a:p>
          <a:p>
            <a:endParaRPr lang="en-US" baseline="0" dirty="0"/>
          </a:p>
          <a:p>
            <a:pPr defTabSz="934805">
              <a:defRPr/>
            </a:pPr>
            <a:r>
              <a:rPr lang="en-US" baseline="0" dirty="0"/>
              <a:t>Information on the actual pieces shown here is as follows:</a:t>
            </a:r>
          </a:p>
          <a:p>
            <a:endParaRPr lang="en-US" dirty="0"/>
          </a:p>
          <a:p>
            <a:r>
              <a:rPr lang="en-US" u="sng" dirty="0"/>
              <a:t>D-Plate Anchorage Connector</a:t>
            </a:r>
          </a:p>
          <a:p>
            <a:endParaRPr lang="en-US" u="sng" dirty="0"/>
          </a:p>
          <a:p>
            <a:pPr marL="175277" indent="-175277">
              <a:buFont typeface="Arial" panose="020B0604020202020204" pitchFamily="34" charset="0"/>
              <a:buChar char="•"/>
            </a:pPr>
            <a:r>
              <a:rPr lang="en-US" u="none" dirty="0"/>
              <a:t>Bolts to beams</a:t>
            </a:r>
            <a:r>
              <a:rPr lang="en-US" u="none" baseline="0" dirty="0"/>
              <a:t> or columns</a:t>
            </a:r>
          </a:p>
          <a:p>
            <a:pPr marL="175277" indent="-175277">
              <a:buFont typeface="Arial" panose="020B0604020202020204" pitchFamily="34" charset="0"/>
              <a:buChar char="•"/>
            </a:pPr>
            <a:r>
              <a:rPr lang="en-US" u="none" baseline="0" dirty="0"/>
              <a:t>Also available with 8” x 8” back-plate made of black anodized aluminum, galvanized steel, or stainless steel for attachment to concrete walls</a:t>
            </a:r>
          </a:p>
          <a:p>
            <a:pPr marL="642677" lvl="1" indent="-175277">
              <a:buFont typeface="Arial" panose="020B0604020202020204" pitchFamily="34" charset="0"/>
              <a:buChar char="•"/>
            </a:pPr>
            <a:r>
              <a:rPr lang="en-US" u="none" baseline="0" dirty="0"/>
              <a:t>If going this route,  the piece shown is connected to the 8” by 8” back plate, which has 4 holes in it (with one in each corner). The Q.P. for the site then has to determine the method of affixing it to concrete from this point.</a:t>
            </a:r>
          </a:p>
          <a:p>
            <a:endParaRPr lang="en-US" u="none" baseline="0" dirty="0"/>
          </a:p>
          <a:p>
            <a:r>
              <a:rPr lang="en-US" u="sng" baseline="0" dirty="0"/>
              <a:t>10K Mega Swivel</a:t>
            </a:r>
            <a:r>
              <a:rPr lang="en-US" u="none" baseline="0" dirty="0"/>
              <a:t> (Silver)</a:t>
            </a:r>
          </a:p>
          <a:p>
            <a:endParaRPr lang="en-US" u="none" baseline="0" dirty="0"/>
          </a:p>
          <a:p>
            <a:pPr marL="175277" indent="-175277">
              <a:buFont typeface="Arial" panose="020B0604020202020204" pitchFamily="34" charset="0"/>
              <a:buChar char="•"/>
            </a:pPr>
            <a:r>
              <a:rPr lang="en-US" u="none" baseline="0" dirty="0"/>
              <a:t>Max Capacity: 10,000 lbs. / 44 kN</a:t>
            </a:r>
          </a:p>
          <a:p>
            <a:pPr marL="175277" indent="-175277">
              <a:buFont typeface="Arial" panose="020B0604020202020204" pitchFamily="34" charset="0"/>
              <a:buChar char="•"/>
            </a:pPr>
            <a:r>
              <a:rPr lang="en-US" u="none" baseline="0" dirty="0"/>
              <a:t>Requires PN 10144955 (bolt) to connect to steel or PN 10144956 (expansion bolt) to connect to concrete.</a:t>
            </a:r>
          </a:p>
          <a:p>
            <a:endParaRPr lang="en-US" u="none" baseline="0" dirty="0"/>
          </a:p>
          <a:p>
            <a:r>
              <a:rPr lang="en-US" u="sng" baseline="0" dirty="0"/>
              <a:t>5K MEGA Swivel (Steel)</a:t>
            </a:r>
            <a:r>
              <a:rPr lang="en-US" u="none" baseline="0" dirty="0"/>
              <a:t> (Gold-Colored)</a:t>
            </a:r>
          </a:p>
          <a:p>
            <a:endParaRPr lang="en-US" u="none" baseline="0" dirty="0"/>
          </a:p>
          <a:p>
            <a:pPr marL="175277" indent="-175277">
              <a:buFont typeface="Arial" panose="020B0604020202020204" pitchFamily="34" charset="0"/>
              <a:buChar char="•"/>
            </a:pPr>
            <a:r>
              <a:rPr lang="en-US" u="none" baseline="0" dirty="0"/>
              <a:t>Max Capacity: 5,000 lbs. / 22 kN</a:t>
            </a:r>
          </a:p>
          <a:p>
            <a:pPr marL="175277" indent="-175277">
              <a:buFont typeface="Arial" panose="020B0604020202020204" pitchFamily="34" charset="0"/>
              <a:buChar char="•"/>
            </a:pPr>
            <a:r>
              <a:rPr lang="en-US" u="none" baseline="0" dirty="0"/>
              <a:t>Two models: concrete (expansion bolt) &amp; steel (regular bolt)</a:t>
            </a:r>
          </a:p>
          <a:p>
            <a:endParaRPr lang="en-US" u="none" baseline="0" dirty="0"/>
          </a:p>
          <a:p>
            <a:r>
              <a:rPr lang="en-US" u="sng" baseline="0" dirty="0"/>
              <a:t>Permanent Roof Anchor</a:t>
            </a:r>
          </a:p>
          <a:p>
            <a:endParaRPr lang="en-US" u="sng" baseline="0" dirty="0"/>
          </a:p>
          <a:p>
            <a:pPr marL="175277" indent="-175277">
              <a:buFont typeface="Arial" panose="020B0604020202020204" pitchFamily="34" charset="0"/>
              <a:buChar char="•"/>
            </a:pPr>
            <a:r>
              <a:rPr lang="en-US" u="none" baseline="0" dirty="0"/>
              <a:t>All-steel construction</a:t>
            </a:r>
          </a:p>
          <a:p>
            <a:pPr marL="175277" indent="-175277">
              <a:buFont typeface="Arial" panose="020B0604020202020204" pitchFamily="34" charset="0"/>
              <a:buChar char="•"/>
            </a:pPr>
            <a:r>
              <a:rPr lang="en-US" u="none" baseline="0" dirty="0"/>
              <a:t>Fits all pitches of roof trusses or rafters</a:t>
            </a:r>
          </a:p>
          <a:p>
            <a:endParaRPr lang="en-US" u="none" baseline="0" dirty="0"/>
          </a:p>
          <a:p>
            <a:r>
              <a:rPr lang="en-US" u="sng" baseline="0" dirty="0"/>
              <a:t>BeamGlide™ Trolley</a:t>
            </a:r>
          </a:p>
          <a:p>
            <a:endParaRPr lang="en-US" u="sng" baseline="0" dirty="0"/>
          </a:p>
          <a:p>
            <a:pPr marL="175277" indent="-175277">
              <a:buFont typeface="Arial" panose="020B0604020202020204" pitchFamily="34" charset="0"/>
              <a:buChar char="•"/>
            </a:pPr>
            <a:r>
              <a:rPr lang="en-US" u="none" baseline="0" dirty="0"/>
              <a:t>Provides horizontal mobility, keeping anchorage point directly overhead</a:t>
            </a:r>
          </a:p>
          <a:p>
            <a:pPr marL="175277" indent="-175277">
              <a:buFont typeface="Arial" panose="020B0604020202020204" pitchFamily="34" charset="0"/>
              <a:buChar char="•"/>
            </a:pPr>
            <a:r>
              <a:rPr lang="en-US" u="none" baseline="0" dirty="0"/>
              <a:t>Sizing to fit all beams</a:t>
            </a:r>
            <a:endParaRPr lang="en-US" u="none"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66</a:t>
            </a:fld>
            <a:endParaRPr lang="en-US" dirty="0"/>
          </a:p>
        </p:txBody>
      </p:sp>
    </p:spTree>
    <p:extLst>
      <p:ext uri="{BB962C8B-B14F-4D97-AF65-F5344CB8AC3E}">
        <p14:creationId xmlns:p14="http://schemas.microsoft.com/office/powerpoint/2010/main" val="1819367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p:sp>
      <p:sp>
        <p:nvSpPr>
          <p:cNvPr id="1167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174921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This is another area where demonstrating with physical examples is more useful than a slide, but having the slide helps to show some real-world examples.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SRLs depend on “pawls” on the inside that are held in-place by small springs. When the drum is spun fast enough, the retention force of the small springs is overcome and the pawls are allowed to flip out, locking into the housing of the unit and activating its deceleration / braking mechanism.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Many people are under the false impression that when it locks off, that is where the unit will stop paying out line. This, however, is not the case. Instead, depending on the unit, some energy absorbers will be visible on the outside in the form of a pack and others will be internal, utilizing brake pads like on a car on which the drum will turn or a more simple system of where the internal parts of the unit will compact down, absorbing force and paying out additional line. Latchways, as will discussed shortly, has still even more technologies to accomplish the same feat.)</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concept of “PFL” versus “SRL” needs to be discussed.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When “self-retracting lifelines” (SRLs) first came out they were big and bulky and, thus, were meant to be hung from an anchor point with the line hung down to the worker to connect into the back of their harness.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However, with time smaller and smaller units were designed and the concept of actually wearing them on one’s back like a lanyard was developed, thus creating the concept of a “personal fall limiter,” (“PFL”).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With these devices, the idea is that they can simply be worn at all times like a lanyard but they give the benefits of only having the needed line extracted when in use, thus limiting how far the worker goes in a fall (as opposed to a fixed length lanyard). </a:t>
            </a:r>
            <a:endParaRPr lang="en-US" sz="1800" dirty="0">
              <a:solidFill>
                <a:srgbClr val="000000"/>
              </a:solidFill>
              <a:latin typeface="Helv"/>
              <a:ea typeface="Times New Roman"/>
              <a:cs typeface="Times New Roman"/>
            </a:endParaRPr>
          </a:p>
          <a:p>
            <a:pPr marL="9757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It should be noted that PFLs can also be turned around and utilized as regular SRLs should the user so desire, as it will not affect how they function at all.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SRLs go by various names including, “retractables,” “blocks,” and “Yo Yo’s,” among others.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idea with the picture of the rope is to indicate that when SRLs are hung overhead, there are two major rules that must not be violated: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First, when the line is not being used, </a:t>
            </a:r>
            <a:r>
              <a:rPr lang="en-US" b="1" i="1" dirty="0">
                <a:solidFill>
                  <a:srgbClr val="000000"/>
                </a:solidFill>
                <a:latin typeface="Arial"/>
                <a:ea typeface="Times New Roman"/>
                <a:cs typeface="Times New Roman"/>
              </a:rPr>
              <a:t>it must not be tied </a:t>
            </a:r>
            <a:r>
              <a:rPr lang="en-US" dirty="0">
                <a:solidFill>
                  <a:srgbClr val="000000"/>
                </a:solidFill>
                <a:latin typeface="Arial"/>
                <a:ea typeface="Times New Roman"/>
                <a:cs typeface="Times New Roman"/>
              </a:rPr>
              <a:t>at the base of a ladder, for example, so that it is easily retrieved by the next worker who needs to climb the ladder later on.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This is not only because (a) the line will be left and possibly exposed to harsh elements but also (b) because tension will be kept on the internal retraction spring of the unit, thus weakening it over time due to the constant pressure on it; if this practice continues over time, eventually the unit will not retract line.</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For this reason, when the system is not in-use a “tag line” must be used (attached at the snaphook and taken off when in-use) to pull the snaphook down out of the housing of the SRL to ground level where it can then be attached to the worker’s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second thing to discuss is that when allowing line back into the unit it should be done slowly as opposed to just allowing the line to shoot back up into the unit under spring power. If the user just lets go of the line instead of feeding it back in slowly with the tag line, it will cause the drum to accelerate enough that in some cases it will continue to spin once the snaphook has reached the housing, “backlashing” the spring and effectively making the unit useless.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Backlashing is where the connection between the drum of the SRL and the spring, which is a tab from the spring going into a “drum axle,” basically bend and break apart, thus disengaging the spring and making its retraction function not work anymore.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68</a:t>
            </a:fld>
            <a:endParaRPr lang="en-US" dirty="0"/>
          </a:p>
        </p:txBody>
      </p:sp>
    </p:spTree>
    <p:extLst>
      <p:ext uri="{BB962C8B-B14F-4D97-AF65-F5344CB8AC3E}">
        <p14:creationId xmlns:p14="http://schemas.microsoft.com/office/powerpoint/2010/main" val="187066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38648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 best way to handle inspection on pieces other than a harness (which likely was already covered prior to the donning exercise) is first to indicate that inspection criteria here will be very similar, except for where there are new elements not found on a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Start by picking up a lanyard and discussing snaphook inspection: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They must meet all of the criteria met by other hardware pieces (i.e., no red rust that cannot be easily cleaned off lightly with a light wire brush, no pitting, no cracks, etc.) in addition to the fact that they must meet functionality criteria:</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First, the snaphook or carabiner gate must not open unless the locking mechanism de-activated. (It must ride up against the nose of the snaphook with very little play, certainly with no daylight being able to be seen between it and the nose.)</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Once opened, it shall automatically close on its own. If it doesn’t, MSA does indicate that a light penetrating oil (such as WD-40) may be used to make it operate smoothly again.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No broken parts are acceptable. This would include broken rivets or a broken gate spring.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Once having covered this, pass down the rest of the length of the lanyard and indicate how the inspection criteria will apply identically to how it did with a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With tubular style (Diamond) lanyards, indicate that the folds must all be pulled apart when inspecting to look down in for cuts, tears, and abrasion.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These folds often will catch weld slag / sparks and allow them to sit and smolder; thus, care must be taken to inspect the areas in-between the folds carefully.</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69</a:t>
            </a:fld>
            <a:endParaRPr lang="en-US" dirty="0"/>
          </a:p>
        </p:txBody>
      </p:sp>
    </p:spTree>
    <p:extLst>
      <p:ext uri="{BB962C8B-B14F-4D97-AF65-F5344CB8AC3E}">
        <p14:creationId xmlns:p14="http://schemas.microsoft.com/office/powerpoint/2010/main" val="1325164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Inspection points for the snaphook or carabiner are exactly the same as what they were for the lanyard just covered.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 regards to the housing, the following points must be inspected: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Ensure that there are no physical breaks to the housing. (A small ding or scratch is ok.)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Check that there is no damage to the housing that affects operation; an example would be if it is bent inward, causing the internal drum to rub.</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Labeling inspection is the same as it has been with every other device.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With the load indicator, if it is popped “it has seen fall arrest forces.”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There are stories of people who have been attached to an SRL at the top of a ladder and climbed to the last rung, jumping off upon reaching this point. Before getting to the ground, the SRL locks off with their feet literally inches above the ground. These people may say that the indicator broke but they weren’t involved in a fall. And although this is true, their device did “experience fall arrest forces” and must be treated as if it had been in an unintended fall.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With the lifeline, stress the following: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 amount of damage to the lifeline, including any breaks in cable is okay. Unlike with rigging, no broken wires are permitted in a lay of cable.</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As a note for instructors, and not necessarily the class, know that this reflects a change in MSA policy. At one time some damage to cables was permitted and described in user manuals.</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SRL spring must have the capacity to retract its line. If it is so weak that the line doesn’t fully retract (or if there is internal damage that doesn’t allow full retraction due to drum rubbing), it must fail.</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 very important check is whether or not the device locks off when pulling on the line somewhat forcefully. Instruct students to pull on the line, not on the snaphook.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With stronger individuals, if they pull hard enough on the snaphook, they could cause the indicator pin to shear; thus caution against pulling too hard.</a:t>
            </a:r>
            <a:endParaRPr lang="en-US" sz="1800" dirty="0">
              <a:solidFill>
                <a:srgbClr val="000000"/>
              </a:solidFill>
              <a:latin typeface="Helv"/>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70</a:t>
            </a:fld>
            <a:endParaRPr lang="en-US" dirty="0"/>
          </a:p>
        </p:txBody>
      </p:sp>
    </p:spTree>
    <p:extLst>
      <p:ext uri="{BB962C8B-B14F-4D97-AF65-F5344CB8AC3E}">
        <p14:creationId xmlns:p14="http://schemas.microsoft.com/office/powerpoint/2010/main" val="675213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Latchways is perhaps best known worldwide for its engineered, permanent horizontal lifeline systems. Latchways designs and builds all of the equipment to be installed. It then relies on a select group of regionally based contracted installers (who are thoroughly vetted and trained on installation of the system in all types of situations and who can fall back on a broad resource library at Latchways for technical information when needed) to do the actual (1) initial analysis, (2) design, (3) installation, and (4) certification of the system.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Below is information taken from Latchways website on its engineered systems: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Latchways ManSafe systems provide the total solution for all horizontal safety at height industrial applications. The system’s versatility and ease of use makes it ideal for protecting workers as they go about day-today activities such as maintenance, cleaning, access and inspection.</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Systems can be designed for up to five simultaneous users.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user, wearing a full body harness and energy-absorbing lanyard, is continuously attached to the system with a Transfastener™, which rotates allowing it to pass through the intermediate cable supports.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Fixes to virtually all types of structure and roofing systems.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Follows the contours of the building by going around bends and up and down inclines.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Can be extended to include vertical sections.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unique Latchways “</a:t>
            </a:r>
            <a:r>
              <a:rPr lang="en-US" dirty="0">
                <a:solidFill>
                  <a:srgbClr val="000000"/>
                </a:solidFill>
                <a:latin typeface="Arial"/>
                <a:ea typeface="Times New Roman"/>
                <a:cs typeface="Times New Roman"/>
                <a:hlinkClick r:id="rId3"/>
              </a:rPr>
              <a:t>Transfastener</a:t>
            </a:r>
            <a:r>
              <a:rPr lang="en-US" dirty="0">
                <a:solidFill>
                  <a:srgbClr val="000000"/>
                </a:solidFill>
                <a:latin typeface="Arial"/>
                <a:ea typeface="Times New Roman"/>
                <a:cs typeface="Times New Roman"/>
              </a:rPr>
              <a:t>” allows workers to travel the full length of the system without having to detach and re-attach.</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Normally incorporates the unique Latchways </a:t>
            </a:r>
            <a:r>
              <a:rPr lang="en-US" dirty="0">
                <a:solidFill>
                  <a:srgbClr val="000000"/>
                </a:solidFill>
                <a:latin typeface="Arial"/>
                <a:ea typeface="Times New Roman"/>
                <a:cs typeface="Times New Roman"/>
                <a:hlinkClick r:id="rId4"/>
              </a:rPr>
              <a:t>Constant Force post</a:t>
            </a:r>
            <a:r>
              <a:rPr lang="en-US" dirty="0">
                <a:solidFill>
                  <a:srgbClr val="000000"/>
                </a:solidFill>
                <a:latin typeface="Arial"/>
                <a:ea typeface="Times New Roman"/>
                <a:cs typeface="Times New Roman"/>
              </a:rPr>
              <a:t> for assured fall arrest protection and simplified installation.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Where the Constant Force post is not applicable, in-line shock absorbers or a Constant Force energy absorber can be incorporated for equal safety assurance.</a:t>
            </a:r>
            <a:endParaRPr lang="en-US" sz="1800" dirty="0">
              <a:solidFill>
                <a:srgbClr val="000000"/>
              </a:solidFill>
              <a:latin typeface="Helv"/>
              <a:ea typeface="Times New Roman"/>
              <a:cs typeface="Times New Roman"/>
            </a:endParaRPr>
          </a:p>
          <a:p>
            <a:pPr marL="981544"/>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System testing must be conducted annually by suitably qualified installers to ensure that system certification is maintained. Key system checks such as deployment of shock absorbers, swage tests and torque checks are part of this process.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Latchways’ components are manufactured in marine-grade stainless steel and are individually numbered to allow complete traceability.</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For systems on inclines over 15° a ClimbLatch device is required instead of the Transfastener.</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User Instruction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Only attach to the system by means of a retractable fall arrest lanyard and full body harness conforming to the appropriate safety standards.</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Always check pre-tension before use.</a:t>
            </a:r>
            <a:endParaRPr lang="en-US" sz="1800" dirty="0">
              <a:solidFill>
                <a:srgbClr val="000000"/>
              </a:solidFill>
              <a:latin typeface="Helv"/>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71</a:t>
            </a:fld>
            <a:endParaRPr lang="en-US" dirty="0"/>
          </a:p>
        </p:txBody>
      </p:sp>
    </p:spTree>
    <p:extLst>
      <p:ext uri="{BB962C8B-B14F-4D97-AF65-F5344CB8AC3E}">
        <p14:creationId xmlns:p14="http://schemas.microsoft.com/office/powerpoint/2010/main" val="3861721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3304752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Two final points of significant importance in regards to anchorage points are shown here.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First, with location, it can be stated at this time quite simply that “anchor points that are located above and vertically in-line with the worker are the best kinds.” State that further discussion will be had on why above is the best place later on in the class, but ask why it being vertically inline is important: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answer to the question is that an anchorage point that is not vertically above the worker will lead to a “swing fall” where the worker could violently hit something on the way down. It has been said that a worker can swing and hit objects sideways with as much force as what they would have hit if they had just fallen straight down. Regardless, the main point to make is that it is easier to control the trajectory of a straight-down fall than it is one where the worker is swinging.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Probably the most common time that workers violate the rule of putting themselves into a situation where swing fall is possible is with SRLs. Especially with units that have larger amounts of line, workers will often lay them at ground level and walk out horizontally. And beyond the swing fall issue, there are a number of problems with this: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The majority of these units were not designed or tested for this purpose, instead requiring to be mounted overhead.</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Since they were not designed for this purpose, when their line runs over a sharp edge during a fall there is a very good chance that it will sever. There are units known as SRL-LE devices designed for this purpose (although they won’t help if the worker puts themselves in a swing fall situation) that are emerging on the market, but for now the general rule is to anchor above and vertically inline.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other consideration when it comes to the anchorage point is whether or not the worker can be safely rescued from it in a safe period of time. This is a point that should be made several times in the class in order to stress its importance, and this is a good location to touch on it again.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OSHA’s stance on rescue is not very well spelled out. Some key points to understand / discuss include: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 all of its regulations on fall protection, OSHA dedicates a single sentence to the topic of rescue, saying that employers shall ensure that employees can self-rescue or that rescue be “prompt.”</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Although OSHA has been asked through letter of interpretation to put a time period on what it means by “prompt,” it has declined to do so stating that what will meet the requirement will vary in different situations depending on what the cause of the fall was (electrical shock vs. slip or trip). Essentially, what OSHA is saying is that the employer needs to be able to get to the worker </a:t>
            </a:r>
            <a:r>
              <a:rPr lang="en-US" b="1" i="1" dirty="0">
                <a:solidFill>
                  <a:srgbClr val="000000"/>
                </a:solidFill>
                <a:latin typeface="Arial"/>
                <a:ea typeface="Times New Roman"/>
                <a:cs typeface="Times New Roman"/>
              </a:rPr>
              <a:t>in time after the fall to be able to help them / prevent their condition from worsening due to hanging for an extended period of time</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 regards to the risks involved, many workers will have a decent idea of the risks associated with hanging in suspension for too long. Some will suggest that the issue ties back to cutting off circulation to the legs (which, in part it does), but the larger issue known as “suspension trauma” is more tied to the following sequence of events:</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When in a vertical position, the heart needs assistance to pump the blood back to it and, then, on to the brain. This is due to the fact that gravity pulls on the blood in the body just as it does the outer parts of the body itself. What normally happens is that the veins of the legs intertwine with leg muscles and when the worker moves, the muscles will actually help keep the blood circulating by pushing on the veins. When the worker is hanging in suspension, however, this no longer occurs and the blood starts to settle in the legs.</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With time, more and more blood will settle in the legs and less will get to the brain.</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Once this happens, ask the students what </a:t>
            </a:r>
            <a:r>
              <a:rPr lang="en-US" i="1" dirty="0">
                <a:solidFill>
                  <a:srgbClr val="000000"/>
                </a:solidFill>
                <a:latin typeface="Arial"/>
                <a:ea typeface="Times New Roman"/>
                <a:cs typeface="Times New Roman"/>
              </a:rPr>
              <a:t>won’t </a:t>
            </a:r>
            <a:r>
              <a:rPr lang="en-US" dirty="0">
                <a:solidFill>
                  <a:srgbClr val="000000"/>
                </a:solidFill>
                <a:latin typeface="Arial"/>
                <a:ea typeface="Times New Roman"/>
                <a:cs typeface="Times New Roman"/>
              </a:rPr>
              <a:t>be getting to the brain. (Oxygen)</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Ask students what will happen when they don’t get enough O2 to the brain. (They will pass out.)</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Visually show the students what will happen to the position of the head when the person passes out in a hanging position. (Their head will slump forward, thus partially cutting off their airway if breathing through the mouth.)</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Ask the students how long a person can live without breathing. (3 to 5 minutes)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Indicate that it is hard to pinpoint for sure how long it will take a person to pass out in harness, as that will vary depending on the severity of the fall, their conditioning, and how well they tolerate their particular harness, but that a general rule of thumb for </a:t>
            </a:r>
            <a:r>
              <a:rPr lang="en-US" b="1" i="1" dirty="0">
                <a:solidFill>
                  <a:srgbClr val="000000"/>
                </a:solidFill>
                <a:latin typeface="Arial"/>
                <a:ea typeface="Times New Roman"/>
                <a:cs typeface="Times New Roman"/>
              </a:rPr>
              <a:t>getting them down is that it should take place within 15 minutes from the time of the incident</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Indicate that this is part of the reason for the harness suspension activity that will be coming up. The point will be to show them just how uncomfortable it is to hang in a harness in order to hopefully drive home the need to (1) adjust it properly and (2) to have a good rescue plan in-place before starting work.</a:t>
            </a:r>
            <a:endParaRPr lang="en-US" sz="1800" dirty="0">
              <a:solidFill>
                <a:srgbClr val="000000"/>
              </a:solidFill>
              <a:latin typeface="Helv"/>
              <a:ea typeface="Times New Roman"/>
              <a:cs typeface="Times New Roman"/>
            </a:endParaRPr>
          </a:p>
          <a:p>
            <a:endParaRPr lang="en-US" i="0"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73</a:t>
            </a:fld>
            <a:endParaRPr lang="en-US" dirty="0"/>
          </a:p>
        </p:txBody>
      </p:sp>
    </p:spTree>
    <p:extLst>
      <p:ext uri="{BB962C8B-B14F-4D97-AF65-F5344CB8AC3E}">
        <p14:creationId xmlns:p14="http://schemas.microsoft.com/office/powerpoint/2010/main" val="3978451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6021491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75</a:t>
            </a:fld>
            <a:endParaRPr lang="en-US" dirty="0"/>
          </a:p>
        </p:txBody>
      </p:sp>
    </p:spTree>
    <p:extLst>
      <p:ext uri="{BB962C8B-B14F-4D97-AF65-F5344CB8AC3E}">
        <p14:creationId xmlns:p14="http://schemas.microsoft.com/office/powerpoint/2010/main" val="308476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039740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This and the slides that follow it, like anchorage connectors, are best left just to catch items missed during a hands-on visual demonstration of a lanyard for the class at the front of the room. As with a harness, a lanyard should be selected and discussed piece-by-piece.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Start by discussing the snaphooks of the lanyard, explaining that they come in a variety of materials (carbon steel w/ zinc chromate plating, stainless steel, aluminum) as well as sizes (</a:t>
            </a:r>
            <a:r>
              <a:rPr lang="en-US" baseline="30000" dirty="0">
                <a:solidFill>
                  <a:srgbClr val="000000"/>
                </a:solidFill>
                <a:latin typeface="Arial"/>
                <a:ea typeface="Times New Roman"/>
                <a:cs typeface="Times New Roman"/>
              </a:rPr>
              <a:t>3</a:t>
            </a:r>
            <a:r>
              <a:rPr lang="en-US" dirty="0">
                <a:solidFill>
                  <a:srgbClr val="000000"/>
                </a:solidFill>
                <a:latin typeface="Arial"/>
                <a:ea typeface="Times New Roman"/>
                <a:cs typeface="Times New Roman"/>
              </a:rPr>
              <a:t>/</a:t>
            </a:r>
            <a:r>
              <a:rPr lang="en-US" baseline="-25000" dirty="0">
                <a:solidFill>
                  <a:srgbClr val="000000"/>
                </a:solidFill>
                <a:latin typeface="Arial"/>
                <a:ea typeface="Times New Roman"/>
                <a:cs typeface="Times New Roman"/>
              </a:rPr>
              <a:t>4</a:t>
            </a:r>
            <a:r>
              <a:rPr lang="en-US" dirty="0">
                <a:solidFill>
                  <a:srgbClr val="000000"/>
                </a:solidFill>
                <a:latin typeface="Arial"/>
                <a:ea typeface="Times New Roman"/>
                <a:cs typeface="Times New Roman"/>
              </a:rPr>
              <a:t>" &amp; 2 ¼” openings). The larger snaphooks are known by many different names, including “rebar hooks,” “pelican hooks,” and “ladder hooks,” among others.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Note that the large rebar hooks are made to connect onto larger objects, with rebar being a prime example of what they were originally designed for but also being used in many other applications where the smaller sized snaphook would not fit such as over the tube on tube and coupler scaffolding for scaffold builders / those working on a scaffold where part of the railing has been approved as a connection point.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b="1" i="1" dirty="0">
                <a:solidFill>
                  <a:srgbClr val="000000"/>
                </a:solidFill>
                <a:latin typeface="Arial"/>
                <a:ea typeface="Times New Roman"/>
                <a:cs typeface="Times New Roman"/>
              </a:rPr>
              <a:t>Although not officially noted in MSA literature, the rebar hook should not be attached to the dorsal D-ring of a worker’s harness.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Snaphook compatibility discussions are a good place to discuss the OSHA requirement for double-action locking mechanisms on all snaphooks and carabiners.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Discuss how prior to 1998 non-locking snaphooks were available and simply had a spring loaded gate.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Using a “compatibility simulator” the instructor can hook up to an incompatible connection point (a simulated eyebolt) and explain that the students should, for a moment, assume that the anchorage is good for 5,000 pounds, the snaphook itself is rated for 5,000 (as the body itself was), and the line on the snaphook is good for more than that. </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Then, having twisted the snaphook so as to have it oriented so that force can be put on the gate, pull down and demonstrate how “roll out” could occur where the snaphook could easily come off. (There have been anecdotal stories of workers in aerial lifts who were attached and working at the opposite side of the lift, pulling on their lanyard, only to have it come off in this way prior to the OSHA law changing. Thus, they’d become disconnected from their anchorage point and not even know it.)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Discuss how OSHA now requires an auto-locking feature (this prohibits screw-lock carabiners) on both snaphooks and carabiners, which means that at least two deliberate actions will need to be taken to open the connector.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Put an OSHA-compliant snaphook on the incompatible eyebolt, twist it, and show that it will not come off. But, ask if there is still a problem. </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Try to see if you can get the students to see that pressure is still being put on the gate and see if anyone questions how strong an OSHA-compliant gate is.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Generally, they are strong enough to withstand 220 pounds from the front and 350 pounds exerted on them from the side. </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Seeing that fall arrest systems won’t even begin to dissipate fall forces until reaching around 900 pounds and that high forces are generated in even a 6” drop, this strength will not be sufficient to hold if such forces are imposed. Thus, the issue that arises is what is known as “</a:t>
            </a:r>
            <a:r>
              <a:rPr lang="en-US" b="1" i="1" dirty="0">
                <a:solidFill>
                  <a:srgbClr val="000000"/>
                </a:solidFill>
                <a:latin typeface="Arial"/>
                <a:ea typeface="Times New Roman"/>
                <a:cs typeface="Times New Roman"/>
              </a:rPr>
              <a:t>burst-out</a:t>
            </a:r>
            <a:r>
              <a:rPr lang="en-US" dirty="0">
                <a:solidFill>
                  <a:srgbClr val="000000"/>
                </a:solidFill>
                <a:latin typeface="Arial"/>
                <a:ea typeface="Times New Roman"/>
                <a:cs typeface="Times New Roman"/>
              </a:rPr>
              <a:t>” where the snaphook gate simply fails due to the high forces.</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Indicate that the issue was not one of locking versus non-locking but, rather, one of compatibility. There are three ways to determine compatibility:</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First, a general rule is that if the snaphook or carabiner is bigger than the connector to which it will be connected and will not pass through inside of it, it is not compatible.</a:t>
            </a:r>
            <a:endParaRPr lang="en-US" sz="1800" dirty="0">
              <a:solidFill>
                <a:srgbClr val="000000"/>
              </a:solidFill>
              <a:latin typeface="Helv"/>
              <a:ea typeface="Times New Roman"/>
              <a:cs typeface="Times New Roman"/>
            </a:endParaRPr>
          </a:p>
          <a:p>
            <a:pPr marL="186960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A second rule is that when the snaphook or carabiner is connected to the closed connector (with a D-ring probably being the most common example), one should not be able to cause the body to touch the opposite side of the connector by pushing on it.</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Perhaps the most important way to determine compatibility or not is to attach the snaphook / carabiner to the connector and see if there is any orientation where it could sit / lay / be pushed where the gate could be loaded in the case of a fall. If so, it is incompatible. If, however, no amount of twisting or maneuvering could put force on the gate, it is compatible.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Indicate that MSA also has a whitepaper on compatibility that states the following:</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624223"/>
            <a:r>
              <a:rPr lang="en-US" dirty="0">
                <a:latin typeface="Arial"/>
                <a:ea typeface="Times New Roman"/>
                <a:cs typeface="Arial"/>
              </a:rPr>
              <a:t>“This technical brief is intended to address the question of compatibility of MSA fall protection products with fall protection products of alternate brands. MSA user instructions may state that any mixing of different brands must be approved in writing by MSA. The stance described in this technical brief supersedes the requirement for written approval by MSA. </a:t>
            </a:r>
            <a:endParaRPr lang="en-US" sz="1600" dirty="0">
              <a:latin typeface="Arial"/>
              <a:ea typeface="Times New Roman"/>
              <a:cs typeface="Times New Roman"/>
            </a:endParaRPr>
          </a:p>
          <a:p>
            <a:pPr marL="1624223"/>
            <a:r>
              <a:rPr lang="en-US" dirty="0">
                <a:latin typeface="Arial"/>
                <a:ea typeface="Times New Roman"/>
                <a:cs typeface="Arial"/>
              </a:rPr>
              <a:t> </a:t>
            </a:r>
            <a:endParaRPr lang="en-US" sz="1600" dirty="0">
              <a:latin typeface="Arial"/>
              <a:ea typeface="Times New Roman"/>
              <a:cs typeface="Times New Roman"/>
            </a:endParaRPr>
          </a:p>
          <a:p>
            <a:pPr marL="1624223"/>
            <a:r>
              <a:rPr lang="en-US" dirty="0">
                <a:latin typeface="Arial"/>
                <a:ea typeface="Times New Roman"/>
                <a:cs typeface="Arial"/>
              </a:rPr>
              <a:t>It is acceptable to mix fall protection equipment of different brands provided the following </a:t>
            </a:r>
            <a:endParaRPr lang="en-US" sz="1600" dirty="0">
              <a:latin typeface="Arial"/>
              <a:ea typeface="Times New Roman"/>
              <a:cs typeface="Times New Roman"/>
            </a:endParaRPr>
          </a:p>
          <a:p>
            <a:pPr marL="1624223"/>
            <a:r>
              <a:rPr lang="en-US" dirty="0">
                <a:latin typeface="Arial"/>
                <a:ea typeface="Times New Roman"/>
                <a:cs typeface="Arial"/>
              </a:rPr>
              <a:t>requirements are met: </a:t>
            </a:r>
            <a:endParaRPr lang="en-US" sz="1600" dirty="0">
              <a:latin typeface="Arial"/>
              <a:ea typeface="Times New Roman"/>
              <a:cs typeface="Times New Roman"/>
            </a:endParaRPr>
          </a:p>
          <a:p>
            <a:pPr marL="1624223"/>
            <a:r>
              <a:rPr lang="en-US" dirty="0">
                <a:latin typeface="Arial"/>
                <a:ea typeface="Times New Roman"/>
                <a:cs typeface="Arial"/>
              </a:rPr>
              <a:t> </a:t>
            </a:r>
            <a:endParaRPr lang="en-US" sz="1600" dirty="0">
              <a:latin typeface="Arial"/>
              <a:ea typeface="Times New Roman"/>
              <a:cs typeface="Times New Roman"/>
            </a:endParaRPr>
          </a:p>
          <a:p>
            <a:pPr marL="350551" indent="-350551">
              <a:buBlip>
                <a:blip r:embed="rId3"/>
              </a:buBlip>
            </a:pPr>
            <a:r>
              <a:rPr lang="en-US" dirty="0">
                <a:latin typeface="Arial"/>
                <a:ea typeface="Times New Roman"/>
                <a:cs typeface="Arial"/>
              </a:rPr>
              <a:t>All fall protection equipment used by an individual must meet the same industry standard or government regulation; either ANSI, CSA, EN or other applicable standard or regulation. </a:t>
            </a:r>
            <a:endParaRPr lang="en-US" sz="1600" dirty="0">
              <a:latin typeface="Arial"/>
              <a:ea typeface="Times New Roman"/>
              <a:cs typeface="Times New Roman"/>
            </a:endParaRPr>
          </a:p>
          <a:p>
            <a:pPr marL="2091625"/>
            <a:r>
              <a:rPr lang="en-US" dirty="0">
                <a:latin typeface="Arial"/>
                <a:ea typeface="Times New Roman"/>
                <a:cs typeface="Arial"/>
              </a:rPr>
              <a:t> </a:t>
            </a:r>
            <a:endParaRPr lang="en-US" sz="1600" dirty="0">
              <a:latin typeface="Arial"/>
              <a:ea typeface="Times New Roman"/>
              <a:cs typeface="Times New Roman"/>
            </a:endParaRPr>
          </a:p>
          <a:p>
            <a:pPr marL="350551" indent="-350551">
              <a:buBlip>
                <a:blip r:embed="rId3"/>
              </a:buBlip>
            </a:pPr>
            <a:r>
              <a:rPr lang="en-US" dirty="0">
                <a:latin typeface="Arial"/>
                <a:ea typeface="Times New Roman"/>
                <a:cs typeface="Arial"/>
              </a:rPr>
              <a:t>The fall protection equipment selected must be third party certified or independently verified to comply with the standard / regulation. </a:t>
            </a:r>
            <a:endParaRPr lang="en-US" sz="1600" dirty="0">
              <a:latin typeface="Arial"/>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Blip>
                <a:blip r:embed="rId3"/>
              </a:buBlip>
            </a:pPr>
            <a:r>
              <a:rPr lang="en-US" dirty="0">
                <a:latin typeface="Arial"/>
                <a:ea typeface="Times New Roman"/>
                <a:cs typeface="Arial"/>
              </a:rPr>
              <a:t>The competent person designated by the user’s organization or a qualified person must evaluate the components and determine that they are compatible for use based on capacity, size, strength, and shape of connecting elements. </a:t>
            </a:r>
            <a:endParaRPr lang="en-US" sz="1600" dirty="0">
              <a:latin typeface="Arial"/>
              <a:ea typeface="Times New Roman"/>
              <a:cs typeface="Times New Roman"/>
            </a:endParaRPr>
          </a:p>
          <a:p>
            <a:pPr marL="1624223"/>
            <a:r>
              <a:rPr lang="en-US" dirty="0">
                <a:latin typeface="Arial"/>
                <a:ea typeface="Times New Roman"/>
                <a:cs typeface="Arial"/>
              </a:rPr>
              <a:t> </a:t>
            </a:r>
            <a:endParaRPr lang="en-US" sz="1600" dirty="0">
              <a:latin typeface="Arial"/>
              <a:ea typeface="Times New Roman"/>
              <a:cs typeface="Times New Roman"/>
            </a:endParaRPr>
          </a:p>
          <a:p>
            <a:pPr marL="1624223"/>
            <a:r>
              <a:rPr lang="en-US" dirty="0">
                <a:latin typeface="Arial"/>
                <a:ea typeface="Times New Roman"/>
                <a:cs typeface="Arial"/>
              </a:rPr>
              <a:t>Contact MSA with any additional questions regarding compatibility of equipment.” </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 topic that ties in nicely at this point is snaphooks and carabiners that meet the ANSI Z359.1-2007 standard that requires that the gates be able to withstand a 3,600 pound force in any direction. </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Describe how this is more than sufficient to hold in the case of a fall where the gate is loaded (seeing that maximum arrest forces shall not be more than 1,800 pounds when an appropriate fall arrest system is used correctly) </a:t>
            </a:r>
            <a:r>
              <a:rPr lang="en-US" b="1" i="1" dirty="0">
                <a:solidFill>
                  <a:srgbClr val="000000"/>
                </a:solidFill>
                <a:latin typeface="Arial"/>
                <a:ea typeface="Times New Roman"/>
                <a:cs typeface="Times New Roman"/>
              </a:rPr>
              <a:t>but that it is still not a license to hook to incompatible anchorage connectors</a:t>
            </a:r>
            <a:r>
              <a:rPr lang="en-US" dirty="0">
                <a:solidFill>
                  <a:srgbClr val="000000"/>
                </a:solidFill>
                <a:latin typeface="Arial"/>
                <a:ea typeface="Times New Roman"/>
                <a:cs typeface="Times New Roman"/>
              </a:rPr>
              <a:t>. Instead, describe it as a second line of defense for the case where a user makes a mistake or a bad decision. </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Snaphooks and carabiners that meet this standard are easy to identify as they have the 3,600 pound strength marked on the gate. </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77</a:t>
            </a:fld>
            <a:endParaRPr lang="en-US" dirty="0"/>
          </a:p>
        </p:txBody>
      </p:sp>
    </p:spTree>
    <p:extLst>
      <p:ext uri="{BB962C8B-B14F-4D97-AF65-F5344CB8AC3E}">
        <p14:creationId xmlns:p14="http://schemas.microsoft.com/office/powerpoint/2010/main" val="21056923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latin typeface="Arial"/>
                <a:ea typeface="Times New Roman"/>
                <a:cs typeface="Times New Roman"/>
              </a:rPr>
              <a:t>This is a transition slide that introduces two other uses of the equipment utilized in fall arrest but not discussed up until this point: restraint and positioning.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r>
              <a:rPr lang="en-US" dirty="0">
                <a:latin typeface="Arial"/>
                <a:ea typeface="Times New Roman"/>
                <a:cs typeface="Times New Roman"/>
              </a:rPr>
              <a:t>Here, note that a difference in terminology is now used.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551" indent="-350551">
              <a:buFont typeface="Symbol"/>
              <a:buChar char=""/>
            </a:pPr>
            <a:r>
              <a:rPr lang="en-US" dirty="0">
                <a:latin typeface="Arial"/>
                <a:ea typeface="Times New Roman"/>
                <a:cs typeface="Times New Roman"/>
              </a:rPr>
              <a:t>As opposed to “PFAS,” now “PFPS” is utilized because neither of these systems, although they all incorporate ABC components, is designed for </a:t>
            </a:r>
            <a:r>
              <a:rPr lang="en-US" i="1" dirty="0">
                <a:latin typeface="Arial"/>
                <a:ea typeface="Times New Roman"/>
                <a:cs typeface="Times New Roman"/>
              </a:rPr>
              <a:t>fall arrest.</a:t>
            </a:r>
            <a:endParaRPr lang="en-US" sz="1600" dirty="0">
              <a:latin typeface="Arial"/>
              <a:ea typeface="Times New Roman"/>
              <a:cs typeface="Times New Roman"/>
            </a:endParaRPr>
          </a:p>
          <a:p>
            <a:pPr marL="467402"/>
            <a:r>
              <a:rPr lang="en-US" dirty="0">
                <a:latin typeface="Arial"/>
                <a:ea typeface="Times New Roman"/>
                <a:cs typeface="Times New Roman"/>
              </a:rPr>
              <a:t> </a:t>
            </a:r>
            <a:endParaRPr lang="en-US" sz="1600" dirty="0">
              <a:latin typeface="Arial"/>
              <a:ea typeface="Times New Roman"/>
              <a:cs typeface="Times New Roman"/>
            </a:endParaRPr>
          </a:p>
          <a:p>
            <a:pPr marL="350551" indent="-350551">
              <a:buFont typeface="Courier New"/>
              <a:buChar char="o"/>
            </a:pPr>
            <a:r>
              <a:rPr lang="en-US" dirty="0">
                <a:latin typeface="Arial"/>
                <a:ea typeface="Times New Roman"/>
                <a:cs typeface="Times New Roman"/>
              </a:rPr>
              <a:t>With Restraint (also known as “Travel Restraint”), the worker </a:t>
            </a:r>
            <a:r>
              <a:rPr lang="en-US" b="1" i="1" dirty="0">
                <a:latin typeface="Arial"/>
                <a:ea typeface="Times New Roman"/>
                <a:cs typeface="Times New Roman"/>
              </a:rPr>
              <a:t>cannot</a:t>
            </a:r>
            <a:r>
              <a:rPr lang="en-US" dirty="0">
                <a:latin typeface="Arial"/>
                <a:ea typeface="Times New Roman"/>
                <a:cs typeface="Times New Roman"/>
              </a:rPr>
              <a:t> get to the edge to fall in the first place.</a:t>
            </a:r>
            <a:endParaRPr lang="en-US" sz="1600" dirty="0">
              <a:latin typeface="Arial"/>
              <a:ea typeface="Times New Roman"/>
              <a:cs typeface="Times New Roman"/>
            </a:endParaRPr>
          </a:p>
          <a:p>
            <a:pPr marL="934805"/>
            <a:r>
              <a:rPr lang="en-US" dirty="0">
                <a:latin typeface="Arial"/>
                <a:ea typeface="Times New Roman"/>
                <a:cs typeface="Times New Roman"/>
              </a:rPr>
              <a:t> </a:t>
            </a:r>
            <a:endParaRPr lang="en-US" sz="1600" dirty="0">
              <a:latin typeface="Arial"/>
              <a:ea typeface="Times New Roman"/>
              <a:cs typeface="Times New Roman"/>
            </a:endParaRPr>
          </a:p>
          <a:p>
            <a:pPr marL="350551" indent="-350551">
              <a:buFont typeface="Courier New"/>
              <a:buChar char="o"/>
            </a:pPr>
            <a:r>
              <a:rPr lang="en-US" dirty="0">
                <a:latin typeface="Arial"/>
                <a:ea typeface="Times New Roman"/>
                <a:cs typeface="Times New Roman"/>
              </a:rPr>
              <a:t>With Positioning, the worker could potentially fall, but a common best practice is to have a harness on (although not required in all cases) that permits the worker to first connect with a fall arrest system to their back and, then, connect their positioning system at waist level to allow them to work hands-free.</a:t>
            </a:r>
            <a:endParaRPr lang="en-US" sz="1600" dirty="0">
              <a:latin typeface="Arial"/>
              <a:ea typeface="Times New Roman"/>
              <a:cs typeface="Times New Roman"/>
            </a:endParaRPr>
          </a:p>
          <a:p>
            <a:endParaRPr lang="en-US" b="0" i="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78</a:t>
            </a:fld>
            <a:endParaRPr lang="en-US" dirty="0"/>
          </a:p>
        </p:txBody>
      </p:sp>
    </p:spTree>
    <p:extLst>
      <p:ext uri="{BB962C8B-B14F-4D97-AF65-F5344CB8AC3E}">
        <p14:creationId xmlns:p14="http://schemas.microsoft.com/office/powerpoint/2010/main" val="327094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450929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Explain that there will always be two steps to calculating fall clearance </a:t>
            </a:r>
            <a:r>
              <a:rPr lang="en-US" b="1" i="1" dirty="0">
                <a:solidFill>
                  <a:srgbClr val="000000"/>
                </a:solidFill>
                <a:latin typeface="Arial"/>
                <a:ea typeface="Times New Roman"/>
                <a:cs typeface="Times New Roman"/>
              </a:rPr>
              <a:t>for an energy-absorbing lanyard</a:t>
            </a:r>
            <a:r>
              <a:rPr lang="en-US" i="1"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first step is to measure from the ground (or closest obstruction below) to the bottom of the anchorage point and get a number.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For this chart, say that they have done so and come up with 20’. This tells them how much clearance is </a:t>
            </a:r>
            <a:r>
              <a:rPr lang="en-US" b="1" i="1" dirty="0">
                <a:solidFill>
                  <a:srgbClr val="000000"/>
                </a:solidFill>
                <a:latin typeface="Arial"/>
                <a:ea typeface="Times New Roman"/>
                <a:cs typeface="Times New Roman"/>
              </a:rPr>
              <a:t>available</a:t>
            </a:r>
            <a:r>
              <a:rPr lang="en-US" dirty="0">
                <a:solidFill>
                  <a:srgbClr val="000000"/>
                </a:solidFill>
                <a:latin typeface="Arial"/>
                <a:ea typeface="Times New Roman"/>
                <a:cs typeface="Times New Roman"/>
              </a:rPr>
              <a:t> for the fall.</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second step is to add the variables that are shown on the right side.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Indicate that in this diagram a D-ring anchorage connector is being used and, thus, its length hanging below the bottom of the anchorage point being negligible has been left off.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That said, ask if they think they’d need to add 2’ for a cross-arm strap that hangs down two feet below the beam. (The answer is yes.)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To this, add the length of the lanyard (which is usually 6 feet but, which, can vary), its elongation (another variable), the height of the worker (another variable, although 6’ is the common number suggested to use by MSA), and an additional safety margin of 3’.</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Ask why they think the safety margin is necessary. Responses should include: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Stretch in the harness (which they will have seen during the lift exercise);</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Possible errors in calculations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Once everything is totaled, in this case the worker’s system requires 18 ½ feet so that he won’t hit.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b="1" i="1" dirty="0">
                <a:solidFill>
                  <a:srgbClr val="000000"/>
                </a:solidFill>
                <a:latin typeface="Arial"/>
                <a:ea typeface="Times New Roman"/>
                <a:cs typeface="Times New Roman"/>
              </a:rPr>
              <a:t>Tell the students that as long as the measurement that was done on the left (from the ground / nearest obstruction below to the anchor) comes up with a bigger number than the addition of the variables to the right, they are fine for clearance.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Next, to see if they really have the concept, ask the students how clearance would change if the worker were to use the same attachment point but climb atop his anchorage and his current work platform were to disappear.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Some students will say that more clearance will be needed while others will stay that it should stay the same. Help them understand the concept that </a:t>
            </a:r>
            <a:r>
              <a:rPr lang="en-US" b="1" i="1" dirty="0">
                <a:solidFill>
                  <a:srgbClr val="000000"/>
                </a:solidFill>
                <a:latin typeface="Arial"/>
                <a:ea typeface="Times New Roman"/>
                <a:cs typeface="Times New Roman"/>
              </a:rPr>
              <a:t>more clearance is not needed</a:t>
            </a:r>
            <a:r>
              <a:rPr lang="en-US" dirty="0">
                <a:solidFill>
                  <a:srgbClr val="000000"/>
                </a:solidFill>
                <a:latin typeface="Arial"/>
                <a:ea typeface="Times New Roman"/>
                <a:cs typeface="Times New Roman"/>
              </a:rPr>
              <a:t> by asking the following questions:</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Has the distance from the ground to the anchor changed? (No)</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Is the length of the lanyard different? (No)</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Will the deceleration distance be longer from one traditional, OSHA-style 3 ½’ rip-out lanyard to another? (No. It cannot be. They will go all the way through the energy-absorber and hit into the back-up strap, but will only go a negligible amount further.)</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Ask them if the height of the worker has changed. (No)</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Ask if the safety margin has changed. (No)</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Then, you can say, “When it comes to calculating fall clearance, the height of the worker is not important. What is important is the height of the…” (and they almost unanimously are able to say “</a:t>
            </a:r>
            <a:r>
              <a:rPr lang="en-US" b="1" i="1" dirty="0">
                <a:solidFill>
                  <a:srgbClr val="000000"/>
                </a:solidFill>
                <a:latin typeface="Arial"/>
                <a:ea typeface="Times New Roman"/>
                <a:cs typeface="Times New Roman"/>
              </a:rPr>
              <a:t>anchorage point</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Note that some workers will recognize that the worker standing atop the beam will see higher free fall and fall forces because of this setup. Acknowledge that this is an issue of significant concern, but that it is not a fall clearance issue.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4F6228"/>
                </a:solidFill>
                <a:latin typeface="Comic Sans MS"/>
                <a:ea typeface="Times New Roman"/>
                <a:cs typeface="Arial"/>
              </a:rPr>
              <a:t>Activity Suggestion: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 very good way to demonstrate this is to lay indicate an “anchor point” on the floor, lay out a completely deployed lanyard, and measure out an additional 8 ½ feet with a tape measure just to show just how much distance this really is.</a:t>
            </a:r>
            <a:endParaRPr lang="en-US" sz="1800" dirty="0">
              <a:solidFill>
                <a:srgbClr val="000000"/>
              </a:solidFill>
              <a:latin typeface="Helv"/>
              <a:ea typeface="Times New Roman"/>
              <a:cs typeface="Times New Roman"/>
            </a:endParaRPr>
          </a:p>
          <a:p>
            <a:endParaRPr lang="en-US" i="0"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79</a:t>
            </a:fld>
            <a:endParaRPr lang="en-US" dirty="0"/>
          </a:p>
        </p:txBody>
      </p:sp>
    </p:spTree>
    <p:extLst>
      <p:ext uri="{BB962C8B-B14F-4D97-AF65-F5344CB8AC3E}">
        <p14:creationId xmlns:p14="http://schemas.microsoft.com/office/powerpoint/2010/main" val="17655595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Explain that fall clearance with an SRL or with a PFL is figured out differently from the process that was followed with lanyards.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Here, we often don’t know the length of the payout of the line, especially in the case that a large SRL is being used; it may have a total length of 17 or 20’, for example, and we may not know what the exact length is.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Here as new way to calculate fall clearance was created where instead of measuring from the ground to the bottom of the anchor we simply measure from the ground to the work surface, </a:t>
            </a:r>
            <a:r>
              <a:rPr lang="en-US" b="1" i="1" dirty="0">
                <a:solidFill>
                  <a:srgbClr val="000000"/>
                </a:solidFill>
                <a:latin typeface="Arial"/>
                <a:ea typeface="Times New Roman"/>
                <a:cs typeface="Times New Roman"/>
              </a:rPr>
              <a:t>thus eliminating the need to know the length of the connecting device as well as the height of the worker</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Now, in a best case scenario where the worker is anchored above them and is standing, we simply need to know the labeled MAD and the safety factor, here for a grand total of 7’8”.</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Note that some workers will have a difficult time understanding why the worker’s height doesn’t need to be considered.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This can be explained by discussing how if they were to step off the beam instead of falling they would simply go the distance allowed by the SRL / PFL. Thus, at a maximum, they would only go 4 ½ feet before coming to a stop after having left the work surface. </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Explain that since the measurement was from the ground to the work surface, nothing above the work surface needs to be measured.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If necessary, demonstrate with a ruler or pen up against the project screen to fill in for the roll of the falling person.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Not all situations will be best case scenario, however. Remind workers that if their anchor point is not elevated but is, for example, at the height of their back D-ring, they will have to add the length of the SRL / PFL as an additional “free fall” variable on top of the MAD.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Note that on all MSA SRLs and PFLs, MSA puts a limit on allowed free fall to 2 feet.</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only exception to this rule when it comes to any retractable is with the MSA Mini PFL, which allows anchorage up to a maximum of 5’ below the worker’s back D-ring.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Another issue is if the worker is to kneel down or lie on their stomach.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 these cases such as this, it is the MSA stance that the worker needs to add an additional 3’ for the worker who is kneeling and their height if they are on their stomach. This is because now their body is starting from a different position and will straighten out vertically when they fall, thus requiring the additional clearance.</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Again, this may be a difficult concept for students to visualize. If so, take a pen / ruler and put it up on the screen and indicate the starting position of the fall, how the body will straighten out, and how this will now require taking into account the unfurling of the body.</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80</a:t>
            </a:fld>
            <a:endParaRPr lang="en-US" dirty="0"/>
          </a:p>
        </p:txBody>
      </p:sp>
    </p:spTree>
    <p:extLst>
      <p:ext uri="{BB962C8B-B14F-4D97-AF65-F5344CB8AC3E}">
        <p14:creationId xmlns:p14="http://schemas.microsoft.com/office/powerpoint/2010/main" val="1522871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p:sp>
      <p:sp>
        <p:nvSpPr>
          <p:cNvPr id="2549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8952625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9589402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Point out the difference between “falls on the same level” (those where the worker does not fall off anything but, instead, simply slips, trips, or falls from their own two feet) and “falls to a lower level” (which is where they fall over an edge or off a piece of machinery, among many other possibilities).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tabLst>
                <a:tab pos="467470" algn="l"/>
              </a:tabLst>
            </a:pPr>
            <a:r>
              <a:rPr lang="en-US" dirty="0">
                <a:solidFill>
                  <a:srgbClr val="000000"/>
                </a:solidFill>
                <a:latin typeface="Arial"/>
                <a:ea typeface="Times New Roman"/>
                <a:cs typeface="Times New Roman"/>
              </a:rPr>
              <a:t>Discuss how combining the two would tie “falls” with “overexertion” for the top spot.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key point here, however, is to stress that disabling injuries that are permanent.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On one end of the spectrum is a worker who once was in class who told the story about how he fell off a stepladder and went approximately 4 feet. His reaction was the same as anyone who ever falls, which is to put their hand down to try to catch themselves (a natural response to protect the head). He ended up causing permanent damage to his hand, causing him to lose some of his ability to grip. This was a problem because he had a Harley at the time and was unable to operate the brake.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Following the fall he was told by a West Virginia state trooper that because of his disability it was not legal anymore for him to ride his bike. He ultimately had to end up selling his Harley and stop riding…due to a 4’ fall from a stepladder.</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From there transition to point out that other people have much more severe injuries from short falls.</a:t>
            </a:r>
            <a:endParaRPr lang="en-US" sz="1800" dirty="0">
              <a:solidFill>
                <a:srgbClr val="000000"/>
              </a:solidFill>
              <a:latin typeface="Helv"/>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90</a:t>
            </a:fld>
            <a:endParaRPr lang="en-US" dirty="0"/>
          </a:p>
        </p:txBody>
      </p:sp>
    </p:spTree>
    <p:extLst>
      <p:ext uri="{BB962C8B-B14F-4D97-AF65-F5344CB8AC3E}">
        <p14:creationId xmlns:p14="http://schemas.microsoft.com/office/powerpoint/2010/main" val="3854784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Stress the point that these numbers apply only to workplace incidents (not those at home, as many people often assume) and only to ones within the US (not factoring in numbers from around the world where safety standards are often much lower).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Thus, in the US where there are solid fall protection regulations and an enforcement body to regulate compliance, there are still nearly </a:t>
            </a:r>
            <a:r>
              <a:rPr lang="en-US" b="1" i="1" dirty="0">
                <a:solidFill>
                  <a:srgbClr val="000000"/>
                </a:solidFill>
                <a:highlight>
                  <a:srgbClr val="FFFF00"/>
                </a:highlight>
                <a:latin typeface="Arial"/>
                <a:ea typeface="Times New Roman"/>
                <a:cs typeface="Times New Roman"/>
              </a:rPr>
              <a:t>2 fatalities a day</a:t>
            </a:r>
            <a:r>
              <a:rPr lang="en-US" dirty="0">
                <a:solidFill>
                  <a:srgbClr val="000000"/>
                </a:solidFill>
                <a:latin typeface="Arial"/>
                <a:ea typeface="Times New Roman"/>
                <a:cs typeface="Times New Roman"/>
              </a:rPr>
              <a:t>. In the time that it takes to get through the first day of class two workers who are currently alive and going to / already at work, will (statistically) be dead.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Point out that there is no good reason for these fatalities to occur. If everything is done right and the person falls, at worst they should have some bumps and bruises while they hang, awaiting rescue. The people who die are those that: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Arial"/>
              <a:buChar char="•"/>
              <a:tabLst>
                <a:tab pos="467470" algn="l"/>
              </a:tabLst>
            </a:pPr>
            <a:r>
              <a:rPr lang="en-US" dirty="0">
                <a:solidFill>
                  <a:srgbClr val="000000"/>
                </a:solidFill>
                <a:highlight>
                  <a:srgbClr val="FFFF00"/>
                </a:highlight>
                <a:latin typeface="Arial"/>
                <a:ea typeface="Times New Roman"/>
                <a:cs typeface="Times New Roman"/>
              </a:rPr>
              <a:t>Don’t Wear FP At All</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Ask how common it is to see anyone on a residential construction site wearing fall protection. </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It is not common at all, despite the fact that these workers are bound to the </a:t>
            </a:r>
            <a:r>
              <a:rPr lang="en-US" i="1" u="sng" dirty="0">
                <a:solidFill>
                  <a:srgbClr val="000000"/>
                </a:solidFill>
                <a:latin typeface="Arial"/>
                <a:ea typeface="Times New Roman"/>
                <a:cs typeface="Times New Roman"/>
              </a:rPr>
              <a:t>same</a:t>
            </a:r>
            <a:r>
              <a:rPr lang="en-US" dirty="0">
                <a:solidFill>
                  <a:srgbClr val="000000"/>
                </a:solidFill>
                <a:latin typeface="Arial"/>
                <a:ea typeface="Times New Roman"/>
                <a:cs typeface="Times New Roman"/>
              </a:rPr>
              <a:t> fall protection regulations as workers on any other construction site. There was a time when Residential constructors were allowed to follow a different set of rules than other constructors, but on June 16, 2011 OSHA rescinded alternative fall protection measures due to what it saw as a lack of justification for them. The following was taken from an OSHA Fact Sheet entitled “Fall Protection in Residential Construction.”</a:t>
            </a:r>
            <a:endParaRPr lang="en-US" sz="1800" dirty="0">
              <a:solidFill>
                <a:srgbClr val="000000"/>
              </a:solidFill>
              <a:latin typeface="Helv"/>
              <a:ea typeface="Times New Roman"/>
              <a:cs typeface="Times New Roman"/>
            </a:endParaRPr>
          </a:p>
          <a:p>
            <a:pPr marL="140241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lnSpc>
                <a:spcPts val="1457"/>
              </a:lnSpc>
              <a:spcAft>
                <a:spcPts val="767"/>
              </a:spcAft>
              <a:buSzPts val="1000"/>
              <a:buFont typeface="Wingdings"/>
              <a:buChar char=""/>
            </a:pPr>
            <a:r>
              <a:rPr lang="en-US" dirty="0">
                <a:solidFill>
                  <a:srgbClr val="000000"/>
                </a:solidFill>
                <a:latin typeface="Tahoma"/>
                <a:ea typeface="Times New Roman"/>
                <a:cs typeface="Times New Roman"/>
              </a:rPr>
              <a:t>“The United States Department of Labor's Occupational Safety and Health Administration (OSHA) has issued a directive rescinding the Interim Fall Protection Compliance Guidelines for Residential Construction (STD 03-00-001)</a:t>
            </a:r>
            <a:endParaRPr lang="en-US" sz="1600" dirty="0">
              <a:latin typeface="Arial"/>
              <a:ea typeface="Times New Roman"/>
              <a:cs typeface="Times New Roman"/>
            </a:endParaRPr>
          </a:p>
          <a:p>
            <a:pPr marL="1916630">
              <a:lnSpc>
                <a:spcPts val="1457"/>
              </a:lnSpc>
              <a:spcAft>
                <a:spcPts val="767"/>
              </a:spcAft>
            </a:pPr>
            <a:r>
              <a:rPr lang="en-US" dirty="0">
                <a:solidFill>
                  <a:srgbClr val="000000"/>
                </a:solidFill>
                <a:latin typeface="Tahoma"/>
                <a:ea typeface="Times New Roman"/>
                <a:cs typeface="Times New Roman"/>
              </a:rPr>
              <a:t>Prior to the issuance of this new directive, STD 03-00-001 allowed employers engaged in certain residential construction activities to use specified alternative methods of fall protection (e.g., slide guards or safety monitor systems) rather than the conventional fall protection (guardrails, safety nets, or personal fall arrest systems) required by the residential construction fall protection standard (29 CFR 1926.501(b)(13)). Employers could use the alternative measures described in STD 03-00-001 without first proving that the use of conventional fall protection was infeasible or created a greater hazard and without a written fall protection plan.</a:t>
            </a:r>
            <a:endParaRPr lang="en-US" sz="1600" dirty="0">
              <a:latin typeface="Arial"/>
              <a:ea typeface="Times New Roman"/>
              <a:cs typeface="Times New Roman"/>
            </a:endParaRPr>
          </a:p>
          <a:p>
            <a:pPr marL="1916630">
              <a:lnSpc>
                <a:spcPts val="1457"/>
              </a:lnSpc>
            </a:pPr>
            <a:r>
              <a:rPr lang="en-US" dirty="0">
                <a:solidFill>
                  <a:srgbClr val="000000"/>
                </a:solidFill>
                <a:latin typeface="Tahoma"/>
                <a:ea typeface="Times New Roman"/>
                <a:cs typeface="Times New Roman"/>
              </a:rPr>
              <a:t>With the issuance of the new directive, all residential construction employers must comply with 29 CFR 1926.501(b)(13).”</a:t>
            </a:r>
            <a:endParaRPr lang="en-US" sz="1600" dirty="0">
              <a:latin typeface="Arial"/>
              <a:ea typeface="Times New Roman"/>
              <a:cs typeface="Times New Roman"/>
            </a:endParaRPr>
          </a:p>
          <a:p>
            <a:pPr marL="1916630">
              <a:lnSpc>
                <a:spcPts val="1457"/>
              </a:lnSpc>
            </a:pPr>
            <a:r>
              <a:rPr lang="en-US" dirty="0">
                <a:solidFill>
                  <a:srgbClr val="000000"/>
                </a:solidFill>
                <a:latin typeface="Tahoma"/>
                <a:ea typeface="Times New Roman"/>
                <a:cs typeface="Times New Roman"/>
              </a:rPr>
              <a:t> </a:t>
            </a:r>
            <a:endParaRPr lang="en-US" sz="1600" dirty="0">
              <a:latin typeface="Arial"/>
              <a:ea typeface="Times New Roman"/>
              <a:cs typeface="Times New Roman"/>
            </a:endParaRPr>
          </a:p>
          <a:p>
            <a:pPr marL="350603" indent="-350603">
              <a:lnSpc>
                <a:spcPts val="1457"/>
              </a:lnSpc>
              <a:buSzPts val="1000"/>
              <a:buFont typeface="Wingdings"/>
              <a:buChar char=""/>
            </a:pPr>
            <a:r>
              <a:rPr lang="en-US" dirty="0">
                <a:solidFill>
                  <a:srgbClr val="000000"/>
                </a:solidFill>
                <a:latin typeface="Tahoma"/>
                <a:ea typeface="Times New Roman"/>
                <a:cs typeface="Times New Roman"/>
              </a:rPr>
              <a:t>Note that an entire webpage on residential fall protection can be found here:</a:t>
            </a:r>
            <a:endParaRPr lang="en-US" sz="1600" dirty="0">
              <a:latin typeface="Arial"/>
              <a:ea typeface="Times New Roman"/>
              <a:cs typeface="Times New Roman"/>
            </a:endParaRPr>
          </a:p>
          <a:p>
            <a:pPr marL="1916630">
              <a:lnSpc>
                <a:spcPts val="1457"/>
              </a:lnSpc>
            </a:pPr>
            <a:r>
              <a:rPr lang="en-US" dirty="0">
                <a:solidFill>
                  <a:srgbClr val="000000"/>
                </a:solidFill>
                <a:latin typeface="Tahoma"/>
                <a:ea typeface="Times New Roman"/>
                <a:cs typeface="Times New Roman"/>
              </a:rPr>
              <a:t> </a:t>
            </a:r>
            <a:endParaRPr lang="en-US" sz="1600" dirty="0">
              <a:latin typeface="Arial"/>
              <a:ea typeface="Times New Roman"/>
              <a:cs typeface="Times New Roman"/>
            </a:endParaRPr>
          </a:p>
          <a:p>
            <a:pPr marL="2150366">
              <a:lnSpc>
                <a:spcPts val="1457"/>
              </a:lnSpc>
            </a:pPr>
            <a:r>
              <a:rPr lang="en-US" u="sng" dirty="0">
                <a:solidFill>
                  <a:srgbClr val="000000"/>
                </a:solidFill>
                <a:latin typeface="Tahoma"/>
                <a:ea typeface="Times New Roman"/>
                <a:cs typeface="Times New Roman"/>
                <a:hlinkClick r:id="rId3"/>
              </a:rPr>
              <a:t>https://www.osha.gov/doc/topics/residentialprotection/index.html</a:t>
            </a:r>
            <a:endParaRPr lang="en-US" sz="1600" dirty="0">
              <a:latin typeface="Arial"/>
              <a:ea typeface="Times New Roman"/>
              <a:cs typeface="Times New Roman"/>
            </a:endParaRPr>
          </a:p>
          <a:p>
            <a:pPr>
              <a:lnSpc>
                <a:spcPts val="1457"/>
              </a:lnSpc>
            </a:pPr>
            <a:r>
              <a:rPr lang="en-US" dirty="0">
                <a:solidFill>
                  <a:srgbClr val="000000"/>
                </a:solidFill>
                <a:latin typeface="Tahoma"/>
                <a:ea typeface="Times New Roman"/>
                <a:cs typeface="Times New Roman"/>
              </a:rPr>
              <a:t> </a:t>
            </a:r>
            <a:endParaRPr lang="en-US" sz="1600" dirty="0">
              <a:latin typeface="Arial"/>
              <a:ea typeface="Times New Roman"/>
              <a:cs typeface="Times New Roman"/>
            </a:endParaRPr>
          </a:p>
          <a:p>
            <a:pPr marL="350603" indent="-350603">
              <a:lnSpc>
                <a:spcPts val="1457"/>
              </a:lnSpc>
              <a:buSzPts val="1000"/>
              <a:buFont typeface="Wingdings"/>
              <a:buChar char=""/>
            </a:pPr>
            <a:r>
              <a:rPr lang="en-US" dirty="0">
                <a:solidFill>
                  <a:srgbClr val="000000"/>
                </a:solidFill>
                <a:latin typeface="Tahoma"/>
                <a:ea typeface="Times New Roman"/>
                <a:cs typeface="Times New Roman"/>
              </a:rPr>
              <a:t>An especially helpful link on fall protection solutions specific to the industry is found here:</a:t>
            </a:r>
            <a:endParaRPr lang="en-US" sz="1600" dirty="0">
              <a:latin typeface="Arial"/>
              <a:ea typeface="Times New Roman"/>
              <a:cs typeface="Times New Roman"/>
            </a:endParaRPr>
          </a:p>
          <a:p>
            <a:pPr marL="1916630">
              <a:lnSpc>
                <a:spcPts val="1457"/>
              </a:lnSpc>
            </a:pPr>
            <a:r>
              <a:rPr lang="en-US" dirty="0">
                <a:solidFill>
                  <a:srgbClr val="000000"/>
                </a:solidFill>
                <a:latin typeface="Tahoma"/>
                <a:ea typeface="Times New Roman"/>
                <a:cs typeface="Times New Roman"/>
              </a:rPr>
              <a:t> </a:t>
            </a:r>
            <a:endParaRPr lang="en-US" sz="1600" dirty="0">
              <a:latin typeface="Arial"/>
              <a:ea typeface="Times New Roman"/>
              <a:cs typeface="Times New Roman"/>
            </a:endParaRPr>
          </a:p>
          <a:p>
            <a:pPr marL="2150366">
              <a:lnSpc>
                <a:spcPts val="1457"/>
              </a:lnSpc>
            </a:pPr>
            <a:r>
              <a:rPr lang="en-US" u="sng" dirty="0">
                <a:solidFill>
                  <a:srgbClr val="000000"/>
                </a:solidFill>
                <a:latin typeface="Tahoma"/>
                <a:ea typeface="Times New Roman"/>
                <a:cs typeface="Times New Roman"/>
                <a:hlinkClick r:id="rId4"/>
              </a:rPr>
              <a:t>https://www.osha.gov/doc/guidance.html</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Many times the body of a fallen worker rests at ground level with no harness at all.</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Arial"/>
              <a:buChar char="•"/>
              <a:tabLst>
                <a:tab pos="467470" algn="l"/>
              </a:tabLst>
            </a:pPr>
            <a:r>
              <a:rPr lang="en-US" dirty="0">
                <a:solidFill>
                  <a:srgbClr val="000000"/>
                </a:solidFill>
                <a:highlight>
                  <a:srgbClr val="FFFF00"/>
                </a:highlight>
                <a:latin typeface="Arial"/>
                <a:ea typeface="Times New Roman"/>
                <a:cs typeface="Times New Roman"/>
              </a:rPr>
              <a:t>Don’t Use the System Correctly</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There are many variations on this, but it could include (1) having the harness on but not being connected, (2) having the harness on but the leg straps are not connected, (3) having the entire system on and hooked up but being connected into an anchor point that would never support fall forces, etc.</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Stress that not only should class participants not “connect for show” to something that would never support their weight in a fall (just to make the safety person happy when they walk by, thinking that all is well), but that as Competent People they need to be on the lookout for people who are doing such a thing…as it is quite common.</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91</a:t>
            </a:fld>
            <a:endParaRPr lang="en-US" dirty="0"/>
          </a:p>
        </p:txBody>
      </p:sp>
    </p:spTree>
    <p:extLst>
      <p:ext uri="{BB962C8B-B14F-4D97-AF65-F5344CB8AC3E}">
        <p14:creationId xmlns:p14="http://schemas.microsoft.com/office/powerpoint/2010/main" val="9691743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pPr marL="280483" algn="just">
              <a:tabLst>
                <a:tab pos="759640" algn="l"/>
              </a:tabLst>
            </a:pPr>
            <a:r>
              <a:rPr lang="en-US" dirty="0">
                <a:latin typeface="Arial"/>
                <a:ea typeface="Times New Roman"/>
                <a:cs typeface="Arial"/>
              </a:rPr>
              <a:t> The information contained below is from a second page titled “Safety &amp; Health Management Systems eTool”:</a:t>
            </a:r>
            <a:endParaRPr lang="en-US" sz="1600" dirty="0">
              <a:latin typeface="Arial"/>
              <a:ea typeface="Times New Roman"/>
              <a:cs typeface="Times New Roman"/>
            </a:endParaRPr>
          </a:p>
          <a:p>
            <a:pPr algn="just">
              <a:tabLst>
                <a:tab pos="759640" algn="l"/>
              </a:tabLst>
            </a:pPr>
            <a:r>
              <a:rPr lang="en-US" dirty="0">
                <a:latin typeface="Arial"/>
                <a:ea typeface="Times New Roman"/>
                <a:cs typeface="Arial"/>
              </a:rPr>
              <a:t> </a:t>
            </a:r>
            <a:endParaRPr lang="en-US" sz="1600" dirty="0">
              <a:latin typeface="Arial"/>
              <a:ea typeface="Times New Roman"/>
              <a:cs typeface="Times New Roman"/>
            </a:endParaRPr>
          </a:p>
          <a:p>
            <a:pPr marL="280483"/>
            <a:r>
              <a:rPr lang="en-US" u="sng" dirty="0">
                <a:solidFill>
                  <a:srgbClr val="0000FF"/>
                </a:solidFill>
                <a:latin typeface="Arial"/>
                <a:ea typeface="Times New Roman"/>
                <a:cs typeface="Times New Roman"/>
              </a:rPr>
              <a:t>Engineering Controls</a:t>
            </a:r>
            <a:r>
              <a:rPr lang="en-US" sz="1600" u="sng" dirty="0">
                <a:latin typeface="Arial"/>
                <a:ea typeface="Times New Roman"/>
                <a:cs typeface="Times New Roman"/>
              </a:rPr>
              <a:t/>
            </a:r>
            <a:br>
              <a:rPr lang="en-US" sz="1600" u="sng" dirty="0">
                <a:latin typeface="Arial"/>
                <a:ea typeface="Times New Roman"/>
                <a:cs typeface="Times New Roman"/>
              </a:rPr>
            </a:br>
            <a:r>
              <a:rPr lang="en-US" sz="1600" dirty="0">
                <a:latin typeface="Arial"/>
                <a:ea typeface="Times New Roman"/>
                <a:cs typeface="Times New Roman"/>
              </a:rPr>
              <a:t/>
            </a:r>
            <a:br>
              <a:rPr lang="en-US" sz="1600" dirty="0">
                <a:latin typeface="Arial"/>
                <a:ea typeface="Times New Roman"/>
                <a:cs typeface="Times New Roman"/>
              </a:rPr>
            </a:br>
            <a:r>
              <a:rPr lang="en-US" dirty="0">
                <a:latin typeface="Arial"/>
                <a:ea typeface="Times New Roman"/>
                <a:cs typeface="Times New Roman"/>
              </a:rPr>
              <a:t>“The first and best strategy is to control the hazard at its source. Engineering controls do this, unlike other controls that generally focus on the employee exposed to the hazard. The basic concept behind engineering controls is that, to the extent feasible, the work environment and the job itself should be designed to eliminate hazards or reduce exposure to hazards.</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
            </a:r>
            <a:br>
              <a:rPr lang="en-US" sz="1600" dirty="0">
                <a:latin typeface="Arial"/>
                <a:ea typeface="Times New Roman"/>
                <a:cs typeface="Times New Roman"/>
              </a:rPr>
            </a:br>
            <a:r>
              <a:rPr lang="en-US" dirty="0">
                <a:latin typeface="Arial"/>
                <a:ea typeface="Times New Roman"/>
                <a:cs typeface="Times New Roman"/>
              </a:rPr>
              <a:t>Engineering controls can be simple in some cases. They are based on the following principles:</a:t>
            </a:r>
            <a:endParaRPr lang="en-US" sz="1600" dirty="0">
              <a:latin typeface="Arial"/>
              <a:ea typeface="Times New Roman"/>
              <a:cs typeface="Times New Roman"/>
            </a:endParaRPr>
          </a:p>
          <a:p>
            <a:pPr marL="280483"/>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If feasible, design the facility, equipment, or process to remove the hazard or substitute something that is not hazardous.</a:t>
            </a:r>
            <a:endParaRPr lang="en-US" sz="1600" dirty="0">
              <a:latin typeface="Arial"/>
              <a:ea typeface="Times New Roman"/>
              <a:cs typeface="Times New Roman"/>
            </a:endParaRPr>
          </a:p>
          <a:p>
            <a:pPr marL="467470"/>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Wingdings"/>
              <a:buChar char=""/>
            </a:pPr>
            <a:r>
              <a:rPr lang="en-US" dirty="0">
                <a:latin typeface="Arial"/>
                <a:ea typeface="Times New Roman"/>
                <a:cs typeface="Times New Roman"/>
              </a:rPr>
              <a:t>[Note here that “engineering” here is being used synonymously with “elimination and / or substitution. There is often quite a bit of room of interpretation open to where “engineering” falls on the hierarchy and what, exactly, it is referring to. For MSA, it is discussed as a form of “isolation,” the 2</a:t>
            </a:r>
            <a:r>
              <a:rPr lang="en-US" baseline="30000" dirty="0">
                <a:latin typeface="Arial"/>
                <a:ea typeface="Times New Roman"/>
                <a:cs typeface="Times New Roman"/>
              </a:rPr>
              <a:t>nd</a:t>
            </a:r>
            <a:r>
              <a:rPr lang="en-US" dirty="0">
                <a:latin typeface="Arial"/>
                <a:ea typeface="Times New Roman"/>
                <a:cs typeface="Times New Roman"/>
              </a:rPr>
              <a:t> tier down.]</a:t>
            </a:r>
            <a:endParaRPr lang="en-US" sz="1600" dirty="0">
              <a:latin typeface="Arial"/>
              <a:ea typeface="Times New Roman"/>
              <a:cs typeface="Times New Roman"/>
            </a:endParaRPr>
          </a:p>
          <a:p>
            <a:pPr marL="280483"/>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If removal is not feasible, enclose the hazard to prevent exposure in normal operations.</a:t>
            </a:r>
            <a:endParaRPr lang="en-US" sz="1600" dirty="0">
              <a:latin typeface="Arial"/>
              <a:ea typeface="Times New Roman"/>
              <a:cs typeface="Times New Roman"/>
            </a:endParaRPr>
          </a:p>
          <a:p>
            <a:pPr marL="280483"/>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Wingdings"/>
              <a:buChar char=""/>
            </a:pPr>
            <a:r>
              <a:rPr lang="en-US" dirty="0">
                <a:latin typeface="Arial"/>
                <a:ea typeface="Times New Roman"/>
                <a:cs typeface="Times New Roman"/>
              </a:rPr>
              <a:t>Where complete enclosure is not feasible, establish barriers or local ventilation to reduce exposure to the hazard in normal operations.</a:t>
            </a:r>
            <a:br>
              <a:rPr lang="en-US" dirty="0">
                <a:latin typeface="Arial"/>
                <a:ea typeface="Times New Roman"/>
                <a:cs typeface="Times New Roman"/>
              </a:rPr>
            </a:br>
            <a:r>
              <a:rPr lang="en-US" dirty="0">
                <a:latin typeface="Arial"/>
                <a:ea typeface="Times New Roman"/>
                <a:cs typeface="Times New Roman"/>
              </a:rPr>
              <a:t/>
            </a:r>
            <a:br>
              <a:rPr lang="en-US" dirty="0">
                <a:latin typeface="Arial"/>
                <a:ea typeface="Times New Roman"/>
                <a:cs typeface="Times New Roman"/>
              </a:rPr>
            </a:br>
            <a:r>
              <a:rPr lang="en-US" u="sng" dirty="0">
                <a:solidFill>
                  <a:srgbClr val="0000FF"/>
                </a:solidFill>
                <a:latin typeface="Arial"/>
                <a:ea typeface="Times New Roman"/>
                <a:cs typeface="Times New Roman"/>
              </a:rPr>
              <a:t>Administrative Controls</a:t>
            </a:r>
            <a:r>
              <a:rPr lang="en-US" dirty="0">
                <a:latin typeface="Arial"/>
                <a:ea typeface="Times New Roman"/>
                <a:cs typeface="Times New Roman"/>
              </a:rPr>
              <a:t/>
            </a:r>
            <a:br>
              <a:rPr lang="en-US" dirty="0">
                <a:latin typeface="Arial"/>
                <a:ea typeface="Times New Roman"/>
                <a:cs typeface="Times New Roman"/>
              </a:rPr>
            </a:br>
            <a:r>
              <a:rPr lang="en-US" dirty="0">
                <a:latin typeface="Arial"/>
                <a:ea typeface="Times New Roman"/>
                <a:cs typeface="Times New Roman"/>
              </a:rPr>
              <a:t/>
            </a:r>
            <a:br>
              <a:rPr lang="en-US" dirty="0">
                <a:latin typeface="Arial"/>
                <a:ea typeface="Times New Roman"/>
                <a:cs typeface="Times New Roman"/>
              </a:rPr>
            </a:br>
            <a:r>
              <a:rPr lang="en-US" dirty="0">
                <a:latin typeface="Arial"/>
                <a:ea typeface="Times New Roman"/>
                <a:cs typeface="Times New Roman"/>
              </a:rPr>
              <a:t>While safe work practices can be considered forms of administrative controls, OSHA uses the term administrative controls to mean other measures aimed at reducing employee exposure to hazards. These measures include additional relief workers, exercise breaks and rotation of workers. These types of controls are normally used in conjunction with other controls that more directly prevent or control exposure to the hazard.</a:t>
            </a:r>
            <a:br>
              <a:rPr lang="en-US" dirty="0">
                <a:latin typeface="Arial"/>
                <a:ea typeface="Times New Roman"/>
                <a:cs typeface="Times New Roman"/>
              </a:rPr>
            </a:br>
            <a:r>
              <a:rPr lang="en-US" dirty="0">
                <a:latin typeface="Arial"/>
                <a:ea typeface="Times New Roman"/>
                <a:cs typeface="Times New Roman"/>
              </a:rPr>
              <a:t/>
            </a:r>
            <a:br>
              <a:rPr lang="en-US" dirty="0">
                <a:latin typeface="Arial"/>
                <a:ea typeface="Times New Roman"/>
                <a:cs typeface="Times New Roman"/>
              </a:rPr>
            </a:br>
            <a:r>
              <a:rPr lang="en-US" u="sng" dirty="0">
                <a:solidFill>
                  <a:srgbClr val="0000FF"/>
                </a:solidFill>
                <a:latin typeface="Arial"/>
                <a:ea typeface="Times New Roman"/>
                <a:cs typeface="Times New Roman"/>
              </a:rPr>
              <a:t>Personal Protective Equipment (PPE)</a:t>
            </a:r>
            <a:r>
              <a:rPr lang="en-US" dirty="0">
                <a:latin typeface="Arial"/>
                <a:ea typeface="Times New Roman"/>
                <a:cs typeface="Times New Roman"/>
              </a:rPr>
              <a:t/>
            </a:r>
            <a:br>
              <a:rPr lang="en-US" dirty="0">
                <a:latin typeface="Arial"/>
                <a:ea typeface="Times New Roman"/>
                <a:cs typeface="Times New Roman"/>
              </a:rPr>
            </a:br>
            <a:r>
              <a:rPr lang="en-US" dirty="0">
                <a:latin typeface="Arial"/>
                <a:ea typeface="Times New Roman"/>
                <a:cs typeface="Times New Roman"/>
              </a:rPr>
              <a:t/>
            </a:r>
            <a:br>
              <a:rPr lang="en-US" dirty="0">
                <a:latin typeface="Arial"/>
                <a:ea typeface="Times New Roman"/>
                <a:cs typeface="Times New Roman"/>
              </a:rPr>
            </a:br>
            <a:r>
              <a:rPr lang="en-US" dirty="0">
                <a:latin typeface="Arial"/>
                <a:ea typeface="Times New Roman"/>
                <a:cs typeface="Times New Roman"/>
              </a:rPr>
              <a:t>When exposure to hazards cannot be engineered completely out of normal operations or maintenance work, and when safe work practices and other forms of administrative controls cannot provide sufficient additional protection, a supplementary method of control is the use of protective clothing or equipment. This is collectively called personal protective equipment, or PPE. PPE may also be appropriate for controlling hazards while engineering and work practice controls are being installed. </a:t>
            </a:r>
            <a:endParaRPr lang="en-US" sz="1600" dirty="0">
              <a:latin typeface="Arial"/>
              <a:ea typeface="Times New Roman"/>
              <a:cs typeface="Times New Roman"/>
            </a:endParaRPr>
          </a:p>
          <a:p>
            <a:pPr marL="280483"/>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For specific OSHA requirements on personal protective equipment, see OSHA’s standard, </a:t>
            </a:r>
            <a:r>
              <a:rPr lang="en-US" u="sng" dirty="0">
                <a:solidFill>
                  <a:srgbClr val="0000FF"/>
                </a:solidFill>
                <a:latin typeface="Arial"/>
                <a:ea typeface="Times New Roman"/>
                <a:cs typeface="Times New Roman"/>
                <a:hlinkClick r:id="rId3" tooltip="1910 Subpart I"/>
              </a:rPr>
              <a:t>1910 Subpart I</a:t>
            </a:r>
            <a:r>
              <a:rPr lang="en-US" dirty="0">
                <a:latin typeface="Arial"/>
                <a:ea typeface="Times New Roman"/>
                <a:cs typeface="Times New Roman"/>
              </a:rPr>
              <a:t>. </a:t>
            </a:r>
            <a:endParaRPr lang="en-US" sz="1600" dirty="0">
              <a:latin typeface="Arial"/>
              <a:ea typeface="Times New Roman"/>
              <a:cs typeface="Times New Roman"/>
            </a:endParaRPr>
          </a:p>
          <a:p>
            <a:pPr marL="934942"/>
            <a:r>
              <a:rPr lang="en-US" dirty="0">
                <a:latin typeface="Arial"/>
                <a:ea typeface="Times New Roman"/>
                <a:cs typeface="Times New Roman"/>
              </a:rPr>
              <a:t> </a:t>
            </a:r>
            <a:endParaRPr lang="en-US" sz="1600" dirty="0">
              <a:latin typeface="Arial"/>
              <a:ea typeface="Times New Roman"/>
              <a:cs typeface="Times New Roman"/>
            </a:endParaRPr>
          </a:p>
          <a:p>
            <a:pPr marL="280483"/>
            <a:r>
              <a:rPr lang="en-US" u="sng" dirty="0">
                <a:latin typeface="Arial"/>
                <a:ea typeface="Times New Roman"/>
                <a:cs typeface="Times New Roman"/>
              </a:rPr>
              <a:t>PPE Hazard Assessment and Training</a:t>
            </a:r>
            <a:r>
              <a:rPr lang="en-US" dirty="0">
                <a:latin typeface="Arial"/>
                <a:ea typeface="Times New Roman"/>
                <a:cs typeface="Times New Roman"/>
              </a:rPr>
              <a:t/>
            </a:r>
            <a:br>
              <a:rPr lang="en-US" dirty="0">
                <a:latin typeface="Arial"/>
                <a:ea typeface="Times New Roman"/>
                <a:cs typeface="Times New Roman"/>
              </a:rPr>
            </a:br>
            <a:r>
              <a:rPr lang="en-US" dirty="0">
                <a:latin typeface="Arial"/>
                <a:ea typeface="Times New Roman"/>
                <a:cs typeface="Times New Roman"/>
              </a:rPr>
              <a:t/>
            </a:r>
            <a:br>
              <a:rPr lang="en-US" dirty="0">
                <a:latin typeface="Arial"/>
                <a:ea typeface="Times New Roman"/>
                <a:cs typeface="Times New Roman"/>
              </a:rPr>
            </a:br>
            <a:r>
              <a:rPr lang="en-US" dirty="0">
                <a:latin typeface="Arial"/>
                <a:ea typeface="Times New Roman"/>
                <a:cs typeface="Times New Roman"/>
              </a:rPr>
              <a:t>The basic element of any management program for PPE should be an in depth evaluation of the equipment needed to protect against the hazards at the workplace. The evaluation should be used to set a standard operating procedure for personnel, then train employees on the protective limitations of the PPE, and on its proper use and maintenance.</a:t>
            </a:r>
            <a:br>
              <a:rPr lang="en-US" dirty="0">
                <a:latin typeface="Arial"/>
                <a:ea typeface="Times New Roman"/>
                <a:cs typeface="Times New Roman"/>
              </a:rPr>
            </a:br>
            <a:r>
              <a:rPr lang="en-US" dirty="0">
                <a:latin typeface="Arial"/>
                <a:ea typeface="Times New Roman"/>
                <a:cs typeface="Times New Roman"/>
              </a:rPr>
              <a:t/>
            </a:r>
            <a:br>
              <a:rPr lang="en-US" dirty="0">
                <a:latin typeface="Arial"/>
                <a:ea typeface="Times New Roman"/>
                <a:cs typeface="Times New Roman"/>
              </a:rPr>
            </a:br>
            <a:r>
              <a:rPr lang="en-US" dirty="0">
                <a:latin typeface="Arial"/>
                <a:ea typeface="Times New Roman"/>
                <a:cs typeface="Times New Roman"/>
              </a:rPr>
              <a:t>Using PPE requires hazard awareness and training on the part of the user. </a:t>
            </a:r>
            <a:r>
              <a:rPr lang="en-US" dirty="0">
                <a:highlight>
                  <a:srgbClr val="FFFF00"/>
                </a:highlight>
                <a:latin typeface="Arial"/>
                <a:ea typeface="Times New Roman"/>
                <a:cs typeface="Times New Roman"/>
              </a:rPr>
              <a:t>Employees must be aware that the equipment does not eliminate the hazard. If the equipment fails, exposure will occur. To reduce the possibility of failure, equipment must be properly fitted and maintained in a clean and serviceable condition.</a:t>
            </a:r>
            <a:r>
              <a:rPr lang="en-US" dirty="0">
                <a:latin typeface="Arial"/>
                <a:ea typeface="Times New Roman"/>
                <a:cs typeface="Times New Roman"/>
              </a:rPr>
              <a:t>” </a:t>
            </a:r>
            <a:endParaRPr lang="en-US" sz="1600" dirty="0">
              <a:latin typeface="Arial"/>
              <a:ea typeface="Times New Roman"/>
              <a:cs typeface="Times New Roman"/>
            </a:endParaRPr>
          </a:p>
          <a:p>
            <a:pPr marL="280483" algn="just">
              <a:tabLst>
                <a:tab pos="759640" algn="l"/>
              </a:tabLst>
            </a:pPr>
            <a:r>
              <a:rPr lang="en-US" dirty="0">
                <a:latin typeface="Arial"/>
                <a:ea typeface="Times New Roman"/>
                <a:cs typeface="Arial"/>
              </a:rPr>
              <a:t> </a:t>
            </a:r>
            <a:endParaRPr lang="en-US" sz="1600" dirty="0">
              <a:latin typeface="Arial"/>
              <a:ea typeface="Times New Roman"/>
              <a:cs typeface="Times New Roman"/>
            </a:endParaRPr>
          </a:p>
          <a:p>
            <a:pPr marL="280483" algn="just">
              <a:tabLst>
                <a:tab pos="759640" algn="l"/>
              </a:tabLst>
            </a:pPr>
            <a:r>
              <a:rPr lang="en-US" u="sng" dirty="0">
                <a:solidFill>
                  <a:srgbClr val="0000FF"/>
                </a:solidFill>
                <a:latin typeface="Arial"/>
                <a:ea typeface="Times New Roman"/>
                <a:cs typeface="Arial"/>
                <a:hlinkClick r:id="rId4"/>
              </a:rPr>
              <a:t>https://www.osha.gov/SLTC/etools/safetyhealth/comp3.html</a:t>
            </a:r>
            <a:endParaRPr lang="en-US" sz="1600" dirty="0">
              <a:latin typeface="Arial"/>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92</a:t>
            </a:fld>
            <a:endParaRPr lang="en-US" dirty="0"/>
          </a:p>
        </p:txBody>
      </p:sp>
    </p:spTree>
    <p:extLst>
      <p:ext uri="{BB962C8B-B14F-4D97-AF65-F5344CB8AC3E}">
        <p14:creationId xmlns:p14="http://schemas.microsoft.com/office/powerpoint/2010/main" val="2768432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t>This is just a divider slide to show that OSHA’s conventional</a:t>
            </a:r>
            <a:r>
              <a:rPr lang="en-US" baseline="0" dirty="0"/>
              <a:t> systems will be treated first (and to give repetition of what they are), focusing their attention on the first of the systems to be discussed: guardrails. </a:t>
            </a:r>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93</a:t>
            </a:fld>
            <a:endParaRPr lang="en-US" dirty="0"/>
          </a:p>
        </p:txBody>
      </p:sp>
    </p:spTree>
    <p:extLst>
      <p:ext uri="{BB962C8B-B14F-4D97-AF65-F5344CB8AC3E}">
        <p14:creationId xmlns:p14="http://schemas.microsoft.com/office/powerpoint/2010/main" val="42048154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4701823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05389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The picture shows the nine pictograms and hazards: Health hazards, Flame, Exclamation mark, Gas Cylinder, Corrosion, Exploding Bomb, Flame over circle, Environmental, and Skull</a:t>
            </a:r>
          </a:p>
          <a:p>
            <a:pPr eaLnBrk="1"/>
            <a:r>
              <a:rPr lang="en-US" altLang="en-US" dirty="0" smtClean="0"/>
              <a:t>The labels for a hazardous </a:t>
            </a:r>
            <a:r>
              <a:rPr lang="en-US" altLang="en-US" dirty="0" err="1" smtClean="0"/>
              <a:t>chemilcal</a:t>
            </a:r>
            <a:r>
              <a:rPr lang="en-US" altLang="en-US" dirty="0" smtClean="0"/>
              <a:t> must contain: Name, Address, and telephone number. Product </a:t>
            </a:r>
            <a:r>
              <a:rPr lang="en-US" altLang="en-US" dirty="0" err="1" smtClean="0"/>
              <a:t>identifieer</a:t>
            </a:r>
            <a:r>
              <a:rPr lang="en-US" altLang="en-US" dirty="0" smtClean="0"/>
              <a:t>, signal word, hazard statements, precautionary statements, and pictograms</a:t>
            </a:r>
            <a:endParaRPr lang="en-US" altLang="en-US" dirty="0"/>
          </a:p>
        </p:txBody>
      </p:sp>
    </p:spTree>
    <p:extLst>
      <p:ext uri="{BB962C8B-B14F-4D97-AF65-F5344CB8AC3E}">
        <p14:creationId xmlns:p14="http://schemas.microsoft.com/office/powerpoint/2010/main" val="21499262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2859789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3559347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t>-This</a:t>
            </a:r>
            <a:r>
              <a:rPr lang="en-US" baseline="0" dirty="0"/>
              <a:t> is simply an introductory slide to show that there are three components to the system itself, each of which will be covered in their own turn, plus the element of rescue that always must be considered but is </a:t>
            </a:r>
            <a:r>
              <a:rPr lang="en-US" i="1" baseline="0" dirty="0"/>
              <a:t>often</a:t>
            </a:r>
            <a:r>
              <a:rPr lang="en-US" i="0" baseline="0" dirty="0"/>
              <a:t> neglected during the planning phases of using the PFPS (Personal Fall Protection System). This is a good time to stress for the first time that if one is going to take the time to put all of the other components together and use them correctly they still must consider this 4</a:t>
            </a:r>
            <a:r>
              <a:rPr lang="en-US" i="0" baseline="30000" dirty="0"/>
              <a:t>th</a:t>
            </a:r>
            <a:r>
              <a:rPr lang="en-US" i="0" baseline="0" dirty="0"/>
              <a:t>, extremely important aspect. A question that can be asked in this regard is, “When is the right time to plan for rescue?” The answer should always come back that it is “prior to the work beginning in the first place.” If it cannot be determined how the rescue will be carried out, work should not even start in the first place.</a:t>
            </a:r>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101</a:t>
            </a:fld>
            <a:endParaRPr lang="en-US" dirty="0"/>
          </a:p>
        </p:txBody>
      </p:sp>
    </p:spTree>
    <p:extLst>
      <p:ext uri="{BB962C8B-B14F-4D97-AF65-F5344CB8AC3E}">
        <p14:creationId xmlns:p14="http://schemas.microsoft.com/office/powerpoint/2010/main" val="16387897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40846323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3950594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This is another area where demonstrating with physical examples is more useful than a slide, but having the slide helps to show some real-world examples.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SRLs depend on “pawls” on the inside that are held in-place by small springs. When the drum is spun fast enough, the retention force of the small springs is overcome and the pawls are allowed to flip out, locking into the housing of the unit and activating its deceleration / braking mechanism.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Many people are under the false impression that when it locks off, that is where the unit will stop paying out line. This, however, is not the case. Instead, depending on the unit, some energy absorbers will be visible on the outside in the form of a pack and others will be internal, utilizing brake pads like on a car on which the drum will turn or a more simple system of where the internal parts of the unit will compact down, absorbing force and paying out additional line. Latchways, as will discussed shortly, has still even more technologies to accomplish the same feat.)</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concept of “PFL” versus “SRL” needs to be discussed.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When “self-retracting lifelines” (SRLs) first came out they were big and bulky and, thus, were meant to be hung from an anchor point with the line hung down to the worker to connect into the back of their harness.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However, with time smaller and smaller units were designed and the concept of actually wearing them on one’s back like a lanyard was developed, thus creating the concept of a “personal fall limiter,” (“PFL”).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With these devices, the idea is that they can simply be worn at all times like a lanyard but they give the benefits of only having the needed line extracted when in use, thus limiting how far the worker goes in a fall (as opposed to a fixed length lanyard). </a:t>
            </a:r>
            <a:endParaRPr lang="en-US" sz="1800" dirty="0">
              <a:solidFill>
                <a:srgbClr val="000000"/>
              </a:solidFill>
              <a:latin typeface="Helv"/>
              <a:ea typeface="Times New Roman"/>
              <a:cs typeface="Times New Roman"/>
            </a:endParaRPr>
          </a:p>
          <a:p>
            <a:pPr marL="97584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It should be noted that PFLs can also be turned around and utilized as regular SRLs should the user so desire, as it will not affect how they function at all.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SRLs go by various names including, “retractables,” “blocks,” and “Yo Yo’s,” among others.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idea with the picture of the rope is to indicate that when SRLs are hung overhead, there are two major rules that must not be violated: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First, when the line is not being used, </a:t>
            </a:r>
            <a:r>
              <a:rPr lang="en-US" b="1" i="1" dirty="0">
                <a:solidFill>
                  <a:srgbClr val="000000"/>
                </a:solidFill>
                <a:latin typeface="Arial"/>
                <a:ea typeface="Times New Roman"/>
                <a:cs typeface="Times New Roman"/>
              </a:rPr>
              <a:t>it must not be tied </a:t>
            </a:r>
            <a:r>
              <a:rPr lang="en-US" dirty="0">
                <a:solidFill>
                  <a:srgbClr val="000000"/>
                </a:solidFill>
                <a:latin typeface="Arial"/>
                <a:ea typeface="Times New Roman"/>
                <a:cs typeface="Times New Roman"/>
              </a:rPr>
              <a:t>at the base of a ladder, for example, so that it is easily retrieved by the next worker who needs to climb the ladder later on.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This is not only because (a) the line will be left and possibly exposed to harsh elements but also (b) because tension will be kept on the internal retraction spring of the unit, thus weakening it over time due to the constant pressure on it; if this practice continues over time, eventually the unit will not retract line.</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For this reason, when the system is not in-use a “tag line” must be used (attached at the snaphook and taken off when in-use) to pull the snaphook down out of the housing of the SRL to ground level where it can then be attached to the worker’s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second thing to discuss is that when allowing line back into the unit it should be done slowly as opposed to just allowing the line to shoot back up into the unit under spring power. If the user just lets go of the line instead of feeding it back in slowly with the tag line, it will cause the drum to accelerate enough that in some cases it will continue to spin once the snaphook has reached the housing, “backlashing” the spring and effectively making the unit useless.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Backlashing is where the connection between the drum of the SRL and the spring, which is a tab from the spring going into a “drum axle,” basically bend and break apart, thus disengaging the spring and making its retraction function not work anymore.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104</a:t>
            </a:fld>
            <a:endParaRPr lang="en-US" dirty="0"/>
          </a:p>
        </p:txBody>
      </p:sp>
    </p:spTree>
    <p:extLst>
      <p:ext uri="{BB962C8B-B14F-4D97-AF65-F5344CB8AC3E}">
        <p14:creationId xmlns:p14="http://schemas.microsoft.com/office/powerpoint/2010/main" val="14233835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t>-MSA manufactures SRLs that meet either the Class A</a:t>
            </a:r>
            <a:r>
              <a:rPr lang="en-US" baseline="0" dirty="0"/>
              <a:t> or B requirements of the ANSI standard listed at the top of the slide. Basically, with a small PFL (the only unit that we have that will meet “A” is the Mini PFL) the unit will lock off and bring the worker to a stop in no more than 24” once it has entered the “activation” phase where line is paying out. How much of that space involves “activation distance” and how much of it is “deceleration distance” is variable and does not need to be known.</a:t>
            </a:r>
          </a:p>
          <a:p>
            <a:endParaRPr lang="en-US" baseline="0" dirty="0"/>
          </a:p>
          <a:p>
            <a:r>
              <a:rPr lang="en-US" baseline="0" dirty="0"/>
              <a:t>-Class B SRLs are the norm. Here, the same info from above applies but the “MAD” changes and the “AAF” is also different.</a:t>
            </a:r>
          </a:p>
          <a:p>
            <a:endParaRPr lang="en-US" baseline="0" dirty="0"/>
          </a:p>
          <a:p>
            <a:r>
              <a:rPr lang="en-US" baseline="0" dirty="0"/>
              <a:t>-MSA is currently working on what it calls a “Leading Edge” SRL. “LE-SRL” comes from the ANSI standard. Here the concept is that when a line is run over a 90 edge (say on top of a roof), it has a very good chance of catching on the edge, whether it be of synthetic webbing or cable. When it catches, there is a very good possibility that it could sever into two pieces because the energy absorber is unable to function as normal (being in the housing, up and away from the worker), allowing more payout of line. Thus, with an LE-SRL, there is an energy-absorbing pack between the snaphook that goes into their harness and the beginning of the line that comes out of the unit. With these units, when the line catches on the edge of the roof, the shock pack will open up, reducing force put on the line to around 900 pounds and protect it from cutting.</a:t>
            </a:r>
          </a:p>
          <a:p>
            <a:endParaRPr lang="en-US" baseline="0" dirty="0"/>
          </a:p>
          <a:p>
            <a:r>
              <a:rPr lang="en-US" baseline="0" dirty="0"/>
              <a:t>-In regards to factory recertification, there was a period of time that the standard discussed here had a best practice recommendation for </a:t>
            </a:r>
            <a:r>
              <a:rPr lang="en-US" b="1" i="1" baseline="0" dirty="0"/>
              <a:t>factory authorized service center</a:t>
            </a:r>
            <a:r>
              <a:rPr lang="en-US" b="0" i="0" baseline="0" dirty="0"/>
              <a:t> (not competent person) recertification that was based on frequency of use and how rugged the environment is. ANSI, however, eventually reversed this stance, instead simply calling for competent person inspections based on frequency of use and the ruggedness of the environment. As of the writing of this version of the program, MSA’s stance will continue to follow the old ANSI chart in regards to a suggested factory recertification (although the information has yet to be published in MSA manuals). </a:t>
            </a:r>
          </a:p>
          <a:p>
            <a:endParaRPr lang="en-US" b="0" i="0" baseline="0" dirty="0"/>
          </a:p>
          <a:p>
            <a:r>
              <a:rPr lang="en-US" b="0" i="0" baseline="0" dirty="0"/>
              <a:t>Note 1: As opposed to MSA, Latchways products for use in the U.S. will have the same suggestions as the updated ANSI chart that has eliminated the last column calling for factory / service center recertification.</a:t>
            </a:r>
          </a:p>
          <a:p>
            <a:endParaRPr lang="en-US" b="0" i="0" baseline="0" dirty="0"/>
          </a:p>
          <a:p>
            <a:r>
              <a:rPr lang="en-US" b="0" i="0" baseline="0" dirty="0"/>
              <a:t>Note 2: In Canada, currently Z259.2.2-98 has three types of Self-Retracting Lifelines:</a:t>
            </a:r>
          </a:p>
          <a:p>
            <a:endParaRPr lang="en-US" b="0" i="0" baseline="0" dirty="0"/>
          </a:p>
          <a:p>
            <a:r>
              <a:rPr lang="en-US" dirty="0"/>
              <a:t>Type 1 (SRL)</a:t>
            </a:r>
          </a:p>
          <a:p>
            <a:endParaRPr lang="en-US" dirty="0"/>
          </a:p>
          <a:p>
            <a:pPr marL="175302" indent="-175302">
              <a:buFont typeface="Arial" panose="020B0604020202020204" pitchFamily="34" charset="0"/>
              <a:buChar char="•"/>
            </a:pPr>
            <a:r>
              <a:rPr lang="en-US" dirty="0"/>
              <a:t>A Type 1 device shall be classified as a self-retracting lanyard  (SRL). An SRL shall have a work ing length of between 1.5 and 3.0 m. </a:t>
            </a:r>
          </a:p>
          <a:p>
            <a:endParaRPr lang="en-US" dirty="0"/>
          </a:p>
          <a:p>
            <a:r>
              <a:rPr lang="en-US" dirty="0"/>
              <a:t>Type 2 (SRL)</a:t>
            </a:r>
          </a:p>
          <a:p>
            <a:endParaRPr lang="en-US" dirty="0"/>
          </a:p>
          <a:p>
            <a:r>
              <a:rPr lang="en-US" dirty="0"/>
              <a:t>A Type 2 device shall be classified as a self-retracting lanyard  (SRL). A Type 2 SRL shall generally have  a working length of more than 3.0 m. </a:t>
            </a:r>
          </a:p>
          <a:p>
            <a:endParaRPr lang="en-US" dirty="0"/>
          </a:p>
          <a:p>
            <a:r>
              <a:rPr lang="en-US" dirty="0"/>
              <a:t>Type 3 (RSRL)</a:t>
            </a:r>
          </a:p>
          <a:p>
            <a:endParaRPr lang="en-US" dirty="0"/>
          </a:p>
          <a:p>
            <a:r>
              <a:rPr lang="en-US" dirty="0"/>
              <a:t>A Type 3 device shall be classified a self-retracting lanyard with retrieval function (RSRL). An RSRL shall have a working length of more that 3.0 m and be fitted with a retrieval device. </a:t>
            </a:r>
          </a:p>
          <a:p>
            <a:endParaRPr lang="en-US" dirty="0"/>
          </a:p>
          <a:p>
            <a:r>
              <a:rPr lang="en-US" dirty="0"/>
              <a:t>Under this old standard, Type II and Type III SRLs must be sent in for mandatory factory recertification (unless needed sooner due to damage) after the first two years of use, then annually thereafter. However, a new version of the standard has been released very similar in format to the retracted ANSI standard described above that will require factory recertification based on use and harshness of the environment. At the time of this writing, though, there still is no capability to test to the new standard and, thus, companies continue to follow the old regulation.</a:t>
            </a: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105</a:t>
            </a:fld>
            <a:endParaRPr lang="en-US" dirty="0"/>
          </a:p>
        </p:txBody>
      </p:sp>
    </p:spTree>
    <p:extLst>
      <p:ext uri="{BB962C8B-B14F-4D97-AF65-F5344CB8AC3E}">
        <p14:creationId xmlns:p14="http://schemas.microsoft.com/office/powerpoint/2010/main" val="5651007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p:sp>
      <p:sp>
        <p:nvSpPr>
          <p:cNvPr id="1105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7890630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p:sp>
      <p:sp>
        <p:nvSpPr>
          <p:cNvPr id="174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71668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p:sp>
      <p:sp>
        <p:nvSpPr>
          <p:cNvPr id="176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53763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0604157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p:sp>
      <p:sp>
        <p:nvSpPr>
          <p:cNvPr id="178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9534147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pPr eaLnBrk="0" fontAlgn="base" hangingPunct="0"/>
            <a:r>
              <a:rPr lang="en-US" dirty="0">
                <a:cs typeface="Arial"/>
              </a:rPr>
              <a:t>A key point to make with this slide is that many Construction contractors looked at the concept of warning lines, originally specified only for roofers doing roofing work, and indicated that they would like to have access to them for their own use as well for other types of activities. </a:t>
            </a:r>
            <a:endParaRPr lang="en-US" dirty="0">
              <a:effectLst/>
            </a:endParaRPr>
          </a:p>
          <a:p>
            <a:pPr eaLnBrk="0" fontAlgn="base" hangingPunct="0"/>
            <a:r>
              <a:rPr lang="en-US" dirty="0">
                <a:cs typeface="Arial"/>
              </a:rPr>
              <a:t> </a:t>
            </a:r>
            <a:endParaRPr lang="en-US" dirty="0">
              <a:effectLst/>
            </a:endParaRPr>
          </a:p>
          <a:p>
            <a:pPr marL="350603" indent="-350603">
              <a:buFont typeface="Symbol"/>
              <a:buChar char=""/>
            </a:pPr>
            <a:r>
              <a:rPr lang="en-US" dirty="0">
                <a:latin typeface="Arial"/>
                <a:ea typeface="Times New Roman"/>
                <a:cs typeface="Arial"/>
              </a:rPr>
              <a:t>Thus, in a 2000 LOI OSHA gave permission of the use of these lines in other types of construction work following all of the prescribe criteria from before, with two main exceptions:</a:t>
            </a:r>
            <a:endParaRPr lang="en-US" sz="1600" dirty="0">
              <a:latin typeface="Arial"/>
              <a:ea typeface="Times New Roman"/>
              <a:cs typeface="Times New Roman"/>
            </a:endParaRPr>
          </a:p>
          <a:p>
            <a:pPr marL="233735"/>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cs typeface="Arial"/>
              </a:rPr>
              <a:t>First, the distance from the edge of the roof to the lines no matter the use of mechanical equipment or not becomes 15’.</a:t>
            </a:r>
            <a:endParaRPr lang="en-US" dirty="0">
              <a:effectLst/>
            </a:endParaRPr>
          </a:p>
          <a:p>
            <a:pPr marL="701207"/>
            <a:r>
              <a:rPr lang="en-US" dirty="0">
                <a:cs typeface="Arial"/>
              </a:rPr>
              <a:t> </a:t>
            </a:r>
            <a:endParaRPr lang="en-US" dirty="0">
              <a:effectLst/>
            </a:endParaRPr>
          </a:p>
          <a:p>
            <a:pPr marL="350603" indent="-350603">
              <a:buFont typeface="Courier New"/>
              <a:buChar char="o"/>
            </a:pPr>
            <a:r>
              <a:rPr lang="en-US" dirty="0">
                <a:cs typeface="Arial"/>
              </a:rPr>
              <a:t>Second, whereas roofers could allow a worker protected only by a safety monitor to go outside the lines when doing roofing work, other workers using one of these systems will have to practice a conventional form of fall protection if going outside the lines.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110</a:t>
            </a:fld>
            <a:endParaRPr lang="en-US" dirty="0"/>
          </a:p>
        </p:txBody>
      </p:sp>
    </p:spTree>
    <p:extLst>
      <p:ext uri="{BB962C8B-B14F-4D97-AF65-F5344CB8AC3E}">
        <p14:creationId xmlns:p14="http://schemas.microsoft.com/office/powerpoint/2010/main" val="19365990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pPr eaLnBrk="0" fontAlgn="base" hangingPunct="0"/>
            <a:r>
              <a:rPr lang="en-US" dirty="0">
                <a:cs typeface="Arial"/>
              </a:rPr>
              <a:t>Just like happened with Construction, General Industry employers also saw and liked these lines, wanting them for their workers when doing maintenance work on roofs. </a:t>
            </a:r>
            <a:endParaRPr lang="en-US" dirty="0">
              <a:effectLst/>
            </a:endParaRPr>
          </a:p>
          <a:p>
            <a:pPr eaLnBrk="0" fontAlgn="base" hangingPunct="0"/>
            <a:r>
              <a:rPr lang="en-US" dirty="0">
                <a:cs typeface="Arial"/>
              </a:rPr>
              <a:t> </a:t>
            </a:r>
            <a:endParaRPr lang="en-US" dirty="0">
              <a:effectLst/>
            </a:endParaRPr>
          </a:p>
          <a:p>
            <a:pPr eaLnBrk="0" fontAlgn="base" hangingPunct="0"/>
            <a:r>
              <a:rPr lang="en-US" dirty="0">
                <a:cs typeface="Arial"/>
              </a:rPr>
              <a:t>Here, OSHA’s proposition of a 2003 update to Subpart D (the current General Industry fall protection rule in most cases) allowed for the use of warning lines with the new name “designated areas.” </a:t>
            </a:r>
            <a:endParaRPr lang="en-US" dirty="0">
              <a:effectLst/>
            </a:endParaRPr>
          </a:p>
          <a:p>
            <a:pPr eaLnBrk="0" fontAlgn="base" hangingPunct="0"/>
            <a:r>
              <a:rPr lang="en-US" dirty="0">
                <a:cs typeface="Arial"/>
              </a:rPr>
              <a:t> </a:t>
            </a:r>
            <a:endParaRPr lang="en-US" dirty="0">
              <a:effectLst/>
            </a:endParaRPr>
          </a:p>
          <a:p>
            <a:pPr eaLnBrk="0" fontAlgn="base" hangingPunct="0"/>
            <a:r>
              <a:rPr lang="en-US" dirty="0">
                <a:cs typeface="Arial"/>
              </a:rPr>
              <a:t>Once again, the statements made in regards to constructors doing non-roofing work hold true here (in regards to system requirements), with one very noteworthy exception.</a:t>
            </a:r>
            <a:endParaRPr lang="en-US" dirty="0">
              <a:effectLst/>
            </a:endParaRPr>
          </a:p>
          <a:p>
            <a:pPr eaLnBrk="0" fontAlgn="base" hangingPunct="0"/>
            <a:r>
              <a:rPr lang="en-US" dirty="0">
                <a:cs typeface="Arial"/>
              </a:rPr>
              <a:t> </a:t>
            </a:r>
            <a:endParaRPr lang="en-US" dirty="0">
              <a:effectLst/>
            </a:endParaRPr>
          </a:p>
          <a:p>
            <a:pPr marL="350603" indent="-350603">
              <a:buFont typeface="Symbol"/>
              <a:buChar char=""/>
            </a:pPr>
            <a:r>
              <a:rPr lang="en-US" dirty="0">
                <a:cs typeface="Arial"/>
              </a:rPr>
              <a:t>Eventually the 2003 rule became outdated and was replaced with a new, 2010 version which also included provisions for designated areas in regular, routine work. The interesting thing for G.I. was that the distances from the edge, instead of being 15’, were listed as 6’ and 10’, just like the1926 rule and not 15’. </a:t>
            </a:r>
            <a:endParaRPr lang="en-US" dirty="0">
              <a:effectLst/>
            </a:endParaRPr>
          </a:p>
          <a:p>
            <a:pPr eaLnBrk="0" fontAlgn="base" hangingPunct="0"/>
            <a:r>
              <a:rPr lang="en-US" dirty="0">
                <a:cs typeface="Arial"/>
              </a:rPr>
              <a:t> </a:t>
            </a:r>
            <a:endParaRPr lang="en-US" dirty="0">
              <a:effectLst/>
            </a:endParaRPr>
          </a:p>
          <a:p>
            <a:pPr marL="350603" indent="-350603">
              <a:buFont typeface="Symbol"/>
              <a:buChar char=""/>
            </a:pPr>
            <a:r>
              <a:rPr lang="en-US" dirty="0">
                <a:cs typeface="Arial"/>
              </a:rPr>
              <a:t>Thus, remembering that compliance with a proposed regulation is a “de minimis violation,” employers in G.I. can, technically, use these in their everyday practices </a:t>
            </a:r>
            <a:r>
              <a:rPr lang="en-US" i="1" dirty="0">
                <a:cs typeface="Arial"/>
              </a:rPr>
              <a:t>even though there is no mention of them in the current regulations.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111</a:t>
            </a:fld>
            <a:endParaRPr lang="en-US" dirty="0"/>
          </a:p>
        </p:txBody>
      </p:sp>
    </p:spTree>
    <p:extLst>
      <p:ext uri="{BB962C8B-B14F-4D97-AF65-F5344CB8AC3E}">
        <p14:creationId xmlns:p14="http://schemas.microsoft.com/office/powerpoint/2010/main" val="11833438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p:sp>
      <p:sp>
        <p:nvSpPr>
          <p:cNvPr id="1126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404754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p:sp>
      <p:sp>
        <p:nvSpPr>
          <p:cNvPr id="1146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6257701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p:sp>
      <p:sp>
        <p:nvSpPr>
          <p:cNvPr id="1228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3589996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p:sp>
      <p:sp>
        <p:nvSpPr>
          <p:cNvPr id="1331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9284878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p:sp>
      <p:sp>
        <p:nvSpPr>
          <p:cNvPr id="135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5273825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6215577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
          <p:cNvSpPr>
            <a:spLocks noGrp="1" noRot="1" noChangeAspect="1" noChangeArrowheads="1" noTextEdit="1"/>
          </p:cNvSpPr>
          <p:nvPr>
            <p:ph type="sldImg"/>
          </p:nvPr>
        </p:nvSpPr>
        <p:spPr/>
      </p:sp>
      <p:sp>
        <p:nvSpPr>
          <p:cNvPr id="16179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In correct scaffold construction</a:t>
            </a:r>
          </a:p>
          <a:p>
            <a:pPr eaLnBrk="1"/>
            <a:r>
              <a:rPr lang="en-US" altLang="en-US"/>
              <a:t>Incorrect ladder use</a:t>
            </a:r>
          </a:p>
          <a:p>
            <a:pPr eaLnBrk="1"/>
            <a:r>
              <a:rPr lang="en-US" altLang="en-US"/>
              <a:t>No use of Personal Fall Arrest System</a:t>
            </a:r>
          </a:p>
          <a:p>
            <a:pPr eaLnBrk="1"/>
            <a:r>
              <a:rPr lang="en-US" altLang="en-US"/>
              <a:t>Working very dangerously</a:t>
            </a:r>
          </a:p>
        </p:txBody>
      </p:sp>
    </p:spTree>
    <p:extLst>
      <p:ext uri="{BB962C8B-B14F-4D97-AF65-F5344CB8AC3E}">
        <p14:creationId xmlns:p14="http://schemas.microsoft.com/office/powerpoint/2010/main" val="127233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8078908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
          <p:cNvSpPr>
            <a:spLocks noGrp="1" noRot="1" noChangeAspect="1" noChangeArrowheads="1" noTextEdit="1"/>
          </p:cNvSpPr>
          <p:nvPr>
            <p:ph type="sldImg"/>
          </p:nvPr>
        </p:nvSpPr>
        <p:spPr/>
      </p:sp>
      <p:sp>
        <p:nvSpPr>
          <p:cNvPr id="18432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marL="216767" indent="-216767"/>
            <a:r>
              <a:rPr lang="en-US" altLang="en-US"/>
              <a:t>TRAINER NOTE: Your options are to use: </a:t>
            </a:r>
          </a:p>
          <a:p>
            <a:pPr marL="216767" indent="-216767">
              <a:buFontTx/>
              <a:buAutoNum type="arabicParenR"/>
            </a:pPr>
            <a:r>
              <a:rPr lang="en-US" altLang="en-US"/>
              <a:t> this presentation as developed to prompt hazard recognition classroom discussions; or </a:t>
            </a:r>
          </a:p>
          <a:p>
            <a:pPr marL="216767" indent="-216767">
              <a:buFontTx/>
              <a:buAutoNum type="arabicParenR"/>
            </a:pPr>
            <a:r>
              <a:rPr lang="en-US" altLang="en-US"/>
              <a:t> the presentation as developed along with the alternative activity approach to encourage student note taking regarding hazard recognition (see “Falls_HazRec_AltActivity” folder provided); or </a:t>
            </a:r>
          </a:p>
          <a:p>
            <a:pPr marL="216767" indent="-216767">
              <a:buFontTx/>
              <a:buAutoNum type="arabicParenR"/>
            </a:pPr>
            <a:r>
              <a:rPr lang="en-US" altLang="en-US"/>
              <a:t> your own photos to cover the hazard recognition component.</a:t>
            </a:r>
          </a:p>
          <a:p>
            <a:pPr marL="216767" indent="-216767"/>
            <a:endParaRPr lang="en-US" altLang="en-US"/>
          </a:p>
          <a:p>
            <a:pPr marL="216767" indent="-216767"/>
            <a:r>
              <a:rPr lang="en-US" altLang="en-US"/>
              <a:t>PHOTO: Workers are climbing on the shoring structure during set up and removal.</a:t>
            </a:r>
            <a:br>
              <a:rPr lang="en-US" altLang="en-US"/>
            </a:br>
            <a:r>
              <a:rPr lang="en-US" altLang="en-US"/>
              <a:t/>
            </a:r>
            <a:br>
              <a:rPr lang="en-US" altLang="en-US"/>
            </a:br>
            <a:r>
              <a:rPr lang="en-US" altLang="en-US"/>
              <a:t/>
            </a:r>
            <a:br>
              <a:rPr lang="en-US" altLang="en-US"/>
            </a:br>
            <a:endParaRPr lang="en-US" altLang="en-US"/>
          </a:p>
        </p:txBody>
      </p:sp>
    </p:spTree>
    <p:extLst>
      <p:ext uri="{BB962C8B-B14F-4D97-AF65-F5344CB8AC3E}">
        <p14:creationId xmlns:p14="http://schemas.microsoft.com/office/powerpoint/2010/main" val="39899092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
          <p:cNvSpPr>
            <a:spLocks noGrp="1" noRot="1" noChangeAspect="1" noChangeArrowheads="1" noTextEdit="1"/>
          </p:cNvSpPr>
          <p:nvPr>
            <p:ph type="sldImg"/>
          </p:nvPr>
        </p:nvSpPr>
        <p:spPr/>
      </p:sp>
      <p:sp>
        <p:nvSpPr>
          <p:cNvPr id="18841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 working above ground level.</a:t>
            </a:r>
          </a:p>
        </p:txBody>
      </p:sp>
    </p:spTree>
    <p:extLst>
      <p:ext uri="{BB962C8B-B14F-4D97-AF65-F5344CB8AC3E}">
        <p14:creationId xmlns:p14="http://schemas.microsoft.com/office/powerpoint/2010/main" val="10315752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
          <p:cNvSpPr>
            <a:spLocks noGrp="1" noRot="1" noChangeAspect="1" noChangeArrowheads="1" noTextEdit="1"/>
          </p:cNvSpPr>
          <p:nvPr>
            <p:ph type="sldImg"/>
          </p:nvPr>
        </p:nvSpPr>
        <p:spPr/>
      </p:sp>
      <p:sp>
        <p:nvSpPr>
          <p:cNvPr id="19251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
            </a:r>
            <a:br>
              <a:rPr lang="en-US" altLang="en-US"/>
            </a:br>
            <a:r>
              <a:rPr lang="en-US" altLang="en-US"/>
              <a:t/>
            </a:r>
            <a:br>
              <a:rPr lang="en-US" altLang="en-US"/>
            </a:br>
            <a:endParaRPr lang="en-US" altLang="en-US"/>
          </a:p>
        </p:txBody>
      </p:sp>
    </p:spTree>
    <p:extLst>
      <p:ext uri="{BB962C8B-B14F-4D97-AF65-F5344CB8AC3E}">
        <p14:creationId xmlns:p14="http://schemas.microsoft.com/office/powerpoint/2010/main" val="28425051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
          <p:cNvSpPr>
            <a:spLocks noGrp="1" noRot="1" noChangeAspect="1" noChangeArrowheads="1" noTextEdit="1"/>
          </p:cNvSpPr>
          <p:nvPr>
            <p:ph type="sldImg"/>
          </p:nvPr>
        </p:nvSpPr>
        <p:spPr/>
      </p:sp>
      <p:sp>
        <p:nvSpPr>
          <p:cNvPr id="19661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Workers are installing a new metal roof. </a:t>
            </a:r>
          </a:p>
        </p:txBody>
      </p:sp>
    </p:spTree>
    <p:extLst>
      <p:ext uri="{BB962C8B-B14F-4D97-AF65-F5344CB8AC3E}">
        <p14:creationId xmlns:p14="http://schemas.microsoft.com/office/powerpoint/2010/main" val="23491445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p:cNvSpPr>
            <a:spLocks noGrp="1" noRot="1" noChangeAspect="1" noChangeArrowheads="1" noTextEdit="1"/>
          </p:cNvSpPr>
          <p:nvPr>
            <p:ph type="sldImg"/>
          </p:nvPr>
        </p:nvSpPr>
        <p:spPr/>
      </p:sp>
      <p:sp>
        <p:nvSpPr>
          <p:cNvPr id="20480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Workers on fabricated frame scaffolds stacking blocks.</a:t>
            </a:r>
          </a:p>
        </p:txBody>
      </p:sp>
    </p:spTree>
    <p:extLst>
      <p:ext uri="{BB962C8B-B14F-4D97-AF65-F5344CB8AC3E}">
        <p14:creationId xmlns:p14="http://schemas.microsoft.com/office/powerpoint/2010/main" val="18521967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p:sp>
      <p:sp>
        <p:nvSpPr>
          <p:cNvPr id="208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0555122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p:cNvSpPr>
            <a:spLocks noGrp="1" noRot="1" noChangeAspect="1" noChangeArrowheads="1" noTextEdit="1"/>
          </p:cNvSpPr>
          <p:nvPr>
            <p:ph type="sldImg"/>
          </p:nvPr>
        </p:nvSpPr>
        <p:spPr/>
      </p:sp>
      <p:sp>
        <p:nvSpPr>
          <p:cNvPr id="21299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 is working off of the top of a step ladder. </a:t>
            </a:r>
          </a:p>
        </p:txBody>
      </p:sp>
    </p:spTree>
    <p:extLst>
      <p:ext uri="{BB962C8B-B14F-4D97-AF65-F5344CB8AC3E}">
        <p14:creationId xmlns:p14="http://schemas.microsoft.com/office/powerpoint/2010/main" val="26222346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p:sp>
      <p:sp>
        <p:nvSpPr>
          <p:cNvPr id="217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5804382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
          <p:cNvSpPr>
            <a:spLocks noGrp="1" noRot="1" noChangeAspect="1" noChangeArrowheads="1" noTextEdit="1"/>
          </p:cNvSpPr>
          <p:nvPr>
            <p:ph type="sldImg"/>
          </p:nvPr>
        </p:nvSpPr>
        <p:spPr/>
      </p:sp>
      <p:sp>
        <p:nvSpPr>
          <p:cNvPr id="2252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 working on an 8:12 pitch roof with the lifeline tied to his waist as fall protection. </a:t>
            </a:r>
          </a:p>
        </p:txBody>
      </p:sp>
    </p:spTree>
    <p:extLst>
      <p:ext uri="{BB962C8B-B14F-4D97-AF65-F5344CB8AC3E}">
        <p14:creationId xmlns:p14="http://schemas.microsoft.com/office/powerpoint/2010/main" val="36218323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
          <p:cNvSpPr>
            <a:spLocks noGrp="1" noRot="1" noChangeAspect="1" noChangeArrowheads="1" noTextEdit="1"/>
          </p:cNvSpPr>
          <p:nvPr>
            <p:ph type="sldImg"/>
          </p:nvPr>
        </p:nvSpPr>
        <p:spPr/>
      </p:sp>
      <p:sp>
        <p:nvSpPr>
          <p:cNvPr id="22733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Employer must provide full body harnesses.</a:t>
            </a:r>
          </a:p>
        </p:txBody>
      </p:sp>
    </p:spTree>
    <p:extLst>
      <p:ext uri="{BB962C8B-B14F-4D97-AF65-F5344CB8AC3E}">
        <p14:creationId xmlns:p14="http://schemas.microsoft.com/office/powerpoint/2010/main" val="139038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8A1FB69-9348-4E80-B991-E89FC2EF6165}" type="datetime1">
              <a:rPr lang="en-US" smtClean="0"/>
              <a:t>3/30/2021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22EE31D-995F-49BA-8FFA-0CC48DCCE8BB}" type="slidenum">
              <a:rPr lang="en-US" smtClean="0"/>
              <a:pPr/>
              <a:t>‹#›</a:t>
            </a:fld>
            <a:endParaRPr lang="en-US"/>
          </a:p>
        </p:txBody>
      </p:sp>
    </p:spTree>
    <p:extLst>
      <p:ext uri="{BB962C8B-B14F-4D97-AF65-F5344CB8AC3E}">
        <p14:creationId xmlns:p14="http://schemas.microsoft.com/office/powerpoint/2010/main" val="25553755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07C81-C31A-4666-B23D-746B1E0875B7}"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104238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3F6ED-BC61-4528-8C47-60109FD6062C}"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65073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7886700" cy="4974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28650" y="208647"/>
            <a:ext cx="7886700" cy="776489"/>
          </a:xfrm>
        </p:spPr>
        <p:txBody>
          <a:bodyPr>
            <a:noAutofit/>
          </a:bodyPr>
          <a:lstStyle>
            <a:lvl1pPr>
              <a:defRPr sz="3600" b="1" cap="all" baseline="0">
                <a:effectLst/>
                <a:latin typeface="Arial" panose="020B0604020202020204" pitchFamily="34" charset="0"/>
                <a:cs typeface="Arial" panose="020B0604020202020204" pitchFamily="34" charset="0"/>
              </a:defRPr>
            </a:lvl1pPr>
          </a:lstStyle>
          <a:p>
            <a:r>
              <a:rPr lang="en-US" dirty="0"/>
              <a:t>Click to edit Master title style</a:t>
            </a:r>
          </a:p>
        </p:txBody>
      </p:sp>
      <p:pic>
        <p:nvPicPr>
          <p:cNvPr id="9"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5148" y="6358139"/>
            <a:ext cx="756951" cy="363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878022" y="6394402"/>
            <a:ext cx="3384233" cy="230612"/>
          </a:xfrm>
          <a:prstGeom prst="rect">
            <a:avLst/>
          </a:prstGeom>
        </p:spPr>
      </p:pic>
      <p:sp>
        <p:nvSpPr>
          <p:cNvPr id="11" name="Slide Number Placeholder 3"/>
          <p:cNvSpPr>
            <a:spLocks noGrp="1"/>
          </p:cNvSpPr>
          <p:nvPr>
            <p:ph type="sldNum" sz="quarter" idx="12"/>
          </p:nvPr>
        </p:nvSpPr>
        <p:spPr>
          <a:xfrm>
            <a:off x="6457950" y="6356351"/>
            <a:ext cx="2057400" cy="365125"/>
          </a:xfrm>
        </p:spPr>
        <p:txBody>
          <a:bodyPr/>
          <a:lstStyle>
            <a:lvl1pPr>
              <a:defRPr>
                <a:latin typeface="Arial" panose="020B0604020202020204" pitchFamily="34" charset="0"/>
                <a:cs typeface="Arial" panose="020B0604020202020204" pitchFamily="34" charset="0"/>
              </a:defRPr>
            </a:lvl1pPr>
          </a:lstStyle>
          <a:p>
            <a:fld id="{A7F154CC-4E82-45BB-8A64-02679D04A018}" type="slidenum">
              <a:rPr lang="en-US" smtClean="0"/>
              <a:pPr/>
              <a:t>‹#›</a:t>
            </a:fld>
            <a:endParaRPr lang="en-US" dirty="0"/>
          </a:p>
        </p:txBody>
      </p:sp>
    </p:spTree>
    <p:extLst>
      <p:ext uri="{BB962C8B-B14F-4D97-AF65-F5344CB8AC3E}">
        <p14:creationId xmlns:p14="http://schemas.microsoft.com/office/powerpoint/2010/main" val="339007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4232D-4062-43F7-AFEF-DBBD20676E7A}"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991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421433-F8CB-44C6-ABAA-48AB0E6DDF8E}"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80833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A8CA47-D02E-45DB-8035-77CA1DBF0D88}" type="datetime1">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373473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069" y="198871"/>
            <a:ext cx="7886700" cy="776489"/>
          </a:xfrm>
        </p:spPr>
        <p:txBody>
          <a:bodyPr/>
          <a:lstStyle>
            <a:lvl1pPr>
              <a:defRPr b="1">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1026"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2515" y="6320087"/>
            <a:ext cx="911774" cy="4376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026400" y="6394402"/>
            <a:ext cx="4241396" cy="289022"/>
          </a:xfrm>
          <a:prstGeom prst="rect">
            <a:avLst/>
          </a:prstGeom>
        </p:spPr>
      </p:pic>
      <p:sp>
        <p:nvSpPr>
          <p:cNvPr id="8" name="Slide Number Placeholder 3"/>
          <p:cNvSpPr>
            <a:spLocks noGrp="1"/>
          </p:cNvSpPr>
          <p:nvPr>
            <p:ph type="sldNum" sz="quarter" idx="12"/>
          </p:nvPr>
        </p:nvSpPr>
        <p:spPr>
          <a:xfrm>
            <a:off x="6457950" y="6356351"/>
            <a:ext cx="2057400" cy="365125"/>
          </a:xfrm>
        </p:spPr>
        <p:txBody>
          <a:bodyPr/>
          <a:lstStyle>
            <a:lvl1pPr>
              <a:defRPr/>
            </a:lvl1pPr>
          </a:lstStyle>
          <a:p>
            <a:fld id="{A7F154CC-4E82-45BB-8A64-02679D04A018}" type="slidenum">
              <a:rPr lang="en-US" smtClean="0"/>
              <a:pPr/>
              <a:t>‹#›</a:t>
            </a:fld>
            <a:endParaRPr lang="en-US" dirty="0"/>
          </a:p>
        </p:txBody>
      </p:sp>
    </p:spTree>
    <p:extLst>
      <p:ext uri="{BB962C8B-B14F-4D97-AF65-F5344CB8AC3E}">
        <p14:creationId xmlns:p14="http://schemas.microsoft.com/office/powerpoint/2010/main" val="313250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6F7FD-A01C-477C-8ACF-018119EEC296}" type="datetime1">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04192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072F09-203D-430E-BB52-3A4E69B3A66C}"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423605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7B9655-0A45-47E7-8075-C57433DBF20D}"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395723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78674-FA09-4306-A399-F90D71FD5A01}" type="datetime1">
              <a:rPr lang="en-US" smtClean="0"/>
              <a:t>3/30/2021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CD82-5E2A-4F8D-8869-A04B2317EEBE}" type="slidenum">
              <a:rPr lang="en-US" smtClean="0"/>
              <a:pPr/>
              <a:t>‹#›</a:t>
            </a:fld>
            <a:endParaRPr lang="en-US" dirty="0"/>
          </a:p>
        </p:txBody>
      </p:sp>
    </p:spTree>
    <p:extLst>
      <p:ext uri="{BB962C8B-B14F-4D97-AF65-F5344CB8AC3E}">
        <p14:creationId xmlns:p14="http://schemas.microsoft.com/office/powerpoint/2010/main" val="1344312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cap="all"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5.jpg"/><Relationship Id="rId7" Type="http://schemas.openxmlformats.org/officeDocument/2006/relationships/diagramColors" Target="../diagrams/colors1.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6.jpeg"/></Relationships>
</file>

<file path=ppt/slides/_rels/slide10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71.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png"/></Relationships>
</file>

<file path=ppt/slides/_rels/slide10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www.osha.gov/Publications/portable_ladder_qc.html"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0.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 Id="rId4" Type="http://schemas.openxmlformats.org/officeDocument/2006/relationships/image" Target="../media/image148.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0.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www.dol.gov/dol/media/webcast/20111031-osha/reroofing_fnl_eng_web.htm"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165.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67.jp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170.jpeg"/><Relationship Id="rId4" Type="http://schemas.openxmlformats.org/officeDocument/2006/relationships/image" Target="../media/image16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watch?v=XSfkJqtE8D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6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6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6.jpg"/></Relationships>
</file>

<file path=ppt/slides/_rels/slide72.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7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74.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7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94.JPG"/><Relationship Id="rId4" Type="http://schemas.openxmlformats.org/officeDocument/2006/relationships/image" Target="../media/image93.jpeg"/></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9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8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13.jpg"/><Relationship Id="rId1" Type="http://schemas.openxmlformats.org/officeDocument/2006/relationships/slideLayout" Target="../slideLayouts/slideLayout2.xml"/><Relationship Id="rId4" Type="http://schemas.openxmlformats.org/officeDocument/2006/relationships/image" Target="../media/image115.jpg"/></Relationships>
</file>

<file path=ppt/slides/_rels/slide9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8.jpg"/><Relationship Id="rId7" Type="http://schemas.openxmlformats.org/officeDocument/2006/relationships/image" Target="../media/image122.jpg"/><Relationship Id="rId2" Type="http://schemas.openxmlformats.org/officeDocument/2006/relationships/image" Target="../media/image117.jpg"/><Relationship Id="rId1" Type="http://schemas.openxmlformats.org/officeDocument/2006/relationships/slideLayout" Target="../slideLayouts/slideLayout2.xml"/><Relationship Id="rId6" Type="http://schemas.openxmlformats.org/officeDocument/2006/relationships/image" Target="../media/image121.jpg"/><Relationship Id="rId5" Type="http://schemas.openxmlformats.org/officeDocument/2006/relationships/image" Target="../media/image120.jpeg"/><Relationship Id="rId4" Type="http://schemas.openxmlformats.org/officeDocument/2006/relationships/image" Target="../media/image119.jpg"/></Relationships>
</file>

<file path=ppt/slides/_rels/slide97.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all Protection Training"/>
          <p:cNvSpPr>
            <a:spLocks noGrp="1"/>
          </p:cNvSpPr>
          <p:nvPr>
            <p:ph type="ctrTitle"/>
          </p:nvPr>
        </p:nvSpPr>
        <p:spPr>
          <a:xfrm>
            <a:off x="1529480" y="4348975"/>
            <a:ext cx="6358595" cy="2051825"/>
          </a:xfrm>
        </p:spPr>
        <p:txBody>
          <a:bodyPr>
            <a:normAutofit fontScale="90000"/>
          </a:bodyPr>
          <a:lstStyle/>
          <a:p>
            <a:r>
              <a:rPr lang="en-US" sz="4000" dirty="0">
                <a:latin typeface="Arial" panose="020B0604020202020204" pitchFamily="34" charset="0"/>
                <a:cs typeface="Arial" panose="020B0604020202020204" pitchFamily="34" charset="0"/>
              </a:rPr>
              <a:t>Fall Protection Training</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OSHA - Susan Harwood Training Grant</a:t>
            </a:r>
          </a:p>
        </p:txBody>
      </p:sp>
      <p:pic>
        <p:nvPicPr>
          <p:cNvPr id="3" name="Picture 2" title="The picture shows workers taking a break sitting on a beam in a construction sit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0796" y="261284"/>
            <a:ext cx="7898524" cy="3815255"/>
          </a:xfrm>
          <a:prstGeom prst="rect">
            <a:avLst/>
          </a:prstGeom>
        </p:spPr>
      </p:pic>
    </p:spTree>
    <p:extLst>
      <p:ext uri="{BB962C8B-B14F-4D97-AF65-F5344CB8AC3E}">
        <p14:creationId xmlns:p14="http://schemas.microsoft.com/office/powerpoint/2010/main" val="262424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575"/>
            <a:ext cx="4533900" cy="4974388"/>
          </a:xfrm>
        </p:spPr>
        <p:txBody>
          <a:bodyPr>
            <a:normAutofit fontScale="92500" lnSpcReduction="20000"/>
          </a:bodyPr>
          <a:lstStyle/>
          <a:p>
            <a:r>
              <a:rPr lang="en-US" dirty="0"/>
              <a:t>OSHA stands for the Occupational Safety and Health Administration, an agency of the U.S. Department of Labor </a:t>
            </a:r>
          </a:p>
          <a:p>
            <a:r>
              <a:rPr lang="en-US" dirty="0"/>
              <a:t>OSHA’s responsibility is worker safety and health protection</a:t>
            </a:r>
          </a:p>
          <a:p>
            <a:r>
              <a:rPr lang="en-US" dirty="0"/>
              <a:t>On December 29, 1970, President Nixon signed the OSH Act</a:t>
            </a:r>
          </a:p>
          <a:p>
            <a:r>
              <a:rPr lang="en-US" dirty="0"/>
              <a:t>This Act created OSHA, the agency, which formally came into being on April 28, 1971</a:t>
            </a:r>
          </a:p>
        </p:txBody>
      </p:sp>
      <p:pic>
        <p:nvPicPr>
          <p:cNvPr id="21508" name="Picture 3" descr="This picture shows a paper with the text Act of 1970" title="Act of 197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84775" y="981537"/>
            <a:ext cx="3044825" cy="2362200"/>
          </a:xfrm>
          <a:prstGeom prst="rect">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7F154CC-4E82-45BB-8A64-02679D04A018}" type="slidenum">
              <a:rPr lang="en-US" smtClean="0"/>
              <a:pPr/>
              <a:t>10</a:t>
            </a:fld>
            <a:endParaRPr lang="en-US" dirty="0"/>
          </a:p>
        </p:txBody>
      </p:sp>
      <p:sp>
        <p:nvSpPr>
          <p:cNvPr id="21510" name="Rectangle 5"/>
          <p:cNvSpPr>
            <a:spLocks noGrp="1" noChangeArrowheads="1"/>
          </p:cNvSpPr>
          <p:nvPr>
            <p:ph type="title"/>
          </p:nvPr>
        </p:nvSpPr>
        <p:spPr/>
        <p:txBody>
          <a:bodyPr/>
          <a:lstStyle/>
          <a:p>
            <a:pPr defTabSz="914400" eaLnBrk="1"/>
            <a:r>
              <a:rPr lang="en-US" altLang="en-US" dirty="0"/>
              <a:t>History of OSHA</a:t>
            </a:r>
          </a:p>
        </p:txBody>
      </p:sp>
      <p:pic>
        <p:nvPicPr>
          <p:cNvPr id="4" name="Picture 3" title="This is a picture of president Nix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7589" y="3528989"/>
            <a:ext cx="2584704" cy="3078480"/>
          </a:xfrm>
          <a:prstGeom prst="rect">
            <a:avLst/>
          </a:prstGeom>
        </p:spPr>
      </p:pic>
    </p:spTree>
    <p:extLst>
      <p:ext uri="{BB962C8B-B14F-4D97-AF65-F5344CB8AC3E}">
        <p14:creationId xmlns:p14="http://schemas.microsoft.com/office/powerpoint/2010/main" val="777120306"/>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4" name="Rectangle 3"/>
          <p:cNvSpPr>
            <a:spLocks noGrp="1" noChangeArrowheads="1"/>
          </p:cNvSpPr>
          <p:nvPr>
            <p:ph idx="1"/>
          </p:nvPr>
        </p:nvSpPr>
        <p:spPr/>
        <p:txBody>
          <a:bodyPr vert="horz" lIns="88900" tIns="50799" rIns="88900" bIns="50799" rtlCol="0" anchor="t">
            <a:normAutofit/>
          </a:bodyPr>
          <a:lstStyle/>
          <a:p>
            <a:pPr marL="227699" indent="-227699" defTabSz="914145">
              <a:spcBef>
                <a:spcPts val="492"/>
              </a:spcBef>
              <a:buClr>
                <a:srgbClr val="000000"/>
              </a:buClr>
              <a:buFont typeface="ArialMT" charset="0"/>
              <a:buChar char="•"/>
            </a:pPr>
            <a:r>
              <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 not attach fall arrest systems to guardrail systems or hoists. </a:t>
            </a:r>
          </a:p>
          <a:p>
            <a:pPr marL="227699" indent="-227699" defTabSz="914145">
              <a:spcBef>
                <a:spcPts val="492"/>
              </a:spcBef>
              <a:buClr>
                <a:srgbClr val="000000"/>
              </a:buClr>
              <a:buFont typeface="ArialMT" charset="0"/>
              <a:buChar char="•"/>
            </a:pPr>
            <a:r>
              <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Rig fall arrest systems to allow movement of the worker only as far as the edge of the walking/working surface, when used at hoist areas. </a:t>
            </a:r>
          </a:p>
          <a:p>
            <a:pPr marL="227699" indent="-227699" defTabSz="914145">
              <a:spcBef>
                <a:spcPts val="492"/>
              </a:spcBef>
              <a:buNone/>
            </a:pP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 name="Title 3"/>
          <p:cNvSpPr>
            <a:spLocks noGrp="1"/>
          </p:cNvSpPr>
          <p:nvPr>
            <p:ph type="title"/>
          </p:nvPr>
        </p:nvSpPr>
        <p:spPr/>
        <p:txBody>
          <a:bodyPr/>
          <a:lstStyle/>
          <a:p>
            <a:r>
              <a:rPr lang="en-US" sz="3200" dirty="0"/>
              <a:t>Personal Fall Arrest System</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100</a:t>
            </a:fld>
            <a:endParaRPr lang="en-US" dirty="0"/>
          </a:p>
        </p:txBody>
      </p:sp>
    </p:spTree>
    <p:extLst>
      <p:ext uri="{BB962C8B-B14F-4D97-AF65-F5344CB8AC3E}">
        <p14:creationId xmlns:p14="http://schemas.microsoft.com/office/powerpoint/2010/main" val="1823134549"/>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A picture showing a man attached to a steel beam by a personal fall arres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632" y="1685533"/>
            <a:ext cx="2047875" cy="3086100"/>
          </a:xfrm>
          <a:prstGeom prst="rect">
            <a:avLst/>
          </a:prstGeom>
        </p:spPr>
      </p:pic>
      <p:sp>
        <p:nvSpPr>
          <p:cNvPr id="10" name="Titel 1"/>
          <p:cNvSpPr>
            <a:spLocks noGrp="1"/>
          </p:cNvSpPr>
          <p:nvPr>
            <p:ph type="title"/>
          </p:nvPr>
        </p:nvSpPr>
        <p:spPr/>
        <p:txBody>
          <a:bodyPr>
            <a:normAutofit fontScale="90000"/>
          </a:bodyPr>
          <a:lstStyle/>
          <a:p>
            <a:r>
              <a:rPr lang="de-DE" dirty="0">
                <a:ea typeface="Helvetica" panose="020B0604020202020204" pitchFamily="34" charset="0"/>
              </a:rPr>
              <a:t>Personal Fall Arrest </a:t>
            </a:r>
            <a:r>
              <a:rPr lang="de-DE" dirty="0" smtClean="0">
                <a:ea typeface="Helvetica" panose="020B0604020202020204" pitchFamily="34" charset="0"/>
              </a:rPr>
              <a:t>System </a:t>
            </a:r>
            <a:endParaRPr lang="de-DE" dirty="0">
              <a:ea typeface="Helvetica" panose="020B0604020202020204" pitchFamily="34" charset="0"/>
            </a:endParaRP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101</a:t>
            </a:fld>
            <a:endParaRPr lang="de-DE" dirty="0"/>
          </a:p>
        </p:txBody>
      </p:sp>
      <p:graphicFrame>
        <p:nvGraphicFramePr>
          <p:cNvPr id="6" name="Diagram 5" descr="A chart showing three components of a fall arrest system: Anchorage point and connector, connecting device , and bodywear"/>
          <p:cNvGraphicFramePr/>
          <p:nvPr>
            <p:extLst>
              <p:ext uri="{D42A27DB-BD31-4B8C-83A1-F6EECF244321}">
                <p14:modId xmlns:p14="http://schemas.microsoft.com/office/powerpoint/2010/main" val="2746467351"/>
              </p:ext>
            </p:extLst>
          </p:nvPr>
        </p:nvGraphicFramePr>
        <p:xfrm>
          <a:off x="0" y="1565753"/>
          <a:ext cx="5085567" cy="4640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Plus 1" descr="A plus sign icon"/>
          <p:cNvSpPr/>
          <p:nvPr/>
        </p:nvSpPr>
        <p:spPr bwMode="auto">
          <a:xfrm>
            <a:off x="4874030" y="4246313"/>
            <a:ext cx="1365662" cy="1448790"/>
          </a:xfrm>
          <a:prstGeom prst="mathPlus">
            <a:avLst/>
          </a:prstGeom>
          <a:solidFill>
            <a:srgbClr val="92D050"/>
          </a:solidFill>
          <a:ln w="9525" cap="flat" cmpd="sng" algn="ctr">
            <a:solidFill>
              <a:schemeClr val="tx1"/>
            </a:solidFill>
            <a:prstDash val="solid"/>
            <a:round/>
            <a:headEnd type="none" w="med" len="med"/>
            <a:tailEnd type="none" w="med" len="med"/>
          </a:ln>
          <a:effectLst>
            <a:outerShdw dist="35921" dir="2700000" algn="ctr" rotWithShape="0">
              <a:schemeClr val="bg2"/>
            </a:outerShdw>
            <a:softEdge rad="25400"/>
          </a:effectLst>
          <a:extLst/>
        </p:spPr>
        <p:txBody>
          <a:bodyPr vert="horz" wrap="square" lIns="91376" tIns="45688" rIns="91376" bIns="45688" numCol="1" rtlCol="0" anchor="t" anchorCtr="0" compatLnSpc="1">
            <a:prstTxWarp prst="textNoShape">
              <a:avLst/>
            </a:prstTxWarp>
          </a:bodyPr>
          <a:lstStyle/>
          <a:p>
            <a:pPr defTabSz="913758"/>
            <a:endParaRPr lang="en-US" dirty="0"/>
          </a:p>
        </p:txBody>
      </p:sp>
      <p:sp>
        <p:nvSpPr>
          <p:cNvPr id="3" name="TextBox 2"/>
          <p:cNvSpPr txBox="1"/>
          <p:nvPr/>
        </p:nvSpPr>
        <p:spPr>
          <a:xfrm>
            <a:off x="6287195" y="4629295"/>
            <a:ext cx="2119746" cy="707886"/>
          </a:xfrm>
          <a:prstGeom prst="rect">
            <a:avLst/>
          </a:prstGeom>
          <a:noFill/>
        </p:spPr>
        <p:txBody>
          <a:bodyPr wrap="square" lIns="91376" tIns="45688" rIns="91376" bIns="45688" rtlCol="0">
            <a:spAutoFit/>
          </a:bodyPr>
          <a:lstStyle/>
          <a:p>
            <a:r>
              <a:rPr lang="en-US" sz="4000" b="1" baseline="0" dirty="0">
                <a:latin typeface="Times New Roman" panose="02020603050405020304" pitchFamily="18" charset="0"/>
                <a:cs typeface="Times New Roman" panose="02020603050405020304" pitchFamily="18" charset="0"/>
              </a:rPr>
              <a:t>Rescue</a:t>
            </a:r>
          </a:p>
        </p:txBody>
      </p:sp>
      <p:pic>
        <p:nvPicPr>
          <p:cNvPr id="9" name="Picture 8" descr="a steel I-beam"/>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08125" y="1256743"/>
            <a:ext cx="2826326" cy="1128152"/>
          </a:xfrm>
          <a:prstGeom prst="rect">
            <a:avLst/>
          </a:prstGeom>
        </p:spPr>
      </p:pic>
    </p:spTree>
    <p:extLst>
      <p:ext uri="{BB962C8B-B14F-4D97-AF65-F5344CB8AC3E}">
        <p14:creationId xmlns:p14="http://schemas.microsoft.com/office/powerpoint/2010/main" val="6918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Rectangle 3"/>
          <p:cNvSpPr>
            <a:spLocks noGrp="1" noChangeArrowheads="1"/>
          </p:cNvSpPr>
          <p:nvPr>
            <p:ph idx="1"/>
          </p:nvPr>
        </p:nvSpPr>
        <p:spPr/>
        <p:txBody>
          <a:bodyPr vert="horz" lIns="88900" tIns="50799" rIns="88900" bIns="50799" rtlCol="0" anchor="t">
            <a:normAutofit/>
          </a:bodyPr>
          <a:lstStyle/>
          <a:p>
            <a:pPr marL="342665" indent="-342665" defTabSz="914145">
              <a:spcBef>
                <a:spcPts val="492"/>
              </a:spcBef>
              <a:buClr>
                <a:srgbClr val="000000"/>
              </a:buClr>
              <a:buFont typeface="ArialMT" charset="0"/>
              <a:buChar char="•"/>
            </a:pPr>
            <a:r>
              <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attachment of the body harness must be located in the center of the wearer's back, near the shoulder level, or above the head. </a:t>
            </a:r>
            <a:endParaRPr lang="en-US" altLang="en-US"/>
          </a:p>
        </p:txBody>
      </p:sp>
      <p:sp>
        <p:nvSpPr>
          <p:cNvPr id="89091" name="Rectangle 2"/>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Attachment Location</a:t>
            </a:r>
            <a:endParaRPr lang="en-US" altLang="en-US"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102</a:t>
            </a:fld>
            <a:endParaRPr lang="en-US" dirty="0"/>
          </a:p>
        </p:txBody>
      </p:sp>
      <p:pic>
        <p:nvPicPr>
          <p:cNvPr id="89093" name="Picture 5" descr="A picture showing proper attachment location of body harness on the back of a ma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80805" y="3200177"/>
            <a:ext cx="1600646" cy="296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410111899"/>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40" name="Rectangle 3"/>
          <p:cNvSpPr>
            <a:spLocks noGrp="1" noChangeArrowheads="1"/>
          </p:cNvSpPr>
          <p:nvPr>
            <p:ph idx="1"/>
          </p:nvPr>
        </p:nvSpPr>
        <p:spPr/>
        <p:txBody>
          <a:bodyPr vert="horz" lIns="88900" tIns="50799" rIns="88900" bIns="50799" rtlCol="0" anchor="t">
            <a:normAutofit/>
          </a:bodyPr>
          <a:lstStyle/>
          <a:p>
            <a:pPr marL="342665" indent="-342665" defTabSz="914145">
              <a:spcBef>
                <a:spcPts val="492"/>
              </a:spcBef>
              <a:buClr>
                <a:srgbClr val="000000"/>
              </a:buClr>
              <a:buFont typeface="ArialMT" charset="0"/>
              <a:buChar char="•"/>
            </a:pPr>
            <a:r>
              <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Body harnesses are designed to minimize stress forces on an employee's body in the event of a fall, while providing sufficient freedom of movement to allow work to be performed.</a:t>
            </a:r>
          </a:p>
          <a:p>
            <a:pPr marL="342665" indent="-342665" defTabSz="914145">
              <a:spcBef>
                <a:spcPts val="492"/>
              </a:spcBef>
              <a:buClr>
                <a:srgbClr val="000000"/>
              </a:buClr>
              <a:buFont typeface="ArialMT" charset="0"/>
              <a:buChar char="•"/>
            </a:pPr>
            <a:r>
              <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 not use body harnesses to hoist materials. </a:t>
            </a:r>
            <a:endParaRPr lang="en-US" altLang="en-US"/>
          </a:p>
        </p:txBody>
      </p:sp>
      <p:sp>
        <p:nvSpPr>
          <p:cNvPr id="91139" name="Rectangle 2"/>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Body </a:t>
            </a:r>
            <a:r>
              <a:rPr lang="en-US" altLang="en-US" dirty="0" smtClean="0">
                <a:ea typeface="Helvetica" panose="020B0604020202020204" pitchFamily="34" charset="0"/>
                <a:sym typeface="Helvetica" panose="020B0604020202020204" pitchFamily="34" charset="0"/>
              </a:rPr>
              <a:t>Harness </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103</a:t>
            </a:fld>
            <a:endParaRPr lang="en-US" dirty="0"/>
          </a:p>
        </p:txBody>
      </p:sp>
    </p:spTree>
    <p:extLst>
      <p:ext uri="{BB962C8B-B14F-4D97-AF65-F5344CB8AC3E}">
        <p14:creationId xmlns:p14="http://schemas.microsoft.com/office/powerpoint/2010/main" val="372796238"/>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rmAutofit/>
          </a:bodyPr>
          <a:lstStyle/>
          <a:p>
            <a:r>
              <a:rPr lang="de-DE" dirty="0">
                <a:ea typeface="Helvetica" panose="020B0604020202020204" pitchFamily="34" charset="0"/>
              </a:rPr>
              <a:t>Connecting </a:t>
            </a:r>
            <a:r>
              <a:rPr lang="de-DE" dirty="0" smtClean="0">
                <a:ea typeface="Helvetica" panose="020B0604020202020204" pitchFamily="34" charset="0"/>
              </a:rPr>
              <a:t>Devices  </a:t>
            </a:r>
            <a:endParaRPr lang="de-DE" dirty="0">
              <a:ea typeface="Helvetica" panose="020B0604020202020204" pitchFamily="34" charset="0"/>
            </a:endParaRP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104</a:t>
            </a:fld>
            <a:endParaRPr lang="de-DE" dirty="0"/>
          </a:p>
        </p:txBody>
      </p:sp>
      <p:sp>
        <p:nvSpPr>
          <p:cNvPr id="11" name="TextBox 10"/>
          <p:cNvSpPr txBox="1"/>
          <p:nvPr/>
        </p:nvSpPr>
        <p:spPr>
          <a:xfrm>
            <a:off x="336118" y="1578703"/>
            <a:ext cx="5570944" cy="1646605"/>
          </a:xfrm>
          <a:prstGeom prst="rect">
            <a:avLst/>
          </a:prstGeom>
          <a:noFill/>
        </p:spPr>
        <p:txBody>
          <a:bodyPr wrap="square" lIns="91376" tIns="45688" rIns="91376" bIns="45688" rtlCol="0">
            <a:spAutoFit/>
          </a:bodyPr>
          <a:lstStyle/>
          <a:p>
            <a:pPr>
              <a:buClr>
                <a:srgbClr val="009534"/>
              </a:buClr>
            </a:pPr>
            <a:endParaRPr lang="en-US" sz="700" baseline="0" dirty="0">
              <a:latin typeface="Times New Roman" panose="02020603050405020304" pitchFamily="18" charset="0"/>
              <a:cs typeface="Times New Roman" panose="02020603050405020304" pitchFamily="18" charset="0"/>
            </a:endParaRPr>
          </a:p>
          <a:p>
            <a:pPr>
              <a:buClr>
                <a:srgbClr val="009534"/>
              </a:buClr>
            </a:pPr>
            <a:endParaRPr lang="en-US" sz="700" baseline="0" dirty="0">
              <a:latin typeface="Times New Roman" panose="02020603050405020304" pitchFamily="18" charset="0"/>
              <a:cs typeface="Times New Roman" panose="02020603050405020304" pitchFamily="18" charset="0"/>
            </a:endParaRPr>
          </a:p>
          <a:p>
            <a:pPr>
              <a:buClr>
                <a:srgbClr val="009534"/>
              </a:buClr>
            </a:pPr>
            <a:endParaRPr lang="en-US" sz="700" baseline="0" dirty="0">
              <a:latin typeface="Times New Roman" panose="02020603050405020304" pitchFamily="18" charset="0"/>
              <a:cs typeface="Times New Roman" panose="02020603050405020304" pitchFamily="18" charset="0"/>
            </a:endParaRPr>
          </a:p>
          <a:p>
            <a:pPr lvl="1">
              <a:buClr>
                <a:srgbClr val="009534"/>
              </a:buClr>
            </a:pPr>
            <a:endParaRPr lang="en-US" sz="700" baseline="0" dirty="0">
              <a:latin typeface="Times New Roman" panose="02020603050405020304" pitchFamily="18" charset="0"/>
              <a:cs typeface="Times New Roman" panose="02020603050405020304" pitchFamily="18" charset="0"/>
            </a:endParaRPr>
          </a:p>
          <a:p>
            <a:pPr marL="342659" lvl="1" indent="-342659">
              <a:buClr>
                <a:srgbClr val="009534"/>
              </a:buClr>
              <a:buFont typeface="Wingdings" panose="05000000000000000000" pitchFamily="2" charset="2"/>
              <a:buChar char="§"/>
            </a:pPr>
            <a:r>
              <a:rPr lang="en-US" sz="1900" baseline="0" dirty="0">
                <a:latin typeface="Helvetica" panose="020B0604020202020204" pitchFamily="34" charset="0"/>
                <a:cs typeface="Helvetica" panose="020B0604020202020204" pitchFamily="34" charset="0"/>
              </a:rPr>
              <a:t>Drum-wound line is slowly extracted from or retracted back into the housing in normal use</a:t>
            </a:r>
          </a:p>
          <a:p>
            <a:pPr marL="0" lvl="1">
              <a:buClr>
                <a:srgbClr val="009534"/>
              </a:buClr>
            </a:pPr>
            <a:endParaRPr lang="en-US" sz="1200" baseline="0" dirty="0">
              <a:latin typeface="Helvetica" panose="020B0604020202020204" pitchFamily="34" charset="0"/>
              <a:cs typeface="Helvetica" panose="020B0604020202020204" pitchFamily="34" charset="0"/>
            </a:endParaRPr>
          </a:p>
          <a:p>
            <a:pPr marL="342659" lvl="1" indent="-342659">
              <a:buClr>
                <a:srgbClr val="009534"/>
              </a:buClr>
              <a:buFont typeface="Wingdings" panose="05000000000000000000" pitchFamily="2" charset="2"/>
              <a:buChar char="§"/>
            </a:pPr>
            <a:r>
              <a:rPr lang="en-US" sz="1900" baseline="0" dirty="0">
                <a:latin typeface="Helvetica" panose="020B0604020202020204" pitchFamily="34" charset="0"/>
                <a:cs typeface="Helvetica" panose="020B0604020202020204" pitchFamily="34" charset="0"/>
              </a:rPr>
              <a:t>Like a car seatbelt, locking off in a fall</a:t>
            </a:r>
          </a:p>
          <a:p>
            <a:pPr marL="0" lvl="1">
              <a:buClr>
                <a:srgbClr val="009534"/>
              </a:buClr>
            </a:pPr>
            <a:endParaRPr lang="en-US" sz="400" baseline="0" dirty="0">
              <a:latin typeface="Helvetica" panose="020B0604020202020204" pitchFamily="34" charset="0"/>
              <a:cs typeface="Helvetica" panose="020B0604020202020204" pitchFamily="34" charset="0"/>
            </a:endParaRPr>
          </a:p>
        </p:txBody>
      </p:sp>
      <p:pic>
        <p:nvPicPr>
          <p:cNvPr id="12" name="Picture 11" descr="A picture of a self-retracting lifeline"/>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48008" y="1610676"/>
            <a:ext cx="2844471" cy="2457816"/>
          </a:xfrm>
          <a:prstGeom prst="rect">
            <a:avLst/>
          </a:prstGeom>
        </p:spPr>
      </p:pic>
      <p:pic>
        <p:nvPicPr>
          <p:cNvPr id="15" name="Picture 14" descr="A picture of a worker attached to a self-retracting lifeline"/>
          <p:cNvPicPr/>
          <p:nvPr/>
        </p:nvPicPr>
        <p:blipFill>
          <a:blip r:embed="rId4" cstate="email">
            <a:extLst>
              <a:ext uri="{28A0092B-C50C-407E-A947-70E740481C1C}">
                <a14:useLocalDpi xmlns:a14="http://schemas.microsoft.com/office/drawing/2010/main"/>
              </a:ext>
            </a:extLst>
          </a:blip>
          <a:stretch>
            <a:fillRect/>
          </a:stretch>
        </p:blipFill>
        <p:spPr>
          <a:xfrm>
            <a:off x="1253172" y="3358606"/>
            <a:ext cx="2538418" cy="2766051"/>
          </a:xfrm>
          <a:prstGeom prst="rect">
            <a:avLst/>
          </a:prstGeom>
          <a:effectLst>
            <a:softEdge rad="63500"/>
          </a:effectLst>
        </p:spPr>
      </p:pic>
      <p:sp>
        <p:nvSpPr>
          <p:cNvPr id="17" name="TextBox 16"/>
          <p:cNvSpPr txBox="1"/>
          <p:nvPr/>
        </p:nvSpPr>
        <p:spPr>
          <a:xfrm>
            <a:off x="1265388" y="6093329"/>
            <a:ext cx="2522993" cy="307777"/>
          </a:xfrm>
          <a:prstGeom prst="rect">
            <a:avLst/>
          </a:prstGeom>
          <a:noFill/>
        </p:spPr>
        <p:txBody>
          <a:bodyPr wrap="square" lIns="91376" tIns="45688" rIns="91376" bIns="45688" rtlCol="0">
            <a:spAutoFit/>
          </a:bodyPr>
          <a:lstStyle/>
          <a:p>
            <a:pPr algn="ctr"/>
            <a:r>
              <a:rPr lang="en-US" sz="1400" b="1" baseline="0" dirty="0">
                <a:latin typeface="Helvetica" panose="020B0604020202020204" pitchFamily="34" charset="0"/>
                <a:cs typeface="Helvetica" panose="020B0604020202020204" pitchFamily="34" charset="0"/>
              </a:rPr>
              <a:t>PFL</a:t>
            </a:r>
          </a:p>
        </p:txBody>
      </p:sp>
      <p:pic>
        <p:nvPicPr>
          <p:cNvPr id="19" name="Picture 18" descr="A picture of a worker hanging on a  self-retracting lifeline"/>
          <p:cNvPicPr/>
          <p:nvPr/>
        </p:nvPicPr>
        <p:blipFill>
          <a:blip r:embed="rId5" cstate="email">
            <a:extLst>
              <a:ext uri="{28A0092B-C50C-407E-A947-70E740481C1C}">
                <a14:useLocalDpi xmlns:a14="http://schemas.microsoft.com/office/drawing/2010/main"/>
              </a:ext>
            </a:extLst>
          </a:blip>
          <a:stretch>
            <a:fillRect/>
          </a:stretch>
        </p:blipFill>
        <p:spPr>
          <a:xfrm>
            <a:off x="4115839" y="3358607"/>
            <a:ext cx="2199319" cy="2727008"/>
          </a:xfrm>
          <a:prstGeom prst="rect">
            <a:avLst/>
          </a:prstGeom>
          <a:effectLst>
            <a:softEdge rad="63500"/>
          </a:effectLst>
        </p:spPr>
      </p:pic>
      <p:sp>
        <p:nvSpPr>
          <p:cNvPr id="20" name="TextBox 19"/>
          <p:cNvSpPr txBox="1"/>
          <p:nvPr/>
        </p:nvSpPr>
        <p:spPr>
          <a:xfrm>
            <a:off x="3969968" y="6095597"/>
            <a:ext cx="2522993" cy="307777"/>
          </a:xfrm>
          <a:prstGeom prst="rect">
            <a:avLst/>
          </a:prstGeom>
          <a:noFill/>
        </p:spPr>
        <p:txBody>
          <a:bodyPr wrap="square" lIns="91376" tIns="45688" rIns="91376" bIns="45688" rtlCol="0">
            <a:spAutoFit/>
          </a:bodyPr>
          <a:lstStyle/>
          <a:p>
            <a:pPr algn="ctr"/>
            <a:r>
              <a:rPr lang="en-US" sz="1400" b="1" baseline="0" dirty="0">
                <a:latin typeface="Helvetica" panose="020B0604020202020204" pitchFamily="34" charset="0"/>
                <a:cs typeface="Helvetica" panose="020B0604020202020204" pitchFamily="34" charset="0"/>
              </a:rPr>
              <a:t>Web SRL</a:t>
            </a:r>
          </a:p>
        </p:txBody>
      </p:sp>
      <p:pic>
        <p:nvPicPr>
          <p:cNvPr id="6" name="Picture 5" descr="A self-retracting lifelin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4824" y="4075604"/>
            <a:ext cx="1219314" cy="2427773"/>
          </a:xfrm>
          <a:prstGeom prst="rect">
            <a:avLst/>
          </a:prstGeom>
        </p:spPr>
      </p:pic>
      <p:pic>
        <p:nvPicPr>
          <p:cNvPr id="21" name="Picture 20" descr="Twisted Rope Yellow - Free High Resolution Photo"/>
          <p:cNvPicPr/>
          <p:nvPr/>
        </p:nvPicPr>
        <p:blipFill>
          <a:blip r:embed="rId7" cstate="email">
            <a:extLst>
              <a:ext uri="{28A0092B-C50C-407E-A947-70E740481C1C}">
                <a14:useLocalDpi xmlns:a14="http://schemas.microsoft.com/office/drawing/2010/main"/>
              </a:ext>
            </a:extLst>
          </a:blip>
          <a:srcRect/>
          <a:stretch>
            <a:fillRect/>
          </a:stretch>
        </p:blipFill>
        <p:spPr bwMode="auto">
          <a:xfrm>
            <a:off x="6698519" y="4284134"/>
            <a:ext cx="1611924" cy="1767683"/>
          </a:xfrm>
          <a:prstGeom prst="rect">
            <a:avLst/>
          </a:prstGeom>
          <a:noFill/>
          <a:ln>
            <a:noFill/>
          </a:ln>
          <a:effectLst>
            <a:softEdge rad="63500"/>
          </a:effectLst>
        </p:spPr>
      </p:pic>
      <p:sp>
        <p:nvSpPr>
          <p:cNvPr id="14" name="TextBox 13"/>
          <p:cNvSpPr txBox="1"/>
          <p:nvPr/>
        </p:nvSpPr>
        <p:spPr>
          <a:xfrm>
            <a:off x="628651" y="1074086"/>
            <a:ext cx="7886700" cy="400110"/>
          </a:xfrm>
          <a:prstGeom prst="rect">
            <a:avLst/>
          </a:prstGeom>
          <a:noFill/>
        </p:spPr>
        <p:txBody>
          <a:bodyPr wrap="square" lIns="91376" tIns="45688" rIns="91376" bIns="45688" rtlCol="0">
            <a:spAutoFit/>
          </a:bodyPr>
          <a:lstStyle/>
          <a:p>
            <a:pPr algn="ctr">
              <a:buClr>
                <a:srgbClr val="009534"/>
              </a:buClr>
            </a:pPr>
            <a:r>
              <a:rPr lang="en-US" sz="2000" b="1" baseline="0" dirty="0">
                <a:latin typeface="Helvetica" panose="020B0604020202020204" pitchFamily="34" charset="0"/>
                <a:cs typeface="Helvetica" panose="020B0604020202020204" pitchFamily="34" charset="0"/>
              </a:rPr>
              <a:t>Self-Retracting Lifelines </a:t>
            </a:r>
          </a:p>
        </p:txBody>
      </p:sp>
    </p:spTree>
    <p:extLst>
      <p:ext uri="{BB962C8B-B14F-4D97-AF65-F5344CB8AC3E}">
        <p14:creationId xmlns:p14="http://schemas.microsoft.com/office/powerpoint/2010/main" val="15542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additive="base">
                                        <p:cTn id="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anim calcmode="lin" valueType="num">
                                      <p:cBhvr additive="base">
                                        <p:cTn id="1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par>
                                <p:cTn id="21" presetID="3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 Z359.14 – 2014 </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105</a:t>
            </a:fld>
            <a:endParaRPr lang="de-DE" dirty="0"/>
          </a:p>
        </p:txBody>
      </p:sp>
      <p:sp>
        <p:nvSpPr>
          <p:cNvPr id="11" name="TextBox 10"/>
          <p:cNvSpPr txBox="1"/>
          <p:nvPr/>
        </p:nvSpPr>
        <p:spPr>
          <a:xfrm>
            <a:off x="51361" y="1147494"/>
            <a:ext cx="6605163" cy="4970527"/>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1" baseline="0" dirty="0">
                <a:latin typeface="Helvetica" panose="020B0604020202020204" pitchFamily="34" charset="0"/>
                <a:cs typeface="Helvetica" panose="020B0604020202020204" pitchFamily="34" charset="0"/>
              </a:rPr>
              <a:t>Class A SRL</a:t>
            </a:r>
          </a:p>
          <a:p>
            <a:endParaRPr lang="en-US" sz="600" b="1" baseline="0" dirty="0">
              <a:latin typeface="Helvetica" panose="020B0604020202020204" pitchFamily="34" charset="0"/>
              <a:cs typeface="Helvetica" panose="020B0604020202020204" pitchFamily="34" charset="0"/>
            </a:endParaRPr>
          </a:p>
          <a:p>
            <a:pPr marL="966110"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“Maximum Arrest Distance” = 24”</a:t>
            </a:r>
          </a:p>
          <a:p>
            <a:pPr marL="623450" lvl="1"/>
            <a:endParaRPr lang="en-US" sz="500" baseline="0" dirty="0">
              <a:latin typeface="Helvetica" panose="020B0604020202020204" pitchFamily="34" charset="0"/>
              <a:cs typeface="Helvetica" panose="020B0604020202020204" pitchFamily="34" charset="0"/>
            </a:endParaRPr>
          </a:p>
          <a:p>
            <a:pPr marL="966110"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Average Arrest Force = 1,350 lb. (1,800 lb. peak)</a:t>
            </a:r>
          </a:p>
          <a:p>
            <a:pPr marL="623450" lvl="1"/>
            <a:endParaRPr lang="en-US" sz="600" baseline="0" dirty="0">
              <a:latin typeface="Helvetica" panose="020B0604020202020204" pitchFamily="34" charset="0"/>
              <a:cs typeface="Helvetica" panose="020B0604020202020204" pitchFamily="34" charset="0"/>
            </a:endParaRPr>
          </a:p>
          <a:p>
            <a:pPr marL="285548" indent="-285548">
              <a:buFont typeface="Wingdings" panose="05000000000000000000" pitchFamily="2" charset="2"/>
              <a:buChar char="§"/>
            </a:pPr>
            <a:r>
              <a:rPr lang="en-US" sz="2000" b="1" baseline="0" dirty="0">
                <a:latin typeface="Helvetica" panose="020B0604020202020204" pitchFamily="34" charset="0"/>
                <a:cs typeface="Helvetica" panose="020B0604020202020204" pitchFamily="34" charset="0"/>
              </a:rPr>
              <a:t>Class B SRL</a:t>
            </a:r>
          </a:p>
          <a:p>
            <a:endParaRPr lang="en-US" sz="600" b="1" baseline="0" dirty="0">
              <a:latin typeface="Helvetica" panose="020B0604020202020204" pitchFamily="34" charset="0"/>
              <a:cs typeface="Helvetica" panose="020B0604020202020204" pitchFamily="34" charset="0"/>
            </a:endParaRPr>
          </a:p>
          <a:p>
            <a:pPr marL="1029565"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“Maximum Arrest Distance” = 54”</a:t>
            </a:r>
          </a:p>
          <a:p>
            <a:pPr marL="686906"/>
            <a:endParaRPr lang="en-US" sz="500" baseline="0" dirty="0">
              <a:latin typeface="Helvetica" panose="020B0604020202020204" pitchFamily="34" charset="0"/>
              <a:cs typeface="Helvetica" panose="020B0604020202020204" pitchFamily="34" charset="0"/>
            </a:endParaRPr>
          </a:p>
          <a:p>
            <a:pPr marL="1029565"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Average Arrest Force = 900 lb. (1,800 lb. peak)</a:t>
            </a:r>
          </a:p>
          <a:p>
            <a:pPr marL="686906"/>
            <a:endParaRPr lang="en-US" sz="600" baseline="0" dirty="0">
              <a:latin typeface="Helvetica" panose="020B0604020202020204" pitchFamily="34" charset="0"/>
              <a:cs typeface="Helvetica" panose="020B0604020202020204" pitchFamily="34" charset="0"/>
            </a:endParaRPr>
          </a:p>
          <a:p>
            <a:pPr marL="285548" indent="-285548">
              <a:buFont typeface="Wingdings" panose="05000000000000000000" pitchFamily="2" charset="2"/>
              <a:buChar char="§"/>
            </a:pPr>
            <a:r>
              <a:rPr lang="en-US" sz="2000" b="1" baseline="0" dirty="0">
                <a:latin typeface="Helvetica" panose="020B0604020202020204" pitchFamily="34" charset="0"/>
                <a:cs typeface="Helvetica" panose="020B0604020202020204" pitchFamily="34" charset="0"/>
              </a:rPr>
              <a:t>“Leading Edge” (LE-SRL)</a:t>
            </a:r>
          </a:p>
          <a:p>
            <a:endParaRPr lang="en-US" sz="600" b="1" baseline="0" dirty="0">
              <a:latin typeface="Helvetica" panose="020B0604020202020204" pitchFamily="34" charset="0"/>
              <a:cs typeface="Helvetica" panose="020B0604020202020204" pitchFamily="34" charset="0"/>
            </a:endParaRPr>
          </a:p>
          <a:p>
            <a:pPr marL="1089847"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Inline energy absorber at attachment end to user’s back</a:t>
            </a:r>
          </a:p>
          <a:p>
            <a:pPr marL="747190"/>
            <a:endParaRPr lang="en-US" sz="500" baseline="0" dirty="0">
              <a:latin typeface="Helvetica" panose="020B0604020202020204" pitchFamily="34" charset="0"/>
              <a:cs typeface="Helvetica" panose="020B0604020202020204" pitchFamily="34" charset="0"/>
            </a:endParaRPr>
          </a:p>
          <a:p>
            <a:pPr marL="1089847"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Specifically tested for going over sharp edges</a:t>
            </a:r>
          </a:p>
          <a:p>
            <a:pPr marL="747190"/>
            <a:endParaRPr lang="en-US" sz="600" baseline="0" dirty="0">
              <a:latin typeface="Helvetica" panose="020B0604020202020204" pitchFamily="34" charset="0"/>
              <a:cs typeface="Helvetica" panose="020B0604020202020204" pitchFamily="34" charset="0"/>
            </a:endParaRPr>
          </a:p>
          <a:p>
            <a:pPr marL="285548" indent="-285548">
              <a:buFont typeface="Wingdings" panose="05000000000000000000" pitchFamily="2" charset="2"/>
              <a:buChar char="§"/>
            </a:pPr>
            <a:r>
              <a:rPr lang="en-US" sz="2000" b="1" baseline="0" dirty="0">
                <a:latin typeface="Helvetica" panose="020B0604020202020204" pitchFamily="34" charset="0"/>
                <a:cs typeface="Helvetica" panose="020B0604020202020204" pitchFamily="34" charset="0"/>
              </a:rPr>
              <a:t>Factory Recertification</a:t>
            </a:r>
          </a:p>
          <a:p>
            <a:endParaRPr lang="en-US" sz="600" b="1" baseline="0" dirty="0">
              <a:latin typeface="Helvetica" panose="020B0604020202020204" pitchFamily="34" charset="0"/>
              <a:cs typeface="Helvetica" panose="020B0604020202020204" pitchFamily="34" charset="0"/>
            </a:endParaRPr>
          </a:p>
          <a:p>
            <a:pPr marL="1089847"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Based on frequency of use from date of service</a:t>
            </a:r>
          </a:p>
        </p:txBody>
      </p:sp>
      <p:pic>
        <p:nvPicPr>
          <p:cNvPr id="5" name="Picture 9" descr="A class A SRL"/>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05836" y="-13697"/>
            <a:ext cx="1982563" cy="384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MSA 33 ft. Latchways Leading Edge SR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6524" y="2091689"/>
            <a:ext cx="1428750" cy="481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Workman Mini Personal Fall Limite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67824" y="3902246"/>
            <a:ext cx="1895052" cy="233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MSA Latchways Mini Personal Fall Limit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8041" y="113168"/>
            <a:ext cx="1240453" cy="200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96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anim calcmode="lin" valueType="num">
                                      <p:cBhvr additive="base">
                                        <p:cTn id="43"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
                                            <p:txEl>
                                              <p:pRg st="14" end="14"/>
                                            </p:txEl>
                                          </p:spTgt>
                                        </p:tgtEl>
                                        <p:attrNameLst>
                                          <p:attrName>style.visibility</p:attrName>
                                        </p:attrNameLst>
                                      </p:cBhvr>
                                      <p:to>
                                        <p:strVal val="visible"/>
                                      </p:to>
                                    </p:set>
                                    <p:anim calcmode="lin" valueType="num">
                                      <p:cBhvr additive="base">
                                        <p:cTn id="49" dur="500" fill="hold"/>
                                        <p:tgtEl>
                                          <p:spTgt spid="11">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anim calcmode="lin" valueType="num">
                                      <p:cBhvr additive="base">
                                        <p:cTn id="55" dur="500" fill="hold"/>
                                        <p:tgtEl>
                                          <p:spTgt spid="11">
                                            <p:txEl>
                                              <p:pRg st="16" end="1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18" end="18"/>
                                            </p:txEl>
                                          </p:spTgt>
                                        </p:tgtEl>
                                        <p:attrNameLst>
                                          <p:attrName>style.visibility</p:attrName>
                                        </p:attrNameLst>
                                      </p:cBhvr>
                                      <p:to>
                                        <p:strVal val="visible"/>
                                      </p:to>
                                    </p:set>
                                    <p:anim calcmode="lin" valueType="num">
                                      <p:cBhvr additive="base">
                                        <p:cTn id="61" dur="500" fill="hold"/>
                                        <p:tgtEl>
                                          <p:spTgt spid="11">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1">
                                            <p:txEl>
                                              <p:pRg st="20" end="20"/>
                                            </p:txEl>
                                          </p:spTgt>
                                        </p:tgtEl>
                                        <p:attrNameLst>
                                          <p:attrName>style.visibility</p:attrName>
                                        </p:attrNameLst>
                                      </p:cBhvr>
                                      <p:to>
                                        <p:strVal val="visible"/>
                                      </p:to>
                                    </p:set>
                                    <p:anim calcmode="lin" valueType="num">
                                      <p:cBhvr additive="base">
                                        <p:cTn id="67" dur="500" fill="hold"/>
                                        <p:tgtEl>
                                          <p:spTgt spid="11">
                                            <p:txEl>
                                              <p:pRg st="20" end="2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1">
                                            <p:txEl>
                                              <p:pRg st="20" end="2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2" name="Rectangle 3"/>
          <p:cNvSpPr>
            <a:spLocks noGrp="1" noChangeArrowheads="1"/>
          </p:cNvSpPr>
          <p:nvPr>
            <p:ph idx="1"/>
          </p:nvPr>
        </p:nvSpPr>
        <p:spPr/>
        <p:txBody>
          <a:bodyPr vert="horz" lIns="88900" tIns="50799" rIns="88900" bIns="50799" rtlCol="0" anchor="t">
            <a:normAutofit/>
          </a:bodyPr>
          <a:lstStyle/>
          <a:p>
            <a:pPr marL="342665" indent="-342665" defTabSz="914145">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Horizontal lifelines are to be designed, installed, and used under the supervision of a qualified person, and as part of a complete personal fall arrest system which maintains a safety factor of at least two.</a:t>
            </a:r>
          </a:p>
          <a:p>
            <a:pPr marL="342665" indent="-342665" defTabSz="914145">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 suspended scaffolds or similar working platforms with horizontal lifelines that may become vertical lifelines, the devices used to connect to a horizontal lifeline must be capable of locking in both directions on the lifeline. </a:t>
            </a:r>
            <a:endParaRPr lang="en-US" altLang="en-US"/>
          </a:p>
        </p:txBody>
      </p:sp>
      <p:sp>
        <p:nvSpPr>
          <p:cNvPr id="3" name="Title 2"/>
          <p:cNvSpPr>
            <a:spLocks noGrp="1"/>
          </p:cNvSpPr>
          <p:nvPr>
            <p:ph type="title"/>
          </p:nvPr>
        </p:nvSpPr>
        <p:spPr/>
        <p:txBody>
          <a:bodyPr/>
          <a:lstStyle/>
          <a:p>
            <a:r>
              <a:rPr lang="en-US" dirty="0"/>
              <a:t>Horizontal Lifeline</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106</a:t>
            </a:fld>
            <a:endParaRPr lang="en-US" dirty="0"/>
          </a:p>
        </p:txBody>
      </p:sp>
    </p:spTree>
    <p:extLst>
      <p:ext uri="{BB962C8B-B14F-4D97-AF65-F5344CB8AC3E}">
        <p14:creationId xmlns:p14="http://schemas.microsoft.com/office/powerpoint/2010/main" val="1449628917"/>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60" name="Rectangle 3"/>
          <p:cNvSpPr>
            <a:spLocks noGrp="1" noChangeArrowheads="1"/>
          </p:cNvSpPr>
          <p:nvPr>
            <p:ph idx="1"/>
          </p:nvPr>
        </p:nvSpPr>
        <p:spPr/>
        <p:txBody>
          <a:bodyPr vert="horz" lIns="88900" tIns="50799" rIns="88900" bIns="50799" rtlCol="0" anchor="t">
            <a:normAutofit/>
          </a:bodyPr>
          <a:lstStyle/>
          <a:p>
            <a:pPr marL="299134" indent="-299134" defTabSz="914145">
              <a:lnSpc>
                <a:spcPct val="80000"/>
              </a:lnSpc>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Employees must be trained to properly use a ladder- this includes safety measures like:</a:t>
            </a:r>
          </a:p>
          <a:p>
            <a:pPr marL="299134" indent="-299134" defTabSz="914145">
              <a:lnSpc>
                <a:spcPct val="80000"/>
              </a:lnSpc>
              <a:spcBef>
                <a:spcPts val="422"/>
              </a:spcBef>
              <a:buNone/>
            </a:pPr>
            <a:endPar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Maintain three points of contact</a:t>
            </a:r>
          </a:p>
          <a:p>
            <a:pPr marL="299134" indent="-299134" defTabSz="914145">
              <a:lnSpc>
                <a:spcPct val="80000"/>
              </a:lnSpc>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Place the ladder on level footing</a:t>
            </a:r>
          </a:p>
          <a:p>
            <a:pPr marL="299134" indent="-299134" defTabSz="914145">
              <a:lnSpc>
                <a:spcPct val="80000"/>
              </a:lnSpc>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Always face the ladder</a:t>
            </a:r>
          </a:p>
          <a:p>
            <a:pPr marL="299134" indent="-299134" defTabSz="914145">
              <a:lnSpc>
                <a:spcPct val="80000"/>
              </a:lnSpc>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Secure the ladder by locking the metal braces at the center of the ladder</a:t>
            </a:r>
          </a:p>
          <a:p>
            <a:pPr marL="299134" indent="-299134" defTabSz="914145">
              <a:lnSpc>
                <a:spcPct val="80000"/>
              </a:lnSpc>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Don't overreach</a:t>
            </a:r>
          </a:p>
          <a:p>
            <a:pPr marL="299134" indent="-299134" defTabSz="914145">
              <a:lnSpc>
                <a:spcPct val="80000"/>
              </a:lnSpc>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Don't walk the ladder</a:t>
            </a:r>
            <a:endParaRPr lang="en-US" altLang="en-US"/>
          </a:p>
        </p:txBody>
      </p:sp>
      <p:sp>
        <p:nvSpPr>
          <p:cNvPr id="3" name="Title 2"/>
          <p:cNvSpPr>
            <a:spLocks noGrp="1"/>
          </p:cNvSpPr>
          <p:nvPr>
            <p:ph type="title"/>
          </p:nvPr>
        </p:nvSpPr>
        <p:spPr/>
        <p:txBody>
          <a:bodyPr/>
          <a:lstStyle/>
          <a:p>
            <a:r>
              <a:rPr lang="en-US" dirty="0"/>
              <a:t>Ladder Safety</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107</a:t>
            </a:fld>
            <a:endParaRPr lang="en-US" dirty="0"/>
          </a:p>
        </p:txBody>
      </p:sp>
    </p:spTree>
    <p:extLst>
      <p:ext uri="{BB962C8B-B14F-4D97-AF65-F5344CB8AC3E}">
        <p14:creationId xmlns:p14="http://schemas.microsoft.com/office/powerpoint/2010/main" val="417970103"/>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Misuse of Portable </a:t>
            </a:r>
            <a:r>
              <a:rPr lang="en-US" altLang="en-US" dirty="0" smtClean="0">
                <a:ea typeface="Helvetica" panose="020B0604020202020204" pitchFamily="34" charset="0"/>
                <a:sym typeface="Helvetica" panose="020B0604020202020204" pitchFamily="34" charset="0"/>
              </a:rPr>
              <a:t>Ladders </a:t>
            </a:r>
            <a:endParaRPr lang="en-US" altLang="en-US" dirty="0"/>
          </a:p>
        </p:txBody>
      </p:sp>
      <p:sp>
        <p:nvSpPr>
          <p:cNvPr id="175108"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164078" indent="-164078" defTabSz="914145">
              <a:spcBef>
                <a:spcPts val="492"/>
              </a:spcBef>
              <a:buClr>
                <a:srgbClr val="000000"/>
              </a:buClr>
              <a:buFont typeface="ArialMT" charset="0"/>
              <a:buChar char="•"/>
            </a:pPr>
            <a:r>
              <a:rPr lang="en-US" altLang="en-US" sz="302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You risk falling if portable ladders are not safely positioned each time they are used. While you are on a ladder, it may move and slip from its supports. You can also lose your balance while getting on or off an unsteady ladder. Falls from ladders can cause injuries ranging from sprains to death. </a:t>
            </a:r>
          </a:p>
          <a:p>
            <a:pPr marL="164078" indent="-164078" defTabSz="914145">
              <a:spcBef>
                <a:spcPts val="492"/>
              </a:spcBef>
              <a:buNone/>
            </a:pPr>
            <a:endParaRPr lang="en-US" altLang="en-US" sz="302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108</a:t>
            </a:fld>
            <a:endParaRPr lang="en-US" dirty="0"/>
          </a:p>
        </p:txBody>
      </p:sp>
    </p:spTree>
    <p:extLst>
      <p:ext uri="{BB962C8B-B14F-4D97-AF65-F5344CB8AC3E}">
        <p14:creationId xmlns:p14="http://schemas.microsoft.com/office/powerpoint/2010/main" val="4262642554"/>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5"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Misuse of Portable </a:t>
            </a:r>
            <a:r>
              <a:rPr lang="en-US" altLang="en-US" dirty="0" smtClean="0">
                <a:ea typeface="Helvetica" panose="020B0604020202020204" pitchFamily="34" charset="0"/>
                <a:sym typeface="Helvetica" panose="020B0604020202020204" pitchFamily="34" charset="0"/>
              </a:rPr>
              <a:t>Ladders  </a:t>
            </a:r>
            <a:endParaRPr lang="en-US" altLang="en-US" dirty="0"/>
          </a:p>
        </p:txBody>
      </p:sp>
      <p:sp>
        <p:nvSpPr>
          <p:cNvPr id="177156"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335968" indent="-335968" defTabSz="914145">
              <a:lnSpc>
                <a:spcPct val="80000"/>
              </a:lnSpc>
              <a:spcBef>
                <a:spcPts val="352"/>
              </a:spcBef>
              <a:buClr>
                <a:srgbClr val="000000"/>
              </a:buClr>
              <a:buFont typeface="ArialMT" charset="0"/>
              <a:buChar char="•"/>
            </a:pPr>
            <a:r>
              <a:rPr lang="en-US" altLang="en-US" sz="2320"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Position portable ladders so the side rails extend at least 3 feet above the landing</a:t>
            </a:r>
            <a:r>
              <a:rPr lang="en-US" altLang="en-US" sz="232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p>
          <a:p>
            <a:pPr marL="335968" indent="-335968" defTabSz="914145">
              <a:lnSpc>
                <a:spcPct val="80000"/>
              </a:lnSpc>
              <a:spcBef>
                <a:spcPts val="352"/>
              </a:spcBef>
              <a:buClr>
                <a:srgbClr val="000000"/>
              </a:buClr>
              <a:buFont typeface="ArialMT" charset="0"/>
              <a:buChar char="•"/>
            </a:pPr>
            <a:r>
              <a:rPr lang="en-US" altLang="en-US" sz="232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Secure side rails at the top to a rigid support and use a grab device when 3 foot extension is not possible. </a:t>
            </a:r>
          </a:p>
          <a:p>
            <a:pPr marL="335968" indent="-335968" defTabSz="914145">
              <a:lnSpc>
                <a:spcPct val="80000"/>
              </a:lnSpc>
              <a:spcBef>
                <a:spcPts val="352"/>
              </a:spcBef>
              <a:buClr>
                <a:srgbClr val="000000"/>
              </a:buClr>
              <a:buFont typeface="ArialMT" charset="0"/>
              <a:buChar char="•"/>
            </a:pPr>
            <a:r>
              <a:rPr lang="en-US" altLang="en-US" sz="232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Make sure that the weight on the ladder will not cause it to slip off its support. </a:t>
            </a:r>
          </a:p>
          <a:p>
            <a:pPr marL="335968" indent="-335968" defTabSz="914145">
              <a:lnSpc>
                <a:spcPct val="80000"/>
              </a:lnSpc>
              <a:spcBef>
                <a:spcPts val="352"/>
              </a:spcBef>
              <a:buClr>
                <a:srgbClr val="000000"/>
              </a:buClr>
              <a:buFont typeface="ArialMT" charset="0"/>
              <a:buChar char="•"/>
            </a:pPr>
            <a:r>
              <a:rPr lang="en-US" altLang="en-US" sz="232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Before each use inspect ladders for cracked or broken parts such as rungs, steps, side rails, feet and locking components. </a:t>
            </a:r>
          </a:p>
          <a:p>
            <a:pPr marL="335968" indent="-335968" defTabSz="914145">
              <a:lnSpc>
                <a:spcPct val="80000"/>
              </a:lnSpc>
              <a:spcBef>
                <a:spcPts val="352"/>
              </a:spcBef>
              <a:buClr>
                <a:srgbClr val="000000"/>
              </a:buClr>
              <a:buFont typeface="ArialMT" charset="0"/>
              <a:buChar char="•"/>
            </a:pPr>
            <a:r>
              <a:rPr lang="en-US" altLang="en-US" sz="232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 not apply more weight on the ladder than it is designed to support [For additional information, see Ladder Safety]. </a:t>
            </a:r>
          </a:p>
          <a:p>
            <a:pPr marL="335968" indent="-335968" defTabSz="914145">
              <a:lnSpc>
                <a:spcPct val="80000"/>
              </a:lnSpc>
              <a:spcBef>
                <a:spcPts val="352"/>
              </a:spcBef>
              <a:buClr>
                <a:srgbClr val="000000"/>
              </a:buClr>
              <a:buFont typeface="ArialMT" charset="0"/>
              <a:buChar char="•"/>
            </a:pPr>
            <a:r>
              <a:rPr lang="en-US" altLang="en-US" sz="232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Use only ladders that comply with OSHA design standards [29 CFR 1926.1053(a)(1)]. </a:t>
            </a:r>
            <a:endParaRPr lang="en-US" altLang="en-US"/>
          </a:p>
        </p:txBody>
      </p:sp>
      <p:sp>
        <p:nvSpPr>
          <p:cNvPr id="177157" name="TextBox 1"/>
          <p:cNvSpPr txBox="1">
            <a:spLocks noChangeArrowheads="1"/>
          </p:cNvSpPr>
          <p:nvPr/>
        </p:nvSpPr>
        <p:spPr bwMode="auto">
          <a:xfrm>
            <a:off x="4462890" y="6019513"/>
            <a:ext cx="3219151"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66" dirty="0" smtClean="0">
                <a:hlinkClick r:id="rId3"/>
              </a:rPr>
              <a:t>link to OSHA </a:t>
            </a:r>
            <a:r>
              <a:rPr lang="en-US" altLang="en-US" sz="1266" dirty="0" err="1" smtClean="0">
                <a:hlinkClick r:id="rId3"/>
              </a:rPr>
              <a:t>Publicationabout</a:t>
            </a:r>
            <a:r>
              <a:rPr lang="en-US" altLang="en-US" sz="1266" dirty="0" smtClean="0">
                <a:hlinkClick r:id="rId3"/>
              </a:rPr>
              <a:t> portable ladder</a:t>
            </a:r>
            <a:endParaRPr lang="en-US" altLang="en-US" sz="1266" dirty="0"/>
          </a:p>
          <a:p>
            <a:endParaRPr lang="en-US" altLang="en-US" sz="1266"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109</a:t>
            </a:fld>
            <a:endParaRPr lang="en-US" dirty="0"/>
          </a:p>
        </p:txBody>
      </p:sp>
    </p:spTree>
    <p:extLst>
      <p:ext uri="{BB962C8B-B14F-4D97-AF65-F5344CB8AC3E}">
        <p14:creationId xmlns:p14="http://schemas.microsoft.com/office/powerpoint/2010/main" val="23697700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885137"/>
            <a:ext cx="3733800" cy="4291825"/>
          </a:xfrm>
        </p:spPr>
        <p:txBody>
          <a:bodyPr>
            <a:normAutofit/>
          </a:bodyPr>
          <a:lstStyle/>
          <a:p>
            <a:r>
              <a:rPr lang="en-US" dirty="0"/>
              <a:t>To save lives</a:t>
            </a:r>
          </a:p>
          <a:p>
            <a:endParaRPr lang="en-US" dirty="0"/>
          </a:p>
          <a:p>
            <a:r>
              <a:rPr lang="en-US" dirty="0"/>
              <a:t>To prevent injuries</a:t>
            </a:r>
          </a:p>
          <a:p>
            <a:endParaRPr lang="en-US" dirty="0"/>
          </a:p>
          <a:p>
            <a:r>
              <a:rPr lang="en-US" dirty="0"/>
              <a:t>To protect America’s workers</a:t>
            </a:r>
          </a:p>
        </p:txBody>
      </p:sp>
      <p:pic>
        <p:nvPicPr>
          <p:cNvPr id="15" name="Picture 6" descr="OSHA's Free Workplace Pos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41562" y="283506"/>
            <a:ext cx="4274062" cy="5947641"/>
          </a:xfrm>
          <a:prstGeom prst="rect">
            <a:avLst/>
          </a:prstGeom>
          <a:noFill/>
          <a:extLst>
            <a:ext uri="{909E8E84-426E-40DD-AFC4-6F175D3DCCD1}">
              <a14:hiddenFill xmlns:a14="http://schemas.microsoft.com/office/drawing/2010/main">
                <a:solidFill>
                  <a:srgbClr val="FFFFFF"/>
                </a:solidFill>
              </a14:hiddenFill>
            </a:ext>
          </a:extLst>
        </p:spPr>
      </p:pic>
      <p:sp>
        <p:nvSpPr>
          <p:cNvPr id="47" name="object 2"/>
          <p:cNvSpPr txBox="1">
            <a:spLocks noGrp="1"/>
          </p:cNvSpPr>
          <p:nvPr>
            <p:ph type="title"/>
          </p:nvPr>
        </p:nvSpPr>
        <p:spPr>
          <a:xfrm>
            <a:off x="419100" y="0"/>
            <a:ext cx="4022462" cy="1448703"/>
          </a:xfrm>
          <a:prstGeom prst="rect">
            <a:avLst/>
          </a:prstGeom>
        </p:spPr>
        <p:txBody>
          <a:bodyPr vert="horz" wrap="square" lIns="0" tIns="0" rIns="0" bIns="0" rtlCol="0" anchor="ctr">
            <a:noAutofit/>
          </a:bodyPr>
          <a:lstStyle/>
          <a:p>
            <a:pPr marR="11206" algn="ctr">
              <a:lnSpc>
                <a:spcPct val="100000"/>
              </a:lnSpc>
              <a:tabLst>
                <a:tab pos="2468227" algn="l"/>
              </a:tabLst>
            </a:pPr>
            <a:r>
              <a:rPr lang="en-US" dirty="0">
                <a:latin typeface="Helvetica" panose="020B0604020202020204" pitchFamily="34" charset="0"/>
                <a:ea typeface="Helvetica" panose="020B0604020202020204" pitchFamily="34" charset="0"/>
                <a:cs typeface="Helvetica" panose="020B0604020202020204" pitchFamily="34" charset="0"/>
              </a:rPr>
              <a:t>OSHA’s Mission</a:t>
            </a:r>
            <a:endParaRPr dirty="0">
              <a:latin typeface="Helvetica" panose="020B0604020202020204" pitchFamily="34" charset="0"/>
              <a:ea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11</a:t>
            </a:fld>
            <a:endParaRPr lang="en-US" dirty="0"/>
          </a:p>
        </p:txBody>
      </p:sp>
    </p:spTree>
    <p:extLst>
      <p:ext uri="{BB962C8B-B14F-4D97-AF65-F5344CB8AC3E}">
        <p14:creationId xmlns:p14="http://schemas.microsoft.com/office/powerpoint/2010/main" val="1418849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dirty="0">
                <a:latin typeface="Helvetica" panose="020B0604020202020204" pitchFamily="34" charset="0"/>
                <a:cs typeface="Helvetica" panose="020B0604020202020204" pitchFamily="34" charset="0"/>
              </a:rPr>
              <a:t>Originally </a:t>
            </a:r>
            <a:r>
              <a:rPr lang="en-US" sz="2200" i="1" dirty="0">
                <a:latin typeface="Helvetica" panose="020B0604020202020204" pitchFamily="34" charset="0"/>
                <a:cs typeface="Helvetica" panose="020B0604020202020204" pitchFamily="34" charset="0"/>
              </a:rPr>
              <a:t>just</a:t>
            </a:r>
            <a:r>
              <a:rPr lang="en-US" sz="2200" dirty="0">
                <a:latin typeface="Helvetica" panose="020B0604020202020204" pitchFamily="34" charset="0"/>
                <a:cs typeface="Helvetica" panose="020B0604020202020204" pitchFamily="34" charset="0"/>
              </a:rPr>
              <a:t> for roofers doing roofing work</a:t>
            </a:r>
          </a:p>
          <a:p>
            <a:pPr marL="0" indent="0">
              <a:buNone/>
            </a:pPr>
            <a:endParaRPr lang="en-US" sz="500" dirty="0">
              <a:latin typeface="Helvetica" panose="020B0604020202020204" pitchFamily="34" charset="0"/>
              <a:cs typeface="Helvetica" panose="020B0604020202020204" pitchFamily="34" charset="0"/>
            </a:endParaRPr>
          </a:p>
          <a:p>
            <a:pPr marL="747190" lvl="1" indent="-342659">
              <a:buFont typeface="Arial" panose="020B0604020202020204" pitchFamily="34" charset="0"/>
              <a:buChar char="•"/>
            </a:pPr>
            <a:r>
              <a:rPr lang="en-US" sz="2000" dirty="0">
                <a:latin typeface="Helvetica" panose="020B0604020202020204" pitchFamily="34" charset="0"/>
                <a:cs typeface="Helvetica" panose="020B0604020202020204" pitchFamily="34" charset="0"/>
              </a:rPr>
              <a:t>May 12</a:t>
            </a:r>
            <a:r>
              <a:rPr lang="en-US" sz="2000" baseline="30000" dirty="0">
                <a:latin typeface="Helvetica" panose="020B0604020202020204" pitchFamily="34" charset="0"/>
                <a:cs typeface="Helvetica" panose="020B0604020202020204" pitchFamily="34" charset="0"/>
              </a:rPr>
              <a:t>th</a:t>
            </a:r>
            <a:r>
              <a:rPr lang="en-US" sz="2000" dirty="0">
                <a:latin typeface="Helvetica" panose="020B0604020202020204" pitchFamily="34" charset="0"/>
                <a:cs typeface="Helvetica" panose="020B0604020202020204" pitchFamily="34" charset="0"/>
              </a:rPr>
              <a:t>, 2000 LOI permitted use for other activities, with restrictions</a:t>
            </a:r>
          </a:p>
        </p:txBody>
      </p:sp>
      <p:sp>
        <p:nvSpPr>
          <p:cNvPr id="2" name="Title 1"/>
          <p:cNvSpPr>
            <a:spLocks noGrp="1"/>
          </p:cNvSpPr>
          <p:nvPr>
            <p:ph type="title"/>
          </p:nvPr>
        </p:nvSpPr>
        <p:spPr/>
        <p:txBody>
          <a:bodyPr/>
          <a:lstStyle/>
          <a:p>
            <a:r>
              <a:rPr lang="en-US" dirty="0"/>
              <a:t>Warning Lines – 1926 Non-Roofing</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110</a:t>
            </a:fld>
            <a:endParaRPr lang="de-DE" dirty="0"/>
          </a:p>
        </p:txBody>
      </p:sp>
      <p:sp>
        <p:nvSpPr>
          <p:cNvPr id="8" name="TextBox 7"/>
          <p:cNvSpPr txBox="1"/>
          <p:nvPr/>
        </p:nvSpPr>
        <p:spPr>
          <a:xfrm>
            <a:off x="601884" y="5715607"/>
            <a:ext cx="7327721" cy="307712"/>
          </a:xfrm>
          <a:prstGeom prst="rect">
            <a:avLst/>
          </a:prstGeom>
          <a:noFill/>
        </p:spPr>
        <p:txBody>
          <a:bodyPr wrap="square" lIns="91376" tIns="45688" rIns="91376" bIns="45688" rtlCol="0">
            <a:spAutoFit/>
          </a:bodyPr>
          <a:lstStyle/>
          <a:p>
            <a:pPr algn="ctr"/>
            <a:r>
              <a:rPr lang="en-US" sz="1400" b="1" baseline="0" dirty="0">
                <a:latin typeface="Helvetica" panose="020B0604020202020204" pitchFamily="34" charset="0"/>
                <a:cs typeface="Helvetica" panose="020B0604020202020204" pitchFamily="34" charset="0"/>
              </a:rPr>
              <a:t>“Fall Protection Myths and Misconceptions: Working Within the OSHA System”</a:t>
            </a:r>
          </a:p>
        </p:txBody>
      </p:sp>
      <p:pic>
        <p:nvPicPr>
          <p:cNvPr id="5" name="Picture 4" title="A drawing of four-sided warning lines on a roof with safe distance from edge and safe workfor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490" y="2626500"/>
            <a:ext cx="4683967" cy="2682240"/>
          </a:xfrm>
          <a:prstGeom prst="rect">
            <a:avLst/>
          </a:prstGeom>
        </p:spPr>
      </p:pic>
    </p:spTree>
    <p:extLst>
      <p:ext uri="{BB962C8B-B14F-4D97-AF65-F5344CB8AC3E}">
        <p14:creationId xmlns:p14="http://schemas.microsoft.com/office/powerpoint/2010/main" val="21630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title="A drawing of four-sided warning lines on a roo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358" y="2697036"/>
            <a:ext cx="3657600" cy="2566219"/>
          </a:xfrm>
          <a:prstGeom prst="rect">
            <a:avLst/>
          </a:prstGeom>
        </p:spPr>
      </p:pic>
      <p:sp>
        <p:nvSpPr>
          <p:cNvPr id="3" name="Content Placeholder 2"/>
          <p:cNvSpPr>
            <a:spLocks noGrp="1"/>
          </p:cNvSpPr>
          <p:nvPr>
            <p:ph idx="1"/>
          </p:nvPr>
        </p:nvSpPr>
        <p:spPr/>
        <p:txBody>
          <a:bodyPr/>
          <a:lstStyle/>
          <a:p>
            <a:r>
              <a:rPr lang="en-US" sz="2000" dirty="0">
                <a:latin typeface="Helvetica" panose="020B0604020202020204" pitchFamily="34" charset="0"/>
                <a:cs typeface="Helvetica" panose="020B0604020202020204" pitchFamily="34" charset="0"/>
              </a:rPr>
              <a:t>4-sided set of lines in-place to warn workers of edge hazard</a:t>
            </a:r>
          </a:p>
          <a:p>
            <a:endParaRPr lang="en-US" sz="500" dirty="0">
              <a:latin typeface="Helvetica" panose="020B0604020202020204" pitchFamily="34" charset="0"/>
              <a:cs typeface="Helvetica" panose="020B0604020202020204" pitchFamily="34" charset="0"/>
            </a:endParaRPr>
          </a:p>
          <a:p>
            <a:pPr lvl="1"/>
            <a:r>
              <a:rPr lang="en-US" sz="2000" dirty="0">
                <a:latin typeface="Helvetica" panose="020B0604020202020204" pitchFamily="34" charset="0"/>
                <a:cs typeface="Helvetica" panose="020B0604020202020204" pitchFamily="34" charset="0"/>
              </a:rPr>
              <a:t>Permitted, in 2003, by P. Subpart D</a:t>
            </a:r>
          </a:p>
          <a:p>
            <a:pPr lvl="1"/>
            <a:endParaRPr lang="en-US" sz="500" dirty="0">
              <a:latin typeface="Helvetica" panose="020B0604020202020204" pitchFamily="34" charset="0"/>
              <a:cs typeface="Helvetica" panose="020B0604020202020204" pitchFamily="34" charset="0"/>
            </a:endParaRPr>
          </a:p>
          <a:p>
            <a:pPr marL="1032737" lvl="1" indent="-345833">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“De Minimis Violation”</a:t>
            </a:r>
          </a:p>
          <a:p>
            <a:pPr marL="1032737" lvl="1" indent="-345833">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Work must be of “temp. nature”</a:t>
            </a:r>
          </a:p>
          <a:p>
            <a:pPr marL="1032737" lvl="1" indent="-345833">
              <a:buFont typeface="Wingdings" panose="05000000000000000000" pitchFamily="2" charset="2"/>
              <a:buChar char="ü"/>
            </a:pPr>
            <a:endParaRPr lang="en-US" sz="500" dirty="0">
              <a:latin typeface="Helvetica" panose="020B0604020202020204" pitchFamily="34" charset="0"/>
              <a:cs typeface="Helvetica" panose="020B0604020202020204" pitchFamily="34" charset="0"/>
            </a:endParaRPr>
          </a:p>
          <a:p>
            <a:pPr lvl="1"/>
            <a:r>
              <a:rPr lang="en-US" sz="2000" dirty="0">
                <a:latin typeface="Helvetica" panose="020B0604020202020204" pitchFamily="34" charset="0"/>
                <a:cs typeface="Helvetica" panose="020B0604020202020204" pitchFamily="34" charset="0"/>
              </a:rPr>
              <a:t>Permit work inside w/ no PFAS</a:t>
            </a:r>
          </a:p>
          <a:p>
            <a:pPr lvl="1"/>
            <a:r>
              <a:rPr lang="en-US" sz="2000" dirty="0">
                <a:latin typeface="Helvetica" panose="020B0604020202020204" pitchFamily="34" charset="0"/>
                <a:cs typeface="Helvetica" panose="020B0604020202020204" pitchFamily="34" charset="0"/>
              </a:rPr>
              <a:t>Most rules mirror 1926 requirements</a:t>
            </a:r>
          </a:p>
          <a:p>
            <a:pPr lvl="1"/>
            <a:r>
              <a:rPr lang="en-US" sz="2000" dirty="0">
                <a:latin typeface="Helvetica" panose="020B0604020202020204" pitchFamily="34" charset="0"/>
                <a:cs typeface="Helvetica" panose="020B0604020202020204" pitchFamily="34" charset="0"/>
              </a:rPr>
              <a:t>Distances?</a:t>
            </a:r>
            <a:endParaRPr lang="en-US" sz="1800" dirty="0">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p>
            <a:r>
              <a:rPr lang="en-US" dirty="0"/>
              <a:t>Designated Area - 1910</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111</a:t>
            </a:fld>
            <a:endParaRPr lang="de-DE" dirty="0"/>
          </a:p>
        </p:txBody>
      </p:sp>
      <p:sp>
        <p:nvSpPr>
          <p:cNvPr id="5" name="TextBox 4"/>
          <p:cNvSpPr txBox="1"/>
          <p:nvPr/>
        </p:nvSpPr>
        <p:spPr>
          <a:xfrm>
            <a:off x="5263186" y="5339605"/>
            <a:ext cx="2861953" cy="369267"/>
          </a:xfrm>
          <a:prstGeom prst="rect">
            <a:avLst/>
          </a:prstGeom>
          <a:noFill/>
        </p:spPr>
        <p:txBody>
          <a:bodyPr wrap="square" lIns="91376" tIns="45688" rIns="91376" bIns="45688" rtlCol="0">
            <a:spAutoFit/>
          </a:bodyPr>
          <a:lstStyle/>
          <a:p>
            <a:r>
              <a:rPr lang="en-US" baseline="0" dirty="0">
                <a:latin typeface="Helvetica" panose="020B0604020202020204" pitchFamily="34" charset="0"/>
                <a:cs typeface="Helvetica" panose="020B0604020202020204" pitchFamily="34" charset="0"/>
              </a:rPr>
              <a:t>G.I. “Maintenance Work”</a:t>
            </a:r>
          </a:p>
        </p:txBody>
      </p:sp>
    </p:spTree>
    <p:extLst>
      <p:ext uri="{BB962C8B-B14F-4D97-AF65-F5344CB8AC3E}">
        <p14:creationId xmlns:p14="http://schemas.microsoft.com/office/powerpoint/2010/main" val="196871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20" name="Rectangle 3"/>
          <p:cNvSpPr>
            <a:spLocks noGrp="1" noChangeArrowheads="1"/>
          </p:cNvSpPr>
          <p:nvPr>
            <p:ph idx="1"/>
          </p:nvPr>
        </p:nvSpPr>
        <p:spPr/>
        <p:txBody>
          <a:bodyPr vert="horz" lIns="88900" tIns="50799" rIns="88900" bIns="50799" rtlCol="0" anchor="t">
            <a:normAutofit/>
          </a:bodyPr>
          <a:lstStyle/>
          <a:p>
            <a:pPr marL="339316" indent="-339316" defTabSz="914145">
              <a:spcBef>
                <a:spcPts val="422"/>
              </a:spcBef>
              <a:buClr>
                <a:srgbClr val="000000"/>
              </a:buClr>
              <a:buFont typeface="ArialMT" charset="0"/>
              <a:buChar char="•"/>
            </a:pPr>
            <a:r>
              <a:rPr lang="en-US" altLang="en-US" sz="2812">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Connectors, including D-rings and snaphooks, must be made from drop-forged, pressed or formed steel, or equivalent materials. They must have a corrosion-resistant finish, with smooth surfaces and edges to prevent damage to connecting parts of the system.</a:t>
            </a:r>
          </a:p>
          <a:p>
            <a:pPr marL="339316" indent="-339316" defTabSz="914145">
              <a:spcBef>
                <a:spcPts val="422"/>
              </a:spcBef>
              <a:buClr>
                <a:srgbClr val="000000"/>
              </a:buClr>
              <a:buFont typeface="ArialMT" charset="0"/>
              <a:buChar char="•"/>
            </a:pPr>
            <a:r>
              <a:rPr lang="en-US" altLang="en-US" sz="2812">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D-Rings must have a minimum tensile strength of 5,000 pounds, and be proof-tested to a minimum tensile load of 3,600 pounds without cracking, breaking, or becoming permanently deformed.</a:t>
            </a:r>
            <a:endParaRPr lang="en-US" altLang="en-US"/>
          </a:p>
        </p:txBody>
      </p:sp>
      <p:sp>
        <p:nvSpPr>
          <p:cNvPr id="3" name="Title 2"/>
          <p:cNvSpPr>
            <a:spLocks noGrp="1"/>
          </p:cNvSpPr>
          <p:nvPr>
            <p:ph type="title"/>
          </p:nvPr>
        </p:nvSpPr>
        <p:spPr/>
        <p:txBody>
          <a:bodyPr/>
          <a:lstStyle/>
          <a:p>
            <a:r>
              <a:rPr lang="en-US" dirty="0" smtClean="0"/>
              <a:t>Connectors </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112</a:t>
            </a:fld>
            <a:endParaRPr lang="en-US" dirty="0"/>
          </a:p>
        </p:txBody>
      </p:sp>
    </p:spTree>
    <p:extLst>
      <p:ext uri="{BB962C8B-B14F-4D97-AF65-F5344CB8AC3E}">
        <p14:creationId xmlns:p14="http://schemas.microsoft.com/office/powerpoint/2010/main" val="4003086526"/>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8"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331503" indent="-331503" defTabSz="914145">
              <a:lnSpc>
                <a:spcPct val="80000"/>
              </a:lnSpc>
              <a:spcBef>
                <a:spcPts val="352"/>
              </a:spcBef>
              <a:buClr>
                <a:srgbClr val="000000"/>
              </a:buClr>
              <a:buFont typeface="ArialMT" charset="0"/>
              <a:buChar char="•"/>
            </a:pPr>
            <a:r>
              <a:rPr lang="en-US" altLang="en-US" sz="2109">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Snaphooks must have a minimum tensile strength of 5,000 pounds, and be proof-tested to a minimum tensile load of 3,600 pounds without cracking, breaking, or becoming permanently deformed. They must also be locking-type, double-locking, designed and used to prevent the disengagement of the snaphook by the contact of the snaphook keeper with the connected member. </a:t>
            </a:r>
          </a:p>
          <a:p>
            <a:pPr marL="331503" indent="-331503" defTabSz="914145">
              <a:lnSpc>
                <a:spcPct val="80000"/>
              </a:lnSpc>
              <a:spcBef>
                <a:spcPts val="352"/>
              </a:spcBef>
              <a:buClr>
                <a:srgbClr val="000000"/>
              </a:buClr>
              <a:buFont typeface="ArialMT" charset="0"/>
              <a:buChar char="•"/>
            </a:pPr>
            <a:r>
              <a:rPr lang="en-US" altLang="en-US" sz="2109">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Unless it is designed for the following connections, </a:t>
            </a:r>
            <a:r>
              <a:rPr lang="en-US" altLang="en-US" sz="210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snaphooks must not be engaged</a:t>
            </a:r>
            <a:r>
              <a:rPr lang="en-US" altLang="en-US" sz="2109">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p>
          <a:p>
            <a:pPr marL="598268" lvl="1" indent="-276810" defTabSz="914145">
              <a:lnSpc>
                <a:spcPct val="80000"/>
              </a:lnSpc>
              <a:spcBef>
                <a:spcPts val="281"/>
              </a:spcBef>
              <a:buClr>
                <a:srgbClr val="000000"/>
              </a:buClr>
              <a:buFont typeface="ArialMT" charset="0"/>
              <a:buChar char="–"/>
            </a:pPr>
            <a:r>
              <a:rPr lang="en-US" altLang="en-US" sz="182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Directly to webbing, rope, or wire. </a:t>
            </a:r>
          </a:p>
          <a:p>
            <a:pPr marL="598268" lvl="1" indent="-276810" defTabSz="914145">
              <a:lnSpc>
                <a:spcPct val="80000"/>
              </a:lnSpc>
              <a:spcBef>
                <a:spcPts val="281"/>
              </a:spcBef>
              <a:buClr>
                <a:srgbClr val="000000"/>
              </a:buClr>
              <a:buFont typeface="ArialMT" charset="0"/>
              <a:buChar char="–"/>
            </a:pPr>
            <a:r>
              <a:rPr lang="en-US" altLang="en-US" sz="182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To each other. </a:t>
            </a:r>
          </a:p>
          <a:p>
            <a:pPr marL="598268" lvl="1" indent="-276810" defTabSz="914145">
              <a:lnSpc>
                <a:spcPct val="80000"/>
              </a:lnSpc>
              <a:spcBef>
                <a:spcPts val="281"/>
              </a:spcBef>
              <a:buClr>
                <a:srgbClr val="000000"/>
              </a:buClr>
              <a:buFont typeface="ArialMT" charset="0"/>
              <a:buChar char="–"/>
            </a:pPr>
            <a:r>
              <a:rPr lang="en-US" altLang="en-US" sz="182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To a D-ring to which another snaphook or other connector is attached. </a:t>
            </a:r>
          </a:p>
          <a:p>
            <a:pPr marL="598268" lvl="1" indent="-276810" defTabSz="914145">
              <a:lnSpc>
                <a:spcPct val="80000"/>
              </a:lnSpc>
              <a:spcBef>
                <a:spcPts val="281"/>
              </a:spcBef>
              <a:buClr>
                <a:srgbClr val="000000"/>
              </a:buClr>
              <a:buFont typeface="ArialMT" charset="0"/>
              <a:buChar char="–"/>
            </a:pPr>
            <a:r>
              <a:rPr lang="en-US" altLang="en-US" sz="182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To a horizontal lifeline. </a:t>
            </a:r>
          </a:p>
          <a:p>
            <a:pPr marL="598268" lvl="1" indent="-276810" defTabSz="914145">
              <a:lnSpc>
                <a:spcPct val="80000"/>
              </a:lnSpc>
              <a:spcBef>
                <a:spcPts val="281"/>
              </a:spcBef>
              <a:buClr>
                <a:srgbClr val="000000"/>
              </a:buClr>
              <a:buFont typeface="ArialMT" charset="0"/>
              <a:buChar char="–"/>
            </a:pPr>
            <a:r>
              <a:rPr lang="en-US" altLang="en-US" sz="182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To any object which is incompatibly shaped in relation to the snaphook such that the connected object could depress the snaphook keeper and release itself. </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113</a:t>
            </a:fld>
            <a:endParaRPr lang="en-US" dirty="0"/>
          </a:p>
        </p:txBody>
      </p:sp>
      <p:sp>
        <p:nvSpPr>
          <p:cNvPr id="3" name="Title 2"/>
          <p:cNvSpPr>
            <a:spLocks noGrp="1"/>
          </p:cNvSpPr>
          <p:nvPr>
            <p:ph type="title"/>
          </p:nvPr>
        </p:nvSpPr>
        <p:spPr/>
        <p:txBody>
          <a:bodyPr/>
          <a:lstStyle/>
          <a:p>
            <a:r>
              <a:rPr lang="en-US" dirty="0" smtClean="0"/>
              <a:t>Connectors  </a:t>
            </a:r>
            <a:endParaRPr lang="en-US" dirty="0"/>
          </a:p>
        </p:txBody>
      </p:sp>
    </p:spTree>
    <p:extLst>
      <p:ext uri="{BB962C8B-B14F-4D97-AF65-F5344CB8AC3E}">
        <p14:creationId xmlns:p14="http://schemas.microsoft.com/office/powerpoint/2010/main" val="985955944"/>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A picture showing a PPE damaged by hea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928" y="1325880"/>
            <a:ext cx="8010144" cy="4206240"/>
          </a:xfrm>
          <a:prstGeom prst="rect">
            <a:avLst/>
          </a:prstGeom>
        </p:spPr>
      </p:pic>
      <p:sp>
        <p:nvSpPr>
          <p:cNvPr id="4" name="object 4"/>
          <p:cNvSpPr txBox="1"/>
          <p:nvPr/>
        </p:nvSpPr>
        <p:spPr>
          <a:xfrm>
            <a:off x="5896035" y="2366599"/>
            <a:ext cx="1409123" cy="247650"/>
          </a:xfrm>
          <a:prstGeom prst="rect">
            <a:avLst/>
          </a:prstGeom>
        </p:spPr>
        <p:txBody>
          <a:bodyPr vert="horz" wrap="square" lIns="0" tIns="0" rIns="0" bIns="0" rtlCol="0">
            <a:noAutofit/>
          </a:bodyPr>
          <a:lstStyle/>
          <a:p>
            <a:pPr marL="11391" defTabSz="820199" fontAlgn="auto">
              <a:spcBef>
                <a:spcPts val="0"/>
              </a:spcBef>
              <a:spcAft>
                <a:spcPts val="0"/>
              </a:spcAft>
            </a:pPr>
            <a:r>
              <a:rPr b="1" baseline="0" dirty="0">
                <a:solidFill>
                  <a:srgbClr val="FFFFFF"/>
                </a:solidFill>
                <a:latin typeface="Tahoma"/>
                <a:ea typeface="+mn-ea"/>
                <a:cs typeface="Tahoma"/>
              </a:rPr>
              <a:t>H</a:t>
            </a:r>
            <a:r>
              <a:rPr b="1" spc="-4" baseline="0" dirty="0">
                <a:solidFill>
                  <a:srgbClr val="FFFFFF"/>
                </a:solidFill>
                <a:latin typeface="Tahoma"/>
                <a:ea typeface="+mn-ea"/>
                <a:cs typeface="Tahoma"/>
              </a:rPr>
              <a:t>e</a:t>
            </a:r>
            <a:r>
              <a:rPr b="1" baseline="0" dirty="0">
                <a:solidFill>
                  <a:srgbClr val="FFFFFF"/>
                </a:solidFill>
                <a:latin typeface="Tahoma"/>
                <a:ea typeface="+mn-ea"/>
                <a:cs typeface="Tahoma"/>
              </a:rPr>
              <a:t>at</a:t>
            </a:r>
            <a:r>
              <a:rPr b="1" spc="63" baseline="0" dirty="0">
                <a:solidFill>
                  <a:srgbClr val="FFFFFF"/>
                </a:solidFill>
                <a:latin typeface="Times New Roman"/>
                <a:ea typeface="+mn-ea"/>
                <a:cs typeface="Times New Roman"/>
              </a:rPr>
              <a:t> </a:t>
            </a:r>
            <a:r>
              <a:rPr b="1" spc="-9" baseline="0" dirty="0">
                <a:solidFill>
                  <a:srgbClr val="FFFFFF"/>
                </a:solidFill>
                <a:latin typeface="Tahoma"/>
                <a:ea typeface="+mn-ea"/>
                <a:cs typeface="Tahoma"/>
              </a:rPr>
              <a:t>d</a:t>
            </a:r>
            <a:r>
              <a:rPr b="1" baseline="0" dirty="0">
                <a:solidFill>
                  <a:srgbClr val="FFFFFF"/>
                </a:solidFill>
                <a:latin typeface="Tahoma"/>
                <a:ea typeface="+mn-ea"/>
                <a:cs typeface="Tahoma"/>
              </a:rPr>
              <a:t>a</a:t>
            </a:r>
            <a:r>
              <a:rPr b="1" spc="-4" baseline="0" dirty="0">
                <a:solidFill>
                  <a:srgbClr val="FFFFFF"/>
                </a:solidFill>
                <a:latin typeface="Tahoma"/>
                <a:ea typeface="+mn-ea"/>
                <a:cs typeface="Tahoma"/>
              </a:rPr>
              <a:t>m</a:t>
            </a:r>
            <a:r>
              <a:rPr b="1" baseline="0" dirty="0">
                <a:solidFill>
                  <a:srgbClr val="FFFFFF"/>
                </a:solidFill>
                <a:latin typeface="Tahoma"/>
                <a:ea typeface="+mn-ea"/>
                <a:cs typeface="Tahoma"/>
              </a:rPr>
              <a:t>a</a:t>
            </a:r>
            <a:r>
              <a:rPr b="1" spc="-9" baseline="0" dirty="0">
                <a:solidFill>
                  <a:srgbClr val="FFFFFF"/>
                </a:solidFill>
                <a:latin typeface="Tahoma"/>
                <a:ea typeface="+mn-ea"/>
                <a:cs typeface="Tahoma"/>
              </a:rPr>
              <a:t>g</a:t>
            </a:r>
            <a:r>
              <a:rPr b="1" baseline="0" dirty="0">
                <a:solidFill>
                  <a:srgbClr val="FFFFFF"/>
                </a:solidFill>
                <a:latin typeface="Tahoma"/>
                <a:ea typeface="+mn-ea"/>
                <a:cs typeface="Tahoma"/>
              </a:rPr>
              <a:t>e</a:t>
            </a:r>
            <a:endParaRPr baseline="0" dirty="0">
              <a:solidFill>
                <a:prstClr val="black"/>
              </a:solidFill>
              <a:latin typeface="Tahoma"/>
              <a:ea typeface="+mn-ea"/>
              <a:cs typeface="Tahoma"/>
            </a:endParaRPr>
          </a:p>
        </p:txBody>
      </p:sp>
      <p:sp>
        <p:nvSpPr>
          <p:cNvPr id="6" name="Title 5"/>
          <p:cNvSpPr>
            <a:spLocks noGrp="1"/>
          </p:cNvSpPr>
          <p:nvPr>
            <p:ph type="title"/>
          </p:nvPr>
        </p:nvSpPr>
        <p:spPr/>
        <p:txBody>
          <a:bodyPr/>
          <a:lstStyle/>
          <a:p>
            <a:r>
              <a:rPr lang="en-US" dirty="0"/>
              <a:t>Examples of PPE Failures</a:t>
            </a:r>
          </a:p>
        </p:txBody>
      </p:sp>
      <p:sp>
        <p:nvSpPr>
          <p:cNvPr id="5" name="Slide Number Placeholder 4"/>
          <p:cNvSpPr>
            <a:spLocks noGrp="1"/>
          </p:cNvSpPr>
          <p:nvPr>
            <p:ph type="sldNum" sz="quarter" idx="12"/>
          </p:nvPr>
        </p:nvSpPr>
        <p:spPr/>
        <p:txBody>
          <a:bodyPr/>
          <a:lstStyle/>
          <a:p>
            <a:fld id="{A7F154CC-4E82-45BB-8A64-02679D04A018}" type="slidenum">
              <a:rPr lang="en-US" smtClean="0"/>
              <a:pPr/>
              <a:t>114</a:t>
            </a:fld>
            <a:endParaRPr lang="en-US" dirty="0"/>
          </a:p>
        </p:txBody>
      </p:sp>
    </p:spTree>
    <p:extLst>
      <p:ext uri="{BB962C8B-B14F-4D97-AF65-F5344CB8AC3E}">
        <p14:creationId xmlns:p14="http://schemas.microsoft.com/office/powerpoint/2010/main" val="25022916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A picture showing separation of stitching of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668" y="1276026"/>
            <a:ext cx="8150352" cy="4681728"/>
          </a:xfrm>
          <a:prstGeom prst="rect">
            <a:avLst/>
          </a:prstGeom>
        </p:spPr>
      </p:pic>
      <p:sp>
        <p:nvSpPr>
          <p:cNvPr id="3" name="object 3"/>
          <p:cNvSpPr txBox="1"/>
          <p:nvPr/>
        </p:nvSpPr>
        <p:spPr>
          <a:xfrm>
            <a:off x="2004163" y="2832171"/>
            <a:ext cx="5085567" cy="687641"/>
          </a:xfrm>
          <a:prstGeom prst="rect">
            <a:avLst/>
          </a:prstGeom>
        </p:spPr>
        <p:txBody>
          <a:bodyPr vert="horz" wrap="square" lIns="0" tIns="0" rIns="0" bIns="0" rtlCol="0">
            <a:noAutofit/>
          </a:bodyPr>
          <a:lstStyle/>
          <a:p>
            <a:pPr marL="11391" defTabSz="820199" fontAlgn="auto">
              <a:spcBef>
                <a:spcPts val="0"/>
              </a:spcBef>
              <a:spcAft>
                <a:spcPts val="0"/>
              </a:spcAft>
            </a:pPr>
            <a:r>
              <a:rPr b="1" spc="-4" baseline="0" dirty="0">
                <a:solidFill>
                  <a:srgbClr val="FFFFFF"/>
                </a:solidFill>
                <a:latin typeface="Tahoma"/>
                <a:ea typeface="+mn-ea"/>
                <a:cs typeface="Tahoma"/>
              </a:rPr>
              <a:t>Se</a:t>
            </a:r>
            <a:r>
              <a:rPr b="1" spc="-9" baseline="0" dirty="0">
                <a:solidFill>
                  <a:srgbClr val="FFFFFF"/>
                </a:solidFill>
                <a:latin typeface="Tahoma"/>
                <a:ea typeface="+mn-ea"/>
                <a:cs typeface="Tahoma"/>
              </a:rPr>
              <a:t>p</a:t>
            </a:r>
            <a:r>
              <a:rPr b="1" baseline="0" dirty="0">
                <a:solidFill>
                  <a:srgbClr val="FFFFFF"/>
                </a:solidFill>
                <a:latin typeface="Tahoma"/>
                <a:ea typeface="+mn-ea"/>
                <a:cs typeface="Tahoma"/>
              </a:rPr>
              <a:t>a</a:t>
            </a:r>
            <a:r>
              <a:rPr b="1" spc="-4" baseline="0" dirty="0">
                <a:solidFill>
                  <a:srgbClr val="FFFFFF"/>
                </a:solidFill>
                <a:latin typeface="Tahoma"/>
                <a:ea typeface="+mn-ea"/>
                <a:cs typeface="Tahoma"/>
              </a:rPr>
              <a:t>r</a:t>
            </a:r>
            <a:r>
              <a:rPr b="1" baseline="0" dirty="0">
                <a:solidFill>
                  <a:srgbClr val="FFFFFF"/>
                </a:solidFill>
                <a:latin typeface="Tahoma"/>
                <a:ea typeface="+mn-ea"/>
                <a:cs typeface="Tahoma"/>
              </a:rPr>
              <a:t>a</a:t>
            </a:r>
            <a:r>
              <a:rPr b="1" spc="-4" baseline="0" dirty="0">
                <a:solidFill>
                  <a:srgbClr val="FFFFFF"/>
                </a:solidFill>
                <a:latin typeface="Tahoma"/>
                <a:ea typeface="+mn-ea"/>
                <a:cs typeface="Tahoma"/>
              </a:rPr>
              <a:t>ti</a:t>
            </a:r>
            <a:r>
              <a:rPr b="1" baseline="0" dirty="0">
                <a:solidFill>
                  <a:srgbClr val="FFFFFF"/>
                </a:solidFill>
                <a:latin typeface="Tahoma"/>
                <a:ea typeface="+mn-ea"/>
                <a:cs typeface="Tahoma"/>
              </a:rPr>
              <a:t>on</a:t>
            </a:r>
            <a:r>
              <a:rPr b="1" spc="67" baseline="0" dirty="0">
                <a:solidFill>
                  <a:srgbClr val="FFFFFF"/>
                </a:solidFill>
                <a:latin typeface="Times New Roman"/>
                <a:ea typeface="+mn-ea"/>
                <a:cs typeface="Times New Roman"/>
              </a:rPr>
              <a:t> </a:t>
            </a:r>
            <a:r>
              <a:rPr b="1" baseline="0" dirty="0">
                <a:solidFill>
                  <a:srgbClr val="FFFFFF"/>
                </a:solidFill>
                <a:latin typeface="Tahoma"/>
                <a:ea typeface="+mn-ea"/>
                <a:cs typeface="Tahoma"/>
              </a:rPr>
              <a:t>of</a:t>
            </a:r>
            <a:r>
              <a:rPr b="1" spc="54" baseline="0" dirty="0">
                <a:solidFill>
                  <a:srgbClr val="FFFFFF"/>
                </a:solidFill>
                <a:latin typeface="Times New Roman"/>
                <a:ea typeface="+mn-ea"/>
                <a:cs typeface="Times New Roman"/>
              </a:rPr>
              <a:t> </a:t>
            </a:r>
            <a:r>
              <a:rPr b="1" spc="-4" baseline="0" dirty="0">
                <a:solidFill>
                  <a:srgbClr val="FFFFFF"/>
                </a:solidFill>
                <a:latin typeface="Tahoma"/>
                <a:ea typeface="+mn-ea"/>
                <a:cs typeface="Tahoma"/>
              </a:rPr>
              <a:t>l</a:t>
            </a:r>
            <a:r>
              <a:rPr b="1" baseline="0" dirty="0">
                <a:solidFill>
                  <a:srgbClr val="FFFFFF"/>
                </a:solidFill>
                <a:latin typeface="Tahoma"/>
                <a:ea typeface="+mn-ea"/>
                <a:cs typeface="Tahoma"/>
              </a:rPr>
              <a:t>a</a:t>
            </a:r>
            <a:r>
              <a:rPr b="1" spc="-4" baseline="0" dirty="0">
                <a:solidFill>
                  <a:srgbClr val="FFFFFF"/>
                </a:solidFill>
                <a:latin typeface="Tahoma"/>
                <a:ea typeface="+mn-ea"/>
                <a:cs typeface="Tahoma"/>
              </a:rPr>
              <a:t>yer</a:t>
            </a:r>
            <a:r>
              <a:rPr b="1" baseline="0" dirty="0">
                <a:solidFill>
                  <a:srgbClr val="FFFFFF"/>
                </a:solidFill>
                <a:latin typeface="Tahoma"/>
                <a:ea typeface="+mn-ea"/>
                <a:cs typeface="Tahoma"/>
              </a:rPr>
              <a:t>s</a:t>
            </a:r>
            <a:r>
              <a:rPr b="1" spc="63" baseline="0" dirty="0">
                <a:solidFill>
                  <a:srgbClr val="FFFFFF"/>
                </a:solidFill>
                <a:latin typeface="Times New Roman"/>
                <a:ea typeface="+mn-ea"/>
                <a:cs typeface="Times New Roman"/>
              </a:rPr>
              <a:t> </a:t>
            </a:r>
            <a:r>
              <a:rPr b="1" baseline="0" dirty="0">
                <a:solidFill>
                  <a:srgbClr val="FFFFFF"/>
                </a:solidFill>
                <a:latin typeface="Tahoma"/>
                <a:ea typeface="+mn-ea"/>
                <a:cs typeface="Tahoma"/>
              </a:rPr>
              <a:t>–</a:t>
            </a:r>
            <a:r>
              <a:rPr b="1" spc="72" baseline="0" dirty="0">
                <a:solidFill>
                  <a:srgbClr val="FFFFFF"/>
                </a:solidFill>
                <a:latin typeface="Times New Roman"/>
                <a:ea typeface="+mn-ea"/>
                <a:cs typeface="Times New Roman"/>
              </a:rPr>
              <a:t> </a:t>
            </a:r>
            <a:r>
              <a:rPr b="1" spc="-4" baseline="0" dirty="0">
                <a:solidFill>
                  <a:srgbClr val="FFFFFF"/>
                </a:solidFill>
                <a:latin typeface="Tahoma"/>
                <a:ea typeface="+mn-ea"/>
                <a:cs typeface="Tahoma"/>
              </a:rPr>
              <a:t>stitchin</a:t>
            </a:r>
            <a:r>
              <a:rPr b="1" baseline="0" dirty="0">
                <a:solidFill>
                  <a:srgbClr val="FFFFFF"/>
                </a:solidFill>
                <a:latin typeface="Tahoma"/>
                <a:ea typeface="+mn-ea"/>
                <a:cs typeface="Tahoma"/>
              </a:rPr>
              <a:t>g</a:t>
            </a:r>
            <a:r>
              <a:rPr b="1" spc="63" baseline="0" dirty="0">
                <a:solidFill>
                  <a:srgbClr val="FFFFFF"/>
                </a:solidFill>
                <a:latin typeface="Times New Roman"/>
                <a:ea typeface="+mn-ea"/>
                <a:cs typeface="Times New Roman"/>
              </a:rPr>
              <a:t> </a:t>
            </a:r>
            <a:r>
              <a:rPr b="1" spc="-9" baseline="0" dirty="0">
                <a:solidFill>
                  <a:srgbClr val="FFFFFF"/>
                </a:solidFill>
                <a:latin typeface="Tahoma"/>
                <a:ea typeface="+mn-ea"/>
                <a:cs typeface="Tahoma"/>
              </a:rPr>
              <a:t>w</a:t>
            </a:r>
            <a:r>
              <a:rPr b="1" baseline="0" dirty="0">
                <a:solidFill>
                  <a:srgbClr val="FFFFFF"/>
                </a:solidFill>
                <a:latin typeface="Tahoma"/>
                <a:ea typeface="+mn-ea"/>
                <a:cs typeface="Tahoma"/>
              </a:rPr>
              <a:t>as</a:t>
            </a:r>
            <a:r>
              <a:rPr b="1" spc="63" baseline="0" dirty="0">
                <a:solidFill>
                  <a:srgbClr val="FFFFFF"/>
                </a:solidFill>
                <a:latin typeface="Times New Roman"/>
                <a:ea typeface="+mn-ea"/>
                <a:cs typeface="Times New Roman"/>
              </a:rPr>
              <a:t> </a:t>
            </a:r>
            <a:r>
              <a:rPr b="1" baseline="0" dirty="0">
                <a:solidFill>
                  <a:srgbClr val="FFFFFF"/>
                </a:solidFill>
                <a:latin typeface="Tahoma"/>
                <a:ea typeface="+mn-ea"/>
                <a:cs typeface="Tahoma"/>
              </a:rPr>
              <a:t>b</a:t>
            </a:r>
            <a:r>
              <a:rPr b="1" spc="-4" baseline="0" dirty="0">
                <a:solidFill>
                  <a:srgbClr val="FFFFFF"/>
                </a:solidFill>
                <a:latin typeface="Tahoma"/>
                <a:ea typeface="+mn-ea"/>
                <a:cs typeface="Tahoma"/>
              </a:rPr>
              <a:t>r</a:t>
            </a:r>
            <a:r>
              <a:rPr b="1" spc="-9" baseline="0" dirty="0">
                <a:solidFill>
                  <a:srgbClr val="FFFFFF"/>
                </a:solidFill>
                <a:latin typeface="Tahoma"/>
                <a:ea typeface="+mn-ea"/>
                <a:cs typeface="Tahoma"/>
              </a:rPr>
              <a:t>ok</a:t>
            </a:r>
            <a:r>
              <a:rPr b="1" spc="-4" baseline="0" dirty="0">
                <a:solidFill>
                  <a:srgbClr val="FFFFFF"/>
                </a:solidFill>
                <a:latin typeface="Tahoma"/>
                <a:ea typeface="+mn-ea"/>
                <a:cs typeface="Tahoma"/>
              </a:rPr>
              <a:t>e</a:t>
            </a:r>
            <a:r>
              <a:rPr b="1" baseline="0" dirty="0">
                <a:solidFill>
                  <a:srgbClr val="FFFFFF"/>
                </a:solidFill>
                <a:latin typeface="Tahoma"/>
                <a:ea typeface="+mn-ea"/>
                <a:cs typeface="Tahoma"/>
              </a:rPr>
              <a:t>n</a:t>
            </a:r>
            <a:endParaRPr baseline="0" dirty="0">
              <a:solidFill>
                <a:prstClr val="black"/>
              </a:solidFill>
              <a:latin typeface="Tahoma"/>
              <a:ea typeface="+mn-ea"/>
              <a:cs typeface="Tahoma"/>
            </a:endParaRPr>
          </a:p>
        </p:txBody>
      </p:sp>
      <p:sp>
        <p:nvSpPr>
          <p:cNvPr id="6" name="Title 5"/>
          <p:cNvSpPr>
            <a:spLocks noGrp="1"/>
          </p:cNvSpPr>
          <p:nvPr>
            <p:ph type="title"/>
          </p:nvPr>
        </p:nvSpPr>
        <p:spPr/>
        <p:txBody>
          <a:bodyPr/>
          <a:lstStyle/>
          <a:p>
            <a:r>
              <a:rPr lang="en-US" dirty="0"/>
              <a:t>Examples of PPE </a:t>
            </a:r>
            <a:r>
              <a:rPr lang="en-US" dirty="0" smtClean="0"/>
              <a:t>Failures </a:t>
            </a:r>
            <a:endParaRPr lang="en-US" dirty="0"/>
          </a:p>
        </p:txBody>
      </p:sp>
      <p:sp>
        <p:nvSpPr>
          <p:cNvPr id="5" name="Slide Number Placeholder 4"/>
          <p:cNvSpPr>
            <a:spLocks noGrp="1"/>
          </p:cNvSpPr>
          <p:nvPr>
            <p:ph type="sldNum" sz="quarter" idx="12"/>
          </p:nvPr>
        </p:nvSpPr>
        <p:spPr/>
        <p:txBody>
          <a:bodyPr/>
          <a:lstStyle/>
          <a:p>
            <a:fld id="{A7F154CC-4E82-45BB-8A64-02679D04A018}" type="slidenum">
              <a:rPr lang="en-US" smtClean="0"/>
              <a:pPr/>
              <a:t>115</a:t>
            </a:fld>
            <a:endParaRPr lang="en-US" dirty="0"/>
          </a:p>
        </p:txBody>
      </p:sp>
    </p:spTree>
    <p:extLst>
      <p:ext uri="{BB962C8B-B14F-4D97-AF65-F5344CB8AC3E}">
        <p14:creationId xmlns:p14="http://schemas.microsoft.com/office/powerpoint/2010/main" val="41465412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A picture showing cut on a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350" y="1396610"/>
            <a:ext cx="8150352" cy="4340352"/>
          </a:xfrm>
          <a:prstGeom prst="rect">
            <a:avLst/>
          </a:prstGeom>
        </p:spPr>
      </p:pic>
      <p:sp>
        <p:nvSpPr>
          <p:cNvPr id="3" name="object 3"/>
          <p:cNvSpPr txBox="1"/>
          <p:nvPr/>
        </p:nvSpPr>
        <p:spPr>
          <a:xfrm>
            <a:off x="825268" y="1608145"/>
            <a:ext cx="1619827" cy="247650"/>
          </a:xfrm>
          <a:prstGeom prst="rect">
            <a:avLst/>
          </a:prstGeom>
        </p:spPr>
        <p:txBody>
          <a:bodyPr vert="horz" wrap="square" lIns="0" tIns="0" rIns="0" bIns="0" rtlCol="0">
            <a:noAutofit/>
          </a:bodyPr>
          <a:lstStyle/>
          <a:p>
            <a:pPr marL="11391" defTabSz="820199" fontAlgn="auto">
              <a:spcBef>
                <a:spcPts val="0"/>
              </a:spcBef>
              <a:spcAft>
                <a:spcPts val="0"/>
              </a:spcAft>
            </a:pPr>
            <a:r>
              <a:rPr b="1" spc="-4" baseline="0" dirty="0">
                <a:solidFill>
                  <a:srgbClr val="FFFFFF"/>
                </a:solidFill>
                <a:latin typeface="Tahoma"/>
                <a:ea typeface="+mn-ea"/>
                <a:cs typeface="Tahoma"/>
              </a:rPr>
              <a:t>T</a:t>
            </a:r>
            <a:r>
              <a:rPr b="1" baseline="0" dirty="0">
                <a:solidFill>
                  <a:srgbClr val="FFFFFF"/>
                </a:solidFill>
                <a:latin typeface="Tahoma"/>
                <a:ea typeface="+mn-ea"/>
                <a:cs typeface="Tahoma"/>
              </a:rPr>
              <a:t>op</a:t>
            </a:r>
            <a:r>
              <a:rPr b="1" spc="63" baseline="0" dirty="0">
                <a:solidFill>
                  <a:srgbClr val="FFFFFF"/>
                </a:solidFill>
                <a:latin typeface="Times New Roman"/>
                <a:ea typeface="+mn-ea"/>
                <a:cs typeface="Times New Roman"/>
              </a:rPr>
              <a:t> </a:t>
            </a:r>
            <a:r>
              <a:rPr b="1" baseline="0" dirty="0">
                <a:solidFill>
                  <a:srgbClr val="FFFFFF"/>
                </a:solidFill>
                <a:latin typeface="Tahoma"/>
                <a:ea typeface="+mn-ea"/>
                <a:cs typeface="Tahoma"/>
              </a:rPr>
              <a:t>v</a:t>
            </a:r>
            <a:r>
              <a:rPr b="1" spc="-4" baseline="0" dirty="0">
                <a:solidFill>
                  <a:srgbClr val="FFFFFF"/>
                </a:solidFill>
                <a:latin typeface="Tahoma"/>
                <a:ea typeface="+mn-ea"/>
                <a:cs typeface="Tahoma"/>
              </a:rPr>
              <a:t>ie</a:t>
            </a:r>
            <a:r>
              <a:rPr b="1" baseline="0" dirty="0">
                <a:solidFill>
                  <a:srgbClr val="FFFFFF"/>
                </a:solidFill>
                <a:latin typeface="Tahoma"/>
                <a:ea typeface="+mn-ea"/>
                <a:cs typeface="Tahoma"/>
              </a:rPr>
              <a:t>w</a:t>
            </a:r>
            <a:r>
              <a:rPr b="1" spc="63" baseline="0" dirty="0">
                <a:solidFill>
                  <a:srgbClr val="FFFFFF"/>
                </a:solidFill>
                <a:latin typeface="Times New Roman"/>
                <a:ea typeface="+mn-ea"/>
                <a:cs typeface="Times New Roman"/>
              </a:rPr>
              <a:t> </a:t>
            </a:r>
            <a:r>
              <a:rPr b="1" baseline="0" dirty="0">
                <a:solidFill>
                  <a:srgbClr val="FFFFFF"/>
                </a:solidFill>
                <a:latin typeface="Tahoma"/>
                <a:ea typeface="+mn-ea"/>
                <a:cs typeface="Tahoma"/>
              </a:rPr>
              <a:t>--</a:t>
            </a:r>
            <a:r>
              <a:rPr b="1" spc="72" baseline="0" dirty="0">
                <a:solidFill>
                  <a:srgbClr val="FFFFFF"/>
                </a:solidFill>
                <a:latin typeface="Times New Roman"/>
                <a:ea typeface="+mn-ea"/>
                <a:cs typeface="Times New Roman"/>
              </a:rPr>
              <a:t> </a:t>
            </a:r>
            <a:r>
              <a:rPr b="1" spc="-18" baseline="0" dirty="0">
                <a:solidFill>
                  <a:srgbClr val="FFFFFF"/>
                </a:solidFill>
                <a:latin typeface="Tahoma"/>
                <a:ea typeface="+mn-ea"/>
                <a:cs typeface="Tahoma"/>
              </a:rPr>
              <a:t>C</a:t>
            </a:r>
            <a:r>
              <a:rPr b="1" spc="-4" baseline="0" dirty="0">
                <a:solidFill>
                  <a:srgbClr val="FFFFFF"/>
                </a:solidFill>
                <a:latin typeface="Tahoma"/>
                <a:ea typeface="+mn-ea"/>
                <a:cs typeface="Tahoma"/>
              </a:rPr>
              <a:t>u</a:t>
            </a:r>
            <a:r>
              <a:rPr b="1" baseline="0" dirty="0">
                <a:solidFill>
                  <a:srgbClr val="FFFFFF"/>
                </a:solidFill>
                <a:latin typeface="Tahoma"/>
                <a:ea typeface="+mn-ea"/>
                <a:cs typeface="Tahoma"/>
              </a:rPr>
              <a:t>t</a:t>
            </a:r>
            <a:endParaRPr baseline="0" dirty="0">
              <a:solidFill>
                <a:prstClr val="black"/>
              </a:solidFill>
              <a:latin typeface="Tahoma"/>
              <a:ea typeface="+mn-ea"/>
              <a:cs typeface="Tahoma"/>
            </a:endParaRPr>
          </a:p>
        </p:txBody>
      </p:sp>
      <p:sp>
        <p:nvSpPr>
          <p:cNvPr id="4" name="object 4"/>
          <p:cNvSpPr txBox="1"/>
          <p:nvPr/>
        </p:nvSpPr>
        <p:spPr>
          <a:xfrm>
            <a:off x="6123230" y="2677186"/>
            <a:ext cx="1682172" cy="247650"/>
          </a:xfrm>
          <a:prstGeom prst="rect">
            <a:avLst/>
          </a:prstGeom>
        </p:spPr>
        <p:txBody>
          <a:bodyPr vert="horz" wrap="square" lIns="0" tIns="0" rIns="0" bIns="0" rtlCol="0">
            <a:noAutofit/>
          </a:bodyPr>
          <a:lstStyle/>
          <a:p>
            <a:pPr marL="11391" defTabSz="820199" fontAlgn="auto">
              <a:spcBef>
                <a:spcPts val="0"/>
              </a:spcBef>
              <a:spcAft>
                <a:spcPts val="0"/>
              </a:spcAft>
            </a:pPr>
            <a:r>
              <a:rPr b="1" spc="-4" baseline="0" dirty="0">
                <a:solidFill>
                  <a:srgbClr val="FFFFFF"/>
                </a:solidFill>
                <a:latin typeface="Tahoma"/>
                <a:ea typeface="+mn-ea"/>
                <a:cs typeface="Tahoma"/>
              </a:rPr>
              <a:t>Si</a:t>
            </a:r>
            <a:r>
              <a:rPr b="1" spc="-9" baseline="0" dirty="0">
                <a:solidFill>
                  <a:srgbClr val="FFFFFF"/>
                </a:solidFill>
                <a:latin typeface="Tahoma"/>
                <a:ea typeface="+mn-ea"/>
                <a:cs typeface="Tahoma"/>
              </a:rPr>
              <a:t>d</a:t>
            </a:r>
            <a:r>
              <a:rPr b="1" baseline="0" dirty="0">
                <a:solidFill>
                  <a:srgbClr val="FFFFFF"/>
                </a:solidFill>
                <a:latin typeface="Tahoma"/>
                <a:ea typeface="+mn-ea"/>
                <a:cs typeface="Tahoma"/>
              </a:rPr>
              <a:t>e</a:t>
            </a:r>
            <a:r>
              <a:rPr b="1" spc="67" baseline="0" dirty="0">
                <a:solidFill>
                  <a:srgbClr val="FFFFFF"/>
                </a:solidFill>
                <a:latin typeface="Times New Roman"/>
                <a:ea typeface="+mn-ea"/>
                <a:cs typeface="Times New Roman"/>
              </a:rPr>
              <a:t> </a:t>
            </a:r>
            <a:r>
              <a:rPr b="1" baseline="0" dirty="0">
                <a:solidFill>
                  <a:srgbClr val="FFFFFF"/>
                </a:solidFill>
                <a:latin typeface="Tahoma"/>
                <a:ea typeface="+mn-ea"/>
                <a:cs typeface="Tahoma"/>
              </a:rPr>
              <a:t>v</a:t>
            </a:r>
            <a:r>
              <a:rPr b="1" spc="-4" baseline="0" dirty="0">
                <a:solidFill>
                  <a:srgbClr val="FFFFFF"/>
                </a:solidFill>
                <a:latin typeface="Tahoma"/>
                <a:ea typeface="+mn-ea"/>
                <a:cs typeface="Tahoma"/>
              </a:rPr>
              <a:t>ie</a:t>
            </a:r>
            <a:r>
              <a:rPr b="1" baseline="0" dirty="0">
                <a:solidFill>
                  <a:srgbClr val="FFFFFF"/>
                </a:solidFill>
                <a:latin typeface="Tahoma"/>
                <a:ea typeface="+mn-ea"/>
                <a:cs typeface="Tahoma"/>
              </a:rPr>
              <a:t>w</a:t>
            </a:r>
            <a:r>
              <a:rPr b="1" spc="63" baseline="0" dirty="0">
                <a:solidFill>
                  <a:srgbClr val="FFFFFF"/>
                </a:solidFill>
                <a:latin typeface="Times New Roman"/>
                <a:ea typeface="+mn-ea"/>
                <a:cs typeface="Times New Roman"/>
              </a:rPr>
              <a:t> </a:t>
            </a:r>
            <a:r>
              <a:rPr b="1" baseline="0" dirty="0">
                <a:solidFill>
                  <a:srgbClr val="FFFFFF"/>
                </a:solidFill>
                <a:latin typeface="Tahoma"/>
                <a:ea typeface="+mn-ea"/>
                <a:cs typeface="Tahoma"/>
              </a:rPr>
              <a:t>--</a:t>
            </a:r>
            <a:r>
              <a:rPr b="1" spc="72" baseline="0" dirty="0">
                <a:solidFill>
                  <a:srgbClr val="FFFFFF"/>
                </a:solidFill>
                <a:latin typeface="Times New Roman"/>
                <a:ea typeface="+mn-ea"/>
                <a:cs typeface="Times New Roman"/>
              </a:rPr>
              <a:t> </a:t>
            </a:r>
            <a:r>
              <a:rPr b="1" spc="-4" baseline="0" dirty="0">
                <a:solidFill>
                  <a:srgbClr val="FFFFFF"/>
                </a:solidFill>
                <a:latin typeface="Tahoma"/>
                <a:ea typeface="+mn-ea"/>
                <a:cs typeface="Tahoma"/>
              </a:rPr>
              <a:t>Cu</a:t>
            </a:r>
            <a:r>
              <a:rPr b="1" baseline="0" dirty="0">
                <a:solidFill>
                  <a:srgbClr val="FFFFFF"/>
                </a:solidFill>
                <a:latin typeface="Tahoma"/>
                <a:ea typeface="+mn-ea"/>
                <a:cs typeface="Tahoma"/>
              </a:rPr>
              <a:t>t</a:t>
            </a:r>
            <a:endParaRPr baseline="0" dirty="0">
              <a:solidFill>
                <a:prstClr val="black"/>
              </a:solidFill>
              <a:latin typeface="Tahoma"/>
              <a:ea typeface="+mn-ea"/>
              <a:cs typeface="Tahoma"/>
            </a:endParaRPr>
          </a:p>
        </p:txBody>
      </p:sp>
      <p:sp>
        <p:nvSpPr>
          <p:cNvPr id="6" name="Slide Number Placeholder 5"/>
          <p:cNvSpPr>
            <a:spLocks noGrp="1"/>
          </p:cNvSpPr>
          <p:nvPr>
            <p:ph type="sldNum" sz="quarter" idx="12"/>
          </p:nvPr>
        </p:nvSpPr>
        <p:spPr/>
        <p:txBody>
          <a:bodyPr/>
          <a:lstStyle/>
          <a:p>
            <a:fld id="{A7F154CC-4E82-45BB-8A64-02679D04A018}" type="slidenum">
              <a:rPr lang="en-US" smtClean="0"/>
              <a:pPr/>
              <a:t>116</a:t>
            </a:fld>
            <a:endParaRPr lang="en-US" dirty="0"/>
          </a:p>
        </p:txBody>
      </p:sp>
      <p:sp>
        <p:nvSpPr>
          <p:cNvPr id="7" name="Title 6"/>
          <p:cNvSpPr>
            <a:spLocks noGrp="1"/>
          </p:cNvSpPr>
          <p:nvPr>
            <p:ph type="title"/>
          </p:nvPr>
        </p:nvSpPr>
        <p:spPr/>
        <p:txBody>
          <a:bodyPr/>
          <a:lstStyle/>
          <a:p>
            <a:r>
              <a:rPr lang="en-US" dirty="0"/>
              <a:t>Examples of PPE </a:t>
            </a:r>
            <a:r>
              <a:rPr lang="en-US" dirty="0" smtClean="0"/>
              <a:t>Failures  </a:t>
            </a:r>
            <a:endParaRPr lang="en-US" dirty="0"/>
          </a:p>
        </p:txBody>
      </p:sp>
    </p:spTree>
    <p:extLst>
      <p:ext uri="{BB962C8B-B14F-4D97-AF65-F5344CB8AC3E}">
        <p14:creationId xmlns:p14="http://schemas.microsoft.com/office/powerpoint/2010/main" val="18924692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A picture showing inside fiber of a PPE exposed due to heat and hardened surface of a PPE due to exposure to pain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826" y="1385087"/>
            <a:ext cx="7943088" cy="4413504"/>
          </a:xfrm>
          <a:prstGeom prst="rect">
            <a:avLst/>
          </a:prstGeom>
        </p:spPr>
      </p:pic>
      <p:sp>
        <p:nvSpPr>
          <p:cNvPr id="4" name="object 4" descr="A box to hide Chinese letters"/>
          <p:cNvSpPr/>
          <p:nvPr/>
        </p:nvSpPr>
        <p:spPr>
          <a:xfrm>
            <a:off x="523706" y="2975487"/>
            <a:ext cx="7944195" cy="1210234"/>
          </a:xfrm>
          <a:custGeom>
            <a:avLst/>
            <a:gdLst/>
            <a:ahLst/>
            <a:cxnLst/>
            <a:rect l="l" t="t" r="r" b="b"/>
            <a:pathLst>
              <a:path w="8738615" h="1371599">
                <a:moveTo>
                  <a:pt x="0" y="0"/>
                </a:moveTo>
                <a:lnTo>
                  <a:pt x="0" y="1371599"/>
                </a:lnTo>
                <a:lnTo>
                  <a:pt x="8738615" y="1371599"/>
                </a:lnTo>
                <a:lnTo>
                  <a:pt x="8738615" y="0"/>
                </a:lnTo>
                <a:lnTo>
                  <a:pt x="0" y="0"/>
                </a:lnTo>
                <a:close/>
              </a:path>
            </a:pathLst>
          </a:custGeom>
          <a:solidFill>
            <a:srgbClr val="00B182"/>
          </a:solidFill>
        </p:spPr>
        <p:txBody>
          <a:bodyPr wrap="square" lIns="0" tIns="0" rIns="0" bIns="0" rtlCol="0">
            <a:noAutofit/>
          </a:bodyPr>
          <a:lstStyle/>
          <a:p>
            <a:pPr defTabSz="820199" fontAlgn="auto">
              <a:spcBef>
                <a:spcPts val="0"/>
              </a:spcBef>
              <a:spcAft>
                <a:spcPts val="0"/>
              </a:spcAft>
            </a:pPr>
            <a:endParaRPr baseline="0" dirty="0">
              <a:solidFill>
                <a:prstClr val="black"/>
              </a:solidFill>
              <a:latin typeface="Calibri"/>
              <a:ea typeface="+mn-ea"/>
              <a:cs typeface="+mn-cs"/>
            </a:endParaRPr>
          </a:p>
        </p:txBody>
      </p:sp>
      <p:sp>
        <p:nvSpPr>
          <p:cNvPr id="5" name="object 5"/>
          <p:cNvSpPr txBox="1"/>
          <p:nvPr/>
        </p:nvSpPr>
        <p:spPr>
          <a:xfrm>
            <a:off x="1966586" y="4140918"/>
            <a:ext cx="4970501" cy="255718"/>
          </a:xfrm>
          <a:prstGeom prst="rect">
            <a:avLst/>
          </a:prstGeom>
        </p:spPr>
        <p:txBody>
          <a:bodyPr vert="horz" wrap="square" lIns="0" tIns="0" rIns="0" bIns="0" rtlCol="0">
            <a:noAutofit/>
          </a:bodyPr>
          <a:lstStyle/>
          <a:p>
            <a:pPr marL="11391" defTabSz="820199" fontAlgn="auto">
              <a:spcBef>
                <a:spcPts val="0"/>
              </a:spcBef>
              <a:spcAft>
                <a:spcPts val="0"/>
              </a:spcAft>
            </a:pPr>
            <a:r>
              <a:rPr b="1" baseline="0" dirty="0">
                <a:solidFill>
                  <a:prstClr val="black"/>
                </a:solidFill>
                <a:latin typeface="Tahoma"/>
                <a:ea typeface="+mn-ea"/>
                <a:cs typeface="Tahoma"/>
              </a:rPr>
              <a:t>Ha</a:t>
            </a:r>
            <a:r>
              <a:rPr b="1" spc="-4" baseline="0" dirty="0">
                <a:solidFill>
                  <a:prstClr val="black"/>
                </a:solidFill>
                <a:latin typeface="Tahoma"/>
                <a:ea typeface="+mn-ea"/>
                <a:cs typeface="Tahoma"/>
              </a:rPr>
              <a:t>r</a:t>
            </a:r>
            <a:r>
              <a:rPr b="1" spc="-9" baseline="0" dirty="0">
                <a:solidFill>
                  <a:prstClr val="black"/>
                </a:solidFill>
                <a:latin typeface="Tahoma"/>
                <a:ea typeface="+mn-ea"/>
                <a:cs typeface="Tahoma"/>
              </a:rPr>
              <a:t>d</a:t>
            </a:r>
            <a:r>
              <a:rPr b="1" spc="-4" baseline="0" dirty="0">
                <a:solidFill>
                  <a:prstClr val="black"/>
                </a:solidFill>
                <a:latin typeface="Tahoma"/>
                <a:ea typeface="+mn-ea"/>
                <a:cs typeface="Tahoma"/>
              </a:rPr>
              <a:t>ene</a:t>
            </a:r>
            <a:r>
              <a:rPr b="1" baseline="0" dirty="0">
                <a:solidFill>
                  <a:prstClr val="black"/>
                </a:solidFill>
                <a:latin typeface="Tahoma"/>
                <a:ea typeface="+mn-ea"/>
                <a:cs typeface="Tahoma"/>
              </a:rPr>
              <a:t>d</a:t>
            </a:r>
            <a:r>
              <a:rPr b="1" spc="63"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su</a:t>
            </a:r>
            <a:r>
              <a:rPr b="1" spc="9" baseline="0" dirty="0">
                <a:solidFill>
                  <a:prstClr val="black"/>
                </a:solidFill>
                <a:latin typeface="Tahoma"/>
                <a:ea typeface="+mn-ea"/>
                <a:cs typeface="Tahoma"/>
              </a:rPr>
              <a:t>r</a:t>
            </a:r>
            <a:r>
              <a:rPr b="1" spc="-9" baseline="0" dirty="0">
                <a:solidFill>
                  <a:prstClr val="black"/>
                </a:solidFill>
                <a:latin typeface="Tahoma"/>
                <a:ea typeface="+mn-ea"/>
                <a:cs typeface="Tahoma"/>
              </a:rPr>
              <a:t>f</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c</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spc="4" baseline="0" dirty="0">
                <a:solidFill>
                  <a:prstClr val="black"/>
                </a:solidFill>
                <a:latin typeface="Tahoma"/>
                <a:ea typeface="+mn-ea"/>
                <a:cs typeface="Tahoma"/>
              </a:rPr>
              <a:t>u</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t</a:t>
            </a:r>
            <a:r>
              <a:rPr b="1" baseline="0" dirty="0">
                <a:solidFill>
                  <a:prstClr val="black"/>
                </a:solidFill>
                <a:latin typeface="Tahoma"/>
                <a:ea typeface="+mn-ea"/>
                <a:cs typeface="Tahoma"/>
              </a:rPr>
              <a:t>o</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x</a:t>
            </a:r>
            <a:r>
              <a:rPr b="1" spc="-9" baseline="0" dirty="0">
                <a:solidFill>
                  <a:prstClr val="black"/>
                </a:solidFill>
                <a:latin typeface="Tahoma"/>
                <a:ea typeface="+mn-ea"/>
                <a:cs typeface="Tahoma"/>
              </a:rPr>
              <a:t>p</a:t>
            </a:r>
            <a:r>
              <a:rPr b="1" baseline="0" dirty="0">
                <a:solidFill>
                  <a:prstClr val="black"/>
                </a:solidFill>
                <a:latin typeface="Tahoma"/>
                <a:ea typeface="+mn-ea"/>
                <a:cs typeface="Tahoma"/>
              </a:rPr>
              <a:t>o</a:t>
            </a:r>
            <a:r>
              <a:rPr b="1" spc="-4" baseline="0" dirty="0">
                <a:solidFill>
                  <a:prstClr val="black"/>
                </a:solidFill>
                <a:latin typeface="Tahoma"/>
                <a:ea typeface="+mn-ea"/>
                <a:cs typeface="Tahoma"/>
              </a:rPr>
              <a:t>sur</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t</a:t>
            </a:r>
            <a:r>
              <a:rPr b="1" baseline="0" dirty="0">
                <a:solidFill>
                  <a:prstClr val="black"/>
                </a:solidFill>
                <a:latin typeface="Tahoma"/>
                <a:ea typeface="+mn-ea"/>
                <a:cs typeface="Tahoma"/>
              </a:rPr>
              <a:t>o</a:t>
            </a:r>
            <a:r>
              <a:rPr b="1" spc="72"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pa</a:t>
            </a:r>
            <a:r>
              <a:rPr b="1" spc="-4" baseline="0" dirty="0">
                <a:solidFill>
                  <a:prstClr val="black"/>
                </a:solidFill>
                <a:latin typeface="Tahoma"/>
                <a:ea typeface="+mn-ea"/>
                <a:cs typeface="Tahoma"/>
              </a:rPr>
              <a:t>in</a:t>
            </a:r>
            <a:r>
              <a:rPr b="1" baseline="0" dirty="0">
                <a:solidFill>
                  <a:prstClr val="black"/>
                </a:solidFill>
                <a:latin typeface="Tahoma"/>
                <a:ea typeface="+mn-ea"/>
                <a:cs typeface="Tahoma"/>
              </a:rPr>
              <a:t>t</a:t>
            </a:r>
            <a:endParaRPr baseline="0" dirty="0">
              <a:solidFill>
                <a:prstClr val="black"/>
              </a:solidFill>
              <a:latin typeface="Tahoma"/>
              <a:ea typeface="+mn-ea"/>
              <a:cs typeface="Tahoma"/>
            </a:endParaRPr>
          </a:p>
        </p:txBody>
      </p:sp>
      <p:sp>
        <p:nvSpPr>
          <p:cNvPr id="6" name="object 6"/>
          <p:cNvSpPr txBox="1"/>
          <p:nvPr/>
        </p:nvSpPr>
        <p:spPr>
          <a:xfrm>
            <a:off x="2317403" y="2930683"/>
            <a:ext cx="4485986" cy="247650"/>
          </a:xfrm>
          <a:prstGeom prst="rect">
            <a:avLst/>
          </a:prstGeom>
        </p:spPr>
        <p:txBody>
          <a:bodyPr vert="horz" wrap="square" lIns="0" tIns="0" rIns="0" bIns="0" rtlCol="0">
            <a:noAutofit/>
          </a:bodyPr>
          <a:lstStyle/>
          <a:p>
            <a:pPr marL="11391" defTabSz="820199" fontAlgn="auto">
              <a:spcBef>
                <a:spcPts val="0"/>
              </a:spcBef>
              <a:spcAft>
                <a:spcPts val="0"/>
              </a:spcAft>
            </a:pPr>
            <a:r>
              <a:rPr b="1" baseline="0" dirty="0">
                <a:solidFill>
                  <a:prstClr val="black"/>
                </a:solidFill>
                <a:latin typeface="Tahoma"/>
                <a:ea typeface="+mn-ea"/>
                <a:cs typeface="Tahoma"/>
              </a:rPr>
              <a:t>Da</a:t>
            </a:r>
            <a:r>
              <a:rPr b="1" spc="-13" baseline="0" dirty="0">
                <a:solidFill>
                  <a:prstClr val="black"/>
                </a:solidFill>
                <a:latin typeface="Tahoma"/>
                <a:ea typeface="+mn-ea"/>
                <a:cs typeface="Tahoma"/>
              </a:rPr>
              <a:t>m</a:t>
            </a:r>
            <a:r>
              <a:rPr b="1" baseline="0" dirty="0">
                <a:solidFill>
                  <a:prstClr val="black"/>
                </a:solidFill>
                <a:latin typeface="Tahoma"/>
                <a:ea typeface="+mn-ea"/>
                <a:cs typeface="Tahoma"/>
              </a:rPr>
              <a:t>a</a:t>
            </a:r>
            <a:r>
              <a:rPr b="1" spc="-9" baseline="0" dirty="0">
                <a:solidFill>
                  <a:prstClr val="black"/>
                </a:solidFill>
                <a:latin typeface="Tahoma"/>
                <a:ea typeface="+mn-ea"/>
                <a:cs typeface="Tahoma"/>
              </a:rPr>
              <a:t>g</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spc="4" baseline="0" dirty="0">
                <a:solidFill>
                  <a:prstClr val="black"/>
                </a:solidFill>
                <a:latin typeface="Tahoma"/>
                <a:ea typeface="+mn-ea"/>
                <a:cs typeface="Tahoma"/>
              </a:rPr>
              <a:t>u</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t</a:t>
            </a:r>
            <a:r>
              <a:rPr b="1" baseline="0" dirty="0">
                <a:solidFill>
                  <a:prstClr val="black"/>
                </a:solidFill>
                <a:latin typeface="Tahoma"/>
                <a:ea typeface="+mn-ea"/>
                <a:cs typeface="Tahoma"/>
              </a:rPr>
              <a:t>o</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he</a:t>
            </a:r>
            <a:r>
              <a:rPr b="1" baseline="0" dirty="0">
                <a:solidFill>
                  <a:prstClr val="black"/>
                </a:solidFill>
                <a:latin typeface="Tahoma"/>
                <a:ea typeface="+mn-ea"/>
                <a:cs typeface="Tahoma"/>
              </a:rPr>
              <a:t>at</a:t>
            </a:r>
            <a:r>
              <a:rPr b="1" spc="63"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ins</a:t>
            </a:r>
            <a:r>
              <a:rPr b="1" spc="-18" baseline="0" dirty="0">
                <a:solidFill>
                  <a:prstClr val="black"/>
                </a:solidFill>
                <a:latin typeface="Tahoma"/>
                <a:ea typeface="+mn-ea"/>
                <a:cs typeface="Tahoma"/>
              </a:rPr>
              <a:t>i</a:t>
            </a:r>
            <a:r>
              <a:rPr b="1" spc="-9" baseline="0" dirty="0">
                <a:solidFill>
                  <a:prstClr val="black"/>
                </a:solidFill>
                <a:latin typeface="Tahoma"/>
                <a:ea typeface="+mn-ea"/>
                <a:cs typeface="Tahoma"/>
              </a:rPr>
              <a:t>d</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f</a:t>
            </a:r>
            <a:r>
              <a:rPr b="1" spc="-4" baseline="0" dirty="0">
                <a:solidFill>
                  <a:prstClr val="black"/>
                </a:solidFill>
                <a:latin typeface="Tahoma"/>
                <a:ea typeface="+mn-ea"/>
                <a:cs typeface="Tahoma"/>
              </a:rPr>
              <a:t>i</a:t>
            </a:r>
            <a:r>
              <a:rPr b="1" spc="9" baseline="0" dirty="0">
                <a:solidFill>
                  <a:prstClr val="black"/>
                </a:solidFill>
                <a:latin typeface="Tahoma"/>
                <a:ea typeface="+mn-ea"/>
                <a:cs typeface="Tahoma"/>
              </a:rPr>
              <a:t>b</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r</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x</a:t>
            </a:r>
            <a:r>
              <a:rPr b="1" spc="-9" baseline="0" dirty="0">
                <a:solidFill>
                  <a:prstClr val="black"/>
                </a:solidFill>
                <a:latin typeface="Tahoma"/>
                <a:ea typeface="+mn-ea"/>
                <a:cs typeface="Tahoma"/>
              </a:rPr>
              <a:t>p</a:t>
            </a:r>
            <a:r>
              <a:rPr b="1" spc="9" baseline="0" dirty="0">
                <a:solidFill>
                  <a:prstClr val="black"/>
                </a:solidFill>
                <a:latin typeface="Tahoma"/>
                <a:ea typeface="+mn-ea"/>
                <a:cs typeface="Tahoma"/>
              </a:rPr>
              <a:t>o</a:t>
            </a:r>
            <a:r>
              <a:rPr b="1" spc="-4" baseline="0" dirty="0">
                <a:solidFill>
                  <a:prstClr val="black"/>
                </a:solidFill>
                <a:latin typeface="Tahoma"/>
                <a:ea typeface="+mn-ea"/>
                <a:cs typeface="Tahoma"/>
              </a:rPr>
              <a:t>se</a:t>
            </a:r>
            <a:r>
              <a:rPr b="1" baseline="0" dirty="0">
                <a:solidFill>
                  <a:prstClr val="black"/>
                </a:solidFill>
                <a:latin typeface="Tahoma"/>
                <a:ea typeface="+mn-ea"/>
                <a:cs typeface="Tahoma"/>
              </a:rPr>
              <a:t>d</a:t>
            </a:r>
            <a:endParaRPr baseline="0" dirty="0">
              <a:solidFill>
                <a:prstClr val="black"/>
              </a:solidFill>
              <a:latin typeface="Tahoma"/>
              <a:ea typeface="+mn-ea"/>
              <a:cs typeface="Tahoma"/>
            </a:endParaRPr>
          </a:p>
        </p:txBody>
      </p:sp>
      <p:sp>
        <p:nvSpPr>
          <p:cNvPr id="7" name="Slide Number Placeholder 6"/>
          <p:cNvSpPr>
            <a:spLocks noGrp="1"/>
          </p:cNvSpPr>
          <p:nvPr>
            <p:ph type="sldNum" sz="quarter" idx="12"/>
          </p:nvPr>
        </p:nvSpPr>
        <p:spPr/>
        <p:txBody>
          <a:bodyPr/>
          <a:lstStyle/>
          <a:p>
            <a:fld id="{A7F154CC-4E82-45BB-8A64-02679D04A018}" type="slidenum">
              <a:rPr lang="en-US" smtClean="0"/>
              <a:pPr/>
              <a:t>117</a:t>
            </a:fld>
            <a:endParaRPr lang="en-US" dirty="0"/>
          </a:p>
        </p:txBody>
      </p:sp>
      <p:sp>
        <p:nvSpPr>
          <p:cNvPr id="8" name="Title 7"/>
          <p:cNvSpPr>
            <a:spLocks noGrp="1"/>
          </p:cNvSpPr>
          <p:nvPr>
            <p:ph type="title"/>
          </p:nvPr>
        </p:nvSpPr>
        <p:spPr/>
        <p:txBody>
          <a:bodyPr/>
          <a:lstStyle/>
          <a:p>
            <a:r>
              <a:rPr lang="en-US" dirty="0"/>
              <a:t>Examples of PPE </a:t>
            </a:r>
            <a:r>
              <a:rPr lang="en-US" dirty="0" smtClean="0"/>
              <a:t>Failures   </a:t>
            </a:r>
            <a:endParaRPr lang="en-US" dirty="0"/>
          </a:p>
        </p:txBody>
      </p:sp>
    </p:spTree>
    <p:extLst>
      <p:ext uri="{BB962C8B-B14F-4D97-AF65-F5344CB8AC3E}">
        <p14:creationId xmlns:p14="http://schemas.microsoft.com/office/powerpoint/2010/main" val="8180897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A picture showing stretched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354" y="1329554"/>
            <a:ext cx="7876032" cy="4474464"/>
          </a:xfrm>
          <a:prstGeom prst="rect">
            <a:avLst/>
          </a:prstGeom>
        </p:spPr>
      </p:pic>
      <p:sp>
        <p:nvSpPr>
          <p:cNvPr id="4" name="object 4"/>
          <p:cNvSpPr txBox="1"/>
          <p:nvPr/>
        </p:nvSpPr>
        <p:spPr>
          <a:xfrm>
            <a:off x="1245466" y="3337763"/>
            <a:ext cx="5853545" cy="1422128"/>
          </a:xfrm>
          <a:prstGeom prst="rect">
            <a:avLst/>
          </a:prstGeom>
        </p:spPr>
        <p:txBody>
          <a:bodyPr vert="horz" wrap="square" lIns="0" tIns="0" rIns="0" bIns="0" rtlCol="0">
            <a:noAutofit/>
          </a:bodyPr>
          <a:lstStyle/>
          <a:p>
            <a:pPr marL="594642" defTabSz="820199" fontAlgn="auto">
              <a:spcBef>
                <a:spcPts val="0"/>
              </a:spcBef>
              <a:spcAft>
                <a:spcPts val="0"/>
              </a:spcAft>
            </a:pPr>
            <a:r>
              <a:rPr b="1" baseline="0" dirty="0">
                <a:solidFill>
                  <a:prstClr val="black"/>
                </a:solidFill>
                <a:latin typeface="Tahoma"/>
                <a:ea typeface="+mn-ea"/>
                <a:cs typeface="Tahoma"/>
              </a:rPr>
              <a:t>O</a:t>
            </a:r>
            <a:r>
              <a:rPr b="1" spc="-4" baseline="0" dirty="0">
                <a:solidFill>
                  <a:prstClr val="black"/>
                </a:solidFill>
                <a:latin typeface="Tahoma"/>
                <a:ea typeface="+mn-ea"/>
                <a:cs typeface="Tahoma"/>
              </a:rPr>
              <a:t>utsi</a:t>
            </a:r>
            <a:r>
              <a:rPr b="1" spc="-9" baseline="0" dirty="0">
                <a:solidFill>
                  <a:prstClr val="black"/>
                </a:solidFill>
                <a:latin typeface="Tahoma"/>
                <a:ea typeface="+mn-ea"/>
                <a:cs typeface="Tahoma"/>
              </a:rPr>
              <a:t>d</a:t>
            </a:r>
            <a:r>
              <a:rPr b="1" baseline="0" dirty="0">
                <a:solidFill>
                  <a:prstClr val="black"/>
                </a:solidFill>
                <a:latin typeface="Tahoma"/>
                <a:ea typeface="+mn-ea"/>
                <a:cs typeface="Tahoma"/>
              </a:rPr>
              <a:t>e</a:t>
            </a:r>
            <a:r>
              <a:rPr b="1" spc="76"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p</a:t>
            </a:r>
            <a:r>
              <a:rPr b="1" spc="-4" baseline="0" dirty="0">
                <a:solidFill>
                  <a:prstClr val="black"/>
                </a:solidFill>
                <a:latin typeface="Tahoma"/>
                <a:ea typeface="+mn-ea"/>
                <a:cs typeface="Tahoma"/>
              </a:rPr>
              <a:t>l</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s</a:t>
            </a:r>
            <a:r>
              <a:rPr b="1" spc="4" baseline="0" dirty="0">
                <a:solidFill>
                  <a:prstClr val="black"/>
                </a:solidFill>
                <a:latin typeface="Tahoma"/>
                <a:ea typeface="+mn-ea"/>
                <a:cs typeface="Tahoma"/>
              </a:rPr>
              <a:t>t</a:t>
            </a:r>
            <a:r>
              <a:rPr b="1" spc="-4" baseline="0" dirty="0">
                <a:solidFill>
                  <a:prstClr val="black"/>
                </a:solidFill>
                <a:latin typeface="Tahoma"/>
                <a:ea typeface="+mn-ea"/>
                <a:cs typeface="Tahoma"/>
              </a:rPr>
              <a:t>i</a:t>
            </a:r>
            <a:r>
              <a:rPr b="1" baseline="0" dirty="0">
                <a:solidFill>
                  <a:prstClr val="black"/>
                </a:solidFill>
                <a:latin typeface="Tahoma"/>
                <a:ea typeface="+mn-ea"/>
                <a:cs typeface="Tahoma"/>
              </a:rPr>
              <a:t>c</a:t>
            </a:r>
            <a:r>
              <a:rPr b="1" spc="63"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c</a:t>
            </a:r>
            <a:r>
              <a:rPr b="1" baseline="0" dirty="0">
                <a:solidFill>
                  <a:prstClr val="black"/>
                </a:solidFill>
                <a:latin typeface="Tahoma"/>
                <a:ea typeface="+mn-ea"/>
                <a:cs typeface="Tahoma"/>
              </a:rPr>
              <a:t>ov</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r</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i</a:t>
            </a:r>
            <a:r>
              <a:rPr b="1" baseline="0" dirty="0">
                <a:solidFill>
                  <a:prstClr val="black"/>
                </a:solidFill>
                <a:latin typeface="Tahoma"/>
                <a:ea typeface="+mn-ea"/>
                <a:cs typeface="Tahoma"/>
              </a:rPr>
              <a:t>s</a:t>
            </a:r>
            <a:r>
              <a:rPr b="1" spc="63"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spc="-13" baseline="0" dirty="0">
                <a:solidFill>
                  <a:prstClr val="black"/>
                </a:solidFill>
                <a:latin typeface="Tahoma"/>
                <a:ea typeface="+mn-ea"/>
                <a:cs typeface="Tahoma"/>
              </a:rPr>
              <a:t>a</a:t>
            </a:r>
            <a:r>
              <a:rPr b="1" spc="-4" baseline="0" dirty="0">
                <a:solidFill>
                  <a:prstClr val="black"/>
                </a:solidFill>
                <a:latin typeface="Tahoma"/>
                <a:ea typeface="+mn-ea"/>
                <a:cs typeface="Tahoma"/>
              </a:rPr>
              <a:t>m</a:t>
            </a:r>
            <a:r>
              <a:rPr b="1" baseline="0" dirty="0">
                <a:solidFill>
                  <a:prstClr val="black"/>
                </a:solidFill>
                <a:latin typeface="Tahoma"/>
                <a:ea typeface="+mn-ea"/>
                <a:cs typeface="Tahoma"/>
              </a:rPr>
              <a:t>a</a:t>
            </a:r>
            <a:r>
              <a:rPr b="1" spc="-9" baseline="0" dirty="0">
                <a:solidFill>
                  <a:prstClr val="black"/>
                </a:solidFill>
                <a:latin typeface="Tahoma"/>
                <a:ea typeface="+mn-ea"/>
                <a:cs typeface="Tahoma"/>
              </a:rPr>
              <a:t>g</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d</a:t>
            </a:r>
            <a:r>
              <a:rPr b="1" spc="63"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insi</a:t>
            </a:r>
            <a:r>
              <a:rPr b="1" spc="-9" baseline="0" dirty="0">
                <a:solidFill>
                  <a:prstClr val="black"/>
                </a:solidFill>
                <a:latin typeface="Tahoma"/>
                <a:ea typeface="+mn-ea"/>
                <a:cs typeface="Tahoma"/>
              </a:rPr>
              <a:t>d</a:t>
            </a:r>
            <a:r>
              <a:rPr b="1" baseline="0" dirty="0">
                <a:solidFill>
                  <a:prstClr val="black"/>
                </a:solidFill>
                <a:latin typeface="Tahoma"/>
                <a:ea typeface="+mn-ea"/>
                <a:cs typeface="Tahoma"/>
              </a:rPr>
              <a:t>e</a:t>
            </a:r>
            <a:r>
              <a:rPr b="1" spc="76"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x</a:t>
            </a:r>
            <a:r>
              <a:rPr b="1" spc="-9" baseline="0" dirty="0">
                <a:solidFill>
                  <a:prstClr val="black"/>
                </a:solidFill>
                <a:latin typeface="Tahoma"/>
                <a:ea typeface="+mn-ea"/>
                <a:cs typeface="Tahoma"/>
              </a:rPr>
              <a:t>p</a:t>
            </a:r>
            <a:r>
              <a:rPr b="1" baseline="0" dirty="0">
                <a:solidFill>
                  <a:prstClr val="black"/>
                </a:solidFill>
                <a:latin typeface="Tahoma"/>
                <a:ea typeface="+mn-ea"/>
                <a:cs typeface="Tahoma"/>
              </a:rPr>
              <a:t>o</a:t>
            </a:r>
            <a:r>
              <a:rPr b="1" spc="-4" baseline="0" dirty="0">
                <a:solidFill>
                  <a:prstClr val="black"/>
                </a:solidFill>
                <a:latin typeface="Tahoma"/>
                <a:ea typeface="+mn-ea"/>
                <a:cs typeface="Tahoma"/>
              </a:rPr>
              <a:t>s</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d</a:t>
            </a:r>
            <a:endParaRPr baseline="0" dirty="0">
              <a:solidFill>
                <a:prstClr val="black"/>
              </a:solidFill>
              <a:latin typeface="Tahoma"/>
              <a:ea typeface="+mn-ea"/>
              <a:cs typeface="Tahoma"/>
            </a:endParaRPr>
          </a:p>
          <a:p>
            <a:pPr defTabSz="820199" fontAlgn="auto">
              <a:lnSpc>
                <a:spcPts val="763"/>
              </a:lnSpc>
              <a:spcBef>
                <a:spcPts val="44"/>
              </a:spcBef>
              <a:spcAft>
                <a:spcPts val="0"/>
              </a:spcAft>
            </a:pPr>
            <a:endParaRPr sz="800" baseline="0" dirty="0">
              <a:solidFill>
                <a:prstClr val="black"/>
              </a:solidFill>
              <a:latin typeface="Calibri"/>
              <a:ea typeface="+mn-ea"/>
              <a:cs typeface="+mn-cs"/>
            </a:endParaRPr>
          </a:p>
          <a:p>
            <a:pPr defTabSz="820199" fontAlgn="auto">
              <a:lnSpc>
                <a:spcPts val="897"/>
              </a:lnSpc>
              <a:spcBef>
                <a:spcPts val="0"/>
              </a:spcBef>
              <a:spcAft>
                <a:spcPts val="0"/>
              </a:spcAft>
            </a:pPr>
            <a:endParaRPr sz="900" baseline="0" dirty="0">
              <a:solidFill>
                <a:prstClr val="black"/>
              </a:solidFill>
              <a:latin typeface="Calibri"/>
              <a:ea typeface="+mn-ea"/>
              <a:cs typeface="+mn-cs"/>
            </a:endParaRPr>
          </a:p>
          <a:p>
            <a:pPr marL="11391" defTabSz="820199" fontAlgn="auto">
              <a:spcBef>
                <a:spcPts val="0"/>
              </a:spcBef>
              <a:spcAft>
                <a:spcPts val="0"/>
              </a:spcAft>
            </a:pPr>
            <a:r>
              <a:rPr b="1" spc="-4" baseline="0" dirty="0" smtClean="0">
                <a:solidFill>
                  <a:prstClr val="black"/>
                </a:solidFill>
                <a:latin typeface="Tahoma"/>
                <a:ea typeface="+mn-ea"/>
                <a:cs typeface="Tahoma"/>
              </a:rPr>
              <a:t>Stretchin</a:t>
            </a:r>
            <a:r>
              <a:rPr b="1" baseline="0" dirty="0" smtClean="0">
                <a:solidFill>
                  <a:prstClr val="black"/>
                </a:solidFill>
                <a:latin typeface="Tahoma"/>
                <a:ea typeface="+mn-ea"/>
                <a:cs typeface="Tahoma"/>
              </a:rPr>
              <a:t>g</a:t>
            </a:r>
            <a:r>
              <a:rPr b="1" spc="72" baseline="0" dirty="0" smtClean="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spc="4" baseline="0" dirty="0">
                <a:solidFill>
                  <a:prstClr val="black"/>
                </a:solidFill>
                <a:latin typeface="Tahoma"/>
                <a:ea typeface="+mn-ea"/>
                <a:cs typeface="Tahoma"/>
              </a:rPr>
              <a:t>u</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t</a:t>
            </a:r>
            <a:r>
              <a:rPr b="1" baseline="0" dirty="0">
                <a:solidFill>
                  <a:prstClr val="black"/>
                </a:solidFill>
                <a:latin typeface="Tahoma"/>
                <a:ea typeface="+mn-ea"/>
                <a:cs typeface="Tahoma"/>
              </a:rPr>
              <a:t>o</a:t>
            </a:r>
            <a:r>
              <a:rPr b="1" spc="72"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f</a:t>
            </a:r>
            <a:r>
              <a:rPr b="1" baseline="0" dirty="0">
                <a:solidFill>
                  <a:prstClr val="black"/>
                </a:solidFill>
                <a:latin typeface="Tahoma"/>
                <a:ea typeface="+mn-ea"/>
                <a:cs typeface="Tahoma"/>
              </a:rPr>
              <a:t>o</a:t>
            </a:r>
            <a:r>
              <a:rPr b="1" spc="-4" baseline="0" dirty="0">
                <a:solidFill>
                  <a:prstClr val="black"/>
                </a:solidFill>
                <a:latin typeface="Tahoma"/>
                <a:ea typeface="+mn-ea"/>
                <a:cs typeface="Tahoma"/>
              </a:rPr>
              <a:t>rc</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or</a:t>
            </a:r>
            <a:r>
              <a:rPr b="1" spc="54"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he</a:t>
            </a:r>
            <a:r>
              <a:rPr b="1" baseline="0" dirty="0">
                <a:solidFill>
                  <a:prstClr val="black"/>
                </a:solidFill>
                <a:latin typeface="Tahoma"/>
                <a:ea typeface="+mn-ea"/>
                <a:cs typeface="Tahoma"/>
              </a:rPr>
              <a:t>at</a:t>
            </a:r>
            <a:r>
              <a:rPr b="1" spc="63"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inc</a:t>
            </a:r>
            <a:r>
              <a:rPr b="1" baseline="0" dirty="0">
                <a:solidFill>
                  <a:prstClr val="black"/>
                </a:solidFill>
                <a:latin typeface="Tahoma"/>
                <a:ea typeface="+mn-ea"/>
                <a:cs typeface="Tahoma"/>
              </a:rPr>
              <a:t>o</a:t>
            </a:r>
            <a:r>
              <a:rPr b="1" spc="-13" baseline="0" dirty="0">
                <a:solidFill>
                  <a:prstClr val="black"/>
                </a:solidFill>
                <a:latin typeface="Tahoma"/>
                <a:ea typeface="+mn-ea"/>
                <a:cs typeface="Tahoma"/>
              </a:rPr>
              <a:t>rr</a:t>
            </a:r>
            <a:r>
              <a:rPr b="1" spc="-4" baseline="0" dirty="0">
                <a:solidFill>
                  <a:prstClr val="black"/>
                </a:solidFill>
                <a:latin typeface="Tahoma"/>
                <a:ea typeface="+mn-ea"/>
                <a:cs typeface="Tahoma"/>
              </a:rPr>
              <a:t>ec</a:t>
            </a:r>
            <a:r>
              <a:rPr b="1" baseline="0" dirty="0">
                <a:solidFill>
                  <a:prstClr val="black"/>
                </a:solidFill>
                <a:latin typeface="Tahoma"/>
                <a:ea typeface="+mn-ea"/>
                <a:cs typeface="Tahoma"/>
              </a:rPr>
              <a:t>t</a:t>
            </a:r>
            <a:r>
              <a:rPr b="1" spc="63"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sh</a:t>
            </a:r>
            <a:r>
              <a:rPr b="1" baseline="0" dirty="0">
                <a:solidFill>
                  <a:prstClr val="black"/>
                </a:solidFill>
                <a:latin typeface="Tahoma"/>
                <a:ea typeface="+mn-ea"/>
                <a:cs typeface="Tahoma"/>
              </a:rPr>
              <a:t>ape</a:t>
            </a:r>
            <a:endParaRPr baseline="0" dirty="0">
              <a:solidFill>
                <a:prstClr val="black"/>
              </a:solidFill>
              <a:latin typeface="Tahoma"/>
              <a:ea typeface="+mn-ea"/>
              <a:cs typeface="Tahoma"/>
            </a:endParaRPr>
          </a:p>
        </p:txBody>
      </p:sp>
      <p:sp>
        <p:nvSpPr>
          <p:cNvPr id="5" name="object 5" descr="Another box"/>
          <p:cNvSpPr/>
          <p:nvPr/>
        </p:nvSpPr>
        <p:spPr>
          <a:xfrm>
            <a:off x="571157" y="1304772"/>
            <a:ext cx="7874923" cy="410134"/>
          </a:xfrm>
          <a:custGeom>
            <a:avLst/>
            <a:gdLst/>
            <a:ahLst/>
            <a:cxnLst/>
            <a:rect l="l" t="t" r="r" b="b"/>
            <a:pathLst>
              <a:path w="8662415" h="464819">
                <a:moveTo>
                  <a:pt x="0" y="0"/>
                </a:moveTo>
                <a:lnTo>
                  <a:pt x="0" y="464819"/>
                </a:lnTo>
                <a:lnTo>
                  <a:pt x="8662415" y="464819"/>
                </a:lnTo>
                <a:lnTo>
                  <a:pt x="8662415" y="0"/>
                </a:lnTo>
                <a:lnTo>
                  <a:pt x="0" y="0"/>
                </a:lnTo>
                <a:close/>
              </a:path>
            </a:pathLst>
          </a:custGeom>
          <a:solidFill>
            <a:srgbClr val="009898"/>
          </a:solidFill>
        </p:spPr>
        <p:txBody>
          <a:bodyPr wrap="square" lIns="0" tIns="0" rIns="0" bIns="0" rtlCol="0">
            <a:noAutofit/>
          </a:bodyPr>
          <a:lstStyle/>
          <a:p>
            <a:pPr defTabSz="820199" fontAlgn="auto">
              <a:spcBef>
                <a:spcPts val="0"/>
              </a:spcBef>
              <a:spcAft>
                <a:spcPts val="0"/>
              </a:spcAft>
            </a:pPr>
            <a:endParaRPr baseline="0" dirty="0">
              <a:solidFill>
                <a:prstClr val="black"/>
              </a:solidFill>
              <a:latin typeface="Calibri"/>
              <a:ea typeface="+mn-ea"/>
              <a:cs typeface="+mn-cs"/>
            </a:endParaRPr>
          </a:p>
        </p:txBody>
      </p:sp>
      <p:sp>
        <p:nvSpPr>
          <p:cNvPr id="6" name="Slide Number Placeholder 5"/>
          <p:cNvSpPr>
            <a:spLocks noGrp="1"/>
          </p:cNvSpPr>
          <p:nvPr>
            <p:ph type="sldNum" sz="quarter" idx="12"/>
          </p:nvPr>
        </p:nvSpPr>
        <p:spPr/>
        <p:txBody>
          <a:bodyPr/>
          <a:lstStyle/>
          <a:p>
            <a:fld id="{A7F154CC-4E82-45BB-8A64-02679D04A018}" type="slidenum">
              <a:rPr lang="en-US" smtClean="0"/>
              <a:pPr/>
              <a:t>118</a:t>
            </a:fld>
            <a:endParaRPr lang="en-US" dirty="0"/>
          </a:p>
        </p:txBody>
      </p:sp>
      <p:sp>
        <p:nvSpPr>
          <p:cNvPr id="7" name="Title 6"/>
          <p:cNvSpPr>
            <a:spLocks noGrp="1"/>
          </p:cNvSpPr>
          <p:nvPr>
            <p:ph type="title"/>
          </p:nvPr>
        </p:nvSpPr>
        <p:spPr/>
        <p:txBody>
          <a:bodyPr/>
          <a:lstStyle/>
          <a:p>
            <a:r>
              <a:rPr lang="en-US" dirty="0"/>
              <a:t>Examples of PPE </a:t>
            </a:r>
            <a:r>
              <a:rPr lang="en-US" dirty="0" smtClean="0"/>
              <a:t>Failures    </a:t>
            </a:r>
            <a:endParaRPr lang="en-US" dirty="0"/>
          </a:p>
        </p:txBody>
      </p:sp>
    </p:spTree>
    <p:extLst>
      <p:ext uri="{BB962C8B-B14F-4D97-AF65-F5344CB8AC3E}">
        <p14:creationId xmlns:p14="http://schemas.microsoft.com/office/powerpoint/2010/main" val="1881417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A picture showing Surface and Buckling damage in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454" y="970224"/>
            <a:ext cx="8010144" cy="5218176"/>
          </a:xfrm>
          <a:prstGeom prst="rect">
            <a:avLst/>
          </a:prstGeom>
        </p:spPr>
      </p:pic>
      <p:sp>
        <p:nvSpPr>
          <p:cNvPr id="3" name="object 3"/>
          <p:cNvSpPr txBox="1"/>
          <p:nvPr/>
        </p:nvSpPr>
        <p:spPr>
          <a:xfrm>
            <a:off x="1810326" y="2413949"/>
            <a:ext cx="5096164" cy="247650"/>
          </a:xfrm>
          <a:prstGeom prst="rect">
            <a:avLst/>
          </a:prstGeom>
        </p:spPr>
        <p:txBody>
          <a:bodyPr vert="horz" wrap="square" lIns="0" tIns="0" rIns="0" bIns="0" rtlCol="0">
            <a:noAutofit/>
          </a:bodyPr>
          <a:lstStyle/>
          <a:p>
            <a:pPr marL="11391" defTabSz="820199" fontAlgn="auto">
              <a:spcBef>
                <a:spcPts val="0"/>
              </a:spcBef>
              <a:spcAft>
                <a:spcPts val="0"/>
              </a:spcAft>
            </a:pPr>
            <a:r>
              <a:rPr b="1" baseline="0" dirty="0">
                <a:solidFill>
                  <a:prstClr val="black"/>
                </a:solidFill>
                <a:latin typeface="Tahoma"/>
                <a:ea typeface="+mn-ea"/>
                <a:cs typeface="Tahoma"/>
              </a:rPr>
              <a:t>Da</a:t>
            </a:r>
            <a:r>
              <a:rPr b="1" spc="-13" baseline="0" dirty="0">
                <a:solidFill>
                  <a:prstClr val="black"/>
                </a:solidFill>
                <a:latin typeface="Tahoma"/>
                <a:ea typeface="+mn-ea"/>
                <a:cs typeface="Tahoma"/>
              </a:rPr>
              <a:t>m</a:t>
            </a:r>
            <a:r>
              <a:rPr b="1" baseline="0" dirty="0">
                <a:solidFill>
                  <a:prstClr val="black"/>
                </a:solidFill>
                <a:latin typeface="Tahoma"/>
                <a:ea typeface="+mn-ea"/>
                <a:cs typeface="Tahoma"/>
              </a:rPr>
              <a:t>a</a:t>
            </a:r>
            <a:r>
              <a:rPr b="1" spc="-9" baseline="0" dirty="0">
                <a:solidFill>
                  <a:prstClr val="black"/>
                </a:solidFill>
                <a:latin typeface="Tahoma"/>
                <a:ea typeface="+mn-ea"/>
                <a:cs typeface="Tahoma"/>
              </a:rPr>
              <a:t>g</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spc="4" baseline="0" dirty="0">
                <a:solidFill>
                  <a:prstClr val="black"/>
                </a:solidFill>
                <a:latin typeface="Tahoma"/>
                <a:ea typeface="+mn-ea"/>
                <a:cs typeface="Tahoma"/>
              </a:rPr>
              <a:t>u</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t</a:t>
            </a:r>
            <a:r>
              <a:rPr b="1" baseline="0" dirty="0">
                <a:solidFill>
                  <a:prstClr val="black"/>
                </a:solidFill>
                <a:latin typeface="Tahoma"/>
                <a:ea typeface="+mn-ea"/>
                <a:cs typeface="Tahoma"/>
              </a:rPr>
              <a:t>o</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s</a:t>
            </a:r>
            <a:r>
              <a:rPr b="1" spc="-9" baseline="0" dirty="0">
                <a:solidFill>
                  <a:prstClr val="black"/>
                </a:solidFill>
                <a:latin typeface="Tahoma"/>
                <a:ea typeface="+mn-ea"/>
                <a:cs typeface="Tahoma"/>
              </a:rPr>
              <a:t>p</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r</a:t>
            </a:r>
            <a:r>
              <a:rPr b="1" baseline="0" dirty="0">
                <a:solidFill>
                  <a:prstClr val="black"/>
                </a:solidFill>
                <a:latin typeface="Tahoma"/>
                <a:ea typeface="+mn-ea"/>
                <a:cs typeface="Tahoma"/>
              </a:rPr>
              <a:t>k</a:t>
            </a:r>
            <a:r>
              <a:rPr b="1" spc="63"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or</a:t>
            </a:r>
            <a:r>
              <a:rPr b="1" spc="67" baseline="0" dirty="0">
                <a:solidFill>
                  <a:prstClr val="black"/>
                </a:solidFill>
                <a:latin typeface="Times New Roman"/>
                <a:ea typeface="+mn-ea"/>
                <a:cs typeface="Times New Roman"/>
              </a:rPr>
              <a:t> </a:t>
            </a:r>
            <a:r>
              <a:rPr b="1" spc="-13" baseline="0" dirty="0">
                <a:solidFill>
                  <a:prstClr val="black"/>
                </a:solidFill>
                <a:latin typeface="Tahoma"/>
                <a:ea typeface="+mn-ea"/>
                <a:cs typeface="Tahoma"/>
              </a:rPr>
              <a:t>h</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at</a:t>
            </a:r>
            <a:r>
              <a:rPr b="1" spc="63"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sur</a:t>
            </a:r>
            <a:r>
              <a:rPr b="1" spc="-9" baseline="0" dirty="0">
                <a:solidFill>
                  <a:prstClr val="black"/>
                </a:solidFill>
                <a:latin typeface="Tahoma"/>
                <a:ea typeface="+mn-ea"/>
                <a:cs typeface="Tahoma"/>
              </a:rPr>
              <a:t>f</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c</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m</a:t>
            </a:r>
            <a:r>
              <a:rPr b="1" baseline="0" dirty="0">
                <a:solidFill>
                  <a:prstClr val="black"/>
                </a:solidFill>
                <a:latin typeface="Tahoma"/>
                <a:ea typeface="+mn-ea"/>
                <a:cs typeface="Tahoma"/>
              </a:rPr>
              <a:t>a</a:t>
            </a:r>
            <a:r>
              <a:rPr b="1" spc="-9" baseline="0" dirty="0">
                <a:solidFill>
                  <a:prstClr val="black"/>
                </a:solidFill>
                <a:latin typeface="Tahoma"/>
                <a:ea typeface="+mn-ea"/>
                <a:cs typeface="Tahoma"/>
              </a:rPr>
              <a:t>g</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d</a:t>
            </a:r>
            <a:endParaRPr baseline="0" dirty="0">
              <a:solidFill>
                <a:prstClr val="black"/>
              </a:solidFill>
              <a:latin typeface="Tahoma"/>
              <a:ea typeface="+mn-ea"/>
              <a:cs typeface="Tahoma"/>
            </a:endParaRPr>
          </a:p>
        </p:txBody>
      </p:sp>
      <p:sp>
        <p:nvSpPr>
          <p:cNvPr id="4" name="object 4"/>
          <p:cNvSpPr txBox="1"/>
          <p:nvPr/>
        </p:nvSpPr>
        <p:spPr>
          <a:xfrm>
            <a:off x="3881578" y="3645699"/>
            <a:ext cx="1814945" cy="247650"/>
          </a:xfrm>
          <a:prstGeom prst="rect">
            <a:avLst/>
          </a:prstGeom>
        </p:spPr>
        <p:txBody>
          <a:bodyPr vert="horz" wrap="square" lIns="0" tIns="0" rIns="0" bIns="0" rtlCol="0">
            <a:noAutofit/>
          </a:bodyPr>
          <a:lstStyle/>
          <a:p>
            <a:pPr marL="11391" defTabSz="820199" fontAlgn="auto">
              <a:spcBef>
                <a:spcPts val="0"/>
              </a:spcBef>
              <a:spcAft>
                <a:spcPts val="0"/>
              </a:spcAft>
            </a:pPr>
            <a:r>
              <a:rPr b="1" spc="-4" baseline="0" dirty="0">
                <a:solidFill>
                  <a:prstClr val="black"/>
                </a:solidFill>
                <a:latin typeface="Tahoma"/>
                <a:ea typeface="+mn-ea"/>
                <a:cs typeface="Tahoma"/>
              </a:rPr>
              <a:t>Buc</a:t>
            </a:r>
            <a:r>
              <a:rPr b="1" spc="-9" baseline="0" dirty="0">
                <a:solidFill>
                  <a:prstClr val="black"/>
                </a:solidFill>
                <a:latin typeface="Tahoma"/>
                <a:ea typeface="+mn-ea"/>
                <a:cs typeface="Tahoma"/>
              </a:rPr>
              <a:t>k</a:t>
            </a:r>
            <a:r>
              <a:rPr b="1" spc="-4" baseline="0" dirty="0">
                <a:solidFill>
                  <a:prstClr val="black"/>
                </a:solidFill>
                <a:latin typeface="Tahoma"/>
                <a:ea typeface="+mn-ea"/>
                <a:cs typeface="Tahoma"/>
              </a:rPr>
              <a:t>lin</a:t>
            </a:r>
            <a:r>
              <a:rPr b="1" baseline="0" dirty="0">
                <a:solidFill>
                  <a:prstClr val="black"/>
                </a:solidFill>
                <a:latin typeface="Tahoma"/>
                <a:ea typeface="+mn-ea"/>
                <a:cs typeface="Tahoma"/>
              </a:rPr>
              <a:t>g</a:t>
            </a:r>
            <a:r>
              <a:rPr b="1" spc="63"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m</a:t>
            </a:r>
            <a:r>
              <a:rPr b="1" baseline="0" dirty="0">
                <a:solidFill>
                  <a:prstClr val="black"/>
                </a:solidFill>
                <a:latin typeface="Tahoma"/>
                <a:ea typeface="+mn-ea"/>
                <a:cs typeface="Tahoma"/>
              </a:rPr>
              <a:t>a</a:t>
            </a:r>
            <a:r>
              <a:rPr b="1" spc="-9" baseline="0" dirty="0">
                <a:solidFill>
                  <a:prstClr val="black"/>
                </a:solidFill>
                <a:latin typeface="Tahoma"/>
                <a:ea typeface="+mn-ea"/>
                <a:cs typeface="Tahoma"/>
              </a:rPr>
              <a:t>g</a:t>
            </a:r>
            <a:r>
              <a:rPr b="1" baseline="0" dirty="0">
                <a:solidFill>
                  <a:prstClr val="black"/>
                </a:solidFill>
                <a:latin typeface="Tahoma"/>
                <a:ea typeface="+mn-ea"/>
                <a:cs typeface="Tahoma"/>
              </a:rPr>
              <a:t>e</a:t>
            </a:r>
            <a:endParaRPr baseline="0" dirty="0">
              <a:solidFill>
                <a:prstClr val="black"/>
              </a:solidFill>
              <a:latin typeface="Tahoma"/>
              <a:ea typeface="+mn-ea"/>
              <a:cs typeface="Tahoma"/>
            </a:endParaRPr>
          </a:p>
        </p:txBody>
      </p:sp>
      <p:sp>
        <p:nvSpPr>
          <p:cNvPr id="7" name="Title 6"/>
          <p:cNvSpPr>
            <a:spLocks noGrp="1"/>
          </p:cNvSpPr>
          <p:nvPr>
            <p:ph type="title"/>
          </p:nvPr>
        </p:nvSpPr>
        <p:spPr/>
        <p:txBody>
          <a:bodyPr/>
          <a:lstStyle/>
          <a:p>
            <a:r>
              <a:rPr lang="en-US" dirty="0"/>
              <a:t>Examples of PPE </a:t>
            </a:r>
            <a:r>
              <a:rPr lang="en-US" dirty="0" smtClean="0"/>
              <a:t>Failures     </a:t>
            </a:r>
            <a:endParaRPr lang="en-US" dirty="0"/>
          </a:p>
        </p:txBody>
      </p:sp>
      <p:sp>
        <p:nvSpPr>
          <p:cNvPr id="6" name="Slide Number Placeholder 5"/>
          <p:cNvSpPr>
            <a:spLocks noGrp="1"/>
          </p:cNvSpPr>
          <p:nvPr>
            <p:ph type="sldNum" sz="quarter" idx="12"/>
          </p:nvPr>
        </p:nvSpPr>
        <p:spPr/>
        <p:txBody>
          <a:bodyPr/>
          <a:lstStyle/>
          <a:p>
            <a:fld id="{A7F154CC-4E82-45BB-8A64-02679D04A018}" type="slidenum">
              <a:rPr lang="en-US" smtClean="0"/>
              <a:pPr/>
              <a:t>119</a:t>
            </a:fld>
            <a:endParaRPr lang="en-US" dirty="0"/>
          </a:p>
        </p:txBody>
      </p:sp>
    </p:spTree>
    <p:extLst>
      <p:ext uri="{BB962C8B-B14F-4D97-AF65-F5344CB8AC3E}">
        <p14:creationId xmlns:p14="http://schemas.microsoft.com/office/powerpoint/2010/main" val="60183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Strong, fair, and effective enforcement.</a:t>
            </a:r>
          </a:p>
          <a:p>
            <a:r>
              <a:rPr lang="en-US" dirty="0"/>
              <a:t>Outreach, education, and compliance assistance.</a:t>
            </a:r>
          </a:p>
          <a:p>
            <a:r>
              <a:rPr lang="en-US" dirty="0"/>
              <a:t>Partnerships and other cooperative programs.</a:t>
            </a:r>
          </a:p>
        </p:txBody>
      </p:sp>
      <p:sp>
        <p:nvSpPr>
          <p:cNvPr id="3" name="Title 2"/>
          <p:cNvSpPr>
            <a:spLocks noGrp="1"/>
          </p:cNvSpPr>
          <p:nvPr>
            <p:ph type="title"/>
          </p:nvPr>
        </p:nvSpPr>
        <p:spPr/>
        <p:txBody>
          <a:bodyPr>
            <a:noAutofit/>
          </a:bodyPr>
          <a:lstStyle/>
          <a:p>
            <a:r>
              <a:rPr lang="en-US" sz="3600" dirty="0"/>
              <a:t>Strategies to Reduce Injuries and Deaths</a:t>
            </a:r>
          </a:p>
        </p:txBody>
      </p:sp>
      <p:sp>
        <p:nvSpPr>
          <p:cNvPr id="7" name="Slide Number Placeholder 6"/>
          <p:cNvSpPr>
            <a:spLocks noGrp="1"/>
          </p:cNvSpPr>
          <p:nvPr>
            <p:ph type="sldNum" sz="quarter" idx="12"/>
          </p:nvPr>
        </p:nvSpPr>
        <p:spPr/>
        <p:txBody>
          <a:bodyPr/>
          <a:lstStyle/>
          <a:p>
            <a:fld id="{A7F154CC-4E82-45BB-8A64-02679D04A018}" type="slidenum">
              <a:rPr lang="en-US" smtClean="0"/>
              <a:pPr/>
              <a:t>12</a:t>
            </a:fld>
            <a:endParaRPr lang="en-US" dirty="0"/>
          </a:p>
        </p:txBody>
      </p:sp>
      <p:pic>
        <p:nvPicPr>
          <p:cNvPr id="8" name="Picture 7" title="This picture shows a person with an OSHA jacket walking into a tunnel"/>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9411" y="3220844"/>
            <a:ext cx="2276475" cy="3048000"/>
          </a:xfrm>
          <a:prstGeom prst="rect">
            <a:avLst/>
          </a:prstGeom>
        </p:spPr>
      </p:pic>
      <p:pic>
        <p:nvPicPr>
          <p:cNvPr id="9" name="Picture 8" title="Image of OSHA Banner:  OSHA Training program includes Construction, General Industry, Maritime, and Disaster Sit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9249" y="3136280"/>
            <a:ext cx="5486400" cy="1143000"/>
          </a:xfrm>
          <a:prstGeom prst="rect">
            <a:avLst/>
          </a:prstGeom>
        </p:spPr>
      </p:pic>
      <p:pic>
        <p:nvPicPr>
          <p:cNvPr id="10" name="Picture 9" title="OSHA Partnership Logo: Partnership is an OSHA Cooperative Program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7824" y="4328879"/>
            <a:ext cx="2686050" cy="809625"/>
          </a:xfrm>
          <a:prstGeom prst="rect">
            <a:avLst/>
          </a:prstGeom>
        </p:spPr>
      </p:pic>
    </p:spTree>
    <p:extLst>
      <p:ext uri="{BB962C8B-B14F-4D97-AF65-F5344CB8AC3E}">
        <p14:creationId xmlns:p14="http://schemas.microsoft.com/office/powerpoint/2010/main" val="360366875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A picture showing damage due to chemicals and paint resulting in hardened surface of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716" y="1819614"/>
            <a:ext cx="7943088" cy="3444240"/>
          </a:xfrm>
          <a:prstGeom prst="rect">
            <a:avLst/>
          </a:prstGeom>
        </p:spPr>
      </p:pic>
      <p:sp>
        <p:nvSpPr>
          <p:cNvPr id="3" name="object 3"/>
          <p:cNvSpPr txBox="1"/>
          <p:nvPr/>
        </p:nvSpPr>
        <p:spPr>
          <a:xfrm>
            <a:off x="1761839" y="4571876"/>
            <a:ext cx="4992832" cy="489697"/>
          </a:xfrm>
          <a:prstGeom prst="rect">
            <a:avLst/>
          </a:prstGeom>
        </p:spPr>
        <p:txBody>
          <a:bodyPr vert="horz" wrap="square" lIns="0" tIns="0" rIns="0" bIns="0" rtlCol="0">
            <a:noAutofit/>
          </a:bodyPr>
          <a:lstStyle/>
          <a:p>
            <a:pPr marL="11391" marR="11391" defTabSz="820199" fontAlgn="auto">
              <a:spcBef>
                <a:spcPts val="0"/>
              </a:spcBef>
              <a:spcAft>
                <a:spcPts val="0"/>
              </a:spcAft>
            </a:pPr>
            <a:r>
              <a:rPr b="1" baseline="0" dirty="0">
                <a:solidFill>
                  <a:prstClr val="black"/>
                </a:solidFill>
                <a:latin typeface="Tahoma"/>
                <a:ea typeface="+mn-ea"/>
                <a:cs typeface="Tahoma"/>
              </a:rPr>
              <a:t>Da</a:t>
            </a:r>
            <a:r>
              <a:rPr b="1" spc="-13" baseline="0" dirty="0">
                <a:solidFill>
                  <a:prstClr val="black"/>
                </a:solidFill>
                <a:latin typeface="Tahoma"/>
                <a:ea typeface="+mn-ea"/>
                <a:cs typeface="Tahoma"/>
              </a:rPr>
              <a:t>m</a:t>
            </a:r>
            <a:r>
              <a:rPr b="1" baseline="0" dirty="0">
                <a:solidFill>
                  <a:prstClr val="black"/>
                </a:solidFill>
                <a:latin typeface="Tahoma"/>
                <a:ea typeface="+mn-ea"/>
                <a:cs typeface="Tahoma"/>
              </a:rPr>
              <a:t>a</a:t>
            </a:r>
            <a:r>
              <a:rPr b="1" spc="-9" baseline="0" dirty="0">
                <a:solidFill>
                  <a:prstClr val="black"/>
                </a:solidFill>
                <a:latin typeface="Tahoma"/>
                <a:ea typeface="+mn-ea"/>
                <a:cs typeface="Tahoma"/>
              </a:rPr>
              <a:t>g</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spc="4" baseline="0" dirty="0">
                <a:solidFill>
                  <a:prstClr val="black"/>
                </a:solidFill>
                <a:latin typeface="Tahoma"/>
                <a:ea typeface="+mn-ea"/>
                <a:cs typeface="Tahoma"/>
              </a:rPr>
              <a:t>u</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t</a:t>
            </a:r>
            <a:r>
              <a:rPr b="1" baseline="0" dirty="0">
                <a:solidFill>
                  <a:prstClr val="black"/>
                </a:solidFill>
                <a:latin typeface="Tahoma"/>
                <a:ea typeface="+mn-ea"/>
                <a:cs typeface="Tahoma"/>
              </a:rPr>
              <a:t>o</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chemic</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l</a:t>
            </a:r>
            <a:r>
              <a:rPr b="1" baseline="0" dirty="0">
                <a:solidFill>
                  <a:prstClr val="black"/>
                </a:solidFill>
                <a:latin typeface="Tahoma"/>
                <a:ea typeface="+mn-ea"/>
                <a:cs typeface="Tahoma"/>
              </a:rPr>
              <a:t>s</a:t>
            </a:r>
            <a:r>
              <a:rPr b="1" spc="54"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n</a:t>
            </a:r>
            <a:r>
              <a:rPr b="1" baseline="0" dirty="0">
                <a:solidFill>
                  <a:prstClr val="black"/>
                </a:solidFill>
                <a:latin typeface="Tahoma"/>
                <a:ea typeface="+mn-ea"/>
                <a:cs typeface="Tahoma"/>
              </a:rPr>
              <a:t>d</a:t>
            </a:r>
            <a:r>
              <a:rPr b="1" spc="63"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p</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in</a:t>
            </a:r>
            <a:r>
              <a:rPr b="1" baseline="0" dirty="0">
                <a:solidFill>
                  <a:prstClr val="black"/>
                </a:solidFill>
                <a:latin typeface="Tahoma"/>
                <a:ea typeface="+mn-ea"/>
                <a:cs typeface="Tahoma"/>
              </a:rPr>
              <a:t>t</a:t>
            </a:r>
            <a:r>
              <a:rPr b="1" spc="63"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sur</a:t>
            </a:r>
            <a:r>
              <a:rPr b="1" spc="-9" baseline="0" dirty="0">
                <a:solidFill>
                  <a:prstClr val="black"/>
                </a:solidFill>
                <a:latin typeface="Tahoma"/>
                <a:ea typeface="+mn-ea"/>
                <a:cs typeface="Tahoma"/>
              </a:rPr>
              <a:t>f</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c</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i</a:t>
            </a:r>
            <a:r>
              <a:rPr b="1" baseline="0" dirty="0">
                <a:solidFill>
                  <a:prstClr val="black"/>
                </a:solidFill>
                <a:latin typeface="Tahoma"/>
                <a:ea typeface="+mn-ea"/>
                <a:cs typeface="Tahoma"/>
              </a:rPr>
              <a:t>s</a:t>
            </a:r>
            <a:r>
              <a:rPr b="1"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h</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r</a:t>
            </a:r>
            <a:r>
              <a:rPr b="1" spc="-9" baseline="0" dirty="0">
                <a:solidFill>
                  <a:prstClr val="black"/>
                </a:solidFill>
                <a:latin typeface="Tahoma"/>
                <a:ea typeface="+mn-ea"/>
                <a:cs typeface="Tahoma"/>
              </a:rPr>
              <a:t>d</a:t>
            </a:r>
            <a:r>
              <a:rPr b="1" spc="-4" baseline="0" dirty="0">
                <a:solidFill>
                  <a:prstClr val="black"/>
                </a:solidFill>
                <a:latin typeface="Tahoma"/>
                <a:ea typeface="+mn-ea"/>
                <a:cs typeface="Tahoma"/>
              </a:rPr>
              <a:t>en</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d</a:t>
            </a:r>
            <a:endParaRPr baseline="0" dirty="0">
              <a:solidFill>
                <a:prstClr val="black"/>
              </a:solidFill>
              <a:latin typeface="Tahoma"/>
              <a:ea typeface="+mn-ea"/>
              <a:cs typeface="Tahoma"/>
            </a:endParaRPr>
          </a:p>
        </p:txBody>
      </p:sp>
      <p:sp>
        <p:nvSpPr>
          <p:cNvPr id="5" name="Slide Number Placeholder 4"/>
          <p:cNvSpPr>
            <a:spLocks noGrp="1"/>
          </p:cNvSpPr>
          <p:nvPr>
            <p:ph type="sldNum" sz="quarter" idx="12"/>
          </p:nvPr>
        </p:nvSpPr>
        <p:spPr/>
        <p:txBody>
          <a:bodyPr/>
          <a:lstStyle/>
          <a:p>
            <a:fld id="{A7F154CC-4E82-45BB-8A64-02679D04A018}" type="slidenum">
              <a:rPr lang="en-US" smtClean="0"/>
              <a:pPr/>
              <a:t>120</a:t>
            </a:fld>
            <a:endParaRPr lang="en-US" dirty="0"/>
          </a:p>
        </p:txBody>
      </p:sp>
      <p:sp>
        <p:nvSpPr>
          <p:cNvPr id="6" name="Title 5"/>
          <p:cNvSpPr>
            <a:spLocks noGrp="1"/>
          </p:cNvSpPr>
          <p:nvPr>
            <p:ph type="title"/>
          </p:nvPr>
        </p:nvSpPr>
        <p:spPr/>
        <p:txBody>
          <a:bodyPr/>
          <a:lstStyle/>
          <a:p>
            <a:r>
              <a:rPr lang="en-US" dirty="0"/>
              <a:t>Examples of PPE </a:t>
            </a:r>
            <a:r>
              <a:rPr lang="en-US" dirty="0" smtClean="0"/>
              <a:t>Failures      </a:t>
            </a:r>
            <a:endParaRPr lang="en-US" dirty="0"/>
          </a:p>
        </p:txBody>
      </p:sp>
    </p:spTree>
    <p:extLst>
      <p:ext uri="{BB962C8B-B14F-4D97-AF65-F5344CB8AC3E}">
        <p14:creationId xmlns:p14="http://schemas.microsoft.com/office/powerpoint/2010/main" val="14440128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Examples </a:t>
            </a:r>
            <a:r>
              <a:rPr lang="en-US" dirty="0"/>
              <a:t>of PPE Failures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121</a:t>
            </a:fld>
            <a:endParaRPr lang="en-US" dirty="0"/>
          </a:p>
        </p:txBody>
      </p:sp>
      <p:pic>
        <p:nvPicPr>
          <p:cNvPr id="2" name="Picture 1" title="A picture showing loose connections and thimble loss in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4873" y="1052145"/>
            <a:ext cx="4608576" cy="5254752"/>
          </a:xfrm>
          <a:prstGeom prst="rect">
            <a:avLst/>
          </a:prstGeom>
        </p:spPr>
      </p:pic>
    </p:spTree>
    <p:extLst>
      <p:ext uri="{BB962C8B-B14F-4D97-AF65-F5344CB8AC3E}">
        <p14:creationId xmlns:p14="http://schemas.microsoft.com/office/powerpoint/2010/main" val="26122719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Examples </a:t>
            </a:r>
            <a:r>
              <a:rPr lang="en-US" dirty="0"/>
              <a:t>of PPE Failures</a:t>
            </a:r>
          </a:p>
        </p:txBody>
      </p:sp>
      <p:sp>
        <p:nvSpPr>
          <p:cNvPr id="6" name="Slide Number Placeholder 5"/>
          <p:cNvSpPr>
            <a:spLocks noGrp="1"/>
          </p:cNvSpPr>
          <p:nvPr>
            <p:ph type="sldNum" sz="quarter" idx="12"/>
          </p:nvPr>
        </p:nvSpPr>
        <p:spPr/>
        <p:txBody>
          <a:bodyPr/>
          <a:lstStyle/>
          <a:p>
            <a:fld id="{A7F154CC-4E82-45BB-8A64-02679D04A018}" type="slidenum">
              <a:rPr lang="en-US" smtClean="0"/>
              <a:pPr/>
              <a:t>122</a:t>
            </a:fld>
            <a:endParaRPr lang="en-US" dirty="0"/>
          </a:p>
        </p:txBody>
      </p:sp>
      <p:pic>
        <p:nvPicPr>
          <p:cNvPr id="2" name="Picture 1" title="A drawing showing reduced diameter in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620" y="2775266"/>
            <a:ext cx="3456432" cy="1883664"/>
          </a:xfrm>
          <a:prstGeom prst="rect">
            <a:avLst/>
          </a:prstGeom>
        </p:spPr>
      </p:pic>
      <p:pic>
        <p:nvPicPr>
          <p:cNvPr id="8" name="Picture 7" title="A picture showing twisting of PPE fib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2312" y="1449059"/>
            <a:ext cx="3511964" cy="1994847"/>
          </a:xfrm>
          <a:prstGeom prst="rect">
            <a:avLst/>
          </a:prstGeom>
        </p:spPr>
      </p:pic>
      <p:pic>
        <p:nvPicPr>
          <p:cNvPr id="9" name="Picture 8" title="A drawing showing loosening of PPE fib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1372" y="3848079"/>
            <a:ext cx="3529584" cy="2017776"/>
          </a:xfrm>
          <a:prstGeom prst="rect">
            <a:avLst/>
          </a:prstGeom>
        </p:spPr>
      </p:pic>
    </p:spTree>
    <p:extLst>
      <p:ext uri="{BB962C8B-B14F-4D97-AF65-F5344CB8AC3E}">
        <p14:creationId xmlns:p14="http://schemas.microsoft.com/office/powerpoint/2010/main" val="4900538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5024"/>
            <a:ext cx="8229600" cy="4525963"/>
          </a:xfrm>
        </p:spPr>
        <p:txBody>
          <a:bodyPr>
            <a:normAutofit/>
          </a:bodyPr>
          <a:lstStyle/>
          <a:p>
            <a:r>
              <a:rPr lang="en-US" dirty="0">
                <a:latin typeface="Helvetica" panose="020B0604020202020204" pitchFamily="34" charset="0"/>
                <a:cs typeface="Helvetica" panose="020B0604020202020204" pitchFamily="34" charset="0"/>
              </a:rPr>
              <a:t>Suspension trauma, also known as orthostatic intolerance, is an effect which occurs when the human body is held upright without any movement for a period of time.</a:t>
            </a:r>
          </a:p>
          <a:p>
            <a:r>
              <a:rPr lang="en-US" dirty="0">
                <a:latin typeface="Helvetica" panose="020B0604020202020204" pitchFamily="34" charset="0"/>
                <a:cs typeface="Helvetica" panose="020B0604020202020204" pitchFamily="34" charset="0"/>
              </a:rPr>
              <a:t>If the person is strapped into a harness or tied to an upright object they will eventually suffer the central ischemic response.</a:t>
            </a:r>
          </a:p>
          <a:p>
            <a:r>
              <a:rPr lang="en-US" dirty="0">
                <a:latin typeface="Helvetica" panose="020B0604020202020204" pitchFamily="34" charset="0"/>
                <a:cs typeface="Helvetica" panose="020B0604020202020204" pitchFamily="34" charset="0"/>
              </a:rPr>
              <a:t>If one faints but remains vertical, </a:t>
            </a:r>
            <a:r>
              <a:rPr lang="en-US" b="1" dirty="0">
                <a:latin typeface="Helvetica" panose="020B0604020202020204" pitchFamily="34" charset="0"/>
                <a:cs typeface="Helvetica" panose="020B0604020202020204" pitchFamily="34" charset="0"/>
              </a:rPr>
              <a:t>one risks death due to one's brain not receiving the oxygen it requires</a:t>
            </a:r>
          </a:p>
          <a:p>
            <a:endParaRPr lang="en-US" dirty="0"/>
          </a:p>
        </p:txBody>
      </p:sp>
      <p:sp>
        <p:nvSpPr>
          <p:cNvPr id="4" name="Slide Number Placeholder 3"/>
          <p:cNvSpPr>
            <a:spLocks noGrp="1"/>
          </p:cNvSpPr>
          <p:nvPr>
            <p:ph type="sldNum" sz="quarter" idx="12"/>
          </p:nvPr>
        </p:nvSpPr>
        <p:spPr/>
        <p:txBody>
          <a:bodyPr/>
          <a:lstStyle/>
          <a:p>
            <a:pPr>
              <a:defRPr/>
            </a:pPr>
            <a:fld id="{BCEDDAC4-BD72-42E9-92D9-D574FE4116CE}" type="slidenum">
              <a:rPr lang="de-DE" smtClean="0"/>
              <a:pPr>
                <a:defRPr/>
              </a:pPr>
              <a:t>123</a:t>
            </a:fld>
            <a:endParaRPr lang="de-DE" dirty="0"/>
          </a:p>
        </p:txBody>
      </p:sp>
      <p:sp>
        <p:nvSpPr>
          <p:cNvPr id="5" name="Title 4"/>
          <p:cNvSpPr>
            <a:spLocks noGrp="1"/>
          </p:cNvSpPr>
          <p:nvPr>
            <p:ph type="title"/>
          </p:nvPr>
        </p:nvSpPr>
        <p:spPr/>
        <p:txBody>
          <a:bodyPr/>
          <a:lstStyle/>
          <a:p>
            <a:r>
              <a:rPr lang="en-US" dirty="0" smtClean="0"/>
              <a:t>   Examples </a:t>
            </a:r>
            <a:r>
              <a:rPr lang="en-US" dirty="0"/>
              <a:t>of PPE Failures</a:t>
            </a:r>
          </a:p>
        </p:txBody>
      </p:sp>
    </p:spTree>
    <p:extLst>
      <p:ext uri="{BB962C8B-B14F-4D97-AF65-F5344CB8AC3E}">
        <p14:creationId xmlns:p14="http://schemas.microsoft.com/office/powerpoint/2010/main" val="24960668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MSA XTIRPA"/>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12285" y="529726"/>
            <a:ext cx="3231715" cy="5522976"/>
          </a:xfrm>
          <a:prstGeom prst="rect">
            <a:avLst/>
          </a:prstGeom>
        </p:spPr>
      </p:pic>
      <p:sp>
        <p:nvSpPr>
          <p:cNvPr id="3" name="object 3"/>
          <p:cNvSpPr txBox="1">
            <a:spLocks noGrp="1"/>
          </p:cNvSpPr>
          <p:nvPr>
            <p:ph idx="1"/>
          </p:nvPr>
        </p:nvSpPr>
        <p:spPr>
          <a:xfrm>
            <a:off x="628650" y="1202575"/>
            <a:ext cx="6085301" cy="4974388"/>
          </a:xfrm>
          <a:prstGeom prst="rect">
            <a:avLst/>
          </a:prstGeom>
        </p:spPr>
        <p:txBody>
          <a:bodyPr vert="horz" wrap="square" lIns="0" tIns="0" rIns="0" bIns="0" rtlCol="0">
            <a:noAutofit/>
          </a:bodyPr>
          <a:lstStyle/>
          <a:p>
            <a:pPr marL="318509" indent="-307682">
              <a:buFont typeface="Baskerville Old Face"/>
              <a:buChar char="•"/>
              <a:tabLst>
                <a:tab pos="319078" algn="l"/>
              </a:tabLst>
            </a:pPr>
            <a:r>
              <a:rPr sz="2900" spc="-9" dirty="0">
                <a:latin typeface="Helvetica" panose="020B0604020202020204" pitchFamily="34" charset="0"/>
                <a:cs typeface="Helvetica" panose="020B0604020202020204" pitchFamily="34" charset="0"/>
              </a:rPr>
              <a:t>F</a:t>
            </a:r>
            <a:r>
              <a:rPr sz="2900" spc="-4" dirty="0">
                <a:latin typeface="Helvetica" panose="020B0604020202020204" pitchFamily="34" charset="0"/>
                <a:cs typeface="Helvetica" panose="020B0604020202020204" pitchFamily="34" charset="0"/>
              </a:rPr>
              <a:t>a</a:t>
            </a:r>
            <a:r>
              <a:rPr sz="2900" spc="-9" dirty="0">
                <a:latin typeface="Helvetica" panose="020B0604020202020204" pitchFamily="34" charset="0"/>
                <a:cs typeface="Helvetica" panose="020B0604020202020204" pitchFamily="34" charset="0"/>
              </a:rPr>
              <a:t>l</a:t>
            </a:r>
            <a:r>
              <a:rPr sz="2900" dirty="0">
                <a:latin typeface="Helvetica" panose="020B0604020202020204" pitchFamily="34" charset="0"/>
                <a:cs typeface="Helvetica" panose="020B0604020202020204" pitchFamily="34" charset="0"/>
              </a:rPr>
              <a:t>l</a:t>
            </a:r>
            <a:r>
              <a:rPr sz="2900" spc="4" dirty="0">
                <a:latin typeface="Helvetica" panose="020B0604020202020204" pitchFamily="34" charset="0"/>
                <a:cs typeface="Helvetica" panose="020B0604020202020204" pitchFamily="34" charset="0"/>
              </a:rPr>
              <a:t> </a:t>
            </a:r>
            <a:r>
              <a:rPr sz="2900" spc="-22" dirty="0">
                <a:latin typeface="Helvetica" panose="020B0604020202020204" pitchFamily="34" charset="0"/>
                <a:cs typeface="Helvetica" panose="020B0604020202020204" pitchFamily="34" charset="0"/>
              </a:rPr>
              <a:t>H</a:t>
            </a:r>
            <a:r>
              <a:rPr sz="2900" spc="-4" dirty="0">
                <a:latin typeface="Helvetica" panose="020B0604020202020204" pitchFamily="34" charset="0"/>
                <a:cs typeface="Helvetica" panose="020B0604020202020204" pitchFamily="34" charset="0"/>
              </a:rPr>
              <a:t>a</a:t>
            </a:r>
            <a:r>
              <a:rPr sz="2900" spc="-9" dirty="0">
                <a:latin typeface="Helvetica" panose="020B0604020202020204" pitchFamily="34" charset="0"/>
                <a:cs typeface="Helvetica" panose="020B0604020202020204" pitchFamily="34" charset="0"/>
              </a:rPr>
              <a:t>z</a:t>
            </a:r>
            <a:r>
              <a:rPr sz="2900" spc="-13" dirty="0">
                <a:latin typeface="Helvetica" panose="020B0604020202020204" pitchFamily="34" charset="0"/>
                <a:cs typeface="Helvetica" panose="020B0604020202020204" pitchFamily="34" charset="0"/>
              </a:rPr>
              <a:t>a</a:t>
            </a:r>
            <a:r>
              <a:rPr sz="2900" dirty="0">
                <a:latin typeface="Helvetica" panose="020B0604020202020204" pitchFamily="34" charset="0"/>
                <a:cs typeface="Helvetica" panose="020B0604020202020204" pitchFamily="34" charset="0"/>
              </a:rPr>
              <a:t>rd </a:t>
            </a:r>
            <a:r>
              <a:rPr sz="2900" spc="-9" dirty="0">
                <a:latin typeface="Helvetica" panose="020B0604020202020204" pitchFamily="34" charset="0"/>
                <a:cs typeface="Helvetica" panose="020B0604020202020204" pitchFamily="34" charset="0"/>
              </a:rPr>
              <a:t>s</a:t>
            </a:r>
            <a:r>
              <a:rPr sz="2900" spc="-4" dirty="0">
                <a:latin typeface="Helvetica" panose="020B0604020202020204" pitchFamily="34" charset="0"/>
                <a:cs typeface="Helvetica" panose="020B0604020202020204" pitchFamily="34" charset="0"/>
              </a:rPr>
              <a:t>c</a:t>
            </a:r>
            <a:r>
              <a:rPr sz="2900" spc="-9" dirty="0">
                <a:latin typeface="Helvetica" panose="020B0604020202020204" pitchFamily="34" charset="0"/>
                <a:cs typeface="Helvetica" panose="020B0604020202020204" pitchFamily="34" charset="0"/>
              </a:rPr>
              <a:t>e</a:t>
            </a:r>
            <a:r>
              <a:rPr sz="2900" spc="-4" dirty="0">
                <a:latin typeface="Helvetica" panose="020B0604020202020204" pitchFamily="34" charset="0"/>
                <a:cs typeface="Helvetica" panose="020B0604020202020204" pitchFamily="34" charset="0"/>
              </a:rPr>
              <a:t>na</a:t>
            </a:r>
            <a:r>
              <a:rPr sz="2900" spc="-13" dirty="0">
                <a:latin typeface="Helvetica" panose="020B0604020202020204" pitchFamily="34" charset="0"/>
                <a:cs typeface="Helvetica" panose="020B0604020202020204" pitchFamily="34" charset="0"/>
              </a:rPr>
              <a:t>r</a:t>
            </a:r>
            <a:r>
              <a:rPr sz="2900" dirty="0">
                <a:latin typeface="Helvetica" panose="020B0604020202020204" pitchFamily="34" charset="0"/>
                <a:cs typeface="Helvetica" panose="020B0604020202020204" pitchFamily="34" charset="0"/>
              </a:rPr>
              <a:t>i</a:t>
            </a:r>
            <a:r>
              <a:rPr sz="2900" spc="-4" dirty="0">
                <a:latin typeface="Helvetica" panose="020B0604020202020204" pitchFamily="34" charset="0"/>
                <a:cs typeface="Helvetica" panose="020B0604020202020204" pitchFamily="34" charset="0"/>
              </a:rPr>
              <a:t>o</a:t>
            </a:r>
            <a:r>
              <a:rPr sz="2900" dirty="0">
                <a:latin typeface="Helvetica" panose="020B0604020202020204" pitchFamily="34" charset="0"/>
                <a:cs typeface="Helvetica" panose="020B0604020202020204" pitchFamily="34" charset="0"/>
              </a:rPr>
              <a:t>s</a:t>
            </a:r>
            <a:r>
              <a:rPr sz="2900" spc="-4" dirty="0">
                <a:latin typeface="Helvetica" panose="020B0604020202020204" pitchFamily="34" charset="0"/>
                <a:cs typeface="Helvetica" panose="020B0604020202020204" pitchFamily="34" charset="0"/>
              </a:rPr>
              <a:t> ha</a:t>
            </a:r>
            <a:r>
              <a:rPr sz="2900" dirty="0">
                <a:latin typeface="Helvetica" panose="020B0604020202020204" pitchFamily="34" charset="0"/>
                <a:cs typeface="Helvetica" panose="020B0604020202020204" pitchFamily="34" charset="0"/>
              </a:rPr>
              <a:t>ve</a:t>
            </a:r>
            <a:r>
              <a:rPr sz="2900" spc="-13" dirty="0">
                <a:latin typeface="Helvetica" panose="020B0604020202020204" pitchFamily="34" charset="0"/>
                <a:cs typeface="Helvetica" panose="020B0604020202020204" pitchFamily="34" charset="0"/>
              </a:rPr>
              <a:t> </a:t>
            </a:r>
            <a:r>
              <a:rPr sz="2900" spc="-4" dirty="0">
                <a:latin typeface="Helvetica" panose="020B0604020202020204" pitchFamily="34" charset="0"/>
                <a:cs typeface="Helvetica" panose="020B0604020202020204" pitchFamily="34" charset="0"/>
              </a:rPr>
              <a:t>op</a:t>
            </a:r>
            <a:r>
              <a:rPr sz="2900" spc="-9" dirty="0">
                <a:latin typeface="Helvetica" panose="020B0604020202020204" pitchFamily="34" charset="0"/>
                <a:cs typeface="Helvetica" panose="020B0604020202020204" pitchFamily="34" charset="0"/>
              </a:rPr>
              <a:t>t</a:t>
            </a:r>
            <a:r>
              <a:rPr sz="2900" dirty="0">
                <a:latin typeface="Helvetica" panose="020B0604020202020204" pitchFamily="34" charset="0"/>
                <a:cs typeface="Helvetica" panose="020B0604020202020204" pitchFamily="34" charset="0"/>
              </a:rPr>
              <a:t>i</a:t>
            </a:r>
            <a:r>
              <a:rPr sz="2900" spc="-4" dirty="0">
                <a:latin typeface="Helvetica" panose="020B0604020202020204" pitchFamily="34" charset="0"/>
                <a:cs typeface="Helvetica" panose="020B0604020202020204" pitchFamily="34" charset="0"/>
              </a:rPr>
              <a:t>on</a:t>
            </a:r>
            <a:r>
              <a:rPr sz="2900" dirty="0">
                <a:latin typeface="Helvetica" panose="020B0604020202020204" pitchFamily="34" charset="0"/>
                <a:cs typeface="Helvetica" panose="020B0604020202020204" pitchFamily="34" charset="0"/>
              </a:rPr>
              <a:t>s</a:t>
            </a:r>
          </a:p>
          <a:p>
            <a:pPr>
              <a:lnSpc>
                <a:spcPts val="583"/>
              </a:lnSpc>
              <a:spcBef>
                <a:spcPts val="33"/>
              </a:spcBef>
              <a:buFont typeface="Baskerville Old Face"/>
              <a:buChar char="•"/>
            </a:pPr>
            <a:endParaRPr sz="600" dirty="0">
              <a:latin typeface="Helvetica" panose="020B0604020202020204" pitchFamily="34" charset="0"/>
              <a:cs typeface="Helvetica" panose="020B0604020202020204" pitchFamily="34" charset="0"/>
            </a:endParaRPr>
          </a:p>
          <a:p>
            <a:pPr marL="678610" lvl="1" indent="-257542">
              <a:buFont typeface="Baskerville Old Face"/>
              <a:buChar char="–"/>
              <a:tabLst>
                <a:tab pos="678610" algn="l"/>
              </a:tabLst>
            </a:pPr>
            <a:r>
              <a:rPr sz="2500" spc="-4" dirty="0">
                <a:latin typeface="Helvetica" panose="020B0604020202020204" pitchFamily="34" charset="0"/>
                <a:cs typeface="Helvetica" panose="020B0604020202020204" pitchFamily="34" charset="0"/>
              </a:rPr>
              <a:t>F</a:t>
            </a:r>
            <a:r>
              <a:rPr sz="2500" spc="-22" dirty="0">
                <a:latin typeface="Helvetica" panose="020B0604020202020204" pitchFamily="34" charset="0"/>
                <a:cs typeface="Helvetica" panose="020B0604020202020204" pitchFamily="34" charset="0"/>
              </a:rPr>
              <a:t>a</a:t>
            </a:r>
            <a:r>
              <a:rPr sz="2500" spc="4" dirty="0">
                <a:latin typeface="Helvetica" panose="020B0604020202020204" pitchFamily="34" charset="0"/>
                <a:cs typeface="Helvetica" panose="020B0604020202020204" pitchFamily="34" charset="0"/>
              </a:rPr>
              <a:t>l</a:t>
            </a:r>
            <a:r>
              <a:rPr sz="2500" dirty="0">
                <a:latin typeface="Helvetica" panose="020B0604020202020204" pitchFamily="34" charset="0"/>
                <a:cs typeface="Helvetica" panose="020B0604020202020204" pitchFamily="34" charset="0"/>
              </a:rPr>
              <a:t>l</a:t>
            </a:r>
            <a:r>
              <a:rPr sz="2500" spc="-13" dirty="0">
                <a:latin typeface="Helvetica" panose="020B0604020202020204" pitchFamily="34" charset="0"/>
                <a:cs typeface="Helvetica" panose="020B0604020202020204" pitchFamily="34" charset="0"/>
              </a:rPr>
              <a:t> </a:t>
            </a:r>
            <a:r>
              <a:rPr sz="2500" spc="9" dirty="0">
                <a:latin typeface="Helvetica" panose="020B0604020202020204" pitchFamily="34" charset="0"/>
                <a:cs typeface="Helvetica" panose="020B0604020202020204" pitchFamily="34" charset="0"/>
              </a:rPr>
              <a:t>P</a:t>
            </a:r>
            <a:r>
              <a:rPr sz="2500" spc="-13" dirty="0">
                <a:latin typeface="Helvetica" panose="020B0604020202020204" pitchFamily="34" charset="0"/>
                <a:cs typeface="Helvetica" panose="020B0604020202020204" pitchFamily="34" charset="0"/>
              </a:rPr>
              <a:t>r</a:t>
            </a:r>
            <a:r>
              <a:rPr sz="2500" spc="-9" dirty="0">
                <a:latin typeface="Helvetica" panose="020B0604020202020204" pitchFamily="34" charset="0"/>
                <a:cs typeface="Helvetica" panose="020B0604020202020204" pitchFamily="34" charset="0"/>
              </a:rPr>
              <a:t>ev</a:t>
            </a:r>
            <a:r>
              <a:rPr sz="2500" spc="-4" dirty="0">
                <a:latin typeface="Helvetica" panose="020B0604020202020204" pitchFamily="34" charset="0"/>
                <a:cs typeface="Helvetica" panose="020B0604020202020204" pitchFamily="34" charset="0"/>
              </a:rPr>
              <a:t>e</a:t>
            </a:r>
            <a:r>
              <a:rPr sz="2500" spc="-18" dirty="0">
                <a:latin typeface="Helvetica" panose="020B0604020202020204" pitchFamily="34" charset="0"/>
                <a:cs typeface="Helvetica" panose="020B0604020202020204" pitchFamily="34" charset="0"/>
              </a:rPr>
              <a:t>n</a:t>
            </a:r>
            <a:r>
              <a:rPr sz="2500" spc="4" dirty="0">
                <a:latin typeface="Helvetica" panose="020B0604020202020204" pitchFamily="34" charset="0"/>
                <a:cs typeface="Helvetica" panose="020B0604020202020204" pitchFamily="34" charset="0"/>
              </a:rPr>
              <a:t>t</a:t>
            </a:r>
            <a:r>
              <a:rPr sz="2500" spc="-9" dirty="0">
                <a:latin typeface="Helvetica" panose="020B0604020202020204" pitchFamily="34" charset="0"/>
                <a:cs typeface="Helvetica" panose="020B0604020202020204" pitchFamily="34" charset="0"/>
              </a:rPr>
              <a:t>i</a:t>
            </a:r>
            <a:r>
              <a:rPr sz="2500" spc="-13" dirty="0">
                <a:latin typeface="Helvetica" panose="020B0604020202020204" pitchFamily="34" charset="0"/>
                <a:cs typeface="Helvetica" panose="020B0604020202020204" pitchFamily="34" charset="0"/>
              </a:rPr>
              <a:t>on</a:t>
            </a:r>
            <a:endParaRPr sz="2500" dirty="0">
              <a:latin typeface="Helvetica" panose="020B0604020202020204" pitchFamily="34" charset="0"/>
              <a:cs typeface="Helvetica" panose="020B0604020202020204" pitchFamily="34" charset="0"/>
            </a:endParaRPr>
          </a:p>
          <a:p>
            <a:pPr lvl="1">
              <a:lnSpc>
                <a:spcPts val="583"/>
              </a:lnSpc>
              <a:spcBef>
                <a:spcPts val="30"/>
              </a:spcBef>
              <a:buFont typeface="Baskerville Old Face"/>
              <a:buChar char="–"/>
            </a:pPr>
            <a:endParaRPr sz="600" dirty="0">
              <a:latin typeface="Helvetica" panose="020B0604020202020204" pitchFamily="34" charset="0"/>
              <a:cs typeface="Helvetica" panose="020B0604020202020204" pitchFamily="34" charset="0"/>
            </a:endParaRPr>
          </a:p>
          <a:p>
            <a:pPr marL="678610" lvl="1" indent="-257542">
              <a:buFont typeface="Baskerville Old Face"/>
              <a:buChar char="–"/>
              <a:tabLst>
                <a:tab pos="678610" algn="l"/>
              </a:tabLst>
            </a:pPr>
            <a:r>
              <a:rPr sz="2500" spc="-4" dirty="0">
                <a:latin typeface="Helvetica" panose="020B0604020202020204" pitchFamily="34" charset="0"/>
                <a:cs typeface="Helvetica" panose="020B0604020202020204" pitchFamily="34" charset="0"/>
              </a:rPr>
              <a:t>F</a:t>
            </a:r>
            <a:r>
              <a:rPr sz="2500" spc="-22" dirty="0">
                <a:latin typeface="Helvetica" panose="020B0604020202020204" pitchFamily="34" charset="0"/>
                <a:cs typeface="Helvetica" panose="020B0604020202020204" pitchFamily="34" charset="0"/>
              </a:rPr>
              <a:t>a</a:t>
            </a:r>
            <a:r>
              <a:rPr sz="2500" spc="4" dirty="0">
                <a:latin typeface="Helvetica" panose="020B0604020202020204" pitchFamily="34" charset="0"/>
                <a:cs typeface="Helvetica" panose="020B0604020202020204" pitchFamily="34" charset="0"/>
              </a:rPr>
              <a:t>l</a:t>
            </a:r>
            <a:r>
              <a:rPr sz="2500" dirty="0">
                <a:latin typeface="Helvetica" panose="020B0604020202020204" pitchFamily="34" charset="0"/>
                <a:cs typeface="Helvetica" panose="020B0604020202020204" pitchFamily="34" charset="0"/>
              </a:rPr>
              <a:t>l</a:t>
            </a:r>
            <a:r>
              <a:rPr sz="2500" spc="-13" dirty="0">
                <a:latin typeface="Helvetica" panose="020B0604020202020204" pitchFamily="34" charset="0"/>
                <a:cs typeface="Helvetica" panose="020B0604020202020204" pitchFamily="34" charset="0"/>
              </a:rPr>
              <a:t> </a:t>
            </a:r>
            <a:r>
              <a:rPr sz="2500" spc="9" dirty="0">
                <a:latin typeface="Helvetica" panose="020B0604020202020204" pitchFamily="34" charset="0"/>
                <a:cs typeface="Helvetica" panose="020B0604020202020204" pitchFamily="34" charset="0"/>
              </a:rPr>
              <a:t>P</a:t>
            </a:r>
            <a:r>
              <a:rPr sz="2500" spc="-13" dirty="0">
                <a:latin typeface="Helvetica" panose="020B0604020202020204" pitchFamily="34" charset="0"/>
                <a:cs typeface="Helvetica" panose="020B0604020202020204" pitchFamily="34" charset="0"/>
              </a:rPr>
              <a:t>ro</a:t>
            </a:r>
            <a:r>
              <a:rPr sz="2500" spc="-9" dirty="0">
                <a:latin typeface="Helvetica" panose="020B0604020202020204" pitchFamily="34" charset="0"/>
                <a:cs typeface="Helvetica" panose="020B0604020202020204" pitchFamily="34" charset="0"/>
              </a:rPr>
              <a:t>t</a:t>
            </a:r>
            <a:r>
              <a:rPr sz="2500" spc="-18" dirty="0">
                <a:latin typeface="Helvetica" panose="020B0604020202020204" pitchFamily="34" charset="0"/>
                <a:cs typeface="Helvetica" panose="020B0604020202020204" pitchFamily="34" charset="0"/>
              </a:rPr>
              <a:t>e</a:t>
            </a:r>
            <a:r>
              <a:rPr sz="2500" spc="9" dirty="0">
                <a:latin typeface="Helvetica" panose="020B0604020202020204" pitchFamily="34" charset="0"/>
                <a:cs typeface="Helvetica" panose="020B0604020202020204" pitchFamily="34" charset="0"/>
              </a:rPr>
              <a:t>c</a:t>
            </a:r>
            <a:r>
              <a:rPr sz="2500" spc="-9" dirty="0">
                <a:latin typeface="Helvetica" panose="020B0604020202020204" pitchFamily="34" charset="0"/>
                <a:cs typeface="Helvetica" panose="020B0604020202020204" pitchFamily="34" charset="0"/>
              </a:rPr>
              <a:t>ti</a:t>
            </a:r>
            <a:r>
              <a:rPr sz="2500" spc="-13" dirty="0">
                <a:latin typeface="Helvetica" panose="020B0604020202020204" pitchFamily="34" charset="0"/>
                <a:cs typeface="Helvetica" panose="020B0604020202020204" pitchFamily="34" charset="0"/>
              </a:rPr>
              <a:t>on</a:t>
            </a:r>
            <a:endParaRPr sz="2500" dirty="0">
              <a:latin typeface="Helvetica" panose="020B0604020202020204" pitchFamily="34" charset="0"/>
              <a:cs typeface="Helvetica" panose="020B0604020202020204" pitchFamily="34" charset="0"/>
            </a:endParaRPr>
          </a:p>
          <a:p>
            <a:pPr lvl="1">
              <a:lnSpc>
                <a:spcPts val="628"/>
              </a:lnSpc>
              <a:spcBef>
                <a:spcPts val="14"/>
              </a:spcBef>
              <a:buFont typeface="Baskerville Old Face"/>
              <a:buChar char="–"/>
            </a:pPr>
            <a:endParaRPr sz="600" dirty="0">
              <a:latin typeface="Helvetica" panose="020B0604020202020204" pitchFamily="34" charset="0"/>
              <a:cs typeface="Helvetica" panose="020B0604020202020204" pitchFamily="34" charset="0"/>
            </a:endParaRPr>
          </a:p>
          <a:p>
            <a:pPr marL="318509" marR="11396" indent="-307682">
              <a:lnSpc>
                <a:spcPct val="100299"/>
              </a:lnSpc>
              <a:buFont typeface="Baskerville Old Face"/>
              <a:buChar char="•"/>
              <a:tabLst>
                <a:tab pos="319078" algn="l"/>
              </a:tabLst>
            </a:pPr>
            <a:r>
              <a:rPr sz="2900" spc="-4" dirty="0">
                <a:latin typeface="Helvetica" panose="020B0604020202020204" pitchFamily="34" charset="0"/>
                <a:cs typeface="Helvetica" panose="020B0604020202020204" pitchFamily="34" charset="0"/>
              </a:rPr>
              <a:t>M</a:t>
            </a:r>
            <a:r>
              <a:rPr sz="2900" dirty="0">
                <a:latin typeface="Helvetica" panose="020B0604020202020204" pitchFamily="34" charset="0"/>
                <a:cs typeface="Helvetica" panose="020B0604020202020204" pitchFamily="34" charset="0"/>
              </a:rPr>
              <a:t>u</a:t>
            </a:r>
            <a:r>
              <a:rPr sz="2900" spc="-9" dirty="0">
                <a:latin typeface="Helvetica" panose="020B0604020202020204" pitchFamily="34" charset="0"/>
                <a:cs typeface="Helvetica" panose="020B0604020202020204" pitchFamily="34" charset="0"/>
              </a:rPr>
              <a:t>s</a:t>
            </a:r>
            <a:r>
              <a:rPr sz="2900" dirty="0">
                <a:latin typeface="Helvetica" panose="020B0604020202020204" pitchFamily="34" charset="0"/>
                <a:cs typeface="Helvetica" panose="020B0604020202020204" pitchFamily="34" charset="0"/>
              </a:rPr>
              <a:t>t</a:t>
            </a:r>
            <a:r>
              <a:rPr sz="2900" spc="-4" dirty="0">
                <a:latin typeface="Helvetica" panose="020B0604020202020204" pitchFamily="34" charset="0"/>
                <a:cs typeface="Helvetica" panose="020B0604020202020204" pitchFamily="34" charset="0"/>
              </a:rPr>
              <a:t> choo</a:t>
            </a:r>
            <a:r>
              <a:rPr sz="2900" spc="-9" dirty="0">
                <a:latin typeface="Helvetica" panose="020B0604020202020204" pitchFamily="34" charset="0"/>
                <a:cs typeface="Helvetica" panose="020B0604020202020204" pitchFamily="34" charset="0"/>
              </a:rPr>
              <a:t>s</a:t>
            </a:r>
            <a:r>
              <a:rPr sz="2900" dirty="0">
                <a:latin typeface="Helvetica" panose="020B0604020202020204" pitchFamily="34" charset="0"/>
                <a:cs typeface="Helvetica" panose="020B0604020202020204" pitchFamily="34" charset="0"/>
              </a:rPr>
              <a:t>e</a:t>
            </a:r>
            <a:r>
              <a:rPr sz="2900" spc="-4" dirty="0">
                <a:latin typeface="Helvetica" panose="020B0604020202020204" pitchFamily="34" charset="0"/>
                <a:cs typeface="Helvetica" panose="020B0604020202020204" pitchFamily="34" charset="0"/>
              </a:rPr>
              <a:t> </a:t>
            </a:r>
            <a:r>
              <a:rPr sz="2900" dirty="0">
                <a:latin typeface="Helvetica" panose="020B0604020202020204" pitchFamily="34" charset="0"/>
                <a:cs typeface="Helvetica" panose="020B0604020202020204" pitchFamily="34" charset="0"/>
              </a:rPr>
              <a:t>w</a:t>
            </a:r>
            <a:r>
              <a:rPr sz="2900" spc="-4" dirty="0">
                <a:latin typeface="Helvetica" panose="020B0604020202020204" pitchFamily="34" charset="0"/>
                <a:cs typeface="Helvetica" panose="020B0604020202020204" pitchFamily="34" charset="0"/>
              </a:rPr>
              <a:t>h</a:t>
            </a:r>
            <a:r>
              <a:rPr sz="2900" dirty="0">
                <a:latin typeface="Helvetica" panose="020B0604020202020204" pitchFamily="34" charset="0"/>
                <a:cs typeface="Helvetica" panose="020B0604020202020204" pitchFamily="34" charset="0"/>
              </a:rPr>
              <a:t>i</a:t>
            </a:r>
            <a:r>
              <a:rPr sz="2900" spc="-4" dirty="0">
                <a:latin typeface="Helvetica" panose="020B0604020202020204" pitchFamily="34" charset="0"/>
                <a:cs typeface="Helvetica" panose="020B0604020202020204" pitchFamily="34" charset="0"/>
              </a:rPr>
              <a:t>c</a:t>
            </a:r>
            <a:r>
              <a:rPr sz="2900" dirty="0">
                <a:latin typeface="Helvetica" panose="020B0604020202020204" pitchFamily="34" charset="0"/>
                <a:cs typeface="Helvetica" panose="020B0604020202020204" pitchFamily="34" charset="0"/>
              </a:rPr>
              <a:t>h </a:t>
            </a:r>
            <a:r>
              <a:rPr sz="2900" spc="-9" dirty="0">
                <a:latin typeface="Helvetica" panose="020B0604020202020204" pitchFamily="34" charset="0"/>
                <a:cs typeface="Helvetica" panose="020B0604020202020204" pitchFamily="34" charset="0"/>
              </a:rPr>
              <a:t>s</a:t>
            </a:r>
            <a:r>
              <a:rPr sz="2900" spc="-4" dirty="0">
                <a:latin typeface="Helvetica" panose="020B0604020202020204" pitchFamily="34" charset="0"/>
                <a:cs typeface="Helvetica" panose="020B0604020202020204" pitchFamily="34" charset="0"/>
              </a:rPr>
              <a:t>o</a:t>
            </a:r>
            <a:r>
              <a:rPr sz="2900" dirty="0">
                <a:latin typeface="Helvetica" panose="020B0604020202020204" pitchFamily="34" charset="0"/>
                <a:cs typeface="Helvetica" panose="020B0604020202020204" pitchFamily="34" charset="0"/>
              </a:rPr>
              <a:t>lu</a:t>
            </a:r>
            <a:r>
              <a:rPr sz="2900" spc="-9" dirty="0">
                <a:latin typeface="Helvetica" panose="020B0604020202020204" pitchFamily="34" charset="0"/>
                <a:cs typeface="Helvetica" panose="020B0604020202020204" pitchFamily="34" charset="0"/>
              </a:rPr>
              <a:t>t</a:t>
            </a:r>
            <a:r>
              <a:rPr sz="2900" dirty="0">
                <a:latin typeface="Helvetica" panose="020B0604020202020204" pitchFamily="34" charset="0"/>
                <a:cs typeface="Helvetica" panose="020B0604020202020204" pitchFamily="34" charset="0"/>
              </a:rPr>
              <a:t>i</a:t>
            </a:r>
            <a:r>
              <a:rPr sz="2900" spc="-18" dirty="0">
                <a:latin typeface="Helvetica" panose="020B0604020202020204" pitchFamily="34" charset="0"/>
                <a:cs typeface="Helvetica" panose="020B0604020202020204" pitchFamily="34" charset="0"/>
              </a:rPr>
              <a:t>o</a:t>
            </a:r>
            <a:r>
              <a:rPr sz="2900" dirty="0">
                <a:latin typeface="Helvetica" panose="020B0604020202020204" pitchFamily="34" charset="0"/>
                <a:cs typeface="Helvetica" panose="020B0604020202020204" pitchFamily="34" charset="0"/>
              </a:rPr>
              <a:t>n w</a:t>
            </a:r>
            <a:r>
              <a:rPr sz="2900" spc="-4" dirty="0">
                <a:latin typeface="Helvetica" panose="020B0604020202020204" pitchFamily="34" charset="0"/>
                <a:cs typeface="Helvetica" panose="020B0604020202020204" pitchFamily="34" charset="0"/>
              </a:rPr>
              <a:t>o</a:t>
            </a:r>
            <a:r>
              <a:rPr sz="2900" dirty="0">
                <a:latin typeface="Helvetica" panose="020B0604020202020204" pitchFamily="34" charset="0"/>
                <a:cs typeface="Helvetica" panose="020B0604020202020204" pitchFamily="34" charset="0"/>
              </a:rPr>
              <a:t>r</a:t>
            </a:r>
            <a:r>
              <a:rPr sz="2900" spc="-4" dirty="0">
                <a:latin typeface="Helvetica" panose="020B0604020202020204" pitchFamily="34" charset="0"/>
                <a:cs typeface="Helvetica" panose="020B0604020202020204" pitchFamily="34" charset="0"/>
              </a:rPr>
              <a:t>k</a:t>
            </a:r>
            <a:r>
              <a:rPr sz="2900" dirty="0">
                <a:latin typeface="Helvetica" panose="020B0604020202020204" pitchFamily="34" charset="0"/>
                <a:cs typeface="Helvetica" panose="020B0604020202020204" pitchFamily="34" charset="0"/>
              </a:rPr>
              <a:t>s</a:t>
            </a:r>
            <a:r>
              <a:rPr sz="2900" spc="-4" dirty="0">
                <a:latin typeface="Helvetica" panose="020B0604020202020204" pitchFamily="34" charset="0"/>
                <a:cs typeface="Helvetica" panose="020B0604020202020204" pitchFamily="34" charset="0"/>
              </a:rPr>
              <a:t> </a:t>
            </a:r>
            <a:endParaRPr lang="en-US" sz="2900" spc="-4" dirty="0">
              <a:latin typeface="Helvetica" panose="020B0604020202020204" pitchFamily="34" charset="0"/>
              <a:cs typeface="Helvetica" panose="020B0604020202020204" pitchFamily="34" charset="0"/>
            </a:endParaRPr>
          </a:p>
          <a:p>
            <a:pPr marL="10827" marR="11396">
              <a:lnSpc>
                <a:spcPct val="100299"/>
              </a:lnSpc>
              <a:tabLst>
                <a:tab pos="319078" algn="l"/>
              </a:tabLst>
            </a:pPr>
            <a:r>
              <a:rPr lang="en-US" sz="2900" spc="-4" dirty="0">
                <a:latin typeface="Helvetica" panose="020B0604020202020204" pitchFamily="34" charset="0"/>
                <a:cs typeface="Helvetica" panose="020B0604020202020204" pitchFamily="34" charset="0"/>
              </a:rPr>
              <a:t>   </a:t>
            </a:r>
            <a:r>
              <a:rPr sz="2900" spc="-4" dirty="0">
                <a:latin typeface="Helvetica" panose="020B0604020202020204" pitchFamily="34" charset="0"/>
                <a:cs typeface="Helvetica" panose="020B0604020202020204" pitchFamily="34" charset="0"/>
              </a:rPr>
              <a:t>b</a:t>
            </a:r>
            <a:r>
              <a:rPr sz="2900" spc="-9" dirty="0">
                <a:latin typeface="Helvetica" panose="020B0604020202020204" pitchFamily="34" charset="0"/>
                <a:cs typeface="Helvetica" panose="020B0604020202020204" pitchFamily="34" charset="0"/>
              </a:rPr>
              <a:t>es</a:t>
            </a:r>
            <a:r>
              <a:rPr sz="2900" dirty="0">
                <a:latin typeface="Helvetica" panose="020B0604020202020204" pitchFamily="34" charset="0"/>
                <a:cs typeface="Helvetica" panose="020B0604020202020204" pitchFamily="34" charset="0"/>
              </a:rPr>
              <a:t>t</a:t>
            </a:r>
            <a:r>
              <a:rPr sz="2900" spc="-4" dirty="0">
                <a:latin typeface="Helvetica" panose="020B0604020202020204" pitchFamily="34" charset="0"/>
                <a:cs typeface="Helvetica" panose="020B0604020202020204" pitchFamily="34" charset="0"/>
              </a:rPr>
              <a:t> </a:t>
            </a:r>
            <a:r>
              <a:rPr sz="2900" dirty="0">
                <a:latin typeface="Helvetica" panose="020B0604020202020204" pitchFamily="34" charset="0"/>
                <a:cs typeface="Helvetica" panose="020B0604020202020204" pitchFamily="34" charset="0"/>
              </a:rPr>
              <a:t>f</a:t>
            </a:r>
            <a:r>
              <a:rPr sz="2900" spc="-4" dirty="0">
                <a:latin typeface="Helvetica" panose="020B0604020202020204" pitchFamily="34" charset="0"/>
                <a:cs typeface="Helvetica" panose="020B0604020202020204" pitchFamily="34" charset="0"/>
              </a:rPr>
              <a:t>o</a:t>
            </a:r>
            <a:r>
              <a:rPr sz="2900" dirty="0">
                <a:latin typeface="Helvetica" panose="020B0604020202020204" pitchFamily="34" charset="0"/>
                <a:cs typeface="Helvetica" panose="020B0604020202020204" pitchFamily="34" charset="0"/>
              </a:rPr>
              <a:t>r </a:t>
            </a:r>
            <a:r>
              <a:rPr sz="2900" spc="-9" dirty="0">
                <a:latin typeface="Helvetica" panose="020B0604020202020204" pitchFamily="34" charset="0"/>
                <a:cs typeface="Helvetica" panose="020B0604020202020204" pitchFamily="34" charset="0"/>
              </a:rPr>
              <a:t>y</a:t>
            </a:r>
            <a:r>
              <a:rPr sz="2900" spc="-4" dirty="0">
                <a:latin typeface="Helvetica" panose="020B0604020202020204" pitchFamily="34" charset="0"/>
                <a:cs typeface="Helvetica" panose="020B0604020202020204" pitchFamily="34" charset="0"/>
              </a:rPr>
              <a:t>o</a:t>
            </a:r>
            <a:r>
              <a:rPr sz="2900" dirty="0">
                <a:latin typeface="Helvetica" panose="020B0604020202020204" pitchFamily="34" charset="0"/>
                <a:cs typeface="Helvetica" panose="020B0604020202020204" pitchFamily="34" charset="0"/>
              </a:rPr>
              <a:t>ur</a:t>
            </a:r>
            <a:r>
              <a:rPr lang="en-US" sz="2900" dirty="0">
                <a:latin typeface="Helvetica" panose="020B0604020202020204" pitchFamily="34" charset="0"/>
                <a:cs typeface="Helvetica" panose="020B0604020202020204" pitchFamily="34" charset="0"/>
              </a:rPr>
              <a:t> </a:t>
            </a:r>
            <a:r>
              <a:rPr sz="2900" spc="-9" dirty="0">
                <a:latin typeface="Helvetica" panose="020B0604020202020204" pitchFamily="34" charset="0"/>
                <a:cs typeface="Helvetica" panose="020B0604020202020204" pitchFamily="34" charset="0"/>
              </a:rPr>
              <a:t>s</a:t>
            </a:r>
            <a:r>
              <a:rPr sz="2900" dirty="0">
                <a:latin typeface="Helvetica" panose="020B0604020202020204" pitchFamily="34" charset="0"/>
                <a:cs typeface="Helvetica" panose="020B0604020202020204" pitchFamily="34" charset="0"/>
              </a:rPr>
              <a:t>i</a:t>
            </a:r>
            <a:r>
              <a:rPr sz="2900" spc="-9" dirty="0">
                <a:latin typeface="Helvetica" panose="020B0604020202020204" pitchFamily="34" charset="0"/>
                <a:cs typeface="Helvetica" panose="020B0604020202020204" pitchFamily="34" charset="0"/>
              </a:rPr>
              <a:t>tu</a:t>
            </a:r>
            <a:r>
              <a:rPr sz="2900" spc="-4" dirty="0">
                <a:latin typeface="Helvetica" panose="020B0604020202020204" pitchFamily="34" charset="0"/>
                <a:cs typeface="Helvetica" panose="020B0604020202020204" pitchFamily="34" charset="0"/>
              </a:rPr>
              <a:t>a</a:t>
            </a:r>
            <a:r>
              <a:rPr sz="2900" spc="-9" dirty="0">
                <a:latin typeface="Helvetica" panose="020B0604020202020204" pitchFamily="34" charset="0"/>
                <a:cs typeface="Helvetica" panose="020B0604020202020204" pitchFamily="34" charset="0"/>
              </a:rPr>
              <a:t>t</a:t>
            </a:r>
            <a:r>
              <a:rPr sz="2900" dirty="0">
                <a:latin typeface="Helvetica" panose="020B0604020202020204" pitchFamily="34" charset="0"/>
                <a:cs typeface="Helvetica" panose="020B0604020202020204" pitchFamily="34" charset="0"/>
              </a:rPr>
              <a:t>i</a:t>
            </a:r>
            <a:r>
              <a:rPr sz="2900" spc="-4" dirty="0">
                <a:latin typeface="Helvetica" panose="020B0604020202020204" pitchFamily="34" charset="0"/>
                <a:cs typeface="Helvetica" panose="020B0604020202020204" pitchFamily="34" charset="0"/>
              </a:rPr>
              <a:t>o</a:t>
            </a:r>
            <a:r>
              <a:rPr sz="2900" dirty="0">
                <a:latin typeface="Helvetica" panose="020B0604020202020204" pitchFamily="34" charset="0"/>
                <a:cs typeface="Helvetica" panose="020B0604020202020204" pitchFamily="34" charset="0"/>
              </a:rPr>
              <a:t>n</a:t>
            </a:r>
          </a:p>
          <a:p>
            <a:pPr>
              <a:lnSpc>
                <a:spcPts val="673"/>
              </a:lnSpc>
              <a:spcBef>
                <a:spcPts val="4"/>
              </a:spcBef>
              <a:buFont typeface="Baskerville Old Face"/>
              <a:buChar char="•"/>
            </a:pPr>
            <a:endParaRPr sz="700" dirty="0">
              <a:latin typeface="Helvetica" panose="020B0604020202020204" pitchFamily="34" charset="0"/>
              <a:cs typeface="Helvetica" panose="020B0604020202020204" pitchFamily="34" charset="0"/>
            </a:endParaRPr>
          </a:p>
          <a:p>
            <a:pPr marL="319078" indent="-308252">
              <a:buFont typeface="Baskerville Old Face"/>
              <a:buChar char="•"/>
              <a:tabLst>
                <a:tab pos="319078" algn="l"/>
              </a:tabLst>
            </a:pPr>
            <a:r>
              <a:rPr sz="2900" spc="-9" dirty="0">
                <a:latin typeface="Helvetica" panose="020B0604020202020204" pitchFamily="34" charset="0"/>
                <a:cs typeface="Helvetica" panose="020B0604020202020204" pitchFamily="34" charset="0"/>
              </a:rPr>
              <a:t>F</a:t>
            </a:r>
            <a:r>
              <a:rPr sz="2900" spc="-4" dirty="0">
                <a:latin typeface="Helvetica" panose="020B0604020202020204" pitchFamily="34" charset="0"/>
                <a:cs typeface="Helvetica" panose="020B0604020202020204" pitchFamily="34" charset="0"/>
              </a:rPr>
              <a:t>a</a:t>
            </a:r>
            <a:r>
              <a:rPr sz="2900" spc="-9" dirty="0">
                <a:latin typeface="Helvetica" panose="020B0604020202020204" pitchFamily="34" charset="0"/>
                <a:cs typeface="Helvetica" panose="020B0604020202020204" pitchFamily="34" charset="0"/>
              </a:rPr>
              <a:t>l</a:t>
            </a:r>
            <a:r>
              <a:rPr sz="2900" dirty="0">
                <a:latin typeface="Helvetica" panose="020B0604020202020204" pitchFamily="34" charset="0"/>
                <a:cs typeface="Helvetica" panose="020B0604020202020204" pitchFamily="34" charset="0"/>
              </a:rPr>
              <a:t>l</a:t>
            </a:r>
            <a:r>
              <a:rPr sz="2900" spc="4" dirty="0">
                <a:latin typeface="Helvetica" panose="020B0604020202020204" pitchFamily="34" charset="0"/>
                <a:cs typeface="Helvetica" panose="020B0604020202020204" pitchFamily="34" charset="0"/>
              </a:rPr>
              <a:t> </a:t>
            </a:r>
            <a:r>
              <a:rPr sz="2900" spc="-9" dirty="0">
                <a:latin typeface="Helvetica" panose="020B0604020202020204" pitchFamily="34" charset="0"/>
                <a:cs typeface="Helvetica" panose="020B0604020202020204" pitchFamily="34" charset="0"/>
              </a:rPr>
              <a:t>P</a:t>
            </a:r>
            <a:r>
              <a:rPr sz="2900" dirty="0">
                <a:latin typeface="Helvetica" panose="020B0604020202020204" pitchFamily="34" charset="0"/>
                <a:cs typeface="Helvetica" panose="020B0604020202020204" pitchFamily="34" charset="0"/>
              </a:rPr>
              <a:t>r</a:t>
            </a:r>
            <a:r>
              <a:rPr sz="2900" spc="-4" dirty="0">
                <a:latin typeface="Helvetica" panose="020B0604020202020204" pitchFamily="34" charset="0"/>
                <a:cs typeface="Helvetica" panose="020B0604020202020204" pitchFamily="34" charset="0"/>
              </a:rPr>
              <a:t>o</a:t>
            </a:r>
            <a:r>
              <a:rPr sz="2900" spc="-18" dirty="0">
                <a:latin typeface="Helvetica" panose="020B0604020202020204" pitchFamily="34" charset="0"/>
                <a:cs typeface="Helvetica" panose="020B0604020202020204" pitchFamily="34" charset="0"/>
              </a:rPr>
              <a:t>t</a:t>
            </a:r>
            <a:r>
              <a:rPr sz="2900" spc="-9" dirty="0">
                <a:latin typeface="Helvetica" panose="020B0604020202020204" pitchFamily="34" charset="0"/>
                <a:cs typeface="Helvetica" panose="020B0604020202020204" pitchFamily="34" charset="0"/>
              </a:rPr>
              <a:t>e</a:t>
            </a:r>
            <a:r>
              <a:rPr sz="2900" spc="-4" dirty="0">
                <a:latin typeface="Helvetica" panose="020B0604020202020204" pitchFamily="34" charset="0"/>
                <a:cs typeface="Helvetica" panose="020B0604020202020204" pitchFamily="34" charset="0"/>
              </a:rPr>
              <a:t>c</a:t>
            </a:r>
            <a:r>
              <a:rPr sz="2900" spc="-9" dirty="0">
                <a:latin typeface="Helvetica" panose="020B0604020202020204" pitchFamily="34" charset="0"/>
                <a:cs typeface="Helvetica" panose="020B0604020202020204" pitchFamily="34" charset="0"/>
              </a:rPr>
              <a:t>t</a:t>
            </a:r>
            <a:r>
              <a:rPr sz="2900" dirty="0">
                <a:latin typeface="Helvetica" panose="020B0604020202020204" pitchFamily="34" charset="0"/>
                <a:cs typeface="Helvetica" panose="020B0604020202020204" pitchFamily="34" charset="0"/>
              </a:rPr>
              <a:t>i</a:t>
            </a:r>
            <a:r>
              <a:rPr sz="2900" spc="-4" dirty="0">
                <a:latin typeface="Helvetica" panose="020B0604020202020204" pitchFamily="34" charset="0"/>
                <a:cs typeface="Helvetica" panose="020B0604020202020204" pitchFamily="34" charset="0"/>
              </a:rPr>
              <a:t>o</a:t>
            </a:r>
            <a:r>
              <a:rPr sz="2900" dirty="0">
                <a:latin typeface="Helvetica" panose="020B0604020202020204" pitchFamily="34" charset="0"/>
                <a:cs typeface="Helvetica" panose="020B0604020202020204" pitchFamily="34" charset="0"/>
              </a:rPr>
              <a:t>n</a:t>
            </a:r>
          </a:p>
          <a:p>
            <a:pPr>
              <a:lnSpc>
                <a:spcPts val="583"/>
              </a:lnSpc>
              <a:spcBef>
                <a:spcPts val="44"/>
              </a:spcBef>
              <a:buFont typeface="Baskerville Old Face"/>
              <a:buChar char="•"/>
            </a:pPr>
            <a:endParaRPr sz="600" dirty="0">
              <a:latin typeface="Helvetica" panose="020B0604020202020204" pitchFamily="34" charset="0"/>
              <a:cs typeface="Helvetica" panose="020B0604020202020204" pitchFamily="34" charset="0"/>
            </a:endParaRPr>
          </a:p>
          <a:p>
            <a:pPr marL="678610" lvl="1" indent="-257542">
              <a:buFont typeface="Baskerville Old Face"/>
              <a:buChar char="–"/>
              <a:tabLst>
                <a:tab pos="678610" algn="l"/>
              </a:tabLst>
            </a:pPr>
            <a:r>
              <a:rPr sz="2500" dirty="0">
                <a:latin typeface="Helvetica" panose="020B0604020202020204" pitchFamily="34" charset="0"/>
                <a:cs typeface="Helvetica" panose="020B0604020202020204" pitchFamily="34" charset="0"/>
              </a:rPr>
              <a:t>I</a:t>
            </a:r>
            <a:r>
              <a:rPr sz="2500" spc="-9" dirty="0">
                <a:latin typeface="Helvetica" panose="020B0604020202020204" pitchFamily="34" charset="0"/>
                <a:cs typeface="Helvetica" panose="020B0604020202020204" pitchFamily="34" charset="0"/>
              </a:rPr>
              <a:t>n</a:t>
            </a:r>
            <a:r>
              <a:rPr sz="2500" spc="-13" dirty="0">
                <a:latin typeface="Helvetica" panose="020B0604020202020204" pitchFamily="34" charset="0"/>
                <a:cs typeface="Helvetica" panose="020B0604020202020204" pitchFamily="34" charset="0"/>
              </a:rPr>
              <a:t>s</a:t>
            </a:r>
            <a:r>
              <a:rPr sz="2500" spc="-4" dirty="0">
                <a:latin typeface="Helvetica" panose="020B0604020202020204" pitchFamily="34" charset="0"/>
                <a:cs typeface="Helvetica" panose="020B0604020202020204" pitchFamily="34" charset="0"/>
              </a:rPr>
              <a:t>p</a:t>
            </a:r>
            <a:r>
              <a:rPr sz="2500" spc="-18" dirty="0">
                <a:latin typeface="Helvetica" panose="020B0604020202020204" pitchFamily="34" charset="0"/>
                <a:cs typeface="Helvetica" panose="020B0604020202020204" pitchFamily="34" charset="0"/>
              </a:rPr>
              <a:t>e</a:t>
            </a:r>
            <a:r>
              <a:rPr sz="2500" spc="-4" dirty="0">
                <a:latin typeface="Helvetica" panose="020B0604020202020204" pitchFamily="34" charset="0"/>
                <a:cs typeface="Helvetica" panose="020B0604020202020204" pitchFamily="34" charset="0"/>
              </a:rPr>
              <a:t>c</a:t>
            </a:r>
            <a:r>
              <a:rPr sz="2500" spc="-9" dirty="0">
                <a:latin typeface="Helvetica" panose="020B0604020202020204" pitchFamily="34" charset="0"/>
                <a:cs typeface="Helvetica" panose="020B0604020202020204" pitchFamily="34" charset="0"/>
              </a:rPr>
              <a:t>ti</a:t>
            </a:r>
            <a:r>
              <a:rPr sz="2500" dirty="0">
                <a:latin typeface="Helvetica" panose="020B0604020202020204" pitchFamily="34" charset="0"/>
                <a:cs typeface="Helvetica" panose="020B0604020202020204" pitchFamily="34" charset="0"/>
              </a:rPr>
              <a:t>o</a:t>
            </a:r>
            <a:r>
              <a:rPr sz="2500" spc="-13" dirty="0">
                <a:latin typeface="Helvetica" panose="020B0604020202020204" pitchFamily="34" charset="0"/>
                <a:cs typeface="Helvetica" panose="020B0604020202020204" pitchFamily="34" charset="0"/>
              </a:rPr>
              <a:t>n</a:t>
            </a:r>
            <a:endParaRPr sz="2500" dirty="0">
              <a:latin typeface="Helvetica" panose="020B0604020202020204" pitchFamily="34" charset="0"/>
              <a:cs typeface="Helvetica" panose="020B0604020202020204" pitchFamily="34" charset="0"/>
            </a:endParaRPr>
          </a:p>
          <a:p>
            <a:pPr lvl="1">
              <a:lnSpc>
                <a:spcPts val="583"/>
              </a:lnSpc>
              <a:spcBef>
                <a:spcPts val="19"/>
              </a:spcBef>
              <a:buFont typeface="Baskerville Old Face"/>
              <a:buChar char="–"/>
            </a:pPr>
            <a:endParaRPr sz="600" dirty="0">
              <a:latin typeface="Helvetica" panose="020B0604020202020204" pitchFamily="34" charset="0"/>
              <a:cs typeface="Helvetica" panose="020B0604020202020204" pitchFamily="34" charset="0"/>
            </a:endParaRPr>
          </a:p>
          <a:p>
            <a:pPr marL="678610" lvl="1" indent="-257542">
              <a:buFont typeface="Baskerville Old Face"/>
              <a:buChar char="–"/>
              <a:tabLst>
                <a:tab pos="678610" algn="l"/>
              </a:tabLst>
            </a:pPr>
            <a:r>
              <a:rPr sz="2500" spc="-22" dirty="0">
                <a:latin typeface="Helvetica" panose="020B0604020202020204" pitchFamily="34" charset="0"/>
                <a:cs typeface="Helvetica" panose="020B0604020202020204" pitchFamily="34" charset="0"/>
              </a:rPr>
              <a:t>T</a:t>
            </a:r>
            <a:r>
              <a:rPr sz="2500" dirty="0">
                <a:latin typeface="Helvetica" panose="020B0604020202020204" pitchFamily="34" charset="0"/>
                <a:cs typeface="Helvetica" panose="020B0604020202020204" pitchFamily="34" charset="0"/>
              </a:rPr>
              <a:t>r</a:t>
            </a:r>
            <a:r>
              <a:rPr sz="2500" spc="-22" dirty="0">
                <a:latin typeface="Helvetica" panose="020B0604020202020204" pitchFamily="34" charset="0"/>
                <a:cs typeface="Helvetica" panose="020B0604020202020204" pitchFamily="34" charset="0"/>
              </a:rPr>
              <a:t>a</a:t>
            </a:r>
            <a:r>
              <a:rPr sz="2500" spc="4" dirty="0">
                <a:latin typeface="Helvetica" panose="020B0604020202020204" pitchFamily="34" charset="0"/>
                <a:cs typeface="Helvetica" panose="020B0604020202020204" pitchFamily="34" charset="0"/>
              </a:rPr>
              <a:t>i</a:t>
            </a:r>
            <a:r>
              <a:rPr sz="2500" spc="-18" dirty="0">
                <a:latin typeface="Helvetica" panose="020B0604020202020204" pitchFamily="34" charset="0"/>
                <a:cs typeface="Helvetica" panose="020B0604020202020204" pitchFamily="34" charset="0"/>
              </a:rPr>
              <a:t>n</a:t>
            </a:r>
            <a:r>
              <a:rPr sz="2500" spc="4" dirty="0">
                <a:latin typeface="Helvetica" panose="020B0604020202020204" pitchFamily="34" charset="0"/>
                <a:cs typeface="Helvetica" panose="020B0604020202020204" pitchFamily="34" charset="0"/>
              </a:rPr>
              <a:t>i</a:t>
            </a:r>
            <a:r>
              <a:rPr sz="2500" spc="-18" dirty="0">
                <a:latin typeface="Helvetica" panose="020B0604020202020204" pitchFamily="34" charset="0"/>
                <a:cs typeface="Helvetica" panose="020B0604020202020204" pitchFamily="34" charset="0"/>
              </a:rPr>
              <a:t>n</a:t>
            </a:r>
            <a:r>
              <a:rPr sz="2500" spc="-13" dirty="0">
                <a:latin typeface="Helvetica" panose="020B0604020202020204" pitchFamily="34" charset="0"/>
                <a:cs typeface="Helvetica" panose="020B0604020202020204" pitchFamily="34" charset="0"/>
              </a:rPr>
              <a:t>g</a:t>
            </a:r>
            <a:endParaRPr sz="2500" dirty="0">
              <a:latin typeface="Helvetica" panose="020B0604020202020204" pitchFamily="34" charset="0"/>
              <a:cs typeface="Helvetica" panose="020B0604020202020204" pitchFamily="34" charset="0"/>
            </a:endParaRPr>
          </a:p>
          <a:p>
            <a:pPr lvl="1">
              <a:lnSpc>
                <a:spcPts val="583"/>
              </a:lnSpc>
              <a:spcBef>
                <a:spcPts val="30"/>
              </a:spcBef>
              <a:buFont typeface="Baskerville Old Face"/>
              <a:buChar char="–"/>
            </a:pPr>
            <a:endParaRPr sz="600" dirty="0">
              <a:latin typeface="Helvetica" panose="020B0604020202020204" pitchFamily="34" charset="0"/>
              <a:cs typeface="Helvetica" panose="020B0604020202020204" pitchFamily="34" charset="0"/>
            </a:endParaRPr>
          </a:p>
          <a:p>
            <a:pPr marL="678610" lvl="1" indent="-257542">
              <a:buFont typeface="Baskerville Old Face"/>
              <a:buChar char="–"/>
              <a:tabLst>
                <a:tab pos="678610" algn="l"/>
              </a:tabLst>
            </a:pPr>
            <a:r>
              <a:rPr sz="2500" spc="-4" dirty="0">
                <a:latin typeface="Helvetica" panose="020B0604020202020204" pitchFamily="34" charset="0"/>
                <a:cs typeface="Helvetica" panose="020B0604020202020204" pitchFamily="34" charset="0"/>
              </a:rPr>
              <a:t>R</a:t>
            </a:r>
            <a:r>
              <a:rPr sz="2500" spc="-18" dirty="0">
                <a:latin typeface="Helvetica" panose="020B0604020202020204" pitchFamily="34" charset="0"/>
                <a:cs typeface="Helvetica" panose="020B0604020202020204" pitchFamily="34" charset="0"/>
              </a:rPr>
              <a:t>e</a:t>
            </a:r>
            <a:r>
              <a:rPr sz="2500" spc="-13" dirty="0">
                <a:latin typeface="Helvetica" panose="020B0604020202020204" pitchFamily="34" charset="0"/>
                <a:cs typeface="Helvetica" panose="020B0604020202020204" pitchFamily="34" charset="0"/>
              </a:rPr>
              <a:t>s</a:t>
            </a:r>
            <a:r>
              <a:rPr sz="2500" spc="-4" dirty="0">
                <a:latin typeface="Helvetica" panose="020B0604020202020204" pitchFamily="34" charset="0"/>
                <a:cs typeface="Helvetica" panose="020B0604020202020204" pitchFamily="34" charset="0"/>
              </a:rPr>
              <a:t>c</a:t>
            </a:r>
            <a:r>
              <a:rPr sz="2500" spc="-18" dirty="0">
                <a:latin typeface="Helvetica" panose="020B0604020202020204" pitchFamily="34" charset="0"/>
                <a:cs typeface="Helvetica" panose="020B0604020202020204" pitchFamily="34" charset="0"/>
              </a:rPr>
              <a:t>u</a:t>
            </a:r>
            <a:r>
              <a:rPr sz="2500" spc="-13" dirty="0">
                <a:latin typeface="Helvetica" panose="020B0604020202020204" pitchFamily="34" charset="0"/>
                <a:cs typeface="Helvetica" panose="020B0604020202020204" pitchFamily="34" charset="0"/>
              </a:rPr>
              <a:t>e</a:t>
            </a:r>
            <a:endParaRPr sz="2500" dirty="0">
              <a:latin typeface="Helvetica" panose="020B0604020202020204" pitchFamily="34" charset="0"/>
              <a:cs typeface="Helvetica" panose="020B0604020202020204" pitchFamily="34" charset="0"/>
            </a:endParaRPr>
          </a:p>
        </p:txBody>
      </p:sp>
      <p:sp>
        <p:nvSpPr>
          <p:cNvPr id="5" name="Title 4"/>
          <p:cNvSpPr>
            <a:spLocks noGrp="1"/>
          </p:cNvSpPr>
          <p:nvPr>
            <p:ph type="title"/>
          </p:nvPr>
        </p:nvSpPr>
        <p:spPr/>
        <p:txBody>
          <a:bodyPr/>
          <a:lstStyle/>
          <a:p>
            <a:r>
              <a:rPr lang="en-US" dirty="0"/>
              <a:t>Review</a:t>
            </a:r>
          </a:p>
        </p:txBody>
      </p:sp>
      <p:sp>
        <p:nvSpPr>
          <p:cNvPr id="4" name="Slide Number Placeholder 3"/>
          <p:cNvSpPr>
            <a:spLocks noGrp="1"/>
          </p:cNvSpPr>
          <p:nvPr>
            <p:ph type="sldNum" sz="quarter" idx="12"/>
          </p:nvPr>
        </p:nvSpPr>
        <p:spPr/>
        <p:txBody>
          <a:bodyPr/>
          <a:lstStyle/>
          <a:p>
            <a:fld id="{A7F154CC-4E82-45BB-8A64-02679D04A018}" type="slidenum">
              <a:rPr lang="en-US" smtClean="0"/>
              <a:pPr/>
              <a:t>124</a:t>
            </a:fld>
            <a:endParaRPr lang="en-US" dirty="0"/>
          </a:p>
        </p:txBody>
      </p:sp>
    </p:spTree>
    <p:extLst>
      <p:ext uri="{BB962C8B-B14F-4D97-AF65-F5344CB8AC3E}">
        <p14:creationId xmlns:p14="http://schemas.microsoft.com/office/powerpoint/2010/main" val="35079893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0" name="Rectangle 3"/>
          <p:cNvSpPr>
            <a:spLocks noGrp="1" noChangeArrowheads="1"/>
          </p:cNvSpPr>
          <p:nvPr>
            <p:ph idx="1"/>
          </p:nvPr>
        </p:nvSpPr>
        <p:spPr/>
        <p:txBody>
          <a:bodyPr vert="horz" lIns="88900" tIns="50799" rIns="88900" bIns="50799" rtlCol="0" anchor="t">
            <a:normAutofit/>
          </a:bodyPr>
          <a:lstStyle/>
          <a:p>
            <a:pPr marL="293553" indent="-293553" defTabSz="914145">
              <a:lnSpc>
                <a:spcPct val="80000"/>
              </a:lnSpc>
              <a:spcBef>
                <a:spcPts val="422"/>
              </a:spcBef>
              <a:buClr>
                <a:srgbClr val="000000"/>
              </a:buClr>
              <a:buFont typeface="ArialMT" charset="0"/>
              <a:buChar char="•"/>
            </a:pPr>
            <a:r>
              <a:rPr lang="en-US" altLang="en-US" sz="260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Employees must be trained to safely set up and use scaffolds- this includes safety measures like:</a:t>
            </a:r>
          </a:p>
          <a:p>
            <a:pPr marL="293553" indent="-293553" defTabSz="914145">
              <a:lnSpc>
                <a:spcPct val="80000"/>
              </a:lnSpc>
              <a:spcBef>
                <a:spcPts val="422"/>
              </a:spcBef>
              <a:buNone/>
            </a:pPr>
            <a:endParaRPr lang="en-US" altLang="en-US" sz="260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3553" indent="-293553" defTabSz="914145">
              <a:lnSpc>
                <a:spcPct val="80000"/>
              </a:lnSpc>
              <a:spcBef>
                <a:spcPts val="422"/>
              </a:spcBef>
              <a:buClr>
                <a:srgbClr val="000000"/>
              </a:buClr>
              <a:buFont typeface="ArialMT" charset="0"/>
              <a:buChar char="•"/>
            </a:pPr>
            <a:r>
              <a:rPr lang="en-US" altLang="en-US" sz="260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During setup: fully plank scaffolds, complete all guardrails, ensure stable footing and plumb and level</a:t>
            </a:r>
          </a:p>
          <a:p>
            <a:pPr marL="293553" indent="-293553" defTabSz="914145">
              <a:lnSpc>
                <a:spcPct val="80000"/>
              </a:lnSpc>
              <a:spcBef>
                <a:spcPts val="422"/>
              </a:spcBef>
              <a:buClr>
                <a:srgbClr val="000000"/>
              </a:buClr>
              <a:buFont typeface="ArialMT" charset="0"/>
              <a:buChar char="•"/>
            </a:pPr>
            <a:r>
              <a:rPr lang="en-US" altLang="en-US" sz="260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Ensure proper access to scaffolds</a:t>
            </a:r>
          </a:p>
          <a:p>
            <a:pPr marL="293553" indent="-293553" defTabSz="914145">
              <a:lnSpc>
                <a:spcPct val="80000"/>
              </a:lnSpc>
              <a:spcBef>
                <a:spcPts val="422"/>
              </a:spcBef>
              <a:buClr>
                <a:srgbClr val="000000"/>
              </a:buClr>
              <a:buFont typeface="ArialMT" charset="0"/>
              <a:buChar char="•"/>
            </a:pPr>
            <a:r>
              <a:rPr lang="en-US" altLang="en-US" sz="260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 competent person must inspect the scaffold before use</a:t>
            </a:r>
          </a:p>
          <a:p>
            <a:pPr marL="293553" indent="-293553" defTabSz="914145">
              <a:lnSpc>
                <a:spcPct val="80000"/>
              </a:lnSpc>
              <a:spcBef>
                <a:spcPts val="422"/>
              </a:spcBef>
              <a:buClr>
                <a:srgbClr val="000000"/>
              </a:buClr>
              <a:buFont typeface="ArialMT" charset="0"/>
              <a:buChar char="•"/>
            </a:pPr>
            <a:r>
              <a:rPr lang="en-US" altLang="en-US" sz="260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Don't climb over cross braces</a:t>
            </a:r>
          </a:p>
          <a:p>
            <a:pPr marL="293553" indent="-293553" defTabSz="914145">
              <a:lnSpc>
                <a:spcPct val="80000"/>
              </a:lnSpc>
              <a:spcBef>
                <a:spcPts val="422"/>
              </a:spcBef>
              <a:buClr>
                <a:srgbClr val="000000"/>
              </a:buClr>
              <a:buFont typeface="ArialMT" charset="0"/>
              <a:buChar char="•"/>
            </a:pPr>
            <a:r>
              <a:rPr lang="en-US" altLang="en-US" sz="260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Don't stand on guardrails</a:t>
            </a:r>
          </a:p>
          <a:p>
            <a:pPr marL="293553" indent="-293553" defTabSz="914145">
              <a:lnSpc>
                <a:spcPct val="80000"/>
              </a:lnSpc>
              <a:spcBef>
                <a:spcPts val="422"/>
              </a:spcBef>
              <a:buClr>
                <a:srgbClr val="000000"/>
              </a:buClr>
              <a:buFont typeface="ArialMT" charset="0"/>
              <a:buChar char="•"/>
            </a:pPr>
            <a:r>
              <a:rPr lang="en-US" altLang="en-US" sz="260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Don't use a ladder on a scaffold</a:t>
            </a:r>
            <a:endParaRPr lang="en-US" altLang="en-US"/>
          </a:p>
        </p:txBody>
      </p:sp>
      <p:sp>
        <p:nvSpPr>
          <p:cNvPr id="3" name="Title 2"/>
          <p:cNvSpPr>
            <a:spLocks noGrp="1"/>
          </p:cNvSpPr>
          <p:nvPr>
            <p:ph type="title"/>
          </p:nvPr>
        </p:nvSpPr>
        <p:spPr/>
        <p:txBody>
          <a:bodyPr/>
          <a:lstStyle/>
          <a:p>
            <a:r>
              <a:rPr lang="en-US" dirty="0"/>
              <a:t>Scaffold Safety</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125</a:t>
            </a:fld>
            <a:endParaRPr lang="en-US" dirty="0"/>
          </a:p>
        </p:txBody>
      </p:sp>
    </p:spTree>
    <p:extLst>
      <p:ext uri="{BB962C8B-B14F-4D97-AF65-F5344CB8AC3E}">
        <p14:creationId xmlns:p14="http://schemas.microsoft.com/office/powerpoint/2010/main" val="1377567842"/>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100" name="Rectangle 3"/>
          <p:cNvSpPr>
            <a:spLocks/>
          </p:cNvSpPr>
          <p:nvPr/>
        </p:nvSpPr>
        <p:spPr bwMode="auto">
          <a:xfrm>
            <a:off x="541340" y="1301502"/>
            <a:ext cx="5326752"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Suspended Scaffold</a:t>
            </a:r>
            <a:endParaRPr lang="en-US" altLang="en-US" sz="2531" dirty="0">
              <a:latin typeface="Helvetica" panose="020B0604020202020204" pitchFamily="34" charset="0"/>
              <a:cs typeface="Helvetica" panose="020B0604020202020204" pitchFamily="34" charset="0"/>
            </a:endParaRPr>
          </a:p>
        </p:txBody>
      </p:sp>
      <p:pic>
        <p:nvPicPr>
          <p:cNvPr id="132101" name="Picture 4" descr="A picture showing two workers on a scaffol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828354"/>
            <a:ext cx="6400354" cy="439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126</a:t>
            </a:fld>
            <a:endParaRPr lang="en-US" dirty="0"/>
          </a:p>
        </p:txBody>
      </p:sp>
      <p:sp>
        <p:nvSpPr>
          <p:cNvPr id="7" name="Title 2"/>
          <p:cNvSpPr>
            <a:spLocks noGrp="1"/>
          </p:cNvSpPr>
          <p:nvPr>
            <p:ph type="title"/>
          </p:nvPr>
        </p:nvSpPr>
        <p:spPr>
          <a:xfrm>
            <a:off x="628650" y="208647"/>
            <a:ext cx="7886700" cy="776489"/>
          </a:xfrm>
        </p:spPr>
        <p:txBody>
          <a:bodyPr/>
          <a:lstStyle/>
          <a:p>
            <a:r>
              <a:rPr lang="en-US" dirty="0"/>
              <a:t>Scaffolds in </a:t>
            </a:r>
            <a:r>
              <a:rPr lang="en-US" dirty="0" smtClean="0"/>
              <a:t>construction  </a:t>
            </a:r>
            <a:endParaRPr lang="en-US" dirty="0"/>
          </a:p>
        </p:txBody>
      </p:sp>
    </p:spTree>
    <p:extLst>
      <p:ext uri="{BB962C8B-B14F-4D97-AF65-F5344CB8AC3E}">
        <p14:creationId xmlns:p14="http://schemas.microsoft.com/office/powerpoint/2010/main" val="2999310021"/>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8" name="Picture 3" descr="A picture showing 3 workers on a suspended scaffol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629" y="1752452"/>
            <a:ext cx="6034236"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34149" name="Rectangle 4"/>
          <p:cNvSpPr>
            <a:spLocks/>
          </p:cNvSpPr>
          <p:nvPr/>
        </p:nvSpPr>
        <p:spPr bwMode="auto">
          <a:xfrm>
            <a:off x="546882" y="1225600"/>
            <a:ext cx="5113392"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Suspended Scaffold</a:t>
            </a:r>
            <a:endParaRPr lang="en-US" altLang="en-US" sz="2531"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127</a:t>
            </a:fld>
            <a:endParaRPr lang="en-US" dirty="0"/>
          </a:p>
        </p:txBody>
      </p:sp>
      <p:sp>
        <p:nvSpPr>
          <p:cNvPr id="7" name="Title 2"/>
          <p:cNvSpPr>
            <a:spLocks noGrp="1"/>
          </p:cNvSpPr>
          <p:nvPr>
            <p:ph type="title"/>
          </p:nvPr>
        </p:nvSpPr>
        <p:spPr>
          <a:xfrm>
            <a:off x="628650" y="208647"/>
            <a:ext cx="7886700" cy="776489"/>
          </a:xfrm>
        </p:spPr>
        <p:txBody>
          <a:bodyPr/>
          <a:lstStyle/>
          <a:p>
            <a:r>
              <a:rPr lang="en-US" dirty="0"/>
              <a:t>Scaffolds in </a:t>
            </a:r>
            <a:r>
              <a:rPr lang="en-US" dirty="0" smtClean="0"/>
              <a:t>construction   </a:t>
            </a:r>
            <a:endParaRPr lang="en-US" dirty="0"/>
          </a:p>
        </p:txBody>
      </p:sp>
    </p:spTree>
    <p:extLst>
      <p:ext uri="{BB962C8B-B14F-4D97-AF65-F5344CB8AC3E}">
        <p14:creationId xmlns:p14="http://schemas.microsoft.com/office/powerpoint/2010/main" val="2963534128"/>
      </p:ext>
    </p:extLst>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6" name="Rectangle 3"/>
          <p:cNvSpPr>
            <a:spLocks/>
          </p:cNvSpPr>
          <p:nvPr/>
        </p:nvSpPr>
        <p:spPr bwMode="auto">
          <a:xfrm>
            <a:off x="624468" y="1417588"/>
            <a:ext cx="3276079"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Aerial Lift Scaffold</a:t>
            </a:r>
            <a:endParaRPr lang="en-US" altLang="en-US" sz="2531" dirty="0">
              <a:latin typeface="Helvetica" panose="020B0604020202020204" pitchFamily="34" charset="0"/>
              <a:cs typeface="Helvetica" panose="020B0604020202020204" pitchFamily="34" charset="0"/>
            </a:endParaRPr>
          </a:p>
        </p:txBody>
      </p:sp>
      <p:pic>
        <p:nvPicPr>
          <p:cNvPr id="136197" name="Picture 4" descr="A picture showing 2 workers on a aerial lift scaffol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21578" y="1148468"/>
            <a:ext cx="3885531" cy="51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128</a:t>
            </a:fld>
            <a:endParaRPr lang="en-US" dirty="0"/>
          </a:p>
        </p:txBody>
      </p:sp>
      <p:sp>
        <p:nvSpPr>
          <p:cNvPr id="7" name="Title 2"/>
          <p:cNvSpPr>
            <a:spLocks noGrp="1"/>
          </p:cNvSpPr>
          <p:nvPr>
            <p:ph type="title"/>
          </p:nvPr>
        </p:nvSpPr>
        <p:spPr>
          <a:xfrm>
            <a:off x="628650" y="208647"/>
            <a:ext cx="7886700" cy="776489"/>
          </a:xfrm>
        </p:spPr>
        <p:txBody>
          <a:bodyPr/>
          <a:lstStyle/>
          <a:p>
            <a:r>
              <a:rPr lang="en-US" dirty="0"/>
              <a:t>Scaffolds in </a:t>
            </a:r>
            <a:r>
              <a:rPr lang="en-US" dirty="0" smtClean="0"/>
              <a:t>construction    </a:t>
            </a:r>
            <a:endParaRPr lang="en-US" dirty="0"/>
          </a:p>
        </p:txBody>
      </p:sp>
    </p:spTree>
    <p:extLst>
      <p:ext uri="{BB962C8B-B14F-4D97-AF65-F5344CB8AC3E}">
        <p14:creationId xmlns:p14="http://schemas.microsoft.com/office/powerpoint/2010/main" val="2511342563"/>
      </p:ext>
    </p:extLst>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2" name="Rectangle 3"/>
          <p:cNvSpPr>
            <a:spLocks noGrp="1" noChangeArrowheads="1"/>
          </p:cNvSpPr>
          <p:nvPr>
            <p:ph type="body" idx="1"/>
          </p:nvPr>
        </p:nvSpPr>
        <p:spPr>
          <a:xfrm>
            <a:off x="304726" y="1553766"/>
            <a:ext cx="3868263" cy="655216"/>
          </a:xfrm>
        </p:spPr>
        <p:txBody>
          <a:bodyPr vert="horz" lIns="88900" tIns="50799" rIns="88900" bIns="50799" rtlCol="0" anchor="t">
            <a:normAutofit fontScale="85000" lnSpcReduction="20000"/>
          </a:bodyPr>
          <a:lstStyle/>
          <a:p>
            <a:pPr marL="321457" indent="-321457" defTabSz="914145">
              <a:spcBef>
                <a:spcPts val="492"/>
              </a:spcBef>
              <a:buClr>
                <a:srgbClr val="000000"/>
              </a:buClr>
              <a:buFont typeface="ArialMT" charset="0"/>
              <a:buChar char="•"/>
            </a:pPr>
            <a:r>
              <a:rPr lang="en-US" altLang="en-US" sz="2953" dirty="0">
                <a:latin typeface="Helvetica" panose="020B0604020202020204" pitchFamily="34" charset="0"/>
                <a:cs typeface="Helvetica" panose="020B0604020202020204" pitchFamily="34" charset="0"/>
                <a:sym typeface="Times New Roman" panose="02020603050405020304" pitchFamily="18" charset="0"/>
              </a:rPr>
              <a:t>How many things are wrong here?</a:t>
            </a:r>
            <a:endParaRPr lang="en-US" altLang="en-US" dirty="0">
              <a:latin typeface="Helvetica" panose="020B0604020202020204" pitchFamily="34" charset="0"/>
              <a:cs typeface="Helvetica" panose="020B0604020202020204" pitchFamily="34" charset="0"/>
            </a:endParaRPr>
          </a:p>
        </p:txBody>
      </p:sp>
      <p:pic>
        <p:nvPicPr>
          <p:cNvPr id="160773" name="Picture 4" descr="A picture showing bad scaffolding withou proper support or required height and safety measures.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7541" y="1163260"/>
            <a:ext cx="3311089" cy="518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129</a:t>
            </a:fld>
            <a:endParaRPr lang="en-US" dirty="0"/>
          </a:p>
        </p:txBody>
      </p:sp>
      <p:sp>
        <p:nvSpPr>
          <p:cNvPr id="3" name="Title 2"/>
          <p:cNvSpPr>
            <a:spLocks noGrp="1"/>
          </p:cNvSpPr>
          <p:nvPr>
            <p:ph type="title"/>
          </p:nvPr>
        </p:nvSpPr>
        <p:spPr/>
        <p:txBody>
          <a:bodyPr/>
          <a:lstStyle/>
          <a:p>
            <a:r>
              <a:rPr lang="en-US" altLang="en-US" dirty="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Scaffold in construction</a:t>
            </a:r>
            <a:endParaRPr lang="en-US" dirty="0"/>
          </a:p>
        </p:txBody>
      </p:sp>
    </p:spTree>
    <p:extLst>
      <p:ext uri="{BB962C8B-B14F-4D97-AF65-F5344CB8AC3E}">
        <p14:creationId xmlns:p14="http://schemas.microsoft.com/office/powerpoint/2010/main" val="1238068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Labels for hazardous substances</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13</a:t>
            </a:fld>
            <a:endParaRPr lang="en-US" dirty="0"/>
          </a:p>
        </p:txBody>
      </p:sp>
      <p:sp>
        <p:nvSpPr>
          <p:cNvPr id="50178" name="Content Placeholder 2"/>
          <p:cNvSpPr>
            <a:spLocks noGrp="1"/>
          </p:cNvSpPr>
          <p:nvPr>
            <p:ph idx="4294967295"/>
          </p:nvPr>
        </p:nvSpPr>
        <p:spPr bwMode="auto">
          <a:xfrm>
            <a:off x="0" y="609600"/>
            <a:ext cx="3810000" cy="551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a:buNone/>
            </a:pPr>
            <a:r>
              <a:rPr lang="en-US" altLang="en-US" sz="2400" dirty="0"/>
              <a:t>Labels for hazardous substances in your workplace</a:t>
            </a:r>
          </a:p>
        </p:txBody>
      </p:sp>
      <p:pic>
        <p:nvPicPr>
          <p:cNvPr id="5" name="Picture 4" title="HCS Pictograms and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089" y="544008"/>
            <a:ext cx="4389120" cy="5859194"/>
          </a:xfrm>
          <a:prstGeom prst="rect">
            <a:avLst/>
          </a:prstGeom>
        </p:spPr>
      </p:pic>
      <p:pic>
        <p:nvPicPr>
          <p:cNvPr id="6" name="Picture 5" title="Labels of a hazardrdouse chemical"/>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2154" y="4168753"/>
            <a:ext cx="3714750" cy="1952625"/>
          </a:xfrm>
          <a:prstGeom prst="rect">
            <a:avLst/>
          </a:prstGeom>
        </p:spPr>
      </p:pic>
    </p:spTree>
    <p:extLst>
      <p:ext uri="{BB962C8B-B14F-4D97-AF65-F5344CB8AC3E}">
        <p14:creationId xmlns:p14="http://schemas.microsoft.com/office/powerpoint/2010/main" val="219269934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9" name="Rectangle 3" descr="A picture showing 3 workers installing a scaffolding and suggests providing ladders and lifts to prevent fall during setting of scaffolds."/>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50799" tIns="50799" rIns="50799" bIns="50799"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sp>
        <p:nvSpPr>
          <p:cNvPr id="183300" name="Rectangle 5"/>
          <p:cNvSpPr>
            <a:spLocks/>
          </p:cNvSpPr>
          <p:nvPr/>
        </p:nvSpPr>
        <p:spPr bwMode="auto">
          <a:xfrm>
            <a:off x="380629" y="5866805"/>
            <a:ext cx="8229823" cy="28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195">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Photos in this presentation are from the OSHA Region 4 National Photo Archive and OSHA Region 5.</a:t>
            </a:r>
            <a:endParaRPr lang="en-US" altLang="en-US" sz="2531"/>
          </a:p>
        </p:txBody>
      </p:sp>
      <p:pic>
        <p:nvPicPr>
          <p:cNvPr id="183302" name="Picture 7" descr="A picture showing 3 workers installing a scaffolding and suggests providing ladders and lifts to prevent fall during setting of scaffold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4440" y="1634133"/>
            <a:ext cx="5254005" cy="395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Title 2"/>
          <p:cNvSpPr>
            <a:spLocks noGrp="1"/>
          </p:cNvSpPr>
          <p:nvPr>
            <p:ph type="title"/>
          </p:nvPr>
        </p:nvSpPr>
        <p:spPr/>
        <p:txBody>
          <a:bodyPr/>
          <a:lstStyle/>
          <a:p>
            <a:r>
              <a:rPr lang="en-US" dirty="0"/>
              <a:t>Is This a Fall Hazard?</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130</a:t>
            </a:fld>
            <a:endParaRPr lang="en-US" dirty="0"/>
          </a:p>
        </p:txBody>
      </p:sp>
      <p:sp>
        <p:nvSpPr>
          <p:cNvPr id="9" name="Rectangle 6"/>
          <p:cNvSpPr txBox="1">
            <a:spLocks noChangeArrowheads="1"/>
          </p:cNvSpPr>
          <p:nvPr/>
        </p:nvSpPr>
        <p:spPr>
          <a:xfrm>
            <a:off x="628650" y="855007"/>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10" name="Group 7" descr="A textbox suggesting possibility of fall during setting up of scaffold"/>
          <p:cNvGrpSpPr>
            <a:grpSpLocks/>
          </p:cNvGrpSpPr>
          <p:nvPr/>
        </p:nvGrpSpPr>
        <p:grpSpPr bwMode="auto">
          <a:xfrm>
            <a:off x="837158" y="1980159"/>
            <a:ext cx="2637607" cy="1829470"/>
            <a:chOff x="0" y="0"/>
            <a:chExt cx="296" cy="205"/>
          </a:xfrm>
        </p:grpSpPr>
        <p:sp>
          <p:nvSpPr>
            <p:cNvPr id="11" name="AutoShape 8"/>
            <p:cNvSpPr>
              <a:spLocks/>
            </p:cNvSpPr>
            <p:nvPr/>
          </p:nvSpPr>
          <p:spPr bwMode="auto">
            <a:xfrm>
              <a:off x="0" y="0"/>
              <a:ext cx="29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1117" y="0"/>
                    <a:pt x="2496" y="0"/>
                  </a:cubicBezTo>
                  <a:lnTo>
                    <a:pt x="10195" y="0"/>
                  </a:lnTo>
                  <a:lnTo>
                    <a:pt x="14564" y="0"/>
                  </a:lnTo>
                  <a:lnTo>
                    <a:pt x="14980" y="0"/>
                  </a:lnTo>
                  <a:cubicBezTo>
                    <a:pt x="16359" y="0"/>
                    <a:pt x="17477" y="1611"/>
                    <a:pt x="17477" y="3600"/>
                  </a:cubicBezTo>
                  <a:cubicBezTo>
                    <a:pt x="17477" y="3600"/>
                    <a:pt x="17477" y="3600"/>
                    <a:pt x="17477" y="3600"/>
                  </a:cubicBezTo>
                  <a:lnTo>
                    <a:pt x="17477" y="12600"/>
                  </a:lnTo>
                  <a:lnTo>
                    <a:pt x="21600" y="15825"/>
                  </a:lnTo>
                  <a:lnTo>
                    <a:pt x="17477" y="18000"/>
                  </a:lnTo>
                  <a:lnTo>
                    <a:pt x="17477" y="17999"/>
                  </a:lnTo>
                  <a:cubicBezTo>
                    <a:pt x="17477" y="19988"/>
                    <a:pt x="16359" y="21600"/>
                    <a:pt x="14980" y="21600"/>
                  </a:cubicBezTo>
                  <a:lnTo>
                    <a:pt x="14564" y="21600"/>
                  </a:lnTo>
                  <a:lnTo>
                    <a:pt x="10195" y="21600"/>
                  </a:lnTo>
                  <a:lnTo>
                    <a:pt x="2496" y="21600"/>
                  </a:lnTo>
                  <a:cubicBezTo>
                    <a:pt x="1117"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miter lim="0"/>
              <a:headEnd/>
              <a:tailEnd/>
            </a:ln>
          </p:spPr>
          <p:txBody>
            <a:bodyPr lIns="50799" tIns="50799" rIns="50799" bIns="50799" anchor="ctr"/>
            <a:lstStyle/>
            <a:p>
              <a:endParaRPr lang="en-US" sz="1266"/>
            </a:p>
          </p:txBody>
        </p:sp>
        <p:sp>
          <p:nvSpPr>
            <p:cNvPr id="12" name="Rectangle 9"/>
            <p:cNvSpPr>
              <a:spLocks/>
            </p:cNvSpPr>
            <p:nvPr/>
          </p:nvSpPr>
          <p:spPr bwMode="auto">
            <a:xfrm>
              <a:off x="9" y="2"/>
              <a:ext cx="2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Workers could fall while climbing on the shoring structure to set it up and remove it.</a:t>
              </a:r>
              <a:endParaRPr lang="en-US" altLang="en-US" sz="2531"/>
            </a:p>
          </p:txBody>
        </p:sp>
      </p:grpSp>
      <p:grpSp>
        <p:nvGrpSpPr>
          <p:cNvPr id="13" name="Group 10" descr="A textbox asking to provide ladders and lifts to prevent fall "/>
          <p:cNvGrpSpPr>
            <a:grpSpLocks/>
          </p:cNvGrpSpPr>
          <p:nvPr/>
        </p:nvGrpSpPr>
        <p:grpSpPr bwMode="auto">
          <a:xfrm>
            <a:off x="5790902" y="2133080"/>
            <a:ext cx="1599531" cy="1295921"/>
            <a:chOff x="0" y="0"/>
            <a:chExt cx="180" cy="146"/>
          </a:xfrm>
        </p:grpSpPr>
        <p:sp>
          <p:nvSpPr>
            <p:cNvPr id="14" name="AutoShape 11"/>
            <p:cNvSpPr>
              <a:spLocks/>
            </p:cNvSpPr>
            <p:nvPr/>
          </p:nvSpPr>
          <p:spPr bwMode="auto">
            <a:xfrm>
              <a:off x="0" y="0"/>
              <a:ext cx="180" cy="1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121" y="0"/>
                  </a:lnTo>
                  <a:lnTo>
                    <a:pt x="16478" y="0"/>
                  </a:lnTo>
                  <a:lnTo>
                    <a:pt x="21600" y="6326"/>
                  </a:lnTo>
                  <a:lnTo>
                    <a:pt x="21600" y="15273"/>
                  </a:lnTo>
                  <a:lnTo>
                    <a:pt x="16478" y="21600"/>
                  </a:lnTo>
                  <a:lnTo>
                    <a:pt x="5121"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50799" tIns="50799" rIns="50799" bIns="50799" anchor="ctr"/>
            <a:lstStyle/>
            <a:p>
              <a:endParaRPr lang="en-US" sz="1266"/>
            </a:p>
          </p:txBody>
        </p:sp>
        <p:sp>
          <p:nvSpPr>
            <p:cNvPr id="15" name="Rectangle 12"/>
            <p:cNvSpPr>
              <a:spLocks/>
            </p:cNvSpPr>
            <p:nvPr/>
          </p:nvSpPr>
          <p:spPr bwMode="auto">
            <a:xfrm>
              <a:off x="21" y="12"/>
              <a:ext cx="13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Ladders and lifts must be provided.</a:t>
              </a:r>
              <a:endParaRPr lang="en-US" altLang="en-US" sz="2531"/>
            </a:p>
          </p:txBody>
        </p:sp>
      </p:grpSp>
    </p:spTree>
    <p:extLst>
      <p:ext uri="{BB962C8B-B14F-4D97-AF65-F5344CB8AC3E}">
        <p14:creationId xmlns:p14="http://schemas.microsoft.com/office/powerpoint/2010/main" val="3021740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6" name="Rectangle 4" descr="A picture showing a worker on top of scaffolding while setting it up"/>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187398" name="Picture 7" descr="A picture showing a worker on top of scaffolding near staircase opening while setting it u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0159" y="1523628"/>
            <a:ext cx="5029646" cy="387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131</a:t>
            </a:fld>
            <a:endParaRPr lang="en-US" dirty="0"/>
          </a:p>
        </p:txBody>
      </p:sp>
      <p:sp>
        <p:nvSpPr>
          <p:cNvPr id="6" name="Rectangle 6"/>
          <p:cNvSpPr txBox="1">
            <a:spLocks noChangeArrowheads="1"/>
          </p:cNvSpPr>
          <p:nvPr/>
        </p:nvSpPr>
        <p:spPr>
          <a:xfrm>
            <a:off x="456531" y="1005730"/>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7" name="Group 8" descr="A textbox waring of hazard near staircase opening higher than 6 feet"/>
          <p:cNvGrpSpPr>
            <a:grpSpLocks/>
          </p:cNvGrpSpPr>
          <p:nvPr/>
        </p:nvGrpSpPr>
        <p:grpSpPr bwMode="auto">
          <a:xfrm>
            <a:off x="5486177" y="1828354"/>
            <a:ext cx="2971354" cy="2633142"/>
            <a:chOff x="0" y="0"/>
            <a:chExt cx="333" cy="295"/>
          </a:xfrm>
        </p:grpSpPr>
        <p:sp>
          <p:nvSpPr>
            <p:cNvPr id="8" name="AutoShape 9"/>
            <p:cNvSpPr>
              <a:spLocks/>
            </p:cNvSpPr>
            <p:nvPr/>
          </p:nvSpPr>
          <p:spPr bwMode="auto">
            <a:xfrm>
              <a:off x="0" y="0"/>
              <a:ext cx="333" cy="2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87"/>
                  </a:moveTo>
                  <a:cubicBezTo>
                    <a:pt x="0" y="979"/>
                    <a:pt x="867" y="0"/>
                    <a:pt x="1938" y="0"/>
                  </a:cubicBezTo>
                  <a:lnTo>
                    <a:pt x="3600" y="0"/>
                  </a:lnTo>
                  <a:lnTo>
                    <a:pt x="9000" y="0"/>
                  </a:lnTo>
                  <a:lnTo>
                    <a:pt x="19661" y="0"/>
                  </a:lnTo>
                  <a:cubicBezTo>
                    <a:pt x="20732" y="0"/>
                    <a:pt x="21600" y="979"/>
                    <a:pt x="21600" y="2187"/>
                  </a:cubicBezTo>
                  <a:cubicBezTo>
                    <a:pt x="21600" y="2187"/>
                    <a:pt x="21600" y="2187"/>
                    <a:pt x="21600" y="2187"/>
                  </a:cubicBezTo>
                  <a:lnTo>
                    <a:pt x="21600" y="7655"/>
                  </a:lnTo>
                  <a:lnTo>
                    <a:pt x="21600" y="10936"/>
                  </a:lnTo>
                  <a:cubicBezTo>
                    <a:pt x="21600" y="12144"/>
                    <a:pt x="20732" y="13124"/>
                    <a:pt x="19661" y="13124"/>
                  </a:cubicBezTo>
                  <a:lnTo>
                    <a:pt x="9000" y="13124"/>
                  </a:lnTo>
                  <a:lnTo>
                    <a:pt x="900" y="21600"/>
                  </a:lnTo>
                  <a:lnTo>
                    <a:pt x="3600" y="13124"/>
                  </a:lnTo>
                  <a:lnTo>
                    <a:pt x="1938" y="13124"/>
                  </a:lnTo>
                  <a:cubicBezTo>
                    <a:pt x="867" y="13124"/>
                    <a:pt x="0" y="12144"/>
                    <a:pt x="0" y="10936"/>
                  </a:cubicBezTo>
                  <a:lnTo>
                    <a:pt x="0" y="7655"/>
                  </a:lnTo>
                  <a:lnTo>
                    <a:pt x="0" y="2187"/>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9" name="Rectangle 10"/>
            <p:cNvSpPr>
              <a:spLocks/>
            </p:cNvSpPr>
            <p:nvPr/>
          </p:nvSpPr>
          <p:spPr bwMode="auto">
            <a:xfrm>
              <a:off x="8" y="21"/>
              <a:ext cx="31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Workers are exposed to a fall hazard greater than 6 feet, while working near stairwell opening.</a:t>
              </a:r>
              <a:endParaRPr lang="en-US" altLang="en-US" sz="2531" dirty="0"/>
            </a:p>
          </p:txBody>
        </p:sp>
      </p:grpSp>
      <p:grpSp>
        <p:nvGrpSpPr>
          <p:cNvPr id="10" name="Group 11" descr="A textbox asking of protection of workers from  hazard near staircase opening higher than 6 feet"/>
          <p:cNvGrpSpPr>
            <a:grpSpLocks/>
          </p:cNvGrpSpPr>
          <p:nvPr/>
        </p:nvGrpSpPr>
        <p:grpSpPr bwMode="auto">
          <a:xfrm>
            <a:off x="990079" y="4314156"/>
            <a:ext cx="1981274" cy="1603995"/>
            <a:chOff x="0" y="0"/>
            <a:chExt cx="222" cy="180"/>
          </a:xfrm>
        </p:grpSpPr>
        <p:sp>
          <p:nvSpPr>
            <p:cNvPr id="11" name="AutoShape 12"/>
            <p:cNvSpPr>
              <a:spLocks/>
            </p:cNvSpPr>
            <p:nvPr/>
          </p:nvSpPr>
          <p:spPr bwMode="auto">
            <a:xfrm>
              <a:off x="0" y="0"/>
              <a:ext cx="222" cy="1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119" y="0"/>
                  </a:lnTo>
                  <a:lnTo>
                    <a:pt x="16480" y="0"/>
                  </a:lnTo>
                  <a:lnTo>
                    <a:pt x="21600" y="6326"/>
                  </a:lnTo>
                  <a:lnTo>
                    <a:pt x="21600" y="15273"/>
                  </a:lnTo>
                  <a:lnTo>
                    <a:pt x="16480" y="21600"/>
                  </a:lnTo>
                  <a:lnTo>
                    <a:pt x="5119"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2" name="Rectangle 13"/>
            <p:cNvSpPr>
              <a:spLocks/>
            </p:cNvSpPr>
            <p:nvPr/>
          </p:nvSpPr>
          <p:spPr bwMode="auto">
            <a:xfrm>
              <a:off x="26" y="16"/>
              <a:ext cx="17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Workers must be protected from falls over 6 feet.</a:t>
              </a:r>
              <a:endParaRPr lang="en-US" altLang="en-US" sz="2531"/>
            </a:p>
          </p:txBody>
        </p:sp>
      </p:grpSp>
      <p:sp>
        <p:nvSpPr>
          <p:cNvPr id="14" name="Title 2"/>
          <p:cNvSpPr>
            <a:spLocks noGrp="1"/>
          </p:cNvSpPr>
          <p:nvPr>
            <p:ph type="title"/>
          </p:nvPr>
        </p:nvSpPr>
        <p:spPr>
          <a:xfrm>
            <a:off x="628650" y="208647"/>
            <a:ext cx="7886700" cy="776489"/>
          </a:xfrm>
        </p:spPr>
        <p:txBody>
          <a:bodyPr/>
          <a:lstStyle/>
          <a:p>
            <a:r>
              <a:rPr lang="en-US" dirty="0"/>
              <a:t>Is This a Fall Hazard</a:t>
            </a:r>
            <a:r>
              <a:rPr lang="en-US" dirty="0" smtClean="0"/>
              <a:t>? </a:t>
            </a:r>
            <a:endParaRPr lang="en-US" dirty="0"/>
          </a:p>
        </p:txBody>
      </p:sp>
    </p:spTree>
    <p:extLst>
      <p:ext uri="{BB962C8B-B14F-4D97-AF65-F5344CB8AC3E}">
        <p14:creationId xmlns:p14="http://schemas.microsoft.com/office/powerpoint/2010/main" val="92124412"/>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2" name="Rectangle 4" descr="A picture showing unprotected 0ne-sided floor 6 feet or more higher than groung level"/>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191494" name="Picture 7" descr="A picture showing unprotected 0ne-sided floor 6 feet or more higher than groung level"/>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4256" y="1828354"/>
            <a:ext cx="5410275" cy="344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132</a:t>
            </a:fld>
            <a:endParaRPr lang="en-US" dirty="0"/>
          </a:p>
        </p:txBody>
      </p:sp>
      <p:sp>
        <p:nvSpPr>
          <p:cNvPr id="7" name="Title 2"/>
          <p:cNvSpPr>
            <a:spLocks noGrp="1"/>
          </p:cNvSpPr>
          <p:nvPr>
            <p:ph type="title"/>
          </p:nvPr>
        </p:nvSpPr>
        <p:spPr>
          <a:xfrm>
            <a:off x="628650" y="208647"/>
            <a:ext cx="7886700" cy="776489"/>
          </a:xfrm>
        </p:spPr>
        <p:txBody>
          <a:bodyPr/>
          <a:lstStyle/>
          <a:p>
            <a:r>
              <a:rPr lang="en-US" dirty="0"/>
              <a:t>Is This a Fall Hazard</a:t>
            </a:r>
            <a:r>
              <a:rPr lang="en-US" dirty="0" smtClean="0"/>
              <a:t>?  </a:t>
            </a:r>
            <a:endParaRPr lang="en-US" dirty="0"/>
          </a:p>
        </p:txBody>
      </p:sp>
      <p:sp>
        <p:nvSpPr>
          <p:cNvPr id="8" name="Rectangle 7"/>
          <p:cNvSpPr txBox="1">
            <a:spLocks noChangeArrowheads="1"/>
          </p:cNvSpPr>
          <p:nvPr/>
        </p:nvSpPr>
        <p:spPr>
          <a:xfrm>
            <a:off x="628650" y="877877"/>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9" name="Group 8" descr="A picture showing unprotected 0ne-sided floor 6 feet or more higher than groung level"/>
          <p:cNvGrpSpPr>
            <a:grpSpLocks/>
          </p:cNvGrpSpPr>
          <p:nvPr/>
        </p:nvGrpSpPr>
        <p:grpSpPr bwMode="auto">
          <a:xfrm>
            <a:off x="628650" y="1828354"/>
            <a:ext cx="3192363" cy="1464469"/>
            <a:chOff x="0" y="0"/>
            <a:chExt cx="358" cy="165"/>
          </a:xfrm>
        </p:grpSpPr>
        <p:sp>
          <p:nvSpPr>
            <p:cNvPr id="10" name="AutoShape 9"/>
            <p:cNvSpPr>
              <a:spLocks/>
            </p:cNvSpPr>
            <p:nvPr/>
          </p:nvSpPr>
          <p:spPr bwMode="auto">
            <a:xfrm>
              <a:off x="0" y="0"/>
              <a:ext cx="358" cy="16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808"/>
                  </a:moveTo>
                  <a:cubicBezTo>
                    <a:pt x="0" y="1257"/>
                    <a:pt x="577" y="0"/>
                    <a:pt x="1288" y="0"/>
                  </a:cubicBezTo>
                  <a:lnTo>
                    <a:pt x="12330" y="0"/>
                  </a:lnTo>
                  <a:lnTo>
                    <a:pt x="17615" y="0"/>
                  </a:lnTo>
                  <a:lnTo>
                    <a:pt x="19849" y="0"/>
                  </a:lnTo>
                  <a:cubicBezTo>
                    <a:pt x="20561" y="0"/>
                    <a:pt x="21138" y="1257"/>
                    <a:pt x="21138" y="2808"/>
                  </a:cubicBezTo>
                  <a:cubicBezTo>
                    <a:pt x="21138" y="2808"/>
                    <a:pt x="21138" y="2808"/>
                    <a:pt x="21138" y="2808"/>
                  </a:cubicBezTo>
                  <a:lnTo>
                    <a:pt x="21138" y="9828"/>
                  </a:lnTo>
                  <a:lnTo>
                    <a:pt x="21138" y="14041"/>
                  </a:lnTo>
                  <a:cubicBezTo>
                    <a:pt x="21138" y="15592"/>
                    <a:pt x="20561" y="16849"/>
                    <a:pt x="19849" y="16849"/>
                  </a:cubicBezTo>
                  <a:lnTo>
                    <a:pt x="17615" y="16849"/>
                  </a:lnTo>
                  <a:lnTo>
                    <a:pt x="21600" y="21600"/>
                  </a:lnTo>
                  <a:lnTo>
                    <a:pt x="12330" y="16849"/>
                  </a:lnTo>
                  <a:lnTo>
                    <a:pt x="1288" y="16849"/>
                  </a:lnTo>
                  <a:cubicBezTo>
                    <a:pt x="577" y="16849"/>
                    <a:pt x="0" y="15592"/>
                    <a:pt x="0" y="14041"/>
                  </a:cubicBezTo>
                  <a:lnTo>
                    <a:pt x="0" y="9828"/>
                  </a:lnTo>
                  <a:lnTo>
                    <a:pt x="0" y="2808"/>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11" name="Rectangle 10"/>
            <p:cNvSpPr>
              <a:spLocks/>
            </p:cNvSpPr>
            <p:nvPr/>
          </p:nvSpPr>
          <p:spPr bwMode="auto">
            <a:xfrm>
              <a:off x="6" y="11"/>
              <a:ext cx="3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Unprotected open-sided floors 6 feet or more above ground level.</a:t>
              </a:r>
              <a:endParaRPr lang="en-US" altLang="en-US" sz="2531" dirty="0"/>
            </a:p>
          </p:txBody>
        </p:sp>
      </p:grpSp>
      <p:grpSp>
        <p:nvGrpSpPr>
          <p:cNvPr id="12" name="Group 11" descr="A picture showing unprotected 0ne-sided floor 6 feet or more higher than groung level"/>
          <p:cNvGrpSpPr>
            <a:grpSpLocks/>
          </p:cNvGrpSpPr>
          <p:nvPr/>
        </p:nvGrpSpPr>
        <p:grpSpPr bwMode="auto">
          <a:xfrm>
            <a:off x="5637982" y="4094734"/>
            <a:ext cx="2438921" cy="1972345"/>
            <a:chOff x="0" y="0"/>
            <a:chExt cx="274" cy="221"/>
          </a:xfrm>
        </p:grpSpPr>
        <p:sp>
          <p:nvSpPr>
            <p:cNvPr id="13" name="AutoShape 12"/>
            <p:cNvSpPr>
              <a:spLocks/>
            </p:cNvSpPr>
            <p:nvPr/>
          </p:nvSpPr>
          <p:spPr bwMode="auto">
            <a:xfrm>
              <a:off x="0" y="0"/>
              <a:ext cx="274" cy="2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119" y="0"/>
                  </a:lnTo>
                  <a:lnTo>
                    <a:pt x="16480" y="0"/>
                  </a:lnTo>
                  <a:lnTo>
                    <a:pt x="21600" y="6326"/>
                  </a:lnTo>
                  <a:lnTo>
                    <a:pt x="21600" y="15273"/>
                  </a:lnTo>
                  <a:lnTo>
                    <a:pt x="16480" y="21600"/>
                  </a:lnTo>
                  <a:lnTo>
                    <a:pt x="5119"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4" name="Rectangle 13"/>
            <p:cNvSpPr>
              <a:spLocks/>
            </p:cNvSpPr>
            <p:nvPr/>
          </p:nvSpPr>
          <p:spPr bwMode="auto">
            <a:xfrm>
              <a:off x="32" y="23"/>
              <a:ext cx="20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Guardrail systems, safety net systems or personal fall arrest systems are required.</a:t>
              </a:r>
              <a:endParaRPr lang="en-US" altLang="en-US" sz="2531" dirty="0"/>
            </a:p>
          </p:txBody>
        </p:sp>
      </p:grpSp>
    </p:spTree>
    <p:extLst>
      <p:ext uri="{BB962C8B-B14F-4D97-AF65-F5344CB8AC3E}">
        <p14:creationId xmlns:p14="http://schemas.microsoft.com/office/powerpoint/2010/main" val="8756746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8" name="Rectangle 4" descr="A picture showing workers installing metal roof without fall protection"/>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195590" name="Picture 7" descr="A picture showing workers installing metal roof without fall protec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354" y="1637482"/>
            <a:ext cx="5486177" cy="358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133</a:t>
            </a:fld>
            <a:endParaRPr lang="en-US" dirty="0"/>
          </a:p>
        </p:txBody>
      </p:sp>
      <p:sp>
        <p:nvSpPr>
          <p:cNvPr id="6" name="Rectangle 7"/>
          <p:cNvSpPr txBox="1">
            <a:spLocks noChangeArrowheads="1"/>
          </p:cNvSpPr>
          <p:nvPr/>
        </p:nvSpPr>
        <p:spPr>
          <a:xfrm>
            <a:off x="475505" y="974379"/>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7" name="Group 8" descr="A picture showing workers installing metal roof without fall protection"/>
          <p:cNvGrpSpPr>
            <a:grpSpLocks/>
          </p:cNvGrpSpPr>
          <p:nvPr/>
        </p:nvGrpSpPr>
        <p:grpSpPr bwMode="auto">
          <a:xfrm>
            <a:off x="5020717" y="1447726"/>
            <a:ext cx="3285009" cy="1490141"/>
            <a:chOff x="0" y="0"/>
            <a:chExt cx="368" cy="167"/>
          </a:xfrm>
        </p:grpSpPr>
        <p:sp>
          <p:nvSpPr>
            <p:cNvPr id="8" name="AutoShape 9"/>
            <p:cNvSpPr>
              <a:spLocks/>
            </p:cNvSpPr>
            <p:nvPr/>
          </p:nvSpPr>
          <p:spPr bwMode="auto">
            <a:xfrm>
              <a:off x="0" y="0"/>
              <a:ext cx="368"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54" y="2760"/>
                  </a:moveTo>
                  <a:cubicBezTo>
                    <a:pt x="1054" y="1235"/>
                    <a:pt x="1615" y="0"/>
                    <a:pt x="2307" y="0"/>
                  </a:cubicBezTo>
                  <a:lnTo>
                    <a:pt x="4478" y="0"/>
                  </a:lnTo>
                  <a:lnTo>
                    <a:pt x="9615" y="0"/>
                  </a:lnTo>
                  <a:lnTo>
                    <a:pt x="20347" y="0"/>
                  </a:lnTo>
                  <a:cubicBezTo>
                    <a:pt x="21039" y="0"/>
                    <a:pt x="21600" y="1235"/>
                    <a:pt x="21600" y="2760"/>
                  </a:cubicBezTo>
                  <a:cubicBezTo>
                    <a:pt x="21600" y="2760"/>
                    <a:pt x="21600" y="2760"/>
                    <a:pt x="21600" y="2760"/>
                  </a:cubicBezTo>
                  <a:lnTo>
                    <a:pt x="21600" y="9661"/>
                  </a:lnTo>
                  <a:lnTo>
                    <a:pt x="21600" y="13801"/>
                  </a:lnTo>
                  <a:cubicBezTo>
                    <a:pt x="21600" y="15326"/>
                    <a:pt x="21039" y="16562"/>
                    <a:pt x="20347" y="16562"/>
                  </a:cubicBezTo>
                  <a:lnTo>
                    <a:pt x="9615" y="16562"/>
                  </a:lnTo>
                  <a:lnTo>
                    <a:pt x="0" y="21600"/>
                  </a:lnTo>
                  <a:lnTo>
                    <a:pt x="4478" y="16562"/>
                  </a:lnTo>
                  <a:lnTo>
                    <a:pt x="2307" y="16562"/>
                  </a:lnTo>
                  <a:cubicBezTo>
                    <a:pt x="1615" y="16562"/>
                    <a:pt x="1054" y="15326"/>
                    <a:pt x="1054" y="13801"/>
                  </a:cubicBezTo>
                  <a:lnTo>
                    <a:pt x="1054" y="9661"/>
                  </a:lnTo>
                  <a:lnTo>
                    <a:pt x="1054" y="2760"/>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9" name="Rectangle 10"/>
            <p:cNvSpPr>
              <a:spLocks/>
            </p:cNvSpPr>
            <p:nvPr/>
          </p:nvSpPr>
          <p:spPr bwMode="auto">
            <a:xfrm>
              <a:off x="24" y="11"/>
              <a:ext cx="3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Workers are installing a new metal roof without fall protection. </a:t>
              </a:r>
              <a:endParaRPr lang="en-US" altLang="en-US" sz="2531"/>
            </a:p>
          </p:txBody>
        </p:sp>
      </p:grpSp>
      <p:sp>
        <p:nvSpPr>
          <p:cNvPr id="10" name="Rectangle 11"/>
          <p:cNvSpPr>
            <a:spLocks/>
          </p:cNvSpPr>
          <p:nvPr/>
        </p:nvSpPr>
        <p:spPr bwMode="auto">
          <a:xfrm>
            <a:off x="666378" y="5843365"/>
            <a:ext cx="7848079" cy="3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336" dirty="0">
                <a:solidFill>
                  <a:srgbClr val="FF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NOTE: Remember that ladders must extend 3 feet above the landing area.</a:t>
            </a:r>
            <a:endParaRPr lang="en-US" altLang="en-US" sz="2531" dirty="0"/>
          </a:p>
        </p:txBody>
      </p:sp>
      <p:sp>
        <p:nvSpPr>
          <p:cNvPr id="12" name="Title 2"/>
          <p:cNvSpPr>
            <a:spLocks noGrp="1"/>
          </p:cNvSpPr>
          <p:nvPr>
            <p:ph type="title"/>
          </p:nvPr>
        </p:nvSpPr>
        <p:spPr>
          <a:xfrm>
            <a:off x="628650" y="208647"/>
            <a:ext cx="7886700" cy="776489"/>
          </a:xfrm>
        </p:spPr>
        <p:txBody>
          <a:bodyPr/>
          <a:lstStyle/>
          <a:p>
            <a:r>
              <a:rPr lang="en-US" dirty="0"/>
              <a:t>Is This a Fall Hazard</a:t>
            </a:r>
            <a:r>
              <a:rPr lang="en-US" dirty="0" smtClean="0"/>
              <a:t>?   </a:t>
            </a:r>
            <a:endParaRPr lang="en-US" dirty="0"/>
          </a:p>
        </p:txBody>
      </p:sp>
    </p:spTree>
    <p:extLst>
      <p:ext uri="{BB962C8B-B14F-4D97-AF65-F5344CB8AC3E}">
        <p14:creationId xmlns:p14="http://schemas.microsoft.com/office/powerpoint/2010/main" val="3200851184"/>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80" name="Rectangle 4" descr="A picture showing two owrkers standing on overloaded platforms on a scaffolding without proper access nad fall protection measures"/>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203782" name="Picture 7" descr="A picture showing two owrkers standing on overloaded platforms on a scaffolding without proper access nad fall protection measure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08982" y="1634133"/>
            <a:ext cx="4724921" cy="354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134</a:t>
            </a:fld>
            <a:endParaRPr lang="en-US" dirty="0"/>
          </a:p>
        </p:txBody>
      </p:sp>
      <p:sp>
        <p:nvSpPr>
          <p:cNvPr id="7" name="Title 2"/>
          <p:cNvSpPr>
            <a:spLocks noGrp="1"/>
          </p:cNvSpPr>
          <p:nvPr>
            <p:ph type="title"/>
          </p:nvPr>
        </p:nvSpPr>
        <p:spPr>
          <a:xfrm>
            <a:off x="628650" y="208647"/>
            <a:ext cx="7886700" cy="776489"/>
          </a:xfrm>
        </p:spPr>
        <p:txBody>
          <a:bodyPr/>
          <a:lstStyle/>
          <a:p>
            <a:r>
              <a:rPr lang="en-US" dirty="0"/>
              <a:t>Is This a Fall Hazard</a:t>
            </a:r>
            <a:r>
              <a:rPr lang="en-US" dirty="0" smtClean="0"/>
              <a:t>?    </a:t>
            </a:r>
            <a:endParaRPr lang="en-US" dirty="0"/>
          </a:p>
        </p:txBody>
      </p:sp>
      <p:sp>
        <p:nvSpPr>
          <p:cNvPr id="8" name="Rectangle 7"/>
          <p:cNvSpPr txBox="1">
            <a:spLocks noChangeArrowheads="1"/>
          </p:cNvSpPr>
          <p:nvPr/>
        </p:nvSpPr>
        <p:spPr>
          <a:xfrm>
            <a:off x="399603" y="596891"/>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9" name="Group 8" descr="A picture showing two owrkers standing on overloaded platforms on a scaffolding without proper access nad fall protection measures"/>
          <p:cNvGrpSpPr>
            <a:grpSpLocks/>
          </p:cNvGrpSpPr>
          <p:nvPr/>
        </p:nvGrpSpPr>
        <p:grpSpPr bwMode="auto">
          <a:xfrm>
            <a:off x="990080" y="1417588"/>
            <a:ext cx="2841873" cy="1829469"/>
            <a:chOff x="0" y="0"/>
            <a:chExt cx="319" cy="205"/>
          </a:xfrm>
        </p:grpSpPr>
        <p:sp>
          <p:nvSpPr>
            <p:cNvPr id="10" name="AutoShape 9"/>
            <p:cNvSpPr>
              <a:spLocks/>
            </p:cNvSpPr>
            <p:nvPr/>
          </p:nvSpPr>
          <p:spPr bwMode="auto">
            <a:xfrm>
              <a:off x="0" y="0"/>
              <a:ext cx="319"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1037" y="0"/>
                    <a:pt x="2316" y="0"/>
                  </a:cubicBezTo>
                  <a:lnTo>
                    <a:pt x="9459" y="0"/>
                  </a:lnTo>
                  <a:lnTo>
                    <a:pt x="13513" y="0"/>
                  </a:lnTo>
                  <a:lnTo>
                    <a:pt x="13899" y="0"/>
                  </a:lnTo>
                  <a:cubicBezTo>
                    <a:pt x="15179" y="0"/>
                    <a:pt x="16216" y="1611"/>
                    <a:pt x="16216" y="3600"/>
                  </a:cubicBezTo>
                  <a:cubicBezTo>
                    <a:pt x="16216" y="3600"/>
                    <a:pt x="16216" y="3600"/>
                    <a:pt x="16216" y="3600"/>
                  </a:cubicBezTo>
                  <a:lnTo>
                    <a:pt x="16216" y="12600"/>
                  </a:lnTo>
                  <a:lnTo>
                    <a:pt x="21600" y="19092"/>
                  </a:lnTo>
                  <a:lnTo>
                    <a:pt x="16216" y="18000"/>
                  </a:lnTo>
                  <a:lnTo>
                    <a:pt x="16216" y="17999"/>
                  </a:lnTo>
                  <a:cubicBezTo>
                    <a:pt x="16216" y="19988"/>
                    <a:pt x="15179" y="21600"/>
                    <a:pt x="13899" y="21600"/>
                  </a:cubicBezTo>
                  <a:lnTo>
                    <a:pt x="13513" y="21600"/>
                  </a:lnTo>
                  <a:lnTo>
                    <a:pt x="9459" y="21600"/>
                  </a:lnTo>
                  <a:lnTo>
                    <a:pt x="2316" y="21600"/>
                  </a:lnTo>
                  <a:cubicBezTo>
                    <a:pt x="1037"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11" name="Rectangle 10"/>
            <p:cNvSpPr>
              <a:spLocks/>
            </p:cNvSpPr>
            <p:nvPr/>
          </p:nvSpPr>
          <p:spPr bwMode="auto">
            <a:xfrm>
              <a:off x="9" y="18"/>
              <a:ext cx="22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Lack of fall protection for workers on fabricated frame scaffolds.</a:t>
              </a:r>
              <a:endParaRPr lang="en-US" altLang="en-US" sz="2531" dirty="0"/>
            </a:p>
          </p:txBody>
        </p:sp>
      </p:grpSp>
      <p:grpSp>
        <p:nvGrpSpPr>
          <p:cNvPr id="12" name="Group 11" descr="A picture showing two owrkers standing on overloaded platforms on a scaffolding without proper access nad fall protection measures"/>
          <p:cNvGrpSpPr>
            <a:grpSpLocks/>
          </p:cNvGrpSpPr>
          <p:nvPr/>
        </p:nvGrpSpPr>
        <p:grpSpPr bwMode="auto">
          <a:xfrm>
            <a:off x="5248276" y="4057650"/>
            <a:ext cx="2904530" cy="2266802"/>
            <a:chOff x="0" y="0"/>
            <a:chExt cx="325" cy="282"/>
          </a:xfrm>
        </p:grpSpPr>
        <p:sp>
          <p:nvSpPr>
            <p:cNvPr id="13" name="AutoShape 12"/>
            <p:cNvSpPr>
              <a:spLocks/>
            </p:cNvSpPr>
            <p:nvPr/>
          </p:nvSpPr>
          <p:spPr bwMode="auto">
            <a:xfrm>
              <a:off x="0" y="0"/>
              <a:ext cx="325" cy="2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93" y="0"/>
                  </a:lnTo>
                  <a:lnTo>
                    <a:pt x="16106" y="0"/>
                  </a:lnTo>
                  <a:lnTo>
                    <a:pt x="21600" y="6326"/>
                  </a:lnTo>
                  <a:lnTo>
                    <a:pt x="21600" y="15273"/>
                  </a:lnTo>
                  <a:lnTo>
                    <a:pt x="16106" y="21600"/>
                  </a:lnTo>
                  <a:lnTo>
                    <a:pt x="5493"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4" name="Rectangle 13"/>
            <p:cNvSpPr>
              <a:spLocks/>
            </p:cNvSpPr>
            <p:nvPr/>
          </p:nvSpPr>
          <p:spPr bwMode="auto">
            <a:xfrm>
              <a:off x="41" y="27"/>
              <a:ext cx="24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workers are exposed to a 35-foot fall hazard from a scaffold while stacking blocks prior to overhand bricklaying operations.</a:t>
              </a:r>
              <a:endParaRPr lang="en-US" altLang="en-US" sz="2531"/>
            </a:p>
          </p:txBody>
        </p:sp>
      </p:grpSp>
      <p:grpSp>
        <p:nvGrpSpPr>
          <p:cNvPr id="15" name="Group 14" descr="A picture showing two owrkers standing on overloaded platforms on a scaffolding without proper access nad fall protection measures"/>
          <p:cNvGrpSpPr>
            <a:grpSpLocks/>
          </p:cNvGrpSpPr>
          <p:nvPr/>
        </p:nvGrpSpPr>
        <p:grpSpPr bwMode="auto">
          <a:xfrm>
            <a:off x="6705079" y="761256"/>
            <a:ext cx="2133079" cy="2073920"/>
            <a:chOff x="0" y="0"/>
            <a:chExt cx="239" cy="233"/>
          </a:xfrm>
        </p:grpSpPr>
        <p:sp>
          <p:nvSpPr>
            <p:cNvPr id="16" name="AutoShape 15"/>
            <p:cNvSpPr>
              <a:spLocks/>
            </p:cNvSpPr>
            <p:nvPr/>
          </p:nvSpPr>
          <p:spPr bwMode="auto">
            <a:xfrm>
              <a:off x="0" y="0"/>
              <a:ext cx="239" cy="2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175"/>
                  </a:moveTo>
                  <a:cubicBezTo>
                    <a:pt x="0" y="1421"/>
                    <a:pt x="1381" y="0"/>
                    <a:pt x="3085" y="0"/>
                  </a:cubicBezTo>
                  <a:lnTo>
                    <a:pt x="3600" y="0"/>
                  </a:lnTo>
                  <a:lnTo>
                    <a:pt x="9000" y="0"/>
                  </a:lnTo>
                  <a:lnTo>
                    <a:pt x="18514" y="0"/>
                  </a:lnTo>
                  <a:cubicBezTo>
                    <a:pt x="20218" y="0"/>
                    <a:pt x="21600" y="1421"/>
                    <a:pt x="21600" y="3175"/>
                  </a:cubicBezTo>
                  <a:cubicBezTo>
                    <a:pt x="21600" y="3175"/>
                    <a:pt x="21600" y="3175"/>
                    <a:pt x="21600" y="3175"/>
                  </a:cubicBezTo>
                  <a:lnTo>
                    <a:pt x="21600" y="11114"/>
                  </a:lnTo>
                  <a:lnTo>
                    <a:pt x="21600" y="15877"/>
                  </a:lnTo>
                  <a:cubicBezTo>
                    <a:pt x="21600" y="17630"/>
                    <a:pt x="20218" y="19052"/>
                    <a:pt x="18514" y="19052"/>
                  </a:cubicBezTo>
                  <a:lnTo>
                    <a:pt x="9000" y="19052"/>
                  </a:lnTo>
                  <a:lnTo>
                    <a:pt x="611" y="21600"/>
                  </a:lnTo>
                  <a:lnTo>
                    <a:pt x="3600" y="19052"/>
                  </a:lnTo>
                  <a:lnTo>
                    <a:pt x="3085" y="19052"/>
                  </a:lnTo>
                  <a:cubicBezTo>
                    <a:pt x="1381" y="19052"/>
                    <a:pt x="0" y="17630"/>
                    <a:pt x="0" y="15877"/>
                  </a:cubicBezTo>
                  <a:lnTo>
                    <a:pt x="0" y="11114"/>
                  </a:lnTo>
                  <a:lnTo>
                    <a:pt x="0" y="3175"/>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17" name="Rectangle 16"/>
            <p:cNvSpPr>
              <a:spLocks/>
            </p:cNvSpPr>
            <p:nvPr/>
          </p:nvSpPr>
          <p:spPr bwMode="auto">
            <a:xfrm>
              <a:off x="9" y="18"/>
              <a:ext cx="22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Planks appear to be overloaded and there is no safe access for workers.</a:t>
              </a:r>
              <a:endParaRPr lang="en-US" altLang="en-US" sz="2531"/>
            </a:p>
          </p:txBody>
        </p:sp>
      </p:grpSp>
    </p:spTree>
    <p:extLst>
      <p:ext uri="{BB962C8B-B14F-4D97-AF65-F5344CB8AC3E}">
        <p14:creationId xmlns:p14="http://schemas.microsoft.com/office/powerpoint/2010/main" val="2346614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6" name="Rectangle 4" descr="A picture showing a ladder without sufficient height leading to working surface"/>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207878" name="Picture 7" descr="A picture showing a ladder without sufficient height leading to working surfa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Title 2"/>
          <p:cNvSpPr>
            <a:spLocks noGrp="1"/>
          </p:cNvSpPr>
          <p:nvPr>
            <p:ph type="title"/>
          </p:nvPr>
        </p:nvSpPr>
        <p:spPr/>
        <p:txBody>
          <a:bodyPr/>
          <a:lstStyle/>
          <a:p>
            <a:r>
              <a:rPr lang="en-US" dirty="0"/>
              <a:t>Can You Identify the Fall Hazard?</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135</a:t>
            </a:fld>
            <a:endParaRPr lang="en-US" dirty="0"/>
          </a:p>
        </p:txBody>
      </p:sp>
      <p:sp>
        <p:nvSpPr>
          <p:cNvPr id="6" name="Rectangle 7"/>
          <p:cNvSpPr txBox="1">
            <a:spLocks noChangeArrowheads="1"/>
          </p:cNvSpPr>
          <p:nvPr/>
        </p:nvSpPr>
        <p:spPr>
          <a:xfrm>
            <a:off x="399603" y="1294677"/>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7" name="Group 8" descr="A picture showing a ladder without sufficient height leading to working surface"/>
          <p:cNvGrpSpPr>
            <a:grpSpLocks/>
          </p:cNvGrpSpPr>
          <p:nvPr/>
        </p:nvGrpSpPr>
        <p:grpSpPr bwMode="auto">
          <a:xfrm>
            <a:off x="837159" y="2361902"/>
            <a:ext cx="3852044" cy="1447726"/>
            <a:chOff x="0" y="0"/>
            <a:chExt cx="432" cy="163"/>
          </a:xfrm>
        </p:grpSpPr>
        <p:sp>
          <p:nvSpPr>
            <p:cNvPr id="8" name="AutoShape 9"/>
            <p:cNvSpPr>
              <a:spLocks/>
            </p:cNvSpPr>
            <p:nvPr/>
          </p:nvSpPr>
          <p:spPr bwMode="auto">
            <a:xfrm>
              <a:off x="0" y="0"/>
              <a:ext cx="432"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605" y="0"/>
                    <a:pt x="1353" y="0"/>
                  </a:cubicBezTo>
                  <a:lnTo>
                    <a:pt x="6979" y="0"/>
                  </a:lnTo>
                  <a:lnTo>
                    <a:pt x="9971" y="0"/>
                  </a:lnTo>
                  <a:lnTo>
                    <a:pt x="10612" y="0"/>
                  </a:lnTo>
                  <a:cubicBezTo>
                    <a:pt x="11359" y="0"/>
                    <a:pt x="11965" y="1611"/>
                    <a:pt x="11965" y="3600"/>
                  </a:cubicBezTo>
                  <a:cubicBezTo>
                    <a:pt x="11965" y="3600"/>
                    <a:pt x="11965" y="3600"/>
                    <a:pt x="11965" y="3600"/>
                  </a:cubicBezTo>
                  <a:lnTo>
                    <a:pt x="11965" y="12600"/>
                  </a:lnTo>
                  <a:lnTo>
                    <a:pt x="21600" y="20348"/>
                  </a:lnTo>
                  <a:lnTo>
                    <a:pt x="11965" y="18000"/>
                  </a:lnTo>
                  <a:lnTo>
                    <a:pt x="11965" y="17999"/>
                  </a:lnTo>
                  <a:cubicBezTo>
                    <a:pt x="11965" y="19988"/>
                    <a:pt x="11359" y="21600"/>
                    <a:pt x="10612" y="21600"/>
                  </a:cubicBezTo>
                  <a:lnTo>
                    <a:pt x="9971" y="21600"/>
                  </a:lnTo>
                  <a:lnTo>
                    <a:pt x="6979" y="21600"/>
                  </a:lnTo>
                  <a:lnTo>
                    <a:pt x="1353" y="21600"/>
                  </a:lnTo>
                  <a:cubicBezTo>
                    <a:pt x="605"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9" name="Rectangle 10"/>
            <p:cNvSpPr>
              <a:spLocks/>
            </p:cNvSpPr>
            <p:nvPr/>
          </p:nvSpPr>
          <p:spPr bwMode="auto">
            <a:xfrm>
              <a:off x="7" y="28"/>
              <a:ext cx="2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Ladder to work platform is not of sufficient length.</a:t>
              </a:r>
              <a:endParaRPr lang="en-US" altLang="en-US" sz="2531"/>
            </a:p>
          </p:txBody>
        </p:sp>
      </p:grpSp>
      <p:grpSp>
        <p:nvGrpSpPr>
          <p:cNvPr id="10" name="Group 11" descr="A picture showing a ladder without sufficient height leading to working surface"/>
          <p:cNvGrpSpPr>
            <a:grpSpLocks/>
          </p:cNvGrpSpPr>
          <p:nvPr/>
        </p:nvGrpSpPr>
        <p:grpSpPr bwMode="auto">
          <a:xfrm>
            <a:off x="5790903" y="1929929"/>
            <a:ext cx="1676549" cy="1549301"/>
            <a:chOff x="0" y="0"/>
            <a:chExt cx="188" cy="174"/>
          </a:xfrm>
        </p:grpSpPr>
        <p:sp>
          <p:nvSpPr>
            <p:cNvPr id="11" name="AutoShape 12"/>
            <p:cNvSpPr>
              <a:spLocks/>
            </p:cNvSpPr>
            <p:nvPr/>
          </p:nvSpPr>
          <p:spPr bwMode="auto">
            <a:xfrm>
              <a:off x="0" y="5"/>
              <a:ext cx="188"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63" y="0"/>
                  </a:lnTo>
                  <a:lnTo>
                    <a:pt x="16136" y="0"/>
                  </a:lnTo>
                  <a:lnTo>
                    <a:pt x="21600" y="6326"/>
                  </a:lnTo>
                  <a:lnTo>
                    <a:pt x="21600" y="15273"/>
                  </a:lnTo>
                  <a:lnTo>
                    <a:pt x="16136" y="21600"/>
                  </a:lnTo>
                  <a:lnTo>
                    <a:pt x="5463"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2" name="Rectangle 13"/>
            <p:cNvSpPr>
              <a:spLocks/>
            </p:cNvSpPr>
            <p:nvPr/>
          </p:nvSpPr>
          <p:spPr bwMode="auto">
            <a:xfrm>
              <a:off x="23" y="0"/>
              <a:ext cx="1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It must extend 3 feet above the working surface.</a:t>
              </a:r>
              <a:endParaRPr lang="en-US" altLang="en-US" sz="2531"/>
            </a:p>
          </p:txBody>
        </p:sp>
      </p:grpSp>
    </p:spTree>
    <p:extLst>
      <p:ext uri="{BB962C8B-B14F-4D97-AF65-F5344CB8AC3E}">
        <p14:creationId xmlns:p14="http://schemas.microsoft.com/office/powerpoint/2010/main" val="2539454312"/>
      </p:ext>
    </p:extLst>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2" name="Rectangle 4" descr="A picture showing a worker working while standing on top of a step ladder which is not recommended"/>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211974" name="Picture 7" descr="A picture showing a worker working while standing on top of a step ladder which is not recommende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80158" y="1634133"/>
            <a:ext cx="5182568" cy="38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Title 2"/>
          <p:cNvSpPr>
            <a:spLocks noGrp="1"/>
          </p:cNvSpPr>
          <p:nvPr>
            <p:ph type="title"/>
          </p:nvPr>
        </p:nvSpPr>
        <p:spPr/>
        <p:txBody>
          <a:bodyPr/>
          <a:lstStyle/>
          <a:p>
            <a:r>
              <a:rPr lang="en-US" dirty="0"/>
              <a:t>Is This a Fall Hazard</a:t>
            </a:r>
            <a:r>
              <a:rPr lang="en-US" dirty="0" smtClean="0"/>
              <a:t>?     </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136</a:t>
            </a:fld>
            <a:endParaRPr lang="en-US" dirty="0"/>
          </a:p>
        </p:txBody>
      </p:sp>
      <p:sp>
        <p:nvSpPr>
          <p:cNvPr id="8" name="Rectangle 7"/>
          <p:cNvSpPr txBox="1">
            <a:spLocks noChangeArrowheads="1"/>
          </p:cNvSpPr>
          <p:nvPr/>
        </p:nvSpPr>
        <p:spPr>
          <a:xfrm>
            <a:off x="628650" y="1009055"/>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9" name="Group 8" descr="A picture showing a worker working while standing on top of a step ladder which is not recommended"/>
          <p:cNvGrpSpPr>
            <a:grpSpLocks/>
          </p:cNvGrpSpPr>
          <p:nvPr/>
        </p:nvGrpSpPr>
        <p:grpSpPr bwMode="auto">
          <a:xfrm>
            <a:off x="837159" y="2361902"/>
            <a:ext cx="4173513" cy="1447726"/>
            <a:chOff x="0" y="0"/>
            <a:chExt cx="468" cy="163"/>
          </a:xfrm>
        </p:grpSpPr>
        <p:sp>
          <p:nvSpPr>
            <p:cNvPr id="10" name="AutoShape 9"/>
            <p:cNvSpPr>
              <a:spLocks/>
            </p:cNvSpPr>
            <p:nvPr/>
          </p:nvSpPr>
          <p:spPr bwMode="auto">
            <a:xfrm>
              <a:off x="0" y="0"/>
              <a:ext cx="468"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559" y="0"/>
                    <a:pt x="1248" y="0"/>
                  </a:cubicBezTo>
                  <a:lnTo>
                    <a:pt x="6441" y="0"/>
                  </a:lnTo>
                  <a:lnTo>
                    <a:pt x="9201" y="0"/>
                  </a:lnTo>
                  <a:lnTo>
                    <a:pt x="9793" y="0"/>
                  </a:lnTo>
                  <a:cubicBezTo>
                    <a:pt x="10483" y="0"/>
                    <a:pt x="11042" y="1611"/>
                    <a:pt x="11042" y="3600"/>
                  </a:cubicBezTo>
                  <a:cubicBezTo>
                    <a:pt x="11042" y="3600"/>
                    <a:pt x="11042" y="3600"/>
                    <a:pt x="11042" y="3600"/>
                  </a:cubicBezTo>
                  <a:lnTo>
                    <a:pt x="11042" y="12600"/>
                  </a:lnTo>
                  <a:lnTo>
                    <a:pt x="21600" y="19681"/>
                  </a:lnTo>
                  <a:lnTo>
                    <a:pt x="11042" y="18000"/>
                  </a:lnTo>
                  <a:lnTo>
                    <a:pt x="11042" y="17999"/>
                  </a:lnTo>
                  <a:cubicBezTo>
                    <a:pt x="11042" y="19988"/>
                    <a:pt x="10483" y="21600"/>
                    <a:pt x="9793" y="21600"/>
                  </a:cubicBezTo>
                  <a:lnTo>
                    <a:pt x="9201" y="21600"/>
                  </a:lnTo>
                  <a:lnTo>
                    <a:pt x="6441" y="21600"/>
                  </a:lnTo>
                  <a:lnTo>
                    <a:pt x="1248" y="21600"/>
                  </a:lnTo>
                  <a:cubicBezTo>
                    <a:pt x="559"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11" name="Rectangle 10"/>
            <p:cNvSpPr>
              <a:spLocks/>
            </p:cNvSpPr>
            <p:nvPr/>
          </p:nvSpPr>
          <p:spPr bwMode="auto">
            <a:xfrm>
              <a:off x="7" y="28"/>
              <a:ext cx="2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 is working off of the top of a step ladder. </a:t>
              </a:r>
              <a:endParaRPr lang="en-US" altLang="en-US" sz="2531"/>
            </a:p>
          </p:txBody>
        </p:sp>
      </p:grpSp>
      <p:grpSp>
        <p:nvGrpSpPr>
          <p:cNvPr id="12" name="Group 11" descr="A picture showing a worker working while standing on top of a step ladder which is not recommended"/>
          <p:cNvGrpSpPr>
            <a:grpSpLocks/>
          </p:cNvGrpSpPr>
          <p:nvPr/>
        </p:nvGrpSpPr>
        <p:grpSpPr bwMode="auto">
          <a:xfrm>
            <a:off x="5790902" y="1850678"/>
            <a:ext cx="1828354" cy="1578322"/>
            <a:chOff x="0" y="0"/>
            <a:chExt cx="205" cy="177"/>
          </a:xfrm>
        </p:grpSpPr>
        <p:sp>
          <p:nvSpPr>
            <p:cNvPr id="13" name="AutoShape 12"/>
            <p:cNvSpPr>
              <a:spLocks/>
            </p:cNvSpPr>
            <p:nvPr/>
          </p:nvSpPr>
          <p:spPr bwMode="auto">
            <a:xfrm>
              <a:off x="0" y="0"/>
              <a:ext cx="205" cy="1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58" y="0"/>
                  </a:lnTo>
                  <a:lnTo>
                    <a:pt x="16141" y="0"/>
                  </a:lnTo>
                  <a:lnTo>
                    <a:pt x="21600" y="6326"/>
                  </a:lnTo>
                  <a:lnTo>
                    <a:pt x="21600" y="15273"/>
                  </a:lnTo>
                  <a:lnTo>
                    <a:pt x="16141" y="21600"/>
                  </a:lnTo>
                  <a:lnTo>
                    <a:pt x="5458"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4" name="Rectangle 13"/>
            <p:cNvSpPr>
              <a:spLocks/>
            </p:cNvSpPr>
            <p:nvPr/>
          </p:nvSpPr>
          <p:spPr bwMode="auto">
            <a:xfrm>
              <a:off x="25" y="15"/>
              <a:ext cx="15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top of a stepladder shall not be used as a step.</a:t>
              </a:r>
              <a:endParaRPr lang="en-US" altLang="en-US" sz="2531"/>
            </a:p>
          </p:txBody>
        </p:sp>
      </p:grpSp>
    </p:spTree>
    <p:extLst>
      <p:ext uri="{BB962C8B-B14F-4D97-AF65-F5344CB8AC3E}">
        <p14:creationId xmlns:p14="http://schemas.microsoft.com/office/powerpoint/2010/main" val="2133493071"/>
      </p:ext>
    </p:extLst>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6070" name="Picture 7" descr="A picture showing a worker on a scaffold, a worker inside a building adjacent to scaffold and a worker directly below the scaffold, all at risk due to lack of proper protection measure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85677" y="1675433"/>
            <a:ext cx="6171530" cy="403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Title 2"/>
          <p:cNvSpPr>
            <a:spLocks noGrp="1"/>
          </p:cNvSpPr>
          <p:nvPr>
            <p:ph type="title"/>
          </p:nvPr>
        </p:nvSpPr>
        <p:spPr/>
        <p:txBody>
          <a:bodyPr/>
          <a:lstStyle/>
          <a:p>
            <a:r>
              <a:rPr lang="en-US" dirty="0"/>
              <a:t>Can You Identify the Fall Hazards?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137</a:t>
            </a:fld>
            <a:endParaRPr lang="en-US" dirty="0"/>
          </a:p>
        </p:txBody>
      </p:sp>
      <p:sp>
        <p:nvSpPr>
          <p:cNvPr id="8" name="Rectangle 6"/>
          <p:cNvSpPr txBox="1">
            <a:spLocks noChangeArrowheads="1"/>
          </p:cNvSpPr>
          <p:nvPr/>
        </p:nvSpPr>
        <p:spPr>
          <a:xfrm>
            <a:off x="989931" y="361273"/>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                    YES</a:t>
            </a:r>
            <a:endParaRPr lang="en-US" dirty="0"/>
          </a:p>
        </p:txBody>
      </p:sp>
      <p:grpSp>
        <p:nvGrpSpPr>
          <p:cNvPr id="9" name="Group 8" descr="A picture showing a worker on a scaffold, a worker inside a building adjacent to scaffold and a worker directly below the scaffold, all at risk due to lack of proper protection measures"/>
          <p:cNvGrpSpPr>
            <a:grpSpLocks/>
          </p:cNvGrpSpPr>
          <p:nvPr/>
        </p:nvGrpSpPr>
        <p:grpSpPr bwMode="auto">
          <a:xfrm>
            <a:off x="85725" y="1405741"/>
            <a:ext cx="3066231" cy="2666628"/>
            <a:chOff x="0" y="0"/>
            <a:chExt cx="344" cy="299"/>
          </a:xfrm>
        </p:grpSpPr>
        <p:sp>
          <p:nvSpPr>
            <p:cNvPr id="10" name="AutoShape 9"/>
            <p:cNvSpPr>
              <a:spLocks/>
            </p:cNvSpPr>
            <p:nvPr/>
          </p:nvSpPr>
          <p:spPr bwMode="auto">
            <a:xfrm>
              <a:off x="0" y="0"/>
              <a:ext cx="344" cy="29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291"/>
                  </a:moveTo>
                  <a:cubicBezTo>
                    <a:pt x="0" y="1473"/>
                    <a:pt x="1282" y="0"/>
                    <a:pt x="2863" y="0"/>
                  </a:cubicBezTo>
                  <a:lnTo>
                    <a:pt x="10022" y="0"/>
                  </a:lnTo>
                  <a:lnTo>
                    <a:pt x="14317" y="0"/>
                  </a:lnTo>
                  <a:cubicBezTo>
                    <a:pt x="15898" y="0"/>
                    <a:pt x="17180" y="1473"/>
                    <a:pt x="17180" y="3291"/>
                  </a:cubicBezTo>
                  <a:cubicBezTo>
                    <a:pt x="17180" y="3291"/>
                    <a:pt x="17180" y="3291"/>
                    <a:pt x="17180" y="3291"/>
                  </a:cubicBezTo>
                  <a:lnTo>
                    <a:pt x="17180" y="12600"/>
                  </a:lnTo>
                  <a:lnTo>
                    <a:pt x="21600" y="14526"/>
                  </a:lnTo>
                  <a:lnTo>
                    <a:pt x="17180" y="18000"/>
                  </a:lnTo>
                  <a:lnTo>
                    <a:pt x="17180" y="18308"/>
                  </a:lnTo>
                  <a:cubicBezTo>
                    <a:pt x="17180" y="20126"/>
                    <a:pt x="15898" y="21600"/>
                    <a:pt x="14317" y="21600"/>
                  </a:cubicBezTo>
                  <a:lnTo>
                    <a:pt x="10022" y="21600"/>
                  </a:lnTo>
                  <a:lnTo>
                    <a:pt x="2863" y="21600"/>
                  </a:lnTo>
                  <a:cubicBezTo>
                    <a:pt x="1282" y="21600"/>
                    <a:pt x="0" y="20126"/>
                    <a:pt x="0" y="18308"/>
                  </a:cubicBezTo>
                  <a:lnTo>
                    <a:pt x="0" y="18000"/>
                  </a:lnTo>
                  <a:lnTo>
                    <a:pt x="0" y="12600"/>
                  </a:lnTo>
                  <a:lnTo>
                    <a:pt x="0" y="3291"/>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11" name="Rectangle 10"/>
            <p:cNvSpPr>
              <a:spLocks/>
            </p:cNvSpPr>
            <p:nvPr/>
          </p:nvSpPr>
          <p:spPr bwMode="auto">
            <a:xfrm>
              <a:off x="13" y="34"/>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 worker is working from a carpenters' scaffold that has no guardrail, extends too far beyond either end, and is not wide enough. </a:t>
              </a:r>
              <a:endParaRPr lang="en-US" altLang="en-US" sz="2531"/>
            </a:p>
          </p:txBody>
        </p:sp>
      </p:grpSp>
      <p:grpSp>
        <p:nvGrpSpPr>
          <p:cNvPr id="12" name="Group 11" descr="A picture showing a worker on a scaffold, a worker inside a building adjacent to scaffold and a worker directly below the scaffold, all at risk due to lack of proper protection measures"/>
          <p:cNvGrpSpPr>
            <a:grpSpLocks/>
          </p:cNvGrpSpPr>
          <p:nvPr/>
        </p:nvGrpSpPr>
        <p:grpSpPr bwMode="auto">
          <a:xfrm>
            <a:off x="861751" y="3436336"/>
            <a:ext cx="2665512" cy="2229074"/>
            <a:chOff x="0" y="0"/>
            <a:chExt cx="299" cy="250"/>
          </a:xfrm>
        </p:grpSpPr>
        <p:sp>
          <p:nvSpPr>
            <p:cNvPr id="13" name="AutoShape 12"/>
            <p:cNvSpPr>
              <a:spLocks/>
            </p:cNvSpPr>
            <p:nvPr/>
          </p:nvSpPr>
          <p:spPr bwMode="auto">
            <a:xfrm>
              <a:off x="0" y="0"/>
              <a:ext cx="299" cy="2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1754"/>
                  </a:moveTo>
                  <a:cubicBezTo>
                    <a:pt x="0" y="10666"/>
                    <a:pt x="737" y="9784"/>
                    <a:pt x="1646" y="9784"/>
                  </a:cubicBezTo>
                  <a:lnTo>
                    <a:pt x="11526" y="9784"/>
                  </a:lnTo>
                  <a:lnTo>
                    <a:pt x="21600" y="0"/>
                  </a:lnTo>
                  <a:lnTo>
                    <a:pt x="16466" y="9784"/>
                  </a:lnTo>
                  <a:lnTo>
                    <a:pt x="18113" y="9784"/>
                  </a:lnTo>
                  <a:cubicBezTo>
                    <a:pt x="19023" y="9784"/>
                    <a:pt x="19760" y="10666"/>
                    <a:pt x="19760" y="11754"/>
                  </a:cubicBezTo>
                  <a:cubicBezTo>
                    <a:pt x="19760" y="11754"/>
                    <a:pt x="19760" y="11754"/>
                    <a:pt x="19760" y="11754"/>
                  </a:cubicBezTo>
                  <a:lnTo>
                    <a:pt x="19760" y="11753"/>
                  </a:lnTo>
                  <a:lnTo>
                    <a:pt x="19760" y="14707"/>
                  </a:lnTo>
                  <a:lnTo>
                    <a:pt x="19760" y="19630"/>
                  </a:lnTo>
                  <a:cubicBezTo>
                    <a:pt x="19760" y="20718"/>
                    <a:pt x="19023" y="21600"/>
                    <a:pt x="18113" y="21600"/>
                  </a:cubicBezTo>
                  <a:lnTo>
                    <a:pt x="16466" y="21600"/>
                  </a:lnTo>
                  <a:lnTo>
                    <a:pt x="11526" y="21600"/>
                  </a:lnTo>
                  <a:lnTo>
                    <a:pt x="1646" y="21600"/>
                  </a:lnTo>
                  <a:cubicBezTo>
                    <a:pt x="737" y="21600"/>
                    <a:pt x="0" y="20718"/>
                    <a:pt x="0" y="19630"/>
                  </a:cubicBezTo>
                  <a:lnTo>
                    <a:pt x="0" y="14707"/>
                  </a:lnTo>
                  <a:lnTo>
                    <a:pt x="0" y="11753"/>
                  </a:lnTo>
                  <a:lnTo>
                    <a:pt x="0" y="11754"/>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14" name="Rectangle 13"/>
            <p:cNvSpPr>
              <a:spLocks/>
            </p:cNvSpPr>
            <p:nvPr/>
          </p:nvSpPr>
          <p:spPr bwMode="auto">
            <a:xfrm>
              <a:off x="6" y="113"/>
              <a:ext cx="26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worker also does not have proper access to the scaffold. </a:t>
              </a:r>
              <a:endParaRPr lang="en-US" altLang="en-US" sz="2531"/>
            </a:p>
          </p:txBody>
        </p:sp>
      </p:grpSp>
      <p:grpSp>
        <p:nvGrpSpPr>
          <p:cNvPr id="15" name="Group 14" descr="A picture showing a worker on a scaffold, a worker inside a building adjacent to scaffold and a worker directly below the scaffold, all at risk due to lack of proper protection measures"/>
          <p:cNvGrpSpPr>
            <a:grpSpLocks/>
          </p:cNvGrpSpPr>
          <p:nvPr/>
        </p:nvGrpSpPr>
        <p:grpSpPr bwMode="auto">
          <a:xfrm>
            <a:off x="4474890" y="1218902"/>
            <a:ext cx="3677915" cy="2437805"/>
            <a:chOff x="0" y="0"/>
            <a:chExt cx="412" cy="274"/>
          </a:xfrm>
        </p:grpSpPr>
        <p:sp>
          <p:nvSpPr>
            <p:cNvPr id="16" name="AutoShape 15"/>
            <p:cNvSpPr>
              <a:spLocks/>
            </p:cNvSpPr>
            <p:nvPr/>
          </p:nvSpPr>
          <p:spPr bwMode="auto">
            <a:xfrm>
              <a:off x="0" y="0"/>
              <a:ext cx="412"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7280" y="3600"/>
                  </a:moveTo>
                  <a:cubicBezTo>
                    <a:pt x="7280" y="1611"/>
                    <a:pt x="8348" y="0"/>
                    <a:pt x="9667" y="0"/>
                  </a:cubicBezTo>
                  <a:lnTo>
                    <a:pt x="9666" y="0"/>
                  </a:lnTo>
                  <a:lnTo>
                    <a:pt x="13246" y="0"/>
                  </a:lnTo>
                  <a:lnTo>
                    <a:pt x="19213" y="0"/>
                  </a:lnTo>
                  <a:cubicBezTo>
                    <a:pt x="20531" y="0"/>
                    <a:pt x="21600" y="1611"/>
                    <a:pt x="21600" y="3600"/>
                  </a:cubicBezTo>
                  <a:cubicBezTo>
                    <a:pt x="21600" y="3600"/>
                    <a:pt x="21600" y="3600"/>
                    <a:pt x="21600" y="3600"/>
                  </a:cubicBezTo>
                  <a:lnTo>
                    <a:pt x="21600" y="12600"/>
                  </a:lnTo>
                  <a:lnTo>
                    <a:pt x="21600" y="17999"/>
                  </a:lnTo>
                  <a:cubicBezTo>
                    <a:pt x="21600" y="19988"/>
                    <a:pt x="20531" y="21600"/>
                    <a:pt x="19213" y="21600"/>
                  </a:cubicBezTo>
                  <a:lnTo>
                    <a:pt x="13246" y="21600"/>
                  </a:lnTo>
                  <a:lnTo>
                    <a:pt x="9666" y="21600"/>
                  </a:lnTo>
                  <a:lnTo>
                    <a:pt x="9667" y="21600"/>
                  </a:lnTo>
                  <a:cubicBezTo>
                    <a:pt x="8348" y="21600"/>
                    <a:pt x="7280" y="19988"/>
                    <a:pt x="7280" y="17999"/>
                  </a:cubicBezTo>
                  <a:lnTo>
                    <a:pt x="0" y="11830"/>
                  </a:lnTo>
                  <a:lnTo>
                    <a:pt x="7280" y="12600"/>
                  </a:lnTo>
                  <a:lnTo>
                    <a:pt x="728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17" name="Rectangle 16"/>
            <p:cNvSpPr>
              <a:spLocks/>
            </p:cNvSpPr>
            <p:nvPr/>
          </p:nvSpPr>
          <p:spPr bwMode="auto">
            <a:xfrm>
              <a:off x="152" y="2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worker inside of the window is not provided with fall protection as there is no standard guardrail for the window.</a:t>
              </a:r>
              <a:endParaRPr lang="en-US" altLang="en-US" sz="2531"/>
            </a:p>
          </p:txBody>
        </p:sp>
      </p:grpSp>
      <p:grpSp>
        <p:nvGrpSpPr>
          <p:cNvPr id="18" name="Group 17" descr="A picture showing a worker on a scaffold, a worker inside a building adjacent to scaffold and a worker directly below the scaffold, all at risk due to lack of proper protection measures"/>
          <p:cNvGrpSpPr>
            <a:grpSpLocks/>
          </p:cNvGrpSpPr>
          <p:nvPr/>
        </p:nvGrpSpPr>
        <p:grpSpPr bwMode="auto">
          <a:xfrm>
            <a:off x="3464755" y="4508377"/>
            <a:ext cx="4572000" cy="1587252"/>
            <a:chOff x="0" y="0"/>
            <a:chExt cx="512" cy="178"/>
          </a:xfrm>
        </p:grpSpPr>
        <p:sp>
          <p:nvSpPr>
            <p:cNvPr id="19" name="AutoShape 18"/>
            <p:cNvSpPr>
              <a:spLocks/>
            </p:cNvSpPr>
            <p:nvPr/>
          </p:nvSpPr>
          <p:spPr bwMode="auto">
            <a:xfrm>
              <a:off x="0" y="0"/>
              <a:ext cx="512" cy="1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909"/>
                  </a:moveTo>
                  <a:cubicBezTo>
                    <a:pt x="0" y="5286"/>
                    <a:pt x="456" y="3970"/>
                    <a:pt x="1020" y="3970"/>
                  </a:cubicBezTo>
                  <a:lnTo>
                    <a:pt x="3600" y="3970"/>
                  </a:lnTo>
                  <a:lnTo>
                    <a:pt x="5873" y="0"/>
                  </a:lnTo>
                  <a:lnTo>
                    <a:pt x="9000" y="3970"/>
                  </a:lnTo>
                  <a:lnTo>
                    <a:pt x="20579" y="3970"/>
                  </a:lnTo>
                  <a:cubicBezTo>
                    <a:pt x="21143" y="3970"/>
                    <a:pt x="21600" y="5286"/>
                    <a:pt x="21600" y="6909"/>
                  </a:cubicBezTo>
                  <a:cubicBezTo>
                    <a:pt x="21600" y="6909"/>
                    <a:pt x="21600" y="6909"/>
                    <a:pt x="21600" y="6909"/>
                  </a:cubicBezTo>
                  <a:lnTo>
                    <a:pt x="21600" y="11316"/>
                  </a:lnTo>
                  <a:lnTo>
                    <a:pt x="21600" y="18661"/>
                  </a:lnTo>
                  <a:cubicBezTo>
                    <a:pt x="21600" y="20284"/>
                    <a:pt x="21143" y="21600"/>
                    <a:pt x="20579" y="21600"/>
                  </a:cubicBezTo>
                  <a:lnTo>
                    <a:pt x="9000" y="21600"/>
                  </a:lnTo>
                  <a:lnTo>
                    <a:pt x="3600" y="21600"/>
                  </a:lnTo>
                  <a:lnTo>
                    <a:pt x="1020" y="21600"/>
                  </a:lnTo>
                  <a:cubicBezTo>
                    <a:pt x="456" y="21600"/>
                    <a:pt x="0" y="20284"/>
                    <a:pt x="0" y="18661"/>
                  </a:cubicBezTo>
                  <a:lnTo>
                    <a:pt x="0" y="11316"/>
                  </a:lnTo>
                  <a:lnTo>
                    <a:pt x="0" y="6909"/>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20" name="Rectangle 19"/>
            <p:cNvSpPr>
              <a:spLocks/>
            </p:cNvSpPr>
            <p:nvPr/>
          </p:nvSpPr>
          <p:spPr bwMode="auto">
            <a:xfrm>
              <a:off x="7" y="36"/>
              <a:ext cx="49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worker working below is exposed to the struck-by hazards of tools and equipment falling from the employees working above. </a:t>
              </a:r>
              <a:endParaRPr lang="en-US" altLang="en-US" sz="2531"/>
            </a:p>
          </p:txBody>
        </p:sp>
      </p:grpSp>
      <p:sp>
        <p:nvSpPr>
          <p:cNvPr id="21" name="Rectangle 20"/>
          <p:cNvSpPr>
            <a:spLocks/>
          </p:cNvSpPr>
          <p:nvPr/>
        </p:nvSpPr>
        <p:spPr bwMode="auto">
          <a:xfrm>
            <a:off x="666378" y="6107907"/>
            <a:ext cx="7629302" cy="3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SzTx/>
              <a:buNone/>
            </a:pPr>
            <a:r>
              <a:rPr lang="en-US" altLang="en-US" sz="1336" dirty="0">
                <a:solidFill>
                  <a:srgbClr val="FF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NOTE: A competent person must supervise as scaffolds are erected, moved and taken apart.</a:t>
            </a:r>
            <a:endParaRPr lang="en-US" altLang="en-US" sz="2531" dirty="0"/>
          </a:p>
        </p:txBody>
      </p:sp>
    </p:spTree>
    <p:extLst>
      <p:ext uri="{BB962C8B-B14F-4D97-AF65-F5344CB8AC3E}">
        <p14:creationId xmlns:p14="http://schemas.microsoft.com/office/powerpoint/2010/main" val="102940126"/>
      </p:ext>
    </p:extLst>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60" name="Rectangle 4" descr="A picture showing a man working on a rooftop without proper harness and only attached to a rope on his hips"/>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sp>
        <p:nvSpPr>
          <p:cNvPr id="224261" name="Rectangle 6"/>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sz="4359"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Is </a:t>
            </a:r>
            <a:r>
              <a:rPr lang="en-US" altLang="en-US" sz="4359"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This a Fall Hazard?</a:t>
            </a:r>
            <a:endParaRPr lang="en-US" altLang="en-US" sz="4359" dirty="0">
              <a:latin typeface="Helvetica" panose="020B0604020202020204" pitchFamily="34" charset="0"/>
              <a:ea typeface="Helvetica" panose="020B0604020202020204" pitchFamily="34" charset="0"/>
              <a:cs typeface="Helvetica" panose="020B0604020202020204" pitchFamily="34" charset="0"/>
            </a:endParaRPr>
          </a:p>
        </p:txBody>
      </p:sp>
      <p:pic>
        <p:nvPicPr>
          <p:cNvPr id="224262" name="Picture 7" descr="A picture showing a man working on a rooftop without proper harness and only attached to a rope on his hi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396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24263" name="Rectangle 5"/>
          <p:cNvSpPr>
            <a:spLocks/>
          </p:cNvSpPr>
          <p:nvPr/>
        </p:nvSpPr>
        <p:spPr bwMode="auto">
          <a:xfrm>
            <a:off x="4625578" y="5786438"/>
            <a:ext cx="3696891"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266"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Falls in Construction Re-Roofing</a:t>
            </a:r>
          </a:p>
          <a:p>
            <a:pPr eaLnBrk="1">
              <a:spcBef>
                <a:spcPct val="0"/>
              </a:spcBef>
              <a:buSzTx/>
              <a:buFontTx/>
              <a:buNone/>
            </a:pPr>
            <a:r>
              <a:rPr lang="en-US" altLang="en-US" sz="1266"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hlinkClick r:id="rId4"/>
              </a:rPr>
              <a:t>Link to webcast about reroofing</a:t>
            </a:r>
            <a:endParaRPr lang="en-US" altLang="en-US" sz="1266"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spcBef>
                <a:spcPct val="0"/>
              </a:spcBef>
              <a:buSzTx/>
              <a:buFontTx/>
              <a:buNone/>
            </a:pPr>
            <a:endParaRPr lang="en-US" altLang="en-US" sz="1266"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138</a:t>
            </a:fld>
            <a:endParaRPr lang="en-US" dirty="0"/>
          </a:p>
        </p:txBody>
      </p:sp>
    </p:spTree>
    <p:extLst>
      <p:ext uri="{BB962C8B-B14F-4D97-AF65-F5344CB8AC3E}">
        <p14:creationId xmlns:p14="http://schemas.microsoft.com/office/powerpoint/2010/main" val="3582618084"/>
      </p:ext>
    </p:extLst>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8" name="Rectangle 4" descr="A picture showing a man working on a rooftop without proper harness and only attached to a rope on his hips"/>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226309" name="Picture 5" descr="A picture showing a man working on a rooftop without proper harness and only attached to a rope on his hi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396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36199" name="Rectangle 7"/>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226311" name="Group 8" descr="A picture showing a man working on a rooftop without proper harness and only attached to a rope on his hips"/>
          <p:cNvGrpSpPr>
            <a:grpSpLocks/>
          </p:cNvGrpSpPr>
          <p:nvPr/>
        </p:nvGrpSpPr>
        <p:grpSpPr bwMode="auto">
          <a:xfrm>
            <a:off x="685354" y="1523628"/>
            <a:ext cx="3122042" cy="1981274"/>
            <a:chOff x="0" y="0"/>
            <a:chExt cx="350" cy="222"/>
          </a:xfrm>
        </p:grpSpPr>
        <p:sp>
          <p:nvSpPr>
            <p:cNvPr id="226315" name="AutoShape 9"/>
            <p:cNvSpPr>
              <a:spLocks/>
            </p:cNvSpPr>
            <p:nvPr/>
          </p:nvSpPr>
          <p:spPr bwMode="auto">
            <a:xfrm>
              <a:off x="0" y="0"/>
              <a:ext cx="350" cy="22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1022" y="0"/>
                    <a:pt x="2284" y="0"/>
                  </a:cubicBezTo>
                  <a:lnTo>
                    <a:pt x="11069" y="0"/>
                  </a:lnTo>
                  <a:lnTo>
                    <a:pt x="15813" y="0"/>
                  </a:lnTo>
                  <a:lnTo>
                    <a:pt x="16691" y="0"/>
                  </a:lnTo>
                  <a:cubicBezTo>
                    <a:pt x="17953" y="0"/>
                    <a:pt x="18975" y="1611"/>
                    <a:pt x="18975" y="3600"/>
                  </a:cubicBezTo>
                  <a:cubicBezTo>
                    <a:pt x="18975" y="3600"/>
                    <a:pt x="18975" y="3600"/>
                    <a:pt x="18975" y="3600"/>
                  </a:cubicBezTo>
                  <a:lnTo>
                    <a:pt x="18975" y="12600"/>
                  </a:lnTo>
                  <a:lnTo>
                    <a:pt x="21600" y="18808"/>
                  </a:lnTo>
                  <a:lnTo>
                    <a:pt x="18975" y="18000"/>
                  </a:lnTo>
                  <a:lnTo>
                    <a:pt x="18975" y="17999"/>
                  </a:lnTo>
                  <a:cubicBezTo>
                    <a:pt x="18975" y="19988"/>
                    <a:pt x="17953" y="21600"/>
                    <a:pt x="16691" y="21600"/>
                  </a:cubicBezTo>
                  <a:lnTo>
                    <a:pt x="15813" y="21600"/>
                  </a:lnTo>
                  <a:lnTo>
                    <a:pt x="11069" y="21600"/>
                  </a:lnTo>
                  <a:lnTo>
                    <a:pt x="2284" y="21600"/>
                  </a:lnTo>
                  <a:cubicBezTo>
                    <a:pt x="1022"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226316" name="Rectangle 10"/>
            <p:cNvSpPr>
              <a:spLocks/>
            </p:cNvSpPr>
            <p:nvPr/>
          </p:nvSpPr>
          <p:spPr bwMode="auto">
            <a:xfrm>
              <a:off x="10" y="27"/>
              <a:ext cx="28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 working on an 8:12 pitch roof with only the lifeline tied to his waist as fall protection.</a:t>
              </a:r>
              <a:endParaRPr lang="en-US" altLang="en-US" sz="2531"/>
            </a:p>
          </p:txBody>
        </p:sp>
      </p:grpSp>
      <p:grpSp>
        <p:nvGrpSpPr>
          <p:cNvPr id="226312" name="Group 11" descr="A picture showing a man working on a rooftop without proper harness and only attached to a rope on his hips"/>
          <p:cNvGrpSpPr>
            <a:grpSpLocks/>
          </p:cNvGrpSpPr>
          <p:nvPr/>
        </p:nvGrpSpPr>
        <p:grpSpPr bwMode="auto">
          <a:xfrm>
            <a:off x="6095629" y="2818433"/>
            <a:ext cx="1676549" cy="1447725"/>
            <a:chOff x="0" y="0"/>
            <a:chExt cx="188" cy="163"/>
          </a:xfrm>
        </p:grpSpPr>
        <p:sp>
          <p:nvSpPr>
            <p:cNvPr id="226313" name="AutoShape 12"/>
            <p:cNvSpPr>
              <a:spLocks/>
            </p:cNvSpPr>
            <p:nvPr/>
          </p:nvSpPr>
          <p:spPr bwMode="auto">
            <a:xfrm>
              <a:off x="0" y="0"/>
              <a:ext cx="188"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63" y="0"/>
                  </a:lnTo>
                  <a:lnTo>
                    <a:pt x="16136" y="0"/>
                  </a:lnTo>
                  <a:lnTo>
                    <a:pt x="21600" y="6326"/>
                  </a:lnTo>
                  <a:lnTo>
                    <a:pt x="21600" y="15273"/>
                  </a:lnTo>
                  <a:lnTo>
                    <a:pt x="16136" y="21600"/>
                  </a:lnTo>
                  <a:lnTo>
                    <a:pt x="5463"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226314" name="Rectangle 13"/>
            <p:cNvSpPr>
              <a:spLocks/>
            </p:cNvSpPr>
            <p:nvPr/>
          </p:nvSpPr>
          <p:spPr bwMode="auto">
            <a:xfrm>
              <a:off x="23" y="7"/>
              <a:ext cx="14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Employer must provide full body harnesses.</a:t>
              </a:r>
              <a:endParaRPr lang="en-US" altLang="en-US" sz="2531"/>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139</a:t>
            </a:fld>
            <a:endParaRPr lang="en-US" dirty="0"/>
          </a:p>
        </p:txBody>
      </p:sp>
    </p:spTree>
    <p:extLst>
      <p:ext uri="{BB962C8B-B14F-4D97-AF65-F5344CB8AC3E}">
        <p14:creationId xmlns:p14="http://schemas.microsoft.com/office/powerpoint/2010/main" val="32732869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marL="325438" indent="-325438" algn="l" eaLnBrk="1">
              <a:lnSpc>
                <a:spcPct val="90000"/>
              </a:lnSpc>
              <a:spcBef>
                <a:spcPts val="700"/>
              </a:spcBef>
              <a:buFont typeface="ArialMT" charset="0"/>
              <a:buChar char="•"/>
            </a:pPr>
            <a:r>
              <a:rPr lang="en-US" altLang="en-US" sz="3000" dirty="0"/>
              <a:t>The OSH Act authorizes OSHA compliance safety and health officers (CSHOs) to conduct workplace inspections at reasonable times. </a:t>
            </a:r>
          </a:p>
          <a:p>
            <a:pPr marL="325438" indent="-325438" algn="l" eaLnBrk="1">
              <a:lnSpc>
                <a:spcPct val="90000"/>
              </a:lnSpc>
              <a:spcBef>
                <a:spcPts val="700"/>
              </a:spcBef>
              <a:buFont typeface="ArialMT" charset="0"/>
              <a:buChar char="•"/>
            </a:pPr>
            <a:r>
              <a:rPr lang="en-US" altLang="en-US" sz="3000" dirty="0"/>
              <a:t>OSHA conducts inspections without advance notice, except in rare circumstances (e.g. Imminent Danger) </a:t>
            </a:r>
          </a:p>
          <a:p>
            <a:pPr marL="325438" indent="-325438" algn="l" eaLnBrk="1">
              <a:lnSpc>
                <a:spcPct val="90000"/>
              </a:lnSpc>
              <a:spcBef>
                <a:spcPts val="700"/>
              </a:spcBef>
              <a:buFont typeface="ArialMT" charset="0"/>
              <a:buChar char="•"/>
            </a:pPr>
            <a:r>
              <a:rPr lang="en-US" altLang="en-US" sz="3000" dirty="0"/>
              <a:t>In fact, anyone who tells an employer about an OSHA inspection in advance can receive fines and a jail term. </a:t>
            </a:r>
            <a:endParaRPr lang="en-US" altLang="en-US" dirty="0"/>
          </a:p>
        </p:txBody>
      </p:sp>
      <p:sp>
        <p:nvSpPr>
          <p:cNvPr id="2" name="Title 1"/>
          <p:cNvSpPr>
            <a:spLocks noGrp="1"/>
          </p:cNvSpPr>
          <p:nvPr>
            <p:ph type="title"/>
          </p:nvPr>
        </p:nvSpPr>
        <p:spPr/>
        <p:txBody>
          <a:bodyPr/>
          <a:lstStyle/>
          <a:p>
            <a:r>
              <a:rPr lang="en-US" dirty="0"/>
              <a:t>OSHA Inspections</a:t>
            </a:r>
          </a:p>
        </p:txBody>
      </p:sp>
      <p:sp>
        <p:nvSpPr>
          <p:cNvPr id="3" name="Slide Number Placeholder 2"/>
          <p:cNvSpPr>
            <a:spLocks noGrp="1"/>
          </p:cNvSpPr>
          <p:nvPr>
            <p:ph type="sldNum" sz="quarter" idx="12"/>
          </p:nvPr>
        </p:nvSpPr>
        <p:spPr/>
        <p:txBody>
          <a:bodyPr/>
          <a:lstStyle/>
          <a:p>
            <a:fld id="{A7F154CC-4E82-45BB-8A64-02679D04A018}" type="slidenum">
              <a:rPr lang="en-US" smtClean="0"/>
              <a:pPr/>
              <a:t>14</a:t>
            </a:fld>
            <a:endParaRPr lang="en-US" dirty="0"/>
          </a:p>
        </p:txBody>
      </p:sp>
    </p:spTree>
    <p:extLst>
      <p:ext uri="{BB962C8B-B14F-4D97-AF65-F5344CB8AC3E}">
        <p14:creationId xmlns:p14="http://schemas.microsoft.com/office/powerpoint/2010/main" val="1722548893"/>
      </p:ext>
    </p:extLst>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6" name="Rectangle 4" descr="A picture showing a worker without harness walking of the platform of a highh scaffolding without guardrails"/>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228358" name="Picture 7" descr="A picture showing a worker without harness walking of the platform of a highh scaffolding without guardrail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140</a:t>
            </a:fld>
            <a:endParaRPr lang="en-US" dirty="0"/>
          </a:p>
        </p:txBody>
      </p:sp>
      <p:sp>
        <p:nvSpPr>
          <p:cNvPr id="228357" name="Rectangle 6"/>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sz="3937"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Is </a:t>
            </a:r>
            <a:r>
              <a:rPr lang="en-US" altLang="en-US" sz="3937"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This a Fall Hazard?</a:t>
            </a:r>
            <a:endParaRPr lang="en-US" altLang="en-US" dirty="0"/>
          </a:p>
        </p:txBody>
      </p:sp>
    </p:spTree>
    <p:extLst>
      <p:ext uri="{BB962C8B-B14F-4D97-AF65-F5344CB8AC3E}">
        <p14:creationId xmlns:p14="http://schemas.microsoft.com/office/powerpoint/2010/main" val="3087406565"/>
      </p:ext>
    </p:extLst>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4" name="Rectangle 4" descr="A picture showing a worker without harness walking of the platform of a highh scaffolding without guardrails"/>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230405" name="Picture 5" descr="A picture showing a worker without harness walking of the platform of a highh scaffolding without guardrail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40295" name="Rectangle 7"/>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defRPr/>
            </a:pPr>
            <a:r>
              <a:rPr lang="en-US" sz="3937"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 </a:t>
            </a:r>
            <a:endParaRPr lang="en-US" dirty="0"/>
          </a:p>
        </p:txBody>
      </p:sp>
      <p:grpSp>
        <p:nvGrpSpPr>
          <p:cNvPr id="230407" name="Group 8" descr="A picture showing a worker without harness walking of the platform of a highh scaffolding without guardrails"/>
          <p:cNvGrpSpPr>
            <a:grpSpLocks/>
          </p:cNvGrpSpPr>
          <p:nvPr/>
        </p:nvGrpSpPr>
        <p:grpSpPr bwMode="auto">
          <a:xfrm>
            <a:off x="532433" y="1370707"/>
            <a:ext cx="2866430" cy="2664396"/>
            <a:chOff x="0" y="0"/>
            <a:chExt cx="321" cy="299"/>
          </a:xfrm>
        </p:grpSpPr>
        <p:sp>
          <p:nvSpPr>
            <p:cNvPr id="230408" name="AutoShape 9"/>
            <p:cNvSpPr>
              <a:spLocks/>
            </p:cNvSpPr>
            <p:nvPr/>
          </p:nvSpPr>
          <p:spPr bwMode="auto">
            <a:xfrm>
              <a:off x="0" y="0"/>
              <a:ext cx="321" cy="29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986"/>
                  </a:moveTo>
                  <a:cubicBezTo>
                    <a:pt x="0" y="1337"/>
                    <a:pt x="1242" y="0"/>
                    <a:pt x="2776" y="0"/>
                  </a:cubicBezTo>
                  <a:lnTo>
                    <a:pt x="12062" y="0"/>
                  </a:lnTo>
                  <a:lnTo>
                    <a:pt x="17231" y="0"/>
                  </a:lnTo>
                  <a:lnTo>
                    <a:pt x="17901" y="0"/>
                  </a:lnTo>
                  <a:cubicBezTo>
                    <a:pt x="19435" y="0"/>
                    <a:pt x="20678" y="1337"/>
                    <a:pt x="20678" y="2986"/>
                  </a:cubicBezTo>
                  <a:cubicBezTo>
                    <a:pt x="20678" y="2986"/>
                    <a:pt x="20678" y="2986"/>
                    <a:pt x="20678" y="2986"/>
                  </a:cubicBezTo>
                  <a:lnTo>
                    <a:pt x="20678" y="10452"/>
                  </a:lnTo>
                  <a:lnTo>
                    <a:pt x="20678" y="14932"/>
                  </a:lnTo>
                  <a:cubicBezTo>
                    <a:pt x="20678" y="16581"/>
                    <a:pt x="19435" y="17918"/>
                    <a:pt x="17901" y="17918"/>
                  </a:cubicBezTo>
                  <a:lnTo>
                    <a:pt x="17231" y="17918"/>
                  </a:lnTo>
                  <a:lnTo>
                    <a:pt x="21600" y="21600"/>
                  </a:lnTo>
                  <a:lnTo>
                    <a:pt x="12062" y="17918"/>
                  </a:lnTo>
                  <a:lnTo>
                    <a:pt x="2776" y="17918"/>
                  </a:lnTo>
                  <a:cubicBezTo>
                    <a:pt x="1242" y="17918"/>
                    <a:pt x="0" y="16581"/>
                    <a:pt x="0" y="14932"/>
                  </a:cubicBezTo>
                  <a:lnTo>
                    <a:pt x="0" y="10452"/>
                  </a:lnTo>
                  <a:lnTo>
                    <a:pt x="0" y="2986"/>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230409" name="Rectangle 10"/>
            <p:cNvSpPr>
              <a:spLocks/>
            </p:cNvSpPr>
            <p:nvPr/>
          </p:nvSpPr>
          <p:spPr bwMode="auto">
            <a:xfrm>
              <a:off x="12" y="24"/>
              <a:ext cx="2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Scaffold was not erected with guardrails in areas where workers were working at heights greater than 10 feet.</a:t>
              </a:r>
              <a:endParaRPr lang="en-US" altLang="en-US" sz="2531"/>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141</a:t>
            </a:fld>
            <a:endParaRPr lang="en-US" dirty="0"/>
          </a:p>
        </p:txBody>
      </p:sp>
    </p:spTree>
    <p:extLst>
      <p:ext uri="{BB962C8B-B14F-4D97-AF65-F5344CB8AC3E}">
        <p14:creationId xmlns:p14="http://schemas.microsoft.com/office/powerpoint/2010/main" val="3480826599"/>
      </p:ext>
    </p:extLst>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6" name="Rectangle 3"/>
          <p:cNvSpPr>
            <a:spLocks/>
          </p:cNvSpPr>
          <p:nvPr/>
        </p:nvSpPr>
        <p:spPr bwMode="auto">
          <a:xfrm>
            <a:off x="1523628" y="5486177"/>
            <a:ext cx="6782098" cy="75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lnSpc>
                <a:spcPct val="90000"/>
              </a:lnSpc>
              <a:spcBef>
                <a:spcPct val="0"/>
              </a:spcBef>
              <a:buSzTx/>
              <a:buFontTx/>
              <a:buNone/>
            </a:pPr>
            <a:r>
              <a:rPr lang="en-US" altLang="en-US" sz="2391" dirty="0">
                <a:latin typeface="Helvetica" panose="020B0604020202020204" pitchFamily="34" charset="0"/>
                <a:cs typeface="Helvetica" panose="020B0604020202020204" pitchFamily="34" charset="0"/>
                <a:sym typeface="Times New Roman" panose="02020603050405020304" pitchFamily="18" charset="0"/>
              </a:rPr>
              <a:t>Fall prevention systems and work practices </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lnSpc>
                <a:spcPct val="90000"/>
              </a:lnSpc>
              <a:spcBef>
                <a:spcPct val="0"/>
              </a:spcBef>
              <a:buSzTx/>
              <a:buFontTx/>
              <a:buNone/>
            </a:pPr>
            <a:r>
              <a:rPr lang="en-US" altLang="en-US" sz="2391" dirty="0">
                <a:latin typeface="Helvetica" panose="020B0604020202020204" pitchFamily="34" charset="0"/>
                <a:cs typeface="Helvetica" panose="020B0604020202020204" pitchFamily="34" charset="0"/>
                <a:sym typeface="Times New Roman" panose="02020603050405020304" pitchFamily="18" charset="0"/>
              </a:rPr>
              <a:t>must be in place before you start work.</a:t>
            </a:r>
            <a:endParaRPr lang="en-US" altLang="en-US" sz="2531" dirty="0">
              <a:latin typeface="Helvetica" panose="020B0604020202020204" pitchFamily="34" charset="0"/>
              <a:cs typeface="Helvetica" panose="020B0604020202020204" pitchFamily="34" charset="0"/>
            </a:endParaRPr>
          </a:p>
        </p:txBody>
      </p:sp>
      <p:pic>
        <p:nvPicPr>
          <p:cNvPr id="238597" name="Picture 4" descr="A picture showing two workers on a roof with proper lanyards and personal fall arrest system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353" y="914178"/>
            <a:ext cx="5488410" cy="4520654"/>
          </a:xfrm>
          <a:prstGeom prst="rect">
            <a:avLst/>
          </a:prstGeom>
          <a:noFill/>
          <a:ln w="9525">
            <a:solidFill>
              <a:srgbClr val="C0504D"/>
            </a:solidFill>
            <a:miter lim="0"/>
            <a:headEnd/>
            <a:tailEnd/>
          </a:ln>
          <a:extLst>
            <a:ext uri="{909E8E84-426E-40DD-AFC4-6F175D3DCCD1}">
              <a14:hiddenFill xmlns:a14="http://schemas.microsoft.com/office/drawing/2010/main">
                <a:solidFill>
                  <a:srgbClr val="FFFFFF"/>
                </a:solidFill>
              </a14:hiddenFill>
            </a:ext>
          </a:extLst>
        </p:spPr>
      </p:pic>
      <p:sp>
        <p:nvSpPr>
          <p:cNvPr id="238598" name="Rectangle 5"/>
          <p:cNvSpPr>
            <a:spLocks/>
          </p:cNvSpPr>
          <p:nvPr/>
        </p:nvSpPr>
        <p:spPr bwMode="auto">
          <a:xfrm>
            <a:off x="5104433" y="4799708"/>
            <a:ext cx="3277195" cy="646286"/>
          </a:xfrm>
          <a:prstGeom prst="rect">
            <a:avLst/>
          </a:prstGeom>
          <a:solidFill>
            <a:srgbClr val="4F81BD"/>
          </a:solidFill>
          <a:ln w="13546">
            <a:solidFill>
              <a:srgbClr val="000000"/>
            </a:solidFill>
            <a:miter lim="0"/>
            <a:headEnd/>
            <a:tailEnd/>
          </a:ln>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SzTx/>
              <a:buNone/>
            </a:pPr>
            <a:r>
              <a:rPr lang="en-US" altLang="en-US" sz="1758" b="1">
                <a:latin typeface="Arial" panose="020B0604020202020204" pitchFamily="34" charset="0"/>
                <a:cs typeface="Arial" panose="020B0604020202020204" pitchFamily="34" charset="0"/>
                <a:sym typeface="Arial" panose="020B0604020202020204" pitchFamily="34" charset="0"/>
              </a:rPr>
              <a:t>Lanyards and Personal Fall Arrest System in use</a:t>
            </a:r>
            <a:endParaRPr lang="en-US" altLang="en-US" sz="2531"/>
          </a:p>
        </p:txBody>
      </p:sp>
      <p:sp>
        <p:nvSpPr>
          <p:cNvPr id="238599" name="Line 6" descr="Arrowhead"/>
          <p:cNvSpPr>
            <a:spLocks noChangeShapeType="1"/>
          </p:cNvSpPr>
          <p:nvPr/>
        </p:nvSpPr>
        <p:spPr bwMode="auto">
          <a:xfrm flipH="1" flipV="1">
            <a:off x="3961433" y="3885531"/>
            <a:ext cx="1829469" cy="838274"/>
          </a:xfrm>
          <a:prstGeom prst="line">
            <a:avLst/>
          </a:prstGeom>
          <a:noFill/>
          <a:ln w="72248">
            <a:solidFill>
              <a:srgbClr val="FF0000"/>
            </a:solidFill>
            <a:round/>
            <a:headEnd/>
            <a:tailEnd type="stealth" w="lg" len="med"/>
          </a:ln>
          <a:extLst>
            <a:ext uri="{909E8E84-426E-40DD-AFC4-6F175D3DCCD1}">
              <a14:hiddenFill xmlns:a14="http://schemas.microsoft.com/office/drawing/2010/main">
                <a:noFill/>
              </a14:hiddenFill>
            </a:ext>
          </a:extLst>
        </p:spPr>
        <p:txBody>
          <a:bodyPr/>
          <a:lstStyle/>
          <a:p>
            <a:endParaRPr lang="en-US" sz="1266"/>
          </a:p>
        </p:txBody>
      </p:sp>
      <p:sp>
        <p:nvSpPr>
          <p:cNvPr id="238600" name="Line 7" descr="Arrowhead"/>
          <p:cNvSpPr>
            <a:spLocks noChangeShapeType="1"/>
          </p:cNvSpPr>
          <p:nvPr/>
        </p:nvSpPr>
        <p:spPr bwMode="auto">
          <a:xfrm flipV="1">
            <a:off x="5790903" y="1828354"/>
            <a:ext cx="75902" cy="2895451"/>
          </a:xfrm>
          <a:prstGeom prst="line">
            <a:avLst/>
          </a:prstGeom>
          <a:noFill/>
          <a:ln w="72248">
            <a:solidFill>
              <a:srgbClr val="FF3300"/>
            </a:solidFill>
            <a:round/>
            <a:headEnd/>
            <a:tailEnd type="stealth" w="lg" len="med"/>
          </a:ln>
          <a:extLst>
            <a:ext uri="{909E8E84-426E-40DD-AFC4-6F175D3DCCD1}">
              <a14:hiddenFill xmlns:a14="http://schemas.microsoft.com/office/drawing/2010/main">
                <a:noFill/>
              </a14:hiddenFill>
            </a:ext>
          </a:extLst>
        </p:spPr>
        <p:txBody>
          <a:bodyPr/>
          <a:lstStyle/>
          <a:p>
            <a:endParaRPr lang="en-US" sz="1266"/>
          </a:p>
        </p:txBody>
      </p:sp>
      <p:sp>
        <p:nvSpPr>
          <p:cNvPr id="238601" name="Rectangle 8"/>
          <p:cNvSpPr>
            <a:spLocks/>
          </p:cNvSpPr>
          <p:nvPr/>
        </p:nvSpPr>
        <p:spPr bwMode="auto">
          <a:xfrm>
            <a:off x="1141885" y="227707"/>
            <a:ext cx="7239744" cy="66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lnSpc>
                <a:spcPct val="90000"/>
              </a:lnSpc>
              <a:spcBef>
                <a:spcPts val="703"/>
              </a:spcBef>
              <a:buSzTx/>
              <a:buNone/>
            </a:pPr>
            <a:r>
              <a:rPr lang="en-US" altLang="en-US" sz="3937" b="1" dirty="0" smtClean="0">
                <a:solidFill>
                  <a:schemeClr val="tx1"/>
                </a:solidFill>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Fall </a:t>
            </a:r>
            <a:r>
              <a:rPr lang="en-US" altLang="en-US" sz="3937" b="1" dirty="0">
                <a:solidFill>
                  <a:schemeClr val="tx1"/>
                </a:solidFill>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Prevention </a:t>
            </a:r>
            <a:r>
              <a:rPr lang="en-US" altLang="en-US" sz="3937" b="1" dirty="0" smtClean="0">
                <a:solidFill>
                  <a:schemeClr val="tx1"/>
                </a:solidFill>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Planning    </a:t>
            </a:r>
            <a:endParaRPr lang="en-US" altLang="en-US" sz="3937" b="1" dirty="0">
              <a:solidFill>
                <a:schemeClr val="tx1"/>
              </a:solidFill>
              <a:latin typeface="Helvetica" panose="020B0604020202020204" pitchFamily="34" charset="0"/>
              <a:ea typeface="Helvetica" panose="020B0604020202020204" pitchFamily="34" charset="0"/>
              <a:cs typeface="Helvetica" panose="020B0604020202020204" pitchFamily="34" charset="0"/>
            </a:endParaRPr>
          </a:p>
        </p:txBody>
      </p:sp>
      <p:sp>
        <p:nvSpPr>
          <p:cNvPr id="3" name="Title 2" hidden="1"/>
          <p:cNvSpPr>
            <a:spLocks noGrp="1"/>
          </p:cNvSpPr>
          <p:nvPr>
            <p:ph type="title"/>
          </p:nvPr>
        </p:nvSpPr>
        <p:spPr/>
        <p:txBody>
          <a:bodyPr/>
          <a:lstStyle/>
          <a:p>
            <a:r>
              <a:rPr lang="en-US" dirty="0" smtClean="0"/>
              <a:t>Fall Prevention planning  </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142</a:t>
            </a:fld>
            <a:endParaRPr lang="en-US" dirty="0"/>
          </a:p>
        </p:txBody>
      </p:sp>
    </p:spTree>
    <p:extLst>
      <p:ext uri="{BB962C8B-B14F-4D97-AF65-F5344CB8AC3E}">
        <p14:creationId xmlns:p14="http://schemas.microsoft.com/office/powerpoint/2010/main" val="3171051234"/>
      </p:ext>
    </p:extLst>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7" name="Rectangle 2"/>
          <p:cNvSpPr>
            <a:spLocks noGrp="1" noChangeArrowheads="1"/>
          </p:cNvSpPr>
          <p:nvPr>
            <p:ph type="title"/>
          </p:nvPr>
        </p:nvSpPr>
        <p:spPr>
          <a:xfrm>
            <a:off x="685354" y="380628"/>
            <a:ext cx="7772177" cy="1143000"/>
          </a:xfrm>
        </p:spPr>
        <p:txBody>
          <a:bodyPr vert="horz" lIns="88900" tIns="50799" rIns="88900" bIns="50799" rtlCol="0" anchor="ctr">
            <a:normAutofit/>
          </a:bodyPr>
          <a:lstStyle/>
          <a:p>
            <a:pPr defTabSz="914145"/>
            <a:r>
              <a:rPr lang="en-US" altLang="en-US" sz="3937" dirty="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Fall Rescue </a:t>
            </a:r>
            <a:r>
              <a:rPr lang="en-US" altLang="en-US" sz="3937" dirty="0" smtClean="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Procedures </a:t>
            </a:r>
            <a:endParaRPr lang="en-US" altLang="en-US" sz="3937" dirty="0">
              <a:latin typeface="Helvetica" panose="020B0604020202020204" pitchFamily="34" charset="0"/>
              <a:ea typeface="Helvetica" panose="020B0604020202020204" pitchFamily="34" charset="0"/>
              <a:cs typeface="Helvetica" panose="020B0604020202020204" pitchFamily="34" charset="0"/>
            </a:endParaRPr>
          </a:p>
        </p:txBody>
      </p:sp>
      <p:sp>
        <p:nvSpPr>
          <p:cNvPr id="251908" name="Rectangle 3"/>
          <p:cNvSpPr>
            <a:spLocks noGrp="1" noChangeArrowheads="1"/>
          </p:cNvSpPr>
          <p:nvPr>
            <p:ph type="body" idx="1"/>
          </p:nvPr>
        </p:nvSpPr>
        <p:spPr>
          <a:xfrm>
            <a:off x="685354" y="1980159"/>
            <a:ext cx="8001000" cy="4115470"/>
          </a:xfrm>
        </p:spPr>
        <p:txBody>
          <a:bodyPr vert="horz" lIns="88900" tIns="50799" rIns="88900" bIns="50799" rtlCol="0" anchor="t">
            <a:normAutofit/>
          </a:bodyPr>
          <a:lstStyle/>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If the worker may be hurt, call 9–1–1.</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Figure out the best way to rescue the fallen worker.</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Locate the nearest rescue anchor</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Look for the nearest safe working level for the fallen worker</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Identify equipment needed to get the fallen worker to a safe working level</a:t>
            </a:r>
            <a:endParaRPr lang="en-US" altLang="en-US"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143</a:t>
            </a:fld>
            <a:endParaRPr lang="en-US" dirty="0"/>
          </a:p>
        </p:txBody>
      </p:sp>
      <p:pic>
        <p:nvPicPr>
          <p:cNvPr id="3" name="Picture 2" title="Drawing of a person being carried on a stretch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08762" y="5194060"/>
            <a:ext cx="1885950" cy="1304925"/>
          </a:xfrm>
          <a:prstGeom prst="rect">
            <a:avLst/>
          </a:prstGeom>
        </p:spPr>
      </p:pic>
    </p:spTree>
    <p:extLst>
      <p:ext uri="{BB962C8B-B14F-4D97-AF65-F5344CB8AC3E}">
        <p14:creationId xmlns:p14="http://schemas.microsoft.com/office/powerpoint/2010/main" val="2112791270"/>
      </p:ext>
    </p:extLst>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6" name="Picture 4" descr="A picture showing a guardrail"/>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62546" y="1345297"/>
            <a:ext cx="5554855" cy="469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4515"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Is this a good guardrail?</a:t>
            </a:r>
            <a:endParaRPr lang="en-US" altLang="en-US"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144</a:t>
            </a:fld>
            <a:endParaRPr lang="en-US" dirty="0"/>
          </a:p>
        </p:txBody>
      </p:sp>
    </p:spTree>
    <p:extLst>
      <p:ext uri="{BB962C8B-B14F-4D97-AF65-F5344CB8AC3E}">
        <p14:creationId xmlns:p14="http://schemas.microsoft.com/office/powerpoint/2010/main" val="4142367522"/>
      </p:ext>
    </p:extLst>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dirty="0">
                <a:latin typeface="Helvetica" panose="020B0604020202020204" pitchFamily="34" charset="0"/>
                <a:cs typeface="Helvetica" panose="020B0604020202020204" pitchFamily="34" charset="0"/>
                <a:sym typeface="Times New Roman" panose="02020603050405020304" pitchFamily="18" charset="0"/>
              </a:rPr>
              <a:t>Body belts are not acceptable as part of a personal fall arrest system</a:t>
            </a:r>
            <a:endParaRPr lang="en-US" altLang="en-US" sz="3200" dirty="0">
              <a:latin typeface="Helvetica" panose="020B0604020202020204" pitchFamily="34" charset="0"/>
              <a:cs typeface="Helvetica" panose="020B0604020202020204" pitchFamily="34" charset="0"/>
            </a:endParaRPr>
          </a:p>
          <a:p>
            <a:pPr marL="0" indent="0">
              <a:buNone/>
            </a:pPr>
            <a:endParaRPr lang="en-US" dirty="0"/>
          </a:p>
        </p:txBody>
      </p:sp>
      <p:sp>
        <p:nvSpPr>
          <p:cNvPr id="84995" name="Rectangle 2"/>
          <p:cNvSpPr>
            <a:spLocks noGrp="1" noChangeArrowheads="1"/>
          </p:cNvSpPr>
          <p:nvPr>
            <p:ph type="title"/>
          </p:nvPr>
        </p:nvSpPr>
        <p:spPr/>
        <p:txBody>
          <a:bodyPr vert="horz" lIns="88900" tIns="50799" rIns="88900" bIns="50799" rtlCol="0" anchor="ctr">
            <a:noAutofit/>
          </a:bodyPr>
          <a:lstStyle/>
          <a:p>
            <a:pPr defTabSz="914145"/>
            <a:r>
              <a:rPr lang="en-US" altLang="en-US" sz="3200" dirty="0">
                <a:ea typeface="Helvetica" panose="020B0604020202020204" pitchFamily="34" charset="0"/>
                <a:sym typeface="Times New Roman" panose="02020603050405020304" pitchFamily="18" charset="0"/>
              </a:rPr>
              <a:t>Personal Fall Arrest </a:t>
            </a:r>
            <a:r>
              <a:rPr lang="en-US" altLang="en-US" sz="3200" dirty="0" smtClean="0">
                <a:ea typeface="Helvetica" panose="020B0604020202020204" pitchFamily="34" charset="0"/>
                <a:sym typeface="Times New Roman" panose="02020603050405020304" pitchFamily="18" charset="0"/>
              </a:rPr>
              <a:t>Systems     </a:t>
            </a:r>
            <a:endParaRPr lang="en-US" altLang="en-US" sz="3200"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145</a:t>
            </a:fld>
            <a:endParaRPr lang="en-US" dirty="0"/>
          </a:p>
        </p:txBody>
      </p:sp>
      <p:pic>
        <p:nvPicPr>
          <p:cNvPr id="4" name="Picture 3" title="A picture showing a safety body bel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07831" y="2535829"/>
            <a:ext cx="5902036" cy="3289465"/>
          </a:xfrm>
          <a:prstGeom prst="rect">
            <a:avLst/>
          </a:prstGeom>
        </p:spPr>
      </p:pic>
    </p:spTree>
    <p:extLst>
      <p:ext uri="{BB962C8B-B14F-4D97-AF65-F5344CB8AC3E}">
        <p14:creationId xmlns:p14="http://schemas.microsoft.com/office/powerpoint/2010/main" val="2073733614"/>
      </p:ext>
    </p:extLst>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25138" y="1228527"/>
            <a:ext cx="5588762" cy="2769989"/>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Times New Roman" panose="02020603050405020304" pitchFamily="18" charset="0"/>
                <a:cs typeface="Times New Roman" panose="02020603050405020304" pitchFamily="18" charset="0"/>
              </a:rPr>
              <a:t>The Body Harness</a:t>
            </a:r>
          </a:p>
          <a:p>
            <a:endParaRPr lang="en-US" sz="700" baseline="0" dirty="0">
              <a:latin typeface="Times New Roman" panose="02020603050405020304" pitchFamily="18" charset="0"/>
              <a:cs typeface="Times New Roman" panose="02020603050405020304" pitchFamily="18" charset="0"/>
            </a:endParaRPr>
          </a:p>
          <a:p>
            <a:pPr marL="799539" lvl="1" indent="-342659">
              <a:buFont typeface="Arial" panose="020B0604020202020204" pitchFamily="34" charset="0"/>
              <a:buChar char="•"/>
            </a:pPr>
            <a:r>
              <a:rPr lang="en-US" sz="2000" b="1" i="1" baseline="0" dirty="0">
                <a:latin typeface="Times New Roman" panose="02020603050405020304" pitchFamily="18" charset="0"/>
                <a:cs typeface="Times New Roman" panose="02020603050405020304" pitchFamily="18" charset="0"/>
              </a:rPr>
              <a:t>Holds</a:t>
            </a:r>
            <a:r>
              <a:rPr lang="en-US" sz="2000" baseline="0" dirty="0">
                <a:latin typeface="Times New Roman" panose="02020603050405020304" pitchFamily="18" charset="0"/>
                <a:cs typeface="Times New Roman" panose="02020603050405020304" pitchFamily="18" charset="0"/>
              </a:rPr>
              <a:t> the person in it during the fall</a:t>
            </a:r>
          </a:p>
          <a:p>
            <a:pPr lvl="1"/>
            <a:endParaRPr lang="en-US" sz="700" baseline="0" dirty="0">
              <a:latin typeface="Times New Roman" panose="02020603050405020304" pitchFamily="18" charset="0"/>
              <a:cs typeface="Times New Roman" panose="02020603050405020304" pitchFamily="18" charset="0"/>
            </a:endParaRPr>
          </a:p>
          <a:p>
            <a:pPr marL="1256419" lvl="2" indent="-342659">
              <a:buFont typeface="Wingdings" panose="05000000000000000000" pitchFamily="2" charset="2"/>
              <a:buChar char="ü"/>
            </a:pPr>
            <a:r>
              <a:rPr lang="en-US" sz="1900" baseline="0" dirty="0">
                <a:latin typeface="Times New Roman" panose="02020603050405020304" pitchFamily="18" charset="0"/>
                <a:cs typeface="Times New Roman" panose="02020603050405020304" pitchFamily="18" charset="0"/>
              </a:rPr>
              <a:t>Will only work if worn correctly</a:t>
            </a:r>
          </a:p>
          <a:p>
            <a:pPr lvl="2"/>
            <a:endParaRPr lang="en-US" sz="700" baseline="0" dirty="0">
              <a:latin typeface="Times New Roman" panose="02020603050405020304" pitchFamily="18" charset="0"/>
              <a:cs typeface="Times New Roman" panose="02020603050405020304" pitchFamily="18" charset="0"/>
            </a:endParaRPr>
          </a:p>
          <a:p>
            <a:pPr marL="799539" lvl="1" indent="-342659">
              <a:buFont typeface="Arial" panose="020B0604020202020204" pitchFamily="34" charset="0"/>
              <a:buChar char="•"/>
            </a:pPr>
            <a:r>
              <a:rPr lang="en-US" sz="2000" b="1" i="1" baseline="0" dirty="0">
                <a:latin typeface="Times New Roman" panose="02020603050405020304" pitchFamily="18" charset="0"/>
                <a:cs typeface="Times New Roman" panose="02020603050405020304" pitchFamily="18" charset="0"/>
              </a:rPr>
              <a:t>Distributes</a:t>
            </a:r>
            <a:r>
              <a:rPr lang="en-US" sz="2000" baseline="0" dirty="0">
                <a:latin typeface="Times New Roman" panose="02020603050405020304" pitchFamily="18" charset="0"/>
                <a:cs typeface="Times New Roman" panose="02020603050405020304" pitchFamily="18" charset="0"/>
              </a:rPr>
              <a:t> fall forces to specific locations</a:t>
            </a:r>
          </a:p>
          <a:p>
            <a:pPr lvl="1"/>
            <a:endParaRPr lang="en-US" sz="700" baseline="0" dirty="0">
              <a:latin typeface="Times New Roman" panose="02020603050405020304" pitchFamily="18" charset="0"/>
              <a:cs typeface="Times New Roman" panose="02020603050405020304" pitchFamily="18" charset="0"/>
            </a:endParaRPr>
          </a:p>
          <a:p>
            <a:pPr marL="1256419" lvl="2" indent="-342659">
              <a:buFont typeface="Wingdings" panose="05000000000000000000" pitchFamily="2" charset="2"/>
              <a:buChar char="ü"/>
            </a:pPr>
            <a:r>
              <a:rPr lang="en-US" sz="1900" baseline="0" dirty="0">
                <a:latin typeface="Times New Roman" panose="02020603050405020304" pitchFamily="18" charset="0"/>
                <a:cs typeface="Times New Roman" panose="02020603050405020304" pitchFamily="18" charset="0"/>
              </a:rPr>
              <a:t>Prior to 1998 another type of “bodywear” was permissible. What was it?</a:t>
            </a:r>
          </a:p>
          <a:p>
            <a:pPr lvl="2"/>
            <a:endParaRPr lang="en-US" sz="700" baseline="0" dirty="0">
              <a:latin typeface="Times New Roman" panose="02020603050405020304" pitchFamily="18" charset="0"/>
              <a:cs typeface="Times New Roman" panose="02020603050405020304" pitchFamily="18" charset="0"/>
            </a:endParaRPr>
          </a:p>
          <a:p>
            <a:pPr marL="799539" lvl="1" indent="-342659">
              <a:buFont typeface="Arial" panose="020B0604020202020204" pitchFamily="34" charset="0"/>
              <a:buChar char="•"/>
            </a:pPr>
            <a:r>
              <a:rPr lang="en-US" sz="2000" baseline="0" dirty="0">
                <a:latin typeface="Times New Roman" panose="02020603050405020304" pitchFamily="18" charset="0"/>
                <a:cs typeface="Times New Roman" panose="02020603050405020304" pitchFamily="18" charset="0"/>
              </a:rPr>
              <a:t>Is </a:t>
            </a:r>
            <a:r>
              <a:rPr lang="en-US" sz="2000" b="1" i="1" u="sng" baseline="0" dirty="0">
                <a:latin typeface="Times New Roman" panose="02020603050405020304" pitchFamily="18" charset="0"/>
                <a:cs typeface="Times New Roman" panose="02020603050405020304" pitchFamily="18" charset="0"/>
              </a:rPr>
              <a:t>NOT</a:t>
            </a:r>
            <a:r>
              <a:rPr lang="en-US" sz="2000" b="1" i="1" baseline="0" dirty="0">
                <a:latin typeface="Times New Roman" panose="02020603050405020304" pitchFamily="18" charset="0"/>
                <a:cs typeface="Times New Roman" panose="02020603050405020304" pitchFamily="18" charset="0"/>
              </a:rPr>
              <a:t> </a:t>
            </a:r>
            <a:r>
              <a:rPr lang="en-US" sz="2000" baseline="0" dirty="0">
                <a:latin typeface="Times New Roman" panose="02020603050405020304" pitchFamily="18" charset="0"/>
                <a:cs typeface="Times New Roman" panose="02020603050405020304" pitchFamily="18" charset="0"/>
              </a:rPr>
              <a:t>“one size fits all.”</a:t>
            </a:r>
          </a:p>
        </p:txBody>
      </p:sp>
      <p:pic>
        <p:nvPicPr>
          <p:cNvPr id="8" name="Picture 7" descr="http://s7d9.scene7.com/is/image/minesafetyappliances/EVOTECHFullBodyHarnesses_000230000200001018?id=vEsUD2&amp;wid=214&amp;hei=520&amp;fmt=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130281" y="1228529"/>
            <a:ext cx="1361250" cy="2637799"/>
          </a:xfrm>
          <a:prstGeom prst="rect">
            <a:avLst/>
          </a:prstGeom>
          <a:noFill/>
          <a:ln>
            <a:noFill/>
          </a:ln>
          <a:effectLst>
            <a:softEdge rad="127000"/>
          </a:effectLst>
        </p:spPr>
      </p:pic>
      <p:pic>
        <p:nvPicPr>
          <p:cNvPr id="9" name="Picture 8" descr="http://s7d9.scene7.com/is/image/minesafetyappliances/EVOTECHFullBodyHarnesses_second_000230000200001018?id=45iU13&amp;wid=215&amp;hei=520&amp;fmt=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6589" y="1228527"/>
            <a:ext cx="1315518" cy="2526604"/>
          </a:xfrm>
          <a:prstGeom prst="rect">
            <a:avLst/>
          </a:prstGeom>
          <a:noFill/>
          <a:ln>
            <a:noFill/>
          </a:ln>
          <a:effectLst>
            <a:softEdge rad="127000"/>
          </a:effectLst>
        </p:spPr>
      </p:pic>
      <p:pic>
        <p:nvPicPr>
          <p:cNvPr id="12" name="Picture 4" descr="A chart showing size of body harness according to weight and height of a person."/>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798992" y="3998516"/>
            <a:ext cx="5854535" cy="2241465"/>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146</a:t>
            </a:fld>
            <a:endParaRPr lang="de-DE" dirty="0"/>
          </a:p>
        </p:txBody>
      </p:sp>
      <p:sp>
        <p:nvSpPr>
          <p:cNvPr id="2" name="Titel 1"/>
          <p:cNvSpPr>
            <a:spLocks noGrp="1"/>
          </p:cNvSpPr>
          <p:nvPr>
            <p:ph type="title"/>
          </p:nvPr>
        </p:nvSpPr>
        <p:spPr/>
        <p:txBody>
          <a:bodyPr>
            <a:normAutofit/>
          </a:bodyPr>
          <a:lstStyle/>
          <a:p>
            <a:r>
              <a:rPr lang="de-DE" dirty="0">
                <a:ea typeface="Helvetica" panose="020B0604020202020204" pitchFamily="34" charset="0"/>
              </a:rPr>
              <a:t>Bodywear</a:t>
            </a:r>
          </a:p>
        </p:txBody>
      </p:sp>
    </p:spTree>
    <p:extLst>
      <p:ext uri="{BB962C8B-B14F-4D97-AF65-F5344CB8AC3E}">
        <p14:creationId xmlns:p14="http://schemas.microsoft.com/office/powerpoint/2010/main" val="32068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 calcmode="lin" valueType="num">
                                      <p:cBhvr additive="base">
                                        <p:cTn id="1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 calcmode="lin" valueType="num">
                                      <p:cBhvr additive="base">
                                        <p:cTn id="25"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anim calcmode="lin" valueType="num">
                                      <p:cBhvr additive="base">
                                        <p:cTn id="31"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A typical OSHA on-site inspection includes four stages:</a:t>
            </a:r>
          </a:p>
          <a:p>
            <a:pPr marL="514350" indent="-514350">
              <a:buFont typeface="+mj-lt"/>
              <a:buAutoNum type="arabicPeriod"/>
            </a:pPr>
            <a:r>
              <a:rPr lang="en-US" dirty="0"/>
              <a:t>Presentation of inspector credentials.</a:t>
            </a:r>
          </a:p>
          <a:p>
            <a:pPr marL="514350" indent="-514350">
              <a:buFont typeface="+mj-lt"/>
              <a:buAutoNum type="arabicPeriod"/>
            </a:pPr>
            <a:r>
              <a:rPr lang="en-US" dirty="0"/>
              <a:t>An opening conference.</a:t>
            </a:r>
          </a:p>
          <a:p>
            <a:pPr marL="514350" indent="-514350">
              <a:buFont typeface="+mj-lt"/>
              <a:buAutoNum type="arabicPeriod"/>
            </a:pPr>
            <a:r>
              <a:rPr lang="en-US" dirty="0"/>
              <a:t>An inspection walk-around.</a:t>
            </a:r>
          </a:p>
          <a:p>
            <a:pPr marL="514350" indent="-514350">
              <a:buFont typeface="+mj-lt"/>
              <a:buAutoNum type="arabicPeriod"/>
            </a:pPr>
            <a:r>
              <a:rPr lang="en-US" dirty="0"/>
              <a:t>A closing conference.</a:t>
            </a:r>
          </a:p>
        </p:txBody>
      </p:sp>
      <p:sp>
        <p:nvSpPr>
          <p:cNvPr id="73" name="object 2"/>
          <p:cNvSpPr txBox="1">
            <a:spLocks noGrp="1"/>
          </p:cNvSpPr>
          <p:nvPr>
            <p:ph type="title"/>
          </p:nvPr>
        </p:nvSpPr>
        <p:spPr>
          <a:prstGeom prst="rect">
            <a:avLst/>
          </a:prstGeom>
        </p:spPr>
        <p:txBody>
          <a:bodyPr vert="horz" wrap="square" lIns="0" tIns="0" rIns="0" bIns="0" rtlCol="0" anchor="ctr">
            <a:noAutofit/>
          </a:bodyPr>
          <a:lstStyle/>
          <a:p>
            <a:pPr marR="11206">
              <a:lnSpc>
                <a:spcPct val="100000"/>
              </a:lnSpc>
              <a:tabLst>
                <a:tab pos="2468227" algn="l"/>
              </a:tabLst>
            </a:pPr>
            <a:r>
              <a:rPr lang="en-US" sz="4359" dirty="0">
                <a:latin typeface="Helvetica" panose="020B0604020202020204" pitchFamily="34" charset="0"/>
                <a:ea typeface="Helvetica" panose="020B0604020202020204" pitchFamily="34" charset="0"/>
                <a:cs typeface="Helvetica" panose="020B0604020202020204" pitchFamily="34" charset="0"/>
              </a:rPr>
              <a:t>Inspections Process</a:t>
            </a:r>
            <a:endParaRPr sz="4359" dirty="0">
              <a:latin typeface="Helvetica" panose="020B0604020202020204" pitchFamily="34" charset="0"/>
              <a:ea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15</a:t>
            </a:fld>
            <a:endParaRPr lang="en-US" dirty="0"/>
          </a:p>
        </p:txBody>
      </p:sp>
    </p:spTree>
    <p:extLst>
      <p:ext uri="{BB962C8B-B14F-4D97-AF65-F5344CB8AC3E}">
        <p14:creationId xmlns:p14="http://schemas.microsoft.com/office/powerpoint/2010/main" val="379047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OSHA’s Inspection Priorities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16</a:t>
            </a:fld>
            <a:endParaRPr lang="en-US" dirty="0"/>
          </a:p>
        </p:txBody>
      </p:sp>
      <p:pic>
        <p:nvPicPr>
          <p:cNvPr id="4" name="Content Placeholder 3" title="inspection prioriti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1502066"/>
            <a:ext cx="7886700" cy="4376156"/>
          </a:xfrm>
        </p:spPr>
      </p:pic>
    </p:spTree>
    <p:extLst>
      <p:ext uri="{BB962C8B-B14F-4D97-AF65-F5344CB8AC3E}">
        <p14:creationId xmlns:p14="http://schemas.microsoft.com/office/powerpoint/2010/main" val="348020454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OSHA evaluates each complaint to determine how it can be handled best--an off-site investigation or an on-site inspection</a:t>
            </a:r>
          </a:p>
          <a:p>
            <a:r>
              <a:rPr lang="en-US" dirty="0"/>
              <a:t>Before beginning an inspection, OSHA staff must be able to determine from the complaint that there are reasonable grounds to believe that a violation of an OSHA standard or a safety or health hazard exists. </a:t>
            </a:r>
          </a:p>
          <a:p>
            <a:r>
              <a:rPr lang="en-US" dirty="0"/>
              <a:t>If OSHA has information indicating the employer is aware of the hazard and is correcting it, the agency may not conduct an inspection after obtaining the necessary documentation from the employer.</a:t>
            </a:r>
          </a:p>
        </p:txBody>
      </p:sp>
      <p:sp>
        <p:nvSpPr>
          <p:cNvPr id="3" name="Title 2"/>
          <p:cNvSpPr>
            <a:spLocks noGrp="1"/>
          </p:cNvSpPr>
          <p:nvPr>
            <p:ph type="title"/>
          </p:nvPr>
        </p:nvSpPr>
        <p:spPr/>
        <p:txBody>
          <a:bodyPr>
            <a:normAutofit fontScale="90000"/>
          </a:bodyPr>
          <a:lstStyle/>
          <a:p>
            <a:r>
              <a:rPr lang="en-US" dirty="0"/>
              <a:t>OSHA’s Complaint Investigations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17</a:t>
            </a:fld>
            <a:endParaRPr lang="en-US" dirty="0"/>
          </a:p>
        </p:txBody>
      </p:sp>
    </p:spTree>
    <p:extLst>
      <p:ext uri="{BB962C8B-B14F-4D97-AF65-F5344CB8AC3E}">
        <p14:creationId xmlns:p14="http://schemas.microsoft.com/office/powerpoint/2010/main" val="1587920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Employee may file a complain with OSHA under Section 11(c) if your employer retaliates against you by taking unfavorable personnel action because you engaged in protected activity relating to workplace safety and health.</a:t>
            </a:r>
          </a:p>
          <a:p>
            <a:r>
              <a:rPr lang="en-US" dirty="0"/>
              <a:t>OSHA requires that complaints must be filed within 30 days after the alleged retaliation.</a:t>
            </a:r>
          </a:p>
          <a:p>
            <a:endParaRPr lang="en-US" dirty="0"/>
          </a:p>
        </p:txBody>
      </p:sp>
      <p:sp>
        <p:nvSpPr>
          <p:cNvPr id="43" name="object 2"/>
          <p:cNvSpPr txBox="1">
            <a:spLocks noGrp="1"/>
          </p:cNvSpPr>
          <p:nvPr>
            <p:ph type="title"/>
          </p:nvPr>
        </p:nvSpPr>
        <p:spPr>
          <a:prstGeom prst="rect">
            <a:avLst/>
          </a:prstGeom>
        </p:spPr>
        <p:txBody>
          <a:bodyPr vert="horz" wrap="square" lIns="0" tIns="0" rIns="0" bIns="0" rtlCol="0" anchor="ctr">
            <a:noAutofit/>
          </a:bodyPr>
          <a:lstStyle/>
          <a:p>
            <a:pPr marR="11206">
              <a:lnSpc>
                <a:spcPct val="100000"/>
              </a:lnSpc>
              <a:tabLst>
                <a:tab pos="2468227" algn="l"/>
              </a:tabLst>
            </a:pPr>
            <a:r>
              <a:rPr lang="en-US" dirty="0">
                <a:ea typeface="Helvetica" panose="020B0604020202020204" pitchFamily="34" charset="0"/>
              </a:rPr>
              <a:t>Rights as a Whistleblower</a:t>
            </a:r>
            <a:endParaRPr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18</a:t>
            </a:fld>
            <a:endParaRPr lang="en-US" dirty="0"/>
          </a:p>
        </p:txBody>
      </p:sp>
    </p:spTree>
    <p:extLst>
      <p:ext uri="{BB962C8B-B14F-4D97-AF65-F5344CB8AC3E}">
        <p14:creationId xmlns:p14="http://schemas.microsoft.com/office/powerpoint/2010/main" val="1755930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Your employer may be found to have retaliated against you if your protected activity was a contributing or motivating factor in its decision to take unfavorable personnel action against you. Such actions may include:</a:t>
            </a:r>
          </a:p>
          <a:p>
            <a:endParaRPr lang="en-US" dirty="0"/>
          </a:p>
        </p:txBody>
      </p:sp>
      <p:sp>
        <p:nvSpPr>
          <p:cNvPr id="43" name="object 2"/>
          <p:cNvSpPr txBox="1">
            <a:spLocks noGrp="1"/>
          </p:cNvSpPr>
          <p:nvPr>
            <p:ph type="title"/>
          </p:nvPr>
        </p:nvSpPr>
        <p:spPr>
          <a:prstGeom prst="rect">
            <a:avLst/>
          </a:prstGeom>
        </p:spPr>
        <p:txBody>
          <a:bodyPr vert="horz" wrap="square" lIns="0" tIns="0" rIns="0" bIns="0" rtlCol="0" anchor="ctr">
            <a:noAutofit/>
          </a:bodyPr>
          <a:lstStyle/>
          <a:p>
            <a:pPr marR="11206">
              <a:lnSpc>
                <a:spcPct val="100000"/>
              </a:lnSpc>
              <a:tabLst>
                <a:tab pos="2468227" algn="l"/>
              </a:tabLst>
            </a:pPr>
            <a:r>
              <a:rPr lang="en-US" dirty="0">
                <a:ea typeface="Helvetica" panose="020B0604020202020204" pitchFamily="34" charset="0"/>
              </a:rPr>
              <a:t>Rights as a </a:t>
            </a:r>
            <a:r>
              <a:rPr lang="en-US" dirty="0" smtClean="0">
                <a:ea typeface="Helvetica" panose="020B0604020202020204" pitchFamily="34" charset="0"/>
              </a:rPr>
              <a:t>Whistleblower </a:t>
            </a:r>
            <a:endParaRPr dirty="0">
              <a:ea typeface="Helvetica" panose="020B0604020202020204" pitchFamily="34" charset="0"/>
            </a:endParaRPr>
          </a:p>
        </p:txBody>
      </p:sp>
      <p:sp>
        <p:nvSpPr>
          <p:cNvPr id="3" name="TextBox 2"/>
          <p:cNvSpPr txBox="1"/>
          <p:nvPr/>
        </p:nvSpPr>
        <p:spPr>
          <a:xfrm>
            <a:off x="764484" y="3331807"/>
            <a:ext cx="7615031" cy="2661362"/>
          </a:xfrm>
          <a:prstGeom prst="rect">
            <a:avLst/>
          </a:prstGeom>
          <a:noFill/>
        </p:spPr>
        <p:txBody>
          <a:bodyPr wrap="square" numCol="2" rtlCol="0">
            <a:spAutoFit/>
          </a:bodyPr>
          <a:lstStyle/>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Firing or laying off</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Blacklisting</a:t>
            </a:r>
          </a:p>
          <a:p>
            <a:pPr marL="817513" marR="169218" lvl="1" indent="-403433">
              <a:lnSpc>
                <a:spcPct val="100200"/>
              </a:lnSpc>
              <a:buFont typeface="Wingdings" charset="2"/>
              <a:buChar char="²"/>
            </a:pPr>
            <a:r>
              <a:rPr lang="en-US" sz="1677" dirty="0">
                <a:latin typeface="Helvetica" panose="020B0604020202020204" pitchFamily="34" charset="0"/>
                <a:cs typeface="Helvetica" panose="020B0604020202020204" pitchFamily="34" charset="0"/>
              </a:rPr>
              <a:t>Denying overtime or promotion</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Disciplining</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Denying benefits</a:t>
            </a:r>
          </a:p>
          <a:p>
            <a:pPr marL="817513" marR="169218" lvl="1" indent="-403433" algn="just">
              <a:lnSpc>
                <a:spcPct val="100200"/>
              </a:lnSpc>
              <a:buFont typeface="Wingdings" charset="2"/>
              <a:buChar char="²"/>
            </a:pPr>
            <a:endParaRPr lang="en-US" sz="1677" dirty="0">
              <a:latin typeface="Helvetica" panose="020B0604020202020204" pitchFamily="34" charset="0"/>
              <a:cs typeface="Helvetica" panose="020B0604020202020204" pitchFamily="34" charset="0"/>
            </a:endParaRPr>
          </a:p>
          <a:p>
            <a:pPr marL="817513" marR="169218" lvl="1" indent="-403433" algn="just">
              <a:lnSpc>
                <a:spcPct val="100200"/>
              </a:lnSpc>
              <a:buFont typeface="Wingdings" charset="2"/>
              <a:buChar char="²"/>
            </a:pPr>
            <a:endParaRPr lang="en-US" sz="1677" dirty="0">
              <a:latin typeface="Helvetica" panose="020B0604020202020204" pitchFamily="34" charset="0"/>
              <a:cs typeface="Helvetica" panose="020B0604020202020204" pitchFamily="34" charset="0"/>
            </a:endParaRPr>
          </a:p>
          <a:p>
            <a:pPr marL="817513" marR="169218" lvl="1" indent="-403433" algn="just">
              <a:lnSpc>
                <a:spcPct val="100200"/>
              </a:lnSpc>
              <a:buFont typeface="Wingdings" charset="2"/>
              <a:buChar char="²"/>
            </a:pPr>
            <a:endParaRPr lang="en-US" sz="1677" dirty="0">
              <a:latin typeface="Helvetica" panose="020B0604020202020204" pitchFamily="34" charset="0"/>
              <a:cs typeface="Helvetica" panose="020B0604020202020204" pitchFamily="34" charset="0"/>
            </a:endParaRPr>
          </a:p>
          <a:p>
            <a:pPr marL="817513" marR="169218" lvl="1" indent="-403433" algn="just">
              <a:lnSpc>
                <a:spcPct val="100200"/>
              </a:lnSpc>
              <a:buFont typeface="Wingdings" charset="2"/>
              <a:buChar char="²"/>
            </a:pPr>
            <a:endParaRPr lang="en-US" sz="1677" dirty="0">
              <a:latin typeface="Helvetica" panose="020B0604020202020204" pitchFamily="34" charset="0"/>
              <a:cs typeface="Helvetica" panose="020B0604020202020204" pitchFamily="34" charset="0"/>
            </a:endParaRP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Failing to hire or rehire</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Intimidation</a:t>
            </a:r>
          </a:p>
          <a:p>
            <a:pPr marL="817513" marR="169218" lvl="1" indent="-403433">
              <a:lnSpc>
                <a:spcPct val="100200"/>
              </a:lnSpc>
              <a:buFont typeface="Wingdings" charset="2"/>
              <a:buChar char="²"/>
            </a:pPr>
            <a:r>
              <a:rPr lang="en-US" sz="1677" dirty="0">
                <a:latin typeface="Helvetica" panose="020B0604020202020204" pitchFamily="34" charset="0"/>
                <a:cs typeface="Helvetica" panose="020B0604020202020204" pitchFamily="34" charset="0"/>
              </a:rPr>
              <a:t>Reassignment affecting promotion prospects</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Reducing pay or hour</a:t>
            </a:r>
          </a:p>
        </p:txBody>
      </p:sp>
      <p:sp>
        <p:nvSpPr>
          <p:cNvPr id="5" name="Slide Number Placeholder 4"/>
          <p:cNvSpPr>
            <a:spLocks noGrp="1"/>
          </p:cNvSpPr>
          <p:nvPr>
            <p:ph type="sldNum" sz="quarter" idx="12"/>
          </p:nvPr>
        </p:nvSpPr>
        <p:spPr/>
        <p:txBody>
          <a:bodyPr/>
          <a:lstStyle/>
          <a:p>
            <a:fld id="{A7F154CC-4E82-45BB-8A64-02679D04A018}" type="slidenum">
              <a:rPr lang="en-US" smtClean="0"/>
              <a:pPr/>
              <a:t>19</a:t>
            </a:fld>
            <a:endParaRPr lang="en-US" dirty="0"/>
          </a:p>
        </p:txBody>
      </p:sp>
    </p:spTree>
    <p:extLst>
      <p:ext uri="{BB962C8B-B14F-4D97-AF65-F5344CB8AC3E}">
        <p14:creationId xmlns:p14="http://schemas.microsoft.com/office/powerpoint/2010/main" val="2998790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r>
              <a:rPr lang="en-US" dirty="0"/>
              <a:t>Please sign the attendance sheet</a:t>
            </a:r>
          </a:p>
          <a:p>
            <a:r>
              <a:rPr lang="en-US" dirty="0"/>
              <a:t>Take one handout</a:t>
            </a:r>
          </a:p>
          <a:p>
            <a:r>
              <a:rPr lang="en-US" dirty="0"/>
              <a:t>Answer the pre-test</a:t>
            </a:r>
          </a:p>
        </p:txBody>
      </p:sp>
      <p:sp>
        <p:nvSpPr>
          <p:cNvPr id="5" name="Title 4"/>
          <p:cNvSpPr>
            <a:spLocks noGrp="1"/>
          </p:cNvSpPr>
          <p:nvPr>
            <p:ph type="title"/>
          </p:nvPr>
        </p:nvSpPr>
        <p:spPr/>
        <p:txBody>
          <a:bodyPr/>
          <a:lstStyle/>
          <a:p>
            <a:r>
              <a:rPr lang="en-US" dirty="0">
                <a:latin typeface="Arial" panose="020B0604020202020204" pitchFamily="34" charset="0"/>
              </a:rPr>
              <a:t>Welcome</a:t>
            </a:r>
          </a:p>
        </p:txBody>
      </p:sp>
      <p:sp>
        <p:nvSpPr>
          <p:cNvPr id="3" name="Slide Number Placeholder 2"/>
          <p:cNvSpPr>
            <a:spLocks noGrp="1"/>
          </p:cNvSpPr>
          <p:nvPr>
            <p:ph type="sldNum" sz="quarter" idx="12"/>
          </p:nvPr>
        </p:nvSpPr>
        <p:spPr/>
        <p:txBody>
          <a:bodyPr/>
          <a:lstStyle/>
          <a:p>
            <a:fld id="{A7F154CC-4E82-45BB-8A64-02679D04A018}" type="slidenum">
              <a:rPr lang="en-US" smtClean="0"/>
              <a:pPr/>
              <a:t>2</a:t>
            </a:fld>
            <a:endParaRPr lang="en-US" dirty="0"/>
          </a:p>
        </p:txBody>
      </p:sp>
    </p:spTree>
    <p:extLst>
      <p:ext uri="{BB962C8B-B14F-4D97-AF65-F5344CB8AC3E}">
        <p14:creationId xmlns:p14="http://schemas.microsoft.com/office/powerpoint/2010/main" val="24861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about OSHA?</a:t>
            </a:r>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822EE31D-995F-49BA-8FFA-0CC48DCCE8BB}" type="slidenum">
              <a:rPr lang="en-US" smtClean="0"/>
              <a:t>20</a:t>
            </a:fld>
            <a:endParaRPr lang="en-US"/>
          </a:p>
        </p:txBody>
      </p:sp>
    </p:spTree>
    <p:extLst>
      <p:ext uri="{BB962C8B-B14F-4D97-AF65-F5344CB8AC3E}">
        <p14:creationId xmlns:p14="http://schemas.microsoft.com/office/powerpoint/2010/main" val="427397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 to Fall Protection</a:t>
            </a:r>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822EE31D-995F-49BA-8FFA-0CC48DCCE8BB}" type="slidenum">
              <a:rPr lang="en-US" smtClean="0"/>
              <a:t>21</a:t>
            </a:fld>
            <a:endParaRPr lang="en-US"/>
          </a:p>
        </p:txBody>
      </p:sp>
    </p:spTree>
    <p:extLst>
      <p:ext uri="{BB962C8B-B14F-4D97-AF65-F5344CB8AC3E}">
        <p14:creationId xmlns:p14="http://schemas.microsoft.com/office/powerpoint/2010/main" val="2976989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Objectives</a:t>
            </a:r>
            <a:endParaRPr lang="en-US" altLang="en-US" dirty="0"/>
          </a:p>
        </p:txBody>
      </p:sp>
      <p:sp>
        <p:nvSpPr>
          <p:cNvPr id="6148"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324806" indent="-324806" defTabSz="914145">
              <a:spcBef>
                <a:spcPts val="492"/>
              </a:spcBef>
              <a:buClr>
                <a:srgbClr val="000000"/>
              </a:buClr>
              <a:buFont typeface="ArialMT" charset="0"/>
              <a:buChar char="•"/>
            </a:pPr>
            <a:r>
              <a:rPr lang="en-US" altLang="en-US" sz="3023"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Recognize, avoid and prevent fall hazards in construction</a:t>
            </a:r>
          </a:p>
          <a:p>
            <a:pPr marL="592687" lvl="1" indent="-271230" defTabSz="914145">
              <a:spcBef>
                <a:spcPts val="422"/>
              </a:spcBef>
              <a:buClr>
                <a:srgbClr val="000000"/>
              </a:buClr>
              <a:buFont typeface="ArialMT" charset="0"/>
              <a:buChar char="–"/>
            </a:pPr>
            <a:r>
              <a:rPr lang="en-U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Identify major fall hazards</a:t>
            </a:r>
          </a:p>
          <a:p>
            <a:pPr marL="592687" lvl="1" indent="-271230" defTabSz="914145">
              <a:spcBef>
                <a:spcPts val="422"/>
              </a:spcBef>
              <a:buClr>
                <a:srgbClr val="000000"/>
              </a:buClr>
              <a:buFont typeface="ArialMT" charset="0"/>
              <a:buChar char="–"/>
            </a:pPr>
            <a:r>
              <a:rPr lang="en-U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Describe types of fall hazards</a:t>
            </a:r>
          </a:p>
          <a:p>
            <a:pPr marL="592687" lvl="1" indent="-271230" defTabSz="914145">
              <a:spcBef>
                <a:spcPts val="422"/>
              </a:spcBef>
              <a:buClr>
                <a:srgbClr val="000000"/>
              </a:buClr>
              <a:buFont typeface="ArialMT" charset="0"/>
              <a:buChar char="–"/>
            </a:pPr>
            <a:r>
              <a:rPr lang="en-U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Protect him/herself from fall hazards</a:t>
            </a:r>
          </a:p>
          <a:p>
            <a:pPr marL="592687" lvl="1" indent="-271230" defTabSz="914145">
              <a:spcBef>
                <a:spcPts val="422"/>
              </a:spcBef>
              <a:buClr>
                <a:srgbClr val="000000"/>
              </a:buClr>
              <a:buFont typeface="ArialMT" charset="0"/>
              <a:buChar char="–"/>
            </a:pPr>
            <a:r>
              <a:rPr lang="en-U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Recognize employer requirements to protect workers from fall hazards</a:t>
            </a:r>
            <a:endParaRPr lang="en-US" alt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22</a:t>
            </a:fld>
            <a:endParaRPr lang="en-US" dirty="0"/>
          </a:p>
        </p:txBody>
      </p:sp>
    </p:spTree>
    <p:extLst>
      <p:ext uri="{BB962C8B-B14F-4D97-AF65-F5344CB8AC3E}">
        <p14:creationId xmlns:p14="http://schemas.microsoft.com/office/powerpoint/2010/main" val="191530989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p:txBody>
          <a:bodyPr vert="horz" lIns="88900" tIns="50799" rIns="88900" bIns="50799" rtlCol="0" anchor="t">
            <a:normAutofit/>
          </a:bodyPr>
          <a:lstStyle/>
          <a:p>
            <a:pPr marL="342665" indent="-342665" defTabSz="914145">
              <a:spcBef>
                <a:spcPts val="492"/>
              </a:spcBef>
              <a:buClr>
                <a:srgbClr val="000000"/>
              </a:buClr>
              <a:buFont typeface="ArialMT" charset="0"/>
              <a:buChar char="•"/>
            </a:pPr>
            <a:r>
              <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Did you know?</a:t>
            </a:r>
            <a:br>
              <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r>
              <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Falls from elevation account for one third of all deaths in construction.</a:t>
            </a:r>
          </a:p>
        </p:txBody>
      </p:sp>
      <p:sp>
        <p:nvSpPr>
          <p:cNvPr id="14339" name="Rectangle 2"/>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Falls in Construction</a:t>
            </a:r>
            <a:endParaRPr lang="en-US" altLang="en-US" dirty="0"/>
          </a:p>
        </p:txBody>
      </p:sp>
      <p:pic>
        <p:nvPicPr>
          <p:cNvPr id="14341" name="Picture 5" descr="A picture showing icon of a man falling with his tool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64180" y="3023279"/>
            <a:ext cx="3406140" cy="290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Slide Number Placeholder 2"/>
          <p:cNvSpPr>
            <a:spLocks noGrp="1"/>
          </p:cNvSpPr>
          <p:nvPr>
            <p:ph type="sldNum" sz="quarter" idx="12"/>
          </p:nvPr>
        </p:nvSpPr>
        <p:spPr/>
        <p:txBody>
          <a:bodyPr/>
          <a:lstStyle/>
          <a:p>
            <a:fld id="{A7F154CC-4E82-45BB-8A64-02679D04A018}" type="slidenum">
              <a:rPr lang="en-US" smtClean="0"/>
              <a:pPr/>
              <a:t>23</a:t>
            </a:fld>
            <a:endParaRPr lang="en-US" dirty="0"/>
          </a:p>
        </p:txBody>
      </p:sp>
    </p:spTree>
    <p:extLst>
      <p:ext uri="{BB962C8B-B14F-4D97-AF65-F5344CB8AC3E}">
        <p14:creationId xmlns:p14="http://schemas.microsoft.com/office/powerpoint/2010/main" val="291532886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ea typeface="Helvetica" panose="020B0604020202020204" pitchFamily="34" charset="0"/>
                <a:sym typeface="Helvetica" panose="020B0604020202020204" pitchFamily="34" charset="0"/>
              </a:rPr>
              <a:t>Falls in </a:t>
            </a:r>
            <a:r>
              <a:rPr lang="en-US" altLang="en-US" dirty="0" smtClean="0">
                <a:ea typeface="Helvetica" panose="020B0604020202020204" pitchFamily="34" charset="0"/>
                <a:sym typeface="Helvetica" panose="020B0604020202020204" pitchFamily="34" charset="0"/>
              </a:rPr>
              <a:t>Construction </a:t>
            </a:r>
            <a:endParaRPr lang="en-US" altLang="en-US" dirty="0"/>
          </a:p>
        </p:txBody>
      </p:sp>
      <p:sp>
        <p:nvSpPr>
          <p:cNvPr id="18435" name="Content Placeholder 2"/>
          <p:cNvSpPr>
            <a:spLocks noGrp="1"/>
          </p:cNvSpPr>
          <p:nvPr>
            <p:ph idx="1"/>
          </p:nvPr>
        </p:nvSpPr>
        <p:spPr/>
        <p:txBody>
          <a:bodyPr/>
          <a:lstStyle/>
          <a:p>
            <a:r>
              <a:rPr lang="en-US" altLang="en-US" dirty="0">
                <a:latin typeface="Helvetica" panose="020B0604020202020204" pitchFamily="34" charset="0"/>
                <a:cs typeface="Helvetica" panose="020B0604020202020204" pitchFamily="34" charset="0"/>
              </a:rPr>
              <a:t>FALLS ARE THE LEADING CAUSE OF DEATH IN CONSTRUCTION. </a:t>
            </a:r>
          </a:p>
          <a:p>
            <a:r>
              <a:rPr lang="en-US" altLang="en-US" dirty="0">
                <a:latin typeface="Helvetica" panose="020B0604020202020204" pitchFamily="34" charset="0"/>
                <a:cs typeface="Helvetica" panose="020B0604020202020204" pitchFamily="34" charset="0"/>
              </a:rPr>
              <a:t>In 2015, there were 350 fatal falls to a lower level out of 937 construction fatalities (BLS data). These deaths are preventable.</a:t>
            </a:r>
          </a:p>
        </p:txBody>
      </p:sp>
      <p:sp>
        <p:nvSpPr>
          <p:cNvPr id="3" name="Slide Number Placeholder 2"/>
          <p:cNvSpPr>
            <a:spLocks noGrp="1"/>
          </p:cNvSpPr>
          <p:nvPr>
            <p:ph type="sldNum" sz="quarter" idx="12"/>
          </p:nvPr>
        </p:nvSpPr>
        <p:spPr/>
        <p:txBody>
          <a:bodyPr/>
          <a:lstStyle/>
          <a:p>
            <a:fld id="{A7F154CC-4E82-45BB-8A64-02679D04A018}" type="slidenum">
              <a:rPr lang="en-US" smtClean="0"/>
              <a:pPr/>
              <a:t>24</a:t>
            </a:fld>
            <a:endParaRPr lang="en-US" dirty="0"/>
          </a:p>
        </p:txBody>
      </p:sp>
    </p:spTree>
    <p:extLst>
      <p:ext uri="{BB962C8B-B14F-4D97-AF65-F5344CB8AC3E}">
        <p14:creationId xmlns:p14="http://schemas.microsoft.com/office/powerpoint/2010/main" val="1151941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p:txBody>
          <a:bodyPr vert="horz" lIns="88900" tIns="50799" rIns="88900" bIns="50799" rtlCol="0" anchor="t">
            <a:normAutofit/>
          </a:bodyPr>
          <a:lstStyle/>
          <a:p>
            <a:pPr marL="314760" indent="-314760" defTabSz="914145">
              <a:spcBef>
                <a:spcPts val="492"/>
              </a:spcBef>
              <a:buClr>
                <a:srgbClr val="000000"/>
              </a:buClr>
              <a:buFont typeface="ArialMT" charset="0"/>
              <a:buChar char="•"/>
            </a:pPr>
            <a:r>
              <a:rPr lang="en-US" altLang="en-US" sz="2883"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It is important that safety and health programs contain provisions to protect workers from falls on the job. </a:t>
            </a:r>
          </a:p>
          <a:p>
            <a:pPr marL="314760" indent="-314760" defTabSz="914145">
              <a:spcBef>
                <a:spcPts val="492"/>
              </a:spcBef>
              <a:buClr>
                <a:srgbClr val="000000"/>
              </a:buClr>
              <a:buFont typeface="ArialMT" charset="0"/>
              <a:buChar char="•"/>
            </a:pPr>
            <a:r>
              <a:rPr lang="en-US" altLang="en-US" sz="2883"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following hazards cause the most fall-related injuries:</a:t>
            </a:r>
          </a:p>
          <a:p>
            <a:pPr marL="583758" lvl="1" indent="-262301" defTabSz="914145">
              <a:spcBef>
                <a:spcPts val="422"/>
              </a:spcBef>
              <a:buClr>
                <a:srgbClr val="000000"/>
              </a:buClr>
              <a:buFont typeface="ArialMT" charset="0"/>
              <a:buChar char="–"/>
            </a:pPr>
            <a:r>
              <a:rPr lang="en-US" altLang="en-US" sz="253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Unprotected Sides, Wall Openings, and Floor Holes</a:t>
            </a:r>
          </a:p>
          <a:p>
            <a:pPr marL="583758" lvl="1" indent="-262301" defTabSz="914145">
              <a:spcBef>
                <a:spcPts val="422"/>
              </a:spcBef>
              <a:buClr>
                <a:srgbClr val="000000"/>
              </a:buClr>
              <a:buFont typeface="ArialMT" charset="0"/>
              <a:buChar char="–"/>
            </a:pPr>
            <a:r>
              <a:rPr lang="en-US" altLang="en-US" sz="253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Unguarded Protruding Steel </a:t>
            </a:r>
            <a:r>
              <a:rPr lang="en-US" altLang="en-US" sz="2531"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Rebars</a:t>
            </a:r>
            <a:endParaRPr lang="en-US" altLang="en-US" sz="253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583758" lvl="1" indent="-262301" defTabSz="914145">
              <a:spcBef>
                <a:spcPts val="422"/>
              </a:spcBef>
              <a:buClr>
                <a:srgbClr val="000000"/>
              </a:buClr>
              <a:buFont typeface="ArialMT" charset="0"/>
              <a:buChar char="–"/>
            </a:pPr>
            <a:r>
              <a:rPr lang="en-US" altLang="en-US" sz="253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Improper Scaffold Construction </a:t>
            </a:r>
          </a:p>
          <a:p>
            <a:pPr marL="583758" lvl="1" indent="-262301" defTabSz="914145">
              <a:spcBef>
                <a:spcPts val="422"/>
              </a:spcBef>
              <a:buClr>
                <a:srgbClr val="000000"/>
              </a:buClr>
              <a:buFont typeface="ArialMT" charset="0"/>
              <a:buChar char="–"/>
            </a:pPr>
            <a:r>
              <a:rPr lang="en-US" altLang="en-US" sz="253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Misuse of Portable Ladders</a:t>
            </a:r>
          </a:p>
        </p:txBody>
      </p:sp>
      <p:sp>
        <p:nvSpPr>
          <p:cNvPr id="28675" name="Rectangle 2"/>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Falls in </a:t>
            </a:r>
            <a:r>
              <a:rPr lang="en-US" altLang="en-US" dirty="0" smtClean="0">
                <a:ea typeface="Helvetica" panose="020B0604020202020204" pitchFamily="34" charset="0"/>
                <a:sym typeface="Helvetica" panose="020B0604020202020204" pitchFamily="34" charset="0"/>
              </a:rPr>
              <a:t>Construction  </a:t>
            </a:r>
            <a:endParaRPr lang="en-US" altLang="en-US" dirty="0">
              <a:ea typeface="Helvetica" panose="020B0604020202020204" pitchFamily="34" charset="0"/>
            </a:endParaRPr>
          </a:p>
        </p:txBody>
      </p:sp>
      <p:sp>
        <p:nvSpPr>
          <p:cNvPr id="3" name="Slide Number Placeholder 2"/>
          <p:cNvSpPr>
            <a:spLocks noGrp="1"/>
          </p:cNvSpPr>
          <p:nvPr>
            <p:ph type="sldNum" sz="quarter" idx="12"/>
          </p:nvPr>
        </p:nvSpPr>
        <p:spPr/>
        <p:txBody>
          <a:bodyPr/>
          <a:lstStyle/>
          <a:p>
            <a:fld id="{A7F154CC-4E82-45BB-8A64-02679D04A018}" type="slidenum">
              <a:rPr lang="en-US" smtClean="0"/>
              <a:pPr/>
              <a:t>25</a:t>
            </a:fld>
            <a:endParaRPr lang="en-US" dirty="0"/>
          </a:p>
        </p:txBody>
      </p:sp>
    </p:spTree>
    <p:extLst>
      <p:ext uri="{BB962C8B-B14F-4D97-AF65-F5344CB8AC3E}">
        <p14:creationId xmlns:p14="http://schemas.microsoft.com/office/powerpoint/2010/main" val="327555181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342019" indent="-342659">
              <a:buFont typeface="Wingdings" panose="05000000000000000000" pitchFamily="2" charset="2"/>
              <a:buChar char="ü"/>
            </a:pPr>
            <a:r>
              <a:rPr lang="en-US" b="1" dirty="0">
                <a:latin typeface="Arial" panose="020B0604020202020204" pitchFamily="34" charset="0"/>
                <a:cs typeface="Arial" panose="020B0604020202020204" pitchFamily="34" charset="0"/>
              </a:rPr>
              <a:t>General Industry:</a:t>
            </a:r>
          </a:p>
          <a:p>
            <a:pPr marL="0" indent="0">
              <a:buNone/>
            </a:pPr>
            <a:r>
              <a:rPr lang="en-US" b="1" dirty="0">
                <a:latin typeface="Arial" panose="020B0604020202020204" pitchFamily="34" charset="0"/>
                <a:cs typeface="Arial" panose="020B0604020202020204" pitchFamily="34" charset="0"/>
              </a:rPr>
              <a:t>Fall protection required when working at 4 feet above lower level</a:t>
            </a:r>
            <a:endParaRPr lang="en-US" dirty="0">
              <a:latin typeface="Arial" panose="020B0604020202020204" pitchFamily="34" charset="0"/>
              <a:cs typeface="Arial" panose="020B0604020202020204" pitchFamily="34" charset="0"/>
            </a:endParaRPr>
          </a:p>
          <a:p>
            <a:pPr marL="342019" indent="-342659">
              <a:buFont typeface="Wingdings" panose="05000000000000000000" pitchFamily="2" charset="2"/>
              <a:buChar char="ü"/>
            </a:pPr>
            <a:r>
              <a:rPr lang="en-US" b="1" dirty="0">
                <a:latin typeface="Arial" panose="020B0604020202020204" pitchFamily="34" charset="0"/>
                <a:cs typeface="Arial" panose="020B0604020202020204" pitchFamily="34" charset="0"/>
              </a:rPr>
              <a:t>Construction Industry:</a:t>
            </a:r>
          </a:p>
          <a:p>
            <a:pPr marL="0" indent="0">
              <a:buNone/>
            </a:pPr>
            <a:r>
              <a:rPr lang="en-US" b="1" dirty="0">
                <a:latin typeface="Arial" panose="020B0604020202020204" pitchFamily="34" charset="0"/>
                <a:cs typeface="Arial" panose="020B0604020202020204" pitchFamily="34" charset="0"/>
              </a:rPr>
              <a:t>Fall protection required when working at </a:t>
            </a:r>
            <a:r>
              <a:rPr lang="en-US" b="1" dirty="0" smtClean="0">
                <a:latin typeface="Arial" panose="020B0604020202020204" pitchFamily="34" charset="0"/>
                <a:cs typeface="Arial" panose="020B0604020202020204" pitchFamily="34" charset="0"/>
              </a:rPr>
              <a:t>6 </a:t>
            </a:r>
            <a:r>
              <a:rPr lang="en-US" b="1" dirty="0">
                <a:latin typeface="Arial" panose="020B0604020202020204" pitchFamily="34" charset="0"/>
                <a:cs typeface="Arial" panose="020B0604020202020204" pitchFamily="34" charset="0"/>
              </a:rPr>
              <a:t>feet above lower level</a:t>
            </a:r>
          </a:p>
          <a:p>
            <a:pPr marL="0" indent="0">
              <a:buNone/>
            </a:pPr>
            <a:endParaRPr lang="en-US" dirty="0">
              <a:latin typeface="Arial" panose="020B0604020202020204" pitchFamily="34" charset="0"/>
              <a:cs typeface="Arial" panose="020B0604020202020204" pitchFamily="34" charset="0"/>
            </a:endParaRPr>
          </a:p>
          <a:p>
            <a:pPr marL="342659" lvl="2" indent="-342659">
              <a:buFont typeface="Wingdings" panose="05000000000000000000" pitchFamily="2" charset="2"/>
              <a:buChar char="§"/>
            </a:pPr>
            <a:r>
              <a:rPr lang="en-US" sz="2800" dirty="0">
                <a:latin typeface="Arial" panose="020B0604020202020204" pitchFamily="34" charset="0"/>
                <a:cs typeface="Arial" panose="020B0604020202020204" pitchFamily="34" charset="0"/>
              </a:rPr>
              <a:t>Employer’s operations will completely or mostly fall under one of the sectors listed and will follow their regulations. </a:t>
            </a:r>
          </a:p>
          <a:p>
            <a:endParaRPr lang="en-US" dirty="0">
              <a:latin typeface="Arial" panose="020B0604020202020204" pitchFamily="34" charset="0"/>
              <a:cs typeface="Arial" panose="020B0604020202020204" pitchFamily="34" charset="0"/>
            </a:endParaRPr>
          </a:p>
        </p:txBody>
      </p:sp>
      <p:sp>
        <p:nvSpPr>
          <p:cNvPr id="8" name="Titel 1"/>
          <p:cNvSpPr>
            <a:spLocks noGrp="1"/>
          </p:cNvSpPr>
          <p:nvPr>
            <p:ph type="title"/>
          </p:nvPr>
        </p:nvSpPr>
        <p:spPr/>
        <p:txBody>
          <a:bodyPr>
            <a:noAutofit/>
          </a:bodyPr>
          <a:lstStyle/>
          <a:p>
            <a:r>
              <a:rPr lang="de-DE" dirty="0">
                <a:ea typeface="Helvetica" panose="020B0604020202020204" pitchFamily="34" charset="0"/>
              </a:rPr>
              <a:t>OSHA Regulations on Fall Protection </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26</a:t>
            </a:fld>
            <a:endParaRPr lang="de-DE" dirty="0"/>
          </a:p>
        </p:txBody>
      </p:sp>
    </p:spTree>
    <p:extLst>
      <p:ext uri="{BB962C8B-B14F-4D97-AF65-F5344CB8AC3E}">
        <p14:creationId xmlns:p14="http://schemas.microsoft.com/office/powerpoint/2010/main" val="670376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4" name="Rectangle 3"/>
          <p:cNvSpPr>
            <a:spLocks noGrp="1" noChangeArrowheads="1"/>
          </p:cNvSpPr>
          <p:nvPr>
            <p:ph type="title"/>
          </p:nvPr>
        </p:nvSpPr>
        <p:spPr>
          <a:xfrm>
            <a:off x="456531" y="274588"/>
            <a:ext cx="8229823" cy="1143000"/>
          </a:xfrm>
        </p:spPr>
        <p:txBody>
          <a:bodyPr vert="horz" lIns="88900" tIns="50799" rIns="88900" bIns="50799" rtlCol="0" anchor="ctr">
            <a:noAutofit/>
          </a:bodyPr>
          <a:lstStyle/>
          <a:p>
            <a:pPr defTabSz="914145"/>
            <a:r>
              <a:rPr lang="en-US" altLang="en-US" sz="3600" dirty="0">
                <a:ea typeface="Helvetica" panose="020B0604020202020204" pitchFamily="34" charset="0"/>
                <a:sym typeface="Helvetica" panose="020B0604020202020204" pitchFamily="34" charset="0"/>
              </a:rPr>
              <a:t>OSHA's Fall Prevention Campaign</a:t>
            </a:r>
            <a:endParaRPr lang="en-US" altLang="en-US" sz="3600" dirty="0">
              <a:ea typeface="Helvetica" panose="020B0604020202020204" pitchFamily="34" charset="0"/>
            </a:endParaRPr>
          </a:p>
        </p:txBody>
      </p:sp>
      <p:sp>
        <p:nvSpPr>
          <p:cNvPr id="3" name="Slide Number Placeholder 2"/>
          <p:cNvSpPr>
            <a:spLocks noGrp="1"/>
          </p:cNvSpPr>
          <p:nvPr>
            <p:ph type="sldNum" sz="quarter" idx="12"/>
          </p:nvPr>
        </p:nvSpPr>
        <p:spPr/>
        <p:txBody>
          <a:bodyPr/>
          <a:lstStyle/>
          <a:p>
            <a:fld id="{A7F154CC-4E82-45BB-8A64-02679D04A018}" type="slidenum">
              <a:rPr lang="en-US" smtClean="0"/>
              <a:pPr/>
              <a:t>27</a:t>
            </a:fld>
            <a:endParaRPr lang="en-US" dirty="0"/>
          </a:p>
        </p:txBody>
      </p:sp>
      <p:pic>
        <p:nvPicPr>
          <p:cNvPr id="2" name="Picture 1" title="A picture showing three parts of OSHA's fall prevention campaign: plan, provide, tra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3177" y="1779077"/>
            <a:ext cx="7092176" cy="4527395"/>
          </a:xfrm>
          <a:prstGeom prst="rect">
            <a:avLst/>
          </a:prstGeom>
        </p:spPr>
      </p:pic>
    </p:spTree>
    <p:extLst>
      <p:ext uri="{BB962C8B-B14F-4D97-AF65-F5344CB8AC3E}">
        <p14:creationId xmlns:p14="http://schemas.microsoft.com/office/powerpoint/2010/main" val="124849749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p:txBody>
          <a:bodyPr vert="horz" lIns="88900" tIns="50799" rIns="88900" bIns="50799" rtlCol="0" anchor="t">
            <a:noAutofit/>
          </a:bodyPr>
          <a:lstStyle/>
          <a:p>
            <a:pPr marL="0" indent="0" defTabSz="914145">
              <a:spcBef>
                <a:spcPts val="492"/>
              </a:spcBef>
              <a:buClr>
                <a:srgbClr val="000000"/>
              </a:buClr>
              <a:buNone/>
            </a:pPr>
            <a:r>
              <a:rPr lang="en-US" altLang="en-US"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PLAN ahead to get the job done safely</a:t>
            </a:r>
            <a:endParaRPr lang="en-U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3485" indent="-33485" defTabSz="914145">
              <a:spcBef>
                <a:spcPts val="492"/>
              </a:spcBef>
              <a:buNone/>
            </a:pPr>
            <a:r>
              <a:rPr lang="en-U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When working from heights, such as ladders, scaffolds, and roofs, employers must plan projects to ensure that the job is done safely. </a:t>
            </a:r>
            <a:r>
              <a:rPr lang="en-US" altLang="en-US"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PROVIDE the right equipment</a:t>
            </a:r>
            <a:endParaRPr lang="en-U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3485" indent="-33485" defTabSz="914145">
              <a:spcBef>
                <a:spcPts val="492"/>
              </a:spcBef>
              <a:buNone/>
            </a:pPr>
            <a:r>
              <a:rPr lang="en-U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Workers who are six feet or more above lower levels are at risk for serious injury or death if they should fall.</a:t>
            </a:r>
          </a:p>
          <a:p>
            <a:pPr marL="33485" indent="-33485" defTabSz="914145">
              <a:spcBef>
                <a:spcPts val="492"/>
              </a:spcBef>
              <a:buNone/>
            </a:pPr>
            <a:r>
              <a:rPr lang="en-U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TRAIN everyone to use the equipment safely</a:t>
            </a:r>
            <a:endParaRPr lang="en-U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3485" indent="-33485" defTabSz="914145">
              <a:spcBef>
                <a:spcPts val="492"/>
              </a:spcBef>
              <a:buNone/>
            </a:pPr>
            <a:r>
              <a:rPr lang="en-U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Falls can be prevented when workers understand proper set-up and safe use of equipment.</a:t>
            </a:r>
          </a:p>
        </p:txBody>
      </p:sp>
      <p:sp>
        <p:nvSpPr>
          <p:cNvPr id="33795" name="Rectangle 2"/>
          <p:cNvSpPr>
            <a:spLocks noGrp="1" noChangeArrowheads="1"/>
          </p:cNvSpPr>
          <p:nvPr>
            <p:ph type="title"/>
          </p:nvPr>
        </p:nvSpPr>
        <p:spPr/>
        <p:txBody>
          <a:bodyPr vert="horz" lIns="88900" tIns="50799" rIns="88900" bIns="50799" rtlCol="0" anchor="ctr">
            <a:noAutofit/>
          </a:bodyPr>
          <a:lstStyle/>
          <a:p>
            <a:pPr defTabSz="914145"/>
            <a:r>
              <a:rPr lang="en-US" altLang="en-US" sz="3600" dirty="0">
                <a:ea typeface="Helvetica" panose="020B0604020202020204" pitchFamily="34" charset="0"/>
                <a:sym typeface="Helvetica" panose="020B0604020202020204" pitchFamily="34" charset="0"/>
              </a:rPr>
              <a:t>OSHA's Fall Prevention </a:t>
            </a:r>
            <a:r>
              <a:rPr lang="en-US" altLang="en-US" sz="3600" dirty="0" smtClean="0">
                <a:ea typeface="Helvetica" panose="020B0604020202020204" pitchFamily="34" charset="0"/>
                <a:sym typeface="Helvetica" panose="020B0604020202020204" pitchFamily="34" charset="0"/>
              </a:rPr>
              <a:t>Campaign </a:t>
            </a:r>
            <a:endParaRPr lang="en-US" altLang="en-US" sz="3600" dirty="0">
              <a:ea typeface="Helvetica" panose="020B0604020202020204" pitchFamily="34" charset="0"/>
            </a:endParaRPr>
          </a:p>
        </p:txBody>
      </p:sp>
      <p:sp>
        <p:nvSpPr>
          <p:cNvPr id="3" name="Slide Number Placeholder 2"/>
          <p:cNvSpPr>
            <a:spLocks noGrp="1"/>
          </p:cNvSpPr>
          <p:nvPr>
            <p:ph type="sldNum" sz="quarter" idx="12"/>
          </p:nvPr>
        </p:nvSpPr>
        <p:spPr/>
        <p:txBody>
          <a:bodyPr/>
          <a:lstStyle/>
          <a:p>
            <a:fld id="{A7F154CC-4E82-45BB-8A64-02679D04A018}" type="slidenum">
              <a:rPr lang="en-US" smtClean="0"/>
              <a:pPr/>
              <a:t>28</a:t>
            </a:fld>
            <a:endParaRPr lang="en-US" dirty="0"/>
          </a:p>
        </p:txBody>
      </p:sp>
    </p:spTree>
    <p:extLst>
      <p:ext uri="{BB962C8B-B14F-4D97-AF65-F5344CB8AC3E}">
        <p14:creationId xmlns:p14="http://schemas.microsoft.com/office/powerpoint/2010/main" val="396166334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4" name="Rectangle 3"/>
          <p:cNvSpPr>
            <a:spLocks noGrp="1" noChangeArrowheads="1"/>
          </p:cNvSpPr>
          <p:nvPr>
            <p:ph idx="1"/>
          </p:nvPr>
        </p:nvSpPr>
        <p:spPr/>
        <p:txBody>
          <a:bodyPr vert="horz" lIns="88900" tIns="50799" rIns="88900" bIns="50799" rtlCol="0" anchor="t">
            <a:normAutofit/>
          </a:bodyPr>
          <a:lstStyle/>
          <a:p>
            <a:pPr marL="293553" indent="-293553" defTabSz="914145">
              <a:lnSpc>
                <a:spcPct val="80000"/>
              </a:lnSpc>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Employees must be trained to avoid fall hazards on a roof and properly use fall protection equipment-this includes safety measures like:</a:t>
            </a:r>
          </a:p>
          <a:p>
            <a:pPr marL="293553" indent="-293553" defTabSz="914145">
              <a:lnSpc>
                <a:spcPct val="80000"/>
              </a:lnSpc>
              <a:spcBef>
                <a:spcPts val="422"/>
              </a:spcBef>
              <a:buNone/>
            </a:pPr>
            <a:endPar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561434" lvl="1" indent="-293553" defTabSz="914145">
              <a:lnSpc>
                <a:spcPct val="80000"/>
              </a:lnSpc>
              <a:spcBef>
                <a:spcPts val="422"/>
              </a:spcBef>
              <a:buClr>
                <a:srgbClr val="000000"/>
              </a:buClr>
              <a:buFont typeface="Wingdings" panose="05000000000000000000" pitchFamily="2" charset="2"/>
              <a:buChar char="ü"/>
            </a:pPr>
            <a:r>
              <a:rPr lang="en-US" altLang="en-US" sz="253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Make sure your harness fits and is not defective when using PFAS</a:t>
            </a:r>
          </a:p>
          <a:p>
            <a:pPr marL="561434" lvl="1" indent="-293553" defTabSz="914145">
              <a:lnSpc>
                <a:spcPct val="80000"/>
              </a:lnSpc>
              <a:spcBef>
                <a:spcPts val="422"/>
              </a:spcBef>
              <a:buClr>
                <a:srgbClr val="000000"/>
              </a:buClr>
              <a:buFont typeface="Wingdings" panose="05000000000000000000" pitchFamily="2" charset="2"/>
              <a:buChar char="ü"/>
            </a:pPr>
            <a:r>
              <a:rPr lang="en-US" altLang="en-US" sz="253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Always stay connected/tie off</a:t>
            </a:r>
          </a:p>
          <a:p>
            <a:pPr marL="561434" lvl="1" indent="-293553" defTabSz="914145">
              <a:lnSpc>
                <a:spcPct val="80000"/>
              </a:lnSpc>
              <a:spcBef>
                <a:spcPts val="422"/>
              </a:spcBef>
              <a:buClr>
                <a:srgbClr val="000000"/>
              </a:buClr>
              <a:buFont typeface="Wingdings" panose="05000000000000000000" pitchFamily="2" charset="2"/>
              <a:buChar char="ü"/>
            </a:pPr>
            <a:r>
              <a:rPr lang="en-US" altLang="en-US" sz="253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Ensure that all anchor points are safe</a:t>
            </a:r>
          </a:p>
          <a:p>
            <a:pPr marL="561434" lvl="1" indent="-293553" defTabSz="914145">
              <a:lnSpc>
                <a:spcPct val="80000"/>
              </a:lnSpc>
              <a:spcBef>
                <a:spcPts val="422"/>
              </a:spcBef>
              <a:buClr>
                <a:srgbClr val="000000"/>
              </a:buClr>
              <a:buFont typeface="Wingdings" panose="05000000000000000000" pitchFamily="2" charset="2"/>
              <a:buChar char="ü"/>
            </a:pPr>
            <a:r>
              <a:rPr lang="en-US" altLang="en-US" sz="253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Protect all holes, openings and skylights</a:t>
            </a:r>
          </a:p>
          <a:p>
            <a:pPr marL="561434" lvl="1" indent="-293553" defTabSz="914145">
              <a:lnSpc>
                <a:spcPct val="80000"/>
              </a:lnSpc>
              <a:spcBef>
                <a:spcPts val="422"/>
              </a:spcBef>
              <a:buClr>
                <a:srgbClr val="000000"/>
              </a:buClr>
              <a:buFont typeface="Wingdings" panose="05000000000000000000" pitchFamily="2" charset="2"/>
              <a:buChar char="ü"/>
            </a:pPr>
            <a:r>
              <a:rPr lang="en-US" altLang="en-US" sz="253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Don't sit or walk on skylights or other openings</a:t>
            </a:r>
            <a:endParaRPr lang="en-US" altLang="en-US" sz="2250"/>
          </a:p>
        </p:txBody>
      </p:sp>
      <p:sp>
        <p:nvSpPr>
          <p:cNvPr id="3" name="Title 2"/>
          <p:cNvSpPr>
            <a:spLocks noGrp="1"/>
          </p:cNvSpPr>
          <p:nvPr>
            <p:ph type="title"/>
          </p:nvPr>
        </p:nvSpPr>
        <p:spPr/>
        <p:txBody>
          <a:bodyPr/>
          <a:lstStyle/>
          <a:p>
            <a:r>
              <a:rPr lang="en-US" dirty="0"/>
              <a:t>Roof Safety</a:t>
            </a:r>
          </a:p>
        </p:txBody>
      </p:sp>
      <p:sp>
        <p:nvSpPr>
          <p:cNvPr id="4" name="Slide Number Placeholder 3"/>
          <p:cNvSpPr>
            <a:spLocks noGrp="1"/>
          </p:cNvSpPr>
          <p:nvPr>
            <p:ph type="sldNum" sz="quarter" idx="12"/>
          </p:nvPr>
        </p:nvSpPr>
        <p:spPr/>
        <p:txBody>
          <a:bodyPr/>
          <a:lstStyle/>
          <a:p>
            <a:fld id="{A7F154CC-4E82-45BB-8A64-02679D04A018}" type="slidenum">
              <a:rPr lang="en-US" smtClean="0"/>
              <a:pPr/>
              <a:t>29</a:t>
            </a:fld>
            <a:endParaRPr lang="en-US" dirty="0"/>
          </a:p>
        </p:txBody>
      </p:sp>
    </p:spTree>
    <p:extLst>
      <p:ext uri="{BB962C8B-B14F-4D97-AF65-F5344CB8AC3E}">
        <p14:creationId xmlns:p14="http://schemas.microsoft.com/office/powerpoint/2010/main" val="113084014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Emergency Exits</a:t>
            </a:r>
          </a:p>
          <a:p>
            <a:r>
              <a:rPr lang="en-US" dirty="0" smtClean="0"/>
              <a:t>Emergency Stairs</a:t>
            </a:r>
          </a:p>
          <a:p>
            <a:r>
              <a:rPr lang="en-US" dirty="0" smtClean="0"/>
              <a:t>Location of restrooms</a:t>
            </a:r>
          </a:p>
          <a:p>
            <a:r>
              <a:rPr lang="en-US" dirty="0" smtClean="0"/>
              <a:t>Location of water fountains</a:t>
            </a:r>
          </a:p>
          <a:p>
            <a:endParaRPr lang="en-US" dirty="0"/>
          </a:p>
        </p:txBody>
      </p:sp>
      <p:sp>
        <p:nvSpPr>
          <p:cNvPr id="3" name="Title 2"/>
          <p:cNvSpPr>
            <a:spLocks noGrp="1"/>
          </p:cNvSpPr>
          <p:nvPr>
            <p:ph type="title"/>
          </p:nvPr>
        </p:nvSpPr>
        <p:spPr/>
        <p:txBody>
          <a:bodyPr/>
          <a:lstStyle/>
          <a:p>
            <a:r>
              <a:rPr lang="en-US" dirty="0" smtClean="0"/>
              <a:t>location</a:t>
            </a:r>
            <a:endParaRPr lang="en-US" dirty="0"/>
          </a:p>
        </p:txBody>
      </p:sp>
      <p:sp>
        <p:nvSpPr>
          <p:cNvPr id="6" name="Slide Number Placeholder 5"/>
          <p:cNvSpPr>
            <a:spLocks noGrp="1"/>
          </p:cNvSpPr>
          <p:nvPr>
            <p:ph type="sldNum" sz="quarter" idx="12"/>
          </p:nvPr>
        </p:nvSpPr>
        <p:spPr/>
        <p:txBody>
          <a:bodyPr/>
          <a:lstStyle/>
          <a:p>
            <a:fld id="{A7F154CC-4E82-45BB-8A64-02679D04A018}" type="slidenum">
              <a:rPr lang="en-US" smtClean="0"/>
              <a:pPr/>
              <a:t>3</a:t>
            </a:fld>
            <a:endParaRPr lang="en-US" dirty="0"/>
          </a:p>
        </p:txBody>
      </p:sp>
    </p:spTree>
    <p:extLst>
      <p:ext uri="{BB962C8B-B14F-4D97-AF65-F5344CB8AC3E}">
        <p14:creationId xmlns:p14="http://schemas.microsoft.com/office/powerpoint/2010/main" val="286838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a:latin typeface="Helvetica" panose="020B0604020202020204" pitchFamily="34" charset="0"/>
                <a:cs typeface="Helvetica" panose="020B0604020202020204" pitchFamily="34" charset="0"/>
              </a:rPr>
              <a:t>4-sided set of lines in-place to warn workers of edge hazard</a:t>
            </a:r>
          </a:p>
          <a:p>
            <a:pPr marL="0" indent="0">
              <a:buNone/>
            </a:pPr>
            <a:endParaRPr lang="en-US" sz="500" dirty="0">
              <a:latin typeface="Helvetica" panose="020B0604020202020204" pitchFamily="34" charset="0"/>
              <a:cs typeface="Helvetica" panose="020B0604020202020204" pitchFamily="34" charset="0"/>
            </a:endParaRPr>
          </a:p>
          <a:p>
            <a:pPr lvl="1"/>
            <a:r>
              <a:rPr lang="en-US" sz="2000" b="1" u="sng" dirty="0">
                <a:latin typeface="Helvetica" panose="020B0604020202020204" pitchFamily="34" charset="0"/>
                <a:cs typeface="Helvetica" panose="020B0604020202020204" pitchFamily="34" charset="0"/>
              </a:rPr>
              <a:t>NOT</a:t>
            </a:r>
            <a:r>
              <a:rPr lang="en-US" sz="2000" dirty="0">
                <a:latin typeface="Helvetica" panose="020B0604020202020204" pitchFamily="34" charset="0"/>
                <a:cs typeface="Helvetica" panose="020B0604020202020204" pitchFamily="34" charset="0"/>
              </a:rPr>
              <a:t> a guardrail</a:t>
            </a:r>
          </a:p>
          <a:p>
            <a:pPr lvl="1"/>
            <a:r>
              <a:rPr lang="en-US" sz="2000" dirty="0">
                <a:latin typeface="Helvetica" panose="020B0604020202020204" pitchFamily="34" charset="0"/>
                <a:cs typeface="Helvetica" panose="020B0604020202020204" pitchFamily="34" charset="0"/>
              </a:rPr>
              <a:t>Distances from edge:</a:t>
            </a:r>
          </a:p>
          <a:p>
            <a:pPr marL="401356" lvl="1" indent="0">
              <a:buNone/>
            </a:pPr>
            <a:endParaRPr lang="en-US" sz="400" dirty="0">
              <a:latin typeface="Helvetica" panose="020B0604020202020204" pitchFamily="34" charset="0"/>
              <a:cs typeface="Helvetica" panose="020B0604020202020204" pitchFamily="34" charset="0"/>
            </a:endParaRPr>
          </a:p>
          <a:p>
            <a:pPr marL="1031150" lvl="1" indent="-342659">
              <a:buFont typeface="Wingdings" panose="05000000000000000000" pitchFamily="2" charset="2"/>
              <a:buChar char="ü"/>
            </a:pPr>
            <a:r>
              <a:rPr lang="en-US" sz="1900" b="1" dirty="0">
                <a:latin typeface="Helvetica" panose="020B0604020202020204" pitchFamily="34" charset="0"/>
                <a:cs typeface="Helvetica" panose="020B0604020202020204" pitchFamily="34" charset="0"/>
              </a:rPr>
              <a:t>6’</a:t>
            </a:r>
            <a:r>
              <a:rPr lang="en-US" sz="1900" dirty="0">
                <a:latin typeface="Helvetica" panose="020B0604020202020204" pitchFamily="34" charset="0"/>
                <a:cs typeface="Helvetica" panose="020B0604020202020204" pitchFamily="34" charset="0"/>
              </a:rPr>
              <a:t> - General</a:t>
            </a:r>
          </a:p>
          <a:p>
            <a:pPr marL="1031150" lvl="1" indent="-342659">
              <a:buFont typeface="Wingdings" panose="05000000000000000000" pitchFamily="2" charset="2"/>
              <a:buChar char="ü"/>
            </a:pPr>
            <a:r>
              <a:rPr lang="en-US" sz="1900" b="1" dirty="0">
                <a:latin typeface="Helvetica" panose="020B0604020202020204" pitchFamily="34" charset="0"/>
                <a:cs typeface="Helvetica" panose="020B0604020202020204" pitchFamily="34" charset="0"/>
              </a:rPr>
              <a:t>10’</a:t>
            </a:r>
            <a:r>
              <a:rPr lang="en-US" sz="1900" dirty="0">
                <a:latin typeface="Helvetica" panose="020B0604020202020204" pitchFamily="34" charset="0"/>
                <a:cs typeface="Helvetica" panose="020B0604020202020204" pitchFamily="34" charset="0"/>
              </a:rPr>
              <a:t> – “Mechanical Equipment”</a:t>
            </a:r>
          </a:p>
          <a:p>
            <a:pPr lvl="1"/>
            <a:r>
              <a:rPr lang="en-US" sz="2000" dirty="0">
                <a:latin typeface="Helvetica" panose="020B0604020202020204" pitchFamily="34" charset="0"/>
                <a:cs typeface="Helvetica" panose="020B0604020202020204" pitchFamily="34" charset="0"/>
              </a:rPr>
              <a:t>Permit work inside w/ no PFAS</a:t>
            </a:r>
            <a:endParaRPr lang="en-US" sz="400" dirty="0">
              <a:latin typeface="Helvetica" panose="020B0604020202020204" pitchFamily="34" charset="0"/>
              <a:cs typeface="Helvetica" panose="020B0604020202020204" pitchFamily="34" charset="0"/>
            </a:endParaRPr>
          </a:p>
          <a:p>
            <a:pPr marL="628209" lvl="1" indent="-223681">
              <a:buFont typeface="Arial" panose="020B0604020202020204" pitchFamily="34" charset="0"/>
              <a:buChar char="•"/>
            </a:pPr>
            <a:r>
              <a:rPr lang="en-US" sz="2000" dirty="0">
                <a:latin typeface="Helvetica" panose="020B0604020202020204" pitchFamily="34" charset="0"/>
                <a:cs typeface="Helvetica" panose="020B0604020202020204" pitchFamily="34" charset="0"/>
              </a:rPr>
              <a:t>Points of access, materials handling areas, storage areas, and hoisting areas connected by access path formed by two warning lines</a:t>
            </a:r>
          </a:p>
          <a:p>
            <a:pPr marL="404529" lvl="1" indent="0">
              <a:buNone/>
            </a:pPr>
            <a:endParaRPr lang="en-US" sz="500" dirty="0">
              <a:latin typeface="Helvetica" panose="020B0604020202020204" pitchFamily="34" charset="0"/>
              <a:cs typeface="Helvetica" panose="020B0604020202020204" pitchFamily="34" charset="0"/>
            </a:endParaRPr>
          </a:p>
          <a:p>
            <a:pPr marL="1032737" lvl="1" indent="-342659">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Rope / Wire / Chain Gate or “Other Barricade” </a:t>
            </a:r>
          </a:p>
          <a:p>
            <a:pPr marL="1032737" lvl="1" indent="-342659">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Offset Access</a:t>
            </a:r>
          </a:p>
          <a:p>
            <a:pPr marL="747190" lvl="1" indent="-342659">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Warning Lines – 1926 Roofing</a:t>
            </a:r>
          </a:p>
        </p:txBody>
      </p:sp>
      <p:sp>
        <p:nvSpPr>
          <p:cNvPr id="5" name="Slide Number Placeholder 4"/>
          <p:cNvSpPr>
            <a:spLocks noGrp="1"/>
          </p:cNvSpPr>
          <p:nvPr>
            <p:ph type="sldNum" sz="quarter" idx="12"/>
          </p:nvPr>
        </p:nvSpPr>
        <p:spPr/>
        <p:txBody>
          <a:bodyPr/>
          <a:lstStyle/>
          <a:p>
            <a:fld id="{A7F154CC-4E82-45BB-8A64-02679D04A018}" type="slidenum">
              <a:rPr lang="en-US" smtClean="0"/>
              <a:pPr/>
              <a:t>30</a:t>
            </a:fld>
            <a:endParaRPr lang="en-US" dirty="0"/>
          </a:p>
        </p:txBody>
      </p:sp>
      <p:pic>
        <p:nvPicPr>
          <p:cNvPr id="4" name="Picture 3" title="A drawing of four-sided warning lines on a roo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9630" y="1550729"/>
            <a:ext cx="3609474" cy="1777429"/>
          </a:xfrm>
          <a:prstGeom prst="rect">
            <a:avLst/>
          </a:prstGeom>
        </p:spPr>
      </p:pic>
    </p:spTree>
    <p:extLst>
      <p:ext uri="{BB962C8B-B14F-4D97-AF65-F5344CB8AC3E}">
        <p14:creationId xmlns:p14="http://schemas.microsoft.com/office/powerpoint/2010/main" val="45833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5502245" cy="4974388"/>
          </a:xfrm>
        </p:spPr>
        <p:txBody>
          <a:bodyPr>
            <a:normAutofit/>
          </a:bodyPr>
          <a:lstStyle/>
          <a:p>
            <a:pPr marL="0" indent="0">
              <a:buNone/>
            </a:pPr>
            <a:endParaRPr lang="en-US" sz="600" dirty="0">
              <a:latin typeface="Times New Roman" panose="02020603050405020304" pitchFamily="18" charset="0"/>
              <a:cs typeface="Times New Roman" panose="02020603050405020304" pitchFamily="18" charset="0"/>
            </a:endParaRPr>
          </a:p>
          <a:p>
            <a:r>
              <a:rPr lang="en-US" sz="2000" dirty="0">
                <a:latin typeface="Helvetica" panose="020B0604020202020204" pitchFamily="34" charset="0"/>
                <a:cs typeface="Helvetica" panose="020B0604020202020204" pitchFamily="34" charset="0"/>
              </a:rPr>
              <a:t>Where are temporary ladder regulations found?</a:t>
            </a:r>
          </a:p>
          <a:p>
            <a:pPr marL="0" indent="0">
              <a:buNone/>
            </a:pPr>
            <a:endParaRPr lang="en-US" sz="500" dirty="0">
              <a:latin typeface="Helvetica" panose="020B0604020202020204" pitchFamily="34" charset="0"/>
              <a:cs typeface="Helvetica" panose="020B0604020202020204" pitchFamily="34" charset="0"/>
            </a:endParaRPr>
          </a:p>
          <a:p>
            <a:pPr marL="629795"/>
            <a:r>
              <a:rPr lang="en-US" sz="2000" dirty="0">
                <a:latin typeface="Helvetica" panose="020B0604020202020204" pitchFamily="34" charset="0"/>
                <a:cs typeface="Helvetica" panose="020B0604020202020204" pitchFamily="34" charset="0"/>
              </a:rPr>
              <a:t>1910 – Subpart D</a:t>
            </a:r>
          </a:p>
          <a:p>
            <a:pPr indent="0">
              <a:buNone/>
            </a:pPr>
            <a:endParaRPr lang="en-US" sz="500" dirty="0">
              <a:latin typeface="Helvetica" panose="020B0604020202020204" pitchFamily="34" charset="0"/>
              <a:cs typeface="Helvetica" panose="020B0604020202020204" pitchFamily="34" charset="0"/>
            </a:endParaRPr>
          </a:p>
          <a:p>
            <a:pPr marL="629795"/>
            <a:r>
              <a:rPr lang="en-US" sz="2000" dirty="0">
                <a:latin typeface="Helvetica" panose="020B0604020202020204" pitchFamily="34" charset="0"/>
                <a:cs typeface="Helvetica" panose="020B0604020202020204" pitchFamily="34" charset="0"/>
              </a:rPr>
              <a:t>1926 – Subpart X</a:t>
            </a:r>
          </a:p>
          <a:p>
            <a:pPr indent="0">
              <a:buNone/>
            </a:pPr>
            <a:endParaRPr lang="en-US" sz="5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Fall protection required?</a:t>
            </a:r>
          </a:p>
          <a:p>
            <a:pPr marL="0" indent="0">
              <a:buNone/>
            </a:pPr>
            <a:endParaRPr lang="en-US" sz="700" dirty="0">
              <a:latin typeface="Helvetica" panose="020B0604020202020204" pitchFamily="34" charset="0"/>
              <a:cs typeface="Helvetica" panose="020B0604020202020204" pitchFamily="34" charset="0"/>
            </a:endParaRPr>
          </a:p>
          <a:p>
            <a:pPr lvl="1"/>
            <a:r>
              <a:rPr lang="en-US" sz="2000" dirty="0">
                <a:latin typeface="Helvetica" panose="020B0604020202020204" pitchFamily="34" charset="0"/>
                <a:cs typeface="Helvetica" panose="020B0604020202020204" pitchFamily="34" charset="0"/>
              </a:rPr>
              <a:t>Since both of these are regulations of their own, separate from those for fall protection, OSHA </a:t>
            </a:r>
            <a:r>
              <a:rPr lang="en-US" sz="2000" b="1" i="1" dirty="0">
                <a:latin typeface="Helvetica" panose="020B0604020202020204" pitchFamily="34" charset="0"/>
                <a:cs typeface="Helvetica" panose="020B0604020202020204" pitchFamily="34" charset="0"/>
              </a:rPr>
              <a:t>does not </a:t>
            </a:r>
            <a:r>
              <a:rPr lang="en-US" sz="2000" dirty="0">
                <a:latin typeface="Helvetica" panose="020B0604020202020204" pitchFamily="34" charset="0"/>
                <a:cs typeface="Helvetica" panose="020B0604020202020204" pitchFamily="34" charset="0"/>
              </a:rPr>
              <a:t>require a PFAS.</a:t>
            </a:r>
          </a:p>
          <a:p>
            <a:pPr marL="401356" lvl="1" indent="0">
              <a:buNone/>
            </a:pPr>
            <a:endParaRPr lang="en-US" sz="500" dirty="0">
              <a:latin typeface="Helvetica" panose="020B0604020202020204" pitchFamily="34" charset="0"/>
              <a:cs typeface="Helvetica" panose="020B0604020202020204" pitchFamily="34" charset="0"/>
            </a:endParaRPr>
          </a:p>
          <a:p>
            <a:pPr lvl="1"/>
            <a:r>
              <a:rPr lang="en-US" sz="2000" dirty="0">
                <a:latin typeface="Helvetica" panose="020B0604020202020204" pitchFamily="34" charset="0"/>
                <a:cs typeface="Helvetica" panose="020B0604020202020204" pitchFamily="34" charset="0"/>
              </a:rPr>
              <a:t>That said, the recommendation would be to use one whenever possible.</a:t>
            </a:r>
          </a:p>
          <a:p>
            <a:pPr marL="402942" indent="0">
              <a:buNone/>
            </a:pPr>
            <a:endParaRPr lang="en-US" sz="2000" dirty="0">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p>
            <a:r>
              <a:rPr lang="en-US" dirty="0"/>
              <a:t>Ladder Regulations</a:t>
            </a:r>
          </a:p>
        </p:txBody>
      </p:sp>
      <p:pic>
        <p:nvPicPr>
          <p:cNvPr id="7" name="Picture 6" descr="A picture showing a worker standing on a lad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0895" y="1665013"/>
            <a:ext cx="2386931" cy="4195016"/>
          </a:xfrm>
          <a:prstGeom prst="rect">
            <a:avLst/>
          </a:prstGeom>
          <a:effectLst>
            <a:softEdge rad="63500"/>
          </a:effectLst>
        </p:spPr>
      </p:pic>
      <p:sp>
        <p:nvSpPr>
          <p:cNvPr id="5" name="Slide Number Placeholder 4"/>
          <p:cNvSpPr>
            <a:spLocks noGrp="1"/>
          </p:cNvSpPr>
          <p:nvPr>
            <p:ph type="sldNum" sz="quarter" idx="12"/>
          </p:nvPr>
        </p:nvSpPr>
        <p:spPr/>
        <p:txBody>
          <a:bodyPr/>
          <a:lstStyle/>
          <a:p>
            <a:fld id="{A7F154CC-4E82-45BB-8A64-02679D04A018}" type="slidenum">
              <a:rPr lang="en-US" smtClean="0"/>
              <a:pPr/>
              <a:t>31</a:t>
            </a:fld>
            <a:endParaRPr lang="en-US" dirty="0"/>
          </a:p>
        </p:txBody>
      </p:sp>
    </p:spTree>
    <p:extLst>
      <p:ext uri="{BB962C8B-B14F-4D97-AF65-F5344CB8AC3E}">
        <p14:creationId xmlns:p14="http://schemas.microsoft.com/office/powerpoint/2010/main" val="632791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Ladders</a:t>
            </a:r>
          </a:p>
        </p:txBody>
      </p:sp>
      <p:sp>
        <p:nvSpPr>
          <p:cNvPr id="7" name="TextBox 6"/>
          <p:cNvSpPr txBox="1"/>
          <p:nvPr/>
        </p:nvSpPr>
        <p:spPr>
          <a:xfrm>
            <a:off x="475018" y="1411926"/>
            <a:ext cx="7099494" cy="4354974"/>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OSHA requires F.P. on </a:t>
            </a:r>
            <a:r>
              <a:rPr lang="en-US" sz="2000" b="1" i="1" baseline="0" dirty="0">
                <a:latin typeface="Helvetica" panose="020B0604020202020204" pitchFamily="34" charset="0"/>
                <a:cs typeface="Helvetica" panose="020B0604020202020204" pitchFamily="34" charset="0"/>
              </a:rPr>
              <a:t>fixed</a:t>
            </a:r>
            <a:r>
              <a:rPr lang="en-US" sz="2000" baseline="0" dirty="0">
                <a:latin typeface="Helvetica" panose="020B0604020202020204" pitchFamily="34" charset="0"/>
                <a:cs typeface="Helvetica" panose="020B0604020202020204" pitchFamily="34" charset="0"/>
              </a:rPr>
              <a:t> ladders at the following heights:</a:t>
            </a:r>
          </a:p>
          <a:p>
            <a:endParaRPr lang="en-US" sz="700" baseline="0" dirty="0">
              <a:latin typeface="Helvetica" panose="020B0604020202020204" pitchFamily="34" charset="0"/>
              <a:cs typeface="Helvetica" panose="020B0604020202020204" pitchFamily="34" charset="0"/>
            </a:endParaRPr>
          </a:p>
          <a:p>
            <a:pPr marL="742428" lvl="1" indent="-285548">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20’ – Current Subpart D / 24’ Proposed Subpart D</a:t>
            </a:r>
          </a:p>
          <a:p>
            <a:pPr lvl="1"/>
            <a:endParaRPr lang="en-US" sz="500" baseline="0" dirty="0">
              <a:latin typeface="Helvetica" panose="020B0604020202020204" pitchFamily="34" charset="0"/>
              <a:cs typeface="Helvetica" panose="020B0604020202020204" pitchFamily="34" charset="0"/>
            </a:endParaRPr>
          </a:p>
          <a:p>
            <a:pPr marL="742428" lvl="1" indent="-285548">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24’ – Construction </a:t>
            </a:r>
          </a:p>
          <a:p>
            <a:pPr lvl="1"/>
            <a:endParaRPr lang="en-US" sz="700" baseline="0" dirty="0">
              <a:latin typeface="Helvetica" panose="020B0604020202020204" pitchFamily="34" charset="0"/>
              <a:cs typeface="Helvetica" panose="020B0604020202020204" pitchFamily="34" charset="0"/>
            </a:endParaRPr>
          </a:p>
          <a:p>
            <a:pPr marL="349005" lvl="1" indent="-342659">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Options for protection include:</a:t>
            </a:r>
          </a:p>
          <a:p>
            <a:pPr marL="6346" lvl="1"/>
            <a:endParaRPr lang="en-US" sz="700" baseline="0" dirty="0">
              <a:latin typeface="Helvetica" panose="020B0604020202020204" pitchFamily="34" charset="0"/>
              <a:cs typeface="Helvetica" panose="020B0604020202020204" pitchFamily="34" charset="0"/>
            </a:endParaRPr>
          </a:p>
          <a:p>
            <a:pPr marL="564754" lvl="1"/>
            <a:r>
              <a:rPr lang="en-US" sz="2000" b="1" u="sng" baseline="0" dirty="0">
                <a:latin typeface="Helvetica" panose="020B0604020202020204" pitchFamily="34" charset="0"/>
                <a:cs typeface="Helvetica" panose="020B0604020202020204" pitchFamily="34" charset="0"/>
              </a:rPr>
              <a:t>Poor</a:t>
            </a:r>
            <a:r>
              <a:rPr lang="en-US" sz="2000" baseline="0" dirty="0">
                <a:latin typeface="Helvetica" panose="020B0604020202020204" pitchFamily="34" charset="0"/>
                <a:cs typeface="Helvetica" panose="020B0604020202020204" pitchFamily="34" charset="0"/>
              </a:rPr>
              <a:t>:    Cage / Well</a:t>
            </a:r>
          </a:p>
          <a:p>
            <a:pPr marL="387079" lvl="1"/>
            <a:endParaRPr lang="en-US" sz="500" baseline="0" dirty="0">
              <a:latin typeface="Helvetica" panose="020B0604020202020204" pitchFamily="34" charset="0"/>
              <a:cs typeface="Helvetica" panose="020B0604020202020204" pitchFamily="34" charset="0"/>
            </a:endParaRPr>
          </a:p>
          <a:p>
            <a:pPr marL="564754" lvl="1"/>
            <a:r>
              <a:rPr lang="en-US" sz="2000" b="1" u="sng" baseline="0" dirty="0">
                <a:latin typeface="Helvetica" panose="020B0604020202020204" pitchFamily="34" charset="0"/>
                <a:cs typeface="Helvetica" panose="020B0604020202020204" pitchFamily="34" charset="0"/>
              </a:rPr>
              <a:t>Better</a:t>
            </a:r>
            <a:r>
              <a:rPr lang="en-US" sz="2000" baseline="0" dirty="0">
                <a:latin typeface="Helvetica" panose="020B0604020202020204" pitchFamily="34" charset="0"/>
                <a:cs typeface="Helvetica" panose="020B0604020202020204" pitchFamily="34" charset="0"/>
              </a:rPr>
              <a:t>:  SRL</a:t>
            </a:r>
          </a:p>
          <a:p>
            <a:pPr marL="387079" lvl="1"/>
            <a:endParaRPr lang="en-US" sz="500" baseline="0" dirty="0">
              <a:latin typeface="Helvetica" panose="020B0604020202020204" pitchFamily="34" charset="0"/>
              <a:cs typeface="Helvetica" panose="020B0604020202020204" pitchFamily="34" charset="0"/>
            </a:endParaRPr>
          </a:p>
          <a:p>
            <a:pPr marL="569513" lvl="1"/>
            <a:r>
              <a:rPr lang="en-US" sz="2000" b="1" u="sng" baseline="0" dirty="0">
                <a:latin typeface="Helvetica" panose="020B0604020202020204" pitchFamily="34" charset="0"/>
                <a:cs typeface="Helvetica" panose="020B0604020202020204" pitchFamily="34" charset="0"/>
              </a:rPr>
              <a:t>Best</a:t>
            </a:r>
            <a:r>
              <a:rPr lang="en-US" sz="2000" baseline="0" dirty="0">
                <a:latin typeface="Helvetica" panose="020B0604020202020204" pitchFamily="34" charset="0"/>
                <a:cs typeface="Helvetica" panose="020B0604020202020204" pitchFamily="34" charset="0"/>
              </a:rPr>
              <a:t>:     Vertical Lifeline (VLL)</a:t>
            </a:r>
          </a:p>
          <a:p>
            <a:pPr marL="387079" lvl="1"/>
            <a:endParaRPr lang="en-US" sz="700" baseline="0" dirty="0">
              <a:latin typeface="Helvetica" panose="020B0604020202020204" pitchFamily="34" charset="0"/>
              <a:cs typeface="Helvetica" panose="020B0604020202020204" pitchFamily="34" charset="0"/>
            </a:endParaRPr>
          </a:p>
          <a:p>
            <a:pPr marL="342659" lvl="1" indent="-342659">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VLL Components:</a:t>
            </a:r>
          </a:p>
          <a:p>
            <a:pPr marL="0" lvl="1"/>
            <a:endParaRPr lang="en-US" sz="700" baseline="0" dirty="0">
              <a:latin typeface="Helvetica" panose="020B0604020202020204" pitchFamily="34" charset="0"/>
              <a:cs typeface="Helvetica" panose="020B0604020202020204" pitchFamily="34" charset="0"/>
            </a:endParaRPr>
          </a:p>
          <a:p>
            <a:pPr marL="737668"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Flexible Cable / Rigid Rail</a:t>
            </a:r>
          </a:p>
          <a:p>
            <a:pPr marL="851890" lvl="2"/>
            <a:endParaRPr lang="en-US" sz="700" baseline="0" dirty="0">
              <a:latin typeface="Helvetica" panose="020B0604020202020204" pitchFamily="34" charset="0"/>
              <a:cs typeface="Helvetica" panose="020B0604020202020204" pitchFamily="34" charset="0"/>
            </a:endParaRPr>
          </a:p>
          <a:p>
            <a:pPr marL="737668"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Rope / Cable / Bargrab</a:t>
            </a:r>
          </a:p>
        </p:txBody>
      </p:sp>
      <p:pic>
        <p:nvPicPr>
          <p:cNvPr id="8" name="Picture 7" descr="A SRL"/>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83109" y="3699903"/>
            <a:ext cx="1186081" cy="2973851"/>
          </a:xfrm>
          <a:prstGeom prst="rect">
            <a:avLst/>
          </a:prstGeom>
        </p:spPr>
      </p:pic>
      <p:sp>
        <p:nvSpPr>
          <p:cNvPr id="3" name="Slide Number Placeholder 2"/>
          <p:cNvSpPr>
            <a:spLocks noGrp="1"/>
          </p:cNvSpPr>
          <p:nvPr>
            <p:ph type="sldNum" sz="quarter" idx="12"/>
          </p:nvPr>
        </p:nvSpPr>
        <p:spPr/>
        <p:txBody>
          <a:bodyPr/>
          <a:lstStyle/>
          <a:p>
            <a:fld id="{A7F154CC-4E82-45BB-8A64-02679D04A018}" type="slidenum">
              <a:rPr lang="en-US" smtClean="0"/>
              <a:pPr/>
              <a:t>32</a:t>
            </a:fld>
            <a:endParaRPr lang="en-US" dirty="0"/>
          </a:p>
        </p:txBody>
      </p:sp>
      <p:pic>
        <p:nvPicPr>
          <p:cNvPr id="4" name="Picture 3" title="A cage ladde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51213" y="2841646"/>
            <a:ext cx="1495425" cy="3228975"/>
          </a:xfrm>
          <a:prstGeom prst="rect">
            <a:avLst/>
          </a:prstGeom>
        </p:spPr>
      </p:pic>
      <p:pic>
        <p:nvPicPr>
          <p:cNvPr id="6" name="Picture 5" title="A picture SHowing vertical lifelin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95255" y="2309290"/>
            <a:ext cx="1193533" cy="4143375"/>
          </a:xfrm>
          <a:prstGeom prst="rect">
            <a:avLst/>
          </a:prstGeom>
        </p:spPr>
      </p:pic>
    </p:spTree>
    <p:extLst>
      <p:ext uri="{BB962C8B-B14F-4D97-AF65-F5344CB8AC3E}">
        <p14:creationId xmlns:p14="http://schemas.microsoft.com/office/powerpoint/2010/main" val="3137884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Misuse of Portable Ladders</a:t>
            </a:r>
            <a:endParaRPr lang="en-US" altLang="en-US" dirty="0"/>
          </a:p>
        </p:txBody>
      </p:sp>
      <p:pic>
        <p:nvPicPr>
          <p:cNvPr id="179204" name="Picture 4" descr="A picture showing a worker standing on top of a secured inclined ladde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2433" y="2971354"/>
            <a:ext cx="2514823" cy="275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9205" name="Picture 5" descr="A picture showing a worker standing on the topmost step of a ladde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71192" y="1141884"/>
            <a:ext cx="2000250" cy="317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9206" name="Picture 6" descr="A picture showing a ladder needing proper repair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572000" y="1141884"/>
            <a:ext cx="2447851" cy="297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9207" name="Picture 7" descr="A picture showing a worker standing on a ladder without fully opened spreade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19851" y="1153222"/>
            <a:ext cx="1924348" cy="319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79208" name="Rectangle 8"/>
          <p:cNvSpPr>
            <a:spLocks/>
          </p:cNvSpPr>
          <p:nvPr/>
        </p:nvSpPr>
        <p:spPr bwMode="auto">
          <a:xfrm>
            <a:off x="227707" y="5790903"/>
            <a:ext cx="4849937" cy="37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This one seems properly inclined and secured</a:t>
            </a:r>
            <a:endParaRPr lang="en-US" altLang="en-US" sz="2531"/>
          </a:p>
        </p:txBody>
      </p:sp>
      <p:pic>
        <p:nvPicPr>
          <p:cNvPr id="179209" name="Picture 9" descr="A picture showing a ladder secured to the roo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263617" y="4221331"/>
            <a:ext cx="1857375" cy="26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Slide Number Placeholder 2"/>
          <p:cNvSpPr>
            <a:spLocks noGrp="1"/>
          </p:cNvSpPr>
          <p:nvPr>
            <p:ph type="sldNum" sz="quarter" idx="12"/>
          </p:nvPr>
        </p:nvSpPr>
        <p:spPr/>
        <p:txBody>
          <a:bodyPr/>
          <a:lstStyle/>
          <a:p>
            <a:fld id="{A7F154CC-4E82-45BB-8A64-02679D04A018}" type="slidenum">
              <a:rPr lang="en-US" smtClean="0"/>
              <a:pPr/>
              <a:t>33</a:t>
            </a:fld>
            <a:endParaRPr lang="en-US" dirty="0"/>
          </a:p>
        </p:txBody>
      </p:sp>
    </p:spTree>
    <p:extLst>
      <p:ext uri="{BB962C8B-B14F-4D97-AF65-F5344CB8AC3E}">
        <p14:creationId xmlns:p14="http://schemas.microsoft.com/office/powerpoint/2010/main" val="220460672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Plan-Provide-Train</a:t>
            </a:r>
          </a:p>
        </p:txBody>
      </p:sp>
      <p:sp>
        <p:nvSpPr>
          <p:cNvPr id="2" name="Slide Number Placeholder 1"/>
          <p:cNvSpPr>
            <a:spLocks noGrp="1"/>
          </p:cNvSpPr>
          <p:nvPr>
            <p:ph type="sldNum" sz="quarter" idx="12"/>
          </p:nvPr>
        </p:nvSpPr>
        <p:spPr/>
        <p:txBody>
          <a:bodyPr/>
          <a:lstStyle/>
          <a:p>
            <a:fld id="{A7F154CC-4E82-45BB-8A64-02679D04A018}" type="slidenum">
              <a:rPr lang="en-US" smtClean="0"/>
              <a:pPr/>
              <a:t>34</a:t>
            </a:fld>
            <a:endParaRPr lang="en-US" dirty="0"/>
          </a:p>
        </p:txBody>
      </p:sp>
      <p:pic>
        <p:nvPicPr>
          <p:cNvPr id="6" name="Content Placeholder 5" title="A OSHA poster illustrating measures for prevention of falls from rooftop"/>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97810" y="1203325"/>
            <a:ext cx="3748380" cy="4973638"/>
          </a:xfrm>
        </p:spPr>
      </p:pic>
    </p:spTree>
    <p:extLst>
      <p:ext uri="{BB962C8B-B14F-4D97-AF65-F5344CB8AC3E}">
        <p14:creationId xmlns:p14="http://schemas.microsoft.com/office/powerpoint/2010/main" val="3720834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Plan-Provide-Train </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35</a:t>
            </a:fld>
            <a:endParaRPr lang="en-US" dirty="0"/>
          </a:p>
        </p:txBody>
      </p:sp>
      <p:pic>
        <p:nvPicPr>
          <p:cNvPr id="5" name="Content Placeholder 4" title="A OSHA poster illustrating measures for prevention of falls from ladder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30299" y="1203325"/>
            <a:ext cx="3883402" cy="4973638"/>
          </a:xfrm>
        </p:spPr>
      </p:pic>
    </p:spTree>
    <p:extLst>
      <p:ext uri="{BB962C8B-B14F-4D97-AF65-F5344CB8AC3E}">
        <p14:creationId xmlns:p14="http://schemas.microsoft.com/office/powerpoint/2010/main" val="2584833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Plan-Provide-Train  </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36</a:t>
            </a:fld>
            <a:endParaRPr lang="en-US" dirty="0"/>
          </a:p>
        </p:txBody>
      </p:sp>
      <p:pic>
        <p:nvPicPr>
          <p:cNvPr id="5" name="Content Placeholder 4" title="A OSHA poster illustrating measures for prevention of falls from scaffold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37022" y="1203325"/>
            <a:ext cx="3669955" cy="4973638"/>
          </a:xfrm>
        </p:spPr>
      </p:pic>
    </p:spTree>
    <p:extLst>
      <p:ext uri="{BB962C8B-B14F-4D97-AF65-F5344CB8AC3E}">
        <p14:creationId xmlns:p14="http://schemas.microsoft.com/office/powerpoint/2010/main" val="1813545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5829300" cy="4974388"/>
          </a:xfrm>
        </p:spPr>
        <p:txBody>
          <a:bodyPr/>
          <a:lstStyle/>
          <a:p>
            <a:r>
              <a:rPr lang="en-US" sz="2000" dirty="0">
                <a:latin typeface="Helvetica" panose="020B0604020202020204" pitchFamily="34" charset="0"/>
                <a:cs typeface="Helvetica" panose="020B0604020202020204" pitchFamily="34" charset="0"/>
              </a:rPr>
              <a:t>Is fall protection required? </a:t>
            </a:r>
          </a:p>
          <a:p>
            <a:r>
              <a:rPr lang="en-US" sz="2000" dirty="0">
                <a:latin typeface="Helvetica" panose="020B0604020202020204" pitchFamily="34" charset="0"/>
                <a:cs typeface="Helvetica" panose="020B0604020202020204" pitchFamily="34" charset="0"/>
              </a:rPr>
              <a:t>Where is the correct place to attach?</a:t>
            </a:r>
          </a:p>
          <a:p>
            <a:pPr marL="0" indent="0">
              <a:buNone/>
            </a:pPr>
            <a:endParaRPr lang="en-US" sz="200" dirty="0">
              <a:latin typeface="Helvetica" panose="020B0604020202020204" pitchFamily="34" charset="0"/>
              <a:cs typeface="Helvetica" panose="020B0604020202020204" pitchFamily="34" charset="0"/>
            </a:endParaRPr>
          </a:p>
          <a:p>
            <a:pPr lvl="1"/>
            <a:r>
              <a:rPr lang="en-US" sz="2000" dirty="0">
                <a:latin typeface="Helvetica" panose="020B0604020202020204" pitchFamily="34" charset="0"/>
                <a:cs typeface="Helvetica" panose="020B0604020202020204" pitchFamily="34" charset="0"/>
              </a:rPr>
              <a:t>What about outside the basket?</a:t>
            </a:r>
          </a:p>
          <a:p>
            <a:pPr lvl="1"/>
            <a:r>
              <a:rPr lang="en-US" sz="2000" dirty="0">
                <a:latin typeface="Helvetica" panose="020B0604020202020204" pitchFamily="34" charset="0"/>
                <a:cs typeface="Helvetica" panose="020B0604020202020204" pitchFamily="34" charset="0"/>
              </a:rPr>
              <a:t>Basket guardrails?</a:t>
            </a:r>
          </a:p>
          <a:p>
            <a:pPr marL="401356" lvl="1" indent="0">
              <a:buNone/>
            </a:pPr>
            <a:endParaRPr lang="en-US" sz="2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Connector Options Hierarchy:</a:t>
            </a:r>
          </a:p>
          <a:p>
            <a:pPr marL="0" indent="0">
              <a:buNone/>
            </a:pPr>
            <a:endParaRPr lang="en-US" sz="200" dirty="0">
              <a:latin typeface="Helvetica" panose="020B0604020202020204" pitchFamily="34" charset="0"/>
              <a:cs typeface="Helvetica" panose="020B0604020202020204" pitchFamily="34" charset="0"/>
            </a:endParaRPr>
          </a:p>
          <a:p>
            <a:pPr marL="858235" lvl="1" indent="-456880">
              <a:buFont typeface="+mj-lt"/>
              <a:buAutoNum type="arabicParenR"/>
            </a:pPr>
            <a:r>
              <a:rPr lang="en-US" sz="2000" dirty="0">
                <a:latin typeface="Helvetica" panose="020B0604020202020204" pitchFamily="34" charset="0"/>
                <a:cs typeface="Helvetica" panose="020B0604020202020204" pitchFamily="34" charset="0"/>
              </a:rPr>
              <a:t>Restraint Lanyard</a:t>
            </a:r>
          </a:p>
          <a:p>
            <a:pPr marL="858235" lvl="1" indent="-456880">
              <a:buFont typeface="+mj-lt"/>
              <a:buAutoNum type="arabicParenR"/>
            </a:pPr>
            <a:r>
              <a:rPr lang="en-US" sz="2000" dirty="0">
                <a:latin typeface="Helvetica" panose="020B0604020202020204" pitchFamily="34" charset="0"/>
                <a:cs typeface="Helvetica" panose="020B0604020202020204" pitchFamily="34" charset="0"/>
              </a:rPr>
              <a:t>PFL</a:t>
            </a:r>
          </a:p>
          <a:p>
            <a:pPr marL="858235" lvl="1" indent="-456880">
              <a:buFont typeface="+mj-lt"/>
              <a:buAutoNum type="arabicParenR"/>
            </a:pPr>
            <a:r>
              <a:rPr lang="en-US" sz="2000" dirty="0">
                <a:latin typeface="Helvetica" panose="020B0604020202020204" pitchFamily="34" charset="0"/>
                <a:cs typeface="Helvetica" panose="020B0604020202020204" pitchFamily="34" charset="0"/>
              </a:rPr>
              <a:t>Energy-Absorbing Lanyard</a:t>
            </a:r>
            <a:endParaRPr lang="en-US" sz="2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General Prohibitions:</a:t>
            </a:r>
          </a:p>
          <a:p>
            <a:pPr marL="0" indent="0">
              <a:buNone/>
            </a:pPr>
            <a:endParaRPr lang="en-US" sz="200" dirty="0">
              <a:latin typeface="Helvetica" panose="020B0604020202020204" pitchFamily="34" charset="0"/>
              <a:cs typeface="Helvetica" panose="020B0604020202020204" pitchFamily="34" charset="0"/>
            </a:endParaRPr>
          </a:p>
          <a:p>
            <a:pPr marL="682150" lvl="1" indent="-342659"/>
            <a:r>
              <a:rPr lang="en-US" sz="2000" dirty="0">
                <a:latin typeface="Helvetica" panose="020B0604020202020204" pitchFamily="34" charset="0"/>
                <a:cs typeface="Helvetica" panose="020B0604020202020204" pitchFamily="34" charset="0"/>
              </a:rPr>
              <a:t>Moving large distances w/ the basket elevated</a:t>
            </a:r>
          </a:p>
          <a:p>
            <a:pPr marL="682150" lvl="1" indent="-342659"/>
            <a:r>
              <a:rPr lang="en-US" sz="2000" dirty="0">
                <a:latin typeface="Helvetica" panose="020B0604020202020204" pitchFamily="34" charset="0"/>
                <a:cs typeface="Helvetica" panose="020B0604020202020204" pitchFamily="34" charset="0"/>
              </a:rPr>
              <a:t>Standing on the basket guardrails</a:t>
            </a:r>
          </a:p>
        </p:txBody>
      </p:sp>
      <p:sp>
        <p:nvSpPr>
          <p:cNvPr id="2" name="Title 1"/>
          <p:cNvSpPr>
            <a:spLocks noGrp="1"/>
          </p:cNvSpPr>
          <p:nvPr>
            <p:ph type="title"/>
          </p:nvPr>
        </p:nvSpPr>
        <p:spPr/>
        <p:txBody>
          <a:bodyPr/>
          <a:lstStyle/>
          <a:p>
            <a:r>
              <a:rPr lang="en-US" dirty="0"/>
              <a:t>Aerial Lift Fall Protection</a:t>
            </a:r>
          </a:p>
        </p:txBody>
      </p:sp>
      <p:pic>
        <p:nvPicPr>
          <p:cNvPr id="18" name="Picture 17" descr="A picture showing an attached snaphook"/>
          <p:cNvPicPr/>
          <p:nvPr/>
        </p:nvPicPr>
        <p:blipFill>
          <a:blip r:embed="rId3" cstate="email">
            <a:extLst>
              <a:ext uri="{28A0092B-C50C-407E-A947-70E740481C1C}">
                <a14:useLocalDpi xmlns:a14="http://schemas.microsoft.com/office/drawing/2010/main"/>
              </a:ext>
            </a:extLst>
          </a:blip>
          <a:stretch>
            <a:fillRect/>
          </a:stretch>
        </p:blipFill>
        <p:spPr>
          <a:xfrm>
            <a:off x="5527348" y="2019859"/>
            <a:ext cx="2567841" cy="2210949"/>
          </a:xfrm>
          <a:prstGeom prst="rect">
            <a:avLst/>
          </a:prstGeom>
          <a:effectLst>
            <a:softEdge rad="63500"/>
          </a:effectLst>
        </p:spPr>
      </p:pic>
      <p:pic>
        <p:nvPicPr>
          <p:cNvPr id="19" name="Picture 18" descr="A picture showing a worker inside a basket guardrail"/>
          <p:cNvPicPr/>
          <p:nvPr/>
        </p:nvPicPr>
        <p:blipFill>
          <a:blip r:embed="rId4" cstate="email">
            <a:extLst>
              <a:ext uri="{28A0092B-C50C-407E-A947-70E740481C1C}">
                <a14:useLocalDpi xmlns:a14="http://schemas.microsoft.com/office/drawing/2010/main"/>
              </a:ext>
            </a:extLst>
          </a:blip>
          <a:stretch>
            <a:fillRect/>
          </a:stretch>
        </p:blipFill>
        <p:spPr>
          <a:xfrm>
            <a:off x="6457950" y="4464797"/>
            <a:ext cx="2282847" cy="1779825"/>
          </a:xfrm>
          <a:prstGeom prst="rect">
            <a:avLst/>
          </a:prstGeom>
          <a:effectLst>
            <a:softEdge rad="63500"/>
          </a:effectLst>
        </p:spPr>
      </p:pic>
      <p:sp>
        <p:nvSpPr>
          <p:cNvPr id="5" name="Slide Number Placeholder 4"/>
          <p:cNvSpPr>
            <a:spLocks noGrp="1"/>
          </p:cNvSpPr>
          <p:nvPr>
            <p:ph type="sldNum" sz="quarter" idx="12"/>
          </p:nvPr>
        </p:nvSpPr>
        <p:spPr/>
        <p:txBody>
          <a:bodyPr/>
          <a:lstStyle/>
          <a:p>
            <a:fld id="{A7F154CC-4E82-45BB-8A64-02679D04A018}" type="slidenum">
              <a:rPr lang="en-US" smtClean="0"/>
              <a:pPr/>
              <a:t>37</a:t>
            </a:fld>
            <a:endParaRPr lang="en-US" dirty="0"/>
          </a:p>
        </p:txBody>
      </p:sp>
    </p:spTree>
    <p:extLst>
      <p:ext uri="{BB962C8B-B14F-4D97-AF65-F5344CB8AC3E}">
        <p14:creationId xmlns:p14="http://schemas.microsoft.com/office/powerpoint/2010/main" val="727763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4" name="Rectangle 3"/>
          <p:cNvSpPr>
            <a:spLocks/>
          </p:cNvSpPr>
          <p:nvPr/>
        </p:nvSpPr>
        <p:spPr bwMode="auto">
          <a:xfrm>
            <a:off x="380628" y="1294804"/>
            <a:ext cx="3276079"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Supported Scaffold</a:t>
            </a:r>
            <a:endParaRPr lang="en-US" altLang="en-US" sz="2531"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p:txBody>
          <a:bodyPr/>
          <a:lstStyle/>
          <a:p>
            <a:r>
              <a:rPr lang="en-US" dirty="0"/>
              <a:t>Scaffold types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38</a:t>
            </a:fld>
            <a:endParaRPr lang="en-US" dirty="0"/>
          </a:p>
        </p:txBody>
      </p:sp>
      <p:pic>
        <p:nvPicPr>
          <p:cNvPr id="2" name="Picture 1" title="A picture showing different types of supported scaffold: Ladder jack, pump jack, frame, tube &amp; coupler, mobile, specialty, pol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027" y="2024616"/>
            <a:ext cx="8001000" cy="3986213"/>
          </a:xfrm>
          <a:prstGeom prst="rect">
            <a:avLst/>
          </a:prstGeom>
        </p:spPr>
      </p:pic>
    </p:spTree>
    <p:extLst>
      <p:ext uri="{BB962C8B-B14F-4D97-AF65-F5344CB8AC3E}">
        <p14:creationId xmlns:p14="http://schemas.microsoft.com/office/powerpoint/2010/main" val="709310439"/>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052" name="Picture 3" descr="A picture showing types of suspended scaffold: multi-point adjustable, multi-level, catenary, neddle beam, single-point adjustable, boatswain's chair, interior hung, two-point adjustabl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354" y="1828354"/>
            <a:ext cx="7955236" cy="441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30053" name="Rectangle 4"/>
          <p:cNvSpPr>
            <a:spLocks/>
          </p:cNvSpPr>
          <p:nvPr/>
        </p:nvSpPr>
        <p:spPr bwMode="auto">
          <a:xfrm>
            <a:off x="524715" y="1301502"/>
            <a:ext cx="4435212"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Suspended Scaffold</a:t>
            </a:r>
            <a:endParaRPr lang="en-US" altLang="en-US" sz="2531" dirty="0">
              <a:latin typeface="Helvetica" panose="020B0604020202020204" pitchFamily="34" charset="0"/>
              <a:cs typeface="Helvetica" panose="020B0604020202020204" pitchFamily="34" charset="0"/>
            </a:endParaRPr>
          </a:p>
        </p:txBody>
      </p:sp>
      <p:sp>
        <p:nvSpPr>
          <p:cNvPr id="7" name="Title 2"/>
          <p:cNvSpPr>
            <a:spLocks noGrp="1"/>
          </p:cNvSpPr>
          <p:nvPr>
            <p:ph type="title"/>
          </p:nvPr>
        </p:nvSpPr>
        <p:spPr>
          <a:xfrm>
            <a:off x="628650" y="208647"/>
            <a:ext cx="7886700" cy="776489"/>
          </a:xfrm>
        </p:spPr>
        <p:txBody>
          <a:bodyPr/>
          <a:lstStyle/>
          <a:p>
            <a:r>
              <a:rPr lang="en-US" dirty="0"/>
              <a:t>Scaffold </a:t>
            </a:r>
            <a:r>
              <a:rPr lang="en-US" dirty="0" smtClean="0"/>
              <a:t>types </a:t>
            </a: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39</a:t>
            </a:fld>
            <a:endParaRPr lang="en-US" dirty="0"/>
          </a:p>
        </p:txBody>
      </p:sp>
    </p:spTree>
    <p:extLst>
      <p:ext uri="{BB962C8B-B14F-4D97-AF65-F5344CB8AC3E}">
        <p14:creationId xmlns:p14="http://schemas.microsoft.com/office/powerpoint/2010/main" val="232902745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pc="-4" dirty="0">
                <a:latin typeface="Helvetica" panose="020B0604020202020204" pitchFamily="34" charset="0"/>
                <a:cs typeface="Helvetica" panose="020B0604020202020204" pitchFamily="34" charset="0"/>
              </a:rPr>
              <a:t>Thi</a:t>
            </a:r>
            <a:r>
              <a:rPr lang="en-US" dirty="0">
                <a:latin typeface="Helvetica" panose="020B0604020202020204" pitchFamily="34" charset="0"/>
                <a:cs typeface="Helvetica" panose="020B0604020202020204" pitchFamily="34" charset="0"/>
              </a:rPr>
              <a:t>s</a:t>
            </a:r>
            <a:r>
              <a:rPr lang="en-US" spc="4"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ma</a:t>
            </a:r>
            <a:r>
              <a:rPr lang="en-US" spc="-4"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er</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al</a:t>
            </a:r>
            <a:r>
              <a:rPr lang="en-US" spc="-9"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was</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ro</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u</a:t>
            </a:r>
            <a:r>
              <a:rPr lang="en-US" spc="-9" dirty="0">
                <a:latin typeface="Helvetica" panose="020B0604020202020204" pitchFamily="34" charset="0"/>
                <a:cs typeface="Helvetica" panose="020B0604020202020204" pitchFamily="34" charset="0"/>
              </a:rPr>
              <a:t>ce</a:t>
            </a:r>
            <a:r>
              <a:rPr lang="en-US" dirty="0">
                <a:latin typeface="Helvetica" panose="020B0604020202020204" pitchFamily="34" charset="0"/>
                <a:cs typeface="Helvetica" panose="020B0604020202020204" pitchFamily="34" charset="0"/>
              </a:rPr>
              <a:t>d</a:t>
            </a:r>
            <a:r>
              <a:rPr lang="en-US" spc="-9"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un</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er </a:t>
            </a:r>
            <a:r>
              <a:rPr lang="en-US" spc="-13" dirty="0">
                <a:latin typeface="Helvetica" panose="020B0604020202020204" pitchFamily="34" charset="0"/>
                <a:cs typeface="Helvetica" panose="020B0604020202020204" pitchFamily="34" charset="0"/>
              </a:rPr>
              <a:t>g</a:t>
            </a:r>
            <a:r>
              <a:rPr lang="en-US" dirty="0">
                <a:latin typeface="Helvetica" panose="020B0604020202020204" pitchFamily="34" charset="0"/>
                <a:cs typeface="Helvetica" panose="020B0604020202020204" pitchFamily="34" charset="0"/>
              </a:rPr>
              <a:t>rant</a:t>
            </a:r>
            <a:r>
              <a:rPr lang="en-US" spc="-18"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n</a:t>
            </a:r>
            <a:r>
              <a:rPr lang="en-US" dirty="0">
                <a:latin typeface="Helvetica" panose="020B0604020202020204" pitchFamily="34" charset="0"/>
                <a:cs typeface="Helvetica" panose="020B0604020202020204" pitchFamily="34" charset="0"/>
              </a:rPr>
              <a:t>u</a:t>
            </a:r>
            <a:r>
              <a:rPr lang="en-US" spc="-9" dirty="0">
                <a:latin typeface="Helvetica" panose="020B0604020202020204" pitchFamily="34" charset="0"/>
                <a:cs typeface="Helvetica" panose="020B0604020202020204" pitchFamily="34" charset="0"/>
              </a:rPr>
              <a:t>m</a:t>
            </a:r>
            <a:r>
              <a:rPr lang="en-US" spc="-13" dirty="0">
                <a:latin typeface="Helvetica" panose="020B0604020202020204" pitchFamily="34" charset="0"/>
                <a:cs typeface="Helvetica" panose="020B0604020202020204" pitchFamily="34" charset="0"/>
              </a:rPr>
              <a:t>b</a:t>
            </a:r>
            <a:r>
              <a:rPr lang="en-US" dirty="0">
                <a:latin typeface="Helvetica" panose="020B0604020202020204" pitchFamily="34" charset="0"/>
                <a:cs typeface="Helvetica" panose="020B0604020202020204" pitchFamily="34" charset="0"/>
              </a:rPr>
              <a:t>er</a:t>
            </a:r>
            <a:r>
              <a:rPr lang="en-US" spc="-13"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S</a:t>
            </a:r>
            <a:r>
              <a:rPr lang="en-US" spc="4" dirty="0">
                <a:latin typeface="Helvetica" panose="020B0604020202020204" pitchFamily="34" charset="0"/>
                <a:cs typeface="Helvetica" panose="020B0604020202020204" pitchFamily="34" charset="0"/>
              </a:rPr>
              <a:t>H</a:t>
            </a:r>
            <a:r>
              <a:rPr lang="en-US" spc="-4" dirty="0">
                <a:latin typeface="Helvetica" panose="020B0604020202020204" pitchFamily="34" charset="0"/>
                <a:cs typeface="Helvetica" panose="020B0604020202020204" pitchFamily="34" charset="0"/>
              </a:rPr>
              <a:t>-31201-SH7</a:t>
            </a:r>
            <a:r>
              <a:rPr lang="en-US"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fr</a:t>
            </a:r>
            <a:r>
              <a:rPr lang="en-US" dirty="0">
                <a:latin typeface="Helvetica" panose="020B0604020202020204" pitchFamily="34" charset="0"/>
                <a:cs typeface="Helvetica" panose="020B0604020202020204" pitchFamily="34" charset="0"/>
              </a:rPr>
              <a:t>om</a:t>
            </a:r>
            <a:r>
              <a:rPr lang="en-US" spc="-13"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th</a:t>
            </a:r>
            <a:r>
              <a:rPr lang="en-US" dirty="0">
                <a:latin typeface="Helvetica" panose="020B0604020202020204" pitchFamily="34" charset="0"/>
                <a:cs typeface="Helvetica" panose="020B0604020202020204" pitchFamily="34" charset="0"/>
              </a:rPr>
              <a:t>e Occu</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a</a:t>
            </a:r>
            <a:r>
              <a:rPr lang="en-US" spc="-4" dirty="0">
                <a:latin typeface="Helvetica" panose="020B0604020202020204" pitchFamily="34" charset="0"/>
                <a:cs typeface="Helvetica" panose="020B0604020202020204" pitchFamily="34" charset="0"/>
              </a:rPr>
              <a:t>ti</a:t>
            </a:r>
            <a:r>
              <a:rPr lang="en-US" dirty="0">
                <a:latin typeface="Helvetica" panose="020B0604020202020204" pitchFamily="34" charset="0"/>
                <a:cs typeface="Helvetica" panose="020B0604020202020204" pitchFamily="34" charset="0"/>
              </a:rPr>
              <a:t>onal </a:t>
            </a:r>
            <a:r>
              <a:rPr lang="en-US" spc="-9" dirty="0">
                <a:latin typeface="Helvetica" panose="020B0604020202020204" pitchFamily="34" charset="0"/>
                <a:cs typeface="Helvetica" panose="020B0604020202020204" pitchFamily="34" charset="0"/>
              </a:rPr>
              <a:t>S</a:t>
            </a:r>
            <a:r>
              <a:rPr lang="en-US" dirty="0">
                <a:latin typeface="Helvetica" panose="020B0604020202020204" pitchFamily="34" charset="0"/>
                <a:cs typeface="Helvetica" panose="020B0604020202020204" pitchFamily="34" charset="0"/>
              </a:rPr>
              <a:t>afe</a:t>
            </a:r>
            <a:r>
              <a:rPr lang="en-US" spc="-9"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y</a:t>
            </a:r>
            <a:r>
              <a:rPr lang="en-US" spc="-4"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and</a:t>
            </a:r>
            <a:r>
              <a:rPr lang="en-US" spc="-9" dirty="0">
                <a:latin typeface="Helvetica" panose="020B0604020202020204" pitchFamily="34" charset="0"/>
                <a:cs typeface="Helvetica" panose="020B0604020202020204" pitchFamily="34" charset="0"/>
              </a:rPr>
              <a:t> </a:t>
            </a:r>
            <a:r>
              <a:rPr lang="en-US" spc="-18" dirty="0">
                <a:latin typeface="Helvetica" panose="020B0604020202020204" pitchFamily="34" charset="0"/>
                <a:cs typeface="Helvetica" panose="020B0604020202020204" pitchFamily="34" charset="0"/>
              </a:rPr>
              <a:t>H</a:t>
            </a:r>
            <a:r>
              <a:rPr lang="en-US" dirty="0">
                <a:latin typeface="Helvetica" panose="020B0604020202020204" pitchFamily="34" charset="0"/>
                <a:cs typeface="Helvetica" panose="020B0604020202020204" pitchFamily="34" charset="0"/>
              </a:rPr>
              <a:t>ea</a:t>
            </a:r>
            <a:r>
              <a:rPr lang="en-US" spc="-4" dirty="0">
                <a:latin typeface="Helvetica" panose="020B0604020202020204" pitchFamily="34" charset="0"/>
                <a:cs typeface="Helvetica" panose="020B0604020202020204" pitchFamily="34" charset="0"/>
              </a:rPr>
              <a:t>lt</a:t>
            </a:r>
            <a:r>
              <a:rPr lang="en-US" dirty="0">
                <a:latin typeface="Helvetica" panose="020B0604020202020204" pitchFamily="34" charset="0"/>
                <a:cs typeface="Helvetica" panose="020B0604020202020204" pitchFamily="34" charset="0"/>
              </a:rPr>
              <a:t>h</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A</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m</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n</a:t>
            </a:r>
            <a:r>
              <a:rPr lang="en-US" spc="-4" dirty="0">
                <a:latin typeface="Helvetica" panose="020B0604020202020204" pitchFamily="34" charset="0"/>
                <a:cs typeface="Helvetica" panose="020B0604020202020204" pitchFamily="34" charset="0"/>
              </a:rPr>
              <a:t>ist</a:t>
            </a:r>
            <a:r>
              <a:rPr lang="en-US" dirty="0">
                <a:latin typeface="Helvetica" panose="020B0604020202020204" pitchFamily="34" charset="0"/>
                <a:cs typeface="Helvetica" panose="020B0604020202020204" pitchFamily="34" charset="0"/>
              </a:rPr>
              <a:t>ra</a:t>
            </a:r>
            <a:r>
              <a:rPr lang="en-US" spc="-4" dirty="0">
                <a:latin typeface="Helvetica" panose="020B0604020202020204" pitchFamily="34" charset="0"/>
                <a:cs typeface="Helvetica" panose="020B0604020202020204" pitchFamily="34" charset="0"/>
              </a:rPr>
              <a:t>ti</a:t>
            </a:r>
            <a:r>
              <a:rPr lang="en-US" dirty="0">
                <a:latin typeface="Helvetica" panose="020B0604020202020204" pitchFamily="34" charset="0"/>
                <a:cs typeface="Helvetica" panose="020B0604020202020204" pitchFamily="34" charset="0"/>
              </a:rPr>
              <a:t>on,</a:t>
            </a:r>
            <a:r>
              <a:rPr lang="en-US" spc="-4" dirty="0">
                <a:latin typeface="Helvetica" panose="020B0604020202020204" pitchFamily="34" charset="0"/>
                <a:cs typeface="Helvetica" panose="020B0604020202020204" pitchFamily="34" charset="0"/>
              </a:rPr>
              <a:t> </a:t>
            </a:r>
            <a:r>
              <a:rPr lang="en-US" spc="-13" dirty="0">
                <a:latin typeface="Helvetica" panose="020B0604020202020204" pitchFamily="34" charset="0"/>
                <a:cs typeface="Helvetica" panose="020B0604020202020204" pitchFamily="34" charset="0"/>
              </a:rPr>
              <a:t>U</a:t>
            </a:r>
            <a:r>
              <a:rPr lang="en-US" dirty="0">
                <a:latin typeface="Helvetica" panose="020B0604020202020204" pitchFamily="34" charset="0"/>
                <a:cs typeface="Helvetica" panose="020B0604020202020204" pitchFamily="34" charset="0"/>
              </a:rPr>
              <a:t>.</a:t>
            </a:r>
            <a:r>
              <a:rPr lang="en-US" spc="-9" dirty="0">
                <a:latin typeface="Helvetica" panose="020B0604020202020204" pitchFamily="34" charset="0"/>
                <a:cs typeface="Helvetica" panose="020B0604020202020204" pitchFamily="34" charset="0"/>
              </a:rPr>
              <a:t>S</a:t>
            </a:r>
            <a:r>
              <a:rPr lang="en-US" dirty="0">
                <a:latin typeface="Helvetica" panose="020B0604020202020204" pitchFamily="34" charset="0"/>
                <a:cs typeface="Helvetica" panose="020B0604020202020204" pitchFamily="34" charset="0"/>
              </a:rPr>
              <a:t>.</a:t>
            </a:r>
            <a:r>
              <a:rPr lang="en-US" spc="-9" dirty="0">
                <a:latin typeface="Helvetica" panose="020B0604020202020204" pitchFamily="34" charset="0"/>
                <a:cs typeface="Helvetica" panose="020B0604020202020204" pitchFamily="34" charset="0"/>
              </a:rPr>
              <a:t> </a:t>
            </a:r>
            <a:r>
              <a:rPr lang="en-US" spc="-18" dirty="0">
                <a:latin typeface="Helvetica" panose="020B0604020202020204" pitchFamily="34" charset="0"/>
                <a:cs typeface="Helvetica" panose="020B0604020202020204" pitchFamily="34" charset="0"/>
              </a:rPr>
              <a:t>D</a:t>
            </a:r>
            <a:r>
              <a:rPr lang="en-US" spc="-9" dirty="0">
                <a:latin typeface="Helvetica" panose="020B0604020202020204" pitchFamily="34" charset="0"/>
                <a:cs typeface="Helvetica" panose="020B0604020202020204" pitchFamily="34" charset="0"/>
              </a:rPr>
              <a:t>e</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ar</a:t>
            </a:r>
            <a:r>
              <a:rPr lang="en-US" spc="-4"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ment</a:t>
            </a:r>
            <a:r>
              <a:rPr lang="en-US" spc="-18"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o</a:t>
            </a:r>
            <a:r>
              <a:rPr lang="en-US" dirty="0">
                <a:latin typeface="Helvetica" panose="020B0604020202020204" pitchFamily="34" charset="0"/>
                <a:cs typeface="Helvetica" panose="020B0604020202020204" pitchFamily="34" charset="0"/>
              </a:rPr>
              <a:t>f </a:t>
            </a:r>
            <a:r>
              <a:rPr lang="en-US" spc="-9" dirty="0">
                <a:latin typeface="Helvetica" panose="020B0604020202020204" pitchFamily="34" charset="0"/>
                <a:cs typeface="Helvetica" panose="020B0604020202020204" pitchFamily="34" charset="0"/>
              </a:rPr>
              <a:t>L</a:t>
            </a:r>
            <a:r>
              <a:rPr lang="en-US" spc="-13" dirty="0">
                <a:latin typeface="Helvetica" panose="020B0604020202020204" pitchFamily="34" charset="0"/>
                <a:cs typeface="Helvetica" panose="020B0604020202020204" pitchFamily="34" charset="0"/>
              </a:rPr>
              <a:t>ab</a:t>
            </a:r>
            <a:r>
              <a:rPr lang="en-US" dirty="0">
                <a:latin typeface="Helvetica" panose="020B0604020202020204" pitchFamily="34" charset="0"/>
                <a:cs typeface="Helvetica" panose="020B0604020202020204" pitchFamily="34" charset="0"/>
              </a:rPr>
              <a:t>o</a:t>
            </a:r>
            <a:r>
              <a:rPr lang="en-US" spc="-9" dirty="0">
                <a:latin typeface="Helvetica" panose="020B0604020202020204" pitchFamily="34" charset="0"/>
                <a:cs typeface="Helvetica" panose="020B0604020202020204" pitchFamily="34" charset="0"/>
              </a:rPr>
              <a:t>r</a:t>
            </a:r>
            <a:r>
              <a:rPr lang="en-US"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t</a:t>
            </a:r>
            <a:r>
              <a:rPr lang="en-US" spc="-18"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oes</a:t>
            </a:r>
            <a:r>
              <a:rPr lang="en-US" spc="-9"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not</a:t>
            </a:r>
            <a:r>
              <a:rPr lang="en-US" spc="-18" dirty="0">
                <a:latin typeface="Helvetica" panose="020B0604020202020204" pitchFamily="34" charset="0"/>
                <a:cs typeface="Helvetica" panose="020B0604020202020204" pitchFamily="34" charset="0"/>
              </a:rPr>
              <a:t> </a:t>
            </a:r>
            <a:r>
              <a:rPr lang="en-US" spc="-13" dirty="0">
                <a:latin typeface="Helvetica" panose="020B0604020202020204" pitchFamily="34" charset="0"/>
                <a:cs typeface="Helvetica" panose="020B0604020202020204" pitchFamily="34" charset="0"/>
              </a:rPr>
              <a:t>n</a:t>
            </a:r>
            <a:r>
              <a:rPr lang="en-US" dirty="0">
                <a:latin typeface="Helvetica" panose="020B0604020202020204" pitchFamily="34" charset="0"/>
                <a:cs typeface="Helvetica" panose="020B0604020202020204" pitchFamily="34" charset="0"/>
              </a:rPr>
              <a:t>ece</a:t>
            </a:r>
            <a:r>
              <a:rPr lang="en-US" spc="-4" dirty="0">
                <a:latin typeface="Helvetica" panose="020B0604020202020204" pitchFamily="34" charset="0"/>
                <a:cs typeface="Helvetica" panose="020B0604020202020204" pitchFamily="34" charset="0"/>
              </a:rPr>
              <a:t>ss</a:t>
            </a:r>
            <a:r>
              <a:rPr lang="en-US" dirty="0">
                <a:latin typeface="Helvetica" panose="020B0604020202020204" pitchFamily="34" charset="0"/>
                <a:cs typeface="Helvetica" panose="020B0604020202020204" pitchFamily="34" charset="0"/>
              </a:rPr>
              <a:t>ar</a:t>
            </a:r>
            <a:r>
              <a:rPr lang="en-US" spc="-4" dirty="0">
                <a:latin typeface="Helvetica" panose="020B0604020202020204" pitchFamily="34" charset="0"/>
                <a:cs typeface="Helvetica" panose="020B0604020202020204" pitchFamily="34" charset="0"/>
              </a:rPr>
              <a:t>i</a:t>
            </a:r>
            <a:r>
              <a:rPr lang="en-US" spc="-9" dirty="0">
                <a:latin typeface="Helvetica" panose="020B0604020202020204" pitchFamily="34" charset="0"/>
                <a:cs typeface="Helvetica" panose="020B0604020202020204" pitchFamily="34" charset="0"/>
              </a:rPr>
              <a:t>l</a:t>
            </a:r>
            <a:r>
              <a:rPr lang="en-US" dirty="0">
                <a:latin typeface="Helvetica" panose="020B0604020202020204" pitchFamily="34" charset="0"/>
                <a:cs typeface="Helvetica" panose="020B0604020202020204" pitchFamily="34" charset="0"/>
              </a:rPr>
              <a:t>y</a:t>
            </a:r>
            <a:r>
              <a:rPr lang="en-US" spc="-4"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re</a:t>
            </a:r>
            <a:r>
              <a:rPr lang="en-US" dirty="0">
                <a:latin typeface="Helvetica" panose="020B0604020202020204" pitchFamily="34" charset="0"/>
                <a:cs typeface="Helvetica" panose="020B0604020202020204" pitchFamily="34" charset="0"/>
              </a:rPr>
              <a:t>f</a:t>
            </a:r>
            <a:r>
              <a:rPr lang="en-US" spc="-4" dirty="0">
                <a:latin typeface="Helvetica" panose="020B0604020202020204" pitchFamily="34" charset="0"/>
                <a:cs typeface="Helvetica" panose="020B0604020202020204" pitchFamily="34" charset="0"/>
              </a:rPr>
              <a:t>l</a:t>
            </a:r>
            <a:r>
              <a:rPr lang="en-US" dirty="0">
                <a:latin typeface="Helvetica" panose="020B0604020202020204" pitchFamily="34" charset="0"/>
                <a:cs typeface="Helvetica" panose="020B0604020202020204" pitchFamily="34" charset="0"/>
              </a:rPr>
              <a:t>ect</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th</a:t>
            </a:r>
            <a:r>
              <a:rPr lang="en-US" dirty="0">
                <a:latin typeface="Helvetica" panose="020B0604020202020204" pitchFamily="34" charset="0"/>
                <a:cs typeface="Helvetica" panose="020B0604020202020204" pitchFamily="34" charset="0"/>
              </a:rPr>
              <a:t>e</a:t>
            </a:r>
            <a:r>
              <a:rPr lang="en-US" spc="-4"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v</a:t>
            </a:r>
            <a:r>
              <a:rPr lang="en-US" spc="-18"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ews</a:t>
            </a:r>
            <a:r>
              <a:rPr lang="en-US" spc="-18"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or </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o</a:t>
            </a:r>
            <a:r>
              <a:rPr lang="en-US" spc="-4" dirty="0">
                <a:latin typeface="Helvetica" panose="020B0604020202020204" pitchFamily="34" charset="0"/>
                <a:cs typeface="Helvetica" panose="020B0604020202020204" pitchFamily="34" charset="0"/>
              </a:rPr>
              <a:t>li</a:t>
            </a:r>
            <a:r>
              <a:rPr lang="en-US" dirty="0">
                <a:latin typeface="Helvetica" panose="020B0604020202020204" pitchFamily="34" charset="0"/>
                <a:cs typeface="Helvetica" panose="020B0604020202020204" pitchFamily="34" charset="0"/>
              </a:rPr>
              <a:t>c</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es</a:t>
            </a:r>
            <a:r>
              <a:rPr lang="en-US" spc="-9"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of </a:t>
            </a:r>
            <a:r>
              <a:rPr lang="en-US" spc="-4" dirty="0">
                <a:latin typeface="Helvetica" panose="020B0604020202020204" pitchFamily="34" charset="0"/>
                <a:cs typeface="Helvetica" panose="020B0604020202020204" pitchFamily="34" charset="0"/>
              </a:rPr>
              <a:t>th</a:t>
            </a:r>
            <a:r>
              <a:rPr lang="en-US" dirty="0">
                <a:latin typeface="Helvetica" panose="020B0604020202020204" pitchFamily="34" charset="0"/>
                <a:cs typeface="Helvetica" panose="020B0604020202020204" pitchFamily="34" charset="0"/>
              </a:rPr>
              <a:t>e</a:t>
            </a:r>
            <a:r>
              <a:rPr lang="en-US" spc="-13"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U</a:t>
            </a:r>
            <a:r>
              <a:rPr lang="en-US" dirty="0">
                <a:latin typeface="Helvetica" panose="020B0604020202020204" pitchFamily="34" charset="0"/>
                <a:cs typeface="Helvetica" panose="020B0604020202020204" pitchFamily="34" charset="0"/>
              </a:rPr>
              <a:t>. </a:t>
            </a:r>
            <a:r>
              <a:rPr lang="en-US" spc="-18" dirty="0">
                <a:latin typeface="Helvetica" panose="020B0604020202020204" pitchFamily="34" charset="0"/>
                <a:cs typeface="Helvetica" panose="020B0604020202020204" pitchFamily="34" charset="0"/>
              </a:rPr>
              <a:t>S</a:t>
            </a:r>
            <a:r>
              <a:rPr lang="en-US" dirty="0">
                <a:latin typeface="Helvetica" panose="020B0604020202020204" pitchFamily="34" charset="0"/>
                <a:cs typeface="Helvetica" panose="020B0604020202020204" pitchFamily="34" charset="0"/>
              </a:rPr>
              <a:t>.</a:t>
            </a:r>
            <a:r>
              <a:rPr lang="en-US" spc="-9" dirty="0">
                <a:latin typeface="Helvetica" panose="020B0604020202020204" pitchFamily="34" charset="0"/>
                <a:cs typeface="Helvetica" panose="020B0604020202020204" pitchFamily="34" charset="0"/>
              </a:rPr>
              <a:t> D</a:t>
            </a:r>
            <a:r>
              <a:rPr lang="en-US" dirty="0">
                <a:latin typeface="Helvetica" panose="020B0604020202020204" pitchFamily="34" charset="0"/>
                <a:cs typeface="Helvetica" panose="020B0604020202020204" pitchFamily="34" charset="0"/>
              </a:rPr>
              <a:t>e</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ar</a:t>
            </a:r>
            <a:r>
              <a:rPr lang="en-US" spc="-4" dirty="0">
                <a:latin typeface="Helvetica" panose="020B0604020202020204" pitchFamily="34" charset="0"/>
                <a:cs typeface="Helvetica" panose="020B0604020202020204" pitchFamily="34" charset="0"/>
              </a:rPr>
              <a:t>t</a:t>
            </a:r>
            <a:r>
              <a:rPr lang="en-US" spc="-9" dirty="0">
                <a:latin typeface="Helvetica" panose="020B0604020202020204" pitchFamily="34" charset="0"/>
                <a:cs typeface="Helvetica" panose="020B0604020202020204" pitchFamily="34" charset="0"/>
              </a:rPr>
              <a:t>me</a:t>
            </a:r>
            <a:r>
              <a:rPr lang="en-US" dirty="0">
                <a:latin typeface="Helvetica" panose="020B0604020202020204" pitchFamily="34" charset="0"/>
                <a:cs typeface="Helvetica" panose="020B0604020202020204" pitchFamily="34" charset="0"/>
              </a:rPr>
              <a:t>nt</a:t>
            </a:r>
            <a:r>
              <a:rPr lang="en-US" spc="-9" dirty="0">
                <a:latin typeface="Helvetica" panose="020B0604020202020204" pitchFamily="34" charset="0"/>
                <a:cs typeface="Helvetica" panose="020B0604020202020204" pitchFamily="34" charset="0"/>
              </a:rPr>
              <a:t> o</a:t>
            </a:r>
            <a:r>
              <a:rPr lang="en-US" dirty="0">
                <a:latin typeface="Helvetica" panose="020B0604020202020204" pitchFamily="34" charset="0"/>
                <a:cs typeface="Helvetica" panose="020B0604020202020204" pitchFamily="34" charset="0"/>
              </a:rPr>
              <a:t>f </a:t>
            </a:r>
            <a:r>
              <a:rPr lang="en-US" spc="-9" dirty="0">
                <a:latin typeface="Helvetica" panose="020B0604020202020204" pitchFamily="34" charset="0"/>
                <a:cs typeface="Helvetica" panose="020B0604020202020204" pitchFamily="34" charset="0"/>
              </a:rPr>
              <a:t>L</a:t>
            </a:r>
            <a:r>
              <a:rPr lang="en-US" dirty="0">
                <a:latin typeface="Helvetica" panose="020B0604020202020204" pitchFamily="34" charset="0"/>
                <a:cs typeface="Helvetica" panose="020B0604020202020204" pitchFamily="34" charset="0"/>
              </a:rPr>
              <a:t>a</a:t>
            </a:r>
            <a:r>
              <a:rPr lang="en-US" spc="-13" dirty="0">
                <a:latin typeface="Helvetica" panose="020B0604020202020204" pitchFamily="34" charset="0"/>
                <a:cs typeface="Helvetica" panose="020B0604020202020204" pitchFamily="34" charset="0"/>
              </a:rPr>
              <a:t>b</a:t>
            </a:r>
            <a:r>
              <a:rPr lang="en-US" dirty="0">
                <a:latin typeface="Helvetica" panose="020B0604020202020204" pitchFamily="34" charset="0"/>
                <a:cs typeface="Helvetica" panose="020B0604020202020204" pitchFamily="34" charset="0"/>
              </a:rPr>
              <a:t>or,</a:t>
            </a:r>
            <a:r>
              <a:rPr lang="en-US" spc="-13"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nor </a:t>
            </a:r>
            <a:r>
              <a:rPr lang="en-US" spc="-4" dirty="0">
                <a:latin typeface="Helvetica" panose="020B0604020202020204" pitchFamily="34" charset="0"/>
                <a:cs typeface="Helvetica" panose="020B0604020202020204" pitchFamily="34" charset="0"/>
              </a:rPr>
              <a:t>d</a:t>
            </a:r>
            <a:r>
              <a:rPr lang="en-US" spc="-9" dirty="0">
                <a:latin typeface="Helvetica" panose="020B0604020202020204" pitchFamily="34" charset="0"/>
                <a:cs typeface="Helvetica" panose="020B0604020202020204" pitchFamily="34" charset="0"/>
              </a:rPr>
              <a:t>o</a:t>
            </a:r>
            <a:r>
              <a:rPr lang="en-US" dirty="0">
                <a:latin typeface="Helvetica" panose="020B0604020202020204" pitchFamily="34" charset="0"/>
                <a:cs typeface="Helvetica" panose="020B0604020202020204" pitchFamily="34" charset="0"/>
              </a:rPr>
              <a:t>es</a:t>
            </a:r>
            <a:r>
              <a:rPr lang="en-US" spc="-18"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m</a:t>
            </a:r>
            <a:r>
              <a:rPr lang="en-US" dirty="0">
                <a:latin typeface="Helvetica" panose="020B0604020202020204" pitchFamily="34" charset="0"/>
                <a:cs typeface="Helvetica" panose="020B0604020202020204" pitchFamily="34" charset="0"/>
              </a:rPr>
              <a:t>en</a:t>
            </a:r>
            <a:r>
              <a:rPr lang="en-US" spc="-4" dirty="0">
                <a:latin typeface="Helvetica" panose="020B0604020202020204" pitchFamily="34" charset="0"/>
                <a:cs typeface="Helvetica" panose="020B0604020202020204" pitchFamily="34" charset="0"/>
              </a:rPr>
              <a:t>ti</a:t>
            </a:r>
            <a:r>
              <a:rPr lang="en-US" spc="-9" dirty="0">
                <a:latin typeface="Helvetica" panose="020B0604020202020204" pitchFamily="34" charset="0"/>
                <a:cs typeface="Helvetica" panose="020B0604020202020204" pitchFamily="34" charset="0"/>
              </a:rPr>
              <a:t>o</a:t>
            </a:r>
            <a:r>
              <a:rPr lang="en-US" dirty="0">
                <a:latin typeface="Helvetica" panose="020B0604020202020204" pitchFamily="34" charset="0"/>
                <a:cs typeface="Helvetica" panose="020B0604020202020204" pitchFamily="34" charset="0"/>
              </a:rPr>
              <a:t>n</a:t>
            </a:r>
            <a:r>
              <a:rPr lang="en-US" spc="-4"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o</a:t>
            </a:r>
            <a:r>
              <a:rPr lang="en-US" dirty="0">
                <a:latin typeface="Helvetica" panose="020B0604020202020204" pitchFamily="34" charset="0"/>
                <a:cs typeface="Helvetica" panose="020B0604020202020204" pitchFamily="34" charset="0"/>
              </a:rPr>
              <a:t>f</a:t>
            </a:r>
            <a:r>
              <a:rPr lang="en-US" spc="-13"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ra</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e na</a:t>
            </a:r>
            <a:r>
              <a:rPr lang="en-US" spc="-9" dirty="0">
                <a:latin typeface="Helvetica" panose="020B0604020202020204" pitchFamily="34" charset="0"/>
                <a:cs typeface="Helvetica" panose="020B0604020202020204" pitchFamily="34" charset="0"/>
              </a:rPr>
              <a:t>m</a:t>
            </a:r>
            <a:r>
              <a:rPr lang="en-US" dirty="0">
                <a:latin typeface="Helvetica" panose="020B0604020202020204" pitchFamily="34" charset="0"/>
                <a:cs typeface="Helvetica" panose="020B0604020202020204" pitchFamily="34" charset="0"/>
              </a:rPr>
              <a:t>e</a:t>
            </a:r>
            <a:r>
              <a:rPr lang="en-US" spc="-4" dirty="0">
                <a:latin typeface="Helvetica" panose="020B0604020202020204" pitchFamily="34" charset="0"/>
                <a:cs typeface="Helvetica" panose="020B0604020202020204" pitchFamily="34" charset="0"/>
              </a:rPr>
              <a:t>s</a:t>
            </a:r>
            <a:r>
              <a:rPr lang="en-US" dirty="0">
                <a:latin typeface="Helvetica" panose="020B0604020202020204" pitchFamily="34" charset="0"/>
                <a:cs typeface="Helvetica" panose="020B0604020202020204" pitchFamily="34" charset="0"/>
              </a:rPr>
              <a:t>,</a:t>
            </a:r>
            <a:r>
              <a:rPr lang="en-US" spc="-4"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com</a:t>
            </a:r>
            <a:r>
              <a:rPr lang="en-US" spc="-9" dirty="0">
                <a:latin typeface="Helvetica" panose="020B0604020202020204" pitchFamily="34" charset="0"/>
                <a:cs typeface="Helvetica" panose="020B0604020202020204" pitchFamily="34" charset="0"/>
              </a:rPr>
              <a:t>mer</a:t>
            </a:r>
            <a:r>
              <a:rPr lang="en-US" dirty="0">
                <a:latin typeface="Helvetica" panose="020B0604020202020204" pitchFamily="34" charset="0"/>
                <a:cs typeface="Helvetica" panose="020B0604020202020204" pitchFamily="34" charset="0"/>
              </a:rPr>
              <a:t>c</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al</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ro</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uc</a:t>
            </a:r>
            <a:r>
              <a:rPr lang="en-US" spc="-4" dirty="0">
                <a:latin typeface="Helvetica" panose="020B0604020202020204" pitchFamily="34" charset="0"/>
                <a:cs typeface="Helvetica" panose="020B0604020202020204" pitchFamily="34" charset="0"/>
              </a:rPr>
              <a:t>ts</a:t>
            </a:r>
            <a:r>
              <a:rPr lang="en-US" dirty="0">
                <a:latin typeface="Helvetica" panose="020B0604020202020204" pitchFamily="34" charset="0"/>
                <a:cs typeface="Helvetica" panose="020B0604020202020204" pitchFamily="34" charset="0"/>
              </a:rPr>
              <a:t>,</a:t>
            </a:r>
            <a:r>
              <a:rPr lang="en-US" spc="-4"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or or</a:t>
            </a:r>
            <a:r>
              <a:rPr lang="en-US" spc="-4" dirty="0">
                <a:latin typeface="Helvetica" panose="020B0604020202020204" pitchFamily="34" charset="0"/>
                <a:cs typeface="Helvetica" panose="020B0604020202020204" pitchFamily="34" charset="0"/>
              </a:rPr>
              <a:t>g</a:t>
            </a:r>
            <a:r>
              <a:rPr lang="en-US" spc="-13" dirty="0">
                <a:latin typeface="Helvetica" panose="020B0604020202020204" pitchFamily="34" charset="0"/>
                <a:cs typeface="Helvetica" panose="020B0604020202020204" pitchFamily="34" charset="0"/>
              </a:rPr>
              <a:t>a</a:t>
            </a:r>
            <a:r>
              <a:rPr lang="en-US" dirty="0">
                <a:latin typeface="Helvetica" panose="020B0604020202020204" pitchFamily="34" charset="0"/>
                <a:cs typeface="Helvetica" panose="020B0604020202020204" pitchFamily="34" charset="0"/>
              </a:rPr>
              <a:t>n</a:t>
            </a:r>
            <a:r>
              <a:rPr lang="en-US" spc="-4" dirty="0">
                <a:latin typeface="Helvetica" panose="020B0604020202020204" pitchFamily="34" charset="0"/>
                <a:cs typeface="Helvetica" panose="020B0604020202020204" pitchFamily="34" charset="0"/>
              </a:rPr>
              <a:t>iz</a:t>
            </a:r>
            <a:r>
              <a:rPr lang="en-US" dirty="0">
                <a:latin typeface="Helvetica" panose="020B0604020202020204" pitchFamily="34" charset="0"/>
                <a:cs typeface="Helvetica" panose="020B0604020202020204" pitchFamily="34" charset="0"/>
              </a:rPr>
              <a:t>a</a:t>
            </a:r>
            <a:r>
              <a:rPr lang="en-US" spc="-4" dirty="0">
                <a:latin typeface="Helvetica" panose="020B0604020202020204" pitchFamily="34" charset="0"/>
                <a:cs typeface="Helvetica" panose="020B0604020202020204" pitchFamily="34" charset="0"/>
              </a:rPr>
              <a:t>ti</a:t>
            </a:r>
            <a:r>
              <a:rPr lang="en-US" dirty="0">
                <a:latin typeface="Helvetica" panose="020B0604020202020204" pitchFamily="34" charset="0"/>
                <a:cs typeface="Helvetica" panose="020B0604020202020204" pitchFamily="34" charset="0"/>
              </a:rPr>
              <a:t>ons</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m</a:t>
            </a:r>
            <a:r>
              <a:rPr lang="en-US" spc="-4" dirty="0">
                <a:latin typeface="Helvetica" panose="020B0604020202020204" pitchFamily="34" charset="0"/>
                <a:cs typeface="Helvetica" panose="020B0604020202020204" pitchFamily="34" charset="0"/>
              </a:rPr>
              <a:t>p</a:t>
            </a:r>
            <a:r>
              <a:rPr lang="en-US" spc="-9" dirty="0">
                <a:latin typeface="Helvetica" panose="020B0604020202020204" pitchFamily="34" charset="0"/>
                <a:cs typeface="Helvetica" panose="020B0604020202020204" pitchFamily="34" charset="0"/>
              </a:rPr>
              <a:t>l</a:t>
            </a:r>
            <a:r>
              <a:rPr lang="en-US" dirty="0">
                <a:latin typeface="Helvetica" panose="020B0604020202020204" pitchFamily="34" charset="0"/>
                <a:cs typeface="Helvetica" panose="020B0604020202020204" pitchFamily="34" charset="0"/>
              </a:rPr>
              <a:t>y</a:t>
            </a:r>
            <a:r>
              <a:rPr lang="en-US" spc="-4"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e</a:t>
            </a:r>
            <a:r>
              <a:rPr lang="en-US" dirty="0">
                <a:latin typeface="Helvetica" panose="020B0604020202020204" pitchFamily="34" charset="0"/>
                <a:cs typeface="Helvetica" panose="020B0604020202020204" pitchFamily="34" charset="0"/>
              </a:rPr>
              <a:t>n</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or</a:t>
            </a:r>
            <a:r>
              <a:rPr lang="en-US" spc="-4" dirty="0">
                <a:latin typeface="Helvetica" panose="020B0604020202020204" pitchFamily="34" charset="0"/>
                <a:cs typeface="Helvetica" panose="020B0604020202020204" pitchFamily="34" charset="0"/>
              </a:rPr>
              <a:t>s</a:t>
            </a:r>
            <a:r>
              <a:rPr lang="en-US" spc="-9" dirty="0">
                <a:latin typeface="Helvetica" panose="020B0604020202020204" pitchFamily="34" charset="0"/>
                <a:cs typeface="Helvetica" panose="020B0604020202020204" pitchFamily="34" charset="0"/>
              </a:rPr>
              <a:t>em</a:t>
            </a:r>
            <a:r>
              <a:rPr lang="en-US" dirty="0">
                <a:latin typeface="Helvetica" panose="020B0604020202020204" pitchFamily="34" charset="0"/>
                <a:cs typeface="Helvetica" panose="020B0604020202020204" pitchFamily="34" charset="0"/>
              </a:rPr>
              <a:t>ent</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b</a:t>
            </a:r>
            <a:r>
              <a:rPr lang="en-US" dirty="0">
                <a:latin typeface="Helvetica" panose="020B0604020202020204" pitchFamily="34" charset="0"/>
                <a:cs typeface="Helvetica" panose="020B0604020202020204" pitchFamily="34" charset="0"/>
              </a:rPr>
              <a:t>y</a:t>
            </a:r>
            <a:r>
              <a:rPr lang="en-US" spc="-4" dirty="0">
                <a:latin typeface="Helvetica" panose="020B0604020202020204" pitchFamily="34" charset="0"/>
                <a:cs typeface="Helvetica" panose="020B0604020202020204" pitchFamily="34" charset="0"/>
              </a:rPr>
              <a:t> th</a:t>
            </a:r>
            <a:r>
              <a:rPr lang="en-US" dirty="0">
                <a:latin typeface="Helvetica" panose="020B0604020202020204" pitchFamily="34" charset="0"/>
                <a:cs typeface="Helvetica" panose="020B0604020202020204" pitchFamily="34" charset="0"/>
              </a:rPr>
              <a:t>e</a:t>
            </a:r>
            <a:r>
              <a:rPr lang="en-US" spc="-13" dirty="0">
                <a:latin typeface="Helvetica" panose="020B0604020202020204" pitchFamily="34" charset="0"/>
                <a:cs typeface="Helvetica" panose="020B0604020202020204" pitchFamily="34" charset="0"/>
              </a:rPr>
              <a:t> U</a:t>
            </a:r>
            <a:r>
              <a:rPr lang="en-US" dirty="0">
                <a:latin typeface="Helvetica" panose="020B0604020202020204" pitchFamily="34" charset="0"/>
                <a:cs typeface="Helvetica" panose="020B0604020202020204" pitchFamily="34" charset="0"/>
              </a:rPr>
              <a:t>.</a:t>
            </a:r>
            <a:r>
              <a:rPr lang="en-US" spc="-9" dirty="0">
                <a:latin typeface="Helvetica" panose="020B0604020202020204" pitchFamily="34" charset="0"/>
                <a:cs typeface="Helvetica" panose="020B0604020202020204" pitchFamily="34" charset="0"/>
              </a:rPr>
              <a:t> S</a:t>
            </a:r>
            <a:r>
              <a:rPr lang="en-US"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G</a:t>
            </a:r>
            <a:r>
              <a:rPr lang="en-US" dirty="0">
                <a:latin typeface="Helvetica" panose="020B0604020202020204" pitchFamily="34" charset="0"/>
                <a:cs typeface="Helvetica" panose="020B0604020202020204" pitchFamily="34" charset="0"/>
              </a:rPr>
              <a:t>o</a:t>
            </a:r>
            <a:r>
              <a:rPr lang="en-US" spc="-18" dirty="0">
                <a:latin typeface="Helvetica" panose="020B0604020202020204" pitchFamily="34" charset="0"/>
                <a:cs typeface="Helvetica" panose="020B0604020202020204" pitchFamily="34" charset="0"/>
              </a:rPr>
              <a:t>v</a:t>
            </a:r>
            <a:r>
              <a:rPr lang="en-US" spc="-9" dirty="0">
                <a:latin typeface="Helvetica" panose="020B0604020202020204" pitchFamily="34" charset="0"/>
                <a:cs typeface="Helvetica" panose="020B0604020202020204" pitchFamily="34" charset="0"/>
              </a:rPr>
              <a:t>e</a:t>
            </a:r>
            <a:r>
              <a:rPr lang="en-US" dirty="0">
                <a:latin typeface="Helvetica" panose="020B0604020202020204" pitchFamily="34" charset="0"/>
                <a:cs typeface="Helvetica" panose="020B0604020202020204" pitchFamily="34" charset="0"/>
              </a:rPr>
              <a:t>r</a:t>
            </a:r>
            <a:r>
              <a:rPr lang="en-US" spc="-9" dirty="0">
                <a:latin typeface="Helvetica" panose="020B0604020202020204" pitchFamily="34" charset="0"/>
                <a:cs typeface="Helvetica" panose="020B0604020202020204" pitchFamily="34" charset="0"/>
              </a:rPr>
              <a:t>nme</a:t>
            </a:r>
            <a:r>
              <a:rPr lang="en-US" dirty="0">
                <a:latin typeface="Helvetica" panose="020B0604020202020204" pitchFamily="34" charset="0"/>
                <a:cs typeface="Helvetica" panose="020B0604020202020204" pitchFamily="34" charset="0"/>
              </a:rPr>
              <a:t>n</a:t>
            </a:r>
            <a:r>
              <a:rPr lang="en-US" spc="-18"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a:t>
            </a:r>
          </a:p>
          <a:p>
            <a:pPr marL="0" indent="0">
              <a:buNone/>
            </a:pPr>
            <a:endParaRPr lang="en-US" dirty="0"/>
          </a:p>
        </p:txBody>
      </p:sp>
      <p:sp>
        <p:nvSpPr>
          <p:cNvPr id="3" name="Title 2"/>
          <p:cNvSpPr>
            <a:spLocks noGrp="1"/>
          </p:cNvSpPr>
          <p:nvPr>
            <p:ph type="title"/>
          </p:nvPr>
        </p:nvSpPr>
        <p:spPr/>
        <p:txBody>
          <a:bodyPr/>
          <a:lstStyle/>
          <a:p>
            <a:r>
              <a:rPr lang="en-US" dirty="0">
                <a:latin typeface="Arial" panose="020B0604020202020204" pitchFamily="34" charset="0"/>
              </a:rPr>
              <a:t>Disclaimer</a:t>
            </a:r>
          </a:p>
        </p:txBody>
      </p:sp>
      <p:sp>
        <p:nvSpPr>
          <p:cNvPr id="4" name="Slide Number Placeholder 3"/>
          <p:cNvSpPr>
            <a:spLocks noGrp="1"/>
          </p:cNvSpPr>
          <p:nvPr>
            <p:ph type="sldNum" sz="quarter" idx="12"/>
          </p:nvPr>
        </p:nvSpPr>
        <p:spPr/>
        <p:txBody>
          <a:bodyPr/>
          <a:lstStyle/>
          <a:p>
            <a:fld id="{A7F154CC-4E82-45BB-8A64-02679D04A018}" type="slidenum">
              <a:rPr lang="en-US" smtClean="0"/>
              <a:pPr/>
              <a:t>4</a:t>
            </a:fld>
            <a:endParaRPr lang="en-US" dirty="0"/>
          </a:p>
        </p:txBody>
      </p:sp>
    </p:spTree>
    <p:extLst>
      <p:ext uri="{BB962C8B-B14F-4D97-AF65-F5344CB8AC3E}">
        <p14:creationId xmlns:p14="http://schemas.microsoft.com/office/powerpoint/2010/main" val="1665233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4" name="Rectangle 3"/>
          <p:cNvSpPr>
            <a:spLocks noGrp="1" noChangeArrowheads="1"/>
          </p:cNvSpPr>
          <p:nvPr>
            <p:ph type="body" idx="1"/>
          </p:nvPr>
        </p:nvSpPr>
        <p:spPr>
          <a:xfrm>
            <a:off x="304726" y="1218903"/>
            <a:ext cx="4190256" cy="5333256"/>
          </a:xfrm>
        </p:spPr>
        <p:txBody>
          <a:bodyPr vert="horz" lIns="88900" tIns="50799" rIns="88900" bIns="50799" rtlCol="0" anchor="t">
            <a:normAutofit/>
          </a:bodyPr>
          <a:lstStyle/>
          <a:p>
            <a:pPr marL="428610" indent="-428610" defTabSz="914145">
              <a:spcBef>
                <a:spcPts val="492"/>
              </a:spcBef>
              <a:buClr>
                <a:srgbClr val="000000"/>
              </a:buClr>
              <a:buFont typeface="ArialMT" charset="0"/>
              <a:buChar char="•"/>
            </a:pPr>
            <a:r>
              <a:rPr lang="en-US" altLang="en-US" sz="3937" dirty="0">
                <a:latin typeface="Helvetica" panose="020B0604020202020204" pitchFamily="34" charset="0"/>
                <a:cs typeface="Helvetica" panose="020B0604020202020204" pitchFamily="34" charset="0"/>
                <a:sym typeface="Times New Roman" panose="02020603050405020304" pitchFamily="18" charset="0"/>
              </a:rPr>
              <a:t>Avoiding risks</a:t>
            </a:r>
            <a:endParaRPr lang="en-US" altLang="en-US" sz="2391" dirty="0">
              <a:latin typeface="Helvetica" panose="020B0604020202020204" pitchFamily="34" charset="0"/>
              <a:cs typeface="Helvetica" panose="020B0604020202020204" pitchFamily="34" charset="0"/>
              <a:sym typeface="Times New Roman" panose="02020603050405020304" pitchFamily="18" charset="0"/>
            </a:endParaRPr>
          </a:p>
          <a:p>
            <a:pPr marL="607197" lvl="1" indent="-285740" defTabSz="914145">
              <a:spcBef>
                <a:spcPts val="422"/>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Follow manufacturer's instructions.</a:t>
            </a:r>
            <a:endParaRPr lang="en-U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607197" lvl="1" indent="-285740" defTabSz="914145">
              <a:spcBef>
                <a:spcPts val="422"/>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Install guardrail systems along all open sides and ends of platforms.</a:t>
            </a:r>
            <a:endParaRPr lang="en-U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607197" lvl="1" indent="-285740" defTabSz="914145">
              <a:spcBef>
                <a:spcPts val="422"/>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Personal fall arrest system should be used on scaffolds higher than 10 feet.</a:t>
            </a:r>
            <a:endParaRPr lang="en-US" altLang="en-US" dirty="0">
              <a:latin typeface="Helvetica" panose="020B0604020202020204" pitchFamily="34" charset="0"/>
              <a:cs typeface="Helvetica" panose="020B0604020202020204" pitchFamily="34" charset="0"/>
            </a:endParaRPr>
          </a:p>
        </p:txBody>
      </p:sp>
      <p:pic>
        <p:nvPicPr>
          <p:cNvPr id="138245" name="Picture 4" descr="A picture showing scaffold installation on side of a buildi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99707" y="1447726"/>
            <a:ext cx="4165699" cy="479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Title 2"/>
          <p:cNvSpPr>
            <a:spLocks noGrp="1"/>
          </p:cNvSpPr>
          <p:nvPr>
            <p:ph type="title"/>
          </p:nvPr>
        </p:nvSpPr>
        <p:spPr>
          <a:xfrm>
            <a:off x="628650" y="208647"/>
            <a:ext cx="7886700" cy="776489"/>
          </a:xfrm>
        </p:spPr>
        <p:txBody>
          <a:bodyPr/>
          <a:lstStyle/>
          <a:p>
            <a:r>
              <a:rPr lang="en-US" dirty="0"/>
              <a:t>Scaffolds in construction</a:t>
            </a:r>
          </a:p>
        </p:txBody>
      </p:sp>
      <p:sp>
        <p:nvSpPr>
          <p:cNvPr id="3" name="Slide Number Placeholder 2"/>
          <p:cNvSpPr>
            <a:spLocks noGrp="1"/>
          </p:cNvSpPr>
          <p:nvPr>
            <p:ph type="sldNum" sz="quarter" idx="12"/>
          </p:nvPr>
        </p:nvSpPr>
        <p:spPr/>
        <p:txBody>
          <a:bodyPr/>
          <a:lstStyle/>
          <a:p>
            <a:fld id="{A7F154CC-4E82-45BB-8A64-02679D04A018}" type="slidenum">
              <a:rPr lang="en-US" smtClean="0"/>
              <a:pPr/>
              <a:t>40</a:t>
            </a:fld>
            <a:endParaRPr lang="en-US" dirty="0"/>
          </a:p>
        </p:txBody>
      </p:sp>
    </p:spTree>
    <p:extLst>
      <p:ext uri="{BB962C8B-B14F-4D97-AF65-F5344CB8AC3E}">
        <p14:creationId xmlns:p14="http://schemas.microsoft.com/office/powerpoint/2010/main" val="325928990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80" name="Rectangle 3"/>
          <p:cNvSpPr>
            <a:spLocks noGrp="1" noChangeArrowheads="1"/>
          </p:cNvSpPr>
          <p:nvPr>
            <p:ph type="body" idx="1"/>
          </p:nvPr>
        </p:nvSpPr>
        <p:spPr>
          <a:xfrm>
            <a:off x="304726" y="1553766"/>
            <a:ext cx="3656707" cy="4617765"/>
          </a:xfrm>
        </p:spPr>
        <p:txBody>
          <a:bodyPr vert="horz" lIns="88900" tIns="50799" rIns="88900" bIns="50799" rtlCol="0" anchor="t">
            <a:normAutofit/>
          </a:bodyPr>
          <a:lstStyle/>
          <a:p>
            <a:pPr marL="321457" indent="-321457" defTabSz="914145">
              <a:spcBef>
                <a:spcPts val="492"/>
              </a:spcBef>
              <a:buClr>
                <a:srgbClr val="000000"/>
              </a:buClr>
              <a:buFont typeface="ArialMT" charset="0"/>
              <a:buChar char="•"/>
            </a:pPr>
            <a:r>
              <a:rPr lang="en-US" altLang="en-US" sz="2953" dirty="0">
                <a:latin typeface="Helvetica" panose="020B0604020202020204" pitchFamily="34" charset="0"/>
                <a:cs typeface="Helvetica" panose="020B0604020202020204" pitchFamily="34" charset="0"/>
                <a:sym typeface="Times New Roman" panose="02020603050405020304" pitchFamily="18" charset="0"/>
              </a:rPr>
              <a:t>Falling objects</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545808" lvl="1" indent="-224351" defTabSz="914145">
              <a:spcBef>
                <a:spcPts val="422"/>
              </a:spcBef>
              <a:buClr>
                <a:srgbClr val="000000"/>
              </a:buClr>
              <a:buFont typeface="ArialMT" charset="0"/>
              <a:buChar char="–"/>
            </a:pPr>
            <a:r>
              <a:rPr lang="en-US" altLang="en-US" sz="2180" dirty="0">
                <a:latin typeface="Helvetica" panose="020B0604020202020204" pitchFamily="34" charset="0"/>
                <a:cs typeface="Helvetica" panose="020B0604020202020204" pitchFamily="34" charset="0"/>
                <a:sym typeface="Times New Roman" panose="02020603050405020304" pitchFamily="18" charset="0"/>
              </a:rPr>
              <a:t>Wear hardhats</a:t>
            </a:r>
            <a:endParaRPr lang="en-U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545808" lvl="1" indent="-224351" defTabSz="914145">
              <a:spcBef>
                <a:spcPts val="422"/>
              </a:spcBef>
              <a:buClr>
                <a:srgbClr val="000000"/>
              </a:buClr>
              <a:buFont typeface="ArialMT" charset="0"/>
              <a:buChar char="–"/>
            </a:pPr>
            <a:r>
              <a:rPr lang="en-US" altLang="en-US" sz="2180" dirty="0">
                <a:latin typeface="Helvetica" panose="020B0604020202020204" pitchFamily="34" charset="0"/>
                <a:cs typeface="Helvetica" panose="020B0604020202020204" pitchFamily="34" charset="0"/>
                <a:sym typeface="Times New Roman" panose="02020603050405020304" pitchFamily="18" charset="0"/>
              </a:rPr>
              <a:t>Barricade area below scaffold </a:t>
            </a:r>
            <a:endParaRPr lang="en-U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545808" lvl="1" indent="-224351" defTabSz="914145">
              <a:spcBef>
                <a:spcPts val="422"/>
              </a:spcBef>
              <a:buClr>
                <a:srgbClr val="000000"/>
              </a:buClr>
              <a:buFont typeface="ArialMT" charset="0"/>
              <a:buChar char="–"/>
            </a:pPr>
            <a:r>
              <a:rPr lang="en-US" altLang="en-US" sz="2180" dirty="0">
                <a:latin typeface="Helvetica" panose="020B0604020202020204" pitchFamily="34" charset="0"/>
                <a:cs typeface="Helvetica" panose="020B0604020202020204" pitchFamily="34" charset="0"/>
                <a:sym typeface="Times New Roman" panose="02020603050405020304" pitchFamily="18" charset="0"/>
              </a:rPr>
              <a:t>Use panels or screens if material is stacked higher than the toe board</a:t>
            </a:r>
            <a:r>
              <a:rPr lang="en-US" altLang="en-US" sz="1969" dirty="0">
                <a:latin typeface="Helvetica" panose="020B0604020202020204" pitchFamily="34" charset="0"/>
                <a:cs typeface="Helvetica" panose="020B0604020202020204" pitchFamily="34" charset="0"/>
                <a:sym typeface="Times New Roman" panose="02020603050405020304" pitchFamily="18" charset="0"/>
              </a:rPr>
              <a:t>. </a:t>
            </a:r>
            <a:endParaRPr lang="en-U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pic>
        <p:nvPicPr>
          <p:cNvPr id="152581" name="Picture 4" descr="A picture showing scaffolding with proper barricade aroun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38451" y="3047256"/>
            <a:ext cx="4114354" cy="30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Title 2"/>
          <p:cNvSpPr>
            <a:spLocks noGrp="1"/>
          </p:cNvSpPr>
          <p:nvPr>
            <p:ph type="title"/>
          </p:nvPr>
        </p:nvSpPr>
        <p:spPr/>
        <p:txBody>
          <a:bodyPr/>
          <a:lstStyle/>
          <a:p>
            <a:r>
              <a:rPr lang="en-US" dirty="0"/>
              <a:t>Scaffolds in </a:t>
            </a:r>
            <a:r>
              <a:rPr lang="en-US" dirty="0" smtClean="0"/>
              <a:t>construction </a:t>
            </a:r>
            <a:endParaRPr lang="en-US"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41</a:t>
            </a:fld>
            <a:endParaRPr lang="en-US" dirty="0"/>
          </a:p>
        </p:txBody>
      </p:sp>
    </p:spTree>
    <p:extLst>
      <p:ext uri="{BB962C8B-B14F-4D97-AF65-F5344CB8AC3E}">
        <p14:creationId xmlns:p14="http://schemas.microsoft.com/office/powerpoint/2010/main" val="1041517278"/>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4" name="Rectangle 3"/>
          <p:cNvSpPr>
            <a:spLocks noGrp="1" noChangeArrowheads="1"/>
          </p:cNvSpPr>
          <p:nvPr>
            <p:ph idx="1"/>
          </p:nvPr>
        </p:nvSpPr>
        <p:spPr/>
        <p:txBody>
          <a:bodyPr vert="horz" lIns="88900" tIns="50799" rIns="88900" bIns="50799" rtlCol="0" anchor="t">
            <a:normAutofit/>
          </a:bodyPr>
          <a:lstStyle/>
          <a:p>
            <a:pPr marL="342665" indent="-342665" defTabSz="914145">
              <a:spcBef>
                <a:spcPts val="492"/>
              </a:spcBef>
              <a:buClr>
                <a:srgbClr val="000000"/>
              </a:buClr>
              <a:buFont typeface="ArialMT" charset="0"/>
              <a:buChar char="•"/>
            </a:pPr>
            <a:r>
              <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OSHA Standard requires that rebar "be guarded to eliminate the hazard of impalement." Not all guards provide that level of protection. In some circumstances, the force of a fall can cause rebar to push clear through a plastic cap and still impale a worker, or the worker can be impaled by the rebar and the cap together.</a:t>
            </a:r>
          </a:p>
        </p:txBody>
      </p:sp>
      <p:sp>
        <p:nvSpPr>
          <p:cNvPr id="3" name="Title 2"/>
          <p:cNvSpPr>
            <a:spLocks noGrp="1"/>
          </p:cNvSpPr>
          <p:nvPr>
            <p:ph type="title"/>
          </p:nvPr>
        </p:nvSpPr>
        <p:spPr/>
        <p:txBody>
          <a:bodyPr/>
          <a:lstStyle/>
          <a:p>
            <a:r>
              <a:rPr lang="en-US" dirty="0"/>
              <a:t>Rebar Caps </a:t>
            </a:r>
          </a:p>
        </p:txBody>
      </p:sp>
      <p:pic>
        <p:nvPicPr>
          <p:cNvPr id="168965" name="Picture 5" descr="A picture showing caps placed on rebars to prevent impalemen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48741" y="4734033"/>
            <a:ext cx="1905372" cy="148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 name="Slide Number Placeholder 3"/>
          <p:cNvSpPr>
            <a:spLocks noGrp="1"/>
          </p:cNvSpPr>
          <p:nvPr>
            <p:ph type="sldNum" sz="quarter" idx="12"/>
          </p:nvPr>
        </p:nvSpPr>
        <p:spPr/>
        <p:txBody>
          <a:bodyPr/>
          <a:lstStyle/>
          <a:p>
            <a:fld id="{A7F154CC-4E82-45BB-8A64-02679D04A018}" type="slidenum">
              <a:rPr lang="en-US" smtClean="0"/>
              <a:pPr/>
              <a:t>42</a:t>
            </a:fld>
            <a:endParaRPr lang="en-US" dirty="0"/>
          </a:p>
        </p:txBody>
      </p:sp>
    </p:spTree>
    <p:extLst>
      <p:ext uri="{BB962C8B-B14F-4D97-AF65-F5344CB8AC3E}">
        <p14:creationId xmlns:p14="http://schemas.microsoft.com/office/powerpoint/2010/main" val="178614964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2" name="Rectangle 3"/>
          <p:cNvSpPr>
            <a:spLocks noGrp="1" noChangeArrowheads="1"/>
          </p:cNvSpPr>
          <p:nvPr>
            <p:ph idx="1"/>
          </p:nvPr>
        </p:nvSpPr>
        <p:spPr>
          <a:xfrm>
            <a:off x="628650" y="1202575"/>
            <a:ext cx="6152332" cy="4974388"/>
          </a:xfrm>
        </p:spPr>
        <p:txBody>
          <a:bodyPr vert="horz" lIns="88900" tIns="50799" rIns="88900" bIns="50799" rtlCol="0" anchor="t">
            <a:normAutofit/>
          </a:bodyPr>
          <a:lstStyle/>
          <a:p>
            <a:pPr marL="342665" indent="-342665" defTabSz="914145">
              <a:spcBef>
                <a:spcPts val="492"/>
              </a:spcBef>
              <a:buClr>
                <a:srgbClr val="000000"/>
              </a:buClr>
              <a:buFont typeface="ArialMT" charset="0"/>
              <a:buChar char="•"/>
            </a:pPr>
            <a:r>
              <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Only rebar caps designed to provide impalement protection, such as those containing steel reinforcement, should be used. </a:t>
            </a:r>
          </a:p>
          <a:p>
            <a:pPr marL="342665" indent="-342665" defTabSz="914145">
              <a:spcBef>
                <a:spcPts val="492"/>
              </a:spcBef>
              <a:buClr>
                <a:srgbClr val="000000"/>
              </a:buClr>
              <a:buFont typeface="ArialMT" charset="0"/>
              <a:buChar char="•"/>
            </a:pPr>
            <a:r>
              <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This type of cap positions a 2 x 4 over the exposed rebar, and has been approved by California OSHA. </a:t>
            </a:r>
            <a:endParaRPr lang="en-US" altLang="en-US" dirty="0"/>
          </a:p>
        </p:txBody>
      </p:sp>
      <p:sp>
        <p:nvSpPr>
          <p:cNvPr id="3" name="Title 2"/>
          <p:cNvSpPr>
            <a:spLocks noGrp="1"/>
          </p:cNvSpPr>
          <p:nvPr>
            <p:ph type="title"/>
          </p:nvPr>
        </p:nvSpPr>
        <p:spPr/>
        <p:txBody>
          <a:bodyPr/>
          <a:lstStyle/>
          <a:p>
            <a:r>
              <a:rPr lang="en-US" dirty="0"/>
              <a:t>Rebar </a:t>
            </a:r>
            <a:r>
              <a:rPr lang="en-US" dirty="0" smtClean="0"/>
              <a:t>Caps  </a:t>
            </a:r>
            <a:endParaRPr lang="en-US" dirty="0"/>
          </a:p>
        </p:txBody>
      </p:sp>
      <p:pic>
        <p:nvPicPr>
          <p:cNvPr id="171013" name="Picture 5" descr="A picture showing caps placed on rebars to prevent impalemen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80982" y="1904256"/>
            <a:ext cx="1905372" cy="148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1014" name="Picture 6" descr="A picture showing caps placed on rebars to prevent impalement"/>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780982" y="3961433"/>
            <a:ext cx="1905372" cy="1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 name="Slide Number Placeholder 3"/>
          <p:cNvSpPr>
            <a:spLocks noGrp="1"/>
          </p:cNvSpPr>
          <p:nvPr>
            <p:ph type="sldNum" sz="quarter" idx="12"/>
          </p:nvPr>
        </p:nvSpPr>
        <p:spPr/>
        <p:txBody>
          <a:bodyPr/>
          <a:lstStyle/>
          <a:p>
            <a:fld id="{A7F154CC-4E82-45BB-8A64-02679D04A018}" type="slidenum">
              <a:rPr lang="en-US" smtClean="0"/>
              <a:pPr/>
              <a:t>43</a:t>
            </a:fld>
            <a:endParaRPr lang="en-US" dirty="0"/>
          </a:p>
        </p:txBody>
      </p:sp>
    </p:spTree>
    <p:extLst>
      <p:ext uri="{BB962C8B-B14F-4D97-AF65-F5344CB8AC3E}">
        <p14:creationId xmlns:p14="http://schemas.microsoft.com/office/powerpoint/2010/main" val="1244849909"/>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Rectangle 3"/>
          <p:cNvSpPr>
            <a:spLocks noGrp="1" noChangeArrowheads="1"/>
          </p:cNvSpPr>
          <p:nvPr>
            <p:ph type="title"/>
          </p:nvPr>
        </p:nvSpPr>
        <p:spPr/>
        <p:txBody>
          <a:bodyPr vert="horz" lIns="88900" tIns="50799" rIns="88900" bIns="50799" rtlCol="0" anchor="ctr">
            <a:normAutofit/>
          </a:bodyPr>
          <a:lstStyle/>
          <a:p>
            <a:pPr defTabSz="914145"/>
            <a:r>
              <a:rPr lang="en-US" altLang="en-US" sz="3200" dirty="0">
                <a:ea typeface="Helvetica" panose="020B0604020202020204" pitchFamily="34" charset="0"/>
                <a:sym typeface="Times New Roman" panose="02020603050405020304" pitchFamily="18" charset="0"/>
              </a:rPr>
              <a:t>What Does Fall Prevention Do?</a:t>
            </a:r>
            <a:endParaRPr lang="en-US" altLang="en-US" sz="3200" dirty="0">
              <a:ea typeface="Helvetica" panose="020B0604020202020204" pitchFamily="34" charset="0"/>
            </a:endParaRPr>
          </a:p>
        </p:txBody>
      </p:sp>
      <p:sp>
        <p:nvSpPr>
          <p:cNvPr id="37893" name="Rectangle 4"/>
          <p:cNvSpPr>
            <a:spLocks/>
          </p:cNvSpPr>
          <p:nvPr/>
        </p:nvSpPr>
        <p:spPr bwMode="auto">
          <a:xfrm>
            <a:off x="4723805" y="2851041"/>
            <a:ext cx="3048372" cy="479971"/>
          </a:xfrm>
          <a:prstGeom prst="rect">
            <a:avLst/>
          </a:prstGeom>
          <a:solidFill>
            <a:srgbClr val="000000">
              <a:alpha val="0"/>
            </a:srgbClr>
          </a:solidFill>
          <a:ln w="81280">
            <a:solidFill>
              <a:srgbClr val="000000"/>
            </a:solidFill>
            <a:miter lim="0"/>
            <a:headEnd/>
            <a:tailEnd/>
          </a:ln>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Restraint/Positioning</a:t>
            </a:r>
            <a:endParaRPr lang="en-US" altLang="en-US" sz="2531" dirty="0"/>
          </a:p>
        </p:txBody>
      </p:sp>
      <p:sp>
        <p:nvSpPr>
          <p:cNvPr id="37894" name="Rectangle 5"/>
          <p:cNvSpPr>
            <a:spLocks/>
          </p:cNvSpPr>
          <p:nvPr/>
        </p:nvSpPr>
        <p:spPr bwMode="auto">
          <a:xfrm>
            <a:off x="5181452" y="3460492"/>
            <a:ext cx="2133079"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Guardrails</a:t>
            </a:r>
            <a:endParaRPr lang="en-US" altLang="en-US" sz="2531"/>
          </a:p>
        </p:txBody>
      </p:sp>
      <p:sp>
        <p:nvSpPr>
          <p:cNvPr id="37895" name="Rectangle 6"/>
          <p:cNvSpPr>
            <a:spLocks/>
          </p:cNvSpPr>
          <p:nvPr/>
        </p:nvSpPr>
        <p:spPr bwMode="auto">
          <a:xfrm>
            <a:off x="5104433" y="4069943"/>
            <a:ext cx="2286000"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Warning Lines</a:t>
            </a:r>
            <a:endParaRPr lang="en-US" altLang="en-US" sz="2531" dirty="0"/>
          </a:p>
        </p:txBody>
      </p:sp>
      <p:sp>
        <p:nvSpPr>
          <p:cNvPr id="37896" name="Rectangle 7"/>
          <p:cNvSpPr>
            <a:spLocks/>
          </p:cNvSpPr>
          <p:nvPr/>
        </p:nvSpPr>
        <p:spPr bwMode="auto">
          <a:xfrm>
            <a:off x="4990580" y="5879321"/>
            <a:ext cx="2361902"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Safety Monitors</a:t>
            </a:r>
            <a:endParaRPr lang="en-US" altLang="en-US" sz="2531"/>
          </a:p>
        </p:txBody>
      </p:sp>
      <p:sp>
        <p:nvSpPr>
          <p:cNvPr id="37897" name="Rectangle 8"/>
          <p:cNvSpPr>
            <a:spLocks/>
          </p:cNvSpPr>
          <p:nvPr/>
        </p:nvSpPr>
        <p:spPr bwMode="auto">
          <a:xfrm>
            <a:off x="4494982" y="4679394"/>
            <a:ext cx="3506018"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Controlled Access Zones</a:t>
            </a:r>
            <a:endParaRPr lang="en-US" altLang="en-US" sz="2531"/>
          </a:p>
        </p:txBody>
      </p:sp>
      <p:sp>
        <p:nvSpPr>
          <p:cNvPr id="37898" name="Rectangle 9"/>
          <p:cNvSpPr>
            <a:spLocks/>
          </p:cNvSpPr>
          <p:nvPr/>
        </p:nvSpPr>
        <p:spPr bwMode="auto">
          <a:xfrm>
            <a:off x="1199927" y="3584392"/>
            <a:ext cx="1828354"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Safety Nets</a:t>
            </a:r>
            <a:endParaRPr lang="en-US" altLang="en-US" sz="2531"/>
          </a:p>
        </p:txBody>
      </p:sp>
      <p:sp>
        <p:nvSpPr>
          <p:cNvPr id="37899" name="Rectangle 10"/>
          <p:cNvSpPr>
            <a:spLocks/>
          </p:cNvSpPr>
          <p:nvPr/>
        </p:nvSpPr>
        <p:spPr bwMode="auto">
          <a:xfrm>
            <a:off x="933152" y="4269745"/>
            <a:ext cx="2514824"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Catch Platforms</a:t>
            </a:r>
            <a:endParaRPr lang="en-US" altLang="en-US" sz="2531"/>
          </a:p>
        </p:txBody>
      </p:sp>
      <p:sp>
        <p:nvSpPr>
          <p:cNvPr id="37900" name="Rectangle 11"/>
          <p:cNvSpPr>
            <a:spLocks/>
          </p:cNvSpPr>
          <p:nvPr/>
        </p:nvSpPr>
        <p:spPr bwMode="auto">
          <a:xfrm>
            <a:off x="1275830" y="2897922"/>
            <a:ext cx="1676549"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Fall Arrest</a:t>
            </a:r>
            <a:endParaRPr lang="en-US" altLang="en-US" sz="2531"/>
          </a:p>
        </p:txBody>
      </p:sp>
      <p:sp>
        <p:nvSpPr>
          <p:cNvPr id="37901" name="Rectangle 12"/>
          <p:cNvSpPr>
            <a:spLocks/>
          </p:cNvSpPr>
          <p:nvPr/>
        </p:nvSpPr>
        <p:spPr bwMode="auto">
          <a:xfrm>
            <a:off x="4190256" y="1098590"/>
            <a:ext cx="4647902" cy="606102"/>
          </a:xfrm>
          <a:prstGeom prst="rect">
            <a:avLst/>
          </a:prstGeom>
          <a:solidFill>
            <a:srgbClr val="FF3300"/>
          </a:solidFill>
          <a:ln w="108373">
            <a:solidFill>
              <a:srgbClr val="000000"/>
            </a:solidFill>
            <a:miter lim="0"/>
            <a:headEnd/>
            <a:tailEnd/>
          </a:ln>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2742"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Stop/Prevent The Fall</a:t>
            </a:r>
            <a:endParaRPr lang="en-US" altLang="en-US" sz="2531"/>
          </a:p>
        </p:txBody>
      </p:sp>
      <p:sp>
        <p:nvSpPr>
          <p:cNvPr id="37902" name="Rectangle 13"/>
          <p:cNvSpPr>
            <a:spLocks/>
          </p:cNvSpPr>
          <p:nvPr/>
        </p:nvSpPr>
        <p:spPr bwMode="auto">
          <a:xfrm>
            <a:off x="380628" y="1107520"/>
            <a:ext cx="3276079" cy="594940"/>
          </a:xfrm>
          <a:prstGeom prst="rect">
            <a:avLst/>
          </a:prstGeom>
          <a:solidFill>
            <a:srgbClr val="FF3300"/>
          </a:solidFill>
          <a:ln w="108373">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2742"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Catch The Fall</a:t>
            </a:r>
            <a:endParaRPr lang="en-US" altLang="en-US" sz="2531"/>
          </a:p>
        </p:txBody>
      </p:sp>
      <p:sp>
        <p:nvSpPr>
          <p:cNvPr id="37903" name="Line 14" descr="A down arrow"/>
          <p:cNvSpPr>
            <a:spLocks noChangeShapeType="1"/>
          </p:cNvSpPr>
          <p:nvPr/>
        </p:nvSpPr>
        <p:spPr bwMode="auto">
          <a:xfrm>
            <a:off x="2057177" y="1793989"/>
            <a:ext cx="0" cy="914177"/>
          </a:xfrm>
          <a:prstGeom prst="line">
            <a:avLst/>
          </a:prstGeom>
          <a:noFill/>
          <a:ln w="108373">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37904" name="Line 15" descr="A down arrow"/>
          <p:cNvSpPr>
            <a:spLocks noChangeShapeType="1"/>
          </p:cNvSpPr>
          <p:nvPr/>
        </p:nvSpPr>
        <p:spPr bwMode="auto">
          <a:xfrm>
            <a:off x="6400354" y="1783944"/>
            <a:ext cx="0" cy="914176"/>
          </a:xfrm>
          <a:prstGeom prst="line">
            <a:avLst/>
          </a:prstGeom>
          <a:noFill/>
          <a:ln w="108373">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37905" name="Rectangle 16"/>
          <p:cNvSpPr>
            <a:spLocks/>
          </p:cNvSpPr>
          <p:nvPr/>
        </p:nvSpPr>
        <p:spPr bwMode="auto">
          <a:xfrm>
            <a:off x="4438054" y="5288846"/>
            <a:ext cx="3657824"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Controlled Decking Zones</a:t>
            </a:r>
            <a:endParaRPr lang="en-US" altLang="en-US" sz="2531"/>
          </a:p>
        </p:txBody>
      </p:sp>
      <p:sp>
        <p:nvSpPr>
          <p:cNvPr id="3" name="Slide Number Placeholder 2"/>
          <p:cNvSpPr>
            <a:spLocks noGrp="1"/>
          </p:cNvSpPr>
          <p:nvPr>
            <p:ph type="sldNum" sz="quarter" idx="12"/>
          </p:nvPr>
        </p:nvSpPr>
        <p:spPr/>
        <p:txBody>
          <a:bodyPr/>
          <a:lstStyle/>
          <a:p>
            <a:fld id="{A7F154CC-4E82-45BB-8A64-02679D04A018}" type="slidenum">
              <a:rPr lang="en-US" smtClean="0"/>
              <a:pPr/>
              <a:t>44</a:t>
            </a:fld>
            <a:endParaRPr lang="en-US" dirty="0"/>
          </a:p>
        </p:txBody>
      </p:sp>
    </p:spTree>
    <p:extLst>
      <p:ext uri="{BB962C8B-B14F-4D97-AF65-F5344CB8AC3E}">
        <p14:creationId xmlns:p14="http://schemas.microsoft.com/office/powerpoint/2010/main" val="1880879096"/>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title="A picture of Workman Self-Retracting Lanyar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6676" y="3861865"/>
            <a:ext cx="1009650" cy="2867025"/>
          </a:xfrm>
          <a:prstGeom prst="rect">
            <a:avLst/>
          </a:prstGeom>
        </p:spPr>
      </p:pic>
      <p:sp>
        <p:nvSpPr>
          <p:cNvPr id="2" name="Content Placeholder 1"/>
          <p:cNvSpPr>
            <a:spLocks noGrp="1"/>
          </p:cNvSpPr>
          <p:nvPr>
            <p:ph idx="1"/>
          </p:nvPr>
        </p:nvSpPr>
        <p:spPr>
          <a:xfrm>
            <a:off x="628650" y="1098665"/>
            <a:ext cx="7886700" cy="4836404"/>
          </a:xfrm>
        </p:spPr>
        <p:txBody>
          <a:bodyPr/>
          <a:lstStyle/>
          <a:p>
            <a:r>
              <a:rPr lang="en-US" dirty="0"/>
              <a:t>Fall protection is a broad term that used to describe various types of equipment, [systems], and policies that help to minimize the potential for workers to be injured when managing tasks that are high above ground level. Companies often use a combination of safety equipment along with training personnel on how to use it.</a:t>
            </a:r>
          </a:p>
          <a:p>
            <a:endParaRPr lang="en-US" dirty="0"/>
          </a:p>
        </p:txBody>
      </p:sp>
      <p:sp>
        <p:nvSpPr>
          <p:cNvPr id="6" name="Titel 1"/>
          <p:cNvSpPr>
            <a:spLocks noGrp="1"/>
          </p:cNvSpPr>
          <p:nvPr>
            <p:ph type="title"/>
          </p:nvPr>
        </p:nvSpPr>
        <p:spPr/>
        <p:txBody>
          <a:bodyPr>
            <a:normAutofit/>
          </a:bodyPr>
          <a:lstStyle/>
          <a:p>
            <a:r>
              <a:rPr lang="de-DE" sz="3600" dirty="0"/>
              <a:t>Fall Protection Definition</a:t>
            </a:r>
          </a:p>
        </p:txBody>
      </p:sp>
      <p:sp>
        <p:nvSpPr>
          <p:cNvPr id="3" name="Slide Number Placeholder 2"/>
          <p:cNvSpPr>
            <a:spLocks noGrp="1"/>
          </p:cNvSpPr>
          <p:nvPr>
            <p:ph type="sldNum" sz="quarter" idx="12"/>
          </p:nvPr>
        </p:nvSpPr>
        <p:spPr/>
        <p:txBody>
          <a:bodyPr/>
          <a:lstStyle/>
          <a:p>
            <a:fld id="{A7F154CC-4E82-45BB-8A64-02679D04A018}" type="slidenum">
              <a:rPr lang="en-US" smtClean="0"/>
              <a:pPr/>
              <a:t>45</a:t>
            </a:fld>
            <a:endParaRPr lang="en-US" dirty="0"/>
          </a:p>
        </p:txBody>
      </p:sp>
      <p:pic>
        <p:nvPicPr>
          <p:cNvPr id="4" name="Picture 3" title="Anchor for beam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430" y="4799034"/>
            <a:ext cx="2095500" cy="1143000"/>
          </a:xfrm>
          <a:prstGeom prst="rect">
            <a:avLst/>
          </a:prstGeom>
        </p:spPr>
      </p:pic>
      <p:pic>
        <p:nvPicPr>
          <p:cNvPr id="5" name="Picture 4" title="Temporary anchor poin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5587" y="5337132"/>
            <a:ext cx="2276475" cy="1219200"/>
          </a:xfrm>
          <a:prstGeom prst="rect">
            <a:avLst/>
          </a:prstGeom>
        </p:spPr>
      </p:pic>
      <p:pic>
        <p:nvPicPr>
          <p:cNvPr id="7" name="Picture 6" title="This picture shows a lanyard with a shock absorbe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6460" y="4262503"/>
            <a:ext cx="3038475" cy="838200"/>
          </a:xfrm>
          <a:prstGeom prst="rect">
            <a:avLst/>
          </a:prstGeom>
        </p:spPr>
      </p:pic>
      <p:pic>
        <p:nvPicPr>
          <p:cNvPr id="8" name="Picture 7" title="A picture of Full Body Harnes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67363" y="4131763"/>
            <a:ext cx="1666875" cy="2552700"/>
          </a:xfrm>
          <a:prstGeom prst="rect">
            <a:avLst/>
          </a:prstGeom>
        </p:spPr>
      </p:pic>
    </p:spTree>
    <p:extLst>
      <p:ext uri="{BB962C8B-B14F-4D97-AF65-F5344CB8AC3E}">
        <p14:creationId xmlns:p14="http://schemas.microsoft.com/office/powerpoint/2010/main" val="910431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a:t>The average fatal fall is only 6 feet</a:t>
            </a:r>
          </a:p>
          <a:p>
            <a:r>
              <a:rPr lang="en-US" dirty="0"/>
              <a:t>A 6’ foot fall generates over 3,200 </a:t>
            </a:r>
            <a:r>
              <a:rPr lang="en-US" dirty="0" err="1"/>
              <a:t>lb</a:t>
            </a:r>
            <a:r>
              <a:rPr lang="en-US" dirty="0"/>
              <a:t> of force – that is the approximate weight  of an average midsize car</a:t>
            </a:r>
          </a:p>
          <a:p>
            <a:r>
              <a:rPr lang="en-US" dirty="0"/>
              <a:t>A fall from 10 feet has an 4 out of 5 probability of causing death or permanent injury</a:t>
            </a:r>
          </a:p>
          <a:p>
            <a:r>
              <a:rPr lang="en-US" dirty="0"/>
              <a:t>A fall from 11 feet has an 8.5 out of 10 chance of causing death</a:t>
            </a:r>
          </a:p>
          <a:p>
            <a:endParaRPr lang="en-US" dirty="0"/>
          </a:p>
        </p:txBody>
      </p:sp>
      <p:sp>
        <p:nvSpPr>
          <p:cNvPr id="6" name="Title 5"/>
          <p:cNvSpPr>
            <a:spLocks noGrp="1"/>
          </p:cNvSpPr>
          <p:nvPr>
            <p:ph type="title"/>
          </p:nvPr>
        </p:nvSpPr>
        <p:spPr/>
        <p:txBody>
          <a:bodyPr/>
          <a:lstStyle/>
          <a:p>
            <a:r>
              <a:rPr lang="en-US" dirty="0"/>
              <a:t>Results of a Fall</a:t>
            </a:r>
          </a:p>
        </p:txBody>
      </p:sp>
      <p:sp>
        <p:nvSpPr>
          <p:cNvPr id="2" name="Slide Number Placeholder 1"/>
          <p:cNvSpPr>
            <a:spLocks noGrp="1"/>
          </p:cNvSpPr>
          <p:nvPr>
            <p:ph type="sldNum" sz="quarter" idx="12"/>
          </p:nvPr>
        </p:nvSpPr>
        <p:spPr/>
        <p:txBody>
          <a:bodyPr/>
          <a:lstStyle/>
          <a:p>
            <a:fld id="{A7F154CC-4E82-45BB-8A64-02679D04A018}" type="slidenum">
              <a:rPr lang="en-US" smtClean="0"/>
              <a:pPr/>
              <a:t>46</a:t>
            </a:fld>
            <a:endParaRPr lang="en-US" dirty="0"/>
          </a:p>
        </p:txBody>
      </p:sp>
      <p:pic>
        <p:nvPicPr>
          <p:cNvPr id="3" name="Picture 2" title="A picture showing a falling worker in a close view from below"/>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66943" y="4473618"/>
            <a:ext cx="1819275" cy="2019300"/>
          </a:xfrm>
          <a:prstGeom prst="rect">
            <a:avLst/>
          </a:prstGeom>
        </p:spPr>
      </p:pic>
    </p:spTree>
    <p:extLst>
      <p:ext uri="{BB962C8B-B14F-4D97-AF65-F5344CB8AC3E}">
        <p14:creationId xmlns:p14="http://schemas.microsoft.com/office/powerpoint/2010/main" val="3573300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7"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sz="3937" dirty="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Fall Prevention Planning</a:t>
            </a:r>
            <a:endParaRPr lang="en-US" altLang="en-US" sz="3937" dirty="0">
              <a:latin typeface="Helvetica" panose="020B0604020202020204" pitchFamily="34" charset="0"/>
              <a:ea typeface="Helvetica" panose="020B0604020202020204" pitchFamily="34" charset="0"/>
              <a:cs typeface="Helvetica" panose="020B0604020202020204" pitchFamily="34" charset="0"/>
            </a:endParaRPr>
          </a:p>
        </p:txBody>
      </p:sp>
      <p:sp>
        <p:nvSpPr>
          <p:cNvPr id="236548"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385079" indent="-385079" defTabSz="914145">
              <a:spcBef>
                <a:spcPts val="492"/>
              </a:spcBef>
              <a:buClr>
                <a:srgbClr val="000000"/>
              </a:buClr>
              <a:buFont typeface="ArialMT" charset="0"/>
              <a:buChar char="•"/>
            </a:pPr>
            <a:r>
              <a:rPr lang="en-US" altLang="en-US" sz="3586" dirty="0">
                <a:latin typeface="Helvetica" panose="020B0604020202020204" pitchFamily="34" charset="0"/>
                <a:cs typeface="Helvetica" panose="020B0604020202020204" pitchFamily="34" charset="0"/>
                <a:sym typeface="Times New Roman" panose="02020603050405020304" pitchFamily="18" charset="0"/>
              </a:rPr>
              <a:t>A fall prevention plan identifies places where regular fall prevention methods, such as guardrails, cannot be used. </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85079" indent="-385079" defTabSz="914145">
              <a:spcBef>
                <a:spcPts val="492"/>
              </a:spcBef>
              <a:buClr>
                <a:srgbClr val="000000"/>
              </a:buClr>
              <a:buFont typeface="ArialMT" charset="0"/>
              <a:buChar char="•"/>
            </a:pPr>
            <a:r>
              <a:rPr lang="en-US" altLang="en-US" sz="3586" dirty="0">
                <a:latin typeface="Helvetica" panose="020B0604020202020204" pitchFamily="34" charset="0"/>
                <a:cs typeface="Helvetica" panose="020B0604020202020204" pitchFamily="34" charset="0"/>
                <a:sym typeface="Times New Roman" panose="02020603050405020304" pitchFamily="18" charset="0"/>
              </a:rPr>
              <a:t>These are called Controlled Access Zones.</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85079" indent="-385079" defTabSz="914145">
              <a:spcBef>
                <a:spcPts val="492"/>
              </a:spcBef>
              <a:buClr>
                <a:srgbClr val="000000"/>
              </a:buClr>
              <a:buFont typeface="ArialMT" charset="0"/>
              <a:buChar char="•"/>
            </a:pPr>
            <a:r>
              <a:rPr lang="en-US" altLang="en-US" sz="3586" dirty="0">
                <a:latin typeface="Helvetica" panose="020B0604020202020204" pitchFamily="34" charset="0"/>
                <a:cs typeface="Helvetica" panose="020B0604020202020204" pitchFamily="34" charset="0"/>
                <a:sym typeface="Times New Roman" panose="02020603050405020304" pitchFamily="18" charset="0"/>
              </a:rPr>
              <a:t>Safety monitoring system should be installed in Controlled Access Zones</a:t>
            </a:r>
            <a:endParaRPr lang="en-US" altLang="en-US" sz="239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 name="Slide Number Placeholder 2"/>
          <p:cNvSpPr>
            <a:spLocks noGrp="1"/>
          </p:cNvSpPr>
          <p:nvPr>
            <p:ph type="sldNum" sz="quarter" idx="12"/>
          </p:nvPr>
        </p:nvSpPr>
        <p:spPr/>
        <p:txBody>
          <a:bodyPr/>
          <a:lstStyle/>
          <a:p>
            <a:fld id="{A7F154CC-4E82-45BB-8A64-02679D04A018}" type="slidenum">
              <a:rPr lang="en-US" smtClean="0"/>
              <a:pPr/>
              <a:t>47</a:t>
            </a:fld>
            <a:endParaRPr lang="en-US" dirty="0"/>
          </a:p>
        </p:txBody>
      </p:sp>
    </p:spTree>
    <p:extLst>
      <p:ext uri="{BB962C8B-B14F-4D97-AF65-F5344CB8AC3E}">
        <p14:creationId xmlns:p14="http://schemas.microsoft.com/office/powerpoint/2010/main" val="3898886463"/>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342019" indent="-342659">
              <a:buFont typeface="Wingdings" panose="05000000000000000000" pitchFamily="2" charset="2"/>
              <a:buChar char="ü"/>
            </a:pPr>
            <a:r>
              <a:rPr lang="en-US" b="1" dirty="0">
                <a:latin typeface="Arial" panose="020B0604020202020204" pitchFamily="34" charset="0"/>
                <a:cs typeface="Arial" panose="020B0604020202020204" pitchFamily="34" charset="0"/>
              </a:rPr>
              <a:t>General Industry:</a:t>
            </a:r>
          </a:p>
          <a:p>
            <a:pPr marL="0" indent="0">
              <a:buNone/>
            </a:pPr>
            <a:r>
              <a:rPr lang="en-US" b="1" dirty="0">
                <a:latin typeface="Arial" panose="020B0604020202020204" pitchFamily="34" charset="0"/>
                <a:cs typeface="Arial" panose="020B0604020202020204" pitchFamily="34" charset="0"/>
              </a:rPr>
              <a:t>Fall protection required when working at 4 feet above lower level</a:t>
            </a:r>
            <a:endParaRPr lang="en-US" dirty="0">
              <a:latin typeface="Arial" panose="020B0604020202020204" pitchFamily="34" charset="0"/>
              <a:cs typeface="Arial" panose="020B0604020202020204" pitchFamily="34" charset="0"/>
            </a:endParaRPr>
          </a:p>
          <a:p>
            <a:pPr marL="342019" indent="-342659">
              <a:buFont typeface="Wingdings" panose="05000000000000000000" pitchFamily="2" charset="2"/>
              <a:buChar char="ü"/>
            </a:pPr>
            <a:r>
              <a:rPr lang="en-US" b="1" dirty="0">
                <a:latin typeface="Arial" panose="020B0604020202020204" pitchFamily="34" charset="0"/>
                <a:cs typeface="Arial" panose="020B0604020202020204" pitchFamily="34" charset="0"/>
              </a:rPr>
              <a:t>Construction Industry:</a:t>
            </a:r>
          </a:p>
          <a:p>
            <a:pPr marL="0" indent="0">
              <a:buNone/>
            </a:pPr>
            <a:r>
              <a:rPr lang="en-US" b="1" dirty="0">
                <a:latin typeface="Arial" panose="020B0604020202020204" pitchFamily="34" charset="0"/>
                <a:cs typeface="Arial" panose="020B0604020202020204" pitchFamily="34" charset="0"/>
              </a:rPr>
              <a:t>Fall protection required when working at </a:t>
            </a:r>
            <a:r>
              <a:rPr lang="en-US" b="1" dirty="0" smtClean="0">
                <a:latin typeface="Arial" panose="020B0604020202020204" pitchFamily="34" charset="0"/>
                <a:cs typeface="Arial" panose="020B0604020202020204" pitchFamily="34" charset="0"/>
              </a:rPr>
              <a:t>6 </a:t>
            </a:r>
            <a:r>
              <a:rPr lang="en-US" b="1" dirty="0">
                <a:latin typeface="Arial" panose="020B0604020202020204" pitchFamily="34" charset="0"/>
                <a:cs typeface="Arial" panose="020B0604020202020204" pitchFamily="34" charset="0"/>
              </a:rPr>
              <a:t>feet above lower level</a:t>
            </a:r>
          </a:p>
          <a:p>
            <a:pPr marL="0" indent="0">
              <a:buNone/>
            </a:pPr>
            <a:endParaRPr lang="en-US" dirty="0">
              <a:latin typeface="Arial" panose="020B0604020202020204" pitchFamily="34" charset="0"/>
              <a:cs typeface="Arial" panose="020B0604020202020204" pitchFamily="34" charset="0"/>
            </a:endParaRPr>
          </a:p>
          <a:p>
            <a:pPr marL="342659" lvl="2" indent="-342659">
              <a:buFont typeface="Wingdings" panose="05000000000000000000" pitchFamily="2" charset="2"/>
              <a:buChar char="§"/>
            </a:pPr>
            <a:r>
              <a:rPr lang="en-US" sz="2800" dirty="0">
                <a:latin typeface="Arial" panose="020B0604020202020204" pitchFamily="34" charset="0"/>
                <a:cs typeface="Arial" panose="020B0604020202020204" pitchFamily="34" charset="0"/>
              </a:rPr>
              <a:t>Employer’s operations will completely or mostly fall under one of the sectors listed and will follow their regulations. </a:t>
            </a:r>
          </a:p>
          <a:p>
            <a:endParaRPr lang="en-US" dirty="0">
              <a:latin typeface="Arial" panose="020B0604020202020204" pitchFamily="34" charset="0"/>
              <a:cs typeface="Arial" panose="020B0604020202020204" pitchFamily="34" charset="0"/>
            </a:endParaRPr>
          </a:p>
        </p:txBody>
      </p:sp>
      <p:sp>
        <p:nvSpPr>
          <p:cNvPr id="8" name="Titel 1"/>
          <p:cNvSpPr>
            <a:spLocks noGrp="1"/>
          </p:cNvSpPr>
          <p:nvPr>
            <p:ph type="title"/>
          </p:nvPr>
        </p:nvSpPr>
        <p:spPr/>
        <p:txBody>
          <a:bodyPr>
            <a:noAutofit/>
          </a:bodyPr>
          <a:lstStyle/>
          <a:p>
            <a:r>
              <a:rPr lang="de-DE" dirty="0">
                <a:ea typeface="Helvetica" panose="020B0604020202020204" pitchFamily="34" charset="0"/>
              </a:rPr>
              <a:t>OSHA Regulations on Fall </a:t>
            </a:r>
            <a:r>
              <a:rPr lang="de-DE" dirty="0" smtClean="0">
                <a:ea typeface="Helvetica" panose="020B0604020202020204" pitchFamily="34" charset="0"/>
              </a:rPr>
              <a:t>Protection  </a:t>
            </a:r>
            <a:endParaRPr lang="de-DE" dirty="0">
              <a:ea typeface="Helvetica" panose="020B0604020202020204" pitchFamily="34" charset="0"/>
            </a:endParaRPr>
          </a:p>
        </p:txBody>
      </p:sp>
      <p:sp>
        <p:nvSpPr>
          <p:cNvPr id="3" name="Slide Number Placeholder 2"/>
          <p:cNvSpPr>
            <a:spLocks noGrp="1"/>
          </p:cNvSpPr>
          <p:nvPr>
            <p:ph type="sldNum" sz="quarter" idx="12"/>
          </p:nvPr>
        </p:nvSpPr>
        <p:spPr/>
        <p:txBody>
          <a:bodyPr/>
          <a:lstStyle/>
          <a:p>
            <a:fld id="{A7F154CC-4E82-45BB-8A64-02679D04A018}" type="slidenum">
              <a:rPr lang="en-US" smtClean="0"/>
              <a:pPr/>
              <a:t>48</a:t>
            </a:fld>
            <a:endParaRPr lang="en-US" dirty="0"/>
          </a:p>
        </p:txBody>
      </p:sp>
    </p:spTree>
    <p:extLst>
      <p:ext uri="{BB962C8B-B14F-4D97-AF65-F5344CB8AC3E}">
        <p14:creationId xmlns:p14="http://schemas.microsoft.com/office/powerpoint/2010/main" val="3097457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9"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sz="3937" dirty="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Fall Prevention </a:t>
            </a:r>
            <a:r>
              <a:rPr lang="en-US" altLang="en-US" sz="3937" dirty="0" smtClean="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Planning </a:t>
            </a:r>
            <a:endParaRPr lang="en-US" altLang="en-US" sz="3937" dirty="0">
              <a:latin typeface="Helvetica" panose="020B0604020202020204" pitchFamily="34" charset="0"/>
              <a:ea typeface="Helvetica" panose="020B0604020202020204" pitchFamily="34" charset="0"/>
              <a:cs typeface="Helvetica" panose="020B0604020202020204" pitchFamily="34" charset="0"/>
            </a:endParaRPr>
          </a:p>
        </p:txBody>
      </p:sp>
      <p:sp>
        <p:nvSpPr>
          <p:cNvPr id="234500"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301366" indent="-301366" defTabSz="914145">
              <a:spcBef>
                <a:spcPts val="492"/>
              </a:spcBef>
              <a:buClr>
                <a:srgbClr val="000000"/>
              </a:buClr>
              <a:buFont typeface="ArialMT" charset="0"/>
              <a:buChar char="•"/>
            </a:pPr>
            <a:r>
              <a:rPr lang="en-US" altLang="en-US" sz="3516" dirty="0">
                <a:latin typeface="Helvetica" panose="020B0604020202020204" pitchFamily="34" charset="0"/>
                <a:cs typeface="Helvetica" panose="020B0604020202020204" pitchFamily="34" charset="0"/>
                <a:sym typeface="Times New Roman" panose="02020603050405020304" pitchFamily="18" charset="0"/>
              </a:rPr>
              <a:t>Fall prevention systems and work practices must be in place before you start work.</a:t>
            </a:r>
            <a:endParaRPr lang="en-US" altLang="en-US" sz="309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01366" indent="-301366" defTabSz="914145">
              <a:spcBef>
                <a:spcPts val="492"/>
              </a:spcBef>
              <a:buClr>
                <a:srgbClr val="000000"/>
              </a:buClr>
              <a:buFont typeface="ArialMT" charset="0"/>
              <a:buChar char="•"/>
            </a:pPr>
            <a:r>
              <a:rPr lang="en-US" altLang="en-US" sz="3516" dirty="0">
                <a:latin typeface="Helvetica" panose="020B0604020202020204" pitchFamily="34" charset="0"/>
                <a:cs typeface="Helvetica" panose="020B0604020202020204" pitchFamily="34" charset="0"/>
                <a:sym typeface="Times New Roman" panose="02020603050405020304" pitchFamily="18" charset="0"/>
              </a:rPr>
              <a:t>These must be prepared by a qualified person.</a:t>
            </a:r>
            <a:endParaRPr lang="en-US" altLang="en-US" sz="309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01366" indent="-301366" defTabSz="914145">
              <a:spcBef>
                <a:spcPts val="492"/>
              </a:spcBef>
              <a:buClr>
                <a:srgbClr val="000000"/>
              </a:buClr>
              <a:buFont typeface="ArialMT" charset="0"/>
              <a:buChar char="•"/>
            </a:pPr>
            <a:r>
              <a:rPr lang="en-US" altLang="en-US" sz="3516" dirty="0">
                <a:latin typeface="Helvetica" panose="020B0604020202020204" pitchFamily="34" charset="0"/>
                <a:cs typeface="Helvetica" panose="020B0604020202020204" pitchFamily="34" charset="0"/>
                <a:sym typeface="Times New Roman" panose="02020603050405020304" pitchFamily="18" charset="0"/>
              </a:rPr>
              <a:t>Plan shall be maintained at the job site</a:t>
            </a:r>
            <a:endParaRPr lang="en-US" altLang="en-US" sz="309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01366" indent="-301366" defTabSz="914145">
              <a:spcBef>
                <a:spcPts val="492"/>
              </a:spcBef>
              <a:buClr>
                <a:srgbClr val="000000"/>
              </a:buClr>
              <a:buFont typeface="ArialMT" charset="0"/>
              <a:buChar char="•"/>
            </a:pPr>
            <a:r>
              <a:rPr lang="en-US" altLang="en-US" sz="3516" dirty="0">
                <a:latin typeface="Helvetica" panose="020B0604020202020204" pitchFamily="34" charset="0"/>
                <a:cs typeface="Helvetica" panose="020B0604020202020204" pitchFamily="34" charset="0"/>
                <a:sym typeface="Times New Roman" panose="02020603050405020304" pitchFamily="18" charset="0"/>
              </a:rPr>
              <a:t>Qualified person should supervise the plan</a:t>
            </a:r>
            <a:endParaRPr lang="en-US" altLang="en-US" sz="309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01366" indent="-301366" defTabSz="914145">
              <a:spcBef>
                <a:spcPts val="492"/>
              </a:spcBef>
              <a:buNone/>
            </a:pP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34501" name="Rectangle 5" title="falls in construction bridge decking video on youtube"/>
          <p:cNvSpPr>
            <a:spLocks/>
          </p:cNvSpPr>
          <p:nvPr/>
        </p:nvSpPr>
        <p:spPr bwMode="auto">
          <a:xfrm>
            <a:off x="4952628" y="5715001"/>
            <a:ext cx="3434581"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195"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Falls in Construction/Bridge Decking </a:t>
            </a:r>
            <a:endParaRPr lang="en-US" altLang="en-US" sz="1195"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spcBef>
                <a:spcPct val="0"/>
              </a:spcBef>
              <a:buSzTx/>
              <a:buFontTx/>
              <a:buNone/>
            </a:pPr>
            <a:r>
              <a:rPr lang="en-US" altLang="en-US" sz="1195" u="sng"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hlinkClick r:id="rId3"/>
              </a:rPr>
              <a:t>falls in construction bridge decking video</a:t>
            </a:r>
            <a:endParaRPr lang="en-US" altLang="en-US" sz="1195"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 name="Slide Number Placeholder 2"/>
          <p:cNvSpPr>
            <a:spLocks noGrp="1"/>
          </p:cNvSpPr>
          <p:nvPr>
            <p:ph type="sldNum" sz="quarter" idx="12"/>
          </p:nvPr>
        </p:nvSpPr>
        <p:spPr/>
        <p:txBody>
          <a:bodyPr/>
          <a:lstStyle/>
          <a:p>
            <a:fld id="{A7F154CC-4E82-45BB-8A64-02679D04A018}" type="slidenum">
              <a:rPr lang="en-US" smtClean="0"/>
              <a:pPr/>
              <a:t>49</a:t>
            </a:fld>
            <a:endParaRPr lang="en-US" dirty="0"/>
          </a:p>
        </p:txBody>
      </p:sp>
    </p:spTree>
    <p:extLst>
      <p:ext uri="{BB962C8B-B14F-4D97-AF65-F5344CB8AC3E}">
        <p14:creationId xmlns:p14="http://schemas.microsoft.com/office/powerpoint/2010/main" val="6740150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Welcome</a:t>
            </a:r>
          </a:p>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Introduction to OSHA</a:t>
            </a:r>
          </a:p>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Worker’s rights</a:t>
            </a:r>
          </a:p>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Introduction to Fall Protection</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Recognition of Fall Hazards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Basic Fall Prevention Principles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Basic Fall Protection Principles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Brief Review of Applicable Standards</a:t>
            </a:r>
          </a:p>
          <a:p>
            <a:pPr marL="799539" lvl="1" indent="-342659">
              <a:buFont typeface="Wingdings" panose="05000000000000000000" pitchFamily="2" charset="2"/>
              <a:buChar char="q"/>
            </a:pPr>
            <a:endParaRPr lang="en-US" sz="2800" dirty="0">
              <a:latin typeface="Arial" panose="020B0604020202020204" pitchFamily="34" charset="0"/>
              <a:cs typeface="Arial" panose="020B0604020202020204" pitchFamily="34" charset="0"/>
            </a:endParaRPr>
          </a:p>
          <a:p>
            <a:pPr marL="456880"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rPr>
              <a:t>Break</a:t>
            </a:r>
          </a:p>
        </p:txBody>
      </p:sp>
      <p:sp>
        <p:nvSpPr>
          <p:cNvPr id="4" name="Slide Number Placeholder 3"/>
          <p:cNvSpPr>
            <a:spLocks noGrp="1"/>
          </p:cNvSpPr>
          <p:nvPr>
            <p:ph type="sldNum" sz="quarter" idx="12"/>
          </p:nvPr>
        </p:nvSpPr>
        <p:spPr/>
        <p:txBody>
          <a:bodyPr/>
          <a:lstStyle/>
          <a:p>
            <a:fld id="{A7F154CC-4E82-45BB-8A64-02679D04A018}" type="slidenum">
              <a:rPr lang="en-US" smtClean="0"/>
              <a:pPr/>
              <a:t>5</a:t>
            </a:fld>
            <a:endParaRPr lang="en-US" dirty="0"/>
          </a:p>
        </p:txBody>
      </p:sp>
      <p:sp>
        <p:nvSpPr>
          <p:cNvPr id="2" name="Titel 1"/>
          <p:cNvSpPr>
            <a:spLocks noGrp="1"/>
          </p:cNvSpPr>
          <p:nvPr>
            <p:ph type="title"/>
          </p:nvPr>
        </p:nvSpPr>
        <p:spPr/>
        <p:txBody>
          <a:bodyPr>
            <a:normAutofit/>
          </a:bodyPr>
          <a:lstStyle/>
          <a:p>
            <a:r>
              <a:rPr lang="de-DE" sz="3600" dirty="0">
                <a:latin typeface="Arial" panose="020B0604020202020204" pitchFamily="34" charset="0"/>
              </a:rPr>
              <a:t>Agenda</a:t>
            </a:r>
          </a:p>
        </p:txBody>
      </p:sp>
      <p:pic>
        <p:nvPicPr>
          <p:cNvPr id="5" name="Picture 4" title="The picture is an icon of a person hanging from a fall arrest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3834" y="919975"/>
            <a:ext cx="2009775" cy="1828800"/>
          </a:xfrm>
          <a:prstGeom prst="rect">
            <a:avLst/>
          </a:prstGeom>
        </p:spPr>
      </p:pic>
    </p:spTree>
    <p:extLst>
      <p:ext uri="{BB962C8B-B14F-4D97-AF65-F5344CB8AC3E}">
        <p14:creationId xmlns:p14="http://schemas.microsoft.com/office/powerpoint/2010/main" val="2261688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575"/>
            <a:ext cx="5907774" cy="4974388"/>
          </a:xfrm>
        </p:spPr>
        <p:txBody>
          <a:bodyPr/>
          <a:lstStyle/>
          <a:p>
            <a:r>
              <a:rPr lang="en-US" dirty="0"/>
              <a:t>Authorized Person:</a:t>
            </a:r>
          </a:p>
          <a:p>
            <a:pPr marL="0" indent="0">
              <a:buNone/>
            </a:pPr>
            <a:r>
              <a:rPr lang="en-US" dirty="0"/>
              <a:t>A person approved or assigned by the employer to perform a specific type of duty or duties or to be at a specific location or locations at the jobsite.</a:t>
            </a:r>
          </a:p>
          <a:p>
            <a:r>
              <a:rPr lang="en-US" dirty="0"/>
              <a:t>This is the “user” of the equipment.</a:t>
            </a:r>
          </a:p>
          <a:p>
            <a:r>
              <a:rPr lang="en-US" dirty="0"/>
              <a:t>They know what they need to know in order to be able to perform their particular jobs</a:t>
            </a:r>
          </a:p>
        </p:txBody>
      </p:sp>
      <p:sp>
        <p:nvSpPr>
          <p:cNvPr id="8" name="Titel 1"/>
          <p:cNvSpPr>
            <a:spLocks noGrp="1"/>
          </p:cNvSpPr>
          <p:nvPr>
            <p:ph type="title"/>
          </p:nvPr>
        </p:nvSpPr>
        <p:spPr/>
        <p:txBody>
          <a:bodyPr>
            <a:normAutofit/>
          </a:bodyPr>
          <a:lstStyle/>
          <a:p>
            <a:r>
              <a:rPr lang="de-DE" dirty="0">
                <a:ea typeface="Helvetica" panose="020B0604020202020204" pitchFamily="34" charset="0"/>
              </a:rPr>
              <a:t>Authorized Person</a:t>
            </a:r>
          </a:p>
        </p:txBody>
      </p:sp>
      <p:sp>
        <p:nvSpPr>
          <p:cNvPr id="3" name="Slide Number Placeholder 2"/>
          <p:cNvSpPr>
            <a:spLocks noGrp="1"/>
          </p:cNvSpPr>
          <p:nvPr>
            <p:ph type="sldNum" sz="quarter" idx="12"/>
          </p:nvPr>
        </p:nvSpPr>
        <p:spPr/>
        <p:txBody>
          <a:bodyPr/>
          <a:lstStyle/>
          <a:p>
            <a:fld id="{A7F154CC-4E82-45BB-8A64-02679D04A018}" type="slidenum">
              <a:rPr lang="en-US" smtClean="0"/>
              <a:pPr/>
              <a:t>50</a:t>
            </a:fld>
            <a:endParaRPr lang="en-US" dirty="0"/>
          </a:p>
        </p:txBody>
      </p:sp>
      <p:pic>
        <p:nvPicPr>
          <p:cNvPr id="4" name="Picture 3" title="A picture of a man wearing safety halmet, full body harness and cool sun gla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5329" y="2022040"/>
            <a:ext cx="1981200" cy="3790950"/>
          </a:xfrm>
          <a:prstGeom prst="rect">
            <a:avLst/>
          </a:prstGeom>
        </p:spPr>
      </p:pic>
    </p:spTree>
    <p:extLst>
      <p:ext uri="{BB962C8B-B14F-4D97-AF65-F5344CB8AC3E}">
        <p14:creationId xmlns:p14="http://schemas.microsoft.com/office/powerpoint/2010/main" val="923074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Clr>
                <a:srgbClr val="009534"/>
              </a:buClr>
              <a:buNone/>
            </a:pPr>
            <a:r>
              <a:rPr lang="en-US" b="1" dirty="0">
                <a:latin typeface="Helvetica" panose="020B0604020202020204" pitchFamily="34" charset="0"/>
                <a:cs typeface="Helvetica" panose="020B0604020202020204" pitchFamily="34" charset="0"/>
              </a:rPr>
              <a:t>Competent Person:</a:t>
            </a:r>
            <a:endParaRPr lang="en-US" sz="1000" dirty="0">
              <a:latin typeface="Helvetica" panose="020B0604020202020204" pitchFamily="34" charset="0"/>
              <a:cs typeface="Helvetica" panose="020B0604020202020204" pitchFamily="34" charset="0"/>
            </a:endParaRPr>
          </a:p>
          <a:p>
            <a:pPr marL="3013" indent="0">
              <a:buClr>
                <a:srgbClr val="009534"/>
              </a:buClr>
              <a:buNone/>
            </a:pPr>
            <a:r>
              <a:rPr lang="en-US" dirty="0">
                <a:latin typeface="Helvetica" panose="020B0604020202020204" pitchFamily="34" charset="0"/>
                <a:cs typeface="Helvetica" panose="020B0604020202020204" pitchFamily="34" charset="0"/>
              </a:rPr>
              <a:t>One who </a:t>
            </a:r>
          </a:p>
          <a:p>
            <a:pPr marL="231613">
              <a:buClr>
                <a:srgbClr val="009534"/>
              </a:buClr>
            </a:pPr>
            <a:endParaRPr lang="en-US" sz="800" dirty="0">
              <a:latin typeface="Helvetica" panose="020B0604020202020204" pitchFamily="34" charset="0"/>
              <a:cs typeface="Helvetica" panose="020B0604020202020204" pitchFamily="34" charset="0"/>
            </a:endParaRPr>
          </a:p>
          <a:p>
            <a:pPr marL="688492" indent="-456880">
              <a:buAutoNum type="arabicParenBoth"/>
            </a:pPr>
            <a:r>
              <a:rPr lang="en-US" dirty="0">
                <a:latin typeface="Helvetica" panose="020B0604020202020204" pitchFamily="34" charset="0"/>
                <a:cs typeface="Helvetica" panose="020B0604020202020204" pitchFamily="34" charset="0"/>
              </a:rPr>
              <a:t>is capable of identifying 	</a:t>
            </a:r>
          </a:p>
          <a:p>
            <a:pPr marL="3013" indent="0">
              <a:buNone/>
            </a:pPr>
            <a:r>
              <a:rPr lang="en-US" dirty="0">
                <a:latin typeface="Helvetica" panose="020B0604020202020204" pitchFamily="34" charset="0"/>
                <a:cs typeface="Helvetica" panose="020B0604020202020204" pitchFamily="34" charset="0"/>
              </a:rPr>
              <a:t>[a] </a:t>
            </a:r>
            <a:r>
              <a:rPr lang="en-US" b="1" i="1" dirty="0">
                <a:latin typeface="Helvetica" panose="020B0604020202020204" pitchFamily="34" charset="0"/>
                <a:cs typeface="Helvetica" panose="020B0604020202020204" pitchFamily="34" charset="0"/>
              </a:rPr>
              <a:t>existing</a:t>
            </a:r>
            <a:r>
              <a:rPr lang="en-US" dirty="0">
                <a:latin typeface="Helvetica" panose="020B0604020202020204" pitchFamily="34" charset="0"/>
                <a:cs typeface="Helvetica" panose="020B0604020202020204" pitchFamily="34" charset="0"/>
              </a:rPr>
              <a:t> &amp; </a:t>
            </a:r>
          </a:p>
          <a:p>
            <a:pPr marL="3013" indent="0">
              <a:buNone/>
            </a:pPr>
            <a:r>
              <a:rPr lang="en-US" dirty="0">
                <a:latin typeface="Helvetica" panose="020B0604020202020204" pitchFamily="34" charset="0"/>
                <a:cs typeface="Helvetica" panose="020B0604020202020204" pitchFamily="34" charset="0"/>
              </a:rPr>
              <a:t>[b] </a:t>
            </a:r>
            <a:r>
              <a:rPr lang="en-US" b="1" i="1" dirty="0">
                <a:latin typeface="Helvetica" panose="020B0604020202020204" pitchFamily="34" charset="0"/>
                <a:cs typeface="Helvetica" panose="020B0604020202020204" pitchFamily="34" charset="0"/>
              </a:rPr>
              <a:t>predictable</a:t>
            </a:r>
            <a:r>
              <a:rPr lang="en-US" dirty="0">
                <a:latin typeface="Helvetica" panose="020B0604020202020204" pitchFamily="34" charset="0"/>
                <a:cs typeface="Helvetica" panose="020B0604020202020204" pitchFamily="34" charset="0"/>
              </a:rPr>
              <a:t> </a:t>
            </a:r>
            <a:r>
              <a:rPr lang="en-US" b="1" i="1" dirty="0">
                <a:latin typeface="Helvetica" panose="020B0604020202020204" pitchFamily="34" charset="0"/>
                <a:cs typeface="Helvetica" panose="020B0604020202020204" pitchFamily="34" charset="0"/>
              </a:rPr>
              <a:t>hazards</a:t>
            </a:r>
            <a:r>
              <a:rPr lang="en-US" dirty="0">
                <a:latin typeface="Helvetica" panose="020B0604020202020204" pitchFamily="34" charset="0"/>
                <a:cs typeface="Helvetica" panose="020B0604020202020204" pitchFamily="34" charset="0"/>
              </a:rPr>
              <a:t> in surroundings or work conditions which are unsanitary, hazardous, or dangerous to employees, and</a:t>
            </a:r>
            <a:endParaRPr lang="en-US" sz="800" dirty="0">
              <a:latin typeface="Helvetica" panose="020B0604020202020204" pitchFamily="34" charset="0"/>
              <a:cs typeface="Helvetica" panose="020B0604020202020204" pitchFamily="34" charset="0"/>
            </a:endParaRPr>
          </a:p>
          <a:p>
            <a:pPr marL="231618" indent="0">
              <a:buNone/>
            </a:pPr>
            <a:r>
              <a:rPr lang="en-US" dirty="0">
                <a:latin typeface="Helvetica" panose="020B0604020202020204" pitchFamily="34" charset="0"/>
                <a:cs typeface="Helvetica" panose="020B0604020202020204" pitchFamily="34" charset="0"/>
              </a:rPr>
              <a:t>(2) who has </a:t>
            </a:r>
            <a:r>
              <a:rPr lang="en-US" b="1" i="1" dirty="0">
                <a:latin typeface="Helvetica" panose="020B0604020202020204" pitchFamily="34" charset="0"/>
                <a:cs typeface="Helvetica" panose="020B0604020202020204" pitchFamily="34" charset="0"/>
              </a:rPr>
              <a:t>authorization</a:t>
            </a:r>
            <a:r>
              <a:rPr lang="en-US" dirty="0">
                <a:latin typeface="Helvetica" panose="020B0604020202020204" pitchFamily="34" charset="0"/>
                <a:cs typeface="Helvetica" panose="020B0604020202020204" pitchFamily="34" charset="0"/>
              </a:rPr>
              <a:t> to take prompt corrective measures to eliminate them.</a:t>
            </a:r>
          </a:p>
          <a:p>
            <a:endParaRPr lang="en-US" dirty="0"/>
          </a:p>
        </p:txBody>
      </p:sp>
      <p:sp>
        <p:nvSpPr>
          <p:cNvPr id="8" name="Titel 1"/>
          <p:cNvSpPr>
            <a:spLocks noGrp="1"/>
          </p:cNvSpPr>
          <p:nvPr>
            <p:ph type="title"/>
          </p:nvPr>
        </p:nvSpPr>
        <p:spPr/>
        <p:txBody>
          <a:bodyPr>
            <a:normAutofit/>
          </a:bodyPr>
          <a:lstStyle/>
          <a:p>
            <a:r>
              <a:rPr lang="de-DE" dirty="0">
                <a:ea typeface="Helvetica" panose="020B0604020202020204" pitchFamily="34" charset="0"/>
              </a:rPr>
              <a:t>Competent Person</a:t>
            </a:r>
          </a:p>
        </p:txBody>
      </p:sp>
      <p:pic>
        <p:nvPicPr>
          <p:cNvPr id="4100" name="Picture 4" descr="A picture of a man streching his hand forward to show the palm of his ha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5670" y="1202575"/>
            <a:ext cx="3248255" cy="216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7F154CC-4E82-45BB-8A64-02679D04A018}" type="slidenum">
              <a:rPr lang="en-US" smtClean="0"/>
              <a:pPr/>
              <a:t>51</a:t>
            </a:fld>
            <a:endParaRPr lang="en-US" dirty="0"/>
          </a:p>
        </p:txBody>
      </p:sp>
    </p:spTree>
    <p:extLst>
      <p:ext uri="{BB962C8B-B14F-4D97-AF65-F5344CB8AC3E}">
        <p14:creationId xmlns:p14="http://schemas.microsoft.com/office/powerpoint/2010/main" val="29988901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575"/>
            <a:ext cx="8058150" cy="4974388"/>
          </a:xfrm>
        </p:spPr>
        <p:txBody>
          <a:bodyPr>
            <a:normAutofit fontScale="92500" lnSpcReduction="20000"/>
          </a:bodyPr>
          <a:lstStyle/>
          <a:p>
            <a:pPr marL="0" indent="0">
              <a:buClr>
                <a:srgbClr val="009534"/>
              </a:buClr>
              <a:buNone/>
            </a:pPr>
            <a:r>
              <a:rPr lang="en-US" b="1" dirty="0">
                <a:latin typeface="Helvetica" panose="020B0604020202020204" pitchFamily="34" charset="0"/>
                <a:cs typeface="Helvetica" panose="020B0604020202020204" pitchFamily="34" charset="0"/>
              </a:rPr>
              <a:t>Qualified Person</a:t>
            </a:r>
            <a:r>
              <a:rPr lang="en-US" dirty="0">
                <a:latin typeface="Helvetica" panose="020B0604020202020204" pitchFamily="34" charset="0"/>
                <a:cs typeface="Helvetica" panose="020B0604020202020204" pitchFamily="34" charset="0"/>
              </a:rPr>
              <a:t>: </a:t>
            </a:r>
          </a:p>
          <a:p>
            <a:pPr marL="0" indent="0">
              <a:buClr>
                <a:srgbClr val="009534"/>
              </a:buClr>
              <a:buNone/>
            </a:pPr>
            <a:r>
              <a:rPr lang="en-US" dirty="0">
                <a:latin typeface="Helvetica" panose="020B0604020202020204" pitchFamily="34" charset="0"/>
                <a:cs typeface="Helvetica" panose="020B0604020202020204" pitchFamily="34" charset="0"/>
              </a:rPr>
              <a:t>One who </a:t>
            </a:r>
          </a:p>
          <a:p>
            <a:pPr marL="231613">
              <a:buClr>
                <a:srgbClr val="009534"/>
              </a:buClr>
            </a:pPr>
            <a:endParaRPr lang="en-US" sz="600" dirty="0">
              <a:latin typeface="Helvetica" panose="020B0604020202020204" pitchFamily="34" charset="0"/>
              <a:cs typeface="Helvetica" panose="020B0604020202020204" pitchFamily="34" charset="0"/>
            </a:endParaRPr>
          </a:p>
          <a:p>
            <a:pPr marL="688492" indent="-456880">
              <a:buAutoNum type="arabicParenBoth"/>
            </a:pPr>
            <a:r>
              <a:rPr lang="en-US" dirty="0">
                <a:latin typeface="Helvetica" panose="020B0604020202020204" pitchFamily="34" charset="0"/>
                <a:cs typeface="Helvetica" panose="020B0604020202020204" pitchFamily="34" charset="0"/>
              </a:rPr>
              <a:t>by possession of a </a:t>
            </a:r>
          </a:p>
          <a:p>
            <a:pPr marL="231612" indent="0">
              <a:buNone/>
            </a:pPr>
            <a:r>
              <a:rPr lang="en-US" dirty="0">
                <a:latin typeface="Helvetica" panose="020B0604020202020204" pitchFamily="34" charset="0"/>
                <a:cs typeface="Helvetica" panose="020B0604020202020204" pitchFamily="34" charset="0"/>
              </a:rPr>
              <a:t>[</a:t>
            </a:r>
            <a:r>
              <a:rPr lang="en-US" dirty="0" err="1">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recognized</a:t>
            </a:r>
            <a:r>
              <a:rPr lang="en-US" dirty="0">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degree</a:t>
            </a:r>
            <a:r>
              <a:rPr lang="en-US" dirty="0">
                <a:latin typeface="Helvetica" panose="020B0604020202020204" pitchFamily="34" charset="0"/>
                <a:cs typeface="Helvetica" panose="020B0604020202020204" pitchFamily="34" charset="0"/>
              </a:rPr>
              <a:t>, </a:t>
            </a:r>
          </a:p>
          <a:p>
            <a:pPr marL="231612" indent="0">
              <a:buNone/>
            </a:pPr>
            <a:r>
              <a:rPr lang="en-US" dirty="0">
                <a:latin typeface="Helvetica" panose="020B0604020202020204" pitchFamily="34" charset="0"/>
                <a:cs typeface="Helvetica" panose="020B0604020202020204" pitchFamily="34" charset="0"/>
              </a:rPr>
              <a:t>[ii] </a:t>
            </a:r>
            <a:r>
              <a:rPr lang="en-US" i="1" dirty="0">
                <a:latin typeface="Helvetica" panose="020B0604020202020204" pitchFamily="34" charset="0"/>
                <a:cs typeface="Helvetica" panose="020B0604020202020204" pitchFamily="34" charset="0"/>
              </a:rPr>
              <a:t>certificate</a:t>
            </a:r>
            <a:r>
              <a:rPr lang="en-US" dirty="0">
                <a:latin typeface="Helvetica" panose="020B0604020202020204" pitchFamily="34" charset="0"/>
                <a:cs typeface="Helvetica" panose="020B0604020202020204" pitchFamily="34" charset="0"/>
              </a:rPr>
              <a:t> or </a:t>
            </a:r>
          </a:p>
          <a:p>
            <a:pPr marL="231612" indent="0">
              <a:buNone/>
            </a:pPr>
            <a:r>
              <a:rPr lang="en-US" dirty="0">
                <a:latin typeface="Helvetica" panose="020B0604020202020204" pitchFamily="34" charset="0"/>
                <a:cs typeface="Helvetica" panose="020B0604020202020204" pitchFamily="34" charset="0"/>
              </a:rPr>
              <a:t>[iii] </a:t>
            </a:r>
            <a:r>
              <a:rPr lang="en-US" i="1" dirty="0">
                <a:latin typeface="Helvetica" panose="020B0604020202020204" pitchFamily="34" charset="0"/>
                <a:cs typeface="Helvetica" panose="020B0604020202020204" pitchFamily="34" charset="0"/>
              </a:rPr>
              <a:t>professional standing</a:t>
            </a:r>
            <a:r>
              <a:rPr lang="en-US" dirty="0">
                <a:latin typeface="Helvetica" panose="020B0604020202020204" pitchFamily="34" charset="0"/>
                <a:cs typeface="Helvetica" panose="020B0604020202020204" pitchFamily="34" charset="0"/>
              </a:rPr>
              <a:t>, or	</a:t>
            </a:r>
          </a:p>
          <a:p>
            <a:pPr marL="231613">
              <a:buClr>
                <a:srgbClr val="009534"/>
              </a:buClr>
            </a:pPr>
            <a:endParaRPr lang="en-US" sz="600" dirty="0">
              <a:latin typeface="Helvetica" panose="020B0604020202020204" pitchFamily="34" charset="0"/>
              <a:cs typeface="Helvetica" panose="020B0604020202020204" pitchFamily="34" charset="0"/>
            </a:endParaRPr>
          </a:p>
          <a:p>
            <a:pPr marL="231618" indent="0">
              <a:buClr>
                <a:srgbClr val="009534"/>
              </a:buClr>
              <a:buNone/>
            </a:pPr>
            <a:r>
              <a:rPr lang="en-US" dirty="0">
                <a:latin typeface="Helvetica" panose="020B0604020202020204" pitchFamily="34" charset="0"/>
                <a:cs typeface="Helvetica" panose="020B0604020202020204" pitchFamily="34" charset="0"/>
              </a:rPr>
              <a:t>(2) who by extensive </a:t>
            </a:r>
            <a:r>
              <a:rPr lang="en-US" i="1" dirty="0">
                <a:latin typeface="Helvetica" panose="020B0604020202020204" pitchFamily="34" charset="0"/>
                <a:cs typeface="Helvetica" panose="020B0604020202020204" pitchFamily="34" charset="0"/>
              </a:rPr>
              <a:t>knowledge</a:t>
            </a:r>
            <a:r>
              <a:rPr lang="en-US" dirty="0">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training</a:t>
            </a:r>
            <a:r>
              <a:rPr lang="en-US" dirty="0">
                <a:latin typeface="Helvetica" panose="020B0604020202020204" pitchFamily="34" charset="0"/>
                <a:cs typeface="Helvetica" panose="020B0604020202020204" pitchFamily="34" charset="0"/>
              </a:rPr>
              <a:t>, and </a:t>
            </a:r>
            <a:r>
              <a:rPr lang="en-US" i="1" dirty="0">
                <a:latin typeface="Helvetica" panose="020B0604020202020204" pitchFamily="34" charset="0"/>
                <a:cs typeface="Helvetica" panose="020B0604020202020204" pitchFamily="34" charset="0"/>
              </a:rPr>
              <a:t>experience</a:t>
            </a:r>
          </a:p>
          <a:p>
            <a:pPr marL="682150" indent="-450532">
              <a:buClr>
                <a:srgbClr val="009534"/>
              </a:buClr>
            </a:pPr>
            <a:endParaRPr lang="en-US" sz="600" dirty="0">
              <a:latin typeface="Helvetica" panose="020B0604020202020204" pitchFamily="34" charset="0"/>
              <a:cs typeface="Helvetica" panose="020B0604020202020204" pitchFamily="34" charset="0"/>
            </a:endParaRPr>
          </a:p>
          <a:p>
            <a:pPr marL="166411" indent="0">
              <a:buClr>
                <a:srgbClr val="009534"/>
              </a:buClr>
              <a:buNone/>
            </a:pPr>
            <a:r>
              <a:rPr lang="en-US" dirty="0">
                <a:latin typeface="Helvetica" panose="020B0604020202020204" pitchFamily="34" charset="0"/>
                <a:cs typeface="Helvetica" panose="020B0604020202020204" pitchFamily="34" charset="0"/>
              </a:rPr>
              <a:t>has successfully demonstrated his ability to </a:t>
            </a:r>
            <a:r>
              <a:rPr lang="en-US" b="1" i="1" dirty="0">
                <a:latin typeface="Helvetica" panose="020B0604020202020204" pitchFamily="34" charset="0"/>
                <a:cs typeface="Helvetica" panose="020B0604020202020204" pitchFamily="34" charset="0"/>
              </a:rPr>
              <a:t>resolve problems</a:t>
            </a:r>
            <a:r>
              <a:rPr lang="en-US" dirty="0">
                <a:latin typeface="Helvetica" panose="020B0604020202020204" pitchFamily="34" charset="0"/>
                <a:cs typeface="Helvetica" panose="020B0604020202020204" pitchFamily="34" charset="0"/>
              </a:rPr>
              <a:t> relating to the subject matter, the work, or the project. </a:t>
            </a:r>
            <a:endParaRPr lang="en-US" b="1" i="1" dirty="0">
              <a:latin typeface="Helvetica" panose="020B0604020202020204" pitchFamily="34" charset="0"/>
              <a:cs typeface="Helvetica" panose="020B0604020202020204" pitchFamily="34" charset="0"/>
            </a:endParaRPr>
          </a:p>
          <a:p>
            <a:endParaRPr lang="en-US" dirty="0"/>
          </a:p>
        </p:txBody>
      </p:sp>
      <p:sp>
        <p:nvSpPr>
          <p:cNvPr id="8" name="Titel 1"/>
          <p:cNvSpPr>
            <a:spLocks noGrp="1"/>
          </p:cNvSpPr>
          <p:nvPr>
            <p:ph type="title"/>
          </p:nvPr>
        </p:nvSpPr>
        <p:spPr/>
        <p:txBody>
          <a:bodyPr>
            <a:normAutofit/>
          </a:bodyPr>
          <a:lstStyle/>
          <a:p>
            <a:r>
              <a:rPr lang="de-DE" dirty="0">
                <a:ea typeface="Helvetica" panose="020B0604020202020204" pitchFamily="34" charset="0"/>
              </a:rPr>
              <a:t>Qualified Person</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52</a:t>
            </a:fld>
            <a:endParaRPr lang="de-DE" dirty="0"/>
          </a:p>
        </p:txBody>
      </p:sp>
      <p:pic>
        <p:nvPicPr>
          <p:cNvPr id="3" name="Picture 2" title="A picture showing two suited man wearing a blue and a white helmets looking at construction plans on a pap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92405" y="915378"/>
            <a:ext cx="3543300" cy="2371725"/>
          </a:xfrm>
          <a:prstGeom prst="rect">
            <a:avLst/>
          </a:prstGeom>
        </p:spPr>
      </p:pic>
    </p:spTree>
    <p:extLst>
      <p:ext uri="{BB962C8B-B14F-4D97-AF65-F5344CB8AC3E}">
        <p14:creationId xmlns:p14="http://schemas.microsoft.com/office/powerpoint/2010/main" val="655786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268273" indent="-257451">
              <a:buFont typeface="Baskerville Old Face"/>
              <a:buChar char="•"/>
              <a:tabLst>
                <a:tab pos="268273" algn="l"/>
              </a:tabLst>
            </a:pPr>
            <a:r>
              <a:rPr lang="en-US" sz="2000" spc="-4" dirty="0">
                <a:latin typeface="Helvetica" panose="020B0604020202020204" pitchFamily="34" charset="0"/>
                <a:cs typeface="Helvetica" panose="020B0604020202020204" pitchFamily="34" charset="0"/>
              </a:rPr>
              <a:t>B</a:t>
            </a:r>
            <a:r>
              <a:rPr lang="en-US" sz="2000" spc="-13" dirty="0">
                <a:latin typeface="Helvetica" panose="020B0604020202020204" pitchFamily="34" charset="0"/>
                <a:cs typeface="Helvetica" panose="020B0604020202020204" pitchFamily="34" charset="0"/>
              </a:rPr>
              <a:t>ef</a:t>
            </a:r>
            <a:r>
              <a:rPr lang="en-US" sz="2000" spc="-4"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re f</a:t>
            </a:r>
            <a:r>
              <a:rPr lang="en-US" sz="2000" spc="-9" dirty="0">
                <a:latin typeface="Helvetica" panose="020B0604020202020204" pitchFamily="34" charset="0"/>
                <a:cs typeface="Helvetica" panose="020B0604020202020204" pitchFamily="34" charset="0"/>
              </a:rPr>
              <a:t>in</a:t>
            </a:r>
            <a:r>
              <a:rPr lang="en-US" sz="2000" spc="-4"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i</a:t>
            </a:r>
            <a:r>
              <a:rPr lang="en-US" sz="2000" spc="-18" dirty="0">
                <a:latin typeface="Helvetica" panose="020B0604020202020204" pitchFamily="34" charset="0"/>
                <a:cs typeface="Helvetica" panose="020B0604020202020204" pitchFamily="34" charset="0"/>
              </a:rPr>
              <a:t>n</a:t>
            </a:r>
            <a:r>
              <a:rPr lang="en-US" sz="2000" spc="-13" dirty="0">
                <a:latin typeface="Helvetica" panose="020B0604020202020204" pitchFamily="34" charset="0"/>
                <a:cs typeface="Helvetica" panose="020B0604020202020204" pitchFamily="34" charset="0"/>
              </a:rPr>
              <a:t>g a </a:t>
            </a:r>
            <a:r>
              <a:rPr lang="en-US" sz="2000" spc="-4" dirty="0">
                <a:latin typeface="Helvetica" panose="020B0604020202020204" pitchFamily="34" charset="0"/>
                <a:cs typeface="Helvetica" panose="020B0604020202020204" pitchFamily="34" charset="0"/>
              </a:rPr>
              <a:t>s</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l</a:t>
            </a:r>
            <a:r>
              <a:rPr lang="en-US" sz="2000" spc="-22" dirty="0">
                <a:latin typeface="Helvetica" panose="020B0604020202020204" pitchFamily="34" charset="0"/>
                <a:cs typeface="Helvetica" panose="020B0604020202020204" pitchFamily="34" charset="0"/>
              </a:rPr>
              <a:t>u</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on</a:t>
            </a:r>
            <a:r>
              <a:rPr lang="en-US" sz="2000" spc="-9"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 </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a:t>
            </a:r>
            <a:r>
              <a:rPr lang="en-US" sz="2000" spc="-9" dirty="0">
                <a:latin typeface="Helvetica" panose="020B0604020202020204" pitchFamily="34" charset="0"/>
                <a:cs typeface="Helvetica" panose="020B0604020202020204" pitchFamily="34" charset="0"/>
              </a:rPr>
              <a:t>z</a:t>
            </a:r>
            <a:r>
              <a:rPr lang="en-US" sz="2000" spc="-4" dirty="0">
                <a:latin typeface="Helvetica" panose="020B0604020202020204" pitchFamily="34" charset="0"/>
                <a:cs typeface="Helvetica" panose="020B0604020202020204" pitchFamily="34" charset="0"/>
              </a:rPr>
              <a:t>a</a:t>
            </a:r>
            <a:r>
              <a:rPr lang="en-US" sz="2000" spc="-13" dirty="0">
                <a:latin typeface="Helvetica" panose="020B0604020202020204" pitchFamily="34" charset="0"/>
                <a:cs typeface="Helvetica" panose="020B0604020202020204" pitchFamily="34" charset="0"/>
              </a:rPr>
              <a:t>r</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spc="-9" dirty="0">
                <a:latin typeface="Helvetica" panose="020B0604020202020204" pitchFamily="34" charset="0"/>
                <a:cs typeface="Helvetica" panose="020B0604020202020204" pitchFamily="34" charset="0"/>
              </a:rPr>
              <a:t>m</a:t>
            </a:r>
            <a:r>
              <a:rPr lang="en-US" sz="2000" spc="-22" dirty="0">
                <a:latin typeface="Helvetica" panose="020B0604020202020204" pitchFamily="34" charset="0"/>
                <a:cs typeface="Helvetica" panose="020B0604020202020204" pitchFamily="34" charset="0"/>
              </a:rPr>
              <a:t>u</a:t>
            </a:r>
            <a:r>
              <a:rPr lang="en-US" sz="2000" spc="-4" dirty="0">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t</a:t>
            </a:r>
            <a:r>
              <a:rPr lang="en-US" sz="2000" spc="-4" dirty="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b</a:t>
            </a:r>
            <a:r>
              <a:rPr lang="en-US" sz="2000" spc="-13" dirty="0">
                <a:latin typeface="Helvetica" panose="020B0604020202020204" pitchFamily="34" charset="0"/>
                <a:cs typeface="Helvetica" panose="020B0604020202020204" pitchFamily="34" charset="0"/>
              </a:rPr>
              <a:t>e</a:t>
            </a:r>
            <a:r>
              <a:rPr lang="en-US" sz="2000" spc="9"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v</a:t>
            </a:r>
            <a:r>
              <a:rPr lang="en-US" sz="2000" spc="-13" dirty="0">
                <a:latin typeface="Helvetica" panose="020B0604020202020204" pitchFamily="34" charset="0"/>
                <a:cs typeface="Helvetica" panose="020B0604020202020204" pitchFamily="34" charset="0"/>
              </a:rPr>
              <a:t>a</a:t>
            </a:r>
            <a:r>
              <a:rPr lang="en-US" sz="2000" spc="-22" dirty="0">
                <a:latin typeface="Helvetica" panose="020B0604020202020204" pitchFamily="34" charset="0"/>
                <a:cs typeface="Helvetica" panose="020B0604020202020204" pitchFamily="34" charset="0"/>
              </a:rPr>
              <a:t>lu</a:t>
            </a:r>
            <a:r>
              <a:rPr lang="en-US" sz="2000" spc="-13" dirty="0">
                <a:latin typeface="Helvetica" panose="020B0604020202020204" pitchFamily="34" charset="0"/>
                <a:cs typeface="Helvetica" panose="020B0604020202020204" pitchFamily="34" charset="0"/>
              </a:rPr>
              <a:t>a</a:t>
            </a:r>
            <a:r>
              <a:rPr lang="en-US" sz="2000" spc="-4" dirty="0">
                <a:latin typeface="Helvetica" panose="020B0604020202020204" pitchFamily="34" charset="0"/>
                <a:cs typeface="Helvetica" panose="020B0604020202020204" pitchFamily="34" charset="0"/>
              </a:rPr>
              <a:t>t</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d</a:t>
            </a:r>
            <a:r>
              <a:rPr lang="en-US" sz="2000" dirty="0">
                <a:latin typeface="Helvetica" panose="020B0604020202020204" pitchFamily="34" charset="0"/>
                <a:cs typeface="Helvetica" panose="020B0604020202020204" pitchFamily="34" charset="0"/>
              </a:rPr>
              <a:t>.</a:t>
            </a:r>
          </a:p>
          <a:p>
            <a:pPr>
              <a:lnSpc>
                <a:spcPts val="538"/>
              </a:lnSpc>
              <a:spcBef>
                <a:spcPts val="35"/>
              </a:spcBef>
              <a:buFont typeface="Baskerville Old Face"/>
              <a:buChar char="•"/>
            </a:pPr>
            <a:endParaRPr lang="en-US" sz="2000" dirty="0">
              <a:latin typeface="Helvetica" panose="020B0604020202020204" pitchFamily="34" charset="0"/>
              <a:cs typeface="Helvetica" panose="020B0604020202020204" pitchFamily="34" charset="0"/>
            </a:endParaRPr>
          </a:p>
          <a:p>
            <a:pPr marL="268273" marR="11391" indent="-257451">
              <a:lnSpc>
                <a:spcPts val="2423"/>
              </a:lnSpc>
              <a:buFont typeface="Baskerville Old Face"/>
              <a:buChar char="•"/>
              <a:tabLst>
                <a:tab pos="268273" algn="l"/>
                <a:tab pos="4102132" algn="l"/>
              </a:tabLst>
            </a:pPr>
            <a:r>
              <a:rPr lang="en-US" sz="2000" dirty="0">
                <a:latin typeface="Helvetica" panose="020B0604020202020204" pitchFamily="34" charset="0"/>
                <a:cs typeface="Helvetica" panose="020B0604020202020204" pitchFamily="34" charset="0"/>
              </a:rPr>
              <a:t>U</a:t>
            </a:r>
            <a:r>
              <a:rPr lang="en-US" sz="2000" spc="-4" dirty="0">
                <a:latin typeface="Helvetica" panose="020B0604020202020204" pitchFamily="34" charset="0"/>
                <a:cs typeface="Helvetica" panose="020B0604020202020204" pitchFamily="34" charset="0"/>
              </a:rPr>
              <a:t>s</a:t>
            </a:r>
            <a:r>
              <a:rPr lang="en-US" sz="2000" spc="-13" dirty="0">
                <a:latin typeface="Helvetica" panose="020B0604020202020204" pitchFamily="34" charset="0"/>
                <a:cs typeface="Helvetica" panose="020B0604020202020204" pitchFamily="34" charset="0"/>
              </a:rPr>
              <a:t>e </a:t>
            </a: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a:t>
            </a:r>
            <a:r>
              <a:rPr lang="en-US" sz="2000" spc="-9" dirty="0">
                <a:latin typeface="Helvetica" panose="020B0604020202020204" pitchFamily="34" charset="0"/>
                <a:cs typeface="Helvetica" panose="020B0604020202020204" pitchFamily="34" charset="0"/>
              </a:rPr>
              <a:t>z</a:t>
            </a:r>
            <a:r>
              <a:rPr lang="en-US" sz="2000" spc="-13" dirty="0">
                <a:latin typeface="Helvetica" panose="020B0604020202020204" pitchFamily="34" charset="0"/>
                <a:cs typeface="Helvetica" panose="020B0604020202020204" pitchFamily="34" charset="0"/>
              </a:rPr>
              <a:t>a</a:t>
            </a:r>
            <a:r>
              <a:rPr lang="en-US" sz="2000" spc="-4" dirty="0">
                <a:latin typeface="Helvetica" panose="020B0604020202020204" pitchFamily="34" charset="0"/>
                <a:cs typeface="Helvetica" panose="020B0604020202020204" pitchFamily="34" charset="0"/>
              </a:rPr>
              <a:t>r</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or</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R</a:t>
            </a:r>
            <a:r>
              <a:rPr lang="en-US" sz="2000" spc="-9" dirty="0">
                <a:latin typeface="Helvetica" panose="020B0604020202020204" pitchFamily="34" charset="0"/>
                <a:cs typeface="Helvetica" panose="020B0604020202020204" pitchFamily="34" charset="0"/>
              </a:rPr>
              <a:t>i</a:t>
            </a:r>
            <a:r>
              <a:rPr lang="en-US" sz="2000" spc="-4" dirty="0">
                <a:latin typeface="Helvetica" panose="020B0604020202020204" pitchFamily="34" charset="0"/>
                <a:cs typeface="Helvetica" panose="020B0604020202020204" pitchFamily="34" charset="0"/>
              </a:rPr>
              <a:t>s</a:t>
            </a:r>
            <a:r>
              <a:rPr lang="en-US" sz="2000" spc="-13" dirty="0">
                <a:latin typeface="Helvetica" panose="020B0604020202020204" pitchFamily="34" charset="0"/>
                <a:cs typeface="Helvetica" panose="020B0604020202020204" pitchFamily="34" charset="0"/>
              </a:rPr>
              <a:t>k</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P</a:t>
            </a:r>
            <a:r>
              <a:rPr lang="en-US" sz="2000" spc="-13" dirty="0">
                <a:latin typeface="Helvetica" panose="020B0604020202020204" pitchFamily="34" charset="0"/>
                <a:cs typeface="Helvetica" panose="020B0604020202020204" pitchFamily="34" charset="0"/>
              </a:rPr>
              <a:t>re</a:t>
            </a:r>
            <a:r>
              <a:rPr lang="en-US" sz="2000" spc="-4" dirty="0">
                <a:latin typeface="Helvetica" panose="020B0604020202020204" pitchFamily="34" charset="0"/>
                <a:cs typeface="Helvetica" panose="020B0604020202020204" pitchFamily="34" charset="0"/>
              </a:rPr>
              <a:t>d</a:t>
            </a:r>
            <a:r>
              <a:rPr lang="en-US" sz="2000" spc="-9" dirty="0">
                <a:latin typeface="Helvetica" panose="020B0604020202020204" pitchFamily="34" charset="0"/>
                <a:cs typeface="Helvetica" panose="020B0604020202020204" pitchFamily="34" charset="0"/>
              </a:rPr>
              <a:t>i</a:t>
            </a:r>
            <a:r>
              <a:rPr lang="en-US" sz="2000" dirty="0">
                <a:latin typeface="Helvetica" panose="020B0604020202020204" pitchFamily="34" charset="0"/>
                <a:cs typeface="Helvetica" panose="020B0604020202020204" pitchFamily="34" charset="0"/>
              </a:rPr>
              <a:t>c</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on</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a:t>
            </a:r>
            <a:r>
              <a:rPr lang="en-US" sz="2000" dirty="0">
                <a:latin typeface="Helvetica" panose="020B0604020202020204" pitchFamily="34" charset="0"/>
                <a:cs typeface="Helvetica" panose="020B0604020202020204" pitchFamily="34" charset="0"/>
              </a:rPr>
              <a:t>-	W</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at</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are </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e co</a:t>
            </a:r>
            <a:r>
              <a:rPr lang="en-US" sz="2000" spc="-18" dirty="0">
                <a:latin typeface="Helvetica" panose="020B0604020202020204" pitchFamily="34" charset="0"/>
                <a:cs typeface="Helvetica" panose="020B0604020202020204" pitchFamily="34" charset="0"/>
              </a:rPr>
              <a:t>n</a:t>
            </a:r>
            <a:r>
              <a:rPr lang="en-US" sz="2000" spc="-4" dirty="0">
                <a:latin typeface="Helvetica" panose="020B0604020202020204" pitchFamily="34" charset="0"/>
                <a:cs typeface="Helvetica" panose="020B0604020202020204" pitchFamily="34" charset="0"/>
              </a:rPr>
              <a:t>d</a:t>
            </a:r>
            <a:r>
              <a:rPr lang="en-US" sz="2000" spc="-18" dirty="0">
                <a:latin typeface="Helvetica" panose="020B0604020202020204" pitchFamily="34" charset="0"/>
                <a:cs typeface="Helvetica" panose="020B0604020202020204" pitchFamily="34" charset="0"/>
              </a:rPr>
              <a:t>i</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o</a:t>
            </a:r>
            <a:r>
              <a:rPr lang="en-US" sz="2000" spc="-18" dirty="0">
                <a:latin typeface="Helvetica" panose="020B0604020202020204" pitchFamily="34" charset="0"/>
                <a:cs typeface="Helvetica" panose="020B0604020202020204" pitchFamily="34" charset="0"/>
              </a:rPr>
              <a:t>n</a:t>
            </a:r>
            <a:r>
              <a:rPr lang="en-US" sz="2000" spc="-9" dirty="0">
                <a:latin typeface="Helvetica" panose="020B0604020202020204" pitchFamily="34" charset="0"/>
                <a:cs typeface="Helvetica" panose="020B0604020202020204" pitchFamily="34" charset="0"/>
              </a:rPr>
              <a:t>s </a:t>
            </a:r>
            <a:r>
              <a:rPr lang="en-US" sz="2000" spc="-13" dirty="0">
                <a:latin typeface="Helvetica" panose="020B0604020202020204" pitchFamily="34" charset="0"/>
                <a:cs typeface="Helvetica" panose="020B0604020202020204" pitchFamily="34" charset="0"/>
              </a:rPr>
              <a:t>a</a:t>
            </a:r>
            <a:r>
              <a:rPr lang="en-US" sz="2000" spc="-18" dirty="0">
                <a:latin typeface="Helvetica" panose="020B0604020202020204" pitchFamily="34" charset="0"/>
                <a:cs typeface="Helvetica" panose="020B0604020202020204" pitchFamily="34" charset="0"/>
              </a:rPr>
              <a:t>n</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b</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a:t>
            </a:r>
            <a:r>
              <a:rPr lang="en-US" sz="2000" spc="-4" dirty="0">
                <a:latin typeface="Helvetica" panose="020B0604020202020204" pitchFamily="34" charset="0"/>
                <a:cs typeface="Helvetica" panose="020B0604020202020204" pitchFamily="34" charset="0"/>
              </a:rPr>
              <a:t>v</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or</a:t>
            </a:r>
            <a:r>
              <a:rPr lang="en-US" sz="2000" spc="-9" dirty="0">
                <a:latin typeface="Helvetica" panose="020B0604020202020204" pitchFamily="34" charset="0"/>
                <a:cs typeface="Helvetica" panose="020B0604020202020204" pitchFamily="34" charset="0"/>
              </a:rPr>
              <a:t>s </a:t>
            </a:r>
            <a:r>
              <a:rPr lang="en-US" sz="2000" spc="-4" dirty="0">
                <a:latin typeface="Helvetica" panose="020B0604020202020204" pitchFamily="34" charset="0"/>
                <a:cs typeface="Helvetica" panose="020B0604020202020204" pitchFamily="34" charset="0"/>
              </a:rPr>
              <a:t>t</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c</a:t>
            </a:r>
            <a:r>
              <a:rPr lang="en-US" sz="2000" spc="-13" dirty="0">
                <a:latin typeface="Helvetica" panose="020B0604020202020204" pitchFamily="34" charset="0"/>
                <a:cs typeface="Helvetica" panose="020B0604020202020204" pitchFamily="34" charset="0"/>
              </a:rPr>
              <a:t>o</a:t>
            </a:r>
            <a:r>
              <a:rPr lang="en-US" sz="2000" spc="-18" dirty="0">
                <a:latin typeface="Helvetica" panose="020B0604020202020204" pitchFamily="34" charset="0"/>
                <a:cs typeface="Helvetica" panose="020B0604020202020204" pitchFamily="34" charset="0"/>
              </a:rPr>
              <a:t>n</a:t>
            </a:r>
            <a:r>
              <a:rPr lang="en-US" sz="2000" spc="-4" dirty="0">
                <a:latin typeface="Helvetica" panose="020B0604020202020204" pitchFamily="34" charset="0"/>
                <a:cs typeface="Helvetica" panose="020B0604020202020204" pitchFamily="34" charset="0"/>
              </a:rPr>
              <a:t>s</a:t>
            </a:r>
            <a:r>
              <a:rPr lang="en-US" sz="2000" spc="-9" dirty="0">
                <a:latin typeface="Helvetica" panose="020B0604020202020204" pitchFamily="34" charset="0"/>
                <a:cs typeface="Helvetica" panose="020B0604020202020204" pitchFamily="34" charset="0"/>
              </a:rPr>
              <a:t>i</a:t>
            </a:r>
            <a:r>
              <a:rPr lang="en-US" sz="2000" spc="9" dirty="0">
                <a:latin typeface="Helvetica" panose="020B0604020202020204" pitchFamily="34" charset="0"/>
                <a:cs typeface="Helvetica" panose="020B0604020202020204" pitchFamily="34" charset="0"/>
              </a:rPr>
              <a:t>d</a:t>
            </a:r>
            <a:r>
              <a:rPr lang="en-US" sz="2000" spc="-13" dirty="0">
                <a:latin typeface="Helvetica" panose="020B0604020202020204" pitchFamily="34" charset="0"/>
                <a:cs typeface="Helvetica" panose="020B0604020202020204" pitchFamily="34" charset="0"/>
              </a:rPr>
              <a:t>er</a:t>
            </a:r>
            <a:r>
              <a:rPr lang="en-US" sz="2000" dirty="0">
                <a:latin typeface="Helvetica" panose="020B0604020202020204" pitchFamily="34" charset="0"/>
                <a:cs typeface="Helvetica" panose="020B0604020202020204" pitchFamily="34" charset="0"/>
              </a:rPr>
              <a:t>?</a:t>
            </a:r>
          </a:p>
          <a:p>
            <a:pPr marL="268273" marR="11391" indent="-257451">
              <a:lnSpc>
                <a:spcPts val="2423"/>
              </a:lnSpc>
              <a:buFont typeface="Baskerville Old Face"/>
              <a:buChar char="•"/>
              <a:tabLst>
                <a:tab pos="268273" algn="l"/>
                <a:tab pos="4102132" algn="l"/>
              </a:tabLst>
            </a:pPr>
            <a:endParaRPr lang="en-US" sz="2000" dirty="0">
              <a:latin typeface="Helvetica" panose="020B0604020202020204" pitchFamily="34" charset="0"/>
              <a:cs typeface="Helvetica" panose="020B0604020202020204" pitchFamily="34" charset="0"/>
            </a:endParaRPr>
          </a:p>
          <a:p>
            <a:pPr marL="626540" lvl="1" indent="-205050">
              <a:spcBef>
                <a:spcPts val="233"/>
              </a:spcBef>
              <a:buFont typeface="Baskerville Old Face"/>
              <a:buChar char="–"/>
              <a:tabLst>
                <a:tab pos="626540" algn="l"/>
              </a:tabLst>
            </a:pP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ow </a:t>
            </a:r>
            <a:r>
              <a:rPr lang="en-US" sz="2000" spc="-18" dirty="0">
                <a:latin typeface="Helvetica" panose="020B0604020202020204" pitchFamily="34" charset="0"/>
                <a:cs typeface="Helvetica" panose="020B0604020202020204" pitchFamily="34" charset="0"/>
              </a:rPr>
              <a:t>w</a:t>
            </a:r>
            <a:r>
              <a:rPr lang="en-US" sz="2000" spc="-9" dirty="0">
                <a:latin typeface="Helvetica" panose="020B0604020202020204" pitchFamily="34" charset="0"/>
                <a:cs typeface="Helvetica" panose="020B0604020202020204" pitchFamily="34" charset="0"/>
              </a:rPr>
              <a:t>il</a:t>
            </a:r>
            <a:r>
              <a:rPr lang="en-US" sz="2000" dirty="0">
                <a:latin typeface="Helvetica" panose="020B0604020202020204" pitchFamily="34" charset="0"/>
                <a:cs typeface="Helvetica" panose="020B0604020202020204" pitchFamily="34" charset="0"/>
              </a:rPr>
              <a:t>l </a:t>
            </a:r>
            <a:r>
              <a:rPr lang="en-US" sz="2000" spc="-13" dirty="0">
                <a:latin typeface="Helvetica" panose="020B0604020202020204" pitchFamily="34" charset="0"/>
                <a:cs typeface="Helvetica" panose="020B0604020202020204" pitchFamily="34" charset="0"/>
              </a:rPr>
              <a:t>we get</a:t>
            </a:r>
            <a:r>
              <a:rPr lang="en-US" sz="2000" spc="-4" dirty="0">
                <a:latin typeface="Helvetica" panose="020B0604020202020204" pitchFamily="34" charset="0"/>
                <a:cs typeface="Helvetica" panose="020B0604020202020204" pitchFamily="34" charset="0"/>
              </a:rPr>
              <a:t> t</a:t>
            </a:r>
            <a:r>
              <a:rPr lang="en-US" sz="2000" spc="-13" dirty="0">
                <a:latin typeface="Helvetica" panose="020B0604020202020204" pitchFamily="34" charset="0"/>
                <a:cs typeface="Helvetica" panose="020B0604020202020204" pitchFamily="34" charset="0"/>
              </a:rPr>
              <a:t>o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w</a:t>
            </a:r>
            <a:r>
              <a:rPr lang="en-US" sz="2000" spc="-13" dirty="0">
                <a:latin typeface="Helvetica" panose="020B0604020202020204" pitchFamily="34" charset="0"/>
                <a:cs typeface="Helvetica" panose="020B0604020202020204" pitchFamily="34" charset="0"/>
              </a:rPr>
              <a:t>ork</a:t>
            </a:r>
            <a:r>
              <a:rPr lang="en-US" sz="2000" spc="-4" dirty="0">
                <a:latin typeface="Helvetica" panose="020B0604020202020204" pitchFamily="34" charset="0"/>
                <a:cs typeface="Helvetica" panose="020B0604020202020204" pitchFamily="34" charset="0"/>
              </a:rPr>
              <a:t> a</a:t>
            </a:r>
            <a:r>
              <a:rPr lang="en-US" sz="2000" spc="-13" dirty="0">
                <a:latin typeface="Helvetica" panose="020B0604020202020204" pitchFamily="34" charset="0"/>
                <a:cs typeface="Helvetica" panose="020B0604020202020204" pitchFamily="34" charset="0"/>
              </a:rPr>
              <a:t>rea?</a:t>
            </a:r>
            <a:endParaRPr lang="en-US" sz="2000" dirty="0">
              <a:latin typeface="Helvetica" panose="020B0604020202020204" pitchFamily="34" charset="0"/>
              <a:cs typeface="Helvetica" panose="020B0604020202020204" pitchFamily="34" charset="0"/>
            </a:endParaRPr>
          </a:p>
          <a:p>
            <a:pPr marL="625971" lvl="1" indent="-205050">
              <a:spcBef>
                <a:spcPts val="269"/>
              </a:spcBef>
              <a:buFont typeface="Baskerville Old Face"/>
              <a:buChar char="–"/>
              <a:tabLst>
                <a:tab pos="625971" algn="l"/>
              </a:tabLst>
            </a:pPr>
            <a:r>
              <a:rPr lang="en-US" sz="2000" dirty="0">
                <a:latin typeface="Helvetica" panose="020B0604020202020204" pitchFamily="34" charset="0"/>
                <a:cs typeface="Helvetica" panose="020B0604020202020204" pitchFamily="34" charset="0"/>
              </a:rPr>
              <a:t>W</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at</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are </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e </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a:t>
            </a:r>
            <a:r>
              <a:rPr lang="en-US" sz="2000" spc="-9" dirty="0">
                <a:latin typeface="Helvetica" panose="020B0604020202020204" pitchFamily="34" charset="0"/>
                <a:cs typeface="Helvetica" panose="020B0604020202020204" pitchFamily="34" charset="0"/>
              </a:rPr>
              <a:t>z</a:t>
            </a:r>
            <a:r>
              <a:rPr lang="en-US" sz="2000" spc="-13" dirty="0">
                <a:latin typeface="Helvetica" panose="020B0604020202020204" pitchFamily="34" charset="0"/>
                <a:cs typeface="Helvetica" panose="020B0604020202020204" pitchFamily="34" charset="0"/>
              </a:rPr>
              <a:t>ar</a:t>
            </a:r>
            <a:r>
              <a:rPr lang="en-US" sz="2000" spc="-4" dirty="0">
                <a:latin typeface="Helvetica" panose="020B0604020202020204" pitchFamily="34" charset="0"/>
                <a:cs typeface="Helvetica" panose="020B0604020202020204" pitchFamily="34" charset="0"/>
              </a:rPr>
              <a:t>d</a:t>
            </a:r>
            <a:r>
              <a:rPr lang="en-US" sz="2000" spc="-9" dirty="0">
                <a:latin typeface="Helvetica" panose="020B0604020202020204" pitchFamily="34" charset="0"/>
                <a:cs typeface="Helvetica" panose="020B0604020202020204" pitchFamily="34" charset="0"/>
              </a:rPr>
              <a:t>s b</a:t>
            </a:r>
            <a:r>
              <a:rPr lang="en-US" sz="2000" spc="-13" dirty="0">
                <a:latin typeface="Helvetica" panose="020B0604020202020204" pitchFamily="34" charset="0"/>
                <a:cs typeface="Helvetica" panose="020B0604020202020204" pitchFamily="34" charset="0"/>
              </a:rPr>
              <a:t>e</a:t>
            </a:r>
            <a:r>
              <a:rPr lang="en-US" sz="2000" spc="-9" dirty="0">
                <a:latin typeface="Helvetica" panose="020B0604020202020204" pitchFamily="34" charset="0"/>
                <a:cs typeface="Helvetica" panose="020B0604020202020204" pitchFamily="34" charset="0"/>
              </a:rPr>
              <a:t>l</a:t>
            </a:r>
            <a:r>
              <a:rPr lang="en-US" sz="2000" spc="-13" dirty="0">
                <a:latin typeface="Helvetica" panose="020B0604020202020204" pitchFamily="34" charset="0"/>
                <a:cs typeface="Helvetica" panose="020B0604020202020204" pitchFamily="34" charset="0"/>
              </a:rPr>
              <a:t>ow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a:t>
            </a:r>
            <a:r>
              <a:rPr lang="en-US" sz="2000" spc="-18" dirty="0">
                <a:latin typeface="Helvetica" panose="020B0604020202020204" pitchFamily="34" charset="0"/>
                <a:cs typeface="Helvetica" panose="020B0604020202020204" pitchFamily="34" charset="0"/>
              </a:rPr>
              <a:t>w</a:t>
            </a:r>
            <a:r>
              <a:rPr lang="en-US" sz="2000" spc="-4"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rk</a:t>
            </a:r>
            <a:r>
              <a:rPr lang="en-US" sz="2000" spc="-4" dirty="0">
                <a:latin typeface="Helvetica" panose="020B0604020202020204" pitchFamily="34" charset="0"/>
                <a:cs typeface="Helvetica" panose="020B0604020202020204" pitchFamily="34" charset="0"/>
              </a:rPr>
              <a:t> a</a:t>
            </a:r>
            <a:r>
              <a:rPr lang="en-US" sz="2000" spc="-13" dirty="0">
                <a:latin typeface="Helvetica" panose="020B0604020202020204" pitchFamily="34" charset="0"/>
                <a:cs typeface="Helvetica" panose="020B0604020202020204" pitchFamily="34" charset="0"/>
              </a:rPr>
              <a:t>rea?</a:t>
            </a:r>
            <a:endParaRPr lang="en-US" sz="2000" dirty="0">
              <a:latin typeface="Helvetica" panose="020B0604020202020204" pitchFamily="34" charset="0"/>
              <a:cs typeface="Helvetica" panose="020B0604020202020204" pitchFamily="34" charset="0"/>
            </a:endParaRPr>
          </a:p>
          <a:p>
            <a:pPr marL="626540" lvl="1" indent="-205619">
              <a:spcBef>
                <a:spcPts val="269"/>
              </a:spcBef>
              <a:buFont typeface="Baskerville Old Face"/>
              <a:buChar char="–"/>
              <a:tabLst>
                <a:tab pos="626540" algn="l"/>
              </a:tabLst>
            </a:pP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ow</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h</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gh</a:t>
            </a:r>
            <a:r>
              <a:rPr lang="en-US" sz="2000" spc="-4" dirty="0">
                <a:latin typeface="Helvetica" panose="020B0604020202020204" pitchFamily="34" charset="0"/>
                <a:cs typeface="Helvetica" panose="020B0604020202020204" pitchFamily="34" charset="0"/>
              </a:rPr>
              <a:t> </a:t>
            </a:r>
            <a:r>
              <a:rPr lang="en-US" sz="2000" spc="-9" dirty="0">
                <a:latin typeface="Helvetica" panose="020B0604020202020204" pitchFamily="34" charset="0"/>
                <a:cs typeface="Helvetica" panose="020B0604020202020204" pitchFamily="34" charset="0"/>
              </a:rPr>
              <a:t>is</a:t>
            </a:r>
            <a:r>
              <a:rPr lang="en-US" sz="2000" spc="13"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a:t>
            </a:r>
            <a:r>
              <a:rPr lang="en-US" sz="2000" spc="-18" dirty="0">
                <a:latin typeface="Helvetica" panose="020B0604020202020204" pitchFamily="34" charset="0"/>
                <a:cs typeface="Helvetica" panose="020B0604020202020204" pitchFamily="34" charset="0"/>
              </a:rPr>
              <a:t>w</a:t>
            </a:r>
            <a:r>
              <a:rPr lang="en-US" sz="2000" spc="-4"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rk</a:t>
            </a:r>
            <a:r>
              <a:rPr lang="en-US" sz="2000" spc="-4" dirty="0">
                <a:latin typeface="Helvetica" panose="020B0604020202020204" pitchFamily="34" charset="0"/>
                <a:cs typeface="Helvetica" panose="020B0604020202020204" pitchFamily="34" charset="0"/>
              </a:rPr>
              <a:t> ar</a:t>
            </a:r>
            <a:r>
              <a:rPr lang="en-US" sz="2000" spc="-13" dirty="0">
                <a:latin typeface="Helvetica" panose="020B0604020202020204" pitchFamily="34" charset="0"/>
                <a:cs typeface="Helvetica" panose="020B0604020202020204" pitchFamily="34" charset="0"/>
              </a:rPr>
              <a:t>ea?</a:t>
            </a:r>
            <a:endParaRPr lang="en-US" sz="2000" dirty="0">
              <a:latin typeface="Helvetica" panose="020B0604020202020204" pitchFamily="34" charset="0"/>
              <a:cs typeface="Helvetica" panose="020B0604020202020204" pitchFamily="34" charset="0"/>
            </a:endParaRPr>
          </a:p>
          <a:p>
            <a:pPr lvl="1">
              <a:lnSpc>
                <a:spcPts val="538"/>
              </a:lnSpc>
              <a:spcBef>
                <a:spcPts val="35"/>
              </a:spcBef>
              <a:buFont typeface="Baskerville Old Face"/>
              <a:buChar char="–"/>
            </a:pPr>
            <a:endParaRPr lang="en-US" sz="2000" dirty="0">
              <a:latin typeface="Helvetica" panose="020B0604020202020204" pitchFamily="34" charset="0"/>
              <a:cs typeface="Helvetica" panose="020B0604020202020204" pitchFamily="34" charset="0"/>
            </a:endParaRPr>
          </a:p>
          <a:p>
            <a:pPr marL="626540" marR="76324" lvl="1" indent="-205050">
              <a:lnSpc>
                <a:spcPts val="2423"/>
              </a:lnSpc>
              <a:buFont typeface="Baskerville Old Face"/>
              <a:buChar char="–"/>
              <a:tabLst>
                <a:tab pos="625971" algn="l"/>
              </a:tabLst>
            </a:pPr>
            <a:r>
              <a:rPr lang="en-US" sz="2000" spc="4" dirty="0">
                <a:latin typeface="Helvetica" panose="020B0604020202020204" pitchFamily="34" charset="0"/>
                <a:cs typeface="Helvetica" panose="020B0604020202020204" pitchFamily="34" charset="0"/>
              </a:rPr>
              <a:t>A</a:t>
            </a:r>
            <a:r>
              <a:rPr lang="en-US" sz="2000" spc="-13" dirty="0">
                <a:latin typeface="Helvetica" panose="020B0604020202020204" pitchFamily="34" charset="0"/>
                <a:cs typeface="Helvetica" panose="020B0604020202020204" pitchFamily="34" charset="0"/>
              </a:rPr>
              <a:t>re </a:t>
            </a:r>
            <a:r>
              <a:rPr lang="en-US" sz="2000" spc="-4" dirty="0">
                <a:latin typeface="Helvetica" panose="020B0604020202020204" pitchFamily="34" charset="0"/>
                <a:cs typeface="Helvetica" panose="020B0604020202020204" pitchFamily="34" charset="0"/>
              </a:rPr>
              <a:t>the</a:t>
            </a:r>
            <a:r>
              <a:rPr lang="en-US" sz="2000" spc="-13" dirty="0">
                <a:latin typeface="Helvetica" panose="020B0604020202020204" pitchFamily="34" charset="0"/>
                <a:cs typeface="Helvetica" panose="020B0604020202020204" pitchFamily="34" charset="0"/>
              </a:rPr>
              <a:t>re </a:t>
            </a: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les </a:t>
            </a:r>
            <a:r>
              <a:rPr lang="en-US" sz="2000" spc="-13" dirty="0">
                <a:latin typeface="Helvetica" panose="020B0604020202020204" pitchFamily="34" charset="0"/>
                <a:cs typeface="Helvetica" panose="020B0604020202020204" pitchFamily="34" charset="0"/>
              </a:rPr>
              <a:t>or</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o</a:t>
            </a:r>
            <a:r>
              <a:rPr lang="en-US" sz="2000" spc="-4" dirty="0">
                <a:latin typeface="Helvetica" panose="020B0604020202020204" pitchFamily="34" charset="0"/>
                <a:cs typeface="Helvetica" panose="020B0604020202020204" pitchFamily="34" charset="0"/>
              </a:rPr>
              <a:t>pe</a:t>
            </a:r>
            <a:r>
              <a:rPr lang="en-US" sz="2000" spc="-18" dirty="0">
                <a:latin typeface="Helvetica" panose="020B0604020202020204" pitchFamily="34" charset="0"/>
                <a:cs typeface="Helvetica" panose="020B0604020202020204" pitchFamily="34" charset="0"/>
              </a:rPr>
              <a:t>n</a:t>
            </a:r>
            <a:r>
              <a:rPr lang="en-US" sz="2000" spc="-9" dirty="0">
                <a:latin typeface="Helvetica" panose="020B0604020202020204" pitchFamily="34" charset="0"/>
                <a:cs typeface="Helvetica" panose="020B0604020202020204" pitchFamily="34" charset="0"/>
              </a:rPr>
              <a:t>i</a:t>
            </a:r>
            <a:r>
              <a:rPr lang="en-US" sz="2000" spc="-18" dirty="0">
                <a:latin typeface="Helvetica" panose="020B0604020202020204" pitchFamily="34" charset="0"/>
                <a:cs typeface="Helvetica" panose="020B0604020202020204" pitchFamily="34" charset="0"/>
              </a:rPr>
              <a:t>n</a:t>
            </a:r>
            <a:r>
              <a:rPr lang="en-US" sz="2000" spc="-9" dirty="0">
                <a:latin typeface="Helvetica" panose="020B0604020202020204" pitchFamily="34" charset="0"/>
                <a:cs typeface="Helvetica" panose="020B0604020202020204" pitchFamily="34" charset="0"/>
              </a:rPr>
              <a:t>gs b</a:t>
            </a:r>
            <a:r>
              <a:rPr lang="en-US" sz="2000" spc="-13" dirty="0">
                <a:latin typeface="Helvetica" panose="020B0604020202020204" pitchFamily="34" charset="0"/>
                <a:cs typeface="Helvetica" panose="020B0604020202020204" pitchFamily="34" charset="0"/>
              </a:rPr>
              <a:t>e</a:t>
            </a:r>
            <a:r>
              <a:rPr lang="en-US" sz="2000" spc="-9" dirty="0">
                <a:latin typeface="Helvetica" panose="020B0604020202020204" pitchFamily="34" charset="0"/>
                <a:cs typeface="Helvetica" panose="020B0604020202020204" pitchFamily="34" charset="0"/>
              </a:rPr>
              <a:t>l</a:t>
            </a:r>
            <a:r>
              <a:rPr lang="en-US" sz="2000" spc="-13" dirty="0">
                <a:latin typeface="Helvetica" panose="020B0604020202020204" pitchFamily="34" charset="0"/>
                <a:cs typeface="Helvetica" panose="020B0604020202020204" pitchFamily="34" charset="0"/>
              </a:rPr>
              <a:t>ow or</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a</a:t>
            </a:r>
            <a:r>
              <a:rPr lang="en-US" sz="2000" spc="-13" dirty="0">
                <a:latin typeface="Helvetica" panose="020B0604020202020204" pitchFamily="34" charset="0"/>
                <a:cs typeface="Helvetica" panose="020B0604020202020204" pitchFamily="34" charset="0"/>
              </a:rPr>
              <a:t>ro</a:t>
            </a:r>
            <a:r>
              <a:rPr lang="en-US" sz="2000" spc="-9" dirty="0">
                <a:latin typeface="Helvetica" panose="020B0604020202020204" pitchFamily="34" charset="0"/>
                <a:cs typeface="Helvetica" panose="020B0604020202020204" pitchFamily="34" charset="0"/>
              </a:rPr>
              <a:t>u</a:t>
            </a:r>
            <a:r>
              <a:rPr lang="en-US" sz="2000" spc="-18" dirty="0">
                <a:latin typeface="Helvetica" panose="020B0604020202020204" pitchFamily="34" charset="0"/>
                <a:cs typeface="Helvetica" panose="020B0604020202020204" pitchFamily="34" charset="0"/>
              </a:rPr>
              <a:t>n</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spc="9" dirty="0">
                <a:latin typeface="Helvetica" panose="020B0604020202020204" pitchFamily="34" charset="0"/>
                <a:cs typeface="Helvetica" panose="020B0604020202020204" pitchFamily="34" charset="0"/>
              </a:rPr>
              <a:t>t</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a:t>
            </a:r>
            <a:r>
              <a:rPr lang="en-US" sz="2000" spc="-18" dirty="0">
                <a:latin typeface="Helvetica" panose="020B0604020202020204" pitchFamily="34" charset="0"/>
                <a:cs typeface="Helvetica" panose="020B0604020202020204" pitchFamily="34" charset="0"/>
              </a:rPr>
              <a:t>w</a:t>
            </a:r>
            <a:r>
              <a:rPr lang="en-US" sz="2000" spc="-22"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rk</a:t>
            </a:r>
            <a:r>
              <a:rPr lang="en-US" sz="2000" spc="-9"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area?</a:t>
            </a:r>
            <a:endParaRPr lang="en-US" sz="2000" dirty="0">
              <a:latin typeface="Helvetica" panose="020B0604020202020204" pitchFamily="34" charset="0"/>
              <a:cs typeface="Helvetica" panose="020B0604020202020204" pitchFamily="34" charset="0"/>
            </a:endParaRPr>
          </a:p>
          <a:p>
            <a:pPr marL="625971" lvl="1" indent="-205050">
              <a:spcBef>
                <a:spcPts val="232"/>
              </a:spcBef>
              <a:buFont typeface="Baskerville Old Face"/>
              <a:buChar char="–"/>
              <a:tabLst>
                <a:tab pos="625971" algn="l"/>
              </a:tabLst>
            </a:pPr>
            <a:r>
              <a:rPr lang="en-US" sz="2000" spc="4" dirty="0">
                <a:latin typeface="Helvetica" panose="020B0604020202020204" pitchFamily="34" charset="0"/>
                <a:cs typeface="Helvetica" panose="020B0604020202020204" pitchFamily="34" charset="0"/>
              </a:rPr>
              <a:t>A</a:t>
            </a:r>
            <a:r>
              <a:rPr lang="en-US" sz="2000" spc="-13" dirty="0">
                <a:latin typeface="Helvetica" panose="020B0604020202020204" pitchFamily="34" charset="0"/>
                <a:cs typeface="Helvetica" panose="020B0604020202020204" pitchFamily="34" charset="0"/>
              </a:rPr>
              <a:t>re </a:t>
            </a:r>
            <a:r>
              <a:rPr lang="en-US" sz="2000" spc="-4" dirty="0">
                <a:latin typeface="Helvetica" panose="020B0604020202020204" pitchFamily="34" charset="0"/>
                <a:cs typeface="Helvetica" panose="020B0604020202020204" pitchFamily="34" charset="0"/>
              </a:rPr>
              <a:t>the</a:t>
            </a:r>
            <a:r>
              <a:rPr lang="en-US" sz="2000" spc="-13" dirty="0">
                <a:latin typeface="Helvetica" panose="020B0604020202020204" pitchFamily="34" charset="0"/>
                <a:cs typeface="Helvetica" panose="020B0604020202020204" pitchFamily="34" charset="0"/>
              </a:rPr>
              <a:t>re </a:t>
            </a:r>
            <a:r>
              <a:rPr lang="en-US" sz="2000" spc="-4" dirty="0">
                <a:latin typeface="Helvetica" panose="020B0604020202020204" pitchFamily="34" charset="0"/>
                <a:cs typeface="Helvetica" panose="020B0604020202020204" pitchFamily="34" charset="0"/>
              </a:rPr>
              <a:t>s</a:t>
            </a:r>
            <a:r>
              <a:rPr lang="en-US" sz="2000" spc="-9" dirty="0">
                <a:latin typeface="Helvetica" panose="020B0604020202020204" pitchFamily="34" charset="0"/>
                <a:cs typeface="Helvetica" panose="020B0604020202020204" pitchFamily="34" charset="0"/>
              </a:rPr>
              <a:t>l</a:t>
            </a:r>
            <a:r>
              <a:rPr lang="en-US" sz="2000" spc="4" dirty="0">
                <a:latin typeface="Helvetica" panose="020B0604020202020204" pitchFamily="34" charset="0"/>
                <a:cs typeface="Helvetica" panose="020B0604020202020204" pitchFamily="34" charset="0"/>
              </a:rPr>
              <a:t>i</a:t>
            </a:r>
            <a:r>
              <a:rPr lang="en-US" sz="2000" dirty="0">
                <a:latin typeface="Helvetica" panose="020B0604020202020204" pitchFamily="34" charset="0"/>
                <a:cs typeface="Helvetica" panose="020B0604020202020204" pitchFamily="34" charset="0"/>
              </a:rPr>
              <a:t>p</a:t>
            </a:r>
            <a:r>
              <a:rPr lang="en-US" sz="2000" spc="-4" dirty="0">
                <a:latin typeface="Helvetica" panose="020B0604020202020204" pitchFamily="34" charset="0"/>
                <a:cs typeface="Helvetica" panose="020B0604020202020204" pitchFamily="34" charset="0"/>
              </a:rPr>
              <a:t> o</a:t>
            </a:r>
            <a:r>
              <a:rPr lang="en-US" sz="2000" spc="-9" dirty="0">
                <a:latin typeface="Helvetica" panose="020B0604020202020204" pitchFamily="34" charset="0"/>
                <a:cs typeface="Helvetica" panose="020B0604020202020204" pitchFamily="34" charset="0"/>
              </a:rPr>
              <a:t>r </a:t>
            </a:r>
            <a:r>
              <a:rPr lang="en-US" sz="2000" spc="9" dirty="0">
                <a:latin typeface="Helvetica" panose="020B0604020202020204" pitchFamily="34" charset="0"/>
                <a:cs typeface="Helvetica" panose="020B0604020202020204" pitchFamily="34" charset="0"/>
              </a:rPr>
              <a:t>t</a:t>
            </a:r>
            <a:r>
              <a:rPr lang="en-US" sz="2000" spc="-13" dirty="0">
                <a:latin typeface="Helvetica" panose="020B0604020202020204" pitchFamily="34" charset="0"/>
                <a:cs typeface="Helvetica" panose="020B0604020202020204" pitchFamily="34" charset="0"/>
              </a:rPr>
              <a:t>r</a:t>
            </a:r>
            <a:r>
              <a:rPr lang="en-US" sz="2000" spc="-9" dirty="0">
                <a:latin typeface="Helvetica" panose="020B0604020202020204" pitchFamily="34" charset="0"/>
                <a:cs typeface="Helvetica" panose="020B0604020202020204" pitchFamily="34" charset="0"/>
              </a:rPr>
              <a:t>i</a:t>
            </a:r>
            <a:r>
              <a:rPr lang="en-US" sz="2000" dirty="0">
                <a:latin typeface="Helvetica" panose="020B0604020202020204" pitchFamily="34" charset="0"/>
                <a:cs typeface="Helvetica" panose="020B0604020202020204" pitchFamily="34" charset="0"/>
              </a:rPr>
              <a:t>p</a:t>
            </a:r>
            <a:r>
              <a:rPr lang="en-US" sz="2000" spc="4"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azar</a:t>
            </a:r>
            <a:r>
              <a:rPr lang="en-US" sz="2000" spc="-4" dirty="0">
                <a:latin typeface="Helvetica" panose="020B0604020202020204" pitchFamily="34" charset="0"/>
                <a:cs typeface="Helvetica" panose="020B0604020202020204" pitchFamily="34" charset="0"/>
              </a:rPr>
              <a:t>d</a:t>
            </a:r>
            <a:r>
              <a:rPr lang="en-US" sz="2000" spc="-9" dirty="0">
                <a:latin typeface="Helvetica" panose="020B0604020202020204" pitchFamily="34" charset="0"/>
                <a:cs typeface="Helvetica" panose="020B0604020202020204" pitchFamily="34" charset="0"/>
              </a:rPr>
              <a:t>s </a:t>
            </a:r>
            <a:r>
              <a:rPr lang="en-US" sz="2000" spc="-13" dirty="0">
                <a:latin typeface="Helvetica" panose="020B0604020202020204" pitchFamily="34" charset="0"/>
                <a:cs typeface="Helvetica" panose="020B0604020202020204" pitchFamily="34" charset="0"/>
              </a:rPr>
              <a:t>a</a:t>
            </a:r>
            <a:r>
              <a:rPr lang="en-US" sz="2000" spc="-4" dirty="0">
                <a:latin typeface="Helvetica" panose="020B0604020202020204" pitchFamily="34" charset="0"/>
                <a:cs typeface="Helvetica" panose="020B0604020202020204" pitchFamily="34" charset="0"/>
              </a:rPr>
              <a:t>r</a:t>
            </a:r>
            <a:r>
              <a:rPr lang="en-US" sz="2000" spc="-13" dirty="0">
                <a:latin typeface="Helvetica" panose="020B0604020202020204" pitchFamily="34" charset="0"/>
                <a:cs typeface="Helvetica" panose="020B0604020202020204" pitchFamily="34" charset="0"/>
              </a:rPr>
              <a:t>o</a:t>
            </a:r>
            <a:r>
              <a:rPr lang="en-US" sz="2000" spc="-22" dirty="0">
                <a:latin typeface="Helvetica" panose="020B0604020202020204" pitchFamily="34" charset="0"/>
                <a:cs typeface="Helvetica" panose="020B0604020202020204" pitchFamily="34" charset="0"/>
              </a:rPr>
              <a:t>u</a:t>
            </a:r>
            <a:r>
              <a:rPr lang="en-US" sz="2000" spc="-9" dirty="0">
                <a:latin typeface="Helvetica" panose="020B0604020202020204" pitchFamily="34" charset="0"/>
                <a:cs typeface="Helvetica" panose="020B0604020202020204" pitchFamily="34" charset="0"/>
              </a:rPr>
              <a:t>n</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a:t>
            </a:r>
            <a:r>
              <a:rPr lang="en-US" sz="2000" spc="-18" dirty="0">
                <a:latin typeface="Helvetica" panose="020B0604020202020204" pitchFamily="34" charset="0"/>
                <a:cs typeface="Helvetica" panose="020B0604020202020204" pitchFamily="34" charset="0"/>
              </a:rPr>
              <a:t>w</a:t>
            </a:r>
            <a:r>
              <a:rPr lang="en-US" sz="2000" spc="-4"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rk</a:t>
            </a:r>
            <a:r>
              <a:rPr lang="en-US" sz="2000" spc="-4" dirty="0">
                <a:latin typeface="Helvetica" panose="020B0604020202020204" pitchFamily="34" charset="0"/>
                <a:cs typeface="Helvetica" panose="020B0604020202020204" pitchFamily="34" charset="0"/>
              </a:rPr>
              <a:t> ar</a:t>
            </a:r>
            <a:r>
              <a:rPr lang="en-US" sz="2000" spc="-31" dirty="0">
                <a:latin typeface="Helvetica" panose="020B0604020202020204" pitchFamily="34" charset="0"/>
                <a:cs typeface="Helvetica" panose="020B0604020202020204" pitchFamily="34" charset="0"/>
              </a:rPr>
              <a:t>e</a:t>
            </a:r>
            <a:r>
              <a:rPr lang="en-US" sz="2000" spc="-13" dirty="0">
                <a:latin typeface="Helvetica" panose="020B0604020202020204" pitchFamily="34" charset="0"/>
                <a:cs typeface="Helvetica" panose="020B0604020202020204" pitchFamily="34" charset="0"/>
              </a:rPr>
              <a:t>a?</a:t>
            </a:r>
            <a:endParaRPr lang="en-US" sz="2000" dirty="0">
              <a:latin typeface="Helvetica" panose="020B0604020202020204" pitchFamily="34" charset="0"/>
              <a:cs typeface="Helvetica" panose="020B0604020202020204" pitchFamily="34" charset="0"/>
            </a:endParaRPr>
          </a:p>
          <a:p>
            <a:pPr marL="626540" lvl="1" indent="-205619">
              <a:spcBef>
                <a:spcPts val="269"/>
              </a:spcBef>
              <a:buFont typeface="Baskerville Old Face"/>
              <a:buChar char="–"/>
              <a:tabLst>
                <a:tab pos="626540" algn="l"/>
              </a:tabLst>
            </a:pP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ow</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d</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ff</a:t>
            </a:r>
            <a:r>
              <a:rPr lang="en-US" sz="2000" spc="-9" dirty="0">
                <a:latin typeface="Helvetica" panose="020B0604020202020204" pitchFamily="34" charset="0"/>
                <a:cs typeface="Helvetica" panose="020B0604020202020204" pitchFamily="34" charset="0"/>
              </a:rPr>
              <a:t>i</a:t>
            </a:r>
            <a:r>
              <a:rPr lang="en-US" sz="2000" dirty="0">
                <a:latin typeface="Helvetica" panose="020B0604020202020204" pitchFamily="34" charset="0"/>
                <a:cs typeface="Helvetica" panose="020B0604020202020204" pitchFamily="34" charset="0"/>
              </a:rPr>
              <a:t>c</a:t>
            </a:r>
            <a:r>
              <a:rPr lang="en-US" sz="2000" spc="-9" dirty="0">
                <a:latin typeface="Helvetica" panose="020B0604020202020204" pitchFamily="34" charset="0"/>
                <a:cs typeface="Helvetica" panose="020B0604020202020204" pitchFamily="34" charset="0"/>
              </a:rPr>
              <a:t>ul</a:t>
            </a:r>
            <a:r>
              <a:rPr lang="en-US" sz="2000" dirty="0">
                <a:latin typeface="Helvetica" panose="020B0604020202020204" pitchFamily="34" charset="0"/>
                <a:cs typeface="Helvetica" panose="020B0604020202020204" pitchFamily="34" charset="0"/>
              </a:rPr>
              <a:t>t</a:t>
            </a:r>
            <a:r>
              <a:rPr lang="en-US" sz="2000" spc="-4" dirty="0">
                <a:latin typeface="Helvetica" panose="020B0604020202020204" pitchFamily="34" charset="0"/>
                <a:cs typeface="Helvetica" panose="020B0604020202020204" pitchFamily="34" charset="0"/>
              </a:rPr>
              <a:t> </a:t>
            </a:r>
            <a:r>
              <a:rPr lang="en-US" sz="2000" spc="-9" dirty="0">
                <a:latin typeface="Helvetica" panose="020B0604020202020204" pitchFamily="34" charset="0"/>
                <a:cs typeface="Helvetica" panose="020B0604020202020204" pitchFamily="34" charset="0"/>
              </a:rPr>
              <a:t>is i</a:t>
            </a:r>
            <a:r>
              <a:rPr lang="en-US" sz="2000" dirty="0">
                <a:latin typeface="Helvetica" panose="020B0604020202020204" pitchFamily="34" charset="0"/>
                <a:cs typeface="Helvetica" panose="020B0604020202020204" pitchFamily="34" charset="0"/>
              </a:rPr>
              <a:t>t</a:t>
            </a:r>
            <a:r>
              <a:rPr lang="en-US" sz="2000" spc="-4" dirty="0">
                <a:latin typeface="Helvetica" panose="020B0604020202020204" pitchFamily="34" charset="0"/>
                <a:cs typeface="Helvetica" panose="020B0604020202020204" pitchFamily="34" charset="0"/>
              </a:rPr>
              <a:t> t</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re</a:t>
            </a:r>
            <a:r>
              <a:rPr lang="en-US" sz="2000" spc="4" dirty="0">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c</a:t>
            </a:r>
            <a:r>
              <a:rPr lang="en-US" sz="2000" spc="-22" dirty="0">
                <a:latin typeface="Helvetica" panose="020B0604020202020204" pitchFamily="34" charset="0"/>
                <a:cs typeface="Helvetica" panose="020B0604020202020204" pitchFamily="34" charset="0"/>
              </a:rPr>
              <a:t>u</a:t>
            </a:r>
            <a:r>
              <a:rPr lang="en-US" sz="2000" spc="-13" dirty="0">
                <a:latin typeface="Helvetica" panose="020B0604020202020204" pitchFamily="34" charset="0"/>
                <a:cs typeface="Helvetica" panose="020B0604020202020204" pitchFamily="34" charset="0"/>
              </a:rPr>
              <a:t>e </a:t>
            </a:r>
            <a:r>
              <a:rPr lang="en-US" sz="2000" spc="-4" dirty="0">
                <a:latin typeface="Helvetica" panose="020B0604020202020204" pitchFamily="34" charset="0"/>
                <a:cs typeface="Helvetica" panose="020B0604020202020204" pitchFamily="34" charset="0"/>
              </a:rPr>
              <a:t>s</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m</a:t>
            </a:r>
            <a:r>
              <a:rPr lang="en-US" sz="2000" spc="-13" dirty="0">
                <a:latin typeface="Helvetica" panose="020B0604020202020204" pitchFamily="34" charset="0"/>
                <a:cs typeface="Helvetica" panose="020B0604020202020204" pitchFamily="34" charset="0"/>
              </a:rPr>
              <a:t>eo</a:t>
            </a:r>
            <a:r>
              <a:rPr lang="en-US" sz="2000" spc="-9" dirty="0">
                <a:latin typeface="Helvetica" panose="020B0604020202020204" pitchFamily="34" charset="0"/>
                <a:cs typeface="Helvetica" panose="020B0604020202020204" pitchFamily="34" charset="0"/>
              </a:rPr>
              <a:t>n</a:t>
            </a:r>
            <a:r>
              <a:rPr lang="en-US" sz="2000" spc="-13" dirty="0">
                <a:latin typeface="Helvetica" panose="020B0604020202020204" pitchFamily="34" charset="0"/>
                <a:cs typeface="Helvetica" panose="020B0604020202020204" pitchFamily="34" charset="0"/>
              </a:rPr>
              <a:t>e </a:t>
            </a:r>
            <a:r>
              <a:rPr lang="en-US" sz="2000" spc="-9" dirty="0">
                <a:latin typeface="Helvetica" panose="020B0604020202020204" pitchFamily="34" charset="0"/>
                <a:cs typeface="Helvetica" panose="020B0604020202020204" pitchFamily="34" charset="0"/>
              </a:rPr>
              <a:t>if</a:t>
            </a:r>
            <a:r>
              <a:rPr lang="en-US" sz="2000" spc="-4" dirty="0">
                <a:latin typeface="Helvetica" panose="020B0604020202020204" pitchFamily="34" charset="0"/>
                <a:cs typeface="Helvetica" panose="020B0604020202020204" pitchFamily="34" charset="0"/>
              </a:rPr>
              <a:t> th</a:t>
            </a:r>
            <a:r>
              <a:rPr lang="en-US" sz="2000" spc="-13" dirty="0">
                <a:latin typeface="Helvetica" panose="020B0604020202020204" pitchFamily="34" charset="0"/>
                <a:cs typeface="Helvetica" panose="020B0604020202020204" pitchFamily="34" charset="0"/>
              </a:rPr>
              <a:t>ey</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fa</a:t>
            </a:r>
            <a:r>
              <a:rPr lang="en-US" sz="2000" spc="-9" dirty="0">
                <a:latin typeface="Helvetica" panose="020B0604020202020204" pitchFamily="34" charset="0"/>
                <a:cs typeface="Helvetica" panose="020B0604020202020204" pitchFamily="34" charset="0"/>
              </a:rPr>
              <a:t>l</a:t>
            </a:r>
            <a:r>
              <a:rPr lang="en-US" sz="2000" spc="4" dirty="0">
                <a:latin typeface="Helvetica" panose="020B0604020202020204" pitchFamily="34" charset="0"/>
                <a:cs typeface="Helvetica" panose="020B0604020202020204" pitchFamily="34" charset="0"/>
              </a:rPr>
              <a:t>l</a:t>
            </a:r>
            <a:r>
              <a:rPr lang="en-US" sz="2000" dirty="0">
                <a:latin typeface="Helvetica" panose="020B0604020202020204" pitchFamily="34" charset="0"/>
                <a:cs typeface="Helvetica" panose="020B0604020202020204" pitchFamily="34" charset="0"/>
              </a:rPr>
              <a:t>?</a:t>
            </a:r>
          </a:p>
          <a:p>
            <a:endParaRPr lang="en-US" dirty="0"/>
          </a:p>
        </p:txBody>
      </p:sp>
      <p:sp>
        <p:nvSpPr>
          <p:cNvPr id="8" name="Title 7"/>
          <p:cNvSpPr>
            <a:spLocks noGrp="1"/>
          </p:cNvSpPr>
          <p:nvPr>
            <p:ph type="title"/>
          </p:nvPr>
        </p:nvSpPr>
        <p:spPr/>
        <p:txBody>
          <a:bodyPr>
            <a:normAutofit/>
          </a:bodyPr>
          <a:lstStyle/>
          <a:p>
            <a:r>
              <a:rPr lang="en-US" dirty="0">
                <a:ea typeface="Helvetica" panose="020B0604020202020204" pitchFamily="34" charset="0"/>
              </a:rPr>
              <a:t>Fall Hazard Analysis</a:t>
            </a:r>
            <a:endParaRPr lang="en-US" dirty="0"/>
          </a:p>
        </p:txBody>
      </p:sp>
      <p:sp>
        <p:nvSpPr>
          <p:cNvPr id="7" name="Slide Number Placeholder 6"/>
          <p:cNvSpPr>
            <a:spLocks noGrp="1"/>
          </p:cNvSpPr>
          <p:nvPr>
            <p:ph type="sldNum" sz="quarter" idx="12"/>
          </p:nvPr>
        </p:nvSpPr>
        <p:spPr/>
        <p:txBody>
          <a:bodyPr/>
          <a:lstStyle/>
          <a:p>
            <a:fld id="{A7F154CC-4E82-45BB-8A64-02679D04A018}" type="slidenum">
              <a:rPr lang="en-US" smtClean="0"/>
              <a:pPr/>
              <a:t>53</a:t>
            </a:fld>
            <a:endParaRPr lang="en-US" dirty="0"/>
          </a:p>
        </p:txBody>
      </p:sp>
      <p:pic>
        <p:nvPicPr>
          <p:cNvPr id="2" name="Picture 1" title="Double D-Ring Anchorage Connector Strap"/>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7516" y="5086611"/>
            <a:ext cx="2276475" cy="1219200"/>
          </a:xfrm>
          <a:prstGeom prst="rect">
            <a:avLst/>
          </a:prstGeom>
        </p:spPr>
      </p:pic>
      <p:pic>
        <p:nvPicPr>
          <p:cNvPr id="3" name="Picture 2" title="MSA Anchorage Sl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9378" y="5177341"/>
            <a:ext cx="1652016" cy="1213104"/>
          </a:xfrm>
          <a:prstGeom prst="rect">
            <a:avLst/>
          </a:prstGeom>
        </p:spPr>
      </p:pic>
      <p:pic>
        <p:nvPicPr>
          <p:cNvPr id="10" name="Picture 9" title="MSA Safety 10,000 lbs. Removable Concrete Anch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2039" y="5192289"/>
            <a:ext cx="3864864" cy="932688"/>
          </a:xfrm>
          <a:prstGeom prst="rect">
            <a:avLst/>
          </a:prstGeom>
        </p:spPr>
      </p:pic>
    </p:spTree>
    <p:extLst>
      <p:ext uri="{BB962C8B-B14F-4D97-AF65-F5344CB8AC3E}">
        <p14:creationId xmlns:p14="http://schemas.microsoft.com/office/powerpoint/2010/main" val="2768243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Fall protection requirement</a:t>
            </a:r>
            <a:endParaRPr lang="en-US" altLang="en-US" dirty="0"/>
          </a:p>
        </p:txBody>
      </p:sp>
      <p:sp>
        <p:nvSpPr>
          <p:cNvPr id="41988"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342665" indent="-342665" algn="just" defTabSz="914145">
              <a:spcBef>
                <a:spcPts val="492"/>
              </a:spcBef>
              <a:buClr>
                <a:srgbClr val="000000"/>
              </a:buClr>
              <a:buFont typeface="ArialMT" charset="0"/>
              <a:buChar char="•"/>
            </a:pPr>
            <a:r>
              <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"Unprotected sides and edges." Each employee on a walking/working surface (horizontal and vertical surface) with an unprotected side or edge which is </a:t>
            </a:r>
            <a:r>
              <a:rPr lang="en-US" altLang="en-US" sz="3164"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6 feet (1.8 m) or more</a:t>
            </a:r>
            <a:r>
              <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above a lower level shall be protected from falling by the use of guardrail systems, safety net systems, or personal fall arrest systems.</a:t>
            </a:r>
          </a:p>
          <a:p>
            <a:pPr marL="342665" indent="-342665" algn="just" defTabSz="914145">
              <a:spcBef>
                <a:spcPts val="492"/>
              </a:spcBef>
              <a:buClr>
                <a:srgbClr val="000000"/>
              </a:buClr>
              <a:buFont typeface="ArialMT" charset="0"/>
              <a:buChar char="•"/>
            </a:pPr>
            <a:r>
              <a:rPr lang="en-U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 scaffolds, fall protection is required at 10 feet.</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54</a:t>
            </a:fld>
            <a:endParaRPr lang="en-US" dirty="0"/>
          </a:p>
        </p:txBody>
      </p:sp>
    </p:spTree>
    <p:extLst>
      <p:ext uri="{BB962C8B-B14F-4D97-AF65-F5344CB8AC3E}">
        <p14:creationId xmlns:p14="http://schemas.microsoft.com/office/powerpoint/2010/main" val="2468731162"/>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Avoiding Fall Hazards</a:t>
            </a:r>
            <a:endParaRPr lang="en-US" altLang="en-US" dirty="0"/>
          </a:p>
        </p:txBody>
      </p:sp>
      <p:sp>
        <p:nvSpPr>
          <p:cNvPr id="48132"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314760" indent="-314760" defTabSz="914145">
              <a:spcBef>
                <a:spcPts val="49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Construct all floor hole covers so they will effectively support two times the weight of employees, equipment, and materials that may be imposed on the cover at any one time. </a:t>
            </a:r>
          </a:p>
          <a:p>
            <a:pPr marL="314760" indent="-314760" defTabSz="914145">
              <a:spcBef>
                <a:spcPts val="492"/>
              </a:spcBef>
              <a:buClr>
                <a:srgbClr val="000000"/>
              </a:buClr>
              <a:buFont typeface="ArialMT" charset="0"/>
              <a:buChar char="•"/>
            </a:pPr>
            <a:r>
              <a:rPr lang="en-US" altLang="en-US" sz="2883"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 general, it is better to use </a:t>
            </a: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fall prevention systems, such as </a:t>
            </a:r>
            <a:r>
              <a:rPr lang="en-US" altLang="en-US" sz="2883"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guardrails</a:t>
            </a: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than fall protection systems, such as safety nets or fall arrest devices, because they provide more positive safety means. </a:t>
            </a:r>
          </a:p>
        </p:txBody>
      </p:sp>
      <p:sp>
        <p:nvSpPr>
          <p:cNvPr id="2" name="Slide Number Placeholder 1"/>
          <p:cNvSpPr>
            <a:spLocks noGrp="1"/>
          </p:cNvSpPr>
          <p:nvPr>
            <p:ph type="sldNum" sz="quarter" idx="12"/>
          </p:nvPr>
        </p:nvSpPr>
        <p:spPr/>
        <p:txBody>
          <a:bodyPr/>
          <a:lstStyle/>
          <a:p>
            <a:fld id="{A7F154CC-4E82-45BB-8A64-02679D04A018}" type="slidenum">
              <a:rPr lang="en-US" smtClean="0"/>
              <a:pPr/>
              <a:t>55</a:t>
            </a:fld>
            <a:endParaRPr lang="en-US" dirty="0"/>
          </a:p>
        </p:txBody>
      </p:sp>
    </p:spTree>
    <p:extLst>
      <p:ext uri="{BB962C8B-B14F-4D97-AF65-F5344CB8AC3E}">
        <p14:creationId xmlns:p14="http://schemas.microsoft.com/office/powerpoint/2010/main" val="2978790063"/>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285548" indent="-285548">
              <a:buFont typeface="Wingdings" panose="05000000000000000000" pitchFamily="2" charset="2"/>
              <a:buChar char="§"/>
            </a:pPr>
            <a:r>
              <a:rPr lang="en-US" sz="2000" b="1" dirty="0">
                <a:latin typeface="Helvetica" panose="020B0604020202020204" pitchFamily="34" charset="0"/>
                <a:cs typeface="Helvetica" panose="020B0604020202020204" pitchFamily="34" charset="0"/>
              </a:rPr>
              <a:t>3 Components:</a:t>
            </a:r>
          </a:p>
          <a:p>
            <a:pPr>
              <a:buClr>
                <a:srgbClr val="009534"/>
              </a:buClr>
            </a:pPr>
            <a:endParaRPr lang="en-US" sz="600" dirty="0">
              <a:latin typeface="Helvetica" panose="020B0604020202020204" pitchFamily="34" charset="0"/>
              <a:cs typeface="Helvetica" panose="020B0604020202020204" pitchFamily="34" charset="0"/>
            </a:endParaRPr>
          </a:p>
          <a:p>
            <a:pPr lvl="1">
              <a:buClr>
                <a:srgbClr val="009534"/>
              </a:buClr>
            </a:pPr>
            <a:r>
              <a:rPr lang="en-US" sz="2000" b="1" dirty="0">
                <a:latin typeface="Helvetica" panose="020B0604020202020204" pitchFamily="34" charset="0"/>
                <a:cs typeface="Helvetica" panose="020B0604020202020204" pitchFamily="34" charset="0"/>
              </a:rPr>
              <a:t>(1)	</a:t>
            </a:r>
            <a:r>
              <a:rPr lang="en-US" sz="2000" u="sng" dirty="0">
                <a:latin typeface="Helvetica" panose="020B0604020202020204" pitchFamily="34" charset="0"/>
                <a:cs typeface="Helvetica" panose="020B0604020202020204" pitchFamily="34" charset="0"/>
              </a:rPr>
              <a:t>Top Rail</a:t>
            </a:r>
          </a:p>
          <a:p>
            <a:pPr lvl="1">
              <a:buClr>
                <a:srgbClr val="009534"/>
              </a:buClr>
            </a:pPr>
            <a:endParaRPr lang="en-US" sz="600" dirty="0">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n-US" sz="1900" b="1" dirty="0">
                <a:latin typeface="Helvetica" panose="020B0604020202020204" pitchFamily="34" charset="0"/>
                <a:cs typeface="Helvetica" panose="020B0604020202020204" pitchFamily="34" charset="0"/>
              </a:rPr>
              <a:t>42”</a:t>
            </a:r>
            <a:r>
              <a:rPr lang="en-US" sz="1900" dirty="0">
                <a:latin typeface="Helvetica" panose="020B0604020202020204" pitchFamily="34" charset="0"/>
                <a:cs typeface="Helvetica" panose="020B0604020202020204" pitchFamily="34" charset="0"/>
              </a:rPr>
              <a:t> or </a:t>
            </a:r>
            <a:r>
              <a:rPr lang="en-US" sz="1900" b="1" dirty="0">
                <a:latin typeface="Helvetica" panose="020B0604020202020204" pitchFamily="34" charset="0"/>
                <a:cs typeface="Helvetica" panose="020B0604020202020204" pitchFamily="34" charset="0"/>
              </a:rPr>
              <a:t>42” +/- 3” </a:t>
            </a:r>
          </a:p>
          <a:p>
            <a:pPr lvl="2"/>
            <a:endParaRPr lang="en-US" sz="600" dirty="0">
              <a:solidFill>
                <a:srgbClr val="FF0000"/>
              </a:solidFill>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Strength?</a:t>
            </a:r>
          </a:p>
          <a:p>
            <a:pPr lvl="1"/>
            <a:endParaRPr lang="en-US" sz="600" dirty="0">
              <a:latin typeface="Helvetica" panose="020B0604020202020204" pitchFamily="34" charset="0"/>
              <a:cs typeface="Helvetica" panose="020B0604020202020204" pitchFamily="34" charset="0"/>
            </a:endParaRPr>
          </a:p>
          <a:p>
            <a:pPr lvl="1"/>
            <a:r>
              <a:rPr lang="en-US" sz="2000" b="1" dirty="0">
                <a:latin typeface="Helvetica" panose="020B0604020202020204" pitchFamily="34" charset="0"/>
                <a:cs typeface="Helvetica" panose="020B0604020202020204" pitchFamily="34" charset="0"/>
              </a:rPr>
              <a:t>(2)	</a:t>
            </a:r>
            <a:r>
              <a:rPr lang="en-US" sz="2000" u="sng" dirty="0">
                <a:latin typeface="Helvetica" panose="020B0604020202020204" pitchFamily="34" charset="0"/>
                <a:cs typeface="Helvetica" panose="020B0604020202020204" pitchFamily="34" charset="0"/>
              </a:rPr>
              <a:t>Mid Rail</a:t>
            </a:r>
          </a:p>
          <a:p>
            <a:pPr lvl="1"/>
            <a:endParaRPr lang="en-US" sz="600" dirty="0">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Midway between top rail and ground (screens / mesh an option)</a:t>
            </a:r>
          </a:p>
          <a:p>
            <a:pPr lvl="1"/>
            <a:endParaRPr lang="en-US" sz="600" dirty="0">
              <a:latin typeface="Helvetica" panose="020B0604020202020204" pitchFamily="34" charset="0"/>
              <a:cs typeface="Helvetica" panose="020B0604020202020204" pitchFamily="34" charset="0"/>
            </a:endParaRPr>
          </a:p>
          <a:p>
            <a:pPr lvl="1"/>
            <a:r>
              <a:rPr lang="en-US" sz="2000" b="1" dirty="0">
                <a:latin typeface="Helvetica" panose="020B0604020202020204" pitchFamily="34" charset="0"/>
                <a:cs typeface="Helvetica" panose="020B0604020202020204" pitchFamily="34" charset="0"/>
              </a:rPr>
              <a:t>(3)	</a:t>
            </a:r>
            <a:r>
              <a:rPr lang="en-US" sz="2000" u="sng" dirty="0">
                <a:latin typeface="Helvetica" panose="020B0604020202020204" pitchFamily="34" charset="0"/>
                <a:cs typeface="Helvetica" panose="020B0604020202020204" pitchFamily="34" charset="0"/>
              </a:rPr>
              <a:t>Toe Board</a:t>
            </a:r>
          </a:p>
          <a:p>
            <a:pPr lvl="1"/>
            <a:endParaRPr lang="en-US" sz="600" dirty="0">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Purpose? / Height? </a:t>
            </a:r>
          </a:p>
          <a:p>
            <a:pPr marL="799539" lvl="1" indent="-342659"/>
            <a:endParaRPr lang="en-US" sz="600" dirty="0">
              <a:latin typeface="Helvetica" panose="020B0604020202020204" pitchFamily="34" charset="0"/>
              <a:cs typeface="Helvetica" panose="020B0604020202020204" pitchFamily="34" charset="0"/>
            </a:endParaRPr>
          </a:p>
          <a:p>
            <a:pPr marL="287135" lvl="2"/>
            <a:r>
              <a:rPr lang="en-US" b="1" u="sng" dirty="0">
                <a:latin typeface="Helvetica" panose="020B0604020202020204" pitchFamily="34" charset="0"/>
                <a:cs typeface="Helvetica" panose="020B0604020202020204" pitchFamily="34" charset="0"/>
              </a:rPr>
              <a:t>Note</a:t>
            </a:r>
            <a:r>
              <a:rPr lang="en-US" b="1" dirty="0">
                <a:latin typeface="Helvetica" panose="020B0604020202020204" pitchFamily="34" charset="0"/>
                <a:cs typeface="Helvetica" panose="020B0604020202020204" pitchFamily="34" charset="0"/>
              </a:rPr>
              <a:t>: </a:t>
            </a:r>
          </a:p>
          <a:p>
            <a:pPr marL="287135" lvl="2"/>
            <a:endParaRPr lang="en-US" sz="600" dirty="0">
              <a:latin typeface="Helvetica" panose="020B0604020202020204" pitchFamily="34" charset="0"/>
              <a:cs typeface="Helvetica" panose="020B0604020202020204" pitchFamily="34" charset="0"/>
            </a:endParaRPr>
          </a:p>
          <a:p>
            <a:pPr marL="1258005" lvl="2" indent="-342659">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Rails shall not overhang (due to being a projection hazard).</a:t>
            </a:r>
          </a:p>
          <a:p>
            <a:pPr marL="915346" lvl="2"/>
            <a:endParaRPr lang="en-US" sz="600" dirty="0">
              <a:latin typeface="Helvetica" panose="020B0604020202020204" pitchFamily="34" charset="0"/>
              <a:cs typeface="Helvetica" panose="020B0604020202020204" pitchFamily="34" charset="0"/>
            </a:endParaRPr>
          </a:p>
          <a:p>
            <a:pPr marL="1258005" lvl="2" indent="-342659">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No steel or plastic banding</a:t>
            </a:r>
          </a:p>
        </p:txBody>
      </p:sp>
      <p:sp>
        <p:nvSpPr>
          <p:cNvPr id="6" name="Titel 1"/>
          <p:cNvSpPr>
            <a:spLocks noGrp="1"/>
          </p:cNvSpPr>
          <p:nvPr>
            <p:ph type="title"/>
          </p:nvPr>
        </p:nvSpPr>
        <p:spPr/>
        <p:txBody>
          <a:bodyPr>
            <a:normAutofit/>
          </a:bodyPr>
          <a:lstStyle/>
          <a:p>
            <a:r>
              <a:rPr lang="de-DE" dirty="0">
                <a:ea typeface="Helvetica" panose="020B0604020202020204" pitchFamily="34" charset="0"/>
              </a:rPr>
              <a:t>Guardrails</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56</a:t>
            </a:fld>
            <a:endParaRPr lang="de-DE" dirty="0"/>
          </a:p>
        </p:txBody>
      </p:sp>
    </p:spTree>
    <p:extLst>
      <p:ext uri="{BB962C8B-B14F-4D97-AF65-F5344CB8AC3E}">
        <p14:creationId xmlns:p14="http://schemas.microsoft.com/office/powerpoint/2010/main" val="11346762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Rectangle 3"/>
          <p:cNvSpPr>
            <a:spLocks/>
          </p:cNvSpPr>
          <p:nvPr/>
        </p:nvSpPr>
        <p:spPr bwMode="auto">
          <a:xfrm>
            <a:off x="232172" y="5333256"/>
            <a:ext cx="8759428" cy="99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marL="757238" indent="-757238"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281"/>
              </a:spcBef>
              <a:buClr>
                <a:srgbClr val="000000"/>
              </a:buClr>
              <a:buFont typeface="Wingdings" panose="05000000000000000000" pitchFamily="2" charset="2"/>
              <a:buChar char="q"/>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Top rails 42 +/- 3 in: between 39 and 45 inches tall</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spcBef>
                <a:spcPts val="281"/>
              </a:spcBef>
              <a:buClr>
                <a:srgbClr val="000000"/>
              </a:buClr>
              <a:buFont typeface="Wingdings" panose="05000000000000000000" pitchFamily="2" charset="2"/>
              <a:buChar char="q"/>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Toe boards at least 3 1/2 inches high</a:t>
            </a:r>
            <a:endParaRPr lang="en-US" altLang="en-US" sz="2531" dirty="0">
              <a:latin typeface="Helvetica" panose="020B0604020202020204" pitchFamily="34" charset="0"/>
              <a:cs typeface="Helvetica" panose="020B0604020202020204" pitchFamily="34" charset="0"/>
            </a:endParaRPr>
          </a:p>
        </p:txBody>
      </p:sp>
      <p:pic>
        <p:nvPicPr>
          <p:cNvPr id="62469" name="Picture 4" descr="A guardrail showing top rail, mid-rail &amp; toeboar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1884" y="1065982"/>
            <a:ext cx="5867921" cy="4224858"/>
          </a:xfrm>
          <a:prstGeom prst="rect">
            <a:avLst/>
          </a:prstGeom>
          <a:noFill/>
          <a:ln w="9525">
            <a:solidFill>
              <a:srgbClr val="C0504D"/>
            </a:solidFill>
            <a:miter lim="0"/>
            <a:headEnd/>
            <a:tailEnd/>
          </a:ln>
          <a:extLst>
            <a:ext uri="{909E8E84-426E-40DD-AFC4-6F175D3DCCD1}">
              <a14:hiddenFill xmlns:a14="http://schemas.microsoft.com/office/drawing/2010/main">
                <a:solidFill>
                  <a:srgbClr val="FFFFFF"/>
                </a:solidFill>
              </a14:hiddenFill>
            </a:ext>
          </a:extLst>
        </p:spPr>
      </p:pic>
      <p:sp>
        <p:nvSpPr>
          <p:cNvPr id="62470" name="Rectangle 5"/>
          <p:cNvSpPr>
            <a:spLocks/>
          </p:cNvSpPr>
          <p:nvPr/>
        </p:nvSpPr>
        <p:spPr bwMode="auto">
          <a:xfrm>
            <a:off x="7085708" y="1718965"/>
            <a:ext cx="1600646"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SzTx/>
              <a:buNone/>
            </a:pPr>
            <a:r>
              <a:rPr lang="en-US" altLang="en-US" sz="2391" b="1" dirty="0">
                <a:latin typeface="Helvetica" panose="020B0604020202020204" pitchFamily="34" charset="0"/>
                <a:cs typeface="Helvetica" panose="020B0604020202020204" pitchFamily="34" charset="0"/>
                <a:sym typeface="Arial" panose="020B0604020202020204" pitchFamily="34" charset="0"/>
              </a:rPr>
              <a:t>Top Rail</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spcBef>
                <a:spcPts val="703"/>
              </a:spcBef>
              <a:buSzTx/>
              <a:buNone/>
            </a:pPr>
            <a:r>
              <a:rPr lang="en-US" altLang="en-US" sz="2391" b="1" dirty="0">
                <a:latin typeface="Helvetica" panose="020B0604020202020204" pitchFamily="34" charset="0"/>
                <a:cs typeface="Helvetica" panose="020B0604020202020204" pitchFamily="34" charset="0"/>
                <a:sym typeface="Arial" panose="020B0604020202020204" pitchFamily="34" charset="0"/>
              </a:rPr>
              <a:t>Mid- Rail</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spcBef>
                <a:spcPts val="703"/>
              </a:spcBef>
              <a:buSzTx/>
              <a:buNone/>
            </a:pPr>
            <a:r>
              <a:rPr lang="en-US" altLang="en-US" sz="2391" b="1" dirty="0" err="1">
                <a:latin typeface="Helvetica" panose="020B0604020202020204" pitchFamily="34" charset="0"/>
                <a:cs typeface="Helvetica" panose="020B0604020202020204" pitchFamily="34" charset="0"/>
                <a:sym typeface="Arial" panose="020B0604020202020204" pitchFamily="34" charset="0"/>
              </a:rPr>
              <a:t>Toeboard</a:t>
            </a:r>
            <a:endParaRPr lang="en-US" altLang="en-US" sz="2531" dirty="0">
              <a:latin typeface="Helvetica" panose="020B0604020202020204" pitchFamily="34" charset="0"/>
              <a:cs typeface="Helvetica" panose="020B0604020202020204" pitchFamily="34" charset="0"/>
            </a:endParaRPr>
          </a:p>
        </p:txBody>
      </p:sp>
      <p:sp>
        <p:nvSpPr>
          <p:cNvPr id="62471" name="Line 6" descr="A connector arrow"/>
          <p:cNvSpPr>
            <a:spLocks noChangeShapeType="1"/>
          </p:cNvSpPr>
          <p:nvPr/>
        </p:nvSpPr>
        <p:spPr bwMode="auto">
          <a:xfrm flipH="1" flipV="1">
            <a:off x="6095628" y="1718965"/>
            <a:ext cx="1067098" cy="228824"/>
          </a:xfrm>
          <a:prstGeom prst="line">
            <a:avLst/>
          </a:prstGeom>
          <a:noFill/>
          <a:ln w="54186">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62472" name="Line 7" descr="A connector arrow"/>
          <p:cNvSpPr>
            <a:spLocks noChangeShapeType="1"/>
          </p:cNvSpPr>
          <p:nvPr/>
        </p:nvSpPr>
        <p:spPr bwMode="auto">
          <a:xfrm flipH="1">
            <a:off x="6247433" y="2480221"/>
            <a:ext cx="838274" cy="33486"/>
          </a:xfrm>
          <a:prstGeom prst="line">
            <a:avLst/>
          </a:prstGeom>
          <a:noFill/>
          <a:ln w="54186">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62473" name="Line 8" descr="A connector arrow"/>
          <p:cNvSpPr>
            <a:spLocks noChangeShapeType="1"/>
          </p:cNvSpPr>
          <p:nvPr/>
        </p:nvSpPr>
        <p:spPr bwMode="auto">
          <a:xfrm flipH="1">
            <a:off x="5942707" y="3090789"/>
            <a:ext cx="1220019" cy="794742"/>
          </a:xfrm>
          <a:prstGeom prst="line">
            <a:avLst/>
          </a:prstGeom>
          <a:noFill/>
          <a:ln w="54186">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5" name="Title 4"/>
          <p:cNvSpPr>
            <a:spLocks noGrp="1"/>
          </p:cNvSpPr>
          <p:nvPr>
            <p:ph type="title"/>
          </p:nvPr>
        </p:nvSpPr>
        <p:spPr/>
        <p:txBody>
          <a:bodyPr/>
          <a:lstStyle/>
          <a:p>
            <a:r>
              <a:rPr lang="en-US" dirty="0" smtClean="0"/>
              <a:t>Guardrails </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57</a:t>
            </a:fld>
            <a:endParaRPr lang="en-US" dirty="0"/>
          </a:p>
        </p:txBody>
      </p:sp>
    </p:spTree>
    <p:extLst>
      <p:ext uri="{BB962C8B-B14F-4D97-AF65-F5344CB8AC3E}">
        <p14:creationId xmlns:p14="http://schemas.microsoft.com/office/powerpoint/2010/main" val="3897610680"/>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4221450" cy="959600"/>
          </a:xfrm>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Helvetica" panose="020B0604020202020204" pitchFamily="34" charset="0"/>
                <a:cs typeface="Helvetica" panose="020B0604020202020204" pitchFamily="34" charset="0"/>
                <a:sym typeface="Times New Roman" panose="02020603050405020304" pitchFamily="18" charset="0"/>
              </a:rPr>
              <a:t>Assumes the fall will occur</a:t>
            </a:r>
            <a:endParaRPr lang="en-US" dirty="0"/>
          </a:p>
        </p:txBody>
      </p:sp>
      <p:sp>
        <p:nvSpPr>
          <p:cNvPr id="76804" name="Rectangle 3"/>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Times New Roman" panose="02020603050405020304" pitchFamily="18" charset="0"/>
              </a:rPr>
              <a:t>Use of Safety Nets </a:t>
            </a:r>
            <a:endParaRPr lang="en-US" altLang="en-US"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58</a:t>
            </a:fld>
            <a:endParaRPr lang="en-US" dirty="0"/>
          </a:p>
        </p:txBody>
      </p:sp>
      <p:pic>
        <p:nvPicPr>
          <p:cNvPr id="76805" name="Picture 4" descr="a pictures a man landed on a safety ne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58539" y="3926819"/>
            <a:ext cx="3048372" cy="243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76806" name="Picture 5" descr="a picture showing safety net installed for roofi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50" y="2303860"/>
            <a:ext cx="4515074" cy="338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4" name="Picture 3" title="a picture showing safety net used near a roo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1053" y="878628"/>
            <a:ext cx="3736731" cy="2795954"/>
          </a:xfrm>
          <a:prstGeom prst="rect">
            <a:avLst/>
          </a:prstGeom>
        </p:spPr>
      </p:pic>
    </p:spTree>
    <p:extLst>
      <p:ext uri="{BB962C8B-B14F-4D97-AF65-F5344CB8AC3E}">
        <p14:creationId xmlns:p14="http://schemas.microsoft.com/office/powerpoint/2010/main" val="4010028785"/>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p:txBody>
          <a:bodyPr vert="horz" lIns="88900" tIns="50799" rIns="88900" bIns="50799" rtlCol="0" anchor="t">
            <a:noAutofit/>
          </a:bodyPr>
          <a:lstStyle/>
          <a:p>
            <a:pPr marL="342665" indent="-342665" defTabSz="914145">
              <a:lnSpc>
                <a:spcPct val="80000"/>
              </a:lnSpc>
              <a:spcBef>
                <a:spcPts val="281"/>
              </a:spcBef>
              <a:buClr>
                <a:srgbClr val="000000"/>
              </a:buClr>
              <a:buFont typeface="ArialMT" charset="0"/>
              <a:buChar char="•"/>
              <a:defRPr/>
            </a:pPr>
            <a:r>
              <a:rPr lang="en-US" b="1" dirty="0">
                <a:latin typeface="Arial" panose="020B0604020202020204" pitchFamily="34" charset="0"/>
                <a:ea typeface="Helvetica" charset="0"/>
                <a:cs typeface="Arial" panose="020B0604020202020204" pitchFamily="34" charset="0"/>
                <a:sym typeface="Helvetica" charset="0"/>
              </a:rPr>
              <a:t>Safety nets must be inspected </a:t>
            </a:r>
            <a:r>
              <a:rPr lang="en-US" dirty="0">
                <a:latin typeface="Arial" panose="020B0604020202020204" pitchFamily="34" charset="0"/>
                <a:ea typeface="Helvetica" charset="0"/>
                <a:cs typeface="Arial" panose="020B0604020202020204" pitchFamily="34" charset="0"/>
                <a:sym typeface="Helvetica" charset="0"/>
              </a:rPr>
              <a:t>for wear, damage, and other deterioration at least once a week, and after any occurrence which could affect the integrity of the system. </a:t>
            </a:r>
          </a:p>
          <a:p>
            <a:pPr marL="342665" indent="-342665" defTabSz="914145">
              <a:lnSpc>
                <a:spcPct val="80000"/>
              </a:lnSpc>
              <a:spcBef>
                <a:spcPts val="281"/>
              </a:spcBef>
              <a:buClr>
                <a:srgbClr val="000000"/>
              </a:buClr>
              <a:buFont typeface="ArialMT" charset="0"/>
              <a:buChar char="•"/>
              <a:defRPr/>
            </a:pPr>
            <a:endParaRPr lang="en-US" dirty="0">
              <a:latin typeface="Arial" panose="020B0604020202020204" pitchFamily="34" charset="0"/>
              <a:ea typeface="Helvetica" charset="0"/>
              <a:cs typeface="Arial" panose="020B0604020202020204" pitchFamily="34" charset="0"/>
              <a:sym typeface="Helvetica" charset="0"/>
            </a:endParaRPr>
          </a:p>
          <a:p>
            <a:pPr marL="342665" indent="-342665" defTabSz="914145">
              <a:lnSpc>
                <a:spcPct val="80000"/>
              </a:lnSpc>
              <a:spcBef>
                <a:spcPts val="281"/>
              </a:spcBef>
              <a:buClr>
                <a:srgbClr val="000000"/>
              </a:buClr>
              <a:buFont typeface="ArialMT" charset="0"/>
              <a:buChar char="•"/>
              <a:defRPr/>
            </a:pPr>
            <a:r>
              <a:rPr lang="en-US" b="1" dirty="0">
                <a:latin typeface="Arial" panose="020B0604020202020204" pitchFamily="34" charset="0"/>
                <a:ea typeface="Helvetica" charset="0"/>
                <a:cs typeface="Arial" panose="020B0604020202020204" pitchFamily="34" charset="0"/>
                <a:sym typeface="Helvetica" charset="0"/>
              </a:rPr>
              <a:t>Defective nets shall not be used</a:t>
            </a:r>
            <a:r>
              <a:rPr lang="en-US" dirty="0">
                <a:latin typeface="Arial" panose="020B0604020202020204" pitchFamily="34" charset="0"/>
                <a:ea typeface="Helvetica" charset="0"/>
                <a:cs typeface="Arial" panose="020B0604020202020204" pitchFamily="34" charset="0"/>
                <a:sym typeface="Helvetica" charset="0"/>
              </a:rPr>
              <a:t>, and defective components must be removed from service. </a:t>
            </a:r>
          </a:p>
          <a:p>
            <a:pPr marL="342665" indent="-342665" defTabSz="914145">
              <a:lnSpc>
                <a:spcPct val="80000"/>
              </a:lnSpc>
              <a:spcBef>
                <a:spcPts val="281"/>
              </a:spcBef>
              <a:buClr>
                <a:srgbClr val="000000"/>
              </a:buClr>
              <a:buFont typeface="ArialMT" charset="0"/>
              <a:buChar char="•"/>
              <a:defRPr/>
            </a:pPr>
            <a:endParaRPr lang="en-US" dirty="0">
              <a:latin typeface="Arial" panose="020B0604020202020204" pitchFamily="34" charset="0"/>
              <a:ea typeface="Helvetica" charset="0"/>
              <a:cs typeface="Arial" panose="020B0604020202020204" pitchFamily="34" charset="0"/>
              <a:sym typeface="Helvetica" charset="0"/>
            </a:endParaRPr>
          </a:p>
          <a:p>
            <a:pPr marL="342665" indent="-342665" defTabSz="914145">
              <a:lnSpc>
                <a:spcPct val="80000"/>
              </a:lnSpc>
              <a:spcBef>
                <a:spcPts val="281"/>
              </a:spcBef>
              <a:buClr>
                <a:srgbClr val="000000"/>
              </a:buClr>
              <a:buFont typeface="ArialMT" charset="0"/>
              <a:buChar char="•"/>
              <a:defRPr/>
            </a:pPr>
            <a:r>
              <a:rPr lang="en-US" dirty="0">
                <a:latin typeface="Arial" panose="020B0604020202020204" pitchFamily="34" charset="0"/>
                <a:ea typeface="Helvetica" charset="0"/>
                <a:cs typeface="Arial" panose="020B0604020202020204" pitchFamily="34" charset="0"/>
                <a:sym typeface="Helvetica" charset="0"/>
              </a:rPr>
              <a:t>Objects which have fallen into the safety net, such as scrap pieces, equipment, and tools, must be removed as soon as possible from the net and at least before the next work shift. </a:t>
            </a:r>
          </a:p>
        </p:txBody>
      </p:sp>
      <p:sp>
        <p:nvSpPr>
          <p:cNvPr id="70659" name="Rectangle 2"/>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Safety Net Systems</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59</a:t>
            </a:fld>
            <a:endParaRPr lang="en-US" dirty="0"/>
          </a:p>
        </p:txBody>
      </p:sp>
    </p:spTree>
    <p:extLst>
      <p:ext uri="{BB962C8B-B14F-4D97-AF65-F5344CB8AC3E}">
        <p14:creationId xmlns:p14="http://schemas.microsoft.com/office/powerpoint/2010/main" val="227890775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42659" lvl="1" indent="-342659">
              <a:buFont typeface="Wingdings" panose="05000000000000000000" pitchFamily="2" charset="2"/>
              <a:buChar char="§"/>
            </a:pPr>
            <a:r>
              <a:rPr lang="en-US" sz="2800" dirty="0">
                <a:latin typeface="Arial" panose="020B0604020202020204" pitchFamily="34" charset="0"/>
                <a:cs typeface="Arial" panose="020B0604020202020204" pitchFamily="34" charset="0"/>
              </a:rPr>
              <a:t>Controlling the Hazard</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Hierarchy of Controls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Restrain</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Components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Fall Clearance</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Inspections</a:t>
            </a:r>
          </a:p>
          <a:p>
            <a:pPr lvl="1"/>
            <a:endParaRPr lang="en-US" sz="2800" dirty="0">
              <a:latin typeface="Arial" panose="020B0604020202020204" pitchFamily="34" charset="0"/>
              <a:cs typeface="Arial" panose="020B0604020202020204" pitchFamily="34" charset="0"/>
            </a:endParaRPr>
          </a:p>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Rescue</a:t>
            </a:r>
          </a:p>
          <a:p>
            <a:pPr marL="285548" indent="-285548">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Certificates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6</a:t>
            </a:fld>
            <a:endParaRPr lang="en-US" dirty="0"/>
          </a:p>
        </p:txBody>
      </p:sp>
      <p:sp>
        <p:nvSpPr>
          <p:cNvPr id="2" name="Titel 1"/>
          <p:cNvSpPr>
            <a:spLocks noGrp="1"/>
          </p:cNvSpPr>
          <p:nvPr>
            <p:ph type="title"/>
          </p:nvPr>
        </p:nvSpPr>
        <p:spPr/>
        <p:txBody>
          <a:bodyPr>
            <a:normAutofit/>
          </a:bodyPr>
          <a:lstStyle/>
          <a:p>
            <a:r>
              <a:rPr lang="de-DE" sz="3600" dirty="0" smtClean="0"/>
              <a:t>Agenda </a:t>
            </a:r>
            <a:endParaRPr lang="de-DE" sz="3600" dirty="0"/>
          </a:p>
        </p:txBody>
      </p:sp>
      <p:pic>
        <p:nvPicPr>
          <p:cNvPr id="6" name="Picture 5" title="The picture is an icon of a person hanging from a fall arrest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4263" y="1243360"/>
            <a:ext cx="2009775" cy="1828800"/>
          </a:xfrm>
          <a:prstGeom prst="rect">
            <a:avLst/>
          </a:prstGeom>
        </p:spPr>
      </p:pic>
    </p:spTree>
    <p:extLst>
      <p:ext uri="{BB962C8B-B14F-4D97-AF65-F5344CB8AC3E}">
        <p14:creationId xmlns:p14="http://schemas.microsoft.com/office/powerpoint/2010/main" val="31454995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a debris net</a:t>
            </a:r>
          </a:p>
          <a:p>
            <a:r>
              <a:rPr lang="en-US" dirty="0"/>
              <a:t>This is meant to catch falling people.</a:t>
            </a:r>
          </a:p>
          <a:p>
            <a:r>
              <a:rPr lang="en-US" dirty="0"/>
              <a:t>Form of collective and passive F.P.</a:t>
            </a:r>
          </a:p>
          <a:p>
            <a:r>
              <a:rPr lang="en-US" dirty="0"/>
              <a:t>Sometimes used during work on bridge projects or pre-fab building construction</a:t>
            </a:r>
          </a:p>
          <a:p>
            <a:endParaRPr lang="en-US" dirty="0"/>
          </a:p>
          <a:p>
            <a:endParaRPr lang="en-US" dirty="0"/>
          </a:p>
        </p:txBody>
      </p:sp>
      <p:sp>
        <p:nvSpPr>
          <p:cNvPr id="15" name="Titel 1"/>
          <p:cNvSpPr>
            <a:spLocks noGrp="1"/>
          </p:cNvSpPr>
          <p:nvPr>
            <p:ph type="title"/>
          </p:nvPr>
        </p:nvSpPr>
        <p:spPr/>
        <p:txBody>
          <a:bodyPr>
            <a:normAutofit/>
          </a:bodyPr>
          <a:lstStyle/>
          <a:p>
            <a:r>
              <a:rPr lang="de-DE" dirty="0">
                <a:ea typeface="Helvetica" panose="020B0604020202020204" pitchFamily="34" charset="0"/>
              </a:rPr>
              <a:t>Safety Nets</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60</a:t>
            </a:fld>
            <a:endParaRPr lang="de-DE" dirty="0"/>
          </a:p>
        </p:txBody>
      </p:sp>
      <p:pic>
        <p:nvPicPr>
          <p:cNvPr id="8" name="Picture 7" descr="A picture showing safety net in residential construction"/>
          <p:cNvPicPr/>
          <p:nvPr/>
        </p:nvPicPr>
        <p:blipFill>
          <a:blip r:embed="rId3" cstate="email">
            <a:extLst>
              <a:ext uri="{28A0092B-C50C-407E-A947-70E740481C1C}">
                <a14:useLocalDpi xmlns:a14="http://schemas.microsoft.com/office/drawing/2010/main"/>
              </a:ext>
            </a:extLst>
          </a:blip>
          <a:stretch>
            <a:fillRect/>
          </a:stretch>
        </p:blipFill>
        <p:spPr>
          <a:xfrm>
            <a:off x="1627722" y="3876011"/>
            <a:ext cx="2191702" cy="1443804"/>
          </a:xfrm>
          <a:prstGeom prst="rect">
            <a:avLst/>
          </a:prstGeom>
          <a:effectLst>
            <a:softEdge rad="63500"/>
          </a:effectLst>
        </p:spPr>
      </p:pic>
      <p:pic>
        <p:nvPicPr>
          <p:cNvPr id="9" name="Picture 8" descr="A picture showing safety net in bridge construction"/>
          <p:cNvPicPr/>
          <p:nvPr/>
        </p:nvPicPr>
        <p:blipFill>
          <a:blip r:embed="rId4" cstate="email">
            <a:extLst>
              <a:ext uri="{28A0092B-C50C-407E-A947-70E740481C1C}">
                <a14:useLocalDpi xmlns:a14="http://schemas.microsoft.com/office/drawing/2010/main"/>
              </a:ext>
            </a:extLst>
          </a:blip>
          <a:stretch>
            <a:fillRect/>
          </a:stretch>
        </p:blipFill>
        <p:spPr>
          <a:xfrm>
            <a:off x="5267530" y="3834926"/>
            <a:ext cx="1979853" cy="1484890"/>
          </a:xfrm>
          <a:prstGeom prst="rect">
            <a:avLst/>
          </a:prstGeom>
          <a:effectLst>
            <a:softEdge rad="63500"/>
          </a:effectLst>
        </p:spPr>
      </p:pic>
      <p:sp>
        <p:nvSpPr>
          <p:cNvPr id="12" name="TextBox 11"/>
          <p:cNvSpPr txBox="1"/>
          <p:nvPr/>
        </p:nvSpPr>
        <p:spPr>
          <a:xfrm>
            <a:off x="1063290" y="5280323"/>
            <a:ext cx="3179927" cy="307777"/>
          </a:xfrm>
          <a:prstGeom prst="rect">
            <a:avLst/>
          </a:prstGeom>
          <a:noFill/>
        </p:spPr>
        <p:txBody>
          <a:bodyPr wrap="square" lIns="91376" tIns="45688" rIns="91376" bIns="45688" rtlCol="0">
            <a:spAutoFit/>
          </a:bodyPr>
          <a:lstStyle/>
          <a:p>
            <a:pPr algn="ctr"/>
            <a:r>
              <a:rPr lang="en-US" sz="1400" baseline="0" dirty="0">
                <a:latin typeface="Helvetica" panose="020B0604020202020204" pitchFamily="34" charset="0"/>
                <a:cs typeface="Helvetica" panose="020B0604020202020204" pitchFamily="34" charset="0"/>
              </a:rPr>
              <a:t>Safety Net in Residential Construction</a:t>
            </a:r>
          </a:p>
        </p:txBody>
      </p:sp>
      <p:sp>
        <p:nvSpPr>
          <p:cNvPr id="13" name="TextBox 12"/>
          <p:cNvSpPr txBox="1"/>
          <p:nvPr/>
        </p:nvSpPr>
        <p:spPr>
          <a:xfrm>
            <a:off x="4802772" y="5268946"/>
            <a:ext cx="2893325" cy="523156"/>
          </a:xfrm>
          <a:prstGeom prst="rect">
            <a:avLst/>
          </a:prstGeom>
          <a:noFill/>
        </p:spPr>
        <p:txBody>
          <a:bodyPr wrap="square" lIns="91376" tIns="45688" rIns="91376" bIns="45688" rtlCol="0">
            <a:spAutoFit/>
          </a:bodyPr>
          <a:lstStyle/>
          <a:p>
            <a:pPr algn="ctr"/>
            <a:r>
              <a:rPr lang="en-US" sz="1400" baseline="0" dirty="0">
                <a:latin typeface="Helvetica" panose="020B0604020202020204" pitchFamily="34" charset="0"/>
                <a:cs typeface="Helvetica" panose="020B0604020202020204" pitchFamily="34" charset="0"/>
              </a:rPr>
              <a:t>SafetyRespect® Safety Net System</a:t>
            </a:r>
          </a:p>
        </p:txBody>
      </p:sp>
    </p:spTree>
    <p:extLst>
      <p:ext uri="{BB962C8B-B14F-4D97-AF65-F5344CB8AC3E}">
        <p14:creationId xmlns:p14="http://schemas.microsoft.com/office/powerpoint/2010/main" val="8518298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el 1"/>
          <p:cNvSpPr>
            <a:spLocks noGrp="1"/>
          </p:cNvSpPr>
          <p:nvPr>
            <p:ph type="title"/>
          </p:nvPr>
        </p:nvSpPr>
        <p:spPr/>
        <p:txBody>
          <a:bodyPr>
            <a:normAutofit/>
          </a:bodyPr>
          <a:lstStyle/>
          <a:p>
            <a:r>
              <a:rPr lang="de-DE" dirty="0">
                <a:ea typeface="Helvetica" panose="020B0604020202020204" pitchFamily="34" charset="0"/>
              </a:rPr>
              <a:t>Skylights &amp; Holes</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61</a:t>
            </a:fld>
            <a:endParaRPr lang="de-DE" dirty="0"/>
          </a:p>
        </p:txBody>
      </p:sp>
      <p:sp>
        <p:nvSpPr>
          <p:cNvPr id="11" name="TextBox 10"/>
          <p:cNvSpPr txBox="1"/>
          <p:nvPr/>
        </p:nvSpPr>
        <p:spPr>
          <a:xfrm>
            <a:off x="477288" y="1671195"/>
            <a:ext cx="4419965" cy="2200602"/>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Skylights &amp; Roof Floor Openings</a:t>
            </a:r>
          </a:p>
          <a:p>
            <a:endParaRPr lang="en-US" sz="7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Back / Trip into;</a:t>
            </a:r>
          </a:p>
          <a:p>
            <a:pPr lvl="1"/>
            <a:endParaRPr lang="en-US" sz="5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Step on weak area of roof;</a:t>
            </a:r>
          </a:p>
          <a:p>
            <a:pPr lvl="1"/>
            <a:endParaRPr lang="en-US" sz="5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Hole hidden by non-load- supporting covering</a:t>
            </a:r>
          </a:p>
          <a:p>
            <a:pPr lvl="1"/>
            <a:endParaRPr lang="en-US" sz="2000" baseline="0" dirty="0">
              <a:latin typeface="Helvetica" panose="020B0604020202020204" pitchFamily="34" charset="0"/>
              <a:cs typeface="Helvetica" panose="020B0604020202020204" pitchFamily="34" charset="0"/>
            </a:endParaRPr>
          </a:p>
        </p:txBody>
      </p:sp>
      <p:pic>
        <p:nvPicPr>
          <p:cNvPr id="3" name="Picture 2" descr="a picture showing collapsed skyligh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9539" y="1461731"/>
            <a:ext cx="2376983" cy="1750324"/>
          </a:xfrm>
          <a:prstGeom prst="rect">
            <a:avLst/>
          </a:prstGeom>
          <a:effectLst>
            <a:softEdge rad="63500"/>
          </a:effectLst>
        </p:spPr>
      </p:pic>
      <p:sp>
        <p:nvSpPr>
          <p:cNvPr id="6" name="TextBox 5"/>
          <p:cNvSpPr txBox="1"/>
          <p:nvPr/>
        </p:nvSpPr>
        <p:spPr>
          <a:xfrm>
            <a:off x="5808974" y="3231241"/>
            <a:ext cx="2770497" cy="307777"/>
          </a:xfrm>
          <a:prstGeom prst="rect">
            <a:avLst/>
          </a:prstGeom>
          <a:noFill/>
        </p:spPr>
        <p:txBody>
          <a:bodyPr wrap="square" lIns="91376" tIns="45688" rIns="91376" bIns="45688" rtlCol="0">
            <a:spAutoFit/>
          </a:bodyPr>
          <a:lstStyle/>
          <a:p>
            <a:pPr algn="ctr"/>
            <a:r>
              <a:rPr lang="en-US" sz="1400" baseline="0" dirty="0">
                <a:latin typeface="Helvetica" panose="020B0604020202020204" pitchFamily="34" charset="0"/>
                <a:cs typeface="Helvetica" panose="020B0604020202020204" pitchFamily="34" charset="0"/>
              </a:rPr>
              <a:t>NIOSH FACE Skylight Fatality</a:t>
            </a:r>
          </a:p>
        </p:txBody>
      </p:sp>
      <p:pic>
        <p:nvPicPr>
          <p:cNvPr id="8" name="Picture 7" descr="A picture showing &quot;danger hole&quot; warning written on floor"/>
          <p:cNvPicPr/>
          <p:nvPr/>
        </p:nvPicPr>
        <p:blipFill>
          <a:blip r:embed="rId4" cstate="email">
            <a:extLst>
              <a:ext uri="{28A0092B-C50C-407E-A947-70E740481C1C}">
                <a14:useLocalDpi xmlns:a14="http://schemas.microsoft.com/office/drawing/2010/main"/>
              </a:ext>
            </a:extLst>
          </a:blip>
          <a:stretch>
            <a:fillRect/>
          </a:stretch>
        </p:blipFill>
        <p:spPr>
          <a:xfrm>
            <a:off x="812432" y="4992721"/>
            <a:ext cx="2191385" cy="1271905"/>
          </a:xfrm>
          <a:prstGeom prst="rect">
            <a:avLst/>
          </a:prstGeom>
          <a:effectLst>
            <a:softEdge rad="63500"/>
          </a:effectLst>
        </p:spPr>
      </p:pic>
      <p:pic>
        <p:nvPicPr>
          <p:cNvPr id="9" name="Picture 8" descr="A picture showing skylight hole with cover"/>
          <p:cNvPicPr/>
          <p:nvPr/>
        </p:nvPicPr>
        <p:blipFill>
          <a:blip r:embed="rId5" cstate="email">
            <a:extLst>
              <a:ext uri="{28A0092B-C50C-407E-A947-70E740481C1C}">
                <a14:useLocalDpi xmlns:a14="http://schemas.microsoft.com/office/drawing/2010/main"/>
              </a:ext>
            </a:extLst>
          </a:blip>
          <a:stretch>
            <a:fillRect/>
          </a:stretch>
        </p:blipFill>
        <p:spPr>
          <a:xfrm>
            <a:off x="3413296" y="4956530"/>
            <a:ext cx="2175510" cy="1308100"/>
          </a:xfrm>
          <a:prstGeom prst="rect">
            <a:avLst/>
          </a:prstGeom>
          <a:effectLst>
            <a:softEdge rad="63500"/>
          </a:effectLst>
        </p:spPr>
      </p:pic>
      <p:pic>
        <p:nvPicPr>
          <p:cNvPr id="10" name="Picture 9" descr="a picture showing fallen equipment"/>
          <p:cNvPicPr/>
          <p:nvPr/>
        </p:nvPicPr>
        <p:blipFill>
          <a:blip r:embed="rId6" cstate="email">
            <a:extLst>
              <a:ext uri="{28A0092B-C50C-407E-A947-70E740481C1C}">
                <a14:useLocalDpi xmlns:a14="http://schemas.microsoft.com/office/drawing/2010/main"/>
              </a:ext>
            </a:extLst>
          </a:blip>
          <a:stretch>
            <a:fillRect/>
          </a:stretch>
        </p:blipFill>
        <p:spPr>
          <a:xfrm>
            <a:off x="6074511" y="4992721"/>
            <a:ext cx="1922780" cy="1302385"/>
          </a:xfrm>
          <a:prstGeom prst="rect">
            <a:avLst/>
          </a:prstGeom>
          <a:effectLst>
            <a:softEdge rad="63500"/>
          </a:effectLst>
        </p:spPr>
      </p:pic>
      <p:sp>
        <p:nvSpPr>
          <p:cNvPr id="18" name="TextBox 17"/>
          <p:cNvSpPr txBox="1"/>
          <p:nvPr/>
        </p:nvSpPr>
        <p:spPr>
          <a:xfrm>
            <a:off x="477288" y="3648802"/>
            <a:ext cx="8025365" cy="1246483"/>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Hole Covers:</a:t>
            </a:r>
          </a:p>
          <a:p>
            <a:endParaRPr lang="en-US" sz="7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Be able to support at least twice the load imposed upon them</a:t>
            </a:r>
          </a:p>
          <a:p>
            <a:pPr lvl="1"/>
            <a:endParaRPr lang="en-US" sz="5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Be secured to prevent accidental displacement</a:t>
            </a:r>
          </a:p>
          <a:p>
            <a:pPr lvl="1"/>
            <a:endParaRPr lang="en-US" sz="300"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4643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8" name="Rectangle 3"/>
          <p:cNvSpPr>
            <a:spLocks noGrp="1" noChangeArrowheads="1"/>
          </p:cNvSpPr>
          <p:nvPr>
            <p:ph idx="1"/>
          </p:nvPr>
        </p:nvSpPr>
        <p:spPr/>
        <p:txBody>
          <a:bodyPr vert="horz" lIns="88900" tIns="50799" rIns="88900" bIns="50799" rtlCol="0" anchor="t">
            <a:normAutofit/>
          </a:bodyPr>
          <a:lstStyle/>
          <a:p>
            <a:pPr marL="0" indent="0" defTabSz="914145">
              <a:spcBef>
                <a:spcPts val="492"/>
              </a:spcBef>
              <a:buClr>
                <a:srgbClr val="000000"/>
              </a:buClr>
              <a:buNone/>
            </a:pPr>
            <a:r>
              <a:rPr lang="en-US" altLang="en-US" sz="2391" dirty="0" smtClean="0">
                <a:latin typeface="Helvetica" panose="020B0604020202020204" pitchFamily="34" charset="0"/>
                <a:cs typeface="Helvetica" panose="020B0604020202020204" pitchFamily="34" charset="0"/>
                <a:sym typeface="Times New Roman" panose="02020603050405020304" pitchFamily="18" charset="0"/>
              </a:rPr>
              <a:t>Includes an anchor point, a lifeline, and a safety harness</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spcBef>
                <a:spcPts val="492"/>
              </a:spcBef>
              <a:buNone/>
            </a:pP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spcBef>
                <a:spcPts val="492"/>
              </a:spcBef>
              <a:buNone/>
            </a:pP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82947" name="Rectangle 2"/>
          <p:cNvSpPr>
            <a:spLocks noGrp="1" noChangeArrowheads="1"/>
          </p:cNvSpPr>
          <p:nvPr>
            <p:ph type="title"/>
          </p:nvPr>
        </p:nvSpPr>
        <p:spPr/>
        <p:txBody>
          <a:bodyPr vert="horz" lIns="88900" tIns="50799" rIns="88900" bIns="50799" rtlCol="0" anchor="ctr">
            <a:normAutofit/>
          </a:bodyPr>
          <a:lstStyle/>
          <a:p>
            <a:pPr defTabSz="914145"/>
            <a:r>
              <a:rPr lang="en-US" altLang="en-US" sz="3200" dirty="0">
                <a:ea typeface="Helvetica" panose="020B0604020202020204" pitchFamily="34" charset="0"/>
                <a:sym typeface="Times New Roman" panose="02020603050405020304" pitchFamily="18" charset="0"/>
              </a:rPr>
              <a:t>Personal Fall Arrest Systems</a:t>
            </a:r>
            <a:endParaRPr lang="en-US" altLang="en-US" sz="3200"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62</a:t>
            </a:fld>
            <a:endParaRPr lang="en-US" dirty="0"/>
          </a:p>
        </p:txBody>
      </p:sp>
      <p:pic>
        <p:nvPicPr>
          <p:cNvPr id="3" name="Picture 2" title="A picture showing a man hanging by a body harne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8389" y="2148213"/>
            <a:ext cx="3096491" cy="4114800"/>
          </a:xfrm>
          <a:prstGeom prst="rect">
            <a:avLst/>
          </a:prstGeom>
        </p:spPr>
      </p:pic>
    </p:spTree>
    <p:extLst>
      <p:ext uri="{BB962C8B-B14F-4D97-AF65-F5344CB8AC3E}">
        <p14:creationId xmlns:p14="http://schemas.microsoft.com/office/powerpoint/2010/main" val="1441577458"/>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8" name="Rectangle 3"/>
          <p:cNvSpPr>
            <a:spLocks noGrp="1" noChangeArrowheads="1"/>
          </p:cNvSpPr>
          <p:nvPr>
            <p:ph idx="1"/>
          </p:nvPr>
        </p:nvSpPr>
        <p:spPr/>
        <p:txBody>
          <a:bodyPr vert="horz" lIns="88900" tIns="50799" rIns="88900" bIns="50799" rtlCol="0" anchor="t">
            <a:normAutofit/>
          </a:bodyPr>
          <a:lstStyle/>
          <a:p>
            <a:pPr marL="0" indent="0" defTabSz="914145">
              <a:spcBef>
                <a:spcPts val="492"/>
              </a:spcBef>
              <a:buClr>
                <a:srgbClr val="000000"/>
              </a:buClr>
              <a:buNone/>
            </a:pPr>
            <a:r>
              <a:rPr lang="en-US" altLang="en-US" sz="2391" dirty="0">
                <a:latin typeface="Helvetica" panose="020B0604020202020204" pitchFamily="34" charset="0"/>
                <a:cs typeface="Helvetica" panose="020B0604020202020204" pitchFamily="34" charset="0"/>
                <a:sym typeface="Times New Roman" panose="02020603050405020304" pitchFamily="18" charset="0"/>
              </a:rPr>
              <a:t>Once a Personal Fall Arrest System has been used in a fall, it must be removed from service right away.</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spcBef>
                <a:spcPts val="492"/>
              </a:spcBef>
              <a:buNone/>
            </a:pP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spcBef>
                <a:spcPts val="492"/>
              </a:spcBef>
              <a:buNone/>
            </a:pP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82947" name="Rectangle 2"/>
          <p:cNvSpPr>
            <a:spLocks noGrp="1" noChangeArrowheads="1"/>
          </p:cNvSpPr>
          <p:nvPr>
            <p:ph type="title"/>
          </p:nvPr>
        </p:nvSpPr>
        <p:spPr/>
        <p:txBody>
          <a:bodyPr vert="horz" lIns="88900" tIns="50799" rIns="88900" bIns="50799" rtlCol="0" anchor="ctr">
            <a:normAutofit/>
          </a:bodyPr>
          <a:lstStyle/>
          <a:p>
            <a:pPr defTabSz="914145"/>
            <a:r>
              <a:rPr lang="en-US" altLang="en-US" sz="3200" dirty="0">
                <a:ea typeface="Helvetica" panose="020B0604020202020204" pitchFamily="34" charset="0"/>
                <a:sym typeface="Times New Roman" panose="02020603050405020304" pitchFamily="18" charset="0"/>
              </a:rPr>
              <a:t>Personal Fall Arrest </a:t>
            </a:r>
            <a:r>
              <a:rPr lang="en-US" altLang="en-US" sz="3200" dirty="0" smtClean="0">
                <a:ea typeface="Helvetica" panose="020B0604020202020204" pitchFamily="34" charset="0"/>
                <a:sym typeface="Times New Roman" panose="02020603050405020304" pitchFamily="18" charset="0"/>
              </a:rPr>
              <a:t>Systems </a:t>
            </a:r>
            <a:endParaRPr lang="en-US" altLang="en-US" sz="3200"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63</a:t>
            </a:fld>
            <a:endParaRPr lang="en-US" dirty="0"/>
          </a:p>
        </p:txBody>
      </p:sp>
      <p:pic>
        <p:nvPicPr>
          <p:cNvPr id="3" name="Picture 2" title="A picture showing a man hanging by a body harne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3546" y="2198317"/>
            <a:ext cx="3096491" cy="4114800"/>
          </a:xfrm>
          <a:prstGeom prst="rect">
            <a:avLst/>
          </a:prstGeom>
        </p:spPr>
      </p:pic>
    </p:spTree>
    <p:extLst>
      <p:ext uri="{BB962C8B-B14F-4D97-AF65-F5344CB8AC3E}">
        <p14:creationId xmlns:p14="http://schemas.microsoft.com/office/powerpoint/2010/main" val="4061923111"/>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el 1"/>
          <p:cNvSpPr>
            <a:spLocks noGrp="1"/>
          </p:cNvSpPr>
          <p:nvPr>
            <p:ph type="title"/>
          </p:nvPr>
        </p:nvSpPr>
        <p:spPr/>
        <p:txBody>
          <a:bodyPr>
            <a:normAutofit/>
          </a:bodyPr>
          <a:lstStyle/>
          <a:p>
            <a:r>
              <a:rPr lang="de-DE" dirty="0">
                <a:ea typeface="Helvetica" panose="020B0604020202020204" pitchFamily="34" charset="0"/>
              </a:rPr>
              <a:t>Anchorage Point</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64</a:t>
            </a:fld>
            <a:endParaRPr lang="de-DE" dirty="0"/>
          </a:p>
        </p:txBody>
      </p:sp>
      <p:sp>
        <p:nvSpPr>
          <p:cNvPr id="11" name="TextBox 10"/>
          <p:cNvSpPr txBox="1"/>
          <p:nvPr/>
        </p:nvSpPr>
        <p:spPr>
          <a:xfrm>
            <a:off x="402970" y="1480764"/>
            <a:ext cx="8191150" cy="1184940"/>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Secure location of attachment for the worker’s F.P. gear:</a:t>
            </a:r>
          </a:p>
          <a:p>
            <a:pPr lvl="1"/>
            <a:endParaRPr lang="en-US" sz="1900" b="1" baseline="0" dirty="0">
              <a:solidFill>
                <a:schemeClr val="tx1">
                  <a:lumMod val="65000"/>
                  <a:lumOff val="35000"/>
                </a:schemeClr>
              </a:solidFill>
              <a:latin typeface="Helvetica" panose="020B0604020202020204" pitchFamily="34" charset="0"/>
              <a:cs typeface="Helvetica" panose="020B0604020202020204" pitchFamily="34" charset="0"/>
            </a:endParaRPr>
          </a:p>
          <a:p>
            <a:pPr lvl="1"/>
            <a:endParaRPr lang="en-US" sz="700" baseline="0" dirty="0">
              <a:latin typeface="Helvetica" panose="020B0604020202020204" pitchFamily="34" charset="0"/>
              <a:cs typeface="Helvetica" panose="020B0604020202020204" pitchFamily="34" charset="0"/>
            </a:endParaRPr>
          </a:p>
          <a:p>
            <a:pPr marL="342659" lvl="1" indent="-342659">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Typical “anchorage / anchor points” include:</a:t>
            </a:r>
          </a:p>
          <a:p>
            <a:endParaRPr lang="en-US" sz="500" baseline="0" dirty="0">
              <a:latin typeface="Helvetica" panose="020B0604020202020204" pitchFamily="34" charset="0"/>
              <a:cs typeface="Helvetica" panose="020B0604020202020204" pitchFamily="34" charset="0"/>
            </a:endParaRPr>
          </a:p>
        </p:txBody>
      </p:sp>
      <p:sp>
        <p:nvSpPr>
          <p:cNvPr id="14" name="TextBox 13"/>
          <p:cNvSpPr txBox="1"/>
          <p:nvPr/>
        </p:nvSpPr>
        <p:spPr>
          <a:xfrm>
            <a:off x="457200" y="3596878"/>
            <a:ext cx="8191150" cy="1292662"/>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OSHA Anchorage Requirements:</a:t>
            </a:r>
          </a:p>
          <a:p>
            <a:pPr marL="285548" indent="-285548">
              <a:buFont typeface="Wingdings" panose="05000000000000000000" pitchFamily="2" charset="2"/>
              <a:buChar char="§"/>
            </a:pPr>
            <a:endParaRPr lang="en-US" sz="7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1900" b="1" u="sng" baseline="0" dirty="0">
                <a:latin typeface="Helvetica" panose="020B0604020202020204" pitchFamily="34" charset="0"/>
                <a:cs typeface="Helvetica" panose="020B0604020202020204" pitchFamily="34" charset="0"/>
              </a:rPr>
              <a:t>Option A</a:t>
            </a:r>
            <a:r>
              <a:rPr lang="en-US" sz="1900" b="1" baseline="0" dirty="0">
                <a:latin typeface="Helvetica" panose="020B0604020202020204" pitchFamily="34" charset="0"/>
                <a:cs typeface="Helvetica" panose="020B0604020202020204" pitchFamily="34" charset="0"/>
              </a:rPr>
              <a:t>:</a:t>
            </a:r>
            <a:r>
              <a:rPr lang="en-US" sz="1900" baseline="0" dirty="0">
                <a:latin typeface="Helvetica" panose="020B0604020202020204" pitchFamily="34" charset="0"/>
                <a:cs typeface="Helvetica" panose="020B0604020202020204" pitchFamily="34" charset="0"/>
              </a:rPr>
              <a:t> 5,000 lbs.</a:t>
            </a:r>
          </a:p>
          <a:p>
            <a:pPr lvl="1"/>
            <a:endParaRPr lang="en-US" sz="5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1900" b="1" u="sng" baseline="0" dirty="0">
                <a:latin typeface="Helvetica" panose="020B0604020202020204" pitchFamily="34" charset="0"/>
                <a:cs typeface="Helvetica" panose="020B0604020202020204" pitchFamily="34" charset="0"/>
              </a:rPr>
              <a:t>Option B</a:t>
            </a:r>
            <a:r>
              <a:rPr lang="en-US" sz="1900" b="1" baseline="0" dirty="0">
                <a:latin typeface="Helvetica" panose="020B0604020202020204" pitchFamily="34" charset="0"/>
                <a:cs typeface="Helvetica" panose="020B0604020202020204" pitchFamily="34" charset="0"/>
              </a:rPr>
              <a:t>: </a:t>
            </a:r>
            <a:r>
              <a:rPr lang="en-US" sz="1900" baseline="0" dirty="0">
                <a:latin typeface="Helvetica" panose="020B0604020202020204" pitchFamily="34" charset="0"/>
                <a:cs typeface="Helvetica" panose="020B0604020202020204" pitchFamily="34" charset="0"/>
              </a:rPr>
              <a:t>Safety Factor of 2 per a Q.P</a:t>
            </a:r>
            <a:r>
              <a:rPr lang="en-US" sz="2000" baseline="0" dirty="0">
                <a:latin typeface="Helvetica" panose="020B0604020202020204" pitchFamily="34" charset="0"/>
                <a:cs typeface="Helvetica" panose="020B0604020202020204" pitchFamily="34" charset="0"/>
              </a:rPr>
              <a:t>.</a:t>
            </a:r>
          </a:p>
          <a:p>
            <a:pPr lvl="1">
              <a:buClr>
                <a:srgbClr val="009534"/>
              </a:buClr>
            </a:pPr>
            <a:endParaRPr lang="en-US" sz="700" baseline="0" dirty="0">
              <a:latin typeface="Helvetica" panose="020B0604020202020204" pitchFamily="34" charset="0"/>
              <a:cs typeface="Helvetica" panose="020B0604020202020204" pitchFamily="34" charset="0"/>
            </a:endParaRPr>
          </a:p>
        </p:txBody>
      </p:sp>
      <p:pic>
        <p:nvPicPr>
          <p:cNvPr id="15" name="Picture 14" descr="A picture of 1 2 ton pickup truck"/>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23477" y="3596878"/>
            <a:ext cx="2924873" cy="2525932"/>
          </a:xfrm>
          <a:prstGeom prst="rect">
            <a:avLst/>
          </a:prstGeom>
        </p:spPr>
      </p:pic>
      <p:graphicFrame>
        <p:nvGraphicFramePr>
          <p:cNvPr id="3" name="Table 2" title="Test box: large columns, large beams, concrete, rood panel/understructure"/>
          <p:cNvGraphicFramePr>
            <a:graphicFrameLocks noGrp="1"/>
          </p:cNvGraphicFramePr>
          <p:nvPr>
            <p:extLst>
              <p:ext uri="{D42A27DB-BD31-4B8C-83A1-F6EECF244321}">
                <p14:modId xmlns:p14="http://schemas.microsoft.com/office/powerpoint/2010/main" val="726594673"/>
              </p:ext>
            </p:extLst>
          </p:nvPr>
        </p:nvGraphicFramePr>
        <p:xfrm>
          <a:off x="402970" y="2864969"/>
          <a:ext cx="7457704" cy="568108"/>
        </p:xfrm>
        <a:graphic>
          <a:graphicData uri="http://schemas.openxmlformats.org/drawingml/2006/table">
            <a:tbl>
              <a:tblPr firstRow="1" bandRow="1">
                <a:tableStyleId>{5C22544A-7EE6-4342-B048-85BDC9FD1C3A}</a:tableStyleId>
              </a:tblPr>
              <a:tblGrid>
                <a:gridCol w="2030682">
                  <a:extLst>
                    <a:ext uri="{9D8B030D-6E8A-4147-A177-3AD203B41FA5}">
                      <a16:colId xmlns:a16="http://schemas.microsoft.com/office/drawing/2014/main" val="20000"/>
                    </a:ext>
                  </a:extLst>
                </a:gridCol>
                <a:gridCol w="1864426">
                  <a:extLst>
                    <a:ext uri="{9D8B030D-6E8A-4147-A177-3AD203B41FA5}">
                      <a16:colId xmlns:a16="http://schemas.microsoft.com/office/drawing/2014/main" val="20001"/>
                    </a:ext>
                  </a:extLst>
                </a:gridCol>
                <a:gridCol w="1401288">
                  <a:extLst>
                    <a:ext uri="{9D8B030D-6E8A-4147-A177-3AD203B41FA5}">
                      <a16:colId xmlns:a16="http://schemas.microsoft.com/office/drawing/2014/main" val="20002"/>
                    </a:ext>
                  </a:extLst>
                </a:gridCol>
                <a:gridCol w="2161308">
                  <a:extLst>
                    <a:ext uri="{9D8B030D-6E8A-4147-A177-3AD203B41FA5}">
                      <a16:colId xmlns:a16="http://schemas.microsoft.com/office/drawing/2014/main" val="20003"/>
                    </a:ext>
                  </a:extLst>
                </a:gridCol>
              </a:tblGrid>
              <a:tr h="568108">
                <a:tc>
                  <a:txBody>
                    <a:bodyPr/>
                    <a:lstStyle/>
                    <a:p>
                      <a:pPr marL="285750" indent="-285750">
                        <a:buFont typeface="Arial" panose="020B0604020202020204" pitchFamily="34" charset="0"/>
                        <a:buChar char="•"/>
                      </a:pPr>
                      <a:r>
                        <a:rPr lang="en-US" sz="1500" dirty="0">
                          <a:solidFill>
                            <a:schemeClr val="tx1"/>
                          </a:solidFill>
                          <a:latin typeface="Helvetica" panose="020B0604020202020204" pitchFamily="34" charset="0"/>
                          <a:cs typeface="Helvetica" panose="020B0604020202020204" pitchFamily="34" charset="0"/>
                        </a:rPr>
                        <a:t>Large Columns</a:t>
                      </a:r>
                    </a:p>
                  </a:txBody>
                  <a:tcPr>
                    <a:noFill/>
                  </a:tcPr>
                </a:tc>
                <a:tc>
                  <a:txBody>
                    <a:bodyPr/>
                    <a:lstStyle/>
                    <a:p>
                      <a:pPr marL="285750" indent="-285750">
                        <a:buFont typeface="Arial" panose="020B0604020202020204" pitchFamily="34" charset="0"/>
                        <a:buChar char="•"/>
                      </a:pPr>
                      <a:r>
                        <a:rPr lang="en-US" sz="1500" dirty="0">
                          <a:solidFill>
                            <a:schemeClr val="tx1"/>
                          </a:solidFill>
                          <a:latin typeface="Helvetica" panose="020B0604020202020204" pitchFamily="34" charset="0"/>
                          <a:cs typeface="Helvetica" panose="020B0604020202020204" pitchFamily="34" charset="0"/>
                        </a:rPr>
                        <a:t>Large Beams</a:t>
                      </a:r>
                    </a:p>
                  </a:txBody>
                  <a:tcPr>
                    <a:noFill/>
                  </a:tcPr>
                </a:tc>
                <a:tc>
                  <a:txBody>
                    <a:bodyPr/>
                    <a:lstStyle/>
                    <a:p>
                      <a:pPr marL="285750" indent="-285750">
                        <a:buFont typeface="Arial" panose="020B0604020202020204" pitchFamily="34" charset="0"/>
                        <a:buChar char="•"/>
                      </a:pPr>
                      <a:r>
                        <a:rPr lang="en-US" sz="1500" dirty="0">
                          <a:solidFill>
                            <a:schemeClr val="tx1"/>
                          </a:solidFill>
                          <a:latin typeface="Helvetica" panose="020B0604020202020204" pitchFamily="34" charset="0"/>
                          <a:cs typeface="Helvetica" panose="020B0604020202020204" pitchFamily="34" charset="0"/>
                        </a:rPr>
                        <a:t>Concrete</a:t>
                      </a:r>
                    </a:p>
                  </a:txBody>
                  <a:tcP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latin typeface="Helvetica" panose="020B0604020202020204" pitchFamily="34" charset="0"/>
                          <a:cs typeface="Helvetica" panose="020B0604020202020204" pitchFamily="34" charset="0"/>
                        </a:rPr>
                        <a:t>Roof Panel  / Understructure</a:t>
                      </a: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4912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traps and Chain, FP Stryder, Resuable roof anchor, and Removeable concrete anchorage connectors" title="Images of Temporary Anchorage Connecto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96" y="1048238"/>
            <a:ext cx="9070404" cy="5604338"/>
          </a:xfrm>
          <a:prstGeom prst="rect">
            <a:avLst/>
          </a:prstGeom>
        </p:spPr>
      </p:pic>
      <p:sp>
        <p:nvSpPr>
          <p:cNvPr id="2" name="Title 1"/>
          <p:cNvSpPr>
            <a:spLocks noGrp="1"/>
          </p:cNvSpPr>
          <p:nvPr>
            <p:ph type="title"/>
          </p:nvPr>
        </p:nvSpPr>
        <p:spPr/>
        <p:txBody>
          <a:bodyPr>
            <a:noAutofit/>
          </a:bodyPr>
          <a:lstStyle/>
          <a:p>
            <a:r>
              <a:rPr lang="en-US" sz="3200" dirty="0">
                <a:ea typeface="Helvetica" panose="020B0604020202020204" pitchFamily="34" charset="0"/>
              </a:rPr>
              <a:t>Temporary Anchorage Connectors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65</a:t>
            </a:fld>
            <a:endParaRPr lang="en-US" dirty="0"/>
          </a:p>
        </p:txBody>
      </p:sp>
    </p:spTree>
    <p:extLst>
      <p:ext uri="{BB962C8B-B14F-4D97-AF65-F5344CB8AC3E}">
        <p14:creationId xmlns:p14="http://schemas.microsoft.com/office/powerpoint/2010/main" val="24850745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a typeface="Helvetica" panose="020B0604020202020204" pitchFamily="34" charset="0"/>
              </a:rPr>
              <a:t>Permanent Anchorage Connectors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66</a:t>
            </a:fld>
            <a:endParaRPr lang="en-US" dirty="0"/>
          </a:p>
        </p:txBody>
      </p:sp>
      <p:pic>
        <p:nvPicPr>
          <p:cNvPr id="14" name="Picture 13" title="ermanent Anchorage Connecto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90285"/>
            <a:ext cx="9143999" cy="5066058"/>
          </a:xfrm>
          <a:prstGeom prst="rect">
            <a:avLst/>
          </a:prstGeom>
        </p:spPr>
      </p:pic>
    </p:spTree>
    <p:extLst>
      <p:ext uri="{BB962C8B-B14F-4D97-AF65-F5344CB8AC3E}">
        <p14:creationId xmlns:p14="http://schemas.microsoft.com/office/powerpoint/2010/main" val="9013778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6" name="Picture 4" descr="Connector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7402" y="1417587"/>
            <a:ext cx="2671112" cy="208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15717" name="Picture 5" descr="D-ri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61376" y="703212"/>
            <a:ext cx="3087503" cy="28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15718" name="Picture 6" descr="Snaphook"/>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318514" y="3622686"/>
            <a:ext cx="1724221" cy="241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15719" name="Rectangle 7"/>
          <p:cNvSpPr>
            <a:spLocks/>
          </p:cNvSpPr>
          <p:nvPr/>
        </p:nvSpPr>
        <p:spPr bwMode="auto">
          <a:xfrm>
            <a:off x="1326734" y="3535239"/>
            <a:ext cx="1752451" cy="37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Connectors</a:t>
            </a:r>
            <a:endParaRPr lang="en-US" altLang="en-US" sz="2531" dirty="0"/>
          </a:p>
        </p:txBody>
      </p:sp>
      <p:sp>
        <p:nvSpPr>
          <p:cNvPr id="115720" name="Rectangle 8"/>
          <p:cNvSpPr>
            <a:spLocks/>
          </p:cNvSpPr>
          <p:nvPr/>
        </p:nvSpPr>
        <p:spPr bwMode="auto">
          <a:xfrm>
            <a:off x="6324451" y="3622686"/>
            <a:ext cx="1447726" cy="37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 Rings</a:t>
            </a:r>
            <a:endParaRPr lang="en-US" altLang="en-US" sz="2531" dirty="0"/>
          </a:p>
        </p:txBody>
      </p:sp>
      <p:sp>
        <p:nvSpPr>
          <p:cNvPr id="115721" name="Rectangle 9"/>
          <p:cNvSpPr>
            <a:spLocks/>
          </p:cNvSpPr>
          <p:nvPr/>
        </p:nvSpPr>
        <p:spPr bwMode="auto">
          <a:xfrm>
            <a:off x="3552187" y="5968582"/>
            <a:ext cx="1371823" cy="37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Snaphooks</a:t>
            </a:r>
            <a:endParaRPr lang="en-US" altLang="en-US" sz="2531"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67</a:t>
            </a:fld>
            <a:endParaRPr lang="en-US" dirty="0"/>
          </a:p>
        </p:txBody>
      </p:sp>
      <p:sp>
        <p:nvSpPr>
          <p:cNvPr id="3" name="Title 2"/>
          <p:cNvSpPr>
            <a:spLocks noGrp="1"/>
          </p:cNvSpPr>
          <p:nvPr>
            <p:ph type="title"/>
          </p:nvPr>
        </p:nvSpPr>
        <p:spPr/>
        <p:txBody>
          <a:bodyPr/>
          <a:lstStyle/>
          <a:p>
            <a:r>
              <a:rPr lang="en-US" dirty="0"/>
              <a:t>Connectors</a:t>
            </a:r>
          </a:p>
        </p:txBody>
      </p:sp>
    </p:spTree>
    <p:extLst>
      <p:ext uri="{BB962C8B-B14F-4D97-AF65-F5344CB8AC3E}">
        <p14:creationId xmlns:p14="http://schemas.microsoft.com/office/powerpoint/2010/main" val="2030161936"/>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A picture of a self-retracting lifel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65951" y="1461239"/>
            <a:ext cx="2847975" cy="2457450"/>
          </a:xfrm>
          <a:prstGeom prst="rect">
            <a:avLst/>
          </a:prstGeom>
        </p:spPr>
      </p:pic>
      <p:sp>
        <p:nvSpPr>
          <p:cNvPr id="22" name="Titel 1"/>
          <p:cNvSpPr>
            <a:spLocks noGrp="1"/>
          </p:cNvSpPr>
          <p:nvPr>
            <p:ph type="title"/>
          </p:nvPr>
        </p:nvSpPr>
        <p:spPr/>
        <p:txBody>
          <a:bodyPr>
            <a:normAutofit/>
          </a:bodyPr>
          <a:lstStyle/>
          <a:p>
            <a:r>
              <a:rPr lang="de-DE" dirty="0">
                <a:ea typeface="Helvetica" panose="020B0604020202020204" pitchFamily="34" charset="0"/>
              </a:rPr>
              <a:t>Connecting Devices</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68</a:t>
            </a:fld>
            <a:endParaRPr lang="de-DE" dirty="0"/>
          </a:p>
        </p:txBody>
      </p:sp>
      <p:sp>
        <p:nvSpPr>
          <p:cNvPr id="11" name="TextBox 10"/>
          <p:cNvSpPr txBox="1"/>
          <p:nvPr/>
        </p:nvSpPr>
        <p:spPr>
          <a:xfrm>
            <a:off x="336118" y="1578703"/>
            <a:ext cx="5570944" cy="1646605"/>
          </a:xfrm>
          <a:prstGeom prst="rect">
            <a:avLst/>
          </a:prstGeom>
          <a:noFill/>
        </p:spPr>
        <p:txBody>
          <a:bodyPr wrap="square" lIns="91376" tIns="45688" rIns="91376" bIns="45688" rtlCol="0">
            <a:spAutoFit/>
          </a:bodyPr>
          <a:lstStyle/>
          <a:p>
            <a:pPr>
              <a:buClr>
                <a:srgbClr val="009534"/>
              </a:buClr>
            </a:pPr>
            <a:endParaRPr lang="en-US" sz="700" baseline="0" dirty="0">
              <a:latin typeface="Times New Roman" panose="02020603050405020304" pitchFamily="18" charset="0"/>
              <a:cs typeface="Times New Roman" panose="02020603050405020304" pitchFamily="18" charset="0"/>
            </a:endParaRPr>
          </a:p>
          <a:p>
            <a:pPr>
              <a:buClr>
                <a:srgbClr val="009534"/>
              </a:buClr>
            </a:pPr>
            <a:endParaRPr lang="en-US" sz="700" baseline="0" dirty="0">
              <a:latin typeface="Times New Roman" panose="02020603050405020304" pitchFamily="18" charset="0"/>
              <a:cs typeface="Times New Roman" panose="02020603050405020304" pitchFamily="18" charset="0"/>
            </a:endParaRPr>
          </a:p>
          <a:p>
            <a:pPr>
              <a:buClr>
                <a:srgbClr val="009534"/>
              </a:buClr>
            </a:pPr>
            <a:endParaRPr lang="en-US" sz="700" baseline="0" dirty="0">
              <a:latin typeface="Times New Roman" panose="02020603050405020304" pitchFamily="18" charset="0"/>
              <a:cs typeface="Times New Roman" panose="02020603050405020304" pitchFamily="18" charset="0"/>
            </a:endParaRPr>
          </a:p>
          <a:p>
            <a:pPr lvl="1">
              <a:buClr>
                <a:srgbClr val="009534"/>
              </a:buClr>
            </a:pPr>
            <a:endParaRPr lang="en-US" sz="700" baseline="0" dirty="0">
              <a:latin typeface="Times New Roman" panose="02020603050405020304" pitchFamily="18" charset="0"/>
              <a:cs typeface="Times New Roman" panose="02020603050405020304" pitchFamily="18" charset="0"/>
            </a:endParaRPr>
          </a:p>
          <a:p>
            <a:pPr marL="342659" lvl="1" indent="-342659">
              <a:buClr>
                <a:srgbClr val="009534"/>
              </a:buClr>
              <a:buFont typeface="Wingdings" panose="05000000000000000000" pitchFamily="2" charset="2"/>
              <a:buChar char="§"/>
            </a:pPr>
            <a:r>
              <a:rPr lang="en-US" sz="1900" baseline="0" dirty="0">
                <a:latin typeface="Helvetica" panose="020B0604020202020204" pitchFamily="34" charset="0"/>
                <a:cs typeface="Helvetica" panose="020B0604020202020204" pitchFamily="34" charset="0"/>
              </a:rPr>
              <a:t>Drum-wound line is slowly extracted from or retracted back into the housing in normal use</a:t>
            </a:r>
          </a:p>
          <a:p>
            <a:pPr marL="0" lvl="1">
              <a:buClr>
                <a:srgbClr val="009534"/>
              </a:buClr>
            </a:pPr>
            <a:endParaRPr lang="en-US" sz="1200" baseline="0" dirty="0">
              <a:latin typeface="Helvetica" panose="020B0604020202020204" pitchFamily="34" charset="0"/>
              <a:cs typeface="Helvetica" panose="020B0604020202020204" pitchFamily="34" charset="0"/>
            </a:endParaRPr>
          </a:p>
          <a:p>
            <a:pPr marL="342659" lvl="1" indent="-342659">
              <a:buClr>
                <a:srgbClr val="009534"/>
              </a:buClr>
              <a:buFont typeface="Wingdings" panose="05000000000000000000" pitchFamily="2" charset="2"/>
              <a:buChar char="§"/>
            </a:pPr>
            <a:r>
              <a:rPr lang="en-US" sz="1900" baseline="0" dirty="0">
                <a:latin typeface="Helvetica" panose="020B0604020202020204" pitchFamily="34" charset="0"/>
                <a:cs typeface="Helvetica" panose="020B0604020202020204" pitchFamily="34" charset="0"/>
              </a:rPr>
              <a:t>Like a car seatbelt, locking off in a fall</a:t>
            </a:r>
          </a:p>
          <a:p>
            <a:pPr marL="0" lvl="1">
              <a:buClr>
                <a:srgbClr val="009534"/>
              </a:buClr>
            </a:pPr>
            <a:endParaRPr lang="en-US" sz="400" baseline="0" dirty="0">
              <a:latin typeface="Helvetica" panose="020B0604020202020204" pitchFamily="34" charset="0"/>
              <a:cs typeface="Helvetica" panose="020B0604020202020204" pitchFamily="34" charset="0"/>
            </a:endParaRPr>
          </a:p>
        </p:txBody>
      </p:sp>
      <p:sp>
        <p:nvSpPr>
          <p:cNvPr id="17" name="TextBox 16"/>
          <p:cNvSpPr txBox="1"/>
          <p:nvPr/>
        </p:nvSpPr>
        <p:spPr>
          <a:xfrm>
            <a:off x="1265388" y="6093329"/>
            <a:ext cx="2522993" cy="307777"/>
          </a:xfrm>
          <a:prstGeom prst="rect">
            <a:avLst/>
          </a:prstGeom>
          <a:noFill/>
        </p:spPr>
        <p:txBody>
          <a:bodyPr wrap="square" lIns="91376" tIns="45688" rIns="91376" bIns="45688" rtlCol="0">
            <a:spAutoFit/>
          </a:bodyPr>
          <a:lstStyle/>
          <a:p>
            <a:pPr algn="ctr"/>
            <a:r>
              <a:rPr lang="en-US" sz="1400" b="1" baseline="0" dirty="0">
                <a:latin typeface="Helvetica" panose="020B0604020202020204" pitchFamily="34" charset="0"/>
                <a:cs typeface="Helvetica" panose="020B0604020202020204" pitchFamily="34" charset="0"/>
              </a:rPr>
              <a:t>PFL</a:t>
            </a:r>
          </a:p>
        </p:txBody>
      </p:sp>
      <p:pic>
        <p:nvPicPr>
          <p:cNvPr id="19" name="Picture 18" descr="A picture of a worker hanging on a  self-retracting lifeline"/>
          <p:cNvPicPr/>
          <p:nvPr/>
        </p:nvPicPr>
        <p:blipFill>
          <a:blip r:embed="rId4" cstate="email">
            <a:extLst>
              <a:ext uri="{28A0092B-C50C-407E-A947-70E740481C1C}">
                <a14:useLocalDpi xmlns:a14="http://schemas.microsoft.com/office/drawing/2010/main"/>
              </a:ext>
            </a:extLst>
          </a:blip>
          <a:stretch>
            <a:fillRect/>
          </a:stretch>
        </p:blipFill>
        <p:spPr>
          <a:xfrm>
            <a:off x="4115839" y="3358607"/>
            <a:ext cx="2199319" cy="2727008"/>
          </a:xfrm>
          <a:prstGeom prst="rect">
            <a:avLst/>
          </a:prstGeom>
          <a:effectLst>
            <a:softEdge rad="63500"/>
          </a:effectLst>
        </p:spPr>
      </p:pic>
      <p:sp>
        <p:nvSpPr>
          <p:cNvPr id="20" name="TextBox 19"/>
          <p:cNvSpPr txBox="1"/>
          <p:nvPr/>
        </p:nvSpPr>
        <p:spPr>
          <a:xfrm>
            <a:off x="3969968" y="6095597"/>
            <a:ext cx="2522993" cy="307777"/>
          </a:xfrm>
          <a:prstGeom prst="rect">
            <a:avLst/>
          </a:prstGeom>
          <a:noFill/>
        </p:spPr>
        <p:txBody>
          <a:bodyPr wrap="square" lIns="91376" tIns="45688" rIns="91376" bIns="45688" rtlCol="0">
            <a:spAutoFit/>
          </a:bodyPr>
          <a:lstStyle/>
          <a:p>
            <a:pPr algn="ctr"/>
            <a:r>
              <a:rPr lang="en-US" sz="1400" b="1" baseline="0" dirty="0">
                <a:latin typeface="Helvetica" panose="020B0604020202020204" pitchFamily="34" charset="0"/>
                <a:cs typeface="Helvetica" panose="020B0604020202020204" pitchFamily="34" charset="0"/>
              </a:rPr>
              <a:t>Web SRL</a:t>
            </a:r>
          </a:p>
        </p:txBody>
      </p:sp>
      <p:pic>
        <p:nvPicPr>
          <p:cNvPr id="6" name="Picture 5" descr="A self-retracting lifelin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4824" y="4075604"/>
            <a:ext cx="1219314" cy="2427773"/>
          </a:xfrm>
          <a:prstGeom prst="rect">
            <a:avLst/>
          </a:prstGeom>
        </p:spPr>
      </p:pic>
      <p:pic>
        <p:nvPicPr>
          <p:cNvPr id="21" name="Picture 20" descr="Twisted Rope Yellow - Free High Resolution Photo"/>
          <p:cNvPicPr/>
          <p:nvPr/>
        </p:nvPicPr>
        <p:blipFill>
          <a:blip r:embed="rId6" cstate="email">
            <a:extLst>
              <a:ext uri="{28A0092B-C50C-407E-A947-70E740481C1C}">
                <a14:useLocalDpi xmlns:a14="http://schemas.microsoft.com/office/drawing/2010/main"/>
              </a:ext>
            </a:extLst>
          </a:blip>
          <a:srcRect/>
          <a:stretch>
            <a:fillRect/>
          </a:stretch>
        </p:blipFill>
        <p:spPr bwMode="auto">
          <a:xfrm>
            <a:off x="6698519" y="4284134"/>
            <a:ext cx="1611924" cy="1767683"/>
          </a:xfrm>
          <a:prstGeom prst="rect">
            <a:avLst/>
          </a:prstGeom>
          <a:noFill/>
          <a:ln>
            <a:noFill/>
          </a:ln>
          <a:effectLst>
            <a:softEdge rad="63500"/>
          </a:effectLst>
        </p:spPr>
      </p:pic>
      <p:sp>
        <p:nvSpPr>
          <p:cNvPr id="14" name="TextBox 13"/>
          <p:cNvSpPr txBox="1"/>
          <p:nvPr/>
        </p:nvSpPr>
        <p:spPr>
          <a:xfrm>
            <a:off x="628651" y="1074086"/>
            <a:ext cx="7886700" cy="400110"/>
          </a:xfrm>
          <a:prstGeom prst="rect">
            <a:avLst/>
          </a:prstGeom>
          <a:noFill/>
        </p:spPr>
        <p:txBody>
          <a:bodyPr wrap="square" lIns="91376" tIns="45688" rIns="91376" bIns="45688" rtlCol="0">
            <a:spAutoFit/>
          </a:bodyPr>
          <a:lstStyle/>
          <a:p>
            <a:pPr algn="ctr">
              <a:buClr>
                <a:srgbClr val="009534"/>
              </a:buClr>
            </a:pPr>
            <a:r>
              <a:rPr lang="en-US" sz="2000" b="1" baseline="0" dirty="0">
                <a:latin typeface="Helvetica" panose="020B0604020202020204" pitchFamily="34" charset="0"/>
                <a:cs typeface="Helvetica" panose="020B0604020202020204" pitchFamily="34" charset="0"/>
              </a:rPr>
              <a:t>Self-Retracting Lifelines </a:t>
            </a:r>
          </a:p>
        </p:txBody>
      </p:sp>
      <p:pic>
        <p:nvPicPr>
          <p:cNvPr id="3" name="Picture 2" title="A picture of a worker attached to a self-retracting lifeline"/>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50490" y="3325530"/>
            <a:ext cx="2533650" cy="2762250"/>
          </a:xfrm>
          <a:prstGeom prst="rect">
            <a:avLst/>
          </a:prstGeom>
        </p:spPr>
      </p:pic>
    </p:spTree>
    <p:extLst>
      <p:ext uri="{BB962C8B-B14F-4D97-AF65-F5344CB8AC3E}">
        <p14:creationId xmlns:p14="http://schemas.microsoft.com/office/powerpoint/2010/main" val="41638187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Lanyard with snaphooks and energy absorb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5480" y="1509778"/>
            <a:ext cx="2124075" cy="4514850"/>
          </a:xfrm>
          <a:prstGeom prst="rect">
            <a:avLst/>
          </a:prstGeom>
        </p:spPr>
      </p:pic>
      <p:sp>
        <p:nvSpPr>
          <p:cNvPr id="10" name="Rectangle 7"/>
          <p:cNvSpPr>
            <a:spLocks noChangeArrowheads="1"/>
          </p:cNvSpPr>
          <p:nvPr/>
        </p:nvSpPr>
        <p:spPr bwMode="auto">
          <a:xfrm>
            <a:off x="504688" y="1209681"/>
            <a:ext cx="5196025"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lstStyle>
            <a:lvl1pPr algn="l">
              <a:spcBef>
                <a:spcPct val="30000"/>
              </a:spcBef>
              <a:buClr>
                <a:srgbClr val="009534"/>
              </a:buClr>
              <a:buFont typeface="Wingdings" pitchFamily="2" charset="2"/>
              <a:buChar char="§"/>
              <a:defRPr sz="2800">
                <a:solidFill>
                  <a:srgbClr val="5F5F5F"/>
                </a:solidFill>
                <a:latin typeface="Arial" pitchFamily="34" charset="0"/>
                <a:ea typeface="Arial Unicode MS" pitchFamily="34" charset="-128"/>
                <a:cs typeface="Arial" pitchFamily="34" charset="0"/>
              </a:defRPr>
            </a:lvl1pPr>
            <a:lvl2pPr marL="742950" indent="-285750" algn="l">
              <a:spcBef>
                <a:spcPct val="30000"/>
              </a:spcBef>
              <a:buClr>
                <a:srgbClr val="009534"/>
              </a:buClr>
              <a:buChar char="•"/>
              <a:defRPr sz="2600">
                <a:solidFill>
                  <a:srgbClr val="5F5F5F"/>
                </a:solidFill>
                <a:latin typeface="Arial" pitchFamily="34" charset="0"/>
                <a:ea typeface="Arial Unicode MS" pitchFamily="34" charset="-128"/>
                <a:cs typeface="Arial" pitchFamily="34" charset="0"/>
              </a:defRPr>
            </a:lvl2pPr>
            <a:lvl3pPr marL="1143000" indent="-228600" algn="l">
              <a:spcBef>
                <a:spcPct val="30000"/>
              </a:spcBef>
              <a:buClr>
                <a:srgbClr val="009534"/>
              </a:buClr>
              <a:buSzPct val="80000"/>
              <a:buFont typeface="Arial" pitchFamily="34" charset="0"/>
              <a:buChar char="◘"/>
              <a:defRPr sz="2400">
                <a:solidFill>
                  <a:srgbClr val="5F5F5F"/>
                </a:solidFill>
                <a:latin typeface="Arial" pitchFamily="34" charset="0"/>
                <a:ea typeface="Arial Unicode MS" pitchFamily="34" charset="-128"/>
                <a:cs typeface="Arial" pitchFamily="34" charset="0"/>
              </a:defRPr>
            </a:lvl3pPr>
            <a:lvl4pPr marL="1600200" indent="-228600" algn="l">
              <a:spcBef>
                <a:spcPct val="30000"/>
              </a:spcBef>
              <a:buClr>
                <a:srgbClr val="009534"/>
              </a:buClr>
              <a:buSzPct val="90000"/>
              <a:buFont typeface="Arial" pitchFamily="34" charset="0"/>
              <a:buChar char="♦"/>
              <a:defRPr sz="2200">
                <a:solidFill>
                  <a:srgbClr val="5F5F5F"/>
                </a:solidFill>
                <a:latin typeface="Arial" pitchFamily="34" charset="0"/>
                <a:ea typeface="Arial Unicode MS" pitchFamily="34" charset="-128"/>
                <a:cs typeface="Arial" pitchFamily="34" charset="0"/>
              </a:defRPr>
            </a:lvl4pPr>
            <a:lvl5pPr marL="2057400" indent="-228600" algn="l">
              <a:spcBef>
                <a:spcPct val="30000"/>
              </a:spcBef>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5pPr>
            <a:lvl6pPr marL="2514600" indent="-228600" eaLnBrk="0" fontAlgn="base" hangingPunct="0">
              <a:spcBef>
                <a:spcPct val="30000"/>
              </a:spcBef>
              <a:spcAft>
                <a:spcPct val="0"/>
              </a:spcAft>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6pPr>
            <a:lvl7pPr marL="2971800" indent="-228600" eaLnBrk="0" fontAlgn="base" hangingPunct="0">
              <a:spcBef>
                <a:spcPct val="30000"/>
              </a:spcBef>
              <a:spcAft>
                <a:spcPct val="0"/>
              </a:spcAft>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7pPr>
            <a:lvl8pPr marL="3429000" indent="-228600" eaLnBrk="0" fontAlgn="base" hangingPunct="0">
              <a:spcBef>
                <a:spcPct val="30000"/>
              </a:spcBef>
              <a:spcAft>
                <a:spcPct val="0"/>
              </a:spcAft>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8pPr>
            <a:lvl9pPr marL="3886200" indent="-228600" eaLnBrk="0" fontAlgn="base" hangingPunct="0">
              <a:spcBef>
                <a:spcPct val="30000"/>
              </a:spcBef>
              <a:spcAft>
                <a:spcPct val="0"/>
              </a:spcAft>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9pPr>
          </a:lstStyle>
          <a:p>
            <a:pPr eaLnBrk="0" hangingPunct="0">
              <a:buFont typeface="Wingdings" pitchFamily="2" charset="2"/>
              <a:buNone/>
              <a:defRPr/>
            </a:pPr>
            <a:endParaRPr lang="en-US" sz="100" baseline="0" dirty="0">
              <a:solidFill>
                <a:srgbClr val="000000"/>
              </a:solidFill>
              <a:latin typeface="Times New Roman" panose="02020603050405020304" pitchFamily="18" charset="0"/>
              <a:cs typeface="Times New Roman" panose="02020603050405020304" pitchFamily="18" charset="0"/>
            </a:endParaRPr>
          </a:p>
          <a:p>
            <a:pPr marL="285548" indent="-285548" eaLnBrk="0" hangingPunct="0">
              <a:defRPr/>
            </a:pPr>
            <a:r>
              <a:rPr lang="en-US" altLang="en-US" sz="2000" baseline="0" dirty="0">
                <a:solidFill>
                  <a:srgbClr val="000000"/>
                </a:solidFill>
                <a:latin typeface="Helvetica" panose="020B0604020202020204" pitchFamily="34" charset="0"/>
                <a:cs typeface="Helvetica" panose="020B0604020202020204" pitchFamily="34" charset="0"/>
              </a:rPr>
              <a:t>Inspections should be recorded in log</a:t>
            </a:r>
          </a:p>
          <a:p>
            <a:pPr eaLnBrk="0" hangingPunct="0">
              <a:buNone/>
              <a:defRPr/>
            </a:pPr>
            <a:endParaRPr lang="en-US" altLang="en-US" sz="500" baseline="0" dirty="0">
              <a:solidFill>
                <a:srgbClr val="000000"/>
              </a:solidFill>
              <a:latin typeface="Helvetica" panose="020B0604020202020204" pitchFamily="34" charset="0"/>
              <a:cs typeface="Helvetica" panose="020B0604020202020204" pitchFamily="34" charset="0"/>
            </a:endParaRPr>
          </a:p>
          <a:p>
            <a:pPr marL="794780" lvl="1" indent="-331554" eaLnBrk="0" hangingPunct="0">
              <a:defRPr/>
            </a:pPr>
            <a:r>
              <a:rPr lang="en-US" altLang="en-US" sz="2000" baseline="0" dirty="0">
                <a:solidFill>
                  <a:srgbClr val="000000"/>
                </a:solidFill>
                <a:latin typeface="Helvetica" panose="020B0604020202020204" pitchFamily="34" charset="0"/>
                <a:cs typeface="Helvetica" panose="020B0604020202020204" pitchFamily="34" charset="0"/>
              </a:rPr>
              <a:t>If past prescribed inspection interval, mark as “unusable.”</a:t>
            </a:r>
          </a:p>
          <a:p>
            <a:pPr marL="794780" lvl="1" indent="-331554" eaLnBrk="0" hangingPunct="0">
              <a:defRPr/>
            </a:pPr>
            <a:r>
              <a:rPr lang="en-US" altLang="en-US" sz="2000" baseline="0" dirty="0">
                <a:solidFill>
                  <a:srgbClr val="000000"/>
                </a:solidFill>
                <a:latin typeface="Helvetica" panose="020B0604020202020204" pitchFamily="34" charset="0"/>
                <a:cs typeface="Helvetica" panose="020B0604020202020204" pitchFamily="34" charset="0"/>
              </a:rPr>
              <a:t>Many inspection points are similar to those on a harness. </a:t>
            </a:r>
          </a:p>
          <a:p>
            <a:pPr lvl="1" indent="0" eaLnBrk="0" hangingPunct="0">
              <a:buNone/>
              <a:defRPr/>
            </a:pPr>
            <a:endParaRPr lang="en-US" altLang="en-US" sz="700" baseline="0" dirty="0">
              <a:solidFill>
                <a:srgbClr val="000000"/>
              </a:solidFill>
              <a:latin typeface="Helvetica" panose="020B0604020202020204" pitchFamily="34" charset="0"/>
              <a:cs typeface="Helvetica" panose="020B0604020202020204" pitchFamily="34" charset="0"/>
            </a:endParaRPr>
          </a:p>
          <a:p>
            <a:pPr marL="285548" indent="-285548" eaLnBrk="0" hangingPunct="0">
              <a:defRPr/>
            </a:pPr>
            <a:r>
              <a:rPr lang="en-US" altLang="en-US" sz="2000" baseline="0" dirty="0">
                <a:solidFill>
                  <a:srgbClr val="000000"/>
                </a:solidFill>
                <a:latin typeface="Helvetica" panose="020B0604020202020204" pitchFamily="34" charset="0"/>
                <a:cs typeface="Helvetica" panose="020B0604020202020204" pitchFamily="34" charset="0"/>
              </a:rPr>
              <a:t>Lanyard Inspection Points:</a:t>
            </a:r>
          </a:p>
          <a:p>
            <a:pPr eaLnBrk="0" hangingPunct="0">
              <a:buNone/>
              <a:defRPr/>
            </a:pPr>
            <a:endParaRPr lang="en-US" altLang="en-US" sz="500" baseline="0" dirty="0">
              <a:solidFill>
                <a:srgbClr val="000000"/>
              </a:solidFill>
              <a:latin typeface="Helvetica" panose="020B0604020202020204" pitchFamily="34" charset="0"/>
              <a:cs typeface="Helvetica" panose="020B0604020202020204" pitchFamily="34" charset="0"/>
            </a:endParaRP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Hardware</a:t>
            </a: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Energy-Absorber</a:t>
            </a: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Webbing</a:t>
            </a: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Tags</a:t>
            </a: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Stitching</a:t>
            </a:r>
          </a:p>
        </p:txBody>
      </p:sp>
      <p:cxnSp>
        <p:nvCxnSpPr>
          <p:cNvPr id="30725" name="Straight Arrow Connector 4" descr="Arrowhead"/>
          <p:cNvCxnSpPr>
            <a:cxnSpLocks noChangeShapeType="1"/>
          </p:cNvCxnSpPr>
          <p:nvPr/>
        </p:nvCxnSpPr>
        <p:spPr bwMode="auto">
          <a:xfrm flipV="1">
            <a:off x="5653974" y="1716558"/>
            <a:ext cx="609600" cy="457200"/>
          </a:xfrm>
          <a:prstGeom prst="straightConnector1">
            <a:avLst/>
          </a:prstGeom>
          <a:noFill/>
          <a:ln w="38100"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6" name="Straight Arrow Connector 39" descr="Arrowhead"/>
          <p:cNvCxnSpPr>
            <a:cxnSpLocks noChangeShapeType="1"/>
          </p:cNvCxnSpPr>
          <p:nvPr/>
        </p:nvCxnSpPr>
        <p:spPr bwMode="auto">
          <a:xfrm flipH="1">
            <a:off x="8098724" y="3416770"/>
            <a:ext cx="685800" cy="38100"/>
          </a:xfrm>
          <a:prstGeom prst="straightConnector1">
            <a:avLst/>
          </a:prstGeom>
          <a:noFill/>
          <a:ln w="38100" algn="ctr">
            <a:solidFill>
              <a:srgbClr val="00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7" name="Straight Arrow Connector 45" descr="Arrowhead"/>
          <p:cNvCxnSpPr>
            <a:cxnSpLocks noChangeShapeType="1"/>
          </p:cNvCxnSpPr>
          <p:nvPr/>
        </p:nvCxnSpPr>
        <p:spPr bwMode="auto">
          <a:xfrm flipH="1" flipV="1">
            <a:off x="6865236" y="2997670"/>
            <a:ext cx="342900" cy="4572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8" name="Straight Arrow Connector 48" descr="Arrowhead"/>
          <p:cNvCxnSpPr>
            <a:cxnSpLocks noChangeShapeType="1"/>
          </p:cNvCxnSpPr>
          <p:nvPr/>
        </p:nvCxnSpPr>
        <p:spPr bwMode="auto">
          <a:xfrm flipV="1">
            <a:off x="6049261" y="4144641"/>
            <a:ext cx="355600" cy="492125"/>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9" name="Straight Arrow Connector 51" descr="Arrowhead"/>
          <p:cNvCxnSpPr>
            <a:cxnSpLocks noChangeShapeType="1"/>
          </p:cNvCxnSpPr>
          <p:nvPr/>
        </p:nvCxnSpPr>
        <p:spPr bwMode="auto">
          <a:xfrm flipH="1">
            <a:off x="6849361" y="2194395"/>
            <a:ext cx="552450" cy="228600"/>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p:cNvSpPr>
            <a:spLocks noGrp="1"/>
          </p:cNvSpPr>
          <p:nvPr>
            <p:ph type="title"/>
          </p:nvPr>
        </p:nvSpPr>
        <p:spPr/>
        <p:txBody>
          <a:bodyPr/>
          <a:lstStyle/>
          <a:p>
            <a:r>
              <a:rPr lang="en-US" dirty="0"/>
              <a:t>Lanyards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69</a:t>
            </a:fld>
            <a:endParaRPr lang="en-US" dirty="0"/>
          </a:p>
        </p:txBody>
      </p:sp>
    </p:spTree>
    <p:extLst>
      <p:ext uri="{BB962C8B-B14F-4D97-AF65-F5344CB8AC3E}">
        <p14:creationId xmlns:p14="http://schemas.microsoft.com/office/powerpoint/2010/main" val="2274055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 to osha</a:t>
            </a:r>
          </a:p>
        </p:txBody>
      </p:sp>
      <p:sp>
        <p:nvSpPr>
          <p:cNvPr id="6" name="Text Placeholder 5"/>
          <p:cNvSpPr>
            <a:spLocks noGrp="1"/>
          </p:cNvSpPr>
          <p:nvPr>
            <p:ph type="body" idx="1"/>
          </p:nvPr>
        </p:nvSpPr>
        <p:spPr/>
        <p:txBody>
          <a:bodyPr/>
          <a:lstStyle/>
          <a:p>
            <a:r>
              <a:rPr lang="en-US" dirty="0"/>
              <a:t>Overview of anti-retaliation provisions, employee rights, employer responsibilities, whistleblower laws, and OSHA’s complaint investigation procedures</a:t>
            </a:r>
          </a:p>
        </p:txBody>
      </p:sp>
      <p:sp>
        <p:nvSpPr>
          <p:cNvPr id="2" name="Slide Number Placeholder 1"/>
          <p:cNvSpPr>
            <a:spLocks noGrp="1"/>
          </p:cNvSpPr>
          <p:nvPr>
            <p:ph type="sldNum" sz="quarter" idx="12"/>
          </p:nvPr>
        </p:nvSpPr>
        <p:spPr/>
        <p:txBody>
          <a:bodyPr/>
          <a:lstStyle/>
          <a:p>
            <a:fld id="{822EE31D-995F-49BA-8FFA-0CC48DCCE8BB}" type="slidenum">
              <a:rPr lang="en-US" smtClean="0"/>
              <a:t>7</a:t>
            </a:fld>
            <a:endParaRPr lang="en-US"/>
          </a:p>
        </p:txBody>
      </p:sp>
    </p:spTree>
    <p:extLst>
      <p:ext uri="{BB962C8B-B14F-4D97-AF65-F5344CB8AC3E}">
        <p14:creationId xmlns:p14="http://schemas.microsoft.com/office/powerpoint/2010/main" val="8448283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A picture showing a worker attached to a SR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1696" y="719005"/>
            <a:ext cx="3924300" cy="5895975"/>
          </a:xfrm>
          <a:prstGeom prst="rect">
            <a:avLst/>
          </a:prstGeom>
        </p:spPr>
      </p:pic>
      <p:cxnSp>
        <p:nvCxnSpPr>
          <p:cNvPr id="46085" name="Straight Arrow Connector 4" descr="Arrowhead"/>
          <p:cNvCxnSpPr>
            <a:cxnSpLocks noChangeShapeType="1"/>
          </p:cNvCxnSpPr>
          <p:nvPr/>
        </p:nvCxnSpPr>
        <p:spPr bwMode="auto">
          <a:xfrm>
            <a:off x="7747079" y="1855045"/>
            <a:ext cx="290512" cy="46038"/>
          </a:xfrm>
          <a:prstGeom prst="straightConnector1">
            <a:avLst/>
          </a:prstGeom>
          <a:noFill/>
          <a:ln w="38100"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6" name="Straight Arrow Connector 39" descr="Arrowhead"/>
          <p:cNvCxnSpPr>
            <a:cxnSpLocks noChangeShapeType="1"/>
          </p:cNvCxnSpPr>
          <p:nvPr/>
        </p:nvCxnSpPr>
        <p:spPr bwMode="auto">
          <a:xfrm flipH="1" flipV="1">
            <a:off x="7709047" y="2825756"/>
            <a:ext cx="14287" cy="258763"/>
          </a:xfrm>
          <a:prstGeom prst="straightConnector1">
            <a:avLst/>
          </a:prstGeom>
          <a:noFill/>
          <a:ln w="38100" algn="ctr">
            <a:solidFill>
              <a:srgbClr val="00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7" name="Straight Arrow Connector 45" descr="Arrowhead"/>
          <p:cNvCxnSpPr>
            <a:cxnSpLocks noChangeShapeType="1"/>
          </p:cNvCxnSpPr>
          <p:nvPr/>
        </p:nvCxnSpPr>
        <p:spPr bwMode="auto">
          <a:xfrm flipH="1">
            <a:off x="8246114" y="2185244"/>
            <a:ext cx="303213" cy="30162"/>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8" name="Straight Arrow Connector 48" descr="Arrowhead"/>
          <p:cNvCxnSpPr>
            <a:cxnSpLocks noChangeShapeType="1"/>
          </p:cNvCxnSpPr>
          <p:nvPr/>
        </p:nvCxnSpPr>
        <p:spPr bwMode="auto">
          <a:xfrm flipH="1" flipV="1">
            <a:off x="8055616" y="2653561"/>
            <a:ext cx="104775" cy="244475"/>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9" name="Straight Arrow Connector 51" descr="Arrowhead"/>
          <p:cNvCxnSpPr>
            <a:cxnSpLocks noChangeShapeType="1"/>
          </p:cNvCxnSpPr>
          <p:nvPr/>
        </p:nvCxnSpPr>
        <p:spPr bwMode="auto">
          <a:xfrm flipH="1">
            <a:off x="8246114" y="2480541"/>
            <a:ext cx="303213" cy="0"/>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75015" y="1439224"/>
            <a:ext cx="6446769" cy="4785861"/>
          </a:xfrm>
          <a:prstGeom prst="rect">
            <a:avLst/>
          </a:prstGeom>
          <a:noFill/>
        </p:spPr>
        <p:txBody>
          <a:bodyPr wrap="square" lIns="91376" tIns="45688" rIns="91376" bIns="45688" rtlCol="0">
            <a:spAutoFit/>
          </a:bodyPr>
          <a:lstStyle/>
          <a:p>
            <a:pPr marL="285548" indent="-285548">
              <a:buClr>
                <a:srgbClr val="009534"/>
              </a:buClr>
              <a:buFont typeface="Wingdings" panose="05000000000000000000" pitchFamily="2" charset="2"/>
              <a:buChar char="§"/>
            </a:pPr>
            <a:r>
              <a:rPr lang="en-US" sz="2000" b="1" baseline="0" dirty="0">
                <a:latin typeface="Helvetica" panose="020B0604020202020204" pitchFamily="34" charset="0"/>
                <a:cs typeface="Helvetica" panose="020B0604020202020204" pitchFamily="34" charset="0"/>
              </a:rPr>
              <a:t>Snaphook or Carabiner (2)</a:t>
            </a:r>
          </a:p>
          <a:p>
            <a:pPr>
              <a:buClr>
                <a:srgbClr val="009534"/>
              </a:buClr>
            </a:pPr>
            <a:endParaRPr lang="en-US" sz="500" b="1" baseline="0" dirty="0">
              <a:latin typeface="Helvetica" panose="020B0604020202020204" pitchFamily="34" charset="0"/>
              <a:cs typeface="Helvetica" panose="020B0604020202020204" pitchFamily="34" charset="0"/>
            </a:endParaRPr>
          </a:p>
          <a:p>
            <a:pPr marL="794780" lvl="1" indent="-337901">
              <a:buClr>
                <a:srgbClr val="009534"/>
              </a:buClr>
              <a:buFont typeface="Arial" panose="020B0604020202020204" pitchFamily="34" charset="0"/>
              <a:buChar char="•"/>
            </a:pPr>
            <a:r>
              <a:rPr lang="en-US" baseline="0" dirty="0">
                <a:latin typeface="Helvetica" panose="020B0604020202020204" pitchFamily="34" charset="0"/>
                <a:cs typeface="Helvetica" panose="020B0604020202020204" pitchFamily="34" charset="0"/>
              </a:rPr>
              <a:t>No cracks, breaks, bends, corrosion</a:t>
            </a:r>
          </a:p>
          <a:p>
            <a:pPr lvl="1">
              <a:buClr>
                <a:srgbClr val="009534"/>
              </a:buClr>
            </a:pPr>
            <a:endParaRPr lang="en-US" sz="500" baseline="0" dirty="0">
              <a:latin typeface="Helvetica" panose="020B0604020202020204" pitchFamily="34" charset="0"/>
              <a:cs typeface="Helvetica" panose="020B0604020202020204" pitchFamily="34" charset="0"/>
            </a:endParaRPr>
          </a:p>
          <a:p>
            <a:pPr marL="794780" lvl="1" indent="-337901">
              <a:buClr>
                <a:srgbClr val="009534"/>
              </a:buClr>
              <a:buFont typeface="Arial" panose="020B0604020202020204" pitchFamily="34" charset="0"/>
              <a:buChar char="•"/>
            </a:pPr>
            <a:r>
              <a:rPr lang="en-US" baseline="0" dirty="0">
                <a:latin typeface="Helvetica" panose="020B0604020202020204" pitchFamily="34" charset="0"/>
                <a:cs typeface="Helvetica" panose="020B0604020202020204" pitchFamily="34" charset="0"/>
              </a:rPr>
              <a:t>Check functionality.</a:t>
            </a:r>
            <a:endParaRPr lang="en-US" sz="300" baseline="0" dirty="0">
              <a:latin typeface="Helvetica" panose="020B0604020202020204" pitchFamily="34" charset="0"/>
              <a:cs typeface="Helvetica" panose="020B0604020202020204" pitchFamily="34" charset="0"/>
            </a:endParaRPr>
          </a:p>
          <a:p>
            <a:pPr lvl="1">
              <a:buClr>
                <a:srgbClr val="009534"/>
              </a:buClr>
            </a:pPr>
            <a:endParaRPr lang="en-US" sz="500" b="1" baseline="0" dirty="0">
              <a:latin typeface="Helvetica" panose="020B0604020202020204" pitchFamily="34" charset="0"/>
              <a:cs typeface="Helvetica" panose="020B0604020202020204" pitchFamily="34" charset="0"/>
            </a:endParaRPr>
          </a:p>
          <a:p>
            <a:pPr marL="285548" indent="-285548">
              <a:buClr>
                <a:srgbClr val="009534"/>
              </a:buClr>
              <a:buFont typeface="Wingdings" panose="05000000000000000000" pitchFamily="2" charset="2"/>
              <a:buChar char="§"/>
            </a:pPr>
            <a:r>
              <a:rPr lang="en-US" sz="2000" b="1" baseline="0" dirty="0">
                <a:latin typeface="Helvetica" panose="020B0604020202020204" pitchFamily="34" charset="0"/>
                <a:cs typeface="Helvetica" panose="020B0604020202020204" pitchFamily="34" charset="0"/>
              </a:rPr>
              <a:t>Load Indicator</a:t>
            </a:r>
          </a:p>
          <a:p>
            <a:pPr>
              <a:buClr>
                <a:srgbClr val="009534"/>
              </a:buClr>
            </a:pPr>
            <a:endParaRPr lang="en-US" sz="500" b="1" baseline="0" dirty="0">
              <a:latin typeface="Helvetica" panose="020B0604020202020204" pitchFamily="34" charset="0"/>
              <a:cs typeface="Helvetica" panose="020B0604020202020204" pitchFamily="34" charset="0"/>
            </a:endParaRPr>
          </a:p>
          <a:p>
            <a:pPr marL="799539" lvl="1" indent="-342659">
              <a:buClr>
                <a:srgbClr val="009534"/>
              </a:buClr>
              <a:buFont typeface="Arial" panose="020B0604020202020204" pitchFamily="34" charset="0"/>
              <a:buChar char="•"/>
            </a:pPr>
            <a:r>
              <a:rPr lang="en-US" baseline="0" dirty="0">
                <a:latin typeface="Helvetica" panose="020B0604020202020204" pitchFamily="34" charset="0"/>
                <a:cs typeface="Helvetica" panose="020B0604020202020204" pitchFamily="34" charset="0"/>
              </a:rPr>
              <a:t>A broken indicator indicates fall force exposure.</a:t>
            </a:r>
          </a:p>
          <a:p>
            <a:pPr>
              <a:buClr>
                <a:srgbClr val="009534"/>
              </a:buClr>
            </a:pPr>
            <a:endParaRPr lang="en-US" sz="500" b="1" baseline="0" dirty="0">
              <a:latin typeface="Helvetica" panose="020B0604020202020204" pitchFamily="34" charset="0"/>
              <a:cs typeface="Helvetica" panose="020B0604020202020204" pitchFamily="34" charset="0"/>
            </a:endParaRPr>
          </a:p>
          <a:p>
            <a:pPr marL="285548" indent="-285548">
              <a:buClr>
                <a:srgbClr val="009534"/>
              </a:buClr>
              <a:buFont typeface="Wingdings" panose="05000000000000000000" pitchFamily="2" charset="2"/>
              <a:buChar char="§"/>
            </a:pPr>
            <a:r>
              <a:rPr lang="en-US" sz="2000" b="1" baseline="0" dirty="0">
                <a:latin typeface="Helvetica" panose="020B0604020202020204" pitchFamily="34" charset="0"/>
                <a:cs typeface="Helvetica" panose="020B0604020202020204" pitchFamily="34" charset="0"/>
              </a:rPr>
              <a:t>Housing</a:t>
            </a:r>
          </a:p>
          <a:p>
            <a:pPr>
              <a:buClr>
                <a:srgbClr val="009534"/>
              </a:buClr>
            </a:pPr>
            <a:endParaRPr lang="en-US" sz="500" b="1" baseline="0" dirty="0">
              <a:latin typeface="Helvetica" panose="020B0604020202020204" pitchFamily="34" charset="0"/>
              <a:cs typeface="Helvetica" panose="020B0604020202020204" pitchFamily="34" charset="0"/>
            </a:endParaRPr>
          </a:p>
          <a:p>
            <a:pPr marL="794780" lvl="1" indent="-337901">
              <a:buClr>
                <a:srgbClr val="009534"/>
              </a:buClr>
              <a:buFont typeface="Arial" panose="020B0604020202020204" pitchFamily="34" charset="0"/>
              <a:buChar char="•"/>
            </a:pPr>
            <a:r>
              <a:rPr lang="en-US" baseline="0" dirty="0">
                <a:latin typeface="Helvetica" panose="020B0604020202020204" pitchFamily="34" charset="0"/>
                <a:cs typeface="Helvetica" panose="020B0604020202020204" pitchFamily="34" charset="0"/>
              </a:rPr>
              <a:t>No breaks or deformation that affects operation</a:t>
            </a:r>
          </a:p>
          <a:p>
            <a:pPr lvl="1">
              <a:buClr>
                <a:srgbClr val="009534"/>
              </a:buClr>
            </a:pPr>
            <a:endParaRPr lang="en-US" sz="500" baseline="0" dirty="0">
              <a:latin typeface="Helvetica" panose="020B0604020202020204" pitchFamily="34" charset="0"/>
              <a:cs typeface="Helvetica" panose="020B0604020202020204" pitchFamily="34" charset="0"/>
            </a:endParaRPr>
          </a:p>
          <a:p>
            <a:pPr marL="285548" indent="-285548">
              <a:buClr>
                <a:srgbClr val="009534"/>
              </a:buClr>
              <a:buFont typeface="Wingdings" panose="05000000000000000000" pitchFamily="2" charset="2"/>
              <a:buChar char="§"/>
            </a:pPr>
            <a:r>
              <a:rPr lang="en-US" sz="2000" b="1" baseline="0" dirty="0">
                <a:latin typeface="Helvetica" panose="020B0604020202020204" pitchFamily="34" charset="0"/>
                <a:cs typeface="Helvetica" panose="020B0604020202020204" pitchFamily="34" charset="0"/>
              </a:rPr>
              <a:t>Labeling</a:t>
            </a:r>
          </a:p>
          <a:p>
            <a:pPr>
              <a:buClr>
                <a:srgbClr val="009534"/>
              </a:buClr>
            </a:pPr>
            <a:endParaRPr lang="en-US" sz="500" b="1" baseline="0" dirty="0">
              <a:latin typeface="Helvetica" panose="020B0604020202020204" pitchFamily="34" charset="0"/>
              <a:cs typeface="Helvetica" panose="020B0604020202020204" pitchFamily="34" charset="0"/>
            </a:endParaRPr>
          </a:p>
          <a:p>
            <a:pPr marL="794780" lvl="1" indent="-337901">
              <a:buClr>
                <a:srgbClr val="009534"/>
              </a:buClr>
              <a:buFont typeface="Arial" panose="020B0604020202020204" pitchFamily="34" charset="0"/>
              <a:buChar char="•"/>
            </a:pPr>
            <a:r>
              <a:rPr lang="en-US" baseline="0" dirty="0">
                <a:latin typeface="Helvetica" panose="020B0604020202020204" pitchFamily="34" charset="0"/>
                <a:cs typeface="Helvetica" panose="020B0604020202020204" pitchFamily="34" charset="0"/>
              </a:rPr>
              <a:t>Must be present and legible</a:t>
            </a:r>
          </a:p>
          <a:p>
            <a:pPr lvl="1">
              <a:buClr>
                <a:srgbClr val="009534"/>
              </a:buClr>
            </a:pPr>
            <a:endParaRPr lang="en-US" sz="500" baseline="0" dirty="0">
              <a:latin typeface="Helvetica" panose="020B0604020202020204" pitchFamily="34" charset="0"/>
              <a:cs typeface="Helvetica" panose="020B0604020202020204" pitchFamily="34" charset="0"/>
            </a:endParaRPr>
          </a:p>
          <a:p>
            <a:pPr marL="285548" indent="-285548">
              <a:buClr>
                <a:srgbClr val="009534"/>
              </a:buClr>
              <a:buFont typeface="Wingdings" panose="05000000000000000000" pitchFamily="2" charset="2"/>
              <a:buChar char="§"/>
            </a:pPr>
            <a:r>
              <a:rPr lang="en-US" sz="2000" b="1" baseline="0" dirty="0">
                <a:latin typeface="Helvetica" panose="020B0604020202020204" pitchFamily="34" charset="0"/>
                <a:cs typeface="Helvetica" panose="020B0604020202020204" pitchFamily="34" charset="0"/>
              </a:rPr>
              <a:t>Lifeline (Web or Cable)</a:t>
            </a:r>
          </a:p>
          <a:p>
            <a:pPr>
              <a:buClr>
                <a:srgbClr val="009534"/>
              </a:buClr>
            </a:pPr>
            <a:endParaRPr lang="en-US" sz="500" b="1" baseline="0" dirty="0">
              <a:latin typeface="Helvetica" panose="020B0604020202020204" pitchFamily="34" charset="0"/>
              <a:cs typeface="Helvetica" panose="020B0604020202020204" pitchFamily="34" charset="0"/>
            </a:endParaRPr>
          </a:p>
          <a:p>
            <a:pPr marL="794780" lvl="1" indent="-337901">
              <a:buClr>
                <a:srgbClr val="009534"/>
              </a:buClr>
              <a:buFont typeface="Arial" panose="020B0604020202020204" pitchFamily="34" charset="0"/>
              <a:buChar char="•"/>
            </a:pPr>
            <a:r>
              <a:rPr lang="en-US" baseline="0" dirty="0">
                <a:latin typeface="Helvetica" panose="020B0604020202020204" pitchFamily="34" charset="0"/>
                <a:cs typeface="Helvetica" panose="020B0604020202020204" pitchFamily="34" charset="0"/>
              </a:rPr>
              <a:t>Check entire length of line with gloves and cloth.</a:t>
            </a:r>
          </a:p>
          <a:p>
            <a:pPr lvl="1">
              <a:buClr>
                <a:srgbClr val="009534"/>
              </a:buClr>
            </a:pPr>
            <a:endParaRPr lang="en-US" sz="300" baseline="0" dirty="0">
              <a:latin typeface="Helvetica" panose="020B0604020202020204" pitchFamily="34" charset="0"/>
              <a:cs typeface="Helvetica" panose="020B0604020202020204" pitchFamily="34" charset="0"/>
            </a:endParaRPr>
          </a:p>
          <a:p>
            <a:pPr marL="794780" lvl="1" indent="-337901">
              <a:buClr>
                <a:srgbClr val="009534"/>
              </a:buClr>
              <a:buFont typeface="Arial" panose="020B0604020202020204" pitchFamily="34" charset="0"/>
              <a:buChar char="•"/>
            </a:pPr>
            <a:r>
              <a:rPr lang="en-US" baseline="0" dirty="0">
                <a:latin typeface="Helvetica" panose="020B0604020202020204" pitchFamily="34" charset="0"/>
                <a:cs typeface="Helvetica" panose="020B0604020202020204" pitchFamily="34" charset="0"/>
              </a:rPr>
              <a:t>Check retraction of lifeline.</a:t>
            </a:r>
          </a:p>
          <a:p>
            <a:pPr lvl="1">
              <a:buClr>
                <a:srgbClr val="009534"/>
              </a:buClr>
            </a:pPr>
            <a:endParaRPr lang="en-US" sz="300" baseline="0" dirty="0">
              <a:latin typeface="Helvetica" panose="020B0604020202020204" pitchFamily="34" charset="0"/>
              <a:cs typeface="Helvetica" panose="020B0604020202020204" pitchFamily="34" charset="0"/>
            </a:endParaRPr>
          </a:p>
          <a:p>
            <a:pPr marL="794780" lvl="1" indent="-337901">
              <a:buClr>
                <a:srgbClr val="009534"/>
              </a:buClr>
              <a:buFont typeface="Arial" panose="020B0604020202020204" pitchFamily="34" charset="0"/>
              <a:buChar char="•"/>
            </a:pPr>
            <a:r>
              <a:rPr lang="en-US" baseline="0" dirty="0">
                <a:latin typeface="Helvetica" panose="020B0604020202020204" pitchFamily="34" charset="0"/>
                <a:cs typeface="Helvetica" panose="020B0604020202020204" pitchFamily="34" charset="0"/>
              </a:rPr>
              <a:t>Check lock-off of device.</a:t>
            </a:r>
          </a:p>
          <a:p>
            <a:pPr lvl="1">
              <a:buClr>
                <a:srgbClr val="009534"/>
              </a:buClr>
            </a:pPr>
            <a:endParaRPr lang="en-US" sz="500" b="1" baseline="0" dirty="0">
              <a:solidFill>
                <a:srgbClr val="3366CC"/>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de-DE" dirty="0">
                <a:latin typeface="Helvetica" panose="020B0604020202020204" pitchFamily="34" charset="0"/>
                <a:ea typeface="Helvetica" panose="020B0604020202020204" pitchFamily="34" charset="0"/>
                <a:cs typeface="Helvetica" panose="020B0604020202020204" pitchFamily="34" charset="0"/>
              </a:rPr>
              <a:t>Self Retractable Lines</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70</a:t>
            </a:fld>
            <a:endParaRPr lang="en-US" dirty="0"/>
          </a:p>
        </p:txBody>
      </p:sp>
    </p:spTree>
    <p:extLst>
      <p:ext uri="{BB962C8B-B14F-4D97-AF65-F5344CB8AC3E}">
        <p14:creationId xmlns:p14="http://schemas.microsoft.com/office/powerpoint/2010/main" val="4385121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a typeface="Helvetica" panose="020B0604020202020204" pitchFamily="34" charset="0"/>
              </a:rPr>
              <a:t>Permanent Horizontal Lifelines (HLLs)</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71</a:t>
            </a:fld>
            <a:endParaRPr lang="de-DE" dirty="0"/>
          </a:p>
        </p:txBody>
      </p:sp>
      <p:sp>
        <p:nvSpPr>
          <p:cNvPr id="15" name="TextBox 14"/>
          <p:cNvSpPr txBox="1"/>
          <p:nvPr/>
        </p:nvSpPr>
        <p:spPr>
          <a:xfrm>
            <a:off x="495191" y="3674037"/>
            <a:ext cx="4342156" cy="2062038"/>
          </a:xfrm>
          <a:prstGeom prst="rect">
            <a:avLst/>
          </a:prstGeom>
          <a:noFill/>
        </p:spPr>
        <p:txBody>
          <a:bodyPr wrap="square" lIns="91376" tIns="45688" rIns="91376" bIns="45688" rtlCol="0">
            <a:spAutoFit/>
          </a:bodyPr>
          <a:lstStyle/>
          <a:p>
            <a:pPr algn="ctr"/>
            <a:endParaRPr lang="en-US" sz="700" b="1" baseline="0" dirty="0">
              <a:latin typeface="Times New Roman" panose="02020603050405020304" pitchFamily="18" charset="0"/>
              <a:cs typeface="Times New Roman" panose="02020603050405020304" pitchFamily="18" charset="0"/>
            </a:endParaRPr>
          </a:p>
          <a:p>
            <a:pPr marL="285548" indent="-285548">
              <a:buFont typeface="Wingdings" panose="05000000000000000000" pitchFamily="2" charset="2"/>
              <a:buChar char="Ø"/>
            </a:pPr>
            <a:r>
              <a:rPr lang="en-US" baseline="0" dirty="0">
                <a:latin typeface="Helvetica" panose="020B0604020202020204" pitchFamily="34" charset="0"/>
                <a:cs typeface="Helvetica" panose="020B0604020202020204" pitchFamily="34" charset="0"/>
              </a:rPr>
              <a:t>Designed by a Qualified Person</a:t>
            </a:r>
          </a:p>
          <a:p>
            <a:endParaRPr lang="en-US" sz="700" baseline="0" dirty="0">
              <a:latin typeface="Helvetica" panose="020B0604020202020204" pitchFamily="34" charset="0"/>
              <a:cs typeface="Helvetica" panose="020B0604020202020204" pitchFamily="34" charset="0"/>
            </a:endParaRPr>
          </a:p>
          <a:p>
            <a:pPr marL="285548" indent="-285548">
              <a:buFont typeface="Wingdings" panose="05000000000000000000" pitchFamily="2" charset="2"/>
              <a:buChar char="Ø"/>
            </a:pPr>
            <a:r>
              <a:rPr lang="en-US" dirty="0">
                <a:latin typeface="Helvetica" panose="020B0604020202020204" pitchFamily="34" charset="0"/>
                <a:cs typeface="Helvetica" panose="020B0604020202020204" pitchFamily="34" charset="0"/>
              </a:rPr>
              <a:t>No</a:t>
            </a:r>
            <a:r>
              <a:rPr lang="en-US" baseline="0" dirty="0">
                <a:latin typeface="Helvetica" panose="020B0604020202020204" pitchFamily="34" charset="0"/>
                <a:cs typeface="Helvetica" panose="020B0604020202020204" pitchFamily="34" charset="0"/>
              </a:rPr>
              <a:t>. of workers per system?</a:t>
            </a:r>
          </a:p>
          <a:p>
            <a:endParaRPr lang="en-US" sz="700" baseline="0" dirty="0">
              <a:latin typeface="Helvetica" panose="020B0604020202020204" pitchFamily="34" charset="0"/>
              <a:cs typeface="Helvetica" panose="020B0604020202020204" pitchFamily="34" charset="0"/>
            </a:endParaRPr>
          </a:p>
          <a:p>
            <a:pPr marL="742428" lvl="1" indent="-285548">
              <a:buFont typeface="Arial" panose="020B0604020202020204" pitchFamily="34" charset="0"/>
              <a:buChar char="•"/>
            </a:pPr>
            <a:r>
              <a:rPr lang="en-US" sz="1700" baseline="0" dirty="0">
                <a:latin typeface="Helvetica" panose="020B0604020202020204" pitchFamily="34" charset="0"/>
                <a:cs typeface="Helvetica" panose="020B0604020202020204" pitchFamily="34" charset="0"/>
              </a:rPr>
              <a:t>Limits on # per span</a:t>
            </a:r>
          </a:p>
          <a:p>
            <a:pPr marL="285548" indent="-285548">
              <a:buFont typeface="Wingdings" panose="05000000000000000000" pitchFamily="2" charset="2"/>
              <a:buChar char="Ø"/>
            </a:pPr>
            <a:endParaRPr lang="en-US" sz="700" baseline="0" dirty="0">
              <a:latin typeface="Helvetica" panose="020B0604020202020204" pitchFamily="34" charset="0"/>
              <a:cs typeface="Helvetica" panose="020B0604020202020204" pitchFamily="34" charset="0"/>
            </a:endParaRPr>
          </a:p>
          <a:p>
            <a:pPr marL="285548" indent="-285548">
              <a:buFont typeface="Wingdings" panose="05000000000000000000" pitchFamily="2" charset="2"/>
              <a:buChar char="Ø"/>
            </a:pPr>
            <a:r>
              <a:rPr lang="en-US" baseline="0" dirty="0">
                <a:latin typeface="Helvetica" panose="020B0604020202020204" pitchFamily="34" charset="0"/>
                <a:cs typeface="Helvetica" panose="020B0604020202020204" pitchFamily="34" charset="0"/>
              </a:rPr>
              <a:t>Systems</a:t>
            </a:r>
          </a:p>
          <a:p>
            <a:endParaRPr lang="en-US" sz="700" baseline="0" dirty="0">
              <a:latin typeface="Helvetica" panose="020B0604020202020204" pitchFamily="34" charset="0"/>
              <a:cs typeface="Helvetica" panose="020B0604020202020204" pitchFamily="34" charset="0"/>
            </a:endParaRPr>
          </a:p>
          <a:p>
            <a:pPr marL="742428" lvl="1" indent="-285548">
              <a:buFont typeface="Arial" panose="020B0604020202020204" pitchFamily="34" charset="0"/>
              <a:buChar char="•"/>
            </a:pPr>
            <a:r>
              <a:rPr lang="en-US" sz="1700" baseline="0" dirty="0">
                <a:latin typeface="Helvetica" panose="020B0604020202020204" pitchFamily="34" charset="0"/>
                <a:cs typeface="Helvetica" panose="020B0604020202020204" pitchFamily="34" charset="0"/>
              </a:rPr>
              <a:t>Specially Engineered</a:t>
            </a:r>
          </a:p>
          <a:p>
            <a:pPr lvl="1"/>
            <a:endParaRPr lang="en-US" sz="500" baseline="0" dirty="0">
              <a:latin typeface="Helvetica" panose="020B0604020202020204" pitchFamily="34" charset="0"/>
              <a:cs typeface="Helvetica" panose="020B0604020202020204" pitchFamily="34" charset="0"/>
            </a:endParaRPr>
          </a:p>
        </p:txBody>
      </p:sp>
      <p:pic>
        <p:nvPicPr>
          <p:cNvPr id="5" name="Picture 4" descr="A picture showing a worker attached to a horizontal lifeline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1607" y="1321999"/>
            <a:ext cx="3543743" cy="4331433"/>
          </a:xfrm>
          <a:prstGeom prst="rect">
            <a:avLst/>
          </a:prstGeom>
          <a:effectLst>
            <a:softEdge rad="63500"/>
          </a:effectLst>
        </p:spPr>
      </p:pic>
      <p:pic>
        <p:nvPicPr>
          <p:cNvPr id="11" name="Picture 10" descr="A picture showing a worker attached to a horizontal lifeline syste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401" y="1321994"/>
            <a:ext cx="4648200" cy="2433272"/>
          </a:xfrm>
          <a:prstGeom prst="rect">
            <a:avLst/>
          </a:prstGeom>
          <a:effectLst>
            <a:softEdge rad="63500"/>
          </a:effectLst>
        </p:spPr>
      </p:pic>
    </p:spTree>
    <p:extLst>
      <p:ext uri="{BB962C8B-B14F-4D97-AF65-F5344CB8AC3E}">
        <p14:creationId xmlns:p14="http://schemas.microsoft.com/office/powerpoint/2010/main" val="16096713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Vertical Lifeline/Lanyard</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72</a:t>
            </a:fld>
            <a:endParaRPr lang="en-US" dirty="0"/>
          </a:p>
        </p:txBody>
      </p:sp>
      <p:pic>
        <p:nvPicPr>
          <p:cNvPr id="99332" name="Picture 4" descr="A picture of a lanyar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90079" y="2057177"/>
            <a:ext cx="838274"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9333" name="Picture 5" descr="a picture of a vertical lanyard"/>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47433" y="4114354"/>
            <a:ext cx="1943323" cy="190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9334" name="Picture 6" descr="a picture showing body harnesse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13707" y="1675433"/>
            <a:ext cx="2162101" cy="211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9335" name="Picture 7" descr="A picture showing retractable lifeline"/>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409158" y="1752451"/>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9336" name="Picture 8" descr="A picture showing horizontal lanyard"/>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0080" y="3885531"/>
            <a:ext cx="2248049" cy="224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03896558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el 1"/>
          <p:cNvSpPr>
            <a:spLocks noGrp="1"/>
          </p:cNvSpPr>
          <p:nvPr>
            <p:ph type="title"/>
          </p:nvPr>
        </p:nvSpPr>
        <p:spPr/>
        <p:txBody>
          <a:bodyPr>
            <a:normAutofit/>
          </a:bodyPr>
          <a:lstStyle/>
          <a:p>
            <a:r>
              <a:rPr lang="de-DE" dirty="0">
                <a:ea typeface="Helvetica" panose="020B0604020202020204" pitchFamily="34" charset="0"/>
              </a:rPr>
              <a:t>Anchorage </a:t>
            </a:r>
            <a:r>
              <a:rPr lang="de-DE" dirty="0" smtClean="0">
                <a:ea typeface="Helvetica" panose="020B0604020202020204" pitchFamily="34" charset="0"/>
              </a:rPr>
              <a:t>Point </a:t>
            </a:r>
            <a:endParaRPr lang="de-DE" dirty="0">
              <a:ea typeface="Helvetica" panose="020B0604020202020204" pitchFamily="34" charset="0"/>
            </a:endParaRP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73</a:t>
            </a:fld>
            <a:endParaRPr lang="de-DE" dirty="0"/>
          </a:p>
        </p:txBody>
      </p:sp>
      <p:sp>
        <p:nvSpPr>
          <p:cNvPr id="11" name="TextBox 10"/>
          <p:cNvSpPr txBox="1"/>
          <p:nvPr/>
        </p:nvSpPr>
        <p:spPr>
          <a:xfrm>
            <a:off x="475017" y="1671237"/>
            <a:ext cx="4765727" cy="4739694"/>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Other considerations include:</a:t>
            </a:r>
          </a:p>
          <a:p>
            <a:endParaRPr lang="en-US" sz="7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1" u="sng" baseline="0" dirty="0">
                <a:latin typeface="Helvetica" panose="020B0604020202020204" pitchFamily="34" charset="0"/>
                <a:cs typeface="Helvetica" panose="020B0604020202020204" pitchFamily="34" charset="0"/>
              </a:rPr>
              <a:t>Location</a:t>
            </a:r>
            <a:r>
              <a:rPr lang="en-US" sz="2000" b="1" baseline="0" dirty="0">
                <a:latin typeface="Helvetica" panose="020B0604020202020204" pitchFamily="34" charset="0"/>
                <a:cs typeface="Helvetica" panose="020B0604020202020204" pitchFamily="34" charset="0"/>
              </a:rPr>
              <a:t>:</a:t>
            </a:r>
          </a:p>
          <a:p>
            <a:pPr lvl="1"/>
            <a:endParaRPr lang="en-US" sz="700" baseline="0" dirty="0">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n-US" sz="1900" baseline="0" dirty="0">
                <a:latin typeface="Helvetica" panose="020B0604020202020204" pitchFamily="34" charset="0"/>
                <a:cs typeface="Helvetica" panose="020B0604020202020204" pitchFamily="34" charset="0"/>
              </a:rPr>
              <a:t>Above</a:t>
            </a:r>
          </a:p>
          <a:p>
            <a:pPr lvl="2"/>
            <a:endParaRPr lang="en-US" sz="400" baseline="0" dirty="0">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n-US" sz="1900" baseline="0" dirty="0">
                <a:latin typeface="Helvetica" panose="020B0604020202020204" pitchFamily="34" charset="0"/>
                <a:cs typeface="Helvetica" panose="020B0604020202020204" pitchFamily="34" charset="0"/>
              </a:rPr>
              <a:t>Vertically inline with the worker</a:t>
            </a:r>
          </a:p>
          <a:p>
            <a:pPr lvl="2"/>
            <a:endParaRPr lang="en-US" sz="700" baseline="0" dirty="0">
              <a:latin typeface="Helvetica" panose="020B0604020202020204" pitchFamily="34" charset="0"/>
              <a:cs typeface="Helvetica" panose="020B0604020202020204" pitchFamily="34" charset="0"/>
            </a:endParaRPr>
          </a:p>
          <a:p>
            <a:pPr marL="810644" lvl="1"/>
            <a:r>
              <a:rPr lang="en-US" sz="1900" u="sng" baseline="0" dirty="0">
                <a:latin typeface="Helvetica" panose="020B0604020202020204" pitchFamily="34" charset="0"/>
                <a:cs typeface="Helvetica" panose="020B0604020202020204" pitchFamily="34" charset="0"/>
              </a:rPr>
              <a:t>Note</a:t>
            </a:r>
            <a:r>
              <a:rPr lang="en-US" sz="1900" baseline="0" dirty="0">
                <a:latin typeface="Helvetica" panose="020B0604020202020204" pitchFamily="34" charset="0"/>
                <a:cs typeface="Helvetica" panose="020B0604020202020204" pitchFamily="34" charset="0"/>
              </a:rPr>
              <a:t>: Although the picture demonstrates a lanyard, this is a common issue when utilizing self-retracting lifelines (SRLs). </a:t>
            </a:r>
          </a:p>
          <a:p>
            <a:pPr marL="810644" lvl="1"/>
            <a:endParaRPr lang="en-US" sz="7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1" u="sng" baseline="0" dirty="0">
                <a:latin typeface="Helvetica" panose="020B0604020202020204" pitchFamily="34" charset="0"/>
                <a:cs typeface="Helvetica" panose="020B0604020202020204" pitchFamily="34" charset="0"/>
              </a:rPr>
              <a:t>Rescue</a:t>
            </a:r>
            <a:r>
              <a:rPr lang="en-US" sz="2000" b="1" baseline="0" dirty="0">
                <a:latin typeface="Helvetica" panose="020B0604020202020204" pitchFamily="34" charset="0"/>
                <a:cs typeface="Helvetica" panose="020B0604020202020204" pitchFamily="34" charset="0"/>
              </a:rPr>
              <a:t>:</a:t>
            </a:r>
          </a:p>
          <a:p>
            <a:pPr lvl="1"/>
            <a:endParaRPr lang="en-US" sz="700" b="1" baseline="0" dirty="0">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n-US" sz="1900" baseline="0" dirty="0">
                <a:latin typeface="Helvetica" panose="020B0604020202020204" pitchFamily="34" charset="0"/>
                <a:cs typeface="Helvetica" panose="020B0604020202020204" pitchFamily="34" charset="0"/>
              </a:rPr>
              <a:t>What does OSHA say about how quickly rescue must take place?</a:t>
            </a:r>
          </a:p>
          <a:p>
            <a:pPr lvl="2"/>
            <a:endParaRPr lang="en-US" sz="700" baseline="0" dirty="0">
              <a:latin typeface="Helvetica" panose="020B0604020202020204" pitchFamily="34" charset="0"/>
              <a:cs typeface="Helvetica" panose="020B0604020202020204" pitchFamily="34" charset="0"/>
            </a:endParaRPr>
          </a:p>
          <a:p>
            <a:pPr marL="1713296" lvl="3" indent="-342659">
              <a:buFont typeface="Wingdings" panose="05000000000000000000" pitchFamily="2" charset="2"/>
              <a:buChar char="v"/>
            </a:pPr>
            <a:r>
              <a:rPr lang="en-US" baseline="0" dirty="0">
                <a:latin typeface="Helvetica" panose="020B0604020202020204" pitchFamily="34" charset="0"/>
                <a:cs typeface="Helvetica" panose="020B0604020202020204" pitchFamily="34" charset="0"/>
              </a:rPr>
              <a:t>“Prompt”</a:t>
            </a:r>
          </a:p>
          <a:p>
            <a:pPr lvl="3">
              <a:buClr>
                <a:srgbClr val="009534"/>
              </a:buClr>
            </a:pPr>
            <a:endParaRPr lang="en-US" sz="700" baseline="0" dirty="0">
              <a:latin typeface="Times New Roman" panose="02020603050405020304" pitchFamily="18" charset="0"/>
              <a:cs typeface="Times New Roman" panose="02020603050405020304" pitchFamily="18" charset="0"/>
            </a:endParaRPr>
          </a:p>
        </p:txBody>
      </p:sp>
      <p:pic>
        <p:nvPicPr>
          <p:cNvPr id="2" name="Picture 1" title="A pictue showing correct and incorret anchorage method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2578" y="1158788"/>
            <a:ext cx="3438525" cy="3638550"/>
          </a:xfrm>
          <a:prstGeom prst="rect">
            <a:avLst/>
          </a:prstGeom>
        </p:spPr>
      </p:pic>
      <p:pic>
        <p:nvPicPr>
          <p:cNvPr id="3" name="Picture 2" title="A picture showing icon of a man attache to a lanyar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6040" y="4699974"/>
            <a:ext cx="1377696" cy="1341120"/>
          </a:xfrm>
          <a:prstGeom prst="rect">
            <a:avLst/>
          </a:prstGeom>
        </p:spPr>
      </p:pic>
    </p:spTree>
    <p:extLst>
      <p:ext uri="{BB962C8B-B14F-4D97-AF65-F5344CB8AC3E}">
        <p14:creationId xmlns:p14="http://schemas.microsoft.com/office/powerpoint/2010/main" val="2451541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Body Harness</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74</a:t>
            </a:fld>
            <a:endParaRPr lang="en-US" dirty="0"/>
          </a:p>
        </p:txBody>
      </p:sp>
      <p:pic>
        <p:nvPicPr>
          <p:cNvPr id="93188" name="Picture 4" descr="a picture of a dummy wearing full  body harnes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6531" y="2494732"/>
            <a:ext cx="2361902" cy="354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3189" name="Picture 5" descr="A picture showing two men with body harness. One man is hanging in air. The other one is not."/>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71354" y="1294805"/>
            <a:ext cx="2666628" cy="213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3190" name="Picture 6" descr="A picture showing front of a full body harnes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247433" y="1143000"/>
            <a:ext cx="1676549" cy="16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3191" name="Picture 7" descr="A picture showing side view of a full body harness"/>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29177" y="3123158"/>
            <a:ext cx="2133079" cy="213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3" name="Picture 2" title="A picture showing back of a full body harnes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77583" y="3961356"/>
            <a:ext cx="2019300" cy="2743200"/>
          </a:xfrm>
          <a:prstGeom prst="rect">
            <a:avLst/>
          </a:prstGeom>
        </p:spPr>
      </p:pic>
    </p:spTree>
    <p:extLst>
      <p:ext uri="{BB962C8B-B14F-4D97-AF65-F5344CB8AC3E}">
        <p14:creationId xmlns:p14="http://schemas.microsoft.com/office/powerpoint/2010/main" val="4162926754"/>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PFAS Inspection</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75</a:t>
            </a:fld>
            <a:endParaRPr lang="de-DE" dirty="0"/>
          </a:p>
        </p:txBody>
      </p:sp>
      <p:pic>
        <p:nvPicPr>
          <p:cNvPr id="3" name="Picture 2" descr="A picture of a worker checking a safety harn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792" y="1473940"/>
            <a:ext cx="8059004" cy="4094328"/>
          </a:xfrm>
          <a:prstGeom prst="rect">
            <a:avLst/>
          </a:prstGeom>
          <a:effectLst>
            <a:softEdge rad="63500"/>
          </a:effectLst>
        </p:spPr>
      </p:pic>
    </p:spTree>
    <p:extLst>
      <p:ext uri="{BB962C8B-B14F-4D97-AF65-F5344CB8AC3E}">
        <p14:creationId xmlns:p14="http://schemas.microsoft.com/office/powerpoint/2010/main" val="17859434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0" name="Rectangle 3"/>
          <p:cNvSpPr>
            <a:spLocks noGrp="1" noChangeArrowheads="1"/>
          </p:cNvSpPr>
          <p:nvPr>
            <p:ph idx="1"/>
          </p:nvPr>
        </p:nvSpPr>
        <p:spPr/>
        <p:txBody>
          <a:bodyPr vert="horz" lIns="88900" tIns="50799" rIns="88900" bIns="50799" rtlCol="0" anchor="t">
            <a:normAutofit/>
          </a:bodyPr>
          <a:lstStyle/>
          <a:p>
            <a:pPr marL="342665" indent="-342665" defTabSz="914145">
              <a:spcBef>
                <a:spcPts val="492"/>
              </a:spcBef>
              <a:buClr>
                <a:srgbClr val="000000"/>
              </a:buClr>
              <a:buFont typeface="ArialMT" charset="0"/>
              <a:buChar char="•"/>
            </a:pPr>
            <a:r>
              <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Webbing are the ropes and straps used in lifelines, lanyards, and strength components of body harnesses. The webbing must be made from synthetic fibers. </a:t>
            </a:r>
            <a:endParaRPr lang="en-US" altLang="en-US"/>
          </a:p>
        </p:txBody>
      </p:sp>
      <p:sp>
        <p:nvSpPr>
          <p:cNvPr id="101379" name="Rectangle 2"/>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Webbing</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76</a:t>
            </a:fld>
            <a:endParaRPr lang="en-US" dirty="0"/>
          </a:p>
        </p:txBody>
      </p:sp>
      <p:pic>
        <p:nvPicPr>
          <p:cNvPr id="101381" name="Picture 5" descr="A picture showing webbing of harnes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97141" y="3643313"/>
            <a:ext cx="2133079" cy="213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943543826"/>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el 1"/>
          <p:cNvSpPr>
            <a:spLocks noGrp="1"/>
          </p:cNvSpPr>
          <p:nvPr>
            <p:ph type="title"/>
          </p:nvPr>
        </p:nvSpPr>
        <p:spPr/>
        <p:txBody>
          <a:bodyPr>
            <a:normAutofit/>
          </a:bodyPr>
          <a:lstStyle/>
          <a:p>
            <a:r>
              <a:rPr lang="de-DE" dirty="0">
                <a:ea typeface="Helvetica" panose="020B0604020202020204" pitchFamily="34" charset="0"/>
              </a:rPr>
              <a:t>Connecting </a:t>
            </a:r>
            <a:r>
              <a:rPr lang="de-DE" dirty="0" smtClean="0">
                <a:ea typeface="Helvetica" panose="020B0604020202020204" pitchFamily="34" charset="0"/>
              </a:rPr>
              <a:t>Devices </a:t>
            </a:r>
            <a:endParaRPr lang="de-DE" dirty="0">
              <a:ea typeface="Helvetica" panose="020B0604020202020204" pitchFamily="34" charset="0"/>
            </a:endParaRP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77</a:t>
            </a:fld>
            <a:endParaRPr lang="de-DE" dirty="0"/>
          </a:p>
        </p:txBody>
      </p:sp>
      <p:pic>
        <p:nvPicPr>
          <p:cNvPr id="2" name="Picture 1" title="Connecting Device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284" y="968159"/>
            <a:ext cx="8772247" cy="5420115"/>
          </a:xfrm>
          <a:prstGeom prst="rect">
            <a:avLst/>
          </a:prstGeom>
        </p:spPr>
      </p:pic>
    </p:spTree>
    <p:extLst>
      <p:ext uri="{BB962C8B-B14F-4D97-AF65-F5344CB8AC3E}">
        <p14:creationId xmlns:p14="http://schemas.microsoft.com/office/powerpoint/2010/main" val="32542024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descr="Anchorage Point, Bodywear, Connecting Device" title="Personal Fall Protection System"/>
          <p:cNvSpPr>
            <a:spLocks noGrp="1"/>
          </p:cNvSpPr>
          <p:nvPr>
            <p:ph type="title"/>
          </p:nvPr>
        </p:nvSpPr>
        <p:spPr/>
        <p:txBody>
          <a:bodyPr/>
          <a:lstStyle/>
          <a:p>
            <a:r>
              <a:rPr lang="en-US" sz="3200" dirty="0"/>
              <a:t>Personal Fall Protection System</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78</a:t>
            </a:fld>
            <a:endParaRPr lang="de-DE" dirty="0"/>
          </a:p>
        </p:txBody>
      </p:sp>
      <p:pic>
        <p:nvPicPr>
          <p:cNvPr id="5" name="Picture 4" descr="A picture showing icon of a man attached with a lanyard to an anchor point to prevent fall"/>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78260" y="1712293"/>
            <a:ext cx="2829266" cy="2135438"/>
          </a:xfrm>
          <a:prstGeom prst="rect">
            <a:avLst/>
          </a:prstGeom>
        </p:spPr>
      </p:pic>
      <p:sp>
        <p:nvSpPr>
          <p:cNvPr id="8" name="TextBox 7"/>
          <p:cNvSpPr txBox="1"/>
          <p:nvPr/>
        </p:nvSpPr>
        <p:spPr>
          <a:xfrm>
            <a:off x="5581212" y="3371623"/>
            <a:ext cx="2279176" cy="369267"/>
          </a:xfrm>
          <a:prstGeom prst="rect">
            <a:avLst/>
          </a:prstGeom>
          <a:solidFill>
            <a:schemeClr val="bg1"/>
          </a:solidFill>
        </p:spPr>
        <p:txBody>
          <a:bodyPr wrap="square" lIns="91376" tIns="45688" rIns="91376" bIns="45688" rtlCol="0">
            <a:spAutoFit/>
          </a:bodyPr>
          <a:lstStyle/>
          <a:p>
            <a:pPr algn="ctr"/>
            <a:r>
              <a:rPr lang="en-US" b="1" baseline="0" dirty="0">
                <a:latin typeface="Times New Roman" panose="02020603050405020304" pitchFamily="18" charset="0"/>
                <a:cs typeface="Times New Roman" panose="02020603050405020304" pitchFamily="18" charset="0"/>
              </a:rPr>
              <a:t>Restraint</a:t>
            </a:r>
          </a:p>
        </p:txBody>
      </p:sp>
      <p:pic>
        <p:nvPicPr>
          <p:cNvPr id="9" name="Picture 8" descr="A worker attached to a SRL working on reinforcements at a height"/>
          <p:cNvPicPr/>
          <p:nvPr/>
        </p:nvPicPr>
        <p:blipFill>
          <a:blip r:embed="rId4" cstate="email">
            <a:extLst>
              <a:ext uri="{28A0092B-C50C-407E-A947-70E740481C1C}">
                <a14:useLocalDpi xmlns:a14="http://schemas.microsoft.com/office/drawing/2010/main"/>
              </a:ext>
            </a:extLst>
          </a:blip>
          <a:stretch>
            <a:fillRect/>
          </a:stretch>
        </p:blipFill>
        <p:spPr>
          <a:xfrm>
            <a:off x="5866895" y="4082440"/>
            <a:ext cx="1993493" cy="1577318"/>
          </a:xfrm>
          <a:prstGeom prst="rect">
            <a:avLst/>
          </a:prstGeom>
          <a:effectLst>
            <a:softEdge rad="63500"/>
          </a:effectLst>
        </p:spPr>
      </p:pic>
      <p:sp>
        <p:nvSpPr>
          <p:cNvPr id="10" name="TextBox 9"/>
          <p:cNvSpPr txBox="1"/>
          <p:nvPr/>
        </p:nvSpPr>
        <p:spPr>
          <a:xfrm>
            <a:off x="5866895" y="5749438"/>
            <a:ext cx="2279176" cy="369267"/>
          </a:xfrm>
          <a:prstGeom prst="rect">
            <a:avLst/>
          </a:prstGeom>
          <a:solidFill>
            <a:schemeClr val="bg1"/>
          </a:solidFill>
        </p:spPr>
        <p:txBody>
          <a:bodyPr wrap="square" lIns="91376" tIns="45688" rIns="91376" bIns="45688" rtlCol="0">
            <a:spAutoFit/>
          </a:bodyPr>
          <a:lstStyle/>
          <a:p>
            <a:pPr algn="ctr"/>
            <a:r>
              <a:rPr lang="en-US" b="1" baseline="0" dirty="0">
                <a:latin typeface="Times New Roman" panose="02020603050405020304" pitchFamily="18" charset="0"/>
                <a:cs typeface="Times New Roman" panose="02020603050405020304" pitchFamily="18" charset="0"/>
              </a:rPr>
              <a:t>Positioning</a:t>
            </a:r>
          </a:p>
        </p:txBody>
      </p:sp>
      <p:sp>
        <p:nvSpPr>
          <p:cNvPr id="2" name="Left-Up Arrow 1" descr="A two-way connector"/>
          <p:cNvSpPr/>
          <p:nvPr/>
        </p:nvSpPr>
        <p:spPr bwMode="auto">
          <a:xfrm rot="7475088">
            <a:off x="4675906" y="3079280"/>
            <a:ext cx="1469058" cy="1427725"/>
          </a:xfrm>
          <a:prstGeom prst="leftUpArrow">
            <a:avLst/>
          </a:prstGeom>
          <a:noFill/>
          <a:ln w="9525" cap="flat" cmpd="sng" algn="ctr">
            <a:solidFill>
              <a:srgbClr val="009534"/>
            </a:solidFill>
            <a:prstDash val="solid"/>
            <a:round/>
            <a:headEnd type="none" w="med" len="med"/>
            <a:tailEnd type="none" w="med" len="med"/>
          </a:ln>
          <a:effectLst/>
          <a:extLst/>
        </p:spPr>
        <p:txBody>
          <a:bodyPr vert="horz" wrap="square" lIns="91376" tIns="45688" rIns="91376" bIns="45688" numCol="1" rtlCol="0" anchor="t" anchorCtr="0" compatLnSpc="1">
            <a:prstTxWarp prst="textNoShape">
              <a:avLst/>
            </a:prstTxWarp>
          </a:bodyPr>
          <a:lstStyle/>
          <a:p>
            <a:pPr defTabSz="913758"/>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8619" y="1666444"/>
            <a:ext cx="3995801" cy="3896262"/>
          </a:xfrm>
          <a:prstGeom prst="rect">
            <a:avLst/>
          </a:prstGeom>
        </p:spPr>
      </p:pic>
    </p:spTree>
    <p:extLst>
      <p:ext uri="{BB962C8B-B14F-4D97-AF65-F5344CB8AC3E}">
        <p14:creationId xmlns:p14="http://schemas.microsoft.com/office/powerpoint/2010/main" val="39729086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Clearance - Lanyard</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79</a:t>
            </a:fld>
            <a:endParaRPr lang="de-DE" dirty="0"/>
          </a:p>
        </p:txBody>
      </p:sp>
      <p:sp>
        <p:nvSpPr>
          <p:cNvPr id="8" name="TextBox 7"/>
          <p:cNvSpPr txBox="1"/>
          <p:nvPr/>
        </p:nvSpPr>
        <p:spPr>
          <a:xfrm>
            <a:off x="3384768" y="5927065"/>
            <a:ext cx="1923802" cy="369267"/>
          </a:xfrm>
          <a:prstGeom prst="rect">
            <a:avLst/>
          </a:prstGeom>
          <a:noFill/>
        </p:spPr>
        <p:txBody>
          <a:bodyPr wrap="square" lIns="91376" tIns="45688" rIns="91376" bIns="45688" rtlCol="0">
            <a:spAutoFit/>
          </a:bodyPr>
          <a:lstStyle/>
          <a:p>
            <a:r>
              <a:rPr lang="en-US" baseline="0" dirty="0"/>
              <a:t>Safety Margin: 3’</a:t>
            </a:r>
          </a:p>
        </p:txBody>
      </p:sp>
      <p:pic>
        <p:nvPicPr>
          <p:cNvPr id="3" name="Picture 2" title="fall clearance formul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2660" y="773277"/>
            <a:ext cx="2700762" cy="4889416"/>
          </a:xfrm>
          <a:prstGeom prst="rect">
            <a:avLst/>
          </a:prstGeom>
        </p:spPr>
      </p:pic>
      <p:pic>
        <p:nvPicPr>
          <p:cNvPr id="6" name="Picture 5" title="A drawing showing a sample of  fall clearance calculation of lanyard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0546" y="1874011"/>
            <a:ext cx="5086350" cy="3686175"/>
          </a:xfrm>
          <a:prstGeom prst="rect">
            <a:avLst/>
          </a:prstGeom>
        </p:spPr>
      </p:pic>
    </p:spTree>
    <p:extLst>
      <p:ext uri="{BB962C8B-B14F-4D97-AF65-F5344CB8AC3E}">
        <p14:creationId xmlns:p14="http://schemas.microsoft.com/office/powerpoint/2010/main" val="2597081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
          <p:cNvSpPr>
            <a:spLocks noGrp="1"/>
          </p:cNvSpPr>
          <p:nvPr>
            <p:ph type="body" idx="1"/>
          </p:nvPr>
        </p:nvSpPr>
        <p:spPr bwMode="auto">
          <a:xfrm>
            <a:off x="457200" y="1066800"/>
            <a:ext cx="8229600" cy="4527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fontScale="92500" lnSpcReduction="10000"/>
          </a:bodyPr>
          <a:lstStyle/>
          <a:p>
            <a:pPr marL="325438" indent="-325438" algn="l" eaLnBrk="1">
              <a:spcBef>
                <a:spcPts val="700"/>
              </a:spcBef>
              <a:buFont typeface="ArialMT" charset="0"/>
              <a:buChar char="•"/>
              <a:defRPr/>
            </a:pPr>
            <a:r>
              <a:rPr lang="en-US" altLang="en-US" sz="3000" dirty="0"/>
              <a:t>OSHA began because, until 1970, there were no national laws for safety and health hazards.</a:t>
            </a:r>
          </a:p>
          <a:p>
            <a:pPr marL="325438" indent="-325438" algn="l" eaLnBrk="1">
              <a:spcBef>
                <a:spcPts val="700"/>
              </a:spcBef>
              <a:buFont typeface="ArialMT" charset="0"/>
              <a:buChar char="•"/>
              <a:defRPr/>
            </a:pPr>
            <a:r>
              <a:rPr lang="en-US" altLang="en-US" sz="3000" dirty="0"/>
              <a:t>On average, 12 workers die every day from job injuries</a:t>
            </a:r>
          </a:p>
          <a:p>
            <a:pPr marL="325438" indent="-325438" algn="l" eaLnBrk="1">
              <a:spcBef>
                <a:spcPts val="700"/>
              </a:spcBef>
              <a:buFont typeface="ArialMT" charset="0"/>
              <a:buChar char="•"/>
              <a:defRPr/>
            </a:pPr>
            <a:r>
              <a:rPr lang="en-US" altLang="en-US" sz="3000" dirty="0"/>
              <a:t>Worker deaths in America are down–on average, from about 38 worker deaths a day in 1970 to 12 a day in 2013. </a:t>
            </a:r>
          </a:p>
          <a:p>
            <a:pPr>
              <a:defRPr/>
            </a:pPr>
            <a:r>
              <a:rPr lang="en-US" sz="3200" b="1" dirty="0"/>
              <a:t>WORKER FATALITIES</a:t>
            </a:r>
            <a:endParaRPr lang="en-US" sz="3200" dirty="0"/>
          </a:p>
          <a:p>
            <a:pPr>
              <a:defRPr/>
            </a:pPr>
            <a:r>
              <a:rPr lang="en-US" sz="3200" dirty="0"/>
              <a:t>4,836 workers were killed on the job in 2015</a:t>
            </a:r>
          </a:p>
          <a:p>
            <a:pPr>
              <a:defRPr/>
            </a:pPr>
            <a:r>
              <a:rPr lang="en-US" sz="3200" dirty="0"/>
              <a:t>Falls — 364 out of 937 total deaths in construction in CY 2015 (38.8%)</a:t>
            </a:r>
          </a:p>
        </p:txBody>
      </p:sp>
      <p:sp>
        <p:nvSpPr>
          <p:cNvPr id="13316" name="Rectangle 3"/>
          <p:cNvSpPr>
            <a:spLocks noGrp="1" noChangeArrowheads="1"/>
          </p:cNvSpPr>
          <p:nvPr>
            <p:ph type="title"/>
          </p:nvPr>
        </p:nvSpPr>
        <p:spPr>
          <a:xfrm>
            <a:off x="457200" y="274638"/>
            <a:ext cx="8229600" cy="944562"/>
          </a:xfrm>
        </p:spPr>
        <p:txBody>
          <a:bodyPr/>
          <a:lstStyle/>
          <a:p>
            <a:pPr defTabSz="914400" eaLnBrk="1"/>
            <a:r>
              <a:rPr lang="en-US" altLang="en-US" sz="3200" dirty="0"/>
              <a:t>Why is OSHA Important to You?</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8</a:t>
            </a:fld>
            <a:endParaRPr lang="en-US" dirty="0"/>
          </a:p>
        </p:txBody>
      </p:sp>
    </p:spTree>
    <p:extLst>
      <p:ext uri="{BB962C8B-B14F-4D97-AF65-F5344CB8AC3E}">
        <p14:creationId xmlns:p14="http://schemas.microsoft.com/office/powerpoint/2010/main" val="3630476829"/>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title="A drawing showing MAximum arrest distance and fall clearance for SR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709" y="1735760"/>
            <a:ext cx="4775200" cy="4714240"/>
          </a:xfrm>
          <a:prstGeom prst="rect">
            <a:avLst/>
          </a:prstGeom>
        </p:spPr>
      </p:pic>
      <p:sp>
        <p:nvSpPr>
          <p:cNvPr id="2" name="Title 1"/>
          <p:cNvSpPr>
            <a:spLocks noGrp="1"/>
          </p:cNvSpPr>
          <p:nvPr>
            <p:ph type="title"/>
          </p:nvPr>
        </p:nvSpPr>
        <p:spPr/>
        <p:txBody>
          <a:bodyPr/>
          <a:lstStyle/>
          <a:p>
            <a:r>
              <a:rPr lang="en-US" dirty="0"/>
              <a:t>Fall Clearance - SRL</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80</a:t>
            </a:fld>
            <a:endParaRPr lang="de-DE" dirty="0"/>
          </a:p>
        </p:txBody>
      </p:sp>
      <p:sp>
        <p:nvSpPr>
          <p:cNvPr id="6" name="TextBox 5"/>
          <p:cNvSpPr txBox="1"/>
          <p:nvPr/>
        </p:nvSpPr>
        <p:spPr>
          <a:xfrm>
            <a:off x="461966" y="5275512"/>
            <a:ext cx="1547589" cy="307777"/>
          </a:xfrm>
          <a:prstGeom prst="rect">
            <a:avLst/>
          </a:prstGeom>
          <a:solidFill>
            <a:schemeClr val="bg1"/>
          </a:solidFill>
        </p:spPr>
        <p:txBody>
          <a:bodyPr wrap="square" lIns="91376" tIns="45688" rIns="91376" bIns="45688" rtlCol="0">
            <a:spAutoFit/>
          </a:bodyPr>
          <a:lstStyle/>
          <a:p>
            <a:pPr algn="ctr"/>
            <a:r>
              <a:rPr lang="en-US" sz="1400" b="1" baseline="0" dirty="0">
                <a:latin typeface="Times New Roman" panose="02020603050405020304" pitchFamily="18" charset="0"/>
                <a:cs typeface="Times New Roman" panose="02020603050405020304" pitchFamily="18" charset="0"/>
              </a:rPr>
              <a:t>Fall Clearance</a:t>
            </a:r>
          </a:p>
        </p:txBody>
      </p:sp>
      <p:sp>
        <p:nvSpPr>
          <p:cNvPr id="10" name="TextBox 9"/>
          <p:cNvSpPr txBox="1"/>
          <p:nvPr/>
        </p:nvSpPr>
        <p:spPr>
          <a:xfrm>
            <a:off x="1316141" y="4922315"/>
            <a:ext cx="1862985" cy="307777"/>
          </a:xfrm>
          <a:prstGeom prst="rect">
            <a:avLst/>
          </a:prstGeom>
          <a:solidFill>
            <a:schemeClr val="bg1"/>
          </a:solidFill>
        </p:spPr>
        <p:txBody>
          <a:bodyPr wrap="square" lIns="91376" tIns="45688" rIns="91376" bIns="45688" rtlCol="0">
            <a:spAutoFit/>
          </a:bodyPr>
          <a:lstStyle/>
          <a:p>
            <a:pPr algn="ctr"/>
            <a:r>
              <a:rPr lang="en-US" sz="1400" b="1" baseline="0" dirty="0">
                <a:latin typeface="Times New Roman" panose="02020603050405020304" pitchFamily="18" charset="0"/>
                <a:cs typeface="Times New Roman" panose="02020603050405020304" pitchFamily="18" charset="0"/>
              </a:rPr>
              <a:t>Max Arrest Distance</a:t>
            </a:r>
          </a:p>
        </p:txBody>
      </p:sp>
      <p:sp>
        <p:nvSpPr>
          <p:cNvPr id="11" name="TextBox 10"/>
          <p:cNvSpPr txBox="1"/>
          <p:nvPr/>
        </p:nvSpPr>
        <p:spPr>
          <a:xfrm>
            <a:off x="1298418" y="5973732"/>
            <a:ext cx="2518675" cy="307777"/>
          </a:xfrm>
          <a:prstGeom prst="rect">
            <a:avLst/>
          </a:prstGeom>
          <a:solidFill>
            <a:schemeClr val="bg1"/>
          </a:solidFill>
        </p:spPr>
        <p:txBody>
          <a:bodyPr wrap="square" lIns="91376" tIns="45688" rIns="91376" bIns="45688" rtlCol="0">
            <a:spAutoFit/>
          </a:bodyPr>
          <a:lstStyle/>
          <a:p>
            <a:pPr algn="ctr"/>
            <a:r>
              <a:rPr lang="en-US" sz="1400" b="1" baseline="0" dirty="0">
                <a:latin typeface="Times New Roman" panose="02020603050405020304" pitchFamily="18" charset="0"/>
                <a:cs typeface="Times New Roman" panose="02020603050405020304" pitchFamily="18" charset="0"/>
              </a:rPr>
              <a:t>Safety Factor of 39”(1 m)</a:t>
            </a:r>
          </a:p>
        </p:txBody>
      </p:sp>
      <p:graphicFrame>
        <p:nvGraphicFramePr>
          <p:cNvPr id="12" name="Table 11" title="text box: a typical example - MAD = 4 ½ Feet (1.37 m); + 39” (1 m) Safety Margin; D = 7’9” Feet (2.4 m"/>
          <p:cNvGraphicFramePr>
            <a:graphicFrameLocks noGrp="1"/>
          </p:cNvGraphicFramePr>
          <p:nvPr>
            <p:extLst>
              <p:ext uri="{D42A27DB-BD31-4B8C-83A1-F6EECF244321}">
                <p14:modId xmlns:p14="http://schemas.microsoft.com/office/powerpoint/2010/main" val="4199042860"/>
              </p:ext>
            </p:extLst>
          </p:nvPr>
        </p:nvGraphicFramePr>
        <p:xfrm>
          <a:off x="5377220" y="2561186"/>
          <a:ext cx="2663190" cy="2499360"/>
        </p:xfrm>
        <a:graphic>
          <a:graphicData uri="http://schemas.openxmlformats.org/drawingml/2006/table">
            <a:tbl>
              <a:tblPr firstRow="1" firstCol="1" bandRow="1">
                <a:tableStyleId>{5C22544A-7EE6-4342-B048-85BDC9FD1C3A}</a:tableStyleId>
              </a:tblPr>
              <a:tblGrid>
                <a:gridCol w="2663190">
                  <a:extLst>
                    <a:ext uri="{9D8B030D-6E8A-4147-A177-3AD203B41FA5}">
                      <a16:colId xmlns:a16="http://schemas.microsoft.com/office/drawing/2014/main" val="20000"/>
                    </a:ext>
                  </a:extLst>
                </a:gridCol>
              </a:tblGrid>
              <a:tr h="487680">
                <a:tc>
                  <a:txBody>
                    <a:bodyPr/>
                    <a:lstStyle/>
                    <a:p>
                      <a:pPr marL="0" marR="0" algn="ctr">
                        <a:spcBef>
                          <a:spcPts val="0"/>
                        </a:spcBef>
                        <a:spcAft>
                          <a:spcPts val="0"/>
                        </a:spcAft>
                      </a:pPr>
                      <a:r>
                        <a:rPr lang="en-US" sz="1600" u="sng" dirty="0">
                          <a:solidFill>
                            <a:schemeClr val="tx1"/>
                          </a:solidFill>
                          <a:effectLst/>
                        </a:rPr>
                        <a:t>A Typical Example</a:t>
                      </a:r>
                    </a:p>
                    <a:p>
                      <a:pPr marL="0" marR="0" algn="ctr">
                        <a:spcBef>
                          <a:spcPts val="0"/>
                        </a:spcBef>
                        <a:spcAft>
                          <a:spcPts val="0"/>
                        </a:spcAft>
                      </a:pPr>
                      <a:endParaRPr lang="en-US" sz="1600" dirty="0">
                        <a:solidFill>
                          <a:schemeClr val="tx1"/>
                        </a:solidFill>
                        <a:effectLst/>
                        <a:latin typeface="Times New Roman"/>
                        <a:ea typeface="Times New Roman"/>
                      </a:endParaRPr>
                    </a:p>
                  </a:txBody>
                  <a:tcPr marL="68580" marR="68580" marT="0" marB="0">
                    <a:noFill/>
                  </a:tcPr>
                </a:tc>
                <a:extLst>
                  <a:ext uri="{0D108BD9-81ED-4DB2-BD59-A6C34878D82A}">
                    <a16:rowId xmlns:a16="http://schemas.microsoft.com/office/drawing/2014/main" val="10000"/>
                  </a:ext>
                </a:extLst>
              </a:tr>
              <a:tr h="2011680">
                <a:tc>
                  <a:txBody>
                    <a:bodyPr/>
                    <a:lstStyle/>
                    <a:p>
                      <a:pPr marL="80010" marR="0" algn="ctr">
                        <a:spcBef>
                          <a:spcPts val="0"/>
                        </a:spcBef>
                        <a:spcAft>
                          <a:spcPts val="0"/>
                        </a:spcAft>
                      </a:pPr>
                      <a:r>
                        <a:rPr lang="en-US" sz="1600" dirty="0">
                          <a:solidFill>
                            <a:schemeClr val="tx1"/>
                          </a:solidFill>
                          <a:effectLst/>
                        </a:rPr>
                        <a:t>MAD = 4 ½ Feet (1.37 m)</a:t>
                      </a:r>
                    </a:p>
                    <a:p>
                      <a:pPr marL="0" marR="0" algn="ctr">
                        <a:spcBef>
                          <a:spcPts val="0"/>
                        </a:spcBef>
                        <a:spcAft>
                          <a:spcPts val="0"/>
                        </a:spcAft>
                      </a:pPr>
                      <a:r>
                        <a:rPr lang="en-US" sz="1600" dirty="0">
                          <a:solidFill>
                            <a:schemeClr val="tx1"/>
                          </a:solidFill>
                          <a:effectLst/>
                        </a:rPr>
                        <a:t> </a:t>
                      </a:r>
                    </a:p>
                    <a:p>
                      <a:pPr marL="0" marR="0" algn="ctr">
                        <a:spcBef>
                          <a:spcPts val="0"/>
                        </a:spcBef>
                        <a:spcAft>
                          <a:spcPts val="0"/>
                        </a:spcAft>
                      </a:pPr>
                      <a:endParaRPr lang="en-US" sz="1600" dirty="0">
                        <a:solidFill>
                          <a:schemeClr val="tx1"/>
                        </a:solidFill>
                        <a:effectLst/>
                      </a:endParaRPr>
                    </a:p>
                    <a:p>
                      <a:pPr marL="0" marR="0" algn="ctr">
                        <a:spcBef>
                          <a:spcPts val="0"/>
                        </a:spcBef>
                        <a:spcAft>
                          <a:spcPts val="0"/>
                        </a:spcAft>
                      </a:pPr>
                      <a:endParaRPr lang="en-US" sz="1600" dirty="0">
                        <a:solidFill>
                          <a:schemeClr val="tx1"/>
                        </a:solidFill>
                        <a:effectLst/>
                      </a:endParaRPr>
                    </a:p>
                    <a:p>
                      <a:pPr marL="80010" marR="0" algn="ctr">
                        <a:spcBef>
                          <a:spcPts val="0"/>
                        </a:spcBef>
                        <a:spcAft>
                          <a:spcPts val="0"/>
                        </a:spcAft>
                      </a:pPr>
                      <a:r>
                        <a:rPr lang="en-US" sz="1600" dirty="0">
                          <a:solidFill>
                            <a:schemeClr val="tx1"/>
                          </a:solidFill>
                          <a:effectLst/>
                        </a:rPr>
                        <a:t>+ 39” (</a:t>
                      </a:r>
                      <a:r>
                        <a:rPr lang="en-US" sz="1600" baseline="0" dirty="0">
                          <a:solidFill>
                            <a:schemeClr val="tx1"/>
                          </a:solidFill>
                          <a:effectLst/>
                        </a:rPr>
                        <a:t>1 </a:t>
                      </a:r>
                      <a:r>
                        <a:rPr lang="en-US" sz="1600" dirty="0">
                          <a:solidFill>
                            <a:schemeClr val="tx1"/>
                          </a:solidFill>
                          <a:effectLst/>
                        </a:rPr>
                        <a:t>m) Safety Margin</a:t>
                      </a:r>
                    </a:p>
                    <a:p>
                      <a:pPr marL="80010" marR="0" algn="ctr">
                        <a:spcBef>
                          <a:spcPts val="0"/>
                        </a:spcBef>
                        <a:spcAft>
                          <a:spcPts val="0"/>
                        </a:spcAft>
                      </a:pPr>
                      <a:endParaRPr lang="en-US" sz="1000" dirty="0">
                        <a:solidFill>
                          <a:schemeClr val="tx1"/>
                        </a:solidFill>
                        <a:effectLst/>
                      </a:endParaRPr>
                    </a:p>
                    <a:p>
                      <a:pPr algn="ctr" eaLnBrk="0" fontAlgn="base" hangingPunct="0"/>
                      <a:r>
                        <a:rPr lang="en-US" sz="1600" dirty="0">
                          <a:solidFill>
                            <a:schemeClr val="tx1"/>
                          </a:solidFill>
                          <a:effectLst/>
                        </a:rPr>
                        <a:t>-------------------------------------</a:t>
                      </a:r>
                    </a:p>
                    <a:p>
                      <a:pPr algn="ctr" eaLnBrk="0" fontAlgn="base" hangingPunct="0"/>
                      <a:endParaRPr lang="en-US" sz="1000" dirty="0">
                        <a:solidFill>
                          <a:schemeClr val="tx1"/>
                        </a:solidFill>
                        <a:effectLst/>
                      </a:endParaRPr>
                    </a:p>
                    <a:p>
                      <a:pPr marL="80010" marR="0" algn="ctr">
                        <a:spcBef>
                          <a:spcPts val="0"/>
                        </a:spcBef>
                        <a:spcAft>
                          <a:spcPts val="0"/>
                        </a:spcAft>
                      </a:pPr>
                      <a:r>
                        <a:rPr lang="en-US" sz="1600" dirty="0">
                          <a:solidFill>
                            <a:srgbClr val="C00000"/>
                          </a:solidFill>
                          <a:effectLst/>
                        </a:rPr>
                        <a:t>D = 7’9” Feet (2.4 m)</a:t>
                      </a:r>
                      <a:endParaRPr lang="en-US" sz="1600" dirty="0">
                        <a:solidFill>
                          <a:srgbClr val="C00000"/>
                        </a:solidFill>
                        <a:effectLst/>
                        <a:latin typeface="Times New Roman"/>
                        <a:ea typeface="Times New Roman"/>
                      </a:endParaRPr>
                    </a:p>
                  </a:txBody>
                  <a:tcPr marL="68580" marR="6858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81260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15225" y="1674931"/>
            <a:ext cx="6144141" cy="3161999"/>
          </a:xfrm>
          <a:prstGeom prst="rect">
            <a:avLst/>
          </a:prstGeom>
        </p:spPr>
        <p:txBody>
          <a:bodyPr vert="horz" wrap="square" lIns="0" tIns="0" rIns="0" bIns="0" rtlCol="0">
            <a:noAutofit/>
          </a:bodyPr>
          <a:lstStyle/>
          <a:p>
            <a:pPr marL="319078" marR="91735" indent="-307682" defTabSz="820487" fontAlgn="auto">
              <a:lnSpc>
                <a:spcPts val="2163"/>
              </a:lnSpc>
              <a:spcBef>
                <a:spcPts val="0"/>
              </a:spcBef>
              <a:spcAft>
                <a:spcPts val="0"/>
              </a:spcAft>
              <a:buFont typeface="Baskerville Old Face"/>
              <a:buChar char="•"/>
              <a:tabLst>
                <a:tab pos="319078" algn="l"/>
              </a:tabLst>
            </a:pPr>
            <a:r>
              <a:rPr sz="2400" baseline="0" dirty="0">
                <a:solidFill>
                  <a:prstClr val="black"/>
                </a:solidFill>
                <a:latin typeface="Helvetica" panose="020B0604020202020204" pitchFamily="34" charset="0"/>
                <a:cs typeface="Helvetica" panose="020B0604020202020204" pitchFamily="34" charset="0"/>
              </a:rPr>
              <a:t>E</a:t>
            </a:r>
            <a:r>
              <a:rPr sz="2400" spc="-13" baseline="0" dirty="0">
                <a:solidFill>
                  <a:prstClr val="black"/>
                </a:solidFill>
                <a:latin typeface="Helvetica" panose="020B0604020202020204" pitchFamily="34" charset="0"/>
                <a:cs typeface="Helvetica" panose="020B0604020202020204" pitchFamily="34" charset="0"/>
              </a:rPr>
              <a:t>ach</a:t>
            </a:r>
            <a:r>
              <a:rPr sz="2400" spc="-4" baseline="0" dirty="0">
                <a:solidFill>
                  <a:prstClr val="black"/>
                </a:solidFill>
                <a:latin typeface="Helvetica" panose="020B0604020202020204" pitchFamily="34" charset="0"/>
                <a:cs typeface="Helvetica" panose="020B0604020202020204" pitchFamily="34" charset="0"/>
              </a:rPr>
              <a:t> t</a:t>
            </a:r>
            <a:r>
              <a:rPr sz="2400" spc="-9" baseline="0" dirty="0">
                <a:solidFill>
                  <a:prstClr val="black"/>
                </a:solidFill>
                <a:latin typeface="Helvetica" panose="020B0604020202020204" pitchFamily="34" charset="0"/>
                <a:cs typeface="Helvetica" panose="020B0604020202020204" pitchFamily="34" charset="0"/>
              </a:rPr>
              <a:t>im</a:t>
            </a:r>
            <a:r>
              <a:rPr sz="2400" spc="-13" baseline="0" dirty="0">
                <a:solidFill>
                  <a:prstClr val="black"/>
                </a:solidFill>
                <a:latin typeface="Helvetica" panose="020B0604020202020204" pitchFamily="34" charset="0"/>
                <a:cs typeface="Helvetica" panose="020B0604020202020204" pitchFamily="34" charset="0"/>
              </a:rPr>
              <a:t>e </a:t>
            </a:r>
            <a:r>
              <a:rPr sz="2400" spc="4" baseline="0" dirty="0">
                <a:solidFill>
                  <a:prstClr val="black"/>
                </a:solidFill>
                <a:latin typeface="Helvetica" panose="020B0604020202020204" pitchFamily="34" charset="0"/>
                <a:cs typeface="Helvetica" panose="020B0604020202020204" pitchFamily="34" charset="0"/>
              </a:rPr>
              <a:t>P</a:t>
            </a:r>
            <a:r>
              <a:rPr sz="2400" spc="-9" baseline="0" dirty="0">
                <a:solidFill>
                  <a:prstClr val="black"/>
                </a:solidFill>
                <a:latin typeface="Helvetica" panose="020B0604020202020204" pitchFamily="34" charset="0"/>
                <a:cs typeface="Helvetica" panose="020B0604020202020204" pitchFamily="34" charset="0"/>
              </a:rPr>
              <a:t>P</a:t>
            </a:r>
            <a:r>
              <a:rPr sz="2400" baseline="0" dirty="0">
                <a:solidFill>
                  <a:prstClr val="black"/>
                </a:solidFill>
                <a:latin typeface="Helvetica" panose="020B0604020202020204" pitchFamily="34" charset="0"/>
                <a:cs typeface="Helvetica" panose="020B0604020202020204" pitchFamily="34" charset="0"/>
              </a:rPr>
              <a:t>E </a:t>
            </a:r>
            <a:r>
              <a:rPr sz="2400" spc="-9" baseline="0" dirty="0">
                <a:solidFill>
                  <a:prstClr val="black"/>
                </a:solidFill>
                <a:latin typeface="Helvetica" panose="020B0604020202020204" pitchFamily="34" charset="0"/>
                <a:cs typeface="Helvetica" panose="020B0604020202020204" pitchFamily="34" charset="0"/>
              </a:rPr>
              <a:t>is </a:t>
            </a:r>
            <a:r>
              <a:rPr sz="2400" spc="-22" baseline="0" dirty="0">
                <a:solidFill>
                  <a:prstClr val="black"/>
                </a:solidFill>
                <a:latin typeface="Helvetica" panose="020B0604020202020204" pitchFamily="34" charset="0"/>
                <a:cs typeface="Helvetica" panose="020B0604020202020204" pitchFamily="34" charset="0"/>
              </a:rPr>
              <a:t>u</a:t>
            </a:r>
            <a:r>
              <a:rPr sz="2400" spc="-4" baseline="0" dirty="0">
                <a:solidFill>
                  <a:prstClr val="black"/>
                </a:solidFill>
                <a:latin typeface="Helvetica" panose="020B0604020202020204" pitchFamily="34" charset="0"/>
                <a:cs typeface="Helvetica" panose="020B0604020202020204" pitchFamily="34" charset="0"/>
              </a:rPr>
              <a:t>s</a:t>
            </a:r>
            <a:r>
              <a:rPr sz="2400" spc="-13" baseline="0" dirty="0">
                <a:solidFill>
                  <a:prstClr val="black"/>
                </a:solidFill>
                <a:latin typeface="Helvetica" panose="020B0604020202020204" pitchFamily="34" charset="0"/>
                <a:cs typeface="Helvetica" panose="020B0604020202020204" pitchFamily="34" charset="0"/>
              </a:rPr>
              <a:t>e</a:t>
            </a:r>
            <a:r>
              <a:rPr sz="2400" spc="-4" baseline="0" dirty="0">
                <a:solidFill>
                  <a:prstClr val="black"/>
                </a:solidFill>
                <a:latin typeface="Helvetica" panose="020B0604020202020204" pitchFamily="34" charset="0"/>
                <a:cs typeface="Helvetica" panose="020B0604020202020204" pitchFamily="34" charset="0"/>
              </a:rPr>
              <a:t>d</a:t>
            </a:r>
            <a:r>
              <a:rPr sz="2400" baseline="0" dirty="0">
                <a:solidFill>
                  <a:prstClr val="black"/>
                </a:solidFill>
                <a:latin typeface="Helvetica" panose="020B0604020202020204" pitchFamily="34" charset="0"/>
                <a:cs typeface="Helvetica" panose="020B0604020202020204" pitchFamily="34" charset="0"/>
              </a:rPr>
              <a:t>,</a:t>
            </a:r>
            <a:r>
              <a:rPr sz="2400" spc="9" baseline="0" dirty="0">
                <a:solidFill>
                  <a:prstClr val="black"/>
                </a:solidFill>
                <a:latin typeface="Helvetica" panose="020B0604020202020204" pitchFamily="34" charset="0"/>
                <a:cs typeface="Helvetica" panose="020B0604020202020204" pitchFamily="34" charset="0"/>
              </a:rPr>
              <a:t> t</a:t>
            </a:r>
            <a:r>
              <a:rPr sz="2400" spc="-4" baseline="0" dirty="0">
                <a:solidFill>
                  <a:prstClr val="black"/>
                </a:solidFill>
                <a:latin typeface="Helvetica" panose="020B0604020202020204" pitchFamily="34" charset="0"/>
                <a:cs typeface="Helvetica" panose="020B0604020202020204" pitchFamily="34" charset="0"/>
              </a:rPr>
              <a:t>h</a:t>
            </a:r>
            <a:r>
              <a:rPr sz="2400" spc="-13" baseline="0" dirty="0">
                <a:solidFill>
                  <a:prstClr val="black"/>
                </a:solidFill>
                <a:latin typeface="Helvetica" panose="020B0604020202020204" pitchFamily="34" charset="0"/>
                <a:cs typeface="Helvetica" panose="020B0604020202020204" pitchFamily="34" charset="0"/>
              </a:rPr>
              <a:t>ere</a:t>
            </a:r>
            <a:r>
              <a:rPr sz="2400" spc="9" baseline="0" dirty="0">
                <a:solidFill>
                  <a:prstClr val="black"/>
                </a:solidFill>
                <a:latin typeface="Helvetica" panose="020B0604020202020204" pitchFamily="34" charset="0"/>
                <a:cs typeface="Helvetica" panose="020B0604020202020204" pitchFamily="34" charset="0"/>
              </a:rPr>
              <a:t> </a:t>
            </a:r>
            <a:r>
              <a:rPr sz="2400" spc="-9" baseline="0" dirty="0">
                <a:solidFill>
                  <a:prstClr val="black"/>
                </a:solidFill>
                <a:latin typeface="Helvetica" panose="020B0604020202020204" pitchFamily="34" charset="0"/>
                <a:cs typeface="Helvetica" panose="020B0604020202020204" pitchFamily="34" charset="0"/>
              </a:rPr>
              <a:t>m</a:t>
            </a:r>
            <a:r>
              <a:rPr sz="2400" spc="-22" baseline="0" dirty="0">
                <a:solidFill>
                  <a:prstClr val="black"/>
                </a:solidFill>
                <a:latin typeface="Helvetica" panose="020B0604020202020204" pitchFamily="34" charset="0"/>
                <a:cs typeface="Helvetica" panose="020B0604020202020204" pitchFamily="34" charset="0"/>
              </a:rPr>
              <a:t>u</a:t>
            </a:r>
            <a:r>
              <a:rPr sz="2400" spc="-4" baseline="0" dirty="0">
                <a:solidFill>
                  <a:prstClr val="black"/>
                </a:solidFill>
                <a:latin typeface="Helvetica" panose="020B0604020202020204" pitchFamily="34" charset="0"/>
                <a:cs typeface="Helvetica" panose="020B0604020202020204" pitchFamily="34" charset="0"/>
              </a:rPr>
              <a:t>s</a:t>
            </a:r>
            <a:r>
              <a:rPr sz="2400" baseline="0" dirty="0">
                <a:solidFill>
                  <a:prstClr val="black"/>
                </a:solidFill>
                <a:latin typeface="Helvetica" panose="020B0604020202020204" pitchFamily="34" charset="0"/>
                <a:cs typeface="Helvetica" panose="020B0604020202020204" pitchFamily="34" charset="0"/>
              </a:rPr>
              <a:t>t</a:t>
            </a:r>
            <a:r>
              <a:rPr sz="2400" spc="-4" baseline="0" dirty="0">
                <a:solidFill>
                  <a:prstClr val="black"/>
                </a:solidFill>
                <a:latin typeface="Helvetica" panose="020B0604020202020204" pitchFamily="34" charset="0"/>
                <a:cs typeface="Helvetica" panose="020B0604020202020204" pitchFamily="34" charset="0"/>
              </a:rPr>
              <a:t> </a:t>
            </a:r>
            <a:r>
              <a:rPr sz="2400" baseline="0" dirty="0">
                <a:solidFill>
                  <a:prstClr val="black"/>
                </a:solidFill>
                <a:latin typeface="Helvetica" panose="020B0604020202020204" pitchFamily="34" charset="0"/>
                <a:cs typeface="Helvetica" panose="020B0604020202020204" pitchFamily="34" charset="0"/>
              </a:rPr>
              <a:t>b</a:t>
            </a:r>
            <a:r>
              <a:rPr sz="2400" spc="-13" baseline="0" dirty="0">
                <a:solidFill>
                  <a:prstClr val="black"/>
                </a:solidFill>
                <a:latin typeface="Helvetica" panose="020B0604020202020204" pitchFamily="34" charset="0"/>
                <a:cs typeface="Helvetica" panose="020B0604020202020204" pitchFamily="34" charset="0"/>
              </a:rPr>
              <a:t>e a re</a:t>
            </a:r>
            <a:r>
              <a:rPr sz="2400" spc="-4" baseline="0" dirty="0">
                <a:solidFill>
                  <a:prstClr val="black"/>
                </a:solidFill>
                <a:latin typeface="Helvetica" panose="020B0604020202020204" pitchFamily="34" charset="0"/>
                <a:cs typeface="Helvetica" panose="020B0604020202020204" pitchFamily="34" charset="0"/>
              </a:rPr>
              <a:t>s</a:t>
            </a:r>
            <a:r>
              <a:rPr sz="2400" baseline="0" dirty="0">
                <a:solidFill>
                  <a:prstClr val="black"/>
                </a:solidFill>
                <a:latin typeface="Helvetica" panose="020B0604020202020204" pitchFamily="34" charset="0"/>
                <a:cs typeface="Helvetica" panose="020B0604020202020204" pitchFamily="34" charset="0"/>
              </a:rPr>
              <a:t>c</a:t>
            </a:r>
            <a:r>
              <a:rPr sz="2400" spc="-22" baseline="0" dirty="0">
                <a:solidFill>
                  <a:prstClr val="black"/>
                </a:solidFill>
                <a:latin typeface="Helvetica" panose="020B0604020202020204" pitchFamily="34" charset="0"/>
                <a:cs typeface="Helvetica" panose="020B0604020202020204" pitchFamily="34" charset="0"/>
              </a:rPr>
              <a:t>u</a:t>
            </a:r>
            <a:r>
              <a:rPr sz="2400" spc="-13" baseline="0" dirty="0">
                <a:solidFill>
                  <a:prstClr val="black"/>
                </a:solidFill>
                <a:latin typeface="Helvetica" panose="020B0604020202020204" pitchFamily="34" charset="0"/>
                <a:cs typeface="Helvetica" panose="020B0604020202020204" pitchFamily="34" charset="0"/>
              </a:rPr>
              <a:t>e</a:t>
            </a:r>
            <a:r>
              <a:rPr lang="en-US" sz="2400" spc="-9" baseline="0" dirty="0">
                <a:solidFill>
                  <a:prstClr val="black"/>
                </a:solidFill>
                <a:latin typeface="Helvetica" panose="020B0604020202020204" pitchFamily="34" charset="0"/>
                <a:cs typeface="Helvetica" panose="020B0604020202020204" pitchFamily="34" charset="0"/>
              </a:rPr>
              <a:t> </a:t>
            </a:r>
            <a:r>
              <a:rPr sz="2400" spc="-4" baseline="0" dirty="0">
                <a:solidFill>
                  <a:prstClr val="black"/>
                </a:solidFill>
                <a:latin typeface="Helvetica" panose="020B0604020202020204" pitchFamily="34" charset="0"/>
                <a:cs typeface="Helvetica" panose="020B0604020202020204" pitchFamily="34" charset="0"/>
              </a:rPr>
              <a:t>p</a:t>
            </a:r>
            <a:r>
              <a:rPr sz="2400" spc="-9" baseline="0" dirty="0">
                <a:solidFill>
                  <a:prstClr val="black"/>
                </a:solidFill>
                <a:latin typeface="Helvetica" panose="020B0604020202020204" pitchFamily="34" charset="0"/>
                <a:cs typeface="Helvetica" panose="020B0604020202020204" pitchFamily="34" charset="0"/>
              </a:rPr>
              <a:t>l</a:t>
            </a:r>
            <a:r>
              <a:rPr sz="2400" spc="-13" baseline="0" dirty="0">
                <a:solidFill>
                  <a:prstClr val="black"/>
                </a:solidFill>
                <a:latin typeface="Helvetica" panose="020B0604020202020204" pitchFamily="34" charset="0"/>
                <a:cs typeface="Helvetica" panose="020B0604020202020204" pitchFamily="34" charset="0"/>
              </a:rPr>
              <a:t>a</a:t>
            </a:r>
            <a:r>
              <a:rPr sz="2400" spc="-18" baseline="0" dirty="0">
                <a:solidFill>
                  <a:prstClr val="black"/>
                </a:solidFill>
                <a:latin typeface="Helvetica" panose="020B0604020202020204" pitchFamily="34" charset="0"/>
                <a:cs typeface="Helvetica" panose="020B0604020202020204" pitchFamily="34" charset="0"/>
              </a:rPr>
              <a:t>n</a:t>
            </a:r>
            <a:r>
              <a:rPr sz="2400" baseline="0" dirty="0">
                <a:solidFill>
                  <a:prstClr val="black"/>
                </a:solidFill>
                <a:latin typeface="Helvetica" panose="020B0604020202020204" pitchFamily="34" charset="0"/>
                <a:cs typeface="Helvetica" panose="020B0604020202020204" pitchFamily="34" charset="0"/>
              </a:rPr>
              <a:t>!</a:t>
            </a:r>
          </a:p>
          <a:p>
            <a:pPr marL="634738" marR="787438" lvl="1" indent="-213668" defTabSz="820487" fontAlgn="auto">
              <a:spcBef>
                <a:spcPts val="13"/>
              </a:spcBef>
              <a:spcAft>
                <a:spcPts val="0"/>
              </a:spcAft>
              <a:buFont typeface="Baskerville Old Face"/>
              <a:buChar char="–"/>
              <a:tabLst>
                <a:tab pos="678610" algn="l"/>
              </a:tabLst>
            </a:pPr>
            <a:r>
              <a:rPr sz="2400" spc="-13" baseline="0" dirty="0">
                <a:solidFill>
                  <a:prstClr val="black"/>
                </a:solidFill>
                <a:latin typeface="Helvetica" panose="020B0604020202020204" pitchFamily="34" charset="0"/>
                <a:cs typeface="Helvetica" panose="020B0604020202020204" pitchFamily="34" charset="0"/>
              </a:rPr>
              <a:t>You</a:t>
            </a:r>
            <a:r>
              <a:rPr sz="2400" spc="-9" baseline="0" dirty="0">
                <a:solidFill>
                  <a:prstClr val="black"/>
                </a:solidFill>
                <a:latin typeface="Helvetica" panose="020B0604020202020204" pitchFamily="34" charset="0"/>
                <a:cs typeface="Helvetica" panose="020B0604020202020204" pitchFamily="34" charset="0"/>
              </a:rPr>
              <a:t> m</a:t>
            </a:r>
            <a:r>
              <a:rPr sz="2400" spc="-22" baseline="0" dirty="0">
                <a:solidFill>
                  <a:prstClr val="black"/>
                </a:solidFill>
                <a:latin typeface="Helvetica" panose="020B0604020202020204" pitchFamily="34" charset="0"/>
                <a:cs typeface="Helvetica" panose="020B0604020202020204" pitchFamily="34" charset="0"/>
              </a:rPr>
              <a:t>u</a:t>
            </a:r>
            <a:r>
              <a:rPr sz="2400" spc="-4" baseline="0" dirty="0">
                <a:solidFill>
                  <a:prstClr val="black"/>
                </a:solidFill>
                <a:latin typeface="Helvetica" panose="020B0604020202020204" pitchFamily="34" charset="0"/>
                <a:cs typeface="Helvetica" panose="020B0604020202020204" pitchFamily="34" charset="0"/>
              </a:rPr>
              <a:t>s</a:t>
            </a:r>
            <a:r>
              <a:rPr sz="2400" baseline="0" dirty="0">
                <a:solidFill>
                  <a:prstClr val="black"/>
                </a:solidFill>
                <a:latin typeface="Helvetica" panose="020B0604020202020204" pitchFamily="34" charset="0"/>
                <a:cs typeface="Helvetica" panose="020B0604020202020204" pitchFamily="34" charset="0"/>
              </a:rPr>
              <a:t>t</a:t>
            </a:r>
            <a:r>
              <a:rPr sz="2400" spc="-4" baseline="0" dirty="0">
                <a:solidFill>
                  <a:prstClr val="black"/>
                </a:solidFill>
                <a:latin typeface="Helvetica" panose="020B0604020202020204" pitchFamily="34" charset="0"/>
                <a:cs typeface="Helvetica" panose="020B0604020202020204" pitchFamily="34" charset="0"/>
              </a:rPr>
              <a:t> </a:t>
            </a:r>
            <a:r>
              <a:rPr sz="2400" baseline="0" dirty="0">
                <a:solidFill>
                  <a:prstClr val="black"/>
                </a:solidFill>
                <a:latin typeface="Helvetica" panose="020B0604020202020204" pitchFamily="34" charset="0"/>
                <a:cs typeface="Helvetica" panose="020B0604020202020204" pitchFamily="34" charset="0"/>
              </a:rPr>
              <a:t>b</a:t>
            </a:r>
            <a:r>
              <a:rPr sz="2400" spc="-13" baseline="0" dirty="0">
                <a:solidFill>
                  <a:prstClr val="black"/>
                </a:solidFill>
                <a:latin typeface="Helvetica" panose="020B0604020202020204" pitchFamily="34" charset="0"/>
                <a:cs typeface="Helvetica" panose="020B0604020202020204" pitchFamily="34" charset="0"/>
              </a:rPr>
              <a:t>e ab</a:t>
            </a:r>
            <a:r>
              <a:rPr sz="2400" spc="-18" baseline="0" dirty="0">
                <a:solidFill>
                  <a:prstClr val="black"/>
                </a:solidFill>
                <a:latin typeface="Helvetica" panose="020B0604020202020204" pitchFamily="34" charset="0"/>
                <a:cs typeface="Helvetica" panose="020B0604020202020204" pitchFamily="34" charset="0"/>
              </a:rPr>
              <a:t>l</a:t>
            </a:r>
            <a:r>
              <a:rPr sz="2400" spc="-13" baseline="0" dirty="0">
                <a:solidFill>
                  <a:prstClr val="black"/>
                </a:solidFill>
                <a:latin typeface="Helvetica" panose="020B0604020202020204" pitchFamily="34" charset="0"/>
                <a:cs typeface="Helvetica" panose="020B0604020202020204" pitchFamily="34" charset="0"/>
              </a:rPr>
              <a:t>e </a:t>
            </a:r>
            <a:r>
              <a:rPr sz="2400" spc="-4" baseline="0" dirty="0">
                <a:solidFill>
                  <a:prstClr val="black"/>
                </a:solidFill>
                <a:latin typeface="Helvetica" panose="020B0604020202020204" pitchFamily="34" charset="0"/>
                <a:cs typeface="Helvetica" panose="020B0604020202020204" pitchFamily="34" charset="0"/>
              </a:rPr>
              <a:t>t</a:t>
            </a:r>
            <a:r>
              <a:rPr sz="2400" spc="-13" baseline="0" dirty="0">
                <a:solidFill>
                  <a:prstClr val="black"/>
                </a:solidFill>
                <a:latin typeface="Helvetica" panose="020B0604020202020204" pitchFamily="34" charset="0"/>
                <a:cs typeface="Helvetica" panose="020B0604020202020204" pitchFamily="34" charset="0"/>
              </a:rPr>
              <a:t>o re</a:t>
            </a:r>
            <a:r>
              <a:rPr sz="2400" spc="4" baseline="0" dirty="0">
                <a:solidFill>
                  <a:prstClr val="black"/>
                </a:solidFill>
                <a:latin typeface="Helvetica" panose="020B0604020202020204" pitchFamily="34" charset="0"/>
                <a:cs typeface="Helvetica" panose="020B0604020202020204" pitchFamily="34" charset="0"/>
              </a:rPr>
              <a:t>s</a:t>
            </a:r>
            <a:r>
              <a:rPr sz="2400" baseline="0" dirty="0">
                <a:solidFill>
                  <a:prstClr val="black"/>
                </a:solidFill>
                <a:latin typeface="Helvetica" panose="020B0604020202020204" pitchFamily="34" charset="0"/>
                <a:cs typeface="Helvetica" panose="020B0604020202020204" pitchFamily="34" charset="0"/>
              </a:rPr>
              <a:t>c</a:t>
            </a:r>
            <a:r>
              <a:rPr sz="2400" spc="-22" baseline="0" dirty="0">
                <a:solidFill>
                  <a:prstClr val="black"/>
                </a:solidFill>
                <a:latin typeface="Helvetica" panose="020B0604020202020204" pitchFamily="34" charset="0"/>
                <a:cs typeface="Helvetica" panose="020B0604020202020204" pitchFamily="34" charset="0"/>
              </a:rPr>
              <a:t>u</a:t>
            </a:r>
            <a:r>
              <a:rPr sz="2400" spc="-13" baseline="0" dirty="0">
                <a:solidFill>
                  <a:prstClr val="black"/>
                </a:solidFill>
                <a:latin typeface="Helvetica" panose="020B0604020202020204" pitchFamily="34" charset="0"/>
                <a:cs typeface="Helvetica" panose="020B0604020202020204" pitchFamily="34" charset="0"/>
              </a:rPr>
              <a:t>e </a:t>
            </a:r>
            <a:r>
              <a:rPr sz="2400" spc="-4" baseline="0" dirty="0">
                <a:solidFill>
                  <a:prstClr val="black"/>
                </a:solidFill>
                <a:latin typeface="Helvetica" panose="020B0604020202020204" pitchFamily="34" charset="0"/>
                <a:cs typeface="Helvetica" panose="020B0604020202020204" pitchFamily="34" charset="0"/>
              </a:rPr>
              <a:t>s</a:t>
            </a:r>
            <a:r>
              <a:rPr sz="2400" spc="-13" baseline="0" dirty="0">
                <a:solidFill>
                  <a:prstClr val="black"/>
                </a:solidFill>
                <a:latin typeface="Helvetica" panose="020B0604020202020204" pitchFamily="34" charset="0"/>
                <a:cs typeface="Helvetica" panose="020B0604020202020204" pitchFamily="34" charset="0"/>
              </a:rPr>
              <a:t>o</a:t>
            </a:r>
            <a:r>
              <a:rPr sz="2400" spc="-9" baseline="0" dirty="0">
                <a:solidFill>
                  <a:prstClr val="black"/>
                </a:solidFill>
                <a:latin typeface="Helvetica" panose="020B0604020202020204" pitchFamily="34" charset="0"/>
                <a:cs typeface="Helvetica" panose="020B0604020202020204" pitchFamily="34" charset="0"/>
              </a:rPr>
              <a:t>m</a:t>
            </a:r>
            <a:r>
              <a:rPr sz="2400" spc="-13" baseline="0" dirty="0">
                <a:solidFill>
                  <a:prstClr val="black"/>
                </a:solidFill>
                <a:latin typeface="Helvetica" panose="020B0604020202020204" pitchFamily="34" charset="0"/>
                <a:cs typeface="Helvetica" panose="020B0604020202020204" pitchFamily="34" charset="0"/>
              </a:rPr>
              <a:t>eo</a:t>
            </a:r>
            <a:r>
              <a:rPr sz="2400" spc="-9" baseline="0" dirty="0">
                <a:solidFill>
                  <a:prstClr val="black"/>
                </a:solidFill>
                <a:latin typeface="Helvetica" panose="020B0604020202020204" pitchFamily="34" charset="0"/>
                <a:cs typeface="Helvetica" panose="020B0604020202020204" pitchFamily="34" charset="0"/>
              </a:rPr>
              <a:t>n</a:t>
            </a:r>
            <a:r>
              <a:rPr sz="2400" spc="-13" baseline="0" dirty="0">
                <a:solidFill>
                  <a:prstClr val="black"/>
                </a:solidFill>
                <a:latin typeface="Helvetica" panose="020B0604020202020204" pitchFamily="34" charset="0"/>
                <a:cs typeface="Helvetica" panose="020B0604020202020204" pitchFamily="34" charset="0"/>
              </a:rPr>
              <a:t>e</a:t>
            </a:r>
            <a:r>
              <a:rPr sz="2400" spc="-9" baseline="0" dirty="0">
                <a:solidFill>
                  <a:prstClr val="black"/>
                </a:solidFill>
                <a:latin typeface="Helvetica" panose="020B0604020202020204" pitchFamily="34" charset="0"/>
                <a:cs typeface="Helvetica" panose="020B0604020202020204" pitchFamily="34" charset="0"/>
              </a:rPr>
              <a:t> i</a:t>
            </a:r>
            <a:r>
              <a:rPr sz="2400" spc="-13" baseline="0" dirty="0">
                <a:solidFill>
                  <a:prstClr val="black"/>
                </a:solidFill>
                <a:latin typeface="Helvetica" panose="020B0604020202020204" pitchFamily="34" charset="0"/>
                <a:cs typeface="Helvetica" panose="020B0604020202020204" pitchFamily="34" charset="0"/>
              </a:rPr>
              <a:t>n</a:t>
            </a:r>
            <a:r>
              <a:rPr sz="2400" spc="-9" baseline="0" dirty="0">
                <a:solidFill>
                  <a:prstClr val="black"/>
                </a:solidFill>
                <a:latin typeface="Helvetica" panose="020B0604020202020204" pitchFamily="34" charset="0"/>
                <a:cs typeface="Helvetica" panose="020B0604020202020204" pitchFamily="34" charset="0"/>
              </a:rPr>
              <a:t> </a:t>
            </a:r>
            <a:r>
              <a:rPr sz="2400" spc="-13" baseline="0" dirty="0">
                <a:solidFill>
                  <a:prstClr val="black"/>
                </a:solidFill>
                <a:latin typeface="Helvetica" panose="020B0604020202020204" pitchFamily="34" charset="0"/>
                <a:cs typeface="Helvetica" panose="020B0604020202020204" pitchFamily="34" charset="0"/>
              </a:rPr>
              <a:t>a </a:t>
            </a:r>
            <a:r>
              <a:rPr sz="2400" spc="-9" baseline="0" dirty="0">
                <a:solidFill>
                  <a:prstClr val="black"/>
                </a:solidFill>
                <a:latin typeface="Helvetica" panose="020B0604020202020204" pitchFamily="34" charset="0"/>
                <a:cs typeface="Helvetica" panose="020B0604020202020204" pitchFamily="34" charset="0"/>
              </a:rPr>
              <a:t>mi</a:t>
            </a:r>
            <a:r>
              <a:rPr sz="2400" spc="-18" baseline="0" dirty="0">
                <a:solidFill>
                  <a:prstClr val="black"/>
                </a:solidFill>
                <a:latin typeface="Helvetica" panose="020B0604020202020204" pitchFamily="34" charset="0"/>
                <a:cs typeface="Helvetica" panose="020B0604020202020204" pitchFamily="34" charset="0"/>
              </a:rPr>
              <a:t>n</a:t>
            </a:r>
            <a:r>
              <a:rPr sz="2400" spc="4" baseline="0" dirty="0">
                <a:solidFill>
                  <a:prstClr val="black"/>
                </a:solidFill>
                <a:latin typeface="Helvetica" panose="020B0604020202020204" pitchFamily="34" charset="0"/>
                <a:cs typeface="Helvetica" panose="020B0604020202020204" pitchFamily="34" charset="0"/>
              </a:rPr>
              <a:t>i</a:t>
            </a:r>
            <a:r>
              <a:rPr sz="2400" spc="-9" baseline="0" dirty="0">
                <a:solidFill>
                  <a:prstClr val="black"/>
                </a:solidFill>
                <a:latin typeface="Helvetica" panose="020B0604020202020204" pitchFamily="34" charset="0"/>
                <a:cs typeface="Helvetica" panose="020B0604020202020204" pitchFamily="34" charset="0"/>
              </a:rPr>
              <a:t>mu</a:t>
            </a:r>
            <a:r>
              <a:rPr sz="2400" baseline="0" dirty="0">
                <a:solidFill>
                  <a:prstClr val="black"/>
                </a:solidFill>
                <a:latin typeface="Helvetica" panose="020B0604020202020204" pitchFamily="34" charset="0"/>
                <a:cs typeface="Helvetica" panose="020B0604020202020204" pitchFamily="34" charset="0"/>
              </a:rPr>
              <a:t>m</a:t>
            </a:r>
            <a:r>
              <a:rPr sz="2400" spc="-9" baseline="0" dirty="0">
                <a:solidFill>
                  <a:prstClr val="black"/>
                </a:solidFill>
                <a:latin typeface="Helvetica" panose="020B0604020202020204" pitchFamily="34" charset="0"/>
                <a:cs typeface="Helvetica" panose="020B0604020202020204" pitchFamily="34" charset="0"/>
              </a:rPr>
              <a:t> </a:t>
            </a:r>
            <a:r>
              <a:rPr sz="2400" spc="-13" baseline="0" dirty="0">
                <a:solidFill>
                  <a:prstClr val="black"/>
                </a:solidFill>
                <a:latin typeface="Helvetica" panose="020B0604020202020204" pitchFamily="34" charset="0"/>
                <a:cs typeface="Helvetica" panose="020B0604020202020204" pitchFamily="34" charset="0"/>
              </a:rPr>
              <a:t>a</a:t>
            </a:r>
            <a:r>
              <a:rPr sz="2400" spc="-9" baseline="0" dirty="0">
                <a:solidFill>
                  <a:prstClr val="black"/>
                </a:solidFill>
                <a:latin typeface="Helvetica" panose="020B0604020202020204" pitchFamily="34" charset="0"/>
                <a:cs typeface="Helvetica" panose="020B0604020202020204" pitchFamily="34" charset="0"/>
              </a:rPr>
              <a:t>m</a:t>
            </a:r>
            <a:r>
              <a:rPr sz="2400" spc="-13" baseline="0" dirty="0">
                <a:solidFill>
                  <a:prstClr val="black"/>
                </a:solidFill>
                <a:latin typeface="Helvetica" panose="020B0604020202020204" pitchFamily="34" charset="0"/>
                <a:cs typeface="Helvetica" panose="020B0604020202020204" pitchFamily="34" charset="0"/>
              </a:rPr>
              <a:t>o</a:t>
            </a:r>
            <a:r>
              <a:rPr sz="2400" spc="-9" baseline="0" dirty="0">
                <a:solidFill>
                  <a:prstClr val="black"/>
                </a:solidFill>
                <a:latin typeface="Helvetica" panose="020B0604020202020204" pitchFamily="34" charset="0"/>
                <a:cs typeface="Helvetica" panose="020B0604020202020204" pitchFamily="34" charset="0"/>
              </a:rPr>
              <a:t>u</a:t>
            </a:r>
            <a:r>
              <a:rPr sz="2400" spc="-18" baseline="0" dirty="0">
                <a:solidFill>
                  <a:prstClr val="black"/>
                </a:solidFill>
                <a:latin typeface="Helvetica" panose="020B0604020202020204" pitchFamily="34" charset="0"/>
                <a:cs typeface="Helvetica" panose="020B0604020202020204" pitchFamily="34" charset="0"/>
              </a:rPr>
              <a:t>n</a:t>
            </a:r>
            <a:r>
              <a:rPr sz="2400" baseline="0" dirty="0">
                <a:solidFill>
                  <a:prstClr val="black"/>
                </a:solidFill>
                <a:latin typeface="Helvetica" panose="020B0604020202020204" pitchFamily="34" charset="0"/>
                <a:cs typeface="Helvetica" panose="020B0604020202020204" pitchFamily="34" charset="0"/>
              </a:rPr>
              <a:t>t</a:t>
            </a:r>
            <a:r>
              <a:rPr sz="2400" spc="-4" baseline="0" dirty="0">
                <a:solidFill>
                  <a:prstClr val="black"/>
                </a:solidFill>
                <a:latin typeface="Helvetica" panose="020B0604020202020204" pitchFamily="34" charset="0"/>
                <a:cs typeface="Helvetica" panose="020B0604020202020204" pitchFamily="34" charset="0"/>
              </a:rPr>
              <a:t> </a:t>
            </a:r>
            <a:r>
              <a:rPr sz="2400" spc="-9" baseline="0" dirty="0">
                <a:solidFill>
                  <a:prstClr val="black"/>
                </a:solidFill>
                <a:latin typeface="Helvetica" panose="020B0604020202020204" pitchFamily="34" charset="0"/>
                <a:cs typeface="Helvetica" panose="020B0604020202020204" pitchFamily="34" charset="0"/>
              </a:rPr>
              <a:t>of</a:t>
            </a:r>
            <a:r>
              <a:rPr sz="2400" spc="-4" baseline="0" dirty="0">
                <a:solidFill>
                  <a:prstClr val="black"/>
                </a:solidFill>
                <a:latin typeface="Helvetica" panose="020B0604020202020204" pitchFamily="34" charset="0"/>
                <a:cs typeface="Helvetica" panose="020B0604020202020204" pitchFamily="34" charset="0"/>
              </a:rPr>
              <a:t> t</a:t>
            </a:r>
            <a:r>
              <a:rPr sz="2400" spc="4" baseline="0" dirty="0">
                <a:solidFill>
                  <a:prstClr val="black"/>
                </a:solidFill>
                <a:latin typeface="Helvetica" panose="020B0604020202020204" pitchFamily="34" charset="0"/>
                <a:cs typeface="Helvetica" panose="020B0604020202020204" pitchFamily="34" charset="0"/>
              </a:rPr>
              <a:t>i</a:t>
            </a:r>
            <a:r>
              <a:rPr sz="2400" spc="-9" baseline="0" dirty="0">
                <a:solidFill>
                  <a:prstClr val="black"/>
                </a:solidFill>
                <a:latin typeface="Helvetica" panose="020B0604020202020204" pitchFamily="34" charset="0"/>
                <a:cs typeface="Helvetica" panose="020B0604020202020204" pitchFamily="34" charset="0"/>
              </a:rPr>
              <a:t>m</a:t>
            </a:r>
            <a:r>
              <a:rPr sz="2400" spc="-13" baseline="0" dirty="0">
                <a:solidFill>
                  <a:prstClr val="black"/>
                </a:solidFill>
                <a:latin typeface="Helvetica" panose="020B0604020202020204" pitchFamily="34" charset="0"/>
                <a:cs typeface="Helvetica" panose="020B0604020202020204" pitchFamily="34" charset="0"/>
              </a:rPr>
              <a:t>e.</a:t>
            </a:r>
            <a:endParaRPr lang="en-US" sz="2400" spc="-13" baseline="0" dirty="0">
              <a:solidFill>
                <a:prstClr val="black"/>
              </a:solidFill>
              <a:latin typeface="Helvetica" panose="020B0604020202020204" pitchFamily="34" charset="0"/>
              <a:cs typeface="Helvetica" panose="020B0604020202020204" pitchFamily="34" charset="0"/>
            </a:endParaRPr>
          </a:p>
          <a:p>
            <a:pPr marL="634738" marR="787438" lvl="1" indent="-213668" defTabSz="820487" fontAlgn="auto">
              <a:spcBef>
                <a:spcPts val="13"/>
              </a:spcBef>
              <a:spcAft>
                <a:spcPts val="0"/>
              </a:spcAft>
              <a:buFont typeface="Baskerville Old Face"/>
              <a:buChar char="–"/>
              <a:tabLst>
                <a:tab pos="678610" algn="l"/>
              </a:tabLst>
            </a:pPr>
            <a:endParaRPr sz="2400" baseline="0" dirty="0">
              <a:solidFill>
                <a:prstClr val="black"/>
              </a:solidFill>
              <a:latin typeface="Helvetica" panose="020B0604020202020204" pitchFamily="34" charset="0"/>
              <a:cs typeface="Helvetica" panose="020B0604020202020204" pitchFamily="34" charset="0"/>
            </a:endParaRPr>
          </a:p>
          <a:p>
            <a:pPr marL="410243" lvl="1" defTabSz="820487" fontAlgn="auto">
              <a:lnSpc>
                <a:spcPts val="494"/>
              </a:lnSpc>
              <a:spcBef>
                <a:spcPts val="9"/>
              </a:spcBef>
              <a:spcAft>
                <a:spcPts val="0"/>
              </a:spcAft>
              <a:buFont typeface="Baskerville Old Face"/>
              <a:buChar char="–"/>
            </a:pPr>
            <a:endParaRPr sz="2400" baseline="0" dirty="0">
              <a:solidFill>
                <a:prstClr val="black"/>
              </a:solidFill>
              <a:latin typeface="Helvetica" panose="020B0604020202020204" pitchFamily="34" charset="0"/>
              <a:cs typeface="Helvetica" panose="020B0604020202020204" pitchFamily="34" charset="0"/>
            </a:endParaRPr>
          </a:p>
          <a:p>
            <a:pPr marL="678610" marR="1043272" lvl="1" indent="-257542" defTabSz="820487" fontAlgn="auto">
              <a:lnSpc>
                <a:spcPts val="2163"/>
              </a:lnSpc>
              <a:spcBef>
                <a:spcPts val="0"/>
              </a:spcBef>
              <a:spcAft>
                <a:spcPts val="0"/>
              </a:spcAft>
              <a:buFont typeface="Baskerville Old Face"/>
              <a:buChar char="–"/>
              <a:tabLst>
                <a:tab pos="678610" algn="l"/>
              </a:tabLst>
            </a:pPr>
            <a:r>
              <a:rPr sz="2400" spc="-9" baseline="0" dirty="0">
                <a:solidFill>
                  <a:prstClr val="black"/>
                </a:solidFill>
                <a:latin typeface="Helvetica" panose="020B0604020202020204" pitchFamily="34" charset="0"/>
                <a:cs typeface="Helvetica" panose="020B0604020202020204" pitchFamily="34" charset="0"/>
              </a:rPr>
              <a:t>I</a:t>
            </a:r>
            <a:r>
              <a:rPr sz="2400" spc="-4" baseline="0" dirty="0">
                <a:solidFill>
                  <a:prstClr val="black"/>
                </a:solidFill>
                <a:latin typeface="Helvetica" panose="020B0604020202020204" pitchFamily="34" charset="0"/>
                <a:cs typeface="Helvetica" panose="020B0604020202020204" pitchFamily="34" charset="0"/>
              </a:rPr>
              <a:t>d</a:t>
            </a:r>
            <a:r>
              <a:rPr sz="2400" spc="-13" baseline="0" dirty="0">
                <a:solidFill>
                  <a:prstClr val="black"/>
                </a:solidFill>
                <a:latin typeface="Helvetica" panose="020B0604020202020204" pitchFamily="34" charset="0"/>
                <a:cs typeface="Helvetica" panose="020B0604020202020204" pitchFamily="34" charset="0"/>
              </a:rPr>
              <a:t>e</a:t>
            </a:r>
            <a:r>
              <a:rPr sz="2400" spc="-18" baseline="0" dirty="0">
                <a:solidFill>
                  <a:prstClr val="black"/>
                </a:solidFill>
                <a:latin typeface="Helvetica" panose="020B0604020202020204" pitchFamily="34" charset="0"/>
                <a:cs typeface="Helvetica" panose="020B0604020202020204" pitchFamily="34" charset="0"/>
              </a:rPr>
              <a:t>n</a:t>
            </a:r>
            <a:r>
              <a:rPr sz="2400" spc="-4" baseline="0" dirty="0">
                <a:solidFill>
                  <a:prstClr val="black"/>
                </a:solidFill>
                <a:latin typeface="Helvetica" panose="020B0604020202020204" pitchFamily="34" charset="0"/>
                <a:cs typeface="Helvetica" panose="020B0604020202020204" pitchFamily="34" charset="0"/>
              </a:rPr>
              <a:t>t</a:t>
            </a:r>
            <a:r>
              <a:rPr sz="2400" spc="-9" baseline="0" dirty="0">
                <a:solidFill>
                  <a:prstClr val="black"/>
                </a:solidFill>
                <a:latin typeface="Helvetica" panose="020B0604020202020204" pitchFamily="34" charset="0"/>
                <a:cs typeface="Helvetica" panose="020B0604020202020204" pitchFamily="34" charset="0"/>
              </a:rPr>
              <a:t>i</a:t>
            </a:r>
            <a:r>
              <a:rPr sz="2400" spc="-13" baseline="0" dirty="0">
                <a:solidFill>
                  <a:prstClr val="black"/>
                </a:solidFill>
                <a:latin typeface="Helvetica" panose="020B0604020202020204" pitchFamily="34" charset="0"/>
                <a:cs typeface="Helvetica" panose="020B0604020202020204" pitchFamily="34" charset="0"/>
              </a:rPr>
              <a:t>f</a:t>
            </a:r>
            <a:r>
              <a:rPr sz="2400" baseline="0" dirty="0">
                <a:solidFill>
                  <a:prstClr val="black"/>
                </a:solidFill>
                <a:latin typeface="Helvetica" panose="020B0604020202020204" pitchFamily="34" charset="0"/>
                <a:cs typeface="Helvetica" panose="020B0604020202020204" pitchFamily="34" charset="0"/>
              </a:rPr>
              <a:t>y</a:t>
            </a:r>
            <a:r>
              <a:rPr sz="2400" spc="9" baseline="0" dirty="0">
                <a:solidFill>
                  <a:prstClr val="black"/>
                </a:solidFill>
                <a:latin typeface="Helvetica" panose="020B0604020202020204" pitchFamily="34" charset="0"/>
                <a:cs typeface="Helvetica" panose="020B0604020202020204" pitchFamily="34" charset="0"/>
              </a:rPr>
              <a:t> </a:t>
            </a:r>
            <a:r>
              <a:rPr sz="2400" spc="-4" baseline="0" dirty="0">
                <a:solidFill>
                  <a:prstClr val="black"/>
                </a:solidFill>
                <a:latin typeface="Helvetica" panose="020B0604020202020204" pitchFamily="34" charset="0"/>
                <a:cs typeface="Helvetica" panose="020B0604020202020204" pitchFamily="34" charset="0"/>
              </a:rPr>
              <a:t>th</a:t>
            </a:r>
            <a:r>
              <a:rPr sz="2400" spc="-13" baseline="0" dirty="0">
                <a:solidFill>
                  <a:prstClr val="black"/>
                </a:solidFill>
                <a:latin typeface="Helvetica" panose="020B0604020202020204" pitchFamily="34" charset="0"/>
                <a:cs typeface="Helvetica" panose="020B0604020202020204" pitchFamily="34" charset="0"/>
              </a:rPr>
              <a:t>e</a:t>
            </a:r>
            <a:r>
              <a:rPr sz="2400" spc="9" baseline="0" dirty="0">
                <a:solidFill>
                  <a:prstClr val="black"/>
                </a:solidFill>
                <a:latin typeface="Helvetica" panose="020B0604020202020204" pitchFamily="34" charset="0"/>
                <a:cs typeface="Helvetica" panose="020B0604020202020204" pitchFamily="34" charset="0"/>
              </a:rPr>
              <a:t> </a:t>
            </a:r>
            <a:r>
              <a:rPr sz="2400" spc="-18" baseline="0" dirty="0">
                <a:solidFill>
                  <a:prstClr val="black"/>
                </a:solidFill>
                <a:latin typeface="Helvetica" panose="020B0604020202020204" pitchFamily="34" charset="0"/>
                <a:cs typeface="Helvetica" panose="020B0604020202020204" pitchFamily="34" charset="0"/>
              </a:rPr>
              <a:t>n</a:t>
            </a:r>
            <a:r>
              <a:rPr sz="2400" spc="-4" baseline="0" dirty="0">
                <a:solidFill>
                  <a:prstClr val="black"/>
                </a:solidFill>
                <a:latin typeface="Helvetica" panose="020B0604020202020204" pitchFamily="34" charset="0"/>
                <a:cs typeface="Helvetica" panose="020B0604020202020204" pitchFamily="34" charset="0"/>
              </a:rPr>
              <a:t>o</a:t>
            </a:r>
            <a:r>
              <a:rPr sz="2400" spc="-13" baseline="0" dirty="0">
                <a:solidFill>
                  <a:prstClr val="black"/>
                </a:solidFill>
                <a:latin typeface="Helvetica" panose="020B0604020202020204" pitchFamily="34" charset="0"/>
                <a:cs typeface="Helvetica" panose="020B0604020202020204" pitchFamily="34" charset="0"/>
              </a:rPr>
              <a:t>r</a:t>
            </a:r>
            <a:r>
              <a:rPr sz="2400" spc="-9" baseline="0" dirty="0">
                <a:solidFill>
                  <a:prstClr val="black"/>
                </a:solidFill>
                <a:latin typeface="Helvetica" panose="020B0604020202020204" pitchFamily="34" charset="0"/>
                <a:cs typeface="Helvetica" panose="020B0604020202020204" pitchFamily="34" charset="0"/>
              </a:rPr>
              <a:t>m</a:t>
            </a:r>
            <a:r>
              <a:rPr sz="2400" spc="-13" baseline="0" dirty="0">
                <a:solidFill>
                  <a:prstClr val="black"/>
                </a:solidFill>
                <a:latin typeface="Helvetica" panose="020B0604020202020204" pitchFamily="34" charset="0"/>
                <a:cs typeface="Helvetica" panose="020B0604020202020204" pitchFamily="34" charset="0"/>
              </a:rPr>
              <a:t>al</a:t>
            </a:r>
            <a:r>
              <a:rPr sz="2400" spc="-9" baseline="0" dirty="0">
                <a:solidFill>
                  <a:prstClr val="black"/>
                </a:solidFill>
                <a:latin typeface="Helvetica" panose="020B0604020202020204" pitchFamily="34" charset="0"/>
                <a:cs typeface="Helvetica" panose="020B0604020202020204" pitchFamily="34" charset="0"/>
              </a:rPr>
              <a:t> </a:t>
            </a:r>
            <a:r>
              <a:rPr sz="2400" baseline="0" dirty="0">
                <a:solidFill>
                  <a:prstClr val="black"/>
                </a:solidFill>
                <a:latin typeface="Helvetica" panose="020B0604020202020204" pitchFamily="34" charset="0"/>
                <a:cs typeface="Helvetica" panose="020B0604020202020204" pitchFamily="34" charset="0"/>
              </a:rPr>
              <a:t>c</a:t>
            </a:r>
            <a:r>
              <a:rPr sz="2400" spc="-13" baseline="0" dirty="0">
                <a:solidFill>
                  <a:prstClr val="black"/>
                </a:solidFill>
                <a:latin typeface="Helvetica" panose="020B0604020202020204" pitchFamily="34" charset="0"/>
                <a:cs typeface="Helvetica" panose="020B0604020202020204" pitchFamily="34" charset="0"/>
              </a:rPr>
              <a:t>o</a:t>
            </a:r>
            <a:r>
              <a:rPr sz="2400" spc="-9" baseline="0" dirty="0">
                <a:solidFill>
                  <a:prstClr val="black"/>
                </a:solidFill>
                <a:latin typeface="Helvetica" panose="020B0604020202020204" pitchFamily="34" charset="0"/>
                <a:cs typeface="Helvetica" panose="020B0604020202020204" pitchFamily="34" charset="0"/>
              </a:rPr>
              <a:t>n</a:t>
            </a:r>
            <a:r>
              <a:rPr sz="2400" spc="-4" baseline="0" dirty="0">
                <a:solidFill>
                  <a:prstClr val="black"/>
                </a:solidFill>
                <a:latin typeface="Helvetica" panose="020B0604020202020204" pitchFamily="34" charset="0"/>
                <a:cs typeface="Helvetica" panose="020B0604020202020204" pitchFamily="34" charset="0"/>
              </a:rPr>
              <a:t>d</a:t>
            </a:r>
            <a:r>
              <a:rPr sz="2400" spc="-9" baseline="0" dirty="0">
                <a:solidFill>
                  <a:prstClr val="black"/>
                </a:solidFill>
                <a:latin typeface="Helvetica" panose="020B0604020202020204" pitchFamily="34" charset="0"/>
                <a:cs typeface="Helvetica" panose="020B0604020202020204" pitchFamily="34" charset="0"/>
              </a:rPr>
              <a:t>i</a:t>
            </a:r>
            <a:r>
              <a:rPr sz="2400" spc="-4" baseline="0" dirty="0">
                <a:solidFill>
                  <a:prstClr val="black"/>
                </a:solidFill>
                <a:latin typeface="Helvetica" panose="020B0604020202020204" pitchFamily="34" charset="0"/>
                <a:cs typeface="Helvetica" panose="020B0604020202020204" pitchFamily="34" charset="0"/>
              </a:rPr>
              <a:t>t</a:t>
            </a:r>
            <a:r>
              <a:rPr sz="2400" spc="-9" baseline="0" dirty="0">
                <a:solidFill>
                  <a:prstClr val="black"/>
                </a:solidFill>
                <a:latin typeface="Helvetica" panose="020B0604020202020204" pitchFamily="34" charset="0"/>
                <a:cs typeface="Helvetica" panose="020B0604020202020204" pitchFamily="34" charset="0"/>
              </a:rPr>
              <a:t>i</a:t>
            </a:r>
            <a:r>
              <a:rPr sz="2400" spc="-13" baseline="0" dirty="0">
                <a:solidFill>
                  <a:prstClr val="black"/>
                </a:solidFill>
                <a:latin typeface="Helvetica" panose="020B0604020202020204" pitchFamily="34" charset="0"/>
                <a:cs typeface="Helvetica" panose="020B0604020202020204" pitchFamily="34" charset="0"/>
              </a:rPr>
              <a:t>o</a:t>
            </a:r>
            <a:r>
              <a:rPr sz="2400" spc="-18" baseline="0" dirty="0">
                <a:solidFill>
                  <a:prstClr val="black"/>
                </a:solidFill>
                <a:latin typeface="Helvetica" panose="020B0604020202020204" pitchFamily="34" charset="0"/>
                <a:cs typeface="Helvetica" panose="020B0604020202020204" pitchFamily="34" charset="0"/>
              </a:rPr>
              <a:t>n</a:t>
            </a:r>
            <a:r>
              <a:rPr sz="2400" spc="-9" baseline="0" dirty="0">
                <a:solidFill>
                  <a:prstClr val="black"/>
                </a:solidFill>
                <a:latin typeface="Helvetica" panose="020B0604020202020204" pitchFamily="34" charset="0"/>
                <a:cs typeface="Helvetica" panose="020B0604020202020204" pitchFamily="34" charset="0"/>
              </a:rPr>
              <a:t>s </a:t>
            </a:r>
            <a:r>
              <a:rPr sz="2400" spc="-13" baseline="0" dirty="0">
                <a:solidFill>
                  <a:prstClr val="black"/>
                </a:solidFill>
                <a:latin typeface="Helvetica" panose="020B0604020202020204" pitchFamily="34" charset="0"/>
                <a:cs typeface="Helvetica" panose="020B0604020202020204" pitchFamily="34" charset="0"/>
              </a:rPr>
              <a:t>a</a:t>
            </a:r>
            <a:r>
              <a:rPr sz="2400" spc="-18" baseline="0" dirty="0">
                <a:solidFill>
                  <a:prstClr val="black"/>
                </a:solidFill>
                <a:latin typeface="Helvetica" panose="020B0604020202020204" pitchFamily="34" charset="0"/>
                <a:cs typeface="Helvetica" panose="020B0604020202020204" pitchFamily="34" charset="0"/>
              </a:rPr>
              <a:t>n</a:t>
            </a:r>
            <a:r>
              <a:rPr sz="2400" baseline="0" dirty="0">
                <a:solidFill>
                  <a:prstClr val="black"/>
                </a:solidFill>
                <a:latin typeface="Helvetica" panose="020B0604020202020204" pitchFamily="34" charset="0"/>
                <a:cs typeface="Helvetica" panose="020B0604020202020204" pitchFamily="34" charset="0"/>
              </a:rPr>
              <a:t>d </a:t>
            </a:r>
            <a:r>
              <a:rPr sz="2400" spc="-13" baseline="0" dirty="0">
                <a:solidFill>
                  <a:prstClr val="black"/>
                </a:solidFill>
                <a:latin typeface="Helvetica" panose="020B0604020202020204" pitchFamily="34" charset="0"/>
                <a:cs typeface="Helvetica" panose="020B0604020202020204" pitchFamily="34" charset="0"/>
              </a:rPr>
              <a:t>a</a:t>
            </a:r>
            <a:r>
              <a:rPr sz="2400" spc="-9" baseline="0" dirty="0">
                <a:solidFill>
                  <a:prstClr val="black"/>
                </a:solidFill>
                <a:latin typeface="Helvetica" panose="020B0604020202020204" pitchFamily="34" charset="0"/>
                <a:cs typeface="Helvetica" panose="020B0604020202020204" pitchFamily="34" charset="0"/>
              </a:rPr>
              <a:t>ll</a:t>
            </a:r>
            <a:r>
              <a:rPr sz="2400" spc="-13" baseline="0" dirty="0">
                <a:solidFill>
                  <a:prstClr val="black"/>
                </a:solidFill>
                <a:latin typeface="Helvetica" panose="020B0604020202020204" pitchFamily="34" charset="0"/>
                <a:cs typeface="Helvetica" panose="020B0604020202020204" pitchFamily="34" charset="0"/>
              </a:rPr>
              <a:t>owa</a:t>
            </a:r>
            <a:r>
              <a:rPr sz="2400" spc="-18" baseline="0" dirty="0">
                <a:solidFill>
                  <a:prstClr val="black"/>
                </a:solidFill>
                <a:latin typeface="Helvetica" panose="020B0604020202020204" pitchFamily="34" charset="0"/>
                <a:cs typeface="Helvetica" panose="020B0604020202020204" pitchFamily="34" charset="0"/>
              </a:rPr>
              <a:t>n</a:t>
            </a:r>
            <a:r>
              <a:rPr sz="2400" baseline="0" dirty="0">
                <a:solidFill>
                  <a:prstClr val="black"/>
                </a:solidFill>
                <a:latin typeface="Helvetica" panose="020B0604020202020204" pitchFamily="34" charset="0"/>
                <a:cs typeface="Helvetica" panose="020B0604020202020204" pitchFamily="34" charset="0"/>
              </a:rPr>
              <a:t>c</a:t>
            </a:r>
            <a:r>
              <a:rPr sz="2400" spc="-13" baseline="0" dirty="0">
                <a:solidFill>
                  <a:prstClr val="black"/>
                </a:solidFill>
                <a:latin typeface="Helvetica" panose="020B0604020202020204" pitchFamily="34" charset="0"/>
                <a:cs typeface="Helvetica" panose="020B0604020202020204" pitchFamily="34" charset="0"/>
              </a:rPr>
              <a:t>e</a:t>
            </a:r>
            <a:r>
              <a:rPr sz="2400" spc="-4" baseline="0" dirty="0">
                <a:solidFill>
                  <a:prstClr val="black"/>
                </a:solidFill>
                <a:latin typeface="Helvetica" panose="020B0604020202020204" pitchFamily="34" charset="0"/>
                <a:cs typeface="Helvetica" panose="020B0604020202020204" pitchFamily="34" charset="0"/>
              </a:rPr>
              <a:t>s</a:t>
            </a:r>
            <a:r>
              <a:rPr sz="2400" baseline="0" dirty="0">
                <a:solidFill>
                  <a:prstClr val="black"/>
                </a:solidFill>
                <a:latin typeface="Helvetica" panose="020B0604020202020204" pitchFamily="34" charset="0"/>
                <a:cs typeface="Helvetica" panose="020B0604020202020204" pitchFamily="34" charset="0"/>
              </a:rPr>
              <a:t>.</a:t>
            </a:r>
            <a:endParaRPr lang="en-US" sz="2400" baseline="0" dirty="0">
              <a:solidFill>
                <a:prstClr val="black"/>
              </a:solidFill>
              <a:latin typeface="Helvetica" panose="020B0604020202020204" pitchFamily="34" charset="0"/>
              <a:cs typeface="Helvetica" panose="020B0604020202020204" pitchFamily="34" charset="0"/>
            </a:endParaRPr>
          </a:p>
          <a:p>
            <a:pPr marL="678610" marR="1043272" lvl="1" indent="-257542" defTabSz="820487" fontAlgn="auto">
              <a:lnSpc>
                <a:spcPts val="2163"/>
              </a:lnSpc>
              <a:spcBef>
                <a:spcPts val="0"/>
              </a:spcBef>
              <a:spcAft>
                <a:spcPts val="0"/>
              </a:spcAft>
              <a:buFont typeface="Baskerville Old Face"/>
              <a:buChar char="–"/>
              <a:tabLst>
                <a:tab pos="678610" algn="l"/>
              </a:tabLst>
            </a:pPr>
            <a:endParaRPr sz="2400" baseline="0" dirty="0">
              <a:solidFill>
                <a:prstClr val="black"/>
              </a:solidFill>
              <a:latin typeface="Helvetica" panose="020B0604020202020204" pitchFamily="34" charset="0"/>
              <a:cs typeface="Helvetica" panose="020B0604020202020204" pitchFamily="34" charset="0"/>
            </a:endParaRPr>
          </a:p>
          <a:p>
            <a:pPr marL="410243" lvl="1" defTabSz="820487" fontAlgn="auto">
              <a:lnSpc>
                <a:spcPts val="494"/>
              </a:lnSpc>
              <a:spcBef>
                <a:spcPts val="25"/>
              </a:spcBef>
              <a:spcAft>
                <a:spcPts val="0"/>
              </a:spcAft>
              <a:buFont typeface="Baskerville Old Face"/>
              <a:buChar char="–"/>
            </a:pPr>
            <a:endParaRPr sz="2400" baseline="0" dirty="0">
              <a:solidFill>
                <a:prstClr val="black"/>
              </a:solidFill>
              <a:latin typeface="Helvetica" panose="020B0604020202020204" pitchFamily="34" charset="0"/>
              <a:cs typeface="Helvetica" panose="020B0604020202020204" pitchFamily="34" charset="0"/>
            </a:endParaRPr>
          </a:p>
          <a:p>
            <a:pPr marL="678610" marR="11396" lvl="1" indent="-257542" defTabSz="820487" fontAlgn="auto">
              <a:lnSpc>
                <a:spcPts val="2163"/>
              </a:lnSpc>
              <a:spcBef>
                <a:spcPts val="0"/>
              </a:spcBef>
              <a:spcAft>
                <a:spcPts val="0"/>
              </a:spcAft>
              <a:buFont typeface="Baskerville Old Face"/>
              <a:buChar char="–"/>
              <a:tabLst>
                <a:tab pos="678610" algn="l"/>
              </a:tabLst>
            </a:pPr>
            <a:r>
              <a:rPr sz="2400" baseline="0" dirty="0">
                <a:solidFill>
                  <a:prstClr val="black"/>
                </a:solidFill>
                <a:latin typeface="Helvetica" panose="020B0604020202020204" pitchFamily="34" charset="0"/>
                <a:cs typeface="Helvetica" panose="020B0604020202020204" pitchFamily="34" charset="0"/>
              </a:rPr>
              <a:t>D</a:t>
            </a:r>
            <a:r>
              <a:rPr sz="2400" spc="-13" baseline="0" dirty="0">
                <a:solidFill>
                  <a:prstClr val="black"/>
                </a:solidFill>
                <a:latin typeface="Helvetica" panose="020B0604020202020204" pitchFamily="34" charset="0"/>
                <a:cs typeface="Helvetica" panose="020B0604020202020204" pitchFamily="34" charset="0"/>
              </a:rPr>
              <a:t>ef</a:t>
            </a:r>
            <a:r>
              <a:rPr sz="2400" spc="-9" baseline="0" dirty="0">
                <a:solidFill>
                  <a:prstClr val="black"/>
                </a:solidFill>
                <a:latin typeface="Helvetica" panose="020B0604020202020204" pitchFamily="34" charset="0"/>
                <a:cs typeface="Helvetica" panose="020B0604020202020204" pitchFamily="34" charset="0"/>
              </a:rPr>
              <a:t>i</a:t>
            </a:r>
            <a:r>
              <a:rPr sz="2400" spc="-18" baseline="0" dirty="0">
                <a:solidFill>
                  <a:prstClr val="black"/>
                </a:solidFill>
                <a:latin typeface="Helvetica" panose="020B0604020202020204" pitchFamily="34" charset="0"/>
                <a:cs typeface="Helvetica" panose="020B0604020202020204" pitchFamily="34" charset="0"/>
              </a:rPr>
              <a:t>n</a:t>
            </a:r>
            <a:r>
              <a:rPr sz="2400" spc="-13" baseline="0" dirty="0">
                <a:solidFill>
                  <a:prstClr val="black"/>
                </a:solidFill>
                <a:latin typeface="Helvetica" panose="020B0604020202020204" pitchFamily="34" charset="0"/>
                <a:cs typeface="Helvetica" panose="020B0604020202020204" pitchFamily="34" charset="0"/>
              </a:rPr>
              <a:t>e </a:t>
            </a:r>
            <a:r>
              <a:rPr sz="2400" spc="-4" baseline="0" dirty="0">
                <a:solidFill>
                  <a:prstClr val="black"/>
                </a:solidFill>
                <a:latin typeface="Helvetica" panose="020B0604020202020204" pitchFamily="34" charset="0"/>
                <a:cs typeface="Helvetica" panose="020B0604020202020204" pitchFamily="34" charset="0"/>
              </a:rPr>
              <a:t>th</a:t>
            </a:r>
            <a:r>
              <a:rPr sz="2400" spc="-13" baseline="0" dirty="0">
                <a:solidFill>
                  <a:prstClr val="black"/>
                </a:solidFill>
                <a:latin typeface="Helvetica" panose="020B0604020202020204" pitchFamily="34" charset="0"/>
                <a:cs typeface="Helvetica" panose="020B0604020202020204" pitchFamily="34" charset="0"/>
              </a:rPr>
              <a:t>e </a:t>
            </a:r>
            <a:r>
              <a:rPr sz="2400" spc="-4" baseline="0" dirty="0">
                <a:solidFill>
                  <a:prstClr val="black"/>
                </a:solidFill>
                <a:latin typeface="Helvetica" panose="020B0604020202020204" pitchFamily="34" charset="0"/>
                <a:cs typeface="Helvetica" panose="020B0604020202020204" pitchFamily="34" charset="0"/>
              </a:rPr>
              <a:t>p</a:t>
            </a:r>
            <a:r>
              <a:rPr sz="2400" spc="-9" baseline="0" dirty="0">
                <a:solidFill>
                  <a:prstClr val="black"/>
                </a:solidFill>
                <a:latin typeface="Helvetica" panose="020B0604020202020204" pitchFamily="34" charset="0"/>
                <a:cs typeface="Helvetica" panose="020B0604020202020204" pitchFamily="34" charset="0"/>
              </a:rPr>
              <a:t>l</a:t>
            </a:r>
            <a:r>
              <a:rPr sz="2400" spc="-13" baseline="0" dirty="0">
                <a:solidFill>
                  <a:prstClr val="black"/>
                </a:solidFill>
                <a:latin typeface="Helvetica" panose="020B0604020202020204" pitchFamily="34" charset="0"/>
                <a:cs typeface="Helvetica" panose="020B0604020202020204" pitchFamily="34" charset="0"/>
              </a:rPr>
              <a:t>an</a:t>
            </a:r>
            <a:r>
              <a:rPr sz="2400" spc="-9" baseline="0" dirty="0">
                <a:solidFill>
                  <a:prstClr val="black"/>
                </a:solidFill>
                <a:latin typeface="Helvetica" panose="020B0604020202020204" pitchFamily="34" charset="0"/>
                <a:cs typeface="Helvetica" panose="020B0604020202020204" pitchFamily="34" charset="0"/>
              </a:rPr>
              <a:t> </a:t>
            </a:r>
            <a:r>
              <a:rPr sz="2400" spc="-4" baseline="0" dirty="0">
                <a:solidFill>
                  <a:prstClr val="black"/>
                </a:solidFill>
                <a:latin typeface="Helvetica" panose="020B0604020202020204" pitchFamily="34" charset="0"/>
                <a:cs typeface="Helvetica" panose="020B0604020202020204" pitchFamily="34" charset="0"/>
              </a:rPr>
              <a:t>d</a:t>
            </a:r>
            <a:r>
              <a:rPr sz="2400" spc="-9" baseline="0" dirty="0">
                <a:solidFill>
                  <a:prstClr val="black"/>
                </a:solidFill>
                <a:latin typeface="Helvetica" panose="020B0604020202020204" pitchFamily="34" charset="0"/>
                <a:cs typeface="Helvetica" panose="020B0604020202020204" pitchFamily="34" charset="0"/>
              </a:rPr>
              <a:t>u</a:t>
            </a:r>
            <a:r>
              <a:rPr sz="2400" spc="-13" baseline="0" dirty="0">
                <a:solidFill>
                  <a:prstClr val="black"/>
                </a:solidFill>
                <a:latin typeface="Helvetica" panose="020B0604020202020204" pitchFamily="34" charset="0"/>
                <a:cs typeface="Helvetica" panose="020B0604020202020204" pitchFamily="34" charset="0"/>
              </a:rPr>
              <a:t>r</a:t>
            </a:r>
            <a:r>
              <a:rPr sz="2400" spc="-9" baseline="0" dirty="0">
                <a:solidFill>
                  <a:prstClr val="black"/>
                </a:solidFill>
                <a:latin typeface="Helvetica" panose="020B0604020202020204" pitchFamily="34" charset="0"/>
                <a:cs typeface="Helvetica" panose="020B0604020202020204" pitchFamily="34" charset="0"/>
              </a:rPr>
              <a:t>i</a:t>
            </a:r>
            <a:r>
              <a:rPr sz="2400" spc="-18" baseline="0" dirty="0">
                <a:solidFill>
                  <a:prstClr val="black"/>
                </a:solidFill>
                <a:latin typeface="Helvetica" panose="020B0604020202020204" pitchFamily="34" charset="0"/>
                <a:cs typeface="Helvetica" panose="020B0604020202020204" pitchFamily="34" charset="0"/>
              </a:rPr>
              <a:t>n</a:t>
            </a:r>
            <a:r>
              <a:rPr sz="2400" spc="-13" baseline="0" dirty="0">
                <a:solidFill>
                  <a:prstClr val="black"/>
                </a:solidFill>
                <a:latin typeface="Helvetica" panose="020B0604020202020204" pitchFamily="34" charset="0"/>
                <a:cs typeface="Helvetica" panose="020B0604020202020204" pitchFamily="34" charset="0"/>
              </a:rPr>
              <a:t>g</a:t>
            </a:r>
            <a:r>
              <a:rPr sz="2400" spc="9" baseline="0" dirty="0">
                <a:solidFill>
                  <a:prstClr val="black"/>
                </a:solidFill>
                <a:latin typeface="Helvetica" panose="020B0604020202020204" pitchFamily="34" charset="0"/>
                <a:cs typeface="Helvetica" panose="020B0604020202020204" pitchFamily="34" charset="0"/>
              </a:rPr>
              <a:t> </a:t>
            </a:r>
            <a:r>
              <a:rPr sz="2400" spc="-4" baseline="0" dirty="0">
                <a:solidFill>
                  <a:prstClr val="black"/>
                </a:solidFill>
                <a:latin typeface="Helvetica" panose="020B0604020202020204" pitchFamily="34" charset="0"/>
                <a:cs typeface="Helvetica" panose="020B0604020202020204" pitchFamily="34" charset="0"/>
              </a:rPr>
              <a:t>th</a:t>
            </a:r>
            <a:r>
              <a:rPr sz="2400" spc="-13" baseline="0" dirty="0">
                <a:solidFill>
                  <a:prstClr val="black"/>
                </a:solidFill>
                <a:latin typeface="Helvetica" panose="020B0604020202020204" pitchFamily="34" charset="0"/>
                <a:cs typeface="Helvetica" panose="020B0604020202020204" pitchFamily="34" charset="0"/>
              </a:rPr>
              <a:t>e </a:t>
            </a:r>
            <a:r>
              <a:rPr sz="2400" spc="-9" baseline="0" dirty="0">
                <a:solidFill>
                  <a:prstClr val="black"/>
                </a:solidFill>
                <a:latin typeface="Helvetica" panose="020B0604020202020204" pitchFamily="34" charset="0"/>
                <a:cs typeface="Helvetica" panose="020B0604020202020204" pitchFamily="34" charset="0"/>
              </a:rPr>
              <a:t>H</a:t>
            </a:r>
            <a:r>
              <a:rPr sz="2400" spc="-13" baseline="0" dirty="0">
                <a:solidFill>
                  <a:prstClr val="black"/>
                </a:solidFill>
                <a:latin typeface="Helvetica" panose="020B0604020202020204" pitchFamily="34" charset="0"/>
                <a:cs typeface="Helvetica" panose="020B0604020202020204" pitchFamily="34" charset="0"/>
              </a:rPr>
              <a:t>a</a:t>
            </a:r>
            <a:r>
              <a:rPr sz="2400" spc="-9" baseline="0" dirty="0">
                <a:solidFill>
                  <a:prstClr val="black"/>
                </a:solidFill>
                <a:latin typeface="Helvetica" panose="020B0604020202020204" pitchFamily="34" charset="0"/>
                <a:cs typeface="Helvetica" panose="020B0604020202020204" pitchFamily="34" charset="0"/>
              </a:rPr>
              <a:t>z</a:t>
            </a:r>
            <a:r>
              <a:rPr sz="2400" spc="-13" baseline="0" dirty="0">
                <a:solidFill>
                  <a:prstClr val="black"/>
                </a:solidFill>
                <a:latin typeface="Helvetica" panose="020B0604020202020204" pitchFamily="34" charset="0"/>
                <a:cs typeface="Helvetica" panose="020B0604020202020204" pitchFamily="34" charset="0"/>
              </a:rPr>
              <a:t>a</a:t>
            </a:r>
            <a:r>
              <a:rPr sz="2400" spc="-4" baseline="0" dirty="0">
                <a:solidFill>
                  <a:prstClr val="black"/>
                </a:solidFill>
                <a:latin typeface="Helvetica" panose="020B0604020202020204" pitchFamily="34" charset="0"/>
                <a:cs typeface="Helvetica" panose="020B0604020202020204" pitchFamily="34" charset="0"/>
              </a:rPr>
              <a:t>r</a:t>
            </a:r>
            <a:r>
              <a:rPr sz="2400" baseline="0" dirty="0">
                <a:solidFill>
                  <a:prstClr val="black"/>
                </a:solidFill>
                <a:latin typeface="Helvetica" panose="020B0604020202020204" pitchFamily="34" charset="0"/>
                <a:cs typeface="Helvetica" panose="020B0604020202020204" pitchFamily="34" charset="0"/>
              </a:rPr>
              <a:t>d</a:t>
            </a:r>
            <a:r>
              <a:rPr sz="2400" spc="4" baseline="0" dirty="0">
                <a:solidFill>
                  <a:prstClr val="black"/>
                </a:solidFill>
                <a:latin typeface="Helvetica" panose="020B0604020202020204" pitchFamily="34" charset="0"/>
                <a:cs typeface="Helvetica" panose="020B0604020202020204" pitchFamily="34" charset="0"/>
              </a:rPr>
              <a:t> </a:t>
            </a:r>
            <a:r>
              <a:rPr sz="2400" spc="-13" baseline="0" dirty="0">
                <a:solidFill>
                  <a:prstClr val="black"/>
                </a:solidFill>
                <a:latin typeface="Helvetica" panose="020B0604020202020204" pitchFamily="34" charset="0"/>
                <a:cs typeface="Helvetica" panose="020B0604020202020204" pitchFamily="34" charset="0"/>
              </a:rPr>
              <a:t>a</a:t>
            </a:r>
            <a:r>
              <a:rPr sz="2400" spc="-18" baseline="0" dirty="0">
                <a:solidFill>
                  <a:prstClr val="black"/>
                </a:solidFill>
                <a:latin typeface="Helvetica" panose="020B0604020202020204" pitchFamily="34" charset="0"/>
                <a:cs typeface="Helvetica" panose="020B0604020202020204" pitchFamily="34" charset="0"/>
              </a:rPr>
              <a:t>n</a:t>
            </a:r>
            <a:r>
              <a:rPr sz="2400" baseline="0" dirty="0">
                <a:solidFill>
                  <a:prstClr val="black"/>
                </a:solidFill>
                <a:latin typeface="Helvetica" panose="020B0604020202020204" pitchFamily="34" charset="0"/>
                <a:cs typeface="Helvetica" panose="020B0604020202020204" pitchFamily="34" charset="0"/>
              </a:rPr>
              <a:t>d</a:t>
            </a:r>
            <a:r>
              <a:rPr sz="2400" spc="-4" baseline="0" dirty="0">
                <a:solidFill>
                  <a:prstClr val="black"/>
                </a:solidFill>
                <a:latin typeface="Helvetica" panose="020B0604020202020204" pitchFamily="34" charset="0"/>
                <a:cs typeface="Helvetica" panose="020B0604020202020204" pitchFamily="34" charset="0"/>
              </a:rPr>
              <a:t> R</a:t>
            </a:r>
            <a:r>
              <a:rPr sz="2400" spc="-9" baseline="0" dirty="0">
                <a:solidFill>
                  <a:prstClr val="black"/>
                </a:solidFill>
                <a:latin typeface="Helvetica" panose="020B0604020202020204" pitchFamily="34" charset="0"/>
                <a:cs typeface="Helvetica" panose="020B0604020202020204" pitchFamily="34" charset="0"/>
              </a:rPr>
              <a:t>i</a:t>
            </a:r>
            <a:r>
              <a:rPr sz="2400" spc="-4" baseline="0" dirty="0">
                <a:solidFill>
                  <a:prstClr val="black"/>
                </a:solidFill>
                <a:latin typeface="Helvetica" panose="020B0604020202020204" pitchFamily="34" charset="0"/>
                <a:cs typeface="Helvetica" panose="020B0604020202020204" pitchFamily="34" charset="0"/>
              </a:rPr>
              <a:t>s</a:t>
            </a:r>
            <a:r>
              <a:rPr sz="2400" spc="-13" baseline="0" dirty="0">
                <a:solidFill>
                  <a:prstClr val="black"/>
                </a:solidFill>
                <a:latin typeface="Helvetica" panose="020B0604020202020204" pitchFamily="34" charset="0"/>
                <a:cs typeface="Helvetica" panose="020B0604020202020204" pitchFamily="34" charset="0"/>
              </a:rPr>
              <a:t>k</a:t>
            </a:r>
            <a:r>
              <a:rPr sz="2400" spc="-9" baseline="0" dirty="0">
                <a:solidFill>
                  <a:prstClr val="black"/>
                </a:solidFill>
                <a:latin typeface="Helvetica" panose="020B0604020202020204" pitchFamily="34" charset="0"/>
                <a:cs typeface="Helvetica" panose="020B0604020202020204" pitchFamily="34" charset="0"/>
              </a:rPr>
              <a:t> </a:t>
            </a:r>
            <a:r>
              <a:rPr sz="2400" spc="4" baseline="0" dirty="0">
                <a:solidFill>
                  <a:prstClr val="black"/>
                </a:solidFill>
                <a:latin typeface="Helvetica" panose="020B0604020202020204" pitchFamily="34" charset="0"/>
                <a:cs typeface="Helvetica" panose="020B0604020202020204" pitchFamily="34" charset="0"/>
              </a:rPr>
              <a:t>P</a:t>
            </a:r>
            <a:r>
              <a:rPr sz="2400" spc="-13" baseline="0" dirty="0">
                <a:solidFill>
                  <a:prstClr val="black"/>
                </a:solidFill>
                <a:latin typeface="Helvetica" panose="020B0604020202020204" pitchFamily="34" charset="0"/>
                <a:cs typeface="Helvetica" panose="020B0604020202020204" pitchFamily="34" charset="0"/>
              </a:rPr>
              <a:t>re</a:t>
            </a:r>
            <a:r>
              <a:rPr sz="2400" spc="-4" baseline="0" dirty="0">
                <a:solidFill>
                  <a:prstClr val="black"/>
                </a:solidFill>
                <a:latin typeface="Helvetica" panose="020B0604020202020204" pitchFamily="34" charset="0"/>
                <a:cs typeface="Helvetica" panose="020B0604020202020204" pitchFamily="34" charset="0"/>
              </a:rPr>
              <a:t>d</a:t>
            </a:r>
            <a:r>
              <a:rPr sz="2400" spc="-9" baseline="0" dirty="0">
                <a:solidFill>
                  <a:prstClr val="black"/>
                </a:solidFill>
                <a:latin typeface="Helvetica" panose="020B0604020202020204" pitchFamily="34" charset="0"/>
                <a:cs typeface="Helvetica" panose="020B0604020202020204" pitchFamily="34" charset="0"/>
              </a:rPr>
              <a:t>i</a:t>
            </a:r>
            <a:r>
              <a:rPr sz="2400" baseline="0" dirty="0">
                <a:solidFill>
                  <a:prstClr val="black"/>
                </a:solidFill>
                <a:latin typeface="Helvetica" panose="020B0604020202020204" pitchFamily="34" charset="0"/>
                <a:cs typeface="Helvetica" panose="020B0604020202020204" pitchFamily="34" charset="0"/>
              </a:rPr>
              <a:t>c</a:t>
            </a:r>
            <a:r>
              <a:rPr sz="2400" spc="-4" baseline="0" dirty="0">
                <a:solidFill>
                  <a:prstClr val="black"/>
                </a:solidFill>
                <a:latin typeface="Helvetica" panose="020B0604020202020204" pitchFamily="34" charset="0"/>
                <a:cs typeface="Helvetica" panose="020B0604020202020204" pitchFamily="34" charset="0"/>
              </a:rPr>
              <a:t>t</a:t>
            </a:r>
            <a:r>
              <a:rPr sz="2400" spc="-9" baseline="0" dirty="0">
                <a:solidFill>
                  <a:prstClr val="black"/>
                </a:solidFill>
                <a:latin typeface="Helvetica" panose="020B0604020202020204" pitchFamily="34" charset="0"/>
                <a:cs typeface="Helvetica" panose="020B0604020202020204" pitchFamily="34" charset="0"/>
              </a:rPr>
              <a:t>i</a:t>
            </a:r>
            <a:r>
              <a:rPr sz="2400" spc="-13" baseline="0" dirty="0">
                <a:solidFill>
                  <a:prstClr val="black"/>
                </a:solidFill>
                <a:latin typeface="Helvetica" panose="020B0604020202020204" pitchFamily="34" charset="0"/>
                <a:cs typeface="Helvetica" panose="020B0604020202020204" pitchFamily="34" charset="0"/>
              </a:rPr>
              <a:t>o</a:t>
            </a:r>
            <a:r>
              <a:rPr sz="2400" spc="-18" baseline="0" dirty="0">
                <a:solidFill>
                  <a:prstClr val="black"/>
                </a:solidFill>
                <a:latin typeface="Helvetica" panose="020B0604020202020204" pitchFamily="34" charset="0"/>
                <a:cs typeface="Helvetica" panose="020B0604020202020204" pitchFamily="34" charset="0"/>
              </a:rPr>
              <a:t>n</a:t>
            </a:r>
            <a:r>
              <a:rPr sz="2400" baseline="0" dirty="0">
                <a:solidFill>
                  <a:prstClr val="black"/>
                </a:solidFill>
                <a:latin typeface="Helvetica" panose="020B0604020202020204" pitchFamily="34" charset="0"/>
                <a:cs typeface="Helvetica" panose="020B0604020202020204" pitchFamily="34" charset="0"/>
              </a:rPr>
              <a:t>.</a:t>
            </a:r>
          </a:p>
        </p:txBody>
      </p:sp>
      <p:sp>
        <p:nvSpPr>
          <p:cNvPr id="6" name="Title 5"/>
          <p:cNvSpPr>
            <a:spLocks noGrp="1"/>
          </p:cNvSpPr>
          <p:nvPr>
            <p:ph type="title"/>
          </p:nvPr>
        </p:nvSpPr>
        <p:spPr/>
        <p:txBody>
          <a:bodyPr/>
          <a:lstStyle/>
          <a:p>
            <a:r>
              <a:rPr lang="en-US" dirty="0"/>
              <a:t>Fall Protection - Rescue Plan</a:t>
            </a:r>
          </a:p>
        </p:txBody>
      </p:sp>
      <p:sp>
        <p:nvSpPr>
          <p:cNvPr id="5" name="Slide Number Placeholder 4"/>
          <p:cNvSpPr>
            <a:spLocks noGrp="1"/>
          </p:cNvSpPr>
          <p:nvPr>
            <p:ph type="sldNum" sz="quarter" idx="12"/>
          </p:nvPr>
        </p:nvSpPr>
        <p:spPr/>
        <p:txBody>
          <a:bodyPr/>
          <a:lstStyle/>
          <a:p>
            <a:fld id="{A7F154CC-4E82-45BB-8A64-02679D04A018}" type="slidenum">
              <a:rPr lang="en-US" smtClean="0"/>
              <a:pPr/>
              <a:t>81</a:t>
            </a:fld>
            <a:endParaRPr lang="en-US" dirty="0"/>
          </a:p>
        </p:txBody>
      </p:sp>
      <p:pic>
        <p:nvPicPr>
          <p:cNvPr id="2" name="Picture 1" title="A picture showing a man wearing full body harnes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2969" y="2095437"/>
            <a:ext cx="1926336" cy="3919728"/>
          </a:xfrm>
          <a:prstGeom prst="rect">
            <a:avLst/>
          </a:prstGeom>
        </p:spPr>
      </p:pic>
    </p:spTree>
    <p:extLst>
      <p:ext uri="{BB962C8B-B14F-4D97-AF65-F5344CB8AC3E}">
        <p14:creationId xmlns:p14="http://schemas.microsoft.com/office/powerpoint/2010/main" val="33809613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53841"/>
            <a:r>
              <a:rPr dirty="0">
                <a:ea typeface="Helvetica" panose="020B0604020202020204" pitchFamily="34" charset="0"/>
              </a:rPr>
              <a:t>Rescue Equipment</a:t>
            </a:r>
          </a:p>
        </p:txBody>
      </p:sp>
      <p:sp>
        <p:nvSpPr>
          <p:cNvPr id="3" name="object 3"/>
          <p:cNvSpPr txBox="1"/>
          <p:nvPr/>
        </p:nvSpPr>
        <p:spPr>
          <a:xfrm>
            <a:off x="764308" y="1268057"/>
            <a:ext cx="3957205" cy="3364566"/>
          </a:xfrm>
          <a:prstGeom prst="rect">
            <a:avLst/>
          </a:prstGeom>
        </p:spPr>
        <p:txBody>
          <a:bodyPr vert="horz" wrap="square" lIns="0" tIns="0" rIns="0" bIns="0" rtlCol="0">
            <a:noAutofit/>
          </a:bodyPr>
          <a:lstStyle/>
          <a:p>
            <a:pPr marL="319078" indent="-308252" defTabSz="820487" fontAlgn="auto">
              <a:spcBef>
                <a:spcPts val="0"/>
              </a:spcBef>
              <a:spcAft>
                <a:spcPts val="0"/>
              </a:spcAft>
              <a:buFont typeface="Baskerville Old Face"/>
              <a:buChar char="•"/>
              <a:tabLst>
                <a:tab pos="319078" algn="l"/>
              </a:tabLst>
            </a:pP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r>
              <a:rPr spc="4" baseline="0" dirty="0">
                <a:solidFill>
                  <a:prstClr val="black"/>
                </a:solidFill>
                <a:latin typeface="Helvetica" panose="020B0604020202020204" pitchFamily="34" charset="0"/>
                <a:cs typeface="Helvetica" panose="020B0604020202020204" pitchFamily="34" charset="0"/>
              </a:rPr>
              <a:t> </a:t>
            </a:r>
            <a:r>
              <a:rPr spc="-9" baseline="0" dirty="0">
                <a:solidFill>
                  <a:prstClr val="black"/>
                </a:solidFill>
                <a:latin typeface="Helvetica" panose="020B0604020202020204" pitchFamily="34" charset="0"/>
                <a:cs typeface="Helvetica" panose="020B0604020202020204" pitchFamily="34" charset="0"/>
              </a:rPr>
              <a:t>C</a:t>
            </a:r>
            <a:r>
              <a:rPr spc="-4" baseline="0" dirty="0">
                <a:solidFill>
                  <a:prstClr val="black"/>
                </a:solidFill>
                <a:latin typeface="Helvetica" panose="020B0604020202020204" pitchFamily="34" charset="0"/>
                <a:cs typeface="Helvetica" panose="020B0604020202020204" pitchFamily="34" charset="0"/>
              </a:rPr>
              <a:t>r</a:t>
            </a:r>
            <a:r>
              <a:rPr spc="-13"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d</a:t>
            </a:r>
            <a:r>
              <a:rPr spc="-4"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e</a:t>
            </a:r>
          </a:p>
          <a:p>
            <a:pPr marL="678610" marR="11396" lvl="1" indent="-257542" defTabSz="820487" fontAlgn="auto">
              <a:lnSpc>
                <a:spcPts val="1561"/>
              </a:lnSpc>
              <a:spcBef>
                <a:spcPts val="354"/>
              </a:spcBef>
              <a:spcAft>
                <a:spcPts val="0"/>
              </a:spcAft>
              <a:buFont typeface="Baskerville Old Face"/>
              <a:buChar char="–"/>
              <a:tabLst>
                <a:tab pos="678610" algn="l"/>
              </a:tabLst>
            </a:pPr>
            <a:r>
              <a:rPr baseline="0" dirty="0">
                <a:solidFill>
                  <a:prstClr val="black"/>
                </a:solidFill>
                <a:latin typeface="Helvetica" panose="020B0604020202020204" pitchFamily="34" charset="0"/>
                <a:cs typeface="Helvetica" panose="020B0604020202020204" pitchFamily="34" charset="0"/>
              </a:rPr>
              <a:t>Pe</a:t>
            </a:r>
            <a:r>
              <a:rPr spc="-4" baseline="0" dirty="0">
                <a:solidFill>
                  <a:prstClr val="black"/>
                </a:solidFill>
                <a:latin typeface="Helvetica" panose="020B0604020202020204" pitchFamily="34" charset="0"/>
                <a:cs typeface="Helvetica" panose="020B0604020202020204" pitchFamily="34" charset="0"/>
              </a:rPr>
              <a:t>rs</a:t>
            </a:r>
            <a:r>
              <a:rPr baseline="0" dirty="0">
                <a:solidFill>
                  <a:prstClr val="black"/>
                </a:solidFill>
                <a:latin typeface="Helvetica" panose="020B0604020202020204" pitchFamily="34" charset="0"/>
                <a:cs typeface="Helvetica" panose="020B0604020202020204" pitchFamily="34" charset="0"/>
              </a:rPr>
              <a:t>on </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s</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a:t>
            </a:r>
            <a:r>
              <a:rPr spc="-9" baseline="0" dirty="0">
                <a:solidFill>
                  <a:prstClr val="black"/>
                </a:solidFill>
                <a:latin typeface="Helvetica" panose="020B0604020202020204" pitchFamily="34" charset="0"/>
                <a:cs typeface="Helvetica" panose="020B0604020202020204" pitchFamily="34" charset="0"/>
              </a:rPr>
              <a:t>e</a:t>
            </a:r>
            <a:r>
              <a:rPr baseline="0" dirty="0">
                <a:solidFill>
                  <a:prstClr val="black"/>
                </a:solidFill>
                <a:latin typeface="Helvetica" panose="020B0604020202020204" pitchFamily="34" charset="0"/>
                <a:cs typeface="Helvetica" panose="020B0604020202020204" pitchFamily="34" charset="0"/>
              </a:rPr>
              <a:t>d</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n</a:t>
            </a:r>
            <a:r>
              <a:rPr spc="-9"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a</a:t>
            </a:r>
            <a:r>
              <a:rPr spc="-9" baseline="0" dirty="0">
                <a:solidFill>
                  <a:prstClr val="black"/>
                </a:solidFill>
                <a:latin typeface="Helvetica" panose="020B0604020202020204" pitchFamily="34" charset="0"/>
                <a:cs typeface="Helvetica" panose="020B0604020202020204" pitchFamily="34" charset="0"/>
              </a:rPr>
              <a:t> ph</a:t>
            </a:r>
            <a:r>
              <a:rPr baseline="0" dirty="0">
                <a:solidFill>
                  <a:prstClr val="black"/>
                </a:solidFill>
                <a:latin typeface="Helvetica" panose="020B0604020202020204" pitchFamily="34" charset="0"/>
                <a:cs typeface="Helvetica" panose="020B0604020202020204" pitchFamily="34" charset="0"/>
              </a:rPr>
              <a:t>y</a:t>
            </a:r>
            <a:r>
              <a:rPr spc="-4" baseline="0" dirty="0">
                <a:solidFill>
                  <a:prstClr val="black"/>
                </a:solidFill>
                <a:latin typeface="Helvetica" panose="020B0604020202020204" pitchFamily="34" charset="0"/>
                <a:cs typeface="Helvetica" panose="020B0604020202020204" pitchFamily="34" charset="0"/>
              </a:rPr>
              <a:t>si</a:t>
            </a:r>
            <a:r>
              <a:rPr spc="-9" baseline="0" dirty="0">
                <a:solidFill>
                  <a:prstClr val="black"/>
                </a:solidFill>
                <a:latin typeface="Helvetica" panose="020B0604020202020204" pitchFamily="34" charset="0"/>
                <a:cs typeface="Helvetica" panose="020B0604020202020204" pitchFamily="34" charset="0"/>
              </a:rPr>
              <a:t>c</a:t>
            </a:r>
            <a:r>
              <a:rPr spc="-4" baseline="0" dirty="0">
                <a:solidFill>
                  <a:prstClr val="black"/>
                </a:solidFill>
                <a:latin typeface="Helvetica" panose="020B0604020202020204" pitchFamily="34" charset="0"/>
                <a:cs typeface="Helvetica" panose="020B0604020202020204" pitchFamily="34" charset="0"/>
              </a:rPr>
              <a:t>al</a:t>
            </a:r>
            <a:r>
              <a:rPr spc="-9"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y</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eut</a:t>
            </a:r>
            <a:r>
              <a:rPr spc="-4" baseline="0" dirty="0">
                <a:solidFill>
                  <a:prstClr val="black"/>
                </a:solidFill>
                <a:latin typeface="Helvetica" panose="020B0604020202020204" pitchFamily="34" charset="0"/>
                <a:cs typeface="Helvetica" panose="020B0604020202020204" pitchFamily="34" charset="0"/>
              </a:rPr>
              <a:t>ra</a:t>
            </a:r>
            <a:r>
              <a:rPr baseline="0" dirty="0">
                <a:solidFill>
                  <a:prstClr val="black"/>
                </a:solidFill>
                <a:latin typeface="Helvetica" panose="020B0604020202020204" pitchFamily="34" charset="0"/>
                <a:cs typeface="Helvetica" panose="020B0604020202020204" pitchFamily="34" charset="0"/>
              </a:rPr>
              <a:t>l po</a:t>
            </a:r>
            <a:r>
              <a:rPr spc="-4" baseline="0" dirty="0">
                <a:solidFill>
                  <a:prstClr val="black"/>
                </a:solidFill>
                <a:latin typeface="Helvetica" panose="020B0604020202020204" pitchFamily="34" charset="0"/>
                <a:cs typeface="Helvetica" panose="020B0604020202020204" pitchFamily="34" charset="0"/>
              </a:rPr>
              <a:t>si</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a:t>
            </a:r>
          </a:p>
          <a:p>
            <a:pPr marL="319078" indent="-308252" defTabSz="820487" fontAlgn="auto">
              <a:spcBef>
                <a:spcPts val="9"/>
              </a:spcBef>
              <a:spcAft>
                <a:spcPts val="0"/>
              </a:spcAft>
              <a:buFont typeface="Baskerville Old Face"/>
              <a:buChar char="•"/>
              <a:tabLst>
                <a:tab pos="319078" algn="l"/>
              </a:tabLst>
            </a:pPr>
            <a:r>
              <a:rPr baseline="0" dirty="0">
                <a:solidFill>
                  <a:prstClr val="black"/>
                </a:solidFill>
                <a:latin typeface="Helvetica" panose="020B0604020202020204" pitchFamily="34" charset="0"/>
                <a:cs typeface="Helvetica" panose="020B0604020202020204" pitchFamily="34" charset="0"/>
              </a:rPr>
              <a:t>Fu</a:t>
            </a:r>
            <a:r>
              <a:rPr spc="-4"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l </a:t>
            </a:r>
            <a:r>
              <a:rPr spc="-4" baseline="0" dirty="0">
                <a:solidFill>
                  <a:prstClr val="black"/>
                </a:solidFill>
                <a:latin typeface="Helvetica" panose="020B0604020202020204" pitchFamily="34" charset="0"/>
                <a:cs typeface="Helvetica" panose="020B0604020202020204" pitchFamily="34" charset="0"/>
              </a:rPr>
              <a:t>B</a:t>
            </a:r>
            <a:r>
              <a:rPr baseline="0" dirty="0">
                <a:solidFill>
                  <a:prstClr val="black"/>
                </a:solidFill>
                <a:latin typeface="Helvetica" panose="020B0604020202020204" pitchFamily="34" charset="0"/>
                <a:cs typeface="Helvetica" panose="020B0604020202020204" pitchFamily="34" charset="0"/>
              </a:rPr>
              <a:t>ody</a:t>
            </a:r>
            <a:r>
              <a:rPr spc="-4" baseline="0" dirty="0">
                <a:solidFill>
                  <a:prstClr val="black"/>
                </a:solidFill>
                <a:latin typeface="Helvetica" panose="020B0604020202020204" pitchFamily="34" charset="0"/>
                <a:cs typeface="Helvetica" panose="020B0604020202020204" pitchFamily="34" charset="0"/>
              </a:rPr>
              <a:t> </a:t>
            </a:r>
            <a:r>
              <a:rPr spc="-18" baseline="0" dirty="0">
                <a:solidFill>
                  <a:prstClr val="black"/>
                </a:solidFill>
                <a:latin typeface="Helvetica" panose="020B0604020202020204" pitchFamily="34" charset="0"/>
                <a:cs typeface="Helvetica" panose="020B0604020202020204" pitchFamily="34" charset="0"/>
              </a:rPr>
              <a:t>H</a:t>
            </a:r>
            <a:r>
              <a:rPr spc="-4" baseline="0" dirty="0">
                <a:solidFill>
                  <a:prstClr val="black"/>
                </a:solidFill>
                <a:latin typeface="Helvetica" panose="020B0604020202020204" pitchFamily="34" charset="0"/>
                <a:cs typeface="Helvetica" panose="020B0604020202020204" pitchFamily="34" charset="0"/>
              </a:rPr>
              <a:t>arn</a:t>
            </a:r>
            <a:r>
              <a:rPr spc="-9"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baseline="0" dirty="0">
                <a:solidFill>
                  <a:prstClr val="black"/>
                </a:solidFill>
                <a:latin typeface="Helvetica" panose="020B0604020202020204" pitchFamily="34" charset="0"/>
                <a:cs typeface="Helvetica" panose="020B0604020202020204" pitchFamily="34" charset="0"/>
              </a:rPr>
              <a:t>s</a:t>
            </a:r>
          </a:p>
          <a:p>
            <a:pPr marL="678610" lvl="1" indent="-257542" defTabSz="820487" fontAlgn="auto">
              <a:spcBef>
                <a:spcPts val="0"/>
              </a:spcBef>
              <a:spcAft>
                <a:spcPts val="0"/>
              </a:spcAft>
              <a:buFont typeface="Baskerville Old Face"/>
              <a:buChar char="–"/>
              <a:tabLst>
                <a:tab pos="678610" algn="l"/>
              </a:tabLst>
            </a:pPr>
            <a:r>
              <a:rPr baseline="0" dirty="0">
                <a:solidFill>
                  <a:prstClr val="black"/>
                </a:solidFill>
                <a:latin typeface="Helvetica" panose="020B0604020202020204" pitchFamily="34" charset="0"/>
                <a:cs typeface="Helvetica" panose="020B0604020202020204" pitchFamily="34" charset="0"/>
              </a:rPr>
              <a:t>M</a:t>
            </a:r>
            <a:r>
              <a:rPr spc="-13"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y</a:t>
            </a:r>
            <a:r>
              <a:rPr spc="4"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be</a:t>
            </a:r>
            <a:r>
              <a:rPr spc="-13"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d</a:t>
            </a:r>
            <a:r>
              <a:rPr spc="-4" baseline="0" dirty="0">
                <a:solidFill>
                  <a:prstClr val="black"/>
                </a:solidFill>
                <a:latin typeface="Helvetica" panose="020B0604020202020204" pitchFamily="34" charset="0"/>
                <a:cs typeface="Helvetica" panose="020B0604020202020204" pitchFamily="34" charset="0"/>
              </a:rPr>
              <a:t>iff</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13"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t</a:t>
            </a:r>
          </a:p>
          <a:p>
            <a:pPr marL="678610" lvl="1" indent="-257542" defTabSz="820487" fontAlgn="auto">
              <a:spcBef>
                <a:spcPts val="9"/>
              </a:spcBef>
              <a:spcAft>
                <a:spcPts val="0"/>
              </a:spcAft>
              <a:buFont typeface="Baskerville Old Face"/>
              <a:buChar char="–"/>
              <a:tabLst>
                <a:tab pos="678610" algn="l"/>
              </a:tabLst>
            </a:pPr>
            <a:r>
              <a:rPr spc="-4" baseline="0" dirty="0">
                <a:solidFill>
                  <a:prstClr val="black"/>
                </a:solidFill>
                <a:latin typeface="Helvetica" panose="020B0604020202020204" pitchFamily="34" charset="0"/>
                <a:cs typeface="Helvetica" panose="020B0604020202020204" pitchFamily="34" charset="0"/>
              </a:rPr>
              <a:t>All</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w</a:t>
            </a:r>
            <a:r>
              <a:rPr baseline="0" dirty="0">
                <a:solidFill>
                  <a:prstClr val="black"/>
                </a:solidFill>
                <a:latin typeface="Helvetica" panose="020B0604020202020204" pitchFamily="34" charset="0"/>
                <a:cs typeface="Helvetica" panose="020B0604020202020204" pitchFamily="34" charset="0"/>
              </a:rPr>
              <a:t>s</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ger </a:t>
            </a:r>
            <a:r>
              <a:rPr spc="-4" baseline="0" dirty="0">
                <a:solidFill>
                  <a:prstClr val="black"/>
                </a:solidFill>
                <a:latin typeface="Helvetica" panose="020B0604020202020204" pitchFamily="34" charset="0"/>
                <a:cs typeface="Helvetica" panose="020B0604020202020204" pitchFamily="34" charset="0"/>
              </a:rPr>
              <a:t>s</a:t>
            </a:r>
            <a:r>
              <a:rPr baseline="0" dirty="0">
                <a:solidFill>
                  <a:prstClr val="black"/>
                </a:solidFill>
                <a:latin typeface="Helvetica" panose="020B0604020202020204" pitchFamily="34" charset="0"/>
                <a:cs typeface="Helvetica" panose="020B0604020202020204" pitchFamily="34" charset="0"/>
              </a:rPr>
              <a:t>u</a:t>
            </a:r>
            <a:r>
              <a:rPr spc="-4" baseline="0" dirty="0">
                <a:solidFill>
                  <a:prstClr val="black"/>
                </a:solidFill>
                <a:latin typeface="Helvetica" panose="020B0604020202020204" pitchFamily="34" charset="0"/>
                <a:cs typeface="Helvetica" panose="020B0604020202020204" pitchFamily="34" charset="0"/>
              </a:rPr>
              <a:t>s</a:t>
            </a:r>
            <a:r>
              <a:rPr baseline="0" dirty="0">
                <a:solidFill>
                  <a:prstClr val="black"/>
                </a:solidFill>
                <a:latin typeface="Helvetica" panose="020B0604020202020204" pitchFamily="34" charset="0"/>
                <a:cs typeface="Helvetica" panose="020B0604020202020204" pitchFamily="34" charset="0"/>
              </a:rPr>
              <a:t>pe</a:t>
            </a:r>
            <a:r>
              <a:rPr spc="-4" baseline="0" dirty="0">
                <a:solidFill>
                  <a:prstClr val="black"/>
                </a:solidFill>
                <a:latin typeface="Helvetica" panose="020B0604020202020204" pitchFamily="34" charset="0"/>
                <a:cs typeface="Helvetica" panose="020B0604020202020204" pitchFamily="34" charset="0"/>
              </a:rPr>
              <a:t>nsi</a:t>
            </a:r>
            <a:r>
              <a:rPr baseline="0" dirty="0">
                <a:solidFill>
                  <a:prstClr val="black"/>
                </a:solidFill>
                <a:latin typeface="Helvetica" panose="020B0604020202020204" pitchFamily="34" charset="0"/>
                <a:cs typeface="Helvetica" panose="020B0604020202020204" pitchFamily="34" charset="0"/>
              </a:rPr>
              <a:t>on</a:t>
            </a:r>
          </a:p>
          <a:p>
            <a:pPr marL="319078" indent="-307682" defTabSz="820487" fontAlgn="auto">
              <a:spcBef>
                <a:spcPts val="0"/>
              </a:spcBef>
              <a:spcAft>
                <a:spcPts val="0"/>
              </a:spcAft>
              <a:buFont typeface="Baskerville Old Face"/>
              <a:buChar char="•"/>
              <a:tabLst>
                <a:tab pos="318509" algn="l"/>
              </a:tabLst>
            </a:pPr>
            <a:r>
              <a:rPr spc="-4" baseline="0" dirty="0">
                <a:solidFill>
                  <a:prstClr val="black"/>
                </a:solidFill>
                <a:latin typeface="Helvetica" panose="020B0604020202020204" pitchFamily="34" charset="0"/>
                <a:cs typeface="Helvetica" panose="020B0604020202020204" pitchFamily="34" charset="0"/>
              </a:rPr>
              <a:t>An</a:t>
            </a:r>
            <a:r>
              <a:rPr baseline="0" dirty="0">
                <a:solidFill>
                  <a:prstClr val="black"/>
                </a:solidFill>
                <a:latin typeface="Helvetica" panose="020B0604020202020204" pitchFamily="34" charset="0"/>
                <a:cs typeface="Helvetica" panose="020B0604020202020204" pitchFamily="34" charset="0"/>
              </a:rPr>
              <a:t>th</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on</a:t>
            </a:r>
          </a:p>
          <a:p>
            <a:pPr marL="678610" lvl="1" indent="-257542" defTabSz="820487" fontAlgn="auto">
              <a:spcBef>
                <a:spcPts val="0"/>
              </a:spcBef>
              <a:spcAft>
                <a:spcPts val="0"/>
              </a:spcAft>
              <a:buFont typeface="Baskerville Old Face"/>
              <a:buChar char="–"/>
              <a:tabLst>
                <a:tab pos="678610" algn="l"/>
              </a:tabLst>
            </a:pPr>
            <a:r>
              <a:rPr baseline="0" dirty="0">
                <a:solidFill>
                  <a:prstClr val="black"/>
                </a:solidFill>
                <a:latin typeface="Helvetica" panose="020B0604020202020204" pitchFamily="34" charset="0"/>
                <a:cs typeface="Helvetica" panose="020B0604020202020204" pitchFamily="34" charset="0"/>
              </a:rPr>
              <a:t>Se</a:t>
            </a:r>
            <a:r>
              <a:rPr spc="-4" baseline="0" dirty="0">
                <a:solidFill>
                  <a:prstClr val="black"/>
                </a:solidFill>
                <a:latin typeface="Helvetica" panose="020B0604020202020204" pitchFamily="34" charset="0"/>
                <a:cs typeface="Helvetica" panose="020B0604020202020204" pitchFamily="34" charset="0"/>
              </a:rPr>
              <a:t>l</a:t>
            </a:r>
            <a:r>
              <a:rPr spc="-13" baseline="0" dirty="0">
                <a:solidFill>
                  <a:prstClr val="black"/>
                </a:solidFill>
                <a:latin typeface="Helvetica" panose="020B0604020202020204" pitchFamily="34" charset="0"/>
                <a:cs typeface="Helvetica" panose="020B0604020202020204" pitchFamily="34" charset="0"/>
              </a:rPr>
              <a:t>f</a:t>
            </a:r>
            <a:r>
              <a:rPr baseline="0" dirty="0">
                <a:solidFill>
                  <a:prstClr val="black"/>
                </a:solidFill>
                <a:latin typeface="Helvetica" panose="020B0604020202020204" pitchFamily="34" charset="0"/>
                <a:cs typeface="Helvetica" panose="020B0604020202020204" pitchFamily="34" charset="0"/>
              </a:rPr>
              <a:t>-</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p>
          <a:p>
            <a:pPr marL="678610" lvl="1" indent="-257542" defTabSz="820487" fontAlgn="auto">
              <a:spcBef>
                <a:spcPts val="0"/>
              </a:spcBef>
              <a:spcAft>
                <a:spcPts val="0"/>
              </a:spcAft>
              <a:buFont typeface="Baskerville Old Face"/>
              <a:buChar char="–"/>
              <a:tabLst>
                <a:tab pos="678610" algn="l"/>
              </a:tabLst>
            </a:pPr>
            <a:r>
              <a:rPr baseline="0" dirty="0">
                <a:solidFill>
                  <a:prstClr val="black"/>
                </a:solidFill>
                <a:latin typeface="Helvetica" panose="020B0604020202020204" pitchFamily="34" charset="0"/>
                <a:cs typeface="Helvetica" panose="020B0604020202020204" pitchFamily="34" charset="0"/>
              </a:rPr>
              <a:t>G</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13"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n</a:t>
            </a:r>
            <a:r>
              <a:rPr spc="-9"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a</a:t>
            </a:r>
            <a:r>
              <a:rPr spc="-9"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p</a:t>
            </a:r>
            <a:r>
              <a:rPr spc="-4" baseline="0" dirty="0">
                <a:solidFill>
                  <a:prstClr val="black"/>
                </a:solidFill>
                <a:latin typeface="Helvetica" panose="020B0604020202020204" pitchFamily="34" charset="0"/>
                <a:cs typeface="Helvetica" panose="020B0604020202020204" pitchFamily="34" charset="0"/>
              </a:rPr>
              <a:t>ani</a:t>
            </a:r>
            <a:r>
              <a:rPr baseline="0" dirty="0">
                <a:solidFill>
                  <a:prstClr val="black"/>
                </a:solidFill>
                <a:latin typeface="Helvetica" panose="020B0604020202020204" pitchFamily="34" charset="0"/>
                <a:cs typeface="Helvetica" panose="020B0604020202020204" pitchFamily="34" charset="0"/>
              </a:rPr>
              <a:t>c</a:t>
            </a:r>
          </a:p>
          <a:p>
            <a:pPr marL="319078" indent="-308252" defTabSz="820487" fontAlgn="auto">
              <a:spcBef>
                <a:spcPts val="0"/>
              </a:spcBef>
              <a:spcAft>
                <a:spcPts val="0"/>
              </a:spcAft>
              <a:buFont typeface="Baskerville Old Face"/>
              <a:buChar char="•"/>
              <a:tabLst>
                <a:tab pos="319078" algn="l"/>
              </a:tabLst>
            </a:pP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r>
              <a:rPr spc="4" baseline="0" dirty="0">
                <a:solidFill>
                  <a:prstClr val="black"/>
                </a:solidFill>
                <a:latin typeface="Helvetica" panose="020B0604020202020204" pitchFamily="34" charset="0"/>
                <a:cs typeface="Helvetica" panose="020B0604020202020204" pitchFamily="34" charset="0"/>
              </a:rPr>
              <a:t> </a:t>
            </a:r>
            <a:r>
              <a:rPr spc="-9" baseline="0" dirty="0">
                <a:solidFill>
                  <a:prstClr val="black"/>
                </a:solidFill>
                <a:latin typeface="Helvetica" panose="020B0604020202020204" pitchFamily="34" charset="0"/>
                <a:cs typeface="Helvetica" panose="020B0604020202020204" pitchFamily="34" charset="0"/>
              </a:rPr>
              <a:t>E</a:t>
            </a:r>
            <a:r>
              <a:rPr baseline="0" dirty="0">
                <a:solidFill>
                  <a:prstClr val="black"/>
                </a:solidFill>
                <a:latin typeface="Helvetica" panose="020B0604020202020204" pitchFamily="34" charset="0"/>
                <a:cs typeface="Helvetica" panose="020B0604020202020204" pitchFamily="34" charset="0"/>
              </a:rPr>
              <a:t>qu</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p</a:t>
            </a:r>
            <a:r>
              <a:rPr spc="-4" baseline="0" dirty="0">
                <a:solidFill>
                  <a:prstClr val="black"/>
                </a:solidFill>
                <a:latin typeface="Helvetica" panose="020B0604020202020204" pitchFamily="34" charset="0"/>
                <a:cs typeface="Helvetica" panose="020B0604020202020204" pitchFamily="34" charset="0"/>
              </a:rPr>
              <a:t>m</a:t>
            </a:r>
            <a:r>
              <a:rPr spc="-9"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Ki</a:t>
            </a:r>
            <a:r>
              <a:rPr baseline="0" dirty="0">
                <a:solidFill>
                  <a:prstClr val="black"/>
                </a:solidFill>
                <a:latin typeface="Helvetica" panose="020B0604020202020204" pitchFamily="34" charset="0"/>
                <a:cs typeface="Helvetica" panose="020B0604020202020204" pitchFamily="34" charset="0"/>
              </a:rPr>
              <a:t>ts</a:t>
            </a:r>
          </a:p>
          <a:p>
            <a:pPr marL="678610" lvl="1" indent="-257542" defTabSz="820487" fontAlgn="auto">
              <a:spcBef>
                <a:spcPts val="9"/>
              </a:spcBef>
              <a:spcAft>
                <a:spcPts val="0"/>
              </a:spcAft>
              <a:buFont typeface="Baskerville Old Face"/>
              <a:buChar char="–"/>
              <a:tabLst>
                <a:tab pos="678610" algn="l"/>
              </a:tabLst>
            </a:pP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U</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ilit</a:t>
            </a:r>
            <a:r>
              <a:rPr baseline="0" dirty="0">
                <a:solidFill>
                  <a:prstClr val="black"/>
                </a:solidFill>
                <a:latin typeface="Helvetica" panose="020B0604020202020204" pitchFamily="34" charset="0"/>
                <a:cs typeface="Helvetica" panose="020B0604020202020204" pitchFamily="34" charset="0"/>
              </a:rPr>
              <a:t>y</a:t>
            </a:r>
            <a:r>
              <a:rPr spc="-4" baseline="0" dirty="0">
                <a:solidFill>
                  <a:prstClr val="black"/>
                </a:solidFill>
                <a:latin typeface="Helvetica" panose="020B0604020202020204" pitchFamily="34" charset="0"/>
                <a:cs typeface="Helvetica" panose="020B0604020202020204" pitchFamily="34" charset="0"/>
              </a:rPr>
              <a:t> </a:t>
            </a:r>
            <a:r>
              <a:rPr spc="-9" baseline="0" dirty="0">
                <a:solidFill>
                  <a:prstClr val="black"/>
                </a:solidFill>
                <a:latin typeface="Helvetica" panose="020B0604020202020204" pitchFamily="34" charset="0"/>
                <a:cs typeface="Helvetica" panose="020B0604020202020204" pitchFamily="34" charset="0"/>
              </a:rPr>
              <a:t>Se</a:t>
            </a:r>
            <a:r>
              <a:rPr baseline="0" dirty="0">
                <a:solidFill>
                  <a:prstClr val="black"/>
                </a:solidFill>
                <a:latin typeface="Helvetica" panose="020B0604020202020204" pitchFamily="34" charset="0"/>
                <a:cs typeface="Helvetica" panose="020B0604020202020204" pitchFamily="34" charset="0"/>
              </a:rPr>
              <a:t>t</a:t>
            </a:r>
          </a:p>
          <a:p>
            <a:pPr marL="319078" indent="-308252" defTabSz="820487" fontAlgn="auto">
              <a:spcBef>
                <a:spcPts val="0"/>
              </a:spcBef>
              <a:spcAft>
                <a:spcPts val="0"/>
              </a:spcAft>
              <a:buFont typeface="Baskerville Old Face"/>
              <a:buChar char="•"/>
              <a:tabLst>
                <a:tab pos="319078" algn="l"/>
              </a:tabLst>
            </a:pP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H</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is</a:t>
            </a:r>
            <a:r>
              <a:rPr baseline="0" dirty="0">
                <a:solidFill>
                  <a:prstClr val="black"/>
                </a:solidFill>
                <a:latin typeface="Helvetica" panose="020B0604020202020204" pitchFamily="34" charset="0"/>
                <a:cs typeface="Helvetica" panose="020B0604020202020204" pitchFamily="34" charset="0"/>
              </a:rPr>
              <a:t>t</a:t>
            </a:r>
          </a:p>
          <a:p>
            <a:pPr marL="678610" lvl="1" indent="-257542" defTabSz="820487" fontAlgn="auto">
              <a:spcBef>
                <a:spcPts val="0"/>
              </a:spcBef>
              <a:spcAft>
                <a:spcPts val="0"/>
              </a:spcAft>
              <a:buFont typeface="Baskerville Old Face"/>
              <a:buChar char="–"/>
              <a:tabLst>
                <a:tab pos="678610" algn="l"/>
              </a:tabLst>
            </a:pP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nfin</a:t>
            </a:r>
            <a:r>
              <a:rPr baseline="0" dirty="0">
                <a:solidFill>
                  <a:prstClr val="black"/>
                </a:solidFill>
                <a:latin typeface="Helvetica" panose="020B0604020202020204" pitchFamily="34" charset="0"/>
                <a:cs typeface="Helvetica" panose="020B0604020202020204" pitchFamily="34" charset="0"/>
              </a:rPr>
              <a:t>ed</a:t>
            </a:r>
            <a:r>
              <a:rPr spc="-4" baseline="0" dirty="0">
                <a:solidFill>
                  <a:prstClr val="black"/>
                </a:solidFill>
                <a:latin typeface="Helvetica" panose="020B0604020202020204" pitchFamily="34" charset="0"/>
                <a:cs typeface="Helvetica" panose="020B0604020202020204" pitchFamily="34" charset="0"/>
              </a:rPr>
              <a:t> </a:t>
            </a:r>
            <a:r>
              <a:rPr spc="-9" baseline="0" dirty="0">
                <a:solidFill>
                  <a:prstClr val="black"/>
                </a:solidFill>
                <a:latin typeface="Helvetica" panose="020B0604020202020204" pitchFamily="34" charset="0"/>
                <a:cs typeface="Helvetica" panose="020B0604020202020204" pitchFamily="34" charset="0"/>
              </a:rPr>
              <a:t>S</a:t>
            </a:r>
            <a:r>
              <a:rPr baseline="0" dirty="0">
                <a:solidFill>
                  <a:prstClr val="black"/>
                </a:solidFill>
                <a:latin typeface="Helvetica" panose="020B0604020202020204" pitchFamily="34" charset="0"/>
                <a:cs typeface="Helvetica" panose="020B0604020202020204" pitchFamily="34" charset="0"/>
              </a:rPr>
              <a:t>p</a:t>
            </a:r>
            <a:r>
              <a:rPr spc="-4" baseline="0" dirty="0">
                <a:solidFill>
                  <a:prstClr val="black"/>
                </a:solidFill>
                <a:latin typeface="Helvetica" panose="020B0604020202020204" pitchFamily="34" charset="0"/>
                <a:cs typeface="Helvetica" panose="020B0604020202020204" pitchFamily="34" charset="0"/>
              </a:rPr>
              <a:t>a</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e</a:t>
            </a:r>
            <a:r>
              <a:rPr spc="-13"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A</a:t>
            </a:r>
            <a:r>
              <a:rPr spc="-9" baseline="0" dirty="0">
                <a:solidFill>
                  <a:prstClr val="black"/>
                </a:solidFill>
                <a:latin typeface="Helvetica" panose="020B0604020202020204" pitchFamily="34" charset="0"/>
                <a:cs typeface="Helvetica" panose="020B0604020202020204" pitchFamily="34" charset="0"/>
              </a:rPr>
              <a:t>p</a:t>
            </a:r>
            <a:r>
              <a:rPr baseline="0" dirty="0">
                <a:solidFill>
                  <a:prstClr val="black"/>
                </a:solidFill>
                <a:latin typeface="Helvetica" panose="020B0604020202020204" pitchFamily="34" charset="0"/>
                <a:cs typeface="Helvetica" panose="020B0604020202020204" pitchFamily="34" charset="0"/>
              </a:rPr>
              <a:t>p</a:t>
            </a:r>
            <a:r>
              <a:rPr spc="-4" baseline="0" dirty="0">
                <a:solidFill>
                  <a:prstClr val="black"/>
                </a:solidFill>
                <a:latin typeface="Helvetica" panose="020B0604020202020204" pitchFamily="34" charset="0"/>
                <a:cs typeface="Helvetica" panose="020B0604020202020204" pitchFamily="34" charset="0"/>
              </a:rPr>
              <a:t>li</a:t>
            </a:r>
            <a:r>
              <a:rPr spc="-9" baseline="0" dirty="0">
                <a:solidFill>
                  <a:prstClr val="black"/>
                </a:solidFill>
                <a:latin typeface="Helvetica" panose="020B0604020202020204" pitchFamily="34" charset="0"/>
                <a:cs typeface="Helvetica" panose="020B0604020202020204" pitchFamily="34" charset="0"/>
              </a:rPr>
              <a:t>c</a:t>
            </a:r>
            <a:r>
              <a:rPr spc="-4"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on</a:t>
            </a:r>
          </a:p>
          <a:p>
            <a:pPr marL="678610" lvl="1" indent="-257542" defTabSz="820487" fontAlgn="auto">
              <a:spcBef>
                <a:spcPts val="0"/>
              </a:spcBef>
              <a:spcAft>
                <a:spcPts val="0"/>
              </a:spcAft>
              <a:buFont typeface="Baskerville Old Face"/>
              <a:buChar char="–"/>
              <a:tabLst>
                <a:tab pos="678610" algn="l"/>
              </a:tabLst>
            </a:pPr>
            <a:r>
              <a:rPr spc="-4"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b</a:t>
            </a:r>
            <a:r>
              <a:rPr spc="-4"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to</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e</a:t>
            </a:r>
            <a:r>
              <a:rPr baseline="0" dirty="0">
                <a:solidFill>
                  <a:prstClr val="black"/>
                </a:solidFill>
                <a:latin typeface="Helvetica" panose="020B0604020202020204" pitchFamily="34" charset="0"/>
                <a:cs typeface="Helvetica" panose="020B0604020202020204" pitchFamily="34" charset="0"/>
              </a:rPr>
              <a:t>t</a:t>
            </a:r>
          </a:p>
        </p:txBody>
      </p:sp>
      <p:sp>
        <p:nvSpPr>
          <p:cNvPr id="10" name="Slide Number Placeholder 9"/>
          <p:cNvSpPr>
            <a:spLocks noGrp="1"/>
          </p:cNvSpPr>
          <p:nvPr>
            <p:ph type="sldNum" sz="quarter" idx="12"/>
          </p:nvPr>
        </p:nvSpPr>
        <p:spPr/>
        <p:txBody>
          <a:bodyPr/>
          <a:lstStyle/>
          <a:p>
            <a:fld id="{A7F154CC-4E82-45BB-8A64-02679D04A018}" type="slidenum">
              <a:rPr lang="en-US" smtClean="0"/>
              <a:pPr/>
              <a:t>82</a:t>
            </a:fld>
            <a:endParaRPr lang="en-US" dirty="0"/>
          </a:p>
        </p:txBody>
      </p:sp>
      <p:pic>
        <p:nvPicPr>
          <p:cNvPr id="11" name="Picture 10" title="Rescue Utility Syste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4890" y="252233"/>
            <a:ext cx="1956816" cy="3096768"/>
          </a:xfrm>
          <a:prstGeom prst="rect">
            <a:avLst/>
          </a:prstGeom>
        </p:spPr>
      </p:pic>
      <p:pic>
        <p:nvPicPr>
          <p:cNvPr id="12" name="Picture 11" title="Double Stop Action Descen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2020" y="971143"/>
            <a:ext cx="1438656" cy="2084832"/>
          </a:xfrm>
          <a:prstGeom prst="rect">
            <a:avLst/>
          </a:prstGeom>
        </p:spPr>
      </p:pic>
      <p:pic>
        <p:nvPicPr>
          <p:cNvPr id="13" name="Picture 12" title="Stretcher Brid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084" y="5202686"/>
            <a:ext cx="2164080" cy="1463040"/>
          </a:xfrm>
          <a:prstGeom prst="rect">
            <a:avLst/>
          </a:prstGeom>
        </p:spPr>
      </p:pic>
      <p:pic>
        <p:nvPicPr>
          <p:cNvPr id="14" name="Picture 13" title="Rescue Harnes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7333" y="4938595"/>
            <a:ext cx="2011680" cy="1615440"/>
          </a:xfrm>
          <a:prstGeom prst="rect">
            <a:avLst/>
          </a:prstGeom>
        </p:spPr>
      </p:pic>
      <p:pic>
        <p:nvPicPr>
          <p:cNvPr id="15" name="Picture 14" title="SRL"/>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4815" y="3859478"/>
            <a:ext cx="969264" cy="2621280"/>
          </a:xfrm>
          <a:prstGeom prst="rect">
            <a:avLst/>
          </a:prstGeom>
        </p:spPr>
      </p:pic>
      <p:pic>
        <p:nvPicPr>
          <p:cNvPr id="16" name="Picture 15" title="A picture showing two workers wearing proper safety harnesses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73032" y="3663112"/>
            <a:ext cx="2286000" cy="2688336"/>
          </a:xfrm>
          <a:prstGeom prst="rect">
            <a:avLst/>
          </a:prstGeom>
        </p:spPr>
      </p:pic>
    </p:spTree>
    <p:extLst>
      <p:ext uri="{BB962C8B-B14F-4D97-AF65-F5344CB8AC3E}">
        <p14:creationId xmlns:p14="http://schemas.microsoft.com/office/powerpoint/2010/main" val="11581820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5" name="Rectangle 2"/>
          <p:cNvSpPr>
            <a:spLocks noGrp="1" noChangeArrowheads="1"/>
          </p:cNvSpPr>
          <p:nvPr>
            <p:ph type="title"/>
          </p:nvPr>
        </p:nvSpPr>
        <p:spPr>
          <a:xfrm>
            <a:off x="685354" y="380628"/>
            <a:ext cx="7772177" cy="1143000"/>
          </a:xfrm>
        </p:spPr>
        <p:txBody>
          <a:bodyPr vert="horz" lIns="88900" tIns="50799" rIns="88900" bIns="50799" rtlCol="0" anchor="ctr">
            <a:normAutofit/>
          </a:bodyPr>
          <a:lstStyle/>
          <a:p>
            <a:pPr defTabSz="914145"/>
            <a:r>
              <a:rPr lang="en-US" altLang="en-US" sz="3937" dirty="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Fall Rescue Procedures</a:t>
            </a:r>
            <a:endParaRPr lang="en-US" altLang="en-US" sz="3937" dirty="0">
              <a:latin typeface="Helvetica" panose="020B0604020202020204" pitchFamily="34" charset="0"/>
              <a:ea typeface="Helvetica" panose="020B0604020202020204" pitchFamily="34" charset="0"/>
              <a:cs typeface="Helvetica" panose="020B0604020202020204" pitchFamily="34" charset="0"/>
            </a:endParaRPr>
          </a:p>
        </p:txBody>
      </p:sp>
      <p:sp>
        <p:nvSpPr>
          <p:cNvPr id="253956" name="Rectangle 3"/>
          <p:cNvSpPr>
            <a:spLocks noGrp="1" noChangeArrowheads="1"/>
          </p:cNvSpPr>
          <p:nvPr>
            <p:ph type="body" idx="1"/>
          </p:nvPr>
        </p:nvSpPr>
        <p:spPr>
          <a:xfrm>
            <a:off x="685354" y="1980159"/>
            <a:ext cx="8001000" cy="4115470"/>
          </a:xfrm>
        </p:spPr>
        <p:txBody>
          <a:bodyPr vert="horz" lIns="88900" tIns="50799" rIns="88900" bIns="50799" rtlCol="0" anchor="t">
            <a:normAutofit/>
          </a:bodyPr>
          <a:lstStyle/>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Manage the people needed to operate the rescue equipment</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Protect rescue personnel during rescue operations</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Emergency medical technicians should give first aid if needed.</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The fall prevention plan must include provisions for quick rescue.</a:t>
            </a:r>
            <a:endParaRPr lang="en-US" altLang="en-US"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83</a:t>
            </a:fld>
            <a:endParaRPr lang="en-US" dirty="0"/>
          </a:p>
        </p:txBody>
      </p:sp>
      <p:pic>
        <p:nvPicPr>
          <p:cNvPr id="3" name="Picture 2" title="Drawing of rescue vehic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7935" y="5040028"/>
            <a:ext cx="2189219" cy="1398349"/>
          </a:xfrm>
          <a:prstGeom prst="rect">
            <a:avLst/>
          </a:prstGeom>
        </p:spPr>
      </p:pic>
    </p:spTree>
    <p:extLst>
      <p:ext uri="{BB962C8B-B14F-4D97-AF65-F5344CB8AC3E}">
        <p14:creationId xmlns:p14="http://schemas.microsoft.com/office/powerpoint/2010/main" val="1163937791"/>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8255" rIns="0" bIns="0" rtlCol="0">
            <a:noAutofit/>
          </a:bodyPr>
          <a:lstStyle/>
          <a:p>
            <a:pPr marL="2296792"/>
            <a:r>
              <a:rPr sz="4359" dirty="0">
                <a:effectLst/>
                <a:latin typeface="Helvetica" panose="020B0604020202020204" pitchFamily="34" charset="0"/>
                <a:ea typeface="Helvetica" panose="020B0604020202020204" pitchFamily="34" charset="0"/>
                <a:cs typeface="Helvetica" panose="020B0604020202020204" pitchFamily="34" charset="0"/>
              </a:rPr>
              <a:t>Questions?</a:t>
            </a:r>
          </a:p>
        </p:txBody>
      </p:sp>
      <p:sp>
        <p:nvSpPr>
          <p:cNvPr id="5" name="Slide Number Placeholder 4"/>
          <p:cNvSpPr>
            <a:spLocks noGrp="1"/>
          </p:cNvSpPr>
          <p:nvPr>
            <p:ph type="sldNum" sz="quarter" idx="12"/>
          </p:nvPr>
        </p:nvSpPr>
        <p:spPr/>
        <p:txBody>
          <a:bodyPr/>
          <a:lstStyle/>
          <a:p>
            <a:fld id="{A7F154CC-4E82-45BB-8A64-02679D04A018}" type="slidenum">
              <a:rPr lang="en-US" smtClean="0"/>
              <a:pPr/>
              <a:t>84</a:t>
            </a:fld>
            <a:endParaRPr lang="en-US" dirty="0"/>
          </a:p>
        </p:txBody>
      </p:sp>
      <p:pic>
        <p:nvPicPr>
          <p:cNvPr id="6" name="Picture 5" title="Clapping hand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8416" y="2227044"/>
            <a:ext cx="2767584" cy="2554224"/>
          </a:xfrm>
          <a:prstGeom prst="rect">
            <a:avLst/>
          </a:prstGeom>
        </p:spPr>
      </p:pic>
      <p:pic>
        <p:nvPicPr>
          <p:cNvPr id="7" name="Picture 6" title="Icons showinh workers on proper body harness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7979" y="189393"/>
            <a:ext cx="2011680" cy="6053328"/>
          </a:xfrm>
          <a:prstGeom prst="rect">
            <a:avLst/>
          </a:prstGeom>
        </p:spPr>
      </p:pic>
    </p:spTree>
    <p:extLst>
      <p:ext uri="{BB962C8B-B14F-4D97-AF65-F5344CB8AC3E}">
        <p14:creationId xmlns:p14="http://schemas.microsoft.com/office/powerpoint/2010/main" val="324708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Disclaimer and Copyright Information</a:t>
            </a:r>
          </a:p>
        </p:txBody>
      </p:sp>
      <p:sp>
        <p:nvSpPr>
          <p:cNvPr id="7" name="Content Placeholder 6"/>
          <p:cNvSpPr>
            <a:spLocks noGrp="1"/>
          </p:cNvSpPr>
          <p:nvPr>
            <p:ph idx="1"/>
          </p:nvPr>
        </p:nvSpPr>
        <p:spPr/>
        <p:txBody>
          <a:bodyPr>
            <a:normAutofit fontScale="62500" lnSpcReduction="20000"/>
          </a:bodyPr>
          <a:lstStyle/>
          <a:p>
            <a:r>
              <a:rPr lang="en-US" dirty="0"/>
              <a:t>This material was produced under grant # SH-31201–SH7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a:p>
            <a:r>
              <a:rPr lang="en-US" dirty="0"/>
              <a:t>This material is the copyrighted property of Florida International University. By federal regulation, OSHA reserves a license to use and disseminate such material for the purpose  of promoting safety and health in the workplace.  Florida International University hereby authorizes employers and workplace safety and health professionals to use this material, distributed by or through OSHA, in their workplaces or practices in accordance with the guidance contained in the material.</a:t>
            </a:r>
          </a:p>
          <a:p>
            <a:r>
              <a:rPr lang="en-US" dirty="0"/>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85</a:t>
            </a:fld>
            <a:endParaRPr lang="en-US" dirty="0"/>
          </a:p>
        </p:txBody>
      </p:sp>
    </p:spTree>
    <p:extLst>
      <p:ext uri="{BB962C8B-B14F-4D97-AF65-F5344CB8AC3E}">
        <p14:creationId xmlns:p14="http://schemas.microsoft.com/office/powerpoint/2010/main" val="37983185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SUPPORTING MATERIAL</a:t>
            </a:r>
            <a:endParaRPr lang="en-US"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86</a:t>
            </a:fld>
            <a:endParaRPr lang="en-US" dirty="0"/>
          </a:p>
        </p:txBody>
      </p:sp>
    </p:spTree>
    <p:extLst>
      <p:ext uri="{BB962C8B-B14F-4D97-AF65-F5344CB8AC3E}">
        <p14:creationId xmlns:p14="http://schemas.microsoft.com/office/powerpoint/2010/main" val="41030110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Font typeface="Wingdings" panose="05000000000000000000" pitchFamily="2" charset="2"/>
              <a:buChar char="q"/>
            </a:pPr>
            <a:r>
              <a:rPr lang="en-US" dirty="0"/>
              <a:t>Types of Fall Hazards:</a:t>
            </a:r>
          </a:p>
          <a:p>
            <a:pPr lvl="1">
              <a:buFont typeface="Wingdings" panose="05000000000000000000" pitchFamily="2" charset="2"/>
              <a:buChar char="q"/>
            </a:pPr>
            <a:r>
              <a:rPr lang="en-US" dirty="0"/>
              <a:t>Falls to a lower level</a:t>
            </a:r>
          </a:p>
          <a:p>
            <a:pPr lvl="1">
              <a:buFont typeface="Wingdings" panose="05000000000000000000" pitchFamily="2" charset="2"/>
              <a:buChar char="q"/>
            </a:pPr>
            <a:r>
              <a:rPr lang="en-US" dirty="0"/>
              <a:t>Falls to the same level</a:t>
            </a:r>
          </a:p>
          <a:p>
            <a:pPr lvl="1">
              <a:buFont typeface="Wingdings" panose="05000000000000000000" pitchFamily="2" charset="2"/>
              <a:buChar char="q"/>
            </a:pPr>
            <a:r>
              <a:rPr lang="en-US" dirty="0"/>
              <a:t>Slips &amp; trips</a:t>
            </a:r>
          </a:p>
          <a:p>
            <a:pPr lvl="1">
              <a:buFont typeface="Wingdings" panose="05000000000000000000" pitchFamily="2" charset="2"/>
              <a:buChar char="q"/>
            </a:pPr>
            <a:r>
              <a:rPr lang="en-US" dirty="0"/>
              <a:t>Falls from ladders</a:t>
            </a:r>
          </a:p>
          <a:p>
            <a:pPr lvl="1">
              <a:buFont typeface="Wingdings" panose="05000000000000000000" pitchFamily="2" charset="2"/>
              <a:buChar char="q"/>
            </a:pPr>
            <a:r>
              <a:rPr lang="en-US" dirty="0"/>
              <a:t>Falls from scaffolds</a:t>
            </a:r>
          </a:p>
          <a:p>
            <a:pPr lvl="1">
              <a:buFont typeface="Wingdings" panose="05000000000000000000" pitchFamily="2" charset="2"/>
              <a:buChar char="q"/>
            </a:pPr>
            <a:r>
              <a:rPr lang="en-US" dirty="0"/>
              <a:t>Falls from roofs</a:t>
            </a:r>
          </a:p>
          <a:p>
            <a:pPr lvl="1">
              <a:buFont typeface="Wingdings" panose="05000000000000000000" pitchFamily="2" charset="2"/>
              <a:buChar char="q"/>
            </a:pPr>
            <a:r>
              <a:rPr lang="en-US" dirty="0"/>
              <a:t>Falls from equipment</a:t>
            </a:r>
          </a:p>
          <a:p>
            <a:pPr lvl="1">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7" name="Title 6"/>
          <p:cNvSpPr>
            <a:spLocks noGrp="1"/>
          </p:cNvSpPr>
          <p:nvPr>
            <p:ph type="title"/>
          </p:nvPr>
        </p:nvSpPr>
        <p:spPr/>
        <p:txBody>
          <a:bodyPr/>
          <a:lstStyle/>
          <a:p>
            <a:r>
              <a:rPr lang="en-US" dirty="0"/>
              <a:t>What is a Fall Hazard?</a:t>
            </a:r>
          </a:p>
        </p:txBody>
      </p:sp>
      <p:sp>
        <p:nvSpPr>
          <p:cNvPr id="5" name="Slide Number Placeholder 4"/>
          <p:cNvSpPr>
            <a:spLocks noGrp="1"/>
          </p:cNvSpPr>
          <p:nvPr>
            <p:ph type="sldNum" sz="quarter" idx="12"/>
          </p:nvPr>
        </p:nvSpPr>
        <p:spPr/>
        <p:txBody>
          <a:bodyPr/>
          <a:lstStyle/>
          <a:p>
            <a:fld id="{A7F154CC-4E82-45BB-8A64-02679D04A018}" type="slidenum">
              <a:rPr lang="en-US" smtClean="0"/>
              <a:pPr/>
              <a:t>87</a:t>
            </a:fld>
            <a:endParaRPr lang="en-US" dirty="0"/>
          </a:p>
        </p:txBody>
      </p:sp>
      <p:pic>
        <p:nvPicPr>
          <p:cNvPr id="2" name="Picture 1" title="A picture showing icon of a man attached to fall protection harness on his hi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2075" y="4378974"/>
            <a:ext cx="1834896" cy="1682496"/>
          </a:xfrm>
          <a:prstGeom prst="rect">
            <a:avLst/>
          </a:prstGeom>
        </p:spPr>
      </p:pic>
    </p:spTree>
    <p:extLst>
      <p:ext uri="{BB962C8B-B14F-4D97-AF65-F5344CB8AC3E}">
        <p14:creationId xmlns:p14="http://schemas.microsoft.com/office/powerpoint/2010/main" val="27217290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p:txBody>
          <a:bodyPr vert="horz" lIns="88900" tIns="50799" rIns="88900" bIns="50799" rtlCol="0" anchor="t">
            <a:normAutofit/>
          </a:bodyPr>
          <a:lstStyle/>
          <a:p>
            <a:pPr marL="342665" indent="-342665" defTabSz="914145">
              <a:spcBef>
                <a:spcPts val="492"/>
              </a:spcBef>
              <a:buClr>
                <a:srgbClr val="000000"/>
              </a:buClr>
              <a:buFont typeface="ArialMT" charset="0"/>
              <a:buChar char="•"/>
            </a:pPr>
            <a:r>
              <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Almost all sites have unprotected sides and edges, wall openings, or floor holes at some point during construction. If these sides and openings are not protected at your site, injuries from falls or falling objects may result, ranging from sprains and concussions to death. </a:t>
            </a:r>
            <a:endParaRPr lang="en-US" altLang="en-US" dirty="0"/>
          </a:p>
        </p:txBody>
      </p:sp>
      <p:sp>
        <p:nvSpPr>
          <p:cNvPr id="39939" name="Rectangle 2"/>
          <p:cNvSpPr>
            <a:spLocks noGrp="1" noChangeArrowheads="1"/>
          </p:cNvSpPr>
          <p:nvPr>
            <p:ph type="title"/>
          </p:nvPr>
        </p:nvSpPr>
        <p:spPr/>
        <p:txBody>
          <a:bodyPr vert="horz" lIns="88900" tIns="50799" rIns="88900" bIns="50799" rtlCol="0" anchor="ctr">
            <a:normAutofit fontScale="90000"/>
          </a:bodyPr>
          <a:lstStyle/>
          <a:p>
            <a:pPr defTabSz="914145"/>
            <a:r>
              <a:rPr lang="en-US" altLang="en-US" sz="3200" dirty="0">
                <a:ea typeface="Helvetica" panose="020B0604020202020204" pitchFamily="34" charset="0"/>
                <a:sym typeface="Helvetica" panose="020B0604020202020204" pitchFamily="34" charset="0"/>
              </a:rPr>
              <a:t>Unprotected Sides, Wall Openings, and Floor Holes</a:t>
            </a:r>
            <a:endParaRPr lang="en-US" altLang="en-US" sz="40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88</a:t>
            </a:fld>
            <a:endParaRPr lang="en-US" dirty="0"/>
          </a:p>
        </p:txBody>
      </p:sp>
    </p:spTree>
    <p:extLst>
      <p:ext uri="{BB962C8B-B14F-4D97-AF65-F5344CB8AC3E}">
        <p14:creationId xmlns:p14="http://schemas.microsoft.com/office/powerpoint/2010/main" val="2742883193"/>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object 3" title="Table listing time, physical response, free-fall distance and velocity"/>
          <p:cNvGraphicFramePr>
            <a:graphicFrameLocks noGrp="1"/>
          </p:cNvGraphicFramePr>
          <p:nvPr>
            <p:ph idx="1"/>
            <p:extLst>
              <p:ext uri="{D42A27DB-BD31-4B8C-83A1-F6EECF244321}">
                <p14:modId xmlns:p14="http://schemas.microsoft.com/office/powerpoint/2010/main" val="2390517237"/>
              </p:ext>
            </p:extLst>
          </p:nvPr>
        </p:nvGraphicFramePr>
        <p:xfrm>
          <a:off x="628650" y="1203325"/>
          <a:ext cx="7886597" cy="3227288"/>
        </p:xfrm>
        <a:graphic>
          <a:graphicData uri="http://schemas.openxmlformats.org/drawingml/2006/table">
            <a:tbl>
              <a:tblPr firstRow="1" bandRow="1">
                <a:tableStyleId>{2D5ABB26-0587-4C30-8999-92F81FD0307C}</a:tableStyleId>
              </a:tblPr>
              <a:tblGrid>
                <a:gridCol w="1252595">
                  <a:extLst>
                    <a:ext uri="{9D8B030D-6E8A-4147-A177-3AD203B41FA5}">
                      <a16:colId xmlns:a16="http://schemas.microsoft.com/office/drawing/2014/main" val="20000"/>
                    </a:ext>
                  </a:extLst>
                </a:gridCol>
                <a:gridCol w="2023180">
                  <a:extLst>
                    <a:ext uri="{9D8B030D-6E8A-4147-A177-3AD203B41FA5}">
                      <a16:colId xmlns:a16="http://schemas.microsoft.com/office/drawing/2014/main" val="20001"/>
                    </a:ext>
                  </a:extLst>
                </a:gridCol>
                <a:gridCol w="2102459">
                  <a:extLst>
                    <a:ext uri="{9D8B030D-6E8A-4147-A177-3AD203B41FA5}">
                      <a16:colId xmlns:a16="http://schemas.microsoft.com/office/drawing/2014/main" val="20002"/>
                    </a:ext>
                  </a:extLst>
                </a:gridCol>
                <a:gridCol w="2508363">
                  <a:extLst>
                    <a:ext uri="{9D8B030D-6E8A-4147-A177-3AD203B41FA5}">
                      <a16:colId xmlns:a16="http://schemas.microsoft.com/office/drawing/2014/main" val="20003"/>
                    </a:ext>
                  </a:extLst>
                </a:gridCol>
              </a:tblGrid>
              <a:tr h="463923">
                <a:tc>
                  <a:txBody>
                    <a:bodyPr/>
                    <a:lstStyle/>
                    <a:p>
                      <a:pPr marL="361950">
                        <a:lnSpc>
                          <a:spcPct val="100000"/>
                        </a:lnSpc>
                      </a:pPr>
                      <a:r>
                        <a:rPr sz="1400" u="heavy" spc="-5" dirty="0">
                          <a:latin typeface="Arial"/>
                          <a:cs typeface="Arial"/>
                        </a:rPr>
                        <a:t>T</a:t>
                      </a:r>
                      <a:r>
                        <a:rPr sz="1400" u="heavy" spc="5" dirty="0">
                          <a:latin typeface="Arial"/>
                          <a:cs typeface="Arial"/>
                        </a:rPr>
                        <a:t>i</a:t>
                      </a:r>
                      <a:r>
                        <a:rPr sz="1400" u="heavy" spc="0" dirty="0">
                          <a:latin typeface="Arial"/>
                          <a:cs typeface="Arial"/>
                        </a:rPr>
                        <a:t>me</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101600">
                        <a:lnSpc>
                          <a:spcPct val="100000"/>
                        </a:lnSpc>
                      </a:pPr>
                      <a:r>
                        <a:rPr sz="1400" u="heavy" dirty="0">
                          <a:latin typeface="Arial"/>
                          <a:cs typeface="Arial"/>
                        </a:rPr>
                        <a:t>P</a:t>
                      </a:r>
                      <a:r>
                        <a:rPr sz="1400" u="heavy" spc="-5" dirty="0">
                          <a:latin typeface="Arial"/>
                          <a:cs typeface="Arial"/>
                        </a:rPr>
                        <a:t>h</a:t>
                      </a:r>
                      <a:r>
                        <a:rPr sz="1400" u="heavy" spc="-20" dirty="0">
                          <a:latin typeface="Arial"/>
                          <a:cs typeface="Arial"/>
                        </a:rPr>
                        <a:t>y</a:t>
                      </a:r>
                      <a:r>
                        <a:rPr sz="1400" u="heavy" spc="0" dirty="0">
                          <a:latin typeface="Arial"/>
                          <a:cs typeface="Arial"/>
                        </a:rPr>
                        <a:t>s</a:t>
                      </a:r>
                      <a:r>
                        <a:rPr sz="1400" u="heavy" spc="5" dirty="0">
                          <a:latin typeface="Arial"/>
                          <a:cs typeface="Arial"/>
                        </a:rPr>
                        <a:t>i</a:t>
                      </a:r>
                      <a:r>
                        <a:rPr sz="1400" u="heavy" spc="0" dirty="0">
                          <a:latin typeface="Arial"/>
                          <a:cs typeface="Arial"/>
                        </a:rPr>
                        <a:t>c</a:t>
                      </a:r>
                      <a:r>
                        <a:rPr sz="1400" u="heavy" spc="-5" dirty="0">
                          <a:latin typeface="Arial"/>
                          <a:cs typeface="Arial"/>
                        </a:rPr>
                        <a:t>a</a:t>
                      </a:r>
                      <a:r>
                        <a:rPr sz="1400" u="heavy" spc="0" dirty="0">
                          <a:latin typeface="Arial"/>
                          <a:cs typeface="Arial"/>
                        </a:rPr>
                        <a:t>l </a:t>
                      </a:r>
                      <a:r>
                        <a:rPr sz="1400" u="heavy" spc="-5" dirty="0">
                          <a:latin typeface="Arial"/>
                          <a:cs typeface="Arial"/>
                        </a:rPr>
                        <a:t>Re</a:t>
                      </a:r>
                      <a:r>
                        <a:rPr sz="1400" u="heavy" spc="0" dirty="0">
                          <a:latin typeface="Arial"/>
                          <a:cs typeface="Arial"/>
                        </a:rPr>
                        <a:t>s</a:t>
                      </a:r>
                      <a:r>
                        <a:rPr sz="1400" u="heavy" spc="-5" dirty="0">
                          <a:latin typeface="Arial"/>
                          <a:cs typeface="Arial"/>
                        </a:rPr>
                        <a:t>po</a:t>
                      </a:r>
                      <a:r>
                        <a:rPr sz="1400" u="heavy" spc="-15" dirty="0">
                          <a:latin typeface="Arial"/>
                          <a:cs typeface="Arial"/>
                        </a:rPr>
                        <a:t>n</a:t>
                      </a:r>
                      <a:r>
                        <a:rPr sz="1400" u="heavy" spc="0" dirty="0">
                          <a:latin typeface="Arial"/>
                          <a:cs typeface="Arial"/>
                        </a:rPr>
                        <a:t>se</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173355">
                        <a:lnSpc>
                          <a:spcPct val="100000"/>
                        </a:lnSpc>
                      </a:pPr>
                      <a:r>
                        <a:rPr sz="1400" u="heavy" spc="-5" dirty="0">
                          <a:latin typeface="Arial"/>
                          <a:cs typeface="Arial"/>
                        </a:rPr>
                        <a:t>Fre</a:t>
                      </a:r>
                      <a:r>
                        <a:rPr sz="1400" u="heavy" spc="10" dirty="0">
                          <a:latin typeface="Arial"/>
                          <a:cs typeface="Arial"/>
                        </a:rPr>
                        <a:t>e</a:t>
                      </a:r>
                      <a:r>
                        <a:rPr sz="1400" u="heavy" spc="-5" dirty="0">
                          <a:latin typeface="Arial"/>
                          <a:cs typeface="Arial"/>
                        </a:rPr>
                        <a:t>-Fa</a:t>
                      </a:r>
                      <a:r>
                        <a:rPr sz="1400" u="heavy" spc="5" dirty="0">
                          <a:latin typeface="Arial"/>
                          <a:cs typeface="Arial"/>
                        </a:rPr>
                        <a:t>l</a:t>
                      </a:r>
                      <a:r>
                        <a:rPr sz="1400" u="heavy" spc="0" dirty="0">
                          <a:latin typeface="Arial"/>
                          <a:cs typeface="Arial"/>
                        </a:rPr>
                        <a:t>l </a:t>
                      </a:r>
                      <a:r>
                        <a:rPr sz="1400" u="heavy" spc="-5" dirty="0">
                          <a:latin typeface="Arial"/>
                          <a:cs typeface="Arial"/>
                        </a:rPr>
                        <a:t>D</a:t>
                      </a:r>
                      <a:r>
                        <a:rPr sz="1400" u="heavy" spc="-10" dirty="0">
                          <a:latin typeface="Arial"/>
                          <a:cs typeface="Arial"/>
                        </a:rPr>
                        <a:t>i</a:t>
                      </a:r>
                      <a:r>
                        <a:rPr sz="1400" u="heavy" spc="0" dirty="0">
                          <a:latin typeface="Arial"/>
                          <a:cs typeface="Arial"/>
                        </a:rPr>
                        <a:t>s</a:t>
                      </a:r>
                      <a:r>
                        <a:rPr sz="1400" u="heavy" spc="-5" dirty="0">
                          <a:latin typeface="Arial"/>
                          <a:cs typeface="Arial"/>
                        </a:rPr>
                        <a:t>tan</a:t>
                      </a:r>
                      <a:r>
                        <a:rPr sz="1400" u="heavy" spc="0" dirty="0">
                          <a:latin typeface="Arial"/>
                          <a:cs typeface="Arial"/>
                        </a:rPr>
                        <a:t>ce</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6985" algn="ctr">
                        <a:lnSpc>
                          <a:spcPct val="100000"/>
                        </a:lnSpc>
                      </a:pPr>
                      <a:r>
                        <a:rPr sz="1400" u="heavy" dirty="0">
                          <a:latin typeface="Arial"/>
                          <a:cs typeface="Arial"/>
                        </a:rPr>
                        <a:t>V</a:t>
                      </a:r>
                      <a:r>
                        <a:rPr sz="1400" u="heavy" spc="-5" dirty="0">
                          <a:latin typeface="Arial"/>
                          <a:cs typeface="Arial"/>
                        </a:rPr>
                        <a:t>e</a:t>
                      </a:r>
                      <a:r>
                        <a:rPr sz="1400" u="heavy" spc="5" dirty="0">
                          <a:latin typeface="Arial"/>
                          <a:cs typeface="Arial"/>
                        </a:rPr>
                        <a:t>l</a:t>
                      </a:r>
                      <a:r>
                        <a:rPr sz="1400" u="heavy" spc="-15" dirty="0">
                          <a:latin typeface="Arial"/>
                          <a:cs typeface="Arial"/>
                        </a:rPr>
                        <a:t>o</a:t>
                      </a:r>
                      <a:r>
                        <a:rPr sz="1400" u="heavy" spc="-10" dirty="0">
                          <a:latin typeface="Arial"/>
                          <a:cs typeface="Arial"/>
                        </a:rPr>
                        <a:t>c</a:t>
                      </a:r>
                      <a:r>
                        <a:rPr sz="1400" u="heavy" spc="5" dirty="0">
                          <a:latin typeface="Arial"/>
                          <a:cs typeface="Arial"/>
                        </a:rPr>
                        <a:t>i</a:t>
                      </a:r>
                      <a:r>
                        <a:rPr sz="1400" u="heavy" spc="10" dirty="0">
                          <a:latin typeface="Arial"/>
                          <a:cs typeface="Arial"/>
                        </a:rPr>
                        <a:t>t</a:t>
                      </a:r>
                      <a:r>
                        <a:rPr sz="1400" u="heavy" spc="0" dirty="0">
                          <a:latin typeface="Arial"/>
                          <a:cs typeface="Arial"/>
                        </a:rPr>
                        <a:t>y</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25399">
                      <a:solidFill>
                        <a:srgbClr val="000000"/>
                      </a:solidFill>
                      <a:prstDash val="solid"/>
                    </a:lnT>
                    <a:lnB w="12699">
                      <a:solidFill>
                        <a:srgbClr val="000000"/>
                      </a:solidFill>
                      <a:prstDash val="solid"/>
                    </a:lnB>
                  </a:tcPr>
                </a:tc>
                <a:extLst>
                  <a:ext uri="{0D108BD9-81ED-4DB2-BD59-A6C34878D82A}">
                    <a16:rowId xmlns:a16="http://schemas.microsoft.com/office/drawing/2014/main" val="10000"/>
                  </a:ext>
                </a:extLst>
              </a:tr>
              <a:tr h="367104">
                <a:tc>
                  <a:txBody>
                    <a:bodyPr/>
                    <a:lstStyle/>
                    <a:p>
                      <a:pPr marL="78740">
                        <a:lnSpc>
                          <a:spcPct val="100000"/>
                        </a:lnSpc>
                      </a:pPr>
                      <a:r>
                        <a:rPr sz="1400" spc="-5" dirty="0">
                          <a:latin typeface="Arial"/>
                          <a:cs typeface="Arial"/>
                        </a:rPr>
                        <a:t>0.</a:t>
                      </a:r>
                      <a:r>
                        <a:rPr sz="1400" spc="0" dirty="0">
                          <a:latin typeface="Arial"/>
                          <a:cs typeface="Arial"/>
                        </a:rPr>
                        <a:t>1</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Una</a:t>
                      </a:r>
                      <a:r>
                        <a:rPr sz="1400" spc="-15" dirty="0">
                          <a:latin typeface="Arial"/>
                          <a:cs typeface="Arial"/>
                        </a:rPr>
                        <a:t>w</a:t>
                      </a:r>
                      <a:r>
                        <a:rPr sz="1400" spc="-5" dirty="0">
                          <a:latin typeface="Arial"/>
                          <a:cs typeface="Arial"/>
                        </a:rPr>
                        <a:t>ar</a:t>
                      </a:r>
                      <a:r>
                        <a:rPr sz="1400" spc="0" dirty="0">
                          <a:latin typeface="Arial"/>
                          <a:cs typeface="Arial"/>
                        </a:rPr>
                        <a:t>e</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5.</a:t>
                      </a:r>
                      <a:r>
                        <a:rPr sz="1400" spc="0" dirty="0">
                          <a:latin typeface="Arial"/>
                          <a:cs typeface="Arial"/>
                        </a:rPr>
                        <a:t>1</a:t>
                      </a:r>
                      <a:r>
                        <a:rPr sz="1400" spc="-5" dirty="0">
                          <a:latin typeface="Arial"/>
                          <a:cs typeface="Arial"/>
                        </a:rPr>
                        <a:t> </a:t>
                      </a:r>
                      <a:r>
                        <a:rPr sz="1400" spc="0" dirty="0">
                          <a:latin typeface="Arial"/>
                          <a:cs typeface="Arial"/>
                        </a:rPr>
                        <a:t>cm</a:t>
                      </a:r>
                      <a:r>
                        <a:rPr sz="1400" spc="10" dirty="0">
                          <a:latin typeface="Arial"/>
                          <a:cs typeface="Arial"/>
                        </a:rPr>
                        <a:t> </a:t>
                      </a:r>
                      <a:r>
                        <a:rPr sz="1400" spc="-5" dirty="0">
                          <a:latin typeface="Arial"/>
                          <a:cs typeface="Arial"/>
                        </a:rPr>
                        <a:t>(</a:t>
                      </a:r>
                      <a:r>
                        <a:rPr sz="1400" spc="0" dirty="0">
                          <a:latin typeface="Arial"/>
                          <a:cs typeface="Arial"/>
                        </a:rPr>
                        <a:t>2</a:t>
                      </a:r>
                      <a:r>
                        <a:rPr sz="1400" spc="10" dirty="0">
                          <a:latin typeface="Arial"/>
                          <a:cs typeface="Arial"/>
                        </a:rPr>
                        <a:t> </a:t>
                      </a:r>
                      <a:r>
                        <a:rPr sz="1400" spc="5" dirty="0">
                          <a:latin typeface="Arial"/>
                          <a:cs typeface="Arial"/>
                        </a:rPr>
                        <a:t>i</a:t>
                      </a:r>
                      <a:r>
                        <a:rPr sz="1400" spc="-5" dirty="0">
                          <a:latin typeface="Arial"/>
                          <a:cs typeface="Arial"/>
                        </a:rPr>
                        <a:t>n</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1.</a:t>
                      </a:r>
                      <a:r>
                        <a:rPr sz="1400" spc="0" dirty="0">
                          <a:latin typeface="Arial"/>
                          <a:cs typeface="Arial"/>
                        </a:rPr>
                        <a:t>0</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(3.</a:t>
                      </a:r>
                      <a:r>
                        <a:rPr sz="1400" spc="0" dirty="0">
                          <a:latin typeface="Arial"/>
                          <a:cs typeface="Arial"/>
                        </a:rPr>
                        <a:t>3</a:t>
                      </a:r>
                      <a:r>
                        <a:rPr sz="1400" spc="10" dirty="0">
                          <a:latin typeface="Arial"/>
                          <a:cs typeface="Arial"/>
                        </a:rPr>
                        <a:t> f</a:t>
                      </a:r>
                      <a:r>
                        <a:rPr sz="1400" spc="-5" dirty="0">
                          <a:latin typeface="Arial"/>
                          <a:cs typeface="Arial"/>
                        </a:rPr>
                        <a:t>t/</a:t>
                      </a:r>
                      <a:r>
                        <a:rPr sz="1400" spc="15" dirty="0">
                          <a:latin typeface="Arial"/>
                          <a:cs typeface="Arial"/>
                        </a:rPr>
                        <a:t>s</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1"/>
                  </a:ext>
                </a:extLst>
              </a:tr>
              <a:tr h="367104">
                <a:tc>
                  <a:txBody>
                    <a:bodyPr/>
                    <a:lstStyle/>
                    <a:p>
                      <a:pPr marL="78740">
                        <a:lnSpc>
                          <a:spcPct val="100000"/>
                        </a:lnSpc>
                      </a:pPr>
                      <a:r>
                        <a:rPr sz="1400" spc="-5" dirty="0">
                          <a:latin typeface="Arial"/>
                          <a:cs typeface="Arial"/>
                        </a:rPr>
                        <a:t>0.</a:t>
                      </a:r>
                      <a:r>
                        <a:rPr sz="1400" spc="0" dirty="0">
                          <a:latin typeface="Arial"/>
                          <a:cs typeface="Arial"/>
                        </a:rPr>
                        <a:t>2</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dirty="0">
                          <a:latin typeface="Arial"/>
                          <a:cs typeface="Arial"/>
                        </a:rPr>
                        <a:t>A</a:t>
                      </a:r>
                      <a:r>
                        <a:rPr sz="1400" spc="-15" dirty="0">
                          <a:latin typeface="Arial"/>
                          <a:cs typeface="Arial"/>
                        </a:rPr>
                        <a:t>w</a:t>
                      </a:r>
                      <a:r>
                        <a:rPr sz="1400" spc="-5" dirty="0">
                          <a:latin typeface="Arial"/>
                          <a:cs typeface="Arial"/>
                        </a:rPr>
                        <a:t>ar</a:t>
                      </a:r>
                      <a:r>
                        <a:rPr sz="1400" spc="0" dirty="0">
                          <a:latin typeface="Arial"/>
                          <a:cs typeface="Arial"/>
                        </a:rPr>
                        <a:t>e</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20.</a:t>
                      </a:r>
                      <a:r>
                        <a:rPr sz="1400" spc="0" dirty="0">
                          <a:latin typeface="Arial"/>
                          <a:cs typeface="Arial"/>
                        </a:rPr>
                        <a:t>3</a:t>
                      </a:r>
                      <a:r>
                        <a:rPr sz="1400" spc="-5" dirty="0">
                          <a:latin typeface="Arial"/>
                          <a:cs typeface="Arial"/>
                        </a:rPr>
                        <a:t> </a:t>
                      </a:r>
                      <a:r>
                        <a:rPr sz="1400" spc="0" dirty="0">
                          <a:latin typeface="Arial"/>
                          <a:cs typeface="Arial"/>
                        </a:rPr>
                        <a:t>cm</a:t>
                      </a:r>
                      <a:r>
                        <a:rPr sz="1400" spc="10" dirty="0">
                          <a:latin typeface="Arial"/>
                          <a:cs typeface="Arial"/>
                        </a:rPr>
                        <a:t> </a:t>
                      </a:r>
                      <a:r>
                        <a:rPr sz="1400" spc="-5" dirty="0">
                          <a:latin typeface="Arial"/>
                          <a:cs typeface="Arial"/>
                        </a:rPr>
                        <a:t>(</a:t>
                      </a:r>
                      <a:r>
                        <a:rPr sz="1400" spc="0" dirty="0">
                          <a:latin typeface="Arial"/>
                          <a:cs typeface="Arial"/>
                        </a:rPr>
                        <a:t>8</a:t>
                      </a:r>
                      <a:r>
                        <a:rPr sz="1400" spc="10" dirty="0">
                          <a:latin typeface="Arial"/>
                          <a:cs typeface="Arial"/>
                        </a:rPr>
                        <a:t> </a:t>
                      </a:r>
                      <a:r>
                        <a:rPr sz="1400" spc="5" dirty="0">
                          <a:latin typeface="Arial"/>
                          <a:cs typeface="Arial"/>
                        </a:rPr>
                        <a:t>i</a:t>
                      </a:r>
                      <a:r>
                        <a:rPr sz="1400" spc="-5" dirty="0">
                          <a:latin typeface="Arial"/>
                          <a:cs typeface="Arial"/>
                        </a:rPr>
                        <a:t>n</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2.1</a:t>
                      </a:r>
                      <a:r>
                        <a:rPr sz="1400" spc="0" dirty="0">
                          <a:latin typeface="Arial"/>
                          <a:cs typeface="Arial"/>
                        </a:rPr>
                        <a:t>3</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a:t>
                      </a:r>
                      <a:r>
                        <a:rPr sz="1400" spc="0" dirty="0">
                          <a:latin typeface="Arial"/>
                          <a:cs typeface="Arial"/>
                        </a:rPr>
                        <a:t>7</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2"/>
                  </a:ext>
                </a:extLst>
              </a:tr>
              <a:tr h="364414">
                <a:tc>
                  <a:txBody>
                    <a:bodyPr/>
                    <a:lstStyle/>
                    <a:p>
                      <a:pPr marL="78740">
                        <a:lnSpc>
                          <a:spcPct val="100000"/>
                        </a:lnSpc>
                      </a:pPr>
                      <a:r>
                        <a:rPr sz="1400" spc="-5" dirty="0">
                          <a:latin typeface="Arial"/>
                          <a:cs typeface="Arial"/>
                        </a:rPr>
                        <a:t>0.</a:t>
                      </a:r>
                      <a:r>
                        <a:rPr sz="1400" spc="0" dirty="0">
                          <a:latin typeface="Arial"/>
                          <a:cs typeface="Arial"/>
                        </a:rPr>
                        <a:t>5</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dirty="0">
                          <a:latin typeface="Arial"/>
                          <a:cs typeface="Arial"/>
                        </a:rPr>
                        <a:t>S</a:t>
                      </a:r>
                      <a:r>
                        <a:rPr sz="1400" spc="-5" dirty="0">
                          <a:latin typeface="Arial"/>
                          <a:cs typeface="Arial"/>
                        </a:rPr>
                        <a:t>tar</a:t>
                      </a:r>
                      <a:r>
                        <a:rPr sz="1400" spc="0" dirty="0">
                          <a:latin typeface="Arial"/>
                          <a:cs typeface="Arial"/>
                        </a:rPr>
                        <a:t>t</a:t>
                      </a:r>
                      <a:r>
                        <a:rPr sz="1400" spc="10" dirty="0">
                          <a:latin typeface="Arial"/>
                          <a:cs typeface="Arial"/>
                        </a:rPr>
                        <a:t> </a:t>
                      </a:r>
                      <a:r>
                        <a:rPr sz="1400" spc="-5" dirty="0">
                          <a:latin typeface="Arial"/>
                          <a:cs typeface="Arial"/>
                        </a:rPr>
                        <a:t>t</a:t>
                      </a:r>
                      <a:r>
                        <a:rPr sz="1400" spc="0" dirty="0">
                          <a:latin typeface="Arial"/>
                          <a:cs typeface="Arial"/>
                        </a:rPr>
                        <a:t>o</a:t>
                      </a:r>
                      <a:r>
                        <a:rPr sz="1400" spc="10" dirty="0">
                          <a:latin typeface="Arial"/>
                          <a:cs typeface="Arial"/>
                        </a:rPr>
                        <a:t> </a:t>
                      </a:r>
                      <a:r>
                        <a:rPr sz="1400" spc="0" dirty="0">
                          <a:latin typeface="Arial"/>
                          <a:cs typeface="Arial"/>
                        </a:rPr>
                        <a:t>M</a:t>
                      </a:r>
                      <a:r>
                        <a:rPr sz="1400" spc="-5" dirty="0">
                          <a:latin typeface="Arial"/>
                          <a:cs typeface="Arial"/>
                        </a:rPr>
                        <a:t>o</a:t>
                      </a:r>
                      <a:r>
                        <a:rPr sz="1400" spc="0" dirty="0">
                          <a:latin typeface="Arial"/>
                          <a:cs typeface="Arial"/>
                        </a:rPr>
                        <a:t>ve</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1.2</a:t>
                      </a:r>
                      <a:r>
                        <a:rPr sz="1400" spc="0" dirty="0">
                          <a:latin typeface="Arial"/>
                          <a:cs typeface="Arial"/>
                        </a:rPr>
                        <a:t>2</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a:t>
                      </a:r>
                      <a:r>
                        <a:rPr sz="1400" spc="0" dirty="0">
                          <a:latin typeface="Arial"/>
                          <a:cs typeface="Arial"/>
                        </a:rPr>
                        <a:t>4</a:t>
                      </a:r>
                      <a:r>
                        <a:rPr sz="1400" spc="10" dirty="0">
                          <a:latin typeface="Arial"/>
                          <a:cs typeface="Arial"/>
                        </a:rPr>
                        <a:t> </a:t>
                      </a:r>
                      <a:r>
                        <a:rPr sz="1400" spc="-5" dirty="0">
                          <a:latin typeface="Arial"/>
                          <a:cs typeface="Arial"/>
                        </a:rPr>
                        <a:t>f</a:t>
                      </a:r>
                      <a:r>
                        <a:rPr sz="1400" spc="10"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4.8</a:t>
                      </a:r>
                      <a:r>
                        <a:rPr sz="1400" spc="0" dirty="0">
                          <a:latin typeface="Arial"/>
                          <a:cs typeface="Arial"/>
                        </a:rPr>
                        <a:t>8</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(1</a:t>
                      </a:r>
                      <a:r>
                        <a:rPr sz="1400" spc="0" dirty="0">
                          <a:latin typeface="Arial"/>
                          <a:cs typeface="Arial"/>
                        </a:rPr>
                        <a:t>6</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3"/>
                  </a:ext>
                </a:extLst>
              </a:tr>
              <a:tr h="367104">
                <a:tc>
                  <a:txBody>
                    <a:bodyPr/>
                    <a:lstStyle/>
                    <a:p>
                      <a:pPr marL="78740">
                        <a:lnSpc>
                          <a:spcPct val="100000"/>
                        </a:lnSpc>
                      </a:pPr>
                      <a:r>
                        <a:rPr sz="1400" spc="-5" dirty="0">
                          <a:latin typeface="Arial"/>
                          <a:cs typeface="Arial"/>
                        </a:rPr>
                        <a:t>0.6</a:t>
                      </a:r>
                      <a:r>
                        <a:rPr sz="1400" spc="0" dirty="0">
                          <a:latin typeface="Arial"/>
                          <a:cs typeface="Arial"/>
                        </a:rPr>
                        <a:t>1</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dirty="0">
                          <a:latin typeface="Arial"/>
                          <a:cs typeface="Arial"/>
                        </a:rPr>
                        <a:t>S</a:t>
                      </a:r>
                      <a:r>
                        <a:rPr sz="1400" spc="-10" dirty="0">
                          <a:latin typeface="Arial"/>
                          <a:cs typeface="Arial"/>
                        </a:rPr>
                        <a:t>l</a:t>
                      </a:r>
                      <a:r>
                        <a:rPr sz="1400" spc="5" dirty="0">
                          <a:latin typeface="Arial"/>
                          <a:cs typeface="Arial"/>
                        </a:rPr>
                        <a:t>i</a:t>
                      </a:r>
                      <a:r>
                        <a:rPr sz="1400" spc="-5" dirty="0">
                          <a:latin typeface="Arial"/>
                          <a:cs typeface="Arial"/>
                        </a:rPr>
                        <a:t>gh</a:t>
                      </a:r>
                      <a:r>
                        <a:rPr sz="1400" spc="0" dirty="0">
                          <a:latin typeface="Arial"/>
                          <a:cs typeface="Arial"/>
                        </a:rPr>
                        <a:t>t</a:t>
                      </a:r>
                      <a:r>
                        <a:rPr sz="1400" spc="-5" dirty="0">
                          <a:latin typeface="Arial"/>
                          <a:cs typeface="Arial"/>
                        </a:rPr>
                        <a:t> </a:t>
                      </a:r>
                      <a:r>
                        <a:rPr sz="1400" spc="0" dirty="0">
                          <a:latin typeface="Arial"/>
                          <a:cs typeface="Arial"/>
                        </a:rPr>
                        <a:t>M</a:t>
                      </a:r>
                      <a:r>
                        <a:rPr sz="1400" spc="-5" dirty="0">
                          <a:latin typeface="Arial"/>
                          <a:cs typeface="Arial"/>
                        </a:rPr>
                        <a:t>o</a:t>
                      </a:r>
                      <a:r>
                        <a:rPr sz="1400" spc="0" dirty="0">
                          <a:latin typeface="Arial"/>
                          <a:cs typeface="Arial"/>
                        </a:rPr>
                        <a:t>v</a:t>
                      </a:r>
                      <a:r>
                        <a:rPr sz="1400" spc="-5" dirty="0">
                          <a:latin typeface="Arial"/>
                          <a:cs typeface="Arial"/>
                        </a:rPr>
                        <a:t>e</a:t>
                      </a:r>
                      <a:r>
                        <a:rPr sz="1400" spc="0" dirty="0">
                          <a:latin typeface="Arial"/>
                          <a:cs typeface="Arial"/>
                        </a:rPr>
                        <a:t>m</a:t>
                      </a:r>
                      <a:r>
                        <a:rPr sz="1400" spc="-5" dirty="0">
                          <a:latin typeface="Arial"/>
                          <a:cs typeface="Arial"/>
                        </a:rPr>
                        <a:t>en</a:t>
                      </a:r>
                      <a:r>
                        <a:rPr sz="1400" spc="0" dirty="0">
                          <a:latin typeface="Arial"/>
                          <a:cs typeface="Arial"/>
                        </a:rPr>
                        <a:t>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1.8</a:t>
                      </a:r>
                      <a:r>
                        <a:rPr sz="1400" spc="0" dirty="0">
                          <a:latin typeface="Arial"/>
                          <a:cs typeface="Arial"/>
                        </a:rPr>
                        <a:t>3</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a:t>
                      </a:r>
                      <a:r>
                        <a:rPr sz="1400" spc="0" dirty="0">
                          <a:latin typeface="Arial"/>
                          <a:cs typeface="Arial"/>
                        </a:rPr>
                        <a:t>6</a:t>
                      </a:r>
                      <a:r>
                        <a:rPr sz="1400" spc="10" dirty="0">
                          <a:latin typeface="Arial"/>
                          <a:cs typeface="Arial"/>
                        </a:rPr>
                        <a:t> </a:t>
                      </a:r>
                      <a:r>
                        <a:rPr sz="1400" spc="-5" dirty="0">
                          <a:latin typeface="Arial"/>
                          <a:cs typeface="Arial"/>
                        </a:rPr>
                        <a:t>f</a:t>
                      </a:r>
                      <a:r>
                        <a:rPr sz="1400" spc="10"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5.9</a:t>
                      </a:r>
                      <a:r>
                        <a:rPr sz="1400" spc="0" dirty="0">
                          <a:latin typeface="Arial"/>
                          <a:cs typeface="Arial"/>
                        </a:rPr>
                        <a:t>7</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(19.</a:t>
                      </a:r>
                      <a:r>
                        <a:rPr sz="1400" spc="0" dirty="0">
                          <a:latin typeface="Arial"/>
                          <a:cs typeface="Arial"/>
                        </a:rPr>
                        <a:t>6</a:t>
                      </a:r>
                      <a:r>
                        <a:rPr sz="1400" spc="10" dirty="0">
                          <a:latin typeface="Arial"/>
                          <a:cs typeface="Arial"/>
                        </a:rPr>
                        <a:t> f</a:t>
                      </a:r>
                      <a:r>
                        <a:rPr sz="1400" spc="-5" dirty="0">
                          <a:latin typeface="Arial"/>
                          <a:cs typeface="Arial"/>
                        </a:rPr>
                        <a:t>t</a:t>
                      </a:r>
                      <a:r>
                        <a:rPr sz="1400" spc="10"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4"/>
                  </a:ext>
                </a:extLst>
              </a:tr>
              <a:tr h="365759">
                <a:tc>
                  <a:txBody>
                    <a:bodyPr/>
                    <a:lstStyle/>
                    <a:p>
                      <a:pPr marL="78740">
                        <a:lnSpc>
                          <a:spcPct val="100000"/>
                        </a:lnSpc>
                      </a:pPr>
                      <a:r>
                        <a:rPr sz="1400" spc="-5" dirty="0">
                          <a:latin typeface="Arial"/>
                          <a:cs typeface="Arial"/>
                        </a:rPr>
                        <a:t>0.</a:t>
                      </a:r>
                      <a:r>
                        <a:rPr sz="1400" spc="0" dirty="0">
                          <a:latin typeface="Arial"/>
                          <a:cs typeface="Arial"/>
                        </a:rPr>
                        <a:t>7</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I</a:t>
                      </a:r>
                      <a:r>
                        <a:rPr sz="1400" spc="0" dirty="0">
                          <a:latin typeface="Arial"/>
                          <a:cs typeface="Arial"/>
                        </a:rPr>
                        <a:t>m</a:t>
                      </a:r>
                      <a:r>
                        <a:rPr sz="1400" spc="-5" dirty="0">
                          <a:latin typeface="Arial"/>
                          <a:cs typeface="Arial"/>
                        </a:rPr>
                        <a:t>pa</a:t>
                      </a:r>
                      <a:r>
                        <a:rPr sz="1400" spc="0" dirty="0">
                          <a:latin typeface="Arial"/>
                          <a:cs typeface="Arial"/>
                        </a:rPr>
                        <a:t>ct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2.4</a:t>
                      </a:r>
                      <a:r>
                        <a:rPr sz="1400" spc="0" dirty="0">
                          <a:latin typeface="Arial"/>
                          <a:cs typeface="Arial"/>
                        </a:rPr>
                        <a:t>1</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(7.</a:t>
                      </a:r>
                      <a:r>
                        <a:rPr sz="1400" spc="0" dirty="0">
                          <a:latin typeface="Arial"/>
                          <a:cs typeface="Arial"/>
                        </a:rPr>
                        <a:t>9</a:t>
                      </a:r>
                      <a:r>
                        <a:rPr sz="1400" spc="10" dirty="0">
                          <a:latin typeface="Arial"/>
                          <a:cs typeface="Arial"/>
                        </a:rPr>
                        <a:t> f</a:t>
                      </a:r>
                      <a:r>
                        <a:rPr sz="1400" spc="-5"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7.0</a:t>
                      </a:r>
                      <a:r>
                        <a:rPr sz="1400" spc="0" dirty="0">
                          <a:latin typeface="Arial"/>
                          <a:cs typeface="Arial"/>
                        </a:rPr>
                        <a:t>1</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(2</a:t>
                      </a:r>
                      <a:r>
                        <a:rPr sz="1400" spc="0" dirty="0">
                          <a:latin typeface="Arial"/>
                          <a:cs typeface="Arial"/>
                        </a:rPr>
                        <a:t>3</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5"/>
                  </a:ext>
                </a:extLst>
              </a:tr>
              <a:tr h="427616">
                <a:tc>
                  <a:txBody>
                    <a:bodyPr/>
                    <a:lstStyle/>
                    <a:p>
                      <a:pPr marL="78740">
                        <a:lnSpc>
                          <a:spcPct val="100000"/>
                        </a:lnSpc>
                      </a:pPr>
                      <a:r>
                        <a:rPr sz="1400" spc="-5" dirty="0">
                          <a:latin typeface="Arial"/>
                          <a:cs typeface="Arial"/>
                        </a:rPr>
                        <a:t>0.</a:t>
                      </a:r>
                      <a:r>
                        <a:rPr sz="1400" spc="0" dirty="0">
                          <a:latin typeface="Arial"/>
                          <a:cs typeface="Arial"/>
                        </a:rPr>
                        <a:t>9</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Reboun</a:t>
                      </a:r>
                      <a:r>
                        <a:rPr sz="1400" spc="0" dirty="0">
                          <a:latin typeface="Arial"/>
                          <a:cs typeface="Arial"/>
                        </a:rPr>
                        <a:t>d</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3.9</a:t>
                      </a:r>
                      <a:r>
                        <a:rPr sz="1400" spc="0" dirty="0">
                          <a:latin typeface="Arial"/>
                          <a:cs typeface="Arial"/>
                        </a:rPr>
                        <a:t>6</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(1</a:t>
                      </a:r>
                      <a:r>
                        <a:rPr sz="1400" spc="0" dirty="0">
                          <a:latin typeface="Arial"/>
                          <a:cs typeface="Arial"/>
                        </a:rPr>
                        <a:t>3</a:t>
                      </a:r>
                      <a:r>
                        <a:rPr sz="1400" spc="10" dirty="0">
                          <a:latin typeface="Arial"/>
                          <a:cs typeface="Arial"/>
                        </a:rPr>
                        <a:t> </a:t>
                      </a:r>
                      <a:r>
                        <a:rPr sz="1400" spc="-5" dirty="0">
                          <a:latin typeface="Arial"/>
                          <a:cs typeface="Arial"/>
                        </a:rPr>
                        <a:t>f</a:t>
                      </a:r>
                      <a:r>
                        <a:rPr sz="1400" spc="10"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8.8</a:t>
                      </a:r>
                      <a:r>
                        <a:rPr sz="1400" spc="0" dirty="0">
                          <a:latin typeface="Arial"/>
                          <a:cs typeface="Arial"/>
                        </a:rPr>
                        <a:t>4</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(2</a:t>
                      </a:r>
                      <a:r>
                        <a:rPr sz="1400" spc="0" dirty="0">
                          <a:latin typeface="Arial"/>
                          <a:cs typeface="Arial"/>
                        </a:rPr>
                        <a:t>9</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6"/>
                  </a:ext>
                </a:extLst>
              </a:tr>
              <a:tr h="504264">
                <a:tc>
                  <a:txBody>
                    <a:bodyPr/>
                    <a:lstStyle/>
                    <a:p>
                      <a:pPr marL="78740">
                        <a:lnSpc>
                          <a:spcPct val="100000"/>
                        </a:lnSpc>
                      </a:pPr>
                      <a:r>
                        <a:rPr sz="1400" spc="-5" dirty="0">
                          <a:latin typeface="Arial"/>
                          <a:cs typeface="Arial"/>
                        </a:rPr>
                        <a:t>1.</a:t>
                      </a:r>
                      <a:r>
                        <a:rPr sz="1400" spc="0" dirty="0">
                          <a:latin typeface="Arial"/>
                          <a:cs typeface="Arial"/>
                        </a:rPr>
                        <a:t>0</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a:lnSpc>
                          <a:spcPct val="100000"/>
                        </a:lnSpc>
                      </a:pPr>
                      <a:r>
                        <a:rPr sz="1400" dirty="0">
                          <a:latin typeface="Arial"/>
                          <a:cs typeface="Arial"/>
                        </a:rPr>
                        <a:t>S</a:t>
                      </a:r>
                      <a:r>
                        <a:rPr sz="1400" spc="-5" dirty="0">
                          <a:latin typeface="Arial"/>
                          <a:cs typeface="Arial"/>
                        </a:rPr>
                        <a:t>u</a:t>
                      </a:r>
                      <a:r>
                        <a:rPr sz="1400" spc="0" dirty="0">
                          <a:latin typeface="Arial"/>
                          <a:cs typeface="Arial"/>
                        </a:rPr>
                        <a:t>s</a:t>
                      </a:r>
                      <a:r>
                        <a:rPr sz="1400" spc="-5" dirty="0">
                          <a:latin typeface="Arial"/>
                          <a:cs typeface="Arial"/>
                        </a:rPr>
                        <a:t>pen</a:t>
                      </a:r>
                      <a:r>
                        <a:rPr sz="1400" spc="0" dirty="0">
                          <a:latin typeface="Arial"/>
                          <a:cs typeface="Arial"/>
                        </a:rPr>
                        <a:t>d</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a:lnSpc>
                          <a:spcPct val="100000"/>
                        </a:lnSpc>
                      </a:pPr>
                      <a:r>
                        <a:rPr sz="1400" spc="-5" dirty="0">
                          <a:latin typeface="Arial"/>
                          <a:cs typeface="Arial"/>
                        </a:rPr>
                        <a:t>4.</a:t>
                      </a:r>
                      <a:r>
                        <a:rPr sz="1400" spc="0" dirty="0">
                          <a:latin typeface="Arial"/>
                          <a:cs typeface="Arial"/>
                        </a:rPr>
                        <a:t>9</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(1</a:t>
                      </a:r>
                      <a:r>
                        <a:rPr sz="1400" spc="0" dirty="0">
                          <a:latin typeface="Arial"/>
                          <a:cs typeface="Arial"/>
                        </a:rPr>
                        <a:t>6</a:t>
                      </a:r>
                      <a:r>
                        <a:rPr sz="1400" spc="10" dirty="0">
                          <a:latin typeface="Arial"/>
                          <a:cs typeface="Arial"/>
                        </a:rPr>
                        <a:t> </a:t>
                      </a:r>
                      <a:r>
                        <a:rPr sz="1400" spc="-5" dirty="0">
                          <a:latin typeface="Arial"/>
                          <a:cs typeface="Arial"/>
                        </a:rPr>
                        <a:t>f</a:t>
                      </a:r>
                      <a:r>
                        <a:rPr sz="1400" spc="10"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a:lnSpc>
                          <a:spcPct val="100000"/>
                        </a:lnSpc>
                      </a:pPr>
                      <a:r>
                        <a:rPr sz="1400" spc="-5" dirty="0">
                          <a:latin typeface="Arial"/>
                          <a:cs typeface="Arial"/>
                        </a:rPr>
                        <a:t>9.7</a:t>
                      </a:r>
                      <a:r>
                        <a:rPr sz="1400" spc="0" dirty="0">
                          <a:latin typeface="Arial"/>
                          <a:cs typeface="Arial"/>
                        </a:rPr>
                        <a:t>5</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(3</a:t>
                      </a:r>
                      <a:r>
                        <a:rPr sz="1400" spc="0" dirty="0">
                          <a:latin typeface="Arial"/>
                          <a:cs typeface="Arial"/>
                        </a:rPr>
                        <a:t>2</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25399">
                      <a:solidFill>
                        <a:srgbClr val="000000"/>
                      </a:solidFill>
                      <a:prstDash val="solid"/>
                    </a:lnB>
                  </a:tcPr>
                </a:tc>
                <a:extLst>
                  <a:ext uri="{0D108BD9-81ED-4DB2-BD59-A6C34878D82A}">
                    <a16:rowId xmlns:a16="http://schemas.microsoft.com/office/drawing/2014/main" val="10007"/>
                  </a:ext>
                </a:extLst>
              </a:tr>
            </a:tbl>
          </a:graphicData>
        </a:graphic>
      </p:graphicFrame>
      <p:sp>
        <p:nvSpPr>
          <p:cNvPr id="7" name="Title 6"/>
          <p:cNvSpPr>
            <a:spLocks noGrp="1"/>
          </p:cNvSpPr>
          <p:nvPr>
            <p:ph type="title"/>
          </p:nvPr>
        </p:nvSpPr>
        <p:spPr/>
        <p:txBody>
          <a:bodyPr>
            <a:normAutofit fontScale="90000"/>
          </a:bodyPr>
          <a:lstStyle/>
          <a:p>
            <a:r>
              <a:rPr lang="en-US" dirty="0"/>
              <a:t>A Fall with a 1.8 m (6 </a:t>
            </a:r>
            <a:r>
              <a:rPr lang="en-US" dirty="0" err="1"/>
              <a:t>ft</a:t>
            </a:r>
            <a:r>
              <a:rPr lang="en-US" dirty="0"/>
              <a:t>) lanyard</a:t>
            </a:r>
          </a:p>
        </p:txBody>
      </p:sp>
      <p:sp>
        <p:nvSpPr>
          <p:cNvPr id="6" name="Slide Number Placeholder 5"/>
          <p:cNvSpPr>
            <a:spLocks noGrp="1"/>
          </p:cNvSpPr>
          <p:nvPr>
            <p:ph type="sldNum" sz="quarter" idx="12"/>
          </p:nvPr>
        </p:nvSpPr>
        <p:spPr/>
        <p:txBody>
          <a:bodyPr/>
          <a:lstStyle/>
          <a:p>
            <a:fld id="{822EE31D-995F-49BA-8FFA-0CC48DCCE8BB}" type="slidenum">
              <a:rPr lang="en-US" smtClean="0"/>
              <a:t>89</a:t>
            </a:fld>
            <a:endParaRPr lang="en-US"/>
          </a:p>
        </p:txBody>
      </p:sp>
      <p:pic>
        <p:nvPicPr>
          <p:cNvPr id="2" name="Picture 1" title="This picture shows a lanyard with a shock absorber in red colo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7726" y="4951432"/>
            <a:ext cx="3664712" cy="1010955"/>
          </a:xfrm>
          <a:prstGeom prst="rect">
            <a:avLst/>
          </a:prstGeom>
        </p:spPr>
      </p:pic>
      <p:pic>
        <p:nvPicPr>
          <p:cNvPr id="3" name="Picture 2" title="This picture shows a lanyard with a shock absorber in yellow col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767190" y="3599087"/>
            <a:ext cx="1727952" cy="3672867"/>
          </a:xfrm>
          <a:prstGeom prst="rect">
            <a:avLst/>
          </a:prstGeom>
        </p:spPr>
      </p:pic>
    </p:spTree>
    <p:extLst>
      <p:ext uri="{BB962C8B-B14F-4D97-AF65-F5344CB8AC3E}">
        <p14:creationId xmlns:p14="http://schemas.microsoft.com/office/powerpoint/2010/main" val="131596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274638"/>
            <a:ext cx="8229600" cy="1143000"/>
          </a:xfrm>
        </p:spPr>
        <p:txBody>
          <a:bodyPr/>
          <a:lstStyle/>
          <a:p>
            <a:pPr defTabSz="914400" eaLnBrk="1"/>
            <a:r>
              <a:rPr lang="en-US" altLang="en-US" dirty="0"/>
              <a:t>Discussion Questions</a:t>
            </a:r>
          </a:p>
        </p:txBody>
      </p:sp>
      <p:sp>
        <p:nvSpPr>
          <p:cNvPr id="11266" name="Rectangle 2"/>
          <p:cNvSpPr>
            <a:spLocks noGrp="1"/>
          </p:cNvSpPr>
          <p:nvPr>
            <p:ph type="body" idx="1"/>
          </p:nvPr>
        </p:nvSpPr>
        <p:spPr bwMode="auto">
          <a:xfrm>
            <a:off x="457200" y="1598613"/>
            <a:ext cx="822960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algn="l" eaLnBrk="1">
              <a:spcBef>
                <a:spcPts val="700"/>
              </a:spcBef>
              <a:buFont typeface="ArialMT" charset="0"/>
              <a:buChar char="•"/>
            </a:pPr>
            <a:r>
              <a:rPr lang="en-US" altLang="en-US" sz="3200" dirty="0"/>
              <a:t>When, during your work experience, did you first hear about OSHA?</a:t>
            </a:r>
          </a:p>
          <a:p>
            <a:pPr algn="l" eaLnBrk="1">
              <a:spcBef>
                <a:spcPts val="700"/>
              </a:spcBef>
              <a:buFont typeface="ArialMT" charset="0"/>
              <a:buChar char="•"/>
            </a:pPr>
            <a:endParaRPr lang="en-US" altLang="en-US" sz="3200" dirty="0"/>
          </a:p>
          <a:p>
            <a:pPr algn="l" eaLnBrk="1">
              <a:spcBef>
                <a:spcPts val="700"/>
              </a:spcBef>
              <a:buFont typeface="ArialMT" charset="0"/>
              <a:buChar char="•"/>
            </a:pPr>
            <a:r>
              <a:rPr lang="en-US" altLang="en-US" sz="3200" dirty="0"/>
              <a:t>What did you think about OSHA then?</a:t>
            </a:r>
          </a:p>
          <a:p>
            <a:pPr algn="l" eaLnBrk="1">
              <a:spcBef>
                <a:spcPts val="700"/>
              </a:spcBef>
              <a:buFont typeface="ArialMT" charset="0"/>
              <a:buChar char="•"/>
            </a:pPr>
            <a:endParaRPr lang="en-US" altLang="en-US" sz="3200" dirty="0"/>
          </a:p>
          <a:p>
            <a:pPr algn="l" eaLnBrk="1">
              <a:spcBef>
                <a:spcPts val="700"/>
              </a:spcBef>
              <a:buFont typeface="ArialMT" charset="0"/>
              <a:buChar char="•"/>
            </a:pPr>
            <a:r>
              <a:rPr lang="en-US" altLang="en-US" sz="3200" dirty="0"/>
              <a:t>What do you think OSHA’s job is?</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9</a:t>
            </a:fld>
            <a:endParaRPr lang="en-US" dirty="0"/>
          </a:p>
        </p:txBody>
      </p:sp>
    </p:spTree>
    <p:extLst>
      <p:ext uri="{BB962C8B-B14F-4D97-AF65-F5344CB8AC3E}">
        <p14:creationId xmlns:p14="http://schemas.microsoft.com/office/powerpoint/2010/main" val="3964354888"/>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el 1"/>
          <p:cNvSpPr>
            <a:spLocks noGrp="1"/>
          </p:cNvSpPr>
          <p:nvPr>
            <p:ph type="title"/>
          </p:nvPr>
        </p:nvSpPr>
        <p:spPr/>
        <p:txBody>
          <a:bodyPr>
            <a:normAutofit/>
          </a:bodyPr>
          <a:lstStyle/>
          <a:p>
            <a:r>
              <a:rPr lang="de-DE" dirty="0">
                <a:ea typeface="Helvetica" panose="020B0604020202020204" pitchFamily="34" charset="0"/>
              </a:rPr>
              <a:t>Disabling Injuries</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90</a:t>
            </a:fld>
            <a:endParaRPr lang="de-DE" dirty="0"/>
          </a:p>
        </p:txBody>
      </p:sp>
      <p:graphicFrame>
        <p:nvGraphicFramePr>
          <p:cNvPr id="3" name="Chart 2" descr="A pie chart showing top 4 disabling injuries in 2016:&#10;1-42%, 2-28%, 3-15%, 4-15%" title="Pie Chart"/>
          <p:cNvGraphicFramePr/>
          <p:nvPr>
            <p:extLst/>
          </p:nvPr>
        </p:nvGraphicFramePr>
        <p:xfrm>
          <a:off x="603594" y="1952321"/>
          <a:ext cx="7781973" cy="41800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6072" y="1629660"/>
            <a:ext cx="4096986" cy="1231042"/>
          </a:xfrm>
          <a:prstGeom prst="rect">
            <a:avLst/>
          </a:prstGeom>
          <a:noFill/>
          <a:ln>
            <a:noFill/>
          </a:ln>
        </p:spPr>
        <p:txBody>
          <a:bodyPr wrap="square" lIns="91376" tIns="45688" rIns="91376" bIns="45688" rtlCol="0">
            <a:spAutoFit/>
          </a:bodyPr>
          <a:lstStyle/>
          <a:p>
            <a:pPr algn="ctr"/>
            <a:r>
              <a:rPr lang="en-US" sz="2000" b="1" baseline="0" dirty="0"/>
              <a:t>Top 4 Disabling Injuries 2016</a:t>
            </a:r>
          </a:p>
          <a:p>
            <a:pPr algn="ctr"/>
            <a:r>
              <a:rPr lang="en-US" baseline="0" dirty="0"/>
              <a:t>Liberty Mutual Workplace Safety Index</a:t>
            </a:r>
          </a:p>
          <a:p>
            <a:pPr algn="ctr"/>
            <a:r>
              <a:rPr lang="en-US" baseline="0" dirty="0"/>
              <a:t>---------------------------------------------------------</a:t>
            </a:r>
          </a:p>
        </p:txBody>
      </p:sp>
    </p:spTree>
    <p:extLst>
      <p:ext uri="{BB962C8B-B14F-4D97-AF65-F5344CB8AC3E}">
        <p14:creationId xmlns:p14="http://schemas.microsoft.com/office/powerpoint/2010/main" val="38455304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el 1"/>
          <p:cNvSpPr>
            <a:spLocks noGrp="1"/>
          </p:cNvSpPr>
          <p:nvPr>
            <p:ph type="title"/>
          </p:nvPr>
        </p:nvSpPr>
        <p:spPr/>
        <p:txBody>
          <a:bodyPr>
            <a:normAutofit/>
          </a:bodyPr>
          <a:lstStyle/>
          <a:p>
            <a:r>
              <a:rPr lang="de-DE" dirty="0">
                <a:ea typeface="Helvetica" panose="020B0604020202020204" pitchFamily="34" charset="0"/>
              </a:rPr>
              <a:t>Workplace Fatalities</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91</a:t>
            </a:fld>
            <a:endParaRPr lang="de-DE" dirty="0"/>
          </a:p>
        </p:txBody>
      </p:sp>
      <p:pic>
        <p:nvPicPr>
          <p:cNvPr id="3" name="Content Placeholder 2" title="A bar chart showing top 4 workplace fatality cause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02532" y="1496557"/>
            <a:ext cx="7538936" cy="4387174"/>
          </a:xfrm>
        </p:spPr>
      </p:pic>
    </p:spTree>
    <p:extLst>
      <p:ext uri="{BB962C8B-B14F-4D97-AF65-F5344CB8AC3E}">
        <p14:creationId xmlns:p14="http://schemas.microsoft.com/office/powerpoint/2010/main" val="26532032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Hierarchy of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6681"/>
            <a:ext cx="9018740" cy="5592218"/>
          </a:xfrm>
          <a:prstGeom prst="rect">
            <a:avLst/>
          </a:prstGeom>
        </p:spPr>
      </p:pic>
      <p:sp>
        <p:nvSpPr>
          <p:cNvPr id="41" name="Titel 1"/>
          <p:cNvSpPr>
            <a:spLocks noGrp="1"/>
          </p:cNvSpPr>
          <p:nvPr>
            <p:ph type="title"/>
          </p:nvPr>
        </p:nvSpPr>
        <p:spPr>
          <a:xfrm>
            <a:off x="457200" y="218374"/>
            <a:ext cx="8229600" cy="1187355"/>
          </a:xfrm>
        </p:spPr>
        <p:txBody>
          <a:bodyPr>
            <a:normAutofit/>
          </a:bodyPr>
          <a:lstStyle/>
          <a:p>
            <a:r>
              <a:rPr lang="de-DE" dirty="0">
                <a:ea typeface="Helvetica" panose="020B0604020202020204" pitchFamily="34" charset="0"/>
              </a:rPr>
              <a:t>Hierarchy of Controls</a:t>
            </a:r>
          </a:p>
        </p:txBody>
      </p:sp>
      <p:sp>
        <p:nvSpPr>
          <p:cNvPr id="4" name="Slide Number Placeholder 3"/>
          <p:cNvSpPr>
            <a:spLocks noGrp="1"/>
          </p:cNvSpPr>
          <p:nvPr>
            <p:ph type="sldNum" sz="quarter" idx="12"/>
          </p:nvPr>
        </p:nvSpPr>
        <p:spPr>
          <a:xfrm>
            <a:off x="6750028" y="6298392"/>
            <a:ext cx="2057400" cy="365125"/>
          </a:xfrm>
        </p:spPr>
        <p:txBody>
          <a:bodyPr/>
          <a:lstStyle/>
          <a:p>
            <a:pPr>
              <a:defRPr/>
            </a:pPr>
            <a:fld id="{D1CDCF56-8685-4926-93F7-FB91CC9D9FBA}" type="slidenum">
              <a:rPr lang="de-DE" smtClean="0"/>
              <a:pPr>
                <a:defRPr/>
              </a:pPr>
              <a:t>92</a:t>
            </a:fld>
            <a:endParaRPr lang="de-DE" dirty="0"/>
          </a:p>
        </p:txBody>
      </p:sp>
    </p:spTree>
    <p:extLst>
      <p:ext uri="{BB962C8B-B14F-4D97-AF65-F5344CB8AC3E}">
        <p14:creationId xmlns:p14="http://schemas.microsoft.com/office/powerpoint/2010/main" val="21068944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Conventional methods of control</a:t>
            </a:r>
            <a:endParaRPr lang="en-US" dirty="0"/>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93</a:t>
            </a:fld>
            <a:endParaRPr lang="de-DE" dirty="0"/>
          </a:p>
        </p:txBody>
      </p:sp>
      <p:pic>
        <p:nvPicPr>
          <p:cNvPr id="3" name="Picture 2" title="Conventional Methods of Contr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37" y="1030633"/>
            <a:ext cx="7095013" cy="4869126"/>
          </a:xfrm>
          <a:prstGeom prst="rect">
            <a:avLst/>
          </a:prstGeom>
        </p:spPr>
      </p:pic>
    </p:spTree>
    <p:extLst>
      <p:ext uri="{BB962C8B-B14F-4D97-AF65-F5344CB8AC3E}">
        <p14:creationId xmlns:p14="http://schemas.microsoft.com/office/powerpoint/2010/main" val="1472407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descr="MSA Safety 10,000 lbs. Removable Concrete Anchor"/>
          <p:cNvSpPr/>
          <p:nvPr/>
        </p:nvSpPr>
        <p:spPr>
          <a:xfrm>
            <a:off x="4769090" y="5042649"/>
            <a:ext cx="3865417" cy="931880"/>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5" name="object 5" descr="Double D-Ring Anchorage Connector Strap"/>
          <p:cNvSpPr/>
          <p:nvPr/>
        </p:nvSpPr>
        <p:spPr>
          <a:xfrm>
            <a:off x="623459" y="5109884"/>
            <a:ext cx="2065712" cy="1144344"/>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6" name="object 6" descr="MSA Anchorage Sling"/>
          <p:cNvSpPr/>
          <p:nvPr/>
        </p:nvSpPr>
        <p:spPr>
          <a:xfrm>
            <a:off x="2840187" y="5042649"/>
            <a:ext cx="1650075" cy="1210234"/>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9" name="Content Placeholder 8"/>
          <p:cNvSpPr>
            <a:spLocks noGrp="1"/>
          </p:cNvSpPr>
          <p:nvPr>
            <p:ph idx="1"/>
          </p:nvPr>
        </p:nvSpPr>
        <p:spPr/>
        <p:txBody>
          <a:bodyPr/>
          <a:lstStyle/>
          <a:p>
            <a:pPr marL="268273" indent="-257451">
              <a:buFont typeface="Baskerville Old Face"/>
              <a:buChar char="•"/>
              <a:tabLst>
                <a:tab pos="268273" algn="l"/>
              </a:tabLst>
            </a:pPr>
            <a:r>
              <a:rPr lang="en-US" sz="2000" spc="-4" dirty="0">
                <a:latin typeface="Helvetica" panose="020B0604020202020204" pitchFamily="34" charset="0"/>
                <a:cs typeface="Helvetica" panose="020B0604020202020204" pitchFamily="34" charset="0"/>
              </a:rPr>
              <a:t>B</a:t>
            </a:r>
            <a:r>
              <a:rPr lang="en-US" sz="2000" spc="-13" dirty="0">
                <a:latin typeface="Helvetica" panose="020B0604020202020204" pitchFamily="34" charset="0"/>
                <a:cs typeface="Helvetica" panose="020B0604020202020204" pitchFamily="34" charset="0"/>
              </a:rPr>
              <a:t>ef</a:t>
            </a:r>
            <a:r>
              <a:rPr lang="en-US" sz="2000" spc="-4"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re f</a:t>
            </a:r>
            <a:r>
              <a:rPr lang="en-US" sz="2000" spc="-9" dirty="0">
                <a:latin typeface="Helvetica" panose="020B0604020202020204" pitchFamily="34" charset="0"/>
                <a:cs typeface="Helvetica" panose="020B0604020202020204" pitchFamily="34" charset="0"/>
              </a:rPr>
              <a:t>in</a:t>
            </a:r>
            <a:r>
              <a:rPr lang="en-US" sz="2000" spc="-4"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i</a:t>
            </a:r>
            <a:r>
              <a:rPr lang="en-US" sz="2000" spc="-18" dirty="0">
                <a:latin typeface="Helvetica" panose="020B0604020202020204" pitchFamily="34" charset="0"/>
                <a:cs typeface="Helvetica" panose="020B0604020202020204" pitchFamily="34" charset="0"/>
              </a:rPr>
              <a:t>n</a:t>
            </a:r>
            <a:r>
              <a:rPr lang="en-US" sz="2000" spc="-13" dirty="0">
                <a:latin typeface="Helvetica" panose="020B0604020202020204" pitchFamily="34" charset="0"/>
                <a:cs typeface="Helvetica" panose="020B0604020202020204" pitchFamily="34" charset="0"/>
              </a:rPr>
              <a:t>g a </a:t>
            </a:r>
            <a:r>
              <a:rPr lang="en-US" sz="2000" spc="-4" dirty="0">
                <a:latin typeface="Helvetica" panose="020B0604020202020204" pitchFamily="34" charset="0"/>
                <a:cs typeface="Helvetica" panose="020B0604020202020204" pitchFamily="34" charset="0"/>
              </a:rPr>
              <a:t>s</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l</a:t>
            </a:r>
            <a:r>
              <a:rPr lang="en-US" sz="2000" spc="-22" dirty="0">
                <a:latin typeface="Helvetica" panose="020B0604020202020204" pitchFamily="34" charset="0"/>
                <a:cs typeface="Helvetica" panose="020B0604020202020204" pitchFamily="34" charset="0"/>
              </a:rPr>
              <a:t>u</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on</a:t>
            </a:r>
            <a:r>
              <a:rPr lang="en-US" sz="2000" spc="-9"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 </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a:t>
            </a:r>
            <a:r>
              <a:rPr lang="en-US" sz="2000" spc="-9" dirty="0">
                <a:latin typeface="Helvetica" panose="020B0604020202020204" pitchFamily="34" charset="0"/>
                <a:cs typeface="Helvetica" panose="020B0604020202020204" pitchFamily="34" charset="0"/>
              </a:rPr>
              <a:t>z</a:t>
            </a:r>
            <a:r>
              <a:rPr lang="en-US" sz="2000" spc="-4" dirty="0">
                <a:latin typeface="Helvetica" panose="020B0604020202020204" pitchFamily="34" charset="0"/>
                <a:cs typeface="Helvetica" panose="020B0604020202020204" pitchFamily="34" charset="0"/>
              </a:rPr>
              <a:t>a</a:t>
            </a:r>
            <a:r>
              <a:rPr lang="en-US" sz="2000" spc="-13" dirty="0">
                <a:latin typeface="Helvetica" panose="020B0604020202020204" pitchFamily="34" charset="0"/>
                <a:cs typeface="Helvetica" panose="020B0604020202020204" pitchFamily="34" charset="0"/>
              </a:rPr>
              <a:t>r</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spc="-9" dirty="0">
                <a:latin typeface="Helvetica" panose="020B0604020202020204" pitchFamily="34" charset="0"/>
                <a:cs typeface="Helvetica" panose="020B0604020202020204" pitchFamily="34" charset="0"/>
              </a:rPr>
              <a:t>m</a:t>
            </a:r>
            <a:r>
              <a:rPr lang="en-US" sz="2000" spc="-22" dirty="0">
                <a:latin typeface="Helvetica" panose="020B0604020202020204" pitchFamily="34" charset="0"/>
                <a:cs typeface="Helvetica" panose="020B0604020202020204" pitchFamily="34" charset="0"/>
              </a:rPr>
              <a:t>u</a:t>
            </a:r>
            <a:r>
              <a:rPr lang="en-US" sz="2000" spc="-4" dirty="0">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t</a:t>
            </a:r>
            <a:r>
              <a:rPr lang="en-US" sz="2000" spc="-4" dirty="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b</a:t>
            </a:r>
            <a:r>
              <a:rPr lang="en-US" sz="2000" spc="-13" dirty="0">
                <a:latin typeface="Helvetica" panose="020B0604020202020204" pitchFamily="34" charset="0"/>
                <a:cs typeface="Helvetica" panose="020B0604020202020204" pitchFamily="34" charset="0"/>
              </a:rPr>
              <a:t>e</a:t>
            </a:r>
            <a:r>
              <a:rPr lang="en-US" sz="2000" spc="9"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v</a:t>
            </a:r>
            <a:r>
              <a:rPr lang="en-US" sz="2000" spc="-13" dirty="0">
                <a:latin typeface="Helvetica" panose="020B0604020202020204" pitchFamily="34" charset="0"/>
                <a:cs typeface="Helvetica" panose="020B0604020202020204" pitchFamily="34" charset="0"/>
              </a:rPr>
              <a:t>a</a:t>
            </a:r>
            <a:r>
              <a:rPr lang="en-US" sz="2000" spc="-22" dirty="0">
                <a:latin typeface="Helvetica" panose="020B0604020202020204" pitchFamily="34" charset="0"/>
                <a:cs typeface="Helvetica" panose="020B0604020202020204" pitchFamily="34" charset="0"/>
              </a:rPr>
              <a:t>lu</a:t>
            </a:r>
            <a:r>
              <a:rPr lang="en-US" sz="2000" spc="-13" dirty="0">
                <a:latin typeface="Helvetica" panose="020B0604020202020204" pitchFamily="34" charset="0"/>
                <a:cs typeface="Helvetica" panose="020B0604020202020204" pitchFamily="34" charset="0"/>
              </a:rPr>
              <a:t>a</a:t>
            </a:r>
            <a:r>
              <a:rPr lang="en-US" sz="2000" spc="-4" dirty="0">
                <a:latin typeface="Helvetica" panose="020B0604020202020204" pitchFamily="34" charset="0"/>
                <a:cs typeface="Helvetica" panose="020B0604020202020204" pitchFamily="34" charset="0"/>
              </a:rPr>
              <a:t>t</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d</a:t>
            </a:r>
            <a:r>
              <a:rPr lang="en-US" sz="2000" dirty="0">
                <a:latin typeface="Helvetica" panose="020B0604020202020204" pitchFamily="34" charset="0"/>
                <a:cs typeface="Helvetica" panose="020B0604020202020204" pitchFamily="34" charset="0"/>
              </a:rPr>
              <a:t>.</a:t>
            </a:r>
          </a:p>
          <a:p>
            <a:pPr>
              <a:lnSpc>
                <a:spcPts val="538"/>
              </a:lnSpc>
              <a:spcBef>
                <a:spcPts val="35"/>
              </a:spcBef>
              <a:buFont typeface="Baskerville Old Face"/>
              <a:buChar char="•"/>
            </a:pPr>
            <a:endParaRPr lang="en-US" sz="2000" dirty="0">
              <a:latin typeface="Helvetica" panose="020B0604020202020204" pitchFamily="34" charset="0"/>
              <a:cs typeface="Helvetica" panose="020B0604020202020204" pitchFamily="34" charset="0"/>
            </a:endParaRPr>
          </a:p>
          <a:p>
            <a:pPr marL="268273" marR="11391" indent="-257451">
              <a:lnSpc>
                <a:spcPts val="2423"/>
              </a:lnSpc>
              <a:buFont typeface="Baskerville Old Face"/>
              <a:buChar char="•"/>
              <a:tabLst>
                <a:tab pos="268273" algn="l"/>
                <a:tab pos="4102132" algn="l"/>
              </a:tabLst>
            </a:pPr>
            <a:r>
              <a:rPr lang="en-US" sz="2000" dirty="0">
                <a:latin typeface="Helvetica" panose="020B0604020202020204" pitchFamily="34" charset="0"/>
                <a:cs typeface="Helvetica" panose="020B0604020202020204" pitchFamily="34" charset="0"/>
              </a:rPr>
              <a:t>U</a:t>
            </a:r>
            <a:r>
              <a:rPr lang="en-US" sz="2000" spc="-4" dirty="0">
                <a:latin typeface="Helvetica" panose="020B0604020202020204" pitchFamily="34" charset="0"/>
                <a:cs typeface="Helvetica" panose="020B0604020202020204" pitchFamily="34" charset="0"/>
              </a:rPr>
              <a:t>s</a:t>
            </a:r>
            <a:r>
              <a:rPr lang="en-US" sz="2000" spc="-13" dirty="0">
                <a:latin typeface="Helvetica" panose="020B0604020202020204" pitchFamily="34" charset="0"/>
                <a:cs typeface="Helvetica" panose="020B0604020202020204" pitchFamily="34" charset="0"/>
              </a:rPr>
              <a:t>e </a:t>
            </a: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a:t>
            </a:r>
            <a:r>
              <a:rPr lang="en-US" sz="2000" spc="-9" dirty="0">
                <a:latin typeface="Helvetica" panose="020B0604020202020204" pitchFamily="34" charset="0"/>
                <a:cs typeface="Helvetica" panose="020B0604020202020204" pitchFamily="34" charset="0"/>
              </a:rPr>
              <a:t>z</a:t>
            </a:r>
            <a:r>
              <a:rPr lang="en-US" sz="2000" spc="-13" dirty="0">
                <a:latin typeface="Helvetica" panose="020B0604020202020204" pitchFamily="34" charset="0"/>
                <a:cs typeface="Helvetica" panose="020B0604020202020204" pitchFamily="34" charset="0"/>
              </a:rPr>
              <a:t>a</a:t>
            </a:r>
            <a:r>
              <a:rPr lang="en-US" sz="2000" spc="-4" dirty="0">
                <a:latin typeface="Helvetica" panose="020B0604020202020204" pitchFamily="34" charset="0"/>
                <a:cs typeface="Helvetica" panose="020B0604020202020204" pitchFamily="34" charset="0"/>
              </a:rPr>
              <a:t>r</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or</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R</a:t>
            </a:r>
            <a:r>
              <a:rPr lang="en-US" sz="2000" spc="-9" dirty="0">
                <a:latin typeface="Helvetica" panose="020B0604020202020204" pitchFamily="34" charset="0"/>
                <a:cs typeface="Helvetica" panose="020B0604020202020204" pitchFamily="34" charset="0"/>
              </a:rPr>
              <a:t>i</a:t>
            </a:r>
            <a:r>
              <a:rPr lang="en-US" sz="2000" spc="-4" dirty="0">
                <a:latin typeface="Helvetica" panose="020B0604020202020204" pitchFamily="34" charset="0"/>
                <a:cs typeface="Helvetica" panose="020B0604020202020204" pitchFamily="34" charset="0"/>
              </a:rPr>
              <a:t>s</a:t>
            </a:r>
            <a:r>
              <a:rPr lang="en-US" sz="2000" spc="-13" dirty="0">
                <a:latin typeface="Helvetica" panose="020B0604020202020204" pitchFamily="34" charset="0"/>
                <a:cs typeface="Helvetica" panose="020B0604020202020204" pitchFamily="34" charset="0"/>
              </a:rPr>
              <a:t>k</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P</a:t>
            </a:r>
            <a:r>
              <a:rPr lang="en-US" sz="2000" spc="-13" dirty="0">
                <a:latin typeface="Helvetica" panose="020B0604020202020204" pitchFamily="34" charset="0"/>
                <a:cs typeface="Helvetica" panose="020B0604020202020204" pitchFamily="34" charset="0"/>
              </a:rPr>
              <a:t>re</a:t>
            </a:r>
            <a:r>
              <a:rPr lang="en-US" sz="2000" spc="-4" dirty="0">
                <a:latin typeface="Helvetica" panose="020B0604020202020204" pitchFamily="34" charset="0"/>
                <a:cs typeface="Helvetica" panose="020B0604020202020204" pitchFamily="34" charset="0"/>
              </a:rPr>
              <a:t>d</a:t>
            </a:r>
            <a:r>
              <a:rPr lang="en-US" sz="2000" spc="-9" dirty="0">
                <a:latin typeface="Helvetica" panose="020B0604020202020204" pitchFamily="34" charset="0"/>
                <a:cs typeface="Helvetica" panose="020B0604020202020204" pitchFamily="34" charset="0"/>
              </a:rPr>
              <a:t>i</a:t>
            </a:r>
            <a:r>
              <a:rPr lang="en-US" sz="2000" dirty="0">
                <a:latin typeface="Helvetica" panose="020B0604020202020204" pitchFamily="34" charset="0"/>
                <a:cs typeface="Helvetica" panose="020B0604020202020204" pitchFamily="34" charset="0"/>
              </a:rPr>
              <a:t>c</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on</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a:t>
            </a:r>
            <a:r>
              <a:rPr lang="en-US" sz="2000" dirty="0">
                <a:latin typeface="Helvetica" panose="020B0604020202020204" pitchFamily="34" charset="0"/>
                <a:cs typeface="Helvetica" panose="020B0604020202020204" pitchFamily="34" charset="0"/>
              </a:rPr>
              <a:t>-	W</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at</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are </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e co</a:t>
            </a:r>
            <a:r>
              <a:rPr lang="en-US" sz="2000" spc="-18" dirty="0">
                <a:latin typeface="Helvetica" panose="020B0604020202020204" pitchFamily="34" charset="0"/>
                <a:cs typeface="Helvetica" panose="020B0604020202020204" pitchFamily="34" charset="0"/>
              </a:rPr>
              <a:t>n</a:t>
            </a:r>
            <a:r>
              <a:rPr lang="en-US" sz="2000" spc="-4" dirty="0">
                <a:latin typeface="Helvetica" panose="020B0604020202020204" pitchFamily="34" charset="0"/>
                <a:cs typeface="Helvetica" panose="020B0604020202020204" pitchFamily="34" charset="0"/>
              </a:rPr>
              <a:t>d</a:t>
            </a:r>
            <a:r>
              <a:rPr lang="en-US" sz="2000" spc="-18" dirty="0">
                <a:latin typeface="Helvetica" panose="020B0604020202020204" pitchFamily="34" charset="0"/>
                <a:cs typeface="Helvetica" panose="020B0604020202020204" pitchFamily="34" charset="0"/>
              </a:rPr>
              <a:t>i</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o</a:t>
            </a:r>
            <a:r>
              <a:rPr lang="en-US" sz="2000" spc="-18" dirty="0">
                <a:latin typeface="Helvetica" panose="020B0604020202020204" pitchFamily="34" charset="0"/>
                <a:cs typeface="Helvetica" panose="020B0604020202020204" pitchFamily="34" charset="0"/>
              </a:rPr>
              <a:t>n</a:t>
            </a:r>
            <a:r>
              <a:rPr lang="en-US" sz="2000" spc="-9" dirty="0">
                <a:latin typeface="Helvetica" panose="020B0604020202020204" pitchFamily="34" charset="0"/>
                <a:cs typeface="Helvetica" panose="020B0604020202020204" pitchFamily="34" charset="0"/>
              </a:rPr>
              <a:t>s </a:t>
            </a:r>
            <a:r>
              <a:rPr lang="en-US" sz="2000" spc="-13" dirty="0">
                <a:latin typeface="Helvetica" panose="020B0604020202020204" pitchFamily="34" charset="0"/>
                <a:cs typeface="Helvetica" panose="020B0604020202020204" pitchFamily="34" charset="0"/>
              </a:rPr>
              <a:t>a</a:t>
            </a:r>
            <a:r>
              <a:rPr lang="en-US" sz="2000" spc="-18" dirty="0">
                <a:latin typeface="Helvetica" panose="020B0604020202020204" pitchFamily="34" charset="0"/>
                <a:cs typeface="Helvetica" panose="020B0604020202020204" pitchFamily="34" charset="0"/>
              </a:rPr>
              <a:t>n</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b</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a:t>
            </a:r>
            <a:r>
              <a:rPr lang="en-US" sz="2000" spc="-4" dirty="0">
                <a:latin typeface="Helvetica" panose="020B0604020202020204" pitchFamily="34" charset="0"/>
                <a:cs typeface="Helvetica" panose="020B0604020202020204" pitchFamily="34" charset="0"/>
              </a:rPr>
              <a:t>v</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or</a:t>
            </a:r>
            <a:r>
              <a:rPr lang="en-US" sz="2000" spc="-9" dirty="0">
                <a:latin typeface="Helvetica" panose="020B0604020202020204" pitchFamily="34" charset="0"/>
                <a:cs typeface="Helvetica" panose="020B0604020202020204" pitchFamily="34" charset="0"/>
              </a:rPr>
              <a:t>s </a:t>
            </a:r>
            <a:r>
              <a:rPr lang="en-US" sz="2000" spc="-4" dirty="0">
                <a:latin typeface="Helvetica" panose="020B0604020202020204" pitchFamily="34" charset="0"/>
                <a:cs typeface="Helvetica" panose="020B0604020202020204" pitchFamily="34" charset="0"/>
              </a:rPr>
              <a:t>t</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c</a:t>
            </a:r>
            <a:r>
              <a:rPr lang="en-US" sz="2000" spc="-13" dirty="0">
                <a:latin typeface="Helvetica" panose="020B0604020202020204" pitchFamily="34" charset="0"/>
                <a:cs typeface="Helvetica" panose="020B0604020202020204" pitchFamily="34" charset="0"/>
              </a:rPr>
              <a:t>o</a:t>
            </a:r>
            <a:r>
              <a:rPr lang="en-US" sz="2000" spc="-18" dirty="0">
                <a:latin typeface="Helvetica" panose="020B0604020202020204" pitchFamily="34" charset="0"/>
                <a:cs typeface="Helvetica" panose="020B0604020202020204" pitchFamily="34" charset="0"/>
              </a:rPr>
              <a:t>n</a:t>
            </a:r>
            <a:r>
              <a:rPr lang="en-US" sz="2000" spc="-4" dirty="0">
                <a:latin typeface="Helvetica" panose="020B0604020202020204" pitchFamily="34" charset="0"/>
                <a:cs typeface="Helvetica" panose="020B0604020202020204" pitchFamily="34" charset="0"/>
              </a:rPr>
              <a:t>s</a:t>
            </a:r>
            <a:r>
              <a:rPr lang="en-US" sz="2000" spc="-9" dirty="0">
                <a:latin typeface="Helvetica" panose="020B0604020202020204" pitchFamily="34" charset="0"/>
                <a:cs typeface="Helvetica" panose="020B0604020202020204" pitchFamily="34" charset="0"/>
              </a:rPr>
              <a:t>i</a:t>
            </a:r>
            <a:r>
              <a:rPr lang="en-US" sz="2000" spc="9" dirty="0">
                <a:latin typeface="Helvetica" panose="020B0604020202020204" pitchFamily="34" charset="0"/>
                <a:cs typeface="Helvetica" panose="020B0604020202020204" pitchFamily="34" charset="0"/>
              </a:rPr>
              <a:t>d</a:t>
            </a:r>
            <a:r>
              <a:rPr lang="en-US" sz="2000" spc="-13" dirty="0">
                <a:latin typeface="Helvetica" panose="020B0604020202020204" pitchFamily="34" charset="0"/>
                <a:cs typeface="Helvetica" panose="020B0604020202020204" pitchFamily="34" charset="0"/>
              </a:rPr>
              <a:t>er</a:t>
            </a:r>
            <a:r>
              <a:rPr lang="en-US" sz="2000" dirty="0">
                <a:latin typeface="Helvetica" panose="020B0604020202020204" pitchFamily="34" charset="0"/>
                <a:cs typeface="Helvetica" panose="020B0604020202020204" pitchFamily="34" charset="0"/>
              </a:rPr>
              <a:t>?</a:t>
            </a:r>
          </a:p>
          <a:p>
            <a:pPr marL="268273" marR="11391" indent="-257451">
              <a:lnSpc>
                <a:spcPts val="2423"/>
              </a:lnSpc>
              <a:buFont typeface="Baskerville Old Face"/>
              <a:buChar char="•"/>
              <a:tabLst>
                <a:tab pos="268273" algn="l"/>
                <a:tab pos="4102132" algn="l"/>
              </a:tabLst>
            </a:pPr>
            <a:endParaRPr lang="en-US" sz="2000" dirty="0">
              <a:latin typeface="Helvetica" panose="020B0604020202020204" pitchFamily="34" charset="0"/>
              <a:cs typeface="Helvetica" panose="020B0604020202020204" pitchFamily="34" charset="0"/>
            </a:endParaRPr>
          </a:p>
          <a:p>
            <a:pPr marL="626540" lvl="1" indent="-205050">
              <a:spcBef>
                <a:spcPts val="233"/>
              </a:spcBef>
              <a:buFont typeface="Baskerville Old Face"/>
              <a:buChar char="–"/>
              <a:tabLst>
                <a:tab pos="626540" algn="l"/>
              </a:tabLst>
            </a:pP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ow </a:t>
            </a:r>
            <a:r>
              <a:rPr lang="en-US" sz="2000" spc="-18" dirty="0">
                <a:latin typeface="Helvetica" panose="020B0604020202020204" pitchFamily="34" charset="0"/>
                <a:cs typeface="Helvetica" panose="020B0604020202020204" pitchFamily="34" charset="0"/>
              </a:rPr>
              <a:t>w</a:t>
            </a:r>
            <a:r>
              <a:rPr lang="en-US" sz="2000" spc="-9" dirty="0">
                <a:latin typeface="Helvetica" panose="020B0604020202020204" pitchFamily="34" charset="0"/>
                <a:cs typeface="Helvetica" panose="020B0604020202020204" pitchFamily="34" charset="0"/>
              </a:rPr>
              <a:t>il</a:t>
            </a:r>
            <a:r>
              <a:rPr lang="en-US" sz="2000" dirty="0">
                <a:latin typeface="Helvetica" panose="020B0604020202020204" pitchFamily="34" charset="0"/>
                <a:cs typeface="Helvetica" panose="020B0604020202020204" pitchFamily="34" charset="0"/>
              </a:rPr>
              <a:t>l </a:t>
            </a:r>
            <a:r>
              <a:rPr lang="en-US" sz="2000" spc="-13" dirty="0">
                <a:latin typeface="Helvetica" panose="020B0604020202020204" pitchFamily="34" charset="0"/>
                <a:cs typeface="Helvetica" panose="020B0604020202020204" pitchFamily="34" charset="0"/>
              </a:rPr>
              <a:t>we get</a:t>
            </a:r>
            <a:r>
              <a:rPr lang="en-US" sz="2000" spc="-4" dirty="0">
                <a:latin typeface="Helvetica" panose="020B0604020202020204" pitchFamily="34" charset="0"/>
                <a:cs typeface="Helvetica" panose="020B0604020202020204" pitchFamily="34" charset="0"/>
              </a:rPr>
              <a:t> t</a:t>
            </a:r>
            <a:r>
              <a:rPr lang="en-US" sz="2000" spc="-13" dirty="0">
                <a:latin typeface="Helvetica" panose="020B0604020202020204" pitchFamily="34" charset="0"/>
                <a:cs typeface="Helvetica" panose="020B0604020202020204" pitchFamily="34" charset="0"/>
              </a:rPr>
              <a:t>o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w</a:t>
            </a:r>
            <a:r>
              <a:rPr lang="en-US" sz="2000" spc="-13" dirty="0">
                <a:latin typeface="Helvetica" panose="020B0604020202020204" pitchFamily="34" charset="0"/>
                <a:cs typeface="Helvetica" panose="020B0604020202020204" pitchFamily="34" charset="0"/>
              </a:rPr>
              <a:t>ork</a:t>
            </a:r>
            <a:r>
              <a:rPr lang="en-US" sz="2000" spc="-4" dirty="0">
                <a:latin typeface="Helvetica" panose="020B0604020202020204" pitchFamily="34" charset="0"/>
                <a:cs typeface="Helvetica" panose="020B0604020202020204" pitchFamily="34" charset="0"/>
              </a:rPr>
              <a:t> a</a:t>
            </a:r>
            <a:r>
              <a:rPr lang="en-US" sz="2000" spc="-13" dirty="0">
                <a:latin typeface="Helvetica" panose="020B0604020202020204" pitchFamily="34" charset="0"/>
                <a:cs typeface="Helvetica" panose="020B0604020202020204" pitchFamily="34" charset="0"/>
              </a:rPr>
              <a:t>rea?</a:t>
            </a:r>
            <a:endParaRPr lang="en-US" sz="2000" dirty="0">
              <a:latin typeface="Helvetica" panose="020B0604020202020204" pitchFamily="34" charset="0"/>
              <a:cs typeface="Helvetica" panose="020B0604020202020204" pitchFamily="34" charset="0"/>
            </a:endParaRPr>
          </a:p>
          <a:p>
            <a:pPr marL="625971" lvl="1" indent="-205050">
              <a:spcBef>
                <a:spcPts val="269"/>
              </a:spcBef>
              <a:buFont typeface="Baskerville Old Face"/>
              <a:buChar char="–"/>
              <a:tabLst>
                <a:tab pos="625971" algn="l"/>
              </a:tabLst>
            </a:pPr>
            <a:r>
              <a:rPr lang="en-US" sz="2000" dirty="0">
                <a:latin typeface="Helvetica" panose="020B0604020202020204" pitchFamily="34" charset="0"/>
                <a:cs typeface="Helvetica" panose="020B0604020202020204" pitchFamily="34" charset="0"/>
              </a:rPr>
              <a:t>W</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at</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are </a:t>
            </a:r>
            <a:r>
              <a:rPr lang="en-US" sz="2000" spc="-4" dirty="0">
                <a:latin typeface="Helvetica" panose="020B0604020202020204" pitchFamily="34" charset="0"/>
                <a:cs typeface="Helvetica" panose="020B0604020202020204" pitchFamily="34" charset="0"/>
              </a:rPr>
              <a:t>t</a:t>
            </a: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e </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a:t>
            </a:r>
            <a:r>
              <a:rPr lang="en-US" sz="2000" spc="-9" dirty="0">
                <a:latin typeface="Helvetica" panose="020B0604020202020204" pitchFamily="34" charset="0"/>
                <a:cs typeface="Helvetica" panose="020B0604020202020204" pitchFamily="34" charset="0"/>
              </a:rPr>
              <a:t>z</a:t>
            </a:r>
            <a:r>
              <a:rPr lang="en-US" sz="2000" spc="-13" dirty="0">
                <a:latin typeface="Helvetica" panose="020B0604020202020204" pitchFamily="34" charset="0"/>
                <a:cs typeface="Helvetica" panose="020B0604020202020204" pitchFamily="34" charset="0"/>
              </a:rPr>
              <a:t>ar</a:t>
            </a:r>
            <a:r>
              <a:rPr lang="en-US" sz="2000" spc="-4" dirty="0">
                <a:latin typeface="Helvetica" panose="020B0604020202020204" pitchFamily="34" charset="0"/>
                <a:cs typeface="Helvetica" panose="020B0604020202020204" pitchFamily="34" charset="0"/>
              </a:rPr>
              <a:t>d</a:t>
            </a:r>
            <a:r>
              <a:rPr lang="en-US" sz="2000" spc="-9" dirty="0">
                <a:latin typeface="Helvetica" panose="020B0604020202020204" pitchFamily="34" charset="0"/>
                <a:cs typeface="Helvetica" panose="020B0604020202020204" pitchFamily="34" charset="0"/>
              </a:rPr>
              <a:t>s b</a:t>
            </a:r>
            <a:r>
              <a:rPr lang="en-US" sz="2000" spc="-13" dirty="0">
                <a:latin typeface="Helvetica" panose="020B0604020202020204" pitchFamily="34" charset="0"/>
                <a:cs typeface="Helvetica" panose="020B0604020202020204" pitchFamily="34" charset="0"/>
              </a:rPr>
              <a:t>e</a:t>
            </a:r>
            <a:r>
              <a:rPr lang="en-US" sz="2000" spc="-9" dirty="0">
                <a:latin typeface="Helvetica" panose="020B0604020202020204" pitchFamily="34" charset="0"/>
                <a:cs typeface="Helvetica" panose="020B0604020202020204" pitchFamily="34" charset="0"/>
              </a:rPr>
              <a:t>l</a:t>
            </a:r>
            <a:r>
              <a:rPr lang="en-US" sz="2000" spc="-13" dirty="0">
                <a:latin typeface="Helvetica" panose="020B0604020202020204" pitchFamily="34" charset="0"/>
                <a:cs typeface="Helvetica" panose="020B0604020202020204" pitchFamily="34" charset="0"/>
              </a:rPr>
              <a:t>ow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a:t>
            </a:r>
            <a:r>
              <a:rPr lang="en-US" sz="2000" spc="-18" dirty="0">
                <a:latin typeface="Helvetica" panose="020B0604020202020204" pitchFamily="34" charset="0"/>
                <a:cs typeface="Helvetica" panose="020B0604020202020204" pitchFamily="34" charset="0"/>
              </a:rPr>
              <a:t>w</a:t>
            </a:r>
            <a:r>
              <a:rPr lang="en-US" sz="2000" spc="-4"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rk</a:t>
            </a:r>
            <a:r>
              <a:rPr lang="en-US" sz="2000" spc="-4" dirty="0">
                <a:latin typeface="Helvetica" panose="020B0604020202020204" pitchFamily="34" charset="0"/>
                <a:cs typeface="Helvetica" panose="020B0604020202020204" pitchFamily="34" charset="0"/>
              </a:rPr>
              <a:t> a</a:t>
            </a:r>
            <a:r>
              <a:rPr lang="en-US" sz="2000" spc="-13" dirty="0">
                <a:latin typeface="Helvetica" panose="020B0604020202020204" pitchFamily="34" charset="0"/>
                <a:cs typeface="Helvetica" panose="020B0604020202020204" pitchFamily="34" charset="0"/>
              </a:rPr>
              <a:t>rea?</a:t>
            </a:r>
            <a:endParaRPr lang="en-US" sz="2000" dirty="0">
              <a:latin typeface="Helvetica" panose="020B0604020202020204" pitchFamily="34" charset="0"/>
              <a:cs typeface="Helvetica" panose="020B0604020202020204" pitchFamily="34" charset="0"/>
            </a:endParaRPr>
          </a:p>
          <a:p>
            <a:pPr marL="626540" lvl="1" indent="-205619">
              <a:spcBef>
                <a:spcPts val="269"/>
              </a:spcBef>
              <a:buFont typeface="Baskerville Old Face"/>
              <a:buChar char="–"/>
              <a:tabLst>
                <a:tab pos="626540" algn="l"/>
              </a:tabLst>
            </a:pP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ow</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h</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gh</a:t>
            </a:r>
            <a:r>
              <a:rPr lang="en-US" sz="2000" spc="-4" dirty="0">
                <a:latin typeface="Helvetica" panose="020B0604020202020204" pitchFamily="34" charset="0"/>
                <a:cs typeface="Helvetica" panose="020B0604020202020204" pitchFamily="34" charset="0"/>
              </a:rPr>
              <a:t> </a:t>
            </a:r>
            <a:r>
              <a:rPr lang="en-US" sz="2000" spc="-9" dirty="0">
                <a:latin typeface="Helvetica" panose="020B0604020202020204" pitchFamily="34" charset="0"/>
                <a:cs typeface="Helvetica" panose="020B0604020202020204" pitchFamily="34" charset="0"/>
              </a:rPr>
              <a:t>is</a:t>
            </a:r>
            <a:r>
              <a:rPr lang="en-US" sz="2000" spc="13"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a:t>
            </a:r>
            <a:r>
              <a:rPr lang="en-US" sz="2000" spc="-18" dirty="0">
                <a:latin typeface="Helvetica" panose="020B0604020202020204" pitchFamily="34" charset="0"/>
                <a:cs typeface="Helvetica" panose="020B0604020202020204" pitchFamily="34" charset="0"/>
              </a:rPr>
              <a:t>w</a:t>
            </a:r>
            <a:r>
              <a:rPr lang="en-US" sz="2000" spc="-4"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rk</a:t>
            </a:r>
            <a:r>
              <a:rPr lang="en-US" sz="2000" spc="-4" dirty="0">
                <a:latin typeface="Helvetica" panose="020B0604020202020204" pitchFamily="34" charset="0"/>
                <a:cs typeface="Helvetica" panose="020B0604020202020204" pitchFamily="34" charset="0"/>
              </a:rPr>
              <a:t> ar</a:t>
            </a:r>
            <a:r>
              <a:rPr lang="en-US" sz="2000" spc="-13" dirty="0">
                <a:latin typeface="Helvetica" panose="020B0604020202020204" pitchFamily="34" charset="0"/>
                <a:cs typeface="Helvetica" panose="020B0604020202020204" pitchFamily="34" charset="0"/>
              </a:rPr>
              <a:t>ea?</a:t>
            </a:r>
            <a:endParaRPr lang="en-US" sz="2000" dirty="0">
              <a:latin typeface="Helvetica" panose="020B0604020202020204" pitchFamily="34" charset="0"/>
              <a:cs typeface="Helvetica" panose="020B0604020202020204" pitchFamily="34" charset="0"/>
            </a:endParaRPr>
          </a:p>
          <a:p>
            <a:pPr lvl="1">
              <a:lnSpc>
                <a:spcPts val="538"/>
              </a:lnSpc>
              <a:spcBef>
                <a:spcPts val="35"/>
              </a:spcBef>
              <a:buFont typeface="Baskerville Old Face"/>
              <a:buChar char="–"/>
            </a:pPr>
            <a:endParaRPr lang="en-US" sz="2000" dirty="0">
              <a:latin typeface="Helvetica" panose="020B0604020202020204" pitchFamily="34" charset="0"/>
              <a:cs typeface="Helvetica" panose="020B0604020202020204" pitchFamily="34" charset="0"/>
            </a:endParaRPr>
          </a:p>
          <a:p>
            <a:pPr marL="626540" marR="76324" lvl="1" indent="-205050">
              <a:lnSpc>
                <a:spcPts val="2423"/>
              </a:lnSpc>
              <a:buFont typeface="Baskerville Old Face"/>
              <a:buChar char="–"/>
              <a:tabLst>
                <a:tab pos="625971" algn="l"/>
              </a:tabLst>
            </a:pPr>
            <a:r>
              <a:rPr lang="en-US" sz="2000" spc="4" dirty="0">
                <a:latin typeface="Helvetica" panose="020B0604020202020204" pitchFamily="34" charset="0"/>
                <a:cs typeface="Helvetica" panose="020B0604020202020204" pitchFamily="34" charset="0"/>
              </a:rPr>
              <a:t>A</a:t>
            </a:r>
            <a:r>
              <a:rPr lang="en-US" sz="2000" spc="-13" dirty="0">
                <a:latin typeface="Helvetica" panose="020B0604020202020204" pitchFamily="34" charset="0"/>
                <a:cs typeface="Helvetica" panose="020B0604020202020204" pitchFamily="34" charset="0"/>
              </a:rPr>
              <a:t>re </a:t>
            </a:r>
            <a:r>
              <a:rPr lang="en-US" sz="2000" spc="-4" dirty="0">
                <a:latin typeface="Helvetica" panose="020B0604020202020204" pitchFamily="34" charset="0"/>
                <a:cs typeface="Helvetica" panose="020B0604020202020204" pitchFamily="34" charset="0"/>
              </a:rPr>
              <a:t>the</a:t>
            </a:r>
            <a:r>
              <a:rPr lang="en-US" sz="2000" spc="-13" dirty="0">
                <a:latin typeface="Helvetica" panose="020B0604020202020204" pitchFamily="34" charset="0"/>
                <a:cs typeface="Helvetica" panose="020B0604020202020204" pitchFamily="34" charset="0"/>
              </a:rPr>
              <a:t>re </a:t>
            </a: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les </a:t>
            </a:r>
            <a:r>
              <a:rPr lang="en-US" sz="2000" spc="-13" dirty="0">
                <a:latin typeface="Helvetica" panose="020B0604020202020204" pitchFamily="34" charset="0"/>
                <a:cs typeface="Helvetica" panose="020B0604020202020204" pitchFamily="34" charset="0"/>
              </a:rPr>
              <a:t>or</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o</a:t>
            </a:r>
            <a:r>
              <a:rPr lang="en-US" sz="2000" spc="-4" dirty="0">
                <a:latin typeface="Helvetica" panose="020B0604020202020204" pitchFamily="34" charset="0"/>
                <a:cs typeface="Helvetica" panose="020B0604020202020204" pitchFamily="34" charset="0"/>
              </a:rPr>
              <a:t>pe</a:t>
            </a:r>
            <a:r>
              <a:rPr lang="en-US" sz="2000" spc="-18" dirty="0">
                <a:latin typeface="Helvetica" panose="020B0604020202020204" pitchFamily="34" charset="0"/>
                <a:cs typeface="Helvetica" panose="020B0604020202020204" pitchFamily="34" charset="0"/>
              </a:rPr>
              <a:t>n</a:t>
            </a:r>
            <a:r>
              <a:rPr lang="en-US" sz="2000" spc="-9" dirty="0">
                <a:latin typeface="Helvetica" panose="020B0604020202020204" pitchFamily="34" charset="0"/>
                <a:cs typeface="Helvetica" panose="020B0604020202020204" pitchFamily="34" charset="0"/>
              </a:rPr>
              <a:t>i</a:t>
            </a:r>
            <a:r>
              <a:rPr lang="en-US" sz="2000" spc="-18" dirty="0">
                <a:latin typeface="Helvetica" panose="020B0604020202020204" pitchFamily="34" charset="0"/>
                <a:cs typeface="Helvetica" panose="020B0604020202020204" pitchFamily="34" charset="0"/>
              </a:rPr>
              <a:t>n</a:t>
            </a:r>
            <a:r>
              <a:rPr lang="en-US" sz="2000" spc="-9" dirty="0">
                <a:latin typeface="Helvetica" panose="020B0604020202020204" pitchFamily="34" charset="0"/>
                <a:cs typeface="Helvetica" panose="020B0604020202020204" pitchFamily="34" charset="0"/>
              </a:rPr>
              <a:t>gs b</a:t>
            </a:r>
            <a:r>
              <a:rPr lang="en-US" sz="2000" spc="-13" dirty="0">
                <a:latin typeface="Helvetica" panose="020B0604020202020204" pitchFamily="34" charset="0"/>
                <a:cs typeface="Helvetica" panose="020B0604020202020204" pitchFamily="34" charset="0"/>
              </a:rPr>
              <a:t>e</a:t>
            </a:r>
            <a:r>
              <a:rPr lang="en-US" sz="2000" spc="-9" dirty="0">
                <a:latin typeface="Helvetica" panose="020B0604020202020204" pitchFamily="34" charset="0"/>
                <a:cs typeface="Helvetica" panose="020B0604020202020204" pitchFamily="34" charset="0"/>
              </a:rPr>
              <a:t>l</a:t>
            </a:r>
            <a:r>
              <a:rPr lang="en-US" sz="2000" spc="-13" dirty="0">
                <a:latin typeface="Helvetica" panose="020B0604020202020204" pitchFamily="34" charset="0"/>
                <a:cs typeface="Helvetica" panose="020B0604020202020204" pitchFamily="34" charset="0"/>
              </a:rPr>
              <a:t>ow or</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a</a:t>
            </a:r>
            <a:r>
              <a:rPr lang="en-US" sz="2000" spc="-13" dirty="0">
                <a:latin typeface="Helvetica" panose="020B0604020202020204" pitchFamily="34" charset="0"/>
                <a:cs typeface="Helvetica" panose="020B0604020202020204" pitchFamily="34" charset="0"/>
              </a:rPr>
              <a:t>ro</a:t>
            </a:r>
            <a:r>
              <a:rPr lang="en-US" sz="2000" spc="-9" dirty="0">
                <a:latin typeface="Helvetica" panose="020B0604020202020204" pitchFamily="34" charset="0"/>
                <a:cs typeface="Helvetica" panose="020B0604020202020204" pitchFamily="34" charset="0"/>
              </a:rPr>
              <a:t>u</a:t>
            </a:r>
            <a:r>
              <a:rPr lang="en-US" sz="2000" spc="-18" dirty="0">
                <a:latin typeface="Helvetica" panose="020B0604020202020204" pitchFamily="34" charset="0"/>
                <a:cs typeface="Helvetica" panose="020B0604020202020204" pitchFamily="34" charset="0"/>
              </a:rPr>
              <a:t>n</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spc="9" dirty="0">
                <a:latin typeface="Helvetica" panose="020B0604020202020204" pitchFamily="34" charset="0"/>
                <a:cs typeface="Helvetica" panose="020B0604020202020204" pitchFamily="34" charset="0"/>
              </a:rPr>
              <a:t>t</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a:t>
            </a:r>
            <a:r>
              <a:rPr lang="en-US" sz="2000" spc="-18" dirty="0">
                <a:latin typeface="Helvetica" panose="020B0604020202020204" pitchFamily="34" charset="0"/>
                <a:cs typeface="Helvetica" panose="020B0604020202020204" pitchFamily="34" charset="0"/>
              </a:rPr>
              <a:t>w</a:t>
            </a:r>
            <a:r>
              <a:rPr lang="en-US" sz="2000" spc="-22"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rk</a:t>
            </a:r>
            <a:r>
              <a:rPr lang="en-US" sz="2000" spc="-9"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area?</a:t>
            </a:r>
            <a:endParaRPr lang="en-US" sz="2000" dirty="0">
              <a:latin typeface="Helvetica" panose="020B0604020202020204" pitchFamily="34" charset="0"/>
              <a:cs typeface="Helvetica" panose="020B0604020202020204" pitchFamily="34" charset="0"/>
            </a:endParaRPr>
          </a:p>
          <a:p>
            <a:pPr marL="625971" lvl="1" indent="-205050">
              <a:spcBef>
                <a:spcPts val="232"/>
              </a:spcBef>
              <a:buFont typeface="Baskerville Old Face"/>
              <a:buChar char="–"/>
              <a:tabLst>
                <a:tab pos="625971" algn="l"/>
              </a:tabLst>
            </a:pPr>
            <a:r>
              <a:rPr lang="en-US" sz="2000" spc="4" dirty="0">
                <a:latin typeface="Helvetica" panose="020B0604020202020204" pitchFamily="34" charset="0"/>
                <a:cs typeface="Helvetica" panose="020B0604020202020204" pitchFamily="34" charset="0"/>
              </a:rPr>
              <a:t>A</a:t>
            </a:r>
            <a:r>
              <a:rPr lang="en-US" sz="2000" spc="-13" dirty="0">
                <a:latin typeface="Helvetica" panose="020B0604020202020204" pitchFamily="34" charset="0"/>
                <a:cs typeface="Helvetica" panose="020B0604020202020204" pitchFamily="34" charset="0"/>
              </a:rPr>
              <a:t>re </a:t>
            </a:r>
            <a:r>
              <a:rPr lang="en-US" sz="2000" spc="-4" dirty="0">
                <a:latin typeface="Helvetica" panose="020B0604020202020204" pitchFamily="34" charset="0"/>
                <a:cs typeface="Helvetica" panose="020B0604020202020204" pitchFamily="34" charset="0"/>
              </a:rPr>
              <a:t>the</a:t>
            </a:r>
            <a:r>
              <a:rPr lang="en-US" sz="2000" spc="-13" dirty="0">
                <a:latin typeface="Helvetica" panose="020B0604020202020204" pitchFamily="34" charset="0"/>
                <a:cs typeface="Helvetica" panose="020B0604020202020204" pitchFamily="34" charset="0"/>
              </a:rPr>
              <a:t>re </a:t>
            </a:r>
            <a:r>
              <a:rPr lang="en-US" sz="2000" spc="-4" dirty="0">
                <a:latin typeface="Helvetica" panose="020B0604020202020204" pitchFamily="34" charset="0"/>
                <a:cs typeface="Helvetica" panose="020B0604020202020204" pitchFamily="34" charset="0"/>
              </a:rPr>
              <a:t>s</a:t>
            </a:r>
            <a:r>
              <a:rPr lang="en-US" sz="2000" spc="-9" dirty="0">
                <a:latin typeface="Helvetica" panose="020B0604020202020204" pitchFamily="34" charset="0"/>
                <a:cs typeface="Helvetica" panose="020B0604020202020204" pitchFamily="34" charset="0"/>
              </a:rPr>
              <a:t>l</a:t>
            </a:r>
            <a:r>
              <a:rPr lang="en-US" sz="2000" spc="4" dirty="0">
                <a:latin typeface="Helvetica" panose="020B0604020202020204" pitchFamily="34" charset="0"/>
                <a:cs typeface="Helvetica" panose="020B0604020202020204" pitchFamily="34" charset="0"/>
              </a:rPr>
              <a:t>i</a:t>
            </a:r>
            <a:r>
              <a:rPr lang="en-US" sz="2000" dirty="0">
                <a:latin typeface="Helvetica" panose="020B0604020202020204" pitchFamily="34" charset="0"/>
                <a:cs typeface="Helvetica" panose="020B0604020202020204" pitchFamily="34" charset="0"/>
              </a:rPr>
              <a:t>p</a:t>
            </a:r>
            <a:r>
              <a:rPr lang="en-US" sz="2000" spc="-4" dirty="0">
                <a:latin typeface="Helvetica" panose="020B0604020202020204" pitchFamily="34" charset="0"/>
                <a:cs typeface="Helvetica" panose="020B0604020202020204" pitchFamily="34" charset="0"/>
              </a:rPr>
              <a:t> o</a:t>
            </a:r>
            <a:r>
              <a:rPr lang="en-US" sz="2000" spc="-9" dirty="0">
                <a:latin typeface="Helvetica" panose="020B0604020202020204" pitchFamily="34" charset="0"/>
                <a:cs typeface="Helvetica" panose="020B0604020202020204" pitchFamily="34" charset="0"/>
              </a:rPr>
              <a:t>r </a:t>
            </a:r>
            <a:r>
              <a:rPr lang="en-US" sz="2000" spc="9" dirty="0">
                <a:latin typeface="Helvetica" panose="020B0604020202020204" pitchFamily="34" charset="0"/>
                <a:cs typeface="Helvetica" panose="020B0604020202020204" pitchFamily="34" charset="0"/>
              </a:rPr>
              <a:t>t</a:t>
            </a:r>
            <a:r>
              <a:rPr lang="en-US" sz="2000" spc="-13" dirty="0">
                <a:latin typeface="Helvetica" panose="020B0604020202020204" pitchFamily="34" charset="0"/>
                <a:cs typeface="Helvetica" panose="020B0604020202020204" pitchFamily="34" charset="0"/>
              </a:rPr>
              <a:t>r</a:t>
            </a:r>
            <a:r>
              <a:rPr lang="en-US" sz="2000" spc="-9" dirty="0">
                <a:latin typeface="Helvetica" panose="020B0604020202020204" pitchFamily="34" charset="0"/>
                <a:cs typeface="Helvetica" panose="020B0604020202020204" pitchFamily="34" charset="0"/>
              </a:rPr>
              <a:t>i</a:t>
            </a:r>
            <a:r>
              <a:rPr lang="en-US" sz="2000" dirty="0">
                <a:latin typeface="Helvetica" panose="020B0604020202020204" pitchFamily="34" charset="0"/>
                <a:cs typeface="Helvetica" panose="020B0604020202020204" pitchFamily="34" charset="0"/>
              </a:rPr>
              <a:t>p</a:t>
            </a:r>
            <a:r>
              <a:rPr lang="en-US" sz="2000" spc="4"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azar</a:t>
            </a:r>
            <a:r>
              <a:rPr lang="en-US" sz="2000" spc="-4" dirty="0">
                <a:latin typeface="Helvetica" panose="020B0604020202020204" pitchFamily="34" charset="0"/>
                <a:cs typeface="Helvetica" panose="020B0604020202020204" pitchFamily="34" charset="0"/>
              </a:rPr>
              <a:t>d</a:t>
            </a:r>
            <a:r>
              <a:rPr lang="en-US" sz="2000" spc="-9" dirty="0">
                <a:latin typeface="Helvetica" panose="020B0604020202020204" pitchFamily="34" charset="0"/>
                <a:cs typeface="Helvetica" panose="020B0604020202020204" pitchFamily="34" charset="0"/>
              </a:rPr>
              <a:t>s </a:t>
            </a:r>
            <a:r>
              <a:rPr lang="en-US" sz="2000" spc="-13" dirty="0">
                <a:latin typeface="Helvetica" panose="020B0604020202020204" pitchFamily="34" charset="0"/>
                <a:cs typeface="Helvetica" panose="020B0604020202020204" pitchFamily="34" charset="0"/>
              </a:rPr>
              <a:t>a</a:t>
            </a:r>
            <a:r>
              <a:rPr lang="en-US" sz="2000" spc="-4" dirty="0">
                <a:latin typeface="Helvetica" panose="020B0604020202020204" pitchFamily="34" charset="0"/>
                <a:cs typeface="Helvetica" panose="020B0604020202020204" pitchFamily="34" charset="0"/>
              </a:rPr>
              <a:t>r</a:t>
            </a:r>
            <a:r>
              <a:rPr lang="en-US" sz="2000" spc="-13" dirty="0">
                <a:latin typeface="Helvetica" panose="020B0604020202020204" pitchFamily="34" charset="0"/>
                <a:cs typeface="Helvetica" panose="020B0604020202020204" pitchFamily="34" charset="0"/>
              </a:rPr>
              <a:t>o</a:t>
            </a:r>
            <a:r>
              <a:rPr lang="en-US" sz="2000" spc="-22" dirty="0">
                <a:latin typeface="Helvetica" panose="020B0604020202020204" pitchFamily="34" charset="0"/>
                <a:cs typeface="Helvetica" panose="020B0604020202020204" pitchFamily="34" charset="0"/>
              </a:rPr>
              <a:t>u</a:t>
            </a:r>
            <a:r>
              <a:rPr lang="en-US" sz="2000" spc="-9" dirty="0">
                <a:latin typeface="Helvetica" panose="020B0604020202020204" pitchFamily="34" charset="0"/>
                <a:cs typeface="Helvetica" panose="020B0604020202020204" pitchFamily="34" charset="0"/>
              </a:rPr>
              <a:t>n</a:t>
            </a:r>
            <a:r>
              <a:rPr lang="en-US" sz="2000" dirty="0">
                <a:latin typeface="Helvetica" panose="020B0604020202020204" pitchFamily="34" charset="0"/>
                <a:cs typeface="Helvetica" panose="020B0604020202020204" pitchFamily="34" charset="0"/>
              </a:rPr>
              <a:t>d</a:t>
            </a:r>
            <a:r>
              <a:rPr lang="en-US" sz="2000" spc="4"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th</a:t>
            </a:r>
            <a:r>
              <a:rPr lang="en-US" sz="2000" spc="-13" dirty="0">
                <a:latin typeface="Helvetica" panose="020B0604020202020204" pitchFamily="34" charset="0"/>
                <a:cs typeface="Helvetica" panose="020B0604020202020204" pitchFamily="34" charset="0"/>
              </a:rPr>
              <a:t>e</a:t>
            </a:r>
            <a:r>
              <a:rPr lang="en-US" sz="2000" spc="-4" dirty="0">
                <a:latin typeface="Helvetica" panose="020B0604020202020204" pitchFamily="34" charset="0"/>
                <a:cs typeface="Helvetica" panose="020B0604020202020204" pitchFamily="34" charset="0"/>
              </a:rPr>
              <a:t> </a:t>
            </a:r>
            <a:r>
              <a:rPr lang="en-US" sz="2000" spc="-18" dirty="0">
                <a:latin typeface="Helvetica" panose="020B0604020202020204" pitchFamily="34" charset="0"/>
                <a:cs typeface="Helvetica" panose="020B0604020202020204" pitchFamily="34" charset="0"/>
              </a:rPr>
              <a:t>w</a:t>
            </a:r>
            <a:r>
              <a:rPr lang="en-US" sz="2000" spc="-4" dirty="0">
                <a:latin typeface="Helvetica" panose="020B0604020202020204" pitchFamily="34" charset="0"/>
                <a:cs typeface="Helvetica" panose="020B0604020202020204" pitchFamily="34" charset="0"/>
              </a:rPr>
              <a:t>o</a:t>
            </a:r>
            <a:r>
              <a:rPr lang="en-US" sz="2000" spc="-13" dirty="0">
                <a:latin typeface="Helvetica" panose="020B0604020202020204" pitchFamily="34" charset="0"/>
                <a:cs typeface="Helvetica" panose="020B0604020202020204" pitchFamily="34" charset="0"/>
              </a:rPr>
              <a:t>rk</a:t>
            </a:r>
            <a:r>
              <a:rPr lang="en-US" sz="2000" spc="-4" dirty="0">
                <a:latin typeface="Helvetica" panose="020B0604020202020204" pitchFamily="34" charset="0"/>
                <a:cs typeface="Helvetica" panose="020B0604020202020204" pitchFamily="34" charset="0"/>
              </a:rPr>
              <a:t> ar</a:t>
            </a:r>
            <a:r>
              <a:rPr lang="en-US" sz="2000" spc="-31" dirty="0">
                <a:latin typeface="Helvetica" panose="020B0604020202020204" pitchFamily="34" charset="0"/>
                <a:cs typeface="Helvetica" panose="020B0604020202020204" pitchFamily="34" charset="0"/>
              </a:rPr>
              <a:t>e</a:t>
            </a:r>
            <a:r>
              <a:rPr lang="en-US" sz="2000" spc="-13" dirty="0">
                <a:latin typeface="Helvetica" panose="020B0604020202020204" pitchFamily="34" charset="0"/>
                <a:cs typeface="Helvetica" panose="020B0604020202020204" pitchFamily="34" charset="0"/>
              </a:rPr>
              <a:t>a?</a:t>
            </a:r>
            <a:endParaRPr lang="en-US" sz="2000" dirty="0">
              <a:latin typeface="Helvetica" panose="020B0604020202020204" pitchFamily="34" charset="0"/>
              <a:cs typeface="Helvetica" panose="020B0604020202020204" pitchFamily="34" charset="0"/>
            </a:endParaRPr>
          </a:p>
          <a:p>
            <a:pPr marL="626540" lvl="1" indent="-205619">
              <a:spcBef>
                <a:spcPts val="269"/>
              </a:spcBef>
              <a:buFont typeface="Baskerville Old Face"/>
              <a:buChar char="–"/>
              <a:tabLst>
                <a:tab pos="626540" algn="l"/>
              </a:tabLst>
            </a:pPr>
            <a:r>
              <a:rPr lang="en-US" sz="2000" spc="-9" dirty="0">
                <a:latin typeface="Helvetica" panose="020B0604020202020204" pitchFamily="34" charset="0"/>
                <a:cs typeface="Helvetica" panose="020B0604020202020204" pitchFamily="34" charset="0"/>
              </a:rPr>
              <a:t>H</a:t>
            </a:r>
            <a:r>
              <a:rPr lang="en-US" sz="2000" spc="-13" dirty="0">
                <a:latin typeface="Helvetica" panose="020B0604020202020204" pitchFamily="34" charset="0"/>
                <a:cs typeface="Helvetica" panose="020B0604020202020204" pitchFamily="34" charset="0"/>
              </a:rPr>
              <a:t>ow</a:t>
            </a:r>
            <a:r>
              <a:rPr lang="en-US" sz="2000" spc="9" dirty="0">
                <a:latin typeface="Helvetica" panose="020B0604020202020204" pitchFamily="34" charset="0"/>
                <a:cs typeface="Helvetica" panose="020B0604020202020204" pitchFamily="34" charset="0"/>
              </a:rPr>
              <a:t> </a:t>
            </a:r>
            <a:r>
              <a:rPr lang="en-US" sz="2000" spc="-4" dirty="0">
                <a:latin typeface="Helvetica" panose="020B0604020202020204" pitchFamily="34" charset="0"/>
                <a:cs typeface="Helvetica" panose="020B0604020202020204" pitchFamily="34" charset="0"/>
              </a:rPr>
              <a:t>d</a:t>
            </a:r>
            <a:r>
              <a:rPr lang="en-US" sz="2000" spc="-9" dirty="0">
                <a:latin typeface="Helvetica" panose="020B0604020202020204" pitchFamily="34" charset="0"/>
                <a:cs typeface="Helvetica" panose="020B0604020202020204" pitchFamily="34" charset="0"/>
              </a:rPr>
              <a:t>i</a:t>
            </a:r>
            <a:r>
              <a:rPr lang="en-US" sz="2000" spc="-13" dirty="0">
                <a:latin typeface="Helvetica" panose="020B0604020202020204" pitchFamily="34" charset="0"/>
                <a:cs typeface="Helvetica" panose="020B0604020202020204" pitchFamily="34" charset="0"/>
              </a:rPr>
              <a:t>ff</a:t>
            </a:r>
            <a:r>
              <a:rPr lang="en-US" sz="2000" spc="-9" dirty="0">
                <a:latin typeface="Helvetica" panose="020B0604020202020204" pitchFamily="34" charset="0"/>
                <a:cs typeface="Helvetica" panose="020B0604020202020204" pitchFamily="34" charset="0"/>
              </a:rPr>
              <a:t>i</a:t>
            </a:r>
            <a:r>
              <a:rPr lang="en-US" sz="2000" dirty="0">
                <a:latin typeface="Helvetica" panose="020B0604020202020204" pitchFamily="34" charset="0"/>
                <a:cs typeface="Helvetica" panose="020B0604020202020204" pitchFamily="34" charset="0"/>
              </a:rPr>
              <a:t>c</a:t>
            </a:r>
            <a:r>
              <a:rPr lang="en-US" sz="2000" spc="-9" dirty="0">
                <a:latin typeface="Helvetica" panose="020B0604020202020204" pitchFamily="34" charset="0"/>
                <a:cs typeface="Helvetica" panose="020B0604020202020204" pitchFamily="34" charset="0"/>
              </a:rPr>
              <a:t>ul</a:t>
            </a:r>
            <a:r>
              <a:rPr lang="en-US" sz="2000" dirty="0">
                <a:latin typeface="Helvetica" panose="020B0604020202020204" pitchFamily="34" charset="0"/>
                <a:cs typeface="Helvetica" panose="020B0604020202020204" pitchFamily="34" charset="0"/>
              </a:rPr>
              <a:t>t</a:t>
            </a:r>
            <a:r>
              <a:rPr lang="en-US" sz="2000" spc="-4" dirty="0">
                <a:latin typeface="Helvetica" panose="020B0604020202020204" pitchFamily="34" charset="0"/>
                <a:cs typeface="Helvetica" panose="020B0604020202020204" pitchFamily="34" charset="0"/>
              </a:rPr>
              <a:t> </a:t>
            </a:r>
            <a:r>
              <a:rPr lang="en-US" sz="2000" spc="-9" dirty="0">
                <a:latin typeface="Helvetica" panose="020B0604020202020204" pitchFamily="34" charset="0"/>
                <a:cs typeface="Helvetica" panose="020B0604020202020204" pitchFamily="34" charset="0"/>
              </a:rPr>
              <a:t>is i</a:t>
            </a:r>
            <a:r>
              <a:rPr lang="en-US" sz="2000" dirty="0">
                <a:latin typeface="Helvetica" panose="020B0604020202020204" pitchFamily="34" charset="0"/>
                <a:cs typeface="Helvetica" panose="020B0604020202020204" pitchFamily="34" charset="0"/>
              </a:rPr>
              <a:t>t</a:t>
            </a:r>
            <a:r>
              <a:rPr lang="en-US" sz="2000" spc="-4" dirty="0">
                <a:latin typeface="Helvetica" panose="020B0604020202020204" pitchFamily="34" charset="0"/>
                <a:cs typeface="Helvetica" panose="020B0604020202020204" pitchFamily="34" charset="0"/>
              </a:rPr>
              <a:t> t</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re</a:t>
            </a:r>
            <a:r>
              <a:rPr lang="en-US" sz="2000" spc="4" dirty="0">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c</a:t>
            </a:r>
            <a:r>
              <a:rPr lang="en-US" sz="2000" spc="-22" dirty="0">
                <a:latin typeface="Helvetica" panose="020B0604020202020204" pitchFamily="34" charset="0"/>
                <a:cs typeface="Helvetica" panose="020B0604020202020204" pitchFamily="34" charset="0"/>
              </a:rPr>
              <a:t>u</a:t>
            </a:r>
            <a:r>
              <a:rPr lang="en-US" sz="2000" spc="-13" dirty="0">
                <a:latin typeface="Helvetica" panose="020B0604020202020204" pitchFamily="34" charset="0"/>
                <a:cs typeface="Helvetica" panose="020B0604020202020204" pitchFamily="34" charset="0"/>
              </a:rPr>
              <a:t>e </a:t>
            </a:r>
            <a:r>
              <a:rPr lang="en-US" sz="2000" spc="-4" dirty="0">
                <a:latin typeface="Helvetica" panose="020B0604020202020204" pitchFamily="34" charset="0"/>
                <a:cs typeface="Helvetica" panose="020B0604020202020204" pitchFamily="34" charset="0"/>
              </a:rPr>
              <a:t>s</a:t>
            </a:r>
            <a:r>
              <a:rPr lang="en-US" sz="2000" spc="-13" dirty="0">
                <a:latin typeface="Helvetica" panose="020B0604020202020204" pitchFamily="34" charset="0"/>
                <a:cs typeface="Helvetica" panose="020B0604020202020204" pitchFamily="34" charset="0"/>
              </a:rPr>
              <a:t>o</a:t>
            </a:r>
            <a:r>
              <a:rPr lang="en-US" sz="2000" spc="-9" dirty="0">
                <a:latin typeface="Helvetica" panose="020B0604020202020204" pitchFamily="34" charset="0"/>
                <a:cs typeface="Helvetica" panose="020B0604020202020204" pitchFamily="34" charset="0"/>
              </a:rPr>
              <a:t>m</a:t>
            </a:r>
            <a:r>
              <a:rPr lang="en-US" sz="2000" spc="-13" dirty="0">
                <a:latin typeface="Helvetica" panose="020B0604020202020204" pitchFamily="34" charset="0"/>
                <a:cs typeface="Helvetica" panose="020B0604020202020204" pitchFamily="34" charset="0"/>
              </a:rPr>
              <a:t>eo</a:t>
            </a:r>
            <a:r>
              <a:rPr lang="en-US" sz="2000" spc="-9" dirty="0">
                <a:latin typeface="Helvetica" panose="020B0604020202020204" pitchFamily="34" charset="0"/>
                <a:cs typeface="Helvetica" panose="020B0604020202020204" pitchFamily="34" charset="0"/>
              </a:rPr>
              <a:t>n</a:t>
            </a:r>
            <a:r>
              <a:rPr lang="en-US" sz="2000" spc="-13" dirty="0">
                <a:latin typeface="Helvetica" panose="020B0604020202020204" pitchFamily="34" charset="0"/>
                <a:cs typeface="Helvetica" panose="020B0604020202020204" pitchFamily="34" charset="0"/>
              </a:rPr>
              <a:t>e </a:t>
            </a:r>
            <a:r>
              <a:rPr lang="en-US" sz="2000" spc="-9" dirty="0">
                <a:latin typeface="Helvetica" panose="020B0604020202020204" pitchFamily="34" charset="0"/>
                <a:cs typeface="Helvetica" panose="020B0604020202020204" pitchFamily="34" charset="0"/>
              </a:rPr>
              <a:t>if</a:t>
            </a:r>
            <a:r>
              <a:rPr lang="en-US" sz="2000" spc="-4" dirty="0">
                <a:latin typeface="Helvetica" panose="020B0604020202020204" pitchFamily="34" charset="0"/>
                <a:cs typeface="Helvetica" panose="020B0604020202020204" pitchFamily="34" charset="0"/>
              </a:rPr>
              <a:t> th</a:t>
            </a:r>
            <a:r>
              <a:rPr lang="en-US" sz="2000" spc="-13" dirty="0">
                <a:latin typeface="Helvetica" panose="020B0604020202020204" pitchFamily="34" charset="0"/>
                <a:cs typeface="Helvetica" panose="020B0604020202020204" pitchFamily="34" charset="0"/>
              </a:rPr>
              <a:t>ey</a:t>
            </a:r>
            <a:r>
              <a:rPr lang="en-US" sz="2000" spc="-4" dirty="0">
                <a:latin typeface="Helvetica" panose="020B0604020202020204" pitchFamily="34" charset="0"/>
                <a:cs typeface="Helvetica" panose="020B0604020202020204" pitchFamily="34" charset="0"/>
              </a:rPr>
              <a:t> </a:t>
            </a:r>
            <a:r>
              <a:rPr lang="en-US" sz="2000" spc="-13" dirty="0">
                <a:latin typeface="Helvetica" panose="020B0604020202020204" pitchFamily="34" charset="0"/>
                <a:cs typeface="Helvetica" panose="020B0604020202020204" pitchFamily="34" charset="0"/>
              </a:rPr>
              <a:t>fa</a:t>
            </a:r>
            <a:r>
              <a:rPr lang="en-US" sz="2000" spc="-9" dirty="0">
                <a:latin typeface="Helvetica" panose="020B0604020202020204" pitchFamily="34" charset="0"/>
                <a:cs typeface="Helvetica" panose="020B0604020202020204" pitchFamily="34" charset="0"/>
              </a:rPr>
              <a:t>l</a:t>
            </a:r>
            <a:r>
              <a:rPr lang="en-US" sz="2000" spc="4" dirty="0">
                <a:latin typeface="Helvetica" panose="020B0604020202020204" pitchFamily="34" charset="0"/>
                <a:cs typeface="Helvetica" panose="020B0604020202020204" pitchFamily="34" charset="0"/>
              </a:rPr>
              <a:t>l</a:t>
            </a:r>
            <a:r>
              <a:rPr lang="en-US" sz="2000" dirty="0">
                <a:latin typeface="Helvetica" panose="020B0604020202020204" pitchFamily="34" charset="0"/>
                <a:cs typeface="Helvetica" panose="020B0604020202020204" pitchFamily="34" charset="0"/>
              </a:rPr>
              <a:t>?</a:t>
            </a:r>
          </a:p>
          <a:p>
            <a:endParaRPr lang="en-US" dirty="0"/>
          </a:p>
        </p:txBody>
      </p:sp>
      <p:sp>
        <p:nvSpPr>
          <p:cNvPr id="8" name="Title 7"/>
          <p:cNvSpPr>
            <a:spLocks noGrp="1"/>
          </p:cNvSpPr>
          <p:nvPr>
            <p:ph type="title"/>
          </p:nvPr>
        </p:nvSpPr>
        <p:spPr/>
        <p:txBody>
          <a:bodyPr>
            <a:normAutofit/>
          </a:bodyPr>
          <a:lstStyle/>
          <a:p>
            <a:r>
              <a:rPr lang="en-US" dirty="0">
                <a:ea typeface="Helvetica" panose="020B0604020202020204" pitchFamily="34" charset="0"/>
              </a:rPr>
              <a:t>Fall Hazard </a:t>
            </a:r>
            <a:r>
              <a:rPr lang="en-US" dirty="0" smtClean="0">
                <a:ea typeface="Helvetica" panose="020B0604020202020204" pitchFamily="34" charset="0"/>
              </a:rPr>
              <a:t>Analysis </a:t>
            </a:r>
            <a:endParaRPr lang="en-US" dirty="0"/>
          </a:p>
        </p:txBody>
      </p:sp>
      <p:sp>
        <p:nvSpPr>
          <p:cNvPr id="7" name="Slide Number Placeholder 6"/>
          <p:cNvSpPr>
            <a:spLocks noGrp="1"/>
          </p:cNvSpPr>
          <p:nvPr>
            <p:ph type="sldNum" sz="quarter" idx="12"/>
          </p:nvPr>
        </p:nvSpPr>
        <p:spPr/>
        <p:txBody>
          <a:bodyPr/>
          <a:lstStyle/>
          <a:p>
            <a:fld id="{A7F154CC-4E82-45BB-8A64-02679D04A018}" type="slidenum">
              <a:rPr lang="en-US" smtClean="0"/>
              <a:pPr/>
              <a:t>94</a:t>
            </a:fld>
            <a:endParaRPr lang="en-US" dirty="0"/>
          </a:p>
        </p:txBody>
      </p:sp>
    </p:spTree>
    <p:extLst>
      <p:ext uri="{BB962C8B-B14F-4D97-AF65-F5344CB8AC3E}">
        <p14:creationId xmlns:p14="http://schemas.microsoft.com/office/powerpoint/2010/main" val="19655667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Times New Roman" panose="02020603050405020304" pitchFamily="18" charset="0"/>
              </a:rPr>
              <a:t>Safety </a:t>
            </a:r>
            <a:r>
              <a:rPr lang="en-US" altLang="en-US" dirty="0" smtClean="0">
                <a:ea typeface="Helvetica" panose="020B0604020202020204" pitchFamily="34" charset="0"/>
                <a:sym typeface="Times New Roman" panose="02020603050405020304" pitchFamily="18" charset="0"/>
              </a:rPr>
              <a:t>Nets </a:t>
            </a:r>
            <a:endParaRPr lang="en-US" altLang="en-US" dirty="0">
              <a:ea typeface="Helvetica" panose="020B0604020202020204" pitchFamily="34" charset="0"/>
            </a:endParaRPr>
          </a:p>
        </p:txBody>
      </p:sp>
      <p:pic>
        <p:nvPicPr>
          <p:cNvPr id="72708" name="Picture 3" descr="A picture showing length of safety net required according to fall height. A 8 feet safety net for 5 feet fall, 10 feet for 10 feet fall and 13 feet for 30 feet fall"/>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8902" y="1218902"/>
            <a:ext cx="6782098" cy="508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95</a:t>
            </a:fld>
            <a:endParaRPr lang="en-US" dirty="0"/>
          </a:p>
        </p:txBody>
      </p:sp>
    </p:spTree>
    <p:extLst>
      <p:ext uri="{BB962C8B-B14F-4D97-AF65-F5344CB8AC3E}">
        <p14:creationId xmlns:p14="http://schemas.microsoft.com/office/powerpoint/2010/main" val="943122438"/>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title="A picture showing mobile safety 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342" y="3659883"/>
            <a:ext cx="2562225" cy="3095625"/>
          </a:xfrm>
          <a:prstGeom prst="rect">
            <a:avLst/>
          </a:prstGeom>
        </p:spPr>
      </p:pic>
      <p:pic>
        <p:nvPicPr>
          <p:cNvPr id="7" name="Picture 6" title="A picture showing a man on an articulated or extended boom (aka cherry pic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380" y="836177"/>
            <a:ext cx="2076450" cy="2505075"/>
          </a:xfrm>
          <a:prstGeom prst="rect">
            <a:avLst/>
          </a:prstGeom>
        </p:spPr>
      </p:pic>
      <p:sp>
        <p:nvSpPr>
          <p:cNvPr id="3" name="object 3"/>
          <p:cNvSpPr txBox="1"/>
          <p:nvPr/>
        </p:nvSpPr>
        <p:spPr>
          <a:xfrm>
            <a:off x="207823" y="1162273"/>
            <a:ext cx="8451273" cy="1997786"/>
          </a:xfrm>
          <a:prstGeom prst="rect">
            <a:avLst/>
          </a:prstGeom>
        </p:spPr>
        <p:txBody>
          <a:bodyPr vert="horz" wrap="square" lIns="0" tIns="0" rIns="0" bIns="0" rtlCol="0">
            <a:noAutofit/>
          </a:bodyPr>
          <a:lstStyle/>
          <a:p>
            <a:pPr marL="318966" indent="-307574">
              <a:buFont typeface="Baskerville Old Face"/>
              <a:buChar char="•"/>
              <a:tabLst>
                <a:tab pos="318966" algn="l"/>
              </a:tabLst>
            </a:pPr>
            <a:r>
              <a:rPr sz="2200" dirty="0">
                <a:latin typeface="Helvetica" panose="020B0604020202020204" pitchFamily="34" charset="0"/>
                <a:cs typeface="Helvetica" panose="020B0604020202020204" pitchFamily="34" charset="0"/>
              </a:rPr>
              <a:t>P</a:t>
            </a:r>
            <a:r>
              <a:rPr sz="2200" spc="-9" dirty="0">
                <a:latin typeface="Helvetica" panose="020B0604020202020204" pitchFamily="34" charset="0"/>
                <a:cs typeface="Helvetica" panose="020B0604020202020204" pitchFamily="34" charset="0"/>
              </a:rPr>
              <a:t>la</a:t>
            </a:r>
            <a:r>
              <a:rPr sz="2200" spc="-4" dirty="0">
                <a:latin typeface="Helvetica" panose="020B0604020202020204" pitchFamily="34" charset="0"/>
                <a:cs typeface="Helvetica" panose="020B0604020202020204" pitchFamily="34" charset="0"/>
              </a:rPr>
              <a:t>tf</a:t>
            </a:r>
            <a:r>
              <a:rPr sz="2200" dirty="0">
                <a:latin typeface="Helvetica" panose="020B0604020202020204" pitchFamily="34" charset="0"/>
                <a:cs typeface="Helvetica" panose="020B0604020202020204" pitchFamily="34" charset="0"/>
              </a:rPr>
              <a:t>or</a:t>
            </a:r>
            <a:r>
              <a:rPr sz="2200" spc="-4" dirty="0">
                <a:latin typeface="Helvetica" panose="020B0604020202020204" pitchFamily="34" charset="0"/>
                <a:cs typeface="Helvetica" panose="020B0604020202020204" pitchFamily="34" charset="0"/>
              </a:rPr>
              <a:t>m</a:t>
            </a:r>
            <a:r>
              <a:rPr sz="2200" dirty="0">
                <a:latin typeface="Helvetica" panose="020B0604020202020204" pitchFamily="34" charset="0"/>
                <a:cs typeface="Helvetica" panose="020B0604020202020204" pitchFamily="34" charset="0"/>
              </a:rPr>
              <a:t>s </a:t>
            </a:r>
            <a:r>
              <a:rPr sz="2200" spc="-9" dirty="0">
                <a:latin typeface="Helvetica" panose="020B0604020202020204" pitchFamily="34" charset="0"/>
                <a:cs typeface="Helvetica" panose="020B0604020202020204" pitchFamily="34" charset="0"/>
              </a:rPr>
              <a:t>a</a:t>
            </a:r>
            <a:r>
              <a:rPr sz="2200" spc="4" dirty="0">
                <a:latin typeface="Helvetica" panose="020B0604020202020204" pitchFamily="34" charset="0"/>
                <a:cs typeface="Helvetica" panose="020B0604020202020204" pitchFamily="34" charset="0"/>
              </a:rPr>
              <a:t>n</a:t>
            </a:r>
            <a:r>
              <a:rPr sz="2200" dirty="0">
                <a:latin typeface="Helvetica" panose="020B0604020202020204" pitchFamily="34" charset="0"/>
                <a:cs typeface="Helvetica" panose="020B0604020202020204" pitchFamily="34" charset="0"/>
              </a:rPr>
              <a:t>d </a:t>
            </a:r>
            <a:r>
              <a:rPr sz="2200" spc="-9" dirty="0">
                <a:latin typeface="Helvetica" panose="020B0604020202020204" pitchFamily="34" charset="0"/>
                <a:cs typeface="Helvetica" panose="020B0604020202020204" pitchFamily="34" charset="0"/>
              </a:rPr>
              <a:t>R</a:t>
            </a:r>
            <a:r>
              <a:rPr sz="2200" spc="4" dirty="0">
                <a:latin typeface="Helvetica" panose="020B0604020202020204" pitchFamily="34" charset="0"/>
                <a:cs typeface="Helvetica" panose="020B0604020202020204" pitchFamily="34" charset="0"/>
              </a:rPr>
              <a:t>ail</a:t>
            </a:r>
            <a:r>
              <a:rPr sz="2200" spc="-9" dirty="0">
                <a:latin typeface="Helvetica" panose="020B0604020202020204" pitchFamily="34" charset="0"/>
                <a:cs typeface="Helvetica" panose="020B0604020202020204" pitchFamily="34" charset="0"/>
              </a:rPr>
              <a:t>i</a:t>
            </a:r>
            <a:r>
              <a:rPr sz="2200" spc="-4" dirty="0">
                <a:latin typeface="Helvetica" panose="020B0604020202020204" pitchFamily="34" charset="0"/>
                <a:cs typeface="Helvetica" panose="020B0604020202020204" pitchFamily="34" charset="0"/>
              </a:rPr>
              <a:t>ng</a:t>
            </a:r>
            <a:r>
              <a:rPr sz="2200" dirty="0">
                <a:latin typeface="Helvetica" panose="020B0604020202020204" pitchFamily="34" charset="0"/>
                <a:cs typeface="Helvetica" panose="020B0604020202020204" pitchFamily="34" charset="0"/>
              </a:rPr>
              <a:t>s</a:t>
            </a:r>
          </a:p>
          <a:p>
            <a:pPr marL="318966" indent="-308144">
              <a:lnSpc>
                <a:spcPts val="2576"/>
              </a:lnSpc>
              <a:buFont typeface="Baskerville Old Face"/>
              <a:buChar char="•"/>
              <a:tabLst>
                <a:tab pos="318966" algn="l"/>
              </a:tabLst>
            </a:pPr>
            <a:r>
              <a:rPr sz="2200" spc="-4" dirty="0">
                <a:latin typeface="Helvetica" panose="020B0604020202020204" pitchFamily="34" charset="0"/>
                <a:cs typeface="Helvetica" panose="020B0604020202020204" pitchFamily="34" charset="0"/>
              </a:rPr>
              <a:t>L</a:t>
            </a:r>
            <a:r>
              <a:rPr sz="2200" spc="-9" dirty="0">
                <a:latin typeface="Helvetica" panose="020B0604020202020204" pitchFamily="34" charset="0"/>
                <a:cs typeface="Helvetica" panose="020B0604020202020204" pitchFamily="34" charset="0"/>
              </a:rPr>
              <a:t>i</a:t>
            </a:r>
            <a:r>
              <a:rPr sz="2200" spc="-4" dirty="0">
                <a:latin typeface="Helvetica" panose="020B0604020202020204" pitchFamily="34" charset="0"/>
                <a:cs typeface="Helvetica" panose="020B0604020202020204" pitchFamily="34" charset="0"/>
              </a:rPr>
              <a:t>ft</a:t>
            </a:r>
            <a:r>
              <a:rPr sz="2200" dirty="0">
                <a:latin typeface="Helvetica" panose="020B0604020202020204" pitchFamily="34" charset="0"/>
                <a:cs typeface="Helvetica" panose="020B0604020202020204" pitchFamily="34" charset="0"/>
              </a:rPr>
              <a:t>s</a:t>
            </a:r>
          </a:p>
          <a:p>
            <a:pPr marL="318966" indent="-308144">
              <a:buFont typeface="Baskerville Old Face"/>
              <a:buChar char="•"/>
              <a:tabLst>
                <a:tab pos="318966" algn="l"/>
              </a:tabLst>
            </a:pPr>
            <a:r>
              <a:rPr sz="2200" spc="-9" dirty="0">
                <a:latin typeface="Helvetica" panose="020B0604020202020204" pitchFamily="34" charset="0"/>
                <a:cs typeface="Helvetica" panose="020B0604020202020204" pitchFamily="34" charset="0"/>
              </a:rPr>
              <a:t>S</a:t>
            </a:r>
            <a:r>
              <a:rPr sz="2200" spc="-4" dirty="0">
                <a:latin typeface="Helvetica" panose="020B0604020202020204" pitchFamily="34" charset="0"/>
                <a:cs typeface="Helvetica" panose="020B0604020202020204" pitchFamily="34" charset="0"/>
              </a:rPr>
              <a:t>c</a:t>
            </a:r>
            <a:r>
              <a:rPr sz="2200" spc="-9" dirty="0">
                <a:latin typeface="Helvetica" panose="020B0604020202020204" pitchFamily="34" charset="0"/>
                <a:cs typeface="Helvetica" panose="020B0604020202020204" pitchFamily="34" charset="0"/>
              </a:rPr>
              <a:t>a</a:t>
            </a:r>
            <a:r>
              <a:rPr sz="2200" spc="-4" dirty="0">
                <a:latin typeface="Helvetica" panose="020B0604020202020204" pitchFamily="34" charset="0"/>
                <a:cs typeface="Helvetica" panose="020B0604020202020204" pitchFamily="34" charset="0"/>
              </a:rPr>
              <a:t>ff</a:t>
            </a:r>
            <a:r>
              <a:rPr sz="2200" dirty="0">
                <a:latin typeface="Helvetica" panose="020B0604020202020204" pitchFamily="34" charset="0"/>
                <a:cs typeface="Helvetica" panose="020B0604020202020204" pitchFamily="34" charset="0"/>
              </a:rPr>
              <a:t>o</a:t>
            </a:r>
            <a:r>
              <a:rPr sz="2200" spc="4" dirty="0">
                <a:latin typeface="Helvetica" panose="020B0604020202020204" pitchFamily="34" charset="0"/>
                <a:cs typeface="Helvetica" panose="020B0604020202020204" pitchFamily="34" charset="0"/>
              </a:rPr>
              <a:t>l</a:t>
            </a:r>
            <a:r>
              <a:rPr sz="2200" spc="9" dirty="0">
                <a:latin typeface="Helvetica" panose="020B0604020202020204" pitchFamily="34" charset="0"/>
                <a:cs typeface="Helvetica" panose="020B0604020202020204" pitchFamily="34" charset="0"/>
              </a:rPr>
              <a:t>d</a:t>
            </a:r>
            <a:r>
              <a:rPr sz="2200" spc="-9" dirty="0">
                <a:latin typeface="Helvetica" panose="020B0604020202020204" pitchFamily="34" charset="0"/>
                <a:cs typeface="Helvetica" panose="020B0604020202020204" pitchFamily="34" charset="0"/>
              </a:rPr>
              <a:t>i</a:t>
            </a:r>
            <a:r>
              <a:rPr sz="2200" spc="-4" dirty="0">
                <a:latin typeface="Helvetica" panose="020B0604020202020204" pitchFamily="34" charset="0"/>
                <a:cs typeface="Helvetica" panose="020B0604020202020204" pitchFamily="34" charset="0"/>
              </a:rPr>
              <a:t>n</a:t>
            </a:r>
            <a:r>
              <a:rPr sz="2200" dirty="0">
                <a:latin typeface="Helvetica" panose="020B0604020202020204" pitchFamily="34" charset="0"/>
                <a:cs typeface="Helvetica" panose="020B0604020202020204" pitchFamily="34" charset="0"/>
              </a:rPr>
              <a:t>g</a:t>
            </a:r>
          </a:p>
          <a:p>
            <a:pPr marL="318966" indent="-308144">
              <a:buFont typeface="Baskerville Old Face"/>
              <a:buChar char="•"/>
              <a:tabLst>
                <a:tab pos="318966" algn="l"/>
              </a:tabLst>
            </a:pPr>
            <a:r>
              <a:rPr sz="2200" spc="-4" dirty="0">
                <a:latin typeface="Helvetica" panose="020B0604020202020204" pitchFamily="34" charset="0"/>
                <a:cs typeface="Helvetica" panose="020B0604020202020204" pitchFamily="34" charset="0"/>
              </a:rPr>
              <a:t>L</a:t>
            </a:r>
            <a:r>
              <a:rPr sz="2200" spc="-9" dirty="0">
                <a:latin typeface="Helvetica" panose="020B0604020202020204" pitchFamily="34" charset="0"/>
                <a:cs typeface="Helvetica" panose="020B0604020202020204" pitchFamily="34" charset="0"/>
              </a:rPr>
              <a:t>a</a:t>
            </a:r>
            <a:r>
              <a:rPr sz="2200" dirty="0">
                <a:latin typeface="Helvetica" panose="020B0604020202020204" pitchFamily="34" charset="0"/>
                <a:cs typeface="Helvetica" panose="020B0604020202020204" pitchFamily="34" charset="0"/>
              </a:rPr>
              <a:t>dd</a:t>
            </a:r>
            <a:r>
              <a:rPr sz="2200" spc="-4" dirty="0">
                <a:latin typeface="Helvetica" panose="020B0604020202020204" pitchFamily="34" charset="0"/>
                <a:cs typeface="Helvetica" panose="020B0604020202020204" pitchFamily="34" charset="0"/>
              </a:rPr>
              <a:t>e</a:t>
            </a:r>
            <a:r>
              <a:rPr sz="2200" dirty="0">
                <a:latin typeface="Helvetica" panose="020B0604020202020204" pitchFamily="34" charset="0"/>
                <a:cs typeface="Helvetica" panose="020B0604020202020204" pitchFamily="34" charset="0"/>
              </a:rPr>
              <a:t>rs</a:t>
            </a:r>
          </a:p>
          <a:p>
            <a:pPr marL="318966" indent="-308144">
              <a:lnSpc>
                <a:spcPts val="2576"/>
              </a:lnSpc>
              <a:buFont typeface="Baskerville Old Face"/>
              <a:buChar char="•"/>
              <a:tabLst>
                <a:tab pos="318966" algn="l"/>
              </a:tabLst>
            </a:pPr>
            <a:r>
              <a:rPr sz="2200" spc="-4" dirty="0">
                <a:latin typeface="Helvetica" panose="020B0604020202020204" pitchFamily="34" charset="0"/>
                <a:cs typeface="Helvetica" panose="020B0604020202020204" pitchFamily="34" charset="0"/>
              </a:rPr>
              <a:t>F</a:t>
            </a:r>
            <a:r>
              <a:rPr sz="2200" spc="4" dirty="0">
                <a:latin typeface="Helvetica" panose="020B0604020202020204" pitchFamily="34" charset="0"/>
                <a:cs typeface="Helvetica" panose="020B0604020202020204" pitchFamily="34" charset="0"/>
              </a:rPr>
              <a:t>al</a:t>
            </a:r>
            <a:r>
              <a:rPr sz="2200" dirty="0">
                <a:latin typeface="Helvetica" panose="020B0604020202020204" pitchFamily="34" charset="0"/>
                <a:cs typeface="Helvetica" panose="020B0604020202020204" pitchFamily="34" charset="0"/>
              </a:rPr>
              <a:t>l</a:t>
            </a:r>
            <a:r>
              <a:rPr sz="2200" spc="-9" dirty="0">
                <a:latin typeface="Helvetica" panose="020B0604020202020204" pitchFamily="34" charset="0"/>
                <a:cs typeface="Helvetica" panose="020B0604020202020204" pitchFamily="34" charset="0"/>
              </a:rPr>
              <a:t> R</a:t>
            </a:r>
            <a:r>
              <a:rPr sz="2200" spc="-4" dirty="0">
                <a:latin typeface="Helvetica" panose="020B0604020202020204" pitchFamily="34" charset="0"/>
                <a:cs typeface="Helvetica" panose="020B0604020202020204" pitchFamily="34" charset="0"/>
              </a:rPr>
              <a:t>e</a:t>
            </a:r>
            <a:r>
              <a:rPr sz="2200" dirty="0">
                <a:latin typeface="Helvetica" panose="020B0604020202020204" pitchFamily="34" charset="0"/>
                <a:cs typeface="Helvetica" panose="020B0604020202020204" pitchFamily="34" charset="0"/>
              </a:rPr>
              <a:t>s</a:t>
            </a:r>
            <a:r>
              <a:rPr sz="2200" spc="-4" dirty="0">
                <a:latin typeface="Helvetica" panose="020B0604020202020204" pitchFamily="34" charset="0"/>
                <a:cs typeface="Helvetica" panose="020B0604020202020204" pitchFamily="34" charset="0"/>
              </a:rPr>
              <a:t>t</a:t>
            </a:r>
            <a:r>
              <a:rPr sz="2200" spc="13" dirty="0">
                <a:latin typeface="Helvetica" panose="020B0604020202020204" pitchFamily="34" charset="0"/>
                <a:cs typeface="Helvetica" panose="020B0604020202020204" pitchFamily="34" charset="0"/>
              </a:rPr>
              <a:t>r</a:t>
            </a:r>
            <a:r>
              <a:rPr sz="2200" spc="4" dirty="0">
                <a:latin typeface="Helvetica" panose="020B0604020202020204" pitchFamily="34" charset="0"/>
                <a:cs typeface="Helvetica" panose="020B0604020202020204" pitchFamily="34" charset="0"/>
              </a:rPr>
              <a:t>a</a:t>
            </a:r>
            <a:r>
              <a:rPr sz="2200" spc="-9" dirty="0">
                <a:latin typeface="Helvetica" panose="020B0604020202020204" pitchFamily="34" charset="0"/>
                <a:cs typeface="Helvetica" panose="020B0604020202020204" pitchFamily="34" charset="0"/>
              </a:rPr>
              <a:t>i</a:t>
            </a:r>
            <a:r>
              <a:rPr sz="2200" spc="4" dirty="0">
                <a:latin typeface="Helvetica" panose="020B0604020202020204" pitchFamily="34" charset="0"/>
                <a:cs typeface="Helvetica" panose="020B0604020202020204" pitchFamily="34" charset="0"/>
              </a:rPr>
              <a:t>n</a:t>
            </a:r>
            <a:r>
              <a:rPr sz="2200" dirty="0">
                <a:latin typeface="Helvetica" panose="020B0604020202020204" pitchFamily="34" charset="0"/>
                <a:cs typeface="Helvetica" panose="020B0604020202020204" pitchFamily="34" charset="0"/>
              </a:rPr>
              <a:t>t</a:t>
            </a:r>
            <a:r>
              <a:rPr sz="2200" spc="-4" dirty="0">
                <a:latin typeface="Helvetica" panose="020B0604020202020204" pitchFamily="34" charset="0"/>
                <a:cs typeface="Helvetica" panose="020B0604020202020204" pitchFamily="34" charset="0"/>
              </a:rPr>
              <a:t> </a:t>
            </a:r>
            <a:r>
              <a:rPr sz="2200" spc="-9" dirty="0">
                <a:latin typeface="Helvetica" panose="020B0604020202020204" pitchFamily="34" charset="0"/>
                <a:cs typeface="Helvetica" panose="020B0604020202020204" pitchFamily="34" charset="0"/>
              </a:rPr>
              <a:t>S</a:t>
            </a:r>
            <a:r>
              <a:rPr sz="2200" dirty="0">
                <a:latin typeface="Helvetica" panose="020B0604020202020204" pitchFamily="34" charset="0"/>
                <a:cs typeface="Helvetica" panose="020B0604020202020204" pitchFamily="34" charset="0"/>
              </a:rPr>
              <a:t>ys</a:t>
            </a:r>
            <a:r>
              <a:rPr sz="2200" spc="-4" dirty="0">
                <a:latin typeface="Helvetica" panose="020B0604020202020204" pitchFamily="34" charset="0"/>
                <a:cs typeface="Helvetica" panose="020B0604020202020204" pitchFamily="34" charset="0"/>
              </a:rPr>
              <a:t>tem</a:t>
            </a:r>
            <a:r>
              <a:rPr sz="2200" dirty="0">
                <a:latin typeface="Helvetica" panose="020B0604020202020204" pitchFamily="34" charset="0"/>
                <a:cs typeface="Helvetica" panose="020B0604020202020204" pitchFamily="34" charset="0"/>
              </a:rPr>
              <a:t>s</a:t>
            </a:r>
          </a:p>
          <a:p>
            <a:pPr marL="318966" indent="-308144">
              <a:buFont typeface="Baskerville Old Face"/>
              <a:buChar char="•"/>
              <a:tabLst>
                <a:tab pos="318966" algn="l"/>
              </a:tabLst>
            </a:pPr>
            <a:r>
              <a:rPr sz="2200" spc="-9" dirty="0">
                <a:latin typeface="Helvetica" panose="020B0604020202020204" pitchFamily="34" charset="0"/>
                <a:cs typeface="Helvetica" panose="020B0604020202020204" pitchFamily="34" charset="0"/>
              </a:rPr>
              <a:t>M</a:t>
            </a:r>
            <a:r>
              <a:rPr sz="2200" dirty="0">
                <a:latin typeface="Helvetica" panose="020B0604020202020204" pitchFamily="34" charset="0"/>
                <a:cs typeface="Helvetica" panose="020B0604020202020204" pitchFamily="34" charset="0"/>
              </a:rPr>
              <a:t>o</a:t>
            </a:r>
            <a:r>
              <a:rPr sz="2200" spc="-9" dirty="0">
                <a:latin typeface="Helvetica" panose="020B0604020202020204" pitchFamily="34" charset="0"/>
                <a:cs typeface="Helvetica" panose="020B0604020202020204" pitchFamily="34" charset="0"/>
              </a:rPr>
              <a:t>bi</a:t>
            </a:r>
            <a:r>
              <a:rPr sz="2200" spc="4" dirty="0">
                <a:latin typeface="Helvetica" panose="020B0604020202020204" pitchFamily="34" charset="0"/>
                <a:cs typeface="Helvetica" panose="020B0604020202020204" pitchFamily="34" charset="0"/>
              </a:rPr>
              <a:t>l</a:t>
            </a:r>
            <a:r>
              <a:rPr sz="2200" dirty="0">
                <a:latin typeface="Helvetica" panose="020B0604020202020204" pitchFamily="34" charset="0"/>
                <a:cs typeface="Helvetica" panose="020B0604020202020204" pitchFamily="34" charset="0"/>
              </a:rPr>
              <a:t>e</a:t>
            </a:r>
            <a:r>
              <a:rPr sz="2200" spc="-4" dirty="0">
                <a:latin typeface="Helvetica" panose="020B0604020202020204" pitchFamily="34" charset="0"/>
                <a:cs typeface="Helvetica" panose="020B0604020202020204" pitchFamily="34" charset="0"/>
              </a:rPr>
              <a:t> </a:t>
            </a:r>
            <a:r>
              <a:rPr sz="2200" spc="-9" dirty="0">
                <a:latin typeface="Helvetica" panose="020B0604020202020204" pitchFamily="34" charset="0"/>
                <a:cs typeface="Helvetica" panose="020B0604020202020204" pitchFamily="34" charset="0"/>
              </a:rPr>
              <a:t>S</a:t>
            </a:r>
            <a:r>
              <a:rPr sz="2200" spc="-4" dirty="0">
                <a:latin typeface="Helvetica" panose="020B0604020202020204" pitchFamily="34" charset="0"/>
                <a:cs typeface="Helvetica" panose="020B0604020202020204" pitchFamily="34" charset="0"/>
              </a:rPr>
              <a:t>t</a:t>
            </a:r>
            <a:r>
              <a:rPr sz="2200" spc="4" dirty="0">
                <a:latin typeface="Helvetica" panose="020B0604020202020204" pitchFamily="34" charset="0"/>
                <a:cs typeface="Helvetica" panose="020B0604020202020204" pitchFamily="34" charset="0"/>
              </a:rPr>
              <a:t>a</a:t>
            </a:r>
            <a:r>
              <a:rPr sz="2200" spc="-9" dirty="0">
                <a:latin typeface="Helvetica" panose="020B0604020202020204" pitchFamily="34" charset="0"/>
                <a:cs typeface="Helvetica" panose="020B0604020202020204" pitchFamily="34" charset="0"/>
              </a:rPr>
              <a:t>i</a:t>
            </a:r>
            <a:r>
              <a:rPr sz="2200" spc="13" dirty="0">
                <a:latin typeface="Helvetica" panose="020B0604020202020204" pitchFamily="34" charset="0"/>
                <a:cs typeface="Helvetica" panose="020B0604020202020204" pitchFamily="34" charset="0"/>
              </a:rPr>
              <a:t>r</a:t>
            </a:r>
            <a:r>
              <a:rPr sz="2200" dirty="0">
                <a:latin typeface="Helvetica" panose="020B0604020202020204" pitchFamily="34" charset="0"/>
                <a:cs typeface="Helvetica" panose="020B0604020202020204" pitchFamily="34" charset="0"/>
              </a:rPr>
              <a:t>s</a:t>
            </a:r>
          </a:p>
          <a:p>
            <a:pPr>
              <a:lnSpc>
                <a:spcPts val="897"/>
              </a:lnSpc>
              <a:buFont typeface="Baskerville Old Face"/>
              <a:buChar char="•"/>
            </a:pPr>
            <a:endParaRPr sz="900" dirty="0"/>
          </a:p>
        </p:txBody>
      </p:sp>
      <p:sp>
        <p:nvSpPr>
          <p:cNvPr id="5" name="Title 4"/>
          <p:cNvSpPr>
            <a:spLocks noGrp="1"/>
          </p:cNvSpPr>
          <p:nvPr>
            <p:ph type="title"/>
          </p:nvPr>
        </p:nvSpPr>
        <p:spPr/>
        <p:txBody>
          <a:bodyPr/>
          <a:lstStyle/>
          <a:p>
            <a:r>
              <a:rPr lang="en-US" dirty="0"/>
              <a:t>Fall Prevention Options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96</a:t>
            </a:fld>
            <a:endParaRPr lang="en-US" dirty="0"/>
          </a:p>
        </p:txBody>
      </p:sp>
      <p:pic>
        <p:nvPicPr>
          <p:cNvPr id="2" name="Picture 1" title="A picture showing Scissor lif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203" y="1009454"/>
            <a:ext cx="1762125" cy="2809875"/>
          </a:xfrm>
          <a:prstGeom prst="rect">
            <a:avLst/>
          </a:prstGeom>
        </p:spPr>
      </p:pic>
      <p:pic>
        <p:nvPicPr>
          <p:cNvPr id="6" name="Picture 5" title="A picture showing a scaffold with outriggers"/>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461347" y="1392607"/>
            <a:ext cx="1628385" cy="2419350"/>
          </a:xfrm>
          <a:prstGeom prst="rect">
            <a:avLst/>
          </a:prstGeom>
        </p:spPr>
      </p:pic>
      <p:pic>
        <p:nvPicPr>
          <p:cNvPr id="8" name="Picture 7" title="A picture showing steel platform with handrails on stair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630" y="3900813"/>
            <a:ext cx="3228975" cy="2438400"/>
          </a:xfrm>
          <a:prstGeom prst="rect">
            <a:avLst/>
          </a:prstGeom>
        </p:spPr>
      </p:pic>
      <p:pic>
        <p:nvPicPr>
          <p:cNvPr id="9" name="Picture 8" title="a picture showing a man attached with a harness toportable fall protect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3388" y="3902574"/>
            <a:ext cx="2724150" cy="2409825"/>
          </a:xfrm>
          <a:prstGeom prst="rect">
            <a:avLst/>
          </a:prstGeom>
        </p:spPr>
      </p:pic>
    </p:spTree>
    <p:extLst>
      <p:ext uri="{BB962C8B-B14F-4D97-AF65-F5344CB8AC3E}">
        <p14:creationId xmlns:p14="http://schemas.microsoft.com/office/powerpoint/2010/main" val="34996752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title="A picture showing icon of a man attached with a lanyard to an anchor point to prevent f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888" y="1934749"/>
            <a:ext cx="3676650" cy="2362200"/>
          </a:xfrm>
          <a:prstGeom prst="rect">
            <a:avLst/>
          </a:prstGeom>
        </p:spPr>
      </p:pic>
      <p:sp>
        <p:nvSpPr>
          <p:cNvPr id="3" name="Text Placeholder 2"/>
          <p:cNvSpPr>
            <a:spLocks noGrp="1"/>
          </p:cNvSpPr>
          <p:nvPr>
            <p:ph idx="1"/>
          </p:nvPr>
        </p:nvSpPr>
        <p:spPr/>
        <p:txBody>
          <a:bodyPr>
            <a:normAutofit/>
          </a:bodyPr>
          <a:lstStyle/>
          <a:p>
            <a:pPr marL="256282" indent="-256282">
              <a:buFontTx/>
              <a:buChar char="-"/>
            </a:pPr>
            <a:r>
              <a:rPr lang="en-US" sz="2200" b="1" dirty="0">
                <a:latin typeface="Helvetica" panose="020B0604020202020204" pitchFamily="34" charset="0"/>
                <a:cs typeface="Helvetica" panose="020B0604020202020204" pitchFamily="34" charset="0"/>
              </a:rPr>
              <a:t>FALL RESTRAIN</a:t>
            </a:r>
          </a:p>
          <a:p>
            <a:r>
              <a:rPr lang="en-US" sz="2400" dirty="0">
                <a:latin typeface="Helvetica" panose="020B0604020202020204" pitchFamily="34" charset="0"/>
                <a:cs typeface="Helvetica" panose="020B0604020202020204" pitchFamily="34" charset="0"/>
              </a:rPr>
              <a:t>Prevents people from reaching a fall hazard through a tie off system.</a:t>
            </a:r>
            <a:endParaRPr lang="en-US" dirty="0">
              <a:latin typeface="Helvetica" panose="020B0604020202020204" pitchFamily="34" charset="0"/>
              <a:cs typeface="Helvetica" panose="020B0604020202020204" pitchFamily="34" charset="0"/>
            </a:endParaRPr>
          </a:p>
          <a:p>
            <a:pPr marL="256282" indent="-256282">
              <a:buFontTx/>
              <a:buChar char="-"/>
            </a:pPr>
            <a:endParaRPr lang="en-US" sz="2200" b="1" dirty="0">
              <a:latin typeface="Helvetica" panose="020B0604020202020204" pitchFamily="34" charset="0"/>
              <a:cs typeface="Helvetica" panose="020B0604020202020204" pitchFamily="34" charset="0"/>
            </a:endParaRPr>
          </a:p>
          <a:p>
            <a:pPr marL="256282" indent="-256282">
              <a:buFontTx/>
              <a:buChar char="-"/>
            </a:pPr>
            <a:endParaRPr lang="en-US" sz="2200" b="1" dirty="0">
              <a:latin typeface="Helvetica" panose="020B0604020202020204" pitchFamily="34" charset="0"/>
              <a:cs typeface="Helvetica" panose="020B0604020202020204" pitchFamily="34" charset="0"/>
            </a:endParaRPr>
          </a:p>
          <a:p>
            <a:pPr marL="0" indent="0">
              <a:buNone/>
            </a:pPr>
            <a:endParaRPr lang="en-US" sz="2200" b="1" dirty="0">
              <a:latin typeface="Helvetica" panose="020B0604020202020204" pitchFamily="34" charset="0"/>
              <a:cs typeface="Helvetica" panose="020B0604020202020204" pitchFamily="34" charset="0"/>
            </a:endParaRPr>
          </a:p>
          <a:p>
            <a:pPr marL="256282" indent="-256282">
              <a:buFontTx/>
              <a:buChar char="-"/>
            </a:pPr>
            <a:r>
              <a:rPr lang="en-US" sz="2200" b="1" dirty="0">
                <a:latin typeface="Helvetica" panose="020B0604020202020204" pitchFamily="34" charset="0"/>
                <a:cs typeface="Helvetica" panose="020B0604020202020204" pitchFamily="34" charset="0"/>
              </a:rPr>
              <a:t>FALL ARREST</a:t>
            </a:r>
          </a:p>
          <a:p>
            <a:r>
              <a:rPr lang="en-US" sz="2400" dirty="0">
                <a:latin typeface="Helvetica" panose="020B0604020202020204" pitchFamily="34" charset="0"/>
                <a:cs typeface="Helvetica" panose="020B0604020202020204" pitchFamily="34" charset="0"/>
              </a:rPr>
              <a:t>Stops a fall that is in progress through a tie off system.</a:t>
            </a:r>
            <a:endParaRPr lang="en-US" sz="2200" dirty="0">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normAutofit/>
          </a:bodyPr>
          <a:lstStyle/>
          <a:p>
            <a:r>
              <a:rPr lang="en-US" dirty="0">
                <a:ea typeface="Helvetica" panose="020B0604020202020204" pitchFamily="34" charset="0"/>
              </a:rPr>
              <a:t>Commonly Used Terms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97</a:t>
            </a:fld>
            <a:endParaRPr lang="en-US" dirty="0"/>
          </a:p>
        </p:txBody>
      </p:sp>
      <p:pic>
        <p:nvPicPr>
          <p:cNvPr id="5" name="Picture 4" title="A picture showing a man attached to a tie off system to prevent fal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96258" y="4800072"/>
            <a:ext cx="4324350" cy="1742173"/>
          </a:xfrm>
          <a:prstGeom prst="rect">
            <a:avLst/>
          </a:prstGeom>
        </p:spPr>
      </p:pic>
    </p:spTree>
    <p:extLst>
      <p:ext uri="{BB962C8B-B14F-4D97-AF65-F5344CB8AC3E}">
        <p14:creationId xmlns:p14="http://schemas.microsoft.com/office/powerpoint/2010/main" val="36233716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2" name="Rectangle 3"/>
          <p:cNvSpPr>
            <a:spLocks noGrp="1" noChangeArrowheads="1"/>
          </p:cNvSpPr>
          <p:nvPr>
            <p:ph idx="1"/>
          </p:nvPr>
        </p:nvSpPr>
        <p:spPr/>
        <p:txBody>
          <a:bodyPr vert="horz" lIns="88900" tIns="50799" rIns="88900" bIns="50799" rtlCol="0" anchor="t">
            <a:normAutofit/>
          </a:bodyPr>
          <a:lstStyle/>
          <a:p>
            <a:pPr marL="342665" indent="-342665" defTabSz="914145">
              <a:spcBef>
                <a:spcPts val="422"/>
              </a:spcBef>
              <a:buClr>
                <a:srgbClr val="000000"/>
              </a:buClr>
              <a:buFont typeface="ArialMT" charset="0"/>
              <a:buChar char="•"/>
            </a:pPr>
            <a:r>
              <a:rPr lang="en-US" altLang="en-US" sz="2883">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Ensure that personal fall arrest systems will, when stopping a fall: </a:t>
            </a:r>
          </a:p>
          <a:p>
            <a:pPr marL="607197" lvl="1" indent="-285740" defTabSz="914145">
              <a:spcBef>
                <a:spcPts val="422"/>
              </a:spcBef>
              <a:buClr>
                <a:srgbClr val="000000"/>
              </a:buClr>
              <a:buFont typeface="ArialMT" charset="0"/>
              <a:buChar char="–"/>
            </a:pPr>
            <a:r>
              <a:rPr lang="en-US" altLang="en-US" sz="246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Limit maximum arresting force to 1,800 pounds. </a:t>
            </a:r>
          </a:p>
          <a:p>
            <a:pPr marL="607197" lvl="1" indent="-285740" defTabSz="914145">
              <a:spcBef>
                <a:spcPts val="422"/>
              </a:spcBef>
              <a:buClr>
                <a:srgbClr val="000000"/>
              </a:buClr>
              <a:buFont typeface="ArialMT" charset="0"/>
              <a:buChar char="–"/>
            </a:pPr>
            <a:r>
              <a:rPr lang="en-US" altLang="en-US" sz="246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Be rigged such that an employee can neither free fall more than 6 feet nor contact any lower level. </a:t>
            </a:r>
          </a:p>
          <a:p>
            <a:pPr marL="607197" lvl="1" indent="-285740" defTabSz="914145">
              <a:spcBef>
                <a:spcPts val="422"/>
              </a:spcBef>
              <a:buClr>
                <a:srgbClr val="000000"/>
              </a:buClr>
              <a:buFont typeface="ArialMT" charset="0"/>
              <a:buChar char="–"/>
            </a:pPr>
            <a:r>
              <a:rPr lang="en-US" altLang="en-US" sz="246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Bring an employee to a complete stop and limit maximum deceleration distance to 3½ feet. </a:t>
            </a:r>
          </a:p>
          <a:p>
            <a:pPr marL="607197" lvl="1" indent="-285740" defTabSz="914145">
              <a:spcBef>
                <a:spcPts val="422"/>
              </a:spcBef>
              <a:buClr>
                <a:srgbClr val="000000"/>
              </a:buClr>
              <a:buFont typeface="ArialMT" charset="0"/>
              <a:buChar char="–"/>
            </a:pPr>
            <a:r>
              <a:rPr lang="en-US" altLang="en-US" sz="246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Have sufficient strength to withstand twice the potential impact energy of a worker free falling a distance of 6 feet, or the free fall distance permitted by the system, whichever is less </a:t>
            </a:r>
            <a:endParaRPr lang="en-US" altLang="en-US"/>
          </a:p>
        </p:txBody>
      </p:sp>
      <p:sp>
        <p:nvSpPr>
          <p:cNvPr id="78851" name="Rectangle 2"/>
          <p:cNvSpPr>
            <a:spLocks noGrp="1" noChangeArrowheads="1"/>
          </p:cNvSpPr>
          <p:nvPr>
            <p:ph type="title"/>
          </p:nvPr>
        </p:nvSpPr>
        <p:spPr/>
        <p:txBody>
          <a:bodyPr vert="horz" lIns="88900" tIns="50799" rIns="88900" bIns="50799" rtlCol="0" anchor="ctr">
            <a:noAutofit/>
          </a:bodyPr>
          <a:lstStyle/>
          <a:p>
            <a:pPr defTabSz="914145"/>
            <a:r>
              <a:rPr lang="en-US" altLang="en-US" sz="3200" dirty="0">
                <a:ea typeface="Helvetica" panose="020B0604020202020204" pitchFamily="34" charset="0"/>
                <a:sym typeface="Helvetica" panose="020B0604020202020204" pitchFamily="34" charset="0"/>
              </a:rPr>
              <a:t>Personal Fall Arrest </a:t>
            </a:r>
            <a:r>
              <a:rPr lang="en-US" altLang="en-US" sz="3200" dirty="0" smtClean="0">
                <a:ea typeface="Helvetica" panose="020B0604020202020204" pitchFamily="34" charset="0"/>
                <a:sym typeface="Helvetica" panose="020B0604020202020204" pitchFamily="34" charset="0"/>
              </a:rPr>
              <a:t>Systems  </a:t>
            </a:r>
            <a:endParaRPr lang="en-US" altLang="en-US" sz="3200"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98</a:t>
            </a:fld>
            <a:endParaRPr lang="en-US" dirty="0"/>
          </a:p>
        </p:txBody>
      </p:sp>
    </p:spTree>
    <p:extLst>
      <p:ext uri="{BB962C8B-B14F-4D97-AF65-F5344CB8AC3E}">
        <p14:creationId xmlns:p14="http://schemas.microsoft.com/office/powerpoint/2010/main" val="1750811840"/>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00" name="Rectangle 3"/>
          <p:cNvSpPr>
            <a:spLocks noGrp="1" noChangeArrowheads="1"/>
          </p:cNvSpPr>
          <p:nvPr>
            <p:ph idx="1"/>
          </p:nvPr>
        </p:nvSpPr>
        <p:spPr/>
        <p:txBody>
          <a:bodyPr vert="horz" lIns="88900" tIns="50799" rIns="88900" bIns="50799" rtlCol="0" anchor="t">
            <a:normAutofit/>
          </a:bodyPr>
          <a:lstStyle/>
          <a:p>
            <a:pPr marL="299134" indent="-299134" defTabSz="914145">
              <a:spcBef>
                <a:spcPts val="492"/>
              </a:spcBef>
              <a:buClr>
                <a:srgbClr val="000000"/>
              </a:buClr>
              <a:buFont typeface="ArialMT" charset="0"/>
              <a:buChar char="•"/>
            </a:pPr>
            <a:r>
              <a:rPr lang="en-US" altLang="en-US" sz="2742">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Remove systems and components from service immediately if they have been subjected to fall impact, until inspected by a competent person and deemed undamaged and suitable for use. </a:t>
            </a:r>
            <a:endPar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spcBef>
                <a:spcPts val="492"/>
              </a:spcBef>
              <a:buClr>
                <a:srgbClr val="000000"/>
              </a:buClr>
              <a:buFont typeface="ArialMT" charset="0"/>
              <a:buChar char="•"/>
            </a:pPr>
            <a:r>
              <a:rPr lang="en-US" altLang="en-US" sz="2742">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Promptly rescue employees in the event of a fall, or assure that they are able to rescue themselves. </a:t>
            </a:r>
            <a:endParaRPr lang="en-US" altLang="en-US" sz="3164">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spcBef>
                <a:spcPts val="492"/>
              </a:spcBef>
              <a:buClr>
                <a:srgbClr val="000000"/>
              </a:buClr>
              <a:buFont typeface="ArialMT" charset="0"/>
              <a:buChar char="•"/>
            </a:pPr>
            <a:r>
              <a:rPr lang="en-US" altLang="en-US" sz="2742">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Inspect systems before each use for wear, damage, and other deterioration, and remove defective components from service. </a:t>
            </a:r>
            <a:endParaRPr lang="en-US" altLang="en-US"/>
          </a:p>
        </p:txBody>
      </p:sp>
      <p:sp>
        <p:nvSpPr>
          <p:cNvPr id="80899" name="Rectangle 2"/>
          <p:cNvSpPr>
            <a:spLocks noGrp="1" noChangeArrowheads="1"/>
          </p:cNvSpPr>
          <p:nvPr>
            <p:ph type="title"/>
          </p:nvPr>
        </p:nvSpPr>
        <p:spPr/>
        <p:txBody>
          <a:bodyPr vert="horz" lIns="88900" tIns="50799" rIns="88900" bIns="50799" rtlCol="0" anchor="ctr">
            <a:noAutofit/>
          </a:bodyPr>
          <a:lstStyle/>
          <a:p>
            <a:pPr defTabSz="914145"/>
            <a:r>
              <a:rPr lang="en-US" altLang="en-US" sz="3200" dirty="0">
                <a:ea typeface="Helvetica" panose="020B0604020202020204" pitchFamily="34" charset="0"/>
                <a:sym typeface="Helvetica" panose="020B0604020202020204" pitchFamily="34" charset="0"/>
              </a:rPr>
              <a:t>Personal Fall Arrest </a:t>
            </a:r>
            <a:r>
              <a:rPr lang="en-US" altLang="en-US" sz="3200" dirty="0" smtClean="0">
                <a:ea typeface="Helvetica" panose="020B0604020202020204" pitchFamily="34" charset="0"/>
                <a:sym typeface="Helvetica" panose="020B0604020202020204" pitchFamily="34" charset="0"/>
              </a:rPr>
              <a:t>Systems   </a:t>
            </a:r>
            <a:endParaRPr lang="en-US" altLang="en-US" sz="32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99</a:t>
            </a:fld>
            <a:endParaRPr lang="en-US" dirty="0"/>
          </a:p>
        </p:txBody>
      </p:sp>
    </p:spTree>
    <p:extLst>
      <p:ext uri="{BB962C8B-B14F-4D97-AF65-F5344CB8AC3E}">
        <p14:creationId xmlns:p14="http://schemas.microsoft.com/office/powerpoint/2010/main" val="3902070842"/>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24930</Words>
  <Application>Microsoft Office PowerPoint</Application>
  <PresentationFormat>On-screen Show (4:3)</PresentationFormat>
  <Paragraphs>1968</Paragraphs>
  <Slides>146</Slides>
  <Notes>106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146</vt:i4>
      </vt:variant>
    </vt:vector>
  </HeadingPairs>
  <TitlesOfParts>
    <vt:vector size="161" baseType="lpstr">
      <vt:lpstr>Arial</vt:lpstr>
      <vt:lpstr>Arial Unicode MS</vt:lpstr>
      <vt:lpstr>ArialMT</vt:lpstr>
      <vt:lpstr>Baskerville Old Face</vt:lpstr>
      <vt:lpstr>Calibri</vt:lpstr>
      <vt:lpstr>Comic Sans MS</vt:lpstr>
      <vt:lpstr>Courier New</vt:lpstr>
      <vt:lpstr>Helv</vt:lpstr>
      <vt:lpstr>Helvetica</vt:lpstr>
      <vt:lpstr>Helvetica Light</vt:lpstr>
      <vt:lpstr>Symbol</vt:lpstr>
      <vt:lpstr>Tahoma</vt:lpstr>
      <vt:lpstr>Times New Roman</vt:lpstr>
      <vt:lpstr>Wingdings</vt:lpstr>
      <vt:lpstr>Office Theme</vt:lpstr>
      <vt:lpstr>Fall Protection Training OSHA - Susan Harwood Training Grant</vt:lpstr>
      <vt:lpstr>Welcome</vt:lpstr>
      <vt:lpstr>location</vt:lpstr>
      <vt:lpstr>Disclaimer</vt:lpstr>
      <vt:lpstr>Agenda</vt:lpstr>
      <vt:lpstr>Agenda </vt:lpstr>
      <vt:lpstr>Introduction to osha</vt:lpstr>
      <vt:lpstr>Why is OSHA Important to You?</vt:lpstr>
      <vt:lpstr>Discussion Questions</vt:lpstr>
      <vt:lpstr>History of OSHA</vt:lpstr>
      <vt:lpstr>OSHA’s Mission</vt:lpstr>
      <vt:lpstr>Strategies to Reduce Injuries and Deaths</vt:lpstr>
      <vt:lpstr>Labels for hazardous substances</vt:lpstr>
      <vt:lpstr>OSHA Inspections</vt:lpstr>
      <vt:lpstr>Inspections Process</vt:lpstr>
      <vt:lpstr>OSHA’s Inspection Priorities</vt:lpstr>
      <vt:lpstr>OSHA’s Complaint Investigations</vt:lpstr>
      <vt:lpstr>Rights as a Whistleblower</vt:lpstr>
      <vt:lpstr>Rights as a Whistleblower </vt:lpstr>
      <vt:lpstr>Questions about OSHA?</vt:lpstr>
      <vt:lpstr>Introduction to Fall Protection</vt:lpstr>
      <vt:lpstr>Objectives</vt:lpstr>
      <vt:lpstr>Falls in Construction</vt:lpstr>
      <vt:lpstr>Falls in Construction </vt:lpstr>
      <vt:lpstr>Falls in Construction  </vt:lpstr>
      <vt:lpstr>OSHA Regulations on Fall Protection </vt:lpstr>
      <vt:lpstr>OSHA's Fall Prevention Campaign</vt:lpstr>
      <vt:lpstr>OSHA's Fall Prevention Campaign </vt:lpstr>
      <vt:lpstr>Roof Safety</vt:lpstr>
      <vt:lpstr>Warning Lines – 1926 Roofing</vt:lpstr>
      <vt:lpstr>Ladder Regulations</vt:lpstr>
      <vt:lpstr>Fixed Ladders</vt:lpstr>
      <vt:lpstr>Misuse of Portable Ladders</vt:lpstr>
      <vt:lpstr>Plan-Provide-Train</vt:lpstr>
      <vt:lpstr>Plan-Provide-Train </vt:lpstr>
      <vt:lpstr>Plan-Provide-Train  </vt:lpstr>
      <vt:lpstr>Aerial Lift Fall Protection</vt:lpstr>
      <vt:lpstr>Scaffold types</vt:lpstr>
      <vt:lpstr>Scaffold types </vt:lpstr>
      <vt:lpstr>Scaffolds in construction</vt:lpstr>
      <vt:lpstr>Scaffolds in construction </vt:lpstr>
      <vt:lpstr>Rebar Caps </vt:lpstr>
      <vt:lpstr>Rebar Caps  </vt:lpstr>
      <vt:lpstr>What Does Fall Prevention Do?</vt:lpstr>
      <vt:lpstr>Fall Protection Definition</vt:lpstr>
      <vt:lpstr>Results of a Fall</vt:lpstr>
      <vt:lpstr>Fall Prevention Planning</vt:lpstr>
      <vt:lpstr>OSHA Regulations on Fall Protection  </vt:lpstr>
      <vt:lpstr>Fall Prevention Planning </vt:lpstr>
      <vt:lpstr>Authorized Person</vt:lpstr>
      <vt:lpstr>Competent Person</vt:lpstr>
      <vt:lpstr>Qualified Person</vt:lpstr>
      <vt:lpstr>Fall Hazard Analysis</vt:lpstr>
      <vt:lpstr>Fall protection requirement</vt:lpstr>
      <vt:lpstr>Avoiding Fall Hazards</vt:lpstr>
      <vt:lpstr>Guardrails</vt:lpstr>
      <vt:lpstr>Guardrails </vt:lpstr>
      <vt:lpstr>Use of Safety Nets </vt:lpstr>
      <vt:lpstr>Safety Net Systems</vt:lpstr>
      <vt:lpstr>Safety Nets</vt:lpstr>
      <vt:lpstr>Skylights &amp; Holes</vt:lpstr>
      <vt:lpstr>Personal Fall Arrest Systems</vt:lpstr>
      <vt:lpstr>Personal Fall Arrest Systems </vt:lpstr>
      <vt:lpstr>Anchorage Point</vt:lpstr>
      <vt:lpstr>Temporary Anchorage Connectors</vt:lpstr>
      <vt:lpstr>Permanent Anchorage Connectors</vt:lpstr>
      <vt:lpstr>Connectors</vt:lpstr>
      <vt:lpstr>Connecting Devices</vt:lpstr>
      <vt:lpstr>Lanyards</vt:lpstr>
      <vt:lpstr>Self Retractable Lines</vt:lpstr>
      <vt:lpstr>Permanent Horizontal Lifelines (HLLs)</vt:lpstr>
      <vt:lpstr>Vertical Lifeline/Lanyard</vt:lpstr>
      <vt:lpstr>Anchorage Point </vt:lpstr>
      <vt:lpstr>Body Harness</vt:lpstr>
      <vt:lpstr>PFAS Inspection</vt:lpstr>
      <vt:lpstr>Webbing</vt:lpstr>
      <vt:lpstr>Connecting Devices </vt:lpstr>
      <vt:lpstr>Personal Fall Protection System</vt:lpstr>
      <vt:lpstr>Fall Clearance - Lanyard</vt:lpstr>
      <vt:lpstr>Fall Clearance - SRL</vt:lpstr>
      <vt:lpstr>Fall Protection - Rescue Plan</vt:lpstr>
      <vt:lpstr>Rescue Equipment</vt:lpstr>
      <vt:lpstr>Fall Rescue Procedures</vt:lpstr>
      <vt:lpstr>Questions?</vt:lpstr>
      <vt:lpstr>Disclaimer and Copyright Information</vt:lpstr>
      <vt:lpstr>SUPPORTING MATERIAL</vt:lpstr>
      <vt:lpstr>What is a Fall Hazard?</vt:lpstr>
      <vt:lpstr>Unprotected Sides, Wall Openings, and Floor Holes</vt:lpstr>
      <vt:lpstr>A Fall with a 1.8 m (6 ft) lanyard</vt:lpstr>
      <vt:lpstr>Disabling Injuries</vt:lpstr>
      <vt:lpstr>Workplace Fatalities</vt:lpstr>
      <vt:lpstr>Hierarchy of Controls</vt:lpstr>
      <vt:lpstr>Conventional methods of control</vt:lpstr>
      <vt:lpstr>Fall Hazard Analysis </vt:lpstr>
      <vt:lpstr>Safety Nets </vt:lpstr>
      <vt:lpstr>Fall Prevention Options</vt:lpstr>
      <vt:lpstr>Commonly Used Terms</vt:lpstr>
      <vt:lpstr>Personal Fall Arrest Systems  </vt:lpstr>
      <vt:lpstr>Personal Fall Arrest Systems   </vt:lpstr>
      <vt:lpstr>Personal Fall Arrest System</vt:lpstr>
      <vt:lpstr>Personal Fall Arrest System </vt:lpstr>
      <vt:lpstr>Attachment Location</vt:lpstr>
      <vt:lpstr>Body Harness </vt:lpstr>
      <vt:lpstr>Connecting Devices  </vt:lpstr>
      <vt:lpstr>ANSI Z359.14 – 2014 </vt:lpstr>
      <vt:lpstr>Horizontal Lifeline</vt:lpstr>
      <vt:lpstr>Ladder Safety</vt:lpstr>
      <vt:lpstr>Misuse of Portable Ladders </vt:lpstr>
      <vt:lpstr>Misuse of Portable Ladders  </vt:lpstr>
      <vt:lpstr>Warning Lines – 1926 Non-Roofing</vt:lpstr>
      <vt:lpstr>Designated Area - 1910</vt:lpstr>
      <vt:lpstr>Connectors </vt:lpstr>
      <vt:lpstr>Connectors  </vt:lpstr>
      <vt:lpstr>Examples of PPE Failures</vt:lpstr>
      <vt:lpstr>Examples of PPE Failures </vt:lpstr>
      <vt:lpstr>Examples of PPE Failures  </vt:lpstr>
      <vt:lpstr>Examples of PPE Failures   </vt:lpstr>
      <vt:lpstr>Examples of PPE Failures    </vt:lpstr>
      <vt:lpstr>Examples of PPE Failures     </vt:lpstr>
      <vt:lpstr>Examples of PPE Failures      </vt:lpstr>
      <vt:lpstr> Examples of PPE Failures</vt:lpstr>
      <vt:lpstr>  Examples of PPE Failures</vt:lpstr>
      <vt:lpstr>   Examples of PPE Failures</vt:lpstr>
      <vt:lpstr>Review</vt:lpstr>
      <vt:lpstr>Scaffold Safety</vt:lpstr>
      <vt:lpstr>Scaffolds in construction  </vt:lpstr>
      <vt:lpstr>Scaffolds in construction   </vt:lpstr>
      <vt:lpstr>Scaffolds in construction    </vt:lpstr>
      <vt:lpstr>Scaffold in construction</vt:lpstr>
      <vt:lpstr>Is This a Fall Hazard?</vt:lpstr>
      <vt:lpstr>Is This a Fall Hazard? </vt:lpstr>
      <vt:lpstr>Is This a Fall Hazard?  </vt:lpstr>
      <vt:lpstr>Is This a Fall Hazard?   </vt:lpstr>
      <vt:lpstr>Is This a Fall Hazard?    </vt:lpstr>
      <vt:lpstr>Can You Identify the Fall Hazard?</vt:lpstr>
      <vt:lpstr>Is This a Fall Hazard?     </vt:lpstr>
      <vt:lpstr>Can You Identify the Fall Hazards?</vt:lpstr>
      <vt:lpstr> Is This a Fall Hazard?</vt:lpstr>
      <vt:lpstr>YES</vt:lpstr>
      <vt:lpstr>  Is This a Fall Hazard?</vt:lpstr>
      <vt:lpstr>YES </vt:lpstr>
      <vt:lpstr>Fall Prevention planning  </vt:lpstr>
      <vt:lpstr>Fall Rescue Procedures </vt:lpstr>
      <vt:lpstr>Is this a good guardrail?</vt:lpstr>
      <vt:lpstr>Personal Fall Arrest Systems     </vt:lpstr>
      <vt:lpstr>Bodywear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2017-10-18T18:47:54Z</dcterms:created>
  <dcterms:modified xsi:type="dcterms:W3CDTF">2021-03-30T16:08:13Z</dcterms:modified>
</cp:coreProperties>
</file>