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 id="2147483708" r:id="rId3"/>
    <p:sldMasterId id="2147483720" r:id="rId4"/>
    <p:sldMasterId id="2147483732" r:id="rId5"/>
    <p:sldMasterId id="2147483756" r:id="rId6"/>
    <p:sldMasterId id="2147483793" r:id="rId7"/>
  </p:sldMasterIdLst>
  <p:notesMasterIdLst>
    <p:notesMasterId r:id="rId149"/>
  </p:notesMasterIdLst>
  <p:sldIdLst>
    <p:sldId id="256" r:id="rId8"/>
    <p:sldId id="260" r:id="rId9"/>
    <p:sldId id="261" r:id="rId10"/>
    <p:sldId id="262" r:id="rId11"/>
    <p:sldId id="263" r:id="rId12"/>
    <p:sldId id="264" r:id="rId13"/>
    <p:sldId id="271" r:id="rId14"/>
    <p:sldId id="265" r:id="rId15"/>
    <p:sldId id="266"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295" r:id="rId40"/>
    <p:sldId id="293" r:id="rId41"/>
    <p:sldId id="484" r:id="rId42"/>
    <p:sldId id="298" r:id="rId43"/>
    <p:sldId id="299" r:id="rId44"/>
    <p:sldId id="300" r:id="rId45"/>
    <p:sldId id="301" r:id="rId46"/>
    <p:sldId id="303" r:id="rId47"/>
    <p:sldId id="302" r:id="rId48"/>
    <p:sldId id="304" r:id="rId49"/>
    <p:sldId id="305" r:id="rId50"/>
    <p:sldId id="306" r:id="rId51"/>
    <p:sldId id="307" r:id="rId52"/>
    <p:sldId id="308" r:id="rId53"/>
    <p:sldId id="309" r:id="rId54"/>
    <p:sldId id="312" r:id="rId55"/>
    <p:sldId id="313" r:id="rId56"/>
    <p:sldId id="314" r:id="rId57"/>
    <p:sldId id="411" r:id="rId58"/>
    <p:sldId id="315" r:id="rId59"/>
    <p:sldId id="317" r:id="rId60"/>
    <p:sldId id="318" r:id="rId61"/>
    <p:sldId id="319" r:id="rId62"/>
    <p:sldId id="320" r:id="rId63"/>
    <p:sldId id="321" r:id="rId64"/>
    <p:sldId id="322" r:id="rId65"/>
    <p:sldId id="323" r:id="rId66"/>
    <p:sldId id="324" r:id="rId67"/>
    <p:sldId id="325" r:id="rId68"/>
    <p:sldId id="326" r:id="rId69"/>
    <p:sldId id="329" r:id="rId70"/>
    <p:sldId id="337" r:id="rId71"/>
    <p:sldId id="327" r:id="rId72"/>
    <p:sldId id="328" r:id="rId73"/>
    <p:sldId id="331" r:id="rId74"/>
    <p:sldId id="338" r:id="rId75"/>
    <p:sldId id="485"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 id="440" r:id="rId105"/>
    <p:sldId id="441" r:id="rId106"/>
    <p:sldId id="442" r:id="rId107"/>
    <p:sldId id="443" r:id="rId108"/>
    <p:sldId id="444" r:id="rId109"/>
    <p:sldId id="445" r:id="rId110"/>
    <p:sldId id="446" r:id="rId111"/>
    <p:sldId id="447" r:id="rId112"/>
    <p:sldId id="448" r:id="rId113"/>
    <p:sldId id="449" r:id="rId114"/>
    <p:sldId id="450" r:id="rId115"/>
    <p:sldId id="451" r:id="rId116"/>
    <p:sldId id="486" r:id="rId117"/>
    <p:sldId id="487" r:id="rId118"/>
    <p:sldId id="488" r:id="rId119"/>
    <p:sldId id="489" r:id="rId120"/>
    <p:sldId id="490" r:id="rId121"/>
    <p:sldId id="452" r:id="rId122"/>
    <p:sldId id="453" r:id="rId123"/>
    <p:sldId id="454" r:id="rId124"/>
    <p:sldId id="455" r:id="rId125"/>
    <p:sldId id="456" r:id="rId126"/>
    <p:sldId id="457" r:id="rId127"/>
    <p:sldId id="458" r:id="rId128"/>
    <p:sldId id="459" r:id="rId129"/>
    <p:sldId id="460" r:id="rId130"/>
    <p:sldId id="461" r:id="rId131"/>
    <p:sldId id="462" r:id="rId132"/>
    <p:sldId id="463" r:id="rId133"/>
    <p:sldId id="464" r:id="rId134"/>
    <p:sldId id="465" r:id="rId135"/>
    <p:sldId id="466" r:id="rId136"/>
    <p:sldId id="467" r:id="rId137"/>
    <p:sldId id="468" r:id="rId138"/>
    <p:sldId id="469" r:id="rId139"/>
    <p:sldId id="470" r:id="rId140"/>
    <p:sldId id="471" r:id="rId141"/>
    <p:sldId id="472" r:id="rId142"/>
    <p:sldId id="473" r:id="rId143"/>
    <p:sldId id="474" r:id="rId144"/>
    <p:sldId id="480" r:id="rId145"/>
    <p:sldId id="481" r:id="rId146"/>
    <p:sldId id="482" r:id="rId147"/>
    <p:sldId id="483"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EC2"/>
    <a:srgbClr val="996633"/>
    <a:srgbClr val="EAE8B6"/>
    <a:srgbClr val="F9621F"/>
    <a:srgbClr val="7445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5A068-A41F-F3B7-AC62-8163078AB393}" v="95" dt="2020-02-24T16:16:04.248"/>
    <p1510:client id="{D57FA610-2126-4ABF-8375-E6F67AFAD778}" v="324" dt="2020-02-24T15:40:38.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1515" autoAdjust="0"/>
  </p:normalViewPr>
  <p:slideViewPr>
    <p:cSldViewPr>
      <p:cViewPr varScale="1">
        <p:scale>
          <a:sx n="66" d="100"/>
          <a:sy n="66" d="100"/>
        </p:scale>
        <p:origin x="138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microsoft.com/office/2015/10/relationships/revisionInfo" Target="revisionInfo.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E7E13-8321-430E-AD37-AF5DD557D74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306DC72-9AE0-41BE-9599-A4456D76B0BC}">
      <dgm:prSet phldrT="[Text]"/>
      <dgm:spPr>
        <a:solidFill>
          <a:schemeClr val="accent3">
            <a:lumMod val="50000"/>
          </a:schemeClr>
        </a:solidFill>
      </dgm:spPr>
      <dgm:t>
        <a:bodyPr/>
        <a:lstStyle/>
        <a:p>
          <a:r>
            <a:rPr lang="en-US" dirty="0"/>
            <a:t>Surrounding</a:t>
          </a:r>
        </a:p>
        <a:p>
          <a:r>
            <a:rPr lang="en-US" dirty="0"/>
            <a:t>Environment</a:t>
          </a:r>
        </a:p>
      </dgm:t>
      <dgm:extLst>
        <a:ext uri="{E40237B7-FDA0-4F09-8148-C483321AD2D9}">
          <dgm14:cNvPr xmlns:dgm14="http://schemas.microsoft.com/office/drawing/2010/diagram" id="0" name="" title="Surrounding Environment Square"/>
        </a:ext>
      </dgm:extLst>
    </dgm:pt>
    <dgm:pt modelId="{6AFFF2E8-E03E-42E2-A572-588EC903C6DE}" type="parTrans" cxnId="{DE7FFD28-91B0-4351-9EF4-2CCE07B47404}">
      <dgm:prSet/>
      <dgm:spPr/>
      <dgm:t>
        <a:bodyPr/>
        <a:lstStyle/>
        <a:p>
          <a:endParaRPr lang="en-US"/>
        </a:p>
      </dgm:t>
    </dgm:pt>
    <dgm:pt modelId="{A2B55A75-5A48-43C5-862F-25E56120C8BE}" type="sibTrans" cxnId="{DE7FFD28-91B0-4351-9EF4-2CCE07B47404}">
      <dgm:prSet/>
      <dgm:spPr/>
      <dgm:t>
        <a:bodyPr/>
        <a:lstStyle/>
        <a:p>
          <a:endParaRPr lang="en-US"/>
        </a:p>
      </dgm:t>
    </dgm:pt>
    <dgm:pt modelId="{79578BC5-93DF-414C-A987-86FFF7E7411F}">
      <dgm:prSet phldrT="[Text]"/>
      <dgm:spPr>
        <a:solidFill>
          <a:schemeClr val="bg2">
            <a:lumMod val="25000"/>
          </a:schemeClr>
        </a:solidFill>
      </dgm:spPr>
      <dgm:t>
        <a:bodyPr/>
        <a:lstStyle/>
        <a:p>
          <a:r>
            <a:rPr lang="en-US" dirty="0"/>
            <a:t>Natural</a:t>
          </a:r>
        </a:p>
        <a:p>
          <a:r>
            <a:rPr lang="en-US" dirty="0"/>
            <a:t>Topography</a:t>
          </a:r>
        </a:p>
      </dgm:t>
      <dgm:extLst>
        <a:ext uri="{E40237B7-FDA0-4F09-8148-C483321AD2D9}">
          <dgm14:cNvPr xmlns:dgm14="http://schemas.microsoft.com/office/drawing/2010/diagram" id="0" name="" title="Natural topography square"/>
        </a:ext>
      </dgm:extLst>
    </dgm:pt>
    <dgm:pt modelId="{25B4391D-2637-43F7-BF95-266F102A6CA3}" type="parTrans" cxnId="{64C4049B-A45D-4610-8F58-6969753EC75A}">
      <dgm:prSet/>
      <dgm:spPr/>
      <dgm:t>
        <a:bodyPr/>
        <a:lstStyle/>
        <a:p>
          <a:endParaRPr lang="en-US"/>
        </a:p>
      </dgm:t>
    </dgm:pt>
    <dgm:pt modelId="{CEC23C72-7BF6-43A7-A538-B8B03396876E}" type="sibTrans" cxnId="{64C4049B-A45D-4610-8F58-6969753EC75A}">
      <dgm:prSet/>
      <dgm:spPr/>
      <dgm:t>
        <a:bodyPr/>
        <a:lstStyle/>
        <a:p>
          <a:endParaRPr lang="en-US"/>
        </a:p>
      </dgm:t>
    </dgm:pt>
    <dgm:pt modelId="{CB80F27A-3034-4CDC-89D4-89574FB36C5B}">
      <dgm:prSet phldrT="[Text]"/>
      <dgm:spPr>
        <a:solidFill>
          <a:schemeClr val="bg1">
            <a:lumMod val="50000"/>
          </a:schemeClr>
        </a:solidFill>
      </dgm:spPr>
      <dgm:t>
        <a:bodyPr/>
        <a:lstStyle/>
        <a:p>
          <a:r>
            <a:rPr lang="en-US" dirty="0"/>
            <a:t>Existing</a:t>
          </a:r>
        </a:p>
        <a:p>
          <a:r>
            <a:rPr lang="en-US" dirty="0"/>
            <a:t>Infrastructure</a:t>
          </a:r>
        </a:p>
      </dgm:t>
      <dgm:extLst>
        <a:ext uri="{E40237B7-FDA0-4F09-8148-C483321AD2D9}">
          <dgm14:cNvPr xmlns:dgm14="http://schemas.microsoft.com/office/drawing/2010/diagram" id="0" name="" title="Existing Infrastructure square"/>
        </a:ext>
      </dgm:extLst>
    </dgm:pt>
    <dgm:pt modelId="{E2AE389C-94AD-4E4E-9F43-5AFE7F308170}" type="parTrans" cxnId="{53EDAC1E-5096-4C9C-B0A9-CE87CD5C5531}">
      <dgm:prSet/>
      <dgm:spPr/>
      <dgm:t>
        <a:bodyPr/>
        <a:lstStyle/>
        <a:p>
          <a:endParaRPr lang="en-US"/>
        </a:p>
      </dgm:t>
    </dgm:pt>
    <dgm:pt modelId="{DDB74780-62F8-4168-8655-A25CBD1A335D}" type="sibTrans" cxnId="{53EDAC1E-5096-4C9C-B0A9-CE87CD5C5531}">
      <dgm:prSet/>
      <dgm:spPr/>
      <dgm:t>
        <a:bodyPr/>
        <a:lstStyle/>
        <a:p>
          <a:endParaRPr lang="en-US"/>
        </a:p>
      </dgm:t>
    </dgm:pt>
    <dgm:pt modelId="{BAA0761C-046A-4321-989A-1AEFBD1AC32D}">
      <dgm:prSet phldrT="[Text]"/>
      <dgm:spPr>
        <a:solidFill>
          <a:schemeClr val="accent6">
            <a:lumMod val="75000"/>
          </a:schemeClr>
        </a:solidFill>
      </dgm:spPr>
      <dgm:t>
        <a:bodyPr/>
        <a:lstStyle/>
        <a:p>
          <a:r>
            <a:rPr lang="en-US" dirty="0"/>
            <a:t>Soil Type</a:t>
          </a:r>
        </a:p>
      </dgm:t>
      <dgm:extLst>
        <a:ext uri="{E40237B7-FDA0-4F09-8148-C483321AD2D9}">
          <dgm14:cNvPr xmlns:dgm14="http://schemas.microsoft.com/office/drawing/2010/diagram" id="0" name="" title="Soil type square"/>
        </a:ext>
      </dgm:extLst>
    </dgm:pt>
    <dgm:pt modelId="{00019211-499F-450B-8460-98A282E7407C}" type="parTrans" cxnId="{6B226271-4156-4629-8734-2C31222F1533}">
      <dgm:prSet/>
      <dgm:spPr/>
      <dgm:t>
        <a:bodyPr/>
        <a:lstStyle/>
        <a:p>
          <a:endParaRPr lang="en-US"/>
        </a:p>
      </dgm:t>
    </dgm:pt>
    <dgm:pt modelId="{A227B264-A9F8-48D7-BF7F-B1171483B512}" type="sibTrans" cxnId="{6B226271-4156-4629-8734-2C31222F1533}">
      <dgm:prSet/>
      <dgm:spPr/>
      <dgm:t>
        <a:bodyPr/>
        <a:lstStyle/>
        <a:p>
          <a:endParaRPr lang="en-US"/>
        </a:p>
      </dgm:t>
    </dgm:pt>
    <dgm:pt modelId="{9F3D1005-51CB-42E1-AFBD-CA3F2FB6306B}" type="pres">
      <dgm:prSet presAssocID="{A5EE7E13-8321-430E-AD37-AF5DD557D742}" presName="matrix" presStyleCnt="0">
        <dgm:presLayoutVars>
          <dgm:chMax val="1"/>
          <dgm:dir/>
          <dgm:resizeHandles val="exact"/>
        </dgm:presLayoutVars>
      </dgm:prSet>
      <dgm:spPr/>
      <dgm:t>
        <a:bodyPr/>
        <a:lstStyle/>
        <a:p>
          <a:endParaRPr lang="en-US"/>
        </a:p>
      </dgm:t>
    </dgm:pt>
    <dgm:pt modelId="{7AA1FF80-11D8-465E-8F89-805F237B565B}" type="pres">
      <dgm:prSet presAssocID="{A5EE7E13-8321-430E-AD37-AF5DD557D742}" presName="diamond" presStyleLbl="bgShp" presStyleIdx="0" presStyleCnt="1"/>
      <dgm:spPr>
        <a:blipFill rotWithShape="0">
          <a:blip xmlns:r="http://schemas.openxmlformats.org/officeDocument/2006/relationships" r:embed="rId1"/>
          <a:tile tx="0" ty="0" sx="100000" sy="100000" flip="none" algn="tl"/>
        </a:blipFill>
      </dgm:spPr>
      <dgm:extLst>
        <a:ext uri="{E40237B7-FDA0-4F09-8148-C483321AD2D9}">
          <dgm14:cNvPr xmlns:dgm14="http://schemas.microsoft.com/office/drawing/2010/diagram" id="0" name="" title="Color matrix graphic listing four fixed conditions affecting excavation safety."/>
        </a:ext>
      </dgm:extLst>
    </dgm:pt>
    <dgm:pt modelId="{87A9C339-6619-44DF-B670-35E968C2809B}" type="pres">
      <dgm:prSet presAssocID="{A5EE7E13-8321-430E-AD37-AF5DD557D742}" presName="quad1" presStyleLbl="node1" presStyleIdx="0" presStyleCnt="4">
        <dgm:presLayoutVars>
          <dgm:chMax val="0"/>
          <dgm:chPref val="0"/>
          <dgm:bulletEnabled val="1"/>
        </dgm:presLayoutVars>
      </dgm:prSet>
      <dgm:spPr/>
      <dgm:t>
        <a:bodyPr/>
        <a:lstStyle/>
        <a:p>
          <a:endParaRPr lang="en-US"/>
        </a:p>
      </dgm:t>
    </dgm:pt>
    <dgm:pt modelId="{48848527-3561-46EB-8825-113A69BECA5A}" type="pres">
      <dgm:prSet presAssocID="{A5EE7E13-8321-430E-AD37-AF5DD557D742}" presName="quad2" presStyleLbl="node1" presStyleIdx="1" presStyleCnt="4">
        <dgm:presLayoutVars>
          <dgm:chMax val="0"/>
          <dgm:chPref val="0"/>
          <dgm:bulletEnabled val="1"/>
        </dgm:presLayoutVars>
      </dgm:prSet>
      <dgm:spPr/>
      <dgm:t>
        <a:bodyPr/>
        <a:lstStyle/>
        <a:p>
          <a:endParaRPr lang="en-US"/>
        </a:p>
      </dgm:t>
    </dgm:pt>
    <dgm:pt modelId="{DF3C09BD-3617-4634-84DC-6056E200640F}" type="pres">
      <dgm:prSet presAssocID="{A5EE7E13-8321-430E-AD37-AF5DD557D742}" presName="quad3" presStyleLbl="node1" presStyleIdx="2" presStyleCnt="4">
        <dgm:presLayoutVars>
          <dgm:chMax val="0"/>
          <dgm:chPref val="0"/>
          <dgm:bulletEnabled val="1"/>
        </dgm:presLayoutVars>
      </dgm:prSet>
      <dgm:spPr/>
      <dgm:t>
        <a:bodyPr/>
        <a:lstStyle/>
        <a:p>
          <a:endParaRPr lang="en-US"/>
        </a:p>
      </dgm:t>
    </dgm:pt>
    <dgm:pt modelId="{00480A76-7227-4437-9E0B-CBFF90EA4770}" type="pres">
      <dgm:prSet presAssocID="{A5EE7E13-8321-430E-AD37-AF5DD557D742}" presName="quad4" presStyleLbl="node1" presStyleIdx="3" presStyleCnt="4">
        <dgm:presLayoutVars>
          <dgm:chMax val="0"/>
          <dgm:chPref val="0"/>
          <dgm:bulletEnabled val="1"/>
        </dgm:presLayoutVars>
      </dgm:prSet>
      <dgm:spPr/>
      <dgm:t>
        <a:bodyPr/>
        <a:lstStyle/>
        <a:p>
          <a:endParaRPr lang="en-US"/>
        </a:p>
      </dgm:t>
    </dgm:pt>
  </dgm:ptLst>
  <dgm:cxnLst>
    <dgm:cxn modelId="{6B226271-4156-4629-8734-2C31222F1533}" srcId="{A5EE7E13-8321-430E-AD37-AF5DD557D742}" destId="{BAA0761C-046A-4321-989A-1AEFBD1AC32D}" srcOrd="3" destOrd="0" parTransId="{00019211-499F-450B-8460-98A282E7407C}" sibTransId="{A227B264-A9F8-48D7-BF7F-B1171483B512}"/>
    <dgm:cxn modelId="{A0DB3DDD-700F-461C-AB76-FAF92A84C973}" type="presOf" srcId="{8306DC72-9AE0-41BE-9599-A4456D76B0BC}" destId="{87A9C339-6619-44DF-B670-35E968C2809B}" srcOrd="0" destOrd="0" presId="urn:microsoft.com/office/officeart/2005/8/layout/matrix3"/>
    <dgm:cxn modelId="{DE7FFD28-91B0-4351-9EF4-2CCE07B47404}" srcId="{A5EE7E13-8321-430E-AD37-AF5DD557D742}" destId="{8306DC72-9AE0-41BE-9599-A4456D76B0BC}" srcOrd="0" destOrd="0" parTransId="{6AFFF2E8-E03E-42E2-A572-588EC903C6DE}" sibTransId="{A2B55A75-5A48-43C5-862F-25E56120C8BE}"/>
    <dgm:cxn modelId="{DFF07B1B-CE7A-483A-895C-EFAC45D46321}" type="presOf" srcId="{A5EE7E13-8321-430E-AD37-AF5DD557D742}" destId="{9F3D1005-51CB-42E1-AFBD-CA3F2FB6306B}" srcOrd="0" destOrd="0" presId="urn:microsoft.com/office/officeart/2005/8/layout/matrix3"/>
    <dgm:cxn modelId="{C465E897-D56D-44C6-B9B0-1678E2AB13F5}" type="presOf" srcId="{BAA0761C-046A-4321-989A-1AEFBD1AC32D}" destId="{00480A76-7227-4437-9E0B-CBFF90EA4770}" srcOrd="0" destOrd="0" presId="urn:microsoft.com/office/officeart/2005/8/layout/matrix3"/>
    <dgm:cxn modelId="{73DE042B-4E46-409B-AB36-FC386FD99611}" type="presOf" srcId="{CB80F27A-3034-4CDC-89D4-89574FB36C5B}" destId="{DF3C09BD-3617-4634-84DC-6056E200640F}" srcOrd="0" destOrd="0" presId="urn:microsoft.com/office/officeart/2005/8/layout/matrix3"/>
    <dgm:cxn modelId="{64C4049B-A45D-4610-8F58-6969753EC75A}" srcId="{A5EE7E13-8321-430E-AD37-AF5DD557D742}" destId="{79578BC5-93DF-414C-A987-86FFF7E7411F}" srcOrd="1" destOrd="0" parTransId="{25B4391D-2637-43F7-BF95-266F102A6CA3}" sibTransId="{CEC23C72-7BF6-43A7-A538-B8B03396876E}"/>
    <dgm:cxn modelId="{3667112D-B5BA-4B9D-9E05-803FAC490B51}" type="presOf" srcId="{79578BC5-93DF-414C-A987-86FFF7E7411F}" destId="{48848527-3561-46EB-8825-113A69BECA5A}" srcOrd="0" destOrd="0" presId="urn:microsoft.com/office/officeart/2005/8/layout/matrix3"/>
    <dgm:cxn modelId="{53EDAC1E-5096-4C9C-B0A9-CE87CD5C5531}" srcId="{A5EE7E13-8321-430E-AD37-AF5DD557D742}" destId="{CB80F27A-3034-4CDC-89D4-89574FB36C5B}" srcOrd="2" destOrd="0" parTransId="{E2AE389C-94AD-4E4E-9F43-5AFE7F308170}" sibTransId="{DDB74780-62F8-4168-8655-A25CBD1A335D}"/>
    <dgm:cxn modelId="{504EE249-D4D5-4BF2-8026-83DDD813D6DB}" type="presParOf" srcId="{9F3D1005-51CB-42E1-AFBD-CA3F2FB6306B}" destId="{7AA1FF80-11D8-465E-8F89-805F237B565B}" srcOrd="0" destOrd="0" presId="urn:microsoft.com/office/officeart/2005/8/layout/matrix3"/>
    <dgm:cxn modelId="{30FB106A-FC5F-46D4-A1F2-1C4113B9007F}" type="presParOf" srcId="{9F3D1005-51CB-42E1-AFBD-CA3F2FB6306B}" destId="{87A9C339-6619-44DF-B670-35E968C2809B}" srcOrd="1" destOrd="0" presId="urn:microsoft.com/office/officeart/2005/8/layout/matrix3"/>
    <dgm:cxn modelId="{93D39534-D672-4891-B8C8-6CDBCA0776F8}" type="presParOf" srcId="{9F3D1005-51CB-42E1-AFBD-CA3F2FB6306B}" destId="{48848527-3561-46EB-8825-113A69BECA5A}" srcOrd="2" destOrd="0" presId="urn:microsoft.com/office/officeart/2005/8/layout/matrix3"/>
    <dgm:cxn modelId="{2729EAB8-1664-4578-BAF1-16D1594707EA}" type="presParOf" srcId="{9F3D1005-51CB-42E1-AFBD-CA3F2FB6306B}" destId="{DF3C09BD-3617-4634-84DC-6056E200640F}" srcOrd="3" destOrd="0" presId="urn:microsoft.com/office/officeart/2005/8/layout/matrix3"/>
    <dgm:cxn modelId="{4810922D-B410-427E-B0A0-1153172ABA31}" type="presParOf" srcId="{9F3D1005-51CB-42E1-AFBD-CA3F2FB6306B}" destId="{00480A76-7227-4437-9E0B-CBFF90EA4770}" srcOrd="4" destOrd="0" presId="urn:microsoft.com/office/officeart/2005/8/layout/matrix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9E9D1-489A-4EBC-A7CC-90A2E06EBD2B}"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20C1FA4A-4C86-419E-B043-0AFEC358FFA7}">
      <dgm:prSet phldrT="[Text]"/>
      <dgm:spPr/>
      <dgm:t>
        <a:bodyPr/>
        <a:lstStyle/>
        <a:p>
          <a:r>
            <a:rPr lang="en-US" dirty="0"/>
            <a:t>Near</a:t>
          </a:r>
        </a:p>
        <a:p>
          <a:r>
            <a:rPr lang="en-US" dirty="0"/>
            <a:t>Excavation</a:t>
          </a:r>
        </a:p>
      </dgm:t>
    </dgm:pt>
    <dgm:pt modelId="{F511E071-4AE5-4231-BC94-E10C09EBFF85}" type="parTrans" cxnId="{4C3CFE78-2FF4-4E8A-97F8-70E6C2CEAFE4}">
      <dgm:prSet/>
      <dgm:spPr/>
      <dgm:t>
        <a:bodyPr/>
        <a:lstStyle/>
        <a:p>
          <a:endParaRPr lang="en-US"/>
        </a:p>
      </dgm:t>
    </dgm:pt>
    <dgm:pt modelId="{5AD70170-761E-4DCE-910E-D9DB477B4091}" type="sibTrans" cxnId="{4C3CFE78-2FF4-4E8A-97F8-70E6C2CEAFE4}">
      <dgm:prSet/>
      <dgm:spPr/>
      <dgm:t>
        <a:bodyPr/>
        <a:lstStyle/>
        <a:p>
          <a:endParaRPr lang="en-US"/>
        </a:p>
      </dgm:t>
    </dgm:pt>
    <dgm:pt modelId="{CC53BF85-65AE-42A7-912B-78C2858FBC19}">
      <dgm:prSet phldrT="[Text]"/>
      <dgm:spPr/>
      <dgm:t>
        <a:bodyPr/>
        <a:lstStyle/>
        <a:p>
          <a:r>
            <a:rPr lang="en-US" dirty="0"/>
            <a:t>Ground settlement</a:t>
          </a:r>
        </a:p>
      </dgm:t>
    </dgm:pt>
    <dgm:pt modelId="{2B2AF109-4595-4751-9585-776A6C3951B2}" type="parTrans" cxnId="{21A85D05-5056-4FC1-A7EF-7F4C18795BB3}">
      <dgm:prSet/>
      <dgm:spPr/>
      <dgm:t>
        <a:bodyPr/>
        <a:lstStyle/>
        <a:p>
          <a:endParaRPr lang="en-US"/>
        </a:p>
      </dgm:t>
    </dgm:pt>
    <dgm:pt modelId="{CC07C770-0166-48F0-95FB-5830B13515DC}" type="sibTrans" cxnId="{21A85D05-5056-4FC1-A7EF-7F4C18795BB3}">
      <dgm:prSet/>
      <dgm:spPr/>
      <dgm:t>
        <a:bodyPr/>
        <a:lstStyle/>
        <a:p>
          <a:endParaRPr lang="en-US"/>
        </a:p>
      </dgm:t>
    </dgm:pt>
    <dgm:pt modelId="{9A842996-AD25-412E-97F3-E4041143CBAA}">
      <dgm:prSet phldrT="[Text]"/>
      <dgm:spPr/>
      <dgm:t>
        <a:bodyPr/>
        <a:lstStyle/>
        <a:p>
          <a:r>
            <a:rPr lang="en-US" dirty="0"/>
            <a:t>Cracking in sidewalls or slopes</a:t>
          </a:r>
        </a:p>
      </dgm:t>
    </dgm:pt>
    <dgm:pt modelId="{12D6EFFB-12E1-48A3-B2D8-EDC8995A4151}" type="parTrans" cxnId="{31876D61-C0DC-4000-BC26-38BE2BFBDD10}">
      <dgm:prSet/>
      <dgm:spPr/>
      <dgm:t>
        <a:bodyPr/>
        <a:lstStyle/>
        <a:p>
          <a:endParaRPr lang="en-US"/>
        </a:p>
      </dgm:t>
    </dgm:pt>
    <dgm:pt modelId="{61CD2564-6521-437F-A507-07B9B1C272A1}" type="sibTrans" cxnId="{31876D61-C0DC-4000-BC26-38BE2BFBDD10}">
      <dgm:prSet/>
      <dgm:spPr/>
      <dgm:t>
        <a:bodyPr/>
        <a:lstStyle/>
        <a:p>
          <a:endParaRPr lang="en-US"/>
        </a:p>
      </dgm:t>
    </dgm:pt>
    <dgm:pt modelId="{6A178065-F6AD-4A14-AB6C-8E4428F2C58B}">
      <dgm:prSet phldrT="[Text]"/>
      <dgm:spPr/>
      <dgm:t>
        <a:bodyPr/>
        <a:lstStyle/>
        <a:p>
          <a:r>
            <a:rPr lang="en-US" dirty="0"/>
            <a:t>In Trench</a:t>
          </a:r>
        </a:p>
      </dgm:t>
    </dgm:pt>
    <dgm:pt modelId="{1E75D580-D5B6-47CE-81A0-8DFE539C00C6}" type="parTrans" cxnId="{B6C62979-2CDE-43FA-A689-28034B292A97}">
      <dgm:prSet/>
      <dgm:spPr/>
      <dgm:t>
        <a:bodyPr/>
        <a:lstStyle/>
        <a:p>
          <a:endParaRPr lang="en-US"/>
        </a:p>
      </dgm:t>
    </dgm:pt>
    <dgm:pt modelId="{3FB7A3A3-27DF-4018-9968-B8102151BC7E}" type="sibTrans" cxnId="{B6C62979-2CDE-43FA-A689-28034B292A97}">
      <dgm:prSet/>
      <dgm:spPr/>
      <dgm:t>
        <a:bodyPr/>
        <a:lstStyle/>
        <a:p>
          <a:endParaRPr lang="en-US"/>
        </a:p>
      </dgm:t>
    </dgm:pt>
    <dgm:pt modelId="{3EF3B93B-654B-44E2-8322-292E18E529BD}">
      <dgm:prSet phldrT="[Text]"/>
      <dgm:spPr/>
      <dgm:t>
        <a:bodyPr/>
        <a:lstStyle/>
        <a:p>
          <a:r>
            <a:rPr lang="en-US" dirty="0"/>
            <a:t>Changes/bulges in wall slope</a:t>
          </a:r>
        </a:p>
      </dgm:t>
    </dgm:pt>
    <dgm:pt modelId="{C595203E-C2A2-43EA-B96E-22363993CDE5}" type="parTrans" cxnId="{79F03D51-4C9D-47BA-A956-D54C7A5A4CBD}">
      <dgm:prSet/>
      <dgm:spPr/>
      <dgm:t>
        <a:bodyPr/>
        <a:lstStyle/>
        <a:p>
          <a:endParaRPr lang="en-US"/>
        </a:p>
      </dgm:t>
    </dgm:pt>
    <dgm:pt modelId="{09FDDDD8-3CF3-47AE-9014-49C02BFF181B}" type="sibTrans" cxnId="{79F03D51-4C9D-47BA-A956-D54C7A5A4CBD}">
      <dgm:prSet/>
      <dgm:spPr/>
      <dgm:t>
        <a:bodyPr/>
        <a:lstStyle/>
        <a:p>
          <a:endParaRPr lang="en-US"/>
        </a:p>
      </dgm:t>
    </dgm:pt>
    <dgm:pt modelId="{23E1E333-B369-4D1B-B7B1-56BC2556E9A3}">
      <dgm:prSet phldrT="[Text]"/>
      <dgm:spPr/>
      <dgm:t>
        <a:bodyPr/>
        <a:lstStyle/>
        <a:p>
          <a:r>
            <a:rPr lang="en-US" dirty="0"/>
            <a:t>Falling flakes, pebbles, soil clumps</a:t>
          </a:r>
        </a:p>
      </dgm:t>
    </dgm:pt>
    <dgm:pt modelId="{9F057810-2AB8-4310-A2B4-4CA0AADCE014}" type="parTrans" cxnId="{61592CD6-93AF-42D1-B744-8A0AC3929B19}">
      <dgm:prSet/>
      <dgm:spPr/>
      <dgm:t>
        <a:bodyPr/>
        <a:lstStyle/>
        <a:p>
          <a:endParaRPr lang="en-US"/>
        </a:p>
      </dgm:t>
    </dgm:pt>
    <dgm:pt modelId="{FAEA10D5-A9E5-4758-82FE-E20C7C285C2B}" type="sibTrans" cxnId="{61592CD6-93AF-42D1-B744-8A0AC3929B19}">
      <dgm:prSet/>
      <dgm:spPr/>
      <dgm:t>
        <a:bodyPr/>
        <a:lstStyle/>
        <a:p>
          <a:endParaRPr lang="en-US"/>
        </a:p>
      </dgm:t>
    </dgm:pt>
    <dgm:pt modelId="{31CA8410-8277-4B6A-AEC9-33B48FFC021D}">
      <dgm:prSet phldrT="[Text]"/>
      <dgm:spPr/>
      <dgm:t>
        <a:bodyPr/>
        <a:lstStyle/>
        <a:p>
          <a:r>
            <a:rPr lang="en-US" dirty="0"/>
            <a:t>Bottom of</a:t>
          </a:r>
        </a:p>
        <a:p>
          <a:r>
            <a:rPr lang="en-US" dirty="0"/>
            <a:t>Trench</a:t>
          </a:r>
        </a:p>
      </dgm:t>
    </dgm:pt>
    <dgm:pt modelId="{EE427F4A-4900-4853-9506-98477C261FEE}" type="parTrans" cxnId="{4D29BA49-CC4B-4564-8CA1-2C58D58B522B}">
      <dgm:prSet/>
      <dgm:spPr/>
      <dgm:t>
        <a:bodyPr/>
        <a:lstStyle/>
        <a:p>
          <a:endParaRPr lang="en-US"/>
        </a:p>
      </dgm:t>
    </dgm:pt>
    <dgm:pt modelId="{C80933CF-F9E4-447C-ADA9-536600C57CB8}" type="sibTrans" cxnId="{4D29BA49-CC4B-4564-8CA1-2C58D58B522B}">
      <dgm:prSet/>
      <dgm:spPr/>
      <dgm:t>
        <a:bodyPr/>
        <a:lstStyle/>
        <a:p>
          <a:endParaRPr lang="en-US"/>
        </a:p>
      </dgm:t>
    </dgm:pt>
    <dgm:pt modelId="{D06C66B6-14E5-41B8-8DDE-2F24EC779538}">
      <dgm:prSet phldrT="[Text]"/>
      <dgm:spPr/>
      <dgm:t>
        <a:bodyPr/>
        <a:lstStyle/>
        <a:p>
          <a:r>
            <a:rPr lang="en-US" dirty="0"/>
            <a:t>Water seepage</a:t>
          </a:r>
        </a:p>
      </dgm:t>
    </dgm:pt>
    <dgm:pt modelId="{183B47A9-E05E-4A25-8A37-53108FA6C79E}" type="parTrans" cxnId="{A12D55E8-F1BF-458E-92F1-637364DF1FB6}">
      <dgm:prSet/>
      <dgm:spPr/>
      <dgm:t>
        <a:bodyPr/>
        <a:lstStyle/>
        <a:p>
          <a:endParaRPr lang="en-US"/>
        </a:p>
      </dgm:t>
    </dgm:pt>
    <dgm:pt modelId="{02C86D12-0F0F-407D-ABB7-D73F6DC88CB5}" type="sibTrans" cxnId="{A12D55E8-F1BF-458E-92F1-637364DF1FB6}">
      <dgm:prSet/>
      <dgm:spPr/>
      <dgm:t>
        <a:bodyPr/>
        <a:lstStyle/>
        <a:p>
          <a:endParaRPr lang="en-US"/>
        </a:p>
      </dgm:t>
    </dgm:pt>
    <dgm:pt modelId="{A8C02FA9-A4F7-47EA-8393-0985122E7E48}">
      <dgm:prSet phldrT="[Text]"/>
      <dgm:spPr/>
      <dgm:t>
        <a:bodyPr/>
        <a:lstStyle/>
        <a:p>
          <a:r>
            <a:rPr lang="en-US" dirty="0"/>
            <a:t>Walls or bottom of trench softening</a:t>
          </a:r>
        </a:p>
      </dgm:t>
    </dgm:pt>
    <dgm:pt modelId="{659A95FB-CF0A-48E0-9D19-C21E6108DA3E}" type="parTrans" cxnId="{56D834B2-29F6-4779-8073-E327A6B7B3BA}">
      <dgm:prSet/>
      <dgm:spPr/>
      <dgm:t>
        <a:bodyPr/>
        <a:lstStyle/>
        <a:p>
          <a:endParaRPr lang="en-US"/>
        </a:p>
      </dgm:t>
    </dgm:pt>
    <dgm:pt modelId="{E3C4C8A2-CDDC-4790-9226-CA9302637F92}" type="sibTrans" cxnId="{56D834B2-29F6-4779-8073-E327A6B7B3BA}">
      <dgm:prSet/>
      <dgm:spPr/>
      <dgm:t>
        <a:bodyPr/>
        <a:lstStyle/>
        <a:p>
          <a:endParaRPr lang="en-US"/>
        </a:p>
      </dgm:t>
    </dgm:pt>
    <dgm:pt modelId="{E14F6266-3D54-4711-A290-EF355E7D227E}" type="pres">
      <dgm:prSet presAssocID="{0DD9E9D1-489A-4EBC-A7CC-90A2E06EBD2B}" presName="linearFlow" presStyleCnt="0">
        <dgm:presLayoutVars>
          <dgm:dir/>
          <dgm:animLvl val="lvl"/>
          <dgm:resizeHandles val="exact"/>
        </dgm:presLayoutVars>
      </dgm:prSet>
      <dgm:spPr/>
      <dgm:t>
        <a:bodyPr/>
        <a:lstStyle/>
        <a:p>
          <a:endParaRPr lang="en-US"/>
        </a:p>
      </dgm:t>
    </dgm:pt>
    <dgm:pt modelId="{D1819C43-B5A8-44E7-8021-F80682449793}" type="pres">
      <dgm:prSet presAssocID="{20C1FA4A-4C86-419E-B043-0AFEC358FFA7}" presName="composite" presStyleCnt="0"/>
      <dgm:spPr/>
    </dgm:pt>
    <dgm:pt modelId="{B6A2E28E-82D3-4C9C-876A-D3A364161C57}" type="pres">
      <dgm:prSet presAssocID="{20C1FA4A-4C86-419E-B043-0AFEC358FFA7}" presName="parentText" presStyleLbl="alignNode1" presStyleIdx="0" presStyleCnt="3">
        <dgm:presLayoutVars>
          <dgm:chMax val="1"/>
          <dgm:bulletEnabled val="1"/>
        </dgm:presLayoutVars>
      </dgm:prSet>
      <dgm:spPr/>
      <dgm:t>
        <a:bodyPr/>
        <a:lstStyle/>
        <a:p>
          <a:endParaRPr lang="en-US"/>
        </a:p>
      </dgm:t>
    </dgm:pt>
    <dgm:pt modelId="{FBDE3297-7D13-4D4A-A3BD-29AC5A266184}" type="pres">
      <dgm:prSet presAssocID="{20C1FA4A-4C86-419E-B043-0AFEC358FFA7}" presName="descendantText" presStyleLbl="alignAcc1" presStyleIdx="0" presStyleCnt="3">
        <dgm:presLayoutVars>
          <dgm:bulletEnabled val="1"/>
        </dgm:presLayoutVars>
      </dgm:prSet>
      <dgm:spPr/>
      <dgm:t>
        <a:bodyPr/>
        <a:lstStyle/>
        <a:p>
          <a:endParaRPr lang="en-US"/>
        </a:p>
      </dgm:t>
    </dgm:pt>
    <dgm:pt modelId="{305CFED8-01AD-465F-A5E7-14340E237C68}" type="pres">
      <dgm:prSet presAssocID="{5AD70170-761E-4DCE-910E-D9DB477B4091}" presName="sp" presStyleCnt="0"/>
      <dgm:spPr/>
    </dgm:pt>
    <dgm:pt modelId="{3BC31592-EB9D-4AB8-905C-6959B0ACB858}" type="pres">
      <dgm:prSet presAssocID="{6A178065-F6AD-4A14-AB6C-8E4428F2C58B}" presName="composite" presStyleCnt="0"/>
      <dgm:spPr/>
    </dgm:pt>
    <dgm:pt modelId="{21D56E64-D3FD-4D7A-AAD1-BFD2B000AD9F}" type="pres">
      <dgm:prSet presAssocID="{6A178065-F6AD-4A14-AB6C-8E4428F2C58B}" presName="parentText" presStyleLbl="alignNode1" presStyleIdx="1" presStyleCnt="3">
        <dgm:presLayoutVars>
          <dgm:chMax val="1"/>
          <dgm:bulletEnabled val="1"/>
        </dgm:presLayoutVars>
      </dgm:prSet>
      <dgm:spPr/>
      <dgm:t>
        <a:bodyPr/>
        <a:lstStyle/>
        <a:p>
          <a:endParaRPr lang="en-US"/>
        </a:p>
      </dgm:t>
    </dgm:pt>
    <dgm:pt modelId="{B1428D3D-3BED-4A8C-8C4E-27572BC93B1A}" type="pres">
      <dgm:prSet presAssocID="{6A178065-F6AD-4A14-AB6C-8E4428F2C58B}" presName="descendantText" presStyleLbl="alignAcc1" presStyleIdx="1" presStyleCnt="3">
        <dgm:presLayoutVars>
          <dgm:bulletEnabled val="1"/>
        </dgm:presLayoutVars>
      </dgm:prSet>
      <dgm:spPr/>
      <dgm:t>
        <a:bodyPr/>
        <a:lstStyle/>
        <a:p>
          <a:endParaRPr lang="en-US"/>
        </a:p>
      </dgm:t>
    </dgm:pt>
    <dgm:pt modelId="{7E345D9F-ED2B-4609-989B-6E6E66131831}" type="pres">
      <dgm:prSet presAssocID="{3FB7A3A3-27DF-4018-9968-B8102151BC7E}" presName="sp" presStyleCnt="0"/>
      <dgm:spPr/>
    </dgm:pt>
    <dgm:pt modelId="{42967BA2-E0FC-42DA-822F-F34446EBF62B}" type="pres">
      <dgm:prSet presAssocID="{31CA8410-8277-4B6A-AEC9-33B48FFC021D}" presName="composite" presStyleCnt="0"/>
      <dgm:spPr/>
    </dgm:pt>
    <dgm:pt modelId="{24CCED92-5D38-4280-A278-A945A9B32B2C}" type="pres">
      <dgm:prSet presAssocID="{31CA8410-8277-4B6A-AEC9-33B48FFC021D}" presName="parentText" presStyleLbl="alignNode1" presStyleIdx="2" presStyleCnt="3">
        <dgm:presLayoutVars>
          <dgm:chMax val="1"/>
          <dgm:bulletEnabled val="1"/>
        </dgm:presLayoutVars>
      </dgm:prSet>
      <dgm:spPr/>
      <dgm:t>
        <a:bodyPr/>
        <a:lstStyle/>
        <a:p>
          <a:endParaRPr lang="en-US"/>
        </a:p>
      </dgm:t>
    </dgm:pt>
    <dgm:pt modelId="{993270F9-C671-49D4-9A8E-3AA9964EF88E}" type="pres">
      <dgm:prSet presAssocID="{31CA8410-8277-4B6A-AEC9-33B48FFC021D}" presName="descendantText" presStyleLbl="alignAcc1" presStyleIdx="2" presStyleCnt="3">
        <dgm:presLayoutVars>
          <dgm:bulletEnabled val="1"/>
        </dgm:presLayoutVars>
      </dgm:prSet>
      <dgm:spPr/>
      <dgm:t>
        <a:bodyPr/>
        <a:lstStyle/>
        <a:p>
          <a:endParaRPr lang="en-US"/>
        </a:p>
      </dgm:t>
    </dgm:pt>
  </dgm:ptLst>
  <dgm:cxnLst>
    <dgm:cxn modelId="{36C1BBFA-3DE9-4346-B12E-AE45849FAC53}" type="presOf" srcId="{31CA8410-8277-4B6A-AEC9-33B48FFC021D}" destId="{24CCED92-5D38-4280-A278-A945A9B32B2C}" srcOrd="0" destOrd="0" presId="urn:microsoft.com/office/officeart/2005/8/layout/chevron2"/>
    <dgm:cxn modelId="{61592CD6-93AF-42D1-B744-8A0AC3929B19}" srcId="{6A178065-F6AD-4A14-AB6C-8E4428F2C58B}" destId="{23E1E333-B369-4D1B-B7B1-56BC2556E9A3}" srcOrd="1" destOrd="0" parTransId="{9F057810-2AB8-4310-A2B4-4CA0AADCE014}" sibTransId="{FAEA10D5-A9E5-4758-82FE-E20C7C285C2B}"/>
    <dgm:cxn modelId="{98B421B7-10AE-4F30-B72F-847DA15A5E7B}" type="presOf" srcId="{9A842996-AD25-412E-97F3-E4041143CBAA}" destId="{FBDE3297-7D13-4D4A-A3BD-29AC5A266184}" srcOrd="0" destOrd="1" presId="urn:microsoft.com/office/officeart/2005/8/layout/chevron2"/>
    <dgm:cxn modelId="{A6343C83-EAB6-4775-94FD-734264AC673C}" type="presOf" srcId="{D06C66B6-14E5-41B8-8DDE-2F24EC779538}" destId="{993270F9-C671-49D4-9A8E-3AA9964EF88E}" srcOrd="0" destOrd="0" presId="urn:microsoft.com/office/officeart/2005/8/layout/chevron2"/>
    <dgm:cxn modelId="{21A85D05-5056-4FC1-A7EF-7F4C18795BB3}" srcId="{20C1FA4A-4C86-419E-B043-0AFEC358FFA7}" destId="{CC53BF85-65AE-42A7-912B-78C2858FBC19}" srcOrd="0" destOrd="0" parTransId="{2B2AF109-4595-4751-9585-776A6C3951B2}" sibTransId="{CC07C770-0166-48F0-95FB-5830B13515DC}"/>
    <dgm:cxn modelId="{CC196A80-AF09-40E8-BA9C-FF5F3F1D6043}" type="presOf" srcId="{23E1E333-B369-4D1B-B7B1-56BC2556E9A3}" destId="{B1428D3D-3BED-4A8C-8C4E-27572BC93B1A}" srcOrd="0" destOrd="1" presId="urn:microsoft.com/office/officeart/2005/8/layout/chevron2"/>
    <dgm:cxn modelId="{4C3CFE78-2FF4-4E8A-97F8-70E6C2CEAFE4}" srcId="{0DD9E9D1-489A-4EBC-A7CC-90A2E06EBD2B}" destId="{20C1FA4A-4C86-419E-B043-0AFEC358FFA7}" srcOrd="0" destOrd="0" parTransId="{F511E071-4AE5-4231-BC94-E10C09EBFF85}" sibTransId="{5AD70170-761E-4DCE-910E-D9DB477B4091}"/>
    <dgm:cxn modelId="{64DACC0C-417B-45BC-B66E-F47FC142580E}" type="presOf" srcId="{0DD9E9D1-489A-4EBC-A7CC-90A2E06EBD2B}" destId="{E14F6266-3D54-4711-A290-EF355E7D227E}" srcOrd="0" destOrd="0" presId="urn:microsoft.com/office/officeart/2005/8/layout/chevron2"/>
    <dgm:cxn modelId="{B6C62979-2CDE-43FA-A689-28034B292A97}" srcId="{0DD9E9D1-489A-4EBC-A7CC-90A2E06EBD2B}" destId="{6A178065-F6AD-4A14-AB6C-8E4428F2C58B}" srcOrd="1" destOrd="0" parTransId="{1E75D580-D5B6-47CE-81A0-8DFE539C00C6}" sibTransId="{3FB7A3A3-27DF-4018-9968-B8102151BC7E}"/>
    <dgm:cxn modelId="{8F3E4747-B075-4D7B-A0AB-A77824120328}" type="presOf" srcId="{A8C02FA9-A4F7-47EA-8393-0985122E7E48}" destId="{993270F9-C671-49D4-9A8E-3AA9964EF88E}" srcOrd="0" destOrd="1" presId="urn:microsoft.com/office/officeart/2005/8/layout/chevron2"/>
    <dgm:cxn modelId="{6EB9516E-8877-41BB-A4B4-D38AD52C013D}" type="presOf" srcId="{6A178065-F6AD-4A14-AB6C-8E4428F2C58B}" destId="{21D56E64-D3FD-4D7A-AAD1-BFD2B000AD9F}" srcOrd="0" destOrd="0" presId="urn:microsoft.com/office/officeart/2005/8/layout/chevron2"/>
    <dgm:cxn modelId="{4D29BA49-CC4B-4564-8CA1-2C58D58B522B}" srcId="{0DD9E9D1-489A-4EBC-A7CC-90A2E06EBD2B}" destId="{31CA8410-8277-4B6A-AEC9-33B48FFC021D}" srcOrd="2" destOrd="0" parTransId="{EE427F4A-4900-4853-9506-98477C261FEE}" sibTransId="{C80933CF-F9E4-447C-ADA9-536600C57CB8}"/>
    <dgm:cxn modelId="{31876D61-C0DC-4000-BC26-38BE2BFBDD10}" srcId="{20C1FA4A-4C86-419E-B043-0AFEC358FFA7}" destId="{9A842996-AD25-412E-97F3-E4041143CBAA}" srcOrd="1" destOrd="0" parTransId="{12D6EFFB-12E1-48A3-B2D8-EDC8995A4151}" sibTransId="{61CD2564-6521-437F-A507-07B9B1C272A1}"/>
    <dgm:cxn modelId="{A12D55E8-F1BF-458E-92F1-637364DF1FB6}" srcId="{31CA8410-8277-4B6A-AEC9-33B48FFC021D}" destId="{D06C66B6-14E5-41B8-8DDE-2F24EC779538}" srcOrd="0" destOrd="0" parTransId="{183B47A9-E05E-4A25-8A37-53108FA6C79E}" sibTransId="{02C86D12-0F0F-407D-ABB7-D73F6DC88CB5}"/>
    <dgm:cxn modelId="{D301DB5B-BB35-4152-A014-C8F105175F64}" type="presOf" srcId="{20C1FA4A-4C86-419E-B043-0AFEC358FFA7}" destId="{B6A2E28E-82D3-4C9C-876A-D3A364161C57}" srcOrd="0" destOrd="0" presId="urn:microsoft.com/office/officeart/2005/8/layout/chevron2"/>
    <dgm:cxn modelId="{089A3DCD-B837-4777-AEFD-84FA15D0075A}" type="presOf" srcId="{3EF3B93B-654B-44E2-8322-292E18E529BD}" destId="{B1428D3D-3BED-4A8C-8C4E-27572BC93B1A}" srcOrd="0" destOrd="0" presId="urn:microsoft.com/office/officeart/2005/8/layout/chevron2"/>
    <dgm:cxn modelId="{56D834B2-29F6-4779-8073-E327A6B7B3BA}" srcId="{31CA8410-8277-4B6A-AEC9-33B48FFC021D}" destId="{A8C02FA9-A4F7-47EA-8393-0985122E7E48}" srcOrd="1" destOrd="0" parTransId="{659A95FB-CF0A-48E0-9D19-C21E6108DA3E}" sibTransId="{E3C4C8A2-CDDC-4790-9226-CA9302637F92}"/>
    <dgm:cxn modelId="{79F03D51-4C9D-47BA-A956-D54C7A5A4CBD}" srcId="{6A178065-F6AD-4A14-AB6C-8E4428F2C58B}" destId="{3EF3B93B-654B-44E2-8322-292E18E529BD}" srcOrd="0" destOrd="0" parTransId="{C595203E-C2A2-43EA-B96E-22363993CDE5}" sibTransId="{09FDDDD8-3CF3-47AE-9014-49C02BFF181B}"/>
    <dgm:cxn modelId="{E5EB01F6-8D20-4FBA-8976-AA06B37DE0BD}" type="presOf" srcId="{CC53BF85-65AE-42A7-912B-78C2858FBC19}" destId="{FBDE3297-7D13-4D4A-A3BD-29AC5A266184}" srcOrd="0" destOrd="0" presId="urn:microsoft.com/office/officeart/2005/8/layout/chevron2"/>
    <dgm:cxn modelId="{1BC5A931-C41E-4D74-8AAC-2584D7811917}" type="presParOf" srcId="{E14F6266-3D54-4711-A290-EF355E7D227E}" destId="{D1819C43-B5A8-44E7-8021-F80682449793}" srcOrd="0" destOrd="0" presId="urn:microsoft.com/office/officeart/2005/8/layout/chevron2"/>
    <dgm:cxn modelId="{4105D06C-2010-4627-85DF-1F3741B3763E}" type="presParOf" srcId="{D1819C43-B5A8-44E7-8021-F80682449793}" destId="{B6A2E28E-82D3-4C9C-876A-D3A364161C57}" srcOrd="0" destOrd="0" presId="urn:microsoft.com/office/officeart/2005/8/layout/chevron2"/>
    <dgm:cxn modelId="{A0FD2872-17A0-4BC3-8187-D23D873147D6}" type="presParOf" srcId="{D1819C43-B5A8-44E7-8021-F80682449793}" destId="{FBDE3297-7D13-4D4A-A3BD-29AC5A266184}" srcOrd="1" destOrd="0" presId="urn:microsoft.com/office/officeart/2005/8/layout/chevron2"/>
    <dgm:cxn modelId="{747C34D8-66B8-414F-89FB-C381D9F86BED}" type="presParOf" srcId="{E14F6266-3D54-4711-A290-EF355E7D227E}" destId="{305CFED8-01AD-465F-A5E7-14340E237C68}" srcOrd="1" destOrd="0" presId="urn:microsoft.com/office/officeart/2005/8/layout/chevron2"/>
    <dgm:cxn modelId="{11889E1D-FAD0-4379-949E-4B194B68F943}" type="presParOf" srcId="{E14F6266-3D54-4711-A290-EF355E7D227E}" destId="{3BC31592-EB9D-4AB8-905C-6959B0ACB858}" srcOrd="2" destOrd="0" presId="urn:microsoft.com/office/officeart/2005/8/layout/chevron2"/>
    <dgm:cxn modelId="{8041205F-229C-4234-8073-E5099B4570B8}" type="presParOf" srcId="{3BC31592-EB9D-4AB8-905C-6959B0ACB858}" destId="{21D56E64-D3FD-4D7A-AAD1-BFD2B000AD9F}" srcOrd="0" destOrd="0" presId="urn:microsoft.com/office/officeart/2005/8/layout/chevron2"/>
    <dgm:cxn modelId="{945EDF0B-5DC2-40B6-A139-9295A0005B63}" type="presParOf" srcId="{3BC31592-EB9D-4AB8-905C-6959B0ACB858}" destId="{B1428D3D-3BED-4A8C-8C4E-27572BC93B1A}" srcOrd="1" destOrd="0" presId="urn:microsoft.com/office/officeart/2005/8/layout/chevron2"/>
    <dgm:cxn modelId="{C77D3046-B015-448A-A16E-B0B9B620A860}" type="presParOf" srcId="{E14F6266-3D54-4711-A290-EF355E7D227E}" destId="{7E345D9F-ED2B-4609-989B-6E6E66131831}" srcOrd="3" destOrd="0" presId="urn:microsoft.com/office/officeart/2005/8/layout/chevron2"/>
    <dgm:cxn modelId="{73AA0CBE-B6AD-45AE-A27A-7AB41B5E5544}" type="presParOf" srcId="{E14F6266-3D54-4711-A290-EF355E7D227E}" destId="{42967BA2-E0FC-42DA-822F-F34446EBF62B}" srcOrd="4" destOrd="0" presId="urn:microsoft.com/office/officeart/2005/8/layout/chevron2"/>
    <dgm:cxn modelId="{E5BABD92-0853-45B1-93CC-F43468C1F4F6}" type="presParOf" srcId="{42967BA2-E0FC-42DA-822F-F34446EBF62B}" destId="{24CCED92-5D38-4280-A278-A945A9B32B2C}" srcOrd="0" destOrd="0" presId="urn:microsoft.com/office/officeart/2005/8/layout/chevron2"/>
    <dgm:cxn modelId="{1872D131-57B4-411D-B3CB-759666EBA984}" type="presParOf" srcId="{42967BA2-E0FC-42DA-822F-F34446EBF62B}" destId="{993270F9-C671-49D4-9A8E-3AA9964EF8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400D1-3C4A-4C98-9E35-A721914AE2B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9088DE8-8D4E-4C38-8F39-E1780E47ED47}">
      <dgm:prSet phldrT="[Text]"/>
      <dgm:spPr/>
      <dgm:t>
        <a:bodyPr/>
        <a:lstStyle/>
        <a:p>
          <a:r>
            <a:rPr lang="en-US" dirty="0"/>
            <a:t>Spoil Pile Slide</a:t>
          </a:r>
        </a:p>
      </dgm:t>
    </dgm:pt>
    <dgm:pt modelId="{65A9F1BD-D2D3-4AF0-A2F5-2C055C0272A6}" type="parTrans" cxnId="{69E4F16E-6D60-43A5-B03B-22F5CEBFF84C}">
      <dgm:prSet/>
      <dgm:spPr/>
      <dgm:t>
        <a:bodyPr/>
        <a:lstStyle/>
        <a:p>
          <a:endParaRPr lang="en-US"/>
        </a:p>
      </dgm:t>
    </dgm:pt>
    <dgm:pt modelId="{CBD0071C-ADA7-4435-BFE4-75D3961F2028}" type="sibTrans" cxnId="{69E4F16E-6D60-43A5-B03B-22F5CEBFF84C}">
      <dgm:prSet/>
      <dgm:spPr/>
      <dgm:t>
        <a:bodyPr/>
        <a:lstStyle/>
        <a:p>
          <a:endParaRPr lang="en-US"/>
        </a:p>
      </dgm:t>
    </dgm:pt>
    <dgm:pt modelId="{577136EE-25C4-4DD1-8BF9-4AF06CA1DB60}">
      <dgm:prSet phldrT="[Text]"/>
      <dgm:spPr/>
      <dgm:t>
        <a:bodyPr/>
        <a:lstStyle/>
        <a:p>
          <a:r>
            <a:rPr lang="en-US" dirty="0"/>
            <a:t>Lip Slide</a:t>
          </a:r>
        </a:p>
      </dgm:t>
    </dgm:pt>
    <dgm:pt modelId="{20E9AED9-0855-428F-96BD-B405385F11EA}" type="parTrans" cxnId="{1FD30A38-A69D-42DC-BE05-364511B36156}">
      <dgm:prSet/>
      <dgm:spPr/>
      <dgm:t>
        <a:bodyPr/>
        <a:lstStyle/>
        <a:p>
          <a:endParaRPr lang="en-US"/>
        </a:p>
      </dgm:t>
    </dgm:pt>
    <dgm:pt modelId="{7C4D29F8-D1BB-41F7-A604-68F2D453EB60}" type="sibTrans" cxnId="{1FD30A38-A69D-42DC-BE05-364511B36156}">
      <dgm:prSet/>
      <dgm:spPr/>
      <dgm:t>
        <a:bodyPr/>
        <a:lstStyle/>
        <a:p>
          <a:endParaRPr lang="en-US"/>
        </a:p>
      </dgm:t>
    </dgm:pt>
    <dgm:pt modelId="{8512C346-FC93-4520-BD42-840EA9E96963}">
      <dgm:prSet phldrT="[Text]"/>
      <dgm:spPr/>
      <dgm:t>
        <a:bodyPr/>
        <a:lstStyle/>
        <a:p>
          <a:r>
            <a:rPr lang="en-US" dirty="0"/>
            <a:t>Belly Slough</a:t>
          </a:r>
        </a:p>
      </dgm:t>
    </dgm:pt>
    <dgm:pt modelId="{229FF474-A6FF-4E9A-B7CE-5AD5395DCC45}" type="parTrans" cxnId="{FE22EBE6-2703-4C36-9FA2-CD086574FDEF}">
      <dgm:prSet/>
      <dgm:spPr/>
      <dgm:t>
        <a:bodyPr/>
        <a:lstStyle/>
        <a:p>
          <a:endParaRPr lang="en-US"/>
        </a:p>
      </dgm:t>
    </dgm:pt>
    <dgm:pt modelId="{F239E729-4AB9-4499-9232-E9AD2B4CE265}" type="sibTrans" cxnId="{FE22EBE6-2703-4C36-9FA2-CD086574FDEF}">
      <dgm:prSet/>
      <dgm:spPr/>
      <dgm:t>
        <a:bodyPr/>
        <a:lstStyle/>
        <a:p>
          <a:endParaRPr lang="en-US"/>
        </a:p>
      </dgm:t>
    </dgm:pt>
    <dgm:pt modelId="{5D393CB0-19C7-4B15-A378-5F4397579293}">
      <dgm:prSet/>
      <dgm:spPr/>
      <dgm:t>
        <a:bodyPr/>
        <a:lstStyle/>
        <a:p>
          <a:r>
            <a:rPr lang="en-US" dirty="0"/>
            <a:t>Shear Wall Collapse</a:t>
          </a:r>
        </a:p>
      </dgm:t>
    </dgm:pt>
    <dgm:pt modelId="{E01ECEF1-A698-468F-8AF5-3CFC9B073A01}" type="parTrans" cxnId="{D3970C7E-97E2-428A-8486-659CE7B49198}">
      <dgm:prSet/>
      <dgm:spPr/>
      <dgm:t>
        <a:bodyPr/>
        <a:lstStyle/>
        <a:p>
          <a:endParaRPr lang="en-US"/>
        </a:p>
      </dgm:t>
    </dgm:pt>
    <dgm:pt modelId="{26C02D3A-0DED-48E5-AAB2-6FB8B698BA9B}" type="sibTrans" cxnId="{D3970C7E-97E2-428A-8486-659CE7B49198}">
      <dgm:prSet/>
      <dgm:spPr/>
      <dgm:t>
        <a:bodyPr/>
        <a:lstStyle/>
        <a:p>
          <a:endParaRPr lang="en-US"/>
        </a:p>
      </dgm:t>
    </dgm:pt>
    <dgm:pt modelId="{A59AB625-37BD-43A0-89A5-7CA61ADF402B}" type="pres">
      <dgm:prSet presAssocID="{E24400D1-3C4A-4C98-9E35-A721914AE2B0}" presName="linear" presStyleCnt="0">
        <dgm:presLayoutVars>
          <dgm:dir/>
          <dgm:animLvl val="lvl"/>
          <dgm:resizeHandles val="exact"/>
        </dgm:presLayoutVars>
      </dgm:prSet>
      <dgm:spPr/>
      <dgm:t>
        <a:bodyPr/>
        <a:lstStyle/>
        <a:p>
          <a:endParaRPr lang="en-US"/>
        </a:p>
      </dgm:t>
    </dgm:pt>
    <dgm:pt modelId="{637977AF-8AD0-44C4-BC53-9069F255B0AD}" type="pres">
      <dgm:prSet presAssocID="{19088DE8-8D4E-4C38-8F39-E1780E47ED47}" presName="parentLin" presStyleCnt="0"/>
      <dgm:spPr/>
    </dgm:pt>
    <dgm:pt modelId="{0DF11DBF-A7E4-4ED9-8CE7-E764309642FC}" type="pres">
      <dgm:prSet presAssocID="{19088DE8-8D4E-4C38-8F39-E1780E47ED47}" presName="parentLeftMargin" presStyleLbl="node1" presStyleIdx="0" presStyleCnt="4"/>
      <dgm:spPr/>
      <dgm:t>
        <a:bodyPr/>
        <a:lstStyle/>
        <a:p>
          <a:endParaRPr lang="en-US"/>
        </a:p>
      </dgm:t>
    </dgm:pt>
    <dgm:pt modelId="{CE253E5E-A6CE-4850-87A0-89635F390143}" type="pres">
      <dgm:prSet presAssocID="{19088DE8-8D4E-4C38-8F39-E1780E47ED47}" presName="parentText" presStyleLbl="node1" presStyleIdx="0" presStyleCnt="4">
        <dgm:presLayoutVars>
          <dgm:chMax val="0"/>
          <dgm:bulletEnabled val="1"/>
        </dgm:presLayoutVars>
      </dgm:prSet>
      <dgm:spPr/>
      <dgm:t>
        <a:bodyPr/>
        <a:lstStyle/>
        <a:p>
          <a:endParaRPr lang="en-US"/>
        </a:p>
      </dgm:t>
    </dgm:pt>
    <dgm:pt modelId="{04EF6F9E-0358-4A30-814A-E265858042AE}" type="pres">
      <dgm:prSet presAssocID="{19088DE8-8D4E-4C38-8F39-E1780E47ED47}" presName="negativeSpace" presStyleCnt="0"/>
      <dgm:spPr/>
    </dgm:pt>
    <dgm:pt modelId="{AA1641C0-A2FD-4BF6-9FC6-5A73D1159AF6}" type="pres">
      <dgm:prSet presAssocID="{19088DE8-8D4E-4C38-8F39-E1780E47ED47}" presName="childText" presStyleLbl="conFgAcc1" presStyleIdx="0" presStyleCnt="4">
        <dgm:presLayoutVars>
          <dgm:bulletEnabled val="1"/>
        </dgm:presLayoutVars>
      </dgm:prSet>
      <dgm:spPr/>
    </dgm:pt>
    <dgm:pt modelId="{8A965010-E19B-4BAE-81FF-4BBE7A858D88}" type="pres">
      <dgm:prSet presAssocID="{CBD0071C-ADA7-4435-BFE4-75D3961F2028}" presName="spaceBetweenRectangles" presStyleCnt="0"/>
      <dgm:spPr/>
    </dgm:pt>
    <dgm:pt modelId="{54851E44-9711-476A-A448-BB221CD09959}" type="pres">
      <dgm:prSet presAssocID="{5D393CB0-19C7-4B15-A378-5F4397579293}" presName="parentLin" presStyleCnt="0"/>
      <dgm:spPr/>
    </dgm:pt>
    <dgm:pt modelId="{3544909B-EBF7-4C95-AE4F-DA1836D449E2}" type="pres">
      <dgm:prSet presAssocID="{5D393CB0-19C7-4B15-A378-5F4397579293}" presName="parentLeftMargin" presStyleLbl="node1" presStyleIdx="0" presStyleCnt="4"/>
      <dgm:spPr/>
      <dgm:t>
        <a:bodyPr/>
        <a:lstStyle/>
        <a:p>
          <a:endParaRPr lang="en-US"/>
        </a:p>
      </dgm:t>
    </dgm:pt>
    <dgm:pt modelId="{DF8D882F-700F-4F65-8DAA-71D34DB902E3}" type="pres">
      <dgm:prSet presAssocID="{5D393CB0-19C7-4B15-A378-5F4397579293}" presName="parentText" presStyleLbl="node1" presStyleIdx="1" presStyleCnt="4">
        <dgm:presLayoutVars>
          <dgm:chMax val="0"/>
          <dgm:bulletEnabled val="1"/>
        </dgm:presLayoutVars>
      </dgm:prSet>
      <dgm:spPr/>
      <dgm:t>
        <a:bodyPr/>
        <a:lstStyle/>
        <a:p>
          <a:endParaRPr lang="en-US"/>
        </a:p>
      </dgm:t>
    </dgm:pt>
    <dgm:pt modelId="{793FBB9A-35C3-4F5C-A9A1-540B7DCA13E9}" type="pres">
      <dgm:prSet presAssocID="{5D393CB0-19C7-4B15-A378-5F4397579293}" presName="negativeSpace" presStyleCnt="0"/>
      <dgm:spPr/>
    </dgm:pt>
    <dgm:pt modelId="{38444595-3255-4FDD-B43F-CBEA3002A218}" type="pres">
      <dgm:prSet presAssocID="{5D393CB0-19C7-4B15-A378-5F4397579293}" presName="childText" presStyleLbl="conFgAcc1" presStyleIdx="1" presStyleCnt="4">
        <dgm:presLayoutVars>
          <dgm:bulletEnabled val="1"/>
        </dgm:presLayoutVars>
      </dgm:prSet>
      <dgm:spPr/>
    </dgm:pt>
    <dgm:pt modelId="{F10AAA14-7C12-417D-9C15-F4747F15C623}" type="pres">
      <dgm:prSet presAssocID="{26C02D3A-0DED-48E5-AAB2-6FB8B698BA9B}" presName="spaceBetweenRectangles" presStyleCnt="0"/>
      <dgm:spPr/>
    </dgm:pt>
    <dgm:pt modelId="{4D9AB215-66FD-462F-BCFB-48D2DE3A34D3}" type="pres">
      <dgm:prSet presAssocID="{577136EE-25C4-4DD1-8BF9-4AF06CA1DB60}" presName="parentLin" presStyleCnt="0"/>
      <dgm:spPr/>
    </dgm:pt>
    <dgm:pt modelId="{E0F41177-04EA-4199-9212-95350BD1286D}" type="pres">
      <dgm:prSet presAssocID="{577136EE-25C4-4DD1-8BF9-4AF06CA1DB60}" presName="parentLeftMargin" presStyleLbl="node1" presStyleIdx="1" presStyleCnt="4"/>
      <dgm:spPr/>
      <dgm:t>
        <a:bodyPr/>
        <a:lstStyle/>
        <a:p>
          <a:endParaRPr lang="en-US"/>
        </a:p>
      </dgm:t>
    </dgm:pt>
    <dgm:pt modelId="{73381996-F0C3-40FB-B560-5759BC26C378}" type="pres">
      <dgm:prSet presAssocID="{577136EE-25C4-4DD1-8BF9-4AF06CA1DB60}" presName="parentText" presStyleLbl="node1" presStyleIdx="2" presStyleCnt="4">
        <dgm:presLayoutVars>
          <dgm:chMax val="0"/>
          <dgm:bulletEnabled val="1"/>
        </dgm:presLayoutVars>
      </dgm:prSet>
      <dgm:spPr/>
      <dgm:t>
        <a:bodyPr/>
        <a:lstStyle/>
        <a:p>
          <a:endParaRPr lang="en-US"/>
        </a:p>
      </dgm:t>
    </dgm:pt>
    <dgm:pt modelId="{0064A158-3B05-4CD5-9CED-8F45E1608D23}" type="pres">
      <dgm:prSet presAssocID="{577136EE-25C4-4DD1-8BF9-4AF06CA1DB60}" presName="negativeSpace" presStyleCnt="0"/>
      <dgm:spPr/>
    </dgm:pt>
    <dgm:pt modelId="{DDDE483C-207D-4410-A967-0D0EE68A4928}" type="pres">
      <dgm:prSet presAssocID="{577136EE-25C4-4DD1-8BF9-4AF06CA1DB60}" presName="childText" presStyleLbl="conFgAcc1" presStyleIdx="2" presStyleCnt="4">
        <dgm:presLayoutVars>
          <dgm:bulletEnabled val="1"/>
        </dgm:presLayoutVars>
      </dgm:prSet>
      <dgm:spPr/>
    </dgm:pt>
    <dgm:pt modelId="{33AD8F29-9D76-47EC-B11A-EF266C2008CD}" type="pres">
      <dgm:prSet presAssocID="{7C4D29F8-D1BB-41F7-A604-68F2D453EB60}" presName="spaceBetweenRectangles" presStyleCnt="0"/>
      <dgm:spPr/>
    </dgm:pt>
    <dgm:pt modelId="{2C8E69BB-A1B8-4D5C-A594-A12416F73DCF}" type="pres">
      <dgm:prSet presAssocID="{8512C346-FC93-4520-BD42-840EA9E96963}" presName="parentLin" presStyleCnt="0"/>
      <dgm:spPr/>
    </dgm:pt>
    <dgm:pt modelId="{DD8375A2-0259-4AA9-89E3-E9B0214A8203}" type="pres">
      <dgm:prSet presAssocID="{8512C346-FC93-4520-BD42-840EA9E96963}" presName="parentLeftMargin" presStyleLbl="node1" presStyleIdx="2" presStyleCnt="4"/>
      <dgm:spPr/>
      <dgm:t>
        <a:bodyPr/>
        <a:lstStyle/>
        <a:p>
          <a:endParaRPr lang="en-US"/>
        </a:p>
      </dgm:t>
    </dgm:pt>
    <dgm:pt modelId="{D1D932FE-3131-4B17-B9B1-FBE220A1D1AA}" type="pres">
      <dgm:prSet presAssocID="{8512C346-FC93-4520-BD42-840EA9E96963}" presName="parentText" presStyleLbl="node1" presStyleIdx="3" presStyleCnt="4">
        <dgm:presLayoutVars>
          <dgm:chMax val="0"/>
          <dgm:bulletEnabled val="1"/>
        </dgm:presLayoutVars>
      </dgm:prSet>
      <dgm:spPr/>
      <dgm:t>
        <a:bodyPr/>
        <a:lstStyle/>
        <a:p>
          <a:endParaRPr lang="en-US"/>
        </a:p>
      </dgm:t>
    </dgm:pt>
    <dgm:pt modelId="{9ECF6322-2470-45A8-8C4A-0C40BD67AF57}" type="pres">
      <dgm:prSet presAssocID="{8512C346-FC93-4520-BD42-840EA9E96963}" presName="negativeSpace" presStyleCnt="0"/>
      <dgm:spPr/>
    </dgm:pt>
    <dgm:pt modelId="{881A75D3-DF8C-4F97-9B06-A8A8B4B911FC}" type="pres">
      <dgm:prSet presAssocID="{8512C346-FC93-4520-BD42-840EA9E96963}" presName="childText" presStyleLbl="conFgAcc1" presStyleIdx="3" presStyleCnt="4">
        <dgm:presLayoutVars>
          <dgm:bulletEnabled val="1"/>
        </dgm:presLayoutVars>
      </dgm:prSet>
      <dgm:spPr/>
    </dgm:pt>
  </dgm:ptLst>
  <dgm:cxnLst>
    <dgm:cxn modelId="{69E4F16E-6D60-43A5-B03B-22F5CEBFF84C}" srcId="{E24400D1-3C4A-4C98-9E35-A721914AE2B0}" destId="{19088DE8-8D4E-4C38-8F39-E1780E47ED47}" srcOrd="0" destOrd="0" parTransId="{65A9F1BD-D2D3-4AF0-A2F5-2C055C0272A6}" sibTransId="{CBD0071C-ADA7-4435-BFE4-75D3961F2028}"/>
    <dgm:cxn modelId="{D3970C7E-97E2-428A-8486-659CE7B49198}" srcId="{E24400D1-3C4A-4C98-9E35-A721914AE2B0}" destId="{5D393CB0-19C7-4B15-A378-5F4397579293}" srcOrd="1" destOrd="0" parTransId="{E01ECEF1-A698-468F-8AF5-3CFC9B073A01}" sibTransId="{26C02D3A-0DED-48E5-AAB2-6FB8B698BA9B}"/>
    <dgm:cxn modelId="{FE1B56D9-A23E-4682-B50E-7D335D22AD0D}" type="presOf" srcId="{E24400D1-3C4A-4C98-9E35-A721914AE2B0}" destId="{A59AB625-37BD-43A0-89A5-7CA61ADF402B}" srcOrd="0" destOrd="0" presId="urn:microsoft.com/office/officeart/2005/8/layout/list1"/>
    <dgm:cxn modelId="{FE22EBE6-2703-4C36-9FA2-CD086574FDEF}" srcId="{E24400D1-3C4A-4C98-9E35-A721914AE2B0}" destId="{8512C346-FC93-4520-BD42-840EA9E96963}" srcOrd="3" destOrd="0" parTransId="{229FF474-A6FF-4E9A-B7CE-5AD5395DCC45}" sibTransId="{F239E729-4AB9-4499-9232-E9AD2B4CE265}"/>
    <dgm:cxn modelId="{D8E81F92-86EA-46F2-A241-F3C96C55931F}" type="presOf" srcId="{8512C346-FC93-4520-BD42-840EA9E96963}" destId="{D1D932FE-3131-4B17-B9B1-FBE220A1D1AA}" srcOrd="1" destOrd="0" presId="urn:microsoft.com/office/officeart/2005/8/layout/list1"/>
    <dgm:cxn modelId="{15B9AEB6-0D54-4DE2-8658-0CBDE0DB9B86}" type="presOf" srcId="{5D393CB0-19C7-4B15-A378-5F4397579293}" destId="{DF8D882F-700F-4F65-8DAA-71D34DB902E3}" srcOrd="1" destOrd="0" presId="urn:microsoft.com/office/officeart/2005/8/layout/list1"/>
    <dgm:cxn modelId="{4BAE091C-2A97-4685-8F46-3CD5BDDADDEB}" type="presOf" srcId="{8512C346-FC93-4520-BD42-840EA9E96963}" destId="{DD8375A2-0259-4AA9-89E3-E9B0214A8203}" srcOrd="0" destOrd="0" presId="urn:microsoft.com/office/officeart/2005/8/layout/list1"/>
    <dgm:cxn modelId="{1FD30A38-A69D-42DC-BE05-364511B36156}" srcId="{E24400D1-3C4A-4C98-9E35-A721914AE2B0}" destId="{577136EE-25C4-4DD1-8BF9-4AF06CA1DB60}" srcOrd="2" destOrd="0" parTransId="{20E9AED9-0855-428F-96BD-B405385F11EA}" sibTransId="{7C4D29F8-D1BB-41F7-A604-68F2D453EB60}"/>
    <dgm:cxn modelId="{927B6383-6C88-45F1-9C75-26A5C80495AD}" type="presOf" srcId="{577136EE-25C4-4DD1-8BF9-4AF06CA1DB60}" destId="{E0F41177-04EA-4199-9212-95350BD1286D}" srcOrd="0" destOrd="0" presId="urn:microsoft.com/office/officeart/2005/8/layout/list1"/>
    <dgm:cxn modelId="{C5E3A52A-4928-42DB-A451-FED1FD4F2CA8}" type="presOf" srcId="{5D393CB0-19C7-4B15-A378-5F4397579293}" destId="{3544909B-EBF7-4C95-AE4F-DA1836D449E2}" srcOrd="0" destOrd="0" presId="urn:microsoft.com/office/officeart/2005/8/layout/list1"/>
    <dgm:cxn modelId="{264E45A8-4AB0-4000-A620-3110820D85C7}" type="presOf" srcId="{19088DE8-8D4E-4C38-8F39-E1780E47ED47}" destId="{0DF11DBF-A7E4-4ED9-8CE7-E764309642FC}" srcOrd="0" destOrd="0" presId="urn:microsoft.com/office/officeart/2005/8/layout/list1"/>
    <dgm:cxn modelId="{087AE4C8-B14E-450C-B512-77105FF9A95B}" type="presOf" srcId="{19088DE8-8D4E-4C38-8F39-E1780E47ED47}" destId="{CE253E5E-A6CE-4850-87A0-89635F390143}" srcOrd="1" destOrd="0" presId="urn:microsoft.com/office/officeart/2005/8/layout/list1"/>
    <dgm:cxn modelId="{A14C8E12-7B2A-4E12-A454-45181059E130}" type="presOf" srcId="{577136EE-25C4-4DD1-8BF9-4AF06CA1DB60}" destId="{73381996-F0C3-40FB-B560-5759BC26C378}" srcOrd="1" destOrd="0" presId="urn:microsoft.com/office/officeart/2005/8/layout/list1"/>
    <dgm:cxn modelId="{A9F29C6A-D56B-44B1-A8C1-D48B8CE749DD}" type="presParOf" srcId="{A59AB625-37BD-43A0-89A5-7CA61ADF402B}" destId="{637977AF-8AD0-44C4-BC53-9069F255B0AD}" srcOrd="0" destOrd="0" presId="urn:microsoft.com/office/officeart/2005/8/layout/list1"/>
    <dgm:cxn modelId="{A28738A9-CE54-46F9-A8C7-E9895CCFF701}" type="presParOf" srcId="{637977AF-8AD0-44C4-BC53-9069F255B0AD}" destId="{0DF11DBF-A7E4-4ED9-8CE7-E764309642FC}" srcOrd="0" destOrd="0" presId="urn:microsoft.com/office/officeart/2005/8/layout/list1"/>
    <dgm:cxn modelId="{29938F5B-6F1E-4B33-A394-17AE457EB918}" type="presParOf" srcId="{637977AF-8AD0-44C4-BC53-9069F255B0AD}" destId="{CE253E5E-A6CE-4850-87A0-89635F390143}" srcOrd="1" destOrd="0" presId="urn:microsoft.com/office/officeart/2005/8/layout/list1"/>
    <dgm:cxn modelId="{8378965D-5880-4506-AA3A-FDFF2896059D}" type="presParOf" srcId="{A59AB625-37BD-43A0-89A5-7CA61ADF402B}" destId="{04EF6F9E-0358-4A30-814A-E265858042AE}" srcOrd="1" destOrd="0" presId="urn:microsoft.com/office/officeart/2005/8/layout/list1"/>
    <dgm:cxn modelId="{AE5D0B46-DE66-45B7-A949-D1931558ACC8}" type="presParOf" srcId="{A59AB625-37BD-43A0-89A5-7CA61ADF402B}" destId="{AA1641C0-A2FD-4BF6-9FC6-5A73D1159AF6}" srcOrd="2" destOrd="0" presId="urn:microsoft.com/office/officeart/2005/8/layout/list1"/>
    <dgm:cxn modelId="{E0700CCE-BFEE-450F-BBCD-E8305E74BF84}" type="presParOf" srcId="{A59AB625-37BD-43A0-89A5-7CA61ADF402B}" destId="{8A965010-E19B-4BAE-81FF-4BBE7A858D88}" srcOrd="3" destOrd="0" presId="urn:microsoft.com/office/officeart/2005/8/layout/list1"/>
    <dgm:cxn modelId="{44AC1FAD-6E90-42C2-B754-484F4A737E59}" type="presParOf" srcId="{A59AB625-37BD-43A0-89A5-7CA61ADF402B}" destId="{54851E44-9711-476A-A448-BB221CD09959}" srcOrd="4" destOrd="0" presId="urn:microsoft.com/office/officeart/2005/8/layout/list1"/>
    <dgm:cxn modelId="{A8CB7F3F-82C4-4555-8068-E7341E73EED4}" type="presParOf" srcId="{54851E44-9711-476A-A448-BB221CD09959}" destId="{3544909B-EBF7-4C95-AE4F-DA1836D449E2}" srcOrd="0" destOrd="0" presId="urn:microsoft.com/office/officeart/2005/8/layout/list1"/>
    <dgm:cxn modelId="{730DD2EB-7263-44BA-8A4B-06DFB60D4745}" type="presParOf" srcId="{54851E44-9711-476A-A448-BB221CD09959}" destId="{DF8D882F-700F-4F65-8DAA-71D34DB902E3}" srcOrd="1" destOrd="0" presId="urn:microsoft.com/office/officeart/2005/8/layout/list1"/>
    <dgm:cxn modelId="{CC02754E-165D-4D93-B2E1-2FF4E494DB5A}" type="presParOf" srcId="{A59AB625-37BD-43A0-89A5-7CA61ADF402B}" destId="{793FBB9A-35C3-4F5C-A9A1-540B7DCA13E9}" srcOrd="5" destOrd="0" presId="urn:microsoft.com/office/officeart/2005/8/layout/list1"/>
    <dgm:cxn modelId="{C59DD95F-F3A3-4FE2-910F-88CE9427BEAF}" type="presParOf" srcId="{A59AB625-37BD-43A0-89A5-7CA61ADF402B}" destId="{38444595-3255-4FDD-B43F-CBEA3002A218}" srcOrd="6" destOrd="0" presId="urn:microsoft.com/office/officeart/2005/8/layout/list1"/>
    <dgm:cxn modelId="{53D310D7-0206-4FA4-A69A-E6319168AAC5}" type="presParOf" srcId="{A59AB625-37BD-43A0-89A5-7CA61ADF402B}" destId="{F10AAA14-7C12-417D-9C15-F4747F15C623}" srcOrd="7" destOrd="0" presId="urn:microsoft.com/office/officeart/2005/8/layout/list1"/>
    <dgm:cxn modelId="{C4EFE804-C0EB-476B-B387-46AC50040078}" type="presParOf" srcId="{A59AB625-37BD-43A0-89A5-7CA61ADF402B}" destId="{4D9AB215-66FD-462F-BCFB-48D2DE3A34D3}" srcOrd="8" destOrd="0" presId="urn:microsoft.com/office/officeart/2005/8/layout/list1"/>
    <dgm:cxn modelId="{A7313463-A1A0-46DA-AA2F-DFF643F4A3B1}" type="presParOf" srcId="{4D9AB215-66FD-462F-BCFB-48D2DE3A34D3}" destId="{E0F41177-04EA-4199-9212-95350BD1286D}" srcOrd="0" destOrd="0" presId="urn:microsoft.com/office/officeart/2005/8/layout/list1"/>
    <dgm:cxn modelId="{A13D56F4-B5E5-4F6F-943F-84A473287665}" type="presParOf" srcId="{4D9AB215-66FD-462F-BCFB-48D2DE3A34D3}" destId="{73381996-F0C3-40FB-B560-5759BC26C378}" srcOrd="1" destOrd="0" presId="urn:microsoft.com/office/officeart/2005/8/layout/list1"/>
    <dgm:cxn modelId="{C5E4D529-5A43-49F3-A7A9-2851DCDC9502}" type="presParOf" srcId="{A59AB625-37BD-43A0-89A5-7CA61ADF402B}" destId="{0064A158-3B05-4CD5-9CED-8F45E1608D23}" srcOrd="9" destOrd="0" presId="urn:microsoft.com/office/officeart/2005/8/layout/list1"/>
    <dgm:cxn modelId="{8D7903F9-7327-4FB9-9F26-D83E1EEE9301}" type="presParOf" srcId="{A59AB625-37BD-43A0-89A5-7CA61ADF402B}" destId="{DDDE483C-207D-4410-A967-0D0EE68A4928}" srcOrd="10" destOrd="0" presId="urn:microsoft.com/office/officeart/2005/8/layout/list1"/>
    <dgm:cxn modelId="{FAD12514-4163-4295-87A3-A404BFC0AAE7}" type="presParOf" srcId="{A59AB625-37BD-43A0-89A5-7CA61ADF402B}" destId="{33AD8F29-9D76-47EC-B11A-EF266C2008CD}" srcOrd="11" destOrd="0" presId="urn:microsoft.com/office/officeart/2005/8/layout/list1"/>
    <dgm:cxn modelId="{19FBD330-B2EC-460D-9E62-D08A5F30AEAE}" type="presParOf" srcId="{A59AB625-37BD-43A0-89A5-7CA61ADF402B}" destId="{2C8E69BB-A1B8-4D5C-A594-A12416F73DCF}" srcOrd="12" destOrd="0" presId="urn:microsoft.com/office/officeart/2005/8/layout/list1"/>
    <dgm:cxn modelId="{A8D73DC2-32E6-4371-8B2E-27D7A7B1D746}" type="presParOf" srcId="{2C8E69BB-A1B8-4D5C-A594-A12416F73DCF}" destId="{DD8375A2-0259-4AA9-89E3-E9B0214A8203}" srcOrd="0" destOrd="0" presId="urn:microsoft.com/office/officeart/2005/8/layout/list1"/>
    <dgm:cxn modelId="{5F41E7AF-95BB-4FD1-922E-B543C97102A9}" type="presParOf" srcId="{2C8E69BB-A1B8-4D5C-A594-A12416F73DCF}" destId="{D1D932FE-3131-4B17-B9B1-FBE220A1D1AA}" srcOrd="1" destOrd="0" presId="urn:microsoft.com/office/officeart/2005/8/layout/list1"/>
    <dgm:cxn modelId="{8BFE2914-ECFD-4A39-B780-44E1B5EEABE4}" type="presParOf" srcId="{A59AB625-37BD-43A0-89A5-7CA61ADF402B}" destId="{9ECF6322-2470-45A8-8C4A-0C40BD67AF57}" srcOrd="13" destOrd="0" presId="urn:microsoft.com/office/officeart/2005/8/layout/list1"/>
    <dgm:cxn modelId="{3961F0BF-8125-42E3-ADCF-B83DDB592A2B}" type="presParOf" srcId="{A59AB625-37BD-43A0-89A5-7CA61ADF402B}" destId="{881A75D3-DF8C-4F97-9B06-A8A8B4B911F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1FF80-11D8-465E-8F89-805F237B565B}">
      <dsp:nvSpPr>
        <dsp:cNvPr id="0" name=""/>
        <dsp:cNvSpPr/>
      </dsp:nvSpPr>
      <dsp:spPr>
        <a:xfrm>
          <a:off x="23018" y="0"/>
          <a:ext cx="4525963" cy="4525963"/>
        </a:xfrm>
        <a:prstGeom prst="diamond">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dsp:style>
    </dsp:sp>
    <dsp:sp modelId="{87A9C339-6619-44DF-B670-35E968C2809B}">
      <dsp:nvSpPr>
        <dsp:cNvPr id="0" name=""/>
        <dsp:cNvSpPr/>
      </dsp:nvSpPr>
      <dsp:spPr>
        <a:xfrm>
          <a:off x="452984" y="429966"/>
          <a:ext cx="1765125" cy="1765125"/>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Surrounding</a:t>
          </a:r>
        </a:p>
        <a:p>
          <a:pPr lvl="0" algn="ctr" defTabSz="889000">
            <a:lnSpc>
              <a:spcPct val="90000"/>
            </a:lnSpc>
            <a:spcBef>
              <a:spcPct val="0"/>
            </a:spcBef>
            <a:spcAft>
              <a:spcPct val="35000"/>
            </a:spcAft>
          </a:pPr>
          <a:r>
            <a:rPr lang="en-US" sz="2000" kern="1200" dirty="0"/>
            <a:t>Environment</a:t>
          </a:r>
        </a:p>
      </dsp:txBody>
      <dsp:txXfrm>
        <a:off x="539150" y="516132"/>
        <a:ext cx="1592793" cy="1592793"/>
      </dsp:txXfrm>
    </dsp:sp>
    <dsp:sp modelId="{48848527-3561-46EB-8825-113A69BECA5A}">
      <dsp:nvSpPr>
        <dsp:cNvPr id="0" name=""/>
        <dsp:cNvSpPr/>
      </dsp:nvSpPr>
      <dsp:spPr>
        <a:xfrm>
          <a:off x="2353889" y="429966"/>
          <a:ext cx="1765125" cy="1765125"/>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Natural</a:t>
          </a:r>
        </a:p>
        <a:p>
          <a:pPr lvl="0" algn="ctr" defTabSz="889000">
            <a:lnSpc>
              <a:spcPct val="90000"/>
            </a:lnSpc>
            <a:spcBef>
              <a:spcPct val="0"/>
            </a:spcBef>
            <a:spcAft>
              <a:spcPct val="35000"/>
            </a:spcAft>
          </a:pPr>
          <a:r>
            <a:rPr lang="en-US" sz="2000" kern="1200" dirty="0"/>
            <a:t>Topography</a:t>
          </a:r>
        </a:p>
      </dsp:txBody>
      <dsp:txXfrm>
        <a:off x="2440055" y="516132"/>
        <a:ext cx="1592793" cy="1592793"/>
      </dsp:txXfrm>
    </dsp:sp>
    <dsp:sp modelId="{DF3C09BD-3617-4634-84DC-6056E200640F}">
      <dsp:nvSpPr>
        <dsp:cNvPr id="0" name=""/>
        <dsp:cNvSpPr/>
      </dsp:nvSpPr>
      <dsp:spPr>
        <a:xfrm>
          <a:off x="452984" y="2330870"/>
          <a:ext cx="1765125" cy="1765125"/>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Existing</a:t>
          </a:r>
        </a:p>
        <a:p>
          <a:pPr lvl="0" algn="ctr" defTabSz="889000">
            <a:lnSpc>
              <a:spcPct val="90000"/>
            </a:lnSpc>
            <a:spcBef>
              <a:spcPct val="0"/>
            </a:spcBef>
            <a:spcAft>
              <a:spcPct val="35000"/>
            </a:spcAft>
          </a:pPr>
          <a:r>
            <a:rPr lang="en-US" sz="2000" kern="1200" dirty="0"/>
            <a:t>Infrastructure</a:t>
          </a:r>
        </a:p>
      </dsp:txBody>
      <dsp:txXfrm>
        <a:off x="539150" y="2417036"/>
        <a:ext cx="1592793" cy="1592793"/>
      </dsp:txXfrm>
    </dsp:sp>
    <dsp:sp modelId="{00480A76-7227-4437-9E0B-CBFF90EA4770}">
      <dsp:nvSpPr>
        <dsp:cNvPr id="0" name=""/>
        <dsp:cNvSpPr/>
      </dsp:nvSpPr>
      <dsp:spPr>
        <a:xfrm>
          <a:off x="2353889" y="2330870"/>
          <a:ext cx="1765125" cy="176512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Soil Type</a:t>
          </a:r>
        </a:p>
      </dsp:txBody>
      <dsp:txXfrm>
        <a:off x="2440055" y="2417036"/>
        <a:ext cx="1592793" cy="159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E28E-82D3-4C9C-876A-D3A364161C57}">
      <dsp:nvSpPr>
        <dsp:cNvPr id="0" name=""/>
        <dsp:cNvSpPr/>
      </dsp:nvSpPr>
      <dsp:spPr>
        <a:xfrm rot="5400000">
          <a:off x="-245635" y="24608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Near</a:t>
          </a:r>
        </a:p>
        <a:p>
          <a:pPr lvl="0" algn="ctr" defTabSz="622300">
            <a:lnSpc>
              <a:spcPct val="90000"/>
            </a:lnSpc>
            <a:spcBef>
              <a:spcPct val="0"/>
            </a:spcBef>
            <a:spcAft>
              <a:spcPct val="35000"/>
            </a:spcAft>
          </a:pPr>
          <a:r>
            <a:rPr lang="en-US" sz="1400" kern="1200" dirty="0"/>
            <a:t>Excavation</a:t>
          </a:r>
        </a:p>
      </dsp:txBody>
      <dsp:txXfrm rot="-5400000">
        <a:off x="1" y="573596"/>
        <a:ext cx="1146297" cy="491270"/>
      </dsp:txXfrm>
    </dsp:sp>
    <dsp:sp modelId="{FBDE3297-7D13-4D4A-A3BD-29AC5A26618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Ground settlement</a:t>
          </a:r>
        </a:p>
        <a:p>
          <a:pPr marL="285750" lvl="1" indent="-285750" algn="l" defTabSz="1333500">
            <a:lnSpc>
              <a:spcPct val="90000"/>
            </a:lnSpc>
            <a:spcBef>
              <a:spcPct val="0"/>
            </a:spcBef>
            <a:spcAft>
              <a:spcPct val="15000"/>
            </a:spcAft>
            <a:buChar char="••"/>
          </a:pPr>
          <a:r>
            <a:rPr lang="en-US" sz="3000" kern="1200" dirty="0"/>
            <a:t>Cracking in sidewalls or slopes</a:t>
          </a:r>
        </a:p>
      </dsp:txBody>
      <dsp:txXfrm rot="-5400000">
        <a:off x="1146298" y="52408"/>
        <a:ext cx="7031341" cy="960496"/>
      </dsp:txXfrm>
    </dsp:sp>
    <dsp:sp modelId="{21D56E64-D3FD-4D7A-AAD1-BFD2B000AD9F}">
      <dsp:nvSpPr>
        <dsp:cNvPr id="0" name=""/>
        <dsp:cNvSpPr/>
      </dsp:nvSpPr>
      <dsp:spPr>
        <a:xfrm rot="5400000">
          <a:off x="-245635" y="168983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In Trench</a:t>
          </a:r>
        </a:p>
      </dsp:txBody>
      <dsp:txXfrm rot="-5400000">
        <a:off x="1" y="2017346"/>
        <a:ext cx="1146297" cy="491270"/>
      </dsp:txXfrm>
    </dsp:sp>
    <dsp:sp modelId="{B1428D3D-3BED-4A8C-8C4E-27572BC93B1A}">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Changes/bulges in wall slope</a:t>
          </a:r>
        </a:p>
        <a:p>
          <a:pPr marL="285750" lvl="1" indent="-285750" algn="l" defTabSz="1333500">
            <a:lnSpc>
              <a:spcPct val="90000"/>
            </a:lnSpc>
            <a:spcBef>
              <a:spcPct val="0"/>
            </a:spcBef>
            <a:spcAft>
              <a:spcPct val="15000"/>
            </a:spcAft>
            <a:buChar char="••"/>
          </a:pPr>
          <a:r>
            <a:rPr lang="en-US" sz="3000" kern="1200" dirty="0"/>
            <a:t>Falling flakes, pebbles, soil clumps</a:t>
          </a:r>
        </a:p>
      </dsp:txBody>
      <dsp:txXfrm rot="-5400000">
        <a:off x="1146298" y="1496158"/>
        <a:ext cx="7031341" cy="960496"/>
      </dsp:txXfrm>
    </dsp:sp>
    <dsp:sp modelId="{24CCED92-5D38-4280-A278-A945A9B32B2C}">
      <dsp:nvSpPr>
        <dsp:cNvPr id="0" name=""/>
        <dsp:cNvSpPr/>
      </dsp:nvSpPr>
      <dsp:spPr>
        <a:xfrm rot="5400000">
          <a:off x="-245635" y="3133582"/>
          <a:ext cx="1637567" cy="11462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Bottom of</a:t>
          </a:r>
        </a:p>
        <a:p>
          <a:pPr lvl="0" algn="ctr" defTabSz="622300">
            <a:lnSpc>
              <a:spcPct val="90000"/>
            </a:lnSpc>
            <a:spcBef>
              <a:spcPct val="0"/>
            </a:spcBef>
            <a:spcAft>
              <a:spcPct val="35000"/>
            </a:spcAft>
          </a:pPr>
          <a:r>
            <a:rPr lang="en-US" sz="1400" kern="1200" dirty="0"/>
            <a:t>Trench</a:t>
          </a:r>
        </a:p>
      </dsp:txBody>
      <dsp:txXfrm rot="-5400000">
        <a:off x="1" y="3461096"/>
        <a:ext cx="1146297" cy="491270"/>
      </dsp:txXfrm>
    </dsp:sp>
    <dsp:sp modelId="{993270F9-C671-49D4-9A8E-3AA9964EF88E}">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Water seepage</a:t>
          </a:r>
        </a:p>
        <a:p>
          <a:pPr marL="285750" lvl="1" indent="-285750" algn="l" defTabSz="1333500">
            <a:lnSpc>
              <a:spcPct val="90000"/>
            </a:lnSpc>
            <a:spcBef>
              <a:spcPct val="0"/>
            </a:spcBef>
            <a:spcAft>
              <a:spcPct val="15000"/>
            </a:spcAft>
            <a:buChar char="••"/>
          </a:pPr>
          <a:r>
            <a:rPr lang="en-US" sz="3000" kern="1200" dirty="0"/>
            <a:t>Walls or bottom of trench softening</a:t>
          </a:r>
        </a:p>
      </dsp:txBody>
      <dsp:txXfrm rot="-5400000">
        <a:off x="1146298" y="2939908"/>
        <a:ext cx="7031341" cy="96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41C0-A2FD-4BF6-9FC6-5A73D1159AF6}">
      <dsp:nvSpPr>
        <dsp:cNvPr id="0" name=""/>
        <dsp:cNvSpPr/>
      </dsp:nvSpPr>
      <dsp:spPr>
        <a:xfrm>
          <a:off x="0" y="447679"/>
          <a:ext cx="5867399"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53E5E-A6CE-4850-87A0-89635F390143}">
      <dsp:nvSpPr>
        <dsp:cNvPr id="0" name=""/>
        <dsp:cNvSpPr/>
      </dsp:nvSpPr>
      <dsp:spPr>
        <a:xfrm>
          <a:off x="293370" y="49159"/>
          <a:ext cx="4107180"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200150">
            <a:lnSpc>
              <a:spcPct val="90000"/>
            </a:lnSpc>
            <a:spcBef>
              <a:spcPct val="0"/>
            </a:spcBef>
            <a:spcAft>
              <a:spcPct val="35000"/>
            </a:spcAft>
          </a:pPr>
          <a:r>
            <a:rPr lang="en-US" sz="2700" kern="1200" dirty="0"/>
            <a:t>Spoil Pile Slide</a:t>
          </a:r>
        </a:p>
      </dsp:txBody>
      <dsp:txXfrm>
        <a:off x="332278" y="88067"/>
        <a:ext cx="4029364" cy="719224"/>
      </dsp:txXfrm>
    </dsp:sp>
    <dsp:sp modelId="{38444595-3255-4FDD-B43F-CBEA3002A218}">
      <dsp:nvSpPr>
        <dsp:cNvPr id="0" name=""/>
        <dsp:cNvSpPr/>
      </dsp:nvSpPr>
      <dsp:spPr>
        <a:xfrm>
          <a:off x="0" y="1672399"/>
          <a:ext cx="5867399"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D882F-700F-4F65-8DAA-71D34DB902E3}">
      <dsp:nvSpPr>
        <dsp:cNvPr id="0" name=""/>
        <dsp:cNvSpPr/>
      </dsp:nvSpPr>
      <dsp:spPr>
        <a:xfrm>
          <a:off x="293370" y="1273879"/>
          <a:ext cx="4107180"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200150">
            <a:lnSpc>
              <a:spcPct val="90000"/>
            </a:lnSpc>
            <a:spcBef>
              <a:spcPct val="0"/>
            </a:spcBef>
            <a:spcAft>
              <a:spcPct val="35000"/>
            </a:spcAft>
          </a:pPr>
          <a:r>
            <a:rPr lang="en-US" sz="2700" kern="1200" dirty="0"/>
            <a:t>Shear Wall Collapse</a:t>
          </a:r>
        </a:p>
      </dsp:txBody>
      <dsp:txXfrm>
        <a:off x="332278" y="1312787"/>
        <a:ext cx="4029364" cy="719224"/>
      </dsp:txXfrm>
    </dsp:sp>
    <dsp:sp modelId="{DDDE483C-207D-4410-A967-0D0EE68A4928}">
      <dsp:nvSpPr>
        <dsp:cNvPr id="0" name=""/>
        <dsp:cNvSpPr/>
      </dsp:nvSpPr>
      <dsp:spPr>
        <a:xfrm>
          <a:off x="0" y="2897120"/>
          <a:ext cx="5867399"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381996-F0C3-40FB-B560-5759BC26C378}">
      <dsp:nvSpPr>
        <dsp:cNvPr id="0" name=""/>
        <dsp:cNvSpPr/>
      </dsp:nvSpPr>
      <dsp:spPr>
        <a:xfrm>
          <a:off x="293370" y="2498600"/>
          <a:ext cx="4107180"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200150">
            <a:lnSpc>
              <a:spcPct val="90000"/>
            </a:lnSpc>
            <a:spcBef>
              <a:spcPct val="0"/>
            </a:spcBef>
            <a:spcAft>
              <a:spcPct val="35000"/>
            </a:spcAft>
          </a:pPr>
          <a:r>
            <a:rPr lang="en-US" sz="2700" kern="1200" dirty="0"/>
            <a:t>Lip Slide</a:t>
          </a:r>
        </a:p>
      </dsp:txBody>
      <dsp:txXfrm>
        <a:off x="332278" y="2537508"/>
        <a:ext cx="4029364" cy="719224"/>
      </dsp:txXfrm>
    </dsp:sp>
    <dsp:sp modelId="{881A75D3-DF8C-4F97-9B06-A8A8B4B911FC}">
      <dsp:nvSpPr>
        <dsp:cNvPr id="0" name=""/>
        <dsp:cNvSpPr/>
      </dsp:nvSpPr>
      <dsp:spPr>
        <a:xfrm>
          <a:off x="0" y="4121840"/>
          <a:ext cx="5867399"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932FE-3131-4B17-B9B1-FBE220A1D1AA}">
      <dsp:nvSpPr>
        <dsp:cNvPr id="0" name=""/>
        <dsp:cNvSpPr/>
      </dsp:nvSpPr>
      <dsp:spPr>
        <a:xfrm>
          <a:off x="293370" y="3723320"/>
          <a:ext cx="4107180"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200150">
            <a:lnSpc>
              <a:spcPct val="90000"/>
            </a:lnSpc>
            <a:spcBef>
              <a:spcPct val="0"/>
            </a:spcBef>
            <a:spcAft>
              <a:spcPct val="35000"/>
            </a:spcAft>
          </a:pPr>
          <a:r>
            <a:rPr lang="en-US" sz="2700" kern="1200" dirty="0"/>
            <a:t>Belly Slough</a:t>
          </a:r>
        </a:p>
      </dsp:txBody>
      <dsp:txXfrm>
        <a:off x="332278" y="3762228"/>
        <a:ext cx="4029364"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8FB5D-B379-4244-B675-7A1BBC2827E9}" type="datetimeFigureOut">
              <a:rPr lang="en-US" smtClean="0"/>
              <a:pPr/>
              <a:t>4/8/2021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B2210-1F86-474E-98D8-17A30FD7DF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IMPORTANT NOTE:</a:t>
            </a:r>
          </a:p>
          <a:p>
            <a:r>
              <a:rPr lang="en-US" dirty="0"/>
              <a:t>This PowerPoint presentation is designed to be used in conjunction with our State Building and Construction Trades Council</a:t>
            </a:r>
          </a:p>
          <a:p>
            <a:r>
              <a:rPr lang="en-US" dirty="0"/>
              <a:t>“2019 Excavation and Trenching Hazards Curriculum.”</a:t>
            </a:r>
          </a:p>
          <a:p>
            <a:endParaRPr lang="en-US" dirty="0"/>
          </a:p>
          <a:p>
            <a:r>
              <a:rPr lang="en-US" dirty="0"/>
              <a:t>The Curriculum includes detailed teaching notes for each slide as well as important background information and instructions for using this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Before using this PowerPoint, presenters should study the </a:t>
            </a:r>
            <a:r>
              <a:rPr kumimoji="0" lang="en-US" sz="1200" b="0" i="0" u="none" strike="noStrike" kern="1200" cap="none" spc="0" normalizeH="0" baseline="0" noProof="0" dirty="0">
                <a:ln>
                  <a:noFill/>
                </a:ln>
                <a:solidFill>
                  <a:prstClr val="black"/>
                </a:solidFill>
                <a:effectLst/>
                <a:uLnTx/>
                <a:uFillTx/>
                <a:latin typeface="+mn-lt"/>
                <a:ea typeface="+mn-ea"/>
                <a:cs typeface="+mn-cs"/>
              </a:rPr>
              <a:t>Curriculum </a:t>
            </a:r>
            <a:r>
              <a:rPr lang="en-US" sz="1200" dirty="0"/>
              <a:t>notes for each slide to familiarize themselves with the content and key talking points.</a:t>
            </a:r>
          </a:p>
          <a:p>
            <a:endParaRPr lang="en-US" dirty="0"/>
          </a:p>
          <a:p>
            <a:r>
              <a:rPr lang="en-US" dirty="0"/>
              <a:t>The Excavation and Trenching Hazards PowerPoint slides and Curriculum were part of a complete training package created by the State Building and Construction Trades Council of California, AFL-CIO (SBCTC) for our 2019 Train-the-Trainer program </a:t>
            </a:r>
            <a:r>
              <a:rPr lang="en-US" sz="1200" dirty="0"/>
              <a:t>produced under grant# SH05030SH8 from the Occupational Safety and Health Administration, U.S. Department of Labor (slide 2 contains a full disclaimer).</a:t>
            </a:r>
          </a:p>
          <a:p>
            <a:endParaRPr lang="en-US" sz="1200" dirty="0"/>
          </a:p>
          <a:p>
            <a:r>
              <a:rPr lang="en-US" sz="1200" dirty="0"/>
              <a:t>Image credits for each slide are also available as an addendum to the Curriculum.</a:t>
            </a:r>
          </a:p>
          <a:p>
            <a:endParaRPr lang="en-US" sz="1200" dirty="0"/>
          </a:p>
          <a:p>
            <a:r>
              <a:rPr lang="en-US" dirty="0"/>
              <a:t>Material may be used for non-commercial, instructional, educational purposes ONLY, with proper accreditation to </a:t>
            </a:r>
            <a:r>
              <a:rPr lang="en-US" sz="1200" dirty="0"/>
              <a:t>the State Building and Construction Trades Council of California, AFL-CIO.</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effort has been made to ensure information is current and accurate, the SBCTC does not assume any liability for errors or omissions.</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3B2210-1F86-474E-98D8-17A30FD7DFD7}" type="slidenum">
              <a:rPr lang="en-US" smtClean="0"/>
              <a:pPr/>
              <a:t>18</a:t>
            </a:fld>
            <a:endParaRPr lang="en-US"/>
          </a:p>
        </p:txBody>
      </p:sp>
    </p:spTree>
    <p:extLst>
      <p:ext uri="{BB962C8B-B14F-4D97-AF65-F5344CB8AC3E}">
        <p14:creationId xmlns:p14="http://schemas.microsoft.com/office/powerpoint/2010/main" val="273637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McGuire and Hester</a:t>
            </a:r>
          </a:p>
          <a:p>
            <a:r>
              <a:rPr lang="en-US" dirty="0"/>
              <a:t>Swinerton</a:t>
            </a:r>
          </a:p>
          <a:p>
            <a:r>
              <a:rPr lang="en-US" dirty="0"/>
              <a:t>CDPH</a:t>
            </a:r>
          </a:p>
          <a:p>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photo CDPH</a:t>
            </a:r>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Photo Maryland Fire </a:t>
            </a:r>
            <a:r>
              <a:rPr lang="en-US" dirty="0" err="1"/>
              <a:t>harwood</a:t>
            </a:r>
            <a:r>
              <a:rPr lang="en-US"/>
              <a:t> grant</a:t>
            </a:r>
          </a:p>
        </p:txBody>
      </p:sp>
      <p:sp>
        <p:nvSpPr>
          <p:cNvPr id="4" name="Slide Number Placeholder 3"/>
          <p:cNvSpPr>
            <a:spLocks noGrp="1"/>
          </p:cNvSpPr>
          <p:nvPr>
            <p:ph type="sldNum" sz="quarter" idx="10"/>
          </p:nvPr>
        </p:nvSpPr>
        <p:spPr/>
        <p:txBody>
          <a:bodyPr/>
          <a:lstStyle/>
          <a:p>
            <a:fld id="{913B2210-1F86-474E-98D8-17A30FD7DFD7}"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miter lim="800000"/>
            <a:headEnd/>
            <a:tailEnd/>
          </a:ln>
        </p:spPr>
        <p:txBody>
          <a:bodyPr/>
          <a:lstStyle/>
          <a:p>
            <a:fld id="{1D0CAE80-AE2B-4886-B49B-C1EB4B3725A2}" type="slidenum">
              <a:rPr lang="en-US" smtClean="0">
                <a:latin typeface="Arial" pitchFamily="34" charset="0"/>
              </a:rPr>
              <a:pPr/>
              <a:t>27</a:t>
            </a:fld>
            <a:endParaRPr lang="en-US">
              <a:latin typeface="Arial"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miter lim="800000"/>
            <a:headEnd/>
            <a:tailEnd/>
          </a:ln>
        </p:spPr>
        <p:txBody>
          <a:bodyPr/>
          <a:lstStyle/>
          <a:p>
            <a:fld id="{2E038A41-BC5E-4326-AD88-F4357B01F6DD}" type="slidenum">
              <a:rPr lang="en-US" smtClean="0">
                <a:latin typeface="Arial" pitchFamily="34" charset="0"/>
              </a:rPr>
              <a:pPr/>
              <a:t>28</a:t>
            </a:fld>
            <a:endParaRPr lang="en-US">
              <a:latin typeface="Arial" pitchFamily="34"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miter lim="800000"/>
            <a:headEnd/>
            <a:tailEnd/>
          </a:ln>
        </p:spPr>
        <p:txBody>
          <a:bodyPr/>
          <a:lstStyle/>
          <a:p>
            <a:fld id="{92D691BF-B9BD-4077-BFDD-EC5340C3C283}" type="slidenum">
              <a:rPr lang="en-US" smtClean="0">
                <a:latin typeface="Arial" pitchFamily="34" charset="0"/>
              </a:rPr>
              <a:pPr/>
              <a:t>29</a:t>
            </a:fld>
            <a:endParaRPr lang="en-US">
              <a:latin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miter lim="800000"/>
            <a:headEnd/>
            <a:tailEnd/>
          </a:ln>
        </p:spPr>
        <p:txBody>
          <a:bodyPr/>
          <a:lstStyle/>
          <a:p>
            <a:fld id="{49B8B419-7288-44EA-99ED-1CCA8BF283DC}" type="slidenum">
              <a:rPr lang="en-US" smtClean="0">
                <a:latin typeface="Arial" pitchFamily="34" charset="0"/>
              </a:rPr>
              <a:pPr/>
              <a:t>30</a:t>
            </a:fld>
            <a:endParaRPr lang="en-US">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miter lim="800000"/>
            <a:headEnd/>
            <a:tailEnd/>
          </a:ln>
        </p:spPr>
        <p:txBody>
          <a:bodyPr/>
          <a:lstStyle/>
          <a:p>
            <a:fld id="{2B3CB3A0-658A-4F7F-B610-75E2CD438DF7}" type="slidenum">
              <a:rPr lang="en-US" smtClean="0">
                <a:latin typeface="Arial" pitchFamily="34" charset="0"/>
              </a:rPr>
              <a:pPr/>
              <a:t>31</a:t>
            </a:fld>
            <a:endParaRPr lang="en-US">
              <a:latin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Illus. OR OSHA</a:t>
            </a:r>
          </a:p>
        </p:txBody>
      </p:sp>
      <p:sp>
        <p:nvSpPr>
          <p:cNvPr id="4" name="Slide Number Placeholder 3"/>
          <p:cNvSpPr>
            <a:spLocks noGrp="1"/>
          </p:cNvSpPr>
          <p:nvPr>
            <p:ph type="sldNum" sz="quarter" idx="10"/>
          </p:nvPr>
        </p:nvSpPr>
        <p:spPr/>
        <p:txBody>
          <a:bodyPr/>
          <a:lstStyle/>
          <a:p>
            <a:fld id="{913B2210-1F86-474E-98D8-17A30FD7DFD7}"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F373D-3948-4153-878B-4DA792E9471B}"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229582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miter lim="800000"/>
            <a:headEnd/>
            <a:tailEnd/>
          </a:ln>
        </p:spPr>
        <p:txBody>
          <a:bodyPr/>
          <a:lstStyle/>
          <a:p>
            <a:fld id="{A9A35697-4DAB-4FBB-8FC0-0A96A1F5806A}" type="slidenum">
              <a:rPr lang="en-US" smtClean="0">
                <a:latin typeface="Arial" pitchFamily="34" charset="0"/>
              </a:rPr>
              <a:pPr/>
              <a:t>33</a:t>
            </a:fld>
            <a:endParaRPr lang="en-US">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photo CDPH</a:t>
            </a:r>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pPr/>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Photo SF Gate</a:t>
            </a:r>
          </a:p>
        </p:txBody>
      </p:sp>
      <p:sp>
        <p:nvSpPr>
          <p:cNvPr id="4" name="Slide Number Placeholder 3"/>
          <p:cNvSpPr>
            <a:spLocks noGrp="1"/>
          </p:cNvSpPr>
          <p:nvPr>
            <p:ph type="sldNum" sz="quarter" idx="10"/>
          </p:nvPr>
        </p:nvSpPr>
        <p:spPr/>
        <p:txBody>
          <a:bodyPr/>
          <a:lstStyle/>
          <a:p>
            <a:fld id="{913B2210-1F86-474E-98D8-17A30FD7DFD7}" type="slidenum">
              <a:rPr lang="en-US" smtClean="0"/>
              <a:pPr/>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Photo: YouTube</a:t>
            </a:r>
          </a:p>
        </p:txBody>
      </p:sp>
      <p:sp>
        <p:nvSpPr>
          <p:cNvPr id="4" name="Slide Number Placeholder 3"/>
          <p:cNvSpPr>
            <a:spLocks noGrp="1"/>
          </p:cNvSpPr>
          <p:nvPr>
            <p:ph type="sldNum" sz="quarter" idx="10"/>
          </p:nvPr>
        </p:nvSpPr>
        <p:spPr/>
        <p:txBody>
          <a:bodyPr/>
          <a:lstStyle/>
          <a:p>
            <a:fld id="{913B2210-1F86-474E-98D8-17A30FD7DFD7}" type="slidenum">
              <a:rPr lang="en-US" smtClean="0"/>
              <a:pPr/>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6284">
              <a:spcBef>
                <a:spcPct val="0"/>
              </a:spcBef>
            </a:pPr>
            <a:endParaRPr lang="en-US" dirty="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02635" indent="-270244">
              <a:defRPr>
                <a:solidFill>
                  <a:schemeClr val="tx1"/>
                </a:solidFill>
                <a:latin typeface="Myriad Web Pro" charset="0"/>
              </a:defRPr>
            </a:lvl2pPr>
            <a:lvl3pPr marL="1080978" indent="-216196">
              <a:defRPr>
                <a:solidFill>
                  <a:schemeClr val="tx1"/>
                </a:solidFill>
                <a:latin typeface="Myriad Web Pro" charset="0"/>
              </a:defRPr>
            </a:lvl3pPr>
            <a:lvl4pPr marL="1513368" indent="-216196">
              <a:defRPr>
                <a:solidFill>
                  <a:schemeClr val="tx1"/>
                </a:solidFill>
                <a:latin typeface="Myriad Web Pro" charset="0"/>
              </a:defRPr>
            </a:lvl4pPr>
            <a:lvl5pPr marL="1945759" indent="-216196">
              <a:defRPr>
                <a:solidFill>
                  <a:schemeClr val="tx1"/>
                </a:solidFill>
                <a:latin typeface="Myriad Web Pro" charset="0"/>
              </a:defRPr>
            </a:lvl5pPr>
            <a:lvl6pPr marL="2378149" indent="-216196" fontAlgn="base">
              <a:spcBef>
                <a:spcPct val="0"/>
              </a:spcBef>
              <a:spcAft>
                <a:spcPct val="0"/>
              </a:spcAft>
              <a:defRPr>
                <a:solidFill>
                  <a:schemeClr val="tx1"/>
                </a:solidFill>
                <a:latin typeface="Myriad Web Pro" charset="0"/>
              </a:defRPr>
            </a:lvl6pPr>
            <a:lvl7pPr marL="2810540" indent="-216196" fontAlgn="base">
              <a:spcBef>
                <a:spcPct val="0"/>
              </a:spcBef>
              <a:spcAft>
                <a:spcPct val="0"/>
              </a:spcAft>
              <a:defRPr>
                <a:solidFill>
                  <a:schemeClr val="tx1"/>
                </a:solidFill>
                <a:latin typeface="Myriad Web Pro" charset="0"/>
              </a:defRPr>
            </a:lvl7pPr>
            <a:lvl8pPr marL="3242930" indent="-216196" fontAlgn="base">
              <a:spcBef>
                <a:spcPct val="0"/>
              </a:spcBef>
              <a:spcAft>
                <a:spcPct val="0"/>
              </a:spcAft>
              <a:defRPr>
                <a:solidFill>
                  <a:schemeClr val="tx1"/>
                </a:solidFill>
                <a:latin typeface="Myriad Web Pro" charset="0"/>
              </a:defRPr>
            </a:lvl8pPr>
            <a:lvl9pPr marL="3675321" indent="-216196" fontAlgn="base">
              <a:spcBef>
                <a:spcPct val="0"/>
              </a:spcBef>
              <a:spcAft>
                <a:spcPct val="0"/>
              </a:spcAft>
              <a:defRPr>
                <a:solidFill>
                  <a:schemeClr val="tx1"/>
                </a:solidFill>
                <a:latin typeface="Myriad Web Pro" charset="0"/>
              </a:defRPr>
            </a:lvl9pPr>
          </a:lstStyle>
          <a:p>
            <a:pPr fontAlgn="base">
              <a:spcBef>
                <a:spcPct val="0"/>
              </a:spcBef>
              <a:spcAft>
                <a:spcPct val="0"/>
              </a:spcAft>
              <a:defRPr/>
            </a:pPr>
            <a:fld id="{389009E6-896D-4E15-9946-D3C37CC65A3C}" type="slidenum">
              <a:rPr lang="en-US" sz="1600">
                <a:latin typeface="Calibri" pitchFamily="34" charset="0"/>
              </a:rPr>
              <a:pPr fontAlgn="base">
                <a:spcBef>
                  <a:spcPct val="0"/>
                </a:spcBef>
                <a:spcAft>
                  <a:spcPct val="0"/>
                </a:spcAft>
                <a:defRPr/>
              </a:pPr>
              <a:t>62</a:t>
            </a:fld>
            <a:endParaRPr lang="en-US" sz="1600" dirty="0">
              <a:latin typeface="Calibri" pitchFamily="34" charset="0"/>
            </a:endParaRPr>
          </a:p>
        </p:txBody>
      </p:sp>
      <p:sp>
        <p:nvSpPr>
          <p:cNvPr id="2" name="Date Placeholder 1"/>
          <p:cNvSpPr>
            <a:spLocks noGrp="1"/>
          </p:cNvSpPr>
          <p:nvPr>
            <p:ph type="dt" idx="10"/>
          </p:nvPr>
        </p:nvSpPr>
        <p:spPr/>
        <p:txBody>
          <a:bodyPr/>
          <a:lstStyle/>
          <a:p>
            <a:r>
              <a:rPr lang="en-US"/>
              <a:t>8/21/18</a:t>
            </a:r>
            <a:endParaRPr lang="en-US" dirty="0"/>
          </a:p>
        </p:txBody>
      </p:sp>
      <p:sp>
        <p:nvSpPr>
          <p:cNvPr id="3" name="Header Placeholder 2"/>
          <p:cNvSpPr>
            <a:spLocks noGrp="1"/>
          </p:cNvSpPr>
          <p:nvPr>
            <p:ph type="hdr" sz="quarter" idx="11"/>
          </p:nvPr>
        </p:nvSpPr>
        <p:spPr/>
        <p:txBody>
          <a:bodyPr/>
          <a:lstStyle/>
          <a:p>
            <a:r>
              <a:rPr lang="en-US"/>
              <a:t>Preventing Valley Fever in Construction Workers</a:t>
            </a:r>
            <a:endParaRPr lang="en-US" dirty="0"/>
          </a:p>
        </p:txBody>
      </p:sp>
    </p:spTree>
    <p:extLst>
      <p:ext uri="{BB962C8B-B14F-4D97-AF65-F5344CB8AC3E}">
        <p14:creationId xmlns:p14="http://schemas.microsoft.com/office/powerpoint/2010/main" val="190714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F48123-006A-4C7C-AF0E-92393E6B3B97}" type="slidenum">
              <a:rPr lang="en-US" sz="1600">
                <a:solidFill>
                  <a:prstClr val="black"/>
                </a:solidFill>
              </a:rPr>
              <a:pPr/>
              <a:t>63</a:t>
            </a:fld>
            <a:endParaRPr lang="en-US" sz="1600" dirty="0">
              <a:solidFill>
                <a:prstClr val="black"/>
              </a:solidFill>
            </a:endParaRPr>
          </a:p>
        </p:txBody>
      </p:sp>
      <p:sp>
        <p:nvSpPr>
          <p:cNvPr id="5" name="Date Placeholder 4"/>
          <p:cNvSpPr>
            <a:spLocks noGrp="1"/>
          </p:cNvSpPr>
          <p:nvPr>
            <p:ph type="dt" idx="11"/>
          </p:nvPr>
        </p:nvSpPr>
        <p:spPr/>
        <p:txBody>
          <a:bodyPr/>
          <a:lstStyle/>
          <a:p>
            <a:r>
              <a:rPr lang="en-US"/>
              <a:t>8/21/18</a:t>
            </a:r>
            <a:endParaRPr lang="en-US" dirty="0"/>
          </a:p>
        </p:txBody>
      </p:sp>
      <p:sp>
        <p:nvSpPr>
          <p:cNvPr id="6" name="Header Placeholder 5"/>
          <p:cNvSpPr>
            <a:spLocks noGrp="1"/>
          </p:cNvSpPr>
          <p:nvPr>
            <p:ph type="hdr" sz="quarter" idx="12"/>
          </p:nvPr>
        </p:nvSpPr>
        <p:spPr/>
        <p:txBody>
          <a:bodyPr/>
          <a:lstStyle/>
          <a:p>
            <a:r>
              <a:rPr lang="en-US"/>
              <a:t>Preventing Valley Fever in Construction Workers</a:t>
            </a:r>
            <a:endParaRPr lang="en-US" dirty="0"/>
          </a:p>
        </p:txBody>
      </p:sp>
    </p:spTree>
    <p:extLst>
      <p:ext uri="{BB962C8B-B14F-4D97-AF65-F5344CB8AC3E}">
        <p14:creationId xmlns:p14="http://schemas.microsoft.com/office/powerpoint/2010/main" val="298488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02635" indent="-270244">
              <a:defRPr>
                <a:solidFill>
                  <a:schemeClr val="tx1"/>
                </a:solidFill>
                <a:latin typeface="Myriad Web Pro" charset="0"/>
              </a:defRPr>
            </a:lvl2pPr>
            <a:lvl3pPr marL="1080978" indent="-216196">
              <a:defRPr>
                <a:solidFill>
                  <a:schemeClr val="tx1"/>
                </a:solidFill>
                <a:latin typeface="Myriad Web Pro" charset="0"/>
              </a:defRPr>
            </a:lvl3pPr>
            <a:lvl4pPr marL="1513368" indent="-216196">
              <a:defRPr>
                <a:solidFill>
                  <a:schemeClr val="tx1"/>
                </a:solidFill>
                <a:latin typeface="Myriad Web Pro" charset="0"/>
              </a:defRPr>
            </a:lvl4pPr>
            <a:lvl5pPr marL="1945759" indent="-216196">
              <a:defRPr>
                <a:solidFill>
                  <a:schemeClr val="tx1"/>
                </a:solidFill>
                <a:latin typeface="Myriad Web Pro" charset="0"/>
              </a:defRPr>
            </a:lvl5pPr>
            <a:lvl6pPr marL="2378149" indent="-216196" fontAlgn="base">
              <a:spcBef>
                <a:spcPct val="0"/>
              </a:spcBef>
              <a:spcAft>
                <a:spcPct val="0"/>
              </a:spcAft>
              <a:defRPr>
                <a:solidFill>
                  <a:schemeClr val="tx1"/>
                </a:solidFill>
                <a:latin typeface="Myriad Web Pro" charset="0"/>
              </a:defRPr>
            </a:lvl6pPr>
            <a:lvl7pPr marL="2810540" indent="-216196" fontAlgn="base">
              <a:spcBef>
                <a:spcPct val="0"/>
              </a:spcBef>
              <a:spcAft>
                <a:spcPct val="0"/>
              </a:spcAft>
              <a:defRPr>
                <a:solidFill>
                  <a:schemeClr val="tx1"/>
                </a:solidFill>
                <a:latin typeface="Myriad Web Pro" charset="0"/>
              </a:defRPr>
            </a:lvl7pPr>
            <a:lvl8pPr marL="3242930" indent="-216196" fontAlgn="base">
              <a:spcBef>
                <a:spcPct val="0"/>
              </a:spcBef>
              <a:spcAft>
                <a:spcPct val="0"/>
              </a:spcAft>
              <a:defRPr>
                <a:solidFill>
                  <a:schemeClr val="tx1"/>
                </a:solidFill>
                <a:latin typeface="Myriad Web Pro" charset="0"/>
              </a:defRPr>
            </a:lvl8pPr>
            <a:lvl9pPr marL="3675321" indent="-216196" fontAlgn="base">
              <a:spcBef>
                <a:spcPct val="0"/>
              </a:spcBef>
              <a:spcAft>
                <a:spcPct val="0"/>
              </a:spcAft>
              <a:defRPr>
                <a:solidFill>
                  <a:schemeClr val="tx1"/>
                </a:solidFill>
                <a:latin typeface="Myriad Web Pro" charset="0"/>
              </a:defRPr>
            </a:lvl9pPr>
          </a:lstStyle>
          <a:p>
            <a:pPr fontAlgn="base">
              <a:spcBef>
                <a:spcPct val="0"/>
              </a:spcBef>
              <a:spcAft>
                <a:spcPct val="0"/>
              </a:spcAft>
              <a:defRPr/>
            </a:pPr>
            <a:fld id="{ACF7FF09-728B-4490-89A2-89A5436B0B94}" type="slidenum">
              <a:rPr lang="en-US" sz="1600">
                <a:latin typeface="Calibri" pitchFamily="34" charset="0"/>
              </a:rPr>
              <a:pPr fontAlgn="base">
                <a:spcBef>
                  <a:spcPct val="0"/>
                </a:spcBef>
                <a:spcAft>
                  <a:spcPct val="0"/>
                </a:spcAft>
                <a:defRPr/>
              </a:pPr>
              <a:t>65</a:t>
            </a:fld>
            <a:endParaRPr lang="en-US" sz="1600" dirty="0">
              <a:latin typeface="Calibri" pitchFamily="34" charset="0"/>
            </a:endParaRPr>
          </a:p>
        </p:txBody>
      </p:sp>
      <p:sp>
        <p:nvSpPr>
          <p:cNvPr id="2" name="Date Placeholder 1"/>
          <p:cNvSpPr>
            <a:spLocks noGrp="1"/>
          </p:cNvSpPr>
          <p:nvPr>
            <p:ph type="dt" idx="10"/>
          </p:nvPr>
        </p:nvSpPr>
        <p:spPr/>
        <p:txBody>
          <a:bodyPr/>
          <a:lstStyle/>
          <a:p>
            <a:r>
              <a:rPr lang="en-US"/>
              <a:t>8/21/18</a:t>
            </a:r>
            <a:endParaRPr lang="en-US" dirty="0"/>
          </a:p>
        </p:txBody>
      </p:sp>
      <p:sp>
        <p:nvSpPr>
          <p:cNvPr id="3" name="Header Placeholder 2"/>
          <p:cNvSpPr>
            <a:spLocks noGrp="1"/>
          </p:cNvSpPr>
          <p:nvPr>
            <p:ph type="hdr" sz="quarter" idx="11"/>
          </p:nvPr>
        </p:nvSpPr>
        <p:spPr/>
        <p:txBody>
          <a:bodyPr/>
          <a:lstStyle/>
          <a:p>
            <a:r>
              <a:rPr lang="en-US"/>
              <a:t>Preventing Valley Fever in Construction Workers</a:t>
            </a:r>
            <a:endParaRPr lang="en-US" dirty="0"/>
          </a:p>
        </p:txBody>
      </p:sp>
    </p:spTree>
    <p:extLst>
      <p:ext uri="{BB962C8B-B14F-4D97-AF65-F5344CB8AC3E}">
        <p14:creationId xmlns:p14="http://schemas.microsoft.com/office/powerpoint/2010/main" val="318688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a:t>8/21/18</a:t>
            </a:r>
          </a:p>
        </p:txBody>
      </p:sp>
      <p:sp>
        <p:nvSpPr>
          <p:cNvPr id="7" name="Slide Number Placeholder 6"/>
          <p:cNvSpPr>
            <a:spLocks noGrp="1"/>
          </p:cNvSpPr>
          <p:nvPr>
            <p:ph type="sldNum" sz="quarter" idx="13"/>
          </p:nvPr>
        </p:nvSpPr>
        <p:spPr/>
        <p:txBody>
          <a:bodyPr/>
          <a:lstStyle/>
          <a:p>
            <a:fld id="{1CBB4264-65AB-4F74-B73C-0D75552579F5}" type="slidenum">
              <a:rPr lang="en-US" smtClean="0"/>
              <a:pPr/>
              <a:t>66</a:t>
            </a:fld>
            <a:endParaRPr lang="en-US"/>
          </a:p>
        </p:txBody>
      </p:sp>
      <p:sp>
        <p:nvSpPr>
          <p:cNvPr id="4" name="Header Placeholder 3"/>
          <p:cNvSpPr>
            <a:spLocks noGrp="1"/>
          </p:cNvSpPr>
          <p:nvPr>
            <p:ph type="hdr" sz="quarter" idx="14"/>
          </p:nvPr>
        </p:nvSpPr>
        <p:spPr/>
        <p:txBody>
          <a:bodyPr/>
          <a:lstStyle/>
          <a:p>
            <a:r>
              <a:rPr lang="en-US"/>
              <a:t>Preventing Valley Fever in Construction Workers</a:t>
            </a:r>
            <a:endParaRPr lang="en-US" dirty="0"/>
          </a:p>
        </p:txBody>
      </p:sp>
    </p:spTree>
    <p:extLst>
      <p:ext uri="{BB962C8B-B14F-4D97-AF65-F5344CB8AC3E}">
        <p14:creationId xmlns:p14="http://schemas.microsoft.com/office/powerpoint/2010/main" val="3529319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69">
              <a:defRPr/>
            </a:pPr>
            <a:endParaRPr lang="en-US" dirty="0"/>
          </a:p>
        </p:txBody>
      </p:sp>
      <p:sp>
        <p:nvSpPr>
          <p:cNvPr id="4" name="Slide Number Placeholder 3"/>
          <p:cNvSpPr>
            <a:spLocks noGrp="1"/>
          </p:cNvSpPr>
          <p:nvPr>
            <p:ph type="sldNum" sz="quarter" idx="10"/>
          </p:nvPr>
        </p:nvSpPr>
        <p:spPr/>
        <p:txBody>
          <a:bodyPr/>
          <a:lstStyle/>
          <a:p>
            <a:pPr>
              <a:defRPr/>
            </a:pPr>
            <a:fld id="{008D66D5-37D9-430B-94EC-9BBF18149CC2}" type="slidenum">
              <a:rPr lang="en-US" smtClean="0"/>
              <a:pPr>
                <a:defRPr/>
              </a:pPr>
              <a:t>67</a:t>
            </a:fld>
            <a:endParaRPr lang="en-US"/>
          </a:p>
        </p:txBody>
      </p:sp>
      <p:sp>
        <p:nvSpPr>
          <p:cNvPr id="5" name="Date Placeholder 4"/>
          <p:cNvSpPr>
            <a:spLocks noGrp="1"/>
          </p:cNvSpPr>
          <p:nvPr>
            <p:ph type="dt" idx="11"/>
          </p:nvPr>
        </p:nvSpPr>
        <p:spPr/>
        <p:txBody>
          <a:bodyPr/>
          <a:lstStyle/>
          <a:p>
            <a:r>
              <a:rPr lang="en-US"/>
              <a:t>8/21/18</a:t>
            </a:r>
            <a:endParaRPr lang="en-US" dirty="0"/>
          </a:p>
        </p:txBody>
      </p:sp>
      <p:sp>
        <p:nvSpPr>
          <p:cNvPr id="6" name="Header Placeholder 5"/>
          <p:cNvSpPr>
            <a:spLocks noGrp="1"/>
          </p:cNvSpPr>
          <p:nvPr>
            <p:ph type="hdr" sz="quarter" idx="12"/>
          </p:nvPr>
        </p:nvSpPr>
        <p:spPr/>
        <p:txBody>
          <a:bodyPr/>
          <a:lstStyle/>
          <a:p>
            <a:r>
              <a:rPr lang="en-US"/>
              <a:t>Preventing Valley Fever in Construction Workers</a:t>
            </a:r>
            <a:endParaRPr lang="en-US" dirty="0"/>
          </a:p>
        </p:txBody>
      </p:sp>
    </p:spTree>
    <p:extLst>
      <p:ext uri="{BB962C8B-B14F-4D97-AF65-F5344CB8AC3E}">
        <p14:creationId xmlns:p14="http://schemas.microsoft.com/office/powerpoint/2010/main" val="3034708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miter lim="800000"/>
            <a:headEnd/>
            <a:tailEnd/>
          </a:ln>
        </p:spPr>
        <p:txBody>
          <a:bodyPr/>
          <a:lstStyle/>
          <a:p>
            <a:fld id="{EC646309-43F0-410A-A955-551EC8FB9269}" type="slidenum">
              <a:rPr lang="en-US" smtClean="0">
                <a:solidFill>
                  <a:prstClr val="black"/>
                </a:solidFill>
                <a:latin typeface="Arial" pitchFamily="34" charset="0"/>
              </a:rPr>
              <a:pPr/>
              <a:t>77</a:t>
            </a:fld>
            <a:endParaRPr lang="en-US">
              <a:solidFill>
                <a:prstClr val="black"/>
              </a:solidFill>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miter lim="800000"/>
            <a:headEnd/>
            <a:tailEnd/>
          </a:ln>
        </p:spPr>
        <p:txBody>
          <a:bodyPr/>
          <a:lstStyle/>
          <a:p>
            <a:fld id="{EC646309-43F0-410A-A955-551EC8FB9269}" type="slidenum">
              <a:rPr lang="en-US" smtClean="0">
                <a:solidFill>
                  <a:prstClr val="black"/>
                </a:solidFill>
                <a:latin typeface="Arial" pitchFamily="34" charset="0"/>
              </a:rPr>
              <a:pPr/>
              <a:t>78</a:t>
            </a:fld>
            <a:endParaRPr lang="en-US">
              <a:solidFill>
                <a:prstClr val="black"/>
              </a:solidFill>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pPr/>
              <a:t>80</a:t>
            </a:fld>
            <a:endParaRPr lang="en-US"/>
          </a:p>
        </p:txBody>
      </p:sp>
    </p:spTree>
    <p:extLst>
      <p:ext uri="{BB962C8B-B14F-4D97-AF65-F5344CB8AC3E}">
        <p14:creationId xmlns:p14="http://schemas.microsoft.com/office/powerpoint/2010/main" val="1764982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McGuire&amp;Hester</a:t>
            </a:r>
            <a:r>
              <a:rPr lang="en-US" dirty="0"/>
              <a:t> photo</a:t>
            </a:r>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miter lim="800000"/>
            <a:headEnd/>
            <a:tailEnd/>
          </a:ln>
        </p:spPr>
        <p:txBody>
          <a:bodyPr/>
          <a:lstStyle/>
          <a:p>
            <a:fld id="{4E7F061E-2B6A-4A32-9280-691802057FAC}" type="slidenum">
              <a:rPr lang="en-US" smtClean="0">
                <a:solidFill>
                  <a:prstClr val="black"/>
                </a:solidFill>
                <a:latin typeface="Arial" pitchFamily="34" charset="0"/>
              </a:rPr>
              <a:pPr/>
              <a:t>97</a:t>
            </a:fld>
            <a:endParaRPr lang="en-US">
              <a:solidFill>
                <a:prstClr val="black"/>
              </a:solidFill>
              <a:latin typeface="Arial" pitchFamily="34"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Background</a:t>
            </a:r>
            <a:r>
              <a:rPr lang="en-US" baseline="0" dirty="0"/>
              <a:t> photo CDPH</a:t>
            </a:r>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98</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48C4E-AC9E-4F31-9FCF-FFA2AAA80F23}" type="slidenum">
              <a:rPr lang="en-US">
                <a:solidFill>
                  <a:prstClr val="black"/>
                </a:solidFill>
              </a:rPr>
              <a:pPr/>
              <a:t>106</a:t>
            </a:fld>
            <a:endParaRPr lang="en-US">
              <a:solidFill>
                <a:prstClr val="black"/>
              </a:solidFill>
            </a:endParaRPr>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p:txBody>
          <a:bodyPr/>
          <a:lstStyle/>
          <a:p>
            <a:r>
              <a:rPr lang="en-US"/>
              <a:t>This refers to guard rails (1926.502(b)</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OSHA</a:t>
            </a:r>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116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OSHA</a:t>
            </a:r>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117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OSHA</a:t>
            </a:r>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118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Bad attempt at sloping</a:t>
            </a:r>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119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3B2210-1F86-474E-98D8-17A30FD7DFD7}" type="slidenum">
              <a:rPr lang="en-US" smtClean="0"/>
              <a:pPr/>
              <a:t>137</a:t>
            </a:fld>
            <a:endParaRPr lang="en-US"/>
          </a:p>
        </p:txBody>
      </p:sp>
    </p:spTree>
    <p:extLst>
      <p:ext uri="{BB962C8B-B14F-4D97-AF65-F5344CB8AC3E}">
        <p14:creationId xmlns:p14="http://schemas.microsoft.com/office/powerpoint/2010/main" val="2887646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solidFill>
                  <a:prstClr val="black"/>
                </a:solidFill>
              </a:rPr>
              <a:pPr/>
              <a:t>139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Swinerton</a:t>
            </a:r>
          </a:p>
          <a:p>
            <a:r>
              <a:rPr lang="en-US" dirty="0"/>
              <a:t>OSHA</a:t>
            </a:r>
            <a:r>
              <a:rPr lang="en-US" baseline="0" dirty="0"/>
              <a:t> Training Center</a:t>
            </a:r>
            <a:endParaRPr lang="en-US" dirty="0"/>
          </a:p>
        </p:txBody>
      </p:sp>
      <p:sp>
        <p:nvSpPr>
          <p:cNvPr id="4" name="Slide Number Placeholder 3"/>
          <p:cNvSpPr>
            <a:spLocks noGrp="1"/>
          </p:cNvSpPr>
          <p:nvPr>
            <p:ph type="sldNum" sz="quarter" idx="10"/>
          </p:nvPr>
        </p:nvSpPr>
        <p:spPr/>
        <p:txBody>
          <a:bodyPr/>
          <a:lstStyle/>
          <a:p>
            <a:fld id="{913B2210-1F86-474E-98D8-17A30FD7DF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LB McGuire &amp; Hester</a:t>
            </a:r>
          </a:p>
        </p:txBody>
      </p:sp>
      <p:sp>
        <p:nvSpPr>
          <p:cNvPr id="4" name="Slide Number Placeholder 3"/>
          <p:cNvSpPr>
            <a:spLocks noGrp="1"/>
          </p:cNvSpPr>
          <p:nvPr>
            <p:ph type="sldNum" sz="quarter" idx="10"/>
          </p:nvPr>
        </p:nvSpPr>
        <p:spPr/>
        <p:txBody>
          <a:bodyPr/>
          <a:lstStyle/>
          <a:p>
            <a:fld id="{913B2210-1F86-474E-98D8-17A30FD7DF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OSHA</a:t>
            </a:r>
          </a:p>
        </p:txBody>
      </p:sp>
      <p:sp>
        <p:nvSpPr>
          <p:cNvPr id="4" name="Slide Number Placeholder 3"/>
          <p:cNvSpPr>
            <a:spLocks noGrp="1"/>
          </p:cNvSpPr>
          <p:nvPr>
            <p:ph type="sldNum" sz="quarter" idx="10"/>
          </p:nvPr>
        </p:nvSpPr>
        <p:spPr/>
        <p:txBody>
          <a:bodyPr/>
          <a:lstStyle/>
          <a:p>
            <a:fld id="{913B2210-1F86-474E-98D8-17A30FD7DFD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OSHA</a:t>
            </a:r>
          </a:p>
        </p:txBody>
      </p:sp>
      <p:sp>
        <p:nvSpPr>
          <p:cNvPr id="4" name="Slide Number Placeholder 3"/>
          <p:cNvSpPr>
            <a:spLocks noGrp="1"/>
          </p:cNvSpPr>
          <p:nvPr>
            <p:ph type="sldNum" sz="quarter" idx="10"/>
          </p:nvPr>
        </p:nvSpPr>
        <p:spPr/>
        <p:txBody>
          <a:bodyPr/>
          <a:lstStyle/>
          <a:p>
            <a:fld id="{913B2210-1F86-474E-98D8-17A30FD7DFD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Jordan </a:t>
            </a:r>
            <a:r>
              <a:rPr lang="en-US" dirty="0" err="1"/>
              <a:t>Barab</a:t>
            </a:r>
            <a:r>
              <a:rPr lang="en-US" dirty="0"/>
              <a:t> Confined Space </a:t>
            </a:r>
          </a:p>
        </p:txBody>
      </p:sp>
      <p:sp>
        <p:nvSpPr>
          <p:cNvPr id="4" name="Slide Number Placeholder 3"/>
          <p:cNvSpPr>
            <a:spLocks noGrp="1"/>
          </p:cNvSpPr>
          <p:nvPr>
            <p:ph type="sldNum" sz="quarter" idx="10"/>
          </p:nvPr>
        </p:nvSpPr>
        <p:spPr/>
        <p:txBody>
          <a:bodyPr/>
          <a:lstStyle/>
          <a:p>
            <a:fld id="{913B2210-1F86-474E-98D8-17A30FD7DFD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
        <p:nvSpPr>
          <p:cNvPr id="7" name="Slide Number Placeholder 4"/>
          <p:cNvSpPr txBox="1">
            <a:spLocks/>
          </p:cNvSpPr>
          <p:nvPr userDrawn="1"/>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B55F781C-DB34-417C-B52A-B2DB7E222063}"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5522C527-906D-4C6F-9530-A62F694CEA28}"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627BC933-818E-4027-9052-464F9FC4FE4B}"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4D818C96-3EC9-4C41-9562-C296BA06A0B8}"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94F1BB-941B-42D1-96F3-B1A52E2434AB}"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B55F781C-DB34-417C-B52A-B2DB7E222063}"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5522C527-906D-4C6F-9530-A62F694CEA28}" type="slidenum">
              <a:rPr lang="en-US" altLang="en-US"/>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a:defRPr/>
            </a:lvl1pPr>
          </a:lstStyle>
          <a:p>
            <a:fld id="{627BC933-818E-4027-9052-464F9FC4FE4B}" type="datetime1">
              <a:rPr lang="en-US" altLang="en-US"/>
              <a:pPr/>
              <a:t>4/8/2021</a:t>
            </a:fld>
            <a:endParaRPr lang="en-US" altLang="en-US"/>
          </a:p>
        </p:txBody>
      </p:sp>
      <p:sp>
        <p:nvSpPr>
          <p:cNvPr id="5" name="Footer Placeholder 4"/>
          <p:cNvSpPr>
            <a:spLocks noGrp="1"/>
          </p:cNvSpPr>
          <p:nvPr>
            <p:ph type="ftr" sz="quarter" idx="11"/>
          </p:nvPr>
        </p:nvSpPr>
        <p:spPr>
          <a:xfrm>
            <a:off x="3124200" y="6356986"/>
            <a:ext cx="2895600" cy="36385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986"/>
            <a:ext cx="2133600" cy="363854"/>
          </a:xfrm>
          <a:prstGeom prst="rect">
            <a:avLst/>
          </a:prstGeom>
        </p:spPr>
        <p:txBody>
          <a:bodyPr/>
          <a:lstStyle>
            <a:lvl1pPr>
              <a:defRPr/>
            </a:lvl1pPr>
          </a:lstStyle>
          <a:p>
            <a:fld id="{4D818C96-3EC9-4C41-9562-C296BA06A0B8}" type="slidenum">
              <a:rPr lang="en-US" altLang="en-US"/>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4F1BB-941B-42D1-96F3-B1A52E2434AB}"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userDrawn="1">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
        <p:nvSpPr>
          <p:cNvPr id="7" name="Slide Number Placeholder 4"/>
          <p:cNvSpPr txBox="1">
            <a:spLocks/>
          </p:cNvSpPr>
          <p:nvPr userDrawn="1"/>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4F1BB-941B-42D1-96F3-B1A52E2434AB}"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pPr/>
              <a:t>4/8/2021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1" baseline="0">
                <a:solidFill>
                  <a:schemeClr val="bg2"/>
                </a:solidFill>
              </a:defRPr>
            </a:lvl1pPr>
            <a:lvl2pPr>
              <a:buClr>
                <a:schemeClr val="tx1"/>
              </a:buClr>
              <a:buSzPct val="100000"/>
              <a:buFont typeface="Wingdings" pitchFamily="2" charset="2"/>
              <a:buChar char="§"/>
              <a:defRPr sz="24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70177859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4F1BB-941B-42D1-96F3-B1A52E2434AB}"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solidFill>
                  <a:srgbClr val="000000"/>
                </a:solidFill>
              </a:rPr>
              <a:pPr/>
              <a:t>4/8/2021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solidFill>
                  <a:srgbClr val="000000"/>
                </a:solidFill>
              </a:rPr>
              <a:pPr/>
              <a:t>4/8/2021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94F1BB-941B-42D1-96F3-B1A52E2434AB}" type="datetimeFigureOut">
              <a:rPr lang="en-US" smtClean="0">
                <a:solidFill>
                  <a:srgbClr val="000000"/>
                </a:solidFill>
              </a:rPr>
              <a:pPr/>
              <a:t>4/8/2021</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93842A-0D2A-4FAD-92C6-FE169C32A10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1" baseline="0">
                <a:solidFill>
                  <a:schemeClr val="bg2"/>
                </a:solidFill>
              </a:defRPr>
            </a:lvl1pPr>
            <a:lvl2pPr>
              <a:buClr>
                <a:schemeClr val="tx1"/>
              </a:buClr>
              <a:buSzPct val="100000"/>
              <a:buFont typeface="Wingdings" pitchFamily="2" charset="2"/>
              <a:buChar char="§"/>
              <a:defRPr sz="24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7017785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94F1BB-941B-42D1-96F3-B1A52E2434AB}"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FD2096FE-D096-41FE-8B05-C8D0E672414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94F1BB-941B-42D1-96F3-B1A52E2434AB}"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3842A-0D2A-4FAD-92C6-FE169C32A1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F1BB-941B-42D1-96F3-B1A52E2434AB}"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3842A-0D2A-4FAD-92C6-FE169C32A1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Exc &amp; Trench Master Slide.jpg"/>
          <p:cNvPicPr>
            <a:picLocks noChangeAspect="1"/>
          </p:cNvPicPr>
          <p:nvPr/>
        </p:nvPicPr>
        <p:blipFill>
          <a:blip r:embed="rId13" cstate="print"/>
          <a:stretch>
            <a:fillRect/>
          </a:stretch>
        </p:blipFill>
        <p:spPr>
          <a:xfrm>
            <a:off x="0" y="1714500"/>
            <a:ext cx="9144000" cy="5143500"/>
          </a:xfrm>
          <a:prstGeom prst="rect">
            <a:avLst/>
          </a:prstGeom>
        </p:spPr>
      </p:pic>
      <p:sp>
        <p:nvSpPr>
          <p:cNvPr id="5" name="Slide Number Placeholder 4"/>
          <p:cNvSpPr>
            <a:spLocks noGrp="1"/>
          </p:cNvSpPr>
          <p:nvPr>
            <p:ph type="sldNum" sz="quarter" idx="4"/>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4"/>
          <p:cNvSpPr>
            <a:spLocks noGrp="1"/>
          </p:cNvSpPr>
          <p:nvPr>
            <p:ph type="sldNum" sz="quarter" idx="4"/>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footerExc &amp; Trench Master Slide.jpg"/>
          <p:cNvPicPr>
            <a:picLocks noChangeAspect="1"/>
          </p:cNvPicPr>
          <p:nvPr/>
        </p:nvPicPr>
        <p:blipFill>
          <a:blip r:embed="rId13" cstate="print"/>
          <a:stretch>
            <a:fillRect/>
          </a:stretch>
        </p:blipFill>
        <p:spPr>
          <a:xfrm>
            <a:off x="0" y="171450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2footerExc &amp; Trench Master Slide.jpg"/>
          <p:cNvPicPr>
            <a:picLocks noChangeAspect="1"/>
          </p:cNvPicPr>
          <p:nvPr/>
        </p:nvPicPr>
        <p:blipFill>
          <a:blip r:embed="rId14" cstate="print"/>
          <a:stretch>
            <a:fillRect/>
          </a:stretch>
        </p:blipFill>
        <p:spPr>
          <a:xfrm>
            <a:off x="0" y="6336576"/>
            <a:ext cx="9144000" cy="52142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92"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2footerExc &amp; Trench Master Slide.jpg"/>
          <p:cNvPicPr>
            <a:picLocks noChangeAspect="1"/>
          </p:cNvPicPr>
          <p:nvPr/>
        </p:nvPicPr>
        <p:blipFill>
          <a:blip r:embed="rId15" cstate="print"/>
          <a:stretch>
            <a:fillRect/>
          </a:stretch>
        </p:blipFill>
        <p:spPr>
          <a:xfrm>
            <a:off x="0" y="6336576"/>
            <a:ext cx="9144000" cy="521424"/>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0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114.jpeg"/><Relationship Id="rId1" Type="http://schemas.openxmlformats.org/officeDocument/2006/relationships/slideLayout" Target="../slideLayouts/slideLayout69.xml"/></Relationships>
</file>

<file path=ppt/slides/_rels/slide10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69.xml"/></Relationships>
</file>

<file path=ppt/slides/_rels/slide103.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6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5.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69.xml"/></Relationships>
</file>

<file path=ppt/slides/_rels/slide10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35.xml"/><Relationship Id="rId1" Type="http://schemas.openxmlformats.org/officeDocument/2006/relationships/slideLayout" Target="../slideLayouts/slideLayout69.xml"/><Relationship Id="rId4" Type="http://schemas.openxmlformats.org/officeDocument/2006/relationships/image" Target="../media/image121.jpeg"/></Relationships>
</file>

<file path=ppt/slides/_rels/slide10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69.xml"/></Relationships>
</file>

<file path=ppt/slides/_rels/slide10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g"/><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11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1.xml"/></Relationships>
</file>

<file path=ppt/slides/_rels/slide11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1.xml"/></Relationships>
</file>

<file path=ppt/slides/_rels/slide11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11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11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hyperlink" Target="http://utilitycontractoronline.com/buried-alive-joes-story/" TargetMode="External"/><Relationship Id="rId1" Type="http://schemas.openxmlformats.org/officeDocument/2006/relationships/slideLayout" Target="../slideLayouts/slideLayout57.xml"/></Relationships>
</file>

<file path=ppt/slides/_rels/slide120.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3.xml"/></Relationships>
</file>

<file path=ppt/slides/_rels/slide12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3.xml"/></Relationships>
</file>

<file path=ppt/slides/_rels/slide122.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73.xml"/></Relationships>
</file>

<file path=ppt/slides/_rels/slide123.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3.xml"/></Relationships>
</file>

<file path=ppt/slides/_rels/slide124.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3.xml"/></Relationships>
</file>

<file path=ppt/slides/_rels/slide125.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3.xml"/></Relationships>
</file>

<file path=ppt/slides/_rels/slide126.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73.xml"/></Relationships>
</file>

<file path=ppt/slides/_rels/slide127.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3.xml"/></Relationships>
</file>

<file path=ppt/slides/_rels/slide12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3.xml"/></Relationships>
</file>

<file path=ppt/slides/_rels/slide129.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0.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3.xml"/></Relationships>
</file>

<file path=ppt/slides/_rels/slide131.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73.xml"/></Relationships>
</file>

<file path=ppt/slides/_rels/slide132.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73.xml"/></Relationships>
</file>

<file path=ppt/slides/_rels/slide133.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73.xml"/></Relationships>
</file>

<file path=ppt/slides/_rels/slide134.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73.xml"/></Relationships>
</file>

<file path=ppt/slides/_rels/slide13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3.xml"/></Relationships>
</file>

<file path=ppt/slides/_rels/slide136.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3.xml"/></Relationships>
</file>

<file path=ppt/slides/_rels/slide137.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138.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69.xml"/></Relationships>
</file>

<file path=ppt/slides/_rels/slide139.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1.xml"/></Relationships>
</file>

<file path=ppt/slides/_rels/slide140.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7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9.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0wmcD3aM8X4" TargetMode="Externa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7.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1.xml"/><Relationship Id="rId5" Type="http://schemas.openxmlformats.org/officeDocument/2006/relationships/image" Target="../media/image48.jpeg"/><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67.xml"/><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1.xml"/><Relationship Id="rId5" Type="http://schemas.openxmlformats.org/officeDocument/2006/relationships/image" Target="../media/image77.jpeg"/><Relationship Id="rId4" Type="http://schemas.openxmlformats.org/officeDocument/2006/relationships/image" Target="../media/image76.jpeg"/></Relationships>
</file>

<file path=ppt/slides/_rels/slide8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3.xml"/><Relationship Id="rId5" Type="http://schemas.openxmlformats.org/officeDocument/2006/relationships/image" Target="../media/image81.jpeg"/><Relationship Id="rId4" Type="http://schemas.openxmlformats.org/officeDocument/2006/relationships/image" Target="../media/image80.jpeg"/></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g"/><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g"/><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32.xml"/><Relationship Id="rId1" Type="http://schemas.openxmlformats.org/officeDocument/2006/relationships/slideLayout" Target="../slideLayouts/slideLayout69.xml"/><Relationship Id="rId4" Type="http://schemas.openxmlformats.org/officeDocument/2006/relationships/image" Target="../media/image91.jpeg"/></Relationships>
</file>

<file path=ppt/slides/_rels/slide89.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e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9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1.xml"/><Relationship Id="rId4" Type="http://schemas.openxmlformats.org/officeDocument/2006/relationships/image" Target="../media/image98.jpeg"/></Relationships>
</file>

<file path=ppt/slides/_rels/slide9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69.xml"/></Relationships>
</file>

<file path=ppt/slides/_rels/slide9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1.xml"/></Relationships>
</file>

<file path=ppt/slides/_rels/slide9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3.xml"/><Relationship Id="rId5" Type="http://schemas.openxmlformats.org/officeDocument/2006/relationships/image" Target="../media/image108.jpeg"/><Relationship Id="rId4" Type="http://schemas.openxmlformats.org/officeDocument/2006/relationships/image" Target="../media/image107.jpeg"/></Relationships>
</file>

<file path=ppt/slides/_rels/slide9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33.xml"/><Relationship Id="rId1" Type="http://schemas.openxmlformats.org/officeDocument/2006/relationships/slideLayout" Target="../slideLayouts/slideLayout80.xml"/><Relationship Id="rId4" Type="http://schemas.openxmlformats.org/officeDocument/2006/relationships/image" Target="../media/image110.jpeg"/></Relationships>
</file>

<file path=ppt/slides/_rels/slide9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73.xml"/><Relationship Id="rId5" Type="http://schemas.openxmlformats.org/officeDocument/2006/relationships/image" Target="../media/image48.jpeg"/><Relationship Id="rId4" Type="http://schemas.openxmlformats.org/officeDocument/2006/relationships/image" Target="../media/image19.jpeg"/></Relationships>
</file>

<file path=ppt/slides/_rels/slide9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8F2D-1B11-41E8-9DCC-B781A29D9AE5}"/>
              </a:ext>
            </a:extLst>
          </p:cNvPr>
          <p:cNvSpPr>
            <a:spLocks noGrp="1"/>
          </p:cNvSpPr>
          <p:nvPr>
            <p:ph type="title"/>
          </p:nvPr>
        </p:nvSpPr>
        <p:spPr/>
        <p:txBody>
          <a:bodyPr/>
          <a:lstStyle/>
          <a:p>
            <a:r>
              <a:rPr lang="en-US" dirty="0"/>
              <a:t>Title Slide</a:t>
            </a:r>
          </a:p>
        </p:txBody>
      </p:sp>
      <p:pic>
        <p:nvPicPr>
          <p:cNvPr id="3" name="Picture 2" title="Cover slide with photo of construction site with open trench where pipe is being installed. Example of sloping and ladder for ingress/egr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8"/>
            <a:ext cx="9144000" cy="68574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Graphic showing trench created by formwork in an open excav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533400"/>
            <a:ext cx="7014117" cy="5809785"/>
          </a:xfrm>
          <a:prstGeom prst="rect">
            <a:avLst/>
          </a:prstGeom>
        </p:spPr>
      </p:pic>
      <p:sp>
        <p:nvSpPr>
          <p:cNvPr id="3"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10</a:t>
            </a:fld>
            <a:endParaRPr lang="en-US" dirty="0">
              <a:solidFill>
                <a:srgbClr val="000000">
                  <a:tint val="75000"/>
                </a:srgbClr>
              </a:solidFill>
            </a:endParaRPr>
          </a:p>
        </p:txBody>
      </p:sp>
      <p:sp>
        <p:nvSpPr>
          <p:cNvPr id="2" name="Title 1"/>
          <p:cNvSpPr>
            <a:spLocks noGrp="1"/>
          </p:cNvSpPr>
          <p:nvPr>
            <p:ph type="title"/>
          </p:nvPr>
        </p:nvSpPr>
        <p:spPr>
          <a:xfrm>
            <a:off x="457200" y="274638"/>
            <a:ext cx="6019800" cy="868362"/>
          </a:xfrm>
        </p:spPr>
        <p:txBody>
          <a:bodyPr/>
          <a:lstStyle/>
          <a:p>
            <a:pPr algn="l"/>
            <a:r>
              <a:rPr lang="en-US" dirty="0"/>
              <a:t>Also considered a trench</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dirty="0"/>
              <a:t>Dig with care—hand digging</a:t>
            </a:r>
          </a:p>
        </p:txBody>
      </p:sp>
      <p:sp>
        <p:nvSpPr>
          <p:cNvPr id="3" name="Content Placeholder 2"/>
          <p:cNvSpPr>
            <a:spLocks noGrp="1"/>
          </p:cNvSpPr>
          <p:nvPr>
            <p:ph sz="half" idx="1"/>
          </p:nvPr>
        </p:nvSpPr>
        <p:spPr>
          <a:xfrm>
            <a:off x="457200" y="1600200"/>
            <a:ext cx="5029200" cy="4525963"/>
          </a:xfrm>
        </p:spPr>
        <p:txBody>
          <a:bodyPr>
            <a:normAutofit lnSpcReduction="10000"/>
          </a:bodyPr>
          <a:lstStyle/>
          <a:p>
            <a:pPr>
              <a:spcBef>
                <a:spcPts val="0"/>
              </a:spcBef>
            </a:pPr>
            <a:r>
              <a:rPr lang="en-US" dirty="0"/>
              <a:t>Hand dig within 24 inches of each side of marked lines</a:t>
            </a:r>
          </a:p>
          <a:p>
            <a:pPr>
              <a:spcBef>
                <a:spcPts val="0"/>
              </a:spcBef>
              <a:buNone/>
            </a:pPr>
            <a:endParaRPr lang="en-US" dirty="0"/>
          </a:p>
          <a:p>
            <a:pPr>
              <a:spcBef>
                <a:spcPts val="0"/>
              </a:spcBef>
            </a:pPr>
            <a:r>
              <a:rPr lang="en-US" dirty="0"/>
              <a:t>Use rounded or blunt-edged fiberglass handled shovel</a:t>
            </a:r>
          </a:p>
          <a:p>
            <a:pPr>
              <a:spcBef>
                <a:spcPts val="0"/>
              </a:spcBef>
              <a:buNone/>
            </a:pPr>
            <a:endParaRPr lang="en-US" dirty="0"/>
          </a:p>
          <a:p>
            <a:pPr>
              <a:spcBef>
                <a:spcPts val="0"/>
              </a:spcBef>
            </a:pPr>
            <a:r>
              <a:rPr lang="en-US" dirty="0"/>
              <a:t>See the line with your own eyes</a:t>
            </a:r>
          </a:p>
          <a:p>
            <a:pPr>
              <a:spcBef>
                <a:spcPts val="0"/>
              </a:spcBef>
              <a:buNone/>
            </a:pPr>
            <a:endParaRPr lang="en-US" dirty="0"/>
          </a:p>
          <a:p>
            <a:pPr>
              <a:spcBef>
                <a:spcPts val="0"/>
              </a:spcBef>
            </a:pPr>
            <a:r>
              <a:rPr lang="en-US" dirty="0"/>
              <a:t>Don’t use sharp tools or pry against a utility line</a:t>
            </a:r>
          </a:p>
          <a:p>
            <a:endParaRPr lang="en-US" dirty="0"/>
          </a:p>
        </p:txBody>
      </p:sp>
      <p:pic>
        <p:nvPicPr>
          <p:cNvPr id="6" name="Content Placeholder 5" title="Photo shows worker hand digging around an excavated pipe."/>
          <p:cNvPicPr>
            <a:picLocks noGrp="1" noChangeAspect="1"/>
          </p:cNvPicPr>
          <p:nvPr>
            <p:ph sz="half" idx="2"/>
          </p:nvPr>
        </p:nvPicPr>
        <p:blipFill>
          <a:blip r:embed="rId2" cstate="print"/>
          <a:stretch>
            <a:fillRect/>
          </a:stretch>
        </p:blipFill>
        <p:spPr>
          <a:xfrm>
            <a:off x="5562600" y="1524000"/>
            <a:ext cx="3048000" cy="4596983"/>
          </a:xfrm>
        </p:spPr>
      </p:pic>
      <p:sp>
        <p:nvSpPr>
          <p:cNvPr id="5" name="Slide Number Placeholder 4"/>
          <p:cNvSpPr>
            <a:spLocks noGrp="1"/>
          </p:cNvSpPr>
          <p:nvPr>
            <p:ph type="sldNum" sz="quarter" idx="4294967295"/>
          </p:nvPr>
        </p:nvSpPr>
        <p:spPr>
          <a:xfrm>
            <a:off x="8534400" y="24210"/>
            <a:ext cx="584676" cy="365125"/>
          </a:xfrm>
          <a:prstGeom prst="rect">
            <a:avLst/>
          </a:prstGeom>
        </p:spPr>
        <p:txBody>
          <a:bodyPr/>
          <a:lstStyle/>
          <a:p>
            <a:pPr algn="r"/>
            <a:fld id="{A385ADA4-7CA8-7D42-9033-52B4A2259F06}" type="slidenum">
              <a:rPr lang="en-US" smtClean="0">
                <a:solidFill>
                  <a:srgbClr val="000000">
                    <a:tint val="75000"/>
                  </a:srgbClr>
                </a:solidFill>
              </a:rPr>
              <a:pPr algn="r"/>
              <a:t>100</a:t>
            </a:fld>
            <a:endParaRPr lang="en-US" dirty="0">
              <a:solidFill>
                <a:srgbClr val="000000">
                  <a:tint val="75000"/>
                </a:srgbClr>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101</a:t>
            </a:fld>
            <a:endParaRPr lang="en-US" dirty="0">
              <a:solidFill>
                <a:srgbClr val="000000">
                  <a:tint val="75000"/>
                </a:srgbClr>
              </a:solidFill>
            </a:endParaRPr>
          </a:p>
        </p:txBody>
      </p:sp>
      <p:sp>
        <p:nvSpPr>
          <p:cNvPr id="2" name="Title 1"/>
          <p:cNvSpPr>
            <a:spLocks noGrp="1"/>
          </p:cNvSpPr>
          <p:nvPr>
            <p:ph type="title"/>
          </p:nvPr>
        </p:nvSpPr>
        <p:spPr>
          <a:xfrm>
            <a:off x="457200" y="152400"/>
            <a:ext cx="5257800" cy="792162"/>
          </a:xfrm>
        </p:spPr>
        <p:txBody>
          <a:bodyPr>
            <a:normAutofit/>
          </a:bodyPr>
          <a:lstStyle/>
          <a:p>
            <a:r>
              <a:rPr lang="en-US" dirty="0"/>
              <a:t>Overhead power lines</a:t>
            </a:r>
          </a:p>
        </p:txBody>
      </p:sp>
      <p:sp>
        <p:nvSpPr>
          <p:cNvPr id="8" name="TextBox 7"/>
          <p:cNvSpPr txBox="1"/>
          <p:nvPr/>
        </p:nvSpPr>
        <p:spPr>
          <a:xfrm>
            <a:off x="838200" y="830759"/>
            <a:ext cx="6019800" cy="769441"/>
          </a:xfrm>
          <a:prstGeom prst="rect">
            <a:avLst/>
          </a:prstGeom>
          <a:noFill/>
        </p:spPr>
        <p:txBody>
          <a:bodyPr wrap="square" rtlCol="0">
            <a:spAutoFit/>
          </a:bodyPr>
          <a:lstStyle/>
          <a:p>
            <a:r>
              <a:rPr lang="en-US" sz="4400" b="1" dirty="0">
                <a:solidFill>
                  <a:srgbClr val="FF0000"/>
                </a:solidFill>
              </a:rPr>
              <a:t>What are best practices?</a:t>
            </a:r>
          </a:p>
        </p:txBody>
      </p:sp>
      <p:sp>
        <p:nvSpPr>
          <p:cNvPr id="3" name="Content Placeholder 2"/>
          <p:cNvSpPr>
            <a:spLocks noGrp="1"/>
          </p:cNvSpPr>
          <p:nvPr>
            <p:ph idx="1"/>
          </p:nvPr>
        </p:nvSpPr>
        <p:spPr>
          <a:xfrm>
            <a:off x="533400" y="1676400"/>
            <a:ext cx="6781800" cy="4572000"/>
          </a:xfrm>
        </p:spPr>
        <p:txBody>
          <a:bodyPr>
            <a:noAutofit/>
          </a:bodyPr>
          <a:lstStyle/>
          <a:p>
            <a:pPr>
              <a:lnSpc>
                <a:spcPts val="2200"/>
              </a:lnSpc>
              <a:spcBef>
                <a:spcPts val="0"/>
              </a:spcBef>
              <a:buFont typeface="Wingdings" pitchFamily="2" charset="2"/>
              <a:buChar char="ü"/>
            </a:pPr>
            <a:r>
              <a:rPr lang="en-US" sz="2400" dirty="0"/>
              <a:t>Inspect for power lines, poles, support wires before work begins</a:t>
            </a:r>
          </a:p>
          <a:p>
            <a:pPr>
              <a:lnSpc>
                <a:spcPts val="2200"/>
              </a:lnSpc>
              <a:spcBef>
                <a:spcPts val="0"/>
              </a:spcBef>
              <a:buNone/>
            </a:pPr>
            <a:endParaRPr lang="en-US" sz="2400" dirty="0"/>
          </a:p>
          <a:p>
            <a:pPr>
              <a:lnSpc>
                <a:spcPts val="2200"/>
              </a:lnSpc>
              <a:spcBef>
                <a:spcPts val="0"/>
              </a:spcBef>
              <a:buFont typeface="Wingdings" pitchFamily="2" charset="2"/>
              <a:buChar char="ü"/>
            </a:pPr>
            <a:r>
              <a:rPr lang="en-US" sz="2400" dirty="0"/>
              <a:t>Assume ALL lines are energized</a:t>
            </a:r>
          </a:p>
          <a:p>
            <a:pPr>
              <a:lnSpc>
                <a:spcPts val="2200"/>
              </a:lnSpc>
              <a:spcBef>
                <a:spcPts val="0"/>
              </a:spcBef>
              <a:buFont typeface="Wingdings" pitchFamily="2" charset="2"/>
              <a:buChar char="ü"/>
            </a:pPr>
            <a:endParaRPr lang="en-US" sz="2400" dirty="0"/>
          </a:p>
          <a:p>
            <a:pPr>
              <a:lnSpc>
                <a:spcPts val="2200"/>
              </a:lnSpc>
              <a:spcBef>
                <a:spcPts val="0"/>
              </a:spcBef>
              <a:buFont typeface="Wingdings" pitchFamily="2" charset="2"/>
              <a:buChar char="ü"/>
            </a:pPr>
            <a:r>
              <a:rPr lang="en-US" sz="2400" dirty="0"/>
              <a:t>Mark safe boundary, post warning signs at ground level, use portable safety barriers</a:t>
            </a:r>
          </a:p>
          <a:p>
            <a:pPr>
              <a:lnSpc>
                <a:spcPts val="2200"/>
              </a:lnSpc>
              <a:spcBef>
                <a:spcPts val="0"/>
              </a:spcBef>
              <a:buNone/>
            </a:pPr>
            <a:endParaRPr lang="en-US" sz="2400" dirty="0"/>
          </a:p>
          <a:p>
            <a:pPr>
              <a:lnSpc>
                <a:spcPts val="2200"/>
              </a:lnSpc>
              <a:spcBef>
                <a:spcPts val="0"/>
              </a:spcBef>
              <a:buFont typeface="Wingdings" pitchFamily="2" charset="2"/>
              <a:buChar char="ü"/>
            </a:pPr>
            <a:r>
              <a:rPr lang="en-US" sz="2400" b="1" dirty="0">
                <a:solidFill>
                  <a:srgbClr val="FF0000"/>
                </a:solidFill>
              </a:rPr>
              <a:t>Keep workers and equipment at least 10 feet away from lines</a:t>
            </a:r>
          </a:p>
          <a:p>
            <a:pPr>
              <a:lnSpc>
                <a:spcPts val="2200"/>
              </a:lnSpc>
              <a:spcBef>
                <a:spcPts val="0"/>
              </a:spcBef>
              <a:buNone/>
            </a:pPr>
            <a:endParaRPr lang="en-US" sz="2400" dirty="0"/>
          </a:p>
          <a:p>
            <a:pPr>
              <a:lnSpc>
                <a:spcPts val="2200"/>
              </a:lnSpc>
              <a:spcBef>
                <a:spcPts val="0"/>
              </a:spcBef>
              <a:buFont typeface="Wingdings" pitchFamily="2" charset="2"/>
              <a:buChar char="ü"/>
            </a:pPr>
            <a:r>
              <a:rPr lang="en-US" sz="2400" dirty="0"/>
              <a:t>Use dedicated spotter for heavy equipment</a:t>
            </a:r>
          </a:p>
          <a:p>
            <a:pPr>
              <a:lnSpc>
                <a:spcPts val="2200"/>
              </a:lnSpc>
              <a:spcBef>
                <a:spcPts val="0"/>
              </a:spcBef>
              <a:buFont typeface="Wingdings" pitchFamily="2" charset="2"/>
              <a:buChar char="ü"/>
            </a:pPr>
            <a:endParaRPr lang="en-US" sz="2400" dirty="0"/>
          </a:p>
          <a:p>
            <a:pPr>
              <a:lnSpc>
                <a:spcPts val="2200"/>
              </a:lnSpc>
              <a:spcBef>
                <a:spcPts val="0"/>
              </a:spcBef>
              <a:buFont typeface="Wingdings" pitchFamily="2" charset="2"/>
              <a:buChar char="ü"/>
            </a:pPr>
            <a:r>
              <a:rPr lang="en-US" sz="2400" dirty="0"/>
              <a:t>Don’t guide a load and be spotter at same time</a:t>
            </a:r>
          </a:p>
          <a:p>
            <a:pPr>
              <a:lnSpc>
                <a:spcPts val="2200"/>
              </a:lnSpc>
              <a:spcBef>
                <a:spcPts val="0"/>
              </a:spcBef>
              <a:buFont typeface="Wingdings" pitchFamily="2" charset="2"/>
              <a:buChar char="ü"/>
            </a:pPr>
            <a:endParaRPr lang="en-US" sz="2400" dirty="0"/>
          </a:p>
          <a:p>
            <a:pPr>
              <a:lnSpc>
                <a:spcPts val="2200"/>
              </a:lnSpc>
              <a:spcBef>
                <a:spcPts val="0"/>
              </a:spcBef>
              <a:buFont typeface="Wingdings" pitchFamily="2" charset="2"/>
              <a:buChar char="ü"/>
            </a:pPr>
            <a:r>
              <a:rPr lang="en-US" sz="2400" dirty="0"/>
              <a:t>Know what to do if equipment contacts power line</a:t>
            </a:r>
          </a:p>
          <a:p>
            <a:pPr>
              <a:lnSpc>
                <a:spcPts val="2500"/>
              </a:lnSpc>
              <a:spcBef>
                <a:spcPts val="0"/>
              </a:spcBef>
              <a:buNone/>
            </a:pPr>
            <a:endParaRPr lang="en-US" sz="2800" dirty="0"/>
          </a:p>
        </p:txBody>
      </p:sp>
      <p:pic>
        <p:nvPicPr>
          <p:cNvPr id="6" name="Picture 5" title="Photo of overhead power line warning sig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1371599"/>
            <a:ext cx="1788812" cy="2267511"/>
          </a:xfrm>
          <a:prstGeom prst="rect">
            <a:avLst/>
          </a:prstGeom>
        </p:spPr>
      </p:pic>
      <p:pic>
        <p:nvPicPr>
          <p:cNvPr id="5" name="Picture 4" title="Photo of worker marking safe bounda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1233" y="3886200"/>
            <a:ext cx="1808299"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102</a:t>
            </a:fld>
            <a:endParaRPr lang="en-US" dirty="0">
              <a:solidFill>
                <a:srgbClr val="000000">
                  <a:tint val="75000"/>
                </a:srgbClr>
              </a:solidFill>
            </a:endParaRPr>
          </a:p>
        </p:txBody>
      </p:sp>
      <p:sp>
        <p:nvSpPr>
          <p:cNvPr id="2" name="Title 1"/>
          <p:cNvSpPr>
            <a:spLocks noGrp="1"/>
          </p:cNvSpPr>
          <p:nvPr>
            <p:ph type="title"/>
          </p:nvPr>
        </p:nvSpPr>
        <p:spPr>
          <a:xfrm>
            <a:off x="457200" y="274638"/>
            <a:ext cx="6629400" cy="715962"/>
          </a:xfrm>
        </p:spPr>
        <p:txBody>
          <a:bodyPr>
            <a:noAutofit/>
          </a:bodyPr>
          <a:lstStyle/>
          <a:p>
            <a:r>
              <a:rPr lang="en-US" dirty="0"/>
              <a:t>Hazardous </a:t>
            </a:r>
            <a:r>
              <a:rPr lang="en-US" dirty="0" smtClean="0"/>
              <a:t>Atmospheres </a:t>
            </a:r>
            <a:endParaRPr lang="en-US" dirty="0"/>
          </a:p>
        </p:txBody>
      </p:sp>
      <p:sp>
        <p:nvSpPr>
          <p:cNvPr id="3" name="Content Placeholder 2"/>
          <p:cNvSpPr>
            <a:spLocks noGrp="1"/>
          </p:cNvSpPr>
          <p:nvPr>
            <p:ph idx="1"/>
          </p:nvPr>
        </p:nvSpPr>
        <p:spPr>
          <a:xfrm>
            <a:off x="152400" y="1143001"/>
            <a:ext cx="8839200" cy="990599"/>
          </a:xfrm>
        </p:spPr>
        <p:txBody>
          <a:bodyPr>
            <a:normAutofit/>
          </a:bodyPr>
          <a:lstStyle/>
          <a:p>
            <a:pPr marL="0" indent="0">
              <a:spcBef>
                <a:spcPts val="0"/>
              </a:spcBef>
              <a:buNone/>
            </a:pPr>
            <a:r>
              <a:rPr lang="en-US" sz="2800" b="1" dirty="0">
                <a:solidFill>
                  <a:srgbClr val="FF0000"/>
                </a:solidFill>
              </a:rPr>
              <a:t>Before workers enter excavations &gt;4 feet deep where bad air or oxygen deficiency (&lt;19.5%) could be expected:</a:t>
            </a:r>
          </a:p>
        </p:txBody>
      </p:sp>
      <p:sp>
        <p:nvSpPr>
          <p:cNvPr id="7" name="TextBox 6"/>
          <p:cNvSpPr txBox="1"/>
          <p:nvPr/>
        </p:nvSpPr>
        <p:spPr>
          <a:xfrm>
            <a:off x="152400" y="2496502"/>
            <a:ext cx="5334000" cy="3447098"/>
          </a:xfrm>
          <a:prstGeom prst="rect">
            <a:avLst/>
          </a:prstGeom>
          <a:noFill/>
        </p:spPr>
        <p:txBody>
          <a:bodyPr wrap="square" rtlCol="0">
            <a:spAutoFit/>
          </a:bodyPr>
          <a:lstStyle/>
          <a:p>
            <a:pPr marL="457200" indent="-342900" defTabSz="457200">
              <a:lnSpc>
                <a:spcPts val="2400"/>
              </a:lnSpc>
              <a:buFont typeface="Arial"/>
              <a:buChar char="•"/>
            </a:pPr>
            <a:r>
              <a:rPr lang="en-US" sz="2800" dirty="0">
                <a:solidFill>
                  <a:srgbClr val="000000"/>
                </a:solidFill>
              </a:rPr>
              <a:t>Competent person must test air</a:t>
            </a:r>
          </a:p>
          <a:p>
            <a:pPr marL="457200" indent="-342900" defTabSz="457200">
              <a:lnSpc>
                <a:spcPts val="2400"/>
              </a:lnSpc>
            </a:pPr>
            <a:endParaRPr lang="en-US" sz="2800" dirty="0">
              <a:solidFill>
                <a:srgbClr val="000000"/>
              </a:solidFill>
            </a:endParaRPr>
          </a:p>
          <a:p>
            <a:pPr marL="457200" indent="-342900" defTabSz="457200">
              <a:lnSpc>
                <a:spcPts val="2400"/>
              </a:lnSpc>
              <a:buFont typeface="Arial"/>
              <a:buChar char="•"/>
            </a:pPr>
            <a:r>
              <a:rPr lang="en-US" sz="2800" dirty="0">
                <a:solidFill>
                  <a:srgbClr val="000000"/>
                </a:solidFill>
              </a:rPr>
              <a:t>Provide proper respiratory protection or ventilation</a:t>
            </a:r>
          </a:p>
          <a:p>
            <a:pPr marL="457200" indent="-342900" defTabSz="457200">
              <a:lnSpc>
                <a:spcPts val="2400"/>
              </a:lnSpc>
            </a:pPr>
            <a:endParaRPr lang="en-US" sz="2800" dirty="0">
              <a:solidFill>
                <a:srgbClr val="000000"/>
              </a:solidFill>
            </a:endParaRPr>
          </a:p>
          <a:p>
            <a:pPr marL="457200" indent="-342900" defTabSz="457200">
              <a:lnSpc>
                <a:spcPts val="2400"/>
              </a:lnSpc>
              <a:buFont typeface="Arial"/>
              <a:buChar char="•"/>
            </a:pPr>
            <a:r>
              <a:rPr lang="en-US" sz="2800" dirty="0">
                <a:solidFill>
                  <a:srgbClr val="000000"/>
                </a:solidFill>
              </a:rPr>
              <a:t>Conduct testing as often as necessary</a:t>
            </a:r>
          </a:p>
          <a:p>
            <a:pPr marL="457200" indent="-342900" defTabSz="457200">
              <a:lnSpc>
                <a:spcPts val="2400"/>
              </a:lnSpc>
            </a:pPr>
            <a:endParaRPr lang="en-US" sz="2800" dirty="0">
              <a:solidFill>
                <a:srgbClr val="000000"/>
              </a:solidFill>
            </a:endParaRPr>
          </a:p>
          <a:p>
            <a:pPr marL="457200" indent="-342900" defTabSz="457200">
              <a:lnSpc>
                <a:spcPts val="2400"/>
              </a:lnSpc>
              <a:buFont typeface="Arial"/>
              <a:buChar char="•"/>
            </a:pPr>
            <a:r>
              <a:rPr lang="en-US" sz="2800" dirty="0">
                <a:solidFill>
                  <a:srgbClr val="000000"/>
                </a:solidFill>
              </a:rPr>
              <a:t>Emergency rescue equipment must be readily available</a:t>
            </a:r>
          </a:p>
          <a:p>
            <a:endParaRPr lang="en-US" dirty="0">
              <a:solidFill>
                <a:srgbClr val="000000"/>
              </a:solidFill>
            </a:endParaRPr>
          </a:p>
        </p:txBody>
      </p:sp>
      <p:pic>
        <p:nvPicPr>
          <p:cNvPr id="4" name="Picture 3" title="Photo of competent person monitoring for hazardous atmosphere in excavati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209800"/>
            <a:ext cx="3343708" cy="1981200"/>
          </a:xfrm>
          <a:prstGeom prst="rect">
            <a:avLst/>
          </a:prstGeom>
        </p:spPr>
      </p:pic>
      <p:pic>
        <p:nvPicPr>
          <p:cNvPr id="5" name="Picture 4" title="Example of ventil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86400" y="4267200"/>
            <a:ext cx="3505200" cy="207391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103</a:t>
            </a:fld>
            <a:endParaRPr lang="en-US" dirty="0">
              <a:solidFill>
                <a:srgbClr val="000000">
                  <a:tint val="75000"/>
                </a:srgbClr>
              </a:solidFill>
            </a:endParaRPr>
          </a:p>
        </p:txBody>
      </p:sp>
      <p:sp>
        <p:nvSpPr>
          <p:cNvPr id="2" name="Title 1"/>
          <p:cNvSpPr>
            <a:spLocks noGrp="1"/>
          </p:cNvSpPr>
          <p:nvPr>
            <p:ph type="title"/>
          </p:nvPr>
        </p:nvSpPr>
        <p:spPr>
          <a:xfrm>
            <a:off x="457200" y="274638"/>
            <a:ext cx="5029200" cy="944562"/>
          </a:xfrm>
        </p:spPr>
        <p:txBody>
          <a:bodyPr/>
          <a:lstStyle/>
          <a:p>
            <a:r>
              <a:rPr lang="en-US" dirty="0"/>
              <a:t>Water accumulation</a:t>
            </a:r>
          </a:p>
        </p:txBody>
      </p:sp>
      <p:sp>
        <p:nvSpPr>
          <p:cNvPr id="5" name="TextBox 4"/>
          <p:cNvSpPr txBox="1"/>
          <p:nvPr/>
        </p:nvSpPr>
        <p:spPr>
          <a:xfrm>
            <a:off x="304800" y="1361182"/>
            <a:ext cx="8686800" cy="1077218"/>
          </a:xfrm>
          <a:prstGeom prst="rect">
            <a:avLst/>
          </a:prstGeom>
          <a:noFill/>
        </p:spPr>
        <p:txBody>
          <a:bodyPr wrap="square" rtlCol="0">
            <a:spAutoFit/>
          </a:bodyPr>
          <a:lstStyle/>
          <a:p>
            <a:r>
              <a:rPr lang="en-US" sz="3200" b="1" dirty="0">
                <a:solidFill>
                  <a:srgbClr val="FF0000"/>
                </a:solidFill>
              </a:rPr>
              <a:t>NEVER work in an excavation with standing water, or if water is accumulating</a:t>
            </a:r>
            <a:endParaRPr lang="en-US" sz="3200" dirty="0">
              <a:solidFill>
                <a:srgbClr val="000000"/>
              </a:solidFill>
            </a:endParaRPr>
          </a:p>
        </p:txBody>
      </p:sp>
      <p:sp>
        <p:nvSpPr>
          <p:cNvPr id="3" name="Content Placeholder 2"/>
          <p:cNvSpPr>
            <a:spLocks noGrp="1"/>
          </p:cNvSpPr>
          <p:nvPr>
            <p:ph idx="1"/>
          </p:nvPr>
        </p:nvSpPr>
        <p:spPr>
          <a:xfrm>
            <a:off x="228600" y="2362200"/>
            <a:ext cx="5410200" cy="3886200"/>
          </a:xfrm>
        </p:spPr>
        <p:txBody>
          <a:bodyPr>
            <a:normAutofit fontScale="92500" lnSpcReduction="10000"/>
          </a:bodyPr>
          <a:lstStyle/>
          <a:p>
            <a:pPr marL="0" indent="0">
              <a:buNone/>
            </a:pPr>
            <a:endParaRPr lang="en-US" b="1" dirty="0">
              <a:solidFill>
                <a:srgbClr val="FF0000"/>
              </a:solidFill>
            </a:endParaRPr>
          </a:p>
          <a:p>
            <a:pPr marL="0" indent="0">
              <a:buNone/>
            </a:pPr>
            <a:r>
              <a:rPr lang="en-US" dirty="0"/>
              <a:t>Precautions must be taken to protect you such as:</a:t>
            </a:r>
          </a:p>
          <a:p>
            <a:r>
              <a:rPr lang="en-US" dirty="0"/>
              <a:t>Special support or shield systems</a:t>
            </a:r>
          </a:p>
          <a:p>
            <a:r>
              <a:rPr lang="en-US" dirty="0"/>
              <a:t>Water removal equipment</a:t>
            </a:r>
          </a:p>
          <a:p>
            <a:r>
              <a:rPr lang="en-US" dirty="0"/>
              <a:t>Monitored by competent person</a:t>
            </a:r>
          </a:p>
        </p:txBody>
      </p:sp>
      <p:pic>
        <p:nvPicPr>
          <p:cNvPr id="4" name="Picture 3" title="Photo of water removal pu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5880" y="3352800"/>
            <a:ext cx="3961768" cy="2974411"/>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457200" y="495300"/>
            <a:ext cx="6858000" cy="609600"/>
          </a:xfrm>
        </p:spPr>
        <p:txBody>
          <a:bodyPr>
            <a:noAutofit/>
          </a:bodyPr>
          <a:lstStyle/>
          <a:p>
            <a:r>
              <a:rPr lang="en-US" dirty="0"/>
              <a:t>Exposure to falling loads</a:t>
            </a:r>
          </a:p>
        </p:txBody>
      </p:sp>
      <p:sp>
        <p:nvSpPr>
          <p:cNvPr id="803843" name="Rectangle 3"/>
          <p:cNvSpPr>
            <a:spLocks noGrp="1" noChangeArrowheads="1"/>
          </p:cNvSpPr>
          <p:nvPr>
            <p:ph type="body" idx="1"/>
          </p:nvPr>
        </p:nvSpPr>
        <p:spPr>
          <a:xfrm>
            <a:off x="457200" y="1447800"/>
            <a:ext cx="8229600" cy="4525963"/>
          </a:xfrm>
        </p:spPr>
        <p:txBody>
          <a:bodyPr>
            <a:normAutofit lnSpcReduction="10000"/>
          </a:bodyPr>
          <a:lstStyle/>
          <a:p>
            <a:pPr marL="457200" lvl="1" indent="-457200">
              <a:lnSpc>
                <a:spcPct val="110000"/>
              </a:lnSpc>
              <a:spcBef>
                <a:spcPts val="0"/>
              </a:spcBef>
              <a:buFont typeface="Arial" pitchFamily="34" charset="0"/>
              <a:buChar char="•"/>
            </a:pPr>
            <a:r>
              <a:rPr lang="en-US" dirty="0"/>
              <a:t>Workers are not permitted to stand or work underneath loads handled by digging or lifting equipment</a:t>
            </a:r>
          </a:p>
          <a:p>
            <a:pPr marL="457200" lvl="1" indent="-457200">
              <a:lnSpc>
                <a:spcPct val="110000"/>
              </a:lnSpc>
              <a:spcBef>
                <a:spcPts val="0"/>
              </a:spcBef>
              <a:buNone/>
            </a:pPr>
            <a:endParaRPr lang="en-US" dirty="0"/>
          </a:p>
          <a:p>
            <a:pPr marL="457200" lvl="1" indent="-457200">
              <a:lnSpc>
                <a:spcPct val="110000"/>
              </a:lnSpc>
              <a:spcBef>
                <a:spcPts val="0"/>
              </a:spcBef>
              <a:buFont typeface="Arial" pitchFamily="34" charset="0"/>
              <a:buChar char="•"/>
            </a:pPr>
            <a:r>
              <a:rPr lang="en-US" dirty="0"/>
              <a:t>Stand away from vehicle being loaded or unloaded to avoid being struck by spillage or falling materials</a:t>
            </a:r>
          </a:p>
          <a:p>
            <a:pPr marL="457200" lvl="1" indent="-457200">
              <a:lnSpc>
                <a:spcPct val="110000"/>
              </a:lnSpc>
              <a:spcBef>
                <a:spcPts val="0"/>
              </a:spcBef>
              <a:buFontTx/>
              <a:buNone/>
            </a:pPr>
            <a:endParaRPr lang="en-US" dirty="0"/>
          </a:p>
          <a:p>
            <a:pPr marL="457200" lvl="1" indent="-457200">
              <a:lnSpc>
                <a:spcPct val="110000"/>
              </a:lnSpc>
              <a:spcBef>
                <a:spcPts val="0"/>
              </a:spcBef>
              <a:buFont typeface="Arial" pitchFamily="34" charset="0"/>
              <a:buChar char="•"/>
            </a:pPr>
            <a:r>
              <a:rPr lang="en-US" dirty="0"/>
              <a:t>Operators may remain in cab of vehicle being loaded/unloaded if equipped to provide adequate protection for the operator</a:t>
            </a:r>
          </a:p>
        </p:txBody>
      </p:sp>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104</a:t>
            </a:fld>
            <a:endParaRPr lang="en-US" dirty="0">
              <a:solidFill>
                <a:srgbClr val="000000">
                  <a:tint val="75000"/>
                </a:srgbClr>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105</a:t>
            </a:fld>
            <a:endParaRPr lang="en-US" dirty="0">
              <a:solidFill>
                <a:srgbClr val="000000">
                  <a:tint val="75000"/>
                </a:srgbClr>
              </a:solidFill>
            </a:endParaRPr>
          </a:p>
        </p:txBody>
      </p:sp>
      <p:sp>
        <p:nvSpPr>
          <p:cNvPr id="809986" name="Rectangle 2"/>
          <p:cNvSpPr>
            <a:spLocks noGrp="1" noChangeArrowheads="1"/>
          </p:cNvSpPr>
          <p:nvPr>
            <p:ph type="title"/>
          </p:nvPr>
        </p:nvSpPr>
        <p:spPr>
          <a:xfrm>
            <a:off x="457200" y="274638"/>
            <a:ext cx="7391400" cy="944562"/>
          </a:xfrm>
        </p:spPr>
        <p:txBody>
          <a:bodyPr>
            <a:noAutofit/>
          </a:bodyPr>
          <a:lstStyle/>
          <a:p>
            <a:r>
              <a:rPr lang="en-US" dirty="0"/>
              <a:t>Protection from falling objects</a:t>
            </a:r>
          </a:p>
        </p:txBody>
      </p:sp>
      <p:sp>
        <p:nvSpPr>
          <p:cNvPr id="4" name="Content Placeholder 3"/>
          <p:cNvSpPr>
            <a:spLocks noGrp="1"/>
          </p:cNvSpPr>
          <p:nvPr>
            <p:ph idx="1"/>
          </p:nvPr>
        </p:nvSpPr>
        <p:spPr>
          <a:xfrm>
            <a:off x="457200" y="1295400"/>
            <a:ext cx="5486400" cy="4830763"/>
          </a:xfrm>
        </p:spPr>
        <p:txBody>
          <a:bodyPr>
            <a:normAutofit fontScale="92500" lnSpcReduction="10000"/>
          </a:bodyPr>
          <a:lstStyle/>
          <a:p>
            <a:pPr>
              <a:spcAft>
                <a:spcPts val="1200"/>
              </a:spcAft>
            </a:pPr>
            <a:r>
              <a:rPr lang="en-US" sz="2800" dirty="0"/>
              <a:t>Keep spoils, tools/equipment </a:t>
            </a:r>
            <a:r>
              <a:rPr lang="en-US" sz="2800" u="sng" dirty="0"/>
              <a:t>at least 2 feet</a:t>
            </a:r>
            <a:r>
              <a:rPr lang="en-US" sz="2800" dirty="0"/>
              <a:t> from excavation edge</a:t>
            </a:r>
          </a:p>
          <a:p>
            <a:pPr>
              <a:spcAft>
                <a:spcPts val="1200"/>
              </a:spcAft>
            </a:pPr>
            <a:r>
              <a:rPr lang="en-US" sz="2800" dirty="0"/>
              <a:t>Use retaining devices to prevent material/equipment from falling/rolling into excavation</a:t>
            </a:r>
          </a:p>
          <a:p>
            <a:pPr>
              <a:spcAft>
                <a:spcPts val="1200"/>
              </a:spcAft>
            </a:pPr>
            <a:r>
              <a:rPr lang="en-US" sz="2800" dirty="0"/>
              <a:t>Use warning system (barricades, hand/mechanical signals, stop logs) for mobile equipment near edge</a:t>
            </a:r>
          </a:p>
          <a:p>
            <a:r>
              <a:rPr lang="en-US" sz="2800" dirty="0"/>
              <a:t>Protect from loose rock/soil falling from excavation face (scaling, barricades, retaining devices)</a:t>
            </a:r>
          </a:p>
          <a:p>
            <a:endParaRPr lang="en-US" dirty="0"/>
          </a:p>
        </p:txBody>
      </p:sp>
      <p:sp>
        <p:nvSpPr>
          <p:cNvPr id="7" name="TextBox 6"/>
          <p:cNvSpPr txBox="1"/>
          <p:nvPr/>
        </p:nvSpPr>
        <p:spPr>
          <a:xfrm>
            <a:off x="6248399" y="1999874"/>
            <a:ext cx="2536400" cy="492443"/>
          </a:xfrm>
          <a:prstGeom prst="rect">
            <a:avLst/>
          </a:prstGeom>
          <a:noFill/>
        </p:spPr>
        <p:txBody>
          <a:bodyPr wrap="none" rtlCol="0">
            <a:spAutoFit/>
          </a:bodyPr>
          <a:lstStyle/>
          <a:p>
            <a:pPr algn="ctr"/>
            <a:r>
              <a:rPr lang="en-US" sz="2600" b="1" dirty="0">
                <a:solidFill>
                  <a:srgbClr val="FF0000"/>
                </a:solidFill>
              </a:rPr>
              <a:t>Wear proper PPE</a:t>
            </a:r>
          </a:p>
        </p:txBody>
      </p:sp>
      <p:pic>
        <p:nvPicPr>
          <p:cNvPr id="2" name="Picture 1" title="Image of a woman wearing PP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91200" y="2667000"/>
            <a:ext cx="3162300" cy="287655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106</a:t>
            </a:fld>
            <a:endParaRPr lang="en-US" dirty="0">
              <a:solidFill>
                <a:srgbClr val="000000">
                  <a:tint val="75000"/>
                </a:srgbClr>
              </a:solidFill>
            </a:endParaRPr>
          </a:p>
        </p:txBody>
      </p:sp>
      <p:sp>
        <p:nvSpPr>
          <p:cNvPr id="812034" name="Rectangle 2"/>
          <p:cNvSpPr>
            <a:spLocks noGrp="1" noChangeArrowheads="1"/>
          </p:cNvSpPr>
          <p:nvPr>
            <p:ph type="title"/>
          </p:nvPr>
        </p:nvSpPr>
        <p:spPr>
          <a:xfrm>
            <a:off x="381000" y="495300"/>
            <a:ext cx="8610600" cy="609600"/>
          </a:xfrm>
        </p:spPr>
        <p:txBody>
          <a:bodyPr>
            <a:noAutofit/>
          </a:bodyPr>
          <a:lstStyle/>
          <a:p>
            <a:r>
              <a:rPr lang="en-US" dirty="0"/>
              <a:t>Fall protection—Excavation Standard</a:t>
            </a:r>
          </a:p>
        </p:txBody>
      </p:sp>
      <p:sp>
        <p:nvSpPr>
          <p:cNvPr id="812035" name="Rectangle 3"/>
          <p:cNvSpPr>
            <a:spLocks noGrp="1" noChangeArrowheads="1"/>
          </p:cNvSpPr>
          <p:nvPr>
            <p:ph type="body" idx="1"/>
          </p:nvPr>
        </p:nvSpPr>
        <p:spPr>
          <a:xfrm>
            <a:off x="457200" y="1371600"/>
            <a:ext cx="4953000" cy="4800600"/>
          </a:xfrm>
        </p:spPr>
        <p:txBody>
          <a:bodyPr>
            <a:normAutofit/>
          </a:bodyPr>
          <a:lstStyle/>
          <a:p>
            <a:r>
              <a:rPr lang="en-US" sz="2800" dirty="0"/>
              <a:t>Walkways must have guard rails if 6 feet or more above lower levels</a:t>
            </a:r>
          </a:p>
          <a:p>
            <a:r>
              <a:rPr lang="en-US" sz="2800" dirty="0"/>
              <a:t>Physical barrier protection at all remotely located excavations</a:t>
            </a:r>
          </a:p>
          <a:p>
            <a:r>
              <a:rPr lang="en-US" sz="2800" dirty="0"/>
              <a:t>Wells, pits, shafts must be barricaded or covered</a:t>
            </a:r>
          </a:p>
          <a:p>
            <a:r>
              <a:rPr lang="en-US" sz="2800" dirty="0"/>
              <a:t>Backfill upon completion of operations</a:t>
            </a:r>
          </a:p>
        </p:txBody>
      </p:sp>
      <p:pic>
        <p:nvPicPr>
          <p:cNvPr id="4" name="Picture 3" title="Photo showing walkway with guardrai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2970" y="1248504"/>
            <a:ext cx="2506705" cy="2561496"/>
          </a:xfrm>
          <a:prstGeom prst="rect">
            <a:avLst/>
          </a:prstGeom>
        </p:spPr>
      </p:pic>
      <p:pic>
        <p:nvPicPr>
          <p:cNvPr id="8" name="Picture 7" title="Photo: example of barrier fence around open excav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3864316"/>
            <a:ext cx="3276600" cy="2460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2035"/>
                                        </p:tgtEl>
                                        <p:attrNameLst>
                                          <p:attrName>style.visibility</p:attrName>
                                        </p:attrNameLst>
                                      </p:cBhvr>
                                      <p:to>
                                        <p:strVal val="visible"/>
                                      </p:to>
                                    </p:set>
                                    <p:animEffect transition="in" filter="dissolve">
                                      <p:cBhvr>
                                        <p:cTn id="7" dur="1000"/>
                                        <p:tgtEl>
                                          <p:spTgt spid="81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5"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107</a:t>
            </a:fld>
            <a:endParaRPr lang="en-US" dirty="0">
              <a:solidFill>
                <a:srgbClr val="000000">
                  <a:tint val="75000"/>
                </a:srgbClr>
              </a:solidFill>
            </a:endParaRPr>
          </a:p>
        </p:txBody>
      </p:sp>
      <p:sp>
        <p:nvSpPr>
          <p:cNvPr id="808962" name="Rectangle 2"/>
          <p:cNvSpPr>
            <a:spLocks noGrp="1" noChangeArrowheads="1"/>
          </p:cNvSpPr>
          <p:nvPr>
            <p:ph type="title"/>
          </p:nvPr>
        </p:nvSpPr>
        <p:spPr>
          <a:xfrm>
            <a:off x="457200" y="274638"/>
            <a:ext cx="6858000" cy="1143000"/>
          </a:xfrm>
        </p:spPr>
        <p:txBody>
          <a:bodyPr/>
          <a:lstStyle/>
          <a:p>
            <a:r>
              <a:rPr lang="en-US" dirty="0"/>
              <a:t>Stabilize adjacent structures</a:t>
            </a:r>
          </a:p>
        </p:txBody>
      </p:sp>
      <p:sp>
        <p:nvSpPr>
          <p:cNvPr id="6" name="TextBox 5"/>
          <p:cNvSpPr txBox="1"/>
          <p:nvPr/>
        </p:nvSpPr>
        <p:spPr>
          <a:xfrm>
            <a:off x="152400" y="1371600"/>
            <a:ext cx="8839200" cy="553998"/>
          </a:xfrm>
          <a:prstGeom prst="rect">
            <a:avLst/>
          </a:prstGeom>
          <a:noFill/>
        </p:spPr>
        <p:txBody>
          <a:bodyPr wrap="square" rtlCol="0">
            <a:spAutoFit/>
          </a:bodyPr>
          <a:lstStyle/>
          <a:p>
            <a:pPr algn="r"/>
            <a:r>
              <a:rPr lang="en-US" sz="3000" dirty="0">
                <a:solidFill>
                  <a:srgbClr val="FF0000"/>
                </a:solidFill>
              </a:rPr>
              <a:t>Where stability is endangered by excavation operations</a:t>
            </a:r>
          </a:p>
        </p:txBody>
      </p:sp>
      <p:sp>
        <p:nvSpPr>
          <p:cNvPr id="808963" name="Rectangle 3"/>
          <p:cNvSpPr>
            <a:spLocks noGrp="1" noChangeArrowheads="1"/>
          </p:cNvSpPr>
          <p:nvPr>
            <p:ph type="body" idx="1"/>
          </p:nvPr>
        </p:nvSpPr>
        <p:spPr>
          <a:xfrm>
            <a:off x="4419600" y="2209800"/>
            <a:ext cx="4495800" cy="3657600"/>
          </a:xfrm>
        </p:spPr>
        <p:txBody>
          <a:bodyPr>
            <a:normAutofit lnSpcReduction="10000"/>
          </a:bodyPr>
          <a:lstStyle/>
          <a:p>
            <a:pPr>
              <a:buNone/>
            </a:pPr>
            <a:r>
              <a:rPr lang="en-US" sz="2800" b="1" dirty="0">
                <a:solidFill>
                  <a:srgbClr val="FF0000"/>
                </a:solidFill>
              </a:rPr>
              <a:t>Employers must:</a:t>
            </a:r>
            <a:endParaRPr lang="en-US" sz="2800" b="1" dirty="0"/>
          </a:p>
          <a:p>
            <a:pPr>
              <a:lnSpc>
                <a:spcPct val="110000"/>
              </a:lnSpc>
              <a:spcBef>
                <a:spcPts val="0"/>
              </a:spcBef>
            </a:pPr>
            <a:r>
              <a:rPr lang="en-US" sz="2800" dirty="0"/>
              <a:t>Not undermine sidewalks, pavement or structures unless support systems are used to protect employees</a:t>
            </a:r>
          </a:p>
          <a:p>
            <a:pPr>
              <a:lnSpc>
                <a:spcPct val="110000"/>
              </a:lnSpc>
              <a:spcBef>
                <a:spcPts val="0"/>
              </a:spcBef>
              <a:buNone/>
            </a:pPr>
            <a:endParaRPr lang="en-US" sz="2800" dirty="0"/>
          </a:p>
          <a:p>
            <a:pPr>
              <a:spcBef>
                <a:spcPts val="0"/>
              </a:spcBef>
            </a:pPr>
            <a:r>
              <a:rPr lang="en-US" sz="2800" dirty="0"/>
              <a:t>Provide shoring, bracing or underpinning</a:t>
            </a:r>
          </a:p>
          <a:p>
            <a:endParaRPr lang="en-US" sz="2800" dirty="0"/>
          </a:p>
        </p:txBody>
      </p:sp>
      <p:pic>
        <p:nvPicPr>
          <p:cNvPr id="4" name="Picture 3" title="Photo showing proper bracing of wall adjacent to worker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2743200"/>
            <a:ext cx="4191000" cy="2787219"/>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title="Photo showing examples of high visibility warning vests and reflectorized garment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2908222"/>
            <a:ext cx="3562350" cy="1682828"/>
          </a:xfrm>
          <a:prstGeom prst="rect">
            <a:avLst/>
          </a:prstGeom>
        </p:spPr>
      </p:pic>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fld id="{A385ADA4-7CA8-7D42-9033-52B4A2259F06}" type="slidenum">
              <a:rPr lang="en-US" smtClean="0">
                <a:solidFill>
                  <a:srgbClr val="000000">
                    <a:tint val="75000"/>
                  </a:srgbClr>
                </a:solidFill>
              </a:rPr>
              <a:pPr/>
              <a:t>108</a:t>
            </a:fld>
            <a:endParaRPr lang="en-US" dirty="0">
              <a:solidFill>
                <a:srgbClr val="000000">
                  <a:tint val="75000"/>
                </a:srgbClr>
              </a:solidFill>
            </a:endParaRPr>
          </a:p>
        </p:txBody>
      </p:sp>
      <p:sp>
        <p:nvSpPr>
          <p:cNvPr id="802818" name="Rectangle 2"/>
          <p:cNvSpPr>
            <a:spLocks noGrp="1" noChangeArrowheads="1"/>
          </p:cNvSpPr>
          <p:nvPr>
            <p:ph type="title"/>
          </p:nvPr>
        </p:nvSpPr>
        <p:spPr>
          <a:xfrm>
            <a:off x="457200" y="274638"/>
            <a:ext cx="6248400" cy="944562"/>
          </a:xfrm>
        </p:spPr>
        <p:txBody>
          <a:bodyPr/>
          <a:lstStyle/>
          <a:p>
            <a:r>
              <a:rPr lang="en-US" dirty="0"/>
              <a:t>Exposure to vehicle traffic</a:t>
            </a:r>
          </a:p>
        </p:txBody>
      </p:sp>
      <p:sp>
        <p:nvSpPr>
          <p:cNvPr id="802819" name="Rectangle 3"/>
          <p:cNvSpPr>
            <a:spLocks noGrp="1" noChangeArrowheads="1"/>
          </p:cNvSpPr>
          <p:nvPr>
            <p:ph type="body" idx="1"/>
          </p:nvPr>
        </p:nvSpPr>
        <p:spPr>
          <a:xfrm>
            <a:off x="76200" y="1600200"/>
            <a:ext cx="5791200" cy="4495800"/>
          </a:xfrm>
        </p:spPr>
        <p:txBody>
          <a:bodyPr>
            <a:normAutofit lnSpcReduction="10000"/>
          </a:bodyPr>
          <a:lstStyle/>
          <a:p>
            <a:r>
              <a:rPr lang="en-US" sz="2800" dirty="0"/>
              <a:t>Employees must wear warning vests or other suitable garments marked or made with </a:t>
            </a:r>
            <a:r>
              <a:rPr lang="en-US" sz="2800" dirty="0" err="1"/>
              <a:t>reflectorized</a:t>
            </a:r>
            <a:r>
              <a:rPr lang="en-US" sz="2800" dirty="0"/>
              <a:t>  or highly visible material</a:t>
            </a:r>
          </a:p>
          <a:p>
            <a:endParaRPr lang="en-US" sz="2800" dirty="0"/>
          </a:p>
          <a:p>
            <a:pPr>
              <a:buNone/>
            </a:pPr>
            <a:endParaRPr lang="en-US" sz="2800" dirty="0"/>
          </a:p>
          <a:p>
            <a:endParaRPr lang="en-US" sz="2800" dirty="0"/>
          </a:p>
          <a:p>
            <a:r>
              <a:rPr lang="en-US" sz="2800" dirty="0"/>
              <a:t>Require a designated, trained flag person along with signs, signals, and barricades when necessary</a:t>
            </a:r>
          </a:p>
        </p:txBody>
      </p:sp>
      <p:pic>
        <p:nvPicPr>
          <p:cNvPr id="5" name="Picture 4" title="Photo of construction worker doing traffic contr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9160" y="1676400"/>
            <a:ext cx="3088640" cy="463296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868362"/>
          </a:xfrm>
        </p:spPr>
        <p:txBody>
          <a:bodyPr/>
          <a:lstStyle/>
          <a:p>
            <a:r>
              <a:rPr lang="en-US" dirty="0"/>
              <a:t>Protection from Valley fever</a:t>
            </a:r>
          </a:p>
        </p:txBody>
      </p:sp>
      <p:sp>
        <p:nvSpPr>
          <p:cNvPr id="3" name="Content Placeholder 2"/>
          <p:cNvSpPr>
            <a:spLocks noGrp="1"/>
          </p:cNvSpPr>
          <p:nvPr>
            <p:ph idx="1"/>
          </p:nvPr>
        </p:nvSpPr>
        <p:spPr>
          <a:xfrm>
            <a:off x="533400" y="1371600"/>
            <a:ext cx="8229600" cy="4648200"/>
          </a:xfrm>
        </p:spPr>
        <p:txBody>
          <a:bodyPr>
            <a:normAutofit fontScale="92500" lnSpcReduction="10000"/>
          </a:bodyPr>
          <a:lstStyle/>
          <a:p>
            <a:r>
              <a:rPr lang="en-US" b="1" dirty="0"/>
              <a:t>Plan ahead—know where fungus is found</a:t>
            </a:r>
          </a:p>
          <a:p>
            <a:r>
              <a:rPr lang="en-US" b="1" dirty="0"/>
              <a:t>Limit dust generation—wet soil before and while digging</a:t>
            </a:r>
          </a:p>
          <a:p>
            <a:r>
              <a:rPr lang="en-US" b="1" dirty="0"/>
              <a:t>Cover spoils piles with tarps</a:t>
            </a:r>
          </a:p>
          <a:p>
            <a:r>
              <a:rPr lang="en-US" b="1" dirty="0"/>
              <a:t>Stay upwind of digging</a:t>
            </a:r>
          </a:p>
          <a:p>
            <a:r>
              <a:rPr lang="en-US" b="1" dirty="0"/>
              <a:t>Protect equipment operators with enclosed cabs with HEPA air filtration</a:t>
            </a:r>
          </a:p>
          <a:p>
            <a:r>
              <a:rPr lang="en-US" b="1" dirty="0"/>
              <a:t>Use respiratory protection</a:t>
            </a:r>
          </a:p>
          <a:p>
            <a:r>
              <a:rPr lang="en-US" b="1" dirty="0"/>
              <a:t>Provide training on Valley Fever hazards</a:t>
            </a:r>
          </a:p>
          <a:p>
            <a:endParaRPr lang="en-US" dirty="0"/>
          </a:p>
          <a:p>
            <a:endParaRPr lang="en-US" dirty="0"/>
          </a:p>
        </p:txBody>
      </p:sp>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109</a:t>
            </a:fld>
            <a:endParaRPr lang="en-US" dirty="0">
              <a:solidFill>
                <a:srgbClr val="000000">
                  <a:tint val="7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11</a:t>
            </a:fld>
            <a:endParaRPr lang="en-US" dirty="0">
              <a:solidFill>
                <a:srgbClr val="000000">
                  <a:tint val="75000"/>
                </a:srgbClr>
              </a:solidFill>
            </a:endParaRPr>
          </a:p>
        </p:txBody>
      </p:sp>
      <p:sp>
        <p:nvSpPr>
          <p:cNvPr id="2" name="Title 1"/>
          <p:cNvSpPr>
            <a:spLocks noGrp="1"/>
          </p:cNvSpPr>
          <p:nvPr>
            <p:ph type="title"/>
          </p:nvPr>
        </p:nvSpPr>
        <p:spPr>
          <a:xfrm>
            <a:off x="457200" y="274638"/>
            <a:ext cx="6400800" cy="868362"/>
          </a:xfrm>
        </p:spPr>
        <p:txBody>
          <a:bodyPr/>
          <a:lstStyle/>
          <a:p>
            <a:pPr algn="l"/>
            <a:r>
              <a:rPr lang="en-US" dirty="0"/>
              <a:t>Excavations are dangerous</a:t>
            </a:r>
          </a:p>
        </p:txBody>
      </p:sp>
      <p:pic>
        <p:nvPicPr>
          <p:cNvPr id="5" name="Picture 4" title="Photo of worker's body being recovered from a collapsed trenc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371600"/>
            <a:ext cx="5819775" cy="3581400"/>
          </a:xfrm>
          <a:prstGeom prst="rect">
            <a:avLst/>
          </a:prstGeom>
        </p:spPr>
      </p:pic>
      <p:sp>
        <p:nvSpPr>
          <p:cNvPr id="3" name="Content Placeholder 2"/>
          <p:cNvSpPr>
            <a:spLocks noGrp="1"/>
          </p:cNvSpPr>
          <p:nvPr>
            <p:ph idx="1"/>
          </p:nvPr>
        </p:nvSpPr>
        <p:spPr>
          <a:xfrm>
            <a:off x="5598812" y="2882771"/>
            <a:ext cx="3505200" cy="3429000"/>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a:bodyPr>
          <a:lstStyle/>
          <a:p>
            <a:pPr indent="0">
              <a:buNone/>
            </a:pPr>
            <a:r>
              <a:rPr lang="en-US" sz="4000" dirty="0"/>
              <a:t>Known to be among most hazardous construction operations</a:t>
            </a:r>
          </a:p>
        </p:txBody>
      </p:sp>
      <p:sp>
        <p:nvSpPr>
          <p:cNvPr id="6" name="&quot;Not Allowed&quot; Symbol 5" title="HAZARD!  Do Not Do!!!">
            <a:extLst>
              <a:ext uri="{FF2B5EF4-FFF2-40B4-BE49-F238E27FC236}">
                <a16:creationId xmlns:a16="http://schemas.microsoft.com/office/drawing/2014/main" id="{8127CD55-E99B-4DFA-8F0A-E78A816332D9}"/>
              </a:ext>
            </a:extLst>
          </p:cNvPr>
          <p:cNvSpPr/>
          <p:nvPr/>
        </p:nvSpPr>
        <p:spPr>
          <a:xfrm>
            <a:off x="609600" y="4048583"/>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868362"/>
          </a:xfrm>
        </p:spPr>
        <p:txBody>
          <a:bodyPr/>
          <a:lstStyle/>
          <a:p>
            <a:r>
              <a:rPr lang="en-US" b="1" dirty="0">
                <a:solidFill>
                  <a:srgbClr val="FF0000"/>
                </a:solidFill>
              </a:rPr>
              <a:t>Excavation rescue</a:t>
            </a:r>
          </a:p>
        </p:txBody>
      </p:sp>
      <p:sp>
        <p:nvSpPr>
          <p:cNvPr id="5"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FFFFFF"/>
                </a:solidFill>
              </a:rPr>
              <a:pPr algn="r"/>
              <a:t>110</a:t>
            </a:fld>
            <a:endParaRPr lang="en-US" dirty="0">
              <a:solidFill>
                <a:srgbClr val="FFFFFF"/>
              </a:solidFill>
            </a:endParaRPr>
          </a:p>
        </p:txBody>
      </p:sp>
      <p:sp>
        <p:nvSpPr>
          <p:cNvPr id="6" name="Content Placeholder 5" title="text box">
            <a:extLst>
              <a:ext uri="{FF2B5EF4-FFF2-40B4-BE49-F238E27FC236}">
                <a16:creationId xmlns:a16="http://schemas.microsoft.com/office/drawing/2014/main" id="{1F174F0F-7BAD-4DFA-BE34-C2923CACFE3E}"/>
              </a:ext>
            </a:extLst>
          </p:cNvPr>
          <p:cNvSpPr>
            <a:spLocks noGrp="1"/>
          </p:cNvSpPr>
          <p:nvPr>
            <p:ph idx="1"/>
          </p:nvPr>
        </p:nvSpPr>
        <p:spPr/>
        <p:txBody>
          <a:bodyPr vert="horz" lIns="91440" tIns="45720" rIns="91440" bIns="45720" rtlCol="0" anchor="t">
            <a:normAutofit/>
          </a:bodyPr>
          <a:lstStyle/>
          <a:p>
            <a:r>
              <a:rPr lang="en-US" dirty="0">
                <a:solidFill>
                  <a:schemeClr val="bg1"/>
                </a:solidFill>
                <a:cs typeface="Calibri"/>
              </a:rPr>
              <a:t>Show a news clip showing a trench rescue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111</a:t>
            </a:fld>
            <a:endParaRPr lang="en-US" dirty="0">
              <a:solidFill>
                <a:srgbClr val="000000">
                  <a:tint val="75000"/>
                </a:srgbClr>
              </a:solidFill>
            </a:endParaRPr>
          </a:p>
        </p:txBody>
      </p:sp>
      <p:sp>
        <p:nvSpPr>
          <p:cNvPr id="6" name="Title 5"/>
          <p:cNvSpPr>
            <a:spLocks noGrp="1"/>
          </p:cNvSpPr>
          <p:nvPr>
            <p:ph type="title"/>
          </p:nvPr>
        </p:nvSpPr>
        <p:spPr>
          <a:xfrm>
            <a:off x="304800" y="274638"/>
            <a:ext cx="8229600" cy="868362"/>
          </a:xfrm>
        </p:spPr>
        <p:txBody>
          <a:bodyPr>
            <a:normAutofit fontScale="90000"/>
          </a:bodyPr>
          <a:lstStyle/>
          <a:p>
            <a:r>
              <a:rPr lang="en-US" dirty="0"/>
              <a:t>Danger to first responders &amp; victims</a:t>
            </a:r>
          </a:p>
        </p:txBody>
      </p:sp>
      <p:sp>
        <p:nvSpPr>
          <p:cNvPr id="7" name="Rectangle 6"/>
          <p:cNvSpPr/>
          <p:nvPr/>
        </p:nvSpPr>
        <p:spPr>
          <a:xfrm>
            <a:off x="381000" y="1295401"/>
            <a:ext cx="5181600" cy="4696670"/>
          </a:xfrm>
          <a:prstGeom prst="rect">
            <a:avLst/>
          </a:prstGeom>
        </p:spPr>
        <p:txBody>
          <a:bodyPr wrap="square">
            <a:spAutoFit/>
          </a:bodyPr>
          <a:lstStyle/>
          <a:p>
            <a:pPr>
              <a:lnSpc>
                <a:spcPct val="90000"/>
              </a:lnSpc>
            </a:pPr>
            <a:r>
              <a:rPr lang="en-US" sz="3200" dirty="0">
                <a:solidFill>
                  <a:srgbClr val="000000"/>
                </a:solidFill>
              </a:rPr>
              <a:t>Excavation rescue operations are dangerous and might:</a:t>
            </a:r>
          </a:p>
          <a:p>
            <a:pPr marL="274320" lvl="1" indent="-274320">
              <a:lnSpc>
                <a:spcPct val="90000"/>
              </a:lnSpc>
              <a:spcBef>
                <a:spcPts val="1200"/>
              </a:spcBef>
              <a:spcAft>
                <a:spcPts val="1200"/>
              </a:spcAft>
              <a:buFont typeface="Arial" pitchFamily="34" charset="0"/>
              <a:buChar char="•"/>
            </a:pPr>
            <a:r>
              <a:rPr lang="en-US" sz="2800" b="1" dirty="0">
                <a:solidFill>
                  <a:srgbClr val="000000"/>
                </a:solidFill>
              </a:rPr>
              <a:t>Cause additional cave-ins</a:t>
            </a:r>
          </a:p>
          <a:p>
            <a:pPr marL="274320" lvl="1" indent="-274320">
              <a:lnSpc>
                <a:spcPct val="90000"/>
              </a:lnSpc>
              <a:spcAft>
                <a:spcPts val="1200"/>
              </a:spcAft>
              <a:buFont typeface="Arial" pitchFamily="34" charset="0"/>
              <a:buChar char="•"/>
            </a:pPr>
            <a:r>
              <a:rPr lang="en-US" sz="2800" b="1" dirty="0">
                <a:solidFill>
                  <a:srgbClr val="000000"/>
                </a:solidFill>
              </a:rPr>
              <a:t>Create more soil pressure on buried victim</a:t>
            </a:r>
          </a:p>
          <a:p>
            <a:pPr marL="274320" lvl="1" indent="-274320">
              <a:lnSpc>
                <a:spcPct val="90000"/>
              </a:lnSpc>
              <a:spcAft>
                <a:spcPts val="1200"/>
              </a:spcAft>
              <a:buFont typeface="Arial" pitchFamily="34" charset="0"/>
              <a:buChar char="•"/>
            </a:pPr>
            <a:r>
              <a:rPr lang="en-US" sz="2800" b="1" dirty="0">
                <a:solidFill>
                  <a:srgbClr val="000000"/>
                </a:solidFill>
              </a:rPr>
              <a:t>Injure the victim more severely</a:t>
            </a:r>
          </a:p>
          <a:p>
            <a:pPr marL="0" lvl="1" algn="ctr">
              <a:lnSpc>
                <a:spcPct val="90000"/>
              </a:lnSpc>
            </a:pPr>
            <a:endParaRPr lang="en-US" sz="2800" b="1" dirty="0">
              <a:solidFill>
                <a:srgbClr val="FF0000"/>
              </a:solidFill>
            </a:endParaRPr>
          </a:p>
          <a:p>
            <a:pPr marL="0" lvl="1" algn="ctr">
              <a:lnSpc>
                <a:spcPct val="90000"/>
              </a:lnSpc>
            </a:pPr>
            <a:r>
              <a:rPr lang="en-US" sz="2800" b="1" dirty="0">
                <a:solidFill>
                  <a:srgbClr val="FF0000"/>
                </a:solidFill>
              </a:rPr>
              <a:t>NEVER RUSH IN TO A COLLAPSED TRENCH—YOU MAY BECOME A VICTIM TOO!</a:t>
            </a:r>
          </a:p>
        </p:txBody>
      </p:sp>
      <p:pic>
        <p:nvPicPr>
          <p:cNvPr id="5" name="Picture 4" descr="bw_trench18sla_400"/>
          <p:cNvPicPr>
            <a:picLocks noChangeAspect="1" noChangeArrowheads="1"/>
          </p:cNvPicPr>
          <p:nvPr/>
        </p:nvPicPr>
        <p:blipFill>
          <a:blip r:embed="rId3" cstate="print"/>
          <a:srcRect/>
          <a:stretch>
            <a:fillRect/>
          </a:stretch>
        </p:blipFill>
        <p:spPr bwMode="auto">
          <a:xfrm>
            <a:off x="5556302" y="1208683"/>
            <a:ext cx="3359097" cy="5115917"/>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Photo shows first responders trying to rescue worker trapped in trench collaps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6252" y="1484070"/>
            <a:ext cx="4379224" cy="4648200"/>
          </a:xfrm>
        </p:spPr>
      </p:pic>
      <p:sp>
        <p:nvSpPr>
          <p:cNvPr id="2" name="Title 1"/>
          <p:cNvSpPr>
            <a:spLocks noGrp="1"/>
          </p:cNvSpPr>
          <p:nvPr>
            <p:ph type="title"/>
          </p:nvPr>
        </p:nvSpPr>
        <p:spPr>
          <a:xfrm>
            <a:off x="457200" y="274638"/>
            <a:ext cx="7239000" cy="944562"/>
          </a:xfrm>
        </p:spPr>
        <p:txBody>
          <a:bodyPr>
            <a:normAutofit/>
          </a:bodyPr>
          <a:lstStyle/>
          <a:p>
            <a:r>
              <a:rPr lang="en-US" dirty="0"/>
              <a:t>Will it be rescue or recovery?</a:t>
            </a:r>
          </a:p>
        </p:txBody>
      </p:sp>
      <p:sp>
        <p:nvSpPr>
          <p:cNvPr id="5" name="Content Placeholder 4"/>
          <p:cNvSpPr>
            <a:spLocks noGrp="1"/>
          </p:cNvSpPr>
          <p:nvPr>
            <p:ph sz="half" idx="2"/>
          </p:nvPr>
        </p:nvSpPr>
        <p:spPr>
          <a:xfrm>
            <a:off x="4419600" y="1524000"/>
            <a:ext cx="4648200" cy="4602163"/>
          </a:xfrm>
        </p:spPr>
        <p:txBody>
          <a:bodyPr>
            <a:normAutofit fontScale="92500"/>
          </a:bodyPr>
          <a:lstStyle/>
          <a:p>
            <a:pPr marL="182880" indent="-182880">
              <a:lnSpc>
                <a:spcPct val="110000"/>
              </a:lnSpc>
              <a:spcBef>
                <a:spcPts val="0"/>
              </a:spcBef>
            </a:pPr>
            <a:r>
              <a:rPr lang="en-US" b="1" dirty="0"/>
              <a:t>Chaotic, unstable, dangerous situation</a:t>
            </a:r>
          </a:p>
          <a:p>
            <a:pPr marL="182880" indent="-182880">
              <a:lnSpc>
                <a:spcPct val="110000"/>
              </a:lnSpc>
            </a:pPr>
            <a:r>
              <a:rPr lang="en-US" b="1" dirty="0"/>
              <a:t>Requires technical rescue team</a:t>
            </a:r>
          </a:p>
          <a:p>
            <a:pPr marL="182880" indent="-182880">
              <a:lnSpc>
                <a:spcPct val="110000"/>
              </a:lnSpc>
            </a:pPr>
            <a:r>
              <a:rPr lang="en-US" b="1" dirty="0"/>
              <a:t>Must stabilize trench before team can enter</a:t>
            </a:r>
          </a:p>
          <a:p>
            <a:pPr marL="182880" indent="-182880">
              <a:lnSpc>
                <a:spcPct val="110000"/>
              </a:lnSpc>
            </a:pPr>
            <a:r>
              <a:rPr lang="en-US" b="1" dirty="0"/>
              <a:t>May take </a:t>
            </a:r>
            <a:r>
              <a:rPr lang="en-US" b="1" u="sng" dirty="0"/>
              <a:t>several hours </a:t>
            </a:r>
            <a:r>
              <a:rPr lang="en-US" b="1" dirty="0"/>
              <a:t>to free victim</a:t>
            </a:r>
          </a:p>
          <a:p>
            <a:pPr marL="182880" indent="-182880">
              <a:lnSpc>
                <a:spcPct val="110000"/>
              </a:lnSpc>
            </a:pPr>
            <a:r>
              <a:rPr lang="en-US" b="1" dirty="0"/>
              <a:t>High profile, lots of media attention</a:t>
            </a:r>
          </a:p>
        </p:txBody>
      </p:sp>
      <p:sp>
        <p:nvSpPr>
          <p:cNvPr id="3" name="Slide Number Placeholder 3"/>
          <p:cNvSpPr>
            <a:spLocks noGrp="1"/>
          </p:cNvSpPr>
          <p:nvPr>
            <p:ph type="sldNum" sz="quarter" idx="4294967295"/>
          </p:nvPr>
        </p:nvSpPr>
        <p:spPr>
          <a:xfrm>
            <a:off x="8534400" y="17092"/>
            <a:ext cx="592508" cy="365125"/>
          </a:xfrm>
          <a:prstGeom prst="rect">
            <a:avLst/>
          </a:prstGeom>
        </p:spPr>
        <p:txBody>
          <a:bodyPr/>
          <a:lstStyle/>
          <a:p>
            <a:pPr algn="r"/>
            <a:fld id="{A385ADA4-7CA8-7D42-9033-52B4A2259F06}" type="slidenum">
              <a:rPr lang="en-US" smtClean="0">
                <a:solidFill>
                  <a:srgbClr val="000000">
                    <a:tint val="75000"/>
                  </a:srgbClr>
                </a:solidFill>
              </a:rPr>
              <a:pPr algn="r"/>
              <a:t>112</a:t>
            </a:fld>
            <a:endParaRPr lang="en-US" dirty="0">
              <a:solidFill>
                <a:srgbClr val="000000">
                  <a:tint val="75000"/>
                </a:srgbClr>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FF0000"/>
                </a:solidFill>
              </a:rPr>
              <a:t>Have an emergency action plan</a:t>
            </a:r>
          </a:p>
        </p:txBody>
      </p:sp>
      <p:sp>
        <p:nvSpPr>
          <p:cNvPr id="4" name="Content Placeholder 3"/>
          <p:cNvSpPr>
            <a:spLocks noGrp="1"/>
          </p:cNvSpPr>
          <p:nvPr>
            <p:ph sz="half" idx="1"/>
          </p:nvPr>
        </p:nvSpPr>
        <p:spPr>
          <a:xfrm>
            <a:off x="228600" y="1295400"/>
            <a:ext cx="4495800" cy="4953000"/>
          </a:xfrm>
        </p:spPr>
        <p:txBody>
          <a:bodyPr>
            <a:noAutofit/>
          </a:bodyPr>
          <a:lstStyle/>
          <a:p>
            <a:pPr>
              <a:spcAft>
                <a:spcPts val="1200"/>
              </a:spcAft>
              <a:buFont typeface="Wingdings" pitchFamily="2" charset="2"/>
              <a:buChar char="ü"/>
            </a:pPr>
            <a:r>
              <a:rPr lang="en-US" sz="2400" dirty="0">
                <a:solidFill>
                  <a:srgbClr val="FF0000"/>
                </a:solidFill>
              </a:rPr>
              <a:t>Outline steps for every possible excavation emergency</a:t>
            </a:r>
          </a:p>
          <a:p>
            <a:pPr>
              <a:spcAft>
                <a:spcPts val="1200"/>
              </a:spcAft>
              <a:buFont typeface="Wingdings" pitchFamily="2" charset="2"/>
              <a:buChar char="ü"/>
            </a:pPr>
            <a:r>
              <a:rPr lang="en-US" sz="2400" dirty="0">
                <a:solidFill>
                  <a:srgbClr val="FF0000"/>
                </a:solidFill>
              </a:rPr>
              <a:t>Include contact info for fire, police, OSHA</a:t>
            </a:r>
          </a:p>
          <a:p>
            <a:pPr>
              <a:spcAft>
                <a:spcPts val="1200"/>
              </a:spcAft>
              <a:buFont typeface="Wingdings" pitchFamily="2" charset="2"/>
              <a:buChar char="ü"/>
            </a:pPr>
            <a:r>
              <a:rPr lang="en-US" sz="2400" dirty="0">
                <a:solidFill>
                  <a:srgbClr val="FF0000"/>
                </a:solidFill>
              </a:rPr>
              <a:t>Have emergency equipment available on-site</a:t>
            </a:r>
          </a:p>
          <a:p>
            <a:pPr>
              <a:spcAft>
                <a:spcPts val="1200"/>
              </a:spcAft>
              <a:buFont typeface="Wingdings" pitchFamily="2" charset="2"/>
              <a:buChar char="ü"/>
            </a:pPr>
            <a:r>
              <a:rPr lang="en-US" sz="2400" dirty="0">
                <a:solidFill>
                  <a:srgbClr val="FF0000"/>
                </a:solidFill>
              </a:rPr>
              <a:t>Define responsibilities of workers on-site before/after rescue team arrives</a:t>
            </a:r>
          </a:p>
          <a:p>
            <a:pPr>
              <a:buFont typeface="Wingdings" pitchFamily="2" charset="2"/>
              <a:buChar char="ü"/>
            </a:pPr>
            <a:r>
              <a:rPr lang="en-US" sz="2400" dirty="0">
                <a:solidFill>
                  <a:srgbClr val="FF0000"/>
                </a:solidFill>
              </a:rPr>
              <a:t>Practice the plan—train to be ready for fast implementation</a:t>
            </a:r>
          </a:p>
        </p:txBody>
      </p:sp>
      <p:sp>
        <p:nvSpPr>
          <p:cNvPr id="3"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FFFFFF"/>
                </a:solidFill>
              </a:rPr>
              <a:pPr algn="r"/>
              <a:t>113</a:t>
            </a:fld>
            <a:endParaRPr lang="en-US" dirty="0">
              <a:solidFill>
                <a:srgbClr val="FFFFFF"/>
              </a:solidFill>
            </a:endParaRPr>
          </a:p>
        </p:txBody>
      </p:sp>
      <p:pic>
        <p:nvPicPr>
          <p:cNvPr id="8" name="Content Placeholder 7" descr="Photo shows trench cave-in victim on a backboard being lifted from trench by first responders."/>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300019" y="2057400"/>
            <a:ext cx="4767781" cy="3124200"/>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Block cycle graphic shows steps for what to do at the scene of a trench collapse rescu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00" y="838200"/>
            <a:ext cx="7875479" cy="5486400"/>
          </a:xfrm>
        </p:spPr>
      </p:pic>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FFFFFF"/>
                </a:solidFill>
              </a:rPr>
              <a:pPr algn="r"/>
              <a:t>114</a:t>
            </a:fld>
            <a:endParaRPr lang="en-US" dirty="0">
              <a:solidFill>
                <a:srgbClr val="FFFFFF"/>
              </a:solidFill>
            </a:endParaRPr>
          </a:p>
        </p:txBody>
      </p:sp>
      <p:sp>
        <p:nvSpPr>
          <p:cNvPr id="2" name="Title 1"/>
          <p:cNvSpPr>
            <a:spLocks noGrp="1"/>
          </p:cNvSpPr>
          <p:nvPr>
            <p:ph type="title"/>
          </p:nvPr>
        </p:nvSpPr>
        <p:spPr>
          <a:xfrm>
            <a:off x="457200" y="152400"/>
            <a:ext cx="2895600" cy="868362"/>
          </a:xfrm>
        </p:spPr>
        <p:txBody>
          <a:bodyPr>
            <a:normAutofit fontScale="90000"/>
          </a:bodyPr>
          <a:lstStyle/>
          <a:p>
            <a:r>
              <a:rPr lang="en-US" b="1" dirty="0">
                <a:solidFill>
                  <a:srgbClr val="FF0000"/>
                </a:solidFill>
              </a:rPr>
              <a:t>At the scene</a:t>
            </a:r>
          </a:p>
        </p:txBody>
      </p:sp>
      <p:pic>
        <p:nvPicPr>
          <p:cNvPr id="7" name="Picture 6" descr="Photo shows worker buried up to his neck in trench cave-in while others try to rescue him."/>
          <p:cNvPicPr>
            <a:picLocks noChangeAspect="1"/>
          </p:cNvPicPr>
          <p:nvPr/>
        </p:nvPicPr>
        <p:blipFill rotWithShape="1">
          <a:blip r:embed="rId3" cstate="email">
            <a:extLst>
              <a:ext uri="{28A0092B-C50C-407E-A947-70E740481C1C}">
                <a14:useLocalDpi xmlns:a14="http://schemas.microsoft.com/office/drawing/2010/main"/>
              </a:ext>
            </a:extLst>
          </a:blip>
          <a:srcRect b="-509"/>
          <a:stretch/>
        </p:blipFill>
        <p:spPr>
          <a:xfrm>
            <a:off x="3124200" y="2438400"/>
            <a:ext cx="3067292" cy="228600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115</a:t>
            </a:fld>
            <a:endParaRPr lang="en-US" dirty="0">
              <a:solidFill>
                <a:srgbClr val="000000"/>
              </a:solidFill>
            </a:endParaRPr>
          </a:p>
        </p:txBody>
      </p:sp>
      <p:sp>
        <p:nvSpPr>
          <p:cNvPr id="4" name="Title 3"/>
          <p:cNvSpPr>
            <a:spLocks noGrp="1"/>
          </p:cNvSpPr>
          <p:nvPr>
            <p:ph type="title"/>
          </p:nvPr>
        </p:nvSpPr>
        <p:spPr>
          <a:xfrm>
            <a:off x="457200" y="1143000"/>
            <a:ext cx="8229600" cy="3352800"/>
          </a:xfrm>
        </p:spPr>
        <p:txBody>
          <a:bodyPr>
            <a:noAutofit/>
          </a:bodyPr>
          <a:lstStyle/>
          <a:p>
            <a:pPr algn="ctr"/>
            <a:r>
              <a:rPr lang="en-US" sz="6000" dirty="0"/>
              <a:t>PART 3:</a:t>
            </a:r>
            <a:br>
              <a:rPr lang="en-US" sz="6000" dirty="0"/>
            </a:br>
            <a:r>
              <a:rPr lang="en-US" sz="6000" dirty="0"/>
              <a:t>Practice What You Learned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ree workers (one in the trench and two standing on the edge). are near a narrow, open, unprotected trench deeper than five feet. A backhoe is positioned close to the trench edge with the bucket hanging over the open trench above the worker. Trench walls are vertical and there is loose soil all around the trench edges. Workers are not wearing PPE." title="Photo shows a hazardous situation.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9400" y="304800"/>
            <a:ext cx="6096000" cy="6024282"/>
          </a:xfrm>
          <a:prstGeom prst="rect">
            <a:avLst/>
          </a:prstGeom>
        </p:spPr>
      </p:pic>
      <p:sp>
        <p:nvSpPr>
          <p:cNvPr id="4"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116</a:t>
            </a:fld>
            <a:endParaRPr lang="en-US" dirty="0">
              <a:solidFill>
                <a:srgbClr val="000000">
                  <a:tint val="75000"/>
                </a:srgbClr>
              </a:solidFill>
            </a:endParaRPr>
          </a:p>
        </p:txBody>
      </p:sp>
      <p:sp>
        <p:nvSpPr>
          <p:cNvPr id="2" name="Title 1"/>
          <p:cNvSpPr>
            <a:spLocks noGrp="1"/>
          </p:cNvSpPr>
          <p:nvPr>
            <p:ph type="title"/>
          </p:nvPr>
        </p:nvSpPr>
        <p:spPr>
          <a:xfrm>
            <a:off x="457200" y="274638"/>
            <a:ext cx="2667000" cy="2773362"/>
          </a:xfrm>
        </p:spPr>
        <p:txBody>
          <a:bodyPr>
            <a:normAutofit/>
          </a:bodyPr>
          <a:lstStyle/>
          <a:p>
            <a:pPr algn="l"/>
            <a:r>
              <a:rPr lang="en-US" dirty="0"/>
              <a:t>What’s Wrong Here?</a:t>
            </a:r>
          </a:p>
        </p:txBody>
      </p:sp>
      <p:sp>
        <p:nvSpPr>
          <p:cNvPr id="5" name="&quot;Not Allowed&quot; Symbol 4" descr="HAZARD!" title="Do not do Symbol">
            <a:extLst>
              <a:ext uri="{FF2B5EF4-FFF2-40B4-BE49-F238E27FC236}">
                <a16:creationId xmlns:a16="http://schemas.microsoft.com/office/drawing/2014/main" id="{CD68FA6E-F600-4F08-91B1-BAC260FB3BEE}"/>
              </a:ext>
            </a:extLst>
          </p:cNvPr>
          <p:cNvSpPr/>
          <p:nvPr/>
        </p:nvSpPr>
        <p:spPr>
          <a:xfrm>
            <a:off x="71628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744500">
            <a:alpha val="87843"/>
          </a:srgb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399463" y="17463"/>
            <a:ext cx="744537" cy="365125"/>
          </a:xfrm>
          <a:prstGeom prst="rect">
            <a:avLst/>
          </a:prstGeom>
        </p:spPr>
        <p:txBody>
          <a:bodyPr/>
          <a:lstStyle/>
          <a:p>
            <a:pPr algn="r"/>
            <a:fld id="{A385ADA4-7CA8-7D42-9033-52B4A2259F06}" type="slidenum">
              <a:rPr lang="en-US" smtClean="0">
                <a:solidFill>
                  <a:srgbClr val="FFFFFF"/>
                </a:solidFill>
              </a:rPr>
              <a:pPr algn="r"/>
              <a:t>117</a:t>
            </a:fld>
            <a:endParaRPr lang="en-US" dirty="0">
              <a:solidFill>
                <a:srgbClr val="FFFFFF"/>
              </a:solidFill>
            </a:endParaRPr>
          </a:p>
        </p:txBody>
      </p:sp>
      <p:sp>
        <p:nvSpPr>
          <p:cNvPr id="3" name="Title 2">
            <a:extLst>
              <a:ext uri="{FF2B5EF4-FFF2-40B4-BE49-F238E27FC236}">
                <a16:creationId xmlns:a16="http://schemas.microsoft.com/office/drawing/2014/main" id="{608686DF-C899-4CB7-ADF9-8A436CB5CDE5}"/>
              </a:ext>
            </a:extLst>
          </p:cNvPr>
          <p:cNvSpPr>
            <a:spLocks noGrp="1"/>
          </p:cNvSpPr>
          <p:nvPr>
            <p:ph type="title"/>
          </p:nvPr>
        </p:nvSpPr>
        <p:spPr/>
        <p:txBody>
          <a:bodyPr>
            <a:normAutofit/>
          </a:bodyPr>
          <a:lstStyle/>
          <a:p>
            <a:r>
              <a:rPr lang="en-US" sz="2000" dirty="0"/>
              <a:t>Photo</a:t>
            </a:r>
          </a:p>
        </p:txBody>
      </p:sp>
      <p:pic>
        <p:nvPicPr>
          <p:cNvPr id="2" name="Picture 1" descr="Photo from slide number 116 is shown with text boxes and arrows added to identify the following hazards: no protective system; spoils too close; excavator bucket over worker; no hard hat; no means for entering or exiting. Photo is titled, &quot;How to Dig Your Own Grave.&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672" y="158796"/>
            <a:ext cx="4629340" cy="6255647"/>
          </a:xfrm>
          <a:prstGeom prst="rect">
            <a:avLst/>
          </a:prstGeom>
        </p:spPr>
      </p:pic>
      <p:sp>
        <p:nvSpPr>
          <p:cNvPr id="5" name="&quot;Not Allowed&quot; Symbol 4" descr="HAZARD!" title="Do not do Symbol">
            <a:extLst>
              <a:ext uri="{FF2B5EF4-FFF2-40B4-BE49-F238E27FC236}">
                <a16:creationId xmlns:a16="http://schemas.microsoft.com/office/drawing/2014/main" id="{CD19DB65-535C-46DE-8AC2-5545C09C9281}"/>
              </a:ext>
            </a:extLst>
          </p:cNvPr>
          <p:cNvSpPr/>
          <p:nvPr/>
        </p:nvSpPr>
        <p:spPr>
          <a:xfrm>
            <a:off x="5715000" y="4724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000000">
                    <a:tint val="75000"/>
                  </a:srgbClr>
                </a:solidFill>
              </a:rPr>
              <a:pPr algn="r"/>
              <a:t>118</a:t>
            </a:fld>
            <a:endParaRPr lang="en-US" dirty="0">
              <a:solidFill>
                <a:srgbClr val="000000">
                  <a:tint val="75000"/>
                </a:srgbClr>
              </a:solidFill>
            </a:endParaRPr>
          </a:p>
        </p:txBody>
      </p:sp>
      <p:sp>
        <p:nvSpPr>
          <p:cNvPr id="5" name="Title 4"/>
          <p:cNvSpPr>
            <a:spLocks noGrp="1"/>
          </p:cNvSpPr>
          <p:nvPr>
            <p:ph type="title"/>
          </p:nvPr>
        </p:nvSpPr>
        <p:spPr>
          <a:xfrm>
            <a:off x="457200" y="304800"/>
            <a:ext cx="7848600" cy="1020762"/>
          </a:xfrm>
          <a:solidFill>
            <a:srgbClr val="996633"/>
          </a:solidFill>
        </p:spPr>
        <p:txBody>
          <a:bodyPr>
            <a:normAutofit fontScale="90000"/>
          </a:bodyPr>
          <a:lstStyle/>
          <a:p>
            <a:r>
              <a:rPr lang="en-US" dirty="0">
                <a:solidFill>
                  <a:schemeClr val="bg1"/>
                </a:solidFill>
              </a:rPr>
              <a:t>What’s wrong with these pictures?</a:t>
            </a:r>
          </a:p>
        </p:txBody>
      </p:sp>
      <p:sp>
        <p:nvSpPr>
          <p:cNvPr id="4" name="TextBox 3"/>
          <p:cNvSpPr txBox="1"/>
          <p:nvPr/>
        </p:nvSpPr>
        <p:spPr>
          <a:xfrm>
            <a:off x="152400" y="2133600"/>
            <a:ext cx="8839200" cy="3170099"/>
          </a:xfrm>
          <a:prstGeom prst="rect">
            <a:avLst/>
          </a:prstGeom>
          <a:solidFill>
            <a:srgbClr val="996633"/>
          </a:solidFill>
        </p:spPr>
        <p:txBody>
          <a:bodyPr wrap="square" rtlCol="0">
            <a:spAutoFit/>
          </a:bodyPr>
          <a:lstStyle/>
          <a:p>
            <a:r>
              <a:rPr lang="en-US" sz="4000" dirty="0">
                <a:solidFill>
                  <a:srgbClr val="FFFFFF"/>
                </a:solidFill>
              </a:rPr>
              <a:t>Identify the hazards in the next slides  and ask yourself:</a:t>
            </a:r>
          </a:p>
          <a:p>
            <a:pPr algn="ctr"/>
            <a:endParaRPr lang="en-US" sz="4000" dirty="0">
              <a:solidFill>
                <a:srgbClr val="FFFFFF"/>
              </a:solidFill>
            </a:endParaRPr>
          </a:p>
          <a:p>
            <a:pPr algn="ctr"/>
            <a:r>
              <a:rPr lang="en-US" sz="4000" dirty="0">
                <a:solidFill>
                  <a:srgbClr val="FFFFFF"/>
                </a:solidFill>
              </a:rPr>
              <a:t>Would you allow your kids or other loved ones into any of the following situations?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51863" y="17463"/>
            <a:ext cx="592137" cy="365125"/>
          </a:xfrm>
          <a:prstGeom prst="rect">
            <a:avLst/>
          </a:prstGeom>
        </p:spPr>
        <p:txBody>
          <a:bodyPr/>
          <a:lstStyle/>
          <a:p>
            <a:pPr algn="r"/>
            <a:fld id="{A385ADA4-7CA8-7D42-9033-52B4A2259F06}" type="slidenum">
              <a:rPr lang="en-US" smtClean="0">
                <a:solidFill>
                  <a:schemeClr val="bg1"/>
                </a:solidFill>
              </a:rPr>
              <a:pPr algn="r"/>
              <a:t>119</a:t>
            </a:fld>
            <a:endParaRPr lang="en-US" dirty="0">
              <a:solidFill>
                <a:schemeClr val="bg1"/>
              </a:solidFill>
            </a:endParaRPr>
          </a:p>
        </p:txBody>
      </p:sp>
      <p:sp>
        <p:nvSpPr>
          <p:cNvPr id="2" name="Title 1">
            <a:extLst>
              <a:ext uri="{FF2B5EF4-FFF2-40B4-BE49-F238E27FC236}">
                <a16:creationId xmlns:a16="http://schemas.microsoft.com/office/drawing/2014/main" id="{7CBBBA87-EFA7-40D2-BF2C-FFCFBDD9A532}"/>
              </a:ext>
            </a:extLst>
          </p:cNvPr>
          <p:cNvSpPr>
            <a:spLocks noGrp="1"/>
          </p:cNvSpPr>
          <p:nvPr>
            <p:ph type="title"/>
          </p:nvPr>
        </p:nvSpPr>
        <p:spPr>
          <a:xfrm>
            <a:off x="5029200" y="382588"/>
            <a:ext cx="3276600" cy="608012"/>
          </a:xfrm>
        </p:spPr>
        <p:txBody>
          <a:bodyPr>
            <a:normAutofit/>
          </a:bodyPr>
          <a:lstStyle/>
          <a:p>
            <a:pPr algn="r"/>
            <a:r>
              <a:rPr lang="en-US" sz="2800" dirty="0"/>
              <a:t>What’s wrong?</a:t>
            </a:r>
          </a:p>
        </p:txBody>
      </p:sp>
      <p:pic>
        <p:nvPicPr>
          <p:cNvPr id="3" name="Picture 2" descr="Photo shows four workers looking down at a narrow, unprotected trench dug next to a hillside. It appears they unsuccessfully attempted to slope the sides of the trench. There is loose soil and signs of soil slumping, fissures, and instability in the slope immediately above the trench. Workers are not wearing PPE."/>
          <p:cNvPicPr>
            <a:picLocks noChangeAspect="1"/>
          </p:cNvPicPr>
          <p:nvPr/>
        </p:nvPicPr>
        <p:blipFill>
          <a:blip r:embed="rId3" cstate="print"/>
          <a:stretch>
            <a:fillRect/>
          </a:stretch>
        </p:blipFill>
        <p:spPr>
          <a:xfrm>
            <a:off x="457200" y="152400"/>
            <a:ext cx="8206366" cy="6172200"/>
          </a:xfrm>
          <a:prstGeom prst="rect">
            <a:avLst/>
          </a:prstGeom>
        </p:spPr>
      </p:pic>
      <p:sp>
        <p:nvSpPr>
          <p:cNvPr id="5" name="&quot;Not Allowed&quot; Symbol 4" descr="HAZARD!" title="Do not do Symbol">
            <a:extLst>
              <a:ext uri="{FF2B5EF4-FFF2-40B4-BE49-F238E27FC236}">
                <a16:creationId xmlns:a16="http://schemas.microsoft.com/office/drawing/2014/main" id="{C5DE472A-74D7-41CF-9807-823808F903AF}"/>
              </a:ext>
            </a:extLst>
          </p:cNvPr>
          <p:cNvSpPr/>
          <p:nvPr/>
        </p:nvSpPr>
        <p:spPr>
          <a:xfrm>
            <a:off x="7665592"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868362"/>
          </a:xfrm>
        </p:spPr>
        <p:txBody>
          <a:bodyPr>
            <a:normAutofit fontScale="90000"/>
          </a:bodyPr>
          <a:lstStyle/>
          <a:p>
            <a:r>
              <a:rPr lang="en-US" sz="4900" dirty="0" smtClean="0"/>
              <a:t>          Buried </a:t>
            </a:r>
            <a:r>
              <a:rPr lang="en-US" sz="4900" dirty="0"/>
              <a:t>Alive: Joe’s </a:t>
            </a:r>
            <a:r>
              <a:rPr lang="en-US" sz="4900" dirty="0" smtClean="0"/>
              <a:t>Story</a:t>
            </a:r>
            <a:br>
              <a:rPr lang="en-US" sz="4900" dirty="0" smtClean="0"/>
            </a:br>
            <a:r>
              <a:rPr lang="en-US" sz="3100" u="sng" dirty="0">
                <a:hlinkClick r:id="rId2" tooltip="Link to Buried Alive video"/>
              </a:rPr>
              <a:t>http://utilitycontractoronline.com/buried-alive-joes-story/</a:t>
            </a:r>
            <a:endParaRPr lang="en-US" sz="3100" dirty="0"/>
          </a:p>
        </p:txBody>
      </p:sp>
      <p:sp>
        <p:nvSpPr>
          <p:cNvPr id="3" name="Content Placeholder 2"/>
          <p:cNvSpPr>
            <a:spLocks noGrp="1"/>
          </p:cNvSpPr>
          <p:nvPr>
            <p:ph idx="1"/>
          </p:nvPr>
        </p:nvSpPr>
        <p:spPr>
          <a:xfrm>
            <a:off x="261210" y="1295400"/>
            <a:ext cx="8610600" cy="4703437"/>
          </a:xfrm>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p:spPr>
        <p:txBody>
          <a:bodyPr anchor="ctr" anchorCtr="0">
            <a:normAutofit/>
          </a:bodyPr>
          <a:lstStyle/>
          <a:p>
            <a:pPr indent="0">
              <a:buNone/>
            </a:pPr>
            <a:r>
              <a:rPr lang="en-US" b="1" dirty="0"/>
              <a:t>"Buried alive. Alone. Screaming you know no one can hear. You wonder if the rescuers can get to you in time. You can’t move a muscle—not even your fingers. It is tough for you to breathe. And breathing is getting more difficult with each shallow breath because the dirt is crushing you.… </a:t>
            </a:r>
          </a:p>
        </p:txBody>
      </p:sp>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12</a:t>
            </a:fld>
            <a:endParaRPr lang="en-US" dirty="0">
              <a:solidFill>
                <a:srgbClr val="000000">
                  <a:tint val="75000"/>
                </a:srgbClr>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chemeClr val="bg1"/>
                </a:solidFill>
              </a:rPr>
              <a:pPr algn="r"/>
              <a:t>120</a:t>
            </a:fld>
            <a:endParaRPr lang="en-US" dirty="0">
              <a:solidFill>
                <a:schemeClr val="bg1"/>
              </a:solidFill>
            </a:endParaRPr>
          </a:p>
        </p:txBody>
      </p:sp>
      <p:pic>
        <p:nvPicPr>
          <p:cNvPr id="2" name="Picture 1" descr="Photo shows hazardous situation. A trench greater than five feet deep is steeply sloped. Soil type appears to be loose and inconsistent. Three workers are in the trench laying pipe. Extra pipe sections are stored along the top edge of the trench very close to the lip. No sign of proper trench ingress or egress appears in the photo. A person is standing at the top of the trench wal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44" y="457200"/>
            <a:ext cx="8534956" cy="5715000"/>
          </a:xfrm>
          <a:prstGeom prst="rect">
            <a:avLst/>
          </a:prstGeom>
        </p:spPr>
      </p:pic>
      <p:sp>
        <p:nvSpPr>
          <p:cNvPr id="4" name="Title 3">
            <a:extLst>
              <a:ext uri="{FF2B5EF4-FFF2-40B4-BE49-F238E27FC236}">
                <a16:creationId xmlns:a16="http://schemas.microsoft.com/office/drawing/2014/main" id="{31AC96DD-DC25-4C0B-A649-26C728923EAE}"/>
              </a:ext>
            </a:extLst>
          </p:cNvPr>
          <p:cNvSpPr>
            <a:spLocks noGrp="1"/>
          </p:cNvSpPr>
          <p:nvPr>
            <p:ph type="title"/>
          </p:nvPr>
        </p:nvSpPr>
        <p:spPr>
          <a:xfrm>
            <a:off x="5943600" y="449826"/>
            <a:ext cx="2743200" cy="1143000"/>
          </a:xfrm>
        </p:spPr>
        <p:txBody>
          <a:bodyPr>
            <a:normAutofit/>
          </a:bodyPr>
          <a:lstStyle/>
          <a:p>
            <a:r>
              <a:rPr lang="en-US" sz="2800" dirty="0" smtClean="0">
                <a:solidFill>
                  <a:srgbClr val="DBDEC2"/>
                </a:solidFill>
              </a:rPr>
              <a:t>1. What’s </a:t>
            </a:r>
            <a:r>
              <a:rPr lang="en-US" sz="2800" dirty="0">
                <a:solidFill>
                  <a:srgbClr val="DBDEC2"/>
                </a:solidFill>
              </a:rPr>
              <a:t>wrong?</a:t>
            </a:r>
          </a:p>
        </p:txBody>
      </p:sp>
      <p:sp>
        <p:nvSpPr>
          <p:cNvPr id="5" name="&quot;Not Allowed&quot; Symbol 4" descr="HAZARD!" title="Do not do Symbol">
            <a:extLst>
              <a:ext uri="{FF2B5EF4-FFF2-40B4-BE49-F238E27FC236}">
                <a16:creationId xmlns:a16="http://schemas.microsoft.com/office/drawing/2014/main" id="{4F31A021-B709-44FF-BCA8-C7D3CE0C2BE6}"/>
              </a:ext>
            </a:extLst>
          </p:cNvPr>
          <p:cNvSpPr/>
          <p:nvPr/>
        </p:nvSpPr>
        <p:spPr>
          <a:xfrm>
            <a:off x="7696200" y="144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chemeClr val="bg1"/>
                </a:solidFill>
              </a:rPr>
              <a:pPr algn="r"/>
              <a:t>121</a:t>
            </a:fld>
            <a:endParaRPr lang="en-US" dirty="0">
              <a:solidFill>
                <a:schemeClr val="bg1"/>
              </a:solidFill>
            </a:endParaRPr>
          </a:p>
        </p:txBody>
      </p:sp>
      <p:pic>
        <p:nvPicPr>
          <p:cNvPr id="2" name="Picture 1" descr="Photo shows hazardous situation. A heavy equipment excavator straddles a narrow trench that appears to be more than five feet deep and located adjacent to a public roadway. Several vehicles are present in the background. Trench walls are vertical, there is no protective system in place and a worker stands in the trench under the excavator. Another worker outside of the trench sits on the tracks of the excavator. On the track next to him lays a hand-held stop sign; it appears he may be responsible for traffic control at the site. No cones, warning signs, barricades or other traffic control methods appear in the photo. A spoils pile is located just next to the excavation equipme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00171"/>
            <a:ext cx="7926307" cy="5748229"/>
          </a:xfrm>
          <a:prstGeom prst="rect">
            <a:avLst/>
          </a:prstGeom>
        </p:spPr>
      </p:pic>
      <p:sp>
        <p:nvSpPr>
          <p:cNvPr id="4" name="Title 3">
            <a:extLst>
              <a:ext uri="{FF2B5EF4-FFF2-40B4-BE49-F238E27FC236}">
                <a16:creationId xmlns:a16="http://schemas.microsoft.com/office/drawing/2014/main" id="{2E6FF350-AD14-4115-B10D-90D05C217BFA}"/>
              </a:ext>
            </a:extLst>
          </p:cNvPr>
          <p:cNvSpPr>
            <a:spLocks noGrp="1"/>
          </p:cNvSpPr>
          <p:nvPr>
            <p:ph type="title"/>
          </p:nvPr>
        </p:nvSpPr>
        <p:spPr>
          <a:xfrm>
            <a:off x="608092" y="4572000"/>
            <a:ext cx="3354307" cy="1143000"/>
          </a:xfrm>
        </p:spPr>
        <p:txBody>
          <a:bodyPr>
            <a:normAutofit/>
          </a:bodyPr>
          <a:lstStyle/>
          <a:p>
            <a:r>
              <a:rPr lang="en-US" sz="2800" dirty="0" smtClean="0"/>
              <a:t>2.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D7992D09-7C30-485D-BD69-29B35C7E0579}"/>
              </a:ext>
            </a:extLst>
          </p:cNvPr>
          <p:cNvSpPr/>
          <p:nvPr/>
        </p:nvSpPr>
        <p:spPr>
          <a:xfrm>
            <a:off x="685800" y="5343832"/>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Worker is standing in an unprotected excavation using a power saw to cut into a pipe. There are signs of water accumulation in the excavation, worker looks to be standing knee deep in water or mud." title="Photo of hazardous trench situation. "/>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228600"/>
            <a:ext cx="8003969" cy="6056416"/>
          </a:xfrm>
          <a:prstGeom prst="rect">
            <a:avLst/>
          </a:prstGeom>
        </p:spPr>
      </p:pic>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chemeClr val="bg1"/>
                </a:solidFill>
              </a:rPr>
              <a:pPr algn="r"/>
              <a:t>122</a:t>
            </a:fld>
            <a:endParaRPr lang="en-US" dirty="0">
              <a:solidFill>
                <a:schemeClr val="bg1"/>
              </a:solidFill>
            </a:endParaRPr>
          </a:p>
        </p:txBody>
      </p:sp>
      <p:sp>
        <p:nvSpPr>
          <p:cNvPr id="4" name="Title 3">
            <a:extLst>
              <a:ext uri="{FF2B5EF4-FFF2-40B4-BE49-F238E27FC236}">
                <a16:creationId xmlns:a16="http://schemas.microsoft.com/office/drawing/2014/main" id="{56D63E09-59E8-4162-B844-CC9BF680C6F2}"/>
              </a:ext>
            </a:extLst>
          </p:cNvPr>
          <p:cNvSpPr>
            <a:spLocks noGrp="1"/>
          </p:cNvSpPr>
          <p:nvPr>
            <p:ph type="title"/>
          </p:nvPr>
        </p:nvSpPr>
        <p:spPr>
          <a:xfrm>
            <a:off x="613860" y="1143000"/>
            <a:ext cx="3272339" cy="1143000"/>
          </a:xfrm>
        </p:spPr>
        <p:txBody>
          <a:bodyPr>
            <a:normAutofit/>
          </a:bodyPr>
          <a:lstStyle/>
          <a:p>
            <a:r>
              <a:rPr lang="en-US" sz="2800" dirty="0" smtClean="0"/>
              <a:t>3.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DC3922F2-1FFD-4E6D-BACC-6B48D30C1E27}"/>
              </a:ext>
            </a:extLst>
          </p:cNvPr>
          <p:cNvSpPr/>
          <p:nvPr/>
        </p:nvSpPr>
        <p:spPr>
          <a:xfrm>
            <a:off x="6858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a:fld id="{A385ADA4-7CA8-7D42-9033-52B4A2259F06}" type="slidenum">
              <a:rPr lang="en-US" smtClean="0">
                <a:solidFill>
                  <a:schemeClr val="bg1"/>
                </a:solidFill>
              </a:rPr>
              <a:pPr algn="r"/>
              <a:t>123</a:t>
            </a:fld>
            <a:endParaRPr lang="en-US" dirty="0">
              <a:solidFill>
                <a:schemeClr val="bg1"/>
              </a:solidFill>
            </a:endParaRPr>
          </a:p>
        </p:txBody>
      </p:sp>
      <p:pic>
        <p:nvPicPr>
          <p:cNvPr id="2" name="Picture 1" descr="Photo showing hazardous situation. Heavy equipment excavator is cutting a narrow trench greater than five feet deep. Trench walls are vertical with cut backs that look like an attempt at benching. Soil above lip of cut appears loose and close to the edge."/>
          <p:cNvPicPr>
            <a:picLocks noChangeAspect="1"/>
          </p:cNvPicPr>
          <p:nvPr/>
        </p:nvPicPr>
        <p:blipFill>
          <a:blip r:embed="rId2" cstate="print"/>
          <a:stretch>
            <a:fillRect/>
          </a:stretch>
        </p:blipFill>
        <p:spPr>
          <a:xfrm>
            <a:off x="457200" y="163358"/>
            <a:ext cx="8153400" cy="6132721"/>
          </a:xfrm>
          <a:prstGeom prst="rect">
            <a:avLst/>
          </a:prstGeom>
        </p:spPr>
      </p:pic>
      <p:sp>
        <p:nvSpPr>
          <p:cNvPr id="4" name="Title 3">
            <a:extLst>
              <a:ext uri="{FF2B5EF4-FFF2-40B4-BE49-F238E27FC236}">
                <a16:creationId xmlns:a16="http://schemas.microsoft.com/office/drawing/2014/main" id="{91AFE660-D517-4AD7-B8A4-D62CD26D2B7A}"/>
              </a:ext>
            </a:extLst>
          </p:cNvPr>
          <p:cNvSpPr>
            <a:spLocks noGrp="1"/>
          </p:cNvSpPr>
          <p:nvPr>
            <p:ph type="title"/>
          </p:nvPr>
        </p:nvSpPr>
        <p:spPr>
          <a:xfrm>
            <a:off x="5638800" y="200025"/>
            <a:ext cx="2913063" cy="1143000"/>
          </a:xfrm>
        </p:spPr>
        <p:txBody>
          <a:bodyPr>
            <a:normAutofit/>
          </a:bodyPr>
          <a:lstStyle/>
          <a:p>
            <a:r>
              <a:rPr lang="en-US" sz="2800" dirty="0" smtClean="0">
                <a:solidFill>
                  <a:srgbClr val="DBDEC2"/>
                </a:solidFill>
              </a:rPr>
              <a:t>4.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72219CB5-45D4-4E36-A20A-E752E854A24F}"/>
              </a:ext>
            </a:extLst>
          </p:cNvPr>
          <p:cNvSpPr/>
          <p:nvPr/>
        </p:nvSpPr>
        <p:spPr>
          <a:xfrm>
            <a:off x="7154069" y="11430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a:fld id="{A385ADA4-7CA8-7D42-9033-52B4A2259F06}" type="slidenum">
              <a:rPr lang="en-US" smtClean="0">
                <a:solidFill>
                  <a:schemeClr val="bg1"/>
                </a:solidFill>
              </a:rPr>
              <a:pPr algn="r"/>
              <a:t>124</a:t>
            </a:fld>
            <a:endParaRPr lang="en-US" dirty="0">
              <a:solidFill>
                <a:schemeClr val="bg1"/>
              </a:solidFill>
            </a:endParaRPr>
          </a:p>
        </p:txBody>
      </p:sp>
      <p:pic>
        <p:nvPicPr>
          <p:cNvPr id="2" name="Picture 1" descr="Photo of hazardous situation. Two workers are in a trench greater than five feet deep with no protective system. They are working on a pipe at the bottom of the trench, one is crouched down using a power saw. Air in trench is haz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 y="228600"/>
            <a:ext cx="8122372" cy="6096000"/>
          </a:xfrm>
          <a:prstGeom prst="rect">
            <a:avLst/>
          </a:prstGeom>
        </p:spPr>
      </p:pic>
      <p:sp>
        <p:nvSpPr>
          <p:cNvPr id="4" name="Title 3">
            <a:extLst>
              <a:ext uri="{FF2B5EF4-FFF2-40B4-BE49-F238E27FC236}">
                <a16:creationId xmlns:a16="http://schemas.microsoft.com/office/drawing/2014/main" id="{9B2F93BB-E838-483E-8051-9F882F253988}"/>
              </a:ext>
            </a:extLst>
          </p:cNvPr>
          <p:cNvSpPr>
            <a:spLocks noGrp="1"/>
          </p:cNvSpPr>
          <p:nvPr>
            <p:ph type="title"/>
          </p:nvPr>
        </p:nvSpPr>
        <p:spPr>
          <a:xfrm>
            <a:off x="762000" y="5029200"/>
            <a:ext cx="3581400" cy="1143000"/>
          </a:xfrm>
        </p:spPr>
        <p:txBody>
          <a:bodyPr>
            <a:normAutofit/>
          </a:bodyPr>
          <a:lstStyle/>
          <a:p>
            <a:r>
              <a:rPr lang="en-US" sz="2800" dirty="0" smtClean="0">
                <a:solidFill>
                  <a:srgbClr val="DBDEC2"/>
                </a:solidFill>
              </a:rPr>
              <a:t>5.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332E5711-A29C-48A6-AC99-52FC29677FB5}"/>
              </a:ext>
            </a:extLst>
          </p:cNvPr>
          <p:cNvSpPr/>
          <p:nvPr/>
        </p:nvSpPr>
        <p:spPr>
          <a:xfrm>
            <a:off x="786581" y="663677"/>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chemeClr val="bg1"/>
                </a:solidFill>
              </a:rPr>
              <a:pPr algn="r"/>
              <a:t>125</a:t>
            </a:fld>
            <a:endParaRPr lang="en-US" dirty="0">
              <a:solidFill>
                <a:schemeClr val="bg1"/>
              </a:solidFill>
            </a:endParaRPr>
          </a:p>
        </p:txBody>
      </p:sp>
      <p:pic>
        <p:nvPicPr>
          <p:cNvPr id="2" name="Picture 1" descr="Photo of hazardous situation. a worker is in a trench greater than five feet deep. A single screw-jack shore is the only protection and it appears to be missing pieces. A worker on edge of trench is lowering a ladder into the trench. saterials and tool are close to the ed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57200"/>
            <a:ext cx="8469286" cy="5505450"/>
          </a:xfrm>
          <a:prstGeom prst="rect">
            <a:avLst/>
          </a:prstGeom>
        </p:spPr>
      </p:pic>
      <p:sp>
        <p:nvSpPr>
          <p:cNvPr id="4" name="Title 3">
            <a:extLst>
              <a:ext uri="{FF2B5EF4-FFF2-40B4-BE49-F238E27FC236}">
                <a16:creationId xmlns:a16="http://schemas.microsoft.com/office/drawing/2014/main" id="{D8071EDB-E580-494C-8C4D-C0F6A37EEA1E}"/>
              </a:ext>
            </a:extLst>
          </p:cNvPr>
          <p:cNvSpPr>
            <a:spLocks noGrp="1"/>
          </p:cNvSpPr>
          <p:nvPr>
            <p:ph type="title"/>
          </p:nvPr>
        </p:nvSpPr>
        <p:spPr>
          <a:xfrm>
            <a:off x="457200" y="4724400"/>
            <a:ext cx="3048000" cy="1143000"/>
          </a:xfrm>
        </p:spPr>
        <p:txBody>
          <a:bodyPr>
            <a:normAutofit/>
          </a:bodyPr>
          <a:lstStyle/>
          <a:p>
            <a:r>
              <a:rPr lang="en-US" sz="2800" dirty="0" smtClean="0"/>
              <a:t>6. What’s wrong?</a:t>
            </a:r>
            <a:endParaRPr lang="en-US" sz="2800" dirty="0"/>
          </a:p>
        </p:txBody>
      </p:sp>
      <p:sp>
        <p:nvSpPr>
          <p:cNvPr id="5" name="&quot;Not Allowed&quot; Symbol 4" descr="HAZARD!" title="Do not do Symbol">
            <a:extLst>
              <a:ext uri="{FF2B5EF4-FFF2-40B4-BE49-F238E27FC236}">
                <a16:creationId xmlns:a16="http://schemas.microsoft.com/office/drawing/2014/main" id="{72B57193-6D9D-43E8-91A9-5E8CB42A118A}"/>
              </a:ext>
            </a:extLst>
          </p:cNvPr>
          <p:cNvSpPr/>
          <p:nvPr/>
        </p:nvSpPr>
        <p:spPr>
          <a:xfrm>
            <a:off x="609600" y="4038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Photo shows hazardous situation. A workers is riding in a backhoe bucket to exit a trench box. Worker appears to be climbing up to edge of box from the bucket. A ladder positioned inside the trench box is not being used. Another worker watched from outside the box." title="A workers is riding in a backhoe bucket to exit a trench box. "/>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0" y="152400"/>
            <a:ext cx="5638800" cy="6248400"/>
          </a:xfrm>
          <a:prstGeom prst="rect">
            <a:avLst/>
          </a:prstGeom>
        </p:spPr>
      </p:pic>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126</a:t>
            </a:fld>
            <a:endParaRPr lang="en-US" dirty="0">
              <a:solidFill>
                <a:srgbClr val="FFFFFF"/>
              </a:solidFill>
            </a:endParaRPr>
          </a:p>
        </p:txBody>
      </p:sp>
      <p:sp>
        <p:nvSpPr>
          <p:cNvPr id="4" name="Title 3">
            <a:extLst>
              <a:ext uri="{FF2B5EF4-FFF2-40B4-BE49-F238E27FC236}">
                <a16:creationId xmlns:a16="http://schemas.microsoft.com/office/drawing/2014/main" id="{7AE6E133-E093-4C30-A10E-F2BF80AF47DE}"/>
              </a:ext>
            </a:extLst>
          </p:cNvPr>
          <p:cNvSpPr>
            <a:spLocks noGrp="1"/>
          </p:cNvSpPr>
          <p:nvPr>
            <p:ph type="title"/>
          </p:nvPr>
        </p:nvSpPr>
        <p:spPr>
          <a:xfrm>
            <a:off x="152400" y="274638"/>
            <a:ext cx="1676400" cy="1143000"/>
          </a:xfrm>
        </p:spPr>
        <p:txBody>
          <a:bodyPr>
            <a:normAutofit/>
          </a:bodyPr>
          <a:lstStyle/>
          <a:p>
            <a:r>
              <a:rPr lang="en-US" sz="2800" dirty="0" smtClean="0">
                <a:solidFill>
                  <a:srgbClr val="DBDEC2"/>
                </a:solidFill>
              </a:rPr>
              <a:t>7.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B76AAB75-0FE1-45A4-A314-DA7BD212EC66}"/>
              </a:ext>
            </a:extLst>
          </p:cNvPr>
          <p:cNvSpPr/>
          <p:nvPr/>
        </p:nvSpPr>
        <p:spPr>
          <a:xfrm>
            <a:off x="3200400" y="362923"/>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127</a:t>
            </a:fld>
            <a:endParaRPr lang="en-US" dirty="0">
              <a:solidFill>
                <a:srgbClr val="FFFFFF"/>
              </a:solidFill>
            </a:endParaRPr>
          </a:p>
        </p:txBody>
      </p:sp>
      <p:pic>
        <p:nvPicPr>
          <p:cNvPr id="2" name="Picture 1" descr="Photo shows a hazardous situation. Shows a trench with a trench shield, two workers and a ladder. Both workers are outside the trench shield in the unprotected part of the trench. A pipe section is being lowered into the trench shield. One worker is leaning on his extended arm against the vertical trench wall."/>
          <p:cNvPicPr>
            <a:picLocks noChangeAspect="1"/>
          </p:cNvPicPr>
          <p:nvPr/>
        </p:nvPicPr>
        <p:blipFill>
          <a:blip r:embed="rId2" cstate="print"/>
          <a:stretch>
            <a:fillRect/>
          </a:stretch>
        </p:blipFill>
        <p:spPr>
          <a:xfrm>
            <a:off x="2362200" y="146394"/>
            <a:ext cx="4724400" cy="6167320"/>
          </a:xfrm>
          <a:prstGeom prst="rect">
            <a:avLst/>
          </a:prstGeom>
        </p:spPr>
      </p:pic>
      <p:sp>
        <p:nvSpPr>
          <p:cNvPr id="4" name="Title 3">
            <a:extLst>
              <a:ext uri="{FF2B5EF4-FFF2-40B4-BE49-F238E27FC236}">
                <a16:creationId xmlns:a16="http://schemas.microsoft.com/office/drawing/2014/main" id="{46F6F587-B172-4E10-9A6A-1EF580BA1154}"/>
              </a:ext>
            </a:extLst>
          </p:cNvPr>
          <p:cNvSpPr>
            <a:spLocks noGrp="1"/>
          </p:cNvSpPr>
          <p:nvPr>
            <p:ph type="title"/>
          </p:nvPr>
        </p:nvSpPr>
        <p:spPr>
          <a:xfrm>
            <a:off x="457200" y="382588"/>
            <a:ext cx="1905000" cy="1143000"/>
          </a:xfrm>
        </p:spPr>
        <p:txBody>
          <a:bodyPr>
            <a:normAutofit/>
          </a:bodyPr>
          <a:lstStyle/>
          <a:p>
            <a:r>
              <a:rPr lang="en-US" sz="2800" dirty="0" smtClean="0">
                <a:solidFill>
                  <a:srgbClr val="DBDEC2"/>
                </a:solidFill>
              </a:rPr>
              <a:t>8.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09E4FBEC-C5EF-4F8B-8DCC-70491C1220BC}"/>
              </a:ext>
            </a:extLst>
          </p:cNvPr>
          <p:cNvSpPr/>
          <p:nvPr/>
        </p:nvSpPr>
        <p:spPr>
          <a:xfrm>
            <a:off x="5943600" y="2057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128</a:t>
            </a:fld>
            <a:endParaRPr lang="en-US" dirty="0">
              <a:solidFill>
                <a:srgbClr val="FFFFFF"/>
              </a:solidFill>
            </a:endParaRPr>
          </a:p>
        </p:txBody>
      </p:sp>
      <p:pic>
        <p:nvPicPr>
          <p:cNvPr id="2" name="Picture 1" descr="Photo shows a hazardous situation. Six workers are in a unprotected trench using power equipment that is emitting exhaust into the trench. The air inside the trench appears hazy. Loose soil is piled close to the edge on either side of the trench and an excavator is digging the cut just past the workers."/>
          <p:cNvPicPr>
            <a:picLocks noChangeAspect="1"/>
          </p:cNvPicPr>
          <p:nvPr/>
        </p:nvPicPr>
        <p:blipFill>
          <a:blip r:embed="rId2" cstate="print"/>
          <a:stretch>
            <a:fillRect/>
          </a:stretch>
        </p:blipFill>
        <p:spPr>
          <a:xfrm>
            <a:off x="2438401" y="97298"/>
            <a:ext cx="4648200" cy="6158599"/>
          </a:xfrm>
          <a:prstGeom prst="rect">
            <a:avLst/>
          </a:prstGeom>
        </p:spPr>
      </p:pic>
      <p:sp>
        <p:nvSpPr>
          <p:cNvPr id="4" name="Title 3">
            <a:extLst>
              <a:ext uri="{FF2B5EF4-FFF2-40B4-BE49-F238E27FC236}">
                <a16:creationId xmlns:a16="http://schemas.microsoft.com/office/drawing/2014/main" id="{B9991D04-BB24-446E-9928-82D40BC3BB3E}"/>
              </a:ext>
            </a:extLst>
          </p:cNvPr>
          <p:cNvSpPr>
            <a:spLocks noGrp="1"/>
          </p:cNvSpPr>
          <p:nvPr>
            <p:ph type="title"/>
          </p:nvPr>
        </p:nvSpPr>
        <p:spPr>
          <a:xfrm>
            <a:off x="533400" y="533400"/>
            <a:ext cx="1524000" cy="1143000"/>
          </a:xfrm>
        </p:spPr>
        <p:txBody>
          <a:bodyPr>
            <a:normAutofit fontScale="90000"/>
          </a:bodyPr>
          <a:lstStyle/>
          <a:p>
            <a:r>
              <a:rPr lang="en-US" sz="2800" dirty="0" smtClean="0">
                <a:solidFill>
                  <a:srgbClr val="DBDEC2"/>
                </a:solidFill>
              </a:rPr>
              <a:t>9. What’s      wrong</a:t>
            </a:r>
            <a:r>
              <a:rPr lang="en-US" sz="2800" dirty="0">
                <a:solidFill>
                  <a:srgbClr val="DBDEC2"/>
                </a:solidFill>
              </a:rPr>
              <a:t>?</a:t>
            </a:r>
            <a:endParaRPr lang="en-US" sz="2800" dirty="0"/>
          </a:p>
        </p:txBody>
      </p:sp>
      <p:sp>
        <p:nvSpPr>
          <p:cNvPr id="5" name="&quot;Not Allowed&quot; Symbol 4" descr="HAZARD!" title="Do not do Symbol">
            <a:extLst>
              <a:ext uri="{FF2B5EF4-FFF2-40B4-BE49-F238E27FC236}">
                <a16:creationId xmlns:a16="http://schemas.microsoft.com/office/drawing/2014/main" id="{7720A515-B08B-4CFD-A90C-7AE0104069BD}"/>
              </a:ext>
            </a:extLst>
          </p:cNvPr>
          <p:cNvSpPr/>
          <p:nvPr/>
        </p:nvSpPr>
        <p:spPr>
          <a:xfrm>
            <a:off x="2590800" y="4114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a:fld id="{A385ADA4-7CA8-7D42-9033-52B4A2259F06}" type="slidenum">
              <a:rPr lang="en-US" smtClean="0">
                <a:solidFill>
                  <a:srgbClr val="FFFFFF"/>
                </a:solidFill>
              </a:rPr>
              <a:pPr algn="r"/>
              <a:t>129</a:t>
            </a:fld>
            <a:endParaRPr lang="en-US" dirty="0">
              <a:solidFill>
                <a:srgbClr val="FFFFFF"/>
              </a:solidFill>
            </a:endParaRPr>
          </a:p>
        </p:txBody>
      </p:sp>
      <p:pic>
        <p:nvPicPr>
          <p:cNvPr id="2" name="Picture 1" descr="Photo of a hazardous situation. Heavy equipment excavator digs to extend a narrow trench that looks approximately 12 feet deep while a worker stands in the trench watching. There is no protective system in the trench and the soil appears loose and rocky."/>
          <p:cNvPicPr>
            <a:picLocks noChangeAspect="1"/>
          </p:cNvPicPr>
          <p:nvPr/>
        </p:nvPicPr>
        <p:blipFill>
          <a:blip r:embed="rId2" cstate="print"/>
          <a:stretch>
            <a:fillRect/>
          </a:stretch>
        </p:blipFill>
        <p:spPr>
          <a:xfrm>
            <a:off x="457200" y="152401"/>
            <a:ext cx="8174630" cy="6136828"/>
          </a:xfrm>
          <a:prstGeom prst="rect">
            <a:avLst/>
          </a:prstGeom>
        </p:spPr>
      </p:pic>
      <p:sp>
        <p:nvSpPr>
          <p:cNvPr id="4" name="Title 3">
            <a:extLst>
              <a:ext uri="{FF2B5EF4-FFF2-40B4-BE49-F238E27FC236}">
                <a16:creationId xmlns:a16="http://schemas.microsoft.com/office/drawing/2014/main" id="{E2930E18-D4F5-4B37-A022-A07A25F589F8}"/>
              </a:ext>
            </a:extLst>
          </p:cNvPr>
          <p:cNvSpPr>
            <a:spLocks noGrp="1"/>
          </p:cNvSpPr>
          <p:nvPr>
            <p:ph type="title"/>
          </p:nvPr>
        </p:nvSpPr>
        <p:spPr>
          <a:xfrm>
            <a:off x="685800" y="533400"/>
            <a:ext cx="3276600" cy="1143000"/>
          </a:xfrm>
        </p:spPr>
        <p:txBody>
          <a:bodyPr>
            <a:normAutofit/>
          </a:bodyPr>
          <a:lstStyle/>
          <a:p>
            <a:r>
              <a:rPr lang="en-US" sz="2800" dirty="0" smtClean="0"/>
              <a:t>10.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650AD7CA-AFBE-4C4D-AFD6-D0401D9C6D2D}"/>
              </a:ext>
            </a:extLst>
          </p:cNvPr>
          <p:cNvSpPr/>
          <p:nvPr/>
        </p:nvSpPr>
        <p:spPr>
          <a:xfrm>
            <a:off x="838200" y="4724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12554" cy="848397"/>
          </a:xfrm>
        </p:spPr>
        <p:txBody>
          <a:bodyPr>
            <a:normAutofit/>
          </a:bodyPr>
          <a:lstStyle/>
          <a:p>
            <a:r>
              <a:rPr lang="en-US" sz="4900" dirty="0"/>
              <a:t>Buried Alive: Joe’s Story </a:t>
            </a:r>
            <a:endParaRPr lang="en-US" dirty="0"/>
          </a:p>
        </p:txBody>
      </p:sp>
      <p:sp>
        <p:nvSpPr>
          <p:cNvPr id="3" name="Content Placeholder 2"/>
          <p:cNvSpPr>
            <a:spLocks noGrp="1"/>
          </p:cNvSpPr>
          <p:nvPr>
            <p:ph idx="1"/>
          </p:nvPr>
        </p:nvSpPr>
        <p:spPr>
          <a:xfrm>
            <a:off x="152400" y="990600"/>
            <a:ext cx="8839200" cy="5257800"/>
          </a:xfrm>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p:spPr>
        <p:txBody>
          <a:bodyPr anchor="ctr" anchorCtr="0">
            <a:normAutofit/>
          </a:bodyPr>
          <a:lstStyle/>
          <a:p>
            <a:pPr indent="0">
              <a:buNone/>
            </a:pPr>
            <a:r>
              <a:rPr lang="en-US" b="1" dirty="0"/>
              <a:t>…You have been doing this type of work for years and odds were that it would never happen to you. </a:t>
            </a:r>
            <a:r>
              <a:rPr lang="en-US" b="1" dirty="0" err="1"/>
              <a:t>You</a:t>
            </a:r>
            <a:r>
              <a:rPr lang="en-US" b="1" dirty="0"/>
              <a:t> may be asking yourself why you didn’t listen to the safety manager who told you never to go into an unprotected trench. And now as the last few minutes of your life pass you by, you think about your wife and kids, your parents and close friends and how much you would like to tell them you love them. But it is too late."</a:t>
            </a:r>
          </a:p>
        </p:txBody>
      </p:sp>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13</a:t>
            </a:fld>
            <a:endParaRPr lang="en-US" dirty="0">
              <a:solidFill>
                <a:srgbClr val="000000">
                  <a:tint val="75000"/>
                </a:srgbClr>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130</a:t>
            </a:fld>
            <a:endParaRPr lang="en-US" dirty="0">
              <a:solidFill>
                <a:srgbClr val="FFFFFF"/>
              </a:solidFill>
            </a:endParaRPr>
          </a:p>
        </p:txBody>
      </p:sp>
      <p:pic>
        <p:nvPicPr>
          <p:cNvPr id="2" name="Picture 1" descr="Photo shows a hazardous situation. A worker stands in front of a loader with an elevated bucket full of soil. The worker is not in line of sight or the equipment operator."/>
          <p:cNvPicPr>
            <a:picLocks noChangeAspect="1"/>
          </p:cNvPicPr>
          <p:nvPr/>
        </p:nvPicPr>
        <p:blipFill>
          <a:blip r:embed="rId2" cstate="print"/>
          <a:stretch>
            <a:fillRect/>
          </a:stretch>
        </p:blipFill>
        <p:spPr>
          <a:xfrm>
            <a:off x="228599" y="457200"/>
            <a:ext cx="8719963" cy="5819754"/>
          </a:xfrm>
          <a:prstGeom prst="rect">
            <a:avLst/>
          </a:prstGeom>
        </p:spPr>
      </p:pic>
      <p:sp>
        <p:nvSpPr>
          <p:cNvPr id="4" name="Title 3">
            <a:extLst>
              <a:ext uri="{FF2B5EF4-FFF2-40B4-BE49-F238E27FC236}">
                <a16:creationId xmlns:a16="http://schemas.microsoft.com/office/drawing/2014/main" id="{F7184089-AE87-4187-B75F-E9BA2E653BCB}"/>
              </a:ext>
            </a:extLst>
          </p:cNvPr>
          <p:cNvSpPr>
            <a:spLocks noGrp="1"/>
          </p:cNvSpPr>
          <p:nvPr>
            <p:ph type="title"/>
          </p:nvPr>
        </p:nvSpPr>
        <p:spPr>
          <a:xfrm>
            <a:off x="5486400" y="274638"/>
            <a:ext cx="3048000" cy="1143000"/>
          </a:xfrm>
        </p:spPr>
        <p:txBody>
          <a:bodyPr>
            <a:normAutofit/>
          </a:bodyPr>
          <a:lstStyle/>
          <a:p>
            <a:r>
              <a:rPr lang="en-US" sz="2800" dirty="0" smtClean="0"/>
              <a:t>11.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C76D1EDC-F22B-431A-AFA2-3BECE855D199}"/>
              </a:ext>
            </a:extLst>
          </p:cNvPr>
          <p:cNvSpPr/>
          <p:nvPr/>
        </p:nvSpPr>
        <p:spPr>
          <a:xfrm>
            <a:off x="7162800" y="2057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a:fld id="{A385ADA4-7CA8-7D42-9033-52B4A2259F06}" type="slidenum">
              <a:rPr lang="en-US" smtClean="0">
                <a:solidFill>
                  <a:srgbClr val="FFFFFF"/>
                </a:solidFill>
              </a:rPr>
              <a:pPr algn="r"/>
              <a:t>131</a:t>
            </a:fld>
            <a:endParaRPr lang="en-US" dirty="0">
              <a:solidFill>
                <a:srgbClr val="FFFFFF"/>
              </a:solidFill>
            </a:endParaRPr>
          </a:p>
        </p:txBody>
      </p:sp>
      <p:pic>
        <p:nvPicPr>
          <p:cNvPr id="2" name="Picture 1" descr="Photo shows a hazardous situation. A trench box is installed in trench below the top of trench walls. Trench cut extends more than 2 feet below bottom of box. Soil is loose and heavy equipment is close to edge of trench."/>
          <p:cNvPicPr>
            <a:picLocks noChangeAspect="1"/>
          </p:cNvPicPr>
          <p:nvPr/>
        </p:nvPicPr>
        <p:blipFill>
          <a:blip r:embed="rId2" cstate="print"/>
          <a:stretch>
            <a:fillRect/>
          </a:stretch>
        </p:blipFill>
        <p:spPr>
          <a:xfrm>
            <a:off x="480657" y="154274"/>
            <a:ext cx="8129943" cy="6094126"/>
          </a:xfrm>
          <a:prstGeom prst="rect">
            <a:avLst/>
          </a:prstGeom>
        </p:spPr>
      </p:pic>
      <p:sp>
        <p:nvSpPr>
          <p:cNvPr id="4" name="Title 3">
            <a:extLst>
              <a:ext uri="{FF2B5EF4-FFF2-40B4-BE49-F238E27FC236}">
                <a16:creationId xmlns:a16="http://schemas.microsoft.com/office/drawing/2014/main" id="{924A3F4B-E083-4E40-9808-5A9AB6C8C521}"/>
              </a:ext>
            </a:extLst>
          </p:cNvPr>
          <p:cNvSpPr>
            <a:spLocks noGrp="1"/>
          </p:cNvSpPr>
          <p:nvPr>
            <p:ph type="title"/>
          </p:nvPr>
        </p:nvSpPr>
        <p:spPr>
          <a:xfrm>
            <a:off x="5105400" y="4953000"/>
            <a:ext cx="3124200" cy="1143000"/>
          </a:xfrm>
        </p:spPr>
        <p:txBody>
          <a:bodyPr>
            <a:normAutofit/>
          </a:bodyPr>
          <a:lstStyle/>
          <a:p>
            <a:r>
              <a:rPr lang="en-US" sz="2800" dirty="0" smtClean="0"/>
              <a:t>12.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345D2014-F381-49ED-88B4-E666DB39A284}"/>
              </a:ext>
            </a:extLst>
          </p:cNvPr>
          <p:cNvSpPr/>
          <p:nvPr/>
        </p:nvSpPr>
        <p:spPr>
          <a:xfrm>
            <a:off x="685800" y="4923503"/>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132</a:t>
            </a:fld>
            <a:endParaRPr lang="en-US" dirty="0">
              <a:solidFill>
                <a:srgbClr val="FFFFFF"/>
              </a:solidFill>
            </a:endParaRPr>
          </a:p>
        </p:txBody>
      </p:sp>
      <p:pic>
        <p:nvPicPr>
          <p:cNvPr id="2" name="Picture 1" descr="Photo of a hazardous situation. Heavy equipment excavator is working at edge of deep excavati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900617"/>
            <a:ext cx="8839200" cy="5237364"/>
          </a:xfrm>
          <a:prstGeom prst="rect">
            <a:avLst/>
          </a:prstGeom>
        </p:spPr>
      </p:pic>
      <p:sp>
        <p:nvSpPr>
          <p:cNvPr id="4" name="Title 3">
            <a:extLst>
              <a:ext uri="{FF2B5EF4-FFF2-40B4-BE49-F238E27FC236}">
                <a16:creationId xmlns:a16="http://schemas.microsoft.com/office/drawing/2014/main" id="{FD2B4DC3-9048-4AA8-AA16-284448749222}"/>
              </a:ext>
            </a:extLst>
          </p:cNvPr>
          <p:cNvSpPr>
            <a:spLocks noGrp="1"/>
          </p:cNvSpPr>
          <p:nvPr>
            <p:ph type="title"/>
          </p:nvPr>
        </p:nvSpPr>
        <p:spPr>
          <a:xfrm>
            <a:off x="457200" y="274638"/>
            <a:ext cx="3200400" cy="625979"/>
          </a:xfrm>
        </p:spPr>
        <p:txBody>
          <a:bodyPr>
            <a:normAutofit/>
          </a:bodyPr>
          <a:lstStyle/>
          <a:p>
            <a:r>
              <a:rPr lang="en-US" sz="2800" dirty="0" smtClean="0">
                <a:solidFill>
                  <a:srgbClr val="DBDEC2"/>
                </a:solidFill>
              </a:rPr>
              <a:t>13.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5CD09788-3668-4C64-A88D-6D48E5E06E66}"/>
              </a:ext>
            </a:extLst>
          </p:cNvPr>
          <p:cNvSpPr/>
          <p:nvPr/>
        </p:nvSpPr>
        <p:spPr>
          <a:xfrm>
            <a:off x="457200" y="1219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551863" y="17463"/>
            <a:ext cx="592137" cy="365125"/>
          </a:xfrm>
          <a:prstGeom prst="rect">
            <a:avLst/>
          </a:prstGeom>
        </p:spPr>
        <p:txBody>
          <a:bodyPr/>
          <a:lstStyle/>
          <a:p>
            <a:pPr algn="r"/>
            <a:fld id="{A385ADA4-7CA8-7D42-9033-52B4A2259F06}" type="slidenum">
              <a:rPr lang="en-US" smtClean="0">
                <a:solidFill>
                  <a:srgbClr val="FFFFFF"/>
                </a:solidFill>
              </a:rPr>
              <a:pPr algn="r"/>
              <a:t>133</a:t>
            </a:fld>
            <a:endParaRPr lang="en-US" dirty="0">
              <a:solidFill>
                <a:srgbClr val="FFFFFF"/>
              </a:solidFill>
            </a:endParaRPr>
          </a:p>
        </p:txBody>
      </p:sp>
      <p:pic>
        <p:nvPicPr>
          <p:cNvPr id="2" name="Picture 1" descr="Photo shows hazardous situation: Worker is in trench inside a trench box that is not installed properly."/>
          <p:cNvPicPr>
            <a:picLocks noChangeAspect="1"/>
          </p:cNvPicPr>
          <p:nvPr/>
        </p:nvPicPr>
        <p:blipFill>
          <a:blip r:embed="rId2" cstate="print"/>
          <a:stretch>
            <a:fillRect/>
          </a:stretch>
        </p:blipFill>
        <p:spPr>
          <a:xfrm>
            <a:off x="594852" y="219690"/>
            <a:ext cx="8077200" cy="6061305"/>
          </a:xfrm>
          <a:prstGeom prst="rect">
            <a:avLst/>
          </a:prstGeom>
        </p:spPr>
      </p:pic>
      <p:sp>
        <p:nvSpPr>
          <p:cNvPr id="4" name="Title 3">
            <a:extLst>
              <a:ext uri="{FF2B5EF4-FFF2-40B4-BE49-F238E27FC236}">
                <a16:creationId xmlns:a16="http://schemas.microsoft.com/office/drawing/2014/main" id="{737FDFF9-907B-4E89-A5EC-E3C0076FE024}"/>
              </a:ext>
            </a:extLst>
          </p:cNvPr>
          <p:cNvSpPr>
            <a:spLocks noGrp="1"/>
          </p:cNvSpPr>
          <p:nvPr>
            <p:ph type="title"/>
          </p:nvPr>
        </p:nvSpPr>
        <p:spPr>
          <a:xfrm>
            <a:off x="5562600" y="274638"/>
            <a:ext cx="3124200" cy="639762"/>
          </a:xfrm>
        </p:spPr>
        <p:txBody>
          <a:bodyPr>
            <a:normAutofit/>
          </a:bodyPr>
          <a:lstStyle/>
          <a:p>
            <a:r>
              <a:rPr lang="en-US" sz="2800" dirty="0" smtClean="0"/>
              <a:t>14.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B42967E8-AB31-4498-97C1-0920EB03B877}"/>
              </a:ext>
            </a:extLst>
          </p:cNvPr>
          <p:cNvSpPr/>
          <p:nvPr/>
        </p:nvSpPr>
        <p:spPr>
          <a:xfrm>
            <a:off x="7392629"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134</a:t>
            </a:fld>
            <a:endParaRPr lang="en-US" dirty="0">
              <a:solidFill>
                <a:srgbClr val="FFFFFF"/>
              </a:solidFill>
            </a:endParaRPr>
          </a:p>
        </p:txBody>
      </p:sp>
      <p:pic>
        <p:nvPicPr>
          <p:cNvPr id="2" name="Picture 1" descr="Photo shows hazardous situation: Excavation site in sandy soil. A worker stands in front of the blade of a bulldozer near edge of excavation."/>
          <p:cNvPicPr>
            <a:picLocks noChangeAspect="1"/>
          </p:cNvPicPr>
          <p:nvPr/>
        </p:nvPicPr>
        <p:blipFill>
          <a:blip r:embed="rId2" cstate="print"/>
          <a:stretch>
            <a:fillRect/>
          </a:stretch>
        </p:blipFill>
        <p:spPr>
          <a:xfrm>
            <a:off x="152400" y="685800"/>
            <a:ext cx="8792308" cy="4953000"/>
          </a:xfrm>
          <a:prstGeom prst="rect">
            <a:avLst/>
          </a:prstGeom>
        </p:spPr>
      </p:pic>
      <p:sp>
        <p:nvSpPr>
          <p:cNvPr id="4" name="Title 3">
            <a:extLst>
              <a:ext uri="{FF2B5EF4-FFF2-40B4-BE49-F238E27FC236}">
                <a16:creationId xmlns:a16="http://schemas.microsoft.com/office/drawing/2014/main" id="{C6118D5F-0F3E-481B-A79B-041E0C652C76}"/>
              </a:ext>
            </a:extLst>
          </p:cNvPr>
          <p:cNvSpPr>
            <a:spLocks noGrp="1"/>
          </p:cNvSpPr>
          <p:nvPr>
            <p:ph type="title"/>
          </p:nvPr>
        </p:nvSpPr>
        <p:spPr>
          <a:xfrm>
            <a:off x="457200" y="76200"/>
            <a:ext cx="3048000" cy="639762"/>
          </a:xfrm>
        </p:spPr>
        <p:txBody>
          <a:bodyPr>
            <a:normAutofit/>
          </a:bodyPr>
          <a:lstStyle/>
          <a:p>
            <a:r>
              <a:rPr lang="en-US" sz="2800" dirty="0" smtClean="0">
                <a:solidFill>
                  <a:srgbClr val="DBDEC2"/>
                </a:solidFill>
              </a:rPr>
              <a:t>15.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81C7D336-CCFF-4A18-9B5C-AD2AD864A106}"/>
              </a:ext>
            </a:extLst>
          </p:cNvPr>
          <p:cNvSpPr/>
          <p:nvPr/>
        </p:nvSpPr>
        <p:spPr>
          <a:xfrm>
            <a:off x="2971800" y="1019174"/>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135</a:t>
            </a:fld>
            <a:endParaRPr lang="en-US" dirty="0">
              <a:solidFill>
                <a:srgbClr val="FFFFFF"/>
              </a:solidFill>
            </a:endParaRPr>
          </a:p>
        </p:txBody>
      </p:sp>
      <p:pic>
        <p:nvPicPr>
          <p:cNvPr id="2" name="Picture 1" descr="Photo showing hazardous situation: Trench shield failure. Excavation is extremely wet and muddy with water accumulation at bottom inside trench shield. Walls of shield are deformed from weight of soil slumping on both sides. Soil appears unstable and people are standing near edge."/>
          <p:cNvPicPr>
            <a:picLocks noChangeAspect="1"/>
          </p:cNvPicPr>
          <p:nvPr/>
        </p:nvPicPr>
        <p:blipFill>
          <a:blip r:embed="rId2" cstate="print"/>
          <a:stretch>
            <a:fillRect/>
          </a:stretch>
        </p:blipFill>
        <p:spPr>
          <a:xfrm>
            <a:off x="609600" y="152400"/>
            <a:ext cx="7848600" cy="6075118"/>
          </a:xfrm>
          <a:prstGeom prst="rect">
            <a:avLst/>
          </a:prstGeom>
        </p:spPr>
      </p:pic>
      <p:sp>
        <p:nvSpPr>
          <p:cNvPr id="4" name="Title 3">
            <a:extLst>
              <a:ext uri="{FF2B5EF4-FFF2-40B4-BE49-F238E27FC236}">
                <a16:creationId xmlns:a16="http://schemas.microsoft.com/office/drawing/2014/main" id="{B7AEFFA7-0F0E-47AC-BF6D-ADE21709D781}"/>
              </a:ext>
            </a:extLst>
          </p:cNvPr>
          <p:cNvSpPr>
            <a:spLocks noGrp="1"/>
          </p:cNvSpPr>
          <p:nvPr>
            <p:ph type="title"/>
          </p:nvPr>
        </p:nvSpPr>
        <p:spPr>
          <a:xfrm>
            <a:off x="685800" y="153988"/>
            <a:ext cx="3048000" cy="608012"/>
          </a:xfrm>
        </p:spPr>
        <p:txBody>
          <a:bodyPr>
            <a:normAutofit/>
          </a:bodyPr>
          <a:lstStyle/>
          <a:p>
            <a:r>
              <a:rPr lang="en-US" sz="2800" dirty="0" smtClean="0"/>
              <a:t>16.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DB663137-E77B-4769-9636-42B438D9F6C2}"/>
              </a:ext>
            </a:extLst>
          </p:cNvPr>
          <p:cNvSpPr/>
          <p:nvPr/>
        </p:nvSpPr>
        <p:spPr>
          <a:xfrm>
            <a:off x="952500" y="907246"/>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136</a:t>
            </a:fld>
            <a:endParaRPr lang="en-US" dirty="0">
              <a:solidFill>
                <a:srgbClr val="FFFFFF"/>
              </a:solidFill>
            </a:endParaRPr>
          </a:p>
        </p:txBody>
      </p:sp>
      <p:pic>
        <p:nvPicPr>
          <p:cNvPr id="2" name="Picture 1" descr="Photo shows hazardous situation: Worker in open, unprotected trench in sandy soil. Sloping is too steep. Materials are close to edge."/>
          <p:cNvPicPr>
            <a:picLocks noChangeAspect="1"/>
          </p:cNvPicPr>
          <p:nvPr/>
        </p:nvPicPr>
        <p:blipFill>
          <a:blip r:embed="rId2" cstate="print"/>
          <a:stretch>
            <a:fillRect/>
          </a:stretch>
        </p:blipFill>
        <p:spPr>
          <a:xfrm>
            <a:off x="533401" y="304800"/>
            <a:ext cx="7997016" cy="5997762"/>
          </a:xfrm>
          <a:prstGeom prst="rect">
            <a:avLst/>
          </a:prstGeom>
        </p:spPr>
      </p:pic>
      <p:sp>
        <p:nvSpPr>
          <p:cNvPr id="4" name="Title 3">
            <a:extLst>
              <a:ext uri="{FF2B5EF4-FFF2-40B4-BE49-F238E27FC236}">
                <a16:creationId xmlns:a16="http://schemas.microsoft.com/office/drawing/2014/main" id="{514ECBB4-D11B-43D3-9CFF-7DC8C628A0A2}"/>
              </a:ext>
            </a:extLst>
          </p:cNvPr>
          <p:cNvSpPr>
            <a:spLocks noGrp="1"/>
          </p:cNvSpPr>
          <p:nvPr>
            <p:ph type="title"/>
          </p:nvPr>
        </p:nvSpPr>
        <p:spPr>
          <a:xfrm>
            <a:off x="609600" y="274638"/>
            <a:ext cx="2895600" cy="715962"/>
          </a:xfrm>
        </p:spPr>
        <p:txBody>
          <a:bodyPr>
            <a:normAutofit fontScale="90000"/>
          </a:bodyPr>
          <a:lstStyle/>
          <a:p>
            <a:r>
              <a:rPr lang="en-US" sz="2800" dirty="0" smtClean="0"/>
              <a:t>17.  What’s </a:t>
            </a:r>
            <a:r>
              <a:rPr lang="en-US" sz="2800" dirty="0"/>
              <a:t>wrong?</a:t>
            </a:r>
          </a:p>
        </p:txBody>
      </p:sp>
      <p:sp>
        <p:nvSpPr>
          <p:cNvPr id="5" name="&quot;Not Allowed&quot; Symbol 4" descr="HAZARD!" title="Do not do Symbol">
            <a:extLst>
              <a:ext uri="{FF2B5EF4-FFF2-40B4-BE49-F238E27FC236}">
                <a16:creationId xmlns:a16="http://schemas.microsoft.com/office/drawing/2014/main" id="{5B7D6B1C-10CB-41F0-A74B-E4EDB50A7650}"/>
              </a:ext>
            </a:extLst>
          </p:cNvPr>
          <p:cNvSpPr/>
          <p:nvPr/>
        </p:nvSpPr>
        <p:spPr>
          <a:xfrm>
            <a:off x="800100" y="4724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475663" y="17463"/>
            <a:ext cx="668337" cy="365125"/>
          </a:xfrm>
          <a:prstGeom prst="rect">
            <a:avLst/>
          </a:prstGeom>
        </p:spPr>
        <p:txBody>
          <a:bodyPr/>
          <a:lstStyle/>
          <a:p>
            <a:pPr algn="r"/>
            <a:fld id="{A385ADA4-7CA8-7D42-9033-52B4A2259F06}" type="slidenum">
              <a:rPr lang="en-US" smtClean="0">
                <a:solidFill>
                  <a:srgbClr val="FFFFFF"/>
                </a:solidFill>
              </a:rPr>
              <a:pPr algn="r"/>
              <a:t>137</a:t>
            </a:fld>
            <a:endParaRPr lang="en-US" dirty="0">
              <a:solidFill>
                <a:srgbClr val="FFFFFF"/>
              </a:solidFill>
            </a:endParaRPr>
          </a:p>
        </p:txBody>
      </p:sp>
      <p:pic>
        <p:nvPicPr>
          <p:cNvPr id="2" name="Picture 1" descr="Photo shows hazardous situation: Worker stands near excavator arm in a deep, unprotected excavation. Soil is loose and side wall next to worker has large fracture line. A timber running the length of the top edge of the cut has been deeply undercut. A person kneels on top of the undercut timber looking into the excavation."/>
          <p:cNvPicPr>
            <a:picLocks noChangeAspect="1"/>
          </p:cNvPicPr>
          <p:nvPr/>
        </p:nvPicPr>
        <p:blipFill>
          <a:blip r:embed="rId3" cstate="print"/>
          <a:stretch>
            <a:fillRect/>
          </a:stretch>
        </p:blipFill>
        <p:spPr>
          <a:xfrm>
            <a:off x="1745446" y="122079"/>
            <a:ext cx="5950754" cy="6205788"/>
          </a:xfrm>
          <a:prstGeom prst="rect">
            <a:avLst/>
          </a:prstGeom>
        </p:spPr>
      </p:pic>
      <p:sp>
        <p:nvSpPr>
          <p:cNvPr id="4" name="Title 3">
            <a:extLst>
              <a:ext uri="{FF2B5EF4-FFF2-40B4-BE49-F238E27FC236}">
                <a16:creationId xmlns:a16="http://schemas.microsoft.com/office/drawing/2014/main" id="{2B6D7C97-5212-42D0-8B0E-51CE8423ADFD}"/>
              </a:ext>
            </a:extLst>
          </p:cNvPr>
          <p:cNvSpPr>
            <a:spLocks noGrp="1"/>
          </p:cNvSpPr>
          <p:nvPr>
            <p:ph type="title"/>
          </p:nvPr>
        </p:nvSpPr>
        <p:spPr>
          <a:xfrm>
            <a:off x="304800" y="609600"/>
            <a:ext cx="1288246" cy="1143000"/>
          </a:xfrm>
        </p:spPr>
        <p:txBody>
          <a:bodyPr>
            <a:normAutofit fontScale="90000"/>
          </a:bodyPr>
          <a:lstStyle/>
          <a:p>
            <a:r>
              <a:rPr lang="en-US" sz="2800" dirty="0" smtClean="0">
                <a:solidFill>
                  <a:srgbClr val="DBDEC2"/>
                </a:solidFill>
              </a:rPr>
              <a:t>18. What’s </a:t>
            </a:r>
            <a:r>
              <a:rPr lang="en-US" sz="2800" dirty="0">
                <a:solidFill>
                  <a:srgbClr val="DBDEC2"/>
                </a:solidFill>
              </a:rPr>
              <a:t>wrong?</a:t>
            </a:r>
            <a:endParaRPr lang="en-US" sz="2800" dirty="0"/>
          </a:p>
        </p:txBody>
      </p:sp>
      <p:sp>
        <p:nvSpPr>
          <p:cNvPr id="5" name="&quot;Not Allowed&quot; Symbol 4" descr="HAZARD!" title="Do not do Symbol">
            <a:extLst>
              <a:ext uri="{FF2B5EF4-FFF2-40B4-BE49-F238E27FC236}">
                <a16:creationId xmlns:a16="http://schemas.microsoft.com/office/drawing/2014/main" id="{08B601D8-D567-400D-AA66-FFA2013DA0A1}"/>
              </a:ext>
            </a:extLst>
          </p:cNvPr>
          <p:cNvSpPr/>
          <p:nvPr/>
        </p:nvSpPr>
        <p:spPr>
          <a:xfrm>
            <a:off x="6563161"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15962"/>
          </a:xfrm>
        </p:spPr>
        <p:txBody>
          <a:bodyPr>
            <a:normAutofit fontScale="90000"/>
          </a:bodyPr>
          <a:lstStyle/>
          <a:p>
            <a:r>
              <a:rPr lang="en-US" dirty="0">
                <a:solidFill>
                  <a:schemeClr val="bg1"/>
                </a:solidFill>
              </a:rPr>
              <a:t>Safety best practices for workers</a:t>
            </a:r>
          </a:p>
        </p:txBody>
      </p:sp>
      <p:sp>
        <p:nvSpPr>
          <p:cNvPr id="6" name="Slide Number Placeholder 3"/>
          <p:cNvSpPr>
            <a:spLocks noGrp="1"/>
          </p:cNvSpPr>
          <p:nvPr>
            <p:ph type="sldNum" sz="quarter" idx="4294967295"/>
          </p:nvPr>
        </p:nvSpPr>
        <p:spPr>
          <a:xfrm>
            <a:off x="8458200" y="17092"/>
            <a:ext cx="668708" cy="365125"/>
          </a:xfrm>
          <a:prstGeom prst="rect">
            <a:avLst/>
          </a:prstGeom>
        </p:spPr>
        <p:txBody>
          <a:bodyPr/>
          <a:lstStyle/>
          <a:p>
            <a:pPr algn="r"/>
            <a:fld id="{A385ADA4-7CA8-7D42-9033-52B4A2259F06}" type="slidenum">
              <a:rPr lang="en-US" smtClean="0">
                <a:solidFill>
                  <a:srgbClr val="FFFFFF"/>
                </a:solidFill>
              </a:rPr>
              <a:pPr algn="r"/>
              <a:t>138</a:t>
            </a:fld>
            <a:endParaRPr lang="en-US" dirty="0">
              <a:solidFill>
                <a:srgbClr val="FFFFFF"/>
              </a:solidFill>
            </a:endParaRPr>
          </a:p>
        </p:txBody>
      </p:sp>
      <p:pic>
        <p:nvPicPr>
          <p:cNvPr id="4" name="Content Placeholder 3" title="Nine color boxes describing excavation safety best practices for workers."/>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304" t="-1828"/>
          <a:stretch/>
        </p:blipFill>
        <p:spPr>
          <a:xfrm>
            <a:off x="0" y="914400"/>
            <a:ext cx="8989618" cy="5156080"/>
          </a:xfr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534400" y="17092"/>
            <a:ext cx="592508" cy="365125"/>
          </a:xfrm>
          <a:prstGeom prst="rect">
            <a:avLst/>
          </a:prstGeom>
        </p:spPr>
        <p:txBody>
          <a:bodyPr/>
          <a:lstStyle/>
          <a:p>
            <a:pPr algn="r"/>
            <a:fld id="{A385ADA4-7CA8-7D42-9033-52B4A2259F06}" type="slidenum">
              <a:rPr lang="en-US" smtClean="0">
                <a:solidFill>
                  <a:srgbClr val="FFFFFF"/>
                </a:solidFill>
              </a:rPr>
              <a:pPr algn="r"/>
              <a:t>139</a:t>
            </a:fld>
            <a:endParaRPr lang="en-US" dirty="0">
              <a:solidFill>
                <a:srgbClr val="FFFFFF"/>
              </a:solidFill>
            </a:endParaRPr>
          </a:p>
        </p:txBody>
      </p:sp>
      <p:sp>
        <p:nvSpPr>
          <p:cNvPr id="2" name="Title 1"/>
          <p:cNvSpPr>
            <a:spLocks noGrp="1"/>
          </p:cNvSpPr>
          <p:nvPr>
            <p:ph type="title"/>
          </p:nvPr>
        </p:nvSpPr>
        <p:spPr>
          <a:xfrm>
            <a:off x="457200" y="76200"/>
            <a:ext cx="6705600" cy="868362"/>
          </a:xfrm>
        </p:spPr>
        <p:txBody>
          <a:bodyPr/>
          <a:lstStyle/>
          <a:p>
            <a:r>
              <a:rPr lang="en-US" dirty="0">
                <a:solidFill>
                  <a:schemeClr val="bg1"/>
                </a:solidFill>
              </a:rPr>
              <a:t>Best practices for employers</a:t>
            </a:r>
          </a:p>
        </p:txBody>
      </p:sp>
      <p:pic>
        <p:nvPicPr>
          <p:cNvPr id="3" name="Picture 2" title="Nine color boxes describing excavation safety best practices for employ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04" y="990600"/>
            <a:ext cx="8991600" cy="51572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14</a:t>
            </a:fld>
            <a:endParaRPr lang="en-US" dirty="0">
              <a:solidFill>
                <a:srgbClr val="000000">
                  <a:tint val="75000"/>
                </a:srgbClr>
              </a:solidFill>
            </a:endParaRPr>
          </a:p>
        </p:txBody>
      </p:sp>
      <p:sp>
        <p:nvSpPr>
          <p:cNvPr id="2" name="Title 1"/>
          <p:cNvSpPr>
            <a:spLocks noGrp="1"/>
          </p:cNvSpPr>
          <p:nvPr>
            <p:ph type="title"/>
          </p:nvPr>
        </p:nvSpPr>
        <p:spPr>
          <a:xfrm>
            <a:off x="457200" y="274638"/>
            <a:ext cx="5410200" cy="868362"/>
          </a:xfrm>
        </p:spPr>
        <p:txBody>
          <a:bodyPr/>
          <a:lstStyle/>
          <a:p>
            <a:pPr algn="l"/>
            <a:r>
              <a:rPr lang="en-US" dirty="0"/>
              <a:t>Construction fatalities</a:t>
            </a:r>
          </a:p>
        </p:txBody>
      </p:sp>
      <p:pic>
        <p:nvPicPr>
          <p:cNvPr id="5" name="Picture 4" title="OSHA graphic for Focus Four Hazards: Falls; Struck-by; Electrocution; Caught-in or-betwe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1600" y="1371600"/>
            <a:ext cx="6299200" cy="4495800"/>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458200" y="24210"/>
            <a:ext cx="660876" cy="365125"/>
          </a:xfrm>
          <a:prstGeom prst="rect">
            <a:avLst/>
          </a:prstGeom>
        </p:spPr>
        <p:txBody>
          <a:bodyPr/>
          <a:lstStyle/>
          <a:p>
            <a:pPr algn="r"/>
            <a:fld id="{A385ADA4-7CA8-7D42-9033-52B4A2259F06}" type="slidenum">
              <a:rPr lang="en-US" smtClean="0">
                <a:solidFill>
                  <a:srgbClr val="000000">
                    <a:tint val="75000"/>
                  </a:srgbClr>
                </a:solidFill>
              </a:rPr>
              <a:pPr algn="r"/>
              <a:t>140</a:t>
            </a:fld>
            <a:endParaRPr lang="en-US" dirty="0">
              <a:solidFill>
                <a:srgbClr val="000000">
                  <a:tint val="75000"/>
                </a:srgbClr>
              </a:solidFill>
            </a:endParaRPr>
          </a:p>
        </p:txBody>
      </p:sp>
      <p:sp>
        <p:nvSpPr>
          <p:cNvPr id="2" name="Title 1"/>
          <p:cNvSpPr>
            <a:spLocks noGrp="1"/>
          </p:cNvSpPr>
          <p:nvPr>
            <p:ph type="title"/>
          </p:nvPr>
        </p:nvSpPr>
        <p:spPr>
          <a:xfrm>
            <a:off x="457200" y="274638"/>
            <a:ext cx="4419600" cy="868362"/>
          </a:xfrm>
        </p:spPr>
        <p:txBody>
          <a:bodyPr>
            <a:normAutofit/>
          </a:bodyPr>
          <a:lstStyle/>
          <a:p>
            <a:r>
              <a:rPr lang="en-US" dirty="0"/>
              <a:t>Be aware/be safe</a:t>
            </a:r>
          </a:p>
        </p:txBody>
      </p:sp>
      <p:sp>
        <p:nvSpPr>
          <p:cNvPr id="3" name="Content Placeholder 2"/>
          <p:cNvSpPr>
            <a:spLocks noGrp="1"/>
          </p:cNvSpPr>
          <p:nvPr>
            <p:ph sz="half" idx="1"/>
          </p:nvPr>
        </p:nvSpPr>
        <p:spPr>
          <a:xfrm>
            <a:off x="304800" y="1295400"/>
            <a:ext cx="8305800" cy="838200"/>
          </a:xfrm>
        </p:spPr>
        <p:txBody>
          <a:bodyPr>
            <a:normAutofit/>
          </a:bodyPr>
          <a:lstStyle/>
          <a:p>
            <a:pPr indent="0">
              <a:buNone/>
            </a:pPr>
            <a:r>
              <a:rPr lang="en-US" sz="4000" dirty="0"/>
              <a:t>Excavation accidents are preventable!</a:t>
            </a:r>
          </a:p>
        </p:txBody>
      </p:sp>
      <p:sp>
        <p:nvSpPr>
          <p:cNvPr id="7" name="TextBox 6"/>
          <p:cNvSpPr txBox="1"/>
          <p:nvPr/>
        </p:nvSpPr>
        <p:spPr>
          <a:xfrm>
            <a:off x="457200" y="2438400"/>
            <a:ext cx="3276600" cy="3170099"/>
          </a:xfrm>
          <a:prstGeom prst="rect">
            <a:avLst/>
          </a:prstGeom>
          <a:noFill/>
        </p:spPr>
        <p:txBody>
          <a:bodyPr wrap="square" rtlCol="0">
            <a:spAutoFit/>
          </a:bodyPr>
          <a:lstStyle/>
          <a:p>
            <a:r>
              <a:rPr lang="en-US" sz="4000" dirty="0">
                <a:solidFill>
                  <a:srgbClr val="000000"/>
                </a:solidFill>
              </a:rPr>
              <a:t>Name three important things you learned from this training…</a:t>
            </a:r>
          </a:p>
        </p:txBody>
      </p:sp>
      <p:pic>
        <p:nvPicPr>
          <p:cNvPr id="6" name="Content Placeholder 5" descr="Photo showing excavation in residential street. workers prepare to install hydraulic shorin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810000" y="2057400"/>
            <a:ext cx="5257800" cy="3943350"/>
          </a:xfr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114800" cy="1143000"/>
          </a:xfrm>
        </p:spPr>
        <p:txBody>
          <a:bodyPr/>
          <a:lstStyle/>
          <a:p>
            <a:r>
              <a:rPr lang="en-US" dirty="0"/>
              <a:t>Final questions?</a:t>
            </a:r>
          </a:p>
        </p:txBody>
      </p:sp>
      <p:sp>
        <p:nvSpPr>
          <p:cNvPr id="4" name="Slide Number Placeholder 3"/>
          <p:cNvSpPr>
            <a:spLocks noGrp="1"/>
          </p:cNvSpPr>
          <p:nvPr>
            <p:ph type="sldNum" sz="quarter" idx="4294967295"/>
          </p:nvPr>
        </p:nvSpPr>
        <p:spPr>
          <a:xfrm>
            <a:off x="8534400" y="17092"/>
            <a:ext cx="592508" cy="365125"/>
          </a:xfrm>
          <a:prstGeom prst="rect">
            <a:avLst/>
          </a:prstGeom>
        </p:spPr>
        <p:txBody>
          <a:bodyPr/>
          <a:lstStyle/>
          <a:p>
            <a:pPr algn="r"/>
            <a:fld id="{A385ADA4-7CA8-7D42-9033-52B4A2259F06}" type="slidenum">
              <a:rPr lang="en-US" smtClean="0">
                <a:solidFill>
                  <a:srgbClr val="000000">
                    <a:tint val="75000"/>
                  </a:srgbClr>
                </a:solidFill>
              </a:rPr>
              <a:pPr algn="r"/>
              <a:t>141</a:t>
            </a:fld>
            <a:endParaRPr lang="en-US" dirty="0">
              <a:solidFill>
                <a:srgbClr val="000000">
                  <a:tint val="75000"/>
                </a:srgbClr>
              </a:solidFill>
            </a:endParaRPr>
          </a:p>
        </p:txBody>
      </p:sp>
      <p:sp>
        <p:nvSpPr>
          <p:cNvPr id="7" name="Content Placeholder 6"/>
          <p:cNvSpPr>
            <a:spLocks noGrp="1"/>
          </p:cNvSpPr>
          <p:nvPr>
            <p:ph sz="half" idx="1"/>
          </p:nvPr>
        </p:nvSpPr>
        <p:spPr>
          <a:xfrm>
            <a:off x="457200" y="1447800"/>
            <a:ext cx="3048000" cy="1676400"/>
          </a:xfrm>
        </p:spPr>
        <p:txBody>
          <a:bodyPr>
            <a:normAutofit/>
          </a:bodyPr>
          <a:lstStyle/>
          <a:p>
            <a:r>
              <a:rPr lang="en-US" sz="3600" dirty="0"/>
              <a:t>Post-tests</a:t>
            </a:r>
          </a:p>
          <a:p>
            <a:r>
              <a:rPr lang="en-US" sz="3600" dirty="0"/>
              <a:t>Evaluations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6800" y="0"/>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15</a:t>
            </a:fld>
            <a:endParaRPr lang="en-US" dirty="0"/>
          </a:p>
        </p:txBody>
      </p:sp>
      <p:sp>
        <p:nvSpPr>
          <p:cNvPr id="2" name="Title 1"/>
          <p:cNvSpPr>
            <a:spLocks noGrp="1"/>
          </p:cNvSpPr>
          <p:nvPr>
            <p:ph type="title"/>
          </p:nvPr>
        </p:nvSpPr>
        <p:spPr/>
        <p:txBody>
          <a:bodyPr/>
          <a:lstStyle/>
          <a:p>
            <a:r>
              <a:rPr lang="en-US" dirty="0"/>
              <a:t>Excavation and trenching fatalities</a:t>
            </a:r>
          </a:p>
        </p:txBody>
      </p:sp>
      <p:sp>
        <p:nvSpPr>
          <p:cNvPr id="4" name="Content Placeholder 3"/>
          <p:cNvSpPr>
            <a:spLocks noGrp="1"/>
          </p:cNvSpPr>
          <p:nvPr>
            <p:ph idx="1"/>
          </p:nvPr>
        </p:nvSpPr>
        <p:spPr>
          <a:xfrm>
            <a:off x="76200" y="1600200"/>
            <a:ext cx="8991600" cy="4648200"/>
          </a:xfrm>
          <a:solidFill>
            <a:srgbClr val="EAE8B6"/>
          </a:solidFill>
        </p:spPr>
        <p:txBody>
          <a:bodyPr lIns="365760" tIns="365760" rIns="182880">
            <a:normAutofit/>
          </a:bodyPr>
          <a:lstStyle/>
          <a:p>
            <a:pPr>
              <a:spcBef>
                <a:spcPts val="0"/>
              </a:spcBef>
            </a:pPr>
            <a:r>
              <a:rPr lang="en-US" dirty="0"/>
              <a:t>Rate for these fatalities is 112% higher than rate for general construction</a:t>
            </a:r>
          </a:p>
          <a:p>
            <a:pPr>
              <a:spcBef>
                <a:spcPts val="0"/>
              </a:spcBef>
              <a:buNone/>
            </a:pPr>
            <a:endParaRPr lang="en-US" dirty="0"/>
          </a:p>
          <a:p>
            <a:pPr>
              <a:spcBef>
                <a:spcPts val="0"/>
              </a:spcBef>
            </a:pPr>
            <a:r>
              <a:rPr lang="en-US" dirty="0"/>
              <a:t>Construction averages 2 trench fatalities every month</a:t>
            </a:r>
          </a:p>
          <a:p>
            <a:pPr>
              <a:spcBef>
                <a:spcPts val="0"/>
              </a:spcBef>
              <a:buNone/>
            </a:pPr>
            <a:endParaRPr lang="en-US" dirty="0"/>
          </a:p>
          <a:p>
            <a:pPr>
              <a:spcBef>
                <a:spcPts val="0"/>
              </a:spcBef>
            </a:pPr>
            <a:r>
              <a:rPr lang="en-US" dirty="0"/>
              <a:t>80% of all U.S. trench/excavation fatalities from 2011-16 were in private construction industry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868362"/>
          </a:xfrm>
        </p:spPr>
        <p:txBody>
          <a:bodyPr/>
          <a:lstStyle/>
          <a:p>
            <a:r>
              <a:rPr lang="en-US" dirty="0"/>
              <a:t>Trench fatalities 2011-16</a:t>
            </a:r>
          </a:p>
        </p:txBody>
      </p:sp>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16</a:t>
            </a:fld>
            <a:endParaRPr lang="en-US" dirty="0">
              <a:solidFill>
                <a:srgbClr val="000000">
                  <a:tint val="75000"/>
                </a:srgbClr>
              </a:solidFill>
            </a:endParaRPr>
          </a:p>
        </p:txBody>
      </p:sp>
      <p:pic>
        <p:nvPicPr>
          <p:cNvPr id="6" name="Content Placeholder 5" title="Bar chart of Trench fatalities from 2011 - 201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33400" y="1494133"/>
            <a:ext cx="8077200" cy="473809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17</a:t>
            </a:fld>
            <a:endParaRPr lang="en-US" dirty="0"/>
          </a:p>
        </p:txBody>
      </p:sp>
      <p:sp>
        <p:nvSpPr>
          <p:cNvPr id="2" name="Title 1"/>
          <p:cNvSpPr>
            <a:spLocks noGrp="1"/>
          </p:cNvSpPr>
          <p:nvPr>
            <p:ph type="title"/>
          </p:nvPr>
        </p:nvSpPr>
        <p:spPr>
          <a:xfrm>
            <a:off x="457200" y="274638"/>
            <a:ext cx="6858000" cy="715962"/>
          </a:xfrm>
        </p:spPr>
        <p:txBody>
          <a:bodyPr>
            <a:normAutofit fontScale="90000"/>
          </a:bodyPr>
          <a:lstStyle/>
          <a:p>
            <a:r>
              <a:rPr lang="en-US" dirty="0"/>
              <a:t>Trench fatality facts 2011-14</a:t>
            </a:r>
          </a:p>
        </p:txBody>
      </p:sp>
      <p:sp>
        <p:nvSpPr>
          <p:cNvPr id="3" name="Content Placeholder 2"/>
          <p:cNvSpPr>
            <a:spLocks noGrp="1"/>
          </p:cNvSpPr>
          <p:nvPr>
            <p:ph idx="1"/>
          </p:nvPr>
        </p:nvSpPr>
        <p:spPr>
          <a:xfrm>
            <a:off x="228600" y="1143000"/>
            <a:ext cx="8686800" cy="5181600"/>
          </a:xfrm>
          <a:solidFill>
            <a:schemeClr val="accent2">
              <a:lumMod val="75000"/>
            </a:schemeClr>
          </a:solidFill>
        </p:spPr>
        <p:txBody>
          <a:bodyPr lIns="640080" anchor="ctr" anchorCtr="0">
            <a:normAutofit fontScale="92500" lnSpcReduction="20000"/>
          </a:bodyPr>
          <a:lstStyle/>
          <a:p>
            <a:pPr>
              <a:spcBef>
                <a:spcPts val="600"/>
              </a:spcBef>
            </a:pPr>
            <a:r>
              <a:rPr lang="en-US" dirty="0">
                <a:solidFill>
                  <a:schemeClr val="bg1"/>
                </a:solidFill>
              </a:rPr>
              <a:t>Water/sewer work, site preparation</a:t>
            </a:r>
          </a:p>
          <a:p>
            <a:pPr>
              <a:spcBef>
                <a:spcPts val="0"/>
              </a:spcBef>
              <a:buNone/>
            </a:pPr>
            <a:endParaRPr lang="en-US" dirty="0">
              <a:solidFill>
                <a:schemeClr val="bg1"/>
              </a:solidFill>
            </a:endParaRPr>
          </a:p>
          <a:p>
            <a:pPr>
              <a:spcBef>
                <a:spcPts val="0"/>
              </a:spcBef>
            </a:pPr>
            <a:r>
              <a:rPr lang="en-US" dirty="0">
                <a:solidFill>
                  <a:schemeClr val="bg1"/>
                </a:solidFill>
              </a:rPr>
              <a:t>Majority contractors with &lt;50 employees;   largest % &lt;10 employees</a:t>
            </a:r>
          </a:p>
          <a:p>
            <a:pPr>
              <a:spcBef>
                <a:spcPts val="0"/>
              </a:spcBef>
              <a:buNone/>
            </a:pPr>
            <a:endParaRPr lang="en-US" dirty="0">
              <a:solidFill>
                <a:schemeClr val="bg1"/>
              </a:solidFill>
            </a:endParaRPr>
          </a:p>
          <a:p>
            <a:pPr>
              <a:spcBef>
                <a:spcPts val="0"/>
              </a:spcBef>
            </a:pPr>
            <a:r>
              <a:rPr lang="en-US" dirty="0">
                <a:solidFill>
                  <a:schemeClr val="bg1"/>
                </a:solidFill>
              </a:rPr>
              <a:t>Most victims between  25-54 years old</a:t>
            </a:r>
          </a:p>
          <a:p>
            <a:pPr>
              <a:spcBef>
                <a:spcPts val="0"/>
              </a:spcBef>
              <a:buNone/>
            </a:pPr>
            <a:endParaRPr lang="en-US" dirty="0">
              <a:solidFill>
                <a:schemeClr val="bg1"/>
              </a:solidFill>
            </a:endParaRPr>
          </a:p>
          <a:p>
            <a:pPr>
              <a:spcBef>
                <a:spcPts val="0"/>
              </a:spcBef>
            </a:pPr>
            <a:r>
              <a:rPr lang="en-US" dirty="0">
                <a:solidFill>
                  <a:schemeClr val="bg1"/>
                </a:solidFill>
              </a:rPr>
              <a:t>75% Hispanic workers, over 1/3 foreign born</a:t>
            </a:r>
          </a:p>
          <a:p>
            <a:pPr>
              <a:spcBef>
                <a:spcPts val="0"/>
              </a:spcBef>
              <a:buNone/>
            </a:pPr>
            <a:endParaRPr lang="en-US" dirty="0">
              <a:solidFill>
                <a:schemeClr val="bg1"/>
              </a:solidFill>
            </a:endParaRPr>
          </a:p>
          <a:p>
            <a:pPr>
              <a:spcBef>
                <a:spcPts val="0"/>
              </a:spcBef>
            </a:pPr>
            <a:r>
              <a:rPr lang="en-US" dirty="0">
                <a:solidFill>
                  <a:schemeClr val="bg1"/>
                </a:solidFill>
              </a:rPr>
              <a:t>Construction laborers, plumbers &amp; pipelayers, supervisors</a:t>
            </a:r>
          </a:p>
          <a:p>
            <a:pPr>
              <a:spcBef>
                <a:spcPts val="0"/>
              </a:spcBef>
              <a:buNone/>
            </a:pPr>
            <a:endParaRPr lang="en-US" dirty="0">
              <a:solidFill>
                <a:schemeClr val="bg1"/>
              </a:solidFill>
            </a:endParaRPr>
          </a:p>
          <a:p>
            <a:pPr>
              <a:spcBef>
                <a:spcPts val="0"/>
              </a:spcBef>
            </a:pPr>
            <a:r>
              <a:rPr lang="en-US" dirty="0">
                <a:solidFill>
                  <a:schemeClr val="bg1"/>
                </a:solidFill>
              </a:rPr>
              <a:t>Residential sites and road construction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OSHA StatePlanMap indicating which states in the U.S. are covered by OSHA and which have their own pla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4200" y="1447800"/>
            <a:ext cx="5772150" cy="4191000"/>
          </a:xfrm>
          <a:prstGeom prst="rect">
            <a:avLst/>
          </a:prstGeom>
        </p:spPr>
      </p:pic>
      <p:sp>
        <p:nvSpPr>
          <p:cNvPr id="10" name="Rectangle 9"/>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18</a:t>
            </a:fld>
            <a:endParaRPr lang="en-US" dirty="0"/>
          </a:p>
        </p:txBody>
      </p:sp>
      <p:sp>
        <p:nvSpPr>
          <p:cNvPr id="2" name="Title 1"/>
          <p:cNvSpPr>
            <a:spLocks noGrp="1"/>
          </p:cNvSpPr>
          <p:nvPr>
            <p:ph type="title"/>
          </p:nvPr>
        </p:nvSpPr>
        <p:spPr>
          <a:xfrm>
            <a:off x="457200" y="274638"/>
            <a:ext cx="7848600" cy="868362"/>
          </a:xfrm>
        </p:spPr>
        <p:txBody>
          <a:bodyPr>
            <a:normAutofit fontScale="90000"/>
          </a:bodyPr>
          <a:lstStyle/>
          <a:p>
            <a:r>
              <a:rPr lang="en-US" dirty="0"/>
              <a:t>Excavation accidents are preventable</a:t>
            </a:r>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4000" dirty="0"/>
              <a:t>It’s the law!</a:t>
            </a:r>
          </a:p>
        </p:txBody>
      </p:sp>
      <p:sp>
        <p:nvSpPr>
          <p:cNvPr id="5" name="TextBox 4"/>
          <p:cNvSpPr txBox="1"/>
          <p:nvPr/>
        </p:nvSpPr>
        <p:spPr>
          <a:xfrm>
            <a:off x="304800" y="2351782"/>
            <a:ext cx="3200400" cy="1077218"/>
          </a:xfrm>
          <a:prstGeom prst="rect">
            <a:avLst/>
          </a:prstGeom>
          <a:solidFill>
            <a:srgbClr val="FFFF00"/>
          </a:solidFill>
          <a:effectLst>
            <a:outerShdw blurRad="63500" sx="102000" sy="102000" algn="ctr" rotWithShape="0">
              <a:prstClr val="black">
                <a:alpha val="40000"/>
              </a:prstClr>
            </a:outerShdw>
          </a:effectLst>
        </p:spPr>
        <p:txBody>
          <a:bodyPr wrap="square" rtlCol="0">
            <a:spAutoFit/>
          </a:bodyPr>
          <a:lstStyle/>
          <a:p>
            <a:r>
              <a:rPr lang="en-US" sz="3200" dirty="0"/>
              <a:t>OSHA 29CFR 1926 Subpart P</a:t>
            </a:r>
          </a:p>
        </p:txBody>
      </p:sp>
      <p:sp>
        <p:nvSpPr>
          <p:cNvPr id="6" name="TextBox 5"/>
          <p:cNvSpPr txBox="1"/>
          <p:nvPr/>
        </p:nvSpPr>
        <p:spPr>
          <a:xfrm>
            <a:off x="304800" y="4191000"/>
            <a:ext cx="3581400" cy="1077218"/>
          </a:xfrm>
          <a:prstGeom prst="rect">
            <a:avLst/>
          </a:prstGeom>
          <a:solidFill>
            <a:srgbClr val="FFFF00"/>
          </a:solidFill>
          <a:ln w="9525" cmpd="sng">
            <a:solidFill>
              <a:schemeClr val="accent1"/>
            </a:solidFill>
          </a:ln>
          <a:effectLst>
            <a:outerShdw blurRad="63500" sx="102000" sy="102000" algn="ctr" rotWithShape="0">
              <a:prstClr val="black">
                <a:alpha val="40000"/>
              </a:prstClr>
            </a:outerShdw>
          </a:effectLst>
        </p:spPr>
        <p:txBody>
          <a:bodyPr wrap="square" rtlCol="0">
            <a:spAutoFit/>
          </a:bodyPr>
          <a:lstStyle/>
          <a:p>
            <a:r>
              <a:rPr lang="en-US" sz="3200" dirty="0"/>
              <a:t>Blue indicates State Plan states</a:t>
            </a:r>
          </a:p>
        </p:txBody>
      </p:sp>
      <p:sp>
        <p:nvSpPr>
          <p:cNvPr id="9" name="Bent-Up Arrow 8" descr="Arrow highlighting California is covered by Cal/OSHA. "/>
          <p:cNvSpPr/>
          <p:nvPr/>
        </p:nvSpPr>
        <p:spPr>
          <a:xfrm>
            <a:off x="3810000" y="3810000"/>
            <a:ext cx="914400" cy="1219200"/>
          </a:xfrm>
          <a:prstGeom prst="bentUpArrow">
            <a:avLst>
              <a:gd name="adj1" fmla="val 11139"/>
              <a:gd name="adj2" fmla="val 15467"/>
              <a:gd name="adj3" fmla="val 2698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19</a:t>
            </a:fld>
            <a:endParaRPr lang="en-US" dirty="0"/>
          </a:p>
        </p:txBody>
      </p:sp>
      <p:sp>
        <p:nvSpPr>
          <p:cNvPr id="2" name="Title 1"/>
          <p:cNvSpPr>
            <a:spLocks noGrp="1"/>
          </p:cNvSpPr>
          <p:nvPr>
            <p:ph type="title"/>
          </p:nvPr>
        </p:nvSpPr>
        <p:spPr>
          <a:xfrm>
            <a:off x="457200" y="274638"/>
            <a:ext cx="7924800" cy="1173162"/>
          </a:xfrm>
        </p:spPr>
        <p:txBody>
          <a:bodyPr>
            <a:normAutofit fontScale="90000"/>
          </a:bodyPr>
          <a:lstStyle/>
          <a:p>
            <a:r>
              <a:rPr lang="en-US" dirty="0"/>
              <a:t>Goal of today’s training…</a:t>
            </a:r>
            <a:br>
              <a:rPr lang="en-US" dirty="0"/>
            </a:br>
            <a:r>
              <a:rPr lang="en-US" dirty="0"/>
              <a:t>			you will be able to:</a:t>
            </a:r>
          </a:p>
        </p:txBody>
      </p:sp>
      <p:sp>
        <p:nvSpPr>
          <p:cNvPr id="3" name="Content Placeholder 2"/>
          <p:cNvSpPr>
            <a:spLocks noGrp="1"/>
          </p:cNvSpPr>
          <p:nvPr>
            <p:ph idx="1"/>
          </p:nvPr>
        </p:nvSpPr>
        <p:spPr>
          <a:xfrm>
            <a:off x="179559" y="1600200"/>
            <a:ext cx="8763000" cy="4525963"/>
          </a:xfrm>
          <a:blipFill>
            <a:blip r:embed="rId2" cstate="print"/>
            <a:tile tx="0" ty="0" sx="100000" sy="100000" flip="none" algn="tl"/>
          </a:blipFill>
        </p:spPr>
        <p:txBody>
          <a:bodyPr lIns="640080" anchor="ctr" anchorCtr="0"/>
          <a:lstStyle/>
          <a:p>
            <a:r>
              <a:rPr lang="en-US" dirty="0">
                <a:solidFill>
                  <a:schemeClr val="bg1"/>
                </a:solidFill>
              </a:rPr>
              <a:t>Understand excavation risk factors</a:t>
            </a:r>
          </a:p>
          <a:p>
            <a:r>
              <a:rPr lang="en-US" dirty="0">
                <a:solidFill>
                  <a:schemeClr val="bg1"/>
                </a:solidFill>
              </a:rPr>
              <a:t>Identify excavation/trenching hazards</a:t>
            </a:r>
          </a:p>
          <a:p>
            <a:r>
              <a:rPr lang="en-US" dirty="0">
                <a:solidFill>
                  <a:schemeClr val="bg1"/>
                </a:solidFill>
              </a:rPr>
              <a:t>Recognize employer requirements</a:t>
            </a:r>
          </a:p>
          <a:p>
            <a:r>
              <a:rPr lang="en-US" dirty="0">
                <a:solidFill>
                  <a:schemeClr val="bg1"/>
                </a:solidFill>
              </a:rPr>
              <a:t>Understand role of “Competent Person”</a:t>
            </a:r>
          </a:p>
          <a:p>
            <a:r>
              <a:rPr lang="en-US" dirty="0">
                <a:solidFill>
                  <a:schemeClr val="bg1"/>
                </a:solidFill>
              </a:rPr>
              <a:t>Describe protective systems and controls</a:t>
            </a:r>
          </a:p>
          <a:p>
            <a:r>
              <a:rPr lang="en-US" dirty="0">
                <a:solidFill>
                  <a:schemeClr val="bg1"/>
                </a:solidFill>
              </a:rPr>
              <a:t>Apply best practices for excavation safety</a:t>
            </a:r>
          </a:p>
          <a:p>
            <a:r>
              <a:rPr lang="en-US" dirty="0">
                <a:solidFill>
                  <a:schemeClr val="bg1"/>
                </a:solidFill>
              </a:rPr>
              <a:t>Understand rescue challenges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2</a:t>
            </a:fld>
            <a:endParaRPr lang="en-US" dirty="0">
              <a:solidFill>
                <a:srgbClr val="000000">
                  <a:tint val="75000"/>
                </a:srgbClr>
              </a:solidFill>
            </a:endParaRPr>
          </a:p>
        </p:txBody>
      </p:sp>
      <p:sp>
        <p:nvSpPr>
          <p:cNvPr id="6" name="Title 1"/>
          <p:cNvSpPr txBox="1">
            <a:spLocks/>
          </p:cNvSpPr>
          <p:nvPr/>
        </p:nvSpPr>
        <p:spPr>
          <a:xfrm>
            <a:off x="457200" y="274638"/>
            <a:ext cx="6172200" cy="2163762"/>
          </a:xfrm>
          <a:prstGeom prst="rect">
            <a:avLst/>
          </a:prstGeom>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100" b="0" i="0" u="none" strike="noStrike" kern="1200" cap="none" spc="0" normalizeH="0" baseline="0" noProof="0" dirty="0">
                <a:ln>
                  <a:noFill/>
                </a:ln>
                <a:solidFill>
                  <a:schemeClr val="tx1"/>
                </a:solidFill>
                <a:effectLst/>
                <a:uLnTx/>
                <a:uFillTx/>
                <a:latin typeface="+mj-lt"/>
                <a:ea typeface="+mj-ea"/>
                <a:cs typeface="+mj-cs"/>
              </a:rPr>
              <a:t>Training Developed By:</a:t>
            </a:r>
            <a:r>
              <a:rPr kumimoji="0" lang="en-US" sz="4400" b="0" i="0" u="none" strike="noStrike" kern="1200" cap="none" spc="0" normalizeH="0" baseline="0" noProof="0" dirty="0">
                <a:ln>
                  <a:noFill/>
                </a:ln>
                <a:solidFill>
                  <a:schemeClr val="tx1"/>
                </a:solidFill>
                <a:effectLst/>
                <a:uLnTx/>
                <a:uFillTx/>
                <a:latin typeface="+mj-lt"/>
                <a:ea typeface="+mj-ea"/>
                <a:cs typeface="+mj-cs"/>
              </a:rPr>
              <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3700" b="0" i="0" u="none" strike="noStrike" kern="1200" cap="none" spc="0" normalizeH="0" baseline="0" noProof="0" dirty="0">
                <a:ln>
                  <a:noFill/>
                </a:ln>
                <a:solidFill>
                  <a:schemeClr val="tx1"/>
                </a:solidFill>
                <a:effectLst/>
                <a:uLnTx/>
                <a:uFillTx/>
                <a:latin typeface="+mj-lt"/>
                <a:ea typeface="+mj-ea"/>
                <a:cs typeface="+mj-cs"/>
              </a:rPr>
              <a:t>State Building and Construction Trades Council of CA, AFL-CIO</a:t>
            </a:r>
          </a:p>
        </p:txBody>
      </p:sp>
      <p:sp>
        <p:nvSpPr>
          <p:cNvPr id="2" name="Title 1"/>
          <p:cNvSpPr>
            <a:spLocks noGrp="1"/>
          </p:cNvSpPr>
          <p:nvPr>
            <p:ph type="title"/>
          </p:nvPr>
        </p:nvSpPr>
        <p:spPr>
          <a:xfrm>
            <a:off x="381000" y="2560638"/>
            <a:ext cx="2590800" cy="868362"/>
          </a:xfrm>
        </p:spPr>
        <p:txBody>
          <a:bodyPr>
            <a:normAutofit/>
          </a:bodyPr>
          <a:lstStyle/>
          <a:p>
            <a:pPr fontAlgn="auto">
              <a:spcAft>
                <a:spcPts val="0"/>
              </a:spcAft>
              <a:defRPr/>
            </a:pPr>
            <a:r>
              <a:rPr lang="en-US" sz="4000" dirty="0"/>
              <a:t>Funded by:</a:t>
            </a:r>
          </a:p>
        </p:txBody>
      </p:sp>
      <p:sp>
        <p:nvSpPr>
          <p:cNvPr id="16386" name="Content Placeholder 2"/>
          <p:cNvSpPr>
            <a:spLocks noGrp="1"/>
          </p:cNvSpPr>
          <p:nvPr>
            <p:ph idx="1"/>
          </p:nvPr>
        </p:nvSpPr>
        <p:spPr>
          <a:xfrm>
            <a:off x="533400" y="3657600"/>
            <a:ext cx="8229600" cy="2362200"/>
          </a:xfrm>
        </p:spPr>
        <p:txBody>
          <a:bodyPr vert="horz" lIns="91440" tIns="45720" rIns="91440" bIns="45720" rtlCol="0" anchor="t">
            <a:normAutofit/>
          </a:bodyPr>
          <a:lstStyle/>
          <a:p>
            <a:pPr marL="0" indent="0">
              <a:buNone/>
            </a:pPr>
            <a:r>
              <a:rPr lang="en-US" sz="2400" dirty="0"/>
              <a:t>This material was produced under grant SH-05030-SH8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pic>
        <p:nvPicPr>
          <p:cNvPr id="16387" name="Picture 5" descr="OSHA logo"/>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048000" y="2667000"/>
            <a:ext cx="2576219" cy="74988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20</a:t>
            </a:fld>
            <a:endParaRPr lang="en-US" dirty="0"/>
          </a:p>
        </p:txBody>
      </p:sp>
      <p:sp>
        <p:nvSpPr>
          <p:cNvPr id="4" name="Title 3"/>
          <p:cNvSpPr>
            <a:spLocks noGrp="1"/>
          </p:cNvSpPr>
          <p:nvPr>
            <p:ph type="title"/>
          </p:nvPr>
        </p:nvSpPr>
        <p:spPr>
          <a:xfrm>
            <a:off x="457200" y="1143000"/>
            <a:ext cx="8229600" cy="2209800"/>
          </a:xfrm>
        </p:spPr>
        <p:txBody>
          <a:bodyPr>
            <a:noAutofit/>
          </a:bodyPr>
          <a:lstStyle/>
          <a:p>
            <a:pPr algn="ctr"/>
            <a:r>
              <a:rPr lang="en-US" sz="6000" dirty="0"/>
              <a:t>PART 1:</a:t>
            </a:r>
            <a:br>
              <a:rPr lang="en-US" sz="6000" dirty="0"/>
            </a:br>
            <a:r>
              <a:rPr lang="en-US" sz="6000" dirty="0"/>
              <a:t>RISKS AND HAZARDS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21</a:t>
            </a:fld>
            <a:endParaRPr lang="en-US" dirty="0"/>
          </a:p>
        </p:txBody>
      </p:sp>
      <p:sp>
        <p:nvSpPr>
          <p:cNvPr id="2" name="Title 1"/>
          <p:cNvSpPr>
            <a:spLocks noGrp="1"/>
          </p:cNvSpPr>
          <p:nvPr>
            <p:ph type="title"/>
          </p:nvPr>
        </p:nvSpPr>
        <p:spPr>
          <a:xfrm>
            <a:off x="381000" y="274638"/>
            <a:ext cx="6629400" cy="792162"/>
          </a:xfrm>
        </p:spPr>
        <p:txBody>
          <a:bodyPr>
            <a:normAutofit/>
          </a:bodyPr>
          <a:lstStyle/>
          <a:p>
            <a:r>
              <a:rPr lang="en-US" dirty="0"/>
              <a:t>Every excavation is different</a:t>
            </a:r>
          </a:p>
        </p:txBody>
      </p:sp>
      <p:sp>
        <p:nvSpPr>
          <p:cNvPr id="9" name="TextBox 8"/>
          <p:cNvSpPr txBox="1"/>
          <p:nvPr/>
        </p:nvSpPr>
        <p:spPr>
          <a:xfrm>
            <a:off x="1066800" y="990600"/>
            <a:ext cx="7924800" cy="707886"/>
          </a:xfrm>
          <a:prstGeom prst="rect">
            <a:avLst/>
          </a:prstGeom>
          <a:noFill/>
        </p:spPr>
        <p:txBody>
          <a:bodyPr wrap="square" rtlCol="0">
            <a:spAutoFit/>
          </a:bodyPr>
          <a:lstStyle/>
          <a:p>
            <a:r>
              <a:rPr lang="en-US" sz="4000" dirty="0">
                <a:solidFill>
                  <a:srgbClr val="000000"/>
                </a:solidFill>
                <a:ea typeface="+mj-ea"/>
                <a:cs typeface="+mj-cs"/>
              </a:rPr>
              <a:t>Buzz Group: What are the variables?</a:t>
            </a:r>
            <a:endParaRPr lang="en-US" sz="4000" dirty="0"/>
          </a:p>
        </p:txBody>
      </p:sp>
      <p:pic>
        <p:nvPicPr>
          <p:cNvPr id="6" name="Content Placeholder 5" title="Photo showing trenching work in a residential street."/>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09600" y="1705504"/>
            <a:ext cx="3706283" cy="2561696"/>
          </a:xfrm>
        </p:spPr>
      </p:pic>
      <p:pic>
        <p:nvPicPr>
          <p:cNvPr id="7" name="Content Placeholder 6" title="Photo of large scale commercial construction excavation project in urban San Francisco."/>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26000" y="1723672"/>
            <a:ext cx="3682059" cy="2543528"/>
          </a:xfrm>
        </p:spPr>
      </p:pic>
      <p:pic>
        <p:nvPicPr>
          <p:cNvPr id="8" name="Picture 7" title="Photo of excavation in large open space in California Central Valley."/>
          <p:cNvPicPr>
            <a:picLocks noChangeAspect="1"/>
          </p:cNvPicPr>
          <p:nvPr/>
        </p:nvPicPr>
        <p:blipFill>
          <a:blip r:embed="rId5" cstate="print"/>
          <a:stretch>
            <a:fillRect/>
          </a:stretch>
        </p:blipFill>
        <p:spPr>
          <a:xfrm>
            <a:off x="645160" y="4286250"/>
            <a:ext cx="7848600" cy="19391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22</a:t>
            </a:fld>
            <a:endParaRPr lang="en-US" dirty="0"/>
          </a:p>
        </p:txBody>
      </p:sp>
      <p:sp>
        <p:nvSpPr>
          <p:cNvPr id="2" name="Title 1"/>
          <p:cNvSpPr>
            <a:spLocks noGrp="1"/>
          </p:cNvSpPr>
          <p:nvPr>
            <p:ph type="title"/>
          </p:nvPr>
        </p:nvSpPr>
        <p:spPr>
          <a:xfrm>
            <a:off x="457200" y="274638"/>
            <a:ext cx="5257800" cy="1143000"/>
          </a:xfrm>
        </p:spPr>
        <p:txBody>
          <a:bodyPr/>
          <a:lstStyle/>
          <a:p>
            <a:r>
              <a:rPr lang="en-US" dirty="0"/>
              <a:t>Fixed or changeable?</a:t>
            </a:r>
          </a:p>
        </p:txBody>
      </p:sp>
      <p:graphicFrame>
        <p:nvGraphicFramePr>
          <p:cNvPr id="4" name="Content Placeholder 3" title="Color matrix graphic listing four fixed conditions affecting excavation safety."/>
          <p:cNvGraphicFramePr>
            <a:graphicFrameLocks noGrp="1"/>
          </p:cNvGraphicFramePr>
          <p:nvPr>
            <p:ph idx="1"/>
            <p:extLst>
              <p:ext uri="{D42A27DB-BD31-4B8C-83A1-F6EECF244321}">
                <p14:modId xmlns:p14="http://schemas.microsoft.com/office/powerpoint/2010/main" val="1976868881"/>
              </p:ext>
            </p:extLst>
          </p:nvPr>
        </p:nvGraphicFramePr>
        <p:xfrm>
          <a:off x="152400" y="1524000"/>
          <a:ext cx="4572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title="Color diagram showing four changeable variables affecting excavation safety."/>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0" y="1295400"/>
            <a:ext cx="4376928" cy="46512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chemeClr val="bg1"/>
                </a:solidFill>
              </a:rPr>
              <a:pPr/>
              <a:t>23</a:t>
            </a:fld>
            <a:endParaRPr lang="en-US" dirty="0">
              <a:solidFill>
                <a:schemeClr val="bg1"/>
              </a:solidFill>
            </a:endParaRPr>
          </a:p>
        </p:txBody>
      </p:sp>
      <p:sp>
        <p:nvSpPr>
          <p:cNvPr id="2" name="Title 1"/>
          <p:cNvSpPr>
            <a:spLocks noGrp="1"/>
          </p:cNvSpPr>
          <p:nvPr>
            <p:ph type="title"/>
          </p:nvPr>
        </p:nvSpPr>
        <p:spPr/>
        <p:txBody>
          <a:bodyPr/>
          <a:lstStyle/>
          <a:p>
            <a:r>
              <a:rPr lang="en-US" dirty="0"/>
              <a:t>Most common hazards</a:t>
            </a:r>
          </a:p>
        </p:txBody>
      </p:sp>
      <p:pic>
        <p:nvPicPr>
          <p:cNvPr id="3" name="Picture 2" title="List of most common haz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76200"/>
            <a:ext cx="9192489" cy="64760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24</a:t>
            </a:fld>
            <a:endParaRPr lang="en-US" dirty="0"/>
          </a:p>
        </p:txBody>
      </p:sp>
      <p:sp>
        <p:nvSpPr>
          <p:cNvPr id="2" name="Title 1"/>
          <p:cNvSpPr>
            <a:spLocks noGrp="1"/>
          </p:cNvSpPr>
          <p:nvPr>
            <p:ph type="title"/>
          </p:nvPr>
        </p:nvSpPr>
        <p:spPr>
          <a:xfrm>
            <a:off x="457200" y="274638"/>
            <a:ext cx="8229600" cy="868362"/>
          </a:xfrm>
        </p:spPr>
        <p:txBody>
          <a:bodyPr/>
          <a:lstStyle/>
          <a:p>
            <a:r>
              <a:rPr lang="en-US" dirty="0"/>
              <a:t>Trench cave-ins = greatest risk</a:t>
            </a:r>
          </a:p>
        </p:txBody>
      </p:sp>
      <p:pic>
        <p:nvPicPr>
          <p:cNvPr id="4" name="Picture 3" title="Photo showing rescue attempt of worker partially buried in trench collaps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59" y="1371600"/>
            <a:ext cx="6172199" cy="4632357"/>
          </a:xfrm>
          <a:prstGeom prst="rect">
            <a:avLst/>
          </a:prstGeom>
        </p:spPr>
      </p:pic>
      <p:sp>
        <p:nvSpPr>
          <p:cNvPr id="3" name="Content Placeholder 2"/>
          <p:cNvSpPr>
            <a:spLocks noGrp="1"/>
          </p:cNvSpPr>
          <p:nvPr>
            <p:ph idx="1"/>
          </p:nvPr>
        </p:nvSpPr>
        <p:spPr>
          <a:xfrm>
            <a:off x="6123159" y="1371600"/>
            <a:ext cx="2971800" cy="4571999"/>
          </a:xfrm>
        </p:spPr>
        <p:txBody>
          <a:bodyPr>
            <a:normAutofit lnSpcReduction="10000"/>
          </a:bodyPr>
          <a:lstStyle/>
          <a:p>
            <a:r>
              <a:rPr lang="en-US" dirty="0"/>
              <a:t>Quickly bury workers</a:t>
            </a:r>
          </a:p>
          <a:p>
            <a:r>
              <a:rPr lang="en-US" dirty="0"/>
              <a:t>More likely fatal</a:t>
            </a:r>
          </a:p>
          <a:p>
            <a:r>
              <a:rPr lang="en-US" dirty="0"/>
              <a:t>Most in trenches                 5-15’ deep</a:t>
            </a:r>
          </a:p>
          <a:p>
            <a:r>
              <a:rPr lang="en-US" dirty="0"/>
              <a:t>Workers are trapped</a:t>
            </a:r>
          </a:p>
        </p:txBody>
      </p:sp>
      <p:sp>
        <p:nvSpPr>
          <p:cNvPr id="6" name="Donut 5" title="Red circle highlighting location of worker in collapsed trench."/>
          <p:cNvSpPr/>
          <p:nvPr/>
        </p:nvSpPr>
        <p:spPr>
          <a:xfrm>
            <a:off x="3810000" y="2438400"/>
            <a:ext cx="2209800" cy="2209800"/>
          </a:xfrm>
          <a:prstGeom prst="donut">
            <a:avLst>
              <a:gd name="adj" fmla="val 4469"/>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quot;Not Allowed&quot; Symbol 6" title="HAZARD symbol - Do not do!">
            <a:extLst>
              <a:ext uri="{FF2B5EF4-FFF2-40B4-BE49-F238E27FC236}">
                <a16:creationId xmlns:a16="http://schemas.microsoft.com/office/drawing/2014/main" id="{94044EC5-3B57-4129-A355-6D8757855C4D}"/>
              </a:ext>
            </a:extLst>
          </p:cNvPr>
          <p:cNvSpPr/>
          <p:nvPr/>
        </p:nvSpPr>
        <p:spPr>
          <a:xfrm>
            <a:off x="228600" y="5029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25</a:t>
            </a:fld>
            <a:endParaRPr lang="en-US" dirty="0"/>
          </a:p>
        </p:txBody>
      </p:sp>
      <p:sp>
        <p:nvSpPr>
          <p:cNvPr id="2" name="Title 1"/>
          <p:cNvSpPr>
            <a:spLocks noGrp="1"/>
          </p:cNvSpPr>
          <p:nvPr>
            <p:ph type="title"/>
          </p:nvPr>
        </p:nvSpPr>
        <p:spPr>
          <a:xfrm>
            <a:off x="457200" y="152400"/>
            <a:ext cx="8534400" cy="5334000"/>
          </a:xfrm>
        </p:spPr>
        <p:txBody>
          <a:bodyPr>
            <a:normAutofit/>
          </a:bodyPr>
          <a:lstStyle/>
          <a:p>
            <a:pPr algn="ctr"/>
            <a:r>
              <a:rPr lang="en-US" dirty="0"/>
              <a:t>Cave-ins happen suddenly</a:t>
            </a:r>
            <a:br>
              <a:rPr lang="en-US" dirty="0"/>
            </a:br>
            <a:r>
              <a:rPr lang="en-US" dirty="0"/>
              <a:t>Access Oregon OSHA video clip on YouTube:</a:t>
            </a:r>
            <a:br>
              <a:rPr lang="en-US" dirty="0"/>
            </a:br>
            <a:r>
              <a:rPr lang="en-US" dirty="0">
                <a:hlinkClick r:id="rId2" tooltip="Link to YouTube Video"/>
              </a:rPr>
              <a:t>https://www.youtube.com/watch?v=0wmcD3aM8X4</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26</a:t>
            </a:fld>
            <a:endParaRPr lang="en-US" dirty="0"/>
          </a:p>
        </p:txBody>
      </p:sp>
      <p:sp>
        <p:nvSpPr>
          <p:cNvPr id="2" name="Title 1"/>
          <p:cNvSpPr>
            <a:spLocks noGrp="1"/>
          </p:cNvSpPr>
          <p:nvPr>
            <p:ph type="title"/>
          </p:nvPr>
        </p:nvSpPr>
        <p:spPr>
          <a:xfrm>
            <a:off x="457200" y="274638"/>
            <a:ext cx="7467600" cy="792162"/>
          </a:xfrm>
        </p:spPr>
        <p:txBody>
          <a:bodyPr>
            <a:normAutofit fontScale="90000"/>
          </a:bodyPr>
          <a:lstStyle/>
          <a:p>
            <a:r>
              <a:rPr lang="en-US" dirty="0"/>
              <a:t>Myth: “I can get out of the way”</a:t>
            </a:r>
          </a:p>
        </p:txBody>
      </p:sp>
      <p:pic>
        <p:nvPicPr>
          <p:cNvPr id="5" name="Content Placeholder 4" title="Still photo from movie &quot;Raiders of the Lost Ark&quot; showing man running from collapsing tunnel."/>
          <p:cNvPicPr>
            <a:picLocks noGrp="1" noChangeAspect="1"/>
          </p:cNvPicPr>
          <p:nvPr>
            <p:ph idx="1"/>
          </p:nvPr>
        </p:nvPicPr>
        <p:blipFill>
          <a:blip r:embed="rId2" cstate="print"/>
          <a:stretch>
            <a:fillRect/>
          </a:stretch>
        </p:blipFill>
        <p:spPr>
          <a:xfrm>
            <a:off x="627706" y="1083508"/>
            <a:ext cx="7848600" cy="5205567"/>
          </a:xfrm>
        </p:spPr>
      </p:pic>
      <p:sp>
        <p:nvSpPr>
          <p:cNvPr id="7" name="TextBox 6"/>
          <p:cNvSpPr txBox="1"/>
          <p:nvPr/>
        </p:nvSpPr>
        <p:spPr>
          <a:xfrm>
            <a:off x="1447800" y="5449669"/>
            <a:ext cx="6629400" cy="646331"/>
          </a:xfrm>
          <a:prstGeom prst="rect">
            <a:avLst/>
          </a:prstGeom>
          <a:noFill/>
        </p:spPr>
        <p:txBody>
          <a:bodyPr wrap="square" rtlCol="0">
            <a:spAutoFit/>
          </a:bodyPr>
          <a:lstStyle/>
          <a:p>
            <a:r>
              <a:rPr lang="en-US" sz="3600" dirty="0">
                <a:solidFill>
                  <a:schemeClr val="bg1"/>
                </a:solidFill>
              </a:rPr>
              <a:t>Only in Hollywood will this work!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pPr/>
              <a:t>27</a:t>
            </a:fld>
            <a:endParaRPr lang="en-US" dirty="0"/>
          </a:p>
        </p:txBody>
      </p:sp>
      <p:sp>
        <p:nvSpPr>
          <p:cNvPr id="118786" name="AutoShape 2"/>
          <p:cNvSpPr>
            <a:spLocks noGrp="1" noChangeArrowheads="1"/>
          </p:cNvSpPr>
          <p:nvPr>
            <p:ph type="title"/>
          </p:nvPr>
        </p:nvSpPr>
        <p:spPr>
          <a:xfrm>
            <a:off x="457200" y="274638"/>
            <a:ext cx="5029200" cy="944562"/>
          </a:xfrm>
        </p:spPr>
        <p:txBody>
          <a:bodyPr/>
          <a:lstStyle/>
          <a:p>
            <a:pPr eaLnBrk="1" hangingPunct="1"/>
            <a:r>
              <a:rPr lang="en-US" dirty="0"/>
              <a:t>Think you can run?</a:t>
            </a:r>
          </a:p>
        </p:txBody>
      </p:sp>
      <p:pic>
        <p:nvPicPr>
          <p:cNvPr id="118787" name="Picture 3" title="trench01"/>
          <p:cNvPicPr>
            <a:picLocks noChangeAspect="1" noChangeArrowheads="1"/>
          </p:cNvPicPr>
          <p:nvPr/>
        </p:nvPicPr>
        <p:blipFill>
          <a:blip r:embed="rId3" cstate="print"/>
          <a:srcRect/>
          <a:stretch>
            <a:fillRect/>
          </a:stretch>
        </p:blipFill>
        <p:spPr bwMode="auto">
          <a:xfrm>
            <a:off x="4794444" y="1828800"/>
            <a:ext cx="4262389" cy="4419601"/>
          </a:xfrm>
          <a:prstGeom prst="rect">
            <a:avLst/>
          </a:prstGeom>
          <a:noFill/>
          <a:ln w="9525">
            <a:noFill/>
            <a:miter lim="800000"/>
            <a:headEnd/>
            <a:tailEnd/>
          </a:ln>
        </p:spPr>
      </p:pic>
      <p:sp>
        <p:nvSpPr>
          <p:cNvPr id="119812" name="Rectangle 4"/>
          <p:cNvSpPr>
            <a:spLocks noGrp="1" noChangeArrowheads="1"/>
          </p:cNvSpPr>
          <p:nvPr>
            <p:ph idx="1"/>
          </p:nvPr>
        </p:nvSpPr>
        <p:spPr>
          <a:xfrm>
            <a:off x="533400" y="1524000"/>
            <a:ext cx="4038600" cy="4343400"/>
          </a:xfrm>
        </p:spPr>
        <p:txBody>
          <a:bodyPr>
            <a:normAutofit lnSpcReduction="10000"/>
          </a:bodyPr>
          <a:lstStyle/>
          <a:p>
            <a:pPr eaLnBrk="1" hangingPunct="1">
              <a:spcBef>
                <a:spcPts val="0"/>
              </a:spcBef>
              <a:defRPr/>
            </a:pPr>
            <a:r>
              <a:rPr lang="en-US" dirty="0"/>
              <a:t>If a trench collapses, why not just run out of the way?</a:t>
            </a:r>
          </a:p>
          <a:p>
            <a:pPr eaLnBrk="1" hangingPunct="1">
              <a:spcBef>
                <a:spcPts val="0"/>
              </a:spcBef>
              <a:buNone/>
              <a:defRPr/>
            </a:pPr>
            <a:endParaRPr lang="en-US" b="1" dirty="0"/>
          </a:p>
          <a:p>
            <a:pPr eaLnBrk="1" hangingPunct="1">
              <a:spcBef>
                <a:spcPts val="0"/>
              </a:spcBef>
              <a:defRPr/>
            </a:pPr>
            <a:r>
              <a:rPr lang="en-US" b="1" dirty="0"/>
              <a:t>Soil falls too fast.</a:t>
            </a:r>
          </a:p>
          <a:p>
            <a:pPr eaLnBrk="1" hangingPunct="1">
              <a:spcBef>
                <a:spcPts val="0"/>
              </a:spcBef>
              <a:buNone/>
              <a:defRPr/>
            </a:pPr>
            <a:endParaRPr lang="en-US" dirty="0"/>
          </a:p>
          <a:p>
            <a:pPr eaLnBrk="1" hangingPunct="1">
              <a:spcBef>
                <a:spcPts val="0"/>
              </a:spcBef>
              <a:defRPr/>
            </a:pPr>
            <a:r>
              <a:rPr lang="en-US" dirty="0"/>
              <a:t>Guess how fast it falls from a height of:   </a:t>
            </a:r>
            <a:r>
              <a:rPr lang="en-US" b="1" dirty="0"/>
              <a:t>2 feet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28</a:t>
            </a:fld>
            <a:endParaRPr lang="en-US" dirty="0"/>
          </a:p>
        </p:txBody>
      </p:sp>
      <p:sp>
        <p:nvSpPr>
          <p:cNvPr id="119810" name="AutoShape 2"/>
          <p:cNvSpPr>
            <a:spLocks noGrp="1" noChangeArrowheads="1"/>
          </p:cNvSpPr>
          <p:nvPr>
            <p:ph type="title"/>
          </p:nvPr>
        </p:nvSpPr>
        <p:spPr>
          <a:xfrm>
            <a:off x="457200" y="350838"/>
            <a:ext cx="4648200" cy="944562"/>
          </a:xfrm>
        </p:spPr>
        <p:txBody>
          <a:bodyPr/>
          <a:lstStyle/>
          <a:p>
            <a:pPr eaLnBrk="1" hangingPunct="1"/>
            <a:r>
              <a:rPr lang="en-US" dirty="0"/>
              <a:t>From two feet …</a:t>
            </a:r>
          </a:p>
        </p:txBody>
      </p:sp>
      <p:pic>
        <p:nvPicPr>
          <p:cNvPr id="119812" name="Picture 4" title="2 feet cave in time"/>
          <p:cNvPicPr>
            <a:picLocks noChangeAspect="1" noChangeArrowheads="1"/>
          </p:cNvPicPr>
          <p:nvPr/>
        </p:nvPicPr>
        <p:blipFill>
          <a:blip r:embed="rId3" cstate="print"/>
          <a:srcRect/>
          <a:stretch>
            <a:fillRect/>
          </a:stretch>
        </p:blipFill>
        <p:spPr bwMode="auto">
          <a:xfrm>
            <a:off x="4983480" y="1905000"/>
            <a:ext cx="4110608" cy="4435475"/>
          </a:xfrm>
          <a:prstGeom prst="rect">
            <a:avLst/>
          </a:prstGeom>
          <a:noFill/>
          <a:ln w="9525">
            <a:noFill/>
            <a:miter lim="800000"/>
            <a:headEnd/>
            <a:tailEnd/>
          </a:ln>
        </p:spPr>
      </p:pic>
      <p:sp>
        <p:nvSpPr>
          <p:cNvPr id="120835" name="Rectangle 3"/>
          <p:cNvSpPr>
            <a:spLocks noGrp="1" noChangeArrowheads="1"/>
          </p:cNvSpPr>
          <p:nvPr>
            <p:ph idx="1"/>
          </p:nvPr>
        </p:nvSpPr>
        <p:spPr>
          <a:xfrm>
            <a:off x="304800" y="1371600"/>
            <a:ext cx="4572000" cy="4876800"/>
          </a:xfrm>
        </p:spPr>
        <p:txBody>
          <a:bodyPr>
            <a:normAutofit fontScale="92500"/>
          </a:bodyPr>
          <a:lstStyle/>
          <a:p>
            <a:pPr eaLnBrk="1" hangingPunct="1">
              <a:spcBef>
                <a:spcPts val="0"/>
              </a:spcBef>
              <a:defRPr/>
            </a:pPr>
            <a:r>
              <a:rPr lang="en-US" dirty="0"/>
              <a:t>It takes only 0.35 seconds for soil to fall two feet.</a:t>
            </a:r>
          </a:p>
          <a:p>
            <a:pPr eaLnBrk="1" hangingPunct="1">
              <a:spcBef>
                <a:spcPts val="0"/>
              </a:spcBef>
              <a:buNone/>
              <a:defRPr/>
            </a:pPr>
            <a:endParaRPr lang="en-US" dirty="0"/>
          </a:p>
          <a:p>
            <a:pPr eaLnBrk="1" hangingPunct="1">
              <a:spcBef>
                <a:spcPts val="0"/>
              </a:spcBef>
              <a:defRPr/>
            </a:pPr>
            <a:r>
              <a:rPr lang="en-US" dirty="0"/>
              <a:t>Human reaction time is about 0.50 seconds.</a:t>
            </a:r>
          </a:p>
          <a:p>
            <a:pPr eaLnBrk="1" hangingPunct="1">
              <a:spcBef>
                <a:spcPts val="0"/>
              </a:spcBef>
              <a:buNone/>
              <a:defRPr/>
            </a:pPr>
            <a:endParaRPr lang="en-US" dirty="0"/>
          </a:p>
          <a:p>
            <a:pPr eaLnBrk="1" hangingPunct="1">
              <a:spcBef>
                <a:spcPts val="0"/>
              </a:spcBef>
              <a:defRPr/>
            </a:pPr>
            <a:r>
              <a:rPr lang="en-US" dirty="0"/>
              <a:t>There’s no time to escape.</a:t>
            </a:r>
          </a:p>
          <a:p>
            <a:pPr eaLnBrk="1" hangingPunct="1">
              <a:spcBef>
                <a:spcPts val="0"/>
              </a:spcBef>
              <a:buNone/>
              <a:defRPr/>
            </a:pPr>
            <a:endParaRPr lang="en-US" dirty="0"/>
          </a:p>
          <a:p>
            <a:pPr eaLnBrk="1" hangingPunct="1">
              <a:spcBef>
                <a:spcPts val="0"/>
              </a:spcBef>
              <a:buNone/>
              <a:defRPr/>
            </a:pPr>
            <a:r>
              <a:rPr lang="en-US" b="1" dirty="0"/>
              <a:t>	What about 4 feet?</a:t>
            </a:r>
          </a:p>
          <a:p>
            <a:pPr eaLnBrk="1" hangingPunct="1">
              <a:spcBef>
                <a:spcPts val="0"/>
              </a:spcBef>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pPr/>
              <a:t>29</a:t>
            </a:fld>
            <a:endParaRPr lang="en-US" dirty="0"/>
          </a:p>
        </p:txBody>
      </p:sp>
      <p:sp>
        <p:nvSpPr>
          <p:cNvPr id="120834" name="AutoShape 2"/>
          <p:cNvSpPr>
            <a:spLocks noGrp="1" noChangeArrowheads="1"/>
          </p:cNvSpPr>
          <p:nvPr>
            <p:ph type="title"/>
          </p:nvPr>
        </p:nvSpPr>
        <p:spPr>
          <a:xfrm>
            <a:off x="457200" y="274638"/>
            <a:ext cx="4419600" cy="1096962"/>
          </a:xfrm>
        </p:spPr>
        <p:txBody>
          <a:bodyPr/>
          <a:lstStyle/>
          <a:p>
            <a:pPr eaLnBrk="1" hangingPunct="1"/>
            <a:r>
              <a:rPr lang="en-US" dirty="0"/>
              <a:t>From four feet …</a:t>
            </a:r>
          </a:p>
        </p:txBody>
      </p:sp>
      <p:pic>
        <p:nvPicPr>
          <p:cNvPr id="120836" name="Picture 4" title="4 feet cave in time"/>
          <p:cNvPicPr>
            <a:picLocks noChangeAspect="1" noChangeArrowheads="1"/>
          </p:cNvPicPr>
          <p:nvPr/>
        </p:nvPicPr>
        <p:blipFill>
          <a:blip r:embed="rId3" cstate="print"/>
          <a:srcRect/>
          <a:stretch>
            <a:fillRect/>
          </a:stretch>
        </p:blipFill>
        <p:spPr bwMode="auto">
          <a:xfrm>
            <a:off x="5105400" y="2139651"/>
            <a:ext cx="3962400" cy="4126211"/>
          </a:xfrm>
          <a:prstGeom prst="rect">
            <a:avLst/>
          </a:prstGeom>
          <a:noFill/>
          <a:ln w="9525">
            <a:noFill/>
            <a:miter lim="800000"/>
            <a:headEnd/>
            <a:tailEnd/>
          </a:ln>
        </p:spPr>
      </p:pic>
      <p:sp>
        <p:nvSpPr>
          <p:cNvPr id="121859" name="Rectangle 3"/>
          <p:cNvSpPr>
            <a:spLocks noGrp="1" noChangeArrowheads="1"/>
          </p:cNvSpPr>
          <p:nvPr>
            <p:ph idx="1"/>
          </p:nvPr>
        </p:nvSpPr>
        <p:spPr>
          <a:xfrm>
            <a:off x="381000" y="1371600"/>
            <a:ext cx="4648200" cy="4800600"/>
          </a:xfrm>
        </p:spPr>
        <p:txBody>
          <a:bodyPr>
            <a:normAutofit/>
          </a:bodyPr>
          <a:lstStyle/>
          <a:p>
            <a:pPr eaLnBrk="1" hangingPunct="1">
              <a:spcBef>
                <a:spcPts val="0"/>
              </a:spcBef>
              <a:defRPr/>
            </a:pPr>
            <a:r>
              <a:rPr lang="en-US" sz="3000" dirty="0"/>
              <a:t>It takes only 0.50 seconds for soil to fall four feet.</a:t>
            </a:r>
          </a:p>
          <a:p>
            <a:pPr eaLnBrk="1" hangingPunct="1">
              <a:spcBef>
                <a:spcPts val="0"/>
              </a:spcBef>
              <a:buNone/>
              <a:defRPr/>
            </a:pPr>
            <a:endParaRPr lang="en-US" sz="3000" dirty="0"/>
          </a:p>
          <a:p>
            <a:pPr eaLnBrk="1" hangingPunct="1">
              <a:spcBef>
                <a:spcPts val="0"/>
              </a:spcBef>
              <a:defRPr/>
            </a:pPr>
            <a:r>
              <a:rPr lang="en-US" sz="3000" dirty="0"/>
              <a:t>Human reaction time is about 0.50 seconds.</a:t>
            </a:r>
          </a:p>
          <a:p>
            <a:pPr eaLnBrk="1" hangingPunct="1">
              <a:spcBef>
                <a:spcPts val="0"/>
              </a:spcBef>
              <a:buNone/>
              <a:defRPr/>
            </a:pPr>
            <a:endParaRPr lang="en-US" sz="3000" dirty="0"/>
          </a:p>
          <a:p>
            <a:pPr eaLnBrk="1" hangingPunct="1">
              <a:spcBef>
                <a:spcPts val="0"/>
              </a:spcBef>
              <a:defRPr/>
            </a:pPr>
            <a:r>
              <a:rPr lang="en-US" sz="3000" dirty="0"/>
              <a:t>There’s no time to escape.</a:t>
            </a:r>
          </a:p>
          <a:p>
            <a:pPr eaLnBrk="1" hangingPunct="1">
              <a:spcBef>
                <a:spcPts val="0"/>
              </a:spcBef>
              <a:defRPr/>
            </a:pPr>
            <a:endParaRPr lang="en-US" sz="3000" dirty="0"/>
          </a:p>
          <a:p>
            <a:pPr eaLnBrk="1" hangingPunct="1">
              <a:spcBef>
                <a:spcPts val="0"/>
              </a:spcBef>
              <a:buNone/>
              <a:defRPr/>
            </a:pPr>
            <a:r>
              <a:rPr lang="en-US" sz="3000" b="1" dirty="0"/>
              <a:t>	What about 6 feet?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material and duplication</a:t>
            </a:r>
          </a:p>
        </p:txBody>
      </p:sp>
      <p:sp>
        <p:nvSpPr>
          <p:cNvPr id="3" name="Content Placeholder 2"/>
          <p:cNvSpPr>
            <a:spLocks noGrp="1"/>
          </p:cNvSpPr>
          <p:nvPr>
            <p:ph idx="1"/>
          </p:nvPr>
        </p:nvSpPr>
        <p:spPr>
          <a:xfrm>
            <a:off x="457200" y="1447800"/>
            <a:ext cx="8382000" cy="4525963"/>
          </a:xfrm>
        </p:spPr>
        <p:txBody>
          <a:bodyPr>
            <a:normAutofit/>
          </a:bodyPr>
          <a:lstStyle/>
          <a:p>
            <a:r>
              <a:rPr lang="en-US" dirty="0"/>
              <a:t>Material may be used for non-commercial, instructional, educational purposes ONLY with proper accreditation to SBCTC</a:t>
            </a:r>
          </a:p>
          <a:p>
            <a:r>
              <a:rPr lang="en-US" dirty="0"/>
              <a:t>Fees may </a:t>
            </a:r>
            <a:r>
              <a:rPr lang="en-US" u="sng" dirty="0"/>
              <a:t>not</a:t>
            </a:r>
            <a:r>
              <a:rPr lang="en-US" dirty="0"/>
              <a:t> be charged for this material</a:t>
            </a:r>
          </a:p>
          <a:p>
            <a:r>
              <a:rPr lang="en-US" dirty="0"/>
              <a:t>Every effort has been made to ensure information is current and accurate, the SBCTC does not assume any liability for errors or omissions</a:t>
            </a:r>
          </a:p>
        </p:txBody>
      </p:sp>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3</a:t>
            </a:fld>
            <a:endParaRPr lang="en-US">
              <a:solidFill>
                <a:srgbClr val="000000">
                  <a:tint val="75000"/>
                </a:srgb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pPr/>
              <a:t>30</a:t>
            </a:fld>
            <a:endParaRPr lang="en-US" dirty="0"/>
          </a:p>
        </p:txBody>
      </p:sp>
      <p:sp>
        <p:nvSpPr>
          <p:cNvPr id="121858" name="AutoShape 2"/>
          <p:cNvSpPr>
            <a:spLocks noGrp="1" noChangeArrowheads="1"/>
          </p:cNvSpPr>
          <p:nvPr>
            <p:ph type="title"/>
          </p:nvPr>
        </p:nvSpPr>
        <p:spPr/>
        <p:txBody>
          <a:bodyPr/>
          <a:lstStyle/>
          <a:p>
            <a:pPr eaLnBrk="1" hangingPunct="1"/>
            <a:r>
              <a:rPr lang="en-US" dirty="0"/>
              <a:t>From six feet …</a:t>
            </a:r>
          </a:p>
        </p:txBody>
      </p:sp>
      <p:pic>
        <p:nvPicPr>
          <p:cNvPr id="121860" name="Picture 4" title="6 feet time for cave-in"/>
          <p:cNvPicPr>
            <a:picLocks noChangeAspect="1" noChangeArrowheads="1"/>
          </p:cNvPicPr>
          <p:nvPr/>
        </p:nvPicPr>
        <p:blipFill>
          <a:blip r:embed="rId3" cstate="print"/>
          <a:srcRect/>
          <a:stretch>
            <a:fillRect/>
          </a:stretch>
        </p:blipFill>
        <p:spPr bwMode="auto">
          <a:xfrm>
            <a:off x="5029200" y="1943471"/>
            <a:ext cx="4038600" cy="4318649"/>
          </a:xfrm>
          <a:prstGeom prst="rect">
            <a:avLst/>
          </a:prstGeom>
          <a:noFill/>
          <a:ln w="9525">
            <a:noFill/>
            <a:miter lim="800000"/>
            <a:headEnd/>
            <a:tailEnd/>
          </a:ln>
        </p:spPr>
      </p:pic>
      <p:sp>
        <p:nvSpPr>
          <p:cNvPr id="122883" name="Rectangle 3"/>
          <p:cNvSpPr>
            <a:spLocks noGrp="1" noChangeArrowheads="1"/>
          </p:cNvSpPr>
          <p:nvPr>
            <p:ph idx="1"/>
          </p:nvPr>
        </p:nvSpPr>
        <p:spPr>
          <a:xfrm>
            <a:off x="381000" y="1752600"/>
            <a:ext cx="4800600" cy="4495800"/>
          </a:xfrm>
        </p:spPr>
        <p:txBody>
          <a:bodyPr>
            <a:noAutofit/>
          </a:bodyPr>
          <a:lstStyle/>
          <a:p>
            <a:pPr eaLnBrk="1" hangingPunct="1">
              <a:spcBef>
                <a:spcPts val="0"/>
              </a:spcBef>
              <a:defRPr/>
            </a:pPr>
            <a:r>
              <a:rPr lang="en-US" sz="3000" dirty="0"/>
              <a:t>It takes only 0.61 seconds for soil to fall six feet.</a:t>
            </a:r>
          </a:p>
          <a:p>
            <a:pPr eaLnBrk="1" hangingPunct="1">
              <a:spcBef>
                <a:spcPts val="0"/>
              </a:spcBef>
              <a:buNone/>
              <a:defRPr/>
            </a:pPr>
            <a:endParaRPr lang="en-US" sz="3000" dirty="0"/>
          </a:p>
          <a:p>
            <a:pPr eaLnBrk="1" hangingPunct="1">
              <a:spcBef>
                <a:spcPts val="0"/>
              </a:spcBef>
              <a:defRPr/>
            </a:pPr>
            <a:r>
              <a:rPr lang="en-US" sz="3000" dirty="0"/>
              <a:t>Human reaction time is about 0.50 seconds.</a:t>
            </a:r>
          </a:p>
          <a:p>
            <a:pPr eaLnBrk="1" hangingPunct="1">
              <a:spcBef>
                <a:spcPts val="0"/>
              </a:spcBef>
              <a:buNone/>
              <a:defRPr/>
            </a:pPr>
            <a:endParaRPr lang="en-US" sz="3000" dirty="0"/>
          </a:p>
          <a:p>
            <a:pPr eaLnBrk="1" hangingPunct="1">
              <a:spcBef>
                <a:spcPts val="0"/>
              </a:spcBef>
              <a:defRPr/>
            </a:pPr>
            <a:r>
              <a:rPr lang="en-US" sz="3000" dirty="0"/>
              <a:t>It would take a worker another 0.11 seconds to reach the ladder.</a:t>
            </a:r>
          </a:p>
        </p:txBody>
      </p:sp>
      <p:sp>
        <p:nvSpPr>
          <p:cNvPr id="6" name="TextBox 5"/>
          <p:cNvSpPr txBox="1"/>
          <p:nvPr/>
        </p:nvSpPr>
        <p:spPr>
          <a:xfrm>
            <a:off x="4572000" y="1066801"/>
            <a:ext cx="4495800" cy="553998"/>
          </a:xfrm>
          <a:prstGeom prst="rect">
            <a:avLst/>
          </a:prstGeom>
          <a:noFill/>
        </p:spPr>
        <p:txBody>
          <a:bodyPr wrap="square" rtlCol="0">
            <a:spAutoFit/>
          </a:bodyPr>
          <a:lstStyle/>
          <a:p>
            <a:pPr marL="342900" lvl="0" indent="-342900" defTabSz="457200">
              <a:defRPr/>
            </a:pPr>
            <a:r>
              <a:rPr lang="en-US" sz="3000" b="1" dirty="0">
                <a:solidFill>
                  <a:srgbClr val="FF0000"/>
                </a:solidFill>
              </a:rPr>
              <a:t>There’s no time to escape!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pPr/>
              <a:t>31</a:t>
            </a:fld>
            <a:endParaRPr lang="en-US" dirty="0"/>
          </a:p>
        </p:txBody>
      </p:sp>
      <p:sp>
        <p:nvSpPr>
          <p:cNvPr id="122882" name="AutoShape 2"/>
          <p:cNvSpPr>
            <a:spLocks noGrp="1" noChangeArrowheads="1"/>
          </p:cNvSpPr>
          <p:nvPr>
            <p:ph type="title"/>
          </p:nvPr>
        </p:nvSpPr>
        <p:spPr>
          <a:xfrm>
            <a:off x="457200" y="350838"/>
            <a:ext cx="6858000" cy="868362"/>
          </a:xfrm>
        </p:spPr>
        <p:txBody>
          <a:bodyPr/>
          <a:lstStyle/>
          <a:p>
            <a:r>
              <a:rPr lang="en-US" b="1" dirty="0"/>
              <a:t>Myth: “I can dig myself out”</a:t>
            </a:r>
          </a:p>
        </p:txBody>
      </p:sp>
      <p:sp>
        <p:nvSpPr>
          <p:cNvPr id="123907" name="Rectangle 3"/>
          <p:cNvSpPr>
            <a:spLocks noGrp="1" noChangeArrowheads="1"/>
          </p:cNvSpPr>
          <p:nvPr>
            <p:ph idx="1"/>
          </p:nvPr>
        </p:nvSpPr>
        <p:spPr>
          <a:xfrm>
            <a:off x="228600" y="1524000"/>
            <a:ext cx="3505200" cy="3276600"/>
          </a:xfrm>
        </p:spPr>
        <p:txBody>
          <a:bodyPr>
            <a:normAutofit/>
          </a:bodyPr>
          <a:lstStyle/>
          <a:p>
            <a:pPr marL="0" indent="0" eaLnBrk="1" hangingPunct="1">
              <a:lnSpc>
                <a:spcPct val="90000"/>
              </a:lnSpc>
              <a:spcBef>
                <a:spcPts val="0"/>
              </a:spcBef>
              <a:buNone/>
              <a:defRPr/>
            </a:pPr>
            <a:r>
              <a:rPr lang="en-US" sz="2400" b="1" dirty="0"/>
              <a:t>The trench has collapsed. A little bit of soil can’t weigh that much, right? Maybe you could dig out?</a:t>
            </a:r>
          </a:p>
          <a:p>
            <a:pPr marL="0" indent="0" eaLnBrk="1" hangingPunct="1">
              <a:lnSpc>
                <a:spcPct val="90000"/>
              </a:lnSpc>
              <a:spcBef>
                <a:spcPts val="0"/>
              </a:spcBef>
              <a:buNone/>
              <a:defRPr/>
            </a:pPr>
            <a:endParaRPr lang="en-US" sz="2400" b="1" dirty="0"/>
          </a:p>
          <a:p>
            <a:pPr marL="0" indent="0" eaLnBrk="1" hangingPunct="1">
              <a:lnSpc>
                <a:spcPct val="90000"/>
              </a:lnSpc>
              <a:spcBef>
                <a:spcPts val="0"/>
              </a:spcBef>
              <a:buNone/>
              <a:defRPr/>
            </a:pPr>
            <a:r>
              <a:rPr lang="en-US" sz="2400" b="1" dirty="0"/>
              <a:t>Wrong!  Assume you’re buried three feet deep.</a:t>
            </a:r>
          </a:p>
          <a:p>
            <a:pPr marL="0" indent="0" eaLnBrk="1" hangingPunct="1">
              <a:lnSpc>
                <a:spcPct val="90000"/>
              </a:lnSpc>
              <a:spcBef>
                <a:spcPts val="0"/>
              </a:spcBef>
              <a:buNone/>
              <a:defRPr/>
            </a:pPr>
            <a:r>
              <a:rPr lang="en-US" sz="2400" b="1" dirty="0"/>
              <a:t>A cubic yard of soil is pressing on you. </a:t>
            </a:r>
          </a:p>
          <a:p>
            <a:pPr marL="0" indent="0" eaLnBrk="1" hangingPunct="1">
              <a:lnSpc>
                <a:spcPct val="90000"/>
              </a:lnSpc>
              <a:buFont typeface="Wingdings" pitchFamily="2" charset="2"/>
              <a:buNone/>
              <a:defRPr/>
            </a:pPr>
            <a:endParaRPr lang="en-US" sz="2400" b="1" dirty="0"/>
          </a:p>
        </p:txBody>
      </p:sp>
      <p:sp>
        <p:nvSpPr>
          <p:cNvPr id="6" name="TextBox 5"/>
          <p:cNvSpPr txBox="1"/>
          <p:nvPr/>
        </p:nvSpPr>
        <p:spPr>
          <a:xfrm>
            <a:off x="228600" y="5181600"/>
            <a:ext cx="8763000" cy="646331"/>
          </a:xfrm>
          <a:prstGeom prst="rect">
            <a:avLst/>
          </a:prstGeom>
          <a:noFill/>
        </p:spPr>
        <p:txBody>
          <a:bodyPr wrap="square" rtlCol="0">
            <a:spAutoFit/>
          </a:bodyPr>
          <a:lstStyle/>
          <a:p>
            <a:r>
              <a:rPr lang="en-US" sz="3600" b="1" dirty="0"/>
              <a:t>How much do you think a cubic yard weighs?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Illustration shows a worker hand digging at base of open excavation. Two cubes each labelled 3,000 pounds hang over his head to indicate weight of soil per cubic yard."/>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600200"/>
            <a:ext cx="8191500" cy="4524375"/>
          </a:xfrm>
        </p:spPr>
      </p:pic>
      <p:sp>
        <p:nvSpPr>
          <p:cNvPr id="6" name="Rectangle 5"/>
          <p:cNvSpPr/>
          <p:nvPr/>
        </p:nvSpPr>
        <p:spPr>
          <a:xfrm>
            <a:off x="8698137" y="18106"/>
            <a:ext cx="418704" cy="369332"/>
          </a:xfrm>
          <a:prstGeom prst="rect">
            <a:avLst/>
          </a:prstGeom>
        </p:spPr>
        <p:txBody>
          <a:bodyPr wrap="none">
            <a:spAutoFit/>
          </a:bodyPr>
          <a:lstStyle/>
          <a:p>
            <a:fld id="{A385ADA4-7CA8-7D42-9033-52B4A2259F06}" type="slidenum">
              <a:rPr lang="en-US" smtClean="0"/>
              <a:pPr/>
              <a:t>32</a:t>
            </a:fld>
            <a:endParaRPr lang="en-US" dirty="0"/>
          </a:p>
        </p:txBody>
      </p:sp>
      <p:sp>
        <p:nvSpPr>
          <p:cNvPr id="2" name="Title 1"/>
          <p:cNvSpPr>
            <a:spLocks noGrp="1"/>
          </p:cNvSpPr>
          <p:nvPr>
            <p:ph type="title"/>
          </p:nvPr>
        </p:nvSpPr>
        <p:spPr>
          <a:xfrm>
            <a:off x="457200" y="274638"/>
            <a:ext cx="6781800" cy="944562"/>
          </a:xfrm>
        </p:spPr>
        <p:txBody>
          <a:bodyPr/>
          <a:lstStyle/>
          <a:p>
            <a:r>
              <a:rPr lang="en-US" dirty="0"/>
              <a:t>How much does soil weigh?</a:t>
            </a:r>
          </a:p>
        </p:txBody>
      </p:sp>
      <p:sp>
        <p:nvSpPr>
          <p:cNvPr id="5" name="TextBox 4"/>
          <p:cNvSpPr txBox="1"/>
          <p:nvPr/>
        </p:nvSpPr>
        <p:spPr>
          <a:xfrm>
            <a:off x="304800" y="1439882"/>
            <a:ext cx="3276600" cy="3539430"/>
          </a:xfrm>
          <a:prstGeom prst="rect">
            <a:avLst/>
          </a:prstGeom>
          <a:solidFill>
            <a:srgbClr val="FFFF00"/>
          </a:solidFill>
          <a:ln w="12700">
            <a:solidFill>
              <a:schemeClr val="tx1"/>
            </a:solidFill>
          </a:ln>
        </p:spPr>
        <p:txBody>
          <a:bodyPr wrap="square" lIns="274320" rtlCol="0">
            <a:spAutoFit/>
          </a:bodyPr>
          <a:lstStyle/>
          <a:p>
            <a:r>
              <a:rPr lang="en-US" sz="2800" b="1" dirty="0"/>
              <a:t>Cubic foot of soil = 100-120 lbs</a:t>
            </a:r>
          </a:p>
          <a:p>
            <a:endParaRPr lang="en-US" sz="2800" b="1" dirty="0"/>
          </a:p>
          <a:p>
            <a:r>
              <a:rPr lang="en-US" sz="2800" b="1" dirty="0"/>
              <a:t>Cubic yard of soil = 2,700-3,000 lbs</a:t>
            </a:r>
          </a:p>
          <a:p>
            <a:endParaRPr lang="en-US" sz="2800" b="1" dirty="0"/>
          </a:p>
          <a:p>
            <a:r>
              <a:rPr lang="en-US" sz="2800" b="1" dirty="0"/>
              <a:t>What does a cubic yard look like?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pPr/>
              <a:t>33</a:t>
            </a:fld>
            <a:endParaRPr lang="en-US" dirty="0"/>
          </a:p>
        </p:txBody>
      </p:sp>
      <p:sp>
        <p:nvSpPr>
          <p:cNvPr id="123906" name="AutoShape 2"/>
          <p:cNvSpPr>
            <a:spLocks noGrp="1" noChangeArrowheads="1"/>
          </p:cNvSpPr>
          <p:nvPr>
            <p:ph type="title"/>
          </p:nvPr>
        </p:nvSpPr>
        <p:spPr>
          <a:xfrm>
            <a:off x="457200" y="274638"/>
            <a:ext cx="4114800" cy="1020762"/>
          </a:xfrm>
        </p:spPr>
        <p:txBody>
          <a:bodyPr/>
          <a:lstStyle/>
          <a:p>
            <a:pPr eaLnBrk="1" hangingPunct="1"/>
            <a:r>
              <a:rPr lang="en-US" dirty="0"/>
              <a:t>Up to two tons!</a:t>
            </a:r>
          </a:p>
        </p:txBody>
      </p:sp>
      <p:sp>
        <p:nvSpPr>
          <p:cNvPr id="123907" name="Rectangle 3"/>
          <p:cNvSpPr>
            <a:spLocks noGrp="1" noChangeArrowheads="1"/>
          </p:cNvSpPr>
          <p:nvPr>
            <p:ph idx="1"/>
          </p:nvPr>
        </p:nvSpPr>
        <p:spPr>
          <a:xfrm>
            <a:off x="152400" y="1447800"/>
            <a:ext cx="5334000" cy="4648200"/>
          </a:xfrm>
        </p:spPr>
        <p:txBody>
          <a:bodyPr>
            <a:noAutofit/>
          </a:bodyPr>
          <a:lstStyle/>
          <a:p>
            <a:pPr eaLnBrk="1" hangingPunct="1">
              <a:lnSpc>
                <a:spcPct val="90000"/>
              </a:lnSpc>
            </a:pPr>
            <a:r>
              <a:rPr lang="en-US" b="1" dirty="0"/>
              <a:t>One cubic yard of wet excavated clay weighs 3078 lbs.</a:t>
            </a:r>
          </a:p>
          <a:p>
            <a:pPr eaLnBrk="1" hangingPunct="1">
              <a:lnSpc>
                <a:spcPct val="90000"/>
              </a:lnSpc>
            </a:pPr>
            <a:r>
              <a:rPr lang="en-US" b="1" dirty="0"/>
              <a:t>One cubic yard of wet sand and gravel weighs 3375 lbs.</a:t>
            </a:r>
          </a:p>
          <a:p>
            <a:pPr eaLnBrk="1" hangingPunct="1">
              <a:lnSpc>
                <a:spcPct val="90000"/>
              </a:lnSpc>
            </a:pPr>
            <a:r>
              <a:rPr lang="en-US" b="1" dirty="0">
                <a:solidFill>
                  <a:srgbClr val="FF0000"/>
                </a:solidFill>
              </a:rPr>
              <a:t>One cubic yard of sandstone weighs 3915 lbs.</a:t>
            </a:r>
          </a:p>
          <a:p>
            <a:pPr eaLnBrk="1" hangingPunct="1">
              <a:lnSpc>
                <a:spcPct val="90000"/>
              </a:lnSpc>
              <a:buNone/>
            </a:pPr>
            <a:r>
              <a:rPr lang="en-US" b="1" dirty="0"/>
              <a:t>			</a:t>
            </a:r>
          </a:p>
          <a:p>
            <a:pPr eaLnBrk="1" hangingPunct="1">
              <a:lnSpc>
                <a:spcPct val="90000"/>
              </a:lnSpc>
              <a:buNone/>
            </a:pPr>
            <a:r>
              <a:rPr lang="en-US" b="1" dirty="0"/>
              <a:t>			That’s almost two tons!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34</a:t>
            </a:fld>
            <a:endParaRPr lang="en-US" dirty="0"/>
          </a:p>
        </p:txBody>
      </p:sp>
      <p:sp>
        <p:nvSpPr>
          <p:cNvPr id="2" name="Title 1"/>
          <p:cNvSpPr>
            <a:spLocks noGrp="1"/>
          </p:cNvSpPr>
          <p:nvPr>
            <p:ph type="title"/>
          </p:nvPr>
        </p:nvSpPr>
        <p:spPr>
          <a:xfrm>
            <a:off x="457200" y="274638"/>
            <a:ext cx="6858000" cy="944562"/>
          </a:xfrm>
        </p:spPr>
        <p:txBody>
          <a:bodyPr/>
          <a:lstStyle/>
          <a:p>
            <a:r>
              <a:rPr lang="en-US" dirty="0"/>
              <a:t>That’s equivalent to a vehicle</a:t>
            </a:r>
          </a:p>
        </p:txBody>
      </p:sp>
      <p:sp>
        <p:nvSpPr>
          <p:cNvPr id="9" name="TextBox 8"/>
          <p:cNvSpPr txBox="1"/>
          <p:nvPr/>
        </p:nvSpPr>
        <p:spPr>
          <a:xfrm>
            <a:off x="1085768" y="3075204"/>
            <a:ext cx="3231345" cy="517177"/>
          </a:xfrm>
          <a:prstGeom prst="rect">
            <a:avLst/>
          </a:prstGeom>
          <a:noFill/>
        </p:spPr>
        <p:txBody>
          <a:bodyPr wrap="square" rtlCol="0">
            <a:spAutoFit/>
          </a:bodyPr>
          <a:lstStyle/>
          <a:p>
            <a:r>
              <a:rPr lang="en-US" sz="2400" dirty="0"/>
              <a:t>2,605-3,035 lbs (1 yd</a:t>
            </a:r>
            <a:r>
              <a:rPr lang="en-US" sz="2400" baseline="30000" dirty="0"/>
              <a:t>3</a:t>
            </a:r>
            <a:r>
              <a:rPr lang="en-US" sz="2400" dirty="0"/>
              <a:t>)</a:t>
            </a:r>
          </a:p>
        </p:txBody>
      </p:sp>
      <p:sp>
        <p:nvSpPr>
          <p:cNvPr id="11" name="TextBox 10"/>
          <p:cNvSpPr txBox="1"/>
          <p:nvPr/>
        </p:nvSpPr>
        <p:spPr>
          <a:xfrm>
            <a:off x="4953000" y="3043535"/>
            <a:ext cx="3352799" cy="461665"/>
          </a:xfrm>
          <a:prstGeom prst="rect">
            <a:avLst/>
          </a:prstGeom>
          <a:noFill/>
        </p:spPr>
        <p:txBody>
          <a:bodyPr wrap="square" rtlCol="0">
            <a:spAutoFit/>
          </a:bodyPr>
          <a:lstStyle/>
          <a:p>
            <a:r>
              <a:rPr lang="en-US" sz="2400" dirty="0"/>
              <a:t>3,922-4,441 lbs (1.5 yd</a:t>
            </a:r>
            <a:r>
              <a:rPr lang="en-US" sz="2400" baseline="30000" dirty="0"/>
              <a:t>3</a:t>
            </a:r>
            <a:r>
              <a:rPr lang="en-US" sz="2400" dirty="0"/>
              <a:t>)</a:t>
            </a:r>
          </a:p>
        </p:txBody>
      </p:sp>
      <p:sp>
        <p:nvSpPr>
          <p:cNvPr id="12" name="TextBox 11"/>
          <p:cNvSpPr txBox="1"/>
          <p:nvPr/>
        </p:nvSpPr>
        <p:spPr>
          <a:xfrm>
            <a:off x="914400" y="5405735"/>
            <a:ext cx="3733800" cy="461665"/>
          </a:xfrm>
          <a:prstGeom prst="rect">
            <a:avLst/>
          </a:prstGeom>
          <a:noFill/>
        </p:spPr>
        <p:txBody>
          <a:bodyPr wrap="square" rtlCol="0">
            <a:spAutoFit/>
          </a:bodyPr>
          <a:lstStyle/>
          <a:p>
            <a:r>
              <a:rPr lang="en-US" sz="2400" dirty="0"/>
              <a:t>4,798-5,372 lbs (1.75 yd</a:t>
            </a:r>
            <a:r>
              <a:rPr lang="en-US" sz="2400" baseline="30000" dirty="0"/>
              <a:t>3</a:t>
            </a:r>
            <a:r>
              <a:rPr lang="en-US" sz="2400" dirty="0"/>
              <a:t>)</a:t>
            </a:r>
          </a:p>
        </p:txBody>
      </p:sp>
      <p:pic>
        <p:nvPicPr>
          <p:cNvPr id="21" name="Picture 4" title="3915 lbs. of dirt from a cave-in"/>
          <p:cNvPicPr>
            <a:picLocks noChangeAspect="1" noChangeArrowheads="1"/>
          </p:cNvPicPr>
          <p:nvPr/>
        </p:nvPicPr>
        <p:blipFill>
          <a:blip r:embed="rId2" cstate="print"/>
          <a:srcRect/>
          <a:stretch>
            <a:fillRect/>
          </a:stretch>
        </p:blipFill>
        <p:spPr bwMode="auto">
          <a:xfrm>
            <a:off x="4773442" y="3495147"/>
            <a:ext cx="4343400" cy="2804226"/>
          </a:xfrm>
          <a:prstGeom prst="rect">
            <a:avLst/>
          </a:prstGeom>
          <a:noFill/>
          <a:ln w="9525">
            <a:noFill/>
            <a:miter lim="800000"/>
            <a:headEnd/>
            <a:tailEnd/>
          </a:ln>
        </p:spPr>
      </p:pic>
      <p:pic>
        <p:nvPicPr>
          <p:cNvPr id="3" name="Picture 2" title="Image of small car">
            <a:extLst>
              <a:ext uri="{FF2B5EF4-FFF2-40B4-BE49-F238E27FC236}">
                <a16:creationId xmlns:a16="http://schemas.microsoft.com/office/drawing/2014/main" id="{98DE8B4F-48A9-4520-AB85-F8AB5C6C2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0198" y="1515874"/>
            <a:ext cx="2747192" cy="1606548"/>
          </a:xfrm>
          <a:prstGeom prst="rect">
            <a:avLst/>
          </a:prstGeom>
        </p:spPr>
      </p:pic>
      <p:pic>
        <p:nvPicPr>
          <p:cNvPr id="5" name="Picture 4" title="Image of a Pickup truck"/>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6800" y="1447800"/>
            <a:ext cx="3314700" cy="1581150"/>
          </a:xfrm>
          <a:prstGeom prst="rect">
            <a:avLst/>
          </a:prstGeom>
        </p:spPr>
      </p:pic>
      <p:pic>
        <p:nvPicPr>
          <p:cNvPr id="7" name="Picture 6" title="Image of a larger white pick-up truck"/>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5800" y="3733800"/>
            <a:ext cx="3781425" cy="1524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35</a:t>
            </a:fld>
            <a:endParaRPr lang="en-US" dirty="0"/>
          </a:p>
        </p:txBody>
      </p:sp>
      <p:sp>
        <p:nvSpPr>
          <p:cNvPr id="2" name="Title 1"/>
          <p:cNvSpPr>
            <a:spLocks noGrp="1"/>
          </p:cNvSpPr>
          <p:nvPr>
            <p:ph type="title"/>
          </p:nvPr>
        </p:nvSpPr>
        <p:spPr>
          <a:xfrm>
            <a:off x="457200" y="274638"/>
            <a:ext cx="7924800" cy="944562"/>
          </a:xfrm>
        </p:spPr>
        <p:txBody>
          <a:bodyPr>
            <a:normAutofit fontScale="90000"/>
          </a:bodyPr>
          <a:lstStyle/>
          <a:p>
            <a:r>
              <a:rPr lang="en-US" dirty="0"/>
              <a:t>How does a cave-in affect your body?</a:t>
            </a:r>
          </a:p>
        </p:txBody>
      </p:sp>
      <p:grpSp>
        <p:nvGrpSpPr>
          <p:cNvPr id="11" name="Group 10" descr="Two color boxes contain lists of ways cave-ins affect the body through impact of crushing force and weight of soil."/>
          <p:cNvGrpSpPr/>
          <p:nvPr/>
        </p:nvGrpSpPr>
        <p:grpSpPr>
          <a:xfrm>
            <a:off x="228600" y="1600200"/>
            <a:ext cx="8686800" cy="4158734"/>
            <a:chOff x="228600" y="1600200"/>
            <a:chExt cx="8686800" cy="4158734"/>
          </a:xfrm>
        </p:grpSpPr>
        <p:sp>
          <p:nvSpPr>
            <p:cNvPr id="8" name="TextBox 7"/>
            <p:cNvSpPr txBox="1"/>
            <p:nvPr/>
          </p:nvSpPr>
          <p:spPr>
            <a:xfrm>
              <a:off x="228600" y="1603950"/>
              <a:ext cx="5029200" cy="4154984"/>
            </a:xfrm>
            <a:prstGeom prst="rect">
              <a:avLst/>
            </a:prstGeom>
            <a:solidFill>
              <a:srgbClr val="FFFF00"/>
            </a:solidFill>
          </p:spPr>
          <p:txBody>
            <a:bodyPr wrap="square" lIns="182880" tIns="182880" bIns="182880" rtlCol="0">
              <a:spAutoFit/>
            </a:bodyPr>
            <a:lstStyle/>
            <a:p>
              <a:pPr marL="342900" lvl="0" indent="-342900" defTabSz="457200">
                <a:spcBef>
                  <a:spcPct val="20000"/>
                </a:spcBef>
              </a:pPr>
              <a:r>
                <a:rPr lang="en-US" sz="3000" dirty="0">
                  <a:solidFill>
                    <a:srgbClr val="000000"/>
                  </a:solidFill>
                </a:rPr>
                <a:t>Impact of crushing force:</a:t>
              </a:r>
            </a:p>
            <a:p>
              <a:pPr marL="342900" lvl="0" indent="-342900" defTabSz="457200">
                <a:spcBef>
                  <a:spcPct val="20000"/>
                </a:spcBef>
                <a:buFont typeface="Arial"/>
                <a:buChar char="•"/>
              </a:pPr>
              <a:r>
                <a:rPr lang="en-US" sz="3000" dirty="0">
                  <a:solidFill>
                    <a:srgbClr val="000000"/>
                  </a:solidFill>
                </a:rPr>
                <a:t>Cuts/abrasions</a:t>
              </a:r>
            </a:p>
            <a:p>
              <a:pPr marL="342900" lvl="0" indent="-342900" defTabSz="457200">
                <a:spcBef>
                  <a:spcPct val="20000"/>
                </a:spcBef>
                <a:buFont typeface="Arial"/>
                <a:buChar char="•"/>
              </a:pPr>
              <a:r>
                <a:rPr lang="en-US" sz="3000" dirty="0">
                  <a:solidFill>
                    <a:srgbClr val="000000"/>
                  </a:solidFill>
                </a:rPr>
                <a:t>Broken bones</a:t>
              </a:r>
            </a:p>
            <a:p>
              <a:pPr marL="342900" lvl="0" indent="-342900" defTabSz="457200">
                <a:spcBef>
                  <a:spcPct val="20000"/>
                </a:spcBef>
                <a:buFont typeface="Arial"/>
                <a:buChar char="•"/>
              </a:pPr>
              <a:r>
                <a:rPr lang="en-US" sz="3000" dirty="0">
                  <a:solidFill>
                    <a:srgbClr val="000000"/>
                  </a:solidFill>
                </a:rPr>
                <a:t>Stretched/broken ligaments</a:t>
              </a:r>
            </a:p>
            <a:p>
              <a:pPr marL="342900" lvl="0" indent="-342900" defTabSz="457200">
                <a:spcBef>
                  <a:spcPct val="20000"/>
                </a:spcBef>
                <a:buFont typeface="Arial"/>
                <a:buChar char="•"/>
              </a:pPr>
              <a:r>
                <a:rPr lang="en-US" sz="3000" dirty="0">
                  <a:solidFill>
                    <a:srgbClr val="000000"/>
                  </a:solidFill>
                </a:rPr>
                <a:t>Internal bleeding</a:t>
              </a:r>
            </a:p>
            <a:p>
              <a:pPr marL="342900" lvl="0" indent="-342900" defTabSz="457200">
                <a:spcBef>
                  <a:spcPct val="20000"/>
                </a:spcBef>
                <a:buFont typeface="Arial"/>
                <a:buChar char="•"/>
              </a:pPr>
              <a:r>
                <a:rPr lang="en-US" sz="3000" dirty="0">
                  <a:solidFill>
                    <a:srgbClr val="000000"/>
                  </a:solidFill>
                </a:rPr>
                <a:t>Lacerated/punctured organs</a:t>
              </a:r>
            </a:p>
            <a:p>
              <a:pPr marL="342900" lvl="0" indent="-342900" defTabSz="457200">
                <a:spcBef>
                  <a:spcPct val="20000"/>
                </a:spcBef>
                <a:buFont typeface="Arial"/>
                <a:buChar char="•"/>
              </a:pPr>
              <a:r>
                <a:rPr lang="en-US" sz="3000" dirty="0">
                  <a:solidFill>
                    <a:srgbClr val="000000"/>
                  </a:solidFill>
                </a:rPr>
                <a:t>Immediate cell damage</a:t>
              </a:r>
              <a:endParaRPr lang="en-US" dirty="0"/>
            </a:p>
          </p:txBody>
        </p:sp>
        <p:sp>
          <p:nvSpPr>
            <p:cNvPr id="10" name="TextBox 9"/>
            <p:cNvSpPr txBox="1"/>
            <p:nvPr/>
          </p:nvSpPr>
          <p:spPr>
            <a:xfrm>
              <a:off x="5334000" y="1600200"/>
              <a:ext cx="3581400" cy="2492990"/>
            </a:xfrm>
            <a:prstGeom prst="rect">
              <a:avLst/>
            </a:prstGeom>
            <a:solidFill>
              <a:srgbClr val="FFC000"/>
            </a:solidFill>
          </p:spPr>
          <p:txBody>
            <a:bodyPr wrap="square" lIns="182880" tIns="182880" bIns="182880" rtlCol="0">
              <a:spAutoFit/>
            </a:bodyPr>
            <a:lstStyle/>
            <a:p>
              <a:pPr marL="342900" lvl="0" indent="-342900" defTabSz="457200">
                <a:spcBef>
                  <a:spcPct val="20000"/>
                </a:spcBef>
                <a:defRPr/>
              </a:pPr>
              <a:r>
                <a:rPr lang="en-US" sz="3000" dirty="0">
                  <a:solidFill>
                    <a:srgbClr val="000000"/>
                  </a:solidFill>
                </a:rPr>
                <a:t>Weight of soil:</a:t>
              </a:r>
            </a:p>
            <a:p>
              <a:pPr marL="342900" lvl="0" indent="-342900" defTabSz="457200">
                <a:spcBef>
                  <a:spcPct val="20000"/>
                </a:spcBef>
                <a:buFont typeface="Calibri" pitchFamily="34" charset="0"/>
                <a:buChar char="‒"/>
                <a:defRPr/>
              </a:pPr>
              <a:r>
                <a:rPr lang="en-US" sz="3000" dirty="0">
                  <a:solidFill>
                    <a:srgbClr val="000000"/>
                  </a:solidFill>
                </a:rPr>
                <a:t>Lack of oxygen</a:t>
              </a:r>
            </a:p>
            <a:p>
              <a:pPr marL="342900" lvl="0" indent="-342900" defTabSz="457200">
                <a:spcBef>
                  <a:spcPct val="20000"/>
                </a:spcBef>
                <a:buFont typeface="Calibri" pitchFamily="34" charset="0"/>
                <a:buChar char="‒"/>
                <a:defRPr/>
              </a:pPr>
              <a:r>
                <a:rPr lang="en-US" sz="3000" dirty="0">
                  <a:solidFill>
                    <a:srgbClr val="000000"/>
                  </a:solidFill>
                </a:rPr>
                <a:t>“Crush Syndrome”</a:t>
              </a:r>
            </a:p>
            <a:p>
              <a:pPr marL="342900" lvl="0" indent="-342900" defTabSz="457200">
                <a:spcBef>
                  <a:spcPct val="20000"/>
                </a:spcBef>
                <a:buFont typeface="Calibri" pitchFamily="34" charset="0"/>
                <a:buChar char="‒"/>
                <a:defRPr/>
              </a:pPr>
              <a:r>
                <a:rPr lang="en-US" sz="3000" dirty="0">
                  <a:solidFill>
                    <a:srgbClr val="000000"/>
                  </a:solidFill>
                </a:rPr>
                <a:t>Traumatic asphyxia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36</a:t>
            </a:fld>
            <a:endParaRPr lang="en-US" dirty="0"/>
          </a:p>
        </p:txBody>
      </p:sp>
      <p:sp>
        <p:nvSpPr>
          <p:cNvPr id="2" name="Title 1"/>
          <p:cNvSpPr>
            <a:spLocks noGrp="1"/>
          </p:cNvSpPr>
          <p:nvPr>
            <p:ph type="title"/>
          </p:nvPr>
        </p:nvSpPr>
        <p:spPr>
          <a:xfrm>
            <a:off x="457200" y="274638"/>
            <a:ext cx="6858000" cy="944562"/>
          </a:xfrm>
        </p:spPr>
        <p:txBody>
          <a:bodyPr/>
          <a:lstStyle/>
          <a:p>
            <a:r>
              <a:rPr lang="en-US" dirty="0"/>
              <a:t>Recognize clues of soil stress</a:t>
            </a:r>
          </a:p>
        </p:txBody>
      </p:sp>
      <p:graphicFrame>
        <p:nvGraphicFramePr>
          <p:cNvPr id="5" name="Content Placeholder 4" title="List of clues that indicate soil stress near excavations, in trenches, and at bottom of trenches."/>
          <p:cNvGraphicFramePr>
            <a:graphicFrameLocks noGrp="1"/>
          </p:cNvGraphicFramePr>
          <p:nvPr>
            <p:ph idx="1"/>
            <p:extLst>
              <p:ext uri="{D42A27DB-BD31-4B8C-83A1-F6EECF244321}">
                <p14:modId xmlns:p14="http://schemas.microsoft.com/office/powerpoint/2010/main" val="42002729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37</a:t>
            </a:fld>
            <a:endParaRPr lang="en-US" dirty="0"/>
          </a:p>
        </p:txBody>
      </p:sp>
      <p:sp>
        <p:nvSpPr>
          <p:cNvPr id="2" name="Title 1"/>
          <p:cNvSpPr>
            <a:spLocks noGrp="1"/>
          </p:cNvSpPr>
          <p:nvPr>
            <p:ph type="title"/>
          </p:nvPr>
        </p:nvSpPr>
        <p:spPr>
          <a:xfrm>
            <a:off x="457200" y="274638"/>
            <a:ext cx="6858000" cy="868362"/>
          </a:xfrm>
        </p:spPr>
        <p:txBody>
          <a:bodyPr/>
          <a:lstStyle/>
          <a:p>
            <a:r>
              <a:rPr lang="en-US" dirty="0"/>
              <a:t>Ways an open trench can fail</a:t>
            </a:r>
          </a:p>
        </p:txBody>
      </p:sp>
      <p:pic>
        <p:nvPicPr>
          <p:cNvPr id="11" name="Picture 10" title="Illustrations of ways open trenched can fail"/>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295400"/>
            <a:ext cx="7810396" cy="47015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title="Illustration showing boiling at bottom of trench due to upward flow of water into bottom of the cut."/>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14800" y="3581400"/>
            <a:ext cx="4624251" cy="2690949"/>
          </a:xfrm>
        </p:spPr>
      </p:pic>
      <p:pic>
        <p:nvPicPr>
          <p:cNvPr id="3" name="Picture 2" title="Illustration shows soil heaving/bulging at bottom of trench due to downward pressure of adjoining soi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1524000"/>
            <a:ext cx="4497572" cy="2519916"/>
          </a:xfrm>
          <a:prstGeom prst="rect">
            <a:avLst/>
          </a:prstGeom>
        </p:spPr>
      </p:pic>
      <p:sp>
        <p:nvSpPr>
          <p:cNvPr id="8" name="Rectangle 7"/>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38</a:t>
            </a:fld>
            <a:endParaRPr lang="en-US" dirty="0"/>
          </a:p>
        </p:txBody>
      </p:sp>
      <p:sp>
        <p:nvSpPr>
          <p:cNvPr id="2" name="Title 1"/>
          <p:cNvSpPr>
            <a:spLocks noGrp="1"/>
          </p:cNvSpPr>
          <p:nvPr>
            <p:ph type="title"/>
          </p:nvPr>
        </p:nvSpPr>
        <p:spPr>
          <a:xfrm>
            <a:off x="457200" y="274638"/>
            <a:ext cx="3429000" cy="944562"/>
          </a:xfrm>
        </p:spPr>
        <p:txBody>
          <a:bodyPr/>
          <a:lstStyle/>
          <a:p>
            <a:r>
              <a:rPr lang="en-US" dirty="0"/>
              <a:t>More failures</a:t>
            </a:r>
          </a:p>
        </p:txBody>
      </p:sp>
      <p:sp>
        <p:nvSpPr>
          <p:cNvPr id="6" name="TextBox 5"/>
          <p:cNvSpPr txBox="1"/>
          <p:nvPr/>
        </p:nvSpPr>
        <p:spPr>
          <a:xfrm>
            <a:off x="4495800" y="1371600"/>
            <a:ext cx="4038600" cy="1384995"/>
          </a:xfrm>
          <a:prstGeom prst="rect">
            <a:avLst/>
          </a:prstGeom>
          <a:solidFill>
            <a:srgbClr val="FFC000"/>
          </a:solidFill>
        </p:spPr>
        <p:txBody>
          <a:bodyPr wrap="square" rtlCol="0">
            <a:spAutoFit/>
          </a:bodyPr>
          <a:lstStyle/>
          <a:p>
            <a:r>
              <a:rPr lang="en-US" sz="2800" dirty="0"/>
              <a:t>Downward pressure of adjoining soil causes bulge at bottom of trench</a:t>
            </a:r>
          </a:p>
        </p:txBody>
      </p:sp>
      <p:cxnSp>
        <p:nvCxnSpPr>
          <p:cNvPr id="10" name="Straight Arrow Connector 9" descr="Arrow connects descriptive text to illustration."/>
          <p:cNvCxnSpPr/>
          <p:nvPr/>
        </p:nvCxnSpPr>
        <p:spPr>
          <a:xfrm flipH="1">
            <a:off x="2743200" y="2590800"/>
            <a:ext cx="1752600" cy="457200"/>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4863405"/>
            <a:ext cx="3962400" cy="1384995"/>
          </a:xfrm>
          <a:prstGeom prst="rect">
            <a:avLst/>
          </a:prstGeom>
          <a:solidFill>
            <a:schemeClr val="accent5">
              <a:lumMod val="60000"/>
              <a:lumOff val="40000"/>
            </a:schemeClr>
          </a:solidFill>
        </p:spPr>
        <p:txBody>
          <a:bodyPr wrap="square" rtlCol="0">
            <a:spAutoFit/>
          </a:bodyPr>
          <a:lstStyle/>
          <a:p>
            <a:r>
              <a:rPr lang="en-US" sz="2800" dirty="0"/>
              <a:t>Upward water flow into bottom of cut. Soil can become like “quick sand”</a:t>
            </a:r>
          </a:p>
        </p:txBody>
      </p:sp>
      <p:cxnSp>
        <p:nvCxnSpPr>
          <p:cNvPr id="13" name="Straight Arrow Connector 12" descr="Arrow connects descriptive text to illustration."/>
          <p:cNvCxnSpPr/>
          <p:nvPr/>
        </p:nvCxnSpPr>
        <p:spPr>
          <a:xfrm>
            <a:off x="4419600" y="5029200"/>
            <a:ext cx="1828800" cy="228600"/>
          </a:xfrm>
          <a:prstGeom prst="straightConnector1">
            <a:avLst/>
          </a:prstGeom>
          <a:ln w="38100">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39</a:t>
            </a:fld>
            <a:endParaRPr lang="en-US" dirty="0"/>
          </a:p>
        </p:txBody>
      </p:sp>
      <p:sp>
        <p:nvSpPr>
          <p:cNvPr id="2" name="Title 1"/>
          <p:cNvSpPr>
            <a:spLocks noGrp="1"/>
          </p:cNvSpPr>
          <p:nvPr>
            <p:ph type="title"/>
          </p:nvPr>
        </p:nvSpPr>
        <p:spPr>
          <a:xfrm>
            <a:off x="457200" y="274638"/>
            <a:ext cx="7772400" cy="944562"/>
          </a:xfrm>
        </p:spPr>
        <p:txBody>
          <a:bodyPr/>
          <a:lstStyle/>
          <a:p>
            <a:r>
              <a:rPr lang="en-US" dirty="0"/>
              <a:t>Common trench hazards</a:t>
            </a:r>
          </a:p>
        </p:txBody>
      </p:sp>
      <p:graphicFrame>
        <p:nvGraphicFramePr>
          <p:cNvPr id="5" name="Diagram 4" title="Diagram lists four common types of trench cave-in hazards."/>
          <p:cNvGraphicFramePr/>
          <p:nvPr>
            <p:extLst>
              <p:ext uri="{D42A27DB-BD31-4B8C-83A1-F6EECF244321}">
                <p14:modId xmlns:p14="http://schemas.microsoft.com/office/powerpoint/2010/main" val="2655470014"/>
              </p:ext>
            </p:extLst>
          </p:nvPr>
        </p:nvGraphicFramePr>
        <p:xfrm>
          <a:off x="1524000" y="1397000"/>
          <a:ext cx="58674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4343400" cy="715962"/>
          </a:xfrm>
        </p:spPr>
        <p:txBody>
          <a:bodyPr>
            <a:normAutofit fontScale="90000"/>
          </a:bodyPr>
          <a:lstStyle/>
          <a:p>
            <a:r>
              <a:rPr lang="en-US" dirty="0"/>
              <a:t>Acknowledgements</a:t>
            </a:r>
          </a:p>
        </p:txBody>
      </p:sp>
      <p:sp>
        <p:nvSpPr>
          <p:cNvPr id="3" name="Content Placeholder 2"/>
          <p:cNvSpPr>
            <a:spLocks noGrp="1"/>
          </p:cNvSpPr>
          <p:nvPr>
            <p:ph idx="1"/>
          </p:nvPr>
        </p:nvSpPr>
        <p:spPr>
          <a:xfrm>
            <a:off x="609600" y="914400"/>
            <a:ext cx="8305800" cy="5410200"/>
          </a:xfrm>
        </p:spPr>
        <p:txBody>
          <a:bodyPr>
            <a:noAutofit/>
          </a:bodyPr>
          <a:lstStyle/>
          <a:p>
            <a:pPr>
              <a:spcBef>
                <a:spcPts val="0"/>
              </a:spcBef>
              <a:buNone/>
            </a:pPr>
            <a:r>
              <a:rPr lang="en-US" sz="1600" dirty="0"/>
              <a:t>We gratefully thank the following organizations for:</a:t>
            </a:r>
          </a:p>
          <a:p>
            <a:pPr>
              <a:spcBef>
                <a:spcPts val="0"/>
              </a:spcBef>
              <a:buNone/>
            </a:pPr>
            <a:r>
              <a:rPr lang="en-US" sz="1600" dirty="0" smtClean="0"/>
              <a:t>	Providing </a:t>
            </a:r>
            <a:r>
              <a:rPr lang="en-US" sz="1600" dirty="0"/>
              <a:t>technical assistance with developing this training:</a:t>
            </a:r>
          </a:p>
          <a:p>
            <a:pPr lvl="1">
              <a:spcBef>
                <a:spcPts val="0"/>
              </a:spcBef>
            </a:pPr>
            <a:r>
              <a:rPr lang="en-US" sz="1600" dirty="0"/>
              <a:t>Federal OSHA</a:t>
            </a:r>
          </a:p>
          <a:p>
            <a:pPr lvl="1">
              <a:spcBef>
                <a:spcPts val="0"/>
              </a:spcBef>
            </a:pPr>
            <a:r>
              <a:rPr lang="en-US" sz="1600" dirty="0"/>
              <a:t>Cal/OSHA</a:t>
            </a:r>
          </a:p>
          <a:p>
            <a:pPr lvl="1">
              <a:spcBef>
                <a:spcPts val="0"/>
              </a:spcBef>
            </a:pPr>
            <a:r>
              <a:rPr lang="en-US" sz="1600" dirty="0"/>
              <a:t>CA Department of Public Health</a:t>
            </a:r>
          </a:p>
          <a:p>
            <a:pPr lvl="1">
              <a:spcBef>
                <a:spcPts val="0"/>
              </a:spcBef>
            </a:pPr>
            <a:r>
              <a:rPr lang="en-US" sz="1600" dirty="0"/>
              <a:t>Elaine Nazima El-Askari, MPH, Consultant</a:t>
            </a:r>
          </a:p>
          <a:p>
            <a:pPr lvl="1">
              <a:spcBef>
                <a:spcPts val="0"/>
              </a:spcBef>
            </a:pPr>
            <a:r>
              <a:rPr lang="en-US" sz="1600" dirty="0"/>
              <a:t>UC Berkeley Labor Occupational Health Program (LOHP) </a:t>
            </a:r>
          </a:p>
          <a:p>
            <a:pPr>
              <a:spcBef>
                <a:spcPts val="0"/>
              </a:spcBef>
              <a:buNone/>
            </a:pPr>
            <a:r>
              <a:rPr lang="en-US" sz="1600" dirty="0" smtClean="0"/>
              <a:t>	Sharing</a:t>
            </a:r>
            <a:r>
              <a:rPr lang="en-US" sz="1600" dirty="0"/>
              <a:t>:  photos, video, training material</a:t>
            </a:r>
          </a:p>
          <a:p>
            <a:pPr lvl="1">
              <a:spcBef>
                <a:spcPts val="0"/>
              </a:spcBef>
            </a:pPr>
            <a:r>
              <a:rPr lang="en-US" sz="1600" dirty="0"/>
              <a:t>CA Dept. of Industrial Relations—Commission on Health and Safety and Workers’ Compensation (WOSHTEP program)</a:t>
            </a:r>
          </a:p>
          <a:p>
            <a:pPr lvl="1">
              <a:spcBef>
                <a:spcPts val="0"/>
              </a:spcBef>
            </a:pPr>
            <a:r>
              <a:rPr lang="en-US" sz="1600" dirty="0"/>
              <a:t>Center for Construction Research and Training (CPWR)</a:t>
            </a:r>
          </a:p>
          <a:p>
            <a:pPr lvl="1">
              <a:spcBef>
                <a:spcPts val="0"/>
              </a:spcBef>
            </a:pPr>
            <a:r>
              <a:rPr lang="en-US" sz="1600" dirty="0" err="1"/>
              <a:t>Elcosh</a:t>
            </a:r>
            <a:r>
              <a:rPr lang="en-US" sz="1600" dirty="0"/>
              <a:t> Images</a:t>
            </a:r>
          </a:p>
          <a:p>
            <a:pPr lvl="1">
              <a:spcBef>
                <a:spcPts val="0"/>
              </a:spcBef>
            </a:pPr>
            <a:r>
              <a:rPr lang="en-US" sz="1600" dirty="0"/>
              <a:t>McGuire and Hester</a:t>
            </a:r>
          </a:p>
          <a:p>
            <a:pPr lvl="1">
              <a:spcBef>
                <a:spcPts val="0"/>
              </a:spcBef>
            </a:pPr>
            <a:r>
              <a:rPr lang="en-US" sz="1600" dirty="0"/>
              <a:t>Oregon OSHA</a:t>
            </a:r>
          </a:p>
          <a:p>
            <a:pPr lvl="1">
              <a:spcBef>
                <a:spcPts val="0"/>
              </a:spcBef>
            </a:pPr>
            <a:r>
              <a:rPr lang="en-US" sz="1600" dirty="0"/>
              <a:t>OSHA Training Institute Education Center—Chabot-Las </a:t>
            </a:r>
            <a:r>
              <a:rPr lang="en-US" sz="1600" dirty="0" err="1"/>
              <a:t>Positas</a:t>
            </a:r>
            <a:r>
              <a:rPr lang="en-US" sz="1600" dirty="0"/>
              <a:t> College</a:t>
            </a:r>
          </a:p>
          <a:p>
            <a:pPr lvl="1">
              <a:spcBef>
                <a:spcPts val="0"/>
              </a:spcBef>
            </a:pPr>
            <a:r>
              <a:rPr lang="en-US" sz="1600" dirty="0"/>
              <a:t>Rudy Schroeder, Safety Consultant</a:t>
            </a:r>
          </a:p>
          <a:p>
            <a:pPr lvl="1">
              <a:spcBef>
                <a:spcPts val="0"/>
              </a:spcBef>
            </a:pPr>
            <a:r>
              <a:rPr lang="en-US" sz="1600" dirty="0"/>
              <a:t>Swinerton Builders</a:t>
            </a:r>
          </a:p>
          <a:p>
            <a:pPr marL="0" indent="0">
              <a:spcBef>
                <a:spcPts val="0"/>
              </a:spcBef>
              <a:buNone/>
            </a:pPr>
            <a:r>
              <a:rPr lang="en-US" sz="1600" dirty="0" smtClean="0"/>
              <a:t>Existing </a:t>
            </a:r>
            <a:r>
              <a:rPr lang="en-US" sz="1600" dirty="0"/>
              <a:t>photos and material developed by these previous OSHA grantees was incorporated into </a:t>
            </a:r>
            <a:r>
              <a:rPr lang="en-US" sz="1600" dirty="0" smtClean="0"/>
              <a:t>this </a:t>
            </a:r>
            <a:r>
              <a:rPr lang="en-US" sz="1600" dirty="0"/>
              <a:t>training:</a:t>
            </a:r>
          </a:p>
          <a:p>
            <a:pPr marL="400050" lvl="1" indent="0">
              <a:spcBef>
                <a:spcPts val="0"/>
              </a:spcBef>
              <a:buNone/>
            </a:pPr>
            <a:r>
              <a:rPr lang="en-US" sz="1600" dirty="0"/>
              <a:t>Construction Advancement Foundation of Northwest Indiana, Inc.</a:t>
            </a:r>
          </a:p>
          <a:p>
            <a:pPr marL="400050" lvl="1" indent="0">
              <a:spcBef>
                <a:spcPts val="0"/>
              </a:spcBef>
              <a:buNone/>
            </a:pPr>
            <a:r>
              <a:rPr lang="en-US" sz="1600" dirty="0"/>
              <a:t>Maryland  Fire and Rescue Institute</a:t>
            </a:r>
          </a:p>
          <a:p>
            <a:pPr marL="400050" lvl="1" indent="0">
              <a:spcBef>
                <a:spcPts val="0"/>
              </a:spcBef>
              <a:buNone/>
            </a:pPr>
            <a:r>
              <a:rPr lang="en-US" sz="1600" dirty="0"/>
              <a:t>University of Texas at </a:t>
            </a:r>
            <a:r>
              <a:rPr lang="en-US" sz="1600" dirty="0" smtClean="0"/>
              <a:t>Arlington</a:t>
            </a:r>
            <a:endParaRPr lang="en-US" sz="1600" dirty="0"/>
          </a:p>
        </p:txBody>
      </p:sp>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4</a:t>
            </a:fld>
            <a:endParaRPr lang="en-US" dirty="0">
              <a:solidFill>
                <a:srgbClr val="000000">
                  <a:tint val="75000"/>
                </a:srgb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40</a:t>
            </a:fld>
            <a:endParaRPr lang="en-US" dirty="0"/>
          </a:p>
        </p:txBody>
      </p:sp>
      <p:sp>
        <p:nvSpPr>
          <p:cNvPr id="2" name="Title 1"/>
          <p:cNvSpPr>
            <a:spLocks noGrp="1"/>
          </p:cNvSpPr>
          <p:nvPr>
            <p:ph type="title"/>
          </p:nvPr>
        </p:nvSpPr>
        <p:spPr>
          <a:xfrm>
            <a:off x="457200" y="274638"/>
            <a:ext cx="3733800" cy="944562"/>
          </a:xfrm>
        </p:spPr>
        <p:txBody>
          <a:bodyPr/>
          <a:lstStyle/>
          <a:p>
            <a:r>
              <a:rPr lang="en-US" dirty="0"/>
              <a:t>Spoil pile slide</a:t>
            </a:r>
          </a:p>
        </p:txBody>
      </p:sp>
      <p:pic>
        <p:nvPicPr>
          <p:cNvPr id="5" name="Content Placeholder 4" title="Illustration depicting a spoil pile slide onto a worker in a trench."/>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33600" y="1447800"/>
            <a:ext cx="4795499" cy="452596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title="Illustration depicting warning signs of a potential trench shear wall collapse."/>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28600" y="1447800"/>
            <a:ext cx="4955375" cy="4805590"/>
          </a:xfrm>
        </p:spPr>
      </p:pic>
      <p:sp>
        <p:nvSpPr>
          <p:cNvPr id="10" name="Rectangle 9"/>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41</a:t>
            </a:fld>
            <a:endParaRPr lang="en-US" dirty="0"/>
          </a:p>
        </p:txBody>
      </p:sp>
      <p:sp>
        <p:nvSpPr>
          <p:cNvPr id="4" name="Title 3"/>
          <p:cNvSpPr>
            <a:spLocks noGrp="1"/>
          </p:cNvSpPr>
          <p:nvPr>
            <p:ph type="title"/>
          </p:nvPr>
        </p:nvSpPr>
        <p:spPr>
          <a:xfrm>
            <a:off x="457200" y="274638"/>
            <a:ext cx="4876800" cy="868362"/>
          </a:xfrm>
        </p:spPr>
        <p:txBody>
          <a:bodyPr/>
          <a:lstStyle/>
          <a:p>
            <a:r>
              <a:rPr lang="en-US" dirty="0"/>
              <a:t>Shear wall collapse</a:t>
            </a:r>
          </a:p>
        </p:txBody>
      </p:sp>
      <p:pic>
        <p:nvPicPr>
          <p:cNvPr id="9" name="Content Placeholder 8" title="Illustration depicts worker trapped in trench after a shear wall collapse."/>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60867" y="2558005"/>
            <a:ext cx="4230734" cy="37005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42</a:t>
            </a:fld>
            <a:endParaRPr lang="en-US" dirty="0"/>
          </a:p>
        </p:txBody>
      </p:sp>
      <p:sp>
        <p:nvSpPr>
          <p:cNvPr id="2" name="Title 1"/>
          <p:cNvSpPr>
            <a:spLocks noGrp="1"/>
          </p:cNvSpPr>
          <p:nvPr>
            <p:ph type="title"/>
          </p:nvPr>
        </p:nvSpPr>
        <p:spPr>
          <a:xfrm>
            <a:off x="457200" y="274638"/>
            <a:ext cx="2286000" cy="944562"/>
          </a:xfrm>
        </p:spPr>
        <p:txBody>
          <a:bodyPr/>
          <a:lstStyle/>
          <a:p>
            <a:r>
              <a:rPr lang="en-US" dirty="0"/>
              <a:t>Lip slide</a:t>
            </a:r>
          </a:p>
        </p:txBody>
      </p:sp>
      <p:pic>
        <p:nvPicPr>
          <p:cNvPr id="6" name="Content Placeholder 5" title="Illustration depicting warning signs of a potential trench shear wall lip slide collaps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6497" y="1367740"/>
            <a:ext cx="4616750" cy="4652059"/>
          </a:xfrm>
        </p:spPr>
      </p:pic>
      <p:pic>
        <p:nvPicPr>
          <p:cNvPr id="4" name="Content Placeholder 3" title="Illustration depicts worker trapped in trench after a lip slide collaps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1609498"/>
            <a:ext cx="4038600" cy="4507366"/>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43</a:t>
            </a:fld>
            <a:endParaRPr lang="en-US" dirty="0"/>
          </a:p>
        </p:txBody>
      </p:sp>
      <p:sp>
        <p:nvSpPr>
          <p:cNvPr id="2" name="Title 1"/>
          <p:cNvSpPr>
            <a:spLocks noGrp="1"/>
          </p:cNvSpPr>
          <p:nvPr>
            <p:ph type="title"/>
          </p:nvPr>
        </p:nvSpPr>
        <p:spPr>
          <a:xfrm>
            <a:off x="457200" y="274638"/>
            <a:ext cx="3276600" cy="944562"/>
          </a:xfrm>
        </p:spPr>
        <p:txBody>
          <a:bodyPr/>
          <a:lstStyle/>
          <a:p>
            <a:r>
              <a:rPr lang="en-US" dirty="0"/>
              <a:t>Belly slough</a:t>
            </a:r>
          </a:p>
        </p:txBody>
      </p:sp>
      <p:pic>
        <p:nvPicPr>
          <p:cNvPr id="6" name="Content Placeholder 5" title="Illustration depicting warning signs of a potential trench belly slough collaps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0" y="1676400"/>
            <a:ext cx="4513891" cy="4495799"/>
          </a:xfrm>
        </p:spPr>
      </p:pic>
      <p:pic>
        <p:nvPicPr>
          <p:cNvPr id="7" name="Content Placeholder 6" title="Illustration depicts worker trapped in trench after a belly slough collaps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92393" y="1533053"/>
            <a:ext cx="4480684" cy="464836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44</a:t>
            </a:fld>
            <a:endParaRPr lang="en-US" dirty="0"/>
          </a:p>
        </p:txBody>
      </p:sp>
      <p:sp>
        <p:nvSpPr>
          <p:cNvPr id="2" name="Title 1"/>
          <p:cNvSpPr>
            <a:spLocks noGrp="1"/>
          </p:cNvSpPr>
          <p:nvPr>
            <p:ph type="title"/>
          </p:nvPr>
        </p:nvSpPr>
        <p:spPr>
          <a:xfrm>
            <a:off x="457200" y="274638"/>
            <a:ext cx="4724400" cy="792162"/>
          </a:xfrm>
        </p:spPr>
        <p:txBody>
          <a:bodyPr/>
          <a:lstStyle/>
          <a:p>
            <a:r>
              <a:rPr lang="en-US" dirty="0"/>
              <a:t>See any clues here?</a:t>
            </a:r>
          </a:p>
        </p:txBody>
      </p:sp>
      <p:pic>
        <p:nvPicPr>
          <p:cNvPr id="5" name="Content Placeholder 4" title="Photo of trench wall where soil shows various signs of stress. Cracks, fissures, slumping, loose soil, and different soil types are clues of weakness in trench wall."/>
          <p:cNvPicPr>
            <a:picLocks noGrp="1" noChangeAspect="1"/>
          </p:cNvPicPr>
          <p:nvPr>
            <p:ph sz="half" idx="1"/>
          </p:nvPr>
        </p:nvPicPr>
        <p:blipFill>
          <a:blip r:embed="rId2" cstate="print"/>
          <a:stretch>
            <a:fillRect/>
          </a:stretch>
        </p:blipFill>
        <p:spPr>
          <a:xfrm>
            <a:off x="304800" y="1199313"/>
            <a:ext cx="8528528" cy="5125287"/>
          </a:xfrm>
        </p:spPr>
      </p:pic>
      <p:grpSp>
        <p:nvGrpSpPr>
          <p:cNvPr id="17" name="Group 16" descr="Five red arrows highlight areas of potential soil weakness in trench wall."/>
          <p:cNvGrpSpPr/>
          <p:nvPr/>
        </p:nvGrpSpPr>
        <p:grpSpPr>
          <a:xfrm>
            <a:off x="1066800" y="1752600"/>
            <a:ext cx="6477000" cy="4114800"/>
            <a:chOff x="1066800" y="1752600"/>
            <a:chExt cx="6477000" cy="4114800"/>
          </a:xfrm>
        </p:grpSpPr>
        <p:cxnSp>
          <p:nvCxnSpPr>
            <p:cNvPr id="7" name="Straight Arrow Connector 6"/>
            <p:cNvCxnSpPr/>
            <p:nvPr/>
          </p:nvCxnSpPr>
          <p:spPr>
            <a:xfrm>
              <a:off x="1600200" y="3352800"/>
              <a:ext cx="1447800" cy="11430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10200" y="5257800"/>
              <a:ext cx="1600200" cy="1524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086600" y="2133600"/>
              <a:ext cx="457200" cy="16002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76600" y="1752600"/>
              <a:ext cx="1447800" cy="11430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1066800" y="4724400"/>
              <a:ext cx="609600" cy="1143000"/>
            </a:xfrm>
            <a:prstGeom prst="straightConnector1">
              <a:avLst/>
            </a:prstGeom>
            <a:ln w="889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2" name="&quot;Not Allowed&quot; Symbol 11" descr="HAZARD!">
            <a:extLst>
              <a:ext uri="{FF2B5EF4-FFF2-40B4-BE49-F238E27FC236}">
                <a16:creationId xmlns:a16="http://schemas.microsoft.com/office/drawing/2014/main" id="{5D082B39-6476-4DF8-8822-BEF7065A3FA2}"/>
              </a:ext>
            </a:extLst>
          </p:cNvPr>
          <p:cNvSpPr/>
          <p:nvPr/>
        </p:nvSpPr>
        <p:spPr>
          <a:xfrm>
            <a:off x="381000" y="1295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45</a:t>
            </a:fld>
            <a:endParaRPr lang="en-US" dirty="0"/>
          </a:p>
        </p:txBody>
      </p:sp>
      <p:sp>
        <p:nvSpPr>
          <p:cNvPr id="2" name="Title 1"/>
          <p:cNvSpPr>
            <a:spLocks noGrp="1"/>
          </p:cNvSpPr>
          <p:nvPr>
            <p:ph type="title"/>
          </p:nvPr>
        </p:nvSpPr>
        <p:spPr>
          <a:xfrm>
            <a:off x="457200" y="274638"/>
            <a:ext cx="5867400" cy="944562"/>
          </a:xfrm>
        </p:spPr>
        <p:txBody>
          <a:bodyPr/>
          <a:lstStyle/>
          <a:p>
            <a:r>
              <a:rPr lang="en-US" dirty="0"/>
              <a:t>What’s happening here?</a:t>
            </a:r>
          </a:p>
        </p:txBody>
      </p:sp>
      <p:pic>
        <p:nvPicPr>
          <p:cNvPr id="3" name="Content Placeholder 5" title="Photo shows example of trench &quot;boiling&quot; as water accumulates in the bottom of a shored trench causing saturated soil to collapse beneath the shore."/>
          <p:cNvPicPr>
            <a:picLocks noChangeAspect="1"/>
          </p:cNvPicPr>
          <p:nvPr/>
        </p:nvPicPr>
        <p:blipFill>
          <a:blip r:embed="rId2" cstate="print"/>
          <a:stretch>
            <a:fillRect/>
          </a:stretch>
        </p:blipFill>
        <p:spPr>
          <a:xfrm>
            <a:off x="533400" y="1256618"/>
            <a:ext cx="8153400" cy="4936324"/>
          </a:xfrm>
          <a:prstGeom prst="rect">
            <a:avLst/>
          </a:prstGeom>
        </p:spPr>
      </p:pic>
      <p:sp>
        <p:nvSpPr>
          <p:cNvPr id="5" name="&quot;Not Allowed&quot; Symbol 4" descr="HAZARD!" title="Hazard symbol - do not do.">
            <a:extLst>
              <a:ext uri="{FF2B5EF4-FFF2-40B4-BE49-F238E27FC236}">
                <a16:creationId xmlns:a16="http://schemas.microsoft.com/office/drawing/2014/main" id="{14F8C250-2947-4425-96CA-B8CBCF66B95D}"/>
              </a:ext>
            </a:extLst>
          </p:cNvPr>
          <p:cNvSpPr/>
          <p:nvPr/>
        </p:nvSpPr>
        <p:spPr>
          <a:xfrm>
            <a:off x="6096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46</a:t>
            </a:fld>
            <a:endParaRPr lang="en-US" dirty="0"/>
          </a:p>
        </p:txBody>
      </p:sp>
      <p:sp>
        <p:nvSpPr>
          <p:cNvPr id="2" name="Title 1"/>
          <p:cNvSpPr>
            <a:spLocks noGrp="1"/>
          </p:cNvSpPr>
          <p:nvPr>
            <p:ph type="title"/>
          </p:nvPr>
        </p:nvSpPr>
        <p:spPr>
          <a:xfrm>
            <a:off x="457200" y="274638"/>
            <a:ext cx="6324600" cy="868362"/>
          </a:xfrm>
        </p:spPr>
        <p:txBody>
          <a:bodyPr/>
          <a:lstStyle/>
          <a:p>
            <a:r>
              <a:rPr lang="en-US" dirty="0"/>
              <a:t>Is this a safe excavation?</a:t>
            </a:r>
          </a:p>
        </p:txBody>
      </p:sp>
      <p:pic>
        <p:nvPicPr>
          <p:cNvPr id="3" name="Picture 2" title="Photo of trench wall with deep fissure in soil indicating a danger of toppling type cave-i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263170"/>
            <a:ext cx="8382000" cy="5062698"/>
          </a:xfrm>
          <a:prstGeom prst="rect">
            <a:avLst/>
          </a:prstGeom>
        </p:spPr>
      </p:pic>
      <p:sp>
        <p:nvSpPr>
          <p:cNvPr id="5" name="&quot;Not Allowed&quot; Symbol 4" descr="HAZARD!" title="Hazard symbol, do not do.">
            <a:extLst>
              <a:ext uri="{FF2B5EF4-FFF2-40B4-BE49-F238E27FC236}">
                <a16:creationId xmlns:a16="http://schemas.microsoft.com/office/drawing/2014/main" id="{B1ABB08D-C214-4CD3-BE71-D1238D98D97E}"/>
              </a:ext>
            </a:extLst>
          </p:cNvPr>
          <p:cNvSpPr/>
          <p:nvPr/>
        </p:nvSpPr>
        <p:spPr>
          <a:xfrm>
            <a:off x="609600"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47</a:t>
            </a:fld>
            <a:endParaRPr lang="en-US" dirty="0"/>
          </a:p>
        </p:txBody>
      </p:sp>
      <p:sp>
        <p:nvSpPr>
          <p:cNvPr id="2" name="Title 1"/>
          <p:cNvSpPr>
            <a:spLocks noGrp="1"/>
          </p:cNvSpPr>
          <p:nvPr>
            <p:ph type="title"/>
          </p:nvPr>
        </p:nvSpPr>
        <p:spPr>
          <a:xfrm>
            <a:off x="457200" y="274638"/>
            <a:ext cx="7772400" cy="944562"/>
          </a:xfrm>
        </p:spPr>
        <p:txBody>
          <a:bodyPr>
            <a:normAutofit/>
          </a:bodyPr>
          <a:lstStyle/>
          <a:p>
            <a:r>
              <a:rPr lang="en-US" dirty="0"/>
              <a:t>Cave-in hazards are real—Review</a:t>
            </a:r>
          </a:p>
        </p:txBody>
      </p:sp>
      <p:sp>
        <p:nvSpPr>
          <p:cNvPr id="3" name="Content Placeholder 2"/>
          <p:cNvSpPr>
            <a:spLocks noGrp="1"/>
          </p:cNvSpPr>
          <p:nvPr>
            <p:ph idx="1"/>
          </p:nvPr>
        </p:nvSpPr>
        <p:spPr>
          <a:xfrm>
            <a:off x="228600" y="1371600"/>
            <a:ext cx="8839200" cy="4754563"/>
          </a:xfrm>
        </p:spPr>
        <p:txBody>
          <a:bodyPr/>
          <a:lstStyle/>
          <a:p>
            <a:pPr marL="457200" indent="-457200">
              <a:buClr>
                <a:srgbClr val="FF0000"/>
              </a:buClr>
              <a:buFont typeface="Wingdings" pitchFamily="2" charset="2"/>
              <a:buChar char="ü"/>
            </a:pPr>
            <a:r>
              <a:rPr lang="en-US" dirty="0"/>
              <a:t>Excavations are naturally unstable</a:t>
            </a:r>
          </a:p>
          <a:p>
            <a:pPr marL="457200" indent="-457200">
              <a:buClr>
                <a:srgbClr val="FF0000"/>
              </a:buClr>
              <a:buFont typeface="Wingdings" pitchFamily="2" charset="2"/>
              <a:buChar char="ü"/>
            </a:pPr>
            <a:r>
              <a:rPr lang="en-US" dirty="0"/>
              <a:t>Conditions can change quickly</a:t>
            </a:r>
          </a:p>
          <a:p>
            <a:pPr marL="457200" indent="-457200">
              <a:buClr>
                <a:srgbClr val="FF0000"/>
              </a:buClr>
              <a:buFont typeface="Wingdings" pitchFamily="2" charset="2"/>
              <a:buChar char="ü"/>
            </a:pPr>
            <a:r>
              <a:rPr lang="en-US" dirty="0"/>
              <a:t>Trench cave-ins result in more fatalities</a:t>
            </a:r>
          </a:p>
          <a:p>
            <a:pPr marL="457200" indent="-457200">
              <a:buClr>
                <a:srgbClr val="FF0000"/>
              </a:buClr>
              <a:buFont typeface="Wingdings" pitchFamily="2" charset="2"/>
              <a:buChar char="ü"/>
            </a:pPr>
            <a:r>
              <a:rPr lang="en-US" dirty="0"/>
              <a:t>Cave-ins happen suddenly, without warning</a:t>
            </a:r>
          </a:p>
          <a:p>
            <a:pPr marL="457200" indent="-457200">
              <a:buClr>
                <a:srgbClr val="FF0000"/>
              </a:buClr>
              <a:buFont typeface="Wingdings" pitchFamily="2" charset="2"/>
              <a:buChar char="ü"/>
            </a:pPr>
            <a:r>
              <a:rPr lang="en-US" dirty="0"/>
              <a:t>You cannot run away or dig yourself out</a:t>
            </a:r>
          </a:p>
          <a:p>
            <a:pPr marL="457200" indent="-457200">
              <a:buClr>
                <a:srgbClr val="FF0000"/>
              </a:buClr>
              <a:buFont typeface="Wingdings" pitchFamily="2" charset="2"/>
              <a:buChar char="ü"/>
            </a:pPr>
            <a:r>
              <a:rPr lang="en-US" dirty="0"/>
              <a:t>Force &amp; weight of collapsing soil causes serious injury/death</a:t>
            </a:r>
          </a:p>
          <a:p>
            <a:pPr>
              <a:buNone/>
            </a:pPr>
            <a:r>
              <a:rPr lang="en-US" b="1" dirty="0">
                <a:solidFill>
                  <a:srgbClr val="FF0000"/>
                </a:solidFill>
              </a:rPr>
              <a:t>NEVER enter a trench unless you are sure it is safe!</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48</a:t>
            </a:fld>
            <a:endParaRPr lang="en-US" dirty="0"/>
          </a:p>
        </p:txBody>
      </p:sp>
      <p:sp>
        <p:nvSpPr>
          <p:cNvPr id="2" name="Title 1"/>
          <p:cNvSpPr>
            <a:spLocks noGrp="1"/>
          </p:cNvSpPr>
          <p:nvPr>
            <p:ph type="title"/>
          </p:nvPr>
        </p:nvSpPr>
        <p:spPr/>
        <p:txBody>
          <a:bodyPr/>
          <a:lstStyle/>
          <a:p>
            <a:r>
              <a:rPr lang="en-US" dirty="0"/>
              <a:t>Other excavation hazards</a:t>
            </a:r>
          </a:p>
        </p:txBody>
      </p:sp>
      <p:grpSp>
        <p:nvGrpSpPr>
          <p:cNvPr id="23" name="Group 22" title="Falls Triangle"/>
          <p:cNvGrpSpPr/>
          <p:nvPr/>
        </p:nvGrpSpPr>
        <p:grpSpPr>
          <a:xfrm>
            <a:off x="304800" y="1523999"/>
            <a:ext cx="8456699" cy="4599160"/>
            <a:chOff x="304800" y="1523999"/>
            <a:chExt cx="8456699" cy="4599160"/>
          </a:xfrm>
        </p:grpSpPr>
        <p:sp>
          <p:nvSpPr>
            <p:cNvPr id="20" name="Flowchart: Merge 19" title="Cave -in triangle"/>
            <p:cNvSpPr/>
            <p:nvPr/>
          </p:nvSpPr>
          <p:spPr>
            <a:xfrm>
              <a:off x="304800" y="1523999"/>
              <a:ext cx="2690813" cy="2239348"/>
            </a:xfrm>
            <a:prstGeom prst="flowChartMerge">
              <a:avLst/>
            </a:prstGeom>
            <a:blipFill dpi="0" rotWithShape="1">
              <a:blip r:embed="rId3" cstate="print">
                <a:alphaModFix amt="49000"/>
                <a:duotone>
                  <a:prstClr val="black"/>
                  <a:schemeClr val="accent6">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defTabSz="457200">
                <a:spcBef>
                  <a:spcPct val="20000"/>
                </a:spcBef>
              </a:pPr>
              <a:endParaRPr lang="en-US" sz="2800" b="1" dirty="0">
                <a:solidFill>
                  <a:srgbClr val="000000"/>
                </a:solidFill>
              </a:endParaRPr>
            </a:p>
            <a:p>
              <a:pPr marL="342900" lvl="0" indent="-342900" defTabSz="457200">
                <a:spcBef>
                  <a:spcPct val="20000"/>
                </a:spcBef>
              </a:pPr>
              <a:r>
                <a:rPr lang="en-US" sz="2000" dirty="0">
                  <a:solidFill>
                    <a:srgbClr val="000000"/>
                  </a:solidFill>
                </a:rPr>
                <a:t>CAVE-INS</a:t>
              </a:r>
            </a:p>
            <a:p>
              <a:pPr algn="ctr"/>
              <a:endParaRPr lang="en-US" dirty="0"/>
            </a:p>
          </p:txBody>
        </p:sp>
        <p:sp>
          <p:nvSpPr>
            <p:cNvPr id="17" name="Flowchart: Merge 16" title="Falling Loads Triangle"/>
            <p:cNvSpPr/>
            <p:nvPr/>
          </p:nvSpPr>
          <p:spPr>
            <a:xfrm>
              <a:off x="313017" y="3864318"/>
              <a:ext cx="2690813" cy="2239348"/>
            </a:xfrm>
            <a:prstGeom prst="flowChartMerge">
              <a:avLst/>
            </a:prstGeom>
            <a:blipFill dpi="0" rotWithShape="1">
              <a:blip r:embed="rId4" cstate="print">
                <a:duotone>
                  <a:prstClr val="black"/>
                  <a:schemeClr val="tx2">
                    <a:tint val="45000"/>
                    <a:satMod val="400000"/>
                  </a:schemeClr>
                </a:duotone>
                <a:lum bright="20000"/>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FALLING</a:t>
              </a:r>
            </a:p>
            <a:p>
              <a:pPr algn="ctr"/>
              <a:r>
                <a:rPr lang="en-US" sz="2000" b="1" dirty="0">
                  <a:solidFill>
                    <a:schemeClr val="tx1"/>
                  </a:solidFill>
                </a:rPr>
                <a:t>LOADS</a:t>
              </a:r>
            </a:p>
          </p:txBody>
        </p:sp>
        <p:sp>
          <p:nvSpPr>
            <p:cNvPr id="7" name="Isosceles Triangle 6" title="Utility line triangle"/>
            <p:cNvSpPr/>
            <p:nvPr/>
          </p:nvSpPr>
          <p:spPr>
            <a:xfrm>
              <a:off x="1739900" y="1523999"/>
              <a:ext cx="2690812" cy="2239347"/>
            </a:xfrm>
            <a:prstGeom prst="triangle">
              <a:avLst/>
            </a:prstGeom>
            <a:blipFill>
              <a:blip r:embed="rId4" cstate="print">
                <a:duotone>
                  <a:prstClr val="black"/>
                  <a:srgbClr val="FF0000">
                    <a:tint val="45000"/>
                    <a:satMod val="400000"/>
                  </a:srgbClr>
                </a:duotone>
                <a:lum bright="-20000"/>
              </a:blip>
              <a:tile tx="0" ty="0" sx="100000" sy="100000" flip="none" algn="tl"/>
            </a:blipFill>
            <a:scene3d>
              <a:camera prst="orthographicFront"/>
              <a:lightRig rig="brightRoom" dir="t"/>
            </a:scene3d>
            <a:sp3d>
              <a:bevelT h="2032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UTILITY</a:t>
              </a:r>
            </a:p>
            <a:p>
              <a:pPr algn="ctr"/>
              <a:r>
                <a:rPr lang="en-US" sz="2000" b="1" dirty="0">
                  <a:solidFill>
                    <a:schemeClr val="tx1"/>
                  </a:solidFill>
                </a:rPr>
                <a:t>LINES</a:t>
              </a:r>
            </a:p>
          </p:txBody>
        </p:sp>
        <p:sp>
          <p:nvSpPr>
            <p:cNvPr id="14" name="Isosceles Triangle 13" title="Water Triangle"/>
            <p:cNvSpPr/>
            <p:nvPr/>
          </p:nvSpPr>
          <p:spPr>
            <a:xfrm>
              <a:off x="4635586" y="3847599"/>
              <a:ext cx="2690812" cy="2239347"/>
            </a:xfrm>
            <a:prstGeom prst="triangle">
              <a:avLst/>
            </a:prstGeom>
            <a:blipFill>
              <a:blip r:embed="rId5" cstate="print"/>
              <a:tile tx="0" ty="0" sx="100000" sy="100000" flip="none" algn="tl"/>
            </a:blipFill>
            <a:scene3d>
              <a:camera prst="orthographicFront"/>
              <a:lightRig rig="twoPt"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WATER</a:t>
              </a:r>
            </a:p>
          </p:txBody>
        </p:sp>
        <p:sp>
          <p:nvSpPr>
            <p:cNvPr id="15" name="Isosceles Triangle 14" title="Traffice Triangle"/>
            <p:cNvSpPr/>
            <p:nvPr/>
          </p:nvSpPr>
          <p:spPr>
            <a:xfrm>
              <a:off x="4610099" y="1523999"/>
              <a:ext cx="2690812" cy="2239347"/>
            </a:xfrm>
            <a:prstGeom prst="triangle">
              <a:avLst/>
            </a:prstGeom>
            <a:blipFill>
              <a:blip r:embed="rId4" cstate="print">
                <a:duotone>
                  <a:prstClr val="black"/>
                  <a:srgbClr val="FFC000">
                    <a:tint val="45000"/>
                    <a:satMod val="400000"/>
                  </a:srgbClr>
                </a:duotone>
                <a:lum bright="-10000" contrast="40000"/>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2000" b="1" dirty="0">
                  <a:solidFill>
                    <a:schemeClr val="tx1"/>
                  </a:solidFill>
                </a:rPr>
                <a:t>TRAFFIC</a:t>
              </a:r>
            </a:p>
          </p:txBody>
        </p:sp>
        <p:sp>
          <p:nvSpPr>
            <p:cNvPr id="16" name="Isosceles Triangle 15" title="Bad Air Triangle"/>
            <p:cNvSpPr/>
            <p:nvPr/>
          </p:nvSpPr>
          <p:spPr>
            <a:xfrm>
              <a:off x="1748117" y="3856652"/>
              <a:ext cx="2690812" cy="2239347"/>
            </a:xfrm>
            <a:prstGeom prst="triangle">
              <a:avLst/>
            </a:prstGeom>
            <a:blipFill>
              <a:blip r:embed="rId4" cstate="print">
                <a:duotone>
                  <a:prstClr val="black"/>
                  <a:schemeClr val="accent4">
                    <a:tint val="45000"/>
                    <a:satMod val="400000"/>
                  </a:schemeClr>
                </a:duotone>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BAD AIR</a:t>
              </a:r>
            </a:p>
          </p:txBody>
        </p:sp>
        <p:sp>
          <p:nvSpPr>
            <p:cNvPr id="18" name="Flowchart: Merge 17" title="Falling Objects Triangle"/>
            <p:cNvSpPr/>
            <p:nvPr/>
          </p:nvSpPr>
          <p:spPr>
            <a:xfrm>
              <a:off x="3082554" y="3883811"/>
              <a:ext cx="2690813" cy="2239348"/>
            </a:xfrm>
            <a:prstGeom prst="flowChartMerge">
              <a:avLst/>
            </a:prstGeom>
            <a:blipFill dpi="0" rotWithShape="1">
              <a:blip r:embed="rId4" cstate="print">
                <a:duotone>
                  <a:prstClr val="black"/>
                  <a:schemeClr val="accent6">
                    <a:tint val="45000"/>
                    <a:satMod val="400000"/>
                  </a:schemeClr>
                </a:duotone>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FALLING</a:t>
              </a:r>
            </a:p>
            <a:p>
              <a:pPr algn="ctr"/>
              <a:r>
                <a:rPr lang="en-US" sz="2000" b="1" dirty="0">
                  <a:solidFill>
                    <a:schemeClr val="tx1"/>
                  </a:solidFill>
                </a:rPr>
                <a:t>OBJECTS</a:t>
              </a:r>
            </a:p>
          </p:txBody>
        </p:sp>
        <p:sp>
          <p:nvSpPr>
            <p:cNvPr id="19" name="Flowchart: Merge 18" title="Valley Fever Triangle"/>
            <p:cNvSpPr/>
            <p:nvPr/>
          </p:nvSpPr>
          <p:spPr>
            <a:xfrm>
              <a:off x="6070686" y="3874758"/>
              <a:ext cx="2690813" cy="2239348"/>
            </a:xfrm>
            <a:prstGeom prst="flowChartMerge">
              <a:avLst/>
            </a:prstGeom>
            <a:blipFill dpi="0" rotWithShape="1">
              <a:blip r:embed="rId4" cstate="print">
                <a:duotone>
                  <a:prstClr val="black"/>
                  <a:schemeClr val="accent3">
                    <a:tint val="45000"/>
                    <a:satMod val="400000"/>
                  </a:schemeClr>
                </a:duotone>
                <a:lum bright="-10000"/>
              </a:blip>
              <a:srcRect/>
              <a:tile tx="0" ty="0" sx="100000" sy="100000" flip="none" algn="tl"/>
            </a:blipFill>
            <a:scene3d>
              <a:camera prst="orthographicFront"/>
              <a:lightRig rig="glow" dir="t"/>
            </a:scene3d>
            <a:sp3d prstMaterial="matte">
              <a:bevelT h="2603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VALLEY</a:t>
              </a:r>
            </a:p>
            <a:p>
              <a:pPr algn="ctr"/>
              <a:r>
                <a:rPr lang="en-US" b="1" dirty="0">
                  <a:solidFill>
                    <a:schemeClr val="tx1"/>
                  </a:solidFill>
                </a:rPr>
                <a:t>FEVER</a:t>
              </a:r>
            </a:p>
          </p:txBody>
        </p:sp>
        <p:sp>
          <p:nvSpPr>
            <p:cNvPr id="21" name="Flowchart: Merge 20" title="Falls triangle"/>
            <p:cNvSpPr/>
            <p:nvPr/>
          </p:nvSpPr>
          <p:spPr>
            <a:xfrm>
              <a:off x="3175000" y="1523999"/>
              <a:ext cx="2690813" cy="2239348"/>
            </a:xfrm>
            <a:prstGeom prst="flowChartMerge">
              <a:avLst/>
            </a:prstGeom>
            <a:blipFill dpi="0" rotWithShape="1">
              <a:blip r:embed="rId4" cstate="print">
                <a:duotone>
                  <a:prstClr val="black"/>
                  <a:schemeClr val="accent6">
                    <a:lumMod val="75000"/>
                    <a:tint val="45000"/>
                    <a:satMod val="400000"/>
                  </a:schemeClr>
                </a:duotone>
                <a:lum bright="-10000"/>
              </a:blip>
              <a:srcRect/>
              <a:tile tx="0" ty="0" sx="100000" sy="100000" flip="none" algn="tl"/>
            </a:blipFill>
            <a:scene3d>
              <a:camera prst="orthographicFront"/>
              <a:lightRig rig="glow"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FALLS</a:t>
              </a:r>
            </a:p>
          </p:txBody>
        </p:sp>
        <p:sp>
          <p:nvSpPr>
            <p:cNvPr id="22" name="Flowchart: Merge 21" title="Unstable Structures triangle"/>
            <p:cNvSpPr/>
            <p:nvPr/>
          </p:nvSpPr>
          <p:spPr>
            <a:xfrm>
              <a:off x="6045199" y="1523999"/>
              <a:ext cx="2690813" cy="2239348"/>
            </a:xfrm>
            <a:prstGeom prst="flowChartMerge">
              <a:avLst/>
            </a:prstGeom>
            <a:blipFill dpi="0" rotWithShape="1">
              <a:blip r:embed="rId4" cstate="print">
                <a:duotone>
                  <a:schemeClr val="accent4">
                    <a:shade val="45000"/>
                    <a:satMod val="135000"/>
                  </a:schemeClr>
                  <a:prstClr val="white"/>
                </a:duotone>
                <a:lum bright="-10000"/>
              </a:blip>
              <a:srcRect/>
              <a:tile tx="0" ty="0" sx="100000" sy="100000" flip="none" algn="tl"/>
            </a:blipFill>
            <a:scene3d>
              <a:camera prst="orthographicFront"/>
              <a:lightRig rig="glow" dir="t"/>
            </a:scene3d>
            <a:sp3d prstMaterial="matte">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UNSTABLE</a:t>
              </a:r>
            </a:p>
            <a:p>
              <a:pPr algn="ctr"/>
              <a:r>
                <a:rPr lang="en-US" sz="1600" b="1" dirty="0">
                  <a:solidFill>
                    <a:schemeClr val="tx1"/>
                  </a:solidFill>
                </a:rPr>
                <a:t>STRUCTURES</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49</a:t>
            </a:fld>
            <a:endParaRPr lang="en-US">
              <a:solidFill>
                <a:srgbClr val="000000">
                  <a:tint val="75000"/>
                </a:srgbClr>
              </a:solidFill>
            </a:endParaRPr>
          </a:p>
        </p:txBody>
      </p:sp>
      <p:sp>
        <p:nvSpPr>
          <p:cNvPr id="2" name="Title 1"/>
          <p:cNvSpPr>
            <a:spLocks noGrp="1"/>
          </p:cNvSpPr>
          <p:nvPr>
            <p:ph type="title"/>
          </p:nvPr>
        </p:nvSpPr>
        <p:spPr>
          <a:xfrm>
            <a:off x="457200" y="274638"/>
            <a:ext cx="6096000" cy="1249362"/>
          </a:xfrm>
        </p:spPr>
        <p:txBody>
          <a:bodyPr>
            <a:normAutofit fontScale="90000"/>
          </a:bodyPr>
          <a:lstStyle/>
          <a:p>
            <a:r>
              <a:rPr lang="en-US" dirty="0"/>
              <a:t>Underground utilities—</a:t>
            </a:r>
            <a:br>
              <a:rPr lang="en-US" dirty="0"/>
            </a:br>
            <a:r>
              <a:rPr lang="en-US" dirty="0"/>
              <a:t>		what are the hazards?</a:t>
            </a:r>
          </a:p>
        </p:txBody>
      </p:sp>
      <p:pic>
        <p:nvPicPr>
          <p:cNvPr id="6" name="Picture 5" title="Image of an Excavator bucket">
            <a:extLst>
              <a:ext uri="{C183D7F6-B498-43B3-948B-1728B52AA6E4}">
                <adec:decorative xmlns:adec="http://schemas.microsoft.com/office/drawing/2017/decorative" xmlns="" val="1"/>
              </a:ext>
            </a:extLst>
          </p:cNvPr>
          <p:cNvPicPr>
            <a:picLocks noChangeAspect="1"/>
          </p:cNvPicPr>
          <p:nvPr/>
        </p:nvPicPr>
        <p:blipFill>
          <a:blip r:embed="rId2" cstate="print"/>
          <a:stretch>
            <a:fillRect/>
          </a:stretch>
        </p:blipFill>
        <p:spPr>
          <a:xfrm>
            <a:off x="898849" y="4299097"/>
            <a:ext cx="4739951" cy="2025502"/>
          </a:xfrm>
          <a:prstGeom prst="rect">
            <a:avLst/>
          </a:prstGeom>
        </p:spPr>
      </p:pic>
      <p:sp>
        <p:nvSpPr>
          <p:cNvPr id="3" name="Content Placeholder 2"/>
          <p:cNvSpPr>
            <a:spLocks noGrp="1"/>
          </p:cNvSpPr>
          <p:nvPr>
            <p:ph idx="1"/>
          </p:nvPr>
        </p:nvSpPr>
        <p:spPr>
          <a:xfrm>
            <a:off x="685800" y="1600201"/>
            <a:ext cx="5029200" cy="2666999"/>
          </a:xfrm>
        </p:spPr>
        <p:txBody>
          <a:bodyPr bIns="91440">
            <a:normAutofit/>
          </a:bodyPr>
          <a:lstStyle/>
          <a:p>
            <a:r>
              <a:rPr lang="en-US" sz="3000" b="1" dirty="0">
                <a:solidFill>
                  <a:srgbClr val="FF0000"/>
                </a:solidFill>
              </a:rPr>
              <a:t>Gas, Electric, Water, Sewer, Communications</a:t>
            </a:r>
          </a:p>
          <a:p>
            <a:r>
              <a:rPr lang="en-US" sz="3000" b="1" dirty="0">
                <a:solidFill>
                  <a:srgbClr val="FF0000"/>
                </a:solidFill>
              </a:rPr>
              <a:t>Can’t see them</a:t>
            </a:r>
          </a:p>
          <a:p>
            <a:r>
              <a:rPr lang="en-US" sz="3000" b="1" dirty="0">
                <a:solidFill>
                  <a:srgbClr val="FF0000"/>
                </a:solidFill>
              </a:rPr>
              <a:t>May be anywhere under construction site</a:t>
            </a:r>
          </a:p>
        </p:txBody>
      </p:sp>
      <p:pic>
        <p:nvPicPr>
          <p:cNvPr id="7" name="Content Placeholder 3" title="Infographic: Every 6 minutes an underground utility line is damaged because someone decided to dig without first calling 8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676400"/>
            <a:ext cx="32766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086600" cy="792162"/>
          </a:xfrm>
        </p:spPr>
        <p:txBody>
          <a:bodyPr/>
          <a:lstStyle/>
          <a:p>
            <a:pPr algn="l"/>
            <a:r>
              <a:rPr lang="en-US" dirty="0"/>
              <a:t>Which one is an excavation?</a:t>
            </a:r>
          </a:p>
        </p:txBody>
      </p:sp>
      <p:pic>
        <p:nvPicPr>
          <p:cNvPr id="7" name="Content Placeholder 6" title="Photo looking down into a large excavation site from several stories abov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6200" y="1295400"/>
            <a:ext cx="5181600" cy="3886200"/>
          </a:xfrm>
        </p:spPr>
      </p:pic>
      <p:sp>
        <p:nvSpPr>
          <p:cNvPr id="6"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a:t>
            </a:fld>
            <a:endParaRPr lang="en-US" dirty="0">
              <a:solidFill>
                <a:srgbClr val="000000">
                  <a:tint val="75000"/>
                </a:srgbClr>
              </a:solidFill>
            </a:endParaRPr>
          </a:p>
        </p:txBody>
      </p:sp>
      <p:pic>
        <p:nvPicPr>
          <p:cNvPr id="3" name="Content Placeholder 2" title="Photo of two construction workers digging in shallow trench."/>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953000" y="3276600"/>
            <a:ext cx="4038600" cy="302675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50</a:t>
            </a:fld>
            <a:endParaRPr lang="en-US" dirty="0">
              <a:solidFill>
                <a:srgbClr val="000000">
                  <a:tint val="75000"/>
                </a:srgbClr>
              </a:solidFill>
            </a:endParaRPr>
          </a:p>
        </p:txBody>
      </p:sp>
      <p:sp>
        <p:nvSpPr>
          <p:cNvPr id="2" name="Title 1"/>
          <p:cNvSpPr>
            <a:spLocks noGrp="1"/>
          </p:cNvSpPr>
          <p:nvPr>
            <p:ph type="title"/>
          </p:nvPr>
        </p:nvSpPr>
        <p:spPr>
          <a:xfrm>
            <a:off x="457200" y="274638"/>
            <a:ext cx="8229600" cy="1020762"/>
          </a:xfrm>
        </p:spPr>
        <p:txBody>
          <a:bodyPr/>
          <a:lstStyle/>
          <a:p>
            <a:r>
              <a:rPr lang="en-US" dirty="0"/>
              <a:t>What is the risk?</a:t>
            </a:r>
          </a:p>
        </p:txBody>
      </p:sp>
      <p:sp>
        <p:nvSpPr>
          <p:cNvPr id="6" name="TextBox 5"/>
          <p:cNvSpPr txBox="1"/>
          <p:nvPr/>
        </p:nvSpPr>
        <p:spPr>
          <a:xfrm>
            <a:off x="304800" y="1410831"/>
            <a:ext cx="3352800" cy="4401205"/>
          </a:xfrm>
          <a:prstGeom prst="rect">
            <a:avLst/>
          </a:prstGeom>
          <a:solidFill>
            <a:srgbClr val="FFFF00"/>
          </a:solidFill>
          <a:ln w="41275">
            <a:solidFill>
              <a:schemeClr val="tx1"/>
            </a:solidFill>
          </a:ln>
        </p:spPr>
        <p:txBody>
          <a:bodyPr wrap="square" rtlCol="0">
            <a:spAutoFit/>
          </a:bodyPr>
          <a:lstStyle/>
          <a:p>
            <a:pPr algn="ctr"/>
            <a:r>
              <a:rPr lang="en-US" sz="2800" dirty="0"/>
              <a:t>Without proper planning, workers are at risk for: Electrocution</a:t>
            </a:r>
          </a:p>
          <a:p>
            <a:pPr algn="ctr"/>
            <a:r>
              <a:rPr lang="en-US" sz="2800" dirty="0"/>
              <a:t>Fire</a:t>
            </a:r>
          </a:p>
          <a:p>
            <a:pPr algn="ctr"/>
            <a:r>
              <a:rPr lang="en-US" sz="2800" dirty="0"/>
              <a:t>Explosions</a:t>
            </a:r>
          </a:p>
          <a:p>
            <a:pPr algn="ctr"/>
            <a:r>
              <a:rPr lang="en-US" sz="2800" dirty="0"/>
              <a:t>Gases</a:t>
            </a:r>
          </a:p>
          <a:p>
            <a:pPr algn="ctr"/>
            <a:r>
              <a:rPr lang="en-US" sz="2800" dirty="0"/>
              <a:t>Toxic Substances</a:t>
            </a:r>
          </a:p>
          <a:p>
            <a:pPr algn="ctr"/>
            <a:r>
              <a:rPr lang="en-US" sz="2800" dirty="0"/>
              <a:t>Drowning</a:t>
            </a:r>
          </a:p>
          <a:p>
            <a:pPr algn="ctr"/>
            <a:r>
              <a:rPr lang="en-US" sz="2800" dirty="0"/>
              <a:t>Cave-in</a:t>
            </a:r>
          </a:p>
        </p:txBody>
      </p:sp>
      <p:sp>
        <p:nvSpPr>
          <p:cNvPr id="3" name="Content Placeholder 2"/>
          <p:cNvSpPr>
            <a:spLocks noGrp="1"/>
          </p:cNvSpPr>
          <p:nvPr>
            <p:ph idx="1"/>
          </p:nvPr>
        </p:nvSpPr>
        <p:spPr>
          <a:xfrm>
            <a:off x="3810000" y="1447801"/>
            <a:ext cx="5181600" cy="4343400"/>
          </a:xfrm>
        </p:spPr>
        <p:txBody>
          <a:bodyPr>
            <a:noAutofit/>
          </a:bodyPr>
          <a:lstStyle/>
          <a:p>
            <a:r>
              <a:rPr lang="en-US" sz="2800" dirty="0"/>
              <a:t>Excavation equipment contacting/damaging utility lines</a:t>
            </a:r>
          </a:p>
          <a:p>
            <a:r>
              <a:rPr lang="en-US" sz="2800" dirty="0"/>
              <a:t>Handheld power equipment (concrete breakers/pneumatic drills)</a:t>
            </a:r>
          </a:p>
          <a:p>
            <a:r>
              <a:rPr lang="en-US" sz="2800" dirty="0"/>
              <a:t>Hand digging with sharp tools (shovels/picks/pry bars) close to underground utilities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51</a:t>
            </a:fld>
            <a:endParaRPr lang="en-US" dirty="0">
              <a:solidFill>
                <a:srgbClr val="000000">
                  <a:tint val="75000"/>
                </a:srgbClr>
              </a:solidFill>
            </a:endParaRPr>
          </a:p>
        </p:txBody>
      </p:sp>
      <p:sp>
        <p:nvSpPr>
          <p:cNvPr id="2" name="Title 1"/>
          <p:cNvSpPr>
            <a:spLocks noGrp="1"/>
          </p:cNvSpPr>
          <p:nvPr>
            <p:ph type="title"/>
          </p:nvPr>
        </p:nvSpPr>
        <p:spPr>
          <a:xfrm>
            <a:off x="381000" y="152400"/>
            <a:ext cx="7848600" cy="990600"/>
          </a:xfrm>
        </p:spPr>
        <p:txBody>
          <a:bodyPr>
            <a:normAutofit/>
          </a:bodyPr>
          <a:lstStyle/>
          <a:p>
            <a:r>
              <a:rPr lang="en-US" dirty="0"/>
              <a:t>Gas line fatal blast—Nov 2004</a:t>
            </a:r>
          </a:p>
        </p:txBody>
      </p:sp>
      <p:pic>
        <p:nvPicPr>
          <p:cNvPr id="6" name="Content Placeholder 5" title="Photo: November 2004 fatal explosion in trench in Walnut Creek, Californi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1295400"/>
            <a:ext cx="6720272" cy="5010985"/>
          </a:xfrm>
        </p:spPr>
      </p:pic>
      <p:sp>
        <p:nvSpPr>
          <p:cNvPr id="5" name="&quot;Not Allowed&quot; Symbol 4" descr="HAZARD!" title="Do not do Symbol">
            <a:extLst>
              <a:ext uri="{FF2B5EF4-FFF2-40B4-BE49-F238E27FC236}">
                <a16:creationId xmlns:a16="http://schemas.microsoft.com/office/drawing/2014/main" id="{23415582-E0FD-4FC0-811D-7550E5015884}"/>
              </a:ext>
            </a:extLst>
          </p:cNvPr>
          <p:cNvSpPr/>
          <p:nvPr/>
        </p:nvSpPr>
        <p:spPr>
          <a:xfrm>
            <a:off x="1219200" y="12954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1876" y="24210"/>
            <a:ext cx="457200" cy="365125"/>
          </a:xfrm>
          <a:prstGeom prst="rect">
            <a:avLst/>
          </a:prstGeom>
        </p:spPr>
        <p:txBody>
          <a:bodyPr/>
          <a:lstStyle/>
          <a:p>
            <a:fld id="{A385ADA4-7CA8-7D42-9033-52B4A2259F06}" type="slidenum">
              <a:rPr lang="en-US" smtClean="0">
                <a:solidFill>
                  <a:srgbClr val="000000">
                    <a:tint val="75000"/>
                  </a:srgbClr>
                </a:solidFill>
              </a:rPr>
              <a:pPr/>
              <a:t>52</a:t>
            </a:fld>
            <a:endParaRPr lang="en-US" dirty="0">
              <a:solidFill>
                <a:srgbClr val="000000">
                  <a:tint val="75000"/>
                </a:srgbClr>
              </a:solidFill>
            </a:endParaRPr>
          </a:p>
        </p:txBody>
      </p:sp>
      <p:sp>
        <p:nvSpPr>
          <p:cNvPr id="2" name="Title 1"/>
          <p:cNvSpPr>
            <a:spLocks noGrp="1"/>
          </p:cNvSpPr>
          <p:nvPr>
            <p:ph type="title"/>
          </p:nvPr>
        </p:nvSpPr>
        <p:spPr>
          <a:xfrm>
            <a:off x="457200" y="274638"/>
            <a:ext cx="7239000" cy="868362"/>
          </a:xfrm>
        </p:spPr>
        <p:txBody>
          <a:bodyPr>
            <a:normAutofit/>
          </a:bodyPr>
          <a:lstStyle/>
          <a:p>
            <a:r>
              <a:rPr lang="en-US" dirty="0"/>
              <a:t>Overhead power line dangers?</a:t>
            </a:r>
          </a:p>
        </p:txBody>
      </p:sp>
      <p:sp>
        <p:nvSpPr>
          <p:cNvPr id="5" name="Content Placeholder 4"/>
          <p:cNvSpPr>
            <a:spLocks noGrp="1"/>
          </p:cNvSpPr>
          <p:nvPr>
            <p:ph sz="half" idx="1"/>
          </p:nvPr>
        </p:nvSpPr>
        <p:spPr>
          <a:xfrm>
            <a:off x="381000" y="1295400"/>
            <a:ext cx="4495800" cy="4648199"/>
          </a:xfrm>
        </p:spPr>
        <p:txBody>
          <a:bodyPr tIns="274320" bIns="274320">
            <a:noAutofit/>
          </a:bodyPr>
          <a:lstStyle/>
          <a:p>
            <a:pPr>
              <a:lnSpc>
                <a:spcPts val="2800"/>
              </a:lnSpc>
              <a:spcBef>
                <a:spcPts val="0"/>
              </a:spcBef>
            </a:pPr>
            <a:r>
              <a:rPr lang="en-US" sz="3200" dirty="0"/>
              <a:t>High voltage—high current</a:t>
            </a:r>
          </a:p>
          <a:p>
            <a:pPr>
              <a:lnSpc>
                <a:spcPts val="2800"/>
              </a:lnSpc>
              <a:spcBef>
                <a:spcPts val="0"/>
              </a:spcBef>
              <a:buNone/>
            </a:pPr>
            <a:endParaRPr lang="en-US" sz="3200" dirty="0"/>
          </a:p>
          <a:p>
            <a:pPr>
              <a:lnSpc>
                <a:spcPts val="2800"/>
              </a:lnSpc>
              <a:spcBef>
                <a:spcPts val="0"/>
              </a:spcBef>
            </a:pPr>
            <a:r>
              <a:rPr lang="en-US" sz="3200" dirty="0"/>
              <a:t>Not insulated</a:t>
            </a:r>
          </a:p>
          <a:p>
            <a:pPr>
              <a:lnSpc>
                <a:spcPts val="2800"/>
              </a:lnSpc>
              <a:spcBef>
                <a:spcPts val="0"/>
              </a:spcBef>
              <a:buNone/>
            </a:pPr>
            <a:endParaRPr lang="en-US" sz="3200" dirty="0"/>
          </a:p>
          <a:p>
            <a:pPr>
              <a:lnSpc>
                <a:spcPts val="2800"/>
              </a:lnSpc>
              <a:spcBef>
                <a:spcPts val="0"/>
              </a:spcBef>
            </a:pPr>
            <a:r>
              <a:rPr lang="en-US" sz="3200" dirty="0"/>
              <a:t>Out of sight line—     people don’t look up</a:t>
            </a:r>
          </a:p>
          <a:p>
            <a:pPr>
              <a:lnSpc>
                <a:spcPts val="2800"/>
              </a:lnSpc>
              <a:spcBef>
                <a:spcPts val="0"/>
              </a:spcBef>
              <a:buNone/>
            </a:pPr>
            <a:endParaRPr lang="en-US" sz="3200" dirty="0"/>
          </a:p>
          <a:p>
            <a:pPr>
              <a:lnSpc>
                <a:spcPts val="2800"/>
              </a:lnSpc>
              <a:spcBef>
                <a:spcPts val="0"/>
              </a:spcBef>
            </a:pPr>
            <a:r>
              <a:rPr lang="en-US" sz="3200" dirty="0"/>
              <a:t>Current can arc</a:t>
            </a:r>
          </a:p>
          <a:p>
            <a:pPr>
              <a:lnSpc>
                <a:spcPts val="2800"/>
              </a:lnSpc>
              <a:spcBef>
                <a:spcPts val="0"/>
              </a:spcBef>
              <a:buNone/>
            </a:pPr>
            <a:endParaRPr lang="en-US" sz="3200" dirty="0"/>
          </a:p>
          <a:p>
            <a:pPr>
              <a:lnSpc>
                <a:spcPts val="2800"/>
              </a:lnSpc>
              <a:spcBef>
                <a:spcPts val="0"/>
              </a:spcBef>
            </a:pPr>
            <a:r>
              <a:rPr lang="en-US" sz="3200" dirty="0"/>
              <a:t>Controlled by utility company, not job site</a:t>
            </a:r>
          </a:p>
        </p:txBody>
      </p:sp>
      <p:pic>
        <p:nvPicPr>
          <p:cNvPr id="7" name="Content Placeholder 6" title="Photo: Dump truck contacts overhead power lin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29200" y="1143000"/>
            <a:ext cx="3241401" cy="5176845"/>
          </a:xfrm>
        </p:spPr>
      </p:pic>
      <p:sp>
        <p:nvSpPr>
          <p:cNvPr id="6" name="&quot;Not Allowed&quot; Symbol 5" descr="HAZARD!" title="Do not do Symbol">
            <a:extLst>
              <a:ext uri="{FF2B5EF4-FFF2-40B4-BE49-F238E27FC236}">
                <a16:creationId xmlns:a16="http://schemas.microsoft.com/office/drawing/2014/main" id="{0FB0CAA5-17CA-4E90-809B-1BD4C541ADDA}"/>
              </a:ext>
            </a:extLst>
          </p:cNvPr>
          <p:cNvSpPr/>
          <p:nvPr/>
        </p:nvSpPr>
        <p:spPr>
          <a:xfrm>
            <a:off x="5029200" y="11430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atmospheres</a:t>
            </a:r>
          </a:p>
        </p:txBody>
      </p:sp>
      <p:sp>
        <p:nvSpPr>
          <p:cNvPr id="7" name="Content Placeholder 6"/>
          <p:cNvSpPr>
            <a:spLocks noGrp="1"/>
          </p:cNvSpPr>
          <p:nvPr>
            <p:ph sz="half" idx="4294967295"/>
          </p:nvPr>
        </p:nvSpPr>
        <p:spPr>
          <a:xfrm>
            <a:off x="4343400" y="1524000"/>
            <a:ext cx="4648200" cy="4754563"/>
          </a:xfrm>
          <a:solidFill>
            <a:srgbClr val="FFFF00"/>
          </a:solidFill>
        </p:spPr>
        <p:txBody>
          <a:bodyPr lIns="182880" tIns="274320" bIns="91440">
            <a:normAutofit fontScale="92500" lnSpcReduction="20000"/>
          </a:bodyPr>
          <a:lstStyle/>
          <a:p>
            <a:r>
              <a:rPr lang="en-US" dirty="0"/>
              <a:t>Can expect in excavations &gt;4 ft deep</a:t>
            </a:r>
          </a:p>
          <a:p>
            <a:r>
              <a:rPr lang="en-US" dirty="0"/>
              <a:t>Limited exits and air circulation</a:t>
            </a:r>
          </a:p>
          <a:p>
            <a:r>
              <a:rPr lang="en-US" dirty="0"/>
              <a:t>Buildup of gases, fumes, vapors and mists</a:t>
            </a:r>
          </a:p>
          <a:p>
            <a:r>
              <a:rPr lang="en-US" dirty="0"/>
              <a:t>Oxygen-deficient atmosphere</a:t>
            </a:r>
          </a:p>
          <a:p>
            <a:r>
              <a:rPr lang="en-US" dirty="0"/>
              <a:t>Poisoning, asphyxiation and death</a:t>
            </a:r>
          </a:p>
        </p:txBody>
      </p:sp>
      <p:sp>
        <p:nvSpPr>
          <p:cNvPr id="6" name="Slide Number Placeholder 3"/>
          <p:cNvSpPr>
            <a:spLocks noGrp="1"/>
          </p:cNvSpPr>
          <p:nvPr>
            <p:ph type="sldNum" sz="quarter" idx="4294967295"/>
          </p:nvPr>
        </p:nvSpPr>
        <p:spPr>
          <a:xfrm>
            <a:off x="8661876" y="24210"/>
            <a:ext cx="457200" cy="365125"/>
          </a:xfrm>
          <a:prstGeom prst="rect">
            <a:avLst/>
          </a:prstGeom>
        </p:spPr>
        <p:txBody>
          <a:bodyPr/>
          <a:lstStyle/>
          <a:p>
            <a:fld id="{A385ADA4-7CA8-7D42-9033-52B4A2259F06}" type="slidenum">
              <a:rPr lang="en-US" smtClean="0">
                <a:solidFill>
                  <a:srgbClr val="000000">
                    <a:tint val="75000"/>
                  </a:srgbClr>
                </a:solidFill>
              </a:rPr>
              <a:pPr/>
              <a:t>53</a:t>
            </a:fld>
            <a:endParaRPr lang="en-US" dirty="0">
              <a:solidFill>
                <a:srgbClr val="000000">
                  <a:tint val="75000"/>
                </a:srgbClr>
              </a:solidFill>
            </a:endParaRPr>
          </a:p>
        </p:txBody>
      </p:sp>
      <p:pic>
        <p:nvPicPr>
          <p:cNvPr id="3" name="Picture 2" title="Illustration indicating hazardous atmosphere in trench."/>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399" y="1752600"/>
            <a:ext cx="4112873" cy="42195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1143000"/>
          </a:xfrm>
        </p:spPr>
        <p:txBody>
          <a:bodyPr>
            <a:normAutofit fontScale="90000"/>
          </a:bodyPr>
          <a:lstStyle/>
          <a:p>
            <a:r>
              <a:rPr lang="en-US" dirty="0"/>
              <a:t>What are potential sources of “Bad Air?”</a:t>
            </a:r>
          </a:p>
        </p:txBody>
      </p:sp>
      <p:sp>
        <p:nvSpPr>
          <p:cNvPr id="3" name="Content Placeholder 2"/>
          <p:cNvSpPr>
            <a:spLocks noGrp="1"/>
          </p:cNvSpPr>
          <p:nvPr>
            <p:ph sz="half" idx="1"/>
          </p:nvPr>
        </p:nvSpPr>
        <p:spPr>
          <a:xfrm>
            <a:off x="4038600" y="1905000"/>
            <a:ext cx="4876800" cy="4343400"/>
          </a:xfrm>
        </p:spPr>
        <p:txBody>
          <a:bodyPr>
            <a:normAutofit lnSpcReduction="10000"/>
          </a:bodyPr>
          <a:lstStyle/>
          <a:p>
            <a:r>
              <a:rPr lang="en-US" sz="3200" dirty="0"/>
              <a:t>Excavating near landfills</a:t>
            </a:r>
          </a:p>
          <a:p>
            <a:r>
              <a:rPr lang="en-US" sz="3200" dirty="0"/>
              <a:t>Leaking gas lines/storage tanks</a:t>
            </a:r>
          </a:p>
          <a:p>
            <a:r>
              <a:rPr lang="en-US" sz="3200" dirty="0"/>
              <a:t>Contaminated soil</a:t>
            </a:r>
          </a:p>
          <a:p>
            <a:r>
              <a:rPr lang="en-US" sz="3200" dirty="0"/>
              <a:t>Sewers</a:t>
            </a:r>
          </a:p>
          <a:p>
            <a:r>
              <a:rPr lang="en-US" sz="3200" dirty="0"/>
              <a:t>Gas powered tools</a:t>
            </a:r>
          </a:p>
          <a:p>
            <a:r>
              <a:rPr lang="en-US" sz="3200" dirty="0"/>
              <a:t>Generators</a:t>
            </a:r>
          </a:p>
          <a:p>
            <a:r>
              <a:rPr lang="en-US" sz="3200" dirty="0"/>
              <a:t>Vehicles</a:t>
            </a:r>
          </a:p>
        </p:txBody>
      </p:sp>
      <p:sp>
        <p:nvSpPr>
          <p:cNvPr id="4" name="Content Placeholder 3"/>
          <p:cNvSpPr>
            <a:spLocks noGrp="1"/>
          </p:cNvSpPr>
          <p:nvPr>
            <p:ph sz="half" idx="2"/>
          </p:nvPr>
        </p:nvSpPr>
        <p:spPr>
          <a:xfrm>
            <a:off x="152400" y="1828800"/>
            <a:ext cx="3657600" cy="3276600"/>
          </a:xfrm>
          <a:solidFill>
            <a:srgbClr val="FFFF00"/>
          </a:solidFill>
        </p:spPr>
        <p:txBody>
          <a:bodyPr lIns="182880" tIns="182880">
            <a:noAutofit/>
          </a:bodyPr>
          <a:lstStyle/>
          <a:p>
            <a:pPr>
              <a:buNone/>
            </a:pPr>
            <a:r>
              <a:rPr lang="en-US" sz="3200" dirty="0"/>
              <a:t>Some Examples:</a:t>
            </a:r>
          </a:p>
          <a:p>
            <a:r>
              <a:rPr lang="en-US" sz="3200" dirty="0"/>
              <a:t>Hydrogen sulfide</a:t>
            </a:r>
          </a:p>
          <a:p>
            <a:r>
              <a:rPr lang="en-US" sz="3200" dirty="0"/>
              <a:t>Carbon dioxide</a:t>
            </a:r>
          </a:p>
          <a:p>
            <a:r>
              <a:rPr lang="en-US" sz="3200" dirty="0"/>
              <a:t>Methane</a:t>
            </a:r>
          </a:p>
          <a:p>
            <a:r>
              <a:rPr lang="en-US" sz="3200" dirty="0"/>
              <a:t>Carbon monoxide</a:t>
            </a:r>
          </a:p>
        </p:txBody>
      </p:sp>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54</a:t>
            </a:fld>
            <a:endParaRPr lang="en-US" dirty="0">
              <a:solidFill>
                <a:srgbClr val="000000">
                  <a:tint val="7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Photo showing heavy equipment excavator sinking into mud surrounded by wate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81000" y="2133600"/>
            <a:ext cx="5115784" cy="3886200"/>
          </a:xfrm>
        </p:spPr>
      </p:pic>
      <p:sp>
        <p:nvSpPr>
          <p:cNvPr id="7"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55</a:t>
            </a:fld>
            <a:endParaRPr lang="en-US" dirty="0">
              <a:solidFill>
                <a:srgbClr val="000000">
                  <a:tint val="75000"/>
                </a:srgbClr>
              </a:solidFill>
            </a:endParaRPr>
          </a:p>
        </p:txBody>
      </p:sp>
      <p:sp>
        <p:nvSpPr>
          <p:cNvPr id="2" name="Title 1"/>
          <p:cNvSpPr>
            <a:spLocks noGrp="1"/>
          </p:cNvSpPr>
          <p:nvPr>
            <p:ph type="title"/>
          </p:nvPr>
        </p:nvSpPr>
        <p:spPr>
          <a:xfrm>
            <a:off x="457200" y="274638"/>
            <a:ext cx="5943600" cy="1143000"/>
          </a:xfrm>
        </p:spPr>
        <p:txBody>
          <a:bodyPr/>
          <a:lstStyle/>
          <a:p>
            <a:r>
              <a:rPr lang="en-US" dirty="0"/>
              <a:t>Water in the excavation</a:t>
            </a:r>
          </a:p>
        </p:txBody>
      </p:sp>
      <p:pic>
        <p:nvPicPr>
          <p:cNvPr id="6" name="Content Placeholder 5" title="Photo shows man trying to climb out of wet, muddy, unprotected trench."/>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638800" y="2362200"/>
            <a:ext cx="3368588" cy="3810000"/>
          </a:xfrm>
        </p:spPr>
      </p:pic>
      <p:sp>
        <p:nvSpPr>
          <p:cNvPr id="8" name="&quot;Not Allowed&quot; Symbol 7" descr="HAZARD!" title="Do not do Symbol">
            <a:extLst>
              <a:ext uri="{FF2B5EF4-FFF2-40B4-BE49-F238E27FC236}">
                <a16:creationId xmlns:a16="http://schemas.microsoft.com/office/drawing/2014/main" id="{F8BF5055-FF25-4BD1-BD5E-5612D91E9271}"/>
              </a:ext>
            </a:extLst>
          </p:cNvPr>
          <p:cNvSpPr/>
          <p:nvPr/>
        </p:nvSpPr>
        <p:spPr>
          <a:xfrm>
            <a:off x="5029200"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868362"/>
          </a:xfrm>
        </p:spPr>
        <p:txBody>
          <a:bodyPr/>
          <a:lstStyle/>
          <a:p>
            <a:r>
              <a:rPr lang="en-US" dirty="0"/>
              <a:t>Dangers of water</a:t>
            </a:r>
          </a:p>
        </p:txBody>
      </p:sp>
      <p:sp>
        <p:nvSpPr>
          <p:cNvPr id="3" name="Content Placeholder 2"/>
          <p:cNvSpPr>
            <a:spLocks noGrp="1"/>
          </p:cNvSpPr>
          <p:nvPr>
            <p:ph sz="half" idx="1"/>
          </p:nvPr>
        </p:nvSpPr>
        <p:spPr>
          <a:xfrm>
            <a:off x="381000" y="1341437"/>
            <a:ext cx="4038600" cy="4525963"/>
          </a:xfrm>
          <a:solidFill>
            <a:srgbClr val="FFFF00"/>
          </a:solidFill>
        </p:spPr>
        <p:txBody>
          <a:bodyPr lIns="365760" tIns="274320">
            <a:normAutofit lnSpcReduction="10000"/>
          </a:bodyPr>
          <a:lstStyle/>
          <a:p>
            <a:r>
              <a:rPr lang="en-US" dirty="0"/>
              <a:t>Fills surface cracks</a:t>
            </a:r>
          </a:p>
          <a:p>
            <a:r>
              <a:rPr lang="en-US" dirty="0"/>
              <a:t>Softens soil</a:t>
            </a:r>
          </a:p>
          <a:p>
            <a:r>
              <a:rPr lang="en-US" dirty="0"/>
              <a:t>Weakens/undermines excavation walls</a:t>
            </a:r>
          </a:p>
          <a:p>
            <a:r>
              <a:rPr lang="en-US" dirty="0"/>
              <a:t>Can lead to cave-ins</a:t>
            </a:r>
          </a:p>
          <a:p>
            <a:r>
              <a:rPr lang="en-US" dirty="0"/>
              <a:t>Difficult to get out</a:t>
            </a:r>
          </a:p>
          <a:p>
            <a:r>
              <a:rPr lang="en-US" dirty="0"/>
              <a:t>Drowning</a:t>
            </a:r>
          </a:p>
          <a:p>
            <a:r>
              <a:rPr lang="en-US" dirty="0"/>
              <a:t>Electrocution risk</a:t>
            </a:r>
          </a:p>
        </p:txBody>
      </p:sp>
      <p:sp>
        <p:nvSpPr>
          <p:cNvPr id="4" name="Content Placeholder 3"/>
          <p:cNvSpPr>
            <a:spLocks noGrp="1"/>
          </p:cNvSpPr>
          <p:nvPr>
            <p:ph sz="half" idx="2"/>
          </p:nvPr>
        </p:nvSpPr>
        <p:spPr>
          <a:xfrm>
            <a:off x="4724400" y="1331612"/>
            <a:ext cx="3733800" cy="4525963"/>
          </a:xfrm>
          <a:solidFill>
            <a:schemeClr val="bg1"/>
          </a:solidFill>
        </p:spPr>
        <p:txBody>
          <a:bodyPr lIns="274320" tIns="274320">
            <a:normAutofit lnSpcReduction="10000"/>
          </a:bodyPr>
          <a:lstStyle/>
          <a:p>
            <a:pPr>
              <a:buNone/>
            </a:pPr>
            <a:r>
              <a:rPr lang="en-US" dirty="0"/>
              <a:t>SOURCES:</a:t>
            </a:r>
          </a:p>
          <a:p>
            <a:r>
              <a:rPr lang="en-US" dirty="0"/>
              <a:t>Heavy rain</a:t>
            </a:r>
          </a:p>
          <a:p>
            <a:r>
              <a:rPr lang="en-US" dirty="0"/>
              <a:t>Broken pipe</a:t>
            </a:r>
          </a:p>
          <a:p>
            <a:r>
              <a:rPr lang="en-US" dirty="0"/>
              <a:t>Ground water</a:t>
            </a:r>
          </a:p>
          <a:p>
            <a:pPr indent="0">
              <a:buNone/>
            </a:pPr>
            <a:endParaRPr lang="en-US" dirty="0"/>
          </a:p>
          <a:p>
            <a:pPr indent="0">
              <a:buNone/>
            </a:pPr>
            <a:r>
              <a:rPr lang="en-US" b="1" dirty="0">
                <a:solidFill>
                  <a:srgbClr val="FF0000"/>
                </a:solidFill>
              </a:rPr>
              <a:t>NEVER work in trenches where water has accumulated!</a:t>
            </a:r>
          </a:p>
        </p:txBody>
      </p:sp>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56</a:t>
            </a:fld>
            <a:endParaRPr lang="en-US" dirty="0">
              <a:solidFill>
                <a:srgbClr val="000000">
                  <a:tint val="75000"/>
                </a:srgb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96633">
            <a:alpha val="72000"/>
          </a:srgbClr>
        </a:solidFill>
        <a:effectLst/>
      </p:bgPr>
    </p:bg>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chemeClr val="bg1"/>
                </a:solidFill>
              </a:rPr>
              <a:pPr/>
              <a:t>57</a:t>
            </a:fld>
            <a:endParaRPr lang="en-US" dirty="0">
              <a:solidFill>
                <a:schemeClr val="bg1"/>
              </a:solidFill>
            </a:endParaRPr>
          </a:p>
        </p:txBody>
      </p:sp>
      <p:sp>
        <p:nvSpPr>
          <p:cNvPr id="2" name="Title 1"/>
          <p:cNvSpPr>
            <a:spLocks noGrp="1"/>
          </p:cNvSpPr>
          <p:nvPr>
            <p:ph type="title"/>
          </p:nvPr>
        </p:nvSpPr>
        <p:spPr>
          <a:xfrm>
            <a:off x="457200" y="274638"/>
            <a:ext cx="3124200" cy="1143000"/>
          </a:xfrm>
          <a:solidFill>
            <a:schemeClr val="bg1"/>
          </a:solidFill>
        </p:spPr>
        <p:txBody>
          <a:bodyPr/>
          <a:lstStyle/>
          <a:p>
            <a:r>
              <a:rPr lang="en-US" dirty="0"/>
              <a:t>Falling loads</a:t>
            </a:r>
          </a:p>
        </p:txBody>
      </p:sp>
      <p:pic>
        <p:nvPicPr>
          <p:cNvPr id="6" name="Content Placeholder 5" title="Photo shows pipe sections being offloaded from truck at edge of trench while workers are in trench below. Example of bad practice; falling load hazard."/>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0" y="2362200"/>
            <a:ext cx="4822825" cy="3657600"/>
          </a:xfrm>
        </p:spPr>
      </p:pic>
      <p:sp>
        <p:nvSpPr>
          <p:cNvPr id="7" name="Content Placeholder 6"/>
          <p:cNvSpPr>
            <a:spLocks noGrp="1"/>
          </p:cNvSpPr>
          <p:nvPr>
            <p:ph sz="half" idx="4294967295"/>
          </p:nvPr>
        </p:nvSpPr>
        <p:spPr>
          <a:xfrm>
            <a:off x="4876800" y="4495800"/>
            <a:ext cx="4191000" cy="1600200"/>
          </a:xfrm>
        </p:spPr>
        <p:txBody>
          <a:bodyPr>
            <a:normAutofit fontScale="85000" lnSpcReduction="10000"/>
          </a:bodyPr>
          <a:lstStyle/>
          <a:p>
            <a:r>
              <a:rPr lang="en-US" b="1" dirty="0">
                <a:solidFill>
                  <a:schemeClr val="bg1"/>
                </a:solidFill>
              </a:rPr>
              <a:t>During loading/unloading</a:t>
            </a:r>
          </a:p>
          <a:p>
            <a:r>
              <a:rPr lang="en-US" b="1" dirty="0">
                <a:solidFill>
                  <a:schemeClr val="bg1"/>
                </a:solidFill>
              </a:rPr>
              <a:t>Rigging failures</a:t>
            </a:r>
          </a:p>
          <a:p>
            <a:r>
              <a:rPr lang="en-US" b="1" dirty="0">
                <a:solidFill>
                  <a:schemeClr val="bg1"/>
                </a:solidFill>
              </a:rPr>
              <a:t>Shifting loads</a:t>
            </a:r>
          </a:p>
        </p:txBody>
      </p:sp>
      <p:pic>
        <p:nvPicPr>
          <p:cNvPr id="8" name="Picture 7" title="Photo shows worker buried under section of pipe in bottom of trench. Result of falling load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2807" y="1219200"/>
            <a:ext cx="4261193" cy="3199214"/>
          </a:xfrm>
          <a:prstGeom prst="rect">
            <a:avLst/>
          </a:prstGeom>
        </p:spPr>
      </p:pic>
      <p:sp>
        <p:nvSpPr>
          <p:cNvPr id="10" name="&quot;Not Allowed&quot; Symbol 9" descr="HAZARD!" title="Do not do Symbol">
            <a:extLst>
              <a:ext uri="{FF2B5EF4-FFF2-40B4-BE49-F238E27FC236}">
                <a16:creationId xmlns:a16="http://schemas.microsoft.com/office/drawing/2014/main" id="{0D236533-1B4C-4AD8-801E-D438E29F797F}"/>
              </a:ext>
            </a:extLst>
          </p:cNvPr>
          <p:cNvSpPr/>
          <p:nvPr/>
        </p:nvSpPr>
        <p:spPr>
          <a:xfrm>
            <a:off x="4191000" y="1600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AE8B6"/>
        </a:solidFill>
        <a:effectLst/>
      </p:bgPr>
    </p:bg>
    <p:spTree>
      <p:nvGrpSpPr>
        <p:cNvPr id="1" name=""/>
        <p:cNvGrpSpPr/>
        <p:nvPr/>
      </p:nvGrpSpPr>
      <p:grpSpPr>
        <a:xfrm>
          <a:off x="0" y="0"/>
          <a:ext cx="0" cy="0"/>
          <a:chOff x="0" y="0"/>
          <a:chExt cx="0" cy="0"/>
        </a:xfrm>
      </p:grpSpPr>
      <p:pic>
        <p:nvPicPr>
          <p:cNvPr id="3" name="Picture 2" title="Photo shows a tractor that has fallen into a trench. Example of falling objects hazar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1752600"/>
            <a:ext cx="5953125" cy="4067175"/>
          </a:xfrm>
          <a:prstGeom prst="rect">
            <a:avLst/>
          </a:prstGeom>
        </p:spPr>
      </p:pic>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58</a:t>
            </a:fld>
            <a:endParaRPr lang="en-US" dirty="0">
              <a:solidFill>
                <a:srgbClr val="000000">
                  <a:tint val="75000"/>
                </a:srgbClr>
              </a:solidFill>
            </a:endParaRPr>
          </a:p>
        </p:txBody>
      </p:sp>
      <p:sp>
        <p:nvSpPr>
          <p:cNvPr id="2" name="Title 1"/>
          <p:cNvSpPr>
            <a:spLocks noGrp="1"/>
          </p:cNvSpPr>
          <p:nvPr>
            <p:ph type="title"/>
          </p:nvPr>
        </p:nvSpPr>
        <p:spPr>
          <a:xfrm>
            <a:off x="457200" y="152400"/>
            <a:ext cx="3810000" cy="1143000"/>
          </a:xfrm>
        </p:spPr>
        <p:txBody>
          <a:bodyPr/>
          <a:lstStyle/>
          <a:p>
            <a:r>
              <a:rPr lang="en-US" dirty="0"/>
              <a:t>Falling objects</a:t>
            </a:r>
          </a:p>
        </p:txBody>
      </p:sp>
      <p:sp>
        <p:nvSpPr>
          <p:cNvPr id="8" name="Content Placeholder 7"/>
          <p:cNvSpPr>
            <a:spLocks noGrp="1"/>
          </p:cNvSpPr>
          <p:nvPr>
            <p:ph sz="half" idx="4294967295"/>
          </p:nvPr>
        </p:nvSpPr>
        <p:spPr>
          <a:xfrm>
            <a:off x="6197600" y="1828800"/>
            <a:ext cx="2895600" cy="3200400"/>
          </a:xfrm>
        </p:spPr>
        <p:txBody>
          <a:bodyPr>
            <a:normAutofit fontScale="92500" lnSpcReduction="10000"/>
          </a:bodyPr>
          <a:lstStyle/>
          <a:p>
            <a:r>
              <a:rPr lang="en-US" sz="4000" dirty="0"/>
              <a:t>Loose rock or soil</a:t>
            </a:r>
          </a:p>
          <a:p>
            <a:r>
              <a:rPr lang="en-US" sz="4000" dirty="0"/>
              <a:t>Tools</a:t>
            </a:r>
          </a:p>
          <a:p>
            <a:r>
              <a:rPr lang="en-US" sz="4000" dirty="0"/>
              <a:t>Materials</a:t>
            </a:r>
          </a:p>
          <a:p>
            <a:r>
              <a:rPr lang="en-US" sz="4000" dirty="0"/>
              <a:t>Equipment</a:t>
            </a:r>
          </a:p>
        </p:txBody>
      </p:sp>
      <p:sp>
        <p:nvSpPr>
          <p:cNvPr id="7" name="&quot;Not Allowed&quot; Symbol 6" descr="HAZARD!" title="Do not do Symbol">
            <a:extLst>
              <a:ext uri="{FF2B5EF4-FFF2-40B4-BE49-F238E27FC236}">
                <a16:creationId xmlns:a16="http://schemas.microsoft.com/office/drawing/2014/main" id="{19ACFBE0-2424-465D-8649-2A0A7EDF3AC3}"/>
              </a:ext>
            </a:extLst>
          </p:cNvPr>
          <p:cNvSpPr/>
          <p:nvPr/>
        </p:nvSpPr>
        <p:spPr>
          <a:xfrm>
            <a:off x="228600" y="51816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59</a:t>
            </a:fld>
            <a:endParaRPr lang="en-US" dirty="0">
              <a:solidFill>
                <a:srgbClr val="000000">
                  <a:tint val="75000"/>
                </a:srgbClr>
              </a:solidFill>
            </a:endParaRPr>
          </a:p>
        </p:txBody>
      </p:sp>
      <p:sp>
        <p:nvSpPr>
          <p:cNvPr id="2" name="Title 1"/>
          <p:cNvSpPr>
            <a:spLocks noGrp="1"/>
          </p:cNvSpPr>
          <p:nvPr>
            <p:ph type="title"/>
          </p:nvPr>
        </p:nvSpPr>
        <p:spPr>
          <a:xfrm>
            <a:off x="457200" y="274638"/>
            <a:ext cx="7696200" cy="944562"/>
          </a:xfrm>
        </p:spPr>
        <p:txBody>
          <a:bodyPr/>
          <a:lstStyle/>
          <a:p>
            <a:r>
              <a:rPr lang="en-US" dirty="0"/>
              <a:t>Fall hazards around excavations?</a:t>
            </a:r>
          </a:p>
        </p:txBody>
      </p:sp>
      <p:sp>
        <p:nvSpPr>
          <p:cNvPr id="4" name="Content Placeholder 3"/>
          <p:cNvSpPr>
            <a:spLocks noGrp="1"/>
          </p:cNvSpPr>
          <p:nvPr>
            <p:ph sz="half" idx="2"/>
          </p:nvPr>
        </p:nvSpPr>
        <p:spPr>
          <a:xfrm>
            <a:off x="457200" y="1371600"/>
            <a:ext cx="4800600" cy="4800600"/>
          </a:xfrm>
        </p:spPr>
        <p:txBody>
          <a:bodyPr>
            <a:noAutofit/>
          </a:bodyPr>
          <a:lstStyle/>
          <a:p>
            <a:r>
              <a:rPr lang="en-US" sz="3200" dirty="0"/>
              <a:t>Excavations &gt;6’ deep</a:t>
            </a:r>
          </a:p>
          <a:p>
            <a:r>
              <a:rPr lang="en-US" sz="3200" dirty="0"/>
              <a:t>Edges not clearly visible</a:t>
            </a:r>
          </a:p>
          <a:p>
            <a:r>
              <a:rPr lang="en-US" sz="3200" dirty="0"/>
              <a:t>Unguarded walkways</a:t>
            </a:r>
          </a:p>
          <a:p>
            <a:r>
              <a:rPr lang="en-US" sz="3200" dirty="0"/>
              <a:t>Pier holes, wells, pits, shafts</a:t>
            </a:r>
          </a:p>
          <a:p>
            <a:r>
              <a:rPr lang="en-US" sz="3200" dirty="0"/>
              <a:t>Unprotected remote excavations</a:t>
            </a:r>
          </a:p>
          <a:p>
            <a:r>
              <a:rPr lang="en-US" sz="3200" dirty="0"/>
              <a:t>Portable ladders</a:t>
            </a:r>
          </a:p>
        </p:txBody>
      </p:sp>
      <p:pic>
        <p:nvPicPr>
          <p:cNvPr id="8" name="Picture 7" title="Photo shows fall hazard example. Walkway next to open trench is unprotected and more than 6 feet above ground level. Exposed rebar is not capped creating an impalement hazar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2571" y="3505200"/>
            <a:ext cx="4125229" cy="2762250"/>
          </a:xfrm>
          <a:prstGeom prst="rect">
            <a:avLst/>
          </a:prstGeom>
        </p:spPr>
      </p:pic>
      <p:sp>
        <p:nvSpPr>
          <p:cNvPr id="6" name="&quot;Not Allowed&quot; Symbol 5" descr="HAZARD!" title="Do not do Symbol">
            <a:extLst>
              <a:ext uri="{FF2B5EF4-FFF2-40B4-BE49-F238E27FC236}">
                <a16:creationId xmlns:a16="http://schemas.microsoft.com/office/drawing/2014/main" id="{1065B4D3-38FB-4262-878A-C4DEB73CC5F0}"/>
              </a:ext>
            </a:extLst>
          </p:cNvPr>
          <p:cNvSpPr/>
          <p:nvPr/>
        </p:nvSpPr>
        <p:spPr>
          <a:xfrm>
            <a:off x="7944579" y="35052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normAutofit/>
          </a:bodyPr>
          <a:lstStyle/>
          <a:p>
            <a:pPr algn="l"/>
            <a:r>
              <a:rPr lang="en-US" dirty="0"/>
              <a:t>OSHA’s definition of excavation</a:t>
            </a:r>
          </a:p>
        </p:txBody>
      </p:sp>
      <p:sp>
        <p:nvSpPr>
          <p:cNvPr id="3" name="Content Placeholder 2"/>
          <p:cNvSpPr>
            <a:spLocks noGrp="1"/>
          </p:cNvSpPr>
          <p:nvPr>
            <p:ph idx="1"/>
          </p:nvPr>
        </p:nvSpPr>
        <p:spPr>
          <a:xfrm>
            <a:off x="304800" y="2667000"/>
            <a:ext cx="8458200" cy="2438400"/>
          </a:xfrm>
        </p:spPr>
        <p:txBody>
          <a:bodyPr>
            <a:noAutofit/>
          </a:bodyPr>
          <a:lstStyle/>
          <a:p>
            <a:pPr indent="0">
              <a:buNone/>
            </a:pPr>
            <a:r>
              <a:rPr lang="en-US" sz="4400" dirty="0"/>
              <a:t>“Any man-made cut, cavity, trench, or depression in the Earth’s surface formed by earth removal”</a:t>
            </a:r>
          </a:p>
        </p:txBody>
      </p:sp>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6</a:t>
            </a:fld>
            <a:endParaRPr lang="en-US" dirty="0">
              <a:solidFill>
                <a:srgbClr val="000000">
                  <a:tint val="75000"/>
                </a:srgb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60</a:t>
            </a:fld>
            <a:endParaRPr lang="en-US" dirty="0">
              <a:solidFill>
                <a:srgbClr val="000000">
                  <a:tint val="75000"/>
                </a:srgbClr>
              </a:solidFill>
            </a:endParaRPr>
          </a:p>
        </p:txBody>
      </p:sp>
      <p:sp>
        <p:nvSpPr>
          <p:cNvPr id="2" name="Title 1"/>
          <p:cNvSpPr>
            <a:spLocks noGrp="1"/>
          </p:cNvSpPr>
          <p:nvPr>
            <p:ph type="title"/>
          </p:nvPr>
        </p:nvSpPr>
        <p:spPr>
          <a:xfrm>
            <a:off x="457200" y="274638"/>
            <a:ext cx="5715000" cy="944562"/>
          </a:xfrm>
        </p:spPr>
        <p:txBody>
          <a:bodyPr/>
          <a:lstStyle/>
          <a:p>
            <a:r>
              <a:rPr lang="en-US" dirty="0"/>
              <a:t>Destabilized structures</a:t>
            </a:r>
          </a:p>
        </p:txBody>
      </p:sp>
      <p:sp>
        <p:nvSpPr>
          <p:cNvPr id="3" name="Content Placeholder 2"/>
          <p:cNvSpPr>
            <a:spLocks noGrp="1"/>
          </p:cNvSpPr>
          <p:nvPr>
            <p:ph sz="half" idx="1"/>
          </p:nvPr>
        </p:nvSpPr>
        <p:spPr>
          <a:xfrm>
            <a:off x="838200" y="1143000"/>
            <a:ext cx="2133600" cy="2286000"/>
          </a:xfrm>
        </p:spPr>
        <p:txBody>
          <a:bodyPr/>
          <a:lstStyle/>
          <a:p>
            <a:r>
              <a:rPr lang="en-US" dirty="0"/>
              <a:t>Buildings</a:t>
            </a:r>
          </a:p>
          <a:p>
            <a:r>
              <a:rPr lang="en-US" dirty="0"/>
              <a:t>Walls</a:t>
            </a:r>
          </a:p>
          <a:p>
            <a:r>
              <a:rPr lang="en-US" dirty="0"/>
              <a:t>Sidewalks</a:t>
            </a:r>
          </a:p>
          <a:p>
            <a:r>
              <a:rPr lang="en-US" dirty="0"/>
              <a:t>Pavement</a:t>
            </a:r>
          </a:p>
        </p:txBody>
      </p:sp>
      <p:pic>
        <p:nvPicPr>
          <p:cNvPr id="6" name="Content Placeholder 5" title="Photo shows worker partially buried in trench that undermined adjacent structure. Wall of building is destabilized."/>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223377" y="1905000"/>
            <a:ext cx="5920623" cy="4448963"/>
          </a:xfrm>
        </p:spPr>
      </p:pic>
      <p:pic>
        <p:nvPicPr>
          <p:cNvPr id="7" name="Picture 6" title="Photo shows backhoe being used to support brick wall of residential building next to excavated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89" y="3276600"/>
            <a:ext cx="4063411" cy="3044036"/>
          </a:xfrm>
          <a:prstGeom prst="rect">
            <a:avLst/>
          </a:prstGeom>
        </p:spPr>
      </p:pic>
      <p:sp>
        <p:nvSpPr>
          <p:cNvPr id="8" name="&quot;Not Allowed&quot; Symbol 7" descr="HAZARD!">
            <a:extLst>
              <a:ext uri="{FF2B5EF4-FFF2-40B4-BE49-F238E27FC236}">
                <a16:creationId xmlns:a16="http://schemas.microsoft.com/office/drawing/2014/main" id="{1A4FC5BE-53C3-4C9D-BD41-B09EA688B2BE}"/>
              </a:ext>
            </a:extLst>
          </p:cNvPr>
          <p:cNvSpPr/>
          <p:nvPr/>
        </p:nvSpPr>
        <p:spPr>
          <a:xfrm>
            <a:off x="3314700" y="2299376"/>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61</a:t>
            </a:fld>
            <a:endParaRPr lang="en-US" dirty="0">
              <a:solidFill>
                <a:srgbClr val="000000">
                  <a:tint val="75000"/>
                </a:srgbClr>
              </a:solidFill>
            </a:endParaRPr>
          </a:p>
        </p:txBody>
      </p:sp>
      <p:sp>
        <p:nvSpPr>
          <p:cNvPr id="2" name="Title 1"/>
          <p:cNvSpPr>
            <a:spLocks noGrp="1"/>
          </p:cNvSpPr>
          <p:nvPr>
            <p:ph type="title"/>
          </p:nvPr>
        </p:nvSpPr>
        <p:spPr>
          <a:xfrm>
            <a:off x="457200" y="274638"/>
            <a:ext cx="7086600" cy="944562"/>
          </a:xfrm>
        </p:spPr>
        <p:txBody>
          <a:bodyPr>
            <a:noAutofit/>
          </a:bodyPr>
          <a:lstStyle/>
          <a:p>
            <a:r>
              <a:rPr lang="en-US" dirty="0"/>
              <a:t>Exposure to vehicular traffic</a:t>
            </a:r>
          </a:p>
        </p:txBody>
      </p:sp>
      <p:pic>
        <p:nvPicPr>
          <p:cNvPr id="4" name="Content Placeholder 3" title="Photo shows residential street excavation with no traffic controls. Person stands next to trench with no protection, no PPE, no barricades and back to the stree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1194091"/>
            <a:ext cx="6858000" cy="5147775"/>
          </a:xfrm>
        </p:spPr>
      </p:pic>
      <p:sp>
        <p:nvSpPr>
          <p:cNvPr id="6" name="&quot;Not Allowed&quot; Symbol 5" descr="HAZARD!" title="Do not do Symbol">
            <a:extLst>
              <a:ext uri="{FF2B5EF4-FFF2-40B4-BE49-F238E27FC236}">
                <a16:creationId xmlns:a16="http://schemas.microsoft.com/office/drawing/2014/main" id="{5AAE2B47-E9C5-48EE-B422-532D4DA99B55}"/>
              </a:ext>
            </a:extLst>
          </p:cNvPr>
          <p:cNvSpPr/>
          <p:nvPr/>
        </p:nvSpPr>
        <p:spPr>
          <a:xfrm>
            <a:off x="6781800" y="5206709"/>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
        <p:nvSpPr>
          <p:cNvPr id="10243" name="Title 1"/>
          <p:cNvSpPr>
            <a:spLocks noGrp="1"/>
          </p:cNvSpPr>
          <p:nvPr>
            <p:ph type="title"/>
          </p:nvPr>
        </p:nvSpPr>
        <p:spPr bwMode="auto">
          <a:xfrm>
            <a:off x="685800" y="381000"/>
            <a:ext cx="6324600" cy="715962"/>
          </a:xfrm>
          <a:noFill/>
        </p:spPr>
        <p:txBody>
          <a:bodyPr vert="horz" wrap="square" lIns="91440" tIns="45720" rIns="91440" bIns="45720" numCol="1" compatLnSpc="1">
            <a:prstTxWarp prst="textNoShape">
              <a:avLst/>
            </a:prstTxWarp>
            <a:noAutofit/>
          </a:bodyPr>
          <a:lstStyle/>
          <a:p>
            <a:pPr eaLnBrk="1" hangingPunct="1"/>
            <a:r>
              <a:rPr lang="en-US" sz="4400" b="0" dirty="0">
                <a:cs typeface="Arial" panose="020B0604020202020204" pitchFamily="34" charset="0"/>
              </a:rPr>
              <a:t>Exposure to Valley fever</a:t>
            </a:r>
          </a:p>
        </p:txBody>
      </p:sp>
      <p:sp>
        <p:nvSpPr>
          <p:cNvPr id="6" name="Content Placeholder 4"/>
          <p:cNvSpPr txBox="1">
            <a:spLocks/>
          </p:cNvSpPr>
          <p:nvPr/>
        </p:nvSpPr>
        <p:spPr bwMode="auto">
          <a:xfrm>
            <a:off x="939692" y="5158451"/>
            <a:ext cx="7112216" cy="1135516"/>
          </a:xfrm>
          <a:prstGeom prst="rect">
            <a:avLst/>
          </a:prstGeom>
          <a:noFill/>
          <a:ln>
            <a:noFill/>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SzPct val="70000"/>
              <a:buFont typeface="Wingdings" pitchFamily="2" charset="2"/>
              <a:buChar char="q"/>
              <a:defRPr sz="2400" b="1" baseline="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Clr>
                <a:schemeClr val="tx1"/>
              </a:buClr>
              <a:buSzPct val="100000"/>
              <a:buFont typeface="Arial" pitchFamily="34" charset="0"/>
              <a:buChar char="•"/>
              <a:defRPr sz="1800">
                <a:solidFill>
                  <a:schemeClr val="bg2"/>
                </a:solidFill>
                <a:latin typeface="+mn-lt"/>
              </a:defRPr>
            </a:lvl3pPr>
            <a:lvl4pPr marL="1600200" indent="-228600" algn="l" rtl="0" eaLnBrk="1" fontAlgn="base" hangingPunct="1">
              <a:spcBef>
                <a:spcPct val="20000"/>
              </a:spcBef>
              <a:spcAft>
                <a:spcPct val="0"/>
              </a:spcAft>
              <a:buClr>
                <a:schemeClr val="tx1"/>
              </a:buClr>
              <a:buSzPct val="70000"/>
              <a:buFont typeface="Courier New" pitchFamily="49" charset="0"/>
              <a:buChar char="o"/>
              <a:defRPr sz="1800" baseline="0">
                <a:solidFill>
                  <a:schemeClr val="bg2"/>
                </a:solidFill>
                <a:latin typeface="+mn-lt"/>
              </a:defRPr>
            </a:lvl4pPr>
            <a:lvl5pPr marL="2057400" indent="-228600" algn="l" rtl="0" eaLnBrk="1" fontAlgn="base" hangingPunct="1">
              <a:spcBef>
                <a:spcPct val="20000"/>
              </a:spcBef>
              <a:spcAft>
                <a:spcPct val="0"/>
              </a:spcAft>
              <a:buClr>
                <a:schemeClr val="tx1"/>
              </a:buClr>
              <a:buSzPct val="70000"/>
              <a:buFont typeface="Arial" pitchFamily="34" charset="0"/>
              <a:buChar char="•"/>
              <a:defRPr sz="1800">
                <a:solidFill>
                  <a:schemeClr val="bg2"/>
                </a:solidFill>
                <a:latin typeface="+mn-lt"/>
              </a:defRPr>
            </a:lvl5pPr>
            <a:lvl6pPr marL="2514600" indent="-228600" algn="l" rtl="0" eaLnBrk="1" fontAlgn="base" hangingPunct="1">
              <a:spcBef>
                <a:spcPct val="20000"/>
              </a:spcBef>
              <a:spcAft>
                <a:spcPct val="0"/>
              </a:spcAft>
              <a:buClr>
                <a:srgbClr val="800000"/>
              </a:buClr>
              <a:buChar char="­"/>
              <a:defRPr sz="2400">
                <a:solidFill>
                  <a:schemeClr val="bg1"/>
                </a:solidFill>
                <a:latin typeface="+mn-lt"/>
              </a:defRPr>
            </a:lvl6pPr>
            <a:lvl7pPr marL="2971800" indent="-228600" algn="l" rtl="0" eaLnBrk="1" fontAlgn="base" hangingPunct="1">
              <a:spcBef>
                <a:spcPct val="20000"/>
              </a:spcBef>
              <a:spcAft>
                <a:spcPct val="0"/>
              </a:spcAft>
              <a:buClr>
                <a:srgbClr val="800000"/>
              </a:buClr>
              <a:buChar char="­"/>
              <a:defRPr sz="2400">
                <a:solidFill>
                  <a:schemeClr val="bg1"/>
                </a:solidFill>
                <a:latin typeface="+mn-lt"/>
              </a:defRPr>
            </a:lvl7pPr>
            <a:lvl8pPr marL="3429000" indent="-228600" algn="l" rtl="0" eaLnBrk="1" fontAlgn="base" hangingPunct="1">
              <a:spcBef>
                <a:spcPct val="20000"/>
              </a:spcBef>
              <a:spcAft>
                <a:spcPct val="0"/>
              </a:spcAft>
              <a:buClr>
                <a:srgbClr val="800000"/>
              </a:buClr>
              <a:buChar char="­"/>
              <a:defRPr sz="2400">
                <a:solidFill>
                  <a:schemeClr val="bg1"/>
                </a:solidFill>
                <a:latin typeface="+mn-lt"/>
              </a:defRPr>
            </a:lvl8pPr>
            <a:lvl9pPr marL="3886200" indent="-228600" algn="l" rtl="0" eaLnBrk="1" fontAlgn="base" hangingPunct="1">
              <a:spcBef>
                <a:spcPct val="20000"/>
              </a:spcBef>
              <a:spcAft>
                <a:spcPct val="0"/>
              </a:spcAft>
              <a:buClr>
                <a:srgbClr val="800000"/>
              </a:buClr>
              <a:buChar char="­"/>
              <a:defRPr sz="2400">
                <a:solidFill>
                  <a:schemeClr val="bg1"/>
                </a:solidFill>
                <a:latin typeface="+mn-lt"/>
              </a:defRPr>
            </a:lvl9pPr>
          </a:lstStyle>
          <a:p>
            <a:pPr marL="0" indent="0">
              <a:spcBef>
                <a:spcPts val="0"/>
              </a:spcBef>
              <a:spcAft>
                <a:spcPts val="600"/>
              </a:spcAft>
              <a:buFont typeface="Wingdings" pitchFamily="2" charset="2"/>
              <a:buNone/>
            </a:pPr>
            <a:r>
              <a:rPr lang="en-US" b="0" kern="0" dirty="0">
                <a:solidFill>
                  <a:schemeClr val="tx1"/>
                </a:solidFill>
                <a:latin typeface="Calibri" panose="020F0502020204030204" pitchFamily="34" charset="0"/>
              </a:rPr>
              <a:t>Scientific name of fungus: </a:t>
            </a:r>
            <a:r>
              <a:rPr lang="en-US" b="0" i="1" kern="0" dirty="0">
                <a:solidFill>
                  <a:schemeClr val="tx1"/>
                </a:solidFill>
                <a:latin typeface="Calibri" panose="020F0502020204030204" pitchFamily="34" charset="0"/>
              </a:rPr>
              <a:t>Coccidioides</a:t>
            </a:r>
          </a:p>
          <a:p>
            <a:pPr marL="0" indent="0">
              <a:spcBef>
                <a:spcPts val="0"/>
              </a:spcBef>
              <a:spcAft>
                <a:spcPts val="0"/>
              </a:spcAft>
              <a:buFont typeface="Wingdings" pitchFamily="2" charset="2"/>
              <a:buNone/>
            </a:pPr>
            <a:r>
              <a:rPr lang="en-US" b="0" kern="0" dirty="0">
                <a:solidFill>
                  <a:schemeClr val="tx1"/>
                </a:solidFill>
                <a:latin typeface="Calibri" panose="020F0502020204030204" pitchFamily="34" charset="0"/>
              </a:rPr>
              <a:t>Illness also known as “</a:t>
            </a:r>
            <a:r>
              <a:rPr lang="en-US" b="0" kern="0" dirty="0" err="1">
                <a:solidFill>
                  <a:schemeClr val="tx1"/>
                </a:solidFill>
                <a:latin typeface="Calibri" panose="020F0502020204030204" pitchFamily="34" charset="0"/>
              </a:rPr>
              <a:t>coccidioidomycosis</a:t>
            </a:r>
            <a:r>
              <a:rPr lang="en-US" b="0" kern="0" dirty="0">
                <a:solidFill>
                  <a:schemeClr val="tx1"/>
                </a:solidFill>
                <a:latin typeface="Calibri" panose="020F0502020204030204" pitchFamily="34" charset="0"/>
              </a:rPr>
              <a:t>” or “cocci”</a:t>
            </a:r>
            <a:endParaRPr lang="en-US" kern="0" dirty="0">
              <a:solidFill>
                <a:schemeClr val="tx1"/>
              </a:solidFill>
              <a:latin typeface="Calibri" panose="020F0502020204030204" pitchFamily="34" charset="0"/>
            </a:endParaRPr>
          </a:p>
        </p:txBody>
      </p:sp>
      <p:sp>
        <p:nvSpPr>
          <p:cNvPr id="7" name="Content Placeholder 4"/>
          <p:cNvSpPr txBox="1">
            <a:spLocks/>
          </p:cNvSpPr>
          <p:nvPr/>
        </p:nvSpPr>
        <p:spPr bwMode="auto">
          <a:xfrm>
            <a:off x="685800" y="1295400"/>
            <a:ext cx="7924799" cy="2133600"/>
          </a:xfrm>
          <a:prstGeom prst="rect">
            <a:avLst/>
          </a:prstGeom>
          <a:noFill/>
          <a:ln>
            <a:noFill/>
          </a:ln>
          <a:effec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1" fontAlgn="base" hangingPunct="1">
              <a:spcBef>
                <a:spcPct val="20000"/>
              </a:spcBef>
              <a:spcAft>
                <a:spcPct val="0"/>
              </a:spcAft>
              <a:buClr>
                <a:schemeClr val="tx1"/>
              </a:buClr>
              <a:buSzPct val="70000"/>
              <a:buFont typeface="Wingdings" pitchFamily="2" charset="2"/>
              <a:buChar char="q"/>
              <a:defRPr sz="2400" b="1" baseline="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100000"/>
              <a:buFont typeface="Wingdings" pitchFamily="2" charset="2"/>
              <a:buChar char="§"/>
              <a:defRPr sz="2000">
                <a:solidFill>
                  <a:schemeClr val="bg2"/>
                </a:solidFill>
                <a:latin typeface="+mn-lt"/>
              </a:defRPr>
            </a:lvl2pPr>
            <a:lvl3pPr marL="1143000" indent="-228600" algn="l" rtl="0" eaLnBrk="1" fontAlgn="base" hangingPunct="1">
              <a:spcBef>
                <a:spcPct val="20000"/>
              </a:spcBef>
              <a:spcAft>
                <a:spcPct val="0"/>
              </a:spcAft>
              <a:buClr>
                <a:schemeClr val="tx1"/>
              </a:buClr>
              <a:buSzPct val="100000"/>
              <a:buFont typeface="Arial" pitchFamily="34" charset="0"/>
              <a:buChar char="•"/>
              <a:defRPr sz="1800">
                <a:solidFill>
                  <a:schemeClr val="bg2"/>
                </a:solidFill>
                <a:latin typeface="+mn-lt"/>
              </a:defRPr>
            </a:lvl3pPr>
            <a:lvl4pPr marL="1600200" indent="-228600" algn="l" rtl="0" eaLnBrk="1" fontAlgn="base" hangingPunct="1">
              <a:spcBef>
                <a:spcPct val="20000"/>
              </a:spcBef>
              <a:spcAft>
                <a:spcPct val="0"/>
              </a:spcAft>
              <a:buClr>
                <a:schemeClr val="tx1"/>
              </a:buClr>
              <a:buSzPct val="70000"/>
              <a:buFont typeface="Courier New" pitchFamily="49" charset="0"/>
              <a:buChar char="o"/>
              <a:defRPr sz="1800" baseline="0">
                <a:solidFill>
                  <a:schemeClr val="bg2"/>
                </a:solidFill>
                <a:latin typeface="+mn-lt"/>
              </a:defRPr>
            </a:lvl4pPr>
            <a:lvl5pPr marL="2057400" indent="-228600" algn="l" rtl="0" eaLnBrk="1" fontAlgn="base" hangingPunct="1">
              <a:spcBef>
                <a:spcPct val="20000"/>
              </a:spcBef>
              <a:spcAft>
                <a:spcPct val="0"/>
              </a:spcAft>
              <a:buClr>
                <a:schemeClr val="tx1"/>
              </a:buClr>
              <a:buSzPct val="70000"/>
              <a:buFont typeface="Arial" pitchFamily="34" charset="0"/>
              <a:buChar char="•"/>
              <a:defRPr sz="1800">
                <a:solidFill>
                  <a:schemeClr val="bg2"/>
                </a:solidFill>
                <a:latin typeface="+mn-lt"/>
              </a:defRPr>
            </a:lvl5pPr>
            <a:lvl6pPr marL="2514600" indent="-228600" algn="l" rtl="0" eaLnBrk="1" fontAlgn="base" hangingPunct="1">
              <a:spcBef>
                <a:spcPct val="20000"/>
              </a:spcBef>
              <a:spcAft>
                <a:spcPct val="0"/>
              </a:spcAft>
              <a:buClr>
                <a:srgbClr val="800000"/>
              </a:buClr>
              <a:buChar char="­"/>
              <a:defRPr sz="2400">
                <a:solidFill>
                  <a:schemeClr val="bg1"/>
                </a:solidFill>
                <a:latin typeface="+mn-lt"/>
              </a:defRPr>
            </a:lvl6pPr>
            <a:lvl7pPr marL="2971800" indent="-228600" algn="l" rtl="0" eaLnBrk="1" fontAlgn="base" hangingPunct="1">
              <a:spcBef>
                <a:spcPct val="20000"/>
              </a:spcBef>
              <a:spcAft>
                <a:spcPct val="0"/>
              </a:spcAft>
              <a:buClr>
                <a:srgbClr val="800000"/>
              </a:buClr>
              <a:buChar char="­"/>
              <a:defRPr sz="2400">
                <a:solidFill>
                  <a:schemeClr val="bg1"/>
                </a:solidFill>
                <a:latin typeface="+mn-lt"/>
              </a:defRPr>
            </a:lvl7pPr>
            <a:lvl8pPr marL="3429000" indent="-228600" algn="l" rtl="0" eaLnBrk="1" fontAlgn="base" hangingPunct="1">
              <a:spcBef>
                <a:spcPct val="20000"/>
              </a:spcBef>
              <a:spcAft>
                <a:spcPct val="0"/>
              </a:spcAft>
              <a:buClr>
                <a:srgbClr val="800000"/>
              </a:buClr>
              <a:buChar char="­"/>
              <a:defRPr sz="2400">
                <a:solidFill>
                  <a:schemeClr val="bg1"/>
                </a:solidFill>
                <a:latin typeface="+mn-lt"/>
              </a:defRPr>
            </a:lvl8pPr>
            <a:lvl9pPr marL="3886200" indent="-228600" algn="l" rtl="0" eaLnBrk="1" fontAlgn="base" hangingPunct="1">
              <a:spcBef>
                <a:spcPct val="20000"/>
              </a:spcBef>
              <a:spcAft>
                <a:spcPct val="0"/>
              </a:spcAft>
              <a:buClr>
                <a:srgbClr val="800000"/>
              </a:buClr>
              <a:buChar char="­"/>
              <a:defRPr sz="2400">
                <a:solidFill>
                  <a:schemeClr val="bg1"/>
                </a:solidFill>
                <a:latin typeface="+mn-lt"/>
              </a:defRPr>
            </a:lvl9pPr>
          </a:lstStyle>
          <a:p>
            <a:pPr marL="0" indent="0">
              <a:buFont typeface="Wingdings" pitchFamily="2" charset="2"/>
              <a:buNone/>
            </a:pPr>
            <a:r>
              <a:rPr lang="en-US" sz="12800" b="0" kern="0" dirty="0">
                <a:solidFill>
                  <a:schemeClr val="tx1"/>
                </a:solidFill>
                <a:latin typeface="Calibri" pitchFamily="34" charset="0"/>
              </a:rPr>
              <a:t>What is it?</a:t>
            </a:r>
          </a:p>
          <a:p>
            <a:pPr marL="274320" indent="-274320">
              <a:lnSpc>
                <a:spcPct val="120000"/>
              </a:lnSpc>
              <a:spcBef>
                <a:spcPts val="0"/>
              </a:spcBef>
              <a:buFont typeface="Arial" pitchFamily="34" charset="0"/>
              <a:buChar char="•"/>
            </a:pPr>
            <a:r>
              <a:rPr lang="en-US" sz="12800" b="0" kern="0" dirty="0">
                <a:solidFill>
                  <a:schemeClr val="tx1"/>
                </a:solidFill>
                <a:latin typeface="Calibri" pitchFamily="34" charset="0"/>
              </a:rPr>
              <a:t>An infection caused by inhaling spores of a fungus in the soil</a:t>
            </a:r>
          </a:p>
          <a:p>
            <a:pPr marL="274320" indent="-274320">
              <a:lnSpc>
                <a:spcPct val="120000"/>
              </a:lnSpc>
              <a:spcBef>
                <a:spcPts val="0"/>
              </a:spcBef>
              <a:buFont typeface="Arial" pitchFamily="34" charset="0"/>
              <a:buChar char="•"/>
            </a:pPr>
            <a:r>
              <a:rPr lang="en-US" altLang="en-US" sz="12800" b="0" dirty="0">
                <a:solidFill>
                  <a:schemeClr val="tx1"/>
                </a:solidFill>
                <a:latin typeface="Calibri" pitchFamily="34" charset="0"/>
              </a:rPr>
              <a:t>Just a few (&lt;10) spores can cause disease</a:t>
            </a:r>
          </a:p>
          <a:p>
            <a:pPr marL="0" indent="0">
              <a:buFont typeface="Wingdings" pitchFamily="2" charset="2"/>
              <a:buNone/>
            </a:pPr>
            <a:r>
              <a:rPr lang="en-US" sz="8000" b="0" kern="0" dirty="0">
                <a:solidFill>
                  <a:schemeClr val="tx1"/>
                </a:solidFill>
              </a:rPr>
              <a:t> </a:t>
            </a:r>
            <a:endParaRPr lang="en-US" sz="8000" kern="0" dirty="0">
              <a:solidFill>
                <a:schemeClr val="tx1"/>
              </a:solidFill>
            </a:endParaRPr>
          </a:p>
          <a:p>
            <a:endParaRPr lang="en-US" kern="0" dirty="0"/>
          </a:p>
        </p:txBody>
      </p:sp>
      <p:pic>
        <p:nvPicPr>
          <p:cNvPr id="2" name="Picture 1" title="Photo shows microscopic view of Coccidioides spores that cause Valley fev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199" y="3429000"/>
            <a:ext cx="4456253" cy="1600200"/>
          </a:xfrm>
          <a:prstGeom prst="rect">
            <a:avLst/>
          </a:prstGeom>
        </p:spPr>
      </p:pic>
    </p:spTree>
    <p:extLst>
      <p:ext uri="{BB962C8B-B14F-4D97-AF65-F5344CB8AC3E}">
        <p14:creationId xmlns:p14="http://schemas.microsoft.com/office/powerpoint/2010/main" val="3027331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338" y="17463"/>
            <a:ext cx="457200" cy="365125"/>
          </a:xfrm>
        </p:spPr>
        <p:txBody>
          <a:bodyPr/>
          <a:lstStyle/>
          <a:p>
            <a:fld id="{A385ADA4-7CA8-7D42-9033-52B4A2259F06}" type="slidenum">
              <a:rPr lang="en-US" smtClean="0"/>
              <a:pPr/>
              <a:t>63</a:t>
            </a:fld>
            <a:endParaRPr lang="en-US" dirty="0"/>
          </a:p>
        </p:txBody>
      </p:sp>
      <p:sp>
        <p:nvSpPr>
          <p:cNvPr id="10" name="Title 9">
            <a:extLst>
              <a:ext uri="{FF2B5EF4-FFF2-40B4-BE49-F238E27FC236}">
                <a16:creationId xmlns:a16="http://schemas.microsoft.com/office/drawing/2014/main" id="{3C8AD02A-0D49-495E-92D3-24524BF16478}"/>
              </a:ext>
            </a:extLst>
          </p:cNvPr>
          <p:cNvSpPr>
            <a:spLocks noGrp="1"/>
          </p:cNvSpPr>
          <p:nvPr>
            <p:ph type="title"/>
          </p:nvPr>
        </p:nvSpPr>
        <p:spPr/>
        <p:txBody>
          <a:bodyPr>
            <a:normAutofit/>
          </a:bodyPr>
          <a:lstStyle/>
          <a:p>
            <a:r>
              <a:rPr lang="en-US" kern="0" dirty="0">
                <a:ea typeface="Adobe Gothic Std B" panose="020B0800000000000000" pitchFamily="34" charset="-128"/>
                <a:cs typeface="Arial" panose="020B0604020202020204" pitchFamily="34" charset="0"/>
              </a:rPr>
              <a:t>Region where fungus is found</a:t>
            </a:r>
            <a:endParaRPr lang="en-US" dirty="0"/>
          </a:p>
        </p:txBody>
      </p:sp>
      <p:pic>
        <p:nvPicPr>
          <p:cNvPr id="2" name="Picture 1" title="U.S. map showing regions where fugus causing Valley fever is known to exis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295400"/>
            <a:ext cx="7751618" cy="5024063"/>
          </a:xfrm>
          <a:prstGeom prst="rect">
            <a:avLst/>
          </a:prstGeom>
        </p:spPr>
      </p:pic>
    </p:spTree>
    <p:extLst>
      <p:ext uri="{BB962C8B-B14F-4D97-AF65-F5344CB8AC3E}">
        <p14:creationId xmlns:p14="http://schemas.microsoft.com/office/powerpoint/2010/main" val="137289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64</a:t>
            </a:fld>
            <a:endParaRPr lang="en-US" dirty="0">
              <a:solidFill>
                <a:srgbClr val="000000">
                  <a:tint val="75000"/>
                </a:srgbClr>
              </a:solidFill>
            </a:endParaRPr>
          </a:p>
        </p:txBody>
      </p:sp>
      <p:sp>
        <p:nvSpPr>
          <p:cNvPr id="4" name="Title 3"/>
          <p:cNvSpPr>
            <a:spLocks noGrp="1"/>
          </p:cNvSpPr>
          <p:nvPr>
            <p:ph type="title"/>
          </p:nvPr>
        </p:nvSpPr>
        <p:spPr>
          <a:xfrm>
            <a:off x="457200" y="274638"/>
            <a:ext cx="6705600" cy="1020762"/>
          </a:xfrm>
        </p:spPr>
        <p:txBody>
          <a:bodyPr>
            <a:normAutofit/>
          </a:bodyPr>
          <a:lstStyle/>
          <a:p>
            <a:r>
              <a:rPr lang="en-US" dirty="0"/>
              <a:t>California Valley fever cases</a:t>
            </a:r>
          </a:p>
        </p:txBody>
      </p:sp>
      <p:pic>
        <p:nvPicPr>
          <p:cNvPr id="3" name="Picture 2" title="Graphic including map of California showing counties with high rates of Valley fever cas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0" y="1143000"/>
            <a:ext cx="6657975" cy="49911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
        <p:nvSpPr>
          <p:cNvPr id="12" name="Title 11">
            <a:extLst>
              <a:ext uri="{FF2B5EF4-FFF2-40B4-BE49-F238E27FC236}">
                <a16:creationId xmlns:a16="http://schemas.microsoft.com/office/drawing/2014/main" id="{1717B00C-A3DF-4314-97A9-8F5127449DF1}"/>
              </a:ext>
            </a:extLst>
          </p:cNvPr>
          <p:cNvSpPr>
            <a:spLocks noGrp="1"/>
          </p:cNvSpPr>
          <p:nvPr>
            <p:ph type="title"/>
          </p:nvPr>
        </p:nvSpPr>
        <p:spPr>
          <a:xfrm>
            <a:off x="457200" y="274638"/>
            <a:ext cx="7543800" cy="715964"/>
          </a:xfrm>
        </p:spPr>
        <p:txBody>
          <a:bodyPr>
            <a:normAutofit/>
          </a:bodyPr>
          <a:lstStyle/>
          <a:p>
            <a:r>
              <a:rPr lang="en-US" sz="4400" kern="0" dirty="0">
                <a:ea typeface="Adobe Gothic Std B" panose="020B0800000000000000" pitchFamily="34" charset="-128"/>
                <a:cs typeface="Arial" panose="020B0604020202020204" pitchFamily="34" charset="0"/>
              </a:rPr>
              <a:t>How people get valley fever</a:t>
            </a:r>
            <a:endParaRPr lang="en-US" sz="4400" dirty="0"/>
          </a:p>
        </p:txBody>
      </p:sp>
      <p:sp>
        <p:nvSpPr>
          <p:cNvPr id="13" name="TextBox 12"/>
          <p:cNvSpPr txBox="1"/>
          <p:nvPr/>
        </p:nvSpPr>
        <p:spPr>
          <a:xfrm>
            <a:off x="762000" y="1219200"/>
            <a:ext cx="7772400" cy="954107"/>
          </a:xfrm>
          <a:prstGeom prst="rect">
            <a:avLst/>
          </a:prstGeom>
          <a:noFill/>
        </p:spPr>
        <p:txBody>
          <a:bodyPr wrap="square" rtlCol="0">
            <a:spAutoFit/>
          </a:bodyPr>
          <a:lstStyle/>
          <a:p>
            <a:pPr lvl="0" fontAlgn="base">
              <a:spcAft>
                <a:spcPts val="1200"/>
              </a:spcAft>
              <a:buClr>
                <a:srgbClr val="800000"/>
              </a:buClr>
            </a:pPr>
            <a:r>
              <a:rPr lang="en-US" sz="2800" b="1" kern="0" dirty="0">
                <a:latin typeface="Calibri" panose="020F0502020204030204" pitchFamily="34" charset="0"/>
              </a:rPr>
              <a:t>Workers disturbing soil in areas where Valley fever is common are at highest risk</a:t>
            </a:r>
          </a:p>
        </p:txBody>
      </p:sp>
      <p:pic>
        <p:nvPicPr>
          <p:cNvPr id="11266" name="Picture 2" descr="  In the environment, Coccioides ssp. exists as a mold (1) with septate hyphae. The hyphae fragment into arthroconidia (2), which measure only 2-4 μm in diameter and are easily aerosolized when disturbed (3). Arthroconidia are inhaled by a susceptible host (4) and settle into the lungs. The new environment signals a morphologic change, and the arthroconidia become spherules (5). Spherules divide internally until they are filled with endospores (6). When a spherule ruptures (7) the endospores are released and disseminate within surrounding tissue. Endospores are then able to develop into new spherules (6) and repeat the cycle." title="Life Cycle of Cryptococcus gattii:Environmental Form, Host-associated Form, and Areas of Endemic for Coccidioidomycosi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61676" y="2286000"/>
            <a:ext cx="272297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0600" y="4953000"/>
            <a:ext cx="2286000" cy="1292662"/>
          </a:xfrm>
          <a:prstGeom prst="rect">
            <a:avLst/>
          </a:prstGeom>
        </p:spPr>
        <p:txBody>
          <a:bodyPr wrap="square" lIns="0" tIns="0" rIns="0" bIns="0">
            <a:spAutoFit/>
          </a:bodyPr>
          <a:lstStyle/>
          <a:p>
            <a:pPr algn="ctr"/>
            <a:r>
              <a:rPr lang="en-US" altLang="en-US" sz="2800" dirty="0">
                <a:latin typeface="Calibri" panose="020F0502020204030204" pitchFamily="34" charset="0"/>
              </a:rPr>
              <a:t>Fungus lives </a:t>
            </a:r>
          </a:p>
          <a:p>
            <a:pPr algn="ctr"/>
            <a:r>
              <a:rPr lang="en-US" altLang="en-US" sz="2800" dirty="0">
                <a:latin typeface="Calibri" panose="020F0502020204030204" pitchFamily="34" charset="0"/>
              </a:rPr>
              <a:t>2–12” below surface</a:t>
            </a:r>
          </a:p>
        </p:txBody>
      </p:sp>
      <p:cxnSp>
        <p:nvCxnSpPr>
          <p:cNvPr id="5" name="Straight Arrow Connector 4" descr="Arrow connecting text box to graphic showing that Cocci fungus lives 2-12 inches below soil surface."/>
          <p:cNvCxnSpPr/>
          <p:nvPr/>
        </p:nvCxnSpPr>
        <p:spPr bwMode="auto">
          <a:xfrm flipV="1">
            <a:off x="2209800" y="4267200"/>
            <a:ext cx="381000" cy="761999"/>
          </a:xfrm>
          <a:prstGeom prst="straightConnector1">
            <a:avLst/>
          </a:prstGeom>
          <a:ln w="44450">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3429000" y="4267200"/>
            <a:ext cx="1502591" cy="954107"/>
          </a:xfrm>
          <a:prstGeom prst="rect">
            <a:avLst/>
          </a:prstGeom>
          <a:noFill/>
        </p:spPr>
        <p:txBody>
          <a:bodyPr wrap="none" rtlCol="0">
            <a:spAutoFit/>
          </a:bodyPr>
          <a:lstStyle/>
          <a:p>
            <a:pPr algn="r"/>
            <a:r>
              <a:rPr lang="en-US" sz="2800" dirty="0"/>
              <a:t>Becomes</a:t>
            </a:r>
          </a:p>
          <a:p>
            <a:pPr algn="r"/>
            <a:r>
              <a:rPr lang="en-US" sz="2800" dirty="0"/>
              <a:t>airborne</a:t>
            </a:r>
          </a:p>
        </p:txBody>
      </p:sp>
      <p:pic>
        <p:nvPicPr>
          <p:cNvPr id="4" name="Picture 2" descr="Environmental Form, Host-associated Form, and Areas of Endemic for Coccidioidomycosis. In the environment, Coccioides ssp. exists as a mold (1) with septate hyphae. The hyphae fragment into arthroconidia (2), which measure only 2-4 μm in diameter and are easily aerosolized when disturbed (3). Arthroconidia are inhaled by a susceptible host (4) and settle into the lungs. The new environment signals a morphologic change, and the arthroconidia become spherules (5). Spherules divide internally until they are filled with endospores (6). When a spherule ruptures (7) the endospores are released and disseminate within surrounding tissue. Endospores are then able to develop into new spherules (6) and repeat the cycle." title="Life Cycle of Cryptococcus gattii: "/>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3000" y="2362200"/>
            <a:ext cx="402478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62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762000"/>
          </a:xfrm>
        </p:spPr>
        <p:txBody>
          <a:bodyPr>
            <a:noAutofit/>
          </a:bodyPr>
          <a:lstStyle/>
          <a:p>
            <a:r>
              <a:rPr lang="en-US" dirty="0">
                <a:cs typeface="Arial" panose="020B0604020202020204" pitchFamily="34" charset="0"/>
              </a:rPr>
              <a:t>What are Valley fever symptoms?</a:t>
            </a:r>
          </a:p>
        </p:txBody>
      </p:sp>
      <p:sp>
        <p:nvSpPr>
          <p:cNvPr id="5" name="Content Placeholder 4"/>
          <p:cNvSpPr>
            <a:spLocks noGrp="1"/>
          </p:cNvSpPr>
          <p:nvPr>
            <p:ph sz="half" idx="1"/>
          </p:nvPr>
        </p:nvSpPr>
        <p:spPr>
          <a:xfrm>
            <a:off x="304800" y="1303638"/>
            <a:ext cx="8610600" cy="4944762"/>
          </a:xfrm>
        </p:spPr>
        <p:txBody>
          <a:bodyPr lIns="274320">
            <a:normAutofit/>
          </a:bodyPr>
          <a:lstStyle/>
          <a:p>
            <a:pPr>
              <a:buFont typeface="Arial" panose="020B0604020202020204" pitchFamily="34" charset="0"/>
              <a:buChar char="•"/>
            </a:pPr>
            <a:r>
              <a:rPr lang="en-US" sz="3200" dirty="0"/>
              <a:t>Flu-like (Cough, fever, muscle aches, headache)</a:t>
            </a:r>
          </a:p>
          <a:p>
            <a:pPr>
              <a:buFont typeface="Arial" panose="020B0604020202020204" pitchFamily="34" charset="0"/>
              <a:buChar char="•"/>
            </a:pPr>
            <a:r>
              <a:rPr lang="en-US" sz="3200" dirty="0"/>
              <a:t>Fatigue</a:t>
            </a:r>
          </a:p>
          <a:p>
            <a:pPr>
              <a:buFont typeface="Arial" panose="020B0604020202020204" pitchFamily="34" charset="0"/>
              <a:buChar char="•"/>
            </a:pPr>
            <a:r>
              <a:rPr lang="en-US" sz="3200" dirty="0"/>
              <a:t>Difficulty breathing</a:t>
            </a:r>
          </a:p>
          <a:p>
            <a:pPr>
              <a:buFont typeface="Arial" panose="020B0604020202020204" pitchFamily="34" charset="0"/>
              <a:buChar char="•"/>
            </a:pPr>
            <a:r>
              <a:rPr lang="en-US" sz="3200" dirty="0"/>
              <a:t>Rash on upper trunk, arms, or legs</a:t>
            </a:r>
          </a:p>
          <a:p>
            <a:pPr>
              <a:buFont typeface="Arial" panose="020B0604020202020204" pitchFamily="34" charset="0"/>
              <a:buChar char="•"/>
            </a:pPr>
            <a:r>
              <a:rPr lang="en-US" sz="3200" dirty="0"/>
              <a:t>Joint pain in knees or ankles</a:t>
            </a:r>
          </a:p>
          <a:p>
            <a:pPr marL="0" indent="0">
              <a:buClr>
                <a:schemeClr val="accent6">
                  <a:lumMod val="75000"/>
                </a:schemeClr>
              </a:buClr>
              <a:buNone/>
            </a:pPr>
            <a:endParaRPr lang="en-US" sz="3200" dirty="0">
              <a:solidFill>
                <a:srgbClr val="FF0000"/>
              </a:solidFill>
            </a:endParaRPr>
          </a:p>
          <a:p>
            <a:pPr marL="0" indent="0">
              <a:buClr>
                <a:schemeClr val="accent6">
                  <a:lumMod val="75000"/>
                </a:schemeClr>
              </a:buClr>
              <a:buNone/>
            </a:pPr>
            <a:r>
              <a:rPr lang="en-US" sz="3200" b="1" dirty="0">
                <a:solidFill>
                  <a:srgbClr val="FF0000"/>
                </a:solidFill>
              </a:rPr>
              <a:t>Symptoms can last </a:t>
            </a:r>
            <a:r>
              <a:rPr lang="en-US" sz="3200" b="1" u="sng" dirty="0">
                <a:solidFill>
                  <a:srgbClr val="FF0000"/>
                </a:solidFill>
              </a:rPr>
              <a:t>weeks or months</a:t>
            </a:r>
          </a:p>
          <a:p>
            <a:pPr marL="0" indent="0">
              <a:buClr>
                <a:schemeClr val="accent6">
                  <a:lumMod val="75000"/>
                </a:schemeClr>
              </a:buClr>
              <a:buNone/>
            </a:pPr>
            <a:r>
              <a:rPr lang="en-US" sz="3200" b="1" dirty="0">
                <a:solidFill>
                  <a:srgbClr val="FF0000"/>
                </a:solidFill>
              </a:rPr>
              <a:t>			Can be fatal without treatment</a:t>
            </a:r>
            <a:endParaRPr lang="en-US" dirty="0">
              <a:solidFill>
                <a:schemeClr val="bg2">
                  <a:lumMod val="75000"/>
                </a:schemeClr>
              </a:solidFill>
            </a:endParaRPr>
          </a:p>
          <a:p>
            <a:endParaRPr lang="en-US" dirty="0">
              <a:solidFill>
                <a:schemeClr val="bg2">
                  <a:lumMod val="75000"/>
                </a:schemeClr>
              </a:solidFill>
            </a:endParaRPr>
          </a:p>
        </p:txBody>
      </p:sp>
      <p:sp>
        <p:nvSpPr>
          <p:cNvPr id="4"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66</a:t>
            </a:fld>
            <a:endParaRPr lang="en-US" dirty="0">
              <a:solidFill>
                <a:srgbClr val="000000">
                  <a:tint val="75000"/>
                </a:srgbClr>
              </a:solidFill>
            </a:endParaRPr>
          </a:p>
        </p:txBody>
      </p:sp>
    </p:spTree>
    <p:extLst>
      <p:ext uri="{BB962C8B-B14F-4D97-AF65-F5344CB8AC3E}">
        <p14:creationId xmlns:p14="http://schemas.microsoft.com/office/powerpoint/2010/main" val="4421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
        <p:nvSpPr>
          <p:cNvPr id="6" name="Title 5"/>
          <p:cNvSpPr>
            <a:spLocks noGrp="1"/>
          </p:cNvSpPr>
          <p:nvPr>
            <p:ph type="title"/>
          </p:nvPr>
        </p:nvSpPr>
        <p:spPr>
          <a:xfrm>
            <a:off x="609600" y="274638"/>
            <a:ext cx="5257800" cy="944562"/>
          </a:xfrm>
        </p:spPr>
        <p:txBody>
          <a:bodyPr>
            <a:normAutofit/>
          </a:bodyPr>
          <a:lstStyle/>
          <a:p>
            <a:r>
              <a:rPr lang="en-US" sz="4000" dirty="0"/>
              <a:t>Who is exposed here?</a:t>
            </a:r>
          </a:p>
        </p:txBody>
      </p:sp>
      <p:pic>
        <p:nvPicPr>
          <p:cNvPr id="5" name="Picture 4" title="Photo shows construction crew working an excavation in the California Central Valley where Cocci fungus may be present. All workers in the photo have potential exposure to airborne spores."/>
          <p:cNvPicPr/>
          <p:nvPr/>
        </p:nvPicPr>
        <p:blipFill rotWithShape="1">
          <a:blip r:embed="rId3" cstate="screen">
            <a:extLst>
              <a:ext uri="{28A0092B-C50C-407E-A947-70E740481C1C}">
                <a14:useLocalDpi xmlns:a14="http://schemas.microsoft.com/office/drawing/2010/main"/>
              </a:ext>
            </a:extLst>
          </a:blip>
          <a:srcRect/>
          <a:stretch/>
        </p:blipFill>
        <p:spPr bwMode="auto">
          <a:xfrm>
            <a:off x="1143000" y="1219200"/>
            <a:ext cx="6827904" cy="5029200"/>
          </a:xfrm>
          <a:prstGeom prst="rect">
            <a:avLst/>
          </a:prstGeom>
          <a:ln w="3175">
            <a:solidFill>
              <a:srgbClr val="000000"/>
            </a:solidFill>
          </a:ln>
          <a:extLst>
            <a:ext uri="{53640926-AAD7-44D8-BBD7-CCE9431645EC}">
              <a14:shadowObscured xmlns:a14="http://schemas.microsoft.com/office/drawing/2010/main"/>
            </a:ext>
          </a:extLst>
        </p:spPr>
      </p:pic>
      <p:sp>
        <p:nvSpPr>
          <p:cNvPr id="7" name="&quot;Not Allowed&quot; Symbol 6" descr="HAZARD!" title="Do not do Symbol">
            <a:extLst>
              <a:ext uri="{FF2B5EF4-FFF2-40B4-BE49-F238E27FC236}">
                <a16:creationId xmlns:a16="http://schemas.microsoft.com/office/drawing/2014/main" id="{17127957-3D75-494D-87EF-19B050190382}"/>
              </a:ext>
            </a:extLst>
          </p:cNvPr>
          <p:cNvSpPr/>
          <p:nvPr/>
        </p:nvSpPr>
        <p:spPr>
          <a:xfrm>
            <a:off x="1219200" y="5257800"/>
            <a:ext cx="990600" cy="9144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7675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
        <p:nvSpPr>
          <p:cNvPr id="2" name="Title 1"/>
          <p:cNvSpPr>
            <a:spLocks noGrp="1"/>
          </p:cNvSpPr>
          <p:nvPr>
            <p:ph type="title"/>
          </p:nvPr>
        </p:nvSpPr>
        <p:spPr>
          <a:xfrm>
            <a:off x="457200" y="274638"/>
            <a:ext cx="7620000" cy="868362"/>
          </a:xfrm>
        </p:spPr>
        <p:txBody>
          <a:bodyPr>
            <a:normAutofit fontScale="90000"/>
          </a:bodyPr>
          <a:lstStyle/>
          <a:p>
            <a:r>
              <a:rPr lang="en-US" dirty="0"/>
              <a:t>Hazards Review Quiz—True or False</a:t>
            </a:r>
          </a:p>
        </p:txBody>
      </p:sp>
      <p:sp>
        <p:nvSpPr>
          <p:cNvPr id="3" name="Content Placeholder 2"/>
          <p:cNvSpPr>
            <a:spLocks noGrp="1"/>
          </p:cNvSpPr>
          <p:nvPr>
            <p:ph idx="1"/>
          </p:nvPr>
        </p:nvSpPr>
        <p:spPr>
          <a:xfrm>
            <a:off x="1066800" y="1371600"/>
            <a:ext cx="8001000" cy="4754563"/>
          </a:xfrm>
        </p:spPr>
        <p:txBody>
          <a:bodyPr>
            <a:normAutofit/>
          </a:bodyPr>
          <a:lstStyle/>
          <a:p>
            <a:r>
              <a:rPr lang="en-US" dirty="0"/>
              <a:t>Cave-ins happen without warning.</a:t>
            </a:r>
          </a:p>
          <a:p>
            <a:r>
              <a:rPr lang="en-US" dirty="0"/>
              <a:t>Dangerous gases can build-up in trenches.</a:t>
            </a:r>
          </a:p>
          <a:p>
            <a:r>
              <a:rPr lang="en-US" dirty="0"/>
              <a:t>Adding water strengthens the soil.</a:t>
            </a:r>
          </a:p>
          <a:p>
            <a:r>
              <a:rPr lang="en-US" dirty="0"/>
              <a:t>All excavations are trenches.</a:t>
            </a:r>
          </a:p>
          <a:p>
            <a:r>
              <a:rPr lang="en-US" dirty="0"/>
              <a:t>Valley fever is caused by fungus in the soil.</a:t>
            </a:r>
          </a:p>
          <a:p>
            <a:r>
              <a:rPr lang="en-US" dirty="0"/>
              <a:t>If soil begins to cave-in, you can run to safety.</a:t>
            </a:r>
          </a:p>
          <a:p>
            <a:r>
              <a:rPr lang="en-US" dirty="0"/>
              <a:t>A cubic yard of soil weighs about 1,000 lbs.</a:t>
            </a:r>
          </a:p>
          <a:p>
            <a:r>
              <a:rPr lang="en-US" dirty="0"/>
              <a:t>Excavations can have all Focus Four hazards. </a:t>
            </a:r>
          </a:p>
          <a:p>
            <a:endParaRPr lang="en-US" dirty="0"/>
          </a:p>
          <a:p>
            <a:endParaRPr lang="en-US" dirty="0"/>
          </a:p>
        </p:txBody>
      </p:sp>
      <p:sp>
        <p:nvSpPr>
          <p:cNvPr id="5" name="TextBox 4"/>
          <p:cNvSpPr txBox="1"/>
          <p:nvPr/>
        </p:nvSpPr>
        <p:spPr>
          <a:xfrm>
            <a:off x="685800" y="1371600"/>
            <a:ext cx="304800" cy="584775"/>
          </a:xfrm>
          <a:prstGeom prst="rect">
            <a:avLst/>
          </a:prstGeom>
          <a:noFill/>
        </p:spPr>
        <p:txBody>
          <a:bodyPr wrap="square" rtlCol="0">
            <a:spAutoFit/>
          </a:bodyPr>
          <a:lstStyle/>
          <a:p>
            <a:pPr algn="ctr"/>
            <a:r>
              <a:rPr lang="en-US" sz="3200" b="1" dirty="0">
                <a:solidFill>
                  <a:schemeClr val="accent3">
                    <a:lumMod val="50000"/>
                  </a:schemeClr>
                </a:solidFill>
              </a:rPr>
              <a:t>T</a:t>
            </a:r>
          </a:p>
        </p:txBody>
      </p:sp>
      <p:sp>
        <p:nvSpPr>
          <p:cNvPr id="7" name="TextBox 6"/>
          <p:cNvSpPr txBox="1"/>
          <p:nvPr/>
        </p:nvSpPr>
        <p:spPr>
          <a:xfrm>
            <a:off x="685800" y="1950720"/>
            <a:ext cx="304800" cy="584775"/>
          </a:xfrm>
          <a:prstGeom prst="rect">
            <a:avLst/>
          </a:prstGeom>
          <a:noFill/>
        </p:spPr>
        <p:txBody>
          <a:bodyPr wrap="square" rtlCol="0">
            <a:spAutoFit/>
          </a:bodyPr>
          <a:lstStyle/>
          <a:p>
            <a:pPr algn="ctr"/>
            <a:r>
              <a:rPr lang="en-US" sz="3200" b="1" dirty="0">
                <a:solidFill>
                  <a:schemeClr val="accent3">
                    <a:lumMod val="50000"/>
                  </a:schemeClr>
                </a:solidFill>
              </a:rPr>
              <a:t>T</a:t>
            </a:r>
          </a:p>
        </p:txBody>
      </p:sp>
      <p:sp>
        <p:nvSpPr>
          <p:cNvPr id="6" name="TextBox 5"/>
          <p:cNvSpPr txBox="1"/>
          <p:nvPr/>
        </p:nvSpPr>
        <p:spPr>
          <a:xfrm>
            <a:off x="685800" y="2539425"/>
            <a:ext cx="304800" cy="584775"/>
          </a:xfrm>
          <a:prstGeom prst="rect">
            <a:avLst/>
          </a:prstGeom>
          <a:noFill/>
        </p:spPr>
        <p:txBody>
          <a:bodyPr wrap="square" rtlCol="0">
            <a:spAutoFit/>
          </a:bodyPr>
          <a:lstStyle/>
          <a:p>
            <a:pPr algn="ctr"/>
            <a:r>
              <a:rPr lang="en-US" sz="3200" b="1" dirty="0">
                <a:solidFill>
                  <a:srgbClr val="FF0000"/>
                </a:solidFill>
              </a:rPr>
              <a:t>F</a:t>
            </a:r>
          </a:p>
        </p:txBody>
      </p:sp>
      <p:sp>
        <p:nvSpPr>
          <p:cNvPr id="10" name="TextBox 9"/>
          <p:cNvSpPr txBox="1"/>
          <p:nvPr/>
        </p:nvSpPr>
        <p:spPr>
          <a:xfrm>
            <a:off x="685800" y="3118545"/>
            <a:ext cx="304800" cy="584775"/>
          </a:xfrm>
          <a:prstGeom prst="rect">
            <a:avLst/>
          </a:prstGeom>
          <a:noFill/>
        </p:spPr>
        <p:txBody>
          <a:bodyPr wrap="square" rtlCol="0">
            <a:spAutoFit/>
          </a:bodyPr>
          <a:lstStyle/>
          <a:p>
            <a:pPr algn="ctr"/>
            <a:r>
              <a:rPr lang="en-US" sz="3200" b="1" dirty="0">
                <a:solidFill>
                  <a:srgbClr val="FF0000"/>
                </a:solidFill>
              </a:rPr>
              <a:t>F</a:t>
            </a:r>
          </a:p>
        </p:txBody>
      </p:sp>
      <p:sp>
        <p:nvSpPr>
          <p:cNvPr id="8" name="TextBox 7"/>
          <p:cNvSpPr txBox="1"/>
          <p:nvPr/>
        </p:nvSpPr>
        <p:spPr>
          <a:xfrm>
            <a:off x="685800" y="3682425"/>
            <a:ext cx="304800" cy="584775"/>
          </a:xfrm>
          <a:prstGeom prst="rect">
            <a:avLst/>
          </a:prstGeom>
          <a:noFill/>
        </p:spPr>
        <p:txBody>
          <a:bodyPr wrap="square" rtlCol="0">
            <a:spAutoFit/>
          </a:bodyPr>
          <a:lstStyle/>
          <a:p>
            <a:pPr algn="ctr"/>
            <a:r>
              <a:rPr lang="en-US" sz="3200" b="1" dirty="0">
                <a:solidFill>
                  <a:schemeClr val="accent3">
                    <a:lumMod val="50000"/>
                  </a:schemeClr>
                </a:solidFill>
              </a:rPr>
              <a:t>T</a:t>
            </a:r>
          </a:p>
        </p:txBody>
      </p:sp>
      <p:sp>
        <p:nvSpPr>
          <p:cNvPr id="11" name="TextBox 10"/>
          <p:cNvSpPr txBox="1"/>
          <p:nvPr/>
        </p:nvSpPr>
        <p:spPr>
          <a:xfrm>
            <a:off x="685800" y="4292025"/>
            <a:ext cx="304800" cy="584775"/>
          </a:xfrm>
          <a:prstGeom prst="rect">
            <a:avLst/>
          </a:prstGeom>
          <a:noFill/>
        </p:spPr>
        <p:txBody>
          <a:bodyPr wrap="square" rtlCol="0">
            <a:spAutoFit/>
          </a:bodyPr>
          <a:lstStyle/>
          <a:p>
            <a:pPr algn="ctr"/>
            <a:r>
              <a:rPr lang="en-US" sz="3200" b="1" dirty="0">
                <a:solidFill>
                  <a:srgbClr val="FF0000"/>
                </a:solidFill>
              </a:rPr>
              <a:t>F</a:t>
            </a:r>
          </a:p>
        </p:txBody>
      </p:sp>
      <p:sp>
        <p:nvSpPr>
          <p:cNvPr id="12" name="TextBox 11"/>
          <p:cNvSpPr txBox="1"/>
          <p:nvPr/>
        </p:nvSpPr>
        <p:spPr>
          <a:xfrm>
            <a:off x="685800" y="4901625"/>
            <a:ext cx="304800" cy="584775"/>
          </a:xfrm>
          <a:prstGeom prst="rect">
            <a:avLst/>
          </a:prstGeom>
          <a:noFill/>
        </p:spPr>
        <p:txBody>
          <a:bodyPr wrap="square" rtlCol="0">
            <a:spAutoFit/>
          </a:bodyPr>
          <a:lstStyle/>
          <a:p>
            <a:pPr algn="ctr"/>
            <a:r>
              <a:rPr lang="en-US" sz="3200" b="1" dirty="0">
                <a:solidFill>
                  <a:srgbClr val="FF0000"/>
                </a:solidFill>
              </a:rPr>
              <a:t>F</a:t>
            </a:r>
          </a:p>
        </p:txBody>
      </p:sp>
      <p:sp>
        <p:nvSpPr>
          <p:cNvPr id="9" name="TextBox 8"/>
          <p:cNvSpPr txBox="1"/>
          <p:nvPr/>
        </p:nvSpPr>
        <p:spPr>
          <a:xfrm>
            <a:off x="685800" y="5435025"/>
            <a:ext cx="304800" cy="584775"/>
          </a:xfrm>
          <a:prstGeom prst="rect">
            <a:avLst/>
          </a:prstGeom>
          <a:noFill/>
        </p:spPr>
        <p:txBody>
          <a:bodyPr wrap="square" rtlCol="0">
            <a:spAutoFit/>
          </a:bodyPr>
          <a:lstStyle/>
          <a:p>
            <a:pPr algn="ctr"/>
            <a:r>
              <a:rPr lang="en-US" sz="3200" b="1" dirty="0">
                <a:solidFill>
                  <a:schemeClr val="accent3">
                    <a:lumMod val="50000"/>
                  </a:schemeClr>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0" grpId="0"/>
      <p:bldP spid="8" grpId="0"/>
      <p:bldP spid="11" grpId="0"/>
      <p:bldP spid="12"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a:t>Case Studies—Small Group Activity</a:t>
            </a:r>
          </a:p>
        </p:txBody>
      </p:sp>
      <p:pic>
        <p:nvPicPr>
          <p:cNvPr id="1026" name="Picture 2" title="Image representating a collaborative group">
            <a:extLst>
              <a:ext uri="{C183D7F6-B498-43B3-948B-1728B52AA6E4}">
                <adec:decorative xmlns:adec="http://schemas.microsoft.com/office/drawing/2017/decorative" xmlns="" val="1"/>
              </a:ext>
            </a:extLst>
          </p:cNvPr>
          <p:cNvPicPr>
            <a:picLocks noGrp="1" noChangeAspect="1" noChangeArrowheads="1"/>
          </p:cNvPicPr>
          <p:nvPr>
            <p:ph idx="1"/>
          </p:nvPr>
        </p:nvPicPr>
        <p:blipFill>
          <a:blip r:embed="rId2" cstate="print"/>
          <a:srcRect/>
          <a:stretch>
            <a:fillRect/>
          </a:stretch>
        </p:blipFill>
        <p:spPr bwMode="auto">
          <a:xfrm>
            <a:off x="2392680" y="1418590"/>
            <a:ext cx="4343400" cy="48048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7</a:t>
            </a:fld>
            <a:endParaRPr lang="en-US" dirty="0">
              <a:solidFill>
                <a:srgbClr val="000000">
                  <a:tint val="75000"/>
                </a:srgbClr>
              </a:solidFill>
            </a:endParaRPr>
          </a:p>
        </p:txBody>
      </p:sp>
      <p:sp>
        <p:nvSpPr>
          <p:cNvPr id="4" name="Title 3"/>
          <p:cNvSpPr>
            <a:spLocks noGrp="1"/>
          </p:cNvSpPr>
          <p:nvPr>
            <p:ph type="title"/>
          </p:nvPr>
        </p:nvSpPr>
        <p:spPr>
          <a:xfrm>
            <a:off x="457200" y="274638"/>
            <a:ext cx="2514600" cy="868362"/>
          </a:xfrm>
        </p:spPr>
        <p:txBody>
          <a:bodyPr/>
          <a:lstStyle/>
          <a:p>
            <a:pPr algn="l"/>
            <a:r>
              <a:rPr lang="en-US" dirty="0"/>
              <a:t>Examples</a:t>
            </a:r>
          </a:p>
        </p:txBody>
      </p:sp>
      <p:pic>
        <p:nvPicPr>
          <p:cNvPr id="2" name="Picture 1" title="Illustration showing examples of three different types of excavations: trench; cut into slope; open-face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725" y="1143000"/>
            <a:ext cx="8934275" cy="459716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Slide Number Placeholder 3"/>
          <p:cNvSpPr txBox="1">
            <a:spLocks/>
          </p:cNvSpPr>
          <p:nvPr/>
        </p:nvSpPr>
        <p:spPr>
          <a:xfrm>
            <a:off x="8669708" y="17092"/>
            <a:ext cx="457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ADA4-7CA8-7D42-9033-52B4A2259F06}" type="slidenum">
              <a:rPr kumimoji="0" lang="en-US" sz="1800" b="0" i="0" u="none" strike="noStrike" kern="1200" cap="none" spc="0" normalizeH="0" baseline="0" noProof="0" smtClean="0">
                <a:ln>
                  <a:noFill/>
                </a:ln>
                <a:solidFill>
                  <a:srgbClr val="000000">
                    <a:tint val="75000"/>
                  </a:srgb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1200" cap="none" spc="0" normalizeH="0" baseline="0" noProof="0" dirty="0">
              <a:ln>
                <a:noFill/>
              </a:ln>
              <a:solidFill>
                <a:srgbClr val="000000">
                  <a:tint val="75000"/>
                </a:srgbClr>
              </a:solidFill>
              <a:effectLst/>
              <a:uLnTx/>
              <a:uFillTx/>
              <a:latin typeface="+mn-lt"/>
              <a:ea typeface="+mn-ea"/>
              <a:cs typeface="+mn-cs"/>
            </a:endParaRPr>
          </a:p>
        </p:txBody>
      </p:sp>
      <p:sp>
        <p:nvSpPr>
          <p:cNvPr id="4" name="Title 3"/>
          <p:cNvSpPr>
            <a:spLocks noGrp="1"/>
          </p:cNvSpPr>
          <p:nvPr>
            <p:ph type="title"/>
          </p:nvPr>
        </p:nvSpPr>
        <p:spPr>
          <a:xfrm>
            <a:off x="457200" y="1143000"/>
            <a:ext cx="8229600" cy="3352800"/>
          </a:xfrm>
        </p:spPr>
        <p:txBody>
          <a:bodyPr>
            <a:noAutofit/>
          </a:bodyPr>
          <a:lstStyle/>
          <a:p>
            <a:pPr algn="ctr"/>
            <a:r>
              <a:rPr lang="en-US" sz="6000" dirty="0"/>
              <a:t>PART 2:</a:t>
            </a:r>
            <a:br>
              <a:rPr lang="en-US" sz="6000" dirty="0"/>
            </a:br>
            <a:r>
              <a:rPr lang="en-US" sz="6000" dirty="0"/>
              <a:t>HAZARD CONTROLS and</a:t>
            </a:r>
            <a:br>
              <a:rPr lang="en-US" sz="6000" dirty="0"/>
            </a:br>
            <a:r>
              <a:rPr lang="en-US" sz="6000" dirty="0"/>
              <a:t>PROTECTIVE SYSTEMS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71</a:t>
            </a:fld>
            <a:endParaRPr lang="en-US" dirty="0">
              <a:solidFill>
                <a:srgbClr val="000000"/>
              </a:solidFill>
            </a:endParaRPr>
          </a:p>
        </p:txBody>
      </p:sp>
      <p:sp>
        <p:nvSpPr>
          <p:cNvPr id="2" name="Title 1"/>
          <p:cNvSpPr>
            <a:spLocks noGrp="1"/>
          </p:cNvSpPr>
          <p:nvPr>
            <p:ph type="title"/>
          </p:nvPr>
        </p:nvSpPr>
        <p:spPr>
          <a:xfrm>
            <a:off x="457200" y="274638"/>
            <a:ext cx="5638800" cy="944562"/>
          </a:xfrm>
        </p:spPr>
        <p:txBody>
          <a:bodyPr/>
          <a:lstStyle/>
          <a:p>
            <a:r>
              <a:rPr lang="en-US" dirty="0"/>
              <a:t>Who controls hazards?</a:t>
            </a:r>
          </a:p>
        </p:txBody>
      </p:sp>
      <p:sp>
        <p:nvSpPr>
          <p:cNvPr id="5" name="Content Placeholder 4"/>
          <p:cNvSpPr>
            <a:spLocks noGrp="1"/>
          </p:cNvSpPr>
          <p:nvPr>
            <p:ph idx="1"/>
          </p:nvPr>
        </p:nvSpPr>
        <p:spPr>
          <a:xfrm>
            <a:off x="457200" y="1493837"/>
            <a:ext cx="8534400" cy="4525963"/>
          </a:xfrm>
        </p:spPr>
        <p:txBody>
          <a:bodyPr>
            <a:normAutofit lnSpcReduction="10000"/>
          </a:bodyPr>
          <a:lstStyle/>
          <a:p>
            <a:pPr marL="0" indent="0">
              <a:buNone/>
            </a:pPr>
            <a:r>
              <a:rPr lang="en-US" dirty="0"/>
              <a:t>Who is </a:t>
            </a:r>
            <a:r>
              <a:rPr lang="en-US" u="sng" dirty="0"/>
              <a:t>legally</a:t>
            </a:r>
            <a:r>
              <a:rPr lang="en-US" dirty="0"/>
              <a:t> responsible for providing a safe and healthful workplace?		 </a:t>
            </a:r>
            <a:r>
              <a:rPr lang="en-US" b="1" dirty="0"/>
              <a:t>The Employer</a:t>
            </a:r>
          </a:p>
          <a:p>
            <a:pPr indent="0">
              <a:buNone/>
            </a:pPr>
            <a:r>
              <a:rPr lang="en-US" dirty="0"/>
              <a:t>			</a:t>
            </a:r>
          </a:p>
          <a:p>
            <a:pPr marL="457200" lvl="1" indent="-457200">
              <a:spcBef>
                <a:spcPts val="0"/>
              </a:spcBef>
              <a:buFont typeface="Wingdings" pitchFamily="2" charset="2"/>
              <a:buChar char="Ø"/>
            </a:pPr>
            <a:r>
              <a:rPr lang="en-US" sz="3200" dirty="0"/>
              <a:t>Employers must follow requirements of the OSHA Excavation standard (or State Plan standards)</a:t>
            </a:r>
          </a:p>
          <a:p>
            <a:pPr marL="457200" lvl="1" indent="-457200">
              <a:spcBef>
                <a:spcPts val="0"/>
              </a:spcBef>
              <a:buNone/>
            </a:pPr>
            <a:endParaRPr lang="en-US" sz="3200" dirty="0"/>
          </a:p>
          <a:p>
            <a:pPr marL="457200" indent="-457200">
              <a:spcBef>
                <a:spcPts val="0"/>
              </a:spcBef>
              <a:buFont typeface="Wingdings" pitchFamily="2" charset="2"/>
              <a:buChar char="Ø"/>
            </a:pPr>
            <a:r>
              <a:rPr lang="en-US" dirty="0"/>
              <a:t>Employers may be cited, fined and prosecuted for non-compliance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72</a:t>
            </a:fld>
            <a:endParaRPr lang="en-US" dirty="0">
              <a:solidFill>
                <a:srgbClr val="000000"/>
              </a:solidFill>
            </a:endParaRPr>
          </a:p>
        </p:txBody>
      </p:sp>
      <p:sp>
        <p:nvSpPr>
          <p:cNvPr id="2" name="Title 1"/>
          <p:cNvSpPr>
            <a:spLocks noGrp="1"/>
          </p:cNvSpPr>
          <p:nvPr>
            <p:ph type="title"/>
          </p:nvPr>
        </p:nvSpPr>
        <p:spPr>
          <a:xfrm>
            <a:off x="457200" y="274638"/>
            <a:ext cx="7391400" cy="944562"/>
          </a:xfrm>
        </p:spPr>
        <p:txBody>
          <a:bodyPr>
            <a:normAutofit/>
          </a:bodyPr>
          <a:lstStyle/>
          <a:p>
            <a:r>
              <a:rPr lang="en-US" dirty="0"/>
              <a:t>The OSHA Excavation Standard</a:t>
            </a:r>
          </a:p>
        </p:txBody>
      </p:sp>
      <p:sp>
        <p:nvSpPr>
          <p:cNvPr id="3" name="Content Placeholder 2"/>
          <p:cNvSpPr>
            <a:spLocks noGrp="1"/>
          </p:cNvSpPr>
          <p:nvPr>
            <p:ph idx="1"/>
          </p:nvPr>
        </p:nvSpPr>
        <p:spPr>
          <a:xfrm>
            <a:off x="457200" y="1219200"/>
            <a:ext cx="8229600" cy="4906963"/>
          </a:xfrm>
        </p:spPr>
        <p:txBody>
          <a:bodyPr/>
          <a:lstStyle/>
          <a:p>
            <a:pPr>
              <a:buNone/>
            </a:pPr>
            <a:r>
              <a:rPr lang="en-US" dirty="0"/>
              <a:t>“29 CFR 1926 Subpart P”</a:t>
            </a:r>
          </a:p>
          <a:p>
            <a:r>
              <a:rPr lang="en-US" dirty="0"/>
              <a:t>Applies to all open excavations</a:t>
            </a:r>
          </a:p>
          <a:p>
            <a:r>
              <a:rPr lang="en-US" dirty="0"/>
              <a:t>Requires employers to protect workers from all of the following:</a:t>
            </a:r>
          </a:p>
          <a:p>
            <a:pPr lvl="1"/>
            <a:r>
              <a:rPr lang="en-US" dirty="0"/>
              <a:t>Cave-ins</a:t>
            </a:r>
          </a:p>
          <a:p>
            <a:pPr lvl="1"/>
            <a:r>
              <a:rPr lang="en-US" dirty="0"/>
              <a:t>Exposure to vehicle traffic and falling loads</a:t>
            </a:r>
          </a:p>
          <a:p>
            <a:pPr lvl="1"/>
            <a:r>
              <a:rPr lang="en-US" dirty="0"/>
              <a:t>Hazardous atmospheres and water accumulation</a:t>
            </a:r>
          </a:p>
          <a:p>
            <a:pPr lvl="1"/>
            <a:r>
              <a:rPr lang="en-US" dirty="0"/>
              <a:t>Loose rock, soil or other falling objects</a:t>
            </a:r>
          </a:p>
          <a:p>
            <a:pPr lvl="1"/>
            <a:r>
              <a:rPr lang="en-US" dirty="0"/>
              <a:t>Falls from edges of excavation and walkways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73</a:t>
            </a:fld>
            <a:endParaRPr lang="en-US" dirty="0">
              <a:solidFill>
                <a:srgbClr val="000000"/>
              </a:solidFill>
            </a:endParaRPr>
          </a:p>
        </p:txBody>
      </p:sp>
      <p:sp>
        <p:nvSpPr>
          <p:cNvPr id="2" name="Title 1"/>
          <p:cNvSpPr>
            <a:spLocks noGrp="1"/>
          </p:cNvSpPr>
          <p:nvPr>
            <p:ph type="title"/>
          </p:nvPr>
        </p:nvSpPr>
        <p:spPr>
          <a:xfrm>
            <a:off x="457200" y="274638"/>
            <a:ext cx="4191000" cy="1143000"/>
          </a:xfrm>
        </p:spPr>
        <p:txBody>
          <a:bodyPr/>
          <a:lstStyle/>
          <a:p>
            <a:r>
              <a:rPr lang="en-US" dirty="0"/>
              <a:t>Employers must:</a:t>
            </a:r>
          </a:p>
        </p:txBody>
      </p:sp>
      <p:sp>
        <p:nvSpPr>
          <p:cNvPr id="3" name="Content Placeholder 2"/>
          <p:cNvSpPr>
            <a:spLocks noGrp="1"/>
          </p:cNvSpPr>
          <p:nvPr>
            <p:ph idx="1"/>
          </p:nvPr>
        </p:nvSpPr>
        <p:spPr>
          <a:xfrm>
            <a:off x="457200" y="1600200"/>
            <a:ext cx="8534400" cy="4525963"/>
          </a:xfrm>
        </p:spPr>
        <p:txBody>
          <a:bodyPr/>
          <a:lstStyle/>
          <a:p>
            <a:r>
              <a:rPr lang="en-US" dirty="0"/>
              <a:t>Designate a </a:t>
            </a:r>
            <a:r>
              <a:rPr lang="en-US" b="1" u="sng" dirty="0"/>
              <a:t>Competent Person</a:t>
            </a:r>
          </a:p>
          <a:p>
            <a:r>
              <a:rPr lang="en-US" dirty="0"/>
              <a:t>Locate underground utilities</a:t>
            </a:r>
          </a:p>
          <a:p>
            <a:r>
              <a:rPr lang="en-US" dirty="0"/>
              <a:t>Locate/remove/stabilize surface encumbrances</a:t>
            </a:r>
          </a:p>
          <a:p>
            <a:r>
              <a:rPr lang="en-US" dirty="0"/>
              <a:t>Assure warning systems for mobile equipment</a:t>
            </a:r>
          </a:p>
          <a:p>
            <a:r>
              <a:rPr lang="en-US" dirty="0"/>
              <a:t>Provide safe access, including trench ingress/egress</a:t>
            </a:r>
          </a:p>
          <a:p>
            <a:r>
              <a:rPr lang="en-US" dirty="0"/>
              <a:t>Provide worker training</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74</a:t>
            </a:fld>
            <a:endParaRPr lang="en-US" dirty="0">
              <a:solidFill>
                <a:srgbClr val="000000"/>
              </a:solidFill>
            </a:endParaRPr>
          </a:p>
        </p:txBody>
      </p:sp>
      <p:sp>
        <p:nvSpPr>
          <p:cNvPr id="2" name="Title 1"/>
          <p:cNvSpPr>
            <a:spLocks noGrp="1"/>
          </p:cNvSpPr>
          <p:nvPr>
            <p:ph type="title"/>
          </p:nvPr>
        </p:nvSpPr>
        <p:spPr>
          <a:xfrm>
            <a:off x="304800" y="274638"/>
            <a:ext cx="8305800" cy="868362"/>
          </a:xfrm>
        </p:spPr>
        <p:txBody>
          <a:bodyPr>
            <a:normAutofit fontScale="90000"/>
          </a:bodyPr>
          <a:lstStyle/>
          <a:p>
            <a:r>
              <a:rPr lang="en-US" dirty="0"/>
              <a:t>What does “competent person” mean?</a:t>
            </a:r>
          </a:p>
        </p:txBody>
      </p:sp>
      <p:pic>
        <p:nvPicPr>
          <p:cNvPr id="5" name="Picture 4" title="Photo of construction worker wearing proper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3636" y="2743200"/>
            <a:ext cx="2802269" cy="3355864"/>
          </a:xfrm>
          <a:prstGeom prst="rect">
            <a:avLst/>
          </a:prstGeom>
        </p:spPr>
      </p:pic>
      <p:grpSp>
        <p:nvGrpSpPr>
          <p:cNvPr id="3" name="Group 10" descr="Explanation of what defines a &quot;competent person.&quot;"/>
          <p:cNvGrpSpPr/>
          <p:nvPr/>
        </p:nvGrpSpPr>
        <p:grpSpPr>
          <a:xfrm>
            <a:off x="381000" y="1249740"/>
            <a:ext cx="8610600" cy="4587120"/>
            <a:chOff x="381000" y="1249740"/>
            <a:chExt cx="8610600" cy="4587120"/>
          </a:xfrm>
        </p:grpSpPr>
        <p:sp>
          <p:nvSpPr>
            <p:cNvPr id="9" name="TextBox 8"/>
            <p:cNvSpPr txBox="1"/>
            <p:nvPr/>
          </p:nvSpPr>
          <p:spPr>
            <a:xfrm>
              <a:off x="381000" y="1249740"/>
              <a:ext cx="8610600" cy="1569660"/>
            </a:xfrm>
            <a:prstGeom prst="rect">
              <a:avLst/>
            </a:prstGeom>
            <a:noFill/>
          </p:spPr>
          <p:txBody>
            <a:bodyPr wrap="square" rtlCol="0">
              <a:spAutoFit/>
            </a:bodyPr>
            <a:lstStyle/>
            <a:p>
              <a:pPr defTabSz="457200">
                <a:spcBef>
                  <a:spcPct val="20000"/>
                </a:spcBef>
              </a:pPr>
              <a:r>
                <a:rPr lang="en-US" sz="3200" u="sng" dirty="0">
                  <a:solidFill>
                    <a:srgbClr val="000000"/>
                  </a:solidFill>
                </a:rPr>
                <a:t>Capable</a:t>
              </a:r>
              <a:r>
                <a:rPr lang="en-US" sz="3200" dirty="0">
                  <a:solidFill>
                    <a:srgbClr val="000000"/>
                  </a:solidFill>
                </a:rPr>
                <a:t> of identifying and predicting hazardous conditions </a:t>
              </a:r>
              <a:r>
                <a:rPr lang="en-US" sz="3200" b="1" dirty="0">
                  <a:solidFill>
                    <a:srgbClr val="000000"/>
                  </a:solidFill>
                </a:rPr>
                <a:t>AND</a:t>
              </a:r>
              <a:r>
                <a:rPr lang="en-US" sz="3200" dirty="0">
                  <a:solidFill>
                    <a:srgbClr val="000000"/>
                  </a:solidFill>
                </a:rPr>
                <a:t> </a:t>
              </a:r>
              <a:r>
                <a:rPr lang="en-US" sz="3200" u="sng" dirty="0">
                  <a:solidFill>
                    <a:srgbClr val="000000"/>
                  </a:solidFill>
                </a:rPr>
                <a:t>authorized</a:t>
              </a:r>
              <a:r>
                <a:rPr lang="en-US" sz="3200" dirty="0">
                  <a:solidFill>
                    <a:srgbClr val="000000"/>
                  </a:solidFill>
                </a:rPr>
                <a:t> by employer to take prompt corrective action.</a:t>
              </a:r>
              <a:endParaRPr lang="en-US" dirty="0">
                <a:solidFill>
                  <a:srgbClr val="000000"/>
                </a:solidFill>
              </a:endParaRPr>
            </a:p>
          </p:txBody>
        </p:sp>
        <p:sp>
          <p:nvSpPr>
            <p:cNvPr id="7" name="TextBox 6"/>
            <p:cNvSpPr txBox="1"/>
            <p:nvPr/>
          </p:nvSpPr>
          <p:spPr>
            <a:xfrm>
              <a:off x="2057400" y="2961382"/>
              <a:ext cx="4495800" cy="1077218"/>
            </a:xfrm>
            <a:prstGeom prst="rect">
              <a:avLst/>
            </a:prstGeom>
            <a:noFill/>
          </p:spPr>
          <p:txBody>
            <a:bodyPr wrap="square" rtlCol="0">
              <a:spAutoFit/>
            </a:bodyPr>
            <a:lstStyle/>
            <a:p>
              <a:r>
                <a:rPr lang="en-US" sz="3200" b="1" dirty="0">
                  <a:solidFill>
                    <a:srgbClr val="FF0000"/>
                  </a:solidFill>
                </a:rPr>
                <a:t>“The First Line of Defense from Cave-ins”</a:t>
              </a:r>
            </a:p>
          </p:txBody>
        </p:sp>
        <p:sp>
          <p:nvSpPr>
            <p:cNvPr id="10" name="TextBox 9"/>
            <p:cNvSpPr txBox="1"/>
            <p:nvPr/>
          </p:nvSpPr>
          <p:spPr>
            <a:xfrm>
              <a:off x="381000" y="4267200"/>
              <a:ext cx="5867400" cy="1569660"/>
            </a:xfrm>
            <a:prstGeom prst="rect">
              <a:avLst/>
            </a:prstGeom>
            <a:noFill/>
          </p:spPr>
          <p:txBody>
            <a:bodyPr wrap="square" rtlCol="0">
              <a:spAutoFit/>
            </a:bodyPr>
            <a:lstStyle/>
            <a:p>
              <a:pPr marL="274320" indent="-274320" defTabSz="457200">
                <a:spcBef>
                  <a:spcPct val="20000"/>
                </a:spcBef>
                <a:buFont typeface="Arial"/>
                <a:buChar char="•"/>
                <a:defRPr/>
              </a:pPr>
              <a:r>
                <a:rPr lang="en-US" sz="3000" dirty="0">
                  <a:solidFill>
                    <a:srgbClr val="000000"/>
                  </a:solidFill>
                </a:rPr>
                <a:t>Employer decides who is qualified</a:t>
              </a:r>
            </a:p>
            <a:p>
              <a:pPr marL="274320" indent="-274320" defTabSz="457200">
                <a:spcBef>
                  <a:spcPct val="20000"/>
                </a:spcBef>
                <a:buFont typeface="Arial"/>
                <a:buChar char="•"/>
                <a:defRPr/>
              </a:pPr>
              <a:r>
                <a:rPr lang="en-US" sz="3000" dirty="0">
                  <a:solidFill>
                    <a:srgbClr val="000000"/>
                  </a:solidFill>
                </a:rPr>
                <a:t>Foreman, superintendent or other employee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75</a:t>
            </a:fld>
            <a:endParaRPr lang="en-US" dirty="0">
              <a:solidFill>
                <a:srgbClr val="000000"/>
              </a:solidFill>
            </a:endParaRPr>
          </a:p>
        </p:txBody>
      </p:sp>
      <p:sp>
        <p:nvSpPr>
          <p:cNvPr id="2" name="Title 1"/>
          <p:cNvSpPr>
            <a:spLocks noGrp="1"/>
          </p:cNvSpPr>
          <p:nvPr>
            <p:ph type="title"/>
          </p:nvPr>
        </p:nvSpPr>
        <p:spPr>
          <a:xfrm>
            <a:off x="381000" y="350838"/>
            <a:ext cx="8382000" cy="944562"/>
          </a:xfrm>
        </p:spPr>
        <p:txBody>
          <a:bodyPr>
            <a:noAutofit/>
          </a:bodyPr>
          <a:lstStyle/>
          <a:p>
            <a:r>
              <a:rPr lang="en-US" dirty="0"/>
              <a:t>Excavation competent person must:</a:t>
            </a:r>
          </a:p>
        </p:txBody>
      </p:sp>
      <p:sp>
        <p:nvSpPr>
          <p:cNvPr id="3" name="Content Placeholder 2"/>
          <p:cNvSpPr>
            <a:spLocks noGrp="1"/>
          </p:cNvSpPr>
          <p:nvPr>
            <p:ph idx="1"/>
          </p:nvPr>
        </p:nvSpPr>
        <p:spPr>
          <a:xfrm>
            <a:off x="457200" y="1371600"/>
            <a:ext cx="8229600" cy="4754563"/>
          </a:xfrm>
        </p:spPr>
        <p:txBody>
          <a:bodyPr/>
          <a:lstStyle/>
          <a:p>
            <a:pPr marL="457200">
              <a:buClr>
                <a:srgbClr val="FF0000"/>
              </a:buClr>
              <a:buFont typeface="Wingdings" pitchFamily="2" charset="2"/>
              <a:buChar char="Ø"/>
            </a:pPr>
            <a:r>
              <a:rPr lang="en-US" dirty="0"/>
              <a:t>Understand overlapping OSHA standards</a:t>
            </a:r>
          </a:p>
          <a:p>
            <a:pPr marL="457200">
              <a:buClr>
                <a:srgbClr val="FF0000"/>
              </a:buClr>
              <a:buFont typeface="Wingdings" pitchFamily="2" charset="2"/>
              <a:buChar char="Ø"/>
            </a:pPr>
            <a:r>
              <a:rPr lang="en-US" dirty="0"/>
              <a:t>Anticipate potential risks</a:t>
            </a:r>
          </a:p>
          <a:p>
            <a:pPr marL="457200">
              <a:buClr>
                <a:srgbClr val="FF0000"/>
              </a:buClr>
              <a:buFont typeface="Wingdings" pitchFamily="2" charset="2"/>
              <a:buChar char="Ø"/>
            </a:pPr>
            <a:r>
              <a:rPr lang="en-US" dirty="0"/>
              <a:t>Clearly communicate with workers</a:t>
            </a:r>
          </a:p>
          <a:p>
            <a:pPr marL="457200">
              <a:buClr>
                <a:srgbClr val="FF0000"/>
              </a:buClr>
              <a:buFont typeface="Wingdings" pitchFamily="2" charset="2"/>
              <a:buChar char="Ø"/>
            </a:pPr>
            <a:r>
              <a:rPr lang="en-US" dirty="0"/>
              <a:t>Recognize and eliminate hazards</a:t>
            </a:r>
          </a:p>
          <a:p>
            <a:pPr marL="457200">
              <a:buClr>
                <a:srgbClr val="FF0000"/>
              </a:buClr>
              <a:buFont typeface="Wingdings" pitchFamily="2" charset="2"/>
              <a:buChar char="Ø"/>
            </a:pPr>
            <a:r>
              <a:rPr lang="en-US" dirty="0"/>
              <a:t>Monitor employees at excavation site</a:t>
            </a:r>
          </a:p>
          <a:p>
            <a:pPr marL="457200">
              <a:buClr>
                <a:srgbClr val="FF0000"/>
              </a:buClr>
              <a:buFont typeface="Wingdings" pitchFamily="2" charset="2"/>
              <a:buChar char="Ø"/>
            </a:pPr>
            <a:r>
              <a:rPr lang="en-US" dirty="0"/>
              <a:t>Authorize when to stop work</a:t>
            </a:r>
          </a:p>
          <a:p>
            <a:pPr marL="457200">
              <a:buClr>
                <a:srgbClr val="FF0000"/>
              </a:buClr>
              <a:buFont typeface="Wingdings" pitchFamily="2" charset="2"/>
              <a:buChar char="Ø"/>
            </a:pPr>
            <a:r>
              <a:rPr lang="en-US" dirty="0"/>
              <a:t>Correct hazards and determine when it’s safe to return to work</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76</a:t>
            </a:fld>
            <a:endParaRPr lang="en-US" dirty="0">
              <a:solidFill>
                <a:srgbClr val="000000"/>
              </a:solidFill>
            </a:endParaRPr>
          </a:p>
        </p:txBody>
      </p:sp>
      <p:sp>
        <p:nvSpPr>
          <p:cNvPr id="2" name="Title 1"/>
          <p:cNvSpPr>
            <a:spLocks noGrp="1"/>
          </p:cNvSpPr>
          <p:nvPr>
            <p:ph type="title"/>
          </p:nvPr>
        </p:nvSpPr>
        <p:spPr>
          <a:xfrm>
            <a:off x="457200" y="274638"/>
            <a:ext cx="7620000" cy="944562"/>
          </a:xfrm>
        </p:spPr>
        <p:txBody>
          <a:bodyPr>
            <a:normAutofit fontScale="90000"/>
          </a:bodyPr>
          <a:lstStyle/>
          <a:p>
            <a:r>
              <a:rPr lang="en-US" dirty="0"/>
              <a:t>What are competent person tasks?</a:t>
            </a:r>
          </a:p>
        </p:txBody>
      </p:sp>
      <p:sp>
        <p:nvSpPr>
          <p:cNvPr id="3" name="Content Placeholder 2"/>
          <p:cNvSpPr>
            <a:spLocks noGrp="1"/>
          </p:cNvSpPr>
          <p:nvPr>
            <p:ph idx="1"/>
          </p:nvPr>
        </p:nvSpPr>
        <p:spPr>
          <a:xfrm>
            <a:off x="457200" y="1295400"/>
            <a:ext cx="8534400" cy="4876800"/>
          </a:xfrm>
        </p:spPr>
        <p:txBody>
          <a:bodyPr/>
          <a:lstStyle/>
          <a:p>
            <a:pPr>
              <a:buClr>
                <a:srgbClr val="FF0000"/>
              </a:buClr>
              <a:buFont typeface="Wingdings" pitchFamily="2" charset="2"/>
              <a:buChar char="ü"/>
            </a:pPr>
            <a:r>
              <a:rPr lang="en-US" dirty="0"/>
              <a:t>Ongoing site/equipment inspections</a:t>
            </a:r>
          </a:p>
          <a:p>
            <a:pPr>
              <a:buClr>
                <a:srgbClr val="FF0000"/>
              </a:buClr>
              <a:buFont typeface="Wingdings" pitchFamily="2" charset="2"/>
              <a:buChar char="ü"/>
            </a:pPr>
            <a:r>
              <a:rPr lang="en-US" dirty="0"/>
              <a:t>Analyze and classify soil types</a:t>
            </a:r>
          </a:p>
          <a:p>
            <a:pPr>
              <a:buClr>
                <a:srgbClr val="FF0000"/>
              </a:buClr>
              <a:buFont typeface="Wingdings" pitchFamily="2" charset="2"/>
              <a:buChar char="ü"/>
            </a:pPr>
            <a:r>
              <a:rPr lang="en-US" dirty="0"/>
              <a:t>Determine required protective systems</a:t>
            </a:r>
          </a:p>
          <a:p>
            <a:pPr>
              <a:buClr>
                <a:srgbClr val="FF0000"/>
              </a:buClr>
              <a:buFont typeface="Wingdings" pitchFamily="2" charset="2"/>
              <a:buChar char="ü"/>
            </a:pPr>
            <a:r>
              <a:rPr lang="en-US" dirty="0"/>
              <a:t>Assure correct installation of protective systems</a:t>
            </a:r>
          </a:p>
          <a:p>
            <a:pPr>
              <a:buClr>
                <a:srgbClr val="FF0000"/>
              </a:buClr>
              <a:buFont typeface="Wingdings" pitchFamily="2" charset="2"/>
              <a:buChar char="ü"/>
            </a:pPr>
            <a:r>
              <a:rPr lang="en-US" dirty="0"/>
              <a:t>Design structural ramps</a:t>
            </a:r>
          </a:p>
          <a:p>
            <a:pPr>
              <a:buClr>
                <a:srgbClr val="FF0000"/>
              </a:buClr>
              <a:buFont typeface="Wingdings" pitchFamily="2" charset="2"/>
              <a:buChar char="ü"/>
            </a:pPr>
            <a:r>
              <a:rPr lang="en-US" dirty="0"/>
              <a:t>Test for hazardous atmospheres</a:t>
            </a:r>
          </a:p>
          <a:p>
            <a:pPr>
              <a:buClr>
                <a:srgbClr val="FF0000"/>
              </a:buClr>
              <a:buFont typeface="Wingdings" pitchFamily="2" charset="2"/>
              <a:buChar char="ü"/>
            </a:pPr>
            <a:r>
              <a:rPr lang="en-US" dirty="0"/>
              <a:t>Monitor water removal equipment</a:t>
            </a:r>
          </a:p>
          <a:p>
            <a:pPr>
              <a:buNone/>
            </a:pPr>
            <a:r>
              <a:rPr lang="en-US" dirty="0"/>
              <a:t>	</a:t>
            </a:r>
            <a:r>
              <a:rPr lang="en-US" b="1" dirty="0">
                <a:solidFill>
                  <a:srgbClr val="FF0000"/>
                </a:solidFill>
              </a:rPr>
              <a:t>KNOW WHO YOUR COMPETENT PERSON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77</a:t>
            </a:fld>
            <a:endParaRPr lang="en-US" dirty="0">
              <a:solidFill>
                <a:srgbClr val="000000"/>
              </a:solidFill>
            </a:endParaRPr>
          </a:p>
        </p:txBody>
      </p:sp>
      <p:sp>
        <p:nvSpPr>
          <p:cNvPr id="129026" name="AutoShape 2"/>
          <p:cNvSpPr>
            <a:spLocks noGrp="1" noChangeArrowheads="1"/>
          </p:cNvSpPr>
          <p:nvPr>
            <p:ph type="title"/>
          </p:nvPr>
        </p:nvSpPr>
        <p:spPr>
          <a:xfrm>
            <a:off x="457200" y="274638"/>
            <a:ext cx="8077200" cy="792162"/>
          </a:xfrm>
        </p:spPr>
        <p:txBody>
          <a:bodyPr>
            <a:normAutofit fontScale="90000"/>
          </a:bodyPr>
          <a:lstStyle/>
          <a:p>
            <a:pPr eaLnBrk="1" hangingPunct="1"/>
            <a:r>
              <a:rPr lang="en-US" dirty="0"/>
              <a:t>Trench safety: Inspect—Test—Protect</a:t>
            </a:r>
          </a:p>
        </p:txBody>
      </p:sp>
      <p:pic>
        <p:nvPicPr>
          <p:cNvPr id="3" name="Content Placeholder 2" title="Five color boxes display text identifying requirements for trench safety."/>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3400" y="1215658"/>
            <a:ext cx="8077200" cy="4758105"/>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8815156" y="18106"/>
            <a:ext cx="301685"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78</a:t>
            </a:fld>
            <a:endParaRPr lang="en-US" dirty="0">
              <a:solidFill>
                <a:srgbClr val="000000"/>
              </a:solidFill>
            </a:endParaRPr>
          </a:p>
        </p:txBody>
      </p:sp>
      <p:sp>
        <p:nvSpPr>
          <p:cNvPr id="129026" name="AutoShape 2"/>
          <p:cNvSpPr>
            <a:spLocks noGrp="1" noChangeArrowheads="1"/>
          </p:cNvSpPr>
          <p:nvPr>
            <p:ph type="title"/>
          </p:nvPr>
        </p:nvSpPr>
        <p:spPr>
          <a:xfrm>
            <a:off x="457200" y="274638"/>
            <a:ext cx="8229600" cy="868362"/>
          </a:xfrm>
        </p:spPr>
        <p:txBody>
          <a:bodyPr/>
          <a:lstStyle/>
          <a:p>
            <a:pPr eaLnBrk="1" hangingPunct="1"/>
            <a:r>
              <a:rPr lang="en-US" dirty="0"/>
              <a:t>How can cave-ins be prevented?</a:t>
            </a:r>
          </a:p>
        </p:txBody>
      </p:sp>
      <p:sp>
        <p:nvSpPr>
          <p:cNvPr id="5" name="Content Placeholder 4"/>
          <p:cNvSpPr>
            <a:spLocks noGrp="1"/>
          </p:cNvSpPr>
          <p:nvPr>
            <p:ph idx="1"/>
          </p:nvPr>
        </p:nvSpPr>
        <p:spPr>
          <a:xfrm>
            <a:off x="304800" y="1371600"/>
            <a:ext cx="6705600" cy="4953000"/>
          </a:xfrm>
        </p:spPr>
        <p:txBody>
          <a:bodyPr>
            <a:normAutofit lnSpcReduction="10000"/>
          </a:bodyPr>
          <a:lstStyle/>
          <a:p>
            <a:pPr>
              <a:buNone/>
            </a:pPr>
            <a:r>
              <a:rPr lang="en-US" dirty="0"/>
              <a:t>Different approaches:</a:t>
            </a:r>
          </a:p>
          <a:p>
            <a:r>
              <a:rPr lang="en-US" dirty="0"/>
              <a:t>Excavate soil back to safe angle</a:t>
            </a:r>
          </a:p>
          <a:p>
            <a:r>
              <a:rPr lang="en-US" dirty="0"/>
              <a:t>Install system to support trench walls</a:t>
            </a:r>
          </a:p>
          <a:p>
            <a:pPr>
              <a:buNone/>
            </a:pPr>
            <a:endParaRPr lang="en-US" dirty="0"/>
          </a:p>
          <a:p>
            <a:pPr>
              <a:buNone/>
            </a:pPr>
            <a:r>
              <a:rPr lang="en-US" dirty="0"/>
              <a:t>Competent Person chooses based on:</a:t>
            </a:r>
          </a:p>
          <a:p>
            <a:pPr lvl="1">
              <a:buFont typeface="Wingdings" pitchFamily="2" charset="2"/>
              <a:buChar char="Ø"/>
            </a:pPr>
            <a:r>
              <a:rPr lang="en-US" dirty="0"/>
              <a:t>Soil type and water content</a:t>
            </a:r>
          </a:p>
          <a:p>
            <a:pPr lvl="1">
              <a:buFont typeface="Wingdings" pitchFamily="2" charset="2"/>
              <a:buChar char="Ø"/>
            </a:pPr>
            <a:r>
              <a:rPr lang="en-US" dirty="0"/>
              <a:t>Excavation depth and width</a:t>
            </a:r>
          </a:p>
          <a:p>
            <a:pPr lvl="1">
              <a:buFont typeface="Wingdings" pitchFamily="2" charset="2"/>
              <a:buChar char="Ø"/>
            </a:pPr>
            <a:r>
              <a:rPr lang="en-US" dirty="0"/>
              <a:t>Nature of work</a:t>
            </a:r>
          </a:p>
          <a:p>
            <a:pPr lvl="1">
              <a:buFont typeface="Wingdings" pitchFamily="2" charset="2"/>
              <a:buChar char="Ø"/>
            </a:pPr>
            <a:r>
              <a:rPr lang="en-US" dirty="0"/>
              <a:t>Nearby activities that increase risk</a:t>
            </a:r>
          </a:p>
          <a:p>
            <a:pPr>
              <a:buNone/>
            </a:pPr>
            <a:endParaRPr lang="en-US" dirty="0"/>
          </a:p>
          <a:p>
            <a:pPr>
              <a:buNone/>
            </a:pPr>
            <a:endParaRPr lang="en-US" dirty="0"/>
          </a:p>
        </p:txBody>
      </p:sp>
      <p:sp>
        <p:nvSpPr>
          <p:cNvPr id="7" name="TextBox 6"/>
          <p:cNvSpPr txBox="1"/>
          <p:nvPr/>
        </p:nvSpPr>
        <p:spPr>
          <a:xfrm>
            <a:off x="6324600" y="4162961"/>
            <a:ext cx="2667000" cy="1323439"/>
          </a:xfrm>
          <a:prstGeom prst="rect">
            <a:avLst/>
          </a:prstGeom>
          <a:solidFill>
            <a:srgbClr val="FFC000"/>
          </a:solidFill>
        </p:spPr>
        <p:txBody>
          <a:bodyPr wrap="square" rtlCol="0">
            <a:spAutoFit/>
          </a:bodyPr>
          <a:lstStyle/>
          <a:p>
            <a:r>
              <a:rPr lang="en-US" sz="2000" dirty="0">
                <a:solidFill>
                  <a:srgbClr val="000000"/>
                </a:solidFill>
              </a:rPr>
              <a:t>Excavations &gt;20’ deep require a system designed by registered professional engineer</a:t>
            </a:r>
          </a:p>
        </p:txBody>
      </p:sp>
      <p:sp>
        <p:nvSpPr>
          <p:cNvPr id="8" name="Right Arrow 7" title="Arrow to text">
            <a:extLst>
              <a:ext uri="{C183D7F6-B498-43B3-948B-1728B52AA6E4}">
                <adec:decorative xmlns:adec="http://schemas.microsoft.com/office/drawing/2017/decorative" xmlns="" val="1"/>
              </a:ext>
            </a:extLst>
          </p:cNvPr>
          <p:cNvSpPr/>
          <p:nvPr/>
        </p:nvSpPr>
        <p:spPr>
          <a:xfrm>
            <a:off x="5181600" y="4683760"/>
            <a:ext cx="1143000" cy="152400"/>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pPr/>
              <a:t>79</a:t>
            </a:fld>
            <a:endParaRPr lang="en-US" dirty="0"/>
          </a:p>
        </p:txBody>
      </p:sp>
      <p:sp>
        <p:nvSpPr>
          <p:cNvPr id="2" name="Title 1"/>
          <p:cNvSpPr>
            <a:spLocks noGrp="1"/>
          </p:cNvSpPr>
          <p:nvPr>
            <p:ph type="title"/>
          </p:nvPr>
        </p:nvSpPr>
        <p:spPr>
          <a:xfrm>
            <a:off x="457200" y="274638"/>
            <a:ext cx="6477000" cy="792162"/>
          </a:xfrm>
        </p:spPr>
        <p:txBody>
          <a:bodyPr/>
          <a:lstStyle/>
          <a:p>
            <a:r>
              <a:rPr lang="en-US" dirty="0"/>
              <a:t>Soil classification is critical</a:t>
            </a:r>
          </a:p>
        </p:txBody>
      </p:sp>
      <p:sp>
        <p:nvSpPr>
          <p:cNvPr id="3" name="Content Placeholder 2"/>
          <p:cNvSpPr>
            <a:spLocks noGrp="1"/>
          </p:cNvSpPr>
          <p:nvPr>
            <p:ph sz="half" idx="1"/>
          </p:nvPr>
        </p:nvSpPr>
        <p:spPr>
          <a:xfrm>
            <a:off x="228600" y="1295400"/>
            <a:ext cx="3962400" cy="4114799"/>
          </a:xfrm>
        </p:spPr>
        <p:txBody>
          <a:bodyPr>
            <a:normAutofit lnSpcReduction="10000"/>
          </a:bodyPr>
          <a:lstStyle/>
          <a:p>
            <a:pPr algn="ctr">
              <a:buNone/>
            </a:pPr>
            <a:r>
              <a:rPr lang="en-US" sz="4000" b="1" dirty="0"/>
              <a:t>Dirt is dirt, right?  </a:t>
            </a:r>
            <a:r>
              <a:rPr lang="en-US" sz="4800" b="1" dirty="0"/>
              <a:t>NO!</a:t>
            </a:r>
          </a:p>
          <a:p>
            <a:pPr marL="0" indent="0">
              <a:buNone/>
            </a:pPr>
            <a:r>
              <a:rPr lang="en-US" sz="3200" dirty="0"/>
              <a:t>Variables that affect soil stability:</a:t>
            </a:r>
          </a:p>
          <a:p>
            <a:pPr>
              <a:buNone/>
            </a:pPr>
            <a:r>
              <a:rPr lang="en-US" sz="3200" b="1" dirty="0">
                <a:solidFill>
                  <a:srgbClr val="FF0000"/>
                </a:solidFill>
              </a:rPr>
              <a:t>Strength</a:t>
            </a:r>
          </a:p>
          <a:p>
            <a:pPr lvl="1">
              <a:buNone/>
            </a:pPr>
            <a:r>
              <a:rPr lang="en-US" sz="3200" b="1" dirty="0">
                <a:solidFill>
                  <a:srgbClr val="FF0000"/>
                </a:solidFill>
              </a:rPr>
              <a:t>Plasticity</a:t>
            </a:r>
          </a:p>
          <a:p>
            <a:pPr lvl="1">
              <a:buNone/>
            </a:pPr>
            <a:r>
              <a:rPr lang="en-US" sz="3200" b="1" dirty="0">
                <a:solidFill>
                  <a:srgbClr val="FF0000"/>
                </a:solidFill>
              </a:rPr>
              <a:t>	Cohesiveness</a:t>
            </a:r>
          </a:p>
        </p:txBody>
      </p:sp>
      <p:sp>
        <p:nvSpPr>
          <p:cNvPr id="7" name="TextBox 6"/>
          <p:cNvSpPr txBox="1"/>
          <p:nvPr/>
        </p:nvSpPr>
        <p:spPr>
          <a:xfrm>
            <a:off x="457200" y="5486400"/>
            <a:ext cx="8305800" cy="769441"/>
          </a:xfrm>
          <a:prstGeom prst="rect">
            <a:avLst/>
          </a:prstGeom>
          <a:noFill/>
        </p:spPr>
        <p:txBody>
          <a:bodyPr wrap="square" rtlCol="0">
            <a:spAutoFit/>
          </a:bodyPr>
          <a:lstStyle/>
          <a:p>
            <a:r>
              <a:rPr lang="en-US" sz="4400" b="1" dirty="0">
                <a:solidFill>
                  <a:srgbClr val="FF0000"/>
                </a:solidFill>
              </a:rPr>
              <a:t>EVERY EXCAVATION IS DIFFERENT!</a:t>
            </a:r>
          </a:p>
        </p:txBody>
      </p:sp>
      <p:pic>
        <p:nvPicPr>
          <p:cNvPr id="8" name="Content Placeholder 7" title="Diagram identifies stability of different soil types, stable rock being most stable and Type C soil being the least stabl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191000" y="1524000"/>
            <a:ext cx="4466095" cy="3733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a:t>What construction projects?</a:t>
            </a:r>
          </a:p>
        </p:txBody>
      </p:sp>
      <p:sp>
        <p:nvSpPr>
          <p:cNvPr id="5"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8</a:t>
            </a:fld>
            <a:endParaRPr lang="en-US" dirty="0">
              <a:solidFill>
                <a:srgbClr val="000000">
                  <a:tint val="75000"/>
                </a:srgbClr>
              </a:solidFill>
            </a:endParaRPr>
          </a:p>
        </p:txBody>
      </p:sp>
      <p:pic>
        <p:nvPicPr>
          <p:cNvPr id="6" name="Content Placeholder 5" title="Graphic listing five examples of construction projects requiring excavation site preparation; building foundations; basements and garages; below grade structures; utility installatio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154176"/>
            <a:ext cx="8077200" cy="5187357"/>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80</a:t>
            </a:fld>
            <a:endParaRPr lang="en-US" dirty="0">
              <a:solidFill>
                <a:srgbClr val="000000"/>
              </a:solidFill>
            </a:endParaRPr>
          </a:p>
        </p:txBody>
      </p:sp>
      <p:sp>
        <p:nvSpPr>
          <p:cNvPr id="2" name="Title 1"/>
          <p:cNvSpPr>
            <a:spLocks noGrp="1"/>
          </p:cNvSpPr>
          <p:nvPr>
            <p:ph type="title"/>
          </p:nvPr>
        </p:nvSpPr>
        <p:spPr>
          <a:xfrm>
            <a:off x="457200" y="274638"/>
            <a:ext cx="2819400" cy="1020762"/>
          </a:xfrm>
        </p:spPr>
        <p:txBody>
          <a:bodyPr/>
          <a:lstStyle/>
          <a:p>
            <a:r>
              <a:rPr lang="en-US" dirty="0"/>
              <a:t>Soil types</a:t>
            </a:r>
          </a:p>
        </p:txBody>
      </p:sp>
      <p:pic>
        <p:nvPicPr>
          <p:cNvPr id="6" name="Content Placeholder 5" title="Three color text boxes describe properties of different soil types, A, B, and C."/>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371600"/>
            <a:ext cx="8031752" cy="4525963"/>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81</a:t>
            </a:fld>
            <a:endParaRPr lang="en-US" dirty="0">
              <a:solidFill>
                <a:srgbClr val="000000"/>
              </a:solidFill>
            </a:endParaRPr>
          </a:p>
        </p:txBody>
      </p:sp>
      <p:sp>
        <p:nvSpPr>
          <p:cNvPr id="2" name="Title 1"/>
          <p:cNvSpPr>
            <a:spLocks noGrp="1"/>
          </p:cNvSpPr>
          <p:nvPr>
            <p:ph type="title"/>
          </p:nvPr>
        </p:nvSpPr>
        <p:spPr/>
        <p:txBody>
          <a:bodyPr/>
          <a:lstStyle/>
          <a:p>
            <a:r>
              <a:rPr lang="en-US" dirty="0"/>
              <a:t>Soil testing by competent person</a:t>
            </a:r>
          </a:p>
        </p:txBody>
      </p:sp>
      <p:sp>
        <p:nvSpPr>
          <p:cNvPr id="5" name="Content Placeholder 4"/>
          <p:cNvSpPr>
            <a:spLocks noGrp="1"/>
          </p:cNvSpPr>
          <p:nvPr>
            <p:ph sz="half" idx="1"/>
          </p:nvPr>
        </p:nvSpPr>
        <p:spPr>
          <a:xfrm>
            <a:off x="457200" y="1371600"/>
            <a:ext cx="4038600" cy="3124200"/>
          </a:xfrm>
        </p:spPr>
        <p:txBody>
          <a:bodyPr/>
          <a:lstStyle/>
          <a:p>
            <a:pPr>
              <a:buNone/>
            </a:pPr>
            <a:r>
              <a:rPr lang="en-US" dirty="0"/>
              <a:t>Visual Tests</a:t>
            </a:r>
          </a:p>
          <a:p>
            <a:r>
              <a:rPr lang="en-US" dirty="0"/>
              <a:t>Observe site</a:t>
            </a:r>
          </a:p>
          <a:p>
            <a:r>
              <a:rPr lang="en-US" dirty="0"/>
              <a:t>Examine soil samples</a:t>
            </a:r>
          </a:p>
          <a:p>
            <a:r>
              <a:rPr lang="en-US" dirty="0"/>
              <a:t>Tension cracks/fissures</a:t>
            </a:r>
          </a:p>
          <a:p>
            <a:r>
              <a:rPr lang="en-US" dirty="0"/>
              <a:t>Soil fragments falling</a:t>
            </a:r>
          </a:p>
          <a:p>
            <a:r>
              <a:rPr lang="en-US" dirty="0"/>
              <a:t>Water seeping</a:t>
            </a:r>
          </a:p>
        </p:txBody>
      </p:sp>
      <p:sp>
        <p:nvSpPr>
          <p:cNvPr id="6" name="Content Placeholder 5"/>
          <p:cNvSpPr>
            <a:spLocks noGrp="1"/>
          </p:cNvSpPr>
          <p:nvPr>
            <p:ph sz="half" idx="2"/>
          </p:nvPr>
        </p:nvSpPr>
        <p:spPr>
          <a:xfrm>
            <a:off x="4648200" y="1371600"/>
            <a:ext cx="4038600" cy="2286000"/>
          </a:xfrm>
        </p:spPr>
        <p:txBody>
          <a:bodyPr/>
          <a:lstStyle/>
          <a:p>
            <a:pPr>
              <a:buNone/>
            </a:pPr>
            <a:r>
              <a:rPr lang="en-US" dirty="0"/>
              <a:t>Manual Tests—Determine</a:t>
            </a:r>
          </a:p>
          <a:p>
            <a:r>
              <a:rPr lang="en-US" dirty="0"/>
              <a:t>Plasticity</a:t>
            </a:r>
          </a:p>
          <a:p>
            <a:r>
              <a:rPr lang="en-US" dirty="0"/>
              <a:t>Dry strength</a:t>
            </a:r>
          </a:p>
          <a:p>
            <a:r>
              <a:rPr lang="en-US" dirty="0"/>
              <a:t>Compressive strength</a:t>
            </a:r>
          </a:p>
        </p:txBody>
      </p:sp>
      <p:pic>
        <p:nvPicPr>
          <p:cNvPr id="7" name="Picture 6" title="Photo shows  thumb penetration soil tes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2200" y="4724400"/>
            <a:ext cx="2419400" cy="1447800"/>
          </a:xfrm>
          <a:prstGeom prst="rect">
            <a:avLst/>
          </a:prstGeom>
        </p:spPr>
      </p:pic>
      <p:pic>
        <p:nvPicPr>
          <p:cNvPr id="8" name="Picture 7" title="Photo shows manual soil test method, ribbon te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6600" y="3946007"/>
            <a:ext cx="1935028" cy="2073793"/>
          </a:xfrm>
          <a:prstGeom prst="rect">
            <a:avLst/>
          </a:prstGeom>
        </p:spPr>
      </p:pic>
      <p:pic>
        <p:nvPicPr>
          <p:cNvPr id="9" name="Picture 8" title="Photo shows manual soil test method, ribbon tes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0025" y="3962400"/>
            <a:ext cx="1840375" cy="2057400"/>
          </a:xfrm>
          <a:prstGeom prst="rect">
            <a:avLst/>
          </a:prstGeom>
        </p:spPr>
      </p:pic>
      <p:pic>
        <p:nvPicPr>
          <p:cNvPr id="11" name="Picture 10" title="Photo shows hand holding soil sample for visual soil tes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4535246"/>
            <a:ext cx="2171869" cy="179711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82</a:t>
            </a:fld>
            <a:endParaRPr lang="en-US" dirty="0">
              <a:solidFill>
                <a:srgbClr val="000000"/>
              </a:solidFill>
            </a:endParaRPr>
          </a:p>
        </p:txBody>
      </p:sp>
      <p:sp>
        <p:nvSpPr>
          <p:cNvPr id="2" name="Title 1"/>
          <p:cNvSpPr>
            <a:spLocks noGrp="1"/>
          </p:cNvSpPr>
          <p:nvPr>
            <p:ph type="title"/>
          </p:nvPr>
        </p:nvSpPr>
        <p:spPr>
          <a:xfrm>
            <a:off x="457200" y="274638"/>
            <a:ext cx="6477000" cy="792162"/>
          </a:xfrm>
        </p:spPr>
        <p:txBody>
          <a:bodyPr/>
          <a:lstStyle/>
          <a:p>
            <a:r>
              <a:rPr lang="en-US" dirty="0"/>
              <a:t>Types of protective systems</a:t>
            </a:r>
          </a:p>
        </p:txBody>
      </p:sp>
      <p:pic>
        <p:nvPicPr>
          <p:cNvPr id="5" name="Picture 4" title="Photo: example of sloping type of trench protecti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3800" y="1066800"/>
            <a:ext cx="1850922" cy="1600200"/>
          </a:xfrm>
          <a:prstGeom prst="rect">
            <a:avLst/>
          </a:prstGeom>
        </p:spPr>
      </p:pic>
      <p:pic>
        <p:nvPicPr>
          <p:cNvPr id="8" name="Picture 7" title="Photo: example of shoring protective system for trenc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632200"/>
            <a:ext cx="1905000" cy="2540000"/>
          </a:xfrm>
          <a:prstGeom prst="rect">
            <a:avLst/>
          </a:prstGeom>
        </p:spPr>
      </p:pic>
      <p:pic>
        <p:nvPicPr>
          <p:cNvPr id="9" name="Picture 8" title="Photo: example of shielding (trench box) protective system for trench."/>
          <p:cNvPicPr>
            <a:picLocks noChangeAspect="1" noChangeArrowheads="1"/>
          </p:cNvPicPr>
          <p:nvPr/>
        </p:nvPicPr>
        <p:blipFill>
          <a:blip r:embed="rId4" cstate="email">
            <a:lum bright="12000" contrast="36000"/>
            <a:extLst>
              <a:ext uri="{28A0092B-C50C-407E-A947-70E740481C1C}">
                <a14:useLocalDpi xmlns:a14="http://schemas.microsoft.com/office/drawing/2010/main"/>
              </a:ext>
            </a:extLst>
          </a:blip>
          <a:srcRect/>
          <a:stretch>
            <a:fillRect/>
          </a:stretch>
        </p:blipFill>
        <p:spPr bwMode="auto">
          <a:xfrm>
            <a:off x="6647873" y="3763297"/>
            <a:ext cx="2191327" cy="2332703"/>
          </a:xfrm>
          <a:prstGeom prst="rect">
            <a:avLst/>
          </a:prstGeom>
          <a:noFill/>
          <a:ln w="19050">
            <a:solidFill>
              <a:schemeClr val="bg2"/>
            </a:solidFill>
            <a:miter lim="800000"/>
            <a:headEnd/>
            <a:tailEnd/>
          </a:ln>
        </p:spPr>
      </p:pic>
      <p:pic>
        <p:nvPicPr>
          <p:cNvPr id="3" name="Picture 2" title="OSHA infographic showing three types of protective systems for trenching: sloping; shoring; shield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9400" y="2743200"/>
            <a:ext cx="3605700" cy="3400425"/>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83</a:t>
            </a:fld>
            <a:endParaRPr lang="en-US" dirty="0">
              <a:solidFill>
                <a:srgbClr val="000000"/>
              </a:solidFill>
            </a:endParaRPr>
          </a:p>
        </p:txBody>
      </p:sp>
      <p:sp>
        <p:nvSpPr>
          <p:cNvPr id="2" name="Title 1"/>
          <p:cNvSpPr>
            <a:spLocks noGrp="1"/>
          </p:cNvSpPr>
          <p:nvPr>
            <p:ph type="title"/>
          </p:nvPr>
        </p:nvSpPr>
        <p:spPr>
          <a:xfrm>
            <a:off x="457200" y="274638"/>
            <a:ext cx="2057400" cy="944562"/>
          </a:xfrm>
        </p:spPr>
        <p:txBody>
          <a:bodyPr/>
          <a:lstStyle/>
          <a:p>
            <a:r>
              <a:rPr lang="en-US" dirty="0"/>
              <a:t>Sloping</a:t>
            </a:r>
          </a:p>
        </p:txBody>
      </p:sp>
      <p:sp>
        <p:nvSpPr>
          <p:cNvPr id="7" name="TextBox 6"/>
          <p:cNvSpPr txBox="1"/>
          <p:nvPr/>
        </p:nvSpPr>
        <p:spPr>
          <a:xfrm>
            <a:off x="228600" y="1219200"/>
            <a:ext cx="8610600" cy="1815882"/>
          </a:xfrm>
          <a:prstGeom prst="rect">
            <a:avLst/>
          </a:prstGeom>
          <a:noFill/>
        </p:spPr>
        <p:txBody>
          <a:bodyPr wrap="square" rtlCol="0">
            <a:spAutoFit/>
          </a:bodyPr>
          <a:lstStyle/>
          <a:p>
            <a:pPr marL="457200" indent="-457200">
              <a:buFont typeface="Arial" pitchFamily="34" charset="0"/>
              <a:buChar char="•"/>
            </a:pPr>
            <a:r>
              <a:rPr lang="en-US" sz="2800" dirty="0">
                <a:solidFill>
                  <a:srgbClr val="000000"/>
                </a:solidFill>
              </a:rPr>
              <a:t>Removes unstable soil back to a safe angle to prevent cave-ins</a:t>
            </a:r>
          </a:p>
          <a:p>
            <a:pPr marL="457200" indent="-457200">
              <a:buFont typeface="Arial" pitchFamily="34" charset="0"/>
              <a:buChar char="•"/>
            </a:pPr>
            <a:r>
              <a:rPr lang="en-US" sz="2800" dirty="0">
                <a:solidFill>
                  <a:srgbClr val="000000"/>
                </a:solidFill>
              </a:rPr>
              <a:t>“Safe angle” varies with soil type; specified by OSHA</a:t>
            </a:r>
          </a:p>
          <a:p>
            <a:pPr marL="457200" indent="-457200">
              <a:buFont typeface="Arial" pitchFamily="34" charset="0"/>
              <a:buChar char="•"/>
            </a:pPr>
            <a:r>
              <a:rPr lang="en-US" sz="2800" dirty="0">
                <a:solidFill>
                  <a:srgbClr val="000000"/>
                </a:solidFill>
              </a:rPr>
              <a:t>The less stable the soil, the more gradual the slope</a:t>
            </a:r>
          </a:p>
        </p:txBody>
      </p:sp>
      <p:pic>
        <p:nvPicPr>
          <p:cNvPr id="6" name="Picture 5" title="Photo: example of trench slo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3143250"/>
            <a:ext cx="4241800" cy="3181350"/>
          </a:xfrm>
          <a:prstGeom prst="rect">
            <a:avLst/>
          </a:prstGeom>
        </p:spPr>
      </p:pic>
      <p:pic>
        <p:nvPicPr>
          <p:cNvPr id="4" name="Content Placeholder 3" title="Photo of sloping soil back to a safe angle to prevent trench cave-in."/>
          <p:cNvPicPr>
            <a:picLocks noGrp="1" noChangeAspect="1"/>
          </p:cNvPicPr>
          <p:nvPr>
            <p:ph idx="1"/>
          </p:nvPr>
        </p:nvPicPr>
        <p:blipFill>
          <a:blip r:embed="rId3" cstate="print"/>
          <a:stretch>
            <a:fillRect/>
          </a:stretch>
        </p:blipFill>
        <p:spPr>
          <a:xfrm>
            <a:off x="5334000" y="3124200"/>
            <a:ext cx="3701845" cy="32004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Diagram showing correct sloping angles by soil type."/>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433" y="1600200"/>
            <a:ext cx="5781675" cy="4495800"/>
          </a:xfrm>
        </p:spPr>
      </p:pic>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84</a:t>
            </a:fld>
            <a:endParaRPr lang="en-US" dirty="0">
              <a:solidFill>
                <a:srgbClr val="000000"/>
              </a:solidFill>
            </a:endParaRPr>
          </a:p>
        </p:txBody>
      </p:sp>
      <p:sp>
        <p:nvSpPr>
          <p:cNvPr id="2" name="Title 1"/>
          <p:cNvSpPr>
            <a:spLocks noGrp="1"/>
          </p:cNvSpPr>
          <p:nvPr>
            <p:ph type="title"/>
          </p:nvPr>
        </p:nvSpPr>
        <p:spPr>
          <a:xfrm>
            <a:off x="457200" y="274638"/>
            <a:ext cx="6172200" cy="944562"/>
          </a:xfrm>
        </p:spPr>
        <p:txBody>
          <a:bodyPr/>
          <a:lstStyle/>
          <a:p>
            <a:r>
              <a:rPr lang="en-US" dirty="0"/>
              <a:t>Slope angles by soil type</a:t>
            </a:r>
          </a:p>
        </p:txBody>
      </p:sp>
      <p:sp>
        <p:nvSpPr>
          <p:cNvPr id="9" name="TextBox 8"/>
          <p:cNvSpPr txBox="1"/>
          <p:nvPr/>
        </p:nvSpPr>
        <p:spPr>
          <a:xfrm>
            <a:off x="5562600" y="1600200"/>
            <a:ext cx="3505200" cy="3457357"/>
          </a:xfrm>
          <a:prstGeom prst="rect">
            <a:avLst/>
          </a:prstGeom>
          <a:solidFill>
            <a:srgbClr val="FFFF00"/>
          </a:solidFill>
          <a:ln w="25400" cmpd="sng">
            <a:solidFill>
              <a:schemeClr val="tx1"/>
            </a:solidFill>
          </a:ln>
        </p:spPr>
        <p:txBody>
          <a:bodyPr wrap="square" rtlCol="0">
            <a:spAutoFit/>
          </a:bodyPr>
          <a:lstStyle/>
          <a:p>
            <a:r>
              <a:rPr lang="en-US" sz="2400" b="1" dirty="0">
                <a:solidFill>
                  <a:srgbClr val="FF0000"/>
                </a:solidFill>
              </a:rPr>
              <a:t>RED FLAGS!</a:t>
            </a:r>
          </a:p>
          <a:p>
            <a:r>
              <a:rPr lang="en-US" sz="2400" b="1" dirty="0">
                <a:solidFill>
                  <a:srgbClr val="FF0000"/>
                </a:solidFill>
              </a:rPr>
              <a:t>Your safety is at risk if:</a:t>
            </a:r>
          </a:p>
          <a:p>
            <a:endParaRPr lang="en-US" sz="2400" b="1" dirty="0">
              <a:solidFill>
                <a:srgbClr val="FF0000"/>
              </a:solidFill>
            </a:endParaRPr>
          </a:p>
          <a:p>
            <a:pPr marL="274320" indent="-274320">
              <a:lnSpc>
                <a:spcPts val="2200"/>
              </a:lnSpc>
              <a:buFont typeface="Arial" pitchFamily="34" charset="0"/>
              <a:buChar char="•"/>
            </a:pPr>
            <a:r>
              <a:rPr lang="en-US" sz="2400" b="1" dirty="0">
                <a:solidFill>
                  <a:srgbClr val="FF0000"/>
                </a:solidFill>
              </a:rPr>
              <a:t>No designated competent person</a:t>
            </a:r>
          </a:p>
          <a:p>
            <a:pPr marL="274320" indent="-274320">
              <a:lnSpc>
                <a:spcPts val="2200"/>
              </a:lnSpc>
            </a:pPr>
            <a:r>
              <a:rPr lang="en-US" sz="2400" b="1" dirty="0">
                <a:solidFill>
                  <a:srgbClr val="FF0000"/>
                </a:solidFill>
              </a:rPr>
              <a:t> </a:t>
            </a:r>
          </a:p>
          <a:p>
            <a:pPr marL="274320" indent="-274320">
              <a:lnSpc>
                <a:spcPts val="2200"/>
              </a:lnSpc>
              <a:buFont typeface="Arial" pitchFamily="34" charset="0"/>
              <a:buChar char="•"/>
            </a:pPr>
            <a:r>
              <a:rPr lang="en-US" sz="2400" b="1" dirty="0">
                <a:solidFill>
                  <a:srgbClr val="FF0000"/>
                </a:solidFill>
              </a:rPr>
              <a:t>Slope angles are too steep for soil type</a:t>
            </a:r>
          </a:p>
          <a:p>
            <a:pPr marL="274320" indent="-274320">
              <a:lnSpc>
                <a:spcPts val="2200"/>
              </a:lnSpc>
            </a:pPr>
            <a:endParaRPr lang="en-US" sz="2400" b="1" dirty="0">
              <a:solidFill>
                <a:srgbClr val="FF0000"/>
              </a:solidFill>
            </a:endParaRPr>
          </a:p>
          <a:p>
            <a:pPr marL="274320" indent="-274320">
              <a:lnSpc>
                <a:spcPts val="2200"/>
              </a:lnSpc>
              <a:buFont typeface="Arial" pitchFamily="34" charset="0"/>
              <a:buChar char="•"/>
            </a:pPr>
            <a:r>
              <a:rPr lang="en-US" sz="2400" b="1" dirty="0">
                <a:solidFill>
                  <a:srgbClr val="FF0000"/>
                </a:solidFill>
              </a:rPr>
              <a:t>Conditions change and are not reassessed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Diagram: correct sloping angles for types B &amp; C soil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3400" y="1752600"/>
            <a:ext cx="8229600" cy="3345221"/>
          </a:xfrm>
        </p:spPr>
      </p:pic>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85</a:t>
            </a:fld>
            <a:endParaRPr lang="en-US" dirty="0">
              <a:solidFill>
                <a:srgbClr val="000000"/>
              </a:solidFill>
            </a:endParaRPr>
          </a:p>
        </p:txBody>
      </p:sp>
      <p:sp>
        <p:nvSpPr>
          <p:cNvPr id="2" name="Title 1"/>
          <p:cNvSpPr>
            <a:spLocks noGrp="1"/>
          </p:cNvSpPr>
          <p:nvPr>
            <p:ph type="title"/>
          </p:nvPr>
        </p:nvSpPr>
        <p:spPr>
          <a:xfrm>
            <a:off x="457200" y="274638"/>
            <a:ext cx="3962400" cy="1143000"/>
          </a:xfrm>
        </p:spPr>
        <p:txBody>
          <a:bodyPr/>
          <a:lstStyle/>
          <a:p>
            <a:r>
              <a:rPr lang="en-US" dirty="0"/>
              <a:t>More examples</a:t>
            </a:r>
          </a:p>
        </p:txBody>
      </p:sp>
      <p:sp>
        <p:nvSpPr>
          <p:cNvPr id="7" name="Up Arrow 6" title="Arrow highlighting slope ratio for Type B soil on diagram."/>
          <p:cNvSpPr/>
          <p:nvPr/>
        </p:nvSpPr>
        <p:spPr>
          <a:xfrm>
            <a:off x="2209800" y="4191000"/>
            <a:ext cx="381000" cy="16764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Donut 8" title="Red circle around the words Type B Soil">
            <a:extLst>
              <a:ext uri="{C183D7F6-B498-43B3-948B-1728B52AA6E4}">
                <adec:decorative xmlns:adec="http://schemas.microsoft.com/office/drawing/2017/decorative" xmlns="" val="1"/>
              </a:ext>
            </a:extLst>
          </p:cNvPr>
          <p:cNvSpPr/>
          <p:nvPr/>
        </p:nvSpPr>
        <p:spPr>
          <a:xfrm>
            <a:off x="1752600" y="1447800"/>
            <a:ext cx="1371600" cy="1066800"/>
          </a:xfrm>
          <a:prstGeom prst="donut">
            <a:avLst>
              <a:gd name="adj" fmla="val 87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Up Arrow 7" title="Arrow highlighting slope ratio for Type C soils on diagram."/>
          <p:cNvSpPr/>
          <p:nvPr/>
        </p:nvSpPr>
        <p:spPr>
          <a:xfrm>
            <a:off x="6019800" y="4191000"/>
            <a:ext cx="381000" cy="16764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Donut 9" title="Red circle around the words Type C soil">
            <a:extLst>
              <a:ext uri="{C183D7F6-B498-43B3-948B-1728B52AA6E4}">
                <adec:decorative xmlns:adec="http://schemas.microsoft.com/office/drawing/2017/decorative" xmlns="" val="1"/>
              </a:ext>
            </a:extLst>
          </p:cNvPr>
          <p:cNvSpPr/>
          <p:nvPr/>
        </p:nvSpPr>
        <p:spPr>
          <a:xfrm>
            <a:off x="5760720" y="1371600"/>
            <a:ext cx="1371600" cy="1066800"/>
          </a:xfrm>
          <a:prstGeom prst="donut">
            <a:avLst>
              <a:gd name="adj" fmla="val 87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Diagram showing proper benching for Type B soil."/>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8600" y="1447800"/>
            <a:ext cx="4552122" cy="2385391"/>
          </a:xfrm>
        </p:spPr>
      </p:pic>
      <p:sp>
        <p:nvSpPr>
          <p:cNvPr id="11" name="Rectangle 10"/>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86</a:t>
            </a:fld>
            <a:endParaRPr lang="en-US" dirty="0">
              <a:solidFill>
                <a:srgbClr val="000000"/>
              </a:solidFill>
            </a:endParaRPr>
          </a:p>
        </p:txBody>
      </p:sp>
      <p:sp>
        <p:nvSpPr>
          <p:cNvPr id="2" name="Title 1"/>
          <p:cNvSpPr>
            <a:spLocks noGrp="1"/>
          </p:cNvSpPr>
          <p:nvPr>
            <p:ph type="title"/>
          </p:nvPr>
        </p:nvSpPr>
        <p:spPr>
          <a:xfrm>
            <a:off x="457200" y="274638"/>
            <a:ext cx="7543800" cy="1020762"/>
          </a:xfrm>
        </p:spPr>
        <p:txBody>
          <a:bodyPr>
            <a:normAutofit/>
          </a:bodyPr>
          <a:lstStyle/>
          <a:p>
            <a:r>
              <a:rPr lang="en-US" dirty="0"/>
              <a:t>Another option = benching</a:t>
            </a:r>
          </a:p>
        </p:txBody>
      </p:sp>
      <p:pic>
        <p:nvPicPr>
          <p:cNvPr id="6" name="Picture 5" title="Image of Benching - cannot be used withType C soi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267200" y="3124200"/>
            <a:ext cx="4807269" cy="3200400"/>
          </a:xfrm>
          <a:prstGeom prst="rect">
            <a:avLst/>
          </a:prstGeom>
          <a:noFill/>
        </p:spPr>
      </p:pic>
      <p:sp>
        <p:nvSpPr>
          <p:cNvPr id="5" name="TextBox 4"/>
          <p:cNvSpPr txBox="1"/>
          <p:nvPr/>
        </p:nvSpPr>
        <p:spPr>
          <a:xfrm>
            <a:off x="5410200" y="1742182"/>
            <a:ext cx="3276600" cy="1077218"/>
          </a:xfrm>
          <a:prstGeom prst="rect">
            <a:avLst/>
          </a:prstGeom>
          <a:solidFill>
            <a:srgbClr val="FFFF00"/>
          </a:solidFill>
        </p:spPr>
        <p:txBody>
          <a:bodyPr wrap="square" lIns="182880" rtlCol="0">
            <a:spAutoFit/>
          </a:bodyPr>
          <a:lstStyle/>
          <a:p>
            <a:r>
              <a:rPr lang="en-US" sz="3200" b="1" dirty="0">
                <a:solidFill>
                  <a:srgbClr val="FF0000"/>
                </a:solidFill>
              </a:rPr>
              <a:t>Cannot be used with Type C soils</a:t>
            </a:r>
          </a:p>
        </p:txBody>
      </p:sp>
      <p:sp>
        <p:nvSpPr>
          <p:cNvPr id="10" name="TextBox 9"/>
          <p:cNvSpPr txBox="1"/>
          <p:nvPr/>
        </p:nvSpPr>
        <p:spPr>
          <a:xfrm>
            <a:off x="228600" y="4876800"/>
            <a:ext cx="3200400" cy="1077218"/>
          </a:xfrm>
          <a:prstGeom prst="rect">
            <a:avLst/>
          </a:prstGeom>
          <a:noFill/>
        </p:spPr>
        <p:txBody>
          <a:bodyPr wrap="square" rtlCol="0">
            <a:spAutoFit/>
          </a:bodyPr>
          <a:lstStyle/>
          <a:p>
            <a:r>
              <a:rPr lang="en-US" sz="3200" b="1" dirty="0">
                <a:solidFill>
                  <a:srgbClr val="FF0000"/>
                </a:solidFill>
              </a:rPr>
              <a:t>Benching follows  the slope line</a:t>
            </a:r>
          </a:p>
        </p:txBody>
      </p:sp>
      <p:cxnSp>
        <p:nvCxnSpPr>
          <p:cNvPr id="9" name="Straight Arrow Connector 8" title="Arrow highlights proper slope ratio applied to multiple bench excavation on diagram.."/>
          <p:cNvCxnSpPr/>
          <p:nvPr/>
        </p:nvCxnSpPr>
        <p:spPr>
          <a:xfrm flipV="1">
            <a:off x="1828800" y="3581400"/>
            <a:ext cx="1066800" cy="129540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Frame 11" descr="Title of diagram &quot;Type B Soil--Multiple Bench Excavation&quot;"/>
          <p:cNvSpPr/>
          <p:nvPr/>
        </p:nvSpPr>
        <p:spPr>
          <a:xfrm>
            <a:off x="1066800" y="1325880"/>
            <a:ext cx="2971800" cy="914400"/>
          </a:xfrm>
          <a:prstGeom prst="frame">
            <a:avLst>
              <a:gd name="adj1" fmla="val 694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Diagram showing proper combination of benching and slo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4600" y="1905000"/>
            <a:ext cx="6531429" cy="4038600"/>
          </a:xfrm>
        </p:spPr>
      </p:pic>
      <p:sp>
        <p:nvSpPr>
          <p:cNvPr id="5" name="Rectangle 4"/>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87</a:t>
            </a:fld>
            <a:endParaRPr lang="en-US" dirty="0">
              <a:solidFill>
                <a:srgbClr val="000000"/>
              </a:solidFill>
            </a:endParaRPr>
          </a:p>
        </p:txBody>
      </p:sp>
      <p:sp>
        <p:nvSpPr>
          <p:cNvPr id="2" name="Title 1"/>
          <p:cNvSpPr>
            <a:spLocks noGrp="1"/>
          </p:cNvSpPr>
          <p:nvPr>
            <p:ph type="title"/>
          </p:nvPr>
        </p:nvSpPr>
        <p:spPr>
          <a:xfrm>
            <a:off x="457200" y="274638"/>
            <a:ext cx="7315200" cy="944562"/>
          </a:xfrm>
        </p:spPr>
        <p:txBody>
          <a:bodyPr>
            <a:normAutofit fontScale="90000"/>
          </a:bodyPr>
          <a:lstStyle/>
          <a:p>
            <a:r>
              <a:rPr lang="en-US" dirty="0"/>
              <a:t>Combo of benching and sloping</a:t>
            </a:r>
          </a:p>
        </p:txBody>
      </p:sp>
      <p:pic>
        <p:nvPicPr>
          <p:cNvPr id="7" name="Picture 6" title="Photo of benching and sloping combin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 y="1295400"/>
            <a:ext cx="5334767" cy="27432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title="Diagram showing principle of soil arch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3657600"/>
            <a:ext cx="3810000" cy="2695575"/>
          </a:xfrm>
          <a:prstGeom prst="rect">
            <a:avLst/>
          </a:prstGeom>
        </p:spPr>
      </p:pic>
      <p:sp>
        <p:nvSpPr>
          <p:cNvPr id="4" name="Rectangle 3"/>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88</a:t>
            </a:fld>
            <a:endParaRPr lang="en-US" dirty="0">
              <a:solidFill>
                <a:srgbClr val="000000"/>
              </a:solidFill>
            </a:endParaRPr>
          </a:p>
        </p:txBody>
      </p:sp>
      <p:sp>
        <p:nvSpPr>
          <p:cNvPr id="2" name="Title 1"/>
          <p:cNvSpPr>
            <a:spLocks noGrp="1"/>
          </p:cNvSpPr>
          <p:nvPr>
            <p:ph type="title"/>
          </p:nvPr>
        </p:nvSpPr>
        <p:spPr>
          <a:xfrm>
            <a:off x="457200" y="152400"/>
            <a:ext cx="4038600" cy="1143000"/>
          </a:xfrm>
        </p:spPr>
        <p:txBody>
          <a:bodyPr/>
          <a:lstStyle/>
          <a:p>
            <a:r>
              <a:rPr lang="en-US" dirty="0"/>
              <a:t>Shoring systems</a:t>
            </a:r>
          </a:p>
        </p:txBody>
      </p:sp>
      <p:sp>
        <p:nvSpPr>
          <p:cNvPr id="5" name="TextBox 4"/>
          <p:cNvSpPr txBox="1"/>
          <p:nvPr/>
        </p:nvSpPr>
        <p:spPr>
          <a:xfrm>
            <a:off x="304800" y="1371600"/>
            <a:ext cx="5562600" cy="1077218"/>
          </a:xfrm>
          <a:prstGeom prst="rect">
            <a:avLst/>
          </a:prstGeom>
          <a:noFill/>
        </p:spPr>
        <p:txBody>
          <a:bodyPr wrap="square" rtlCol="0">
            <a:spAutoFit/>
          </a:bodyPr>
          <a:lstStyle/>
          <a:p>
            <a:r>
              <a:rPr lang="en-US" sz="3200" b="1" dirty="0">
                <a:solidFill>
                  <a:srgbClr val="000000"/>
                </a:solidFill>
              </a:rPr>
              <a:t>Designed to support sides of trench to prevent cave-ins</a:t>
            </a:r>
          </a:p>
        </p:txBody>
      </p:sp>
      <p:pic>
        <p:nvPicPr>
          <p:cNvPr id="9" name="Picture 8" title="Photo: proper use of vertical shoring system."/>
          <p:cNvPicPr>
            <a:picLocks noChangeAspect="1"/>
          </p:cNvPicPr>
          <p:nvPr/>
        </p:nvPicPr>
        <p:blipFill>
          <a:blip r:embed="rId4" cstate="print"/>
          <a:stretch>
            <a:fillRect/>
          </a:stretch>
        </p:blipFill>
        <p:spPr>
          <a:xfrm>
            <a:off x="5486400" y="533400"/>
            <a:ext cx="2895600" cy="2995068"/>
          </a:xfrm>
          <a:prstGeom prst="rect">
            <a:avLst/>
          </a:prstGeom>
        </p:spPr>
      </p:pic>
      <p:sp>
        <p:nvSpPr>
          <p:cNvPr id="3" name="Content Placeholder 2"/>
          <p:cNvSpPr>
            <a:spLocks noGrp="1"/>
          </p:cNvSpPr>
          <p:nvPr>
            <p:ph idx="1"/>
          </p:nvPr>
        </p:nvSpPr>
        <p:spPr>
          <a:xfrm>
            <a:off x="304800" y="2743200"/>
            <a:ext cx="4724400" cy="3276600"/>
          </a:xfrm>
        </p:spPr>
        <p:txBody>
          <a:bodyPr>
            <a:normAutofit fontScale="85000" lnSpcReduction="10000"/>
          </a:bodyPr>
          <a:lstStyle/>
          <a:p>
            <a:r>
              <a:rPr lang="en-US" dirty="0"/>
              <a:t>Timber or metal</a:t>
            </a:r>
          </a:p>
          <a:p>
            <a:r>
              <a:rPr lang="en-US" dirty="0"/>
              <a:t>Custom-tailored to trench</a:t>
            </a:r>
          </a:p>
          <a:p>
            <a:r>
              <a:rPr lang="en-US" dirty="0"/>
              <a:t>Fit narrow spaces &amp; around utilities</a:t>
            </a:r>
          </a:p>
          <a:p>
            <a:r>
              <a:rPr lang="en-US" dirty="0"/>
              <a:t>Soil arching stabilizes trench walls</a:t>
            </a:r>
          </a:p>
          <a:p>
            <a:r>
              <a:rPr lang="en-US" dirty="0"/>
              <a:t>Requires technical knowledge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89</a:t>
            </a:fld>
            <a:endParaRPr lang="en-US" dirty="0">
              <a:solidFill>
                <a:srgbClr val="000000"/>
              </a:solidFill>
            </a:endParaRPr>
          </a:p>
        </p:txBody>
      </p:sp>
      <p:sp>
        <p:nvSpPr>
          <p:cNvPr id="2" name="Title 1"/>
          <p:cNvSpPr>
            <a:spLocks noGrp="1"/>
          </p:cNvSpPr>
          <p:nvPr>
            <p:ph type="title"/>
          </p:nvPr>
        </p:nvSpPr>
        <p:spPr>
          <a:xfrm>
            <a:off x="457200" y="274638"/>
            <a:ext cx="4114800" cy="944562"/>
          </a:xfrm>
        </p:spPr>
        <p:txBody>
          <a:bodyPr/>
          <a:lstStyle/>
          <a:p>
            <a:r>
              <a:rPr lang="en-US" dirty="0"/>
              <a:t>Timber shoring</a:t>
            </a:r>
          </a:p>
        </p:txBody>
      </p:sp>
      <p:pic>
        <p:nvPicPr>
          <p:cNvPr id="8" name="Picture 7" title="Photo: example of timber shoring installe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752" y="2514600"/>
            <a:ext cx="6004455" cy="3657600"/>
          </a:xfrm>
          <a:prstGeom prst="rect">
            <a:avLst/>
          </a:prstGeom>
        </p:spPr>
      </p:pic>
      <p:pic>
        <p:nvPicPr>
          <p:cNvPr id="3" name="Picture 2" title="Diagram of shoring componen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381000"/>
            <a:ext cx="3546764" cy="3200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Graphic showing trench deeper than wid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295400"/>
            <a:ext cx="5088367" cy="5013064"/>
          </a:xfrm>
          <a:prstGeom prst="rect">
            <a:avLst/>
          </a:prstGeom>
        </p:spPr>
      </p:pic>
      <p:sp>
        <p:nvSpPr>
          <p:cNvPr id="3" name="Slide Number Placeholder 3"/>
          <p:cNvSpPr>
            <a:spLocks noGrp="1"/>
          </p:cNvSpPr>
          <p:nvPr>
            <p:ph type="sldNum" sz="quarter" idx="4294967295"/>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9</a:t>
            </a:fld>
            <a:endParaRPr lang="en-US" dirty="0">
              <a:solidFill>
                <a:srgbClr val="000000">
                  <a:tint val="75000"/>
                </a:srgbClr>
              </a:solidFill>
            </a:endParaRPr>
          </a:p>
        </p:txBody>
      </p:sp>
      <p:sp>
        <p:nvSpPr>
          <p:cNvPr id="2" name="Title 1"/>
          <p:cNvSpPr>
            <a:spLocks noGrp="1"/>
          </p:cNvSpPr>
          <p:nvPr>
            <p:ph type="title"/>
          </p:nvPr>
        </p:nvSpPr>
        <p:spPr>
          <a:xfrm>
            <a:off x="685800" y="304800"/>
            <a:ext cx="5943600" cy="1143000"/>
          </a:xfrm>
        </p:spPr>
        <p:txBody>
          <a:bodyPr>
            <a:normAutofit fontScale="90000"/>
          </a:bodyPr>
          <a:lstStyle/>
          <a:p>
            <a:pPr algn="l"/>
            <a:r>
              <a:rPr lang="en-US" dirty="0"/>
              <a:t>Is a trench different from an excavation?</a:t>
            </a:r>
          </a:p>
        </p:txBody>
      </p:sp>
      <p:sp>
        <p:nvSpPr>
          <p:cNvPr id="4" name="TextBox 3"/>
          <p:cNvSpPr txBox="1"/>
          <p:nvPr/>
        </p:nvSpPr>
        <p:spPr>
          <a:xfrm>
            <a:off x="228600" y="2133600"/>
            <a:ext cx="3886200" cy="230832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3600" dirty="0"/>
              <a:t>All trenches are excavations;</a:t>
            </a:r>
          </a:p>
          <a:p>
            <a:pPr algn="ctr"/>
            <a:r>
              <a:rPr lang="en-US" sz="3600" dirty="0"/>
              <a:t>not all excavations are trenches.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90</a:t>
            </a:fld>
            <a:endParaRPr lang="en-US" dirty="0">
              <a:solidFill>
                <a:srgbClr val="000000"/>
              </a:solidFill>
            </a:endParaRPr>
          </a:p>
        </p:txBody>
      </p:sp>
      <p:sp>
        <p:nvSpPr>
          <p:cNvPr id="2" name="Title 1"/>
          <p:cNvSpPr>
            <a:spLocks noGrp="1"/>
          </p:cNvSpPr>
          <p:nvPr>
            <p:ph type="title"/>
          </p:nvPr>
        </p:nvSpPr>
        <p:spPr>
          <a:xfrm>
            <a:off x="457200" y="274638"/>
            <a:ext cx="4419600" cy="944562"/>
          </a:xfrm>
        </p:spPr>
        <p:txBody>
          <a:bodyPr/>
          <a:lstStyle/>
          <a:p>
            <a:r>
              <a:rPr lang="en-US" dirty="0"/>
              <a:t>Hydraulic shoring</a:t>
            </a:r>
          </a:p>
        </p:txBody>
      </p:sp>
      <p:sp>
        <p:nvSpPr>
          <p:cNvPr id="3" name="Content Placeholder 2"/>
          <p:cNvSpPr>
            <a:spLocks noGrp="1"/>
          </p:cNvSpPr>
          <p:nvPr>
            <p:ph idx="1"/>
          </p:nvPr>
        </p:nvSpPr>
        <p:spPr>
          <a:xfrm>
            <a:off x="304800" y="1447800"/>
            <a:ext cx="3962400" cy="4724400"/>
          </a:xfrm>
        </p:spPr>
        <p:txBody>
          <a:bodyPr>
            <a:normAutofit lnSpcReduction="10000"/>
          </a:bodyPr>
          <a:lstStyle/>
          <a:p>
            <a:r>
              <a:rPr lang="en-US" dirty="0"/>
              <a:t>Prefabricated of aluminum or steel</a:t>
            </a:r>
          </a:p>
          <a:p>
            <a:r>
              <a:rPr lang="en-US" dirty="0"/>
              <a:t>Installed from outside trench</a:t>
            </a:r>
          </a:p>
          <a:p>
            <a:r>
              <a:rPr lang="en-US" dirty="0"/>
              <a:t>Adapt to various depths/widths</a:t>
            </a:r>
          </a:p>
          <a:p>
            <a:r>
              <a:rPr lang="en-US" dirty="0"/>
              <a:t>Vertical shore may be installed by one worker</a:t>
            </a:r>
          </a:p>
        </p:txBody>
      </p:sp>
      <p:sp>
        <p:nvSpPr>
          <p:cNvPr id="8" name="TextBox 7"/>
          <p:cNvSpPr txBox="1"/>
          <p:nvPr/>
        </p:nvSpPr>
        <p:spPr>
          <a:xfrm>
            <a:off x="4419600" y="1676400"/>
            <a:ext cx="990600" cy="923330"/>
          </a:xfrm>
          <a:prstGeom prst="rect">
            <a:avLst/>
          </a:prstGeom>
          <a:noFill/>
        </p:spPr>
        <p:txBody>
          <a:bodyPr wrap="square" rtlCol="0">
            <a:spAutoFit/>
          </a:bodyPr>
          <a:lstStyle/>
          <a:p>
            <a:pPr algn="r"/>
            <a:r>
              <a:rPr lang="en-US" dirty="0">
                <a:solidFill>
                  <a:srgbClr val="000000"/>
                </a:solidFill>
              </a:rPr>
              <a:t>Vertical shore</a:t>
            </a:r>
          </a:p>
          <a:p>
            <a:pPr algn="r"/>
            <a:r>
              <a:rPr lang="en-US" dirty="0">
                <a:solidFill>
                  <a:srgbClr val="000000"/>
                </a:solidFill>
              </a:rPr>
              <a:t>type</a:t>
            </a:r>
          </a:p>
        </p:txBody>
      </p:sp>
      <p:sp>
        <p:nvSpPr>
          <p:cNvPr id="9" name="TextBox 8"/>
          <p:cNvSpPr txBox="1"/>
          <p:nvPr/>
        </p:nvSpPr>
        <p:spPr>
          <a:xfrm>
            <a:off x="4114800" y="5248870"/>
            <a:ext cx="1295400" cy="923330"/>
          </a:xfrm>
          <a:prstGeom prst="rect">
            <a:avLst/>
          </a:prstGeom>
          <a:noFill/>
        </p:spPr>
        <p:txBody>
          <a:bodyPr wrap="square" rtlCol="0">
            <a:spAutoFit/>
          </a:bodyPr>
          <a:lstStyle/>
          <a:p>
            <a:pPr algn="r"/>
            <a:r>
              <a:rPr lang="en-US" dirty="0">
                <a:solidFill>
                  <a:srgbClr val="000000"/>
                </a:solidFill>
              </a:rPr>
              <a:t>Horizontal wale type</a:t>
            </a:r>
          </a:p>
          <a:p>
            <a:pPr algn="r"/>
            <a:r>
              <a:rPr lang="en-US" dirty="0">
                <a:solidFill>
                  <a:srgbClr val="000000"/>
                </a:solidFill>
              </a:rPr>
              <a:t>w/sheeting</a:t>
            </a:r>
          </a:p>
        </p:txBody>
      </p:sp>
      <p:pic>
        <p:nvPicPr>
          <p:cNvPr id="4" name="Picture 3" title="Diagram: vertical shore type of hydraulic shor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533400"/>
            <a:ext cx="3578352" cy="2529840"/>
          </a:xfrm>
          <a:prstGeom prst="rect">
            <a:avLst/>
          </a:prstGeom>
        </p:spPr>
      </p:pic>
      <p:pic>
        <p:nvPicPr>
          <p:cNvPr id="10" name="Picture 9" title="Diagram: horizontal wale type hydraulic shoring with shee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3124200"/>
            <a:ext cx="3578352" cy="3090672"/>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698137" y="18106"/>
            <a:ext cx="418704" cy="369332"/>
          </a:xfrm>
          <a:prstGeom prst="rect">
            <a:avLst/>
          </a:prstGeom>
        </p:spPr>
        <p:txBody>
          <a:bodyPr wrap="none">
            <a:spAutoFit/>
          </a:bodyPr>
          <a:lstStyle/>
          <a:p>
            <a:fld id="{A385ADA4-7CA8-7D42-9033-52B4A2259F06}" type="slidenum">
              <a:rPr lang="en-US" smtClean="0">
                <a:solidFill>
                  <a:srgbClr val="000000">
                    <a:tint val="75000"/>
                  </a:srgbClr>
                </a:solidFill>
              </a:rPr>
              <a:pPr/>
              <a:t>91</a:t>
            </a:fld>
            <a:endParaRPr lang="en-US" dirty="0">
              <a:solidFill>
                <a:srgbClr val="000000"/>
              </a:solidFill>
            </a:endParaRPr>
          </a:p>
        </p:txBody>
      </p:sp>
      <p:sp>
        <p:nvSpPr>
          <p:cNvPr id="2" name="Title 1"/>
          <p:cNvSpPr>
            <a:spLocks noGrp="1"/>
          </p:cNvSpPr>
          <p:nvPr>
            <p:ph type="title"/>
          </p:nvPr>
        </p:nvSpPr>
        <p:spPr>
          <a:xfrm>
            <a:off x="457200" y="274638"/>
            <a:ext cx="5867400" cy="944562"/>
          </a:xfrm>
        </p:spPr>
        <p:txBody>
          <a:bodyPr/>
          <a:lstStyle/>
          <a:p>
            <a:r>
              <a:rPr lang="en-US" dirty="0"/>
              <a:t>Hydraulic shoring in use</a:t>
            </a:r>
          </a:p>
        </p:txBody>
      </p:sp>
      <p:pic>
        <p:nvPicPr>
          <p:cNvPr id="9" name="Content Placeholder 8" title="Photo: example of vertical hydraulic shoring  in us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2400" y="1143000"/>
            <a:ext cx="2819400" cy="3759200"/>
          </a:xfrm>
        </p:spPr>
      </p:pic>
      <p:pic>
        <p:nvPicPr>
          <p:cNvPr id="12" name="Content Placeholder 11" title="Photo of worker installing hydraulic shori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971800" y="1143000"/>
            <a:ext cx="2715583" cy="2997131"/>
          </a:xfrm>
        </p:spPr>
      </p:pic>
      <p:sp>
        <p:nvSpPr>
          <p:cNvPr id="19" name="TextBox 18"/>
          <p:cNvSpPr txBox="1"/>
          <p:nvPr/>
        </p:nvSpPr>
        <p:spPr>
          <a:xfrm>
            <a:off x="5943600" y="1371600"/>
            <a:ext cx="2667000" cy="1569660"/>
          </a:xfrm>
          <a:prstGeom prst="rect">
            <a:avLst/>
          </a:prstGeom>
          <a:noFill/>
        </p:spPr>
        <p:txBody>
          <a:bodyPr wrap="square" rtlCol="0">
            <a:spAutoFit/>
          </a:bodyPr>
          <a:lstStyle/>
          <a:p>
            <a:r>
              <a:rPr lang="en-US" sz="3200" b="1" dirty="0">
                <a:solidFill>
                  <a:srgbClr val="000000"/>
                </a:solidFill>
              </a:rPr>
              <a:t>Protecting workers from cave-ins</a:t>
            </a:r>
          </a:p>
        </p:txBody>
      </p:sp>
      <p:pic>
        <p:nvPicPr>
          <p:cNvPr id="14" name="Picture 13" title="Photo: example of soil arch effect with use of shoring system. Trench collapsed outside of sho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7680" y="3495040"/>
            <a:ext cx="3510661" cy="2831592"/>
          </a:xfrm>
          <a:prstGeom prst="rect">
            <a:avLst/>
          </a:prstGeom>
        </p:spPr>
      </p:pic>
      <p:sp>
        <p:nvSpPr>
          <p:cNvPr id="15" name="TextBox 14"/>
          <p:cNvSpPr txBox="1"/>
          <p:nvPr/>
        </p:nvSpPr>
        <p:spPr>
          <a:xfrm>
            <a:off x="1905000" y="5486400"/>
            <a:ext cx="3581400" cy="584775"/>
          </a:xfrm>
          <a:prstGeom prst="rect">
            <a:avLst/>
          </a:prstGeom>
          <a:noFill/>
        </p:spPr>
        <p:txBody>
          <a:bodyPr wrap="square" rtlCol="0">
            <a:spAutoFit/>
          </a:bodyPr>
          <a:lstStyle/>
          <a:p>
            <a:r>
              <a:rPr lang="en-US" sz="3200" b="1" dirty="0">
                <a:solidFill>
                  <a:srgbClr val="000000"/>
                </a:solidFill>
              </a:rPr>
              <a:t>Soil arching at work</a:t>
            </a:r>
          </a:p>
        </p:txBody>
      </p:sp>
      <p:cxnSp>
        <p:nvCxnSpPr>
          <p:cNvPr id="17" name="Straight Arrow Connector 16" title="Red Arrow pointing to soil arching in the trench">
            <a:extLst>
              <a:ext uri="{C183D7F6-B498-43B3-948B-1728B52AA6E4}">
                <adec:decorative xmlns:adec="http://schemas.microsoft.com/office/drawing/2017/decorative" xmlns="" val="1"/>
              </a:ext>
            </a:extLst>
          </p:cNvPr>
          <p:cNvCxnSpPr/>
          <p:nvPr/>
        </p:nvCxnSpPr>
        <p:spPr>
          <a:xfrm flipV="1">
            <a:off x="5257800" y="4876800"/>
            <a:ext cx="11430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8137" y="18106"/>
            <a:ext cx="418704" cy="369332"/>
          </a:xfrm>
          <a:prstGeom prst="rect">
            <a:avLst/>
          </a:prstGeom>
        </p:spPr>
        <p:txBody>
          <a:bodyPr wrap="none">
            <a:spAutoFit/>
          </a:bodyPr>
          <a:lstStyle/>
          <a:p>
            <a:pPr algn="r"/>
            <a:fld id="{A385ADA4-7CA8-7D42-9033-52B4A2259F06}" type="slidenum">
              <a:rPr lang="en-US" smtClean="0">
                <a:solidFill>
                  <a:srgbClr val="000000">
                    <a:tint val="75000"/>
                  </a:srgbClr>
                </a:solidFill>
              </a:rPr>
              <a:pPr algn="r"/>
              <a:t>92</a:t>
            </a:fld>
            <a:endParaRPr lang="en-US" dirty="0">
              <a:solidFill>
                <a:srgbClr val="000000"/>
              </a:solidFill>
            </a:endParaRPr>
          </a:p>
        </p:txBody>
      </p:sp>
      <p:sp>
        <p:nvSpPr>
          <p:cNvPr id="2" name="Title 1"/>
          <p:cNvSpPr>
            <a:spLocks noGrp="1"/>
          </p:cNvSpPr>
          <p:nvPr>
            <p:ph type="title"/>
          </p:nvPr>
        </p:nvSpPr>
        <p:spPr>
          <a:xfrm>
            <a:off x="457200" y="274638"/>
            <a:ext cx="7543800" cy="944562"/>
          </a:xfrm>
        </p:spPr>
        <p:txBody>
          <a:bodyPr>
            <a:normAutofit fontScale="90000"/>
          </a:bodyPr>
          <a:lstStyle/>
          <a:p>
            <a:r>
              <a:rPr lang="en-US" dirty="0"/>
              <a:t>Shoring must meet OSHA standard </a:t>
            </a:r>
          </a:p>
        </p:txBody>
      </p:sp>
      <p:sp>
        <p:nvSpPr>
          <p:cNvPr id="3" name="Content Placeholder 2"/>
          <p:cNvSpPr>
            <a:spLocks noGrp="1"/>
          </p:cNvSpPr>
          <p:nvPr>
            <p:ph sz="half" idx="1"/>
          </p:nvPr>
        </p:nvSpPr>
        <p:spPr>
          <a:xfrm>
            <a:off x="304800" y="1371600"/>
            <a:ext cx="5410200" cy="4754563"/>
          </a:xfrm>
        </p:spPr>
        <p:txBody>
          <a:bodyPr>
            <a:normAutofit lnSpcReduction="10000"/>
          </a:bodyPr>
          <a:lstStyle/>
          <a:p>
            <a:r>
              <a:rPr lang="en-US" dirty="0"/>
              <a:t>Follow dimensions and spacing specified by OSHA</a:t>
            </a:r>
          </a:p>
          <a:p>
            <a:pPr>
              <a:buNone/>
            </a:pPr>
            <a:endParaRPr lang="en-US" dirty="0"/>
          </a:p>
          <a:p>
            <a:r>
              <a:rPr lang="en-US" dirty="0"/>
              <a:t>Designed for specific soil type, depth, width and length of trench</a:t>
            </a:r>
          </a:p>
          <a:p>
            <a:pPr>
              <a:buNone/>
            </a:pPr>
            <a:endParaRPr lang="en-US" dirty="0"/>
          </a:p>
          <a:p>
            <a:r>
              <a:rPr lang="en-US" dirty="0"/>
              <a:t>Follow	OSHA standard charts</a:t>
            </a:r>
          </a:p>
          <a:p>
            <a:pPr>
              <a:buNone/>
            </a:pPr>
            <a:r>
              <a:rPr lang="en-US" dirty="0"/>
              <a:t>					--OR-- </a:t>
            </a:r>
          </a:p>
          <a:p>
            <a:pPr>
              <a:buNone/>
            </a:pPr>
            <a:r>
              <a:rPr lang="en-US" dirty="0"/>
              <a:t>	Tabulated Data approved by registered professional engineer</a:t>
            </a:r>
          </a:p>
          <a:p>
            <a:pPr>
              <a:buNone/>
            </a:pPr>
            <a:endParaRPr lang="en-US" dirty="0"/>
          </a:p>
        </p:txBody>
      </p:sp>
      <p:pic>
        <p:nvPicPr>
          <p:cNvPr id="5" name="Picture 4" title="Photo: example of good shoring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6080" y="3647440"/>
            <a:ext cx="3628773" cy="26670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534400" y="18106"/>
            <a:ext cx="609600" cy="369332"/>
          </a:xfrm>
          <a:prstGeom prst="rect">
            <a:avLst/>
          </a:prstGeom>
        </p:spPr>
        <p:txBody>
          <a:bodyPr wrap="square">
            <a:spAutoFit/>
          </a:bodyPr>
          <a:lstStyle/>
          <a:p>
            <a:pPr algn="r"/>
            <a:fld id="{A385ADA4-7CA8-7D42-9033-52B4A2259F06}" type="slidenum">
              <a:rPr lang="en-US" smtClean="0">
                <a:solidFill>
                  <a:srgbClr val="000000">
                    <a:tint val="75000"/>
                  </a:srgbClr>
                </a:solidFill>
              </a:rPr>
              <a:pPr algn="r"/>
              <a:t>93</a:t>
            </a:fld>
            <a:endParaRPr lang="en-US" dirty="0">
              <a:solidFill>
                <a:srgbClr val="000000"/>
              </a:solidFill>
            </a:endParaRPr>
          </a:p>
        </p:txBody>
      </p:sp>
      <p:sp>
        <p:nvSpPr>
          <p:cNvPr id="2" name="Title 1"/>
          <p:cNvSpPr>
            <a:spLocks noGrp="1"/>
          </p:cNvSpPr>
          <p:nvPr>
            <p:ph type="title"/>
          </p:nvPr>
        </p:nvSpPr>
        <p:spPr/>
        <p:txBody>
          <a:bodyPr/>
          <a:lstStyle/>
          <a:p>
            <a:r>
              <a:rPr lang="en-US" dirty="0"/>
              <a:t>Other shoring examples</a:t>
            </a:r>
          </a:p>
        </p:txBody>
      </p:sp>
      <p:pic>
        <p:nvPicPr>
          <p:cNvPr id="9" name="Content Placeholder 8" title="Photo: example of large engineered shoring system."/>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57800" y="1295650"/>
            <a:ext cx="3354469" cy="5028950"/>
          </a:xfrm>
        </p:spPr>
      </p:pic>
      <p:pic>
        <p:nvPicPr>
          <p:cNvPr id="10" name="Content Placeholder 9" title="Photo: example of large engineered shoring system."/>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08000" y="2057400"/>
            <a:ext cx="4673600" cy="35052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34400" y="18106"/>
            <a:ext cx="533400" cy="369332"/>
          </a:xfrm>
          <a:prstGeom prst="rect">
            <a:avLst/>
          </a:prstGeom>
        </p:spPr>
        <p:txBody>
          <a:bodyPr wrap="square">
            <a:spAutoFit/>
          </a:bodyPr>
          <a:lstStyle/>
          <a:p>
            <a:pPr algn="r"/>
            <a:fld id="{A385ADA4-7CA8-7D42-9033-52B4A2259F06}" type="slidenum">
              <a:rPr lang="en-US" smtClean="0">
                <a:solidFill>
                  <a:srgbClr val="000000">
                    <a:tint val="75000"/>
                  </a:srgbClr>
                </a:solidFill>
              </a:rPr>
              <a:pPr algn="r"/>
              <a:t>94</a:t>
            </a:fld>
            <a:endParaRPr lang="en-US" dirty="0">
              <a:solidFill>
                <a:srgbClr val="000000"/>
              </a:solidFill>
            </a:endParaRPr>
          </a:p>
        </p:txBody>
      </p:sp>
      <p:sp>
        <p:nvSpPr>
          <p:cNvPr id="2" name="Title 1"/>
          <p:cNvSpPr>
            <a:spLocks noGrp="1"/>
          </p:cNvSpPr>
          <p:nvPr>
            <p:ph type="title"/>
          </p:nvPr>
        </p:nvSpPr>
        <p:spPr>
          <a:xfrm>
            <a:off x="457200" y="274638"/>
            <a:ext cx="6324600" cy="1020762"/>
          </a:xfrm>
        </p:spPr>
        <p:txBody>
          <a:bodyPr/>
          <a:lstStyle/>
          <a:p>
            <a:r>
              <a:rPr lang="en-US" dirty="0"/>
              <a:t>Shielding (trench boxes)</a:t>
            </a:r>
          </a:p>
        </p:txBody>
      </p:sp>
      <p:sp>
        <p:nvSpPr>
          <p:cNvPr id="3" name="Content Placeholder 2"/>
          <p:cNvSpPr>
            <a:spLocks noGrp="1"/>
          </p:cNvSpPr>
          <p:nvPr>
            <p:ph idx="1"/>
          </p:nvPr>
        </p:nvSpPr>
        <p:spPr>
          <a:xfrm>
            <a:off x="228600" y="1447801"/>
            <a:ext cx="5943600" cy="3657600"/>
          </a:xfrm>
        </p:spPr>
        <p:txBody>
          <a:bodyPr>
            <a:normAutofit lnSpcReduction="10000"/>
          </a:bodyPr>
          <a:lstStyle/>
          <a:p>
            <a:r>
              <a:rPr lang="en-US" dirty="0"/>
              <a:t>Prefabricated structure that protects workers if cave-in happens</a:t>
            </a:r>
          </a:p>
          <a:p>
            <a:r>
              <a:rPr lang="en-US" dirty="0"/>
              <a:t>Designed by registered professional engineer</a:t>
            </a:r>
          </a:p>
          <a:p>
            <a:r>
              <a:rPr lang="en-US" dirty="0"/>
              <a:t>Does not support trench,</a:t>
            </a:r>
          </a:p>
          <a:p>
            <a:pPr>
              <a:buNone/>
            </a:pPr>
            <a:r>
              <a:rPr lang="en-US" dirty="0"/>
              <a:t>	acts like “bomb shelter”</a:t>
            </a:r>
          </a:p>
          <a:p>
            <a:pPr>
              <a:buNone/>
            </a:pPr>
            <a:endParaRPr lang="en-US" dirty="0"/>
          </a:p>
          <a:p>
            <a:endParaRPr lang="en-US" dirty="0"/>
          </a:p>
        </p:txBody>
      </p:sp>
      <p:sp>
        <p:nvSpPr>
          <p:cNvPr id="7" name="TextBox 6"/>
          <p:cNvSpPr txBox="1"/>
          <p:nvPr/>
        </p:nvSpPr>
        <p:spPr>
          <a:xfrm>
            <a:off x="1066800" y="4953000"/>
            <a:ext cx="7772400" cy="1077218"/>
          </a:xfrm>
          <a:prstGeom prst="rect">
            <a:avLst/>
          </a:prstGeom>
          <a:noFill/>
        </p:spPr>
        <p:txBody>
          <a:bodyPr wrap="square" rtlCol="0">
            <a:spAutoFit/>
          </a:bodyPr>
          <a:lstStyle/>
          <a:p>
            <a:r>
              <a:rPr lang="en-US" sz="3200" b="1" dirty="0">
                <a:solidFill>
                  <a:srgbClr val="FF0000"/>
                </a:solidFill>
              </a:rPr>
              <a:t>Workers must stay in confines of trench box to be protected!</a:t>
            </a:r>
          </a:p>
        </p:txBody>
      </p:sp>
      <p:pic>
        <p:nvPicPr>
          <p:cNvPr id="5" name="Picture 4" title="Diagram of trench box."/>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0" y="1447800"/>
            <a:ext cx="3638550" cy="32766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34400" y="18106"/>
            <a:ext cx="533400" cy="369332"/>
          </a:xfrm>
          <a:prstGeom prst="rect">
            <a:avLst/>
          </a:prstGeom>
        </p:spPr>
        <p:txBody>
          <a:bodyPr wrap="square">
            <a:spAutoFit/>
          </a:bodyPr>
          <a:lstStyle/>
          <a:p>
            <a:pPr algn="r"/>
            <a:fld id="{A385ADA4-7CA8-7D42-9033-52B4A2259F06}" type="slidenum">
              <a:rPr lang="en-US" smtClean="0">
                <a:solidFill>
                  <a:srgbClr val="000000">
                    <a:tint val="75000"/>
                  </a:srgbClr>
                </a:solidFill>
              </a:rPr>
              <a:pPr algn="r"/>
              <a:t>95</a:t>
            </a:fld>
            <a:endParaRPr lang="en-US" dirty="0">
              <a:solidFill>
                <a:srgbClr val="000000"/>
              </a:solidFill>
            </a:endParaRPr>
          </a:p>
        </p:txBody>
      </p:sp>
      <p:sp>
        <p:nvSpPr>
          <p:cNvPr id="2" name="Title 1"/>
          <p:cNvSpPr>
            <a:spLocks noGrp="1"/>
          </p:cNvSpPr>
          <p:nvPr>
            <p:ph type="title"/>
          </p:nvPr>
        </p:nvSpPr>
        <p:spPr>
          <a:xfrm>
            <a:off x="457200" y="274638"/>
            <a:ext cx="5410200" cy="1143000"/>
          </a:xfrm>
        </p:spPr>
        <p:txBody>
          <a:bodyPr>
            <a:normAutofit/>
          </a:bodyPr>
          <a:lstStyle/>
          <a:p>
            <a:r>
              <a:rPr lang="en-US" dirty="0"/>
              <a:t>Proper use of shields</a:t>
            </a:r>
          </a:p>
        </p:txBody>
      </p:sp>
      <p:pic>
        <p:nvPicPr>
          <p:cNvPr id="4" name="Content Placeholder 3" title="Diagram of proper shield installation."/>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0" y="1371600"/>
            <a:ext cx="4038600" cy="3983802"/>
          </a:xfrm>
          <a:prstGeom prst="rect">
            <a:avLst/>
          </a:prstGeom>
        </p:spPr>
      </p:pic>
      <p:sp>
        <p:nvSpPr>
          <p:cNvPr id="5" name="Content Placeholder 4"/>
          <p:cNvSpPr>
            <a:spLocks noGrp="1"/>
          </p:cNvSpPr>
          <p:nvPr>
            <p:ph sz="half" idx="2"/>
          </p:nvPr>
        </p:nvSpPr>
        <p:spPr>
          <a:xfrm>
            <a:off x="4876800" y="1295400"/>
            <a:ext cx="4191000" cy="4953000"/>
          </a:xfrm>
        </p:spPr>
        <p:txBody>
          <a:bodyPr>
            <a:normAutofit fontScale="92500"/>
          </a:bodyPr>
          <a:lstStyle/>
          <a:p>
            <a:r>
              <a:rPr lang="en-US" b="1" dirty="0">
                <a:solidFill>
                  <a:srgbClr val="FF0000"/>
                </a:solidFill>
              </a:rPr>
              <a:t>Follow manufacturer’s specifications—load cannot exceed capacity</a:t>
            </a:r>
          </a:p>
          <a:p>
            <a:r>
              <a:rPr lang="en-US" dirty="0"/>
              <a:t>Top of shield must extend to top of trench</a:t>
            </a:r>
          </a:p>
          <a:p>
            <a:r>
              <a:rPr lang="en-US" dirty="0"/>
              <a:t>Cut trench no more than 2’ below bottom of shield</a:t>
            </a:r>
          </a:p>
          <a:p>
            <a:r>
              <a:rPr lang="en-US" dirty="0"/>
              <a:t>Backfill around box to prevent lateral shifts</a:t>
            </a:r>
          </a:p>
          <a:p>
            <a:r>
              <a:rPr lang="en-US" dirty="0"/>
              <a:t>May be used in combo with sloping</a:t>
            </a:r>
          </a:p>
          <a:p>
            <a:pPr>
              <a:buNone/>
            </a:pPr>
            <a:endParaRPr lang="en-US" dirty="0"/>
          </a:p>
        </p:txBody>
      </p:sp>
      <p:pic>
        <p:nvPicPr>
          <p:cNvPr id="6" name="Picture 5" title="Diagram of proper shield installation in combination with slo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572000"/>
            <a:ext cx="2092466" cy="17526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534400" y="18106"/>
            <a:ext cx="533400" cy="369332"/>
          </a:xfrm>
          <a:prstGeom prst="rect">
            <a:avLst/>
          </a:prstGeom>
        </p:spPr>
        <p:txBody>
          <a:bodyPr wrap="square">
            <a:spAutoFit/>
          </a:bodyPr>
          <a:lstStyle/>
          <a:p>
            <a:pPr algn="r"/>
            <a:fld id="{A385ADA4-7CA8-7D42-9033-52B4A2259F06}" type="slidenum">
              <a:rPr lang="en-US" smtClean="0">
                <a:solidFill>
                  <a:srgbClr val="000000">
                    <a:tint val="75000"/>
                  </a:srgbClr>
                </a:solidFill>
              </a:rPr>
              <a:pPr algn="r"/>
              <a:t>96</a:t>
            </a:fld>
            <a:endParaRPr lang="en-US" dirty="0">
              <a:solidFill>
                <a:srgbClr val="000000"/>
              </a:solidFill>
            </a:endParaRPr>
          </a:p>
        </p:txBody>
      </p:sp>
      <p:sp>
        <p:nvSpPr>
          <p:cNvPr id="4" name="Title 3"/>
          <p:cNvSpPr>
            <a:spLocks noGrp="1"/>
          </p:cNvSpPr>
          <p:nvPr>
            <p:ph type="title"/>
          </p:nvPr>
        </p:nvSpPr>
        <p:spPr>
          <a:xfrm>
            <a:off x="457200" y="274638"/>
            <a:ext cx="4724400" cy="944562"/>
          </a:xfrm>
        </p:spPr>
        <p:txBody>
          <a:bodyPr/>
          <a:lstStyle/>
          <a:p>
            <a:r>
              <a:rPr lang="en-US" dirty="0"/>
              <a:t>Shielding examples</a:t>
            </a:r>
          </a:p>
        </p:txBody>
      </p:sp>
      <p:pic>
        <p:nvPicPr>
          <p:cNvPr id="6" name="Picture 5" title="Photo: example of trench shield over pi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295400"/>
            <a:ext cx="2651760" cy="3761232"/>
          </a:xfrm>
          <a:prstGeom prst="rect">
            <a:avLst/>
          </a:prstGeom>
        </p:spPr>
      </p:pic>
      <p:pic>
        <p:nvPicPr>
          <p:cNvPr id="7" name="Picture 6" title="Photo: example of trench shield with worker inside."/>
          <p:cNvPicPr>
            <a:picLocks noChangeAspect="1"/>
          </p:cNvPicPr>
          <p:nvPr/>
        </p:nvPicPr>
        <p:blipFill>
          <a:blip r:embed="rId3" cstate="print"/>
          <a:stretch>
            <a:fillRect/>
          </a:stretch>
        </p:blipFill>
        <p:spPr>
          <a:xfrm>
            <a:off x="2819400" y="1295400"/>
            <a:ext cx="2580640" cy="2743200"/>
          </a:xfrm>
          <a:prstGeom prst="rect">
            <a:avLst/>
          </a:prstGeom>
        </p:spPr>
      </p:pic>
      <p:pic>
        <p:nvPicPr>
          <p:cNvPr id="5" name="Picture 4" title="Photo: example of small trench shiel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356360"/>
            <a:ext cx="3287486" cy="2301240"/>
          </a:xfrm>
          <a:prstGeom prst="rect">
            <a:avLst/>
          </a:prstGeom>
        </p:spPr>
      </p:pic>
      <p:pic>
        <p:nvPicPr>
          <p:cNvPr id="9" name="Picture 8" title="Photo: example of trench shield protecting from cave-i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1140" y="3657600"/>
            <a:ext cx="3832860" cy="2636520"/>
          </a:xfrm>
          <a:prstGeom prst="rect">
            <a:avLst/>
          </a:prstGeom>
        </p:spPr>
      </p:pic>
      <p:sp>
        <p:nvSpPr>
          <p:cNvPr id="10" name="TextBox 9"/>
          <p:cNvSpPr txBox="1"/>
          <p:nvPr/>
        </p:nvSpPr>
        <p:spPr>
          <a:xfrm>
            <a:off x="2895600" y="4678740"/>
            <a:ext cx="2362200" cy="1569660"/>
          </a:xfrm>
          <a:prstGeom prst="rect">
            <a:avLst/>
          </a:prstGeom>
          <a:noFill/>
        </p:spPr>
        <p:txBody>
          <a:bodyPr wrap="square" rtlCol="0">
            <a:spAutoFit/>
          </a:bodyPr>
          <a:lstStyle/>
          <a:p>
            <a:r>
              <a:rPr lang="en-US" sz="3200" b="1" dirty="0">
                <a:solidFill>
                  <a:srgbClr val="FF0000"/>
                </a:solidFill>
              </a:rPr>
              <a:t>Shield protected from cave-in</a:t>
            </a:r>
          </a:p>
        </p:txBody>
      </p:sp>
      <p:cxnSp>
        <p:nvCxnSpPr>
          <p:cNvPr id="12" name="Straight Arrow Connector 11" title="Red Arrow pointing to how the shield protected froma cave-in">
            <a:extLst>
              <a:ext uri="{C183D7F6-B498-43B3-948B-1728B52AA6E4}">
                <adec:decorative xmlns:adec="http://schemas.microsoft.com/office/drawing/2017/decorative" xmlns="" val="1"/>
              </a:ext>
            </a:extLst>
          </p:cNvPr>
          <p:cNvCxnSpPr/>
          <p:nvPr/>
        </p:nvCxnSpPr>
        <p:spPr>
          <a:xfrm flipV="1">
            <a:off x="4419600" y="4800600"/>
            <a:ext cx="13716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34400" y="18106"/>
            <a:ext cx="533400" cy="369332"/>
          </a:xfrm>
          <a:prstGeom prst="rect">
            <a:avLst/>
          </a:prstGeom>
        </p:spPr>
        <p:txBody>
          <a:bodyPr wrap="square">
            <a:spAutoFit/>
          </a:bodyPr>
          <a:lstStyle/>
          <a:p>
            <a:pPr algn="r"/>
            <a:fld id="{A385ADA4-7CA8-7D42-9033-52B4A2259F06}" type="slidenum">
              <a:rPr lang="en-US" smtClean="0">
                <a:solidFill>
                  <a:srgbClr val="000000">
                    <a:tint val="75000"/>
                  </a:srgbClr>
                </a:solidFill>
              </a:rPr>
              <a:pPr algn="r"/>
              <a:t>97</a:t>
            </a:fld>
            <a:endParaRPr lang="en-US" dirty="0">
              <a:solidFill>
                <a:srgbClr val="000000"/>
              </a:solidFill>
            </a:endParaRPr>
          </a:p>
        </p:txBody>
      </p:sp>
      <p:sp>
        <p:nvSpPr>
          <p:cNvPr id="135170" name="AutoShape 2"/>
          <p:cNvSpPr>
            <a:spLocks noGrp="1" noChangeArrowheads="1"/>
          </p:cNvSpPr>
          <p:nvPr>
            <p:ph type="title"/>
          </p:nvPr>
        </p:nvSpPr>
        <p:spPr>
          <a:xfrm>
            <a:off x="381000" y="304800"/>
            <a:ext cx="8001000" cy="762000"/>
          </a:xfrm>
        </p:spPr>
        <p:txBody>
          <a:bodyPr>
            <a:normAutofit fontScale="90000"/>
          </a:bodyPr>
          <a:lstStyle/>
          <a:p>
            <a:pPr eaLnBrk="1" hangingPunct="1"/>
            <a:r>
              <a:rPr lang="en-US" dirty="0"/>
              <a:t>Safely entering and leaving a trench</a:t>
            </a:r>
          </a:p>
        </p:txBody>
      </p:sp>
      <p:pic>
        <p:nvPicPr>
          <p:cNvPr id="6" name="Picture 5" title="Photo: example of good wood shoring installation with stairs for ingress/egr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219200"/>
            <a:ext cx="3672840" cy="2456929"/>
          </a:xfrm>
          <a:prstGeom prst="rect">
            <a:avLst/>
          </a:prstGeom>
        </p:spPr>
      </p:pic>
      <p:sp>
        <p:nvSpPr>
          <p:cNvPr id="7" name="TextBox 6"/>
          <p:cNvSpPr txBox="1"/>
          <p:nvPr/>
        </p:nvSpPr>
        <p:spPr>
          <a:xfrm>
            <a:off x="4648200" y="1371600"/>
            <a:ext cx="4267200" cy="1846659"/>
          </a:xfrm>
          <a:prstGeom prst="rect">
            <a:avLst/>
          </a:prstGeom>
          <a:noFill/>
        </p:spPr>
        <p:txBody>
          <a:bodyPr wrap="square" rtlCol="0">
            <a:spAutoFit/>
          </a:bodyPr>
          <a:lstStyle/>
          <a:p>
            <a:r>
              <a:rPr lang="en-US" sz="3200" dirty="0">
                <a:solidFill>
                  <a:srgbClr val="000000"/>
                </a:solidFill>
              </a:rPr>
              <a:t>Must be a stairway, ladder, or ramp in excavations 4’ or deeper</a:t>
            </a:r>
          </a:p>
          <a:p>
            <a:endParaRPr lang="en-US" dirty="0">
              <a:solidFill>
                <a:srgbClr val="000000"/>
              </a:solidFill>
            </a:endParaRPr>
          </a:p>
        </p:txBody>
      </p:sp>
      <p:sp>
        <p:nvSpPr>
          <p:cNvPr id="135171" name="Rectangle 3"/>
          <p:cNvSpPr>
            <a:spLocks noGrp="1" noChangeArrowheads="1"/>
          </p:cNvSpPr>
          <p:nvPr>
            <p:ph type="body" sz="half" idx="1"/>
          </p:nvPr>
        </p:nvSpPr>
        <p:spPr>
          <a:xfrm>
            <a:off x="304800" y="3810000"/>
            <a:ext cx="4648200" cy="2514600"/>
          </a:xfrm>
        </p:spPr>
        <p:txBody>
          <a:bodyPr>
            <a:normAutofit/>
          </a:bodyPr>
          <a:lstStyle/>
          <a:p>
            <a:pPr eaLnBrk="1" hangingPunct="1">
              <a:lnSpc>
                <a:spcPct val="90000"/>
              </a:lnSpc>
            </a:pPr>
            <a:r>
              <a:rPr lang="en-US" dirty="0"/>
              <a:t>It must be within 25’ of the workers</a:t>
            </a:r>
          </a:p>
          <a:p>
            <a:pPr eaLnBrk="1" hangingPunct="1">
              <a:lnSpc>
                <a:spcPct val="90000"/>
              </a:lnSpc>
            </a:pPr>
            <a:r>
              <a:rPr lang="en-US" dirty="0"/>
              <a:t>Ladder should extend 3’ above the top of the trench</a:t>
            </a:r>
          </a:p>
        </p:txBody>
      </p:sp>
      <p:pic>
        <p:nvPicPr>
          <p:cNvPr id="2" name="Picture 1" title="Photo: example of ladder being used for trench ingress/egre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3124200"/>
            <a:ext cx="3730752" cy="3110459"/>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10600" y="18106"/>
            <a:ext cx="533400" cy="369332"/>
          </a:xfrm>
          <a:prstGeom prst="rect">
            <a:avLst/>
          </a:prstGeom>
        </p:spPr>
        <p:txBody>
          <a:bodyPr wrap="square">
            <a:spAutoFit/>
          </a:bodyPr>
          <a:lstStyle/>
          <a:p>
            <a:pPr algn="r"/>
            <a:fld id="{A385ADA4-7CA8-7D42-9033-52B4A2259F06}" type="slidenum">
              <a:rPr lang="en-US" smtClean="0">
                <a:solidFill>
                  <a:srgbClr val="000000">
                    <a:tint val="75000"/>
                  </a:srgbClr>
                </a:solidFill>
              </a:rPr>
              <a:pPr algn="r"/>
              <a:t>98</a:t>
            </a:fld>
            <a:endParaRPr lang="en-US" dirty="0">
              <a:solidFill>
                <a:srgbClr val="000000"/>
              </a:solidFill>
            </a:endParaRPr>
          </a:p>
        </p:txBody>
      </p:sp>
      <p:sp>
        <p:nvSpPr>
          <p:cNvPr id="2" name="Title 1"/>
          <p:cNvSpPr>
            <a:spLocks noGrp="1"/>
          </p:cNvSpPr>
          <p:nvPr>
            <p:ph type="title"/>
          </p:nvPr>
        </p:nvSpPr>
        <p:spPr>
          <a:xfrm>
            <a:off x="457200" y="274638"/>
            <a:ext cx="7696200" cy="1143000"/>
          </a:xfrm>
        </p:spPr>
        <p:txBody>
          <a:bodyPr>
            <a:normAutofit/>
          </a:bodyPr>
          <a:lstStyle/>
          <a:p>
            <a:r>
              <a:rPr lang="en-US" dirty="0"/>
              <a:t>Remember the other hazards?</a:t>
            </a:r>
          </a:p>
        </p:txBody>
      </p:sp>
      <p:grpSp>
        <p:nvGrpSpPr>
          <p:cNvPr id="3" name="Group 22" title="Graphic: ten excavation hazards covered in the training written in color triangles."/>
          <p:cNvGrpSpPr/>
          <p:nvPr/>
        </p:nvGrpSpPr>
        <p:grpSpPr>
          <a:xfrm>
            <a:off x="254887" y="1514017"/>
            <a:ext cx="8456699" cy="4599160"/>
            <a:chOff x="304800" y="1523999"/>
            <a:chExt cx="8456699" cy="4599160"/>
          </a:xfrm>
        </p:grpSpPr>
        <p:sp>
          <p:nvSpPr>
            <p:cNvPr id="20" name="Flowchart: Merge 19" title="Cave in Triangle"/>
            <p:cNvSpPr/>
            <p:nvPr/>
          </p:nvSpPr>
          <p:spPr>
            <a:xfrm>
              <a:off x="304800" y="1523999"/>
              <a:ext cx="2690813" cy="2239348"/>
            </a:xfrm>
            <a:prstGeom prst="flowChartMerge">
              <a:avLst/>
            </a:prstGeom>
            <a:blipFill dpi="0" rotWithShape="1">
              <a:blip r:embed="rId3" cstate="print">
                <a:alphaModFix amt="49000"/>
                <a:duotone>
                  <a:prstClr val="black"/>
                  <a:schemeClr val="accent6">
                    <a:tint val="45000"/>
                    <a:satMod val="400000"/>
                  </a:schemeClr>
                </a:duotone>
                <a:lum bright="10000"/>
              </a:blip>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defTabSz="457200">
                <a:spcBef>
                  <a:spcPct val="20000"/>
                </a:spcBef>
              </a:pPr>
              <a:endParaRPr lang="en-US" sz="2800" b="1" dirty="0">
                <a:solidFill>
                  <a:srgbClr val="000000"/>
                </a:solidFill>
              </a:endParaRPr>
            </a:p>
            <a:p>
              <a:pPr marL="342900" indent="-342900" defTabSz="457200">
                <a:spcBef>
                  <a:spcPct val="20000"/>
                </a:spcBef>
              </a:pPr>
              <a:r>
                <a:rPr lang="en-US" sz="2000" dirty="0">
                  <a:solidFill>
                    <a:srgbClr val="000000"/>
                  </a:solidFill>
                </a:rPr>
                <a:t>CAVE-INS</a:t>
              </a:r>
            </a:p>
            <a:p>
              <a:pPr algn="ctr"/>
              <a:endParaRPr lang="en-US" dirty="0">
                <a:solidFill>
                  <a:srgbClr val="FFFFFF"/>
                </a:solidFill>
              </a:endParaRPr>
            </a:p>
          </p:txBody>
        </p:sp>
        <p:sp>
          <p:nvSpPr>
            <p:cNvPr id="17" name="Flowchart: Merge 16" title="Falling Load Triangle"/>
            <p:cNvSpPr/>
            <p:nvPr/>
          </p:nvSpPr>
          <p:spPr>
            <a:xfrm>
              <a:off x="313017" y="3864318"/>
              <a:ext cx="2690813" cy="2239348"/>
            </a:xfrm>
            <a:prstGeom prst="flowChartMerge">
              <a:avLst/>
            </a:prstGeom>
            <a:blipFill dpi="0" rotWithShape="1">
              <a:blip r:embed="rId4" cstate="print">
                <a:duotone>
                  <a:prstClr val="black"/>
                  <a:schemeClr val="tx2">
                    <a:tint val="45000"/>
                    <a:satMod val="400000"/>
                  </a:schemeClr>
                </a:duotone>
                <a:lum bright="20000"/>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FALLING</a:t>
              </a:r>
            </a:p>
            <a:p>
              <a:pPr algn="ctr"/>
              <a:r>
                <a:rPr lang="en-US" sz="2000" b="1" dirty="0">
                  <a:solidFill>
                    <a:srgbClr val="000000"/>
                  </a:solidFill>
                </a:rPr>
                <a:t>LOADS</a:t>
              </a:r>
            </a:p>
          </p:txBody>
        </p:sp>
        <p:sp>
          <p:nvSpPr>
            <p:cNvPr id="7" name="Isosceles Triangle 6" title="Utility line triangle"/>
            <p:cNvSpPr/>
            <p:nvPr/>
          </p:nvSpPr>
          <p:spPr>
            <a:xfrm>
              <a:off x="1739900" y="1523999"/>
              <a:ext cx="2690812" cy="2239347"/>
            </a:xfrm>
            <a:prstGeom prst="triangle">
              <a:avLst/>
            </a:prstGeom>
            <a:blipFill>
              <a:blip r:embed="rId4" cstate="print">
                <a:duotone>
                  <a:prstClr val="black"/>
                  <a:srgbClr val="FF0000">
                    <a:tint val="45000"/>
                    <a:satMod val="400000"/>
                  </a:srgbClr>
                </a:duotone>
                <a:lum bright="-20000"/>
              </a:blip>
              <a:tile tx="0" ty="0" sx="100000" sy="100000" flip="none" algn="tl"/>
            </a:blipFill>
            <a:scene3d>
              <a:camera prst="orthographicFront"/>
              <a:lightRig rig="brightRoom" dir="t"/>
            </a:scene3d>
            <a:sp3d>
              <a:bevelT h="2032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UTILITY</a:t>
              </a:r>
            </a:p>
            <a:p>
              <a:pPr algn="ctr"/>
              <a:r>
                <a:rPr lang="en-US" sz="2000" b="1" dirty="0">
                  <a:solidFill>
                    <a:srgbClr val="000000"/>
                  </a:solidFill>
                </a:rPr>
                <a:t>LINES</a:t>
              </a:r>
            </a:p>
          </p:txBody>
        </p:sp>
        <p:sp>
          <p:nvSpPr>
            <p:cNvPr id="14" name="Isosceles Triangle 13" title="Water triangle"/>
            <p:cNvSpPr/>
            <p:nvPr/>
          </p:nvSpPr>
          <p:spPr>
            <a:xfrm>
              <a:off x="4635586" y="3847599"/>
              <a:ext cx="2690812" cy="2239347"/>
            </a:xfrm>
            <a:prstGeom prst="triangle">
              <a:avLst/>
            </a:prstGeom>
            <a:blipFill>
              <a:blip r:embed="rId5" cstate="print"/>
              <a:tile tx="0" ty="0" sx="100000" sy="100000" flip="none" algn="tl"/>
            </a:blipFill>
            <a:scene3d>
              <a:camera prst="orthographicFront"/>
              <a:lightRig rig="twoPt"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WATER</a:t>
              </a:r>
            </a:p>
          </p:txBody>
        </p:sp>
        <p:sp>
          <p:nvSpPr>
            <p:cNvPr id="15" name="Isosceles Triangle 14" title="Traffic Triangle"/>
            <p:cNvSpPr/>
            <p:nvPr/>
          </p:nvSpPr>
          <p:spPr>
            <a:xfrm>
              <a:off x="4610099" y="1523999"/>
              <a:ext cx="2690812" cy="2239347"/>
            </a:xfrm>
            <a:prstGeom prst="triangle">
              <a:avLst/>
            </a:prstGeom>
            <a:blipFill>
              <a:blip r:embed="rId4" cstate="print">
                <a:duotone>
                  <a:prstClr val="black"/>
                  <a:srgbClr val="FFC000">
                    <a:tint val="45000"/>
                    <a:satMod val="400000"/>
                  </a:srgbClr>
                </a:duotone>
                <a:lum bright="-10000" contrast="40000"/>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2000" b="1" dirty="0">
                  <a:solidFill>
                    <a:srgbClr val="000000"/>
                  </a:solidFill>
                </a:rPr>
                <a:t>TRAFFIC</a:t>
              </a:r>
            </a:p>
          </p:txBody>
        </p:sp>
        <p:sp>
          <p:nvSpPr>
            <p:cNvPr id="16" name="Isosceles Triangle 15" title="Bad Air triangle"/>
            <p:cNvSpPr/>
            <p:nvPr/>
          </p:nvSpPr>
          <p:spPr>
            <a:xfrm>
              <a:off x="1748117" y="3856652"/>
              <a:ext cx="2690812" cy="2239347"/>
            </a:xfrm>
            <a:prstGeom prst="triangle">
              <a:avLst/>
            </a:prstGeom>
            <a:blipFill>
              <a:blip r:embed="rId4" cstate="print">
                <a:duotone>
                  <a:prstClr val="black"/>
                  <a:schemeClr val="accent4">
                    <a:tint val="45000"/>
                    <a:satMod val="400000"/>
                  </a:schemeClr>
                </a:duotone>
              </a:blip>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BAD AIR</a:t>
              </a:r>
            </a:p>
          </p:txBody>
        </p:sp>
        <p:sp>
          <p:nvSpPr>
            <p:cNvPr id="18" name="Flowchart: Merge 17" title="Falling Objects triangle"/>
            <p:cNvSpPr/>
            <p:nvPr/>
          </p:nvSpPr>
          <p:spPr>
            <a:xfrm>
              <a:off x="3182379" y="3883811"/>
              <a:ext cx="2690813" cy="2239348"/>
            </a:xfrm>
            <a:prstGeom prst="flowChartMerge">
              <a:avLst/>
            </a:prstGeom>
            <a:blipFill dpi="0" rotWithShape="1">
              <a:blip r:embed="rId4" cstate="print">
                <a:duotone>
                  <a:prstClr val="black"/>
                  <a:schemeClr val="accent6">
                    <a:tint val="45000"/>
                    <a:satMod val="400000"/>
                  </a:schemeClr>
                </a:duotone>
              </a:blip>
              <a:srcRect/>
              <a:tile tx="0" ty="0" sx="100000" sy="100000" flip="none" algn="tl"/>
            </a:blipFill>
            <a:scene3d>
              <a:camera prst="orthographicFront"/>
              <a:lightRig rig="brightRoom"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FALLING</a:t>
              </a:r>
            </a:p>
            <a:p>
              <a:pPr algn="ctr"/>
              <a:r>
                <a:rPr lang="en-US" sz="2000" b="1" dirty="0">
                  <a:solidFill>
                    <a:srgbClr val="000000"/>
                  </a:solidFill>
                </a:rPr>
                <a:t>OBJECTS</a:t>
              </a:r>
            </a:p>
          </p:txBody>
        </p:sp>
        <p:sp>
          <p:nvSpPr>
            <p:cNvPr id="19" name="Flowchart: Merge 18" title="Valley Fever Triangle"/>
            <p:cNvSpPr/>
            <p:nvPr/>
          </p:nvSpPr>
          <p:spPr>
            <a:xfrm>
              <a:off x="6070686" y="3874758"/>
              <a:ext cx="2690813" cy="2239348"/>
            </a:xfrm>
            <a:prstGeom prst="flowChartMerge">
              <a:avLst/>
            </a:prstGeom>
            <a:blipFill dpi="0" rotWithShape="1">
              <a:blip r:embed="rId4" cstate="print">
                <a:duotone>
                  <a:prstClr val="black"/>
                  <a:schemeClr val="accent3">
                    <a:tint val="45000"/>
                    <a:satMod val="400000"/>
                  </a:schemeClr>
                </a:duotone>
                <a:lum bright="-10000"/>
              </a:blip>
              <a:srcRect/>
              <a:tile tx="0" ty="0" sx="100000" sy="100000" flip="none" algn="tl"/>
            </a:blipFill>
            <a:scene3d>
              <a:camera prst="orthographicFront"/>
              <a:lightRig rig="glow" dir="t"/>
            </a:scene3d>
            <a:sp3d prstMaterial="matte">
              <a:bevelT h="2603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VALLEY</a:t>
              </a:r>
            </a:p>
            <a:p>
              <a:pPr algn="ctr"/>
              <a:r>
                <a:rPr lang="en-US" b="1" dirty="0">
                  <a:solidFill>
                    <a:srgbClr val="000000"/>
                  </a:solidFill>
                </a:rPr>
                <a:t>FEVER</a:t>
              </a:r>
            </a:p>
          </p:txBody>
        </p:sp>
        <p:sp>
          <p:nvSpPr>
            <p:cNvPr id="21" name="Flowchart: Merge 20" title="Falls Triangle"/>
            <p:cNvSpPr/>
            <p:nvPr/>
          </p:nvSpPr>
          <p:spPr>
            <a:xfrm>
              <a:off x="3175000" y="1523999"/>
              <a:ext cx="2690813" cy="2239348"/>
            </a:xfrm>
            <a:prstGeom prst="flowChartMerge">
              <a:avLst/>
            </a:prstGeom>
            <a:blipFill dpi="0" rotWithShape="1">
              <a:blip r:embed="rId4" cstate="print">
                <a:duotone>
                  <a:prstClr val="black"/>
                  <a:schemeClr val="accent6">
                    <a:lumMod val="75000"/>
                    <a:tint val="45000"/>
                    <a:satMod val="400000"/>
                  </a:schemeClr>
                </a:duotone>
                <a:lum bright="-10000"/>
              </a:blip>
              <a:srcRect/>
              <a:tile tx="0" ty="0" sx="100000" sy="100000" flip="none" algn="tl"/>
            </a:blipFill>
            <a:scene3d>
              <a:camera prst="orthographicFront"/>
              <a:lightRig rig="glow" dir="t"/>
            </a:scene3d>
            <a:sp3d>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FALLS</a:t>
              </a:r>
            </a:p>
          </p:txBody>
        </p:sp>
        <p:sp>
          <p:nvSpPr>
            <p:cNvPr id="22" name="Flowchart: Merge 21" title="Unstable Structures triangle"/>
            <p:cNvSpPr/>
            <p:nvPr/>
          </p:nvSpPr>
          <p:spPr>
            <a:xfrm>
              <a:off x="6045199" y="1523999"/>
              <a:ext cx="2690813" cy="2239348"/>
            </a:xfrm>
            <a:prstGeom prst="flowChartMerge">
              <a:avLst/>
            </a:prstGeom>
            <a:blipFill dpi="0" rotWithShape="1">
              <a:blip r:embed="rId4" cstate="print">
                <a:duotone>
                  <a:schemeClr val="accent4">
                    <a:shade val="45000"/>
                    <a:satMod val="135000"/>
                  </a:schemeClr>
                  <a:prstClr val="white"/>
                </a:duotone>
                <a:lum bright="-10000"/>
              </a:blip>
              <a:srcRect/>
              <a:tile tx="0" ty="0" sx="100000" sy="100000" flip="none" algn="tl"/>
            </a:blipFill>
            <a:scene3d>
              <a:camera prst="orthographicFront"/>
              <a:lightRig rig="glow" dir="t"/>
            </a:scene3d>
            <a:sp3d prstMaterial="matte">
              <a:bevelT h="2540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UNSTABLE</a:t>
              </a:r>
            </a:p>
            <a:p>
              <a:pPr algn="ctr"/>
              <a:r>
                <a:rPr lang="en-US" sz="1600" b="1" dirty="0">
                  <a:solidFill>
                    <a:srgbClr val="000000"/>
                  </a:solidFill>
                </a:rPr>
                <a:t>STRUCTURES</a:t>
              </a: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811 Dig Alert Logo"/>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019800" y="457200"/>
            <a:ext cx="2670629" cy="2743200"/>
          </a:xfrm>
        </p:spPr>
      </p:pic>
      <p:sp>
        <p:nvSpPr>
          <p:cNvPr id="5" name="Slide Number Placeholder 4"/>
          <p:cNvSpPr>
            <a:spLocks noGrp="1"/>
          </p:cNvSpPr>
          <p:nvPr>
            <p:ph type="sldNum" sz="quarter" idx="4294967295"/>
          </p:nvPr>
        </p:nvSpPr>
        <p:spPr>
          <a:xfrm>
            <a:off x="8382000" y="24210"/>
            <a:ext cx="737076" cy="365125"/>
          </a:xfrm>
          <a:prstGeom prst="rect">
            <a:avLst/>
          </a:prstGeom>
        </p:spPr>
        <p:txBody>
          <a:bodyPr/>
          <a:lstStyle/>
          <a:p>
            <a:pPr algn="r"/>
            <a:fld id="{A385ADA4-7CA8-7D42-9033-52B4A2259F06}" type="slidenum">
              <a:rPr lang="en-US" smtClean="0">
                <a:solidFill>
                  <a:srgbClr val="000000">
                    <a:tint val="75000"/>
                  </a:srgbClr>
                </a:solidFill>
              </a:rPr>
              <a:pPr algn="r"/>
              <a:t>99</a:t>
            </a:fld>
            <a:endParaRPr lang="en-US" dirty="0">
              <a:solidFill>
                <a:srgbClr val="000000">
                  <a:tint val="75000"/>
                </a:srgbClr>
              </a:solidFill>
            </a:endParaRPr>
          </a:p>
        </p:txBody>
      </p:sp>
      <p:sp>
        <p:nvSpPr>
          <p:cNvPr id="2" name="Title 1"/>
          <p:cNvSpPr>
            <a:spLocks noGrp="1"/>
          </p:cNvSpPr>
          <p:nvPr>
            <p:ph type="title"/>
          </p:nvPr>
        </p:nvSpPr>
        <p:spPr>
          <a:xfrm>
            <a:off x="457200" y="274638"/>
            <a:ext cx="5105400" cy="715962"/>
          </a:xfrm>
        </p:spPr>
        <p:txBody>
          <a:bodyPr>
            <a:normAutofit fontScale="90000"/>
          </a:bodyPr>
          <a:lstStyle/>
          <a:p>
            <a:r>
              <a:rPr lang="en-US" dirty="0"/>
              <a:t>Underground utilities </a:t>
            </a:r>
          </a:p>
        </p:txBody>
      </p:sp>
      <p:sp>
        <p:nvSpPr>
          <p:cNvPr id="9" name="TextBox 8"/>
          <p:cNvSpPr txBox="1"/>
          <p:nvPr/>
        </p:nvSpPr>
        <p:spPr>
          <a:xfrm>
            <a:off x="381000" y="1066800"/>
            <a:ext cx="6172200" cy="643894"/>
          </a:xfrm>
          <a:prstGeom prst="rect">
            <a:avLst/>
          </a:prstGeom>
          <a:noFill/>
        </p:spPr>
        <p:txBody>
          <a:bodyPr wrap="square" rtlCol="0">
            <a:spAutoFit/>
          </a:bodyPr>
          <a:lstStyle/>
          <a:p>
            <a:pPr marL="342900" indent="-342900" defTabSz="457200">
              <a:lnSpc>
                <a:spcPct val="120000"/>
              </a:lnSpc>
            </a:pPr>
            <a:r>
              <a:rPr lang="en-US" sz="3200" b="1" dirty="0">
                <a:solidFill>
                  <a:srgbClr val="FF0000"/>
                </a:solidFill>
              </a:rPr>
              <a:t>What must you do before you dig?</a:t>
            </a:r>
            <a:endParaRPr lang="en-US" sz="3200" dirty="0">
              <a:solidFill>
                <a:srgbClr val="FF0000"/>
              </a:solidFill>
            </a:endParaRPr>
          </a:p>
        </p:txBody>
      </p:sp>
      <p:sp>
        <p:nvSpPr>
          <p:cNvPr id="10" name="TextBox 9"/>
          <p:cNvSpPr txBox="1"/>
          <p:nvPr/>
        </p:nvSpPr>
        <p:spPr>
          <a:xfrm>
            <a:off x="381000" y="1752601"/>
            <a:ext cx="4800600" cy="4210383"/>
          </a:xfrm>
          <a:prstGeom prst="rect">
            <a:avLst/>
          </a:prstGeom>
          <a:noFill/>
        </p:spPr>
        <p:txBody>
          <a:bodyPr wrap="square" rtlCol="0">
            <a:spAutoFit/>
          </a:bodyPr>
          <a:lstStyle/>
          <a:p>
            <a:pPr marL="342900" indent="-342900" defTabSz="457200">
              <a:lnSpc>
                <a:spcPct val="120000"/>
              </a:lnSpc>
              <a:buFont typeface="Wingdings" pitchFamily="2" charset="2"/>
              <a:buChar char="ü"/>
            </a:pPr>
            <a:r>
              <a:rPr lang="en-US" sz="2400" dirty="0">
                <a:solidFill>
                  <a:srgbClr val="000000"/>
                </a:solidFill>
              </a:rPr>
              <a:t>Survey and mark area</a:t>
            </a:r>
          </a:p>
          <a:p>
            <a:pPr marL="342900" indent="-342900" defTabSz="457200">
              <a:lnSpc>
                <a:spcPct val="120000"/>
              </a:lnSpc>
              <a:spcAft>
                <a:spcPts val="1200"/>
              </a:spcAft>
              <a:buFont typeface="Wingdings" pitchFamily="2" charset="2"/>
              <a:buChar char="ü"/>
            </a:pPr>
            <a:r>
              <a:rPr lang="en-US" sz="2400" dirty="0">
                <a:solidFill>
                  <a:srgbClr val="000000"/>
                </a:solidFill>
              </a:rPr>
              <a:t>Be aware of pipeline markers</a:t>
            </a:r>
          </a:p>
          <a:p>
            <a:pPr marL="342900" indent="-342900" defTabSz="457200">
              <a:lnSpc>
                <a:spcPts val="2400"/>
              </a:lnSpc>
              <a:spcAft>
                <a:spcPts val="1200"/>
              </a:spcAft>
              <a:buFont typeface="Wingdings" pitchFamily="2" charset="2"/>
              <a:buChar char="ü"/>
            </a:pPr>
            <a:r>
              <a:rPr lang="en-US" sz="2400" b="1" dirty="0">
                <a:solidFill>
                  <a:srgbClr val="000000"/>
                </a:solidFill>
              </a:rPr>
              <a:t>Call 811 </a:t>
            </a:r>
            <a:r>
              <a:rPr lang="en-US" sz="2400" dirty="0">
                <a:solidFill>
                  <a:srgbClr val="000000"/>
                </a:solidFill>
              </a:rPr>
              <a:t>at least 2 working days prior to starting work</a:t>
            </a:r>
          </a:p>
          <a:p>
            <a:pPr marL="342900" indent="-342900" defTabSz="457200">
              <a:lnSpc>
                <a:spcPts val="2400"/>
              </a:lnSpc>
              <a:spcAft>
                <a:spcPts val="1200"/>
              </a:spcAft>
              <a:buFont typeface="Wingdings" pitchFamily="2" charset="2"/>
              <a:buChar char="ü"/>
            </a:pPr>
            <a:r>
              <a:rPr lang="en-US" sz="2400" dirty="0">
                <a:solidFill>
                  <a:srgbClr val="000000"/>
                </a:solidFill>
              </a:rPr>
              <a:t>Wait required time, give utilities 2 full working days to locate/mark</a:t>
            </a:r>
          </a:p>
          <a:p>
            <a:pPr marL="342900" indent="-342900" defTabSz="457200">
              <a:lnSpc>
                <a:spcPts val="2400"/>
              </a:lnSpc>
              <a:buFont typeface="Wingdings" pitchFamily="2" charset="2"/>
              <a:buChar char="ü"/>
            </a:pPr>
            <a:r>
              <a:rPr lang="en-US" sz="2400" dirty="0">
                <a:solidFill>
                  <a:srgbClr val="000000"/>
                </a:solidFill>
              </a:rPr>
              <a:t>Call private utility locator if necessary to ID private lines</a:t>
            </a:r>
          </a:p>
          <a:p>
            <a:pPr marL="342900" indent="-342900" defTabSz="457200">
              <a:lnSpc>
                <a:spcPts val="2400"/>
              </a:lnSpc>
              <a:buFont typeface="Wingdings" pitchFamily="2" charset="2"/>
              <a:buChar char="ü"/>
            </a:pPr>
            <a:endParaRPr lang="en-US" sz="2400" dirty="0">
              <a:solidFill>
                <a:srgbClr val="000000"/>
              </a:solidFill>
            </a:endParaRPr>
          </a:p>
          <a:p>
            <a:pPr marL="342900" indent="-342900" defTabSz="457200">
              <a:lnSpc>
                <a:spcPts val="2400"/>
              </a:lnSpc>
              <a:buFont typeface="Wingdings" pitchFamily="2" charset="2"/>
              <a:buChar char="ü"/>
            </a:pPr>
            <a:r>
              <a:rPr lang="en-US" sz="2400" dirty="0">
                <a:solidFill>
                  <a:srgbClr val="000000"/>
                </a:solidFill>
              </a:rPr>
              <a:t>Maintain utility locator marks and respect them when digging</a:t>
            </a:r>
            <a:endParaRPr lang="en-US" dirty="0">
              <a:solidFill>
                <a:srgbClr val="000000"/>
              </a:solidFill>
            </a:endParaRPr>
          </a:p>
        </p:txBody>
      </p:sp>
      <p:sp>
        <p:nvSpPr>
          <p:cNvPr id="11" name="TextBox 10"/>
          <p:cNvSpPr txBox="1"/>
          <p:nvPr/>
        </p:nvSpPr>
        <p:spPr>
          <a:xfrm>
            <a:off x="5638800" y="3505201"/>
            <a:ext cx="3352800" cy="369332"/>
          </a:xfrm>
          <a:prstGeom prst="rect">
            <a:avLst/>
          </a:prstGeom>
          <a:noFill/>
        </p:spPr>
        <p:txBody>
          <a:bodyPr wrap="square" rtlCol="0">
            <a:spAutoFit/>
          </a:bodyPr>
          <a:lstStyle/>
          <a:p>
            <a:r>
              <a:rPr lang="en-US" b="1" dirty="0">
                <a:solidFill>
                  <a:srgbClr val="000000"/>
                </a:solidFill>
              </a:rPr>
              <a:t>Underground Service Alert (USA)</a:t>
            </a:r>
            <a:endParaRPr lang="en-US" dirty="0">
              <a:solidFill>
                <a:srgbClr val="000000"/>
              </a:solidFill>
            </a:endParaRPr>
          </a:p>
        </p:txBody>
      </p:sp>
      <p:pic>
        <p:nvPicPr>
          <p:cNvPr id="7" name="Picture 6" title="Graphic showing utility marking color code ke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2559" y="3962400"/>
            <a:ext cx="3972646"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renching">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3878</Words>
  <Application>Microsoft Office PowerPoint</Application>
  <PresentationFormat>On-screen Show (4:3)</PresentationFormat>
  <Paragraphs>866</Paragraphs>
  <Slides>141</Slides>
  <Notes>41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141</vt:i4>
      </vt:variant>
    </vt:vector>
  </HeadingPairs>
  <TitlesOfParts>
    <vt:vector size="154" baseType="lpstr">
      <vt:lpstr>ＭＳ Ｐゴシック</vt:lpstr>
      <vt:lpstr>Adobe Gothic Std B</vt:lpstr>
      <vt:lpstr>Arial</vt:lpstr>
      <vt:lpstr>Calibri</vt:lpstr>
      <vt:lpstr>Courier New</vt:lpstr>
      <vt:lpstr>Wingdings</vt:lpstr>
      <vt:lpstr>Custom Design</vt:lpstr>
      <vt:lpstr>Trenching</vt:lpstr>
      <vt:lpstr>Office Theme</vt:lpstr>
      <vt:lpstr>1_Office Theme</vt:lpstr>
      <vt:lpstr>1_Trenching</vt:lpstr>
      <vt:lpstr>2_Trenching</vt:lpstr>
      <vt:lpstr>3_Trenching</vt:lpstr>
      <vt:lpstr>Title Slide</vt:lpstr>
      <vt:lpstr>Funded by:</vt:lpstr>
      <vt:lpstr>Use of material and duplication</vt:lpstr>
      <vt:lpstr>Acknowledgements</vt:lpstr>
      <vt:lpstr>Which one is an excavation?</vt:lpstr>
      <vt:lpstr>OSHA’s definition of excavation</vt:lpstr>
      <vt:lpstr>Examples</vt:lpstr>
      <vt:lpstr>What construction projects?</vt:lpstr>
      <vt:lpstr>Is a trench different from an excavation?</vt:lpstr>
      <vt:lpstr>Also considered a trench</vt:lpstr>
      <vt:lpstr>Excavations are dangerous</vt:lpstr>
      <vt:lpstr>          Buried Alive: Joe’s Story http://utilitycontractoronline.com/buried-alive-joes-story/</vt:lpstr>
      <vt:lpstr>Buried Alive: Joe’s Story </vt:lpstr>
      <vt:lpstr>Construction fatalities</vt:lpstr>
      <vt:lpstr>Excavation and trenching fatalities</vt:lpstr>
      <vt:lpstr>Trench fatalities 2011-16</vt:lpstr>
      <vt:lpstr>Trench fatality facts 2011-14</vt:lpstr>
      <vt:lpstr>Excavation accidents are preventable</vt:lpstr>
      <vt:lpstr>Goal of today’s training…    you will be able to:</vt:lpstr>
      <vt:lpstr>PART 1: RISKS AND HAZARDS</vt:lpstr>
      <vt:lpstr>Every excavation is different</vt:lpstr>
      <vt:lpstr>Fixed or changeable?</vt:lpstr>
      <vt:lpstr>Most common hazards</vt:lpstr>
      <vt:lpstr>Trench cave-ins = greatest risk</vt:lpstr>
      <vt:lpstr>Cave-ins happen suddenly Access Oregon OSHA video clip on YouTube: https://www.youtube.com/watch?v=0wmcD3aM8X4 </vt:lpstr>
      <vt:lpstr>Myth: “I can get out of the way”</vt:lpstr>
      <vt:lpstr>Think you can run?</vt:lpstr>
      <vt:lpstr>From two feet …</vt:lpstr>
      <vt:lpstr>From four feet …</vt:lpstr>
      <vt:lpstr>From six feet …</vt:lpstr>
      <vt:lpstr>Myth: “I can dig myself out”</vt:lpstr>
      <vt:lpstr>How much does soil weigh?</vt:lpstr>
      <vt:lpstr>Up to two tons!</vt:lpstr>
      <vt:lpstr>That’s equivalent to a vehicle</vt:lpstr>
      <vt:lpstr>How does a cave-in affect your body?</vt:lpstr>
      <vt:lpstr>Recognize clues of soil stress</vt:lpstr>
      <vt:lpstr>Ways an open trench can fail</vt:lpstr>
      <vt:lpstr>More failures</vt:lpstr>
      <vt:lpstr>Common trench hazards</vt:lpstr>
      <vt:lpstr>Spoil pile slide</vt:lpstr>
      <vt:lpstr>Shear wall collapse</vt:lpstr>
      <vt:lpstr>Lip slide</vt:lpstr>
      <vt:lpstr>Belly slough</vt:lpstr>
      <vt:lpstr>See any clues here?</vt:lpstr>
      <vt:lpstr>What’s happening here?</vt:lpstr>
      <vt:lpstr>Is this a safe excavation?</vt:lpstr>
      <vt:lpstr>Cave-in hazards are real—Review</vt:lpstr>
      <vt:lpstr>Other excavation hazards</vt:lpstr>
      <vt:lpstr>Underground utilities—   what are the hazards?</vt:lpstr>
      <vt:lpstr>What is the risk?</vt:lpstr>
      <vt:lpstr>Gas line fatal blast—Nov 2004</vt:lpstr>
      <vt:lpstr>Overhead power line dangers?</vt:lpstr>
      <vt:lpstr>Hazardous atmospheres</vt:lpstr>
      <vt:lpstr>What are potential sources of “Bad Air?”</vt:lpstr>
      <vt:lpstr>Water in the excavation</vt:lpstr>
      <vt:lpstr>Dangers of water</vt:lpstr>
      <vt:lpstr>Falling loads</vt:lpstr>
      <vt:lpstr>Falling objects</vt:lpstr>
      <vt:lpstr>Fall hazards around excavations?</vt:lpstr>
      <vt:lpstr>Destabilized structures</vt:lpstr>
      <vt:lpstr>Exposure to vehicular traffic</vt:lpstr>
      <vt:lpstr>Exposure to Valley fever</vt:lpstr>
      <vt:lpstr>Region where fungus is found</vt:lpstr>
      <vt:lpstr>California Valley fever cases</vt:lpstr>
      <vt:lpstr>How people get valley fever</vt:lpstr>
      <vt:lpstr>What are Valley fever symptoms?</vt:lpstr>
      <vt:lpstr>Who is exposed here?</vt:lpstr>
      <vt:lpstr>Hazards Review Quiz—True or False</vt:lpstr>
      <vt:lpstr>Case Studies—Small Group Activity</vt:lpstr>
      <vt:lpstr>PART 2: HAZARD CONTROLS and PROTECTIVE SYSTEMS</vt:lpstr>
      <vt:lpstr>Who controls hazards?</vt:lpstr>
      <vt:lpstr>The OSHA Excavation Standard</vt:lpstr>
      <vt:lpstr>Employers must:</vt:lpstr>
      <vt:lpstr>What does “competent person” mean?</vt:lpstr>
      <vt:lpstr>Excavation competent person must:</vt:lpstr>
      <vt:lpstr>What are competent person tasks?</vt:lpstr>
      <vt:lpstr>Trench safety: Inspect—Test—Protect</vt:lpstr>
      <vt:lpstr>How can cave-ins be prevented?</vt:lpstr>
      <vt:lpstr>Soil classification is critical</vt:lpstr>
      <vt:lpstr>Soil types</vt:lpstr>
      <vt:lpstr>Soil testing by competent person</vt:lpstr>
      <vt:lpstr>Types of protective systems</vt:lpstr>
      <vt:lpstr>Sloping</vt:lpstr>
      <vt:lpstr>Slope angles by soil type</vt:lpstr>
      <vt:lpstr>More examples</vt:lpstr>
      <vt:lpstr>Another option = benching</vt:lpstr>
      <vt:lpstr>Combo of benching and sloping</vt:lpstr>
      <vt:lpstr>Shoring systems</vt:lpstr>
      <vt:lpstr>Timber shoring</vt:lpstr>
      <vt:lpstr>Hydraulic shoring</vt:lpstr>
      <vt:lpstr>Hydraulic shoring in use</vt:lpstr>
      <vt:lpstr>Shoring must meet OSHA standard </vt:lpstr>
      <vt:lpstr>Other shoring examples</vt:lpstr>
      <vt:lpstr>Shielding (trench boxes)</vt:lpstr>
      <vt:lpstr>Proper use of shields</vt:lpstr>
      <vt:lpstr>Shielding examples</vt:lpstr>
      <vt:lpstr>Safely entering and leaving a trench</vt:lpstr>
      <vt:lpstr>Remember the other hazards?</vt:lpstr>
      <vt:lpstr>Underground utilities </vt:lpstr>
      <vt:lpstr>Dig with care—hand digging</vt:lpstr>
      <vt:lpstr>Overhead power lines</vt:lpstr>
      <vt:lpstr>Hazardous Atmospheres </vt:lpstr>
      <vt:lpstr>Water accumulation</vt:lpstr>
      <vt:lpstr>Exposure to falling loads</vt:lpstr>
      <vt:lpstr>Protection from falling objects</vt:lpstr>
      <vt:lpstr>Fall protection—Excavation Standard</vt:lpstr>
      <vt:lpstr>Stabilize adjacent structures</vt:lpstr>
      <vt:lpstr>Exposure to vehicle traffic</vt:lpstr>
      <vt:lpstr>Protection from Valley fever</vt:lpstr>
      <vt:lpstr>Excavation rescue</vt:lpstr>
      <vt:lpstr>Danger to first responders &amp; victims</vt:lpstr>
      <vt:lpstr>Will it be rescue or recovery?</vt:lpstr>
      <vt:lpstr>Have an emergency action plan</vt:lpstr>
      <vt:lpstr>At the scene</vt:lpstr>
      <vt:lpstr>PART 3: Practice What You Learned</vt:lpstr>
      <vt:lpstr>What’s Wrong Here?</vt:lpstr>
      <vt:lpstr>Photo</vt:lpstr>
      <vt:lpstr>What’s wrong with these pictures?</vt:lpstr>
      <vt:lpstr>What’s wrong?</vt:lpstr>
      <vt:lpstr>1. What’s wrong?</vt:lpstr>
      <vt:lpstr>2. What’s wrong?</vt:lpstr>
      <vt:lpstr>3. What’s wrong?</vt:lpstr>
      <vt:lpstr>4. What’s wrong?</vt:lpstr>
      <vt:lpstr>5. What’s wrong?</vt:lpstr>
      <vt:lpstr>6. What’s wrong?</vt:lpstr>
      <vt:lpstr>7. What’s wrong?</vt:lpstr>
      <vt:lpstr>8. What’s wrong?</vt:lpstr>
      <vt:lpstr>9. What’s      wrong?</vt:lpstr>
      <vt:lpstr>10. What’s wrong?</vt:lpstr>
      <vt:lpstr>11. What’s wrong?</vt:lpstr>
      <vt:lpstr>12. What’s wrong?</vt:lpstr>
      <vt:lpstr>13. What’s wrong?</vt:lpstr>
      <vt:lpstr>14. What’s wrong?</vt:lpstr>
      <vt:lpstr>15.  What’s wrong?</vt:lpstr>
      <vt:lpstr>16. What’s wrong?</vt:lpstr>
      <vt:lpstr>17.  What’s wrong?</vt:lpstr>
      <vt:lpstr>18. What’s wrong?</vt:lpstr>
      <vt:lpstr>Safety best practices for workers</vt:lpstr>
      <vt:lpstr>Best practices for employers</vt:lpstr>
      <vt:lpstr>Be aware/be safe</vt:lpstr>
      <vt:lpstr>Final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2021-04-08T19:28:04Z</dcterms:created>
  <dcterms:modified xsi:type="dcterms:W3CDTF">2021-04-08T19:28:14Z</dcterms:modified>
</cp:coreProperties>
</file>