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179"/>
  </p:notesMasterIdLst>
  <p:handoutMasterIdLst>
    <p:handoutMasterId r:id="rId180"/>
  </p:handoutMasterIdLst>
  <p:sldIdLst>
    <p:sldId id="423" r:id="rId2"/>
    <p:sldId id="575" r:id="rId3"/>
    <p:sldId id="583" r:id="rId4"/>
    <p:sldId id="571" r:id="rId5"/>
    <p:sldId id="425" r:id="rId6"/>
    <p:sldId id="577" r:id="rId7"/>
    <p:sldId id="495" r:id="rId8"/>
    <p:sldId id="496" r:id="rId9"/>
    <p:sldId id="497" r:id="rId10"/>
    <p:sldId id="401" r:id="rId11"/>
    <p:sldId id="917" r:id="rId12"/>
    <p:sldId id="918" r:id="rId13"/>
    <p:sldId id="539" r:id="rId14"/>
    <p:sldId id="409" r:id="rId15"/>
    <p:sldId id="540" r:id="rId16"/>
    <p:sldId id="922" r:id="rId17"/>
    <p:sldId id="924" r:id="rId18"/>
    <p:sldId id="576" r:id="rId19"/>
    <p:sldId id="578" r:id="rId20"/>
    <p:sldId id="584" r:id="rId21"/>
    <p:sldId id="695" r:id="rId22"/>
    <p:sldId id="585" r:id="rId23"/>
    <p:sldId id="799" r:id="rId24"/>
    <p:sldId id="800" r:id="rId25"/>
    <p:sldId id="801" r:id="rId26"/>
    <p:sldId id="770" r:id="rId27"/>
    <p:sldId id="771" r:id="rId28"/>
    <p:sldId id="802" r:id="rId29"/>
    <p:sldId id="803" r:id="rId30"/>
    <p:sldId id="586" r:id="rId31"/>
    <p:sldId id="587" r:id="rId32"/>
    <p:sldId id="588" r:id="rId33"/>
    <p:sldId id="589" r:id="rId34"/>
    <p:sldId id="590" r:id="rId35"/>
    <p:sldId id="613" r:id="rId36"/>
    <p:sldId id="750" r:id="rId37"/>
    <p:sldId id="751" r:id="rId38"/>
    <p:sldId id="919" r:id="rId39"/>
    <p:sldId id="616" r:id="rId40"/>
    <p:sldId id="617" r:id="rId41"/>
    <p:sldId id="618" r:id="rId42"/>
    <p:sldId id="696" r:id="rId43"/>
    <p:sldId id="697" r:id="rId44"/>
    <p:sldId id="619" r:id="rId45"/>
    <p:sldId id="920" r:id="rId46"/>
    <p:sldId id="621" r:id="rId47"/>
    <p:sldId id="622" r:id="rId48"/>
    <p:sldId id="623" r:id="rId49"/>
    <p:sldId id="624" r:id="rId50"/>
    <p:sldId id="625" r:id="rId51"/>
    <p:sldId id="626" r:id="rId52"/>
    <p:sldId id="627" r:id="rId53"/>
    <p:sldId id="628" r:id="rId54"/>
    <p:sldId id="629" r:id="rId55"/>
    <p:sldId id="630" r:id="rId56"/>
    <p:sldId id="631" r:id="rId57"/>
    <p:sldId id="632" r:id="rId58"/>
    <p:sldId id="633" r:id="rId59"/>
    <p:sldId id="634" r:id="rId60"/>
    <p:sldId id="635" r:id="rId61"/>
    <p:sldId id="636" r:id="rId62"/>
    <p:sldId id="638" r:id="rId63"/>
    <p:sldId id="639" r:id="rId64"/>
    <p:sldId id="916" r:id="rId65"/>
    <p:sldId id="641" r:id="rId66"/>
    <p:sldId id="912" r:id="rId67"/>
    <p:sldId id="913" r:id="rId68"/>
    <p:sldId id="914" r:id="rId69"/>
    <p:sldId id="915" r:id="rId70"/>
    <p:sldId id="804" r:id="rId71"/>
    <p:sldId id="805" r:id="rId72"/>
    <p:sldId id="806" r:id="rId73"/>
    <p:sldId id="807" r:id="rId74"/>
    <p:sldId id="808" r:id="rId75"/>
    <p:sldId id="809" r:id="rId76"/>
    <p:sldId id="810" r:id="rId77"/>
    <p:sldId id="811" r:id="rId78"/>
    <p:sldId id="812" r:id="rId79"/>
    <p:sldId id="813" r:id="rId80"/>
    <p:sldId id="814" r:id="rId81"/>
    <p:sldId id="815" r:id="rId82"/>
    <p:sldId id="816" r:id="rId83"/>
    <p:sldId id="817" r:id="rId84"/>
    <p:sldId id="818" r:id="rId85"/>
    <p:sldId id="819" r:id="rId86"/>
    <p:sldId id="820" r:id="rId87"/>
    <p:sldId id="926" r:id="rId88"/>
    <p:sldId id="927" r:id="rId89"/>
    <p:sldId id="928" r:id="rId90"/>
    <p:sldId id="929" r:id="rId91"/>
    <p:sldId id="930" r:id="rId92"/>
    <p:sldId id="931" r:id="rId93"/>
    <p:sldId id="932" r:id="rId94"/>
    <p:sldId id="933" r:id="rId95"/>
    <p:sldId id="934" r:id="rId96"/>
    <p:sldId id="935" r:id="rId97"/>
    <p:sldId id="936" r:id="rId98"/>
    <p:sldId id="937" r:id="rId99"/>
    <p:sldId id="938" r:id="rId100"/>
    <p:sldId id="939" r:id="rId101"/>
    <p:sldId id="940" r:id="rId102"/>
    <p:sldId id="941" r:id="rId103"/>
    <p:sldId id="942" r:id="rId104"/>
    <p:sldId id="943" r:id="rId105"/>
    <p:sldId id="944" r:id="rId106"/>
    <p:sldId id="945" r:id="rId107"/>
    <p:sldId id="946" r:id="rId108"/>
    <p:sldId id="947" r:id="rId109"/>
    <p:sldId id="948" r:id="rId110"/>
    <p:sldId id="949" r:id="rId111"/>
    <p:sldId id="950" r:id="rId112"/>
    <p:sldId id="951" r:id="rId113"/>
    <p:sldId id="952" r:id="rId114"/>
    <p:sldId id="953" r:id="rId115"/>
    <p:sldId id="954" r:id="rId116"/>
    <p:sldId id="955" r:id="rId117"/>
    <p:sldId id="956" r:id="rId118"/>
    <p:sldId id="957" r:id="rId119"/>
    <p:sldId id="958" r:id="rId120"/>
    <p:sldId id="959" r:id="rId121"/>
    <p:sldId id="960" r:id="rId122"/>
    <p:sldId id="961" r:id="rId123"/>
    <p:sldId id="962" r:id="rId124"/>
    <p:sldId id="963" r:id="rId125"/>
    <p:sldId id="964" r:id="rId126"/>
    <p:sldId id="965" r:id="rId127"/>
    <p:sldId id="966" r:id="rId128"/>
    <p:sldId id="967" r:id="rId129"/>
    <p:sldId id="968" r:id="rId130"/>
    <p:sldId id="969" r:id="rId131"/>
    <p:sldId id="970" r:id="rId132"/>
    <p:sldId id="971" r:id="rId133"/>
    <p:sldId id="972" r:id="rId134"/>
    <p:sldId id="973" r:id="rId135"/>
    <p:sldId id="974" r:id="rId136"/>
    <p:sldId id="975" r:id="rId137"/>
    <p:sldId id="976" r:id="rId138"/>
    <p:sldId id="977" r:id="rId139"/>
    <p:sldId id="978" r:id="rId140"/>
    <p:sldId id="979" r:id="rId141"/>
    <p:sldId id="980" r:id="rId142"/>
    <p:sldId id="981" r:id="rId143"/>
    <p:sldId id="982" r:id="rId144"/>
    <p:sldId id="983" r:id="rId145"/>
    <p:sldId id="985" r:id="rId146"/>
    <p:sldId id="986" r:id="rId147"/>
    <p:sldId id="987" r:id="rId148"/>
    <p:sldId id="988" r:id="rId149"/>
    <p:sldId id="989" r:id="rId150"/>
    <p:sldId id="990" r:id="rId151"/>
    <p:sldId id="991" r:id="rId152"/>
    <p:sldId id="992" r:id="rId153"/>
    <p:sldId id="993" r:id="rId154"/>
    <p:sldId id="994" r:id="rId155"/>
    <p:sldId id="995" r:id="rId156"/>
    <p:sldId id="996" r:id="rId157"/>
    <p:sldId id="997" r:id="rId158"/>
    <p:sldId id="998" r:id="rId159"/>
    <p:sldId id="999" r:id="rId160"/>
    <p:sldId id="1000" r:id="rId161"/>
    <p:sldId id="1001" r:id="rId162"/>
    <p:sldId id="1002" r:id="rId163"/>
    <p:sldId id="1003" r:id="rId164"/>
    <p:sldId id="1004" r:id="rId165"/>
    <p:sldId id="1005" r:id="rId166"/>
    <p:sldId id="1006" r:id="rId167"/>
    <p:sldId id="1007" r:id="rId168"/>
    <p:sldId id="1008" r:id="rId169"/>
    <p:sldId id="1009" r:id="rId170"/>
    <p:sldId id="1010" r:id="rId171"/>
    <p:sldId id="1011" r:id="rId172"/>
    <p:sldId id="1012" r:id="rId173"/>
    <p:sldId id="1013" r:id="rId174"/>
    <p:sldId id="1014" r:id="rId175"/>
    <p:sldId id="1015" r:id="rId176"/>
    <p:sldId id="1016" r:id="rId177"/>
    <p:sldId id="1017" r:id="rId17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9" autoAdjust="0"/>
    <p:restoredTop sz="94614" autoAdjust="0"/>
  </p:normalViewPr>
  <p:slideViewPr>
    <p:cSldViewPr snapToGrid="0">
      <p:cViewPr varScale="1">
        <p:scale>
          <a:sx n="69" d="100"/>
          <a:sy n="69" d="100"/>
        </p:scale>
        <p:origin x="1190" y="58"/>
      </p:cViewPr>
      <p:guideLst/>
    </p:cSldViewPr>
  </p:slideViewPr>
  <p:outlineViewPr>
    <p:cViewPr>
      <p:scale>
        <a:sx n="33" d="100"/>
        <a:sy n="33" d="100"/>
      </p:scale>
      <p:origin x="0" y="-72576"/>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_rels/viewProps.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slide" Target="slides/slide27.xml"/><Relationship Id="rId1" Type="http://schemas.openxmlformats.org/officeDocument/2006/relationships/slide" Target="slides/slide26.xml"/><Relationship Id="rId6" Type="http://schemas.openxmlformats.org/officeDocument/2006/relationships/slide" Target="slides/slide110.xml"/><Relationship Id="rId5" Type="http://schemas.openxmlformats.org/officeDocument/2006/relationships/slide" Target="slides/slide101.xml"/><Relationship Id="rId4" Type="http://schemas.openxmlformats.org/officeDocument/2006/relationships/slide" Target="slides/slide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9" tIns="48320" rIns="96639" bIns="48320" rtlCol="0"/>
          <a:lstStyle>
            <a:lvl1pPr algn="l">
              <a:defRPr sz="1200"/>
            </a:lvl1pPr>
          </a:lstStyle>
          <a:p>
            <a:endParaRPr lang="en-US" dirty="0">
              <a:latin typeface="Arial Unicode MS" panose="020B0604020202020204" pitchFamily="34" charset="-128"/>
            </a:endParaRPr>
          </a:p>
        </p:txBody>
      </p:sp>
      <p:sp>
        <p:nvSpPr>
          <p:cNvPr id="3" name="Date Placeholder 2"/>
          <p:cNvSpPr>
            <a:spLocks noGrp="1"/>
          </p:cNvSpPr>
          <p:nvPr>
            <p:ph type="dt" sz="quarter" idx="1"/>
          </p:nvPr>
        </p:nvSpPr>
        <p:spPr>
          <a:xfrm>
            <a:off x="4143587" y="1"/>
            <a:ext cx="3169920" cy="481727"/>
          </a:xfrm>
          <a:prstGeom prst="rect">
            <a:avLst/>
          </a:prstGeom>
        </p:spPr>
        <p:txBody>
          <a:bodyPr vert="horz" lIns="96639" tIns="48320" rIns="96639" bIns="48320" rtlCol="0"/>
          <a:lstStyle>
            <a:lvl1pPr algn="r">
              <a:defRPr sz="1200"/>
            </a:lvl1pPr>
          </a:lstStyle>
          <a:p>
            <a:endParaRPr lang="en-US" dirty="0">
              <a:latin typeface="Arial Unicode MS" panose="020B0604020202020204" pitchFamily="34" charset="-128"/>
            </a:endParaRPr>
          </a:p>
        </p:txBody>
      </p:sp>
      <p:sp>
        <p:nvSpPr>
          <p:cNvPr id="4" name="Footer Placeholder 3"/>
          <p:cNvSpPr>
            <a:spLocks noGrp="1"/>
          </p:cNvSpPr>
          <p:nvPr>
            <p:ph type="ftr" sz="quarter" idx="2"/>
          </p:nvPr>
        </p:nvSpPr>
        <p:spPr>
          <a:xfrm>
            <a:off x="0" y="9119476"/>
            <a:ext cx="3169920" cy="481726"/>
          </a:xfrm>
          <a:prstGeom prst="rect">
            <a:avLst/>
          </a:prstGeom>
        </p:spPr>
        <p:txBody>
          <a:bodyPr vert="horz" lIns="96639" tIns="48320" rIns="96639" bIns="48320" rtlCol="0" anchor="b"/>
          <a:lstStyle>
            <a:lvl1pPr algn="l">
              <a:defRPr sz="1200"/>
            </a:lvl1pPr>
          </a:lstStyle>
          <a:p>
            <a:endParaRPr lang="en-US" dirty="0">
              <a:latin typeface="Arial Unicode MS" panose="020B0604020202020204" pitchFamily="34" charset="-128"/>
            </a:endParaRPr>
          </a:p>
        </p:txBody>
      </p:sp>
      <p:sp>
        <p:nvSpPr>
          <p:cNvPr id="5" name="Slide Number Placeholder 4"/>
          <p:cNvSpPr>
            <a:spLocks noGrp="1"/>
          </p:cNvSpPr>
          <p:nvPr>
            <p:ph type="sldNum" sz="quarter" idx="3"/>
          </p:nvPr>
        </p:nvSpPr>
        <p:spPr>
          <a:xfrm>
            <a:off x="4143587" y="9119476"/>
            <a:ext cx="3169920" cy="481726"/>
          </a:xfrm>
          <a:prstGeom prst="rect">
            <a:avLst/>
          </a:prstGeom>
        </p:spPr>
        <p:txBody>
          <a:bodyPr vert="horz" lIns="96639" tIns="48320" rIns="96639" bIns="48320" rtlCol="0" anchor="b"/>
          <a:lstStyle>
            <a:lvl1pPr algn="r">
              <a:defRPr sz="1200"/>
            </a:lvl1pPr>
          </a:lstStyle>
          <a:p>
            <a:fld id="{ECEB1712-D39C-421D-BCF6-698EACB6E770}" type="slidenum">
              <a:rPr lang="en-US" smtClean="0">
                <a:latin typeface="Arial Unicode MS" panose="020B0604020202020204" pitchFamily="34" charset="-128"/>
              </a:rPr>
              <a:t>‹#›</a:t>
            </a:fld>
            <a:endParaRPr lang="en-US" dirty="0">
              <a:latin typeface="Arial Unicode MS" panose="020B0604020202020204" pitchFamily="34" charset="-128"/>
            </a:endParaRPr>
          </a:p>
        </p:txBody>
      </p:sp>
    </p:spTree>
    <p:extLst>
      <p:ext uri="{BB962C8B-B14F-4D97-AF65-F5344CB8AC3E}">
        <p14:creationId xmlns:p14="http://schemas.microsoft.com/office/powerpoint/2010/main" val="422726664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9" tIns="48320" rIns="96639" bIns="48320" rtlCol="0"/>
          <a:lstStyle>
            <a:lvl1pPr algn="l">
              <a:defRPr sz="1200">
                <a:latin typeface="Arial Unicode MS" panose="020B0604020202020204" pitchFamily="34" charset="-128"/>
              </a:defRPr>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39" tIns="48320" rIns="96639" bIns="48320" rtlCol="0"/>
          <a:lstStyle>
            <a:lvl1pPr algn="r">
              <a:defRPr sz="1200">
                <a:latin typeface="Arial Unicode MS" panose="020B0604020202020204" pitchFamily="34" charset="-128"/>
              </a:defRPr>
            </a:lvl1pPr>
          </a:lstStyle>
          <a:p>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39" tIns="48320" rIns="96639" bIns="48320"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39" tIns="48320" rIns="96639" bIns="483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39" tIns="48320" rIns="96639" bIns="48320" rtlCol="0" anchor="b"/>
          <a:lstStyle>
            <a:lvl1pPr algn="l">
              <a:defRPr sz="1200">
                <a:latin typeface="Arial Unicode MS" panose="020B0604020202020204" pitchFamily="34" charset="-128"/>
              </a:defRPr>
            </a:lvl1pPr>
          </a:lstStyle>
          <a:p>
            <a:endParaRPr lang="en-US" dirty="0"/>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39" tIns="48320" rIns="96639" bIns="48320" rtlCol="0" anchor="b"/>
          <a:lstStyle>
            <a:lvl1pPr algn="r">
              <a:defRPr sz="1200">
                <a:latin typeface="Arial Unicode MS" panose="020B0604020202020204" pitchFamily="34" charset="-128"/>
              </a:defRPr>
            </a:lvl1pPr>
          </a:lstStyle>
          <a:p>
            <a:fld id="{98645B6D-448B-4C3E-9F38-9F27B833FA11}" type="slidenum">
              <a:rPr lang="en-US" smtClean="0"/>
              <a:pPr/>
              <a:t>‹#›</a:t>
            </a:fld>
            <a:endParaRPr lang="en-US" dirty="0"/>
          </a:p>
        </p:txBody>
      </p:sp>
    </p:spTree>
    <p:extLst>
      <p:ext uri="{BB962C8B-B14F-4D97-AF65-F5344CB8AC3E}">
        <p14:creationId xmlns:p14="http://schemas.microsoft.com/office/powerpoint/2010/main" val="217912892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Arial Unicode MS" panose="020B0604020202020204" pitchFamily="34" charset="-128"/>
        <a:ea typeface="+mn-ea"/>
        <a:cs typeface="+mn-cs"/>
      </a:defRPr>
    </a:lvl1pPr>
    <a:lvl2pPr marL="457200" algn="l" defTabSz="914400" rtl="0" eaLnBrk="1" latinLnBrk="0" hangingPunct="1">
      <a:defRPr sz="1200" kern="1200">
        <a:solidFill>
          <a:schemeClr val="tx1"/>
        </a:solidFill>
        <a:latin typeface="Arial Unicode MS" panose="020B0604020202020204" pitchFamily="34" charset="-128"/>
        <a:ea typeface="+mn-ea"/>
        <a:cs typeface="+mn-cs"/>
      </a:defRPr>
    </a:lvl2pPr>
    <a:lvl3pPr marL="914400" algn="l" defTabSz="914400" rtl="0" eaLnBrk="1" latinLnBrk="0" hangingPunct="1">
      <a:defRPr sz="1200" kern="1200">
        <a:solidFill>
          <a:schemeClr val="tx1"/>
        </a:solidFill>
        <a:latin typeface="Arial Unicode MS" panose="020B0604020202020204" pitchFamily="34" charset="-128"/>
        <a:ea typeface="+mn-ea"/>
        <a:cs typeface="+mn-cs"/>
      </a:defRPr>
    </a:lvl3pPr>
    <a:lvl4pPr marL="1371600" algn="l" defTabSz="914400" rtl="0" eaLnBrk="1" latinLnBrk="0" hangingPunct="1">
      <a:defRPr sz="1200" kern="1200">
        <a:solidFill>
          <a:schemeClr val="tx1"/>
        </a:solidFill>
        <a:latin typeface="Arial Unicode MS" panose="020B0604020202020204" pitchFamily="34" charset="-128"/>
        <a:ea typeface="+mn-ea"/>
        <a:cs typeface="+mn-cs"/>
      </a:defRPr>
    </a:lvl4pPr>
    <a:lvl5pPr marL="1828800" algn="l" defTabSz="914400" rtl="0" eaLnBrk="1" latinLnBrk="0" hangingPunct="1">
      <a:defRPr sz="12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45B6D-448B-4C3E-9F38-9F27B833FA11}" type="slidenum">
              <a:rPr lang="en-US" smtClean="0"/>
              <a:t>1</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57010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30991081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B8362-BB1B-4579-890A-21E59E04B765}" type="slidenum">
              <a:rPr lang="en-US" altLang="en-US"/>
              <a:pPr/>
              <a:t>119</a:t>
            </a:fld>
            <a:endParaRPr lang="en-US" altLang="en-US"/>
          </a:p>
        </p:txBody>
      </p:sp>
      <p:sp>
        <p:nvSpPr>
          <p:cNvPr id="815106" name="Rectangle 2"/>
          <p:cNvSpPr>
            <a:spLocks noGrp="1" noRot="1" noChangeAspect="1" noChangeArrowheads="1" noTextEdit="1"/>
          </p:cNvSpPr>
          <p:nvPr>
            <p:ph type="sldImg"/>
          </p:nvPr>
        </p:nvSpPr>
        <p:spPr>
          <a:xfrm>
            <a:off x="1217613" y="717550"/>
            <a:ext cx="4721225" cy="3541713"/>
          </a:xfrm>
          <a:ln/>
        </p:spPr>
      </p:sp>
      <p:sp>
        <p:nvSpPr>
          <p:cNvPr id="815107" name="Rectangle 3"/>
          <p:cNvSpPr>
            <a:spLocks noGrp="1" noChangeArrowheads="1"/>
          </p:cNvSpPr>
          <p:nvPr>
            <p:ph type="body" idx="1"/>
          </p:nvPr>
        </p:nvSpPr>
        <p:spPr>
          <a:xfrm>
            <a:off x="954156" y="4503843"/>
            <a:ext cx="5247861" cy="4266107"/>
          </a:xfrm>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6148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D0839-03D9-4C0C-B47C-3FAB5ADE918F}" type="slidenum">
              <a:rPr lang="en-US" altLang="en-US"/>
              <a:pPr/>
              <a:t>128</a:t>
            </a:fld>
            <a:endParaRPr lang="en-US" altLang="en-US"/>
          </a:p>
        </p:txBody>
      </p:sp>
      <p:sp>
        <p:nvSpPr>
          <p:cNvPr id="768002" name="Rectangle 2"/>
          <p:cNvSpPr>
            <a:spLocks noGrp="1" noRot="1" noChangeAspect="1" noChangeArrowheads="1" noTextEdit="1"/>
          </p:cNvSpPr>
          <p:nvPr>
            <p:ph type="sldImg"/>
          </p:nvPr>
        </p:nvSpPr>
        <p:spPr>
          <a:ln/>
        </p:spPr>
      </p:sp>
      <p:sp>
        <p:nvSpPr>
          <p:cNvPr id="768003"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6239309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7A8AB8-BCB0-48D2-87A0-988CEB4F43E1}" type="slidenum">
              <a:rPr lang="en-US" altLang="en-US"/>
              <a:pPr/>
              <a:t>129</a:t>
            </a:fld>
            <a:endParaRPr lang="en-US" alt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r>
              <a:rPr lang="en-US" altLang="en-US"/>
              <a:t>Class:</a:t>
            </a:r>
          </a:p>
          <a:p>
            <a:r>
              <a:rPr lang="en-US" altLang="en-US"/>
              <a:t>	00 -	0.5kV (not addressed by standard)</a:t>
            </a:r>
          </a:p>
          <a:p>
            <a:r>
              <a:rPr lang="en-US" altLang="en-US"/>
              <a:t>	0 –	1kV Use Voltage, 5kV Test voltage</a:t>
            </a:r>
          </a:p>
          <a:p>
            <a:r>
              <a:rPr lang="en-US" altLang="en-US"/>
              <a:t>	1 –	7.5kV Use Voltage, 10kV Test voltage</a:t>
            </a:r>
          </a:p>
          <a:p>
            <a:r>
              <a:rPr lang="en-US" altLang="en-US"/>
              <a:t>	2 –	17kV Use Voltage, 20kV Test voltage</a:t>
            </a:r>
          </a:p>
          <a:p>
            <a:r>
              <a:rPr lang="en-US" altLang="en-US"/>
              <a:t>	3 -	26.5kV Use Voltage, 30kV Test voltage</a:t>
            </a:r>
          </a:p>
          <a:p>
            <a:r>
              <a:rPr lang="en-US" altLang="en-US"/>
              <a:t>	4 -	36kV Use Voltage, 40kV Test voltage</a:t>
            </a:r>
          </a:p>
          <a:p>
            <a:r>
              <a:rPr lang="en-US" altLang="en-US"/>
              <a:t>Type:</a:t>
            </a:r>
          </a:p>
          <a:p>
            <a:r>
              <a:rPr lang="en-US" altLang="en-US"/>
              <a:t>	I -	Natural materials</a:t>
            </a:r>
          </a:p>
          <a:p>
            <a:r>
              <a:rPr lang="en-US" altLang="en-US"/>
              <a:t>	II -	Man-made materials</a:t>
            </a:r>
          </a:p>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2852620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16B85-CB36-4836-BD6C-CA10A04E7A09}" type="slidenum">
              <a:rPr lang="en-US" altLang="en-US"/>
              <a:pPr/>
              <a:t>130</a:t>
            </a:fld>
            <a:endParaRPr lang="en-US" altLang="en-US"/>
          </a:p>
        </p:txBody>
      </p:sp>
      <p:sp>
        <p:nvSpPr>
          <p:cNvPr id="708610" name="Rectangle 2"/>
          <p:cNvSpPr>
            <a:spLocks noGrp="1" noRot="1" noChangeAspect="1" noChangeArrowheads="1" noTextEdit="1"/>
          </p:cNvSpPr>
          <p:nvPr>
            <p:ph type="sldImg"/>
          </p:nvPr>
        </p:nvSpPr>
        <p:spPr>
          <a:ln/>
        </p:spPr>
      </p:sp>
      <p:sp>
        <p:nvSpPr>
          <p:cNvPr id="708611"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51771506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CB688-4F09-4266-AD8E-72E217B6D78E}" type="slidenum">
              <a:rPr lang="en-US" altLang="en-US"/>
              <a:pPr/>
              <a:t>131</a:t>
            </a:fld>
            <a:endParaRPr lang="en-US" altLang="en-US"/>
          </a:p>
        </p:txBody>
      </p:sp>
      <p:sp>
        <p:nvSpPr>
          <p:cNvPr id="761858" name="Rectangle 2"/>
          <p:cNvSpPr>
            <a:spLocks noGrp="1" noRot="1" noChangeAspect="1" noChangeArrowheads="1" noTextEdit="1"/>
          </p:cNvSpPr>
          <p:nvPr>
            <p:ph type="sldImg"/>
          </p:nvPr>
        </p:nvSpPr>
        <p:spPr>
          <a:ln/>
        </p:spPr>
      </p:sp>
      <p:sp>
        <p:nvSpPr>
          <p:cNvPr id="761859" name="Rectangle 3"/>
          <p:cNvSpPr>
            <a:spLocks noGrp="1" noChangeArrowheads="1"/>
          </p:cNvSpPr>
          <p:nvPr>
            <p:ph type="body" idx="1"/>
          </p:nvPr>
        </p:nvSpPr>
        <p:spPr/>
        <p:txBody>
          <a:bodyPr/>
          <a:lstStyle/>
          <a:p>
            <a:r>
              <a:rPr lang="en-US" altLang="en-US"/>
              <a:t>Rubber matting for floor covering around electrical apparatus</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42133740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71226-8E33-48A9-BF56-3E88FB33C9A4}" type="slidenum">
              <a:rPr lang="en-US" altLang="en-US"/>
              <a:pPr/>
              <a:t>132</a:t>
            </a:fld>
            <a:endParaRPr lang="en-US" altLang="en-US"/>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pPr>
              <a:buFontTx/>
              <a:buChar char="•"/>
            </a:pPr>
            <a:r>
              <a:rPr lang="en-US" altLang="en-US"/>
              <a:t>Look for Identification &amp; test markings</a:t>
            </a:r>
          </a:p>
          <a:p>
            <a:pPr>
              <a:buFontTx/>
              <a:buChar char="•"/>
            </a:pPr>
            <a:r>
              <a:rPr lang="en-US" altLang="en-US"/>
              <a:t>Black blankets are Type I – natural rubber (For Bashlin only) </a:t>
            </a:r>
          </a:p>
          <a:p>
            <a:pPr>
              <a:buFontTx/>
              <a:buChar char="•"/>
            </a:pPr>
            <a:r>
              <a:rPr lang="en-US" altLang="en-US"/>
              <a:t>Orange blankets are Type II – Ozone Resistant synthetic (For Bashlin only)</a:t>
            </a:r>
          </a:p>
          <a:p>
            <a:endParaRPr lang="en-US" altLang="en-US" sz="1500"/>
          </a:p>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0226527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7B0443-1599-4637-813A-800B8EA317B3}" type="slidenum">
              <a:rPr lang="en-US" altLang="en-US"/>
              <a:pPr/>
              <a:t>133</a:t>
            </a:fld>
            <a:endParaRPr lang="en-US" altLang="en-US"/>
          </a:p>
        </p:txBody>
      </p:sp>
      <p:sp>
        <p:nvSpPr>
          <p:cNvPr id="759810" name="Rectangle 2"/>
          <p:cNvSpPr>
            <a:spLocks noGrp="1" noRot="1" noChangeAspect="1" noChangeArrowheads="1" noTextEdit="1"/>
          </p:cNvSpPr>
          <p:nvPr>
            <p:ph type="sldImg"/>
          </p:nvPr>
        </p:nvSpPr>
        <p:spPr bwMode="auto">
          <a:xfrm>
            <a:off x="1217613" y="708025"/>
            <a:ext cx="4721225" cy="3541713"/>
          </a:xfrm>
          <a:prstGeom prst="rect">
            <a:avLst/>
          </a:prstGeom>
          <a:solidFill>
            <a:srgbClr val="FFFFFF"/>
          </a:solidFill>
          <a:ln>
            <a:solidFill>
              <a:srgbClr val="000000"/>
            </a:solidFill>
            <a:miter lim="800000"/>
            <a:headEnd/>
            <a:tailEnd/>
          </a:ln>
        </p:spPr>
      </p:sp>
      <p:sp>
        <p:nvSpPr>
          <p:cNvPr id="759811" name="Rectangle 3"/>
          <p:cNvSpPr>
            <a:spLocks noGrp="1" noChangeArrowheads="1"/>
          </p:cNvSpPr>
          <p:nvPr>
            <p:ph type="body" idx="1"/>
          </p:nvPr>
        </p:nvSpPr>
        <p:spPr bwMode="auto">
          <a:xfrm>
            <a:off x="954156" y="4485807"/>
            <a:ext cx="5247861" cy="4249711"/>
          </a:xfrm>
          <a:prstGeom prst="rect">
            <a:avLst/>
          </a:prstGeom>
          <a:solidFill>
            <a:srgbClr val="FFFFFF"/>
          </a:solidFill>
          <a:ln>
            <a:solidFill>
              <a:srgbClr val="000000"/>
            </a:solidFill>
            <a:miter lim="800000"/>
            <a:headEnd/>
            <a:tailEnd/>
          </a:ln>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1934164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322C9-78D1-4A39-B723-14B7D25FB3CF}" type="slidenum">
              <a:rPr lang="en-US" altLang="en-US"/>
              <a:pPr/>
              <a:t>134</a:t>
            </a:fld>
            <a:endParaRPr lang="en-US" altLang="en-US"/>
          </a:p>
        </p:txBody>
      </p:sp>
      <p:sp>
        <p:nvSpPr>
          <p:cNvPr id="769026" name="Rectangle 2"/>
          <p:cNvSpPr>
            <a:spLocks noGrp="1" noRot="1" noChangeAspect="1" noChangeArrowheads="1" noTextEdit="1"/>
          </p:cNvSpPr>
          <p:nvPr>
            <p:ph type="sldImg"/>
          </p:nvPr>
        </p:nvSpPr>
        <p:spPr>
          <a:ln/>
        </p:spPr>
      </p:sp>
      <p:sp>
        <p:nvSpPr>
          <p:cNvPr id="769027"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5327867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580C8-831C-4B8D-9D18-756462CEF3F9}" type="slidenum">
              <a:rPr lang="en-US" altLang="en-US"/>
              <a:pPr/>
              <a:t>135</a:t>
            </a:fld>
            <a:endParaRPr lang="en-US" altLang="en-US"/>
          </a:p>
        </p:txBody>
      </p:sp>
      <p:sp>
        <p:nvSpPr>
          <p:cNvPr id="770050" name="Rectangle 2"/>
          <p:cNvSpPr>
            <a:spLocks noGrp="1" noRot="1" noChangeAspect="1" noChangeArrowheads="1" noTextEdit="1"/>
          </p:cNvSpPr>
          <p:nvPr>
            <p:ph type="sldImg"/>
          </p:nvPr>
        </p:nvSpPr>
        <p:spPr>
          <a:ln/>
        </p:spPr>
      </p:sp>
      <p:sp>
        <p:nvSpPr>
          <p:cNvPr id="770051"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27517088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1C6A32-9453-4ABA-BA8B-EA730731A004}" type="slidenum">
              <a:rPr lang="en-US" altLang="en-US"/>
              <a:pPr/>
              <a:t>136</a:t>
            </a:fld>
            <a:endParaRPr lang="en-US" altLang="en-US"/>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800540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2540113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D5046-28F2-481A-AE6F-92F7252A7A42}" type="slidenum">
              <a:rPr lang="en-US" altLang="en-US"/>
              <a:pPr/>
              <a:t>137</a:t>
            </a:fld>
            <a:endParaRPr lang="en-US" altLang="en-US"/>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3700715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295987-BD16-4027-8BBD-5A5AA1861223}" type="slidenum">
              <a:rPr lang="en-US" altLang="en-US"/>
              <a:pPr/>
              <a:t>138</a:t>
            </a:fld>
            <a:endParaRPr lang="en-US" altLang="en-US"/>
          </a:p>
        </p:txBody>
      </p:sp>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354010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303CF6-D9DB-4372-9031-26D574E63553}" type="slidenum">
              <a:rPr lang="en-US" altLang="en-US"/>
              <a:pPr/>
              <a:t>139</a:t>
            </a:fld>
            <a:endParaRPr lang="en-US" altLang="en-US"/>
          </a:p>
        </p:txBody>
      </p:sp>
      <p:sp>
        <p:nvSpPr>
          <p:cNvPr id="736258" name="Rectangle 2"/>
          <p:cNvSpPr>
            <a:spLocks noGrp="1" noRot="1" noChangeAspect="1" noChangeArrowheads="1" noTextEdit="1"/>
          </p:cNvSpPr>
          <p:nvPr>
            <p:ph type="sldImg"/>
          </p:nvPr>
        </p:nvSpPr>
        <p:spPr>
          <a:ln/>
        </p:spPr>
      </p:sp>
      <p:sp>
        <p:nvSpPr>
          <p:cNvPr id="736259" name="Rectangle 3"/>
          <p:cNvSpPr>
            <a:spLocks noGrp="1" noChangeArrowheads="1"/>
          </p:cNvSpPr>
          <p:nvPr>
            <p:ph type="body" idx="1"/>
          </p:nvPr>
        </p:nvSpPr>
        <p:spPr/>
        <p:txBody>
          <a:bodyPr/>
          <a:lstStyle/>
          <a:p>
            <a:r>
              <a:rPr lang="en-US" altLang="en-US"/>
              <a:t>Class:</a:t>
            </a:r>
          </a:p>
          <a:p>
            <a:r>
              <a:rPr lang="en-US" altLang="en-US"/>
              <a:t>	00 -	0.5kV (not addressed by standard)</a:t>
            </a:r>
          </a:p>
          <a:p>
            <a:r>
              <a:rPr lang="en-US" altLang="en-US"/>
              <a:t>	0 -	1kV Use Voltage, 5kV Test voltage</a:t>
            </a:r>
          </a:p>
          <a:p>
            <a:r>
              <a:rPr lang="en-US" altLang="en-US"/>
              <a:t>	1 -	7.5kV Use Voltage, 10kV Test voltage</a:t>
            </a:r>
          </a:p>
          <a:p>
            <a:r>
              <a:rPr lang="en-US" altLang="en-US"/>
              <a:t>	2 -	17kV Use Voltage, 20kV Test voltage</a:t>
            </a:r>
          </a:p>
          <a:p>
            <a:r>
              <a:rPr lang="en-US" altLang="en-US"/>
              <a:t>	3 -	26.5kV Use Voltage, 30kV Test voltage</a:t>
            </a:r>
          </a:p>
          <a:p>
            <a:r>
              <a:rPr lang="en-US" altLang="en-US"/>
              <a:t>	4 -	36kV Use Voltage, 40kV Test voltage</a:t>
            </a:r>
          </a:p>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25284797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8CBA9-FB15-417D-BA8D-7C5F1301B5ED}" type="slidenum">
              <a:rPr lang="en-US" altLang="en-US"/>
              <a:pPr/>
              <a:t>140</a:t>
            </a:fld>
            <a:endParaRPr lang="en-US" altLang="en-US"/>
          </a:p>
        </p:txBody>
      </p:sp>
      <p:sp>
        <p:nvSpPr>
          <p:cNvPr id="774146" name="Rectangle 2"/>
          <p:cNvSpPr>
            <a:spLocks noGrp="1" noRot="1" noChangeAspect="1" noChangeArrowheads="1" noTextEdit="1"/>
          </p:cNvSpPr>
          <p:nvPr>
            <p:ph type="sldImg"/>
          </p:nvPr>
        </p:nvSpPr>
        <p:spPr>
          <a:ln/>
        </p:spPr>
      </p:sp>
      <p:sp>
        <p:nvSpPr>
          <p:cNvPr id="774147"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2259879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84CEB-8179-4859-83AA-3AC0124548B0}" type="slidenum">
              <a:rPr lang="en-US" altLang="en-US"/>
              <a:pPr/>
              <a:t>141</a:t>
            </a:fld>
            <a:endParaRPr lang="en-US" altLang="en-US"/>
          </a:p>
        </p:txBody>
      </p:sp>
      <p:sp>
        <p:nvSpPr>
          <p:cNvPr id="775170" name="Rectangle 2"/>
          <p:cNvSpPr>
            <a:spLocks noGrp="1" noRot="1" noChangeAspect="1"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23904199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06E43-33AF-4B41-ACCB-9BCC1FB02E0F}" type="slidenum">
              <a:rPr lang="en-US" altLang="en-US"/>
              <a:pPr/>
              <a:t>142</a:t>
            </a:fld>
            <a:endParaRPr lang="en-US" altLang="en-US"/>
          </a:p>
        </p:txBody>
      </p:sp>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4187825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A36B4-9C40-4E63-93CB-740D94356D67}" type="slidenum">
              <a:rPr lang="en-US" altLang="en-US"/>
              <a:pPr/>
              <a:t>143</a:t>
            </a:fld>
            <a:endParaRPr lang="en-US" altLang="en-US"/>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p:txBody>
          <a:bodyPr/>
          <a:lstStyle/>
          <a:p>
            <a:r>
              <a:rPr lang="en-US" altLang="en-US"/>
              <a:t>Rubber glove air test demonstration</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1094201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A77E7-3BD8-4081-AA38-4AEB7D297DB5}" type="slidenum">
              <a:rPr lang="en-US" altLang="en-US"/>
              <a:pPr/>
              <a:t>144</a:t>
            </a:fld>
            <a:endParaRPr lang="en-US" altLang="en-US"/>
          </a:p>
        </p:txBody>
      </p:sp>
      <p:sp>
        <p:nvSpPr>
          <p:cNvPr id="777218" name="Rectangle 2"/>
          <p:cNvSpPr>
            <a:spLocks noGrp="1" noRot="1" noChangeAspect="1" noChangeArrowheads="1" noTextEdit="1"/>
          </p:cNvSpPr>
          <p:nvPr>
            <p:ph type="sldImg"/>
          </p:nvPr>
        </p:nvSpPr>
        <p:spPr>
          <a:ln/>
        </p:spPr>
      </p:sp>
      <p:sp>
        <p:nvSpPr>
          <p:cNvPr id="777219"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24768673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BF52B-9FA4-46EE-94B7-727F6F2E0721}" type="slidenum">
              <a:rPr lang="en-US" altLang="en-US"/>
              <a:pPr/>
              <a:t>146</a:t>
            </a:fld>
            <a:endParaRPr lang="en-US" altLang="en-US"/>
          </a:p>
        </p:txBody>
      </p:sp>
      <p:sp>
        <p:nvSpPr>
          <p:cNvPr id="714754" name="Rectangle 2"/>
          <p:cNvSpPr>
            <a:spLocks noGrp="1" noRot="1" noChangeAspect="1" noChangeArrowheads="1" noTextEdit="1"/>
          </p:cNvSpPr>
          <p:nvPr>
            <p:ph type="sldImg"/>
          </p:nvPr>
        </p:nvSpPr>
        <p:spPr bwMode="auto">
          <a:xfrm>
            <a:off x="1217613" y="708025"/>
            <a:ext cx="4721225" cy="3541713"/>
          </a:xfrm>
          <a:prstGeom prst="rect">
            <a:avLst/>
          </a:prstGeom>
          <a:solidFill>
            <a:srgbClr val="FFFFFF"/>
          </a:solidFill>
          <a:ln>
            <a:solidFill>
              <a:srgbClr val="000000"/>
            </a:solidFill>
            <a:miter lim="800000"/>
            <a:headEnd/>
            <a:tailEnd/>
          </a:ln>
        </p:spPr>
      </p:sp>
      <p:sp>
        <p:nvSpPr>
          <p:cNvPr id="714755" name="Rectangle 3"/>
          <p:cNvSpPr>
            <a:spLocks noGrp="1" noChangeArrowheads="1"/>
          </p:cNvSpPr>
          <p:nvPr>
            <p:ph type="body" idx="1"/>
          </p:nvPr>
        </p:nvSpPr>
        <p:spPr bwMode="auto">
          <a:xfrm>
            <a:off x="954156" y="4485807"/>
            <a:ext cx="5247861" cy="4249711"/>
          </a:xfrm>
          <a:prstGeom prst="rect">
            <a:avLst/>
          </a:prstGeom>
          <a:solidFill>
            <a:srgbClr val="FFFFFF"/>
          </a:solidFill>
          <a:ln>
            <a:solidFill>
              <a:srgbClr val="000000"/>
            </a:solidFill>
            <a:miter lim="800000"/>
            <a:headEnd/>
            <a:tailEnd/>
          </a:ln>
        </p:spPr>
        <p:txBody>
          <a:bodyPr/>
          <a:lstStyle/>
          <a:p>
            <a:pPr>
              <a:buFontTx/>
              <a:buChar char="•"/>
            </a:pPr>
            <a:r>
              <a:rPr lang="en-US" altLang="en-US"/>
              <a:t>ASTM Specifications, the minimum distance between the edge of the lineman’s glove cuff and the protector glove is 1”/10KV</a:t>
            </a:r>
          </a:p>
          <a:p>
            <a:pPr>
              <a:buFontTx/>
              <a:buChar char="•"/>
            </a:pPr>
            <a:r>
              <a:rPr lang="en-US" altLang="en-US"/>
              <a:t>Minimum gap distance between glove &amp; protector, by Class:</a:t>
            </a:r>
          </a:p>
          <a:p>
            <a:r>
              <a:rPr lang="en-US" altLang="en-US"/>
              <a:t>	0 –	1” (1kV Use Voltage, 5kV Test voltage)</a:t>
            </a:r>
          </a:p>
          <a:p>
            <a:r>
              <a:rPr lang="en-US" altLang="en-US"/>
              <a:t>	1 –	1”  (7.5kV Use Voltage, 10kV Test voltage)</a:t>
            </a:r>
          </a:p>
          <a:p>
            <a:r>
              <a:rPr lang="en-US" altLang="en-US"/>
              <a:t>	2 –	2”  (17kV Use Voltage, 20kV Test voltage)</a:t>
            </a:r>
          </a:p>
          <a:p>
            <a:r>
              <a:rPr lang="en-US" altLang="en-US"/>
              <a:t>	3 -	3”  (26.5kV Use Voltage, 30kV Test voltage)</a:t>
            </a:r>
          </a:p>
          <a:p>
            <a:r>
              <a:rPr lang="en-US" altLang="en-US"/>
              <a:t>	4 -	4”  (36kV Use Voltage, 40kV Test voltage)</a:t>
            </a:r>
          </a:p>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6987670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281FB3-6EA5-4E8B-9422-DEB8EAA32F47}" type="slidenum">
              <a:rPr lang="en-US" altLang="en-US"/>
              <a:pPr/>
              <a:t>147</a:t>
            </a:fld>
            <a:endParaRPr lang="en-US" altLang="en-US"/>
          </a:p>
        </p:txBody>
      </p:sp>
      <p:sp>
        <p:nvSpPr>
          <p:cNvPr id="778242" name="Rectangle 2"/>
          <p:cNvSpPr>
            <a:spLocks noGrp="1" noRot="1" noChangeAspect="1" noChangeArrowheads="1" noTextEdit="1"/>
          </p:cNvSpPr>
          <p:nvPr>
            <p:ph type="sldImg"/>
          </p:nvPr>
        </p:nvSpPr>
        <p:spPr>
          <a:ln/>
        </p:spPr>
      </p:sp>
      <p:sp>
        <p:nvSpPr>
          <p:cNvPr id="778243"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278985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700">
                <a:solidFill>
                  <a:schemeClr val="tx1"/>
                </a:solidFill>
                <a:latin typeface="Arial" charset="0"/>
              </a:defRPr>
            </a:lvl1pPr>
            <a:lvl2pPr marL="770662" indent="-296408">
              <a:defRPr sz="3700">
                <a:solidFill>
                  <a:schemeClr val="tx1"/>
                </a:solidFill>
                <a:latin typeface="Arial" charset="0"/>
              </a:defRPr>
            </a:lvl2pPr>
            <a:lvl3pPr marL="1185634" indent="-237127">
              <a:defRPr sz="3700">
                <a:solidFill>
                  <a:schemeClr val="tx1"/>
                </a:solidFill>
                <a:latin typeface="Arial" charset="0"/>
              </a:defRPr>
            </a:lvl3pPr>
            <a:lvl4pPr marL="1659887" indent="-237127">
              <a:defRPr sz="3700">
                <a:solidFill>
                  <a:schemeClr val="tx1"/>
                </a:solidFill>
                <a:latin typeface="Arial" charset="0"/>
              </a:defRPr>
            </a:lvl4pPr>
            <a:lvl5pPr marL="2134141" indent="-237127">
              <a:defRPr sz="3700">
                <a:solidFill>
                  <a:schemeClr val="tx1"/>
                </a:solidFill>
                <a:latin typeface="Arial" charset="0"/>
              </a:defRPr>
            </a:lvl5pPr>
            <a:lvl6pPr marL="2608395" indent="-237127" eaLnBrk="0" fontAlgn="base" hangingPunct="0">
              <a:spcBef>
                <a:spcPct val="0"/>
              </a:spcBef>
              <a:spcAft>
                <a:spcPct val="0"/>
              </a:spcAft>
              <a:defRPr sz="3700">
                <a:solidFill>
                  <a:schemeClr val="tx1"/>
                </a:solidFill>
                <a:latin typeface="Arial" charset="0"/>
              </a:defRPr>
            </a:lvl6pPr>
            <a:lvl7pPr marL="3082648" indent="-237127" eaLnBrk="0" fontAlgn="base" hangingPunct="0">
              <a:spcBef>
                <a:spcPct val="0"/>
              </a:spcBef>
              <a:spcAft>
                <a:spcPct val="0"/>
              </a:spcAft>
              <a:defRPr sz="3700">
                <a:solidFill>
                  <a:schemeClr val="tx1"/>
                </a:solidFill>
                <a:latin typeface="Arial" charset="0"/>
              </a:defRPr>
            </a:lvl7pPr>
            <a:lvl8pPr marL="3556902" indent="-237127" eaLnBrk="0" fontAlgn="base" hangingPunct="0">
              <a:spcBef>
                <a:spcPct val="0"/>
              </a:spcBef>
              <a:spcAft>
                <a:spcPct val="0"/>
              </a:spcAft>
              <a:defRPr sz="3700">
                <a:solidFill>
                  <a:schemeClr val="tx1"/>
                </a:solidFill>
                <a:latin typeface="Arial" charset="0"/>
              </a:defRPr>
            </a:lvl8pPr>
            <a:lvl9pPr marL="4031155" indent="-237127" eaLnBrk="0" fontAlgn="base" hangingPunct="0">
              <a:spcBef>
                <a:spcPct val="0"/>
              </a:spcBef>
              <a:spcAft>
                <a:spcPct val="0"/>
              </a:spcAft>
              <a:defRPr sz="3700">
                <a:solidFill>
                  <a:schemeClr val="tx1"/>
                </a:solidFill>
                <a:latin typeface="Arial" charset="0"/>
              </a:defRPr>
            </a:lvl9pPr>
          </a:lstStyle>
          <a:p>
            <a:pPr>
              <a:defRPr/>
            </a:pPr>
            <a:fld id="{2F2FD984-18BD-4BBA-9C97-21D4141ABEFC}" type="slidenum">
              <a:rPr lang="en-US" altLang="en-US" sz="1300">
                <a:latin typeface="Times New Roman" charset="0"/>
              </a:rPr>
              <a:pPr>
                <a:defRPr/>
              </a:pPr>
              <a:t>23</a:t>
            </a:fld>
            <a:endParaRPr lang="en-US" altLang="en-US" sz="1300">
              <a:latin typeface="Times New Roman"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63735105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1F8B92-C8E4-4F05-8BFF-BC4BBE13CD4F}" type="slidenum">
              <a:rPr lang="en-US" altLang="en-US"/>
              <a:pPr/>
              <a:t>148</a:t>
            </a:fld>
            <a:endParaRPr lang="en-US" alt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991828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19186-B88F-4741-B781-7AA39050FBA0}" type="slidenum">
              <a:rPr lang="en-US" altLang="en-US"/>
              <a:pPr/>
              <a:t>149</a:t>
            </a:fld>
            <a:endParaRPr lang="en-US" altLang="en-US"/>
          </a:p>
        </p:txBody>
      </p:sp>
      <p:sp>
        <p:nvSpPr>
          <p:cNvPr id="763906" name="Rectangle 2"/>
          <p:cNvSpPr>
            <a:spLocks noGrp="1" noRot="1" noChangeAspect="1" noChangeArrowheads="1" noTextEdit="1"/>
          </p:cNvSpPr>
          <p:nvPr>
            <p:ph type="sldImg"/>
          </p:nvPr>
        </p:nvSpPr>
        <p:spPr>
          <a:ln/>
        </p:spPr>
      </p:sp>
      <p:sp>
        <p:nvSpPr>
          <p:cNvPr id="763907" name="Rectangle 3"/>
          <p:cNvSpPr>
            <a:spLocks noGrp="1" noChangeArrowheads="1"/>
          </p:cNvSpPr>
          <p:nvPr>
            <p:ph type="body" idx="1"/>
          </p:nvPr>
        </p:nvSpPr>
        <p:spPr/>
        <p:txBody>
          <a:bodyPr/>
          <a:lstStyle/>
          <a:p>
            <a:r>
              <a:rPr lang="en-US" altLang="en-US"/>
              <a:t>These cotton linemen’s glove liners warm the hand in the winter and absorb summer perspiration.</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4137722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7083E4-C88E-4801-ADBE-D9EAABC084DB}" type="slidenum">
              <a:rPr lang="en-US" altLang="en-US"/>
              <a:pPr/>
              <a:t>150</a:t>
            </a:fld>
            <a:endParaRPr lang="en-US" altLang="en-US"/>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pPr>
              <a:buFontTx/>
              <a:buChar char="•"/>
            </a:pPr>
            <a:r>
              <a:rPr lang="en-US" altLang="en-US"/>
              <a:t>Lubricates while it absorbs moisture &amp; perspiration.  It will not damage natural rubber.</a:t>
            </a:r>
          </a:p>
          <a:p>
            <a:pPr>
              <a:buFontTx/>
              <a:buChar char="•"/>
            </a:pPr>
            <a:r>
              <a:rPr lang="en-US" altLang="en-US"/>
              <a:t>Petroleum products like vaseline will destroy natural rubber.</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6966341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87B1B3-052B-4C4C-A9B5-B938DC0021C8}" type="slidenum">
              <a:rPr lang="en-US" altLang="en-US"/>
              <a:pPr/>
              <a:t>151</a:t>
            </a:fld>
            <a:endParaRPr lang="en-US" altLang="en-US"/>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29729428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261FE-ECA2-498A-A326-B03AB8DB8243}" type="slidenum">
              <a:rPr lang="en-US" altLang="en-US"/>
              <a:pPr/>
              <a:t>152</a:t>
            </a:fld>
            <a:endParaRPr lang="en-US" altLang="en-US"/>
          </a:p>
        </p:txBody>
      </p:sp>
      <p:sp>
        <p:nvSpPr>
          <p:cNvPr id="745474" name="Rectangle 2"/>
          <p:cNvSpPr>
            <a:spLocks noGrp="1" noRot="1" noChangeAspect="1" noChangeArrowheads="1" noTextEdit="1"/>
          </p:cNvSpPr>
          <p:nvPr>
            <p:ph type="sldImg"/>
          </p:nvPr>
        </p:nvSpPr>
        <p:spPr>
          <a:ln/>
        </p:spPr>
      </p:sp>
      <p:sp>
        <p:nvSpPr>
          <p:cNvPr id="745475" name="Rectangle 3"/>
          <p:cNvSpPr>
            <a:spLocks noGrp="1" noChangeArrowheads="1"/>
          </p:cNvSpPr>
          <p:nvPr>
            <p:ph type="body" idx="1"/>
          </p:nvPr>
        </p:nvSpPr>
        <p:spPr/>
        <p:txBody>
          <a:bodyPr/>
          <a:lstStyle/>
          <a:p>
            <a:pPr>
              <a:buFontTx/>
              <a:buChar char="•"/>
            </a:pPr>
            <a:r>
              <a:rPr lang="en-US" altLang="en-US"/>
              <a:t>Top picture:  Type II Ozone resistant line hoses in straight &amp; connector end designs.</a:t>
            </a:r>
          </a:p>
          <a:p>
            <a:pPr>
              <a:buFontTx/>
              <a:buChar char="•"/>
            </a:pPr>
            <a:r>
              <a:rPr lang="en-US" altLang="en-US"/>
              <a:t>Bottom picture:  Line hose connectors.</a:t>
            </a:r>
          </a:p>
          <a:p>
            <a:pPr>
              <a:buFontTx/>
              <a:buChar char="•"/>
            </a:pPr>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73762605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F8605-47EC-4621-898D-C4ECB4B67940}" type="slidenum">
              <a:rPr lang="en-US" altLang="en-US"/>
              <a:pPr/>
              <a:t>153</a:t>
            </a:fld>
            <a:endParaRPr lang="en-US" altLang="en-US"/>
          </a:p>
        </p:txBody>
      </p:sp>
      <p:sp>
        <p:nvSpPr>
          <p:cNvPr id="781314" name="Rectangle 2"/>
          <p:cNvSpPr>
            <a:spLocks noGrp="1" noRot="1" noChangeAspect="1" noChangeArrowheads="1" noTextEdit="1"/>
          </p:cNvSpPr>
          <p:nvPr>
            <p:ph type="sldImg"/>
          </p:nvPr>
        </p:nvSpPr>
        <p:spPr>
          <a:ln/>
        </p:spPr>
      </p:sp>
      <p:sp>
        <p:nvSpPr>
          <p:cNvPr id="781315"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8469873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39535034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29748379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3380505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60368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700">
                <a:solidFill>
                  <a:schemeClr val="tx1"/>
                </a:solidFill>
                <a:latin typeface="Arial" charset="0"/>
              </a:defRPr>
            </a:lvl1pPr>
            <a:lvl2pPr marL="770662" indent="-296408">
              <a:defRPr sz="3700">
                <a:solidFill>
                  <a:schemeClr val="tx1"/>
                </a:solidFill>
                <a:latin typeface="Arial" charset="0"/>
              </a:defRPr>
            </a:lvl2pPr>
            <a:lvl3pPr marL="1185634" indent="-237127">
              <a:defRPr sz="3700">
                <a:solidFill>
                  <a:schemeClr val="tx1"/>
                </a:solidFill>
                <a:latin typeface="Arial" charset="0"/>
              </a:defRPr>
            </a:lvl3pPr>
            <a:lvl4pPr marL="1659887" indent="-237127">
              <a:defRPr sz="3700">
                <a:solidFill>
                  <a:schemeClr val="tx1"/>
                </a:solidFill>
                <a:latin typeface="Arial" charset="0"/>
              </a:defRPr>
            </a:lvl4pPr>
            <a:lvl5pPr marL="2134141" indent="-237127">
              <a:defRPr sz="3700">
                <a:solidFill>
                  <a:schemeClr val="tx1"/>
                </a:solidFill>
                <a:latin typeface="Arial" charset="0"/>
              </a:defRPr>
            </a:lvl5pPr>
            <a:lvl6pPr marL="2608395" indent="-237127" eaLnBrk="0" fontAlgn="base" hangingPunct="0">
              <a:spcBef>
                <a:spcPct val="0"/>
              </a:spcBef>
              <a:spcAft>
                <a:spcPct val="0"/>
              </a:spcAft>
              <a:defRPr sz="3700">
                <a:solidFill>
                  <a:schemeClr val="tx1"/>
                </a:solidFill>
                <a:latin typeface="Arial" charset="0"/>
              </a:defRPr>
            </a:lvl6pPr>
            <a:lvl7pPr marL="3082648" indent="-237127" eaLnBrk="0" fontAlgn="base" hangingPunct="0">
              <a:spcBef>
                <a:spcPct val="0"/>
              </a:spcBef>
              <a:spcAft>
                <a:spcPct val="0"/>
              </a:spcAft>
              <a:defRPr sz="3700">
                <a:solidFill>
                  <a:schemeClr val="tx1"/>
                </a:solidFill>
                <a:latin typeface="Arial" charset="0"/>
              </a:defRPr>
            </a:lvl7pPr>
            <a:lvl8pPr marL="3556902" indent="-237127" eaLnBrk="0" fontAlgn="base" hangingPunct="0">
              <a:spcBef>
                <a:spcPct val="0"/>
              </a:spcBef>
              <a:spcAft>
                <a:spcPct val="0"/>
              </a:spcAft>
              <a:defRPr sz="3700">
                <a:solidFill>
                  <a:schemeClr val="tx1"/>
                </a:solidFill>
                <a:latin typeface="Arial" charset="0"/>
              </a:defRPr>
            </a:lvl8pPr>
            <a:lvl9pPr marL="4031155" indent="-237127" eaLnBrk="0" fontAlgn="base" hangingPunct="0">
              <a:spcBef>
                <a:spcPct val="0"/>
              </a:spcBef>
              <a:spcAft>
                <a:spcPct val="0"/>
              </a:spcAft>
              <a:defRPr sz="3700">
                <a:solidFill>
                  <a:schemeClr val="tx1"/>
                </a:solidFill>
                <a:latin typeface="Arial" charset="0"/>
              </a:defRPr>
            </a:lvl9pPr>
          </a:lstStyle>
          <a:p>
            <a:pPr>
              <a:defRPr/>
            </a:pPr>
            <a:fld id="{8EC73E1E-A9A2-45AD-A851-9EDFC73C2B1B}" type="slidenum">
              <a:rPr lang="en-US" altLang="en-US" sz="1300">
                <a:latin typeface="Times New Roman" charset="0"/>
              </a:rPr>
              <a:pPr>
                <a:defRPr/>
              </a:pPr>
              <a:t>24</a:t>
            </a:fld>
            <a:endParaRPr lang="en-US" altLang="en-US" sz="1300">
              <a:latin typeface="Times New Roman"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20407201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1942015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8076611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p:sp>
      <p:sp>
        <p:nvSpPr>
          <p:cNvPr id="3379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altLang="en-US"/>
              <a:t/>
            </a:r>
            <a:br>
              <a:rPr lang="en-US" altLang="en-US"/>
            </a:br>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62861364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4434596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14970583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858124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10784878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58538302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5005829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65749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Rot="1" noChangeAspect="1" noChangeArrowheads="1" noTextEdit="1"/>
          </p:cNvSpPr>
          <p:nvPr>
            <p:ph type="sldImg"/>
          </p:nvPr>
        </p:nvSpPr>
        <p:spPr>
          <a:ln/>
        </p:spPr>
      </p:sp>
      <p:sp>
        <p:nvSpPr>
          <p:cNvPr id="9421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As shown in this picture, electricity comes from the outlet on the wall, through the wire, and then to the saw. Then following the path, the electricity goes through the saw, through the wire again and back to the outlet. This is what is referred to as a “Complete Circuit.” For an electrical tool to properly function it must have a complete path or circuit.</a:t>
            </a:r>
          </a:p>
          <a:p>
            <a:endParaRPr lang="en-US" altLang="en-US"/>
          </a:p>
          <a:p>
            <a:endParaRPr lang="en-US" altLang="en-US"/>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A40FC0E8-8650-421B-834B-E4C32448EE25}" type="slidenum">
              <a:rPr lang="en-US" altLang="en-US" sz="1200">
                <a:latin typeface="Times New Roman" panose="02020603050405020304" pitchFamily="18" charset="0"/>
              </a:rPr>
              <a:pPr/>
              <a:t>26</a:t>
            </a:fld>
            <a:endParaRPr lang="en-US" altLang="en-US" sz="1200">
              <a:latin typeface="Times New Roman" panose="02020603050405020304" pitchFamily="18" charset="0"/>
            </a:endParaRPr>
          </a:p>
        </p:txBody>
      </p:sp>
      <p:sp>
        <p:nvSpPr>
          <p:cNvPr id="942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a:latin typeface="Times New Roman" panose="02020603050405020304" pitchFamily="18" charset="0"/>
              </a:rPr>
              <a:t>04:2011</a:t>
            </a:r>
          </a:p>
        </p:txBody>
      </p:sp>
      <p:sp>
        <p:nvSpPr>
          <p:cNvPr id="9421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a:latin typeface="Times New Roman" panose="02020603050405020304" pitchFamily="18" charset="0"/>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4495325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4110616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p:sp>
      <p:sp>
        <p:nvSpPr>
          <p:cNvPr id="522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4956341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p:sp>
      <p:sp>
        <p:nvSpPr>
          <p:cNvPr id="542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39792048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5672417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69462851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19219987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20746966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315286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Rot="1" noChangeAspect="1" noChangeArrowheads="1" noTextEdit="1"/>
          </p:cNvSpPr>
          <p:nvPr>
            <p:ph type="sldImg"/>
          </p:nvPr>
        </p:nvSpPr>
        <p:spPr>
          <a:ln/>
        </p:spPr>
      </p:sp>
      <p:sp>
        <p:nvSpPr>
          <p:cNvPr id="9523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you have a defective tool, frayed wire, bad outlet or other electrical hazard, you may come in contact with the electrical current. </a:t>
            </a:r>
          </a:p>
          <a:p>
            <a:r>
              <a:rPr lang="en-US" altLang="en-US"/>
              <a:t>When you contact electrical current, the results may be deadly.  You may receive an electrical shock, be burned by the electricity or by thermal contact, or be electrocuted and die.</a:t>
            </a:r>
          </a:p>
          <a:p>
            <a:endParaRPr lang="en-US" altLang="en-US"/>
          </a:p>
          <a:p>
            <a:r>
              <a:rPr lang="en-US" altLang="en-US"/>
              <a:t>An electric shock can result in anything from a slight tingling sensation to immediate cardiac arrest and the severity depends on the following:</a:t>
            </a:r>
          </a:p>
          <a:p>
            <a:pPr lvl="1">
              <a:buFontTx/>
              <a:buChar char="•"/>
            </a:pPr>
            <a:r>
              <a:rPr lang="en-US" altLang="en-US"/>
              <a:t>the amount of current flowing through the body,</a:t>
            </a:r>
          </a:p>
          <a:p>
            <a:pPr lvl="1">
              <a:buFontTx/>
              <a:buChar char="•"/>
            </a:pPr>
            <a:r>
              <a:rPr lang="en-US" altLang="en-US"/>
              <a:t>the current’s path through the body,</a:t>
            </a:r>
          </a:p>
          <a:p>
            <a:pPr lvl="1">
              <a:buFontTx/>
              <a:buChar char="•"/>
            </a:pPr>
            <a:r>
              <a:rPr lang="en-US" altLang="en-US"/>
              <a:t>the length of time the circuit or path remains in the body, and</a:t>
            </a:r>
          </a:p>
          <a:p>
            <a:pPr lvl="1">
              <a:buFontTx/>
              <a:buChar char="•"/>
            </a:pPr>
            <a:r>
              <a:rPr lang="en-US" altLang="en-US"/>
              <a:t>the current’s frequency.</a:t>
            </a:r>
          </a:p>
          <a:p>
            <a:pPr lvl="1">
              <a:buFontTx/>
              <a:buChar char="•"/>
            </a:pPr>
            <a:endParaRPr lang="en-US" altLang="en-US"/>
          </a:p>
          <a:p>
            <a:r>
              <a:rPr lang="en-US" altLang="en-US"/>
              <a:t>Remember, electrical current will take the path of least resistance. That path can start with your hand if you handle a defective tool or frayed or broken wire that has electrical current going through it. So please be extremely careful when using power tools.</a:t>
            </a:r>
          </a:p>
          <a:p>
            <a:pPr lvl="1"/>
            <a:endParaRPr lang="en-US" altLang="en-US"/>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F706E486-3FB8-40E3-B2D2-1D795BCD39E9}" type="slidenum">
              <a:rPr lang="en-US" altLang="en-US" sz="1200">
                <a:latin typeface="Times New Roman" panose="02020603050405020304" pitchFamily="18" charset="0"/>
              </a:rPr>
              <a:pPr/>
              <a:t>27</a:t>
            </a:fld>
            <a:endParaRPr lang="en-US" altLang="en-US" sz="1200">
              <a:latin typeface="Times New Roman" panose="02020603050405020304" pitchFamily="18" charset="0"/>
            </a:endParaRPr>
          </a:p>
        </p:txBody>
      </p:sp>
      <p:sp>
        <p:nvSpPr>
          <p:cNvPr id="952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a:latin typeface="Times New Roman" panose="02020603050405020304" pitchFamily="18" charset="0"/>
              </a:rPr>
              <a:t>04:2011</a:t>
            </a:r>
          </a:p>
        </p:txBody>
      </p:sp>
      <p:sp>
        <p:nvSpPr>
          <p:cNvPr id="9523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a:latin typeface="Times New Roman" panose="02020603050405020304" pitchFamily="18" charset="0"/>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42521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25326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p:sp>
      <p:sp>
        <p:nvSpPr>
          <p:cNvPr id="133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84422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674860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p:sp>
      <p:sp>
        <p:nvSpPr>
          <p:cNvPr id="174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04724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733425"/>
            <a:ext cx="4886325" cy="3665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764437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05198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03710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9B87E0-A24F-4DEC-83D2-C5FCBCACB797}" type="slidenum">
              <a:rPr lang="en-US" altLang="en-US"/>
              <a:pPr/>
              <a:t>36</a:t>
            </a:fld>
            <a:endParaRPr lang="en-US" altLang="en-US"/>
          </a:p>
        </p:txBody>
      </p:sp>
      <p:sp>
        <p:nvSpPr>
          <p:cNvPr id="798722" name="Rectangle 2"/>
          <p:cNvSpPr>
            <a:spLocks noGrp="1" noRot="1" noChangeAspect="1" noChangeArrowheads="1" noTextEdit="1"/>
          </p:cNvSpPr>
          <p:nvPr>
            <p:ph type="sldImg"/>
          </p:nvPr>
        </p:nvSpPr>
        <p:spPr>
          <a:xfrm>
            <a:off x="1217613" y="717550"/>
            <a:ext cx="4721225" cy="3541713"/>
          </a:xfrm>
          <a:ln/>
        </p:spPr>
      </p:sp>
      <p:sp>
        <p:nvSpPr>
          <p:cNvPr id="798723" name="Rectangle 3"/>
          <p:cNvSpPr>
            <a:spLocks noGrp="1" noChangeArrowheads="1"/>
          </p:cNvSpPr>
          <p:nvPr>
            <p:ph type="body" idx="1"/>
          </p:nvPr>
        </p:nvSpPr>
        <p:spPr>
          <a:xfrm>
            <a:off x="954156" y="4503843"/>
            <a:ext cx="5247861" cy="4266107"/>
          </a:xfrm>
        </p:spPr>
        <p:txBody>
          <a:bodyPr/>
          <a:lstStyle/>
          <a:p>
            <a:pPr>
              <a:tabLst>
                <a:tab pos="474254" algn="l"/>
                <a:tab pos="948507" algn="l"/>
                <a:tab pos="1541324" algn="l"/>
              </a:tabLst>
            </a:pPr>
            <a:r>
              <a:rPr lang="en-US" altLang="en-US"/>
              <a:t>1 - 1910.305(b)91):	Conductors entering boxes not protected against 				abrasions.  Unused opening in boxes not effectively 			closed.  {611}</a:t>
            </a:r>
          </a:p>
          <a:p>
            <a:pPr>
              <a:tabLst>
                <a:tab pos="474254" algn="l"/>
                <a:tab pos="948507" algn="l"/>
                <a:tab pos="1541324" algn="l"/>
              </a:tabLst>
            </a:pPr>
            <a:r>
              <a:rPr lang="en-US" altLang="en-US"/>
              <a:t>2 - 1910.303(g)(2):	Exposed live parts  {553}</a:t>
            </a:r>
          </a:p>
          <a:p>
            <a:pPr>
              <a:tabLst>
                <a:tab pos="474254" algn="l"/>
                <a:tab pos="948507" algn="l"/>
                <a:tab pos="1541324" algn="l"/>
              </a:tabLst>
            </a:pPr>
            <a:r>
              <a:rPr lang="en-US" altLang="en-US"/>
              <a:t>3 - 1910.305(b)(2):	Electrical boxes missing covers  {485}</a:t>
            </a:r>
          </a:p>
          <a:p>
            <a:pPr>
              <a:tabLst>
                <a:tab pos="474254" algn="l"/>
                <a:tab pos="948507" algn="l"/>
                <a:tab pos="1541324" algn="l"/>
              </a:tabLst>
            </a:pPr>
            <a:r>
              <a:rPr lang="en-US" altLang="en-US"/>
              <a:t>4 - 1910.304(f)(4):	Grounding path not permanent and continuous {454}</a:t>
            </a:r>
          </a:p>
          <a:p>
            <a:pPr>
              <a:tabLst>
                <a:tab pos="474254" algn="l"/>
                <a:tab pos="948507" algn="l"/>
                <a:tab pos="1541324" algn="l"/>
              </a:tabLst>
            </a:pPr>
            <a:r>
              <a:rPr lang="en-US" altLang="en-US"/>
              <a:t>5 - 1910.305(g)(1)(iii):	Prohibited uses of flexible cords and cables.</a:t>
            </a:r>
          </a:p>
          <a:p>
            <a:pPr>
              <a:tabLst>
                <a:tab pos="474254" algn="l"/>
                <a:tab pos="948507" algn="l"/>
                <a:tab pos="1541324" algn="l"/>
              </a:tabLst>
            </a:pPr>
            <a:endParaRPr lang="en-US" altLang="en-US"/>
          </a:p>
          <a:p>
            <a:pPr>
              <a:tabLst>
                <a:tab pos="474254" algn="l"/>
                <a:tab pos="948507" algn="l"/>
                <a:tab pos="1541324" algn="l"/>
              </a:tabLst>
            </a:pPr>
            <a:r>
              <a:rPr lang="en-US" altLang="en-US"/>
              <a:t>	Prohibited uses include:</a:t>
            </a:r>
          </a:p>
          <a:p>
            <a:pPr>
              <a:tabLst>
                <a:tab pos="474254" algn="l"/>
                <a:tab pos="948507" algn="l"/>
                <a:tab pos="1541324" algn="l"/>
              </a:tabLst>
            </a:pPr>
            <a:r>
              <a:rPr lang="en-US" altLang="en-US"/>
              <a:t>		Used in place of fixed wiring.</a:t>
            </a:r>
          </a:p>
          <a:p>
            <a:pPr>
              <a:tabLst>
                <a:tab pos="474254" algn="l"/>
                <a:tab pos="948507" algn="l"/>
                <a:tab pos="1541324" algn="l"/>
              </a:tabLst>
            </a:pPr>
            <a:r>
              <a:rPr lang="en-US" altLang="en-US"/>
              <a:t>		Run through walls, doorways, windows or similar.</a:t>
            </a:r>
          </a:p>
          <a:p>
            <a:pPr>
              <a:tabLst>
                <a:tab pos="474254" algn="l"/>
                <a:tab pos="948507" algn="l"/>
                <a:tab pos="1541324" algn="l"/>
              </a:tabLst>
            </a:pPr>
            <a:r>
              <a:rPr lang="en-US" altLang="en-US"/>
              <a:t>		Attached to building surfaces.</a:t>
            </a:r>
          </a:p>
          <a:p>
            <a:pPr>
              <a:tabLst>
                <a:tab pos="474254" algn="l"/>
                <a:tab pos="948507" algn="l"/>
                <a:tab pos="1541324" algn="l"/>
              </a:tabLst>
            </a:pPr>
            <a:r>
              <a:rPr lang="en-US" altLang="en-US"/>
              <a:t>		Concealed behind building walls, ceilings, or floors. 	</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768432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E8848-371C-4D3D-9819-CDEFF2E70FCF}" type="slidenum">
              <a:rPr lang="en-US" altLang="en-US"/>
              <a:pPr/>
              <a:t>37</a:t>
            </a:fld>
            <a:endParaRPr lang="en-US" altLang="en-US"/>
          </a:p>
        </p:txBody>
      </p:sp>
      <p:sp>
        <p:nvSpPr>
          <p:cNvPr id="800770" name="Rectangle 2"/>
          <p:cNvSpPr>
            <a:spLocks noGrp="1" noRot="1" noChangeAspect="1" noChangeArrowheads="1" noTextEdit="1"/>
          </p:cNvSpPr>
          <p:nvPr>
            <p:ph type="sldImg"/>
          </p:nvPr>
        </p:nvSpPr>
        <p:spPr>
          <a:xfrm>
            <a:off x="1217613" y="717550"/>
            <a:ext cx="4721225" cy="3541713"/>
          </a:xfrm>
          <a:ln/>
        </p:spPr>
      </p:sp>
      <p:sp>
        <p:nvSpPr>
          <p:cNvPr id="800771" name="Rectangle 3"/>
          <p:cNvSpPr>
            <a:spLocks noGrp="1" noChangeArrowheads="1"/>
          </p:cNvSpPr>
          <p:nvPr>
            <p:ph type="body" idx="1"/>
          </p:nvPr>
        </p:nvSpPr>
        <p:spPr>
          <a:xfrm>
            <a:off x="954156" y="4503843"/>
            <a:ext cx="5247861" cy="4266107"/>
          </a:xfrm>
        </p:spPr>
        <p:txBody>
          <a:bodyPr/>
          <a:lstStyle/>
          <a:p>
            <a:pPr>
              <a:tabLst>
                <a:tab pos="474254" algn="l"/>
                <a:tab pos="829944" algn="l"/>
                <a:tab pos="1659887" algn="l"/>
              </a:tabLst>
            </a:pPr>
            <a:r>
              <a:rPr lang="en-US" altLang="en-US"/>
              <a:t>6 - 1910.303(f):	Unlabelled disconnects {440}</a:t>
            </a:r>
          </a:p>
          <a:p>
            <a:pPr>
              <a:tabLst>
                <a:tab pos="474254" algn="l"/>
                <a:tab pos="829944" algn="l"/>
                <a:tab pos="1659887" algn="l"/>
              </a:tabLst>
            </a:pPr>
            <a:r>
              <a:rPr lang="en-US" altLang="en-US"/>
              <a:t>7 - 1910.305(g)(2)(iii):	No strain relief on flexible cords  {370}</a:t>
            </a:r>
          </a:p>
          <a:p>
            <a:pPr>
              <a:tabLst>
                <a:tab pos="474254" algn="l"/>
                <a:tab pos="829944" algn="l"/>
                <a:tab pos="1659887" algn="l"/>
              </a:tabLst>
            </a:pPr>
            <a:r>
              <a:rPr lang="en-US" altLang="en-US"/>
              <a:t>8 - 1910.303(b)(2):	Listed / labeled equipment was not used in 				accordance with instructions included in 				listing/labeling  {325}</a:t>
            </a:r>
          </a:p>
          <a:p>
            <a:pPr>
              <a:tabLst>
                <a:tab pos="474254" algn="l"/>
                <a:tab pos="829944" algn="l"/>
                <a:tab pos="1659887" algn="l"/>
              </a:tabLst>
            </a:pPr>
            <a:r>
              <a:rPr lang="en-US" altLang="en-US"/>
              <a:t>9 - 1910.303(b)(1):	Equipment not free from recognized hazards  {238}</a:t>
            </a:r>
          </a:p>
          <a:p>
            <a:pPr>
              <a:tabLst>
                <a:tab pos="474254" algn="l"/>
                <a:tab pos="829944" algn="l"/>
                <a:tab pos="1659887" algn="l"/>
              </a:tabLst>
            </a:pPr>
            <a:r>
              <a:rPr lang="en-US" altLang="en-US"/>
              <a:t>10 - 1910.303(g)(1):	Sufficient access and working space was not 				provided and maintained about all electric 				equipment  {210}</a:t>
            </a:r>
          </a:p>
          <a:p>
            <a:pPr>
              <a:tabLst>
                <a:tab pos="474254" algn="l"/>
                <a:tab pos="829944" algn="l"/>
                <a:tab pos="1659887" algn="l"/>
              </a:tabLst>
            </a:pPr>
            <a:endParaRPr lang="en-US" altLang="en-US"/>
          </a:p>
          <a:p>
            <a:pPr>
              <a:tabLst>
                <a:tab pos="474254" algn="l"/>
                <a:tab pos="829944" algn="l"/>
                <a:tab pos="1659887" algn="l"/>
              </a:tabLst>
            </a:pPr>
            <a:r>
              <a:rPr lang="en-US" altLang="en-US"/>
              <a:t>	0-150VAC:	3’</a:t>
            </a:r>
          </a:p>
          <a:p>
            <a:pPr>
              <a:tabLst>
                <a:tab pos="474254" algn="l"/>
                <a:tab pos="829944" algn="l"/>
                <a:tab pos="1659887" algn="l"/>
              </a:tabLst>
            </a:pPr>
            <a:r>
              <a:rPr lang="en-US" altLang="en-US"/>
              <a:t>	151-600VAC:	3’</a:t>
            </a:r>
          </a:p>
          <a:p>
            <a:pPr>
              <a:tabLst>
                <a:tab pos="474254" algn="l"/>
                <a:tab pos="829944" algn="l"/>
                <a:tab pos="1659887" algn="l"/>
              </a:tabLst>
            </a:pPr>
            <a:r>
              <a:rPr lang="en-US" altLang="en-US"/>
              <a:t>		3.5 if live parts on one side and grounded on other</a:t>
            </a:r>
          </a:p>
          <a:p>
            <a:pPr>
              <a:tabLst>
                <a:tab pos="474254" algn="l"/>
                <a:tab pos="829944" algn="l"/>
                <a:tab pos="1659887" algn="l"/>
              </a:tabLst>
            </a:pPr>
            <a:r>
              <a:rPr lang="en-US" altLang="en-US"/>
              <a:t>		4 if live parts on both sides</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95985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000694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p:sp>
      <p:sp>
        <p:nvSpPr>
          <p:cNvPr id="747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867821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653150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33806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20389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p:sp>
      <p:sp>
        <p:nvSpPr>
          <p:cNvPr id="788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9640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403998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205189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937850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p:sp>
      <p:sp>
        <p:nvSpPr>
          <p:cNvPr id="870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053236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252847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p:sp>
      <p:sp>
        <p:nvSpPr>
          <p:cNvPr id="911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223739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p:sp>
      <p:sp>
        <p:nvSpPr>
          <p:cNvPr id="931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46683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p:sp>
      <p:sp>
        <p:nvSpPr>
          <p:cNvPr id="952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671694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p:sp>
      <p:sp>
        <p:nvSpPr>
          <p:cNvPr id="972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514277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3693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p:sp>
      <p:sp>
        <p:nvSpPr>
          <p:cNvPr id="1013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6170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38648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p:sp>
      <p:sp>
        <p:nvSpPr>
          <p:cNvPr id="1034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92692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p:sp>
      <p:sp>
        <p:nvSpPr>
          <p:cNvPr id="1054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301136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p:sp>
      <p:sp>
        <p:nvSpPr>
          <p:cNvPr id="1075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39825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p:sp>
      <p:sp>
        <p:nvSpPr>
          <p:cNvPr id="1095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7931177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p:sp>
      <p:sp>
        <p:nvSpPr>
          <p:cNvPr id="1116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820758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p:sp>
      <p:sp>
        <p:nvSpPr>
          <p:cNvPr id="1136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246009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p:sp>
      <p:sp>
        <p:nvSpPr>
          <p:cNvPr id="1177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243998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p:sp>
      <p:sp>
        <p:nvSpPr>
          <p:cNvPr id="1198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5617239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p:sp>
      <p:sp>
        <p:nvSpPr>
          <p:cNvPr id="1218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210002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p:sp>
      <p:sp>
        <p:nvSpPr>
          <p:cNvPr id="1239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13148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509293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p:sp>
      <p:sp>
        <p:nvSpPr>
          <p:cNvPr id="1280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0075136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p:sp>
      <p:sp>
        <p:nvSpPr>
          <p:cNvPr id="1300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1912679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p:sp>
      <p:sp>
        <p:nvSpPr>
          <p:cNvPr id="1320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6669003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p:sp>
      <p:sp>
        <p:nvSpPr>
          <p:cNvPr id="1361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665472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p:sp>
      <p:sp>
        <p:nvSpPr>
          <p:cNvPr id="1382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485886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 order to reduce the risks of contacting electrical current, you must learn to recognize and identify electrical hazards.  Once a hazard has been identified, it must be corrected.  If you do not have the knowledge, skills or abilities to correct the hazard, then you must report the hazard to your foreman, supervisor or someone who can get the hazard corrected.  </a:t>
            </a:r>
          </a:p>
          <a:p>
            <a:endParaRPr lang="en-US" altLang="en-US"/>
          </a:p>
          <a:p>
            <a:r>
              <a:rPr lang="en-US" altLang="en-US"/>
              <a:t>The purpose of this program is to show you common hazards so that you recognize them and get them corrected. Hazard recognition is the key. It is better to recognize electrical hazards before they can harm you or a fellow worker.</a:t>
            </a:r>
          </a:p>
          <a:p>
            <a:endParaRPr lang="en-US" altLang="en-US"/>
          </a:p>
          <a:p>
            <a:r>
              <a:rPr lang="en-US" altLang="en-US"/>
              <a:t>We will be discussing each of the following  common electrical hazards found on constructions sites:</a:t>
            </a:r>
          </a:p>
          <a:p>
            <a:pPr>
              <a:buFontTx/>
              <a:buChar char="•"/>
            </a:pPr>
            <a:r>
              <a:rPr lang="en-US" altLang="en-US"/>
              <a:t>Improper grounding </a:t>
            </a:r>
          </a:p>
          <a:p>
            <a:pPr>
              <a:buFontTx/>
              <a:buChar char="•"/>
            </a:pPr>
            <a:r>
              <a:rPr lang="en-US" altLang="en-US"/>
              <a:t>Exposed electrical parts </a:t>
            </a:r>
          </a:p>
          <a:p>
            <a:pPr>
              <a:buFontTx/>
              <a:buChar char="•"/>
            </a:pPr>
            <a:r>
              <a:rPr lang="en-US" altLang="en-US"/>
              <a:t>Inadequate wiring</a:t>
            </a:r>
          </a:p>
          <a:p>
            <a:pPr>
              <a:buFontTx/>
              <a:buChar char="•"/>
            </a:pPr>
            <a:r>
              <a:rPr lang="en-US" altLang="en-US"/>
              <a:t>Overhead power lines</a:t>
            </a:r>
          </a:p>
          <a:p>
            <a:pPr>
              <a:buFontTx/>
              <a:buChar char="•"/>
            </a:pPr>
            <a:r>
              <a:rPr lang="en-US" altLang="en-US"/>
              <a:t>Damaged insulation</a:t>
            </a:r>
          </a:p>
          <a:p>
            <a:pPr>
              <a:buFontTx/>
              <a:buChar char="•"/>
            </a:pPr>
            <a:r>
              <a:rPr lang="en-US" altLang="en-US"/>
              <a:t>Overloaded circuits</a:t>
            </a:r>
          </a:p>
          <a:p>
            <a:pPr>
              <a:buFontTx/>
              <a:buChar char="•"/>
            </a:pPr>
            <a:r>
              <a:rPr lang="en-US" altLang="en-US"/>
              <a:t>Wet conditions</a:t>
            </a:r>
          </a:p>
          <a:p>
            <a:pPr>
              <a:buFontTx/>
              <a:buChar char="•"/>
            </a:pPr>
            <a:r>
              <a:rPr lang="en-US" altLang="en-US"/>
              <a:t>Damaged tools and equipment</a:t>
            </a:r>
          </a:p>
          <a:p>
            <a:endParaRPr lang="en-US" altLang="en-US"/>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D47FE481-AC2A-4163-ACD7-6338EF748A18}" type="slidenum">
              <a:rPr lang="en-US" altLang="en-US" sz="1200">
                <a:latin typeface="Arial Unicode MS" panose="020B0604020202020204" pitchFamily="34" charset="-128"/>
              </a:rPr>
              <a:pPr/>
              <a:t>71</a:t>
            </a:fld>
            <a:endParaRPr lang="en-US" altLang="en-US" sz="1200" dirty="0">
              <a:latin typeface="Arial Unicode MS" panose="020B0604020202020204" pitchFamily="34" charset="-128"/>
            </a:endParaRPr>
          </a:p>
        </p:txBody>
      </p:sp>
      <p:sp>
        <p:nvSpPr>
          <p:cNvPr id="962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9626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2512245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solidFill>
                  <a:srgbClr val="000000"/>
                </a:solidFill>
              </a:rPr>
              <a:t>Grounding is the process used to eliminate unwanted voltage. </a:t>
            </a:r>
            <a:r>
              <a:rPr lang="en-US" altLang="en-US" dirty="0"/>
              <a:t>A ground is a physical connection to the earth.  </a:t>
            </a:r>
            <a:r>
              <a:rPr lang="en-US" altLang="en-US" dirty="0">
                <a:solidFill>
                  <a:srgbClr val="000000"/>
                </a:solidFill>
              </a:rPr>
              <a:t>This allows leakage voltage to dissipate to the ground instead of going through the worker and possibly causing an injury.</a:t>
            </a:r>
          </a:p>
          <a:p>
            <a:endParaRPr lang="en-US" altLang="en-US" dirty="0"/>
          </a:p>
          <a:p>
            <a:endParaRPr lang="en-US" altLang="en-US" dirty="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BDF9369C-7057-4FC8-9B7E-5FC08FE5C0CF}" type="slidenum">
              <a:rPr lang="en-US" altLang="en-US" sz="1200">
                <a:latin typeface="Arial Unicode MS" panose="020B0604020202020204" pitchFamily="34" charset="-128"/>
              </a:rPr>
              <a:pPr/>
              <a:t>72</a:t>
            </a:fld>
            <a:endParaRPr lang="en-US" altLang="en-US" sz="1200" dirty="0">
              <a:latin typeface="Arial Unicode MS" panose="020B0604020202020204" pitchFamily="34" charset="-128"/>
            </a:endParaRPr>
          </a:p>
        </p:txBody>
      </p:sp>
      <p:sp>
        <p:nvSpPr>
          <p:cNvPr id="972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9728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2491441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When a power tool is not grounded properly, a hazard exists because unwanted voltage cannot be safely eliminated.  The metal parts of an electrical wiring system that we touch (switch plates, ceiling light fixtures, conduit, etc.) should be grounded and at 0 volts. If the system is not grounded properly, these parts may become energized. If you contact a defective </a:t>
            </a:r>
            <a:r>
              <a:rPr lang="en-US" altLang="en-US">
                <a:solidFill>
                  <a:srgbClr val="000000"/>
                </a:solidFill>
              </a:rPr>
              <a:t>electrical device that is not grounded (or grounded improperly), the electrical current will take the path of least resistance which will be YOU and you will be shocked. </a:t>
            </a:r>
          </a:p>
          <a:p>
            <a:endParaRPr lang="en-US" altLang="en-US"/>
          </a:p>
          <a:p>
            <a:r>
              <a:rPr lang="en-US" altLang="en-US"/>
              <a:t>The most common OSHA electrical violation is improper grounding of equipment and wires.</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84EB05F5-136D-4860-85B2-7E16045E579C}" type="slidenum">
              <a:rPr lang="en-US" altLang="en-US" sz="1200">
                <a:latin typeface="Arial Unicode MS" panose="020B0604020202020204" pitchFamily="34" charset="-128"/>
              </a:rPr>
              <a:pPr/>
              <a:t>73</a:t>
            </a:fld>
            <a:endParaRPr lang="en-US" altLang="en-US" sz="1200" dirty="0">
              <a:latin typeface="Arial Unicode MS" panose="020B0604020202020204" pitchFamily="34" charset="-128"/>
            </a:endParaRPr>
          </a:p>
        </p:txBody>
      </p:sp>
      <p:sp>
        <p:nvSpPr>
          <p:cNvPr id="983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9831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963230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ground pin in a flexible extension cord is designed to return leakage current back to ground.  The path from the pin to the ground must be continuous in order to dissipate leakage current.  If an extension cord has a broken ground pin or plug it may not provide a continuous path to ground. This is an electrical hazard and should be corrected immediately. </a:t>
            </a:r>
          </a:p>
          <a:p>
            <a:endParaRPr lang="en-US" altLang="en-US"/>
          </a:p>
          <a:p>
            <a:r>
              <a:rPr lang="en-US" altLang="en-US"/>
              <a:t>Many times the ground pin is removed so the plug will fit into a two hole outlet. Other times the pin is damaged due to rough handling.  Without the pin, the path to ground does not exist and you are at risk of receiving an electrical shock. </a:t>
            </a:r>
            <a:r>
              <a:rPr lang="en-US" altLang="en-US" b="1" u="sng"/>
              <a:t>Never</a:t>
            </a:r>
            <a:r>
              <a:rPr lang="en-US" altLang="en-US"/>
              <a:t> remove the ground pin from a flexible extension cord.</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B2AB6F4D-A618-47A6-BFE2-3FF4F4EB9DBB}" type="slidenum">
              <a:rPr lang="en-US" altLang="en-US" sz="1200">
                <a:latin typeface="Arial Unicode MS" panose="020B0604020202020204" pitchFamily="34" charset="-128"/>
              </a:rPr>
              <a:pPr/>
              <a:t>74</a:t>
            </a:fld>
            <a:endParaRPr lang="en-US" altLang="en-US" sz="1200" dirty="0">
              <a:latin typeface="Arial Unicode MS" panose="020B0604020202020204" pitchFamily="34" charset="-128"/>
            </a:endParaRPr>
          </a:p>
        </p:txBody>
      </p:sp>
      <p:sp>
        <p:nvSpPr>
          <p:cNvPr id="993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9933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4888457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When you remove the ground pin, you have removed one of the most important safety features built into the flexible extension cord.  Without the direct path to ground, any leakage current has the potential to shock and injure you!</a:t>
            </a:r>
          </a:p>
          <a:p>
            <a:endParaRPr lang="en-US" altLang="en-US"/>
          </a:p>
          <a:p>
            <a:r>
              <a:rPr lang="en-US" altLang="en-US" b="1" u="sng"/>
              <a:t>NEVER</a:t>
            </a:r>
            <a:r>
              <a:rPr lang="en-US" altLang="en-US"/>
              <a:t> use an extension cord or electric tool that has a broken or missing ground pin!</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5FE7EB92-8EB3-46BC-BC81-83BFAD9FDD93}" type="slidenum">
              <a:rPr lang="en-US" altLang="en-US" sz="1200">
                <a:latin typeface="Arial Unicode MS" panose="020B0604020202020204" pitchFamily="34" charset="-128"/>
              </a:rPr>
              <a:pPr/>
              <a:t>75</a:t>
            </a:fld>
            <a:endParaRPr lang="en-US" altLang="en-US" sz="1200" dirty="0">
              <a:latin typeface="Arial Unicode MS" panose="020B0604020202020204" pitchFamily="34" charset="-128"/>
            </a:endParaRPr>
          </a:p>
        </p:txBody>
      </p:sp>
      <p:sp>
        <p:nvSpPr>
          <p:cNvPr id="1003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035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855214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4791480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When covers of electrical panels or equipment are broken, incomplete, or missing this creates a serious hazard.  Some electrical hazards to lookout for are:</a:t>
            </a:r>
          </a:p>
          <a:p>
            <a:endParaRPr lang="en-US" altLang="en-US"/>
          </a:p>
          <a:p>
            <a:pPr>
              <a:buFontTx/>
              <a:buChar char="•"/>
            </a:pPr>
            <a:r>
              <a:rPr lang="en-US" altLang="en-US"/>
              <a:t>Wires or other electrical parts that are exposed. </a:t>
            </a:r>
          </a:p>
          <a:p>
            <a:pPr>
              <a:buFontTx/>
              <a:buChar char="•"/>
            </a:pPr>
            <a:r>
              <a:rPr lang="en-US" altLang="en-US"/>
              <a:t>Cover removed from a wiring or breaker box. </a:t>
            </a:r>
          </a:p>
          <a:p>
            <a:pPr>
              <a:buFontTx/>
              <a:buChar char="•"/>
            </a:pPr>
            <a:r>
              <a:rPr lang="en-US" altLang="en-US"/>
              <a:t>Missing breaker from a panel box exposing the wires or terminals.   </a:t>
            </a:r>
          </a:p>
          <a:p>
            <a:pPr>
              <a:buFontTx/>
              <a:buChar char="•"/>
            </a:pPr>
            <a:r>
              <a:rPr lang="en-US" altLang="en-US"/>
              <a:t>Overhead wires coming into the jobsite that may be exposed.  </a:t>
            </a:r>
          </a:p>
          <a:p>
            <a:pPr>
              <a:buFontTx/>
              <a:buChar char="•"/>
            </a:pPr>
            <a:r>
              <a:rPr lang="en-US" altLang="en-US"/>
              <a:t>Exposed electrical terminals in motors, appliances, and electric equipment. </a:t>
            </a:r>
          </a:p>
          <a:p>
            <a:pPr>
              <a:buFontTx/>
              <a:buChar char="•"/>
            </a:pPr>
            <a:r>
              <a:rPr lang="en-US" altLang="en-US"/>
              <a:t>Older equipment that may have exposed electrical parts. </a:t>
            </a:r>
          </a:p>
          <a:p>
            <a:endParaRPr lang="en-US" altLang="en-US"/>
          </a:p>
          <a:p>
            <a:r>
              <a:rPr lang="en-US" altLang="en-US"/>
              <a:t>If you contact exposed live electrical parts, you will be shocked and possibly injured severely. </a:t>
            </a:r>
          </a:p>
          <a:p>
            <a:endParaRPr lang="en-US" altLang="en-US"/>
          </a:p>
          <a:p>
            <a:r>
              <a:rPr lang="en-US" altLang="en-US"/>
              <a:t>You need to recognize that an exposed electrical component is a hazard.  If you see these conditions, report them to your supervisor immediately.</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276A42F3-14F0-436D-836C-DBA1E1E9A68E}" type="slidenum">
              <a:rPr lang="en-US" altLang="en-US" sz="1200">
                <a:latin typeface="Arial Unicode MS" panose="020B0604020202020204" pitchFamily="34" charset="-128"/>
              </a:rPr>
              <a:pPr/>
              <a:t>76</a:t>
            </a:fld>
            <a:endParaRPr lang="en-US" altLang="en-US" sz="1200" dirty="0">
              <a:latin typeface="Arial Unicode MS" panose="020B0604020202020204" pitchFamily="34" charset="-128"/>
            </a:endParaRPr>
          </a:p>
        </p:txBody>
      </p:sp>
      <p:sp>
        <p:nvSpPr>
          <p:cNvPr id="1013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138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337743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 this example an electrical panel has exposed wires due to missing circuit breakers. Never use a panel that has exposed wires.</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5CF0BA15-0269-422B-B082-685B3DA3C7E9}" type="slidenum">
              <a:rPr lang="en-US" altLang="en-US" sz="1200">
                <a:latin typeface="Arial Unicode MS" panose="020B0604020202020204" pitchFamily="34" charset="-128"/>
              </a:rPr>
              <a:pPr/>
              <a:t>77</a:t>
            </a:fld>
            <a:endParaRPr lang="en-US" altLang="en-US" sz="1200" dirty="0">
              <a:latin typeface="Arial Unicode MS" panose="020B0604020202020204" pitchFamily="34" charset="-128"/>
            </a:endParaRPr>
          </a:p>
        </p:txBody>
      </p:sp>
      <p:sp>
        <p:nvSpPr>
          <p:cNvPr id="10240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240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0929826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Openings in panel boxes, junction boxes, and any other electrical boxes must be closed.  The openings expose electrical parts and are electrical hazards.   </a:t>
            </a:r>
          </a:p>
          <a:p>
            <a:endParaRPr lang="en-US" altLang="en-US"/>
          </a:p>
          <a:p>
            <a:r>
              <a:rPr lang="en-US" altLang="en-US"/>
              <a:t>In this picture, there is an opening in the electrical panel exposing the internal wires – very hazardous!</a:t>
            </a:r>
          </a:p>
          <a:p>
            <a:endParaRPr lang="en-US" altLang="en-US"/>
          </a:p>
          <a:p>
            <a:endParaRPr lang="en-US" altLang="en-US"/>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56A14F88-D517-4B23-9C24-CC045CE48326}" type="slidenum">
              <a:rPr lang="en-US" altLang="en-US" sz="1200">
                <a:latin typeface="Arial Unicode MS" panose="020B0604020202020204" pitchFamily="34" charset="-128"/>
              </a:rPr>
              <a:pPr/>
              <a:t>78</a:t>
            </a:fld>
            <a:endParaRPr lang="en-US" altLang="en-US" sz="1200" dirty="0">
              <a:latin typeface="Arial Unicode MS" panose="020B0604020202020204" pitchFamily="34" charset="-128"/>
            </a:endParaRPr>
          </a:p>
        </p:txBody>
      </p:sp>
      <p:sp>
        <p:nvSpPr>
          <p:cNvPr id="1034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343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4466798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26"/>
          <p:cNvSpPr>
            <a:spLocks noGrp="1" noRot="1" noChangeAspect="1" noChangeArrowheads="1" noTextEdit="1"/>
          </p:cNvSpPr>
          <p:nvPr>
            <p:ph type="sldImg"/>
          </p:nvPr>
        </p:nvSpPr>
        <p:spPr>
          <a:ln/>
        </p:spPr>
      </p:sp>
      <p:sp>
        <p:nvSpPr>
          <p:cNvPr id="10445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Outer insulation on electrical cords must be intact.  When the outer insulation pulls away from the plug, the inner wires are exposed. This can expose the internal wires to abrasions, breakage, and environmental conditions.  The insulation should enter the plug completely, covering and protecting the inner wires.</a:t>
            </a:r>
          </a:p>
          <a:p>
            <a:endParaRPr lang="en-US" altLang="en-US"/>
          </a:p>
          <a:p>
            <a:endParaRPr lang="en-US" altLang="en-US"/>
          </a:p>
          <a:p>
            <a:endParaRPr lang="en-US" altLang="en-US"/>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96A8AF4E-01D1-47CF-AD0B-4EAF4D4D8EFB}" type="slidenum">
              <a:rPr lang="en-US" altLang="en-US" sz="1200">
                <a:latin typeface="Arial Unicode MS" panose="020B0604020202020204" pitchFamily="34" charset="-128"/>
              </a:rPr>
              <a:pPr/>
              <a:t>79</a:t>
            </a:fld>
            <a:endParaRPr lang="en-US" altLang="en-US" sz="1200" dirty="0">
              <a:latin typeface="Arial Unicode MS" panose="020B0604020202020204" pitchFamily="34" charset="-128"/>
            </a:endParaRPr>
          </a:p>
        </p:txBody>
      </p:sp>
      <p:sp>
        <p:nvSpPr>
          <p:cNvPr id="10445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445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1433681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Rot="1" noChangeAspect="1" noChangeArrowheads="1" noTextEdit="1"/>
          </p:cNvSpPr>
          <p:nvPr>
            <p:ph type="sldImg"/>
          </p:nvPr>
        </p:nvSpPr>
        <p:spPr>
          <a:ln/>
        </p:spPr>
      </p:sp>
      <p:sp>
        <p:nvSpPr>
          <p:cNvPr id="10547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Temporary lighting has to be done with safety in mind. Light fixtures should be properly grounded, with a cage around the bulb, and wires dressed properly. In the unsafe example, this bulb is exposed and could cause a serious eye injury or cuts if hit by an object. The bulb socket is also not properly grounded and could also cause a more serious injury if touched by a worker. You must always keep safety in mind when working near electricity.</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5344020E-56F7-4918-8584-43298F67A24B}" type="slidenum">
              <a:rPr lang="en-US" altLang="en-US" sz="1200">
                <a:latin typeface="Arial Unicode MS" panose="020B0604020202020204" pitchFamily="34" charset="-128"/>
              </a:rPr>
              <a:pPr/>
              <a:t>80</a:t>
            </a:fld>
            <a:endParaRPr lang="en-US" altLang="en-US" sz="1200" dirty="0">
              <a:latin typeface="Arial Unicode MS" panose="020B0604020202020204" pitchFamily="34" charset="-128"/>
            </a:endParaRPr>
          </a:p>
        </p:txBody>
      </p:sp>
      <p:sp>
        <p:nvSpPr>
          <p:cNvPr id="10547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547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1781676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000000"/>
                </a:solidFill>
              </a:rPr>
              <a:t>An electrical hazard exists when the gauge of the wire is too small for the current it will carry. </a:t>
            </a:r>
          </a:p>
          <a:p>
            <a:endParaRPr lang="en-US" altLang="en-US">
              <a:solidFill>
                <a:srgbClr val="000000"/>
              </a:solidFill>
            </a:endParaRPr>
          </a:p>
          <a:p>
            <a:r>
              <a:rPr lang="en-US" altLang="en-US">
                <a:solidFill>
                  <a:srgbClr val="000000"/>
                </a:solidFill>
              </a:rPr>
              <a:t>Normally, the circuit breaker is matched to the wire size. When the gauge of a wire is too small for the current it is supposed to carry, the wire will heat up. The heated wire could cause a fire. </a:t>
            </a:r>
          </a:p>
          <a:p>
            <a:endParaRPr lang="en-US" altLang="en-US">
              <a:solidFill>
                <a:srgbClr val="000000"/>
              </a:solidFill>
            </a:endParaRPr>
          </a:p>
          <a:p>
            <a:r>
              <a:rPr lang="en-US" altLang="en-US">
                <a:solidFill>
                  <a:srgbClr val="000000"/>
                </a:solidFill>
              </a:rPr>
              <a:t>Make sure to use properly rated extension cords when working with power tools. When you use an extension cord, make sure the gauge of the wire you are placing into the circuit is not too small for the equipment. Even if the circuit breaker is the right size, if the gauge of the wire is too small, you are creating an electrical hazard. A tool plugged into the extension cord may use more current than the cord can handle without tripping the circuit breaker. This could damage the tool in addition to causing a fire. Always make sure that any extension cord you are going to use is properly rated for the equipment you are going to plug into it. </a:t>
            </a:r>
          </a:p>
          <a:p>
            <a:endParaRPr lang="en-US" altLang="en-US">
              <a:solidFill>
                <a:srgbClr val="000000"/>
              </a:solidFill>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8DB90EB0-4AA3-470F-A741-04689B950D98}" type="slidenum">
              <a:rPr lang="en-US" altLang="en-US" sz="1200">
                <a:latin typeface="Arial Unicode MS" panose="020B0604020202020204" pitchFamily="34" charset="-128"/>
              </a:rPr>
              <a:pPr/>
              <a:t>81</a:t>
            </a:fld>
            <a:endParaRPr lang="en-US" altLang="en-US" sz="1200" dirty="0">
              <a:latin typeface="Arial Unicode MS" panose="020B0604020202020204" pitchFamily="34" charset="-128"/>
            </a:endParaRPr>
          </a:p>
        </p:txBody>
      </p:sp>
      <p:sp>
        <p:nvSpPr>
          <p:cNvPr id="1065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650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2152093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Electrical hazards result from using the wrong size or type of wire. You must avoid such hazards and create a safe work environment. You must choose the right size wire for the amount of electrical current expected in a circuit. The wire must be able to handle the current safely without heating up or tripping the circuit breaker. The wire’s insulation must be appropriate for the voltage and tough enough for the environment. Connections need to be reliable and protected.</a:t>
            </a:r>
          </a:p>
          <a:p>
            <a:endParaRPr lang="en-US" altLang="en-US"/>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49CF8F0E-50C0-4F07-AC54-0A5FC9782CAD}" type="slidenum">
              <a:rPr lang="en-US" altLang="en-US" sz="1200">
                <a:latin typeface="Arial Unicode MS" panose="020B0604020202020204" pitchFamily="34" charset="-128"/>
              </a:rPr>
              <a:pPr/>
              <a:t>82</a:t>
            </a:fld>
            <a:endParaRPr lang="en-US" altLang="en-US" sz="1200" dirty="0">
              <a:latin typeface="Arial Unicode MS" panose="020B0604020202020204" pitchFamily="34" charset="-128"/>
            </a:endParaRPr>
          </a:p>
        </p:txBody>
      </p:sp>
      <p:sp>
        <p:nvSpPr>
          <p:cNvPr id="1075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752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417379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Insulation that is defective or inadequate is an electrical hazard. Usually, insulation is made of a plastic or rubber covering over the wires.  Insulation prevents conductors from coming in contact with each other or people.  Insulation also protects the wires from getting damaged due to the environment.</a:t>
            </a:r>
          </a:p>
          <a:p>
            <a:endParaRPr lang="en-US" altLang="en-US"/>
          </a:p>
          <a:p>
            <a:r>
              <a:rPr lang="en-US" altLang="en-US">
                <a:solidFill>
                  <a:srgbClr val="000000"/>
                </a:solidFill>
              </a:rPr>
              <a:t>Electrical hazards can occur in many different ways and you should be aware of the possible situations. When insulation is damaged, exposed metal parts may become energized if a live wire inside touches them. Extension cords may have damaged insulation or the insulation inside an electrical tool may be damaged. Electric hand tools that are old, damaged, or misused may have damaged insulation inside. If you touch damaged power tools or other equipment, you will receive a shock. You are more likely to receive a shock if the tool is not grounded or not double-insulated.  Double-insulated tools have two insulation barriers and no exposed metal parts.</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8AFDF43C-BCDB-4A1A-8DF6-4F36849DEF06}" type="slidenum">
              <a:rPr lang="en-US" altLang="en-US" sz="1200">
                <a:latin typeface="Arial Unicode MS" panose="020B0604020202020204" pitchFamily="34" charset="-128"/>
              </a:rPr>
              <a:pPr/>
              <a:t>83</a:t>
            </a:fld>
            <a:endParaRPr lang="en-US" altLang="en-US" sz="1200" dirty="0">
              <a:latin typeface="Arial Unicode MS" panose="020B0604020202020204" pitchFamily="34" charset="-128"/>
            </a:endParaRPr>
          </a:p>
        </p:txBody>
      </p:sp>
      <p:sp>
        <p:nvSpPr>
          <p:cNvPr id="1085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855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229853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When a flexible extension cord is damaged, it should be removed from service and replaced immediately. Most methods of repairing an extension cord do not maintain the original integrity of the insulation.  Get a new cord.</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00FE829E-FEAE-43BE-A676-8612144F3F46}" type="slidenum">
              <a:rPr lang="en-US" altLang="en-US" sz="1200">
                <a:latin typeface="Arial Unicode MS" panose="020B0604020202020204" pitchFamily="34" charset="-128"/>
              </a:rPr>
              <a:pPr/>
              <a:t>84</a:t>
            </a:fld>
            <a:endParaRPr lang="en-US" altLang="en-US" sz="1200" dirty="0">
              <a:latin typeface="Arial Unicode MS" panose="020B0604020202020204" pitchFamily="34" charset="-128"/>
            </a:endParaRPr>
          </a:p>
        </p:txBody>
      </p:sp>
      <p:sp>
        <p:nvSpPr>
          <p:cNvPr id="10957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957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379016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flexible extension cord has damage to the outer insulation exposing the inner wires.  The inner wires have also received damage to the insulation.  </a:t>
            </a:r>
            <a:r>
              <a:rPr lang="en-US" altLang="en-US" b="1" u="sng"/>
              <a:t>Never</a:t>
            </a:r>
            <a:r>
              <a:rPr lang="en-US" altLang="en-US" b="1"/>
              <a:t> </a:t>
            </a:r>
            <a:r>
              <a:rPr lang="en-US" altLang="en-US"/>
              <a:t>use a tool or an extension cord in this condition.</a:t>
            </a:r>
          </a:p>
          <a:p>
            <a:endParaRPr lang="en-US" altLang="en-US"/>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7C85F27E-BC68-496D-A0FC-4B4C84DC0F94}" type="slidenum">
              <a:rPr lang="en-US" altLang="en-US" sz="1200">
                <a:latin typeface="Arial Unicode MS" panose="020B0604020202020204" pitchFamily="34" charset="-128"/>
              </a:rPr>
              <a:pPr/>
              <a:t>85</a:t>
            </a:fld>
            <a:endParaRPr lang="en-US" altLang="en-US" sz="1200" dirty="0">
              <a:latin typeface="Arial Unicode MS" panose="020B0604020202020204" pitchFamily="34" charset="-128"/>
            </a:endParaRPr>
          </a:p>
        </p:txBody>
      </p:sp>
      <p:sp>
        <p:nvSpPr>
          <p:cNvPr id="1105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059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61259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p:sp>
      <p:sp>
        <p:nvSpPr>
          <p:cNvPr id="1003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604157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Rot="1" noChangeAspect="1" noChangeArrowheads="1" noTextEdit="1"/>
          </p:cNvSpPr>
          <p:nvPr>
            <p:ph type="sldImg"/>
          </p:nvPr>
        </p:nvSpPr>
        <p:spPr>
          <a:ln/>
        </p:spPr>
      </p:sp>
      <p:sp>
        <p:nvSpPr>
          <p:cNvPr id="11161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When using flexible extension cords, be careful to not damage the insulation. Follow these three basic cautions:</a:t>
            </a:r>
          </a:p>
          <a:p>
            <a:endParaRPr lang="en-US" altLang="en-US"/>
          </a:p>
          <a:p>
            <a:r>
              <a:rPr lang="en-US" altLang="en-US" b="1" u="sng"/>
              <a:t>Do not</a:t>
            </a:r>
            <a:r>
              <a:rPr lang="en-US" altLang="en-US"/>
              <a:t> hang a cord from a nail or other sharp object that may damage the insulation.</a:t>
            </a:r>
          </a:p>
          <a:p>
            <a:endParaRPr lang="en-US" altLang="en-US"/>
          </a:p>
          <a:p>
            <a:r>
              <a:rPr lang="en-US" altLang="en-US" b="1" u="sng"/>
              <a:t>Do not</a:t>
            </a:r>
            <a:r>
              <a:rPr lang="en-US" altLang="en-US"/>
              <a:t> run cords through areas that may have sharp edges that can damage the cord.</a:t>
            </a:r>
          </a:p>
          <a:p>
            <a:endParaRPr lang="en-US" altLang="en-US"/>
          </a:p>
          <a:p>
            <a:r>
              <a:rPr lang="en-US" altLang="en-US" b="1" u="sng"/>
              <a:t>Do not</a:t>
            </a:r>
            <a:r>
              <a:rPr lang="en-US" altLang="en-US"/>
              <a:t> hang or drape an electrical cord on conductive objects.  If they damage the cord, or if it is already damaged, the conductive surface may become energized and shock you or another worker.</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78A26137-980C-40CA-B033-D3367FD96289}" type="slidenum">
              <a:rPr lang="en-US" altLang="en-US" sz="1200">
                <a:latin typeface="Arial Unicode MS" panose="020B0604020202020204" pitchFamily="34" charset="-128"/>
              </a:rPr>
              <a:pPr/>
              <a:t>86</a:t>
            </a:fld>
            <a:endParaRPr lang="en-US" altLang="en-US" sz="1200" dirty="0">
              <a:latin typeface="Arial Unicode MS" panose="020B0604020202020204" pitchFamily="34" charset="-128"/>
            </a:endParaRPr>
          </a:p>
        </p:txBody>
      </p:sp>
      <p:sp>
        <p:nvSpPr>
          <p:cNvPr id="1116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162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793882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Do not</a:t>
            </a:r>
            <a:r>
              <a:rPr lang="en-US" altLang="en-US"/>
              <a:t> run extension cords through windows, doors, walls or other areas where they could be cut, pinched or otherwise damaged.  When a cord is pinched or cut, damage may occur to the inner wires without evidence on the outside.</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C214A022-4B4A-4007-819C-DEE4BA1724F1}" type="slidenum">
              <a:rPr lang="en-US" altLang="en-US" sz="1200">
                <a:latin typeface="Arial Unicode MS" panose="020B0604020202020204" pitchFamily="34" charset="-128"/>
              </a:rPr>
              <a:pPr/>
              <a:t>87</a:t>
            </a:fld>
            <a:endParaRPr lang="en-US" altLang="en-US" sz="1200" dirty="0">
              <a:latin typeface="Arial Unicode MS" panose="020B0604020202020204" pitchFamily="34" charset="-128"/>
            </a:endParaRPr>
          </a:p>
        </p:txBody>
      </p:sp>
      <p:sp>
        <p:nvSpPr>
          <p:cNvPr id="11264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264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292548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Overloads in an electrical system are hazardous because they can produce heat, arcing or even a fire. Wires and other components in an electrical system have a maximum amount of electrical current they can carry safely. If too many devices are plugged into a circuit, the electrical current will heat the wires to a very high temperature. If any one tool uses too much current, the wires will heat up also.</a:t>
            </a:r>
          </a:p>
          <a:p>
            <a:endParaRPr lang="en-US" altLang="en-US"/>
          </a:p>
          <a:p>
            <a:r>
              <a:rPr lang="en-US" altLang="en-US">
                <a:solidFill>
                  <a:srgbClr val="000000"/>
                </a:solidFill>
              </a:rPr>
              <a:t>In order to prevent too much electrical current in a circuit, a circuit breaker or fuse is placed in the circuit. If there is too much current in the circuit, the breaker “trips” and opens like a switch. If an overloaded circuit is equipped with a fuse, an internal part of the fuse melts, opening the circuit. Both breakers and fuses do the same thing = open the circuit to shut off the electrical current. If the breakers or fuses are too big for the wires they are supposed to protect, an overload in the circuit will not be detected and the current will not be shut off. Overloading leads to overheating of circuit components (including wires) and may cause a fire. </a:t>
            </a:r>
          </a:p>
          <a:p>
            <a:endParaRPr lang="en-US" altLang="en-US"/>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8308331A-51F0-4A3F-8EAE-C489AE27F3CD}" type="slidenum">
              <a:rPr lang="en-US" altLang="en-US" sz="1200">
                <a:latin typeface="Arial Unicode MS" panose="020B0604020202020204" pitchFamily="34" charset="-128"/>
              </a:rPr>
              <a:pPr/>
              <a:t>88</a:t>
            </a:fld>
            <a:endParaRPr lang="en-US" altLang="en-US" sz="1200" dirty="0">
              <a:latin typeface="Arial Unicode MS" panose="020B0604020202020204" pitchFamily="34" charset="-128"/>
            </a:endParaRPr>
          </a:p>
        </p:txBody>
      </p:sp>
      <p:sp>
        <p:nvSpPr>
          <p:cNvPr id="1136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367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0683983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Never overload an outlet by plugging too many cords into the same receptacle. Too much current will be pulled, the wires can overheat and may cause a fire! </a:t>
            </a:r>
          </a:p>
          <a:p>
            <a:endParaRPr lang="en-US" altLang="en-US"/>
          </a:p>
          <a:p>
            <a:r>
              <a:rPr lang="en-US" altLang="en-US"/>
              <a:t>The worse part of all is that sometimes the fires occur inside the walls. Because of that, sometimes it’s too late to stop the fire from spreading. So be very careful not to overload outlets or extension cords.</a:t>
            </a:r>
          </a:p>
          <a:p>
            <a:endParaRPr lang="en-US" altLang="en-US"/>
          </a:p>
          <a:p>
            <a:endParaRPr lang="en-US" altLang="en-US"/>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B07BDF93-A06A-4296-A76B-AD1A3B510C1A}" type="slidenum">
              <a:rPr lang="en-US" altLang="en-US" sz="1200">
                <a:latin typeface="Arial Unicode MS" panose="020B0604020202020204" pitchFamily="34" charset="-128"/>
              </a:rPr>
              <a:pPr/>
              <a:t>89</a:t>
            </a:fld>
            <a:endParaRPr lang="en-US" altLang="en-US" sz="1200" dirty="0">
              <a:latin typeface="Arial Unicode MS" panose="020B0604020202020204" pitchFamily="34" charset="-128"/>
            </a:endParaRPr>
          </a:p>
        </p:txBody>
      </p:sp>
      <p:sp>
        <p:nvSpPr>
          <p:cNvPr id="1146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469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3418030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Do not use power strips or surge protectors on a construction site, they are not designed for that use. Power strips are usually designed for home use and cannot be used with power tools on a construction site. </a:t>
            </a:r>
          </a:p>
          <a:p>
            <a:endParaRPr lang="en-US" altLang="en-US"/>
          </a:p>
          <a:p>
            <a:r>
              <a:rPr lang="en-US" altLang="en-US"/>
              <a:t>Power strips are very hazardous if used in wet areas.</a:t>
            </a:r>
          </a:p>
          <a:p>
            <a:endParaRPr lang="en-US" altLang="en-US"/>
          </a:p>
          <a:p>
            <a:endParaRPr lang="en-US" altLang="en-US"/>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2D9A9323-047B-4DEB-A7BB-13D59A4F96BF}" type="slidenum">
              <a:rPr lang="en-US" altLang="en-US" sz="1200">
                <a:latin typeface="Arial Unicode MS" panose="020B0604020202020204" pitchFamily="34" charset="-128"/>
              </a:rPr>
              <a:pPr/>
              <a:t>90</a:t>
            </a:fld>
            <a:endParaRPr lang="en-US" altLang="en-US" sz="1200" dirty="0">
              <a:latin typeface="Arial Unicode MS" panose="020B0604020202020204" pitchFamily="34" charset="-128"/>
            </a:endParaRPr>
          </a:p>
        </p:txBody>
      </p:sp>
      <p:sp>
        <p:nvSpPr>
          <p:cNvPr id="1157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571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256083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26"/>
          <p:cNvSpPr>
            <a:spLocks noGrp="1" noRot="1" noChangeAspect="1" noChangeArrowheads="1" noTextEdit="1"/>
          </p:cNvSpPr>
          <p:nvPr>
            <p:ph type="sldImg"/>
          </p:nvPr>
        </p:nvSpPr>
        <p:spPr>
          <a:ln/>
        </p:spPr>
      </p:sp>
      <p:sp>
        <p:nvSpPr>
          <p:cNvPr id="11673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Do not use electrical tools that are damaged.  If you use tools that are damage you may be shocked.  Conductors may energize the tool and when you use it, the electrical current may pass through you. Be careful, if you suspect a tool is defective report it to your supervisor or use another tool that you know properly works. </a:t>
            </a:r>
          </a:p>
          <a:p>
            <a:endParaRPr lang="en-US" altLang="en-US"/>
          </a:p>
          <a:p>
            <a:r>
              <a:rPr lang="en-US" altLang="en-US"/>
              <a:t>Tag the one that is damaged or remove it from the area so nobody else uses it by mistake.</a:t>
            </a:r>
          </a:p>
          <a:p>
            <a:endParaRPr lang="en-US" altLang="en-US"/>
          </a:p>
          <a:p>
            <a:endParaRPr lang="en-US" altLang="en-US"/>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F204C64C-A6DE-49E0-B8EB-BD42E1829764}" type="slidenum">
              <a:rPr lang="en-US" altLang="en-US" sz="1200">
                <a:latin typeface="Arial Unicode MS" panose="020B0604020202020204" pitchFamily="34" charset="-128"/>
              </a:rPr>
              <a:pPr/>
              <a:t>91</a:t>
            </a:fld>
            <a:endParaRPr lang="en-US" altLang="en-US" sz="1200" dirty="0">
              <a:latin typeface="Arial Unicode MS" panose="020B0604020202020204" pitchFamily="34" charset="-128"/>
            </a:endParaRPr>
          </a:p>
        </p:txBody>
      </p:sp>
      <p:sp>
        <p:nvSpPr>
          <p:cNvPr id="1167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674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6432912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26"/>
          <p:cNvSpPr>
            <a:spLocks noGrp="1" noRot="1" noChangeAspect="1" noChangeArrowheads="1" noTextEdit="1"/>
          </p:cNvSpPr>
          <p:nvPr>
            <p:ph type="sldImg"/>
          </p:nvPr>
        </p:nvSpPr>
        <p:spPr>
          <a:ln/>
        </p:spPr>
      </p:sp>
      <p:sp>
        <p:nvSpPr>
          <p:cNvPr id="11776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Whenever possible use double insulated tools.  These tools are designed with a greater level of safety for the user. </a:t>
            </a:r>
          </a:p>
          <a:p>
            <a:r>
              <a:rPr lang="en-US" altLang="en-US"/>
              <a:t>In this picture, the outside case is plastic and keeps the worker insulated from the electrical parts.</a:t>
            </a:r>
          </a:p>
          <a:p>
            <a:endParaRPr lang="en-US" altLang="en-US"/>
          </a:p>
          <a:p>
            <a:r>
              <a:rPr lang="en-US" altLang="en-US"/>
              <a:t>You can tell if a tool is double insulated by looking at the label.  It will be marked “Double Insulated” and have the “square inside a square” symbol.</a:t>
            </a:r>
          </a:p>
          <a:p>
            <a:endParaRPr lang="en-US" altLang="en-US"/>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4F2B49CD-F180-4533-8306-8875B87C6AE5}" type="slidenum">
              <a:rPr lang="en-US" altLang="en-US" sz="1200">
                <a:latin typeface="Arial Unicode MS" panose="020B0604020202020204" pitchFamily="34" charset="-128"/>
              </a:rPr>
              <a:pPr/>
              <a:t>92</a:t>
            </a:fld>
            <a:endParaRPr lang="en-US" altLang="en-US" sz="1200" dirty="0">
              <a:latin typeface="Arial Unicode MS" panose="020B0604020202020204" pitchFamily="34" charset="-128"/>
            </a:endParaRPr>
          </a:p>
        </p:txBody>
      </p:sp>
      <p:sp>
        <p:nvSpPr>
          <p:cNvPr id="11776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776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207331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26"/>
          <p:cNvSpPr>
            <a:spLocks noGrp="1" noRot="1" noChangeAspect="1" noChangeArrowheads="1" noTextEdit="1"/>
          </p:cNvSpPr>
          <p:nvPr>
            <p:ph type="sldImg"/>
          </p:nvPr>
        </p:nvSpPr>
        <p:spPr>
          <a:ln/>
        </p:spPr>
      </p:sp>
      <p:sp>
        <p:nvSpPr>
          <p:cNvPr id="11878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292526"/>
                </a:solidFill>
              </a:rPr>
              <a:t>Anyone working with electricity in a damp or wet environment needs to exercise extra caution to prevent injury.</a:t>
            </a:r>
          </a:p>
          <a:p>
            <a:endParaRPr lang="en-US" altLang="en-US">
              <a:solidFill>
                <a:srgbClr val="000000"/>
              </a:solidFill>
            </a:endParaRPr>
          </a:p>
          <a:p>
            <a:r>
              <a:rPr lang="en-US" altLang="en-US"/>
              <a:t>Working in wet conditions is hazardous because you may become an easy path for electrical current. If you touch a live wire or other electrical component—and you are well-grounded because you are standing in a small puddle of water—you will receive a shock and probably be either knocked out or killed.</a:t>
            </a:r>
          </a:p>
          <a:p>
            <a:endParaRPr lang="en-US" altLang="en-US"/>
          </a:p>
          <a:p>
            <a:r>
              <a:rPr lang="en-US" altLang="en-US">
                <a:solidFill>
                  <a:srgbClr val="000000"/>
                </a:solidFill>
              </a:rPr>
              <a:t>Damaged insulation, equipment, or tools can expose you to live electrical parts. A damaged tool may not be grounded properly, so the housing of the tool may be energized, causing you to receive a shock. </a:t>
            </a:r>
          </a:p>
          <a:p>
            <a:endParaRPr lang="en-US" altLang="en-US">
              <a:solidFill>
                <a:srgbClr val="000000"/>
              </a:solidFill>
            </a:endParaRPr>
          </a:p>
          <a:p>
            <a:r>
              <a:rPr lang="en-US" altLang="en-US">
                <a:solidFill>
                  <a:srgbClr val="000000"/>
                </a:solidFill>
              </a:rPr>
              <a:t>Improperly grounded metal switch plates and ceiling lights are especially hazardous in wet conditions. But remember: you don’t have to be standing in water to be electrocuted. Wet clothing, high humidity, and perspiration also increase your chances of being electrocuted. </a:t>
            </a:r>
          </a:p>
          <a:p>
            <a:endParaRPr lang="en-US" altLang="en-US">
              <a:solidFill>
                <a:srgbClr val="000000"/>
              </a:solidFill>
            </a:endParaRPr>
          </a:p>
          <a:p>
            <a:endParaRPr lang="en-US" altLang="en-US"/>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BDF17A91-3253-4F06-9AA8-DC1E4DE01F0F}" type="slidenum">
              <a:rPr lang="en-US" altLang="en-US" sz="1200">
                <a:latin typeface="Arial Unicode MS" panose="020B0604020202020204" pitchFamily="34" charset="-128"/>
              </a:rPr>
              <a:pPr/>
              <a:t>93</a:t>
            </a:fld>
            <a:endParaRPr lang="en-US" altLang="en-US" sz="1200" dirty="0">
              <a:latin typeface="Arial Unicode MS" panose="020B0604020202020204" pitchFamily="34" charset="-128"/>
            </a:endParaRPr>
          </a:p>
        </p:txBody>
      </p:sp>
      <p:sp>
        <p:nvSpPr>
          <p:cNvPr id="1187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879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848829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Rot="1" noChangeAspect="1" noChangeArrowheads="1" noTextEdit="1"/>
          </p:cNvSpPr>
          <p:nvPr>
            <p:ph type="sldImg"/>
          </p:nvPr>
        </p:nvSpPr>
        <p:spPr>
          <a:ln/>
        </p:spPr>
      </p:sp>
      <p:sp>
        <p:nvSpPr>
          <p:cNvPr id="11981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Always avoid using electric tools in wet locations.  Any water or humidity will increase your risk of receiving an electric shock. </a:t>
            </a:r>
          </a:p>
          <a:p>
            <a:endParaRPr lang="en-US" altLang="en-US"/>
          </a:p>
          <a:p>
            <a:r>
              <a:rPr lang="en-US" altLang="en-US"/>
              <a:t>Remember, electrical current will always take the path with least resistance. That path is usually YOU -- especially if you’re standing in a puddle of water. So be extra careful and try to avoid working in these type of areas.</a:t>
            </a:r>
          </a:p>
          <a:p>
            <a:endParaRPr lang="en-US" altLang="en-US"/>
          </a:p>
          <a:p>
            <a:endParaRPr lang="en-US" altLang="en-US"/>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AF12C295-959C-4CF2-833B-C62940DF9C6B}" type="slidenum">
              <a:rPr lang="en-US" altLang="en-US" sz="1200">
                <a:latin typeface="Arial Unicode MS" panose="020B0604020202020204" pitchFamily="34" charset="-128"/>
              </a:rPr>
              <a:pPr/>
              <a:t>94</a:t>
            </a:fld>
            <a:endParaRPr lang="en-US" altLang="en-US" sz="1200" dirty="0">
              <a:latin typeface="Arial Unicode MS" panose="020B0604020202020204" pitchFamily="34" charset="-128"/>
            </a:endParaRPr>
          </a:p>
        </p:txBody>
      </p:sp>
      <p:sp>
        <p:nvSpPr>
          <p:cNvPr id="1198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981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100109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When working on a construction site, you should always survey the site to look for overhead power lines.  Always look up!  </a:t>
            </a:r>
          </a:p>
          <a:p>
            <a:endParaRPr lang="en-US" altLang="en-US"/>
          </a:p>
          <a:p>
            <a:r>
              <a:rPr lang="en-US" altLang="en-US"/>
              <a:t>Most people do not realize that overhead power lines are usually not insulated. More than half of all electrocutions are caused by direct contact by workers with energized power lines. This situation is the most serious electrical hazard. It could cost you your life if you’re not careful and aware of overhead power lines.</a:t>
            </a:r>
          </a:p>
          <a:p>
            <a:endParaRPr lang="en-US" altLang="en-US">
              <a:solidFill>
                <a:srgbClr val="000000"/>
              </a:solidFill>
            </a:endParaRPr>
          </a:p>
          <a:p>
            <a:r>
              <a:rPr lang="en-US" altLang="en-US">
                <a:solidFill>
                  <a:srgbClr val="000000"/>
                </a:solidFill>
              </a:rPr>
              <a:t>Never store materials and equipment under or near overhead power lines.</a:t>
            </a:r>
            <a:endParaRPr lang="en-US" altLang="en-US"/>
          </a:p>
          <a:p>
            <a:endParaRPr lang="en-US" altLang="en-US"/>
          </a:p>
          <a:p>
            <a:endParaRPr lang="en-US" altLang="en-US"/>
          </a:p>
          <a:p>
            <a:endParaRPr lang="en-US" altLang="en-US"/>
          </a:p>
          <a:p>
            <a:endParaRPr lang="en-US" altLang="en-US"/>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D8F062E1-754C-4EF9-82FD-52754CF45353}" type="slidenum">
              <a:rPr lang="en-US" altLang="en-US" sz="1200">
                <a:latin typeface="Arial Unicode MS" panose="020B0604020202020204" pitchFamily="34" charset="-128"/>
              </a:rPr>
              <a:pPr/>
              <a:t>95</a:t>
            </a:fld>
            <a:endParaRPr lang="en-US" altLang="en-US" sz="1200" dirty="0">
              <a:latin typeface="Arial Unicode MS" panose="020B0604020202020204" pitchFamily="34" charset="-128"/>
            </a:endParaRPr>
          </a:p>
        </p:txBody>
      </p:sp>
      <p:sp>
        <p:nvSpPr>
          <p:cNvPr id="1208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2083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68940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p:sp>
      <p:sp>
        <p:nvSpPr>
          <p:cNvPr id="1024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80789080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Today, most electrocutions involving overhead power lines are caused by failure to maintain proper work distances. S</a:t>
            </a:r>
            <a:r>
              <a:rPr lang="en-US" altLang="en-US">
                <a:solidFill>
                  <a:srgbClr val="000000"/>
                </a:solidFill>
              </a:rPr>
              <a:t>hocks and electrocutions occur where physical barriers are not in place to prevent contact with the wires. When dump trucks, cranes, work platforms, or other conductive materials (such as pipes and ladders) contact overhead wires, the equipment operator or other workers can be killed. </a:t>
            </a:r>
          </a:p>
          <a:p>
            <a:endParaRPr lang="en-US" altLang="en-US">
              <a:solidFill>
                <a:srgbClr val="000000"/>
              </a:solidFill>
            </a:endParaRPr>
          </a:p>
          <a:p>
            <a:r>
              <a:rPr lang="en-US" altLang="en-US">
                <a:solidFill>
                  <a:srgbClr val="000000"/>
                </a:solidFill>
              </a:rPr>
              <a:t>The minimum distance for voltages up to 50kV is 10 feet. For voltages over 50kV, the minimum distance is 10 feet plus 4 inches for every 10 kV over 50kV.</a:t>
            </a:r>
          </a:p>
          <a:p>
            <a:endParaRPr lang="en-US" altLang="en-US">
              <a:solidFill>
                <a:srgbClr val="000000"/>
              </a:solidFill>
            </a:endParaRPr>
          </a:p>
          <a:p>
            <a:r>
              <a:rPr lang="en-US" altLang="en-US">
                <a:solidFill>
                  <a:srgbClr val="000000"/>
                </a:solidFill>
              </a:rPr>
              <a:t>When working around overhead power lines and using ladders, be sure to use ladders made of non-conductive materials.  Wood and plastic are materials that are “Non-Conductive.” </a:t>
            </a:r>
          </a:p>
          <a:p>
            <a:endParaRPr lang="en-US" altLang="en-US"/>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E6401B9C-45B2-411B-9D20-8228C7A85DEA}" type="slidenum">
              <a:rPr lang="en-US" altLang="en-US" sz="1200">
                <a:latin typeface="Arial Unicode MS" panose="020B0604020202020204" pitchFamily="34" charset="-128"/>
              </a:rPr>
              <a:pPr/>
              <a:t>96</a:t>
            </a:fld>
            <a:endParaRPr lang="en-US" altLang="en-US" sz="1200" dirty="0">
              <a:latin typeface="Arial Unicode MS" panose="020B0604020202020204" pitchFamily="34" charset="-128"/>
            </a:endParaRPr>
          </a:p>
        </p:txBody>
      </p:sp>
      <p:sp>
        <p:nvSpPr>
          <p:cNvPr id="1218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2186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564645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When working with scaffolding, you must stay clear of power lines - including when they are erected, used, dismantled, altered, or moved.  Contact the power company and have the power shut-off to those lines while working near them.  If that is not possible, have the power company insulate the lines. Always maintain the minimum safe distance of 10’ from the lines.</a:t>
            </a:r>
          </a:p>
          <a:p>
            <a:endParaRPr lang="en-US" altLang="en-US" dirty="0"/>
          </a:p>
          <a:p>
            <a:r>
              <a:rPr lang="en-US" altLang="en-US" dirty="0"/>
              <a:t>Make sure that any conductive materials, such as ladders, conduit, long handled tools, and any other conductive material, used on the scaffolding do not come near the power lines.</a:t>
            </a:r>
          </a:p>
          <a:p>
            <a:endParaRPr lang="en-US" altLang="en-US" dirty="0"/>
          </a:p>
          <a:p>
            <a:endParaRPr lang="en-US" altLang="en-US" dirty="0"/>
          </a:p>
          <a:p>
            <a:endParaRPr lang="en-US" altLang="en-US" dirty="0"/>
          </a:p>
          <a:p>
            <a:endParaRPr lang="en-US" altLang="en-US" dirty="0">
              <a:latin typeface="Arial Unicode MS" panose="020B0604020202020204" pitchFamily="34" charset="-128"/>
            </a:endParaRPr>
          </a:p>
          <a:p>
            <a:r>
              <a:rPr lang="en-US" altLang="en-US" dirty="0"/>
              <a:t> </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85294FE3-29E7-4752-8930-1FA0D8CF70ED}" type="slidenum">
              <a:rPr lang="en-US" altLang="en-US" sz="1200">
                <a:latin typeface="Arial Unicode MS" panose="020B0604020202020204" pitchFamily="34" charset="-128"/>
              </a:rPr>
              <a:pPr/>
              <a:t>97</a:t>
            </a:fld>
            <a:endParaRPr lang="en-US" altLang="en-US" sz="1200" dirty="0">
              <a:latin typeface="Arial Unicode MS" panose="020B0604020202020204" pitchFamily="34" charset="-128"/>
            </a:endParaRPr>
          </a:p>
        </p:txBody>
      </p:sp>
      <p:sp>
        <p:nvSpPr>
          <p:cNvPr id="1228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2288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2093534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Because overhead power lines are very dangerous, you must always be extra careful when working near them. Remember, power lines carry higher voltage on them. If you or your equipment comes in contact with them you could risk electrocution and possibly death.</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9E46BF97-216F-4107-9B8D-C427EEB342D1}" type="slidenum">
              <a:rPr lang="en-US" altLang="en-US" sz="1200">
                <a:latin typeface="Arial Unicode MS" panose="020B0604020202020204" pitchFamily="34" charset="-128"/>
              </a:rPr>
              <a:pPr/>
              <a:t>98</a:t>
            </a:fld>
            <a:endParaRPr lang="en-US" altLang="en-US" sz="1200" dirty="0">
              <a:latin typeface="Arial Unicode MS" panose="020B0604020202020204" pitchFamily="34" charset="-128"/>
            </a:endParaRPr>
          </a:p>
        </p:txBody>
      </p:sp>
      <p:sp>
        <p:nvSpPr>
          <p:cNvPr id="1239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2391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225615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willing, positive attitude towards safety in the workplace will help make a safer environment.  You must recognize potential hazards around you and make every effort to avoid and reduce hazards.</a:t>
            </a:r>
          </a:p>
          <a:p>
            <a:endParaRPr lang="en-US" altLang="en-US"/>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5BE99D21-41F7-4FCA-81D1-63A2A256F434}" type="slidenum">
              <a:rPr lang="en-US" altLang="en-US" sz="1200">
                <a:latin typeface="Arial Unicode MS" panose="020B0604020202020204" pitchFamily="34" charset="-128"/>
              </a:rPr>
              <a:pPr/>
              <a:t>99</a:t>
            </a:fld>
            <a:endParaRPr lang="en-US" altLang="en-US" sz="1200" dirty="0">
              <a:latin typeface="Arial Unicode MS" panose="020B0604020202020204" pitchFamily="34" charset="-128"/>
            </a:endParaRPr>
          </a:p>
        </p:txBody>
      </p:sp>
      <p:sp>
        <p:nvSpPr>
          <p:cNvPr id="1361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3619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0943396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26"/>
          <p:cNvSpPr>
            <a:spLocks noGrp="1" noRot="1" noChangeAspect="1" noChangeArrowheads="1" noTextEdit="1"/>
          </p:cNvSpPr>
          <p:nvPr>
            <p:ph type="sldImg"/>
          </p:nvPr>
        </p:nvSpPr>
        <p:spPr>
          <a:ln/>
        </p:spPr>
      </p:sp>
      <p:sp>
        <p:nvSpPr>
          <p:cNvPr id="13721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Electrical accidents can be extremely dangerous and often result in serious injury or death.  When working with electricity always consider some of these safety precautions:</a:t>
            </a:r>
          </a:p>
          <a:p>
            <a:pPr lvl="1">
              <a:buFontTx/>
              <a:buChar char="•"/>
            </a:pPr>
            <a:r>
              <a:rPr lang="en-US" altLang="en-US"/>
              <a:t>Personal protective equipment (PPE)</a:t>
            </a:r>
          </a:p>
          <a:p>
            <a:pPr lvl="1">
              <a:buFontTx/>
              <a:buChar char="•"/>
            </a:pPr>
            <a:r>
              <a:rPr lang="en-US" altLang="en-US"/>
              <a:t>Inspect tools</a:t>
            </a:r>
          </a:p>
          <a:p>
            <a:pPr lvl="1">
              <a:buFontTx/>
              <a:buChar char="•"/>
            </a:pPr>
            <a:r>
              <a:rPr lang="en-US" altLang="en-US"/>
              <a:t>Ground fault circuit interrupters (GFCIs)</a:t>
            </a:r>
          </a:p>
          <a:p>
            <a:pPr lvl="1">
              <a:buFontTx/>
              <a:buChar char="•"/>
            </a:pPr>
            <a:r>
              <a:rPr lang="en-US" altLang="en-US"/>
              <a:t>Lock-out/tag-out</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8828EFB2-40B0-43B0-8338-A3CD0C1790BA}" type="slidenum">
              <a:rPr lang="en-US" altLang="en-US" sz="1200">
                <a:latin typeface="Arial Unicode MS" panose="020B0604020202020204" pitchFamily="34" charset="-128"/>
              </a:rPr>
              <a:pPr/>
              <a:t>100</a:t>
            </a:fld>
            <a:endParaRPr lang="en-US" altLang="en-US" sz="1200" dirty="0">
              <a:latin typeface="Arial Unicode MS" panose="020B0604020202020204" pitchFamily="34" charset="-128"/>
            </a:endParaRPr>
          </a:p>
        </p:txBody>
      </p:sp>
      <p:sp>
        <p:nvSpPr>
          <p:cNvPr id="1372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3722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8074179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When exposed to possible electrical hazards Personal Protective Equipment (PPE) can be used for an additional measure of safety.  Such PPE includes hardhats, rubber or insulating gloves, and insulating clothing. It is important to use the proper PPE when protecting yourself from electrical hazards.  </a:t>
            </a:r>
            <a:r>
              <a:rPr lang="en-US" altLang="en-US" b="1" u="sng"/>
              <a:t>NEVER</a:t>
            </a:r>
            <a:r>
              <a:rPr lang="en-US" altLang="en-US"/>
              <a:t> use damaged PPE.</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A4DFF312-3BDF-4DF8-A299-49B58459538E}" type="slidenum">
              <a:rPr lang="en-US" altLang="en-US" sz="1200">
                <a:latin typeface="Arial Unicode MS" panose="020B0604020202020204" pitchFamily="34" charset="-128"/>
              </a:rPr>
              <a:pPr/>
              <a:t>101</a:t>
            </a:fld>
            <a:endParaRPr lang="en-US" altLang="en-US" sz="1200" dirty="0">
              <a:latin typeface="Arial Unicode MS" panose="020B0604020202020204" pitchFamily="34" charset="-128"/>
            </a:endParaRPr>
          </a:p>
        </p:txBody>
      </p:sp>
      <p:sp>
        <p:nvSpPr>
          <p:cNvPr id="13824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3824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136345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When performing work that may bring you in contact with electrical energy you should use the appropriate rubber insulating gloves. However, not all gloves can be used when working with electricity.  The glove rating must match the work to be conducted.</a:t>
            </a:r>
          </a:p>
          <a:p>
            <a:endParaRPr lang="en-US" altLang="en-US"/>
          </a:p>
          <a:p>
            <a:r>
              <a:rPr lang="en-US" altLang="en-US"/>
              <a:t>You must be trained in the use of specific types of gloves before working with electricity.</a:t>
            </a: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ADF17192-1FA0-4012-BA6A-6E19C7D5DF18}" type="slidenum">
              <a:rPr lang="en-US" altLang="en-US" sz="1200">
                <a:latin typeface="Arial Unicode MS" panose="020B0604020202020204" pitchFamily="34" charset="-128"/>
              </a:rPr>
              <a:pPr/>
              <a:t>102</a:t>
            </a:fld>
            <a:endParaRPr lang="en-US" altLang="en-US" sz="1200" dirty="0">
              <a:latin typeface="Arial Unicode MS" panose="020B0604020202020204" pitchFamily="34" charset="-128"/>
            </a:endParaRPr>
          </a:p>
        </p:txBody>
      </p:sp>
      <p:sp>
        <p:nvSpPr>
          <p:cNvPr id="1392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3927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8192517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Hard hats offer protection so you do not contact electric current with your head.  Hard hats are rated for certain uses.  Be sure to use the appropriately rated hard hat.  Never use a metal or fiber-metal hard hat like the one in this picture when working with electrical equipment. </a:t>
            </a:r>
          </a:p>
          <a:p>
            <a:endParaRPr lang="en-US" altLang="en-US"/>
          </a:p>
          <a:p>
            <a:r>
              <a:rPr lang="en-US" altLang="en-US"/>
              <a:t>If you’re not sure about the material of the hard hat, don’t use it, find one that is properly marked. Remember, you can become a very good conductor if you wear a metal hard hat, and that could be fatal.</a:t>
            </a:r>
          </a:p>
          <a:p>
            <a:endParaRPr lang="en-US" altLang="en-US"/>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48443F7C-C31B-4574-AEF1-8A310B423D2A}" type="slidenum">
              <a:rPr lang="en-US" altLang="en-US" sz="1200">
                <a:latin typeface="Arial Unicode MS" panose="020B0604020202020204" pitchFamily="34" charset="-128"/>
              </a:rPr>
              <a:pPr/>
              <a:t>103</a:t>
            </a:fld>
            <a:endParaRPr lang="en-US" altLang="en-US" sz="1200" dirty="0">
              <a:latin typeface="Arial Unicode MS" panose="020B0604020202020204" pitchFamily="34" charset="-128"/>
            </a:endParaRPr>
          </a:p>
        </p:txBody>
      </p:sp>
      <p:sp>
        <p:nvSpPr>
          <p:cNvPr id="1402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4029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4526880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As an everyday routine at work or home, before using any electrical tool or extension cord, be sure to inspect it completely for:</a:t>
            </a:r>
          </a:p>
          <a:p>
            <a:endParaRPr lang="en-US" altLang="en-US"/>
          </a:p>
          <a:p>
            <a:pPr lvl="1">
              <a:buFontTx/>
              <a:buChar char="•"/>
            </a:pPr>
            <a:r>
              <a:rPr lang="en-US" altLang="en-US"/>
              <a:t>cracks</a:t>
            </a:r>
          </a:p>
          <a:p>
            <a:pPr lvl="1">
              <a:buFontTx/>
              <a:buChar char="•"/>
            </a:pPr>
            <a:r>
              <a:rPr lang="en-US" altLang="en-US"/>
              <a:t>damaged insulation</a:t>
            </a:r>
          </a:p>
          <a:p>
            <a:pPr lvl="1">
              <a:buFontTx/>
              <a:buChar char="•"/>
            </a:pPr>
            <a:r>
              <a:rPr lang="en-US" altLang="en-US"/>
              <a:t>broken ground pins</a:t>
            </a:r>
          </a:p>
          <a:p>
            <a:pPr lvl="1">
              <a:buClr>
                <a:schemeClr val="tx1"/>
              </a:buClr>
              <a:buFontTx/>
              <a:buChar char="•"/>
            </a:pPr>
            <a:r>
              <a:rPr lang="en-US" altLang="en-US"/>
              <a:t>frayed line cords</a:t>
            </a:r>
          </a:p>
          <a:p>
            <a:pPr lvl="1">
              <a:buClr>
                <a:schemeClr val="tx1"/>
              </a:buClr>
              <a:buFontTx/>
              <a:buChar char="•"/>
            </a:pPr>
            <a:r>
              <a:rPr lang="en-US" altLang="en-US"/>
              <a:t>loose parts</a:t>
            </a:r>
          </a:p>
          <a:p>
            <a:pPr lvl="1">
              <a:buFontTx/>
              <a:buChar char="•"/>
            </a:pPr>
            <a:r>
              <a:rPr lang="en-US" altLang="en-US"/>
              <a:t>any other damage</a:t>
            </a:r>
          </a:p>
          <a:p>
            <a:pPr lvl="1">
              <a:buFontTx/>
              <a:buChar char="•"/>
            </a:pPr>
            <a:endParaRPr lang="en-US" altLang="en-US"/>
          </a:p>
          <a:p>
            <a:r>
              <a:rPr lang="en-US" altLang="en-US"/>
              <a:t>Being aware of electrical hazards can prevent serious injuries and possibly save your life!</a:t>
            </a:r>
          </a:p>
          <a:p>
            <a:pPr lvl="1"/>
            <a:endParaRPr lang="en-US" altLang="en-US"/>
          </a:p>
          <a:p>
            <a:pPr lvl="1"/>
            <a:endParaRPr lang="en-US" altLang="en-US"/>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1D5133E5-0591-45FE-A171-88ED41624115}" type="slidenum">
              <a:rPr lang="en-US" altLang="en-US" sz="1200">
                <a:latin typeface="Arial Unicode MS" panose="020B0604020202020204" pitchFamily="34" charset="-128"/>
              </a:rPr>
              <a:pPr/>
              <a:t>104</a:t>
            </a:fld>
            <a:endParaRPr lang="en-US" altLang="en-US" sz="1200" dirty="0">
              <a:latin typeface="Arial Unicode MS" panose="020B0604020202020204" pitchFamily="34" charset="-128"/>
            </a:endParaRPr>
          </a:p>
        </p:txBody>
      </p:sp>
      <p:sp>
        <p:nvSpPr>
          <p:cNvPr id="1413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4131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7739258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26"/>
          <p:cNvSpPr>
            <a:spLocks noGrp="1" noRot="1" noChangeAspect="1" noChangeArrowheads="1" noTextEdit="1"/>
          </p:cNvSpPr>
          <p:nvPr>
            <p:ph type="sldImg"/>
          </p:nvPr>
        </p:nvSpPr>
        <p:spPr>
          <a:ln/>
        </p:spPr>
      </p:sp>
      <p:sp>
        <p:nvSpPr>
          <p:cNvPr id="14233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OSHA ground-fault protection rules and regulations are necessary for employee safety and health. Therefore, it is the employer’s responsibility to provide either: (a) GFCIs on construction sites for receptacle outlets in use and not part of the permanent wiring of the building or structure; or (b) a scheduled and recorded assured equipment grounding conductor program on construction sites, covering all cord sets, receptacles which are not part of the permanent wiring of the building or structure, and equipment connected by cord and plug which are available for use or used by employees.</a:t>
            </a:r>
          </a:p>
          <a:p>
            <a:endParaRPr lang="en-US" altLang="en-US"/>
          </a:p>
          <a:p>
            <a:r>
              <a:rPr lang="en-US" altLang="en-US"/>
              <a:t>The employer is required to provide approved GFCIs for all 120- volt, single-phase, 15- and 20-ampere receptacle outlets on construction sites that are not a part of the permanent wiring of the building or structure and that are in use by employees. If a receptacle or receptacles are installed as part of the permanent wiring of the building or structure and they are used for temporary electric power, GFCI protection shall be provided. Receptacles on the ends of extension cords are not part of the permanent wiring and so the cord’s receptacle must be of the GFCI type whether or not the extension cord is plugged into permanent wiring. These GFCIs monitor the current-to-the-load for leakage to ground.</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116CFDA2-71A4-4B47-994A-F9DF1CCE15AA}" type="slidenum">
              <a:rPr lang="en-US" altLang="en-US" sz="1200">
                <a:latin typeface="Arial Unicode MS" panose="020B0604020202020204" pitchFamily="34" charset="-128"/>
              </a:rPr>
              <a:pPr/>
              <a:t>105</a:t>
            </a:fld>
            <a:endParaRPr lang="en-US" altLang="en-US" sz="1200" dirty="0">
              <a:latin typeface="Arial Unicode MS" panose="020B0604020202020204" pitchFamily="34" charset="-128"/>
            </a:endParaRPr>
          </a:p>
        </p:txBody>
      </p:sp>
      <p:sp>
        <p:nvSpPr>
          <p:cNvPr id="1423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4234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362377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8852435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26"/>
          <p:cNvSpPr>
            <a:spLocks noGrp="1" noRot="1" noChangeAspect="1" noChangeArrowheads="1" noTextEdit="1"/>
          </p:cNvSpPr>
          <p:nvPr>
            <p:ph type="sldImg"/>
          </p:nvPr>
        </p:nvSpPr>
        <p:spPr>
          <a:ln/>
        </p:spPr>
      </p:sp>
      <p:sp>
        <p:nvSpPr>
          <p:cNvPr id="14336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pPr>
            <a:r>
              <a:rPr lang="en-US" altLang="en-US"/>
              <a:t>A GFCI is a fast-acting circuit breaker that senses small imbalances in the circuit caused by current leakage to ground and, in a fraction of a second, shuts off the electricity.</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DE6CA412-4F16-4D71-B084-ED0C755E1547}" type="slidenum">
              <a:rPr lang="en-US" altLang="en-US" sz="1200">
                <a:latin typeface="Arial Unicode MS" panose="020B0604020202020204" pitchFamily="34" charset="-128"/>
              </a:rPr>
              <a:pPr/>
              <a:t>106</a:t>
            </a:fld>
            <a:endParaRPr lang="en-US" altLang="en-US" sz="1200" dirty="0">
              <a:latin typeface="Arial Unicode MS" panose="020B0604020202020204" pitchFamily="34" charset="-128"/>
            </a:endParaRPr>
          </a:p>
        </p:txBody>
      </p:sp>
      <p:sp>
        <p:nvSpPr>
          <p:cNvPr id="14336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4336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0105816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Grp="1" noRot="1" noChangeAspect="1" noChangeArrowheads="1" noTextEdit="1"/>
          </p:cNvSpPr>
          <p:nvPr>
            <p:ph type="sldImg"/>
          </p:nvPr>
        </p:nvSpPr>
        <p:spPr>
          <a:ln/>
        </p:spPr>
      </p:sp>
      <p:sp>
        <p:nvSpPr>
          <p:cNvPr id="14438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GFCI continually matches the amount of current going to an electrical device against the amount of current returning from the device along the electrical path. Whenever the amount “going” differs from the amount “returning” by approximately 5 milliamps, the GFCI interrupts the electric power within as little as 1/40 of a second.</a:t>
            </a:r>
          </a:p>
          <a:p>
            <a:endParaRPr lang="en-US" altLang="en-US"/>
          </a:p>
          <a:p>
            <a:r>
              <a:rPr lang="en-US" altLang="en-US"/>
              <a:t>When using a GFCI it is important to test the GFCI and make sure it is working properly.  Just press the button marked “Test” and it will trip the device.  No electricity will pass.  Secondly press the button marked “Re-set” and the device is ready for use.</a:t>
            </a:r>
          </a:p>
          <a:p>
            <a:endParaRPr lang="en-US" altLang="en-US"/>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40555DC4-AE7B-479B-AFEA-B1F99FB966A8}" type="slidenum">
              <a:rPr lang="en-US" altLang="en-US" sz="1200">
                <a:latin typeface="Arial Unicode MS" panose="020B0604020202020204" pitchFamily="34" charset="-128"/>
              </a:rPr>
              <a:pPr/>
              <a:t>107</a:t>
            </a:fld>
            <a:endParaRPr lang="en-US" altLang="en-US" sz="1200" dirty="0">
              <a:latin typeface="Arial Unicode MS" panose="020B0604020202020204" pitchFamily="34" charset="-128"/>
            </a:endParaRPr>
          </a:p>
        </p:txBody>
      </p:sp>
      <p:sp>
        <p:nvSpPr>
          <p:cNvPr id="144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4439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3489021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Using a lock-out/tag-out program is another way to keep workers safe when working with electricity.  Before any work is performed on electrical systems, workers must ensure that the equipment is turned off and “locked-out”.  The following is an overview of the Lock-out/Tag-out program.</a:t>
            </a:r>
          </a:p>
          <a:p>
            <a:endParaRPr lang="en-US" altLang="en-US"/>
          </a:p>
          <a:p>
            <a:r>
              <a:rPr lang="en-US" altLang="en-US"/>
              <a:t>When working with electricity, turning the equipment off is not enough. Someone could turn the equipment back on unaware to the worker.  To prevent this, the power switch must be locked in the off position.</a:t>
            </a:r>
          </a:p>
          <a:p>
            <a:endParaRPr lang="en-US" altLang="en-US"/>
          </a:p>
          <a:p>
            <a:endParaRPr lang="en-US" altLang="en-US"/>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4A8B6AE0-9956-49F9-BBD5-EB3210AFBA9D}" type="slidenum">
              <a:rPr lang="en-US" altLang="en-US" sz="1200">
                <a:latin typeface="Arial Unicode MS" panose="020B0604020202020204" pitchFamily="34" charset="-128"/>
              </a:rPr>
              <a:pPr/>
              <a:t>108</a:t>
            </a:fld>
            <a:endParaRPr lang="en-US" altLang="en-US" sz="1200" dirty="0">
              <a:latin typeface="Arial Unicode MS" panose="020B0604020202020204" pitchFamily="34" charset="-128"/>
            </a:endParaRPr>
          </a:p>
        </p:txBody>
      </p:sp>
      <p:sp>
        <p:nvSpPr>
          <p:cNvPr id="1454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4541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266125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Once the on/off switch is securely locked out, the switch must be tagged.  The tag serves as a warning to let others know why the switch has been turned off. </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4B253613-2ECF-4497-AE45-3FFE662F9E6A}" type="slidenum">
              <a:rPr lang="en-US" altLang="en-US" sz="1200">
                <a:latin typeface="Arial Unicode MS" panose="020B0604020202020204" pitchFamily="34" charset="-128"/>
              </a:rPr>
              <a:pPr/>
              <a:t>109</a:t>
            </a:fld>
            <a:endParaRPr lang="en-US" altLang="en-US" sz="1200" dirty="0">
              <a:latin typeface="Arial Unicode MS" panose="020B0604020202020204" pitchFamily="34" charset="-128"/>
            </a:endParaRPr>
          </a:p>
        </p:txBody>
      </p:sp>
      <p:sp>
        <p:nvSpPr>
          <p:cNvPr id="146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4643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1546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lock and the tag are warning signs.  If you see equipment that is locked and tagged do not touch it. It is locked and tagged for a reason.</a:t>
            </a:r>
          </a:p>
          <a:p>
            <a:r>
              <a:rPr lang="en-US" altLang="en-US"/>
              <a:t> </a:t>
            </a:r>
          </a:p>
          <a:p>
            <a:r>
              <a:rPr lang="en-US" altLang="en-US"/>
              <a:t>If you are required to work on electrical equipment you must be trained in lock-out/tag-out procedures specific for that site.</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9C668471-E83A-4C4B-8635-26C7D590EBF8}" type="slidenum">
              <a:rPr lang="en-US" altLang="en-US" sz="1200">
                <a:latin typeface="Arial Unicode MS" panose="020B0604020202020204" pitchFamily="34" charset="-128"/>
              </a:rPr>
              <a:pPr/>
              <a:t>110</a:t>
            </a:fld>
            <a:endParaRPr lang="en-US" altLang="en-US" sz="1200" dirty="0">
              <a:latin typeface="Arial Unicode MS" panose="020B0604020202020204" pitchFamily="34" charset="-128"/>
            </a:endParaRPr>
          </a:p>
        </p:txBody>
      </p:sp>
      <p:sp>
        <p:nvSpPr>
          <p:cNvPr id="1474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4746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911988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E37B0-30FB-45CB-AE58-C7467233B03D}" type="slidenum">
              <a:rPr lang="en-US" altLang="en-US"/>
              <a:pPr/>
              <a:t>112</a:t>
            </a:fld>
            <a:endParaRPr lang="en-US" altLang="en-US"/>
          </a:p>
        </p:txBody>
      </p:sp>
      <p:sp>
        <p:nvSpPr>
          <p:cNvPr id="802818" name="Rectangle 2"/>
          <p:cNvSpPr>
            <a:spLocks noGrp="1" noRot="1" noChangeAspect="1" noChangeArrowheads="1" noTextEdit="1"/>
          </p:cNvSpPr>
          <p:nvPr>
            <p:ph type="sldImg"/>
          </p:nvPr>
        </p:nvSpPr>
        <p:spPr>
          <a:xfrm>
            <a:off x="1217613" y="717550"/>
            <a:ext cx="4721225" cy="3541713"/>
          </a:xfrm>
          <a:ln/>
        </p:spPr>
      </p:sp>
      <p:sp>
        <p:nvSpPr>
          <p:cNvPr id="802819" name="Rectangle 3"/>
          <p:cNvSpPr>
            <a:spLocks noGrp="1" noChangeArrowheads="1"/>
          </p:cNvSpPr>
          <p:nvPr>
            <p:ph type="body" idx="1"/>
          </p:nvPr>
        </p:nvSpPr>
        <p:spPr>
          <a:xfrm>
            <a:off x="954156" y="4503843"/>
            <a:ext cx="5247861" cy="4266107"/>
          </a:xfrm>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9059119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994F19-46D6-4966-8CB8-80F28D4BA4AB}" type="slidenum">
              <a:rPr lang="en-US" altLang="en-US"/>
              <a:pPr/>
              <a:t>113</a:t>
            </a:fld>
            <a:endParaRPr lang="en-US" altLang="en-US"/>
          </a:p>
        </p:txBody>
      </p:sp>
      <p:sp>
        <p:nvSpPr>
          <p:cNvPr id="804866" name="Rectangle 2"/>
          <p:cNvSpPr>
            <a:spLocks noGrp="1" noRot="1" noChangeAspect="1" noChangeArrowheads="1" noTextEdit="1"/>
          </p:cNvSpPr>
          <p:nvPr>
            <p:ph type="sldImg"/>
          </p:nvPr>
        </p:nvSpPr>
        <p:spPr>
          <a:xfrm>
            <a:off x="1217613" y="717550"/>
            <a:ext cx="4721225" cy="3541713"/>
          </a:xfrm>
          <a:ln/>
        </p:spPr>
      </p:sp>
      <p:sp>
        <p:nvSpPr>
          <p:cNvPr id="804867" name="Rectangle 3"/>
          <p:cNvSpPr>
            <a:spLocks noGrp="1" noChangeArrowheads="1"/>
          </p:cNvSpPr>
          <p:nvPr>
            <p:ph type="body" idx="1"/>
          </p:nvPr>
        </p:nvSpPr>
        <p:spPr>
          <a:xfrm>
            <a:off x="954156" y="4503843"/>
            <a:ext cx="5247861" cy="4266107"/>
          </a:xfrm>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3764101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78D70-EA55-4104-B49B-9EB8EB007D5F}" type="slidenum">
              <a:rPr lang="en-US" altLang="en-US"/>
              <a:pPr/>
              <a:t>114</a:t>
            </a:fld>
            <a:endParaRPr lang="en-US" altLang="en-US"/>
          </a:p>
        </p:txBody>
      </p:sp>
      <p:sp>
        <p:nvSpPr>
          <p:cNvPr id="806914" name="Rectangle 2"/>
          <p:cNvSpPr>
            <a:spLocks noGrp="1" noRot="1" noChangeAspect="1" noChangeArrowheads="1" noTextEdit="1"/>
          </p:cNvSpPr>
          <p:nvPr>
            <p:ph type="sldImg"/>
          </p:nvPr>
        </p:nvSpPr>
        <p:spPr>
          <a:xfrm>
            <a:off x="1217613" y="717550"/>
            <a:ext cx="4721225" cy="3541713"/>
          </a:xfrm>
          <a:ln/>
        </p:spPr>
      </p:sp>
      <p:sp>
        <p:nvSpPr>
          <p:cNvPr id="806915" name="Rectangle 3"/>
          <p:cNvSpPr>
            <a:spLocks noGrp="1" noChangeArrowheads="1"/>
          </p:cNvSpPr>
          <p:nvPr>
            <p:ph type="body" idx="1"/>
          </p:nvPr>
        </p:nvSpPr>
        <p:spPr>
          <a:xfrm>
            <a:off x="954156" y="4503843"/>
            <a:ext cx="5247861" cy="4266107"/>
          </a:xfrm>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80999456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7E160-DEB9-4B8F-8A27-C3194653D4A4}" type="slidenum">
              <a:rPr lang="en-US" altLang="en-US"/>
              <a:pPr/>
              <a:t>115</a:t>
            </a:fld>
            <a:endParaRPr lang="en-US" altLang="en-US"/>
          </a:p>
        </p:txBody>
      </p:sp>
      <p:sp>
        <p:nvSpPr>
          <p:cNvPr id="808962" name="Rectangle 2"/>
          <p:cNvSpPr>
            <a:spLocks noGrp="1" noRot="1" noChangeAspect="1" noChangeArrowheads="1" noTextEdit="1"/>
          </p:cNvSpPr>
          <p:nvPr>
            <p:ph type="sldImg"/>
          </p:nvPr>
        </p:nvSpPr>
        <p:spPr>
          <a:xfrm>
            <a:off x="1217613" y="717550"/>
            <a:ext cx="4721225" cy="3541713"/>
          </a:xfrm>
          <a:ln/>
        </p:spPr>
      </p:sp>
      <p:sp>
        <p:nvSpPr>
          <p:cNvPr id="808963" name="Rectangle 3"/>
          <p:cNvSpPr>
            <a:spLocks noGrp="1" noChangeArrowheads="1"/>
          </p:cNvSpPr>
          <p:nvPr>
            <p:ph type="body" idx="1"/>
          </p:nvPr>
        </p:nvSpPr>
        <p:spPr>
          <a:xfrm>
            <a:off x="954156" y="4503843"/>
            <a:ext cx="5247861" cy="4266107"/>
          </a:xfrm>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89625059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DD72A8-A4BE-4F51-A8A7-5F02BBF0FB6A}" type="slidenum">
              <a:rPr lang="en-US" altLang="en-US"/>
              <a:pPr/>
              <a:t>116</a:t>
            </a:fld>
            <a:endParaRPr lang="en-US" altLang="en-US"/>
          </a:p>
        </p:txBody>
      </p:sp>
      <p:sp>
        <p:nvSpPr>
          <p:cNvPr id="811010" name="Rectangle 2"/>
          <p:cNvSpPr>
            <a:spLocks noGrp="1" noRot="1" noChangeAspect="1" noChangeArrowheads="1" noTextEdit="1"/>
          </p:cNvSpPr>
          <p:nvPr>
            <p:ph type="sldImg"/>
          </p:nvPr>
        </p:nvSpPr>
        <p:spPr>
          <a:xfrm>
            <a:off x="1217613" y="717550"/>
            <a:ext cx="4721225" cy="3541713"/>
          </a:xfrm>
          <a:ln/>
        </p:spPr>
      </p:sp>
      <p:sp>
        <p:nvSpPr>
          <p:cNvPr id="811011" name="Rectangle 3"/>
          <p:cNvSpPr>
            <a:spLocks noGrp="1" noChangeArrowheads="1"/>
          </p:cNvSpPr>
          <p:nvPr>
            <p:ph type="body" idx="1"/>
          </p:nvPr>
        </p:nvSpPr>
        <p:spPr>
          <a:xfrm>
            <a:off x="954156" y="4503843"/>
            <a:ext cx="5247861" cy="4266107"/>
          </a:xfrm>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06403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Unicode MS" panose="020B0604020202020204" pitchFamily="34" charset="-128"/>
                <a:cs typeface="Arial Unicode MS" panose="020B0604020202020204" pitchFamily="34" charset="-128"/>
              </a:defRPr>
            </a:lvl1pPr>
          </a:lstStyle>
          <a:p>
            <a:endParaRPr lang="en-US" dirty="0"/>
          </a:p>
        </p:txBody>
      </p:sp>
      <p:sp>
        <p:nvSpPr>
          <p:cNvPr id="5" name="Footer Placeholder 4"/>
          <p:cNvSpPr>
            <a:spLocks noGrp="1"/>
          </p:cNvSpPr>
          <p:nvPr>
            <p:ph type="ftr" sz="quarter" idx="11"/>
          </p:nvPr>
        </p:nvSpPr>
        <p:spPr/>
        <p:txBody>
          <a:bodyPr/>
          <a:lstStyle>
            <a:lvl1pPr>
              <a:defRPr>
                <a:latin typeface="Arial Unicode MS" panose="020B0604020202020204" pitchFamily="34" charset="-128"/>
                <a:cs typeface="Arial Unicode MS" panose="020B0604020202020204" pitchFamily="34" charset="-128"/>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Unicode MS" panose="020B0604020202020204" pitchFamily="34" charset="-128"/>
                <a:cs typeface="Arial Unicode MS" panose="020B0604020202020204" pitchFamily="34" charset="-128"/>
              </a:defRPr>
            </a:lvl1pPr>
          </a:lstStyle>
          <a:p>
            <a:fld id="{822EE31D-995F-49BA-8FFA-0CC48DCCE8BB}" type="slidenum">
              <a:rPr lang="en-US" smtClean="0"/>
              <a:pPr/>
              <a:t>‹#›</a:t>
            </a:fld>
            <a:endParaRPr lang="en-US" dirty="0"/>
          </a:p>
        </p:txBody>
      </p:sp>
    </p:spTree>
    <p:extLst>
      <p:ext uri="{BB962C8B-B14F-4D97-AF65-F5344CB8AC3E}">
        <p14:creationId xmlns:p14="http://schemas.microsoft.com/office/powerpoint/2010/main" val="2555375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104238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650735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lstStyle/>
          <a:p>
            <a:r>
              <a:rPr lang="en-US"/>
              <a:t>Click to edit Master title style</a:t>
            </a:r>
          </a:p>
        </p:txBody>
      </p:sp>
      <p:sp>
        <p:nvSpPr>
          <p:cNvPr id="3" name="Text Placeholder 2"/>
          <p:cNvSpPr>
            <a:spLocks noGrp="1"/>
          </p:cNvSpPr>
          <p:nvPr>
            <p:ph type="body" sz="half" idx="1"/>
          </p:nvPr>
        </p:nvSpPr>
        <p:spPr>
          <a:xfrm>
            <a:off x="457200" y="1066800"/>
            <a:ext cx="4013200"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1066800"/>
            <a:ext cx="4013200"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s-MX"/>
          </a:p>
        </p:txBody>
      </p:sp>
      <p:sp>
        <p:nvSpPr>
          <p:cNvPr id="6" name="Footer Placeholder 21"/>
          <p:cNvSpPr>
            <a:spLocks noGrp="1"/>
          </p:cNvSpPr>
          <p:nvPr>
            <p:ph type="ftr" sz="quarter" idx="11"/>
          </p:nvPr>
        </p:nvSpPr>
        <p:spPr/>
        <p:txBody>
          <a:bodyPr/>
          <a:lstStyle>
            <a:lvl1pPr>
              <a:defRPr/>
            </a:lvl1pPr>
          </a:lstStyle>
          <a:p>
            <a:pPr>
              <a:defRPr/>
            </a:pPr>
            <a:endParaRPr lang="es-MX"/>
          </a:p>
        </p:txBody>
      </p:sp>
      <p:sp>
        <p:nvSpPr>
          <p:cNvPr id="7" name="Slide Number Placeholder 17"/>
          <p:cNvSpPr>
            <a:spLocks noGrp="1"/>
          </p:cNvSpPr>
          <p:nvPr>
            <p:ph type="sldNum" sz="quarter" idx="12"/>
          </p:nvPr>
        </p:nvSpPr>
        <p:spPr/>
        <p:txBody>
          <a:bodyPr/>
          <a:lstStyle>
            <a:lvl1pPr>
              <a:defRPr/>
            </a:lvl1pPr>
          </a:lstStyle>
          <a:p>
            <a:fld id="{A2AA9447-264D-43AD-827B-5CC3D849ADB9}" type="slidenum">
              <a:rPr lang="es-MX" altLang="en-US"/>
              <a:pPr/>
              <a:t>‹#›</a:t>
            </a:fld>
            <a:endParaRPr lang="es-MX" altLang="en-US"/>
          </a:p>
        </p:txBody>
      </p:sp>
    </p:spTree>
    <p:extLst>
      <p:ext uri="{BB962C8B-B14F-4D97-AF65-F5344CB8AC3E}">
        <p14:creationId xmlns:p14="http://schemas.microsoft.com/office/powerpoint/2010/main" val="1036611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55650" y="520700"/>
            <a:ext cx="8388350" cy="1143000"/>
          </a:xfrm>
        </p:spPr>
        <p:txBody>
          <a:bodyPr/>
          <a:lstStyle/>
          <a:p>
            <a:r>
              <a:rPr lang="en-US"/>
              <a:t>Click to edit Master title style</a:t>
            </a:r>
          </a:p>
        </p:txBody>
      </p:sp>
      <p:sp>
        <p:nvSpPr>
          <p:cNvPr id="3" name="Content Placeholder 2"/>
          <p:cNvSpPr>
            <a:spLocks noGrp="1"/>
          </p:cNvSpPr>
          <p:nvPr>
            <p:ph sz="quarter" idx="1"/>
          </p:nvPr>
        </p:nvSpPr>
        <p:spPr>
          <a:xfrm>
            <a:off x="2039938" y="1979613"/>
            <a:ext cx="2740025"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32363" y="1979613"/>
            <a:ext cx="2741612"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2039938" y="4113213"/>
            <a:ext cx="5634037"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1825CC68-D688-4B42-8393-91F16F78334B}" type="slidenum">
              <a:rPr lang="en-US" altLang="en-US"/>
              <a:pPr/>
              <a:t>‹#›</a:t>
            </a:fld>
            <a:endParaRPr lang="en-US" altLang="en-US"/>
          </a:p>
        </p:txBody>
      </p:sp>
    </p:spTree>
    <p:extLst>
      <p:ext uri="{BB962C8B-B14F-4D97-AF65-F5344CB8AC3E}">
        <p14:creationId xmlns:p14="http://schemas.microsoft.com/office/powerpoint/2010/main" val="2359187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55650" y="520700"/>
            <a:ext cx="8388350" cy="1143000"/>
          </a:xfrm>
        </p:spPr>
        <p:txBody>
          <a:bodyPr/>
          <a:lstStyle/>
          <a:p>
            <a:r>
              <a:rPr lang="en-US"/>
              <a:t>Click to edit Master title style</a:t>
            </a:r>
          </a:p>
        </p:txBody>
      </p:sp>
      <p:sp>
        <p:nvSpPr>
          <p:cNvPr id="3" name="Content Placeholder 2"/>
          <p:cNvSpPr>
            <a:spLocks noGrp="1"/>
          </p:cNvSpPr>
          <p:nvPr>
            <p:ph sz="half" idx="1"/>
          </p:nvPr>
        </p:nvSpPr>
        <p:spPr>
          <a:xfrm>
            <a:off x="2039938" y="1979613"/>
            <a:ext cx="2740025"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32363" y="1979613"/>
            <a:ext cx="2741612"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490EBD3-D628-4098-AE5E-6B7759A4E9FE}" type="slidenum">
              <a:rPr lang="en-US" altLang="en-US"/>
              <a:pPr/>
              <a:t>‹#›</a:t>
            </a:fld>
            <a:endParaRPr lang="en-US" altLang="en-US"/>
          </a:p>
        </p:txBody>
      </p:sp>
    </p:spTree>
    <p:extLst>
      <p:ext uri="{BB962C8B-B14F-4D97-AF65-F5344CB8AC3E}">
        <p14:creationId xmlns:p14="http://schemas.microsoft.com/office/powerpoint/2010/main" val="4156921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55650" y="520700"/>
            <a:ext cx="8388350" cy="1143000"/>
          </a:xfrm>
        </p:spPr>
        <p:txBody>
          <a:bodyPr/>
          <a:lstStyle/>
          <a:p>
            <a:r>
              <a:rPr lang="en-US"/>
              <a:t>Click to edit Master title style</a:t>
            </a:r>
          </a:p>
        </p:txBody>
      </p:sp>
      <p:sp>
        <p:nvSpPr>
          <p:cNvPr id="3" name="Online Image Placeholder 2"/>
          <p:cNvSpPr>
            <a:spLocks noGrp="1"/>
          </p:cNvSpPr>
          <p:nvPr>
            <p:ph type="clipArt" sz="half" idx="1"/>
          </p:nvPr>
        </p:nvSpPr>
        <p:spPr>
          <a:xfrm>
            <a:off x="2039938" y="1979613"/>
            <a:ext cx="2740025" cy="4114800"/>
          </a:xfrm>
        </p:spPr>
        <p:txBody>
          <a:bodyPr/>
          <a:lstStyle/>
          <a:p>
            <a:endParaRPr lang="en-US"/>
          </a:p>
        </p:txBody>
      </p:sp>
      <p:sp>
        <p:nvSpPr>
          <p:cNvPr id="4" name="Text Placeholder 3"/>
          <p:cNvSpPr>
            <a:spLocks noGrp="1"/>
          </p:cNvSpPr>
          <p:nvPr>
            <p:ph type="body" sz="half" idx="2"/>
          </p:nvPr>
        </p:nvSpPr>
        <p:spPr>
          <a:xfrm>
            <a:off x="4932363" y="1979613"/>
            <a:ext cx="2741612"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BFA11D5-36BD-4500-BDEA-9FB2B03A9EC7}" type="slidenum">
              <a:rPr lang="en-US" altLang="en-US"/>
              <a:pPr/>
              <a:t>‹#›</a:t>
            </a:fld>
            <a:endParaRPr lang="en-US" altLang="en-US"/>
          </a:p>
        </p:txBody>
      </p:sp>
    </p:spTree>
    <p:extLst>
      <p:ext uri="{BB962C8B-B14F-4D97-AF65-F5344CB8AC3E}">
        <p14:creationId xmlns:p14="http://schemas.microsoft.com/office/powerpoint/2010/main" val="2706524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5650" y="520700"/>
            <a:ext cx="8388350" cy="1143000"/>
          </a:xfrm>
        </p:spPr>
        <p:txBody>
          <a:bodyPr/>
          <a:lstStyle/>
          <a:p>
            <a:r>
              <a:rPr lang="en-US"/>
              <a:t>Click to edit Master title style</a:t>
            </a:r>
          </a:p>
        </p:txBody>
      </p:sp>
      <p:sp>
        <p:nvSpPr>
          <p:cNvPr id="3" name="Table Placeholder 2"/>
          <p:cNvSpPr>
            <a:spLocks noGrp="1"/>
          </p:cNvSpPr>
          <p:nvPr>
            <p:ph type="tbl" idx="1"/>
          </p:nvPr>
        </p:nvSpPr>
        <p:spPr>
          <a:xfrm>
            <a:off x="2039938" y="1979613"/>
            <a:ext cx="5634037"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651F799-38F0-44D0-8234-4B1BB96F1AB1}" type="slidenum">
              <a:rPr lang="en-US" altLang="en-US"/>
              <a:pPr/>
              <a:t>‹#›</a:t>
            </a:fld>
            <a:endParaRPr lang="en-US" altLang="en-US"/>
          </a:p>
        </p:txBody>
      </p:sp>
    </p:spTree>
    <p:extLst>
      <p:ext uri="{BB962C8B-B14F-4D97-AF65-F5344CB8AC3E}">
        <p14:creationId xmlns:p14="http://schemas.microsoft.com/office/powerpoint/2010/main" val="2082840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lstStyle/>
          <a:p>
            <a:r>
              <a:rPr lang="en-US"/>
              <a:t>Click to edit Master title style</a:t>
            </a:r>
          </a:p>
        </p:txBody>
      </p:sp>
      <p:sp>
        <p:nvSpPr>
          <p:cNvPr id="3" name="Text Placeholder 2"/>
          <p:cNvSpPr>
            <a:spLocks noGrp="1"/>
          </p:cNvSpPr>
          <p:nvPr>
            <p:ph type="body" sz="half" idx="1"/>
          </p:nvPr>
        </p:nvSpPr>
        <p:spPr>
          <a:xfrm>
            <a:off x="457200" y="1066800"/>
            <a:ext cx="4013200"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22800" y="1066800"/>
            <a:ext cx="4013200" cy="4171950"/>
          </a:xfrm>
        </p:spPr>
        <p:txBody>
          <a:bodyPr/>
          <a:lstStyle/>
          <a:p>
            <a:pPr lvl="0"/>
            <a:endParaRPr lang="en-US" noProof="0"/>
          </a:p>
        </p:txBody>
      </p:sp>
      <p:sp>
        <p:nvSpPr>
          <p:cNvPr id="5" name="Date Placeholder 9"/>
          <p:cNvSpPr>
            <a:spLocks noGrp="1"/>
          </p:cNvSpPr>
          <p:nvPr>
            <p:ph type="dt" sz="half" idx="10"/>
          </p:nvPr>
        </p:nvSpPr>
        <p:spPr/>
        <p:txBody>
          <a:bodyPr/>
          <a:lstStyle>
            <a:lvl1pPr>
              <a:defRPr/>
            </a:lvl1pPr>
          </a:lstStyle>
          <a:p>
            <a:pPr>
              <a:defRPr/>
            </a:pPr>
            <a:endParaRPr lang="es-MX"/>
          </a:p>
        </p:txBody>
      </p:sp>
      <p:sp>
        <p:nvSpPr>
          <p:cNvPr id="6" name="Footer Placeholder 21"/>
          <p:cNvSpPr>
            <a:spLocks noGrp="1"/>
          </p:cNvSpPr>
          <p:nvPr>
            <p:ph type="ftr" sz="quarter" idx="11"/>
          </p:nvPr>
        </p:nvSpPr>
        <p:spPr/>
        <p:txBody>
          <a:bodyPr/>
          <a:lstStyle>
            <a:lvl1pPr>
              <a:defRPr/>
            </a:lvl1pPr>
          </a:lstStyle>
          <a:p>
            <a:pPr>
              <a:defRPr/>
            </a:pPr>
            <a:endParaRPr lang="es-MX"/>
          </a:p>
        </p:txBody>
      </p:sp>
      <p:sp>
        <p:nvSpPr>
          <p:cNvPr id="7" name="Slide Number Placeholder 17"/>
          <p:cNvSpPr>
            <a:spLocks noGrp="1"/>
          </p:cNvSpPr>
          <p:nvPr>
            <p:ph type="sldNum" sz="quarter" idx="12"/>
          </p:nvPr>
        </p:nvSpPr>
        <p:spPr/>
        <p:txBody>
          <a:bodyPr/>
          <a:lstStyle>
            <a:lvl1pPr>
              <a:defRPr/>
            </a:lvl1pPr>
          </a:lstStyle>
          <a:p>
            <a:fld id="{E20D169F-D6F6-4209-BF7F-CCDA5A933D37}" type="slidenum">
              <a:rPr lang="es-MX" altLang="en-US"/>
              <a:pPr/>
              <a:t>‹#›</a:t>
            </a:fld>
            <a:endParaRPr lang="es-MX" altLang="en-US"/>
          </a:p>
        </p:txBody>
      </p:sp>
    </p:spTree>
    <p:extLst>
      <p:ext uri="{BB962C8B-B14F-4D97-AF65-F5344CB8AC3E}">
        <p14:creationId xmlns:p14="http://schemas.microsoft.com/office/powerpoint/2010/main" val="205097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575"/>
            <a:ext cx="7886700" cy="49743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628650" y="208647"/>
            <a:ext cx="7886700" cy="776489"/>
          </a:xfrm>
        </p:spPr>
        <p:txBody>
          <a:bodyPr>
            <a:noAutofit/>
          </a:bodyPr>
          <a:lstStyle>
            <a:lvl1pPr>
              <a:defRPr sz="3600" b="1" cap="all" baseline="0">
                <a:effectLst/>
                <a:latin typeface="Arial Unicode MS" panose="020B0604020202020204" pitchFamily="34" charset="-128"/>
                <a:cs typeface="Arial Unicode MS" panose="020B0604020202020204" pitchFamily="34" charset="-128"/>
              </a:defRPr>
            </a:lvl1pPr>
          </a:lstStyle>
          <a:p>
            <a:r>
              <a:rPr lang="en-US" dirty="0"/>
              <a:t>Click to edit Master title style</a:t>
            </a:r>
          </a:p>
        </p:txBody>
      </p:sp>
      <p:pic>
        <p:nvPicPr>
          <p:cNvPr id="9" name="Picture 2" descr="https://parking.fiu.edu/wp-content/uploads/2017/03/fiulogo_h_cmyk.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55148" y="6358139"/>
            <a:ext cx="756951" cy="3633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email">
            <a:grayscl/>
            <a:extLst>
              <a:ext uri="{28A0092B-C50C-407E-A947-70E740481C1C}">
                <a14:useLocalDpi xmlns:a14="http://schemas.microsoft.com/office/drawing/2010/main"/>
              </a:ext>
            </a:extLst>
          </a:blip>
          <a:stretch>
            <a:fillRect/>
          </a:stretch>
        </p:blipFill>
        <p:spPr>
          <a:xfrm>
            <a:off x="2878022" y="6394402"/>
            <a:ext cx="3384233" cy="230612"/>
          </a:xfrm>
          <a:prstGeom prst="rect">
            <a:avLst/>
          </a:prstGeom>
        </p:spPr>
      </p:pic>
      <p:sp>
        <p:nvSpPr>
          <p:cNvPr id="11" name="Slide Number Placeholder 3"/>
          <p:cNvSpPr>
            <a:spLocks noGrp="1"/>
          </p:cNvSpPr>
          <p:nvPr>
            <p:ph type="sldNum" sz="quarter" idx="12"/>
          </p:nvPr>
        </p:nvSpPr>
        <p:spPr>
          <a:xfrm>
            <a:off x="6457950" y="6356351"/>
            <a:ext cx="2057400" cy="365125"/>
          </a:xfrm>
        </p:spPr>
        <p:txBody>
          <a:bodyPr/>
          <a:lstStyle>
            <a:lvl1pPr>
              <a:defRPr>
                <a:latin typeface="Arial Unicode MS" panose="020B0604020202020204" pitchFamily="34" charset="-128"/>
                <a:cs typeface="Arial Unicode MS" panose="020B0604020202020204" pitchFamily="34" charset="-128"/>
              </a:defRPr>
            </a:lvl1pPr>
          </a:lstStyle>
          <a:p>
            <a:fld id="{A7F154CC-4E82-45BB-8A64-02679D04A018}" type="slidenum">
              <a:rPr lang="en-US" smtClean="0"/>
              <a:pPr/>
              <a:t>‹#›</a:t>
            </a:fld>
            <a:endParaRPr lang="en-US" dirty="0"/>
          </a:p>
        </p:txBody>
      </p:sp>
    </p:spTree>
    <p:extLst>
      <p:ext uri="{BB962C8B-B14F-4D97-AF65-F5344CB8AC3E}">
        <p14:creationId xmlns:p14="http://schemas.microsoft.com/office/powerpoint/2010/main" val="339007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299147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280833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373473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4069" y="198871"/>
            <a:ext cx="7886700" cy="776489"/>
          </a:xfrm>
        </p:spPr>
        <p:txBody>
          <a:bodyPr/>
          <a:lstStyle>
            <a:lvl1pPr>
              <a:defRPr b="1">
                <a:effectLst>
                  <a:outerShdw blurRad="38100" dist="38100" dir="2700000" algn="tl">
                    <a:srgbClr val="000000">
                      <a:alpha val="43137"/>
                    </a:srgbClr>
                  </a:outerShdw>
                </a:effectLst>
                <a:latin typeface="Arial Unicode MS" panose="020B0604020202020204" pitchFamily="34" charset="-128"/>
              </a:defRPr>
            </a:lvl1pPr>
          </a:lstStyle>
          <a:p>
            <a:r>
              <a:rPr lang="en-US" dirty="0"/>
              <a:t>Click to edit Master title style</a:t>
            </a:r>
          </a:p>
        </p:txBody>
      </p:sp>
      <p:pic>
        <p:nvPicPr>
          <p:cNvPr id="1026" name="Picture 2" descr="https://parking.fiu.edu/wp-content/uploads/2017/03/fiulogo_h_cmyk.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2515" y="6320087"/>
            <a:ext cx="911774" cy="4376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email">
            <a:grayscl/>
            <a:extLst>
              <a:ext uri="{28A0092B-C50C-407E-A947-70E740481C1C}">
                <a14:useLocalDpi xmlns:a14="http://schemas.microsoft.com/office/drawing/2010/main"/>
              </a:ext>
            </a:extLst>
          </a:blip>
          <a:stretch>
            <a:fillRect/>
          </a:stretch>
        </p:blipFill>
        <p:spPr>
          <a:xfrm>
            <a:off x="2026400" y="6394402"/>
            <a:ext cx="4241396" cy="289022"/>
          </a:xfrm>
          <a:prstGeom prst="rect">
            <a:avLst/>
          </a:prstGeom>
        </p:spPr>
      </p:pic>
      <p:sp>
        <p:nvSpPr>
          <p:cNvPr id="8" name="Slide Number Placeholder 3"/>
          <p:cNvSpPr>
            <a:spLocks noGrp="1"/>
          </p:cNvSpPr>
          <p:nvPr>
            <p:ph type="sldNum" sz="quarter" idx="12"/>
          </p:nvPr>
        </p:nvSpPr>
        <p:spPr>
          <a:xfrm>
            <a:off x="6457950" y="6356351"/>
            <a:ext cx="2057400" cy="365125"/>
          </a:xfrm>
        </p:spPr>
        <p:txBody>
          <a:bodyPr/>
          <a:lstStyle>
            <a:lvl1pPr>
              <a:defRPr/>
            </a:lvl1pPr>
          </a:lstStyle>
          <a:p>
            <a:fld id="{A7F154CC-4E82-45BB-8A64-02679D04A018}" type="slidenum">
              <a:rPr lang="en-US" smtClean="0"/>
              <a:pPr/>
              <a:t>‹#›</a:t>
            </a:fld>
            <a:endParaRPr lang="en-US" dirty="0"/>
          </a:p>
        </p:txBody>
      </p:sp>
    </p:spTree>
    <p:extLst>
      <p:ext uri="{BB962C8B-B14F-4D97-AF65-F5344CB8AC3E}">
        <p14:creationId xmlns:p14="http://schemas.microsoft.com/office/powerpoint/2010/main" val="313250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204192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423605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395723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Unicode MS" panose="020B0604020202020204" pitchFamily="34" charset="-128"/>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Unicode MS" panose="020B0604020202020204" pitchFamily="34" charset="-128"/>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Unicode MS" panose="020B0604020202020204" pitchFamily="34" charset="-128"/>
              </a:defRPr>
            </a:lvl1pPr>
          </a:lstStyle>
          <a:p>
            <a:fld id="{6255CD82-5E2A-4F8D-8869-A04B2317EEBE}" type="slidenum">
              <a:rPr lang="en-US" smtClean="0"/>
              <a:pPr/>
              <a:t>‹#›</a:t>
            </a:fld>
            <a:endParaRPr lang="en-US" dirty="0"/>
          </a:p>
        </p:txBody>
      </p:sp>
    </p:spTree>
    <p:extLst>
      <p:ext uri="{BB962C8B-B14F-4D97-AF65-F5344CB8AC3E}">
        <p14:creationId xmlns:p14="http://schemas.microsoft.com/office/powerpoint/2010/main" val="1344312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 id="2147483678"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Arial Unicode MS" panose="020B0604020202020204" pitchFamily="34" charset="-128"/>
          <a:ea typeface="+mj-ea"/>
          <a:cs typeface="Arial Unicode MS" panose="020B0604020202020204"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Unicode MS" panose="020B0604020202020204" pitchFamily="34" charset="-128"/>
          <a:ea typeface="+mn-ea"/>
          <a:cs typeface="Arial Unicode MS" panose="020B0604020202020204" pitchFamily="34" charset="-12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Unicode MS" panose="020B0604020202020204" pitchFamily="34" charset="-128"/>
          <a:ea typeface="+mn-ea"/>
          <a:cs typeface="Arial Unicode MS" panose="020B0604020202020204" pitchFamily="34" charset="-12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Unicode MS" panose="020B0604020202020204" pitchFamily="34" charset="-128"/>
          <a:ea typeface="+mn-ea"/>
          <a:cs typeface="Arial Unicode MS" panose="020B0604020202020204" pitchFamily="34" charset="-12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Unicode MS" panose="020B0604020202020204" pitchFamily="34" charset="-128"/>
          <a:ea typeface="+mn-ea"/>
          <a:cs typeface="Arial Unicode MS" panose="020B0604020202020204" pitchFamily="34" charset="-12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Unicode MS" panose="020B0604020202020204" pitchFamily="34" charset="-128"/>
          <a:ea typeface="+mn-ea"/>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31.png"/></Relationships>
</file>

<file path=ppt/slides/_rels/slide10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0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0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86.jpeg"/></Relationships>
</file>

<file path=ppt/slides/_rels/slide10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0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0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0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0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21.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23.jpeg"/></Relationships>
</file>

<file path=ppt/slides/_rels/slide147.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26_0404&amp;src_anchor_name=1926.404(b)(1)(ii)"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osha.gov/pls/oshaweb/owalink.query_links?src_doc_type=STANDARDS&amp;src_unique_file=1926_0404&amp;src_anchor_name=1926.404(b)(1)(iii)"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7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1.png"/></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7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7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31.png"/></Relationships>
</file>

<file path=ppt/slides/_rels/slide8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5.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47.jpeg"/></Relationships>
</file>

<file path=ppt/slides/_rels/slide8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8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8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8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8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8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63.jpeg"/></Relationships>
</file>

<file path=ppt/slides/_rels/slide9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9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9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9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73.jpeg"/></Relationships>
</file>

<file path=ppt/slides/_rels/slide9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9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9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all Protection Training"/>
          <p:cNvSpPr>
            <a:spLocks noGrp="1"/>
          </p:cNvSpPr>
          <p:nvPr>
            <p:ph type="ctrTitle"/>
          </p:nvPr>
        </p:nvSpPr>
        <p:spPr>
          <a:xfrm>
            <a:off x="269731" y="3679903"/>
            <a:ext cx="8570985" cy="1596770"/>
          </a:xfrm>
        </p:spPr>
        <p:txBody>
          <a:bodyPr>
            <a:normAutofit fontScale="90000"/>
          </a:bodyPr>
          <a:lstStyle/>
          <a:p>
            <a:r>
              <a:rPr lang="es-419" sz="4000" dirty="0"/>
              <a:t>ENTRENAMIENTO sobre los peligros de trabajar con electricidad</a:t>
            </a:r>
            <a:endParaRPr lang="es-419" sz="2000" dirty="0"/>
          </a:p>
        </p:txBody>
      </p:sp>
      <p:pic>
        <p:nvPicPr>
          <p:cNvPr id="4098" name="Picture 2" descr="Imagen de un rayo encerrado en un triángulo que representa una señal de peligros eléctrico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83811" y="147945"/>
            <a:ext cx="3579519" cy="3184340"/>
          </a:xfrm>
          <a:prstGeom prst="rect">
            <a:avLst/>
          </a:prstGeom>
          <a:noFill/>
          <a:extLst>
            <a:ext uri="{909E8E84-426E-40DD-AFC4-6F175D3DCCD1}">
              <a14:hiddenFill xmlns:a14="http://schemas.microsoft.com/office/drawing/2010/main">
                <a:solidFill>
                  <a:srgbClr val="FFFFFF"/>
                </a:solidFill>
              </a14:hiddenFill>
            </a:ext>
          </a:extLst>
        </p:spPr>
      </p:pic>
      <p:sp>
        <p:nvSpPr>
          <p:cNvPr id="5" name="Fall Protection Training"/>
          <p:cNvSpPr txBox="1">
            <a:spLocks/>
          </p:cNvSpPr>
          <p:nvPr/>
        </p:nvSpPr>
        <p:spPr>
          <a:xfrm>
            <a:off x="2583811" y="5427673"/>
            <a:ext cx="5815325" cy="4895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cap="all" baseline="0">
                <a:solidFill>
                  <a:schemeClr val="tx1"/>
                </a:solidFill>
                <a:latin typeface="Arial Unicode MS" panose="020B0604020202020204" pitchFamily="34" charset="-128"/>
                <a:ea typeface="+mj-ea"/>
                <a:cs typeface="Arial Unicode MS" panose="020B0604020202020204" pitchFamily="34" charset="-128"/>
              </a:defRPr>
            </a:lvl1pPr>
          </a:lstStyle>
          <a:p>
            <a:r>
              <a:rPr lang="en-US" sz="2000" dirty="0"/>
              <a:t>OSHA - Susan Harwood Training Grant</a:t>
            </a:r>
          </a:p>
        </p:txBody>
      </p:sp>
    </p:spTree>
    <p:extLst>
      <p:ext uri="{BB962C8B-B14F-4D97-AF65-F5344CB8AC3E}">
        <p14:creationId xmlns:p14="http://schemas.microsoft.com/office/powerpoint/2010/main" val="262424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1885137"/>
            <a:ext cx="3733800" cy="4291825"/>
          </a:xfrm>
        </p:spPr>
        <p:txBody>
          <a:bodyPr>
            <a:normAutofit/>
          </a:bodyPr>
          <a:lstStyle/>
          <a:p>
            <a:r>
              <a:rPr lang="es-419"/>
              <a:t>Salvar vidas</a:t>
            </a:r>
          </a:p>
          <a:p>
            <a:endParaRPr lang="es-419"/>
          </a:p>
          <a:p>
            <a:r>
              <a:rPr lang="es-419"/>
              <a:t>Prevenir lesiones</a:t>
            </a:r>
          </a:p>
          <a:p>
            <a:endParaRPr lang="es-419"/>
          </a:p>
          <a:p>
            <a:r>
              <a:rPr lang="es-419"/>
              <a:t>Proteger a los Trabajadores Americanos</a:t>
            </a:r>
          </a:p>
        </p:txBody>
      </p:sp>
      <p:sp>
        <p:nvSpPr>
          <p:cNvPr id="47" name="object 2"/>
          <p:cNvSpPr txBox="1">
            <a:spLocks noGrp="1"/>
          </p:cNvSpPr>
          <p:nvPr>
            <p:ph type="title"/>
          </p:nvPr>
        </p:nvSpPr>
        <p:spPr>
          <a:xfrm>
            <a:off x="419100" y="0"/>
            <a:ext cx="4022462" cy="1448703"/>
          </a:xfrm>
          <a:prstGeom prst="rect">
            <a:avLst/>
          </a:prstGeom>
        </p:spPr>
        <p:txBody>
          <a:bodyPr vert="horz" wrap="square" lIns="0" tIns="0" rIns="0" bIns="0" rtlCol="0" anchor="ctr">
            <a:noAutofit/>
          </a:bodyPr>
          <a:lstStyle/>
          <a:p>
            <a:pPr marR="11206" algn="ctr">
              <a:lnSpc>
                <a:spcPct val="100000"/>
              </a:lnSpc>
              <a:tabLst>
                <a:tab pos="2468227" algn="l"/>
              </a:tabLst>
            </a:pPr>
            <a:r>
              <a:rPr lang="es-419">
                <a:ea typeface="Arial Unicode MS" panose="020B0604020202020204" pitchFamily="34" charset="-128"/>
              </a:rPr>
              <a:t>LA Mision de OSHA </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10</a:t>
            </a:fld>
            <a:endParaRPr lang="en-US" dirty="0"/>
          </a:p>
        </p:txBody>
      </p:sp>
      <p:pic>
        <p:nvPicPr>
          <p:cNvPr id="4" name="Picture 3" title="Esta imagen tiene la circular de OSHA ¡Es la Ley! Contiene los deberes de los empleadores y los derechos de los empleados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5681" y="0"/>
            <a:ext cx="4492752" cy="6260592"/>
          </a:xfrm>
          <a:prstGeom prst="rect">
            <a:avLst/>
          </a:prstGeom>
        </p:spPr>
      </p:pic>
    </p:spTree>
    <p:extLst>
      <p:ext uri="{BB962C8B-B14F-4D97-AF65-F5344CB8AC3E}">
        <p14:creationId xmlns:p14="http://schemas.microsoft.com/office/powerpoint/2010/main" val="1418849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628650" y="1202575"/>
            <a:ext cx="3933825" cy="4974388"/>
          </a:xfrm>
        </p:spPr>
        <p:txBody>
          <a:bodyPr/>
          <a:lstStyle/>
          <a:p>
            <a:pPr lvl="1" eaLnBrk="1" hangingPunct="1"/>
            <a:endParaRPr lang="es-419" altLang="en-US" sz="2400"/>
          </a:p>
          <a:p>
            <a:pPr lvl="1"/>
            <a:r>
              <a:rPr lang="es-419" altLang="en-US"/>
              <a:t>Siempre considere estas precauciones de seguridad:</a:t>
            </a:r>
          </a:p>
          <a:p>
            <a:pPr lvl="1"/>
            <a:r>
              <a:rPr lang="es-419" altLang="en-US"/>
              <a:t>Equipo de protección personal(</a:t>
            </a:r>
            <a:r>
              <a:rPr lang="es-419" altLang="en-US" sz="2400"/>
              <a:t>PPE),</a:t>
            </a:r>
          </a:p>
          <a:p>
            <a:pPr lvl="1"/>
            <a:r>
              <a:rPr lang="es-419" altLang="en-US"/>
              <a:t>Inspeccionar herramientas,</a:t>
            </a:r>
            <a:endParaRPr lang="es-419" altLang="en-US" sz="2400"/>
          </a:p>
          <a:p>
            <a:pPr lvl="1"/>
            <a:r>
              <a:rPr lang="es-419" altLang="en-US"/>
              <a:t>Interruptores de circuito de falla a tierra(</a:t>
            </a:r>
            <a:r>
              <a:rPr lang="es-419" altLang="en-US" sz="2400"/>
              <a:t>GFCIs),</a:t>
            </a:r>
          </a:p>
          <a:p>
            <a:pPr lvl="1"/>
            <a:r>
              <a:rPr lang="es-419" altLang="en-US"/>
              <a:t>Bloqueo y etiquetado</a:t>
            </a:r>
            <a:endParaRPr lang="es-419" altLang="en-US" sz="2400"/>
          </a:p>
        </p:txBody>
      </p:sp>
      <p:sp>
        <p:nvSpPr>
          <p:cNvPr id="12" name="Rectangle 1026"/>
          <p:cNvSpPr>
            <a:spLocks noGrp="1" noChangeArrowheads="1"/>
          </p:cNvSpPr>
          <p:nvPr>
            <p:ph type="title"/>
          </p:nvPr>
        </p:nvSpPr>
        <p:spPr/>
        <p:txBody>
          <a:bodyPr>
            <a:noAutofit/>
          </a:bodyPr>
          <a:lstStyle/>
          <a:p>
            <a:pPr>
              <a:defRPr/>
            </a:pPr>
            <a:r>
              <a:rPr lang="es-419" dirty="0"/>
              <a:t>Prevención de </a:t>
            </a:r>
            <a:r>
              <a:rPr lang="es-419" dirty="0" smtClean="0"/>
              <a:t>accidentes </a:t>
            </a:r>
            <a:endParaRPr lang="es-419" dirty="0">
              <a:solidFill>
                <a:schemeClr val="tx1"/>
              </a:solidFill>
            </a:endParaRPr>
          </a:p>
        </p:txBody>
      </p:sp>
      <p:pic>
        <p:nvPicPr>
          <p:cNvPr id="62467" name="Picture 16" descr="Interruptor de circuito de tierr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27402" y="2087112"/>
            <a:ext cx="2807568" cy="206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18"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01570" y="3473082"/>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7" name="Picture 1040" descr="Guantes aislantes de goma de proteccion."/>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16200000">
            <a:off x="5990946" y="158409"/>
            <a:ext cx="1271030" cy="281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75060" y="162945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0" name="Picture 10" descr="Etiqueta de seguridad de bloqueo o indicador de peligro."/>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217952" y="4038600"/>
            <a:ext cx="2821148" cy="215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7"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95595" y="562312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100</a:t>
            </a:fld>
            <a:endParaRPr lang="en-US" dirty="0"/>
          </a:p>
        </p:txBody>
      </p:sp>
    </p:spTree>
    <p:extLst>
      <p:ext uri="{BB962C8B-B14F-4D97-AF65-F5344CB8AC3E}">
        <p14:creationId xmlns:p14="http://schemas.microsoft.com/office/powerpoint/2010/main" val="11694583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Rectangle 4"/>
          <p:cNvSpPr>
            <a:spLocks noGrp="1" noChangeArrowheads="1"/>
          </p:cNvSpPr>
          <p:nvPr>
            <p:ph idx="1"/>
          </p:nvPr>
        </p:nvSpPr>
        <p:spPr>
          <a:xfrm>
            <a:off x="628650" y="1954635"/>
            <a:ext cx="4010025" cy="4222328"/>
          </a:xfrm>
        </p:spPr>
        <p:txBody>
          <a:bodyPr/>
          <a:lstStyle/>
          <a:p>
            <a:r>
              <a:rPr lang="es-419" altLang="en-US" dirty="0"/>
              <a:t>PPE para peligros eléctricos incluyen :</a:t>
            </a:r>
          </a:p>
          <a:p>
            <a:pPr lvl="1"/>
            <a:r>
              <a:rPr lang="es-419" altLang="en-US" dirty="0"/>
              <a:t>sombreros duros</a:t>
            </a:r>
          </a:p>
          <a:p>
            <a:pPr lvl="1"/>
            <a:r>
              <a:rPr lang="es-419" altLang="en-US" dirty="0"/>
              <a:t>Guantes de goma o aislantes</a:t>
            </a:r>
          </a:p>
          <a:p>
            <a:pPr lvl="1"/>
            <a:r>
              <a:rPr lang="es-419" altLang="en-US" dirty="0"/>
              <a:t>ropa aislante</a:t>
            </a:r>
          </a:p>
          <a:p>
            <a:pPr lvl="1" eaLnBrk="1" hangingPunct="1">
              <a:buFont typeface="Wingdings" panose="05000000000000000000" pitchFamily="2" charset="2"/>
              <a:buNone/>
            </a:pPr>
            <a:endParaRPr lang="es-419" altLang="en-US" sz="1000" dirty="0"/>
          </a:p>
          <a:p>
            <a:r>
              <a:rPr lang="es-419" altLang="en-US" b="1" dirty="0">
                <a:solidFill>
                  <a:srgbClr val="FF0000"/>
                </a:solidFill>
              </a:rPr>
              <a:t>NUNCA</a:t>
            </a:r>
            <a:r>
              <a:rPr lang="es-419" altLang="en-US" dirty="0"/>
              <a:t> use equipo de protección dañado!</a:t>
            </a:r>
            <a:r>
              <a:rPr lang="es-419" altLang="en-US" sz="2000" dirty="0"/>
              <a:t> </a:t>
            </a:r>
          </a:p>
        </p:txBody>
      </p:sp>
      <p:sp>
        <p:nvSpPr>
          <p:cNvPr id="55298" name="Rectangle 2"/>
          <p:cNvSpPr>
            <a:spLocks noGrp="1" noChangeArrowheads="1"/>
          </p:cNvSpPr>
          <p:nvPr>
            <p:ph type="title"/>
          </p:nvPr>
        </p:nvSpPr>
        <p:spPr>
          <a:xfrm>
            <a:off x="628650" y="452201"/>
            <a:ext cx="7886700" cy="776489"/>
          </a:xfrm>
        </p:spPr>
        <p:txBody>
          <a:bodyPr>
            <a:noAutofit/>
          </a:bodyPr>
          <a:lstStyle/>
          <a:p>
            <a:pPr algn="ctr">
              <a:defRPr/>
            </a:pPr>
            <a:r>
              <a:rPr lang="es-419"/>
              <a:t>Equipo de protección personal </a:t>
            </a:r>
            <a:r>
              <a:rPr lang="es-419">
                <a:solidFill>
                  <a:schemeClr val="tx1"/>
                </a:solidFill>
              </a:rPr>
              <a:t>(PPE)</a:t>
            </a:r>
          </a:p>
        </p:txBody>
      </p:sp>
      <p:pic>
        <p:nvPicPr>
          <p:cNvPr id="63492" name="Picture 11" descr="Uniforme de protección para el trabajado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57886" y="2144995"/>
            <a:ext cx="3528060" cy="264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12"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50616" y="3977605"/>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101</a:t>
            </a:fld>
            <a:endParaRPr lang="en-US" dirty="0"/>
          </a:p>
        </p:txBody>
      </p:sp>
    </p:spTree>
    <p:extLst>
      <p:ext uri="{BB962C8B-B14F-4D97-AF65-F5344CB8AC3E}">
        <p14:creationId xmlns:p14="http://schemas.microsoft.com/office/powerpoint/2010/main" val="29806807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1040" descr="Guantes aislante de protecció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57900" y="1203889"/>
            <a:ext cx="2154922" cy="477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1038"/>
          <p:cNvSpPr>
            <a:spLocks noGrp="1" noChangeArrowheads="1"/>
          </p:cNvSpPr>
          <p:nvPr>
            <p:ph idx="1"/>
          </p:nvPr>
        </p:nvSpPr>
        <p:spPr>
          <a:xfrm>
            <a:off x="628650" y="1375793"/>
            <a:ext cx="5143500" cy="4801169"/>
          </a:xfrm>
        </p:spPr>
        <p:txBody>
          <a:bodyPr>
            <a:normAutofit lnSpcReduction="10000"/>
          </a:bodyPr>
          <a:lstStyle/>
          <a:p>
            <a:r>
              <a:rPr lang="es-419" altLang="en-US"/>
              <a:t>Use guantes aislantes de goma apropiados.</a:t>
            </a:r>
          </a:p>
          <a:p>
            <a:r>
              <a:rPr lang="es-419" altLang="en-US"/>
              <a:t>Asegúrese de que los guantes le queden bien.</a:t>
            </a:r>
          </a:p>
          <a:p>
            <a:r>
              <a:rPr lang="es-419" altLang="en-US"/>
              <a:t>Asegúrese de que la calificación del guante coincida con el trabajo a realizar.</a:t>
            </a:r>
          </a:p>
          <a:p>
            <a:pPr eaLnBrk="1" hangingPunct="1">
              <a:lnSpc>
                <a:spcPct val="90000"/>
              </a:lnSpc>
            </a:pPr>
            <a:endParaRPr lang="es-419" altLang="en-US"/>
          </a:p>
          <a:p>
            <a:r>
              <a:rPr lang="es-419" altLang="en-US"/>
              <a:t>No todos los guantes pueden usarse para prevenir descargas eléctricas.</a:t>
            </a:r>
          </a:p>
        </p:txBody>
      </p:sp>
      <p:sp>
        <p:nvSpPr>
          <p:cNvPr id="11" name="Rectangle 2"/>
          <p:cNvSpPr>
            <a:spLocks noGrp="1" noChangeArrowheads="1"/>
          </p:cNvSpPr>
          <p:nvPr>
            <p:ph type="title"/>
          </p:nvPr>
        </p:nvSpPr>
        <p:spPr>
          <a:xfrm>
            <a:off x="628650" y="365126"/>
            <a:ext cx="8053956" cy="776489"/>
          </a:xfrm>
        </p:spPr>
        <p:txBody>
          <a:bodyPr>
            <a:noAutofit/>
          </a:bodyPr>
          <a:lstStyle/>
          <a:p>
            <a:pPr>
              <a:defRPr/>
            </a:pPr>
            <a:r>
              <a:rPr lang="es-419"/>
              <a:t>Equipo de protección personal(</a:t>
            </a:r>
            <a:r>
              <a:rPr lang="es-419">
                <a:solidFill>
                  <a:schemeClr val="tx1"/>
                </a:solidFill>
              </a:rPr>
              <a:t>PPE)</a:t>
            </a:r>
          </a:p>
        </p:txBody>
      </p:sp>
      <p:pic>
        <p:nvPicPr>
          <p:cNvPr id="64516" name="Picture 1033"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68674" y="511868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102</a:t>
            </a:fld>
            <a:endParaRPr lang="en-US" dirty="0"/>
          </a:p>
        </p:txBody>
      </p:sp>
    </p:spTree>
    <p:extLst>
      <p:ext uri="{BB962C8B-B14F-4D97-AF65-F5344CB8AC3E}">
        <p14:creationId xmlns:p14="http://schemas.microsoft.com/office/powerpoint/2010/main" val="10683457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4"/>
          <p:cNvSpPr>
            <a:spLocks noGrp="1" noChangeArrowheads="1"/>
          </p:cNvSpPr>
          <p:nvPr>
            <p:ph idx="1"/>
          </p:nvPr>
        </p:nvSpPr>
        <p:spPr>
          <a:xfrm>
            <a:off x="502815" y="1531936"/>
            <a:ext cx="3810000" cy="4974388"/>
          </a:xfrm>
        </p:spPr>
        <p:txBody>
          <a:bodyPr/>
          <a:lstStyle/>
          <a:p>
            <a:r>
              <a:rPr lang="es-419" altLang="en-US"/>
              <a:t>Los cascos ofrecen protección.</a:t>
            </a:r>
          </a:p>
          <a:p>
            <a:pPr eaLnBrk="1" hangingPunct="1">
              <a:buFont typeface="Wingdings" panose="05000000000000000000" pitchFamily="2" charset="2"/>
              <a:buNone/>
            </a:pPr>
            <a:endParaRPr lang="es-419" altLang="en-US" sz="1000"/>
          </a:p>
          <a:p>
            <a:r>
              <a:rPr lang="es-419" altLang="en-US"/>
              <a:t>Los cascos están clasificados para ciertos usos.</a:t>
            </a:r>
          </a:p>
          <a:p>
            <a:r>
              <a:rPr lang="es-419" altLang="en-US"/>
              <a:t>Los cascos de metal </a:t>
            </a:r>
            <a:r>
              <a:rPr lang="es-419" altLang="en-US" b="1">
                <a:solidFill>
                  <a:srgbClr val="FF0000"/>
                </a:solidFill>
              </a:rPr>
              <a:t>NO DEBEN </a:t>
            </a:r>
            <a:r>
              <a:rPr lang="es-419" altLang="en-US"/>
              <a:t>usarse cuando se trabaja cerca de líneas eléctricas.</a:t>
            </a:r>
          </a:p>
        </p:txBody>
      </p:sp>
      <p:sp>
        <p:nvSpPr>
          <p:cNvPr id="11" name="Rectangle 2"/>
          <p:cNvSpPr>
            <a:spLocks noGrp="1" noChangeArrowheads="1"/>
          </p:cNvSpPr>
          <p:nvPr>
            <p:ph type="title"/>
          </p:nvPr>
        </p:nvSpPr>
        <p:spPr>
          <a:xfrm>
            <a:off x="628650" y="417160"/>
            <a:ext cx="7886700" cy="776489"/>
          </a:xfrm>
        </p:spPr>
        <p:txBody>
          <a:bodyPr>
            <a:normAutofit fontScale="90000"/>
          </a:bodyPr>
          <a:lstStyle/>
          <a:p>
            <a:pPr>
              <a:defRPr/>
            </a:pPr>
            <a:r>
              <a:rPr lang="es-419" dirty="0"/>
              <a:t>Equipo de protección </a:t>
            </a:r>
            <a:r>
              <a:rPr lang="es-419" dirty="0" smtClean="0"/>
              <a:t>personal (</a:t>
            </a:r>
            <a:r>
              <a:rPr lang="es-419" dirty="0">
                <a:solidFill>
                  <a:schemeClr val="tx1"/>
                </a:solidFill>
              </a:rPr>
              <a:t>PPE</a:t>
            </a:r>
            <a:r>
              <a:rPr lang="es-419" dirty="0" smtClean="0">
                <a:solidFill>
                  <a:schemeClr val="tx1"/>
                </a:solidFill>
              </a:rPr>
              <a:t>) </a:t>
            </a:r>
            <a:endParaRPr lang="es-419" dirty="0">
              <a:solidFill>
                <a:schemeClr val="tx1"/>
              </a:solidFill>
            </a:endParaRPr>
          </a:p>
        </p:txBody>
      </p:sp>
      <p:pic>
        <p:nvPicPr>
          <p:cNvPr id="65539" name="Picture 15" descr="Casco de protecció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77578" y="1537912"/>
            <a:ext cx="4462096" cy="425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AutoShape 16" descr="A &quot;Wrong&quot; sign."/>
          <p:cNvSpPr>
            <a:spLocks noChangeArrowheads="1"/>
          </p:cNvSpPr>
          <p:nvPr/>
        </p:nvSpPr>
        <p:spPr bwMode="auto">
          <a:xfrm>
            <a:off x="7696375" y="4924337"/>
            <a:ext cx="701529" cy="71516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103</a:t>
            </a:fld>
            <a:endParaRPr lang="en-US" dirty="0"/>
          </a:p>
        </p:txBody>
      </p:sp>
    </p:spTree>
    <p:extLst>
      <p:ext uri="{BB962C8B-B14F-4D97-AF65-F5344CB8AC3E}">
        <p14:creationId xmlns:p14="http://schemas.microsoft.com/office/powerpoint/2010/main" val="14080213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8" descr="Falta de protección usando el equip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73980" y="1286245"/>
            <a:ext cx="3288731" cy="192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2" name="Picture 18" descr="Falta de organización de los cableado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173980" y="3368041"/>
            <a:ext cx="3276600" cy="202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12"/>
          <p:cNvSpPr>
            <a:spLocks noGrp="1" noChangeArrowheads="1"/>
          </p:cNvSpPr>
          <p:nvPr>
            <p:ph idx="1"/>
          </p:nvPr>
        </p:nvSpPr>
        <p:spPr>
          <a:xfrm>
            <a:off x="628650" y="1202575"/>
            <a:ext cx="3790950" cy="4974388"/>
          </a:xfrm>
        </p:spPr>
        <p:txBody>
          <a:bodyPr>
            <a:normAutofit fontScale="92500" lnSpcReduction="10000"/>
          </a:bodyPr>
          <a:lstStyle/>
          <a:p>
            <a:r>
              <a:rPr lang="es-419" altLang="en-US" dirty="0"/>
              <a:t>Inspeccione las herramientas y los cables completamente antes de usarlos :</a:t>
            </a:r>
          </a:p>
          <a:p>
            <a:r>
              <a:rPr lang="es-419" altLang="en-US" dirty="0"/>
              <a:t>roturas</a:t>
            </a:r>
          </a:p>
          <a:p>
            <a:r>
              <a:rPr lang="es-419" altLang="en-US" dirty="0"/>
              <a:t>aislamiento dañado </a:t>
            </a:r>
          </a:p>
          <a:p>
            <a:r>
              <a:rPr lang="es-419" altLang="en-US" dirty="0"/>
              <a:t>pasadores de tierra rotos</a:t>
            </a:r>
          </a:p>
          <a:p>
            <a:r>
              <a:rPr lang="es-419" altLang="en-US" dirty="0"/>
              <a:t>cable de línea deshilachada</a:t>
            </a:r>
          </a:p>
          <a:p>
            <a:r>
              <a:rPr lang="es-419" altLang="en-US" dirty="0"/>
              <a:t>partes sueltas</a:t>
            </a:r>
          </a:p>
          <a:p>
            <a:r>
              <a:rPr lang="es-419" altLang="en-US" dirty="0"/>
              <a:t>cualquier otro daño</a:t>
            </a:r>
          </a:p>
        </p:txBody>
      </p:sp>
      <p:sp>
        <p:nvSpPr>
          <p:cNvPr id="66565" name="AutoShape 16" descr="A &quot;Tick&quot; sign."/>
          <p:cNvSpPr>
            <a:spLocks noChangeArrowheads="1"/>
          </p:cNvSpPr>
          <p:nvPr/>
        </p:nvSpPr>
        <p:spPr bwMode="auto">
          <a:xfrm>
            <a:off x="7858555" y="4776133"/>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pic>
        <p:nvPicPr>
          <p:cNvPr id="66566" name="Picture 17" descr="A &quot;Tick&quot; sign."/>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58555" y="2567031"/>
            <a:ext cx="564720" cy="56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s-419" dirty="0"/>
              <a:t>INSPECCIONAR HERRAMIENTAS Y EXTENSIONES ELÉCTRICAS</a:t>
            </a:r>
          </a:p>
        </p:txBody>
      </p:sp>
      <p:sp>
        <p:nvSpPr>
          <p:cNvPr id="3" name="Slide Number Placeholder 2"/>
          <p:cNvSpPr>
            <a:spLocks noGrp="1"/>
          </p:cNvSpPr>
          <p:nvPr>
            <p:ph type="sldNum" sz="quarter" idx="12"/>
          </p:nvPr>
        </p:nvSpPr>
        <p:spPr/>
        <p:txBody>
          <a:bodyPr/>
          <a:lstStyle/>
          <a:p>
            <a:fld id="{A7F154CC-4E82-45BB-8A64-02679D04A018}" type="slidenum">
              <a:rPr lang="en-US" smtClean="0"/>
              <a:pPr/>
              <a:t>104</a:t>
            </a:fld>
            <a:endParaRPr lang="en-US" dirty="0"/>
          </a:p>
        </p:txBody>
      </p:sp>
    </p:spTree>
    <p:extLst>
      <p:ext uri="{BB962C8B-B14F-4D97-AF65-F5344CB8AC3E}">
        <p14:creationId xmlns:p14="http://schemas.microsoft.com/office/powerpoint/2010/main" val="3327700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1036" descr="Interruptores de circuito de tierr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37887" y="2172470"/>
            <a:ext cx="3832860" cy="39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1034"/>
          <p:cNvSpPr>
            <a:spLocks noGrp="1" noChangeArrowheads="1"/>
          </p:cNvSpPr>
          <p:nvPr>
            <p:ph idx="1"/>
          </p:nvPr>
        </p:nvSpPr>
        <p:spPr>
          <a:xfrm>
            <a:off x="628649" y="1202575"/>
            <a:ext cx="8171401" cy="4974388"/>
          </a:xfrm>
        </p:spPr>
        <p:txBody>
          <a:bodyPr/>
          <a:lstStyle/>
          <a:p>
            <a:r>
              <a:rPr lang="en-US" altLang="en-US" dirty="0"/>
              <a:t>OSHA </a:t>
            </a:r>
            <a:r>
              <a:rPr lang="es-ES" altLang="en-US" dirty="0"/>
              <a:t>requiere el uso de </a:t>
            </a:r>
            <a:r>
              <a:rPr lang="es-ES" altLang="en-US" dirty="0" err="1"/>
              <a:t>GFCIs</a:t>
            </a:r>
            <a:r>
              <a:rPr lang="es-ES" altLang="en-US" dirty="0"/>
              <a:t> en todos los sitios de construcción.</a:t>
            </a:r>
            <a:endParaRPr lang="en-US" altLang="en-US" dirty="0"/>
          </a:p>
        </p:txBody>
      </p:sp>
      <p:sp>
        <p:nvSpPr>
          <p:cNvPr id="59395" name="Rectangle 1033"/>
          <p:cNvSpPr>
            <a:spLocks noGrp="1" noChangeArrowheads="1"/>
          </p:cNvSpPr>
          <p:nvPr>
            <p:ph type="title"/>
          </p:nvPr>
        </p:nvSpPr>
        <p:spPr/>
        <p:txBody>
          <a:bodyPr>
            <a:noAutofit/>
          </a:bodyPr>
          <a:lstStyle/>
          <a:p>
            <a:pPr eaLnBrk="1" hangingPunct="1">
              <a:defRPr/>
            </a:pPr>
            <a:r>
              <a:rPr lang="en-US" dirty="0">
                <a:solidFill>
                  <a:schemeClr val="tx1"/>
                </a:solidFill>
              </a:rPr>
              <a:t>GFCI</a:t>
            </a:r>
          </a:p>
        </p:txBody>
      </p:sp>
      <p:pic>
        <p:nvPicPr>
          <p:cNvPr id="67589" name="Picture 1032"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72000" y="387173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105</a:t>
            </a:fld>
            <a:endParaRPr lang="en-US" dirty="0"/>
          </a:p>
        </p:txBody>
      </p:sp>
    </p:spTree>
    <p:extLst>
      <p:ext uri="{BB962C8B-B14F-4D97-AF65-F5344CB8AC3E}">
        <p14:creationId xmlns:p14="http://schemas.microsoft.com/office/powerpoint/2010/main" val="35092527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0" name="Picture 1034" descr="Cortacircuitos de tomacorrient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67300" y="1202575"/>
            <a:ext cx="3026330" cy="463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1027"/>
          <p:cNvSpPr>
            <a:spLocks noGrp="1" noChangeArrowheads="1"/>
          </p:cNvSpPr>
          <p:nvPr>
            <p:ph idx="1"/>
          </p:nvPr>
        </p:nvSpPr>
        <p:spPr>
          <a:xfrm>
            <a:off x="628650" y="1202575"/>
            <a:ext cx="4438650" cy="4974388"/>
          </a:xfrm>
        </p:spPr>
        <p:txBody>
          <a:bodyPr/>
          <a:lstStyle/>
          <a:p>
            <a:r>
              <a:rPr lang="es-ES" altLang="en-US" dirty="0"/>
              <a:t>Un GFCI es un interruptor de circuito de acción rápida</a:t>
            </a:r>
            <a:endParaRPr lang="en-US" altLang="en-US" dirty="0"/>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endParaRPr lang="en-US" altLang="en-US" dirty="0"/>
          </a:p>
          <a:p>
            <a:r>
              <a:rPr lang="es-ES" altLang="en-US" dirty="0"/>
              <a:t>Detecta pequeños desequilibrios en el circuito causados por la fuga de corriente a tierra.</a:t>
            </a:r>
            <a:endParaRPr lang="en-US" altLang="en-US" dirty="0"/>
          </a:p>
        </p:txBody>
      </p:sp>
      <p:sp>
        <p:nvSpPr>
          <p:cNvPr id="11" name="Rectangle 1033"/>
          <p:cNvSpPr>
            <a:spLocks noGrp="1" noChangeArrowheads="1"/>
          </p:cNvSpPr>
          <p:nvPr>
            <p:ph type="title"/>
          </p:nvPr>
        </p:nvSpPr>
        <p:spPr/>
        <p:txBody>
          <a:bodyPr>
            <a:noAutofit/>
          </a:bodyPr>
          <a:lstStyle/>
          <a:p>
            <a:pPr eaLnBrk="1" hangingPunct="1">
              <a:defRPr/>
            </a:pPr>
            <a:r>
              <a:rPr lang="en-US" dirty="0" smtClean="0">
                <a:solidFill>
                  <a:schemeClr val="tx1"/>
                </a:solidFill>
              </a:rPr>
              <a:t>GFCI </a:t>
            </a:r>
            <a:endParaRPr lang="en-US" dirty="0">
              <a:solidFill>
                <a:schemeClr val="tx1"/>
              </a:solidFill>
            </a:endParaRPr>
          </a:p>
        </p:txBody>
      </p:sp>
      <p:pic>
        <p:nvPicPr>
          <p:cNvPr id="68612" name="Picture 1032"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64167" y="4978866"/>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106</a:t>
            </a:fld>
            <a:endParaRPr lang="en-US" dirty="0"/>
          </a:p>
        </p:txBody>
      </p:sp>
    </p:spTree>
    <p:extLst>
      <p:ext uri="{BB962C8B-B14F-4D97-AF65-F5344CB8AC3E}">
        <p14:creationId xmlns:p14="http://schemas.microsoft.com/office/powerpoint/2010/main" val="30173909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5" name="Picture 1035" descr="Interruptor de circuito de tierr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37629" y="1432296"/>
            <a:ext cx="3977721" cy="474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Rectangle 1027"/>
          <p:cNvSpPr>
            <a:spLocks noGrp="1" noChangeArrowheads="1"/>
          </p:cNvSpPr>
          <p:nvPr>
            <p:ph idx="1"/>
          </p:nvPr>
        </p:nvSpPr>
        <p:spPr>
          <a:xfrm>
            <a:off x="628650" y="1202575"/>
            <a:ext cx="4438650" cy="4974388"/>
          </a:xfrm>
        </p:spPr>
        <p:txBody>
          <a:bodyPr/>
          <a:lstStyle/>
          <a:p>
            <a:r>
              <a:rPr lang="es-ES" altLang="en-US" dirty="0"/>
              <a:t>Se ajusta continuamente a la cantidad de corriente que entra y sale de un dispositivo eléctrico.</a:t>
            </a:r>
            <a:r>
              <a:rPr lang="en-US" altLang="en-US" dirty="0"/>
              <a:t>.</a:t>
            </a:r>
          </a:p>
          <a:p>
            <a:endParaRPr lang="en-US" altLang="en-US" dirty="0"/>
          </a:p>
          <a:p>
            <a:endParaRPr lang="en-US" altLang="en-US" dirty="0"/>
          </a:p>
          <a:p>
            <a:endParaRPr lang="en-US" altLang="en-US" dirty="0"/>
          </a:p>
          <a:p>
            <a:r>
              <a:rPr lang="es-ES" altLang="en-US" dirty="0"/>
              <a:t>El GFCI busca una diferencia de aproximadamente 5 miliamperios.</a:t>
            </a:r>
            <a:endParaRPr lang="en-US" altLang="en-US" dirty="0"/>
          </a:p>
          <a:p>
            <a:pPr eaLnBrk="1" hangingPunct="1"/>
            <a:endParaRPr lang="en-US" altLang="en-US" dirty="0"/>
          </a:p>
          <a:p>
            <a:endParaRPr lang="en-US" altLang="en-US" dirty="0"/>
          </a:p>
          <a:p>
            <a:pPr eaLnBrk="1" hangingPunct="1">
              <a:buFont typeface="Wingdings" panose="05000000000000000000" pitchFamily="2" charset="2"/>
              <a:buNone/>
            </a:pPr>
            <a:endParaRPr lang="en-US" altLang="en-US" dirty="0"/>
          </a:p>
          <a:p>
            <a:pPr eaLnBrk="1" hangingPunct="1"/>
            <a:endParaRPr lang="en-US" altLang="en-US" sz="2000" dirty="0"/>
          </a:p>
        </p:txBody>
      </p:sp>
      <p:sp>
        <p:nvSpPr>
          <p:cNvPr id="11" name="Rectangle 1033"/>
          <p:cNvSpPr>
            <a:spLocks noGrp="1" noChangeArrowheads="1"/>
          </p:cNvSpPr>
          <p:nvPr>
            <p:ph type="title"/>
          </p:nvPr>
        </p:nvSpPr>
        <p:spPr/>
        <p:txBody>
          <a:bodyPr>
            <a:noAutofit/>
          </a:bodyPr>
          <a:lstStyle/>
          <a:p>
            <a:pPr eaLnBrk="1" hangingPunct="1">
              <a:defRPr/>
            </a:pPr>
            <a:r>
              <a:rPr lang="en-US" dirty="0" smtClean="0">
                <a:solidFill>
                  <a:schemeClr val="tx1"/>
                </a:solidFill>
              </a:rPr>
              <a:t>GFCI  </a:t>
            </a:r>
            <a:endParaRPr lang="en-US" dirty="0">
              <a:solidFill>
                <a:schemeClr val="tx1"/>
              </a:solidFill>
            </a:endParaRPr>
          </a:p>
        </p:txBody>
      </p:sp>
      <p:pic>
        <p:nvPicPr>
          <p:cNvPr id="69636" name="Picture 1036"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51490" y="190220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107</a:t>
            </a:fld>
            <a:endParaRPr lang="en-US" dirty="0"/>
          </a:p>
        </p:txBody>
      </p:sp>
    </p:spTree>
    <p:extLst>
      <p:ext uri="{BB962C8B-B14F-4D97-AF65-F5344CB8AC3E}">
        <p14:creationId xmlns:p14="http://schemas.microsoft.com/office/powerpoint/2010/main" val="38297546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58" name="Picture 14" descr="Etiqueta de seguridad de bloque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99508" y="2140524"/>
            <a:ext cx="5675084" cy="420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12"/>
          <p:cNvSpPr>
            <a:spLocks noGrp="1" noChangeArrowheads="1"/>
          </p:cNvSpPr>
          <p:nvPr>
            <p:ph idx="1"/>
          </p:nvPr>
        </p:nvSpPr>
        <p:spPr>
          <a:xfrm>
            <a:off x="628650" y="877330"/>
            <a:ext cx="8146234" cy="5299633"/>
          </a:xfrm>
        </p:spPr>
        <p:txBody>
          <a:bodyPr/>
          <a:lstStyle/>
          <a:p>
            <a:r>
              <a:rPr lang="es-419" altLang="en-US"/>
              <a:t>Los trabajadores deben asegurarse de que la electricidad esté apagada y "bloqueada" antes de realizar el trabajo.</a:t>
            </a:r>
          </a:p>
        </p:txBody>
      </p:sp>
      <p:sp>
        <p:nvSpPr>
          <p:cNvPr id="62467" name="Rectangle 11"/>
          <p:cNvSpPr>
            <a:spLocks noGrp="1" noChangeArrowheads="1"/>
          </p:cNvSpPr>
          <p:nvPr>
            <p:ph type="title"/>
          </p:nvPr>
        </p:nvSpPr>
        <p:spPr/>
        <p:txBody>
          <a:bodyPr>
            <a:noAutofit/>
          </a:bodyPr>
          <a:lstStyle/>
          <a:p>
            <a:pPr>
              <a:defRPr/>
            </a:pPr>
            <a:r>
              <a:rPr lang="es-419"/>
              <a:t>Bloqueo y etiquetado</a:t>
            </a:r>
            <a:endParaRPr lang="es-419">
              <a:solidFill>
                <a:schemeClr val="tx1"/>
              </a:solidFill>
            </a:endParaRPr>
          </a:p>
        </p:txBody>
      </p:sp>
      <p:pic>
        <p:nvPicPr>
          <p:cNvPr id="70661" name="Picture 10"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8701" y="5572631"/>
            <a:ext cx="686499" cy="686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108</a:t>
            </a:fld>
            <a:endParaRPr lang="en-US" dirty="0"/>
          </a:p>
        </p:txBody>
      </p:sp>
    </p:spTree>
    <p:extLst>
      <p:ext uri="{BB962C8B-B14F-4D97-AF65-F5344CB8AC3E}">
        <p14:creationId xmlns:p14="http://schemas.microsoft.com/office/powerpoint/2010/main" val="36239504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9"/>
          <p:cNvSpPr>
            <a:spLocks noGrp="1" noChangeArrowheads="1"/>
          </p:cNvSpPr>
          <p:nvPr>
            <p:ph idx="1"/>
          </p:nvPr>
        </p:nvSpPr>
        <p:spPr>
          <a:xfrm>
            <a:off x="628650" y="1152590"/>
            <a:ext cx="4105275" cy="4974388"/>
          </a:xfrm>
        </p:spPr>
        <p:txBody>
          <a:bodyPr/>
          <a:lstStyle/>
          <a:p>
            <a:r>
              <a:rPr lang="es-419" altLang="en-US"/>
              <a:t>El interruptor debe estar etiquetado.</a:t>
            </a:r>
          </a:p>
          <a:p>
            <a:pPr eaLnBrk="1" hangingPunct="1"/>
            <a:endParaRPr lang="es-419" altLang="en-US"/>
          </a:p>
          <a:p>
            <a:r>
              <a:rPr lang="es-419" altLang="en-US"/>
              <a:t>La etiqueta le permite a otros saber por qué el interruptor está apagado.</a:t>
            </a:r>
          </a:p>
        </p:txBody>
      </p:sp>
      <p:sp>
        <p:nvSpPr>
          <p:cNvPr id="11" name="Rectangle 11"/>
          <p:cNvSpPr>
            <a:spLocks noGrp="1" noChangeArrowheads="1"/>
          </p:cNvSpPr>
          <p:nvPr>
            <p:ph type="title"/>
          </p:nvPr>
        </p:nvSpPr>
        <p:spPr>
          <a:xfrm>
            <a:off x="628650" y="158662"/>
            <a:ext cx="7886700" cy="776489"/>
          </a:xfrm>
        </p:spPr>
        <p:txBody>
          <a:bodyPr>
            <a:noAutofit/>
          </a:bodyPr>
          <a:lstStyle/>
          <a:p>
            <a:pPr>
              <a:defRPr/>
            </a:pPr>
            <a:r>
              <a:rPr lang="es-419" dirty="0"/>
              <a:t>Bloqueo y </a:t>
            </a:r>
            <a:r>
              <a:rPr lang="es-419" dirty="0" smtClean="0"/>
              <a:t>etiquetado </a:t>
            </a:r>
            <a:endParaRPr lang="es-419" dirty="0">
              <a:solidFill>
                <a:schemeClr val="tx1"/>
              </a:solidFill>
            </a:endParaRPr>
          </a:p>
        </p:txBody>
      </p:sp>
      <p:pic>
        <p:nvPicPr>
          <p:cNvPr id="71683" name="Picture 11" descr="Etiqueta de pleigro y bloque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44455" y="1269463"/>
            <a:ext cx="2965090" cy="48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12"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36123" y="5444456"/>
            <a:ext cx="573422" cy="573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109</a:t>
            </a:fld>
            <a:endParaRPr lang="en-US" dirty="0"/>
          </a:p>
        </p:txBody>
      </p:sp>
    </p:spTree>
    <p:extLst>
      <p:ext uri="{BB962C8B-B14F-4D97-AF65-F5344CB8AC3E}">
        <p14:creationId xmlns:p14="http://schemas.microsoft.com/office/powerpoint/2010/main" val="3837063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49" y="1202575"/>
            <a:ext cx="8033521" cy="4974388"/>
          </a:xfrm>
        </p:spPr>
        <p:txBody>
          <a:bodyPr>
            <a:normAutofit/>
          </a:bodyPr>
          <a:lstStyle/>
          <a:p>
            <a:r>
              <a:rPr lang="es-ES" dirty="0"/>
              <a:t> Aplicación estricta, justa y eficaz de la ley.</a:t>
            </a:r>
          </a:p>
          <a:p>
            <a:r>
              <a:rPr lang="es-ES" dirty="0"/>
              <a:t>Asistencia del cumplimiento de los deberes, difusión y educación de las reglas.</a:t>
            </a:r>
          </a:p>
          <a:p>
            <a:r>
              <a:rPr lang="es-ES" dirty="0"/>
              <a:t>Asociaciones y otros programas cooperativos.</a:t>
            </a:r>
          </a:p>
        </p:txBody>
      </p:sp>
      <p:sp>
        <p:nvSpPr>
          <p:cNvPr id="3" name="Title 2"/>
          <p:cNvSpPr>
            <a:spLocks noGrp="1"/>
          </p:cNvSpPr>
          <p:nvPr>
            <p:ph type="title"/>
          </p:nvPr>
        </p:nvSpPr>
        <p:spPr/>
        <p:txBody>
          <a:bodyPr>
            <a:noAutofit/>
          </a:bodyPr>
          <a:lstStyle/>
          <a:p>
            <a:r>
              <a:rPr lang="es-ES" dirty="0"/>
              <a:t>Estrategias para reducir lesiones y muertes</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7019" y="3211285"/>
            <a:ext cx="2276475" cy="3048000"/>
          </a:xfrm>
          <a:prstGeom prst="rect">
            <a:avLst/>
          </a:prstGeom>
        </p:spPr>
      </p:pic>
      <p:pic>
        <p:nvPicPr>
          <p:cNvPr id="8" name="Picture 7" title="Esta imagen muestra los cuatro programas de entrenamiento de OSHA: Construcción, Industria General, Marí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56857" y="3162300"/>
            <a:ext cx="5486400" cy="1143000"/>
          </a:xfrm>
          <a:prstGeom prst="rect">
            <a:avLst/>
          </a:prstGeom>
        </p:spPr>
      </p:pic>
      <p:pic>
        <p:nvPicPr>
          <p:cNvPr id="9" name="Picture 8" title="Logotipo del programa de cooperación Partnership de OSHA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20118" y="4461101"/>
            <a:ext cx="2686050" cy="809625"/>
          </a:xfrm>
          <a:prstGeom prst="rect">
            <a:avLst/>
          </a:prstGeom>
        </p:spPr>
      </p:pic>
    </p:spTree>
    <p:extLst>
      <p:ext uri="{BB962C8B-B14F-4D97-AF65-F5344CB8AC3E}">
        <p14:creationId xmlns:p14="http://schemas.microsoft.com/office/powerpoint/2010/main" val="8635627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4"/>
          <p:cNvSpPr>
            <a:spLocks noGrp="1" noChangeArrowheads="1"/>
          </p:cNvSpPr>
          <p:nvPr>
            <p:ph idx="1"/>
          </p:nvPr>
        </p:nvSpPr>
        <p:spPr>
          <a:xfrm>
            <a:off x="628650" y="1202575"/>
            <a:ext cx="3771900" cy="4974388"/>
          </a:xfrm>
        </p:spPr>
        <p:txBody>
          <a:bodyPr/>
          <a:lstStyle/>
          <a:p>
            <a:r>
              <a:rPr lang="es-419" altLang="en-US"/>
              <a:t>Las cerraduras y las etiquetas son señales de advertencia.</a:t>
            </a:r>
          </a:p>
          <a:p>
            <a:pPr eaLnBrk="1" hangingPunct="1"/>
            <a:endParaRPr lang="es-419" altLang="en-US"/>
          </a:p>
          <a:p>
            <a:pPr eaLnBrk="1" hangingPunct="1"/>
            <a:endParaRPr lang="es-419" altLang="en-US"/>
          </a:p>
          <a:p>
            <a:r>
              <a:rPr lang="es-419" altLang="en-US"/>
              <a:t>Debe estar capacitado en procedimientos de bloqueo / etiquetado.</a:t>
            </a:r>
          </a:p>
          <a:p>
            <a:pPr marL="0" indent="0">
              <a:buNone/>
            </a:pPr>
            <a:endParaRPr lang="es-419" altLang="en-US"/>
          </a:p>
        </p:txBody>
      </p:sp>
      <p:sp>
        <p:nvSpPr>
          <p:cNvPr id="11" name="Rectangle 11"/>
          <p:cNvSpPr>
            <a:spLocks noGrp="1" noChangeArrowheads="1"/>
          </p:cNvSpPr>
          <p:nvPr>
            <p:ph type="title"/>
          </p:nvPr>
        </p:nvSpPr>
        <p:spPr/>
        <p:txBody>
          <a:bodyPr>
            <a:noAutofit/>
          </a:bodyPr>
          <a:lstStyle/>
          <a:p>
            <a:pPr>
              <a:defRPr/>
            </a:pPr>
            <a:r>
              <a:rPr lang="es-419" dirty="0"/>
              <a:t>Bloqueo y </a:t>
            </a:r>
            <a:r>
              <a:rPr lang="es-419" dirty="0" smtClean="0"/>
              <a:t>etiquetado  </a:t>
            </a:r>
            <a:endParaRPr lang="es-419" dirty="0">
              <a:solidFill>
                <a:schemeClr val="tx1"/>
              </a:solidFill>
            </a:endParaRPr>
          </a:p>
        </p:txBody>
      </p:sp>
      <p:pic>
        <p:nvPicPr>
          <p:cNvPr id="72707" name="Picture 10" descr="Etiquetas de bloque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85718" y="1788043"/>
            <a:ext cx="3939132" cy="300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11"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22241" y="4107983"/>
            <a:ext cx="602609" cy="60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110</a:t>
            </a:fld>
            <a:endParaRPr lang="en-US" dirty="0"/>
          </a:p>
        </p:txBody>
      </p:sp>
    </p:spTree>
    <p:extLst>
      <p:ext uri="{BB962C8B-B14F-4D97-AF65-F5344CB8AC3E}">
        <p14:creationId xmlns:p14="http://schemas.microsoft.com/office/powerpoint/2010/main" val="171531523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2750"/>
            <a:ext cx="9144000" cy="609600"/>
          </a:xfrm>
        </p:spPr>
        <p:txBody>
          <a:bodyPr/>
          <a:lstStyle/>
          <a:p>
            <a:pPr algn="ctr"/>
            <a:r>
              <a:rPr lang="es-419" b="1"/>
              <a:t>Resumen de peligros mayores</a:t>
            </a:r>
          </a:p>
        </p:txBody>
      </p:sp>
      <p:sp>
        <p:nvSpPr>
          <p:cNvPr id="5" name="Slide Number Placeholder 4"/>
          <p:cNvSpPr>
            <a:spLocks noGrp="1"/>
          </p:cNvSpPr>
          <p:nvPr>
            <p:ph type="sldNum" sz="quarter" idx="12"/>
          </p:nvPr>
        </p:nvSpPr>
        <p:spPr/>
        <p:txBody>
          <a:bodyPr/>
          <a:lstStyle/>
          <a:p>
            <a:fld id="{E20D169F-D6F6-4209-BF7F-CCDA5A933D37}" type="slidenum">
              <a:rPr lang="es-MX" altLang="en-US" smtClean="0"/>
              <a:pPr/>
              <a:t>111</a:t>
            </a:fld>
            <a:endParaRPr lang="es-MX" altLang="en-US"/>
          </a:p>
        </p:txBody>
      </p:sp>
    </p:spTree>
    <p:extLst>
      <p:ext uri="{BB962C8B-B14F-4D97-AF65-F5344CB8AC3E}">
        <p14:creationId xmlns:p14="http://schemas.microsoft.com/office/powerpoint/2010/main" val="36114074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a:xfrm>
            <a:off x="201336" y="208647"/>
            <a:ext cx="8942664" cy="776489"/>
          </a:xfrm>
        </p:spPr>
        <p:txBody>
          <a:bodyPr/>
          <a:lstStyle/>
          <a:p>
            <a:r>
              <a:rPr lang="es-419" altLang="en-US" dirty="0"/>
              <a:t>CUADROS ELÉCTRICOS BLOQUEADOS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112</a:t>
            </a:fld>
            <a:endParaRPr lang="en-US" dirty="0"/>
          </a:p>
        </p:txBody>
      </p:sp>
      <p:pic>
        <p:nvPicPr>
          <p:cNvPr id="4" name="Content Placeholder 3" title="Una foto que muestra paneles eléctricos bloqueado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1275" y="1203325"/>
            <a:ext cx="4541449" cy="4973638"/>
          </a:xfrm>
        </p:spPr>
      </p:pic>
    </p:spTree>
    <p:extLst>
      <p:ext uri="{BB962C8B-B14F-4D97-AF65-F5344CB8AC3E}">
        <p14:creationId xmlns:p14="http://schemas.microsoft.com/office/powerpoint/2010/main" val="3360494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p:txBody>
          <a:bodyPr/>
          <a:lstStyle/>
          <a:p>
            <a:r>
              <a:rPr lang="es-419" altLang="en-US"/>
              <a:t>Tensión en los conductores</a:t>
            </a:r>
          </a:p>
        </p:txBody>
      </p:sp>
      <p:pic>
        <p:nvPicPr>
          <p:cNvPr id="803843" name="Picture 3" descr="&#10;Una imagen que muestra la tensión en los conductore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931172" y="985136"/>
            <a:ext cx="5082023" cy="5257755"/>
          </a:xfrm>
        </p:spPr>
      </p:pic>
      <p:sp>
        <p:nvSpPr>
          <p:cNvPr id="2" name="Slide Number Placeholder 1"/>
          <p:cNvSpPr>
            <a:spLocks noGrp="1"/>
          </p:cNvSpPr>
          <p:nvPr>
            <p:ph type="sldNum" sz="quarter" idx="12"/>
          </p:nvPr>
        </p:nvSpPr>
        <p:spPr/>
        <p:txBody>
          <a:bodyPr/>
          <a:lstStyle/>
          <a:p>
            <a:fld id="{A7F154CC-4E82-45BB-8A64-02679D04A018}" type="slidenum">
              <a:rPr lang="en-US" smtClean="0"/>
              <a:pPr/>
              <a:t>113</a:t>
            </a:fld>
            <a:endParaRPr lang="en-US" dirty="0"/>
          </a:p>
        </p:txBody>
      </p:sp>
    </p:spTree>
    <p:extLst>
      <p:ext uri="{BB962C8B-B14F-4D97-AF65-F5344CB8AC3E}">
        <p14:creationId xmlns:p14="http://schemas.microsoft.com/office/powerpoint/2010/main" val="19113454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a:xfrm>
            <a:off x="92278" y="208647"/>
            <a:ext cx="9051721" cy="776489"/>
          </a:xfrm>
        </p:spPr>
        <p:txBody>
          <a:bodyPr/>
          <a:lstStyle/>
          <a:p>
            <a:pPr algn="ctr"/>
            <a:r>
              <a:rPr lang="es-ES" altLang="en-US" dirty="0"/>
              <a:t>Cable inadecuado</a:t>
            </a:r>
            <a:endParaRPr lang="en-US" altLang="en-US" dirty="0"/>
          </a:p>
        </p:txBody>
      </p:sp>
      <p:pic>
        <p:nvPicPr>
          <p:cNvPr id="805891" name="Picture 3" descr="Inadecuado liberación de tensión."/>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785245" y="1051799"/>
            <a:ext cx="7385632" cy="5179897"/>
          </a:xfrm>
        </p:spPr>
      </p:pic>
      <p:sp>
        <p:nvSpPr>
          <p:cNvPr id="2" name="Slide Number Placeholder 1"/>
          <p:cNvSpPr>
            <a:spLocks noGrp="1"/>
          </p:cNvSpPr>
          <p:nvPr>
            <p:ph type="sldNum" sz="quarter" idx="12"/>
          </p:nvPr>
        </p:nvSpPr>
        <p:spPr/>
        <p:txBody>
          <a:bodyPr/>
          <a:lstStyle/>
          <a:p>
            <a:fld id="{A7F154CC-4E82-45BB-8A64-02679D04A018}" type="slidenum">
              <a:rPr lang="en-US" smtClean="0"/>
              <a:pPr/>
              <a:t>114</a:t>
            </a:fld>
            <a:endParaRPr lang="en-US" dirty="0"/>
          </a:p>
        </p:txBody>
      </p:sp>
    </p:spTree>
    <p:extLst>
      <p:ext uri="{BB962C8B-B14F-4D97-AF65-F5344CB8AC3E}">
        <p14:creationId xmlns:p14="http://schemas.microsoft.com/office/powerpoint/2010/main" val="19759341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a:xfrm>
            <a:off x="544760" y="292537"/>
            <a:ext cx="7886700" cy="776489"/>
          </a:xfrm>
        </p:spPr>
        <p:txBody>
          <a:bodyPr/>
          <a:lstStyle/>
          <a:p>
            <a:r>
              <a:rPr lang="es-419" altLang="en-US" dirty="0"/>
              <a:t>Electricidad expuesta</a:t>
            </a:r>
          </a:p>
        </p:txBody>
      </p:sp>
      <p:sp>
        <p:nvSpPr>
          <p:cNvPr id="807940" name="Text Box 4" descr="A picture showing an employee’s cap  hung on  power strip"/>
          <p:cNvSpPr txBox="1">
            <a:spLocks noChangeArrowheads="1"/>
          </p:cNvSpPr>
          <p:nvPr/>
        </p:nvSpPr>
        <p:spPr bwMode="auto">
          <a:xfrm>
            <a:off x="6135892" y="2359065"/>
            <a:ext cx="285432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800" dirty="0">
                <a:latin typeface="Arial Unicode MS" panose="020B0604020202020204" pitchFamily="34" charset="-128"/>
              </a:rPr>
              <a:t>La tapa del empleado está colgada en la regleta de alimentación energizada a 120 VCA</a:t>
            </a:r>
            <a:endParaRPr lang="en-US" altLang="en-US" sz="2800"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115</a:t>
            </a:fld>
            <a:endParaRPr lang="en-US" dirty="0"/>
          </a:p>
        </p:txBody>
      </p:sp>
      <p:pic>
        <p:nvPicPr>
          <p:cNvPr id="4" name="Content Placeholder 3" title="Una imagen que muestra la careta de protección para soldar de un empleado colgada en una regleta."/>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65305" y="1276237"/>
            <a:ext cx="5339562" cy="4914900"/>
          </a:xfrm>
        </p:spPr>
      </p:pic>
    </p:spTree>
    <p:extLst>
      <p:ext uri="{BB962C8B-B14F-4D97-AF65-F5344CB8AC3E}">
        <p14:creationId xmlns:p14="http://schemas.microsoft.com/office/powerpoint/2010/main" val="36537132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p:txBody>
          <a:bodyPr/>
          <a:lstStyle/>
          <a:p>
            <a:r>
              <a:rPr lang="es-419" altLang="en-US" dirty="0"/>
              <a:t>Electricidad </a:t>
            </a:r>
            <a:r>
              <a:rPr lang="es-419" altLang="en-US" dirty="0" smtClean="0"/>
              <a:t>expuesta </a:t>
            </a:r>
            <a:endParaRPr lang="es-419" altLang="en-US" dirty="0"/>
          </a:p>
        </p:txBody>
      </p:sp>
      <p:pic>
        <p:nvPicPr>
          <p:cNvPr id="809987" name="Picture 3" descr="Una imagen que muestra partes vivas expuesta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741917" y="926412"/>
            <a:ext cx="7538017" cy="5286957"/>
          </a:xfrm>
        </p:spPr>
      </p:pic>
      <p:sp>
        <p:nvSpPr>
          <p:cNvPr id="2" name="Slide Number Placeholder 1"/>
          <p:cNvSpPr>
            <a:spLocks noGrp="1"/>
          </p:cNvSpPr>
          <p:nvPr>
            <p:ph type="sldNum" sz="quarter" idx="12"/>
          </p:nvPr>
        </p:nvSpPr>
        <p:spPr/>
        <p:txBody>
          <a:bodyPr/>
          <a:lstStyle/>
          <a:p>
            <a:fld id="{A7F154CC-4E82-45BB-8A64-02679D04A018}" type="slidenum">
              <a:rPr lang="en-US" smtClean="0"/>
              <a:pPr/>
              <a:t>116</a:t>
            </a:fld>
            <a:endParaRPr lang="en-US" dirty="0"/>
          </a:p>
        </p:txBody>
      </p:sp>
    </p:spTree>
    <p:extLst>
      <p:ext uri="{BB962C8B-B14F-4D97-AF65-F5344CB8AC3E}">
        <p14:creationId xmlns:p14="http://schemas.microsoft.com/office/powerpoint/2010/main" val="31453502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lstStyle/>
          <a:p>
            <a:r>
              <a:rPr lang="es-419" altLang="en-US" dirty="0"/>
              <a:t>Electricidad </a:t>
            </a:r>
            <a:r>
              <a:rPr lang="es-419" altLang="en-US" dirty="0" smtClean="0"/>
              <a:t>expuesta  </a:t>
            </a:r>
            <a:endParaRPr lang="en-US" altLang="en-US" dirty="0"/>
          </a:p>
        </p:txBody>
      </p:sp>
      <p:pic>
        <p:nvPicPr>
          <p:cNvPr id="812035" name="Picture 3" descr="Una imagen que muestra los interruptores que faltan dentro del panel del interrupto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628650" y="985135"/>
            <a:ext cx="5008752" cy="5183211"/>
          </a:xfrm>
        </p:spPr>
      </p:pic>
      <p:sp>
        <p:nvSpPr>
          <p:cNvPr id="812036" name="Text Box 4"/>
          <p:cNvSpPr txBox="1">
            <a:spLocks noChangeArrowheads="1"/>
          </p:cNvSpPr>
          <p:nvPr/>
        </p:nvSpPr>
        <p:spPr bwMode="auto">
          <a:xfrm>
            <a:off x="5761038" y="2754313"/>
            <a:ext cx="294005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800" dirty="0">
                <a:latin typeface="Arial Unicode MS" panose="020B0604020202020204" pitchFamily="34" charset="-128"/>
              </a:rPr>
              <a:t>Interruptores que faltan dentro del panel del interruptor</a:t>
            </a:r>
            <a:endParaRPr lang="en-US" altLang="en-US" sz="2800"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117</a:t>
            </a:fld>
            <a:endParaRPr lang="en-US" dirty="0"/>
          </a:p>
        </p:txBody>
      </p:sp>
    </p:spTree>
    <p:extLst>
      <p:ext uri="{BB962C8B-B14F-4D97-AF65-F5344CB8AC3E}">
        <p14:creationId xmlns:p14="http://schemas.microsoft.com/office/powerpoint/2010/main" val="4519229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p:txBody>
          <a:bodyPr/>
          <a:lstStyle/>
          <a:p>
            <a:r>
              <a:rPr lang="es-ES" altLang="en-US" dirty="0"/>
              <a:t>cables sin conexión a tierra</a:t>
            </a:r>
            <a:endParaRPr lang="en-US" altLang="en-US" dirty="0"/>
          </a:p>
        </p:txBody>
      </p:sp>
      <p:sp>
        <p:nvSpPr>
          <p:cNvPr id="813060" name="Text Box 4"/>
          <p:cNvSpPr txBox="1">
            <a:spLocks noChangeArrowheads="1"/>
          </p:cNvSpPr>
          <p:nvPr/>
        </p:nvSpPr>
        <p:spPr bwMode="auto">
          <a:xfrm>
            <a:off x="628650" y="1031275"/>
            <a:ext cx="8154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altLang="en-US" sz="2800" dirty="0">
                <a:latin typeface="Arial Unicode MS" panose="020B0604020202020204" pitchFamily="34" charset="-128"/>
              </a:rPr>
              <a:t>Falta la clavija de tierra en el cable de extensión</a:t>
            </a:r>
            <a:endParaRPr lang="en-US" altLang="en-US" sz="2800"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118</a:t>
            </a:fld>
            <a:endParaRPr lang="en-US" dirty="0"/>
          </a:p>
        </p:txBody>
      </p:sp>
      <p:pic>
        <p:nvPicPr>
          <p:cNvPr id="4" name="Content Placeholder 3" title="Una imagen que muestra un pasador redondo que falta en el c"/>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238596" y="1642349"/>
            <a:ext cx="6666807" cy="4618104"/>
          </a:xfrm>
        </p:spPr>
      </p:pic>
    </p:spTree>
    <p:extLst>
      <p:ext uri="{BB962C8B-B14F-4D97-AF65-F5344CB8AC3E}">
        <p14:creationId xmlns:p14="http://schemas.microsoft.com/office/powerpoint/2010/main" val="27205381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p:txBody>
          <a:bodyPr/>
          <a:lstStyle/>
          <a:p>
            <a:r>
              <a:rPr lang="en-US" altLang="en-US" dirty="0"/>
              <a:t>Tapa </a:t>
            </a:r>
            <a:r>
              <a:rPr lang="en-US" altLang="en-US" dirty="0" err="1"/>
              <a:t>dañada</a:t>
            </a:r>
            <a:endParaRPr lang="en-US" altLang="en-US" dirty="0"/>
          </a:p>
        </p:txBody>
      </p:sp>
      <p:pic>
        <p:nvPicPr>
          <p:cNvPr id="814083" name="Picture 3" descr="Una imagen que muestra una placa frontal dañada."/>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628650" y="919614"/>
            <a:ext cx="7898302" cy="4944291"/>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119</a:t>
            </a:fld>
            <a:endParaRPr lang="en-US" dirty="0"/>
          </a:p>
        </p:txBody>
      </p:sp>
    </p:spTree>
    <p:extLst>
      <p:ext uri="{BB962C8B-B14F-4D97-AF65-F5344CB8AC3E}">
        <p14:creationId xmlns:p14="http://schemas.microsoft.com/office/powerpoint/2010/main" val="1335219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B4EE-D5B4-4A18-BB1E-E14A83B4DD2E}"/>
              </a:ext>
            </a:extLst>
          </p:cNvPr>
          <p:cNvSpPr>
            <a:spLocks noGrp="1"/>
          </p:cNvSpPr>
          <p:nvPr>
            <p:ph type="title"/>
          </p:nvPr>
        </p:nvSpPr>
        <p:spPr>
          <a:xfrm>
            <a:off x="289163" y="632179"/>
            <a:ext cx="2713681" cy="2258318"/>
          </a:xfrm>
        </p:spPr>
        <p:txBody>
          <a:bodyPr vert="horz" lIns="91440" tIns="45720" rIns="91440" bIns="45720" rtlCol="0" anchor="b">
            <a:normAutofit fontScale="90000"/>
          </a:bodyPr>
          <a:lstStyle/>
          <a:p>
            <a:pPr algn="ctr"/>
            <a:r>
              <a:rPr lang="es-419" sz="3300">
                <a:effectLst/>
                <a:latin typeface="+mj-lt"/>
                <a:cs typeface="+mj-cs"/>
              </a:rPr>
              <a:t>Etiquetas para sustancias peligrosas en su lugar de trabajo</a:t>
            </a:r>
          </a:p>
        </p:txBody>
      </p:sp>
      <p:sp>
        <p:nvSpPr>
          <p:cNvPr id="4" name="TextBox 3"/>
          <p:cNvSpPr txBox="1"/>
          <p:nvPr/>
        </p:nvSpPr>
        <p:spPr>
          <a:xfrm>
            <a:off x="144361" y="3435095"/>
            <a:ext cx="2858483" cy="2308324"/>
          </a:xfrm>
          <a:prstGeom prst="rect">
            <a:avLst/>
          </a:prstGeom>
          <a:noFill/>
          <a:ln>
            <a:solidFill>
              <a:schemeClr val="tx1"/>
            </a:solidFill>
          </a:ln>
        </p:spPr>
        <p:txBody>
          <a:bodyPr wrap="square" rtlCol="0">
            <a:spAutoFit/>
          </a:bodyPr>
          <a:lstStyle/>
          <a:p>
            <a:r>
              <a:rPr lang="es-419" dirty="0"/>
              <a:t>Las etiquetas para envases con químicos deben contener:</a:t>
            </a:r>
          </a:p>
          <a:p>
            <a:pPr marL="285750" indent="-285750">
              <a:buFont typeface="Arial" panose="020B0604020202020204" pitchFamily="34" charset="0"/>
              <a:buChar char="•"/>
            </a:pPr>
            <a:r>
              <a:rPr lang="es-419" dirty="0"/>
              <a:t>Identificación del producto</a:t>
            </a:r>
          </a:p>
          <a:p>
            <a:pPr marL="285750" indent="-285750">
              <a:buFont typeface="Arial" panose="020B0604020202020204" pitchFamily="34" charset="0"/>
              <a:buChar char="•"/>
            </a:pPr>
            <a:r>
              <a:rPr lang="es-419" dirty="0"/>
              <a:t>Peligros</a:t>
            </a:r>
          </a:p>
          <a:p>
            <a:pPr marL="285750" indent="-285750">
              <a:buFont typeface="Arial" panose="020B0604020202020204" pitchFamily="34" charset="0"/>
              <a:buChar char="•"/>
            </a:pPr>
            <a:r>
              <a:rPr lang="es-419" dirty="0"/>
              <a:t>Precauciones</a:t>
            </a:r>
          </a:p>
          <a:p>
            <a:pPr marL="285750" indent="-285750">
              <a:buFont typeface="Arial" panose="020B0604020202020204" pitchFamily="34" charset="0"/>
              <a:buChar char="•"/>
            </a:pPr>
            <a:r>
              <a:rPr lang="es-419" dirty="0"/>
              <a:t>Pictograma</a:t>
            </a:r>
          </a:p>
        </p:txBody>
      </p:sp>
      <p:pic>
        <p:nvPicPr>
          <p:cNvPr id="5" name="Picture 4" title="Esta foto muestra los pictogramas de salud para quimico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80657" y="495979"/>
            <a:ext cx="5638800" cy="5343525"/>
          </a:xfrm>
          <a:prstGeom prst="rect">
            <a:avLst/>
          </a:prstGeom>
        </p:spPr>
      </p:pic>
    </p:spTree>
    <p:extLst>
      <p:ext uri="{BB962C8B-B14F-4D97-AF65-F5344CB8AC3E}">
        <p14:creationId xmlns:p14="http://schemas.microsoft.com/office/powerpoint/2010/main" val="30512505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6133" name="Picture 1029" descr="Una imagen que muestra una caja de utilidad utilizada como un cable de extensión."/>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a:xfrm>
            <a:off x="1520548" y="1761624"/>
            <a:ext cx="6054711" cy="4535971"/>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6130" name="Rectangle 1026"/>
          <p:cNvSpPr>
            <a:spLocks noGrp="1" noChangeArrowheads="1"/>
          </p:cNvSpPr>
          <p:nvPr>
            <p:ph type="title"/>
          </p:nvPr>
        </p:nvSpPr>
        <p:spPr/>
        <p:txBody>
          <a:bodyPr>
            <a:normAutofit/>
          </a:bodyPr>
          <a:lstStyle/>
          <a:p>
            <a:r>
              <a:rPr lang="es-419" altLang="en-US" dirty="0"/>
              <a:t>Cajas de conexión</a:t>
            </a:r>
            <a:endParaRPr lang="es-419" altLang="en-US" b="1" dirty="0"/>
          </a:p>
        </p:txBody>
      </p:sp>
      <p:sp>
        <p:nvSpPr>
          <p:cNvPr id="816131" name="Rectangle 1027"/>
          <p:cNvSpPr>
            <a:spLocks noGrp="1" noChangeArrowheads="1"/>
          </p:cNvSpPr>
          <p:nvPr>
            <p:ph type="body" sz="half" idx="4294967295"/>
          </p:nvPr>
        </p:nvSpPr>
        <p:spPr>
          <a:xfrm>
            <a:off x="360726" y="985136"/>
            <a:ext cx="8682606" cy="3800475"/>
          </a:xfrm>
        </p:spPr>
        <p:txBody>
          <a:bodyPr>
            <a:normAutofit/>
          </a:bodyPr>
          <a:lstStyle/>
          <a:p>
            <a:pPr marL="0" indent="0">
              <a:buFont typeface="Wingdings" panose="05000000000000000000" pitchFamily="2" charset="2"/>
              <a:buNone/>
            </a:pPr>
            <a:r>
              <a:rPr lang="es-ES" altLang="en-US" dirty="0"/>
              <a:t>Las cajas de servicios públicos no están aprobadas para su uso como cables de extensión.</a:t>
            </a:r>
            <a:endParaRPr lang="en-US"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120</a:t>
            </a:fld>
            <a:endParaRPr lang="en-US" dirty="0"/>
          </a:p>
        </p:txBody>
      </p:sp>
    </p:spTree>
    <p:extLst>
      <p:ext uri="{BB962C8B-B14F-4D97-AF65-F5344CB8AC3E}">
        <p14:creationId xmlns:p14="http://schemas.microsoft.com/office/powerpoint/2010/main" val="7247383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7156" name="Picture 1028" descr="Una imagen que muestra un recipiente en un lugar húmedo sin tapa."/>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a:xfrm>
            <a:off x="1511679" y="1784351"/>
            <a:ext cx="6096000" cy="4572000"/>
          </a:xfrm>
        </p:spPr>
      </p:pic>
      <p:sp>
        <p:nvSpPr>
          <p:cNvPr id="817154" name="Rectangle 1026"/>
          <p:cNvSpPr>
            <a:spLocks noGrp="1" noChangeArrowheads="1"/>
          </p:cNvSpPr>
          <p:nvPr>
            <p:ph type="title"/>
          </p:nvPr>
        </p:nvSpPr>
        <p:spPr>
          <a:xfrm>
            <a:off x="628650" y="208648"/>
            <a:ext cx="8574073" cy="663808"/>
          </a:xfrm>
          <a:noFill/>
          <a:ln/>
          <a:effectLst>
            <a:outerShdw dist="13470" dir="2700000" algn="ctr" rotWithShape="0">
              <a:schemeClr val="bg2"/>
            </a:outerShdw>
          </a:effectLst>
        </p:spPr>
        <p:txBody>
          <a:bodyPr>
            <a:normAutofit fontScale="90000"/>
          </a:bodyPr>
          <a:lstStyle/>
          <a:p>
            <a:r>
              <a:rPr lang="es-419" altLang="en-US" dirty="0"/>
              <a:t>RECEPTÁCULOS EN LUGARES HÚMEDOS</a:t>
            </a:r>
            <a:endParaRPr lang="es-419" altLang="en-US" b="1" dirty="0"/>
          </a:p>
        </p:txBody>
      </p:sp>
      <p:sp>
        <p:nvSpPr>
          <p:cNvPr id="817155" name="Rectangle 1027"/>
          <p:cNvSpPr>
            <a:spLocks noGrp="1" noChangeArrowheads="1"/>
          </p:cNvSpPr>
          <p:nvPr>
            <p:ph type="body" sz="half" idx="4294967295"/>
          </p:nvPr>
        </p:nvSpPr>
        <p:spPr>
          <a:xfrm>
            <a:off x="604007" y="985136"/>
            <a:ext cx="7911344" cy="2239978"/>
          </a:xfrm>
          <a:noFill/>
          <a:ln/>
        </p:spPr>
        <p:txBody>
          <a:bodyPr/>
          <a:lstStyle/>
          <a:p>
            <a:pPr marL="0" indent="0">
              <a:buFont typeface="Wingdings" panose="05000000000000000000" pitchFamily="2" charset="2"/>
              <a:buNone/>
            </a:pPr>
            <a:r>
              <a:rPr lang="es-ES" altLang="en-US" dirty="0"/>
              <a:t>Los recipientes en lugares mojados o húmedos necesitan cubiertas</a:t>
            </a:r>
            <a:r>
              <a:rPr lang="en-US" altLang="en-US" dirty="0"/>
              <a:t>.</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121</a:t>
            </a:fld>
            <a:endParaRPr lang="en-US" dirty="0"/>
          </a:p>
        </p:txBody>
      </p:sp>
    </p:spTree>
    <p:extLst>
      <p:ext uri="{BB962C8B-B14F-4D97-AF65-F5344CB8AC3E}">
        <p14:creationId xmlns:p14="http://schemas.microsoft.com/office/powerpoint/2010/main" val="19608660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8180" name="Picture 4" descr="Una imagen que muestra un recipiente en un lugar húmedo sin tapa."/>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a:xfrm>
            <a:off x="1582723" y="1761625"/>
            <a:ext cx="6096000" cy="4572000"/>
          </a:xfrm>
        </p:spPr>
      </p:pic>
      <p:sp>
        <p:nvSpPr>
          <p:cNvPr id="818178" name="Rectangle 2"/>
          <p:cNvSpPr>
            <a:spLocks noGrp="1" noChangeArrowheads="1"/>
          </p:cNvSpPr>
          <p:nvPr>
            <p:ph type="title"/>
          </p:nvPr>
        </p:nvSpPr>
        <p:spPr>
          <a:xfrm>
            <a:off x="67111" y="208647"/>
            <a:ext cx="9076889" cy="776489"/>
          </a:xfrm>
          <a:noFill/>
          <a:ln/>
          <a:effectLst>
            <a:outerShdw dist="13470" dir="2700000" algn="ctr" rotWithShape="0">
              <a:schemeClr val="bg2"/>
            </a:outerShdw>
          </a:effectLst>
        </p:spPr>
        <p:txBody>
          <a:bodyPr>
            <a:noAutofit/>
          </a:bodyPr>
          <a:lstStyle/>
          <a:p>
            <a:r>
              <a:rPr lang="es-419" altLang="en-US" sz="3200" dirty="0"/>
              <a:t>RECEPTÁCULOS EN LUGARES </a:t>
            </a:r>
            <a:r>
              <a:rPr lang="es-419" altLang="en-US" sz="3200" dirty="0" smtClean="0"/>
              <a:t>HÚMEDOS </a:t>
            </a:r>
            <a:endParaRPr lang="es-419" altLang="en-US" sz="3200" b="1" dirty="0"/>
          </a:p>
        </p:txBody>
      </p:sp>
      <p:sp>
        <p:nvSpPr>
          <p:cNvPr id="818179" name="Rectangle 3"/>
          <p:cNvSpPr>
            <a:spLocks noGrp="1" noChangeArrowheads="1"/>
          </p:cNvSpPr>
          <p:nvPr>
            <p:ph type="body" sz="half" idx="4294967295"/>
          </p:nvPr>
        </p:nvSpPr>
        <p:spPr>
          <a:xfrm>
            <a:off x="436228" y="985136"/>
            <a:ext cx="8388990" cy="1073150"/>
          </a:xfrm>
          <a:noFill/>
          <a:ln/>
        </p:spPr>
        <p:txBody>
          <a:bodyPr/>
          <a:lstStyle/>
          <a:p>
            <a:pPr marL="0" indent="0">
              <a:buFont typeface="Wingdings" panose="05000000000000000000" pitchFamily="2" charset="2"/>
              <a:buNone/>
            </a:pPr>
            <a:r>
              <a:rPr lang="es-ES" altLang="en-US" dirty="0"/>
              <a:t>Los recipientes en lugares mojados o húmedos necesitan cubiertas.</a:t>
            </a:r>
            <a:endParaRPr lang="en-US"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122</a:t>
            </a:fld>
            <a:endParaRPr lang="en-US" dirty="0"/>
          </a:p>
        </p:txBody>
      </p:sp>
    </p:spTree>
    <p:extLst>
      <p:ext uri="{BB962C8B-B14F-4D97-AF65-F5344CB8AC3E}">
        <p14:creationId xmlns:p14="http://schemas.microsoft.com/office/powerpoint/2010/main" val="270966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a:noFill/>
          <a:ln/>
          <a:effectLst>
            <a:outerShdw dist="13470" dir="2700000" algn="ctr" rotWithShape="0">
              <a:schemeClr val="bg2"/>
            </a:outerShdw>
          </a:effectLst>
        </p:spPr>
        <p:txBody>
          <a:bodyPr/>
          <a:lstStyle/>
          <a:p>
            <a:r>
              <a:rPr lang="es-419" altLang="en-US" dirty="0"/>
              <a:t>Tapa </a:t>
            </a:r>
            <a:r>
              <a:rPr lang="es-419" altLang="en-US" dirty="0" smtClean="0"/>
              <a:t>dañada </a:t>
            </a:r>
            <a:endParaRPr lang="es-419"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123</a:t>
            </a:fld>
            <a:endParaRPr lang="en-US" dirty="0"/>
          </a:p>
        </p:txBody>
      </p:sp>
      <p:pic>
        <p:nvPicPr>
          <p:cNvPr id="4" name="Content Placeholder 3" title="Una imagen que muestra una placa frontal dañada."/>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255267" y="1203325"/>
            <a:ext cx="6633465" cy="4973638"/>
          </a:xfrm>
        </p:spPr>
      </p:pic>
    </p:spTree>
    <p:extLst>
      <p:ext uri="{BB962C8B-B14F-4D97-AF65-F5344CB8AC3E}">
        <p14:creationId xmlns:p14="http://schemas.microsoft.com/office/powerpoint/2010/main" val="34477806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noFill/>
          <a:ln/>
          <a:effectLst>
            <a:outerShdw dist="13470" dir="2700000" algn="ctr" rotWithShape="0">
              <a:schemeClr val="bg2"/>
            </a:outerShdw>
          </a:effectLst>
        </p:spPr>
        <p:txBody>
          <a:bodyPr>
            <a:noAutofit/>
          </a:bodyPr>
          <a:lstStyle/>
          <a:p>
            <a:r>
              <a:rPr lang="es-419" altLang="en-US"/>
              <a:t>Herramientas eléctricas portátiles</a:t>
            </a:r>
            <a:endParaRPr lang="es-419" altLang="en-US" b="1"/>
          </a:p>
        </p:txBody>
      </p:sp>
      <p:sp>
        <p:nvSpPr>
          <p:cNvPr id="820227" name="Rectangle 3"/>
          <p:cNvSpPr>
            <a:spLocks noGrp="1" noChangeArrowheads="1"/>
          </p:cNvSpPr>
          <p:nvPr>
            <p:ph type="body" sz="half" idx="4294967295"/>
          </p:nvPr>
        </p:nvSpPr>
        <p:spPr>
          <a:xfrm>
            <a:off x="5016616" y="1795244"/>
            <a:ext cx="3976382" cy="4273769"/>
          </a:xfrm>
          <a:noFill/>
          <a:ln/>
        </p:spPr>
        <p:txBody>
          <a:bodyPr>
            <a:normAutofit fontScale="92500" lnSpcReduction="20000"/>
          </a:bodyPr>
          <a:lstStyle/>
          <a:p>
            <a:r>
              <a:rPr lang="es-419" altLang="en-US"/>
              <a:t>Inspeccionar antes de usar.</a:t>
            </a:r>
            <a:endParaRPr lang="es-419"/>
          </a:p>
          <a:p>
            <a:r>
              <a:rPr lang="es-419"/>
              <a:t>Retire de las herramientas de servicio con cables dañados</a:t>
            </a:r>
          </a:p>
          <a:p>
            <a:endParaRPr lang="es-419" altLang="en-US"/>
          </a:p>
          <a:p>
            <a:r>
              <a:rPr lang="es-419" altLang="en-US"/>
              <a:t>Use herramientas con conexión a tierra o con doble aislamiento.</a:t>
            </a:r>
          </a:p>
          <a:p>
            <a:r>
              <a:rPr lang="es-419" altLang="en-US"/>
              <a:t>Comprobar continuidad de herramienta.</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124</a:t>
            </a:fld>
            <a:endParaRPr lang="en-US" dirty="0"/>
          </a:p>
        </p:txBody>
      </p:sp>
      <p:pic>
        <p:nvPicPr>
          <p:cNvPr id="4" name="Content Placeholder 3" title="Una foto de un pin eléct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41525" y="1874407"/>
            <a:ext cx="4559808" cy="3413760"/>
          </a:xfrm>
        </p:spPr>
      </p:pic>
    </p:spTree>
    <p:extLst>
      <p:ext uri="{BB962C8B-B14F-4D97-AF65-F5344CB8AC3E}">
        <p14:creationId xmlns:p14="http://schemas.microsoft.com/office/powerpoint/2010/main" val="1043487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a:xfrm>
            <a:off x="628650" y="258981"/>
            <a:ext cx="7886700" cy="776489"/>
          </a:xfrm>
          <a:noFill/>
          <a:ln/>
          <a:effectLst>
            <a:outerShdw dist="13470" dir="2700000" algn="ctr" rotWithShape="0">
              <a:schemeClr val="bg2"/>
            </a:outerShdw>
          </a:effectLst>
        </p:spPr>
        <p:txBody>
          <a:bodyPr/>
          <a:lstStyle/>
          <a:p>
            <a:r>
              <a:rPr lang="es-419" altLang="en-US"/>
              <a:t>Evaluación de riesgos</a:t>
            </a:r>
          </a:p>
        </p:txBody>
      </p:sp>
      <p:sp>
        <p:nvSpPr>
          <p:cNvPr id="821251" name="Rectangle 3"/>
          <p:cNvSpPr>
            <a:spLocks noGrp="1" noChangeArrowheads="1"/>
          </p:cNvSpPr>
          <p:nvPr>
            <p:ph type="body" idx="1"/>
          </p:nvPr>
        </p:nvSpPr>
        <p:spPr>
          <a:xfrm>
            <a:off x="628650" y="1259747"/>
            <a:ext cx="7689850" cy="4114800"/>
          </a:xfrm>
          <a:noFill/>
          <a:ln/>
        </p:spPr>
        <p:txBody>
          <a:bodyPr/>
          <a:lstStyle/>
          <a:p>
            <a:pPr marL="0" indent="0">
              <a:buFont typeface="Wingdings" panose="05000000000000000000" pitchFamily="2" charset="2"/>
              <a:buNone/>
            </a:pPr>
            <a:r>
              <a:rPr lang="es-419" altLang="en-US"/>
              <a:t>Los empleadores deben evaluar el lugar de trabajo para determinar si los peligros que requieren el uso de equipos de protección personal están presentes o es probable que estén presentes.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125</a:t>
            </a:fld>
            <a:endParaRPr lang="en-US" dirty="0"/>
          </a:p>
        </p:txBody>
      </p:sp>
    </p:spTree>
    <p:extLst>
      <p:ext uri="{BB962C8B-B14F-4D97-AF65-F5344CB8AC3E}">
        <p14:creationId xmlns:p14="http://schemas.microsoft.com/office/powerpoint/2010/main" val="186289209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2274" name="Rectangle 1026"/>
          <p:cNvSpPr>
            <a:spLocks noGrp="1" noChangeArrowheads="1"/>
          </p:cNvSpPr>
          <p:nvPr>
            <p:ph type="title"/>
          </p:nvPr>
        </p:nvSpPr>
        <p:spPr>
          <a:xfrm>
            <a:off x="276837" y="250045"/>
            <a:ext cx="8632271" cy="776489"/>
          </a:xfrm>
          <a:noFill/>
          <a:ln/>
          <a:effectLst>
            <a:outerShdw dist="13470" dir="2700000" algn="ctr" rotWithShape="0">
              <a:schemeClr val="bg2"/>
            </a:outerShdw>
          </a:effectLst>
        </p:spPr>
        <p:txBody>
          <a:bodyPr/>
          <a:lstStyle/>
          <a:p>
            <a:r>
              <a:rPr lang="es-419" altLang="en-US"/>
              <a:t>Equipo de protección personal</a:t>
            </a:r>
          </a:p>
        </p:txBody>
      </p:sp>
      <p:sp>
        <p:nvSpPr>
          <p:cNvPr id="822275" name="Rectangle 1027"/>
          <p:cNvSpPr>
            <a:spLocks noGrp="1" noChangeArrowheads="1"/>
          </p:cNvSpPr>
          <p:nvPr>
            <p:ph type="body" idx="1"/>
          </p:nvPr>
        </p:nvSpPr>
        <p:spPr>
          <a:xfrm>
            <a:off x="384509" y="1148556"/>
            <a:ext cx="8416925" cy="4560887"/>
          </a:xfrm>
          <a:noFill/>
          <a:ln/>
        </p:spPr>
        <p:txBody>
          <a:bodyPr>
            <a:normAutofit/>
          </a:bodyPr>
          <a:lstStyle/>
          <a:p>
            <a:pPr marL="457200" indent="-457200"/>
            <a:r>
              <a:rPr lang="es-419" altLang="en-US"/>
              <a:t>Protección de la cabeza - riesgos generales</a:t>
            </a:r>
          </a:p>
          <a:p>
            <a:pPr marL="457200" indent="-457200"/>
            <a:r>
              <a:rPr lang="es-419" altLang="en-US"/>
              <a:t>Protección de los ojos: operaciones de rectificado, astillado o aserrado.</a:t>
            </a:r>
          </a:p>
          <a:p>
            <a:pPr marL="457200" indent="-457200"/>
            <a:r>
              <a:rPr lang="es-419" altLang="en-US"/>
              <a:t>Protección auditiva - ambientes ruidosos</a:t>
            </a:r>
          </a:p>
          <a:p>
            <a:pPr marL="457200" indent="-457200"/>
            <a:r>
              <a:rPr lang="es-419" altLang="en-US"/>
              <a:t>Protección respiratoria: los niveles de exposición superan los límites de exposición permisibles.</a:t>
            </a:r>
          </a:p>
          <a:p>
            <a:pPr marL="457200" indent="-457200"/>
            <a:r>
              <a:rPr lang="es-419" altLang="en-US"/>
              <a:t>Protección para los pies: caer, rodar u objetos afilados.</a:t>
            </a:r>
          </a:p>
          <a:p>
            <a:pPr marL="0" indent="0">
              <a:buNone/>
            </a:pPr>
            <a:endParaRPr lang="es-419" altLang="en-US"/>
          </a:p>
        </p:txBody>
      </p:sp>
      <p:sp>
        <p:nvSpPr>
          <p:cNvPr id="2" name="Slide Number Placeholder 1"/>
          <p:cNvSpPr>
            <a:spLocks noGrp="1"/>
          </p:cNvSpPr>
          <p:nvPr>
            <p:ph type="sldNum" sz="quarter" idx="12"/>
          </p:nvPr>
        </p:nvSpPr>
        <p:spPr/>
        <p:txBody>
          <a:bodyPr/>
          <a:lstStyle/>
          <a:p>
            <a:fld id="{A7F154CC-4E82-45BB-8A64-02679D04A018}" type="slidenum">
              <a:rPr lang="en-US" smtClean="0"/>
              <a:pPr/>
              <a:t>126</a:t>
            </a:fld>
            <a:endParaRPr lang="en-US" dirty="0"/>
          </a:p>
        </p:txBody>
      </p:sp>
    </p:spTree>
    <p:extLst>
      <p:ext uri="{BB962C8B-B14F-4D97-AF65-F5344CB8AC3E}">
        <p14:creationId xmlns:p14="http://schemas.microsoft.com/office/powerpoint/2010/main" val="317085200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a:noFill/>
          <a:ln/>
          <a:effectLst>
            <a:outerShdw dist="13470" dir="2700000" algn="ctr" rotWithShape="0">
              <a:schemeClr val="bg2"/>
            </a:outerShdw>
          </a:effectLst>
        </p:spPr>
        <p:txBody>
          <a:bodyPr>
            <a:normAutofit/>
          </a:bodyPr>
          <a:lstStyle/>
          <a:p>
            <a:r>
              <a:rPr lang="es-419" altLang="en-US"/>
              <a:t>Guantes de goma</a:t>
            </a:r>
            <a:endParaRPr lang="es-419" altLang="en-US" b="1"/>
          </a:p>
        </p:txBody>
      </p:sp>
      <p:sp>
        <p:nvSpPr>
          <p:cNvPr id="823300" name="Rectangle 4"/>
          <p:cNvSpPr>
            <a:spLocks noGrp="1" noChangeArrowheads="1"/>
          </p:cNvSpPr>
          <p:nvPr>
            <p:ph type="body" sz="half" idx="4294967295"/>
          </p:nvPr>
        </p:nvSpPr>
        <p:spPr>
          <a:xfrm>
            <a:off x="5377342" y="1308494"/>
            <a:ext cx="3582099" cy="4771030"/>
          </a:xfrm>
          <a:noFill/>
          <a:ln/>
        </p:spPr>
        <p:txBody>
          <a:bodyPr>
            <a:normAutofit fontScale="92500" lnSpcReduction="10000"/>
          </a:bodyPr>
          <a:lstStyle/>
          <a:p>
            <a:endParaRPr lang="es-419" altLang="en-US"/>
          </a:p>
          <a:p>
            <a:r>
              <a:rPr lang="es-419" altLang="en-US"/>
              <a:t>Debe ser probado diariamente antes del uso.</a:t>
            </a:r>
          </a:p>
          <a:p>
            <a:r>
              <a:rPr lang="es-419" altLang="en-US"/>
              <a:t>Debe ser probado eléctricamente cada 6 meses o reemplazado.</a:t>
            </a:r>
          </a:p>
          <a:p>
            <a:r>
              <a:rPr lang="es-419" altLang="en-US"/>
              <a:t>Antes de la emisión, los guantes se pueden guardar hasta 1 año sin que se los analice.. </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127</a:t>
            </a:fld>
            <a:endParaRPr lang="en-US" dirty="0"/>
          </a:p>
        </p:txBody>
      </p:sp>
      <p:pic>
        <p:nvPicPr>
          <p:cNvPr id="4" name="Content Placeholder 3" title="Una foto de un par de guant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84335" y="1616633"/>
            <a:ext cx="5004816" cy="3755136"/>
          </a:xfrm>
        </p:spPr>
      </p:pic>
    </p:spTree>
    <p:extLst>
      <p:ext uri="{BB962C8B-B14F-4D97-AF65-F5344CB8AC3E}">
        <p14:creationId xmlns:p14="http://schemas.microsoft.com/office/powerpoint/2010/main" val="42606387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6181" name="Rectangle 5"/>
          <p:cNvSpPr>
            <a:spLocks noGrp="1" noChangeArrowheads="1"/>
          </p:cNvSpPr>
          <p:nvPr>
            <p:ph type="title"/>
          </p:nvPr>
        </p:nvSpPr>
        <p:spPr>
          <a:xfrm>
            <a:off x="1" y="1946247"/>
            <a:ext cx="9144000" cy="1882758"/>
          </a:xfrm>
        </p:spPr>
        <p:txBody>
          <a:bodyPr>
            <a:normAutofit/>
          </a:bodyPr>
          <a:lstStyle/>
          <a:p>
            <a:pPr algn="ctr"/>
            <a:r>
              <a:rPr lang="es-419" altLang="en-US"/>
              <a:t>Equipos de protección eléctrica</a:t>
            </a:r>
          </a:p>
        </p:txBody>
      </p:sp>
      <p:sp>
        <p:nvSpPr>
          <p:cNvPr id="3" name="Slide Number Placeholder 2"/>
          <p:cNvSpPr>
            <a:spLocks noGrp="1"/>
          </p:cNvSpPr>
          <p:nvPr>
            <p:ph type="sldNum" sz="quarter" idx="12"/>
          </p:nvPr>
        </p:nvSpPr>
        <p:spPr/>
        <p:txBody>
          <a:bodyPr/>
          <a:lstStyle/>
          <a:p>
            <a:fld id="{A7F154CC-4E82-45BB-8A64-02679D04A018}" type="slidenum">
              <a:rPr lang="en-US" smtClean="0"/>
              <a:pPr/>
              <a:t>128</a:t>
            </a:fld>
            <a:endParaRPr lang="en-US" dirty="0"/>
          </a:p>
        </p:txBody>
      </p:sp>
    </p:spTree>
    <p:extLst>
      <p:ext uri="{BB962C8B-B14F-4D97-AF65-F5344CB8AC3E}">
        <p14:creationId xmlns:p14="http://schemas.microsoft.com/office/powerpoint/2010/main" val="23239548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260059" y="159974"/>
            <a:ext cx="8800051" cy="1143000"/>
          </a:xfrm>
        </p:spPr>
        <p:txBody>
          <a:bodyPr/>
          <a:lstStyle/>
          <a:p>
            <a:r>
              <a:rPr lang="es-ES" altLang="en-US" dirty="0"/>
              <a:t>Requisitos de diseño 1910.137 (a)</a:t>
            </a:r>
            <a:endParaRPr lang="en-US" altLang="en-US" dirty="0"/>
          </a:p>
        </p:txBody>
      </p:sp>
      <p:sp>
        <p:nvSpPr>
          <p:cNvPr id="573443" name="Rectangle 3"/>
          <p:cNvSpPr>
            <a:spLocks noGrp="1" noChangeArrowheads="1"/>
          </p:cNvSpPr>
          <p:nvPr>
            <p:ph type="body" idx="1"/>
          </p:nvPr>
        </p:nvSpPr>
        <p:spPr>
          <a:xfrm>
            <a:off x="577719" y="1383994"/>
            <a:ext cx="7265987" cy="4114800"/>
          </a:xfrm>
        </p:spPr>
        <p:txBody>
          <a:bodyPr/>
          <a:lstStyle/>
          <a:p>
            <a:pPr marL="574675" indent="-574675"/>
            <a:r>
              <a:rPr lang="es-419" altLang="en-US" dirty="0"/>
              <a:t>Fabricación y Marcado</a:t>
            </a:r>
          </a:p>
          <a:p>
            <a:pPr marL="1031875" lvl="1" indent="-342900"/>
            <a:r>
              <a:rPr lang="es-419" altLang="en-US" dirty="0"/>
              <a:t>Clase de equipo (0, 1, 2, 3 o 4)</a:t>
            </a:r>
          </a:p>
          <a:p>
            <a:pPr marL="1031875" lvl="1" indent="-342900"/>
            <a:r>
              <a:rPr lang="es-419" altLang="en-US" dirty="0"/>
              <a:t>Tipo de equipamiento (I o II)</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129</a:t>
            </a:fld>
            <a:endParaRPr lang="en-US" dirty="0"/>
          </a:p>
        </p:txBody>
      </p:sp>
    </p:spTree>
    <p:extLst>
      <p:ext uri="{BB962C8B-B14F-4D97-AF65-F5344CB8AC3E}">
        <p14:creationId xmlns:p14="http://schemas.microsoft.com/office/powerpoint/2010/main" val="37843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73443">
                                            <p:txEl>
                                              <p:pRg st="0" end="0"/>
                                            </p:txEl>
                                          </p:spTgt>
                                        </p:tgtEl>
                                        <p:attrNameLst>
                                          <p:attrName>style.visibility</p:attrName>
                                        </p:attrNameLst>
                                      </p:cBhvr>
                                      <p:to>
                                        <p:strVal val="visible"/>
                                      </p:to>
                                    </p:set>
                                    <p:anim to="" calcmode="lin" valueType="num">
                                      <p:cBhvr>
                                        <p:cTn id="7" dur="1" fill="hold"/>
                                        <p:tgtEl>
                                          <p:spTgt spid="57344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573443">
                                            <p:txEl>
                                              <p:pRg st="1" end="1"/>
                                            </p:txEl>
                                          </p:spTgt>
                                        </p:tgtEl>
                                        <p:attrNameLst>
                                          <p:attrName>style.visibility</p:attrName>
                                        </p:attrNameLst>
                                      </p:cBhvr>
                                      <p:to>
                                        <p:strVal val="visible"/>
                                      </p:to>
                                    </p:set>
                                    <p:anim to="" calcmode="lin" valueType="num">
                                      <p:cBhvr>
                                        <p:cTn id="10" dur="1" fill="hold"/>
                                        <p:tgtEl>
                                          <p:spTgt spid="57344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499"/>
                                          </p:stCondLst>
                                        </p:cTn>
                                        <p:tgtEl>
                                          <p:spTgt spid="573443">
                                            <p:txEl>
                                              <p:pRg st="2" end="2"/>
                                            </p:txEl>
                                          </p:spTgt>
                                        </p:tgtEl>
                                        <p:attrNameLst>
                                          <p:attrName>style.visibility</p:attrName>
                                        </p:attrNameLst>
                                      </p:cBhvr>
                                      <p:to>
                                        <p:strVal val="visible"/>
                                      </p:to>
                                    </p:set>
                                    <p:anim to="" calcmode="lin" valueType="num">
                                      <p:cBhvr>
                                        <p:cTn id="13" dur="1" fill="hold"/>
                                        <p:tgtEl>
                                          <p:spTgt spid="57344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t" anchorCtr="0" compatLnSpc="1">
            <a:prstTxWarp prst="textNoShape">
              <a:avLst/>
            </a:prstTxWarp>
            <a:normAutofit/>
          </a:bodyPr>
          <a:lstStyle/>
          <a:p>
            <a:pPr marL="325438" indent="-325438">
              <a:spcBef>
                <a:spcPts val="700"/>
              </a:spcBef>
              <a:buFont typeface="ArialMT" charset="0"/>
              <a:buChar char="•"/>
            </a:pPr>
            <a:r>
              <a:rPr lang="es-419"/>
              <a:t>La Ley OSH autoriza a los oficiales de seguridad y salud (CSHO), de conformidad con OSHA a realizar inspecciones en el lugar de trabajo en momentos razonables.</a:t>
            </a:r>
            <a:endParaRPr lang="es-419" altLang="en-US"/>
          </a:p>
          <a:p>
            <a:pPr marL="325438" indent="-325438">
              <a:spcBef>
                <a:spcPts val="700"/>
              </a:spcBef>
              <a:buFont typeface="ArialMT" charset="0"/>
              <a:buChar char="•"/>
            </a:pPr>
            <a:r>
              <a:rPr lang="es-419" altLang="en-US"/>
              <a:t>OSHA realiza inspecciones sin previo aviso, excepto en circunstancias excepcionales (p.ej., la existencia de un peligro inminente) </a:t>
            </a:r>
          </a:p>
          <a:p>
            <a:pPr marL="325438" indent="-325438">
              <a:spcBef>
                <a:spcPts val="700"/>
              </a:spcBef>
              <a:buFont typeface="ArialMT" charset="0"/>
              <a:buChar char="•"/>
            </a:pPr>
            <a:r>
              <a:rPr lang="es-419"/>
              <a:t>De hecho, cualquier persona que le informe a un empleador sobre una inspección de OSHA por adelantado puede recibir multas y hasta pena de prisión</a:t>
            </a:r>
            <a:r>
              <a:rPr lang="es-419" altLang="en-US"/>
              <a:t>. </a:t>
            </a:r>
            <a:endParaRPr lang="es-419" altLang="en-US" sz="2400"/>
          </a:p>
        </p:txBody>
      </p:sp>
      <p:sp>
        <p:nvSpPr>
          <p:cNvPr id="2" name="Title 1"/>
          <p:cNvSpPr>
            <a:spLocks noGrp="1"/>
          </p:cNvSpPr>
          <p:nvPr>
            <p:ph type="title"/>
          </p:nvPr>
        </p:nvSpPr>
        <p:spPr/>
        <p:txBody>
          <a:bodyPr/>
          <a:lstStyle/>
          <a:p>
            <a:r>
              <a:rPr lang="es-419"/>
              <a:t>InspecionEs DE OSHA </a:t>
            </a:r>
          </a:p>
        </p:txBody>
      </p:sp>
      <p:sp>
        <p:nvSpPr>
          <p:cNvPr id="3" name="Slide Number Placeholder 2"/>
          <p:cNvSpPr>
            <a:spLocks noGrp="1"/>
          </p:cNvSpPr>
          <p:nvPr>
            <p:ph type="sldNum" sz="quarter" idx="12"/>
          </p:nvPr>
        </p:nvSpPr>
        <p:spPr/>
        <p:txBody>
          <a:bodyPr/>
          <a:lstStyle/>
          <a:p>
            <a:fld id="{A7F154CC-4E82-45BB-8A64-02679D04A018}" type="slidenum">
              <a:rPr lang="en-US" smtClean="0"/>
              <a:pPr/>
              <a:t>13</a:t>
            </a:fld>
            <a:endParaRPr lang="en-US" dirty="0"/>
          </a:p>
        </p:txBody>
      </p:sp>
    </p:spTree>
    <p:extLst>
      <p:ext uri="{BB962C8B-B14F-4D97-AF65-F5344CB8AC3E}">
        <p14:creationId xmlns:p14="http://schemas.microsoft.com/office/powerpoint/2010/main" val="1722548893"/>
      </p:ext>
    </p:extLst>
  </p:cSld>
  <p:clrMapOvr>
    <a:masterClrMapping/>
  </p:clrMapOvr>
  <p:transition spd="med"/>
</p:sld>
</file>

<file path=ppt/slides/slide1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10981" name="Picture 5" descr="Una etiqueta de &quot;Clase 4&quot;."/>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a:xfrm>
            <a:off x="513214" y="1417740"/>
            <a:ext cx="4476750" cy="43813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0978" name="Rectangle 2"/>
          <p:cNvSpPr>
            <a:spLocks noGrp="1" noChangeArrowheads="1"/>
          </p:cNvSpPr>
          <p:nvPr>
            <p:ph type="title"/>
          </p:nvPr>
        </p:nvSpPr>
        <p:spPr>
          <a:xfrm>
            <a:off x="942975" y="150333"/>
            <a:ext cx="7258050" cy="1007876"/>
          </a:xfrm>
        </p:spPr>
        <p:txBody>
          <a:bodyPr>
            <a:normAutofit fontScale="90000"/>
          </a:bodyPr>
          <a:lstStyle/>
          <a:p>
            <a:pPr fontAlgn="t"/>
            <a:r>
              <a:rPr lang="es-419" b="0" dirty="0"/>
              <a:t/>
            </a:r>
            <a:br>
              <a:rPr lang="es-419" b="0" dirty="0"/>
            </a:br>
            <a:r>
              <a:rPr lang="es-419" dirty="0"/>
              <a:t>ETIQUETA DE CLASE</a:t>
            </a:r>
            <a:r>
              <a:rPr lang="es-419" b="0" dirty="0"/>
              <a:t/>
            </a:r>
            <a:br>
              <a:rPr lang="es-419" b="0" dirty="0"/>
            </a:br>
            <a:endParaRPr lang="es-419" altLang="en-US" dirty="0"/>
          </a:p>
        </p:txBody>
      </p:sp>
      <p:sp>
        <p:nvSpPr>
          <p:cNvPr id="510982" name="Rectangle 6"/>
          <p:cNvSpPr>
            <a:spLocks noGrp="1" noChangeArrowheads="1"/>
          </p:cNvSpPr>
          <p:nvPr>
            <p:ph type="body" sz="half" idx="4294967295"/>
          </p:nvPr>
        </p:nvSpPr>
        <p:spPr>
          <a:xfrm>
            <a:off x="5184920" y="1379589"/>
            <a:ext cx="3330430" cy="4457700"/>
          </a:xfrm>
        </p:spPr>
        <p:txBody>
          <a:bodyPr>
            <a:normAutofit/>
          </a:bodyPr>
          <a:lstStyle/>
          <a:p>
            <a:pPr marL="520700" indent="-520700"/>
            <a:r>
              <a:rPr lang="es-ES" altLang="en-US" dirty="0"/>
              <a:t>Clase 4: diseñado para aislar hasta 40,000 voltios.</a:t>
            </a:r>
            <a:endParaRPr lang="en-US" altLang="en-US" dirty="0"/>
          </a:p>
          <a:p>
            <a:pPr marL="0" indent="0" fontAlgn="t">
              <a:buNone/>
            </a:pPr>
            <a:endParaRPr lang="es-ES" dirty="0"/>
          </a:p>
          <a:p>
            <a:r>
              <a:rPr lang="es-ES" dirty="0"/>
              <a:t>Tipo II - Está moldeado a partir de materiales hechos por el hombre.</a:t>
            </a:r>
          </a:p>
          <a:p>
            <a:endParaRPr lang="en-US"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130</a:t>
            </a:fld>
            <a:endParaRPr lang="en-US" dirty="0"/>
          </a:p>
        </p:txBody>
      </p:sp>
    </p:spTree>
    <p:extLst>
      <p:ext uri="{BB962C8B-B14F-4D97-AF65-F5344CB8AC3E}">
        <p14:creationId xmlns:p14="http://schemas.microsoft.com/office/powerpoint/2010/main" val="2471150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10982">
                                            <p:txEl>
                                              <p:pRg st="0" end="0"/>
                                            </p:txEl>
                                          </p:spTgt>
                                        </p:tgtEl>
                                        <p:attrNameLst>
                                          <p:attrName>style.visibility</p:attrName>
                                        </p:attrNameLst>
                                      </p:cBhvr>
                                      <p:to>
                                        <p:strVal val="visible"/>
                                      </p:to>
                                    </p:set>
                                    <p:anim to="" calcmode="lin" valueType="num">
                                      <p:cBhvr>
                                        <p:cTn id="7" dur="1" fill="hold"/>
                                        <p:tgtEl>
                                          <p:spTgt spid="51098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10982">
                                            <p:txEl>
                                              <p:pRg st="2" end="2"/>
                                            </p:txEl>
                                          </p:spTgt>
                                        </p:tgtEl>
                                        <p:attrNameLst>
                                          <p:attrName>style.visibility</p:attrName>
                                        </p:attrNameLst>
                                      </p:cBhvr>
                                      <p:to>
                                        <p:strVal val="visible"/>
                                      </p:to>
                                    </p:set>
                                    <p:anim to="" calcmode="lin" valueType="num">
                                      <p:cBhvr>
                                        <p:cTn id="12" dur="1" fill="hold"/>
                                        <p:tgtEl>
                                          <p:spTgt spid="51098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82"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r>
              <a:rPr lang="es-419" altLang="en-US"/>
              <a:t>Estera aislante de goma</a:t>
            </a:r>
          </a:p>
        </p:txBody>
      </p:sp>
      <p:pic>
        <p:nvPicPr>
          <p:cNvPr id="512010" name="Picture 10" descr="Una imagen que muestra a una persona haciendo la inspección de un equipo."/>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524103" y="985136"/>
            <a:ext cx="5866598" cy="529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131</a:t>
            </a:fld>
            <a:endParaRPr lang="en-US" dirty="0"/>
          </a:p>
        </p:txBody>
      </p:sp>
    </p:spTree>
    <p:extLst>
      <p:ext uri="{BB962C8B-B14F-4D97-AF65-F5344CB8AC3E}">
        <p14:creationId xmlns:p14="http://schemas.microsoft.com/office/powerpoint/2010/main" val="40089026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r>
              <a:rPr lang="es-419" altLang="en-US"/>
              <a:t>Manta aislante de goma</a:t>
            </a:r>
          </a:p>
        </p:txBody>
      </p:sp>
      <p:pic>
        <p:nvPicPr>
          <p:cNvPr id="513033" name="Picture 9" descr="Mantas aislantes de goma."/>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131560" y="985136"/>
            <a:ext cx="6880880" cy="50261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132</a:t>
            </a:fld>
            <a:endParaRPr lang="en-US" dirty="0"/>
          </a:p>
        </p:txBody>
      </p:sp>
    </p:spTree>
    <p:extLst>
      <p:ext uri="{BB962C8B-B14F-4D97-AF65-F5344CB8AC3E}">
        <p14:creationId xmlns:p14="http://schemas.microsoft.com/office/powerpoint/2010/main" val="25851699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a:xfrm>
            <a:off x="628650" y="208647"/>
            <a:ext cx="7886700" cy="776489"/>
          </a:xfrm>
        </p:spPr>
        <p:txBody>
          <a:bodyPr/>
          <a:lstStyle/>
          <a:p>
            <a:pPr fontAlgn="t"/>
            <a:r>
              <a:rPr lang="es-419"/>
              <a:t>abrazaderas de manta</a:t>
            </a:r>
            <a:endParaRPr lang="es-419" altLang="en-US"/>
          </a:p>
        </p:txBody>
      </p:sp>
      <p:pic>
        <p:nvPicPr>
          <p:cNvPr id="758790" name="Picture 6" descr="Ganchos de manta."/>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2381890" y="985136"/>
            <a:ext cx="4380219" cy="52509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133</a:t>
            </a:fld>
            <a:endParaRPr lang="en-US" dirty="0"/>
          </a:p>
        </p:txBody>
      </p:sp>
    </p:spTree>
    <p:extLst>
      <p:ext uri="{BB962C8B-B14F-4D97-AF65-F5344CB8AC3E}">
        <p14:creationId xmlns:p14="http://schemas.microsoft.com/office/powerpoint/2010/main" val="59766916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r>
              <a:rPr lang="es-419" altLang="en-US"/>
              <a:t>Mangas aislantes de goma</a:t>
            </a:r>
          </a:p>
        </p:txBody>
      </p:sp>
      <p:pic>
        <p:nvPicPr>
          <p:cNvPr id="514053" name="Picture 5" descr="&#10;&#10;Mangas aislantes de goma."/>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628650" y="985136"/>
            <a:ext cx="7762810" cy="5147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134</a:t>
            </a:fld>
            <a:endParaRPr lang="en-US" dirty="0"/>
          </a:p>
        </p:txBody>
      </p:sp>
    </p:spTree>
    <p:extLst>
      <p:ext uri="{BB962C8B-B14F-4D97-AF65-F5344CB8AC3E}">
        <p14:creationId xmlns:p14="http://schemas.microsoft.com/office/powerpoint/2010/main" val="173511915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9961" name="Rectangle 9"/>
          <p:cNvSpPr>
            <a:spLocks noGrp="1" noChangeArrowheads="1"/>
          </p:cNvSpPr>
          <p:nvPr>
            <p:ph idx="1"/>
          </p:nvPr>
        </p:nvSpPr>
        <p:spPr>
          <a:xfrm>
            <a:off x="628650" y="1093855"/>
            <a:ext cx="7886700" cy="550826"/>
          </a:xfrm>
        </p:spPr>
        <p:txBody>
          <a:bodyPr/>
          <a:lstStyle/>
          <a:p>
            <a:pPr marL="520700" indent="-520700"/>
            <a:r>
              <a:rPr lang="es-419" altLang="en-US"/>
              <a:t>Marcas de identificación</a:t>
            </a:r>
          </a:p>
        </p:txBody>
      </p:sp>
      <p:sp>
        <p:nvSpPr>
          <p:cNvPr id="509954" name="Rectangle 2"/>
          <p:cNvSpPr>
            <a:spLocks noGrp="1" noChangeArrowheads="1"/>
          </p:cNvSpPr>
          <p:nvPr>
            <p:ph type="title"/>
          </p:nvPr>
        </p:nvSpPr>
        <p:spPr/>
        <p:txBody>
          <a:bodyPr>
            <a:noAutofit/>
          </a:bodyPr>
          <a:lstStyle/>
          <a:p>
            <a:r>
              <a:rPr lang="es-419" altLang="en-US" dirty="0"/>
              <a:t>Mangas aislantes de </a:t>
            </a:r>
            <a:r>
              <a:rPr lang="es-419" altLang="en-US" dirty="0" smtClean="0"/>
              <a:t>goma </a:t>
            </a:r>
            <a:endParaRPr lang="es-419" altLang="en-US" dirty="0"/>
          </a:p>
        </p:txBody>
      </p:sp>
      <p:pic>
        <p:nvPicPr>
          <p:cNvPr id="509960" name="Picture 8" descr="&#10;&#10;Mangas aislantes de goma."/>
          <p:cNvPicPr>
            <a:picLocks noGrp="1" noChangeAspect="1" noChangeArrowheads="1"/>
          </p:cNvPicPr>
          <p:nvPr>
            <p:ph type="clipArt" sz="half" idx="4294967295"/>
          </p:nvPr>
        </p:nvPicPr>
        <p:blipFill>
          <a:blip r:embed="rId3">
            <a:extLst>
              <a:ext uri="{28A0092B-C50C-407E-A947-70E740481C1C}">
                <a14:useLocalDpi xmlns:a14="http://schemas.microsoft.com/office/drawing/2010/main"/>
              </a:ext>
            </a:extLst>
          </a:blip>
          <a:srcRect/>
          <a:stretch>
            <a:fillRect/>
          </a:stretch>
        </p:blipFill>
        <p:spPr>
          <a:xfrm>
            <a:off x="1841383" y="1644681"/>
            <a:ext cx="5461233" cy="46079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135</a:t>
            </a:fld>
            <a:endParaRPr lang="en-US" dirty="0"/>
          </a:p>
        </p:txBody>
      </p:sp>
    </p:spTree>
    <p:extLst>
      <p:ext uri="{BB962C8B-B14F-4D97-AF65-F5344CB8AC3E}">
        <p14:creationId xmlns:p14="http://schemas.microsoft.com/office/powerpoint/2010/main" val="30085110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5077" name="Picture 5" descr="&#10;Mangas aislantes de goma."/>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a:xfrm>
            <a:off x="1139985" y="1706608"/>
            <a:ext cx="6864029" cy="45247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074" name="Rectangle 2"/>
          <p:cNvSpPr>
            <a:spLocks noGrp="1" noChangeArrowheads="1"/>
          </p:cNvSpPr>
          <p:nvPr>
            <p:ph type="title"/>
          </p:nvPr>
        </p:nvSpPr>
        <p:spPr/>
        <p:txBody>
          <a:bodyPr>
            <a:noAutofit/>
          </a:bodyPr>
          <a:lstStyle/>
          <a:p>
            <a:r>
              <a:rPr lang="es-419" altLang="en-US" dirty="0"/>
              <a:t>Mangas aislantes de </a:t>
            </a:r>
            <a:r>
              <a:rPr lang="es-419" altLang="en-US" dirty="0" smtClean="0"/>
              <a:t>goma  </a:t>
            </a:r>
            <a:endParaRPr lang="es-419"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136</a:t>
            </a:fld>
            <a:endParaRPr lang="en-US" dirty="0"/>
          </a:p>
        </p:txBody>
      </p:sp>
    </p:spTree>
    <p:extLst>
      <p:ext uri="{BB962C8B-B14F-4D97-AF65-F5344CB8AC3E}">
        <p14:creationId xmlns:p14="http://schemas.microsoft.com/office/powerpoint/2010/main" val="313359424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5731" name="Rectangle 3"/>
          <p:cNvSpPr>
            <a:spLocks noGrp="1" noChangeArrowheads="1"/>
          </p:cNvSpPr>
          <p:nvPr>
            <p:ph idx="1"/>
          </p:nvPr>
        </p:nvSpPr>
        <p:spPr>
          <a:xfrm>
            <a:off x="628650" y="985136"/>
            <a:ext cx="7886700" cy="516493"/>
          </a:xfrm>
        </p:spPr>
        <p:txBody>
          <a:bodyPr/>
          <a:lstStyle/>
          <a:p>
            <a:pPr marL="520700" indent="-520700"/>
            <a:r>
              <a:rPr lang="es-419" altLang="en-US"/>
              <a:t>Marcas de identificación</a:t>
            </a:r>
          </a:p>
        </p:txBody>
      </p:sp>
      <p:sp>
        <p:nvSpPr>
          <p:cNvPr id="585730" name="Rectangle 2"/>
          <p:cNvSpPr>
            <a:spLocks noGrp="1" noChangeArrowheads="1"/>
          </p:cNvSpPr>
          <p:nvPr>
            <p:ph type="title"/>
          </p:nvPr>
        </p:nvSpPr>
        <p:spPr/>
        <p:txBody>
          <a:bodyPr>
            <a:noAutofit/>
          </a:bodyPr>
          <a:lstStyle/>
          <a:p>
            <a:r>
              <a:rPr lang="es-419" altLang="en-US"/>
              <a:t>Guantes aislantes de goma</a:t>
            </a:r>
            <a:endParaRPr lang="es-419" altLang="en-US" b="1"/>
          </a:p>
        </p:txBody>
      </p:sp>
      <p:pic>
        <p:nvPicPr>
          <p:cNvPr id="585734" name="Picture 6" descr="Guantes aislantes de goma."/>
          <p:cNvPicPr>
            <a:picLocks noGrp="1" noChangeAspect="1" noChangeArrowheads="1"/>
          </p:cNvPicPr>
          <p:nvPr>
            <p:ph type="clipArt" sz="half" idx="4294967295"/>
          </p:nvPr>
        </p:nvPicPr>
        <p:blipFill>
          <a:blip r:embed="rId3">
            <a:extLst>
              <a:ext uri="{28A0092B-C50C-407E-A947-70E740481C1C}">
                <a14:useLocalDpi xmlns:a14="http://schemas.microsoft.com/office/drawing/2010/main"/>
              </a:ext>
            </a:extLst>
          </a:blip>
          <a:srcRect/>
          <a:stretch>
            <a:fillRect/>
          </a:stretch>
        </p:blipFill>
        <p:spPr>
          <a:xfrm>
            <a:off x="1291904" y="1501629"/>
            <a:ext cx="6560191" cy="46678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137</a:t>
            </a:fld>
            <a:endParaRPr lang="en-US" dirty="0"/>
          </a:p>
        </p:txBody>
      </p:sp>
    </p:spTree>
    <p:extLst>
      <p:ext uri="{BB962C8B-B14F-4D97-AF65-F5344CB8AC3E}">
        <p14:creationId xmlns:p14="http://schemas.microsoft.com/office/powerpoint/2010/main" val="365803973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628650" y="300926"/>
            <a:ext cx="7810675" cy="776489"/>
          </a:xfrm>
        </p:spPr>
        <p:txBody>
          <a:bodyPr/>
          <a:lstStyle/>
          <a:p>
            <a:r>
              <a:rPr lang="es-419" altLang="en-US" dirty="0"/>
              <a:t>PEGATINA AISLANTE DE GOMA PARA PRUEBA DE GUANTE</a:t>
            </a:r>
          </a:p>
        </p:txBody>
      </p:sp>
      <p:pic>
        <p:nvPicPr>
          <p:cNvPr id="576517" name="Picture 5" descr="Guantes aislantes de goma con pegatina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861488" y="1275622"/>
            <a:ext cx="7344997" cy="48063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138</a:t>
            </a:fld>
            <a:endParaRPr lang="en-US" dirty="0"/>
          </a:p>
        </p:txBody>
      </p:sp>
    </p:spTree>
    <p:extLst>
      <p:ext uri="{BB962C8B-B14F-4D97-AF65-F5344CB8AC3E}">
        <p14:creationId xmlns:p14="http://schemas.microsoft.com/office/powerpoint/2010/main" val="198644250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422031" y="419447"/>
            <a:ext cx="8721969" cy="1127999"/>
          </a:xfrm>
        </p:spPr>
        <p:txBody>
          <a:bodyPr/>
          <a:lstStyle/>
          <a:p>
            <a:r>
              <a:rPr lang="es-ES" altLang="en-US" dirty="0">
                <a:latin typeface="Arial" panose="020B0604020202020204" pitchFamily="34" charset="0"/>
              </a:rPr>
              <a:t>Cuidado y uso en servicio 1910.137</a:t>
            </a:r>
            <a:r>
              <a:rPr lang="en-US" altLang="en-US" dirty="0">
                <a:latin typeface="Arial" panose="020B0604020202020204" pitchFamily="34" charset="0"/>
              </a:rPr>
              <a:t>(b)</a:t>
            </a:r>
          </a:p>
        </p:txBody>
      </p:sp>
      <p:sp>
        <p:nvSpPr>
          <p:cNvPr id="574467" name="Rectangle 3"/>
          <p:cNvSpPr>
            <a:spLocks noGrp="1" noChangeArrowheads="1"/>
          </p:cNvSpPr>
          <p:nvPr>
            <p:ph type="body" idx="1"/>
          </p:nvPr>
        </p:nvSpPr>
        <p:spPr>
          <a:xfrm>
            <a:off x="321876" y="1535641"/>
            <a:ext cx="7766050" cy="4276725"/>
          </a:xfrm>
        </p:spPr>
        <p:txBody>
          <a:bodyPr/>
          <a:lstStyle/>
          <a:p>
            <a:pPr marL="574675" indent="-574675"/>
            <a:r>
              <a:rPr lang="es-ES" altLang="en-US" dirty="0"/>
              <a:t>Voltaje de uso máximo para ajustarse a la Tabla I-5.</a:t>
            </a:r>
            <a:endParaRPr lang="en-US" altLang="en-US" dirty="0"/>
          </a:p>
          <a:p>
            <a:pPr marL="574675" indent="-574675"/>
            <a:r>
              <a:rPr lang="es-ES" altLang="en-US" dirty="0"/>
              <a:t>Inspección de daños al equipo:</a:t>
            </a:r>
            <a:endParaRPr lang="en-US" altLang="en-US" dirty="0"/>
          </a:p>
          <a:p>
            <a:pPr marL="1263650" lvl="1" indent="-574675"/>
            <a:r>
              <a:rPr lang="es-ES" altLang="en-US" dirty="0"/>
              <a:t>Sin agujeros, desgarros, cortes, o pinchazos; no hay ozono de corte o comprobación; sin objetos extraños incrustados; Sin hinchazón, suavizante, endurecimiento</a:t>
            </a:r>
            <a:r>
              <a:rPr lang="en-US" altLang="en-US" dirty="0"/>
              <a:t>, etc.</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139</a:t>
            </a:fld>
            <a:endParaRPr lang="en-US" dirty="0"/>
          </a:p>
        </p:txBody>
      </p:sp>
    </p:spTree>
    <p:extLst>
      <p:ext uri="{BB962C8B-B14F-4D97-AF65-F5344CB8AC3E}">
        <p14:creationId xmlns:p14="http://schemas.microsoft.com/office/powerpoint/2010/main" val="3005812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74467">
                                            <p:txEl>
                                              <p:pRg st="0" end="0"/>
                                            </p:txEl>
                                          </p:spTgt>
                                        </p:tgtEl>
                                        <p:attrNameLst>
                                          <p:attrName>style.visibility</p:attrName>
                                        </p:attrNameLst>
                                      </p:cBhvr>
                                      <p:to>
                                        <p:strVal val="visible"/>
                                      </p:to>
                                    </p:set>
                                    <p:anim to="" calcmode="lin" valueType="num">
                                      <p:cBhvr>
                                        <p:cTn id="7" dur="1" fill="hold"/>
                                        <p:tgtEl>
                                          <p:spTgt spid="57446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74467">
                                            <p:txEl>
                                              <p:pRg st="1" end="1"/>
                                            </p:txEl>
                                          </p:spTgt>
                                        </p:tgtEl>
                                        <p:attrNameLst>
                                          <p:attrName>style.visibility</p:attrName>
                                        </p:attrNameLst>
                                      </p:cBhvr>
                                      <p:to>
                                        <p:strVal val="visible"/>
                                      </p:to>
                                    </p:set>
                                    <p:anim to="" calcmode="lin" valueType="num">
                                      <p:cBhvr>
                                        <p:cTn id="12" dur="1" fill="hold"/>
                                        <p:tgtEl>
                                          <p:spTgt spid="57446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574467">
                                            <p:txEl>
                                              <p:pRg st="2" end="2"/>
                                            </p:txEl>
                                          </p:spTgt>
                                        </p:tgtEl>
                                        <p:attrNameLst>
                                          <p:attrName>style.visibility</p:attrName>
                                        </p:attrNameLst>
                                      </p:cBhvr>
                                      <p:to>
                                        <p:strVal val="visible"/>
                                      </p:to>
                                    </p:set>
                                    <p:anim to="" calcmode="lin" valueType="num">
                                      <p:cBhvr>
                                        <p:cTn id="17" dur="1" fill="hold"/>
                                        <p:tgtEl>
                                          <p:spTgt spid="57446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5462" y="1183549"/>
            <a:ext cx="7886700" cy="4974388"/>
          </a:xfrm>
        </p:spPr>
        <p:txBody>
          <a:bodyPr>
            <a:normAutofit/>
          </a:bodyPr>
          <a:lstStyle/>
          <a:p>
            <a:pPr marL="0" indent="0">
              <a:buNone/>
            </a:pPr>
            <a:endParaRPr lang="es-419" dirty="0"/>
          </a:p>
          <a:p>
            <a:r>
              <a:rPr lang="es-419" dirty="0"/>
              <a:t>Una inspección típica de OSHA en el sector laboral incluye cuatro etapas :</a:t>
            </a:r>
          </a:p>
          <a:p>
            <a:pPr marL="0" indent="0">
              <a:buNone/>
            </a:pPr>
            <a:endParaRPr lang="es-419" dirty="0"/>
          </a:p>
          <a:p>
            <a:pPr marL="514350" indent="-514350">
              <a:buFont typeface="+mj-lt"/>
              <a:buAutoNum type="arabicPeriod"/>
            </a:pPr>
            <a:r>
              <a:rPr lang="es-419" dirty="0"/>
              <a:t>Presentación de las credenciales del inspector.</a:t>
            </a:r>
          </a:p>
          <a:p>
            <a:pPr marL="514350" indent="-514350">
              <a:buFont typeface="+mj-lt"/>
              <a:buAutoNum type="arabicPeriod"/>
            </a:pPr>
            <a:r>
              <a:rPr lang="es-419" dirty="0"/>
              <a:t>Una reunión inicial.</a:t>
            </a:r>
          </a:p>
          <a:p>
            <a:pPr marL="514350" indent="-514350">
              <a:buFont typeface="+mj-lt"/>
              <a:buAutoNum type="arabicPeriod"/>
            </a:pPr>
            <a:r>
              <a:rPr lang="es-419" dirty="0"/>
              <a:t>Una inspección del sector laboral.</a:t>
            </a:r>
          </a:p>
          <a:p>
            <a:pPr marL="514350" indent="-514350">
              <a:buFont typeface="+mj-lt"/>
              <a:buAutoNum type="arabicPeriod"/>
            </a:pPr>
            <a:r>
              <a:rPr lang="es-419" dirty="0"/>
              <a:t>Una reunión de clausura.</a:t>
            </a:r>
          </a:p>
        </p:txBody>
      </p:sp>
      <p:sp>
        <p:nvSpPr>
          <p:cNvPr id="73" name="object 2"/>
          <p:cNvSpPr txBox="1">
            <a:spLocks noGrp="1"/>
          </p:cNvSpPr>
          <p:nvPr>
            <p:ph type="title"/>
          </p:nvPr>
        </p:nvSpPr>
        <p:spPr>
          <a:prstGeom prst="rect">
            <a:avLst/>
          </a:prstGeom>
        </p:spPr>
        <p:txBody>
          <a:bodyPr vert="horz" wrap="square" lIns="0" tIns="0" rIns="0" bIns="0" rtlCol="0" anchor="ctr">
            <a:noAutofit/>
          </a:bodyPr>
          <a:lstStyle/>
          <a:p>
            <a:pPr marR="11206">
              <a:lnSpc>
                <a:spcPct val="100000"/>
              </a:lnSpc>
              <a:tabLst>
                <a:tab pos="2468227" algn="l"/>
              </a:tabLst>
            </a:pPr>
            <a:r>
              <a:rPr lang="es-419" dirty="0">
                <a:ea typeface="Arial Unicode MS" panose="020B0604020202020204" pitchFamily="34" charset="-128"/>
              </a:rPr>
              <a:t>Procedimiento DE Inspección </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14</a:t>
            </a:fld>
            <a:endParaRPr lang="en-US" dirty="0"/>
          </a:p>
        </p:txBody>
      </p:sp>
    </p:spTree>
    <p:extLst>
      <p:ext uri="{BB962C8B-B14F-4D97-AF65-F5344CB8AC3E}">
        <p14:creationId xmlns:p14="http://schemas.microsoft.com/office/powerpoint/2010/main" val="379047145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6100" name="Rectangle 4" descr="Daño al ozono."/>
          <p:cNvSpPr>
            <a:spLocks noGrp="1" noChangeArrowheads="1"/>
          </p:cNvSpPr>
          <p:nvPr>
            <p:ph idx="1"/>
          </p:nvPr>
        </p:nvSpPr>
        <p:spPr>
          <a:xfrm>
            <a:off x="527982" y="850237"/>
            <a:ext cx="7886700" cy="978563"/>
          </a:xfrm>
        </p:spPr>
        <p:txBody>
          <a:bodyPr>
            <a:normAutofit fontScale="92500"/>
          </a:bodyPr>
          <a:lstStyle/>
          <a:p>
            <a:pPr marL="568325" indent="-568325"/>
            <a:r>
              <a:rPr lang="es-419" altLang="en-US" dirty="0"/>
              <a:t>Daño severo al ozono causado por estiramiento sobre la parte superior de la primaria</a:t>
            </a:r>
          </a:p>
        </p:txBody>
      </p:sp>
      <p:sp>
        <p:nvSpPr>
          <p:cNvPr id="516098" name="Rectangle 2"/>
          <p:cNvSpPr>
            <a:spLocks noGrp="1" noChangeArrowheads="1"/>
          </p:cNvSpPr>
          <p:nvPr>
            <p:ph type="title"/>
          </p:nvPr>
        </p:nvSpPr>
        <p:spPr/>
        <p:txBody>
          <a:bodyPr>
            <a:noAutofit/>
          </a:bodyPr>
          <a:lstStyle/>
          <a:p>
            <a:r>
              <a:rPr lang="es-419" altLang="en-US" dirty="0"/>
              <a:t>Daño al ozono</a:t>
            </a:r>
            <a:endParaRPr lang="es-419" altLang="en-US" b="1" dirty="0"/>
          </a:p>
        </p:txBody>
      </p:sp>
      <p:pic>
        <p:nvPicPr>
          <p:cNvPr id="516102" name="Picture 6" descr="Ozone Damage"/>
          <p:cNvPicPr>
            <a:picLocks noGrp="1" noChangeAspect="1" noChangeArrowheads="1"/>
          </p:cNvPicPr>
          <p:nvPr>
            <p:ph type="clipArt" sz="half" idx="4294967295"/>
          </p:nvPr>
        </p:nvPicPr>
        <p:blipFill>
          <a:blip r:embed="rId3">
            <a:extLst>
              <a:ext uri="{28A0092B-C50C-407E-A947-70E740481C1C}">
                <a14:useLocalDpi xmlns:a14="http://schemas.microsoft.com/office/drawing/2010/main"/>
              </a:ext>
            </a:extLst>
          </a:blip>
          <a:srcRect/>
          <a:stretch>
            <a:fillRect/>
          </a:stretch>
        </p:blipFill>
        <p:spPr>
          <a:xfrm>
            <a:off x="814577" y="1754887"/>
            <a:ext cx="7339522" cy="45247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140</a:t>
            </a:fld>
            <a:endParaRPr lang="en-US" dirty="0"/>
          </a:p>
        </p:txBody>
      </p:sp>
    </p:spTree>
    <p:extLst>
      <p:ext uri="{BB962C8B-B14F-4D97-AF65-F5344CB8AC3E}">
        <p14:creationId xmlns:p14="http://schemas.microsoft.com/office/powerpoint/2010/main" val="16883062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0851" name="Rectangle 3" descr="Daños causados en los guantes de proteccion.&#10;"/>
          <p:cNvSpPr>
            <a:spLocks noGrp="1" noChangeArrowheads="1"/>
          </p:cNvSpPr>
          <p:nvPr>
            <p:ph idx="1"/>
          </p:nvPr>
        </p:nvSpPr>
        <p:spPr>
          <a:xfrm>
            <a:off x="569927" y="985136"/>
            <a:ext cx="8042732" cy="1066086"/>
          </a:xfrm>
        </p:spPr>
        <p:txBody>
          <a:bodyPr>
            <a:normAutofit fontScale="92500" lnSpcReduction="10000"/>
          </a:bodyPr>
          <a:lstStyle/>
          <a:p>
            <a:pPr marL="568325" indent="-568325"/>
            <a:r>
              <a:rPr lang="es-419" altLang="en-US" dirty="0"/>
              <a:t>Daños causados cuando los guantes se mantienen en posición de adentro hacia afuera durante un largo período de tiempo</a:t>
            </a:r>
          </a:p>
        </p:txBody>
      </p:sp>
      <p:sp>
        <p:nvSpPr>
          <p:cNvPr id="590850" name="Rectangle 2"/>
          <p:cNvSpPr>
            <a:spLocks noGrp="1" noChangeArrowheads="1"/>
          </p:cNvSpPr>
          <p:nvPr>
            <p:ph type="title"/>
          </p:nvPr>
        </p:nvSpPr>
        <p:spPr>
          <a:xfrm>
            <a:off x="628650" y="208647"/>
            <a:ext cx="7886700" cy="1066086"/>
          </a:xfrm>
        </p:spPr>
        <p:txBody>
          <a:bodyPr>
            <a:normAutofit/>
          </a:bodyPr>
          <a:lstStyle/>
          <a:p>
            <a:pPr fontAlgn="t"/>
            <a:r>
              <a:rPr lang="es-419" dirty="0"/>
              <a:t>Daño del ozono</a:t>
            </a:r>
            <a:endParaRPr lang="es-419" altLang="en-US" dirty="0"/>
          </a:p>
        </p:txBody>
      </p:sp>
      <p:pic>
        <p:nvPicPr>
          <p:cNvPr id="590854" name="Picture 6" descr="Da"/>
          <p:cNvPicPr>
            <a:picLocks noGrp="1" noChangeAspect="1" noChangeArrowheads="1"/>
          </p:cNvPicPr>
          <p:nvPr>
            <p:ph type="clipArt" sz="half" idx="4294967295"/>
          </p:nvPr>
        </p:nvPicPr>
        <p:blipFill>
          <a:blip r:embed="rId3">
            <a:extLst>
              <a:ext uri="{28A0092B-C50C-407E-A947-70E740481C1C}">
                <a14:useLocalDpi xmlns:a14="http://schemas.microsoft.com/office/drawing/2010/main"/>
              </a:ext>
            </a:extLst>
          </a:blip>
          <a:srcRect/>
          <a:stretch>
            <a:fillRect/>
          </a:stretch>
        </p:blipFill>
        <p:spPr>
          <a:xfrm>
            <a:off x="810622" y="2209205"/>
            <a:ext cx="7405310" cy="41471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141</a:t>
            </a:fld>
            <a:endParaRPr lang="en-US" dirty="0"/>
          </a:p>
        </p:txBody>
      </p:sp>
    </p:spTree>
    <p:extLst>
      <p:ext uri="{BB962C8B-B14F-4D97-AF65-F5344CB8AC3E}">
        <p14:creationId xmlns:p14="http://schemas.microsoft.com/office/powerpoint/2010/main" val="2797539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1878" name="Picture 6" descr="Cortada en la manta."/>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a:xfrm>
            <a:off x="1115255" y="1842206"/>
            <a:ext cx="6602617" cy="4380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1874" name="Rectangle 2"/>
          <p:cNvSpPr>
            <a:spLocks noGrp="1" noChangeArrowheads="1"/>
          </p:cNvSpPr>
          <p:nvPr>
            <p:ph type="title"/>
          </p:nvPr>
        </p:nvSpPr>
        <p:spPr/>
        <p:txBody>
          <a:bodyPr/>
          <a:lstStyle/>
          <a:p>
            <a:r>
              <a:rPr lang="es-419" altLang="en-US"/>
              <a:t>Cortar en manta</a:t>
            </a:r>
          </a:p>
        </p:txBody>
      </p:sp>
      <p:sp>
        <p:nvSpPr>
          <p:cNvPr id="591876" name="Rectangle 4"/>
          <p:cNvSpPr>
            <a:spLocks noGrp="1" noChangeArrowheads="1"/>
          </p:cNvSpPr>
          <p:nvPr>
            <p:ph type="body" sz="half" idx="4294967295"/>
          </p:nvPr>
        </p:nvSpPr>
        <p:spPr>
          <a:xfrm>
            <a:off x="395286" y="985136"/>
            <a:ext cx="8353425" cy="1138238"/>
          </a:xfrm>
        </p:spPr>
        <p:txBody>
          <a:bodyPr>
            <a:normAutofit/>
          </a:bodyPr>
          <a:lstStyle/>
          <a:p>
            <a:pPr marL="568325" indent="-568325"/>
            <a:r>
              <a:rPr lang="es-419" altLang="en-US"/>
              <a:t>Los garfios afilados a menudo causan cortes en forma de media luna en las mantas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142</a:t>
            </a:fld>
            <a:endParaRPr lang="en-US" dirty="0"/>
          </a:p>
        </p:txBody>
      </p:sp>
    </p:spTree>
    <p:extLst>
      <p:ext uri="{BB962C8B-B14F-4D97-AF65-F5344CB8AC3E}">
        <p14:creationId xmlns:p14="http://schemas.microsoft.com/office/powerpoint/2010/main" val="83477769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605481" y="136524"/>
            <a:ext cx="7909869" cy="1061399"/>
          </a:xfrm>
        </p:spPr>
        <p:txBody>
          <a:bodyPr/>
          <a:lstStyle/>
          <a:p>
            <a:r>
              <a:rPr lang="es-ES" altLang="en-US" dirty="0"/>
              <a:t>Prueba de aire de guantes de goma</a:t>
            </a:r>
            <a:r>
              <a:rPr lang="en-US" altLang="en-US" dirty="0"/>
              <a:t>1910.137(b)(2)(ii)</a:t>
            </a:r>
          </a:p>
        </p:txBody>
      </p:sp>
      <p:pic>
        <p:nvPicPr>
          <p:cNvPr id="592902" name="Picture 6" descr="Prueba de aire de guante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3026008" y="1904205"/>
            <a:ext cx="3431942" cy="44521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143</a:t>
            </a:fld>
            <a:endParaRPr lang="en-US" dirty="0"/>
          </a:p>
        </p:txBody>
      </p:sp>
    </p:spTree>
    <p:extLst>
      <p:ext uri="{BB962C8B-B14F-4D97-AF65-F5344CB8AC3E}">
        <p14:creationId xmlns:p14="http://schemas.microsoft.com/office/powerpoint/2010/main" val="254837418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xfrm>
            <a:off x="628650" y="460867"/>
            <a:ext cx="7886700" cy="776489"/>
          </a:xfrm>
        </p:spPr>
        <p:txBody>
          <a:bodyPr/>
          <a:lstStyle/>
          <a:p>
            <a:r>
              <a:rPr lang="es-ES" altLang="en-US" dirty="0"/>
              <a:t>Prueba de aire de guantes de goma</a:t>
            </a:r>
            <a:r>
              <a:rPr lang="en-US" altLang="en-US" dirty="0"/>
              <a:t/>
            </a:r>
            <a:br>
              <a:rPr lang="en-US" altLang="en-US" dirty="0"/>
            </a:br>
            <a:r>
              <a:rPr lang="en-US" altLang="en-US" dirty="0"/>
              <a:t>1910.137(b)(2)(ii)</a:t>
            </a:r>
          </a:p>
        </p:txBody>
      </p:sp>
      <p:pic>
        <p:nvPicPr>
          <p:cNvPr id="598022" name="Picture 6" descr="&#10;Prueba de aire de guantes de goma."/>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3079249" y="1882425"/>
            <a:ext cx="5588283" cy="37298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8026" name="Picture 10" descr="Prueba de aire de guantes de gom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3969" y="2026508"/>
            <a:ext cx="2163762" cy="409023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144</a:t>
            </a:fld>
            <a:endParaRPr lang="en-US" dirty="0"/>
          </a:p>
        </p:txBody>
      </p:sp>
    </p:spTree>
    <p:extLst>
      <p:ext uri="{BB962C8B-B14F-4D97-AF65-F5344CB8AC3E}">
        <p14:creationId xmlns:p14="http://schemas.microsoft.com/office/powerpoint/2010/main" val="284443573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descr="Frecuencia de pruebas de los diferentes equipos.">
            <a:extLst>
              <a:ext uri="{FF2B5EF4-FFF2-40B4-BE49-F238E27FC236}">
                <a16:creationId xmlns:a16="http://schemas.microsoft.com/office/drawing/2014/main" id="{C8AD90D2-CA06-4CF2-9BBF-4B591ADE5485}"/>
              </a:ext>
            </a:extLst>
          </p:cNvPr>
          <p:cNvGraphicFramePr>
            <a:graphicFrameLocks noGrp="1"/>
          </p:cNvGraphicFramePr>
          <p:nvPr>
            <p:ph idx="1"/>
            <p:extLst/>
          </p:nvPr>
        </p:nvGraphicFramePr>
        <p:xfrm>
          <a:off x="628650" y="2162881"/>
          <a:ext cx="7886700" cy="396240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4192203057"/>
                    </a:ext>
                  </a:extLst>
                </a:gridCol>
                <a:gridCol w="3943350">
                  <a:extLst>
                    <a:ext uri="{9D8B030D-6E8A-4147-A177-3AD203B41FA5}">
                      <a16:colId xmlns:a16="http://schemas.microsoft.com/office/drawing/2014/main" val="1341466162"/>
                    </a:ext>
                  </a:extLst>
                </a:gridCol>
              </a:tblGrid>
              <a:tr h="370840">
                <a:tc>
                  <a:txBody>
                    <a:bodyPr/>
                    <a:lstStyle/>
                    <a:p>
                      <a:r>
                        <a:rPr lang="es-419" sz="2800" noProof="0" dirty="0"/>
                        <a:t>Equipo</a:t>
                      </a:r>
                    </a:p>
                  </a:txBody>
                  <a:tcPr/>
                </a:tc>
                <a:tc>
                  <a:txBody>
                    <a:bodyPr/>
                    <a:lstStyle/>
                    <a:p>
                      <a:r>
                        <a:rPr lang="es-419" sz="2800" noProof="0" dirty="0"/>
                        <a:t>Frecuencia de prueba</a:t>
                      </a:r>
                    </a:p>
                  </a:txBody>
                  <a:tcPr/>
                </a:tc>
                <a:extLst>
                  <a:ext uri="{0D108BD9-81ED-4DB2-BD59-A6C34878D82A}">
                    <a16:rowId xmlns:a16="http://schemas.microsoft.com/office/drawing/2014/main" val="1277574454"/>
                  </a:ext>
                </a:extLst>
              </a:tr>
              <a:tr h="370840">
                <a:tc>
                  <a:txBody>
                    <a:bodyPr/>
                    <a:lstStyle/>
                    <a:p>
                      <a:r>
                        <a:rPr lang="es-419" sz="2800" noProof="0" dirty="0"/>
                        <a:t>Mangueras</a:t>
                      </a:r>
                    </a:p>
                  </a:txBody>
                  <a:tcPr/>
                </a:tc>
                <a:tc>
                  <a:txBody>
                    <a:bodyPr/>
                    <a:lstStyle/>
                    <a:p>
                      <a:r>
                        <a:rPr lang="es-419" sz="2800" noProof="0"/>
                        <a:t>Se sospecha aislamiento defectuoso</a:t>
                      </a:r>
                    </a:p>
                  </a:txBody>
                  <a:tcPr/>
                </a:tc>
                <a:extLst>
                  <a:ext uri="{0D108BD9-81ED-4DB2-BD59-A6C34878D82A}">
                    <a16:rowId xmlns:a16="http://schemas.microsoft.com/office/drawing/2014/main" val="886311146"/>
                  </a:ext>
                </a:extLst>
              </a:tr>
              <a:tr h="370840">
                <a:tc>
                  <a:txBody>
                    <a:bodyPr/>
                    <a:lstStyle/>
                    <a:p>
                      <a:r>
                        <a:rPr lang="es-419" sz="2800" noProof="0" dirty="0" err="1"/>
                        <a:t>Covertores</a:t>
                      </a:r>
                      <a:endParaRPr lang="es-419" sz="28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2800" noProof="0" dirty="0"/>
                        <a:t>Se sospecha aislamiento defectuoso</a:t>
                      </a:r>
                    </a:p>
                  </a:txBody>
                  <a:tcPr/>
                </a:tc>
                <a:extLst>
                  <a:ext uri="{0D108BD9-81ED-4DB2-BD59-A6C34878D82A}">
                    <a16:rowId xmlns:a16="http://schemas.microsoft.com/office/drawing/2014/main" val="1264146243"/>
                  </a:ext>
                </a:extLst>
              </a:tr>
              <a:tr h="370840">
                <a:tc>
                  <a:txBody>
                    <a:bodyPr/>
                    <a:lstStyle/>
                    <a:p>
                      <a:r>
                        <a:rPr lang="es-419" sz="2800" noProof="0"/>
                        <a:t>Mantas</a:t>
                      </a:r>
                    </a:p>
                  </a:txBody>
                  <a:tcPr/>
                </a:tc>
                <a:tc>
                  <a:txBody>
                    <a:bodyPr/>
                    <a:lstStyle/>
                    <a:p>
                      <a:r>
                        <a:rPr lang="es-419" sz="2800" noProof="0"/>
                        <a:t>Cada 12 meses</a:t>
                      </a:r>
                    </a:p>
                  </a:txBody>
                  <a:tcPr/>
                </a:tc>
                <a:extLst>
                  <a:ext uri="{0D108BD9-81ED-4DB2-BD59-A6C34878D82A}">
                    <a16:rowId xmlns:a16="http://schemas.microsoft.com/office/drawing/2014/main" val="4019461770"/>
                  </a:ext>
                </a:extLst>
              </a:tr>
              <a:tr h="370840">
                <a:tc>
                  <a:txBody>
                    <a:bodyPr/>
                    <a:lstStyle/>
                    <a:p>
                      <a:r>
                        <a:rPr lang="es-419" sz="2800" noProof="0"/>
                        <a:t>Guantes</a:t>
                      </a:r>
                    </a:p>
                  </a:txBody>
                  <a:tcPr/>
                </a:tc>
                <a:tc>
                  <a:txBody>
                    <a:bodyPr/>
                    <a:lstStyle/>
                    <a:p>
                      <a:r>
                        <a:rPr lang="es-419" sz="2800" noProof="0"/>
                        <a:t>Cada 6 meses</a:t>
                      </a:r>
                    </a:p>
                  </a:txBody>
                  <a:tcPr/>
                </a:tc>
                <a:extLst>
                  <a:ext uri="{0D108BD9-81ED-4DB2-BD59-A6C34878D82A}">
                    <a16:rowId xmlns:a16="http://schemas.microsoft.com/office/drawing/2014/main" val="984690380"/>
                  </a:ext>
                </a:extLst>
              </a:tr>
              <a:tr h="370840">
                <a:tc>
                  <a:txBody>
                    <a:bodyPr/>
                    <a:lstStyle/>
                    <a:p>
                      <a:r>
                        <a:rPr lang="es-419" sz="2800" noProof="0"/>
                        <a:t>Mangas</a:t>
                      </a:r>
                    </a:p>
                  </a:txBody>
                  <a:tcPr/>
                </a:tc>
                <a:tc>
                  <a:txBody>
                    <a:bodyPr/>
                    <a:lstStyle/>
                    <a:p>
                      <a:r>
                        <a:rPr lang="es-419" sz="2800" noProof="0" dirty="0"/>
                        <a:t>Cada 12 meses</a:t>
                      </a:r>
                    </a:p>
                  </a:txBody>
                  <a:tcPr/>
                </a:tc>
                <a:extLst>
                  <a:ext uri="{0D108BD9-81ED-4DB2-BD59-A6C34878D82A}">
                    <a16:rowId xmlns:a16="http://schemas.microsoft.com/office/drawing/2014/main" val="2983199225"/>
                  </a:ext>
                </a:extLst>
              </a:tr>
            </a:tbl>
          </a:graphicData>
        </a:graphic>
      </p:graphicFrame>
      <p:sp>
        <p:nvSpPr>
          <p:cNvPr id="3" name="Title 2">
            <a:extLst>
              <a:ext uri="{FF2B5EF4-FFF2-40B4-BE49-F238E27FC236}">
                <a16:creationId xmlns:a16="http://schemas.microsoft.com/office/drawing/2014/main" id="{3B09F09E-A21D-46B3-9FAA-EAFCD808DA7B}"/>
              </a:ext>
            </a:extLst>
          </p:cNvPr>
          <p:cNvSpPr>
            <a:spLocks noGrp="1"/>
          </p:cNvSpPr>
          <p:nvPr>
            <p:ph type="title"/>
          </p:nvPr>
        </p:nvSpPr>
        <p:spPr>
          <a:xfrm>
            <a:off x="628650" y="705358"/>
            <a:ext cx="7886700" cy="776489"/>
          </a:xfrm>
        </p:spPr>
        <p:txBody>
          <a:bodyPr/>
          <a:lstStyle/>
          <a:p>
            <a:r>
              <a:rPr lang="es-419" altLang="en-US" dirty="0"/>
              <a:t>EQUIPO DE AISLAMIENTO DE GOMA INTERVALOS DE PRUEBA </a:t>
            </a:r>
            <a:r>
              <a:rPr lang="es-419" altLang="en-US" dirty="0" smtClean="0"/>
              <a:t> 1910.137(b</a:t>
            </a:r>
            <a:r>
              <a:rPr lang="es-419" altLang="en-US" dirty="0"/>
              <a:t>)(2)(viii)</a:t>
            </a:r>
            <a:endParaRPr lang="en-US" dirty="0"/>
          </a:p>
        </p:txBody>
      </p:sp>
      <p:sp>
        <p:nvSpPr>
          <p:cNvPr id="4" name="Slide Number Placeholder 3">
            <a:extLst>
              <a:ext uri="{FF2B5EF4-FFF2-40B4-BE49-F238E27FC236}">
                <a16:creationId xmlns:a16="http://schemas.microsoft.com/office/drawing/2014/main" id="{9EF9E96B-8B10-4388-88BE-122320386E5F}"/>
              </a:ext>
            </a:extLst>
          </p:cNvPr>
          <p:cNvSpPr>
            <a:spLocks noGrp="1"/>
          </p:cNvSpPr>
          <p:nvPr>
            <p:ph type="sldNum" sz="quarter" idx="12"/>
          </p:nvPr>
        </p:nvSpPr>
        <p:spPr/>
        <p:txBody>
          <a:bodyPr/>
          <a:lstStyle/>
          <a:p>
            <a:fld id="{A7F154CC-4E82-45BB-8A64-02679D04A018}" type="slidenum">
              <a:rPr lang="en-US" smtClean="0"/>
              <a:pPr/>
              <a:t>145</a:t>
            </a:fld>
            <a:endParaRPr lang="en-US" dirty="0"/>
          </a:p>
        </p:txBody>
      </p:sp>
    </p:spTree>
    <p:extLst>
      <p:ext uri="{BB962C8B-B14F-4D97-AF65-F5344CB8AC3E}">
        <p14:creationId xmlns:p14="http://schemas.microsoft.com/office/powerpoint/2010/main" val="260677809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3730" name="Rectangle 2050"/>
          <p:cNvSpPr>
            <a:spLocks noGrp="1" noChangeArrowheads="1"/>
          </p:cNvSpPr>
          <p:nvPr>
            <p:ph type="title"/>
          </p:nvPr>
        </p:nvSpPr>
        <p:spPr>
          <a:xfrm>
            <a:off x="444092" y="270568"/>
            <a:ext cx="7886700" cy="776489"/>
          </a:xfrm>
        </p:spPr>
        <p:txBody>
          <a:bodyPr>
            <a:noAutofit/>
          </a:bodyPr>
          <a:lstStyle/>
          <a:p>
            <a:r>
              <a:rPr lang="es-419" altLang="en-US"/>
              <a:t>Protector de guantes</a:t>
            </a:r>
          </a:p>
        </p:txBody>
      </p:sp>
      <p:pic>
        <p:nvPicPr>
          <p:cNvPr id="713732" name="Picture 2052" descr="Guantes de protección"/>
          <p:cNvPicPr>
            <a:picLocks noGrp="1" noChangeAspect="1" noChangeArrowheads="1"/>
          </p:cNvPicPr>
          <p:nvPr>
            <p:ph type="clipArt" sz="half" idx="4294967295"/>
          </p:nvPr>
        </p:nvPicPr>
        <p:blipFill>
          <a:blip r:embed="rId3">
            <a:extLst>
              <a:ext uri="{28A0092B-C50C-407E-A947-70E740481C1C}">
                <a14:useLocalDpi xmlns:a14="http://schemas.microsoft.com/office/drawing/2010/main"/>
              </a:ext>
            </a:extLst>
          </a:blip>
          <a:srcRect/>
          <a:stretch>
            <a:fillRect/>
          </a:stretch>
        </p:blipFill>
        <p:spPr>
          <a:xfrm>
            <a:off x="335036" y="1992556"/>
            <a:ext cx="4423686" cy="29317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146</a:t>
            </a:fld>
            <a:endParaRPr lang="en-US" dirty="0"/>
          </a:p>
        </p:txBody>
      </p:sp>
      <p:pic>
        <p:nvPicPr>
          <p:cNvPr id="5" name="Content Placeholder 4" title="Tabla - clase / Espacio"/>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4949483" y="1853138"/>
            <a:ext cx="3840480" cy="3627120"/>
          </a:xfrm>
        </p:spPr>
      </p:pic>
    </p:spTree>
    <p:extLst>
      <p:ext uri="{BB962C8B-B14F-4D97-AF65-F5344CB8AC3E}">
        <p14:creationId xmlns:p14="http://schemas.microsoft.com/office/powerpoint/2010/main" val="10393581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p:txBody>
          <a:bodyPr>
            <a:normAutofit/>
          </a:bodyPr>
          <a:lstStyle/>
          <a:p>
            <a:r>
              <a:rPr lang="es-419" altLang="en-US"/>
              <a:t>Protector de cuero</a:t>
            </a:r>
          </a:p>
        </p:txBody>
      </p:sp>
      <p:sp>
        <p:nvSpPr>
          <p:cNvPr id="722947" name="Rectangle 3" descr="Leather Protector glove worn without rubber gloves"/>
          <p:cNvSpPr>
            <a:spLocks noGrp="1" noChangeArrowheads="1"/>
          </p:cNvSpPr>
          <p:nvPr>
            <p:ph type="body" sz="half" idx="4294967295"/>
          </p:nvPr>
        </p:nvSpPr>
        <p:spPr>
          <a:xfrm>
            <a:off x="396080" y="985136"/>
            <a:ext cx="8351837" cy="1449387"/>
          </a:xfrm>
        </p:spPr>
        <p:txBody>
          <a:bodyPr>
            <a:normAutofit/>
          </a:bodyPr>
          <a:lstStyle/>
          <a:p>
            <a:pPr marL="527050" indent="-527050"/>
            <a:r>
              <a:rPr lang="es-419" altLang="en-US"/>
              <a:t>Guante protector de cuero usado sin guantes de goma.</a:t>
            </a:r>
          </a:p>
          <a:p>
            <a:pPr marL="527050" indent="-527050"/>
            <a:endParaRPr lang="es-419" altLang="en-US" sz="1800"/>
          </a:p>
        </p:txBody>
      </p:sp>
      <p:sp>
        <p:nvSpPr>
          <p:cNvPr id="2" name="Slide Number Placeholder 1"/>
          <p:cNvSpPr>
            <a:spLocks noGrp="1"/>
          </p:cNvSpPr>
          <p:nvPr>
            <p:ph type="sldNum" sz="quarter" idx="12"/>
          </p:nvPr>
        </p:nvSpPr>
        <p:spPr/>
        <p:txBody>
          <a:bodyPr/>
          <a:lstStyle/>
          <a:p>
            <a:fld id="{A7F154CC-4E82-45BB-8A64-02679D04A018}" type="slidenum">
              <a:rPr lang="en-US" smtClean="0"/>
              <a:pPr/>
              <a:t>147</a:t>
            </a:fld>
            <a:endParaRPr lang="en-US" dirty="0"/>
          </a:p>
        </p:txBody>
      </p:sp>
      <p:pic>
        <p:nvPicPr>
          <p:cNvPr id="4" name="Content Placeholder 3" title="Usando guantes protección de cuero sin los guantes de goma de bajo de los guantes de cuer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6912" y="2080083"/>
            <a:ext cx="5823284" cy="3829722"/>
          </a:xfrm>
        </p:spPr>
      </p:pic>
    </p:spTree>
    <p:extLst>
      <p:ext uri="{BB962C8B-B14F-4D97-AF65-F5344CB8AC3E}">
        <p14:creationId xmlns:p14="http://schemas.microsoft.com/office/powerpoint/2010/main" val="239205644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p:txBody>
          <a:bodyPr/>
          <a:lstStyle/>
          <a:p>
            <a:r>
              <a:rPr lang="es-419" altLang="en-US"/>
              <a:t>Guante de almacenamiento de goma</a:t>
            </a:r>
          </a:p>
        </p:txBody>
      </p:sp>
      <p:pic>
        <p:nvPicPr>
          <p:cNvPr id="737288" name="Picture 8" descr="Guante de almacenamiento de goma."/>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742260" y="985136"/>
            <a:ext cx="5472272" cy="52568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148</a:t>
            </a:fld>
            <a:endParaRPr lang="en-US" dirty="0"/>
          </a:p>
        </p:txBody>
      </p:sp>
    </p:spTree>
    <p:extLst>
      <p:ext uri="{BB962C8B-B14F-4D97-AF65-F5344CB8AC3E}">
        <p14:creationId xmlns:p14="http://schemas.microsoft.com/office/powerpoint/2010/main" val="165666482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64" name="Rectangle 4"/>
          <p:cNvSpPr>
            <a:spLocks noGrp="1" noChangeArrowheads="1"/>
          </p:cNvSpPr>
          <p:nvPr>
            <p:ph type="title"/>
          </p:nvPr>
        </p:nvSpPr>
        <p:spPr/>
        <p:txBody>
          <a:bodyPr/>
          <a:lstStyle/>
          <a:p>
            <a:r>
              <a:rPr lang="pt-BR" altLang="en-US" dirty="0"/>
              <a:t>Forros de guante de goma</a:t>
            </a:r>
            <a:endParaRPr lang="en-US" altLang="en-US" dirty="0"/>
          </a:p>
        </p:txBody>
      </p:sp>
      <p:pic>
        <p:nvPicPr>
          <p:cNvPr id="757766" name="Picture 6" descr="Forro de guantes de goma."/>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561181" y="1159312"/>
            <a:ext cx="8021637" cy="4284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149</a:t>
            </a:fld>
            <a:endParaRPr lang="en-US" dirty="0"/>
          </a:p>
        </p:txBody>
      </p:sp>
    </p:spTree>
    <p:extLst>
      <p:ext uri="{BB962C8B-B14F-4D97-AF65-F5344CB8AC3E}">
        <p14:creationId xmlns:p14="http://schemas.microsoft.com/office/powerpoint/2010/main" val="326661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419" dirty="0"/>
              <a:t>Prioridades en las Inspecciones de OSHA</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15</a:t>
            </a:fld>
            <a:endParaRPr lang="en-US" dirty="0"/>
          </a:p>
        </p:txBody>
      </p:sp>
      <p:pic>
        <p:nvPicPr>
          <p:cNvPr id="6" name="Content Placeholder 5" title="Table - Prioridad / Cate"/>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1401538"/>
            <a:ext cx="7886700" cy="4577211"/>
          </a:xfrm>
        </p:spPr>
      </p:pic>
    </p:spTree>
    <p:extLst>
      <p:ext uri="{BB962C8B-B14F-4D97-AF65-F5344CB8AC3E}">
        <p14:creationId xmlns:p14="http://schemas.microsoft.com/office/powerpoint/2010/main" val="3480204545"/>
      </p:ext>
    </p:extLst>
  </p:cSld>
  <p:clrMapOvr>
    <a:masterClrMapping/>
  </p:clrMapOvr>
  <p:transition spd="med"/>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2884" name="Rectangle 1028"/>
          <p:cNvSpPr>
            <a:spLocks noGrp="1" noChangeArrowheads="1"/>
          </p:cNvSpPr>
          <p:nvPr>
            <p:ph type="title"/>
          </p:nvPr>
        </p:nvSpPr>
        <p:spPr/>
        <p:txBody>
          <a:bodyPr/>
          <a:lstStyle/>
          <a:p>
            <a:r>
              <a:rPr lang="es-419" altLang="en-US"/>
              <a:t>guante de polvo</a:t>
            </a:r>
          </a:p>
        </p:txBody>
      </p:sp>
      <p:pic>
        <p:nvPicPr>
          <p:cNvPr id="762886" name="Picture 1030" descr="Guante de protección contra el polvo"/>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197544" y="985136"/>
            <a:ext cx="6730052" cy="51863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150</a:t>
            </a:fld>
            <a:endParaRPr lang="en-US" dirty="0"/>
          </a:p>
        </p:txBody>
      </p:sp>
    </p:spTree>
    <p:extLst>
      <p:ext uri="{BB962C8B-B14F-4D97-AF65-F5344CB8AC3E}">
        <p14:creationId xmlns:p14="http://schemas.microsoft.com/office/powerpoint/2010/main" val="294868841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4947" name="Rectangle 3"/>
          <p:cNvSpPr>
            <a:spLocks noGrp="1" noChangeArrowheads="1"/>
          </p:cNvSpPr>
          <p:nvPr>
            <p:ph idx="1"/>
          </p:nvPr>
        </p:nvSpPr>
        <p:spPr>
          <a:xfrm>
            <a:off x="628650" y="985136"/>
            <a:ext cx="7886700" cy="977888"/>
          </a:xfrm>
        </p:spPr>
        <p:txBody>
          <a:bodyPr>
            <a:normAutofit fontScale="92500"/>
          </a:bodyPr>
          <a:lstStyle/>
          <a:p>
            <a:pPr marL="568325" indent="-568325"/>
            <a:r>
              <a:rPr lang="es-419" altLang="en-US"/>
              <a:t>Pruebas de campo de la manta de goma con equipo de protección y herramientas en la lona.</a:t>
            </a:r>
          </a:p>
        </p:txBody>
      </p:sp>
      <p:sp>
        <p:nvSpPr>
          <p:cNvPr id="594946" name="Rectangle 2"/>
          <p:cNvSpPr>
            <a:spLocks noGrp="1" noChangeArrowheads="1"/>
          </p:cNvSpPr>
          <p:nvPr>
            <p:ph type="title"/>
          </p:nvPr>
        </p:nvSpPr>
        <p:spPr/>
        <p:txBody>
          <a:bodyPr>
            <a:noAutofit/>
          </a:bodyPr>
          <a:lstStyle/>
          <a:p>
            <a:r>
              <a:rPr lang="es-419" altLang="en-US" dirty="0"/>
              <a:t>Manta de goma para pruebas de CAMPO</a:t>
            </a:r>
          </a:p>
        </p:txBody>
      </p:sp>
      <p:pic>
        <p:nvPicPr>
          <p:cNvPr id="594950" name="Picture 6" descr="Manta de caucho, prueba de campo."/>
          <p:cNvPicPr>
            <a:picLocks noGrp="1" noChangeAspect="1" noChangeArrowheads="1"/>
          </p:cNvPicPr>
          <p:nvPr>
            <p:ph type="clipArt" sz="half" idx="4294967295"/>
          </p:nvPr>
        </p:nvPicPr>
        <p:blipFill>
          <a:blip r:embed="rId3">
            <a:extLst>
              <a:ext uri="{28A0092B-C50C-407E-A947-70E740481C1C}">
                <a14:useLocalDpi xmlns:a14="http://schemas.microsoft.com/office/drawing/2010/main"/>
              </a:ext>
            </a:extLst>
          </a:blip>
          <a:srcRect/>
          <a:stretch>
            <a:fillRect/>
          </a:stretch>
        </p:blipFill>
        <p:spPr>
          <a:xfrm>
            <a:off x="1388742" y="1868951"/>
            <a:ext cx="6673078" cy="43556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151</a:t>
            </a:fld>
            <a:endParaRPr lang="en-US" dirty="0"/>
          </a:p>
        </p:txBody>
      </p:sp>
    </p:spTree>
    <p:extLst>
      <p:ext uri="{BB962C8B-B14F-4D97-AF65-F5344CB8AC3E}">
        <p14:creationId xmlns:p14="http://schemas.microsoft.com/office/powerpoint/2010/main" val="303007413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r>
              <a:rPr lang="es-419" altLang="en-US"/>
              <a:t>Mangueras de línea aislante</a:t>
            </a:r>
          </a:p>
        </p:txBody>
      </p:sp>
      <p:pic>
        <p:nvPicPr>
          <p:cNvPr id="595977" name="Picture 9" descr="Línea de mangueras aislante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300295" y="985136"/>
            <a:ext cx="6530786" cy="52452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152</a:t>
            </a:fld>
            <a:endParaRPr lang="en-US" dirty="0"/>
          </a:p>
        </p:txBody>
      </p:sp>
    </p:spTree>
    <p:extLst>
      <p:ext uri="{BB962C8B-B14F-4D97-AF65-F5344CB8AC3E}">
        <p14:creationId xmlns:p14="http://schemas.microsoft.com/office/powerpoint/2010/main" val="4650965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lstStyle/>
          <a:p>
            <a:r>
              <a:rPr lang="es-419" altLang="en-US"/>
              <a:t>Cubierta aislante</a:t>
            </a:r>
          </a:p>
        </p:txBody>
      </p:sp>
      <p:pic>
        <p:nvPicPr>
          <p:cNvPr id="600073" name="Picture 9" descr="Cubierta aislante"/>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034256" y="1255407"/>
            <a:ext cx="7075487" cy="4660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153</a:t>
            </a:fld>
            <a:endParaRPr lang="en-US" dirty="0"/>
          </a:p>
        </p:txBody>
      </p:sp>
    </p:spTree>
    <p:extLst>
      <p:ext uri="{BB962C8B-B14F-4D97-AF65-F5344CB8AC3E}">
        <p14:creationId xmlns:p14="http://schemas.microsoft.com/office/powerpoint/2010/main" val="232872927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2204374"/>
            <a:ext cx="7886700" cy="1794028"/>
          </a:xfrm>
        </p:spPr>
        <p:txBody>
          <a:bodyPr/>
          <a:lstStyle/>
          <a:p>
            <a:pPr algn="ctr"/>
            <a:r>
              <a:rPr lang="es-419" sz="4400"/>
              <a:t>ejercicios</a:t>
            </a:r>
          </a:p>
        </p:txBody>
      </p:sp>
      <p:sp>
        <p:nvSpPr>
          <p:cNvPr id="4" name="Slide Number Placeholder 3"/>
          <p:cNvSpPr>
            <a:spLocks noGrp="1"/>
          </p:cNvSpPr>
          <p:nvPr>
            <p:ph type="sldNum" sz="quarter" idx="12"/>
          </p:nvPr>
        </p:nvSpPr>
        <p:spPr/>
        <p:txBody>
          <a:bodyPr/>
          <a:lstStyle/>
          <a:p>
            <a:fld id="{A7F154CC-4E82-45BB-8A64-02679D04A018}" type="slidenum">
              <a:rPr lang="en-US" smtClean="0"/>
              <a:pPr/>
              <a:t>154</a:t>
            </a:fld>
            <a:endParaRPr lang="en-US" dirty="0"/>
          </a:p>
        </p:txBody>
      </p:sp>
    </p:spTree>
    <p:extLst>
      <p:ext uri="{BB962C8B-B14F-4D97-AF65-F5344CB8AC3E}">
        <p14:creationId xmlns:p14="http://schemas.microsoft.com/office/powerpoint/2010/main" val="16249251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5" name="Rectangle 4"/>
          <p:cNvSpPr>
            <a:spLocks noGrp="1"/>
          </p:cNvSpPr>
          <p:nvPr>
            <p:ph type="title"/>
          </p:nvPr>
        </p:nvSpPr>
        <p:spPr>
          <a:xfrm>
            <a:off x="215153" y="274588"/>
            <a:ext cx="8613802"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altLang="en-US" dirty="0"/>
              <a:t>¿Reconoces  algún  riesgo?</a:t>
            </a:r>
            <a:endParaRPr lang="es-419" altLang="en-US" sz="2800" dirty="0"/>
          </a:p>
        </p:txBody>
      </p:sp>
      <p:pic>
        <p:nvPicPr>
          <p:cNvPr id="20486" name="Picture 5" descr="Una imagen de un peligro eléctrico, cuál es el peligro electric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214438"/>
            <a:ext cx="7696274" cy="512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155</a:t>
            </a:fld>
            <a:endParaRPr lang="en-US" dirty="0"/>
          </a:p>
        </p:txBody>
      </p:sp>
    </p:spTree>
    <p:extLst>
      <p:ext uri="{BB962C8B-B14F-4D97-AF65-F5344CB8AC3E}">
        <p14:creationId xmlns:p14="http://schemas.microsoft.com/office/powerpoint/2010/main" val="3085623940"/>
      </p:ext>
    </p:extLst>
  </p:cSld>
  <p:clrMapOvr>
    <a:masterClrMapping/>
  </p:clrMapOvr>
  <p:transition spd="med"/>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3" name="Picture 4" descr="Una imagen de un peligro eléctrico que indica cuál es el peligr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3305" y="1250376"/>
            <a:ext cx="7696274" cy="512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2534" name="Rectangle 5"/>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err="1">
                <a:solidFill>
                  <a:srgbClr val="FF0000"/>
                </a:solidFill>
              </a:rPr>
              <a:t>si</a:t>
            </a:r>
            <a:endParaRPr lang="en-US" altLang="en-US" dirty="0"/>
          </a:p>
        </p:txBody>
      </p:sp>
      <p:grpSp>
        <p:nvGrpSpPr>
          <p:cNvPr id="22535" name="Group 6" descr="A text box stating what the hazard is."/>
          <p:cNvGrpSpPr>
            <a:grpSpLocks/>
          </p:cNvGrpSpPr>
          <p:nvPr/>
        </p:nvGrpSpPr>
        <p:grpSpPr bwMode="auto">
          <a:xfrm>
            <a:off x="4172740" y="3555352"/>
            <a:ext cx="4015011" cy="2821781"/>
            <a:chOff x="0" y="0"/>
            <a:chExt cx="450" cy="316"/>
          </a:xfrm>
        </p:grpSpPr>
        <p:sp>
          <p:nvSpPr>
            <p:cNvPr id="22536" name="AutoShape 7"/>
            <p:cNvSpPr>
              <a:spLocks/>
            </p:cNvSpPr>
            <p:nvPr/>
          </p:nvSpPr>
          <p:spPr bwMode="auto">
            <a:xfrm>
              <a:off x="0" y="0"/>
              <a:ext cx="450" cy="31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3560" y="7467"/>
                  </a:moveTo>
                  <a:cubicBezTo>
                    <a:pt x="3560" y="5906"/>
                    <a:pt x="4447" y="4641"/>
                    <a:pt x="5542" y="4641"/>
                  </a:cubicBezTo>
                  <a:lnTo>
                    <a:pt x="6567" y="4641"/>
                  </a:lnTo>
                  <a:lnTo>
                    <a:pt x="0" y="0"/>
                  </a:lnTo>
                  <a:lnTo>
                    <a:pt x="11076" y="4641"/>
                  </a:lnTo>
                  <a:lnTo>
                    <a:pt x="19618" y="4641"/>
                  </a:lnTo>
                  <a:cubicBezTo>
                    <a:pt x="20712" y="4641"/>
                    <a:pt x="21600" y="5906"/>
                    <a:pt x="21600" y="7467"/>
                  </a:cubicBezTo>
                  <a:cubicBezTo>
                    <a:pt x="21600" y="7467"/>
                    <a:pt x="21600" y="7467"/>
                    <a:pt x="21600" y="7467"/>
                  </a:cubicBezTo>
                  <a:lnTo>
                    <a:pt x="21600" y="11707"/>
                  </a:lnTo>
                  <a:lnTo>
                    <a:pt x="21600" y="18772"/>
                  </a:lnTo>
                  <a:cubicBezTo>
                    <a:pt x="21600" y="20333"/>
                    <a:pt x="20712" y="21599"/>
                    <a:pt x="19618" y="21599"/>
                  </a:cubicBezTo>
                  <a:lnTo>
                    <a:pt x="11076" y="21599"/>
                  </a:lnTo>
                  <a:lnTo>
                    <a:pt x="6567" y="21599"/>
                  </a:lnTo>
                  <a:lnTo>
                    <a:pt x="5542" y="21599"/>
                  </a:lnTo>
                  <a:cubicBezTo>
                    <a:pt x="4447" y="21599"/>
                    <a:pt x="3560" y="20333"/>
                    <a:pt x="3560" y="18772"/>
                  </a:cubicBezTo>
                  <a:lnTo>
                    <a:pt x="3560" y="11707"/>
                  </a:lnTo>
                  <a:lnTo>
                    <a:pt x="3560" y="7467"/>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22537" name="AutoShape 8"/>
            <p:cNvSpPr>
              <a:spLocks/>
            </p:cNvSpPr>
            <p:nvPr/>
          </p:nvSpPr>
          <p:spPr bwMode="auto">
            <a:xfrm>
              <a:off x="85" y="69"/>
              <a:ext cx="365" cy="2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3578" tIns="53578" rIns="53578" bIns="53578"/>
            <a:lstStyle>
              <a:lvl1pPr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spcBef>
                  <a:spcPts val="422"/>
                </a:spcBef>
              </a:pPr>
              <a:r>
                <a:rPr lang="es-ES"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Ningún empleador debe permitir que un trabajador trabaje muy cerca de cualquier parte de un circuito eléctrico que pueda ponerse en contacto con el trabajador mientras trabaja. Esto significa que cualquier persona que trabaje con electricidad en un ambiente húmedo debe tener mucho cuidado para evitar el riesgo de peligro eléctrico</a:t>
              </a:r>
              <a:endParaRPr lang="en-US" alt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156</a:t>
            </a:fld>
            <a:endParaRPr lang="en-US" dirty="0"/>
          </a:p>
        </p:txBody>
      </p:sp>
    </p:spTree>
    <p:extLst>
      <p:ext uri="{BB962C8B-B14F-4D97-AF65-F5344CB8AC3E}">
        <p14:creationId xmlns:p14="http://schemas.microsoft.com/office/powerpoint/2010/main" val="246349655"/>
      </p:ext>
    </p:extLst>
  </p:cSld>
  <p:clrMapOvr>
    <a:masterClrMapping/>
  </p:clrMapOvr>
  <p:transition spd="med"/>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1" name="Rectangle 4"/>
          <p:cNvSpPr>
            <a:spLocks noGrp="1"/>
          </p:cNvSpPr>
          <p:nvPr>
            <p:ph type="title"/>
          </p:nvPr>
        </p:nvSpPr>
        <p:spPr>
          <a:xfrm>
            <a:off x="315045" y="274588"/>
            <a:ext cx="8498542"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dirty="0"/>
              <a:t>¿</a:t>
            </a:r>
            <a:r>
              <a:rPr lang="en-US" altLang="en-US" dirty="0" err="1"/>
              <a:t>Reconoces</a:t>
            </a:r>
            <a:r>
              <a:rPr lang="en-US" altLang="en-US" dirty="0"/>
              <a:t>  </a:t>
            </a:r>
            <a:r>
              <a:rPr lang="en-US" altLang="en-US" dirty="0" err="1"/>
              <a:t>algún</a:t>
            </a:r>
            <a:r>
              <a:rPr lang="en-US" altLang="en-US" dirty="0"/>
              <a:t>  </a:t>
            </a:r>
            <a:r>
              <a:rPr lang="en-US" altLang="en-US" dirty="0" err="1"/>
              <a:t>riesgo</a:t>
            </a:r>
            <a:r>
              <a:rPr lang="en-US" altLang="en-US" dirty="0" smtClean="0"/>
              <a:t>? </a:t>
            </a:r>
            <a:endParaRPr lang="en-US" altLang="en-US" sz="2800" dirty="0"/>
          </a:p>
        </p:txBody>
      </p:sp>
      <p:pic>
        <p:nvPicPr>
          <p:cNvPr id="24582" name="Picture 5" descr="Una imagen de un peligro eléctrico, cuál es el peligro electrico?"/>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378" y="1214438"/>
            <a:ext cx="7696274" cy="512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157</a:t>
            </a:fld>
            <a:endParaRPr lang="en-US" dirty="0"/>
          </a:p>
        </p:txBody>
      </p:sp>
    </p:spTree>
    <p:extLst>
      <p:ext uri="{BB962C8B-B14F-4D97-AF65-F5344CB8AC3E}">
        <p14:creationId xmlns:p14="http://schemas.microsoft.com/office/powerpoint/2010/main" val="168235370"/>
      </p:ext>
    </p:extLst>
  </p:cSld>
  <p:clrMapOvr>
    <a:masterClrMapping/>
  </p:clrMapOvr>
  <p:transition spd="med"/>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9" name="Picture 4" descr="Una imagen de un peligro eléctrico que indica cuál es el peligro."/>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378" y="1214438"/>
            <a:ext cx="7696274" cy="5126757"/>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pic>
      <p:sp>
        <p:nvSpPr>
          <p:cNvPr id="26630" name="Rectangle 5"/>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solidFill>
                  <a:srgbClr val="FF0000"/>
                </a:solidFill>
              </a:rPr>
              <a:t>Si </a:t>
            </a:r>
            <a:endParaRPr lang="en-US" altLang="en-US" dirty="0"/>
          </a:p>
        </p:txBody>
      </p:sp>
      <p:grpSp>
        <p:nvGrpSpPr>
          <p:cNvPr id="26631" name="Group 6" descr="A picture of an electrical hazard stating what the hazard is."/>
          <p:cNvGrpSpPr>
            <a:grpSpLocks/>
          </p:cNvGrpSpPr>
          <p:nvPr/>
        </p:nvGrpSpPr>
        <p:grpSpPr bwMode="auto">
          <a:xfrm>
            <a:off x="914178" y="4487168"/>
            <a:ext cx="3605361" cy="1659806"/>
            <a:chOff x="0" y="0"/>
            <a:chExt cx="404" cy="186"/>
          </a:xfrm>
        </p:grpSpPr>
        <p:sp>
          <p:nvSpPr>
            <p:cNvPr id="26632" name="AutoShape 7"/>
            <p:cNvSpPr>
              <a:spLocks/>
            </p:cNvSpPr>
            <p:nvPr/>
          </p:nvSpPr>
          <p:spPr bwMode="auto">
            <a:xfrm>
              <a:off x="0" y="0"/>
              <a:ext cx="404"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4542"/>
                  </a:moveTo>
                  <a:cubicBezTo>
                    <a:pt x="0" y="2657"/>
                    <a:pt x="681" y="1130"/>
                    <a:pt x="1521" y="1130"/>
                  </a:cubicBezTo>
                  <a:lnTo>
                    <a:pt x="10918" y="1130"/>
                  </a:lnTo>
                  <a:lnTo>
                    <a:pt x="15598" y="1130"/>
                  </a:lnTo>
                  <a:lnTo>
                    <a:pt x="17196" y="1130"/>
                  </a:lnTo>
                  <a:cubicBezTo>
                    <a:pt x="18036" y="1130"/>
                    <a:pt x="18717" y="2657"/>
                    <a:pt x="18717" y="4542"/>
                  </a:cubicBezTo>
                  <a:cubicBezTo>
                    <a:pt x="18717" y="4542"/>
                    <a:pt x="18717" y="4542"/>
                    <a:pt x="18717" y="4542"/>
                  </a:cubicBezTo>
                  <a:lnTo>
                    <a:pt x="21599" y="0"/>
                  </a:lnTo>
                  <a:lnTo>
                    <a:pt x="18717" y="9659"/>
                  </a:lnTo>
                  <a:lnTo>
                    <a:pt x="18717" y="18188"/>
                  </a:lnTo>
                  <a:cubicBezTo>
                    <a:pt x="18717" y="20071"/>
                    <a:pt x="18036" y="21599"/>
                    <a:pt x="17196" y="21599"/>
                  </a:cubicBezTo>
                  <a:lnTo>
                    <a:pt x="15598" y="21599"/>
                  </a:lnTo>
                  <a:lnTo>
                    <a:pt x="10918" y="21599"/>
                  </a:lnTo>
                  <a:lnTo>
                    <a:pt x="1521" y="21599"/>
                  </a:lnTo>
                  <a:cubicBezTo>
                    <a:pt x="681" y="21599"/>
                    <a:pt x="0" y="20071"/>
                    <a:pt x="0" y="18188"/>
                  </a:cubicBezTo>
                  <a:lnTo>
                    <a:pt x="0" y="9659"/>
                  </a:lnTo>
                  <a:lnTo>
                    <a:pt x="0" y="4542"/>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14344" name="AutoShape 8"/>
            <p:cNvSpPr>
              <a:spLocks/>
            </p:cNvSpPr>
            <p:nvPr/>
          </p:nvSpPr>
          <p:spPr bwMode="auto">
            <a:xfrm>
              <a:off x="7" y="16"/>
              <a:ext cx="335" cy="1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3578" tIns="53578" rIns="53578" bIns="53578"/>
            <a:lstStyle/>
            <a:p>
              <a:pPr defTabSz="914145">
                <a:defRPr/>
              </a:pPr>
              <a:r>
                <a:rPr lang="es-ES" sz="1758" dirty="0">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Helvetica" charset="0"/>
                </a:rPr>
                <a:t>El cruce de la línea eléctrica debe ser compatible, protegido o eliminado para salvaguardar a los trabajadores</a:t>
              </a:r>
              <a:endParaRPr lang="en-US" sz="1266" dirty="0">
                <a:latin typeface="Arial Unicode MS" panose="020B0604020202020204" pitchFamily="34" charset="-128"/>
                <a:ea typeface="Arial Unicode MS" panose="020B0604020202020204" pitchFamily="34" charset="-128"/>
                <a:cs typeface="Arial Unicode MS" panose="020B0604020202020204" pitchFamily="34" charset="-128"/>
                <a:sym typeface="Helvetica" charset="0"/>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158</a:t>
            </a:fld>
            <a:endParaRPr lang="en-US" dirty="0"/>
          </a:p>
        </p:txBody>
      </p:sp>
    </p:spTree>
    <p:extLst>
      <p:ext uri="{BB962C8B-B14F-4D97-AF65-F5344CB8AC3E}">
        <p14:creationId xmlns:p14="http://schemas.microsoft.com/office/powerpoint/2010/main" val="275611942"/>
      </p:ext>
    </p:extLst>
  </p:cSld>
  <p:clrMapOvr>
    <a:masterClrMapping/>
  </p:clrMapOvr>
  <p:transition spd="med"/>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7"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s-419" altLang="en-US" dirty="0"/>
              <a:t>¿Reconoces  algún  riesgo</a:t>
            </a:r>
            <a:r>
              <a:rPr lang="es-419" altLang="en-US" dirty="0" smtClean="0"/>
              <a:t>?  </a:t>
            </a:r>
            <a:endParaRPr lang="es-419" altLang="en-US" sz="2800" dirty="0"/>
          </a:p>
        </p:txBody>
      </p:sp>
      <p:pic>
        <p:nvPicPr>
          <p:cNvPr id="28678" name="Picture 5" descr="Una imagen de un peligro eléctrico, cuál es el peligro electric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159</a:t>
            </a:fld>
            <a:endParaRPr lang="en-US" dirty="0"/>
          </a:p>
        </p:txBody>
      </p:sp>
    </p:spTree>
    <p:extLst>
      <p:ext uri="{BB962C8B-B14F-4D97-AF65-F5344CB8AC3E}">
        <p14:creationId xmlns:p14="http://schemas.microsoft.com/office/powerpoint/2010/main" val="258032959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s-ES" dirty="0"/>
              <a:t>Es ilegal discriminar contra un empleado quien ha ejercido sus derechos bajo la ley, incluyendo:</a:t>
            </a:r>
          </a:p>
          <a:p>
            <a:pPr lvl="1"/>
            <a:r>
              <a:rPr lang="es-ES" dirty="0"/>
              <a:t>hablar sobre preocupaciones de seguridad o salud a usted o con la OSHA</a:t>
            </a:r>
          </a:p>
          <a:p>
            <a:pPr lvl="1"/>
            <a:r>
              <a:rPr lang="es-ES" dirty="0"/>
              <a:t>reportar una lesión o enfermedad relacionada con el trabajo</a:t>
            </a:r>
            <a:r>
              <a:rPr lang="es-419" dirty="0"/>
              <a:t>.</a:t>
            </a:r>
          </a:p>
          <a:p>
            <a:r>
              <a:rPr lang="es-419" dirty="0"/>
              <a:t>OSHA requiere que las quejas se presenten dentro de los 30 días posteriores a la supuesta represalia.</a:t>
            </a:r>
          </a:p>
          <a:p>
            <a:endParaRPr lang="es-419" dirty="0"/>
          </a:p>
        </p:txBody>
      </p:sp>
      <p:sp>
        <p:nvSpPr>
          <p:cNvPr id="43" name="object 2"/>
          <p:cNvSpPr txBox="1">
            <a:spLocks noGrp="1"/>
          </p:cNvSpPr>
          <p:nvPr>
            <p:ph type="title"/>
          </p:nvPr>
        </p:nvSpPr>
        <p:spPr>
          <a:prstGeom prst="rect">
            <a:avLst/>
          </a:prstGeom>
        </p:spPr>
        <p:txBody>
          <a:bodyPr vert="horz" wrap="square" lIns="0" tIns="0" rIns="0" bIns="0" rtlCol="0" anchor="ctr">
            <a:noAutofit/>
          </a:bodyPr>
          <a:lstStyle/>
          <a:p>
            <a:pPr marR="11206" algn="ctr">
              <a:lnSpc>
                <a:spcPct val="100000"/>
              </a:lnSpc>
              <a:tabLst>
                <a:tab pos="2468227" algn="l"/>
              </a:tabLst>
            </a:pPr>
            <a:r>
              <a:rPr lang="es-419">
                <a:ea typeface="Arial Unicode MS" panose="020B0604020202020204" pitchFamily="34" charset="-128"/>
              </a:rPr>
              <a:t>Los derechos de un denunciante</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16</a:t>
            </a:fld>
            <a:endParaRPr lang="en-US" dirty="0"/>
          </a:p>
        </p:txBody>
      </p:sp>
    </p:spTree>
    <p:extLst>
      <p:ext uri="{BB962C8B-B14F-4D97-AF65-F5344CB8AC3E}">
        <p14:creationId xmlns:p14="http://schemas.microsoft.com/office/powerpoint/2010/main" val="73651459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5"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solidFill>
                  <a:srgbClr val="FF0000"/>
                </a:solidFill>
              </a:rPr>
              <a:t>Si  </a:t>
            </a:r>
            <a:endParaRPr lang="en-US" altLang="en-US" dirty="0"/>
          </a:p>
        </p:txBody>
      </p:sp>
      <p:pic>
        <p:nvPicPr>
          <p:cNvPr id="30726" name="Picture 5" descr="Una imagen de un peligro eléctrico que indica cuál es el peligr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pic>
      <p:grpSp>
        <p:nvGrpSpPr>
          <p:cNvPr id="30727" name="Group 6" descr="A picture of an electrical hazard stating what the hazard is."/>
          <p:cNvGrpSpPr>
            <a:grpSpLocks/>
          </p:cNvGrpSpPr>
          <p:nvPr/>
        </p:nvGrpSpPr>
        <p:grpSpPr bwMode="auto">
          <a:xfrm>
            <a:off x="4117629" y="3223068"/>
            <a:ext cx="4397721" cy="3133283"/>
            <a:chOff x="-3" y="0"/>
            <a:chExt cx="493" cy="351"/>
          </a:xfrm>
        </p:grpSpPr>
        <p:sp>
          <p:nvSpPr>
            <p:cNvPr id="30728" name="AutoShape 7"/>
            <p:cNvSpPr>
              <a:spLocks/>
            </p:cNvSpPr>
            <p:nvPr/>
          </p:nvSpPr>
          <p:spPr bwMode="auto">
            <a:xfrm>
              <a:off x="-3" y="0"/>
              <a:ext cx="480" cy="3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380" y="2676"/>
                  </a:moveTo>
                  <a:cubicBezTo>
                    <a:pt x="10380" y="1197"/>
                    <a:pt x="11218" y="0"/>
                    <a:pt x="12250" y="0"/>
                  </a:cubicBezTo>
                  <a:lnTo>
                    <a:pt x="15055" y="0"/>
                  </a:lnTo>
                  <a:lnTo>
                    <a:pt x="19730" y="0"/>
                  </a:lnTo>
                  <a:cubicBezTo>
                    <a:pt x="20762" y="0"/>
                    <a:pt x="21600" y="1197"/>
                    <a:pt x="21600" y="2676"/>
                  </a:cubicBezTo>
                  <a:cubicBezTo>
                    <a:pt x="21600" y="2676"/>
                    <a:pt x="21600" y="2676"/>
                    <a:pt x="21600" y="2676"/>
                  </a:cubicBezTo>
                  <a:lnTo>
                    <a:pt x="21600" y="3600"/>
                  </a:lnTo>
                  <a:lnTo>
                    <a:pt x="21600" y="9000"/>
                  </a:lnTo>
                  <a:lnTo>
                    <a:pt x="21600" y="18923"/>
                  </a:lnTo>
                  <a:cubicBezTo>
                    <a:pt x="21600" y="20400"/>
                    <a:pt x="20762" y="21599"/>
                    <a:pt x="19730" y="21599"/>
                  </a:cubicBezTo>
                  <a:lnTo>
                    <a:pt x="15055" y="21599"/>
                  </a:lnTo>
                  <a:lnTo>
                    <a:pt x="12250" y="21599"/>
                  </a:lnTo>
                  <a:cubicBezTo>
                    <a:pt x="11218" y="21599"/>
                    <a:pt x="10380" y="20400"/>
                    <a:pt x="10380" y="18923"/>
                  </a:cubicBezTo>
                  <a:lnTo>
                    <a:pt x="10380" y="9000"/>
                  </a:lnTo>
                  <a:lnTo>
                    <a:pt x="0" y="4925"/>
                  </a:lnTo>
                  <a:lnTo>
                    <a:pt x="10380" y="3600"/>
                  </a:lnTo>
                  <a:lnTo>
                    <a:pt x="10380" y="2676"/>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30729" name="AutoShape 8"/>
            <p:cNvSpPr>
              <a:spLocks/>
            </p:cNvSpPr>
            <p:nvPr/>
          </p:nvSpPr>
          <p:spPr bwMode="auto">
            <a:xfrm>
              <a:off x="238" y="38"/>
              <a:ext cx="252" cy="3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3578" tIns="53578" rIns="53578" bIns="53578"/>
            <a:lstStyle>
              <a:lvl1pPr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r>
                <a:rPr lang="es-ES" sz="1600" dirty="0"/>
                <a:t>Extensiones eléctricas empalmadas. Las extensiones deben estar marcadas NO UTILIZAR. Además hay, mala limpieza, peligro de tropiezo y agujero desprotegido en la fotografía</a:t>
              </a:r>
              <a:endParaRPr lang="en-US" alt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160</a:t>
            </a:fld>
            <a:endParaRPr lang="en-US" dirty="0"/>
          </a:p>
        </p:txBody>
      </p:sp>
    </p:spTree>
    <p:extLst>
      <p:ext uri="{BB962C8B-B14F-4D97-AF65-F5344CB8AC3E}">
        <p14:creationId xmlns:p14="http://schemas.microsoft.com/office/powerpoint/2010/main" val="2815028027"/>
      </p:ext>
    </p:extLst>
  </p:cSld>
  <p:clrMapOvr>
    <a:masterClrMapping/>
  </p:clrMapOvr>
  <p:transition spd="med"/>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3"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s-419" altLang="en-US" dirty="0"/>
              <a:t>¿Reconoces  algún  riesgo</a:t>
            </a:r>
            <a:r>
              <a:rPr lang="es-419" altLang="en-US" dirty="0" smtClean="0"/>
              <a:t>?   </a:t>
            </a:r>
            <a:endParaRPr lang="es-419" altLang="en-US" sz="3200" dirty="0"/>
          </a:p>
        </p:txBody>
      </p:sp>
      <p:pic>
        <p:nvPicPr>
          <p:cNvPr id="32774" name="Picture 5" descr="Una imagen de un peligro eléctrico, cuál es el peligro electric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161</a:t>
            </a:fld>
            <a:endParaRPr lang="en-US" dirty="0"/>
          </a:p>
        </p:txBody>
      </p:sp>
    </p:spTree>
    <p:extLst>
      <p:ext uri="{BB962C8B-B14F-4D97-AF65-F5344CB8AC3E}">
        <p14:creationId xmlns:p14="http://schemas.microsoft.com/office/powerpoint/2010/main" val="2716357876"/>
      </p:ext>
    </p:extLst>
  </p:cSld>
  <p:clrMapOvr>
    <a:masterClrMapping/>
  </p:clrMapOvr>
  <p:transition spd="med"/>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1"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solidFill>
                  <a:srgbClr val="FF0000"/>
                </a:solidFill>
              </a:rPr>
              <a:t>Si   </a:t>
            </a:r>
            <a:endParaRPr lang="en-US" altLang="en-US" dirty="0"/>
          </a:p>
        </p:txBody>
      </p:sp>
      <p:pic>
        <p:nvPicPr>
          <p:cNvPr id="34822" name="Picture 5" descr="Una imagen de un peligro eléctrico que indica cuál es el peligr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pic>
      <p:grpSp>
        <p:nvGrpSpPr>
          <p:cNvPr id="34823" name="Group 6" descr="A picture of an electrical hazard stating what the hazard is."/>
          <p:cNvGrpSpPr>
            <a:grpSpLocks/>
          </p:cNvGrpSpPr>
          <p:nvPr/>
        </p:nvGrpSpPr>
        <p:grpSpPr bwMode="auto">
          <a:xfrm>
            <a:off x="456531" y="2102988"/>
            <a:ext cx="3676799" cy="2954728"/>
            <a:chOff x="0" y="0"/>
            <a:chExt cx="412" cy="331"/>
          </a:xfrm>
        </p:grpSpPr>
        <p:sp>
          <p:nvSpPr>
            <p:cNvPr id="34824" name="AutoShape 7"/>
            <p:cNvSpPr>
              <a:spLocks/>
            </p:cNvSpPr>
            <p:nvPr/>
          </p:nvSpPr>
          <p:spPr bwMode="auto">
            <a:xfrm>
              <a:off x="0" y="0"/>
              <a:ext cx="412" cy="29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496"/>
                  </a:moveTo>
                  <a:cubicBezTo>
                    <a:pt x="0" y="1564"/>
                    <a:pt x="1135" y="0"/>
                    <a:pt x="2536" y="0"/>
                  </a:cubicBezTo>
                  <a:lnTo>
                    <a:pt x="8878" y="0"/>
                  </a:lnTo>
                  <a:lnTo>
                    <a:pt x="12682" y="0"/>
                  </a:lnTo>
                  <a:cubicBezTo>
                    <a:pt x="14084" y="0"/>
                    <a:pt x="15220" y="1564"/>
                    <a:pt x="15220" y="3496"/>
                  </a:cubicBezTo>
                  <a:cubicBezTo>
                    <a:pt x="15220" y="3496"/>
                    <a:pt x="15220" y="3496"/>
                    <a:pt x="15220" y="3496"/>
                  </a:cubicBezTo>
                  <a:lnTo>
                    <a:pt x="15220" y="12599"/>
                  </a:lnTo>
                  <a:lnTo>
                    <a:pt x="21599" y="16224"/>
                  </a:lnTo>
                  <a:lnTo>
                    <a:pt x="15220" y="17999"/>
                  </a:lnTo>
                  <a:lnTo>
                    <a:pt x="15220" y="18102"/>
                  </a:lnTo>
                  <a:cubicBezTo>
                    <a:pt x="15220" y="20034"/>
                    <a:pt x="14084" y="21600"/>
                    <a:pt x="12682" y="21600"/>
                  </a:cubicBezTo>
                  <a:lnTo>
                    <a:pt x="8878" y="21600"/>
                  </a:lnTo>
                  <a:lnTo>
                    <a:pt x="2536" y="21600"/>
                  </a:lnTo>
                  <a:cubicBezTo>
                    <a:pt x="1135" y="21600"/>
                    <a:pt x="0" y="20034"/>
                    <a:pt x="0" y="18102"/>
                  </a:cubicBezTo>
                  <a:lnTo>
                    <a:pt x="0" y="17999"/>
                  </a:lnTo>
                  <a:lnTo>
                    <a:pt x="0" y="12599"/>
                  </a:lnTo>
                  <a:lnTo>
                    <a:pt x="0" y="3496"/>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34825" name="AutoShape 8"/>
            <p:cNvSpPr>
              <a:spLocks/>
            </p:cNvSpPr>
            <p:nvPr/>
          </p:nvSpPr>
          <p:spPr bwMode="auto">
            <a:xfrm>
              <a:off x="15" y="18"/>
              <a:ext cx="277" cy="3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3578" tIns="53578" rIns="53578" bIns="53578"/>
            <a:lstStyle>
              <a:lvl1pPr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1. No GFCI</a:t>
              </a:r>
              <a:endPar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sym typeface="Helvetica Light" charset="0"/>
              </a:endParaRPr>
            </a:p>
            <a:p>
              <a:r>
                <a:rPr lang="en-US" sz="1800" dirty="0"/>
                <a:t>2. Sistema sin polo a </a:t>
              </a:r>
              <a:r>
                <a:rPr lang="en-US" sz="1800" dirty="0" err="1"/>
                <a:t>tierra</a:t>
              </a:r>
              <a:r>
                <a:rPr lang="en-US" sz="1800" dirty="0"/>
                <a:t> </a:t>
              </a:r>
            </a:p>
            <a:p>
              <a:r>
                <a:rPr lang="es-E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3. Cajas abiertas donde están los conductores.</a:t>
              </a:r>
            </a:p>
            <a:p>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4. </a:t>
              </a:r>
              <a:r>
                <a:rPr lang="es-E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Cajas sin tapa.</a:t>
              </a:r>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sym typeface="Helvetica Light" charset="0"/>
              </a:endParaRPr>
            </a:p>
            <a:p>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5. </a:t>
              </a:r>
              <a:r>
                <a:rPr lang="en-US" altLang="en-US" sz="1800" dirty="0" err="1">
                  <a:ea typeface="Arial Unicode MS" panose="020B0604020202020204" pitchFamily="34" charset="-128"/>
                </a:rPr>
                <a:t>P</a:t>
              </a:r>
              <a:r>
                <a:rPr lang="en-US" sz="1800" dirty="0" err="1"/>
                <a:t>aneles</a:t>
              </a:r>
              <a:r>
                <a:rPr lang="en-US" sz="1800" dirty="0"/>
                <a:t> </a:t>
              </a:r>
              <a:r>
                <a:rPr lang="en-US" sz="1800" dirty="0" err="1"/>
                <a:t>vivos</a:t>
              </a:r>
              <a:r>
                <a:rPr lang="en-US" sz="1800" dirty="0"/>
                <a:t> </a:t>
              </a:r>
              <a:r>
                <a:rPr lang="en-US" sz="1800" dirty="0" err="1"/>
                <a:t>expuestos</a:t>
              </a:r>
              <a:r>
                <a:rPr lang="en-US" sz="1800" dirty="0"/>
                <a:t> </a:t>
              </a:r>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
              </a:r>
              <a:b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br>
              <a:endParaRPr lang="en-US" altLang="en-US" sz="844"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162</a:t>
            </a:fld>
            <a:endParaRPr lang="en-US" dirty="0"/>
          </a:p>
        </p:txBody>
      </p:sp>
    </p:spTree>
    <p:extLst>
      <p:ext uri="{BB962C8B-B14F-4D97-AF65-F5344CB8AC3E}">
        <p14:creationId xmlns:p14="http://schemas.microsoft.com/office/powerpoint/2010/main" val="261613131"/>
      </p:ext>
    </p:extLst>
  </p:cSld>
  <p:clrMapOvr>
    <a:masterClrMapping/>
  </p:clrMapOvr>
  <p:transition spd="med"/>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9"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s-419" altLang="en-US" dirty="0"/>
              <a:t>¿Reconoces  algún  riesgo</a:t>
            </a:r>
            <a:r>
              <a:rPr lang="es-419" altLang="en-US" dirty="0" smtClean="0"/>
              <a:t>?    </a:t>
            </a:r>
            <a:endParaRPr lang="es-419" altLang="en-US" sz="2800" dirty="0"/>
          </a:p>
        </p:txBody>
      </p:sp>
      <p:pic>
        <p:nvPicPr>
          <p:cNvPr id="36870" name="Picture 5" descr="Una imagen de un peligro eléctrico, cuál es el peligro electric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163</a:t>
            </a:fld>
            <a:endParaRPr lang="en-US" dirty="0"/>
          </a:p>
        </p:txBody>
      </p:sp>
    </p:spTree>
    <p:extLst>
      <p:ext uri="{BB962C8B-B14F-4D97-AF65-F5344CB8AC3E}">
        <p14:creationId xmlns:p14="http://schemas.microsoft.com/office/powerpoint/2010/main" val="3065068159"/>
      </p:ext>
    </p:extLst>
  </p:cSld>
  <p:clrMapOvr>
    <a:masterClrMapping/>
  </p:clrMapOvr>
  <p:transition spd="med"/>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7"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solidFill>
                  <a:srgbClr val="FF0000"/>
                </a:solidFill>
              </a:rPr>
              <a:t>Si    </a:t>
            </a:r>
            <a:endParaRPr lang="en-US" altLang="en-US" dirty="0"/>
          </a:p>
        </p:txBody>
      </p:sp>
      <p:pic>
        <p:nvPicPr>
          <p:cNvPr id="38918" name="Picture 5" descr="Una imagen de un peligro eléctrico que indica cuál es el peligr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pic>
      <p:grpSp>
        <p:nvGrpSpPr>
          <p:cNvPr id="38919" name="Group 6" descr="A picture of an electrical hazard stating what the hazard is."/>
          <p:cNvGrpSpPr>
            <a:grpSpLocks/>
          </p:cNvGrpSpPr>
          <p:nvPr/>
        </p:nvGrpSpPr>
        <p:grpSpPr bwMode="auto">
          <a:xfrm>
            <a:off x="5673700" y="3343057"/>
            <a:ext cx="2936751" cy="2142013"/>
            <a:chOff x="0" y="-1"/>
            <a:chExt cx="329" cy="240"/>
          </a:xfrm>
        </p:grpSpPr>
        <p:sp>
          <p:nvSpPr>
            <p:cNvPr id="38920" name="AutoShape 7"/>
            <p:cNvSpPr>
              <a:spLocks/>
            </p:cNvSpPr>
            <p:nvPr/>
          </p:nvSpPr>
          <p:spPr bwMode="auto">
            <a:xfrm>
              <a:off x="0" y="0"/>
              <a:ext cx="329" cy="2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7589" y="3213"/>
                  </a:moveTo>
                  <a:cubicBezTo>
                    <a:pt x="7589" y="1438"/>
                    <a:pt x="8634" y="0"/>
                    <a:pt x="9924" y="0"/>
                  </a:cubicBezTo>
                  <a:lnTo>
                    <a:pt x="13426" y="0"/>
                  </a:lnTo>
                  <a:lnTo>
                    <a:pt x="19263" y="0"/>
                  </a:lnTo>
                  <a:cubicBezTo>
                    <a:pt x="20553" y="0"/>
                    <a:pt x="21600" y="1438"/>
                    <a:pt x="21600" y="3213"/>
                  </a:cubicBezTo>
                  <a:cubicBezTo>
                    <a:pt x="21600" y="3213"/>
                    <a:pt x="21600" y="3213"/>
                    <a:pt x="21600" y="3213"/>
                  </a:cubicBezTo>
                  <a:lnTo>
                    <a:pt x="21600" y="12600"/>
                  </a:lnTo>
                  <a:lnTo>
                    <a:pt x="21600" y="18000"/>
                  </a:lnTo>
                  <a:lnTo>
                    <a:pt x="21600" y="18384"/>
                  </a:lnTo>
                  <a:cubicBezTo>
                    <a:pt x="21600" y="20160"/>
                    <a:pt x="20553" y="21600"/>
                    <a:pt x="19263" y="21600"/>
                  </a:cubicBezTo>
                  <a:lnTo>
                    <a:pt x="13426" y="21600"/>
                  </a:lnTo>
                  <a:lnTo>
                    <a:pt x="9924" y="21600"/>
                  </a:lnTo>
                  <a:cubicBezTo>
                    <a:pt x="8634" y="21600"/>
                    <a:pt x="7589" y="20160"/>
                    <a:pt x="7589" y="18384"/>
                  </a:cubicBezTo>
                  <a:lnTo>
                    <a:pt x="7589" y="18000"/>
                  </a:lnTo>
                  <a:lnTo>
                    <a:pt x="0" y="19075"/>
                  </a:lnTo>
                  <a:lnTo>
                    <a:pt x="7589" y="12600"/>
                  </a:lnTo>
                  <a:lnTo>
                    <a:pt x="7589" y="3213"/>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38921" name="AutoShape 8"/>
            <p:cNvSpPr>
              <a:spLocks/>
            </p:cNvSpPr>
            <p:nvPr/>
          </p:nvSpPr>
          <p:spPr bwMode="auto">
            <a:xfrm>
              <a:off x="134" y="-1"/>
              <a:ext cx="195" cy="2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3578" tIns="53578" rIns="53578" bIns="53578"/>
            <a:lstStyle>
              <a:lvl1pPr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spcBef>
                  <a:spcPts val="422"/>
                </a:spcBef>
              </a:pPr>
              <a:r>
                <a:rPr lang="es-E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El cable flexible del taladro eléctrico se empalmó a un conductor no flexible con aislamiento dañado</a:t>
              </a:r>
              <a:endParaRPr lang="en-US" altLang="en-US" sz="844"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164</a:t>
            </a:fld>
            <a:endParaRPr lang="en-US" dirty="0"/>
          </a:p>
        </p:txBody>
      </p:sp>
    </p:spTree>
    <p:extLst>
      <p:ext uri="{BB962C8B-B14F-4D97-AF65-F5344CB8AC3E}">
        <p14:creationId xmlns:p14="http://schemas.microsoft.com/office/powerpoint/2010/main" val="3357370726"/>
      </p:ext>
    </p:extLst>
  </p:cSld>
  <p:clrMapOvr>
    <a:masterClrMapping/>
  </p:clrMapOvr>
  <p:transition spd="med"/>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5"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smtClean="0"/>
              <a:t> ¿</a:t>
            </a:r>
            <a:r>
              <a:rPr lang="en-US" altLang="en-US" dirty="0" err="1"/>
              <a:t>Reconoces</a:t>
            </a:r>
            <a:r>
              <a:rPr lang="en-US" altLang="en-US" dirty="0"/>
              <a:t>  </a:t>
            </a:r>
            <a:r>
              <a:rPr lang="en-US" altLang="en-US" dirty="0" err="1"/>
              <a:t>algún</a:t>
            </a:r>
            <a:r>
              <a:rPr lang="en-US" altLang="en-US" dirty="0"/>
              <a:t>  </a:t>
            </a:r>
            <a:r>
              <a:rPr lang="en-US" altLang="en-US" dirty="0" err="1"/>
              <a:t>riesgo</a:t>
            </a:r>
            <a:r>
              <a:rPr lang="en-US" altLang="en-US" dirty="0"/>
              <a:t>?</a:t>
            </a:r>
            <a:endParaRPr lang="en-US" altLang="en-US" sz="3200" dirty="0"/>
          </a:p>
        </p:txBody>
      </p:sp>
      <p:pic>
        <p:nvPicPr>
          <p:cNvPr id="40966" name="Picture 5" descr="Una imagen de un peligro eléctrico, cuál es el peligro electric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165</a:t>
            </a:fld>
            <a:endParaRPr lang="en-US" dirty="0"/>
          </a:p>
        </p:txBody>
      </p:sp>
    </p:spTree>
    <p:extLst>
      <p:ext uri="{BB962C8B-B14F-4D97-AF65-F5344CB8AC3E}">
        <p14:creationId xmlns:p14="http://schemas.microsoft.com/office/powerpoint/2010/main" val="2656184908"/>
      </p:ext>
    </p:extLst>
  </p:cSld>
  <p:clrMapOvr>
    <a:masterClrMapping/>
  </p:clrMapOvr>
  <p:transition spd="med"/>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3"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solidFill>
                  <a:srgbClr val="FF0000"/>
                </a:solidFill>
              </a:rPr>
              <a:t> </a:t>
            </a:r>
            <a:r>
              <a:rPr lang="en-US" altLang="en-US" sz="4359" dirty="0" err="1" smtClean="0">
                <a:solidFill>
                  <a:srgbClr val="FF0000"/>
                </a:solidFill>
              </a:rPr>
              <a:t>si</a:t>
            </a:r>
            <a:endParaRPr lang="en-US" altLang="en-US" dirty="0"/>
          </a:p>
        </p:txBody>
      </p:sp>
      <p:pic>
        <p:nvPicPr>
          <p:cNvPr id="43014" name="Picture 5" descr="Una imagen de un peligro eléctrico que indica cuál es el peligr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pic>
      <p:grpSp>
        <p:nvGrpSpPr>
          <p:cNvPr id="43015" name="Group 6" descr="A picture of an electrical hazard stating what the hazard is."/>
          <p:cNvGrpSpPr>
            <a:grpSpLocks/>
          </p:cNvGrpSpPr>
          <p:nvPr/>
        </p:nvGrpSpPr>
        <p:grpSpPr bwMode="auto">
          <a:xfrm>
            <a:off x="684238" y="3693543"/>
            <a:ext cx="3689077" cy="1715616"/>
            <a:chOff x="0" y="0"/>
            <a:chExt cx="414" cy="193"/>
          </a:xfrm>
        </p:grpSpPr>
        <p:sp>
          <p:nvSpPr>
            <p:cNvPr id="43016" name="AutoShape 7"/>
            <p:cNvSpPr>
              <a:spLocks/>
            </p:cNvSpPr>
            <p:nvPr/>
          </p:nvSpPr>
          <p:spPr bwMode="auto">
            <a:xfrm>
              <a:off x="0" y="0"/>
              <a:ext cx="414" cy="19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1209"/>
                  </a:moveTo>
                  <a:cubicBezTo>
                    <a:pt x="0" y="10061"/>
                    <a:pt x="432" y="9131"/>
                    <a:pt x="966" y="9131"/>
                  </a:cubicBezTo>
                  <a:lnTo>
                    <a:pt x="10149" y="9131"/>
                  </a:lnTo>
                  <a:lnTo>
                    <a:pt x="21599" y="0"/>
                  </a:lnTo>
                  <a:lnTo>
                    <a:pt x="14499" y="9131"/>
                  </a:lnTo>
                  <a:lnTo>
                    <a:pt x="16431" y="9131"/>
                  </a:lnTo>
                  <a:cubicBezTo>
                    <a:pt x="16966" y="9131"/>
                    <a:pt x="17398" y="10061"/>
                    <a:pt x="17398" y="11209"/>
                  </a:cubicBezTo>
                  <a:cubicBezTo>
                    <a:pt x="17398" y="11209"/>
                    <a:pt x="17398" y="11209"/>
                    <a:pt x="17398" y="11209"/>
                  </a:cubicBezTo>
                  <a:lnTo>
                    <a:pt x="17398" y="14325"/>
                  </a:lnTo>
                  <a:lnTo>
                    <a:pt x="17398" y="19520"/>
                  </a:lnTo>
                  <a:cubicBezTo>
                    <a:pt x="17398" y="20668"/>
                    <a:pt x="16966" y="21599"/>
                    <a:pt x="16431" y="21599"/>
                  </a:cubicBezTo>
                  <a:lnTo>
                    <a:pt x="14499" y="21599"/>
                  </a:lnTo>
                  <a:lnTo>
                    <a:pt x="10149" y="21599"/>
                  </a:lnTo>
                  <a:lnTo>
                    <a:pt x="966" y="21599"/>
                  </a:lnTo>
                  <a:cubicBezTo>
                    <a:pt x="432" y="21599"/>
                    <a:pt x="0" y="20668"/>
                    <a:pt x="0" y="19520"/>
                  </a:cubicBezTo>
                  <a:lnTo>
                    <a:pt x="0" y="14325"/>
                  </a:lnTo>
                  <a:lnTo>
                    <a:pt x="0" y="11209"/>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43017" name="AutoShape 8"/>
            <p:cNvSpPr>
              <a:spLocks/>
            </p:cNvSpPr>
            <p:nvPr/>
          </p:nvSpPr>
          <p:spPr bwMode="auto">
            <a:xfrm>
              <a:off x="4" y="85"/>
              <a:ext cx="324" cy="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3578" tIns="53578" rIns="53578" bIns="53578"/>
            <a:lstStyle>
              <a:lvl1pPr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r>
                <a:rPr lang="es-E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El andamio se armó a 4 ½ pies de las líneas eléctricas de 7.2 </a:t>
              </a:r>
              <a:r>
                <a:rPr lang="es-ES" altLang="en-US" sz="1758" dirty="0" err="1">
                  <a:latin typeface="Arial Unicode MS" panose="020B0604020202020204" pitchFamily="34" charset="-128"/>
                  <a:ea typeface="Arial Unicode MS" panose="020B0604020202020204" pitchFamily="34" charset="-128"/>
                  <a:cs typeface="Arial Unicode MS" panose="020B0604020202020204" pitchFamily="34" charset="-128"/>
                </a:rPr>
                <a:t>kV</a:t>
              </a:r>
              <a:endParaRPr lang="en-US" altLang="en-US" sz="844"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166</a:t>
            </a:fld>
            <a:endParaRPr lang="en-US" dirty="0"/>
          </a:p>
        </p:txBody>
      </p:sp>
    </p:spTree>
    <p:extLst>
      <p:ext uri="{BB962C8B-B14F-4D97-AF65-F5344CB8AC3E}">
        <p14:creationId xmlns:p14="http://schemas.microsoft.com/office/powerpoint/2010/main" val="1055746831"/>
      </p:ext>
    </p:extLst>
  </p:cSld>
  <p:clrMapOvr>
    <a:masterClrMapping/>
  </p:clrMapOvr>
  <p:transition spd="med"/>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1"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s-419" altLang="en-US" dirty="0" smtClean="0"/>
              <a:t>  ¿</a:t>
            </a:r>
            <a:r>
              <a:rPr lang="es-419" altLang="en-US" dirty="0"/>
              <a:t>Reconoces  algún  riesgo?</a:t>
            </a:r>
            <a:endParaRPr lang="en-US" altLang="en-US" sz="2800" dirty="0"/>
          </a:p>
        </p:txBody>
      </p:sp>
      <p:pic>
        <p:nvPicPr>
          <p:cNvPr id="45062" name="Picture 5" descr="Una imagen de un peligro eléctrico, cuál es el peligro electric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167</a:t>
            </a:fld>
            <a:endParaRPr lang="en-US" dirty="0"/>
          </a:p>
        </p:txBody>
      </p:sp>
    </p:spTree>
    <p:extLst>
      <p:ext uri="{BB962C8B-B14F-4D97-AF65-F5344CB8AC3E}">
        <p14:creationId xmlns:p14="http://schemas.microsoft.com/office/powerpoint/2010/main" val="4073806973"/>
      </p:ext>
    </p:extLst>
  </p:cSld>
  <p:clrMapOvr>
    <a:masterClrMapping/>
  </p:clrMapOvr>
  <p:transition spd="med"/>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9"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solidFill>
                  <a:srgbClr val="FF0000"/>
                </a:solidFill>
              </a:rPr>
              <a:t>   </a:t>
            </a:r>
            <a:r>
              <a:rPr lang="en-US" altLang="en-US" sz="4359" dirty="0" err="1" smtClean="0">
                <a:solidFill>
                  <a:srgbClr val="FF0000"/>
                </a:solidFill>
              </a:rPr>
              <a:t>si</a:t>
            </a:r>
            <a:endParaRPr lang="en-US" altLang="en-US" dirty="0"/>
          </a:p>
        </p:txBody>
      </p:sp>
      <p:pic>
        <p:nvPicPr>
          <p:cNvPr id="47110" name="Picture 5" descr="Una imagen de un peligro eléctrico que indica cuál es el peligr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pic>
      <p:grpSp>
        <p:nvGrpSpPr>
          <p:cNvPr id="47111" name="Group 6" descr="A picture of an electrical hazard stating what the hazard is."/>
          <p:cNvGrpSpPr>
            <a:grpSpLocks/>
          </p:cNvGrpSpPr>
          <p:nvPr/>
        </p:nvGrpSpPr>
        <p:grpSpPr bwMode="auto">
          <a:xfrm>
            <a:off x="5141268" y="1370707"/>
            <a:ext cx="3392165" cy="2514824"/>
            <a:chOff x="0" y="0"/>
            <a:chExt cx="380" cy="282"/>
          </a:xfrm>
        </p:grpSpPr>
        <p:sp>
          <p:nvSpPr>
            <p:cNvPr id="47112" name="AutoShape 7"/>
            <p:cNvSpPr>
              <a:spLocks/>
            </p:cNvSpPr>
            <p:nvPr/>
          </p:nvSpPr>
          <p:spPr bwMode="auto">
            <a:xfrm>
              <a:off x="0" y="0"/>
              <a:ext cx="380" cy="28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926" y="2399"/>
                  </a:moveTo>
                  <a:cubicBezTo>
                    <a:pt x="10926" y="1073"/>
                    <a:pt x="11721" y="0"/>
                    <a:pt x="12705" y="0"/>
                  </a:cubicBezTo>
                  <a:lnTo>
                    <a:pt x="15373" y="0"/>
                  </a:lnTo>
                  <a:lnTo>
                    <a:pt x="19821" y="0"/>
                  </a:lnTo>
                  <a:cubicBezTo>
                    <a:pt x="20802" y="0"/>
                    <a:pt x="21599" y="1073"/>
                    <a:pt x="21599" y="2399"/>
                  </a:cubicBezTo>
                  <a:cubicBezTo>
                    <a:pt x="21599" y="2399"/>
                    <a:pt x="21599" y="2399"/>
                    <a:pt x="21599" y="2399"/>
                  </a:cubicBezTo>
                  <a:lnTo>
                    <a:pt x="21599" y="12600"/>
                  </a:lnTo>
                  <a:lnTo>
                    <a:pt x="21599" y="18000"/>
                  </a:lnTo>
                  <a:lnTo>
                    <a:pt x="21599" y="19199"/>
                  </a:lnTo>
                  <a:cubicBezTo>
                    <a:pt x="21599" y="20525"/>
                    <a:pt x="20802" y="21600"/>
                    <a:pt x="19821" y="21600"/>
                  </a:cubicBezTo>
                  <a:lnTo>
                    <a:pt x="15373" y="21600"/>
                  </a:lnTo>
                  <a:lnTo>
                    <a:pt x="12705" y="21600"/>
                  </a:lnTo>
                  <a:cubicBezTo>
                    <a:pt x="11721" y="21600"/>
                    <a:pt x="10926" y="20525"/>
                    <a:pt x="10926" y="19199"/>
                  </a:cubicBezTo>
                  <a:lnTo>
                    <a:pt x="10926" y="18000"/>
                  </a:lnTo>
                  <a:lnTo>
                    <a:pt x="0" y="15066"/>
                  </a:lnTo>
                  <a:lnTo>
                    <a:pt x="10926" y="12600"/>
                  </a:lnTo>
                  <a:lnTo>
                    <a:pt x="10926" y="2399"/>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47113" name="AutoShape 8"/>
            <p:cNvSpPr>
              <a:spLocks/>
            </p:cNvSpPr>
            <p:nvPr/>
          </p:nvSpPr>
          <p:spPr bwMode="auto">
            <a:xfrm>
              <a:off x="202" y="27"/>
              <a:ext cx="178" cy="2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3578" tIns="53578" rIns="53578" bIns="53578"/>
            <a:lstStyle>
              <a:lvl1pPr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spcBef>
                  <a:spcPts val="422"/>
                </a:spcBef>
              </a:pPr>
              <a:r>
                <a:rPr lang="en-US" sz="1800" dirty="0"/>
                <a:t> No polo a </a:t>
              </a:r>
              <a:r>
                <a:rPr lang="en-US" sz="1800" dirty="0" err="1"/>
                <a:t>tierra</a:t>
              </a:r>
              <a:r>
                <a:rPr lang="en-US" sz="1800" dirty="0"/>
                <a:t>; </a:t>
              </a:r>
              <a:r>
                <a:rPr lang="en-US" sz="1800" dirty="0" err="1"/>
                <a:t>múltiples</a:t>
              </a:r>
              <a:r>
                <a:rPr lang="en-US" sz="1800" dirty="0"/>
                <a:t> cables </a:t>
              </a:r>
              <a:r>
                <a:rPr lang="en-US" sz="1800" dirty="0" err="1"/>
                <a:t>utilizados</a:t>
              </a:r>
              <a:r>
                <a:rPr lang="en-US" sz="1800" dirty="0"/>
                <a:t> para </a:t>
              </a:r>
              <a:r>
                <a:rPr lang="en-US" sz="1800" dirty="0" err="1"/>
                <a:t>equipos</a:t>
              </a:r>
              <a:r>
                <a:rPr lang="en-US" sz="1800" dirty="0"/>
                <a:t> </a:t>
              </a:r>
              <a:r>
                <a:rPr lang="en-US" sz="1800" dirty="0" err="1"/>
                <a:t>fijos</a:t>
              </a:r>
              <a:endParaRPr lang="en-US" altLang="en-US" sz="844"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168</a:t>
            </a:fld>
            <a:endParaRPr lang="en-US" dirty="0"/>
          </a:p>
        </p:txBody>
      </p:sp>
    </p:spTree>
    <p:extLst>
      <p:ext uri="{BB962C8B-B14F-4D97-AF65-F5344CB8AC3E}">
        <p14:creationId xmlns:p14="http://schemas.microsoft.com/office/powerpoint/2010/main" val="957008578"/>
      </p:ext>
    </p:extLst>
  </p:cSld>
  <p:clrMapOvr>
    <a:masterClrMapping/>
  </p:clrMapOvr>
  <p:transition spd="med"/>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7"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s-419" altLang="en-US" dirty="0" smtClean="0"/>
              <a:t>   ¿</a:t>
            </a:r>
            <a:r>
              <a:rPr lang="es-419" altLang="en-US" dirty="0"/>
              <a:t>Reconoces  algún  riesgo?</a:t>
            </a:r>
            <a:endParaRPr lang="en-US" altLang="en-US" sz="2800" dirty="0"/>
          </a:p>
        </p:txBody>
      </p:sp>
      <p:pic>
        <p:nvPicPr>
          <p:cNvPr id="49158" name="Picture 5" descr="Una imagen de un peligro eléctrico, cuál es el peligro electric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169</a:t>
            </a:fld>
            <a:endParaRPr lang="en-US" dirty="0"/>
          </a:p>
        </p:txBody>
      </p:sp>
    </p:spTree>
    <p:extLst>
      <p:ext uri="{BB962C8B-B14F-4D97-AF65-F5344CB8AC3E}">
        <p14:creationId xmlns:p14="http://schemas.microsoft.com/office/powerpoint/2010/main" val="269462110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s-419"/>
              <a:t>El empleado puede presentar una queja ante OSHA conforme a la Sección 11 (c) si su empleador toma represalias contra El, tomando acciones desfavorables contra el personal, al participar en una actividad relacionada con la protección a la seguridad y salud en el lugar de trabajo.</a:t>
            </a:r>
          </a:p>
          <a:p>
            <a:r>
              <a:rPr lang="es-419"/>
              <a:t>OSHA requiere que las quejas se presenten dentro de los 30 días posteriores a la supuesta represalia.</a:t>
            </a:r>
          </a:p>
          <a:p>
            <a:endParaRPr lang="es-419"/>
          </a:p>
        </p:txBody>
      </p:sp>
      <p:sp>
        <p:nvSpPr>
          <p:cNvPr id="43" name="object 2"/>
          <p:cNvSpPr txBox="1">
            <a:spLocks noGrp="1"/>
          </p:cNvSpPr>
          <p:nvPr>
            <p:ph type="title"/>
          </p:nvPr>
        </p:nvSpPr>
        <p:spPr>
          <a:prstGeom prst="rect">
            <a:avLst/>
          </a:prstGeom>
        </p:spPr>
        <p:txBody>
          <a:bodyPr vert="horz" wrap="square" lIns="0" tIns="0" rIns="0" bIns="0" rtlCol="0" anchor="ctr">
            <a:noAutofit/>
          </a:bodyPr>
          <a:lstStyle/>
          <a:p>
            <a:pPr marR="11206" algn="ctr">
              <a:lnSpc>
                <a:spcPct val="100000"/>
              </a:lnSpc>
              <a:tabLst>
                <a:tab pos="2468227" algn="l"/>
              </a:tabLst>
            </a:pPr>
            <a:r>
              <a:rPr lang="es-419" dirty="0">
                <a:ea typeface="Arial Unicode MS" panose="020B0604020202020204" pitchFamily="34" charset="-128"/>
              </a:rPr>
              <a:t>Los derechos de un </a:t>
            </a:r>
            <a:r>
              <a:rPr lang="es-419" dirty="0" smtClean="0">
                <a:ea typeface="Arial Unicode MS" panose="020B0604020202020204" pitchFamily="34" charset="-128"/>
              </a:rPr>
              <a:t>denunciante </a:t>
            </a:r>
            <a:endParaRPr lang="es-419" dirty="0">
              <a:ea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17</a:t>
            </a:fld>
            <a:endParaRPr lang="en-US" dirty="0"/>
          </a:p>
        </p:txBody>
      </p:sp>
    </p:spTree>
    <p:extLst>
      <p:ext uri="{BB962C8B-B14F-4D97-AF65-F5344CB8AC3E}">
        <p14:creationId xmlns:p14="http://schemas.microsoft.com/office/powerpoint/2010/main" val="316727202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5"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solidFill>
                  <a:srgbClr val="FF0000"/>
                </a:solidFill>
              </a:rPr>
              <a:t>  </a:t>
            </a:r>
            <a:r>
              <a:rPr lang="en-US" altLang="en-US" sz="4359" dirty="0" err="1" smtClean="0">
                <a:solidFill>
                  <a:srgbClr val="FF0000"/>
                </a:solidFill>
              </a:rPr>
              <a:t>si</a:t>
            </a:r>
            <a:endParaRPr lang="en-US" altLang="en-US" dirty="0"/>
          </a:p>
        </p:txBody>
      </p:sp>
      <p:pic>
        <p:nvPicPr>
          <p:cNvPr id="51206" name="Picture 5" descr="Una imagen de un peligro eléctrico que indica cuál es el peligr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pic>
      <p:grpSp>
        <p:nvGrpSpPr>
          <p:cNvPr id="51207" name="Group 6" descr="A picture of an electrical hazard stating what the hazard is."/>
          <p:cNvGrpSpPr>
            <a:grpSpLocks/>
          </p:cNvGrpSpPr>
          <p:nvPr/>
        </p:nvGrpSpPr>
        <p:grpSpPr bwMode="auto">
          <a:xfrm>
            <a:off x="761256" y="1294805"/>
            <a:ext cx="2600771" cy="2124150"/>
            <a:chOff x="0" y="0"/>
            <a:chExt cx="292" cy="238"/>
          </a:xfrm>
        </p:grpSpPr>
        <p:sp>
          <p:nvSpPr>
            <p:cNvPr id="51208" name="AutoShape 7"/>
            <p:cNvSpPr>
              <a:spLocks/>
            </p:cNvSpPr>
            <p:nvPr/>
          </p:nvSpPr>
          <p:spPr bwMode="auto">
            <a:xfrm>
              <a:off x="0" y="0"/>
              <a:ext cx="292" cy="23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227"/>
                  </a:moveTo>
                  <a:cubicBezTo>
                    <a:pt x="0" y="1444"/>
                    <a:pt x="1179" y="0"/>
                    <a:pt x="2636" y="0"/>
                  </a:cubicBezTo>
                  <a:lnTo>
                    <a:pt x="9229" y="0"/>
                  </a:lnTo>
                  <a:lnTo>
                    <a:pt x="13185" y="0"/>
                  </a:lnTo>
                  <a:cubicBezTo>
                    <a:pt x="14642" y="0"/>
                    <a:pt x="15824" y="1444"/>
                    <a:pt x="15824" y="3227"/>
                  </a:cubicBezTo>
                  <a:cubicBezTo>
                    <a:pt x="15824" y="3227"/>
                    <a:pt x="15824" y="3227"/>
                    <a:pt x="15824" y="3227"/>
                  </a:cubicBezTo>
                  <a:lnTo>
                    <a:pt x="15824" y="11752"/>
                  </a:lnTo>
                  <a:lnTo>
                    <a:pt x="21600" y="21600"/>
                  </a:lnTo>
                  <a:lnTo>
                    <a:pt x="15824" y="16789"/>
                  </a:lnTo>
                  <a:lnTo>
                    <a:pt x="15824" y="16918"/>
                  </a:lnTo>
                  <a:cubicBezTo>
                    <a:pt x="15824" y="18701"/>
                    <a:pt x="14642" y="20145"/>
                    <a:pt x="13185" y="20145"/>
                  </a:cubicBezTo>
                  <a:lnTo>
                    <a:pt x="9229" y="20145"/>
                  </a:lnTo>
                  <a:lnTo>
                    <a:pt x="2636" y="20145"/>
                  </a:lnTo>
                  <a:cubicBezTo>
                    <a:pt x="1179" y="20145"/>
                    <a:pt x="0" y="18701"/>
                    <a:pt x="0" y="16918"/>
                  </a:cubicBezTo>
                  <a:lnTo>
                    <a:pt x="0" y="16789"/>
                  </a:lnTo>
                  <a:lnTo>
                    <a:pt x="0" y="11752"/>
                  </a:lnTo>
                  <a:lnTo>
                    <a:pt x="0" y="3227"/>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51209" name="AutoShape 8"/>
            <p:cNvSpPr>
              <a:spLocks/>
            </p:cNvSpPr>
            <p:nvPr/>
          </p:nvSpPr>
          <p:spPr bwMode="auto">
            <a:xfrm>
              <a:off x="9" y="9"/>
              <a:ext cx="201" cy="19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3578" tIns="53578" rIns="53578" bIns="53578"/>
            <a:lstStyle>
              <a:lvl1pPr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spcBef>
                  <a:spcPts val="422"/>
                </a:spcBef>
              </a:pPr>
              <a:r>
                <a:rPr lang="es-E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La persona estaba operando un ventilador de pie sin protección a tierra</a:t>
              </a:r>
              <a:endParaRPr lang="en-US" altLang="en-US" sz="844"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170</a:t>
            </a:fld>
            <a:endParaRPr lang="en-US" dirty="0"/>
          </a:p>
        </p:txBody>
      </p:sp>
    </p:spTree>
    <p:extLst>
      <p:ext uri="{BB962C8B-B14F-4D97-AF65-F5344CB8AC3E}">
        <p14:creationId xmlns:p14="http://schemas.microsoft.com/office/powerpoint/2010/main" val="3197348896"/>
      </p:ext>
    </p:extLst>
  </p:cSld>
  <p:clrMapOvr>
    <a:masterClrMapping/>
  </p:clrMapOvr>
  <p:transition spd="med"/>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3"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s-419" altLang="en-US" dirty="0" smtClean="0"/>
              <a:t>    ¿</a:t>
            </a:r>
            <a:r>
              <a:rPr lang="es-419" altLang="en-US" dirty="0"/>
              <a:t>Reconoces  algún  riesgo?</a:t>
            </a:r>
            <a:endParaRPr lang="en-US" altLang="en-US" sz="2800" dirty="0"/>
          </a:p>
        </p:txBody>
      </p:sp>
      <p:pic>
        <p:nvPicPr>
          <p:cNvPr id="53254" name="Picture 5" descr="Una imagen de un peligro eléctrico, cuál es el peligro electric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72493"/>
            <a:ext cx="7696274" cy="512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171</a:t>
            </a:fld>
            <a:endParaRPr lang="en-US" dirty="0"/>
          </a:p>
        </p:txBody>
      </p:sp>
    </p:spTree>
    <p:extLst>
      <p:ext uri="{BB962C8B-B14F-4D97-AF65-F5344CB8AC3E}">
        <p14:creationId xmlns:p14="http://schemas.microsoft.com/office/powerpoint/2010/main" val="1906527815"/>
      </p:ext>
    </p:extLst>
  </p:cSld>
  <p:clrMapOvr>
    <a:masterClrMapping/>
  </p:clrMapOvr>
  <p:transition spd="med"/>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301" name="Picture 4" descr="Una imagen de un peligro eléctrico que indica cuál es el peligr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214438"/>
            <a:ext cx="7696274" cy="512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55302" name="Rectangle 5"/>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solidFill>
                  <a:srgbClr val="FF0000"/>
                </a:solidFill>
              </a:rPr>
              <a:t>    </a:t>
            </a:r>
            <a:r>
              <a:rPr lang="en-US" altLang="en-US" sz="4359" dirty="0" err="1" smtClean="0">
                <a:solidFill>
                  <a:srgbClr val="FF0000"/>
                </a:solidFill>
              </a:rPr>
              <a:t>si</a:t>
            </a:r>
            <a:endParaRPr lang="en-US" altLang="en-US" dirty="0"/>
          </a:p>
        </p:txBody>
      </p:sp>
      <p:grpSp>
        <p:nvGrpSpPr>
          <p:cNvPr id="55303" name="Group 6" descr="A picture of an electrical hazard stating what the hazard is."/>
          <p:cNvGrpSpPr>
            <a:grpSpLocks/>
          </p:cNvGrpSpPr>
          <p:nvPr/>
        </p:nvGrpSpPr>
        <p:grpSpPr bwMode="auto">
          <a:xfrm>
            <a:off x="380628" y="2115269"/>
            <a:ext cx="3828604" cy="2876427"/>
            <a:chOff x="0" y="-2"/>
            <a:chExt cx="429" cy="323"/>
          </a:xfrm>
        </p:grpSpPr>
        <p:sp>
          <p:nvSpPr>
            <p:cNvPr id="55304" name="AutoShape 7"/>
            <p:cNvSpPr>
              <a:spLocks/>
            </p:cNvSpPr>
            <p:nvPr/>
          </p:nvSpPr>
          <p:spPr bwMode="auto">
            <a:xfrm>
              <a:off x="0" y="0"/>
              <a:ext cx="429" cy="3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494"/>
                  </a:moveTo>
                  <a:cubicBezTo>
                    <a:pt x="0" y="1116"/>
                    <a:pt x="832" y="0"/>
                    <a:pt x="1861" y="0"/>
                  </a:cubicBezTo>
                  <a:lnTo>
                    <a:pt x="11282" y="0"/>
                  </a:lnTo>
                  <a:lnTo>
                    <a:pt x="16118" y="0"/>
                  </a:lnTo>
                  <a:lnTo>
                    <a:pt x="17480" y="0"/>
                  </a:lnTo>
                  <a:cubicBezTo>
                    <a:pt x="18509" y="0"/>
                    <a:pt x="19342" y="1116"/>
                    <a:pt x="19342" y="2494"/>
                  </a:cubicBezTo>
                  <a:cubicBezTo>
                    <a:pt x="19342" y="2494"/>
                    <a:pt x="19342" y="2494"/>
                    <a:pt x="19342" y="2494"/>
                  </a:cubicBezTo>
                  <a:lnTo>
                    <a:pt x="19342" y="8731"/>
                  </a:lnTo>
                  <a:lnTo>
                    <a:pt x="19342" y="12472"/>
                  </a:lnTo>
                  <a:cubicBezTo>
                    <a:pt x="19342" y="13849"/>
                    <a:pt x="18509" y="14966"/>
                    <a:pt x="17480" y="14966"/>
                  </a:cubicBezTo>
                  <a:lnTo>
                    <a:pt x="16118" y="14966"/>
                  </a:lnTo>
                  <a:lnTo>
                    <a:pt x="21600" y="21599"/>
                  </a:lnTo>
                  <a:lnTo>
                    <a:pt x="11282" y="14966"/>
                  </a:lnTo>
                  <a:lnTo>
                    <a:pt x="1861" y="14966"/>
                  </a:lnTo>
                  <a:cubicBezTo>
                    <a:pt x="832" y="14966"/>
                    <a:pt x="0" y="13849"/>
                    <a:pt x="0" y="12472"/>
                  </a:cubicBezTo>
                  <a:lnTo>
                    <a:pt x="0" y="8731"/>
                  </a:lnTo>
                  <a:lnTo>
                    <a:pt x="0" y="2494"/>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29704" name="AutoShape 8"/>
            <p:cNvSpPr>
              <a:spLocks/>
            </p:cNvSpPr>
            <p:nvPr/>
          </p:nvSpPr>
          <p:spPr bwMode="auto">
            <a:xfrm>
              <a:off x="10" y="-2"/>
              <a:ext cx="365" cy="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12700" cap="flat" cmpd="sng">
              <a:noFill/>
              <a:prstDash val="solid"/>
              <a:miter lim="0"/>
              <a:headEnd/>
              <a:tailEnd/>
            </a:ln>
            <a:effectLst/>
          </p:spPr>
          <p:txBody>
            <a:bodyPr lIns="53578" tIns="53578" rIns="53578" bIns="53578"/>
            <a:lstStyle/>
            <a:p>
              <a:pPr defTabSz="914145">
                <a:defRPr/>
              </a:pPr>
              <a:r>
                <a:rPr lang="es-ES" sz="1600" dirty="0">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Helvetica" charset="0"/>
                </a:rPr>
                <a:t>Los conductores que entren en cajas, gabinetes o accesorios deben estar protegidos contra la abrasión.</a:t>
              </a:r>
            </a:p>
            <a:p>
              <a:pPr defTabSz="914145">
                <a:defRPr/>
              </a:pPr>
              <a:r>
                <a:rPr lang="es-ES" sz="1600" dirty="0">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Helvetica" charset="0"/>
                </a:rPr>
                <a:t>Las aberturas a través de las cuales entren los conductores deberán estar efectivamente cerradas</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sym typeface="Helvetica" charset="0"/>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172</a:t>
            </a:fld>
            <a:endParaRPr lang="en-US" dirty="0"/>
          </a:p>
        </p:txBody>
      </p:sp>
    </p:spTree>
    <p:extLst>
      <p:ext uri="{BB962C8B-B14F-4D97-AF65-F5344CB8AC3E}">
        <p14:creationId xmlns:p14="http://schemas.microsoft.com/office/powerpoint/2010/main" val="4018620526"/>
      </p:ext>
    </p:extLst>
  </p:cSld>
  <p:clrMapOvr>
    <a:masterClrMapping/>
  </p:clrMapOvr>
  <p:transition spd="med"/>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9"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s-419" altLang="en-US" dirty="0"/>
              <a:t>¿Reconoces  algún  riesgo</a:t>
            </a:r>
            <a:r>
              <a:rPr lang="es-419" altLang="en-US" dirty="0" smtClean="0"/>
              <a:t>?     </a:t>
            </a:r>
            <a:endParaRPr lang="en-US" altLang="en-US" sz="2800" dirty="0"/>
          </a:p>
        </p:txBody>
      </p:sp>
      <p:pic>
        <p:nvPicPr>
          <p:cNvPr id="57350" name="Picture 5" descr="Una imagen de un peligro eléctrico, cuál es el peligro electrico?"/>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173</a:t>
            </a:fld>
            <a:endParaRPr lang="en-US" dirty="0"/>
          </a:p>
        </p:txBody>
      </p:sp>
    </p:spTree>
    <p:extLst>
      <p:ext uri="{BB962C8B-B14F-4D97-AF65-F5344CB8AC3E}">
        <p14:creationId xmlns:p14="http://schemas.microsoft.com/office/powerpoint/2010/main" val="1613599122"/>
      </p:ext>
    </p:extLst>
  </p:cSld>
  <p:clrMapOvr>
    <a:masterClrMapping/>
  </p:clrMapOvr>
  <p:transition spd="med"/>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7"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solidFill>
                  <a:srgbClr val="FF0000"/>
                </a:solidFill>
              </a:rPr>
              <a:t>Si     </a:t>
            </a:r>
            <a:endParaRPr lang="en-US" altLang="en-US" dirty="0"/>
          </a:p>
        </p:txBody>
      </p:sp>
      <p:pic>
        <p:nvPicPr>
          <p:cNvPr id="59398" name="Picture 5" descr="Una imagen de un peligro eléctrico que indica cuál es el peligro."/>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pic>
      <p:grpSp>
        <p:nvGrpSpPr>
          <p:cNvPr id="59399" name="Group 6" descr="A picture of an electrical hazard stating what the hazard is."/>
          <p:cNvGrpSpPr>
            <a:grpSpLocks/>
          </p:cNvGrpSpPr>
          <p:nvPr/>
        </p:nvGrpSpPr>
        <p:grpSpPr bwMode="auto">
          <a:xfrm>
            <a:off x="3664521" y="3183434"/>
            <a:ext cx="4635501" cy="2833032"/>
            <a:chOff x="0" y="0"/>
            <a:chExt cx="520" cy="318"/>
          </a:xfrm>
        </p:grpSpPr>
        <p:sp>
          <p:nvSpPr>
            <p:cNvPr id="59400" name="AutoShape 7"/>
            <p:cNvSpPr>
              <a:spLocks/>
            </p:cNvSpPr>
            <p:nvPr/>
          </p:nvSpPr>
          <p:spPr bwMode="auto">
            <a:xfrm>
              <a:off x="0" y="0"/>
              <a:ext cx="512" cy="3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781" y="7571"/>
                  </a:moveTo>
                  <a:cubicBezTo>
                    <a:pt x="10781" y="6021"/>
                    <a:pt x="11560" y="4765"/>
                    <a:pt x="12524" y="4765"/>
                  </a:cubicBezTo>
                  <a:lnTo>
                    <a:pt x="12584" y="4765"/>
                  </a:lnTo>
                  <a:lnTo>
                    <a:pt x="15289" y="4765"/>
                  </a:lnTo>
                  <a:lnTo>
                    <a:pt x="19855" y="4765"/>
                  </a:lnTo>
                  <a:cubicBezTo>
                    <a:pt x="20818" y="4765"/>
                    <a:pt x="21599" y="6021"/>
                    <a:pt x="21599" y="7571"/>
                  </a:cubicBezTo>
                  <a:cubicBezTo>
                    <a:pt x="21599" y="7571"/>
                    <a:pt x="21599" y="7571"/>
                    <a:pt x="21599" y="7571"/>
                  </a:cubicBezTo>
                  <a:lnTo>
                    <a:pt x="21599" y="11779"/>
                  </a:lnTo>
                  <a:lnTo>
                    <a:pt x="21599" y="18794"/>
                  </a:lnTo>
                  <a:cubicBezTo>
                    <a:pt x="21599" y="20342"/>
                    <a:pt x="20818" y="21599"/>
                    <a:pt x="19855" y="21599"/>
                  </a:cubicBezTo>
                  <a:lnTo>
                    <a:pt x="15289" y="21599"/>
                  </a:lnTo>
                  <a:lnTo>
                    <a:pt x="12584" y="21599"/>
                  </a:lnTo>
                  <a:lnTo>
                    <a:pt x="12524" y="21599"/>
                  </a:lnTo>
                  <a:cubicBezTo>
                    <a:pt x="11560" y="21599"/>
                    <a:pt x="10781" y="20342"/>
                    <a:pt x="10781" y="18794"/>
                  </a:cubicBezTo>
                  <a:lnTo>
                    <a:pt x="10781" y="11779"/>
                  </a:lnTo>
                  <a:lnTo>
                    <a:pt x="0" y="0"/>
                  </a:lnTo>
                  <a:lnTo>
                    <a:pt x="10781" y="7571"/>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59401" name="AutoShape 8"/>
            <p:cNvSpPr>
              <a:spLocks/>
            </p:cNvSpPr>
            <p:nvPr/>
          </p:nvSpPr>
          <p:spPr bwMode="auto">
            <a:xfrm>
              <a:off x="259" y="81"/>
              <a:ext cx="261" cy="2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3578" tIns="53578" rIns="53578" bIns="53578"/>
            <a:lstStyle>
              <a:lvl1pPr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spcBef>
                  <a:spcPts val="422"/>
                </a:spcBef>
              </a:pPr>
              <a:r>
                <a:rPr lang="es-E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Los cables pueden pasar a través de puertas u otros puntos de posible pellizco, si se proporciona protección para evitar daños</a:t>
              </a:r>
              <a:endParaRPr lang="en-US" altLang="en-US" sz="844"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174</a:t>
            </a:fld>
            <a:endParaRPr lang="en-US" dirty="0"/>
          </a:p>
        </p:txBody>
      </p:sp>
    </p:spTree>
    <p:extLst>
      <p:ext uri="{BB962C8B-B14F-4D97-AF65-F5344CB8AC3E}">
        <p14:creationId xmlns:p14="http://schemas.microsoft.com/office/powerpoint/2010/main" val="3782226677"/>
      </p:ext>
    </p:extLst>
  </p:cSld>
  <p:clrMapOvr>
    <a:masterClrMapping/>
  </p:clrMapOvr>
  <p:transition spd="med"/>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5"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s-419" altLang="en-US" dirty="0"/>
              <a:t>¿Reconoces  algún  riesgo</a:t>
            </a:r>
            <a:r>
              <a:rPr lang="es-419" altLang="en-US" dirty="0" smtClean="0"/>
              <a:t>?      </a:t>
            </a:r>
            <a:endParaRPr lang="en-US" altLang="en-US" sz="2800" dirty="0"/>
          </a:p>
        </p:txBody>
      </p:sp>
      <p:pic>
        <p:nvPicPr>
          <p:cNvPr id="61446" name="Picture 21" descr="Una imagen de un peligro eléctrico, cuál es el peligro electric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6578" y="1125141"/>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175</a:t>
            </a:fld>
            <a:endParaRPr lang="en-US" dirty="0"/>
          </a:p>
        </p:txBody>
      </p:sp>
    </p:spTree>
    <p:extLst>
      <p:ext uri="{BB962C8B-B14F-4D97-AF65-F5344CB8AC3E}">
        <p14:creationId xmlns:p14="http://schemas.microsoft.com/office/powerpoint/2010/main" val="1365072239"/>
      </p:ext>
    </p:extLst>
  </p:cSld>
  <p:clrMapOvr>
    <a:masterClrMapping/>
  </p:clrMapOvr>
  <p:transition spd="med"/>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3" name="Rectangle 4"/>
          <p:cNvSpPr>
            <a:spLocks noGrp="1"/>
          </p:cNvSpPr>
          <p:nvPr>
            <p:ph type="title"/>
          </p:nvPr>
        </p:nvSpPr>
        <p:spPr>
          <a:xfrm>
            <a:off x="446484" y="160734"/>
            <a:ext cx="8229824"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s-419" altLang="en-US" dirty="0" smtClean="0"/>
              <a:t>     ¿</a:t>
            </a:r>
            <a:r>
              <a:rPr lang="es-419" altLang="en-US" dirty="0"/>
              <a:t>Reconoces  algún  riesgo?</a:t>
            </a:r>
            <a:endParaRPr lang="en-US" altLang="en-US" sz="2800" dirty="0"/>
          </a:p>
        </p:txBody>
      </p:sp>
      <p:pic>
        <p:nvPicPr>
          <p:cNvPr id="63494" name="Picture 21" descr="Una imagen de un peligro eléctrico que indica cuál es el peligr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6578" y="1125141"/>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Rectangular Callout 6"/>
          <p:cNvSpPr>
            <a:spLocks noChangeArrowheads="1"/>
          </p:cNvSpPr>
          <p:nvPr/>
        </p:nvSpPr>
        <p:spPr bwMode="auto">
          <a:xfrm>
            <a:off x="5214937" y="1125141"/>
            <a:ext cx="2839641" cy="1247958"/>
          </a:xfrm>
          <a:prstGeom prst="wedgeRectCallout">
            <a:avLst>
              <a:gd name="adj1" fmla="val -20833"/>
              <a:gd name="adj2" fmla="val 62500"/>
            </a:avLst>
          </a:prstGeom>
          <a:solidFill>
            <a:srgbClr val="FFFFFF"/>
          </a:solidFill>
          <a:ln w="25400" algn="ctr">
            <a:solidFill>
              <a:srgbClr val="BBE0E3"/>
            </a:solidFill>
            <a:round/>
            <a:headEnd/>
            <a:tailEnd/>
          </a:ln>
        </p:spPr>
        <p:txBody>
          <a:bodyPr lIns="35719" tIns="35719" rIns="35719" bIns="35719"/>
          <a:lstStyle>
            <a:lvl1pPr marL="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r>
              <a:rPr lang="en-US" altLang="en-US" sz="1266" b="1" dirty="0">
                <a:latin typeface="Arial Unicode MS" panose="020B0604020202020204" pitchFamily="34" charset="-128"/>
                <a:ea typeface="Arial Unicode MS" panose="020B0604020202020204" pitchFamily="34" charset="-128"/>
                <a:cs typeface="Arial Unicode MS" panose="020B0604020202020204" pitchFamily="34" charset="-128"/>
              </a:rPr>
              <a:t>Si! </a:t>
            </a:r>
          </a:p>
          <a:p>
            <a:pPr eaLnBrk="1"/>
            <a:r>
              <a:rPr lang="en-US" altLang="en-US" sz="1266" b="1" dirty="0">
                <a:latin typeface="Arial Unicode MS" panose="020B0604020202020204" pitchFamily="34" charset="-128"/>
                <a:ea typeface="Arial Unicode MS" panose="020B0604020202020204" pitchFamily="34" charset="-128"/>
                <a:cs typeface="Arial Unicode MS" panose="020B0604020202020204" pitchFamily="34" charset="-128"/>
              </a:rPr>
              <a:t>No PPE</a:t>
            </a:r>
          </a:p>
          <a:p>
            <a:pPr eaLnBrk="1"/>
            <a:r>
              <a:rPr lang="en-US" altLang="en-US" sz="1266" b="1" dirty="0">
                <a:latin typeface="Arial Unicode MS" panose="020B0604020202020204" pitchFamily="34" charset="-128"/>
                <a:ea typeface="Arial Unicode MS" panose="020B0604020202020204" pitchFamily="34" charset="-128"/>
                <a:cs typeface="Arial Unicode MS" panose="020B0604020202020204" pitchFamily="34" charset="-128"/>
              </a:rPr>
              <a:t>No Sistema de </a:t>
            </a:r>
            <a:r>
              <a:rPr lang="en-US" altLang="en-US" sz="1266" b="1" dirty="0" err="1">
                <a:latin typeface="Arial Unicode MS" panose="020B0604020202020204" pitchFamily="34" charset="-128"/>
                <a:ea typeface="Arial Unicode MS" panose="020B0604020202020204" pitchFamily="34" charset="-128"/>
                <a:cs typeface="Arial Unicode MS" panose="020B0604020202020204" pitchFamily="34" charset="-128"/>
              </a:rPr>
              <a:t>Protección</a:t>
            </a:r>
            <a:r>
              <a:rPr lang="en-US" altLang="en-US" sz="1266" b="1" dirty="0">
                <a:latin typeface="Arial Unicode MS" panose="020B0604020202020204" pitchFamily="34" charset="-128"/>
                <a:ea typeface="Arial Unicode MS" panose="020B0604020202020204" pitchFamily="34" charset="-128"/>
                <a:cs typeface="Arial Unicode MS" panose="020B0604020202020204" pitchFamily="34" charset="-128"/>
              </a:rPr>
              <a:t> de </a:t>
            </a:r>
            <a:r>
              <a:rPr lang="en-US" altLang="en-US" sz="1266" b="1" dirty="0" err="1">
                <a:latin typeface="Arial Unicode MS" panose="020B0604020202020204" pitchFamily="34" charset="-128"/>
                <a:ea typeface="Arial Unicode MS" panose="020B0604020202020204" pitchFamily="34" charset="-128"/>
                <a:cs typeface="Arial Unicode MS" panose="020B0604020202020204" pitchFamily="34" charset="-128"/>
              </a:rPr>
              <a:t>Caídas</a:t>
            </a:r>
            <a:r>
              <a:rPr lang="en-US" altLang="en-US" sz="1266" b="1" dirty="0">
                <a:latin typeface="Arial Unicode MS" panose="020B0604020202020204" pitchFamily="34" charset="-128"/>
                <a:ea typeface="Arial Unicode MS" panose="020B0604020202020204" pitchFamily="34" charset="-128"/>
                <a:cs typeface="Arial Unicode MS" panose="020B0604020202020204" pitchFamily="34" charset="-128"/>
              </a:rPr>
              <a:t>, solo un </a:t>
            </a:r>
            <a:r>
              <a:rPr lang="en-US" altLang="en-US" sz="1266" b="1" dirty="0" err="1">
                <a:latin typeface="Arial Unicode MS" panose="020B0604020202020204" pitchFamily="34" charset="-128"/>
                <a:ea typeface="Arial Unicode MS" panose="020B0604020202020204" pitchFamily="34" charset="-128"/>
                <a:cs typeface="Arial Unicode MS" panose="020B0604020202020204" pitchFamily="34" charset="-128"/>
              </a:rPr>
              <a:t>cinturón</a:t>
            </a:r>
            <a:r>
              <a:rPr lang="en-US" altLang="en-US" sz="1266" b="1" dirty="0">
                <a:latin typeface="Arial Unicode MS" panose="020B0604020202020204" pitchFamily="34" charset="-128"/>
                <a:ea typeface="Arial Unicode MS" panose="020B0604020202020204" pitchFamily="34" charset="-128"/>
                <a:cs typeface="Arial Unicode MS" panose="020B0604020202020204" pitchFamily="34" charset="-128"/>
              </a:rPr>
              <a:t> de </a:t>
            </a:r>
            <a:r>
              <a:rPr lang="en-US" altLang="en-US" sz="1266" b="1" dirty="0" err="1">
                <a:latin typeface="Arial Unicode MS" panose="020B0604020202020204" pitchFamily="34" charset="-128"/>
                <a:ea typeface="Arial Unicode MS" panose="020B0604020202020204" pitchFamily="34" charset="-128"/>
                <a:cs typeface="Arial Unicode MS" panose="020B0604020202020204" pitchFamily="34" charset="-128"/>
              </a:rPr>
              <a:t>seguridad</a:t>
            </a:r>
            <a:endParaRPr lang="en-US" altLang="en-US" sz="1266"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a:r>
              <a:rPr lang="en-US" altLang="en-US" sz="1266" b="1" dirty="0" err="1">
                <a:latin typeface="Arial Unicode MS" panose="020B0604020202020204" pitchFamily="34" charset="-128"/>
                <a:ea typeface="Arial Unicode MS" panose="020B0604020202020204" pitchFamily="34" charset="-128"/>
                <a:cs typeface="Arial Unicode MS" panose="020B0604020202020204" pitchFamily="34" charset="-128"/>
              </a:rPr>
              <a:t>Muy</a:t>
            </a:r>
            <a:r>
              <a:rPr lang="en-US" altLang="en-US" sz="1266"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1266" b="1" dirty="0" err="1">
                <a:latin typeface="Arial Unicode MS" panose="020B0604020202020204" pitchFamily="34" charset="-128"/>
                <a:ea typeface="Arial Unicode MS" panose="020B0604020202020204" pitchFamily="34" charset="-128"/>
                <a:cs typeface="Arial Unicode MS" panose="020B0604020202020204" pitchFamily="34" charset="-128"/>
              </a:rPr>
              <a:t>cecra</a:t>
            </a:r>
            <a:r>
              <a:rPr lang="en-US" altLang="en-US" sz="1266" b="1" dirty="0">
                <a:latin typeface="Arial Unicode MS" panose="020B0604020202020204" pitchFamily="34" charset="-128"/>
                <a:ea typeface="Arial Unicode MS" panose="020B0604020202020204" pitchFamily="34" charset="-128"/>
                <a:cs typeface="Arial Unicode MS" panose="020B0604020202020204" pitchFamily="34" charset="-128"/>
              </a:rPr>
              <a:t> del alto voltage</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176</a:t>
            </a:fld>
            <a:endParaRPr lang="en-US" dirty="0"/>
          </a:p>
        </p:txBody>
      </p:sp>
    </p:spTree>
    <p:extLst>
      <p:ext uri="{BB962C8B-B14F-4D97-AF65-F5344CB8AC3E}">
        <p14:creationId xmlns:p14="http://schemas.microsoft.com/office/powerpoint/2010/main" val="1337452341"/>
      </p:ext>
    </p:extLst>
  </p:cSld>
  <p:clrMapOvr>
    <a:masterClrMapping/>
  </p:clrMapOvr>
  <p:transition spd="med"/>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419"/>
              <a:t>Por favor responda el Examen final </a:t>
            </a:r>
          </a:p>
        </p:txBody>
      </p:sp>
      <p:sp>
        <p:nvSpPr>
          <p:cNvPr id="3" name="Title 2"/>
          <p:cNvSpPr>
            <a:spLocks noGrp="1"/>
          </p:cNvSpPr>
          <p:nvPr>
            <p:ph type="title"/>
          </p:nvPr>
        </p:nvSpPr>
        <p:spPr/>
        <p:txBody>
          <a:bodyPr/>
          <a:lstStyle/>
          <a:p>
            <a:r>
              <a:rPr lang="es-419"/>
              <a:t>Examen final</a:t>
            </a:r>
          </a:p>
        </p:txBody>
      </p:sp>
      <p:sp>
        <p:nvSpPr>
          <p:cNvPr id="4" name="Slide Number Placeholder 3"/>
          <p:cNvSpPr>
            <a:spLocks noGrp="1"/>
          </p:cNvSpPr>
          <p:nvPr>
            <p:ph type="sldNum" sz="quarter" idx="12"/>
          </p:nvPr>
        </p:nvSpPr>
        <p:spPr/>
        <p:txBody>
          <a:bodyPr/>
          <a:lstStyle/>
          <a:p>
            <a:fld id="{A7F154CC-4E82-45BB-8A64-02679D04A018}" type="slidenum">
              <a:rPr lang="en-US" smtClean="0"/>
              <a:pPr/>
              <a:t>177</a:t>
            </a:fld>
            <a:endParaRPr lang="en-US" dirty="0"/>
          </a:p>
        </p:txBody>
      </p:sp>
    </p:spTree>
    <p:extLst>
      <p:ext uri="{BB962C8B-B14F-4D97-AF65-F5344CB8AC3E}">
        <p14:creationId xmlns:p14="http://schemas.microsoft.com/office/powerpoint/2010/main" val="613477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s-419" dirty="0"/>
              <a:t>Se puede encontrar que su empleador ha tomado represalias contra el trabajador, si esa actividad protectora fue un factor que contribuyó o motivó la decisión de tomar acciones desfavorables en contra del personal. Tales acciones pueden incluir:</a:t>
            </a:r>
          </a:p>
          <a:p>
            <a:endParaRPr lang="es-419" dirty="0"/>
          </a:p>
        </p:txBody>
      </p:sp>
      <p:sp>
        <p:nvSpPr>
          <p:cNvPr id="43" name="object 2"/>
          <p:cNvSpPr txBox="1">
            <a:spLocks noGrp="1"/>
          </p:cNvSpPr>
          <p:nvPr>
            <p:ph type="title"/>
          </p:nvPr>
        </p:nvSpPr>
        <p:spPr>
          <a:prstGeom prst="rect">
            <a:avLst/>
          </a:prstGeom>
        </p:spPr>
        <p:txBody>
          <a:bodyPr vert="horz" wrap="square" lIns="0" tIns="0" rIns="0" bIns="0" rtlCol="0" anchor="ctr">
            <a:noAutofit/>
          </a:bodyPr>
          <a:lstStyle/>
          <a:p>
            <a:pPr marR="11206" algn="ctr">
              <a:lnSpc>
                <a:spcPct val="100000"/>
              </a:lnSpc>
              <a:tabLst>
                <a:tab pos="2468227" algn="l"/>
              </a:tabLst>
            </a:pPr>
            <a:r>
              <a:rPr lang="es-419" dirty="0">
                <a:ea typeface="Arial Unicode MS" panose="020B0604020202020204" pitchFamily="34" charset="-128"/>
              </a:rPr>
              <a:t>Los derechos de un </a:t>
            </a:r>
            <a:r>
              <a:rPr lang="es-419" dirty="0" smtClean="0">
                <a:ea typeface="Arial Unicode MS" panose="020B0604020202020204" pitchFamily="34" charset="-128"/>
              </a:rPr>
              <a:t>denunciante  </a:t>
            </a:r>
            <a:endParaRPr lang="es-419" dirty="0">
              <a:ea typeface="Arial Unicode MS" panose="020B0604020202020204" pitchFamily="34" charset="-128"/>
            </a:endParaRPr>
          </a:p>
        </p:txBody>
      </p:sp>
      <p:sp>
        <p:nvSpPr>
          <p:cNvPr id="3" name="TextBox 2"/>
          <p:cNvSpPr txBox="1"/>
          <p:nvPr/>
        </p:nvSpPr>
        <p:spPr>
          <a:xfrm>
            <a:off x="764484" y="3331807"/>
            <a:ext cx="7615031" cy="2585323"/>
          </a:xfrm>
          <a:prstGeom prst="rect">
            <a:avLst/>
          </a:prstGeom>
          <a:noFill/>
        </p:spPr>
        <p:txBody>
          <a:bodyPr wrap="square" numCol="2" rtlCol="0">
            <a:spAutoFit/>
          </a:bodyPr>
          <a:lstStyle/>
          <a:p>
            <a:pPr marL="817513" marR="169218" lvl="1" indent="-403433" algn="just">
              <a:lnSpc>
                <a:spcPct val="100200"/>
              </a:lnSpc>
              <a:buFont typeface="Wingdings" charset="2"/>
              <a:buChar char="²"/>
            </a:pPr>
            <a:endParaRPr lang="es-419" sz="1677" dirty="0">
              <a:latin typeface="Arial Unicode MS" panose="020B0604020202020204" pitchFamily="34" charset="-128"/>
              <a:cs typeface="Arial Unicode MS" panose="020B0604020202020204" pitchFamily="34" charset="-128"/>
            </a:endParaRPr>
          </a:p>
          <a:p>
            <a:pPr marL="817513" marR="169218" lvl="1" indent="-403433" algn="just">
              <a:lnSpc>
                <a:spcPct val="100200"/>
              </a:lnSpc>
              <a:buFont typeface="Wingdings" charset="2"/>
              <a:buChar char="²"/>
            </a:pPr>
            <a:endParaRPr lang="es-419" sz="1677" dirty="0">
              <a:latin typeface="Arial Unicode MS" panose="020B0604020202020204" pitchFamily="34" charset="-128"/>
              <a:cs typeface="Arial Unicode MS" panose="020B0604020202020204" pitchFamily="34" charset="-128"/>
            </a:endParaRPr>
          </a:p>
          <a:p>
            <a:pPr marL="817513" marR="169218" lvl="1" indent="-403433" algn="just">
              <a:lnSpc>
                <a:spcPct val="100200"/>
              </a:lnSpc>
              <a:buFont typeface="Wingdings" charset="2"/>
              <a:buChar char="²"/>
            </a:pPr>
            <a:r>
              <a:rPr lang="es-419" dirty="0">
                <a:latin typeface="Arial Unicode MS" panose="020B0604020202020204" pitchFamily="34" charset="-128"/>
                <a:cs typeface="Arial Unicode MS" panose="020B0604020202020204" pitchFamily="34" charset="-128"/>
              </a:rPr>
              <a:t>Despido</a:t>
            </a:r>
          </a:p>
          <a:p>
            <a:pPr marL="817513" marR="169218" lvl="1" indent="-403433" algn="just">
              <a:lnSpc>
                <a:spcPct val="100200"/>
              </a:lnSpc>
              <a:buFont typeface="Wingdings" charset="2"/>
              <a:buChar char="²"/>
            </a:pPr>
            <a:r>
              <a:rPr lang="es-419" dirty="0">
                <a:latin typeface="Arial Unicode MS" panose="020B0604020202020204" pitchFamily="34" charset="-128"/>
                <a:cs typeface="Arial Unicode MS" panose="020B0604020202020204" pitchFamily="34" charset="-128"/>
              </a:rPr>
              <a:t>Lista negra</a:t>
            </a:r>
          </a:p>
          <a:p>
            <a:pPr marL="817513" marR="169218" lvl="1" indent="-403433">
              <a:lnSpc>
                <a:spcPct val="100200"/>
              </a:lnSpc>
              <a:buFont typeface="Wingdings" charset="2"/>
              <a:buChar char="²"/>
            </a:pPr>
            <a:r>
              <a:rPr lang="es-419" dirty="0">
                <a:latin typeface="Arial Unicode MS" panose="020B0604020202020204" pitchFamily="34" charset="-128"/>
                <a:cs typeface="Arial Unicode MS" panose="020B0604020202020204" pitchFamily="34" charset="-128"/>
              </a:rPr>
              <a:t>Negando horas extras o ascenso</a:t>
            </a:r>
          </a:p>
          <a:p>
            <a:pPr marL="817513" marR="169218" lvl="1" indent="-403433" algn="just">
              <a:lnSpc>
                <a:spcPct val="100200"/>
              </a:lnSpc>
              <a:buFont typeface="Wingdings" charset="2"/>
              <a:buChar char="²"/>
            </a:pPr>
            <a:r>
              <a:rPr lang="es-419" dirty="0">
                <a:latin typeface="Arial Unicode MS" panose="020B0604020202020204" pitchFamily="34" charset="-128"/>
                <a:cs typeface="Arial Unicode MS" panose="020B0604020202020204" pitchFamily="34" charset="-128"/>
              </a:rPr>
              <a:t>Disciplinando</a:t>
            </a:r>
          </a:p>
          <a:p>
            <a:pPr marL="817513" marR="169218" lvl="1" indent="-403433" algn="just">
              <a:lnSpc>
                <a:spcPct val="100200"/>
              </a:lnSpc>
              <a:buFont typeface="Wingdings" charset="2"/>
              <a:buChar char="²"/>
            </a:pPr>
            <a:r>
              <a:rPr lang="es-419" dirty="0">
                <a:latin typeface="Arial Unicode MS" panose="020B0604020202020204" pitchFamily="34" charset="-128"/>
                <a:cs typeface="Arial Unicode MS" panose="020B0604020202020204" pitchFamily="34" charset="-128"/>
              </a:rPr>
              <a:t>Negando beneficios</a:t>
            </a:r>
          </a:p>
          <a:p>
            <a:pPr marL="817513" marR="169218" lvl="1" indent="-403433" algn="just">
              <a:lnSpc>
                <a:spcPct val="100200"/>
              </a:lnSpc>
              <a:buFont typeface="Wingdings" charset="2"/>
              <a:buChar char="²"/>
            </a:pPr>
            <a:r>
              <a:rPr lang="es-419" dirty="0">
                <a:latin typeface="Arial Unicode MS" panose="020B0604020202020204" pitchFamily="34" charset="-128"/>
                <a:cs typeface="Arial Unicode MS" panose="020B0604020202020204" pitchFamily="34" charset="-128"/>
              </a:rPr>
              <a:t>No contratar o recontratar</a:t>
            </a:r>
          </a:p>
          <a:p>
            <a:pPr marL="817513" marR="169218" lvl="1" indent="-403433" algn="just">
              <a:lnSpc>
                <a:spcPct val="100200"/>
              </a:lnSpc>
              <a:buFont typeface="Wingdings" charset="2"/>
              <a:buChar char="²"/>
            </a:pPr>
            <a:endParaRPr lang="es-419" dirty="0">
              <a:latin typeface="Arial Unicode MS" panose="020B0604020202020204" pitchFamily="34" charset="-128"/>
              <a:cs typeface="Arial Unicode MS" panose="020B0604020202020204" pitchFamily="34" charset="-128"/>
            </a:endParaRPr>
          </a:p>
          <a:p>
            <a:pPr marL="414080" marR="169218" lvl="1" algn="just">
              <a:lnSpc>
                <a:spcPct val="100200"/>
              </a:lnSpc>
            </a:pPr>
            <a:endParaRPr lang="es-419" dirty="0">
              <a:latin typeface="Arial Unicode MS" panose="020B0604020202020204" pitchFamily="34" charset="-128"/>
              <a:cs typeface="Arial Unicode MS" panose="020B0604020202020204" pitchFamily="34" charset="-128"/>
            </a:endParaRPr>
          </a:p>
          <a:p>
            <a:pPr marL="817513" marR="169218" lvl="1" indent="-403433" algn="just">
              <a:lnSpc>
                <a:spcPct val="100200"/>
              </a:lnSpc>
              <a:buFont typeface="Wingdings" charset="2"/>
              <a:buChar char="²"/>
            </a:pPr>
            <a:r>
              <a:rPr lang="es-419" dirty="0">
                <a:latin typeface="Arial Unicode MS" panose="020B0604020202020204" pitchFamily="34" charset="-128"/>
                <a:cs typeface="Arial Unicode MS" panose="020B0604020202020204" pitchFamily="34" charset="-128"/>
              </a:rPr>
              <a:t>Intimidación</a:t>
            </a:r>
          </a:p>
          <a:p>
            <a:pPr marL="817513" marR="169218" lvl="1" indent="-403433">
              <a:lnSpc>
                <a:spcPct val="100200"/>
              </a:lnSpc>
              <a:buFont typeface="Wingdings" charset="2"/>
              <a:buChar char="²"/>
            </a:pPr>
            <a:r>
              <a:rPr lang="es-419" dirty="0">
                <a:latin typeface="Arial Unicode MS" panose="020B0604020202020204" pitchFamily="34" charset="-128"/>
                <a:cs typeface="Arial Unicode MS" panose="020B0604020202020204" pitchFamily="34" charset="-128"/>
              </a:rPr>
              <a:t>Reasignación que afecte las posibilidades  de ascenso.</a:t>
            </a:r>
          </a:p>
          <a:p>
            <a:pPr marL="817513" marR="169218" lvl="1" indent="-403433">
              <a:lnSpc>
                <a:spcPct val="100200"/>
              </a:lnSpc>
              <a:buFont typeface="Wingdings" charset="2"/>
              <a:buChar char="²"/>
            </a:pPr>
            <a:r>
              <a:rPr lang="es-419" dirty="0">
                <a:latin typeface="Arial Unicode MS" panose="020B0604020202020204" pitchFamily="34" charset="-128"/>
                <a:cs typeface="Arial Unicode MS" panose="020B0604020202020204" pitchFamily="34" charset="-128"/>
              </a:rPr>
              <a:t>Reducción del pago u horas de trabajo</a:t>
            </a:r>
          </a:p>
        </p:txBody>
      </p:sp>
      <p:sp>
        <p:nvSpPr>
          <p:cNvPr id="5" name="Slide Number Placeholder 4"/>
          <p:cNvSpPr>
            <a:spLocks noGrp="1"/>
          </p:cNvSpPr>
          <p:nvPr>
            <p:ph type="sldNum" sz="quarter" idx="12"/>
          </p:nvPr>
        </p:nvSpPr>
        <p:spPr/>
        <p:txBody>
          <a:bodyPr/>
          <a:lstStyle/>
          <a:p>
            <a:fld id="{A7F154CC-4E82-45BB-8A64-02679D04A018}" type="slidenum">
              <a:rPr lang="en-US" smtClean="0"/>
              <a:pPr/>
              <a:t>18</a:t>
            </a:fld>
            <a:endParaRPr lang="en-US" dirty="0"/>
          </a:p>
        </p:txBody>
      </p:sp>
    </p:spTree>
    <p:extLst>
      <p:ext uri="{BB962C8B-B14F-4D97-AF65-F5344CB8AC3E}">
        <p14:creationId xmlns:p14="http://schemas.microsoft.com/office/powerpoint/2010/main" val="2998790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61115"/>
            <a:ext cx="7886700" cy="2852737"/>
          </a:xfrm>
        </p:spPr>
        <p:txBody>
          <a:bodyPr/>
          <a:lstStyle/>
          <a:p>
            <a:pPr algn="ctr"/>
            <a:r>
              <a:rPr lang="es-419"/>
              <a:t>¿Preguntas acerca DE OSHA?</a:t>
            </a:r>
          </a:p>
        </p:txBody>
      </p:sp>
      <p:sp>
        <p:nvSpPr>
          <p:cNvPr id="5" name="Slide Number Placeholder 4"/>
          <p:cNvSpPr>
            <a:spLocks noGrp="1"/>
          </p:cNvSpPr>
          <p:nvPr>
            <p:ph type="sldNum" sz="quarter" idx="12"/>
          </p:nvPr>
        </p:nvSpPr>
        <p:spPr/>
        <p:txBody>
          <a:bodyPr/>
          <a:lstStyle/>
          <a:p>
            <a:fld id="{822EE31D-995F-49BA-8FFA-0CC48DCCE8BB}" type="slidenum">
              <a:rPr lang="en-US" smtClean="0"/>
              <a:t>19</a:t>
            </a:fld>
            <a:endParaRPr lang="en-US"/>
          </a:p>
        </p:txBody>
      </p:sp>
    </p:spTree>
    <p:extLst>
      <p:ext uri="{BB962C8B-B14F-4D97-AF65-F5344CB8AC3E}">
        <p14:creationId xmlns:p14="http://schemas.microsoft.com/office/powerpoint/2010/main" val="427397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idx="1"/>
          </p:nvPr>
        </p:nvSpPr>
        <p:spPr/>
        <p:txBody>
          <a:bodyPr/>
          <a:lstStyle/>
          <a:p>
            <a:r>
              <a:rPr lang="es-419"/>
              <a:t>Por favor firme la hoja de asistencia</a:t>
            </a:r>
          </a:p>
          <a:p>
            <a:r>
              <a:rPr lang="es-419"/>
              <a:t>Tome un folleto</a:t>
            </a:r>
          </a:p>
          <a:p>
            <a:r>
              <a:rPr lang="es-419"/>
              <a:t>Responda el questionario </a:t>
            </a:r>
          </a:p>
        </p:txBody>
      </p:sp>
      <p:sp>
        <p:nvSpPr>
          <p:cNvPr id="5" name="Title 4"/>
          <p:cNvSpPr>
            <a:spLocks noGrp="1"/>
          </p:cNvSpPr>
          <p:nvPr>
            <p:ph type="title"/>
          </p:nvPr>
        </p:nvSpPr>
        <p:spPr/>
        <p:txBody>
          <a:bodyPr/>
          <a:lstStyle/>
          <a:p>
            <a:r>
              <a:rPr lang="en-US" dirty="0"/>
              <a:t>BIENVENIDOS</a:t>
            </a:r>
          </a:p>
        </p:txBody>
      </p:sp>
      <p:sp>
        <p:nvSpPr>
          <p:cNvPr id="3" name="Slide Number Placeholder 2"/>
          <p:cNvSpPr>
            <a:spLocks noGrp="1"/>
          </p:cNvSpPr>
          <p:nvPr>
            <p:ph type="sldNum" sz="quarter" idx="12"/>
          </p:nvPr>
        </p:nvSpPr>
        <p:spPr/>
        <p:txBody>
          <a:bodyPr/>
          <a:lstStyle/>
          <a:p>
            <a:fld id="{A7F154CC-4E82-45BB-8A64-02679D04A018}" type="slidenum">
              <a:rPr lang="en-US" smtClean="0"/>
              <a:pPr/>
              <a:t>2</a:t>
            </a:fld>
            <a:endParaRPr lang="en-US" dirty="0"/>
          </a:p>
        </p:txBody>
      </p:sp>
    </p:spTree>
    <p:extLst>
      <p:ext uri="{BB962C8B-B14F-4D97-AF65-F5344CB8AC3E}">
        <p14:creationId xmlns:p14="http://schemas.microsoft.com/office/powerpoint/2010/main" val="248611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s-419" altLang="en-US"/>
              <a:t>Objetivos</a:t>
            </a:r>
            <a:endParaRPr lang="es-419" altLang="en-US" sz="2800"/>
          </a:p>
        </p:txBody>
      </p:sp>
      <p:sp>
        <p:nvSpPr>
          <p:cNvPr id="6148" name="Rectangle 3"/>
          <p:cNvSpPr>
            <a:spLocks noGrp="1"/>
          </p:cNvSpPr>
          <p:nvPr>
            <p:ph type="body" idx="1"/>
          </p:nvPr>
        </p:nvSpPr>
        <p:spPr bwMode="auto">
          <a:xfrm>
            <a:off x="456531" y="1289139"/>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369453" indent="-369453" defTabSz="914145">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Dada la información actual acerca de OSHA y de la industria con respecto a enfermedades, lesiones y/o muertes en el lugar de trabajo, el participante podrá reconocer los peligros de electrocución en la construcción.</a:t>
            </a:r>
          </a:p>
          <a:p>
            <a:pPr marL="0" indent="0" defTabSz="914145">
              <a:spcBef>
                <a:spcPts val="422"/>
              </a:spcBef>
              <a:buClr>
                <a:srgbClr val="000000"/>
              </a:buClr>
              <a:buNone/>
            </a:pPr>
            <a:endParaRPr lang="es-419" altLang="en-US" dirty="0">
              <a:ea typeface="Arial Unicode MS" panose="020B0604020202020204" pitchFamily="34" charset="-128"/>
              <a:sym typeface="Helvetica" panose="020B0604020202020204" pitchFamily="34" charset="0"/>
            </a:endParaRPr>
          </a:p>
          <a:p>
            <a:pPr marL="583758" lvl="1" indent="-262301" defTabSz="914145">
              <a:spcBef>
                <a:spcPts val="422"/>
              </a:spcBef>
              <a:buClr>
                <a:srgbClr val="000000"/>
              </a:buClr>
              <a:buFont typeface="ArialMT" charset="0"/>
              <a:buChar char="–"/>
            </a:pPr>
            <a:r>
              <a:rPr lang="es-419" dirty="0"/>
              <a:t>Identificar los principales peligros de electrocución.</a:t>
            </a:r>
            <a:endParaRPr lang="es-419" altLang="en-US" dirty="0">
              <a:ea typeface="Arial Unicode MS" panose="020B0604020202020204" pitchFamily="34" charset="-128"/>
              <a:sym typeface="Helvetica" panose="020B0604020202020204" pitchFamily="34" charset="0"/>
            </a:endParaRPr>
          </a:p>
          <a:p>
            <a:pPr marL="583758" lvl="1" indent="-262301" defTabSz="914145">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Describir los tipos de peligros de electrocución.</a:t>
            </a:r>
          </a:p>
          <a:p>
            <a:pPr marL="583758" lvl="1" indent="-262301" defTabSz="914145">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Protegerse a sí mismo de los peligros de electrocución.</a:t>
            </a:r>
          </a:p>
          <a:p>
            <a:pPr marL="583758" lvl="1" indent="-262301" defTabSz="914145">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Reconocer los requisitos del empleador para proteger a los trabajadores de los peligros de electrocución.</a:t>
            </a:r>
            <a:endParaRPr lang="es-419" altLang="en-US" sz="2000"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20</a:t>
            </a:fld>
            <a:endParaRPr lang="en-US" dirty="0"/>
          </a:p>
        </p:txBody>
      </p:sp>
    </p:spTree>
    <p:extLst>
      <p:ext uri="{BB962C8B-B14F-4D97-AF65-F5344CB8AC3E}">
        <p14:creationId xmlns:p14="http://schemas.microsoft.com/office/powerpoint/2010/main" val="230768404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p:cNvSpPr>
          <p:nvPr>
            <p:ph type="title"/>
          </p:nvPr>
        </p:nvSpPr>
        <p:spPr>
          <a:xfrm>
            <a:off x="456531" y="73252"/>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s-419" altLang="en-US"/>
              <a:t>Electricidad</a:t>
            </a:r>
            <a:endParaRPr lang="es-419" altLang="en-US" sz="2800"/>
          </a:p>
        </p:txBody>
      </p:sp>
      <p:sp>
        <p:nvSpPr>
          <p:cNvPr id="6" name="Rectangle 13"/>
          <p:cNvSpPr txBox="1">
            <a:spLocks noChangeArrowheads="1"/>
          </p:cNvSpPr>
          <p:nvPr/>
        </p:nvSpPr>
        <p:spPr>
          <a:xfrm>
            <a:off x="558242" y="1219200"/>
            <a:ext cx="4013200" cy="419100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419" altLang="en-US" dirty="0">
                <a:latin typeface="Arial Unicode MS" panose="020B0604020202020204" pitchFamily="34" charset="-128"/>
                <a:cs typeface="Arial Unicode MS" panose="020B0604020202020204" pitchFamily="34" charset="-128"/>
              </a:rPr>
              <a:t>Electricidad es una  fuerza natural de energía.</a:t>
            </a:r>
          </a:p>
          <a:p>
            <a:endParaRPr lang="es-419" altLang="en-US" sz="1000" dirty="0">
              <a:latin typeface="Arial Unicode MS" panose="020B0604020202020204" pitchFamily="34" charset="-128"/>
              <a:cs typeface="Arial Unicode MS" panose="020B0604020202020204" pitchFamily="34" charset="-128"/>
            </a:endParaRPr>
          </a:p>
          <a:p>
            <a:r>
              <a:rPr lang="es-419" altLang="en-US" dirty="0">
                <a:latin typeface="Arial Unicode MS" panose="020B0604020202020204" pitchFamily="34" charset="-128"/>
                <a:cs typeface="Arial Unicode MS" panose="020B0604020202020204" pitchFamily="34" charset="-128"/>
              </a:rPr>
              <a:t>Electricidad </a:t>
            </a:r>
            <a:r>
              <a:rPr lang="es-419" dirty="0"/>
              <a:t>es también una fuerza energética hecha por el hombre</a:t>
            </a:r>
            <a:r>
              <a:rPr lang="es-419" altLang="en-US" dirty="0">
                <a:latin typeface="Arial Unicode MS" panose="020B0604020202020204" pitchFamily="34" charset="-128"/>
                <a:cs typeface="Arial Unicode MS" panose="020B0604020202020204" pitchFamily="34" charset="-128"/>
              </a:rPr>
              <a:t>.</a:t>
            </a:r>
          </a:p>
          <a:p>
            <a:endParaRPr lang="es-419" altLang="en-US" sz="1000" dirty="0">
              <a:latin typeface="Arial Unicode MS" panose="020B0604020202020204" pitchFamily="34" charset="-128"/>
              <a:cs typeface="Arial Unicode MS" panose="020B0604020202020204" pitchFamily="34" charset="-128"/>
            </a:endParaRPr>
          </a:p>
          <a:p>
            <a:r>
              <a:rPr lang="es-419" altLang="en-US" dirty="0">
                <a:latin typeface="Arial Unicode MS" panose="020B0604020202020204" pitchFamily="34" charset="-128"/>
                <a:cs typeface="Arial Unicode MS" panose="020B0604020202020204" pitchFamily="34" charset="-128"/>
              </a:rPr>
              <a:t>Es esencial para la vida moderna y se </a:t>
            </a:r>
            <a:r>
              <a:rPr lang="es-419" altLang="en-US" dirty="0" err="1">
                <a:latin typeface="Arial Unicode MS" panose="020B0604020202020204" pitchFamily="34" charset="-128"/>
                <a:cs typeface="Arial Unicode MS" panose="020B0604020202020204" pitchFamily="34" charset="-128"/>
              </a:rPr>
              <a:t>demues-tra</a:t>
            </a:r>
            <a:r>
              <a:rPr lang="es-419" altLang="en-US" dirty="0">
                <a:latin typeface="Arial Unicode MS" panose="020B0604020202020204" pitchFamily="34" charset="-128"/>
                <a:cs typeface="Arial Unicode MS" panose="020B0604020202020204" pitchFamily="34" charset="-128"/>
              </a:rPr>
              <a:t> día a día.</a:t>
            </a:r>
          </a:p>
          <a:p>
            <a:endParaRPr lang="es-419" altLang="en-US" dirty="0">
              <a:latin typeface="Arial Unicode MS" panose="020B0604020202020204" pitchFamily="34" charset="-128"/>
              <a:cs typeface="Arial Unicode MS" panose="020B0604020202020204" pitchFamily="34" charset="-128"/>
            </a:endParaRPr>
          </a:p>
          <a:p>
            <a:endParaRPr lang="es-419" altLang="en-US" sz="2000" dirty="0">
              <a:latin typeface="Arial Unicode MS" panose="020B0604020202020204" pitchFamily="34" charset="-128"/>
              <a:cs typeface="Arial Unicode MS" panose="020B0604020202020204" pitchFamily="34" charset="-128"/>
            </a:endParaRPr>
          </a:p>
        </p:txBody>
      </p:sp>
      <p:pic>
        <p:nvPicPr>
          <p:cNvPr id="7" name="Picture 15" descr="imgen1&#10;Esta imagen muestra un rayo callendo del cielo detrás de una ciuda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09155" y="1216252"/>
            <a:ext cx="3439486" cy="481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21</a:t>
            </a:fld>
            <a:endParaRPr lang="en-US" dirty="0"/>
          </a:p>
        </p:txBody>
      </p:sp>
    </p:spTree>
    <p:extLst>
      <p:ext uri="{BB962C8B-B14F-4D97-AF65-F5344CB8AC3E}">
        <p14:creationId xmlns:p14="http://schemas.microsoft.com/office/powerpoint/2010/main" val="223973841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altLang="en-US" sz="4359" dirty="0" smtClean="0"/>
              <a:t>Electricidad </a:t>
            </a:r>
            <a:endParaRPr lang="es-419" altLang="en-US" dirty="0"/>
          </a:p>
        </p:txBody>
      </p:sp>
      <p:sp>
        <p:nvSpPr>
          <p:cNvPr id="8196" name="Rectangle 3"/>
          <p:cNvSpPr>
            <a:spLocks noGrp="1"/>
          </p:cNvSpPr>
          <p:nvPr>
            <p:ph type="body" idx="1"/>
          </p:nvPr>
        </p:nvSpPr>
        <p:spPr bwMode="auto">
          <a:xfrm>
            <a:off x="456531" y="1417588"/>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370569" indent="-370569" defTabSz="914145">
              <a:spcBef>
                <a:spcPts val="49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¿Cuantas herramientas, equipos y artefactos trabajan con energía?</a:t>
            </a:r>
          </a:p>
          <a:p>
            <a:pPr marL="370569" indent="-370569" defTabSz="914145">
              <a:spcBef>
                <a:spcPts val="492"/>
              </a:spcBef>
              <a:buClr>
                <a:srgbClr val="000000"/>
              </a:buClr>
              <a:buFont typeface="ArialMT" charset="0"/>
              <a:buChar char="•"/>
            </a:pPr>
            <a:endParaRPr lang="es-419" altLang="en-US" dirty="0">
              <a:ea typeface="Arial Unicode MS" panose="020B0604020202020204" pitchFamily="34" charset="-128"/>
              <a:sym typeface="Helvetica" panose="020B0604020202020204" pitchFamily="34" charset="0"/>
            </a:endParaRPr>
          </a:p>
          <a:p>
            <a:pPr marL="370569" indent="-370569" defTabSz="914145">
              <a:spcBef>
                <a:spcPts val="49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Algunas personas se ganan la vida trabajando con electricidad, la mayoría de las personas dependen de la electricidad</a:t>
            </a:r>
          </a:p>
          <a:p>
            <a:pPr marL="370569" indent="-370569" defTabSz="914145">
              <a:spcBef>
                <a:spcPts val="492"/>
              </a:spcBef>
              <a:buClr>
                <a:srgbClr val="000000"/>
              </a:buClr>
              <a:buFont typeface="ArialMT" charset="0"/>
              <a:buChar char="•"/>
            </a:pPr>
            <a:endParaRPr lang="es-419" altLang="en-US" dirty="0">
              <a:ea typeface="Arial Unicode MS" panose="020B0604020202020204" pitchFamily="34" charset="-128"/>
              <a:sym typeface="Helvetica" panose="020B0604020202020204" pitchFamily="34" charset="0"/>
            </a:endParaRPr>
          </a:p>
          <a:p>
            <a:pPr marL="370569" indent="-370569" defTabSz="914145">
              <a:spcBef>
                <a:spcPts val="492"/>
              </a:spcBef>
              <a:buClr>
                <a:srgbClr val="000000"/>
              </a:buClr>
              <a:buFont typeface="ArialMT" charset="0"/>
              <a:buChar char="•"/>
            </a:pPr>
            <a:endParaRPr lang="es-419" altLang="en-US" dirty="0">
              <a:ea typeface="Arial Unicode MS" panose="020B0604020202020204" pitchFamily="34" charset="-128"/>
              <a:sym typeface="Helvetica" panose="020B0604020202020204" pitchFamily="34" charset="0"/>
            </a:endParaRPr>
          </a:p>
          <a:p>
            <a:pPr marL="370569" indent="-370569" defTabSz="914145">
              <a:spcBef>
                <a:spcPts val="492"/>
              </a:spcBef>
              <a:buClr>
                <a:srgbClr val="000000"/>
              </a:buClr>
              <a:buFont typeface="ArialMT" charset="0"/>
              <a:buChar char="•"/>
            </a:pPr>
            <a:endParaRPr lang="es-419" altLang="en-US" dirty="0">
              <a:ea typeface="Arial Unicode MS" panose="020B0604020202020204" pitchFamily="34" charset="-128"/>
              <a:sym typeface="Helvetica" panose="020B0604020202020204" pitchFamily="34" charset="0"/>
            </a:endParaRPr>
          </a:p>
          <a:p>
            <a:pPr marL="370569" indent="-370569" defTabSz="914145">
              <a:spcBef>
                <a:spcPts val="492"/>
              </a:spcBef>
              <a:buClr>
                <a:srgbClr val="000000"/>
              </a:buClr>
              <a:buFont typeface="ArialMT" charset="0"/>
              <a:buChar char="•"/>
            </a:pPr>
            <a:endParaRPr lang="es-419" altLang="en-US" sz="2400"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22</a:t>
            </a:fld>
            <a:endParaRPr lang="en-US" dirty="0"/>
          </a:p>
        </p:txBody>
      </p:sp>
    </p:spTree>
    <p:extLst>
      <p:ext uri="{BB962C8B-B14F-4D97-AF65-F5344CB8AC3E}">
        <p14:creationId xmlns:p14="http://schemas.microsoft.com/office/powerpoint/2010/main" val="171764882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5" name="Picture 6" descr="Esta imagen compara el flujo de agua con el flujo de electricidad. El agua llega a presión y regresa por gravedad. La electricidad llega con voltage y regresa a neutr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0968" y="1246134"/>
            <a:ext cx="34115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p:cNvSpPr>
          <p:nvPr/>
        </p:nvSpPr>
        <p:spPr>
          <a:xfrm>
            <a:off x="285527" y="0"/>
            <a:ext cx="8229823" cy="1143000"/>
          </a:xfrm>
          <a:prstGeom prst="rect">
            <a:avLst/>
          </a:prstGeo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Unicode MS" panose="020B0604020202020204" pitchFamily="34" charset="-128"/>
                <a:ea typeface="+mj-ea"/>
                <a:cs typeface="Arial Unicode MS" panose="020B0604020202020204" pitchFamily="34" charset="-128"/>
              </a:defRPr>
            </a:lvl1pPr>
          </a:lstStyle>
          <a:p>
            <a:pPr algn="ctr" defTabSz="914145"/>
            <a:r>
              <a:rPr lang="es-419" altLang="en-US" dirty="0"/>
              <a:t>Entendiendo a la electricidad</a:t>
            </a:r>
            <a:endParaRPr lang="es-419" altLang="en-US" sz="2800" dirty="0"/>
          </a:p>
        </p:txBody>
      </p:sp>
      <p:sp>
        <p:nvSpPr>
          <p:cNvPr id="4" name="Title 3" hidden="1"/>
          <p:cNvSpPr>
            <a:spLocks noGrp="1"/>
          </p:cNvSpPr>
          <p:nvPr>
            <p:ph type="title"/>
          </p:nvPr>
        </p:nvSpPr>
        <p:spPr/>
        <p:txBody>
          <a:bodyPr>
            <a:normAutofit fontScale="90000"/>
          </a:bodyPr>
          <a:lstStyle/>
          <a:p>
            <a:r>
              <a:rPr lang="es-419" altLang="en-US" dirty="0"/>
              <a:t>Entendiendo a la electricidad</a:t>
            </a:r>
            <a:r>
              <a:rPr lang="es-419" altLang="en-US" sz="4800" dirty="0"/>
              <a:t/>
            </a:r>
            <a:br>
              <a:rPr lang="es-419" altLang="en-US" sz="4800" dirty="0"/>
            </a:br>
            <a:endParaRPr lang="en-US" dirty="0"/>
          </a:p>
        </p:txBody>
      </p:sp>
      <p:sp>
        <p:nvSpPr>
          <p:cNvPr id="3" name="Slide Number Placeholder 2"/>
          <p:cNvSpPr>
            <a:spLocks noGrp="1"/>
          </p:cNvSpPr>
          <p:nvPr>
            <p:ph type="sldNum" sz="quarter" idx="12"/>
          </p:nvPr>
        </p:nvSpPr>
        <p:spPr/>
        <p:txBody>
          <a:bodyPr/>
          <a:lstStyle/>
          <a:p>
            <a:fld id="{A7F154CC-4E82-45BB-8A64-02679D04A018}" type="slidenum">
              <a:rPr lang="en-US" smtClean="0"/>
              <a:pPr/>
              <a:t>23</a:t>
            </a:fld>
            <a:endParaRPr lang="en-US" dirty="0"/>
          </a:p>
        </p:txBody>
      </p:sp>
    </p:spTree>
    <p:extLst>
      <p:ext uri="{BB962C8B-B14F-4D97-AF65-F5344CB8AC3E}">
        <p14:creationId xmlns:p14="http://schemas.microsoft.com/office/powerpoint/2010/main" val="237039669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3" name="Picture 4" descr="Esta figura muestra el flujo de electricidad a través de un interruptor y un bombillo conectado por cab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828800"/>
            <a:ext cx="710565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p:cNvSpPr>
          <p:nvPr/>
        </p:nvSpPr>
        <p:spPr>
          <a:xfrm>
            <a:off x="365409" y="182257"/>
            <a:ext cx="8229823" cy="1143000"/>
          </a:xfrm>
          <a:prstGeom prst="rect">
            <a:avLst/>
          </a:prstGeo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Unicode MS" panose="020B0604020202020204" pitchFamily="34" charset="-128"/>
                <a:ea typeface="+mj-ea"/>
                <a:cs typeface="Arial Unicode MS" panose="020B0604020202020204" pitchFamily="34" charset="-128"/>
              </a:defRPr>
            </a:lvl1pPr>
          </a:lstStyle>
          <a:p>
            <a:pPr algn="ctr" defTabSz="914145"/>
            <a:r>
              <a:rPr lang="es-419" sz="4000" b="0" dirty="0"/>
              <a:t>ENTENDIENDO A LA </a:t>
            </a:r>
            <a:r>
              <a:rPr lang="es-419" sz="4000" b="0" dirty="0" smtClean="0"/>
              <a:t>ELECTRICIDAD</a:t>
            </a:r>
            <a:endParaRPr lang="es-419" altLang="en-US" sz="3200" dirty="0"/>
          </a:p>
        </p:txBody>
      </p:sp>
      <p:sp>
        <p:nvSpPr>
          <p:cNvPr id="2" name="Title 1" hidden="1"/>
          <p:cNvSpPr>
            <a:spLocks noGrp="1"/>
          </p:cNvSpPr>
          <p:nvPr>
            <p:ph type="title"/>
          </p:nvPr>
        </p:nvSpPr>
        <p:spPr>
          <a:xfrm>
            <a:off x="708532" y="547385"/>
            <a:ext cx="7886700" cy="776489"/>
          </a:xfrm>
        </p:spPr>
        <p:txBody>
          <a:bodyPr>
            <a:normAutofit fontScale="90000"/>
          </a:bodyPr>
          <a:lstStyle/>
          <a:p>
            <a:r>
              <a:rPr lang="es-419" altLang="en-US" dirty="0"/>
              <a:t>Entendiendo a la </a:t>
            </a:r>
            <a:r>
              <a:rPr lang="es-419" altLang="en-US" dirty="0" smtClean="0"/>
              <a:t>electricidad </a:t>
            </a:r>
            <a:r>
              <a:rPr lang="es-419" altLang="en-US" sz="4800" dirty="0"/>
              <a:t/>
            </a:r>
            <a:br>
              <a:rPr lang="es-419" altLang="en-US" sz="4800" dirty="0"/>
            </a:br>
            <a:endParaRPr lang="en-US" dirty="0"/>
          </a:p>
        </p:txBody>
      </p:sp>
      <p:sp>
        <p:nvSpPr>
          <p:cNvPr id="3" name="Slide Number Placeholder 2"/>
          <p:cNvSpPr>
            <a:spLocks noGrp="1"/>
          </p:cNvSpPr>
          <p:nvPr>
            <p:ph type="sldNum" sz="quarter" idx="12"/>
          </p:nvPr>
        </p:nvSpPr>
        <p:spPr/>
        <p:txBody>
          <a:bodyPr/>
          <a:lstStyle/>
          <a:p>
            <a:fld id="{A7F154CC-4E82-45BB-8A64-02679D04A018}" type="slidenum">
              <a:rPr lang="en-US" smtClean="0"/>
              <a:pPr/>
              <a:t>24</a:t>
            </a:fld>
            <a:endParaRPr lang="en-US" dirty="0"/>
          </a:p>
        </p:txBody>
      </p:sp>
    </p:spTree>
    <p:extLst>
      <p:ext uri="{BB962C8B-B14F-4D97-AF65-F5344CB8AC3E}">
        <p14:creationId xmlns:p14="http://schemas.microsoft.com/office/powerpoint/2010/main" val="376363345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title="Esta imagen muestra el sistema de distribución de la corriente eléctrica desde que se genera hasta que se utiliza en las cas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3791"/>
            <a:ext cx="8915400" cy="3467100"/>
          </a:xfrm>
          <a:prstGeom prst="rect">
            <a:avLst/>
          </a:prstGeom>
        </p:spPr>
      </p:pic>
      <p:sp>
        <p:nvSpPr>
          <p:cNvPr id="3" name="Title 2"/>
          <p:cNvSpPr>
            <a:spLocks noGrp="1"/>
          </p:cNvSpPr>
          <p:nvPr>
            <p:ph type="title"/>
          </p:nvPr>
        </p:nvSpPr>
        <p:spPr>
          <a:xfrm>
            <a:off x="266701" y="208647"/>
            <a:ext cx="8543192" cy="776489"/>
          </a:xfrm>
        </p:spPr>
        <p:txBody>
          <a:bodyPr/>
          <a:lstStyle/>
          <a:p>
            <a:r>
              <a:rPr lang="es-419"/>
              <a:t>Distribucion de la Electricidad </a:t>
            </a:r>
          </a:p>
        </p:txBody>
      </p:sp>
      <p:sp>
        <p:nvSpPr>
          <p:cNvPr id="4" name="Slide Number Placeholder 3"/>
          <p:cNvSpPr>
            <a:spLocks noGrp="1"/>
          </p:cNvSpPr>
          <p:nvPr>
            <p:ph type="sldNum" sz="quarter" idx="12"/>
          </p:nvPr>
        </p:nvSpPr>
        <p:spPr/>
        <p:txBody>
          <a:bodyPr/>
          <a:lstStyle/>
          <a:p>
            <a:fld id="{A7F154CC-4E82-45BB-8A64-02679D04A018}" type="slidenum">
              <a:rPr lang="en-US" smtClean="0"/>
              <a:pPr/>
              <a:t>25</a:t>
            </a:fld>
            <a:endParaRPr lang="en-US" dirty="0"/>
          </a:p>
        </p:txBody>
      </p:sp>
      <p:sp>
        <p:nvSpPr>
          <p:cNvPr id="8" name="Shape 29"/>
          <p:cNvSpPr/>
          <p:nvPr/>
        </p:nvSpPr>
        <p:spPr>
          <a:xfrm>
            <a:off x="2637693" y="1564751"/>
            <a:ext cx="2406958"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sz="1800">
                <a:solidFill>
                  <a:srgbClr val="000000"/>
                </a:solidFill>
              </a:defRPr>
            </a:pPr>
            <a:r>
              <a:rPr sz="2400" dirty="0">
                <a:solidFill>
                  <a:srgbClr val="000066"/>
                </a:solidFill>
              </a:rPr>
              <a:t>69,000 - 765,000V</a:t>
            </a:r>
          </a:p>
        </p:txBody>
      </p:sp>
      <p:sp>
        <p:nvSpPr>
          <p:cNvPr id="9" name="Shape 30"/>
          <p:cNvSpPr/>
          <p:nvPr/>
        </p:nvSpPr>
        <p:spPr>
          <a:xfrm>
            <a:off x="266700" y="1892300"/>
            <a:ext cx="1162457"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sz="1800">
                <a:solidFill>
                  <a:srgbClr val="000000"/>
                </a:solidFill>
              </a:defRPr>
            </a:pPr>
            <a:r>
              <a:rPr sz="2400">
                <a:solidFill>
                  <a:srgbClr val="000066"/>
                </a:solidFill>
              </a:rPr>
              <a:t>22,000V</a:t>
            </a:r>
          </a:p>
        </p:txBody>
      </p:sp>
      <p:sp>
        <p:nvSpPr>
          <p:cNvPr id="10" name="Shape 31"/>
          <p:cNvSpPr/>
          <p:nvPr/>
        </p:nvSpPr>
        <p:spPr>
          <a:xfrm>
            <a:off x="5321300" y="1892300"/>
            <a:ext cx="2102158"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sz="1800">
                <a:solidFill>
                  <a:srgbClr val="000000"/>
                </a:solidFill>
              </a:defRPr>
            </a:pPr>
            <a:r>
              <a:rPr sz="2400">
                <a:solidFill>
                  <a:srgbClr val="000066"/>
                </a:solidFill>
              </a:rPr>
              <a:t>4,160 - 34,000V</a:t>
            </a:r>
          </a:p>
        </p:txBody>
      </p:sp>
      <p:sp>
        <p:nvSpPr>
          <p:cNvPr id="11" name="Shape 32"/>
          <p:cNvSpPr/>
          <p:nvPr/>
        </p:nvSpPr>
        <p:spPr>
          <a:xfrm>
            <a:off x="6959600" y="2603500"/>
            <a:ext cx="2070100" cy="76429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sz="1800">
                <a:solidFill>
                  <a:srgbClr val="000000"/>
                </a:solidFill>
              </a:defRPr>
            </a:pPr>
            <a:r>
              <a:rPr sz="2400">
                <a:solidFill>
                  <a:srgbClr val="000066"/>
                </a:solidFill>
              </a:rPr>
              <a:t>600, 480, 277, 240, 208, 120V</a:t>
            </a:r>
          </a:p>
        </p:txBody>
      </p:sp>
      <p:sp>
        <p:nvSpPr>
          <p:cNvPr id="2" name="TextBox 1"/>
          <p:cNvSpPr txBox="1"/>
          <p:nvPr/>
        </p:nvSpPr>
        <p:spPr>
          <a:xfrm>
            <a:off x="648556" y="1044111"/>
            <a:ext cx="8161337" cy="461665"/>
          </a:xfrm>
          <a:prstGeom prst="rect">
            <a:avLst/>
          </a:prstGeom>
          <a:noFill/>
        </p:spPr>
        <p:txBody>
          <a:bodyPr wrap="none" rtlCol="0">
            <a:spAutoFit/>
          </a:bodyPr>
          <a:lstStyle/>
          <a:p>
            <a:r>
              <a:rPr lang="es-419" sz="2400" b="1"/>
              <a:t>Generación, transmisión y distribución del la energía eléctrica</a:t>
            </a:r>
          </a:p>
        </p:txBody>
      </p:sp>
    </p:spTree>
    <p:extLst>
      <p:ext uri="{BB962C8B-B14F-4D97-AF65-F5344CB8AC3E}">
        <p14:creationId xmlns:p14="http://schemas.microsoft.com/office/powerpoint/2010/main" val="417488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2" name="Rectangle 1027"/>
          <p:cNvSpPr>
            <a:spLocks noGrp="1" noChangeArrowheads="1"/>
          </p:cNvSpPr>
          <p:nvPr>
            <p:ph idx="1"/>
          </p:nvPr>
        </p:nvSpPr>
        <p:spPr>
          <a:xfrm>
            <a:off x="628650" y="1202575"/>
            <a:ext cx="3347732" cy="4974388"/>
          </a:xfrm>
        </p:spPr>
        <p:txBody>
          <a:bodyPr/>
          <a:lstStyle/>
          <a:p>
            <a:r>
              <a:rPr lang="es-ES" altLang="en-US" dirty="0"/>
              <a:t>Cuando las herramientas eléctricas funcionan correctamente, se mantiene un circuito cerrado entre la herramienta y la fuente de energía.</a:t>
            </a:r>
            <a:endParaRPr lang="en-US" altLang="en-US" dirty="0"/>
          </a:p>
        </p:txBody>
      </p:sp>
      <p:sp>
        <p:nvSpPr>
          <p:cNvPr id="3076" name="Rectangle 1026"/>
          <p:cNvSpPr>
            <a:spLocks noGrp="1" noChangeArrowheads="1"/>
          </p:cNvSpPr>
          <p:nvPr>
            <p:ph type="title"/>
          </p:nvPr>
        </p:nvSpPr>
        <p:spPr>
          <a:xfrm>
            <a:off x="628650" y="130240"/>
            <a:ext cx="7886700" cy="776489"/>
          </a:xfrm>
        </p:spPr>
        <p:txBody>
          <a:bodyPr>
            <a:normAutofit fontScale="90000"/>
          </a:bodyPr>
          <a:lstStyle/>
          <a:p>
            <a:pPr eaLnBrk="1" hangingPunct="1">
              <a:defRPr/>
            </a:pPr>
            <a:r>
              <a:rPr lang="es-419">
                <a:solidFill>
                  <a:schemeClr val="tx1"/>
                </a:solidFill>
              </a:rPr>
              <a:t>Como trabaja la Electricidad</a:t>
            </a:r>
          </a:p>
        </p:txBody>
      </p:sp>
      <p:sp>
        <p:nvSpPr>
          <p:cNvPr id="2" name="Slide Number Placeholder 1"/>
          <p:cNvSpPr>
            <a:spLocks noGrp="1"/>
          </p:cNvSpPr>
          <p:nvPr>
            <p:ph type="sldNum" sz="quarter" idx="12"/>
          </p:nvPr>
        </p:nvSpPr>
        <p:spPr/>
        <p:txBody>
          <a:bodyPr/>
          <a:lstStyle/>
          <a:p>
            <a:fld id="{A7F154CC-4E82-45BB-8A64-02679D04A018}" type="slidenum">
              <a:rPr lang="en-US" smtClean="0"/>
              <a:pPr/>
              <a:t>26</a:t>
            </a:fld>
            <a:endParaRPr lang="en-US" dirty="0"/>
          </a:p>
        </p:txBody>
      </p:sp>
      <p:pic>
        <p:nvPicPr>
          <p:cNvPr id="3" name="Picture 2" title="Esta figura muestra una persona cortando una madera con una sierra eléctrica circular enchufada y una marca verde indicando una correcta y segura  operación que se muestra en la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70397" y="873905"/>
            <a:ext cx="4322064" cy="5023104"/>
          </a:xfrm>
          <a:prstGeom prst="rect">
            <a:avLst/>
          </a:prstGeom>
        </p:spPr>
      </p:pic>
    </p:spTree>
    <p:extLst>
      <p:ext uri="{BB962C8B-B14F-4D97-AF65-F5344CB8AC3E}">
        <p14:creationId xmlns:p14="http://schemas.microsoft.com/office/powerpoint/2010/main" val="286490840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1049" descr="Esta figura muestra una persona cortando una madera con una sierra eléctrica circular enchufada pero la electricidad pasa por el hombre a tierra atraves de su pi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30055" y="1202574"/>
            <a:ext cx="3917659" cy="494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hidden="1"/>
          <p:cNvSpPr>
            <a:spLocks noGrp="1"/>
          </p:cNvSpPr>
          <p:nvPr>
            <p:ph type="title"/>
          </p:nvPr>
        </p:nvSpPr>
        <p:spPr/>
        <p:txBody>
          <a:bodyPr>
            <a:normAutofit fontScale="90000"/>
          </a:bodyPr>
          <a:lstStyle/>
          <a:p>
            <a:r>
              <a:rPr lang="es-419" dirty="0"/>
              <a:t>Como trabaja la Electricidad</a:t>
            </a:r>
            <a:br>
              <a:rPr lang="es-419" dirty="0"/>
            </a:b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27</a:t>
            </a:fld>
            <a:endParaRPr lang="en-US" dirty="0"/>
          </a:p>
        </p:txBody>
      </p:sp>
      <p:sp>
        <p:nvSpPr>
          <p:cNvPr id="23555" name="Rectangle 1028"/>
          <p:cNvSpPr>
            <a:spLocks noGrp="1" noChangeArrowheads="1"/>
          </p:cNvSpPr>
          <p:nvPr>
            <p:ph idx="4294967295"/>
          </p:nvPr>
        </p:nvSpPr>
        <p:spPr>
          <a:xfrm>
            <a:off x="0" y="1203325"/>
            <a:ext cx="3775075" cy="4973638"/>
          </a:xfrm>
        </p:spPr>
        <p:txBody>
          <a:bodyPr>
            <a:normAutofit/>
          </a:bodyPr>
          <a:lstStyle/>
          <a:p>
            <a:r>
              <a:rPr lang="es-419" altLang="en-US" dirty="0"/>
              <a:t>Por el contrario, si la herramienta está dañada, la persona puede entrar en contacto con la electricidad y puede convertirse en un camino para la corriente.  </a:t>
            </a:r>
          </a:p>
          <a:p>
            <a:pPr eaLnBrk="1" hangingPunct="1">
              <a:buFont typeface="Wingdings" panose="05000000000000000000" pitchFamily="2" charset="2"/>
              <a:buNone/>
            </a:pPr>
            <a:endParaRPr lang="es-419" altLang="en-US" sz="1000" dirty="0"/>
          </a:p>
          <a:p>
            <a:pPr eaLnBrk="1" hangingPunct="1"/>
            <a:r>
              <a:rPr lang="es-419" altLang="en-US" dirty="0"/>
              <a:t>¡La persona recibirá un choque eléctrico!</a:t>
            </a:r>
          </a:p>
        </p:txBody>
      </p:sp>
      <p:sp>
        <p:nvSpPr>
          <p:cNvPr id="23556" name="AutoShape 1050" descr="A &quot;Wrong&quot; sign"/>
          <p:cNvSpPr>
            <a:spLocks noChangeArrowheads="1"/>
          </p:cNvSpPr>
          <p:nvPr/>
        </p:nvSpPr>
        <p:spPr bwMode="auto">
          <a:xfrm>
            <a:off x="4706225" y="1325460"/>
            <a:ext cx="621484" cy="61169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a:p>
        </p:txBody>
      </p:sp>
      <p:sp>
        <p:nvSpPr>
          <p:cNvPr id="7" name="Rectangle 1026"/>
          <p:cNvSpPr txBox="1">
            <a:spLocks noChangeArrowheads="1"/>
          </p:cNvSpPr>
          <p:nvPr/>
        </p:nvSpPr>
        <p:spPr>
          <a:xfrm>
            <a:off x="561014" y="214127"/>
            <a:ext cx="7886700" cy="77648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cap="all" baseline="0">
                <a:solidFill>
                  <a:schemeClr val="tx1"/>
                </a:solidFill>
                <a:effectLst/>
                <a:latin typeface="Arial Unicode MS" panose="020B0604020202020204" pitchFamily="34" charset="-128"/>
                <a:ea typeface="+mj-ea"/>
                <a:cs typeface="Arial Unicode MS" panose="020B0604020202020204" pitchFamily="34" charset="-128"/>
              </a:defRPr>
            </a:lvl1pPr>
          </a:lstStyle>
          <a:p>
            <a:pPr>
              <a:defRPr/>
            </a:pPr>
            <a:r>
              <a:rPr lang="es-419" dirty="0"/>
              <a:t>Como trabaja la Electricidad</a:t>
            </a:r>
          </a:p>
        </p:txBody>
      </p:sp>
    </p:spTree>
    <p:extLst>
      <p:ext uri="{BB962C8B-B14F-4D97-AF65-F5344CB8AC3E}">
        <p14:creationId xmlns:p14="http://schemas.microsoft.com/office/powerpoint/2010/main" val="24875044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s-419"/>
              <a:t>CIRCUITO</a:t>
            </a:r>
          </a:p>
          <a:p>
            <a:pPr marL="0" indent="0">
              <a:buNone/>
            </a:pPr>
            <a:r>
              <a:rPr lang="es-419"/>
              <a:t>Un flujo continuo de corriente eléctrica a lo largo de cables o alambres.</a:t>
            </a:r>
          </a:p>
          <a:p>
            <a:pPr marL="0" indent="0">
              <a:buNone/>
            </a:pPr>
            <a:endParaRPr lang="es-419"/>
          </a:p>
          <a:p>
            <a:pPr marL="0" indent="0">
              <a:buNone/>
            </a:pPr>
            <a:r>
              <a:rPr lang="es-419"/>
              <a:t>CORRIENTE</a:t>
            </a:r>
          </a:p>
          <a:p>
            <a:pPr marL="0" indent="0">
              <a:buNone/>
            </a:pPr>
            <a:r>
              <a:rPr lang="es-419"/>
              <a:t>Movimiento de electrones a lo largo de un conductor.</a:t>
            </a:r>
          </a:p>
          <a:p>
            <a:pPr marL="0" indent="0">
              <a:buNone/>
            </a:pPr>
            <a:endParaRPr lang="es-419"/>
          </a:p>
          <a:p>
            <a:pPr marL="0" indent="0">
              <a:buNone/>
            </a:pPr>
            <a:r>
              <a:rPr lang="es-419"/>
              <a:t>AMPERIO (ampere) </a:t>
            </a:r>
          </a:p>
          <a:p>
            <a:pPr marL="0" indent="0">
              <a:buNone/>
            </a:pPr>
            <a:r>
              <a:rPr lang="es-419"/>
              <a:t>Se refiere a la intensidad de corriente en la que la energía eléctrica fluye hacia una luz, herramienta o a un aparato eléctrico.</a:t>
            </a:r>
          </a:p>
          <a:p>
            <a:pPr marL="0" indent="0">
              <a:buNone/>
            </a:pPr>
            <a:endParaRPr lang="es-419"/>
          </a:p>
          <a:p>
            <a:pPr marL="0" indent="0">
              <a:buNone/>
            </a:pPr>
            <a:r>
              <a:rPr lang="es-419"/>
              <a:t>VOLTAJE (voltio)</a:t>
            </a:r>
          </a:p>
          <a:p>
            <a:pPr marL="0" indent="0">
              <a:buNone/>
            </a:pPr>
            <a:r>
              <a:rPr lang="es-419"/>
              <a:t>Medición de la electricidad en términos de presión.</a:t>
            </a:r>
          </a:p>
          <a:p>
            <a:pPr marL="0" indent="0">
              <a:buNone/>
            </a:pPr>
            <a:endParaRPr lang="es-419"/>
          </a:p>
        </p:txBody>
      </p:sp>
      <p:sp>
        <p:nvSpPr>
          <p:cNvPr id="3" name="Title 2"/>
          <p:cNvSpPr>
            <a:spLocks noGrp="1"/>
          </p:cNvSpPr>
          <p:nvPr>
            <p:ph type="title"/>
          </p:nvPr>
        </p:nvSpPr>
        <p:spPr/>
        <p:txBody>
          <a:bodyPr/>
          <a:lstStyle/>
          <a:p>
            <a:r>
              <a:rPr lang="es-419"/>
              <a:t>definiciones</a:t>
            </a:r>
          </a:p>
        </p:txBody>
      </p:sp>
      <p:sp>
        <p:nvSpPr>
          <p:cNvPr id="4" name="Slide Number Placeholder 3"/>
          <p:cNvSpPr>
            <a:spLocks noGrp="1"/>
          </p:cNvSpPr>
          <p:nvPr>
            <p:ph type="sldNum" sz="quarter" idx="12"/>
          </p:nvPr>
        </p:nvSpPr>
        <p:spPr/>
        <p:txBody>
          <a:bodyPr/>
          <a:lstStyle/>
          <a:p>
            <a:fld id="{A7F154CC-4E82-45BB-8A64-02679D04A018}" type="slidenum">
              <a:rPr lang="en-US" smtClean="0"/>
              <a:pPr/>
              <a:t>28</a:t>
            </a:fld>
            <a:endParaRPr lang="en-US" dirty="0"/>
          </a:p>
        </p:txBody>
      </p:sp>
    </p:spTree>
    <p:extLst>
      <p:ext uri="{BB962C8B-B14F-4D97-AF65-F5344CB8AC3E}">
        <p14:creationId xmlns:p14="http://schemas.microsoft.com/office/powerpoint/2010/main" val="2920198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s-419"/>
              <a:t>VATIO (watt)</a:t>
            </a:r>
          </a:p>
          <a:p>
            <a:pPr marL="0" indent="0">
              <a:buNone/>
            </a:pPr>
            <a:r>
              <a:rPr lang="es-419"/>
              <a:t>Medida de la potencia eléctrica en términos de energía total consumida. Los vatios se pueden calcular multiplicando el voltaje por el amperaje.</a:t>
            </a:r>
          </a:p>
          <a:p>
            <a:pPr marL="0" indent="0">
              <a:buNone/>
            </a:pPr>
            <a:endParaRPr lang="es-419"/>
          </a:p>
          <a:p>
            <a:pPr marL="0" indent="0">
              <a:buNone/>
            </a:pPr>
            <a:r>
              <a:rPr lang="es-419"/>
              <a:t>CONDUCTOR</a:t>
            </a:r>
          </a:p>
          <a:p>
            <a:pPr marL="0" indent="0">
              <a:buNone/>
            </a:pPr>
            <a:r>
              <a:rPr lang="es-419"/>
              <a:t>Cualquier material que permita que la corriente eléctrica fluya a través de él. El cobre es un muy buen conductor. </a:t>
            </a:r>
          </a:p>
          <a:p>
            <a:pPr marL="0" indent="0">
              <a:buNone/>
            </a:pPr>
            <a:endParaRPr lang="es-419"/>
          </a:p>
          <a:p>
            <a:pPr marL="0" indent="0">
              <a:buNone/>
            </a:pPr>
            <a:r>
              <a:rPr lang="es-419"/>
              <a:t>AISLANTE</a:t>
            </a:r>
          </a:p>
          <a:p>
            <a:pPr marL="0" indent="0">
              <a:buNone/>
            </a:pPr>
            <a:r>
              <a:rPr lang="es-419"/>
              <a:t>Cualquier material, como plástico o caucho, que impida el flujo de corriente eléctrica. El material aislante también protege a los alambres y cables.</a:t>
            </a:r>
          </a:p>
          <a:p>
            <a:pPr marL="0" indent="0">
              <a:buNone/>
            </a:pPr>
            <a:endParaRPr lang="es-419"/>
          </a:p>
          <a:p>
            <a:pPr marL="0" indent="0">
              <a:buNone/>
            </a:pPr>
            <a:endParaRPr lang="es-419"/>
          </a:p>
        </p:txBody>
      </p:sp>
      <p:sp>
        <p:nvSpPr>
          <p:cNvPr id="3" name="Title 2"/>
          <p:cNvSpPr>
            <a:spLocks noGrp="1"/>
          </p:cNvSpPr>
          <p:nvPr>
            <p:ph type="title"/>
          </p:nvPr>
        </p:nvSpPr>
        <p:spPr/>
        <p:txBody>
          <a:bodyPr/>
          <a:lstStyle/>
          <a:p>
            <a:r>
              <a:rPr lang="es-419" dirty="0" smtClean="0"/>
              <a:t>Definiciones </a:t>
            </a:r>
            <a:endParaRPr lang="es-419" dirty="0"/>
          </a:p>
        </p:txBody>
      </p:sp>
      <p:sp>
        <p:nvSpPr>
          <p:cNvPr id="4" name="Slide Number Placeholder 3"/>
          <p:cNvSpPr>
            <a:spLocks noGrp="1"/>
          </p:cNvSpPr>
          <p:nvPr>
            <p:ph type="sldNum" sz="quarter" idx="12"/>
          </p:nvPr>
        </p:nvSpPr>
        <p:spPr/>
        <p:txBody>
          <a:bodyPr/>
          <a:lstStyle/>
          <a:p>
            <a:fld id="{A7F154CC-4E82-45BB-8A64-02679D04A018}" type="slidenum">
              <a:rPr lang="en-US" smtClean="0"/>
              <a:pPr/>
              <a:t>29</a:t>
            </a:fld>
            <a:endParaRPr lang="en-US" dirty="0"/>
          </a:p>
        </p:txBody>
      </p:sp>
    </p:spTree>
    <p:extLst>
      <p:ext uri="{BB962C8B-B14F-4D97-AF65-F5344CB8AC3E}">
        <p14:creationId xmlns:p14="http://schemas.microsoft.com/office/powerpoint/2010/main" val="1548761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419"/>
              <a:t>Salidas de Emergencia</a:t>
            </a:r>
          </a:p>
          <a:p>
            <a:r>
              <a:rPr lang="es-419"/>
              <a:t>Escaleras de Emergencia</a:t>
            </a:r>
          </a:p>
          <a:p>
            <a:r>
              <a:rPr lang="es-419"/>
              <a:t>Ubicación de los Baños</a:t>
            </a:r>
          </a:p>
          <a:p>
            <a:endParaRPr lang="es-419"/>
          </a:p>
        </p:txBody>
      </p:sp>
      <p:sp>
        <p:nvSpPr>
          <p:cNvPr id="3" name="Title 2"/>
          <p:cNvSpPr>
            <a:spLocks noGrp="1"/>
          </p:cNvSpPr>
          <p:nvPr>
            <p:ph type="title"/>
          </p:nvPr>
        </p:nvSpPr>
        <p:spPr/>
        <p:txBody>
          <a:bodyPr/>
          <a:lstStyle/>
          <a:p>
            <a:r>
              <a:rPr lang="es-419"/>
              <a:t>Ubicacion</a:t>
            </a:r>
          </a:p>
        </p:txBody>
      </p:sp>
      <p:sp>
        <p:nvSpPr>
          <p:cNvPr id="6" name="Slide Number Placeholder 5"/>
          <p:cNvSpPr>
            <a:spLocks noGrp="1"/>
          </p:cNvSpPr>
          <p:nvPr>
            <p:ph type="sldNum" sz="quarter" idx="12"/>
          </p:nvPr>
        </p:nvSpPr>
        <p:spPr/>
        <p:txBody>
          <a:bodyPr/>
          <a:lstStyle/>
          <a:p>
            <a:fld id="{A7F154CC-4E82-45BB-8A64-02679D04A018}" type="slidenum">
              <a:rPr lang="en-US" smtClean="0"/>
              <a:pPr/>
              <a:t>3</a:t>
            </a:fld>
            <a:endParaRPr lang="en-US" dirty="0"/>
          </a:p>
        </p:txBody>
      </p:sp>
    </p:spTree>
    <p:extLst>
      <p:ext uri="{BB962C8B-B14F-4D97-AF65-F5344CB8AC3E}">
        <p14:creationId xmlns:p14="http://schemas.microsoft.com/office/powerpoint/2010/main" val="2868383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2"/>
          <p:cNvSpPr>
            <a:spLocks noGrp="1"/>
          </p:cNvSpPr>
          <p:nvPr>
            <p:ph type="title"/>
          </p:nvPr>
        </p:nvSpPr>
        <p:spPr>
          <a:xfrm>
            <a:off x="456531" y="274588"/>
            <a:ext cx="8229823" cy="673368"/>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s-419" altLang="en-US"/>
              <a:t>Normas OSHA</a:t>
            </a:r>
            <a:endParaRPr lang="es-419" altLang="en-US" sz="2800"/>
          </a:p>
        </p:txBody>
      </p:sp>
      <p:sp>
        <p:nvSpPr>
          <p:cNvPr id="10244"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405171" indent="-405171" defTabSz="914145">
              <a:spcBef>
                <a:spcPts val="492"/>
              </a:spcBef>
              <a:buClr>
                <a:srgbClr val="000000"/>
              </a:buClr>
              <a:buFont typeface="ArialMT" charset="0"/>
              <a:buChar char="•"/>
            </a:pPr>
            <a:r>
              <a:rPr lang="es-419" altLang="en-US">
                <a:ea typeface="Arial Unicode MS" panose="020B0604020202020204" pitchFamily="34" charset="-128"/>
                <a:sym typeface="Helvetica" panose="020B0604020202020204" pitchFamily="34" charset="0"/>
              </a:rPr>
              <a:t>Las normas de seguridad eléctrica de la industria en general de OSHA están publicadas en el Capítulo 29 del Código de Regulaciones Federales (CFR), Secciones del 1910.302 al 1910.308 — Normas de diseño de seguridad para sistemas eléctricos y del 1910.331 al 1910.335 - Normas de prácticas de trabajo relacionadas con la seguridad eléctrica.</a:t>
            </a:r>
            <a:endParaRPr lang="es-419" altLang="en-US" sz="2400"/>
          </a:p>
        </p:txBody>
      </p:sp>
      <p:sp>
        <p:nvSpPr>
          <p:cNvPr id="2" name="Slide Number Placeholder 1"/>
          <p:cNvSpPr>
            <a:spLocks noGrp="1"/>
          </p:cNvSpPr>
          <p:nvPr>
            <p:ph type="sldNum" sz="quarter" idx="12"/>
          </p:nvPr>
        </p:nvSpPr>
        <p:spPr/>
        <p:txBody>
          <a:bodyPr/>
          <a:lstStyle/>
          <a:p>
            <a:fld id="{A7F154CC-4E82-45BB-8A64-02679D04A018}" type="slidenum">
              <a:rPr lang="en-US" smtClean="0"/>
              <a:pPr/>
              <a:t>30</a:t>
            </a:fld>
            <a:endParaRPr lang="en-US" dirty="0"/>
          </a:p>
        </p:txBody>
      </p:sp>
    </p:spTree>
    <p:extLst>
      <p:ext uri="{BB962C8B-B14F-4D97-AF65-F5344CB8AC3E}">
        <p14:creationId xmlns:p14="http://schemas.microsoft.com/office/powerpoint/2010/main" val="162178088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6531" y="136524"/>
            <a:ext cx="8229823" cy="748869"/>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s-419" altLang="en-US" dirty="0"/>
              <a:t>Normas </a:t>
            </a:r>
            <a:r>
              <a:rPr lang="es-419" altLang="en-US" dirty="0" smtClean="0"/>
              <a:t>OSHA </a:t>
            </a:r>
            <a:endParaRPr lang="es-419" altLang="en-US" sz="2800" dirty="0"/>
          </a:p>
        </p:txBody>
      </p:sp>
      <p:sp>
        <p:nvSpPr>
          <p:cNvPr id="12292" name="Rectangle 3"/>
          <p:cNvSpPr>
            <a:spLocks noGrp="1"/>
          </p:cNvSpPr>
          <p:nvPr>
            <p:ph type="body" idx="1"/>
          </p:nvPr>
        </p:nvSpPr>
        <p:spPr bwMode="auto">
          <a:xfrm>
            <a:off x="456531" y="1461467"/>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202027" indent="-202027" defTabSz="914145">
              <a:spcBef>
                <a:spcPts val="492"/>
              </a:spcBef>
              <a:buClr>
                <a:srgbClr val="000000"/>
              </a:buClr>
              <a:buFont typeface="ArialMT" charset="0"/>
              <a:buChar char="•"/>
            </a:pPr>
            <a:r>
              <a:rPr lang="es-419" altLang="en-US">
                <a:ea typeface="Arial Unicode MS" panose="020B0604020202020204" pitchFamily="34" charset="-128"/>
                <a:sym typeface="Helvetica" panose="020B0604020202020204" pitchFamily="34" charset="0"/>
              </a:rPr>
              <a:t>Las normas de seguridad eléctrica para la industria y la construcción de OSHA se publican en el capítulo 29 Código de Regulaciones Federales (CFR) 1926 Sub-parte K. Secciones de 1926.400 hasta 1926.499</a:t>
            </a:r>
            <a:endParaRPr lang="es-419" altLang="en-US" sz="2400"/>
          </a:p>
        </p:txBody>
      </p:sp>
      <p:sp>
        <p:nvSpPr>
          <p:cNvPr id="2" name="Slide Number Placeholder 1"/>
          <p:cNvSpPr>
            <a:spLocks noGrp="1"/>
          </p:cNvSpPr>
          <p:nvPr>
            <p:ph type="sldNum" sz="quarter" idx="12"/>
          </p:nvPr>
        </p:nvSpPr>
        <p:spPr/>
        <p:txBody>
          <a:bodyPr/>
          <a:lstStyle/>
          <a:p>
            <a:fld id="{A7F154CC-4E82-45BB-8A64-02679D04A018}" type="slidenum">
              <a:rPr lang="en-US" smtClean="0"/>
              <a:pPr/>
              <a:t>31</a:t>
            </a:fld>
            <a:endParaRPr lang="en-US" dirty="0"/>
          </a:p>
        </p:txBody>
      </p:sp>
    </p:spTree>
    <p:extLst>
      <p:ext uri="{BB962C8B-B14F-4D97-AF65-F5344CB8AC3E}">
        <p14:creationId xmlns:p14="http://schemas.microsoft.com/office/powerpoint/2010/main" val="193904387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2"/>
          <p:cNvSpPr>
            <a:spLocks noGrp="1"/>
          </p:cNvSpPr>
          <p:nvPr>
            <p:ph type="title"/>
          </p:nvPr>
        </p:nvSpPr>
        <p:spPr>
          <a:xfrm>
            <a:off x="620785" y="329215"/>
            <a:ext cx="8422546" cy="866315"/>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s-419" altLang="en-US"/>
              <a:t>¿Qué es un peligro de electrocución?</a:t>
            </a:r>
            <a:endParaRPr lang="es-419" altLang="en-US" sz="2800"/>
          </a:p>
        </p:txBody>
      </p:sp>
      <p:sp>
        <p:nvSpPr>
          <p:cNvPr id="14340"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Autofit/>
          </a:bodyPr>
          <a:lstStyle/>
          <a:p>
            <a:pPr marL="369453" indent="-369453" defTabSz="914145">
              <a:lnSpc>
                <a:spcPct val="80000"/>
              </a:lnSpc>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La electrocución se produce cuando una persona pierde la vida por ser expuesta a una cantidad letal de energía eléctrica.</a:t>
            </a:r>
          </a:p>
          <a:p>
            <a:pPr marL="369453" indent="-369453" defTabSz="914145">
              <a:lnSpc>
                <a:spcPct val="80000"/>
              </a:lnSpc>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Un peligro eléctrico puede definirse como un riesgo grave en el lugar de trabajo que expone a los trabajadores a lo siguiente:</a:t>
            </a:r>
          </a:p>
          <a:p>
            <a:pPr marL="0" indent="0" defTabSz="914145">
              <a:lnSpc>
                <a:spcPct val="80000"/>
              </a:lnSpc>
              <a:spcBef>
                <a:spcPts val="422"/>
              </a:spcBef>
              <a:buClr>
                <a:srgbClr val="000000"/>
              </a:buClr>
              <a:buNone/>
            </a:pPr>
            <a:endParaRPr lang="es-419" altLang="en-US" sz="1200" dirty="0">
              <a:ea typeface="Arial Unicode MS" panose="020B0604020202020204" pitchFamily="34" charset="-128"/>
              <a:sym typeface="Helvetica" panose="020B0604020202020204" pitchFamily="34" charset="0"/>
            </a:endParaRPr>
          </a:p>
          <a:p>
            <a:pPr marL="583758" lvl="1" indent="-262301" defTabSz="914145">
              <a:lnSpc>
                <a:spcPct val="80000"/>
              </a:lnSpc>
              <a:spcBef>
                <a:spcPts val="422"/>
              </a:spcBef>
              <a:buClr>
                <a:srgbClr val="000000"/>
              </a:buClr>
              <a:buFont typeface="ArialMT" charset="0"/>
              <a:buChar char="–"/>
            </a:pPr>
            <a:r>
              <a:rPr lang="es-419" dirty="0"/>
              <a:t>Quemaduras</a:t>
            </a:r>
          </a:p>
          <a:p>
            <a:pPr marL="583758" lvl="1" indent="-262301" defTabSz="914145">
              <a:lnSpc>
                <a:spcPct val="80000"/>
              </a:lnSpc>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Arco Eléctrico/Explosión de Arco</a:t>
            </a:r>
          </a:p>
          <a:p>
            <a:pPr marL="583758" lvl="1" indent="-262301" defTabSz="914145">
              <a:lnSpc>
                <a:spcPct val="80000"/>
              </a:lnSpc>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Electrocución</a:t>
            </a:r>
          </a:p>
          <a:p>
            <a:pPr marL="583758" lvl="1" indent="-262301" defTabSz="914145">
              <a:lnSpc>
                <a:spcPct val="80000"/>
              </a:lnSpc>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Choque</a:t>
            </a:r>
          </a:p>
          <a:p>
            <a:pPr marL="583758" lvl="1" indent="-262301" defTabSz="914145">
              <a:lnSpc>
                <a:spcPct val="80000"/>
              </a:lnSpc>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Fuego</a:t>
            </a:r>
          </a:p>
          <a:p>
            <a:pPr marL="583758" lvl="1" indent="-262301" defTabSz="914145">
              <a:lnSpc>
                <a:spcPct val="80000"/>
              </a:lnSpc>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Explosiones</a:t>
            </a:r>
            <a:endParaRPr lang="es-419" altLang="en-US" sz="2000" dirty="0"/>
          </a:p>
        </p:txBody>
      </p:sp>
      <p:sp>
        <p:nvSpPr>
          <p:cNvPr id="14342" name="AutoShape 5"/>
          <p:cNvSpPr>
            <a:spLocks/>
          </p:cNvSpPr>
          <p:nvPr/>
        </p:nvSpPr>
        <p:spPr bwMode="auto">
          <a:xfrm>
            <a:off x="3494942" y="4708501"/>
            <a:ext cx="5649058" cy="102133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3578" tIns="53578" rIns="53578" bIns="53578"/>
          <a:lstStyle>
            <a:lvl1pPr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eaLnBrk="1"/>
            <a:r>
              <a:rPr lang="en-US" altLang="en-US" sz="4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MANTENGASE SEGURO</a:t>
            </a:r>
          </a:p>
        </p:txBody>
      </p:sp>
      <p:sp>
        <p:nvSpPr>
          <p:cNvPr id="2" name="Slide Number Placeholder 1"/>
          <p:cNvSpPr>
            <a:spLocks noGrp="1"/>
          </p:cNvSpPr>
          <p:nvPr>
            <p:ph type="sldNum" sz="quarter" idx="12"/>
          </p:nvPr>
        </p:nvSpPr>
        <p:spPr/>
        <p:txBody>
          <a:bodyPr/>
          <a:lstStyle/>
          <a:p>
            <a:fld id="{A7F154CC-4E82-45BB-8A64-02679D04A018}" type="slidenum">
              <a:rPr lang="en-US" smtClean="0"/>
              <a:pPr/>
              <a:t>32</a:t>
            </a:fld>
            <a:endParaRPr lang="en-US" dirty="0"/>
          </a:p>
        </p:txBody>
      </p:sp>
    </p:spTree>
    <p:extLst>
      <p:ext uri="{BB962C8B-B14F-4D97-AF65-F5344CB8AC3E}">
        <p14:creationId xmlns:p14="http://schemas.microsoft.com/office/powerpoint/2010/main" val="196784673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2"/>
          <p:cNvSpPr>
            <a:spLocks noGrp="1"/>
          </p:cNvSpPr>
          <p:nvPr>
            <p:ph type="title"/>
          </p:nvPr>
        </p:nvSpPr>
        <p:spPr>
          <a:xfrm>
            <a:off x="456531" y="274588"/>
            <a:ext cx="8229823" cy="673368"/>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altLang="en-US"/>
              <a:t>MANTENGASE SEGURO</a:t>
            </a:r>
            <a:endParaRPr lang="es-419" altLang="en-US" sz="2800"/>
          </a:p>
        </p:txBody>
      </p:sp>
      <p:sp>
        <p:nvSpPr>
          <p:cNvPr id="16388"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lnSpcReduction="10000"/>
          </a:bodyPr>
          <a:lstStyle/>
          <a:p>
            <a:pPr marL="72551" indent="-72551" defTabSz="914145">
              <a:lnSpc>
                <a:spcPct val="80000"/>
              </a:lnSpc>
              <a:spcBef>
                <a:spcPts val="352"/>
              </a:spcBef>
              <a:buClr>
                <a:srgbClr val="000000"/>
              </a:buClr>
              <a:buFont typeface="ArialMT" charset="0"/>
              <a:buChar char="•"/>
            </a:pPr>
            <a:r>
              <a:rPr lang="es-419" altLang="en-US" sz="2320" dirty="0">
                <a:ea typeface="Arial Unicode MS" panose="020B0604020202020204" pitchFamily="34" charset="-128"/>
                <a:sym typeface="Helvetica" panose="020B0604020202020204" pitchFamily="34" charset="0"/>
              </a:rPr>
              <a:t>Quemaduras:</a:t>
            </a:r>
          </a:p>
          <a:p>
            <a:pPr marL="0" indent="0" defTabSz="914145">
              <a:lnSpc>
                <a:spcPct val="80000"/>
              </a:lnSpc>
              <a:spcBef>
                <a:spcPts val="352"/>
              </a:spcBef>
              <a:buNone/>
            </a:pPr>
            <a:r>
              <a:rPr lang="es-419" altLang="en-US" sz="2320" dirty="0">
                <a:ea typeface="Arial Unicode MS" panose="020B0604020202020204" pitchFamily="34" charset="-128"/>
                <a:sym typeface="Helvetica" panose="020B0604020202020204" pitchFamily="34" charset="0"/>
              </a:rPr>
              <a:t>	Una quemadura es la lesión más común relacionada 	con el choque eléctrico. Las quemaduras por 	electricidad pueden ser de tres tipos: Contacto 	eléctrico, contacto térmico,  o de arco eléctrico.</a:t>
            </a:r>
          </a:p>
          <a:p>
            <a:pPr marL="72551" indent="-72551" defTabSz="914145">
              <a:lnSpc>
                <a:spcPct val="80000"/>
              </a:lnSpc>
              <a:spcBef>
                <a:spcPts val="352"/>
              </a:spcBef>
              <a:buClr>
                <a:srgbClr val="000000"/>
              </a:buClr>
              <a:buFont typeface="ArialMT" charset="0"/>
              <a:buChar char="•"/>
            </a:pPr>
            <a:r>
              <a:rPr lang="es-419" altLang="en-US" sz="2320" dirty="0">
                <a:ea typeface="Arial Unicode MS" panose="020B0604020202020204" pitchFamily="34" charset="-128"/>
                <a:sym typeface="Helvetica" panose="020B0604020202020204" pitchFamily="34" charset="0"/>
              </a:rPr>
              <a:t>Electrocución:</a:t>
            </a:r>
          </a:p>
          <a:p>
            <a:pPr marL="0" indent="0" defTabSz="914145">
              <a:lnSpc>
                <a:spcPct val="80000"/>
              </a:lnSpc>
              <a:spcBef>
                <a:spcPts val="352"/>
              </a:spcBef>
              <a:buNone/>
            </a:pPr>
            <a:r>
              <a:rPr lang="es-419" altLang="en-US" sz="2320" dirty="0">
                <a:ea typeface="Arial Unicode MS" panose="020B0604020202020204" pitchFamily="34" charset="-128"/>
                <a:sym typeface="Helvetica" panose="020B0604020202020204" pitchFamily="34" charset="0"/>
              </a:rPr>
              <a:t>	</a:t>
            </a:r>
            <a:r>
              <a:rPr lang="es-419" altLang="en-US" sz="2400" dirty="0">
                <a:ea typeface="Arial Unicode MS" panose="020B0604020202020204" pitchFamily="34" charset="-128"/>
                <a:sym typeface="Helvetica" panose="020B0604020202020204" pitchFamily="34" charset="0"/>
              </a:rPr>
              <a:t> La electrocución se produce cuando una persona 	pierde la vida por ser expuesta a una cantidad letal 	de energía eléctrica</a:t>
            </a:r>
            <a:r>
              <a:rPr lang="es-419" altLang="en-US" sz="2320" dirty="0">
                <a:ea typeface="Arial Unicode MS" panose="020B0604020202020204" pitchFamily="34" charset="-128"/>
                <a:sym typeface="Helvetica" panose="020B0604020202020204" pitchFamily="34" charset="0"/>
              </a:rPr>
              <a:t>.</a:t>
            </a:r>
          </a:p>
          <a:p>
            <a:pPr marL="72551" indent="-72551" defTabSz="914145">
              <a:lnSpc>
                <a:spcPct val="80000"/>
              </a:lnSpc>
              <a:spcBef>
                <a:spcPts val="352"/>
              </a:spcBef>
              <a:buClr>
                <a:srgbClr val="000000"/>
              </a:buClr>
              <a:buFont typeface="ArialMT" charset="0"/>
              <a:buChar char="•"/>
            </a:pPr>
            <a:r>
              <a:rPr lang="es-419" altLang="en-US" sz="2320" dirty="0">
                <a:ea typeface="Arial Unicode MS" panose="020B0604020202020204" pitchFamily="34" charset="-128"/>
                <a:sym typeface="Helvetica" panose="020B0604020202020204" pitchFamily="34" charset="0"/>
              </a:rPr>
              <a:t>Choque:</a:t>
            </a:r>
          </a:p>
          <a:p>
            <a:pPr marL="0" indent="0" defTabSz="914145">
              <a:lnSpc>
                <a:spcPct val="80000"/>
              </a:lnSpc>
              <a:spcBef>
                <a:spcPts val="352"/>
              </a:spcBef>
              <a:buNone/>
            </a:pPr>
            <a:r>
              <a:rPr lang="es-419" altLang="en-US" sz="2320" dirty="0">
                <a:ea typeface="Arial Unicode MS" panose="020B0604020202020204" pitchFamily="34" charset="-128"/>
                <a:sym typeface="Helvetica" panose="020B0604020202020204" pitchFamily="34" charset="0"/>
              </a:rPr>
              <a:t>	El choque se produce cuando el cuerpo se convierte 	en parte del circuito eléctrico; La corriente entra en el 	cuerpo en un punto y sale en otro. El choque eléctrico 	se define como el reflejo de una respuesta al paso de 	la corriente eléctrica a través del cuerpo. La persona 	sobrevive al incidente.</a:t>
            </a:r>
            <a:endParaRPr lang="es-419"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33</a:t>
            </a:fld>
            <a:endParaRPr lang="en-US" dirty="0"/>
          </a:p>
        </p:txBody>
      </p:sp>
    </p:spTree>
    <p:extLst>
      <p:ext uri="{BB962C8B-B14F-4D97-AF65-F5344CB8AC3E}">
        <p14:creationId xmlns:p14="http://schemas.microsoft.com/office/powerpoint/2010/main" val="367539071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6" name="Rectangle 3"/>
          <p:cNvSpPr>
            <a:spLocks noGrp="1"/>
          </p:cNvSpPr>
          <p:nvPr>
            <p:ph type="body" idx="1"/>
          </p:nvPr>
        </p:nvSpPr>
        <p:spPr bwMode="auto">
          <a:xfrm>
            <a:off x="404447" y="1125414"/>
            <a:ext cx="8387416" cy="47002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lnSpcReduction="10000"/>
          </a:bodyPr>
          <a:lstStyle/>
          <a:p>
            <a:pPr marL="62506" indent="-62506" defTabSz="914145">
              <a:lnSpc>
                <a:spcPct val="80000"/>
              </a:lnSpc>
              <a:spcBef>
                <a:spcPts val="281"/>
              </a:spcBef>
              <a:buClr>
                <a:srgbClr val="000000"/>
              </a:buClr>
              <a:buFont typeface="ArialMT" charset="0"/>
              <a:buChar char="•"/>
            </a:pPr>
            <a:endParaRPr lang="es-419" altLang="en-US" sz="1969" b="1">
              <a:solidFill>
                <a:srgbClr val="FF0000"/>
              </a:solidFill>
              <a:ea typeface="Arial Unicode MS" panose="020B0604020202020204" pitchFamily="34" charset="-128"/>
              <a:sym typeface="Helvetica" panose="020B0604020202020204" pitchFamily="34" charset="0"/>
            </a:endParaRPr>
          </a:p>
          <a:p>
            <a:pPr marL="62506" indent="-62506" defTabSz="914145">
              <a:lnSpc>
                <a:spcPct val="80000"/>
              </a:lnSpc>
              <a:spcBef>
                <a:spcPts val="281"/>
              </a:spcBef>
              <a:buClr>
                <a:srgbClr val="000000"/>
              </a:buClr>
              <a:buFont typeface="ArialMT" charset="0"/>
              <a:buChar char="•"/>
            </a:pPr>
            <a:r>
              <a:rPr lang="es-419" altLang="en-US" sz="2000">
                <a:ea typeface="Arial Unicode MS" panose="020B0604020202020204" pitchFamily="34" charset="-128"/>
                <a:sym typeface="Helvetica" panose="020B0604020202020204" pitchFamily="34" charset="0"/>
              </a:rPr>
              <a:t>Arco Eléctrico/Explosión de Arco </a:t>
            </a:r>
            <a:r>
              <a:rPr lang="es-419" altLang="en-US" sz="1969">
                <a:ea typeface="Arial Unicode MS" panose="020B0604020202020204" pitchFamily="34" charset="-128"/>
                <a:sym typeface="Helvetica" panose="020B0604020202020204" pitchFamily="34" charset="0"/>
              </a:rPr>
              <a:t>:</a:t>
            </a:r>
          </a:p>
          <a:p>
            <a:pPr marL="0" indent="0" defTabSz="914145">
              <a:lnSpc>
                <a:spcPct val="80000"/>
              </a:lnSpc>
              <a:spcBef>
                <a:spcPts val="281"/>
              </a:spcBef>
              <a:buNone/>
            </a:pPr>
            <a:r>
              <a:rPr lang="es-419" altLang="en-US" sz="1969">
                <a:ea typeface="Arial Unicode MS" panose="020B0604020202020204" pitchFamily="34" charset="-128"/>
                <a:sym typeface="Helvetica" panose="020B0604020202020204" pitchFamily="34" charset="0"/>
              </a:rPr>
              <a:t>	El arco eléctrico es la liberación repentina de energía eléctrica a 	través del aire cuando existe una brecha de alto voltaje y hay una 	ruptura entre los conductores. El arco eléctrico emite radiación 	térmica (calor) y una luz brillante e intensa que puede causar 	quemaduras. Se han registrado temperaturas tan altas como 	35,000 °F (20,000 °C). Arcos de alto voltaje también pueden 	producir considerables ondas de presión al calentar rápidamente 	el aire y crear una explosión.</a:t>
            </a:r>
          </a:p>
          <a:p>
            <a:pPr marL="62506" indent="-62506" defTabSz="914145">
              <a:lnSpc>
                <a:spcPct val="80000"/>
              </a:lnSpc>
              <a:spcBef>
                <a:spcPts val="281"/>
              </a:spcBef>
              <a:buClr>
                <a:srgbClr val="000000"/>
              </a:buClr>
              <a:buFont typeface="ArialMT" charset="0"/>
              <a:buChar char="•"/>
            </a:pPr>
            <a:r>
              <a:rPr lang="es-419" altLang="en-US" sz="1969">
                <a:ea typeface="Arial Unicode MS" panose="020B0604020202020204" pitchFamily="34" charset="-128"/>
                <a:sym typeface="Helvetica" panose="020B0604020202020204" pitchFamily="34" charset="0"/>
              </a:rPr>
              <a:t>Fuego:</a:t>
            </a:r>
          </a:p>
          <a:p>
            <a:pPr marL="0" indent="0" defTabSz="914145">
              <a:lnSpc>
                <a:spcPct val="80000"/>
              </a:lnSpc>
              <a:spcBef>
                <a:spcPts val="281"/>
              </a:spcBef>
              <a:buNone/>
            </a:pPr>
            <a:r>
              <a:rPr lang="es-419" altLang="en-US" sz="1969">
                <a:ea typeface="Arial Unicode MS" panose="020B0604020202020204" pitchFamily="34" charset="-128"/>
                <a:sym typeface="Helvetica" panose="020B0604020202020204" pitchFamily="34" charset="0"/>
              </a:rPr>
              <a:t>	La mayoría de los incendios debidos a la electricidad se deben a 	problemas con el "cableado reparado", como enchufes eléctricos 	defectuosos o cableado antiguo. Los problemas con los cables 	(como los cables de extensión o de los aparatos eléctricos), los 	enchufes o receptáculos y los interruptores también causan 	incendios eléctricos.</a:t>
            </a:r>
          </a:p>
          <a:p>
            <a:pPr marL="62506" indent="-62506" defTabSz="914145">
              <a:lnSpc>
                <a:spcPct val="80000"/>
              </a:lnSpc>
              <a:spcBef>
                <a:spcPts val="281"/>
              </a:spcBef>
              <a:buClr>
                <a:srgbClr val="000000"/>
              </a:buClr>
              <a:buFont typeface="ArialMT" charset="0"/>
              <a:buChar char="•"/>
            </a:pPr>
            <a:r>
              <a:rPr lang="es-419" altLang="en-US" sz="1969">
                <a:ea typeface="Arial Unicode MS" panose="020B0604020202020204" pitchFamily="34" charset="-128"/>
                <a:sym typeface="Helvetica" panose="020B0604020202020204" pitchFamily="34" charset="0"/>
              </a:rPr>
              <a:t>Explosiones:</a:t>
            </a:r>
          </a:p>
          <a:p>
            <a:pPr marL="0" indent="0" defTabSz="914145">
              <a:lnSpc>
                <a:spcPct val="80000"/>
              </a:lnSpc>
              <a:spcBef>
                <a:spcPts val="281"/>
              </a:spcBef>
              <a:buNone/>
            </a:pPr>
            <a:r>
              <a:rPr lang="es-419" altLang="en-US" sz="1969">
                <a:ea typeface="Arial Unicode MS" panose="020B0604020202020204" pitchFamily="34" charset="-128"/>
                <a:sym typeface="Helvetica" panose="020B0604020202020204" pitchFamily="34" charset="0"/>
              </a:rPr>
              <a:t>	Una explosión eléctrica se puede producir cuando la electricidad 	enciende una mezcla explosiva de material en el aire.</a:t>
            </a:r>
            <a:endParaRPr lang="es-419" altLang="en-US"/>
          </a:p>
        </p:txBody>
      </p:sp>
      <p:sp>
        <p:nvSpPr>
          <p:cNvPr id="2" name="Slide Number Placeholder 1"/>
          <p:cNvSpPr>
            <a:spLocks noGrp="1"/>
          </p:cNvSpPr>
          <p:nvPr>
            <p:ph type="sldNum" sz="quarter" idx="12"/>
          </p:nvPr>
        </p:nvSpPr>
        <p:spPr/>
        <p:txBody>
          <a:bodyPr/>
          <a:lstStyle/>
          <a:p>
            <a:fld id="{A7F154CC-4E82-45BB-8A64-02679D04A018}" type="slidenum">
              <a:rPr lang="en-US" smtClean="0"/>
              <a:pPr/>
              <a:t>34</a:t>
            </a:fld>
            <a:endParaRPr lang="en-US" dirty="0"/>
          </a:p>
        </p:txBody>
      </p:sp>
      <p:sp>
        <p:nvSpPr>
          <p:cNvPr id="6" name="Rectangle 2"/>
          <p:cNvSpPr>
            <a:spLocks noGrp="1"/>
          </p:cNvSpPr>
          <p:nvPr>
            <p:ph type="title"/>
          </p:nvPr>
        </p:nvSpPr>
        <p:spPr>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altLang="en-US" dirty="0"/>
              <a:t>MANTENGASE </a:t>
            </a:r>
            <a:r>
              <a:rPr lang="es-419" altLang="en-US" dirty="0" smtClean="0"/>
              <a:t>SEGURO </a:t>
            </a:r>
            <a:endParaRPr lang="es-419" altLang="en-US" sz="2800" dirty="0"/>
          </a:p>
        </p:txBody>
      </p:sp>
    </p:spTree>
    <p:extLst>
      <p:ext uri="{BB962C8B-B14F-4D97-AF65-F5344CB8AC3E}">
        <p14:creationId xmlns:p14="http://schemas.microsoft.com/office/powerpoint/2010/main" val="184497002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9" name="Rectangle 2"/>
          <p:cNvSpPr>
            <a:spLocks noGrp="1"/>
          </p:cNvSpPr>
          <p:nvPr>
            <p:ph type="title"/>
          </p:nvPr>
        </p:nvSpPr>
        <p:spPr>
          <a:xfrm>
            <a:off x="1" y="229433"/>
            <a:ext cx="9144000"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altLang="en-US" sz="2800" dirty="0"/>
              <a:t>¿CUÁLES SON LOS PRINCIPALES TIPOS DE PELIGROS DE ELECTROCUCIÓN EN La CONSTRUCCIÓN?</a:t>
            </a:r>
          </a:p>
        </p:txBody>
      </p:sp>
      <p:sp>
        <p:nvSpPr>
          <p:cNvPr id="65540" name="Rectangle 3"/>
          <p:cNvSpPr>
            <a:spLocks noGrp="1"/>
          </p:cNvSpPr>
          <p:nvPr>
            <p:ph type="body" idx="1"/>
          </p:nvPr>
        </p:nvSpPr>
        <p:spPr bwMode="auto">
          <a:xfrm>
            <a:off x="456532" y="1554376"/>
            <a:ext cx="7808238"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369453" indent="-369453" defTabSz="914145">
              <a:lnSpc>
                <a:spcPct val="80000"/>
              </a:lnSpc>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contacto con líneas eléctricas, </a:t>
            </a:r>
          </a:p>
          <a:p>
            <a:pPr marL="583758" lvl="1" indent="-262301" defTabSz="914145">
              <a:lnSpc>
                <a:spcPct val="80000"/>
              </a:lnSpc>
              <a:spcBef>
                <a:spcPts val="422"/>
              </a:spcBef>
              <a:buClr>
                <a:srgbClr val="000000"/>
              </a:buClr>
              <a:buFont typeface="ArialMT" charset="0"/>
              <a:buChar char="–"/>
            </a:pPr>
            <a:r>
              <a:rPr lang="es-419" dirty="0"/>
              <a:t>Especialmente aéreas o enterradas</a:t>
            </a:r>
            <a:endParaRPr lang="es-419" altLang="en-US" dirty="0">
              <a:ea typeface="Arial Unicode MS" panose="020B0604020202020204" pitchFamily="34" charset="-128"/>
              <a:sym typeface="Helvetica" panose="020B0604020202020204" pitchFamily="34" charset="0"/>
            </a:endParaRPr>
          </a:p>
          <a:p>
            <a:pPr marL="369453" indent="-369453" defTabSz="914145">
              <a:lnSpc>
                <a:spcPct val="80000"/>
              </a:lnSpc>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contacto con fuentes energizadas,</a:t>
            </a:r>
          </a:p>
          <a:p>
            <a:pPr marL="583758" lvl="1" indent="-262301" defTabSz="914145">
              <a:lnSpc>
                <a:spcPct val="80000"/>
              </a:lnSpc>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Podría provocar descargas eléctricas, quemaduras o la muerte.</a:t>
            </a:r>
          </a:p>
          <a:p>
            <a:pPr marL="369453" indent="-369453" defTabSz="914145">
              <a:lnSpc>
                <a:spcPct val="80000"/>
              </a:lnSpc>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cables de extensión defectuosos, </a:t>
            </a:r>
          </a:p>
          <a:p>
            <a:pPr marL="369453" indent="-369453" defTabSz="914145">
              <a:lnSpc>
                <a:spcPct val="80000"/>
              </a:lnSpc>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puesta a tierra inadecuada del equipo</a:t>
            </a:r>
          </a:p>
          <a:p>
            <a:pPr marL="369453" indent="-369453" defTabSz="914145">
              <a:lnSpc>
                <a:spcPct val="80000"/>
              </a:lnSpc>
              <a:spcBef>
                <a:spcPts val="422"/>
              </a:spcBef>
              <a:buClr>
                <a:srgbClr val="000000"/>
              </a:buClr>
              <a:buFont typeface="ArialMT" charset="0"/>
              <a:buChar char="•"/>
            </a:pPr>
            <a:r>
              <a:rPr lang="es-419" dirty="0"/>
              <a:t>circuitos sobrecargados</a:t>
            </a:r>
            <a:endParaRPr lang="es-419" altLang="en-US" dirty="0">
              <a:ea typeface="Arial Unicode MS" panose="020B0604020202020204" pitchFamily="34" charset="-128"/>
              <a:sym typeface="Helvetica" panose="020B0604020202020204" pitchFamily="34" charset="0"/>
            </a:endParaRPr>
          </a:p>
          <a:p>
            <a:pPr marL="369453" indent="-369453" defTabSz="914145">
              <a:lnSpc>
                <a:spcPct val="80000"/>
              </a:lnSpc>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uso incorrecto de protección personal y/o herramientas</a:t>
            </a:r>
          </a:p>
          <a:p>
            <a:pPr marL="369453" indent="-369453" defTabSz="914145">
              <a:lnSpc>
                <a:spcPct val="80000"/>
              </a:lnSpc>
              <a:spcBef>
                <a:spcPts val="422"/>
              </a:spcBef>
              <a:buClr>
                <a:srgbClr val="000000"/>
              </a:buClr>
              <a:buFont typeface="ArialMT" charset="0"/>
              <a:buChar char="•"/>
            </a:pPr>
            <a:r>
              <a:rPr lang="es-419" dirty="0"/>
              <a:t>áreas húmedas/mojadas cerca de fuentes eléctricas.</a:t>
            </a:r>
            <a:endParaRPr lang="es-419" altLang="en-US" sz="2400"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35</a:t>
            </a:fld>
            <a:endParaRPr lang="en-US" dirty="0"/>
          </a:p>
        </p:txBody>
      </p:sp>
    </p:spTree>
    <p:extLst>
      <p:ext uri="{BB962C8B-B14F-4D97-AF65-F5344CB8AC3E}">
        <p14:creationId xmlns:p14="http://schemas.microsoft.com/office/powerpoint/2010/main" val="103330279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7698" name="Rectangle 2"/>
          <p:cNvSpPr>
            <a:spLocks noGrp="1" noChangeArrowheads="1"/>
          </p:cNvSpPr>
          <p:nvPr>
            <p:ph type="title"/>
          </p:nvPr>
        </p:nvSpPr>
        <p:spPr/>
        <p:txBody>
          <a:bodyPr/>
          <a:lstStyle/>
          <a:p>
            <a:pPr algn="ctr"/>
            <a:r>
              <a:rPr lang="es-419" altLang="en-US" dirty="0"/>
              <a:t>VIOLACIONES COMÚNMENTE CITADAS</a:t>
            </a:r>
          </a:p>
        </p:txBody>
      </p:sp>
      <p:sp>
        <p:nvSpPr>
          <p:cNvPr id="797699" name="Rectangle 3"/>
          <p:cNvSpPr>
            <a:spLocks noGrp="1" noChangeArrowheads="1"/>
          </p:cNvSpPr>
          <p:nvPr>
            <p:ph type="body" idx="1"/>
          </p:nvPr>
        </p:nvSpPr>
        <p:spPr>
          <a:xfrm>
            <a:off x="428363" y="1358828"/>
            <a:ext cx="8317431" cy="4560887"/>
          </a:xfrm>
        </p:spPr>
        <p:txBody>
          <a:bodyPr>
            <a:normAutofit fontScale="92500" lnSpcReduction="20000"/>
          </a:bodyPr>
          <a:lstStyle/>
          <a:p>
            <a:pPr defTabSz="1136650">
              <a:tabLst>
                <a:tab pos="3775075" algn="l"/>
              </a:tabLst>
            </a:pPr>
            <a:r>
              <a:rPr lang="es-419" altLang="en-US" dirty="0"/>
              <a:t>1910.305(b)(1):	</a:t>
            </a:r>
            <a:r>
              <a:rPr lang="es-419" altLang="en-US" dirty="0" err="1"/>
              <a:t>Unused</a:t>
            </a:r>
            <a:r>
              <a:rPr lang="es-419" altLang="en-US" dirty="0"/>
              <a:t> </a:t>
            </a:r>
            <a:r>
              <a:rPr lang="es-419" altLang="en-US" dirty="0" err="1"/>
              <a:t>openings</a:t>
            </a:r>
            <a:r>
              <a:rPr lang="es-419" altLang="en-US" dirty="0"/>
              <a:t>.	</a:t>
            </a:r>
            <a:r>
              <a:rPr lang="es-419" altLang="en-US" sz="2600" b="1" dirty="0"/>
              <a:t>(aperturas sin utilizar)</a:t>
            </a:r>
          </a:p>
          <a:p>
            <a:pPr defTabSz="1136650">
              <a:tabLst>
                <a:tab pos="3775075" algn="l"/>
              </a:tabLst>
            </a:pPr>
            <a:r>
              <a:rPr lang="es-419" altLang="en-US" dirty="0"/>
              <a:t>1910.303(g)(2):	</a:t>
            </a:r>
            <a:r>
              <a:rPr lang="es-419" altLang="en-US" dirty="0" err="1"/>
              <a:t>Exposed</a:t>
            </a:r>
            <a:r>
              <a:rPr lang="es-419" altLang="en-US" dirty="0"/>
              <a:t> </a:t>
            </a:r>
            <a:r>
              <a:rPr lang="es-419" altLang="en-US" dirty="0" err="1"/>
              <a:t>live</a:t>
            </a:r>
            <a:r>
              <a:rPr lang="es-419" altLang="en-US" dirty="0"/>
              <a:t> </a:t>
            </a:r>
            <a:r>
              <a:rPr lang="es-419" altLang="en-US" dirty="0" err="1"/>
              <a:t>parts</a:t>
            </a:r>
            <a:r>
              <a:rPr lang="es-419" altLang="en-US" dirty="0"/>
              <a:t>.</a:t>
            </a:r>
          </a:p>
          <a:p>
            <a:pPr marL="0" indent="0" defTabSz="1136650">
              <a:buNone/>
              <a:tabLst>
                <a:tab pos="3775075" algn="l"/>
              </a:tabLst>
            </a:pPr>
            <a:r>
              <a:rPr lang="es-419" altLang="en-US" dirty="0"/>
              <a:t>	</a:t>
            </a:r>
            <a:r>
              <a:rPr lang="es-419" altLang="en-US" sz="2600" b="1" dirty="0"/>
              <a:t>(Partes vivas expuestas)</a:t>
            </a:r>
          </a:p>
          <a:p>
            <a:pPr defTabSz="1136650">
              <a:tabLst>
                <a:tab pos="3775075" algn="l"/>
              </a:tabLst>
            </a:pPr>
            <a:r>
              <a:rPr lang="es-419" altLang="en-US" dirty="0"/>
              <a:t>1910.305(b)(2):	</a:t>
            </a:r>
            <a:r>
              <a:rPr lang="es-419" altLang="en-US" dirty="0" err="1"/>
              <a:t>Missing</a:t>
            </a:r>
            <a:r>
              <a:rPr lang="es-419" altLang="en-US" dirty="0"/>
              <a:t> </a:t>
            </a:r>
            <a:r>
              <a:rPr lang="es-419" altLang="en-US" dirty="0" err="1"/>
              <a:t>covers</a:t>
            </a:r>
            <a:r>
              <a:rPr lang="es-419" altLang="en-US" dirty="0"/>
              <a:t>.	</a:t>
            </a:r>
            <a:r>
              <a:rPr lang="es-419" altLang="en-US" sz="2600" b="1" dirty="0"/>
              <a:t>(Cubiertas faltantes)</a:t>
            </a:r>
          </a:p>
          <a:p>
            <a:pPr defTabSz="1136650">
              <a:tabLst>
                <a:tab pos="3775075" algn="l"/>
              </a:tabLst>
            </a:pPr>
            <a:r>
              <a:rPr lang="es-419" altLang="en-US" dirty="0"/>
              <a:t>1910.304(f):	</a:t>
            </a:r>
            <a:r>
              <a:rPr lang="es-419" altLang="en-US" dirty="0" err="1"/>
              <a:t>Defective</a:t>
            </a:r>
            <a:r>
              <a:rPr lang="es-419" altLang="en-US" dirty="0"/>
              <a:t> </a:t>
            </a:r>
            <a:r>
              <a:rPr lang="es-419" altLang="en-US" dirty="0" err="1"/>
              <a:t>Ground</a:t>
            </a:r>
            <a:r>
              <a:rPr lang="es-419" altLang="en-US" dirty="0"/>
              <a:t>.</a:t>
            </a:r>
          </a:p>
          <a:p>
            <a:pPr marL="0" indent="0" defTabSz="1136650">
              <a:buNone/>
              <a:tabLst>
                <a:tab pos="3775075" algn="l"/>
              </a:tabLst>
            </a:pPr>
            <a:r>
              <a:rPr lang="es-419" altLang="en-US" dirty="0"/>
              <a:t>	</a:t>
            </a:r>
            <a:r>
              <a:rPr lang="es-419" altLang="en-US" sz="2600" b="1" dirty="0"/>
              <a:t>(Polo a tierra defectuoso)</a:t>
            </a:r>
          </a:p>
          <a:p>
            <a:pPr defTabSz="1136650">
              <a:tabLst>
                <a:tab pos="3775075" algn="l"/>
              </a:tabLst>
            </a:pPr>
            <a:r>
              <a:rPr lang="es-419" altLang="en-US" dirty="0"/>
              <a:t>1910.305(g)(1)(</a:t>
            </a:r>
            <a:r>
              <a:rPr lang="es-419" altLang="en-US" dirty="0" err="1"/>
              <a:t>iii</a:t>
            </a:r>
            <a:r>
              <a:rPr lang="es-419" altLang="en-US" dirty="0"/>
              <a:t>):	</a:t>
            </a:r>
            <a:r>
              <a:rPr lang="es-419" altLang="en-US" dirty="0" err="1"/>
              <a:t>Prohibited</a:t>
            </a:r>
            <a:r>
              <a:rPr lang="es-419" altLang="en-US" dirty="0"/>
              <a:t> uses of flexible 	</a:t>
            </a:r>
            <a:r>
              <a:rPr lang="es-419" altLang="en-US" dirty="0" err="1"/>
              <a:t>cords</a:t>
            </a:r>
            <a:r>
              <a:rPr lang="es-419" altLang="en-US" dirty="0"/>
              <a:t>.</a:t>
            </a:r>
          </a:p>
          <a:p>
            <a:pPr marL="0" indent="0" defTabSz="1136650">
              <a:buNone/>
              <a:tabLst>
                <a:tab pos="3775075" algn="l"/>
              </a:tabLst>
            </a:pPr>
            <a:r>
              <a:rPr lang="es-419" altLang="en-US" dirty="0"/>
              <a:t>	</a:t>
            </a:r>
            <a:r>
              <a:rPr lang="es-419" altLang="en-US" sz="2600" b="1" dirty="0"/>
              <a:t>(El uso prohibido de 	cables 	de extensión)</a:t>
            </a:r>
          </a:p>
        </p:txBody>
      </p:sp>
      <p:sp>
        <p:nvSpPr>
          <p:cNvPr id="2" name="Slide Number Placeholder 1"/>
          <p:cNvSpPr>
            <a:spLocks noGrp="1"/>
          </p:cNvSpPr>
          <p:nvPr>
            <p:ph type="sldNum" sz="quarter" idx="12"/>
          </p:nvPr>
        </p:nvSpPr>
        <p:spPr/>
        <p:txBody>
          <a:bodyPr/>
          <a:lstStyle/>
          <a:p>
            <a:fld id="{A7F154CC-4E82-45BB-8A64-02679D04A018}" type="slidenum">
              <a:rPr lang="en-US" smtClean="0"/>
              <a:pPr/>
              <a:t>36</a:t>
            </a:fld>
            <a:endParaRPr lang="en-US" dirty="0"/>
          </a:p>
        </p:txBody>
      </p:sp>
    </p:spTree>
    <p:extLst>
      <p:ext uri="{BB962C8B-B14F-4D97-AF65-F5344CB8AC3E}">
        <p14:creationId xmlns:p14="http://schemas.microsoft.com/office/powerpoint/2010/main" val="1986525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97699">
                                            <p:txEl>
                                              <p:pRg st="0" end="0"/>
                                            </p:txEl>
                                          </p:spTgt>
                                        </p:tgtEl>
                                        <p:attrNameLst>
                                          <p:attrName>style.visibility</p:attrName>
                                        </p:attrNameLst>
                                      </p:cBhvr>
                                      <p:to>
                                        <p:strVal val="visible"/>
                                      </p:to>
                                    </p:set>
                                    <p:animEffect transition="in" filter="box(out)">
                                      <p:cBhvr>
                                        <p:cTn id="7" dur="500"/>
                                        <p:tgtEl>
                                          <p:spTgt spid="7976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97699">
                                            <p:txEl>
                                              <p:pRg st="1" end="1"/>
                                            </p:txEl>
                                          </p:spTgt>
                                        </p:tgtEl>
                                        <p:attrNameLst>
                                          <p:attrName>style.visibility</p:attrName>
                                        </p:attrNameLst>
                                      </p:cBhvr>
                                      <p:to>
                                        <p:strVal val="visible"/>
                                      </p:to>
                                    </p:set>
                                    <p:animEffect transition="in" filter="box(out)">
                                      <p:cBhvr>
                                        <p:cTn id="12" dur="500"/>
                                        <p:tgtEl>
                                          <p:spTgt spid="79769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97699">
                                            <p:txEl>
                                              <p:pRg st="2" end="2"/>
                                            </p:txEl>
                                          </p:spTgt>
                                        </p:tgtEl>
                                        <p:attrNameLst>
                                          <p:attrName>style.visibility</p:attrName>
                                        </p:attrNameLst>
                                      </p:cBhvr>
                                      <p:to>
                                        <p:strVal val="visible"/>
                                      </p:to>
                                    </p:set>
                                    <p:animEffect transition="in" filter="box(out)">
                                      <p:cBhvr>
                                        <p:cTn id="17" dur="500"/>
                                        <p:tgtEl>
                                          <p:spTgt spid="79769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97699">
                                            <p:txEl>
                                              <p:pRg st="3" end="3"/>
                                            </p:txEl>
                                          </p:spTgt>
                                        </p:tgtEl>
                                        <p:attrNameLst>
                                          <p:attrName>style.visibility</p:attrName>
                                        </p:attrNameLst>
                                      </p:cBhvr>
                                      <p:to>
                                        <p:strVal val="visible"/>
                                      </p:to>
                                    </p:set>
                                    <p:animEffect transition="in" filter="box(out)">
                                      <p:cBhvr>
                                        <p:cTn id="22" dur="500"/>
                                        <p:tgtEl>
                                          <p:spTgt spid="79769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797699">
                                            <p:txEl>
                                              <p:pRg st="4" end="4"/>
                                            </p:txEl>
                                          </p:spTgt>
                                        </p:tgtEl>
                                        <p:attrNameLst>
                                          <p:attrName>style.visibility</p:attrName>
                                        </p:attrNameLst>
                                      </p:cBhvr>
                                      <p:to>
                                        <p:strVal val="visible"/>
                                      </p:to>
                                    </p:set>
                                    <p:animEffect transition="in" filter="box(out)">
                                      <p:cBhvr>
                                        <p:cTn id="27" dur="500"/>
                                        <p:tgtEl>
                                          <p:spTgt spid="79769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797699">
                                            <p:txEl>
                                              <p:pRg st="5" end="5"/>
                                            </p:txEl>
                                          </p:spTgt>
                                        </p:tgtEl>
                                        <p:attrNameLst>
                                          <p:attrName>style.visibility</p:attrName>
                                        </p:attrNameLst>
                                      </p:cBhvr>
                                      <p:to>
                                        <p:strVal val="visible"/>
                                      </p:to>
                                    </p:set>
                                    <p:animEffect transition="in" filter="box(out)">
                                      <p:cBhvr>
                                        <p:cTn id="32" dur="500"/>
                                        <p:tgtEl>
                                          <p:spTgt spid="79769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797699">
                                            <p:txEl>
                                              <p:pRg st="6" end="6"/>
                                            </p:txEl>
                                          </p:spTgt>
                                        </p:tgtEl>
                                        <p:attrNameLst>
                                          <p:attrName>style.visibility</p:attrName>
                                        </p:attrNameLst>
                                      </p:cBhvr>
                                      <p:to>
                                        <p:strVal val="visible"/>
                                      </p:to>
                                    </p:set>
                                    <p:animEffect transition="in" filter="box(out)">
                                      <p:cBhvr>
                                        <p:cTn id="37" dur="500"/>
                                        <p:tgtEl>
                                          <p:spTgt spid="79769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797699">
                                            <p:txEl>
                                              <p:pRg st="7" end="7"/>
                                            </p:txEl>
                                          </p:spTgt>
                                        </p:tgtEl>
                                        <p:attrNameLst>
                                          <p:attrName>style.visibility</p:attrName>
                                        </p:attrNameLst>
                                      </p:cBhvr>
                                      <p:to>
                                        <p:strVal val="visible"/>
                                      </p:to>
                                    </p:set>
                                    <p:animEffect transition="in" filter="box(out)">
                                      <p:cBhvr>
                                        <p:cTn id="42" dur="500"/>
                                        <p:tgtEl>
                                          <p:spTgt spid="79769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69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9746" name="Rectangle 2"/>
          <p:cNvSpPr>
            <a:spLocks noGrp="1" noChangeArrowheads="1"/>
          </p:cNvSpPr>
          <p:nvPr>
            <p:ph type="title"/>
          </p:nvPr>
        </p:nvSpPr>
        <p:spPr/>
        <p:txBody>
          <a:bodyPr/>
          <a:lstStyle/>
          <a:p>
            <a:pPr algn="ctr"/>
            <a:r>
              <a:rPr lang="es-419" altLang="en-US" dirty="0"/>
              <a:t>Violaciones comúnmente </a:t>
            </a:r>
            <a:r>
              <a:rPr lang="es-419" altLang="en-US" dirty="0" smtClean="0"/>
              <a:t>citadas </a:t>
            </a:r>
            <a:endParaRPr lang="es-419" altLang="en-US" dirty="0"/>
          </a:p>
        </p:txBody>
      </p:sp>
      <p:sp>
        <p:nvSpPr>
          <p:cNvPr id="799747" name="Rectangle 3"/>
          <p:cNvSpPr>
            <a:spLocks noGrp="1" noChangeArrowheads="1"/>
          </p:cNvSpPr>
          <p:nvPr>
            <p:ph type="body" idx="1"/>
          </p:nvPr>
        </p:nvSpPr>
        <p:spPr>
          <a:xfrm>
            <a:off x="357981" y="1518218"/>
            <a:ext cx="8428037" cy="4114800"/>
          </a:xfrm>
        </p:spPr>
        <p:txBody>
          <a:bodyPr>
            <a:normAutofit fontScale="92500" lnSpcReduction="10000"/>
          </a:bodyPr>
          <a:lstStyle/>
          <a:p>
            <a:pPr defTabSz="1136650">
              <a:tabLst>
                <a:tab pos="3775075" algn="l"/>
              </a:tabLst>
            </a:pPr>
            <a:r>
              <a:rPr lang="es-419" altLang="en-US" dirty="0"/>
              <a:t>1910.303(f):  	</a:t>
            </a:r>
            <a:r>
              <a:rPr lang="es-419" altLang="en-US" dirty="0" err="1"/>
              <a:t>Unlabeled</a:t>
            </a:r>
            <a:r>
              <a:rPr lang="es-419" altLang="en-US" dirty="0"/>
              <a:t> </a:t>
            </a:r>
            <a:r>
              <a:rPr lang="es-419" altLang="en-US" dirty="0" err="1"/>
              <a:t>disconnects</a:t>
            </a:r>
            <a:r>
              <a:rPr lang="es-419" altLang="en-US" dirty="0"/>
              <a:t> 	</a:t>
            </a:r>
            <a:r>
              <a:rPr lang="es-419" altLang="en-US" sz="2400" b="1" dirty="0"/>
              <a:t>(</a:t>
            </a:r>
            <a:r>
              <a:rPr lang="es-419" sz="2400" b="1" dirty="0" err="1"/>
              <a:t>Desconecciones</a:t>
            </a:r>
            <a:r>
              <a:rPr lang="es-419" sz="2400" b="1" dirty="0"/>
              <a:t> sin etiquetar)</a:t>
            </a:r>
            <a:endParaRPr lang="es-419" altLang="en-US" sz="2400" b="1" dirty="0"/>
          </a:p>
          <a:p>
            <a:pPr defTabSz="1136650">
              <a:tabLst>
                <a:tab pos="3775075" algn="l"/>
              </a:tabLst>
            </a:pPr>
            <a:r>
              <a:rPr lang="es-419" altLang="en-US" dirty="0"/>
              <a:t>1910.305(g)(2)(</a:t>
            </a:r>
            <a:r>
              <a:rPr lang="es-419" altLang="en-US" dirty="0" err="1"/>
              <a:t>iii</a:t>
            </a:r>
            <a:r>
              <a:rPr lang="es-419" altLang="en-US" dirty="0"/>
              <a:t>):	</a:t>
            </a:r>
            <a:r>
              <a:rPr lang="es-419" altLang="en-US" dirty="0" err="1"/>
              <a:t>Strain</a:t>
            </a:r>
            <a:r>
              <a:rPr lang="es-419" altLang="en-US" dirty="0"/>
              <a:t> </a:t>
            </a:r>
            <a:r>
              <a:rPr lang="es-419" altLang="en-US" dirty="0" err="1"/>
              <a:t>relief</a:t>
            </a:r>
            <a:r>
              <a:rPr lang="es-419" altLang="en-US" dirty="0"/>
              <a:t> </a:t>
            </a:r>
          </a:p>
          <a:p>
            <a:pPr marL="0" indent="0" defTabSz="1136650">
              <a:buNone/>
              <a:tabLst>
                <a:tab pos="3775075" algn="l"/>
              </a:tabLst>
            </a:pPr>
            <a:r>
              <a:rPr lang="es-419" sz="2400" dirty="0"/>
              <a:t>	</a:t>
            </a:r>
            <a:r>
              <a:rPr lang="es-419" sz="2400" b="1" dirty="0"/>
              <a:t>(Alivio de tensión)</a:t>
            </a:r>
            <a:endParaRPr lang="es-419" altLang="en-US" sz="2400" b="1" dirty="0"/>
          </a:p>
          <a:p>
            <a:pPr defTabSz="1136650">
              <a:tabLst>
                <a:tab pos="3775075" algn="l"/>
              </a:tabLst>
            </a:pPr>
            <a:r>
              <a:rPr lang="es-419" altLang="en-US" dirty="0"/>
              <a:t>1910.303(b)(2):	</a:t>
            </a:r>
            <a:r>
              <a:rPr lang="es-419" altLang="en-US" sz="2400" dirty="0" err="1"/>
              <a:t>Listed</a:t>
            </a:r>
            <a:r>
              <a:rPr lang="es-419" altLang="en-US" sz="2400" dirty="0"/>
              <a:t> &amp; </a:t>
            </a:r>
            <a:r>
              <a:rPr lang="es-419" altLang="en-US" sz="2400" dirty="0" err="1"/>
              <a:t>labeled</a:t>
            </a:r>
            <a:r>
              <a:rPr lang="es-419" altLang="en-US" sz="2400" dirty="0"/>
              <a:t> </a:t>
            </a:r>
          </a:p>
          <a:p>
            <a:pPr marL="0" indent="0" defTabSz="1136650">
              <a:buNone/>
              <a:tabLst>
                <a:tab pos="3775075" algn="l"/>
              </a:tabLst>
            </a:pPr>
            <a:r>
              <a:rPr lang="es-419" altLang="en-US" sz="2400" dirty="0"/>
              <a:t>	</a:t>
            </a:r>
            <a:r>
              <a:rPr lang="es-419" altLang="en-US" sz="2400" b="1" dirty="0"/>
              <a:t>(Listado &amp; etiquetado)</a:t>
            </a:r>
          </a:p>
          <a:p>
            <a:pPr defTabSz="1136650">
              <a:tabLst>
                <a:tab pos="3775075" algn="l"/>
              </a:tabLst>
            </a:pPr>
            <a:r>
              <a:rPr lang="es-419" altLang="en-US" dirty="0"/>
              <a:t>1910.303(b)(1):	</a:t>
            </a:r>
            <a:r>
              <a:rPr lang="es-419" altLang="en-US" sz="2400" dirty="0"/>
              <a:t>General </a:t>
            </a:r>
            <a:r>
              <a:rPr lang="es-419" altLang="en-US" sz="2400" dirty="0" err="1"/>
              <a:t>Duty</a:t>
            </a:r>
            <a:r>
              <a:rPr lang="es-419" altLang="en-US" sz="2400" dirty="0"/>
              <a:t> </a:t>
            </a:r>
            <a:r>
              <a:rPr lang="es-419" altLang="en-US" sz="2400" dirty="0" err="1"/>
              <a:t>Clause</a:t>
            </a:r>
            <a:r>
              <a:rPr lang="es-419" altLang="en-US" sz="2400" dirty="0"/>
              <a:t> </a:t>
            </a:r>
          </a:p>
          <a:p>
            <a:pPr marL="0" indent="0" defTabSz="1136650">
              <a:buNone/>
              <a:tabLst>
                <a:tab pos="3775075" algn="l"/>
              </a:tabLst>
            </a:pPr>
            <a:r>
              <a:rPr lang="es-419" sz="2400" dirty="0"/>
              <a:t>	</a:t>
            </a:r>
            <a:r>
              <a:rPr lang="es-419" sz="2400" b="1" dirty="0"/>
              <a:t>(Cláusula general)</a:t>
            </a:r>
            <a:endParaRPr lang="es-419" altLang="en-US" sz="2400" b="1" dirty="0"/>
          </a:p>
          <a:p>
            <a:pPr defTabSz="1136650">
              <a:tabLst>
                <a:tab pos="3775075" algn="l"/>
              </a:tabLst>
            </a:pPr>
            <a:r>
              <a:rPr lang="es-419" altLang="en-US" dirty="0"/>
              <a:t>1910.303(g)(1):	</a:t>
            </a:r>
            <a:r>
              <a:rPr lang="es-419" altLang="en-US" sz="2400" dirty="0"/>
              <a:t>Access &amp; </a:t>
            </a:r>
            <a:r>
              <a:rPr lang="es-419" altLang="en-US" sz="2400" dirty="0" err="1"/>
              <a:t>working</a:t>
            </a:r>
            <a:r>
              <a:rPr lang="es-419" altLang="en-US" sz="2400" dirty="0"/>
              <a:t> </a:t>
            </a:r>
            <a:r>
              <a:rPr lang="es-419" altLang="en-US" sz="2400" dirty="0" err="1"/>
              <a:t>space</a:t>
            </a:r>
            <a:r>
              <a:rPr lang="es-419" altLang="en-US" sz="2400" dirty="0"/>
              <a:t> </a:t>
            </a:r>
          </a:p>
          <a:p>
            <a:pPr marL="0" indent="0" defTabSz="1136650">
              <a:buNone/>
              <a:tabLst>
                <a:tab pos="3775075" algn="l"/>
              </a:tabLst>
            </a:pPr>
            <a:r>
              <a:rPr lang="es-419" sz="2400" dirty="0"/>
              <a:t>	</a:t>
            </a:r>
            <a:r>
              <a:rPr lang="es-419" sz="2400" b="1" dirty="0"/>
              <a:t>(Acceso y área de trabajo)</a:t>
            </a:r>
            <a:endParaRPr lang="es-419" altLang="en-US" sz="2400" b="1"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37</a:t>
            </a:fld>
            <a:endParaRPr lang="en-US" dirty="0"/>
          </a:p>
        </p:txBody>
      </p:sp>
    </p:spTree>
    <p:extLst>
      <p:ext uri="{BB962C8B-B14F-4D97-AF65-F5344CB8AC3E}">
        <p14:creationId xmlns:p14="http://schemas.microsoft.com/office/powerpoint/2010/main" val="3653284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99747">
                                            <p:txEl>
                                              <p:pRg st="0" end="0"/>
                                            </p:txEl>
                                          </p:spTgt>
                                        </p:tgtEl>
                                        <p:attrNameLst>
                                          <p:attrName>style.visibility</p:attrName>
                                        </p:attrNameLst>
                                      </p:cBhvr>
                                      <p:to>
                                        <p:strVal val="visible"/>
                                      </p:to>
                                    </p:set>
                                    <p:animEffect transition="in" filter="box(out)">
                                      <p:cBhvr>
                                        <p:cTn id="7" dur="500"/>
                                        <p:tgtEl>
                                          <p:spTgt spid="7997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99747">
                                            <p:txEl>
                                              <p:pRg st="1" end="1"/>
                                            </p:txEl>
                                          </p:spTgt>
                                        </p:tgtEl>
                                        <p:attrNameLst>
                                          <p:attrName>style.visibility</p:attrName>
                                        </p:attrNameLst>
                                      </p:cBhvr>
                                      <p:to>
                                        <p:strVal val="visible"/>
                                      </p:to>
                                    </p:set>
                                    <p:animEffect transition="in" filter="box(out)">
                                      <p:cBhvr>
                                        <p:cTn id="12" dur="500"/>
                                        <p:tgtEl>
                                          <p:spTgt spid="7997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99747">
                                            <p:txEl>
                                              <p:pRg st="2" end="2"/>
                                            </p:txEl>
                                          </p:spTgt>
                                        </p:tgtEl>
                                        <p:attrNameLst>
                                          <p:attrName>style.visibility</p:attrName>
                                        </p:attrNameLst>
                                      </p:cBhvr>
                                      <p:to>
                                        <p:strVal val="visible"/>
                                      </p:to>
                                    </p:set>
                                    <p:animEffect transition="in" filter="box(out)">
                                      <p:cBhvr>
                                        <p:cTn id="17" dur="500"/>
                                        <p:tgtEl>
                                          <p:spTgt spid="79974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99747">
                                            <p:txEl>
                                              <p:pRg st="3" end="3"/>
                                            </p:txEl>
                                          </p:spTgt>
                                        </p:tgtEl>
                                        <p:attrNameLst>
                                          <p:attrName>style.visibility</p:attrName>
                                        </p:attrNameLst>
                                      </p:cBhvr>
                                      <p:to>
                                        <p:strVal val="visible"/>
                                      </p:to>
                                    </p:set>
                                    <p:animEffect transition="in" filter="box(out)">
                                      <p:cBhvr>
                                        <p:cTn id="22" dur="500"/>
                                        <p:tgtEl>
                                          <p:spTgt spid="79974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799747">
                                            <p:txEl>
                                              <p:pRg st="4" end="4"/>
                                            </p:txEl>
                                          </p:spTgt>
                                        </p:tgtEl>
                                        <p:attrNameLst>
                                          <p:attrName>style.visibility</p:attrName>
                                        </p:attrNameLst>
                                      </p:cBhvr>
                                      <p:to>
                                        <p:strVal val="visible"/>
                                      </p:to>
                                    </p:set>
                                    <p:animEffect transition="in" filter="box(out)">
                                      <p:cBhvr>
                                        <p:cTn id="27" dur="500"/>
                                        <p:tgtEl>
                                          <p:spTgt spid="79974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799747">
                                            <p:txEl>
                                              <p:pRg st="5" end="5"/>
                                            </p:txEl>
                                          </p:spTgt>
                                        </p:tgtEl>
                                        <p:attrNameLst>
                                          <p:attrName>style.visibility</p:attrName>
                                        </p:attrNameLst>
                                      </p:cBhvr>
                                      <p:to>
                                        <p:strVal val="visible"/>
                                      </p:to>
                                    </p:set>
                                    <p:animEffect transition="in" filter="box(out)">
                                      <p:cBhvr>
                                        <p:cTn id="32" dur="500"/>
                                        <p:tgtEl>
                                          <p:spTgt spid="79974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799747">
                                            <p:txEl>
                                              <p:pRg st="6" end="6"/>
                                            </p:txEl>
                                          </p:spTgt>
                                        </p:tgtEl>
                                        <p:attrNameLst>
                                          <p:attrName>style.visibility</p:attrName>
                                        </p:attrNameLst>
                                      </p:cBhvr>
                                      <p:to>
                                        <p:strVal val="visible"/>
                                      </p:to>
                                    </p:set>
                                    <p:animEffect transition="in" filter="box(out)">
                                      <p:cBhvr>
                                        <p:cTn id="37" dur="500"/>
                                        <p:tgtEl>
                                          <p:spTgt spid="79974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799747">
                                            <p:txEl>
                                              <p:pRg st="7" end="7"/>
                                            </p:txEl>
                                          </p:spTgt>
                                        </p:tgtEl>
                                        <p:attrNameLst>
                                          <p:attrName>style.visibility</p:attrName>
                                        </p:attrNameLst>
                                      </p:cBhvr>
                                      <p:to>
                                        <p:strVal val="visible"/>
                                      </p:to>
                                    </p:set>
                                    <p:animEffect transition="in" filter="box(out)">
                                      <p:cBhvr>
                                        <p:cTn id="42" dur="500"/>
                                        <p:tgtEl>
                                          <p:spTgt spid="799747">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799747">
                                            <p:txEl>
                                              <p:pRg st="8" end="8"/>
                                            </p:txEl>
                                          </p:spTgt>
                                        </p:tgtEl>
                                        <p:attrNameLst>
                                          <p:attrName>style.visibility</p:attrName>
                                        </p:attrNameLst>
                                      </p:cBhvr>
                                      <p:to>
                                        <p:strVal val="visible"/>
                                      </p:to>
                                    </p:set>
                                    <p:animEffect transition="in" filter="box(out)">
                                      <p:cBhvr>
                                        <p:cTn id="47" dur="500"/>
                                        <p:tgtEl>
                                          <p:spTgt spid="799747">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58146" y="297135"/>
            <a:ext cx="7886700" cy="776489"/>
          </a:xfrm>
        </p:spPr>
        <p:txBody>
          <a:bodyPr/>
          <a:lstStyle/>
          <a:p>
            <a:r>
              <a:rPr lang="es-ES" altLang="en-US" sz="3200" dirty="0"/>
              <a:t>Reacción corporal a la electricidad.</a:t>
            </a:r>
            <a:endParaRPr lang="en-US" sz="3200" dirty="0"/>
          </a:p>
        </p:txBody>
      </p:sp>
      <p:sp>
        <p:nvSpPr>
          <p:cNvPr id="4" name="Slide Number Placeholder 3"/>
          <p:cNvSpPr>
            <a:spLocks noGrp="1"/>
          </p:cNvSpPr>
          <p:nvPr>
            <p:ph type="sldNum" sz="quarter" idx="12"/>
          </p:nvPr>
        </p:nvSpPr>
        <p:spPr/>
        <p:txBody>
          <a:bodyPr/>
          <a:lstStyle/>
          <a:p>
            <a:fld id="{A7F154CC-4E82-45BB-8A64-02679D04A018}" type="slidenum">
              <a:rPr lang="en-US" smtClean="0"/>
              <a:pPr/>
              <a:t>38</a:t>
            </a:fld>
            <a:endParaRPr lang="en-US" dirty="0"/>
          </a:p>
        </p:txBody>
      </p:sp>
      <p:pic>
        <p:nvPicPr>
          <p:cNvPr id="5" name="Content Placeholder 4" title="Tabla - coriente / Reacci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21008" y="1203325"/>
            <a:ext cx="7301983" cy="4973638"/>
          </a:xfrm>
        </p:spPr>
      </p:pic>
    </p:spTree>
    <p:extLst>
      <p:ext uri="{BB962C8B-B14F-4D97-AF65-F5344CB8AC3E}">
        <p14:creationId xmlns:p14="http://schemas.microsoft.com/office/powerpoint/2010/main" val="933520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3"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altLang="en-US" dirty="0"/>
              <a:t>¿CÓMO AFECTA EL AGUA AL FLUJO ELÉCTRICO?</a:t>
            </a:r>
            <a:endParaRPr lang="es-419" altLang="en-US" sz="4000" dirty="0"/>
          </a:p>
        </p:txBody>
      </p:sp>
      <p:sp>
        <p:nvSpPr>
          <p:cNvPr id="71684" name="Rectangle 3"/>
          <p:cNvSpPr>
            <a:spLocks noGrp="1"/>
          </p:cNvSpPr>
          <p:nvPr>
            <p:ph type="body" idx="1"/>
          </p:nvPr>
        </p:nvSpPr>
        <p:spPr bwMode="auto">
          <a:xfrm>
            <a:off x="456531" y="1599531"/>
            <a:ext cx="8229823" cy="47561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lnSpcReduction="10000"/>
          </a:bodyPr>
          <a:lstStyle/>
          <a:p>
            <a:pPr marL="306947" indent="-306947" defTabSz="914145">
              <a:lnSpc>
                <a:spcPct val="80000"/>
              </a:lnSpc>
              <a:spcBef>
                <a:spcPts val="422"/>
              </a:spcBef>
              <a:buClr>
                <a:srgbClr val="000000"/>
              </a:buClr>
              <a:buFont typeface="ArialMT" charset="0"/>
              <a:buChar char="•"/>
            </a:pPr>
            <a:r>
              <a:rPr lang="es-419" altLang="en-US" sz="2531" dirty="0">
                <a:ea typeface="Arial Unicode MS" panose="020B0604020202020204" pitchFamily="34" charset="-128"/>
                <a:sym typeface="Helvetica" panose="020B0604020202020204" pitchFamily="34" charset="0"/>
              </a:rPr>
              <a:t>El agua pura es un mal conductor, pero pequeñas cantidades de impurezas en el agua como sal, ácidos, solventes u otros materiales pueden convertir el agua y otras sustancias que generalmente actúan como aislantes en conductores o en mejores conductores. </a:t>
            </a:r>
          </a:p>
          <a:p>
            <a:pPr marL="306947" indent="-306947" defTabSz="914145">
              <a:lnSpc>
                <a:spcPct val="80000"/>
              </a:lnSpc>
              <a:spcBef>
                <a:spcPts val="422"/>
              </a:spcBef>
              <a:buClr>
                <a:srgbClr val="000000"/>
              </a:buClr>
              <a:buFont typeface="ArialMT" charset="0"/>
              <a:buChar char="•"/>
            </a:pPr>
            <a:endParaRPr lang="es-419" altLang="en-US" sz="2531" dirty="0">
              <a:ea typeface="Arial Unicode MS" panose="020B0604020202020204" pitchFamily="34" charset="-128"/>
              <a:sym typeface="Helvetica" panose="020B0604020202020204" pitchFamily="34" charset="0"/>
            </a:endParaRPr>
          </a:p>
          <a:p>
            <a:pPr marL="306947" indent="-306947" defTabSz="914145">
              <a:lnSpc>
                <a:spcPct val="80000"/>
              </a:lnSpc>
              <a:spcBef>
                <a:spcPts val="422"/>
              </a:spcBef>
              <a:buClr>
                <a:srgbClr val="000000"/>
              </a:buClr>
              <a:buFont typeface="ArialMT" charset="0"/>
              <a:buChar char="•"/>
            </a:pPr>
            <a:r>
              <a:rPr lang="es-419" altLang="en-US" sz="2531" dirty="0">
                <a:ea typeface="Arial Unicode MS" panose="020B0604020202020204" pitchFamily="34" charset="-128"/>
                <a:sym typeface="Helvetica" panose="020B0604020202020204" pitchFamily="34" charset="0"/>
              </a:rPr>
              <a:t>La madera seca, por ejemplo, generalmente disminuye o detiene el flujo de electricidad, pero cuando se satura de agua, la madera se convierte en un conductor. Lo mismo ocurre con la piel humana. La piel seca tiene una gran resistencia a la corriente eléctrica, pero cuando la piel está húmeda o mojada, actúa como un conductor. Esto significa que cualquier persona que trabaje con electricidad en un ambiente húmedo o con humedad debe tener mucho cuidado para evitar riesgos de tipo eléctrico.</a:t>
            </a:r>
            <a:endParaRPr lang="es-419"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39</a:t>
            </a:fld>
            <a:endParaRPr lang="en-US" dirty="0"/>
          </a:p>
        </p:txBody>
      </p:sp>
    </p:spTree>
    <p:extLst>
      <p:ext uri="{BB962C8B-B14F-4D97-AF65-F5344CB8AC3E}">
        <p14:creationId xmlns:p14="http://schemas.microsoft.com/office/powerpoint/2010/main" val="26868968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None/>
            </a:pPr>
            <a:r>
              <a:rPr lang="es-419" spc="-4"/>
              <a:t>Este material fue producido bajo la concesión (grant), número </a:t>
            </a:r>
            <a:r>
              <a:rPr lang="es-419" spc="-9"/>
              <a:t>SH-05015-SH8, otorgada por la Agencia Americana de Administración de Salud y Seguridad Industrial (OSHA) y el Departamen-to del Trabajo de Estados Unidos (</a:t>
            </a:r>
            <a:r>
              <a:rPr lang="es-419" spc="-13"/>
              <a:t>U</a:t>
            </a:r>
            <a:r>
              <a:rPr lang="es-419"/>
              <a:t>.</a:t>
            </a:r>
            <a:r>
              <a:rPr lang="es-419" spc="-9"/>
              <a:t>S</a:t>
            </a:r>
            <a:r>
              <a:rPr lang="es-419"/>
              <a:t>.</a:t>
            </a:r>
            <a:r>
              <a:rPr lang="es-419" spc="-9"/>
              <a:t> </a:t>
            </a:r>
            <a:r>
              <a:rPr lang="es-419" spc="-18"/>
              <a:t>D</a:t>
            </a:r>
            <a:r>
              <a:rPr lang="es-419" spc="-9"/>
              <a:t>e</a:t>
            </a:r>
            <a:r>
              <a:rPr lang="es-419" spc="-4"/>
              <a:t>p</a:t>
            </a:r>
            <a:r>
              <a:rPr lang="es-419"/>
              <a:t>art-ment</a:t>
            </a:r>
            <a:r>
              <a:rPr lang="es-419" spc="-18"/>
              <a:t> </a:t>
            </a:r>
            <a:r>
              <a:rPr lang="es-419" spc="-4"/>
              <a:t>o</a:t>
            </a:r>
            <a:r>
              <a:rPr lang="es-419"/>
              <a:t>f </a:t>
            </a:r>
            <a:r>
              <a:rPr lang="es-419" spc="-9"/>
              <a:t>L</a:t>
            </a:r>
            <a:r>
              <a:rPr lang="es-419" spc="-13"/>
              <a:t>ab</a:t>
            </a:r>
            <a:r>
              <a:rPr lang="es-419"/>
              <a:t>o</a:t>
            </a:r>
            <a:r>
              <a:rPr lang="es-419" spc="-9"/>
              <a:t>r)</a:t>
            </a:r>
            <a:r>
              <a:rPr lang="es-419"/>
              <a:t>. Este curso no necesariamente refleja los puntos de vista, ni las po</a:t>
            </a:r>
            <a:r>
              <a:rPr lang="es-419" spc="-4"/>
              <a:t>Ií</a:t>
            </a:r>
            <a:r>
              <a:rPr lang="es-419"/>
              <a:t>ticas</a:t>
            </a:r>
            <a:r>
              <a:rPr lang="es-419" spc="-18"/>
              <a:t> </a:t>
            </a:r>
            <a:r>
              <a:rPr lang="es-419" spc="-4"/>
              <a:t>d</a:t>
            </a:r>
            <a:r>
              <a:rPr lang="es-419"/>
              <a:t>e</a:t>
            </a:r>
            <a:r>
              <a:rPr lang="es-419" spc="-9"/>
              <a:t>l D</a:t>
            </a:r>
            <a:r>
              <a:rPr lang="es-419"/>
              <a:t>e</a:t>
            </a:r>
            <a:r>
              <a:rPr lang="es-419" spc="-4"/>
              <a:t>p</a:t>
            </a:r>
            <a:r>
              <a:rPr lang="es-419"/>
              <a:t>ar</a:t>
            </a:r>
            <a:r>
              <a:rPr lang="es-419" spc="-4"/>
              <a:t>t</a:t>
            </a:r>
            <a:r>
              <a:rPr lang="es-419" spc="-9"/>
              <a:t>me</a:t>
            </a:r>
            <a:r>
              <a:rPr lang="es-419"/>
              <a:t>nto del Trabajo de los Estados Unidos, tampoco,</a:t>
            </a:r>
            <a:r>
              <a:rPr lang="es-419" spc="-13"/>
              <a:t> </a:t>
            </a:r>
            <a:r>
              <a:rPr lang="es-419"/>
              <a:t>el mencionar nombre de compañías, productos u organizaciones comerciales implica una aprobación</a:t>
            </a:r>
            <a:r>
              <a:rPr lang="es-419" spc="-4"/>
              <a:t> p</a:t>
            </a:r>
            <a:r>
              <a:rPr lang="es-419" spc="-9"/>
              <a:t>o</a:t>
            </a:r>
            <a:r>
              <a:rPr lang="es-419"/>
              <a:t>r pa</a:t>
            </a:r>
            <a:r>
              <a:rPr lang="es-419" spc="-9"/>
              <a:t>r</a:t>
            </a:r>
            <a:r>
              <a:rPr lang="es-419" spc="-4"/>
              <a:t>t</a:t>
            </a:r>
            <a:r>
              <a:rPr lang="es-419" spc="-9"/>
              <a:t>e d</a:t>
            </a:r>
            <a:r>
              <a:rPr lang="es-419"/>
              <a:t>el </a:t>
            </a:r>
            <a:r>
              <a:rPr lang="es-419" spc="-4"/>
              <a:t>G</a:t>
            </a:r>
            <a:r>
              <a:rPr lang="es-419"/>
              <a:t>obier</a:t>
            </a:r>
            <a:r>
              <a:rPr lang="es-419" spc="-9"/>
              <a:t>no de los Estados Unidos</a:t>
            </a:r>
            <a:r>
              <a:rPr lang="es-419"/>
              <a:t>.</a:t>
            </a:r>
          </a:p>
        </p:txBody>
      </p:sp>
      <p:sp>
        <p:nvSpPr>
          <p:cNvPr id="3" name="Title 2"/>
          <p:cNvSpPr>
            <a:spLocks noGrp="1"/>
          </p:cNvSpPr>
          <p:nvPr>
            <p:ph type="title"/>
          </p:nvPr>
        </p:nvSpPr>
        <p:spPr/>
        <p:txBody>
          <a:bodyPr/>
          <a:lstStyle/>
          <a:p>
            <a:r>
              <a:rPr lang="es-419" sz="3200"/>
              <a:t>Exclusion de Responsabilidades</a:t>
            </a:r>
          </a:p>
        </p:txBody>
      </p:sp>
      <p:sp>
        <p:nvSpPr>
          <p:cNvPr id="4" name="Slide Number Placeholder 3"/>
          <p:cNvSpPr>
            <a:spLocks noGrp="1"/>
          </p:cNvSpPr>
          <p:nvPr>
            <p:ph type="sldNum" sz="quarter" idx="12"/>
          </p:nvPr>
        </p:nvSpPr>
        <p:spPr/>
        <p:txBody>
          <a:bodyPr/>
          <a:lstStyle/>
          <a:p>
            <a:fld id="{A7F154CC-4E82-45BB-8A64-02679D04A018}" type="slidenum">
              <a:rPr lang="en-US" smtClean="0"/>
              <a:pPr/>
              <a:t>4</a:t>
            </a:fld>
            <a:endParaRPr lang="en-US" dirty="0"/>
          </a:p>
        </p:txBody>
      </p:sp>
    </p:spTree>
    <p:extLst>
      <p:ext uri="{BB962C8B-B14F-4D97-AF65-F5344CB8AC3E}">
        <p14:creationId xmlns:p14="http://schemas.microsoft.com/office/powerpoint/2010/main" val="1665233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1" name="Rectangle 2"/>
          <p:cNvSpPr>
            <a:spLocks noGrp="1"/>
          </p:cNvSpPr>
          <p:nvPr>
            <p:ph type="title"/>
          </p:nvPr>
        </p:nvSpPr>
        <p:spPr>
          <a:xfrm>
            <a:off x="456531" y="229432"/>
            <a:ext cx="8229823" cy="864099"/>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sz="3200"/>
              <a:t>¿Qué causa el choque electrico?</a:t>
            </a:r>
            <a:endParaRPr lang="es-419" altLang="en-US" sz="3200"/>
          </a:p>
        </p:txBody>
      </p:sp>
      <p:sp>
        <p:nvSpPr>
          <p:cNvPr id="73732" name="Rectangle 3"/>
          <p:cNvSpPr>
            <a:spLocks noGrp="1"/>
          </p:cNvSpPr>
          <p:nvPr>
            <p:ph type="body" idx="1"/>
          </p:nvPr>
        </p:nvSpPr>
        <p:spPr bwMode="auto">
          <a:xfrm>
            <a:off x="456531" y="1554375"/>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lnSpcReduction="10000"/>
          </a:bodyPr>
          <a:lstStyle/>
          <a:p>
            <a:pPr marL="305831" indent="-305831" defTabSz="914145">
              <a:lnSpc>
                <a:spcPct val="80000"/>
              </a:lnSpc>
              <a:spcBef>
                <a:spcPts val="352"/>
              </a:spcBef>
              <a:buClr>
                <a:srgbClr val="000000"/>
              </a:buClr>
              <a:buFont typeface="ArialMT" charset="0"/>
              <a:buChar char="•"/>
            </a:pPr>
            <a:r>
              <a:rPr lang="es-419" sz="2400" dirty="0"/>
              <a:t>La electricidad solo  fluye en circuitos cerrados, normalmente a través de un conductor. Pero a veces el cuerpo de una persona – un eficiente conductor de electricidad – se convierte erróneamente en parte del circuito eléctrico</a:t>
            </a:r>
            <a:r>
              <a:rPr lang="es-419" altLang="en-US" sz="2391" dirty="0">
                <a:ea typeface="Arial Unicode MS" panose="020B0604020202020204" pitchFamily="34" charset="-128"/>
                <a:sym typeface="Helvetica" panose="020B0604020202020204" pitchFamily="34" charset="0"/>
              </a:rPr>
              <a:t>. </a:t>
            </a:r>
            <a:r>
              <a:rPr lang="es-419" sz="2400" dirty="0"/>
              <a:t>Esto puede causar una descarga eléctrica. Los choques ocurren cuando el cuerpo de una persona cierra el circuito tocando:</a:t>
            </a:r>
          </a:p>
          <a:p>
            <a:pPr marL="0" indent="0" defTabSz="914145">
              <a:lnSpc>
                <a:spcPct val="80000"/>
              </a:lnSpc>
              <a:spcBef>
                <a:spcPts val="352"/>
              </a:spcBef>
              <a:buClr>
                <a:srgbClr val="000000"/>
              </a:buClr>
              <a:buNone/>
            </a:pPr>
            <a:endParaRPr lang="es-419" altLang="en-US" sz="1400" dirty="0">
              <a:ea typeface="Arial Unicode MS" panose="020B0604020202020204" pitchFamily="34" charset="-128"/>
              <a:sym typeface="Helvetica" panose="020B0604020202020204" pitchFamily="34" charset="0"/>
            </a:endParaRPr>
          </a:p>
          <a:p>
            <a:pPr marL="539111" lvl="1" indent="-217654" defTabSz="914145">
              <a:lnSpc>
                <a:spcPct val="80000"/>
              </a:lnSpc>
              <a:spcBef>
                <a:spcPts val="352"/>
              </a:spcBef>
              <a:buClr>
                <a:srgbClr val="000000"/>
              </a:buClr>
              <a:buFont typeface="ArialMT" charset="0"/>
              <a:buChar char="–"/>
            </a:pPr>
            <a:r>
              <a:rPr lang="es-419" sz="2000" dirty="0"/>
              <a:t>ambos cables de un circuito eléctrico;</a:t>
            </a:r>
            <a:endParaRPr lang="es-419" altLang="en-US" sz="2039" dirty="0">
              <a:ea typeface="Arial Unicode MS" panose="020B0604020202020204" pitchFamily="34" charset="-128"/>
              <a:sym typeface="Helvetica" panose="020B0604020202020204" pitchFamily="34" charset="0"/>
            </a:endParaRPr>
          </a:p>
          <a:p>
            <a:pPr marL="539111" lvl="1" indent="-217654" defTabSz="914145">
              <a:lnSpc>
                <a:spcPct val="80000"/>
              </a:lnSpc>
              <a:spcBef>
                <a:spcPts val="352"/>
              </a:spcBef>
              <a:buClr>
                <a:srgbClr val="000000"/>
              </a:buClr>
              <a:buFont typeface="ArialMT" charset="0"/>
              <a:buChar char="–"/>
            </a:pPr>
            <a:r>
              <a:rPr lang="es-419" sz="2039" dirty="0">
                <a:ea typeface="Arial Unicode MS" panose="020B0604020202020204" pitchFamily="34" charset="-128"/>
                <a:sym typeface="Helvetica" panose="020B0604020202020204" pitchFamily="34" charset="0"/>
              </a:rPr>
              <a:t>u</a:t>
            </a:r>
            <a:r>
              <a:rPr lang="es-419" sz="2000" dirty="0"/>
              <a:t>n cable de un circuito energizado y el suelo;</a:t>
            </a:r>
            <a:endParaRPr lang="es-419" altLang="en-US" sz="2039" dirty="0">
              <a:ea typeface="Arial Unicode MS" panose="020B0604020202020204" pitchFamily="34" charset="-128"/>
              <a:sym typeface="Helvetica" panose="020B0604020202020204" pitchFamily="34" charset="0"/>
            </a:endParaRPr>
          </a:p>
          <a:p>
            <a:pPr marL="539111" lvl="1" indent="-217654" defTabSz="914145">
              <a:lnSpc>
                <a:spcPct val="80000"/>
              </a:lnSpc>
              <a:spcBef>
                <a:spcPts val="352"/>
              </a:spcBef>
              <a:buClr>
                <a:srgbClr val="000000"/>
              </a:buClr>
              <a:buFont typeface="ArialMT" charset="0"/>
              <a:buChar char="–"/>
            </a:pPr>
            <a:r>
              <a:rPr lang="es-419" sz="2000" dirty="0"/>
              <a:t>una parte de metal que accidentalmente se energiza debido, por ejemplo, a una ruptura en su aislamiento; o</a:t>
            </a:r>
            <a:endParaRPr lang="es-419" altLang="en-US" sz="2039" dirty="0">
              <a:ea typeface="Arial Unicode MS" panose="020B0604020202020204" pitchFamily="34" charset="-128"/>
              <a:sym typeface="Helvetica" panose="020B0604020202020204" pitchFamily="34" charset="0"/>
            </a:endParaRPr>
          </a:p>
          <a:p>
            <a:pPr marL="539111" lvl="1" indent="-217654" defTabSz="914145">
              <a:lnSpc>
                <a:spcPct val="80000"/>
              </a:lnSpc>
              <a:spcBef>
                <a:spcPts val="352"/>
              </a:spcBef>
              <a:buClr>
                <a:srgbClr val="000000"/>
              </a:buClr>
              <a:buFont typeface="ArialMT" charset="0"/>
              <a:buChar char="–"/>
            </a:pPr>
            <a:r>
              <a:rPr lang="es-419" sz="2000" dirty="0"/>
              <a:t>Otro "conductor" energizado</a:t>
            </a:r>
            <a:r>
              <a:rPr lang="es-419" sz="2039" dirty="0">
                <a:ea typeface="Arial Unicode MS" panose="020B0604020202020204" pitchFamily="34" charset="-128"/>
                <a:sym typeface="Helvetica" panose="020B0604020202020204" pitchFamily="34" charset="0"/>
              </a:rPr>
              <a:t>.</a:t>
            </a:r>
          </a:p>
          <a:p>
            <a:pPr marL="321457" lvl="1" indent="0" defTabSz="914145">
              <a:lnSpc>
                <a:spcPct val="80000"/>
              </a:lnSpc>
              <a:spcBef>
                <a:spcPts val="352"/>
              </a:spcBef>
              <a:buClr>
                <a:srgbClr val="000000"/>
              </a:buClr>
              <a:buNone/>
            </a:pPr>
            <a:endParaRPr lang="es-419" altLang="en-US" sz="2039" dirty="0">
              <a:ea typeface="Arial Unicode MS" panose="020B0604020202020204" pitchFamily="34" charset="-128"/>
              <a:sym typeface="Helvetica" panose="020B0604020202020204" pitchFamily="34" charset="0"/>
            </a:endParaRPr>
          </a:p>
          <a:p>
            <a:pPr marL="305831" indent="-305831" defTabSz="914145">
              <a:lnSpc>
                <a:spcPct val="80000"/>
              </a:lnSpc>
              <a:spcBef>
                <a:spcPts val="352"/>
              </a:spcBef>
              <a:buClr>
                <a:srgbClr val="000000"/>
              </a:buClr>
              <a:buFont typeface="ArialMT" charset="0"/>
              <a:buChar char="•"/>
            </a:pPr>
            <a:r>
              <a:rPr lang="es-419" sz="2400" dirty="0"/>
              <a:t>Cuando una persona recibe una descarga eléctrica, la electricidad fluye entre partes del cuerpo o a través del cuerpo hacia el suelo o la tierra.</a:t>
            </a:r>
            <a:r>
              <a:rPr lang="es-419" altLang="en-US" sz="2391" dirty="0">
                <a:ea typeface="Arial Unicode MS" panose="020B0604020202020204" pitchFamily="34" charset="-128"/>
                <a:sym typeface="Helvetica" panose="020B0604020202020204" pitchFamily="34" charset="0"/>
              </a:rPr>
              <a:t>.</a:t>
            </a:r>
            <a:endParaRPr lang="es-419"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40</a:t>
            </a:fld>
            <a:endParaRPr lang="en-US" dirty="0"/>
          </a:p>
        </p:txBody>
      </p:sp>
    </p:spTree>
    <p:extLst>
      <p:ext uri="{BB962C8B-B14F-4D97-AF65-F5344CB8AC3E}">
        <p14:creationId xmlns:p14="http://schemas.microsoft.com/office/powerpoint/2010/main" val="83298168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ES" sz="3200" dirty="0"/>
              <a:t>Uso inadecuado de extensiones.</a:t>
            </a:r>
            <a:endParaRPr lang="en-US" altLang="en-US" sz="3200" dirty="0"/>
          </a:p>
        </p:txBody>
      </p:sp>
      <p:sp>
        <p:nvSpPr>
          <p:cNvPr id="75780" name="Rectangle 3"/>
          <p:cNvSpPr>
            <a:spLocks noGrp="1"/>
          </p:cNvSpPr>
          <p:nvPr>
            <p:ph type="body" idx="1"/>
          </p:nvPr>
        </p:nvSpPr>
        <p:spPr bwMode="auto">
          <a:xfrm>
            <a:off x="456530" y="1624410"/>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lnSpcReduction="10000"/>
          </a:bodyPr>
          <a:lstStyle/>
          <a:p>
            <a:pPr marL="354942" indent="-354942" defTabSz="914145">
              <a:spcBef>
                <a:spcPts val="492"/>
              </a:spcBef>
              <a:buClr>
                <a:srgbClr val="000000"/>
              </a:buClr>
              <a:buFont typeface="ArialMT" charset="0"/>
              <a:buChar char="•"/>
            </a:pPr>
            <a:r>
              <a:rPr lang="es-ES" dirty="0"/>
              <a:t>Debido a que estos cables están expuestos, son flexibles y no están asegurados, ellos son más susceptibles a daños que el cableado fijo. El peligro se crea cuando los cables, conectores, receptáculos y equipos conectados a estos cables y enchufes, se usan y mantienen de manera inadecuada</a:t>
            </a:r>
            <a:r>
              <a:rPr lang="en-US" altLang="en-US" dirty="0">
                <a:ea typeface="Arial Unicode MS" panose="020B0604020202020204" pitchFamily="34" charset="-128"/>
                <a:sym typeface="Helvetica" panose="020B0604020202020204" pitchFamily="34" charset="0"/>
              </a:rPr>
              <a:t>.</a:t>
            </a:r>
          </a:p>
          <a:p>
            <a:pPr marL="354942" indent="-354942" defTabSz="914145">
              <a:spcBef>
                <a:spcPts val="492"/>
              </a:spcBef>
              <a:buClr>
                <a:srgbClr val="000000"/>
              </a:buClr>
              <a:buFont typeface="ArialMT" charset="0"/>
              <a:buChar char="•"/>
            </a:pPr>
            <a:endParaRPr lang="en-US" altLang="en-US" dirty="0">
              <a:ea typeface="Arial Unicode MS" panose="020B0604020202020204" pitchFamily="34" charset="-128"/>
              <a:sym typeface="Helvetica" panose="020B0604020202020204" pitchFamily="34" charset="0"/>
            </a:endParaRPr>
          </a:p>
          <a:p>
            <a:pPr marL="354942" indent="-354942" defTabSz="914145">
              <a:spcBef>
                <a:spcPts val="492"/>
              </a:spcBef>
              <a:buClr>
                <a:srgbClr val="000000"/>
              </a:buClr>
              <a:buFont typeface="ArialMT" charset="0"/>
              <a:buChar char="•"/>
            </a:pPr>
            <a:r>
              <a:rPr lang="es-ES" altLang="en-US" dirty="0">
                <a:ea typeface="Arial Unicode MS" panose="020B0604020202020204" pitchFamily="34" charset="-128"/>
                <a:sym typeface="Helvetica" panose="020B0604020202020204" pitchFamily="34" charset="0"/>
              </a:rPr>
              <a:t>Para reducir el peligro, los cables flexibles deben conectarse a los dispositivos y accesorios de manera que se evite la tensión en los empates y en los tornillos de los enchufes y tomacorrientes</a:t>
            </a:r>
            <a:r>
              <a:rPr lang="en-US" altLang="en-US" dirty="0">
                <a:ea typeface="Arial Unicode MS" panose="020B0604020202020204" pitchFamily="34" charset="-128"/>
                <a:sym typeface="Helvetica" panose="020B0604020202020204" pitchFamily="34" charset="0"/>
              </a:rPr>
              <a:t>.</a:t>
            </a:r>
            <a:endParaRPr lang="en-US" altLang="en-US" sz="2400"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41</a:t>
            </a:fld>
            <a:endParaRPr lang="en-US" dirty="0"/>
          </a:p>
        </p:txBody>
      </p:sp>
    </p:spTree>
    <p:extLst>
      <p:ext uri="{BB962C8B-B14F-4D97-AF65-F5344CB8AC3E}">
        <p14:creationId xmlns:p14="http://schemas.microsoft.com/office/powerpoint/2010/main" val="153791706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title="Triángulo de color roj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80636" y="1453460"/>
            <a:ext cx="4443984" cy="3602736"/>
          </a:xfrm>
          <a:prstGeom prst="rect">
            <a:avLst/>
          </a:prstGeom>
        </p:spPr>
      </p:pic>
      <p:sp>
        <p:nvSpPr>
          <p:cNvPr id="69635" name="Rectangle 2"/>
          <p:cNvSpPr>
            <a:spLocks noGrp="1"/>
          </p:cNvSpPr>
          <p:nvPr>
            <p:ph type="title"/>
          </p:nvPr>
        </p:nvSpPr>
        <p:spPr>
          <a:xfrm>
            <a:off x="276837" y="274588"/>
            <a:ext cx="8867162"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altLang="en-US"/>
              <a:t>El Triangulo de la electrocucion</a:t>
            </a:r>
            <a:r>
              <a:rPr lang="es-419" altLang="en-US" sz="2800"/>
              <a:t> </a:t>
            </a:r>
          </a:p>
        </p:txBody>
      </p:sp>
      <p:sp>
        <p:nvSpPr>
          <p:cNvPr id="8" name="Text Box 1028"/>
          <p:cNvSpPr txBox="1">
            <a:spLocks noChangeArrowheads="1"/>
          </p:cNvSpPr>
          <p:nvPr/>
        </p:nvSpPr>
        <p:spPr bwMode="auto">
          <a:xfrm>
            <a:off x="742643" y="2812452"/>
            <a:ext cx="2858475"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419" altLang="en-US" sz="2800" b="1" cap="all">
                <a:latin typeface="Arial Unicode MS" panose="020B0604020202020204" pitchFamily="34" charset="-128"/>
                <a:ea typeface="+mj-ea"/>
                <a:cs typeface="Arial Unicode MS" panose="020B0604020202020204" pitchFamily="34" charset="-128"/>
              </a:rPr>
              <a:t>Electricidad</a:t>
            </a:r>
          </a:p>
        </p:txBody>
      </p:sp>
      <p:sp>
        <p:nvSpPr>
          <p:cNvPr id="9" name="Text Box 1029"/>
          <p:cNvSpPr txBox="1">
            <a:spLocks noChangeArrowheads="1"/>
          </p:cNvSpPr>
          <p:nvPr/>
        </p:nvSpPr>
        <p:spPr bwMode="auto">
          <a:xfrm>
            <a:off x="5797492" y="2812452"/>
            <a:ext cx="782587"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419" altLang="en-US" sz="2800" b="1" cap="all">
                <a:latin typeface="Arial Unicode MS" panose="020B0604020202020204" pitchFamily="34" charset="-128"/>
                <a:ea typeface="+mj-ea"/>
                <a:cs typeface="Arial Unicode MS" panose="020B0604020202020204" pitchFamily="34" charset="-128"/>
              </a:rPr>
              <a:t>via</a:t>
            </a:r>
            <a:endParaRPr lang="es-419" altLang="en-US" sz="3200" b="1" cap="all">
              <a:latin typeface="Arial Unicode MS" panose="020B0604020202020204" pitchFamily="34" charset="-128"/>
              <a:ea typeface="+mj-ea"/>
              <a:cs typeface="Arial Unicode MS" panose="020B0604020202020204" pitchFamily="34" charset="-128"/>
            </a:endParaRPr>
          </a:p>
        </p:txBody>
      </p:sp>
      <p:sp>
        <p:nvSpPr>
          <p:cNvPr id="10" name="Text Box 1030"/>
          <p:cNvSpPr txBox="1">
            <a:spLocks noChangeArrowheads="1"/>
          </p:cNvSpPr>
          <p:nvPr/>
        </p:nvSpPr>
        <p:spPr bwMode="auto">
          <a:xfrm>
            <a:off x="4065348" y="5126372"/>
            <a:ext cx="1563248"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419" altLang="en-US" sz="2800" b="1" cap="all">
                <a:latin typeface="Arial Unicode MS" panose="020B0604020202020204" pitchFamily="34" charset="-128"/>
                <a:ea typeface="+mj-ea"/>
                <a:cs typeface="Arial Unicode MS" panose="020B0604020202020204" pitchFamily="34" charset="-128"/>
              </a:rPr>
              <a:t>tiempo</a:t>
            </a:r>
            <a:endParaRPr lang="es-419" altLang="en-US" sz="3200" b="1" cap="all">
              <a:latin typeface="Arial Unicode MS" panose="020B0604020202020204" pitchFamily="34" charset="-128"/>
              <a:ea typeface="+mj-ea"/>
              <a:cs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42</a:t>
            </a:fld>
            <a:endParaRPr lang="en-US" dirty="0"/>
          </a:p>
        </p:txBody>
      </p:sp>
    </p:spTree>
    <p:extLst>
      <p:ext uri="{BB962C8B-B14F-4D97-AF65-F5344CB8AC3E}">
        <p14:creationId xmlns:p14="http://schemas.microsoft.com/office/powerpoint/2010/main" val="10925118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ox(out)">
                                      <p:cBhvr>
                                        <p:cTn id="12" dur="500"/>
                                        <p:tgtEl>
                                          <p:spTgt spid="8">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ox(out)">
                                      <p:cBhvr>
                                        <p:cTn id="17" dur="500"/>
                                        <p:tgtEl>
                                          <p:spTgt spid="10">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P spid="9" grpId="0" build="p" autoUpdateAnimBg="0"/>
      <p:bldP spid="10"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5" name="Rectangle 2"/>
          <p:cNvSpPr>
            <a:spLocks noGrp="1"/>
          </p:cNvSpPr>
          <p:nvPr>
            <p:ph type="title"/>
          </p:nvPr>
        </p:nvSpPr>
        <p:spPr>
          <a:xfrm>
            <a:off x="520117" y="274588"/>
            <a:ext cx="8623882"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altLang="en-US" dirty="0"/>
              <a:t>Triangulo de Protección </a:t>
            </a:r>
          </a:p>
        </p:txBody>
      </p:sp>
      <p:sp>
        <p:nvSpPr>
          <p:cNvPr id="11" name="AutoShape 1027" descr="Triángulo de color rojo."/>
          <p:cNvSpPr>
            <a:spLocks noChangeArrowheads="1"/>
          </p:cNvSpPr>
          <p:nvPr/>
        </p:nvSpPr>
        <p:spPr bwMode="auto">
          <a:xfrm>
            <a:off x="2438400" y="1544972"/>
            <a:ext cx="4419600" cy="3581400"/>
          </a:xfrm>
          <a:prstGeom prst="triangle">
            <a:avLst>
              <a:gd name="adj" fmla="val 50000"/>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Unicode MS" panose="020B0604020202020204" pitchFamily="34" charset="-128"/>
            </a:endParaRPr>
          </a:p>
        </p:txBody>
      </p:sp>
      <p:sp>
        <p:nvSpPr>
          <p:cNvPr id="12" name="Text Box 1028"/>
          <p:cNvSpPr txBox="1">
            <a:spLocks noChangeArrowheads="1"/>
          </p:cNvSpPr>
          <p:nvPr/>
        </p:nvSpPr>
        <p:spPr bwMode="auto">
          <a:xfrm>
            <a:off x="778910" y="2504675"/>
            <a:ext cx="2464622"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419" altLang="en-US" sz="2400" b="1" cap="all" dirty="0">
                <a:latin typeface="Arial Unicode MS" panose="020B0604020202020204" pitchFamily="34" charset="-128"/>
                <a:ea typeface="+mj-ea"/>
                <a:cs typeface="Arial Unicode MS" panose="020B0604020202020204" pitchFamily="34" charset="-128"/>
              </a:rPr>
              <a:t>Manténgase alejado</a:t>
            </a:r>
          </a:p>
        </p:txBody>
      </p:sp>
      <p:sp>
        <p:nvSpPr>
          <p:cNvPr id="13" name="Text Box 1029"/>
          <p:cNvSpPr txBox="1">
            <a:spLocks noChangeArrowheads="1"/>
          </p:cNvSpPr>
          <p:nvPr/>
        </p:nvSpPr>
        <p:spPr bwMode="auto">
          <a:xfrm>
            <a:off x="5573519" y="2385957"/>
            <a:ext cx="2941831"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419" altLang="en-US" sz="2800" b="1" cap="all" dirty="0">
                <a:latin typeface="Arial Unicode MS" panose="020B0604020202020204" pitchFamily="34" charset="-128"/>
                <a:ea typeface="+mj-ea"/>
                <a:cs typeface="Arial Unicode MS" panose="020B0604020202020204" pitchFamily="34" charset="-128"/>
              </a:rPr>
              <a:t>Polo A tierra</a:t>
            </a:r>
          </a:p>
        </p:txBody>
      </p:sp>
      <p:sp>
        <p:nvSpPr>
          <p:cNvPr id="14" name="Text Box 1030"/>
          <p:cNvSpPr txBox="1">
            <a:spLocks noChangeArrowheads="1"/>
          </p:cNvSpPr>
          <p:nvPr/>
        </p:nvSpPr>
        <p:spPr bwMode="auto">
          <a:xfrm>
            <a:off x="4127063" y="5166764"/>
            <a:ext cx="1042273"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419" altLang="en-US" sz="2800" b="1" cap="all" dirty="0">
                <a:latin typeface="Arial Unicode MS" panose="020B0604020202020204" pitchFamily="34" charset="-128"/>
                <a:ea typeface="+mj-ea"/>
                <a:cs typeface="Arial Unicode MS" panose="020B0604020202020204" pitchFamily="34" charset="-128"/>
              </a:rPr>
              <a:t>GFCI</a:t>
            </a:r>
          </a:p>
        </p:txBody>
      </p:sp>
      <p:sp>
        <p:nvSpPr>
          <p:cNvPr id="2" name="Slide Number Placeholder 1"/>
          <p:cNvSpPr>
            <a:spLocks noGrp="1"/>
          </p:cNvSpPr>
          <p:nvPr>
            <p:ph type="sldNum" sz="quarter" idx="12"/>
          </p:nvPr>
        </p:nvSpPr>
        <p:spPr/>
        <p:txBody>
          <a:bodyPr/>
          <a:lstStyle/>
          <a:p>
            <a:fld id="{A7F154CC-4E82-45BB-8A64-02679D04A018}" type="slidenum">
              <a:rPr lang="en-US" smtClean="0"/>
              <a:pPr/>
              <a:t>43</a:t>
            </a:fld>
            <a:endParaRPr lang="en-US" dirty="0"/>
          </a:p>
        </p:txBody>
      </p:sp>
    </p:spTree>
    <p:extLst>
      <p:ext uri="{BB962C8B-B14F-4D97-AF65-F5344CB8AC3E}">
        <p14:creationId xmlns:p14="http://schemas.microsoft.com/office/powerpoint/2010/main" val="31319880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75"/>
                                        <p:tgtEl>
                                          <p:spTgt spid="1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75"/>
                                        <p:tgtEl>
                                          <p:spTgt spid="1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up)">
                                      <p:cBhvr>
                                        <p:cTn id="17" dur="75"/>
                                        <p:tgtEl>
                                          <p:spTgt spid="14">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P spid="13" grpId="0" build="p" autoUpdateAnimBg="0"/>
      <p:bldP spid="14"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Rectangle 2"/>
          <p:cNvSpPr>
            <a:spLocks noGrp="1"/>
          </p:cNvSpPr>
          <p:nvPr>
            <p:ph type="title"/>
          </p:nvPr>
        </p:nvSpPr>
        <p:spPr>
          <a:xfrm>
            <a:off x="389419" y="140365"/>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sz="3200" dirty="0"/>
              <a:t>CÓMO PUEDO PROTEGERME DEL RIESGO DE ELECTROCUCIÓN?</a:t>
            </a:r>
            <a:endParaRPr lang="es-419" altLang="en-US" sz="3200" dirty="0"/>
          </a:p>
        </p:txBody>
      </p:sp>
      <p:sp>
        <p:nvSpPr>
          <p:cNvPr id="77828" name="Rectangle 3"/>
          <p:cNvSpPr>
            <a:spLocks noGrp="1"/>
          </p:cNvSpPr>
          <p:nvPr>
            <p:ph type="body" idx="1"/>
          </p:nvPr>
        </p:nvSpPr>
        <p:spPr bwMode="auto">
          <a:xfrm>
            <a:off x="456531" y="1417588"/>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0" indent="0" defTabSz="914145">
              <a:spcBef>
                <a:spcPts val="492"/>
              </a:spcBef>
              <a:buNone/>
            </a:pPr>
            <a:r>
              <a:rPr lang="es-419" altLang="en-US" dirty="0">
                <a:ea typeface="Arial Unicode MS" panose="020B0604020202020204" pitchFamily="34" charset="-128"/>
                <a:sym typeface="Helvetica" panose="020B0604020202020204" pitchFamily="34" charset="0"/>
              </a:rPr>
              <a:t>A. Mantenga una distancia segura de las líneas     eléctricas aéreas </a:t>
            </a:r>
          </a:p>
          <a:p>
            <a:pPr marL="0" indent="0" defTabSz="914145">
              <a:spcBef>
                <a:spcPts val="492"/>
              </a:spcBef>
              <a:buNone/>
            </a:pPr>
            <a:r>
              <a:rPr lang="es-419" altLang="en-US" dirty="0">
                <a:ea typeface="Arial Unicode MS" panose="020B0604020202020204" pitchFamily="34" charset="-128"/>
                <a:sym typeface="Helvetica" panose="020B0604020202020204" pitchFamily="34" charset="0"/>
              </a:rPr>
              <a:t>B. Use circuitos de interrupción de falla a tierra  </a:t>
            </a:r>
            <a:r>
              <a:rPr lang="es-419" altLang="en-US" sz="2400" dirty="0">
                <a:ea typeface="Arial Unicode MS" panose="020B0604020202020204" pitchFamily="34" charset="-128"/>
                <a:sym typeface="Helvetica" panose="020B0604020202020204" pitchFamily="34" charset="0"/>
              </a:rPr>
              <a:t>(</a:t>
            </a:r>
            <a:r>
              <a:rPr lang="es-419" altLang="en-US" sz="2400" dirty="0" err="1">
                <a:ea typeface="Arial Unicode MS" panose="020B0604020202020204" pitchFamily="34" charset="-128"/>
                <a:sym typeface="Helvetica" panose="020B0604020202020204" pitchFamily="34" charset="0"/>
              </a:rPr>
              <a:t>ground-fault</a:t>
            </a:r>
            <a:r>
              <a:rPr lang="es-419" altLang="en-US" sz="2400" dirty="0">
                <a:ea typeface="Arial Unicode MS" panose="020B0604020202020204" pitchFamily="34" charset="-128"/>
                <a:sym typeface="Helvetica" panose="020B0604020202020204" pitchFamily="34" charset="0"/>
              </a:rPr>
              <a:t> </a:t>
            </a:r>
            <a:r>
              <a:rPr lang="es-419" altLang="en-US" sz="2400" dirty="0" err="1">
                <a:ea typeface="Arial Unicode MS" panose="020B0604020202020204" pitchFamily="34" charset="-128"/>
                <a:sym typeface="Helvetica" panose="020B0604020202020204" pitchFamily="34" charset="0"/>
              </a:rPr>
              <a:t>circuit</a:t>
            </a:r>
            <a:r>
              <a:rPr lang="es-419" altLang="en-US" sz="2400" dirty="0">
                <a:ea typeface="Arial Unicode MS" panose="020B0604020202020204" pitchFamily="34" charset="-128"/>
                <a:sym typeface="Helvetica" panose="020B0604020202020204" pitchFamily="34" charset="0"/>
              </a:rPr>
              <a:t> </a:t>
            </a:r>
            <a:r>
              <a:rPr lang="es-419" altLang="en-US" sz="2400" dirty="0" err="1">
                <a:ea typeface="Arial Unicode MS" panose="020B0604020202020204" pitchFamily="34" charset="-128"/>
                <a:sym typeface="Helvetica" panose="020B0604020202020204" pitchFamily="34" charset="0"/>
              </a:rPr>
              <a:t>interrupters</a:t>
            </a:r>
            <a:r>
              <a:rPr lang="es-419" altLang="en-US" sz="2400" dirty="0">
                <a:ea typeface="Arial Unicode MS" panose="020B0604020202020204" pitchFamily="34" charset="-128"/>
                <a:sym typeface="Helvetica" panose="020B0604020202020204" pitchFamily="34" charset="0"/>
              </a:rPr>
              <a:t> - GFCI)</a:t>
            </a:r>
          </a:p>
          <a:p>
            <a:pPr marL="0" indent="0" defTabSz="914145">
              <a:spcBef>
                <a:spcPts val="492"/>
              </a:spcBef>
              <a:buNone/>
            </a:pPr>
            <a:r>
              <a:rPr lang="es-419" altLang="en-US" dirty="0">
                <a:ea typeface="Arial Unicode MS" panose="020B0604020202020204" pitchFamily="34" charset="-128"/>
                <a:sym typeface="Helvetica" panose="020B0604020202020204" pitchFamily="34" charset="0"/>
              </a:rPr>
              <a:t>C. Inspeccione las herramientas eléctricas y cables de extensión.</a:t>
            </a:r>
          </a:p>
          <a:p>
            <a:pPr marL="0" indent="0" defTabSz="914145">
              <a:spcBef>
                <a:spcPts val="492"/>
              </a:spcBef>
              <a:buNone/>
            </a:pPr>
            <a:r>
              <a:rPr lang="es-419" altLang="en-US" dirty="0">
                <a:ea typeface="Arial Unicode MS" panose="020B0604020202020204" pitchFamily="34" charset="-128"/>
                <a:sym typeface="Helvetica" panose="020B0604020202020204" pitchFamily="34" charset="0"/>
              </a:rPr>
              <a:t>D. Utilice las herramientas eléctricas y cables de extensión correctamente</a:t>
            </a:r>
          </a:p>
          <a:p>
            <a:pPr marL="0" indent="0" defTabSz="914145">
              <a:spcBef>
                <a:spcPts val="492"/>
              </a:spcBef>
              <a:buNone/>
            </a:pPr>
            <a:r>
              <a:rPr lang="es-419" altLang="en-US" dirty="0">
                <a:ea typeface="Arial Unicode MS" panose="020B0604020202020204" pitchFamily="34" charset="-128"/>
                <a:sym typeface="Helvetica" panose="020B0604020202020204" pitchFamily="34" charset="0"/>
              </a:rPr>
              <a:t>E. Siga los procedimientos de bloqueo y desconexión “lockout/</a:t>
            </a:r>
            <a:r>
              <a:rPr lang="es-419" altLang="en-US" dirty="0" err="1">
                <a:ea typeface="Arial Unicode MS" panose="020B0604020202020204" pitchFamily="34" charset="-128"/>
                <a:sym typeface="Helvetica" panose="020B0604020202020204" pitchFamily="34" charset="0"/>
              </a:rPr>
              <a:t>tagout</a:t>
            </a:r>
            <a:r>
              <a:rPr lang="es-419" altLang="en-US" dirty="0">
                <a:ea typeface="Arial Unicode MS" panose="020B0604020202020204" pitchFamily="34" charset="-128"/>
                <a:sym typeface="Helvetica" panose="020B0604020202020204" pitchFamily="34" charset="0"/>
              </a:rPr>
              <a:t>”</a:t>
            </a:r>
            <a:endParaRPr lang="es-419" altLang="en-US" sz="2400"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44</a:t>
            </a:fld>
            <a:endParaRPr lang="en-US" dirty="0"/>
          </a:p>
        </p:txBody>
      </p:sp>
    </p:spTree>
    <p:extLst>
      <p:ext uri="{BB962C8B-B14F-4D97-AF65-F5344CB8AC3E}">
        <p14:creationId xmlns:p14="http://schemas.microsoft.com/office/powerpoint/2010/main" val="18755023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s-419" altLang="en-US" dirty="0"/>
              <a:t>distancias Mínimas</a:t>
            </a:r>
            <a:endParaRPr lang="es-419" dirty="0"/>
          </a:p>
        </p:txBody>
      </p:sp>
      <p:sp>
        <p:nvSpPr>
          <p:cNvPr id="4" name="Slide Number Placeholder 3"/>
          <p:cNvSpPr>
            <a:spLocks noGrp="1"/>
          </p:cNvSpPr>
          <p:nvPr>
            <p:ph type="sldNum" sz="quarter" idx="12"/>
          </p:nvPr>
        </p:nvSpPr>
        <p:spPr/>
        <p:txBody>
          <a:bodyPr/>
          <a:lstStyle/>
          <a:p>
            <a:fld id="{A7F154CC-4E82-45BB-8A64-02679D04A018}" type="slidenum">
              <a:rPr lang="en-US" smtClean="0"/>
              <a:pPr/>
              <a:t>45</a:t>
            </a:fld>
            <a:endParaRPr lang="en-US" dirty="0"/>
          </a:p>
        </p:txBody>
      </p:sp>
      <p:pic>
        <p:nvPicPr>
          <p:cNvPr id="5" name="Content Placeholder 4" title="Tabla - Voltaje Nominal 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328400"/>
            <a:ext cx="7886700" cy="4723487"/>
          </a:xfrm>
        </p:spPr>
      </p:pic>
    </p:spTree>
    <p:extLst>
      <p:ext uri="{BB962C8B-B14F-4D97-AF65-F5344CB8AC3E}">
        <p14:creationId xmlns:p14="http://schemas.microsoft.com/office/powerpoint/2010/main" val="352116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fontScale="90000"/>
          </a:bodyPr>
          <a:lstStyle/>
          <a:p>
            <a:r>
              <a:rPr lang="es-419" dirty="0"/>
              <a:t>¿CÓMO PUEDO PROTEGERME DE LOS PELIGROS DE ELECTROCUCIÓN</a:t>
            </a:r>
            <a:r>
              <a:rPr lang="es-419" altLang="en-US" dirty="0"/>
              <a:t>?</a:t>
            </a:r>
            <a:br>
              <a:rPr lang="es-419" altLang="en-US" dirty="0"/>
            </a:b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46</a:t>
            </a:fld>
            <a:endParaRPr lang="en-US" dirty="0"/>
          </a:p>
        </p:txBody>
      </p:sp>
      <p:sp>
        <p:nvSpPr>
          <p:cNvPr id="81924" name="Rectangle 3"/>
          <p:cNvSpPr>
            <a:spLocks noGrp="1"/>
          </p:cNvSpPr>
          <p:nvPr>
            <p:ph type="body" idx="4294967295"/>
          </p:nvPr>
        </p:nvSpPr>
        <p:spPr bwMode="auto">
          <a:xfrm>
            <a:off x="0" y="1600200"/>
            <a:ext cx="8229600" cy="452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405171" indent="-405171" defTabSz="914145">
              <a:spcBef>
                <a:spcPts val="49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Antes de empezar a trabajar, estar seguro que:</a:t>
            </a:r>
          </a:p>
          <a:p>
            <a:pPr marL="613894" lvl="1" indent="-292437" defTabSz="914145">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El equipo y la actividad se encuentran a una distancia segura de las líneas eléctricas</a:t>
            </a:r>
          </a:p>
          <a:p>
            <a:pPr marL="613894" lvl="1" indent="-292437" defTabSz="914145">
              <a:spcBef>
                <a:spcPts val="422"/>
              </a:spcBef>
              <a:buClr>
                <a:srgbClr val="000000"/>
              </a:buClr>
              <a:buFont typeface="ArialMT" charset="0"/>
              <a:buChar char="–"/>
            </a:pPr>
            <a:r>
              <a:rPr lang="es-419" dirty="0"/>
              <a:t>La empresa de servicios públicos ha desactivado y conectado a tierra las líneas eléctricas o ha instalado manguitos aislantes en las líneas eléctricas.</a:t>
            </a:r>
            <a:endParaRPr lang="es-419" altLang="en-US" dirty="0">
              <a:ea typeface="Arial Unicode MS" panose="020B0604020202020204" pitchFamily="34" charset="-128"/>
              <a:sym typeface="Helvetica" panose="020B0604020202020204" pitchFamily="34" charset="0"/>
            </a:endParaRPr>
          </a:p>
          <a:p>
            <a:pPr marL="613894" lvl="1" indent="-292437" defTabSz="914145">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Se han instalado líneas de advertencia para marcar las distancias de separación de las líneas eléctricas tanto  horizontal como vertical</a:t>
            </a:r>
          </a:p>
          <a:p>
            <a:pPr marL="613894" lvl="1" indent="-292437" defTabSz="914145">
              <a:spcBef>
                <a:spcPts val="42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Las herramientas y materiales utilizados no sean conductores.</a:t>
            </a:r>
            <a:endParaRPr lang="es-419" altLang="en-US" sz="2000" dirty="0"/>
          </a:p>
        </p:txBody>
      </p:sp>
      <p:sp>
        <p:nvSpPr>
          <p:cNvPr id="5" name="Rectangle 2"/>
          <p:cNvSpPr txBox="1">
            <a:spLocks/>
          </p:cNvSpPr>
          <p:nvPr/>
        </p:nvSpPr>
        <p:spPr>
          <a:xfrm>
            <a:off x="285526" y="246587"/>
            <a:ext cx="8229824" cy="1121837"/>
          </a:xfrm>
          <a:prstGeom prst="rect">
            <a:avLst/>
          </a:prstGeo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Unicode MS" panose="020B0604020202020204" pitchFamily="34" charset="-128"/>
                <a:ea typeface="+mj-ea"/>
                <a:cs typeface="Arial Unicode MS" panose="020B0604020202020204" pitchFamily="34" charset="-128"/>
              </a:defRPr>
            </a:lvl1pPr>
          </a:lstStyle>
          <a:p>
            <a:pPr algn="ctr" defTabSz="914145"/>
            <a:r>
              <a:rPr lang="es-419" sz="3200" dirty="0"/>
              <a:t>¿CÓMO PUEDO PROTEGERME DE LOS PELIGROS DE ELECTROCUCIÓN</a:t>
            </a:r>
            <a:r>
              <a:rPr lang="es-419" altLang="en-US" sz="3200" dirty="0"/>
              <a:t>?</a:t>
            </a:r>
          </a:p>
        </p:txBody>
      </p:sp>
    </p:spTree>
    <p:extLst>
      <p:ext uri="{BB962C8B-B14F-4D97-AF65-F5344CB8AC3E}">
        <p14:creationId xmlns:p14="http://schemas.microsoft.com/office/powerpoint/2010/main" val="2432258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fontScale="90000"/>
          </a:bodyPr>
          <a:lstStyle/>
          <a:p>
            <a:r>
              <a:rPr lang="es-419" dirty="0"/>
              <a:t>¿CÓMO PUEDO PROTEGERME DE LOS PELIGROS DE ELECTROCUCIÓN</a:t>
            </a:r>
            <a:r>
              <a:rPr lang="es-419" altLang="en-US" dirty="0" smtClean="0"/>
              <a:t>? </a:t>
            </a:r>
            <a:r>
              <a:rPr lang="es-419" altLang="en-US" dirty="0"/>
              <a:t/>
            </a:r>
            <a:br>
              <a:rPr lang="es-419" altLang="en-US" dirty="0"/>
            </a:b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47</a:t>
            </a:fld>
            <a:endParaRPr lang="en-US" dirty="0"/>
          </a:p>
        </p:txBody>
      </p:sp>
      <p:sp>
        <p:nvSpPr>
          <p:cNvPr id="83972" name="Rectangle 3"/>
          <p:cNvSpPr>
            <a:spLocks noGrp="1"/>
          </p:cNvSpPr>
          <p:nvPr>
            <p:ph type="body" idx="4294967295"/>
          </p:nvPr>
        </p:nvSpPr>
        <p:spPr bwMode="auto">
          <a:xfrm>
            <a:off x="0" y="1600200"/>
            <a:ext cx="8229600" cy="452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405171" indent="-405171" defTabSz="914145">
              <a:spcBef>
                <a:spcPts val="49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Verificando que hay suficiente distancia entre la operación y las líneas eléctricas</a:t>
            </a:r>
          </a:p>
          <a:p>
            <a:pPr marL="405171" indent="-405171" defTabSz="914145">
              <a:spcBef>
                <a:spcPts val="49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Utilizando escaleras fabricadas con materiales que no conducen electricidad</a:t>
            </a:r>
          </a:p>
          <a:p>
            <a:pPr marL="405171" indent="-405171" defTabSz="914145">
              <a:spcBef>
                <a:spcPts val="49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Llamar a las compañías de servicios antes de excavar</a:t>
            </a:r>
          </a:p>
          <a:p>
            <a:pPr marL="405171" indent="-405171" defTabSz="914145">
              <a:spcBef>
                <a:spcPts val="49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Excavar a mano cuando se está a 3 pies del lugar donde se encuentra un cable. Tener cuidado porque puede haber más de un cable enterrado</a:t>
            </a:r>
            <a:endParaRPr lang="es-419" altLang="en-US" sz="2400" dirty="0"/>
          </a:p>
        </p:txBody>
      </p:sp>
      <p:sp>
        <p:nvSpPr>
          <p:cNvPr id="6" name="Rectangle 2"/>
          <p:cNvSpPr txBox="1">
            <a:spLocks/>
          </p:cNvSpPr>
          <p:nvPr/>
        </p:nvSpPr>
        <p:spPr>
          <a:xfrm>
            <a:off x="98714" y="246587"/>
            <a:ext cx="8229824" cy="1121837"/>
          </a:xfrm>
          <a:prstGeom prst="rect">
            <a:avLst/>
          </a:prstGeo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Unicode MS" panose="020B0604020202020204" pitchFamily="34" charset="-128"/>
                <a:ea typeface="+mj-ea"/>
                <a:cs typeface="Arial Unicode MS" panose="020B0604020202020204" pitchFamily="34" charset="-128"/>
              </a:defRPr>
            </a:lvl1pPr>
          </a:lstStyle>
          <a:p>
            <a:pPr algn="ctr" defTabSz="914145"/>
            <a:r>
              <a:rPr lang="es-419" sz="3200" dirty="0" smtClean="0"/>
              <a:t>¿</a:t>
            </a:r>
            <a:r>
              <a:rPr lang="es-419" sz="3200" dirty="0"/>
              <a:t>CÓMO PUEDO PROTEGERME DE LOS PELIGROS DE ELECTROCUCIÓN</a:t>
            </a:r>
            <a:r>
              <a:rPr lang="es-419" altLang="en-US" sz="3200" dirty="0" smtClean="0"/>
              <a:t>?   </a:t>
            </a:r>
            <a:endParaRPr lang="es-419" altLang="en-US" sz="3200" dirty="0"/>
          </a:p>
        </p:txBody>
      </p:sp>
    </p:spTree>
    <p:extLst>
      <p:ext uri="{BB962C8B-B14F-4D97-AF65-F5344CB8AC3E}">
        <p14:creationId xmlns:p14="http://schemas.microsoft.com/office/powerpoint/2010/main" val="295190179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hidden="1"/>
          <p:cNvSpPr>
            <a:spLocks noGrp="1"/>
          </p:cNvSpPr>
          <p:nvPr>
            <p:ph type="title"/>
          </p:nvPr>
        </p:nvSpPr>
        <p:spPr>
          <a:xfrm>
            <a:off x="799654" y="-1309313"/>
            <a:ext cx="7886700" cy="776489"/>
          </a:xfrm>
        </p:spPr>
        <p:txBody>
          <a:bodyPr>
            <a:normAutofit fontScale="90000"/>
          </a:bodyPr>
          <a:lstStyle/>
          <a:p>
            <a:r>
              <a:rPr lang="es-419" dirty="0"/>
              <a:t>¿Cómo puedo protegerme de los peligros de ELECTROCUCIÓN</a:t>
            </a:r>
            <a:r>
              <a:rPr lang="es-419" altLang="en-US" dirty="0" smtClean="0"/>
              <a:t>?  </a:t>
            </a:r>
            <a:r>
              <a:rPr lang="es-419" altLang="en-US" dirty="0"/>
              <a:t/>
            </a:r>
            <a:br>
              <a:rPr lang="es-419" altLang="en-US" dirty="0"/>
            </a:b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48</a:t>
            </a:fld>
            <a:endParaRPr lang="en-US" dirty="0"/>
          </a:p>
        </p:txBody>
      </p:sp>
      <p:sp>
        <p:nvSpPr>
          <p:cNvPr id="86020" name="Rectangle 3"/>
          <p:cNvSpPr>
            <a:spLocks noGrp="1"/>
          </p:cNvSpPr>
          <p:nvPr>
            <p:ph type="body" idx="4294967295"/>
          </p:nvPr>
        </p:nvSpPr>
        <p:spPr bwMode="auto">
          <a:xfrm>
            <a:off x="0" y="1600200"/>
            <a:ext cx="8229600" cy="452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357175" indent="-357175" defTabSz="914145">
              <a:spcBef>
                <a:spcPts val="422"/>
              </a:spcBef>
              <a:buClr>
                <a:srgbClr val="000000"/>
              </a:buClr>
              <a:buFont typeface="ArialMT" charset="0"/>
              <a:buChar char="•"/>
            </a:pPr>
            <a:r>
              <a:rPr lang="es-419"/>
              <a:t>Use interruptores con linea a tierra</a:t>
            </a:r>
            <a:r>
              <a:rPr lang="es-419" altLang="en-US">
                <a:ea typeface="Arial Unicode MS" panose="020B0604020202020204" pitchFamily="34" charset="-128"/>
                <a:sym typeface="Helvetica" panose="020B0604020202020204" pitchFamily="34" charset="0"/>
              </a:rPr>
              <a:t> (GFCI)</a:t>
            </a:r>
          </a:p>
          <a:p>
            <a:pPr marL="357175" indent="-357175" defTabSz="914145">
              <a:spcBef>
                <a:spcPts val="422"/>
              </a:spcBef>
              <a:buClr>
                <a:srgbClr val="000000"/>
              </a:buClr>
              <a:buFont typeface="ArialMT" charset="0"/>
              <a:buChar char="•"/>
            </a:pPr>
            <a:r>
              <a:rPr lang="es-419" altLang="en-US">
                <a:ea typeface="Arial Unicode MS" panose="020B0604020202020204" pitchFamily="34" charset="-128"/>
                <a:sym typeface="Helvetica" panose="020B0604020202020204" pitchFamily="34" charset="0"/>
              </a:rPr>
              <a:t>Un"GFCI" </a:t>
            </a:r>
            <a:r>
              <a:rPr lang="es-419"/>
              <a:t>es un interruptor de circuito de falla a tierra diseñado para proteger a las personas de descargas eléctricas graves y, en ocasiones, fatales.</a:t>
            </a:r>
            <a:r>
              <a:rPr lang="es-419" altLang="en-US">
                <a:ea typeface="Arial Unicode MS" panose="020B0604020202020204" pitchFamily="34" charset="-128"/>
                <a:sym typeface="Helvetica" panose="020B0604020202020204" pitchFamily="34" charset="0"/>
              </a:rPr>
              <a:t> </a:t>
            </a:r>
            <a:r>
              <a:rPr lang="es-419"/>
              <a:t>Un GFCI detecta fallas a tierra e interrumpe el flujo de corriente eléctrica, y está diseñado para proteger al trabajador al limitar la duración de una descarga eléctrica</a:t>
            </a:r>
            <a:r>
              <a:rPr lang="es-419" altLang="en-US">
                <a:ea typeface="Arial Unicode MS" panose="020B0604020202020204" pitchFamily="34" charset="-128"/>
                <a:sym typeface="Helvetica" panose="020B0604020202020204" pitchFamily="34" charset="0"/>
              </a:rPr>
              <a:t>.</a:t>
            </a:r>
          </a:p>
          <a:p>
            <a:pPr marL="357175" indent="-357175" defTabSz="914145">
              <a:spcBef>
                <a:spcPts val="422"/>
              </a:spcBef>
              <a:buClr>
                <a:srgbClr val="000000"/>
              </a:buClr>
              <a:buFont typeface="ArialMT" charset="0"/>
              <a:buChar char="•"/>
            </a:pPr>
            <a:r>
              <a:rPr lang="es-419"/>
              <a:t>Hay tres tipos de GFCI: receptáculo, portátil y fijo</a:t>
            </a:r>
            <a:endParaRPr lang="es-419" altLang="en-US" sz="2400"/>
          </a:p>
        </p:txBody>
      </p:sp>
      <p:sp>
        <p:nvSpPr>
          <p:cNvPr id="5" name="Rectangle 2" title="Use interruptores con linea a tierra (GFCI). Un GFCI es un interruptor de circuito de falla a tierra disenado para proteger a las personas de descargas electricas graves y, en ocasiones, fatales. Un GFCI detecta fallas a tierra e interumpe el flujo de corriente electrica, y esta disenado para proteger al trabajadoer al limitar la duracion de una descarga electrica. Hay tres tips de GFCI: receptaculo, portatil y fijo"/>
          <p:cNvSpPr txBox="1">
            <a:spLocks/>
          </p:cNvSpPr>
          <p:nvPr/>
        </p:nvSpPr>
        <p:spPr>
          <a:xfrm flipV="1">
            <a:off x="456531" y="1483681"/>
            <a:ext cx="8229823" cy="3976342"/>
          </a:xfrm>
          <a:prstGeom prst="rect">
            <a:avLst/>
          </a:prstGeo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Unicode MS" panose="020B0604020202020204" pitchFamily="34" charset="-128"/>
                <a:ea typeface="+mj-ea"/>
                <a:cs typeface="Arial Unicode MS" panose="020B0604020202020204" pitchFamily="34" charset="-128"/>
              </a:defRPr>
            </a:lvl1pPr>
          </a:lstStyle>
          <a:p>
            <a:pPr algn="ctr" defTabSz="914145"/>
            <a:endParaRPr lang="es-419" altLang="en-US" sz="4000" dirty="0"/>
          </a:p>
        </p:txBody>
      </p:sp>
      <p:sp>
        <p:nvSpPr>
          <p:cNvPr id="6" name="Rectangle 2"/>
          <p:cNvSpPr txBox="1">
            <a:spLocks/>
          </p:cNvSpPr>
          <p:nvPr/>
        </p:nvSpPr>
        <p:spPr>
          <a:xfrm>
            <a:off x="285526" y="303584"/>
            <a:ext cx="8229824" cy="1121837"/>
          </a:xfrm>
          <a:prstGeom prst="rect">
            <a:avLst/>
          </a:prstGeo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Unicode MS" panose="020B0604020202020204" pitchFamily="34" charset="-128"/>
                <a:ea typeface="+mj-ea"/>
                <a:cs typeface="Arial Unicode MS" panose="020B0604020202020204" pitchFamily="34" charset="-128"/>
              </a:defRPr>
            </a:lvl1pPr>
          </a:lstStyle>
          <a:p>
            <a:pPr algn="ctr" defTabSz="914145"/>
            <a:r>
              <a:rPr lang="es-419" sz="3200" dirty="0" smtClean="0"/>
              <a:t>¿Cómo puedo protegerme de los peligros de ELECTROCUCIÓN</a:t>
            </a:r>
            <a:r>
              <a:rPr lang="es-419" altLang="en-US" sz="3200" dirty="0" smtClean="0"/>
              <a:t>?</a:t>
            </a:r>
            <a:endParaRPr lang="es-419" altLang="en-US" sz="3200" dirty="0"/>
          </a:p>
        </p:txBody>
      </p:sp>
    </p:spTree>
    <p:extLst>
      <p:ext uri="{BB962C8B-B14F-4D97-AF65-F5344CB8AC3E}">
        <p14:creationId xmlns:p14="http://schemas.microsoft.com/office/powerpoint/2010/main" val="117561911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hidden="1"/>
          <p:cNvSpPr>
            <a:spLocks noGrp="1"/>
          </p:cNvSpPr>
          <p:nvPr>
            <p:ph type="title"/>
          </p:nvPr>
        </p:nvSpPr>
        <p:spPr>
          <a:xfrm>
            <a:off x="628650" y="553972"/>
            <a:ext cx="7886700" cy="776489"/>
          </a:xfrm>
        </p:spPr>
        <p:txBody>
          <a:bodyPr>
            <a:normAutofit fontScale="90000"/>
          </a:bodyPr>
          <a:lstStyle/>
          <a:p>
            <a:r>
              <a:rPr lang="es-419" dirty="0"/>
              <a:t>¿CÓMO PUEDO PROTEGERME DE LOS PELIGROS DE ELECTROCUCIÓN</a:t>
            </a:r>
            <a:r>
              <a:rPr lang="es-419" altLang="en-US" dirty="0" smtClean="0"/>
              <a:t>?   </a:t>
            </a:r>
            <a:r>
              <a:rPr lang="es-419" altLang="en-US" dirty="0"/>
              <a:t/>
            </a:r>
            <a:br>
              <a:rPr lang="es-419" altLang="en-US" dirty="0"/>
            </a:b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49</a:t>
            </a:fld>
            <a:endParaRPr lang="en-US" dirty="0"/>
          </a:p>
        </p:txBody>
      </p:sp>
      <p:sp>
        <p:nvSpPr>
          <p:cNvPr id="88068" name="Rectangle 3"/>
          <p:cNvSpPr>
            <a:spLocks noGrp="1"/>
          </p:cNvSpPr>
          <p:nvPr>
            <p:ph type="body" idx="4294967295"/>
          </p:nvPr>
        </p:nvSpPr>
        <p:spPr bwMode="auto">
          <a:xfrm>
            <a:off x="0" y="1600200"/>
            <a:ext cx="5022850" cy="452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Autofit/>
          </a:bodyPr>
          <a:lstStyle/>
          <a:p>
            <a:pPr marL="0" indent="0" defTabSz="914145">
              <a:lnSpc>
                <a:spcPct val="80000"/>
              </a:lnSpc>
              <a:spcBef>
                <a:spcPts val="352"/>
              </a:spcBef>
              <a:buClr>
                <a:srgbClr val="000000"/>
              </a:buClr>
              <a:buNone/>
            </a:pPr>
            <a:r>
              <a:rPr lang="es-419" altLang="en-US" dirty="0">
                <a:ea typeface="Arial Unicode MS" panose="020B0604020202020204" pitchFamily="34" charset="-128"/>
                <a:sym typeface="Helvetica" panose="020B0604020202020204" pitchFamily="34" charset="0"/>
              </a:rPr>
              <a:t>1) Receptáculo GFCI: a menudo se encuentra en sitios de construcción, áreas al aire libre y otros lugares donde existen o podrían existir condiciones de humedad. El receptáculo GFCI encaja en la caja de salida estándar y protege a los usuarios contra fallas a tierra cuando un producto eléctrico está conectado a la toma protegida por el GFCI</a:t>
            </a:r>
            <a:endParaRPr lang="es-419" altLang="en-US" sz="3600" dirty="0"/>
          </a:p>
        </p:txBody>
      </p:sp>
      <p:pic>
        <p:nvPicPr>
          <p:cNvPr id="88070" name="Picture 5" descr="Esta foto muestra un receptáculo con protección de falla a tierrra (GFCI).&#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0186" y="1845132"/>
            <a:ext cx="3205052" cy="348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8" name="Rectangle 2"/>
          <p:cNvSpPr txBox="1">
            <a:spLocks/>
          </p:cNvSpPr>
          <p:nvPr/>
        </p:nvSpPr>
        <p:spPr>
          <a:xfrm>
            <a:off x="285526" y="208624"/>
            <a:ext cx="8229824" cy="1121837"/>
          </a:xfrm>
          <a:prstGeom prst="rect">
            <a:avLst/>
          </a:prstGeo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Unicode MS" panose="020B0604020202020204" pitchFamily="34" charset="-128"/>
                <a:ea typeface="+mj-ea"/>
                <a:cs typeface="Arial Unicode MS" panose="020B0604020202020204" pitchFamily="34" charset="-128"/>
              </a:defRPr>
            </a:lvl1pPr>
          </a:lstStyle>
          <a:p>
            <a:pPr algn="ctr" defTabSz="914145"/>
            <a:r>
              <a:rPr lang="es-419" sz="3200" dirty="0"/>
              <a:t>¿CÓMO PUEDO PROTEGERME DE LOS PELIGROS DE ELECTROCUCIÓN</a:t>
            </a:r>
            <a:r>
              <a:rPr lang="es-419" altLang="en-US" sz="3200" dirty="0"/>
              <a:t>?</a:t>
            </a:r>
          </a:p>
        </p:txBody>
      </p:sp>
    </p:spTree>
    <p:extLst>
      <p:ext uri="{BB962C8B-B14F-4D97-AF65-F5344CB8AC3E}">
        <p14:creationId xmlns:p14="http://schemas.microsoft.com/office/powerpoint/2010/main" val="17135618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99625"/>
            <a:ext cx="7886700" cy="4902237"/>
          </a:xfrm>
        </p:spPr>
        <p:txBody>
          <a:bodyPr>
            <a:noAutofit/>
          </a:bodyPr>
          <a:lstStyle/>
          <a:p>
            <a:pPr marL="285548" indent="-285548">
              <a:buFont typeface="Wingdings" panose="05000000000000000000" pitchFamily="2" charset="2"/>
              <a:buChar char="§"/>
            </a:pPr>
            <a:r>
              <a:rPr lang="es-419" dirty="0"/>
              <a:t>Bienvenida</a:t>
            </a:r>
          </a:p>
          <a:p>
            <a:pPr marL="285548" indent="-285548">
              <a:buFont typeface="Wingdings" panose="05000000000000000000" pitchFamily="2" charset="2"/>
              <a:buChar char="§"/>
            </a:pPr>
            <a:r>
              <a:rPr lang="es-419" dirty="0"/>
              <a:t>Introducción a OSHA</a:t>
            </a:r>
          </a:p>
          <a:p>
            <a:pPr marL="285548" indent="-285548">
              <a:buFont typeface="Wingdings" panose="05000000000000000000" pitchFamily="2" charset="2"/>
              <a:buChar char="§"/>
            </a:pPr>
            <a:r>
              <a:rPr lang="es-419" dirty="0"/>
              <a:t>Derechos de los trabajadores</a:t>
            </a:r>
          </a:p>
          <a:p>
            <a:pPr marL="285548" indent="-285548">
              <a:buFont typeface="Wingdings" panose="05000000000000000000" pitchFamily="2" charset="2"/>
              <a:buChar char="§"/>
            </a:pPr>
            <a:r>
              <a:rPr lang="es-419" dirty="0"/>
              <a:t>Introducción a los Peligros Eléctricos</a:t>
            </a:r>
          </a:p>
          <a:p>
            <a:pPr marL="799539" lvl="1" indent="-342659">
              <a:buFont typeface="Wingdings" panose="05000000000000000000" pitchFamily="2" charset="2"/>
              <a:buChar char="q"/>
            </a:pPr>
            <a:r>
              <a:rPr lang="es-419" sz="2800" dirty="0"/>
              <a:t>¿Que es la electricidad? ¿Cómo trabaja?</a:t>
            </a:r>
          </a:p>
          <a:p>
            <a:pPr marL="799539" lvl="1" indent="-342659">
              <a:buFont typeface="Wingdings" panose="05000000000000000000" pitchFamily="2" charset="2"/>
              <a:buChar char="q"/>
            </a:pPr>
            <a:r>
              <a:rPr lang="es-419" sz="2800" dirty="0"/>
              <a:t>Prevención de Electrocución</a:t>
            </a:r>
          </a:p>
          <a:p>
            <a:pPr marL="456880" indent="-457200">
              <a:buFont typeface="Wingdings" panose="05000000000000000000" pitchFamily="2" charset="2"/>
              <a:buChar char="§"/>
            </a:pPr>
            <a:r>
              <a:rPr lang="es-419" dirty="0"/>
              <a:t>Peligros Eléctricos más comunes</a:t>
            </a:r>
          </a:p>
          <a:p>
            <a:pPr marL="456880" indent="-457200">
              <a:buFont typeface="Wingdings" panose="05000000000000000000" pitchFamily="2" charset="2"/>
              <a:buChar char="§"/>
            </a:pPr>
            <a:r>
              <a:rPr lang="es-419" dirty="0"/>
              <a:t>Equipo de Protección</a:t>
            </a:r>
          </a:p>
          <a:p>
            <a:pPr marL="456880" indent="-457200">
              <a:buFont typeface="Wingdings" panose="05000000000000000000" pitchFamily="2" charset="2"/>
              <a:buChar char="§"/>
            </a:pPr>
            <a:r>
              <a:rPr lang="es-419" dirty="0"/>
              <a:t>Ejercicios</a:t>
            </a:r>
          </a:p>
          <a:p>
            <a:pPr marL="456880" indent="-457200">
              <a:buFont typeface="Wingdings" panose="05000000000000000000" pitchFamily="2" charset="2"/>
              <a:buChar char="§"/>
            </a:pPr>
            <a:r>
              <a:rPr lang="es-419" dirty="0"/>
              <a:t>Certificados</a:t>
            </a:r>
          </a:p>
        </p:txBody>
      </p:sp>
      <p:sp>
        <p:nvSpPr>
          <p:cNvPr id="2" name="Titel 1"/>
          <p:cNvSpPr>
            <a:spLocks noGrp="1"/>
          </p:cNvSpPr>
          <p:nvPr>
            <p:ph type="title"/>
          </p:nvPr>
        </p:nvSpPr>
        <p:spPr>
          <a:xfrm>
            <a:off x="628650" y="342871"/>
            <a:ext cx="7886700" cy="776489"/>
          </a:xfrm>
        </p:spPr>
        <p:txBody>
          <a:bodyPr>
            <a:normAutofit/>
          </a:bodyPr>
          <a:lstStyle/>
          <a:p>
            <a:r>
              <a:rPr lang="es-419" sz="3600"/>
              <a:t>Agenda</a:t>
            </a:r>
          </a:p>
        </p:txBody>
      </p:sp>
      <p:sp>
        <p:nvSpPr>
          <p:cNvPr id="4" name="Slide Number Placeholder 3"/>
          <p:cNvSpPr>
            <a:spLocks noGrp="1"/>
          </p:cNvSpPr>
          <p:nvPr>
            <p:ph type="sldNum" sz="quarter" idx="12"/>
          </p:nvPr>
        </p:nvSpPr>
        <p:spPr/>
        <p:txBody>
          <a:bodyPr/>
          <a:lstStyle/>
          <a:p>
            <a:fld id="{A7F154CC-4E82-45BB-8A64-02679D04A018}" type="slidenum">
              <a:rPr lang="en-US" smtClean="0"/>
              <a:pPr/>
              <a:t>5</a:t>
            </a:fld>
            <a:endParaRPr lang="en-US" dirty="0"/>
          </a:p>
        </p:txBody>
      </p:sp>
    </p:spTree>
    <p:extLst>
      <p:ext uri="{BB962C8B-B14F-4D97-AF65-F5344CB8AC3E}">
        <p14:creationId xmlns:p14="http://schemas.microsoft.com/office/powerpoint/2010/main" val="2261688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118" name="Picture 5" descr="Esta foto muestra un protector de falla a tierra portátil."/>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491740" y="2365696"/>
            <a:ext cx="4400590" cy="377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 name="Title 2" hidden="1"/>
          <p:cNvSpPr>
            <a:spLocks noGrp="1"/>
          </p:cNvSpPr>
          <p:nvPr>
            <p:ph type="title"/>
          </p:nvPr>
        </p:nvSpPr>
        <p:spPr/>
        <p:txBody>
          <a:bodyPr>
            <a:normAutofit fontScale="90000"/>
          </a:bodyPr>
          <a:lstStyle/>
          <a:p>
            <a:r>
              <a:rPr lang="es-419" dirty="0"/>
              <a:t>¿CÓMO PUEDO PROTEGERME DE LOS PELIGROS DE ELECTROCUCIÓN</a:t>
            </a:r>
            <a:r>
              <a:rPr lang="es-419" altLang="en-US" dirty="0" smtClean="0"/>
              <a:t>?    </a:t>
            </a:r>
            <a:r>
              <a:rPr lang="es-419" altLang="en-US" dirty="0"/>
              <a:t/>
            </a:r>
            <a:br>
              <a:rPr lang="es-419" altLang="en-US" dirty="0"/>
            </a:b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50</a:t>
            </a:fld>
            <a:endParaRPr lang="en-US" dirty="0"/>
          </a:p>
        </p:txBody>
      </p:sp>
      <p:sp>
        <p:nvSpPr>
          <p:cNvPr id="90116" name="Rectangle 3" descr="GFCI temporal / portátil."/>
          <p:cNvSpPr>
            <a:spLocks noGrp="1"/>
          </p:cNvSpPr>
          <p:nvPr>
            <p:ph type="body" idx="4294967295"/>
          </p:nvPr>
        </p:nvSpPr>
        <p:spPr bwMode="auto">
          <a:xfrm>
            <a:off x="0" y="1600200"/>
            <a:ext cx="56007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Autofit/>
          </a:bodyPr>
          <a:lstStyle/>
          <a:p>
            <a:pPr marL="0" indent="0" defTabSz="914145">
              <a:lnSpc>
                <a:spcPct val="80000"/>
              </a:lnSpc>
              <a:spcBef>
                <a:spcPts val="352"/>
              </a:spcBef>
              <a:buClr>
                <a:srgbClr val="000000"/>
              </a:buClr>
              <a:buNone/>
            </a:pPr>
            <a:r>
              <a:rPr lang="es-419" altLang="en-US" dirty="0">
                <a:ea typeface="Arial Unicode MS" panose="020B0604020202020204" pitchFamily="34" charset="-128"/>
                <a:sym typeface="Helvetica" panose="020B0604020202020204" pitchFamily="34" charset="0"/>
              </a:rPr>
              <a:t>2) </a:t>
            </a:r>
            <a:r>
              <a:rPr lang="es-419" dirty="0"/>
              <a:t>Interruptor temporal/portátil: GFCI portátil AP es un cable de extensión combinado con un GFCI. Agrega flexibilidad en el uso de receptáculos que no están protegidos por </a:t>
            </a:r>
            <a:r>
              <a:rPr lang="es-419" dirty="0" err="1"/>
              <a:t>GFCl’s</a:t>
            </a:r>
            <a:r>
              <a:rPr lang="es-419" dirty="0"/>
              <a:t>. Los cables de extensión con protección GFCI incorporada deben usarse cuando la protección permanente no está disponible</a:t>
            </a:r>
            <a:r>
              <a:rPr lang="es-419" altLang="en-US" dirty="0">
                <a:ea typeface="Arial Unicode MS" panose="020B0604020202020204" pitchFamily="34" charset="-128"/>
                <a:sym typeface="Helvetica" panose="020B0604020202020204" pitchFamily="34" charset="0"/>
              </a:rPr>
              <a:t>.</a:t>
            </a:r>
            <a:endParaRPr lang="es-419" altLang="en-US" sz="3600" dirty="0"/>
          </a:p>
        </p:txBody>
      </p:sp>
      <p:sp>
        <p:nvSpPr>
          <p:cNvPr id="7" name="Rectangle 2"/>
          <p:cNvSpPr txBox="1">
            <a:spLocks/>
          </p:cNvSpPr>
          <p:nvPr/>
        </p:nvSpPr>
        <p:spPr>
          <a:xfrm>
            <a:off x="376828" y="346141"/>
            <a:ext cx="8229824" cy="1121837"/>
          </a:xfrm>
          <a:prstGeom prst="rect">
            <a:avLst/>
          </a:prstGeo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Unicode MS" panose="020B0604020202020204" pitchFamily="34" charset="-128"/>
                <a:ea typeface="+mj-ea"/>
                <a:cs typeface="Arial Unicode MS" panose="020B0604020202020204" pitchFamily="34" charset="-128"/>
              </a:defRPr>
            </a:lvl1pPr>
          </a:lstStyle>
          <a:p>
            <a:pPr algn="ctr" defTabSz="914145"/>
            <a:r>
              <a:rPr lang="es-419" sz="3200" dirty="0"/>
              <a:t>¿CÓMO PUEDO PROTEGERME DE LOS PELIGROS DE ELECTROCUCIÓN</a:t>
            </a:r>
            <a:r>
              <a:rPr lang="es-419" altLang="en-US" sz="3200" dirty="0" smtClean="0"/>
              <a:t>?</a:t>
            </a:r>
            <a:endParaRPr lang="es-419" altLang="en-US" sz="3200" dirty="0"/>
          </a:p>
        </p:txBody>
      </p:sp>
    </p:spTree>
    <p:extLst>
      <p:ext uri="{BB962C8B-B14F-4D97-AF65-F5344CB8AC3E}">
        <p14:creationId xmlns:p14="http://schemas.microsoft.com/office/powerpoint/2010/main" val="233569220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66" name="Picture 5" descr="Esta foto muestra un interruptor de panel con protección de falla a tierra incoorporad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98129" y="2237094"/>
            <a:ext cx="3073318" cy="307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 name="Title 2" hidden="1"/>
          <p:cNvSpPr>
            <a:spLocks noGrp="1"/>
          </p:cNvSpPr>
          <p:nvPr>
            <p:ph type="title"/>
          </p:nvPr>
        </p:nvSpPr>
        <p:spPr/>
        <p:txBody>
          <a:bodyPr>
            <a:normAutofit fontScale="90000"/>
          </a:bodyPr>
          <a:lstStyle/>
          <a:p>
            <a:r>
              <a:rPr lang="es-419" dirty="0"/>
              <a:t>¿CÓMO PUEDO PROTEGERME DE LOS PELIGROS DE ELECTROCUCIÓN</a:t>
            </a:r>
            <a:r>
              <a:rPr lang="es-419" altLang="en-US" dirty="0" smtClean="0"/>
              <a:t>?     </a:t>
            </a:r>
            <a:r>
              <a:rPr lang="es-419" altLang="en-US" dirty="0"/>
              <a:t/>
            </a:r>
            <a:br>
              <a:rPr lang="es-419" altLang="en-US" dirty="0"/>
            </a:b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51</a:t>
            </a:fld>
            <a:endParaRPr lang="en-US" dirty="0"/>
          </a:p>
        </p:txBody>
      </p:sp>
      <p:sp>
        <p:nvSpPr>
          <p:cNvPr id="92164" name="Rectangle 3"/>
          <p:cNvSpPr>
            <a:spLocks noGrp="1"/>
          </p:cNvSpPr>
          <p:nvPr>
            <p:ph type="body" idx="4294967295"/>
          </p:nvPr>
        </p:nvSpPr>
        <p:spPr bwMode="auto">
          <a:xfrm>
            <a:off x="0" y="1335088"/>
            <a:ext cx="5716588"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Autofit/>
          </a:bodyPr>
          <a:lstStyle/>
          <a:p>
            <a:pPr marL="0" indent="0" defTabSz="914145">
              <a:spcBef>
                <a:spcPts val="422"/>
              </a:spcBef>
              <a:buClr>
                <a:srgbClr val="000000"/>
              </a:buClr>
              <a:buNone/>
            </a:pPr>
            <a:r>
              <a:rPr lang="en-US" altLang="en-US" dirty="0">
                <a:ea typeface="Arial Unicode MS" panose="020B0604020202020204" pitchFamily="34" charset="-128"/>
                <a:sym typeface="Helvetica" panose="020B0604020202020204" pitchFamily="34" charset="0"/>
              </a:rPr>
              <a:t>3) </a:t>
            </a:r>
            <a:r>
              <a:rPr lang="es-ES" dirty="0"/>
              <a:t>Disyuntor GFCI: El disyuntor GFCI controla todo un circuito y se instala como un reemplazo para un disyuntor en la placa de circuito principal. En lugar de instalar múltiples salidas GFCI, un disyuntor GFCI puede proteger todo el circuito. En sitios equipados con disyuntores, este tipo de GFCI puede instalarse en una caja de panel para brindar protección a los circuitos seleccionados.</a:t>
            </a:r>
          </a:p>
          <a:p>
            <a:pPr marL="0" indent="0" defTabSz="914145">
              <a:spcBef>
                <a:spcPts val="422"/>
              </a:spcBef>
              <a:buClr>
                <a:srgbClr val="000000"/>
              </a:buClr>
              <a:buNone/>
            </a:pPr>
            <a:r>
              <a:rPr lang="en-US" altLang="en-US" dirty="0">
                <a:ea typeface="Arial Unicode MS" panose="020B0604020202020204" pitchFamily="34" charset="-128"/>
                <a:sym typeface="Helvetica" panose="020B0604020202020204" pitchFamily="34" charset="0"/>
              </a:rPr>
              <a:t>.</a:t>
            </a:r>
            <a:endParaRPr lang="en-US" altLang="en-US" sz="3200" dirty="0"/>
          </a:p>
        </p:txBody>
      </p:sp>
      <p:sp>
        <p:nvSpPr>
          <p:cNvPr id="10" name="Rectangle 2"/>
          <p:cNvSpPr txBox="1">
            <a:spLocks/>
          </p:cNvSpPr>
          <p:nvPr/>
        </p:nvSpPr>
        <p:spPr>
          <a:xfrm>
            <a:off x="285528" y="289149"/>
            <a:ext cx="8229822" cy="981853"/>
          </a:xfrm>
          <a:prstGeom prst="rect">
            <a:avLst/>
          </a:prstGeo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Unicode MS" panose="020B0604020202020204" pitchFamily="34" charset="-128"/>
                <a:ea typeface="+mj-ea"/>
                <a:cs typeface="Arial Unicode MS" panose="020B0604020202020204" pitchFamily="34" charset="-128"/>
              </a:defRPr>
            </a:lvl1pPr>
          </a:lstStyle>
          <a:p>
            <a:pPr algn="ctr" defTabSz="914145"/>
            <a:r>
              <a:rPr lang="es-419" sz="3200" dirty="0"/>
              <a:t>¿CÓMO PUEDO PROTEGERME DE LOS PELIGROS DE ELECTROCUCIÓN</a:t>
            </a:r>
            <a:r>
              <a:rPr lang="es-419" altLang="en-US" sz="3200" dirty="0"/>
              <a:t>?</a:t>
            </a:r>
          </a:p>
        </p:txBody>
      </p:sp>
    </p:spTree>
    <p:extLst>
      <p:ext uri="{BB962C8B-B14F-4D97-AF65-F5344CB8AC3E}">
        <p14:creationId xmlns:p14="http://schemas.microsoft.com/office/powerpoint/2010/main" val="4094847661"/>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fontScale="90000"/>
          </a:bodyPr>
          <a:lstStyle/>
          <a:p>
            <a:r>
              <a:rPr lang="es-419" dirty="0" smtClean="0"/>
              <a:t> ¿</a:t>
            </a:r>
            <a:r>
              <a:rPr lang="es-419" dirty="0"/>
              <a:t>Cómo puedo protegerme de los </a:t>
            </a:r>
            <a:r>
              <a:rPr lang="es-419" dirty="0" smtClean="0"/>
              <a:t> peligros </a:t>
            </a:r>
            <a:r>
              <a:rPr lang="es-419" dirty="0"/>
              <a:t>de electrocución</a:t>
            </a:r>
            <a:r>
              <a:rPr lang="es-419" altLang="en-US" dirty="0"/>
              <a:t>?</a:t>
            </a:r>
            <a:br>
              <a:rPr lang="es-419" altLang="en-US" dirty="0"/>
            </a:b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52</a:t>
            </a:fld>
            <a:endParaRPr lang="en-US" dirty="0"/>
          </a:p>
        </p:txBody>
      </p:sp>
      <p:sp>
        <p:nvSpPr>
          <p:cNvPr id="94212" name="Rectangle 3"/>
          <p:cNvSpPr>
            <a:spLocks noGrp="1"/>
          </p:cNvSpPr>
          <p:nvPr>
            <p:ph type="body" idx="4294967295"/>
          </p:nvPr>
        </p:nvSpPr>
        <p:spPr bwMode="auto">
          <a:xfrm>
            <a:off x="0" y="1374775"/>
            <a:ext cx="8151813"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fontScale="92500"/>
          </a:bodyPr>
          <a:lstStyle/>
          <a:p>
            <a:pPr marL="369453" indent="-369453" defTabSz="914145">
              <a:spcBef>
                <a:spcPts val="422"/>
              </a:spcBef>
              <a:buClr>
                <a:srgbClr val="000000"/>
              </a:buClr>
              <a:buFont typeface="ArialMT" charset="0"/>
              <a:buChar char="•"/>
            </a:pPr>
            <a:r>
              <a:rPr lang="es-ES" dirty="0">
                <a:ea typeface="Arial Unicode MS" panose="020B0604020202020204" pitchFamily="34" charset="-128"/>
              </a:rPr>
              <a:t>Inspeccione las herramientas portátiles y los cables de extensión Los trabajadores deben inspeccionar los cables de extensión antes de su uso para detectar cualquier corte o abrasión. Los cables de extensión pueden haber dañado el aislamiento. Algunas veces el aislamiento dentro de una herramienta eléctrica o aparato está dañado</a:t>
            </a:r>
            <a:r>
              <a:rPr lang="en-US" altLang="en-US" dirty="0">
                <a:ea typeface="Arial Unicode MS" panose="020B0604020202020204" pitchFamily="34" charset="-128"/>
                <a:sym typeface="Helvetica" panose="020B0604020202020204" pitchFamily="34" charset="0"/>
              </a:rPr>
              <a:t>. </a:t>
            </a:r>
          </a:p>
          <a:p>
            <a:pPr marL="369453" indent="-369453" defTabSz="914145">
              <a:spcBef>
                <a:spcPts val="422"/>
              </a:spcBef>
              <a:buClr>
                <a:srgbClr val="000000"/>
              </a:buClr>
              <a:buFont typeface="ArialMT" charset="0"/>
              <a:buChar char="•"/>
            </a:pPr>
            <a:r>
              <a:rPr lang="es-ES" dirty="0">
                <a:ea typeface="Arial Unicode MS" panose="020B0604020202020204" pitchFamily="34" charset="-128"/>
              </a:rPr>
              <a:t>Cuando se daña el aislamiento, las partes metálicas expuestas pueden energizarse si un cable vivo en el interior las toca. Las herramientas eléctricas manuales que están viejas, dañadas o mal utilizadas pueden haber dañado el aislamiento interior</a:t>
            </a:r>
            <a:endParaRPr lang="en-US" dirty="0">
              <a:ea typeface="Arial Unicode MS" panose="020B0604020202020204" pitchFamily="34" charset="-128"/>
            </a:endParaRPr>
          </a:p>
          <a:p>
            <a:pPr marL="369453" indent="-369453" defTabSz="914145">
              <a:spcBef>
                <a:spcPts val="422"/>
              </a:spcBef>
              <a:buClr>
                <a:srgbClr val="000000"/>
              </a:buClr>
              <a:buFont typeface="ArialMT" charset="0"/>
              <a:buChar char="•"/>
            </a:pPr>
            <a:endParaRPr lang="en-US" altLang="en-US" dirty="0">
              <a:ea typeface="Arial Unicode MS" panose="020B0604020202020204" pitchFamily="34" charset="-128"/>
              <a:sym typeface="Helvetica" panose="020B0604020202020204" pitchFamily="34" charset="0"/>
            </a:endParaRPr>
          </a:p>
          <a:p>
            <a:pPr marL="369453" indent="-369453" defTabSz="914145">
              <a:spcBef>
                <a:spcPts val="422"/>
              </a:spcBef>
              <a:buClr>
                <a:srgbClr val="000000"/>
              </a:buClr>
              <a:buFont typeface="ArialMT" charset="0"/>
              <a:buChar char="•"/>
            </a:pPr>
            <a:endParaRPr lang="en-US" altLang="en-US" dirty="0">
              <a:ea typeface="Arial Unicode MS" panose="020B0604020202020204" pitchFamily="34" charset="-128"/>
              <a:sym typeface="Helvetica" panose="020B0604020202020204" pitchFamily="34" charset="0"/>
            </a:endParaRPr>
          </a:p>
          <a:p>
            <a:pPr marL="369453" indent="-369453" defTabSz="914145">
              <a:spcBef>
                <a:spcPts val="422"/>
              </a:spcBef>
              <a:buClr>
                <a:srgbClr val="000000"/>
              </a:buClr>
              <a:buFont typeface="ArialMT" charset="0"/>
              <a:buChar char="•"/>
            </a:pPr>
            <a:endParaRPr lang="en-US" altLang="en-US" dirty="0">
              <a:ea typeface="Arial Unicode MS" panose="020B0604020202020204" pitchFamily="34" charset="-128"/>
              <a:sym typeface="Helvetica" panose="020B0604020202020204" pitchFamily="34" charset="0"/>
            </a:endParaRPr>
          </a:p>
        </p:txBody>
      </p:sp>
      <p:sp>
        <p:nvSpPr>
          <p:cNvPr id="7" name="Rectangle 2"/>
          <p:cNvSpPr txBox="1">
            <a:spLocks/>
          </p:cNvSpPr>
          <p:nvPr/>
        </p:nvSpPr>
        <p:spPr>
          <a:xfrm>
            <a:off x="285528" y="392922"/>
            <a:ext cx="8229822" cy="981853"/>
          </a:xfrm>
          <a:prstGeom prst="rect">
            <a:avLst/>
          </a:prstGeo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Unicode MS" panose="020B0604020202020204" pitchFamily="34" charset="-128"/>
                <a:ea typeface="+mj-ea"/>
                <a:cs typeface="Arial Unicode MS" panose="020B0604020202020204" pitchFamily="34" charset="-128"/>
              </a:defRPr>
            </a:lvl1pPr>
          </a:lstStyle>
          <a:p>
            <a:pPr algn="ctr" defTabSz="914145"/>
            <a:r>
              <a:rPr lang="es-419" sz="3200" dirty="0"/>
              <a:t>¿Cómo puedo protegerme de los peligros de electrocución</a:t>
            </a:r>
            <a:r>
              <a:rPr lang="es-419" altLang="en-US" sz="3200" dirty="0"/>
              <a:t>?</a:t>
            </a:r>
          </a:p>
        </p:txBody>
      </p:sp>
    </p:spTree>
    <p:extLst>
      <p:ext uri="{BB962C8B-B14F-4D97-AF65-F5344CB8AC3E}">
        <p14:creationId xmlns:p14="http://schemas.microsoft.com/office/powerpoint/2010/main" val="3589209962"/>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fontScale="90000"/>
          </a:bodyPr>
          <a:lstStyle/>
          <a:p>
            <a:r>
              <a:rPr lang="es-419" dirty="0"/>
              <a:t>¿Cómo puedo protegerme de los </a:t>
            </a:r>
            <a:r>
              <a:rPr lang="es-419" dirty="0" smtClean="0"/>
              <a:t> peligros </a:t>
            </a:r>
            <a:r>
              <a:rPr lang="es-419" dirty="0"/>
              <a:t>de electrocución</a:t>
            </a:r>
            <a:r>
              <a:rPr lang="es-419" altLang="en-US" dirty="0"/>
              <a:t>?</a:t>
            </a:r>
            <a:br>
              <a:rPr lang="es-419" altLang="en-US" dirty="0"/>
            </a:b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53</a:t>
            </a:fld>
            <a:endParaRPr lang="en-US" dirty="0"/>
          </a:p>
        </p:txBody>
      </p:sp>
      <p:sp>
        <p:nvSpPr>
          <p:cNvPr id="96260" name="Rectangle 3"/>
          <p:cNvSpPr>
            <a:spLocks noGrp="1"/>
          </p:cNvSpPr>
          <p:nvPr>
            <p:ph type="body" idx="4294967295"/>
          </p:nvPr>
        </p:nvSpPr>
        <p:spPr bwMode="auto">
          <a:xfrm>
            <a:off x="0" y="1600200"/>
            <a:ext cx="8151813"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405171" indent="-405171" defTabSz="914145">
              <a:spcBef>
                <a:spcPts val="492"/>
              </a:spcBef>
              <a:buClr>
                <a:srgbClr val="000000"/>
              </a:buClr>
              <a:buFont typeface="ArialMT" charset="0"/>
              <a:buChar char="•"/>
            </a:pPr>
            <a:r>
              <a:rPr lang="es-ES" dirty="0"/>
              <a:t>Use herramientas eléctricas y equipo tal como están diseñados</a:t>
            </a:r>
            <a:endParaRPr lang="en-US" altLang="en-US" dirty="0">
              <a:ea typeface="Arial Unicode MS" panose="020B0604020202020204" pitchFamily="34" charset="-128"/>
              <a:sym typeface="Helvetica" panose="020B0604020202020204" pitchFamily="34" charset="0"/>
            </a:endParaRPr>
          </a:p>
          <a:p>
            <a:pPr marL="405171" indent="-405171" defTabSz="914145">
              <a:spcBef>
                <a:spcPts val="492"/>
              </a:spcBef>
              <a:buClr>
                <a:srgbClr val="000000"/>
              </a:buClr>
              <a:buFont typeface="ArialMT" charset="0"/>
              <a:buChar char="•"/>
            </a:pPr>
            <a:r>
              <a:rPr lang="es-ES" dirty="0"/>
              <a:t>Los trabajadores que usan herramientas y equipos eléctricos deben seguir los consejos de seguridad del manual de uso de la herramienta para evitar el uso indebido del equipo.</a:t>
            </a:r>
            <a:r>
              <a:rPr lang="en-US" altLang="en-US" dirty="0">
                <a:ea typeface="Arial Unicode MS" panose="020B0604020202020204" pitchFamily="34" charset="-128"/>
                <a:sym typeface="Helvetica" panose="020B0604020202020204" pitchFamily="34" charset="0"/>
              </a:rPr>
              <a:t>.</a:t>
            </a:r>
            <a:endParaRPr lang="en-US" altLang="en-US" sz="2400" dirty="0"/>
          </a:p>
        </p:txBody>
      </p:sp>
      <p:sp>
        <p:nvSpPr>
          <p:cNvPr id="6" name="Rectangle 2"/>
          <p:cNvSpPr txBox="1">
            <a:spLocks/>
          </p:cNvSpPr>
          <p:nvPr/>
        </p:nvSpPr>
        <p:spPr>
          <a:xfrm>
            <a:off x="0" y="383358"/>
            <a:ext cx="8237945" cy="972366"/>
          </a:xfrm>
          <a:prstGeom prst="rect">
            <a:avLst/>
          </a:prstGeo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Unicode MS" panose="020B0604020202020204" pitchFamily="34" charset="-128"/>
                <a:ea typeface="+mj-ea"/>
                <a:cs typeface="Arial Unicode MS" panose="020B0604020202020204" pitchFamily="34" charset="-128"/>
              </a:defRPr>
            </a:lvl1pPr>
          </a:lstStyle>
          <a:p>
            <a:pPr algn="ctr" defTabSz="914145"/>
            <a:r>
              <a:rPr lang="es-419" sz="3200" dirty="0"/>
              <a:t>¿Cómo puedo protegerme de los peligros de electrocución</a:t>
            </a:r>
            <a:r>
              <a:rPr lang="es-419" altLang="en-US" sz="3200" dirty="0"/>
              <a:t>?</a:t>
            </a:r>
          </a:p>
        </p:txBody>
      </p:sp>
    </p:spTree>
    <p:extLst>
      <p:ext uri="{BB962C8B-B14F-4D97-AF65-F5344CB8AC3E}">
        <p14:creationId xmlns:p14="http://schemas.microsoft.com/office/powerpoint/2010/main" val="278900849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fontScale="90000"/>
          </a:bodyPr>
          <a:lstStyle/>
          <a:p>
            <a:r>
              <a:rPr lang="es-419" dirty="0"/>
              <a:t>¿Cómo puedo protegerme de los peligros de electrocución</a:t>
            </a:r>
            <a:r>
              <a:rPr lang="es-419" altLang="en-US" dirty="0" smtClean="0"/>
              <a:t>? </a:t>
            </a: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54</a:t>
            </a:fld>
            <a:endParaRPr lang="en-US" dirty="0"/>
          </a:p>
        </p:txBody>
      </p:sp>
      <p:sp>
        <p:nvSpPr>
          <p:cNvPr id="98308" name="Rectangle 3"/>
          <p:cNvSpPr>
            <a:spLocks noGrp="1"/>
          </p:cNvSpPr>
          <p:nvPr>
            <p:ph type="body" idx="4294967295"/>
          </p:nvPr>
        </p:nvSpPr>
        <p:spPr bwMode="auto">
          <a:xfrm>
            <a:off x="0" y="1347788"/>
            <a:ext cx="8151813"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Autofit/>
          </a:bodyPr>
          <a:lstStyle/>
          <a:p>
            <a:pPr marL="279043" indent="-279043" defTabSz="914145">
              <a:lnSpc>
                <a:spcPct val="80000"/>
              </a:lnSpc>
              <a:spcBef>
                <a:spcPts val="352"/>
              </a:spcBef>
              <a:buClr>
                <a:srgbClr val="000000"/>
              </a:buClr>
              <a:buFont typeface="ArialMT" charset="0"/>
              <a:buChar char="•"/>
            </a:pPr>
            <a:r>
              <a:rPr lang="es-ES" sz="2000" dirty="0"/>
              <a:t>Consejos de seguridad con herramientas</a:t>
            </a:r>
            <a:endParaRPr lang="en-US" altLang="en-US" sz="2000" dirty="0">
              <a:ea typeface="Arial Unicode MS" panose="020B0604020202020204" pitchFamily="34" charset="-128"/>
              <a:sym typeface="Helvetica" panose="020B0604020202020204" pitchFamily="34" charset="0"/>
            </a:endParaRPr>
          </a:p>
          <a:p>
            <a:pPr marL="523485" lvl="1" indent="-202027" defTabSz="914145">
              <a:lnSpc>
                <a:spcPct val="80000"/>
              </a:lnSpc>
              <a:spcBef>
                <a:spcPts val="281"/>
              </a:spcBef>
              <a:buClr>
                <a:srgbClr val="000000"/>
              </a:buClr>
              <a:buFont typeface="ArialMT" charset="0"/>
              <a:buChar char="–"/>
            </a:pPr>
            <a:r>
              <a:rPr lang="es-ES" sz="2000" dirty="0"/>
              <a:t>Nunca lleve o sostenga una herramienta por el cable.</a:t>
            </a:r>
            <a:endParaRPr lang="en-US" altLang="en-US" sz="2000" dirty="0">
              <a:ea typeface="Arial Unicode MS" panose="020B0604020202020204" pitchFamily="34" charset="-128"/>
              <a:sym typeface="Helvetica" panose="020B0604020202020204" pitchFamily="34" charset="0"/>
            </a:endParaRPr>
          </a:p>
          <a:p>
            <a:pPr marL="523485" lvl="1" indent="-202027" defTabSz="914145">
              <a:lnSpc>
                <a:spcPct val="80000"/>
              </a:lnSpc>
              <a:spcBef>
                <a:spcPts val="281"/>
              </a:spcBef>
              <a:buClr>
                <a:srgbClr val="000000"/>
              </a:buClr>
              <a:buFont typeface="ArialMT" charset="0"/>
              <a:buChar char="–"/>
            </a:pPr>
            <a:r>
              <a:rPr lang="es-ES" sz="2000" dirty="0"/>
              <a:t>Nunca tire del cable para desconectarlo. </a:t>
            </a:r>
          </a:p>
          <a:p>
            <a:pPr marL="523485" lvl="1" indent="-202027" defTabSz="914145">
              <a:lnSpc>
                <a:spcPct val="80000"/>
              </a:lnSpc>
              <a:spcBef>
                <a:spcPts val="281"/>
              </a:spcBef>
              <a:buClr>
                <a:srgbClr val="000000"/>
              </a:buClr>
              <a:buFont typeface="ArialMT" charset="0"/>
              <a:buChar char="–"/>
            </a:pPr>
            <a:r>
              <a:rPr lang="es-ES" sz="2000" dirty="0"/>
              <a:t>Mantenga los cables alejados del calor, el aceite y los bordes afilados.</a:t>
            </a:r>
            <a:endParaRPr lang="en-US" altLang="en-US" sz="2000" dirty="0">
              <a:ea typeface="Arial Unicode MS" panose="020B0604020202020204" pitchFamily="34" charset="-128"/>
              <a:sym typeface="Helvetica" panose="020B0604020202020204" pitchFamily="34" charset="0"/>
            </a:endParaRPr>
          </a:p>
          <a:p>
            <a:pPr marL="523485" lvl="1" indent="-202027" defTabSz="914145">
              <a:lnSpc>
                <a:spcPct val="80000"/>
              </a:lnSpc>
              <a:spcBef>
                <a:spcPts val="281"/>
              </a:spcBef>
              <a:buClr>
                <a:srgbClr val="000000"/>
              </a:buClr>
              <a:buFont typeface="ArialMT" charset="0"/>
              <a:buChar char="–"/>
            </a:pPr>
            <a:r>
              <a:rPr lang="es-ES" altLang="en-US" sz="2000" dirty="0">
                <a:ea typeface="Arial Unicode MS" panose="020B0604020202020204" pitchFamily="34" charset="-128"/>
                <a:sym typeface="Helvetica" panose="020B0604020202020204" pitchFamily="34" charset="0"/>
              </a:rPr>
              <a:t>Desconecte cuando no esté en uso y cuando cambie accesorios como cuchillas y brocas.</a:t>
            </a:r>
            <a:endParaRPr lang="en-US" altLang="en-US" sz="2000" dirty="0">
              <a:ea typeface="Arial Unicode MS" panose="020B0604020202020204" pitchFamily="34" charset="-128"/>
              <a:sym typeface="Helvetica" panose="020B0604020202020204" pitchFamily="34" charset="0"/>
            </a:endParaRPr>
          </a:p>
          <a:p>
            <a:pPr marL="523485" lvl="1" indent="-202027" defTabSz="914145">
              <a:lnSpc>
                <a:spcPct val="80000"/>
              </a:lnSpc>
              <a:spcBef>
                <a:spcPts val="281"/>
              </a:spcBef>
              <a:buClr>
                <a:srgbClr val="000000"/>
              </a:buClr>
              <a:buFont typeface="ArialMT" charset="0"/>
              <a:buChar char="–"/>
            </a:pPr>
            <a:r>
              <a:rPr lang="es-ES" altLang="en-US" sz="2000" dirty="0">
                <a:ea typeface="Arial Unicode MS" panose="020B0604020202020204" pitchFamily="34" charset="-128"/>
                <a:sym typeface="Helvetica" panose="020B0604020202020204" pitchFamily="34" charset="0"/>
              </a:rPr>
              <a:t>Evite el arranque accidental. No mantenga los dedos sobre el botón del interruptor mientras lleva una herramienta enchufada.</a:t>
            </a:r>
            <a:endParaRPr lang="en-US" altLang="en-US" sz="2000" dirty="0">
              <a:ea typeface="Arial Unicode MS" panose="020B0604020202020204" pitchFamily="34" charset="-128"/>
              <a:sym typeface="Helvetica" panose="020B0604020202020204" pitchFamily="34" charset="0"/>
            </a:endParaRPr>
          </a:p>
          <a:p>
            <a:pPr marL="523485" lvl="1" indent="-202027" defTabSz="914145">
              <a:lnSpc>
                <a:spcPct val="80000"/>
              </a:lnSpc>
              <a:spcBef>
                <a:spcPts val="281"/>
              </a:spcBef>
              <a:buClr>
                <a:srgbClr val="000000"/>
              </a:buClr>
              <a:buFont typeface="ArialMT" charset="0"/>
              <a:buChar char="–"/>
            </a:pPr>
            <a:r>
              <a:rPr lang="es-ES" altLang="en-US" sz="2000" dirty="0">
                <a:ea typeface="Arial Unicode MS" panose="020B0604020202020204" pitchFamily="34" charset="-128"/>
                <a:sym typeface="Helvetica" panose="020B0604020202020204" pitchFamily="34" charset="0"/>
              </a:rPr>
              <a:t>Usar guantes y calzado adecuado.</a:t>
            </a:r>
            <a:endParaRPr lang="en-US" altLang="en-US" sz="2000" dirty="0">
              <a:ea typeface="Arial Unicode MS" panose="020B0604020202020204" pitchFamily="34" charset="-128"/>
              <a:sym typeface="Helvetica" panose="020B0604020202020204" pitchFamily="34" charset="0"/>
            </a:endParaRPr>
          </a:p>
          <a:p>
            <a:pPr marL="523485" lvl="1" indent="-202027" defTabSz="914145">
              <a:lnSpc>
                <a:spcPct val="80000"/>
              </a:lnSpc>
              <a:spcBef>
                <a:spcPts val="281"/>
              </a:spcBef>
              <a:buClr>
                <a:srgbClr val="000000"/>
              </a:buClr>
              <a:buFont typeface="ArialMT" charset="0"/>
              <a:buChar char="–"/>
            </a:pPr>
            <a:r>
              <a:rPr lang="es-ES" sz="2000" dirty="0"/>
              <a:t>Almacenar en un lugar seco cuando no esté usando.</a:t>
            </a:r>
            <a:endParaRPr lang="en-US" altLang="en-US" sz="2000" dirty="0">
              <a:ea typeface="Arial Unicode MS" panose="020B0604020202020204" pitchFamily="34" charset="-128"/>
              <a:sym typeface="Helvetica" panose="020B0604020202020204" pitchFamily="34" charset="0"/>
            </a:endParaRPr>
          </a:p>
          <a:p>
            <a:pPr marL="523485" lvl="1" indent="-202027" defTabSz="914145">
              <a:lnSpc>
                <a:spcPct val="80000"/>
              </a:lnSpc>
              <a:spcBef>
                <a:spcPts val="281"/>
              </a:spcBef>
              <a:buClr>
                <a:srgbClr val="000000"/>
              </a:buClr>
              <a:buFont typeface="ArialMT" charset="0"/>
              <a:buChar char="–"/>
            </a:pPr>
            <a:r>
              <a:rPr lang="es-ES" sz="2000" dirty="0"/>
              <a:t>No usar en ambientes húmedos</a:t>
            </a:r>
            <a:r>
              <a:rPr lang="en-US" sz="2000" dirty="0"/>
              <a:t>.</a:t>
            </a:r>
          </a:p>
          <a:p>
            <a:pPr marL="523485" lvl="1" indent="-202027" defTabSz="914145">
              <a:lnSpc>
                <a:spcPct val="80000"/>
              </a:lnSpc>
              <a:spcBef>
                <a:spcPts val="281"/>
              </a:spcBef>
              <a:buClr>
                <a:srgbClr val="000000"/>
              </a:buClr>
              <a:buFont typeface="ArialMT" charset="0"/>
              <a:buChar char="–"/>
            </a:pPr>
            <a:r>
              <a:rPr lang="en-US" sz="2000" dirty="0" err="1"/>
              <a:t>Mantenga</a:t>
            </a:r>
            <a:r>
              <a:rPr lang="en-US" sz="2000" dirty="0"/>
              <a:t> las </a:t>
            </a:r>
            <a:r>
              <a:rPr lang="en-US" sz="2000" dirty="0" err="1"/>
              <a:t>áreas</a:t>
            </a:r>
            <a:r>
              <a:rPr lang="en-US" sz="2000" dirty="0"/>
              <a:t> de </a:t>
            </a:r>
            <a:r>
              <a:rPr lang="en-US" sz="2000" dirty="0" err="1"/>
              <a:t>trabajo</a:t>
            </a:r>
            <a:r>
              <a:rPr lang="en-US" sz="2000" dirty="0"/>
              <a:t> </a:t>
            </a:r>
            <a:r>
              <a:rPr lang="en-US" sz="2000" dirty="0" err="1"/>
              <a:t>bien</a:t>
            </a:r>
            <a:r>
              <a:rPr lang="en-US" sz="2000" dirty="0"/>
              <a:t> </a:t>
            </a:r>
            <a:r>
              <a:rPr lang="en-US" sz="2000" dirty="0" err="1"/>
              <a:t>iluminadas</a:t>
            </a:r>
            <a:r>
              <a:rPr lang="en-US" sz="2000" dirty="0"/>
              <a:t>.</a:t>
            </a:r>
            <a:endParaRPr lang="en-US" altLang="en-US" sz="2000" dirty="0">
              <a:ea typeface="Arial Unicode MS" panose="020B0604020202020204" pitchFamily="34" charset="-128"/>
              <a:sym typeface="Helvetica" panose="020B0604020202020204" pitchFamily="34" charset="0"/>
            </a:endParaRPr>
          </a:p>
          <a:p>
            <a:pPr marL="523485" lvl="1" indent="-202027" defTabSz="914145">
              <a:lnSpc>
                <a:spcPct val="80000"/>
              </a:lnSpc>
              <a:spcBef>
                <a:spcPts val="281"/>
              </a:spcBef>
              <a:buClr>
                <a:srgbClr val="000000"/>
              </a:buClr>
              <a:buFont typeface="ArialMT" charset="0"/>
              <a:buChar char="–"/>
            </a:pPr>
            <a:r>
              <a:rPr lang="es-ES" altLang="en-US" sz="2000" dirty="0">
                <a:ea typeface="Arial Unicode MS" panose="020B0604020202020204" pitchFamily="34" charset="-128"/>
                <a:sym typeface="Helvetica" panose="020B0604020202020204" pitchFamily="34" charset="0"/>
              </a:rPr>
              <a:t>Asegúrese de que los cables no causen peligro de tropiezo.</a:t>
            </a:r>
            <a:endParaRPr lang="en-US" altLang="en-US" sz="2000" dirty="0">
              <a:ea typeface="Arial Unicode MS" panose="020B0604020202020204" pitchFamily="34" charset="-128"/>
              <a:sym typeface="Helvetica" panose="020B0604020202020204" pitchFamily="34" charset="0"/>
            </a:endParaRPr>
          </a:p>
          <a:p>
            <a:pPr marL="523485" lvl="1" indent="-202027" defTabSz="914145">
              <a:lnSpc>
                <a:spcPct val="80000"/>
              </a:lnSpc>
              <a:spcBef>
                <a:spcPts val="281"/>
              </a:spcBef>
              <a:buClr>
                <a:srgbClr val="000000"/>
              </a:buClr>
              <a:buFont typeface="ArialMT" charset="0"/>
              <a:buChar char="–"/>
            </a:pPr>
            <a:r>
              <a:rPr lang="es-ES" altLang="en-US" sz="2000" dirty="0">
                <a:ea typeface="Arial Unicode MS" panose="020B0604020202020204" pitchFamily="34" charset="-128"/>
                <a:sym typeface="Helvetica" panose="020B0604020202020204" pitchFamily="34" charset="0"/>
              </a:rPr>
              <a:t>Retire las herramientas dañadas del uso.</a:t>
            </a:r>
            <a:endParaRPr lang="en-US" altLang="en-US" sz="2000" dirty="0">
              <a:ea typeface="Arial Unicode MS" panose="020B0604020202020204" pitchFamily="34" charset="-128"/>
              <a:sym typeface="Helvetica" panose="020B0604020202020204" pitchFamily="34" charset="0"/>
            </a:endParaRPr>
          </a:p>
          <a:p>
            <a:pPr marL="523485" lvl="1" indent="-202027" defTabSz="914145">
              <a:lnSpc>
                <a:spcPct val="80000"/>
              </a:lnSpc>
              <a:spcBef>
                <a:spcPts val="281"/>
              </a:spcBef>
              <a:buClr>
                <a:srgbClr val="000000"/>
              </a:buClr>
              <a:buFont typeface="ArialMT" charset="0"/>
              <a:buChar char="–"/>
            </a:pPr>
            <a:r>
              <a:rPr lang="es-ES" altLang="en-US" sz="2000" dirty="0">
                <a:ea typeface="Arial Unicode MS" panose="020B0604020202020204" pitchFamily="34" charset="-128"/>
                <a:sym typeface="Helvetica" panose="020B0604020202020204" pitchFamily="34" charset="0"/>
              </a:rPr>
              <a:t>Utilizar herramientas de doble aislamiento.</a:t>
            </a:r>
            <a:endParaRPr lang="en-US" altLang="en-US" sz="2000" dirty="0"/>
          </a:p>
        </p:txBody>
      </p:sp>
      <p:sp>
        <p:nvSpPr>
          <p:cNvPr id="8" name="Rectangle 2"/>
          <p:cNvSpPr txBox="1">
            <a:spLocks/>
          </p:cNvSpPr>
          <p:nvPr/>
        </p:nvSpPr>
        <p:spPr>
          <a:xfrm>
            <a:off x="277405" y="243659"/>
            <a:ext cx="8237945" cy="972366"/>
          </a:xfrm>
          <a:prstGeom prst="rect">
            <a:avLst/>
          </a:prstGeo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Unicode MS" panose="020B0604020202020204" pitchFamily="34" charset="-128"/>
                <a:ea typeface="+mj-ea"/>
                <a:cs typeface="Arial Unicode MS" panose="020B0604020202020204" pitchFamily="34" charset="-128"/>
              </a:defRPr>
            </a:lvl1pPr>
          </a:lstStyle>
          <a:p>
            <a:pPr algn="ctr" defTabSz="914145"/>
            <a:r>
              <a:rPr lang="es-419" sz="3200" dirty="0"/>
              <a:t>¿Cómo puedo protegerme de los peligros de electrocución</a:t>
            </a:r>
            <a:r>
              <a:rPr lang="es-419" altLang="en-US" sz="3200" dirty="0"/>
              <a:t>?</a:t>
            </a:r>
          </a:p>
        </p:txBody>
      </p:sp>
    </p:spTree>
    <p:extLst>
      <p:ext uri="{BB962C8B-B14F-4D97-AF65-F5344CB8AC3E}">
        <p14:creationId xmlns:p14="http://schemas.microsoft.com/office/powerpoint/2010/main" val="2049101069"/>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5" name="Rectangle 2"/>
          <p:cNvSpPr>
            <a:spLocks noGrp="1"/>
          </p:cNvSpPr>
          <p:nvPr>
            <p:ph type="title"/>
          </p:nvPr>
        </p:nvSpPr>
        <p:spPr>
          <a:xfrm>
            <a:off x="456531" y="274588"/>
            <a:ext cx="8229823" cy="706924"/>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altLang="en-US"/>
              <a:t>Herramientas de doble aislamiento</a:t>
            </a:r>
            <a:endParaRPr lang="es-419" altLang="en-US" sz="2800"/>
          </a:p>
        </p:txBody>
      </p:sp>
      <p:sp>
        <p:nvSpPr>
          <p:cNvPr id="100356" name="Rectangle 3"/>
          <p:cNvSpPr>
            <a:spLocks noGrp="1"/>
          </p:cNvSpPr>
          <p:nvPr>
            <p:ph type="body" idx="1"/>
          </p:nvPr>
        </p:nvSpPr>
        <p:spPr bwMode="auto">
          <a:xfrm>
            <a:off x="456531" y="1430595"/>
            <a:ext cx="8229823" cy="46940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405171" indent="-405171" defTabSz="914145">
              <a:spcBef>
                <a:spcPts val="492"/>
              </a:spcBef>
              <a:buClr>
                <a:srgbClr val="000000"/>
              </a:buClr>
              <a:buFont typeface="ArialMT" charset="0"/>
              <a:buChar char="•"/>
            </a:pPr>
            <a:r>
              <a:rPr lang="es-419" altLang="en-US" sz="2400" dirty="0">
                <a:ea typeface="Arial Unicode MS" panose="020B0604020202020204" pitchFamily="34" charset="-128"/>
                <a:sym typeface="Helvetica" panose="020B0604020202020204" pitchFamily="34" charset="0"/>
              </a:rPr>
              <a:t>Las herramientas manuales fabricadas con estuches no metálicos se llaman doble aislamiento. Si se aprueban, no requieren conexión a tierra según el Código Eléctrico Nacional. Aunque este método de diseño reduce el riesgo de deficiencias de conexión a tierra, todavía puede existir un riesgo de descarga eléctrica.</a:t>
            </a:r>
            <a:endParaRPr lang="es-419" altLang="en-US" sz="2400" dirty="0"/>
          </a:p>
        </p:txBody>
      </p:sp>
      <p:pic>
        <p:nvPicPr>
          <p:cNvPr id="100358" name="Picture 5" descr="Esta foto muestra un taladro eléctrico con coraza de plástic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047144" y="3805084"/>
            <a:ext cx="4227387" cy="23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00359" name="Picture 11" descr="Simbolo de herramientas eléctricas con doble aislamiento."/>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64376" y="3805084"/>
            <a:ext cx="2384166" cy="23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BBE0E3"/>
                </a:solidFill>
                <a:round/>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55</a:t>
            </a:fld>
            <a:endParaRPr lang="en-US" dirty="0"/>
          </a:p>
        </p:txBody>
      </p:sp>
    </p:spTree>
    <p:extLst>
      <p:ext uri="{BB962C8B-B14F-4D97-AF65-F5344CB8AC3E}">
        <p14:creationId xmlns:p14="http://schemas.microsoft.com/office/powerpoint/2010/main" val="3081251136"/>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3" name="Rectangle 2"/>
          <p:cNvSpPr>
            <a:spLocks noGrp="1"/>
          </p:cNvSpPr>
          <p:nvPr>
            <p:ph type="title"/>
          </p:nvPr>
        </p:nvSpPr>
        <p:spPr>
          <a:xfrm>
            <a:off x="456531" y="175845"/>
            <a:ext cx="8229824" cy="1121837"/>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sz="3200" dirty="0"/>
              <a:t>¿Cómo puedo protegerme de los peligros de electrocución</a:t>
            </a:r>
            <a:r>
              <a:rPr lang="es-419" altLang="en-US" sz="3200" dirty="0"/>
              <a:t>?</a:t>
            </a:r>
          </a:p>
        </p:txBody>
      </p:sp>
      <p:sp>
        <p:nvSpPr>
          <p:cNvPr id="102404" name="Rectangle 3"/>
          <p:cNvSpPr>
            <a:spLocks noGrp="1"/>
          </p:cNvSpPr>
          <p:nvPr>
            <p:ph type="body" idx="1"/>
          </p:nvPr>
        </p:nvSpPr>
        <p:spPr bwMode="auto">
          <a:xfrm>
            <a:off x="456531" y="1450130"/>
            <a:ext cx="7920554" cy="48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367221" indent="-367221" defTabSz="914145">
              <a:spcBef>
                <a:spcPts val="49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Siga los procedimientos de bloqueo/etiquetado</a:t>
            </a:r>
          </a:p>
          <a:p>
            <a:pPr marL="367221" indent="-367221" defTabSz="914145">
              <a:spcBef>
                <a:spcPts val="492"/>
              </a:spcBef>
              <a:buClr>
                <a:srgbClr val="000000"/>
              </a:buClr>
              <a:buFont typeface="ArialMT" charset="0"/>
              <a:buChar char="•"/>
            </a:pPr>
            <a:r>
              <a:rPr lang="es-419" dirty="0"/>
              <a:t>El bloqueo/etiquetado es un procedimiento de seguridad esencial que protege a los trabajadores de lesiones mientras trabajan en o cerca de circuitos y equipos eléctricos. Además, el bloqueo/etiquetado evita el contacto con partes del equipo operativo, como cuchillas, engranajes, ejes, etc</a:t>
            </a:r>
            <a:r>
              <a:rPr lang="es-419" altLang="en-US" dirty="0">
                <a:ea typeface="Arial Unicode MS" panose="020B0604020202020204" pitchFamily="34" charset="-128"/>
                <a:sym typeface="Helvetica" panose="020B0604020202020204" pitchFamily="34" charset="0"/>
              </a:rPr>
              <a:t>.</a:t>
            </a:r>
          </a:p>
          <a:p>
            <a:pPr marL="367221" indent="-367221" defTabSz="914145">
              <a:spcBef>
                <a:spcPts val="49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Además, el bloqueo/etiquetado previene la liberación inesperada de gases, fluidos o materiales sólidos peligrosos en áreas donde hay trabajadores presentes.</a:t>
            </a:r>
            <a:endParaRPr lang="es-419" altLang="en-US" sz="2400"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56</a:t>
            </a:fld>
            <a:endParaRPr lang="en-US" dirty="0"/>
          </a:p>
        </p:txBody>
      </p:sp>
    </p:spTree>
    <p:extLst>
      <p:ext uri="{BB962C8B-B14F-4D97-AF65-F5344CB8AC3E}">
        <p14:creationId xmlns:p14="http://schemas.microsoft.com/office/powerpoint/2010/main" val="1655128724"/>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1"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sz="3200" b="0" dirty="0"/>
              <a:t>Realización de bloqueo/etiquetado en circuitos.</a:t>
            </a:r>
            <a:endParaRPr lang="es-419" altLang="en-US" sz="3200" dirty="0"/>
          </a:p>
        </p:txBody>
      </p:sp>
      <p:sp>
        <p:nvSpPr>
          <p:cNvPr id="104452"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fontScale="92500" lnSpcReduction="10000"/>
          </a:bodyPr>
          <a:lstStyle/>
          <a:p>
            <a:pPr marL="252255" indent="-252255" defTabSz="914145">
              <a:lnSpc>
                <a:spcPct val="80000"/>
              </a:lnSpc>
              <a:spcBef>
                <a:spcPts val="281"/>
              </a:spcBef>
              <a:buClr>
                <a:srgbClr val="000000"/>
              </a:buClr>
              <a:buFont typeface="ArialMT" charset="0"/>
              <a:buChar char="•"/>
            </a:pPr>
            <a:r>
              <a:rPr lang="es-419" sz="2000" dirty="0"/>
              <a:t>Identificar todas las fuentes de energía eléctrica para los equipos o circuitos en cuestión</a:t>
            </a:r>
            <a:endParaRPr lang="es-419" altLang="en-US" sz="1969" dirty="0">
              <a:ea typeface="Arial Unicode MS" panose="020B0604020202020204" pitchFamily="34" charset="-128"/>
              <a:sym typeface="Helvetica" panose="020B0604020202020204" pitchFamily="34" charset="0"/>
            </a:endParaRPr>
          </a:p>
          <a:p>
            <a:pPr marL="501161" lvl="1" indent="-179704" defTabSz="914145">
              <a:lnSpc>
                <a:spcPct val="80000"/>
              </a:lnSpc>
              <a:spcBef>
                <a:spcPts val="281"/>
              </a:spcBef>
              <a:buClr>
                <a:srgbClr val="000000"/>
              </a:buClr>
              <a:buFont typeface="ArialMT" charset="0"/>
              <a:buChar char="–"/>
            </a:pPr>
            <a:r>
              <a:rPr lang="es-419" sz="1800" dirty="0"/>
              <a:t>Deshabilite las fuentes de energía de respaldo tales como generadores y baterías</a:t>
            </a:r>
            <a:endParaRPr lang="es-419" altLang="en-US" sz="1687" dirty="0">
              <a:ea typeface="Arial Unicode MS" panose="020B0604020202020204" pitchFamily="34" charset="-128"/>
              <a:sym typeface="Helvetica" panose="020B0604020202020204" pitchFamily="34" charset="0"/>
            </a:endParaRPr>
          </a:p>
          <a:p>
            <a:pPr marL="501161" lvl="1" indent="-179704" defTabSz="914145">
              <a:lnSpc>
                <a:spcPct val="80000"/>
              </a:lnSpc>
              <a:spcBef>
                <a:spcPts val="281"/>
              </a:spcBef>
              <a:buClr>
                <a:srgbClr val="000000"/>
              </a:buClr>
              <a:buFont typeface="ArialMT" charset="0"/>
              <a:buChar char="–"/>
            </a:pPr>
            <a:r>
              <a:rPr lang="es-419" sz="1800" dirty="0"/>
              <a:t>Identificar todos los cierres para cada fuente de energía.</a:t>
            </a:r>
          </a:p>
          <a:p>
            <a:pPr marL="501161" lvl="1" indent="-179704" defTabSz="914145">
              <a:lnSpc>
                <a:spcPct val="80000"/>
              </a:lnSpc>
              <a:spcBef>
                <a:spcPts val="281"/>
              </a:spcBef>
              <a:buClr>
                <a:srgbClr val="000000"/>
              </a:buClr>
              <a:buFont typeface="ArialMT" charset="0"/>
              <a:buChar char="–"/>
            </a:pPr>
            <a:r>
              <a:rPr lang="es-419" sz="1800" dirty="0"/>
              <a:t>Notificar a todo el personal que el equipo y los circuitos deben estar apagados, bloqueados y etiquetados (simplemente apagar un interruptor no es suficiente)</a:t>
            </a:r>
          </a:p>
          <a:p>
            <a:pPr marL="501161" lvl="1" indent="-179704" defTabSz="914145">
              <a:lnSpc>
                <a:spcPct val="80000"/>
              </a:lnSpc>
              <a:spcBef>
                <a:spcPts val="281"/>
              </a:spcBef>
              <a:buClr>
                <a:srgbClr val="000000"/>
              </a:buClr>
              <a:buFont typeface="ArialMT" charset="0"/>
              <a:buChar char="–"/>
            </a:pPr>
            <a:r>
              <a:rPr lang="es-419" sz="1800" dirty="0"/>
              <a:t>Apague las fuentes de energía y bloquee el interruptor en la posición de apagado. Cada trabajador debe aplicar su cerradura individual y las llaves guardadas con el trabajador.</a:t>
            </a:r>
          </a:p>
          <a:p>
            <a:pPr marL="501161" lvl="1" indent="-179704" defTabSz="914145">
              <a:lnSpc>
                <a:spcPct val="80000"/>
              </a:lnSpc>
              <a:spcBef>
                <a:spcPts val="281"/>
              </a:spcBef>
              <a:buClr>
                <a:srgbClr val="000000"/>
              </a:buClr>
              <a:buFont typeface="ArialMT" charset="0"/>
              <a:buChar char="–"/>
            </a:pPr>
            <a:r>
              <a:rPr lang="es-419" sz="1800" dirty="0"/>
              <a:t>Pruebe el equipo y los circuitos para asegurarse de que estén desactivados. Esto debe ser realizado por una persona cualificada.</a:t>
            </a:r>
          </a:p>
          <a:p>
            <a:pPr marL="501161" lvl="1" indent="-179704" defTabSz="914145">
              <a:lnSpc>
                <a:spcPct val="80000"/>
              </a:lnSpc>
              <a:spcBef>
                <a:spcPts val="281"/>
              </a:spcBef>
              <a:buClr>
                <a:srgbClr val="000000"/>
              </a:buClr>
              <a:buFont typeface="ArialMT" charset="0"/>
              <a:buChar char="–"/>
            </a:pPr>
            <a:r>
              <a:rPr lang="es-419" sz="1800" dirty="0"/>
              <a:t>Agote la energía almacenada (por ejemplo, en los condensadores) por sangrado, bloqueo, conexión a tierra, etc.</a:t>
            </a:r>
          </a:p>
          <a:p>
            <a:pPr marL="501161" lvl="1" indent="-179704" defTabSz="914145">
              <a:lnSpc>
                <a:spcPct val="80000"/>
              </a:lnSpc>
              <a:spcBef>
                <a:spcPts val="281"/>
              </a:spcBef>
              <a:buClr>
                <a:srgbClr val="000000"/>
              </a:buClr>
              <a:buFont typeface="ArialMT" charset="0"/>
              <a:buChar char="–"/>
            </a:pPr>
            <a:r>
              <a:rPr lang="es-419" sz="1800" dirty="0"/>
              <a:t>Aplique un candado o etiqueta para alertar a otros trabajadores que una fuente de energía o un equipo ha sido bloqueado o etiquetado</a:t>
            </a:r>
          </a:p>
          <a:p>
            <a:pPr marL="501161" lvl="1" indent="-179704" defTabSz="914145">
              <a:lnSpc>
                <a:spcPct val="80000"/>
              </a:lnSpc>
              <a:spcBef>
                <a:spcPts val="281"/>
              </a:spcBef>
              <a:buClr>
                <a:srgbClr val="000000"/>
              </a:buClr>
              <a:buFont typeface="ArialMT" charset="0"/>
              <a:buChar char="–"/>
            </a:pPr>
            <a:r>
              <a:rPr lang="es-419" sz="1800" dirty="0"/>
              <a:t>Asegúrese de que todos los trabajadores estén seguros y sean contabilizados antes de que los equipos y circuitos se desbloqueen y se vuelvan a encender.</a:t>
            </a:r>
          </a:p>
          <a:p>
            <a:pPr marL="501161" lvl="1" indent="-179704" defTabSz="914145">
              <a:lnSpc>
                <a:spcPct val="80000"/>
              </a:lnSpc>
              <a:spcBef>
                <a:spcPts val="281"/>
              </a:spcBef>
              <a:buClr>
                <a:srgbClr val="000000"/>
              </a:buClr>
              <a:buFont typeface="ArialMT" charset="0"/>
              <a:buChar char="–"/>
            </a:pPr>
            <a:r>
              <a:rPr lang="es-419" sz="1800" dirty="0"/>
              <a:t>Solo una persona calificada puede determinar cuándo es seguro volver a energizar los circuitos</a:t>
            </a:r>
            <a:endParaRPr lang="es-419"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57</a:t>
            </a:fld>
            <a:endParaRPr lang="en-US" dirty="0"/>
          </a:p>
        </p:txBody>
      </p:sp>
    </p:spTree>
    <p:extLst>
      <p:ext uri="{BB962C8B-B14F-4D97-AF65-F5344CB8AC3E}">
        <p14:creationId xmlns:p14="http://schemas.microsoft.com/office/powerpoint/2010/main" val="3278951920"/>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6498" name="Picture 1" descr="Esta foto muestra una fábrica donde se tiene una señal que dice: No olvide bloquear/etiquetar para proteger personas de riesgos eléctrico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7434" y="236235"/>
            <a:ext cx="7062776" cy="600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 name="Title 2" hidden="1"/>
          <p:cNvSpPr>
            <a:spLocks noGrp="1"/>
          </p:cNvSpPr>
          <p:nvPr>
            <p:ph type="title"/>
          </p:nvPr>
        </p:nvSpPr>
        <p:spPr/>
        <p:txBody>
          <a:bodyPr/>
          <a:lstStyle/>
          <a:p>
            <a:r>
              <a:rPr lang="en-US" dirty="0" smtClean="0"/>
              <a:t>Lock out / Tag out</a:t>
            </a: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58</a:t>
            </a:fld>
            <a:endParaRPr lang="en-US" dirty="0"/>
          </a:p>
        </p:txBody>
      </p:sp>
    </p:spTree>
    <p:extLst>
      <p:ext uri="{BB962C8B-B14F-4D97-AF65-F5344CB8AC3E}">
        <p14:creationId xmlns:p14="http://schemas.microsoft.com/office/powerpoint/2010/main" val="725539712"/>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7"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sz="2800" b="0" dirty="0"/>
              <a:t>¿QUÉ DEBE HACER UN EMPLEADOR PARA PROTEGER A LOS TRABAJADORES DE ELECTROCUTARSE?</a:t>
            </a:r>
            <a:endParaRPr lang="es-419" altLang="en-US" sz="2800" dirty="0"/>
          </a:p>
        </p:txBody>
      </p:sp>
      <p:sp>
        <p:nvSpPr>
          <p:cNvPr id="108548"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Autofit/>
          </a:bodyPr>
          <a:lstStyle/>
          <a:p>
            <a:pPr marL="0" indent="0" defTabSz="914145">
              <a:spcBef>
                <a:spcPts val="422"/>
              </a:spcBef>
              <a:buNone/>
            </a:pPr>
            <a:r>
              <a:rPr lang="es-419" altLang="en-US" sz="2000" dirty="0">
                <a:ea typeface="Arial Unicode MS" panose="020B0604020202020204" pitchFamily="34" charset="-128"/>
                <a:sym typeface="Helvetica" panose="020B0604020202020204" pitchFamily="34" charset="0"/>
              </a:rPr>
              <a:t>A. </a:t>
            </a:r>
            <a:r>
              <a:rPr lang="es-419" sz="2000" dirty="0"/>
              <a:t>Asegurar la seguridad de la línea eléctrica aérea</a:t>
            </a:r>
            <a:endParaRPr lang="es-419" altLang="en-US" sz="2000" dirty="0">
              <a:ea typeface="Arial Unicode MS" panose="020B0604020202020204" pitchFamily="34" charset="-128"/>
              <a:sym typeface="Helvetica" panose="020B0604020202020204" pitchFamily="34" charset="0"/>
            </a:endParaRPr>
          </a:p>
          <a:p>
            <a:pPr marL="0" indent="0" defTabSz="914145">
              <a:spcBef>
                <a:spcPts val="422"/>
              </a:spcBef>
              <a:buNone/>
            </a:pPr>
            <a:r>
              <a:rPr lang="es-419" altLang="en-US" sz="2000" dirty="0">
                <a:ea typeface="Arial Unicode MS" panose="020B0604020202020204" pitchFamily="34" charset="-128"/>
                <a:sym typeface="Helvetica" panose="020B0604020202020204" pitchFamily="34" charset="0"/>
              </a:rPr>
              <a:t>B. </a:t>
            </a:r>
            <a:r>
              <a:rPr lang="es-419" sz="2000" dirty="0"/>
              <a:t>Aislar las partes eléctricas</a:t>
            </a:r>
            <a:endParaRPr lang="es-419" altLang="en-US" sz="2000" dirty="0">
              <a:ea typeface="Arial Unicode MS" panose="020B0604020202020204" pitchFamily="34" charset="-128"/>
              <a:sym typeface="Helvetica" panose="020B0604020202020204" pitchFamily="34" charset="0"/>
            </a:endParaRPr>
          </a:p>
          <a:p>
            <a:pPr marL="0" indent="0" defTabSz="914145">
              <a:spcBef>
                <a:spcPts val="422"/>
              </a:spcBef>
              <a:buNone/>
            </a:pPr>
            <a:r>
              <a:rPr lang="es-419" altLang="en-US" sz="2000" dirty="0">
                <a:ea typeface="Arial Unicode MS" panose="020B0604020202020204" pitchFamily="34" charset="-128"/>
                <a:sym typeface="Helvetica" panose="020B0604020202020204" pitchFamily="34" charset="0"/>
              </a:rPr>
              <a:t>C. </a:t>
            </a:r>
            <a:r>
              <a:rPr lang="es-419" sz="2000" dirty="0"/>
              <a:t>Suministro de interruptores de circuito de falla a tierra</a:t>
            </a:r>
            <a:r>
              <a:rPr lang="es-419" altLang="en-US" sz="2000" dirty="0">
                <a:ea typeface="Arial Unicode MS" panose="020B0604020202020204" pitchFamily="34" charset="-128"/>
                <a:sym typeface="Helvetica" panose="020B0604020202020204" pitchFamily="34" charset="0"/>
              </a:rPr>
              <a:t> (GFCI)</a:t>
            </a:r>
          </a:p>
          <a:p>
            <a:pPr marL="0" indent="0" defTabSz="914145">
              <a:spcBef>
                <a:spcPts val="422"/>
              </a:spcBef>
              <a:buNone/>
            </a:pPr>
            <a:r>
              <a:rPr lang="es-419" altLang="en-US" sz="2000" dirty="0">
                <a:ea typeface="Arial Unicode MS" panose="020B0604020202020204" pitchFamily="34" charset="-128"/>
                <a:sym typeface="Helvetica" panose="020B0604020202020204" pitchFamily="34" charset="0"/>
              </a:rPr>
              <a:t>D. </a:t>
            </a:r>
            <a:r>
              <a:rPr lang="es-419" sz="2000" dirty="0"/>
              <a:t>Asegurar una conexión a tierra adecuada</a:t>
            </a:r>
            <a:endParaRPr lang="es-419" altLang="en-US" sz="2000" dirty="0">
              <a:ea typeface="Arial Unicode MS" panose="020B0604020202020204" pitchFamily="34" charset="-128"/>
              <a:sym typeface="Helvetica" panose="020B0604020202020204" pitchFamily="34" charset="0"/>
            </a:endParaRPr>
          </a:p>
          <a:p>
            <a:pPr marL="0" indent="0" defTabSz="914145">
              <a:spcBef>
                <a:spcPts val="422"/>
              </a:spcBef>
              <a:buNone/>
            </a:pPr>
            <a:r>
              <a:rPr lang="es-419" altLang="en-US" sz="2000" dirty="0">
                <a:ea typeface="Arial Unicode MS" panose="020B0604020202020204" pitchFamily="34" charset="-128"/>
                <a:sym typeface="Helvetica" panose="020B0604020202020204" pitchFamily="34" charset="0"/>
              </a:rPr>
              <a:t>E. </a:t>
            </a:r>
            <a:r>
              <a:rPr lang="es-419" sz="2000" dirty="0"/>
              <a:t>Asegurar que las herramientas eléctricas se mantengan en 	condiciones seguras.</a:t>
            </a:r>
            <a:endParaRPr lang="es-419" altLang="en-US" sz="2000" dirty="0">
              <a:ea typeface="Arial Unicode MS" panose="020B0604020202020204" pitchFamily="34" charset="-128"/>
              <a:sym typeface="Helvetica" panose="020B0604020202020204" pitchFamily="34" charset="0"/>
            </a:endParaRPr>
          </a:p>
          <a:p>
            <a:pPr marL="0" indent="0" defTabSz="914145">
              <a:spcBef>
                <a:spcPts val="422"/>
              </a:spcBef>
              <a:buNone/>
            </a:pPr>
            <a:r>
              <a:rPr lang="es-419" altLang="en-US" sz="2000" dirty="0">
                <a:ea typeface="Arial Unicode MS" panose="020B0604020202020204" pitchFamily="34" charset="-128"/>
                <a:sym typeface="Helvetica" panose="020B0604020202020204" pitchFamily="34" charset="0"/>
              </a:rPr>
              <a:t>F. </a:t>
            </a:r>
            <a:r>
              <a:rPr lang="es-419" sz="2000" dirty="0"/>
              <a:t>Asegurar la protección adecuada</a:t>
            </a:r>
            <a:endParaRPr lang="es-419" altLang="en-US" sz="2000" dirty="0">
              <a:ea typeface="Arial Unicode MS" panose="020B0604020202020204" pitchFamily="34" charset="-128"/>
              <a:sym typeface="Helvetica" panose="020B0604020202020204" pitchFamily="34" charset="0"/>
            </a:endParaRPr>
          </a:p>
          <a:p>
            <a:pPr marL="0" indent="0" defTabSz="914145">
              <a:spcBef>
                <a:spcPts val="422"/>
              </a:spcBef>
              <a:buNone/>
            </a:pPr>
            <a:r>
              <a:rPr lang="es-419" altLang="en-US" sz="2000" dirty="0">
                <a:ea typeface="Arial Unicode MS" panose="020B0604020202020204" pitchFamily="34" charset="-128"/>
                <a:sym typeface="Helvetica" panose="020B0604020202020204" pitchFamily="34" charset="0"/>
              </a:rPr>
              <a:t>G. </a:t>
            </a:r>
            <a:r>
              <a:rPr lang="es-419" sz="2000" dirty="0"/>
              <a:t>Proporcionar entrenamiento</a:t>
            </a:r>
            <a:endParaRPr lang="es-419" altLang="en-US" sz="2000" dirty="0">
              <a:ea typeface="Arial Unicode MS" panose="020B0604020202020204" pitchFamily="34" charset="-128"/>
              <a:sym typeface="Helvetica" panose="020B0604020202020204" pitchFamily="34" charset="0"/>
            </a:endParaRPr>
          </a:p>
          <a:p>
            <a:pPr marL="0" indent="0" defTabSz="914145">
              <a:spcBef>
                <a:spcPts val="422"/>
              </a:spcBef>
              <a:buNone/>
            </a:pPr>
            <a:r>
              <a:rPr lang="es-419" altLang="en-US" sz="2000" dirty="0">
                <a:ea typeface="Arial Unicode MS" panose="020B0604020202020204" pitchFamily="34" charset="-128"/>
                <a:sym typeface="Helvetica" panose="020B0604020202020204" pitchFamily="34" charset="0"/>
              </a:rPr>
              <a:t>H. </a:t>
            </a:r>
            <a:r>
              <a:rPr lang="es-419" sz="2000" dirty="0"/>
              <a:t>Hacer cumplir un</a:t>
            </a:r>
            <a:r>
              <a:rPr lang="es-419" altLang="en-US" sz="2000" dirty="0">
                <a:ea typeface="Arial Unicode MS" panose="020B0604020202020204" pitchFamily="34" charset="-128"/>
                <a:sym typeface="Helvetica" panose="020B0604020202020204" pitchFamily="34" charset="0"/>
              </a:rPr>
              <a:t> LOTO (</a:t>
            </a:r>
            <a:r>
              <a:rPr lang="es-419" altLang="en-US" sz="2000" dirty="0" err="1">
                <a:ea typeface="Arial Unicode MS" panose="020B0604020202020204" pitchFamily="34" charset="-128"/>
                <a:sym typeface="Helvetica" panose="020B0604020202020204" pitchFamily="34" charset="0"/>
              </a:rPr>
              <a:t>locked</a:t>
            </a:r>
            <a:r>
              <a:rPr lang="es-419" altLang="en-US" sz="2000" dirty="0">
                <a:ea typeface="Arial Unicode MS" panose="020B0604020202020204" pitchFamily="34" charset="-128"/>
                <a:sym typeface="Helvetica" panose="020B0604020202020204" pitchFamily="34" charset="0"/>
              </a:rPr>
              <a:t> </a:t>
            </a:r>
            <a:r>
              <a:rPr lang="es-419" altLang="en-US" sz="2000" dirty="0" err="1">
                <a:ea typeface="Arial Unicode MS" panose="020B0604020202020204" pitchFamily="34" charset="-128"/>
                <a:sym typeface="Helvetica" panose="020B0604020202020204" pitchFamily="34" charset="0"/>
              </a:rPr>
              <a:t>out</a:t>
            </a:r>
            <a:r>
              <a:rPr lang="es-419" altLang="en-US" sz="2000" dirty="0">
                <a:ea typeface="Arial Unicode MS" panose="020B0604020202020204" pitchFamily="34" charset="-128"/>
                <a:sym typeface="Helvetica" panose="020B0604020202020204" pitchFamily="34" charset="0"/>
              </a:rPr>
              <a:t>, </a:t>
            </a:r>
            <a:r>
              <a:rPr lang="es-419" altLang="en-US" sz="2000" dirty="0" err="1">
                <a:ea typeface="Arial Unicode MS" panose="020B0604020202020204" pitchFamily="34" charset="-128"/>
                <a:sym typeface="Helvetica" panose="020B0604020202020204" pitchFamily="34" charset="0"/>
              </a:rPr>
              <a:t>tagged</a:t>
            </a:r>
            <a:r>
              <a:rPr lang="es-419" altLang="en-US" sz="2000" dirty="0">
                <a:ea typeface="Arial Unicode MS" panose="020B0604020202020204" pitchFamily="34" charset="-128"/>
                <a:sym typeface="Helvetica" panose="020B0604020202020204" pitchFamily="34" charset="0"/>
              </a:rPr>
              <a:t> </a:t>
            </a:r>
            <a:r>
              <a:rPr lang="es-419" altLang="en-US" sz="2000" dirty="0" err="1">
                <a:ea typeface="Arial Unicode MS" panose="020B0604020202020204" pitchFamily="34" charset="-128"/>
                <a:sym typeface="Helvetica" panose="020B0604020202020204" pitchFamily="34" charset="0"/>
              </a:rPr>
              <a:t>out</a:t>
            </a:r>
            <a:r>
              <a:rPr lang="es-419" altLang="en-US" sz="2000" dirty="0">
                <a:ea typeface="Arial Unicode MS" panose="020B0604020202020204" pitchFamily="34" charset="-128"/>
                <a:sym typeface="Helvetica" panose="020B0604020202020204" pitchFamily="34" charset="0"/>
              </a:rPr>
              <a:t>–   b</a:t>
            </a:r>
            <a:r>
              <a:rPr lang="es-419" sz="2000" dirty="0"/>
              <a:t>loqueado, etiquetado) prácticas de trabajo relacionadas con la seguridad</a:t>
            </a:r>
            <a:endParaRPr lang="es-419" altLang="en-US" sz="2000" dirty="0">
              <a:ea typeface="Arial Unicode MS" panose="020B0604020202020204" pitchFamily="34" charset="-128"/>
              <a:sym typeface="Helvetica" panose="020B0604020202020204" pitchFamily="34" charset="0"/>
            </a:endParaRPr>
          </a:p>
          <a:p>
            <a:pPr marL="0" indent="0" defTabSz="914145">
              <a:spcBef>
                <a:spcPts val="422"/>
              </a:spcBef>
              <a:buNone/>
            </a:pPr>
            <a:r>
              <a:rPr lang="es-419" altLang="en-US" sz="2000" dirty="0">
                <a:ea typeface="Arial Unicode MS" panose="020B0604020202020204" pitchFamily="34" charset="-128"/>
                <a:sym typeface="Helvetica" panose="020B0604020202020204" pitchFamily="34" charset="0"/>
              </a:rPr>
              <a:t>I. </a:t>
            </a:r>
            <a:r>
              <a:rPr lang="es-419" sz="2000" dirty="0"/>
              <a:t>Asegurar el uso adecuado de los cordones flexibles</a:t>
            </a:r>
            <a:endParaRPr lang="es-419" altLang="en-US" sz="2000"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59</a:t>
            </a:fld>
            <a:endParaRPr lang="en-US" dirty="0"/>
          </a:p>
        </p:txBody>
      </p:sp>
    </p:spTree>
    <p:extLst>
      <p:ext uri="{BB962C8B-B14F-4D97-AF65-F5344CB8AC3E}">
        <p14:creationId xmlns:p14="http://schemas.microsoft.com/office/powerpoint/2010/main" val="12797125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852489"/>
            <a:ext cx="7886700" cy="2852737"/>
          </a:xfrm>
        </p:spPr>
        <p:txBody>
          <a:bodyPr/>
          <a:lstStyle/>
          <a:p>
            <a:pPr algn="ctr"/>
            <a:r>
              <a:rPr lang="es-419" dirty="0" err="1"/>
              <a:t>Introduccion</a:t>
            </a:r>
            <a:r>
              <a:rPr lang="es-419" dirty="0"/>
              <a:t/>
            </a:r>
            <a:br>
              <a:rPr lang="es-419" dirty="0"/>
            </a:br>
            <a:r>
              <a:rPr lang="es-419" dirty="0"/>
              <a:t> a </a:t>
            </a:r>
            <a:br>
              <a:rPr lang="es-419" dirty="0"/>
            </a:br>
            <a:r>
              <a:rPr lang="es-419" dirty="0" err="1"/>
              <a:t>osha</a:t>
            </a:r>
            <a:endParaRPr lang="es-419" dirty="0"/>
          </a:p>
        </p:txBody>
      </p:sp>
      <p:sp>
        <p:nvSpPr>
          <p:cNvPr id="6" name="Text Placeholder 5"/>
          <p:cNvSpPr>
            <a:spLocks noGrp="1"/>
          </p:cNvSpPr>
          <p:nvPr>
            <p:ph type="body" idx="1"/>
          </p:nvPr>
        </p:nvSpPr>
        <p:spPr/>
        <p:txBody>
          <a:bodyPr>
            <a:normAutofit/>
          </a:bodyPr>
          <a:lstStyle/>
          <a:p>
            <a:r>
              <a:rPr lang="es-419"/>
              <a:t>Resumen de las disposiciones contra las represalias, derechos de los empleados, responsabilidades de los empleadores, leyes de los denunciantes, procedimientos de investigación de quejas de OSHA</a:t>
            </a:r>
          </a:p>
        </p:txBody>
      </p:sp>
      <p:sp>
        <p:nvSpPr>
          <p:cNvPr id="2" name="Slide Number Placeholder 1"/>
          <p:cNvSpPr>
            <a:spLocks noGrp="1"/>
          </p:cNvSpPr>
          <p:nvPr>
            <p:ph type="sldNum" sz="quarter" idx="12"/>
          </p:nvPr>
        </p:nvSpPr>
        <p:spPr/>
        <p:txBody>
          <a:bodyPr/>
          <a:lstStyle/>
          <a:p>
            <a:fld id="{822EE31D-995F-49BA-8FFA-0CC48DCCE8BB}" type="slidenum">
              <a:rPr lang="en-US" smtClean="0"/>
              <a:t>6</a:t>
            </a:fld>
            <a:endParaRPr lang="en-US"/>
          </a:p>
        </p:txBody>
      </p:sp>
    </p:spTree>
    <p:extLst>
      <p:ext uri="{BB962C8B-B14F-4D97-AF65-F5344CB8AC3E}">
        <p14:creationId xmlns:p14="http://schemas.microsoft.com/office/powerpoint/2010/main" val="8448283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5"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sz="3200" b="0"/>
              <a:t>Protección (Aislar partes eléctricas)</a:t>
            </a:r>
            <a:endParaRPr lang="es-419" altLang="en-US" sz="3200"/>
          </a:p>
        </p:txBody>
      </p:sp>
      <p:sp>
        <p:nvSpPr>
          <p:cNvPr id="110596"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fontScale="92500" lnSpcReduction="10000"/>
          </a:bodyPr>
          <a:lstStyle/>
          <a:p>
            <a:pPr marL="352710" indent="-352710" defTabSz="914145">
              <a:lnSpc>
                <a:spcPct val="80000"/>
              </a:lnSpc>
              <a:spcBef>
                <a:spcPts val="422"/>
              </a:spcBef>
              <a:buClr>
                <a:srgbClr val="000000"/>
              </a:buClr>
              <a:buFont typeface="ArialMT" charset="0"/>
              <a:buChar char="•"/>
            </a:pPr>
            <a:r>
              <a:rPr lang="es-419"/>
              <a:t>La protección consiste en ubicar o encerrar equipos eléctricos para asegurarse de que las personas no entren en contacto accidentalmente con sus partes activas.</a:t>
            </a:r>
            <a:endParaRPr lang="es-419" altLang="en-US">
              <a:ea typeface="Arial Unicode MS" panose="020B0604020202020204" pitchFamily="34" charset="-128"/>
              <a:sym typeface="Helvetica" panose="020B0604020202020204" pitchFamily="34" charset="0"/>
            </a:endParaRPr>
          </a:p>
          <a:p>
            <a:pPr marL="352710" indent="-352710" defTabSz="914145">
              <a:lnSpc>
                <a:spcPct val="80000"/>
              </a:lnSpc>
              <a:spcBef>
                <a:spcPts val="422"/>
              </a:spcBef>
              <a:buClr>
                <a:srgbClr val="000000"/>
              </a:buClr>
              <a:buFont typeface="ArialMT" charset="0"/>
              <a:buChar char="•"/>
            </a:pPr>
            <a:r>
              <a:rPr lang="es-419"/>
              <a:t>La protección efectiva requiere que los equipos con partes expuestas que funcionan a 50 voltios o más se coloquen donde sea accesible solo para personas autorizadas y calificadas para trabajar con él.</a:t>
            </a:r>
            <a:endParaRPr lang="es-419" altLang="en-US">
              <a:ea typeface="Arial Unicode MS" panose="020B0604020202020204" pitchFamily="34" charset="-128"/>
              <a:sym typeface="Helvetica" panose="020B0604020202020204" pitchFamily="34" charset="0"/>
            </a:endParaRPr>
          </a:p>
          <a:p>
            <a:pPr marL="352710" indent="-352710" defTabSz="914145">
              <a:lnSpc>
                <a:spcPct val="80000"/>
              </a:lnSpc>
              <a:spcBef>
                <a:spcPts val="422"/>
              </a:spcBef>
              <a:buClr>
                <a:srgbClr val="000000"/>
              </a:buClr>
              <a:buFont typeface="ArialMT" charset="0"/>
              <a:buChar char="•"/>
            </a:pPr>
            <a:r>
              <a:rPr lang="es-419"/>
              <a:t>Las ubicaciones recomendadas son una sala, bóveda o recinto similar; un balcón, galería, o plataforma elevada; o un sitio elevado a 8 pies (2.44 metros) o más sobre el piso. Las pantallas resistentes y permanentes también pueden servir como guardias efectivos.</a:t>
            </a:r>
            <a:endParaRPr lang="es-419" altLang="en-US" sz="2400"/>
          </a:p>
        </p:txBody>
      </p:sp>
      <p:sp>
        <p:nvSpPr>
          <p:cNvPr id="2" name="Slide Number Placeholder 1"/>
          <p:cNvSpPr>
            <a:spLocks noGrp="1"/>
          </p:cNvSpPr>
          <p:nvPr>
            <p:ph type="sldNum" sz="quarter" idx="12"/>
          </p:nvPr>
        </p:nvSpPr>
        <p:spPr/>
        <p:txBody>
          <a:bodyPr/>
          <a:lstStyle/>
          <a:p>
            <a:fld id="{A7F154CC-4E82-45BB-8A64-02679D04A018}" type="slidenum">
              <a:rPr lang="en-US" smtClean="0"/>
              <a:pPr/>
              <a:t>60</a:t>
            </a:fld>
            <a:endParaRPr lang="en-US" dirty="0"/>
          </a:p>
        </p:txBody>
      </p:sp>
    </p:spTree>
    <p:extLst>
      <p:ext uri="{BB962C8B-B14F-4D97-AF65-F5344CB8AC3E}">
        <p14:creationId xmlns:p14="http://schemas.microsoft.com/office/powerpoint/2010/main" val="220032881"/>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4"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405171" indent="-405171" defTabSz="914145">
              <a:spcBef>
                <a:spcPts val="492"/>
              </a:spcBef>
              <a:buClr>
                <a:srgbClr val="000000"/>
              </a:buClr>
              <a:buFont typeface="ArialMT" charset="0"/>
              <a:buChar char="•"/>
            </a:pPr>
            <a:r>
              <a:rPr lang="es-419"/>
              <a:t>Se deben colocar letreros visibles en las entradas de las salas eléctricas y en lugares con vigilancia similar para alertar a las personas sobre el peligro eléctrico y para prohibir la entrada a personas no autorizadas. Las señales pueden contener la palabra "Peligro", "Advertencia" o "Precaución", y debajo de eso, una redacción concisa apropiada que alerta a las personas sobre el peligro o da una instrucción, como "Peligro/Alto voltaje/Manténgase alejado".</a:t>
            </a:r>
            <a:endParaRPr lang="es-419" altLang="en-US" sz="2400"/>
          </a:p>
        </p:txBody>
      </p:sp>
      <p:sp>
        <p:nvSpPr>
          <p:cNvPr id="2" name="Slide Number Placeholder 1"/>
          <p:cNvSpPr>
            <a:spLocks noGrp="1"/>
          </p:cNvSpPr>
          <p:nvPr>
            <p:ph type="sldNum" sz="quarter" idx="12"/>
          </p:nvPr>
        </p:nvSpPr>
        <p:spPr/>
        <p:txBody>
          <a:bodyPr/>
          <a:lstStyle/>
          <a:p>
            <a:fld id="{A7F154CC-4E82-45BB-8A64-02679D04A018}" type="slidenum">
              <a:rPr lang="en-US" smtClean="0"/>
              <a:pPr/>
              <a:t>61</a:t>
            </a:fld>
            <a:endParaRPr lang="en-US" dirty="0"/>
          </a:p>
        </p:txBody>
      </p:sp>
      <p:sp>
        <p:nvSpPr>
          <p:cNvPr id="6"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sz="3200" b="0" dirty="0"/>
              <a:t>Protección (Aislar partes eléctricas</a:t>
            </a:r>
            <a:r>
              <a:rPr lang="es-419" sz="3200" b="0" dirty="0" smtClean="0"/>
              <a:t>) </a:t>
            </a:r>
            <a:endParaRPr lang="es-419" altLang="en-US" sz="3200" dirty="0"/>
          </a:p>
        </p:txBody>
      </p:sp>
    </p:spTree>
    <p:extLst>
      <p:ext uri="{BB962C8B-B14F-4D97-AF65-F5344CB8AC3E}">
        <p14:creationId xmlns:p14="http://schemas.microsoft.com/office/powerpoint/2010/main" val="1005053576"/>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9"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sz="2800" b="0" dirty="0"/>
              <a:t>¿QUÉ DEBE HACER UN EMPLEADOR PARA PROTEGER A LOS TRABAJADORES DE ELECTROCUTARSE</a:t>
            </a:r>
            <a:r>
              <a:rPr lang="es-419" sz="2800" b="0" dirty="0" smtClean="0"/>
              <a:t>? </a:t>
            </a:r>
            <a:endParaRPr lang="es-419" altLang="en-US" sz="2800" dirty="0"/>
          </a:p>
        </p:txBody>
      </p:sp>
      <p:sp>
        <p:nvSpPr>
          <p:cNvPr id="116740" name="Rectangle 3"/>
          <p:cNvSpPr>
            <a:spLocks noGrp="1"/>
          </p:cNvSpPr>
          <p:nvPr>
            <p:ph type="body" idx="1"/>
          </p:nvPr>
        </p:nvSpPr>
        <p:spPr bwMode="auto">
          <a:xfrm>
            <a:off x="456531" y="1599531"/>
            <a:ext cx="8460966"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Autofit/>
          </a:bodyPr>
          <a:lstStyle/>
          <a:p>
            <a:pPr marL="0" indent="0" defTabSz="914145">
              <a:lnSpc>
                <a:spcPct val="80000"/>
              </a:lnSpc>
              <a:spcBef>
                <a:spcPts val="352"/>
              </a:spcBef>
              <a:buNone/>
            </a:pPr>
            <a:r>
              <a:rPr lang="es-419" sz="2000"/>
              <a:t>Las reglas y regulaciones de protección contra fallas a tierra de OSHA han sido determinadas como necesarias y apropiadas para la seguridad y salud del trabajador. Por lo tanto, es responsabilidad del empleador proporcionar </a:t>
            </a:r>
            <a:r>
              <a:rPr lang="es-419" altLang="en-US" sz="2000">
                <a:ea typeface="Arial Unicode MS" panose="020B0604020202020204" pitchFamily="34" charset="-128"/>
                <a:sym typeface="Helvetica" panose="020B0604020202020204" pitchFamily="34" charset="0"/>
              </a:rPr>
              <a:t>:</a:t>
            </a:r>
          </a:p>
          <a:p>
            <a:pPr marL="0" indent="0" defTabSz="914145">
              <a:lnSpc>
                <a:spcPct val="80000"/>
              </a:lnSpc>
              <a:spcBef>
                <a:spcPts val="352"/>
              </a:spcBef>
            </a:pPr>
            <a:endParaRPr lang="es-419" altLang="en-US" sz="2000">
              <a:ea typeface="Arial Unicode MS" panose="020B0604020202020204" pitchFamily="34" charset="-128"/>
              <a:sym typeface="Helvetica" panose="020B0604020202020204" pitchFamily="34" charset="0"/>
            </a:endParaRPr>
          </a:p>
          <a:p>
            <a:pPr marL="0" indent="0" defTabSz="914145">
              <a:lnSpc>
                <a:spcPct val="80000"/>
              </a:lnSpc>
              <a:spcBef>
                <a:spcPts val="352"/>
              </a:spcBef>
              <a:buNone/>
            </a:pPr>
            <a:r>
              <a:rPr lang="es-419" altLang="en-US" sz="2000">
                <a:ea typeface="Arial Unicode MS" panose="020B0604020202020204" pitchFamily="34" charset="-128"/>
                <a:sym typeface="Helvetica" panose="020B0604020202020204" pitchFamily="34" charset="0"/>
              </a:rPr>
              <a:t>(a) </a:t>
            </a:r>
            <a:r>
              <a:rPr lang="es-419" sz="2000"/>
              <a:t>interruptores de circuito de falla a tierra en sitios de construcción para tomacorrientes en uso y que no forman parte del cableado permanente del edificio o estructura; o</a:t>
            </a:r>
            <a:endParaRPr lang="es-419" altLang="en-US" sz="2000">
              <a:ea typeface="Arial Unicode MS" panose="020B0604020202020204" pitchFamily="34" charset="-128"/>
              <a:sym typeface="Helvetica" panose="020B0604020202020204" pitchFamily="34" charset="0"/>
            </a:endParaRPr>
          </a:p>
          <a:p>
            <a:pPr marL="0" indent="0" defTabSz="914145">
              <a:lnSpc>
                <a:spcPct val="80000"/>
              </a:lnSpc>
              <a:spcBef>
                <a:spcPts val="352"/>
              </a:spcBef>
            </a:pPr>
            <a:endParaRPr lang="es-419" altLang="en-US" sz="2000">
              <a:ea typeface="Arial Unicode MS" panose="020B0604020202020204" pitchFamily="34" charset="-128"/>
              <a:sym typeface="Helvetica" panose="020B0604020202020204" pitchFamily="34" charset="0"/>
            </a:endParaRPr>
          </a:p>
          <a:p>
            <a:pPr marL="0" indent="0" defTabSz="914145">
              <a:lnSpc>
                <a:spcPct val="80000"/>
              </a:lnSpc>
              <a:spcBef>
                <a:spcPts val="352"/>
              </a:spcBef>
              <a:buNone/>
            </a:pPr>
            <a:r>
              <a:rPr lang="es-419" altLang="en-US" sz="2000">
                <a:ea typeface="Arial Unicode MS" panose="020B0604020202020204" pitchFamily="34" charset="-128"/>
                <a:sym typeface="Helvetica" panose="020B0604020202020204" pitchFamily="34" charset="0"/>
              </a:rPr>
              <a:t>(b) </a:t>
            </a:r>
            <a:r>
              <a:rPr lang="es-419" sz="2000"/>
              <a:t>un programa de conductor a tierra de equipo asegurado, programado y registrado, en sitios de construcción, que cubre todos los juegos de cables, receptáculos que no forman parte del cableado permanente del edificio o estructura, y equipos conectados por cable y enchufe que están disponibles para uso o uso por parte de los trabajadores.</a:t>
            </a:r>
            <a:endParaRPr lang="es-419" altLang="en-US" sz="2000"/>
          </a:p>
        </p:txBody>
      </p:sp>
      <p:sp>
        <p:nvSpPr>
          <p:cNvPr id="2" name="Slide Number Placeholder 1"/>
          <p:cNvSpPr>
            <a:spLocks noGrp="1"/>
          </p:cNvSpPr>
          <p:nvPr>
            <p:ph type="sldNum" sz="quarter" idx="12"/>
          </p:nvPr>
        </p:nvSpPr>
        <p:spPr/>
        <p:txBody>
          <a:bodyPr/>
          <a:lstStyle/>
          <a:p>
            <a:fld id="{A7F154CC-4E82-45BB-8A64-02679D04A018}" type="slidenum">
              <a:rPr lang="en-US" smtClean="0"/>
              <a:pPr/>
              <a:t>62</a:t>
            </a:fld>
            <a:endParaRPr lang="en-US" dirty="0"/>
          </a:p>
        </p:txBody>
      </p:sp>
    </p:spTree>
    <p:extLst>
      <p:ext uri="{BB962C8B-B14F-4D97-AF65-F5344CB8AC3E}">
        <p14:creationId xmlns:p14="http://schemas.microsoft.com/office/powerpoint/2010/main" val="1892387071"/>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8"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0" indent="0" defTabSz="914145">
              <a:spcBef>
                <a:spcPts val="422"/>
              </a:spcBef>
            </a:pPr>
            <a:r>
              <a:rPr lang="es-419" altLang="en-US" sz="2400" dirty="0">
                <a:ea typeface="Arial Unicode MS" panose="020B0604020202020204" pitchFamily="34" charset="-128"/>
                <a:sym typeface="Helvetica" panose="020B0604020202020204" pitchFamily="34" charset="0"/>
              </a:rPr>
              <a:t>1926.404(b)(1)(i)</a:t>
            </a:r>
          </a:p>
          <a:p>
            <a:pPr marL="0" indent="0" defTabSz="914145">
              <a:spcBef>
                <a:spcPts val="422"/>
              </a:spcBef>
            </a:pPr>
            <a:endParaRPr lang="es-419" altLang="en-US" sz="2400" dirty="0">
              <a:ea typeface="Arial Unicode MS" panose="020B0604020202020204" pitchFamily="34" charset="-128"/>
              <a:sym typeface="Helvetica" panose="020B0604020202020204" pitchFamily="34" charset="0"/>
            </a:endParaRPr>
          </a:p>
          <a:p>
            <a:pPr marL="0" indent="0" defTabSz="914145">
              <a:spcBef>
                <a:spcPts val="422"/>
              </a:spcBef>
            </a:pPr>
            <a:r>
              <a:rPr lang="es-419" altLang="en-US" sz="2400" dirty="0">
                <a:ea typeface="Arial Unicode MS" panose="020B0604020202020204" pitchFamily="34" charset="-128"/>
                <a:sym typeface="Helvetica" panose="020B0604020202020204" pitchFamily="34" charset="0"/>
              </a:rPr>
              <a:t>General. </a:t>
            </a:r>
            <a:r>
              <a:rPr lang="es-419" sz="2400" dirty="0"/>
              <a:t>El empleador deberá usar los interruptores de circuito de falla a tierra como se especifica en el párrafo (b) (1) (ii) de esta sección o un programa de conductor a tierra del equipo asegurado como se especifica en el párrafo (b) (1) (iii) de esta sección para proteger Empleados en obras de construcción. Estos requisitos son adicionales a cualquier otro requisito para conductores de puesta a tierra de equipos.</a:t>
            </a:r>
            <a:endParaRPr lang="es-419" altLang="en-US" sz="2400"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63</a:t>
            </a:fld>
            <a:endParaRPr lang="en-US" dirty="0"/>
          </a:p>
        </p:txBody>
      </p:sp>
      <p:sp>
        <p:nvSpPr>
          <p:cNvPr id="6"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sz="2800" b="0" dirty="0"/>
              <a:t>¿QUÉ DEBE HACER UN EMPLEADOR PARA PROTEGER A LOS TRABAJADORES DE ELECTROCUTARSE</a:t>
            </a:r>
            <a:r>
              <a:rPr lang="es-419" sz="2800" b="0" dirty="0" smtClean="0"/>
              <a:t>?  </a:t>
            </a:r>
            <a:endParaRPr lang="es-419" altLang="en-US" sz="2800" dirty="0"/>
          </a:p>
        </p:txBody>
      </p:sp>
    </p:spTree>
    <p:extLst>
      <p:ext uri="{BB962C8B-B14F-4D97-AF65-F5344CB8AC3E}">
        <p14:creationId xmlns:p14="http://schemas.microsoft.com/office/powerpoint/2010/main" val="3713491563"/>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6"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188633" indent="-188633" defTabSz="914145">
              <a:lnSpc>
                <a:spcPct val="80000"/>
              </a:lnSpc>
              <a:spcBef>
                <a:spcPts val="211"/>
              </a:spcBef>
              <a:buClr>
                <a:srgbClr val="000000"/>
              </a:buClr>
              <a:buFont typeface="ArialMT" charset="0"/>
              <a:buChar char="•"/>
            </a:pPr>
            <a:r>
              <a:rPr lang="es-419" altLang="en-US" sz="1477" b="1">
                <a:ea typeface="Arial Unicode MS" panose="020B0604020202020204" pitchFamily="34" charset="-128"/>
                <a:sym typeface="Helvetica" panose="020B0604020202020204" pitchFamily="34" charset="0"/>
                <a:hlinkClick r:id="rId3"/>
              </a:rPr>
              <a:t>1926.404(b)(1)(ii)</a:t>
            </a:r>
            <a:endParaRPr lang="es-419" altLang="en-US" sz="1477">
              <a:ea typeface="Arial Unicode MS" panose="020B0604020202020204" pitchFamily="34" charset="-128"/>
              <a:sym typeface="Helvetica" panose="020B0604020202020204" pitchFamily="34" charset="0"/>
            </a:endParaRPr>
          </a:p>
          <a:p>
            <a:pPr marL="188633" indent="-188633" defTabSz="914145">
              <a:lnSpc>
                <a:spcPct val="80000"/>
              </a:lnSpc>
              <a:spcBef>
                <a:spcPts val="211"/>
              </a:spcBef>
              <a:buClr>
                <a:srgbClr val="000000"/>
              </a:buClr>
              <a:buFont typeface="ArialMT" charset="0"/>
              <a:buChar char="•"/>
            </a:pPr>
            <a:r>
              <a:rPr lang="es-419" altLang="en-US" sz="1477">
                <a:ea typeface="Arial Unicode MS" panose="020B0604020202020204" pitchFamily="34" charset="-128"/>
                <a:sym typeface="Helvetica" panose="020B0604020202020204" pitchFamily="34" charset="0"/>
              </a:rPr>
              <a:t>Interruptores de circuito de falla a tierra. Todas las tomas de corriente de 120 voltios, monofásicas de 15 y 20 amperios en sitios de construcción, que no forman parte del cableado permanente del edificio o estructura y que están en uso por los empleados, deberán contar con interruptores de circuito de falla a tierra aprobados Para la protección del personal. Los receptáculos de un generador monofásico de dos cables o montado en un vehículo con una capacidad nominal de no más de 5 kW, donde los conductores del circuito del generador están aislados del bastidor del generador y todas las demás superficies conectadas a tierra, no deben estar protegidos con un circuito de falla a tierra interruptores.</a:t>
            </a:r>
          </a:p>
          <a:p>
            <a:pPr marL="188633" indent="-188633" defTabSz="914145">
              <a:lnSpc>
                <a:spcPct val="80000"/>
              </a:lnSpc>
              <a:spcBef>
                <a:spcPts val="211"/>
              </a:spcBef>
              <a:buClr>
                <a:srgbClr val="000000"/>
              </a:buClr>
              <a:buFont typeface="ArialMT" charset="0"/>
              <a:buChar char="•"/>
            </a:pPr>
            <a:r>
              <a:rPr lang="es-419" altLang="en-US" sz="1477" b="1">
                <a:ea typeface="Arial Unicode MS" panose="020B0604020202020204" pitchFamily="34" charset="-128"/>
                <a:sym typeface="Helvetica" panose="020B0604020202020204" pitchFamily="34" charset="0"/>
                <a:hlinkClick r:id="rId4"/>
              </a:rPr>
              <a:t>1926.404(b)(1)(iii)</a:t>
            </a:r>
            <a:endParaRPr lang="es-419" altLang="en-US" sz="1477">
              <a:ea typeface="Arial Unicode MS" panose="020B0604020202020204" pitchFamily="34" charset="-128"/>
              <a:sym typeface="Helvetica" panose="020B0604020202020204" pitchFamily="34" charset="0"/>
            </a:endParaRPr>
          </a:p>
          <a:p>
            <a:pPr marL="188633" indent="-188633" defTabSz="914145">
              <a:lnSpc>
                <a:spcPct val="80000"/>
              </a:lnSpc>
              <a:spcBef>
                <a:spcPts val="211"/>
              </a:spcBef>
              <a:buClr>
                <a:srgbClr val="000000"/>
              </a:buClr>
              <a:buFont typeface="ArialMT" charset="0"/>
              <a:buChar char="•"/>
            </a:pPr>
            <a:r>
              <a:rPr lang="es-419" altLang="en-US" sz="1477">
                <a:ea typeface="Arial Unicode MS" panose="020B0604020202020204" pitchFamily="34" charset="-128"/>
                <a:sym typeface="Helvetica" panose="020B0604020202020204" pitchFamily="34" charset="0"/>
              </a:rPr>
              <a:t>Equipo asegurado de puesta a tierra del programa conductor. El empleador debe establecer e implementar un programa de conductor a tierra de equipo asegurado en los sitios de construcción que cubra todos los juegos de cables, receptáculos que no forman parte del edificio o estructura, y el equipo conectado por cable y enchufe que están disponibles para uso o uso por parte de los empleados. Este programa deberá cumplir con los siguientes requisitos mínimos. :</a:t>
            </a:r>
          </a:p>
          <a:p>
            <a:pPr marL="188633" indent="-188633" defTabSz="914145">
              <a:lnSpc>
                <a:spcPct val="80000"/>
              </a:lnSpc>
              <a:spcBef>
                <a:spcPts val="211"/>
              </a:spcBef>
              <a:buClr>
                <a:srgbClr val="000000"/>
              </a:buClr>
              <a:buFont typeface="ArialMT" charset="0"/>
              <a:buChar char="•"/>
            </a:pPr>
            <a:r>
              <a:rPr lang="es-419" altLang="en-US" sz="1477" b="1">
                <a:ea typeface="Arial Unicode MS" panose="020B0604020202020204" pitchFamily="34" charset="-128"/>
                <a:sym typeface="Helvetica" panose="020B0604020202020204" pitchFamily="34" charset="0"/>
              </a:rPr>
              <a:t>1926.404(b)(1)(iii)(A)</a:t>
            </a:r>
            <a:endParaRPr lang="es-419" altLang="en-US" sz="1477">
              <a:ea typeface="Arial Unicode MS" panose="020B0604020202020204" pitchFamily="34" charset="-128"/>
              <a:sym typeface="Helvetica" panose="020B0604020202020204" pitchFamily="34" charset="0"/>
            </a:endParaRPr>
          </a:p>
          <a:p>
            <a:pPr marL="188633" indent="-188633" defTabSz="914145">
              <a:lnSpc>
                <a:spcPct val="80000"/>
              </a:lnSpc>
              <a:spcBef>
                <a:spcPts val="211"/>
              </a:spcBef>
              <a:buClr>
                <a:srgbClr val="000000"/>
              </a:buClr>
              <a:buFont typeface="ArialMT" charset="0"/>
              <a:buChar char="•"/>
            </a:pPr>
            <a:r>
              <a:rPr lang="es-419" altLang="en-US" sz="1477">
                <a:ea typeface="Arial Unicode MS" panose="020B0604020202020204" pitchFamily="34" charset="-128"/>
                <a:sym typeface="Helvetica" panose="020B0604020202020204" pitchFamily="34" charset="0"/>
              </a:rPr>
              <a:t>Una descripción escrita del programa, incluidos los procedimientos específicos adoptados por el empleador, estará disponible en el lugar de trabajo para la inspección y copia por parte del Subsecretario y cualquier empleado afectado</a:t>
            </a:r>
            <a:r>
              <a:rPr lang="es-419" altLang="en-US" sz="1477" b="1">
                <a:ea typeface="Arial Unicode MS" panose="020B0604020202020204" pitchFamily="34" charset="-128"/>
                <a:sym typeface="Helvetica" panose="020B0604020202020204" pitchFamily="34" charset="0"/>
              </a:rPr>
              <a:t>.1926.404(b)(1)(iii)(B)</a:t>
            </a:r>
            <a:endParaRPr lang="es-419" altLang="en-US" sz="1477">
              <a:ea typeface="Arial Unicode MS" panose="020B0604020202020204" pitchFamily="34" charset="-128"/>
              <a:sym typeface="Helvetica" panose="020B0604020202020204" pitchFamily="34" charset="0"/>
            </a:endParaRPr>
          </a:p>
          <a:p>
            <a:pPr marL="188633" indent="-188633" defTabSz="914145">
              <a:lnSpc>
                <a:spcPct val="80000"/>
              </a:lnSpc>
              <a:spcBef>
                <a:spcPts val="211"/>
              </a:spcBef>
              <a:buClr>
                <a:srgbClr val="000000"/>
              </a:buClr>
              <a:buFont typeface="ArialMT" charset="0"/>
              <a:buChar char="•"/>
            </a:pPr>
            <a:r>
              <a:rPr lang="es-419" altLang="en-US" sz="1477">
                <a:ea typeface="Arial Unicode MS" panose="020B0604020202020204" pitchFamily="34" charset="-128"/>
                <a:sym typeface="Helvetica" panose="020B0604020202020204" pitchFamily="34" charset="0"/>
              </a:rPr>
              <a:t>El empleador deberá designar una o más personas competentes (según se define en 1926.32 (f)) para implementar el programa.</a:t>
            </a:r>
            <a:endParaRPr lang="es-419" altLang="en-US"/>
          </a:p>
        </p:txBody>
      </p:sp>
      <p:sp>
        <p:nvSpPr>
          <p:cNvPr id="2" name="Slide Number Placeholder 1"/>
          <p:cNvSpPr>
            <a:spLocks noGrp="1"/>
          </p:cNvSpPr>
          <p:nvPr>
            <p:ph type="sldNum" sz="quarter" idx="12"/>
          </p:nvPr>
        </p:nvSpPr>
        <p:spPr/>
        <p:txBody>
          <a:bodyPr/>
          <a:lstStyle/>
          <a:p>
            <a:fld id="{A7F154CC-4E82-45BB-8A64-02679D04A018}" type="slidenum">
              <a:rPr lang="en-US" smtClean="0"/>
              <a:pPr/>
              <a:t>64</a:t>
            </a:fld>
            <a:endParaRPr lang="en-US" dirty="0"/>
          </a:p>
        </p:txBody>
      </p:sp>
      <p:sp>
        <p:nvSpPr>
          <p:cNvPr id="6"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sz="2800" b="0" dirty="0"/>
              <a:t>¿QUÉ DEBE HACER UN EMPLEADOR PARA PROTEGER A LOS TRABAJADORES DE ELECTROCUTARSE</a:t>
            </a:r>
            <a:r>
              <a:rPr lang="es-419" sz="2800" b="0" dirty="0" smtClean="0"/>
              <a:t>?   </a:t>
            </a:r>
            <a:endParaRPr lang="es-419" altLang="en-US" sz="2800" dirty="0"/>
          </a:p>
        </p:txBody>
      </p:sp>
    </p:spTree>
    <p:extLst>
      <p:ext uri="{BB962C8B-B14F-4D97-AF65-F5344CB8AC3E}">
        <p14:creationId xmlns:p14="http://schemas.microsoft.com/office/powerpoint/2010/main" val="257744133"/>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4"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369453" indent="-369453" defTabSz="914145">
              <a:lnSpc>
                <a:spcPct val="80000"/>
              </a:lnSpc>
              <a:spcBef>
                <a:spcPts val="422"/>
              </a:spcBef>
              <a:buClr>
                <a:srgbClr val="000000"/>
              </a:buClr>
              <a:buFont typeface="ArialMT" charset="0"/>
              <a:buChar char="•"/>
            </a:pPr>
            <a:r>
              <a:rPr lang="es-419"/>
              <a:t>El empleador debe garantizar que todas las herramientas y equipos eléctricos se mantengan en condiciones seguras para </a:t>
            </a:r>
            <a:r>
              <a:rPr lang="es-419" altLang="en-US">
                <a:ea typeface="Arial Unicode MS" panose="020B0604020202020204" pitchFamily="34" charset="-128"/>
                <a:sym typeface="Helvetica" panose="020B0604020202020204" pitchFamily="34" charset="0"/>
              </a:rPr>
              <a:t>:</a:t>
            </a:r>
          </a:p>
          <a:p>
            <a:pPr marL="583758" lvl="1" indent="-262301" defTabSz="914145">
              <a:lnSpc>
                <a:spcPct val="80000"/>
              </a:lnSpc>
              <a:spcBef>
                <a:spcPts val="422"/>
              </a:spcBef>
              <a:buClr>
                <a:srgbClr val="000000"/>
              </a:buClr>
              <a:buFont typeface="ArialMT" charset="0"/>
              <a:buChar char="–"/>
            </a:pPr>
            <a:r>
              <a:rPr lang="es-419"/>
              <a:t>Sistemas de alimentación de tierra, circuitos eléctricos y equipos eléctricos</a:t>
            </a:r>
            <a:endParaRPr lang="es-419" altLang="en-US">
              <a:ea typeface="Arial Unicode MS" panose="020B0604020202020204" pitchFamily="34" charset="-128"/>
              <a:sym typeface="Helvetica" panose="020B0604020202020204" pitchFamily="34" charset="0"/>
            </a:endParaRPr>
          </a:p>
          <a:p>
            <a:pPr marL="583758" lvl="1" indent="-262301" defTabSz="914145">
              <a:lnSpc>
                <a:spcPct val="80000"/>
              </a:lnSpc>
              <a:spcBef>
                <a:spcPts val="422"/>
              </a:spcBef>
              <a:buClr>
                <a:srgbClr val="000000"/>
              </a:buClr>
              <a:buFont typeface="ArialMT" charset="0"/>
              <a:buChar char="–"/>
            </a:pPr>
            <a:r>
              <a:rPr lang="es-419"/>
              <a:t>Inspeccione con frecuencia los sistemas eléctricos para asegurar que el camino a tierra sea continuo</a:t>
            </a:r>
          </a:p>
          <a:p>
            <a:pPr marL="583758" lvl="1" indent="-262301" defTabSz="914145">
              <a:lnSpc>
                <a:spcPct val="80000"/>
              </a:lnSpc>
              <a:spcBef>
                <a:spcPts val="422"/>
              </a:spcBef>
              <a:buClr>
                <a:srgbClr val="000000"/>
              </a:buClr>
              <a:buFont typeface="ArialMT" charset="0"/>
              <a:buChar char="–"/>
            </a:pPr>
            <a:r>
              <a:rPr lang="es-419"/>
              <a:t>Asegúrese de que los trabajadores entiendan que deben inspeccionar el equipo eléctrico antes de usarlo</a:t>
            </a:r>
          </a:p>
          <a:p>
            <a:pPr marL="583758" lvl="1" indent="-262301" defTabSz="914145">
              <a:lnSpc>
                <a:spcPct val="80000"/>
              </a:lnSpc>
              <a:spcBef>
                <a:spcPts val="422"/>
              </a:spcBef>
              <a:buClr>
                <a:srgbClr val="000000"/>
              </a:buClr>
              <a:buFont typeface="ArialMT" charset="0"/>
              <a:buChar char="–"/>
            </a:pPr>
            <a:r>
              <a:rPr lang="es-419"/>
              <a:t>Asegúrese de que las puntas de tierra no se retiren de las herramientas o los cables de extensión</a:t>
            </a:r>
          </a:p>
          <a:p>
            <a:pPr marL="583758" lvl="1" indent="-262301" defTabSz="914145">
              <a:lnSpc>
                <a:spcPct val="80000"/>
              </a:lnSpc>
              <a:spcBef>
                <a:spcPts val="422"/>
              </a:spcBef>
              <a:buClr>
                <a:srgbClr val="000000"/>
              </a:buClr>
              <a:buFont typeface="ArialMT" charset="0"/>
              <a:buChar char="–"/>
            </a:pPr>
            <a:r>
              <a:rPr lang="es-419"/>
              <a:t>Piezas de metal expuestas al suelo del equipo</a:t>
            </a:r>
            <a:endParaRPr lang="es-419" altLang="en-US" sz="2000"/>
          </a:p>
        </p:txBody>
      </p:sp>
      <p:sp>
        <p:nvSpPr>
          <p:cNvPr id="2" name="Slide Number Placeholder 1"/>
          <p:cNvSpPr>
            <a:spLocks noGrp="1"/>
          </p:cNvSpPr>
          <p:nvPr>
            <p:ph type="sldNum" sz="quarter" idx="12"/>
          </p:nvPr>
        </p:nvSpPr>
        <p:spPr/>
        <p:txBody>
          <a:bodyPr/>
          <a:lstStyle/>
          <a:p>
            <a:fld id="{A7F154CC-4E82-45BB-8A64-02679D04A018}" type="slidenum">
              <a:rPr lang="en-US" smtClean="0"/>
              <a:pPr/>
              <a:t>65</a:t>
            </a:fld>
            <a:endParaRPr lang="en-US" dirty="0"/>
          </a:p>
        </p:txBody>
      </p:sp>
      <p:sp>
        <p:nvSpPr>
          <p:cNvPr id="6"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sz="2800" b="0" dirty="0"/>
              <a:t>¿QUÉ DEBE HACER UN EMPLEADOR PARA PROTEGER A LOS TRABAJADORES DE ELECTROCUTARSE</a:t>
            </a:r>
            <a:r>
              <a:rPr lang="es-419" sz="2800" b="0" dirty="0" smtClean="0"/>
              <a:t>?    </a:t>
            </a:r>
            <a:endParaRPr lang="es-419" altLang="en-US" sz="2800" dirty="0"/>
          </a:p>
        </p:txBody>
      </p:sp>
    </p:spTree>
    <p:extLst>
      <p:ext uri="{BB962C8B-B14F-4D97-AF65-F5344CB8AC3E}">
        <p14:creationId xmlns:p14="http://schemas.microsoft.com/office/powerpoint/2010/main" val="2168867515"/>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80" name="Rectangle 3"/>
          <p:cNvSpPr>
            <a:spLocks noGrp="1"/>
          </p:cNvSpPr>
          <p:nvPr>
            <p:ph type="body" idx="1"/>
          </p:nvPr>
        </p:nvSpPr>
        <p:spPr bwMode="auto">
          <a:xfrm>
            <a:off x="397539" y="1473530"/>
            <a:ext cx="8421998" cy="4651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Autofit/>
          </a:bodyPr>
          <a:lstStyle/>
          <a:p>
            <a:pPr marL="342665" indent="-342665" defTabSz="914145">
              <a:spcBef>
                <a:spcPts val="422"/>
              </a:spcBef>
              <a:buClr>
                <a:srgbClr val="000000"/>
              </a:buClr>
              <a:buFont typeface="ArialMT" charset="0"/>
              <a:buChar char="•"/>
            </a:pPr>
            <a:r>
              <a:rPr lang="es-419" altLang="en-US" sz="2400" dirty="0">
                <a:ea typeface="Arial Unicode MS" panose="020B0604020202020204" pitchFamily="34" charset="-128"/>
                <a:sym typeface="Helvetica" panose="020B0604020202020204" pitchFamily="34" charset="0"/>
              </a:rPr>
              <a:t>Proporcionar entrenamiento</a:t>
            </a:r>
          </a:p>
          <a:p>
            <a:pPr marL="342665" indent="-342665" defTabSz="914145">
              <a:spcBef>
                <a:spcPts val="422"/>
              </a:spcBef>
              <a:buClr>
                <a:srgbClr val="000000"/>
              </a:buClr>
              <a:buFont typeface="ArialMT" charset="0"/>
              <a:buChar char="•"/>
            </a:pPr>
            <a:r>
              <a:rPr lang="es-419" altLang="en-US" sz="2400" dirty="0">
                <a:ea typeface="Arial Unicode MS" panose="020B0604020202020204" pitchFamily="34" charset="-128"/>
                <a:sym typeface="Helvetica" panose="020B0604020202020204" pitchFamily="34" charset="0"/>
              </a:rPr>
              <a:t>Los trabajadores deben estar capacitados y familiarizados con las prácticas laborales relacionadas con la seguridad que pertenecen a sus respectivas asignaciones de trabajo. Capacitar a los trabajadores que trabajan con equipos eléctricos en prácticas seguras de trabajo para :</a:t>
            </a:r>
          </a:p>
          <a:p>
            <a:pPr marL="561434" lvl="1" indent="-239977" defTabSz="914145">
              <a:spcBef>
                <a:spcPts val="35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Desconecte el equipo eléctrico antes de inspeccionar o reparar</a:t>
            </a:r>
          </a:p>
          <a:p>
            <a:pPr marL="561434" lvl="1" indent="-239977" defTabSz="914145">
              <a:spcBef>
                <a:spcPts val="35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Use cables, cables y herramientas eléctricas que estén en buen estado</a:t>
            </a:r>
          </a:p>
          <a:p>
            <a:pPr marL="561434" lvl="1" indent="-239977" defTabSz="914145">
              <a:spcBef>
                <a:spcPts val="35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Procedimientos y reconocimiento de bloqueo / etiquetado</a:t>
            </a:r>
          </a:p>
          <a:p>
            <a:pPr marL="561434" lvl="1" indent="-239977" defTabSz="914145">
              <a:spcBef>
                <a:spcPts val="352"/>
              </a:spcBef>
              <a:buClr>
                <a:srgbClr val="000000"/>
              </a:buClr>
              <a:buFont typeface="ArialMT" charset="0"/>
              <a:buChar char="–"/>
            </a:pPr>
            <a:r>
              <a:rPr lang="es-419" altLang="en-US" dirty="0">
                <a:ea typeface="Arial Unicode MS" panose="020B0604020202020204" pitchFamily="34" charset="-128"/>
                <a:sym typeface="Helvetica" panose="020B0604020202020204" pitchFamily="34" charset="0"/>
              </a:rPr>
              <a:t>Usar equipo de protección adecuado.</a:t>
            </a:r>
          </a:p>
        </p:txBody>
      </p:sp>
      <p:sp>
        <p:nvSpPr>
          <p:cNvPr id="2" name="Slide Number Placeholder 1"/>
          <p:cNvSpPr>
            <a:spLocks noGrp="1"/>
          </p:cNvSpPr>
          <p:nvPr>
            <p:ph type="sldNum" sz="quarter" idx="12"/>
          </p:nvPr>
        </p:nvSpPr>
        <p:spPr/>
        <p:txBody>
          <a:bodyPr/>
          <a:lstStyle/>
          <a:p>
            <a:fld id="{A7F154CC-4E82-45BB-8A64-02679D04A018}" type="slidenum">
              <a:rPr lang="en-US" smtClean="0"/>
              <a:pPr/>
              <a:t>66</a:t>
            </a:fld>
            <a:endParaRPr lang="en-US" dirty="0"/>
          </a:p>
        </p:txBody>
      </p:sp>
      <p:sp>
        <p:nvSpPr>
          <p:cNvPr id="6"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sz="2800" b="0" dirty="0" smtClean="0"/>
              <a:t> ¿</a:t>
            </a:r>
            <a:r>
              <a:rPr lang="es-419" sz="2800" b="0" dirty="0"/>
              <a:t>QUÉ DEBE HACER UN EMPLEADOR PARA PROTEGER A LOS TRABAJADORES DE ELECTROCUTARSE?</a:t>
            </a:r>
            <a:endParaRPr lang="es-419" altLang="en-US" sz="2800" dirty="0"/>
          </a:p>
        </p:txBody>
      </p:sp>
    </p:spTree>
    <p:extLst>
      <p:ext uri="{BB962C8B-B14F-4D97-AF65-F5344CB8AC3E}">
        <p14:creationId xmlns:p14="http://schemas.microsoft.com/office/powerpoint/2010/main" val="2587236405"/>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7" name="Rectangle 2"/>
          <p:cNvSpPr>
            <a:spLocks noGrp="1"/>
          </p:cNvSpPr>
          <p:nvPr>
            <p:ph type="title"/>
          </p:nvPr>
        </p:nvSpPr>
        <p:spPr>
          <a:xfrm>
            <a:off x="456530" y="170079"/>
            <a:ext cx="8229823" cy="777877"/>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altLang="en-US" sz="2800"/>
              <a:t>Aislamiento de cables</a:t>
            </a:r>
          </a:p>
        </p:txBody>
      </p:sp>
      <p:sp>
        <p:nvSpPr>
          <p:cNvPr id="129028" name="Rectangle 3"/>
          <p:cNvSpPr>
            <a:spLocks noGrp="1"/>
          </p:cNvSpPr>
          <p:nvPr>
            <p:ph type="body" idx="1"/>
          </p:nvPr>
        </p:nvSpPr>
        <p:spPr bwMode="auto">
          <a:xfrm>
            <a:off x="167222" y="1104580"/>
            <a:ext cx="8808440" cy="50614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Autofit/>
          </a:bodyPr>
          <a:lstStyle/>
          <a:p>
            <a:pPr marL="286856" indent="-286856" defTabSz="914145">
              <a:lnSpc>
                <a:spcPct val="80000"/>
              </a:lnSpc>
              <a:spcBef>
                <a:spcPts val="352"/>
              </a:spcBef>
              <a:buClr>
                <a:srgbClr val="000000"/>
              </a:buClr>
              <a:buFont typeface="ArialMT" charset="0"/>
              <a:buChar char="•"/>
            </a:pPr>
            <a:r>
              <a:rPr lang="es-419" altLang="en-US" sz="2400">
                <a:ea typeface="Arial Unicode MS" panose="020B0604020202020204" pitchFamily="34" charset="-128"/>
                <a:sym typeface="Helvetica" panose="020B0604020202020204" pitchFamily="34" charset="0"/>
              </a:rPr>
              <a:t>Antes de conectar el equipo eléctrico a una fuente de alimentación, es una buena idea comprobar si hay cables expuestos en el aislamiento para detectar posibles defectos. El aislamiento que cubre los cables flexibles, como los cables de extensión, es particularmente vulnerable a daños</a:t>
            </a:r>
          </a:p>
          <a:p>
            <a:pPr marL="286856" indent="-286856" defTabSz="914145">
              <a:lnSpc>
                <a:spcPct val="80000"/>
              </a:lnSpc>
              <a:spcBef>
                <a:spcPts val="352"/>
              </a:spcBef>
              <a:buClr>
                <a:srgbClr val="000000"/>
              </a:buClr>
              <a:buFont typeface="ArialMT" charset="0"/>
              <a:buChar char="•"/>
            </a:pPr>
            <a:endParaRPr lang="es-419" altLang="en-US" sz="2400">
              <a:ea typeface="Arial Unicode MS" panose="020B0604020202020204" pitchFamily="34" charset="-128"/>
              <a:sym typeface="Helvetica" panose="020B0604020202020204" pitchFamily="34" charset="0"/>
            </a:endParaRPr>
          </a:p>
          <a:p>
            <a:pPr marL="286856" indent="-286856" defTabSz="914145">
              <a:lnSpc>
                <a:spcPct val="80000"/>
              </a:lnSpc>
              <a:spcBef>
                <a:spcPts val="352"/>
              </a:spcBef>
              <a:buClr>
                <a:srgbClr val="000000"/>
              </a:buClr>
              <a:buFont typeface="ArialMT" charset="0"/>
              <a:buChar char="•"/>
            </a:pPr>
            <a:r>
              <a:rPr lang="es-419" altLang="en-US" sz="2400">
                <a:ea typeface="Arial Unicode MS" panose="020B0604020202020204" pitchFamily="34" charset="-128"/>
                <a:sym typeface="Helvetica" panose="020B0604020202020204" pitchFamily="34" charset="0"/>
              </a:rPr>
              <a:t>El aislamiento que cubre los conductores en aplicaciones que no son de construcción está regulado por la Subparte S de 29 CFR 1910.302 a 1910.308, Diseño y protección del cableado. </a:t>
            </a:r>
          </a:p>
          <a:p>
            <a:pPr marL="286856" indent="-286856" defTabSz="914145">
              <a:lnSpc>
                <a:spcPct val="80000"/>
              </a:lnSpc>
              <a:spcBef>
                <a:spcPts val="352"/>
              </a:spcBef>
              <a:buClr>
                <a:srgbClr val="000000"/>
              </a:buClr>
              <a:buFont typeface="ArialMT" charset="0"/>
              <a:buChar char="•"/>
            </a:pPr>
            <a:endParaRPr lang="es-419" altLang="en-US" sz="2400">
              <a:ea typeface="Arial Unicode MS" panose="020B0604020202020204" pitchFamily="34" charset="-128"/>
              <a:sym typeface="Helvetica" panose="020B0604020202020204" pitchFamily="34" charset="0"/>
            </a:endParaRPr>
          </a:p>
          <a:p>
            <a:pPr marL="286856" indent="-286856" defTabSz="914145">
              <a:lnSpc>
                <a:spcPct val="80000"/>
              </a:lnSpc>
              <a:spcBef>
                <a:spcPts val="352"/>
              </a:spcBef>
              <a:buClr>
                <a:srgbClr val="000000"/>
              </a:buClr>
              <a:buFont typeface="ArialMT" charset="0"/>
              <a:buChar char="•"/>
            </a:pPr>
            <a:r>
              <a:rPr lang="es-419" altLang="en-US" sz="2400">
                <a:ea typeface="Arial Unicode MS" panose="020B0604020202020204" pitchFamily="34" charset="-128"/>
                <a:sym typeface="Helvetica" panose="020B0604020202020204" pitchFamily="34" charset="0"/>
              </a:rPr>
              <a:t>La subparte S generalmente requiere aislamiento en los conductores del circuito. También especifica que el aislamiento utilizado debe ser adecuado para el voltaje y las condiciones. Los conductores utilizados en aplicaciones de construcción están regulados por la Subparte K de 29 CFR 1926.402 hasta 1926.408</a:t>
            </a:r>
            <a:endParaRPr lang="es-419" altLang="en-US" sz="3200"/>
          </a:p>
        </p:txBody>
      </p:sp>
      <p:sp>
        <p:nvSpPr>
          <p:cNvPr id="2" name="Slide Number Placeholder 1"/>
          <p:cNvSpPr>
            <a:spLocks noGrp="1"/>
          </p:cNvSpPr>
          <p:nvPr>
            <p:ph type="sldNum" sz="quarter" idx="12"/>
          </p:nvPr>
        </p:nvSpPr>
        <p:spPr/>
        <p:txBody>
          <a:bodyPr/>
          <a:lstStyle/>
          <a:p>
            <a:fld id="{A7F154CC-4E82-45BB-8A64-02679D04A018}" type="slidenum">
              <a:rPr lang="en-US" smtClean="0"/>
              <a:pPr/>
              <a:t>67</a:t>
            </a:fld>
            <a:endParaRPr lang="en-US" dirty="0"/>
          </a:p>
        </p:txBody>
      </p:sp>
    </p:spTree>
    <p:extLst>
      <p:ext uri="{BB962C8B-B14F-4D97-AF65-F5344CB8AC3E}">
        <p14:creationId xmlns:p14="http://schemas.microsoft.com/office/powerpoint/2010/main" val="2917429052"/>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5" name="Rectangle 2"/>
          <p:cNvSpPr>
            <a:spLocks noGrp="1"/>
          </p:cNvSpPr>
          <p:nvPr>
            <p:ph type="title"/>
          </p:nvPr>
        </p:nvSpPr>
        <p:spPr>
          <a:xfrm>
            <a:off x="456531" y="274588"/>
            <a:ext cx="8229823" cy="748869"/>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altLang="en-US" sz="2800"/>
              <a:t>Escaleras y Electrocución.</a:t>
            </a:r>
          </a:p>
        </p:txBody>
      </p:sp>
      <p:sp>
        <p:nvSpPr>
          <p:cNvPr id="131076" name="Rectangle 3"/>
          <p:cNvSpPr>
            <a:spLocks noGrp="1"/>
          </p:cNvSpPr>
          <p:nvPr>
            <p:ph type="body" idx="1"/>
          </p:nvPr>
        </p:nvSpPr>
        <p:spPr bwMode="auto">
          <a:xfrm>
            <a:off x="456531" y="1466797"/>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286856" indent="-286856" defTabSz="914145">
              <a:lnSpc>
                <a:spcPct val="80000"/>
              </a:lnSpc>
              <a:spcBef>
                <a:spcPts val="352"/>
              </a:spcBef>
              <a:buClr>
                <a:srgbClr val="000000"/>
              </a:buClr>
              <a:buFont typeface="ArialMT" charset="0"/>
              <a:buChar char="•"/>
            </a:pPr>
            <a:r>
              <a:rPr lang="es-419" altLang="en-US" sz="2250" dirty="0"/>
              <a:t>1926.1053(b)(12)</a:t>
            </a:r>
          </a:p>
          <a:p>
            <a:pPr marL="286856" indent="-286856" defTabSz="914145">
              <a:lnSpc>
                <a:spcPct val="80000"/>
              </a:lnSpc>
              <a:spcBef>
                <a:spcPts val="352"/>
              </a:spcBef>
              <a:buClr>
                <a:srgbClr val="000000"/>
              </a:buClr>
              <a:buFont typeface="ArialMT" charset="0"/>
              <a:buChar char="•"/>
            </a:pPr>
            <a:endParaRPr lang="es-419" altLang="en-US" sz="2250" dirty="0"/>
          </a:p>
          <a:p>
            <a:pPr defTabSz="914145">
              <a:lnSpc>
                <a:spcPct val="80000"/>
              </a:lnSpc>
              <a:spcBef>
                <a:spcPts val="352"/>
              </a:spcBef>
              <a:buClr>
                <a:srgbClr val="000000"/>
              </a:buClr>
            </a:pPr>
            <a:r>
              <a:rPr lang="es-419" altLang="en-US" sz="2250" dirty="0"/>
              <a:t>Las escaleras deben tener barandas laterales no conductoras si se usan donde el empleado o la escalera podrían entrar en contacto con equipos eléctricos energizados expuestos, excepto lo dispuesto en § 1926.955(b) and (c)</a:t>
            </a:r>
            <a:br>
              <a:rPr lang="es-419" altLang="en-US" sz="2250" dirty="0"/>
            </a:br>
            <a:endParaRPr lang="es-419" altLang="en-US" sz="2250" dirty="0"/>
          </a:p>
          <a:p>
            <a:pPr defTabSz="914145">
              <a:lnSpc>
                <a:spcPct val="80000"/>
              </a:lnSpc>
              <a:spcBef>
                <a:spcPts val="352"/>
              </a:spcBef>
              <a:buClr>
                <a:srgbClr val="000000"/>
              </a:buClr>
            </a:pPr>
            <a:r>
              <a:rPr lang="es-419" altLang="en-US" sz="2250" dirty="0"/>
              <a:t>Escaleras conductoras. Las escaleras metálicas portátiles y otras escaleras conductoras portátiles no se pueden usar cerca de líneas o equipos energizados expuestos. Sin embargo, en el trabajo especializado de alto voltaje, las escaleras conductoras deben usarse cuando el empleador demuestra que las escaleras no conductoras representan un mayor riesgo para los empleados que las escaleras conductoras. parte.</a:t>
            </a:r>
          </a:p>
        </p:txBody>
      </p:sp>
      <p:sp>
        <p:nvSpPr>
          <p:cNvPr id="131079" name="TextBox 2"/>
          <p:cNvSpPr txBox="1">
            <a:spLocks noChangeArrowheads="1"/>
          </p:cNvSpPr>
          <p:nvPr/>
        </p:nvSpPr>
        <p:spPr bwMode="auto">
          <a:xfrm>
            <a:off x="3879949" y="6209482"/>
            <a:ext cx="2068195" cy="28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266" dirty="0">
                <a:latin typeface="Arial Unicode MS" panose="020B0604020202020204" pitchFamily="34" charset="-128"/>
              </a:rPr>
              <a:t>Ladder and Electrocutions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68</a:t>
            </a:fld>
            <a:endParaRPr lang="en-US" dirty="0"/>
          </a:p>
        </p:txBody>
      </p:sp>
    </p:spTree>
    <p:extLst>
      <p:ext uri="{BB962C8B-B14F-4D97-AF65-F5344CB8AC3E}">
        <p14:creationId xmlns:p14="http://schemas.microsoft.com/office/powerpoint/2010/main" val="1421208038"/>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1" name="Rectangle 2"/>
          <p:cNvSpPr>
            <a:spLocks noGrp="1"/>
          </p:cNvSpPr>
          <p:nvPr>
            <p:ph type="title"/>
          </p:nvPr>
        </p:nvSpPr>
        <p:spPr>
          <a:xfrm>
            <a:off x="286643" y="274588"/>
            <a:ext cx="8229823" cy="866315"/>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altLang="en-US" sz="2800"/>
              <a:t>HERRAMIENTAS</a:t>
            </a:r>
          </a:p>
        </p:txBody>
      </p:sp>
      <p:sp>
        <p:nvSpPr>
          <p:cNvPr id="135172" name="Rectangle 3"/>
          <p:cNvSpPr>
            <a:spLocks noGrp="1"/>
          </p:cNvSpPr>
          <p:nvPr>
            <p:ph type="body" idx="1"/>
          </p:nvPr>
        </p:nvSpPr>
        <p:spPr bwMode="auto">
          <a:xfrm>
            <a:off x="462503" y="1173454"/>
            <a:ext cx="8229823" cy="48881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fontScale="92500" lnSpcReduction="10000"/>
          </a:bodyPr>
          <a:lstStyle/>
          <a:p>
            <a:pPr marL="252255" indent="-252255" defTabSz="914145">
              <a:lnSpc>
                <a:spcPct val="110000"/>
              </a:lnSpc>
              <a:spcBef>
                <a:spcPts val="281"/>
              </a:spcBef>
              <a:buClr>
                <a:srgbClr val="000000"/>
              </a:buClr>
              <a:buFont typeface="ArialMT" charset="0"/>
              <a:buChar char="•"/>
            </a:pPr>
            <a:r>
              <a:rPr lang="es-419" altLang="en-US" sz="1800" dirty="0">
                <a:ea typeface="Arial Unicode MS" panose="020B0604020202020204" pitchFamily="34" charset="-128"/>
                <a:sym typeface="Helvetica" panose="020B0604020202020204" pitchFamily="34" charset="0"/>
              </a:rPr>
              <a:t>Las herramientas manuales son herramientas que se accionan manualmente. Las herramientas manuales incluyen desde ejes hasta llaves. Los mayores peligros que plantean las herramientas de mano resultan del mal uso y el mantenimiento inadecuado.</a:t>
            </a:r>
          </a:p>
          <a:p>
            <a:pPr marL="252255" indent="-252255" defTabSz="914145">
              <a:lnSpc>
                <a:spcPct val="110000"/>
              </a:lnSpc>
              <a:spcBef>
                <a:spcPts val="281"/>
              </a:spcBef>
              <a:buClr>
                <a:srgbClr val="000000"/>
              </a:buClr>
              <a:buFont typeface="ArialMT" charset="0"/>
              <a:buChar char="•"/>
            </a:pPr>
            <a:r>
              <a:rPr lang="es-419" altLang="en-US" sz="1800" dirty="0">
                <a:ea typeface="Arial Unicode MS" panose="020B0604020202020204" pitchFamily="34" charset="-128"/>
                <a:sym typeface="Helvetica" panose="020B0604020202020204" pitchFamily="34" charset="0"/>
              </a:rPr>
              <a:t>Algunos ejemplos incluyen los siguientes:</a:t>
            </a:r>
          </a:p>
          <a:p>
            <a:pPr marL="501161" lvl="1" indent="-179704" defTabSz="914145">
              <a:lnSpc>
                <a:spcPct val="110000"/>
              </a:lnSpc>
              <a:spcBef>
                <a:spcPts val="281"/>
              </a:spcBef>
              <a:buClr>
                <a:srgbClr val="000000"/>
              </a:buClr>
              <a:buFont typeface="ArialMT" charset="0"/>
              <a:buChar char="–"/>
            </a:pPr>
            <a:r>
              <a:rPr lang="es-419" altLang="en-US" sz="1600" dirty="0">
                <a:ea typeface="Arial Unicode MS" panose="020B0604020202020204" pitchFamily="34" charset="-128"/>
                <a:sym typeface="Helvetica" panose="020B0604020202020204" pitchFamily="34" charset="0"/>
              </a:rPr>
              <a:t>Si se usa un cincel como destornillador, la punta del cincel se puede romper y volar, golpeando al usuario u otros empleados.</a:t>
            </a:r>
          </a:p>
          <a:p>
            <a:pPr marL="501161" lvl="1" indent="-179704" defTabSz="914145">
              <a:lnSpc>
                <a:spcPct val="110000"/>
              </a:lnSpc>
              <a:spcBef>
                <a:spcPts val="281"/>
              </a:spcBef>
              <a:buClr>
                <a:srgbClr val="000000"/>
              </a:buClr>
              <a:buFont typeface="ArialMT" charset="0"/>
              <a:buChar char="–"/>
            </a:pPr>
            <a:r>
              <a:rPr lang="es-419" altLang="en-US" sz="1600" dirty="0">
                <a:ea typeface="Arial Unicode MS" panose="020B0604020202020204" pitchFamily="34" charset="-128"/>
                <a:sym typeface="Helvetica" panose="020B0604020202020204" pitchFamily="34" charset="0"/>
              </a:rPr>
              <a:t>Si un mango de madera en una herramienta, como un martillo o un hacha, está suelto, astillado o agrietado, la cabeza de la herramienta puede volar y golpear al usuario u otros empleados.</a:t>
            </a:r>
          </a:p>
          <a:p>
            <a:pPr marL="501161" lvl="1" indent="-179704" defTabSz="914145">
              <a:lnSpc>
                <a:spcPct val="110000"/>
              </a:lnSpc>
              <a:spcBef>
                <a:spcPts val="281"/>
              </a:spcBef>
              <a:buClr>
                <a:srgbClr val="000000"/>
              </a:buClr>
              <a:buFont typeface="ArialMT" charset="0"/>
              <a:buChar char="–"/>
            </a:pPr>
            <a:r>
              <a:rPr lang="es-419" altLang="en-US" sz="1600" dirty="0">
                <a:ea typeface="Arial Unicode MS" panose="020B0604020202020204" pitchFamily="34" charset="-128"/>
                <a:sym typeface="Helvetica" panose="020B0604020202020204" pitchFamily="34" charset="0"/>
              </a:rPr>
              <a:t>Si se disparan las mordazas de una llave, la llave podría deslizarse.</a:t>
            </a:r>
          </a:p>
          <a:p>
            <a:pPr marL="501161" lvl="1" indent="-179704" defTabSz="914145">
              <a:lnSpc>
                <a:spcPct val="110000"/>
              </a:lnSpc>
              <a:spcBef>
                <a:spcPts val="281"/>
              </a:spcBef>
              <a:buClr>
                <a:srgbClr val="000000"/>
              </a:buClr>
              <a:buFont typeface="ArialMT" charset="0"/>
              <a:buChar char="–"/>
            </a:pPr>
            <a:r>
              <a:rPr lang="es-419" altLang="en-US" sz="1600" dirty="0">
                <a:ea typeface="Arial Unicode MS" panose="020B0604020202020204" pitchFamily="34" charset="-128"/>
                <a:sym typeface="Helvetica" panose="020B0604020202020204" pitchFamily="34" charset="0"/>
              </a:rPr>
              <a:t>Si las herramientas de impacto, como los cinceles, las cuñas o los pasadores de deriva tienen cabezas en forma de champiñones, las cabezas pueden romperse en el impacto y enviar fragmentos afilados que vuelan hacia el usuario u otros empleados.</a:t>
            </a:r>
          </a:p>
          <a:p>
            <a:pPr marL="252255" indent="-252255" defTabSz="914145">
              <a:lnSpc>
                <a:spcPct val="110000"/>
              </a:lnSpc>
              <a:spcBef>
                <a:spcPts val="281"/>
              </a:spcBef>
              <a:buClr>
                <a:srgbClr val="000000"/>
              </a:buClr>
              <a:buFont typeface="ArialMT" charset="0"/>
              <a:buChar char="•"/>
            </a:pPr>
            <a:r>
              <a:rPr lang="es-419" altLang="en-US" sz="1800" dirty="0">
                <a:ea typeface="Arial Unicode MS" panose="020B0604020202020204" pitchFamily="34" charset="-128"/>
                <a:sym typeface="Helvetica" panose="020B0604020202020204" pitchFamily="34" charset="0"/>
              </a:rPr>
              <a:t>El empleador es responsable de la condición segura de las herramientas y equipos utilizados por los empleados. Los empleadores no deben emitir o permitir el uso de herramientas manuales inseguras. Los empleados deben ser capacitados en el uso y manejo adecuado de herramientas y equipos.</a:t>
            </a:r>
            <a:endParaRPr lang="es-419"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69</a:t>
            </a:fld>
            <a:endParaRPr lang="en-US" dirty="0"/>
          </a:p>
        </p:txBody>
      </p:sp>
    </p:spTree>
    <p:extLst>
      <p:ext uri="{BB962C8B-B14F-4D97-AF65-F5344CB8AC3E}">
        <p14:creationId xmlns:p14="http://schemas.microsoft.com/office/powerpoint/2010/main" val="9995786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1"/>
          <p:cNvSpPr>
            <a:spLocks noGrp="1"/>
          </p:cNvSpPr>
          <p:nvPr>
            <p:ph type="body" idx="1"/>
          </p:nvPr>
        </p:nvSpPr>
        <p:spPr bwMode="auto">
          <a:xfrm>
            <a:off x="412595" y="1537631"/>
            <a:ext cx="8229600" cy="4527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t" anchorCtr="0" compatLnSpc="1">
            <a:prstTxWarp prst="textNoShape">
              <a:avLst/>
            </a:prstTxWarp>
            <a:normAutofit fontScale="77500" lnSpcReduction="20000"/>
          </a:bodyPr>
          <a:lstStyle/>
          <a:p>
            <a:pPr marL="325438" indent="-325438">
              <a:spcBef>
                <a:spcPts val="700"/>
              </a:spcBef>
              <a:buFont typeface="ArialMT" charset="0"/>
              <a:buChar char="•"/>
              <a:defRPr/>
            </a:pPr>
            <a:r>
              <a:rPr lang="es-419" altLang="en-US" sz="3000" dirty="0"/>
              <a:t>OSHA se inició porque, hasta el año 1970, no había ninguna ley nacional para prevenir riesgos de seguridad y salud.</a:t>
            </a:r>
          </a:p>
          <a:p>
            <a:pPr marL="325438" indent="-325438">
              <a:spcBef>
                <a:spcPts val="700"/>
              </a:spcBef>
              <a:buFont typeface="ArialMT" charset="0"/>
              <a:buChar char="•"/>
              <a:defRPr/>
            </a:pPr>
            <a:r>
              <a:rPr lang="es-419" altLang="en-US" sz="3000" dirty="0"/>
              <a:t>En promedio 12 trabajadores mueren cada día por lesiones de trabajo</a:t>
            </a:r>
          </a:p>
          <a:p>
            <a:pPr marL="325438" indent="-325438">
              <a:spcBef>
                <a:spcPts val="700"/>
              </a:spcBef>
              <a:buFont typeface="ArialMT" charset="0"/>
              <a:buChar char="•"/>
              <a:defRPr/>
            </a:pPr>
            <a:r>
              <a:rPr lang="es-419" altLang="en-US" sz="3000" dirty="0"/>
              <a:t>El número de muertes de trabajadores en Estados Unidos ha bajado en promedio, de aproximadamente 38 muertes de trabajadores al día en 1970 a 12 diarios en 2013. </a:t>
            </a:r>
          </a:p>
          <a:p>
            <a:pPr>
              <a:defRPr/>
            </a:pPr>
            <a:r>
              <a:rPr lang="es-419" sz="3200" b="1" dirty="0"/>
              <a:t>MUERTE DE TRABAJADORES</a:t>
            </a:r>
            <a:endParaRPr lang="es-419" sz="3200" dirty="0"/>
          </a:p>
          <a:p>
            <a:pPr>
              <a:defRPr/>
            </a:pPr>
            <a:r>
              <a:rPr lang="es-419" sz="3200" dirty="0"/>
              <a:t>5,147 trabajadores murieron en el sitio de trabajo en 2017, 971 (20.7%) trabajaban en construcción</a:t>
            </a:r>
          </a:p>
          <a:p>
            <a:pPr>
              <a:defRPr/>
            </a:pPr>
            <a:r>
              <a:rPr lang="es-419" sz="3200" dirty="0"/>
              <a:t>Electrocución — 71 muertes de un total de 971 muertes en la construcción en </a:t>
            </a:r>
            <a:r>
              <a:rPr lang="es-419" dirty="0"/>
              <a:t>CY</a:t>
            </a:r>
            <a:r>
              <a:rPr lang="es-419" sz="3200" dirty="0"/>
              <a:t> 2017 (7.3%)</a:t>
            </a:r>
          </a:p>
        </p:txBody>
      </p:sp>
      <p:sp>
        <p:nvSpPr>
          <p:cNvPr id="13316" name="Rectangle 3"/>
          <p:cNvSpPr>
            <a:spLocks noGrp="1" noChangeArrowheads="1"/>
          </p:cNvSpPr>
          <p:nvPr>
            <p:ph type="title"/>
          </p:nvPr>
        </p:nvSpPr>
        <p:spPr>
          <a:xfrm>
            <a:off x="457200" y="200535"/>
            <a:ext cx="8229600" cy="944562"/>
          </a:xfrm>
        </p:spPr>
        <p:txBody>
          <a:bodyPr/>
          <a:lstStyle/>
          <a:p>
            <a:pPr algn="ctr" defTabSz="914400" eaLnBrk="1"/>
            <a:r>
              <a:rPr lang="es-419" altLang="en-US"/>
              <a:t>¿Por que OSHA es Importante para ti?</a:t>
            </a:r>
            <a:endParaRPr lang="es-419" altLang="en-US" sz="4000"/>
          </a:p>
        </p:txBody>
      </p:sp>
      <p:sp>
        <p:nvSpPr>
          <p:cNvPr id="2" name="Slide Number Placeholder 1"/>
          <p:cNvSpPr>
            <a:spLocks noGrp="1"/>
          </p:cNvSpPr>
          <p:nvPr>
            <p:ph type="sldNum" sz="quarter" idx="12"/>
          </p:nvPr>
        </p:nvSpPr>
        <p:spPr/>
        <p:txBody>
          <a:bodyPr/>
          <a:lstStyle/>
          <a:p>
            <a:fld id="{A7F154CC-4E82-45BB-8A64-02679D04A018}" type="slidenum">
              <a:rPr lang="en-US" smtClean="0"/>
              <a:pPr/>
              <a:t>7</a:t>
            </a:fld>
            <a:endParaRPr lang="en-US" dirty="0"/>
          </a:p>
        </p:txBody>
      </p:sp>
    </p:spTree>
    <p:extLst>
      <p:ext uri="{BB962C8B-B14F-4D97-AF65-F5344CB8AC3E}">
        <p14:creationId xmlns:p14="http://schemas.microsoft.com/office/powerpoint/2010/main" val="3630476829"/>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9"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s-419" altLang="en-US" dirty="0"/>
              <a:t>PREVENIR LOS PELIGROS ASOCIADOS CON EL USO DE HERRAMIENTAS ELÉCTRICAS.</a:t>
            </a:r>
          </a:p>
        </p:txBody>
      </p:sp>
      <p:sp>
        <p:nvSpPr>
          <p:cNvPr id="137220" name="Rectangle 3"/>
          <p:cNvSpPr>
            <a:spLocks noGrp="1"/>
          </p:cNvSpPr>
          <p:nvPr>
            <p:ph type="body" idx="1"/>
          </p:nvPr>
        </p:nvSpPr>
        <p:spPr bwMode="auto">
          <a:xfrm>
            <a:off x="250056" y="1730744"/>
            <a:ext cx="8539533" cy="44781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fontScale="85000" lnSpcReduction="10000"/>
          </a:bodyPr>
          <a:lstStyle/>
          <a:p>
            <a:pPr marL="321457" lvl="1" indent="0" defTabSz="914145">
              <a:lnSpc>
                <a:spcPct val="110000"/>
              </a:lnSpc>
              <a:spcBef>
                <a:spcPts val="281"/>
              </a:spcBef>
              <a:buClr>
                <a:srgbClr val="000000"/>
              </a:buClr>
              <a:buNone/>
            </a:pPr>
            <a:r>
              <a:rPr lang="es-419" altLang="en-US" sz="1687" dirty="0">
                <a:ea typeface="Arial Unicode MS" panose="020B0604020202020204" pitchFamily="34" charset="-128"/>
                <a:sym typeface="Helvetica" panose="020B0604020202020204" pitchFamily="34" charset="0"/>
              </a:rPr>
              <a:t>Los trabajadores deben observar las siguientes precauciones generales:</a:t>
            </a:r>
          </a:p>
          <a:p>
            <a:pPr marL="501161" lvl="1" indent="-179704" defTabSz="914145">
              <a:lnSpc>
                <a:spcPct val="110000"/>
              </a:lnSpc>
              <a:spcBef>
                <a:spcPts val="281"/>
              </a:spcBef>
              <a:buClr>
                <a:srgbClr val="000000"/>
              </a:buClr>
              <a:buFont typeface="ArialMT" charset="0"/>
              <a:buChar char="–"/>
            </a:pPr>
            <a:r>
              <a:rPr lang="es-419" altLang="en-US" sz="1687" dirty="0">
                <a:ea typeface="Arial Unicode MS" panose="020B0604020202020204" pitchFamily="34" charset="-128"/>
                <a:sym typeface="Helvetica" panose="020B0604020202020204" pitchFamily="34" charset="0"/>
              </a:rPr>
              <a:t>Nunca lleve una herramienta por el cable o la manguera.</a:t>
            </a:r>
          </a:p>
          <a:p>
            <a:pPr marL="501161" lvl="1" indent="-179704" defTabSz="914145">
              <a:lnSpc>
                <a:spcPct val="110000"/>
              </a:lnSpc>
              <a:spcBef>
                <a:spcPts val="281"/>
              </a:spcBef>
              <a:buClr>
                <a:srgbClr val="000000"/>
              </a:buClr>
              <a:buFont typeface="ArialMT" charset="0"/>
              <a:buChar char="–"/>
            </a:pPr>
            <a:r>
              <a:rPr lang="es-419" altLang="en-US" sz="1687" dirty="0">
                <a:ea typeface="Arial Unicode MS" panose="020B0604020202020204" pitchFamily="34" charset="-128"/>
                <a:sym typeface="Helvetica" panose="020B0604020202020204" pitchFamily="34" charset="0"/>
              </a:rPr>
              <a:t>Nunca tire del cable o la manguera para desconectarlo del receptáculo.</a:t>
            </a:r>
          </a:p>
          <a:p>
            <a:pPr marL="501161" lvl="1" indent="-179704" defTabSz="914145">
              <a:lnSpc>
                <a:spcPct val="110000"/>
              </a:lnSpc>
              <a:spcBef>
                <a:spcPts val="281"/>
              </a:spcBef>
              <a:buClr>
                <a:srgbClr val="000000"/>
              </a:buClr>
              <a:buFont typeface="ArialMT" charset="0"/>
              <a:buChar char="–"/>
            </a:pPr>
            <a:r>
              <a:rPr lang="es-419" altLang="en-US" sz="1687" dirty="0">
                <a:ea typeface="Arial Unicode MS" panose="020B0604020202020204" pitchFamily="34" charset="-128"/>
                <a:sym typeface="Helvetica" panose="020B0604020202020204" pitchFamily="34" charset="0"/>
              </a:rPr>
              <a:t>Mantenga los cables y las mangueras alejados del calor, el aceite y los bordes afilados.</a:t>
            </a:r>
          </a:p>
          <a:p>
            <a:pPr marL="501161" lvl="1" indent="-179704" defTabSz="914145">
              <a:lnSpc>
                <a:spcPct val="110000"/>
              </a:lnSpc>
              <a:spcBef>
                <a:spcPts val="281"/>
              </a:spcBef>
              <a:buClr>
                <a:srgbClr val="000000"/>
              </a:buClr>
              <a:buFont typeface="ArialMT" charset="0"/>
              <a:buChar char="–"/>
            </a:pPr>
            <a:r>
              <a:rPr lang="es-419" altLang="en-US" sz="1687" dirty="0">
                <a:ea typeface="Arial Unicode MS" panose="020B0604020202020204" pitchFamily="34" charset="-128"/>
                <a:sym typeface="Helvetica" panose="020B0604020202020204" pitchFamily="34" charset="0"/>
              </a:rPr>
              <a:t>Desconecte las herramientas cuando no las esté utilizando, antes de repararlas y limpiarlas, y cuando cambie accesorios como cuchillas, brocas y cortadores.</a:t>
            </a:r>
          </a:p>
          <a:p>
            <a:pPr marL="501161" lvl="1" indent="-179704" defTabSz="914145">
              <a:lnSpc>
                <a:spcPct val="110000"/>
              </a:lnSpc>
              <a:spcBef>
                <a:spcPts val="281"/>
              </a:spcBef>
              <a:buClr>
                <a:srgbClr val="000000"/>
              </a:buClr>
              <a:buFont typeface="ArialMT" charset="0"/>
              <a:buChar char="–"/>
            </a:pPr>
            <a:r>
              <a:rPr lang="es-419" altLang="en-US" sz="1687" dirty="0">
                <a:ea typeface="Arial Unicode MS" panose="020B0604020202020204" pitchFamily="34" charset="-128"/>
                <a:sym typeface="Helvetica" panose="020B0604020202020204" pitchFamily="34" charset="0"/>
              </a:rPr>
              <a:t>Mantenga a todas las personas que no participan en el trabajo a una distancia segura del área de trabajo.</a:t>
            </a:r>
          </a:p>
          <a:p>
            <a:pPr marL="501161" lvl="1" indent="-179704" defTabSz="914145">
              <a:lnSpc>
                <a:spcPct val="110000"/>
              </a:lnSpc>
              <a:spcBef>
                <a:spcPts val="281"/>
              </a:spcBef>
              <a:buClr>
                <a:srgbClr val="000000"/>
              </a:buClr>
              <a:buFont typeface="ArialMT" charset="0"/>
              <a:buChar char="–"/>
            </a:pPr>
            <a:r>
              <a:rPr lang="es-419" altLang="en-US" sz="1687" dirty="0">
                <a:ea typeface="Arial Unicode MS" panose="020B0604020202020204" pitchFamily="34" charset="-128"/>
                <a:sym typeface="Helvetica" panose="020B0604020202020204" pitchFamily="34" charset="0"/>
              </a:rPr>
              <a:t>Asegure el trabajo con abrazaderas o un tornillo de banco, liberando ambas manos para operar la herramienta.</a:t>
            </a:r>
          </a:p>
          <a:p>
            <a:pPr marL="501161" lvl="1" indent="-179704" defTabSz="914145">
              <a:lnSpc>
                <a:spcPct val="110000"/>
              </a:lnSpc>
              <a:spcBef>
                <a:spcPts val="281"/>
              </a:spcBef>
              <a:buClr>
                <a:srgbClr val="000000"/>
              </a:buClr>
              <a:buFont typeface="ArialMT" charset="0"/>
              <a:buChar char="–"/>
            </a:pPr>
            <a:r>
              <a:rPr lang="es-419" altLang="en-US" sz="1687" dirty="0">
                <a:ea typeface="Arial Unicode MS" panose="020B0604020202020204" pitchFamily="34" charset="-128"/>
                <a:sym typeface="Helvetica" panose="020B0604020202020204" pitchFamily="34" charset="0"/>
              </a:rPr>
              <a:t>Evite el arranque accidental. No mantenga los dedos sobre el botón del interruptor mientras lleva una herramienta enchufada.</a:t>
            </a:r>
          </a:p>
          <a:p>
            <a:pPr marL="501161" lvl="1" indent="-179704" defTabSz="914145">
              <a:lnSpc>
                <a:spcPct val="110000"/>
              </a:lnSpc>
              <a:spcBef>
                <a:spcPts val="281"/>
              </a:spcBef>
              <a:buClr>
                <a:srgbClr val="000000"/>
              </a:buClr>
              <a:buFont typeface="ArialMT" charset="0"/>
              <a:buChar char="–"/>
            </a:pPr>
            <a:r>
              <a:rPr lang="es-419" altLang="en-US" sz="1687" dirty="0">
                <a:ea typeface="Arial Unicode MS" panose="020B0604020202020204" pitchFamily="34" charset="-128"/>
                <a:sym typeface="Helvetica" panose="020B0604020202020204" pitchFamily="34" charset="0"/>
              </a:rPr>
              <a:t>Mantenga las herramientas con cuidado; Manténgalos afilados y limpios para un mejor rendimiento.</a:t>
            </a:r>
          </a:p>
          <a:p>
            <a:pPr marL="501161" lvl="1" indent="-179704" defTabSz="914145">
              <a:lnSpc>
                <a:spcPct val="110000"/>
              </a:lnSpc>
              <a:spcBef>
                <a:spcPts val="281"/>
              </a:spcBef>
              <a:buClr>
                <a:srgbClr val="000000"/>
              </a:buClr>
              <a:buFont typeface="ArialMT" charset="0"/>
              <a:buChar char="–"/>
            </a:pPr>
            <a:r>
              <a:rPr lang="es-419" altLang="en-US" sz="1687" dirty="0">
                <a:ea typeface="Arial Unicode MS" panose="020B0604020202020204" pitchFamily="34" charset="-128"/>
                <a:sym typeface="Helvetica" panose="020B0604020202020204" pitchFamily="34" charset="0"/>
              </a:rPr>
              <a:t>Siga las instrucciones en el manual del usuario para lubricar y cambiar accesorios.</a:t>
            </a:r>
          </a:p>
          <a:p>
            <a:pPr marL="501161" lvl="1" indent="-179704" defTabSz="914145">
              <a:lnSpc>
                <a:spcPct val="110000"/>
              </a:lnSpc>
              <a:spcBef>
                <a:spcPts val="281"/>
              </a:spcBef>
              <a:buClr>
                <a:srgbClr val="000000"/>
              </a:buClr>
              <a:buFont typeface="ArialMT" charset="0"/>
              <a:buChar char="–"/>
            </a:pPr>
            <a:r>
              <a:rPr lang="es-419" altLang="en-US" sz="1687" dirty="0">
                <a:ea typeface="Arial Unicode MS" panose="020B0604020202020204" pitchFamily="34" charset="-128"/>
                <a:sym typeface="Helvetica" panose="020B0604020202020204" pitchFamily="34" charset="0"/>
              </a:rPr>
              <a:t>Asegúrese de mantener una buena posición y un buen equilibrio al operar herramientas eléctricas.</a:t>
            </a:r>
          </a:p>
          <a:p>
            <a:pPr marL="501161" lvl="1" indent="-179704" defTabSz="914145">
              <a:lnSpc>
                <a:spcPct val="110000"/>
              </a:lnSpc>
              <a:spcBef>
                <a:spcPts val="281"/>
              </a:spcBef>
              <a:buClr>
                <a:srgbClr val="000000"/>
              </a:buClr>
              <a:buFont typeface="ArialMT" charset="0"/>
              <a:buChar char="–"/>
            </a:pPr>
            <a:r>
              <a:rPr lang="es-419" altLang="en-US" sz="1687" dirty="0">
                <a:ea typeface="Arial Unicode MS" panose="020B0604020202020204" pitchFamily="34" charset="-128"/>
                <a:sym typeface="Helvetica" panose="020B0604020202020204" pitchFamily="34" charset="0"/>
              </a:rPr>
              <a:t>Use ropa adecuada para la tarea. La ropa suelta, corbatas o joyas pueden quedar atrapadas en las piezas móviles. </a:t>
            </a:r>
          </a:p>
          <a:p>
            <a:pPr marL="501161" lvl="1" indent="-179704" defTabSz="914145">
              <a:lnSpc>
                <a:spcPct val="110000"/>
              </a:lnSpc>
              <a:spcBef>
                <a:spcPts val="281"/>
              </a:spcBef>
              <a:buClr>
                <a:srgbClr val="000000"/>
              </a:buClr>
              <a:buFont typeface="ArialMT" charset="0"/>
              <a:buChar char="–"/>
            </a:pPr>
            <a:r>
              <a:rPr lang="es-419" altLang="en-US" sz="1687" dirty="0">
                <a:ea typeface="Arial Unicode MS" panose="020B0604020202020204" pitchFamily="34" charset="-128"/>
                <a:sym typeface="Helvetica" panose="020B0604020202020204" pitchFamily="34" charset="0"/>
              </a:rPr>
              <a:t>Retire todas las herramientas eléctricas portátiles dañadas de su uso y etiquételas: "No usar".</a:t>
            </a:r>
          </a:p>
        </p:txBody>
      </p:sp>
      <p:sp>
        <p:nvSpPr>
          <p:cNvPr id="2" name="Slide Number Placeholder 1"/>
          <p:cNvSpPr>
            <a:spLocks noGrp="1"/>
          </p:cNvSpPr>
          <p:nvPr>
            <p:ph type="sldNum" sz="quarter" idx="12"/>
          </p:nvPr>
        </p:nvSpPr>
        <p:spPr/>
        <p:txBody>
          <a:bodyPr/>
          <a:lstStyle/>
          <a:p>
            <a:fld id="{A7F154CC-4E82-45BB-8A64-02679D04A018}" type="slidenum">
              <a:rPr lang="en-US" smtClean="0"/>
              <a:pPr/>
              <a:t>70</a:t>
            </a:fld>
            <a:endParaRPr lang="en-US" dirty="0"/>
          </a:p>
        </p:txBody>
      </p:sp>
    </p:spTree>
    <p:extLst>
      <p:ext uri="{BB962C8B-B14F-4D97-AF65-F5344CB8AC3E}">
        <p14:creationId xmlns:p14="http://schemas.microsoft.com/office/powerpoint/2010/main" val="4162627192"/>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9"/>
          <p:cNvSpPr>
            <a:spLocks noGrp="1" noChangeArrowheads="1"/>
          </p:cNvSpPr>
          <p:nvPr>
            <p:ph idx="1"/>
          </p:nvPr>
        </p:nvSpPr>
        <p:spPr>
          <a:xfrm>
            <a:off x="628650" y="2768323"/>
            <a:ext cx="7886700" cy="3263767"/>
          </a:xfrm>
        </p:spPr>
        <p:txBody>
          <a:bodyPr/>
          <a:lstStyle/>
          <a:p>
            <a:r>
              <a:rPr lang="es-419" altLang="en-US" sz="2400" dirty="0"/>
              <a:t>Puesta a tierra inadecuada</a:t>
            </a:r>
          </a:p>
          <a:p>
            <a:r>
              <a:rPr lang="es-419" altLang="en-US" sz="2400" dirty="0"/>
              <a:t>Cableado inadecuado</a:t>
            </a:r>
          </a:p>
          <a:p>
            <a:r>
              <a:rPr lang="es-419" altLang="en-US" sz="2400" dirty="0"/>
              <a:t>Líneas de alta tensión</a:t>
            </a:r>
          </a:p>
          <a:p>
            <a:pPr eaLnBrk="1" hangingPunct="1"/>
            <a:endParaRPr lang="es-419" altLang="en-US" sz="2200" dirty="0"/>
          </a:p>
        </p:txBody>
      </p:sp>
      <p:sp>
        <p:nvSpPr>
          <p:cNvPr id="16386" name="Rectangle 8"/>
          <p:cNvSpPr>
            <a:spLocks noGrp="1" noChangeArrowheads="1"/>
          </p:cNvSpPr>
          <p:nvPr>
            <p:ph type="title"/>
          </p:nvPr>
        </p:nvSpPr>
        <p:spPr/>
        <p:txBody>
          <a:bodyPr/>
          <a:lstStyle/>
          <a:p>
            <a:pPr>
              <a:defRPr/>
            </a:pPr>
            <a:r>
              <a:rPr lang="es-419"/>
              <a:t>Peligros electricos</a:t>
            </a:r>
            <a:endParaRPr lang="es-419">
              <a:solidFill>
                <a:schemeClr val="tx1"/>
              </a:solidFill>
              <a:effectLst/>
            </a:endParaRPr>
          </a:p>
        </p:txBody>
      </p:sp>
      <p:sp>
        <p:nvSpPr>
          <p:cNvPr id="24580" name="Rectangle 10"/>
          <p:cNvSpPr>
            <a:spLocks noGrp="1" noChangeArrowheads="1"/>
          </p:cNvSpPr>
          <p:nvPr>
            <p:ph sz="half" idx="4294967295"/>
          </p:nvPr>
        </p:nvSpPr>
        <p:spPr>
          <a:xfrm>
            <a:off x="4878443" y="2321486"/>
            <a:ext cx="3911600" cy="2697891"/>
          </a:xfrm>
        </p:spPr>
        <p:txBody>
          <a:bodyPr>
            <a:normAutofit/>
          </a:bodyPr>
          <a:lstStyle/>
          <a:p>
            <a:pPr eaLnBrk="1" hangingPunct="1"/>
            <a:endParaRPr lang="es-419" altLang="en-US" sz="2400" dirty="0"/>
          </a:p>
          <a:p>
            <a:r>
              <a:rPr lang="es-419" altLang="en-US" sz="2400" dirty="0"/>
              <a:t>Circuitos sobrecargados</a:t>
            </a:r>
          </a:p>
          <a:p>
            <a:r>
              <a:rPr lang="es-419" altLang="en-US" sz="2400" dirty="0"/>
              <a:t>Aislamiento dañado</a:t>
            </a:r>
          </a:p>
          <a:p>
            <a:r>
              <a:rPr lang="es-419" altLang="en-US" sz="2400" dirty="0"/>
              <a:t>Condiciones mojadas</a:t>
            </a:r>
          </a:p>
          <a:p>
            <a:r>
              <a:rPr lang="es-419" altLang="en-US" sz="2400" dirty="0"/>
              <a:t>Herramientas y equipos dañados.</a:t>
            </a:r>
          </a:p>
          <a:p>
            <a:pPr eaLnBrk="1" hangingPunct="1"/>
            <a:endParaRPr lang="es-419" altLang="en-US" sz="2000" dirty="0"/>
          </a:p>
        </p:txBody>
      </p:sp>
      <p:sp>
        <p:nvSpPr>
          <p:cNvPr id="25605" name="Rectangle 7"/>
          <p:cNvSpPr>
            <a:spLocks noChangeArrowheads="1"/>
          </p:cNvSpPr>
          <p:nvPr/>
        </p:nvSpPr>
        <p:spPr bwMode="auto">
          <a:xfrm>
            <a:off x="495300" y="1219200"/>
            <a:ext cx="8153400" cy="990600"/>
          </a:xfrm>
          <a:prstGeom prst="rect">
            <a:avLst/>
          </a:prstGeom>
          <a:noFill/>
          <a:ln w="9525">
            <a:noFill/>
            <a:miter lim="800000"/>
            <a:headEnd/>
            <a:tailEnd/>
          </a:ln>
        </p:spPr>
        <p:txBody>
          <a:bodyPr/>
          <a:lstStyle/>
          <a:p>
            <a:pPr marL="342900" indent="-342900">
              <a:spcBef>
                <a:spcPct val="20000"/>
              </a:spcBef>
              <a:buClr>
                <a:schemeClr val="tx1"/>
              </a:buClr>
              <a:defRPr/>
            </a:pPr>
            <a:r>
              <a:rPr kumimoji="1" lang="es-419" sz="2400">
                <a:latin typeface="Arial Unicode MS" panose="020B0604020202020204" pitchFamily="34" charset="-128"/>
              </a:rPr>
              <a:t>	 La siguiente es una lista de los peligros eléctricos comunes que se encuentran en los sitios de construcción:</a:t>
            </a:r>
            <a:endParaRPr kumimoji="1" lang="es-419" sz="2800">
              <a:latin typeface="Arial Unicode MS" panose="020B0604020202020204" pitchFamily="34" charset="-128"/>
              <a:cs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71</a:t>
            </a:fld>
            <a:endParaRPr lang="en-US" dirty="0"/>
          </a:p>
        </p:txBody>
      </p:sp>
    </p:spTree>
    <p:extLst>
      <p:ext uri="{BB962C8B-B14F-4D97-AF65-F5344CB8AC3E}">
        <p14:creationId xmlns:p14="http://schemas.microsoft.com/office/powerpoint/2010/main" val="24546084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4" descr="La conexión a tierra es el proceso utilizado para eliminar el voltaje no deseado. De forma correcta.&#10;"/>
          <p:cNvSpPr>
            <a:spLocks noGrp="1" noChangeArrowheads="1"/>
          </p:cNvSpPr>
          <p:nvPr>
            <p:ph idx="1"/>
          </p:nvPr>
        </p:nvSpPr>
        <p:spPr>
          <a:xfrm>
            <a:off x="435704" y="1189456"/>
            <a:ext cx="3885290" cy="4974388"/>
          </a:xfrm>
        </p:spPr>
        <p:txBody>
          <a:bodyPr>
            <a:normAutofit/>
          </a:bodyPr>
          <a:lstStyle/>
          <a:p>
            <a:r>
              <a:rPr lang="es-419" altLang="en-US" dirty="0"/>
              <a:t>La conexión a tierra es el proceso utilizado para eliminar el voltaje no deseado.</a:t>
            </a:r>
          </a:p>
          <a:p>
            <a:pPr eaLnBrk="1" hangingPunct="1"/>
            <a:endParaRPr lang="es-419" altLang="en-US" dirty="0"/>
          </a:p>
          <a:p>
            <a:pPr eaLnBrk="1" hangingPunct="1"/>
            <a:endParaRPr lang="es-419" altLang="en-US" dirty="0"/>
          </a:p>
          <a:p>
            <a:pPr eaLnBrk="1" hangingPunct="1"/>
            <a:endParaRPr lang="es-419" altLang="en-US" dirty="0"/>
          </a:p>
          <a:p>
            <a:r>
              <a:rPr lang="es-419" altLang="en-US" dirty="0"/>
              <a:t>Una tierra es una conexión eléctrica física a la tierra.</a:t>
            </a:r>
          </a:p>
          <a:p>
            <a:pPr eaLnBrk="1" hangingPunct="1"/>
            <a:endParaRPr lang="es-419" altLang="en-US" dirty="0"/>
          </a:p>
          <a:p>
            <a:pPr eaLnBrk="1" hangingPunct="1">
              <a:buFont typeface="Wingdings" panose="05000000000000000000" pitchFamily="2" charset="2"/>
              <a:buNone/>
            </a:pPr>
            <a:endParaRPr lang="es-419" altLang="en-US" sz="2000" dirty="0"/>
          </a:p>
          <a:p>
            <a:pPr eaLnBrk="1" hangingPunct="1"/>
            <a:endParaRPr lang="es-419" altLang="en-US" sz="2000" dirty="0"/>
          </a:p>
        </p:txBody>
      </p:sp>
      <p:sp>
        <p:nvSpPr>
          <p:cNvPr id="17410" name="Rectangle 6"/>
          <p:cNvSpPr>
            <a:spLocks noGrp="1" noChangeArrowheads="1"/>
          </p:cNvSpPr>
          <p:nvPr>
            <p:ph type="title"/>
          </p:nvPr>
        </p:nvSpPr>
        <p:spPr/>
        <p:txBody>
          <a:bodyPr>
            <a:noAutofit/>
          </a:bodyPr>
          <a:lstStyle/>
          <a:p>
            <a:pPr>
              <a:defRPr/>
            </a:pPr>
            <a:r>
              <a:rPr lang="es-419"/>
              <a:t>Puesta a tierra inadecuada</a:t>
            </a:r>
            <a:endParaRPr lang="es-419">
              <a:solidFill>
                <a:schemeClr val="tx1"/>
              </a:solidFill>
            </a:endParaRPr>
          </a:p>
        </p:txBody>
      </p:sp>
      <p:pic>
        <p:nvPicPr>
          <p:cNvPr id="25604" name="Picture 25" descr="img1&#10;Una tierra es una conexión eléctrica física a la tierra. De forma correcta&#1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1998" y="3654681"/>
            <a:ext cx="3682767" cy="27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img1&#10;La conexión a tierra es el proceso utilizado para eliminar el voltaje no deseado. De forma correcta.&#1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71997" y="921215"/>
            <a:ext cx="3682769" cy="265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6" descr=" A Tick Sign"/>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76537" y="2952802"/>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7" descr=" A Tick Sign"/>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76537" y="579179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72</a:t>
            </a:fld>
            <a:endParaRPr lang="en-US" dirty="0"/>
          </a:p>
        </p:txBody>
      </p:sp>
    </p:spTree>
    <p:extLst>
      <p:ext uri="{BB962C8B-B14F-4D97-AF65-F5344CB8AC3E}">
        <p14:creationId xmlns:p14="http://schemas.microsoft.com/office/powerpoint/2010/main" val="11669472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1032" descr="img1&#10;Esta imagen muestra la forma adecuada de utilizar un equipo eléctrico, con su debida conección a tierr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73700" y="1060450"/>
            <a:ext cx="3041650" cy="473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1026"/>
          <p:cNvSpPr>
            <a:spLocks noGrp="1" noChangeArrowheads="1"/>
          </p:cNvSpPr>
          <p:nvPr>
            <p:ph idx="1"/>
          </p:nvPr>
        </p:nvSpPr>
        <p:spPr>
          <a:xfrm>
            <a:off x="628650" y="1202575"/>
            <a:ext cx="4679950" cy="4974388"/>
          </a:xfrm>
        </p:spPr>
        <p:txBody>
          <a:bodyPr/>
          <a:lstStyle/>
          <a:p>
            <a:r>
              <a:rPr lang="es-419" altLang="en-US"/>
              <a:t>El equipo eléctrico debe estar correctamente conectado a tierra.</a:t>
            </a:r>
          </a:p>
          <a:p>
            <a:pPr eaLnBrk="1" hangingPunct="1">
              <a:buFont typeface="Wingdings" panose="05000000000000000000" pitchFamily="2" charset="2"/>
              <a:buNone/>
            </a:pPr>
            <a:endParaRPr lang="es-419" altLang="en-US"/>
          </a:p>
          <a:p>
            <a:pPr eaLnBrk="1" hangingPunct="1">
              <a:buFont typeface="Wingdings" panose="05000000000000000000" pitchFamily="2" charset="2"/>
              <a:buNone/>
            </a:pPr>
            <a:endParaRPr lang="es-419" altLang="en-US"/>
          </a:p>
          <a:p>
            <a:pPr eaLnBrk="1" hangingPunct="1">
              <a:buFont typeface="Wingdings" panose="05000000000000000000" pitchFamily="2" charset="2"/>
              <a:buNone/>
            </a:pPr>
            <a:endParaRPr lang="es-419" altLang="en-US"/>
          </a:p>
          <a:p>
            <a:r>
              <a:rPr lang="es-419" altLang="en-US"/>
              <a:t>La conexión a tierra reduce el riesgo de descarga eléctrica o electrocutado.</a:t>
            </a:r>
          </a:p>
          <a:p>
            <a:pPr eaLnBrk="1" hangingPunct="1"/>
            <a:endParaRPr lang="es-419" altLang="en-US" sz="2000"/>
          </a:p>
          <a:p>
            <a:pPr eaLnBrk="1" hangingPunct="1"/>
            <a:endParaRPr lang="es-419" altLang="en-US" sz="2000"/>
          </a:p>
        </p:txBody>
      </p:sp>
      <p:sp>
        <p:nvSpPr>
          <p:cNvPr id="12" name="Rectangle 6"/>
          <p:cNvSpPr>
            <a:spLocks noGrp="1" noChangeArrowheads="1"/>
          </p:cNvSpPr>
          <p:nvPr>
            <p:ph type="title"/>
          </p:nvPr>
        </p:nvSpPr>
        <p:spPr/>
        <p:txBody>
          <a:bodyPr>
            <a:noAutofit/>
          </a:bodyPr>
          <a:lstStyle/>
          <a:p>
            <a:pPr>
              <a:defRPr/>
            </a:pPr>
            <a:r>
              <a:rPr lang="es-419" dirty="0"/>
              <a:t>Puesta a tierra </a:t>
            </a:r>
            <a:r>
              <a:rPr lang="es-419" dirty="0" smtClean="0"/>
              <a:t>inadecuada </a:t>
            </a:r>
            <a:endParaRPr lang="es-419" dirty="0">
              <a:solidFill>
                <a:schemeClr val="tx1"/>
              </a:solidFill>
            </a:endParaRPr>
          </a:p>
        </p:txBody>
      </p:sp>
      <p:pic>
        <p:nvPicPr>
          <p:cNvPr id="26628" name="Picture 1029" descr=" A Tick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04150" y="4991391"/>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73</a:t>
            </a:fld>
            <a:endParaRPr lang="en-US" dirty="0"/>
          </a:p>
        </p:txBody>
      </p:sp>
    </p:spTree>
    <p:extLst>
      <p:ext uri="{BB962C8B-B14F-4D97-AF65-F5344CB8AC3E}">
        <p14:creationId xmlns:p14="http://schemas.microsoft.com/office/powerpoint/2010/main" val="15397487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1027" descr="El enchufe tiene tres clavijas dos juntas y una separada. La separada es más larga y es la conexión a tierra&#10;&#10;NUNCA quite la clavija de conexión a tierra.&#10;"/>
          <p:cNvSpPr>
            <a:spLocks noGrp="1" noChangeArrowheads="1"/>
          </p:cNvSpPr>
          <p:nvPr>
            <p:ph idx="1"/>
          </p:nvPr>
        </p:nvSpPr>
        <p:spPr>
          <a:xfrm>
            <a:off x="628650" y="1202575"/>
            <a:ext cx="3810000" cy="4974388"/>
          </a:xfrm>
        </p:spPr>
        <p:txBody>
          <a:bodyPr/>
          <a:lstStyle/>
          <a:p>
            <a:pPr eaLnBrk="1" hangingPunct="1"/>
            <a:r>
              <a:rPr lang="es-419" altLang="en-US" dirty="0"/>
              <a:t>El enchufe tiene tres clavijas dos juntas y una separada. La separada es más larga y es la conexión a tierra</a:t>
            </a:r>
          </a:p>
          <a:p>
            <a:pPr eaLnBrk="1" hangingPunct="1">
              <a:buFont typeface="Wingdings" panose="05000000000000000000" pitchFamily="2" charset="2"/>
              <a:buNone/>
            </a:pPr>
            <a:endParaRPr lang="es-419" altLang="en-US" dirty="0"/>
          </a:p>
          <a:p>
            <a:pPr eaLnBrk="1" hangingPunct="1"/>
            <a:r>
              <a:rPr lang="es-419" altLang="en-US" b="1" dirty="0">
                <a:solidFill>
                  <a:srgbClr val="FF0000"/>
                </a:solidFill>
              </a:rPr>
              <a:t>NUNCA</a:t>
            </a:r>
            <a:r>
              <a:rPr lang="es-419" altLang="en-US" dirty="0"/>
              <a:t> quite la clavija de conexión a tierra.</a:t>
            </a:r>
          </a:p>
        </p:txBody>
      </p:sp>
      <p:sp>
        <p:nvSpPr>
          <p:cNvPr id="14" name="Rectangle 6"/>
          <p:cNvSpPr>
            <a:spLocks noGrp="1" noChangeArrowheads="1"/>
          </p:cNvSpPr>
          <p:nvPr>
            <p:ph type="title"/>
          </p:nvPr>
        </p:nvSpPr>
        <p:spPr/>
        <p:txBody>
          <a:bodyPr>
            <a:noAutofit/>
          </a:bodyPr>
          <a:lstStyle/>
          <a:p>
            <a:pPr>
              <a:defRPr/>
            </a:pPr>
            <a:r>
              <a:rPr lang="es-419" dirty="0"/>
              <a:t>Puesta a tierra </a:t>
            </a:r>
            <a:r>
              <a:rPr lang="es-419" dirty="0" smtClean="0"/>
              <a:t>inadecuada  </a:t>
            </a:r>
            <a:endParaRPr lang="es-419" dirty="0">
              <a:solidFill>
                <a:schemeClr val="tx1"/>
              </a:solidFill>
            </a:endParaRPr>
          </a:p>
        </p:txBody>
      </p:sp>
      <p:pic>
        <p:nvPicPr>
          <p:cNvPr id="27651" name="Picture 1043" descr="La imagen muestra un enchufe que tiene tres clavijas dos juntas y una separada. La separada es más larga y es la conexión a tierra. La imagen tiene un cotejo verde validando el correcto estado del enchufe.&#1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02971" y="893731"/>
            <a:ext cx="3694409" cy="271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044" descr=" A Tick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938" y="2885812"/>
            <a:ext cx="662029" cy="6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43" descr="img1&#10;img1&#10;La imagen tiene un cotejo rojo evidenciando el incorrecto estado del enchufe. NUNCA quite la clavija de conexión a tierra de un enchuf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02971" y="3741490"/>
            <a:ext cx="3710415" cy="255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AutoShape 1045" descr=" A &quot;Wrong sign."/>
          <p:cNvSpPr>
            <a:spLocks noChangeArrowheads="1"/>
          </p:cNvSpPr>
          <p:nvPr/>
        </p:nvSpPr>
        <p:spPr bwMode="auto">
          <a:xfrm>
            <a:off x="7743039" y="5578679"/>
            <a:ext cx="587928" cy="59828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74</a:t>
            </a:fld>
            <a:endParaRPr lang="en-US" dirty="0"/>
          </a:p>
        </p:txBody>
      </p:sp>
    </p:spTree>
    <p:extLst>
      <p:ext uri="{BB962C8B-B14F-4D97-AF65-F5344CB8AC3E}">
        <p14:creationId xmlns:p14="http://schemas.microsoft.com/office/powerpoint/2010/main" val="13428665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7" descr="img1&#10;No quite el pasador de tierra de un enchufe, ya que usted puede recibir una descarga eléctrica!&#1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49240" y="4133485"/>
            <a:ext cx="3166110" cy="185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7" descr="Al quitar el pasador de tierra se elimina una característica de seguridad importante.&#10;&#10;&#10;&#10;Usted puede recibir una descarga eléctrica!&#10;"/>
          <p:cNvSpPr>
            <a:spLocks noGrp="1" noChangeArrowheads="1"/>
          </p:cNvSpPr>
          <p:nvPr>
            <p:ph idx="1"/>
          </p:nvPr>
        </p:nvSpPr>
        <p:spPr>
          <a:xfrm>
            <a:off x="628650" y="1202575"/>
            <a:ext cx="4381500" cy="4974388"/>
          </a:xfrm>
        </p:spPr>
        <p:txBody>
          <a:bodyPr/>
          <a:lstStyle/>
          <a:p>
            <a:r>
              <a:rPr lang="es-419" altLang="en-US" dirty="0"/>
              <a:t>Al quitar el pasador de tierra se elimina una característica de seguridad importante.</a:t>
            </a:r>
          </a:p>
          <a:p>
            <a:pPr eaLnBrk="1" hangingPunct="1"/>
            <a:endParaRPr lang="es-419" altLang="en-US" dirty="0"/>
          </a:p>
          <a:p>
            <a:pPr eaLnBrk="1" hangingPunct="1"/>
            <a:endParaRPr lang="es-419" altLang="en-US" dirty="0"/>
          </a:p>
          <a:p>
            <a:pPr eaLnBrk="1" hangingPunct="1"/>
            <a:endParaRPr lang="es-419" altLang="en-US" dirty="0"/>
          </a:p>
          <a:p>
            <a:r>
              <a:rPr lang="es-419" altLang="en-US" dirty="0"/>
              <a:t>Usted puede recibir una descarga eléctrica!</a:t>
            </a:r>
          </a:p>
        </p:txBody>
      </p:sp>
      <p:sp>
        <p:nvSpPr>
          <p:cNvPr id="12" name="Rectangle 6"/>
          <p:cNvSpPr>
            <a:spLocks noGrp="1" noChangeArrowheads="1"/>
          </p:cNvSpPr>
          <p:nvPr>
            <p:ph type="title"/>
          </p:nvPr>
        </p:nvSpPr>
        <p:spPr/>
        <p:txBody>
          <a:bodyPr>
            <a:noAutofit/>
          </a:bodyPr>
          <a:lstStyle/>
          <a:p>
            <a:pPr>
              <a:defRPr/>
            </a:pPr>
            <a:r>
              <a:rPr lang="es-419" dirty="0"/>
              <a:t>Puesta a tierra </a:t>
            </a:r>
            <a:r>
              <a:rPr lang="es-419" dirty="0" smtClean="0"/>
              <a:t>inadecuada   </a:t>
            </a:r>
            <a:endParaRPr lang="es-419" dirty="0">
              <a:solidFill>
                <a:schemeClr val="tx1"/>
              </a:solidFill>
            </a:endParaRPr>
          </a:p>
        </p:txBody>
      </p:sp>
      <p:sp>
        <p:nvSpPr>
          <p:cNvPr id="28677" name="AutoShape 28" descr="A &quot;Wrong&quot; sign."/>
          <p:cNvSpPr>
            <a:spLocks noChangeArrowheads="1"/>
          </p:cNvSpPr>
          <p:nvPr/>
        </p:nvSpPr>
        <p:spPr bwMode="auto">
          <a:xfrm>
            <a:off x="7852095" y="5327009"/>
            <a:ext cx="596317" cy="598589"/>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pic>
        <p:nvPicPr>
          <p:cNvPr id="10" name="Picture 27" descr="img1&#10;Al quitar el pasador de tierra se elimina una característica de seguridad importante del enchufe. No lo haga, es indebido.&#1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49240" y="1184910"/>
            <a:ext cx="3166110" cy="235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AutoShape 21" descr="A &quot;Wrong&quot; sign."/>
          <p:cNvSpPr>
            <a:spLocks noChangeArrowheads="1"/>
          </p:cNvSpPr>
          <p:nvPr/>
        </p:nvSpPr>
        <p:spPr bwMode="auto">
          <a:xfrm>
            <a:off x="7793372" y="2877424"/>
            <a:ext cx="590026" cy="586006"/>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75</a:t>
            </a:fld>
            <a:endParaRPr lang="en-US" dirty="0"/>
          </a:p>
        </p:txBody>
      </p:sp>
    </p:spTree>
    <p:extLst>
      <p:ext uri="{BB962C8B-B14F-4D97-AF65-F5344CB8AC3E}">
        <p14:creationId xmlns:p14="http://schemas.microsoft.com/office/powerpoint/2010/main" val="15741118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3" descr="img1&#10;La imagen muestra la incorrecta colocación de cables y terminales expuestas, como una práctica indebid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30681" y="985136"/>
            <a:ext cx="3284669" cy="247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23" descr="img1&#10;La imagen muestra una caja de terminaciones eléctricas con cables visibles. Esta situación debe ser reportada para corrección inmediatamente a su supervisor o responsabl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230681" y="3481943"/>
            <a:ext cx="3266254" cy="286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p:cNvSpPr>
            <a:spLocks noGrp="1" noChangeArrowheads="1"/>
          </p:cNvSpPr>
          <p:nvPr>
            <p:ph idx="1"/>
          </p:nvPr>
        </p:nvSpPr>
        <p:spPr>
          <a:xfrm>
            <a:off x="628650" y="1202575"/>
            <a:ext cx="4257675" cy="4974388"/>
          </a:xfrm>
        </p:spPr>
        <p:txBody>
          <a:bodyPr/>
          <a:lstStyle/>
          <a:p>
            <a:r>
              <a:rPr lang="es-419" altLang="en-US"/>
              <a:t>Los cables o terminales expuestos son peligrosos.</a:t>
            </a:r>
          </a:p>
          <a:p>
            <a:pPr eaLnBrk="1" hangingPunct="1">
              <a:buFont typeface="Wingdings" panose="05000000000000000000" pitchFamily="2" charset="2"/>
              <a:buNone/>
            </a:pPr>
            <a:endParaRPr lang="es-419" altLang="en-US"/>
          </a:p>
          <a:p>
            <a:pPr eaLnBrk="1" hangingPunct="1">
              <a:buFont typeface="Wingdings" panose="05000000000000000000" pitchFamily="2" charset="2"/>
              <a:buNone/>
            </a:pPr>
            <a:endParaRPr lang="es-419" altLang="en-US"/>
          </a:p>
          <a:p>
            <a:pPr eaLnBrk="1" hangingPunct="1">
              <a:buFont typeface="Wingdings" panose="05000000000000000000" pitchFamily="2" charset="2"/>
              <a:buNone/>
            </a:pPr>
            <a:endParaRPr lang="es-419" altLang="en-US"/>
          </a:p>
          <a:p>
            <a:pPr eaLnBrk="1" hangingPunct="1">
              <a:buFont typeface="Wingdings" panose="05000000000000000000" pitchFamily="2" charset="2"/>
              <a:buNone/>
            </a:pPr>
            <a:endParaRPr lang="es-419" altLang="en-US"/>
          </a:p>
          <a:p>
            <a:r>
              <a:rPr lang="es-419" altLang="en-US"/>
              <a:t>Informe estas condiciones a su supervisor.</a:t>
            </a:r>
          </a:p>
          <a:p>
            <a:pPr eaLnBrk="1" hangingPunct="1"/>
            <a:endParaRPr lang="es-419" altLang="en-US"/>
          </a:p>
        </p:txBody>
      </p:sp>
      <p:sp>
        <p:nvSpPr>
          <p:cNvPr id="21507" name="Rectangle 2"/>
          <p:cNvSpPr>
            <a:spLocks noGrp="1" noChangeArrowheads="1"/>
          </p:cNvSpPr>
          <p:nvPr>
            <p:ph type="title"/>
          </p:nvPr>
        </p:nvSpPr>
        <p:spPr/>
        <p:txBody>
          <a:bodyPr>
            <a:noAutofit/>
          </a:bodyPr>
          <a:lstStyle/>
          <a:p>
            <a:pPr>
              <a:defRPr/>
            </a:pPr>
            <a:r>
              <a:rPr lang="es-419"/>
              <a:t>Piezas eléctricas expuestas</a:t>
            </a:r>
            <a:endParaRPr lang="es-419">
              <a:solidFill>
                <a:schemeClr val="tx1"/>
              </a:solidFill>
            </a:endParaRPr>
          </a:p>
        </p:txBody>
      </p:sp>
      <p:sp>
        <p:nvSpPr>
          <p:cNvPr id="29702" name="AutoShape 21" descr="A &quot;Wrong&quot; sign."/>
          <p:cNvSpPr>
            <a:spLocks noChangeArrowheads="1"/>
          </p:cNvSpPr>
          <p:nvPr/>
        </p:nvSpPr>
        <p:spPr bwMode="auto">
          <a:xfrm>
            <a:off x="7811135" y="5627433"/>
            <a:ext cx="6858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9703" name="AutoShape 22" descr="A &quot;Wrong&quot; sign."/>
          <p:cNvSpPr>
            <a:spLocks noChangeArrowheads="1"/>
          </p:cNvSpPr>
          <p:nvPr/>
        </p:nvSpPr>
        <p:spPr bwMode="auto">
          <a:xfrm>
            <a:off x="7699375" y="2693181"/>
            <a:ext cx="6858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76</a:t>
            </a:fld>
            <a:endParaRPr lang="en-US" dirty="0"/>
          </a:p>
        </p:txBody>
      </p:sp>
    </p:spTree>
    <p:extLst>
      <p:ext uri="{BB962C8B-B14F-4D97-AF65-F5344CB8AC3E}">
        <p14:creationId xmlns:p14="http://schemas.microsoft.com/office/powerpoint/2010/main" val="522078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054" descr="img1&#10;La imagen muestra un panel eléctrico con disyuntores faltantes en el panel. Esta situación consituye un peligro a la segurida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54979" y="861374"/>
            <a:ext cx="2766899" cy="2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054" descr="img1&#10;La imagen muestra un panel con cables expuestos, en este caso el panel nunca debe usars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50750" y="3553675"/>
            <a:ext cx="2766899" cy="255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1028"/>
          <p:cNvSpPr>
            <a:spLocks noGrp="1" noChangeArrowheads="1"/>
          </p:cNvSpPr>
          <p:nvPr>
            <p:ph idx="1"/>
          </p:nvPr>
        </p:nvSpPr>
        <p:spPr>
          <a:xfrm>
            <a:off x="628650" y="1202575"/>
            <a:ext cx="4728628" cy="4974388"/>
          </a:xfrm>
        </p:spPr>
        <p:txBody>
          <a:bodyPr/>
          <a:lstStyle/>
          <a:p>
            <a:r>
              <a:rPr lang="es-419" altLang="en-US"/>
              <a:t>A este panel eléctrico le faltan disyuntores.</a:t>
            </a:r>
          </a:p>
          <a:p>
            <a:pPr eaLnBrk="1" hangingPunct="1">
              <a:buFont typeface="Wingdings" panose="05000000000000000000" pitchFamily="2" charset="2"/>
              <a:buNone/>
            </a:pPr>
            <a:endParaRPr lang="es-419" altLang="en-US"/>
          </a:p>
          <a:p>
            <a:pPr eaLnBrk="1" hangingPunct="1">
              <a:buFont typeface="Wingdings" panose="05000000000000000000" pitchFamily="2" charset="2"/>
              <a:buNone/>
            </a:pPr>
            <a:endParaRPr lang="es-419" altLang="en-US"/>
          </a:p>
          <a:p>
            <a:pPr eaLnBrk="1" hangingPunct="1">
              <a:buFont typeface="Wingdings" panose="05000000000000000000" pitchFamily="2" charset="2"/>
              <a:buNone/>
            </a:pPr>
            <a:endParaRPr lang="es-419" altLang="en-US"/>
          </a:p>
          <a:p>
            <a:pPr eaLnBrk="1" hangingPunct="1">
              <a:buFont typeface="Wingdings" panose="05000000000000000000" pitchFamily="2" charset="2"/>
              <a:buNone/>
            </a:pPr>
            <a:endParaRPr lang="es-419" altLang="en-US"/>
          </a:p>
          <a:p>
            <a:r>
              <a:rPr lang="es-419" altLang="en-US"/>
              <a:t>Nunca use un panel que tenga cables expuestos..</a:t>
            </a:r>
          </a:p>
        </p:txBody>
      </p:sp>
      <p:sp>
        <p:nvSpPr>
          <p:cNvPr id="22531" name="Rectangle 1026"/>
          <p:cNvSpPr>
            <a:spLocks noGrp="1" noChangeArrowheads="1"/>
          </p:cNvSpPr>
          <p:nvPr>
            <p:ph type="title"/>
          </p:nvPr>
        </p:nvSpPr>
        <p:spPr>
          <a:xfrm>
            <a:off x="628650" y="208647"/>
            <a:ext cx="7886700" cy="776489"/>
          </a:xfrm>
        </p:spPr>
        <p:txBody>
          <a:bodyPr>
            <a:noAutofit/>
          </a:bodyPr>
          <a:lstStyle/>
          <a:p>
            <a:pPr fontAlgn="t"/>
            <a:r>
              <a:rPr lang="es-419" dirty="0"/>
              <a:t/>
            </a:r>
            <a:br>
              <a:rPr lang="es-419" dirty="0"/>
            </a:br>
            <a:r>
              <a:rPr lang="es-419" dirty="0"/>
              <a:t>PIEZAS ELÉCTRICAS EXPUESTAS</a:t>
            </a:r>
            <a:br>
              <a:rPr lang="es-419" dirty="0"/>
            </a:br>
            <a:endParaRPr lang="es-419" dirty="0">
              <a:solidFill>
                <a:schemeClr val="tx1"/>
              </a:solidFill>
            </a:endParaRPr>
          </a:p>
        </p:txBody>
      </p:sp>
      <p:sp>
        <p:nvSpPr>
          <p:cNvPr id="30725" name="AutoShape 1051" descr="A &quot;Wrong&quot; sign."/>
          <p:cNvSpPr>
            <a:spLocks noChangeArrowheads="1"/>
          </p:cNvSpPr>
          <p:nvPr/>
        </p:nvSpPr>
        <p:spPr bwMode="auto">
          <a:xfrm>
            <a:off x="7616504" y="2664268"/>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30726" name="AutoShape 1055" descr="A &quot;Wrong&quot; sign."/>
          <p:cNvSpPr>
            <a:spLocks noChangeArrowheads="1"/>
          </p:cNvSpPr>
          <p:nvPr/>
        </p:nvSpPr>
        <p:spPr bwMode="auto">
          <a:xfrm>
            <a:off x="7616504" y="5414395"/>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77</a:t>
            </a:fld>
            <a:endParaRPr lang="en-US" dirty="0"/>
          </a:p>
        </p:txBody>
      </p:sp>
    </p:spTree>
    <p:extLst>
      <p:ext uri="{BB962C8B-B14F-4D97-AF65-F5344CB8AC3E}">
        <p14:creationId xmlns:p14="http://schemas.microsoft.com/office/powerpoint/2010/main" val="7102763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3" descr="img1&#10;La imagen muestra un panel eléctrico con aberturas qque dejan expuestos sus cables eléctricos. La imagen tiene una marca roja denotando la situación como incorrect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59559" y="1820411"/>
            <a:ext cx="4137660" cy="425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7"/>
          <p:cNvSpPr>
            <a:spLocks noGrp="1" noChangeArrowheads="1"/>
          </p:cNvSpPr>
          <p:nvPr>
            <p:ph idx="1"/>
          </p:nvPr>
        </p:nvSpPr>
        <p:spPr>
          <a:xfrm>
            <a:off x="628650" y="1202575"/>
            <a:ext cx="7886700" cy="617836"/>
          </a:xfrm>
        </p:spPr>
        <p:txBody>
          <a:bodyPr/>
          <a:lstStyle/>
          <a:p>
            <a:r>
              <a:rPr lang="es-419" altLang="en-US"/>
              <a:t>Todas las aberturas deben estar cerradas.</a:t>
            </a:r>
          </a:p>
        </p:txBody>
      </p:sp>
      <p:sp>
        <p:nvSpPr>
          <p:cNvPr id="11" name="Rectangle 1026"/>
          <p:cNvSpPr>
            <a:spLocks noGrp="1" noChangeArrowheads="1"/>
          </p:cNvSpPr>
          <p:nvPr>
            <p:ph type="title"/>
          </p:nvPr>
        </p:nvSpPr>
        <p:spPr/>
        <p:txBody>
          <a:bodyPr>
            <a:noAutofit/>
          </a:bodyPr>
          <a:lstStyle/>
          <a:p>
            <a:pPr>
              <a:defRPr/>
            </a:pPr>
            <a:r>
              <a:rPr lang="es-419" dirty="0" smtClean="0"/>
              <a:t> Piezas </a:t>
            </a:r>
            <a:r>
              <a:rPr lang="es-419" dirty="0"/>
              <a:t>eléctricas expuestas</a:t>
            </a:r>
            <a:endParaRPr lang="es-419" dirty="0">
              <a:solidFill>
                <a:schemeClr val="tx1"/>
              </a:solidFill>
            </a:endParaRPr>
          </a:p>
        </p:txBody>
      </p:sp>
      <p:sp>
        <p:nvSpPr>
          <p:cNvPr id="31748" name="AutoShape 21" descr="A &quot;Wrong&quot; sign."/>
          <p:cNvSpPr>
            <a:spLocks noChangeArrowheads="1"/>
          </p:cNvSpPr>
          <p:nvPr/>
        </p:nvSpPr>
        <p:spPr bwMode="auto">
          <a:xfrm>
            <a:off x="6150528" y="5336797"/>
            <a:ext cx="636165" cy="627776"/>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78</a:t>
            </a:fld>
            <a:endParaRPr lang="en-US" dirty="0"/>
          </a:p>
        </p:txBody>
      </p:sp>
    </p:spTree>
    <p:extLst>
      <p:ext uri="{BB962C8B-B14F-4D97-AF65-F5344CB8AC3E}">
        <p14:creationId xmlns:p14="http://schemas.microsoft.com/office/powerpoint/2010/main" val="27630001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8" descr="img1&#10;La imagen muestra como el aislamiento exterior del cable eléctrico de un enchufe ha perdido su integridad. En este caso el enchufe no debe usarse, ya que es un peligro de segurida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9187" y="2522924"/>
            <a:ext cx="4067181" cy="246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6"/>
          <p:cNvSpPr>
            <a:spLocks noGrp="1" noChangeArrowheads="1"/>
          </p:cNvSpPr>
          <p:nvPr>
            <p:ph idx="1"/>
          </p:nvPr>
        </p:nvSpPr>
        <p:spPr>
          <a:xfrm>
            <a:off x="419187" y="1051573"/>
            <a:ext cx="8305625" cy="4974388"/>
          </a:xfrm>
        </p:spPr>
        <p:txBody>
          <a:bodyPr/>
          <a:lstStyle/>
          <a:p>
            <a:r>
              <a:rPr lang="es-419" altLang="en-US"/>
              <a:t>El aislamiento exterior de los cables eléctricos debe estar intacto.</a:t>
            </a:r>
          </a:p>
        </p:txBody>
      </p:sp>
      <p:sp>
        <p:nvSpPr>
          <p:cNvPr id="12" name="Rectangle 1026"/>
          <p:cNvSpPr>
            <a:spLocks noGrp="1" noChangeArrowheads="1"/>
          </p:cNvSpPr>
          <p:nvPr>
            <p:ph type="title"/>
          </p:nvPr>
        </p:nvSpPr>
        <p:spPr/>
        <p:txBody>
          <a:bodyPr>
            <a:noAutofit/>
          </a:bodyPr>
          <a:lstStyle/>
          <a:p>
            <a:pPr>
              <a:defRPr/>
            </a:pPr>
            <a:r>
              <a:rPr lang="es-419" dirty="0" smtClean="0"/>
              <a:t>  Piezas </a:t>
            </a:r>
            <a:r>
              <a:rPr lang="es-419" dirty="0"/>
              <a:t>eléctricas expuestas</a:t>
            </a:r>
            <a:endParaRPr lang="es-419" b="1" dirty="0">
              <a:solidFill>
                <a:schemeClr val="tx1"/>
              </a:solidFill>
            </a:endParaRPr>
          </a:p>
        </p:txBody>
      </p:sp>
      <p:pic>
        <p:nvPicPr>
          <p:cNvPr id="32771" name="Picture 28" descr="img1&#10;La segunda imagen muestra el aislamiento exterior del cable rotado con tape eléctrico, aún asi es inaceptable su uso. "/>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06080" y="2522762"/>
            <a:ext cx="3814557" cy="246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AutoShape 29" descr="A &quot;Wrong&quot; sign."/>
          <p:cNvSpPr>
            <a:spLocks noChangeArrowheads="1"/>
          </p:cNvSpPr>
          <p:nvPr/>
        </p:nvSpPr>
        <p:spPr bwMode="auto">
          <a:xfrm>
            <a:off x="3829094" y="4356989"/>
            <a:ext cx="533400" cy="508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32773" name="AutoShape 30" descr="A &quot;Wrong&quot; sign."/>
          <p:cNvSpPr>
            <a:spLocks noChangeArrowheads="1"/>
          </p:cNvSpPr>
          <p:nvPr/>
        </p:nvSpPr>
        <p:spPr bwMode="auto">
          <a:xfrm>
            <a:off x="8091182" y="4356989"/>
            <a:ext cx="533400" cy="508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79</a:t>
            </a:fld>
            <a:endParaRPr lang="en-US" dirty="0"/>
          </a:p>
        </p:txBody>
      </p:sp>
    </p:spTree>
    <p:extLst>
      <p:ext uri="{BB962C8B-B14F-4D97-AF65-F5344CB8AC3E}">
        <p14:creationId xmlns:p14="http://schemas.microsoft.com/office/powerpoint/2010/main" val="355603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57200" y="157192"/>
            <a:ext cx="8229600" cy="1143000"/>
          </a:xfrm>
        </p:spPr>
        <p:txBody>
          <a:bodyPr/>
          <a:lstStyle/>
          <a:p>
            <a:pPr defTabSz="914400" eaLnBrk="1"/>
            <a:r>
              <a:rPr lang="es-419" altLang="en-US"/>
              <a:t>PREGUNTAS</a:t>
            </a:r>
          </a:p>
        </p:txBody>
      </p:sp>
      <p:sp>
        <p:nvSpPr>
          <p:cNvPr id="11266" name="Rectangle 2"/>
          <p:cNvSpPr>
            <a:spLocks noGrp="1"/>
          </p:cNvSpPr>
          <p:nvPr>
            <p:ph type="body" idx="1"/>
          </p:nvPr>
        </p:nvSpPr>
        <p:spPr bwMode="auto">
          <a:xfrm>
            <a:off x="457200" y="1598613"/>
            <a:ext cx="822960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t" anchorCtr="0" compatLnSpc="1">
            <a:prstTxWarp prst="textNoShape">
              <a:avLst/>
            </a:prstTxWarp>
            <a:normAutofit/>
          </a:bodyPr>
          <a:lstStyle/>
          <a:p>
            <a:pPr>
              <a:spcBef>
                <a:spcPts val="700"/>
              </a:spcBef>
              <a:buFont typeface="ArialMT" charset="0"/>
              <a:buChar char="•"/>
            </a:pPr>
            <a:r>
              <a:rPr lang="es-419" altLang="en-US" dirty="0"/>
              <a:t>En tu experiencia laboral, ¿cuando oíste hablar de OSHA por primera vez?</a:t>
            </a:r>
          </a:p>
          <a:p>
            <a:pPr algn="l" eaLnBrk="1">
              <a:spcBef>
                <a:spcPts val="700"/>
              </a:spcBef>
              <a:buFont typeface="ArialMT" charset="0"/>
              <a:buChar char="•"/>
            </a:pPr>
            <a:endParaRPr lang="es-419" altLang="en-US" dirty="0"/>
          </a:p>
          <a:p>
            <a:pPr algn="l" eaLnBrk="1">
              <a:spcBef>
                <a:spcPts val="700"/>
              </a:spcBef>
              <a:buFont typeface="ArialMT" charset="0"/>
              <a:buChar char="•"/>
            </a:pPr>
            <a:r>
              <a:rPr lang="es-419" altLang="en-US" dirty="0"/>
              <a:t>¿Que pensaste acerca de OSHA en aquel momento?</a:t>
            </a:r>
          </a:p>
          <a:p>
            <a:pPr algn="l" eaLnBrk="1">
              <a:spcBef>
                <a:spcPts val="700"/>
              </a:spcBef>
              <a:buFont typeface="ArialMT" charset="0"/>
              <a:buChar char="•"/>
            </a:pPr>
            <a:endParaRPr lang="es-419" altLang="en-US" dirty="0"/>
          </a:p>
          <a:p>
            <a:pPr algn="l" eaLnBrk="1">
              <a:spcBef>
                <a:spcPts val="700"/>
              </a:spcBef>
              <a:buFont typeface="ArialMT" charset="0"/>
              <a:buChar char="•"/>
            </a:pPr>
            <a:r>
              <a:rPr lang="es-419" altLang="en-US" dirty="0"/>
              <a:t>¿Cuál crees que es el trabajo de OSHA?</a:t>
            </a:r>
            <a:endParaRPr lang="es-419" altLang="en-US" sz="2400"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8</a:t>
            </a:fld>
            <a:endParaRPr lang="en-US" dirty="0"/>
          </a:p>
        </p:txBody>
      </p:sp>
    </p:spTree>
    <p:extLst>
      <p:ext uri="{BB962C8B-B14F-4D97-AF65-F5344CB8AC3E}">
        <p14:creationId xmlns:p14="http://schemas.microsoft.com/office/powerpoint/2010/main" val="3964354888"/>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8" descr="img1&#10;La imagen muestra la debida protección que deben tener la iluminación temporal en los lugares de construcción. Aceptando un correcto manejo de seguridad con un cotejo verde en la image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9110" y="2762091"/>
            <a:ext cx="3889122" cy="322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8"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26232" y="518817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18" descr="img1&#10;La imagen muestra una instalación indebida de la iluminación temporal de un area de construcción, sin protección. La marca roja en la imagen desapueba la instalacion incorrecta."/>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88391" y="2762090"/>
            <a:ext cx="3956499" cy="322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4"/>
          <p:cNvSpPr>
            <a:spLocks noGrp="1" noChangeArrowheads="1"/>
          </p:cNvSpPr>
          <p:nvPr>
            <p:ph idx="1"/>
          </p:nvPr>
        </p:nvSpPr>
        <p:spPr>
          <a:xfrm>
            <a:off x="628650" y="1202575"/>
            <a:ext cx="7886700" cy="1624515"/>
          </a:xfrm>
        </p:spPr>
        <p:txBody>
          <a:bodyPr>
            <a:normAutofit lnSpcReduction="10000"/>
          </a:bodyPr>
          <a:lstStyle/>
          <a:p>
            <a:r>
              <a:rPr lang="es-419" altLang="en-US"/>
              <a:t>En los sitios de construcción, la iluminación temporal debe estar debidamente protegida y protegida para evitar el contacto con bombillas rotas y evitar posibles choques.</a:t>
            </a:r>
          </a:p>
        </p:txBody>
      </p:sp>
      <p:sp>
        <p:nvSpPr>
          <p:cNvPr id="12" name="Rectangle 1026"/>
          <p:cNvSpPr>
            <a:spLocks noGrp="1" noChangeArrowheads="1"/>
          </p:cNvSpPr>
          <p:nvPr>
            <p:ph type="title"/>
          </p:nvPr>
        </p:nvSpPr>
        <p:spPr/>
        <p:txBody>
          <a:bodyPr>
            <a:noAutofit/>
          </a:bodyPr>
          <a:lstStyle/>
          <a:p>
            <a:pPr>
              <a:defRPr/>
            </a:pPr>
            <a:r>
              <a:rPr lang="es-419" dirty="0" smtClean="0"/>
              <a:t>   Piezas </a:t>
            </a:r>
            <a:r>
              <a:rPr lang="es-419" dirty="0"/>
              <a:t>eléctricas expuestas</a:t>
            </a:r>
            <a:endParaRPr lang="es-419" dirty="0">
              <a:solidFill>
                <a:schemeClr val="tx1"/>
              </a:solidFill>
            </a:endParaRPr>
          </a:p>
        </p:txBody>
      </p:sp>
      <p:sp>
        <p:nvSpPr>
          <p:cNvPr id="33797" name="AutoShape 12" descr="A &quot;Wrong&quot; sign."/>
          <p:cNvSpPr>
            <a:spLocks noChangeArrowheads="1"/>
          </p:cNvSpPr>
          <p:nvPr/>
        </p:nvSpPr>
        <p:spPr bwMode="auto">
          <a:xfrm>
            <a:off x="4929231" y="5264370"/>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80</a:t>
            </a:fld>
            <a:endParaRPr lang="en-US" dirty="0"/>
          </a:p>
        </p:txBody>
      </p:sp>
    </p:spTree>
    <p:extLst>
      <p:ext uri="{BB962C8B-B14F-4D97-AF65-F5344CB8AC3E}">
        <p14:creationId xmlns:p14="http://schemas.microsoft.com/office/powerpoint/2010/main" val="30684111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5" descr="img1&#10;La imagen muestra un cable de extensión correctamente identificado y un cotejo verde en la imagen como signo de aprobación de la mism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99171" y="1153477"/>
            <a:ext cx="3559029" cy="194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15" descr="img1&#10;La imagen muestra la correcta acción de un empleado que revisa una herramienta antes de ser utilizada asegurandose que todo esta en acuerdo a las normas de seguridad."/>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99171" y="3446314"/>
            <a:ext cx="3559029" cy="264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normAutofit fontScale="90000"/>
          </a:bodyPr>
          <a:lstStyle/>
          <a:p>
            <a:r>
              <a:rPr lang="es-419" dirty="0"/>
              <a:t>CABLEADO INADECUADO</a:t>
            </a:r>
            <a:br>
              <a:rPr lang="es-419" dirty="0"/>
            </a:br>
            <a:endParaRPr lang="en-US" dirty="0"/>
          </a:p>
        </p:txBody>
      </p:sp>
      <p:sp>
        <p:nvSpPr>
          <p:cNvPr id="3" name="Slide Number Placeholder 2"/>
          <p:cNvSpPr>
            <a:spLocks noGrp="1"/>
          </p:cNvSpPr>
          <p:nvPr>
            <p:ph type="sldNum" sz="quarter" idx="12"/>
          </p:nvPr>
        </p:nvSpPr>
        <p:spPr/>
        <p:txBody>
          <a:bodyPr/>
          <a:lstStyle/>
          <a:p>
            <a:fld id="{A7F154CC-4E82-45BB-8A64-02679D04A018}" type="slidenum">
              <a:rPr lang="en-US" smtClean="0"/>
              <a:pPr/>
              <a:t>81</a:t>
            </a:fld>
            <a:endParaRPr lang="en-US" dirty="0"/>
          </a:p>
        </p:txBody>
      </p:sp>
      <p:sp>
        <p:nvSpPr>
          <p:cNvPr id="34820" name="Rectangle 3"/>
          <p:cNvSpPr>
            <a:spLocks noGrp="1" noChangeArrowheads="1"/>
          </p:cNvSpPr>
          <p:nvPr>
            <p:ph idx="4294967295"/>
          </p:nvPr>
        </p:nvSpPr>
        <p:spPr>
          <a:xfrm>
            <a:off x="0" y="1203325"/>
            <a:ext cx="4270375" cy="4973638"/>
          </a:xfrm>
        </p:spPr>
        <p:txBody>
          <a:bodyPr>
            <a:normAutofit fontScale="92500"/>
          </a:bodyPr>
          <a:lstStyle/>
          <a:p>
            <a:r>
              <a:rPr lang="es-419" altLang="en-US" dirty="0"/>
              <a:t>Use los cables de extensión adecuadamente clasificados.</a:t>
            </a:r>
          </a:p>
          <a:p>
            <a:pPr eaLnBrk="1" hangingPunct="1"/>
            <a:endParaRPr lang="es-419" altLang="en-US" dirty="0"/>
          </a:p>
          <a:p>
            <a:pPr eaLnBrk="1" hangingPunct="1"/>
            <a:endParaRPr lang="es-419" altLang="en-US" dirty="0"/>
          </a:p>
          <a:p>
            <a:pPr eaLnBrk="1" hangingPunct="1"/>
            <a:endParaRPr lang="es-419" altLang="en-US" dirty="0"/>
          </a:p>
          <a:p>
            <a:r>
              <a:rPr lang="es-419" altLang="en-US" dirty="0"/>
              <a:t>Asegúrese de que sus herramientas eléctricas se estén utilizando con un cable de extensión debidamente clasificado.</a:t>
            </a:r>
          </a:p>
          <a:p>
            <a:pPr eaLnBrk="1" hangingPunct="1"/>
            <a:endParaRPr lang="es-419" altLang="en-US" sz="1700" dirty="0"/>
          </a:p>
        </p:txBody>
      </p:sp>
      <p:pic>
        <p:nvPicPr>
          <p:cNvPr id="34821" name="Picture 6" descr="A &quot;Tick&quot; sign."/>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28501" y="532770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1" descr="A &quot;Tick&quot; sign."/>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13820" y="2408176"/>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302004" y="271176"/>
            <a:ext cx="8841996" cy="609600"/>
          </a:xfrm>
          <a:prstGeom prst="rect">
            <a:avLst/>
          </a:prstGeom>
        </p:spPr>
        <p:txBody>
          <a:bodyPr/>
          <a:lstStyle/>
          <a:p>
            <a:pPr>
              <a:defRPr/>
            </a:pPr>
            <a:r>
              <a:rPr lang="es-419" sz="3600" b="1" dirty="0" smtClean="0">
                <a:latin typeface="Arial Unicode MS" panose="020B0604020202020204" pitchFamily="34" charset="-128"/>
                <a:ea typeface="+mj-ea"/>
                <a:cs typeface="+mj-cs"/>
              </a:rPr>
              <a:t>CABLEADO INADECUADO</a:t>
            </a:r>
            <a:endParaRPr lang="es-419" sz="3600" b="1" dirty="0">
              <a:latin typeface="Arial Unicode MS" panose="020B0604020202020204" pitchFamily="34" charset="-128"/>
              <a:ea typeface="+mj-ea"/>
              <a:cs typeface="+mj-cs"/>
            </a:endParaRPr>
          </a:p>
        </p:txBody>
      </p:sp>
    </p:spTree>
    <p:extLst>
      <p:ext uri="{BB962C8B-B14F-4D97-AF65-F5344CB8AC3E}">
        <p14:creationId xmlns:p14="http://schemas.microsoft.com/office/powerpoint/2010/main" val="9247297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txBox="1">
            <a:spLocks noChangeArrowheads="1"/>
          </p:cNvSpPr>
          <p:nvPr/>
        </p:nvSpPr>
        <p:spPr>
          <a:xfrm>
            <a:off x="494950" y="276513"/>
            <a:ext cx="8649050" cy="609600"/>
          </a:xfrm>
          <a:prstGeom prst="rect">
            <a:avLst/>
          </a:prstGeom>
        </p:spPr>
        <p:txBody>
          <a:bodyPr/>
          <a:lstStyle/>
          <a:p>
            <a:pPr>
              <a:defRPr/>
            </a:pPr>
            <a:r>
              <a:rPr lang="en-US" sz="3600" b="1" dirty="0">
                <a:latin typeface="Arial Unicode MS" panose="020B0604020202020204" pitchFamily="34" charset="-128"/>
                <a:ea typeface="+mj-ea"/>
                <a:cs typeface="+mj-cs"/>
              </a:rPr>
              <a:t>CABLEADO </a:t>
            </a:r>
            <a:r>
              <a:rPr lang="en-US" sz="3600" b="1" dirty="0" smtClean="0">
                <a:latin typeface="Arial Unicode MS" panose="020B0604020202020204" pitchFamily="34" charset="-128"/>
                <a:ea typeface="+mj-ea"/>
                <a:cs typeface="+mj-cs"/>
              </a:rPr>
              <a:t>INADECUADO</a:t>
            </a:r>
            <a:endParaRPr lang="en-US" sz="3600" b="1" dirty="0">
              <a:latin typeface="Arial Unicode MS" panose="020B0604020202020204" pitchFamily="34" charset="-128"/>
              <a:ea typeface="+mj-ea"/>
              <a:cs typeface="+mj-cs"/>
            </a:endParaRPr>
          </a:p>
        </p:txBody>
      </p:sp>
      <p:sp>
        <p:nvSpPr>
          <p:cNvPr id="3" name="Title 2" hidden="1"/>
          <p:cNvSpPr>
            <a:spLocks noGrp="1"/>
          </p:cNvSpPr>
          <p:nvPr>
            <p:ph type="title"/>
          </p:nvPr>
        </p:nvSpPr>
        <p:spPr>
          <a:xfrm>
            <a:off x="628650" y="256842"/>
            <a:ext cx="7886700" cy="776489"/>
          </a:xfrm>
        </p:spPr>
        <p:txBody>
          <a:bodyPr>
            <a:normAutofit fontScale="90000"/>
          </a:bodyPr>
          <a:lstStyle/>
          <a:p>
            <a:r>
              <a:rPr lang="en-US" dirty="0"/>
              <a:t>CABLEADO </a:t>
            </a:r>
            <a:r>
              <a:rPr lang="en-US" dirty="0" smtClean="0"/>
              <a:t>INADECUADO </a:t>
            </a:r>
            <a:r>
              <a:rPr lang="en-US" dirty="0"/>
              <a:t/>
            </a:r>
            <a:br>
              <a:rPr lang="en-US" dirty="0"/>
            </a:b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82</a:t>
            </a:fld>
            <a:endParaRPr lang="en-US" dirty="0"/>
          </a:p>
        </p:txBody>
      </p:sp>
      <p:pic>
        <p:nvPicPr>
          <p:cNvPr id="4" name="Picture 3" title="La imagen muestra diferentes tipos de cables eléctrico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94014"/>
            <a:ext cx="7924800" cy="4669971"/>
          </a:xfrm>
          <a:prstGeom prst="rect">
            <a:avLst/>
          </a:prstGeom>
        </p:spPr>
      </p:pic>
    </p:spTree>
    <p:extLst>
      <p:ext uri="{BB962C8B-B14F-4D97-AF65-F5344CB8AC3E}">
        <p14:creationId xmlns:p14="http://schemas.microsoft.com/office/powerpoint/2010/main" val="26380869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040" descr="img1&#10;LA imagen muestra un cable eléctrico con aislamiento defectuoso, como un ejemplo de peligr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34062" y="1022976"/>
            <a:ext cx="3128558" cy="245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1040" descr="img1&#10;La imagen muestra un cable con aislamiento defectuoso, dejando expuestos los filamentos internos del cable. Esto es un peligro a la seguridad de los que estan en el área de trabajo."/>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134063" y="3847645"/>
            <a:ext cx="3128558" cy="234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1038"/>
          <p:cNvSpPr>
            <a:spLocks noGrp="1" noChangeArrowheads="1"/>
          </p:cNvSpPr>
          <p:nvPr>
            <p:ph idx="1"/>
          </p:nvPr>
        </p:nvSpPr>
        <p:spPr>
          <a:xfrm>
            <a:off x="519593" y="1193266"/>
            <a:ext cx="3859460" cy="4974388"/>
          </a:xfrm>
        </p:spPr>
        <p:txBody>
          <a:bodyPr/>
          <a:lstStyle/>
          <a:p>
            <a:r>
              <a:rPr lang="es-419" altLang="en-US"/>
              <a:t>El aislamiento defectuoso o inadecuado es un peligro.</a:t>
            </a:r>
          </a:p>
          <a:p>
            <a:pPr eaLnBrk="1" hangingPunct="1"/>
            <a:endParaRPr lang="es-419" altLang="en-US"/>
          </a:p>
          <a:p>
            <a:pPr eaLnBrk="1" hangingPunct="1"/>
            <a:endParaRPr lang="es-419" altLang="en-US"/>
          </a:p>
          <a:p>
            <a:pPr eaLnBrk="1" hangingPunct="1"/>
            <a:endParaRPr lang="es-419" altLang="en-US"/>
          </a:p>
          <a:p>
            <a:r>
              <a:rPr lang="es-419" altLang="en-US"/>
              <a:t>El aislamiento evita que los conductores entren en contacto entre sí o con usted.</a:t>
            </a:r>
          </a:p>
          <a:p>
            <a:pPr eaLnBrk="1" hangingPunct="1"/>
            <a:endParaRPr lang="es-419" altLang="en-US"/>
          </a:p>
        </p:txBody>
      </p:sp>
      <p:sp>
        <p:nvSpPr>
          <p:cNvPr id="27651" name="Rectangle 1037"/>
          <p:cNvSpPr>
            <a:spLocks noGrp="1" noChangeArrowheads="1"/>
          </p:cNvSpPr>
          <p:nvPr>
            <p:ph type="title"/>
          </p:nvPr>
        </p:nvSpPr>
        <p:spPr/>
        <p:txBody>
          <a:bodyPr>
            <a:noAutofit/>
          </a:bodyPr>
          <a:lstStyle/>
          <a:p>
            <a:pPr>
              <a:defRPr/>
            </a:pPr>
            <a:r>
              <a:rPr lang="es-419"/>
              <a:t>Aislamiento dañado</a:t>
            </a:r>
            <a:endParaRPr lang="es-419">
              <a:solidFill>
                <a:schemeClr val="tx1"/>
              </a:solidFill>
            </a:endParaRPr>
          </a:p>
        </p:txBody>
      </p:sp>
      <p:sp>
        <p:nvSpPr>
          <p:cNvPr id="35845" name="AutoShape 1033" descr="A &quot;Wrong&quot; sign."/>
          <p:cNvSpPr>
            <a:spLocks noChangeArrowheads="1"/>
          </p:cNvSpPr>
          <p:nvPr/>
        </p:nvSpPr>
        <p:spPr bwMode="auto">
          <a:xfrm>
            <a:off x="7583648" y="2875571"/>
            <a:ext cx="527108" cy="52501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35846" name="AutoShape 1035" descr="A &quot;Wrong&quot; sign."/>
          <p:cNvSpPr>
            <a:spLocks noChangeArrowheads="1"/>
          </p:cNvSpPr>
          <p:nvPr/>
        </p:nvSpPr>
        <p:spPr bwMode="auto">
          <a:xfrm>
            <a:off x="7663343" y="5634254"/>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83</a:t>
            </a:fld>
            <a:endParaRPr lang="en-US" dirty="0"/>
          </a:p>
        </p:txBody>
      </p:sp>
    </p:spTree>
    <p:extLst>
      <p:ext uri="{BB962C8B-B14F-4D97-AF65-F5344CB8AC3E}">
        <p14:creationId xmlns:p14="http://schemas.microsoft.com/office/powerpoint/2010/main" val="32988088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1038" descr="A picture showing an attempt to repair a damaged cord with tape."/>
          <p:cNvSpPr>
            <a:spLocks noGrp="1" noChangeArrowheads="1"/>
          </p:cNvSpPr>
          <p:nvPr>
            <p:ph idx="1"/>
          </p:nvPr>
        </p:nvSpPr>
        <p:spPr>
          <a:xfrm>
            <a:off x="457200" y="1219200"/>
            <a:ext cx="8229600" cy="4525963"/>
          </a:xfrm>
        </p:spPr>
        <p:txBody>
          <a:bodyPr/>
          <a:lstStyle/>
          <a:p>
            <a:r>
              <a:rPr lang="es-419" altLang="en-US"/>
              <a:t>Nunca intente reparar un cable dañado con cinta.  </a:t>
            </a:r>
          </a:p>
        </p:txBody>
      </p:sp>
      <p:sp>
        <p:nvSpPr>
          <p:cNvPr id="11" name="Rectangle 1037"/>
          <p:cNvSpPr>
            <a:spLocks noGrp="1" noChangeArrowheads="1"/>
          </p:cNvSpPr>
          <p:nvPr>
            <p:ph type="title"/>
          </p:nvPr>
        </p:nvSpPr>
        <p:spPr>
          <a:xfrm>
            <a:off x="457199" y="327660"/>
            <a:ext cx="8671561" cy="609600"/>
          </a:xfrm>
        </p:spPr>
        <p:txBody>
          <a:bodyPr>
            <a:noAutofit/>
          </a:bodyPr>
          <a:lstStyle/>
          <a:p>
            <a:pPr>
              <a:defRPr/>
            </a:pPr>
            <a:r>
              <a:rPr lang="es-419" dirty="0"/>
              <a:t>Aislamiento </a:t>
            </a:r>
            <a:r>
              <a:rPr lang="es-419" dirty="0" smtClean="0"/>
              <a:t>dañado </a:t>
            </a:r>
            <a:endParaRPr lang="es-419" dirty="0">
              <a:solidFill>
                <a:schemeClr val="tx1"/>
              </a:solidFill>
            </a:endParaRPr>
          </a:p>
        </p:txBody>
      </p:sp>
      <p:pic>
        <p:nvPicPr>
          <p:cNvPr id="4106" name="Picture 10" descr="La imagen muestra un intento de reparar un cordon eléctrico dañado, utilizando tape, como una practica no debida de segurida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45821" y="2392680"/>
            <a:ext cx="7421880" cy="31318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84</a:t>
            </a:fld>
            <a:endParaRPr lang="en-US" dirty="0"/>
          </a:p>
        </p:txBody>
      </p:sp>
      <p:sp>
        <p:nvSpPr>
          <p:cNvPr id="4100" name="AutoShape 1040" descr="A &quot;Wrong&quot; sign."/>
          <p:cNvSpPr>
            <a:spLocks noChangeArrowheads="1"/>
          </p:cNvSpPr>
          <p:nvPr/>
        </p:nvSpPr>
        <p:spPr bwMode="auto">
          <a:xfrm>
            <a:off x="7239000" y="4521200"/>
            <a:ext cx="990600" cy="990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Tree>
    <p:extLst>
      <p:ext uri="{BB962C8B-B14F-4D97-AF65-F5344CB8AC3E}">
        <p14:creationId xmlns:p14="http://schemas.microsoft.com/office/powerpoint/2010/main" val="15033304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5" descr="img1&#10;La imagen muestra un cable eléctrico con filamentos expuestos y aislamiento dañado. Mostrando una mala práctica de segurida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9783" y="2835478"/>
            <a:ext cx="3735213" cy="250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4"/>
          <p:cNvSpPr>
            <a:spLocks noGrp="1" noChangeArrowheads="1"/>
          </p:cNvSpPr>
          <p:nvPr>
            <p:ph idx="1"/>
          </p:nvPr>
        </p:nvSpPr>
        <p:spPr>
          <a:xfrm>
            <a:off x="628649" y="1202575"/>
            <a:ext cx="8028789" cy="978901"/>
          </a:xfrm>
        </p:spPr>
        <p:txBody>
          <a:bodyPr/>
          <a:lstStyle/>
          <a:p>
            <a:r>
              <a:rPr lang="es-419" altLang="en-US"/>
              <a:t>Nunca utilice herramientas o cables de extensión con aislamiento dañado.</a:t>
            </a:r>
          </a:p>
        </p:txBody>
      </p:sp>
      <p:sp>
        <p:nvSpPr>
          <p:cNvPr id="12" name="Rectangle 1037"/>
          <p:cNvSpPr>
            <a:spLocks noGrp="1" noChangeArrowheads="1"/>
          </p:cNvSpPr>
          <p:nvPr>
            <p:ph type="title"/>
          </p:nvPr>
        </p:nvSpPr>
        <p:spPr/>
        <p:txBody>
          <a:bodyPr>
            <a:noAutofit/>
          </a:bodyPr>
          <a:lstStyle/>
          <a:p>
            <a:pPr>
              <a:defRPr/>
            </a:pPr>
            <a:r>
              <a:rPr lang="es-419" dirty="0"/>
              <a:t>Aislamiento </a:t>
            </a:r>
            <a:r>
              <a:rPr lang="es-419" dirty="0" smtClean="0"/>
              <a:t>dañado  </a:t>
            </a:r>
            <a:endParaRPr lang="es-419" dirty="0">
              <a:solidFill>
                <a:schemeClr val="tx1"/>
              </a:solidFill>
            </a:endParaRPr>
          </a:p>
        </p:txBody>
      </p:sp>
      <p:pic>
        <p:nvPicPr>
          <p:cNvPr id="36867" name="Picture 25" descr="img1&#10;La imagen muestra un cable eléctrico con filamentos expuestos y aislamiento dañado. Mostrando una mala práctica de seguridad."/>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24446" y="2835479"/>
            <a:ext cx="3543254" cy="250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AutoShape 26" descr="A &quot;Wrong&quot; sign."/>
          <p:cNvSpPr>
            <a:spLocks noChangeArrowheads="1"/>
          </p:cNvSpPr>
          <p:nvPr/>
        </p:nvSpPr>
        <p:spPr bwMode="auto">
          <a:xfrm>
            <a:off x="7511643" y="4553824"/>
            <a:ext cx="6858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36869" name="AutoShape 27" descr="A &quot;Wrong&quot; sign."/>
          <p:cNvSpPr>
            <a:spLocks noChangeArrowheads="1"/>
          </p:cNvSpPr>
          <p:nvPr/>
        </p:nvSpPr>
        <p:spPr bwMode="auto">
          <a:xfrm>
            <a:off x="3486021" y="4553824"/>
            <a:ext cx="6858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85</a:t>
            </a:fld>
            <a:endParaRPr lang="en-US" dirty="0"/>
          </a:p>
        </p:txBody>
      </p:sp>
    </p:spTree>
    <p:extLst>
      <p:ext uri="{BB962C8B-B14F-4D97-AF65-F5344CB8AC3E}">
        <p14:creationId xmlns:p14="http://schemas.microsoft.com/office/powerpoint/2010/main" val="34356072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13" descr="img1&#10;La imagen muestra un cable de extensión colgado por un objeto afilado. No haga est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27336" y="2617365"/>
            <a:ext cx="4795072" cy="302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4" descr="La imagen muestra una cable de extensión colgado por un clavo. No haga esto."/>
          <p:cNvSpPr>
            <a:spLocks noGrp="1" noChangeArrowheads="1"/>
          </p:cNvSpPr>
          <p:nvPr>
            <p:ph idx="1"/>
          </p:nvPr>
        </p:nvSpPr>
        <p:spPr>
          <a:xfrm>
            <a:off x="628650" y="1202575"/>
            <a:ext cx="8095900" cy="1003730"/>
          </a:xfrm>
        </p:spPr>
        <p:txBody>
          <a:bodyPr/>
          <a:lstStyle/>
          <a:p>
            <a:r>
              <a:rPr lang="es-419" altLang="en-US" sz="2200" dirty="0"/>
              <a:t>Nunca cuelgue cables de extensión de clavos u objetos afilados.</a:t>
            </a:r>
          </a:p>
        </p:txBody>
      </p:sp>
      <p:sp>
        <p:nvSpPr>
          <p:cNvPr id="11" name="Rectangle 1037"/>
          <p:cNvSpPr>
            <a:spLocks noGrp="1" noChangeArrowheads="1"/>
          </p:cNvSpPr>
          <p:nvPr>
            <p:ph type="title"/>
          </p:nvPr>
        </p:nvSpPr>
        <p:spPr/>
        <p:txBody>
          <a:bodyPr>
            <a:noAutofit/>
          </a:bodyPr>
          <a:lstStyle/>
          <a:p>
            <a:pPr>
              <a:defRPr/>
            </a:pPr>
            <a:r>
              <a:rPr lang="es-419" dirty="0"/>
              <a:t>Aislamiento </a:t>
            </a:r>
            <a:r>
              <a:rPr lang="es-419" dirty="0" smtClean="0"/>
              <a:t>dañado   </a:t>
            </a:r>
            <a:endParaRPr lang="es-419" dirty="0">
              <a:solidFill>
                <a:schemeClr val="tx1"/>
              </a:solidFill>
            </a:endParaRPr>
          </a:p>
        </p:txBody>
      </p:sp>
      <p:sp>
        <p:nvSpPr>
          <p:cNvPr id="37892" name="AutoShape 10" descr="A &quot;Wrong&quot; sign."/>
          <p:cNvSpPr>
            <a:spLocks noChangeArrowheads="1"/>
          </p:cNvSpPr>
          <p:nvPr/>
        </p:nvSpPr>
        <p:spPr bwMode="auto">
          <a:xfrm>
            <a:off x="7675926" y="4974671"/>
            <a:ext cx="605406" cy="5802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pic>
        <p:nvPicPr>
          <p:cNvPr id="10" name="Picture 13" descr="img1&#10;La imagen muestra un cable de extensión colgado por un clavo. No haga esto."/>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3901" y="2617365"/>
            <a:ext cx="2775623" cy="302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0" descr="A &quot;Wrong&quot; sign."/>
          <p:cNvSpPr>
            <a:spLocks noChangeArrowheads="1"/>
          </p:cNvSpPr>
          <p:nvPr/>
        </p:nvSpPr>
        <p:spPr bwMode="auto">
          <a:xfrm>
            <a:off x="699057" y="5016932"/>
            <a:ext cx="605406" cy="5802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86</a:t>
            </a:fld>
            <a:endParaRPr lang="en-US" dirty="0"/>
          </a:p>
        </p:txBody>
      </p:sp>
    </p:spTree>
    <p:extLst>
      <p:ext uri="{BB962C8B-B14F-4D97-AF65-F5344CB8AC3E}">
        <p14:creationId xmlns:p14="http://schemas.microsoft.com/office/powerpoint/2010/main" val="11705724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040" descr="Cable pasando a través de una puert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9229" y="2701255"/>
            <a:ext cx="3811312" cy="286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1040" descr="Cable pasando a través de una ventana."/>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56769" y="2701255"/>
            <a:ext cx="3828850" cy="286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1027"/>
          <p:cNvSpPr>
            <a:spLocks noGrp="1" noChangeArrowheads="1"/>
          </p:cNvSpPr>
          <p:nvPr>
            <p:ph idx="1"/>
          </p:nvPr>
        </p:nvSpPr>
        <p:spPr>
          <a:xfrm>
            <a:off x="260059" y="1202575"/>
            <a:ext cx="8791661" cy="617836"/>
          </a:xfrm>
        </p:spPr>
        <p:txBody>
          <a:bodyPr>
            <a:normAutofit fontScale="85000" lnSpcReduction="10000"/>
          </a:bodyPr>
          <a:lstStyle/>
          <a:p>
            <a:pPr marL="0" indent="0">
              <a:buNone/>
            </a:pPr>
            <a:r>
              <a:rPr lang="es-419" altLang="en-US"/>
              <a:t>No pase cables de extensión a través de puertas o ventanas.</a:t>
            </a:r>
          </a:p>
        </p:txBody>
      </p:sp>
      <p:sp>
        <p:nvSpPr>
          <p:cNvPr id="12" name="Rectangle 1037"/>
          <p:cNvSpPr>
            <a:spLocks noGrp="1" noChangeArrowheads="1"/>
          </p:cNvSpPr>
          <p:nvPr>
            <p:ph type="title"/>
          </p:nvPr>
        </p:nvSpPr>
        <p:spPr>
          <a:xfrm>
            <a:off x="369116" y="136524"/>
            <a:ext cx="8146234" cy="776489"/>
          </a:xfrm>
        </p:spPr>
        <p:txBody>
          <a:bodyPr>
            <a:noAutofit/>
          </a:bodyPr>
          <a:lstStyle/>
          <a:p>
            <a:pPr>
              <a:defRPr/>
            </a:pPr>
            <a:r>
              <a:rPr lang="es-419" dirty="0"/>
              <a:t>Aislamiento </a:t>
            </a:r>
            <a:r>
              <a:rPr lang="es-419" dirty="0" smtClean="0"/>
              <a:t>dañado    </a:t>
            </a:r>
            <a:endParaRPr lang="es-419" dirty="0">
              <a:solidFill>
                <a:schemeClr val="tx1"/>
              </a:solidFill>
            </a:endParaRPr>
          </a:p>
        </p:txBody>
      </p:sp>
      <p:sp>
        <p:nvSpPr>
          <p:cNvPr id="38916" name="AutoShape 1039" descr="A &quot;Wrong&quot; sign."/>
          <p:cNvSpPr>
            <a:spLocks noChangeArrowheads="1"/>
          </p:cNvSpPr>
          <p:nvPr/>
        </p:nvSpPr>
        <p:spPr bwMode="auto">
          <a:xfrm>
            <a:off x="628650" y="2821497"/>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38917" name="AutoShape 1041" descr="A &quot;Wrong&quot; sign."/>
          <p:cNvSpPr>
            <a:spLocks noChangeArrowheads="1"/>
          </p:cNvSpPr>
          <p:nvPr/>
        </p:nvSpPr>
        <p:spPr bwMode="auto">
          <a:xfrm>
            <a:off x="7905750" y="4869110"/>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87</a:t>
            </a:fld>
            <a:endParaRPr lang="en-US" dirty="0"/>
          </a:p>
        </p:txBody>
      </p:sp>
    </p:spTree>
    <p:extLst>
      <p:ext uri="{BB962C8B-B14F-4D97-AF65-F5344CB8AC3E}">
        <p14:creationId xmlns:p14="http://schemas.microsoft.com/office/powerpoint/2010/main" val="33319988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036" descr="Sobrecargar los circuitos puede producir idendio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51508" y="1202574"/>
            <a:ext cx="3197604" cy="239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8" name="Picture 1036" descr="Utilizar los interruptores automático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251508" y="3900951"/>
            <a:ext cx="3197604" cy="236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1027"/>
          <p:cNvSpPr>
            <a:spLocks noGrp="1" noChangeArrowheads="1"/>
          </p:cNvSpPr>
          <p:nvPr>
            <p:ph idx="1"/>
          </p:nvPr>
        </p:nvSpPr>
        <p:spPr>
          <a:xfrm>
            <a:off x="628650" y="1202575"/>
            <a:ext cx="4400550" cy="4974388"/>
          </a:xfrm>
        </p:spPr>
        <p:txBody>
          <a:bodyPr/>
          <a:lstStyle/>
          <a:p>
            <a:r>
              <a:rPr lang="es-419" altLang="en-US"/>
              <a:t>Los circuitos sobrecargados pueden provocar incendios.</a:t>
            </a:r>
          </a:p>
          <a:p>
            <a:pPr eaLnBrk="1" hangingPunct="1">
              <a:lnSpc>
                <a:spcPct val="90000"/>
              </a:lnSpc>
              <a:buFont typeface="Wingdings" panose="05000000000000000000" pitchFamily="2" charset="2"/>
              <a:buNone/>
            </a:pPr>
            <a:endParaRPr lang="es-419" altLang="en-US"/>
          </a:p>
          <a:p>
            <a:pPr eaLnBrk="1" hangingPunct="1">
              <a:lnSpc>
                <a:spcPct val="90000"/>
              </a:lnSpc>
              <a:buFont typeface="Wingdings" panose="05000000000000000000" pitchFamily="2" charset="2"/>
              <a:buNone/>
            </a:pPr>
            <a:endParaRPr lang="es-419" altLang="en-US"/>
          </a:p>
          <a:p>
            <a:pPr eaLnBrk="1" hangingPunct="1">
              <a:lnSpc>
                <a:spcPct val="90000"/>
              </a:lnSpc>
              <a:buFont typeface="Wingdings" panose="05000000000000000000" pitchFamily="2" charset="2"/>
              <a:buNone/>
            </a:pPr>
            <a:endParaRPr lang="es-419" altLang="en-US"/>
          </a:p>
          <a:p>
            <a:pPr eaLnBrk="1" hangingPunct="1">
              <a:lnSpc>
                <a:spcPct val="90000"/>
              </a:lnSpc>
              <a:buFont typeface="Wingdings" panose="05000000000000000000" pitchFamily="2" charset="2"/>
              <a:buNone/>
            </a:pPr>
            <a:endParaRPr lang="es-419" altLang="en-US"/>
          </a:p>
          <a:p>
            <a:r>
              <a:rPr lang="es-419" altLang="en-US"/>
              <a:t>Utilice los interruptores automáticos adecuados.</a:t>
            </a:r>
          </a:p>
        </p:txBody>
      </p:sp>
      <p:sp>
        <p:nvSpPr>
          <p:cNvPr id="31747" name="Rectangle 1026"/>
          <p:cNvSpPr>
            <a:spLocks noGrp="1" noChangeArrowheads="1"/>
          </p:cNvSpPr>
          <p:nvPr>
            <p:ph type="title"/>
          </p:nvPr>
        </p:nvSpPr>
        <p:spPr/>
        <p:txBody>
          <a:bodyPr>
            <a:normAutofit/>
          </a:bodyPr>
          <a:lstStyle/>
          <a:p>
            <a:pPr>
              <a:defRPr/>
            </a:pPr>
            <a:r>
              <a:rPr lang="es-419"/>
              <a:t>Circuitos sobrecargados</a:t>
            </a:r>
            <a:endParaRPr lang="es-419">
              <a:solidFill>
                <a:schemeClr val="tx1"/>
              </a:solidFill>
            </a:endParaRPr>
          </a:p>
        </p:txBody>
      </p:sp>
      <p:sp>
        <p:nvSpPr>
          <p:cNvPr id="39941" name="AutoShape 1033" descr="A &quot;Wrong&quot; sign."/>
          <p:cNvSpPr>
            <a:spLocks noChangeArrowheads="1"/>
          </p:cNvSpPr>
          <p:nvPr/>
        </p:nvSpPr>
        <p:spPr bwMode="auto">
          <a:xfrm>
            <a:off x="5346584" y="4013433"/>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39942" name="AutoShape 1034" descr="A &quot;Wrong&quot; sign."/>
          <p:cNvSpPr>
            <a:spLocks noChangeArrowheads="1"/>
          </p:cNvSpPr>
          <p:nvPr/>
        </p:nvSpPr>
        <p:spPr bwMode="auto">
          <a:xfrm>
            <a:off x="5346584" y="1287562"/>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88</a:t>
            </a:fld>
            <a:endParaRPr lang="en-US" dirty="0"/>
          </a:p>
        </p:txBody>
      </p:sp>
    </p:spTree>
    <p:extLst>
      <p:ext uri="{BB962C8B-B14F-4D97-AF65-F5344CB8AC3E}">
        <p14:creationId xmlns:p14="http://schemas.microsoft.com/office/powerpoint/2010/main" val="5805090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3" descr="Tomas sobrecargada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7897" y="2688222"/>
            <a:ext cx="2969704" cy="290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1"/>
          <p:cNvSpPr>
            <a:spLocks noGrp="1" noChangeArrowheads="1"/>
          </p:cNvSpPr>
          <p:nvPr>
            <p:ph idx="1"/>
          </p:nvPr>
        </p:nvSpPr>
        <p:spPr>
          <a:xfrm>
            <a:off x="628650" y="1202575"/>
            <a:ext cx="8112678" cy="4974388"/>
          </a:xfrm>
        </p:spPr>
        <p:txBody>
          <a:bodyPr>
            <a:normAutofit/>
          </a:bodyPr>
          <a:lstStyle/>
          <a:p>
            <a:r>
              <a:rPr lang="es-419" altLang="en-US"/>
              <a:t>Nunca sobrecargue una toma de corriente.</a:t>
            </a:r>
          </a:p>
        </p:txBody>
      </p:sp>
      <p:sp>
        <p:nvSpPr>
          <p:cNvPr id="11" name="Rectangle 1026"/>
          <p:cNvSpPr>
            <a:spLocks noGrp="1" noChangeArrowheads="1"/>
          </p:cNvSpPr>
          <p:nvPr>
            <p:ph type="title"/>
          </p:nvPr>
        </p:nvSpPr>
        <p:spPr/>
        <p:txBody>
          <a:bodyPr>
            <a:normAutofit/>
          </a:bodyPr>
          <a:lstStyle/>
          <a:p>
            <a:pPr>
              <a:defRPr/>
            </a:pPr>
            <a:r>
              <a:rPr lang="es-419" dirty="0" smtClean="0"/>
              <a:t> Circuitos </a:t>
            </a:r>
            <a:r>
              <a:rPr lang="es-419" dirty="0"/>
              <a:t>sobrecargados</a:t>
            </a:r>
            <a:endParaRPr lang="es-419" dirty="0">
              <a:solidFill>
                <a:schemeClr val="tx1"/>
              </a:solidFill>
            </a:endParaRPr>
          </a:p>
        </p:txBody>
      </p:sp>
      <p:pic>
        <p:nvPicPr>
          <p:cNvPr id="40963" name="Picture 23" descr="Demasiados cables de corriente saliendo de una sola toma."/>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337108" y="2688222"/>
            <a:ext cx="3809301" cy="290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AutoShape 24" descr="A &quot;Wrong&quot; sign."/>
          <p:cNvSpPr>
            <a:spLocks noChangeArrowheads="1"/>
          </p:cNvSpPr>
          <p:nvPr/>
        </p:nvSpPr>
        <p:spPr bwMode="auto">
          <a:xfrm>
            <a:off x="764098" y="4762849"/>
            <a:ext cx="6858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40965" name="AutoShape 25" descr="A &quot;Wrong&quot; sign."/>
          <p:cNvSpPr>
            <a:spLocks noChangeArrowheads="1"/>
          </p:cNvSpPr>
          <p:nvPr/>
        </p:nvSpPr>
        <p:spPr bwMode="auto">
          <a:xfrm>
            <a:off x="4507685" y="4858694"/>
            <a:ext cx="6858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89</a:t>
            </a:fld>
            <a:endParaRPr lang="en-US" dirty="0"/>
          </a:p>
        </p:txBody>
      </p:sp>
    </p:spTree>
    <p:extLst>
      <p:ext uri="{BB962C8B-B14F-4D97-AF65-F5344CB8AC3E}">
        <p14:creationId xmlns:p14="http://schemas.microsoft.com/office/powerpoint/2010/main" val="2772267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902075"/>
            <a:ext cx="5498780" cy="4974388"/>
          </a:xfrm>
        </p:spPr>
        <p:txBody>
          <a:bodyPr>
            <a:noAutofit/>
          </a:bodyPr>
          <a:lstStyle/>
          <a:p>
            <a:r>
              <a:rPr lang="es-419" sz="2400"/>
              <a:t>Las siglas OSHA vienen de Occupational Safety and Health Administration (Administración de Seguridad y Salud Ocupacional). OSHA is una agencia del Ministerio del Trabajo de Estados Unidos</a:t>
            </a:r>
          </a:p>
          <a:p>
            <a:r>
              <a:rPr lang="es-419" sz="2400"/>
              <a:t>La responsabilidad de OSHA es la protección del trabajador en cuanto a su seguridad y salud</a:t>
            </a:r>
          </a:p>
          <a:p>
            <a:r>
              <a:rPr lang="es-419" sz="2400"/>
              <a:t>En Deciembre 29 de 1970, el presidente Nixon firmó el Acta OSH </a:t>
            </a:r>
          </a:p>
          <a:p>
            <a:r>
              <a:rPr lang="es-419" sz="2400"/>
              <a:t>Esta Acta creó a la agencia OSHA, la cual, formalmente comenzó a actuar el 28 de Abril de 1971</a:t>
            </a:r>
          </a:p>
        </p:txBody>
      </p:sp>
      <p:sp>
        <p:nvSpPr>
          <p:cNvPr id="21510" name="Rectangle 5"/>
          <p:cNvSpPr>
            <a:spLocks noGrp="1" noChangeArrowheads="1"/>
          </p:cNvSpPr>
          <p:nvPr>
            <p:ph type="title"/>
          </p:nvPr>
        </p:nvSpPr>
        <p:spPr/>
        <p:txBody>
          <a:bodyPr/>
          <a:lstStyle/>
          <a:p>
            <a:pPr defTabSz="914400" eaLnBrk="1"/>
            <a:r>
              <a:rPr lang="es-419" altLang="en-US"/>
              <a:t>Historia sobre OSHA</a:t>
            </a:r>
          </a:p>
        </p:txBody>
      </p:sp>
      <p:pic>
        <p:nvPicPr>
          <p:cNvPr id="21508" name="Picture 3" descr="Act of 1970&#10;&#10;Esta foto muestra un papel con el texto Acto de 197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63905" y="981537"/>
            <a:ext cx="2530263" cy="1962999"/>
          </a:xfrm>
          <a:prstGeom prst="rect">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7F154CC-4E82-45BB-8A64-02679D04A018}" type="slidenum">
              <a:rPr lang="en-US" smtClean="0"/>
              <a:pPr/>
              <a:t>9</a:t>
            </a:fld>
            <a:endParaRPr lang="en-US" dirty="0"/>
          </a:p>
        </p:txBody>
      </p:sp>
      <p:pic>
        <p:nvPicPr>
          <p:cNvPr id="4" name="Picture 3" title="This is a picture of president Nix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2848" y="3152503"/>
            <a:ext cx="2584704" cy="3078480"/>
          </a:xfrm>
          <a:prstGeom prst="rect">
            <a:avLst/>
          </a:prstGeom>
        </p:spPr>
      </p:pic>
    </p:spTree>
    <p:extLst>
      <p:ext uri="{BB962C8B-B14F-4D97-AF65-F5344CB8AC3E}">
        <p14:creationId xmlns:p14="http://schemas.microsoft.com/office/powerpoint/2010/main" val="777120306"/>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042" descr="No sobrecargar las regletas de electricida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18621" y="995938"/>
            <a:ext cx="3025280" cy="25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Rectangle 1040"/>
          <p:cNvSpPr>
            <a:spLocks noGrp="1" noChangeArrowheads="1"/>
          </p:cNvSpPr>
          <p:nvPr>
            <p:ph idx="1"/>
          </p:nvPr>
        </p:nvSpPr>
        <p:spPr>
          <a:xfrm>
            <a:off x="628650" y="1202575"/>
            <a:ext cx="3854217" cy="4974388"/>
          </a:xfrm>
        </p:spPr>
        <p:txBody>
          <a:bodyPr>
            <a:normAutofit lnSpcReduction="10000"/>
          </a:bodyPr>
          <a:lstStyle/>
          <a:p>
            <a:r>
              <a:rPr lang="es-419" altLang="en-US"/>
              <a:t>No use regletas o protectores contra sobretensiones en sitios de construcción.</a:t>
            </a:r>
          </a:p>
          <a:p>
            <a:pPr eaLnBrk="1" hangingPunct="1"/>
            <a:endParaRPr lang="es-419" altLang="en-US"/>
          </a:p>
          <a:p>
            <a:pPr eaLnBrk="1" hangingPunct="1"/>
            <a:endParaRPr lang="es-419" altLang="en-US"/>
          </a:p>
          <a:p>
            <a:pPr eaLnBrk="1" hangingPunct="1"/>
            <a:endParaRPr lang="es-419" altLang="en-US"/>
          </a:p>
          <a:p>
            <a:pPr marL="0" indent="0" fontAlgn="t">
              <a:buNone/>
            </a:pPr>
            <a:endParaRPr lang="es-419"/>
          </a:p>
          <a:p>
            <a:r>
              <a:rPr lang="es-419"/>
              <a:t>Utilice una extensión de 3 vías con un GFCI en su lugar.</a:t>
            </a:r>
          </a:p>
        </p:txBody>
      </p:sp>
      <p:sp>
        <p:nvSpPr>
          <p:cNvPr id="13" name="Rectangle 1026"/>
          <p:cNvSpPr>
            <a:spLocks noGrp="1" noChangeArrowheads="1"/>
          </p:cNvSpPr>
          <p:nvPr>
            <p:ph type="title"/>
          </p:nvPr>
        </p:nvSpPr>
        <p:spPr/>
        <p:txBody>
          <a:bodyPr>
            <a:normAutofit/>
          </a:bodyPr>
          <a:lstStyle/>
          <a:p>
            <a:pPr>
              <a:defRPr/>
            </a:pPr>
            <a:r>
              <a:rPr lang="es-419" dirty="0" smtClean="0"/>
              <a:t>  Circuitos </a:t>
            </a:r>
            <a:r>
              <a:rPr lang="es-419" dirty="0"/>
              <a:t>sobrecargados</a:t>
            </a:r>
            <a:endParaRPr lang="es-419" dirty="0">
              <a:solidFill>
                <a:schemeClr val="tx1"/>
              </a:solidFill>
            </a:endParaRPr>
          </a:p>
        </p:txBody>
      </p:sp>
      <p:pic>
        <p:nvPicPr>
          <p:cNvPr id="41987" name="Picture 1042" descr="Usar un interruptor de circuito de tierra."/>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18622" y="3927365"/>
            <a:ext cx="3025280" cy="223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AutoShape 1043" descr="A &quot;Wrong&quot; sign."/>
          <p:cNvSpPr>
            <a:spLocks noChangeArrowheads="1"/>
          </p:cNvSpPr>
          <p:nvPr/>
        </p:nvSpPr>
        <p:spPr bwMode="auto">
          <a:xfrm>
            <a:off x="7494166" y="1067232"/>
            <a:ext cx="685800" cy="65154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pic>
        <p:nvPicPr>
          <p:cNvPr id="41989" name="Picture 1044" descr="A &quot;Tick&quot; sign."/>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94166" y="400434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90</a:t>
            </a:fld>
            <a:endParaRPr lang="en-US" dirty="0"/>
          </a:p>
        </p:txBody>
      </p:sp>
    </p:spTree>
    <p:extLst>
      <p:ext uri="{BB962C8B-B14F-4D97-AF65-F5344CB8AC3E}">
        <p14:creationId xmlns:p14="http://schemas.microsoft.com/office/powerpoint/2010/main" val="35171064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1035" descr="No usar herramientas dañada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71925" y="1537912"/>
            <a:ext cx="4478616" cy="403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1027"/>
          <p:cNvSpPr>
            <a:spLocks noGrp="1" noChangeArrowheads="1"/>
          </p:cNvSpPr>
          <p:nvPr>
            <p:ph idx="1"/>
          </p:nvPr>
        </p:nvSpPr>
        <p:spPr>
          <a:xfrm>
            <a:off x="628650" y="1537912"/>
            <a:ext cx="3343275" cy="4974388"/>
          </a:xfrm>
        </p:spPr>
        <p:txBody>
          <a:bodyPr/>
          <a:lstStyle/>
          <a:p>
            <a:r>
              <a:rPr lang="es-419" altLang="en-US"/>
              <a:t>No utilice herramientas eléctricas que estén dañadas.</a:t>
            </a:r>
          </a:p>
          <a:p>
            <a:pPr eaLnBrk="1" hangingPunct="1">
              <a:buFont typeface="Wingdings" panose="05000000000000000000" pitchFamily="2" charset="2"/>
              <a:buNone/>
            </a:pPr>
            <a:endParaRPr lang="es-419" altLang="en-US"/>
          </a:p>
          <a:p>
            <a:r>
              <a:rPr lang="es-419" altLang="en-US"/>
              <a:t>Puede recibir un shock o electrocutarse.</a:t>
            </a:r>
          </a:p>
        </p:txBody>
      </p:sp>
      <p:sp>
        <p:nvSpPr>
          <p:cNvPr id="34819" name="Rectangle 1026"/>
          <p:cNvSpPr>
            <a:spLocks noGrp="1" noChangeArrowheads="1"/>
          </p:cNvSpPr>
          <p:nvPr>
            <p:ph type="title"/>
          </p:nvPr>
        </p:nvSpPr>
        <p:spPr>
          <a:xfrm>
            <a:off x="628649" y="208647"/>
            <a:ext cx="8204957" cy="776489"/>
          </a:xfrm>
        </p:spPr>
        <p:txBody>
          <a:bodyPr>
            <a:noAutofit/>
          </a:bodyPr>
          <a:lstStyle/>
          <a:p>
            <a:pPr>
              <a:defRPr/>
            </a:pPr>
            <a:r>
              <a:rPr lang="es-419"/>
              <a:t>Herramientas y equipos dañados</a:t>
            </a:r>
            <a:endParaRPr lang="es-419">
              <a:solidFill>
                <a:schemeClr val="tx1"/>
              </a:solidFill>
            </a:endParaRPr>
          </a:p>
        </p:txBody>
      </p:sp>
      <p:sp>
        <p:nvSpPr>
          <p:cNvPr id="43013" name="AutoShape 1033" descr="A &quot;Wrong&quot; sign."/>
          <p:cNvSpPr>
            <a:spLocks noChangeArrowheads="1"/>
          </p:cNvSpPr>
          <p:nvPr/>
        </p:nvSpPr>
        <p:spPr bwMode="auto">
          <a:xfrm>
            <a:off x="4095925" y="1617677"/>
            <a:ext cx="7620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91</a:t>
            </a:fld>
            <a:endParaRPr lang="en-US" dirty="0"/>
          </a:p>
        </p:txBody>
      </p:sp>
    </p:spTree>
    <p:extLst>
      <p:ext uri="{BB962C8B-B14F-4D97-AF65-F5344CB8AC3E}">
        <p14:creationId xmlns:p14="http://schemas.microsoft.com/office/powerpoint/2010/main" val="22953375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1034" descr="El dibujo del &quot;doble aislamiente&quot; son dos cuadrados uno adentro del otr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89"/>
          <a:stretch/>
        </p:blipFill>
        <p:spPr bwMode="auto">
          <a:xfrm>
            <a:off x="1714500" y="3716858"/>
            <a:ext cx="5715000" cy="264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1028"/>
          <p:cNvSpPr>
            <a:spLocks noGrp="1" noChangeArrowheads="1"/>
          </p:cNvSpPr>
          <p:nvPr>
            <p:ph idx="1"/>
          </p:nvPr>
        </p:nvSpPr>
        <p:spPr>
          <a:xfrm>
            <a:off x="628650" y="1229664"/>
            <a:ext cx="7886700" cy="4974388"/>
          </a:xfrm>
        </p:spPr>
        <p:txBody>
          <a:bodyPr/>
          <a:lstStyle/>
          <a:p>
            <a:r>
              <a:rPr lang="es-419" altLang="en-US" dirty="0"/>
              <a:t>Las herramientas con doble aislamiento están etiquetadas con un cuadrado dentro de otro</a:t>
            </a:r>
          </a:p>
          <a:p>
            <a:r>
              <a:rPr lang="es-419" altLang="en-US" dirty="0"/>
              <a:t>Será marcado "Doble Aislamiento".</a:t>
            </a:r>
          </a:p>
          <a:p>
            <a:r>
              <a:rPr lang="es-419" altLang="en-US" dirty="0"/>
              <a:t>Tendrá el siguiente símbolo:</a:t>
            </a:r>
          </a:p>
        </p:txBody>
      </p:sp>
      <p:sp>
        <p:nvSpPr>
          <p:cNvPr id="11" name="Rectangle 1026"/>
          <p:cNvSpPr>
            <a:spLocks noGrp="1" noChangeArrowheads="1"/>
          </p:cNvSpPr>
          <p:nvPr>
            <p:ph type="title"/>
          </p:nvPr>
        </p:nvSpPr>
        <p:spPr>
          <a:xfrm>
            <a:off x="482105" y="292736"/>
            <a:ext cx="8179790" cy="776489"/>
          </a:xfrm>
        </p:spPr>
        <p:txBody>
          <a:bodyPr>
            <a:noAutofit/>
          </a:bodyPr>
          <a:lstStyle/>
          <a:p>
            <a:pPr>
              <a:defRPr/>
            </a:pPr>
            <a:r>
              <a:rPr lang="es-419" dirty="0"/>
              <a:t>Use herramientas de doble aislamiento</a:t>
            </a:r>
            <a:endParaRPr lang="es-419" dirty="0">
              <a:solidFill>
                <a:schemeClr val="tx1"/>
              </a:solidFill>
            </a:endParaRPr>
          </a:p>
        </p:txBody>
      </p:sp>
      <p:pic>
        <p:nvPicPr>
          <p:cNvPr id="44036" name="Picture 1033"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04233" y="5518202"/>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92</a:t>
            </a:fld>
            <a:endParaRPr lang="en-US" dirty="0"/>
          </a:p>
        </p:txBody>
      </p:sp>
    </p:spTree>
    <p:extLst>
      <p:ext uri="{BB962C8B-B14F-4D97-AF65-F5344CB8AC3E}">
        <p14:creationId xmlns:p14="http://schemas.microsoft.com/office/powerpoint/2010/main" val="29428533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035" descr="La humedad puede ser peligros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99171" y="1007463"/>
            <a:ext cx="3261849" cy="242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8" name="Picture 1035" descr="Cables dañados aumentan el riesgo de electrocució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99171" y="3647115"/>
            <a:ext cx="3261849" cy="250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1027"/>
          <p:cNvSpPr>
            <a:spLocks noGrp="1" noChangeArrowheads="1"/>
          </p:cNvSpPr>
          <p:nvPr>
            <p:ph idx="1"/>
          </p:nvPr>
        </p:nvSpPr>
        <p:spPr>
          <a:xfrm>
            <a:off x="628650" y="1176219"/>
            <a:ext cx="3966211" cy="4974388"/>
          </a:xfrm>
        </p:spPr>
        <p:txBody>
          <a:bodyPr/>
          <a:lstStyle/>
          <a:p>
            <a:r>
              <a:rPr lang="es-419" altLang="en-US"/>
              <a:t>Las condiciones de humedad son peligrosas</a:t>
            </a:r>
          </a:p>
          <a:p>
            <a:pPr eaLnBrk="1" hangingPunct="1">
              <a:buFont typeface="Wingdings" panose="05000000000000000000" pitchFamily="2" charset="2"/>
              <a:buNone/>
            </a:pPr>
            <a:endParaRPr lang="es-419" altLang="en-US"/>
          </a:p>
          <a:p>
            <a:pPr eaLnBrk="1" hangingPunct="1">
              <a:buFont typeface="Wingdings" panose="05000000000000000000" pitchFamily="2" charset="2"/>
              <a:buNone/>
            </a:pPr>
            <a:endParaRPr lang="es-419" altLang="en-US"/>
          </a:p>
          <a:p>
            <a:pPr eaLnBrk="1" hangingPunct="1">
              <a:buFont typeface="Wingdings" panose="05000000000000000000" pitchFamily="2" charset="2"/>
              <a:buNone/>
            </a:pPr>
            <a:endParaRPr lang="es-419" altLang="en-US"/>
          </a:p>
          <a:p>
            <a:pPr eaLnBrk="1" hangingPunct="1">
              <a:buFont typeface="Wingdings" panose="05000000000000000000" pitchFamily="2" charset="2"/>
              <a:buNone/>
            </a:pPr>
            <a:endParaRPr lang="es-419" altLang="en-US"/>
          </a:p>
          <a:p>
            <a:r>
              <a:rPr lang="es-419" altLang="en-US"/>
              <a:t>Aislamiento dañado aumenta el peligro.</a:t>
            </a:r>
          </a:p>
        </p:txBody>
      </p:sp>
      <p:sp>
        <p:nvSpPr>
          <p:cNvPr id="45061" name="AutoShape 1031" descr="A &quot;Wrong&quot; sign."/>
          <p:cNvSpPr>
            <a:spLocks noChangeArrowheads="1"/>
          </p:cNvSpPr>
          <p:nvPr/>
        </p:nvSpPr>
        <p:spPr bwMode="auto">
          <a:xfrm>
            <a:off x="7391400" y="1124124"/>
            <a:ext cx="6096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45062" name="AutoShape 1033" descr="A &quot;Wrong&quot; sign."/>
          <p:cNvSpPr>
            <a:spLocks noChangeArrowheads="1"/>
          </p:cNvSpPr>
          <p:nvPr/>
        </p:nvSpPr>
        <p:spPr bwMode="auto">
          <a:xfrm>
            <a:off x="7406081" y="3718082"/>
            <a:ext cx="6096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Title 1"/>
          <p:cNvSpPr>
            <a:spLocks noGrp="1"/>
          </p:cNvSpPr>
          <p:nvPr>
            <p:ph type="title"/>
          </p:nvPr>
        </p:nvSpPr>
        <p:spPr>
          <a:xfrm>
            <a:off x="651511" y="135748"/>
            <a:ext cx="7886700" cy="776489"/>
          </a:xfrm>
        </p:spPr>
        <p:txBody>
          <a:bodyPr/>
          <a:lstStyle/>
          <a:p>
            <a:r>
              <a:rPr lang="es-419" dirty="0"/>
              <a:t>Presencia de agua</a:t>
            </a:r>
          </a:p>
        </p:txBody>
      </p:sp>
      <p:sp>
        <p:nvSpPr>
          <p:cNvPr id="3" name="Slide Number Placeholder 2"/>
          <p:cNvSpPr>
            <a:spLocks noGrp="1"/>
          </p:cNvSpPr>
          <p:nvPr>
            <p:ph type="sldNum" sz="quarter" idx="12"/>
          </p:nvPr>
        </p:nvSpPr>
        <p:spPr/>
        <p:txBody>
          <a:bodyPr/>
          <a:lstStyle/>
          <a:p>
            <a:fld id="{A7F154CC-4E82-45BB-8A64-02679D04A018}" type="slidenum">
              <a:rPr lang="en-US" smtClean="0"/>
              <a:pPr/>
              <a:t>93</a:t>
            </a:fld>
            <a:endParaRPr lang="en-US" dirty="0"/>
          </a:p>
        </p:txBody>
      </p:sp>
    </p:spTree>
    <p:extLst>
      <p:ext uri="{BB962C8B-B14F-4D97-AF65-F5344CB8AC3E}">
        <p14:creationId xmlns:p14="http://schemas.microsoft.com/office/powerpoint/2010/main" val="41586833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8" descr="No usar herramientas en lugares con agu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90783" y="1079499"/>
            <a:ext cx="3491218" cy="226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4"/>
          <p:cNvSpPr>
            <a:spLocks noGrp="1" noChangeArrowheads="1"/>
          </p:cNvSpPr>
          <p:nvPr>
            <p:ph idx="1"/>
          </p:nvPr>
        </p:nvSpPr>
        <p:spPr>
          <a:xfrm>
            <a:off x="628650" y="1202575"/>
            <a:ext cx="3448400" cy="4974388"/>
          </a:xfrm>
        </p:spPr>
        <p:txBody>
          <a:bodyPr/>
          <a:lstStyle/>
          <a:p>
            <a:r>
              <a:rPr lang="es-419" altLang="en-US"/>
              <a:t>Siempre evite usar herramientas en lugares húmedos.</a:t>
            </a:r>
          </a:p>
          <a:p>
            <a:pPr eaLnBrk="1" hangingPunct="1">
              <a:buFont typeface="Wingdings" panose="05000000000000000000" pitchFamily="2" charset="2"/>
              <a:buNone/>
            </a:pPr>
            <a:endParaRPr lang="es-419" altLang="en-US"/>
          </a:p>
          <a:p>
            <a:pPr eaLnBrk="1" hangingPunct="1">
              <a:buFont typeface="Wingdings" panose="05000000000000000000" pitchFamily="2" charset="2"/>
              <a:buNone/>
            </a:pPr>
            <a:endParaRPr lang="es-419" altLang="en-US"/>
          </a:p>
          <a:p>
            <a:r>
              <a:rPr lang="es-419" altLang="en-US"/>
              <a:t>El agua aumenta el riesgo de descarga eléctrica.</a:t>
            </a:r>
          </a:p>
        </p:txBody>
      </p:sp>
      <p:pic>
        <p:nvPicPr>
          <p:cNvPr id="46083" name="Picture 18" descr="El agua genera mas riesgo a descargas electrica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90783" y="3667375"/>
            <a:ext cx="3491217" cy="264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AutoShape 19" descr="A &quot;Wrong&quot; sign."/>
          <p:cNvSpPr>
            <a:spLocks noChangeArrowheads="1"/>
          </p:cNvSpPr>
          <p:nvPr/>
        </p:nvSpPr>
        <p:spPr bwMode="auto">
          <a:xfrm>
            <a:off x="5035492" y="2734810"/>
            <a:ext cx="543187" cy="52959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46085" name="AutoShape 20" descr="A &quot;Wrong&quot; sign."/>
          <p:cNvSpPr>
            <a:spLocks noChangeArrowheads="1"/>
          </p:cNvSpPr>
          <p:nvPr/>
        </p:nvSpPr>
        <p:spPr bwMode="auto">
          <a:xfrm>
            <a:off x="7653556" y="3744286"/>
            <a:ext cx="576044" cy="51732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Title 1"/>
          <p:cNvSpPr>
            <a:spLocks noGrp="1"/>
          </p:cNvSpPr>
          <p:nvPr>
            <p:ph type="title"/>
          </p:nvPr>
        </p:nvSpPr>
        <p:spPr/>
        <p:txBody>
          <a:bodyPr/>
          <a:lstStyle/>
          <a:p>
            <a:r>
              <a:rPr lang="es-419" dirty="0" smtClean="0"/>
              <a:t>  Presencia </a:t>
            </a:r>
            <a:r>
              <a:rPr lang="es-419" dirty="0"/>
              <a:t>de agua</a:t>
            </a:r>
            <a:endParaRPr lang="en-US" dirty="0"/>
          </a:p>
        </p:txBody>
      </p:sp>
      <p:sp>
        <p:nvSpPr>
          <p:cNvPr id="3" name="Slide Number Placeholder 2"/>
          <p:cNvSpPr>
            <a:spLocks noGrp="1"/>
          </p:cNvSpPr>
          <p:nvPr>
            <p:ph type="sldNum" sz="quarter" idx="12"/>
          </p:nvPr>
        </p:nvSpPr>
        <p:spPr/>
        <p:txBody>
          <a:bodyPr/>
          <a:lstStyle/>
          <a:p>
            <a:fld id="{A7F154CC-4E82-45BB-8A64-02679D04A018}" type="slidenum">
              <a:rPr lang="en-US" smtClean="0"/>
              <a:pPr/>
              <a:t>94</a:t>
            </a:fld>
            <a:endParaRPr lang="en-US" dirty="0"/>
          </a:p>
        </p:txBody>
      </p:sp>
    </p:spTree>
    <p:extLst>
      <p:ext uri="{BB962C8B-B14F-4D97-AF65-F5344CB8AC3E}">
        <p14:creationId xmlns:p14="http://schemas.microsoft.com/office/powerpoint/2010/main" val="26117682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0" descr="Imspeccionar el cableado electric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34731" y="1034432"/>
            <a:ext cx="3136084" cy="234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20" descr="Mantener la area limpia de materiales cerca del cableado electrico."/>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234731" y="3758722"/>
            <a:ext cx="3136084" cy="236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3"/>
          <p:cNvSpPr>
            <a:spLocks noGrp="1" noChangeArrowheads="1"/>
          </p:cNvSpPr>
          <p:nvPr>
            <p:ph idx="1"/>
          </p:nvPr>
        </p:nvSpPr>
        <p:spPr>
          <a:xfrm>
            <a:off x="628650" y="1202575"/>
            <a:ext cx="3154785" cy="4974388"/>
          </a:xfrm>
        </p:spPr>
        <p:txBody>
          <a:bodyPr/>
          <a:lstStyle/>
          <a:p>
            <a:r>
              <a:rPr lang="es-419" altLang="en-US"/>
              <a:t>Inspeccione el sitio para las líneas eléctricas aéreas.</a:t>
            </a:r>
          </a:p>
          <a:p>
            <a:r>
              <a:rPr lang="es-419" altLang="en-US"/>
              <a:t>Nunca almacene materiales o equipos bajo líneas eléctricas aéreas.</a:t>
            </a:r>
          </a:p>
        </p:txBody>
      </p:sp>
      <p:sp>
        <p:nvSpPr>
          <p:cNvPr id="38915" name="Rectangle 2"/>
          <p:cNvSpPr>
            <a:spLocks noGrp="1" noChangeArrowheads="1"/>
          </p:cNvSpPr>
          <p:nvPr>
            <p:ph type="title"/>
          </p:nvPr>
        </p:nvSpPr>
        <p:spPr/>
        <p:txBody>
          <a:bodyPr>
            <a:noAutofit/>
          </a:bodyPr>
          <a:lstStyle/>
          <a:p>
            <a:pPr>
              <a:defRPr/>
            </a:pPr>
            <a:r>
              <a:rPr lang="es-419"/>
              <a:t>Líneas de alta tensión</a:t>
            </a:r>
            <a:endParaRPr lang="es-419">
              <a:solidFill>
                <a:schemeClr val="tx1"/>
              </a:solidFill>
            </a:endParaRPr>
          </a:p>
        </p:txBody>
      </p:sp>
      <p:sp>
        <p:nvSpPr>
          <p:cNvPr id="47109" name="AutoShape 18" descr="A &quot;Wrong&quot; sign."/>
          <p:cNvSpPr>
            <a:spLocks noChangeArrowheads="1"/>
          </p:cNvSpPr>
          <p:nvPr/>
        </p:nvSpPr>
        <p:spPr bwMode="auto">
          <a:xfrm>
            <a:off x="5410898" y="2810311"/>
            <a:ext cx="529905" cy="49914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47110" name="AutoShape 19" descr="A &quot;Wrong&quot; sign."/>
          <p:cNvSpPr>
            <a:spLocks noChangeArrowheads="1"/>
          </p:cNvSpPr>
          <p:nvPr/>
        </p:nvSpPr>
        <p:spPr bwMode="auto">
          <a:xfrm>
            <a:off x="5410898" y="5587068"/>
            <a:ext cx="504039" cy="46209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95</a:t>
            </a:fld>
            <a:endParaRPr lang="en-US" dirty="0"/>
          </a:p>
        </p:txBody>
      </p:sp>
    </p:spTree>
    <p:extLst>
      <p:ext uri="{BB962C8B-B14F-4D97-AF65-F5344CB8AC3E}">
        <p14:creationId xmlns:p14="http://schemas.microsoft.com/office/powerpoint/2010/main" val="374648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055" descr="Mantener una distancia de al menos 10'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41619" y="1202575"/>
            <a:ext cx="2987041" cy="209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1028"/>
          <p:cNvSpPr>
            <a:spLocks noGrp="1" noChangeArrowheads="1"/>
          </p:cNvSpPr>
          <p:nvPr>
            <p:ph idx="1"/>
          </p:nvPr>
        </p:nvSpPr>
        <p:spPr>
          <a:xfrm>
            <a:off x="628649" y="1202575"/>
            <a:ext cx="4513801" cy="4974388"/>
          </a:xfrm>
        </p:spPr>
        <p:txBody>
          <a:bodyPr/>
          <a:lstStyle/>
          <a:p>
            <a:pPr>
              <a:spcBef>
                <a:spcPct val="0"/>
              </a:spcBef>
            </a:pPr>
            <a:r>
              <a:rPr lang="es-419" altLang="en-US"/>
              <a:t>Mantenga una distancia de al menos 10 ’entre las herramientas y el equipo y las líneas eléctricas aéreas.</a:t>
            </a:r>
          </a:p>
          <a:p>
            <a:pPr eaLnBrk="1" hangingPunct="1">
              <a:spcBef>
                <a:spcPct val="0"/>
              </a:spcBef>
            </a:pPr>
            <a:endParaRPr lang="es-419" altLang="en-US"/>
          </a:p>
          <a:p>
            <a:pPr>
              <a:spcBef>
                <a:spcPct val="0"/>
              </a:spcBef>
            </a:pPr>
            <a:r>
              <a:rPr lang="es-419" altLang="en-US"/>
              <a:t>Los choques y las electrocuciones ocurren cuando no hay barreras físicas para evitar el contacto con los cables.</a:t>
            </a:r>
          </a:p>
        </p:txBody>
      </p:sp>
      <p:sp>
        <p:nvSpPr>
          <p:cNvPr id="12" name="Rectangle 2"/>
          <p:cNvSpPr>
            <a:spLocks noGrp="1" noChangeArrowheads="1"/>
          </p:cNvSpPr>
          <p:nvPr>
            <p:ph type="title"/>
          </p:nvPr>
        </p:nvSpPr>
        <p:spPr/>
        <p:txBody>
          <a:bodyPr>
            <a:noAutofit/>
          </a:bodyPr>
          <a:lstStyle/>
          <a:p>
            <a:pPr>
              <a:defRPr/>
            </a:pPr>
            <a:r>
              <a:rPr lang="es-419" dirty="0" smtClean="0"/>
              <a:t> Líneas </a:t>
            </a:r>
            <a:r>
              <a:rPr lang="es-419" dirty="0"/>
              <a:t>de alta tensión</a:t>
            </a:r>
            <a:endParaRPr lang="es-419" dirty="0">
              <a:solidFill>
                <a:schemeClr val="tx1"/>
              </a:solidFill>
            </a:endParaRPr>
          </a:p>
        </p:txBody>
      </p:sp>
      <p:pic>
        <p:nvPicPr>
          <p:cNvPr id="48131" name="Picture 1055" descr="Falta de barreras para evitar contacto con el cableado electrico."/>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30809" y="3778248"/>
            <a:ext cx="2997851" cy="219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1056" descr="A &quot;Tick&quot; sign."/>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62403" y="2718848"/>
            <a:ext cx="524312" cy="5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AutoShape 1057" descr="A &quot;Wrong&quot; sign."/>
          <p:cNvSpPr>
            <a:spLocks noChangeArrowheads="1"/>
          </p:cNvSpPr>
          <p:nvPr/>
        </p:nvSpPr>
        <p:spPr bwMode="auto">
          <a:xfrm>
            <a:off x="5511566" y="5410898"/>
            <a:ext cx="487261" cy="48726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96</a:t>
            </a:fld>
            <a:endParaRPr lang="en-US" dirty="0"/>
          </a:p>
        </p:txBody>
      </p:sp>
    </p:spTree>
    <p:extLst>
      <p:ext uri="{BB962C8B-B14F-4D97-AF65-F5344CB8AC3E}">
        <p14:creationId xmlns:p14="http://schemas.microsoft.com/office/powerpoint/2010/main" val="20720064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8" descr="Cables altos en tensió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3335" y="3200400"/>
            <a:ext cx="3919099" cy="276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3"/>
          <p:cNvSpPr>
            <a:spLocks noGrp="1" noChangeArrowheads="1"/>
          </p:cNvSpPr>
          <p:nvPr>
            <p:ph idx="1"/>
          </p:nvPr>
        </p:nvSpPr>
        <p:spPr>
          <a:xfrm>
            <a:off x="628649" y="1130452"/>
            <a:ext cx="8087511" cy="931276"/>
          </a:xfrm>
        </p:spPr>
        <p:txBody>
          <a:bodyPr/>
          <a:lstStyle/>
          <a:p>
            <a:r>
              <a:rPr lang="es-419" altLang="en-US"/>
              <a:t>Mantenga distancias seguras entre los andamios y las líneas eléctricas aéreas.</a:t>
            </a:r>
          </a:p>
          <a:p>
            <a:pPr eaLnBrk="1" hangingPunct="1">
              <a:buFont typeface="Wingdings" panose="05000000000000000000" pitchFamily="2" charset="2"/>
              <a:buNone/>
            </a:pPr>
            <a:endParaRPr lang="es-419" altLang="en-US"/>
          </a:p>
        </p:txBody>
      </p:sp>
      <p:sp>
        <p:nvSpPr>
          <p:cNvPr id="12" name="Rectangle 2"/>
          <p:cNvSpPr>
            <a:spLocks noGrp="1" noChangeArrowheads="1"/>
          </p:cNvSpPr>
          <p:nvPr>
            <p:ph type="title"/>
          </p:nvPr>
        </p:nvSpPr>
        <p:spPr>
          <a:xfrm>
            <a:off x="628650" y="136524"/>
            <a:ext cx="7886700" cy="776489"/>
          </a:xfrm>
        </p:spPr>
        <p:txBody>
          <a:bodyPr>
            <a:noAutofit/>
          </a:bodyPr>
          <a:lstStyle/>
          <a:p>
            <a:pPr>
              <a:defRPr/>
            </a:pPr>
            <a:r>
              <a:rPr lang="es-419" dirty="0" smtClean="0"/>
              <a:t>  Líneas </a:t>
            </a:r>
            <a:r>
              <a:rPr lang="es-419" dirty="0"/>
              <a:t>de alta tensión</a:t>
            </a:r>
            <a:endParaRPr lang="es-419" dirty="0">
              <a:solidFill>
                <a:schemeClr val="tx1"/>
              </a:solidFill>
            </a:endParaRPr>
          </a:p>
        </p:txBody>
      </p:sp>
      <p:pic>
        <p:nvPicPr>
          <p:cNvPr id="49155" name="Picture 18" descr="Cableados electrico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92492" y="3200400"/>
            <a:ext cx="3668911" cy="276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AutoShape 19" descr="A &quot;Wrong&quot; sign."/>
          <p:cNvSpPr>
            <a:spLocks noChangeArrowheads="1"/>
          </p:cNvSpPr>
          <p:nvPr/>
        </p:nvSpPr>
        <p:spPr bwMode="auto">
          <a:xfrm>
            <a:off x="3648063" y="5258499"/>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49157" name="AutoShape 20" descr="A &quot;Wrong&quot; sign."/>
          <p:cNvSpPr>
            <a:spLocks noChangeArrowheads="1"/>
          </p:cNvSpPr>
          <p:nvPr/>
        </p:nvSpPr>
        <p:spPr bwMode="auto">
          <a:xfrm>
            <a:off x="4834855" y="5258499"/>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97</a:t>
            </a:fld>
            <a:endParaRPr lang="en-US" dirty="0"/>
          </a:p>
        </p:txBody>
      </p:sp>
    </p:spTree>
    <p:extLst>
      <p:ext uri="{BB962C8B-B14F-4D97-AF65-F5344CB8AC3E}">
        <p14:creationId xmlns:p14="http://schemas.microsoft.com/office/powerpoint/2010/main" val="36119613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1" descr="Cables conductores de electricidad son sumamente peligrosos cuando se realizan trabajos cercanas a ello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56558" y="985135"/>
            <a:ext cx="3602583" cy="267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4"/>
          <p:cNvSpPr>
            <a:spLocks noGrp="1" noChangeArrowheads="1"/>
          </p:cNvSpPr>
          <p:nvPr>
            <p:ph idx="1"/>
          </p:nvPr>
        </p:nvSpPr>
        <p:spPr>
          <a:xfrm>
            <a:off x="628650" y="1202575"/>
            <a:ext cx="3714750" cy="4974388"/>
          </a:xfrm>
        </p:spPr>
        <p:txBody>
          <a:bodyPr>
            <a:normAutofit lnSpcReduction="10000"/>
          </a:bodyPr>
          <a:lstStyle/>
          <a:p>
            <a:r>
              <a:rPr lang="es-419" altLang="en-US"/>
              <a:t>Las líneas eléctricas aéreas son muy peligrosas..</a:t>
            </a:r>
          </a:p>
          <a:p>
            <a:pPr eaLnBrk="1" hangingPunct="1"/>
            <a:endParaRPr lang="es-419" altLang="en-US"/>
          </a:p>
          <a:p>
            <a:pPr eaLnBrk="1" hangingPunct="1">
              <a:buFont typeface="Wingdings" panose="05000000000000000000" pitchFamily="2" charset="2"/>
              <a:buNone/>
            </a:pPr>
            <a:endParaRPr lang="es-419" altLang="en-US"/>
          </a:p>
          <a:p>
            <a:pPr eaLnBrk="1" hangingPunct="1">
              <a:buFont typeface="Wingdings" panose="05000000000000000000" pitchFamily="2" charset="2"/>
              <a:buNone/>
            </a:pPr>
            <a:endParaRPr lang="es-419" altLang="en-US"/>
          </a:p>
          <a:p>
            <a:pPr eaLnBrk="1" hangingPunct="1">
              <a:buFont typeface="Wingdings" panose="05000000000000000000" pitchFamily="2" charset="2"/>
              <a:buNone/>
            </a:pPr>
            <a:endParaRPr lang="es-419" altLang="en-US"/>
          </a:p>
          <a:p>
            <a:pPr eaLnBrk="1" hangingPunct="1">
              <a:buFont typeface="Wingdings" panose="05000000000000000000" pitchFamily="2" charset="2"/>
              <a:buNone/>
            </a:pPr>
            <a:endParaRPr lang="es-419" altLang="en-US"/>
          </a:p>
          <a:p>
            <a:r>
              <a:rPr lang="es-419" altLang="en-US"/>
              <a:t> Nunca intente contactar una línea eléctrica aérea.</a:t>
            </a:r>
          </a:p>
        </p:txBody>
      </p:sp>
      <p:sp>
        <p:nvSpPr>
          <p:cNvPr id="12" name="Rectangle 2"/>
          <p:cNvSpPr>
            <a:spLocks noGrp="1" noChangeArrowheads="1"/>
          </p:cNvSpPr>
          <p:nvPr>
            <p:ph type="title"/>
          </p:nvPr>
        </p:nvSpPr>
        <p:spPr/>
        <p:txBody>
          <a:bodyPr>
            <a:noAutofit/>
          </a:bodyPr>
          <a:lstStyle/>
          <a:p>
            <a:pPr>
              <a:defRPr/>
            </a:pPr>
            <a:r>
              <a:rPr lang="es-419" dirty="0" smtClean="0"/>
              <a:t>   Líneas </a:t>
            </a:r>
            <a:r>
              <a:rPr lang="es-419" dirty="0"/>
              <a:t>de alta tensión</a:t>
            </a:r>
            <a:endParaRPr lang="es-419" dirty="0">
              <a:solidFill>
                <a:schemeClr val="tx1"/>
              </a:solidFill>
            </a:endParaRPr>
          </a:p>
        </p:txBody>
      </p:sp>
      <p:pic>
        <p:nvPicPr>
          <p:cNvPr id="50179" name="Picture 21" descr="Trabajador intentando tocar el cable conductor de electricidad."/>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56558" y="3870044"/>
            <a:ext cx="3602583" cy="244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AutoShape 22" descr="A &quot;Wrong&quot; sign."/>
          <p:cNvSpPr>
            <a:spLocks noChangeArrowheads="1"/>
          </p:cNvSpPr>
          <p:nvPr/>
        </p:nvSpPr>
        <p:spPr bwMode="auto">
          <a:xfrm>
            <a:off x="4919444" y="4010141"/>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50181" name="AutoShape 23" descr="A &quot;Wrong&quot; sign."/>
          <p:cNvSpPr>
            <a:spLocks noChangeArrowheads="1"/>
          </p:cNvSpPr>
          <p:nvPr/>
        </p:nvSpPr>
        <p:spPr bwMode="auto">
          <a:xfrm>
            <a:off x="4852332" y="1060014"/>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98</a:t>
            </a:fld>
            <a:endParaRPr lang="en-US" dirty="0"/>
          </a:p>
        </p:txBody>
      </p:sp>
    </p:spTree>
    <p:extLst>
      <p:ext uri="{BB962C8B-B14F-4D97-AF65-F5344CB8AC3E}">
        <p14:creationId xmlns:p14="http://schemas.microsoft.com/office/powerpoint/2010/main" val="10699608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3" name="Rectangle 1027"/>
          <p:cNvSpPr>
            <a:spLocks noGrp="1" noChangeArrowheads="1"/>
          </p:cNvSpPr>
          <p:nvPr>
            <p:ph idx="1"/>
          </p:nvPr>
        </p:nvSpPr>
        <p:spPr>
          <a:xfrm>
            <a:off x="628650" y="1202575"/>
            <a:ext cx="3524250" cy="4974388"/>
          </a:xfrm>
        </p:spPr>
        <p:txBody>
          <a:bodyPr/>
          <a:lstStyle/>
          <a:p>
            <a:r>
              <a:rPr lang="es-419" altLang="en-US"/>
              <a:t>Una actitud positiva y voluntaria hacia la seguridad ayudará a crear un entorno de trabajo más seguro..</a:t>
            </a:r>
            <a:r>
              <a:rPr lang="es-419" altLang="en-US" sz="2000"/>
              <a:t> </a:t>
            </a:r>
          </a:p>
        </p:txBody>
      </p:sp>
      <p:sp>
        <p:nvSpPr>
          <p:cNvPr id="53250" name="Rectangle 1026"/>
          <p:cNvSpPr>
            <a:spLocks noGrp="1" noChangeArrowheads="1"/>
          </p:cNvSpPr>
          <p:nvPr>
            <p:ph type="title"/>
          </p:nvPr>
        </p:nvSpPr>
        <p:spPr/>
        <p:txBody>
          <a:bodyPr>
            <a:noAutofit/>
          </a:bodyPr>
          <a:lstStyle/>
          <a:p>
            <a:pPr>
              <a:defRPr/>
            </a:pPr>
            <a:r>
              <a:rPr lang="es-419"/>
              <a:t>Prevención de accidentes</a:t>
            </a:r>
            <a:endParaRPr lang="es-419">
              <a:solidFill>
                <a:schemeClr val="tx1"/>
              </a:solidFill>
            </a:endParaRPr>
          </a:p>
        </p:txBody>
      </p:sp>
      <p:pic>
        <p:nvPicPr>
          <p:cNvPr id="61444" name="Picture 1038" descr="Un trabajador usando sus equipos de segurida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68661" y="1226820"/>
            <a:ext cx="4229520" cy="497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1039"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92911" y="5499683"/>
            <a:ext cx="586530" cy="58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99</a:t>
            </a:fld>
            <a:endParaRPr lang="en-US" dirty="0"/>
          </a:p>
        </p:txBody>
      </p:sp>
    </p:spTree>
    <p:extLst>
      <p:ext uri="{BB962C8B-B14F-4D97-AF65-F5344CB8AC3E}">
        <p14:creationId xmlns:p14="http://schemas.microsoft.com/office/powerpoint/2010/main" val="39260955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12273</Words>
  <Application>Microsoft Office PowerPoint</Application>
  <PresentationFormat>On-screen Show (4:3)</PresentationFormat>
  <Paragraphs>1272</Paragraphs>
  <Slides>177</Slides>
  <Notes>147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177</vt:i4>
      </vt:variant>
    </vt:vector>
  </HeadingPairs>
  <TitlesOfParts>
    <vt:vector size="188" baseType="lpstr">
      <vt:lpstr>Arial</vt:lpstr>
      <vt:lpstr>Arial Unicode MS</vt:lpstr>
      <vt:lpstr>ArialMT</vt:lpstr>
      <vt:lpstr>Calibri</vt:lpstr>
      <vt:lpstr>Calibri Light</vt:lpstr>
      <vt:lpstr>Helvetica</vt:lpstr>
      <vt:lpstr>Helvetica Light</vt:lpstr>
      <vt:lpstr>Tahoma</vt:lpstr>
      <vt:lpstr>Times New Roman</vt:lpstr>
      <vt:lpstr>Wingdings</vt:lpstr>
      <vt:lpstr>Office Theme</vt:lpstr>
      <vt:lpstr>ENTRENAMIENTO sobre los peligros de trabajar con electricidad</vt:lpstr>
      <vt:lpstr>BIENVENIDOS</vt:lpstr>
      <vt:lpstr>Ubicacion</vt:lpstr>
      <vt:lpstr>Exclusion de Responsabilidades</vt:lpstr>
      <vt:lpstr>Agenda</vt:lpstr>
      <vt:lpstr>Introduccion  a  osha</vt:lpstr>
      <vt:lpstr>¿Por que OSHA es Importante para ti?</vt:lpstr>
      <vt:lpstr>PREGUNTAS</vt:lpstr>
      <vt:lpstr>Historia sobre OSHA</vt:lpstr>
      <vt:lpstr>LA Mision de OSHA </vt:lpstr>
      <vt:lpstr>Estrategias para reducir lesiones y muertes</vt:lpstr>
      <vt:lpstr>Etiquetas para sustancias peligrosas en su lugar de trabajo</vt:lpstr>
      <vt:lpstr>InspecionEs DE OSHA </vt:lpstr>
      <vt:lpstr>Procedimiento DE Inspección </vt:lpstr>
      <vt:lpstr>Prioridades en las Inspecciones de OSHA</vt:lpstr>
      <vt:lpstr>Los derechos de un denunciante</vt:lpstr>
      <vt:lpstr>Los derechos de un denunciante </vt:lpstr>
      <vt:lpstr>Los derechos de un denunciante  </vt:lpstr>
      <vt:lpstr>¿Preguntas acerca DE OSHA?</vt:lpstr>
      <vt:lpstr>Objetivos</vt:lpstr>
      <vt:lpstr>Electricidad</vt:lpstr>
      <vt:lpstr>Electricidad </vt:lpstr>
      <vt:lpstr>Entendiendo a la electricidad </vt:lpstr>
      <vt:lpstr>Entendiendo a la electricidad  </vt:lpstr>
      <vt:lpstr>Distribucion de la Electricidad </vt:lpstr>
      <vt:lpstr>Como trabaja la Electricidad</vt:lpstr>
      <vt:lpstr>Como trabaja la Electricidad </vt:lpstr>
      <vt:lpstr>definiciones</vt:lpstr>
      <vt:lpstr>Definiciones </vt:lpstr>
      <vt:lpstr>Normas OSHA</vt:lpstr>
      <vt:lpstr>Normas OSHA </vt:lpstr>
      <vt:lpstr>¿Qué es un peligro de electrocución?</vt:lpstr>
      <vt:lpstr>MANTENGASE SEGURO</vt:lpstr>
      <vt:lpstr>MANTENGASE SEGURO </vt:lpstr>
      <vt:lpstr>¿CUÁLES SON LOS PRINCIPALES TIPOS DE PELIGROS DE ELECTROCUCIÓN EN La CONSTRUCCIÓN?</vt:lpstr>
      <vt:lpstr>VIOLACIONES COMÚNMENTE CITADAS</vt:lpstr>
      <vt:lpstr>Violaciones comúnmente citadas </vt:lpstr>
      <vt:lpstr>Reacción corporal a la electricidad.</vt:lpstr>
      <vt:lpstr>¿CÓMO AFECTA EL AGUA AL FLUJO ELÉCTRICO?</vt:lpstr>
      <vt:lpstr>¿Qué causa el choque electrico?</vt:lpstr>
      <vt:lpstr>Uso inadecuado de extensiones.</vt:lpstr>
      <vt:lpstr>El Triangulo de la electrocucion </vt:lpstr>
      <vt:lpstr>Triangulo de Protección </vt:lpstr>
      <vt:lpstr>CÓMO PUEDO PROTEGERME DEL RIESGO DE ELECTROCUCIÓN?</vt:lpstr>
      <vt:lpstr>distancias Mínimas</vt:lpstr>
      <vt:lpstr>¿CÓMO PUEDO PROTEGERME DE LOS PELIGROS DE ELECTROCUCIÓN? </vt:lpstr>
      <vt:lpstr>¿CÓMO PUEDO PROTEGERME DE LOS PELIGROS DE ELECTROCUCIÓN?  </vt:lpstr>
      <vt:lpstr>¿Cómo puedo protegerme de los peligros de ELECTROCUCIÓN?   </vt:lpstr>
      <vt:lpstr>¿CÓMO PUEDO PROTEGERME DE LOS PELIGROS DE ELECTROCUCIÓN?    </vt:lpstr>
      <vt:lpstr>¿CÓMO PUEDO PROTEGERME DE LOS PELIGROS DE ELECTROCUCIÓN?     </vt:lpstr>
      <vt:lpstr>¿CÓMO PUEDO PROTEGERME DE LOS PELIGROS DE ELECTROCUCIÓN?      </vt:lpstr>
      <vt:lpstr> ¿Cómo puedo protegerme de los  peligros de electrocución? </vt:lpstr>
      <vt:lpstr>¿Cómo puedo protegerme de los  peligros de electrocución? </vt:lpstr>
      <vt:lpstr>¿Cómo puedo protegerme de los peligros de electrocución? </vt:lpstr>
      <vt:lpstr>Herramientas de doble aislamiento</vt:lpstr>
      <vt:lpstr>¿Cómo puedo protegerme de los peligros de electrocución?</vt:lpstr>
      <vt:lpstr>Realización de bloqueo/etiquetado en circuitos.</vt:lpstr>
      <vt:lpstr>Lock out / Tag out</vt:lpstr>
      <vt:lpstr>¿QUÉ DEBE HACER UN EMPLEADOR PARA PROTEGER A LOS TRABAJADORES DE ELECTROCUTARSE?</vt:lpstr>
      <vt:lpstr>Protección (Aislar partes eléctricas)</vt:lpstr>
      <vt:lpstr>Protección (Aislar partes eléctricas) </vt:lpstr>
      <vt:lpstr>¿QUÉ DEBE HACER UN EMPLEADOR PARA PROTEGER A LOS TRABAJADORES DE ELECTROCUTARSE? </vt:lpstr>
      <vt:lpstr>¿QUÉ DEBE HACER UN EMPLEADOR PARA PROTEGER A LOS TRABAJADORES DE ELECTROCUTARSE?  </vt:lpstr>
      <vt:lpstr>¿QUÉ DEBE HACER UN EMPLEADOR PARA PROTEGER A LOS TRABAJADORES DE ELECTROCUTARSE?   </vt:lpstr>
      <vt:lpstr>¿QUÉ DEBE HACER UN EMPLEADOR PARA PROTEGER A LOS TRABAJADORES DE ELECTROCUTARSE?    </vt:lpstr>
      <vt:lpstr> ¿QUÉ DEBE HACER UN EMPLEADOR PARA PROTEGER A LOS TRABAJADORES DE ELECTROCUTARSE?</vt:lpstr>
      <vt:lpstr>Aislamiento de cables</vt:lpstr>
      <vt:lpstr>Escaleras y Electrocución.</vt:lpstr>
      <vt:lpstr>HERRAMIENTAS</vt:lpstr>
      <vt:lpstr>PREVENIR LOS PELIGROS ASOCIADOS CON EL USO DE HERRAMIENTAS ELÉCTRICAS.</vt:lpstr>
      <vt:lpstr>Peligros electricos</vt:lpstr>
      <vt:lpstr>Puesta a tierra inadecuada</vt:lpstr>
      <vt:lpstr>Puesta a tierra inadecuada </vt:lpstr>
      <vt:lpstr>Puesta a tierra inadecuada  </vt:lpstr>
      <vt:lpstr>Puesta a tierra inadecuada   </vt:lpstr>
      <vt:lpstr>Piezas eléctricas expuestas</vt:lpstr>
      <vt:lpstr> PIEZAS ELÉCTRICAS EXPUESTAS </vt:lpstr>
      <vt:lpstr> Piezas eléctricas expuestas</vt:lpstr>
      <vt:lpstr>  Piezas eléctricas expuestas</vt:lpstr>
      <vt:lpstr>   Piezas eléctricas expuestas</vt:lpstr>
      <vt:lpstr>CABLEADO INADECUADO </vt:lpstr>
      <vt:lpstr>CABLEADO INADECUADO  </vt:lpstr>
      <vt:lpstr>Aislamiento dañado</vt:lpstr>
      <vt:lpstr>Aislamiento dañado </vt:lpstr>
      <vt:lpstr>Aislamiento dañado  </vt:lpstr>
      <vt:lpstr>Aislamiento dañado   </vt:lpstr>
      <vt:lpstr>Aislamiento dañado    </vt:lpstr>
      <vt:lpstr>Circuitos sobrecargados</vt:lpstr>
      <vt:lpstr> Circuitos sobrecargados</vt:lpstr>
      <vt:lpstr>  Circuitos sobrecargados</vt:lpstr>
      <vt:lpstr>Herramientas y equipos dañados</vt:lpstr>
      <vt:lpstr>Use herramientas de doble aislamiento</vt:lpstr>
      <vt:lpstr>Presencia de agua</vt:lpstr>
      <vt:lpstr>  Presencia de agua</vt:lpstr>
      <vt:lpstr>Líneas de alta tensión</vt:lpstr>
      <vt:lpstr> Líneas de alta tensión</vt:lpstr>
      <vt:lpstr>  Líneas de alta tensión</vt:lpstr>
      <vt:lpstr>   Líneas de alta tensión</vt:lpstr>
      <vt:lpstr>Prevención de accidentes</vt:lpstr>
      <vt:lpstr>Prevención de accidentes </vt:lpstr>
      <vt:lpstr>Equipo de protección personal (PPE)</vt:lpstr>
      <vt:lpstr>Equipo de protección personal(PPE)</vt:lpstr>
      <vt:lpstr>Equipo de protección personal (PPE) </vt:lpstr>
      <vt:lpstr>INSPECCIONAR HERRAMIENTAS Y EXTENSIONES ELÉCTRICAS</vt:lpstr>
      <vt:lpstr>GFCI</vt:lpstr>
      <vt:lpstr>GFCI </vt:lpstr>
      <vt:lpstr>GFCI  </vt:lpstr>
      <vt:lpstr>Bloqueo y etiquetado</vt:lpstr>
      <vt:lpstr>Bloqueo y etiquetado </vt:lpstr>
      <vt:lpstr>Bloqueo y etiquetado  </vt:lpstr>
      <vt:lpstr>Resumen de peligros mayores</vt:lpstr>
      <vt:lpstr>CUADROS ELÉCTRICOS BLOQUEADOS</vt:lpstr>
      <vt:lpstr>Tensión en los conductores</vt:lpstr>
      <vt:lpstr>Cable inadecuado</vt:lpstr>
      <vt:lpstr>Electricidad expuesta</vt:lpstr>
      <vt:lpstr>Electricidad expuesta </vt:lpstr>
      <vt:lpstr>Electricidad expuesta  </vt:lpstr>
      <vt:lpstr>cables sin conexión a tierra</vt:lpstr>
      <vt:lpstr>Tapa dañada</vt:lpstr>
      <vt:lpstr>Cajas de conexión</vt:lpstr>
      <vt:lpstr>RECEPTÁCULOS EN LUGARES HÚMEDOS</vt:lpstr>
      <vt:lpstr>RECEPTÁCULOS EN LUGARES HÚMEDOS </vt:lpstr>
      <vt:lpstr>Tapa dañada </vt:lpstr>
      <vt:lpstr>Herramientas eléctricas portátiles</vt:lpstr>
      <vt:lpstr>Evaluación de riesgos</vt:lpstr>
      <vt:lpstr>Equipo de protección personal</vt:lpstr>
      <vt:lpstr>Guantes de goma</vt:lpstr>
      <vt:lpstr>Equipos de protección eléctrica</vt:lpstr>
      <vt:lpstr>Requisitos de diseño 1910.137 (a)</vt:lpstr>
      <vt:lpstr> ETIQUETA DE CLASE </vt:lpstr>
      <vt:lpstr>Estera aislante de goma</vt:lpstr>
      <vt:lpstr>Manta aislante de goma</vt:lpstr>
      <vt:lpstr>abrazaderas de manta</vt:lpstr>
      <vt:lpstr>Mangas aislantes de goma</vt:lpstr>
      <vt:lpstr>Mangas aislantes de goma </vt:lpstr>
      <vt:lpstr>Mangas aislantes de goma  </vt:lpstr>
      <vt:lpstr>Guantes aislantes de goma</vt:lpstr>
      <vt:lpstr>PEGATINA AISLANTE DE GOMA PARA PRUEBA DE GUANTE</vt:lpstr>
      <vt:lpstr>Cuidado y uso en servicio 1910.137(b)</vt:lpstr>
      <vt:lpstr>Daño al ozono</vt:lpstr>
      <vt:lpstr>Daño del ozono</vt:lpstr>
      <vt:lpstr>Cortar en manta</vt:lpstr>
      <vt:lpstr>Prueba de aire de guantes de goma1910.137(b)(2)(ii)</vt:lpstr>
      <vt:lpstr>Prueba de aire de guantes de goma 1910.137(b)(2)(ii)</vt:lpstr>
      <vt:lpstr>EQUIPO DE AISLAMIENTO DE GOMA INTERVALOS DE PRUEBA  1910.137(b)(2)(viii)</vt:lpstr>
      <vt:lpstr>Protector de guantes</vt:lpstr>
      <vt:lpstr>Protector de cuero</vt:lpstr>
      <vt:lpstr>Guante de almacenamiento de goma</vt:lpstr>
      <vt:lpstr>Forros de guante de goma</vt:lpstr>
      <vt:lpstr>guante de polvo</vt:lpstr>
      <vt:lpstr>Manta de goma para pruebas de CAMPO</vt:lpstr>
      <vt:lpstr>Mangueras de línea aislante</vt:lpstr>
      <vt:lpstr>Cubierta aislante</vt:lpstr>
      <vt:lpstr>ejercicios</vt:lpstr>
      <vt:lpstr>¿Reconoces  algún  riesgo?</vt:lpstr>
      <vt:lpstr>si</vt:lpstr>
      <vt:lpstr>¿Reconoces  algún  riesgo? </vt:lpstr>
      <vt:lpstr>Si </vt:lpstr>
      <vt:lpstr>¿Reconoces  algún  riesgo?  </vt:lpstr>
      <vt:lpstr>Si  </vt:lpstr>
      <vt:lpstr>¿Reconoces  algún  riesgo?   </vt:lpstr>
      <vt:lpstr>Si   </vt:lpstr>
      <vt:lpstr>¿Reconoces  algún  riesgo?    </vt:lpstr>
      <vt:lpstr>Si    </vt:lpstr>
      <vt:lpstr> ¿Reconoces  algún  riesgo?</vt:lpstr>
      <vt:lpstr> si</vt:lpstr>
      <vt:lpstr>  ¿Reconoces  algún  riesgo?</vt:lpstr>
      <vt:lpstr>   si</vt:lpstr>
      <vt:lpstr>   ¿Reconoces  algún  riesgo?</vt:lpstr>
      <vt:lpstr>  si</vt:lpstr>
      <vt:lpstr>    ¿Reconoces  algún  riesgo?</vt:lpstr>
      <vt:lpstr>    si</vt:lpstr>
      <vt:lpstr>¿Reconoces  algún  riesgo?     </vt:lpstr>
      <vt:lpstr>Si     </vt:lpstr>
      <vt:lpstr>¿Reconoces  algún  riesgo?      </vt:lpstr>
      <vt:lpstr>     ¿Reconoces  algún  riesgo?</vt:lpstr>
      <vt:lpstr>Examen final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2021-03-31T13:05:09Z</dcterms:created>
  <dcterms:modified xsi:type="dcterms:W3CDTF">2021-03-31T14:35:10Z</dcterms:modified>
</cp:coreProperties>
</file>