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5" r:id="rId4"/>
    <p:sldId id="259" r:id="rId5"/>
    <p:sldId id="260" r:id="rId6"/>
    <p:sldId id="261" r:id="rId7"/>
    <p:sldId id="262" r:id="rId8"/>
    <p:sldId id="264" r:id="rId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oug Zemler" initials="DZ" lastIdx="1" clrIdx="0">
    <p:extLst>
      <p:ext uri="{19B8F6BF-5375-455C-9EA6-DF929625EA0E}">
        <p15:presenceInfo xmlns:p15="http://schemas.microsoft.com/office/powerpoint/2012/main" userId="Doug Zeml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57666" autoAdjust="0"/>
  </p:normalViewPr>
  <p:slideViewPr>
    <p:cSldViewPr snapToGrid="0">
      <p:cViewPr varScale="1">
        <p:scale>
          <a:sx n="40" d="100"/>
          <a:sy n="40" d="100"/>
        </p:scale>
        <p:origin x="1608"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12-13T10:50:16.040" idx="1">
    <p:pos x="10" y="10"/>
    <p:text/>
    <p:extLst>
      <p:ext uri="{C676402C-5697-4E1C-873F-D02D1690AC5C}">
        <p15:threadingInfo xmlns:p15="http://schemas.microsoft.com/office/powerpoint/2012/main" timeZoneBias="3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D1D3EEF-6263-4D61-96B6-35AFC7DAAC8D}" type="datetimeFigureOut">
              <a:rPr lang="en-US" smtClean="0"/>
              <a:t>4/1/2021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C61502A-BB7D-4C72-895D-68AD6D651ECC}" type="slidenum">
              <a:rPr lang="en-US" smtClean="0"/>
              <a:t>‹#›</a:t>
            </a:fld>
            <a:endParaRPr lang="en-US"/>
          </a:p>
        </p:txBody>
      </p:sp>
    </p:spTree>
    <p:extLst>
      <p:ext uri="{BB962C8B-B14F-4D97-AF65-F5344CB8AC3E}">
        <p14:creationId xmlns:p14="http://schemas.microsoft.com/office/powerpoint/2010/main" val="539433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Electricity is conducted through some materials better than others.  Its resistance measures how well something conducts electricity.  Some things hold their electrons</a:t>
            </a:r>
            <a:r>
              <a:rPr lang="en-US" baseline="0" dirty="0" smtClean="0"/>
              <a:t> very tightly.  Electrons do not move through them very well  these things are called insulators.  Rubber, plastic, cloth, glass and dry air are good insulators and have very high resistance.</a:t>
            </a:r>
          </a:p>
          <a:p>
            <a:endParaRPr lang="en-US" baseline="0" dirty="0" smtClean="0"/>
          </a:p>
          <a:p>
            <a:r>
              <a:rPr lang="en-US" baseline="0" dirty="0" smtClean="0"/>
              <a:t>Other materials have some loosely held electrons, which move through them very easily.  These are called conductors.  Most metals, like copper, aluminum, or steel, are good conductors.</a:t>
            </a:r>
            <a:endParaRPr lang="en-US" dirty="0"/>
          </a:p>
        </p:txBody>
      </p:sp>
      <p:sp>
        <p:nvSpPr>
          <p:cNvPr id="4" name="Slide Number Placeholder 3"/>
          <p:cNvSpPr>
            <a:spLocks noGrp="1"/>
          </p:cNvSpPr>
          <p:nvPr>
            <p:ph type="sldNum" sz="quarter" idx="10"/>
          </p:nvPr>
        </p:nvSpPr>
        <p:spPr/>
        <p:txBody>
          <a:bodyPr/>
          <a:lstStyle/>
          <a:p>
            <a:fld id="{EC61502A-BB7D-4C72-895D-68AD6D651ECC}" type="slidenum">
              <a:rPr lang="en-US" smtClean="0"/>
              <a:t>3</a:t>
            </a:fld>
            <a:endParaRPr lang="en-US"/>
          </a:p>
        </p:txBody>
      </p:sp>
    </p:spTree>
    <p:extLst>
      <p:ext uri="{BB962C8B-B14F-4D97-AF65-F5344CB8AC3E}">
        <p14:creationId xmlns:p14="http://schemas.microsoft.com/office/powerpoint/2010/main" val="27621138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57066" indent="-291179" eaLnBrk="0" hangingPunct="0">
              <a:defRPr>
                <a:solidFill>
                  <a:schemeClr val="tx1"/>
                </a:solidFill>
                <a:latin typeface="Tahoma" panose="020B0604030504040204" pitchFamily="34" charset="0"/>
              </a:defRPr>
            </a:lvl2pPr>
            <a:lvl3pPr marL="1164717" indent="-232943" eaLnBrk="0" hangingPunct="0">
              <a:defRPr>
                <a:solidFill>
                  <a:schemeClr val="tx1"/>
                </a:solidFill>
                <a:latin typeface="Tahoma" panose="020B0604030504040204" pitchFamily="34" charset="0"/>
              </a:defRPr>
            </a:lvl3pPr>
            <a:lvl4pPr marL="1630604" indent="-232943" eaLnBrk="0" hangingPunct="0">
              <a:defRPr>
                <a:solidFill>
                  <a:schemeClr val="tx1"/>
                </a:solidFill>
                <a:latin typeface="Tahoma" panose="020B0604030504040204" pitchFamily="34" charset="0"/>
              </a:defRPr>
            </a:lvl4pPr>
            <a:lvl5pPr marL="2096491" indent="-232943" eaLnBrk="0" hangingPunct="0">
              <a:defRPr>
                <a:solidFill>
                  <a:schemeClr val="tx1"/>
                </a:solidFill>
                <a:latin typeface="Tahoma" panose="020B0604030504040204" pitchFamily="34" charset="0"/>
              </a:defRPr>
            </a:lvl5pPr>
            <a:lvl6pPr marL="2562377" indent="-232943" eaLnBrk="0" fontAlgn="base" hangingPunct="0">
              <a:spcBef>
                <a:spcPct val="0"/>
              </a:spcBef>
              <a:spcAft>
                <a:spcPct val="0"/>
              </a:spcAft>
              <a:defRPr>
                <a:solidFill>
                  <a:schemeClr val="tx1"/>
                </a:solidFill>
                <a:latin typeface="Tahoma" panose="020B0604030504040204" pitchFamily="34" charset="0"/>
              </a:defRPr>
            </a:lvl6pPr>
            <a:lvl7pPr marL="3028264" indent="-232943" eaLnBrk="0" fontAlgn="base" hangingPunct="0">
              <a:spcBef>
                <a:spcPct val="0"/>
              </a:spcBef>
              <a:spcAft>
                <a:spcPct val="0"/>
              </a:spcAft>
              <a:defRPr>
                <a:solidFill>
                  <a:schemeClr val="tx1"/>
                </a:solidFill>
                <a:latin typeface="Tahoma" panose="020B0604030504040204" pitchFamily="34" charset="0"/>
              </a:defRPr>
            </a:lvl7pPr>
            <a:lvl8pPr marL="3494151" indent="-232943" eaLnBrk="0" fontAlgn="base" hangingPunct="0">
              <a:spcBef>
                <a:spcPct val="0"/>
              </a:spcBef>
              <a:spcAft>
                <a:spcPct val="0"/>
              </a:spcAft>
              <a:defRPr>
                <a:solidFill>
                  <a:schemeClr val="tx1"/>
                </a:solidFill>
                <a:latin typeface="Tahoma" panose="020B0604030504040204" pitchFamily="34" charset="0"/>
              </a:defRPr>
            </a:lvl8pPr>
            <a:lvl9pPr marL="3960038" indent="-232943"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DFF7A7D0-7457-4D37-976C-AC1BFF7FFCB8}" type="slidenum">
              <a:rPr lang="en-US" altLang="en-US"/>
              <a:pPr eaLnBrk="1" hangingPunct="1"/>
              <a:t>4</a:t>
            </a:fld>
            <a:endParaRPr lang="en-US" altLang="en-US"/>
          </a:p>
        </p:txBody>
      </p:sp>
      <p:sp>
        <p:nvSpPr>
          <p:cNvPr id="49155" name="Rectangle 2"/>
          <p:cNvSpPr>
            <a:spLocks noGrp="1" noRot="1" noChangeAspect="1" noChangeArrowheads="1" noTextEdit="1"/>
          </p:cNvSpPr>
          <p:nvPr>
            <p:ph type="sldImg"/>
          </p:nvPr>
        </p:nvSpPr>
        <p:spPr bwMode="auto">
          <a:xfrm>
            <a:off x="406400" y="696913"/>
            <a:ext cx="6199188"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6" name="Rectangle 3"/>
          <p:cNvSpPr>
            <a:spLocks noGrp="1" noChangeArrowheads="1"/>
          </p:cNvSpPr>
          <p:nvPr>
            <p:ph type="body" idx="1"/>
          </p:nvPr>
        </p:nvSpPr>
        <p:spPr bwMode="auto">
          <a:xfrm>
            <a:off x="934720" y="4415790"/>
            <a:ext cx="5140960" cy="418338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Electrical pressure is called</a:t>
            </a:r>
            <a:r>
              <a:rPr lang="en-US" altLang="en-US" baseline="0" dirty="0" smtClean="0"/>
              <a:t> electromotive force (EMF).  It is measured by the unit called the volt.  The circuit pressure is often </a:t>
            </a:r>
            <a:r>
              <a:rPr lang="en-US" altLang="en-US" baseline="0" dirty="0" err="1" smtClean="0"/>
              <a:t>abbrieviated</a:t>
            </a:r>
            <a:r>
              <a:rPr lang="en-US" altLang="en-US" baseline="0" dirty="0" smtClean="0"/>
              <a:t> by the letters E for electromotive force or V for voltage </a:t>
            </a:r>
            <a:endParaRPr lang="en-US" altLang="en-US" dirty="0" smtClean="0"/>
          </a:p>
        </p:txBody>
      </p:sp>
    </p:spTree>
    <p:extLst>
      <p:ext uri="{BB962C8B-B14F-4D97-AF65-F5344CB8AC3E}">
        <p14:creationId xmlns:p14="http://schemas.microsoft.com/office/powerpoint/2010/main" val="263164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57066" indent="-291179" eaLnBrk="0" hangingPunct="0">
              <a:defRPr>
                <a:solidFill>
                  <a:schemeClr val="tx1"/>
                </a:solidFill>
                <a:latin typeface="Tahoma" panose="020B0604030504040204" pitchFamily="34" charset="0"/>
              </a:defRPr>
            </a:lvl2pPr>
            <a:lvl3pPr marL="1164717" indent="-232943" eaLnBrk="0" hangingPunct="0">
              <a:defRPr>
                <a:solidFill>
                  <a:schemeClr val="tx1"/>
                </a:solidFill>
                <a:latin typeface="Tahoma" panose="020B0604030504040204" pitchFamily="34" charset="0"/>
              </a:defRPr>
            </a:lvl3pPr>
            <a:lvl4pPr marL="1630604" indent="-232943" eaLnBrk="0" hangingPunct="0">
              <a:defRPr>
                <a:solidFill>
                  <a:schemeClr val="tx1"/>
                </a:solidFill>
                <a:latin typeface="Tahoma" panose="020B0604030504040204" pitchFamily="34" charset="0"/>
              </a:defRPr>
            </a:lvl4pPr>
            <a:lvl5pPr marL="2096491" indent="-232943" eaLnBrk="0" hangingPunct="0">
              <a:defRPr>
                <a:solidFill>
                  <a:schemeClr val="tx1"/>
                </a:solidFill>
                <a:latin typeface="Tahoma" panose="020B0604030504040204" pitchFamily="34" charset="0"/>
              </a:defRPr>
            </a:lvl5pPr>
            <a:lvl6pPr marL="2562377" indent="-232943" eaLnBrk="0" fontAlgn="base" hangingPunct="0">
              <a:spcBef>
                <a:spcPct val="0"/>
              </a:spcBef>
              <a:spcAft>
                <a:spcPct val="0"/>
              </a:spcAft>
              <a:defRPr>
                <a:solidFill>
                  <a:schemeClr val="tx1"/>
                </a:solidFill>
                <a:latin typeface="Tahoma" panose="020B0604030504040204" pitchFamily="34" charset="0"/>
              </a:defRPr>
            </a:lvl6pPr>
            <a:lvl7pPr marL="3028264" indent="-232943" eaLnBrk="0" fontAlgn="base" hangingPunct="0">
              <a:spcBef>
                <a:spcPct val="0"/>
              </a:spcBef>
              <a:spcAft>
                <a:spcPct val="0"/>
              </a:spcAft>
              <a:defRPr>
                <a:solidFill>
                  <a:schemeClr val="tx1"/>
                </a:solidFill>
                <a:latin typeface="Tahoma" panose="020B0604030504040204" pitchFamily="34" charset="0"/>
              </a:defRPr>
            </a:lvl7pPr>
            <a:lvl8pPr marL="3494151" indent="-232943" eaLnBrk="0" fontAlgn="base" hangingPunct="0">
              <a:spcBef>
                <a:spcPct val="0"/>
              </a:spcBef>
              <a:spcAft>
                <a:spcPct val="0"/>
              </a:spcAft>
              <a:defRPr>
                <a:solidFill>
                  <a:schemeClr val="tx1"/>
                </a:solidFill>
                <a:latin typeface="Tahoma" panose="020B0604030504040204" pitchFamily="34" charset="0"/>
              </a:defRPr>
            </a:lvl8pPr>
            <a:lvl9pPr marL="3960038" indent="-232943"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2026C3E6-CFF8-4A08-9F3D-723433A3B010}" type="slidenum">
              <a:rPr lang="en-US" altLang="en-US"/>
              <a:pPr eaLnBrk="1" hangingPunct="1"/>
              <a:t>5</a:t>
            </a:fld>
            <a:endParaRPr lang="en-US" altLang="en-US"/>
          </a:p>
        </p:txBody>
      </p:sp>
      <p:sp>
        <p:nvSpPr>
          <p:cNvPr id="48131" name="Rectangle 2"/>
          <p:cNvSpPr>
            <a:spLocks noGrp="1" noRot="1" noChangeAspect="1" noChangeArrowheads="1" noTextEdit="1"/>
          </p:cNvSpPr>
          <p:nvPr>
            <p:ph type="sldImg"/>
          </p:nvPr>
        </p:nvSpPr>
        <p:spPr bwMode="auto">
          <a:xfrm>
            <a:off x="406400" y="696913"/>
            <a:ext cx="6199188"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2" name="Rectangle 3"/>
          <p:cNvSpPr>
            <a:spLocks noGrp="1" noChangeArrowheads="1"/>
          </p:cNvSpPr>
          <p:nvPr>
            <p:ph type="body" idx="1"/>
          </p:nvPr>
        </p:nvSpPr>
        <p:spPr bwMode="auto">
          <a:xfrm>
            <a:off x="934720" y="4415790"/>
            <a:ext cx="5140960" cy="418338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Electron current flow theory always flow from the negative terminal of the source,</a:t>
            </a:r>
            <a:r>
              <a:rPr lang="en-US" altLang="en-US" baseline="0" dirty="0" smtClean="0"/>
              <a:t> through the circuit and the load, to the positive terminal of the source</a:t>
            </a:r>
            <a:endParaRPr lang="en-US" altLang="en-US" dirty="0" smtClean="0"/>
          </a:p>
        </p:txBody>
      </p:sp>
    </p:spTree>
    <p:extLst>
      <p:ext uri="{BB962C8B-B14F-4D97-AF65-F5344CB8AC3E}">
        <p14:creationId xmlns:p14="http://schemas.microsoft.com/office/powerpoint/2010/main" val="2912758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57066" indent="-291179" eaLnBrk="0" hangingPunct="0">
              <a:defRPr>
                <a:solidFill>
                  <a:schemeClr val="tx1"/>
                </a:solidFill>
                <a:latin typeface="Tahoma" panose="020B0604030504040204" pitchFamily="34" charset="0"/>
              </a:defRPr>
            </a:lvl2pPr>
            <a:lvl3pPr marL="1164717" indent="-232943" eaLnBrk="0" hangingPunct="0">
              <a:defRPr>
                <a:solidFill>
                  <a:schemeClr val="tx1"/>
                </a:solidFill>
                <a:latin typeface="Tahoma" panose="020B0604030504040204" pitchFamily="34" charset="0"/>
              </a:defRPr>
            </a:lvl3pPr>
            <a:lvl4pPr marL="1630604" indent="-232943" eaLnBrk="0" hangingPunct="0">
              <a:defRPr>
                <a:solidFill>
                  <a:schemeClr val="tx1"/>
                </a:solidFill>
                <a:latin typeface="Tahoma" panose="020B0604030504040204" pitchFamily="34" charset="0"/>
              </a:defRPr>
            </a:lvl4pPr>
            <a:lvl5pPr marL="2096491" indent="-232943" eaLnBrk="0" hangingPunct="0">
              <a:defRPr>
                <a:solidFill>
                  <a:schemeClr val="tx1"/>
                </a:solidFill>
                <a:latin typeface="Tahoma" panose="020B0604030504040204" pitchFamily="34" charset="0"/>
              </a:defRPr>
            </a:lvl5pPr>
            <a:lvl6pPr marL="2562377" indent="-232943" eaLnBrk="0" fontAlgn="base" hangingPunct="0">
              <a:spcBef>
                <a:spcPct val="0"/>
              </a:spcBef>
              <a:spcAft>
                <a:spcPct val="0"/>
              </a:spcAft>
              <a:defRPr>
                <a:solidFill>
                  <a:schemeClr val="tx1"/>
                </a:solidFill>
                <a:latin typeface="Tahoma" panose="020B0604030504040204" pitchFamily="34" charset="0"/>
              </a:defRPr>
            </a:lvl6pPr>
            <a:lvl7pPr marL="3028264" indent="-232943" eaLnBrk="0" fontAlgn="base" hangingPunct="0">
              <a:spcBef>
                <a:spcPct val="0"/>
              </a:spcBef>
              <a:spcAft>
                <a:spcPct val="0"/>
              </a:spcAft>
              <a:defRPr>
                <a:solidFill>
                  <a:schemeClr val="tx1"/>
                </a:solidFill>
                <a:latin typeface="Tahoma" panose="020B0604030504040204" pitchFamily="34" charset="0"/>
              </a:defRPr>
            </a:lvl7pPr>
            <a:lvl8pPr marL="3494151" indent="-232943" eaLnBrk="0" fontAlgn="base" hangingPunct="0">
              <a:spcBef>
                <a:spcPct val="0"/>
              </a:spcBef>
              <a:spcAft>
                <a:spcPct val="0"/>
              </a:spcAft>
              <a:defRPr>
                <a:solidFill>
                  <a:schemeClr val="tx1"/>
                </a:solidFill>
                <a:latin typeface="Tahoma" panose="020B0604030504040204" pitchFamily="34" charset="0"/>
              </a:defRPr>
            </a:lvl8pPr>
            <a:lvl9pPr marL="3960038" indent="-232943"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E18B0529-6345-4EA1-AC92-EAD4B5216755}" type="slidenum">
              <a:rPr lang="en-US" altLang="en-US"/>
              <a:pPr eaLnBrk="1" hangingPunct="1"/>
              <a:t>6</a:t>
            </a:fld>
            <a:endParaRPr lang="en-US" altLang="en-US"/>
          </a:p>
        </p:txBody>
      </p:sp>
      <p:sp>
        <p:nvSpPr>
          <p:cNvPr id="51203" name="Rectangle 2"/>
          <p:cNvSpPr>
            <a:spLocks noGrp="1" noRot="1" noChangeAspect="1" noChangeArrowheads="1" noTextEdit="1"/>
          </p:cNvSpPr>
          <p:nvPr>
            <p:ph type="sldImg"/>
          </p:nvPr>
        </p:nvSpPr>
        <p:spPr bwMode="auto">
          <a:xfrm>
            <a:off x="406400" y="696913"/>
            <a:ext cx="6199188"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4" name="Rectangle 3"/>
          <p:cNvSpPr>
            <a:spLocks noGrp="1" noChangeArrowheads="1"/>
          </p:cNvSpPr>
          <p:nvPr>
            <p:ph type="body" idx="1"/>
          </p:nvPr>
        </p:nvSpPr>
        <p:spPr bwMode="auto">
          <a:xfrm>
            <a:off x="934720" y="4415790"/>
            <a:ext cx="5140960" cy="418338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Resistance is abbreviated</a:t>
            </a:r>
            <a:r>
              <a:rPr lang="en-US" altLang="en-US" baseline="0" dirty="0" smtClean="0"/>
              <a:t> by the letter R and is measured by the unit called Ohm.  It is the opposition to current flow in a circuit.</a:t>
            </a:r>
            <a:endParaRPr lang="en-US" altLang="en-US" dirty="0" smtClean="0"/>
          </a:p>
        </p:txBody>
      </p:sp>
    </p:spTree>
    <p:extLst>
      <p:ext uri="{BB962C8B-B14F-4D97-AF65-F5344CB8AC3E}">
        <p14:creationId xmlns:p14="http://schemas.microsoft.com/office/powerpoint/2010/main" val="19178646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a:t>
            </a:r>
            <a:r>
              <a:rPr lang="en-US" b="1" dirty="0"/>
              <a:t>circuit</a:t>
            </a:r>
            <a:r>
              <a:rPr lang="en-US" dirty="0"/>
              <a:t> is a closed loop that electrons can travel in. A source of electricity, such as a battery, provides electrical energy in the </a:t>
            </a:r>
            <a:r>
              <a:rPr lang="en-US" b="1" dirty="0"/>
              <a:t>circuit</a:t>
            </a:r>
            <a:r>
              <a:rPr lang="en-US" dirty="0"/>
              <a:t>. Unless the </a:t>
            </a:r>
            <a:r>
              <a:rPr lang="en-US" b="1" dirty="0"/>
              <a:t>circuit</a:t>
            </a:r>
            <a:r>
              <a:rPr lang="en-US" dirty="0"/>
              <a:t> is complete, that is, making a full circle back to the electrical source, no electrons will move.</a:t>
            </a:r>
          </a:p>
        </p:txBody>
      </p:sp>
      <p:sp>
        <p:nvSpPr>
          <p:cNvPr id="4" name="Slide Number Placeholder 3"/>
          <p:cNvSpPr>
            <a:spLocks noGrp="1"/>
          </p:cNvSpPr>
          <p:nvPr>
            <p:ph type="sldNum" sz="quarter" idx="10"/>
          </p:nvPr>
        </p:nvSpPr>
        <p:spPr/>
        <p:txBody>
          <a:bodyPr/>
          <a:lstStyle/>
          <a:p>
            <a:fld id="{EC61502A-BB7D-4C72-895D-68AD6D651ECC}" type="slidenum">
              <a:rPr lang="en-US" smtClean="0"/>
              <a:t>7</a:t>
            </a:fld>
            <a:endParaRPr lang="en-US"/>
          </a:p>
        </p:txBody>
      </p:sp>
    </p:spTree>
    <p:extLst>
      <p:ext uri="{BB962C8B-B14F-4D97-AF65-F5344CB8AC3E}">
        <p14:creationId xmlns:p14="http://schemas.microsoft.com/office/powerpoint/2010/main" val="18090664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57066" indent="-291179" eaLnBrk="0" hangingPunct="0">
              <a:defRPr>
                <a:solidFill>
                  <a:schemeClr val="tx1"/>
                </a:solidFill>
                <a:latin typeface="Tahoma" panose="020B0604030504040204" pitchFamily="34" charset="0"/>
              </a:defRPr>
            </a:lvl2pPr>
            <a:lvl3pPr marL="1164717" indent="-232943" eaLnBrk="0" hangingPunct="0">
              <a:defRPr>
                <a:solidFill>
                  <a:schemeClr val="tx1"/>
                </a:solidFill>
                <a:latin typeface="Tahoma" panose="020B0604030504040204" pitchFamily="34" charset="0"/>
              </a:defRPr>
            </a:lvl3pPr>
            <a:lvl4pPr marL="1630604" indent="-232943" eaLnBrk="0" hangingPunct="0">
              <a:defRPr>
                <a:solidFill>
                  <a:schemeClr val="tx1"/>
                </a:solidFill>
                <a:latin typeface="Tahoma" panose="020B0604030504040204" pitchFamily="34" charset="0"/>
              </a:defRPr>
            </a:lvl4pPr>
            <a:lvl5pPr marL="2096491" indent="-232943" eaLnBrk="0" hangingPunct="0">
              <a:defRPr>
                <a:solidFill>
                  <a:schemeClr val="tx1"/>
                </a:solidFill>
                <a:latin typeface="Tahoma" panose="020B0604030504040204" pitchFamily="34" charset="0"/>
              </a:defRPr>
            </a:lvl5pPr>
            <a:lvl6pPr marL="2562377" indent="-232943" eaLnBrk="0" fontAlgn="base" hangingPunct="0">
              <a:spcBef>
                <a:spcPct val="0"/>
              </a:spcBef>
              <a:spcAft>
                <a:spcPct val="0"/>
              </a:spcAft>
              <a:defRPr>
                <a:solidFill>
                  <a:schemeClr val="tx1"/>
                </a:solidFill>
                <a:latin typeface="Tahoma" panose="020B0604030504040204" pitchFamily="34" charset="0"/>
              </a:defRPr>
            </a:lvl6pPr>
            <a:lvl7pPr marL="3028264" indent="-232943" eaLnBrk="0" fontAlgn="base" hangingPunct="0">
              <a:spcBef>
                <a:spcPct val="0"/>
              </a:spcBef>
              <a:spcAft>
                <a:spcPct val="0"/>
              </a:spcAft>
              <a:defRPr>
                <a:solidFill>
                  <a:schemeClr val="tx1"/>
                </a:solidFill>
                <a:latin typeface="Tahoma" panose="020B0604030504040204" pitchFamily="34" charset="0"/>
              </a:defRPr>
            </a:lvl7pPr>
            <a:lvl8pPr marL="3494151" indent="-232943" eaLnBrk="0" fontAlgn="base" hangingPunct="0">
              <a:spcBef>
                <a:spcPct val="0"/>
              </a:spcBef>
              <a:spcAft>
                <a:spcPct val="0"/>
              </a:spcAft>
              <a:defRPr>
                <a:solidFill>
                  <a:schemeClr val="tx1"/>
                </a:solidFill>
                <a:latin typeface="Tahoma" panose="020B0604030504040204" pitchFamily="34" charset="0"/>
              </a:defRPr>
            </a:lvl8pPr>
            <a:lvl9pPr marL="3960038" indent="-232943"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94B0BF87-A0AB-4BB4-97C3-83A1EC43F485}" type="slidenum">
              <a:rPr lang="en-US" altLang="en-US"/>
              <a:pPr eaLnBrk="1" hangingPunct="1"/>
              <a:t>8</a:t>
            </a:fld>
            <a:endParaRPr lang="en-US" altLang="en-US"/>
          </a:p>
        </p:txBody>
      </p:sp>
      <p:sp>
        <p:nvSpPr>
          <p:cNvPr id="61443" name="Rectangle 2"/>
          <p:cNvSpPr>
            <a:spLocks noGrp="1" noRot="1" noChangeAspect="1" noChangeArrowheads="1" noTextEdit="1"/>
          </p:cNvSpPr>
          <p:nvPr>
            <p:ph type="sldImg"/>
          </p:nvPr>
        </p:nvSpPr>
        <p:spPr bwMode="auto">
          <a:xfrm>
            <a:off x="406400" y="696913"/>
            <a:ext cx="6199188"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4" name="Rectangle 3"/>
          <p:cNvSpPr>
            <a:spLocks noGrp="1" noChangeArrowheads="1"/>
          </p:cNvSpPr>
          <p:nvPr>
            <p:ph type="body" idx="1"/>
          </p:nvPr>
        </p:nvSpPr>
        <p:spPr bwMode="auto">
          <a:xfrm>
            <a:off x="934720" y="4415790"/>
            <a:ext cx="5140960" cy="418338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b="1" dirty="0"/>
              <a:t>Ohm's law</a:t>
            </a:r>
            <a:r>
              <a:rPr lang="en-US" dirty="0"/>
              <a:t>.  A </a:t>
            </a:r>
            <a:r>
              <a:rPr lang="en-US" b="1" dirty="0"/>
              <a:t>law</a:t>
            </a:r>
            <a:r>
              <a:rPr lang="en-US" dirty="0"/>
              <a:t> relating the voltage difference between two points, the electric current flowing between them, and the resistance of the path of the current. Mathematically, the </a:t>
            </a:r>
            <a:r>
              <a:rPr lang="en-US" b="1" dirty="0"/>
              <a:t>law</a:t>
            </a:r>
            <a:r>
              <a:rPr lang="en-US" dirty="0"/>
              <a:t> states that V = IR, where V is the voltage difference, I is the current in amperes, and R is the resistance in </a:t>
            </a:r>
            <a:r>
              <a:rPr lang="en-US" b="1" dirty="0"/>
              <a:t>ohms</a:t>
            </a:r>
            <a:r>
              <a:rPr lang="en-US" dirty="0"/>
              <a:t>.</a:t>
            </a:r>
            <a:endParaRPr lang="en-US" altLang="en-US" dirty="0" smtClean="0"/>
          </a:p>
        </p:txBody>
      </p:sp>
    </p:spTree>
    <p:extLst>
      <p:ext uri="{BB962C8B-B14F-4D97-AF65-F5344CB8AC3E}">
        <p14:creationId xmlns:p14="http://schemas.microsoft.com/office/powerpoint/2010/main" val="2916837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C14F55-C607-4042-A4B6-C3A9F8376345}"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374613-1C8E-48DA-B480-97488982F7C3}" type="slidenum">
              <a:rPr lang="en-US" smtClean="0"/>
              <a:t>‹#›</a:t>
            </a:fld>
            <a:endParaRPr lang="en-US"/>
          </a:p>
        </p:txBody>
      </p:sp>
    </p:spTree>
    <p:extLst>
      <p:ext uri="{BB962C8B-B14F-4D97-AF65-F5344CB8AC3E}">
        <p14:creationId xmlns:p14="http://schemas.microsoft.com/office/powerpoint/2010/main" val="3555034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C14F55-C607-4042-A4B6-C3A9F8376345}"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374613-1C8E-48DA-B480-97488982F7C3}" type="slidenum">
              <a:rPr lang="en-US" smtClean="0"/>
              <a:t>‹#›</a:t>
            </a:fld>
            <a:endParaRPr lang="en-US"/>
          </a:p>
        </p:txBody>
      </p:sp>
    </p:spTree>
    <p:extLst>
      <p:ext uri="{BB962C8B-B14F-4D97-AF65-F5344CB8AC3E}">
        <p14:creationId xmlns:p14="http://schemas.microsoft.com/office/powerpoint/2010/main" val="2329681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C14F55-C607-4042-A4B6-C3A9F8376345}"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374613-1C8E-48DA-B480-97488982F7C3}" type="slidenum">
              <a:rPr lang="en-US" smtClean="0"/>
              <a:t>‹#›</a:t>
            </a:fld>
            <a:endParaRPr lang="en-US"/>
          </a:p>
        </p:txBody>
      </p:sp>
    </p:spTree>
    <p:extLst>
      <p:ext uri="{BB962C8B-B14F-4D97-AF65-F5344CB8AC3E}">
        <p14:creationId xmlns:p14="http://schemas.microsoft.com/office/powerpoint/2010/main" val="745595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C14F55-C607-4042-A4B6-C3A9F8376345}"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374613-1C8E-48DA-B480-97488982F7C3}" type="slidenum">
              <a:rPr lang="en-US" smtClean="0"/>
              <a:t>‹#›</a:t>
            </a:fld>
            <a:endParaRPr lang="en-US"/>
          </a:p>
        </p:txBody>
      </p:sp>
    </p:spTree>
    <p:extLst>
      <p:ext uri="{BB962C8B-B14F-4D97-AF65-F5344CB8AC3E}">
        <p14:creationId xmlns:p14="http://schemas.microsoft.com/office/powerpoint/2010/main" val="759170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7C14F55-C607-4042-A4B6-C3A9F8376345}"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374613-1C8E-48DA-B480-97488982F7C3}" type="slidenum">
              <a:rPr lang="en-US" smtClean="0"/>
              <a:t>‹#›</a:t>
            </a:fld>
            <a:endParaRPr lang="en-US"/>
          </a:p>
        </p:txBody>
      </p:sp>
    </p:spTree>
    <p:extLst>
      <p:ext uri="{BB962C8B-B14F-4D97-AF65-F5344CB8AC3E}">
        <p14:creationId xmlns:p14="http://schemas.microsoft.com/office/powerpoint/2010/main" val="3827418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C14F55-C607-4042-A4B6-C3A9F8376345}"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374613-1C8E-48DA-B480-97488982F7C3}" type="slidenum">
              <a:rPr lang="en-US" smtClean="0"/>
              <a:t>‹#›</a:t>
            </a:fld>
            <a:endParaRPr lang="en-US"/>
          </a:p>
        </p:txBody>
      </p:sp>
    </p:spTree>
    <p:extLst>
      <p:ext uri="{BB962C8B-B14F-4D97-AF65-F5344CB8AC3E}">
        <p14:creationId xmlns:p14="http://schemas.microsoft.com/office/powerpoint/2010/main" val="3048855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C14F55-C607-4042-A4B6-C3A9F8376345}" type="datetimeFigureOut">
              <a:rPr lang="en-US" smtClean="0"/>
              <a:t>4/1/2021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374613-1C8E-48DA-B480-97488982F7C3}" type="slidenum">
              <a:rPr lang="en-US" smtClean="0"/>
              <a:t>‹#›</a:t>
            </a:fld>
            <a:endParaRPr lang="en-US"/>
          </a:p>
        </p:txBody>
      </p:sp>
    </p:spTree>
    <p:extLst>
      <p:ext uri="{BB962C8B-B14F-4D97-AF65-F5344CB8AC3E}">
        <p14:creationId xmlns:p14="http://schemas.microsoft.com/office/powerpoint/2010/main" val="2044893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C14F55-C607-4042-A4B6-C3A9F8376345}" type="datetimeFigureOut">
              <a:rPr lang="en-US" smtClean="0"/>
              <a:t>4/1/2021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374613-1C8E-48DA-B480-97488982F7C3}" type="slidenum">
              <a:rPr lang="en-US" smtClean="0"/>
              <a:t>‹#›</a:t>
            </a:fld>
            <a:endParaRPr lang="en-US"/>
          </a:p>
        </p:txBody>
      </p:sp>
    </p:spTree>
    <p:extLst>
      <p:ext uri="{BB962C8B-B14F-4D97-AF65-F5344CB8AC3E}">
        <p14:creationId xmlns:p14="http://schemas.microsoft.com/office/powerpoint/2010/main" val="1058078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C14F55-C607-4042-A4B6-C3A9F8376345}" type="datetimeFigureOut">
              <a:rPr lang="en-US" smtClean="0"/>
              <a:t>4/1/2021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374613-1C8E-48DA-B480-97488982F7C3}" type="slidenum">
              <a:rPr lang="en-US" smtClean="0"/>
              <a:t>‹#›</a:t>
            </a:fld>
            <a:endParaRPr lang="en-US"/>
          </a:p>
        </p:txBody>
      </p:sp>
    </p:spTree>
    <p:extLst>
      <p:ext uri="{BB962C8B-B14F-4D97-AF65-F5344CB8AC3E}">
        <p14:creationId xmlns:p14="http://schemas.microsoft.com/office/powerpoint/2010/main" val="3582380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7C14F55-C607-4042-A4B6-C3A9F8376345}"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374613-1C8E-48DA-B480-97488982F7C3}" type="slidenum">
              <a:rPr lang="en-US" smtClean="0"/>
              <a:t>‹#›</a:t>
            </a:fld>
            <a:endParaRPr lang="en-US"/>
          </a:p>
        </p:txBody>
      </p:sp>
    </p:spTree>
    <p:extLst>
      <p:ext uri="{BB962C8B-B14F-4D97-AF65-F5344CB8AC3E}">
        <p14:creationId xmlns:p14="http://schemas.microsoft.com/office/powerpoint/2010/main" val="4024637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7C14F55-C607-4042-A4B6-C3A9F8376345}"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374613-1C8E-48DA-B480-97488982F7C3}" type="slidenum">
              <a:rPr lang="en-US" smtClean="0"/>
              <a:t>‹#›</a:t>
            </a:fld>
            <a:endParaRPr lang="en-US"/>
          </a:p>
        </p:txBody>
      </p:sp>
    </p:spTree>
    <p:extLst>
      <p:ext uri="{BB962C8B-B14F-4D97-AF65-F5344CB8AC3E}">
        <p14:creationId xmlns:p14="http://schemas.microsoft.com/office/powerpoint/2010/main" val="1696131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C14F55-C607-4042-A4B6-C3A9F8376345}" type="datetimeFigureOut">
              <a:rPr lang="en-US" smtClean="0"/>
              <a:t>4/1/2021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374613-1C8E-48DA-B480-97488982F7C3}" type="slidenum">
              <a:rPr lang="en-US" smtClean="0"/>
              <a:t>‹#›</a:t>
            </a:fld>
            <a:endParaRPr lang="en-US"/>
          </a:p>
        </p:txBody>
      </p:sp>
    </p:spTree>
    <p:extLst>
      <p:ext uri="{BB962C8B-B14F-4D97-AF65-F5344CB8AC3E}">
        <p14:creationId xmlns:p14="http://schemas.microsoft.com/office/powerpoint/2010/main" val="36113777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258887"/>
          </a:xfrm>
        </p:spPr>
        <p:txBody>
          <a:bodyPr/>
          <a:lstStyle/>
          <a:p>
            <a:r>
              <a:rPr lang="en-US" dirty="0" smtClean="0"/>
              <a:t>Electrical Theory</a:t>
            </a:r>
            <a:endParaRPr lang="en-US" dirty="0"/>
          </a:p>
        </p:txBody>
      </p:sp>
      <p:sp>
        <p:nvSpPr>
          <p:cNvPr id="3" name="Subtitle 2"/>
          <p:cNvSpPr>
            <a:spLocks noGrp="1"/>
          </p:cNvSpPr>
          <p:nvPr>
            <p:ph type="subTitle" idx="1"/>
          </p:nvPr>
        </p:nvSpPr>
        <p:spPr>
          <a:xfrm>
            <a:off x="1485900" y="4287838"/>
            <a:ext cx="9144000" cy="1655762"/>
          </a:xfrm>
        </p:spPr>
        <p:txBody>
          <a:bodyPr>
            <a:normAutofit lnSpcReduction="10000"/>
          </a:bodyPr>
          <a:lstStyle/>
          <a:p>
            <a:r>
              <a:rPr lang="en-US" dirty="0"/>
              <a:t>This material was produced under grant number SH-31231-SH7 from the Occupational Safety and Health Administration, U.S. Department of Labor. It does not necessarily reflect the views or polices of the U.S. Department of Labor, nor does it mention of trade names, commercial products, or organizations imply endorsement by the U.S. Government.</a:t>
            </a:r>
            <a:endParaRPr lang="en-US" dirty="0"/>
          </a:p>
        </p:txBody>
      </p:sp>
    </p:spTree>
    <p:extLst>
      <p:ext uri="{BB962C8B-B14F-4D97-AF65-F5344CB8AC3E}">
        <p14:creationId xmlns:p14="http://schemas.microsoft.com/office/powerpoint/2010/main" val="3374670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Electrical Terms</a:t>
            </a:r>
            <a:endParaRPr lang="en-US" dirty="0"/>
          </a:p>
        </p:txBody>
      </p:sp>
      <p:sp>
        <p:nvSpPr>
          <p:cNvPr id="3" name="Content Placeholder 2"/>
          <p:cNvSpPr>
            <a:spLocks noGrp="1"/>
          </p:cNvSpPr>
          <p:nvPr>
            <p:ph idx="1"/>
          </p:nvPr>
        </p:nvSpPr>
        <p:spPr/>
        <p:txBody>
          <a:bodyPr/>
          <a:lstStyle/>
          <a:p>
            <a:r>
              <a:rPr lang="en-US" dirty="0" smtClean="0"/>
              <a:t>Electricity</a:t>
            </a:r>
          </a:p>
          <a:p>
            <a:r>
              <a:rPr lang="en-US" dirty="0" smtClean="0"/>
              <a:t>Voltage</a:t>
            </a:r>
          </a:p>
          <a:p>
            <a:r>
              <a:rPr lang="en-US" dirty="0" smtClean="0"/>
              <a:t>Current</a:t>
            </a:r>
          </a:p>
          <a:p>
            <a:r>
              <a:rPr lang="en-US" dirty="0" smtClean="0"/>
              <a:t>Resistance</a:t>
            </a:r>
          </a:p>
          <a:p>
            <a:r>
              <a:rPr lang="en-US" dirty="0" smtClean="0"/>
              <a:t>Circuit</a:t>
            </a:r>
            <a:endParaRPr lang="en-US" dirty="0"/>
          </a:p>
        </p:txBody>
      </p:sp>
    </p:spTree>
    <p:extLst>
      <p:ext uri="{BB962C8B-B14F-4D97-AF65-F5344CB8AC3E}">
        <p14:creationId xmlns:p14="http://schemas.microsoft.com/office/powerpoint/2010/main" val="39535503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ELECTRICITY</a:t>
            </a:r>
            <a:endParaRPr lang="en-US" dirty="0"/>
          </a:p>
        </p:txBody>
      </p:sp>
      <p:sp>
        <p:nvSpPr>
          <p:cNvPr id="3" name="Content Placeholder 2"/>
          <p:cNvSpPr>
            <a:spLocks noGrp="1"/>
          </p:cNvSpPr>
          <p:nvPr>
            <p:ph idx="1"/>
          </p:nvPr>
        </p:nvSpPr>
        <p:spPr/>
        <p:txBody>
          <a:bodyPr/>
          <a:lstStyle/>
          <a:p>
            <a:r>
              <a:rPr lang="en-US" dirty="0" smtClean="0"/>
              <a:t>The flow of electrons through a conductor</a:t>
            </a:r>
          </a:p>
          <a:p>
            <a:endParaRPr lang="en-US" dirty="0"/>
          </a:p>
        </p:txBody>
      </p:sp>
      <p:pic>
        <p:nvPicPr>
          <p:cNvPr id="4" name="Picture 3" descr="electrical circuit"/>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4667250" y="2849336"/>
            <a:ext cx="2857500" cy="2857500"/>
          </a:xfrm>
          <a:prstGeom prst="rect">
            <a:avLst/>
          </a:prstGeom>
        </p:spPr>
      </p:pic>
    </p:spTree>
    <p:extLst>
      <p:ext uri="{BB962C8B-B14F-4D97-AF65-F5344CB8AC3E}">
        <p14:creationId xmlns:p14="http://schemas.microsoft.com/office/powerpoint/2010/main" val="19193743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eaLnBrk="1" hangingPunct="1"/>
            <a:r>
              <a:rPr lang="en-US" altLang="en-US" dirty="0" smtClean="0"/>
              <a:t>VOLTAGE</a:t>
            </a:r>
          </a:p>
        </p:txBody>
      </p:sp>
      <p:sp>
        <p:nvSpPr>
          <p:cNvPr id="17411" name="Rectangle 3"/>
          <p:cNvSpPr>
            <a:spLocks noGrp="1" noChangeArrowheads="1"/>
          </p:cNvSpPr>
          <p:nvPr>
            <p:ph idx="1"/>
          </p:nvPr>
        </p:nvSpPr>
        <p:spPr/>
        <p:txBody>
          <a:bodyPr/>
          <a:lstStyle/>
          <a:p>
            <a:pPr eaLnBrk="1" hangingPunct="1">
              <a:lnSpc>
                <a:spcPct val="90000"/>
              </a:lnSpc>
            </a:pPr>
            <a:r>
              <a:rPr lang="en-US" altLang="en-US" dirty="0"/>
              <a:t>FORCE APPLIED TO ELECTRONS TO CAUSE CURRENT FLOW – V OR E</a:t>
            </a:r>
          </a:p>
          <a:p>
            <a:pPr eaLnBrk="1" hangingPunct="1">
              <a:lnSpc>
                <a:spcPct val="90000"/>
              </a:lnSpc>
            </a:pPr>
            <a:r>
              <a:rPr lang="en-US" altLang="en-US" dirty="0"/>
              <a:t>MEASURED IN VOLTS</a:t>
            </a:r>
          </a:p>
          <a:p>
            <a:pPr eaLnBrk="1" hangingPunct="1">
              <a:lnSpc>
                <a:spcPct val="90000"/>
              </a:lnSpc>
            </a:pPr>
            <a:r>
              <a:rPr lang="en-US" altLang="en-US" dirty="0"/>
              <a:t>DIRECT CURRENT</a:t>
            </a:r>
          </a:p>
          <a:p>
            <a:pPr lvl="1" eaLnBrk="1" hangingPunct="1">
              <a:lnSpc>
                <a:spcPct val="90000"/>
              </a:lnSpc>
            </a:pPr>
            <a:r>
              <a:rPr lang="en-US" altLang="en-US" dirty="0" smtClean="0"/>
              <a:t>PRODUCED BY</a:t>
            </a:r>
          </a:p>
          <a:p>
            <a:pPr lvl="1" eaLnBrk="1" hangingPunct="1">
              <a:lnSpc>
                <a:spcPct val="90000"/>
              </a:lnSpc>
              <a:buFontTx/>
              <a:buNone/>
            </a:pPr>
            <a:r>
              <a:rPr lang="en-US" altLang="en-US" dirty="0" smtClean="0"/>
              <a:t>	BATTERIES</a:t>
            </a:r>
          </a:p>
          <a:p>
            <a:pPr eaLnBrk="1" hangingPunct="1">
              <a:lnSpc>
                <a:spcPct val="90000"/>
              </a:lnSpc>
            </a:pPr>
            <a:r>
              <a:rPr lang="en-US" altLang="en-US" dirty="0"/>
              <a:t>ALTERNATING </a:t>
            </a:r>
          </a:p>
          <a:p>
            <a:pPr eaLnBrk="1" hangingPunct="1">
              <a:lnSpc>
                <a:spcPct val="90000"/>
              </a:lnSpc>
              <a:buFontTx/>
              <a:buNone/>
            </a:pPr>
            <a:r>
              <a:rPr lang="en-US" altLang="en-US" dirty="0"/>
              <a:t>	CURRENT</a:t>
            </a:r>
          </a:p>
          <a:p>
            <a:pPr lvl="1" eaLnBrk="1" hangingPunct="1">
              <a:lnSpc>
                <a:spcPct val="90000"/>
              </a:lnSpc>
            </a:pPr>
            <a:r>
              <a:rPr lang="en-US" altLang="en-US" dirty="0" smtClean="0"/>
              <a:t>PRODUCED BY </a:t>
            </a:r>
          </a:p>
          <a:p>
            <a:pPr lvl="1" eaLnBrk="1" hangingPunct="1">
              <a:lnSpc>
                <a:spcPct val="90000"/>
              </a:lnSpc>
              <a:buFontTx/>
              <a:buNone/>
            </a:pPr>
            <a:r>
              <a:rPr lang="en-US" altLang="en-US" dirty="0" smtClean="0"/>
              <a:t>	GENERATORS</a:t>
            </a:r>
          </a:p>
        </p:txBody>
      </p:sp>
      <p:pic>
        <p:nvPicPr>
          <p:cNvPr id="17412" name="Picture 4" descr="AC and DC polarities"/>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6172201" y="3048001"/>
            <a:ext cx="4352925" cy="341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634249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981200" y="704850"/>
            <a:ext cx="8229600" cy="895350"/>
          </a:xfrm>
        </p:spPr>
        <p:txBody>
          <a:bodyPr/>
          <a:lstStyle/>
          <a:p>
            <a:pPr algn="ctr" eaLnBrk="1" hangingPunct="1"/>
            <a:r>
              <a:rPr lang="en-US" altLang="en-US" dirty="0" smtClean="0"/>
              <a:t>CURRENT</a:t>
            </a:r>
          </a:p>
        </p:txBody>
      </p:sp>
      <p:sp>
        <p:nvSpPr>
          <p:cNvPr id="16387" name="Rectangle 3"/>
          <p:cNvSpPr>
            <a:spLocks noGrp="1" noChangeArrowheads="1"/>
          </p:cNvSpPr>
          <p:nvPr>
            <p:ph idx="1"/>
          </p:nvPr>
        </p:nvSpPr>
        <p:spPr>
          <a:xfrm>
            <a:off x="1092200" y="1676400"/>
            <a:ext cx="9042400" cy="4953000"/>
          </a:xfrm>
        </p:spPr>
        <p:txBody>
          <a:bodyPr/>
          <a:lstStyle/>
          <a:p>
            <a:pPr eaLnBrk="1" hangingPunct="1">
              <a:lnSpc>
                <a:spcPct val="90000"/>
              </a:lnSpc>
            </a:pPr>
            <a:r>
              <a:rPr lang="en-US" altLang="en-US" sz="2400" dirty="0"/>
              <a:t>FLOW OF ELECTRONS FROM ATOM TO ATOM THROUGH A CONDUCTOR – AMPS – A OR I</a:t>
            </a:r>
          </a:p>
          <a:p>
            <a:pPr eaLnBrk="1" hangingPunct="1">
              <a:lnSpc>
                <a:spcPct val="90000"/>
              </a:lnSpc>
            </a:pPr>
            <a:r>
              <a:rPr lang="en-US" altLang="en-US" sz="2400" dirty="0"/>
              <a:t>MEASURED IN AMPERES</a:t>
            </a:r>
          </a:p>
          <a:p>
            <a:pPr eaLnBrk="1" hangingPunct="1">
              <a:lnSpc>
                <a:spcPct val="90000"/>
              </a:lnSpc>
            </a:pPr>
            <a:r>
              <a:rPr lang="en-US" altLang="en-US" sz="2400" dirty="0"/>
              <a:t>CONVENTIONAL CURRENT FLOW</a:t>
            </a:r>
          </a:p>
          <a:p>
            <a:pPr lvl="1" eaLnBrk="1" hangingPunct="1">
              <a:lnSpc>
                <a:spcPct val="90000"/>
              </a:lnSpc>
            </a:pPr>
            <a:r>
              <a:rPr lang="en-US" altLang="en-US" sz="2000" dirty="0"/>
              <a:t>ELECTRONS MOVE FROM POSITIVE TO NEGATIVE</a:t>
            </a:r>
          </a:p>
          <a:p>
            <a:pPr lvl="1" eaLnBrk="1" hangingPunct="1">
              <a:lnSpc>
                <a:spcPct val="90000"/>
              </a:lnSpc>
            </a:pPr>
            <a:r>
              <a:rPr lang="en-US" altLang="en-US" sz="2000" dirty="0"/>
              <a:t>DOESN’T REALLY WORK THIS WAY, BUT IS THE STANDARD CONVENTION IN THE INDUSTRY</a:t>
            </a:r>
          </a:p>
          <a:p>
            <a:pPr eaLnBrk="1" hangingPunct="1">
              <a:lnSpc>
                <a:spcPct val="90000"/>
              </a:lnSpc>
            </a:pPr>
            <a:r>
              <a:rPr lang="en-US" altLang="en-US" sz="2400" dirty="0"/>
              <a:t>ELECTRON FLOW</a:t>
            </a:r>
          </a:p>
          <a:p>
            <a:pPr lvl="1" eaLnBrk="1" hangingPunct="1">
              <a:lnSpc>
                <a:spcPct val="90000"/>
              </a:lnSpc>
            </a:pPr>
            <a:r>
              <a:rPr lang="en-US" altLang="en-US" sz="2000" dirty="0"/>
              <a:t>ELECTRONS MOVE FROM NEGATIVE TO POSITIVE</a:t>
            </a:r>
          </a:p>
          <a:p>
            <a:pPr lvl="1" eaLnBrk="1" hangingPunct="1">
              <a:lnSpc>
                <a:spcPct val="90000"/>
              </a:lnSpc>
            </a:pPr>
            <a:r>
              <a:rPr lang="en-US" altLang="en-US" sz="2000" dirty="0"/>
              <a:t>ELECTRONS ARE – AND ATTRACTED</a:t>
            </a:r>
          </a:p>
          <a:p>
            <a:pPr lvl="1" eaLnBrk="1" hangingPunct="1">
              <a:lnSpc>
                <a:spcPct val="90000"/>
              </a:lnSpc>
              <a:buFontTx/>
              <a:buNone/>
            </a:pPr>
            <a:r>
              <a:rPr lang="en-US" altLang="en-US" sz="2000" dirty="0"/>
              <a:t>	TO + CHARGE</a:t>
            </a:r>
          </a:p>
        </p:txBody>
      </p:sp>
      <p:pic>
        <p:nvPicPr>
          <p:cNvPr id="16388" name="Picture 4" descr="positive to negative flow of electrons"/>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534401" y="2438400"/>
            <a:ext cx="1685925" cy="69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5" descr="negative to positive flow of electrons"/>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534401" y="5029200"/>
            <a:ext cx="1698625"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89888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eaLnBrk="1" hangingPunct="1"/>
            <a:r>
              <a:rPr lang="en-US" altLang="en-US" dirty="0" smtClean="0"/>
              <a:t>RESISTANCE</a:t>
            </a:r>
          </a:p>
        </p:txBody>
      </p:sp>
      <p:sp>
        <p:nvSpPr>
          <p:cNvPr id="11267" name="Rectangle 3"/>
          <p:cNvSpPr>
            <a:spLocks noGrp="1" noChangeArrowheads="1"/>
          </p:cNvSpPr>
          <p:nvPr>
            <p:ph idx="1"/>
          </p:nvPr>
        </p:nvSpPr>
        <p:spPr/>
        <p:txBody>
          <a:bodyPr>
            <a:normAutofit/>
          </a:bodyPr>
          <a:lstStyle/>
          <a:p>
            <a:pPr marL="274320" indent="-274320">
              <a:buClr>
                <a:schemeClr val="accent3"/>
              </a:buClr>
              <a:buFont typeface="Wingdings 2"/>
              <a:buChar char=""/>
              <a:defRPr/>
            </a:pPr>
            <a:r>
              <a:rPr lang="en-US"/>
              <a:t>OPPOSITION OF MATERIAL TO CURRENT FLOW – R/Ω</a:t>
            </a:r>
          </a:p>
          <a:p>
            <a:pPr marL="640080" lvl="1" indent="-246888">
              <a:buFont typeface="Wingdings 2"/>
              <a:buChar char=""/>
              <a:defRPr/>
            </a:pPr>
            <a:r>
              <a:rPr lang="en-US" smtClean="0"/>
              <a:t>OHM</a:t>
            </a:r>
          </a:p>
          <a:p>
            <a:pPr marL="640080" lvl="1" indent="-246888">
              <a:buFont typeface="Wingdings 2"/>
              <a:buChar char=""/>
              <a:defRPr/>
            </a:pPr>
            <a:r>
              <a:rPr lang="en-US" smtClean="0"/>
              <a:t>KILOHM (kΩ )	- 1,000Ω</a:t>
            </a:r>
          </a:p>
          <a:p>
            <a:pPr marL="640080" lvl="1" indent="-246888">
              <a:buFont typeface="Wingdings 2"/>
              <a:buChar char=""/>
              <a:defRPr/>
            </a:pPr>
            <a:r>
              <a:rPr lang="en-US" smtClean="0"/>
              <a:t>MEGOHM (MΩ) – 1,000,000Ω</a:t>
            </a:r>
          </a:p>
          <a:p>
            <a:pPr marL="274320" indent="-274320">
              <a:buClr>
                <a:schemeClr val="accent3"/>
              </a:buClr>
              <a:buFont typeface="Wingdings 2"/>
              <a:buChar char=""/>
              <a:defRPr/>
            </a:pPr>
            <a:r>
              <a:rPr lang="en-US"/>
              <a:t>FOUR FACTORS AFFECTING RESISTANCE</a:t>
            </a:r>
          </a:p>
          <a:p>
            <a:pPr marL="640080" lvl="1" indent="-246888">
              <a:buFont typeface="Wingdings 2"/>
              <a:buChar char=""/>
              <a:defRPr/>
            </a:pPr>
            <a:r>
              <a:rPr lang="en-US" smtClean="0"/>
              <a:t>MATERIAL</a:t>
            </a:r>
          </a:p>
          <a:p>
            <a:pPr marL="640080" lvl="1" indent="-246888">
              <a:buFont typeface="Wingdings 2"/>
              <a:buChar char=""/>
              <a:defRPr/>
            </a:pPr>
            <a:r>
              <a:rPr lang="en-US" smtClean="0"/>
              <a:t>LENGTH</a:t>
            </a:r>
          </a:p>
          <a:p>
            <a:pPr marL="640080" lvl="1" indent="-246888">
              <a:buFont typeface="Wingdings 2"/>
              <a:buChar char=""/>
              <a:defRPr/>
            </a:pPr>
            <a:r>
              <a:rPr lang="en-US" smtClean="0"/>
              <a:t>CROSS-SECTIONAL AREA</a:t>
            </a:r>
          </a:p>
          <a:p>
            <a:pPr marL="640080" lvl="1" indent="-246888">
              <a:buFont typeface="Wingdings 2"/>
              <a:buChar char=""/>
              <a:defRPr/>
            </a:pPr>
            <a:r>
              <a:rPr lang="en-US" smtClean="0"/>
              <a:t>TEMPERATURE</a:t>
            </a:r>
          </a:p>
        </p:txBody>
      </p:sp>
    </p:spTree>
    <p:extLst>
      <p:ext uri="{BB962C8B-B14F-4D97-AF65-F5344CB8AC3E}">
        <p14:creationId xmlns:p14="http://schemas.microsoft.com/office/powerpoint/2010/main" val="11432758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CIRCUIT</a:t>
            </a:r>
            <a:endParaRPr lang="en-US" dirty="0"/>
          </a:p>
        </p:txBody>
      </p:sp>
      <p:sp>
        <p:nvSpPr>
          <p:cNvPr id="3" name="Content Placeholder 2"/>
          <p:cNvSpPr>
            <a:spLocks noGrp="1"/>
          </p:cNvSpPr>
          <p:nvPr>
            <p:ph idx="1"/>
          </p:nvPr>
        </p:nvSpPr>
        <p:spPr/>
        <p:txBody>
          <a:bodyPr/>
          <a:lstStyle/>
          <a:p>
            <a:r>
              <a:rPr lang="en-US" dirty="0" smtClean="0"/>
              <a:t>Elements of a circuit</a:t>
            </a:r>
          </a:p>
          <a:p>
            <a:pPr lvl="1"/>
            <a:r>
              <a:rPr lang="en-US" dirty="0" smtClean="0"/>
              <a:t>Difference of potential or voltage</a:t>
            </a:r>
          </a:p>
          <a:p>
            <a:pPr lvl="1"/>
            <a:r>
              <a:rPr lang="en-US" dirty="0" smtClean="0"/>
              <a:t>Complete path</a:t>
            </a:r>
          </a:p>
          <a:p>
            <a:pPr lvl="1"/>
            <a:r>
              <a:rPr lang="en-US" dirty="0" smtClean="0"/>
              <a:t>Load</a:t>
            </a:r>
          </a:p>
          <a:p>
            <a:pPr marL="457200" lvl="1" indent="0">
              <a:buNone/>
            </a:pPr>
            <a:endParaRPr lang="en-US" dirty="0"/>
          </a:p>
          <a:p>
            <a:pPr lvl="1"/>
            <a:endParaRPr lang="en-US" dirty="0"/>
          </a:p>
        </p:txBody>
      </p:sp>
      <p:pic>
        <p:nvPicPr>
          <p:cNvPr id="4" name="Picture 3" descr="Simple Circuit"/>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781800" y="2747963"/>
            <a:ext cx="4572000" cy="3429000"/>
          </a:xfrm>
          <a:prstGeom prst="rect">
            <a:avLst/>
          </a:prstGeom>
        </p:spPr>
      </p:pic>
    </p:spTree>
    <p:extLst>
      <p:ext uri="{BB962C8B-B14F-4D97-AF65-F5344CB8AC3E}">
        <p14:creationId xmlns:p14="http://schemas.microsoft.com/office/powerpoint/2010/main" val="38143947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981200" y="274638"/>
            <a:ext cx="8229600" cy="868362"/>
          </a:xfrm>
        </p:spPr>
        <p:txBody>
          <a:bodyPr/>
          <a:lstStyle/>
          <a:p>
            <a:pPr eaLnBrk="1" hangingPunct="1"/>
            <a:r>
              <a:rPr lang="en-US" altLang="en-US" smtClean="0"/>
              <a:t>OHM’S LAW</a:t>
            </a:r>
          </a:p>
        </p:txBody>
      </p:sp>
      <p:sp>
        <p:nvSpPr>
          <p:cNvPr id="40963" name="Rectangle 3"/>
          <p:cNvSpPr>
            <a:spLocks noGrp="1" noChangeArrowheads="1"/>
          </p:cNvSpPr>
          <p:nvPr>
            <p:ph idx="1"/>
          </p:nvPr>
        </p:nvSpPr>
        <p:spPr/>
        <p:txBody>
          <a:bodyPr/>
          <a:lstStyle/>
          <a:p>
            <a:pPr eaLnBrk="1" hangingPunct="1"/>
            <a:endParaRPr lang="en-US" altLang="en-US" dirty="0" smtClean="0"/>
          </a:p>
        </p:txBody>
      </p:sp>
      <p:pic>
        <p:nvPicPr>
          <p:cNvPr id="40964" name="Picture 4" descr="ohm table"/>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505200" y="1295400"/>
            <a:ext cx="5486400" cy="542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033677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TotalTime>
  <Words>520</Words>
  <Application>Microsoft Office PowerPoint</Application>
  <PresentationFormat>Widescreen</PresentationFormat>
  <Paragraphs>60</Paragraphs>
  <Slides>8</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Tahoma</vt:lpstr>
      <vt:lpstr>Wingdings 2</vt:lpstr>
      <vt:lpstr>Office Theme</vt:lpstr>
      <vt:lpstr>Electrical Theory</vt:lpstr>
      <vt:lpstr>Electrical Terms</vt:lpstr>
      <vt:lpstr>ELECTRICITY</vt:lpstr>
      <vt:lpstr>VOLTAGE</vt:lpstr>
      <vt:lpstr>CURRENT</vt:lpstr>
      <vt:lpstr>RESISTANCE</vt:lpstr>
      <vt:lpstr>CIRCUIT</vt:lpstr>
      <vt:lpstr>OHM’S LAW</vt:lpstr>
    </vt:vector>
  </TitlesOfParts>
  <Company>Iowa Lakes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Electrical Theory</dc:title>
  <dc:creator>Doug Zemler</dc:creator>
  <cp:lastModifiedBy>Robertson, Donna - OSHA</cp:lastModifiedBy>
  <cp:revision>10</cp:revision>
  <cp:lastPrinted>2019-03-11T18:44:36Z</cp:lastPrinted>
  <dcterms:created xsi:type="dcterms:W3CDTF">2017-12-13T16:14:25Z</dcterms:created>
  <dcterms:modified xsi:type="dcterms:W3CDTF">2021-04-01T15:20:44Z</dcterms:modified>
</cp:coreProperties>
</file>