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4"/>
  </p:notesMasterIdLst>
  <p:sldIdLst>
    <p:sldId id="256" r:id="rId2"/>
    <p:sldId id="297" r:id="rId3"/>
    <p:sldId id="270" r:id="rId4"/>
    <p:sldId id="342" r:id="rId5"/>
    <p:sldId id="299" r:id="rId6"/>
    <p:sldId id="300" r:id="rId7"/>
    <p:sldId id="262" r:id="rId8"/>
    <p:sldId id="305" r:id="rId9"/>
    <p:sldId id="304" r:id="rId10"/>
    <p:sldId id="275" r:id="rId11"/>
    <p:sldId id="336" r:id="rId12"/>
    <p:sldId id="312" r:id="rId13"/>
    <p:sldId id="337" r:id="rId14"/>
    <p:sldId id="338" r:id="rId15"/>
    <p:sldId id="308" r:id="rId16"/>
    <p:sldId id="317" r:id="rId17"/>
    <p:sldId id="341" r:id="rId18"/>
    <p:sldId id="346" r:id="rId19"/>
    <p:sldId id="347" r:id="rId20"/>
    <p:sldId id="360" r:id="rId21"/>
    <p:sldId id="339" r:id="rId22"/>
    <p:sldId id="350" r:id="rId23"/>
    <p:sldId id="354" r:id="rId24"/>
    <p:sldId id="351" r:id="rId25"/>
    <p:sldId id="352" r:id="rId26"/>
    <p:sldId id="362" r:id="rId27"/>
    <p:sldId id="358" r:id="rId28"/>
    <p:sldId id="321" r:id="rId29"/>
    <p:sldId id="332" r:id="rId30"/>
    <p:sldId id="333" r:id="rId31"/>
    <p:sldId id="363" r:id="rId32"/>
    <p:sldId id="335"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45" autoAdjust="0"/>
    <p:restoredTop sz="92514" autoAdjust="0"/>
  </p:normalViewPr>
  <p:slideViewPr>
    <p:cSldViewPr snapToGrid="0" snapToObjects="1">
      <p:cViewPr varScale="1">
        <p:scale>
          <a:sx n="67" d="100"/>
          <a:sy n="67" d="100"/>
        </p:scale>
        <p:origin x="1546" y="58"/>
      </p:cViewPr>
      <p:guideLst>
        <p:guide orient="horz" pos="2160"/>
        <p:guide pos="2880"/>
      </p:guideLst>
    </p:cSldViewPr>
  </p:slideViewPr>
  <p:outlineViewPr>
    <p:cViewPr>
      <p:scale>
        <a:sx n="33" d="100"/>
        <a:sy n="33" d="100"/>
      </p:scale>
      <p:origin x="0" y="12328"/>
    </p:cViewPr>
  </p:outlineViewPr>
  <p:notesTextViewPr>
    <p:cViewPr>
      <p:scale>
        <a:sx n="100" d="100"/>
        <a:sy n="100" d="100"/>
      </p:scale>
      <p:origin x="0" y="0"/>
    </p:cViewPr>
  </p:notesTextViewPr>
  <p:sorterViewPr>
    <p:cViewPr>
      <p:scale>
        <a:sx n="111" d="100"/>
        <a:sy n="111" d="100"/>
      </p:scale>
      <p:origin x="0" y="-14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79DFCC-A2ED-C546-A115-326212A638EE}" type="datetimeFigureOut">
              <a:rPr lang="en-US" smtClean="0"/>
              <a:t>4/6/2021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8A5055-0C0C-5443-AF1E-915F27AF43A4}" type="slidenum">
              <a:rPr lang="en-US" smtClean="0"/>
              <a:t>‹#›</a:t>
            </a:fld>
            <a:endParaRPr lang="en-US"/>
          </a:p>
        </p:txBody>
      </p:sp>
    </p:spTree>
    <p:extLst>
      <p:ext uri="{BB962C8B-B14F-4D97-AF65-F5344CB8AC3E}">
        <p14:creationId xmlns:p14="http://schemas.microsoft.com/office/powerpoint/2010/main" val="12739454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1</a:t>
            </a:fld>
            <a:endParaRPr lang="en-US"/>
          </a:p>
        </p:txBody>
      </p:sp>
    </p:spTree>
    <p:extLst>
      <p:ext uri="{BB962C8B-B14F-4D97-AF65-F5344CB8AC3E}">
        <p14:creationId xmlns:p14="http://schemas.microsoft.com/office/powerpoint/2010/main" val="4446745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“Hazard Communication (HAZCOM)</a:t>
            </a:r>
            <a:r>
              <a:rPr lang="mr-IN" dirty="0" smtClean="0"/>
              <a:t>…</a:t>
            </a:r>
            <a:r>
              <a:rPr lang="en-US" dirty="0" smtClean="0"/>
              <a:t>” OSHA</a:t>
            </a:r>
            <a:endParaRPr lang="en-US" dirty="0"/>
          </a:p>
        </p:txBody>
      </p:sp>
      <p:sp>
        <p:nvSpPr>
          <p:cNvPr id="4" name="Slide Number Placeholder 3"/>
          <p:cNvSpPr>
            <a:spLocks noGrp="1"/>
          </p:cNvSpPr>
          <p:nvPr>
            <p:ph type="sldNum" sz="quarter" idx="5"/>
          </p:nvPr>
        </p:nvSpPr>
        <p:spPr/>
        <p:txBody>
          <a:bodyPr/>
          <a:lstStyle/>
          <a:p>
            <a:fld id="{6C8A5055-0C0C-5443-AF1E-915F27AF43A4}" type="slidenum">
              <a:rPr lang="en-US" smtClean="0"/>
              <a:t>23</a:t>
            </a:fld>
            <a:endParaRPr lang="en-US"/>
          </a:p>
        </p:txBody>
      </p:sp>
    </p:spTree>
    <p:extLst>
      <p:ext uri="{BB962C8B-B14F-4D97-AF65-F5344CB8AC3E}">
        <p14:creationId xmlns:p14="http://schemas.microsoft.com/office/powerpoint/2010/main" val="3660225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cs typeface="+mn-cs"/>
              </a:rPr>
              <a:t>“Chemical</a:t>
            </a:r>
            <a:r>
              <a:rPr lang="en-US" baseline="0" dirty="0">
                <a:cs typeface="+mn-cs"/>
              </a:rPr>
              <a:t> Hazard and Hazard Communication</a:t>
            </a:r>
            <a:r>
              <a:rPr lang="en-US" baseline="0" dirty="0" smtClean="0">
                <a:cs typeface="+mn-cs"/>
              </a:rPr>
              <a:t>” OSHA</a:t>
            </a:r>
            <a:endParaRPr lang="en-US" baseline="0" dirty="0">
              <a:cs typeface="+mn-cs"/>
            </a:endParaRPr>
          </a:p>
        </p:txBody>
      </p:sp>
      <p:sp>
        <p:nvSpPr>
          <p:cNvPr id="4" name="Slide Number Placeholder 3"/>
          <p:cNvSpPr>
            <a:spLocks noGrp="1"/>
          </p:cNvSpPr>
          <p:nvPr>
            <p:ph type="sldNum" sz="quarter" idx="10"/>
          </p:nvPr>
        </p:nvSpPr>
        <p:spPr/>
        <p:txBody>
          <a:bodyPr/>
          <a:lstStyle/>
          <a:p>
            <a:fld id="{6C8A5055-0C0C-5443-AF1E-915F27AF43A4}" type="slidenum">
              <a:rPr lang="en-US" smtClean="0"/>
              <a:t>26</a:t>
            </a:fld>
            <a:endParaRPr lang="en-US"/>
          </a:p>
        </p:txBody>
      </p:sp>
    </p:spTree>
    <p:extLst>
      <p:ext uri="{BB962C8B-B14F-4D97-AF65-F5344CB8AC3E}">
        <p14:creationId xmlns:p14="http://schemas.microsoft.com/office/powerpoint/2010/main" val="3750929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“Staying Safe at Work”</a:t>
            </a:r>
            <a:r>
              <a:rPr lang="en-US" baseline="0" dirty="0"/>
              <a:t> OSHA </a:t>
            </a:r>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28</a:t>
            </a:fld>
            <a:endParaRPr lang="en-US"/>
          </a:p>
        </p:txBody>
      </p:sp>
    </p:spTree>
    <p:extLst>
      <p:ext uri="{BB962C8B-B14F-4D97-AF65-F5344CB8AC3E}">
        <p14:creationId xmlns:p14="http://schemas.microsoft.com/office/powerpoint/2010/main" val="1352212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
                <a:srgbClr val="1F396A"/>
              </a:buClr>
              <a:buSzPts val="4400"/>
              <a:buFont typeface="PT Sans"/>
              <a:buNone/>
              <a:tabLst/>
              <a:defRPr/>
            </a:pPr>
            <a:r>
              <a:rPr lang="en-US" dirty="0" smtClean="0"/>
              <a:t>Graphics from </a:t>
            </a:r>
            <a:r>
              <a:rPr lang="en-US" dirty="0" err="1" smtClean="0"/>
              <a:t>Kelsie</a:t>
            </a:r>
            <a:r>
              <a:rPr lang="en-US" dirty="0" smtClean="0"/>
              <a:t> Scruggs</a:t>
            </a:r>
            <a:r>
              <a:rPr lang="en-US" sz="1200" b="0" dirty="0" smtClean="0">
                <a:solidFill>
                  <a:schemeClr val="accent4"/>
                </a:solidFill>
              </a:rPr>
              <a:t> “Safe Jobs for Youth” LOHP/UCB</a:t>
            </a:r>
            <a:endParaRPr lang="en-US" sz="1200" b="0" baseline="0" dirty="0" smtClean="0">
              <a:solidFill>
                <a:schemeClr val="accent4"/>
              </a:solidFill>
            </a:endParaRPr>
          </a:p>
        </p:txBody>
      </p:sp>
      <p:sp>
        <p:nvSpPr>
          <p:cNvPr id="4" name="Slide Number Placeholder 3"/>
          <p:cNvSpPr>
            <a:spLocks noGrp="1"/>
          </p:cNvSpPr>
          <p:nvPr>
            <p:ph type="sldNum" sz="quarter" idx="10"/>
          </p:nvPr>
        </p:nvSpPr>
        <p:spPr/>
        <p:txBody>
          <a:bodyPr/>
          <a:lstStyle/>
          <a:p>
            <a:fld id="{6C8A5055-0C0C-5443-AF1E-915F27AF43A4}" type="slidenum">
              <a:rPr lang="en-US" smtClean="0"/>
              <a:t>3</a:t>
            </a:fld>
            <a:endParaRPr lang="en-US"/>
          </a:p>
        </p:txBody>
      </p:sp>
    </p:spTree>
    <p:extLst>
      <p:ext uri="{BB962C8B-B14F-4D97-AF65-F5344CB8AC3E}">
        <p14:creationId xmlns:p14="http://schemas.microsoft.com/office/powerpoint/2010/main" val="1298830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5</a:t>
            </a:fld>
            <a:endParaRPr lang="en-US"/>
          </a:p>
        </p:txBody>
      </p:sp>
    </p:spTree>
    <p:extLst>
      <p:ext uri="{BB962C8B-B14F-4D97-AF65-F5344CB8AC3E}">
        <p14:creationId xmlns:p14="http://schemas.microsoft.com/office/powerpoint/2010/main" val="1091800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Shape 175"/>
          <p:cNvSpPr>
            <a:spLocks noGrp="1" noRot="1" noChangeAspect="1"/>
          </p:cNvSpPr>
          <p:nvPr>
            <p:ph type="sldImg" idx="2"/>
          </p:nvPr>
        </p:nvSpPr>
        <p:spPr>
          <a:xfrm>
            <a:off x="1144588" y="687388"/>
            <a:ext cx="4568825" cy="3427412"/>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6" name="Shape 176"/>
          <p:cNvSpPr txBox="1">
            <a:spLocks noGrp="1"/>
          </p:cNvSpPr>
          <p:nvPr>
            <p:ph type="body" idx="1"/>
          </p:nvPr>
        </p:nvSpPr>
        <p:spPr>
          <a:xfrm>
            <a:off x="685800" y="4343401"/>
            <a:ext cx="5486400" cy="4114918"/>
          </a:xfrm>
          <a:prstGeom prst="rect">
            <a:avLst/>
          </a:prstGeom>
        </p:spPr>
        <p:txBody>
          <a:bodyPr spcFirstLastPara="1" wrap="square" lIns="91425" tIns="91425" rIns="91425" bIns="91425" anchor="t" anchorCtr="0">
            <a:noAutofit/>
          </a:bodyPr>
          <a:lstStyle/>
          <a:p>
            <a:pPr marL="0" marR="0" lvl="0" indent="0" algn="l" rtl="0">
              <a:spcBef>
                <a:spcPts val="0"/>
              </a:spcBef>
              <a:spcAft>
                <a:spcPts val="0"/>
              </a:spcAft>
              <a:buClr>
                <a:srgbClr val="1F396A"/>
              </a:buClr>
              <a:buSzPts val="4400"/>
              <a:buFont typeface="PT Sans"/>
              <a:buNone/>
            </a:pPr>
            <a:r>
              <a:rPr lang="en-US" sz="1600" b="0" dirty="0" err="1" smtClean="0">
                <a:solidFill>
                  <a:schemeClr val="accent4"/>
                </a:solidFill>
              </a:rPr>
              <a:t>Kelsie</a:t>
            </a:r>
            <a:r>
              <a:rPr lang="en-US" sz="1600" b="0" dirty="0" smtClean="0">
                <a:solidFill>
                  <a:schemeClr val="accent4"/>
                </a:solidFill>
              </a:rPr>
              <a:t> Scruggs, “</a:t>
            </a:r>
            <a:r>
              <a:rPr lang="en-US" sz="1600" b="0" dirty="0">
                <a:solidFill>
                  <a:schemeClr val="accent4"/>
                </a:solidFill>
              </a:rPr>
              <a:t>Safe Jobs for Youth” </a:t>
            </a:r>
            <a:r>
              <a:rPr lang="en-US" sz="1600" b="0" dirty="0" smtClean="0">
                <a:solidFill>
                  <a:schemeClr val="accent4"/>
                </a:solidFill>
              </a:rPr>
              <a:t>LOHP/UCB</a:t>
            </a:r>
            <a:endParaRPr lang="en-US" sz="1600" b="0" baseline="0" dirty="0" smtClean="0">
              <a:solidFill>
                <a:schemeClr val="accent4"/>
              </a:solidFill>
            </a:endParaRPr>
          </a:p>
          <a:p>
            <a:pPr marL="0" marR="0" lvl="0" indent="0" algn="l" rtl="0">
              <a:spcBef>
                <a:spcPts val="0"/>
              </a:spcBef>
              <a:spcAft>
                <a:spcPts val="0"/>
              </a:spcAft>
              <a:buClr>
                <a:srgbClr val="1F396A"/>
              </a:buClr>
              <a:buSzPts val="4400"/>
              <a:buFont typeface="PT Sans"/>
              <a:buNone/>
            </a:pPr>
            <a:endParaRPr lang="en-US" sz="1800" b="0" i="0" u="none" strike="noStrike" cap="none" dirty="0">
              <a:solidFill>
                <a:srgbClr val="1F396A"/>
              </a:solidFill>
              <a:latin typeface="PT Sans"/>
              <a:ea typeface="PT Sans"/>
              <a:cs typeface="PT Sans"/>
              <a:sym typeface="PT Sans"/>
            </a:endParaRPr>
          </a:p>
        </p:txBody>
      </p:sp>
      <p:sp>
        <p:nvSpPr>
          <p:cNvPr id="177" name="Shape 177"/>
          <p:cNvSpPr txBox="1">
            <a:spLocks noGrp="1"/>
          </p:cNvSpPr>
          <p:nvPr>
            <p:ph type="sldNum" idx="12"/>
          </p:nvPr>
        </p:nvSpPr>
        <p:spPr>
          <a:xfrm>
            <a:off x="3884613" y="8685213"/>
            <a:ext cx="2971800" cy="457082"/>
          </a:xfrm>
          <a:prstGeom prst="rect">
            <a:avLst/>
          </a:prstGeom>
        </p:spPr>
        <p:txBody>
          <a:bodyPr spcFirstLastPara="1" wrap="square" lIns="91850" tIns="45925" rIns="91850" bIns="45925" anchor="b" anchorCtr="0">
            <a:noAutofit/>
          </a:bodyPr>
          <a:lstStyle/>
          <a:p>
            <a:pPr marL="0" lvl="0" indent="0"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12</a:t>
            </a:fld>
            <a:endParaRPr lang="en-US"/>
          </a:p>
        </p:txBody>
      </p:sp>
    </p:spTree>
    <p:extLst>
      <p:ext uri="{BB962C8B-B14F-4D97-AF65-F5344CB8AC3E}">
        <p14:creationId xmlns:p14="http://schemas.microsoft.com/office/powerpoint/2010/main" val="762122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1144588" y="687388"/>
            <a:ext cx="4568825" cy="3427412"/>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7" name="Shape 217"/>
          <p:cNvSpPr txBox="1">
            <a:spLocks noGrp="1"/>
          </p:cNvSpPr>
          <p:nvPr>
            <p:ph type="body" idx="1"/>
          </p:nvPr>
        </p:nvSpPr>
        <p:spPr>
          <a:xfrm>
            <a:off x="685800" y="4343401"/>
            <a:ext cx="5486400" cy="4114918"/>
          </a:xfrm>
          <a:prstGeom prst="rect">
            <a:avLst/>
          </a:prstGeom>
        </p:spPr>
        <p:txBody>
          <a:bodyPr spcFirstLastPara="1" wrap="square" lIns="91425" tIns="91425" rIns="91425" bIns="91425" anchor="t" anchorCtr="0">
            <a:noAutofit/>
          </a:bodyPr>
          <a:lstStyle/>
          <a:p>
            <a:pPr marL="0" marR="0" lvl="0" indent="0" algn="l" defTabSz="457200" rtl="0" eaLnBrk="1" fontAlgn="auto" latinLnBrk="0" hangingPunct="1">
              <a:lnSpc>
                <a:spcPct val="100000"/>
              </a:lnSpc>
              <a:spcBef>
                <a:spcPts val="0"/>
              </a:spcBef>
              <a:spcAft>
                <a:spcPts val="0"/>
              </a:spcAft>
              <a:buClr>
                <a:srgbClr val="1F396A"/>
              </a:buClr>
              <a:buSzPts val="4400"/>
              <a:buFont typeface="PT Sans"/>
              <a:buNone/>
              <a:tabLst/>
              <a:defRPr/>
            </a:pPr>
            <a:r>
              <a:rPr lang="en-US" sz="1200" b="0" dirty="0" err="1" smtClean="0">
                <a:solidFill>
                  <a:schemeClr val="accent4"/>
                </a:solidFill>
              </a:rPr>
              <a:t>Kelsie</a:t>
            </a:r>
            <a:r>
              <a:rPr lang="en-US" sz="1200" b="0" smtClean="0">
                <a:solidFill>
                  <a:schemeClr val="accent4"/>
                </a:solidFill>
              </a:rPr>
              <a:t> Scruggs, “Safe Jobs for Youth” LOHP/UCB</a:t>
            </a:r>
            <a:endParaRPr lang="en-US" sz="1200" b="0" baseline="0" smtClean="0">
              <a:solidFill>
                <a:schemeClr val="accent4"/>
              </a:solidFill>
            </a:endParaRPr>
          </a:p>
          <a:p>
            <a:pPr marL="0" marR="0" lvl="0" indent="0" algn="l" rtl="0">
              <a:spcBef>
                <a:spcPts val="0"/>
              </a:spcBef>
              <a:spcAft>
                <a:spcPts val="0"/>
              </a:spcAft>
              <a:buClr>
                <a:srgbClr val="1F396A"/>
              </a:buClr>
              <a:buSzPts val="4400"/>
              <a:buFont typeface="PT Sans"/>
              <a:buNone/>
            </a:pPr>
            <a:endParaRPr dirty="0"/>
          </a:p>
        </p:txBody>
      </p:sp>
      <p:sp>
        <p:nvSpPr>
          <p:cNvPr id="218" name="Shape 218"/>
          <p:cNvSpPr txBox="1">
            <a:spLocks noGrp="1"/>
          </p:cNvSpPr>
          <p:nvPr>
            <p:ph type="sldNum" idx="12"/>
          </p:nvPr>
        </p:nvSpPr>
        <p:spPr>
          <a:xfrm>
            <a:off x="3884613" y="8685213"/>
            <a:ext cx="2971800" cy="457082"/>
          </a:xfrm>
          <a:prstGeom prst="rect">
            <a:avLst/>
          </a:prstGeom>
        </p:spPr>
        <p:txBody>
          <a:bodyPr spcFirstLastPara="1" wrap="square" lIns="91850" tIns="45925" rIns="91850" bIns="45925" anchor="b" anchorCtr="0">
            <a:noAutofit/>
          </a:bodyPr>
          <a:lstStyle/>
          <a:p>
            <a:pPr marL="0" lvl="0" indent="0"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13619">
              <a:defRPr sz="2300">
                <a:solidFill>
                  <a:schemeClr val="tx1"/>
                </a:solidFill>
                <a:latin typeface="Times New Roman" charset="0"/>
                <a:ea typeface="ＭＳ Ｐゴシック" charset="0"/>
              </a:defRPr>
            </a:lvl1pPr>
            <a:lvl2pPr marL="716204" indent="-275463" defTabSz="913619">
              <a:defRPr sz="2300">
                <a:solidFill>
                  <a:schemeClr val="tx1"/>
                </a:solidFill>
                <a:latin typeface="Times New Roman" charset="0"/>
                <a:ea typeface="ＭＳ Ｐゴシック" charset="0"/>
              </a:defRPr>
            </a:lvl2pPr>
            <a:lvl3pPr marL="1101852" indent="-220370" defTabSz="913619">
              <a:defRPr sz="2300">
                <a:solidFill>
                  <a:schemeClr val="tx1"/>
                </a:solidFill>
                <a:latin typeface="Times New Roman" charset="0"/>
                <a:ea typeface="ＭＳ Ｐゴシック" charset="0"/>
              </a:defRPr>
            </a:lvl3pPr>
            <a:lvl4pPr marL="1542593" indent="-220370" defTabSz="913619">
              <a:defRPr sz="2300">
                <a:solidFill>
                  <a:schemeClr val="tx1"/>
                </a:solidFill>
                <a:latin typeface="Times New Roman" charset="0"/>
                <a:ea typeface="ＭＳ Ｐゴシック" charset="0"/>
              </a:defRPr>
            </a:lvl4pPr>
            <a:lvl5pPr marL="1983334" indent="-220370" defTabSz="913619">
              <a:defRPr sz="2300">
                <a:solidFill>
                  <a:schemeClr val="tx1"/>
                </a:solidFill>
                <a:latin typeface="Times New Roman" charset="0"/>
                <a:ea typeface="ＭＳ Ｐゴシック" charset="0"/>
              </a:defRPr>
            </a:lvl5pPr>
            <a:lvl6pPr marL="2424074" indent="-220370" defTabSz="913619" eaLnBrk="0" fontAlgn="base" hangingPunct="0">
              <a:spcBef>
                <a:spcPct val="0"/>
              </a:spcBef>
              <a:spcAft>
                <a:spcPct val="0"/>
              </a:spcAft>
              <a:defRPr sz="2300">
                <a:solidFill>
                  <a:schemeClr val="tx1"/>
                </a:solidFill>
                <a:latin typeface="Times New Roman" charset="0"/>
                <a:ea typeface="ＭＳ Ｐゴシック" charset="0"/>
              </a:defRPr>
            </a:lvl6pPr>
            <a:lvl7pPr marL="2864815" indent="-220370" defTabSz="913619" eaLnBrk="0" fontAlgn="base" hangingPunct="0">
              <a:spcBef>
                <a:spcPct val="0"/>
              </a:spcBef>
              <a:spcAft>
                <a:spcPct val="0"/>
              </a:spcAft>
              <a:defRPr sz="2300">
                <a:solidFill>
                  <a:schemeClr val="tx1"/>
                </a:solidFill>
                <a:latin typeface="Times New Roman" charset="0"/>
                <a:ea typeface="ＭＳ Ｐゴシック" charset="0"/>
              </a:defRPr>
            </a:lvl7pPr>
            <a:lvl8pPr marL="3305556" indent="-220370" defTabSz="913619" eaLnBrk="0" fontAlgn="base" hangingPunct="0">
              <a:spcBef>
                <a:spcPct val="0"/>
              </a:spcBef>
              <a:spcAft>
                <a:spcPct val="0"/>
              </a:spcAft>
              <a:defRPr sz="2300">
                <a:solidFill>
                  <a:schemeClr val="tx1"/>
                </a:solidFill>
                <a:latin typeface="Times New Roman" charset="0"/>
                <a:ea typeface="ＭＳ Ｐゴシック" charset="0"/>
              </a:defRPr>
            </a:lvl8pPr>
            <a:lvl9pPr marL="3746297" indent="-220370" defTabSz="913619" eaLnBrk="0" fontAlgn="base" hangingPunct="0">
              <a:spcBef>
                <a:spcPct val="0"/>
              </a:spcBef>
              <a:spcAft>
                <a:spcPct val="0"/>
              </a:spcAft>
              <a:defRPr sz="2300">
                <a:solidFill>
                  <a:schemeClr val="tx1"/>
                </a:solidFill>
                <a:latin typeface="Times New Roman" charset="0"/>
                <a:ea typeface="ＭＳ Ｐゴシック" charset="0"/>
              </a:defRPr>
            </a:lvl9pPr>
          </a:lstStyle>
          <a:p>
            <a:fld id="{740C6146-C34D-5941-AE07-51D2B3AE4FC4}" type="slidenum">
              <a:rPr lang="en-US" sz="1200"/>
              <a:pPr/>
              <a:t>14</a:t>
            </a:fld>
            <a:endParaRPr lang="en-US" sz="1200"/>
          </a:p>
        </p:txBody>
      </p:sp>
      <p:sp>
        <p:nvSpPr>
          <p:cNvPr id="74754" name="Rectangle 2"/>
          <p:cNvSpPr>
            <a:spLocks noGrp="1" noRot="1" noChangeAspect="1" noChangeArrowheads="1" noTextEdit="1"/>
          </p:cNvSpPr>
          <p:nvPr>
            <p:ph type="sldImg"/>
          </p:nvPr>
        </p:nvSpPr>
        <p:spPr>
          <a:xfrm>
            <a:off x="1152525" y="690563"/>
            <a:ext cx="4552950" cy="3416300"/>
          </a:xfrm>
          <a:ln w="12700" cap="flat">
            <a:solidFill>
              <a:schemeClr val="tx1"/>
            </a:solidFill>
          </a:ln>
        </p:spPr>
      </p:sp>
      <p:sp>
        <p:nvSpPr>
          <p:cNvPr id="74755" name="Rectangle 3"/>
          <p:cNvSpPr>
            <a:spLocks noGrp="1" noChangeArrowheads="1"/>
          </p:cNvSpPr>
          <p:nvPr>
            <p:ph type="body" idx="1"/>
          </p:nvPr>
        </p:nvSpPr>
        <p:spPr>
          <a:xfrm>
            <a:off x="915111" y="4343094"/>
            <a:ext cx="5027779" cy="4114185"/>
          </a:xfrm>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lIns="91805" tIns="45903" rIns="91805" bIns="45903"/>
          <a:lstStyle/>
          <a:p>
            <a:r>
              <a:rPr lang="en-US" dirty="0">
                <a:latin typeface="Times New Roman" charset="0"/>
              </a:rPr>
              <a:t>“Hazard Communication</a:t>
            </a:r>
            <a:r>
              <a:rPr lang="en-US" baseline="0" dirty="0">
                <a:latin typeface="Times New Roman" charset="0"/>
              </a:rPr>
              <a:t> Standard 1910.1200.</a:t>
            </a:r>
            <a:r>
              <a:rPr lang="en-US" baseline="0" dirty="0" smtClean="0">
                <a:latin typeface="Times New Roman" charset="0"/>
              </a:rPr>
              <a:t>”</a:t>
            </a:r>
            <a:endParaRPr lang="en-US" dirty="0">
              <a:latin typeface="Times New Roman"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cs typeface="+mn-cs"/>
            </a:endParaRPr>
          </a:p>
          <a:p>
            <a:endParaRPr lang="en-US" dirty="0"/>
          </a:p>
        </p:txBody>
      </p:sp>
      <p:sp>
        <p:nvSpPr>
          <p:cNvPr id="4" name="Slide Number Placeholder 3"/>
          <p:cNvSpPr>
            <a:spLocks noGrp="1"/>
          </p:cNvSpPr>
          <p:nvPr>
            <p:ph type="sldNum" sz="quarter" idx="10"/>
          </p:nvPr>
        </p:nvSpPr>
        <p:spPr/>
        <p:txBody>
          <a:bodyPr/>
          <a:lstStyle/>
          <a:p>
            <a:fld id="{6C8A5055-0C0C-5443-AF1E-915F27AF43A4}" type="slidenum">
              <a:rPr lang="en-US" smtClean="0"/>
              <a:t>17</a:t>
            </a:fld>
            <a:endParaRPr lang="en-US"/>
          </a:p>
        </p:txBody>
      </p:sp>
    </p:spTree>
    <p:extLst>
      <p:ext uri="{BB962C8B-B14F-4D97-AF65-F5344CB8AC3E}">
        <p14:creationId xmlns:p14="http://schemas.microsoft.com/office/powerpoint/2010/main" val="5500587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r>
              <a:rPr lang="en-US" dirty="0">
                <a:cs typeface="+mn-cs"/>
              </a:rPr>
              <a:t>“Chemical</a:t>
            </a:r>
            <a:r>
              <a:rPr lang="en-US" baseline="0" dirty="0">
                <a:cs typeface="+mn-cs"/>
              </a:rPr>
              <a:t> Hazard and Hazard Communication</a:t>
            </a:r>
            <a:r>
              <a:rPr lang="en-US" baseline="0" dirty="0" smtClean="0">
                <a:cs typeface="+mn-cs"/>
              </a:rPr>
              <a:t>” OSHA</a:t>
            </a:r>
            <a:endParaRPr lang="en-US" baseline="0" dirty="0">
              <a:cs typeface="+mn-cs"/>
            </a:endParaRPr>
          </a:p>
          <a:p>
            <a:pPr>
              <a:defRPr/>
            </a:pPr>
            <a:endParaRPr lang="en-US" dirty="0">
              <a:cs typeface="+mn-cs"/>
            </a:endParaRPr>
          </a:p>
          <a:p>
            <a:pPr>
              <a:defRPr/>
            </a:pPr>
            <a:endParaRPr lang="en-US" dirty="0">
              <a:cs typeface="+mn-cs"/>
            </a:endParaRPr>
          </a:p>
        </p:txBody>
      </p:sp>
      <p:sp>
        <p:nvSpPr>
          <p:cNvPr id="20484" name="Slide Number Placeholder 3"/>
          <p:cNvSpPr>
            <a:spLocks noGrp="1"/>
          </p:cNvSpPr>
          <p:nvPr>
            <p:ph type="sldNum" sz="quarter" idx="5"/>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1200">
                <a:solidFill>
                  <a:schemeClr val="tx1"/>
                </a:solidFill>
                <a:latin typeface="Arial" charset="0"/>
                <a:ea typeface="ＭＳ Ｐゴシック" charset="0"/>
              </a:defRPr>
            </a:lvl1pPr>
            <a:lvl2pPr marL="757238" indent="-290513">
              <a:defRPr sz="1200">
                <a:solidFill>
                  <a:schemeClr val="tx1"/>
                </a:solidFill>
                <a:latin typeface="Arial" charset="0"/>
                <a:ea typeface="ＭＳ Ｐゴシック" charset="0"/>
              </a:defRPr>
            </a:lvl2pPr>
            <a:lvl3pPr marL="1165225" indent="-231775">
              <a:defRPr sz="1200">
                <a:solidFill>
                  <a:schemeClr val="tx1"/>
                </a:solidFill>
                <a:latin typeface="Arial" charset="0"/>
                <a:ea typeface="ＭＳ Ｐゴシック" charset="0"/>
              </a:defRPr>
            </a:lvl3pPr>
            <a:lvl4pPr marL="1631950" indent="-231775">
              <a:defRPr sz="1200">
                <a:solidFill>
                  <a:schemeClr val="tx1"/>
                </a:solidFill>
                <a:latin typeface="Arial" charset="0"/>
                <a:ea typeface="ＭＳ Ｐゴシック" charset="0"/>
              </a:defRPr>
            </a:lvl4pPr>
            <a:lvl5pPr marL="2098675" indent="-231775">
              <a:defRPr sz="1200">
                <a:solidFill>
                  <a:schemeClr val="tx1"/>
                </a:solidFill>
                <a:latin typeface="Arial" charset="0"/>
                <a:ea typeface="ＭＳ Ｐゴシック" charset="0"/>
              </a:defRPr>
            </a:lvl5pPr>
            <a:lvl6pPr marL="2555875" indent="-231775" eaLnBrk="0" fontAlgn="base" hangingPunct="0">
              <a:spcBef>
                <a:spcPct val="30000"/>
              </a:spcBef>
              <a:spcAft>
                <a:spcPct val="0"/>
              </a:spcAft>
              <a:defRPr sz="1200">
                <a:solidFill>
                  <a:schemeClr val="tx1"/>
                </a:solidFill>
                <a:latin typeface="Arial" charset="0"/>
                <a:ea typeface="ＭＳ Ｐゴシック" charset="0"/>
              </a:defRPr>
            </a:lvl6pPr>
            <a:lvl7pPr marL="3013075" indent="-231775" eaLnBrk="0" fontAlgn="base" hangingPunct="0">
              <a:spcBef>
                <a:spcPct val="30000"/>
              </a:spcBef>
              <a:spcAft>
                <a:spcPct val="0"/>
              </a:spcAft>
              <a:defRPr sz="1200">
                <a:solidFill>
                  <a:schemeClr val="tx1"/>
                </a:solidFill>
                <a:latin typeface="Arial" charset="0"/>
                <a:ea typeface="ＭＳ Ｐゴシック" charset="0"/>
              </a:defRPr>
            </a:lvl7pPr>
            <a:lvl8pPr marL="3470275" indent="-231775" eaLnBrk="0" fontAlgn="base" hangingPunct="0">
              <a:spcBef>
                <a:spcPct val="30000"/>
              </a:spcBef>
              <a:spcAft>
                <a:spcPct val="0"/>
              </a:spcAft>
              <a:defRPr sz="1200">
                <a:solidFill>
                  <a:schemeClr val="tx1"/>
                </a:solidFill>
                <a:latin typeface="Arial" charset="0"/>
                <a:ea typeface="ＭＳ Ｐゴシック" charset="0"/>
              </a:defRPr>
            </a:lvl8pPr>
            <a:lvl9pPr marL="3927475" indent="-231775" eaLnBrk="0" fontAlgn="base" hangingPunct="0">
              <a:spcBef>
                <a:spcPct val="30000"/>
              </a:spcBef>
              <a:spcAft>
                <a:spcPct val="0"/>
              </a:spcAft>
              <a:defRPr sz="1200">
                <a:solidFill>
                  <a:schemeClr val="tx1"/>
                </a:solidFill>
                <a:latin typeface="Arial" charset="0"/>
                <a:ea typeface="ＭＳ Ｐゴシック" charset="0"/>
              </a:defRPr>
            </a:lvl9pPr>
          </a:lstStyle>
          <a:p>
            <a:pPr>
              <a:defRPr/>
            </a:pPr>
            <a:fld id="{641A69AE-A0B2-524A-90F8-CBA03A6942A3}" type="slidenum">
              <a:rPr lang="en-US" smtClean="0"/>
              <a:pPr>
                <a:defRPr/>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A38AE3C-E360-4FC2-AAAD-D060894AE56A}"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622884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AB7D1B-4738-479B-92B0-5D930808DE02}"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1746490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7D210D-FBE0-4866-BFEB-22569B3E2447}"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1241053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1504CB-E023-478E-90DC-847DB2BBF98A}"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385649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126DD3-4CF1-4A7A-A623-204CBDFB5ED4}" type="datetime1">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1327406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0853EFC-28F9-4AB3-97ED-474F29C9E9DF}" type="datetime1">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2055077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648707-5112-4FC2-935C-995D55A14F82}" type="datetime1">
              <a:rPr lang="en-US" smtClean="0"/>
              <a:t>4/6/2021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132772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BC34FD-5C7D-4808-A685-99C643E377B9}" type="datetime1">
              <a:rPr lang="en-US" smtClean="0"/>
              <a:t>4/6/2021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858422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9370B-2009-487E-8A05-279A7048F2F4}" type="datetime1">
              <a:rPr lang="en-US" smtClean="0"/>
              <a:t>4/6/2021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324762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D7A5166-F863-46F2-B5C1-334FED34422A}" type="datetime1">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2311430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7A970C-0BFF-4C41-A481-7FFD9C3B6D85}" type="datetime1">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775FB8-FE8B-CA4D-AF74-1335A0F8AE96}" type="slidenum">
              <a:rPr lang="en-US" smtClean="0"/>
              <a:t>‹#›</a:t>
            </a:fld>
            <a:endParaRPr lang="en-US"/>
          </a:p>
        </p:txBody>
      </p:sp>
    </p:spTree>
    <p:extLst>
      <p:ext uri="{BB962C8B-B14F-4D97-AF65-F5344CB8AC3E}">
        <p14:creationId xmlns:p14="http://schemas.microsoft.com/office/powerpoint/2010/main" val="3165738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D8BA38-0BD4-4830-A8A1-E87960990DA3}" type="datetime1">
              <a:rPr lang="en-US" smtClean="0"/>
              <a:t>4/6/2021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775FB8-FE8B-CA4D-AF74-1335A0F8AE96}" type="slidenum">
              <a:rPr lang="en-US" smtClean="0"/>
              <a:t>‹#›</a:t>
            </a:fld>
            <a:endParaRPr lang="en-US"/>
          </a:p>
        </p:txBody>
      </p:sp>
    </p:spTree>
    <p:extLst>
      <p:ext uri="{BB962C8B-B14F-4D97-AF65-F5344CB8AC3E}">
        <p14:creationId xmlns:p14="http://schemas.microsoft.com/office/powerpoint/2010/main" val="134450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Chemical Safety and Hazard Communication</a:t>
            </a:r>
          </a:p>
        </p:txBody>
      </p:sp>
      <p:sp>
        <p:nvSpPr>
          <p:cNvPr id="3" name="Subtitle 2"/>
          <p:cNvSpPr>
            <a:spLocks noGrp="1"/>
          </p:cNvSpPr>
          <p:nvPr>
            <p:ph type="subTitle" idx="1"/>
          </p:nvPr>
        </p:nvSpPr>
        <p:spPr/>
        <p:txBody>
          <a:bodyPr>
            <a:normAutofit fontScale="55000" lnSpcReduction="20000"/>
          </a:bodyPr>
          <a:lstStyle/>
          <a:p>
            <a:pPr algn="l"/>
            <a:r>
              <a:rPr lang="en-US" dirty="0"/>
              <a:t>This material was produced by Asian Immigrant Women Advocates under grant number </a:t>
            </a:r>
            <a:r>
              <a:rPr lang="en-US" dirty="0" smtClean="0"/>
              <a:t>SH-05002-SH8 </a:t>
            </a:r>
            <a:r>
              <a:rPr lang="en-US" dirty="0"/>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
        <p:nvSpPr>
          <p:cNvPr id="4" name="Slide Number Placeholder 3"/>
          <p:cNvSpPr>
            <a:spLocks noGrp="1"/>
          </p:cNvSpPr>
          <p:nvPr>
            <p:ph type="sldNum" sz="quarter" idx="12"/>
          </p:nvPr>
        </p:nvSpPr>
        <p:spPr/>
        <p:txBody>
          <a:bodyPr/>
          <a:lstStyle/>
          <a:p>
            <a:fld id="{12775FB8-FE8B-CA4D-AF74-1335A0F8AE96}" type="slidenum">
              <a:rPr lang="en-US" smtClean="0"/>
              <a:t>1</a:t>
            </a:fld>
            <a:endParaRPr lang="en-US"/>
          </a:p>
        </p:txBody>
      </p:sp>
    </p:spTree>
    <p:extLst>
      <p:ext uri="{BB962C8B-B14F-4D97-AF65-F5344CB8AC3E}">
        <p14:creationId xmlns:p14="http://schemas.microsoft.com/office/powerpoint/2010/main" val="12006832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chemical hazard?</a:t>
            </a:r>
          </a:p>
        </p:txBody>
      </p:sp>
      <p:sp>
        <p:nvSpPr>
          <p:cNvPr id="3" name="Content Placeholder 2"/>
          <p:cNvSpPr>
            <a:spLocks noGrp="1"/>
          </p:cNvSpPr>
          <p:nvPr>
            <p:ph idx="1"/>
          </p:nvPr>
        </p:nvSpPr>
        <p:spPr/>
        <p:txBody>
          <a:bodyPr/>
          <a:lstStyle/>
          <a:p>
            <a:r>
              <a:rPr lang="en-US" i="1" dirty="0"/>
              <a:t>Chemical hazards </a:t>
            </a:r>
            <a:r>
              <a:rPr lang="en-US" dirty="0"/>
              <a:t>are gases, vapors, liquids, or dusts that can harm your body. </a:t>
            </a:r>
          </a:p>
          <a:p>
            <a:pPr marL="0" indent="0">
              <a:buNone/>
            </a:pPr>
            <a:endParaRPr lang="en-US" dirty="0"/>
          </a:p>
        </p:txBody>
      </p:sp>
      <p:sp>
        <p:nvSpPr>
          <p:cNvPr id="7" name="Slide Number Placeholder 6"/>
          <p:cNvSpPr>
            <a:spLocks noGrp="1"/>
          </p:cNvSpPr>
          <p:nvPr>
            <p:ph type="sldNum" sz="quarter" idx="12"/>
          </p:nvPr>
        </p:nvSpPr>
        <p:spPr/>
        <p:txBody>
          <a:bodyPr/>
          <a:lstStyle/>
          <a:p>
            <a:fld id="{12775FB8-FE8B-CA4D-AF74-1335A0F8AE96}" type="slidenum">
              <a:rPr lang="en-US" smtClean="0"/>
              <a:t>10</a:t>
            </a:fld>
            <a:endParaRPr lang="en-US"/>
          </a:p>
        </p:txBody>
      </p:sp>
      <p:pic>
        <p:nvPicPr>
          <p:cNvPr id="8" name="Picture 7" title="Glove"/>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859155" y="3443967"/>
            <a:ext cx="1619250" cy="2162175"/>
          </a:xfrm>
          <a:prstGeom prst="rect">
            <a:avLst/>
          </a:prstGeom>
        </p:spPr>
      </p:pic>
      <p:pic>
        <p:nvPicPr>
          <p:cNvPr id="9" name="Picture 8" title="Goggle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138487" y="3840835"/>
            <a:ext cx="2524125" cy="1442301"/>
          </a:xfrm>
          <a:prstGeom prst="rect">
            <a:avLst/>
          </a:prstGeom>
        </p:spPr>
      </p:pic>
      <p:pic>
        <p:nvPicPr>
          <p:cNvPr id="10" name="Picture 9" title="Face Mask"/>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164580" y="3717226"/>
            <a:ext cx="2209800" cy="1657350"/>
          </a:xfrm>
          <a:prstGeom prst="rect">
            <a:avLst/>
          </a:prstGeom>
        </p:spPr>
      </p:pic>
    </p:spTree>
    <p:extLst>
      <p:ext uri="{BB962C8B-B14F-4D97-AF65-F5344CB8AC3E}">
        <p14:creationId xmlns:p14="http://schemas.microsoft.com/office/powerpoint/2010/main" val="37088704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body" idx="1"/>
          </p:nvPr>
        </p:nvSpPr>
        <p:spPr>
          <a:xfrm>
            <a:off x="6243600" y="264700"/>
            <a:ext cx="2745000" cy="6465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1200"/>
              </a:spcAft>
              <a:buNone/>
            </a:pPr>
            <a:r>
              <a:rPr lang="en-US" sz="1800">
                <a:solidFill>
                  <a:schemeClr val="dk2"/>
                </a:solidFill>
                <a:latin typeface="Open Sans"/>
                <a:ea typeface="Open Sans"/>
                <a:cs typeface="Open Sans"/>
                <a:sym typeface="Open Sans"/>
              </a:rPr>
              <a:t>Breathing (Inhalation)</a:t>
            </a:r>
            <a:r>
              <a:rPr lang="en-US" sz="1800" b="0">
                <a:solidFill>
                  <a:schemeClr val="dk2"/>
                </a:solidFill>
                <a:latin typeface="Arial"/>
                <a:ea typeface="Arial"/>
                <a:cs typeface="Arial"/>
                <a:sym typeface="Arial"/>
              </a:rPr>
              <a:t/>
            </a:r>
            <a:br>
              <a:rPr lang="en-US" sz="1800" b="0">
                <a:solidFill>
                  <a:schemeClr val="dk2"/>
                </a:solidFill>
                <a:latin typeface="Arial"/>
                <a:ea typeface="Arial"/>
                <a:cs typeface="Arial"/>
                <a:sym typeface="Arial"/>
              </a:rPr>
            </a:br>
            <a:r>
              <a:rPr lang="en-US" sz="1800">
                <a:solidFill>
                  <a:schemeClr val="dk2"/>
                </a:solidFill>
              </a:rPr>
              <a:t/>
            </a:r>
            <a:br>
              <a:rPr lang="en-US" sz="1800">
                <a:solidFill>
                  <a:schemeClr val="dk2"/>
                </a:solidFill>
              </a:rPr>
            </a:br>
            <a:r>
              <a:rPr lang="en-US" sz="1800">
                <a:solidFill>
                  <a:schemeClr val="dk2"/>
                </a:solidFill>
              </a:rPr>
              <a:t/>
            </a:r>
            <a:br>
              <a:rPr lang="en-US" sz="1800">
                <a:solidFill>
                  <a:schemeClr val="dk2"/>
                </a:solidFill>
              </a:rPr>
            </a:br>
            <a:endParaRPr sz="1800">
              <a:solidFill>
                <a:schemeClr val="dk2"/>
              </a:solidFill>
            </a:endParaRPr>
          </a:p>
        </p:txBody>
      </p:sp>
      <p:sp>
        <p:nvSpPr>
          <p:cNvPr id="180" name="Shape 180"/>
          <p:cNvSpPr txBox="1">
            <a:spLocks noGrp="1"/>
          </p:cNvSpPr>
          <p:nvPr>
            <p:ph type="body" idx="1"/>
          </p:nvPr>
        </p:nvSpPr>
        <p:spPr>
          <a:xfrm>
            <a:off x="3659138" y="2635075"/>
            <a:ext cx="2745000" cy="646500"/>
          </a:xfrm>
          <a:prstGeom prst="rect">
            <a:avLst/>
          </a:prstGeom>
        </p:spPr>
        <p:txBody>
          <a:bodyPr spcFirstLastPara="1" wrap="square" lIns="91425" tIns="91425" rIns="91425" bIns="91425" anchor="t" anchorCtr="0">
            <a:noAutofit/>
          </a:bodyPr>
          <a:lstStyle/>
          <a:p>
            <a:pPr marL="0" lvl="0" indent="0" algn="ctr" rtl="0">
              <a:lnSpc>
                <a:spcPct val="115000"/>
              </a:lnSpc>
              <a:spcBef>
                <a:spcPts val="0"/>
              </a:spcBef>
              <a:spcAft>
                <a:spcPts val="1200"/>
              </a:spcAft>
              <a:buNone/>
            </a:pPr>
            <a:r>
              <a:rPr lang="en-US" sz="1800">
                <a:solidFill>
                  <a:schemeClr val="dk2"/>
                </a:solidFill>
                <a:latin typeface="Open Sans"/>
                <a:ea typeface="Open Sans"/>
                <a:cs typeface="Open Sans"/>
                <a:sym typeface="Open Sans"/>
              </a:rPr>
              <a:t>Skin or Eye Contact</a:t>
            </a:r>
            <a:r>
              <a:rPr lang="en-US" sz="1800" b="0">
                <a:solidFill>
                  <a:schemeClr val="dk2"/>
                </a:solidFill>
                <a:latin typeface="Arial"/>
                <a:ea typeface="Arial"/>
                <a:cs typeface="Arial"/>
                <a:sym typeface="Arial"/>
              </a:rPr>
              <a:t/>
            </a:r>
            <a:br>
              <a:rPr lang="en-US" sz="1800" b="0">
                <a:solidFill>
                  <a:schemeClr val="dk2"/>
                </a:solidFill>
                <a:latin typeface="Arial"/>
                <a:ea typeface="Arial"/>
                <a:cs typeface="Arial"/>
                <a:sym typeface="Arial"/>
              </a:rPr>
            </a:br>
            <a:r>
              <a:rPr lang="en-US" sz="1800">
                <a:solidFill>
                  <a:schemeClr val="dk2"/>
                </a:solidFill>
              </a:rPr>
              <a:t/>
            </a:r>
            <a:br>
              <a:rPr lang="en-US" sz="1800">
                <a:solidFill>
                  <a:schemeClr val="dk2"/>
                </a:solidFill>
              </a:rPr>
            </a:br>
            <a:r>
              <a:rPr lang="en-US" sz="1800">
                <a:solidFill>
                  <a:schemeClr val="dk2"/>
                </a:solidFill>
              </a:rPr>
              <a:t/>
            </a:r>
            <a:br>
              <a:rPr lang="en-US" sz="1800">
                <a:solidFill>
                  <a:schemeClr val="dk2"/>
                </a:solidFill>
              </a:rPr>
            </a:br>
            <a:endParaRPr sz="1800">
              <a:solidFill>
                <a:schemeClr val="dk2"/>
              </a:solidFill>
            </a:endParaRPr>
          </a:p>
        </p:txBody>
      </p:sp>
      <p:sp>
        <p:nvSpPr>
          <p:cNvPr id="181" name="Shape 181"/>
          <p:cNvSpPr txBox="1">
            <a:spLocks noGrp="1"/>
          </p:cNvSpPr>
          <p:nvPr>
            <p:ph type="body" idx="1"/>
          </p:nvPr>
        </p:nvSpPr>
        <p:spPr>
          <a:xfrm>
            <a:off x="370925" y="3924125"/>
            <a:ext cx="2903700" cy="646500"/>
          </a:xfrm>
          <a:prstGeom prst="rect">
            <a:avLst/>
          </a:prstGeom>
        </p:spPr>
        <p:txBody>
          <a:bodyPr spcFirstLastPara="1" wrap="square" lIns="91425" tIns="91425" rIns="91425" bIns="91425" anchor="t" anchorCtr="0">
            <a:noAutofit/>
          </a:bodyPr>
          <a:lstStyle/>
          <a:p>
            <a:pPr marL="0" lvl="0" indent="0" algn="ctr" rtl="0">
              <a:lnSpc>
                <a:spcPct val="115000"/>
              </a:lnSpc>
              <a:spcBef>
                <a:spcPts val="0"/>
              </a:spcBef>
              <a:spcAft>
                <a:spcPts val="1200"/>
              </a:spcAft>
              <a:buNone/>
            </a:pPr>
            <a:r>
              <a:rPr lang="en-US" sz="1800">
                <a:solidFill>
                  <a:schemeClr val="dk2"/>
                </a:solidFill>
                <a:latin typeface="Open Sans"/>
                <a:ea typeface="Open Sans"/>
                <a:cs typeface="Open Sans"/>
                <a:sym typeface="Open Sans"/>
              </a:rPr>
              <a:t>Swallowing (Ingestion)</a:t>
            </a:r>
            <a:r>
              <a:rPr lang="en-US" sz="1800" b="0">
                <a:solidFill>
                  <a:schemeClr val="dk2"/>
                </a:solidFill>
                <a:latin typeface="Arial"/>
                <a:ea typeface="Arial"/>
                <a:cs typeface="Arial"/>
                <a:sym typeface="Arial"/>
              </a:rPr>
              <a:t/>
            </a:r>
            <a:br>
              <a:rPr lang="en-US" sz="1800" b="0">
                <a:solidFill>
                  <a:schemeClr val="dk2"/>
                </a:solidFill>
                <a:latin typeface="Arial"/>
                <a:ea typeface="Arial"/>
                <a:cs typeface="Arial"/>
                <a:sym typeface="Arial"/>
              </a:rPr>
            </a:br>
            <a:r>
              <a:rPr lang="en-US" sz="1800">
                <a:solidFill>
                  <a:schemeClr val="dk2"/>
                </a:solidFill>
              </a:rPr>
              <a:t/>
            </a:r>
            <a:br>
              <a:rPr lang="en-US" sz="1800">
                <a:solidFill>
                  <a:schemeClr val="dk2"/>
                </a:solidFill>
              </a:rPr>
            </a:br>
            <a:r>
              <a:rPr lang="en-US" sz="1800">
                <a:solidFill>
                  <a:schemeClr val="dk2"/>
                </a:solidFill>
              </a:rPr>
              <a:t/>
            </a:r>
            <a:br>
              <a:rPr lang="en-US" sz="1800">
                <a:solidFill>
                  <a:schemeClr val="dk2"/>
                </a:solidFill>
              </a:rPr>
            </a:br>
            <a:endParaRPr sz="1800">
              <a:solidFill>
                <a:schemeClr val="dk2"/>
              </a:solidFill>
            </a:endParaRPr>
          </a:p>
        </p:txBody>
      </p:sp>
      <p:sp>
        <p:nvSpPr>
          <p:cNvPr id="185" name="Shape 185"/>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186" name="Shape 186"/>
          <p:cNvSpPr txBox="1">
            <a:spLocks noGrp="1"/>
          </p:cNvSpPr>
          <p:nvPr>
            <p:ph type="title"/>
          </p:nvPr>
        </p:nvSpPr>
        <p:spPr>
          <a:xfrm>
            <a:off x="431975" y="327775"/>
            <a:ext cx="3029400" cy="2953800"/>
          </a:xfrm>
          <a:prstGeom prst="rect">
            <a:avLst/>
          </a:prstGeom>
          <a:solidFill>
            <a:schemeClr val="accent3"/>
          </a:solidFill>
        </p:spPr>
        <p:txBody>
          <a:bodyPr spcFirstLastPara="1" wrap="square" lIns="91425" tIns="91425" rIns="91425" bIns="91425" anchor="ctr" anchorCtr="0">
            <a:noAutofit/>
          </a:bodyPr>
          <a:lstStyle/>
          <a:p>
            <a:pPr marL="0" lvl="0" indent="0" algn="l" rtl="0">
              <a:spcBef>
                <a:spcPts val="0"/>
              </a:spcBef>
              <a:spcAft>
                <a:spcPts val="0"/>
              </a:spcAft>
              <a:buNone/>
            </a:pPr>
            <a:r>
              <a:rPr lang="en-US" sz="3600" dirty="0">
                <a:solidFill>
                  <a:srgbClr val="FFFFFF"/>
                </a:solidFill>
                <a:latin typeface="Economica"/>
                <a:ea typeface="Economica"/>
                <a:cs typeface="Economica"/>
                <a:sym typeface="Economica"/>
              </a:rPr>
              <a:t>HOW DO CHEMICALS GET INTO THE BODY?</a:t>
            </a:r>
            <a:endParaRPr sz="3600" dirty="0">
              <a:solidFill>
                <a:srgbClr val="FFFFFF"/>
              </a:solidFill>
              <a:latin typeface="Economica"/>
              <a:ea typeface="Economica"/>
              <a:cs typeface="Economica"/>
              <a:sym typeface="Economica"/>
            </a:endParaRPr>
          </a:p>
        </p:txBody>
      </p:sp>
      <p:pic>
        <p:nvPicPr>
          <p:cNvPr id="187" name="Shape 187" title="OSHA logo"/>
          <p:cNvPicPr preferRelativeResize="0"/>
          <p:nvPr/>
        </p:nvPicPr>
        <p:blipFill>
          <a:blip r:embed="rId3" cstate="email">
            <a:alphaModFix/>
            <a:extLst>
              <a:ext uri="{28A0092B-C50C-407E-A947-70E740481C1C}">
                <a14:useLocalDpi xmlns:a14="http://schemas.microsoft.com/office/drawing/2010/main"/>
              </a:ext>
            </a:extLst>
          </a:blip>
          <a:stretch>
            <a:fillRect/>
          </a:stretch>
        </p:blipFill>
        <p:spPr>
          <a:xfrm>
            <a:off x="7674450" y="6325911"/>
            <a:ext cx="701600" cy="425975"/>
          </a:xfrm>
          <a:prstGeom prst="rect">
            <a:avLst/>
          </a:prstGeom>
          <a:noFill/>
          <a:ln>
            <a:noFill/>
          </a:ln>
        </p:spPr>
      </p:pic>
      <p:pic>
        <p:nvPicPr>
          <p:cNvPr id="2" name="Picture 1" title="Conversation bubbles with the words Inhale and Exhale"/>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553200" y="855215"/>
            <a:ext cx="2133600" cy="2151888"/>
          </a:xfrm>
          <a:prstGeom prst="rect">
            <a:avLst/>
          </a:prstGeom>
        </p:spPr>
      </p:pic>
      <p:pic>
        <p:nvPicPr>
          <p:cNvPr id="3" name="Picture 2" title="Photo of two separate people fingers touching"/>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575594" y="3644033"/>
            <a:ext cx="2828544" cy="1853184"/>
          </a:xfrm>
          <a:prstGeom prst="rect">
            <a:avLst/>
          </a:prstGeom>
        </p:spPr>
      </p:pic>
      <p:pic>
        <p:nvPicPr>
          <p:cNvPr id="4" name="Picture 3" title="Picture of a woman wit her hands over her mouth"/>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29184" y="4570625"/>
            <a:ext cx="2828544" cy="1956816"/>
          </a:xfrm>
          <a:prstGeom prst="rect">
            <a:avLst/>
          </a:prstGeom>
        </p:spPr>
      </p:pic>
    </p:spTree>
    <p:extLst>
      <p:ext uri="{BB962C8B-B14F-4D97-AF65-F5344CB8AC3E}">
        <p14:creationId xmlns:p14="http://schemas.microsoft.com/office/powerpoint/2010/main" val="42112472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Health </a:t>
            </a:r>
            <a:r>
              <a:rPr lang="en-US" dirty="0" smtClean="0"/>
              <a:t>Hazards </a:t>
            </a:r>
            <a:endParaRPr lang="en-US" dirty="0"/>
          </a:p>
        </p:txBody>
      </p:sp>
      <p:sp>
        <p:nvSpPr>
          <p:cNvPr id="3" name="Content Placeholder 2"/>
          <p:cNvSpPr>
            <a:spLocks noGrp="1"/>
          </p:cNvSpPr>
          <p:nvPr>
            <p:ph idx="1"/>
          </p:nvPr>
        </p:nvSpPr>
        <p:spPr/>
        <p:txBody>
          <a:bodyPr/>
          <a:lstStyle/>
          <a:p>
            <a:r>
              <a:rPr lang="en-US" dirty="0"/>
              <a:t>Chemical exposure can cause serious health problems:</a:t>
            </a:r>
          </a:p>
          <a:p>
            <a:pPr lvl="1"/>
            <a:r>
              <a:rPr lang="en-US" dirty="0"/>
              <a:t>Itching/rashes/burns</a:t>
            </a:r>
          </a:p>
          <a:p>
            <a:pPr lvl="1"/>
            <a:r>
              <a:rPr lang="en-US" dirty="0"/>
              <a:t>Kidney/lung damage</a:t>
            </a:r>
          </a:p>
          <a:p>
            <a:pPr lvl="1"/>
            <a:r>
              <a:rPr lang="en-US" dirty="0"/>
              <a:t>Heart problems</a:t>
            </a:r>
          </a:p>
          <a:p>
            <a:pPr lvl="1"/>
            <a:r>
              <a:rPr lang="en-US" dirty="0"/>
              <a:t>Cancer</a:t>
            </a:r>
          </a:p>
          <a:p>
            <a:pPr lvl="1"/>
            <a:r>
              <a:rPr lang="en-US" dirty="0"/>
              <a:t>Sterility</a:t>
            </a:r>
          </a:p>
          <a:p>
            <a:pPr lvl="1"/>
            <a:r>
              <a:rPr lang="en-US" dirty="0"/>
              <a:t>Central nervous system damage</a:t>
            </a:r>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12</a:t>
            </a:fld>
            <a:endParaRPr lang="en-US"/>
          </a:p>
        </p:txBody>
      </p:sp>
    </p:spTree>
    <p:extLst>
      <p:ext uri="{BB962C8B-B14F-4D97-AF65-F5344CB8AC3E}">
        <p14:creationId xmlns:p14="http://schemas.microsoft.com/office/powerpoint/2010/main" val="36421561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pic>
        <p:nvPicPr>
          <p:cNvPr id="3" name="Picture 2" title="Drawing of human body with naming parts of the body"/>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68906" y="339650"/>
            <a:ext cx="5977288" cy="6254885"/>
          </a:xfrm>
          <a:prstGeom prst="rect">
            <a:avLst/>
          </a:prstGeom>
        </p:spPr>
      </p:pic>
      <p:sp>
        <p:nvSpPr>
          <p:cNvPr id="222" name="Shape 222"/>
          <p:cNvSpPr txBox="1">
            <a:spLocks noGrp="1"/>
          </p:cNvSpPr>
          <p:nvPr>
            <p:ph type="title"/>
          </p:nvPr>
        </p:nvSpPr>
        <p:spPr>
          <a:xfrm>
            <a:off x="5824250" y="225350"/>
            <a:ext cx="3084000" cy="3582000"/>
          </a:xfrm>
          <a:prstGeom prst="rect">
            <a:avLst/>
          </a:prstGeom>
          <a:solidFill>
            <a:schemeClr val="dk2"/>
          </a:solidFill>
        </p:spPr>
        <p:txBody>
          <a:bodyPr spcFirstLastPara="1" wrap="square" lIns="91425" tIns="91425" rIns="91425" bIns="91425" anchor="ctr" anchorCtr="0">
            <a:noAutofit/>
          </a:bodyPr>
          <a:lstStyle/>
          <a:p>
            <a:pPr marL="0" lvl="0" indent="0" algn="l" rtl="0">
              <a:spcBef>
                <a:spcPts val="0"/>
              </a:spcBef>
              <a:spcAft>
                <a:spcPts val="0"/>
              </a:spcAft>
              <a:buNone/>
            </a:pPr>
            <a:r>
              <a:rPr lang="en-US" sz="3600" dirty="0">
                <a:solidFill>
                  <a:srgbClr val="FFFFFF"/>
                </a:solidFill>
                <a:latin typeface="Economica"/>
                <a:ea typeface="Economica"/>
                <a:cs typeface="Economica"/>
                <a:sym typeface="Economica"/>
              </a:rPr>
              <a:t>HOW CHEMICALS CAN AFFECT YOUR BODY</a:t>
            </a:r>
            <a:endParaRPr sz="3600" dirty="0">
              <a:solidFill>
                <a:srgbClr val="FFFFFF"/>
              </a:solidFill>
              <a:latin typeface="Economica"/>
              <a:ea typeface="Economica"/>
              <a:cs typeface="Economica"/>
              <a:sym typeface="Economica"/>
            </a:endParaRPr>
          </a:p>
        </p:txBody>
      </p:sp>
      <p:sp>
        <p:nvSpPr>
          <p:cNvPr id="223" name="Shape 223"/>
          <p:cNvSpPr txBox="1">
            <a:spLocks noGrp="1"/>
          </p:cNvSpPr>
          <p:nvPr>
            <p:ph type="sldNum" idx="12"/>
          </p:nvPr>
        </p:nvSpPr>
        <p:spPr>
          <a:xfrm>
            <a:off x="6553200" y="6356350"/>
            <a:ext cx="2133600" cy="365100"/>
          </a:xfrm>
          <a:prstGeom prst="rect">
            <a:avLst/>
          </a:prstGeom>
        </p:spPr>
        <p:txBody>
          <a:bodyPr spcFirstLastPara="1" wrap="square" lIns="91425" tIns="45700" rIns="91425" bIns="45700" anchor="ctr" anchorCtr="0">
            <a:noAutofit/>
          </a:bodyPr>
          <a:lstStyle/>
          <a:p>
            <a:pPr marL="0" lvl="0" indent="0" rtl="0">
              <a:spcBef>
                <a:spcPts val="0"/>
              </a:spcBef>
              <a:spcAft>
                <a:spcPts val="0"/>
              </a:spcAft>
              <a:buClr>
                <a:srgbClr val="000000"/>
              </a:buClr>
              <a:buFont typeface="Arial"/>
              <a:buNone/>
            </a:pPr>
            <a:fld id="{00000000-1234-1234-1234-123412341234}" type="slidenum">
              <a:rPr lang="en-US"/>
              <a:t>13</a:t>
            </a:fld>
            <a:endParaRPr/>
          </a:p>
        </p:txBody>
      </p:sp>
      <p:pic>
        <p:nvPicPr>
          <p:cNvPr id="224" name="Shape 224" title="OSHA logo"/>
          <p:cNvPicPr preferRelativeResize="0"/>
          <p:nvPr/>
        </p:nvPicPr>
        <p:blipFill>
          <a:blip r:embed="rId4" cstate="email">
            <a:alphaModFix/>
            <a:extLst>
              <a:ext uri="{28A0092B-C50C-407E-A947-70E740481C1C}">
                <a14:useLocalDpi xmlns:a14="http://schemas.microsoft.com/office/drawing/2010/main"/>
              </a:ext>
            </a:extLst>
          </a:blip>
          <a:stretch>
            <a:fillRect/>
          </a:stretch>
        </p:blipFill>
        <p:spPr>
          <a:xfrm>
            <a:off x="7674450" y="6325911"/>
            <a:ext cx="701600" cy="425975"/>
          </a:xfrm>
          <a:prstGeom prst="rect">
            <a:avLst/>
          </a:prstGeom>
          <a:noFill/>
          <a:ln>
            <a:noFill/>
          </a:ln>
        </p:spPr>
      </p:pic>
    </p:spTree>
    <p:extLst>
      <p:ext uri="{BB962C8B-B14F-4D97-AF65-F5344CB8AC3E}">
        <p14:creationId xmlns:p14="http://schemas.microsoft.com/office/powerpoint/2010/main" val="5977064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b="1" dirty="0">
                <a:solidFill>
                  <a:schemeClr val="accent2"/>
                </a:solidFill>
              </a:rPr>
              <a:t>Health </a:t>
            </a:r>
            <a:r>
              <a:rPr lang="en-US" b="1" dirty="0" smtClean="0">
                <a:solidFill>
                  <a:schemeClr val="accent2"/>
                </a:solidFill>
              </a:rPr>
              <a:t>Hazards</a:t>
            </a:r>
            <a:endParaRPr lang="en-US" dirty="0"/>
          </a:p>
        </p:txBody>
      </p:sp>
      <p:sp>
        <p:nvSpPr>
          <p:cNvPr id="2" name="Slide Number Placeholder 1"/>
          <p:cNvSpPr>
            <a:spLocks noGrp="1"/>
          </p:cNvSpPr>
          <p:nvPr>
            <p:ph type="sldNum" sz="quarter" idx="12"/>
          </p:nvPr>
        </p:nvSpPr>
        <p:spPr/>
        <p:txBody>
          <a:bodyPr/>
          <a:lstStyle/>
          <a:p>
            <a:fld id="{12775FB8-FE8B-CA4D-AF74-1335A0F8AE96}" type="slidenum">
              <a:rPr lang="en-US" smtClean="0"/>
              <a:t>14</a:t>
            </a:fld>
            <a:endParaRPr lang="en-US"/>
          </a:p>
        </p:txBody>
      </p:sp>
      <p:sp>
        <p:nvSpPr>
          <p:cNvPr id="244739" name="Rectangle 3"/>
          <p:cNvSpPr>
            <a:spLocks noGrp="1" noChangeArrowheads="1"/>
          </p:cNvSpPr>
          <p:nvPr>
            <p:ph type="body" sz="half" idx="4294967295"/>
          </p:nvPr>
        </p:nvSpPr>
        <p:spPr>
          <a:xfrm>
            <a:off x="341195" y="1433559"/>
            <a:ext cx="6032310" cy="5287915"/>
          </a:xfrm>
          <a:noFill/>
        </p:spPr>
        <p:txBody>
          <a:bodyPr lIns="92075" tIns="46038" rIns="92075" bIns="46038">
            <a:noAutofit/>
          </a:bodyPr>
          <a:lstStyle/>
          <a:p>
            <a:pPr>
              <a:lnSpc>
                <a:spcPct val="80000"/>
              </a:lnSpc>
              <a:buSzPct val="120000"/>
            </a:pPr>
            <a:r>
              <a:rPr lang="en-US" sz="2800" dirty="0">
                <a:latin typeface="Times New Roman" charset="0"/>
              </a:rPr>
              <a:t>Major Types</a:t>
            </a:r>
          </a:p>
          <a:p>
            <a:pPr lvl="1">
              <a:lnSpc>
                <a:spcPct val="80000"/>
              </a:lnSpc>
            </a:pPr>
            <a:r>
              <a:rPr lang="en-US" sz="2400" dirty="0">
                <a:latin typeface="Times New Roman" charset="0"/>
              </a:rPr>
              <a:t>Corrosives - cause tissue damage and burns on contact with skin or eyes</a:t>
            </a:r>
          </a:p>
          <a:p>
            <a:pPr lvl="1">
              <a:lnSpc>
                <a:spcPct val="80000"/>
              </a:lnSpc>
            </a:pPr>
            <a:r>
              <a:rPr lang="en-US" sz="2400" dirty="0">
                <a:latin typeface="Times New Roman" charset="0"/>
              </a:rPr>
              <a:t>Primary Irritants - cause intense redness or swelling of skin or eyes on contact.  No permanent tissue damage</a:t>
            </a:r>
          </a:p>
          <a:p>
            <a:pPr lvl="1">
              <a:lnSpc>
                <a:spcPct val="80000"/>
              </a:lnSpc>
            </a:pPr>
            <a:r>
              <a:rPr lang="en-US" sz="2400" dirty="0">
                <a:latin typeface="Times New Roman" charset="0"/>
              </a:rPr>
              <a:t>Sensitizers - cause an allergic skin or lung reaction</a:t>
            </a:r>
          </a:p>
          <a:p>
            <a:pPr lvl="1">
              <a:lnSpc>
                <a:spcPct val="80000"/>
              </a:lnSpc>
            </a:pPr>
            <a:r>
              <a:rPr lang="en-US" sz="2400" dirty="0">
                <a:latin typeface="Times New Roman" charset="0"/>
              </a:rPr>
              <a:t>Acutely Toxic Materials - cause an adverse effect even at very low doses</a:t>
            </a:r>
          </a:p>
          <a:p>
            <a:pPr lvl="1">
              <a:lnSpc>
                <a:spcPct val="80000"/>
              </a:lnSpc>
            </a:pPr>
            <a:r>
              <a:rPr lang="en-US" sz="2400" dirty="0">
                <a:latin typeface="Times New Roman" charset="0"/>
              </a:rPr>
              <a:t>Carcinogens - may cause cancer</a:t>
            </a:r>
          </a:p>
          <a:p>
            <a:pPr lvl="1">
              <a:lnSpc>
                <a:spcPct val="80000"/>
              </a:lnSpc>
            </a:pPr>
            <a:r>
              <a:rPr lang="en-US" sz="2400" dirty="0">
                <a:latin typeface="Times New Roman" charset="0"/>
              </a:rPr>
              <a:t>Teratogens - may cause birth defects</a:t>
            </a:r>
          </a:p>
          <a:p>
            <a:pPr lvl="1">
              <a:lnSpc>
                <a:spcPct val="80000"/>
              </a:lnSpc>
            </a:pPr>
            <a:r>
              <a:rPr lang="en-US" sz="2400" dirty="0">
                <a:latin typeface="Times New Roman" charset="0"/>
              </a:rPr>
              <a:t>Organ Specific hazards - damage to specific organ systems such as liver or lungs</a:t>
            </a:r>
          </a:p>
        </p:txBody>
      </p:sp>
      <p:pic>
        <p:nvPicPr>
          <p:cNvPr id="244740" name="Picture 4" descr="P57" title="Image of cautions tapes"/>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629400" y="2819400"/>
            <a:ext cx="2284413" cy="2286000"/>
          </a:xfrm>
          <a:prstGeom prst="rect">
            <a:avLst/>
          </a:prstGeom>
          <a:noFill/>
          <a:ln w="6350">
            <a:solidFill>
              <a:schemeClr val="tx1"/>
            </a:solidFill>
            <a:miter lim="800000"/>
            <a:headEnd/>
            <a:tailEnd/>
          </a:ln>
          <a:effectLst>
            <a:outerShdw blurRad="63500" dist="38099" dir="2700000" algn="ctr" rotWithShape="0">
              <a:srgbClr val="000000">
                <a:alpha val="74998"/>
              </a:srgbClr>
            </a:outerShdw>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355558881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500"/>
                                  </p:stCondLst>
                                  <p:childTnLst>
                                    <p:set>
                                      <p:cBhvr>
                                        <p:cTn id="6" dur="1" fill="hold">
                                          <p:stCondLst>
                                            <p:cond delay="0"/>
                                          </p:stCondLst>
                                        </p:cTn>
                                        <p:tgtEl>
                                          <p:spTgt spid="244739">
                                            <p:txEl>
                                              <p:pRg st="0" end="0"/>
                                            </p:txEl>
                                          </p:spTgt>
                                        </p:tgtEl>
                                        <p:attrNameLst>
                                          <p:attrName>style.visibility</p:attrName>
                                        </p:attrNameLst>
                                      </p:cBhvr>
                                      <p:to>
                                        <p:strVal val="visible"/>
                                      </p:to>
                                    </p:set>
                                    <p:animEffect transition="in" filter="wipe(down)">
                                      <p:cBhvr>
                                        <p:cTn id="7" dur="500"/>
                                        <p:tgtEl>
                                          <p:spTgt spid="244739">
                                            <p:txEl>
                                              <p:pRg st="0" end="0"/>
                                            </p:txEl>
                                          </p:spTgt>
                                        </p:tgtEl>
                                      </p:cBhvr>
                                    </p:animEffect>
                                  </p:childTnLst>
                                </p:cTn>
                              </p:par>
                            </p:childTnLst>
                          </p:cTn>
                        </p:par>
                        <p:par>
                          <p:cTn id="8" fill="hold" nodeType="afterGroup">
                            <p:stCondLst>
                              <p:cond delay="1000"/>
                            </p:stCondLst>
                            <p:childTnLst>
                              <p:par>
                                <p:cTn id="9" presetID="58" presetClass="entr" presetSubtype="0" accel="100000" fill="hold" nodeType="afterEffect">
                                  <p:stCondLst>
                                    <p:cond delay="1000"/>
                                  </p:stCondLst>
                                  <p:childTnLst>
                                    <p:set>
                                      <p:cBhvr>
                                        <p:cTn id="10" dur="1" fill="hold">
                                          <p:stCondLst>
                                            <p:cond delay="0"/>
                                          </p:stCondLst>
                                        </p:cTn>
                                        <p:tgtEl>
                                          <p:spTgt spid="244739">
                                            <p:txEl>
                                              <p:pRg st="1" end="1"/>
                                            </p:txEl>
                                          </p:spTgt>
                                        </p:tgtEl>
                                        <p:attrNameLst>
                                          <p:attrName>style.visibility</p:attrName>
                                        </p:attrNameLst>
                                      </p:cBhvr>
                                      <p:to>
                                        <p:strVal val="visible"/>
                                      </p:to>
                                    </p:set>
                                    <p:anim calcmode="lin" valueType="num">
                                      <p:cBhvr>
                                        <p:cTn id="11" dur="500" fill="hold"/>
                                        <p:tgtEl>
                                          <p:spTgt spid="244739">
                                            <p:txEl>
                                              <p:pRg st="1" end="1"/>
                                            </p:txEl>
                                          </p:spTgt>
                                        </p:tgtEl>
                                        <p:attrNameLst>
                                          <p:attrName>ppt_w</p:attrName>
                                        </p:attrNameLst>
                                      </p:cBhvr>
                                      <p:tavLst>
                                        <p:tav tm="0">
                                          <p:val>
                                            <p:strVal val="#ppt_w*2.5"/>
                                          </p:val>
                                        </p:tav>
                                        <p:tav tm="100000">
                                          <p:val>
                                            <p:strVal val="#ppt_w"/>
                                          </p:val>
                                        </p:tav>
                                      </p:tavLst>
                                    </p:anim>
                                    <p:anim calcmode="lin" valueType="num">
                                      <p:cBhvr>
                                        <p:cTn id="12" dur="500" fill="hold"/>
                                        <p:tgtEl>
                                          <p:spTgt spid="244739">
                                            <p:txEl>
                                              <p:pRg st="1" end="1"/>
                                            </p:txEl>
                                          </p:spTgt>
                                        </p:tgtEl>
                                        <p:attrNameLst>
                                          <p:attrName>ppt_h</p:attrName>
                                        </p:attrNameLst>
                                      </p:cBhvr>
                                      <p:tavLst>
                                        <p:tav tm="0">
                                          <p:val>
                                            <p:strVal val="#ppt_h*0.01"/>
                                          </p:val>
                                        </p:tav>
                                        <p:tav tm="100000">
                                          <p:val>
                                            <p:strVal val="#ppt_h"/>
                                          </p:val>
                                        </p:tav>
                                      </p:tavLst>
                                    </p:anim>
                                    <p:anim calcmode="lin" valueType="num">
                                      <p:cBhvr>
                                        <p:cTn id="13" dur="500" fill="hold"/>
                                        <p:tgtEl>
                                          <p:spTgt spid="244739">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244739">
                                            <p:txEl>
                                              <p:pRg st="1" end="1"/>
                                            </p:txEl>
                                          </p:spTgt>
                                        </p:tgtEl>
                                        <p:attrNameLst>
                                          <p:attrName>ppt_y</p:attrName>
                                        </p:attrNameLst>
                                      </p:cBhvr>
                                      <p:tavLst>
                                        <p:tav tm="0">
                                          <p:val>
                                            <p:strVal val="#ppt_h+1"/>
                                          </p:val>
                                        </p:tav>
                                        <p:tav tm="100000">
                                          <p:val>
                                            <p:strVal val="#ppt_y"/>
                                          </p:val>
                                        </p:tav>
                                      </p:tavLst>
                                    </p:anim>
                                    <p:animEffect transition="in" filter="fade">
                                      <p:cBhvr>
                                        <p:cTn id="15" dur="500"/>
                                        <p:tgtEl>
                                          <p:spTgt spid="244739">
                                            <p:txEl>
                                              <p:pRg st="1" end="1"/>
                                            </p:txEl>
                                          </p:spTgt>
                                        </p:tgtEl>
                                      </p:cBhvr>
                                    </p:animEffect>
                                  </p:childTnLst>
                                </p:cTn>
                              </p:par>
                            </p:childTnLst>
                          </p:cTn>
                        </p:par>
                        <p:par>
                          <p:cTn id="16" fill="hold" nodeType="afterGroup">
                            <p:stCondLst>
                              <p:cond delay="2500"/>
                            </p:stCondLst>
                            <p:childTnLst>
                              <p:par>
                                <p:cTn id="17" presetID="58" presetClass="entr" presetSubtype="0" accel="100000" fill="hold" nodeType="afterEffect">
                                  <p:stCondLst>
                                    <p:cond delay="1000"/>
                                  </p:stCondLst>
                                  <p:childTnLst>
                                    <p:set>
                                      <p:cBhvr>
                                        <p:cTn id="18" dur="1" fill="hold">
                                          <p:stCondLst>
                                            <p:cond delay="0"/>
                                          </p:stCondLst>
                                        </p:cTn>
                                        <p:tgtEl>
                                          <p:spTgt spid="244739">
                                            <p:txEl>
                                              <p:pRg st="2" end="2"/>
                                            </p:txEl>
                                          </p:spTgt>
                                        </p:tgtEl>
                                        <p:attrNameLst>
                                          <p:attrName>style.visibility</p:attrName>
                                        </p:attrNameLst>
                                      </p:cBhvr>
                                      <p:to>
                                        <p:strVal val="visible"/>
                                      </p:to>
                                    </p:set>
                                    <p:anim calcmode="lin" valueType="num">
                                      <p:cBhvr>
                                        <p:cTn id="19" dur="500" fill="hold"/>
                                        <p:tgtEl>
                                          <p:spTgt spid="244739">
                                            <p:txEl>
                                              <p:pRg st="2" end="2"/>
                                            </p:txEl>
                                          </p:spTgt>
                                        </p:tgtEl>
                                        <p:attrNameLst>
                                          <p:attrName>ppt_w</p:attrName>
                                        </p:attrNameLst>
                                      </p:cBhvr>
                                      <p:tavLst>
                                        <p:tav tm="0">
                                          <p:val>
                                            <p:strVal val="#ppt_w*2.5"/>
                                          </p:val>
                                        </p:tav>
                                        <p:tav tm="100000">
                                          <p:val>
                                            <p:strVal val="#ppt_w"/>
                                          </p:val>
                                        </p:tav>
                                      </p:tavLst>
                                    </p:anim>
                                    <p:anim calcmode="lin" valueType="num">
                                      <p:cBhvr>
                                        <p:cTn id="20" dur="500" fill="hold"/>
                                        <p:tgtEl>
                                          <p:spTgt spid="244739">
                                            <p:txEl>
                                              <p:pRg st="2" end="2"/>
                                            </p:txEl>
                                          </p:spTgt>
                                        </p:tgtEl>
                                        <p:attrNameLst>
                                          <p:attrName>ppt_h</p:attrName>
                                        </p:attrNameLst>
                                      </p:cBhvr>
                                      <p:tavLst>
                                        <p:tav tm="0">
                                          <p:val>
                                            <p:strVal val="#ppt_h*0.01"/>
                                          </p:val>
                                        </p:tav>
                                        <p:tav tm="100000">
                                          <p:val>
                                            <p:strVal val="#ppt_h"/>
                                          </p:val>
                                        </p:tav>
                                      </p:tavLst>
                                    </p:anim>
                                    <p:anim calcmode="lin" valueType="num">
                                      <p:cBhvr>
                                        <p:cTn id="21" dur="500" fill="hold"/>
                                        <p:tgtEl>
                                          <p:spTgt spid="244739">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244739">
                                            <p:txEl>
                                              <p:pRg st="2" end="2"/>
                                            </p:txEl>
                                          </p:spTgt>
                                        </p:tgtEl>
                                        <p:attrNameLst>
                                          <p:attrName>ppt_y</p:attrName>
                                        </p:attrNameLst>
                                      </p:cBhvr>
                                      <p:tavLst>
                                        <p:tav tm="0">
                                          <p:val>
                                            <p:strVal val="#ppt_h+1"/>
                                          </p:val>
                                        </p:tav>
                                        <p:tav tm="100000">
                                          <p:val>
                                            <p:strVal val="#ppt_y"/>
                                          </p:val>
                                        </p:tav>
                                      </p:tavLst>
                                    </p:anim>
                                    <p:animEffect transition="in" filter="fade">
                                      <p:cBhvr>
                                        <p:cTn id="23" dur="500"/>
                                        <p:tgtEl>
                                          <p:spTgt spid="244739">
                                            <p:txEl>
                                              <p:pRg st="2" end="2"/>
                                            </p:txEl>
                                          </p:spTgt>
                                        </p:tgtEl>
                                      </p:cBhvr>
                                    </p:animEffect>
                                  </p:childTnLst>
                                </p:cTn>
                              </p:par>
                            </p:childTnLst>
                          </p:cTn>
                        </p:par>
                        <p:par>
                          <p:cTn id="24" fill="hold" nodeType="afterGroup">
                            <p:stCondLst>
                              <p:cond delay="4000"/>
                            </p:stCondLst>
                            <p:childTnLst>
                              <p:par>
                                <p:cTn id="25" presetID="58" presetClass="entr" presetSubtype="0" accel="100000" fill="hold" nodeType="afterEffect">
                                  <p:stCondLst>
                                    <p:cond delay="1000"/>
                                  </p:stCondLst>
                                  <p:childTnLst>
                                    <p:set>
                                      <p:cBhvr>
                                        <p:cTn id="26" dur="1" fill="hold">
                                          <p:stCondLst>
                                            <p:cond delay="0"/>
                                          </p:stCondLst>
                                        </p:cTn>
                                        <p:tgtEl>
                                          <p:spTgt spid="244739">
                                            <p:txEl>
                                              <p:pRg st="3" end="3"/>
                                            </p:txEl>
                                          </p:spTgt>
                                        </p:tgtEl>
                                        <p:attrNameLst>
                                          <p:attrName>style.visibility</p:attrName>
                                        </p:attrNameLst>
                                      </p:cBhvr>
                                      <p:to>
                                        <p:strVal val="visible"/>
                                      </p:to>
                                    </p:set>
                                    <p:anim calcmode="lin" valueType="num">
                                      <p:cBhvr>
                                        <p:cTn id="27" dur="500" fill="hold"/>
                                        <p:tgtEl>
                                          <p:spTgt spid="244739">
                                            <p:txEl>
                                              <p:pRg st="3" end="3"/>
                                            </p:txEl>
                                          </p:spTgt>
                                        </p:tgtEl>
                                        <p:attrNameLst>
                                          <p:attrName>ppt_w</p:attrName>
                                        </p:attrNameLst>
                                      </p:cBhvr>
                                      <p:tavLst>
                                        <p:tav tm="0">
                                          <p:val>
                                            <p:strVal val="#ppt_w*2.5"/>
                                          </p:val>
                                        </p:tav>
                                        <p:tav tm="100000">
                                          <p:val>
                                            <p:strVal val="#ppt_w"/>
                                          </p:val>
                                        </p:tav>
                                      </p:tavLst>
                                    </p:anim>
                                    <p:anim calcmode="lin" valueType="num">
                                      <p:cBhvr>
                                        <p:cTn id="28" dur="500" fill="hold"/>
                                        <p:tgtEl>
                                          <p:spTgt spid="244739">
                                            <p:txEl>
                                              <p:pRg st="3" end="3"/>
                                            </p:txEl>
                                          </p:spTgt>
                                        </p:tgtEl>
                                        <p:attrNameLst>
                                          <p:attrName>ppt_h</p:attrName>
                                        </p:attrNameLst>
                                      </p:cBhvr>
                                      <p:tavLst>
                                        <p:tav tm="0">
                                          <p:val>
                                            <p:strVal val="#ppt_h*0.01"/>
                                          </p:val>
                                        </p:tav>
                                        <p:tav tm="100000">
                                          <p:val>
                                            <p:strVal val="#ppt_h"/>
                                          </p:val>
                                        </p:tav>
                                      </p:tavLst>
                                    </p:anim>
                                    <p:anim calcmode="lin" valueType="num">
                                      <p:cBhvr>
                                        <p:cTn id="29" dur="500" fill="hold"/>
                                        <p:tgtEl>
                                          <p:spTgt spid="244739">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44739">
                                            <p:txEl>
                                              <p:pRg st="3" end="3"/>
                                            </p:txEl>
                                          </p:spTgt>
                                        </p:tgtEl>
                                        <p:attrNameLst>
                                          <p:attrName>ppt_y</p:attrName>
                                        </p:attrNameLst>
                                      </p:cBhvr>
                                      <p:tavLst>
                                        <p:tav tm="0">
                                          <p:val>
                                            <p:strVal val="#ppt_h+1"/>
                                          </p:val>
                                        </p:tav>
                                        <p:tav tm="100000">
                                          <p:val>
                                            <p:strVal val="#ppt_y"/>
                                          </p:val>
                                        </p:tav>
                                      </p:tavLst>
                                    </p:anim>
                                    <p:animEffect transition="in" filter="fade">
                                      <p:cBhvr>
                                        <p:cTn id="31" dur="500"/>
                                        <p:tgtEl>
                                          <p:spTgt spid="244739">
                                            <p:txEl>
                                              <p:pRg st="3" end="3"/>
                                            </p:txEl>
                                          </p:spTgt>
                                        </p:tgtEl>
                                      </p:cBhvr>
                                    </p:animEffect>
                                  </p:childTnLst>
                                </p:cTn>
                              </p:par>
                            </p:childTnLst>
                          </p:cTn>
                        </p:par>
                        <p:par>
                          <p:cTn id="32" fill="hold" nodeType="afterGroup">
                            <p:stCondLst>
                              <p:cond delay="5500"/>
                            </p:stCondLst>
                            <p:childTnLst>
                              <p:par>
                                <p:cTn id="33" presetID="58" presetClass="entr" presetSubtype="0" accel="100000" fill="hold" nodeType="afterEffect">
                                  <p:stCondLst>
                                    <p:cond delay="1000"/>
                                  </p:stCondLst>
                                  <p:childTnLst>
                                    <p:set>
                                      <p:cBhvr>
                                        <p:cTn id="34" dur="1" fill="hold">
                                          <p:stCondLst>
                                            <p:cond delay="0"/>
                                          </p:stCondLst>
                                        </p:cTn>
                                        <p:tgtEl>
                                          <p:spTgt spid="244739">
                                            <p:txEl>
                                              <p:pRg st="4" end="4"/>
                                            </p:txEl>
                                          </p:spTgt>
                                        </p:tgtEl>
                                        <p:attrNameLst>
                                          <p:attrName>style.visibility</p:attrName>
                                        </p:attrNameLst>
                                      </p:cBhvr>
                                      <p:to>
                                        <p:strVal val="visible"/>
                                      </p:to>
                                    </p:set>
                                    <p:anim calcmode="lin" valueType="num">
                                      <p:cBhvr>
                                        <p:cTn id="35" dur="500" fill="hold"/>
                                        <p:tgtEl>
                                          <p:spTgt spid="244739">
                                            <p:txEl>
                                              <p:pRg st="4" end="4"/>
                                            </p:txEl>
                                          </p:spTgt>
                                        </p:tgtEl>
                                        <p:attrNameLst>
                                          <p:attrName>ppt_w</p:attrName>
                                        </p:attrNameLst>
                                      </p:cBhvr>
                                      <p:tavLst>
                                        <p:tav tm="0">
                                          <p:val>
                                            <p:strVal val="#ppt_w*2.5"/>
                                          </p:val>
                                        </p:tav>
                                        <p:tav tm="100000">
                                          <p:val>
                                            <p:strVal val="#ppt_w"/>
                                          </p:val>
                                        </p:tav>
                                      </p:tavLst>
                                    </p:anim>
                                    <p:anim calcmode="lin" valueType="num">
                                      <p:cBhvr>
                                        <p:cTn id="36" dur="500" fill="hold"/>
                                        <p:tgtEl>
                                          <p:spTgt spid="244739">
                                            <p:txEl>
                                              <p:pRg st="4" end="4"/>
                                            </p:txEl>
                                          </p:spTgt>
                                        </p:tgtEl>
                                        <p:attrNameLst>
                                          <p:attrName>ppt_h</p:attrName>
                                        </p:attrNameLst>
                                      </p:cBhvr>
                                      <p:tavLst>
                                        <p:tav tm="0">
                                          <p:val>
                                            <p:strVal val="#ppt_h*0.01"/>
                                          </p:val>
                                        </p:tav>
                                        <p:tav tm="100000">
                                          <p:val>
                                            <p:strVal val="#ppt_h"/>
                                          </p:val>
                                        </p:tav>
                                      </p:tavLst>
                                    </p:anim>
                                    <p:anim calcmode="lin" valueType="num">
                                      <p:cBhvr>
                                        <p:cTn id="37" dur="500" fill="hold"/>
                                        <p:tgtEl>
                                          <p:spTgt spid="244739">
                                            <p:txEl>
                                              <p:pRg st="4" end="4"/>
                                            </p:txEl>
                                          </p:spTgt>
                                        </p:tgtEl>
                                        <p:attrNameLst>
                                          <p:attrName>ppt_x</p:attrName>
                                        </p:attrNameLst>
                                      </p:cBhvr>
                                      <p:tavLst>
                                        <p:tav tm="0">
                                          <p:val>
                                            <p:strVal val="#ppt_x"/>
                                          </p:val>
                                        </p:tav>
                                        <p:tav tm="100000">
                                          <p:val>
                                            <p:strVal val="#ppt_x"/>
                                          </p:val>
                                        </p:tav>
                                      </p:tavLst>
                                    </p:anim>
                                    <p:anim calcmode="lin" valueType="num">
                                      <p:cBhvr>
                                        <p:cTn id="38" dur="500" fill="hold"/>
                                        <p:tgtEl>
                                          <p:spTgt spid="244739">
                                            <p:txEl>
                                              <p:pRg st="4" end="4"/>
                                            </p:txEl>
                                          </p:spTgt>
                                        </p:tgtEl>
                                        <p:attrNameLst>
                                          <p:attrName>ppt_y</p:attrName>
                                        </p:attrNameLst>
                                      </p:cBhvr>
                                      <p:tavLst>
                                        <p:tav tm="0">
                                          <p:val>
                                            <p:strVal val="#ppt_h+1"/>
                                          </p:val>
                                        </p:tav>
                                        <p:tav tm="100000">
                                          <p:val>
                                            <p:strVal val="#ppt_y"/>
                                          </p:val>
                                        </p:tav>
                                      </p:tavLst>
                                    </p:anim>
                                    <p:animEffect transition="in" filter="fade">
                                      <p:cBhvr>
                                        <p:cTn id="39" dur="500"/>
                                        <p:tgtEl>
                                          <p:spTgt spid="244739">
                                            <p:txEl>
                                              <p:pRg st="4" end="4"/>
                                            </p:txEl>
                                          </p:spTgt>
                                        </p:tgtEl>
                                      </p:cBhvr>
                                    </p:animEffect>
                                  </p:childTnLst>
                                </p:cTn>
                              </p:par>
                            </p:childTnLst>
                          </p:cTn>
                        </p:par>
                        <p:par>
                          <p:cTn id="40" fill="hold" nodeType="afterGroup">
                            <p:stCondLst>
                              <p:cond delay="7000"/>
                            </p:stCondLst>
                            <p:childTnLst>
                              <p:par>
                                <p:cTn id="41" presetID="58" presetClass="entr" presetSubtype="0" accel="100000" fill="hold" nodeType="afterEffect">
                                  <p:stCondLst>
                                    <p:cond delay="1000"/>
                                  </p:stCondLst>
                                  <p:childTnLst>
                                    <p:set>
                                      <p:cBhvr>
                                        <p:cTn id="42" dur="1" fill="hold">
                                          <p:stCondLst>
                                            <p:cond delay="0"/>
                                          </p:stCondLst>
                                        </p:cTn>
                                        <p:tgtEl>
                                          <p:spTgt spid="244739">
                                            <p:txEl>
                                              <p:pRg st="5" end="5"/>
                                            </p:txEl>
                                          </p:spTgt>
                                        </p:tgtEl>
                                        <p:attrNameLst>
                                          <p:attrName>style.visibility</p:attrName>
                                        </p:attrNameLst>
                                      </p:cBhvr>
                                      <p:to>
                                        <p:strVal val="visible"/>
                                      </p:to>
                                    </p:set>
                                    <p:anim calcmode="lin" valueType="num">
                                      <p:cBhvr>
                                        <p:cTn id="43" dur="500" fill="hold"/>
                                        <p:tgtEl>
                                          <p:spTgt spid="244739">
                                            <p:txEl>
                                              <p:pRg st="5" end="5"/>
                                            </p:txEl>
                                          </p:spTgt>
                                        </p:tgtEl>
                                        <p:attrNameLst>
                                          <p:attrName>ppt_w</p:attrName>
                                        </p:attrNameLst>
                                      </p:cBhvr>
                                      <p:tavLst>
                                        <p:tav tm="0">
                                          <p:val>
                                            <p:strVal val="#ppt_w*2.5"/>
                                          </p:val>
                                        </p:tav>
                                        <p:tav tm="100000">
                                          <p:val>
                                            <p:strVal val="#ppt_w"/>
                                          </p:val>
                                        </p:tav>
                                      </p:tavLst>
                                    </p:anim>
                                    <p:anim calcmode="lin" valueType="num">
                                      <p:cBhvr>
                                        <p:cTn id="44" dur="500" fill="hold"/>
                                        <p:tgtEl>
                                          <p:spTgt spid="244739">
                                            <p:txEl>
                                              <p:pRg st="5" end="5"/>
                                            </p:txEl>
                                          </p:spTgt>
                                        </p:tgtEl>
                                        <p:attrNameLst>
                                          <p:attrName>ppt_h</p:attrName>
                                        </p:attrNameLst>
                                      </p:cBhvr>
                                      <p:tavLst>
                                        <p:tav tm="0">
                                          <p:val>
                                            <p:strVal val="#ppt_h*0.01"/>
                                          </p:val>
                                        </p:tav>
                                        <p:tav tm="100000">
                                          <p:val>
                                            <p:strVal val="#ppt_h"/>
                                          </p:val>
                                        </p:tav>
                                      </p:tavLst>
                                    </p:anim>
                                    <p:anim calcmode="lin" valueType="num">
                                      <p:cBhvr>
                                        <p:cTn id="45" dur="500" fill="hold"/>
                                        <p:tgtEl>
                                          <p:spTgt spid="244739">
                                            <p:txEl>
                                              <p:pRg st="5" end="5"/>
                                            </p:txEl>
                                          </p:spTgt>
                                        </p:tgtEl>
                                        <p:attrNameLst>
                                          <p:attrName>ppt_x</p:attrName>
                                        </p:attrNameLst>
                                      </p:cBhvr>
                                      <p:tavLst>
                                        <p:tav tm="0">
                                          <p:val>
                                            <p:strVal val="#ppt_x"/>
                                          </p:val>
                                        </p:tav>
                                        <p:tav tm="100000">
                                          <p:val>
                                            <p:strVal val="#ppt_x"/>
                                          </p:val>
                                        </p:tav>
                                      </p:tavLst>
                                    </p:anim>
                                    <p:anim calcmode="lin" valueType="num">
                                      <p:cBhvr>
                                        <p:cTn id="46" dur="500" fill="hold"/>
                                        <p:tgtEl>
                                          <p:spTgt spid="244739">
                                            <p:txEl>
                                              <p:pRg st="5" end="5"/>
                                            </p:txEl>
                                          </p:spTgt>
                                        </p:tgtEl>
                                        <p:attrNameLst>
                                          <p:attrName>ppt_y</p:attrName>
                                        </p:attrNameLst>
                                      </p:cBhvr>
                                      <p:tavLst>
                                        <p:tav tm="0">
                                          <p:val>
                                            <p:strVal val="#ppt_h+1"/>
                                          </p:val>
                                        </p:tav>
                                        <p:tav tm="100000">
                                          <p:val>
                                            <p:strVal val="#ppt_y"/>
                                          </p:val>
                                        </p:tav>
                                      </p:tavLst>
                                    </p:anim>
                                    <p:animEffect transition="in" filter="fade">
                                      <p:cBhvr>
                                        <p:cTn id="47" dur="500"/>
                                        <p:tgtEl>
                                          <p:spTgt spid="244739">
                                            <p:txEl>
                                              <p:pRg st="5" end="5"/>
                                            </p:txEl>
                                          </p:spTgt>
                                        </p:tgtEl>
                                      </p:cBhvr>
                                    </p:animEffect>
                                  </p:childTnLst>
                                </p:cTn>
                              </p:par>
                            </p:childTnLst>
                          </p:cTn>
                        </p:par>
                        <p:par>
                          <p:cTn id="48" fill="hold" nodeType="afterGroup">
                            <p:stCondLst>
                              <p:cond delay="8500"/>
                            </p:stCondLst>
                            <p:childTnLst>
                              <p:par>
                                <p:cTn id="49" presetID="58" presetClass="entr" presetSubtype="0" accel="100000" fill="hold" nodeType="afterEffect">
                                  <p:stCondLst>
                                    <p:cond delay="1000"/>
                                  </p:stCondLst>
                                  <p:childTnLst>
                                    <p:set>
                                      <p:cBhvr>
                                        <p:cTn id="50" dur="1" fill="hold">
                                          <p:stCondLst>
                                            <p:cond delay="0"/>
                                          </p:stCondLst>
                                        </p:cTn>
                                        <p:tgtEl>
                                          <p:spTgt spid="244739">
                                            <p:txEl>
                                              <p:pRg st="6" end="6"/>
                                            </p:txEl>
                                          </p:spTgt>
                                        </p:tgtEl>
                                        <p:attrNameLst>
                                          <p:attrName>style.visibility</p:attrName>
                                        </p:attrNameLst>
                                      </p:cBhvr>
                                      <p:to>
                                        <p:strVal val="visible"/>
                                      </p:to>
                                    </p:set>
                                    <p:anim calcmode="lin" valueType="num">
                                      <p:cBhvr>
                                        <p:cTn id="51" dur="500" fill="hold"/>
                                        <p:tgtEl>
                                          <p:spTgt spid="244739">
                                            <p:txEl>
                                              <p:pRg st="6" end="6"/>
                                            </p:txEl>
                                          </p:spTgt>
                                        </p:tgtEl>
                                        <p:attrNameLst>
                                          <p:attrName>ppt_w</p:attrName>
                                        </p:attrNameLst>
                                      </p:cBhvr>
                                      <p:tavLst>
                                        <p:tav tm="0">
                                          <p:val>
                                            <p:strVal val="#ppt_w*2.5"/>
                                          </p:val>
                                        </p:tav>
                                        <p:tav tm="100000">
                                          <p:val>
                                            <p:strVal val="#ppt_w"/>
                                          </p:val>
                                        </p:tav>
                                      </p:tavLst>
                                    </p:anim>
                                    <p:anim calcmode="lin" valueType="num">
                                      <p:cBhvr>
                                        <p:cTn id="52" dur="500" fill="hold"/>
                                        <p:tgtEl>
                                          <p:spTgt spid="244739">
                                            <p:txEl>
                                              <p:pRg st="6" end="6"/>
                                            </p:txEl>
                                          </p:spTgt>
                                        </p:tgtEl>
                                        <p:attrNameLst>
                                          <p:attrName>ppt_h</p:attrName>
                                        </p:attrNameLst>
                                      </p:cBhvr>
                                      <p:tavLst>
                                        <p:tav tm="0">
                                          <p:val>
                                            <p:strVal val="#ppt_h*0.01"/>
                                          </p:val>
                                        </p:tav>
                                        <p:tav tm="100000">
                                          <p:val>
                                            <p:strVal val="#ppt_h"/>
                                          </p:val>
                                        </p:tav>
                                      </p:tavLst>
                                    </p:anim>
                                    <p:anim calcmode="lin" valueType="num">
                                      <p:cBhvr>
                                        <p:cTn id="53" dur="500" fill="hold"/>
                                        <p:tgtEl>
                                          <p:spTgt spid="244739">
                                            <p:txEl>
                                              <p:pRg st="6" end="6"/>
                                            </p:txEl>
                                          </p:spTgt>
                                        </p:tgtEl>
                                        <p:attrNameLst>
                                          <p:attrName>ppt_x</p:attrName>
                                        </p:attrNameLst>
                                      </p:cBhvr>
                                      <p:tavLst>
                                        <p:tav tm="0">
                                          <p:val>
                                            <p:strVal val="#ppt_x"/>
                                          </p:val>
                                        </p:tav>
                                        <p:tav tm="100000">
                                          <p:val>
                                            <p:strVal val="#ppt_x"/>
                                          </p:val>
                                        </p:tav>
                                      </p:tavLst>
                                    </p:anim>
                                    <p:anim calcmode="lin" valueType="num">
                                      <p:cBhvr>
                                        <p:cTn id="54" dur="500" fill="hold"/>
                                        <p:tgtEl>
                                          <p:spTgt spid="244739">
                                            <p:txEl>
                                              <p:pRg st="6" end="6"/>
                                            </p:txEl>
                                          </p:spTgt>
                                        </p:tgtEl>
                                        <p:attrNameLst>
                                          <p:attrName>ppt_y</p:attrName>
                                        </p:attrNameLst>
                                      </p:cBhvr>
                                      <p:tavLst>
                                        <p:tav tm="0">
                                          <p:val>
                                            <p:strVal val="#ppt_h+1"/>
                                          </p:val>
                                        </p:tav>
                                        <p:tav tm="100000">
                                          <p:val>
                                            <p:strVal val="#ppt_y"/>
                                          </p:val>
                                        </p:tav>
                                      </p:tavLst>
                                    </p:anim>
                                    <p:animEffect transition="in" filter="fade">
                                      <p:cBhvr>
                                        <p:cTn id="55" dur="500"/>
                                        <p:tgtEl>
                                          <p:spTgt spid="244739">
                                            <p:txEl>
                                              <p:pRg st="6" end="6"/>
                                            </p:txEl>
                                          </p:spTgt>
                                        </p:tgtEl>
                                      </p:cBhvr>
                                    </p:animEffect>
                                  </p:childTnLst>
                                </p:cTn>
                              </p:par>
                            </p:childTnLst>
                          </p:cTn>
                        </p:par>
                        <p:par>
                          <p:cTn id="56" fill="hold" nodeType="afterGroup">
                            <p:stCondLst>
                              <p:cond delay="10000"/>
                            </p:stCondLst>
                            <p:childTnLst>
                              <p:par>
                                <p:cTn id="57" presetID="58" presetClass="entr" presetSubtype="0" accel="100000" fill="hold" nodeType="afterEffect">
                                  <p:stCondLst>
                                    <p:cond delay="1000"/>
                                  </p:stCondLst>
                                  <p:childTnLst>
                                    <p:set>
                                      <p:cBhvr>
                                        <p:cTn id="58" dur="1" fill="hold">
                                          <p:stCondLst>
                                            <p:cond delay="0"/>
                                          </p:stCondLst>
                                        </p:cTn>
                                        <p:tgtEl>
                                          <p:spTgt spid="244739">
                                            <p:txEl>
                                              <p:pRg st="7" end="7"/>
                                            </p:txEl>
                                          </p:spTgt>
                                        </p:tgtEl>
                                        <p:attrNameLst>
                                          <p:attrName>style.visibility</p:attrName>
                                        </p:attrNameLst>
                                      </p:cBhvr>
                                      <p:to>
                                        <p:strVal val="visible"/>
                                      </p:to>
                                    </p:set>
                                    <p:anim calcmode="lin" valueType="num">
                                      <p:cBhvr>
                                        <p:cTn id="59" dur="500" fill="hold"/>
                                        <p:tgtEl>
                                          <p:spTgt spid="244739">
                                            <p:txEl>
                                              <p:pRg st="7" end="7"/>
                                            </p:txEl>
                                          </p:spTgt>
                                        </p:tgtEl>
                                        <p:attrNameLst>
                                          <p:attrName>ppt_w</p:attrName>
                                        </p:attrNameLst>
                                      </p:cBhvr>
                                      <p:tavLst>
                                        <p:tav tm="0">
                                          <p:val>
                                            <p:strVal val="#ppt_w*2.5"/>
                                          </p:val>
                                        </p:tav>
                                        <p:tav tm="100000">
                                          <p:val>
                                            <p:strVal val="#ppt_w"/>
                                          </p:val>
                                        </p:tav>
                                      </p:tavLst>
                                    </p:anim>
                                    <p:anim calcmode="lin" valueType="num">
                                      <p:cBhvr>
                                        <p:cTn id="60" dur="500" fill="hold"/>
                                        <p:tgtEl>
                                          <p:spTgt spid="244739">
                                            <p:txEl>
                                              <p:pRg st="7" end="7"/>
                                            </p:txEl>
                                          </p:spTgt>
                                        </p:tgtEl>
                                        <p:attrNameLst>
                                          <p:attrName>ppt_h</p:attrName>
                                        </p:attrNameLst>
                                      </p:cBhvr>
                                      <p:tavLst>
                                        <p:tav tm="0">
                                          <p:val>
                                            <p:strVal val="#ppt_h*0.01"/>
                                          </p:val>
                                        </p:tav>
                                        <p:tav tm="100000">
                                          <p:val>
                                            <p:strVal val="#ppt_h"/>
                                          </p:val>
                                        </p:tav>
                                      </p:tavLst>
                                    </p:anim>
                                    <p:anim calcmode="lin" valueType="num">
                                      <p:cBhvr>
                                        <p:cTn id="61" dur="500" fill="hold"/>
                                        <p:tgtEl>
                                          <p:spTgt spid="244739">
                                            <p:txEl>
                                              <p:pRg st="7" end="7"/>
                                            </p:txEl>
                                          </p:spTgt>
                                        </p:tgtEl>
                                        <p:attrNameLst>
                                          <p:attrName>ppt_x</p:attrName>
                                        </p:attrNameLst>
                                      </p:cBhvr>
                                      <p:tavLst>
                                        <p:tav tm="0">
                                          <p:val>
                                            <p:strVal val="#ppt_x"/>
                                          </p:val>
                                        </p:tav>
                                        <p:tav tm="100000">
                                          <p:val>
                                            <p:strVal val="#ppt_x"/>
                                          </p:val>
                                        </p:tav>
                                      </p:tavLst>
                                    </p:anim>
                                    <p:anim calcmode="lin" valueType="num">
                                      <p:cBhvr>
                                        <p:cTn id="62" dur="500" fill="hold"/>
                                        <p:tgtEl>
                                          <p:spTgt spid="244739">
                                            <p:txEl>
                                              <p:pRg st="7" end="7"/>
                                            </p:txEl>
                                          </p:spTgt>
                                        </p:tgtEl>
                                        <p:attrNameLst>
                                          <p:attrName>ppt_y</p:attrName>
                                        </p:attrNameLst>
                                      </p:cBhvr>
                                      <p:tavLst>
                                        <p:tav tm="0">
                                          <p:val>
                                            <p:strVal val="#ppt_h+1"/>
                                          </p:val>
                                        </p:tav>
                                        <p:tav tm="100000">
                                          <p:val>
                                            <p:strVal val="#ppt_y"/>
                                          </p:val>
                                        </p:tav>
                                      </p:tavLst>
                                    </p:anim>
                                    <p:animEffect transition="in" filter="fade">
                                      <p:cBhvr>
                                        <p:cTn id="63" dur="500"/>
                                        <p:tgtEl>
                                          <p:spTgt spid="244739">
                                            <p:txEl>
                                              <p:pRg st="7" end="7"/>
                                            </p:txEl>
                                          </p:spTgt>
                                        </p:tgtEl>
                                      </p:cBhvr>
                                    </p:animEffect>
                                  </p:childTnLst>
                                </p:cTn>
                              </p:par>
                            </p:childTnLst>
                          </p:cTn>
                        </p:par>
                        <p:par>
                          <p:cTn id="64" fill="hold" nodeType="afterGroup">
                            <p:stCondLst>
                              <p:cond delay="11500"/>
                            </p:stCondLst>
                            <p:childTnLst>
                              <p:par>
                                <p:cTn id="65" presetID="15" presetClass="entr" presetSubtype="0" fill="hold" nodeType="afterEffect">
                                  <p:stCondLst>
                                    <p:cond delay="0"/>
                                  </p:stCondLst>
                                  <p:childTnLst>
                                    <p:set>
                                      <p:cBhvr>
                                        <p:cTn id="66" dur="1" fill="hold">
                                          <p:stCondLst>
                                            <p:cond delay="0"/>
                                          </p:stCondLst>
                                        </p:cTn>
                                        <p:tgtEl>
                                          <p:spTgt spid="244740"/>
                                        </p:tgtEl>
                                        <p:attrNameLst>
                                          <p:attrName>style.visibility</p:attrName>
                                        </p:attrNameLst>
                                      </p:cBhvr>
                                      <p:to>
                                        <p:strVal val="visible"/>
                                      </p:to>
                                    </p:set>
                                    <p:anim calcmode="lin" valueType="num">
                                      <p:cBhvr>
                                        <p:cTn id="67" dur="1000" fill="hold"/>
                                        <p:tgtEl>
                                          <p:spTgt spid="244740"/>
                                        </p:tgtEl>
                                        <p:attrNameLst>
                                          <p:attrName>ppt_w</p:attrName>
                                        </p:attrNameLst>
                                      </p:cBhvr>
                                      <p:tavLst>
                                        <p:tav tm="0">
                                          <p:val>
                                            <p:fltVal val="0"/>
                                          </p:val>
                                        </p:tav>
                                        <p:tav tm="100000">
                                          <p:val>
                                            <p:strVal val="#ppt_w"/>
                                          </p:val>
                                        </p:tav>
                                      </p:tavLst>
                                    </p:anim>
                                    <p:anim calcmode="lin" valueType="num">
                                      <p:cBhvr>
                                        <p:cTn id="68" dur="1000" fill="hold"/>
                                        <p:tgtEl>
                                          <p:spTgt spid="244740"/>
                                        </p:tgtEl>
                                        <p:attrNameLst>
                                          <p:attrName>ppt_h</p:attrName>
                                        </p:attrNameLst>
                                      </p:cBhvr>
                                      <p:tavLst>
                                        <p:tav tm="0">
                                          <p:val>
                                            <p:fltVal val="0"/>
                                          </p:val>
                                        </p:tav>
                                        <p:tav tm="100000">
                                          <p:val>
                                            <p:strVal val="#ppt_h"/>
                                          </p:val>
                                        </p:tav>
                                      </p:tavLst>
                                    </p:anim>
                                    <p:anim calcmode="lin" valueType="num">
                                      <p:cBhvr>
                                        <p:cTn id="69" dur="1000" fill="hold"/>
                                        <p:tgtEl>
                                          <p:spTgt spid="244740"/>
                                        </p:tgtEl>
                                        <p:attrNameLst>
                                          <p:attrName>ppt_x</p:attrName>
                                        </p:attrNameLst>
                                      </p:cBhvr>
                                      <p:tavLst>
                                        <p:tav tm="0" fmla="#ppt_x+(cos(-2*pi*(1-$))*-#ppt_x-sin(-2*pi*(1-$))*(1-#ppt_y))*(1-$)">
                                          <p:val>
                                            <p:fltVal val="0"/>
                                          </p:val>
                                        </p:tav>
                                        <p:tav tm="100000">
                                          <p:val>
                                            <p:fltVal val="1"/>
                                          </p:val>
                                        </p:tav>
                                      </p:tavLst>
                                    </p:anim>
                                    <p:anim calcmode="lin" valueType="num">
                                      <p:cBhvr>
                                        <p:cTn id="70" dur="1000" fill="hold"/>
                                        <p:tgtEl>
                                          <p:spTgt spid="24474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Acute and Chronic</a:t>
            </a:r>
          </a:p>
        </p:txBody>
      </p:sp>
      <p:sp>
        <p:nvSpPr>
          <p:cNvPr id="5" name="Content Placeholder 4"/>
          <p:cNvSpPr>
            <a:spLocks noGrp="1"/>
          </p:cNvSpPr>
          <p:nvPr>
            <p:ph idx="1"/>
          </p:nvPr>
        </p:nvSpPr>
        <p:spPr/>
        <p:txBody>
          <a:bodyPr>
            <a:normAutofit/>
          </a:bodyPr>
          <a:lstStyle/>
          <a:p>
            <a:r>
              <a:rPr lang="en-US" i="1" dirty="0"/>
              <a:t>Acute</a:t>
            </a:r>
            <a:r>
              <a:rPr lang="en-US" dirty="0"/>
              <a:t> health effects</a:t>
            </a:r>
          </a:p>
          <a:p>
            <a:pPr marL="800100" lvl="3" indent="-342900"/>
            <a:r>
              <a:rPr lang="en-US" sz="2800" dirty="0"/>
              <a:t>Happens quickly. Occur with short-term exposure and last a brief period.  For example, skin  irritation with chemical contact.</a:t>
            </a:r>
          </a:p>
          <a:p>
            <a:r>
              <a:rPr lang="en-US" i="1" dirty="0"/>
              <a:t>Chronic</a:t>
            </a:r>
            <a:r>
              <a:rPr lang="en-US" dirty="0"/>
              <a:t> health effects</a:t>
            </a:r>
          </a:p>
          <a:p>
            <a:pPr lvl="1"/>
            <a:r>
              <a:rPr lang="en-US" dirty="0"/>
              <a:t>May not smell, see, or feel sick right away. Occur with long-term exposure and last a long time.  For example: lung cancer.</a:t>
            </a:r>
          </a:p>
          <a:p>
            <a:endParaRPr lang="en-US" dirty="0"/>
          </a:p>
          <a:p>
            <a:endParaRPr lang="en-US" dirty="0"/>
          </a:p>
          <a:p>
            <a:pPr marL="457200" lvl="1" indent="0">
              <a:buNone/>
            </a:pPr>
            <a:endParaRPr lang="en-US" dirty="0"/>
          </a:p>
          <a:p>
            <a:pPr marL="457200" lvl="1" indent="0">
              <a:buNone/>
            </a:pPr>
            <a:endParaRPr lang="en-US" dirty="0"/>
          </a:p>
        </p:txBody>
      </p:sp>
      <p:sp>
        <p:nvSpPr>
          <p:cNvPr id="3" name="Slide Number Placeholder 2"/>
          <p:cNvSpPr>
            <a:spLocks noGrp="1"/>
          </p:cNvSpPr>
          <p:nvPr>
            <p:ph type="sldNum" sz="quarter" idx="12"/>
          </p:nvPr>
        </p:nvSpPr>
        <p:spPr/>
        <p:txBody>
          <a:bodyPr/>
          <a:lstStyle/>
          <a:p>
            <a:fld id="{12775FB8-FE8B-CA4D-AF74-1335A0F8AE96}" type="slidenum">
              <a:rPr lang="en-US" smtClean="0"/>
              <a:t>15</a:t>
            </a:fld>
            <a:endParaRPr lang="en-US"/>
          </a:p>
        </p:txBody>
      </p:sp>
    </p:spTree>
    <p:extLst>
      <p:ext uri="{BB962C8B-B14F-4D97-AF65-F5344CB8AC3E}">
        <p14:creationId xmlns:p14="http://schemas.microsoft.com/office/powerpoint/2010/main" val="40400721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Chemical Hazard Protection</a:t>
            </a:r>
          </a:p>
        </p:txBody>
      </p:sp>
      <p:sp>
        <p:nvSpPr>
          <p:cNvPr id="3" name="Content Placeholder 2"/>
          <p:cNvSpPr>
            <a:spLocks noGrp="1"/>
          </p:cNvSpPr>
          <p:nvPr>
            <p:ph idx="1"/>
          </p:nvPr>
        </p:nvSpPr>
        <p:spPr/>
        <p:txBody>
          <a:bodyPr/>
          <a:lstStyle/>
          <a:p>
            <a:r>
              <a:rPr lang="en-US" dirty="0"/>
              <a:t>What can you do to protect yourself from chemical hazards?</a:t>
            </a:r>
          </a:p>
          <a:p>
            <a:endParaRPr lang="en-US" dirty="0"/>
          </a:p>
          <a:p>
            <a:r>
              <a:rPr lang="en-US" dirty="0"/>
              <a:t>[Short discussion]</a:t>
            </a:r>
          </a:p>
        </p:txBody>
      </p:sp>
      <p:sp>
        <p:nvSpPr>
          <p:cNvPr id="4" name="Slide Number Placeholder 3"/>
          <p:cNvSpPr>
            <a:spLocks noGrp="1"/>
          </p:cNvSpPr>
          <p:nvPr>
            <p:ph type="sldNum" sz="quarter" idx="12"/>
          </p:nvPr>
        </p:nvSpPr>
        <p:spPr/>
        <p:txBody>
          <a:bodyPr/>
          <a:lstStyle/>
          <a:p>
            <a:fld id="{12775FB8-FE8B-CA4D-AF74-1335A0F8AE96}" type="slidenum">
              <a:rPr lang="en-US" smtClean="0"/>
              <a:t>16</a:t>
            </a:fld>
            <a:endParaRPr lang="en-US"/>
          </a:p>
        </p:txBody>
      </p:sp>
    </p:spTree>
    <p:extLst>
      <p:ext uri="{BB962C8B-B14F-4D97-AF65-F5344CB8AC3E}">
        <p14:creationId xmlns:p14="http://schemas.microsoft.com/office/powerpoint/2010/main" val="8251680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title="Blue Triangle with controls hierarchy"/>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03118" y="2029968"/>
            <a:ext cx="7583424" cy="4828032"/>
          </a:xfrm>
          <a:prstGeom prst="rect">
            <a:avLst/>
          </a:prstGeom>
        </p:spPr>
      </p:pic>
      <p:sp>
        <p:nvSpPr>
          <p:cNvPr id="12290" name="AutoShape 2"/>
          <p:cNvSpPr>
            <a:spLocks noGrp="1" noChangeArrowheads="1"/>
          </p:cNvSpPr>
          <p:nvPr>
            <p:ph type="title"/>
          </p:nvPr>
        </p:nvSpPr>
        <p:spPr>
          <a:xfrm>
            <a:off x="762000" y="668462"/>
            <a:ext cx="7924800" cy="1086250"/>
          </a:xfrm>
        </p:spPr>
        <p:txBody>
          <a:bodyPr/>
          <a:lstStyle/>
          <a:p>
            <a:pPr eaLnBrk="1" hangingPunct="1">
              <a:defRPr/>
            </a:pPr>
            <a:r>
              <a:rPr lang="en-US" sz="3200" dirty="0">
                <a:latin typeface="Arial" charset="0"/>
                <a:cs typeface="+mj-cs"/>
              </a:rPr>
              <a:t>Chemical Hazard Control Approaches</a:t>
            </a:r>
          </a:p>
        </p:txBody>
      </p:sp>
      <p:sp>
        <p:nvSpPr>
          <p:cNvPr id="12292" name="Text Box 7"/>
          <p:cNvSpPr txBox="1">
            <a:spLocks noChangeArrowheads="1"/>
          </p:cNvSpPr>
          <p:nvPr/>
        </p:nvSpPr>
        <p:spPr bwMode="auto">
          <a:xfrm>
            <a:off x="3581400" y="3429000"/>
            <a:ext cx="2286000" cy="10156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28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000">
                <a:solidFill>
                  <a:schemeClr val="tx1"/>
                </a:solidFill>
                <a:latin typeface="Arial" charset="0"/>
                <a:ea typeface="ＭＳ Ｐゴシック" charset="0"/>
              </a:defRPr>
            </a:lvl3pPr>
            <a:lvl4pPr>
              <a:defRPr>
                <a:solidFill>
                  <a:schemeClr val="tx1"/>
                </a:solidFill>
                <a:latin typeface="Arial" charset="0"/>
                <a:ea typeface="ＭＳ Ｐゴシック" charset="0"/>
              </a:defRPr>
            </a:lvl4pPr>
            <a:lvl5pPr>
              <a:defRPr>
                <a:solidFill>
                  <a:schemeClr val="tx1"/>
                </a:solidFill>
                <a:latin typeface="Arial" charset="0"/>
                <a:ea typeface="ＭＳ Ｐゴシック" charset="0"/>
              </a:defRPr>
            </a:lvl5pPr>
            <a:lvl6pPr eaLnBrk="0" hangingPunct="0">
              <a:buFont typeface="Wingdings" charset="0"/>
              <a:defRPr>
                <a:solidFill>
                  <a:schemeClr val="tx1"/>
                </a:solidFill>
                <a:latin typeface="Arial" charset="0"/>
                <a:ea typeface="ＭＳ Ｐゴシック" charset="0"/>
              </a:defRPr>
            </a:lvl6pPr>
            <a:lvl7pPr eaLnBrk="0" hangingPunct="0">
              <a:buFont typeface="Wingdings" charset="0"/>
              <a:defRPr>
                <a:solidFill>
                  <a:schemeClr val="tx1"/>
                </a:solidFill>
                <a:latin typeface="Arial" charset="0"/>
                <a:ea typeface="ＭＳ Ｐゴシック" charset="0"/>
              </a:defRPr>
            </a:lvl7pPr>
            <a:lvl8pPr eaLnBrk="0" hangingPunct="0">
              <a:buFont typeface="Wingdings" charset="0"/>
              <a:defRPr>
                <a:solidFill>
                  <a:schemeClr val="tx1"/>
                </a:solidFill>
                <a:latin typeface="Arial" charset="0"/>
                <a:ea typeface="ＭＳ Ｐゴシック" charset="0"/>
              </a:defRPr>
            </a:lvl8pPr>
            <a:lvl9pPr eaLnBrk="0" hangingPunct="0">
              <a:buFont typeface="Wingdings" charset="0"/>
              <a:defRPr>
                <a:solidFill>
                  <a:schemeClr val="tx1"/>
                </a:solidFill>
                <a:latin typeface="Arial" charset="0"/>
                <a:ea typeface="ＭＳ Ｐゴシック" charset="0"/>
              </a:defRPr>
            </a:lvl9pPr>
          </a:lstStyle>
          <a:p>
            <a:pPr algn="ctr">
              <a:defRPr/>
            </a:pPr>
            <a:r>
              <a:rPr lang="en-US" sz="2000" b="1" dirty="0" smtClean="0">
                <a:cs typeface="+mn-cs"/>
              </a:rPr>
              <a:t>(1) Remove</a:t>
            </a:r>
            <a:endParaRPr lang="en-US" sz="2000" b="1" dirty="0">
              <a:cs typeface="+mn-cs"/>
            </a:endParaRPr>
          </a:p>
          <a:p>
            <a:pPr algn="ctr">
              <a:defRPr/>
            </a:pPr>
            <a:r>
              <a:rPr lang="en-US" sz="2000" b="1" dirty="0">
                <a:cs typeface="+mn-cs"/>
              </a:rPr>
              <a:t>the </a:t>
            </a:r>
            <a:r>
              <a:rPr lang="en-US" sz="2000" b="1" dirty="0" smtClean="0">
                <a:cs typeface="+mn-cs"/>
              </a:rPr>
              <a:t>Hazard from Work Area</a:t>
            </a:r>
            <a:endParaRPr lang="en-US" sz="2000" dirty="0">
              <a:cs typeface="+mn-cs"/>
            </a:endParaRPr>
          </a:p>
        </p:txBody>
      </p:sp>
      <p:sp>
        <p:nvSpPr>
          <p:cNvPr id="12293" name="Text Box 8"/>
          <p:cNvSpPr txBox="1">
            <a:spLocks noChangeArrowheads="1"/>
          </p:cNvSpPr>
          <p:nvPr/>
        </p:nvSpPr>
        <p:spPr bwMode="auto">
          <a:xfrm>
            <a:off x="2590800" y="4876800"/>
            <a:ext cx="4419600" cy="7078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28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000">
                <a:solidFill>
                  <a:schemeClr val="tx1"/>
                </a:solidFill>
                <a:latin typeface="Arial" charset="0"/>
                <a:ea typeface="ＭＳ Ｐゴシック" charset="0"/>
              </a:defRPr>
            </a:lvl3pPr>
            <a:lvl4pPr>
              <a:defRPr>
                <a:solidFill>
                  <a:schemeClr val="tx1"/>
                </a:solidFill>
                <a:latin typeface="Arial" charset="0"/>
                <a:ea typeface="ＭＳ Ｐゴシック" charset="0"/>
              </a:defRPr>
            </a:lvl4pPr>
            <a:lvl5pPr>
              <a:defRPr>
                <a:solidFill>
                  <a:schemeClr val="tx1"/>
                </a:solidFill>
                <a:latin typeface="Arial" charset="0"/>
                <a:ea typeface="ＭＳ Ｐゴシック" charset="0"/>
              </a:defRPr>
            </a:lvl5pPr>
            <a:lvl6pPr eaLnBrk="0" hangingPunct="0">
              <a:buFont typeface="Wingdings" charset="0"/>
              <a:defRPr>
                <a:solidFill>
                  <a:schemeClr val="tx1"/>
                </a:solidFill>
                <a:latin typeface="Arial" charset="0"/>
                <a:ea typeface="ＭＳ Ｐゴシック" charset="0"/>
              </a:defRPr>
            </a:lvl6pPr>
            <a:lvl7pPr eaLnBrk="0" hangingPunct="0">
              <a:buFont typeface="Wingdings" charset="0"/>
              <a:defRPr>
                <a:solidFill>
                  <a:schemeClr val="tx1"/>
                </a:solidFill>
                <a:latin typeface="Arial" charset="0"/>
                <a:ea typeface="ＭＳ Ｐゴシック" charset="0"/>
              </a:defRPr>
            </a:lvl7pPr>
            <a:lvl8pPr eaLnBrk="0" hangingPunct="0">
              <a:buFont typeface="Wingdings" charset="0"/>
              <a:defRPr>
                <a:solidFill>
                  <a:schemeClr val="tx1"/>
                </a:solidFill>
                <a:latin typeface="Arial" charset="0"/>
                <a:ea typeface="ＭＳ Ｐゴシック" charset="0"/>
              </a:defRPr>
            </a:lvl8pPr>
            <a:lvl9pPr eaLnBrk="0" hangingPunct="0">
              <a:buFont typeface="Wingdings" charset="0"/>
              <a:defRPr>
                <a:solidFill>
                  <a:schemeClr val="tx1"/>
                </a:solidFill>
                <a:latin typeface="Arial" charset="0"/>
                <a:ea typeface="ＭＳ Ｐゴシック" charset="0"/>
              </a:defRPr>
            </a:lvl9pPr>
          </a:lstStyle>
          <a:p>
            <a:pPr algn="ctr">
              <a:spcBef>
                <a:spcPct val="50000"/>
              </a:spcBef>
              <a:defRPr/>
            </a:pPr>
            <a:r>
              <a:rPr lang="en-US" sz="2000" b="1" dirty="0" smtClean="0">
                <a:cs typeface="+mn-cs"/>
              </a:rPr>
              <a:t>(2) Review and Follow Work </a:t>
            </a:r>
            <a:r>
              <a:rPr lang="en-US" sz="2000" b="1" dirty="0">
                <a:cs typeface="+mn-cs"/>
              </a:rPr>
              <a:t>Policies and Procedures</a:t>
            </a:r>
          </a:p>
        </p:txBody>
      </p:sp>
      <p:sp>
        <p:nvSpPr>
          <p:cNvPr id="12294" name="Text Box 9"/>
          <p:cNvSpPr txBox="1">
            <a:spLocks noChangeArrowheads="1"/>
          </p:cNvSpPr>
          <p:nvPr/>
        </p:nvSpPr>
        <p:spPr bwMode="auto">
          <a:xfrm>
            <a:off x="2286000" y="6096000"/>
            <a:ext cx="5073572" cy="8540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lvl1pPr>
              <a:defRPr sz="28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000">
                <a:solidFill>
                  <a:schemeClr val="tx1"/>
                </a:solidFill>
                <a:latin typeface="Arial" charset="0"/>
                <a:ea typeface="ＭＳ Ｐゴシック" charset="0"/>
              </a:defRPr>
            </a:lvl3pPr>
            <a:lvl4pPr>
              <a:defRPr>
                <a:solidFill>
                  <a:schemeClr val="tx1"/>
                </a:solidFill>
                <a:latin typeface="Arial" charset="0"/>
                <a:ea typeface="ＭＳ Ｐゴシック" charset="0"/>
              </a:defRPr>
            </a:lvl4pPr>
            <a:lvl5pPr>
              <a:defRPr>
                <a:solidFill>
                  <a:schemeClr val="tx1"/>
                </a:solidFill>
                <a:latin typeface="Arial" charset="0"/>
                <a:ea typeface="ＭＳ Ｐゴシック" charset="0"/>
              </a:defRPr>
            </a:lvl5pPr>
            <a:lvl6pPr eaLnBrk="0" hangingPunct="0">
              <a:buFont typeface="Wingdings" charset="0"/>
              <a:defRPr>
                <a:solidFill>
                  <a:schemeClr val="tx1"/>
                </a:solidFill>
                <a:latin typeface="Arial" charset="0"/>
                <a:ea typeface="ＭＳ Ｐゴシック" charset="0"/>
              </a:defRPr>
            </a:lvl6pPr>
            <a:lvl7pPr eaLnBrk="0" hangingPunct="0">
              <a:buFont typeface="Wingdings" charset="0"/>
              <a:defRPr>
                <a:solidFill>
                  <a:schemeClr val="tx1"/>
                </a:solidFill>
                <a:latin typeface="Arial" charset="0"/>
                <a:ea typeface="ＭＳ Ｐゴシック" charset="0"/>
              </a:defRPr>
            </a:lvl7pPr>
            <a:lvl8pPr eaLnBrk="0" hangingPunct="0">
              <a:buFont typeface="Wingdings" charset="0"/>
              <a:defRPr>
                <a:solidFill>
                  <a:schemeClr val="tx1"/>
                </a:solidFill>
                <a:latin typeface="Arial" charset="0"/>
                <a:ea typeface="ＭＳ Ｐゴシック" charset="0"/>
              </a:defRPr>
            </a:lvl8pPr>
            <a:lvl9pPr eaLnBrk="0" hangingPunct="0">
              <a:buFont typeface="Wingdings" charset="0"/>
              <a:defRPr>
                <a:solidFill>
                  <a:schemeClr val="tx1"/>
                </a:solidFill>
                <a:latin typeface="Arial" charset="0"/>
                <a:ea typeface="ＭＳ Ｐゴシック" charset="0"/>
              </a:defRPr>
            </a:lvl9pPr>
          </a:lstStyle>
          <a:p>
            <a:pPr algn="ctr">
              <a:spcBef>
                <a:spcPct val="50000"/>
              </a:spcBef>
              <a:defRPr/>
            </a:pPr>
            <a:r>
              <a:rPr lang="en-US" sz="2000" b="1" dirty="0" smtClean="0">
                <a:cs typeface="+mn-cs"/>
              </a:rPr>
              <a:t>(3) Wear Personal </a:t>
            </a:r>
            <a:r>
              <a:rPr lang="en-US" sz="2000" b="1" dirty="0">
                <a:cs typeface="+mn-cs"/>
              </a:rPr>
              <a:t>Protective Equipment </a:t>
            </a:r>
          </a:p>
          <a:p>
            <a:pPr algn="ctr">
              <a:spcBef>
                <a:spcPct val="50000"/>
              </a:spcBef>
              <a:defRPr/>
            </a:pPr>
            <a:endParaRPr lang="en-US" sz="2000" dirty="0">
              <a:cs typeface="+mn-cs"/>
            </a:endParaRPr>
          </a:p>
        </p:txBody>
      </p:sp>
      <p:sp>
        <p:nvSpPr>
          <p:cNvPr id="12295" name="Line 10" title="Separation line"/>
          <p:cNvSpPr>
            <a:spLocks noChangeShapeType="1"/>
          </p:cNvSpPr>
          <p:nvPr/>
        </p:nvSpPr>
        <p:spPr bwMode="auto">
          <a:xfrm>
            <a:off x="2971800" y="4572000"/>
            <a:ext cx="35814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12296" name="Line 11" title="Separation line"/>
          <p:cNvSpPr>
            <a:spLocks noChangeShapeType="1"/>
          </p:cNvSpPr>
          <p:nvPr/>
        </p:nvSpPr>
        <p:spPr bwMode="auto">
          <a:xfrm>
            <a:off x="2057400" y="5715000"/>
            <a:ext cx="541020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 name="Slide Number Placeholder 1"/>
          <p:cNvSpPr>
            <a:spLocks noGrp="1"/>
          </p:cNvSpPr>
          <p:nvPr>
            <p:ph type="sldNum" sz="quarter" idx="12"/>
          </p:nvPr>
        </p:nvSpPr>
        <p:spPr/>
        <p:txBody>
          <a:bodyPr/>
          <a:lstStyle/>
          <a:p>
            <a:fld id="{12775FB8-FE8B-CA4D-AF74-1335A0F8AE96}" type="slidenum">
              <a:rPr lang="en-US" smtClean="0"/>
              <a:t>17</a:t>
            </a:fld>
            <a:endParaRPr lang="en-US"/>
          </a:p>
        </p:txBody>
      </p:sp>
    </p:spTree>
    <p:extLst>
      <p:ext uri="{BB962C8B-B14F-4D97-AF65-F5344CB8AC3E}">
        <p14:creationId xmlns:p14="http://schemas.microsoft.com/office/powerpoint/2010/main" val="9948740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 Remove the Hazardous Chemical</a:t>
            </a:r>
            <a:endParaRPr lang="en-US" dirty="0"/>
          </a:p>
        </p:txBody>
      </p:sp>
      <p:sp>
        <p:nvSpPr>
          <p:cNvPr id="3" name="Content Placeholder 2"/>
          <p:cNvSpPr>
            <a:spLocks noGrp="1"/>
          </p:cNvSpPr>
          <p:nvPr>
            <p:ph idx="1"/>
          </p:nvPr>
        </p:nvSpPr>
        <p:spPr/>
        <p:txBody>
          <a:bodyPr/>
          <a:lstStyle/>
          <a:p>
            <a:r>
              <a:rPr lang="en-US" dirty="0" smtClean="0"/>
              <a:t>Remove the chemical hazard from work area  </a:t>
            </a:r>
          </a:p>
          <a:p>
            <a:r>
              <a:rPr lang="en-US" dirty="0"/>
              <a:t>Choose nontoxic </a:t>
            </a:r>
            <a:r>
              <a:rPr lang="en-US" dirty="0" smtClean="0"/>
              <a:t>products</a:t>
            </a:r>
          </a:p>
          <a:p>
            <a:pPr lvl="1"/>
            <a:r>
              <a:rPr lang="en-US" dirty="0" smtClean="0"/>
              <a:t>“</a:t>
            </a:r>
            <a:r>
              <a:rPr lang="en-US" dirty="0"/>
              <a:t>Green Seal Certified” </a:t>
            </a:r>
          </a:p>
          <a:p>
            <a:pPr lvl="1"/>
            <a:r>
              <a:rPr lang="en-US" dirty="0"/>
              <a:t>“</a:t>
            </a:r>
            <a:r>
              <a:rPr lang="en-US" dirty="0" err="1"/>
              <a:t>Ecologo</a:t>
            </a:r>
            <a:r>
              <a:rPr lang="en-US" dirty="0"/>
              <a:t> UL”</a:t>
            </a:r>
          </a:p>
          <a:p>
            <a:pPr lvl="1"/>
            <a:r>
              <a:rPr lang="en-US" dirty="0"/>
              <a:t>“Safer Choice”</a:t>
            </a:r>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18</a:t>
            </a:fld>
            <a:endParaRPr lang="en-US"/>
          </a:p>
        </p:txBody>
      </p:sp>
    </p:spTree>
    <p:extLst>
      <p:ext uri="{BB962C8B-B14F-4D97-AF65-F5344CB8AC3E}">
        <p14:creationId xmlns:p14="http://schemas.microsoft.com/office/powerpoint/2010/main" val="22775565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Work Policies and Procedures</a:t>
            </a:r>
            <a:endParaRPr lang="en-US" dirty="0"/>
          </a:p>
        </p:txBody>
      </p:sp>
      <p:sp>
        <p:nvSpPr>
          <p:cNvPr id="3" name="Content Placeholder 2"/>
          <p:cNvSpPr>
            <a:spLocks noGrp="1"/>
          </p:cNvSpPr>
          <p:nvPr>
            <p:ph idx="1"/>
          </p:nvPr>
        </p:nvSpPr>
        <p:spPr/>
        <p:txBody>
          <a:bodyPr/>
          <a:lstStyle/>
          <a:p>
            <a:r>
              <a:rPr lang="en-US" dirty="0" smtClean="0"/>
              <a:t>Train on reading labels and know what symbols and warnings mean</a:t>
            </a:r>
          </a:p>
          <a:p>
            <a:r>
              <a:rPr lang="en-US" dirty="0" smtClean="0"/>
              <a:t>Use small amounts of chemicals, measuring &amp; diluting them </a:t>
            </a:r>
          </a:p>
          <a:p>
            <a:r>
              <a:rPr lang="en-US" dirty="0" smtClean="0"/>
              <a:t>Use tools to avoid direct contact with chemicals</a:t>
            </a:r>
          </a:p>
          <a:p>
            <a:r>
              <a:rPr lang="en-US" dirty="0" smtClean="0"/>
              <a:t>Cover and store chemicals safely</a:t>
            </a:r>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19</a:t>
            </a:fld>
            <a:endParaRPr lang="en-US"/>
          </a:p>
        </p:txBody>
      </p:sp>
    </p:spTree>
    <p:extLst>
      <p:ext uri="{BB962C8B-B14F-4D97-AF65-F5344CB8AC3E}">
        <p14:creationId xmlns:p14="http://schemas.microsoft.com/office/powerpoint/2010/main" val="42664619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Objectives</a:t>
            </a:r>
          </a:p>
        </p:txBody>
      </p:sp>
      <p:sp>
        <p:nvSpPr>
          <p:cNvPr id="3" name="Content Placeholder 2"/>
          <p:cNvSpPr>
            <a:spLocks noGrp="1"/>
          </p:cNvSpPr>
          <p:nvPr>
            <p:ph idx="1"/>
          </p:nvPr>
        </p:nvSpPr>
        <p:spPr/>
        <p:txBody>
          <a:bodyPr/>
          <a:lstStyle/>
          <a:p>
            <a:r>
              <a:rPr lang="en-US" dirty="0"/>
              <a:t>Employer </a:t>
            </a:r>
            <a:r>
              <a:rPr lang="en-US" b="1" dirty="0"/>
              <a:t>requirements</a:t>
            </a:r>
            <a:r>
              <a:rPr lang="en-US" dirty="0"/>
              <a:t> for chemical safety at the workplace</a:t>
            </a:r>
          </a:p>
          <a:p>
            <a:r>
              <a:rPr lang="en-US" dirty="0"/>
              <a:t>How to </a:t>
            </a:r>
            <a:r>
              <a:rPr lang="en-US" b="1" dirty="0"/>
              <a:t>recognize</a:t>
            </a:r>
            <a:r>
              <a:rPr lang="en-US" dirty="0"/>
              <a:t> chemical hazards associated with the workplace</a:t>
            </a:r>
          </a:p>
          <a:p>
            <a:r>
              <a:rPr lang="en-US" dirty="0"/>
              <a:t>How chemical hazards </a:t>
            </a:r>
            <a:r>
              <a:rPr lang="en-US" b="1" dirty="0"/>
              <a:t>affect</a:t>
            </a:r>
            <a:r>
              <a:rPr lang="en-US" dirty="0"/>
              <a:t> the body</a:t>
            </a:r>
          </a:p>
          <a:p>
            <a:r>
              <a:rPr lang="en-US" dirty="0"/>
              <a:t>How to </a:t>
            </a:r>
            <a:r>
              <a:rPr lang="en-US" b="1" dirty="0"/>
              <a:t>handle</a:t>
            </a:r>
            <a:r>
              <a:rPr lang="en-US" dirty="0"/>
              <a:t> chemicals safely in the workplace</a:t>
            </a:r>
          </a:p>
          <a:p>
            <a:endParaRPr lang="en-US" dirty="0"/>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a:t>
            </a:fld>
            <a:endParaRPr lang="en-US"/>
          </a:p>
        </p:txBody>
      </p:sp>
    </p:spTree>
    <p:extLst>
      <p:ext uri="{BB962C8B-B14F-4D97-AF65-F5344CB8AC3E}">
        <p14:creationId xmlns:p14="http://schemas.microsoft.com/office/powerpoint/2010/main" val="31104786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 to </a:t>
            </a:r>
            <a:r>
              <a:rPr lang="en-US" dirty="0"/>
              <a:t>r</a:t>
            </a:r>
            <a:r>
              <a:rPr lang="en-US" dirty="0" smtClean="0"/>
              <a:t>ead Chemical Hazard Labels</a:t>
            </a:r>
            <a:endParaRPr lang="en-US" dirty="0"/>
          </a:p>
        </p:txBody>
      </p:sp>
      <p:sp>
        <p:nvSpPr>
          <p:cNvPr id="3" name="Content Placeholder 2"/>
          <p:cNvSpPr>
            <a:spLocks noGrp="1"/>
          </p:cNvSpPr>
          <p:nvPr>
            <p:ph idx="1"/>
          </p:nvPr>
        </p:nvSpPr>
        <p:spPr/>
        <p:txBody>
          <a:bodyPr/>
          <a:lstStyle/>
          <a:p>
            <a:r>
              <a:rPr lang="en-US" dirty="0" smtClean="0"/>
              <a:t>Train on reading labels and knowing what symbols and warnings mean</a:t>
            </a: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20</a:t>
            </a:fld>
            <a:endParaRPr lang="en-US"/>
          </a:p>
        </p:txBody>
      </p:sp>
    </p:spTree>
    <p:extLst>
      <p:ext uri="{BB962C8B-B14F-4D97-AF65-F5344CB8AC3E}">
        <p14:creationId xmlns:p14="http://schemas.microsoft.com/office/powerpoint/2010/main" val="26287710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title="SDS sheet"/>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467225" y="2255520"/>
            <a:ext cx="4171950" cy="4267200"/>
          </a:xfrm>
          <a:prstGeom prst="rect">
            <a:avLst/>
          </a:prstGeom>
        </p:spPr>
      </p:pic>
      <p:sp>
        <p:nvSpPr>
          <p:cNvPr id="7" name="Title 1"/>
          <p:cNvSpPr>
            <a:spLocks noGrp="1"/>
          </p:cNvSpPr>
          <p:nvPr>
            <p:ph type="title"/>
          </p:nvPr>
        </p:nvSpPr>
        <p:spPr>
          <a:xfrm>
            <a:off x="946150" y="609600"/>
            <a:ext cx="7794625" cy="1143000"/>
          </a:xfrm>
        </p:spPr>
        <p:txBody>
          <a:bodyPr/>
          <a:lstStyle/>
          <a:p>
            <a:pPr>
              <a:defRPr/>
            </a:pPr>
            <a:r>
              <a:rPr lang="en-US" dirty="0">
                <a:latin typeface="+mn-lt"/>
                <a:ea typeface="+mj-ea"/>
                <a:cs typeface="+mj-cs"/>
              </a:rPr>
              <a:t>Required Elements on a Label</a:t>
            </a:r>
          </a:p>
        </p:txBody>
      </p:sp>
      <p:sp>
        <p:nvSpPr>
          <p:cNvPr id="8" name="TextBox 7"/>
          <p:cNvSpPr txBox="1"/>
          <p:nvPr/>
        </p:nvSpPr>
        <p:spPr>
          <a:xfrm>
            <a:off x="769938" y="2362200"/>
            <a:ext cx="3276600" cy="4800600"/>
          </a:xfrm>
          <a:prstGeom prst="rect">
            <a:avLst/>
          </a:prstGeom>
          <a:noFill/>
        </p:spPr>
        <p:txBody>
          <a:bodyPr>
            <a:spAutoFit/>
          </a:bodyPr>
          <a:lstStyle/>
          <a:p>
            <a:pPr>
              <a:defRPr/>
            </a:pPr>
            <a:r>
              <a:rPr lang="en-US" b="1" dirty="0">
                <a:ea typeface="+mn-ea"/>
                <a:cs typeface="+mn-cs"/>
              </a:rPr>
              <a:t>Information should be in the same order for all labels</a:t>
            </a:r>
          </a:p>
          <a:p>
            <a:pPr>
              <a:defRPr/>
            </a:pPr>
            <a:endParaRPr lang="en-US" dirty="0">
              <a:ea typeface="+mn-ea"/>
              <a:cs typeface="+mn-cs"/>
            </a:endParaRPr>
          </a:p>
          <a:p>
            <a:pPr>
              <a:defRPr/>
            </a:pPr>
            <a:r>
              <a:rPr lang="en-US" dirty="0">
                <a:ea typeface="+mn-ea"/>
                <a:cs typeface="+mn-cs"/>
              </a:rPr>
              <a:t>Labels MUST include:</a:t>
            </a:r>
          </a:p>
          <a:p>
            <a:pPr marL="285750" indent="-285750">
              <a:buFont typeface="Arial" panose="020B0604020202020204" pitchFamily="34" charset="0"/>
              <a:buChar char="•"/>
              <a:defRPr/>
            </a:pPr>
            <a:r>
              <a:rPr lang="en-US" b="1" dirty="0">
                <a:solidFill>
                  <a:srgbClr val="FF0000"/>
                </a:solidFill>
                <a:ea typeface="+mn-ea"/>
                <a:cs typeface="+mn-cs"/>
              </a:rPr>
              <a:t>Product Identifier</a:t>
            </a:r>
          </a:p>
          <a:p>
            <a:pPr marL="285750" indent="-285750">
              <a:buFont typeface="Arial" panose="020B0604020202020204" pitchFamily="34" charset="0"/>
              <a:buChar char="•"/>
              <a:defRPr/>
            </a:pPr>
            <a:r>
              <a:rPr lang="en-US" b="1" dirty="0">
                <a:solidFill>
                  <a:srgbClr val="FF0000"/>
                </a:solidFill>
                <a:ea typeface="+mn-ea"/>
                <a:cs typeface="+mn-cs"/>
              </a:rPr>
              <a:t>Supplier Identifier</a:t>
            </a:r>
          </a:p>
          <a:p>
            <a:pPr marL="285750" indent="-285750">
              <a:buFont typeface="Arial" panose="020B0604020202020204" pitchFamily="34" charset="0"/>
              <a:buChar char="•"/>
              <a:defRPr/>
            </a:pPr>
            <a:r>
              <a:rPr lang="en-US" b="1" dirty="0">
                <a:solidFill>
                  <a:srgbClr val="FF0000"/>
                </a:solidFill>
                <a:ea typeface="+mn-ea"/>
                <a:cs typeface="+mn-cs"/>
              </a:rPr>
              <a:t>Chemical Identity</a:t>
            </a:r>
          </a:p>
          <a:p>
            <a:pPr marL="285750" indent="-285750">
              <a:buFont typeface="Arial" panose="020B0604020202020204" pitchFamily="34" charset="0"/>
              <a:buChar char="•"/>
              <a:defRPr/>
            </a:pPr>
            <a:r>
              <a:rPr lang="en-US" dirty="0">
                <a:ea typeface="+mn-ea"/>
                <a:cs typeface="+mn-cs"/>
              </a:rPr>
              <a:t>Hazard Pictograms *</a:t>
            </a:r>
          </a:p>
          <a:p>
            <a:pPr marL="285750" indent="-285750">
              <a:buFont typeface="Arial" panose="020B0604020202020204" pitchFamily="34" charset="0"/>
              <a:buChar char="•"/>
              <a:defRPr/>
            </a:pPr>
            <a:r>
              <a:rPr lang="en-US" dirty="0">
                <a:ea typeface="+mn-ea"/>
                <a:cs typeface="+mn-cs"/>
              </a:rPr>
              <a:t>Signal Words *</a:t>
            </a:r>
          </a:p>
          <a:p>
            <a:pPr marL="285750" indent="-285750">
              <a:buFont typeface="Arial" panose="020B0604020202020204" pitchFamily="34" charset="0"/>
              <a:buChar char="•"/>
              <a:defRPr/>
            </a:pPr>
            <a:r>
              <a:rPr lang="en-US" dirty="0">
                <a:ea typeface="+mn-ea"/>
                <a:cs typeface="+mn-cs"/>
              </a:rPr>
              <a:t>Hazard Statements *</a:t>
            </a:r>
          </a:p>
          <a:p>
            <a:pPr marL="285750" indent="-285750">
              <a:buFont typeface="Arial" panose="020B0604020202020204" pitchFamily="34" charset="0"/>
              <a:buChar char="•"/>
              <a:defRPr/>
            </a:pPr>
            <a:r>
              <a:rPr lang="en-US" dirty="0">
                <a:ea typeface="+mn-ea"/>
                <a:cs typeface="+mn-cs"/>
              </a:rPr>
              <a:t>Precautionary Information</a:t>
            </a:r>
          </a:p>
          <a:p>
            <a:pPr marL="285750" indent="-285750">
              <a:buFont typeface="Arial" panose="020B0604020202020204" pitchFamily="34" charset="0"/>
              <a:buChar char="•"/>
              <a:defRPr/>
            </a:pPr>
            <a:endParaRPr lang="en-US" dirty="0">
              <a:ea typeface="+mn-ea"/>
              <a:cs typeface="+mn-cs"/>
            </a:endParaRPr>
          </a:p>
          <a:p>
            <a:pPr>
              <a:defRPr/>
            </a:pPr>
            <a:r>
              <a:rPr lang="en-US" b="1" dirty="0">
                <a:ea typeface="+mn-ea"/>
                <a:cs typeface="+mn-cs"/>
              </a:rPr>
              <a:t>The items with * are hazard warning and MUST be located together on the label!</a:t>
            </a:r>
          </a:p>
          <a:p>
            <a:pPr marL="285750" indent="-285750">
              <a:buFont typeface="Arial" panose="020B0604020202020204" pitchFamily="34" charset="0"/>
              <a:buChar char="•"/>
              <a:defRPr/>
            </a:pPr>
            <a:endParaRPr lang="en-US" dirty="0">
              <a:ea typeface="+mn-ea"/>
              <a:cs typeface="+mn-cs"/>
            </a:endParaRPr>
          </a:p>
        </p:txBody>
      </p:sp>
      <p:cxnSp>
        <p:nvCxnSpPr>
          <p:cNvPr id="5" name="Straight Arrow Connector 4" title="Arrow"/>
          <p:cNvCxnSpPr/>
          <p:nvPr/>
        </p:nvCxnSpPr>
        <p:spPr>
          <a:xfrm flipV="1">
            <a:off x="3154680" y="2960370"/>
            <a:ext cx="1805940" cy="9144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12775FB8-FE8B-CA4D-AF74-1335A0F8AE96}" type="slidenum">
              <a:rPr lang="en-US" smtClean="0"/>
              <a:t>21</a:t>
            </a:fld>
            <a:endParaRPr lang="en-US"/>
          </a:p>
        </p:txBody>
      </p:sp>
    </p:spTree>
    <p:extLst>
      <p:ext uri="{BB962C8B-B14F-4D97-AF65-F5344CB8AC3E}">
        <p14:creationId xmlns:p14="http://schemas.microsoft.com/office/powerpoint/2010/main" val="17876542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 Pictograms</a:t>
            </a:r>
            <a:endParaRPr lang="en-US" dirty="0"/>
          </a:p>
        </p:txBody>
      </p:sp>
      <p:sp>
        <p:nvSpPr>
          <p:cNvPr id="3" name="Content Placeholder 2"/>
          <p:cNvSpPr>
            <a:spLocks noGrp="1"/>
          </p:cNvSpPr>
          <p:nvPr>
            <p:ph idx="1"/>
          </p:nvPr>
        </p:nvSpPr>
        <p:spPr/>
        <p:txBody>
          <a:bodyPr/>
          <a:lstStyle/>
          <a:p>
            <a:r>
              <a:rPr lang="en-US" dirty="0" smtClean="0"/>
              <a:t>Pictograms are required on labels to alert users of the chemical hazards.  Pictograms consists of a symbol on a white background framed within a red border and represents a distinct hazard. </a:t>
            </a:r>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22</a:t>
            </a:fld>
            <a:endParaRPr lang="en-US"/>
          </a:p>
        </p:txBody>
      </p:sp>
    </p:spTree>
    <p:extLst>
      <p:ext uri="{BB962C8B-B14F-4D97-AF65-F5344CB8AC3E}">
        <p14:creationId xmlns:p14="http://schemas.microsoft.com/office/powerpoint/2010/main" val="24849706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title="Pictograms of Hazards"/>
          <p:cNvPicPr>
            <a:picLocks noGrp="1" noChangeAspect="1"/>
          </p:cNvPicPr>
          <p:nvPr>
            <p:ph idx="1"/>
          </p:nvPr>
        </p:nvPicPr>
        <p:blipFill>
          <a:blip r:embed="rId3">
            <a:extLst>
              <a:ext uri="{28A0092B-C50C-407E-A947-70E740481C1C}">
                <a14:useLocalDpi xmlns:a14="http://schemas.microsoft.com/office/drawing/2010/main"/>
              </a:ext>
            </a:extLst>
          </a:blip>
          <a:stretch>
            <a:fillRect/>
          </a:stretch>
        </p:blipFill>
        <p:spPr>
          <a:xfrm>
            <a:off x="524400" y="1211897"/>
            <a:ext cx="7963827" cy="5303837"/>
          </a:xfrm>
        </p:spPr>
      </p:pic>
      <p:sp>
        <p:nvSpPr>
          <p:cNvPr id="2" name="Title 1"/>
          <p:cNvSpPr>
            <a:spLocks noGrp="1"/>
          </p:cNvSpPr>
          <p:nvPr>
            <p:ph type="title"/>
          </p:nvPr>
        </p:nvSpPr>
        <p:spPr/>
        <p:txBody>
          <a:bodyPr>
            <a:normAutofit/>
          </a:bodyPr>
          <a:lstStyle/>
          <a:p>
            <a:r>
              <a:rPr lang="en-US" sz="3200" dirty="0" smtClean="0"/>
              <a:t>Pictograms and Hazards</a:t>
            </a:r>
            <a:endParaRPr lang="en-US" sz="3200" dirty="0"/>
          </a:p>
        </p:txBody>
      </p:sp>
      <p:sp>
        <p:nvSpPr>
          <p:cNvPr id="3" name="Slide Number Placeholder 2"/>
          <p:cNvSpPr>
            <a:spLocks noGrp="1"/>
          </p:cNvSpPr>
          <p:nvPr>
            <p:ph type="sldNum" sz="quarter" idx="12"/>
          </p:nvPr>
        </p:nvSpPr>
        <p:spPr/>
        <p:txBody>
          <a:bodyPr/>
          <a:lstStyle/>
          <a:p>
            <a:fld id="{12775FB8-FE8B-CA4D-AF74-1335A0F8AE96}" type="slidenum">
              <a:rPr lang="en-US" smtClean="0"/>
              <a:t>23</a:t>
            </a:fld>
            <a:endParaRPr lang="en-US"/>
          </a:p>
        </p:txBody>
      </p:sp>
    </p:spTree>
    <p:extLst>
      <p:ext uri="{BB962C8B-B14F-4D97-AF65-F5344CB8AC3E}">
        <p14:creationId xmlns:p14="http://schemas.microsoft.com/office/powerpoint/2010/main" val="22601402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Hazard Signal Words</a:t>
            </a:r>
            <a:endParaRPr lang="en-US" dirty="0"/>
          </a:p>
        </p:txBody>
      </p:sp>
      <p:sp>
        <p:nvSpPr>
          <p:cNvPr id="3" name="Content Placeholder 2"/>
          <p:cNvSpPr>
            <a:spLocks noGrp="1"/>
          </p:cNvSpPr>
          <p:nvPr>
            <p:ph idx="1"/>
          </p:nvPr>
        </p:nvSpPr>
        <p:spPr/>
        <p:txBody>
          <a:bodyPr/>
          <a:lstStyle/>
          <a:p>
            <a:r>
              <a:rPr lang="en-US" dirty="0" smtClean="0"/>
              <a:t>There are two Signal </a:t>
            </a:r>
            <a:r>
              <a:rPr lang="en-US" dirty="0"/>
              <a:t>W</a:t>
            </a:r>
            <a:r>
              <a:rPr lang="en-US" dirty="0" smtClean="0"/>
              <a:t>ords used in chemical labels:  DANGER or WARNING</a:t>
            </a:r>
          </a:p>
          <a:p>
            <a:r>
              <a:rPr lang="en-US" dirty="0" smtClean="0"/>
              <a:t>DANGER is used for more severe hazards</a:t>
            </a:r>
          </a:p>
          <a:p>
            <a:r>
              <a:rPr lang="en-US" dirty="0" smtClean="0"/>
              <a:t>WARNING is used for less severe hazards</a:t>
            </a: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24</a:t>
            </a:fld>
            <a:endParaRPr lang="en-US"/>
          </a:p>
        </p:txBody>
      </p:sp>
    </p:spTree>
    <p:extLst>
      <p:ext uri="{BB962C8B-B14F-4D97-AF65-F5344CB8AC3E}">
        <p14:creationId xmlns:p14="http://schemas.microsoft.com/office/powerpoint/2010/main" val="21390042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 Statements</a:t>
            </a:r>
            <a:endParaRPr lang="en-US" dirty="0"/>
          </a:p>
        </p:txBody>
      </p:sp>
      <p:sp>
        <p:nvSpPr>
          <p:cNvPr id="3" name="Content Placeholder 2"/>
          <p:cNvSpPr>
            <a:spLocks noGrp="1"/>
          </p:cNvSpPr>
          <p:nvPr>
            <p:ph idx="1"/>
          </p:nvPr>
        </p:nvSpPr>
        <p:spPr/>
        <p:txBody>
          <a:bodyPr/>
          <a:lstStyle/>
          <a:p>
            <a:r>
              <a:rPr lang="en-US" dirty="0" smtClean="0"/>
              <a:t>Hazard statements provide wording to indicate the hazards of the chemical product, including, when appropriate, the degree of the hazard </a:t>
            </a: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25</a:t>
            </a:fld>
            <a:endParaRPr lang="en-US"/>
          </a:p>
        </p:txBody>
      </p:sp>
    </p:spTree>
    <p:extLst>
      <p:ext uri="{BB962C8B-B14F-4D97-AF65-F5344CB8AC3E}">
        <p14:creationId xmlns:p14="http://schemas.microsoft.com/office/powerpoint/2010/main" val="8575639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Safety Data Sheets (SDS)</a:t>
            </a:r>
          </a:p>
        </p:txBody>
      </p:sp>
      <p:sp>
        <p:nvSpPr>
          <p:cNvPr id="3" name="Content Placeholder 2"/>
          <p:cNvSpPr>
            <a:spLocks noGrp="1"/>
          </p:cNvSpPr>
          <p:nvPr>
            <p:ph idx="1"/>
          </p:nvPr>
        </p:nvSpPr>
        <p:spPr/>
        <p:txBody>
          <a:bodyPr>
            <a:normAutofit fontScale="92500" lnSpcReduction="10000"/>
          </a:bodyPr>
          <a:lstStyle/>
          <a:p>
            <a:r>
              <a:rPr lang="en-US" sz="3000" dirty="0" smtClean="0"/>
              <a:t>For information about chemical hazards, Safety </a:t>
            </a:r>
            <a:r>
              <a:rPr lang="en-US" sz="3000" dirty="0"/>
              <a:t>Data Sheets provide valuable </a:t>
            </a:r>
            <a:r>
              <a:rPr lang="en-US" sz="3000" dirty="0" smtClean="0"/>
              <a:t>facts about chemicals and how </a:t>
            </a:r>
            <a:r>
              <a:rPr lang="en-US" sz="3000" dirty="0"/>
              <a:t>to handle them.  It contains:</a:t>
            </a:r>
          </a:p>
          <a:p>
            <a:pPr lvl="1"/>
            <a:r>
              <a:rPr lang="en-US" sz="2600" dirty="0"/>
              <a:t>Product name, manufacturer, contact information and emergency number</a:t>
            </a:r>
          </a:p>
          <a:p>
            <a:pPr lvl="1"/>
            <a:r>
              <a:rPr lang="en-US" sz="2600" dirty="0"/>
              <a:t>Hazard identification</a:t>
            </a:r>
          </a:p>
          <a:p>
            <a:pPr lvl="1"/>
            <a:r>
              <a:rPr lang="en-US" sz="2600" dirty="0"/>
              <a:t>Information on chemical ingredients</a:t>
            </a:r>
          </a:p>
          <a:p>
            <a:pPr lvl="1"/>
            <a:r>
              <a:rPr lang="en-US" sz="2600" dirty="0"/>
              <a:t>First-aid measures</a:t>
            </a:r>
          </a:p>
          <a:p>
            <a:pPr lvl="1"/>
            <a:r>
              <a:rPr lang="en-US" sz="2600" dirty="0"/>
              <a:t>Firefighting measures</a:t>
            </a:r>
          </a:p>
          <a:p>
            <a:pPr lvl="1"/>
            <a:r>
              <a:rPr lang="en-US" sz="2600" dirty="0"/>
              <a:t>Accidental release measures</a:t>
            </a:r>
          </a:p>
          <a:p>
            <a:pPr lvl="1"/>
            <a:r>
              <a:rPr lang="en-US" sz="2600" dirty="0"/>
              <a:t>Handling and storage</a:t>
            </a:r>
          </a:p>
          <a:p>
            <a:pPr lvl="1"/>
            <a:endParaRPr lang="en-US" sz="2600" dirty="0"/>
          </a:p>
          <a:p>
            <a:pPr marL="82550" indent="0">
              <a:buNone/>
              <a:defRPr/>
            </a:pPr>
            <a:endParaRPr lang="en-US" sz="2400" dirty="0">
              <a:latin typeface="Arial" charset="0"/>
            </a:endParaRPr>
          </a:p>
          <a:p>
            <a:pPr marL="457200" lvl="1" indent="0">
              <a:buNone/>
            </a:pPr>
            <a:endParaRPr lang="en-US" dirty="0"/>
          </a:p>
          <a:p>
            <a:endParaRPr lang="en-US" dirty="0"/>
          </a:p>
        </p:txBody>
      </p:sp>
      <p:sp>
        <p:nvSpPr>
          <p:cNvPr id="5" name="Slide Number Placeholder 4"/>
          <p:cNvSpPr>
            <a:spLocks noGrp="1"/>
          </p:cNvSpPr>
          <p:nvPr>
            <p:ph type="sldNum" sz="quarter" idx="12"/>
          </p:nvPr>
        </p:nvSpPr>
        <p:spPr/>
        <p:txBody>
          <a:bodyPr/>
          <a:lstStyle/>
          <a:p>
            <a:fld id="{12775FB8-FE8B-CA4D-AF74-1335A0F8AE96}" type="slidenum">
              <a:rPr lang="en-US" smtClean="0"/>
              <a:t>26</a:t>
            </a:fld>
            <a:endParaRPr lang="en-US"/>
          </a:p>
        </p:txBody>
      </p:sp>
      <p:pic>
        <p:nvPicPr>
          <p:cNvPr id="6" name="Picture 5" title="Example of an SDS binder for emploiyee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989320" y="3623310"/>
            <a:ext cx="2400300" cy="2400300"/>
          </a:xfrm>
          <a:prstGeom prst="rect">
            <a:avLst/>
          </a:prstGeom>
        </p:spPr>
      </p:pic>
    </p:spTree>
    <p:extLst>
      <p:ext uri="{BB962C8B-B14F-4D97-AF65-F5344CB8AC3E}">
        <p14:creationId xmlns:p14="http://schemas.microsoft.com/office/powerpoint/2010/main" val="19231307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Personal Protective Equipment</a:t>
            </a:r>
            <a:endParaRPr lang="en-US" dirty="0"/>
          </a:p>
        </p:txBody>
      </p:sp>
      <p:sp>
        <p:nvSpPr>
          <p:cNvPr id="3" name="Content Placeholder 2"/>
          <p:cNvSpPr>
            <a:spLocks noGrp="1"/>
          </p:cNvSpPr>
          <p:nvPr>
            <p:ph idx="1"/>
          </p:nvPr>
        </p:nvSpPr>
        <p:spPr/>
        <p:txBody>
          <a:bodyPr/>
          <a:lstStyle/>
          <a:p>
            <a:r>
              <a:rPr lang="en-US" dirty="0" smtClean="0"/>
              <a:t>Use gloves, masks, goggles, aprons, hats, shoes, and other protective covers</a:t>
            </a:r>
          </a:p>
          <a:p>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27</a:t>
            </a:fld>
            <a:endParaRPr lang="en-US"/>
          </a:p>
        </p:txBody>
      </p:sp>
    </p:spTree>
    <p:extLst>
      <p:ext uri="{BB962C8B-B14F-4D97-AF65-F5344CB8AC3E}">
        <p14:creationId xmlns:p14="http://schemas.microsoft.com/office/powerpoint/2010/main" val="27849110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title="picture dialogue about Mei and spilled chemical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77190" y="758840"/>
            <a:ext cx="8229600" cy="5843239"/>
          </a:xfrm>
          <a:prstGeom prst="rect">
            <a:avLst/>
          </a:prstGeom>
        </p:spPr>
      </p:pic>
      <p:sp>
        <p:nvSpPr>
          <p:cNvPr id="2" name="Title 1"/>
          <p:cNvSpPr>
            <a:spLocks noGrp="1"/>
          </p:cNvSpPr>
          <p:nvPr>
            <p:ph type="title"/>
          </p:nvPr>
        </p:nvSpPr>
        <p:spPr>
          <a:xfrm>
            <a:off x="457200" y="267386"/>
            <a:ext cx="8229600" cy="375193"/>
          </a:xfrm>
        </p:spPr>
        <p:txBody>
          <a:bodyPr>
            <a:noAutofit/>
          </a:bodyPr>
          <a:lstStyle/>
          <a:p>
            <a:r>
              <a:rPr lang="en-US" sz="2400" dirty="0"/>
              <a:t>Mei’s Story:  What should Mei do?</a:t>
            </a:r>
            <a:br>
              <a:rPr lang="en-US" sz="2400" dirty="0"/>
            </a:br>
            <a:endParaRPr lang="en-US" sz="2400" dirty="0"/>
          </a:p>
        </p:txBody>
      </p:sp>
      <p:sp>
        <p:nvSpPr>
          <p:cNvPr id="3" name="Content Placeholder 2"/>
          <p:cNvSpPr>
            <a:spLocks noGrp="1"/>
          </p:cNvSpPr>
          <p:nvPr>
            <p:ph idx="1"/>
          </p:nvPr>
        </p:nvSpPr>
        <p:spPr/>
        <p:txBody>
          <a:bodyPr/>
          <a:lstStyle/>
          <a:p>
            <a:pPr marL="0" indent="0">
              <a:buNone/>
            </a:pPr>
            <a:r>
              <a:rPr lang="en-US" dirty="0"/>
              <a:t> </a:t>
            </a:r>
          </a:p>
          <a:p>
            <a:endParaRPr lang="en-US" dirty="0"/>
          </a:p>
          <a:p>
            <a:endParaRPr lang="en-US" dirty="0"/>
          </a:p>
        </p:txBody>
      </p:sp>
      <p:sp>
        <p:nvSpPr>
          <p:cNvPr id="5" name="Slide Number Placeholder 4"/>
          <p:cNvSpPr>
            <a:spLocks noGrp="1"/>
          </p:cNvSpPr>
          <p:nvPr>
            <p:ph type="sldNum" sz="quarter" idx="12"/>
          </p:nvPr>
        </p:nvSpPr>
        <p:spPr/>
        <p:txBody>
          <a:bodyPr/>
          <a:lstStyle/>
          <a:p>
            <a:fld id="{12775FB8-FE8B-CA4D-AF74-1335A0F8AE96}" type="slidenum">
              <a:rPr lang="en-US" smtClean="0"/>
              <a:t>28</a:t>
            </a:fld>
            <a:endParaRPr lang="en-US"/>
          </a:p>
        </p:txBody>
      </p:sp>
    </p:spTree>
    <p:extLst>
      <p:ext uri="{BB962C8B-B14F-4D97-AF65-F5344CB8AC3E}">
        <p14:creationId xmlns:p14="http://schemas.microsoft.com/office/powerpoint/2010/main" val="8373707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a:bodyPr>
          <a:lstStyle/>
          <a:p>
            <a:r>
              <a:rPr lang="en-US" dirty="0"/>
              <a:t>Employees have the right to chemical safety information and training in the workplace. </a:t>
            </a:r>
          </a:p>
          <a:p>
            <a:r>
              <a:rPr lang="en-US" dirty="0"/>
              <a:t>It is important to recognize chemical hazards through </a:t>
            </a:r>
            <a:r>
              <a:rPr lang="en-US" dirty="0" smtClean="0"/>
              <a:t>labels, pictograms, signal words, and hazard statements.</a:t>
            </a:r>
            <a:endParaRPr lang="en-US" dirty="0"/>
          </a:p>
          <a:p>
            <a:r>
              <a:rPr lang="en-US" dirty="0"/>
              <a:t>It is important to use personal protective equipment for safely handling chemicals.</a:t>
            </a:r>
          </a:p>
          <a:p>
            <a:r>
              <a:rPr lang="en-US" dirty="0"/>
              <a:t>Take action to make your workplace </a:t>
            </a:r>
            <a:r>
              <a:rPr lang="en-US" dirty="0" smtClean="0"/>
              <a:t>safer</a:t>
            </a:r>
            <a:r>
              <a:rPr lang="en-US" dirty="0"/>
              <a:t>!</a:t>
            </a:r>
          </a:p>
          <a:p>
            <a:pPr marL="0" indent="0">
              <a:buNone/>
            </a:pPr>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29</a:t>
            </a:fld>
            <a:endParaRPr lang="en-US"/>
          </a:p>
        </p:txBody>
      </p:sp>
    </p:spTree>
    <p:extLst>
      <p:ext uri="{BB962C8B-B14F-4D97-AF65-F5344CB8AC3E}">
        <p14:creationId xmlns:p14="http://schemas.microsoft.com/office/powerpoint/2010/main" val="5481431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Asian Immigrant Workers</a:t>
            </a:r>
          </a:p>
        </p:txBody>
      </p:sp>
      <p:sp>
        <p:nvSpPr>
          <p:cNvPr id="3" name="Content Placeholder 2"/>
          <p:cNvSpPr>
            <a:spLocks noGrp="1"/>
          </p:cNvSpPr>
          <p:nvPr>
            <p:ph idx="1"/>
          </p:nvPr>
        </p:nvSpPr>
        <p:spPr/>
        <p:txBody>
          <a:bodyPr>
            <a:normAutofit fontScale="92500" lnSpcReduction="10000"/>
          </a:bodyPr>
          <a:lstStyle/>
          <a:p>
            <a:r>
              <a:rPr lang="en-US" dirty="0"/>
              <a:t>Asian immigrant workers handle chemicals in their workplaces every </a:t>
            </a:r>
            <a:r>
              <a:rPr lang="en-US" dirty="0" smtClean="0"/>
              <a:t>day.  These are some of the most common chemicals they work with.</a:t>
            </a:r>
            <a:endParaRPr lang="en-US" dirty="0"/>
          </a:p>
          <a:p>
            <a:pPr lvl="1"/>
            <a:r>
              <a:rPr lang="en-US" dirty="0"/>
              <a:t>Hand soaps</a:t>
            </a:r>
          </a:p>
          <a:p>
            <a:pPr lvl="1"/>
            <a:r>
              <a:rPr lang="en-US" dirty="0"/>
              <a:t>Dish washing liquids</a:t>
            </a:r>
          </a:p>
          <a:p>
            <a:pPr lvl="1"/>
            <a:r>
              <a:rPr lang="en-US" dirty="0"/>
              <a:t>Cleaning sprays and powders</a:t>
            </a:r>
          </a:p>
          <a:p>
            <a:pPr lvl="1"/>
            <a:r>
              <a:rPr lang="en-US" dirty="0"/>
              <a:t>Bleaches</a:t>
            </a:r>
          </a:p>
          <a:p>
            <a:pPr lvl="1"/>
            <a:r>
              <a:rPr lang="en-US" dirty="0"/>
              <a:t>Alcohol solutions</a:t>
            </a:r>
          </a:p>
          <a:p>
            <a:pPr lvl="1"/>
            <a:r>
              <a:rPr lang="en-US" dirty="0"/>
              <a:t>Disinfectants</a:t>
            </a:r>
          </a:p>
          <a:p>
            <a:pPr lvl="1"/>
            <a:r>
              <a:rPr lang="en-US" dirty="0"/>
              <a:t>Detergents</a:t>
            </a:r>
          </a:p>
          <a:p>
            <a:pPr lvl="1"/>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3</a:t>
            </a:fld>
            <a:endParaRPr lang="en-US"/>
          </a:p>
        </p:txBody>
      </p:sp>
      <p:pic>
        <p:nvPicPr>
          <p:cNvPr id="6" name="Picture 5" title="Drawing of cleaning supplie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991606" y="3545586"/>
            <a:ext cx="2121408" cy="2395728"/>
          </a:xfrm>
          <a:prstGeom prst="rect">
            <a:avLst/>
          </a:prstGeom>
        </p:spPr>
      </p:pic>
    </p:spTree>
    <p:extLst>
      <p:ext uri="{BB962C8B-B14F-4D97-AF65-F5344CB8AC3E}">
        <p14:creationId xmlns:p14="http://schemas.microsoft.com/office/powerpoint/2010/main" val="9049528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Any Questions?</a:t>
            </a:r>
          </a:p>
        </p:txBody>
      </p:sp>
      <p:sp>
        <p:nvSpPr>
          <p:cNvPr id="4" name="Slide Number Placeholder 3"/>
          <p:cNvSpPr>
            <a:spLocks noGrp="1"/>
          </p:cNvSpPr>
          <p:nvPr>
            <p:ph type="sldNum" sz="quarter" idx="12"/>
          </p:nvPr>
        </p:nvSpPr>
        <p:spPr/>
        <p:txBody>
          <a:bodyPr/>
          <a:lstStyle/>
          <a:p>
            <a:fld id="{12775FB8-FE8B-CA4D-AF74-1335A0F8AE96}" type="slidenum">
              <a:rPr lang="en-US" smtClean="0"/>
              <a:t>30</a:t>
            </a:fld>
            <a:endParaRPr lang="en-US"/>
          </a:p>
        </p:txBody>
      </p:sp>
    </p:spTree>
    <p:extLst>
      <p:ext uri="{BB962C8B-B14F-4D97-AF65-F5344CB8AC3E}">
        <p14:creationId xmlns:p14="http://schemas.microsoft.com/office/powerpoint/2010/main" val="30830110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Acknowledgements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“Chemical Hazard and Hazard Communication” (PowerPoint Presentation). Susan Harwood Grant/OSHA. </a:t>
            </a:r>
          </a:p>
          <a:p>
            <a:r>
              <a:rPr lang="en-US" dirty="0" smtClean="0"/>
              <a:t>“Hazard Communication (HAZCOM) and the Globally Harmonized System of Classification and Labeling of Chemicals (GHS)” (PowerPoint Presentation).  Susan Harwood Grant/OSHA.</a:t>
            </a:r>
          </a:p>
          <a:p>
            <a:r>
              <a:rPr lang="en-US" dirty="0" smtClean="0"/>
              <a:t>“Hazard Communication Standard 1910.1200” (PowerPoint Presentation).  Susan Harwood Grant/OSHA.</a:t>
            </a:r>
          </a:p>
          <a:p>
            <a:r>
              <a:rPr lang="en-US" dirty="0" smtClean="0"/>
              <a:t>Scruggs, </a:t>
            </a:r>
            <a:r>
              <a:rPr lang="en-US" dirty="0" err="1" smtClean="0"/>
              <a:t>Kelsie</a:t>
            </a:r>
            <a:r>
              <a:rPr lang="en-US" dirty="0" smtClean="0"/>
              <a:t>, MPH.  “Safe Jobs for Youth” (PowerPoint Presentation). Labor Occupational Health Program, U.C. Berkeley.  Susan Harwood Grant/OSHA</a:t>
            </a:r>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31</a:t>
            </a:fld>
            <a:endParaRPr lang="en-US"/>
          </a:p>
        </p:txBody>
      </p:sp>
    </p:spTree>
    <p:extLst>
      <p:ext uri="{BB962C8B-B14F-4D97-AF65-F5344CB8AC3E}">
        <p14:creationId xmlns:p14="http://schemas.microsoft.com/office/powerpoint/2010/main" val="19843160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8172" y="1214651"/>
            <a:ext cx="7246961" cy="3821373"/>
          </a:xfrm>
        </p:spPr>
        <p:txBody>
          <a:bodyPr>
            <a:normAutofit/>
          </a:bodyPr>
          <a:lstStyle/>
          <a:p>
            <a:pPr marL="342900" lvl="0">
              <a:spcBef>
                <a:spcPts val="0"/>
              </a:spcBef>
            </a:pPr>
            <a:r>
              <a:rPr lang="en-US" sz="2800" dirty="0">
                <a:solidFill>
                  <a:prstClr val="black"/>
                </a:solidFill>
                <a:ea typeface="+mn-ea"/>
                <a:cs typeface="Arial" pitchFamily="34" charset="0"/>
              </a:rPr>
              <a:t>Also this training was created by adapting publicly available materials from Susan Harwood Training Program, UC Berkeley Labor Occupational Health Program, and Pennsylvania Department of Labor &amp; Industry.</a:t>
            </a:r>
            <a:br>
              <a:rPr lang="en-US" sz="2800" dirty="0">
                <a:solidFill>
                  <a:prstClr val="black"/>
                </a:solidFill>
                <a:ea typeface="+mn-ea"/>
                <a:cs typeface="Arial" pitchFamily="34" charset="0"/>
              </a:rPr>
            </a:br>
            <a:endParaRPr lang="en-US" dirty="0"/>
          </a:p>
        </p:txBody>
      </p:sp>
      <p:sp>
        <p:nvSpPr>
          <p:cNvPr id="4" name="Slide Number Placeholder 3"/>
          <p:cNvSpPr>
            <a:spLocks noGrp="1"/>
          </p:cNvSpPr>
          <p:nvPr>
            <p:ph type="sldNum" sz="quarter" idx="12"/>
          </p:nvPr>
        </p:nvSpPr>
        <p:spPr/>
        <p:txBody>
          <a:bodyPr/>
          <a:lstStyle/>
          <a:p>
            <a:fld id="{DCD421AF-C080-4413-9734-9679FAF953E8}" type="slidenum">
              <a:rPr lang="en-US" smtClean="0"/>
              <a:pPr/>
              <a:t>32</a:t>
            </a:fld>
            <a:endParaRPr lang="en-US"/>
          </a:p>
        </p:txBody>
      </p:sp>
    </p:spTree>
    <p:extLst>
      <p:ext uri="{BB962C8B-B14F-4D97-AF65-F5344CB8AC3E}">
        <p14:creationId xmlns:p14="http://schemas.microsoft.com/office/powerpoint/2010/main" val="2422480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Chemicals in the Workplace</a:t>
            </a:r>
            <a:endParaRPr lang="en-US" dirty="0"/>
          </a:p>
        </p:txBody>
      </p:sp>
      <p:sp>
        <p:nvSpPr>
          <p:cNvPr id="3" name="Content Placeholder 2"/>
          <p:cNvSpPr>
            <a:spLocks noGrp="1"/>
          </p:cNvSpPr>
          <p:nvPr>
            <p:ph idx="1"/>
          </p:nvPr>
        </p:nvSpPr>
        <p:spPr/>
        <p:txBody>
          <a:bodyPr>
            <a:normAutofit/>
          </a:bodyPr>
          <a:lstStyle/>
          <a:p>
            <a:r>
              <a:rPr lang="en-US" dirty="0" smtClean="0"/>
              <a:t>Depending on their industries (restaurant, hotel, janitorial, home care, salon and beauty services, and other employment settings), Asian immigrant workers recognize and handle other chemicals in the work areas. </a:t>
            </a:r>
          </a:p>
          <a:p>
            <a:pPr marL="0" indent="0">
              <a:buNone/>
            </a:pPr>
            <a:endParaRPr lang="en-US" b="1" dirty="0"/>
          </a:p>
        </p:txBody>
      </p:sp>
      <p:sp>
        <p:nvSpPr>
          <p:cNvPr id="4" name="Slide Number Placeholder 3"/>
          <p:cNvSpPr>
            <a:spLocks noGrp="1"/>
          </p:cNvSpPr>
          <p:nvPr>
            <p:ph type="sldNum" sz="quarter" idx="12"/>
          </p:nvPr>
        </p:nvSpPr>
        <p:spPr/>
        <p:txBody>
          <a:bodyPr/>
          <a:lstStyle/>
          <a:p>
            <a:fld id="{12775FB8-FE8B-CA4D-AF74-1335A0F8AE96}" type="slidenum">
              <a:rPr lang="en-US" smtClean="0"/>
              <a:t>4</a:t>
            </a:fld>
            <a:endParaRPr lang="en-US"/>
          </a:p>
        </p:txBody>
      </p:sp>
    </p:spTree>
    <p:extLst>
      <p:ext uri="{BB962C8B-B14F-4D97-AF65-F5344CB8AC3E}">
        <p14:creationId xmlns:p14="http://schemas.microsoft.com/office/powerpoint/2010/main" val="38009648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 you work with chemicals?</a:t>
            </a:r>
          </a:p>
        </p:txBody>
      </p:sp>
      <p:sp>
        <p:nvSpPr>
          <p:cNvPr id="3" name="Content Placeholder 2"/>
          <p:cNvSpPr>
            <a:spLocks noGrp="1"/>
          </p:cNvSpPr>
          <p:nvPr>
            <p:ph idx="1"/>
          </p:nvPr>
        </p:nvSpPr>
        <p:spPr/>
        <p:txBody>
          <a:bodyPr/>
          <a:lstStyle/>
          <a:p>
            <a:r>
              <a:rPr lang="en-US" dirty="0"/>
              <a:t>What chemicals do you use in the workplace?   </a:t>
            </a:r>
          </a:p>
          <a:p>
            <a:r>
              <a:rPr lang="en-US" dirty="0"/>
              <a:t>How does your body feel when you work with these chemicals</a:t>
            </a:r>
            <a:r>
              <a:rPr lang="en-US" dirty="0" smtClean="0"/>
              <a:t>?</a:t>
            </a:r>
            <a:endParaRPr lang="en-US" dirty="0"/>
          </a:p>
          <a:p>
            <a:r>
              <a:rPr lang="en-US" dirty="0"/>
              <a:t>[short discussion]</a:t>
            </a:r>
          </a:p>
          <a:p>
            <a:endParaRPr lang="en-US" dirty="0"/>
          </a:p>
        </p:txBody>
      </p:sp>
      <p:sp>
        <p:nvSpPr>
          <p:cNvPr id="4" name="Slide Number Placeholder 3"/>
          <p:cNvSpPr>
            <a:spLocks noGrp="1"/>
          </p:cNvSpPr>
          <p:nvPr>
            <p:ph type="sldNum" sz="quarter" idx="12"/>
          </p:nvPr>
        </p:nvSpPr>
        <p:spPr/>
        <p:txBody>
          <a:bodyPr/>
          <a:lstStyle/>
          <a:p>
            <a:fld id="{12775FB8-FE8B-CA4D-AF74-1335A0F8AE96}" type="slidenum">
              <a:rPr lang="en-US" smtClean="0"/>
              <a:t>5</a:t>
            </a:fld>
            <a:endParaRPr lang="en-US"/>
          </a:p>
        </p:txBody>
      </p:sp>
    </p:spTree>
    <p:extLst>
      <p:ext uri="{BB962C8B-B14F-4D97-AF65-F5344CB8AC3E}">
        <p14:creationId xmlns:p14="http://schemas.microsoft.com/office/powerpoint/2010/main" val="13064709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Employer Requirements: </a:t>
            </a:r>
            <a:br>
              <a:rPr lang="en-US" dirty="0"/>
            </a:br>
            <a:r>
              <a:rPr lang="en-US" dirty="0"/>
              <a:t>Workers’ “Right to Know” Law</a:t>
            </a:r>
          </a:p>
        </p:txBody>
      </p:sp>
      <p:sp>
        <p:nvSpPr>
          <p:cNvPr id="3" name="Content Placeholder 2"/>
          <p:cNvSpPr>
            <a:spLocks noGrp="1"/>
          </p:cNvSpPr>
          <p:nvPr>
            <p:ph idx="1"/>
          </p:nvPr>
        </p:nvSpPr>
        <p:spPr/>
        <p:txBody>
          <a:bodyPr>
            <a:normAutofit lnSpcReduction="10000"/>
          </a:bodyPr>
          <a:lstStyle/>
          <a:p>
            <a:r>
              <a:rPr lang="en-US" dirty="0"/>
              <a:t>Employers are required </a:t>
            </a:r>
          </a:p>
          <a:p>
            <a:pPr lvl="1"/>
            <a:r>
              <a:rPr lang="en-US" dirty="0"/>
              <a:t>to ensure that all employees know the hazards of chemicals they work with at their jobs</a:t>
            </a:r>
          </a:p>
          <a:p>
            <a:pPr lvl="1"/>
            <a:r>
              <a:rPr lang="en-US" dirty="0"/>
              <a:t>to ensure that employees are provided with information about chemicals they work with through:</a:t>
            </a:r>
          </a:p>
          <a:p>
            <a:pPr lvl="2"/>
            <a:r>
              <a:rPr lang="en-US" dirty="0"/>
              <a:t>Information on chemical labels</a:t>
            </a:r>
          </a:p>
          <a:p>
            <a:pPr lvl="2"/>
            <a:r>
              <a:rPr lang="en-US" dirty="0"/>
              <a:t>Safety Data Sheets (SDSs)</a:t>
            </a:r>
          </a:p>
          <a:p>
            <a:pPr lvl="2"/>
            <a:r>
              <a:rPr lang="en-US" dirty="0"/>
              <a:t>Training on hazard communication (HAZCOM)</a:t>
            </a:r>
          </a:p>
          <a:p>
            <a:pPr lvl="2"/>
            <a:r>
              <a:rPr lang="en-US" dirty="0"/>
              <a:t>Written HAZCOM plan</a:t>
            </a:r>
          </a:p>
        </p:txBody>
      </p:sp>
      <p:sp>
        <p:nvSpPr>
          <p:cNvPr id="4" name="Slide Number Placeholder 3"/>
          <p:cNvSpPr>
            <a:spLocks noGrp="1"/>
          </p:cNvSpPr>
          <p:nvPr>
            <p:ph type="sldNum" sz="quarter" idx="12"/>
          </p:nvPr>
        </p:nvSpPr>
        <p:spPr/>
        <p:txBody>
          <a:bodyPr/>
          <a:lstStyle/>
          <a:p>
            <a:fld id="{12775FB8-FE8B-CA4D-AF74-1335A0F8AE96}" type="slidenum">
              <a:rPr lang="en-US" smtClean="0"/>
              <a:t>6</a:t>
            </a:fld>
            <a:endParaRPr lang="en-US"/>
          </a:p>
        </p:txBody>
      </p:sp>
    </p:spTree>
    <p:extLst>
      <p:ext uri="{BB962C8B-B14F-4D97-AF65-F5344CB8AC3E}">
        <p14:creationId xmlns:p14="http://schemas.microsoft.com/office/powerpoint/2010/main" val="914488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Employee Information and Training</a:t>
            </a:r>
          </a:p>
        </p:txBody>
      </p:sp>
      <p:sp>
        <p:nvSpPr>
          <p:cNvPr id="3" name="Content Placeholder 2"/>
          <p:cNvSpPr>
            <a:spLocks noGrp="1"/>
          </p:cNvSpPr>
          <p:nvPr>
            <p:ph idx="1"/>
          </p:nvPr>
        </p:nvSpPr>
        <p:spPr/>
        <p:txBody>
          <a:bodyPr>
            <a:normAutofit/>
          </a:bodyPr>
          <a:lstStyle/>
          <a:p>
            <a:r>
              <a:rPr lang="en-US" dirty="0"/>
              <a:t>Employers must provide employees with information and training on hazardous chemicals in their work area. </a:t>
            </a:r>
          </a:p>
          <a:p>
            <a:pPr lvl="1"/>
            <a:r>
              <a:rPr lang="en-US" dirty="0"/>
              <a:t>At the time of initial assignment </a:t>
            </a:r>
          </a:p>
          <a:p>
            <a:pPr lvl="1"/>
            <a:r>
              <a:rPr lang="en-US" dirty="0"/>
              <a:t>When a new hazardous product or chemical is introduced into the workplace</a:t>
            </a:r>
          </a:p>
        </p:txBody>
      </p:sp>
      <p:sp>
        <p:nvSpPr>
          <p:cNvPr id="4" name="Slide Number Placeholder 3"/>
          <p:cNvSpPr>
            <a:spLocks noGrp="1"/>
          </p:cNvSpPr>
          <p:nvPr>
            <p:ph type="sldNum" sz="quarter" idx="12"/>
          </p:nvPr>
        </p:nvSpPr>
        <p:spPr/>
        <p:txBody>
          <a:bodyPr/>
          <a:lstStyle/>
          <a:p>
            <a:fld id="{12775FB8-FE8B-CA4D-AF74-1335A0F8AE96}" type="slidenum">
              <a:rPr lang="en-US" smtClean="0"/>
              <a:t>7</a:t>
            </a:fld>
            <a:endParaRPr lang="en-US"/>
          </a:p>
        </p:txBody>
      </p:sp>
    </p:spTree>
    <p:extLst>
      <p:ext uri="{BB962C8B-B14F-4D97-AF65-F5344CB8AC3E}">
        <p14:creationId xmlns:p14="http://schemas.microsoft.com/office/powerpoint/2010/main" val="2945238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Employee Training</a:t>
            </a:r>
          </a:p>
        </p:txBody>
      </p:sp>
      <p:sp>
        <p:nvSpPr>
          <p:cNvPr id="3" name="Content Placeholder 2"/>
          <p:cNvSpPr>
            <a:spLocks noGrp="1"/>
          </p:cNvSpPr>
          <p:nvPr>
            <p:ph idx="1"/>
          </p:nvPr>
        </p:nvSpPr>
        <p:spPr/>
        <p:txBody>
          <a:bodyPr/>
          <a:lstStyle/>
          <a:p>
            <a:r>
              <a:rPr lang="en-US" dirty="0"/>
              <a:t>Employee training shall include at least:</a:t>
            </a:r>
          </a:p>
          <a:p>
            <a:pPr lvl="1"/>
            <a:r>
              <a:rPr lang="en-US" dirty="0"/>
              <a:t>The means to detect the presence of a hazardous chemicals in the work area</a:t>
            </a:r>
          </a:p>
          <a:p>
            <a:pPr lvl="1"/>
            <a:r>
              <a:rPr lang="en-US" dirty="0"/>
              <a:t>The physical and health hazards of chemicals in the work area</a:t>
            </a:r>
          </a:p>
          <a:p>
            <a:pPr lvl="1"/>
            <a:r>
              <a:rPr lang="en-US" dirty="0"/>
              <a:t>Measures employees can take to protect themselves</a:t>
            </a:r>
          </a:p>
        </p:txBody>
      </p:sp>
      <p:sp>
        <p:nvSpPr>
          <p:cNvPr id="4" name="Slide Number Placeholder 3"/>
          <p:cNvSpPr>
            <a:spLocks noGrp="1"/>
          </p:cNvSpPr>
          <p:nvPr>
            <p:ph type="sldNum" sz="quarter" idx="12"/>
          </p:nvPr>
        </p:nvSpPr>
        <p:spPr/>
        <p:txBody>
          <a:bodyPr/>
          <a:lstStyle/>
          <a:p>
            <a:fld id="{12775FB8-FE8B-CA4D-AF74-1335A0F8AE96}" type="slidenum">
              <a:rPr lang="en-US" smtClean="0"/>
              <a:t>8</a:t>
            </a:fld>
            <a:endParaRPr lang="en-US"/>
          </a:p>
        </p:txBody>
      </p:sp>
    </p:spTree>
    <p:extLst>
      <p:ext uri="{BB962C8B-B14F-4D97-AF65-F5344CB8AC3E}">
        <p14:creationId xmlns:p14="http://schemas.microsoft.com/office/powerpoint/2010/main" val="4996583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Have you received training?</a:t>
            </a:r>
          </a:p>
        </p:txBody>
      </p:sp>
      <p:sp>
        <p:nvSpPr>
          <p:cNvPr id="3" name="Content Placeholder 2"/>
          <p:cNvSpPr>
            <a:spLocks noGrp="1"/>
          </p:cNvSpPr>
          <p:nvPr>
            <p:ph idx="1"/>
          </p:nvPr>
        </p:nvSpPr>
        <p:spPr/>
        <p:txBody>
          <a:bodyPr/>
          <a:lstStyle/>
          <a:p>
            <a:r>
              <a:rPr lang="en-US" dirty="0"/>
              <a:t>Have you received training from your employer on the chemicals used in your work area and how to handle them safely?</a:t>
            </a:r>
          </a:p>
          <a:p>
            <a:endParaRPr lang="en-US" dirty="0"/>
          </a:p>
          <a:p>
            <a:r>
              <a:rPr lang="en-US" dirty="0"/>
              <a:t>[Short discussion]</a:t>
            </a:r>
          </a:p>
        </p:txBody>
      </p:sp>
      <p:sp>
        <p:nvSpPr>
          <p:cNvPr id="4" name="Slide Number Placeholder 3"/>
          <p:cNvSpPr>
            <a:spLocks noGrp="1"/>
          </p:cNvSpPr>
          <p:nvPr>
            <p:ph type="sldNum" sz="quarter" idx="12"/>
          </p:nvPr>
        </p:nvSpPr>
        <p:spPr/>
        <p:txBody>
          <a:bodyPr/>
          <a:lstStyle/>
          <a:p>
            <a:fld id="{12775FB8-FE8B-CA4D-AF74-1335A0F8AE96}" type="slidenum">
              <a:rPr lang="en-US" smtClean="0"/>
              <a:t>9</a:t>
            </a:fld>
            <a:endParaRPr lang="en-US"/>
          </a:p>
        </p:txBody>
      </p:sp>
    </p:spTree>
    <p:extLst>
      <p:ext uri="{BB962C8B-B14F-4D97-AF65-F5344CB8AC3E}">
        <p14:creationId xmlns:p14="http://schemas.microsoft.com/office/powerpoint/2010/main" val="41438163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1270</Words>
  <Application>Microsoft Office PowerPoint</Application>
  <PresentationFormat>On-screen Show (4:3)</PresentationFormat>
  <Paragraphs>199</Paragraphs>
  <Slides>32</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ＭＳ Ｐゴシック</vt:lpstr>
      <vt:lpstr>Arial</vt:lpstr>
      <vt:lpstr>Calibri</vt:lpstr>
      <vt:lpstr>Economica</vt:lpstr>
      <vt:lpstr>Mangal</vt:lpstr>
      <vt:lpstr>Open Sans</vt:lpstr>
      <vt:lpstr>PT Sans</vt:lpstr>
      <vt:lpstr>Times New Roman</vt:lpstr>
      <vt:lpstr>Office Theme</vt:lpstr>
      <vt:lpstr>Chemical Safety and Hazard Communication</vt:lpstr>
      <vt:lpstr>Training Objectives</vt:lpstr>
      <vt:lpstr>Asian Immigrant Workers</vt:lpstr>
      <vt:lpstr>Other Chemicals in the Workplace</vt:lpstr>
      <vt:lpstr>Do you work with chemicals?</vt:lpstr>
      <vt:lpstr>Employer Requirements:  Workers’ “Right to Know” Law</vt:lpstr>
      <vt:lpstr>Employee Information and Training</vt:lpstr>
      <vt:lpstr>Employee Training</vt:lpstr>
      <vt:lpstr>Have you received training?</vt:lpstr>
      <vt:lpstr>What is a chemical hazard?</vt:lpstr>
      <vt:lpstr>HOW DO CHEMICALS GET INTO THE BODY?</vt:lpstr>
      <vt:lpstr>Health Hazards </vt:lpstr>
      <vt:lpstr>HOW CHEMICALS CAN AFFECT YOUR BODY</vt:lpstr>
      <vt:lpstr>Health Hazards</vt:lpstr>
      <vt:lpstr>Acute and Chronic</vt:lpstr>
      <vt:lpstr>Chemical Hazard Protection</vt:lpstr>
      <vt:lpstr>Chemical Hazard Control Approaches</vt:lpstr>
      <vt:lpstr>(1) Remove the Hazardous Chemical</vt:lpstr>
      <vt:lpstr>(2) Work Policies and Procedures</vt:lpstr>
      <vt:lpstr>Learn to read Chemical Hazard Labels</vt:lpstr>
      <vt:lpstr>Required Elements on a Label</vt:lpstr>
      <vt:lpstr>Hazard Pictograms</vt:lpstr>
      <vt:lpstr>Pictograms and Hazards</vt:lpstr>
      <vt:lpstr>Hazard Signal Words</vt:lpstr>
      <vt:lpstr>Hazard Statements</vt:lpstr>
      <vt:lpstr>Safety Data Sheets (SDS)</vt:lpstr>
      <vt:lpstr>(3) Personal Protective Equipment</vt:lpstr>
      <vt:lpstr>Mei’s Story:  What should Mei do? </vt:lpstr>
      <vt:lpstr>Summary</vt:lpstr>
      <vt:lpstr>Any Questions?</vt:lpstr>
      <vt:lpstr>Acknowledgements </vt:lpstr>
      <vt:lpstr>Also this training was created by adapting publicly available materials from Susan Harwood Training Program, UC Berkeley Labor Occupational Health Program, and Pennsylvania Department of Labor &amp; Industry.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2021-04-06T14:40:32Z</dcterms:created>
  <dcterms:modified xsi:type="dcterms:W3CDTF">2021-04-06T14:41:47Z</dcterms:modified>
</cp:coreProperties>
</file>