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6"/>
  </p:notesMasterIdLst>
  <p:sldIdLst>
    <p:sldId id="256" r:id="rId2"/>
    <p:sldId id="297" r:id="rId3"/>
    <p:sldId id="270" r:id="rId4"/>
    <p:sldId id="342" r:id="rId5"/>
    <p:sldId id="299" r:id="rId6"/>
    <p:sldId id="300" r:id="rId7"/>
    <p:sldId id="364" r:id="rId8"/>
    <p:sldId id="262" r:id="rId9"/>
    <p:sldId id="305" r:id="rId10"/>
    <p:sldId id="304" r:id="rId11"/>
    <p:sldId id="275" r:id="rId12"/>
    <p:sldId id="336" r:id="rId13"/>
    <p:sldId id="312" r:id="rId14"/>
    <p:sldId id="337" r:id="rId15"/>
    <p:sldId id="338" r:id="rId16"/>
    <p:sldId id="365" r:id="rId17"/>
    <p:sldId id="308" r:id="rId18"/>
    <p:sldId id="317" r:id="rId19"/>
    <p:sldId id="341" r:id="rId20"/>
    <p:sldId id="346" r:id="rId21"/>
    <p:sldId id="347" r:id="rId22"/>
    <p:sldId id="360" r:id="rId23"/>
    <p:sldId id="339" r:id="rId24"/>
    <p:sldId id="350" r:id="rId25"/>
    <p:sldId id="354" r:id="rId26"/>
    <p:sldId id="351" r:id="rId27"/>
    <p:sldId id="352" r:id="rId28"/>
    <p:sldId id="362" r:id="rId29"/>
    <p:sldId id="358" r:id="rId30"/>
    <p:sldId id="321" r:id="rId31"/>
    <p:sldId id="332" r:id="rId32"/>
    <p:sldId id="333" r:id="rId33"/>
    <p:sldId id="363" r:id="rId34"/>
    <p:sldId id="335"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p:clrMru>
  <p:extLst>
    <p:ext uri="{E76CE94A-603C-4142-B9EB-6D1370010A27}">
      <p14:discardImageEditData xmlns:p14="http://schemas.microsoft.com/office/powerpoint/2010/main" val="1"/>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03" autoAdjust="0"/>
    <p:restoredTop sz="92465" autoAdjust="0"/>
  </p:normalViewPr>
  <p:slideViewPr>
    <p:cSldViewPr snapToGrid="0" snapToObjects="1">
      <p:cViewPr varScale="1">
        <p:scale>
          <a:sx n="67" d="100"/>
          <a:sy n="67" d="100"/>
        </p:scale>
        <p:origin x="1157" y="5"/>
      </p:cViewPr>
      <p:guideLst>
        <p:guide orient="horz" pos="2160"/>
        <p:guide pos="2880"/>
      </p:guideLst>
    </p:cSldViewPr>
  </p:slideViewPr>
  <p:outlineViewPr>
    <p:cViewPr>
      <p:scale>
        <a:sx n="33" d="100"/>
        <a:sy n="33" d="100"/>
      </p:scale>
      <p:origin x="0" y="12328"/>
    </p:cViewPr>
  </p:outlineViewPr>
  <p:notesTextViewPr>
    <p:cViewPr>
      <p:scale>
        <a:sx n="100" d="100"/>
        <a:sy n="100" d="100"/>
      </p:scale>
      <p:origin x="0" y="0"/>
    </p:cViewPr>
  </p:notesTextViewPr>
  <p:sorterViewPr>
    <p:cViewPr>
      <p:scale>
        <a:sx n="111" d="100"/>
        <a:sy n="111" d="100"/>
      </p:scale>
      <p:origin x="0" y="-5237"/>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79DFCC-A2ED-C546-A115-326212A638EE}" type="datetimeFigureOut">
              <a:rPr lang="en-US" smtClean="0"/>
              <a:t>4/6/2021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8A5055-0C0C-5443-AF1E-915F27AF43A4}" type="slidenum">
              <a:rPr lang="en-US" smtClean="0"/>
              <a:t>‹#›</a:t>
            </a:fld>
            <a:endParaRPr lang="en-US"/>
          </a:p>
        </p:txBody>
      </p:sp>
    </p:spTree>
    <p:extLst>
      <p:ext uri="{BB962C8B-B14F-4D97-AF65-F5344CB8AC3E}">
        <p14:creationId xmlns:p14="http://schemas.microsoft.com/office/powerpoint/2010/main" val="12739454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1</a:t>
            </a:fld>
            <a:endParaRPr lang="en-US"/>
          </a:p>
        </p:txBody>
      </p:sp>
    </p:spTree>
    <p:extLst>
      <p:ext uri="{BB962C8B-B14F-4D97-AF65-F5344CB8AC3E}">
        <p14:creationId xmlns:p14="http://schemas.microsoft.com/office/powerpoint/2010/main" val="444674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“Hazard Communication (HAZCOM)</a:t>
            </a:r>
            <a:r>
              <a:rPr lang="mr-IN" dirty="0"/>
              <a:t>…</a:t>
            </a:r>
            <a:r>
              <a:rPr lang="en-US" dirty="0"/>
              <a:t>” OSHA</a:t>
            </a:r>
          </a:p>
        </p:txBody>
      </p:sp>
      <p:sp>
        <p:nvSpPr>
          <p:cNvPr id="4" name="Slide Number Placeholder 3"/>
          <p:cNvSpPr>
            <a:spLocks noGrp="1"/>
          </p:cNvSpPr>
          <p:nvPr>
            <p:ph type="sldNum" sz="quarter" idx="5"/>
          </p:nvPr>
        </p:nvSpPr>
        <p:spPr/>
        <p:txBody>
          <a:bodyPr/>
          <a:lstStyle/>
          <a:p>
            <a:fld id="{6C8A5055-0C0C-5443-AF1E-915F27AF43A4}" type="slidenum">
              <a:rPr lang="en-US" smtClean="0"/>
              <a:t>25</a:t>
            </a:fld>
            <a:endParaRPr lang="en-US"/>
          </a:p>
        </p:txBody>
      </p:sp>
    </p:spTree>
    <p:extLst>
      <p:ext uri="{BB962C8B-B14F-4D97-AF65-F5344CB8AC3E}">
        <p14:creationId xmlns:p14="http://schemas.microsoft.com/office/powerpoint/2010/main" val="3660225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cs typeface="+mn-cs"/>
              </a:rPr>
              <a:t>“Chemical</a:t>
            </a:r>
            <a:r>
              <a:rPr lang="en-US" baseline="0" dirty="0">
                <a:cs typeface="+mn-cs"/>
              </a:rPr>
              <a:t> Hazard and Hazard Communication” OSHA</a:t>
            </a:r>
          </a:p>
        </p:txBody>
      </p:sp>
      <p:sp>
        <p:nvSpPr>
          <p:cNvPr id="4" name="Slide Number Placeholder 3"/>
          <p:cNvSpPr>
            <a:spLocks noGrp="1"/>
          </p:cNvSpPr>
          <p:nvPr>
            <p:ph type="sldNum" sz="quarter" idx="10"/>
          </p:nvPr>
        </p:nvSpPr>
        <p:spPr/>
        <p:txBody>
          <a:bodyPr/>
          <a:lstStyle/>
          <a:p>
            <a:fld id="{6C8A5055-0C0C-5443-AF1E-915F27AF43A4}" type="slidenum">
              <a:rPr lang="en-US" smtClean="0"/>
              <a:t>28</a:t>
            </a:fld>
            <a:endParaRPr lang="en-US"/>
          </a:p>
        </p:txBody>
      </p:sp>
    </p:spTree>
    <p:extLst>
      <p:ext uri="{BB962C8B-B14F-4D97-AF65-F5344CB8AC3E}">
        <p14:creationId xmlns:p14="http://schemas.microsoft.com/office/powerpoint/2010/main" val="3750929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“Staying Safe at Work”</a:t>
            </a:r>
            <a:r>
              <a:rPr lang="en-US" baseline="0" dirty="0"/>
              <a:t> OSHA </a:t>
            </a:r>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30</a:t>
            </a:fld>
            <a:endParaRPr lang="en-US"/>
          </a:p>
        </p:txBody>
      </p:sp>
    </p:spTree>
    <p:extLst>
      <p:ext uri="{BB962C8B-B14F-4D97-AF65-F5344CB8AC3E}">
        <p14:creationId xmlns:p14="http://schemas.microsoft.com/office/powerpoint/2010/main" val="1352212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
                <a:srgbClr val="1F396A"/>
              </a:buClr>
              <a:buSzPts val="4400"/>
              <a:buFont typeface="PT Sans"/>
              <a:buNone/>
              <a:tabLst/>
              <a:defRPr/>
            </a:pPr>
            <a:r>
              <a:rPr lang="en-US" dirty="0"/>
              <a:t>Graphics from </a:t>
            </a:r>
            <a:r>
              <a:rPr lang="en-US" dirty="0" err="1"/>
              <a:t>Kelsie</a:t>
            </a:r>
            <a:r>
              <a:rPr lang="en-US" dirty="0"/>
              <a:t> Scruggs</a:t>
            </a:r>
            <a:r>
              <a:rPr lang="en-US" sz="1200" b="0" dirty="0">
                <a:solidFill>
                  <a:schemeClr val="accent4"/>
                </a:solidFill>
              </a:rPr>
              <a:t> “Safe Jobs for Youth” LOHP/UCB</a:t>
            </a:r>
            <a:endParaRPr lang="en-US" sz="1200" b="0" baseline="0" dirty="0">
              <a:solidFill>
                <a:schemeClr val="accent4"/>
              </a:solidFill>
            </a:endParaRPr>
          </a:p>
        </p:txBody>
      </p:sp>
      <p:sp>
        <p:nvSpPr>
          <p:cNvPr id="4" name="Slide Number Placeholder 3"/>
          <p:cNvSpPr>
            <a:spLocks noGrp="1"/>
          </p:cNvSpPr>
          <p:nvPr>
            <p:ph type="sldNum" sz="quarter" idx="10"/>
          </p:nvPr>
        </p:nvSpPr>
        <p:spPr/>
        <p:txBody>
          <a:bodyPr/>
          <a:lstStyle/>
          <a:p>
            <a:fld id="{6C8A5055-0C0C-5443-AF1E-915F27AF43A4}" type="slidenum">
              <a:rPr lang="en-US" smtClean="0"/>
              <a:t>3</a:t>
            </a:fld>
            <a:endParaRPr lang="en-US"/>
          </a:p>
        </p:txBody>
      </p:sp>
    </p:spTree>
    <p:extLst>
      <p:ext uri="{BB962C8B-B14F-4D97-AF65-F5344CB8AC3E}">
        <p14:creationId xmlns:p14="http://schemas.microsoft.com/office/powerpoint/2010/main" val="1298830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5</a:t>
            </a:fld>
            <a:endParaRPr lang="en-US"/>
          </a:p>
        </p:txBody>
      </p:sp>
    </p:spTree>
    <p:extLst>
      <p:ext uri="{BB962C8B-B14F-4D97-AF65-F5344CB8AC3E}">
        <p14:creationId xmlns:p14="http://schemas.microsoft.com/office/powerpoint/2010/main" val="1091800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44588" y="687388"/>
            <a:ext cx="4568825" cy="3427412"/>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6" name="Shape 176"/>
          <p:cNvSpPr txBox="1">
            <a:spLocks noGrp="1"/>
          </p:cNvSpPr>
          <p:nvPr>
            <p:ph type="body" idx="1"/>
          </p:nvPr>
        </p:nvSpPr>
        <p:spPr>
          <a:xfrm>
            <a:off x="685800" y="4343401"/>
            <a:ext cx="5486400" cy="4114918"/>
          </a:xfrm>
          <a:prstGeom prst="rect">
            <a:avLst/>
          </a:prstGeom>
        </p:spPr>
        <p:txBody>
          <a:bodyPr spcFirstLastPara="1" wrap="square" lIns="91425" tIns="91425" rIns="91425" bIns="91425" anchor="t" anchorCtr="0">
            <a:noAutofit/>
          </a:bodyPr>
          <a:lstStyle/>
          <a:p>
            <a:pPr marL="0" marR="0" lvl="0" indent="0" algn="l" rtl="0">
              <a:spcBef>
                <a:spcPts val="0"/>
              </a:spcBef>
              <a:spcAft>
                <a:spcPts val="0"/>
              </a:spcAft>
              <a:buClr>
                <a:srgbClr val="1F396A"/>
              </a:buClr>
              <a:buSzPts val="4400"/>
              <a:buFont typeface="PT Sans"/>
              <a:buNone/>
            </a:pPr>
            <a:r>
              <a:rPr lang="en-US" sz="1600" b="0" dirty="0" err="1">
                <a:solidFill>
                  <a:schemeClr val="accent4"/>
                </a:solidFill>
              </a:rPr>
              <a:t>Kelsie</a:t>
            </a:r>
            <a:r>
              <a:rPr lang="en-US" sz="1600" b="0" dirty="0">
                <a:solidFill>
                  <a:schemeClr val="accent4"/>
                </a:solidFill>
              </a:rPr>
              <a:t> Scruggs, “Safe Jobs for Youth” LOHP/UCB</a:t>
            </a:r>
            <a:endParaRPr lang="en-US" sz="1600" b="0" baseline="0" dirty="0">
              <a:solidFill>
                <a:schemeClr val="accent4"/>
              </a:solidFill>
            </a:endParaRPr>
          </a:p>
          <a:p>
            <a:pPr marL="0" marR="0" lvl="0" indent="0" algn="l" rtl="0">
              <a:spcBef>
                <a:spcPts val="0"/>
              </a:spcBef>
              <a:spcAft>
                <a:spcPts val="0"/>
              </a:spcAft>
              <a:buClr>
                <a:srgbClr val="1F396A"/>
              </a:buClr>
              <a:buSzPts val="4400"/>
              <a:buFont typeface="PT Sans"/>
              <a:buNone/>
            </a:pPr>
            <a:endParaRPr lang="en-US" sz="1800" b="0" i="0" u="none" strike="noStrike" cap="none" dirty="0">
              <a:solidFill>
                <a:srgbClr val="1F396A"/>
              </a:solidFill>
              <a:latin typeface="PT Sans"/>
              <a:ea typeface="PT Sans"/>
              <a:cs typeface="PT Sans"/>
              <a:sym typeface="PT Sans"/>
            </a:endParaRPr>
          </a:p>
        </p:txBody>
      </p:sp>
      <p:sp>
        <p:nvSpPr>
          <p:cNvPr id="177" name="Shape 177"/>
          <p:cNvSpPr txBox="1">
            <a:spLocks noGrp="1"/>
          </p:cNvSpPr>
          <p:nvPr>
            <p:ph type="sldNum" idx="12"/>
          </p:nvPr>
        </p:nvSpPr>
        <p:spPr>
          <a:xfrm>
            <a:off x="3884613" y="8685213"/>
            <a:ext cx="2971800" cy="457082"/>
          </a:xfrm>
          <a:prstGeom prst="rect">
            <a:avLst/>
          </a:prstGeom>
        </p:spPr>
        <p:txBody>
          <a:bodyPr spcFirstLastPara="1" wrap="square" lIns="91850" tIns="45925" rIns="91850" bIns="45925"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3977080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13</a:t>
            </a:fld>
            <a:endParaRPr lang="en-US"/>
          </a:p>
        </p:txBody>
      </p:sp>
    </p:spTree>
    <p:extLst>
      <p:ext uri="{BB962C8B-B14F-4D97-AF65-F5344CB8AC3E}">
        <p14:creationId xmlns:p14="http://schemas.microsoft.com/office/powerpoint/2010/main" val="762122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4588" y="687388"/>
            <a:ext cx="4568825" cy="3427412"/>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7" name="Shape 217"/>
          <p:cNvSpPr txBox="1">
            <a:spLocks noGrp="1"/>
          </p:cNvSpPr>
          <p:nvPr>
            <p:ph type="body" idx="1"/>
          </p:nvPr>
        </p:nvSpPr>
        <p:spPr>
          <a:xfrm>
            <a:off x="685800" y="4343401"/>
            <a:ext cx="5486400" cy="4114918"/>
          </a:xfrm>
          <a:prstGeom prst="rect">
            <a:avLst/>
          </a:prstGeom>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
                <a:srgbClr val="1F396A"/>
              </a:buClr>
              <a:buSzPts val="4400"/>
              <a:buFont typeface="PT Sans"/>
              <a:buNone/>
              <a:tabLst/>
              <a:defRPr/>
            </a:pPr>
            <a:r>
              <a:rPr lang="en-US" sz="1200" b="0" dirty="0">
                <a:solidFill>
                  <a:schemeClr val="accent4"/>
                </a:solidFill>
              </a:rPr>
              <a:t>Kelsie Scruggs, “Safe Jobs for Youth” LOHP/UCB</a:t>
            </a:r>
            <a:endParaRPr lang="en-US" sz="1200" b="0" baseline="0" dirty="0">
              <a:solidFill>
                <a:schemeClr val="accent4"/>
              </a:solidFill>
            </a:endParaRPr>
          </a:p>
          <a:p>
            <a:pPr marL="0" marR="0" lvl="0" indent="0" algn="l" rtl="0">
              <a:spcBef>
                <a:spcPts val="0"/>
              </a:spcBef>
              <a:spcAft>
                <a:spcPts val="0"/>
              </a:spcAft>
              <a:buClr>
                <a:srgbClr val="1F396A"/>
              </a:buClr>
              <a:buSzPts val="4400"/>
              <a:buFont typeface="PT Sans"/>
              <a:buNone/>
            </a:pPr>
            <a:endParaRPr dirty="0"/>
          </a:p>
        </p:txBody>
      </p:sp>
      <p:sp>
        <p:nvSpPr>
          <p:cNvPr id="218" name="Shape 218"/>
          <p:cNvSpPr txBox="1">
            <a:spLocks noGrp="1"/>
          </p:cNvSpPr>
          <p:nvPr>
            <p:ph type="sldNum" idx="12"/>
          </p:nvPr>
        </p:nvSpPr>
        <p:spPr>
          <a:xfrm>
            <a:off x="3884613" y="8685213"/>
            <a:ext cx="2971800" cy="457082"/>
          </a:xfrm>
          <a:prstGeom prst="rect">
            <a:avLst/>
          </a:prstGeom>
        </p:spPr>
        <p:txBody>
          <a:bodyPr spcFirstLastPara="1" wrap="square" lIns="91850" tIns="45925" rIns="91850" bIns="45925"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332590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13619">
              <a:defRPr sz="2300">
                <a:solidFill>
                  <a:schemeClr val="tx1"/>
                </a:solidFill>
                <a:latin typeface="Times New Roman" charset="0"/>
                <a:ea typeface="ＭＳ Ｐゴシック" charset="0"/>
              </a:defRPr>
            </a:lvl1pPr>
            <a:lvl2pPr marL="716204" indent="-275463" defTabSz="913619">
              <a:defRPr sz="2300">
                <a:solidFill>
                  <a:schemeClr val="tx1"/>
                </a:solidFill>
                <a:latin typeface="Times New Roman" charset="0"/>
                <a:ea typeface="ＭＳ Ｐゴシック" charset="0"/>
              </a:defRPr>
            </a:lvl2pPr>
            <a:lvl3pPr marL="1101852" indent="-220370" defTabSz="913619">
              <a:defRPr sz="2300">
                <a:solidFill>
                  <a:schemeClr val="tx1"/>
                </a:solidFill>
                <a:latin typeface="Times New Roman" charset="0"/>
                <a:ea typeface="ＭＳ Ｐゴシック" charset="0"/>
              </a:defRPr>
            </a:lvl3pPr>
            <a:lvl4pPr marL="1542593" indent="-220370" defTabSz="913619">
              <a:defRPr sz="2300">
                <a:solidFill>
                  <a:schemeClr val="tx1"/>
                </a:solidFill>
                <a:latin typeface="Times New Roman" charset="0"/>
                <a:ea typeface="ＭＳ Ｐゴシック" charset="0"/>
              </a:defRPr>
            </a:lvl4pPr>
            <a:lvl5pPr marL="1983334" indent="-220370" defTabSz="913619">
              <a:defRPr sz="2300">
                <a:solidFill>
                  <a:schemeClr val="tx1"/>
                </a:solidFill>
                <a:latin typeface="Times New Roman" charset="0"/>
                <a:ea typeface="ＭＳ Ｐゴシック" charset="0"/>
              </a:defRPr>
            </a:lvl5pPr>
            <a:lvl6pPr marL="2424074" indent="-220370" defTabSz="913619" eaLnBrk="0" fontAlgn="base" hangingPunct="0">
              <a:spcBef>
                <a:spcPct val="0"/>
              </a:spcBef>
              <a:spcAft>
                <a:spcPct val="0"/>
              </a:spcAft>
              <a:defRPr sz="2300">
                <a:solidFill>
                  <a:schemeClr val="tx1"/>
                </a:solidFill>
                <a:latin typeface="Times New Roman" charset="0"/>
                <a:ea typeface="ＭＳ Ｐゴシック" charset="0"/>
              </a:defRPr>
            </a:lvl6pPr>
            <a:lvl7pPr marL="2864815" indent="-220370" defTabSz="913619" eaLnBrk="0" fontAlgn="base" hangingPunct="0">
              <a:spcBef>
                <a:spcPct val="0"/>
              </a:spcBef>
              <a:spcAft>
                <a:spcPct val="0"/>
              </a:spcAft>
              <a:defRPr sz="2300">
                <a:solidFill>
                  <a:schemeClr val="tx1"/>
                </a:solidFill>
                <a:latin typeface="Times New Roman" charset="0"/>
                <a:ea typeface="ＭＳ Ｐゴシック" charset="0"/>
              </a:defRPr>
            </a:lvl7pPr>
            <a:lvl8pPr marL="3305556" indent="-220370" defTabSz="913619" eaLnBrk="0" fontAlgn="base" hangingPunct="0">
              <a:spcBef>
                <a:spcPct val="0"/>
              </a:spcBef>
              <a:spcAft>
                <a:spcPct val="0"/>
              </a:spcAft>
              <a:defRPr sz="2300">
                <a:solidFill>
                  <a:schemeClr val="tx1"/>
                </a:solidFill>
                <a:latin typeface="Times New Roman" charset="0"/>
                <a:ea typeface="ＭＳ Ｐゴシック" charset="0"/>
              </a:defRPr>
            </a:lvl8pPr>
            <a:lvl9pPr marL="3746297" indent="-220370" defTabSz="913619" eaLnBrk="0" fontAlgn="base" hangingPunct="0">
              <a:spcBef>
                <a:spcPct val="0"/>
              </a:spcBef>
              <a:spcAft>
                <a:spcPct val="0"/>
              </a:spcAft>
              <a:defRPr sz="2300">
                <a:solidFill>
                  <a:schemeClr val="tx1"/>
                </a:solidFill>
                <a:latin typeface="Times New Roman" charset="0"/>
                <a:ea typeface="ＭＳ Ｐゴシック" charset="0"/>
              </a:defRPr>
            </a:lvl9pPr>
          </a:lstStyle>
          <a:p>
            <a:fld id="{740C6146-C34D-5941-AE07-51D2B3AE4FC4}" type="slidenum">
              <a:rPr lang="en-US" sz="1200"/>
              <a:pPr/>
              <a:t>15</a:t>
            </a:fld>
            <a:endParaRPr lang="en-US" sz="1200"/>
          </a:p>
        </p:txBody>
      </p:sp>
      <p:sp>
        <p:nvSpPr>
          <p:cNvPr id="74754" name="Rectangle 2"/>
          <p:cNvSpPr>
            <a:spLocks noGrp="1" noRot="1" noChangeAspect="1" noChangeArrowheads="1" noTextEdit="1"/>
          </p:cNvSpPr>
          <p:nvPr>
            <p:ph type="sldImg"/>
          </p:nvPr>
        </p:nvSpPr>
        <p:spPr>
          <a:xfrm>
            <a:off x="1152525" y="690563"/>
            <a:ext cx="4552950" cy="3416300"/>
          </a:xfrm>
          <a:ln w="12700" cap="flat">
            <a:solidFill>
              <a:schemeClr val="tx1"/>
            </a:solidFill>
          </a:ln>
        </p:spPr>
      </p:sp>
      <p:sp>
        <p:nvSpPr>
          <p:cNvPr id="74755" name="Rectangle 3"/>
          <p:cNvSpPr>
            <a:spLocks noGrp="1" noChangeArrowheads="1"/>
          </p:cNvSpPr>
          <p:nvPr>
            <p:ph type="body" idx="1"/>
          </p:nvPr>
        </p:nvSpPr>
        <p:spPr>
          <a:xfrm>
            <a:off x="915111" y="4343094"/>
            <a:ext cx="5027779" cy="4114185"/>
          </a:xfrm>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lIns="91805" tIns="45903" rIns="91805" bIns="45903"/>
          <a:lstStyle/>
          <a:p>
            <a:r>
              <a:rPr lang="en-US" dirty="0">
                <a:latin typeface="Times New Roman" charset="0"/>
              </a:rPr>
              <a:t>“Hazard Communication</a:t>
            </a:r>
            <a:r>
              <a:rPr lang="en-US" baseline="0" dirty="0">
                <a:latin typeface="Times New Roman" charset="0"/>
              </a:rPr>
              <a:t> Standard 1910.1200.”</a:t>
            </a:r>
            <a:endParaRPr lang="en-US" dirty="0">
              <a:latin typeface="Times New Roman" charset="0"/>
            </a:endParaRPr>
          </a:p>
        </p:txBody>
      </p:sp>
    </p:spTree>
    <p:extLst>
      <p:ext uri="{BB962C8B-B14F-4D97-AF65-F5344CB8AC3E}">
        <p14:creationId xmlns:p14="http://schemas.microsoft.com/office/powerpoint/2010/main" val="2834575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cs typeface="+mn-cs"/>
            </a:endParaRPr>
          </a:p>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19</a:t>
            </a:fld>
            <a:endParaRPr lang="en-US"/>
          </a:p>
        </p:txBody>
      </p:sp>
    </p:spTree>
    <p:extLst>
      <p:ext uri="{BB962C8B-B14F-4D97-AF65-F5344CB8AC3E}">
        <p14:creationId xmlns:p14="http://schemas.microsoft.com/office/powerpoint/2010/main" val="550058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dirty="0">
                <a:cs typeface="+mn-cs"/>
              </a:rPr>
              <a:t>“Chemical</a:t>
            </a:r>
            <a:r>
              <a:rPr lang="en-US" baseline="0" dirty="0">
                <a:cs typeface="+mn-cs"/>
              </a:rPr>
              <a:t> Hazard and Hazard Communication” OSHA</a:t>
            </a:r>
          </a:p>
          <a:p>
            <a:pPr>
              <a:defRPr/>
            </a:pPr>
            <a:endParaRPr lang="en-US" dirty="0">
              <a:cs typeface="+mn-cs"/>
            </a:endParaRPr>
          </a:p>
          <a:p>
            <a:pPr>
              <a:defRPr/>
            </a:pPr>
            <a:endParaRPr lang="en-US" dirty="0">
              <a:cs typeface="+mn-cs"/>
            </a:endParaRPr>
          </a:p>
        </p:txBody>
      </p:sp>
      <p:sp>
        <p:nvSpPr>
          <p:cNvPr id="20484" name="Slide Number Placeholder 3"/>
          <p:cNvSpPr>
            <a:spLocks noGrp="1"/>
          </p:cNvSpPr>
          <p:nvPr>
            <p:ph type="sldNum" sz="quarter" idx="5"/>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1200">
                <a:solidFill>
                  <a:schemeClr val="tx1"/>
                </a:solidFill>
                <a:latin typeface="Arial" charset="0"/>
                <a:ea typeface="ＭＳ Ｐゴシック" charset="0"/>
              </a:defRPr>
            </a:lvl1pPr>
            <a:lvl2pPr marL="757238" indent="-290513">
              <a:defRPr sz="1200">
                <a:solidFill>
                  <a:schemeClr val="tx1"/>
                </a:solidFill>
                <a:latin typeface="Arial" charset="0"/>
                <a:ea typeface="ＭＳ Ｐゴシック" charset="0"/>
              </a:defRPr>
            </a:lvl2pPr>
            <a:lvl3pPr marL="1165225" indent="-231775">
              <a:defRPr sz="1200">
                <a:solidFill>
                  <a:schemeClr val="tx1"/>
                </a:solidFill>
                <a:latin typeface="Arial" charset="0"/>
                <a:ea typeface="ＭＳ Ｐゴシック" charset="0"/>
              </a:defRPr>
            </a:lvl3pPr>
            <a:lvl4pPr marL="1631950" indent="-231775">
              <a:defRPr sz="1200">
                <a:solidFill>
                  <a:schemeClr val="tx1"/>
                </a:solidFill>
                <a:latin typeface="Arial" charset="0"/>
                <a:ea typeface="ＭＳ Ｐゴシック" charset="0"/>
              </a:defRPr>
            </a:lvl4pPr>
            <a:lvl5pPr marL="2098675" indent="-231775">
              <a:defRPr sz="1200">
                <a:solidFill>
                  <a:schemeClr val="tx1"/>
                </a:solidFill>
                <a:latin typeface="Arial" charset="0"/>
                <a:ea typeface="ＭＳ Ｐゴシック" charset="0"/>
              </a:defRPr>
            </a:lvl5pPr>
            <a:lvl6pPr marL="2555875" indent="-231775" eaLnBrk="0" fontAlgn="base" hangingPunct="0">
              <a:spcBef>
                <a:spcPct val="30000"/>
              </a:spcBef>
              <a:spcAft>
                <a:spcPct val="0"/>
              </a:spcAft>
              <a:defRPr sz="1200">
                <a:solidFill>
                  <a:schemeClr val="tx1"/>
                </a:solidFill>
                <a:latin typeface="Arial" charset="0"/>
                <a:ea typeface="ＭＳ Ｐゴシック" charset="0"/>
              </a:defRPr>
            </a:lvl6pPr>
            <a:lvl7pPr marL="3013075" indent="-231775" eaLnBrk="0" fontAlgn="base" hangingPunct="0">
              <a:spcBef>
                <a:spcPct val="30000"/>
              </a:spcBef>
              <a:spcAft>
                <a:spcPct val="0"/>
              </a:spcAft>
              <a:defRPr sz="1200">
                <a:solidFill>
                  <a:schemeClr val="tx1"/>
                </a:solidFill>
                <a:latin typeface="Arial" charset="0"/>
                <a:ea typeface="ＭＳ Ｐゴシック" charset="0"/>
              </a:defRPr>
            </a:lvl7pPr>
            <a:lvl8pPr marL="3470275" indent="-231775" eaLnBrk="0" fontAlgn="base" hangingPunct="0">
              <a:spcBef>
                <a:spcPct val="30000"/>
              </a:spcBef>
              <a:spcAft>
                <a:spcPct val="0"/>
              </a:spcAft>
              <a:defRPr sz="1200">
                <a:solidFill>
                  <a:schemeClr val="tx1"/>
                </a:solidFill>
                <a:latin typeface="Arial" charset="0"/>
                <a:ea typeface="ＭＳ Ｐゴシック" charset="0"/>
              </a:defRPr>
            </a:lvl8pPr>
            <a:lvl9pPr marL="3927475" indent="-231775" eaLnBrk="0" fontAlgn="base" hangingPunct="0">
              <a:spcBef>
                <a:spcPct val="30000"/>
              </a:spcBef>
              <a:spcAft>
                <a:spcPct val="0"/>
              </a:spcAft>
              <a:defRPr sz="1200">
                <a:solidFill>
                  <a:schemeClr val="tx1"/>
                </a:solidFill>
                <a:latin typeface="Arial" charset="0"/>
                <a:ea typeface="ＭＳ Ｐゴシック" charset="0"/>
              </a:defRPr>
            </a:lvl9pPr>
          </a:lstStyle>
          <a:p>
            <a:pPr>
              <a:defRPr/>
            </a:pPr>
            <a:fld id="{641A69AE-A0B2-524A-90F8-CBA03A6942A3}" type="slidenum">
              <a:rPr lang="en-US" smtClean="0"/>
              <a:pPr>
                <a:defRPr/>
              </a:pPr>
              <a:t>23</a:t>
            </a:fld>
            <a:endParaRPr lang="en-US"/>
          </a:p>
        </p:txBody>
      </p:sp>
    </p:spTree>
    <p:extLst>
      <p:ext uri="{BB962C8B-B14F-4D97-AF65-F5344CB8AC3E}">
        <p14:creationId xmlns:p14="http://schemas.microsoft.com/office/powerpoint/2010/main" val="707895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F8F252B-3343-4609-B5B0-3F190E9224C5}"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622884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F98949-DEEE-42F3-8A8F-2E3061776733}"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746490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557A0D-D1FE-4AC8-A04C-C63C06208408}"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241053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282CEE-F1A2-46DF-A38B-1C018833D996}"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385649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3CD005-C2F6-45F1-A2D2-669407CBAC30}"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327406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EF2C5B-1EFE-42C7-BF9E-E978E0FAB1DC}" type="datetime1">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2055077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8D16DC-99D3-49A7-A0D3-1B0376C327B1}" type="datetime1">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32772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C124E3-0B67-4242-80ED-9FB7794B003F}" type="datetime1">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858422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E80DB-2F82-476E-9284-F1EF797C8627}" type="datetime1">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324762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53B7C7-AE88-49D9-B597-B702597BEA0E}" type="datetime1">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2311430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5CDF33-3060-4C32-84EB-A711D303915C}" type="datetime1">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165738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C9EFE-E384-4A42-9B38-1DDB16AFAAC8}" type="datetime1">
              <a:rPr lang="en-US" smtClean="0"/>
              <a:t>4/6/2021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775FB8-FE8B-CA4D-AF74-1335A0F8AE96}" type="slidenum">
              <a:rPr lang="en-US" smtClean="0"/>
              <a:t>‹#›</a:t>
            </a:fld>
            <a:endParaRPr lang="en-US"/>
          </a:p>
        </p:txBody>
      </p:sp>
    </p:spTree>
    <p:extLst>
      <p:ext uri="{BB962C8B-B14F-4D97-AF65-F5344CB8AC3E}">
        <p14:creationId xmlns:p14="http://schemas.microsoft.com/office/powerpoint/2010/main" val="134450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image" Target="../media/image14.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72776"/>
            <a:ext cx="7772400" cy="1470025"/>
          </a:xfrm>
        </p:spPr>
        <p:txBody>
          <a:bodyPr anchor="ctr" anchorCtr="1">
            <a:normAutofit fontScale="90000"/>
          </a:bodyPr>
          <a:lstStyle/>
          <a:p>
            <a:r>
              <a:rPr lang="en-US" dirty="0"/>
              <a:t>Chemical Safety and Hazard Communication</a:t>
            </a:r>
            <a:br>
              <a:rPr lang="en-US" dirty="0"/>
            </a:br>
            <a:r>
              <a:rPr lang="zh-TW" altLang="en-US" sz="4000" dirty="0"/>
              <a:t>化學品安全及危害通訊</a:t>
            </a:r>
            <a:endParaRPr lang="en-US" sz="4000" dirty="0"/>
          </a:p>
        </p:txBody>
      </p:sp>
      <p:sp>
        <p:nvSpPr>
          <p:cNvPr id="3" name="Subtitle 2"/>
          <p:cNvSpPr>
            <a:spLocks noGrp="1"/>
          </p:cNvSpPr>
          <p:nvPr>
            <p:ph type="subTitle" idx="1"/>
          </p:nvPr>
        </p:nvSpPr>
        <p:spPr>
          <a:xfrm>
            <a:off x="1502229" y="2583737"/>
            <a:ext cx="6400800" cy="1752600"/>
          </a:xfrm>
        </p:spPr>
        <p:txBody>
          <a:bodyPr anchor="ctr" anchorCtr="1">
            <a:normAutofit fontScale="55000" lnSpcReduction="20000"/>
          </a:bodyPr>
          <a:lstStyle/>
          <a:p>
            <a:pPr algn="l"/>
            <a:r>
              <a:rPr lang="en-US" dirty="0"/>
              <a:t>This material was produced by Asian Immigrant Women Advocates under grant number SH-05002-SH8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4" name="Rectangle 3"/>
          <p:cNvSpPr/>
          <p:nvPr/>
        </p:nvSpPr>
        <p:spPr>
          <a:xfrm>
            <a:off x="1438470" y="4348066"/>
            <a:ext cx="6464559" cy="1200329"/>
          </a:xfrm>
          <a:prstGeom prst="rect">
            <a:avLst/>
          </a:prstGeom>
        </p:spPr>
        <p:txBody>
          <a:bodyPr wrap="square" anchor="ctr" anchorCtr="1">
            <a:spAutoFit/>
          </a:bodyPr>
          <a:lstStyle/>
          <a:p>
            <a:r>
              <a:rPr lang="zh-TW" altLang="en-US" dirty="0">
                <a:latin typeface="+mn-ea"/>
              </a:rPr>
              <a:t>這份文檔是亞洲移民婦女倡導者根據美國勞工部職業安全與健康管理局授權號 </a:t>
            </a:r>
            <a:r>
              <a:rPr lang="en-US" dirty="0">
                <a:latin typeface="+mn-ea"/>
              </a:rPr>
              <a:t>SH- 05002-SH8 </a:t>
            </a:r>
            <a:r>
              <a:rPr lang="zh-TW" altLang="en-US" dirty="0">
                <a:latin typeface="+mn-ea"/>
              </a:rPr>
              <a:t>生產的。它不一定反映美國勞工部門的觀點或政策，也未提到商品名稱，商業產品或組織</a:t>
            </a:r>
            <a:r>
              <a:rPr lang="zh-TW" altLang="en-US" dirty="0"/>
              <a:t>有</a:t>
            </a:r>
            <a:r>
              <a:rPr lang="zh-TW" altLang="en-US" dirty="0">
                <a:latin typeface="+mn-ea"/>
              </a:rPr>
              <a:t>暗示美國政府的認可。</a:t>
            </a:r>
            <a:endParaRPr lang="en-US" dirty="0">
              <a:latin typeface="+mn-ea"/>
            </a:endParaRPr>
          </a:p>
        </p:txBody>
      </p:sp>
      <p:sp>
        <p:nvSpPr>
          <p:cNvPr id="5" name="Slide Number Placeholder 4"/>
          <p:cNvSpPr>
            <a:spLocks noGrp="1"/>
          </p:cNvSpPr>
          <p:nvPr>
            <p:ph type="sldNum" sz="quarter" idx="12"/>
          </p:nvPr>
        </p:nvSpPr>
        <p:spPr/>
        <p:txBody>
          <a:bodyPr/>
          <a:lstStyle/>
          <a:p>
            <a:fld id="{12775FB8-FE8B-CA4D-AF74-1335A0F8AE96}" type="slidenum">
              <a:rPr lang="en-US" smtClean="0"/>
              <a:t>1</a:t>
            </a:fld>
            <a:endParaRPr lang="en-US"/>
          </a:p>
        </p:txBody>
      </p:sp>
    </p:spTree>
    <p:extLst>
      <p:ext uri="{BB962C8B-B14F-4D97-AF65-F5344CB8AC3E}">
        <p14:creationId xmlns:p14="http://schemas.microsoft.com/office/powerpoint/2010/main" val="12006832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Have you received training? </a:t>
            </a:r>
            <a:br>
              <a:rPr lang="en-US" dirty="0"/>
            </a:br>
            <a:r>
              <a:rPr lang="zh-TW" altLang="en-US" sz="4000" dirty="0"/>
              <a:t>你接受過培訓嗎？</a:t>
            </a:r>
            <a:endParaRPr lang="en-US" dirty="0"/>
          </a:p>
        </p:txBody>
      </p:sp>
      <p:sp>
        <p:nvSpPr>
          <p:cNvPr id="3" name="Content Placeholder 2"/>
          <p:cNvSpPr>
            <a:spLocks noGrp="1"/>
          </p:cNvSpPr>
          <p:nvPr>
            <p:ph idx="1"/>
          </p:nvPr>
        </p:nvSpPr>
        <p:spPr/>
        <p:txBody>
          <a:bodyPr/>
          <a:lstStyle/>
          <a:p>
            <a:r>
              <a:rPr lang="en-US" dirty="0"/>
              <a:t>Have you received training from your employer on the chemicals used in your work area and how to handle them safely? </a:t>
            </a:r>
            <a:r>
              <a:rPr lang="zh-TW" altLang="en-US" sz="2800" dirty="0">
                <a:latin typeface="+mn-ea"/>
              </a:rPr>
              <a:t>您是否接受過僱主對您工作場</a:t>
            </a:r>
            <a:r>
              <a:rPr lang="zh-TW" altLang="en-US" sz="2800" dirty="0"/>
              <a:t>地</a:t>
            </a:r>
            <a:r>
              <a:rPr lang="zh-TW" altLang="en-US" sz="2800" dirty="0">
                <a:latin typeface="+mn-ea"/>
              </a:rPr>
              <a:t>內使用化學物質以及其安全處理的培訓？</a:t>
            </a:r>
            <a:endParaRPr lang="en-US" dirty="0"/>
          </a:p>
          <a:p>
            <a:r>
              <a:rPr lang="en-US" dirty="0"/>
              <a:t>[Short discussion] </a:t>
            </a:r>
            <a:r>
              <a:rPr lang="zh-TW" altLang="en-US" sz="2800" dirty="0"/>
              <a:t>簡短討論</a:t>
            </a:r>
            <a:endParaRPr lang="en-US" sz="2800" dirty="0"/>
          </a:p>
        </p:txBody>
      </p:sp>
      <p:sp>
        <p:nvSpPr>
          <p:cNvPr id="4" name="Slide Number Placeholder 3"/>
          <p:cNvSpPr>
            <a:spLocks noGrp="1"/>
          </p:cNvSpPr>
          <p:nvPr>
            <p:ph type="sldNum" sz="quarter" idx="12"/>
          </p:nvPr>
        </p:nvSpPr>
        <p:spPr/>
        <p:txBody>
          <a:bodyPr/>
          <a:lstStyle/>
          <a:p>
            <a:fld id="{12775FB8-FE8B-CA4D-AF74-1335A0F8AE96}" type="slidenum">
              <a:rPr lang="en-US" smtClean="0"/>
              <a:t>10</a:t>
            </a:fld>
            <a:endParaRPr lang="en-US"/>
          </a:p>
        </p:txBody>
      </p:sp>
    </p:spTree>
    <p:extLst>
      <p:ext uri="{BB962C8B-B14F-4D97-AF65-F5344CB8AC3E}">
        <p14:creationId xmlns:p14="http://schemas.microsoft.com/office/powerpoint/2010/main" val="4143816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a chemical hazard? </a:t>
            </a:r>
            <a:br>
              <a:rPr lang="en-US" dirty="0"/>
            </a:br>
            <a:r>
              <a:rPr lang="zh-TW" altLang="en-US" sz="4000" dirty="0"/>
              <a:t>什麼是化學</a:t>
            </a:r>
            <a:r>
              <a:rPr lang="zh-TW" altLang="en-US" sz="4000" dirty="0">
                <a:latin typeface="+mn-ea"/>
              </a:rPr>
              <a:t>物質</a:t>
            </a:r>
            <a:r>
              <a:rPr lang="zh-TW" altLang="en-US" sz="4000" dirty="0"/>
              <a:t>危害？</a:t>
            </a:r>
            <a:endParaRPr lang="en-US" dirty="0"/>
          </a:p>
        </p:txBody>
      </p:sp>
      <p:sp>
        <p:nvSpPr>
          <p:cNvPr id="3" name="Content Placeholder 2"/>
          <p:cNvSpPr>
            <a:spLocks noGrp="1"/>
          </p:cNvSpPr>
          <p:nvPr>
            <p:ph idx="1"/>
          </p:nvPr>
        </p:nvSpPr>
        <p:spPr/>
        <p:txBody>
          <a:bodyPr/>
          <a:lstStyle/>
          <a:p>
            <a:r>
              <a:rPr lang="en-US" i="1" dirty="0"/>
              <a:t>Chemical hazards </a:t>
            </a:r>
            <a:r>
              <a:rPr lang="en-US" dirty="0"/>
              <a:t>are gases, vapors, liquids, or dusts that can harm your body </a:t>
            </a:r>
            <a:r>
              <a:rPr lang="zh-TW" altLang="en-US" sz="2800" dirty="0">
                <a:latin typeface="+mn-ea"/>
              </a:rPr>
              <a:t>能傷害您身體的化學物質危害</a:t>
            </a:r>
            <a:r>
              <a:rPr lang="zh-TW" altLang="en-US" sz="2800" dirty="0"/>
              <a:t>有</a:t>
            </a:r>
            <a:r>
              <a:rPr lang="zh-TW" altLang="en-US" sz="2800" dirty="0">
                <a:latin typeface="+mn-ea"/>
              </a:rPr>
              <a:t>氣體，蒸汽，液體或灰塵。</a:t>
            </a:r>
            <a:endParaRPr lang="en-US" sz="2800" dirty="0">
              <a:latin typeface="+mn-ea"/>
            </a:endParaRPr>
          </a:p>
          <a:p>
            <a:pPr marL="0" indent="0">
              <a:buNone/>
            </a:pP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11</a:t>
            </a:fld>
            <a:endParaRPr lang="en-US"/>
          </a:p>
        </p:txBody>
      </p:sp>
    </p:spTree>
    <p:extLst>
      <p:ext uri="{BB962C8B-B14F-4D97-AF65-F5344CB8AC3E}">
        <p14:creationId xmlns:p14="http://schemas.microsoft.com/office/powerpoint/2010/main" val="3708870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6147347" y="279186"/>
            <a:ext cx="2745000" cy="774650"/>
          </a:xfrm>
          <a:prstGeom prst="rect">
            <a:avLst/>
          </a:prstGeom>
        </p:spPr>
        <p:txBody>
          <a:bodyPr spcFirstLastPara="1" wrap="square" lIns="91425" tIns="91425" rIns="91425" bIns="91425" anchor="t" anchorCtr="0">
            <a:noAutofit/>
          </a:bodyPr>
          <a:lstStyle/>
          <a:p>
            <a:pPr marL="0" lvl="0" indent="0" algn="ctr">
              <a:lnSpc>
                <a:spcPct val="115000"/>
              </a:lnSpc>
              <a:spcBef>
                <a:spcPts val="0"/>
              </a:spcBef>
              <a:spcAft>
                <a:spcPts val="1200"/>
              </a:spcAft>
              <a:buNone/>
            </a:pPr>
            <a:r>
              <a:rPr lang="en-US" sz="2300" dirty="0">
                <a:solidFill>
                  <a:schemeClr val="dk2"/>
                </a:solidFill>
                <a:latin typeface="Arial" panose="020B0604020202020204" pitchFamily="34" charset="0"/>
                <a:ea typeface="Open Sans"/>
                <a:cs typeface="Arial" panose="020B0604020202020204" pitchFamily="34" charset="0"/>
                <a:sym typeface="Open Sans"/>
              </a:rPr>
              <a:t>Breathing (Inhalation)</a:t>
            </a:r>
            <a:r>
              <a:rPr lang="en-US" sz="2300" b="0" dirty="0">
                <a:solidFill>
                  <a:schemeClr val="dk2"/>
                </a:solidFill>
                <a:latin typeface="Arial" panose="020B0604020202020204" pitchFamily="34" charset="0"/>
                <a:ea typeface="Arial"/>
                <a:cs typeface="Arial" panose="020B0604020202020204" pitchFamily="34" charset="0"/>
                <a:sym typeface="Arial"/>
              </a:rPr>
              <a:t/>
            </a:r>
            <a:br>
              <a:rPr lang="en-US" sz="2300" b="0" dirty="0">
                <a:solidFill>
                  <a:schemeClr val="dk2"/>
                </a:solidFill>
                <a:latin typeface="Arial" panose="020B0604020202020204" pitchFamily="34" charset="0"/>
                <a:ea typeface="Arial"/>
                <a:cs typeface="Arial" panose="020B0604020202020204" pitchFamily="34" charset="0"/>
                <a:sym typeface="Arial"/>
              </a:rPr>
            </a:br>
            <a:r>
              <a:rPr lang="zh-TW" altLang="en-US" sz="2300" dirty="0">
                <a:solidFill>
                  <a:schemeClr val="dk2"/>
                </a:solidFill>
                <a:latin typeface="+mn-ea"/>
                <a:cs typeface="Arial"/>
                <a:sym typeface="Arial"/>
              </a:rPr>
              <a:t>呼吸（ 空氣吸入</a:t>
            </a:r>
            <a:r>
              <a:rPr lang="zh-TW" altLang="en-US" sz="1800" dirty="0">
                <a:solidFill>
                  <a:schemeClr val="dk2"/>
                </a:solidFill>
                <a:latin typeface="+mn-ea"/>
                <a:cs typeface="Arial"/>
                <a:sym typeface="Arial"/>
              </a:rPr>
              <a:t>）</a:t>
            </a:r>
            <a:r>
              <a:rPr lang="en-US" sz="1800" dirty="0">
                <a:solidFill>
                  <a:schemeClr val="dk2"/>
                </a:solidFill>
                <a:latin typeface="+mn-ea"/>
              </a:rPr>
              <a:t/>
            </a:r>
            <a:br>
              <a:rPr lang="en-US" sz="1800" dirty="0">
                <a:solidFill>
                  <a:schemeClr val="dk2"/>
                </a:solidFill>
                <a:latin typeface="+mn-ea"/>
              </a:rPr>
            </a:br>
            <a:r>
              <a:rPr lang="en-US" sz="1800" dirty="0">
                <a:solidFill>
                  <a:schemeClr val="dk2"/>
                </a:solidFill>
              </a:rPr>
              <a:t/>
            </a:r>
            <a:br>
              <a:rPr lang="en-US" sz="1800" dirty="0">
                <a:solidFill>
                  <a:schemeClr val="dk2"/>
                </a:solidFill>
              </a:rPr>
            </a:br>
            <a:endParaRPr sz="1800" dirty="0">
              <a:solidFill>
                <a:schemeClr val="dk2"/>
              </a:solidFill>
            </a:endParaRPr>
          </a:p>
        </p:txBody>
      </p:sp>
      <p:sp>
        <p:nvSpPr>
          <p:cNvPr id="180" name="Shape 180"/>
          <p:cNvSpPr txBox="1">
            <a:spLocks noGrp="1"/>
          </p:cNvSpPr>
          <p:nvPr>
            <p:ph type="body" idx="1"/>
          </p:nvPr>
        </p:nvSpPr>
        <p:spPr>
          <a:xfrm>
            <a:off x="3649112" y="2557887"/>
            <a:ext cx="2745000" cy="646500"/>
          </a:xfrm>
          <a:prstGeom prst="rect">
            <a:avLst/>
          </a:prstGeom>
        </p:spPr>
        <p:txBody>
          <a:bodyPr spcFirstLastPara="1" wrap="square" lIns="91425" tIns="91425" rIns="91425" bIns="91425" anchor="t" anchorCtr="0">
            <a:noAutofit/>
          </a:bodyPr>
          <a:lstStyle/>
          <a:p>
            <a:pPr marL="0" lvl="0" indent="0" algn="ctr" rtl="0">
              <a:spcBef>
                <a:spcPts val="0"/>
              </a:spcBef>
              <a:spcAft>
                <a:spcPts val="600"/>
              </a:spcAft>
              <a:buNone/>
            </a:pPr>
            <a:r>
              <a:rPr lang="en-US" sz="2300" dirty="0">
                <a:solidFill>
                  <a:schemeClr val="dk2"/>
                </a:solidFill>
                <a:latin typeface="Arial" panose="020B0604020202020204" pitchFamily="34" charset="0"/>
                <a:ea typeface="Open Sans"/>
                <a:cs typeface="Arial" panose="020B0604020202020204" pitchFamily="34" charset="0"/>
                <a:sym typeface="Open Sans"/>
              </a:rPr>
              <a:t>Skin or Eye Contact</a:t>
            </a:r>
          </a:p>
          <a:p>
            <a:pPr marL="0" lvl="0" indent="0" algn="ctr" rtl="0">
              <a:spcBef>
                <a:spcPts val="0"/>
              </a:spcBef>
              <a:spcAft>
                <a:spcPts val="600"/>
              </a:spcAft>
              <a:buNone/>
            </a:pPr>
            <a:r>
              <a:rPr lang="zh-TW" altLang="en-US" sz="2300" dirty="0">
                <a:solidFill>
                  <a:schemeClr val="dk2"/>
                </a:solidFill>
                <a:latin typeface="+mn-ea"/>
                <a:cs typeface="Arial"/>
                <a:sym typeface="Arial"/>
              </a:rPr>
              <a:t>皮膚或眼睛接觸</a:t>
            </a:r>
            <a:r>
              <a:rPr lang="en-US" sz="2300" b="0" dirty="0">
                <a:solidFill>
                  <a:schemeClr val="dk2"/>
                </a:solidFill>
                <a:latin typeface="Arial"/>
                <a:ea typeface="Arial"/>
                <a:cs typeface="Arial"/>
                <a:sym typeface="Arial"/>
              </a:rPr>
              <a:t/>
            </a:r>
            <a:br>
              <a:rPr lang="en-US" sz="2300" b="0" dirty="0">
                <a:solidFill>
                  <a:schemeClr val="dk2"/>
                </a:solidFill>
                <a:latin typeface="Arial"/>
                <a:ea typeface="Arial"/>
                <a:cs typeface="Arial"/>
                <a:sym typeface="Arial"/>
              </a:rPr>
            </a:br>
            <a:r>
              <a:rPr lang="en-US" sz="1800" dirty="0">
                <a:solidFill>
                  <a:schemeClr val="dk2"/>
                </a:solidFill>
              </a:rPr>
              <a:t/>
            </a:r>
            <a:br>
              <a:rPr lang="en-US" sz="1800" dirty="0">
                <a:solidFill>
                  <a:schemeClr val="dk2"/>
                </a:solidFill>
              </a:rPr>
            </a:br>
            <a:r>
              <a:rPr lang="en-US" sz="1800" dirty="0">
                <a:solidFill>
                  <a:schemeClr val="dk2"/>
                </a:solidFill>
              </a:rPr>
              <a:t/>
            </a:r>
            <a:br>
              <a:rPr lang="en-US" sz="1800" dirty="0">
                <a:solidFill>
                  <a:schemeClr val="dk2"/>
                </a:solidFill>
              </a:rPr>
            </a:br>
            <a:endParaRPr sz="1800" dirty="0">
              <a:solidFill>
                <a:schemeClr val="dk2"/>
              </a:solidFill>
            </a:endParaRPr>
          </a:p>
        </p:txBody>
      </p:sp>
      <p:sp>
        <p:nvSpPr>
          <p:cNvPr id="181" name="Shape 181"/>
          <p:cNvSpPr txBox="1">
            <a:spLocks noGrp="1"/>
          </p:cNvSpPr>
          <p:nvPr>
            <p:ph type="body" idx="1"/>
          </p:nvPr>
        </p:nvSpPr>
        <p:spPr>
          <a:xfrm>
            <a:off x="323339" y="3537285"/>
            <a:ext cx="3118233" cy="1118850"/>
          </a:xfrm>
          <a:prstGeom prst="rect">
            <a:avLst/>
          </a:prstGeom>
        </p:spPr>
        <p:txBody>
          <a:bodyPr spcFirstLastPara="1" wrap="square" lIns="91425" tIns="91425" rIns="91425" bIns="91425" anchor="t" anchorCtr="0">
            <a:noAutofit/>
          </a:bodyPr>
          <a:lstStyle/>
          <a:p>
            <a:pPr marL="0" lvl="0" indent="0" algn="ctr">
              <a:lnSpc>
                <a:spcPct val="115000"/>
              </a:lnSpc>
              <a:spcBef>
                <a:spcPts val="0"/>
              </a:spcBef>
              <a:spcAft>
                <a:spcPts val="1200"/>
              </a:spcAft>
              <a:buNone/>
            </a:pPr>
            <a:r>
              <a:rPr lang="en-US" sz="2300" dirty="0">
                <a:solidFill>
                  <a:schemeClr val="dk2"/>
                </a:solidFill>
                <a:latin typeface="Arial" panose="020B0604020202020204" pitchFamily="34" charset="0"/>
                <a:ea typeface="Open Sans"/>
                <a:cs typeface="Arial" panose="020B0604020202020204" pitchFamily="34" charset="0"/>
                <a:sym typeface="Open Sans"/>
              </a:rPr>
              <a:t>Swallowing (Ingestion)</a:t>
            </a:r>
            <a:r>
              <a:rPr lang="en-US" sz="2300" b="0" dirty="0">
                <a:solidFill>
                  <a:schemeClr val="dk2"/>
                </a:solidFill>
                <a:latin typeface="Arial"/>
                <a:ea typeface="Arial"/>
                <a:cs typeface="Arial"/>
                <a:sym typeface="Arial"/>
              </a:rPr>
              <a:t/>
            </a:r>
            <a:br>
              <a:rPr lang="en-US" sz="2300" b="0" dirty="0">
                <a:solidFill>
                  <a:schemeClr val="dk2"/>
                </a:solidFill>
                <a:latin typeface="Arial"/>
                <a:ea typeface="Arial"/>
                <a:cs typeface="Arial"/>
                <a:sym typeface="Arial"/>
              </a:rPr>
            </a:br>
            <a:r>
              <a:rPr lang="zh-TW" altLang="en-US" sz="2300" dirty="0">
                <a:solidFill>
                  <a:schemeClr val="dk2"/>
                </a:solidFill>
                <a:latin typeface="+mn-ea"/>
                <a:cs typeface="Arial"/>
                <a:sym typeface="Arial"/>
              </a:rPr>
              <a:t>食吞（食道進入）</a:t>
            </a:r>
            <a:r>
              <a:rPr lang="en-US" sz="2000" dirty="0">
                <a:solidFill>
                  <a:schemeClr val="dk2"/>
                </a:solidFill>
              </a:rPr>
              <a:t/>
            </a:r>
            <a:br>
              <a:rPr lang="en-US" sz="2000" dirty="0">
                <a:solidFill>
                  <a:schemeClr val="dk2"/>
                </a:solidFill>
              </a:rPr>
            </a:br>
            <a:r>
              <a:rPr lang="en-US" sz="1800" dirty="0">
                <a:solidFill>
                  <a:schemeClr val="dk2"/>
                </a:solidFill>
              </a:rPr>
              <a:t/>
            </a:r>
            <a:br>
              <a:rPr lang="en-US" sz="1800" dirty="0">
                <a:solidFill>
                  <a:schemeClr val="dk2"/>
                </a:solidFill>
              </a:rPr>
            </a:br>
            <a:endParaRPr sz="1800" dirty="0">
              <a:solidFill>
                <a:schemeClr val="dk2"/>
              </a:solidFill>
            </a:endParaRPr>
          </a:p>
        </p:txBody>
      </p:sp>
      <p:sp>
        <p:nvSpPr>
          <p:cNvPr id="185" name="Shape 185"/>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186" name="Shape 186"/>
          <p:cNvSpPr txBox="1">
            <a:spLocks noGrp="1"/>
          </p:cNvSpPr>
          <p:nvPr>
            <p:ph type="title"/>
          </p:nvPr>
        </p:nvSpPr>
        <p:spPr>
          <a:xfrm>
            <a:off x="431974" y="327775"/>
            <a:ext cx="3057183" cy="3101226"/>
          </a:xfrm>
          <a:prstGeom prst="rect">
            <a:avLst/>
          </a:prstGeom>
          <a:solidFill>
            <a:schemeClr val="accent3"/>
          </a:solidFill>
        </p:spPr>
        <p:txBody>
          <a:bodyPr spcFirstLastPara="1" wrap="square" lIns="91425" tIns="91425" rIns="91425" bIns="91425" anchor="ctr" anchorCtr="0">
            <a:noAutofit/>
          </a:bodyPr>
          <a:lstStyle/>
          <a:p>
            <a:pPr lvl="0" algn="l">
              <a:spcBef>
                <a:spcPts val="0"/>
              </a:spcBef>
            </a:pPr>
            <a:r>
              <a:rPr lang="en-US" sz="3600" dirty="0">
                <a:solidFill>
                  <a:schemeClr val="tx2"/>
                </a:solidFill>
                <a:latin typeface="Economica"/>
                <a:ea typeface="Economica"/>
                <a:cs typeface="Economica"/>
                <a:sym typeface="Economica"/>
              </a:rPr>
              <a:t>HOW DO CHEMICALS GET INTO THE BODY? </a:t>
            </a:r>
            <a:r>
              <a:rPr lang="zh-TW" altLang="en-US" sz="2800" dirty="0">
                <a:solidFill>
                  <a:schemeClr val="tx2"/>
                </a:solidFill>
                <a:latin typeface="+mn-ea"/>
                <a:ea typeface="+mn-ea"/>
                <a:cs typeface="Economica"/>
                <a:sym typeface="Economica"/>
              </a:rPr>
              <a:t>化學物質如何進入身體？</a:t>
            </a:r>
            <a:endParaRPr sz="2800" dirty="0">
              <a:solidFill>
                <a:schemeClr val="tx2"/>
              </a:solidFill>
              <a:latin typeface="+mn-ea"/>
              <a:ea typeface="+mn-ea"/>
              <a:cs typeface="Economica"/>
              <a:sym typeface="Economica"/>
            </a:endParaRPr>
          </a:p>
        </p:txBody>
      </p:sp>
      <p:pic>
        <p:nvPicPr>
          <p:cNvPr id="2" name="Picture 1" title="A picture of a woman holding both hands over her mouth"/>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13028" y="4548124"/>
            <a:ext cx="2828544" cy="1956816"/>
          </a:xfrm>
          <a:prstGeom prst="rect">
            <a:avLst/>
          </a:prstGeom>
        </p:spPr>
      </p:pic>
      <p:pic>
        <p:nvPicPr>
          <p:cNvPr id="3" name="Picture 2" title="A drawing of two fingers touching at the finger tips"/>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489157" y="3976878"/>
            <a:ext cx="2828544" cy="1853184"/>
          </a:xfrm>
          <a:prstGeom prst="rect">
            <a:avLst/>
          </a:prstGeom>
        </p:spPr>
      </p:pic>
      <p:pic>
        <p:nvPicPr>
          <p:cNvPr id="4" name="Picture 3" title="A square box with words written &quot;Inhale&quot; and &quot;Exhale&quot;"/>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671310" y="1824990"/>
            <a:ext cx="2133600" cy="2151888"/>
          </a:xfrm>
          <a:prstGeom prst="rect">
            <a:avLst/>
          </a:prstGeom>
        </p:spPr>
      </p:pic>
    </p:spTree>
    <p:extLst>
      <p:ext uri="{BB962C8B-B14F-4D97-AF65-F5344CB8AC3E}">
        <p14:creationId xmlns:p14="http://schemas.microsoft.com/office/powerpoint/2010/main" val="4211247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Health Hazards</a:t>
            </a:r>
            <a:r>
              <a:rPr lang="en-US" sz="4000" dirty="0">
                <a:latin typeface="+mn-ea"/>
                <a:ea typeface="+mn-ea"/>
              </a:rPr>
              <a:t/>
            </a:r>
            <a:br>
              <a:rPr lang="en-US" sz="4000" dirty="0">
                <a:latin typeface="+mn-ea"/>
                <a:ea typeface="+mn-ea"/>
              </a:rPr>
            </a:br>
            <a:r>
              <a:rPr lang="zh-TW" altLang="en-US" sz="3600" dirty="0">
                <a:latin typeface="+mj-ea"/>
              </a:rPr>
              <a:t>身體健康危害</a:t>
            </a:r>
            <a:endParaRPr lang="en-US" sz="3600" dirty="0">
              <a:latin typeface="+mj-ea"/>
            </a:endParaRPr>
          </a:p>
        </p:txBody>
      </p:sp>
      <p:sp>
        <p:nvSpPr>
          <p:cNvPr id="3" name="Content Placeholder 2"/>
          <p:cNvSpPr>
            <a:spLocks noGrp="1"/>
          </p:cNvSpPr>
          <p:nvPr>
            <p:ph idx="1"/>
          </p:nvPr>
        </p:nvSpPr>
        <p:spPr/>
        <p:txBody>
          <a:bodyPr>
            <a:normAutofit lnSpcReduction="10000"/>
          </a:bodyPr>
          <a:lstStyle/>
          <a:p>
            <a:r>
              <a:rPr lang="en-US" dirty="0"/>
              <a:t>Chemical exposure can cause serious health problems </a:t>
            </a:r>
            <a:r>
              <a:rPr lang="zh-TW" altLang="en-US" sz="2600" dirty="0"/>
              <a:t>不當的化學</a:t>
            </a:r>
            <a:r>
              <a:rPr lang="zh-TW" altLang="en-US" sz="2600" dirty="0">
                <a:latin typeface="+mn-ea"/>
              </a:rPr>
              <a:t>物質</a:t>
            </a:r>
            <a:r>
              <a:rPr lang="zh-TW" altLang="en-US" sz="2600" dirty="0"/>
              <a:t>接觸會導致嚴重的健康問題：</a:t>
            </a:r>
            <a:endParaRPr lang="en-US" sz="2800" dirty="0"/>
          </a:p>
          <a:p>
            <a:pPr lvl="1"/>
            <a:r>
              <a:rPr lang="en-US" dirty="0"/>
              <a:t>Itching/rashes/burns </a:t>
            </a:r>
            <a:r>
              <a:rPr lang="zh-TW" altLang="en-US" sz="2600" dirty="0">
                <a:latin typeface="+mn-ea"/>
              </a:rPr>
              <a:t>痕癢</a:t>
            </a:r>
            <a:r>
              <a:rPr lang="en-US" altLang="zh-TW" sz="2600" dirty="0">
                <a:latin typeface="+mn-ea"/>
              </a:rPr>
              <a:t>/</a:t>
            </a:r>
            <a:r>
              <a:rPr lang="zh-TW" altLang="en-US" sz="2600" dirty="0">
                <a:latin typeface="+mn-ea"/>
              </a:rPr>
              <a:t>皮疹</a:t>
            </a:r>
            <a:r>
              <a:rPr lang="en-US" altLang="zh-TW" sz="2600" dirty="0">
                <a:latin typeface="+mn-ea"/>
              </a:rPr>
              <a:t>/</a:t>
            </a:r>
            <a:r>
              <a:rPr lang="zh-TW" altLang="en-US" sz="2600" dirty="0">
                <a:latin typeface="+mn-ea"/>
              </a:rPr>
              <a:t>燒傷</a:t>
            </a:r>
            <a:endParaRPr lang="en-US" dirty="0">
              <a:latin typeface="+mn-ea"/>
            </a:endParaRPr>
          </a:p>
          <a:p>
            <a:pPr lvl="1"/>
            <a:r>
              <a:rPr lang="en-US" dirty="0"/>
              <a:t>Kidney/lung damage </a:t>
            </a:r>
            <a:r>
              <a:rPr lang="zh-TW" altLang="en-US" sz="2600" dirty="0">
                <a:latin typeface="+mn-ea"/>
              </a:rPr>
              <a:t>腎</a:t>
            </a:r>
            <a:r>
              <a:rPr lang="en-US" altLang="zh-TW" sz="2600" dirty="0">
                <a:latin typeface="+mn-ea"/>
              </a:rPr>
              <a:t>/</a:t>
            </a:r>
            <a:r>
              <a:rPr lang="zh-TW" altLang="en-US" sz="2600" dirty="0">
                <a:latin typeface="+mn-ea"/>
              </a:rPr>
              <a:t>肺損傷</a:t>
            </a:r>
            <a:endParaRPr lang="en-US" dirty="0">
              <a:latin typeface="+mn-ea"/>
            </a:endParaRPr>
          </a:p>
          <a:p>
            <a:pPr lvl="1"/>
            <a:r>
              <a:rPr lang="en-US" dirty="0"/>
              <a:t>Heart problems </a:t>
            </a:r>
            <a:r>
              <a:rPr lang="zh-TW" altLang="en-US" sz="2600" dirty="0"/>
              <a:t>心臟問題</a:t>
            </a:r>
            <a:endParaRPr lang="en-US" dirty="0"/>
          </a:p>
          <a:p>
            <a:pPr lvl="1"/>
            <a:r>
              <a:rPr lang="en-US" dirty="0"/>
              <a:t>Cancer </a:t>
            </a:r>
            <a:r>
              <a:rPr lang="zh-TW" altLang="en-US" sz="2600" dirty="0"/>
              <a:t>癌症</a:t>
            </a:r>
            <a:endParaRPr lang="en-US" dirty="0"/>
          </a:p>
          <a:p>
            <a:pPr lvl="1"/>
            <a:r>
              <a:rPr lang="en-US" dirty="0"/>
              <a:t>Sterility </a:t>
            </a:r>
            <a:r>
              <a:rPr lang="zh-TW" altLang="en-US" sz="2600" dirty="0"/>
              <a:t>不育</a:t>
            </a:r>
            <a:endParaRPr lang="en-US" dirty="0"/>
          </a:p>
          <a:p>
            <a:pPr lvl="1"/>
            <a:r>
              <a:rPr lang="en-US" dirty="0"/>
              <a:t>Central nervous system damage </a:t>
            </a:r>
            <a:r>
              <a:rPr lang="zh-TW" altLang="en-US" sz="2400" dirty="0"/>
              <a:t>中樞神經系統受損</a:t>
            </a:r>
            <a:endParaRPr lang="en-US" dirty="0"/>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13</a:t>
            </a:fld>
            <a:endParaRPr lang="en-US"/>
          </a:p>
        </p:txBody>
      </p:sp>
    </p:spTree>
    <p:extLst>
      <p:ext uri="{BB962C8B-B14F-4D97-AF65-F5344CB8AC3E}">
        <p14:creationId xmlns:p14="http://schemas.microsoft.com/office/powerpoint/2010/main" val="3642156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2" name="Shape 222" descr="How Chemicals Can Affect Your Body"/>
          <p:cNvSpPr txBox="1">
            <a:spLocks noGrp="1"/>
          </p:cNvSpPr>
          <p:nvPr>
            <p:ph type="title"/>
          </p:nvPr>
        </p:nvSpPr>
        <p:spPr>
          <a:xfrm>
            <a:off x="0" y="453384"/>
            <a:ext cx="2919976" cy="5718816"/>
          </a:xfrm>
          <a:prstGeom prst="rect">
            <a:avLst/>
          </a:prstGeom>
          <a:solidFill>
            <a:schemeClr val="dk2"/>
          </a:solidFill>
        </p:spPr>
        <p:txBody>
          <a:bodyPr spcFirstLastPara="1" wrap="square" lIns="91425" tIns="91425" rIns="91425" bIns="91425" anchor="ctr" anchorCtr="0">
            <a:noAutofit/>
          </a:bodyPr>
          <a:lstStyle/>
          <a:p>
            <a:pPr lvl="0">
              <a:spcBef>
                <a:spcPts val="0"/>
              </a:spcBef>
            </a:pPr>
            <a:r>
              <a:rPr lang="en-US" sz="3600" dirty="0">
                <a:solidFill>
                  <a:srgbClr val="FFFFFF"/>
                </a:solidFill>
                <a:latin typeface="Economica"/>
                <a:ea typeface="Economica"/>
                <a:cs typeface="Economica"/>
                <a:sym typeface="Economica"/>
              </a:rPr>
              <a:t>HOW CHEMICALS CAN AFFECT YOUR BODY</a:t>
            </a:r>
            <a:r>
              <a:rPr lang="zh-TW" altLang="en-US" sz="3200" dirty="0">
                <a:solidFill>
                  <a:srgbClr val="FFFFFF"/>
                </a:solidFill>
                <a:latin typeface="+mn-ea"/>
                <a:ea typeface="+mn-ea"/>
                <a:cs typeface="Economica"/>
                <a:sym typeface="Economica"/>
              </a:rPr>
              <a:t>化學物質</a:t>
            </a:r>
            <a:r>
              <a:rPr lang="zh-TW" altLang="en-US" sz="3200" dirty="0">
                <a:solidFill>
                  <a:schemeClr val="bg1"/>
                </a:solidFill>
                <a:latin typeface="+mn-ea"/>
                <a:ea typeface="+mn-ea"/>
              </a:rPr>
              <a:t>怎樣</a:t>
            </a:r>
            <a:r>
              <a:rPr lang="zh-TW" altLang="en-US" sz="3200" dirty="0">
                <a:solidFill>
                  <a:srgbClr val="FFFFFF"/>
                </a:solidFill>
                <a:latin typeface="+mn-ea"/>
                <a:ea typeface="+mn-ea"/>
                <a:cs typeface="Economica"/>
                <a:sym typeface="Economica"/>
              </a:rPr>
              <a:t>影響你的身體</a:t>
            </a:r>
            <a:endParaRPr sz="3200" dirty="0">
              <a:solidFill>
                <a:srgbClr val="FFFFFF"/>
              </a:solidFill>
              <a:latin typeface="+mn-ea"/>
              <a:ea typeface="+mn-ea"/>
              <a:cs typeface="Economica"/>
              <a:sym typeface="Economica"/>
            </a:endParaRPr>
          </a:p>
        </p:txBody>
      </p:sp>
      <p:sp>
        <p:nvSpPr>
          <p:cNvPr id="223" name="Shape 223"/>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rtl="0">
              <a:spcBef>
                <a:spcPts val="0"/>
              </a:spcBef>
              <a:spcAft>
                <a:spcPts val="0"/>
              </a:spcAft>
              <a:buClr>
                <a:srgbClr val="000000"/>
              </a:buClr>
              <a:buFont typeface="Arial"/>
              <a:buNone/>
            </a:pPr>
            <a:fld id="{00000000-1234-1234-1234-123412341234}" type="slidenum">
              <a:rPr lang="en-US"/>
              <a:t>14</a:t>
            </a:fld>
            <a:endParaRPr/>
          </a:p>
        </p:txBody>
      </p:sp>
      <p:pic>
        <p:nvPicPr>
          <p:cNvPr id="224" name="Shape 224" descr="How chemicals can affect your body written in Chinese"/>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7674450" y="6325911"/>
            <a:ext cx="701600" cy="425975"/>
          </a:xfrm>
          <a:prstGeom prst="rect">
            <a:avLst/>
          </a:prstGeom>
          <a:noFill/>
          <a:ln>
            <a:noFill/>
          </a:ln>
        </p:spPr>
      </p:pic>
      <p:grpSp>
        <p:nvGrpSpPr>
          <p:cNvPr id="3" name="Group 2" descr="A drawing of a human body"/>
          <p:cNvGrpSpPr/>
          <p:nvPr/>
        </p:nvGrpSpPr>
        <p:grpSpPr>
          <a:xfrm>
            <a:off x="2839102" y="299119"/>
            <a:ext cx="6406934" cy="6858239"/>
            <a:chOff x="-893986" y="142018"/>
            <a:chExt cx="7107146" cy="7423385"/>
          </a:xfrm>
        </p:grpSpPr>
        <p:sp>
          <p:nvSpPr>
            <p:cNvPr id="6" name="Shape 180"/>
            <p:cNvSpPr txBox="1">
              <a:spLocks/>
            </p:cNvSpPr>
            <p:nvPr/>
          </p:nvSpPr>
          <p:spPr>
            <a:xfrm>
              <a:off x="-893986" y="560563"/>
              <a:ext cx="1710926" cy="418545"/>
            </a:xfrm>
            <a:prstGeom prst="rect">
              <a:avLst/>
            </a:prstGeom>
          </p:spPr>
          <p:txBody>
            <a:bodyPr spcFirstLastPara="1" vert="horz" wrap="square" lIns="91425" tIns="91425" rIns="91425" bIns="91425" rtlCol="0" anchor="t" anchorCtr="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spcAft>
                  <a:spcPts val="600"/>
                </a:spcAft>
                <a:buNone/>
              </a:pPr>
              <a:r>
                <a:rPr lang="zh-TW" altLang="en-US" sz="2000" dirty="0">
                  <a:solidFill>
                    <a:schemeClr val="dk2"/>
                  </a:solidFill>
                  <a:latin typeface="+mn-ea"/>
                  <a:cs typeface="Arial"/>
                  <a:sym typeface="Arial"/>
                </a:rPr>
                <a:t>紅眼</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流眼水</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刺痛</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眼瘡</a:t>
              </a:r>
              <a:endParaRPr lang="zh-TW" altLang="en-US" sz="2000" dirty="0">
                <a:solidFill>
                  <a:schemeClr val="dk2"/>
                </a:solidFill>
              </a:endParaRPr>
            </a:p>
          </p:txBody>
        </p:sp>
        <p:sp>
          <p:nvSpPr>
            <p:cNvPr id="7" name="Shape 180"/>
            <p:cNvSpPr txBox="1">
              <a:spLocks/>
            </p:cNvSpPr>
            <p:nvPr/>
          </p:nvSpPr>
          <p:spPr>
            <a:xfrm>
              <a:off x="435960" y="142018"/>
              <a:ext cx="1930133" cy="418545"/>
            </a:xfrm>
            <a:prstGeom prst="rect">
              <a:avLst/>
            </a:prstGeom>
          </p:spPr>
          <p:txBody>
            <a:bodyPr spcFirstLastPara="1" vert="horz" wrap="square" lIns="91425" tIns="91425" rIns="91425" bIns="91425" rtlCol="0" anchor="t" anchorCtr="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spcAft>
                  <a:spcPts val="600"/>
                </a:spcAft>
                <a:buNone/>
              </a:pPr>
              <a:r>
                <a:rPr lang="zh-TW" altLang="en-US" sz="2000" dirty="0">
                  <a:solidFill>
                    <a:schemeClr val="dk2"/>
                  </a:solidFill>
                  <a:latin typeface="+mn-ea"/>
                  <a:cs typeface="Arial"/>
                  <a:sym typeface="Arial"/>
                </a:rPr>
                <a:t>頭暈</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頭痛</a:t>
              </a:r>
              <a:endParaRPr lang="zh-TW" altLang="en-US" sz="2000" dirty="0">
                <a:solidFill>
                  <a:schemeClr val="dk2"/>
                </a:solidFill>
              </a:endParaRPr>
            </a:p>
          </p:txBody>
        </p:sp>
        <p:sp>
          <p:nvSpPr>
            <p:cNvPr id="8" name="Shape 180"/>
            <p:cNvSpPr txBox="1">
              <a:spLocks/>
            </p:cNvSpPr>
            <p:nvPr/>
          </p:nvSpPr>
          <p:spPr>
            <a:xfrm>
              <a:off x="-529106" y="4936301"/>
              <a:ext cx="1930133" cy="437851"/>
            </a:xfrm>
            <a:prstGeom prst="rect">
              <a:avLst/>
            </a:prstGeom>
          </p:spPr>
          <p:txBody>
            <a:bodyPr spcFirstLastPara="1" vert="horz" wrap="square" lIns="91425" tIns="91425" rIns="91425" bIns="91425" rtlCol="0" anchor="t" anchorCtr="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spcAft>
                  <a:spcPts val="600"/>
                </a:spcAft>
                <a:buNone/>
              </a:pPr>
              <a:r>
                <a:rPr lang="zh-TW" altLang="en-US" sz="2000" dirty="0">
                  <a:solidFill>
                    <a:srgbClr val="1F497D"/>
                  </a:solidFill>
                  <a:latin typeface="+mn-ea"/>
                  <a:cs typeface="Arial"/>
                  <a:sym typeface="Arial"/>
                </a:rPr>
                <a:t>皮膚發紅</a:t>
              </a:r>
              <a:r>
                <a:rPr lang="en-US" altLang="zh-TW" sz="2000" dirty="0">
                  <a:solidFill>
                    <a:srgbClr val="1F497D"/>
                  </a:solidFill>
                  <a:latin typeface="+mn-ea"/>
                  <a:cs typeface="Arial"/>
                  <a:sym typeface="Arial"/>
                </a:rPr>
                <a:t>,</a:t>
              </a:r>
              <a:r>
                <a:rPr lang="zh-TW" altLang="en-US" sz="2000" dirty="0">
                  <a:solidFill>
                    <a:srgbClr val="1F497D"/>
                  </a:solidFill>
                  <a:latin typeface="+mn-ea"/>
                  <a:cs typeface="Arial"/>
                  <a:sym typeface="Arial"/>
                </a:rPr>
                <a:t>乾燥</a:t>
              </a:r>
              <a:r>
                <a:rPr lang="en-US" altLang="zh-TW" sz="2000" dirty="0">
                  <a:solidFill>
                    <a:srgbClr val="1F497D"/>
                  </a:solidFill>
                  <a:latin typeface="+mn-ea"/>
                  <a:cs typeface="Arial"/>
                  <a:sym typeface="Arial"/>
                </a:rPr>
                <a:t>,</a:t>
              </a:r>
              <a:r>
                <a:rPr lang="zh-TW" altLang="en-US" sz="2000" dirty="0">
                  <a:solidFill>
                    <a:srgbClr val="1F497D"/>
                  </a:solidFill>
                  <a:latin typeface="+mn-ea"/>
                </a:rPr>
                <a:t>痕癢</a:t>
              </a:r>
              <a:r>
                <a:rPr lang="en-US" altLang="zh-TW" sz="2000" dirty="0">
                  <a:solidFill>
                    <a:srgbClr val="1F497D"/>
                  </a:solidFill>
                  <a:latin typeface="+mn-ea"/>
                </a:rPr>
                <a:t>,</a:t>
              </a:r>
              <a:r>
                <a:rPr lang="zh-TW" altLang="en-US" sz="2000" dirty="0">
                  <a:solidFill>
                    <a:srgbClr val="1F497D"/>
                  </a:solidFill>
                  <a:latin typeface="+mn-ea"/>
                </a:rPr>
                <a:t>皮疹</a:t>
              </a:r>
              <a:r>
                <a:rPr lang="en-US" altLang="zh-TW" sz="2000" dirty="0">
                  <a:solidFill>
                    <a:srgbClr val="1F497D"/>
                  </a:solidFill>
                  <a:latin typeface="+mn-ea"/>
                </a:rPr>
                <a:t>,</a:t>
              </a:r>
              <a:r>
                <a:rPr lang="zh-TW" altLang="en-US" sz="2000" dirty="0">
                  <a:solidFill>
                    <a:srgbClr val="1F497D"/>
                  </a:solidFill>
                  <a:latin typeface="+mn-ea"/>
                  <a:cs typeface="Arial"/>
                  <a:sym typeface="Arial"/>
                </a:rPr>
                <a:t>皮膚</a:t>
              </a:r>
              <a:r>
                <a:rPr lang="zh-TW" altLang="en-US" sz="2000" dirty="0">
                  <a:solidFill>
                    <a:srgbClr val="1F497D"/>
                  </a:solidFill>
                </a:rPr>
                <a:t>癌</a:t>
              </a:r>
            </a:p>
          </p:txBody>
        </p:sp>
        <p:sp>
          <p:nvSpPr>
            <p:cNvPr id="9" name="Shape 180"/>
            <p:cNvSpPr txBox="1">
              <a:spLocks/>
            </p:cNvSpPr>
            <p:nvPr/>
          </p:nvSpPr>
          <p:spPr>
            <a:xfrm>
              <a:off x="-871016" y="3006244"/>
              <a:ext cx="1710926" cy="418545"/>
            </a:xfrm>
            <a:prstGeom prst="rect">
              <a:avLst/>
            </a:prstGeom>
          </p:spPr>
          <p:txBody>
            <a:bodyPr spcFirstLastPara="1" vert="horz" wrap="square" lIns="91425" tIns="91425" rIns="91425" bIns="91425" rtlCol="0" anchor="t" anchorCtr="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spcAft>
                  <a:spcPts val="600"/>
                </a:spcAft>
                <a:buNone/>
              </a:pPr>
              <a:r>
                <a:rPr lang="zh-TW" altLang="en-US" sz="2000" dirty="0">
                  <a:solidFill>
                    <a:srgbClr val="1F497D"/>
                  </a:solidFill>
                  <a:latin typeface="+mn-ea"/>
                  <a:cs typeface="Arial"/>
                  <a:sym typeface="Arial"/>
                </a:rPr>
                <a:t>鼻水</a:t>
              </a:r>
              <a:r>
                <a:rPr lang="en-US" altLang="zh-TW" sz="2000" dirty="0">
                  <a:solidFill>
                    <a:srgbClr val="1F497D"/>
                  </a:solidFill>
                  <a:latin typeface="+mn-ea"/>
                  <a:cs typeface="Arial"/>
                  <a:sym typeface="Arial"/>
                </a:rPr>
                <a:t>,</a:t>
              </a:r>
              <a:r>
                <a:rPr lang="zh-TW" altLang="en-US" sz="2000" dirty="0">
                  <a:solidFill>
                    <a:srgbClr val="1F497D"/>
                  </a:solidFill>
                  <a:latin typeface="+mn-ea"/>
                  <a:cs typeface="Arial"/>
                  <a:sym typeface="Arial"/>
                </a:rPr>
                <a:t>咳嗽</a:t>
              </a:r>
              <a:r>
                <a:rPr lang="en-US" altLang="zh-TW" sz="2000" dirty="0">
                  <a:solidFill>
                    <a:srgbClr val="1F497D"/>
                  </a:solidFill>
                  <a:latin typeface="+mn-ea"/>
                  <a:cs typeface="Arial"/>
                  <a:sym typeface="Arial"/>
                </a:rPr>
                <a:t>,</a:t>
              </a:r>
              <a:r>
                <a:rPr lang="zh-TW" altLang="en-US" sz="2000" dirty="0">
                  <a:solidFill>
                    <a:srgbClr val="1F497D"/>
                  </a:solidFill>
                  <a:latin typeface="+mn-ea"/>
                  <a:cs typeface="Arial"/>
                  <a:sym typeface="Arial"/>
                </a:rPr>
                <a:t>喉痛</a:t>
              </a:r>
              <a:endParaRPr lang="zh-TW" altLang="en-US" sz="2000" dirty="0">
                <a:solidFill>
                  <a:srgbClr val="1F497D"/>
                </a:solidFill>
              </a:endParaRPr>
            </a:p>
          </p:txBody>
        </p:sp>
        <p:sp>
          <p:nvSpPr>
            <p:cNvPr id="10" name="Shape 180"/>
            <p:cNvSpPr txBox="1">
              <a:spLocks/>
            </p:cNvSpPr>
            <p:nvPr/>
          </p:nvSpPr>
          <p:spPr>
            <a:xfrm>
              <a:off x="3188999" y="375165"/>
              <a:ext cx="2834933" cy="532050"/>
            </a:xfrm>
            <a:prstGeom prst="rect">
              <a:avLst/>
            </a:prstGeom>
          </p:spPr>
          <p:txBody>
            <a:bodyPr spcFirstLastPara="1" vert="horz" wrap="square" lIns="91425" tIns="91425" rIns="91425" bIns="91425" rtlCol="0" anchor="t" anchorCtr="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spcAft>
                  <a:spcPts val="600"/>
                </a:spcAft>
                <a:buNone/>
              </a:pPr>
              <a:r>
                <a:rPr lang="zh-TW" altLang="en-US" sz="2000" dirty="0">
                  <a:solidFill>
                    <a:schemeClr val="dk2"/>
                  </a:solidFill>
                  <a:latin typeface="+mn-ea"/>
                  <a:cs typeface="Arial"/>
                  <a:sym typeface="Arial"/>
                </a:rPr>
                <a:t>神經系統性緊張</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暴躁</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失眠</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打顫</a:t>
              </a:r>
              <a:endParaRPr lang="en-US" altLang="zh-TW" sz="2000" dirty="0">
                <a:solidFill>
                  <a:schemeClr val="dk2"/>
                </a:solidFill>
                <a:latin typeface="+mn-ea"/>
                <a:cs typeface="Arial"/>
                <a:sym typeface="Arial"/>
              </a:endParaRPr>
            </a:p>
            <a:p>
              <a:pPr marL="0" indent="0" algn="ctr">
                <a:spcBef>
                  <a:spcPts val="0"/>
                </a:spcBef>
                <a:spcAft>
                  <a:spcPts val="600"/>
                </a:spcAft>
                <a:buNone/>
              </a:pPr>
              <a:endParaRPr lang="zh-TW" altLang="en-US" sz="1400" dirty="0">
                <a:solidFill>
                  <a:schemeClr val="dk2"/>
                </a:solidFill>
              </a:endParaRPr>
            </a:p>
          </p:txBody>
        </p:sp>
        <p:sp>
          <p:nvSpPr>
            <p:cNvPr id="11" name="Shape 180"/>
            <p:cNvSpPr txBox="1">
              <a:spLocks/>
            </p:cNvSpPr>
            <p:nvPr/>
          </p:nvSpPr>
          <p:spPr>
            <a:xfrm>
              <a:off x="4283027" y="1930928"/>
              <a:ext cx="1930133" cy="418545"/>
            </a:xfrm>
            <a:prstGeom prst="rect">
              <a:avLst/>
            </a:prstGeom>
          </p:spPr>
          <p:txBody>
            <a:bodyPr spcFirstLastPara="1" vert="horz" wrap="square" lIns="91425" tIns="91425" rIns="91425" bIns="91425" rtlCol="0" anchor="t" anchorCtr="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spcAft>
                  <a:spcPts val="600"/>
                </a:spcAft>
                <a:buNone/>
              </a:pPr>
              <a:r>
                <a:rPr lang="zh-TW" altLang="en-US" sz="2000" dirty="0">
                  <a:solidFill>
                    <a:schemeClr val="dk2"/>
                  </a:solidFill>
                  <a:latin typeface="+mn-ea"/>
                  <a:cs typeface="Arial"/>
                  <a:sym typeface="Arial"/>
                </a:rPr>
                <a:t>肺喘</a:t>
              </a:r>
              <a:r>
                <a:rPr lang="en-US" altLang="zh-TW" sz="2000" dirty="0">
                  <a:solidFill>
                    <a:schemeClr val="dk2"/>
                  </a:solidFill>
                  <a:latin typeface="+mn-ea"/>
                  <a:cs typeface="Arial"/>
                  <a:sym typeface="Arial"/>
                </a:rPr>
                <a:t>,</a:t>
              </a:r>
              <a:r>
                <a:rPr lang="zh-TW" altLang="en-US" sz="2000" dirty="0">
                  <a:solidFill>
                    <a:srgbClr val="1F497D"/>
                  </a:solidFill>
                  <a:latin typeface="+mn-ea"/>
                  <a:cs typeface="Arial"/>
                  <a:sym typeface="Arial"/>
                </a:rPr>
                <a:t>咳嗽</a:t>
              </a:r>
              <a:r>
                <a:rPr lang="en-US" altLang="zh-TW" sz="2000" dirty="0">
                  <a:solidFill>
                    <a:srgbClr val="1F497D"/>
                  </a:solidFill>
                  <a:latin typeface="+mn-ea"/>
                  <a:cs typeface="Arial"/>
                  <a:sym typeface="Arial"/>
                </a:rPr>
                <a:t>,</a:t>
              </a:r>
              <a:r>
                <a:rPr lang="zh-TW" altLang="en-US" sz="2000" dirty="0">
                  <a:solidFill>
                    <a:srgbClr val="1F497D"/>
                  </a:solidFill>
                  <a:latin typeface="+mn-ea"/>
                  <a:cs typeface="Arial"/>
                  <a:sym typeface="Arial"/>
                </a:rPr>
                <a:t> 氣喘</a:t>
              </a:r>
              <a:r>
                <a:rPr lang="en-US" altLang="zh-TW" sz="2000" dirty="0">
                  <a:solidFill>
                    <a:srgbClr val="1F497D"/>
                  </a:solidFill>
                  <a:latin typeface="+mn-ea"/>
                  <a:cs typeface="Arial"/>
                  <a:sym typeface="Arial"/>
                </a:rPr>
                <a:t>,</a:t>
              </a:r>
              <a:r>
                <a:rPr lang="zh-TW" altLang="en-US" sz="2000" dirty="0">
                  <a:solidFill>
                    <a:schemeClr val="dk2"/>
                  </a:solidFill>
                  <a:latin typeface="+mn-ea"/>
                  <a:cs typeface="Arial"/>
                  <a:sym typeface="Arial"/>
                </a:rPr>
                <a:t>肺</a:t>
              </a:r>
              <a:r>
                <a:rPr lang="zh-TW" altLang="en-US" sz="2000" dirty="0">
                  <a:solidFill>
                    <a:srgbClr val="1F497D"/>
                  </a:solidFill>
                </a:rPr>
                <a:t>癌</a:t>
              </a:r>
              <a:endParaRPr lang="zh-TW" altLang="en-US" sz="2000" dirty="0">
                <a:solidFill>
                  <a:schemeClr val="dk2"/>
                </a:solidFill>
              </a:endParaRPr>
            </a:p>
          </p:txBody>
        </p:sp>
        <p:sp>
          <p:nvSpPr>
            <p:cNvPr id="12" name="Shape 180"/>
            <p:cNvSpPr txBox="1">
              <a:spLocks/>
            </p:cNvSpPr>
            <p:nvPr/>
          </p:nvSpPr>
          <p:spPr>
            <a:xfrm>
              <a:off x="3794674" y="3850821"/>
              <a:ext cx="1930133" cy="418545"/>
            </a:xfrm>
            <a:prstGeom prst="rect">
              <a:avLst/>
            </a:prstGeom>
          </p:spPr>
          <p:txBody>
            <a:bodyPr spcFirstLastPara="1" vert="horz" wrap="square" lIns="91425" tIns="91425" rIns="91425" bIns="91425" rtlCol="0" anchor="t" anchorCtr="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spcAft>
                  <a:spcPts val="600"/>
                </a:spcAft>
                <a:buNone/>
              </a:pPr>
              <a:r>
                <a:rPr lang="zh-TW" altLang="en-US" sz="2000" dirty="0">
                  <a:solidFill>
                    <a:schemeClr val="dk2"/>
                  </a:solidFill>
                  <a:latin typeface="+mn-ea"/>
                  <a:cs typeface="Arial"/>
                  <a:sym typeface="Arial"/>
                </a:rPr>
                <a:t>反胃</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嘔吐</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腹痛</a:t>
              </a:r>
              <a:endParaRPr lang="zh-TW" altLang="en-US" sz="2000" dirty="0">
                <a:solidFill>
                  <a:schemeClr val="dk2"/>
                </a:solidFill>
              </a:endParaRPr>
            </a:p>
          </p:txBody>
        </p:sp>
        <p:sp>
          <p:nvSpPr>
            <p:cNvPr id="13" name="Shape 180" descr="How chemicals can affect your body written in Chinese"/>
            <p:cNvSpPr txBox="1">
              <a:spLocks/>
            </p:cNvSpPr>
            <p:nvPr/>
          </p:nvSpPr>
          <p:spPr>
            <a:xfrm>
              <a:off x="2911297" y="5698179"/>
              <a:ext cx="3188675" cy="1867224"/>
            </a:xfrm>
            <a:prstGeom prst="rect">
              <a:avLst/>
            </a:prstGeom>
          </p:spPr>
          <p:txBody>
            <a:bodyPr spcFirstLastPara="1" vert="horz" wrap="square" lIns="91425" tIns="91425" rIns="91425" bIns="91425" rtlCol="0" anchor="t" anchorCtr="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spcBef>
                  <a:spcPts val="0"/>
                </a:spcBef>
                <a:buNone/>
              </a:pPr>
              <a:r>
                <a:rPr lang="zh-TW" altLang="en-US" sz="2000" dirty="0">
                  <a:solidFill>
                    <a:schemeClr val="dk2"/>
                  </a:solidFill>
                  <a:latin typeface="+mn-ea"/>
                  <a:cs typeface="Arial"/>
                  <a:sym typeface="Arial"/>
                </a:rPr>
                <a:t>生殖系統性</a:t>
              </a:r>
              <a:endParaRPr lang="en-US" altLang="zh-TW" sz="2000" dirty="0">
                <a:solidFill>
                  <a:schemeClr val="dk2"/>
                </a:solidFill>
                <a:latin typeface="+mn-ea"/>
                <a:cs typeface="Arial"/>
                <a:sym typeface="Arial"/>
              </a:endParaRPr>
            </a:p>
            <a:p>
              <a:pPr marL="0" indent="0" algn="ctr">
                <a:spcBef>
                  <a:spcPts val="0"/>
                </a:spcBef>
                <a:buNone/>
              </a:pPr>
              <a:r>
                <a:rPr lang="zh-TW" altLang="en-US" sz="2000" dirty="0">
                  <a:solidFill>
                    <a:schemeClr val="dk2"/>
                  </a:solidFill>
                </a:rPr>
                <a:t>男</a:t>
              </a:r>
              <a:r>
                <a:rPr lang="zh-TW" altLang="en-US" sz="2000" dirty="0">
                  <a:solidFill>
                    <a:schemeClr val="dk2"/>
                  </a:solidFill>
                  <a:latin typeface="+mn-ea"/>
                  <a:cs typeface="Arial"/>
                  <a:sym typeface="Arial"/>
                </a:rPr>
                <a:t>性</a:t>
              </a:r>
              <a:r>
                <a:rPr lang="en-US" altLang="zh-TW" sz="2000" dirty="0">
                  <a:solidFill>
                    <a:schemeClr val="dk2"/>
                  </a:solidFill>
                  <a:latin typeface="+mn-ea"/>
                  <a:cs typeface="Arial"/>
                  <a:sym typeface="Arial"/>
                </a:rPr>
                <a:t>: </a:t>
              </a:r>
              <a:r>
                <a:rPr lang="zh-TW" altLang="en-US" sz="2000" dirty="0">
                  <a:solidFill>
                    <a:schemeClr val="dk2"/>
                  </a:solidFill>
                  <a:latin typeface="+mn-ea"/>
                  <a:cs typeface="Arial"/>
                  <a:sym typeface="Arial"/>
                </a:rPr>
                <a:t>精子數量低</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受損</a:t>
              </a:r>
              <a:endParaRPr lang="en-US" altLang="zh-TW" sz="2000" dirty="0">
                <a:solidFill>
                  <a:schemeClr val="dk2"/>
                </a:solidFill>
                <a:latin typeface="+mn-ea"/>
                <a:cs typeface="Arial"/>
                <a:sym typeface="Arial"/>
              </a:endParaRPr>
            </a:p>
            <a:p>
              <a:pPr marL="0" indent="0" algn="ctr">
                <a:spcBef>
                  <a:spcPts val="0"/>
                </a:spcBef>
                <a:buNone/>
              </a:pPr>
              <a:r>
                <a:rPr lang="zh-TW" altLang="en-US" sz="2000" dirty="0">
                  <a:solidFill>
                    <a:schemeClr val="dk2"/>
                  </a:solidFill>
                  <a:latin typeface="+mn-ea"/>
                  <a:cs typeface="Arial"/>
                  <a:sym typeface="Arial"/>
                </a:rPr>
                <a:t>女性</a:t>
              </a:r>
              <a:r>
                <a:rPr lang="en-US" altLang="zh-TW" sz="2000" dirty="0">
                  <a:solidFill>
                    <a:schemeClr val="dk2"/>
                  </a:solidFill>
                  <a:latin typeface="+mn-ea"/>
                  <a:cs typeface="Arial"/>
                  <a:sym typeface="Arial"/>
                </a:rPr>
                <a:t>: </a:t>
              </a:r>
              <a:r>
                <a:rPr lang="zh-TW" altLang="en-US" sz="2000" dirty="0">
                  <a:solidFill>
                    <a:schemeClr val="dk2"/>
                  </a:solidFill>
                  <a:latin typeface="+mn-ea"/>
                  <a:cs typeface="Arial"/>
                  <a:sym typeface="Arial"/>
                </a:rPr>
                <a:t>月事不調</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小產</a:t>
              </a:r>
              <a:r>
                <a:rPr lang="en-US" altLang="zh-TW" sz="2000" dirty="0">
                  <a:solidFill>
                    <a:schemeClr val="dk2"/>
                  </a:solidFill>
                  <a:latin typeface="+mn-ea"/>
                  <a:cs typeface="Arial"/>
                  <a:sym typeface="Arial"/>
                </a:rPr>
                <a:t>,</a:t>
              </a:r>
              <a:r>
                <a:rPr lang="zh-TW" altLang="en-US" sz="2000" dirty="0">
                  <a:solidFill>
                    <a:schemeClr val="dk2"/>
                  </a:solidFill>
                  <a:latin typeface="+mn-ea"/>
                  <a:cs typeface="Arial"/>
                  <a:sym typeface="Arial"/>
                </a:rPr>
                <a:t>對卵子或胎兒傷害</a:t>
              </a:r>
              <a:endParaRPr lang="zh-TW" altLang="en-US" sz="2000" dirty="0">
                <a:solidFill>
                  <a:schemeClr val="dk2"/>
                </a:solidFill>
              </a:endParaRPr>
            </a:p>
          </p:txBody>
        </p:sp>
      </p:grpSp>
      <p:pic>
        <p:nvPicPr>
          <p:cNvPr id="2" name="Picture 1" title="A drawing of a human body"/>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19976" y="162569"/>
            <a:ext cx="6215209" cy="6558881"/>
          </a:xfrm>
          <a:prstGeom prst="rect">
            <a:avLst/>
          </a:prstGeom>
        </p:spPr>
      </p:pic>
    </p:spTree>
    <p:extLst>
      <p:ext uri="{BB962C8B-B14F-4D97-AF65-F5344CB8AC3E}">
        <p14:creationId xmlns:p14="http://schemas.microsoft.com/office/powerpoint/2010/main" val="597706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927FD37-E622-2845-BF3C-04DA4AF4CC53}"/>
              </a:ext>
            </a:extLst>
          </p:cNvPr>
          <p:cNvSpPr>
            <a:spLocks noGrp="1"/>
          </p:cNvSpPr>
          <p:nvPr>
            <p:ph type="title"/>
          </p:nvPr>
        </p:nvSpPr>
        <p:spPr>
          <a:xfrm>
            <a:off x="381000" y="169064"/>
            <a:ext cx="8229600" cy="1143000"/>
          </a:xfrm>
        </p:spPr>
        <p:txBody>
          <a:bodyPr/>
          <a:lstStyle/>
          <a:p>
            <a:r>
              <a:rPr lang="en-US" dirty="0"/>
              <a:t>Health Hazards</a:t>
            </a:r>
          </a:p>
        </p:txBody>
      </p:sp>
      <p:sp>
        <p:nvSpPr>
          <p:cNvPr id="244739" name="Rectangle 3"/>
          <p:cNvSpPr>
            <a:spLocks noGrp="1" noChangeArrowheads="1"/>
          </p:cNvSpPr>
          <p:nvPr>
            <p:ph type="body" sz="half" idx="1"/>
          </p:nvPr>
        </p:nvSpPr>
        <p:spPr/>
        <p:txBody>
          <a:bodyPr>
            <a:normAutofit fontScale="85000" lnSpcReduction="20000"/>
          </a:bodyPr>
          <a:lstStyle/>
          <a:p>
            <a:r>
              <a:rPr lang="en-US" dirty="0"/>
              <a:t>Major Types </a:t>
            </a:r>
            <a:r>
              <a:rPr lang="zh-TW" altLang="en-US" dirty="0"/>
              <a:t>主要類型</a:t>
            </a:r>
            <a:endParaRPr lang="en-US" dirty="0"/>
          </a:p>
          <a:p>
            <a:pPr lvl="1"/>
            <a:r>
              <a:rPr lang="en-US" dirty="0"/>
              <a:t>Corrosives </a:t>
            </a:r>
            <a:r>
              <a:rPr lang="zh-TW" altLang="en-US" dirty="0"/>
              <a:t>腐蝕性 </a:t>
            </a:r>
            <a:r>
              <a:rPr lang="en-US" dirty="0"/>
              <a:t>- cause tissue damage and burns on contact with skin or eyes </a:t>
            </a:r>
            <a:r>
              <a:rPr lang="zh-TW" altLang="en-US" dirty="0"/>
              <a:t>與皮膚或眼睛接觸會導致組織損傷和灼傷</a:t>
            </a:r>
            <a:endParaRPr lang="en-US" dirty="0"/>
          </a:p>
          <a:p>
            <a:pPr lvl="1"/>
            <a:r>
              <a:rPr lang="en-US" dirty="0"/>
              <a:t>Primary Irritants </a:t>
            </a:r>
            <a:r>
              <a:rPr lang="zh-TW" altLang="en-US" dirty="0"/>
              <a:t>原發性刺激物 </a:t>
            </a:r>
            <a:r>
              <a:rPr lang="en-US" dirty="0"/>
              <a:t>- cause intense redness or swelling of skin or eyes on contact.  No permanent tissue damage </a:t>
            </a:r>
            <a:r>
              <a:rPr lang="zh-TW" altLang="en-US" dirty="0"/>
              <a:t>接觸時會導致皮膚或眼睛劇烈發紅或腫脹</a:t>
            </a:r>
            <a:r>
              <a:rPr lang="en-US" altLang="zh-TW" dirty="0"/>
              <a:t>, </a:t>
            </a:r>
            <a:r>
              <a:rPr lang="zh-TW" altLang="en-US" dirty="0"/>
              <a:t>但沒有永久性組織損傷</a:t>
            </a:r>
            <a:endParaRPr lang="en-US" dirty="0"/>
          </a:p>
          <a:p>
            <a:pPr lvl="1"/>
            <a:r>
              <a:rPr lang="en-US" dirty="0"/>
              <a:t>Sensitizers </a:t>
            </a:r>
            <a:r>
              <a:rPr lang="zh-TW" altLang="en-US" dirty="0"/>
              <a:t>致敏劑 </a:t>
            </a:r>
            <a:r>
              <a:rPr lang="en-US" dirty="0"/>
              <a:t>- cause an allergic skin or lung reaction </a:t>
            </a:r>
            <a:r>
              <a:rPr lang="zh-TW" altLang="en-US" dirty="0"/>
              <a:t>引起過敏性皮膚或肺部反應</a:t>
            </a:r>
            <a:endParaRPr lang="en-US" altLang="zh-TW" dirty="0"/>
          </a:p>
          <a:p>
            <a:pPr lvl="1"/>
            <a:endParaRPr lang="en-US" dirty="0"/>
          </a:p>
          <a:p>
            <a:pPr lvl="1"/>
            <a:endParaRPr lang="en-US" dirty="0"/>
          </a:p>
        </p:txBody>
      </p:sp>
      <p:pic>
        <p:nvPicPr>
          <p:cNvPr id="244740" name="Picture 4" descr="P57"/>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806624" y="2822882"/>
            <a:ext cx="2079153" cy="2080598"/>
          </a:xfrm>
          <a:prstGeom prst="rect">
            <a:avLst/>
          </a:prstGeom>
          <a:noFill/>
          <a:ln w="6350">
            <a:solidFill>
              <a:schemeClr val="tx1"/>
            </a:solidFill>
            <a:miter lim="800000"/>
            <a:headEnd/>
            <a:tailEnd/>
          </a:ln>
          <a:effectLst>
            <a:outerShdw blurRad="63500" dist="38099" dir="2700000" algn="ctr" rotWithShape="0">
              <a:srgbClr val="000000">
                <a:alpha val="74998"/>
              </a:srgbClr>
            </a:outerShdw>
          </a:effectLst>
          <a:extLst>
            <a:ext uri="{909E8E84-426E-40dd-AFC4-6F175D3DCCD1}">
              <a14:hiddenFill xmlns="" xmlns:a14="http://schemas.microsoft.com/office/drawing/2010/main">
                <a:solidFill>
                  <a:srgbClr val="FFFFFF"/>
                </a:solidFill>
              </a14:hiddenFill>
            </a:ext>
          </a:extLst>
        </p:spPr>
      </p:pic>
      <p:sp>
        <p:nvSpPr>
          <p:cNvPr id="73731" name="Rectangle 6"/>
          <p:cNvSpPr>
            <a:spLocks noChangeArrowheads="1"/>
          </p:cNvSpPr>
          <p:nvPr/>
        </p:nvSpPr>
        <p:spPr bwMode="auto">
          <a:xfrm>
            <a:off x="1371600" y="405969"/>
            <a:ext cx="6400800" cy="957326"/>
          </a:xfrm>
          <a:prstGeom prst="rect">
            <a:avLst/>
          </a:prstGeom>
          <a:noFill/>
          <a:ln>
            <a:noFill/>
          </a:ln>
          <a:effectLst/>
          <a:extLst>
            <a:ext uri="{91240B29-F687-4f45-9708-019B960494DF}">
              <a14:hiddenLine xmlns="" xmlns:a14="http://schemas.microsoft.com/office/drawing/2010/main" w="9525">
                <a:solidFill>
                  <a:schemeClr val="accent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lgn="ctr"/>
            <a:endParaRPr lang="en-US" sz="4400" b="1" dirty="0">
              <a:solidFill>
                <a:schemeClr val="accent2"/>
              </a:solidFill>
            </a:endParaRPr>
          </a:p>
          <a:p>
            <a:pPr algn="ctr"/>
            <a:r>
              <a:rPr lang="zh-TW" altLang="en-US" sz="3200" dirty="0">
                <a:latin typeface="+mj-ea"/>
              </a:rPr>
              <a:t>身體健康危害</a:t>
            </a:r>
            <a:endParaRPr lang="en-US" sz="3200" b="1" dirty="0">
              <a:solidFill>
                <a:schemeClr val="accent2"/>
              </a:solidFill>
            </a:endParaRPr>
          </a:p>
        </p:txBody>
      </p:sp>
      <p:sp>
        <p:nvSpPr>
          <p:cNvPr id="2" name="Slide Number Placeholder 1"/>
          <p:cNvSpPr>
            <a:spLocks noGrp="1"/>
          </p:cNvSpPr>
          <p:nvPr>
            <p:ph type="sldNum" sz="quarter" idx="12"/>
          </p:nvPr>
        </p:nvSpPr>
        <p:spPr/>
        <p:txBody>
          <a:bodyPr/>
          <a:lstStyle/>
          <a:p>
            <a:fld id="{12775FB8-FE8B-CA4D-AF74-1335A0F8AE96}" type="slidenum">
              <a:rPr lang="en-US" smtClean="0"/>
              <a:t>15</a:t>
            </a:fld>
            <a:endParaRPr lang="en-US"/>
          </a:p>
        </p:txBody>
      </p:sp>
    </p:spTree>
    <p:extLst>
      <p:ext uri="{BB962C8B-B14F-4D97-AF65-F5344CB8AC3E}">
        <p14:creationId xmlns:p14="http://schemas.microsoft.com/office/powerpoint/2010/main" val="355558881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50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wipe(down)">
                                      <p:cBhvr>
                                        <p:cTn id="7" dur="500"/>
                                        <p:tgtEl>
                                          <p:spTgt spid="244739">
                                            <p:txEl>
                                              <p:pRg st="0" end="0"/>
                                            </p:txEl>
                                          </p:spTgt>
                                        </p:tgtEl>
                                      </p:cBhvr>
                                    </p:animEffect>
                                  </p:childTnLst>
                                </p:cTn>
                              </p:par>
                            </p:childTnLst>
                          </p:cTn>
                        </p:par>
                        <p:par>
                          <p:cTn id="8" fill="hold" nodeType="afterGroup">
                            <p:stCondLst>
                              <p:cond delay="1000"/>
                            </p:stCondLst>
                            <p:childTnLst>
                              <p:par>
                                <p:cTn id="9" presetID="58" presetClass="entr" presetSubtype="0" accel="100000" fill="hold" nodeType="afterEffect">
                                  <p:stCondLst>
                                    <p:cond delay="1000"/>
                                  </p:stCondLst>
                                  <p:childTnLst>
                                    <p:set>
                                      <p:cBhvr>
                                        <p:cTn id="10" dur="1" fill="hold">
                                          <p:stCondLst>
                                            <p:cond delay="0"/>
                                          </p:stCondLst>
                                        </p:cTn>
                                        <p:tgtEl>
                                          <p:spTgt spid="244739">
                                            <p:txEl>
                                              <p:pRg st="1" end="1"/>
                                            </p:txEl>
                                          </p:spTgt>
                                        </p:tgtEl>
                                        <p:attrNameLst>
                                          <p:attrName>style.visibility</p:attrName>
                                        </p:attrNameLst>
                                      </p:cBhvr>
                                      <p:to>
                                        <p:strVal val="visible"/>
                                      </p:to>
                                    </p:set>
                                    <p:anim calcmode="lin" valueType="num">
                                      <p:cBhvr>
                                        <p:cTn id="11" dur="500" fill="hold"/>
                                        <p:tgtEl>
                                          <p:spTgt spid="244739">
                                            <p:txEl>
                                              <p:pRg st="1" end="1"/>
                                            </p:txEl>
                                          </p:spTgt>
                                        </p:tgtEl>
                                        <p:attrNameLst>
                                          <p:attrName>ppt_w</p:attrName>
                                        </p:attrNameLst>
                                      </p:cBhvr>
                                      <p:tavLst>
                                        <p:tav tm="0">
                                          <p:val>
                                            <p:strVal val="#ppt_w*2.5"/>
                                          </p:val>
                                        </p:tav>
                                        <p:tav tm="100000">
                                          <p:val>
                                            <p:strVal val="#ppt_w"/>
                                          </p:val>
                                        </p:tav>
                                      </p:tavLst>
                                    </p:anim>
                                    <p:anim calcmode="lin" valueType="num">
                                      <p:cBhvr>
                                        <p:cTn id="12" dur="500" fill="hold"/>
                                        <p:tgtEl>
                                          <p:spTgt spid="244739">
                                            <p:txEl>
                                              <p:pRg st="1" end="1"/>
                                            </p:txEl>
                                          </p:spTgt>
                                        </p:tgtEl>
                                        <p:attrNameLst>
                                          <p:attrName>ppt_h</p:attrName>
                                        </p:attrNameLst>
                                      </p:cBhvr>
                                      <p:tavLst>
                                        <p:tav tm="0">
                                          <p:val>
                                            <p:strVal val="#ppt_h*0.01"/>
                                          </p:val>
                                        </p:tav>
                                        <p:tav tm="100000">
                                          <p:val>
                                            <p:strVal val="#ppt_h"/>
                                          </p:val>
                                        </p:tav>
                                      </p:tavLst>
                                    </p:anim>
                                    <p:anim calcmode="lin" valueType="num">
                                      <p:cBhvr>
                                        <p:cTn id="13" dur="500" fill="hold"/>
                                        <p:tgtEl>
                                          <p:spTgt spid="244739">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244739">
                                            <p:txEl>
                                              <p:pRg st="1" end="1"/>
                                            </p:txEl>
                                          </p:spTgt>
                                        </p:tgtEl>
                                        <p:attrNameLst>
                                          <p:attrName>ppt_y</p:attrName>
                                        </p:attrNameLst>
                                      </p:cBhvr>
                                      <p:tavLst>
                                        <p:tav tm="0">
                                          <p:val>
                                            <p:strVal val="#ppt_h+1"/>
                                          </p:val>
                                        </p:tav>
                                        <p:tav tm="100000">
                                          <p:val>
                                            <p:strVal val="#ppt_y"/>
                                          </p:val>
                                        </p:tav>
                                      </p:tavLst>
                                    </p:anim>
                                    <p:animEffect transition="in" filter="fade">
                                      <p:cBhvr>
                                        <p:cTn id="15" dur="500"/>
                                        <p:tgtEl>
                                          <p:spTgt spid="244739">
                                            <p:txEl>
                                              <p:pRg st="1" end="1"/>
                                            </p:txEl>
                                          </p:spTgt>
                                        </p:tgtEl>
                                      </p:cBhvr>
                                    </p:animEffect>
                                  </p:childTnLst>
                                </p:cTn>
                              </p:par>
                            </p:childTnLst>
                          </p:cTn>
                        </p:par>
                        <p:par>
                          <p:cTn id="16" fill="hold" nodeType="afterGroup">
                            <p:stCondLst>
                              <p:cond delay="2500"/>
                            </p:stCondLst>
                            <p:childTnLst>
                              <p:par>
                                <p:cTn id="17" presetID="58" presetClass="entr" presetSubtype="0" accel="100000" fill="hold" nodeType="afterEffect">
                                  <p:stCondLst>
                                    <p:cond delay="1000"/>
                                  </p:stCondLst>
                                  <p:childTnLst>
                                    <p:set>
                                      <p:cBhvr>
                                        <p:cTn id="18" dur="1" fill="hold">
                                          <p:stCondLst>
                                            <p:cond delay="0"/>
                                          </p:stCondLst>
                                        </p:cTn>
                                        <p:tgtEl>
                                          <p:spTgt spid="244739">
                                            <p:txEl>
                                              <p:pRg st="2" end="2"/>
                                            </p:txEl>
                                          </p:spTgt>
                                        </p:tgtEl>
                                        <p:attrNameLst>
                                          <p:attrName>style.visibility</p:attrName>
                                        </p:attrNameLst>
                                      </p:cBhvr>
                                      <p:to>
                                        <p:strVal val="visible"/>
                                      </p:to>
                                    </p:set>
                                    <p:anim calcmode="lin" valueType="num">
                                      <p:cBhvr>
                                        <p:cTn id="19" dur="500" fill="hold"/>
                                        <p:tgtEl>
                                          <p:spTgt spid="244739">
                                            <p:txEl>
                                              <p:pRg st="2" end="2"/>
                                            </p:txEl>
                                          </p:spTgt>
                                        </p:tgtEl>
                                        <p:attrNameLst>
                                          <p:attrName>ppt_w</p:attrName>
                                        </p:attrNameLst>
                                      </p:cBhvr>
                                      <p:tavLst>
                                        <p:tav tm="0">
                                          <p:val>
                                            <p:strVal val="#ppt_w*2.5"/>
                                          </p:val>
                                        </p:tav>
                                        <p:tav tm="100000">
                                          <p:val>
                                            <p:strVal val="#ppt_w"/>
                                          </p:val>
                                        </p:tav>
                                      </p:tavLst>
                                    </p:anim>
                                    <p:anim calcmode="lin" valueType="num">
                                      <p:cBhvr>
                                        <p:cTn id="20" dur="500" fill="hold"/>
                                        <p:tgtEl>
                                          <p:spTgt spid="244739">
                                            <p:txEl>
                                              <p:pRg st="2" end="2"/>
                                            </p:txEl>
                                          </p:spTgt>
                                        </p:tgtEl>
                                        <p:attrNameLst>
                                          <p:attrName>ppt_h</p:attrName>
                                        </p:attrNameLst>
                                      </p:cBhvr>
                                      <p:tavLst>
                                        <p:tav tm="0">
                                          <p:val>
                                            <p:strVal val="#ppt_h*0.01"/>
                                          </p:val>
                                        </p:tav>
                                        <p:tav tm="100000">
                                          <p:val>
                                            <p:strVal val="#ppt_h"/>
                                          </p:val>
                                        </p:tav>
                                      </p:tavLst>
                                    </p:anim>
                                    <p:anim calcmode="lin" valueType="num">
                                      <p:cBhvr>
                                        <p:cTn id="21" dur="500" fill="hold"/>
                                        <p:tgtEl>
                                          <p:spTgt spid="244739">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244739">
                                            <p:txEl>
                                              <p:pRg st="2" end="2"/>
                                            </p:txEl>
                                          </p:spTgt>
                                        </p:tgtEl>
                                        <p:attrNameLst>
                                          <p:attrName>ppt_y</p:attrName>
                                        </p:attrNameLst>
                                      </p:cBhvr>
                                      <p:tavLst>
                                        <p:tav tm="0">
                                          <p:val>
                                            <p:strVal val="#ppt_h+1"/>
                                          </p:val>
                                        </p:tav>
                                        <p:tav tm="100000">
                                          <p:val>
                                            <p:strVal val="#ppt_y"/>
                                          </p:val>
                                        </p:tav>
                                      </p:tavLst>
                                    </p:anim>
                                    <p:animEffect transition="in" filter="fade">
                                      <p:cBhvr>
                                        <p:cTn id="23" dur="500"/>
                                        <p:tgtEl>
                                          <p:spTgt spid="244739">
                                            <p:txEl>
                                              <p:pRg st="2" end="2"/>
                                            </p:txEl>
                                          </p:spTgt>
                                        </p:tgtEl>
                                      </p:cBhvr>
                                    </p:animEffect>
                                  </p:childTnLst>
                                </p:cTn>
                              </p:par>
                            </p:childTnLst>
                          </p:cTn>
                        </p:par>
                        <p:par>
                          <p:cTn id="24" fill="hold" nodeType="afterGroup">
                            <p:stCondLst>
                              <p:cond delay="4000"/>
                            </p:stCondLst>
                            <p:childTnLst>
                              <p:par>
                                <p:cTn id="25" presetID="58" presetClass="entr" presetSubtype="0" accel="100000" fill="hold" nodeType="afterEffect">
                                  <p:stCondLst>
                                    <p:cond delay="1000"/>
                                  </p:stCondLst>
                                  <p:childTnLst>
                                    <p:set>
                                      <p:cBhvr>
                                        <p:cTn id="26" dur="1" fill="hold">
                                          <p:stCondLst>
                                            <p:cond delay="0"/>
                                          </p:stCondLst>
                                        </p:cTn>
                                        <p:tgtEl>
                                          <p:spTgt spid="244739">
                                            <p:txEl>
                                              <p:pRg st="3" end="3"/>
                                            </p:txEl>
                                          </p:spTgt>
                                        </p:tgtEl>
                                        <p:attrNameLst>
                                          <p:attrName>style.visibility</p:attrName>
                                        </p:attrNameLst>
                                      </p:cBhvr>
                                      <p:to>
                                        <p:strVal val="visible"/>
                                      </p:to>
                                    </p:set>
                                    <p:anim calcmode="lin" valueType="num">
                                      <p:cBhvr>
                                        <p:cTn id="27" dur="500" fill="hold"/>
                                        <p:tgtEl>
                                          <p:spTgt spid="244739">
                                            <p:txEl>
                                              <p:pRg st="3" end="3"/>
                                            </p:txEl>
                                          </p:spTgt>
                                        </p:tgtEl>
                                        <p:attrNameLst>
                                          <p:attrName>ppt_w</p:attrName>
                                        </p:attrNameLst>
                                      </p:cBhvr>
                                      <p:tavLst>
                                        <p:tav tm="0">
                                          <p:val>
                                            <p:strVal val="#ppt_w*2.5"/>
                                          </p:val>
                                        </p:tav>
                                        <p:tav tm="100000">
                                          <p:val>
                                            <p:strVal val="#ppt_w"/>
                                          </p:val>
                                        </p:tav>
                                      </p:tavLst>
                                    </p:anim>
                                    <p:anim calcmode="lin" valueType="num">
                                      <p:cBhvr>
                                        <p:cTn id="28" dur="500" fill="hold"/>
                                        <p:tgtEl>
                                          <p:spTgt spid="244739">
                                            <p:txEl>
                                              <p:pRg st="3" end="3"/>
                                            </p:txEl>
                                          </p:spTgt>
                                        </p:tgtEl>
                                        <p:attrNameLst>
                                          <p:attrName>ppt_h</p:attrName>
                                        </p:attrNameLst>
                                      </p:cBhvr>
                                      <p:tavLst>
                                        <p:tav tm="0">
                                          <p:val>
                                            <p:strVal val="#ppt_h*0.01"/>
                                          </p:val>
                                        </p:tav>
                                        <p:tav tm="100000">
                                          <p:val>
                                            <p:strVal val="#ppt_h"/>
                                          </p:val>
                                        </p:tav>
                                      </p:tavLst>
                                    </p:anim>
                                    <p:anim calcmode="lin" valueType="num">
                                      <p:cBhvr>
                                        <p:cTn id="29" dur="500" fill="hold"/>
                                        <p:tgtEl>
                                          <p:spTgt spid="244739">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44739">
                                            <p:txEl>
                                              <p:pRg st="3" end="3"/>
                                            </p:txEl>
                                          </p:spTgt>
                                        </p:tgtEl>
                                        <p:attrNameLst>
                                          <p:attrName>ppt_y</p:attrName>
                                        </p:attrNameLst>
                                      </p:cBhvr>
                                      <p:tavLst>
                                        <p:tav tm="0">
                                          <p:val>
                                            <p:strVal val="#ppt_h+1"/>
                                          </p:val>
                                        </p:tav>
                                        <p:tav tm="100000">
                                          <p:val>
                                            <p:strVal val="#ppt_y"/>
                                          </p:val>
                                        </p:tav>
                                      </p:tavLst>
                                    </p:anim>
                                    <p:animEffect transition="in" filter="fade">
                                      <p:cBhvr>
                                        <p:cTn id="31" dur="500"/>
                                        <p:tgtEl>
                                          <p:spTgt spid="244739">
                                            <p:txEl>
                                              <p:pRg st="3" end="3"/>
                                            </p:txEl>
                                          </p:spTgt>
                                        </p:tgtEl>
                                      </p:cBhvr>
                                    </p:animEffect>
                                  </p:childTnLst>
                                </p:cTn>
                              </p:par>
                            </p:childTnLst>
                          </p:cTn>
                        </p:par>
                        <p:par>
                          <p:cTn id="32" fill="hold" nodeType="afterGroup">
                            <p:stCondLst>
                              <p:cond delay="5500"/>
                            </p:stCondLst>
                            <p:childTnLst>
                              <p:par>
                                <p:cTn id="33" presetID="15" presetClass="entr" presetSubtype="0" fill="hold" nodeType="afterEffect">
                                  <p:stCondLst>
                                    <p:cond delay="0"/>
                                  </p:stCondLst>
                                  <p:childTnLst>
                                    <p:set>
                                      <p:cBhvr>
                                        <p:cTn id="34" dur="1" fill="hold">
                                          <p:stCondLst>
                                            <p:cond delay="0"/>
                                          </p:stCondLst>
                                        </p:cTn>
                                        <p:tgtEl>
                                          <p:spTgt spid="244740"/>
                                        </p:tgtEl>
                                        <p:attrNameLst>
                                          <p:attrName>style.visibility</p:attrName>
                                        </p:attrNameLst>
                                      </p:cBhvr>
                                      <p:to>
                                        <p:strVal val="visible"/>
                                      </p:to>
                                    </p:set>
                                    <p:anim calcmode="lin" valueType="num">
                                      <p:cBhvr>
                                        <p:cTn id="35" dur="1000" fill="hold"/>
                                        <p:tgtEl>
                                          <p:spTgt spid="244740"/>
                                        </p:tgtEl>
                                        <p:attrNameLst>
                                          <p:attrName>ppt_w</p:attrName>
                                        </p:attrNameLst>
                                      </p:cBhvr>
                                      <p:tavLst>
                                        <p:tav tm="0">
                                          <p:val>
                                            <p:fltVal val="0"/>
                                          </p:val>
                                        </p:tav>
                                        <p:tav tm="100000">
                                          <p:val>
                                            <p:strVal val="#ppt_w"/>
                                          </p:val>
                                        </p:tav>
                                      </p:tavLst>
                                    </p:anim>
                                    <p:anim calcmode="lin" valueType="num">
                                      <p:cBhvr>
                                        <p:cTn id="36" dur="1000" fill="hold"/>
                                        <p:tgtEl>
                                          <p:spTgt spid="244740"/>
                                        </p:tgtEl>
                                        <p:attrNameLst>
                                          <p:attrName>ppt_h</p:attrName>
                                        </p:attrNameLst>
                                      </p:cBhvr>
                                      <p:tavLst>
                                        <p:tav tm="0">
                                          <p:val>
                                            <p:fltVal val="0"/>
                                          </p:val>
                                        </p:tav>
                                        <p:tav tm="100000">
                                          <p:val>
                                            <p:strVal val="#ppt_h"/>
                                          </p:val>
                                        </p:tav>
                                      </p:tavLst>
                                    </p:anim>
                                    <p:anim calcmode="lin" valueType="num">
                                      <p:cBhvr>
                                        <p:cTn id="37" dur="1000" fill="hold"/>
                                        <p:tgtEl>
                                          <p:spTgt spid="244740"/>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24474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4CCD1-F680-194B-8EE6-7D083BA52D4F}"/>
              </a:ext>
            </a:extLst>
          </p:cNvPr>
          <p:cNvSpPr>
            <a:spLocks noGrp="1"/>
          </p:cNvSpPr>
          <p:nvPr>
            <p:ph type="title"/>
          </p:nvPr>
        </p:nvSpPr>
        <p:spPr>
          <a:xfrm>
            <a:off x="457200" y="731836"/>
            <a:ext cx="8229600" cy="685801"/>
          </a:xfrm>
        </p:spPr>
        <p:txBody>
          <a:bodyPr>
            <a:normAutofit fontScale="90000"/>
          </a:bodyPr>
          <a:lstStyle/>
          <a:p>
            <a:r>
              <a:rPr lang="en-US" b="1" dirty="0">
                <a:solidFill>
                  <a:schemeClr val="accent2"/>
                </a:solidFill>
              </a:rPr>
              <a:t>Health Hazards</a:t>
            </a:r>
            <a:br>
              <a:rPr lang="en-US" b="1" dirty="0">
                <a:solidFill>
                  <a:schemeClr val="accent2"/>
                </a:solidFill>
              </a:rPr>
            </a:br>
            <a:r>
              <a:rPr lang="zh-TW" altLang="en-US" sz="3200" dirty="0">
                <a:latin typeface="+mj-ea"/>
              </a:rPr>
              <a:t>身體健康危害</a:t>
            </a:r>
            <a:r>
              <a:rPr lang="en-US" sz="3200" b="1" dirty="0">
                <a:solidFill>
                  <a:schemeClr val="accent2"/>
                </a:solidFill>
              </a:rPr>
              <a:t/>
            </a:r>
            <a:br>
              <a:rPr lang="en-US" sz="3200" b="1" dirty="0">
                <a:solidFill>
                  <a:schemeClr val="accent2"/>
                </a:solidFill>
              </a:rPr>
            </a:br>
            <a:endParaRPr lang="en-US" dirty="0"/>
          </a:p>
        </p:txBody>
      </p:sp>
      <p:sp>
        <p:nvSpPr>
          <p:cNvPr id="3" name="Content Placeholder 2">
            <a:extLst>
              <a:ext uri="{FF2B5EF4-FFF2-40B4-BE49-F238E27FC236}">
                <a16:creationId xmlns:a16="http://schemas.microsoft.com/office/drawing/2014/main" id="{2B5483FF-1A1E-1149-8CC8-F4A56242A810}"/>
              </a:ext>
            </a:extLst>
          </p:cNvPr>
          <p:cNvSpPr>
            <a:spLocks noGrp="1"/>
          </p:cNvSpPr>
          <p:nvPr>
            <p:ph idx="1"/>
          </p:nvPr>
        </p:nvSpPr>
        <p:spPr>
          <a:xfrm>
            <a:off x="457200" y="1417637"/>
            <a:ext cx="8229600" cy="5067383"/>
          </a:xfrm>
        </p:spPr>
        <p:txBody>
          <a:bodyPr>
            <a:normAutofit fontScale="92500" lnSpcReduction="10000"/>
          </a:bodyPr>
          <a:lstStyle/>
          <a:p>
            <a:pPr lvl="1">
              <a:lnSpc>
                <a:spcPct val="120000"/>
              </a:lnSpc>
            </a:pPr>
            <a:r>
              <a:rPr lang="en-US" sz="3000" b="1" u="sng" dirty="0"/>
              <a:t>Acutely Toxic Materials </a:t>
            </a:r>
            <a:r>
              <a:rPr lang="zh-TW" altLang="en-US" sz="3000" b="1" u="sng" dirty="0">
                <a:latin typeface="+mn-ea"/>
              </a:rPr>
              <a:t>急性</a:t>
            </a:r>
            <a:r>
              <a:rPr lang="zh-TW" altLang="en-US" sz="3000" b="1" u="sng" dirty="0"/>
              <a:t>有</a:t>
            </a:r>
            <a:r>
              <a:rPr lang="zh-TW" altLang="en-US" sz="3000" b="1" u="sng" dirty="0">
                <a:latin typeface="+mn-ea"/>
              </a:rPr>
              <a:t>毒物質</a:t>
            </a:r>
            <a:r>
              <a:rPr lang="en-US" sz="3000" b="1" u="sng" dirty="0"/>
              <a:t> </a:t>
            </a:r>
            <a:r>
              <a:rPr lang="en-US" sz="3000" dirty="0"/>
              <a:t>- cause an adverse effect even at very low doses </a:t>
            </a:r>
            <a:r>
              <a:rPr lang="en-US" altLang="zh-TW" sz="3000" dirty="0">
                <a:latin typeface="+mn-ea"/>
              </a:rPr>
              <a:t>- </a:t>
            </a:r>
            <a:r>
              <a:rPr lang="zh-TW" altLang="en-US" sz="3000" dirty="0">
                <a:latin typeface="+mn-ea"/>
              </a:rPr>
              <a:t>即使在極低劑量下也會產生不良反應</a:t>
            </a:r>
            <a:endParaRPr lang="en-US" sz="3000" dirty="0">
              <a:latin typeface="+mn-ea"/>
            </a:endParaRPr>
          </a:p>
          <a:p>
            <a:pPr lvl="1">
              <a:lnSpc>
                <a:spcPct val="120000"/>
              </a:lnSpc>
            </a:pPr>
            <a:r>
              <a:rPr lang="en-US" sz="3000" b="1" u="sng" dirty="0"/>
              <a:t>Carcinogens </a:t>
            </a:r>
            <a:r>
              <a:rPr lang="zh-TW" altLang="en-US" sz="3000" b="1" u="sng" dirty="0">
                <a:latin typeface="+mn-ea"/>
              </a:rPr>
              <a:t>致癌物</a:t>
            </a:r>
            <a:r>
              <a:rPr lang="en-US" sz="3000" dirty="0"/>
              <a:t>- may cause cancer </a:t>
            </a:r>
            <a:r>
              <a:rPr lang="zh-TW" altLang="en-US" sz="3000" dirty="0">
                <a:latin typeface="+mn-ea"/>
              </a:rPr>
              <a:t>可能導致癌症</a:t>
            </a:r>
            <a:endParaRPr lang="en-US" sz="3000" dirty="0">
              <a:latin typeface="+mn-ea"/>
            </a:endParaRPr>
          </a:p>
          <a:p>
            <a:pPr lvl="1">
              <a:lnSpc>
                <a:spcPct val="120000"/>
              </a:lnSpc>
            </a:pPr>
            <a:r>
              <a:rPr lang="en-US" sz="3000" b="1" u="sng" dirty="0"/>
              <a:t>Teratogens </a:t>
            </a:r>
            <a:r>
              <a:rPr lang="zh-TW" altLang="en-US" sz="3000" b="1" u="sng" dirty="0">
                <a:latin typeface="+mn-ea"/>
              </a:rPr>
              <a:t>致畸物</a:t>
            </a:r>
            <a:r>
              <a:rPr lang="zh-TW" altLang="en-US" sz="3000" dirty="0">
                <a:latin typeface="+mn-ea"/>
              </a:rPr>
              <a:t> </a:t>
            </a:r>
            <a:r>
              <a:rPr lang="en-US" sz="3000" dirty="0"/>
              <a:t>- may cause birth defects </a:t>
            </a:r>
            <a:r>
              <a:rPr lang="zh-TW" altLang="en-US" sz="3000" dirty="0">
                <a:latin typeface="+mn-ea"/>
              </a:rPr>
              <a:t>可能導致胎兒天生缺陷</a:t>
            </a:r>
            <a:endParaRPr lang="en-US" sz="3000" dirty="0">
              <a:latin typeface="+mn-ea"/>
            </a:endParaRPr>
          </a:p>
          <a:p>
            <a:pPr lvl="1">
              <a:lnSpc>
                <a:spcPct val="120000"/>
              </a:lnSpc>
            </a:pPr>
            <a:r>
              <a:rPr lang="en-US" sz="3000" b="1" u="sng" dirty="0"/>
              <a:t>Organ Specific hazards </a:t>
            </a:r>
            <a:r>
              <a:rPr lang="zh-TW" altLang="en-US" sz="3000" b="1" u="sng" dirty="0">
                <a:latin typeface="+mn-ea"/>
              </a:rPr>
              <a:t>器官特殊危害 </a:t>
            </a:r>
            <a:r>
              <a:rPr lang="en-US" sz="3000" dirty="0"/>
              <a:t>- damage to specific organ systems such as liver or lungs </a:t>
            </a:r>
            <a:r>
              <a:rPr lang="zh-TW" altLang="en-US" sz="3000" dirty="0">
                <a:latin typeface="+mn-ea"/>
              </a:rPr>
              <a:t>對肝臟或肺部等特定器官系統的損害</a:t>
            </a:r>
            <a:endParaRPr lang="en-US" sz="3000" dirty="0">
              <a:latin typeface="+mn-ea"/>
            </a:endParaRPr>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16</a:t>
            </a:fld>
            <a:endParaRPr lang="en-US"/>
          </a:p>
        </p:txBody>
      </p:sp>
    </p:spTree>
    <p:extLst>
      <p:ext uri="{BB962C8B-B14F-4D97-AF65-F5344CB8AC3E}">
        <p14:creationId xmlns:p14="http://schemas.microsoft.com/office/powerpoint/2010/main" val="3081965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Acute and Chronic</a:t>
            </a:r>
            <a:br>
              <a:rPr lang="en-US" dirty="0"/>
            </a:br>
            <a:r>
              <a:rPr lang="zh-TW" altLang="en-US" sz="3600" dirty="0"/>
              <a:t>急性和慢性</a:t>
            </a:r>
            <a:endParaRPr lang="en-US" dirty="0"/>
          </a:p>
        </p:txBody>
      </p:sp>
      <p:sp>
        <p:nvSpPr>
          <p:cNvPr id="5" name="Content Placeholder 4"/>
          <p:cNvSpPr>
            <a:spLocks noGrp="1"/>
          </p:cNvSpPr>
          <p:nvPr>
            <p:ph idx="1"/>
          </p:nvPr>
        </p:nvSpPr>
        <p:spPr/>
        <p:txBody>
          <a:bodyPr>
            <a:normAutofit fontScale="92500"/>
          </a:bodyPr>
          <a:lstStyle/>
          <a:p>
            <a:r>
              <a:rPr lang="en-US" b="1" i="1" u="sng" dirty="0"/>
              <a:t>Acute</a:t>
            </a:r>
            <a:r>
              <a:rPr lang="en-US" b="1" u="sng" dirty="0"/>
              <a:t> </a:t>
            </a:r>
            <a:r>
              <a:rPr lang="en-US" u="sng" dirty="0"/>
              <a:t>health effects </a:t>
            </a:r>
            <a:r>
              <a:rPr lang="zh-TW" altLang="en-US" sz="3000" b="1" u="sng" dirty="0"/>
              <a:t>急性</a:t>
            </a:r>
            <a:r>
              <a:rPr lang="zh-TW" altLang="en-US" sz="2800" u="sng" dirty="0"/>
              <a:t>健康影響</a:t>
            </a:r>
            <a:endParaRPr lang="en-US" u="sng" dirty="0"/>
          </a:p>
          <a:p>
            <a:pPr marL="800100" lvl="3" indent="-342900"/>
            <a:r>
              <a:rPr lang="en-US" sz="2800" dirty="0"/>
              <a:t>Happens quickly. Occur with short-term exposure and last a brief period.  For example, skin  irritation with chemical contact </a:t>
            </a:r>
            <a:r>
              <a:rPr lang="zh-TW" altLang="en-US" sz="2400" dirty="0"/>
              <a:t>發生迅速 ， 於短期暴露並短暫持續的一段時間</a:t>
            </a:r>
            <a:r>
              <a:rPr lang="zh-TW" altLang="en-US" sz="2400" dirty="0">
                <a:latin typeface="+mn-ea"/>
              </a:rPr>
              <a:t>後發作</a:t>
            </a:r>
            <a:r>
              <a:rPr lang="zh-TW" altLang="en-US" sz="2400" dirty="0"/>
              <a:t>的。 例如， 由化學接觸引起的皮膚刺激</a:t>
            </a:r>
            <a:endParaRPr lang="en-US" sz="2800" dirty="0"/>
          </a:p>
          <a:p>
            <a:r>
              <a:rPr lang="en-US" b="1" i="1" u="sng" dirty="0"/>
              <a:t>Chronic</a:t>
            </a:r>
            <a:r>
              <a:rPr lang="en-US" b="1" u="sng" dirty="0"/>
              <a:t> </a:t>
            </a:r>
            <a:r>
              <a:rPr lang="en-US" u="sng" dirty="0"/>
              <a:t>health effects </a:t>
            </a:r>
            <a:r>
              <a:rPr lang="zh-TW" altLang="en-US" sz="3000" b="1" u="sng" dirty="0"/>
              <a:t>慢性</a:t>
            </a:r>
            <a:r>
              <a:rPr lang="zh-TW" altLang="en-US" sz="2800" u="sng" dirty="0"/>
              <a:t>健康影響</a:t>
            </a:r>
            <a:endParaRPr lang="en-US" altLang="zh-TW" u="sng" dirty="0"/>
          </a:p>
          <a:p>
            <a:pPr lvl="1"/>
            <a:r>
              <a:rPr lang="en-US" dirty="0"/>
              <a:t>May not smell, see, or feel sick right away. Occur with long-term exposure and last a long time.  For example: lung cancer </a:t>
            </a:r>
            <a:r>
              <a:rPr lang="zh-TW" altLang="en-US" sz="2400" dirty="0">
                <a:latin typeface="+mn-ea"/>
              </a:rPr>
              <a:t>未必即時聞到，看到或發病，於長期暴露並持續很長時間後發作</a:t>
            </a:r>
            <a:r>
              <a:rPr lang="zh-TW" altLang="en-US" sz="2400" dirty="0"/>
              <a:t>的</a:t>
            </a:r>
            <a:r>
              <a:rPr lang="zh-TW" altLang="en-US" sz="2400" dirty="0">
                <a:latin typeface="+mn-ea"/>
              </a:rPr>
              <a:t>。 例如：肺癌</a:t>
            </a:r>
            <a:endParaRPr lang="en-US" sz="2200" dirty="0">
              <a:latin typeface="+mn-ea"/>
            </a:endParaRPr>
          </a:p>
          <a:p>
            <a:endParaRPr lang="en-US" dirty="0"/>
          </a:p>
          <a:p>
            <a:endParaRPr lang="en-US" dirty="0"/>
          </a:p>
          <a:p>
            <a:pPr marL="457200" lvl="1" indent="0">
              <a:buNone/>
            </a:pPr>
            <a:endParaRPr lang="en-US" dirty="0"/>
          </a:p>
          <a:p>
            <a:pPr marL="457200" lvl="1" indent="0">
              <a:buNone/>
            </a:pPr>
            <a:endParaRPr lang="en-US" dirty="0"/>
          </a:p>
        </p:txBody>
      </p:sp>
      <p:sp>
        <p:nvSpPr>
          <p:cNvPr id="3" name="Slide Number Placeholder 2"/>
          <p:cNvSpPr>
            <a:spLocks noGrp="1"/>
          </p:cNvSpPr>
          <p:nvPr>
            <p:ph type="sldNum" sz="quarter" idx="12"/>
          </p:nvPr>
        </p:nvSpPr>
        <p:spPr/>
        <p:txBody>
          <a:bodyPr/>
          <a:lstStyle/>
          <a:p>
            <a:fld id="{12775FB8-FE8B-CA4D-AF74-1335A0F8AE96}" type="slidenum">
              <a:rPr lang="en-US" smtClean="0"/>
              <a:t>17</a:t>
            </a:fld>
            <a:endParaRPr lang="en-US"/>
          </a:p>
        </p:txBody>
      </p:sp>
    </p:spTree>
    <p:extLst>
      <p:ext uri="{BB962C8B-B14F-4D97-AF65-F5344CB8AC3E}">
        <p14:creationId xmlns:p14="http://schemas.microsoft.com/office/powerpoint/2010/main" val="4040072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Chemical Hazard Protection</a:t>
            </a:r>
            <a:br>
              <a:rPr lang="en-US" dirty="0"/>
            </a:br>
            <a:r>
              <a:rPr lang="zh-TW" altLang="en-US" sz="3600" dirty="0"/>
              <a:t>化學</a:t>
            </a:r>
            <a:r>
              <a:rPr lang="zh-TW" altLang="en-US" sz="3600" dirty="0">
                <a:latin typeface="+mn-ea"/>
                <a:cs typeface="Economica"/>
                <a:sym typeface="Economica"/>
              </a:rPr>
              <a:t>物質</a:t>
            </a:r>
            <a:r>
              <a:rPr lang="zh-TW" altLang="en-US" sz="3600" dirty="0"/>
              <a:t>危害</a:t>
            </a:r>
            <a:r>
              <a:rPr lang="zh-TW" altLang="en-US" sz="3600" dirty="0">
                <a:latin typeface="+mn-ea"/>
              </a:rPr>
              <a:t>的</a:t>
            </a:r>
            <a:r>
              <a:rPr lang="zh-TW" altLang="en-US" sz="3600" dirty="0"/>
              <a:t>防護</a:t>
            </a:r>
            <a:endParaRPr lang="en-US" dirty="0"/>
          </a:p>
        </p:txBody>
      </p:sp>
      <p:sp>
        <p:nvSpPr>
          <p:cNvPr id="3" name="Content Placeholder 2"/>
          <p:cNvSpPr>
            <a:spLocks noGrp="1"/>
          </p:cNvSpPr>
          <p:nvPr>
            <p:ph idx="1"/>
          </p:nvPr>
        </p:nvSpPr>
        <p:spPr/>
        <p:txBody>
          <a:bodyPr/>
          <a:lstStyle/>
          <a:p>
            <a:r>
              <a:rPr lang="en-US" dirty="0"/>
              <a:t>What can you do to protect yourself from chemical hazards? </a:t>
            </a:r>
            <a:r>
              <a:rPr lang="zh-TW" altLang="en-US" sz="2600" dirty="0"/>
              <a:t>你能做些什麼來保護自己免受化學</a:t>
            </a:r>
            <a:r>
              <a:rPr lang="zh-TW" altLang="en-US" sz="2600" dirty="0">
                <a:latin typeface="+mn-ea"/>
                <a:cs typeface="Economica"/>
                <a:sym typeface="Economica"/>
              </a:rPr>
              <a:t>物質</a:t>
            </a:r>
            <a:r>
              <a:rPr lang="zh-TW" altLang="en-US" sz="2600" dirty="0"/>
              <a:t>危害？</a:t>
            </a:r>
            <a:endParaRPr lang="en-US" sz="2600" dirty="0"/>
          </a:p>
          <a:p>
            <a:endParaRPr lang="en-US" dirty="0"/>
          </a:p>
          <a:p>
            <a:r>
              <a:rPr lang="en-US" dirty="0"/>
              <a:t>[Short discussion] </a:t>
            </a:r>
            <a:r>
              <a:rPr lang="zh-TW" altLang="en-US" sz="2600" dirty="0"/>
              <a:t>簡短討論</a:t>
            </a:r>
            <a:endParaRPr lang="en-US" sz="2600" dirty="0"/>
          </a:p>
        </p:txBody>
      </p:sp>
      <p:sp>
        <p:nvSpPr>
          <p:cNvPr id="4" name="Slide Number Placeholder 3"/>
          <p:cNvSpPr>
            <a:spLocks noGrp="1"/>
          </p:cNvSpPr>
          <p:nvPr>
            <p:ph type="sldNum" sz="quarter" idx="12"/>
          </p:nvPr>
        </p:nvSpPr>
        <p:spPr/>
        <p:txBody>
          <a:bodyPr/>
          <a:lstStyle/>
          <a:p>
            <a:fld id="{12775FB8-FE8B-CA4D-AF74-1335A0F8AE96}" type="slidenum">
              <a:rPr lang="en-US" smtClean="0"/>
              <a:t>18</a:t>
            </a:fld>
            <a:endParaRPr lang="en-US"/>
          </a:p>
        </p:txBody>
      </p:sp>
    </p:spTree>
    <p:extLst>
      <p:ext uri="{BB962C8B-B14F-4D97-AF65-F5344CB8AC3E}">
        <p14:creationId xmlns:p14="http://schemas.microsoft.com/office/powerpoint/2010/main" val="825168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title="Blue triangl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06018" y="1968333"/>
            <a:ext cx="7583424" cy="4828032"/>
          </a:xfrm>
          <a:prstGeom prst="rect">
            <a:avLst/>
          </a:prstGeom>
        </p:spPr>
      </p:pic>
      <p:sp>
        <p:nvSpPr>
          <p:cNvPr id="12292" name="Text Box 7"/>
          <p:cNvSpPr txBox="1">
            <a:spLocks noChangeArrowheads="1"/>
          </p:cNvSpPr>
          <p:nvPr/>
        </p:nvSpPr>
        <p:spPr bwMode="auto">
          <a:xfrm>
            <a:off x="3277377" y="3429000"/>
            <a:ext cx="2894045" cy="104644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28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000">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eaLnBrk="0" hangingPunct="0">
              <a:buFont typeface="Wingdings" charset="0"/>
              <a:defRPr>
                <a:solidFill>
                  <a:schemeClr val="tx1"/>
                </a:solidFill>
                <a:latin typeface="Arial" charset="0"/>
                <a:ea typeface="ＭＳ Ｐゴシック" charset="0"/>
              </a:defRPr>
            </a:lvl6pPr>
            <a:lvl7pPr eaLnBrk="0" hangingPunct="0">
              <a:buFont typeface="Wingdings" charset="0"/>
              <a:defRPr>
                <a:solidFill>
                  <a:schemeClr val="tx1"/>
                </a:solidFill>
                <a:latin typeface="Arial" charset="0"/>
                <a:ea typeface="ＭＳ Ｐゴシック" charset="0"/>
              </a:defRPr>
            </a:lvl7pPr>
            <a:lvl8pPr eaLnBrk="0" hangingPunct="0">
              <a:buFont typeface="Wingdings" charset="0"/>
              <a:defRPr>
                <a:solidFill>
                  <a:schemeClr val="tx1"/>
                </a:solidFill>
                <a:latin typeface="Arial" charset="0"/>
                <a:ea typeface="ＭＳ Ｐゴシック" charset="0"/>
              </a:defRPr>
            </a:lvl8pPr>
            <a:lvl9pPr eaLnBrk="0" hangingPunct="0">
              <a:buFont typeface="Wingdings" charset="0"/>
              <a:defRPr>
                <a:solidFill>
                  <a:schemeClr val="tx1"/>
                </a:solidFill>
                <a:latin typeface="Arial" charset="0"/>
                <a:ea typeface="ＭＳ Ｐゴシック" charset="0"/>
              </a:defRPr>
            </a:lvl9pPr>
          </a:lstStyle>
          <a:p>
            <a:pPr algn="ctr">
              <a:defRPr/>
            </a:pPr>
            <a:r>
              <a:rPr lang="en-US" sz="2000" b="1" dirty="0">
                <a:cs typeface="+mn-cs"/>
              </a:rPr>
              <a:t>(1) Remove</a:t>
            </a:r>
          </a:p>
          <a:p>
            <a:pPr algn="ctr">
              <a:defRPr/>
            </a:pPr>
            <a:r>
              <a:rPr lang="en-US" sz="2000" b="1" dirty="0">
                <a:cs typeface="+mn-cs"/>
              </a:rPr>
              <a:t>the Hazard from Work Area </a:t>
            </a:r>
            <a:r>
              <a:rPr lang="zh-TW" altLang="en-US" sz="2200" b="1" dirty="0">
                <a:latin typeface="+mn-ea"/>
                <a:ea typeface="+mn-ea"/>
              </a:rPr>
              <a:t>消除</a:t>
            </a:r>
            <a:r>
              <a:rPr lang="zh-TW" altLang="en-US" sz="2200" dirty="0">
                <a:latin typeface="+mn-ea"/>
                <a:ea typeface="+mn-ea"/>
              </a:rPr>
              <a:t>工作區</a:t>
            </a:r>
            <a:r>
              <a:rPr lang="zh-TW" altLang="en-US" sz="2200" b="1" dirty="0">
                <a:latin typeface="+mn-ea"/>
                <a:ea typeface="+mn-ea"/>
              </a:rPr>
              <a:t>危</a:t>
            </a:r>
            <a:r>
              <a:rPr lang="zh-TW" altLang="en-US" sz="2200" dirty="0">
                <a:latin typeface="+mn-ea"/>
                <a:ea typeface="+mn-ea"/>
              </a:rPr>
              <a:t>害</a:t>
            </a:r>
            <a:endParaRPr lang="en-US" sz="2200" dirty="0">
              <a:latin typeface="+mn-ea"/>
              <a:ea typeface="+mn-ea"/>
            </a:endParaRPr>
          </a:p>
        </p:txBody>
      </p:sp>
      <p:sp>
        <p:nvSpPr>
          <p:cNvPr id="12293" name="Text Box 8"/>
          <p:cNvSpPr txBox="1">
            <a:spLocks noChangeArrowheads="1"/>
          </p:cNvSpPr>
          <p:nvPr/>
        </p:nvSpPr>
        <p:spPr bwMode="auto">
          <a:xfrm>
            <a:off x="2198913" y="4835952"/>
            <a:ext cx="5050971" cy="7078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28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000">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eaLnBrk="0" hangingPunct="0">
              <a:buFont typeface="Wingdings" charset="0"/>
              <a:defRPr>
                <a:solidFill>
                  <a:schemeClr val="tx1"/>
                </a:solidFill>
                <a:latin typeface="Arial" charset="0"/>
                <a:ea typeface="ＭＳ Ｐゴシック" charset="0"/>
              </a:defRPr>
            </a:lvl6pPr>
            <a:lvl7pPr eaLnBrk="0" hangingPunct="0">
              <a:buFont typeface="Wingdings" charset="0"/>
              <a:defRPr>
                <a:solidFill>
                  <a:schemeClr val="tx1"/>
                </a:solidFill>
                <a:latin typeface="Arial" charset="0"/>
                <a:ea typeface="ＭＳ Ｐゴシック" charset="0"/>
              </a:defRPr>
            </a:lvl7pPr>
            <a:lvl8pPr eaLnBrk="0" hangingPunct="0">
              <a:buFont typeface="Wingdings" charset="0"/>
              <a:defRPr>
                <a:solidFill>
                  <a:schemeClr val="tx1"/>
                </a:solidFill>
                <a:latin typeface="Arial" charset="0"/>
                <a:ea typeface="ＭＳ Ｐゴシック" charset="0"/>
              </a:defRPr>
            </a:lvl8pPr>
            <a:lvl9pPr eaLnBrk="0" hangingPunct="0">
              <a:buFont typeface="Wingdings" charset="0"/>
              <a:defRPr>
                <a:solidFill>
                  <a:schemeClr val="tx1"/>
                </a:solidFill>
                <a:latin typeface="Arial" charset="0"/>
                <a:ea typeface="ＭＳ Ｐゴシック" charset="0"/>
              </a:defRPr>
            </a:lvl9pPr>
          </a:lstStyle>
          <a:p>
            <a:pPr algn="ctr">
              <a:spcBef>
                <a:spcPct val="50000"/>
              </a:spcBef>
              <a:defRPr/>
            </a:pPr>
            <a:r>
              <a:rPr lang="en-US" sz="2000" b="1" dirty="0">
                <a:cs typeface="+mn-cs"/>
              </a:rPr>
              <a:t>(2) Review and Follow Work Policies and Procedures </a:t>
            </a:r>
            <a:r>
              <a:rPr lang="zh-TW" altLang="en-US" sz="1800" b="1" dirty="0">
                <a:latin typeface="+mn-ea"/>
                <a:ea typeface="+mn-ea"/>
              </a:rPr>
              <a:t>審查並遵守工作政策和程序</a:t>
            </a:r>
            <a:endParaRPr lang="en-US" sz="1800" b="1" dirty="0">
              <a:latin typeface="+mn-ea"/>
              <a:ea typeface="+mn-ea"/>
            </a:endParaRPr>
          </a:p>
        </p:txBody>
      </p:sp>
      <p:sp>
        <p:nvSpPr>
          <p:cNvPr id="12294" name="Text Box 9"/>
          <p:cNvSpPr txBox="1">
            <a:spLocks noChangeArrowheads="1"/>
          </p:cNvSpPr>
          <p:nvPr/>
        </p:nvSpPr>
        <p:spPr bwMode="auto">
          <a:xfrm>
            <a:off x="2035214" y="5807789"/>
            <a:ext cx="5073572" cy="12157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28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000">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eaLnBrk="0" hangingPunct="0">
              <a:buFont typeface="Wingdings" charset="0"/>
              <a:defRPr>
                <a:solidFill>
                  <a:schemeClr val="tx1"/>
                </a:solidFill>
                <a:latin typeface="Arial" charset="0"/>
                <a:ea typeface="ＭＳ Ｐゴシック" charset="0"/>
              </a:defRPr>
            </a:lvl6pPr>
            <a:lvl7pPr eaLnBrk="0" hangingPunct="0">
              <a:buFont typeface="Wingdings" charset="0"/>
              <a:defRPr>
                <a:solidFill>
                  <a:schemeClr val="tx1"/>
                </a:solidFill>
                <a:latin typeface="Arial" charset="0"/>
                <a:ea typeface="ＭＳ Ｐゴシック" charset="0"/>
              </a:defRPr>
            </a:lvl7pPr>
            <a:lvl8pPr eaLnBrk="0" hangingPunct="0">
              <a:buFont typeface="Wingdings" charset="0"/>
              <a:defRPr>
                <a:solidFill>
                  <a:schemeClr val="tx1"/>
                </a:solidFill>
                <a:latin typeface="Arial" charset="0"/>
                <a:ea typeface="ＭＳ Ｐゴシック" charset="0"/>
              </a:defRPr>
            </a:lvl8pPr>
            <a:lvl9pPr eaLnBrk="0" hangingPunct="0">
              <a:buFont typeface="Wingdings" charset="0"/>
              <a:defRPr>
                <a:solidFill>
                  <a:schemeClr val="tx1"/>
                </a:solidFill>
                <a:latin typeface="Arial" charset="0"/>
                <a:ea typeface="ＭＳ Ｐゴシック" charset="0"/>
              </a:defRPr>
            </a:lvl9pPr>
          </a:lstStyle>
          <a:p>
            <a:pPr algn="ctr">
              <a:spcBef>
                <a:spcPct val="50000"/>
              </a:spcBef>
              <a:defRPr/>
            </a:pPr>
            <a:r>
              <a:rPr lang="en-US" sz="2000" b="1" dirty="0">
                <a:cs typeface="+mn-cs"/>
              </a:rPr>
              <a:t>(3) Wear Personal Protective Equipment </a:t>
            </a:r>
            <a:r>
              <a:rPr lang="zh-TW" altLang="en-US" sz="2300" b="1" dirty="0">
                <a:latin typeface="+mn-ea"/>
                <a:ea typeface="+mn-ea"/>
              </a:rPr>
              <a:t>穿著個人防護裝備</a:t>
            </a:r>
            <a:endParaRPr lang="en-US" sz="2300" b="1" dirty="0">
              <a:latin typeface="+mn-ea"/>
              <a:ea typeface="+mn-ea"/>
            </a:endParaRPr>
          </a:p>
          <a:p>
            <a:pPr algn="ctr">
              <a:spcBef>
                <a:spcPct val="50000"/>
              </a:spcBef>
              <a:defRPr/>
            </a:pPr>
            <a:endParaRPr lang="en-US" sz="2000" dirty="0">
              <a:cs typeface="+mn-cs"/>
            </a:endParaRPr>
          </a:p>
        </p:txBody>
      </p:sp>
      <p:sp>
        <p:nvSpPr>
          <p:cNvPr id="12295" name="Line 10" descr="A line separating these two statements: (1) Remove the hazard from work area, and (2) Review and follow work policies and procedures"/>
          <p:cNvSpPr>
            <a:spLocks noChangeShapeType="1"/>
          </p:cNvSpPr>
          <p:nvPr/>
        </p:nvSpPr>
        <p:spPr bwMode="auto">
          <a:xfrm>
            <a:off x="2934476" y="4572000"/>
            <a:ext cx="35814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2296" name="Line 11" descr="A line separating two statements: (1)  Review and follow work policies and procedures, and (2) Wear personal protective equipment "/>
          <p:cNvSpPr>
            <a:spLocks noChangeShapeType="1"/>
          </p:cNvSpPr>
          <p:nvPr/>
        </p:nvSpPr>
        <p:spPr bwMode="auto">
          <a:xfrm>
            <a:off x="2057400" y="5715000"/>
            <a:ext cx="54102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 name="Title 3"/>
          <p:cNvSpPr>
            <a:spLocks noGrp="1"/>
          </p:cNvSpPr>
          <p:nvPr>
            <p:ph type="title"/>
          </p:nvPr>
        </p:nvSpPr>
        <p:spPr/>
        <p:txBody>
          <a:bodyPr/>
          <a:lstStyle/>
          <a:p>
            <a:r>
              <a:rPr lang="en-US" sz="3200" dirty="0">
                <a:solidFill>
                  <a:prstClr val="black"/>
                </a:solidFill>
                <a:latin typeface="Arial" charset="0"/>
              </a:rPr>
              <a:t>Chemical Hazard Control Approaches</a:t>
            </a:r>
            <a:br>
              <a:rPr lang="en-US" sz="3200" dirty="0">
                <a:solidFill>
                  <a:prstClr val="black"/>
                </a:solidFill>
                <a:latin typeface="Arial" charset="0"/>
              </a:rPr>
            </a:br>
            <a:r>
              <a:rPr lang="zh-TW" altLang="en-US" sz="3200" dirty="0">
                <a:solidFill>
                  <a:prstClr val="black"/>
                </a:solidFill>
                <a:latin typeface="Arial" charset="0"/>
              </a:rPr>
              <a:t>化學</a:t>
            </a:r>
            <a:r>
              <a:rPr lang="zh-TW" altLang="en-US" sz="3200" dirty="0">
                <a:solidFill>
                  <a:prstClr val="black"/>
                </a:solidFill>
                <a:latin typeface="新細明體"/>
                <a:cs typeface="Economica"/>
                <a:sym typeface="Economica"/>
              </a:rPr>
              <a:t>物質</a:t>
            </a:r>
            <a:r>
              <a:rPr lang="zh-TW" altLang="en-US" sz="3200" dirty="0">
                <a:solidFill>
                  <a:prstClr val="black"/>
                </a:solidFill>
                <a:latin typeface="Arial" charset="0"/>
              </a:rPr>
              <a:t>危害控制途徑</a:t>
            </a:r>
            <a:endParaRPr lang="en-US" dirty="0"/>
          </a:p>
        </p:txBody>
      </p:sp>
      <p:sp>
        <p:nvSpPr>
          <p:cNvPr id="2" name="Slide Number Placeholder 1"/>
          <p:cNvSpPr>
            <a:spLocks noGrp="1"/>
          </p:cNvSpPr>
          <p:nvPr>
            <p:ph type="sldNum" sz="quarter" idx="12"/>
          </p:nvPr>
        </p:nvSpPr>
        <p:spPr/>
        <p:txBody>
          <a:bodyPr/>
          <a:lstStyle/>
          <a:p>
            <a:fld id="{12775FB8-FE8B-CA4D-AF74-1335A0F8AE96}" type="slidenum">
              <a:rPr lang="en-US" smtClean="0"/>
              <a:t>19</a:t>
            </a:fld>
            <a:endParaRPr lang="en-US"/>
          </a:p>
        </p:txBody>
      </p:sp>
    </p:spTree>
    <p:extLst>
      <p:ext uri="{BB962C8B-B14F-4D97-AF65-F5344CB8AC3E}">
        <p14:creationId xmlns:p14="http://schemas.microsoft.com/office/powerpoint/2010/main" val="994874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Training Objectives</a:t>
            </a:r>
            <a:br>
              <a:rPr lang="en-US" dirty="0"/>
            </a:br>
            <a:r>
              <a:rPr lang="zh-TW" altLang="en-US" sz="4000" dirty="0"/>
              <a:t>培訓目標</a:t>
            </a:r>
            <a:endParaRPr lang="en-US" sz="4000" dirty="0"/>
          </a:p>
        </p:txBody>
      </p:sp>
      <p:sp>
        <p:nvSpPr>
          <p:cNvPr id="3" name="Content Placeholder 2"/>
          <p:cNvSpPr>
            <a:spLocks noGrp="1"/>
          </p:cNvSpPr>
          <p:nvPr>
            <p:ph idx="1"/>
          </p:nvPr>
        </p:nvSpPr>
        <p:spPr/>
        <p:txBody>
          <a:bodyPr>
            <a:normAutofit fontScale="92500"/>
          </a:bodyPr>
          <a:lstStyle/>
          <a:p>
            <a:r>
              <a:rPr lang="en-US" dirty="0"/>
              <a:t>Employer </a:t>
            </a:r>
            <a:r>
              <a:rPr lang="en-US" b="1" u="sng" dirty="0"/>
              <a:t>requirements</a:t>
            </a:r>
            <a:r>
              <a:rPr lang="en-US" dirty="0"/>
              <a:t> for chemical safety at the workplace </a:t>
            </a:r>
            <a:r>
              <a:rPr lang="zh-TW" altLang="en-US" sz="2800" dirty="0"/>
              <a:t>僱主在工作場地內對化學物質安全的</a:t>
            </a:r>
            <a:r>
              <a:rPr lang="zh-TW" altLang="en-US" sz="2800" b="1" u="sng" dirty="0"/>
              <a:t>規定</a:t>
            </a:r>
            <a:endParaRPr lang="en-US" sz="2800" b="1" u="sng" dirty="0"/>
          </a:p>
          <a:p>
            <a:r>
              <a:rPr lang="en-US" dirty="0"/>
              <a:t>How to </a:t>
            </a:r>
            <a:r>
              <a:rPr lang="en-US" b="1" u="sng" dirty="0"/>
              <a:t>recognize</a:t>
            </a:r>
            <a:r>
              <a:rPr lang="en-US" dirty="0"/>
              <a:t> chemical hazards associated with the workplace </a:t>
            </a:r>
            <a:r>
              <a:rPr lang="zh-TW" altLang="en-US" sz="2800" dirty="0"/>
              <a:t>怎樣</a:t>
            </a:r>
            <a:r>
              <a:rPr lang="zh-TW" altLang="en-US" sz="2800" b="1" u="sng" dirty="0"/>
              <a:t>識別</a:t>
            </a:r>
            <a:r>
              <a:rPr lang="zh-TW" altLang="en-US" sz="2800" dirty="0"/>
              <a:t>與工作場地相關的化學物質危害</a:t>
            </a:r>
            <a:endParaRPr lang="en-US" dirty="0"/>
          </a:p>
          <a:p>
            <a:r>
              <a:rPr lang="en-US" dirty="0"/>
              <a:t>How chemical hazards </a:t>
            </a:r>
            <a:r>
              <a:rPr lang="en-US" b="1" u="sng" dirty="0"/>
              <a:t>affect</a:t>
            </a:r>
            <a:r>
              <a:rPr lang="en-US" dirty="0"/>
              <a:t> the body </a:t>
            </a:r>
            <a:r>
              <a:rPr lang="zh-TW" altLang="en-US" sz="2800" dirty="0"/>
              <a:t>化學物質危害怎樣</a:t>
            </a:r>
            <a:r>
              <a:rPr lang="zh-TW" altLang="en-US" sz="2800" b="1" u="sng" dirty="0"/>
              <a:t>影響</a:t>
            </a:r>
            <a:r>
              <a:rPr lang="zh-TW" altLang="en-US" sz="2800" dirty="0"/>
              <a:t>身體</a:t>
            </a:r>
            <a:endParaRPr lang="en-US" sz="2800" dirty="0"/>
          </a:p>
          <a:p>
            <a:r>
              <a:rPr lang="en-US" dirty="0"/>
              <a:t>How to </a:t>
            </a:r>
            <a:r>
              <a:rPr lang="en-US" b="1" u="sng" dirty="0"/>
              <a:t>handle</a:t>
            </a:r>
            <a:r>
              <a:rPr lang="en-US" dirty="0"/>
              <a:t> chemicals safely in the workplace</a:t>
            </a:r>
            <a:r>
              <a:rPr lang="zh-TW" altLang="en-US" sz="2800" dirty="0"/>
              <a:t>怎樣</a:t>
            </a:r>
            <a:r>
              <a:rPr lang="zh-TW" altLang="en-US" sz="2800" dirty="0">
                <a:latin typeface="+mn-ea"/>
              </a:rPr>
              <a:t>在工作場</a:t>
            </a:r>
            <a:r>
              <a:rPr lang="zh-TW" altLang="en-US" sz="2800" dirty="0"/>
              <a:t>地內</a:t>
            </a:r>
            <a:r>
              <a:rPr lang="zh-TW" altLang="en-US" sz="2800" dirty="0">
                <a:latin typeface="+mn-ea"/>
              </a:rPr>
              <a:t>安全地</a:t>
            </a:r>
            <a:r>
              <a:rPr lang="zh-TW" altLang="en-US" sz="2800" b="1" u="sng" dirty="0">
                <a:latin typeface="+mn-ea"/>
              </a:rPr>
              <a:t>處理</a:t>
            </a:r>
            <a:r>
              <a:rPr lang="zh-TW" altLang="en-US" sz="2800" dirty="0">
                <a:latin typeface="+mn-ea"/>
              </a:rPr>
              <a:t>化學</a:t>
            </a:r>
            <a:r>
              <a:rPr lang="zh-TW" altLang="en-US" sz="2800" dirty="0"/>
              <a:t>物質</a:t>
            </a:r>
            <a:endParaRPr lang="en-US" sz="2800" dirty="0">
              <a:latin typeface="+mn-ea"/>
            </a:endParaRPr>
          </a:p>
          <a:p>
            <a:endParaRPr lang="en-US" dirty="0"/>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a:t>
            </a:fld>
            <a:endParaRPr lang="en-US"/>
          </a:p>
        </p:txBody>
      </p:sp>
    </p:spTree>
    <p:extLst>
      <p:ext uri="{BB962C8B-B14F-4D97-AF65-F5344CB8AC3E}">
        <p14:creationId xmlns:p14="http://schemas.microsoft.com/office/powerpoint/2010/main" val="31104786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Remove the Hazardous Chemical</a:t>
            </a:r>
            <a:br>
              <a:rPr lang="en-US" dirty="0"/>
            </a:br>
            <a:r>
              <a:rPr lang="zh-TW" altLang="en-US" sz="3600" b="1" dirty="0">
                <a:latin typeface="+mn-ea"/>
              </a:rPr>
              <a:t>消除</a:t>
            </a:r>
            <a:r>
              <a:rPr lang="zh-TW" altLang="en-US" sz="3600" dirty="0">
                <a:latin typeface="+mn-ea"/>
              </a:rPr>
              <a:t>工作區</a:t>
            </a:r>
            <a:r>
              <a:rPr lang="zh-TW" altLang="en-US" sz="3600" b="1" dirty="0">
                <a:latin typeface="+mn-ea"/>
              </a:rPr>
              <a:t>危</a:t>
            </a:r>
            <a:r>
              <a:rPr lang="zh-TW" altLang="en-US" sz="3600" dirty="0">
                <a:latin typeface="+mn-ea"/>
              </a:rPr>
              <a:t>害</a:t>
            </a:r>
            <a:endParaRPr lang="en-US" sz="3600" dirty="0"/>
          </a:p>
        </p:txBody>
      </p:sp>
      <p:sp>
        <p:nvSpPr>
          <p:cNvPr id="3" name="Content Placeholder 2"/>
          <p:cNvSpPr>
            <a:spLocks noGrp="1"/>
          </p:cNvSpPr>
          <p:nvPr>
            <p:ph idx="1"/>
          </p:nvPr>
        </p:nvSpPr>
        <p:spPr/>
        <p:txBody>
          <a:bodyPr/>
          <a:lstStyle/>
          <a:p>
            <a:r>
              <a:rPr lang="en-US" dirty="0"/>
              <a:t>Remove the chemical hazard from work area </a:t>
            </a:r>
            <a:r>
              <a:rPr lang="zh-TW" altLang="en-US" sz="2600" dirty="0">
                <a:latin typeface="+mn-ea"/>
              </a:rPr>
              <a:t>清除工作場地內化學物質危害</a:t>
            </a:r>
            <a:endParaRPr lang="en-US" sz="2600" dirty="0">
              <a:latin typeface="+mn-ea"/>
            </a:endParaRPr>
          </a:p>
          <a:p>
            <a:r>
              <a:rPr lang="en-US" sz="2800" dirty="0"/>
              <a:t>Choose nontoxic products </a:t>
            </a:r>
            <a:r>
              <a:rPr lang="zh-TW" altLang="en-US" sz="2800" dirty="0"/>
              <a:t>選擇無毒產品認證</a:t>
            </a:r>
            <a:endParaRPr lang="en-US" sz="2800" dirty="0"/>
          </a:p>
          <a:p>
            <a:pPr lvl="1"/>
            <a:r>
              <a:rPr lang="en-US" dirty="0"/>
              <a:t>“Green Seal Certified” </a:t>
            </a:r>
            <a:r>
              <a:rPr lang="zh-TW" altLang="en-US" dirty="0"/>
              <a:t>“綠色印章認證”</a:t>
            </a:r>
            <a:endParaRPr lang="en-US" dirty="0"/>
          </a:p>
          <a:p>
            <a:pPr lvl="1"/>
            <a:r>
              <a:rPr lang="en-US" dirty="0"/>
              <a:t>“</a:t>
            </a:r>
            <a:r>
              <a:rPr lang="en-US" dirty="0" err="1"/>
              <a:t>Ecologo</a:t>
            </a:r>
            <a:r>
              <a:rPr lang="en-US" dirty="0"/>
              <a:t> UL” </a:t>
            </a:r>
            <a:r>
              <a:rPr lang="zh-TW" altLang="en-US" dirty="0">
                <a:latin typeface="+mn-ea"/>
              </a:rPr>
              <a:t>通過 </a:t>
            </a:r>
            <a:r>
              <a:rPr lang="en-US" altLang="zh-TW" dirty="0" err="1">
                <a:latin typeface="+mn-ea"/>
              </a:rPr>
              <a:t>EcoLogo</a:t>
            </a:r>
            <a:r>
              <a:rPr lang="en-US" altLang="zh-TW" dirty="0">
                <a:latin typeface="+mn-ea"/>
              </a:rPr>
              <a:t> </a:t>
            </a:r>
            <a:r>
              <a:rPr lang="zh-TW" altLang="en-US" dirty="0">
                <a:latin typeface="+mn-ea"/>
              </a:rPr>
              <a:t>安全認證</a:t>
            </a:r>
            <a:endParaRPr lang="en-US" dirty="0">
              <a:latin typeface="+mn-ea"/>
            </a:endParaRPr>
          </a:p>
          <a:p>
            <a:pPr lvl="1"/>
            <a:r>
              <a:rPr lang="en-US" dirty="0"/>
              <a:t>“Safer Choice” </a:t>
            </a:r>
            <a:r>
              <a:rPr lang="zh-TW" altLang="en-US" dirty="0"/>
              <a:t>“更安全的選擇”</a:t>
            </a:r>
            <a:endParaRPr lang="en-US" dirty="0"/>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20</a:t>
            </a:fld>
            <a:endParaRPr lang="en-US"/>
          </a:p>
        </p:txBody>
      </p:sp>
    </p:spTree>
    <p:extLst>
      <p:ext uri="{BB962C8B-B14F-4D97-AF65-F5344CB8AC3E}">
        <p14:creationId xmlns:p14="http://schemas.microsoft.com/office/powerpoint/2010/main" val="2277556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1209"/>
            <a:ext cx="8229600" cy="1143000"/>
          </a:xfrm>
        </p:spPr>
        <p:txBody>
          <a:bodyPr>
            <a:normAutofit fontScale="90000"/>
          </a:bodyPr>
          <a:lstStyle/>
          <a:p>
            <a:r>
              <a:rPr lang="en-US" dirty="0"/>
              <a:t>Work Policies and Procedures</a:t>
            </a:r>
            <a:br>
              <a:rPr lang="en-US" dirty="0"/>
            </a:br>
            <a:r>
              <a:rPr lang="zh-TW" altLang="en-US" sz="3600" b="1" dirty="0">
                <a:latin typeface="+mn-ea"/>
              </a:rPr>
              <a:t>審查並遵守工作政策和程序</a:t>
            </a:r>
            <a:r>
              <a:rPr lang="en-US" sz="4800" b="1" dirty="0">
                <a:latin typeface="+mn-ea"/>
              </a:rPr>
              <a:t/>
            </a:r>
            <a:br>
              <a:rPr lang="en-US" sz="4800" b="1" dirty="0">
                <a:latin typeface="+mn-ea"/>
              </a:rPr>
            </a:br>
            <a:endParaRPr lang="en-US" dirty="0"/>
          </a:p>
        </p:txBody>
      </p:sp>
      <p:sp>
        <p:nvSpPr>
          <p:cNvPr id="3" name="Content Placeholder 2"/>
          <p:cNvSpPr>
            <a:spLocks noGrp="1"/>
          </p:cNvSpPr>
          <p:nvPr>
            <p:ph idx="1"/>
          </p:nvPr>
        </p:nvSpPr>
        <p:spPr/>
        <p:txBody>
          <a:bodyPr>
            <a:normAutofit lnSpcReduction="10000"/>
          </a:bodyPr>
          <a:lstStyle/>
          <a:p>
            <a:r>
              <a:rPr lang="en-US" dirty="0"/>
              <a:t>Train on reading labels and know what symbols and warnings mean </a:t>
            </a:r>
            <a:r>
              <a:rPr lang="zh-TW" altLang="en-US" sz="2800" dirty="0"/>
              <a:t>培訓標籤閱讀，知道什麼符號及其警告意思</a:t>
            </a:r>
            <a:endParaRPr lang="en-US" sz="2800" dirty="0"/>
          </a:p>
          <a:p>
            <a:r>
              <a:rPr lang="en-US" dirty="0"/>
              <a:t>Use small amounts of chemicals, measuring &amp; diluting them </a:t>
            </a:r>
            <a:r>
              <a:rPr lang="zh-TW" altLang="en-US" sz="2800" dirty="0"/>
              <a:t>减少，量度和稀釋化學</a:t>
            </a:r>
            <a:r>
              <a:rPr lang="zh-TW" altLang="en-US" sz="2800" dirty="0">
                <a:latin typeface="+mn-ea"/>
              </a:rPr>
              <a:t>物質</a:t>
            </a:r>
            <a:endParaRPr lang="en-US" sz="2800" dirty="0"/>
          </a:p>
          <a:p>
            <a:r>
              <a:rPr lang="en-US" dirty="0"/>
              <a:t>Use tools to avoid direct contact with chemicals </a:t>
            </a:r>
            <a:r>
              <a:rPr lang="zh-TW" altLang="en-US" sz="2800" dirty="0"/>
              <a:t>使用工具來避免直接接觸化學</a:t>
            </a:r>
            <a:r>
              <a:rPr lang="zh-TW" altLang="en-US" sz="2800" dirty="0">
                <a:latin typeface="+mn-ea"/>
              </a:rPr>
              <a:t>物質</a:t>
            </a:r>
            <a:endParaRPr lang="en-US" sz="2400" dirty="0">
              <a:latin typeface="+mn-ea"/>
            </a:endParaRPr>
          </a:p>
          <a:p>
            <a:r>
              <a:rPr lang="en-US" dirty="0"/>
              <a:t>Cover and store chemicals safely </a:t>
            </a:r>
            <a:r>
              <a:rPr lang="zh-TW" altLang="en-US" sz="2800" dirty="0"/>
              <a:t>安全地蓋上和儲存化學品</a:t>
            </a:r>
            <a:endParaRPr lang="en-US" sz="2400" dirty="0"/>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21</a:t>
            </a:fld>
            <a:endParaRPr lang="en-US"/>
          </a:p>
        </p:txBody>
      </p:sp>
    </p:spTree>
    <p:extLst>
      <p:ext uri="{BB962C8B-B14F-4D97-AF65-F5344CB8AC3E}">
        <p14:creationId xmlns:p14="http://schemas.microsoft.com/office/powerpoint/2010/main" val="4266461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Learn to read Chemical Hazard Labels</a:t>
            </a:r>
            <a:br>
              <a:rPr lang="en-US" dirty="0"/>
            </a:br>
            <a:r>
              <a:rPr lang="zh-TW" altLang="en-US" dirty="0"/>
              <a:t>培訓閱讀標籤</a:t>
            </a:r>
            <a:endParaRPr lang="en-US" dirty="0"/>
          </a:p>
        </p:txBody>
      </p:sp>
      <p:sp>
        <p:nvSpPr>
          <p:cNvPr id="3" name="Content Placeholder 2"/>
          <p:cNvSpPr>
            <a:spLocks noGrp="1"/>
          </p:cNvSpPr>
          <p:nvPr>
            <p:ph idx="1"/>
          </p:nvPr>
        </p:nvSpPr>
        <p:spPr/>
        <p:txBody>
          <a:bodyPr/>
          <a:lstStyle/>
          <a:p>
            <a:r>
              <a:rPr lang="en-US" dirty="0"/>
              <a:t>Train on reading labels and knowing what symbols and warnings mean </a:t>
            </a:r>
            <a:r>
              <a:rPr lang="zh-TW" altLang="en-US" sz="2800" dirty="0"/>
              <a:t>培訓標籤閱讀，知道什麼符號及其警告意思</a:t>
            </a: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22</a:t>
            </a:fld>
            <a:endParaRPr lang="en-US"/>
          </a:p>
        </p:txBody>
      </p:sp>
    </p:spTree>
    <p:extLst>
      <p:ext uri="{BB962C8B-B14F-4D97-AF65-F5344CB8AC3E}">
        <p14:creationId xmlns:p14="http://schemas.microsoft.com/office/powerpoint/2010/main" val="2628771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title="Statements of Chemical Dange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857656" y="2388545"/>
            <a:ext cx="4171950" cy="4267200"/>
          </a:xfrm>
          <a:prstGeom prst="rect">
            <a:avLst/>
          </a:prstGeom>
        </p:spPr>
      </p:pic>
      <p:sp>
        <p:nvSpPr>
          <p:cNvPr id="7" name="Title 1"/>
          <p:cNvSpPr>
            <a:spLocks noGrp="1"/>
          </p:cNvSpPr>
          <p:nvPr>
            <p:ph type="title"/>
          </p:nvPr>
        </p:nvSpPr>
        <p:spPr>
          <a:xfrm>
            <a:off x="554263" y="381000"/>
            <a:ext cx="7794625" cy="1143000"/>
          </a:xfrm>
        </p:spPr>
        <p:txBody>
          <a:bodyPr>
            <a:normAutofit fontScale="90000"/>
          </a:bodyPr>
          <a:lstStyle/>
          <a:p>
            <a:pPr>
              <a:defRPr/>
            </a:pPr>
            <a:r>
              <a:rPr lang="en-US" dirty="0">
                <a:latin typeface="+mn-lt"/>
                <a:ea typeface="+mj-ea"/>
                <a:cs typeface="+mj-cs"/>
              </a:rPr>
              <a:t>Required Elements on a Label</a:t>
            </a:r>
            <a:br>
              <a:rPr lang="en-US" dirty="0">
                <a:latin typeface="+mn-lt"/>
                <a:ea typeface="+mj-ea"/>
                <a:cs typeface="+mj-cs"/>
              </a:rPr>
            </a:br>
            <a:r>
              <a:rPr lang="zh-TW" altLang="en-US" sz="4000" dirty="0">
                <a:latin typeface="+mn-lt"/>
              </a:rPr>
              <a:t>標籤上的必需組成</a:t>
            </a:r>
            <a:endParaRPr lang="en-US" sz="4000" dirty="0">
              <a:latin typeface="+mn-lt"/>
            </a:endParaRPr>
          </a:p>
        </p:txBody>
      </p:sp>
      <p:grpSp>
        <p:nvGrpSpPr>
          <p:cNvPr id="4" name="Group 3" descr="Product Identifier, Chemical Identity, Hazard Pictograms, Signal Words, Hazard Statements, Precautionary Information, and Supplier Identification"/>
          <p:cNvGrpSpPr/>
          <p:nvPr/>
        </p:nvGrpSpPr>
        <p:grpSpPr>
          <a:xfrm>
            <a:off x="114809" y="1742214"/>
            <a:ext cx="8394578" cy="5227970"/>
            <a:chOff x="114809" y="1742214"/>
            <a:chExt cx="8394578" cy="5227970"/>
          </a:xfrm>
        </p:grpSpPr>
        <p:sp>
          <p:nvSpPr>
            <p:cNvPr id="8" name="TextBox 7"/>
            <p:cNvSpPr txBox="1"/>
            <p:nvPr/>
          </p:nvSpPr>
          <p:spPr>
            <a:xfrm>
              <a:off x="114809" y="2230425"/>
              <a:ext cx="4634836" cy="4739759"/>
            </a:xfrm>
            <a:prstGeom prst="rect">
              <a:avLst/>
            </a:prstGeom>
            <a:noFill/>
          </p:spPr>
          <p:txBody>
            <a:bodyPr wrap="square">
              <a:spAutoFit/>
            </a:bodyPr>
            <a:lstStyle/>
            <a:p>
              <a:pPr>
                <a:defRPr/>
              </a:pPr>
              <a:endParaRPr lang="en-US" dirty="0">
                <a:ea typeface="+mn-ea"/>
                <a:cs typeface="+mn-cs"/>
              </a:endParaRPr>
            </a:p>
            <a:p>
              <a:pPr>
                <a:defRPr/>
              </a:pPr>
              <a:r>
                <a:rPr lang="en-US" dirty="0">
                  <a:ea typeface="+mn-ea"/>
                  <a:cs typeface="+mn-cs"/>
                </a:rPr>
                <a:t>Labels MUST include </a:t>
              </a:r>
              <a:r>
                <a:rPr lang="zh-TW" altLang="en-US" dirty="0"/>
                <a:t>標籤</a:t>
              </a:r>
              <a:r>
                <a:rPr lang="zh-TW" altLang="en-US" sz="2000" b="1" dirty="0"/>
                <a:t>必需</a:t>
              </a:r>
              <a:r>
                <a:rPr lang="zh-TW" altLang="en-US" dirty="0"/>
                <a:t>包括 </a:t>
              </a:r>
              <a:r>
                <a:rPr lang="en-US" dirty="0">
                  <a:ea typeface="+mn-ea"/>
                  <a:cs typeface="+mn-cs"/>
                </a:rPr>
                <a:t>:</a:t>
              </a:r>
            </a:p>
            <a:p>
              <a:pPr>
                <a:defRPr/>
              </a:pPr>
              <a:endParaRPr lang="en-US" dirty="0">
                <a:ea typeface="+mn-ea"/>
                <a:cs typeface="+mn-cs"/>
              </a:endParaRPr>
            </a:p>
            <a:p>
              <a:pPr marL="342900" indent="-342900">
                <a:buFont typeface="+mj-lt"/>
                <a:buAutoNum type="arabicPeriod"/>
                <a:defRPr/>
              </a:pPr>
              <a:r>
                <a:rPr lang="en-US" b="1" dirty="0">
                  <a:solidFill>
                    <a:srgbClr val="FF0000"/>
                  </a:solidFill>
                  <a:ea typeface="+mn-ea"/>
                  <a:cs typeface="+mn-cs"/>
                </a:rPr>
                <a:t>Product Identifier  		</a:t>
              </a:r>
              <a:r>
                <a:rPr lang="zh-TW" altLang="en-US" sz="2400" dirty="0">
                  <a:solidFill>
                    <a:srgbClr val="FF0000"/>
                  </a:solidFill>
                </a:rPr>
                <a:t>產品識別碼</a:t>
              </a:r>
              <a:endParaRPr lang="en-US" sz="2400" dirty="0">
                <a:solidFill>
                  <a:srgbClr val="FF0000"/>
                </a:solidFill>
              </a:endParaRPr>
            </a:p>
            <a:p>
              <a:pPr marL="342900" indent="-342900">
                <a:buFont typeface="+mj-lt"/>
                <a:buAutoNum type="arabicPeriod"/>
                <a:defRPr/>
              </a:pPr>
              <a:r>
                <a:rPr lang="en-US" b="1" dirty="0">
                  <a:solidFill>
                    <a:srgbClr val="FF0000"/>
                  </a:solidFill>
                  <a:ea typeface="+mn-ea"/>
                  <a:cs typeface="+mn-cs"/>
                </a:rPr>
                <a:t>Chemical Identity  		</a:t>
              </a:r>
              <a:r>
                <a:rPr lang="zh-TW" altLang="en-US" sz="2400" dirty="0">
                  <a:solidFill>
                    <a:srgbClr val="FF0000"/>
                  </a:solidFill>
                </a:rPr>
                <a:t>化學品名稱</a:t>
              </a:r>
              <a:endParaRPr lang="en-US" sz="2400" dirty="0">
                <a:solidFill>
                  <a:srgbClr val="FF0000"/>
                </a:solidFill>
              </a:endParaRPr>
            </a:p>
            <a:p>
              <a:pPr marL="342900" indent="-342900">
                <a:buFont typeface="+mj-lt"/>
                <a:buAutoNum type="arabicPeriod"/>
                <a:defRPr/>
              </a:pPr>
              <a:r>
                <a:rPr lang="en-US" dirty="0">
                  <a:ea typeface="+mn-ea"/>
                  <a:cs typeface="+mn-cs"/>
                </a:rPr>
                <a:t>Hazard Pictograms </a:t>
              </a:r>
              <a:r>
                <a:rPr lang="en-US" dirty="0"/>
                <a:t>*	</a:t>
              </a:r>
              <a:r>
                <a:rPr lang="zh-TW" altLang="en-US" sz="2000" dirty="0">
                  <a:latin typeface="+mn-ea"/>
                </a:rPr>
                <a:t>危害</a:t>
              </a:r>
              <a:r>
                <a:rPr lang="zh-TW" altLang="en-US" sz="2000" dirty="0"/>
                <a:t>標示符號</a:t>
              </a:r>
              <a:r>
                <a:rPr lang="en-US" altLang="zh-TW" sz="2000" dirty="0"/>
                <a:t>*</a:t>
              </a:r>
              <a:endParaRPr lang="en-US" sz="2000" dirty="0"/>
            </a:p>
            <a:p>
              <a:pPr marL="342900" indent="-342900">
                <a:buFont typeface="+mj-lt"/>
                <a:buAutoNum type="arabicPeriod"/>
                <a:defRPr/>
              </a:pPr>
              <a:r>
                <a:rPr lang="en-US" dirty="0">
                  <a:ea typeface="+mn-ea"/>
                  <a:cs typeface="+mn-cs"/>
                </a:rPr>
                <a:t>Signal Words *          	</a:t>
              </a:r>
              <a:r>
                <a:rPr lang="zh-TW" altLang="en-US" sz="2000" dirty="0"/>
                <a:t>文字信號</a:t>
              </a:r>
              <a:r>
                <a:rPr lang="en-US" altLang="zh-TW" sz="2000" dirty="0"/>
                <a:t>*</a:t>
              </a:r>
              <a:endParaRPr lang="en-US" sz="2000" dirty="0">
                <a:ea typeface="+mn-ea"/>
                <a:cs typeface="+mn-cs"/>
              </a:endParaRPr>
            </a:p>
            <a:p>
              <a:pPr marL="342900" indent="-342900">
                <a:buFont typeface="+mj-lt"/>
                <a:buAutoNum type="arabicPeriod"/>
                <a:defRPr/>
              </a:pPr>
              <a:r>
                <a:rPr lang="en-US" dirty="0">
                  <a:ea typeface="+mn-ea"/>
                  <a:cs typeface="+mn-cs"/>
                </a:rPr>
                <a:t>Hazard Statements *</a:t>
              </a:r>
              <a:r>
                <a:rPr lang="en-US" sz="2000" dirty="0">
                  <a:ea typeface="+mn-ea"/>
                  <a:cs typeface="+mn-cs"/>
                </a:rPr>
                <a:t>	</a:t>
              </a:r>
              <a:r>
                <a:rPr lang="zh-TW" altLang="en-US" sz="2000" dirty="0"/>
                <a:t>危</a:t>
              </a:r>
              <a:r>
                <a:rPr lang="zh-TW" altLang="en-US" sz="2000" dirty="0">
                  <a:latin typeface="+mn-ea"/>
                </a:rPr>
                <a:t>害</a:t>
              </a:r>
              <a:r>
                <a:rPr lang="zh-TW" altLang="en-US" sz="2000" dirty="0"/>
                <a:t>聲明</a:t>
              </a:r>
              <a:r>
                <a:rPr lang="en-US" altLang="zh-TW" sz="2000" dirty="0"/>
                <a:t>*</a:t>
              </a:r>
              <a:endParaRPr lang="en-US" sz="2000" dirty="0">
                <a:ea typeface="+mn-ea"/>
                <a:cs typeface="+mn-cs"/>
              </a:endParaRPr>
            </a:p>
            <a:p>
              <a:pPr marL="342900" indent="-342900">
                <a:buFont typeface="+mj-lt"/>
                <a:buAutoNum type="arabicPeriod"/>
                <a:defRPr/>
              </a:pPr>
              <a:r>
                <a:rPr lang="en-US" dirty="0">
                  <a:ea typeface="+mn-ea"/>
                  <a:cs typeface="+mn-cs"/>
                </a:rPr>
                <a:t>Precautionary Information	</a:t>
              </a:r>
              <a:r>
                <a:rPr lang="zh-TW" altLang="en-US" sz="2000" dirty="0"/>
                <a:t>預防信息</a:t>
              </a:r>
              <a:endParaRPr lang="en-US" sz="2000" dirty="0">
                <a:ea typeface="+mn-ea"/>
                <a:cs typeface="+mn-cs"/>
              </a:endParaRPr>
            </a:p>
            <a:p>
              <a:pPr marL="342900" indent="-342900">
                <a:buFont typeface="+mj-lt"/>
                <a:buAutoNum type="arabicPeriod"/>
                <a:defRPr/>
              </a:pPr>
              <a:r>
                <a:rPr lang="en-US" b="1" dirty="0">
                  <a:solidFill>
                    <a:srgbClr val="FF0000"/>
                  </a:solidFill>
                </a:rPr>
                <a:t>Supplier Identification 	</a:t>
              </a:r>
              <a:r>
                <a:rPr lang="zh-TW" altLang="en-US" sz="2000" dirty="0">
                  <a:solidFill>
                    <a:srgbClr val="FF0000"/>
                  </a:solidFill>
                </a:rPr>
                <a:t>供應商身份</a:t>
              </a:r>
              <a:endParaRPr lang="en-US" sz="2000" dirty="0"/>
            </a:p>
            <a:p>
              <a:pPr marL="285750" indent="-285750">
                <a:buFont typeface="Arial" panose="020B0604020202020204" pitchFamily="34" charset="0"/>
                <a:buChar char="•"/>
                <a:defRPr/>
              </a:pPr>
              <a:endParaRPr lang="en-US" dirty="0">
                <a:ea typeface="+mn-ea"/>
                <a:cs typeface="+mn-cs"/>
              </a:endParaRPr>
            </a:p>
            <a:p>
              <a:pPr>
                <a:defRPr/>
              </a:pPr>
              <a:r>
                <a:rPr lang="en-US" dirty="0">
                  <a:ea typeface="+mn-ea"/>
                  <a:cs typeface="+mn-cs"/>
                </a:rPr>
                <a:t>The items with * are hazard warning and </a:t>
              </a:r>
              <a:r>
                <a:rPr lang="en-US" u="sng" dirty="0">
                  <a:ea typeface="+mn-ea"/>
                  <a:cs typeface="+mn-cs"/>
                </a:rPr>
                <a:t>MUST</a:t>
              </a:r>
              <a:r>
                <a:rPr lang="en-US" dirty="0">
                  <a:ea typeface="+mn-ea"/>
                  <a:cs typeface="+mn-cs"/>
                </a:rPr>
                <a:t> be located together on the label </a:t>
              </a:r>
              <a:r>
                <a:rPr lang="zh-TW" altLang="en-US" sz="2000" dirty="0"/>
                <a:t>帶*的項目是危險警告，</a:t>
              </a:r>
              <a:r>
                <a:rPr lang="zh-TW" altLang="en-US" sz="2400" b="1" u="sng" dirty="0"/>
                <a:t>必須</a:t>
              </a:r>
              <a:r>
                <a:rPr lang="zh-TW" altLang="en-US" sz="2000" dirty="0"/>
                <a:t>一起放在標籤上</a:t>
              </a:r>
              <a:r>
                <a:rPr lang="en-US" sz="2000" dirty="0">
                  <a:ea typeface="+mn-ea"/>
                  <a:cs typeface="+mn-cs"/>
                </a:rPr>
                <a:t>!</a:t>
              </a:r>
            </a:p>
            <a:p>
              <a:pPr marL="285750" indent="-285750">
                <a:buFont typeface="Arial" panose="020B0604020202020204" pitchFamily="34" charset="0"/>
                <a:buChar char="•"/>
                <a:defRPr/>
              </a:pPr>
              <a:endParaRPr lang="en-US" dirty="0">
                <a:ea typeface="+mn-ea"/>
                <a:cs typeface="+mn-cs"/>
              </a:endParaRPr>
            </a:p>
          </p:txBody>
        </p:sp>
        <p:sp>
          <p:nvSpPr>
            <p:cNvPr id="6" name="TextBox 5"/>
            <p:cNvSpPr txBox="1"/>
            <p:nvPr/>
          </p:nvSpPr>
          <p:spPr>
            <a:xfrm>
              <a:off x="393763" y="1742214"/>
              <a:ext cx="8115624" cy="646331"/>
            </a:xfrm>
            <a:prstGeom prst="rect">
              <a:avLst/>
            </a:prstGeom>
            <a:noFill/>
          </p:spPr>
          <p:txBody>
            <a:bodyPr wrap="square">
              <a:spAutoFit/>
            </a:bodyPr>
            <a:lstStyle/>
            <a:p>
              <a:pPr>
                <a:defRPr/>
              </a:pPr>
              <a:r>
                <a:rPr lang="en-US" dirty="0">
                  <a:ea typeface="+mn-ea"/>
                  <a:cs typeface="+mn-cs"/>
                </a:rPr>
                <a:t>Information</a:t>
              </a:r>
              <a:r>
                <a:rPr lang="en-US" b="1" dirty="0">
                  <a:ea typeface="+mn-ea"/>
                  <a:cs typeface="+mn-cs"/>
                </a:rPr>
                <a:t> should be in the same order </a:t>
              </a:r>
              <a:r>
                <a:rPr lang="en-US" dirty="0"/>
                <a:t>for all labels </a:t>
              </a:r>
              <a:r>
                <a:rPr lang="zh-TW" altLang="en-US" dirty="0"/>
                <a:t>所有標籤的</a:t>
              </a:r>
              <a:r>
                <a:rPr lang="zh-TW" altLang="en-US" dirty="0">
                  <a:latin typeface="+mn-ea"/>
                </a:rPr>
                <a:t>資料</a:t>
              </a:r>
              <a:r>
                <a:rPr lang="zh-TW" altLang="en-US" dirty="0"/>
                <a:t>次序應相同</a:t>
              </a:r>
              <a:endParaRPr lang="en-US" dirty="0"/>
            </a:p>
            <a:p>
              <a:pPr marL="285750" indent="-285750">
                <a:buFont typeface="Arial" panose="020B0604020202020204" pitchFamily="34" charset="0"/>
                <a:buChar char="•"/>
                <a:defRPr/>
              </a:pPr>
              <a:endParaRPr lang="en-US" dirty="0">
                <a:ea typeface="+mn-ea"/>
                <a:cs typeface="+mn-cs"/>
              </a:endParaRPr>
            </a:p>
          </p:txBody>
        </p:sp>
      </p:grpSp>
      <p:grpSp>
        <p:nvGrpSpPr>
          <p:cNvPr id="3" name="Group 2" descr="Statements of Chemical Danger&#10;Hazard Statements&#10;Precautionary Statements"/>
          <p:cNvGrpSpPr/>
          <p:nvPr/>
        </p:nvGrpSpPr>
        <p:grpSpPr>
          <a:xfrm>
            <a:off x="4911011" y="2592546"/>
            <a:ext cx="3194181" cy="3617139"/>
            <a:chOff x="4911011" y="2592546"/>
            <a:chExt cx="3194181" cy="3617139"/>
          </a:xfrm>
        </p:grpSpPr>
        <p:sp>
          <p:nvSpPr>
            <p:cNvPr id="2" name="TextBox 1"/>
            <p:cNvSpPr txBox="1"/>
            <p:nvPr/>
          </p:nvSpPr>
          <p:spPr>
            <a:xfrm>
              <a:off x="5144276" y="2592546"/>
              <a:ext cx="522514" cy="276999"/>
            </a:xfrm>
            <a:prstGeom prst="rect">
              <a:avLst/>
            </a:prstGeom>
            <a:noFill/>
          </p:spPr>
          <p:txBody>
            <a:bodyPr wrap="square" rtlCol="0">
              <a:spAutoFit/>
            </a:bodyPr>
            <a:lstStyle/>
            <a:p>
              <a:r>
                <a:rPr lang="en-US" sz="1200" b="1" dirty="0">
                  <a:solidFill>
                    <a:srgbClr val="FF0000"/>
                  </a:solidFill>
                </a:rPr>
                <a:t>1.</a:t>
              </a:r>
            </a:p>
          </p:txBody>
        </p:sp>
        <p:sp>
          <p:nvSpPr>
            <p:cNvPr id="9" name="TextBox 8"/>
            <p:cNvSpPr txBox="1"/>
            <p:nvPr/>
          </p:nvSpPr>
          <p:spPr>
            <a:xfrm>
              <a:off x="5155991" y="2810760"/>
              <a:ext cx="522514" cy="276999"/>
            </a:xfrm>
            <a:prstGeom prst="rect">
              <a:avLst/>
            </a:prstGeom>
            <a:noFill/>
          </p:spPr>
          <p:txBody>
            <a:bodyPr wrap="square" rtlCol="0">
              <a:spAutoFit/>
            </a:bodyPr>
            <a:lstStyle/>
            <a:p>
              <a:r>
                <a:rPr lang="en-US" sz="1200" b="1" dirty="0">
                  <a:solidFill>
                    <a:srgbClr val="FF0000"/>
                  </a:solidFill>
                </a:rPr>
                <a:t>2.</a:t>
              </a:r>
            </a:p>
          </p:txBody>
        </p:sp>
        <p:sp>
          <p:nvSpPr>
            <p:cNvPr id="10" name="TextBox 9"/>
            <p:cNvSpPr txBox="1"/>
            <p:nvPr/>
          </p:nvSpPr>
          <p:spPr>
            <a:xfrm>
              <a:off x="7582678" y="3735968"/>
              <a:ext cx="522514" cy="276999"/>
            </a:xfrm>
            <a:prstGeom prst="rect">
              <a:avLst/>
            </a:prstGeom>
            <a:noFill/>
          </p:spPr>
          <p:txBody>
            <a:bodyPr wrap="square" rtlCol="0">
              <a:spAutoFit/>
            </a:bodyPr>
            <a:lstStyle/>
            <a:p>
              <a:r>
                <a:rPr lang="en-US" sz="1200" b="1" dirty="0"/>
                <a:t>3.</a:t>
              </a:r>
            </a:p>
          </p:txBody>
        </p:sp>
        <p:sp>
          <p:nvSpPr>
            <p:cNvPr id="11" name="TextBox 10"/>
            <p:cNvSpPr txBox="1"/>
            <p:nvPr/>
          </p:nvSpPr>
          <p:spPr>
            <a:xfrm>
              <a:off x="6036907" y="3358280"/>
              <a:ext cx="522514" cy="276999"/>
            </a:xfrm>
            <a:prstGeom prst="rect">
              <a:avLst/>
            </a:prstGeom>
            <a:noFill/>
          </p:spPr>
          <p:txBody>
            <a:bodyPr wrap="square" rtlCol="0">
              <a:spAutoFit/>
            </a:bodyPr>
            <a:lstStyle/>
            <a:p>
              <a:r>
                <a:rPr lang="en-US" sz="1200" b="1" dirty="0"/>
                <a:t>4.</a:t>
              </a:r>
            </a:p>
          </p:txBody>
        </p:sp>
        <p:sp>
          <p:nvSpPr>
            <p:cNvPr id="12" name="TextBox 11"/>
            <p:cNvSpPr txBox="1"/>
            <p:nvPr/>
          </p:nvSpPr>
          <p:spPr>
            <a:xfrm>
              <a:off x="6971626" y="4346428"/>
              <a:ext cx="522514" cy="276999"/>
            </a:xfrm>
            <a:prstGeom prst="rect">
              <a:avLst/>
            </a:prstGeom>
            <a:noFill/>
          </p:spPr>
          <p:txBody>
            <a:bodyPr wrap="square" rtlCol="0">
              <a:spAutoFit/>
            </a:bodyPr>
            <a:lstStyle/>
            <a:p>
              <a:r>
                <a:rPr lang="en-US" sz="1200" b="1" dirty="0"/>
                <a:t>6.</a:t>
              </a:r>
            </a:p>
          </p:txBody>
        </p:sp>
        <p:sp>
          <p:nvSpPr>
            <p:cNvPr id="13" name="TextBox 12"/>
            <p:cNvSpPr txBox="1"/>
            <p:nvPr/>
          </p:nvSpPr>
          <p:spPr>
            <a:xfrm>
              <a:off x="6421117" y="3749713"/>
              <a:ext cx="522514" cy="276999"/>
            </a:xfrm>
            <a:prstGeom prst="rect">
              <a:avLst/>
            </a:prstGeom>
            <a:noFill/>
          </p:spPr>
          <p:txBody>
            <a:bodyPr wrap="square" rtlCol="0">
              <a:spAutoFit/>
            </a:bodyPr>
            <a:lstStyle/>
            <a:p>
              <a:r>
                <a:rPr lang="en-US" sz="1200" b="1" dirty="0"/>
                <a:t>5.</a:t>
              </a:r>
            </a:p>
          </p:txBody>
        </p:sp>
        <p:sp>
          <p:nvSpPr>
            <p:cNvPr id="14" name="TextBox 13"/>
            <p:cNvSpPr txBox="1"/>
            <p:nvPr/>
          </p:nvSpPr>
          <p:spPr>
            <a:xfrm>
              <a:off x="4911011" y="5932686"/>
              <a:ext cx="522514" cy="276999"/>
            </a:xfrm>
            <a:prstGeom prst="rect">
              <a:avLst/>
            </a:prstGeom>
            <a:noFill/>
          </p:spPr>
          <p:txBody>
            <a:bodyPr wrap="square" rtlCol="0">
              <a:spAutoFit/>
            </a:bodyPr>
            <a:lstStyle/>
            <a:p>
              <a:r>
                <a:rPr lang="en-US" sz="1200" b="1" dirty="0">
                  <a:solidFill>
                    <a:srgbClr val="FF0000"/>
                  </a:solidFill>
                </a:rPr>
                <a:t>7.</a:t>
              </a:r>
            </a:p>
          </p:txBody>
        </p:sp>
      </p:grpSp>
      <p:sp>
        <p:nvSpPr>
          <p:cNvPr id="5" name="Slide Number Placeholder 4"/>
          <p:cNvSpPr>
            <a:spLocks noGrp="1"/>
          </p:cNvSpPr>
          <p:nvPr>
            <p:ph type="sldNum" sz="quarter" idx="12"/>
          </p:nvPr>
        </p:nvSpPr>
        <p:spPr/>
        <p:txBody>
          <a:bodyPr/>
          <a:lstStyle/>
          <a:p>
            <a:fld id="{12775FB8-FE8B-CA4D-AF74-1335A0F8AE96}" type="slidenum">
              <a:rPr lang="en-US" smtClean="0"/>
              <a:t>23</a:t>
            </a:fld>
            <a:endParaRPr lang="en-US"/>
          </a:p>
        </p:txBody>
      </p:sp>
    </p:spTree>
    <p:extLst>
      <p:ext uri="{BB962C8B-B14F-4D97-AF65-F5344CB8AC3E}">
        <p14:creationId xmlns:p14="http://schemas.microsoft.com/office/powerpoint/2010/main" val="1787654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Hazard Pictograms</a:t>
            </a:r>
            <a:br>
              <a:rPr lang="en-US" dirty="0"/>
            </a:br>
            <a:r>
              <a:rPr lang="zh-TW" altLang="en-US" sz="4000" dirty="0">
                <a:latin typeface="+mn-ea"/>
              </a:rPr>
              <a:t>危害</a:t>
            </a:r>
            <a:r>
              <a:rPr lang="zh-TW" altLang="en-US" sz="4000" dirty="0"/>
              <a:t>標示符號</a:t>
            </a:r>
            <a:endParaRPr lang="en-US" sz="4000" dirty="0"/>
          </a:p>
        </p:txBody>
      </p:sp>
      <p:sp>
        <p:nvSpPr>
          <p:cNvPr id="3" name="Content Placeholder 2"/>
          <p:cNvSpPr>
            <a:spLocks noGrp="1"/>
          </p:cNvSpPr>
          <p:nvPr>
            <p:ph idx="1"/>
          </p:nvPr>
        </p:nvSpPr>
        <p:spPr>
          <a:xfrm>
            <a:off x="377890" y="2048070"/>
            <a:ext cx="8388220" cy="3708918"/>
          </a:xfrm>
        </p:spPr>
        <p:txBody>
          <a:bodyPr>
            <a:normAutofit fontScale="92500" lnSpcReduction="10000"/>
          </a:bodyPr>
          <a:lstStyle/>
          <a:p>
            <a:r>
              <a:rPr lang="en-US" dirty="0"/>
              <a:t>Pictograms </a:t>
            </a:r>
            <a:r>
              <a:rPr lang="en-US" sz="2800" dirty="0">
                <a:latin typeface="+mn-ea"/>
              </a:rPr>
              <a:t>(</a:t>
            </a:r>
            <a:r>
              <a:rPr lang="zh-TW" altLang="en-US" sz="2800" dirty="0">
                <a:latin typeface="+mn-ea"/>
              </a:rPr>
              <a:t>標示符號</a:t>
            </a:r>
            <a:r>
              <a:rPr lang="en-US" altLang="zh-TW" sz="2800" dirty="0">
                <a:latin typeface="+mn-ea"/>
              </a:rPr>
              <a:t>)</a:t>
            </a:r>
            <a:r>
              <a:rPr lang="en-US" altLang="zh-TW" dirty="0"/>
              <a:t> </a:t>
            </a:r>
            <a:r>
              <a:rPr lang="en-US" dirty="0"/>
              <a:t>are required on labels to alert users of the chemical hazards </a:t>
            </a:r>
            <a:r>
              <a:rPr lang="zh-TW" altLang="en-US" sz="2800" dirty="0">
                <a:latin typeface="+mn-ea"/>
              </a:rPr>
              <a:t>標籤上</a:t>
            </a:r>
            <a:r>
              <a:rPr lang="zh-TW" altLang="en-US" sz="2800" dirty="0"/>
              <a:t>必須</a:t>
            </a:r>
            <a:r>
              <a:rPr lang="zh-TW" altLang="en-US" sz="2800" dirty="0">
                <a:latin typeface="+mn-ea"/>
              </a:rPr>
              <a:t>使用象形圖的標示符號</a:t>
            </a:r>
            <a:r>
              <a:rPr lang="en-US" altLang="zh-TW" sz="2800" dirty="0">
                <a:latin typeface="+mn-ea"/>
              </a:rPr>
              <a:t>(pictogram)</a:t>
            </a:r>
            <a:r>
              <a:rPr lang="zh-TW" altLang="en-US" sz="2800" dirty="0">
                <a:latin typeface="+mn-ea"/>
              </a:rPr>
              <a:t>來提醒用戶注意化學品危害</a:t>
            </a:r>
            <a:endParaRPr lang="en-US" sz="2800" dirty="0">
              <a:latin typeface="+mn-ea"/>
            </a:endParaRPr>
          </a:p>
          <a:p>
            <a:r>
              <a:rPr lang="en-US" dirty="0"/>
              <a:t>Pictograms consists of a symbol on a white background framed within a red border and represents a distinct hazard </a:t>
            </a:r>
            <a:r>
              <a:rPr lang="zh-TW" altLang="en-US" sz="2800" dirty="0">
                <a:latin typeface="+mn-ea"/>
              </a:rPr>
              <a:t>標示符號 </a:t>
            </a:r>
            <a:r>
              <a:rPr lang="en-US" altLang="zh-TW" sz="2800" dirty="0">
                <a:latin typeface="+mn-ea"/>
              </a:rPr>
              <a:t>(pictogram)</a:t>
            </a:r>
            <a:r>
              <a:rPr lang="zh-TW" altLang="en-US" sz="2800" dirty="0">
                <a:latin typeface="+mn-ea"/>
              </a:rPr>
              <a:t>由紅色邊框內白色背景上的符號組成，代表著獨特的化學品危害</a:t>
            </a:r>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24</a:t>
            </a:fld>
            <a:endParaRPr lang="en-US"/>
          </a:p>
        </p:txBody>
      </p:sp>
    </p:spTree>
    <p:extLst>
      <p:ext uri="{BB962C8B-B14F-4D97-AF65-F5344CB8AC3E}">
        <p14:creationId xmlns:p14="http://schemas.microsoft.com/office/powerpoint/2010/main" val="24849706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Content Placeholder 25" title="Pictograms of various hazards"/>
          <p:cNvPicPr>
            <a:picLocks noGrp="1" noChangeAspect="1"/>
          </p:cNvPicPr>
          <p:nvPr>
            <p:ph idx="1"/>
          </p:nvPr>
        </p:nvPicPr>
        <p:blipFill>
          <a:blip r:embed="rId3">
            <a:extLst>
              <a:ext uri="{28A0092B-C50C-407E-A947-70E740481C1C}">
                <a14:useLocalDpi xmlns:a14="http://schemas.microsoft.com/office/drawing/2010/main"/>
              </a:ext>
            </a:extLst>
          </a:blip>
          <a:stretch>
            <a:fillRect/>
          </a:stretch>
        </p:blipFill>
        <p:spPr>
          <a:xfrm>
            <a:off x="766926" y="1721516"/>
            <a:ext cx="7995486" cy="5153545"/>
          </a:xfrm>
        </p:spPr>
      </p:pic>
      <p:sp>
        <p:nvSpPr>
          <p:cNvPr id="2" name="Title 1"/>
          <p:cNvSpPr>
            <a:spLocks noGrp="1"/>
          </p:cNvSpPr>
          <p:nvPr>
            <p:ph type="title"/>
          </p:nvPr>
        </p:nvSpPr>
        <p:spPr>
          <a:xfrm>
            <a:off x="532812" y="190662"/>
            <a:ext cx="8229600" cy="1143000"/>
          </a:xfrm>
        </p:spPr>
        <p:txBody>
          <a:bodyPr>
            <a:normAutofit/>
          </a:bodyPr>
          <a:lstStyle/>
          <a:p>
            <a:r>
              <a:rPr lang="en-US" sz="3200" dirty="0"/>
              <a:t>Pictograms and Hazards</a:t>
            </a:r>
            <a:br>
              <a:rPr lang="en-US" sz="3200" dirty="0"/>
            </a:br>
            <a:r>
              <a:rPr lang="zh-TW" altLang="en-US" sz="2800" dirty="0"/>
              <a:t>危害圖示及其危害說明</a:t>
            </a:r>
            <a:endParaRPr lang="en-US" sz="3200" dirty="0"/>
          </a:p>
        </p:txBody>
      </p:sp>
      <p:grpSp>
        <p:nvGrpSpPr>
          <p:cNvPr id="13" name="Group 12" descr="Pictograms of various hazards"/>
          <p:cNvGrpSpPr/>
          <p:nvPr/>
        </p:nvGrpSpPr>
        <p:grpSpPr>
          <a:xfrm>
            <a:off x="1082932" y="1963368"/>
            <a:ext cx="6496484" cy="4237098"/>
            <a:chOff x="1079616" y="1765980"/>
            <a:chExt cx="6496484" cy="4237098"/>
          </a:xfrm>
        </p:grpSpPr>
        <p:sp>
          <p:nvSpPr>
            <p:cNvPr id="3" name="TextBox 2"/>
            <p:cNvSpPr txBox="1"/>
            <p:nvPr/>
          </p:nvSpPr>
          <p:spPr>
            <a:xfrm>
              <a:off x="1095376" y="1831702"/>
              <a:ext cx="1567543" cy="400110"/>
            </a:xfrm>
            <a:prstGeom prst="rect">
              <a:avLst/>
            </a:prstGeom>
            <a:noFill/>
          </p:spPr>
          <p:txBody>
            <a:bodyPr wrap="square" rtlCol="0">
              <a:spAutoFit/>
            </a:bodyPr>
            <a:lstStyle/>
            <a:p>
              <a:r>
                <a:rPr lang="zh-TW" altLang="en-US" sz="2000" b="1" dirty="0"/>
                <a:t>炸弹爆炸</a:t>
              </a:r>
              <a:endParaRPr lang="en-US" sz="2000" b="1" dirty="0"/>
            </a:p>
          </p:txBody>
        </p:sp>
        <p:sp>
          <p:nvSpPr>
            <p:cNvPr id="5" name="TextBox 4"/>
            <p:cNvSpPr txBox="1"/>
            <p:nvPr/>
          </p:nvSpPr>
          <p:spPr>
            <a:xfrm>
              <a:off x="3549710" y="1776502"/>
              <a:ext cx="1567543" cy="400110"/>
            </a:xfrm>
            <a:prstGeom prst="rect">
              <a:avLst/>
            </a:prstGeom>
            <a:noFill/>
          </p:spPr>
          <p:txBody>
            <a:bodyPr wrap="square" rtlCol="0">
              <a:spAutoFit/>
            </a:bodyPr>
            <a:lstStyle/>
            <a:p>
              <a:r>
                <a:rPr lang="zh-CN" altLang="en-US" sz="2000" b="1" dirty="0"/>
                <a:t>骷髅骨</a:t>
              </a:r>
              <a:endParaRPr lang="en-US" sz="2000" b="1" dirty="0"/>
            </a:p>
          </p:txBody>
        </p:sp>
        <p:sp>
          <p:nvSpPr>
            <p:cNvPr id="6" name="TextBox 5"/>
            <p:cNvSpPr txBox="1"/>
            <p:nvPr/>
          </p:nvSpPr>
          <p:spPr>
            <a:xfrm>
              <a:off x="1136772" y="3777145"/>
              <a:ext cx="1567543" cy="400110"/>
            </a:xfrm>
            <a:prstGeom prst="rect">
              <a:avLst/>
            </a:prstGeom>
            <a:noFill/>
          </p:spPr>
          <p:txBody>
            <a:bodyPr wrap="square" rtlCol="0">
              <a:spAutoFit/>
            </a:bodyPr>
            <a:lstStyle/>
            <a:p>
              <a:r>
                <a:rPr lang="zh-CN" altLang="en-US" sz="2000" b="1" dirty="0"/>
                <a:t>玻璃管</a:t>
              </a:r>
              <a:endParaRPr lang="en-US" sz="2000" b="1" dirty="0"/>
            </a:p>
          </p:txBody>
        </p:sp>
        <p:sp>
          <p:nvSpPr>
            <p:cNvPr id="7" name="TextBox 6"/>
            <p:cNvSpPr txBox="1"/>
            <p:nvPr/>
          </p:nvSpPr>
          <p:spPr>
            <a:xfrm>
              <a:off x="6004044" y="1765980"/>
              <a:ext cx="1567543" cy="400110"/>
            </a:xfrm>
            <a:prstGeom prst="rect">
              <a:avLst/>
            </a:prstGeom>
            <a:noFill/>
          </p:spPr>
          <p:txBody>
            <a:bodyPr wrap="square" rtlCol="0">
              <a:spAutoFit/>
            </a:bodyPr>
            <a:lstStyle/>
            <a:p>
              <a:r>
                <a:rPr lang="zh-CN" altLang="en-US" sz="2000" b="1" dirty="0"/>
                <a:t>火焰</a:t>
              </a:r>
              <a:endParaRPr lang="en-US" sz="2000" b="1" dirty="0"/>
            </a:p>
          </p:txBody>
        </p:sp>
        <p:sp>
          <p:nvSpPr>
            <p:cNvPr id="8" name="TextBox 7"/>
            <p:cNvSpPr txBox="1"/>
            <p:nvPr/>
          </p:nvSpPr>
          <p:spPr>
            <a:xfrm>
              <a:off x="3531613" y="3700791"/>
              <a:ext cx="1567543" cy="400110"/>
            </a:xfrm>
            <a:prstGeom prst="rect">
              <a:avLst/>
            </a:prstGeom>
            <a:noFill/>
          </p:spPr>
          <p:txBody>
            <a:bodyPr wrap="square" rtlCol="0">
              <a:spAutoFit/>
            </a:bodyPr>
            <a:lstStyle/>
            <a:p>
              <a:r>
                <a:rPr lang="zh-CN" altLang="en-US" sz="2000" b="1" dirty="0"/>
                <a:t>健康危害</a:t>
              </a:r>
              <a:endParaRPr lang="en-US" sz="2000" b="1" dirty="0"/>
            </a:p>
          </p:txBody>
        </p:sp>
        <p:sp>
          <p:nvSpPr>
            <p:cNvPr id="9" name="TextBox 8"/>
            <p:cNvSpPr txBox="1"/>
            <p:nvPr/>
          </p:nvSpPr>
          <p:spPr>
            <a:xfrm>
              <a:off x="6008557" y="3823311"/>
              <a:ext cx="1567543" cy="400110"/>
            </a:xfrm>
            <a:prstGeom prst="rect">
              <a:avLst/>
            </a:prstGeom>
            <a:noFill/>
          </p:spPr>
          <p:txBody>
            <a:bodyPr wrap="square" rtlCol="0">
              <a:spAutoFit/>
            </a:bodyPr>
            <a:lstStyle/>
            <a:p>
              <a:r>
                <a:rPr lang="zh-CN" altLang="en-US" sz="2000" b="1" dirty="0"/>
                <a:t>火焰圈</a:t>
              </a:r>
              <a:endParaRPr lang="en-US" sz="2000" b="1" dirty="0"/>
            </a:p>
          </p:txBody>
        </p:sp>
        <p:sp>
          <p:nvSpPr>
            <p:cNvPr id="10" name="TextBox 9"/>
            <p:cNvSpPr txBox="1"/>
            <p:nvPr/>
          </p:nvSpPr>
          <p:spPr>
            <a:xfrm>
              <a:off x="1079616" y="5602968"/>
              <a:ext cx="1567543" cy="400110"/>
            </a:xfrm>
            <a:prstGeom prst="rect">
              <a:avLst/>
            </a:prstGeom>
            <a:noFill/>
          </p:spPr>
          <p:txBody>
            <a:bodyPr wrap="square" rtlCol="0">
              <a:spAutoFit/>
            </a:bodyPr>
            <a:lstStyle/>
            <a:p>
              <a:r>
                <a:rPr lang="zh-CN" altLang="en-US" sz="2000" b="1" dirty="0"/>
                <a:t>腐蝕狀態</a:t>
              </a:r>
              <a:endParaRPr lang="en-US" sz="2000" b="1" dirty="0"/>
            </a:p>
          </p:txBody>
        </p:sp>
        <p:sp>
          <p:nvSpPr>
            <p:cNvPr id="11" name="TextBox 10"/>
            <p:cNvSpPr txBox="1"/>
            <p:nvPr/>
          </p:nvSpPr>
          <p:spPr>
            <a:xfrm>
              <a:off x="3645962" y="5102190"/>
              <a:ext cx="1567543" cy="400110"/>
            </a:xfrm>
            <a:prstGeom prst="rect">
              <a:avLst/>
            </a:prstGeom>
            <a:noFill/>
          </p:spPr>
          <p:txBody>
            <a:bodyPr wrap="square" rtlCol="0">
              <a:spAutoFit/>
            </a:bodyPr>
            <a:lstStyle/>
            <a:p>
              <a:r>
                <a:rPr lang="zh-CN" altLang="en-US" sz="2000" b="1" dirty="0"/>
                <a:t>嘆號</a:t>
              </a:r>
              <a:endParaRPr lang="en-US" sz="2000" b="1" dirty="0"/>
            </a:p>
          </p:txBody>
        </p:sp>
        <p:sp>
          <p:nvSpPr>
            <p:cNvPr id="12" name="TextBox 11"/>
            <p:cNvSpPr txBox="1"/>
            <p:nvPr/>
          </p:nvSpPr>
          <p:spPr>
            <a:xfrm>
              <a:off x="6004044" y="5098899"/>
              <a:ext cx="1567543" cy="400110"/>
            </a:xfrm>
            <a:prstGeom prst="rect">
              <a:avLst/>
            </a:prstGeom>
            <a:noFill/>
          </p:spPr>
          <p:txBody>
            <a:bodyPr wrap="square" rtlCol="0">
              <a:spAutoFit/>
            </a:bodyPr>
            <a:lstStyle/>
            <a:p>
              <a:r>
                <a:rPr lang="zh-CN" altLang="en-US" sz="2000" b="1" dirty="0"/>
                <a:t>戶外</a:t>
              </a:r>
              <a:endParaRPr lang="en-US" sz="2000" b="1" dirty="0"/>
            </a:p>
          </p:txBody>
        </p:sp>
      </p:grpSp>
      <p:grpSp>
        <p:nvGrpSpPr>
          <p:cNvPr id="23" name="Group 22" descr="Pictograms of various hazards"/>
          <p:cNvGrpSpPr/>
          <p:nvPr/>
        </p:nvGrpSpPr>
        <p:grpSpPr>
          <a:xfrm>
            <a:off x="1123368" y="2744798"/>
            <a:ext cx="6405263" cy="4063746"/>
            <a:chOff x="1123368" y="2744798"/>
            <a:chExt cx="6405263" cy="4063746"/>
          </a:xfrm>
        </p:grpSpPr>
        <p:sp>
          <p:nvSpPr>
            <p:cNvPr id="14" name="TextBox 13"/>
            <p:cNvSpPr txBox="1"/>
            <p:nvPr/>
          </p:nvSpPr>
          <p:spPr>
            <a:xfrm>
              <a:off x="1164764" y="2795404"/>
              <a:ext cx="1539551" cy="400110"/>
            </a:xfrm>
            <a:prstGeom prst="rect">
              <a:avLst/>
            </a:prstGeom>
            <a:noFill/>
          </p:spPr>
          <p:txBody>
            <a:bodyPr wrap="square" rtlCol="0">
              <a:spAutoFit/>
            </a:bodyPr>
            <a:lstStyle/>
            <a:p>
              <a:r>
                <a:rPr lang="zh-TW" altLang="en-US" sz="2000" b="1" dirty="0"/>
                <a:t>爆炸品</a:t>
              </a:r>
              <a:endParaRPr lang="en-US" sz="2000" b="1" dirty="0"/>
            </a:p>
          </p:txBody>
        </p:sp>
        <p:sp>
          <p:nvSpPr>
            <p:cNvPr id="15" name="TextBox 14"/>
            <p:cNvSpPr txBox="1"/>
            <p:nvPr/>
          </p:nvSpPr>
          <p:spPr>
            <a:xfrm>
              <a:off x="3581018" y="2744798"/>
              <a:ext cx="1539551" cy="707886"/>
            </a:xfrm>
            <a:prstGeom prst="rect">
              <a:avLst/>
            </a:prstGeom>
            <a:noFill/>
          </p:spPr>
          <p:txBody>
            <a:bodyPr wrap="square" rtlCol="0">
              <a:spAutoFit/>
            </a:bodyPr>
            <a:lstStyle/>
            <a:p>
              <a:r>
                <a:rPr lang="zh-TW" altLang="en-US" sz="2000" b="1" dirty="0"/>
                <a:t>急性毒性</a:t>
              </a:r>
              <a:r>
                <a:rPr lang="en-US" altLang="zh-TW" sz="2000" b="1" dirty="0"/>
                <a:t>(</a:t>
              </a:r>
              <a:r>
                <a:rPr lang="zh-TW" altLang="en-US" sz="2000" b="1" dirty="0"/>
                <a:t>嚴重</a:t>
              </a:r>
              <a:r>
                <a:rPr lang="en-US" altLang="zh-TW" sz="2000" b="1" dirty="0"/>
                <a:t>)</a:t>
              </a:r>
              <a:endParaRPr lang="en-US" sz="2000" b="1" dirty="0"/>
            </a:p>
          </p:txBody>
        </p:sp>
        <p:sp>
          <p:nvSpPr>
            <p:cNvPr id="16" name="TextBox 15"/>
            <p:cNvSpPr txBox="1"/>
            <p:nvPr/>
          </p:nvSpPr>
          <p:spPr>
            <a:xfrm>
              <a:off x="5989080" y="2931545"/>
              <a:ext cx="1539551" cy="400110"/>
            </a:xfrm>
            <a:prstGeom prst="rect">
              <a:avLst/>
            </a:prstGeom>
            <a:noFill/>
          </p:spPr>
          <p:txBody>
            <a:bodyPr wrap="square" rtlCol="0">
              <a:spAutoFit/>
            </a:bodyPr>
            <a:lstStyle/>
            <a:p>
              <a:r>
                <a:rPr lang="zh-TW" altLang="en-US" sz="2000" b="1" dirty="0"/>
                <a:t>易燃品</a:t>
              </a:r>
              <a:endParaRPr lang="en-US" sz="2000" b="1" dirty="0"/>
            </a:p>
          </p:txBody>
        </p:sp>
        <p:sp>
          <p:nvSpPr>
            <p:cNvPr id="17" name="TextBox 16"/>
            <p:cNvSpPr txBox="1"/>
            <p:nvPr/>
          </p:nvSpPr>
          <p:spPr>
            <a:xfrm>
              <a:off x="1164764" y="4582611"/>
              <a:ext cx="1842173" cy="400110"/>
            </a:xfrm>
            <a:prstGeom prst="rect">
              <a:avLst/>
            </a:prstGeom>
            <a:noFill/>
          </p:spPr>
          <p:txBody>
            <a:bodyPr wrap="square" rtlCol="0">
              <a:spAutoFit/>
            </a:bodyPr>
            <a:lstStyle/>
            <a:p>
              <a:r>
                <a:rPr lang="zh-TW" altLang="en-US" sz="2000" b="1" dirty="0"/>
                <a:t>壓力下的氣體</a:t>
              </a:r>
              <a:endParaRPr lang="en-US" sz="2000" b="1" dirty="0"/>
            </a:p>
          </p:txBody>
        </p:sp>
        <p:sp>
          <p:nvSpPr>
            <p:cNvPr id="18" name="TextBox 17"/>
            <p:cNvSpPr txBox="1"/>
            <p:nvPr/>
          </p:nvSpPr>
          <p:spPr>
            <a:xfrm>
              <a:off x="5947089" y="4524085"/>
              <a:ext cx="1539551" cy="400110"/>
            </a:xfrm>
            <a:prstGeom prst="rect">
              <a:avLst/>
            </a:prstGeom>
            <a:noFill/>
          </p:spPr>
          <p:txBody>
            <a:bodyPr wrap="square" rtlCol="0">
              <a:spAutoFit/>
            </a:bodyPr>
            <a:lstStyle/>
            <a:p>
              <a:r>
                <a:rPr lang="zh-TW" altLang="en-US" sz="2000" b="1" dirty="0"/>
                <a:t>氧化劑</a:t>
              </a:r>
              <a:endParaRPr lang="en-US" sz="2000" b="1" dirty="0"/>
            </a:p>
          </p:txBody>
        </p:sp>
        <p:sp>
          <p:nvSpPr>
            <p:cNvPr id="19" name="TextBox 18"/>
            <p:cNvSpPr txBox="1"/>
            <p:nvPr/>
          </p:nvSpPr>
          <p:spPr>
            <a:xfrm>
              <a:off x="1123368" y="6408434"/>
              <a:ext cx="1539551" cy="400110"/>
            </a:xfrm>
            <a:prstGeom prst="rect">
              <a:avLst/>
            </a:prstGeom>
            <a:noFill/>
          </p:spPr>
          <p:txBody>
            <a:bodyPr wrap="square" rtlCol="0">
              <a:spAutoFit/>
            </a:bodyPr>
            <a:lstStyle/>
            <a:p>
              <a:r>
                <a:rPr lang="zh-CN" altLang="en-US" sz="2000" b="1" dirty="0"/>
                <a:t>腐蝕性</a:t>
              </a:r>
              <a:endParaRPr lang="en-US" sz="2000" b="1" dirty="0"/>
            </a:p>
          </p:txBody>
        </p:sp>
        <p:sp>
          <p:nvSpPr>
            <p:cNvPr id="20" name="TextBox 19"/>
            <p:cNvSpPr txBox="1"/>
            <p:nvPr/>
          </p:nvSpPr>
          <p:spPr>
            <a:xfrm>
              <a:off x="3513974" y="5830308"/>
              <a:ext cx="1539551" cy="400110"/>
            </a:xfrm>
            <a:prstGeom prst="rect">
              <a:avLst/>
            </a:prstGeom>
            <a:noFill/>
          </p:spPr>
          <p:txBody>
            <a:bodyPr wrap="square" rtlCol="0">
              <a:spAutoFit/>
            </a:bodyPr>
            <a:lstStyle/>
            <a:p>
              <a:r>
                <a:rPr lang="zh-CN" altLang="en-US" sz="2000" b="1" dirty="0"/>
                <a:t>各類刺激性</a:t>
              </a:r>
              <a:endParaRPr lang="en-US" sz="2000" b="1" dirty="0"/>
            </a:p>
          </p:txBody>
        </p:sp>
        <p:sp>
          <p:nvSpPr>
            <p:cNvPr id="21" name="TextBox 20"/>
            <p:cNvSpPr txBox="1"/>
            <p:nvPr/>
          </p:nvSpPr>
          <p:spPr>
            <a:xfrm>
              <a:off x="5947089" y="5876494"/>
              <a:ext cx="1539551" cy="400110"/>
            </a:xfrm>
            <a:prstGeom prst="rect">
              <a:avLst/>
            </a:prstGeom>
            <a:noFill/>
          </p:spPr>
          <p:txBody>
            <a:bodyPr wrap="square" rtlCol="0">
              <a:spAutoFit/>
            </a:bodyPr>
            <a:lstStyle/>
            <a:p>
              <a:r>
                <a:rPr lang="zh-CN" altLang="en-US" sz="2000" b="1" dirty="0"/>
                <a:t>水毒性</a:t>
              </a:r>
              <a:endParaRPr lang="en-US" sz="2000" b="1" dirty="0"/>
            </a:p>
          </p:txBody>
        </p:sp>
        <p:sp>
          <p:nvSpPr>
            <p:cNvPr id="22" name="TextBox 21"/>
            <p:cNvSpPr txBox="1"/>
            <p:nvPr/>
          </p:nvSpPr>
          <p:spPr>
            <a:xfrm>
              <a:off x="3549710" y="4071395"/>
              <a:ext cx="2730774" cy="400110"/>
            </a:xfrm>
            <a:prstGeom prst="rect">
              <a:avLst/>
            </a:prstGeom>
            <a:noFill/>
          </p:spPr>
          <p:txBody>
            <a:bodyPr wrap="square" rtlCol="0">
              <a:spAutoFit/>
            </a:bodyPr>
            <a:lstStyle/>
            <a:p>
              <a:r>
                <a:rPr lang="zh-CN" altLang="en-US" sz="2000" b="1" dirty="0">
                  <a:latin typeface="MingLiU" panose="02020509000000000000" pitchFamily="49" charset="-120"/>
                  <a:ea typeface="MingLiU" panose="02020509000000000000" pitchFamily="49" charset="-120"/>
                </a:rPr>
                <a:t>器官突變</a:t>
              </a:r>
              <a:r>
                <a:rPr lang="en-US" altLang="zh-CN" sz="2000" b="1" dirty="0">
                  <a:latin typeface="MingLiU" panose="02020509000000000000" pitchFamily="49" charset="-120"/>
                  <a:ea typeface="MingLiU" panose="02020509000000000000" pitchFamily="49" charset="-120"/>
                </a:rPr>
                <a:t>/</a:t>
              </a:r>
              <a:r>
                <a:rPr lang="zh-TW" altLang="en-US" sz="2000" b="1" dirty="0">
                  <a:latin typeface="MingLiU" panose="02020509000000000000" pitchFamily="49" charset="-120"/>
                  <a:ea typeface="MingLiU" panose="02020509000000000000" pitchFamily="49" charset="-120"/>
                </a:rPr>
                <a:t>致</a:t>
              </a:r>
              <a:r>
                <a:rPr lang="zh-CN" altLang="en-US" sz="2000" b="1" dirty="0">
                  <a:latin typeface="MingLiU" panose="02020509000000000000" pitchFamily="49" charset="-120"/>
                  <a:ea typeface="MingLiU" panose="02020509000000000000" pitchFamily="49" charset="-120"/>
                </a:rPr>
                <a:t>毒</a:t>
              </a:r>
              <a:r>
                <a:rPr lang="en-US" altLang="zh-CN" sz="2000" b="1" dirty="0">
                  <a:latin typeface="MingLiU" panose="02020509000000000000" pitchFamily="49" charset="-120"/>
                  <a:ea typeface="MingLiU" panose="02020509000000000000" pitchFamily="49" charset="-120"/>
                </a:rPr>
                <a:t>/</a:t>
              </a:r>
              <a:r>
                <a:rPr lang="zh-TW" altLang="en-US" sz="2000" b="1" dirty="0">
                  <a:latin typeface="MingLiU" panose="02020509000000000000" pitchFamily="49" charset="-120"/>
                  <a:ea typeface="MingLiU" panose="02020509000000000000" pitchFamily="49" charset="-120"/>
                </a:rPr>
                <a:t>致癌</a:t>
              </a:r>
              <a:endParaRPr lang="en-US" sz="2000" b="1" dirty="0">
                <a:latin typeface="MingLiU" panose="02020509000000000000" pitchFamily="49" charset="-120"/>
                <a:ea typeface="MingLiU" panose="02020509000000000000" pitchFamily="49" charset="-120"/>
              </a:endParaRPr>
            </a:p>
          </p:txBody>
        </p:sp>
      </p:grpSp>
      <p:sp>
        <p:nvSpPr>
          <p:cNvPr id="24" name="Slide Number Placeholder 23"/>
          <p:cNvSpPr>
            <a:spLocks noGrp="1"/>
          </p:cNvSpPr>
          <p:nvPr>
            <p:ph type="sldNum" sz="quarter" idx="12"/>
          </p:nvPr>
        </p:nvSpPr>
        <p:spPr/>
        <p:txBody>
          <a:bodyPr/>
          <a:lstStyle/>
          <a:p>
            <a:fld id="{12775FB8-FE8B-CA4D-AF74-1335A0F8AE96}" type="slidenum">
              <a:rPr lang="en-US" smtClean="0"/>
              <a:t>25</a:t>
            </a:fld>
            <a:endParaRPr lang="en-US"/>
          </a:p>
        </p:txBody>
      </p:sp>
    </p:spTree>
    <p:extLst>
      <p:ext uri="{BB962C8B-B14F-4D97-AF65-F5344CB8AC3E}">
        <p14:creationId xmlns:p14="http://schemas.microsoft.com/office/powerpoint/2010/main" val="22601402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Hazard Signal Words</a:t>
            </a:r>
            <a:br>
              <a:rPr lang="en-US" dirty="0"/>
            </a:br>
            <a:r>
              <a:rPr lang="zh-TW" altLang="en-US" sz="4000" dirty="0">
                <a:latin typeface="+mn-ea"/>
              </a:rPr>
              <a:t>危害</a:t>
            </a:r>
            <a:r>
              <a:rPr lang="zh-TW" altLang="en-US" sz="4000" dirty="0"/>
              <a:t>文字信號</a:t>
            </a:r>
            <a:endParaRPr lang="en-US" sz="4000" dirty="0"/>
          </a:p>
        </p:txBody>
      </p:sp>
      <p:sp>
        <p:nvSpPr>
          <p:cNvPr id="3" name="Content Placeholder 2"/>
          <p:cNvSpPr>
            <a:spLocks noGrp="1"/>
          </p:cNvSpPr>
          <p:nvPr>
            <p:ph idx="1"/>
          </p:nvPr>
        </p:nvSpPr>
        <p:spPr/>
        <p:txBody>
          <a:bodyPr/>
          <a:lstStyle/>
          <a:p>
            <a:r>
              <a:rPr lang="en-US" dirty="0"/>
              <a:t>There are two Signal Words used in chemical labels:  </a:t>
            </a:r>
            <a:r>
              <a:rPr lang="en-US" u="sng" dirty="0"/>
              <a:t>DANGER</a:t>
            </a:r>
            <a:r>
              <a:rPr lang="en-US" dirty="0"/>
              <a:t> or </a:t>
            </a:r>
            <a:r>
              <a:rPr lang="en-US" u="sng" dirty="0"/>
              <a:t>WARNING</a:t>
            </a:r>
            <a:r>
              <a:rPr lang="en-US" dirty="0"/>
              <a:t> </a:t>
            </a:r>
            <a:r>
              <a:rPr lang="zh-TW" altLang="en-US" sz="2800" dirty="0"/>
              <a:t>化學標籤中使用了兩個文字信號：</a:t>
            </a:r>
            <a:r>
              <a:rPr lang="zh-TW" altLang="en-US" b="1" u="sng" dirty="0"/>
              <a:t>危險</a:t>
            </a:r>
            <a:r>
              <a:rPr lang="zh-TW" altLang="en-US" sz="2800" dirty="0"/>
              <a:t>或</a:t>
            </a:r>
            <a:r>
              <a:rPr lang="zh-TW" altLang="en-US" b="1" u="sng" dirty="0"/>
              <a:t>警告</a:t>
            </a:r>
            <a:endParaRPr lang="en-US" b="1" u="sng" dirty="0"/>
          </a:p>
          <a:p>
            <a:r>
              <a:rPr lang="en-US" u="sng" dirty="0"/>
              <a:t>DANGER </a:t>
            </a:r>
            <a:r>
              <a:rPr lang="en-US" dirty="0"/>
              <a:t>is used for more severe hazards </a:t>
            </a:r>
            <a:r>
              <a:rPr lang="zh-TW" altLang="en-US" b="1" u="sng" dirty="0"/>
              <a:t>危險</a:t>
            </a:r>
            <a:r>
              <a:rPr lang="zh-TW" altLang="en-US" sz="2800" dirty="0"/>
              <a:t>用於極嚴重的危險</a:t>
            </a:r>
            <a:endParaRPr lang="en-US" dirty="0"/>
          </a:p>
          <a:p>
            <a:r>
              <a:rPr lang="en-US" u="sng" dirty="0"/>
              <a:t>WARNING</a:t>
            </a:r>
            <a:r>
              <a:rPr lang="en-US" dirty="0"/>
              <a:t> is used for less severe hazards </a:t>
            </a:r>
            <a:r>
              <a:rPr lang="zh-TW" altLang="en-US" b="1" u="sng" dirty="0"/>
              <a:t>警告</a:t>
            </a:r>
            <a:r>
              <a:rPr lang="zh-TW" altLang="en-US" sz="2800" dirty="0"/>
              <a:t>用於不太嚴重的危險</a:t>
            </a: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26</a:t>
            </a:fld>
            <a:endParaRPr lang="en-US"/>
          </a:p>
        </p:txBody>
      </p:sp>
    </p:spTree>
    <p:extLst>
      <p:ext uri="{BB962C8B-B14F-4D97-AF65-F5344CB8AC3E}">
        <p14:creationId xmlns:p14="http://schemas.microsoft.com/office/powerpoint/2010/main" val="21390042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Hazard Statements</a:t>
            </a:r>
            <a:br>
              <a:rPr lang="en-US" dirty="0"/>
            </a:br>
            <a:r>
              <a:rPr lang="zh-TW" altLang="en-US" sz="4000" dirty="0"/>
              <a:t>危</a:t>
            </a:r>
            <a:r>
              <a:rPr lang="zh-TW" altLang="en-US" sz="4000" dirty="0">
                <a:latin typeface="+mn-ea"/>
              </a:rPr>
              <a:t>害</a:t>
            </a:r>
            <a:r>
              <a:rPr lang="zh-TW" altLang="en-US" sz="4000" dirty="0"/>
              <a:t>聲明</a:t>
            </a:r>
            <a:endParaRPr lang="en-US" sz="4000" dirty="0"/>
          </a:p>
        </p:txBody>
      </p:sp>
      <p:sp>
        <p:nvSpPr>
          <p:cNvPr id="3" name="Content Placeholder 2"/>
          <p:cNvSpPr>
            <a:spLocks noGrp="1"/>
          </p:cNvSpPr>
          <p:nvPr>
            <p:ph idx="1"/>
          </p:nvPr>
        </p:nvSpPr>
        <p:spPr/>
        <p:txBody>
          <a:bodyPr/>
          <a:lstStyle/>
          <a:p>
            <a:r>
              <a:rPr lang="en-US" dirty="0"/>
              <a:t>Hazard statements provide wording to indicate the hazards of the chemical product, including, when appropriate, the degree of the hazard  </a:t>
            </a:r>
            <a:r>
              <a:rPr lang="zh-TW" altLang="en-US" sz="2800" dirty="0"/>
              <a:t>危</a:t>
            </a:r>
            <a:r>
              <a:rPr lang="zh-TW" altLang="en-US" sz="2800" dirty="0">
                <a:latin typeface="+mn-ea"/>
              </a:rPr>
              <a:t>害</a:t>
            </a:r>
            <a:r>
              <a:rPr lang="zh-TW" altLang="en-US" sz="2800" dirty="0"/>
              <a:t>聲明用文字來指出化學產品的危害，包括適當時，化學產品的的危險程度</a:t>
            </a: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27</a:t>
            </a:fld>
            <a:endParaRPr lang="en-US"/>
          </a:p>
        </p:txBody>
      </p:sp>
    </p:spTree>
    <p:extLst>
      <p:ext uri="{BB962C8B-B14F-4D97-AF65-F5344CB8AC3E}">
        <p14:creationId xmlns:p14="http://schemas.microsoft.com/office/powerpoint/2010/main" val="8575639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1921"/>
            <a:ext cx="8229600" cy="1143000"/>
          </a:xfrm>
        </p:spPr>
        <p:txBody>
          <a:bodyPr>
            <a:normAutofit fontScale="90000"/>
          </a:bodyPr>
          <a:lstStyle/>
          <a:p>
            <a:r>
              <a:rPr lang="en-US" dirty="0"/>
              <a:t>Safety Data Sheets (SDS)</a:t>
            </a:r>
            <a:br>
              <a:rPr lang="en-US" dirty="0"/>
            </a:br>
            <a:r>
              <a:rPr lang="zh-TW" altLang="en-US" sz="4000" b="1" dirty="0"/>
              <a:t>安全資料表</a:t>
            </a:r>
            <a:r>
              <a:rPr lang="zh-TW" altLang="en-US" b="1" dirty="0"/>
              <a:t/>
            </a:r>
            <a:br>
              <a:rPr lang="zh-TW" altLang="en-US" b="1" dirty="0"/>
            </a:br>
            <a:endParaRPr lang="en-US" dirty="0"/>
          </a:p>
        </p:txBody>
      </p:sp>
      <p:sp>
        <p:nvSpPr>
          <p:cNvPr id="3" name="Content Placeholder 2"/>
          <p:cNvSpPr>
            <a:spLocks noGrp="1"/>
          </p:cNvSpPr>
          <p:nvPr>
            <p:ph idx="1"/>
          </p:nvPr>
        </p:nvSpPr>
        <p:spPr>
          <a:xfrm>
            <a:off x="216569" y="1708484"/>
            <a:ext cx="8229600" cy="4805879"/>
          </a:xfrm>
        </p:spPr>
        <p:txBody>
          <a:bodyPr>
            <a:normAutofit fontScale="85000" lnSpcReduction="20000"/>
          </a:bodyPr>
          <a:lstStyle/>
          <a:p>
            <a:r>
              <a:rPr lang="en-US" sz="3000" dirty="0"/>
              <a:t>For information about chemical hazards, Safety Data Sheets provide valuable facts about chemicals and how to handle them.  It contains </a:t>
            </a:r>
            <a:r>
              <a:rPr lang="zh-TW" altLang="en-US" sz="2800" dirty="0">
                <a:latin typeface="+mn-ea"/>
              </a:rPr>
              <a:t>安全資料表提供了有關化學物質及其處理方法的寶貴信息。 它包含</a:t>
            </a:r>
            <a:r>
              <a:rPr lang="en-US" sz="2800" dirty="0">
                <a:latin typeface="+mn-ea"/>
              </a:rPr>
              <a:t>:</a:t>
            </a:r>
          </a:p>
          <a:p>
            <a:pPr lvl="1"/>
            <a:r>
              <a:rPr lang="en-US" dirty="0"/>
              <a:t>Product name, manufacturer, contact information and emergency number </a:t>
            </a:r>
            <a:r>
              <a:rPr lang="zh-TW" altLang="en-US" dirty="0"/>
              <a:t>產品名稱，製造商，聯絡</a:t>
            </a:r>
            <a:r>
              <a:rPr lang="zh-TW" altLang="en-US" dirty="0">
                <a:latin typeface="+mn-ea"/>
              </a:rPr>
              <a:t>資料</a:t>
            </a:r>
            <a:r>
              <a:rPr lang="zh-TW" altLang="en-US" dirty="0"/>
              <a:t>和緊急號碼</a:t>
            </a:r>
            <a:endParaRPr lang="en-US" dirty="0"/>
          </a:p>
          <a:p>
            <a:pPr lvl="1"/>
            <a:r>
              <a:rPr lang="en-US" dirty="0"/>
              <a:t>Hazard identification </a:t>
            </a:r>
            <a:r>
              <a:rPr lang="zh-TW" altLang="en-US" dirty="0"/>
              <a:t>危害識別</a:t>
            </a:r>
            <a:endParaRPr lang="en-US" dirty="0"/>
          </a:p>
          <a:p>
            <a:pPr lvl="1"/>
            <a:r>
              <a:rPr lang="en-US" dirty="0"/>
              <a:t>Information on chemical ingredients </a:t>
            </a:r>
            <a:r>
              <a:rPr lang="zh-TW" altLang="en-US" dirty="0"/>
              <a:t>有關化學成分的</a:t>
            </a:r>
            <a:r>
              <a:rPr lang="zh-TW" altLang="en-US" dirty="0">
                <a:latin typeface="+mn-ea"/>
              </a:rPr>
              <a:t>資料</a:t>
            </a:r>
            <a:endParaRPr lang="en-US" dirty="0"/>
          </a:p>
          <a:p>
            <a:pPr lvl="1"/>
            <a:r>
              <a:rPr lang="en-US" dirty="0"/>
              <a:t>First-aid measures </a:t>
            </a:r>
            <a:r>
              <a:rPr lang="zh-TW" altLang="en-US" dirty="0"/>
              <a:t>急救措施</a:t>
            </a:r>
            <a:endParaRPr lang="en-US" dirty="0"/>
          </a:p>
          <a:p>
            <a:pPr lvl="1"/>
            <a:r>
              <a:rPr lang="en-US" dirty="0"/>
              <a:t>Firefighting measures </a:t>
            </a:r>
            <a:r>
              <a:rPr lang="zh-TW" altLang="en-US" dirty="0"/>
              <a:t>救火措施</a:t>
            </a:r>
            <a:endParaRPr lang="en-US" dirty="0"/>
          </a:p>
          <a:p>
            <a:pPr lvl="1"/>
            <a:r>
              <a:rPr lang="en-US" dirty="0"/>
              <a:t>Accidental release measures </a:t>
            </a:r>
            <a:r>
              <a:rPr lang="zh-TW" altLang="en-US" dirty="0"/>
              <a:t>意外</a:t>
            </a:r>
            <a:r>
              <a:rPr lang="zh-TW" altLang="en-US" dirty="0">
                <a:latin typeface="+mn-ea"/>
              </a:rPr>
              <a:t>信息</a:t>
            </a:r>
            <a:r>
              <a:rPr lang="zh-TW" altLang="en-US" dirty="0"/>
              <a:t>發布措施</a:t>
            </a:r>
            <a:endParaRPr lang="en-US" dirty="0"/>
          </a:p>
          <a:p>
            <a:pPr lvl="1"/>
            <a:r>
              <a:rPr lang="en-US" dirty="0"/>
              <a:t>Handling and storage </a:t>
            </a:r>
            <a:r>
              <a:rPr lang="zh-TW" altLang="en-US" dirty="0"/>
              <a:t>處理和儲存</a:t>
            </a:r>
            <a:endParaRPr lang="en-US" dirty="0"/>
          </a:p>
          <a:p>
            <a:pPr lvl="1"/>
            <a:endParaRPr lang="en-US" sz="2600" dirty="0"/>
          </a:p>
          <a:p>
            <a:pPr marL="82550" indent="0">
              <a:buNone/>
              <a:defRPr/>
            </a:pPr>
            <a:endParaRPr lang="en-US" sz="2400" dirty="0">
              <a:latin typeface="Arial" charset="0"/>
            </a:endParaRPr>
          </a:p>
          <a:p>
            <a:pPr marL="457200" lvl="1" indent="0">
              <a:buNone/>
            </a:pPr>
            <a:endParaRPr lang="en-US" dirty="0"/>
          </a:p>
          <a:p>
            <a:endParaRPr lang="en-US" dirty="0"/>
          </a:p>
        </p:txBody>
      </p:sp>
      <p:pic>
        <p:nvPicPr>
          <p:cNvPr id="4" name="Picture 3" descr="Safety Data Sheets information for employees"/>
          <p:cNvPicPr/>
          <p:nvPr/>
        </p:nvPicPr>
        <p:blipFill>
          <a:blip r:embed="rId3" cstate="email">
            <a:extLst>
              <a:ext uri="{28A0092B-C50C-407E-A947-70E740481C1C}">
                <a14:useLocalDpi xmlns:a14="http://schemas.microsoft.com/office/drawing/2010/main"/>
              </a:ext>
            </a:extLst>
          </a:blip>
          <a:srcRect/>
          <a:stretch>
            <a:fillRect/>
          </a:stretch>
        </p:blipFill>
        <p:spPr bwMode="auto">
          <a:xfrm>
            <a:off x="7249885" y="4724482"/>
            <a:ext cx="1894115" cy="2034072"/>
          </a:xfrm>
          <a:prstGeom prst="rect">
            <a:avLst/>
          </a:prstGeom>
          <a:noFill/>
          <a:ln>
            <a:noFill/>
          </a:ln>
        </p:spPr>
      </p:pic>
      <p:sp>
        <p:nvSpPr>
          <p:cNvPr id="5" name="Slide Number Placeholder 4"/>
          <p:cNvSpPr>
            <a:spLocks noGrp="1"/>
          </p:cNvSpPr>
          <p:nvPr>
            <p:ph type="sldNum" sz="quarter" idx="12"/>
          </p:nvPr>
        </p:nvSpPr>
        <p:spPr/>
        <p:txBody>
          <a:bodyPr/>
          <a:lstStyle/>
          <a:p>
            <a:fld id="{12775FB8-FE8B-CA4D-AF74-1335A0F8AE96}" type="slidenum">
              <a:rPr lang="en-US" smtClean="0"/>
              <a:t>28</a:t>
            </a:fld>
            <a:endParaRPr lang="en-US"/>
          </a:p>
        </p:txBody>
      </p:sp>
    </p:spTree>
    <p:extLst>
      <p:ext uri="{BB962C8B-B14F-4D97-AF65-F5344CB8AC3E}">
        <p14:creationId xmlns:p14="http://schemas.microsoft.com/office/powerpoint/2010/main" val="19231307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0540"/>
            <a:ext cx="8229600" cy="1143000"/>
          </a:xfrm>
        </p:spPr>
        <p:txBody>
          <a:bodyPr>
            <a:normAutofit fontScale="90000"/>
          </a:bodyPr>
          <a:lstStyle/>
          <a:p>
            <a:r>
              <a:rPr lang="en-US" dirty="0"/>
              <a:t>Personal Protective Equipment</a:t>
            </a:r>
            <a:br>
              <a:rPr lang="en-US" dirty="0"/>
            </a:br>
            <a:r>
              <a:rPr lang="zh-TW" altLang="en-US" sz="4000" b="1" dirty="0">
                <a:latin typeface="+mn-ea"/>
              </a:rPr>
              <a:t>個人防護裝備</a:t>
            </a:r>
            <a:r>
              <a:rPr lang="en-US" b="1" dirty="0">
                <a:latin typeface="+mn-ea"/>
              </a:rPr>
              <a:t/>
            </a:r>
            <a:br>
              <a:rPr lang="en-US" b="1" dirty="0">
                <a:latin typeface="+mn-ea"/>
              </a:rPr>
            </a:br>
            <a:endParaRPr lang="en-US" dirty="0"/>
          </a:p>
        </p:txBody>
      </p:sp>
      <p:sp>
        <p:nvSpPr>
          <p:cNvPr id="3" name="Content Placeholder 2"/>
          <p:cNvSpPr>
            <a:spLocks noGrp="1"/>
          </p:cNvSpPr>
          <p:nvPr>
            <p:ph idx="1"/>
          </p:nvPr>
        </p:nvSpPr>
        <p:spPr/>
        <p:txBody>
          <a:bodyPr/>
          <a:lstStyle/>
          <a:p>
            <a:r>
              <a:rPr lang="en-US" dirty="0"/>
              <a:t>Use gloves, masks, goggles, aprons, hats, shoes, and other protective covers </a:t>
            </a:r>
            <a:r>
              <a:rPr lang="zh-TW" altLang="en-US" sz="2800" dirty="0">
                <a:latin typeface="+mn-ea"/>
              </a:rPr>
              <a:t>使用手套，口罩，護眼罩，圍裙， 戴帽</a:t>
            </a:r>
            <a:r>
              <a:rPr lang="en-US" altLang="zh-TW" sz="2800" dirty="0">
                <a:latin typeface="+mn-ea"/>
              </a:rPr>
              <a:t>/</a:t>
            </a:r>
            <a:r>
              <a:rPr lang="zh-TW" altLang="en-US" sz="2800" dirty="0">
                <a:latin typeface="+mn-ea"/>
              </a:rPr>
              <a:t> 頭套 ， 專用鞋襪和其他保護裝備</a:t>
            </a:r>
            <a:endParaRPr lang="en-US" sz="2800" dirty="0">
              <a:latin typeface="+mn-ea"/>
            </a:endParaRPr>
          </a:p>
          <a:p>
            <a:pPr marL="0" indent="0">
              <a:buNone/>
            </a:pPr>
            <a:endParaRPr lang="en-US" sz="1200" dirty="0"/>
          </a:p>
          <a:p>
            <a:pPr marL="0" indent="0">
              <a:buNone/>
            </a:pPr>
            <a:endParaRPr lang="en-US" sz="1200" dirty="0"/>
          </a:p>
        </p:txBody>
      </p:sp>
      <p:sp>
        <p:nvSpPr>
          <p:cNvPr id="8" name="Slide Number Placeholder 7"/>
          <p:cNvSpPr>
            <a:spLocks noGrp="1"/>
          </p:cNvSpPr>
          <p:nvPr>
            <p:ph type="sldNum" sz="quarter" idx="12"/>
          </p:nvPr>
        </p:nvSpPr>
        <p:spPr/>
        <p:txBody>
          <a:bodyPr/>
          <a:lstStyle/>
          <a:p>
            <a:fld id="{12775FB8-FE8B-CA4D-AF74-1335A0F8AE96}" type="slidenum">
              <a:rPr lang="en-US" smtClean="0"/>
              <a:t>29</a:t>
            </a:fld>
            <a:endParaRPr lang="en-US"/>
          </a:p>
        </p:txBody>
      </p:sp>
      <p:pic>
        <p:nvPicPr>
          <p:cNvPr id="9" name="Picture 8" title="A rubber glove"/>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39165" y="3799522"/>
            <a:ext cx="1619250" cy="2162175"/>
          </a:xfrm>
          <a:prstGeom prst="rect">
            <a:avLst/>
          </a:prstGeom>
        </p:spPr>
      </p:pic>
      <p:pic>
        <p:nvPicPr>
          <p:cNvPr id="10" name="Picture 9" title="A goggl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172777" y="4086938"/>
            <a:ext cx="2524125" cy="1442301"/>
          </a:xfrm>
          <a:prstGeom prst="rect">
            <a:avLst/>
          </a:prstGeom>
        </p:spPr>
      </p:pic>
      <p:pic>
        <p:nvPicPr>
          <p:cNvPr id="11" name="Picture 10" title="A face mask"/>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141720" y="3971925"/>
            <a:ext cx="2209800" cy="1657350"/>
          </a:xfrm>
          <a:prstGeom prst="rect">
            <a:avLst/>
          </a:prstGeom>
        </p:spPr>
      </p:pic>
    </p:spTree>
    <p:extLst>
      <p:ext uri="{BB962C8B-B14F-4D97-AF65-F5344CB8AC3E}">
        <p14:creationId xmlns:p14="http://schemas.microsoft.com/office/powerpoint/2010/main" val="2784911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Asian Immigrant Workers</a:t>
            </a:r>
            <a:br>
              <a:rPr lang="en-US" dirty="0"/>
            </a:br>
            <a:r>
              <a:rPr lang="zh-TW" altLang="en-US" sz="3600" dirty="0"/>
              <a:t>移民勞工常見的化學物質</a:t>
            </a:r>
            <a:endParaRPr lang="en-US" sz="3600" dirty="0"/>
          </a:p>
        </p:txBody>
      </p:sp>
      <p:sp>
        <p:nvSpPr>
          <p:cNvPr id="3" name="Content Placeholder 2"/>
          <p:cNvSpPr>
            <a:spLocks noGrp="1"/>
          </p:cNvSpPr>
          <p:nvPr>
            <p:ph idx="1"/>
          </p:nvPr>
        </p:nvSpPr>
        <p:spPr>
          <a:xfrm>
            <a:off x="457200" y="1609531"/>
            <a:ext cx="8229600" cy="4525963"/>
          </a:xfrm>
        </p:spPr>
        <p:txBody>
          <a:bodyPr>
            <a:normAutofit fontScale="92500" lnSpcReduction="20000"/>
          </a:bodyPr>
          <a:lstStyle/>
          <a:p>
            <a:r>
              <a:rPr lang="en-US" sz="3000" dirty="0"/>
              <a:t>Asian immigrant workers handle chemicals in their workplaces every day.  These are some of the most common chemicals they work with</a:t>
            </a:r>
            <a:r>
              <a:rPr lang="en-US" dirty="0"/>
              <a:t>. </a:t>
            </a:r>
            <a:r>
              <a:rPr lang="zh-TW" altLang="en-US" sz="2400" dirty="0"/>
              <a:t>亞洲移民勞工每天都在工作場地內處理化學物質， 他們使用的一些最常見的化學物質有以下</a:t>
            </a:r>
            <a:endParaRPr lang="en-US" sz="2400" dirty="0"/>
          </a:p>
          <a:p>
            <a:pPr lvl="1"/>
            <a:r>
              <a:rPr lang="en-US" dirty="0"/>
              <a:t>Hand soaps </a:t>
            </a:r>
            <a:r>
              <a:rPr lang="zh-TW" altLang="en-US" sz="2400" dirty="0">
                <a:latin typeface="+mn-ea"/>
              </a:rPr>
              <a:t>番梘</a:t>
            </a:r>
            <a:endParaRPr lang="en-US" sz="2400" dirty="0">
              <a:latin typeface="+mn-ea"/>
            </a:endParaRPr>
          </a:p>
          <a:p>
            <a:pPr lvl="1"/>
            <a:r>
              <a:rPr lang="en-US" dirty="0"/>
              <a:t>Dish washing liquids </a:t>
            </a:r>
            <a:r>
              <a:rPr lang="zh-TW" altLang="en-US" sz="2400" dirty="0"/>
              <a:t>洗碗液</a:t>
            </a:r>
            <a:endParaRPr lang="en-US" dirty="0"/>
          </a:p>
          <a:p>
            <a:pPr lvl="1"/>
            <a:r>
              <a:rPr lang="en-US" dirty="0"/>
              <a:t>Cleaning sprays and powders </a:t>
            </a:r>
            <a:r>
              <a:rPr lang="zh-TW" altLang="en-US" sz="2400" dirty="0"/>
              <a:t>清潔噴霧劑和</a:t>
            </a:r>
            <a:r>
              <a:rPr lang="zh-TW" altLang="en-US" sz="2400" dirty="0">
                <a:latin typeface="+mn-ea"/>
              </a:rPr>
              <a:t>番梘</a:t>
            </a:r>
            <a:r>
              <a:rPr lang="ja-JP" altLang="en-US" sz="2400">
                <a:latin typeface="PMingLiU" panose="02020500000000000000" pitchFamily="18" charset="-120"/>
                <a:ea typeface="PMingLiU" panose="02020500000000000000" pitchFamily="18" charset="-120"/>
              </a:rPr>
              <a:t>沙</a:t>
            </a:r>
            <a:r>
              <a:rPr lang="zh-TW" altLang="en-US" sz="2400" dirty="0">
                <a:latin typeface="PMingLiU" panose="02020500000000000000" pitchFamily="18" charset="-120"/>
                <a:ea typeface="PMingLiU" panose="02020500000000000000" pitchFamily="18" charset="-120"/>
              </a:rPr>
              <a:t>粉</a:t>
            </a:r>
            <a:endParaRPr lang="en-US" dirty="0">
              <a:latin typeface="PMingLiU" panose="02020500000000000000" pitchFamily="18" charset="-120"/>
              <a:ea typeface="PMingLiU" panose="02020500000000000000" pitchFamily="18" charset="-120"/>
            </a:endParaRPr>
          </a:p>
          <a:p>
            <a:pPr lvl="1"/>
            <a:r>
              <a:rPr lang="en-US" dirty="0"/>
              <a:t>Bleaches </a:t>
            </a:r>
            <a:r>
              <a:rPr lang="zh-TW" altLang="en-US" sz="2400" dirty="0"/>
              <a:t>漂白水</a:t>
            </a:r>
            <a:endParaRPr lang="en-US" dirty="0"/>
          </a:p>
          <a:p>
            <a:pPr lvl="1"/>
            <a:r>
              <a:rPr lang="en-US" dirty="0"/>
              <a:t>Alcohol solutions </a:t>
            </a:r>
            <a:r>
              <a:rPr lang="zh-TW" altLang="en-US" sz="2400" dirty="0"/>
              <a:t>酒精物質</a:t>
            </a:r>
            <a:endParaRPr lang="en-US" dirty="0"/>
          </a:p>
          <a:p>
            <a:pPr lvl="1"/>
            <a:r>
              <a:rPr lang="en-US" dirty="0"/>
              <a:t>Disinfectants </a:t>
            </a:r>
            <a:r>
              <a:rPr lang="zh-TW" altLang="en-US" sz="2400" dirty="0"/>
              <a:t>消毒劑</a:t>
            </a:r>
            <a:endParaRPr lang="en-US" dirty="0"/>
          </a:p>
          <a:p>
            <a:pPr lvl="1"/>
            <a:r>
              <a:rPr lang="en-US" dirty="0"/>
              <a:t>Detergents </a:t>
            </a:r>
            <a:r>
              <a:rPr lang="zh-TW" altLang="en-US" sz="2400" dirty="0"/>
              <a:t>清潔劑</a:t>
            </a:r>
            <a:r>
              <a:rPr lang="zh-TW" altLang="en-US" sz="2000" b="1" dirty="0"/>
              <a:t> </a:t>
            </a:r>
            <a:endParaRPr lang="en-US" dirty="0"/>
          </a:p>
          <a:p>
            <a:pPr lvl="1"/>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3</a:t>
            </a:fld>
            <a:endParaRPr lang="en-US"/>
          </a:p>
        </p:txBody>
      </p:sp>
      <p:pic>
        <p:nvPicPr>
          <p:cNvPr id="6" name="Picture 5" title="Cleaning supplie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151626" y="4462272"/>
            <a:ext cx="2121408" cy="2395728"/>
          </a:xfrm>
          <a:prstGeom prst="rect">
            <a:avLst/>
          </a:prstGeom>
        </p:spPr>
      </p:pic>
    </p:spTree>
    <p:extLst>
      <p:ext uri="{BB962C8B-B14F-4D97-AF65-F5344CB8AC3E}">
        <p14:creationId xmlns:p14="http://schemas.microsoft.com/office/powerpoint/2010/main" val="9049528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title="Drawings of a worker and her employer having a dialogue about handling hazardous material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74320" y="748386"/>
            <a:ext cx="8526780" cy="6054245"/>
          </a:xfrm>
          <a:prstGeom prst="rect">
            <a:avLst/>
          </a:prstGeom>
        </p:spPr>
      </p:pic>
      <p:sp>
        <p:nvSpPr>
          <p:cNvPr id="2" name="Title 1"/>
          <p:cNvSpPr>
            <a:spLocks noGrp="1"/>
          </p:cNvSpPr>
          <p:nvPr>
            <p:ph type="title"/>
          </p:nvPr>
        </p:nvSpPr>
        <p:spPr>
          <a:xfrm>
            <a:off x="174458" y="49760"/>
            <a:ext cx="8795084" cy="830997"/>
          </a:xfrm>
        </p:spPr>
        <p:txBody>
          <a:bodyPr>
            <a:noAutofit/>
          </a:bodyPr>
          <a:lstStyle/>
          <a:p>
            <a:r>
              <a:rPr lang="en-US" sz="2800" dirty="0"/>
              <a:t>Mei’s Story:  What should Mei do? </a:t>
            </a:r>
            <a:r>
              <a:rPr lang="zh-TW" altLang="en-US" sz="2800" dirty="0">
                <a:latin typeface="+mn-ea"/>
                <a:ea typeface="+mn-ea"/>
              </a:rPr>
              <a:t>亞美的遭遇</a:t>
            </a:r>
            <a:r>
              <a:rPr lang="en-US" altLang="zh-TW" sz="2800" dirty="0">
                <a:latin typeface="+mn-ea"/>
                <a:ea typeface="+mn-ea"/>
              </a:rPr>
              <a:t>, </a:t>
            </a:r>
            <a:r>
              <a:rPr lang="zh-TW" altLang="en-US" sz="2800" dirty="0">
                <a:latin typeface="+mn-ea"/>
                <a:ea typeface="+mn-ea"/>
              </a:rPr>
              <a:t>怎樣做好</a:t>
            </a:r>
            <a:r>
              <a:rPr lang="en-US" altLang="zh-TW" sz="2800" dirty="0">
                <a:latin typeface="+mn-ea"/>
                <a:ea typeface="+mn-ea"/>
              </a:rPr>
              <a:t>?</a:t>
            </a:r>
            <a:endParaRPr lang="en-US" sz="2800" dirty="0">
              <a:latin typeface="+mn-ea"/>
              <a:ea typeface="+mn-ea"/>
            </a:endParaRPr>
          </a:p>
        </p:txBody>
      </p:sp>
      <p:sp>
        <p:nvSpPr>
          <p:cNvPr id="3" name="Content Placeholder 2"/>
          <p:cNvSpPr>
            <a:spLocks noGrp="1"/>
          </p:cNvSpPr>
          <p:nvPr>
            <p:ph idx="1"/>
          </p:nvPr>
        </p:nvSpPr>
        <p:spPr/>
        <p:txBody>
          <a:bodyPr/>
          <a:lstStyle/>
          <a:p>
            <a:pPr marL="0" indent="0">
              <a:buNone/>
            </a:pPr>
            <a:r>
              <a:rPr lang="en-US" dirty="0"/>
              <a:t> </a:t>
            </a:r>
          </a:p>
          <a:p>
            <a:endParaRPr lang="en-US" dirty="0"/>
          </a:p>
          <a:p>
            <a:endParaRPr lang="en-US" dirty="0"/>
          </a:p>
        </p:txBody>
      </p:sp>
      <p:grpSp>
        <p:nvGrpSpPr>
          <p:cNvPr id="11" name="Group 10" descr="Drawings of a worker and her employer having a dialogue about handling hazardous materials"/>
          <p:cNvGrpSpPr/>
          <p:nvPr/>
        </p:nvGrpSpPr>
        <p:grpSpPr>
          <a:xfrm>
            <a:off x="-61793" y="951457"/>
            <a:ext cx="9131143" cy="4746996"/>
            <a:chOff x="-61793" y="951457"/>
            <a:chExt cx="9131143" cy="4746996"/>
          </a:xfrm>
        </p:grpSpPr>
        <p:sp>
          <p:nvSpPr>
            <p:cNvPr id="5" name="TextBox 4"/>
            <p:cNvSpPr txBox="1"/>
            <p:nvPr/>
          </p:nvSpPr>
          <p:spPr>
            <a:xfrm>
              <a:off x="3331027" y="1300205"/>
              <a:ext cx="1436914" cy="707886"/>
            </a:xfrm>
            <a:prstGeom prst="rect">
              <a:avLst/>
            </a:prstGeom>
            <a:noFill/>
          </p:spPr>
          <p:txBody>
            <a:bodyPr wrap="square" rtlCol="0">
              <a:spAutoFit/>
            </a:bodyPr>
            <a:lstStyle/>
            <a:p>
              <a:pPr algn="ctr"/>
              <a:r>
                <a:rPr lang="zh-TW" altLang="en-US" sz="2000" b="1" dirty="0">
                  <a:solidFill>
                    <a:srgbClr val="1F497D"/>
                  </a:solidFill>
                  <a:latin typeface="MingLiU" panose="02020509000000000000" pitchFamily="49" charset="-120"/>
                  <a:ea typeface="MingLiU" panose="02020509000000000000" pitchFamily="49" charset="-120"/>
                </a:rPr>
                <a:t>亞美</a:t>
              </a:r>
              <a:r>
                <a:rPr lang="en-US" altLang="zh-TW" sz="2000" b="1" dirty="0">
                  <a:solidFill>
                    <a:srgbClr val="1F497D"/>
                  </a:solidFill>
                  <a:latin typeface="MingLiU" panose="02020509000000000000" pitchFamily="49" charset="-120"/>
                  <a:ea typeface="MingLiU" panose="02020509000000000000" pitchFamily="49" charset="-120"/>
                </a:rPr>
                <a:t>,</a:t>
              </a:r>
              <a:r>
                <a:rPr lang="zh-TW" altLang="en-US" sz="2000" b="1" dirty="0">
                  <a:solidFill>
                    <a:srgbClr val="1F497D"/>
                  </a:solidFill>
                  <a:latin typeface="MingLiU" panose="02020509000000000000" pitchFamily="49" charset="-120"/>
                  <a:ea typeface="MingLiU" panose="02020509000000000000" pitchFamily="49" charset="-120"/>
                </a:rPr>
                <a:t>發生了什麼事</a:t>
              </a:r>
              <a:r>
                <a:rPr lang="en-US" altLang="zh-TW" sz="2000" b="1" dirty="0">
                  <a:solidFill>
                    <a:srgbClr val="1F497D"/>
                  </a:solidFill>
                  <a:latin typeface="MingLiU" panose="02020509000000000000" pitchFamily="49" charset="-120"/>
                  <a:ea typeface="MingLiU" panose="02020509000000000000" pitchFamily="49" charset="-120"/>
                </a:rPr>
                <a:t>?</a:t>
              </a:r>
              <a:endParaRPr lang="en-US" sz="2000" b="1" dirty="0">
                <a:solidFill>
                  <a:srgbClr val="1F497D"/>
                </a:solidFill>
                <a:latin typeface="MingLiU" panose="02020509000000000000" pitchFamily="49" charset="-120"/>
                <a:ea typeface="MingLiU" panose="02020509000000000000" pitchFamily="49" charset="-120"/>
              </a:endParaRPr>
            </a:p>
          </p:txBody>
        </p:sp>
        <p:sp>
          <p:nvSpPr>
            <p:cNvPr id="6" name="TextBox 5"/>
            <p:cNvSpPr txBox="1"/>
            <p:nvPr/>
          </p:nvSpPr>
          <p:spPr>
            <a:xfrm>
              <a:off x="1555555" y="956250"/>
              <a:ext cx="746449" cy="400110"/>
            </a:xfrm>
            <a:prstGeom prst="rect">
              <a:avLst/>
            </a:prstGeom>
            <a:noFill/>
          </p:spPr>
          <p:txBody>
            <a:bodyPr wrap="square" rtlCol="0">
              <a:spAutoFit/>
            </a:bodyPr>
            <a:lstStyle/>
            <a:p>
              <a:pPr algn="ctr"/>
              <a:r>
                <a:rPr lang="zh-TW" altLang="en-US" sz="2000" b="1" dirty="0">
                  <a:solidFill>
                    <a:srgbClr val="1F497D"/>
                  </a:solidFill>
                  <a:latin typeface="MingLiU" panose="02020509000000000000" pitchFamily="49" charset="-120"/>
                  <a:ea typeface="MingLiU" panose="02020509000000000000" pitchFamily="49" charset="-120"/>
                </a:rPr>
                <a:t>哎吔</a:t>
              </a:r>
              <a:r>
                <a:rPr lang="en-US" altLang="zh-TW" sz="2000" b="1" dirty="0">
                  <a:solidFill>
                    <a:srgbClr val="1F497D"/>
                  </a:solidFill>
                  <a:latin typeface="MingLiU" panose="02020509000000000000" pitchFamily="49" charset="-120"/>
                  <a:ea typeface="MingLiU" panose="02020509000000000000" pitchFamily="49" charset="-120"/>
                </a:rPr>
                <a:t>!</a:t>
              </a:r>
              <a:endParaRPr lang="en-US" sz="2000" b="1" dirty="0">
                <a:solidFill>
                  <a:srgbClr val="1F497D"/>
                </a:solidFill>
                <a:latin typeface="MingLiU" panose="02020509000000000000" pitchFamily="49" charset="-120"/>
                <a:ea typeface="MingLiU" panose="02020509000000000000" pitchFamily="49" charset="-120"/>
              </a:endParaRPr>
            </a:p>
          </p:txBody>
        </p:sp>
        <p:sp>
          <p:nvSpPr>
            <p:cNvPr id="7" name="Rectangle 6"/>
            <p:cNvSpPr/>
            <p:nvPr/>
          </p:nvSpPr>
          <p:spPr>
            <a:xfrm>
              <a:off x="6735107" y="951457"/>
              <a:ext cx="1891535" cy="707886"/>
            </a:xfrm>
            <a:prstGeom prst="rect">
              <a:avLst/>
            </a:prstGeom>
          </p:spPr>
          <p:txBody>
            <a:bodyPr wrap="square">
              <a:spAutoFit/>
            </a:bodyPr>
            <a:lstStyle/>
            <a:p>
              <a:pPr algn="ctr"/>
              <a:r>
                <a:rPr lang="en-US" sz="2000" b="1" dirty="0">
                  <a:solidFill>
                    <a:srgbClr val="1F497D"/>
                  </a:solidFill>
                  <a:latin typeface="MingLiU" panose="02020509000000000000" pitchFamily="49" charset="-120"/>
                  <a:ea typeface="MingLiU" panose="02020509000000000000" pitchFamily="49" charset="-120"/>
                </a:rPr>
                <a:t>我</a:t>
              </a:r>
              <a:r>
                <a:rPr lang="zh-TW" altLang="en-US" sz="2000" b="1" dirty="0">
                  <a:solidFill>
                    <a:srgbClr val="1F497D"/>
                  </a:solidFill>
                  <a:latin typeface="MingLiU" panose="02020509000000000000" pitchFamily="49" charset="-120"/>
                  <a:ea typeface="MingLiU" panose="02020509000000000000" pitchFamily="49" charset="-120"/>
                </a:rPr>
                <a:t>打翻</a:t>
              </a:r>
              <a:r>
                <a:rPr lang="en-US" sz="2000" b="1" dirty="0" err="1">
                  <a:solidFill>
                    <a:srgbClr val="1F497D"/>
                  </a:solidFill>
                  <a:latin typeface="MingLiU" panose="02020509000000000000" pitchFamily="49" charset="-120"/>
                  <a:ea typeface="MingLiU" panose="02020509000000000000" pitchFamily="49" charset="-120"/>
                </a:rPr>
                <a:t>盒子</a:t>
              </a:r>
              <a:r>
                <a:rPr lang="en-US" sz="2000" b="1" dirty="0">
                  <a:solidFill>
                    <a:srgbClr val="1F497D"/>
                  </a:solidFill>
                  <a:latin typeface="MingLiU" panose="02020509000000000000" pitchFamily="49" charset="-120"/>
                  <a:ea typeface="MingLiU" panose="02020509000000000000" pitchFamily="49" charset="-120"/>
                </a:rPr>
                <a:t>,</a:t>
              </a:r>
              <a:r>
                <a:rPr lang="zh-TW" altLang="en-US" sz="2000" b="1" dirty="0">
                  <a:solidFill>
                    <a:srgbClr val="1F497D"/>
                  </a:solidFill>
                  <a:latin typeface="MingLiU" panose="02020509000000000000" pitchFamily="49" charset="-120"/>
                  <a:ea typeface="MingLiU" panose="02020509000000000000" pitchFamily="49" charset="-120"/>
                </a:rPr>
                <a:t>所有</a:t>
              </a:r>
              <a:r>
                <a:rPr lang="en-US" sz="2000" b="1" dirty="0" err="1">
                  <a:solidFill>
                    <a:srgbClr val="1F497D"/>
                  </a:solidFill>
                  <a:latin typeface="MingLiU" panose="02020509000000000000" pitchFamily="49" charset="-120"/>
                  <a:ea typeface="MingLiU" panose="02020509000000000000" pitchFamily="49" charset="-120"/>
                </a:rPr>
                <a:t>都溢出来了</a:t>
              </a:r>
              <a:endParaRPr lang="en-US" sz="2000" b="1" dirty="0">
                <a:solidFill>
                  <a:srgbClr val="1F497D"/>
                </a:solidFill>
                <a:latin typeface="MingLiU" panose="02020509000000000000" pitchFamily="49" charset="-120"/>
                <a:ea typeface="MingLiU" panose="02020509000000000000" pitchFamily="49" charset="-120"/>
              </a:endParaRPr>
            </a:p>
          </p:txBody>
        </p:sp>
        <p:sp>
          <p:nvSpPr>
            <p:cNvPr id="8" name="Rectangle 7"/>
            <p:cNvSpPr/>
            <p:nvPr/>
          </p:nvSpPr>
          <p:spPr>
            <a:xfrm>
              <a:off x="-61793" y="3863181"/>
              <a:ext cx="2008360" cy="707886"/>
            </a:xfrm>
            <a:prstGeom prst="rect">
              <a:avLst/>
            </a:prstGeom>
          </p:spPr>
          <p:txBody>
            <a:bodyPr wrap="square">
              <a:spAutoFit/>
            </a:bodyPr>
            <a:lstStyle/>
            <a:p>
              <a:pPr algn="ctr"/>
              <a:r>
                <a:rPr lang="zh-TW" altLang="en-US" sz="2000" b="1" dirty="0">
                  <a:solidFill>
                    <a:srgbClr val="1F497D"/>
                  </a:solidFill>
                  <a:latin typeface="MingLiU" panose="02020509000000000000" pitchFamily="49" charset="-120"/>
                  <a:ea typeface="MingLiU" panose="02020509000000000000" pitchFamily="49" charset="-120"/>
                </a:rPr>
                <a:t>去廁所弄塊抹布</a:t>
              </a:r>
              <a:endParaRPr lang="en-US" altLang="zh-TW" sz="2000" b="1" dirty="0">
                <a:solidFill>
                  <a:srgbClr val="1F497D"/>
                </a:solidFill>
                <a:latin typeface="MingLiU" panose="02020509000000000000" pitchFamily="49" charset="-120"/>
                <a:ea typeface="MingLiU" panose="02020509000000000000" pitchFamily="49" charset="-120"/>
              </a:endParaRPr>
            </a:p>
            <a:p>
              <a:pPr algn="ctr"/>
              <a:r>
                <a:rPr lang="en-US" sz="2000" b="1" dirty="0" err="1">
                  <a:solidFill>
                    <a:srgbClr val="1F497D"/>
                  </a:solidFill>
                  <a:latin typeface="MingLiU" panose="02020509000000000000" pitchFamily="49" charset="-120"/>
                  <a:ea typeface="MingLiU" panose="02020509000000000000" pitchFamily="49" charset="-120"/>
                </a:rPr>
                <a:t>立即清理</a:t>
              </a:r>
              <a:endParaRPr lang="en-US" sz="2000" b="1" dirty="0">
                <a:solidFill>
                  <a:srgbClr val="1F497D"/>
                </a:solidFill>
                <a:latin typeface="MingLiU" panose="02020509000000000000" pitchFamily="49" charset="-120"/>
                <a:ea typeface="MingLiU" panose="02020509000000000000" pitchFamily="49" charset="-120"/>
              </a:endParaRPr>
            </a:p>
          </p:txBody>
        </p:sp>
        <p:sp>
          <p:nvSpPr>
            <p:cNvPr id="9" name="TextBox 8"/>
            <p:cNvSpPr txBox="1"/>
            <p:nvPr/>
          </p:nvSpPr>
          <p:spPr>
            <a:xfrm>
              <a:off x="4049484" y="4067237"/>
              <a:ext cx="2008360" cy="1631216"/>
            </a:xfrm>
            <a:prstGeom prst="rect">
              <a:avLst/>
            </a:prstGeom>
            <a:noFill/>
          </p:spPr>
          <p:txBody>
            <a:bodyPr wrap="square" rtlCol="0">
              <a:spAutoFit/>
            </a:bodyPr>
            <a:lstStyle/>
            <a:p>
              <a:pPr algn="ctr"/>
              <a:r>
                <a:rPr lang="zh-TW" altLang="en-US" sz="2000" b="1" dirty="0">
                  <a:solidFill>
                    <a:srgbClr val="1F497D"/>
                  </a:solidFill>
                  <a:latin typeface="MingLiU" panose="02020509000000000000" pitchFamily="49" charset="-120"/>
                  <a:ea typeface="MingLiU" panose="02020509000000000000" pitchFamily="49" charset="-120"/>
                </a:rPr>
                <a:t>亞</a:t>
              </a:r>
              <a:r>
                <a:rPr lang="en-US" altLang="zh-TW" sz="2000" b="1" dirty="0">
                  <a:solidFill>
                    <a:srgbClr val="1F497D"/>
                  </a:solidFill>
                  <a:latin typeface="MingLiU" panose="02020509000000000000" pitchFamily="49" charset="-120"/>
                  <a:ea typeface="MingLiU" panose="02020509000000000000" pitchFamily="49" charset="-120"/>
                </a:rPr>
                <a:t>Sir,</a:t>
              </a:r>
              <a:r>
                <a:rPr lang="zh-TW" altLang="en-US" sz="2000" b="1" dirty="0">
                  <a:solidFill>
                    <a:srgbClr val="1F497D"/>
                  </a:solidFill>
                  <a:latin typeface="MingLiU" panose="02020509000000000000" pitchFamily="49" charset="-120"/>
                  <a:ea typeface="MingLiU" panose="02020509000000000000" pitchFamily="49" charset="-120"/>
                </a:rPr>
                <a:t>我從未學過處理這種化學品</a:t>
              </a:r>
              <a:r>
                <a:rPr lang="en-US" altLang="zh-TW" sz="2000" b="1" dirty="0">
                  <a:solidFill>
                    <a:srgbClr val="1F497D"/>
                  </a:solidFill>
                  <a:latin typeface="MingLiU" panose="02020509000000000000" pitchFamily="49" charset="-120"/>
                  <a:ea typeface="MingLiU" panose="02020509000000000000" pitchFamily="49" charset="-120"/>
                </a:rPr>
                <a:t>,</a:t>
              </a:r>
              <a:r>
                <a:rPr lang="zh-TW" altLang="en-US" sz="2000" b="1" dirty="0">
                  <a:solidFill>
                    <a:srgbClr val="1F497D"/>
                  </a:solidFill>
                  <a:latin typeface="MingLiU" panose="02020509000000000000" pitchFamily="49" charset="-120"/>
                  <a:ea typeface="MingLiU" panose="02020509000000000000" pitchFamily="49" charset="-120"/>
                </a:rPr>
                <a:t>又沒戴手套</a:t>
              </a:r>
              <a:r>
                <a:rPr lang="en-US" altLang="zh-TW" sz="2000" b="1" dirty="0">
                  <a:solidFill>
                    <a:srgbClr val="1F497D"/>
                  </a:solidFill>
                  <a:latin typeface="MingLiU" panose="02020509000000000000" pitchFamily="49" charset="-120"/>
                  <a:ea typeface="MingLiU" panose="02020509000000000000" pitchFamily="49" charset="-120"/>
                </a:rPr>
                <a:t>,</a:t>
              </a:r>
              <a:r>
                <a:rPr lang="zh-TW" altLang="en-US" sz="2000" b="1" dirty="0">
                  <a:solidFill>
                    <a:srgbClr val="1F497D"/>
                  </a:solidFill>
                  <a:latin typeface="MingLiU" panose="02020509000000000000" pitchFamily="49" charset="-120"/>
                  <a:ea typeface="MingLiU" panose="02020509000000000000" pitchFamily="49" charset="-120"/>
                </a:rPr>
                <a:t>我怕我哮喘會惡化</a:t>
              </a:r>
              <a:r>
                <a:rPr lang="en-US" altLang="zh-TW" sz="2000" b="1" dirty="0">
                  <a:solidFill>
                    <a:srgbClr val="1F497D"/>
                  </a:solidFill>
                  <a:latin typeface="MingLiU" panose="02020509000000000000" pitchFamily="49" charset="-120"/>
                  <a:ea typeface="MingLiU" panose="02020509000000000000" pitchFamily="49" charset="-120"/>
                </a:rPr>
                <a:t>!</a:t>
              </a:r>
              <a:endParaRPr lang="en-US" sz="2000" b="1" dirty="0">
                <a:solidFill>
                  <a:srgbClr val="1F497D"/>
                </a:solidFill>
                <a:latin typeface="MingLiU" panose="02020509000000000000" pitchFamily="49" charset="-120"/>
                <a:ea typeface="MingLiU" panose="02020509000000000000" pitchFamily="49" charset="-120"/>
              </a:endParaRPr>
            </a:p>
          </p:txBody>
        </p:sp>
        <p:sp>
          <p:nvSpPr>
            <p:cNvPr id="10" name="TextBox 9"/>
            <p:cNvSpPr txBox="1"/>
            <p:nvPr/>
          </p:nvSpPr>
          <p:spPr>
            <a:xfrm>
              <a:off x="6954253" y="1889560"/>
              <a:ext cx="2115097" cy="1323439"/>
            </a:xfrm>
            <a:prstGeom prst="rect">
              <a:avLst/>
            </a:prstGeom>
            <a:noFill/>
          </p:spPr>
          <p:txBody>
            <a:bodyPr wrap="square" rtlCol="0">
              <a:spAutoFit/>
            </a:bodyPr>
            <a:lstStyle/>
            <a:p>
              <a:pPr algn="ctr"/>
              <a:r>
                <a:rPr lang="zh-TW" altLang="en-US" sz="2000" b="1" dirty="0">
                  <a:solidFill>
                    <a:srgbClr val="1F497D"/>
                  </a:solidFill>
                  <a:latin typeface="MingLiU" panose="02020509000000000000" pitchFamily="49" charset="-120"/>
                  <a:ea typeface="MingLiU" panose="02020509000000000000" pitchFamily="49" charset="-120"/>
                </a:rPr>
                <a:t>已經沒有時間培訓</a:t>
              </a:r>
              <a:r>
                <a:rPr lang="en-US" sz="2000" b="1" dirty="0">
                  <a:solidFill>
                    <a:srgbClr val="1F497D"/>
                  </a:solidFill>
                  <a:latin typeface="MingLiU" panose="02020509000000000000" pitchFamily="49" charset="-120"/>
                  <a:ea typeface="MingLiU" panose="02020509000000000000" pitchFamily="49" charset="-120"/>
                </a:rPr>
                <a:t>,</a:t>
              </a:r>
              <a:r>
                <a:rPr lang="zh-TW" altLang="en-US" sz="2000" b="1" dirty="0">
                  <a:solidFill>
                    <a:srgbClr val="1F497D"/>
                  </a:solidFill>
                  <a:latin typeface="MingLiU" panose="02020509000000000000" pitchFamily="49" charset="-120"/>
                  <a:ea typeface="MingLiU" panose="02020509000000000000" pitchFamily="49" charset="-120"/>
                </a:rPr>
                <a:t>公司也沒有手套供應</a:t>
              </a:r>
              <a:r>
                <a:rPr lang="en-US" altLang="zh-TW" sz="2000" b="1" dirty="0">
                  <a:solidFill>
                    <a:srgbClr val="1F497D"/>
                  </a:solidFill>
                  <a:latin typeface="MingLiU" panose="02020509000000000000" pitchFamily="49" charset="-120"/>
                  <a:ea typeface="MingLiU" panose="02020509000000000000" pitchFamily="49" charset="-120"/>
                </a:rPr>
                <a:t>,</a:t>
              </a:r>
              <a:r>
                <a:rPr lang="zh-TW" altLang="en-US" sz="2000" b="1" dirty="0">
                  <a:solidFill>
                    <a:srgbClr val="1F497D"/>
                  </a:solidFill>
                  <a:latin typeface="MingLiU" panose="02020509000000000000" pitchFamily="49" charset="-120"/>
                  <a:ea typeface="MingLiU" panose="02020509000000000000" pitchFamily="49" charset="-120"/>
                </a:rPr>
                <a:t>你想炒魷嗎</a:t>
              </a:r>
              <a:r>
                <a:rPr lang="en-US" altLang="zh-TW" sz="2000" b="1" dirty="0">
                  <a:solidFill>
                    <a:srgbClr val="1F497D"/>
                  </a:solidFill>
                  <a:latin typeface="MingLiU" panose="02020509000000000000" pitchFamily="49" charset="-120"/>
                  <a:ea typeface="MingLiU" panose="02020509000000000000" pitchFamily="49" charset="-120"/>
                </a:rPr>
                <a:t>? </a:t>
              </a:r>
              <a:r>
                <a:rPr lang="zh-TW" altLang="en-US" sz="2000" b="1" dirty="0">
                  <a:solidFill>
                    <a:srgbClr val="1F497D"/>
                  </a:solidFill>
                  <a:latin typeface="MingLiU" panose="02020509000000000000" pitchFamily="49" charset="-120"/>
                  <a:ea typeface="MingLiU" panose="02020509000000000000" pitchFamily="49" charset="-120"/>
                </a:rPr>
                <a:t>快去處理它</a:t>
              </a:r>
              <a:endParaRPr lang="en-US" sz="2000" b="1" dirty="0">
                <a:solidFill>
                  <a:srgbClr val="1F497D"/>
                </a:solidFill>
                <a:latin typeface="MingLiU" panose="02020509000000000000" pitchFamily="49" charset="-120"/>
                <a:ea typeface="MingLiU" panose="02020509000000000000" pitchFamily="49" charset="-120"/>
              </a:endParaRPr>
            </a:p>
          </p:txBody>
        </p:sp>
      </p:grpSp>
      <p:sp>
        <p:nvSpPr>
          <p:cNvPr id="12" name="Slide Number Placeholder 11"/>
          <p:cNvSpPr>
            <a:spLocks noGrp="1"/>
          </p:cNvSpPr>
          <p:nvPr>
            <p:ph type="sldNum" sz="quarter" idx="12"/>
          </p:nvPr>
        </p:nvSpPr>
        <p:spPr/>
        <p:txBody>
          <a:bodyPr/>
          <a:lstStyle/>
          <a:p>
            <a:fld id="{12775FB8-FE8B-CA4D-AF74-1335A0F8AE96}" type="slidenum">
              <a:rPr lang="en-US" smtClean="0"/>
              <a:t>30</a:t>
            </a:fld>
            <a:endParaRPr lang="en-US"/>
          </a:p>
        </p:txBody>
      </p:sp>
    </p:spTree>
    <p:extLst>
      <p:ext uri="{BB962C8B-B14F-4D97-AF65-F5344CB8AC3E}">
        <p14:creationId xmlns:p14="http://schemas.microsoft.com/office/powerpoint/2010/main" val="8373707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Summary</a:t>
            </a:r>
            <a:br>
              <a:rPr lang="en-US" dirty="0"/>
            </a:br>
            <a:r>
              <a:rPr lang="zh-TW" altLang="en-US" sz="4000" dirty="0"/>
              <a:t>總結</a:t>
            </a:r>
            <a:endParaRPr lang="en-US" sz="4000" dirty="0"/>
          </a:p>
        </p:txBody>
      </p:sp>
      <p:sp>
        <p:nvSpPr>
          <p:cNvPr id="3" name="Content Placeholder 2"/>
          <p:cNvSpPr>
            <a:spLocks noGrp="1"/>
          </p:cNvSpPr>
          <p:nvPr>
            <p:ph idx="1"/>
          </p:nvPr>
        </p:nvSpPr>
        <p:spPr>
          <a:xfrm>
            <a:off x="457200" y="1600200"/>
            <a:ext cx="8229600" cy="4983162"/>
          </a:xfrm>
        </p:spPr>
        <p:txBody>
          <a:bodyPr>
            <a:normAutofit fontScale="85000" lnSpcReduction="10000"/>
          </a:bodyPr>
          <a:lstStyle/>
          <a:p>
            <a:r>
              <a:rPr lang="en-US" sz="3300" dirty="0"/>
              <a:t>Employees have the right to chemical safety information and training in the workplace </a:t>
            </a:r>
            <a:r>
              <a:rPr lang="zh-TW" altLang="en-US" sz="3300" dirty="0">
                <a:latin typeface="+mn-ea"/>
              </a:rPr>
              <a:t>員工有權在工作場所獲得化學品安全信息和培訓</a:t>
            </a:r>
            <a:r>
              <a:rPr lang="en-US" sz="3300" dirty="0">
                <a:latin typeface="+mn-ea"/>
              </a:rPr>
              <a:t>. </a:t>
            </a:r>
          </a:p>
          <a:p>
            <a:r>
              <a:rPr lang="en-US" sz="3300" dirty="0"/>
              <a:t>It is important to recognize chemical hazards through labels, pictograms, signal words, and hazard statements </a:t>
            </a:r>
            <a:r>
              <a:rPr lang="zh-TW" altLang="en-US" sz="3300" dirty="0">
                <a:latin typeface="+mn-ea"/>
              </a:rPr>
              <a:t>通過標籤，標示符號，文字信號和危害聲明去認識化學品危害非常重要</a:t>
            </a:r>
            <a:r>
              <a:rPr lang="en-US" sz="3300" dirty="0">
                <a:latin typeface="+mn-ea"/>
              </a:rPr>
              <a:t>.</a:t>
            </a:r>
          </a:p>
          <a:p>
            <a:r>
              <a:rPr lang="en-US" sz="3300" dirty="0"/>
              <a:t>It is important to use personal protective equipment for safely handling chemicals </a:t>
            </a:r>
            <a:r>
              <a:rPr lang="zh-TW" altLang="en-US" sz="3300" dirty="0">
                <a:latin typeface="+mn-ea"/>
              </a:rPr>
              <a:t>使用個人防護設備安全處理化學品非常重要</a:t>
            </a:r>
            <a:r>
              <a:rPr lang="en-US" sz="3300" dirty="0">
                <a:latin typeface="+mn-ea"/>
              </a:rPr>
              <a:t>.</a:t>
            </a:r>
          </a:p>
          <a:p>
            <a:r>
              <a:rPr lang="en-US" sz="3300" dirty="0"/>
              <a:t>Take action to make your workplace safer </a:t>
            </a:r>
            <a:r>
              <a:rPr lang="zh-TW" altLang="en-US" sz="3300" dirty="0">
                <a:latin typeface="+mn-ea"/>
              </a:rPr>
              <a:t>立刻採取行動，讓您的工作場所更安全</a:t>
            </a:r>
            <a:r>
              <a:rPr lang="en-US" sz="3300" dirty="0">
                <a:latin typeface="+mn-ea"/>
              </a:rPr>
              <a:t>!</a:t>
            </a:r>
          </a:p>
          <a:p>
            <a:pPr marL="0" indent="0">
              <a:buNone/>
            </a:pP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31</a:t>
            </a:fld>
            <a:endParaRPr lang="en-US"/>
          </a:p>
        </p:txBody>
      </p:sp>
    </p:spTree>
    <p:extLst>
      <p:ext uri="{BB962C8B-B14F-4D97-AF65-F5344CB8AC3E}">
        <p14:creationId xmlns:p14="http://schemas.microsoft.com/office/powerpoint/2010/main" val="5481431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70910"/>
            <a:ext cx="8229600" cy="3116179"/>
          </a:xfrm>
        </p:spPr>
        <p:txBody>
          <a:bodyPr>
            <a:normAutofit/>
          </a:bodyPr>
          <a:lstStyle/>
          <a:p>
            <a:r>
              <a:rPr lang="en-US" dirty="0"/>
              <a:t>Any Questions?</a:t>
            </a:r>
            <a:br>
              <a:rPr lang="en-US" dirty="0"/>
            </a:br>
            <a:r>
              <a:rPr lang="zh-TW" altLang="en-US" sz="4000" dirty="0">
                <a:latin typeface="+mn-ea"/>
                <a:ea typeface="+mn-ea"/>
              </a:rPr>
              <a:t>提問時間</a:t>
            </a:r>
            <a:endParaRPr lang="en-US" dirty="0">
              <a:latin typeface="+mn-ea"/>
              <a:ea typeface="+mn-ea"/>
            </a:endParaRPr>
          </a:p>
        </p:txBody>
      </p:sp>
      <p:sp>
        <p:nvSpPr>
          <p:cNvPr id="3" name="Content Placeholder 2"/>
          <p:cNvSpPr>
            <a:spLocks noGrp="1"/>
          </p:cNvSpPr>
          <p:nvPr>
            <p:ph idx="1"/>
          </p:nvPr>
        </p:nvSpPr>
        <p:spPr>
          <a:xfrm flipV="1">
            <a:off x="1997242" y="6126163"/>
            <a:ext cx="6689558" cy="106195"/>
          </a:xfrm>
        </p:spPr>
        <p:txBody>
          <a:bodyPr>
            <a:normAutofit fontScale="25000" lnSpcReduction="20000"/>
          </a:bodyPr>
          <a:lstStyle/>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32</a:t>
            </a:fld>
            <a:endParaRPr lang="en-US"/>
          </a:p>
        </p:txBody>
      </p:sp>
    </p:spTree>
    <p:extLst>
      <p:ext uri="{BB962C8B-B14F-4D97-AF65-F5344CB8AC3E}">
        <p14:creationId xmlns:p14="http://schemas.microsoft.com/office/powerpoint/2010/main" val="30830110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Acknowledgments</a:t>
            </a:r>
            <a:br>
              <a:rPr lang="en-US" dirty="0"/>
            </a:br>
            <a:r>
              <a:rPr lang="zh-TW" altLang="en-US" sz="4000" dirty="0">
                <a:latin typeface="+mn-ea"/>
                <a:ea typeface="+mn-ea"/>
              </a:rPr>
              <a:t>銘謝聲明</a:t>
            </a:r>
            <a:r>
              <a:rPr lang="en-US" sz="4000" dirty="0">
                <a:latin typeface="+mn-ea"/>
                <a:ea typeface="+mn-ea"/>
              </a:rPr>
              <a:t> </a:t>
            </a:r>
          </a:p>
        </p:txBody>
      </p:sp>
      <p:sp>
        <p:nvSpPr>
          <p:cNvPr id="3" name="Content Placeholder 2"/>
          <p:cNvSpPr>
            <a:spLocks noGrp="1"/>
          </p:cNvSpPr>
          <p:nvPr>
            <p:ph idx="1"/>
          </p:nvPr>
        </p:nvSpPr>
        <p:spPr/>
        <p:txBody>
          <a:bodyPr>
            <a:normAutofit fontScale="77500" lnSpcReduction="20000"/>
          </a:bodyPr>
          <a:lstStyle/>
          <a:p>
            <a:pPr marL="0" indent="0">
              <a:buNone/>
            </a:pPr>
            <a:r>
              <a:rPr lang="zh-TW" altLang="en-US" dirty="0"/>
              <a:t>我們亦謹向以下曾提供參考資料的機構 </a:t>
            </a:r>
            <a:r>
              <a:rPr lang="en-US" altLang="zh-TW" dirty="0"/>
              <a:t>( </a:t>
            </a:r>
            <a:r>
              <a:rPr lang="zh-TW" altLang="en-US" dirty="0"/>
              <a:t>或人士 </a:t>
            </a:r>
            <a:r>
              <a:rPr lang="en-US" altLang="zh-TW" dirty="0"/>
              <a:t>) </a:t>
            </a:r>
            <a:r>
              <a:rPr lang="zh-TW" altLang="en-US" dirty="0"/>
              <a:t>致謝</a:t>
            </a:r>
            <a:endParaRPr lang="en-US" altLang="zh-TW" dirty="0"/>
          </a:p>
          <a:p>
            <a:pPr marL="0" indent="0">
              <a:buNone/>
            </a:pPr>
            <a:endParaRPr lang="en-US" dirty="0"/>
          </a:p>
          <a:p>
            <a:r>
              <a:rPr lang="en-US" dirty="0"/>
              <a:t>“Chemical Hazard and Hazard Communication” (PowerPoint Presentation). Susan Harwood Grant/OSHA. </a:t>
            </a:r>
          </a:p>
          <a:p>
            <a:r>
              <a:rPr lang="en-US" dirty="0"/>
              <a:t>“Hazard Communication (HAZCOM) and the Globally Harmonized System of Classification and Labeling of Chemicals (GHS)” (PowerPoint Presentation).  Susan Harwood Grant/OSHA.</a:t>
            </a:r>
          </a:p>
          <a:p>
            <a:r>
              <a:rPr lang="en-US" dirty="0"/>
              <a:t>“Hazard Communication Standard 1910.1200” (PowerPoint Presentation).  Susan Harwood Grant/OSHA.</a:t>
            </a:r>
          </a:p>
          <a:p>
            <a:r>
              <a:rPr lang="en-US" dirty="0"/>
              <a:t>Scruggs, </a:t>
            </a:r>
            <a:r>
              <a:rPr lang="en-US" dirty="0" err="1"/>
              <a:t>Kelsie</a:t>
            </a:r>
            <a:r>
              <a:rPr lang="en-US" dirty="0"/>
              <a:t>, MPH.  “Safe Jobs for Youth” (PowerPoint Presentation). Labor Occupational Health Program, U.C. Berkeley.  Susan Harwood Grant/OSHA</a:t>
            </a:r>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33</a:t>
            </a:fld>
            <a:endParaRPr lang="en-US"/>
          </a:p>
        </p:txBody>
      </p:sp>
    </p:spTree>
    <p:extLst>
      <p:ext uri="{BB962C8B-B14F-4D97-AF65-F5344CB8AC3E}">
        <p14:creationId xmlns:p14="http://schemas.microsoft.com/office/powerpoint/2010/main" val="19843160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t">
            <a:normAutofit/>
          </a:bodyPr>
          <a:lstStyle/>
          <a:p>
            <a:pPr indent="0">
              <a:spcBef>
                <a:spcPts val="0"/>
              </a:spcBef>
              <a:buNone/>
            </a:pPr>
            <a:r>
              <a:rPr lang="en-US" sz="2800" dirty="0">
                <a:cs typeface="Arial" pitchFamily="34" charset="0"/>
              </a:rPr>
              <a:t>Also this training was created by adapting publicly available materials from Susan Harwood Training Program, UC Berkeley Labor Occupational Health Program, and Pennsylvania Department of Labor &amp; Industry </a:t>
            </a:r>
            <a:r>
              <a:rPr lang="zh-TW" altLang="en-US" sz="2600" dirty="0">
                <a:latin typeface="+mn-ea"/>
                <a:cs typeface="Arial" pitchFamily="34" charset="0"/>
              </a:rPr>
              <a:t>另外</a:t>
            </a:r>
            <a:r>
              <a:rPr lang="zh-TW" altLang="en-US" sz="2600" dirty="0">
                <a:latin typeface="+mn-ea"/>
              </a:rPr>
              <a:t>，</a:t>
            </a:r>
            <a:r>
              <a:rPr lang="en-US" altLang="zh-TW" sz="2600" dirty="0">
                <a:latin typeface="+mn-ea"/>
                <a:cs typeface="Arial" pitchFamily="34" charset="0"/>
              </a:rPr>
              <a:t> </a:t>
            </a:r>
            <a:r>
              <a:rPr lang="zh-TW" altLang="en-US" sz="2600" dirty="0">
                <a:latin typeface="+mn-ea"/>
                <a:cs typeface="Arial" pitchFamily="34" charset="0"/>
              </a:rPr>
              <a:t>此培訓</a:t>
            </a:r>
            <a:r>
              <a:rPr lang="zh-TW" altLang="en-US" sz="2600" dirty="0">
                <a:latin typeface="+mn-ea"/>
              </a:rPr>
              <a:t>文檔</a:t>
            </a:r>
            <a:r>
              <a:rPr lang="zh-TW" altLang="en-US" sz="2600" dirty="0">
                <a:latin typeface="+mn-ea"/>
                <a:cs typeface="Arial" pitchFamily="34" charset="0"/>
              </a:rPr>
              <a:t>是取裁自 </a:t>
            </a:r>
            <a:r>
              <a:rPr lang="en-US" altLang="zh-TW" sz="2600" dirty="0">
                <a:latin typeface="+mn-ea"/>
                <a:cs typeface="Arial" pitchFamily="34" charset="0"/>
              </a:rPr>
              <a:t>Susan Harwood</a:t>
            </a:r>
            <a:r>
              <a:rPr lang="zh-TW" altLang="en-US" sz="2600" dirty="0">
                <a:latin typeface="+mn-ea"/>
                <a:cs typeface="Arial" pitchFamily="34" charset="0"/>
              </a:rPr>
              <a:t> 撰寫的培訓計劃，加州大學伯克利分校勞動職業健康計劃和賓夕法尼亞勞工部的公開資料而撰寫的</a:t>
            </a:r>
            <a:r>
              <a:rPr lang="en-US" sz="2600" dirty="0">
                <a:latin typeface="+mn-ea"/>
                <a:cs typeface="Arial" pitchFamily="34" charset="0"/>
              </a:rPr>
              <a:t>. </a:t>
            </a:r>
          </a:p>
          <a:p>
            <a:pPr indent="0">
              <a:spcBef>
                <a:spcPts val="0"/>
              </a:spcBef>
              <a:buNone/>
            </a:pPr>
            <a:endParaRPr lang="en-US" sz="2600" dirty="0">
              <a:latin typeface="+mn-ea"/>
              <a:cs typeface="Arial" pitchFamily="34" charset="0"/>
            </a:endParaRPr>
          </a:p>
          <a:p>
            <a:pPr indent="0">
              <a:spcBef>
                <a:spcPts val="0"/>
              </a:spcBef>
              <a:buNone/>
            </a:pPr>
            <a:r>
              <a:rPr lang="en-US" altLang="zh-TW" sz="2600" dirty="0">
                <a:latin typeface="+mn-ea"/>
                <a:cs typeface="Arial" pitchFamily="34" charset="0"/>
              </a:rPr>
              <a:t>… </a:t>
            </a:r>
            <a:r>
              <a:rPr lang="zh-TW" altLang="en-US" sz="2600" dirty="0">
                <a:latin typeface="+mn-ea"/>
                <a:cs typeface="Arial" pitchFamily="34" charset="0"/>
              </a:rPr>
              <a:t>特此</a:t>
            </a:r>
            <a:r>
              <a:rPr lang="zh-TW" altLang="en-US" sz="2800" dirty="0">
                <a:latin typeface="+mn-ea"/>
              </a:rPr>
              <a:t>聲明</a:t>
            </a:r>
            <a:endParaRPr lang="en-US" sz="2600" dirty="0">
              <a:latin typeface="+mn-ea"/>
              <a:cs typeface="Arial" pitchFamily="34" charset="0"/>
            </a:endParaRPr>
          </a:p>
          <a:p>
            <a:pPr indent="0">
              <a:spcBef>
                <a:spcPts val="0"/>
              </a:spcBef>
              <a:buNone/>
            </a:pPr>
            <a:endParaRPr lang="en-US" sz="2800" dirty="0">
              <a:cs typeface="Arial" pitchFamily="34" charset="0"/>
            </a:endParaRPr>
          </a:p>
        </p:txBody>
      </p:sp>
      <p:sp>
        <p:nvSpPr>
          <p:cNvPr id="4" name="Slide Number Placeholder 3"/>
          <p:cNvSpPr>
            <a:spLocks noGrp="1"/>
          </p:cNvSpPr>
          <p:nvPr>
            <p:ph type="sldNum" sz="quarter" idx="12"/>
          </p:nvPr>
        </p:nvSpPr>
        <p:spPr/>
        <p:txBody>
          <a:bodyPr/>
          <a:lstStyle/>
          <a:p>
            <a:fld id="{DCD421AF-C080-4413-9734-9679FAF953E8}" type="slidenum">
              <a:rPr lang="en-US" smtClean="0"/>
              <a:pPr/>
              <a:t>34</a:t>
            </a:fld>
            <a:endParaRPr lang="en-US"/>
          </a:p>
        </p:txBody>
      </p:sp>
      <p:sp>
        <p:nvSpPr>
          <p:cNvPr id="5" name="Title 1"/>
          <p:cNvSpPr>
            <a:spLocks noGrp="1"/>
          </p:cNvSpPr>
          <p:nvPr>
            <p:ph type="title"/>
          </p:nvPr>
        </p:nvSpPr>
        <p:spPr>
          <a:xfrm>
            <a:off x="457200" y="274638"/>
            <a:ext cx="8229600" cy="1143000"/>
          </a:xfrm>
        </p:spPr>
        <p:txBody>
          <a:bodyPr>
            <a:normAutofit fontScale="90000"/>
          </a:bodyPr>
          <a:lstStyle/>
          <a:p>
            <a:r>
              <a:rPr lang="en-US" dirty="0"/>
              <a:t>Acknowledgments … cont’d</a:t>
            </a:r>
            <a:br>
              <a:rPr lang="en-US" dirty="0"/>
            </a:br>
            <a:r>
              <a:rPr lang="zh-TW" altLang="en-US" sz="4000" dirty="0">
                <a:latin typeface="+mn-ea"/>
                <a:ea typeface="+mn-ea"/>
              </a:rPr>
              <a:t>銘謝聲明</a:t>
            </a:r>
            <a:r>
              <a:rPr lang="en-US" sz="4000" dirty="0">
                <a:latin typeface="+mn-ea"/>
                <a:ea typeface="+mn-ea"/>
              </a:rPr>
              <a:t> … </a:t>
            </a:r>
            <a:r>
              <a:rPr lang="zh-TW" altLang="en-US" sz="4000" dirty="0">
                <a:latin typeface="+mn-ea"/>
                <a:ea typeface="+mn-ea"/>
              </a:rPr>
              <a:t>續</a:t>
            </a:r>
            <a:endParaRPr lang="en-US" sz="4000" dirty="0">
              <a:latin typeface="+mn-ea"/>
              <a:ea typeface="+mn-ea"/>
            </a:endParaRPr>
          </a:p>
        </p:txBody>
      </p:sp>
    </p:spTree>
    <p:extLst>
      <p:ext uri="{BB962C8B-B14F-4D97-AF65-F5344CB8AC3E}">
        <p14:creationId xmlns:p14="http://schemas.microsoft.com/office/powerpoint/2010/main" val="2422480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Other Chemicals in the Workplace</a:t>
            </a:r>
            <a:br>
              <a:rPr lang="en-US" dirty="0"/>
            </a:br>
            <a:r>
              <a:rPr lang="zh-TW" altLang="en-US" sz="3600" dirty="0">
                <a:latin typeface="+mn-ea"/>
              </a:rPr>
              <a:t>其他化學</a:t>
            </a:r>
            <a:r>
              <a:rPr lang="zh-TW" altLang="en-US" sz="3600" dirty="0"/>
              <a:t>物質</a:t>
            </a:r>
            <a:endParaRPr lang="en-US" dirty="0"/>
          </a:p>
        </p:txBody>
      </p:sp>
      <p:sp>
        <p:nvSpPr>
          <p:cNvPr id="3" name="Content Placeholder 2"/>
          <p:cNvSpPr>
            <a:spLocks noGrp="1"/>
          </p:cNvSpPr>
          <p:nvPr>
            <p:ph idx="1"/>
          </p:nvPr>
        </p:nvSpPr>
        <p:spPr/>
        <p:txBody>
          <a:bodyPr>
            <a:normAutofit/>
          </a:bodyPr>
          <a:lstStyle/>
          <a:p>
            <a:r>
              <a:rPr lang="en-US" dirty="0"/>
              <a:t>Depending on their industries (restaurant, hotel, janitorial, home care, salon and beauty services, and other employment settings), Asian immigrant workers recognize and handle other chemicals in the work areas. </a:t>
            </a:r>
            <a:r>
              <a:rPr lang="zh-TW" altLang="en-US" sz="2800" dirty="0">
                <a:latin typeface="+mn-ea"/>
              </a:rPr>
              <a:t>取決於</a:t>
            </a:r>
            <a:r>
              <a:rPr lang="zh-TW" altLang="en-US" sz="2800" dirty="0"/>
              <a:t>他們的相關</a:t>
            </a:r>
            <a:r>
              <a:rPr lang="zh-TW" altLang="en-US" sz="2800" dirty="0">
                <a:latin typeface="+mn-ea"/>
              </a:rPr>
              <a:t>行業（餐館，酒店，清潔，家居護理，髮型美容以及其他就業環境）亞洲移民</a:t>
            </a:r>
            <a:r>
              <a:rPr lang="zh-TW" altLang="en-US" sz="2800" dirty="0"/>
              <a:t>勞工</a:t>
            </a:r>
            <a:r>
              <a:rPr lang="zh-TW" altLang="en-US" sz="2800" dirty="0">
                <a:latin typeface="+mn-ea"/>
              </a:rPr>
              <a:t>在</a:t>
            </a:r>
            <a:r>
              <a:rPr lang="zh-TW" altLang="en-US" sz="2800" dirty="0"/>
              <a:t>工作場地內</a:t>
            </a:r>
            <a:r>
              <a:rPr lang="zh-TW" altLang="en-US" sz="2800" dirty="0">
                <a:latin typeface="+mn-ea"/>
              </a:rPr>
              <a:t>，</a:t>
            </a:r>
            <a:r>
              <a:rPr lang="zh-TW" altLang="en-US" sz="2800" dirty="0"/>
              <a:t> 也</a:t>
            </a:r>
            <a:r>
              <a:rPr lang="zh-TW" altLang="en-US" sz="2800" dirty="0">
                <a:latin typeface="+mn-ea"/>
              </a:rPr>
              <a:t>要識別和處理其他</a:t>
            </a:r>
            <a:r>
              <a:rPr lang="zh-TW" altLang="en-US" sz="2800" dirty="0"/>
              <a:t>的</a:t>
            </a:r>
            <a:r>
              <a:rPr lang="zh-TW" altLang="en-US" sz="2800" dirty="0">
                <a:latin typeface="+mn-ea"/>
              </a:rPr>
              <a:t>化學</a:t>
            </a:r>
            <a:r>
              <a:rPr lang="zh-TW" altLang="en-US" sz="2800" dirty="0"/>
              <a:t>物質</a:t>
            </a:r>
            <a:endParaRPr lang="en-US" sz="2800" dirty="0">
              <a:latin typeface="+mn-ea"/>
            </a:endParaRPr>
          </a:p>
          <a:p>
            <a:pPr marL="0" indent="0">
              <a:buNone/>
            </a:pPr>
            <a:endParaRPr lang="en-US" b="1" dirty="0"/>
          </a:p>
        </p:txBody>
      </p:sp>
      <p:sp>
        <p:nvSpPr>
          <p:cNvPr id="4" name="Slide Number Placeholder 3"/>
          <p:cNvSpPr>
            <a:spLocks noGrp="1"/>
          </p:cNvSpPr>
          <p:nvPr>
            <p:ph type="sldNum" sz="quarter" idx="12"/>
          </p:nvPr>
        </p:nvSpPr>
        <p:spPr/>
        <p:txBody>
          <a:bodyPr/>
          <a:lstStyle/>
          <a:p>
            <a:fld id="{12775FB8-FE8B-CA4D-AF74-1335A0F8AE96}" type="slidenum">
              <a:rPr lang="en-US" smtClean="0"/>
              <a:t>4</a:t>
            </a:fld>
            <a:endParaRPr lang="en-US"/>
          </a:p>
        </p:txBody>
      </p:sp>
    </p:spTree>
    <p:extLst>
      <p:ext uri="{BB962C8B-B14F-4D97-AF65-F5344CB8AC3E}">
        <p14:creationId xmlns:p14="http://schemas.microsoft.com/office/powerpoint/2010/main" val="3800964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 you work with chemicals ?</a:t>
            </a:r>
            <a:br>
              <a:rPr lang="en-US" dirty="0"/>
            </a:br>
            <a:r>
              <a:rPr lang="zh-TW" altLang="en-US" sz="3600" dirty="0">
                <a:latin typeface="+mn-ea"/>
                <a:ea typeface="+mn-ea"/>
              </a:rPr>
              <a:t>你工作上有</a:t>
            </a:r>
            <a:r>
              <a:rPr lang="zh-TW" altLang="en-US" sz="3600" dirty="0"/>
              <a:t>接觸化學物質</a:t>
            </a:r>
            <a:r>
              <a:rPr lang="zh-TW" altLang="en-US" sz="3600" dirty="0">
                <a:latin typeface="+mn-ea"/>
                <a:ea typeface="+mn-ea"/>
              </a:rPr>
              <a:t>嗎</a:t>
            </a:r>
            <a:r>
              <a:rPr lang="en-US" sz="3600" dirty="0">
                <a:latin typeface="+mn-ea"/>
                <a:ea typeface="+mn-ea"/>
              </a:rPr>
              <a:t>?</a:t>
            </a:r>
          </a:p>
        </p:txBody>
      </p:sp>
      <p:sp>
        <p:nvSpPr>
          <p:cNvPr id="3" name="Content Placeholder 2"/>
          <p:cNvSpPr>
            <a:spLocks noGrp="1"/>
          </p:cNvSpPr>
          <p:nvPr>
            <p:ph idx="1"/>
          </p:nvPr>
        </p:nvSpPr>
        <p:spPr/>
        <p:txBody>
          <a:bodyPr/>
          <a:lstStyle/>
          <a:p>
            <a:r>
              <a:rPr lang="en-US" dirty="0"/>
              <a:t>What chemicals do you use in the workplace?</a:t>
            </a:r>
            <a:r>
              <a:rPr lang="zh-TW" altLang="en-US" dirty="0"/>
              <a:t> </a:t>
            </a:r>
            <a:r>
              <a:rPr lang="zh-TW" altLang="en-US" sz="2800" dirty="0">
                <a:latin typeface="+mn-ea"/>
              </a:rPr>
              <a:t>你在工作場</a:t>
            </a:r>
            <a:r>
              <a:rPr lang="zh-TW" altLang="en-US" sz="2800" dirty="0"/>
              <a:t>地</a:t>
            </a:r>
            <a:r>
              <a:rPr lang="zh-TW" altLang="en-US" sz="2800" dirty="0">
                <a:latin typeface="+mn-ea"/>
              </a:rPr>
              <a:t>使用什麼化學</a:t>
            </a:r>
            <a:r>
              <a:rPr lang="zh-TW" altLang="en-US" sz="2800" dirty="0"/>
              <a:t>物質</a:t>
            </a:r>
            <a:r>
              <a:rPr lang="zh-TW" altLang="en-US" sz="2800" dirty="0">
                <a:latin typeface="+mn-ea"/>
              </a:rPr>
              <a:t>？</a:t>
            </a:r>
            <a:r>
              <a:rPr lang="en-US" sz="2800" dirty="0">
                <a:latin typeface="+mn-ea"/>
              </a:rPr>
              <a:t> </a:t>
            </a:r>
            <a:endParaRPr lang="en-US" dirty="0"/>
          </a:p>
          <a:p>
            <a:r>
              <a:rPr lang="en-US" dirty="0"/>
              <a:t>How does your body feel when you work with these chemicals?</a:t>
            </a:r>
            <a:r>
              <a:rPr lang="zh-TW" altLang="en-US" dirty="0"/>
              <a:t> </a:t>
            </a:r>
            <a:r>
              <a:rPr lang="zh-TW" altLang="en-US" sz="2800" dirty="0">
                <a:latin typeface="+mn-ea"/>
              </a:rPr>
              <a:t>當你使用這些化學物質時，你身體有什麼感覺</a:t>
            </a:r>
            <a:r>
              <a:rPr lang="en-US" altLang="zh-TW" sz="2800" dirty="0">
                <a:latin typeface="+mn-ea"/>
              </a:rPr>
              <a:t>/</a:t>
            </a:r>
            <a:r>
              <a:rPr lang="zh-TW" altLang="en-US" sz="2800" dirty="0">
                <a:latin typeface="+mn-ea"/>
              </a:rPr>
              <a:t> 反應</a:t>
            </a:r>
            <a:r>
              <a:rPr lang="zh-TW" altLang="en-US" sz="2800" dirty="0"/>
              <a:t> ？</a:t>
            </a:r>
            <a:endParaRPr lang="en-US" dirty="0"/>
          </a:p>
          <a:p>
            <a:r>
              <a:rPr lang="en-US" dirty="0"/>
              <a:t>[short discussion] </a:t>
            </a:r>
            <a:r>
              <a:rPr lang="zh-TW" altLang="en-US" sz="2600" dirty="0"/>
              <a:t>簡短討論</a:t>
            </a:r>
            <a:endParaRPr lang="en-US" sz="2600" dirty="0"/>
          </a:p>
          <a:p>
            <a:pPr marL="0" indent="0">
              <a:buNone/>
            </a:pPr>
            <a:endParaRPr lang="en-US" sz="2800" dirty="0">
              <a:latin typeface="+mn-ea"/>
            </a:endParaRPr>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5</a:t>
            </a:fld>
            <a:endParaRPr lang="en-US"/>
          </a:p>
        </p:txBody>
      </p:sp>
    </p:spTree>
    <p:extLst>
      <p:ext uri="{BB962C8B-B14F-4D97-AF65-F5344CB8AC3E}">
        <p14:creationId xmlns:p14="http://schemas.microsoft.com/office/powerpoint/2010/main" val="1306470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5269"/>
            <a:ext cx="8229600" cy="1916826"/>
          </a:xfrm>
        </p:spPr>
        <p:txBody>
          <a:bodyPr>
            <a:normAutofit/>
          </a:bodyPr>
          <a:lstStyle/>
          <a:p>
            <a:r>
              <a:rPr lang="en-US" sz="4000" dirty="0"/>
              <a:t>Employer Requirements: </a:t>
            </a:r>
            <a:br>
              <a:rPr lang="en-US" sz="4000" dirty="0"/>
            </a:br>
            <a:r>
              <a:rPr lang="en-US" sz="4000" dirty="0"/>
              <a:t>Workers’ “Right to Know” Law</a:t>
            </a:r>
            <a:r>
              <a:rPr lang="en-US" sz="3600" dirty="0">
                <a:latin typeface="+mn-ea"/>
                <a:ea typeface="+mn-ea"/>
              </a:rPr>
              <a:t/>
            </a:r>
            <a:br>
              <a:rPr lang="en-US" sz="3600" dirty="0">
                <a:latin typeface="+mn-ea"/>
                <a:ea typeface="+mn-ea"/>
              </a:rPr>
            </a:br>
            <a:r>
              <a:rPr lang="zh-TW" altLang="en-US" sz="3600" dirty="0">
                <a:latin typeface="+mn-ea"/>
              </a:rPr>
              <a:t>法例</a:t>
            </a:r>
            <a:r>
              <a:rPr lang="zh-TW" altLang="en-US" sz="3600" dirty="0"/>
              <a:t>規定</a:t>
            </a:r>
            <a:r>
              <a:rPr lang="zh-TW" altLang="en-US" sz="3600" dirty="0">
                <a:latin typeface="+mn-ea"/>
              </a:rPr>
              <a:t>僱主</a:t>
            </a:r>
            <a:r>
              <a:rPr lang="zh-TW" altLang="en-US" sz="3600" dirty="0">
                <a:latin typeface="+mn-ea"/>
                <a:ea typeface="+mn-ea"/>
              </a:rPr>
              <a:t>：</a:t>
            </a:r>
            <a:r>
              <a:rPr lang="zh-TW" altLang="en-US" sz="3600" dirty="0"/>
              <a:t>勞工有</a:t>
            </a:r>
            <a:r>
              <a:rPr lang="zh-TW" altLang="en-US" sz="3600" dirty="0">
                <a:latin typeface="+mn-ea"/>
                <a:ea typeface="+mn-ea"/>
              </a:rPr>
              <a:t>“知情權</a:t>
            </a:r>
            <a:r>
              <a:rPr lang="zh-TW" altLang="en-US" sz="3600" dirty="0"/>
              <a:t>”</a:t>
            </a:r>
            <a:endParaRPr lang="en-US" sz="3600" dirty="0"/>
          </a:p>
        </p:txBody>
      </p:sp>
      <p:sp>
        <p:nvSpPr>
          <p:cNvPr id="3" name="Content Placeholder 2"/>
          <p:cNvSpPr>
            <a:spLocks noGrp="1"/>
          </p:cNvSpPr>
          <p:nvPr>
            <p:ph idx="1"/>
          </p:nvPr>
        </p:nvSpPr>
        <p:spPr>
          <a:xfrm>
            <a:off x="457200" y="2574758"/>
            <a:ext cx="8229600" cy="3877976"/>
          </a:xfrm>
        </p:spPr>
        <p:txBody>
          <a:bodyPr>
            <a:normAutofit/>
          </a:bodyPr>
          <a:lstStyle/>
          <a:p>
            <a:r>
              <a:rPr lang="en-US" dirty="0"/>
              <a:t>Employers are required </a:t>
            </a:r>
            <a:r>
              <a:rPr lang="zh-TW" altLang="en-US" dirty="0"/>
              <a:t>規定</a:t>
            </a:r>
            <a:r>
              <a:rPr lang="zh-TW" altLang="en-US" dirty="0">
                <a:latin typeface="+mn-ea"/>
              </a:rPr>
              <a:t>僱主們要</a:t>
            </a:r>
            <a:endParaRPr lang="en-US" dirty="0"/>
          </a:p>
          <a:p>
            <a:pPr lvl="1"/>
            <a:r>
              <a:rPr lang="en-US" dirty="0"/>
              <a:t>to ensure that all employees know the hazards of chemicals they work with at their jobs </a:t>
            </a:r>
            <a:r>
              <a:rPr lang="zh-TW" altLang="en-US" sz="2600" dirty="0"/>
              <a:t>確保所有員工都了解他們在工作中所使用到的化學物質的危害</a:t>
            </a:r>
            <a:endParaRPr lang="en-US" altLang="zh-TW" sz="2600" dirty="0"/>
          </a:p>
          <a:p>
            <a:pPr marL="457200" lvl="1" indent="0">
              <a:buNone/>
            </a:pPr>
            <a:endParaRPr lang="en-US" sz="2600" dirty="0"/>
          </a:p>
          <a:p>
            <a:pPr marL="457200" lvl="1" indent="0" algn="r">
              <a:buNone/>
            </a:pPr>
            <a:endParaRPr lang="en-US" altLang="ja-JP" sz="2400" dirty="0">
              <a:latin typeface="PMingLiU" panose="02020500000000000000" pitchFamily="18" charset="-120"/>
              <a:ea typeface="PMingLiU" panose="02020500000000000000" pitchFamily="18" charset="-120"/>
            </a:endParaRPr>
          </a:p>
          <a:p>
            <a:pPr marL="457200" lvl="1" indent="0" algn="r">
              <a:buNone/>
            </a:pPr>
            <a:endParaRPr lang="en-US" altLang="ja-JP" sz="2400" dirty="0">
              <a:latin typeface="PMingLiU" panose="02020500000000000000" pitchFamily="18" charset="-120"/>
              <a:ea typeface="PMingLiU" panose="02020500000000000000" pitchFamily="18" charset="-120"/>
            </a:endParaRPr>
          </a:p>
          <a:p>
            <a:pPr marL="457200" lvl="1" indent="0" algn="r">
              <a:buNone/>
            </a:pPr>
            <a:r>
              <a:rPr lang="en-US" sz="2400" dirty="0"/>
              <a:t>.</a:t>
            </a:r>
          </a:p>
          <a:p>
            <a:pPr marL="457200" lvl="1" indent="0">
              <a:buNone/>
            </a:pP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6</a:t>
            </a:fld>
            <a:endParaRPr lang="en-US"/>
          </a:p>
        </p:txBody>
      </p:sp>
    </p:spTree>
    <p:extLst>
      <p:ext uri="{BB962C8B-B14F-4D97-AF65-F5344CB8AC3E}">
        <p14:creationId xmlns:p14="http://schemas.microsoft.com/office/powerpoint/2010/main" val="914488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38150-D590-AE49-9D57-1A3766AEFF44}"/>
              </a:ext>
            </a:extLst>
          </p:cNvPr>
          <p:cNvSpPr>
            <a:spLocks noGrp="1"/>
          </p:cNvSpPr>
          <p:nvPr>
            <p:ph type="title"/>
          </p:nvPr>
        </p:nvSpPr>
        <p:spPr>
          <a:xfrm>
            <a:off x="709863" y="527300"/>
            <a:ext cx="7724274" cy="880393"/>
          </a:xfrm>
        </p:spPr>
        <p:txBody>
          <a:bodyPr>
            <a:normAutofit fontScale="90000"/>
          </a:bodyPr>
          <a:lstStyle/>
          <a:p>
            <a:r>
              <a:rPr lang="en-US" dirty="0"/>
              <a:t>Employer Requirements (continue): </a:t>
            </a:r>
            <a:br>
              <a:rPr lang="en-US" dirty="0"/>
            </a:br>
            <a:r>
              <a:rPr lang="en-US" dirty="0"/>
              <a:t>Workers’ “Right to Know” Law</a:t>
            </a:r>
            <a:r>
              <a:rPr lang="en-US" sz="4000" dirty="0">
                <a:latin typeface="+mn-ea"/>
              </a:rPr>
              <a:t/>
            </a:r>
            <a:br>
              <a:rPr lang="en-US" sz="4000" dirty="0">
                <a:latin typeface="+mn-ea"/>
              </a:rPr>
            </a:br>
            <a:r>
              <a:rPr lang="zh-TW" altLang="en-US" sz="4000" dirty="0">
                <a:latin typeface="+mn-ea"/>
              </a:rPr>
              <a:t>法例</a:t>
            </a:r>
            <a:r>
              <a:rPr lang="zh-TW" altLang="en-US" sz="4000" dirty="0"/>
              <a:t>規定</a:t>
            </a:r>
            <a:r>
              <a:rPr lang="zh-TW" altLang="en-US" sz="4000" dirty="0">
                <a:latin typeface="+mn-ea"/>
              </a:rPr>
              <a:t>僱主：</a:t>
            </a:r>
            <a:r>
              <a:rPr lang="zh-TW" altLang="en-US" sz="4000" dirty="0"/>
              <a:t>勞工有</a:t>
            </a:r>
            <a:r>
              <a:rPr lang="zh-TW" altLang="en-US" sz="4000" dirty="0">
                <a:latin typeface="+mn-ea"/>
              </a:rPr>
              <a:t>“知情權</a:t>
            </a:r>
            <a:r>
              <a:rPr lang="zh-TW" altLang="en-US" sz="4000" dirty="0"/>
              <a:t>”</a:t>
            </a:r>
            <a:endParaRPr lang="en-US" dirty="0"/>
          </a:p>
        </p:txBody>
      </p:sp>
      <p:sp>
        <p:nvSpPr>
          <p:cNvPr id="3" name="Content Placeholder 2">
            <a:extLst>
              <a:ext uri="{FF2B5EF4-FFF2-40B4-BE49-F238E27FC236}">
                <a16:creationId xmlns:a16="http://schemas.microsoft.com/office/drawing/2014/main" id="{722BCD50-8E75-2543-9CC3-47050889385F}"/>
              </a:ext>
            </a:extLst>
          </p:cNvPr>
          <p:cNvSpPr>
            <a:spLocks noGrp="1"/>
          </p:cNvSpPr>
          <p:nvPr>
            <p:ph idx="1"/>
          </p:nvPr>
        </p:nvSpPr>
        <p:spPr>
          <a:xfrm>
            <a:off x="457200" y="1925053"/>
            <a:ext cx="8229600" cy="4535904"/>
          </a:xfrm>
        </p:spPr>
        <p:txBody>
          <a:bodyPr>
            <a:noAutofit/>
          </a:bodyPr>
          <a:lstStyle/>
          <a:p>
            <a:pPr lvl="1"/>
            <a:r>
              <a:rPr lang="en-US" dirty="0"/>
              <a:t>to ensure that employees are provided with information about chemicals they work with through </a:t>
            </a:r>
            <a:r>
              <a:rPr lang="zh-TW" altLang="en-US" dirty="0">
                <a:latin typeface="+mn-ea"/>
              </a:rPr>
              <a:t>通過以下方式確保向員工提供工作中所使用到化學</a:t>
            </a:r>
            <a:r>
              <a:rPr lang="zh-TW" altLang="en-US" dirty="0"/>
              <a:t>物質</a:t>
            </a:r>
            <a:r>
              <a:rPr lang="zh-TW" altLang="en-US" dirty="0">
                <a:latin typeface="+mn-ea"/>
              </a:rPr>
              <a:t>的信息</a:t>
            </a:r>
            <a:r>
              <a:rPr lang="en-US" dirty="0">
                <a:latin typeface="+mn-ea"/>
              </a:rPr>
              <a:t>: </a:t>
            </a:r>
          </a:p>
          <a:p>
            <a:pPr lvl="2"/>
            <a:r>
              <a:rPr lang="en-US" sz="2800" dirty="0"/>
              <a:t>Information on chemical labels </a:t>
            </a:r>
            <a:r>
              <a:rPr lang="zh-TW" altLang="en-US" sz="2800" dirty="0"/>
              <a:t>有關化學標籤的知識</a:t>
            </a:r>
            <a:endParaRPr lang="en-US" sz="2800" dirty="0"/>
          </a:p>
          <a:p>
            <a:pPr lvl="2"/>
            <a:r>
              <a:rPr lang="en-US" sz="2800" dirty="0"/>
              <a:t>Safety Data Sheets (SDSs) </a:t>
            </a:r>
            <a:r>
              <a:rPr lang="zh-TW" altLang="en-US" sz="2800" dirty="0"/>
              <a:t>安全資料表</a:t>
            </a:r>
            <a:endParaRPr lang="en-US" sz="2800" dirty="0"/>
          </a:p>
          <a:p>
            <a:pPr lvl="2"/>
            <a:r>
              <a:rPr lang="en-US" sz="2800" dirty="0"/>
              <a:t>Training on hazard communication (HAZCOM) </a:t>
            </a:r>
            <a:r>
              <a:rPr lang="zh-TW" altLang="en-US" sz="2800" dirty="0"/>
              <a:t>危害通訊培訓</a:t>
            </a:r>
            <a:endParaRPr lang="en-US" sz="2800" dirty="0"/>
          </a:p>
          <a:p>
            <a:pPr lvl="2"/>
            <a:r>
              <a:rPr lang="en-US" sz="2800" dirty="0"/>
              <a:t>Written HAZCOM plan </a:t>
            </a:r>
            <a:r>
              <a:rPr lang="zh-TW" altLang="en-US" sz="2800" dirty="0"/>
              <a:t>危害通訊計劃書</a:t>
            </a:r>
            <a:endParaRPr lang="en-US" sz="2800" dirty="0"/>
          </a:p>
        </p:txBody>
      </p:sp>
      <p:sp>
        <p:nvSpPr>
          <p:cNvPr id="4" name="Slide Number Placeholder 3"/>
          <p:cNvSpPr>
            <a:spLocks noGrp="1"/>
          </p:cNvSpPr>
          <p:nvPr>
            <p:ph type="sldNum" sz="quarter" idx="12"/>
          </p:nvPr>
        </p:nvSpPr>
        <p:spPr/>
        <p:txBody>
          <a:bodyPr/>
          <a:lstStyle/>
          <a:p>
            <a:fld id="{12775FB8-FE8B-CA4D-AF74-1335A0F8AE96}" type="slidenum">
              <a:rPr lang="en-US" smtClean="0"/>
              <a:t>7</a:t>
            </a:fld>
            <a:endParaRPr lang="en-US"/>
          </a:p>
        </p:txBody>
      </p:sp>
    </p:spTree>
    <p:extLst>
      <p:ext uri="{BB962C8B-B14F-4D97-AF65-F5344CB8AC3E}">
        <p14:creationId xmlns:p14="http://schemas.microsoft.com/office/powerpoint/2010/main" val="1492222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Employee Information and Training</a:t>
            </a:r>
            <a:br>
              <a:rPr lang="en-US" dirty="0"/>
            </a:br>
            <a:r>
              <a:rPr lang="zh-TW" altLang="en-US" sz="3600" dirty="0"/>
              <a:t>員工資訊和培訓</a:t>
            </a:r>
            <a:endParaRPr lang="en-US" sz="3600" dirty="0"/>
          </a:p>
        </p:txBody>
      </p:sp>
      <p:sp>
        <p:nvSpPr>
          <p:cNvPr id="3" name="Content Placeholder 2"/>
          <p:cNvSpPr>
            <a:spLocks noGrp="1"/>
          </p:cNvSpPr>
          <p:nvPr>
            <p:ph idx="1"/>
          </p:nvPr>
        </p:nvSpPr>
        <p:spPr/>
        <p:txBody>
          <a:bodyPr>
            <a:normAutofit/>
          </a:bodyPr>
          <a:lstStyle/>
          <a:p>
            <a:r>
              <a:rPr lang="en-US" dirty="0"/>
              <a:t>Employers must provide employees with information and training on hazardous chemicals in their work area </a:t>
            </a:r>
            <a:r>
              <a:rPr lang="zh-TW" altLang="en-US" sz="2800" dirty="0"/>
              <a:t>僱主必須適時向員工提供其工作場地內危險化學物質的資訊和培訓</a:t>
            </a:r>
            <a:endParaRPr lang="en-US" dirty="0"/>
          </a:p>
          <a:p>
            <a:pPr lvl="1"/>
            <a:r>
              <a:rPr lang="en-US" dirty="0"/>
              <a:t>At the time of initial assignment </a:t>
            </a:r>
            <a:r>
              <a:rPr lang="zh-TW" altLang="en-US" sz="2400" dirty="0"/>
              <a:t>在一開始工作分配時</a:t>
            </a:r>
            <a:endParaRPr lang="en-US" dirty="0"/>
          </a:p>
          <a:p>
            <a:pPr lvl="1"/>
            <a:r>
              <a:rPr lang="en-US" dirty="0"/>
              <a:t>When a new hazardous product or chemical is introduced into the workplace </a:t>
            </a:r>
            <a:r>
              <a:rPr lang="zh-TW" altLang="en-US" sz="2400" dirty="0"/>
              <a:t>當新的危險產品或化學物質被引入工作場地時</a:t>
            </a: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8</a:t>
            </a:fld>
            <a:endParaRPr lang="en-US"/>
          </a:p>
        </p:txBody>
      </p:sp>
    </p:spTree>
    <p:extLst>
      <p:ext uri="{BB962C8B-B14F-4D97-AF65-F5344CB8AC3E}">
        <p14:creationId xmlns:p14="http://schemas.microsoft.com/office/powerpoint/2010/main" val="2945238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Employee Training</a:t>
            </a:r>
            <a:br>
              <a:rPr lang="en-US" dirty="0"/>
            </a:br>
            <a:r>
              <a:rPr lang="zh-TW" altLang="en-US" sz="3600" dirty="0"/>
              <a:t>員工培訓內容</a:t>
            </a:r>
            <a:endParaRPr lang="en-US" sz="3600" dirty="0"/>
          </a:p>
        </p:txBody>
      </p:sp>
      <p:sp>
        <p:nvSpPr>
          <p:cNvPr id="3" name="Content Placeholder 2"/>
          <p:cNvSpPr>
            <a:spLocks noGrp="1"/>
          </p:cNvSpPr>
          <p:nvPr>
            <p:ph idx="1"/>
          </p:nvPr>
        </p:nvSpPr>
        <p:spPr/>
        <p:txBody>
          <a:bodyPr>
            <a:normAutofit lnSpcReduction="10000"/>
          </a:bodyPr>
          <a:lstStyle/>
          <a:p>
            <a:r>
              <a:rPr lang="en-US" dirty="0"/>
              <a:t>Employee training shall include at least </a:t>
            </a:r>
            <a:r>
              <a:rPr lang="zh-TW" altLang="en-US" sz="2800" dirty="0"/>
              <a:t>員工培訓至少應包括</a:t>
            </a:r>
            <a:r>
              <a:rPr lang="zh-TW" altLang="en-US" dirty="0"/>
              <a:t> </a:t>
            </a:r>
            <a:r>
              <a:rPr lang="en-US" dirty="0"/>
              <a:t>:</a:t>
            </a:r>
          </a:p>
          <a:p>
            <a:pPr lvl="1"/>
            <a:r>
              <a:rPr lang="en-US" dirty="0"/>
              <a:t>The means to detect the presence of a hazardous chemicals in the work area </a:t>
            </a:r>
            <a:r>
              <a:rPr lang="zh-TW" altLang="en-US" sz="2400" dirty="0"/>
              <a:t>發現工作場所內是否存在危險化學物質的方法</a:t>
            </a:r>
            <a:endParaRPr lang="en-US" dirty="0"/>
          </a:p>
          <a:p>
            <a:pPr lvl="1"/>
            <a:r>
              <a:rPr lang="en-US" dirty="0"/>
              <a:t>The physical and health hazards of chemicals in the work area </a:t>
            </a:r>
            <a:r>
              <a:rPr lang="zh-TW" altLang="en-US" sz="2400" dirty="0"/>
              <a:t>工作場所內化學物質對身體和健康的危害</a:t>
            </a:r>
            <a:endParaRPr lang="en-US" dirty="0"/>
          </a:p>
          <a:p>
            <a:pPr lvl="1"/>
            <a:r>
              <a:rPr lang="en-US" dirty="0"/>
              <a:t>Measures employees can take to protect themselves </a:t>
            </a:r>
            <a:r>
              <a:rPr lang="zh-TW" altLang="en-US" sz="2400" dirty="0"/>
              <a:t>員工可以保護自己的措施</a:t>
            </a: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9</a:t>
            </a:fld>
            <a:endParaRPr lang="en-US"/>
          </a:p>
        </p:txBody>
      </p:sp>
    </p:spTree>
    <p:extLst>
      <p:ext uri="{BB962C8B-B14F-4D97-AF65-F5344CB8AC3E}">
        <p14:creationId xmlns:p14="http://schemas.microsoft.com/office/powerpoint/2010/main" val="499658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3443</Words>
  <Application>Microsoft Office PowerPoint</Application>
  <PresentationFormat>On-screen Show (4:3)</PresentationFormat>
  <Paragraphs>258</Paragraphs>
  <Slides>34</Slides>
  <Notes>12</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34</vt:i4>
      </vt:variant>
    </vt:vector>
  </HeadingPairs>
  <TitlesOfParts>
    <vt:vector size="47" baseType="lpstr">
      <vt:lpstr>ＭＳ Ｐゴシック</vt:lpstr>
      <vt:lpstr>宋体</vt:lpstr>
      <vt:lpstr>Arial</vt:lpstr>
      <vt:lpstr>Calibri</vt:lpstr>
      <vt:lpstr>Economica</vt:lpstr>
      <vt:lpstr>Mangal</vt:lpstr>
      <vt:lpstr>MingLiU</vt:lpstr>
      <vt:lpstr>Open Sans</vt:lpstr>
      <vt:lpstr>PMingLiU</vt:lpstr>
      <vt:lpstr>PMingLiU</vt:lpstr>
      <vt:lpstr>PT Sans</vt:lpstr>
      <vt:lpstr>Times New Roman</vt:lpstr>
      <vt:lpstr>Office Theme</vt:lpstr>
      <vt:lpstr>Chemical Safety and Hazard Communication 化學品安全及危害通訊</vt:lpstr>
      <vt:lpstr>Training Objectives 培訓目標</vt:lpstr>
      <vt:lpstr>Asian Immigrant Workers 移民勞工常見的化學物質</vt:lpstr>
      <vt:lpstr>Other Chemicals in the Workplace 其他化學物質</vt:lpstr>
      <vt:lpstr>Do you work with chemicals ? 你工作上有接觸化學物質嗎?</vt:lpstr>
      <vt:lpstr>Employer Requirements:  Workers’ “Right to Know” Law 法例規定僱主：勞工有“知情權”</vt:lpstr>
      <vt:lpstr>Employer Requirements (continue):  Workers’ “Right to Know” Law 法例規定僱主：勞工有“知情權”</vt:lpstr>
      <vt:lpstr>Employee Information and Training 員工資訊和培訓</vt:lpstr>
      <vt:lpstr>Employee Training 員工培訓內容</vt:lpstr>
      <vt:lpstr>Have you received training?  你接受過培訓嗎？</vt:lpstr>
      <vt:lpstr>What is a chemical hazard?  什麼是化學物質危害？</vt:lpstr>
      <vt:lpstr>HOW DO CHEMICALS GET INTO THE BODY? 化學物質如何進入身體？</vt:lpstr>
      <vt:lpstr>Health Hazards 身體健康危害</vt:lpstr>
      <vt:lpstr>HOW CHEMICALS CAN AFFECT YOUR BODY化學物質怎樣影響你的身體</vt:lpstr>
      <vt:lpstr>Health Hazards</vt:lpstr>
      <vt:lpstr>Health Hazards 身體健康危害 </vt:lpstr>
      <vt:lpstr>Acute and Chronic 急性和慢性</vt:lpstr>
      <vt:lpstr>Chemical Hazard Protection 化學物質危害的防護</vt:lpstr>
      <vt:lpstr>Chemical Hazard Control Approaches 化學物質危害控制途徑</vt:lpstr>
      <vt:lpstr>Remove the Hazardous Chemical 消除工作區危害</vt:lpstr>
      <vt:lpstr>Work Policies and Procedures 審查並遵守工作政策和程序 </vt:lpstr>
      <vt:lpstr>Learn to read Chemical Hazard Labels 培訓閱讀標籤</vt:lpstr>
      <vt:lpstr>Required Elements on a Label 標籤上的必需組成</vt:lpstr>
      <vt:lpstr>Hazard Pictograms 危害標示符號</vt:lpstr>
      <vt:lpstr>Pictograms and Hazards 危害圖示及其危害說明</vt:lpstr>
      <vt:lpstr>Hazard Signal Words 危害文字信號</vt:lpstr>
      <vt:lpstr>Hazard Statements 危害聲明</vt:lpstr>
      <vt:lpstr>Safety Data Sheets (SDS) 安全資料表 </vt:lpstr>
      <vt:lpstr>Personal Protective Equipment 個人防護裝備 </vt:lpstr>
      <vt:lpstr>Mei’s Story:  What should Mei do? 亞美的遭遇, 怎樣做好?</vt:lpstr>
      <vt:lpstr>Summary 總結</vt:lpstr>
      <vt:lpstr>Any Questions? 提問時間</vt:lpstr>
      <vt:lpstr>Acknowledgments 銘謝聲明 </vt:lpstr>
      <vt:lpstr>Acknowledgments … cont’d 銘謝聲明 … 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2021-04-06T14:42:15Z</dcterms:created>
  <dcterms:modified xsi:type="dcterms:W3CDTF">2021-04-06T14:43:46Z</dcterms:modified>
</cp:coreProperties>
</file>