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8"/>
  </p:notesMasterIdLst>
  <p:sldIdLst>
    <p:sldId id="274" r:id="rId2"/>
    <p:sldId id="257" r:id="rId3"/>
    <p:sldId id="258" r:id="rId4"/>
    <p:sldId id="259" r:id="rId5"/>
    <p:sldId id="261" r:id="rId6"/>
    <p:sldId id="262" r:id="rId7"/>
    <p:sldId id="263" r:id="rId8"/>
    <p:sldId id="265" r:id="rId9"/>
    <p:sldId id="264" r:id="rId10"/>
    <p:sldId id="266" r:id="rId11"/>
    <p:sldId id="267" r:id="rId12"/>
    <p:sldId id="268" r:id="rId13"/>
    <p:sldId id="270" r:id="rId14"/>
    <p:sldId id="272" r:id="rId15"/>
    <p:sldId id="271" r:id="rId16"/>
    <p:sldId id="27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40" userDrawn="1">
          <p15:clr>
            <a:srgbClr val="A4A3A4"/>
          </p15:clr>
        </p15:guide>
        <p15:guide id="2" pos="57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3"/>
    <p:restoredTop sz="66447"/>
  </p:normalViewPr>
  <p:slideViewPr>
    <p:cSldViewPr snapToGrid="0" snapToObjects="1">
      <p:cViewPr varScale="1">
        <p:scale>
          <a:sx n="47" d="100"/>
          <a:sy n="47" d="100"/>
        </p:scale>
        <p:origin x="672" y="48"/>
      </p:cViewPr>
      <p:guideLst>
        <p:guide orient="horz" pos="2040"/>
        <p:guide pos="576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82D3F5-0E72-A44A-A31D-1E9CADC288B0}" type="datetimeFigureOut">
              <a:rPr lang="en-US" smtClean="0"/>
              <a:t>4/2/2021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873EA3-7053-1B4C-A230-75845DAF3E9E}" type="slidenum">
              <a:rPr lang="en-US" smtClean="0"/>
              <a:t>‹#›</a:t>
            </a:fld>
            <a:endParaRPr lang="en-US" dirty="0"/>
          </a:p>
        </p:txBody>
      </p:sp>
    </p:spTree>
    <p:extLst>
      <p:ext uri="{BB962C8B-B14F-4D97-AF65-F5344CB8AC3E}">
        <p14:creationId xmlns:p14="http://schemas.microsoft.com/office/powerpoint/2010/main" val="1621724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osha.gov/workers/index.html"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osha.gov/OshDoc/Directive_pdf/CPL_03-00-019.pdf"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s://safetyresourcesblog.com/2014/08/16/osha-quickcards-download-here-all-free-englishspanishother/" TargetMode="External"/><Relationship Id="rId4" Type="http://schemas.openxmlformats.org/officeDocument/2006/relationships/hyperlink" Target="https://www.osha.gov/dte/outreach/construction_generalindustry/gi_outreach_tp.html"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a:t>
            </a:fld>
            <a:endParaRPr lang="en-US" dirty="0"/>
          </a:p>
        </p:txBody>
      </p:sp>
    </p:spTree>
    <p:extLst>
      <p:ext uri="{BB962C8B-B14F-4D97-AF65-F5344CB8AC3E}">
        <p14:creationId xmlns:p14="http://schemas.microsoft.com/office/powerpoint/2010/main" val="8381068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Turn the Belt Sander on by flipping the on/off switch to the On position.  </a:t>
            </a:r>
          </a:p>
          <a:p>
            <a:r>
              <a:rPr lang="en-US" sz="1200" kern="1200" dirty="0">
                <a:solidFill>
                  <a:schemeClr val="tx1"/>
                </a:solidFill>
                <a:effectLst/>
                <a:latin typeface="+mn-lt"/>
                <a:ea typeface="+mn-ea"/>
                <a:cs typeface="+mn-cs"/>
              </a:rPr>
              <a:t>Place the work piece on the table at approximately 45 degrees and lightly press it into the rotating belt.</a:t>
            </a:r>
          </a:p>
          <a:p>
            <a:r>
              <a:rPr lang="en-US" sz="1200" kern="1200" dirty="0">
                <a:solidFill>
                  <a:schemeClr val="tx1"/>
                </a:solidFill>
                <a:effectLst/>
                <a:latin typeface="+mn-lt"/>
                <a:ea typeface="+mn-ea"/>
                <a:cs typeface="+mn-cs"/>
              </a:rPr>
              <a:t>Slightly rotate the work piece to the left and right to break the corner. </a:t>
            </a:r>
          </a:p>
          <a:p>
            <a:r>
              <a:rPr lang="en-US" sz="1200" kern="1200" dirty="0">
                <a:solidFill>
                  <a:schemeClr val="tx1"/>
                </a:solidFill>
                <a:effectLst/>
                <a:latin typeface="+mn-lt"/>
                <a:ea typeface="+mn-ea"/>
                <a:cs typeface="+mn-cs"/>
              </a:rPr>
              <a:t>Turn the Belt Sander off when done.</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15</a:t>
            </a:fld>
            <a:endParaRPr lang="en-US" dirty="0"/>
          </a:p>
        </p:txBody>
      </p:sp>
    </p:spTree>
    <p:extLst>
      <p:ext uri="{BB962C8B-B14F-4D97-AF65-F5344CB8AC3E}">
        <p14:creationId xmlns:p14="http://schemas.microsoft.com/office/powerpoint/2010/main" val="3527988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Turn the Belt Sander on by flipping the on/off switch to the On position.  </a:t>
            </a:r>
          </a:p>
          <a:p>
            <a:r>
              <a:rPr lang="en-US" sz="1200" kern="1200" dirty="0">
                <a:solidFill>
                  <a:schemeClr val="tx1"/>
                </a:solidFill>
                <a:effectLst/>
                <a:latin typeface="+mn-lt"/>
                <a:ea typeface="+mn-ea"/>
                <a:cs typeface="+mn-cs"/>
              </a:rPr>
              <a:t>Put the work piece on the table and orient it perpendicular to the sanding belt.  </a:t>
            </a:r>
          </a:p>
          <a:p>
            <a:r>
              <a:rPr lang="en-US" sz="1200" kern="1200" dirty="0">
                <a:solidFill>
                  <a:schemeClr val="tx1"/>
                </a:solidFill>
                <a:effectLst/>
                <a:latin typeface="+mn-lt"/>
                <a:ea typeface="+mn-ea"/>
                <a:cs typeface="+mn-cs"/>
              </a:rPr>
              <a:t>Lightly press the work piece into the rotating belt and move the piece horizontally from the left to right to minimize heat.</a:t>
            </a:r>
          </a:p>
          <a:p>
            <a:r>
              <a:rPr lang="en-US" sz="1200" kern="1200" dirty="0">
                <a:solidFill>
                  <a:schemeClr val="tx1"/>
                </a:solidFill>
                <a:effectLst/>
                <a:latin typeface="+mn-lt"/>
                <a:ea typeface="+mn-ea"/>
                <a:cs typeface="+mn-cs"/>
              </a:rPr>
              <a:t>Periodically check the sanded surface to see if the desired finish has been achieved. Do not touch the sanded surface since it will be hot. </a:t>
            </a:r>
          </a:p>
          <a:p>
            <a:r>
              <a:rPr lang="en-US" sz="1200" kern="1200" dirty="0">
                <a:solidFill>
                  <a:schemeClr val="tx1"/>
                </a:solidFill>
                <a:effectLst/>
                <a:latin typeface="+mn-lt"/>
                <a:ea typeface="+mn-ea"/>
                <a:cs typeface="+mn-cs"/>
              </a:rPr>
              <a:t>Repeat the process if the piece needs more sanding.</a:t>
            </a:r>
          </a:p>
          <a:p>
            <a:r>
              <a:rPr lang="en-US" sz="1200" kern="1200" dirty="0">
                <a:solidFill>
                  <a:schemeClr val="tx1"/>
                </a:solidFill>
                <a:effectLst/>
                <a:latin typeface="+mn-lt"/>
                <a:ea typeface="+mn-ea"/>
                <a:cs typeface="+mn-cs"/>
              </a:rPr>
              <a:t>The edges of the work piece will be sharp.</a:t>
            </a:r>
          </a:p>
          <a:p>
            <a:r>
              <a:rPr lang="en-US" sz="1200" kern="1200" dirty="0">
                <a:solidFill>
                  <a:schemeClr val="tx1"/>
                </a:solidFill>
                <a:effectLst/>
                <a:latin typeface="+mn-lt"/>
                <a:ea typeface="+mn-ea"/>
                <a:cs typeface="+mn-cs"/>
              </a:rPr>
              <a:t>Perform the corner breaking operation on both sides of the work piece.</a:t>
            </a:r>
          </a:p>
          <a:p>
            <a:r>
              <a:rPr lang="en-US" sz="1200" kern="1200" dirty="0">
                <a:solidFill>
                  <a:schemeClr val="tx1"/>
                </a:solidFill>
                <a:effectLst/>
                <a:latin typeface="+mn-lt"/>
                <a:ea typeface="+mn-ea"/>
                <a:cs typeface="+mn-cs"/>
              </a:rPr>
              <a:t>Turn off the Belt Sander by flipping the on/off switch down.</a:t>
            </a:r>
            <a:r>
              <a:rPr lang="en-US" dirty="0">
                <a:effectLst/>
              </a:rPr>
              <a:t> </a:t>
            </a:r>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16</a:t>
            </a:fld>
            <a:endParaRPr lang="en-US" dirty="0"/>
          </a:p>
        </p:txBody>
      </p:sp>
    </p:spTree>
    <p:extLst>
      <p:ext uri="{BB962C8B-B14F-4D97-AF65-F5344CB8AC3E}">
        <p14:creationId xmlns:p14="http://schemas.microsoft.com/office/powerpoint/2010/main" val="2483779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Calibri" panose="020F0502020204030204" pitchFamily="34" charset="0"/>
                <a:ea typeface="+mn-ea"/>
                <a:cs typeface="+mn-cs"/>
              </a:rPr>
              <a:t>OSHA was started to protect workers in the work place.  Before OSHA there was no organization that tracked work place injuries.  There were also no safety standards for employers.</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OSHA has 2 branches, the Enforcement Branch and the Collaboration Branch.  </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The Enforcement Branch investigates complaints and serious accidents.  </a:t>
            </a:r>
          </a:p>
          <a:p>
            <a:r>
              <a:rPr lang="en-US" sz="1200" kern="1200" dirty="0">
                <a:solidFill>
                  <a:schemeClr val="tx1"/>
                </a:solidFill>
                <a:effectLst/>
                <a:latin typeface="Calibri" panose="020F0502020204030204" pitchFamily="34" charset="0"/>
                <a:ea typeface="+mn-ea"/>
                <a:cs typeface="+mn-cs"/>
              </a:rPr>
              <a:t>The Collaboration Branch works on education, such as the Susan Harwood Grant.</a:t>
            </a:r>
          </a:p>
          <a:p>
            <a:r>
              <a:rPr lang="en-US" sz="1200" kern="1200" dirty="0">
                <a:solidFill>
                  <a:schemeClr val="tx1"/>
                </a:solidFill>
                <a:effectLst/>
                <a:latin typeface="Calibri" panose="020F0502020204030204" pitchFamily="34" charset="0"/>
                <a:ea typeface="+mn-ea"/>
                <a:cs typeface="+mn-cs"/>
              </a:rPr>
              <a:t> </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5</a:t>
            </a:fld>
            <a:endParaRPr lang="en-US" dirty="0"/>
          </a:p>
        </p:txBody>
      </p:sp>
    </p:spTree>
    <p:extLst>
      <p:ext uri="{BB962C8B-B14F-4D97-AF65-F5344CB8AC3E}">
        <p14:creationId xmlns:p14="http://schemas.microsoft.com/office/powerpoint/2010/main" val="4218607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Read the rights to the trainees and point them to the posters available around the workplace where they can refer to for more information.</a:t>
            </a:r>
          </a:p>
          <a:p>
            <a:r>
              <a:rPr lang="en-US" sz="1200" kern="1200" dirty="0">
                <a:solidFill>
                  <a:schemeClr val="tx1"/>
                </a:solidFill>
                <a:effectLst/>
                <a:latin typeface="+mn-lt"/>
                <a:ea typeface="+mn-ea"/>
                <a:cs typeface="+mn-cs"/>
              </a:rPr>
              <a:t>Extra resources can be found at </a:t>
            </a:r>
            <a:r>
              <a:rPr lang="en-US" sz="1200" u="sng" kern="1200" dirty="0">
                <a:solidFill>
                  <a:schemeClr val="tx1"/>
                </a:solidFill>
                <a:effectLst/>
                <a:latin typeface="+mn-lt"/>
                <a:ea typeface="+mn-ea"/>
                <a:cs typeface="+mn-cs"/>
                <a:hlinkClick r:id="rId3"/>
              </a:rPr>
              <a:t>https://www.osha.gov/workers/index.html</a:t>
            </a:r>
            <a:r>
              <a:rPr lang="en-US" dirty="0">
                <a:effectLst/>
              </a:rPr>
              <a:t> </a:t>
            </a:r>
            <a:endParaRPr lang="en-US" dirty="0"/>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6</a:t>
            </a:fld>
            <a:endParaRPr lang="en-US" dirty="0"/>
          </a:p>
        </p:txBody>
      </p:sp>
    </p:spTree>
    <p:extLst>
      <p:ext uri="{BB962C8B-B14F-4D97-AF65-F5344CB8AC3E}">
        <p14:creationId xmlns:p14="http://schemas.microsoft.com/office/powerpoint/2010/main" val="3200890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Many accidents result from persons working on, or around, moving machinery. These accidents could have been prevented by the installation and proper maintenance of guarding. The goal of this training is to make the guarding of all equipment as easily understood as possible and re-</a:t>
            </a:r>
            <a:r>
              <a:rPr lang="en-US" sz="1200" kern="1200" dirty="0" err="1">
                <a:solidFill>
                  <a:schemeClr val="tx1"/>
                </a:solidFill>
                <a:effectLst/>
                <a:latin typeface="+mn-lt"/>
                <a:ea typeface="+mn-ea"/>
                <a:cs typeface="+mn-cs"/>
              </a:rPr>
              <a:t>inforce</a:t>
            </a:r>
            <a:r>
              <a:rPr lang="en-US" sz="1200" kern="1200" dirty="0">
                <a:solidFill>
                  <a:schemeClr val="tx1"/>
                </a:solidFill>
                <a:effectLst/>
                <a:latin typeface="+mn-lt"/>
                <a:ea typeface="+mn-ea"/>
                <a:cs typeface="+mn-cs"/>
              </a:rPr>
              <a:t> the safe working procedures that must always be in place around dangerous equipment.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list of accidents is as long as it is horrifying.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Safeguards are essential for protecting workers from needless and preventable injuries. Where the operation of a machine can injure the operator or other workers, the hazard must be controlled or eliminated.</a:t>
            </a:r>
          </a:p>
          <a:p>
            <a:r>
              <a:rPr lang="en-US" sz="1200" kern="1200" dirty="0">
                <a:solidFill>
                  <a:schemeClr val="tx1"/>
                </a:solidFill>
                <a:effectLst/>
                <a:latin typeface="+mn-lt"/>
                <a:ea typeface="+mn-ea"/>
                <a:cs typeface="+mn-cs"/>
              </a:rPr>
              <a:t> </a:t>
            </a:r>
          </a:p>
          <a:p>
            <a:r>
              <a:rPr lang="en-US" sz="1200" u="sng" kern="1200" dirty="0">
                <a:solidFill>
                  <a:schemeClr val="tx1"/>
                </a:solidFill>
                <a:effectLst/>
                <a:latin typeface="+mn-lt"/>
                <a:ea typeface="+mn-ea"/>
                <a:cs typeface="+mn-cs"/>
                <a:hlinkClick r:id="rId3"/>
              </a:rPr>
              <a:t>National Emphasis Program on Amputations</a:t>
            </a:r>
            <a:r>
              <a:rPr lang="en-US" sz="1200" kern="1200" dirty="0">
                <a:solidFill>
                  <a:schemeClr val="tx1"/>
                </a:solidFill>
                <a:effectLst/>
                <a:latin typeface="+mn-lt"/>
                <a:ea typeface="+mn-ea"/>
                <a:cs typeface="+mn-cs"/>
              </a:rPr>
              <a:t>*. CPL 03-00-019, (August 13, 2015). Describes policies and procedures for implementing a National Emphasis Program (NEP) to identify and to reduce workplace machinery and equipment hazards which are causing or likely to cause amputations.</a:t>
            </a:r>
          </a:p>
          <a:p>
            <a:r>
              <a:rPr lang="en-US" sz="1200" kern="1200" dirty="0">
                <a:solidFill>
                  <a:schemeClr val="tx1"/>
                </a:solidFill>
                <a:effectLst/>
                <a:latin typeface="+mn-lt"/>
                <a:ea typeface="+mn-ea"/>
                <a:cs typeface="+mn-cs"/>
              </a:rPr>
              <a:t>Resource:  </a:t>
            </a:r>
            <a:r>
              <a:rPr lang="en-US" sz="1200" u="sng" kern="1200" dirty="0">
                <a:solidFill>
                  <a:schemeClr val="tx1"/>
                </a:solidFill>
                <a:effectLst/>
                <a:latin typeface="+mn-lt"/>
                <a:ea typeface="+mn-ea"/>
                <a:cs typeface="+mn-cs"/>
                <a:hlinkClick r:id="rId4"/>
              </a:rPr>
              <a:t>https://www.osha.gov/dte/outreach/construction_generalindustry/gi_outreach_tp.html</a:t>
            </a:r>
            <a:r>
              <a:rPr lang="en-US" sz="1200" kern="1200" dirty="0">
                <a:solidFill>
                  <a:schemeClr val="tx1"/>
                </a:solidFill>
                <a:effectLst/>
                <a:latin typeface="+mn-lt"/>
                <a:ea typeface="+mn-ea"/>
                <a:cs typeface="+mn-cs"/>
              </a:rPr>
              <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5"/>
              </a:rPr>
              <a:t>https://safetyresourcesblog.com/2014/08/16/osha-quickcards-download-here-all-free-englishspanishother/</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7</a:t>
            </a:fld>
            <a:endParaRPr lang="en-US" dirty="0"/>
          </a:p>
        </p:txBody>
      </p:sp>
    </p:spTree>
    <p:extLst>
      <p:ext uri="{BB962C8B-B14F-4D97-AF65-F5344CB8AC3E}">
        <p14:creationId xmlns:p14="http://schemas.microsoft.com/office/powerpoint/2010/main" val="27756887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primary hazards of belt sanders are contact with rotating parts and contact at the point of operation. An operators hand or fingers can be pulled into the sanding area from working too close, wearing gloves, loose clothing, loose hair, or jewelry, or wearing loose clothing. </a:t>
            </a:r>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8</a:t>
            </a:fld>
            <a:endParaRPr lang="en-US" dirty="0"/>
          </a:p>
        </p:txBody>
      </p:sp>
    </p:spTree>
    <p:extLst>
      <p:ext uri="{BB962C8B-B14F-4D97-AF65-F5344CB8AC3E}">
        <p14:creationId xmlns:p14="http://schemas.microsoft.com/office/powerpoint/2010/main" val="1669807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Machine users always need to check to make sure that all of the guards are in place and that the gap between the Table and the sanding belt does not exceed 1/8”.</a:t>
            </a:r>
          </a:p>
          <a:p>
            <a:r>
              <a:rPr lang="en-US" sz="1200" kern="1200" dirty="0">
                <a:solidFill>
                  <a:schemeClr val="tx1"/>
                </a:solidFill>
                <a:effectLst/>
                <a:latin typeface="+mn-lt"/>
                <a:ea typeface="+mn-ea"/>
                <a:cs typeface="+mn-cs"/>
              </a:rPr>
              <a:t>The Belt Sander seems to be an easy enough machine to operate, but users still need to be trained on it.</a:t>
            </a:r>
          </a:p>
          <a:p>
            <a:r>
              <a:rPr lang="en-US" sz="1200" kern="1200" dirty="0">
                <a:solidFill>
                  <a:schemeClr val="tx1"/>
                </a:solidFill>
                <a:effectLst/>
                <a:latin typeface="+mn-lt"/>
                <a:ea typeface="+mn-ea"/>
                <a:cs typeface="+mn-cs"/>
              </a:rPr>
              <a:t>The work piece needs to be placed on the Table for safety and stability.</a:t>
            </a:r>
          </a:p>
          <a:p>
            <a:r>
              <a:rPr lang="en-US" sz="1200" kern="1200" dirty="0">
                <a:solidFill>
                  <a:schemeClr val="tx1"/>
                </a:solidFill>
                <a:effectLst/>
                <a:latin typeface="+mn-lt"/>
                <a:ea typeface="+mn-ea"/>
                <a:cs typeface="+mn-cs"/>
              </a:rPr>
              <a:t>Operators always need to be aware where their fingers are in relation to the sanding belt when sanding the work piece.</a:t>
            </a:r>
          </a:p>
          <a:p>
            <a:r>
              <a:rPr lang="en-US" sz="1200" kern="1200" dirty="0">
                <a:solidFill>
                  <a:schemeClr val="tx1"/>
                </a:solidFill>
                <a:effectLst/>
                <a:latin typeface="+mn-lt"/>
                <a:ea typeface="+mn-ea"/>
                <a:cs typeface="+mn-cs"/>
              </a:rPr>
              <a:t>Any machine malfunction needs to be reported to the shop staff.  Machine operators cannot attempt to repair the machine.</a:t>
            </a:r>
            <a:r>
              <a:rPr lang="en-US" dirty="0">
                <a:effectLst/>
              </a:rPr>
              <a:t> </a:t>
            </a:r>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9</a:t>
            </a:fld>
            <a:endParaRPr lang="en-US" dirty="0"/>
          </a:p>
        </p:txBody>
      </p:sp>
    </p:spTree>
    <p:extLst>
      <p:ext uri="{BB962C8B-B14F-4D97-AF65-F5344CB8AC3E}">
        <p14:creationId xmlns:p14="http://schemas.microsoft.com/office/powerpoint/2010/main" val="21053235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primary hazards of belt sanders are contact with rotating parts and contact at the point of operation. Nip points are also created between the sanding belt and the work rest. Projected parts or material such as unsecured workpieces or flying debris can also strike or present hazards to the operator.</a:t>
            </a:r>
          </a:p>
          <a:p>
            <a:endParaRPr lang="en-US" dirty="0"/>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10</a:t>
            </a:fld>
            <a:endParaRPr lang="en-US" dirty="0"/>
          </a:p>
        </p:txBody>
      </p:sp>
    </p:spTree>
    <p:extLst>
      <p:ext uri="{BB962C8B-B14F-4D97-AF65-F5344CB8AC3E}">
        <p14:creationId xmlns:p14="http://schemas.microsoft.com/office/powerpoint/2010/main" val="30055489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Dust is flammable and potentially explosive.  Operators need to be aware of the dust that their project is creating and may need to intermittently clean up the area with a vacuum cleaner. </a:t>
            </a:r>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12</a:t>
            </a:fld>
            <a:endParaRPr lang="en-US" dirty="0"/>
          </a:p>
        </p:txBody>
      </p:sp>
    </p:spTree>
    <p:extLst>
      <p:ext uri="{BB962C8B-B14F-4D97-AF65-F5344CB8AC3E}">
        <p14:creationId xmlns:p14="http://schemas.microsoft.com/office/powerpoint/2010/main" val="7463574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Make sure that the Belt Guards are intact.</a:t>
            </a:r>
          </a:p>
          <a:p>
            <a:r>
              <a:rPr lang="en-US" sz="1200" kern="1200" dirty="0">
                <a:solidFill>
                  <a:schemeClr val="tx1"/>
                </a:solidFill>
                <a:effectLst/>
                <a:latin typeface="+mn-lt"/>
                <a:ea typeface="+mn-ea"/>
                <a:cs typeface="+mn-cs"/>
              </a:rPr>
              <a:t>Verify that gap between the table and belt is no more than 1/8”.</a:t>
            </a:r>
          </a:p>
          <a:p>
            <a:endParaRPr lang="en-US" dirty="0"/>
          </a:p>
          <a:p>
            <a:endParaRPr lang="en-US" dirty="0"/>
          </a:p>
          <a:p>
            <a:r>
              <a:rPr lang="en-US" dirty="0"/>
              <a:t>To clean up:</a:t>
            </a:r>
          </a:p>
          <a:p>
            <a:r>
              <a:rPr lang="en-US" sz="1200" kern="1200" dirty="0">
                <a:solidFill>
                  <a:schemeClr val="tx1"/>
                </a:solidFill>
                <a:effectLst/>
                <a:latin typeface="+mn-lt"/>
                <a:ea typeface="+mn-ea"/>
                <a:cs typeface="+mn-cs"/>
              </a:rPr>
              <a:t>Use a vacuum to suck up the dust and debris that was created on and around the Belt Sander</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Sweep up or vacuum up any debris that is on the floor. </a:t>
            </a:r>
          </a:p>
          <a:p>
            <a:r>
              <a:rPr lang="en-US" sz="1200" kern="1200" dirty="0">
                <a:solidFill>
                  <a:schemeClr val="tx1"/>
                </a:solidFill>
                <a:effectLst/>
                <a:latin typeface="+mn-lt"/>
                <a:ea typeface="+mn-ea"/>
                <a:cs typeface="+mn-cs"/>
              </a:rPr>
              <a:t> </a:t>
            </a:r>
          </a:p>
          <a:p>
            <a:r>
              <a:rPr lang="en-US" sz="1200" kern="1200">
                <a:solidFill>
                  <a:schemeClr val="tx1"/>
                </a:solidFill>
                <a:effectLst/>
                <a:latin typeface="+mn-lt"/>
                <a:ea typeface="+mn-ea"/>
                <a:cs typeface="+mn-cs"/>
              </a:rPr>
              <a:t>It is important to get the sanding dust off the floor since it is a slip hazard and can cause injury.</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14</a:t>
            </a:fld>
            <a:endParaRPr lang="en-US" dirty="0"/>
          </a:p>
        </p:txBody>
      </p:sp>
    </p:spTree>
    <p:extLst>
      <p:ext uri="{BB962C8B-B14F-4D97-AF65-F5344CB8AC3E}">
        <p14:creationId xmlns:p14="http://schemas.microsoft.com/office/powerpoint/2010/main" val="1323070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563B7-91A0-214E-9FC3-652E8C2BBC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81BDCD-9EB6-C544-B309-C48957F5DE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512C69-1DB6-F046-869A-14B988CC3E2B}"/>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81583F2D-6A85-5A4A-AF2C-B6B3DCEC68E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C414BA0-555A-B343-8559-CC5CA7D1898B}"/>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012469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F23E2-8814-C64D-BC71-52729F234BB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4FDEEA-3091-0846-9BF2-18B340A121C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1C5B8F-9E27-F440-9C4B-B31B722A053B}"/>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9B50AD35-DF40-D548-BA16-780B36AA46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D6D9270-ACC0-874E-9F8B-A02E0E7ED68F}"/>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029794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98C730-4BFB-2C48-9893-3081E02109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91DCA72-4BC9-A44F-B1B2-259A13AEE8D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183522-1286-D945-8AAD-4F4B449AD657}"/>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A1F08FB0-0E26-3440-95BA-AE718D2F28C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72B066-6190-F64D-A352-5403B7FA2DCB}"/>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1390899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F6F28-9AFD-B648-99F2-EC763A0343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385E1D-6B64-154A-A7B3-990494BB36F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D0199C-6549-3E4F-BF9D-A15EA667C252}"/>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FF942458-D0D6-7E48-87C1-CEE0245D085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1994E6-C97A-3B4B-A398-1D88312322CD}"/>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3310711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8C683-56E6-5947-BAB9-E4F149788D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C79433-49AE-ED40-B372-D6069A3BD6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3CC4511-35E8-5F4B-BBB2-5748862F443E}"/>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56185C4C-5C75-1048-AB00-58012E1F005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0031F91-AF9E-2449-9E86-25334E300AC9}"/>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2270806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D4A81-0865-E744-A450-E51F644AB7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00A454-184F-3F4D-A08B-DEEDF98ACBE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EAD2DC-FFDB-5743-BF1D-E4DC22CC800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C6C169-289C-4B49-9036-845587B5E00F}"/>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6" name="Footer Placeholder 5">
            <a:extLst>
              <a:ext uri="{FF2B5EF4-FFF2-40B4-BE49-F238E27FC236}">
                <a16:creationId xmlns:a16="http://schemas.microsoft.com/office/drawing/2014/main" id="{F0BF3447-DCE5-244E-96FD-283FF26D9F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976D5C-6604-BE4D-8E45-2B30E29BA38F}"/>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220114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A6E45-1E14-6148-8276-32A4C457179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E84936-40FA-4741-8A12-E7C142A678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1C106D6-60E0-1E4F-B549-B47284C4DB3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7FBE67-AAFC-D643-93BD-9341389867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8C19585-07F6-884C-92D7-426B780E206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B86735-A984-8140-917D-51E961E8A0AF}"/>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8" name="Footer Placeholder 7">
            <a:extLst>
              <a:ext uri="{FF2B5EF4-FFF2-40B4-BE49-F238E27FC236}">
                <a16:creationId xmlns:a16="http://schemas.microsoft.com/office/drawing/2014/main" id="{BAA13281-6738-8245-A99B-88EF594AB01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92AFFDA-2024-CC4B-9A7D-A7BBDC940B47}"/>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1200695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57226-E27A-9E47-9D08-55C7C7FCC2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6AC2D83-D28C-A445-A60F-F4E5BFDB8BAA}"/>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4" name="Footer Placeholder 3">
            <a:extLst>
              <a:ext uri="{FF2B5EF4-FFF2-40B4-BE49-F238E27FC236}">
                <a16:creationId xmlns:a16="http://schemas.microsoft.com/office/drawing/2014/main" id="{ED4435E6-62CF-D447-A934-98D9A82BB42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FF5299C-4886-E344-8A3D-99E74438A6DF}"/>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81389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6F6EE9-257A-D448-92D6-166445A0DDEF}"/>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3" name="Footer Placeholder 2">
            <a:extLst>
              <a:ext uri="{FF2B5EF4-FFF2-40B4-BE49-F238E27FC236}">
                <a16:creationId xmlns:a16="http://schemas.microsoft.com/office/drawing/2014/main" id="{9A9A5A1C-569B-7347-A064-DCEB587349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BB235D0-534C-2F44-A562-BEC326023D96}"/>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3741097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D4993-F204-4F40-8FD4-3A7B32F8D8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C30E0A-7A5E-8B40-9DCA-0597D722D7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7DAD00-14F3-DB41-BC92-D8DA71D99F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2E01503-7F4A-AD42-8193-52F514A46E2A}"/>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6" name="Footer Placeholder 5">
            <a:extLst>
              <a:ext uri="{FF2B5EF4-FFF2-40B4-BE49-F238E27FC236}">
                <a16:creationId xmlns:a16="http://schemas.microsoft.com/office/drawing/2014/main" id="{0CC17D07-6EC4-394F-ABA3-5F11177BCF7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D3EDB28-9F1D-3F45-ACFE-06FFB4ECC31A}"/>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210641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ABAAA-8A5E-7545-92EE-F854114987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6917C7A-0877-E14D-BD60-01D9EBD7F7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90933B5-8C3D-C140-8681-D22C497D8C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C08EC59-BE6A-DE44-899F-95529CA819C7}"/>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6" name="Footer Placeholder 5">
            <a:extLst>
              <a:ext uri="{FF2B5EF4-FFF2-40B4-BE49-F238E27FC236}">
                <a16:creationId xmlns:a16="http://schemas.microsoft.com/office/drawing/2014/main" id="{BCA0F16A-8BA1-7247-B5E3-F8D56F10A78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02685D6-3B3D-1449-9D6D-DB13DBA84D6D}"/>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2403975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CBFD31-1E24-7B40-924A-B1F27EAE31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A777D0E-94EE-C341-9D27-29210F5FEA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DF081E-4EDB-B94B-B012-0AEC4D90DF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C8479D4D-B5F5-EB4A-8EEE-0A9A64C881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900D615-0145-E744-96C9-E86D639596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8D4B90-DCEE-0549-B0CF-C9EF60D81BDE}" type="slidenum">
              <a:rPr lang="en-US" smtClean="0"/>
              <a:t>‹#›</a:t>
            </a:fld>
            <a:endParaRPr lang="en-US" dirty="0"/>
          </a:p>
        </p:txBody>
      </p:sp>
    </p:spTree>
    <p:extLst>
      <p:ext uri="{BB962C8B-B14F-4D97-AF65-F5344CB8AC3E}">
        <p14:creationId xmlns:p14="http://schemas.microsoft.com/office/powerpoint/2010/main" val="2654647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osha.gov/laws-regs/oshact/toc"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hyperlink" Target="https://www.dol.gov/agencies/osec" TargetMode="External"/><Relationship Id="rId5" Type="http://schemas.openxmlformats.org/officeDocument/2006/relationships/hyperlink" Target="https://www.dol.gov/" TargetMode="External"/><Relationship Id="rId4" Type="http://schemas.openxmlformats.org/officeDocument/2006/relationships/hyperlink" Target="https://www.osha.gov/Publications/3439at-a-glance.pdf"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8EE17-F5E6-114D-9A09-82877487E944}"/>
              </a:ext>
            </a:extLst>
          </p:cNvPr>
          <p:cNvSpPr>
            <a:spLocks noGrp="1"/>
          </p:cNvSpPr>
          <p:nvPr>
            <p:ph type="ctrTitle"/>
          </p:nvPr>
        </p:nvSpPr>
        <p:spPr/>
        <p:txBody>
          <a:bodyPr/>
          <a:lstStyle/>
          <a:p>
            <a:r>
              <a:rPr lang="en-US" sz="7200" spc="300" dirty="0"/>
              <a:t>Introduction to </a:t>
            </a:r>
            <a:br>
              <a:rPr lang="en-US" sz="7200" spc="300" dirty="0"/>
            </a:br>
            <a:r>
              <a:rPr lang="en-US" sz="7200" spc="-150" smtClean="0"/>
              <a:t>Belt Sander </a:t>
            </a:r>
            <a:r>
              <a:rPr lang="en-US" sz="7200" spc="-150" dirty="0"/>
              <a:t>Safety</a:t>
            </a:r>
            <a:endParaRPr lang="en-US" dirty="0"/>
          </a:p>
        </p:txBody>
      </p:sp>
      <p:sp>
        <p:nvSpPr>
          <p:cNvPr id="4" name="Subtitle 2">
            <a:extLst>
              <a:ext uri="{FF2B5EF4-FFF2-40B4-BE49-F238E27FC236}">
                <a16:creationId xmlns:a16="http://schemas.microsoft.com/office/drawing/2014/main" id="{CA381258-A541-4E4E-9A1B-1CB0A0B7636A}"/>
              </a:ext>
            </a:extLst>
          </p:cNvPr>
          <p:cNvSpPr txBox="1">
            <a:spLocks/>
          </p:cNvSpPr>
          <p:nvPr/>
        </p:nvSpPr>
        <p:spPr>
          <a:xfrm>
            <a:off x="314632" y="5722375"/>
            <a:ext cx="11562735" cy="1135625"/>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t>This material was produced under Susan Harwood grant number </a:t>
            </a:r>
            <a:r>
              <a:rPr lang="en-US" dirty="0" smtClean="0"/>
              <a:t>SH-31214-SH7 </a:t>
            </a:r>
            <a:r>
              <a:rPr lang="en-US" dirty="0"/>
              <a:t>Occupational Safety and Health Administration, U.S. Department of Labor. The contents in this presentation do not necessarily reflect the views or policies of the U.S. Department of Labor, nor does the mention of trade names, commercial products, or organizations imply endorsement by the U.S. Government.</a:t>
            </a:r>
          </a:p>
        </p:txBody>
      </p:sp>
    </p:spTree>
    <p:extLst>
      <p:ext uri="{BB962C8B-B14F-4D97-AF65-F5344CB8AC3E}">
        <p14:creationId xmlns:p14="http://schemas.microsoft.com/office/powerpoint/2010/main" val="1522250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45E55-5FC2-0C41-A6DF-F61F99CF6128}"/>
              </a:ext>
            </a:extLst>
          </p:cNvPr>
          <p:cNvSpPr>
            <a:spLocks noGrp="1"/>
          </p:cNvSpPr>
          <p:nvPr>
            <p:ph type="title"/>
          </p:nvPr>
        </p:nvSpPr>
        <p:spPr>
          <a:xfrm>
            <a:off x="838200" y="365125"/>
            <a:ext cx="5257800" cy="1325563"/>
          </a:xfrm>
        </p:spPr>
        <p:txBody>
          <a:bodyPr/>
          <a:lstStyle/>
          <a:p>
            <a:r>
              <a:rPr lang="en-US" b="1" dirty="0"/>
              <a:t>Hazards: </a:t>
            </a:r>
            <a:r>
              <a:rPr lang="en-US" dirty="0"/>
              <a:t>Nip points and rotating parts</a:t>
            </a:r>
          </a:p>
        </p:txBody>
      </p:sp>
      <p:sp>
        <p:nvSpPr>
          <p:cNvPr id="3" name="Content Placeholder 2">
            <a:extLst>
              <a:ext uri="{FF2B5EF4-FFF2-40B4-BE49-F238E27FC236}">
                <a16:creationId xmlns:a16="http://schemas.microsoft.com/office/drawing/2014/main" id="{892208A9-B024-7948-8AA8-9376D8D32198}"/>
              </a:ext>
            </a:extLst>
          </p:cNvPr>
          <p:cNvSpPr>
            <a:spLocks noGrp="1"/>
          </p:cNvSpPr>
          <p:nvPr>
            <p:ph sz="half" idx="1"/>
          </p:nvPr>
        </p:nvSpPr>
        <p:spPr/>
        <p:txBody>
          <a:bodyPr>
            <a:normAutofit/>
          </a:bodyPr>
          <a:lstStyle/>
          <a:p>
            <a:r>
              <a:rPr lang="en-US" dirty="0"/>
              <a:t>In-running nip points (or pinch points): spots where danger especially arises from </a:t>
            </a:r>
            <a:r>
              <a:rPr lang="en-US" u="sng" dirty="0"/>
              <a:t>rotating </a:t>
            </a:r>
            <a:r>
              <a:rPr lang="en-US" dirty="0"/>
              <a:t>or </a:t>
            </a:r>
            <a:r>
              <a:rPr lang="en-US" u="sng" dirty="0"/>
              <a:t>reciprocating </a:t>
            </a:r>
            <a:r>
              <a:rPr lang="en-US" dirty="0"/>
              <a:t>part</a:t>
            </a:r>
          </a:p>
          <a:p>
            <a:pPr marL="0" indent="0">
              <a:buNone/>
            </a:pPr>
            <a:r>
              <a:rPr lang="en-US" dirty="0"/>
              <a:t>2 scenarios:</a:t>
            </a:r>
          </a:p>
          <a:p>
            <a:r>
              <a:rPr lang="en-US" dirty="0"/>
              <a:t>When machine parts move toward each other</a:t>
            </a:r>
          </a:p>
          <a:p>
            <a:r>
              <a:rPr lang="en-US" dirty="0"/>
              <a:t>When machine parts run past a stationary object</a:t>
            </a:r>
          </a:p>
        </p:txBody>
      </p:sp>
      <p:sp>
        <p:nvSpPr>
          <p:cNvPr id="5" name="TextBox 4">
            <a:extLst>
              <a:ext uri="{FF2B5EF4-FFF2-40B4-BE49-F238E27FC236}">
                <a16:creationId xmlns:a16="http://schemas.microsoft.com/office/drawing/2014/main" id="{C0356732-E347-4047-8032-91A03CFD51D3}"/>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Examples of nip points on belt sander</a:t>
            </a:r>
          </a:p>
        </p:txBody>
      </p:sp>
      <p:pic>
        <p:nvPicPr>
          <p:cNvPr id="7" name="Content Placeholder 8" descr="An image of the point of operation of the belt sander, where the table is closest to the sanding belt">
            <a:extLst>
              <a:ext uri="{FF2B5EF4-FFF2-40B4-BE49-F238E27FC236}">
                <a16:creationId xmlns:a16="http://schemas.microsoft.com/office/drawing/2014/main" id="{C4C51CE3-0056-344B-BFB5-68787C8D6B4B}"/>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172199" y="1825625"/>
            <a:ext cx="5812919" cy="3925053"/>
          </a:xfrm>
        </p:spPr>
      </p:pic>
    </p:spTree>
    <p:extLst>
      <p:ext uri="{BB962C8B-B14F-4D97-AF65-F5344CB8AC3E}">
        <p14:creationId xmlns:p14="http://schemas.microsoft.com/office/powerpoint/2010/main" val="2088456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94CE6-E6DA-154F-B1B3-51DDEB29BCEE}"/>
              </a:ext>
            </a:extLst>
          </p:cNvPr>
          <p:cNvSpPr>
            <a:spLocks noGrp="1"/>
          </p:cNvSpPr>
          <p:nvPr>
            <p:ph type="title"/>
          </p:nvPr>
        </p:nvSpPr>
        <p:spPr/>
        <p:txBody>
          <a:bodyPr/>
          <a:lstStyle/>
          <a:p>
            <a:r>
              <a:rPr lang="en-US" b="1" dirty="0"/>
              <a:t>Hazards: </a:t>
            </a:r>
            <a:r>
              <a:rPr lang="en-US" dirty="0"/>
              <a:t>Hazard Signage</a:t>
            </a:r>
          </a:p>
        </p:txBody>
      </p:sp>
      <p:sp>
        <p:nvSpPr>
          <p:cNvPr id="3" name="Content Placeholder 2">
            <a:extLst>
              <a:ext uri="{FF2B5EF4-FFF2-40B4-BE49-F238E27FC236}">
                <a16:creationId xmlns:a16="http://schemas.microsoft.com/office/drawing/2014/main" id="{BD9145AA-719C-4648-AB67-9E2135850A86}"/>
              </a:ext>
            </a:extLst>
          </p:cNvPr>
          <p:cNvSpPr>
            <a:spLocks noGrp="1"/>
          </p:cNvSpPr>
          <p:nvPr>
            <p:ph sz="half" idx="1"/>
          </p:nvPr>
        </p:nvSpPr>
        <p:spPr/>
        <p:txBody>
          <a:bodyPr/>
          <a:lstStyle/>
          <a:p>
            <a:pPr marL="0" indent="0">
              <a:buNone/>
            </a:pPr>
            <a:r>
              <a:rPr lang="en-US" dirty="0"/>
              <a:t>To prevent injuries, be aware of hazard signages next to the machinery.</a:t>
            </a:r>
          </a:p>
          <a:p>
            <a:pPr marL="0" indent="0">
              <a:buNone/>
            </a:pPr>
            <a:endParaRPr lang="en-US" dirty="0"/>
          </a:p>
        </p:txBody>
      </p:sp>
      <p:sp>
        <p:nvSpPr>
          <p:cNvPr id="5" name="TextBox 4">
            <a:extLst>
              <a:ext uri="{FF2B5EF4-FFF2-40B4-BE49-F238E27FC236}">
                <a16:creationId xmlns:a16="http://schemas.microsoft.com/office/drawing/2014/main" id="{AD265453-79EC-AB41-B49F-119F6B38003B}"/>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hazard signage</a:t>
            </a:r>
          </a:p>
        </p:txBody>
      </p:sp>
      <p:pic>
        <p:nvPicPr>
          <p:cNvPr id="7" name="Content Placeholder 6" title="An example of hazard signage which reads &quot;danger, keep hands clear when equipment is running&quot;"/>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624637" y="1825625"/>
            <a:ext cx="5153410" cy="3718719"/>
          </a:xfrm>
        </p:spPr>
      </p:pic>
    </p:spTree>
    <p:extLst>
      <p:ext uri="{BB962C8B-B14F-4D97-AF65-F5344CB8AC3E}">
        <p14:creationId xmlns:p14="http://schemas.microsoft.com/office/powerpoint/2010/main" val="1153102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E4E9D-C122-F145-B772-09002FF43D2E}"/>
              </a:ext>
            </a:extLst>
          </p:cNvPr>
          <p:cNvSpPr>
            <a:spLocks noGrp="1"/>
          </p:cNvSpPr>
          <p:nvPr>
            <p:ph type="title"/>
          </p:nvPr>
        </p:nvSpPr>
        <p:spPr>
          <a:xfrm>
            <a:off x="838200" y="365125"/>
            <a:ext cx="5181600" cy="1325563"/>
          </a:xfrm>
        </p:spPr>
        <p:txBody>
          <a:bodyPr/>
          <a:lstStyle/>
          <a:p>
            <a:r>
              <a:rPr lang="en-US" b="1" dirty="0"/>
              <a:t>Hazards: </a:t>
            </a:r>
            <a:r>
              <a:rPr lang="en-US" dirty="0"/>
              <a:t>Flying chips and wood dust</a:t>
            </a:r>
          </a:p>
        </p:txBody>
      </p:sp>
      <p:sp>
        <p:nvSpPr>
          <p:cNvPr id="3" name="Content Placeholder 2">
            <a:extLst>
              <a:ext uri="{FF2B5EF4-FFF2-40B4-BE49-F238E27FC236}">
                <a16:creationId xmlns:a16="http://schemas.microsoft.com/office/drawing/2014/main" id="{0604F113-0DAD-8A4B-8C10-91268532FF21}"/>
              </a:ext>
            </a:extLst>
          </p:cNvPr>
          <p:cNvSpPr>
            <a:spLocks noGrp="1"/>
          </p:cNvSpPr>
          <p:nvPr>
            <p:ph sz="half" idx="1"/>
          </p:nvPr>
        </p:nvSpPr>
        <p:spPr>
          <a:xfrm>
            <a:off x="838200" y="1825625"/>
            <a:ext cx="5181600" cy="4351338"/>
          </a:xfrm>
        </p:spPr>
        <p:txBody>
          <a:bodyPr>
            <a:normAutofit lnSpcReduction="10000"/>
          </a:bodyPr>
          <a:lstStyle/>
          <a:p>
            <a:r>
              <a:rPr lang="en-US" dirty="0"/>
              <a:t>While sanding, chips, sparks and wood dust are likely to be </a:t>
            </a:r>
            <a:r>
              <a:rPr lang="en-US" b="1" dirty="0"/>
              <a:t>thrown in different directions</a:t>
            </a:r>
            <a:r>
              <a:rPr lang="en-US" dirty="0"/>
              <a:t>.</a:t>
            </a:r>
          </a:p>
          <a:p>
            <a:r>
              <a:rPr lang="en-US" dirty="0"/>
              <a:t>Before sanding STEEL: </a:t>
            </a:r>
            <a:r>
              <a:rPr lang="en-US" b="1" dirty="0"/>
              <a:t>Clear any dust</a:t>
            </a:r>
            <a:r>
              <a:rPr lang="en-US" dirty="0"/>
              <a:t> ​​​​​​​from the area in the figure to prevent sparks from causing FIRE</a:t>
            </a:r>
            <a:r>
              <a:rPr lang="en-US" i="1" dirty="0"/>
              <a:t>​​​​​​​. </a:t>
            </a:r>
            <a:endParaRPr lang="en-US" dirty="0"/>
          </a:p>
          <a:p>
            <a:r>
              <a:rPr lang="en-US" dirty="0"/>
              <a:t>Please be sure to </a:t>
            </a:r>
            <a:r>
              <a:rPr lang="en-US" b="1" dirty="0"/>
              <a:t>UNPLUG the the belt sander</a:t>
            </a:r>
            <a:r>
              <a:rPr lang="en-US" dirty="0"/>
              <a:t> before opening the machine guard!</a:t>
            </a:r>
          </a:p>
          <a:p>
            <a:pPr marL="0" indent="0">
              <a:buNone/>
            </a:pPr>
            <a:endParaRPr lang="en-US" dirty="0"/>
          </a:p>
        </p:txBody>
      </p:sp>
      <p:sp>
        <p:nvSpPr>
          <p:cNvPr id="5" name="TextBox 4">
            <a:extLst>
              <a:ext uri="{FF2B5EF4-FFF2-40B4-BE49-F238E27FC236}">
                <a16:creationId xmlns:a16="http://schemas.microsoft.com/office/drawing/2014/main" id="{51B8C94E-18D4-2849-9733-54C15B9DF57A}"/>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a cleared wood dust collection area </a:t>
            </a:r>
          </a:p>
        </p:txBody>
      </p:sp>
      <p:pic>
        <p:nvPicPr>
          <p:cNvPr id="6" name="Content Placeholder 5" title="An image of the inside of the guarding of the belt sander. It is safe to use with metals like steel because all wood dust has been cleaned out."/>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172200" y="1690688"/>
            <a:ext cx="5500452" cy="4368006"/>
          </a:xfrm>
        </p:spPr>
      </p:pic>
    </p:spTree>
    <p:extLst>
      <p:ext uri="{BB962C8B-B14F-4D97-AF65-F5344CB8AC3E}">
        <p14:creationId xmlns:p14="http://schemas.microsoft.com/office/powerpoint/2010/main" val="2470264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64825-8158-734C-8246-6D87B321EDA0}"/>
              </a:ext>
            </a:extLst>
          </p:cNvPr>
          <p:cNvSpPr>
            <a:spLocks noGrp="1"/>
          </p:cNvSpPr>
          <p:nvPr>
            <p:ph type="title"/>
          </p:nvPr>
        </p:nvSpPr>
        <p:spPr>
          <a:xfrm>
            <a:off x="838200" y="365125"/>
            <a:ext cx="5257800" cy="1325563"/>
          </a:xfrm>
        </p:spPr>
        <p:txBody>
          <a:bodyPr/>
          <a:lstStyle/>
          <a:p>
            <a:r>
              <a:rPr lang="en-US" b="1" dirty="0"/>
              <a:t>Hazards: </a:t>
            </a:r>
            <a:r>
              <a:rPr lang="en-US" dirty="0"/>
              <a:t>Lockout/Tagout</a:t>
            </a:r>
          </a:p>
        </p:txBody>
      </p:sp>
      <p:sp>
        <p:nvSpPr>
          <p:cNvPr id="3" name="Content Placeholder 2">
            <a:extLst>
              <a:ext uri="{FF2B5EF4-FFF2-40B4-BE49-F238E27FC236}">
                <a16:creationId xmlns:a16="http://schemas.microsoft.com/office/drawing/2014/main" id="{9913FD7A-7985-F446-8A6F-CD3C83D7FE84}"/>
              </a:ext>
            </a:extLst>
          </p:cNvPr>
          <p:cNvSpPr>
            <a:spLocks noGrp="1"/>
          </p:cNvSpPr>
          <p:nvPr>
            <p:ph sz="half" idx="1"/>
          </p:nvPr>
        </p:nvSpPr>
        <p:spPr/>
        <p:txBody>
          <a:bodyPr/>
          <a:lstStyle/>
          <a:p>
            <a:pPr marL="0" indent="0">
              <a:buNone/>
            </a:pPr>
            <a:r>
              <a:rPr lang="en-US" b="1" dirty="0"/>
              <a:t>Lockout/tagout procedures</a:t>
            </a:r>
            <a:r>
              <a:rPr lang="en-US" dirty="0"/>
              <a:t> are safeguarding methods to prevent injury due to hazardous energy sources. If you see the machines with the signs featured in the image or that are under lock and key, please stay away and do not touch or attempt to start it.</a:t>
            </a:r>
            <a:endParaRPr lang="en-US" sz="4000" dirty="0"/>
          </a:p>
          <a:p>
            <a:endParaRPr lang="en-US" dirty="0"/>
          </a:p>
        </p:txBody>
      </p:sp>
      <p:sp>
        <p:nvSpPr>
          <p:cNvPr id="5" name="TextBox 4">
            <a:extLst>
              <a:ext uri="{FF2B5EF4-FFF2-40B4-BE49-F238E27FC236}">
                <a16:creationId xmlns:a16="http://schemas.microsoft.com/office/drawing/2014/main" id="{3B601BF4-EE96-4E40-8F5C-C8B6901C0DBF}"/>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Examples of Lockout/tagout equipment</a:t>
            </a:r>
          </a:p>
        </p:txBody>
      </p:sp>
      <p:pic>
        <p:nvPicPr>
          <p:cNvPr id="6" name="Content Placeholder 5" title="An image of standard lock/tagout tags and locks"/>
          <p:cNvPicPr>
            <a:picLocks noGrp="1" noChangeAspect="1"/>
          </p:cNvPicPr>
          <p:nvPr>
            <p:ph sz="half" idx="2"/>
          </p:nvPr>
        </p:nvPicPr>
        <p:blipFill>
          <a:blip r:embed="rId2" cstate="email">
            <a:extLst>
              <a:ext uri="{28A0092B-C50C-407E-A947-70E740481C1C}">
                <a14:useLocalDpi xmlns:a14="http://schemas.microsoft.com/office/drawing/2010/main" val="0"/>
              </a:ext>
            </a:extLst>
          </a:blip>
          <a:stretch>
            <a:fillRect/>
          </a:stretch>
        </p:blipFill>
        <p:spPr>
          <a:xfrm>
            <a:off x="6816349" y="1143000"/>
            <a:ext cx="4504072" cy="5033963"/>
          </a:xfrm>
        </p:spPr>
      </p:pic>
    </p:spTree>
    <p:extLst>
      <p:ext uri="{BB962C8B-B14F-4D97-AF65-F5344CB8AC3E}">
        <p14:creationId xmlns:p14="http://schemas.microsoft.com/office/powerpoint/2010/main" val="1815701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45E55-5FC2-0C41-A6DF-F61F99CF6128}"/>
              </a:ext>
            </a:extLst>
          </p:cNvPr>
          <p:cNvSpPr>
            <a:spLocks noGrp="1"/>
          </p:cNvSpPr>
          <p:nvPr>
            <p:ph type="title"/>
          </p:nvPr>
        </p:nvSpPr>
        <p:spPr>
          <a:xfrm>
            <a:off x="838200" y="365125"/>
            <a:ext cx="5257800" cy="1325563"/>
          </a:xfrm>
        </p:spPr>
        <p:txBody>
          <a:bodyPr>
            <a:normAutofit/>
          </a:bodyPr>
          <a:lstStyle/>
          <a:p>
            <a:r>
              <a:rPr lang="en-US" b="1" dirty="0"/>
              <a:t>Safe Operation: </a:t>
            </a:r>
            <a:r>
              <a:rPr lang="en-US" dirty="0"/>
              <a:t>Getting Started</a:t>
            </a:r>
          </a:p>
        </p:txBody>
      </p:sp>
      <p:sp>
        <p:nvSpPr>
          <p:cNvPr id="3" name="Content Placeholder 2">
            <a:extLst>
              <a:ext uri="{FF2B5EF4-FFF2-40B4-BE49-F238E27FC236}">
                <a16:creationId xmlns:a16="http://schemas.microsoft.com/office/drawing/2014/main" id="{892208A9-B024-7948-8AA8-9376D8D32198}"/>
              </a:ext>
            </a:extLst>
          </p:cNvPr>
          <p:cNvSpPr>
            <a:spLocks noGrp="1"/>
          </p:cNvSpPr>
          <p:nvPr>
            <p:ph sz="half" idx="1"/>
          </p:nvPr>
        </p:nvSpPr>
        <p:spPr/>
        <p:txBody>
          <a:bodyPr>
            <a:normAutofit/>
          </a:bodyPr>
          <a:lstStyle/>
          <a:p>
            <a:pPr marL="0" indent="0">
              <a:buNone/>
            </a:pPr>
            <a:r>
              <a:rPr lang="en-US" dirty="0"/>
              <a:t>1. Make sure that the belt guard is intact</a:t>
            </a:r>
          </a:p>
          <a:p>
            <a:pPr marL="0" indent="0">
              <a:buNone/>
            </a:pPr>
            <a:r>
              <a:rPr lang="en-US" dirty="0"/>
              <a:t>2. Identify where the ON/OFF Switch is</a:t>
            </a:r>
          </a:p>
          <a:p>
            <a:pPr marL="0" indent="0">
              <a:buNone/>
            </a:pPr>
            <a:r>
              <a:rPr lang="en-US" dirty="0"/>
              <a:t>3. Identify key parts of Belt Sander (guard, motor cover, table, ON/OFF switch, sanding belt)</a:t>
            </a:r>
          </a:p>
          <a:p>
            <a:pPr marL="0" indent="0">
              <a:buNone/>
            </a:pPr>
            <a:r>
              <a:rPr lang="en-US" dirty="0"/>
              <a:t>4. Verify that gap between the table and belt is no more than 1/8” apart</a:t>
            </a:r>
          </a:p>
        </p:txBody>
      </p:sp>
      <p:sp>
        <p:nvSpPr>
          <p:cNvPr id="5" name="TextBox 4">
            <a:extLst>
              <a:ext uri="{FF2B5EF4-FFF2-40B4-BE49-F238E27FC236}">
                <a16:creationId xmlns:a16="http://schemas.microsoft.com/office/drawing/2014/main" id="{C0356732-E347-4047-8032-91A03CFD51D3}"/>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components of a belt sander</a:t>
            </a:r>
          </a:p>
        </p:txBody>
      </p:sp>
      <p:pic>
        <p:nvPicPr>
          <p:cNvPr id="8" name="Content Placeholder 7" title="An image of the machine guard, sanding belt, and motor components of the belt sande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862406" y="911224"/>
            <a:ext cx="4111203" cy="4918076"/>
          </a:xfrm>
        </p:spPr>
      </p:pic>
    </p:spTree>
    <p:extLst>
      <p:ext uri="{BB962C8B-B14F-4D97-AF65-F5344CB8AC3E}">
        <p14:creationId xmlns:p14="http://schemas.microsoft.com/office/powerpoint/2010/main" val="24068480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E4E9D-C122-F145-B772-09002FF43D2E}"/>
              </a:ext>
            </a:extLst>
          </p:cNvPr>
          <p:cNvSpPr>
            <a:spLocks noGrp="1"/>
          </p:cNvSpPr>
          <p:nvPr>
            <p:ph type="title"/>
          </p:nvPr>
        </p:nvSpPr>
        <p:spPr>
          <a:xfrm>
            <a:off x="838200" y="365125"/>
            <a:ext cx="5181600" cy="1325563"/>
          </a:xfrm>
        </p:spPr>
        <p:txBody>
          <a:bodyPr>
            <a:normAutofit fontScale="90000"/>
          </a:bodyPr>
          <a:lstStyle/>
          <a:p>
            <a:r>
              <a:rPr lang="en-US" b="1" dirty="0"/>
              <a:t>Safe Operation: </a:t>
            </a:r>
            <a:r>
              <a:rPr lang="en-US" dirty="0"/>
              <a:t>Breaking a sharp corner</a:t>
            </a:r>
          </a:p>
        </p:txBody>
      </p:sp>
      <p:sp>
        <p:nvSpPr>
          <p:cNvPr id="3" name="Content Placeholder 2">
            <a:extLst>
              <a:ext uri="{FF2B5EF4-FFF2-40B4-BE49-F238E27FC236}">
                <a16:creationId xmlns:a16="http://schemas.microsoft.com/office/drawing/2014/main" id="{0604F113-0DAD-8A4B-8C10-91268532FF21}"/>
              </a:ext>
            </a:extLst>
          </p:cNvPr>
          <p:cNvSpPr>
            <a:spLocks noGrp="1"/>
          </p:cNvSpPr>
          <p:nvPr>
            <p:ph sz="half" idx="1"/>
          </p:nvPr>
        </p:nvSpPr>
        <p:spPr>
          <a:xfrm>
            <a:off x="838200" y="1825625"/>
            <a:ext cx="5181600" cy="4351338"/>
          </a:xfrm>
        </p:spPr>
        <p:txBody>
          <a:bodyPr>
            <a:normAutofit/>
          </a:bodyPr>
          <a:lstStyle/>
          <a:p>
            <a:pPr marL="0" indent="0">
              <a:buNone/>
            </a:pPr>
            <a:r>
              <a:rPr lang="en-US" dirty="0"/>
              <a:t>1. Turn on the Belt Sander</a:t>
            </a:r>
          </a:p>
          <a:p>
            <a:pPr marL="0" indent="0">
              <a:buNone/>
            </a:pPr>
            <a:r>
              <a:rPr lang="en-US" dirty="0"/>
              <a:t>2. Place the work piece on the table at approximately 45 degrees and lightly press it into the rotating belt</a:t>
            </a:r>
          </a:p>
          <a:p>
            <a:pPr marL="0" indent="0">
              <a:buNone/>
            </a:pPr>
            <a:r>
              <a:rPr lang="en-US" dirty="0"/>
              <a:t>3. Slightly rotate the workpiece to the left and right to break the corner</a:t>
            </a:r>
          </a:p>
          <a:p>
            <a:pPr marL="0" indent="0">
              <a:buNone/>
            </a:pPr>
            <a:r>
              <a:rPr lang="en-US" dirty="0"/>
              <a:t>4. Turn the Belt Sander off when done</a:t>
            </a:r>
          </a:p>
          <a:p>
            <a:pPr marL="0" indent="0">
              <a:buNone/>
            </a:pPr>
            <a:endParaRPr lang="en-US" dirty="0"/>
          </a:p>
        </p:txBody>
      </p:sp>
      <p:sp>
        <p:nvSpPr>
          <p:cNvPr id="5" name="TextBox 4">
            <a:extLst>
              <a:ext uri="{FF2B5EF4-FFF2-40B4-BE49-F238E27FC236}">
                <a16:creationId xmlns:a16="http://schemas.microsoft.com/office/drawing/2014/main" id="{51B8C94E-18D4-2849-9733-54C15B9DF57A}"/>
              </a:ext>
              <a:ext uri="{C183D7F6-B498-43B3-948B-1728B52AA6E4}">
                <adec:decorative xmlns="" xmlns:adec="http://schemas.microsoft.com/office/drawing/2017/decorative" val="1"/>
              </a:ext>
            </a:extLst>
          </p:cNvPr>
          <p:cNvSpPr txBox="1"/>
          <p:nvPr/>
        </p:nvSpPr>
        <p:spPr>
          <a:xfrm>
            <a:off x="6478181" y="6308209"/>
            <a:ext cx="5331638" cy="369332"/>
          </a:xfrm>
          <a:prstGeom prst="rect">
            <a:avLst/>
          </a:prstGeom>
          <a:noFill/>
        </p:spPr>
        <p:txBody>
          <a:bodyPr wrap="square" rtlCol="0">
            <a:spAutoFit/>
          </a:bodyPr>
          <a:lstStyle/>
          <a:p>
            <a:pPr algn="ctr"/>
            <a:r>
              <a:rPr lang="en-US" dirty="0"/>
              <a:t>An example of a corner breaking on the belt sander</a:t>
            </a:r>
          </a:p>
        </p:txBody>
      </p:sp>
      <p:pic>
        <p:nvPicPr>
          <p:cNvPr id="6" name="Content Placeholder 5" title="an image of the belt sander in use on a corne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326881" y="365125"/>
            <a:ext cx="3368333" cy="5811838"/>
          </a:xfrm>
        </p:spPr>
      </p:pic>
    </p:spTree>
    <p:extLst>
      <p:ext uri="{BB962C8B-B14F-4D97-AF65-F5344CB8AC3E}">
        <p14:creationId xmlns:p14="http://schemas.microsoft.com/office/powerpoint/2010/main" val="40359054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45E55-5FC2-0C41-A6DF-F61F99CF6128}"/>
              </a:ext>
            </a:extLst>
          </p:cNvPr>
          <p:cNvSpPr>
            <a:spLocks noGrp="1"/>
          </p:cNvSpPr>
          <p:nvPr>
            <p:ph type="title"/>
          </p:nvPr>
        </p:nvSpPr>
        <p:spPr>
          <a:xfrm>
            <a:off x="838200" y="365125"/>
            <a:ext cx="5257800" cy="1325563"/>
          </a:xfrm>
        </p:spPr>
        <p:txBody>
          <a:bodyPr>
            <a:normAutofit fontScale="90000"/>
          </a:bodyPr>
          <a:lstStyle/>
          <a:p>
            <a:r>
              <a:rPr lang="en-US" b="1" dirty="0"/>
              <a:t>Safe Operation: </a:t>
            </a:r>
            <a:r>
              <a:rPr lang="en-US" dirty="0"/>
              <a:t>Smoothing a rough face</a:t>
            </a:r>
          </a:p>
        </p:txBody>
      </p:sp>
      <p:sp>
        <p:nvSpPr>
          <p:cNvPr id="3" name="Content Placeholder 2">
            <a:extLst>
              <a:ext uri="{FF2B5EF4-FFF2-40B4-BE49-F238E27FC236}">
                <a16:creationId xmlns:a16="http://schemas.microsoft.com/office/drawing/2014/main" id="{892208A9-B024-7948-8AA8-9376D8D32198}"/>
              </a:ext>
            </a:extLst>
          </p:cNvPr>
          <p:cNvSpPr>
            <a:spLocks noGrp="1"/>
          </p:cNvSpPr>
          <p:nvPr>
            <p:ph sz="half" idx="1"/>
          </p:nvPr>
        </p:nvSpPr>
        <p:spPr>
          <a:xfrm>
            <a:off x="838200" y="1825624"/>
            <a:ext cx="5181600" cy="4907437"/>
          </a:xfrm>
        </p:spPr>
        <p:txBody>
          <a:bodyPr>
            <a:normAutofit fontScale="77500" lnSpcReduction="20000"/>
          </a:bodyPr>
          <a:lstStyle/>
          <a:p>
            <a:pPr marL="0" indent="0">
              <a:buNone/>
            </a:pPr>
            <a:r>
              <a:rPr lang="en-US" dirty="0"/>
              <a:t>1. Turn on the Belt Sander</a:t>
            </a:r>
          </a:p>
          <a:p>
            <a:pPr marL="0" indent="0">
              <a:buNone/>
            </a:pPr>
            <a:r>
              <a:rPr lang="en-US" dirty="0"/>
              <a:t>2. Put the work piece on the table and orient it perpendicular to the sanding belt </a:t>
            </a:r>
          </a:p>
          <a:p>
            <a:pPr marL="0" indent="0">
              <a:buNone/>
            </a:pPr>
            <a:r>
              <a:rPr lang="en-US" dirty="0"/>
              <a:t>3. Lightly press the workpiece into the rotating belt and move the piece horizontally from the left to right to minimize heat</a:t>
            </a:r>
          </a:p>
          <a:p>
            <a:pPr marL="0" indent="0">
              <a:buNone/>
            </a:pPr>
            <a:r>
              <a:rPr lang="en-US" dirty="0"/>
              <a:t>4. Periodically check the sanded surface and repeat 2 and 3 until the desired finish has been achieved </a:t>
            </a:r>
          </a:p>
          <a:p>
            <a:pPr marL="0" indent="0">
              <a:buNone/>
            </a:pPr>
            <a:r>
              <a:rPr lang="en-US" dirty="0"/>
              <a:t>5. Perform the corner breaking operation on both sides of the work piece (see previous)</a:t>
            </a:r>
          </a:p>
          <a:p>
            <a:pPr marL="0" indent="0">
              <a:buNone/>
            </a:pPr>
            <a:r>
              <a:rPr lang="en-US" dirty="0"/>
              <a:t>6. Turn off the Belt Sander</a:t>
            </a:r>
          </a:p>
          <a:p>
            <a:pPr marL="0" indent="0">
              <a:buNone/>
            </a:pPr>
            <a:r>
              <a:rPr lang="en-US" dirty="0"/>
              <a:t>7. Remember to clean up after use</a:t>
            </a:r>
          </a:p>
        </p:txBody>
      </p:sp>
      <p:sp>
        <p:nvSpPr>
          <p:cNvPr id="5" name="TextBox 4">
            <a:extLst>
              <a:ext uri="{FF2B5EF4-FFF2-40B4-BE49-F238E27FC236}">
                <a16:creationId xmlns:a16="http://schemas.microsoft.com/office/drawing/2014/main" id="{C0356732-E347-4047-8032-91A03CFD51D3}"/>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components of a belt sander</a:t>
            </a:r>
          </a:p>
        </p:txBody>
      </p:sp>
      <p:pic>
        <p:nvPicPr>
          <p:cNvPr id="6" name="Content Placeholder 5" title="an image of the belt sander in use on a face"/>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502060" y="385647"/>
            <a:ext cx="3356440" cy="5791316"/>
          </a:xfrm>
        </p:spPr>
      </p:pic>
    </p:spTree>
    <p:extLst>
      <p:ext uri="{BB962C8B-B14F-4D97-AF65-F5344CB8AC3E}">
        <p14:creationId xmlns:p14="http://schemas.microsoft.com/office/powerpoint/2010/main" val="2574264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Introduction: </a:t>
            </a:r>
            <a:r>
              <a:rPr lang="en-US" dirty="0"/>
              <a:t>What’s a belt sander?</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a:xfrm>
            <a:off x="838200" y="1825625"/>
            <a:ext cx="5181600" cy="4351338"/>
          </a:xfrm>
        </p:spPr>
        <p:txBody>
          <a:bodyPr/>
          <a:lstStyle/>
          <a:p>
            <a:r>
              <a:rPr lang="en-US" dirty="0"/>
              <a:t>Power tool used for </a:t>
            </a:r>
            <a:r>
              <a:rPr lang="en-US" b="1" dirty="0"/>
              <a:t>smoothing a surface </a:t>
            </a:r>
            <a:r>
              <a:rPr lang="en-US" dirty="0"/>
              <a:t>with abrasive material</a:t>
            </a:r>
          </a:p>
          <a:p>
            <a:r>
              <a:rPr lang="en-US" dirty="0"/>
              <a:t>Generally used for </a:t>
            </a:r>
            <a:r>
              <a:rPr lang="en-US" b="1" dirty="0"/>
              <a:t>shaping </a:t>
            </a:r>
            <a:r>
              <a:rPr lang="en-US" dirty="0"/>
              <a:t>and </a:t>
            </a:r>
            <a:r>
              <a:rPr lang="en-US" b="1" dirty="0"/>
              <a:t>finishing </a:t>
            </a:r>
            <a:r>
              <a:rPr lang="en-US" dirty="0"/>
              <a:t>wood and metal</a:t>
            </a:r>
            <a:br>
              <a:rPr lang="en-US" dirty="0"/>
            </a:br>
            <a:endParaRPr lang="en-US" dirty="0"/>
          </a:p>
          <a:p>
            <a:pPr marL="0" indent="0">
              <a:buNone/>
            </a:pPr>
            <a:r>
              <a:rPr lang="en-US" dirty="0"/>
              <a:t>*Power tool: tool that is operated by a power source (e.g. electric motor)</a:t>
            </a:r>
          </a:p>
          <a:p>
            <a:pPr marL="0" indent="0">
              <a:buNone/>
            </a:pPr>
            <a:endParaRPr lang="en-US" dirty="0"/>
          </a:p>
        </p:txBody>
      </p:sp>
      <p:sp>
        <p:nvSpPr>
          <p:cNvPr id="4" name="TextBox 3">
            <a:extLst>
              <a:ext uri="{FF2B5EF4-FFF2-40B4-BE49-F238E27FC236}">
                <a16:creationId xmlns:a16="http://schemas.microsoft.com/office/drawing/2014/main" id="{D27FCB09-54CD-1145-B013-D27AFEBFAA03}"/>
              </a:ext>
            </a:extLst>
          </p:cNvPr>
          <p:cNvSpPr txBox="1"/>
          <p:nvPr/>
        </p:nvSpPr>
        <p:spPr>
          <a:xfrm>
            <a:off x="6640727" y="6363730"/>
            <a:ext cx="4930346" cy="369332"/>
          </a:xfrm>
          <a:prstGeom prst="rect">
            <a:avLst/>
          </a:prstGeom>
          <a:noFill/>
        </p:spPr>
        <p:txBody>
          <a:bodyPr wrap="square" rtlCol="0">
            <a:spAutoFit/>
          </a:bodyPr>
          <a:lstStyle/>
          <a:p>
            <a:pPr algn="ctr"/>
            <a:r>
              <a:rPr lang="en-US" dirty="0"/>
              <a:t>The components of a belt sander</a:t>
            </a:r>
          </a:p>
        </p:txBody>
      </p:sp>
      <p:pic>
        <p:nvPicPr>
          <p:cNvPr id="7" name="Content Placeholder 6" title="An image of the machine guard, sanding belt, and motor components of the belt sande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000149" y="722400"/>
            <a:ext cx="4570923" cy="5641330"/>
          </a:xfrm>
        </p:spPr>
      </p:pic>
    </p:spTree>
    <p:extLst>
      <p:ext uri="{BB962C8B-B14F-4D97-AF65-F5344CB8AC3E}">
        <p14:creationId xmlns:p14="http://schemas.microsoft.com/office/powerpoint/2010/main" val="3515908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Introduction: </a:t>
            </a:r>
            <a:r>
              <a:rPr lang="en-US" dirty="0"/>
              <a:t>Early belt sander</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a:xfrm>
            <a:off x="838200" y="1825625"/>
            <a:ext cx="5181600" cy="4351338"/>
          </a:xfrm>
        </p:spPr>
        <p:txBody>
          <a:bodyPr/>
          <a:lstStyle/>
          <a:p>
            <a:r>
              <a:rPr lang="en-US" dirty="0"/>
              <a:t>First recordings of sanding in China</a:t>
            </a:r>
          </a:p>
          <a:p>
            <a:r>
              <a:rPr lang="en-US" dirty="0"/>
              <a:t>Sand, crushed seeds, and shells used to sand raw materials</a:t>
            </a:r>
          </a:p>
          <a:p>
            <a:pPr marL="0" indent="0">
              <a:buNone/>
            </a:pPr>
            <a:endParaRPr lang="en-US" dirty="0"/>
          </a:p>
        </p:txBody>
      </p:sp>
      <p:sp>
        <p:nvSpPr>
          <p:cNvPr id="5" name="TextBox 4">
            <a:extLst>
              <a:ext uri="{FF2B5EF4-FFF2-40B4-BE49-F238E27FC236}">
                <a16:creationId xmlns:a16="http://schemas.microsoft.com/office/drawing/2014/main" id="{6BDCE082-6E9C-D24F-B668-5715C1AA54D7}"/>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early version of the belt sander</a:t>
            </a:r>
          </a:p>
        </p:txBody>
      </p:sp>
      <p:pic>
        <p:nvPicPr>
          <p:cNvPr id="6" name="Content Placeholder 5" descr="An image of an early version of the belt sander">
            <a:extLst>
              <a:ext uri="{FF2B5EF4-FFF2-40B4-BE49-F238E27FC236}">
                <a16:creationId xmlns:a16="http://schemas.microsoft.com/office/drawing/2014/main" id="{0AEA0273-DCF8-E54B-8745-48BD11E2BA8C}"/>
              </a:ext>
            </a:extLst>
          </p:cNvPr>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6019800" y="2061193"/>
            <a:ext cx="5554475" cy="2354613"/>
          </a:xfrm>
        </p:spPr>
      </p:pic>
    </p:spTree>
    <p:extLst>
      <p:ext uri="{BB962C8B-B14F-4D97-AF65-F5344CB8AC3E}">
        <p14:creationId xmlns:p14="http://schemas.microsoft.com/office/powerpoint/2010/main" val="4184964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normAutofit fontScale="90000"/>
          </a:bodyPr>
          <a:lstStyle/>
          <a:p>
            <a:r>
              <a:rPr lang="en-US" b="1" dirty="0"/>
              <a:t>What it Does: </a:t>
            </a:r>
            <a:r>
              <a:rPr lang="en-US" dirty="0"/>
              <a:t>Structure of a belt sander</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a:xfrm>
            <a:off x="838200" y="1825625"/>
            <a:ext cx="5181600" cy="4351338"/>
          </a:xfrm>
        </p:spPr>
        <p:txBody>
          <a:bodyPr/>
          <a:lstStyle/>
          <a:p>
            <a:r>
              <a:rPr lang="en-US" dirty="0"/>
              <a:t>Machine guard: ​​​​​​​shields the user from moving or flying parts </a:t>
            </a:r>
          </a:p>
          <a:p>
            <a:r>
              <a:rPr lang="en-US" dirty="0"/>
              <a:t>Sanding belt: An abrasive strip looped around a pair of drums which rotates to smoothen the rough workpiece</a:t>
            </a:r>
          </a:p>
          <a:p>
            <a:r>
              <a:rPr lang="en-US" dirty="0"/>
              <a:t>Motor: rotates the pair of drums on which the sanding belt is wrapped around</a:t>
            </a:r>
          </a:p>
          <a:p>
            <a:pPr marL="0" indent="0">
              <a:buNone/>
            </a:pPr>
            <a:endParaRPr lang="en-US" dirty="0"/>
          </a:p>
        </p:txBody>
      </p:sp>
      <p:sp>
        <p:nvSpPr>
          <p:cNvPr id="5" name="TextBox 4">
            <a:extLst>
              <a:ext uri="{FF2B5EF4-FFF2-40B4-BE49-F238E27FC236}">
                <a16:creationId xmlns:a16="http://schemas.microsoft.com/office/drawing/2014/main" id="{33539FA7-4A10-6B40-9015-42FD7444E3EE}"/>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components of a belt sander</a:t>
            </a:r>
          </a:p>
        </p:txBody>
      </p:sp>
      <p:pic>
        <p:nvPicPr>
          <p:cNvPr id="6" name="Content Placeholder 6" title="An image of the machine guard, sanding belt, and motor components of the belt sande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804206" y="365125"/>
            <a:ext cx="4570923" cy="5641330"/>
          </a:xfrm>
        </p:spPr>
      </p:pic>
    </p:spTree>
    <p:extLst>
      <p:ext uri="{BB962C8B-B14F-4D97-AF65-F5344CB8AC3E}">
        <p14:creationId xmlns:p14="http://schemas.microsoft.com/office/powerpoint/2010/main" val="1246303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p:txBody>
          <a:bodyPr/>
          <a:lstStyle/>
          <a:p>
            <a:r>
              <a:rPr lang="en-US" b="1" dirty="0"/>
              <a:t>Safety: </a:t>
            </a:r>
            <a:r>
              <a:rPr lang="en-US" dirty="0"/>
              <a:t>Who is OSHA?</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normAutofit lnSpcReduction="10000"/>
          </a:bodyPr>
          <a:lstStyle/>
          <a:p>
            <a:pPr marL="0" indent="0">
              <a:lnSpc>
                <a:spcPct val="100000"/>
              </a:lnSpc>
              <a:buNone/>
            </a:pPr>
            <a:r>
              <a:rPr lang="en-US" dirty="0">
                <a:cs typeface="Arial" panose="020B0604020202020204" pitchFamily="34" charset="0"/>
              </a:rPr>
              <a:t>With the </a:t>
            </a:r>
            <a:r>
              <a:rPr lang="en-US" u="sng" dirty="0">
                <a:cs typeface="Arial" panose="020B0604020202020204" pitchFamily="34" charset="0"/>
                <a:hlinkClick r:id="rId3" tooltip="Occupational Safety and Health Act of 1970">
                  <a:extLst>
                    <a:ext uri="{A12FA001-AC4F-418D-AE19-62706E023703}">
                      <ahyp:hlinkClr xmlns="" xmlns:ahyp="http://schemas.microsoft.com/office/drawing/2018/hyperlinkcolor" val="tx"/>
                    </a:ext>
                  </a:extLst>
                </a:hlinkClick>
              </a:rPr>
              <a:t>Occupational Safety and Health Act of 1970</a:t>
            </a:r>
            <a:r>
              <a:rPr lang="en-US" dirty="0">
                <a:cs typeface="Arial" panose="020B0604020202020204" pitchFamily="34" charset="0"/>
              </a:rPr>
              <a:t>, Congress created the </a:t>
            </a:r>
            <a:r>
              <a:rPr lang="en-US" u="sng" dirty="0">
                <a:cs typeface="Arial" panose="020B0604020202020204" pitchFamily="34" charset="0"/>
                <a:hlinkClick r:id="rId4" tooltip="OSHA at a Glance">
                  <a:extLst>
                    <a:ext uri="{A12FA001-AC4F-418D-AE19-62706E023703}">
                      <ahyp:hlinkClr xmlns="" xmlns:ahyp="http://schemas.microsoft.com/office/drawing/2018/hyperlinkcolor" val="tx"/>
                    </a:ext>
                  </a:extLst>
                </a:hlinkClick>
              </a:rPr>
              <a:t>Occupational Safety and Health Administration (OSHA)</a:t>
            </a:r>
            <a:r>
              <a:rPr lang="en-US" dirty="0">
                <a:cs typeface="Arial" panose="020B0604020202020204" pitchFamily="34" charset="0"/>
              </a:rPr>
              <a:t> to assure </a:t>
            </a:r>
            <a:r>
              <a:rPr lang="en-US" b="1" dirty="0">
                <a:cs typeface="Arial" panose="020B0604020202020204" pitchFamily="34" charset="0"/>
              </a:rPr>
              <a:t>safe and healthful working conditions</a:t>
            </a:r>
            <a:r>
              <a:rPr lang="en-US" dirty="0">
                <a:cs typeface="Arial" panose="020B0604020202020204" pitchFamily="34" charset="0"/>
              </a:rPr>
              <a:t> for working men and women by setting and enforcing standards and by providing training, outreach, education and assistance.</a:t>
            </a:r>
            <a:endParaRPr lang="en-US" dirty="0"/>
          </a:p>
          <a:p>
            <a:pPr marL="0" indent="0">
              <a:buNone/>
            </a:pPr>
            <a:endParaRPr lang="en-US" dirty="0"/>
          </a:p>
        </p:txBody>
      </p:sp>
      <p:sp>
        <p:nvSpPr>
          <p:cNvPr id="5" name="Content Placeholder 4">
            <a:extLst>
              <a:ext uri="{FF2B5EF4-FFF2-40B4-BE49-F238E27FC236}">
                <a16:creationId xmlns:a16="http://schemas.microsoft.com/office/drawing/2014/main" id="{4AED7A2E-2F34-9942-9CDE-22DAC6F8DD68}"/>
              </a:ext>
            </a:extLst>
          </p:cNvPr>
          <p:cNvSpPr>
            <a:spLocks noGrp="1"/>
          </p:cNvSpPr>
          <p:nvPr>
            <p:ph sz="half" idx="2"/>
          </p:nvPr>
        </p:nvSpPr>
        <p:spPr/>
        <p:txBody>
          <a:bodyPr>
            <a:normAutofit lnSpcReduction="10000"/>
          </a:bodyPr>
          <a:lstStyle/>
          <a:p>
            <a:pPr marL="0" indent="0">
              <a:buNone/>
            </a:pPr>
            <a:r>
              <a:rPr lang="en-US" dirty="0">
                <a:cs typeface="Arial" panose="020B0604020202020204" pitchFamily="34" charset="0"/>
              </a:rPr>
              <a:t>OSHA is part of the </a:t>
            </a:r>
            <a:r>
              <a:rPr lang="en-US" u="sng" dirty="0">
                <a:cs typeface="Arial" panose="020B0604020202020204" pitchFamily="34" charset="0"/>
                <a:hlinkClick r:id="rId5" tooltip="United States Department of Labor">
                  <a:extLst>
                    <a:ext uri="{A12FA001-AC4F-418D-AE19-62706E023703}">
                      <ahyp:hlinkClr xmlns="" xmlns:ahyp="http://schemas.microsoft.com/office/drawing/2018/hyperlinkcolor" val="tx"/>
                    </a:ext>
                  </a:extLst>
                </a:hlinkClick>
              </a:rPr>
              <a:t>United States Department of Labor</a:t>
            </a:r>
            <a:r>
              <a:rPr lang="en-US" dirty="0">
                <a:cs typeface="Arial" panose="020B0604020202020204" pitchFamily="34" charset="0"/>
              </a:rPr>
              <a:t>. The administrator for OSHA is the Assistant Secretary of Labor for Occupational Safety and Health. OSHA's administrator answers to the </a:t>
            </a:r>
            <a:r>
              <a:rPr lang="en-US" u="sng" dirty="0">
                <a:cs typeface="Arial" panose="020B0604020202020204" pitchFamily="34" charset="0"/>
                <a:hlinkClick r:id="rId6" tooltip="Secretary of Labor">
                  <a:extLst>
                    <a:ext uri="{A12FA001-AC4F-418D-AE19-62706E023703}">
                      <ahyp:hlinkClr xmlns="" xmlns:ahyp="http://schemas.microsoft.com/office/drawing/2018/hyperlinkcolor" val="tx"/>
                    </a:ext>
                  </a:extLst>
                </a:hlinkClick>
              </a:rPr>
              <a:t>Secretary of Labor</a:t>
            </a:r>
            <a:r>
              <a:rPr lang="en-US" dirty="0">
                <a:cs typeface="Arial" panose="020B0604020202020204" pitchFamily="34" charset="0"/>
              </a:rPr>
              <a:t>, who is a member of the cabinet of the President of the United States.</a:t>
            </a:r>
          </a:p>
          <a:p>
            <a:endParaRPr lang="en-US" dirty="0"/>
          </a:p>
        </p:txBody>
      </p:sp>
    </p:spTree>
    <p:extLst>
      <p:ext uri="{BB962C8B-B14F-4D97-AF65-F5344CB8AC3E}">
        <p14:creationId xmlns:p14="http://schemas.microsoft.com/office/powerpoint/2010/main" val="2808832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p:txBody>
          <a:bodyPr/>
          <a:lstStyle/>
          <a:p>
            <a:r>
              <a:rPr lang="en-US" b="1" dirty="0"/>
              <a:t>Safety: </a:t>
            </a:r>
            <a:r>
              <a:rPr lang="en-US" dirty="0"/>
              <a:t>Know your rights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normAutofit fontScale="55000" lnSpcReduction="20000"/>
          </a:bodyPr>
          <a:lstStyle/>
          <a:p>
            <a:pPr marL="0" indent="0">
              <a:lnSpc>
                <a:spcPct val="100000"/>
              </a:lnSpc>
              <a:buNone/>
            </a:pPr>
            <a:r>
              <a:rPr lang="en-US" sz="5100" dirty="0">
                <a:cs typeface="Arial" panose="020B0604020202020204" pitchFamily="34" charset="0"/>
              </a:rPr>
              <a:t>Under federal law, you are entitled to a safe workplace.</a:t>
            </a:r>
          </a:p>
          <a:p>
            <a:pPr marL="0" indent="0">
              <a:buNone/>
            </a:pPr>
            <a:endParaRPr lang="en-US" sz="5100" dirty="0">
              <a:cs typeface="Arial" panose="020B0604020202020204" pitchFamily="34" charset="0"/>
            </a:endParaRPr>
          </a:p>
          <a:p>
            <a:r>
              <a:rPr lang="en-US" sz="5100" dirty="0">
                <a:cs typeface="Arial" panose="020B0604020202020204" pitchFamily="34" charset="0"/>
              </a:rPr>
              <a:t>Your employer must provide a workplace free of known health and safety hazards. </a:t>
            </a:r>
          </a:p>
          <a:p>
            <a:endParaRPr lang="en-US" sz="5100" dirty="0">
              <a:cs typeface="Arial" panose="020B0604020202020204" pitchFamily="34" charset="0"/>
            </a:endParaRPr>
          </a:p>
          <a:p>
            <a:r>
              <a:rPr lang="en-US" sz="5100" dirty="0">
                <a:cs typeface="Arial" panose="020B0604020202020204" pitchFamily="34" charset="0"/>
              </a:rPr>
              <a:t>If you have concerns, you have the right to speak up about them without fear of retaliation. You also have the right to:</a:t>
            </a:r>
          </a:p>
          <a:p>
            <a:pPr marL="0" indent="0">
              <a:buNone/>
            </a:pPr>
            <a:endParaRPr lang="en-US" dirty="0"/>
          </a:p>
        </p:txBody>
      </p:sp>
      <p:sp>
        <p:nvSpPr>
          <p:cNvPr id="5" name="Content Placeholder 4">
            <a:extLst>
              <a:ext uri="{FF2B5EF4-FFF2-40B4-BE49-F238E27FC236}">
                <a16:creationId xmlns:a16="http://schemas.microsoft.com/office/drawing/2014/main" id="{4AED7A2E-2F34-9942-9CDE-22DAC6F8DD68}"/>
              </a:ext>
            </a:extLst>
          </p:cNvPr>
          <p:cNvSpPr>
            <a:spLocks noGrp="1"/>
          </p:cNvSpPr>
          <p:nvPr>
            <p:ph sz="half" idx="2"/>
          </p:nvPr>
        </p:nvSpPr>
        <p:spPr>
          <a:xfrm>
            <a:off x="6172200" y="1690688"/>
            <a:ext cx="5181600" cy="4351338"/>
          </a:xfrm>
        </p:spPr>
        <p:txBody>
          <a:bodyPr>
            <a:noAutofit/>
          </a:bodyPr>
          <a:lstStyle/>
          <a:p>
            <a:pPr marL="214313" indent="-214313">
              <a:lnSpc>
                <a:spcPct val="120000"/>
              </a:lnSpc>
            </a:pPr>
            <a:r>
              <a:rPr lang="en-US" sz="1600" dirty="0">
                <a:cs typeface="Arial" panose="020B0604020202020204" pitchFamily="34" charset="0"/>
              </a:rPr>
              <a:t>Be trained in a language you understand</a:t>
            </a:r>
          </a:p>
          <a:p>
            <a:pPr marL="214313" indent="-214313">
              <a:lnSpc>
                <a:spcPct val="120000"/>
              </a:lnSpc>
            </a:pPr>
            <a:r>
              <a:rPr lang="en-US" sz="1600" dirty="0">
                <a:cs typeface="Arial" panose="020B0604020202020204" pitchFamily="34" charset="0"/>
              </a:rPr>
              <a:t>Work on machines that are safe</a:t>
            </a:r>
          </a:p>
          <a:p>
            <a:pPr marL="214313" indent="-214313">
              <a:lnSpc>
                <a:spcPct val="120000"/>
              </a:lnSpc>
            </a:pPr>
            <a:r>
              <a:rPr lang="en-US" sz="1600" dirty="0">
                <a:cs typeface="Arial" panose="020B0604020202020204" pitchFamily="34" charset="0"/>
              </a:rPr>
              <a:t>Be provided required safety gear, such as gloves or a harness and lifeline for falls</a:t>
            </a:r>
          </a:p>
          <a:p>
            <a:pPr marL="214313" indent="-214313">
              <a:lnSpc>
                <a:spcPct val="120000"/>
              </a:lnSpc>
            </a:pPr>
            <a:r>
              <a:rPr lang="en-US" sz="1600" dirty="0">
                <a:cs typeface="Arial" panose="020B0604020202020204" pitchFamily="34" charset="0"/>
              </a:rPr>
              <a:t>Be protected from toxic chemicals</a:t>
            </a:r>
          </a:p>
          <a:p>
            <a:pPr marL="214313" indent="-214313">
              <a:lnSpc>
                <a:spcPct val="120000"/>
              </a:lnSpc>
            </a:pPr>
            <a:r>
              <a:rPr lang="en-US" sz="1600" dirty="0">
                <a:cs typeface="Arial" panose="020B0604020202020204" pitchFamily="34" charset="0"/>
              </a:rPr>
              <a:t>Request an OSHA inspection, and speak to the inspector</a:t>
            </a:r>
          </a:p>
          <a:p>
            <a:pPr marL="214313" indent="-214313">
              <a:lnSpc>
                <a:spcPct val="120000"/>
              </a:lnSpc>
            </a:pPr>
            <a:r>
              <a:rPr lang="en-US" sz="1600" dirty="0">
                <a:cs typeface="Arial" panose="020B0604020202020204" pitchFamily="34" charset="0"/>
              </a:rPr>
              <a:t>Report an injury or illness, and get copies of your medical records</a:t>
            </a:r>
          </a:p>
          <a:p>
            <a:pPr marL="214313" indent="-214313">
              <a:lnSpc>
                <a:spcPct val="120000"/>
              </a:lnSpc>
            </a:pPr>
            <a:r>
              <a:rPr lang="en-US" sz="1600" dirty="0">
                <a:cs typeface="Arial" panose="020B0604020202020204" pitchFamily="34" charset="0"/>
              </a:rPr>
              <a:t>See copies of the workplace injury and illness log</a:t>
            </a:r>
          </a:p>
          <a:p>
            <a:pPr marL="214313" indent="-214313">
              <a:lnSpc>
                <a:spcPct val="120000"/>
              </a:lnSpc>
            </a:pPr>
            <a:r>
              <a:rPr lang="en-US" sz="1600" dirty="0">
                <a:cs typeface="Arial" panose="020B0604020202020204" pitchFamily="34" charset="0"/>
              </a:rPr>
              <a:t>Review records of work-related injuries and illnesses</a:t>
            </a:r>
          </a:p>
          <a:p>
            <a:pPr marL="214313" indent="-214313">
              <a:lnSpc>
                <a:spcPct val="120000"/>
              </a:lnSpc>
            </a:pPr>
            <a:r>
              <a:rPr lang="en-US" sz="1600" dirty="0">
                <a:cs typeface="Arial" panose="020B0604020202020204" pitchFamily="34" charset="0"/>
              </a:rPr>
              <a:t>Get copies of test results done to find hazards in the workplace</a:t>
            </a:r>
          </a:p>
        </p:txBody>
      </p:sp>
    </p:spTree>
    <p:extLst>
      <p:ext uri="{BB962C8B-B14F-4D97-AF65-F5344CB8AC3E}">
        <p14:creationId xmlns:p14="http://schemas.microsoft.com/office/powerpoint/2010/main" val="2400829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Hazards: </a:t>
            </a:r>
            <a:r>
              <a:rPr lang="en-US" dirty="0"/>
              <a:t>Machine-related injuries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lstStyle/>
          <a:p>
            <a:pPr marL="0" indent="0">
              <a:buNone/>
            </a:pPr>
            <a:r>
              <a:rPr lang="en-US" dirty="0"/>
              <a:t>Possible machine-related injuries include:</a:t>
            </a:r>
          </a:p>
          <a:p>
            <a:r>
              <a:rPr lang="en-US" dirty="0"/>
              <a:t>Crushed fingers or hands</a:t>
            </a:r>
          </a:p>
          <a:p>
            <a:r>
              <a:rPr lang="en-US" dirty="0"/>
              <a:t>Amputations</a:t>
            </a:r>
          </a:p>
          <a:p>
            <a:r>
              <a:rPr lang="en-US" dirty="0"/>
              <a:t>Blindness</a:t>
            </a:r>
          </a:p>
          <a:p>
            <a:pPr marL="0" indent="0">
              <a:buNone/>
            </a:pPr>
            <a:endParaRPr lang="en-US" dirty="0"/>
          </a:p>
        </p:txBody>
      </p:sp>
      <p:sp>
        <p:nvSpPr>
          <p:cNvPr id="5" name="TextBox 4">
            <a:extLst>
              <a:ext uri="{FF2B5EF4-FFF2-40B4-BE49-F238E27FC236}">
                <a16:creationId xmlns:a16="http://schemas.microsoft.com/office/drawing/2014/main" id="{92981B60-E844-D349-BF3B-DECF884A74E8}"/>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Blindness is a possible machine-related injury</a:t>
            </a:r>
          </a:p>
        </p:txBody>
      </p:sp>
      <p:pic>
        <p:nvPicPr>
          <p:cNvPr id="6" name="Content Placeholder 5" descr="An image of a person with an eye injury">
            <a:extLst>
              <a:ext uri="{FF2B5EF4-FFF2-40B4-BE49-F238E27FC236}">
                <a16:creationId xmlns:a16="http://schemas.microsoft.com/office/drawing/2014/main" id="{0AEA0273-DCF8-E54B-8745-48BD11E2BA8C}"/>
              </a:ext>
              <a:ext uri="{C183D7F6-B498-43B3-948B-1728B52AA6E4}">
                <adec:decorative xmlns="" xmlns:adec="http://schemas.microsoft.com/office/drawing/2017/decorative" val="0"/>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787454" y="1062831"/>
            <a:ext cx="4636892" cy="4351337"/>
          </a:xfrm>
        </p:spPr>
      </p:pic>
    </p:spTree>
    <p:extLst>
      <p:ext uri="{BB962C8B-B14F-4D97-AF65-F5344CB8AC3E}">
        <p14:creationId xmlns:p14="http://schemas.microsoft.com/office/powerpoint/2010/main" val="4013190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361C3-2CF5-634D-B28D-FC43D89B47C7}"/>
              </a:ext>
            </a:extLst>
          </p:cNvPr>
          <p:cNvSpPr>
            <a:spLocks noGrp="1"/>
          </p:cNvSpPr>
          <p:nvPr>
            <p:ph type="title"/>
          </p:nvPr>
        </p:nvSpPr>
        <p:spPr>
          <a:xfrm>
            <a:off x="838200" y="365125"/>
            <a:ext cx="5006546" cy="1325563"/>
          </a:xfrm>
        </p:spPr>
        <p:txBody>
          <a:bodyPr/>
          <a:lstStyle/>
          <a:p>
            <a:r>
              <a:rPr lang="en-US" b="1" dirty="0"/>
              <a:t>Hazards: </a:t>
            </a:r>
            <a:r>
              <a:rPr lang="en-US" dirty="0"/>
              <a:t>Point of operation</a:t>
            </a:r>
          </a:p>
        </p:txBody>
      </p:sp>
      <p:sp>
        <p:nvSpPr>
          <p:cNvPr id="3" name="Content Placeholder 2">
            <a:extLst>
              <a:ext uri="{FF2B5EF4-FFF2-40B4-BE49-F238E27FC236}">
                <a16:creationId xmlns:a16="http://schemas.microsoft.com/office/drawing/2014/main" id="{519391D8-550A-534B-9212-769360EBEE19}"/>
              </a:ext>
            </a:extLst>
          </p:cNvPr>
          <p:cNvSpPr>
            <a:spLocks noGrp="1"/>
          </p:cNvSpPr>
          <p:nvPr>
            <p:ph sz="half" idx="1"/>
          </p:nvPr>
        </p:nvSpPr>
        <p:spPr/>
        <p:txBody>
          <a:bodyPr>
            <a:normAutofit/>
          </a:bodyPr>
          <a:lstStyle/>
          <a:p>
            <a:r>
              <a:rPr lang="en-US" dirty="0"/>
              <a:t>Point of operation: area on a machine </a:t>
            </a:r>
            <a:r>
              <a:rPr lang="en-US" u="sng" dirty="0"/>
              <a:t>where work is actually performed</a:t>
            </a:r>
            <a:r>
              <a:rPr lang="en-US" dirty="0"/>
              <a:t> on the material being processed</a:t>
            </a:r>
          </a:p>
          <a:p>
            <a:pPr marL="0" indent="0">
              <a:buNone/>
            </a:pPr>
            <a:endParaRPr lang="en-US" dirty="0"/>
          </a:p>
          <a:p>
            <a:r>
              <a:rPr lang="en-US" dirty="0"/>
              <a:t>The point of operation on the belt sander is shown in this image.</a:t>
            </a:r>
          </a:p>
          <a:p>
            <a:pPr marL="0" indent="0">
              <a:buNone/>
            </a:pPr>
            <a:endParaRPr lang="en-US" dirty="0"/>
          </a:p>
        </p:txBody>
      </p:sp>
      <p:sp>
        <p:nvSpPr>
          <p:cNvPr id="5" name="TextBox 4">
            <a:extLst>
              <a:ext uri="{FF2B5EF4-FFF2-40B4-BE49-F238E27FC236}">
                <a16:creationId xmlns:a16="http://schemas.microsoft.com/office/drawing/2014/main" id="{63E21234-5E89-0143-874F-E339299C0103}"/>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point of operation of a drill press</a:t>
            </a:r>
          </a:p>
        </p:txBody>
      </p:sp>
      <p:pic>
        <p:nvPicPr>
          <p:cNvPr id="9" name="Content Placeholder 8" descr="An image of the point of operation of the belt sander, where the table is closest to the sanding belt">
            <a:extLst>
              <a:ext uri="{FF2B5EF4-FFF2-40B4-BE49-F238E27FC236}">
                <a16:creationId xmlns:a16="http://schemas.microsoft.com/office/drawing/2014/main" id="{C4C51CE3-0056-344B-BFB5-68787C8D6B4B}"/>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389473" y="1491014"/>
            <a:ext cx="5181600" cy="3494971"/>
          </a:xfrm>
        </p:spPr>
      </p:pic>
    </p:spTree>
    <p:extLst>
      <p:ext uri="{BB962C8B-B14F-4D97-AF65-F5344CB8AC3E}">
        <p14:creationId xmlns:p14="http://schemas.microsoft.com/office/powerpoint/2010/main" val="3361400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6180438" cy="1325563"/>
          </a:xfrm>
        </p:spPr>
        <p:txBody>
          <a:bodyPr/>
          <a:lstStyle/>
          <a:p>
            <a:r>
              <a:rPr lang="en-US" b="1" dirty="0"/>
              <a:t>Hazards: </a:t>
            </a:r>
            <a:r>
              <a:rPr lang="en-US" dirty="0"/>
              <a:t>Preventing injuries and amputations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normAutofit lnSpcReduction="10000"/>
          </a:bodyPr>
          <a:lstStyle/>
          <a:p>
            <a:pPr marL="0" lvl="0" indent="0" eaLnBrk="0" fontAlgn="base" hangingPunct="0">
              <a:spcBef>
                <a:spcPct val="0"/>
              </a:spcBef>
              <a:spcAft>
                <a:spcPct val="0"/>
              </a:spcAft>
              <a:buNone/>
            </a:pPr>
            <a:r>
              <a:rPr lang="en-US" altLang="en-US" dirty="0">
                <a:ea typeface="Calibri" panose="020F0502020204030204" pitchFamily="34" charset="0"/>
                <a:cs typeface="Calibri" panose="020F0502020204030204" pitchFamily="34" charset="0"/>
              </a:rPr>
              <a:t>To avoid getting injured:</a:t>
            </a:r>
          </a:p>
          <a:p>
            <a:r>
              <a:rPr lang="en-US" dirty="0"/>
              <a:t>Identify the ON/OFF SWITCH (pictured in this image)</a:t>
            </a:r>
          </a:p>
          <a:p>
            <a:r>
              <a:rPr lang="en-US" dirty="0"/>
              <a:t>Make sure the machine guards are on</a:t>
            </a:r>
          </a:p>
          <a:p>
            <a:r>
              <a:rPr lang="en-US" dirty="0"/>
              <a:t>Rest the workpiece on the table support, watch your hand position</a:t>
            </a:r>
          </a:p>
          <a:p>
            <a:r>
              <a:rPr lang="en-US" dirty="0"/>
              <a:t>​​​​​​​Sand on downward-moving side</a:t>
            </a:r>
          </a:p>
          <a:p>
            <a:r>
              <a:rPr lang="en-US" dirty="0"/>
              <a:t>Be trained!</a:t>
            </a:r>
          </a:p>
        </p:txBody>
      </p:sp>
      <p:sp>
        <p:nvSpPr>
          <p:cNvPr id="5" name="TextBox 4">
            <a:extLst>
              <a:ext uri="{FF2B5EF4-FFF2-40B4-BE49-F238E27FC236}">
                <a16:creationId xmlns:a16="http://schemas.microsoft.com/office/drawing/2014/main" id="{85AE105B-2247-664A-9D95-70F111F8EF1B}"/>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on/off switch on a belt sander</a:t>
            </a:r>
          </a:p>
        </p:txBody>
      </p:sp>
      <p:pic>
        <p:nvPicPr>
          <p:cNvPr id="6" name="Content Placeholder 5" title="An image of the on/off switch which toggles the machine on and off"/>
          <p:cNvPicPr>
            <a:picLocks noGrp="1" noChangeAspect="1"/>
          </p:cNvPicPr>
          <p:nvPr>
            <p:ph sz="half" idx="2"/>
          </p:nvPr>
        </p:nvPicPr>
        <p:blipFill>
          <a:blip r:embed="rId3" cstate="email">
            <a:extLst>
              <a:ext uri="{28A0092B-C50C-407E-A947-70E740481C1C}">
                <a14:useLocalDpi xmlns:a14="http://schemas.microsoft.com/office/drawing/2010/main" val="0"/>
              </a:ext>
            </a:extLst>
          </a:blip>
          <a:stretch>
            <a:fillRect/>
          </a:stretch>
        </p:blipFill>
        <p:spPr>
          <a:xfrm>
            <a:off x="6850790" y="1193119"/>
            <a:ext cx="4122009" cy="4689930"/>
          </a:xfrm>
        </p:spPr>
      </p:pic>
    </p:spTree>
    <p:extLst>
      <p:ext uri="{BB962C8B-B14F-4D97-AF65-F5344CB8AC3E}">
        <p14:creationId xmlns:p14="http://schemas.microsoft.com/office/powerpoint/2010/main" val="19594388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1887</Words>
  <Application>Microsoft Office PowerPoint</Application>
  <PresentationFormat>Widescreen</PresentationFormat>
  <Paragraphs>150</Paragraphs>
  <Slides>16</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Introduction to  Belt Sander Safety</vt:lpstr>
      <vt:lpstr>Introduction: What’s a belt sander?</vt:lpstr>
      <vt:lpstr>Introduction: Early belt sander</vt:lpstr>
      <vt:lpstr>What it Does: Structure of a belt sander</vt:lpstr>
      <vt:lpstr>Safety: Who is OSHA?</vt:lpstr>
      <vt:lpstr>Safety: Know your rights</vt:lpstr>
      <vt:lpstr>Hazards: Machine-related injuries</vt:lpstr>
      <vt:lpstr>Hazards: Point of operation</vt:lpstr>
      <vt:lpstr>Hazards: Preventing injuries and amputations</vt:lpstr>
      <vt:lpstr>Hazards: Nip points and rotating parts</vt:lpstr>
      <vt:lpstr>Hazards: Hazard Signage</vt:lpstr>
      <vt:lpstr>Hazards: Flying chips and wood dust</vt:lpstr>
      <vt:lpstr>Hazards: Lockout/Tagout</vt:lpstr>
      <vt:lpstr>Safe Operation: Getting Started</vt:lpstr>
      <vt:lpstr>Safe Operation: Breaking a sharp corner</vt:lpstr>
      <vt:lpstr>Safe Operation: Smoothing a rough face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2021-04-02T17:28:55Z</dcterms:created>
  <dcterms:modified xsi:type="dcterms:W3CDTF">2021-04-02T19:06:39Z</dcterms:modified>
</cp:coreProperties>
</file>