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27"/>
  </p:notesMasterIdLst>
  <p:sldIdLst>
    <p:sldId id="256" r:id="rId2"/>
    <p:sldId id="258" r:id="rId3"/>
    <p:sldId id="349" r:id="rId4"/>
    <p:sldId id="350" r:id="rId5"/>
    <p:sldId id="351" r:id="rId6"/>
    <p:sldId id="352" r:id="rId7"/>
    <p:sldId id="353" r:id="rId8"/>
    <p:sldId id="354" r:id="rId9"/>
    <p:sldId id="260" r:id="rId10"/>
    <p:sldId id="261" r:id="rId11"/>
    <p:sldId id="300" r:id="rId12"/>
    <p:sldId id="272" r:id="rId13"/>
    <p:sldId id="355" r:id="rId14"/>
    <p:sldId id="356" r:id="rId15"/>
    <p:sldId id="327" r:id="rId16"/>
    <p:sldId id="345" r:id="rId17"/>
    <p:sldId id="346" r:id="rId18"/>
    <p:sldId id="347" r:id="rId19"/>
    <p:sldId id="348" r:id="rId20"/>
    <p:sldId id="262" r:id="rId21"/>
    <p:sldId id="359" r:id="rId22"/>
    <p:sldId id="357" r:id="rId23"/>
    <p:sldId id="358" r:id="rId24"/>
    <p:sldId id="360" r:id="rId25"/>
    <p:sldId id="361" r:id="rId26"/>
    <p:sldId id="265" r:id="rId27"/>
    <p:sldId id="362" r:id="rId28"/>
    <p:sldId id="364" r:id="rId29"/>
    <p:sldId id="263" r:id="rId30"/>
    <p:sldId id="264" r:id="rId31"/>
    <p:sldId id="365" r:id="rId32"/>
    <p:sldId id="366" r:id="rId33"/>
    <p:sldId id="337" r:id="rId34"/>
    <p:sldId id="338" r:id="rId35"/>
    <p:sldId id="368" r:id="rId36"/>
    <p:sldId id="369" r:id="rId37"/>
    <p:sldId id="340" r:id="rId38"/>
    <p:sldId id="367" r:id="rId39"/>
    <p:sldId id="371" r:id="rId40"/>
    <p:sldId id="290" r:id="rId41"/>
    <p:sldId id="292" r:id="rId42"/>
    <p:sldId id="293" r:id="rId43"/>
    <p:sldId id="372" r:id="rId44"/>
    <p:sldId id="373" r:id="rId45"/>
    <p:sldId id="336" r:id="rId46"/>
    <p:sldId id="270" r:id="rId47"/>
    <p:sldId id="267" r:id="rId48"/>
    <p:sldId id="416" r:id="rId49"/>
    <p:sldId id="325" r:id="rId50"/>
    <p:sldId id="326" r:id="rId51"/>
    <p:sldId id="275" r:id="rId52"/>
    <p:sldId id="374" r:id="rId53"/>
    <p:sldId id="376" r:id="rId54"/>
    <p:sldId id="276" r:id="rId55"/>
    <p:sldId id="377" r:id="rId56"/>
    <p:sldId id="378" r:id="rId57"/>
    <p:sldId id="380" r:id="rId58"/>
    <p:sldId id="381" r:id="rId59"/>
    <p:sldId id="383" r:id="rId60"/>
    <p:sldId id="277" r:id="rId61"/>
    <p:sldId id="417" r:id="rId62"/>
    <p:sldId id="370" r:id="rId63"/>
    <p:sldId id="420" r:id="rId64"/>
    <p:sldId id="384" r:id="rId65"/>
    <p:sldId id="386" r:id="rId66"/>
    <p:sldId id="387" r:id="rId67"/>
    <p:sldId id="389" r:id="rId68"/>
    <p:sldId id="390" r:id="rId69"/>
    <p:sldId id="391" r:id="rId70"/>
    <p:sldId id="392" r:id="rId71"/>
    <p:sldId id="393" r:id="rId72"/>
    <p:sldId id="394" r:id="rId73"/>
    <p:sldId id="395" r:id="rId74"/>
    <p:sldId id="397" r:id="rId75"/>
    <p:sldId id="398" r:id="rId76"/>
    <p:sldId id="388" r:id="rId77"/>
    <p:sldId id="399" r:id="rId78"/>
    <p:sldId id="401" r:id="rId79"/>
    <p:sldId id="402" r:id="rId80"/>
    <p:sldId id="404" r:id="rId81"/>
    <p:sldId id="405" r:id="rId82"/>
    <p:sldId id="303" r:id="rId83"/>
    <p:sldId id="304" r:id="rId84"/>
    <p:sldId id="274" r:id="rId85"/>
    <p:sldId id="406" r:id="rId86"/>
    <p:sldId id="312" r:id="rId87"/>
    <p:sldId id="302" r:id="rId88"/>
    <p:sldId id="301" r:id="rId89"/>
    <p:sldId id="305" r:id="rId90"/>
    <p:sldId id="306" r:id="rId91"/>
    <p:sldId id="408" r:id="rId92"/>
    <p:sldId id="409" r:id="rId93"/>
    <p:sldId id="307" r:id="rId94"/>
    <p:sldId id="308" r:id="rId95"/>
    <p:sldId id="309" r:id="rId96"/>
    <p:sldId id="341" r:id="rId97"/>
    <p:sldId id="328" r:id="rId98"/>
    <p:sldId id="313" r:id="rId99"/>
    <p:sldId id="311" r:id="rId100"/>
    <p:sldId id="314" r:id="rId101"/>
    <p:sldId id="315" r:id="rId102"/>
    <p:sldId id="316" r:id="rId103"/>
    <p:sldId id="317" r:id="rId104"/>
    <p:sldId id="318" r:id="rId105"/>
    <p:sldId id="323" r:id="rId106"/>
    <p:sldId id="400" r:id="rId107"/>
    <p:sldId id="319" r:id="rId108"/>
    <p:sldId id="320" r:id="rId109"/>
    <p:sldId id="322" r:id="rId110"/>
    <p:sldId id="411" r:id="rId111"/>
    <p:sldId id="321" r:id="rId112"/>
    <p:sldId id="299" r:id="rId113"/>
    <p:sldId id="413" r:id="rId114"/>
    <p:sldId id="414" r:id="rId115"/>
    <p:sldId id="324" r:id="rId116"/>
    <p:sldId id="415" r:id="rId117"/>
    <p:sldId id="329" r:id="rId118"/>
    <p:sldId id="330" r:id="rId119"/>
    <p:sldId id="331" r:id="rId120"/>
    <p:sldId id="332" r:id="rId121"/>
    <p:sldId id="333" r:id="rId122"/>
    <p:sldId id="334" r:id="rId123"/>
    <p:sldId id="335" r:id="rId124"/>
    <p:sldId id="418" r:id="rId125"/>
    <p:sldId id="419" r:id="rId1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7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912" autoAdjust="0"/>
    <p:restoredTop sz="81612" autoAdjust="0"/>
  </p:normalViewPr>
  <p:slideViewPr>
    <p:cSldViewPr snapToGrid="0" showGuides="1">
      <p:cViewPr varScale="1">
        <p:scale>
          <a:sx n="59" d="100"/>
          <a:sy n="59" d="100"/>
        </p:scale>
        <p:origin x="706" y="53"/>
      </p:cViewPr>
      <p:guideLst>
        <p:guide orient="horz" pos="2136"/>
        <p:guide pos="37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commentAuthors" Target="commentAuthor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D6D903-5AAC-4CF7-B01E-3A07F5E783CC}" type="datetimeFigureOut">
              <a:rPr lang="en-US" smtClean="0"/>
              <a:t>4/1/2021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A19DC1-C796-4799-931B-7CFE0EF529DD}" type="slidenum">
              <a:rPr lang="en-US" smtClean="0"/>
              <a:t>‹#›</a:t>
            </a:fld>
            <a:endParaRPr lang="en-US"/>
          </a:p>
        </p:txBody>
      </p:sp>
    </p:spTree>
    <p:extLst>
      <p:ext uri="{BB962C8B-B14F-4D97-AF65-F5344CB8AC3E}">
        <p14:creationId xmlns:p14="http://schemas.microsoft.com/office/powerpoint/2010/main" val="192533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dictionary.reference.com/search?q=impracticable" TargetMode="External"/><Relationship Id="rId2" Type="http://schemas.openxmlformats.org/officeDocument/2006/relationships/slide" Target="../slides/slide49.xml"/><Relationship Id="rId1" Type="http://schemas.openxmlformats.org/officeDocument/2006/relationships/notesMaster" Target="../notesMasters/notesMaster1.xml"/><Relationship Id="rId5" Type="http://schemas.openxmlformats.org/officeDocument/2006/relationships/hyperlink" Target="http://dictionary.reference.com/search?q=unworkable" TargetMode="External"/><Relationship Id="rId4" Type="http://schemas.openxmlformats.org/officeDocument/2006/relationships/hyperlink" Target="http://dictionary.reference.com/search?q=unfeasible" TargetMode="Externa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9787#1910.137(b)(2)" TargetMode="External"/><Relationship Id="rId2" Type="http://schemas.openxmlformats.org/officeDocument/2006/relationships/slide" Target="../slides/slide97.xml"/><Relationship Id="rId1" Type="http://schemas.openxmlformats.org/officeDocument/2006/relationships/notesMaster" Target="../notesMasters/notesMaster1.xml"/><Relationship Id="rId4" Type="http://schemas.openxmlformats.org/officeDocument/2006/relationships/hyperlink" Target="https://www.osha.gov/pls/oshaweb/owadisp.show_document?p_table=STANDARDS&amp;p_id=9787#1910.137(b)(2)(iii)" TargetMode="Externa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85AE9-E33C-45D9-BF5C-B4DAC2D84765}" type="slidenum">
              <a:rPr lang="en-US" smtClean="0"/>
              <a:t>2</a:t>
            </a:fld>
            <a:endParaRPr lang="en-US"/>
          </a:p>
        </p:txBody>
      </p:sp>
    </p:spTree>
    <p:extLst>
      <p:ext uri="{BB962C8B-B14F-4D97-AF65-F5344CB8AC3E}">
        <p14:creationId xmlns:p14="http://schemas.microsoft.com/office/powerpoint/2010/main" val="1034772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11</a:t>
            </a:fld>
            <a:endParaRPr lang="en-US"/>
          </a:p>
        </p:txBody>
      </p:sp>
    </p:spTree>
    <p:extLst>
      <p:ext uri="{BB962C8B-B14F-4D97-AF65-F5344CB8AC3E}">
        <p14:creationId xmlns:p14="http://schemas.microsoft.com/office/powerpoint/2010/main" val="180411784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102</a:t>
            </a:fld>
            <a:endParaRPr lang="en-US"/>
          </a:p>
        </p:txBody>
      </p:sp>
    </p:spTree>
    <p:extLst>
      <p:ext uri="{BB962C8B-B14F-4D97-AF65-F5344CB8AC3E}">
        <p14:creationId xmlns:p14="http://schemas.microsoft.com/office/powerpoint/2010/main" val="97328425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103</a:t>
            </a:fld>
            <a:endParaRPr lang="en-US"/>
          </a:p>
        </p:txBody>
      </p:sp>
    </p:spTree>
    <p:extLst>
      <p:ext uri="{BB962C8B-B14F-4D97-AF65-F5344CB8AC3E}">
        <p14:creationId xmlns:p14="http://schemas.microsoft.com/office/powerpoint/2010/main" val="29091649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104</a:t>
            </a:fld>
            <a:endParaRPr lang="en-US"/>
          </a:p>
        </p:txBody>
      </p:sp>
    </p:spTree>
    <p:extLst>
      <p:ext uri="{BB962C8B-B14F-4D97-AF65-F5344CB8AC3E}">
        <p14:creationId xmlns:p14="http://schemas.microsoft.com/office/powerpoint/2010/main" val="277746379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105</a:t>
            </a:fld>
            <a:endParaRPr lang="en-US"/>
          </a:p>
        </p:txBody>
      </p:sp>
    </p:spTree>
    <p:extLst>
      <p:ext uri="{BB962C8B-B14F-4D97-AF65-F5344CB8AC3E}">
        <p14:creationId xmlns:p14="http://schemas.microsoft.com/office/powerpoint/2010/main" val="360832047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106</a:t>
            </a:fld>
            <a:endParaRPr lang="en-US"/>
          </a:p>
        </p:txBody>
      </p:sp>
    </p:spTree>
    <p:extLst>
      <p:ext uri="{BB962C8B-B14F-4D97-AF65-F5344CB8AC3E}">
        <p14:creationId xmlns:p14="http://schemas.microsoft.com/office/powerpoint/2010/main" val="394349554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Please refer to your copy of the NFPA 70E®, </a:t>
            </a:r>
            <a:r>
              <a:rPr lang="en-US" sz="1200" kern="1200" dirty="0" smtClean="0">
                <a:solidFill>
                  <a:schemeClr val="tx1"/>
                </a:solidFill>
                <a:latin typeface="+mn-lt"/>
                <a:ea typeface="+mn-ea"/>
                <a:cs typeface="+mn-cs"/>
              </a:rPr>
              <a:t>Article 130- Work</a:t>
            </a:r>
            <a:r>
              <a:rPr lang="en-US" sz="1200" kern="1200" baseline="0" dirty="0" smtClean="0">
                <a:solidFill>
                  <a:schemeClr val="tx1"/>
                </a:solidFill>
                <a:latin typeface="+mn-lt"/>
                <a:ea typeface="+mn-ea"/>
                <a:cs typeface="+mn-cs"/>
              </a:rPr>
              <a:t> Involving Electrical Hazards, 130.7(D)(1).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Copyright 2018 NFPA 70E All Rights Reserved</a:t>
            </a:r>
          </a:p>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107</a:t>
            </a:fld>
            <a:endParaRPr lang="en-US"/>
          </a:p>
        </p:txBody>
      </p:sp>
    </p:spTree>
    <p:extLst>
      <p:ext uri="{BB962C8B-B14F-4D97-AF65-F5344CB8AC3E}">
        <p14:creationId xmlns:p14="http://schemas.microsoft.com/office/powerpoint/2010/main" val="254246794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This specification covers the testing of insulated and insulating hand tools used for working on, or in close proximity to, energized electrical apparatus or conductors operating at maximum voltage of 1000 V ac or 1500 V dc.</a:t>
            </a:r>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108</a:t>
            </a:fld>
            <a:endParaRPr lang="en-US"/>
          </a:p>
        </p:txBody>
      </p:sp>
    </p:spTree>
    <p:extLst>
      <p:ext uri="{BB962C8B-B14F-4D97-AF65-F5344CB8AC3E}">
        <p14:creationId xmlns:p14="http://schemas.microsoft.com/office/powerpoint/2010/main" val="356199965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109</a:t>
            </a:fld>
            <a:endParaRPr lang="en-US"/>
          </a:p>
        </p:txBody>
      </p:sp>
    </p:spTree>
    <p:extLst>
      <p:ext uri="{BB962C8B-B14F-4D97-AF65-F5344CB8AC3E}">
        <p14:creationId xmlns:p14="http://schemas.microsoft.com/office/powerpoint/2010/main" val="44554906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40C2546-53AA-4405-8E31-7310232722EC}" type="slidenum">
              <a:rPr lang="en-US" altLang="en-US">
                <a:latin typeface="Tahoma" panose="020B0604030504040204" pitchFamily="34" charset="0"/>
              </a:rPr>
              <a:pPr/>
              <a:t>110</a:t>
            </a:fld>
            <a:endParaRPr lang="en-US" altLang="en-US">
              <a:latin typeface="Tahoma" panose="020B0604030504040204" pitchFamily="34"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274310644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111</a:t>
            </a:fld>
            <a:endParaRPr lang="en-US"/>
          </a:p>
        </p:txBody>
      </p:sp>
    </p:spTree>
    <p:extLst>
      <p:ext uri="{BB962C8B-B14F-4D97-AF65-F5344CB8AC3E}">
        <p14:creationId xmlns:p14="http://schemas.microsoft.com/office/powerpoint/2010/main" val="2032543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NFPA 70E®</a:t>
            </a:r>
            <a:r>
              <a:rPr lang="en-US" altLang="en-US" baseline="0" dirty="0" smtClean="0"/>
              <a:t> is the main document for this training.  We have to discuss the other two documents to show how they work together to establish a safe working condition.</a:t>
            </a:r>
            <a:endParaRPr lang="en-US" altLang="en-US" dirty="0" smtClean="0"/>
          </a:p>
        </p:txBody>
      </p:sp>
    </p:spTree>
    <p:extLst>
      <p:ext uri="{BB962C8B-B14F-4D97-AF65-F5344CB8AC3E}">
        <p14:creationId xmlns:p14="http://schemas.microsoft.com/office/powerpoint/2010/main" val="220687375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Please refer to your copy of the NFPA 70E®, </a:t>
            </a:r>
            <a:r>
              <a:rPr lang="en-US" sz="1200" kern="1200" dirty="0" smtClean="0">
                <a:solidFill>
                  <a:schemeClr val="tx1"/>
                </a:solidFill>
                <a:latin typeface="+mn-lt"/>
                <a:ea typeface="+mn-ea"/>
                <a:cs typeface="+mn-cs"/>
              </a:rPr>
              <a:t>Article 130- Work</a:t>
            </a:r>
            <a:r>
              <a:rPr lang="en-US" sz="1200" kern="1200" baseline="0" dirty="0" smtClean="0">
                <a:solidFill>
                  <a:schemeClr val="tx1"/>
                </a:solidFill>
                <a:latin typeface="+mn-lt"/>
                <a:ea typeface="+mn-ea"/>
                <a:cs typeface="+mn-cs"/>
              </a:rPr>
              <a:t> Involving Electrical Hazards, 130.7(E)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Copyright 2018 NFPA 70E All Rights Reserved</a:t>
            </a:r>
          </a:p>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112</a:t>
            </a:fld>
            <a:endParaRPr lang="en-US"/>
          </a:p>
        </p:txBody>
      </p:sp>
    </p:spTree>
    <p:extLst>
      <p:ext uri="{BB962C8B-B14F-4D97-AF65-F5344CB8AC3E}">
        <p14:creationId xmlns:p14="http://schemas.microsoft.com/office/powerpoint/2010/main" val="152262112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Please refer to your copy of the NFPA 70E®, </a:t>
            </a:r>
            <a:r>
              <a:rPr lang="en-US" sz="1200" kern="1200" dirty="0" smtClean="0">
                <a:solidFill>
                  <a:schemeClr val="tx1"/>
                </a:solidFill>
                <a:latin typeface="+mn-lt"/>
                <a:ea typeface="+mn-ea"/>
                <a:cs typeface="+mn-cs"/>
              </a:rPr>
              <a:t>Article 130-</a:t>
            </a:r>
            <a:r>
              <a:rPr lang="en-US" sz="1200" kern="1200" baseline="0" dirty="0" smtClean="0">
                <a:solidFill>
                  <a:schemeClr val="tx1"/>
                </a:solidFill>
                <a:latin typeface="+mn-lt"/>
                <a:ea typeface="+mn-ea"/>
                <a:cs typeface="+mn-cs"/>
              </a:rPr>
              <a:t> Work Involving Electrical Hazards, 130.5(F), Incident Energy Analysis Method calculation, 130.5(G) or the arc flash PPE category method, 130.7(C)(15).  Use Tables 130.7(C)(15)(a), 130.7(C)(15)(b), 130.7(C)(15)(c).    </a:t>
            </a:r>
            <a:endParaRPr lang="en-US" dirty="0" smtClean="0"/>
          </a:p>
        </p:txBody>
      </p:sp>
      <p:sp>
        <p:nvSpPr>
          <p:cNvPr id="4" name="Slide Number Placeholder 3"/>
          <p:cNvSpPr>
            <a:spLocks noGrp="1"/>
          </p:cNvSpPr>
          <p:nvPr>
            <p:ph type="sldNum" sz="quarter" idx="10"/>
          </p:nvPr>
        </p:nvSpPr>
        <p:spPr/>
        <p:txBody>
          <a:bodyPr/>
          <a:lstStyle/>
          <a:p>
            <a:fld id="{2EA19DC1-C796-4799-931B-7CFE0EF529DD}" type="slidenum">
              <a:rPr lang="en-US" smtClean="0"/>
              <a:t>113</a:t>
            </a:fld>
            <a:endParaRPr lang="en-US"/>
          </a:p>
        </p:txBody>
      </p:sp>
    </p:spTree>
    <p:extLst>
      <p:ext uri="{BB962C8B-B14F-4D97-AF65-F5344CB8AC3E}">
        <p14:creationId xmlns:p14="http://schemas.microsoft.com/office/powerpoint/2010/main" val="214532953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Please refer to your copy of the NFPA 70E®, </a:t>
            </a:r>
            <a:r>
              <a:rPr lang="en-US" sz="1200" kern="1200" dirty="0" smtClean="0">
                <a:solidFill>
                  <a:schemeClr val="tx1"/>
                </a:solidFill>
                <a:latin typeface="+mn-lt"/>
                <a:ea typeface="+mn-ea"/>
                <a:cs typeface="+mn-cs"/>
              </a:rPr>
              <a:t>Article 130-</a:t>
            </a:r>
            <a:r>
              <a:rPr lang="en-US" sz="1200" kern="1200" baseline="0" dirty="0" smtClean="0">
                <a:solidFill>
                  <a:schemeClr val="tx1"/>
                </a:solidFill>
                <a:latin typeface="+mn-lt"/>
                <a:ea typeface="+mn-ea"/>
                <a:cs typeface="+mn-cs"/>
              </a:rPr>
              <a:t> Work Involving Electrical Hazards, 130.1(B)  </a:t>
            </a:r>
            <a:endParaRPr lang="en-US" dirty="0" smtClean="0"/>
          </a:p>
        </p:txBody>
      </p:sp>
      <p:sp>
        <p:nvSpPr>
          <p:cNvPr id="4" name="Slide Number Placeholder 3"/>
          <p:cNvSpPr>
            <a:spLocks noGrp="1"/>
          </p:cNvSpPr>
          <p:nvPr>
            <p:ph type="sldNum" sz="quarter" idx="10"/>
          </p:nvPr>
        </p:nvSpPr>
        <p:spPr/>
        <p:txBody>
          <a:bodyPr/>
          <a:lstStyle/>
          <a:p>
            <a:fld id="{2EA19DC1-C796-4799-931B-7CFE0EF529DD}" type="slidenum">
              <a:rPr lang="en-US" smtClean="0"/>
              <a:t>114</a:t>
            </a:fld>
            <a:endParaRPr lang="en-US"/>
          </a:p>
        </p:txBody>
      </p:sp>
    </p:spTree>
    <p:extLst>
      <p:ext uri="{BB962C8B-B14F-4D97-AF65-F5344CB8AC3E}">
        <p14:creationId xmlns:p14="http://schemas.microsoft.com/office/powerpoint/2010/main" val="26377883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115</a:t>
            </a:fld>
            <a:endParaRPr lang="en-US"/>
          </a:p>
        </p:txBody>
      </p:sp>
    </p:spTree>
    <p:extLst>
      <p:ext uri="{BB962C8B-B14F-4D97-AF65-F5344CB8AC3E}">
        <p14:creationId xmlns:p14="http://schemas.microsoft.com/office/powerpoint/2010/main" val="144810635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Please refer to your copy of the NFPA 70E®, </a:t>
            </a:r>
            <a:r>
              <a:rPr lang="en-US" sz="1200" kern="1200" dirty="0" smtClean="0">
                <a:solidFill>
                  <a:schemeClr val="tx1"/>
                </a:solidFill>
                <a:latin typeface="+mn-lt"/>
                <a:ea typeface="+mn-ea"/>
                <a:cs typeface="+mn-cs"/>
              </a:rPr>
              <a:t>Article 130-</a:t>
            </a:r>
            <a:r>
              <a:rPr lang="en-US" sz="1200" kern="1200" baseline="0" dirty="0" smtClean="0">
                <a:solidFill>
                  <a:schemeClr val="tx1"/>
                </a:solidFill>
                <a:latin typeface="+mn-lt"/>
                <a:ea typeface="+mn-ea"/>
                <a:cs typeface="+mn-cs"/>
              </a:rPr>
              <a:t> Work Involving Electrical Hazards, 130.1(C)  </a:t>
            </a:r>
            <a:endParaRPr lang="en-US" dirty="0" smtClean="0"/>
          </a:p>
        </p:txBody>
      </p:sp>
      <p:sp>
        <p:nvSpPr>
          <p:cNvPr id="4" name="Slide Number Placeholder 3"/>
          <p:cNvSpPr>
            <a:spLocks noGrp="1"/>
          </p:cNvSpPr>
          <p:nvPr>
            <p:ph type="sldNum" sz="quarter" idx="10"/>
          </p:nvPr>
        </p:nvSpPr>
        <p:spPr/>
        <p:txBody>
          <a:bodyPr/>
          <a:lstStyle/>
          <a:p>
            <a:fld id="{2EA19DC1-C796-4799-931B-7CFE0EF529DD}" type="slidenum">
              <a:rPr lang="en-US" smtClean="0"/>
              <a:t>116</a:t>
            </a:fld>
            <a:endParaRPr lang="en-US"/>
          </a:p>
        </p:txBody>
      </p:sp>
    </p:spTree>
    <p:extLst>
      <p:ext uri="{BB962C8B-B14F-4D97-AF65-F5344CB8AC3E}">
        <p14:creationId xmlns:p14="http://schemas.microsoft.com/office/powerpoint/2010/main" val="185368806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yes</a:t>
            </a:r>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117</a:t>
            </a:fld>
            <a:endParaRPr lang="en-US"/>
          </a:p>
        </p:txBody>
      </p:sp>
    </p:spTree>
    <p:extLst>
      <p:ext uri="{BB962C8B-B14F-4D97-AF65-F5344CB8AC3E}">
        <p14:creationId xmlns:p14="http://schemas.microsoft.com/office/powerpoint/2010/main" val="379520866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yes</a:t>
            </a:r>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118</a:t>
            </a:fld>
            <a:endParaRPr lang="en-US"/>
          </a:p>
        </p:txBody>
      </p:sp>
    </p:spTree>
    <p:extLst>
      <p:ext uri="{BB962C8B-B14F-4D97-AF65-F5344CB8AC3E}">
        <p14:creationId xmlns:p14="http://schemas.microsoft.com/office/powerpoint/2010/main" val="297410424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a:t>
            </a:r>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119</a:t>
            </a:fld>
            <a:endParaRPr lang="en-US"/>
          </a:p>
        </p:txBody>
      </p:sp>
    </p:spTree>
    <p:extLst>
      <p:ext uri="{BB962C8B-B14F-4D97-AF65-F5344CB8AC3E}">
        <p14:creationId xmlns:p14="http://schemas.microsoft.com/office/powerpoint/2010/main" val="830580597"/>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yes</a:t>
            </a:r>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120</a:t>
            </a:fld>
            <a:endParaRPr lang="en-US"/>
          </a:p>
        </p:txBody>
      </p:sp>
    </p:spTree>
    <p:extLst>
      <p:ext uri="{BB962C8B-B14F-4D97-AF65-F5344CB8AC3E}">
        <p14:creationId xmlns:p14="http://schemas.microsoft.com/office/powerpoint/2010/main" val="7280201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a:t>
            </a:r>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121</a:t>
            </a:fld>
            <a:endParaRPr lang="en-US"/>
          </a:p>
        </p:txBody>
      </p:sp>
    </p:spTree>
    <p:extLst>
      <p:ext uri="{BB962C8B-B14F-4D97-AF65-F5344CB8AC3E}">
        <p14:creationId xmlns:p14="http://schemas.microsoft.com/office/powerpoint/2010/main" val="2989391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to 110.16 (A) General, and (B) Service Equipment, of the NEC® to understand labeling requirements. </a:t>
            </a:r>
          </a:p>
          <a:p>
            <a:r>
              <a:rPr lang="en-US" dirty="0" smtClean="0"/>
              <a:t>Refer to 130.5 (H) Equipment Labeling in the NFPA 70E® for reference.</a:t>
            </a:r>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13</a:t>
            </a:fld>
            <a:endParaRPr lang="en-US"/>
          </a:p>
        </p:txBody>
      </p:sp>
    </p:spTree>
    <p:extLst>
      <p:ext uri="{BB962C8B-B14F-4D97-AF65-F5344CB8AC3E}">
        <p14:creationId xmlns:p14="http://schemas.microsoft.com/office/powerpoint/2010/main" val="305773775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wearing proper equipment for safety</a:t>
            </a:r>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122</a:t>
            </a:fld>
            <a:endParaRPr lang="en-US"/>
          </a:p>
        </p:txBody>
      </p:sp>
    </p:spTree>
    <p:extLst>
      <p:ext uri="{BB962C8B-B14F-4D97-AF65-F5344CB8AC3E}">
        <p14:creationId xmlns:p14="http://schemas.microsoft.com/office/powerpoint/2010/main" val="365226939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correct suit</a:t>
            </a:r>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123</a:t>
            </a:fld>
            <a:endParaRPr lang="en-US"/>
          </a:p>
        </p:txBody>
      </p:sp>
    </p:spTree>
    <p:extLst>
      <p:ext uri="{BB962C8B-B14F-4D97-AF65-F5344CB8AC3E}">
        <p14:creationId xmlns:p14="http://schemas.microsoft.com/office/powerpoint/2010/main" val="179392145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124</a:t>
            </a:fld>
            <a:endParaRPr lang="en-US"/>
          </a:p>
        </p:txBody>
      </p:sp>
    </p:spTree>
    <p:extLst>
      <p:ext uri="{BB962C8B-B14F-4D97-AF65-F5344CB8AC3E}">
        <p14:creationId xmlns:p14="http://schemas.microsoft.com/office/powerpoint/2010/main" val="256775168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85AE9-E33C-45D9-BF5C-B4DAC2D84765}" type="slidenum">
              <a:rPr lang="en-US" smtClean="0"/>
              <a:t>125</a:t>
            </a:fld>
            <a:endParaRPr lang="en-US"/>
          </a:p>
        </p:txBody>
      </p:sp>
    </p:spTree>
    <p:extLst>
      <p:ext uri="{BB962C8B-B14F-4D97-AF65-F5344CB8AC3E}">
        <p14:creationId xmlns:p14="http://schemas.microsoft.com/office/powerpoint/2010/main" val="1547227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to Article 100, NFPA 70E®, for</a:t>
            </a:r>
            <a:r>
              <a:rPr lang="en-US" baseline="0" dirty="0" smtClean="0"/>
              <a:t> the definition of</a:t>
            </a:r>
            <a:r>
              <a:rPr lang="en-US" dirty="0" smtClean="0"/>
              <a:t> incident energy.</a:t>
            </a:r>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14</a:t>
            </a:fld>
            <a:endParaRPr lang="en-US"/>
          </a:p>
        </p:txBody>
      </p:sp>
    </p:spTree>
    <p:extLst>
      <p:ext uri="{BB962C8B-B14F-4D97-AF65-F5344CB8AC3E}">
        <p14:creationId xmlns:p14="http://schemas.microsoft.com/office/powerpoint/2010/main" val="2972505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kern="1200" dirty="0" smtClean="0">
                <a:solidFill>
                  <a:schemeClr val="tx1"/>
                </a:solidFill>
                <a:latin typeface="+mn-lt"/>
                <a:ea typeface="+mn-ea"/>
                <a:cs typeface="+mn-cs"/>
              </a:rPr>
              <a:t>NFPA 70E® is not required</a:t>
            </a:r>
            <a:r>
              <a:rPr lang="en-US" sz="800" kern="1200" baseline="0" dirty="0" smtClean="0">
                <a:solidFill>
                  <a:schemeClr val="tx1"/>
                </a:solidFill>
                <a:latin typeface="+mn-lt"/>
                <a:ea typeface="+mn-ea"/>
                <a:cs typeface="+mn-cs"/>
              </a:rPr>
              <a:t> however, it is important to have some type of program implemented for electrical safety. </a:t>
            </a:r>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15</a:t>
            </a:fld>
            <a:endParaRPr lang="en-US"/>
          </a:p>
        </p:txBody>
      </p:sp>
    </p:spTree>
    <p:extLst>
      <p:ext uri="{BB962C8B-B14F-4D97-AF65-F5344CB8AC3E}">
        <p14:creationId xmlns:p14="http://schemas.microsoft.com/office/powerpoint/2010/main" val="293901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16</a:t>
            </a:fld>
            <a:endParaRPr lang="en-US"/>
          </a:p>
        </p:txBody>
      </p:sp>
    </p:spTree>
    <p:extLst>
      <p:ext uri="{BB962C8B-B14F-4D97-AF65-F5344CB8AC3E}">
        <p14:creationId xmlns:p14="http://schemas.microsoft.com/office/powerpoint/2010/main" val="403698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 of the standard is to provide a practical safe working area for employees relative to the hazards arising from the use of electricity.</a:t>
            </a:r>
          </a:p>
          <a:p>
            <a:r>
              <a:rPr lang="en-US" dirty="0" smtClean="0"/>
              <a:t>Covered items</a:t>
            </a:r>
            <a:r>
              <a:rPr lang="en-US" baseline="0" dirty="0" smtClean="0"/>
              <a:t> include everything in the employee workplace from the electrical service point on down through the electrical system.</a:t>
            </a:r>
          </a:p>
          <a:p>
            <a:r>
              <a:rPr lang="en-US" baseline="0" dirty="0" smtClean="0"/>
              <a:t>Not covered items include ships, railways, communication utilities, electrical utilities, generation of, transmission of, and distribution of electrical energy.</a:t>
            </a:r>
          </a:p>
          <a:p>
            <a:r>
              <a:rPr lang="en-US" baseline="0" dirty="0" smtClean="0"/>
              <a:t>The standard arrangement is an introductory section, three chapters and informative annexes.  Informative annexes are not part of the requirements of the standard.</a:t>
            </a:r>
          </a:p>
          <a:p>
            <a:r>
              <a:rPr lang="en-US" baseline="0" dirty="0" smtClean="0"/>
              <a:t>Mandatory rules include </a:t>
            </a:r>
            <a:r>
              <a:rPr lang="en-US" b="1" baseline="0" dirty="0" smtClean="0"/>
              <a:t>shall </a:t>
            </a:r>
            <a:r>
              <a:rPr lang="en-US" baseline="0" dirty="0" smtClean="0"/>
              <a:t>and </a:t>
            </a:r>
            <a:r>
              <a:rPr lang="en-US" b="1" baseline="0" dirty="0" smtClean="0"/>
              <a:t>shall not</a:t>
            </a:r>
            <a:r>
              <a:rPr lang="en-US" baseline="0" dirty="0" smtClean="0"/>
              <a:t>.</a:t>
            </a:r>
          </a:p>
          <a:p>
            <a:r>
              <a:rPr lang="en-US" baseline="0" dirty="0" smtClean="0"/>
              <a:t>Permissive rules include </a:t>
            </a:r>
            <a:r>
              <a:rPr lang="en-US" b="1" baseline="0" dirty="0" smtClean="0"/>
              <a:t>shall be permitted </a:t>
            </a:r>
            <a:r>
              <a:rPr lang="en-US" baseline="0" dirty="0" smtClean="0"/>
              <a:t>and </a:t>
            </a:r>
            <a:r>
              <a:rPr lang="en-US" b="1" baseline="0" dirty="0" smtClean="0"/>
              <a:t>shall not be required</a:t>
            </a:r>
            <a:r>
              <a:rPr lang="en-US" baseline="0" dirty="0" smtClean="0"/>
              <a:t>.</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17</a:t>
            </a:fld>
            <a:endParaRPr lang="en-US"/>
          </a:p>
        </p:txBody>
      </p:sp>
    </p:spTree>
    <p:extLst>
      <p:ext uri="{BB962C8B-B14F-4D97-AF65-F5344CB8AC3E}">
        <p14:creationId xmlns:p14="http://schemas.microsoft.com/office/powerpoint/2010/main" val="1548519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Please refer to your copy of the NFPA 70E®, Article 100 Definitions. </a:t>
            </a:r>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18</a:t>
            </a:fld>
            <a:endParaRPr lang="en-US"/>
          </a:p>
        </p:txBody>
      </p:sp>
    </p:spTree>
    <p:extLst>
      <p:ext uri="{BB962C8B-B14F-4D97-AF65-F5344CB8AC3E}">
        <p14:creationId xmlns:p14="http://schemas.microsoft.com/office/powerpoint/2010/main" val="1717716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Please refer to your copy of the NFPA 70E®, Article 100 Definitions. </a:t>
            </a:r>
            <a:endParaRPr lang="en-US" dirty="0" smtClean="0"/>
          </a:p>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19</a:t>
            </a:fld>
            <a:endParaRPr lang="en-US"/>
          </a:p>
        </p:txBody>
      </p:sp>
    </p:spTree>
    <p:extLst>
      <p:ext uri="{BB962C8B-B14F-4D97-AF65-F5344CB8AC3E}">
        <p14:creationId xmlns:p14="http://schemas.microsoft.com/office/powerpoint/2010/main" val="168040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rPr>
              <a:t>Note 1 to the definition of "qualified person:"</a:t>
            </a:r>
            <a:r>
              <a:rPr lang="en-US" dirty="0" smtClean="0">
                <a:effectLst/>
              </a:rPr>
              <a:t> Whether an employee is considered to be a "qualified person" will depend upon various circumstances in the workplace. For example, it is possible and, in fact, likely for an individual to be considered "qualified" with regard to certain equipment in the workplace, but "unqualified" as to other equipment. (See 1910.332(b)(3) for training requirements that specifically apply to qualified persons.)</a:t>
            </a:r>
          </a:p>
          <a:p>
            <a:endParaRPr lang="en-US" dirty="0" smtClean="0">
              <a:effectLst/>
            </a:endParaRPr>
          </a:p>
          <a:p>
            <a:r>
              <a:rPr lang="en-US" b="1" dirty="0" smtClean="0">
                <a:effectLst/>
              </a:rPr>
              <a:t>Note 2 to the definition of "qualified person:"</a:t>
            </a:r>
            <a:r>
              <a:rPr lang="en-US" dirty="0" smtClean="0">
                <a:effectLst/>
              </a:rPr>
              <a:t> An employee who is undergoing on-the-job training and who, in the course of such training, has demonstrated an ability to perform duties safely at his or her level of training and who is under the direct supervision of a qualified person is considered to be a qualified person for the performance of those duties</a:t>
            </a:r>
            <a:endParaRPr lang="en-US" dirty="0"/>
          </a:p>
        </p:txBody>
      </p:sp>
      <p:sp>
        <p:nvSpPr>
          <p:cNvPr id="4" name="Slide Number Placeholder 3"/>
          <p:cNvSpPr>
            <a:spLocks noGrp="1"/>
          </p:cNvSpPr>
          <p:nvPr>
            <p:ph type="sldNum" sz="quarter" idx="10"/>
          </p:nvPr>
        </p:nvSpPr>
        <p:spPr/>
        <p:txBody>
          <a:bodyPr/>
          <a:lstStyle/>
          <a:p>
            <a:fld id="{7D885AE9-E33C-45D9-BF5C-B4DAC2D84765}" type="slidenum">
              <a:rPr lang="en-US" smtClean="0"/>
              <a:t>20</a:t>
            </a:fld>
            <a:endParaRPr lang="en-US"/>
          </a:p>
        </p:txBody>
      </p:sp>
    </p:spTree>
    <p:extLst>
      <p:ext uri="{BB962C8B-B14F-4D97-AF65-F5344CB8AC3E}">
        <p14:creationId xmlns:p14="http://schemas.microsoft.com/office/powerpoint/2010/main" val="4145948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an employee, you have the right to know.  You</a:t>
            </a:r>
            <a:r>
              <a:rPr lang="en-US" baseline="0" dirty="0" smtClean="0"/>
              <a:t> have the right to work in a safe work environment, and this includes knowing about any hazardous chemicals you might be exposed to.  You have the right to information regarding injuries and illnesses that occur at your workplace.  You have the right to inform employers of unsafe work environments and the right to resolution of those issues.  If hazards aren’t addressed, you have the right to share that information with OSHA without retaliation.   It is required that you have training, and your right as an employee to be trained specifically on hazards in your facility.     </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pPr/>
              <a:t>3</a:t>
            </a:fld>
            <a:endParaRPr lang="en-US" dirty="0"/>
          </a:p>
        </p:txBody>
      </p:sp>
    </p:spTree>
    <p:extLst>
      <p:ext uri="{BB962C8B-B14F-4D97-AF65-F5344CB8AC3E}">
        <p14:creationId xmlns:p14="http://schemas.microsoft.com/office/powerpoint/2010/main" val="39630655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21</a:t>
            </a:fld>
            <a:endParaRPr lang="en-US"/>
          </a:p>
        </p:txBody>
      </p:sp>
    </p:spTree>
    <p:extLst>
      <p:ext uri="{BB962C8B-B14F-4D97-AF65-F5344CB8AC3E}">
        <p14:creationId xmlns:p14="http://schemas.microsoft.com/office/powerpoint/2010/main" val="12667401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Please refer to your copy of the NFPA 70E®,</a:t>
            </a:r>
            <a:r>
              <a:rPr lang="en-US" sz="800" kern="1200" dirty="0" smtClean="0">
                <a:solidFill>
                  <a:schemeClr val="tx1"/>
                </a:solidFill>
                <a:latin typeface="+mn-lt"/>
                <a:ea typeface="+mn-ea"/>
                <a:cs typeface="+mn-cs"/>
              </a:rPr>
              <a:t>Article 105- Application of Safety Related Work Practices and Procedures.</a:t>
            </a:r>
            <a:endParaRPr lang="en-US" dirty="0" smtClean="0"/>
          </a:p>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22</a:t>
            </a:fld>
            <a:endParaRPr lang="en-US"/>
          </a:p>
        </p:txBody>
      </p:sp>
    </p:spTree>
    <p:extLst>
      <p:ext uri="{BB962C8B-B14F-4D97-AF65-F5344CB8AC3E}">
        <p14:creationId xmlns:p14="http://schemas.microsoft.com/office/powerpoint/2010/main" val="8326826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Please refer to your copy of the NFPA 70E®, </a:t>
            </a:r>
            <a:r>
              <a:rPr lang="en-US" sz="1200" kern="1200" dirty="0" smtClean="0">
                <a:solidFill>
                  <a:schemeClr val="tx1"/>
                </a:solidFill>
                <a:latin typeface="+mn-lt"/>
                <a:ea typeface="+mn-ea"/>
                <a:cs typeface="+mn-cs"/>
              </a:rPr>
              <a:t>Article 110- General Requirements for Electrical Safety Related Work Practices</a:t>
            </a:r>
            <a:r>
              <a:rPr lang="en-US" sz="1200" kern="1200" baseline="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23</a:t>
            </a:fld>
            <a:endParaRPr lang="en-US"/>
          </a:p>
        </p:txBody>
      </p:sp>
    </p:spTree>
    <p:extLst>
      <p:ext uri="{BB962C8B-B14F-4D97-AF65-F5344CB8AC3E}">
        <p14:creationId xmlns:p14="http://schemas.microsoft.com/office/powerpoint/2010/main" val="22994191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Please refer to your copy of the NFPA 70E®, </a:t>
            </a:r>
            <a:r>
              <a:rPr lang="en-US" sz="1200" kern="1200" dirty="0" smtClean="0">
                <a:solidFill>
                  <a:schemeClr val="tx1"/>
                </a:solidFill>
                <a:latin typeface="+mn-lt"/>
                <a:ea typeface="+mn-ea"/>
                <a:cs typeface="+mn-cs"/>
              </a:rPr>
              <a:t>Article 110- General Requirements for Electrical Safety Related Work Practices</a:t>
            </a:r>
            <a:r>
              <a:rPr lang="en-US" sz="1200" kern="1200" baseline="0" dirty="0" smtClean="0">
                <a:solidFill>
                  <a:schemeClr val="tx1"/>
                </a:solidFill>
                <a:latin typeface="+mn-lt"/>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24</a:t>
            </a:fld>
            <a:endParaRPr lang="en-US"/>
          </a:p>
        </p:txBody>
      </p:sp>
    </p:spTree>
    <p:extLst>
      <p:ext uri="{BB962C8B-B14F-4D97-AF65-F5344CB8AC3E}">
        <p14:creationId xmlns:p14="http://schemas.microsoft.com/office/powerpoint/2010/main" val="30844253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Please refer to your copy of the NFPA 70E®, </a:t>
            </a:r>
            <a:r>
              <a:rPr lang="en-US" sz="1200" kern="1200" dirty="0" smtClean="0">
                <a:solidFill>
                  <a:schemeClr val="tx1"/>
                </a:solidFill>
                <a:latin typeface="+mn-lt"/>
                <a:ea typeface="+mn-ea"/>
                <a:cs typeface="+mn-cs"/>
              </a:rPr>
              <a:t>Article 110- General Requirements for Electrical Safety Related Work Practices</a:t>
            </a:r>
            <a:r>
              <a:rPr lang="en-US" sz="1200" kern="1200" baseline="0" dirty="0" smtClean="0">
                <a:solidFill>
                  <a:schemeClr val="tx1"/>
                </a:solidFill>
                <a:latin typeface="+mn-lt"/>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25</a:t>
            </a:fld>
            <a:endParaRPr lang="en-US"/>
          </a:p>
        </p:txBody>
      </p:sp>
    </p:spTree>
    <p:extLst>
      <p:ext uri="{BB962C8B-B14F-4D97-AF65-F5344CB8AC3E}">
        <p14:creationId xmlns:p14="http://schemas.microsoft.com/office/powerpoint/2010/main" val="42719571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4362123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Please refer to your copy of the NFPA 70E®, </a:t>
            </a:r>
            <a:r>
              <a:rPr lang="en-US" sz="1200" kern="1200" dirty="0" smtClean="0">
                <a:solidFill>
                  <a:schemeClr val="tx1"/>
                </a:solidFill>
                <a:latin typeface="+mn-lt"/>
                <a:ea typeface="+mn-ea"/>
                <a:cs typeface="+mn-cs"/>
              </a:rPr>
              <a:t>Article 110- General Requirements for Electrical Safety Related Work Practices</a:t>
            </a:r>
            <a:r>
              <a:rPr lang="en-US" sz="1200" kern="1200" baseline="0" dirty="0" smtClean="0">
                <a:solidFill>
                  <a:schemeClr val="tx1"/>
                </a:solidFill>
                <a:latin typeface="+mn-lt"/>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27</a:t>
            </a:fld>
            <a:endParaRPr lang="en-US"/>
          </a:p>
        </p:txBody>
      </p:sp>
    </p:spTree>
    <p:extLst>
      <p:ext uri="{BB962C8B-B14F-4D97-AF65-F5344CB8AC3E}">
        <p14:creationId xmlns:p14="http://schemas.microsoft.com/office/powerpoint/2010/main" val="32157190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Please refer to your copy of the NFPA 70E®, </a:t>
            </a:r>
            <a:r>
              <a:rPr lang="en-US" sz="1200" kern="1200" dirty="0" smtClean="0">
                <a:solidFill>
                  <a:schemeClr val="tx1"/>
                </a:solidFill>
                <a:latin typeface="+mn-lt"/>
                <a:ea typeface="+mn-ea"/>
                <a:cs typeface="+mn-cs"/>
              </a:rPr>
              <a:t>Article 110- General Requirements for Electrical Safety Related Work Practices</a:t>
            </a:r>
            <a:r>
              <a:rPr lang="en-US" sz="1200" kern="1200" baseline="0" dirty="0" smtClean="0">
                <a:solidFill>
                  <a:schemeClr val="tx1"/>
                </a:solidFill>
                <a:latin typeface="+mn-lt"/>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28</a:t>
            </a:fld>
            <a:endParaRPr lang="en-US"/>
          </a:p>
        </p:txBody>
      </p:sp>
    </p:spTree>
    <p:extLst>
      <p:ext uri="{BB962C8B-B14F-4D97-AF65-F5344CB8AC3E}">
        <p14:creationId xmlns:p14="http://schemas.microsoft.com/office/powerpoint/2010/main" val="2273540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85AE9-E33C-45D9-BF5C-B4DAC2D84765}" type="slidenum">
              <a:rPr lang="en-US" smtClean="0"/>
              <a:t>29</a:t>
            </a:fld>
            <a:endParaRPr lang="en-US"/>
          </a:p>
        </p:txBody>
      </p:sp>
    </p:spTree>
    <p:extLst>
      <p:ext uri="{BB962C8B-B14F-4D97-AF65-F5344CB8AC3E}">
        <p14:creationId xmlns:p14="http://schemas.microsoft.com/office/powerpoint/2010/main" val="22439772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Table S4 from OSHA standard 29 CFR 1910.332</a:t>
            </a:r>
          </a:p>
          <a:p>
            <a:endParaRPr lang="en-US" dirty="0"/>
          </a:p>
        </p:txBody>
      </p:sp>
      <p:sp>
        <p:nvSpPr>
          <p:cNvPr id="4" name="Slide Number Placeholder 3"/>
          <p:cNvSpPr>
            <a:spLocks noGrp="1"/>
          </p:cNvSpPr>
          <p:nvPr>
            <p:ph type="sldNum" sz="quarter" idx="10"/>
          </p:nvPr>
        </p:nvSpPr>
        <p:spPr/>
        <p:txBody>
          <a:bodyPr/>
          <a:lstStyle/>
          <a:p>
            <a:fld id="{7D885AE9-E33C-45D9-BF5C-B4DAC2D84765}" type="slidenum">
              <a:rPr lang="en-US" smtClean="0"/>
              <a:t>30</a:t>
            </a:fld>
            <a:endParaRPr lang="en-US"/>
          </a:p>
        </p:txBody>
      </p:sp>
    </p:spTree>
    <p:extLst>
      <p:ext uri="{BB962C8B-B14F-4D97-AF65-F5344CB8AC3E}">
        <p14:creationId xmlns:p14="http://schemas.microsoft.com/office/powerpoint/2010/main" val="38859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an employee or worker, you have a responsibility to comply with OSHA</a:t>
            </a:r>
            <a:r>
              <a:rPr lang="en-US" baseline="0" dirty="0" smtClean="0"/>
              <a:t> standards.  Not only is it required by OSHA, by abiding by safety and health rules, you can assure that you are being responsible for your safety.  </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2506633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Please refer to your copy of the NFPA 70E®, </a:t>
            </a:r>
            <a:r>
              <a:rPr lang="en-US" sz="1200" kern="1200" dirty="0" smtClean="0">
                <a:solidFill>
                  <a:schemeClr val="tx1"/>
                </a:solidFill>
                <a:latin typeface="+mn-lt"/>
                <a:ea typeface="+mn-ea"/>
                <a:cs typeface="+mn-cs"/>
              </a:rPr>
              <a:t>Article 110- General Requirements for Electrical Safety Related Work Practices</a:t>
            </a:r>
            <a:r>
              <a:rPr lang="en-US" sz="1200" kern="1200" baseline="0" dirty="0" smtClean="0">
                <a:solidFill>
                  <a:schemeClr val="tx1"/>
                </a:solidFill>
                <a:latin typeface="+mn-lt"/>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31</a:t>
            </a:fld>
            <a:endParaRPr lang="en-US"/>
          </a:p>
        </p:txBody>
      </p:sp>
    </p:spTree>
    <p:extLst>
      <p:ext uri="{BB962C8B-B14F-4D97-AF65-F5344CB8AC3E}">
        <p14:creationId xmlns:p14="http://schemas.microsoft.com/office/powerpoint/2010/main" val="17543118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Please refer to your copy of the NFPA 70E®, </a:t>
            </a:r>
            <a:r>
              <a:rPr lang="en-US" sz="1200" kern="1200" dirty="0" smtClean="0">
                <a:solidFill>
                  <a:schemeClr val="tx1"/>
                </a:solidFill>
                <a:latin typeface="+mn-lt"/>
                <a:ea typeface="+mn-ea"/>
                <a:cs typeface="+mn-cs"/>
              </a:rPr>
              <a:t>Article 110- General Requirements for Electrical Safety Related Work Practices</a:t>
            </a:r>
            <a:r>
              <a:rPr lang="en-US" sz="1200" kern="1200" baseline="0" dirty="0" smtClean="0">
                <a:solidFill>
                  <a:schemeClr val="tx1"/>
                </a:solidFill>
                <a:latin typeface="+mn-lt"/>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32</a:t>
            </a:fld>
            <a:endParaRPr lang="en-US"/>
          </a:p>
        </p:txBody>
      </p:sp>
    </p:spTree>
    <p:extLst>
      <p:ext uri="{BB962C8B-B14F-4D97-AF65-F5344CB8AC3E}">
        <p14:creationId xmlns:p14="http://schemas.microsoft.com/office/powerpoint/2010/main" val="10779318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33</a:t>
            </a:fld>
            <a:endParaRPr lang="en-US"/>
          </a:p>
        </p:txBody>
      </p:sp>
    </p:spTree>
    <p:extLst>
      <p:ext uri="{BB962C8B-B14F-4D97-AF65-F5344CB8AC3E}">
        <p14:creationId xmlns:p14="http://schemas.microsoft.com/office/powerpoint/2010/main" val="5434050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four categories of electrical testing meters</a:t>
            </a:r>
          </a:p>
          <a:p>
            <a:pPr lvl="1"/>
            <a:r>
              <a:rPr lang="en-US" dirty="0" smtClean="0"/>
              <a:t>Category 0</a:t>
            </a:r>
          </a:p>
          <a:p>
            <a:pPr lvl="2"/>
            <a:r>
              <a:rPr lang="en-US" dirty="0" smtClean="0"/>
              <a:t>Protected electronic circuits (copy machines, computers)</a:t>
            </a:r>
          </a:p>
          <a:p>
            <a:pPr lvl="1"/>
            <a:r>
              <a:rPr lang="en-US" dirty="0" smtClean="0"/>
              <a:t>Category II</a:t>
            </a:r>
          </a:p>
          <a:p>
            <a:pPr lvl="2"/>
            <a:r>
              <a:rPr lang="en-US" dirty="0" smtClean="0"/>
              <a:t>Receptacle outlet circuits (120/208V, 120/240V)</a:t>
            </a:r>
          </a:p>
          <a:p>
            <a:pPr lvl="1"/>
            <a:r>
              <a:rPr lang="en-US" dirty="0" smtClean="0"/>
              <a:t>Category III</a:t>
            </a:r>
          </a:p>
          <a:p>
            <a:pPr lvl="2"/>
            <a:r>
              <a:rPr lang="en-US" dirty="0" smtClean="0"/>
              <a:t>Distribution wiring including main bus, feeders, and branch circuits (277/480v)</a:t>
            </a:r>
          </a:p>
          <a:p>
            <a:pPr lvl="1"/>
            <a:r>
              <a:rPr lang="en-US" dirty="0" smtClean="0"/>
              <a:t>Category IV</a:t>
            </a:r>
          </a:p>
          <a:p>
            <a:pPr lvl="2"/>
            <a:r>
              <a:rPr lang="en-US" dirty="0" smtClean="0"/>
              <a:t>Origin of installation, utility level </a:t>
            </a:r>
          </a:p>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35</a:t>
            </a:fld>
            <a:endParaRPr lang="en-US"/>
          </a:p>
        </p:txBody>
      </p:sp>
    </p:spTree>
    <p:extLst>
      <p:ext uri="{BB962C8B-B14F-4D97-AF65-F5344CB8AC3E}">
        <p14:creationId xmlns:p14="http://schemas.microsoft.com/office/powerpoint/2010/main" val="1412192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36</a:t>
            </a:fld>
            <a:endParaRPr lang="en-US"/>
          </a:p>
        </p:txBody>
      </p:sp>
    </p:spTree>
    <p:extLst>
      <p:ext uri="{BB962C8B-B14F-4D97-AF65-F5344CB8AC3E}">
        <p14:creationId xmlns:p14="http://schemas.microsoft.com/office/powerpoint/2010/main" val="8140265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37</a:t>
            </a:fld>
            <a:endParaRPr lang="en-US"/>
          </a:p>
        </p:txBody>
      </p:sp>
    </p:spTree>
    <p:extLst>
      <p:ext uri="{BB962C8B-B14F-4D97-AF65-F5344CB8AC3E}">
        <p14:creationId xmlns:p14="http://schemas.microsoft.com/office/powerpoint/2010/main" val="25903480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example would be if we had a Cat II meter rated at 1000V versus a Cat III meter rated at 600V</a:t>
            </a:r>
            <a:r>
              <a:rPr lang="en-US" baseline="0" dirty="0" smtClean="0"/>
              <a:t>.  Both have an impulse rating of 6kV.  The Cat II meter uses a 12 ohm source and the Cat III uses a 2 ohm source.  The Cat III, 600V, 6kV test impulse has 6 times the current of a CAT II, 1000V, 6kV test impulse.  Voltage rating can be misleading.  A Cat III, 1000V, 8kV transient is safer than Cat III, 600V, 6kV transient but Cat III, 600V is safer than Cat II 1000V.  Some dual use meters, which measure current and voltage, may have the ammeter rated as Cat IV but a voltage rating of Cat III.  Meters used in commercial and industrial applications should be rated at least Cat III, 600V, with the preference being Cat III, 1000V.  All outside work requires a Cat IV 600V instrument and test leads.</a:t>
            </a:r>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38</a:t>
            </a:fld>
            <a:endParaRPr lang="en-US"/>
          </a:p>
        </p:txBody>
      </p:sp>
    </p:spTree>
    <p:extLst>
      <p:ext uri="{BB962C8B-B14F-4D97-AF65-F5344CB8AC3E}">
        <p14:creationId xmlns:p14="http://schemas.microsoft.com/office/powerpoint/2010/main" val="9487595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Please refer to your copy of the NFPA 70E®, </a:t>
            </a:r>
            <a:r>
              <a:rPr lang="en-US" sz="1200" kern="1200" dirty="0" smtClean="0">
                <a:solidFill>
                  <a:schemeClr val="tx1"/>
                </a:solidFill>
                <a:latin typeface="+mn-lt"/>
                <a:ea typeface="+mn-ea"/>
                <a:cs typeface="+mn-cs"/>
              </a:rPr>
              <a:t>Article 110- General Requirements for Electrical Safety Related Work Practices</a:t>
            </a:r>
            <a:r>
              <a:rPr lang="en-US" sz="1200" kern="1200" baseline="0" dirty="0" smtClean="0">
                <a:solidFill>
                  <a:schemeClr val="tx1"/>
                </a:solidFill>
                <a:latin typeface="+mn-lt"/>
                <a:ea typeface="+mn-ea"/>
                <a:cs typeface="+mn-cs"/>
              </a:rPr>
              <a:t> </a:t>
            </a:r>
            <a:endParaRPr lang="en-US" dirty="0" smtClean="0"/>
          </a:p>
        </p:txBody>
      </p:sp>
      <p:sp>
        <p:nvSpPr>
          <p:cNvPr id="4" name="Slide Number Placeholder 3"/>
          <p:cNvSpPr>
            <a:spLocks noGrp="1"/>
          </p:cNvSpPr>
          <p:nvPr>
            <p:ph type="sldNum" sz="quarter" idx="10"/>
          </p:nvPr>
        </p:nvSpPr>
        <p:spPr/>
        <p:txBody>
          <a:bodyPr/>
          <a:lstStyle/>
          <a:p>
            <a:fld id="{2EA19DC1-C796-4799-931B-7CFE0EF529DD}" type="slidenum">
              <a:rPr lang="en-US" smtClean="0"/>
              <a:t>39</a:t>
            </a:fld>
            <a:endParaRPr lang="en-US"/>
          </a:p>
        </p:txBody>
      </p:sp>
    </p:spTree>
    <p:extLst>
      <p:ext uri="{BB962C8B-B14F-4D97-AF65-F5344CB8AC3E}">
        <p14:creationId xmlns:p14="http://schemas.microsoft.com/office/powerpoint/2010/main" val="24549957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85AE9-E33C-45D9-BF5C-B4DAC2D84765}" type="slidenum">
              <a:rPr lang="en-US" smtClean="0"/>
              <a:t>40</a:t>
            </a:fld>
            <a:endParaRPr lang="en-US"/>
          </a:p>
        </p:txBody>
      </p:sp>
    </p:spTree>
    <p:extLst>
      <p:ext uri="{BB962C8B-B14F-4D97-AF65-F5344CB8AC3E}">
        <p14:creationId xmlns:p14="http://schemas.microsoft.com/office/powerpoint/2010/main" val="38359058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611606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as workers</a:t>
            </a:r>
            <a:r>
              <a:rPr lang="en-US" baseline="0" dirty="0" smtClean="0"/>
              <a:t> have responsibilities, employers do as well.  Employers responsibilities are centered around providing the required information necessary to workers to keep them safe.  Included in those responsibilities are the right to provide a hazard free workplace and comply with OSHA standards.  In addition, provide training as required by OSHA, keep records of all injuries and illnesses.  In addition, employees can not be discriminated against when exercising their rights, so as an employer it is important to understand workers rights as well.  </a:t>
            </a:r>
          </a:p>
          <a:p>
            <a:r>
              <a:rPr lang="en-US" baseline="0" dirty="0" smtClean="0"/>
              <a:t>In addition, as an employer, there is responsibility of providing and paying for PPE as required to perform a job safely.   </a:t>
            </a:r>
            <a:endParaRPr lang="en-US" dirty="0" smtClean="0"/>
          </a:p>
          <a:p>
            <a:endParaRPr lang="en-US" dirty="0"/>
          </a:p>
        </p:txBody>
      </p:sp>
      <p:sp>
        <p:nvSpPr>
          <p:cNvPr id="4" name="Slide Number Placeholder 3"/>
          <p:cNvSpPr>
            <a:spLocks noGrp="1"/>
          </p:cNvSpPr>
          <p:nvPr>
            <p:ph type="sldNum" sz="quarter" idx="10"/>
          </p:nvPr>
        </p:nvSpPr>
        <p:spPr/>
        <p:txBody>
          <a:bodyPr/>
          <a:lstStyle/>
          <a:p>
            <a:fld id="{7D885AE9-E33C-45D9-BF5C-B4DAC2D84765}" type="slidenum">
              <a:rPr lang="en-US" smtClean="0"/>
              <a:t>5</a:t>
            </a:fld>
            <a:endParaRPr lang="en-US"/>
          </a:p>
        </p:txBody>
      </p:sp>
    </p:spTree>
    <p:extLst>
      <p:ext uri="{BB962C8B-B14F-4D97-AF65-F5344CB8AC3E}">
        <p14:creationId xmlns:p14="http://schemas.microsoft.com/office/powerpoint/2010/main" val="2851508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9595007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Please refer to your copy of the NFPA 70E®, </a:t>
            </a:r>
            <a:r>
              <a:rPr lang="en-US" sz="1200" kern="1200" dirty="0" smtClean="0">
                <a:solidFill>
                  <a:schemeClr val="tx1"/>
                </a:solidFill>
                <a:latin typeface="+mn-lt"/>
                <a:ea typeface="+mn-ea"/>
                <a:cs typeface="+mn-cs"/>
              </a:rPr>
              <a:t>Article 110- General Requirements for Electrical Safety Related Work Practices</a:t>
            </a:r>
            <a:r>
              <a:rPr lang="en-US" sz="1200" kern="1200" baseline="0" dirty="0" smtClean="0">
                <a:solidFill>
                  <a:schemeClr val="tx1"/>
                </a:solidFill>
                <a:latin typeface="+mn-lt"/>
                <a:ea typeface="+mn-ea"/>
                <a:cs typeface="+mn-cs"/>
              </a:rPr>
              <a:t> </a:t>
            </a:r>
            <a:endParaRPr lang="en-US" dirty="0" smtClean="0"/>
          </a:p>
        </p:txBody>
      </p:sp>
      <p:sp>
        <p:nvSpPr>
          <p:cNvPr id="4" name="Slide Number Placeholder 3"/>
          <p:cNvSpPr>
            <a:spLocks noGrp="1"/>
          </p:cNvSpPr>
          <p:nvPr>
            <p:ph type="sldNum" sz="quarter" idx="10"/>
          </p:nvPr>
        </p:nvSpPr>
        <p:spPr/>
        <p:txBody>
          <a:bodyPr/>
          <a:lstStyle/>
          <a:p>
            <a:fld id="{2EA19DC1-C796-4799-931B-7CFE0EF529DD}" type="slidenum">
              <a:rPr lang="en-US" smtClean="0"/>
              <a:t>43</a:t>
            </a:fld>
            <a:endParaRPr lang="en-US"/>
          </a:p>
        </p:txBody>
      </p:sp>
    </p:spTree>
    <p:extLst>
      <p:ext uri="{BB962C8B-B14F-4D97-AF65-F5344CB8AC3E}">
        <p14:creationId xmlns:p14="http://schemas.microsoft.com/office/powerpoint/2010/main" val="2227453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Please refer to your copy of the NFPA 70E®, </a:t>
            </a:r>
            <a:r>
              <a:rPr lang="en-US" sz="1200" kern="1200" dirty="0" smtClean="0">
                <a:solidFill>
                  <a:schemeClr val="tx1"/>
                </a:solidFill>
                <a:latin typeface="+mn-lt"/>
                <a:ea typeface="+mn-ea"/>
                <a:cs typeface="+mn-cs"/>
              </a:rPr>
              <a:t>Article 110- General Requirements for Electrical Safety Related Work Practices</a:t>
            </a:r>
            <a:r>
              <a:rPr lang="en-US" sz="1200" kern="1200" baseline="0" dirty="0" smtClean="0">
                <a:solidFill>
                  <a:schemeClr val="tx1"/>
                </a:solidFill>
                <a:latin typeface="+mn-lt"/>
                <a:ea typeface="+mn-ea"/>
                <a:cs typeface="+mn-cs"/>
              </a:rPr>
              <a:t> </a:t>
            </a:r>
            <a:endParaRPr lang="en-US" dirty="0" smtClean="0"/>
          </a:p>
        </p:txBody>
      </p:sp>
      <p:sp>
        <p:nvSpPr>
          <p:cNvPr id="4" name="Slide Number Placeholder 3"/>
          <p:cNvSpPr>
            <a:spLocks noGrp="1"/>
          </p:cNvSpPr>
          <p:nvPr>
            <p:ph type="sldNum" sz="quarter" idx="10"/>
          </p:nvPr>
        </p:nvSpPr>
        <p:spPr/>
        <p:txBody>
          <a:bodyPr/>
          <a:lstStyle/>
          <a:p>
            <a:fld id="{2EA19DC1-C796-4799-931B-7CFE0EF529DD}" type="slidenum">
              <a:rPr lang="en-US" smtClean="0"/>
              <a:t>44</a:t>
            </a:fld>
            <a:endParaRPr lang="en-US"/>
          </a:p>
        </p:txBody>
      </p:sp>
    </p:spTree>
    <p:extLst>
      <p:ext uri="{BB962C8B-B14F-4D97-AF65-F5344CB8AC3E}">
        <p14:creationId xmlns:p14="http://schemas.microsoft.com/office/powerpoint/2010/main" val="13228458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Note: When it can be determined from the design of the circuit and the overcurrent devices involved that the automatic operation of a device was caused by an overload rather than a fault condition, no examination of the circuit or connected equipment is needed before the circuit is reenergized.</a:t>
            </a:r>
          </a:p>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45</a:t>
            </a:fld>
            <a:endParaRPr lang="en-US"/>
          </a:p>
        </p:txBody>
      </p:sp>
    </p:spTree>
    <p:extLst>
      <p:ext uri="{BB962C8B-B14F-4D97-AF65-F5344CB8AC3E}">
        <p14:creationId xmlns:p14="http://schemas.microsoft.com/office/powerpoint/2010/main" val="17664957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427038" y="692150"/>
            <a:ext cx="6157912" cy="3463925"/>
          </a:xfrm>
          <a:ln/>
        </p:spPr>
      </p:sp>
      <p:sp>
        <p:nvSpPr>
          <p:cNvPr id="35843" name="Rectangle 3"/>
          <p:cNvSpPr>
            <a:spLocks noGrp="1" noChangeArrowheads="1"/>
          </p:cNvSpPr>
          <p:nvPr>
            <p:ph type="body" idx="1"/>
          </p:nvPr>
        </p:nvSpPr>
        <p:spPr>
          <a:xfrm>
            <a:off x="935038" y="4387850"/>
            <a:ext cx="5140325" cy="41560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2764594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47</a:t>
            </a:fld>
            <a:endParaRPr lang="en-US"/>
          </a:p>
        </p:txBody>
      </p:sp>
    </p:spTree>
    <p:extLst>
      <p:ext uri="{BB962C8B-B14F-4D97-AF65-F5344CB8AC3E}">
        <p14:creationId xmlns:p14="http://schemas.microsoft.com/office/powerpoint/2010/main" val="41068320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48</a:t>
            </a:fld>
            <a:endParaRPr lang="en-US"/>
          </a:p>
        </p:txBody>
      </p:sp>
    </p:spTree>
    <p:extLst>
      <p:ext uri="{BB962C8B-B14F-4D97-AF65-F5344CB8AC3E}">
        <p14:creationId xmlns:p14="http://schemas.microsoft.com/office/powerpoint/2010/main" val="24870966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Please refer to your copy of the NFPA 70E®, </a:t>
            </a:r>
            <a:r>
              <a:rPr lang="en-US" sz="1200" kern="1200" dirty="0" smtClean="0">
                <a:solidFill>
                  <a:schemeClr val="tx1"/>
                </a:solidFill>
                <a:latin typeface="+mn-lt"/>
                <a:ea typeface="+mn-ea"/>
                <a:cs typeface="+mn-cs"/>
              </a:rPr>
              <a:t>Article 130-Work</a:t>
            </a:r>
            <a:r>
              <a:rPr lang="en-US" sz="1200" kern="1200" baseline="0" dirty="0" smtClean="0">
                <a:solidFill>
                  <a:schemeClr val="tx1"/>
                </a:solidFill>
                <a:latin typeface="+mn-lt"/>
                <a:ea typeface="+mn-ea"/>
                <a:cs typeface="+mn-cs"/>
              </a:rPr>
              <a:t> Involving Electrical Hazards, 130.2(A)(2) on Infeasibility.</a:t>
            </a:r>
          </a:p>
          <a:p>
            <a:pPr eaLnBrk="1" hangingPunct="1">
              <a:lnSpc>
                <a:spcPct val="90000"/>
              </a:lnSpc>
              <a:defRPr/>
            </a:pPr>
            <a:r>
              <a:rPr lang="en-US" b="1" dirty="0" smtClean="0"/>
              <a:t>infeasible</a:t>
            </a:r>
            <a:endParaRPr lang="en-US" dirty="0" smtClean="0"/>
          </a:p>
          <a:p>
            <a:pPr eaLnBrk="1" hangingPunct="1">
              <a:lnSpc>
                <a:spcPct val="90000"/>
              </a:lnSpc>
              <a:defRPr/>
            </a:pPr>
            <a:r>
              <a:rPr lang="en-US" dirty="0" err="1" smtClean="0"/>
              <a:t>adj</a:t>
            </a:r>
            <a:r>
              <a:rPr lang="en-US" dirty="0" smtClean="0"/>
              <a:t> : not capable of being carried out or put into practice; [</a:t>
            </a:r>
            <a:r>
              <a:rPr lang="en-US" dirty="0" err="1" smtClean="0"/>
              <a:t>syn</a:t>
            </a:r>
            <a:r>
              <a:rPr lang="en-US" dirty="0" smtClean="0"/>
              <a:t>: </a:t>
            </a:r>
            <a:r>
              <a:rPr lang="en-US" dirty="0" smtClean="0">
                <a:hlinkClick r:id="rId3"/>
              </a:rPr>
              <a:t>impracticable</a:t>
            </a:r>
            <a:r>
              <a:rPr lang="en-US" dirty="0" smtClean="0"/>
              <a:t>, </a:t>
            </a:r>
            <a:r>
              <a:rPr lang="en-US" dirty="0" smtClean="0">
                <a:hlinkClick r:id="rId4"/>
              </a:rPr>
              <a:t>unfeasible</a:t>
            </a:r>
            <a:r>
              <a:rPr lang="en-US" dirty="0" smtClean="0"/>
              <a:t>, </a:t>
            </a:r>
            <a:r>
              <a:rPr lang="en-US" dirty="0" smtClean="0">
                <a:hlinkClick r:id="rId5"/>
              </a:rPr>
              <a:t>unworkable</a:t>
            </a:r>
            <a:r>
              <a:rPr lang="en-US" dirty="0" smtClean="0"/>
              <a:t>]</a:t>
            </a:r>
          </a:p>
          <a:p>
            <a:pPr eaLnBrk="1" hangingPunct="1">
              <a:lnSpc>
                <a:spcPct val="90000"/>
              </a:lnSpc>
              <a:buFont typeface="Wingdings" panose="05000000000000000000" pitchFamily="2" charset="2"/>
              <a:buNone/>
              <a:defRPr/>
            </a:pPr>
            <a:r>
              <a:rPr lang="en-US" dirty="0" smtClean="0"/>
              <a:t>	</a:t>
            </a:r>
            <a:r>
              <a:rPr lang="en-US" sz="1050" i="1" dirty="0" smtClean="0"/>
              <a:t>WordNet Princeton University</a:t>
            </a:r>
            <a:endParaRPr lang="en-US" i="1" dirty="0" smtClean="0"/>
          </a:p>
          <a:p>
            <a:pPr eaLnBrk="1" hangingPunct="1">
              <a:lnSpc>
                <a:spcPct val="90000"/>
              </a:lnSpc>
              <a:defRPr/>
            </a:pPr>
            <a:r>
              <a:rPr lang="en-US" dirty="0" smtClean="0"/>
              <a:t>not practicable </a:t>
            </a:r>
            <a:r>
              <a:rPr lang="en-US" b="1" dirty="0" smtClean="0"/>
              <a:t>:</a:t>
            </a:r>
            <a:r>
              <a:rPr lang="en-US" dirty="0" smtClean="0"/>
              <a:t> incapable of being performed or accomplished by the means employed or at command</a:t>
            </a:r>
            <a:br>
              <a:rPr lang="en-US" dirty="0" smtClean="0"/>
            </a:br>
            <a:r>
              <a:rPr lang="en-US" sz="1050" i="1" dirty="0" smtClean="0"/>
              <a:t>Webster’s Dictionary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49</a:t>
            </a:fld>
            <a:endParaRPr lang="en-US"/>
          </a:p>
        </p:txBody>
      </p:sp>
    </p:spTree>
    <p:extLst>
      <p:ext uri="{BB962C8B-B14F-4D97-AF65-F5344CB8AC3E}">
        <p14:creationId xmlns:p14="http://schemas.microsoft.com/office/powerpoint/2010/main" val="8519364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50</a:t>
            </a:fld>
            <a:endParaRPr lang="en-US"/>
          </a:p>
        </p:txBody>
      </p:sp>
    </p:spTree>
    <p:extLst>
      <p:ext uri="{BB962C8B-B14F-4D97-AF65-F5344CB8AC3E}">
        <p14:creationId xmlns:p14="http://schemas.microsoft.com/office/powerpoint/2010/main" val="3894717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552788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an employee, you are free to file a complaint in the event that your safety and health issues aren’t addressed locally.  </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7949607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52</a:t>
            </a:fld>
            <a:endParaRPr lang="en-US"/>
          </a:p>
        </p:txBody>
      </p:sp>
    </p:spTree>
    <p:extLst>
      <p:ext uri="{BB962C8B-B14F-4D97-AF65-F5344CB8AC3E}">
        <p14:creationId xmlns:p14="http://schemas.microsoft.com/office/powerpoint/2010/main" val="31755622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Control</a:t>
            </a:r>
            <a:r>
              <a:rPr lang="en-US" baseline="0" dirty="0" smtClean="0"/>
              <a:t> circuit devices, such as pushbuttons, selector switches, and interlocks, may not be used as a sole means for de-energizing circuits or equipment.  Interlocks for electric equipment may not be used as a substitute for lock out and tagging procedures </a:t>
            </a:r>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53</a:t>
            </a:fld>
            <a:endParaRPr lang="en-US"/>
          </a:p>
        </p:txBody>
      </p:sp>
    </p:spTree>
    <p:extLst>
      <p:ext uri="{BB962C8B-B14F-4D97-AF65-F5344CB8AC3E}">
        <p14:creationId xmlns:p14="http://schemas.microsoft.com/office/powerpoint/2010/main" val="3470621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427038" y="692150"/>
            <a:ext cx="6157912" cy="3463925"/>
          </a:xfrm>
          <a:ln/>
        </p:spPr>
      </p:sp>
      <p:sp>
        <p:nvSpPr>
          <p:cNvPr id="48131" name="Rectangle 3"/>
          <p:cNvSpPr>
            <a:spLocks noGrp="1" noChangeArrowheads="1"/>
          </p:cNvSpPr>
          <p:nvPr>
            <p:ph type="body" idx="1"/>
          </p:nvPr>
        </p:nvSpPr>
        <p:spPr>
          <a:xfrm>
            <a:off x="935038" y="4387850"/>
            <a:ext cx="5140325" cy="41560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Please refer to your copy of the NFPA 70E®, </a:t>
            </a:r>
            <a:r>
              <a:rPr lang="en-US" sz="1200" kern="1200" dirty="0" smtClean="0">
                <a:solidFill>
                  <a:schemeClr val="tx1"/>
                </a:solidFill>
                <a:latin typeface="+mn-lt"/>
                <a:ea typeface="+mn-ea"/>
                <a:cs typeface="+mn-cs"/>
              </a:rPr>
              <a:t>Article 120, Establishing an Electrically Safe Work Condition, 120.5(3). Visually</a:t>
            </a:r>
            <a:r>
              <a:rPr lang="en-US" sz="1200" kern="1200" baseline="0" dirty="0" smtClean="0">
                <a:solidFill>
                  <a:schemeClr val="tx1"/>
                </a:solidFill>
                <a:latin typeface="+mn-lt"/>
                <a:ea typeface="+mn-ea"/>
                <a:cs typeface="+mn-cs"/>
              </a:rPr>
              <a:t> verify opening of disconnect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t>If a circuit has a visible disconnect it should be verified that the blades are open before any testing is done. At one large industrial plant a switch failure occurs about once a year that leaves one pole of a three phase switch still engaged.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altLang="en-US" dirty="0" smtClean="0"/>
          </a:p>
        </p:txBody>
      </p:sp>
    </p:spTree>
    <p:extLst>
      <p:ext uri="{BB962C8B-B14F-4D97-AF65-F5344CB8AC3E}">
        <p14:creationId xmlns:p14="http://schemas.microsoft.com/office/powerpoint/2010/main" val="5384617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55</a:t>
            </a:fld>
            <a:endParaRPr lang="en-US"/>
          </a:p>
        </p:txBody>
      </p:sp>
    </p:spTree>
    <p:extLst>
      <p:ext uri="{BB962C8B-B14F-4D97-AF65-F5344CB8AC3E}">
        <p14:creationId xmlns:p14="http://schemas.microsoft.com/office/powerpoint/2010/main" val="30859449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56</a:t>
            </a:fld>
            <a:endParaRPr lang="en-US"/>
          </a:p>
        </p:txBody>
      </p:sp>
    </p:spTree>
    <p:extLst>
      <p:ext uri="{BB962C8B-B14F-4D97-AF65-F5344CB8AC3E}">
        <p14:creationId xmlns:p14="http://schemas.microsoft.com/office/powerpoint/2010/main" val="21416679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57</a:t>
            </a:fld>
            <a:endParaRPr lang="en-US"/>
          </a:p>
        </p:txBody>
      </p:sp>
    </p:spTree>
    <p:extLst>
      <p:ext uri="{BB962C8B-B14F-4D97-AF65-F5344CB8AC3E}">
        <p14:creationId xmlns:p14="http://schemas.microsoft.com/office/powerpoint/2010/main" val="33875540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Please refer to your copy of the NFPA 70E®, </a:t>
            </a:r>
            <a:r>
              <a:rPr lang="en-US" sz="1200" kern="1200" dirty="0" smtClean="0">
                <a:solidFill>
                  <a:schemeClr val="tx1"/>
                </a:solidFill>
                <a:latin typeface="+mn-lt"/>
                <a:ea typeface="+mn-ea"/>
                <a:cs typeface="+mn-cs"/>
              </a:rPr>
              <a:t>Article 120, Establishing an Electrically Safe Work Condition, 120.5(7),</a:t>
            </a:r>
            <a:r>
              <a:rPr lang="en-US" sz="1200" kern="1200" baseline="0" dirty="0" smtClean="0">
                <a:solidFill>
                  <a:schemeClr val="tx1"/>
                </a:solidFill>
                <a:latin typeface="+mn-lt"/>
                <a:ea typeface="+mn-ea"/>
                <a:cs typeface="+mn-cs"/>
              </a:rPr>
              <a:t> Exception No. 1 and No. 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r>
              <a:rPr lang="en-US" altLang="en-US" sz="1200" b="0" dirty="0" smtClean="0"/>
              <a:t>Checking the meter before and after the test is essential.   If the meter is not working correctly it may read “0” when the circuit is still energized.  Therefore, we must eliminate meter failure as a cause of a “0” reading. Just because the meter tested fine before the test does not mean it was working during the test. The only way to be certain is to retest the meter after the circuit to be touched has been tested.  The meter check should not be done on high energy circuits that could cause an arc flash burn.   </a:t>
            </a:r>
          </a:p>
          <a:p>
            <a:endParaRPr lang="en-US" altLang="en-US" sz="1200" b="0" dirty="0" smtClean="0"/>
          </a:p>
          <a:p>
            <a:r>
              <a:rPr lang="en-US" altLang="en-US" sz="1200" b="0" dirty="0" smtClean="0"/>
              <a:t>If the circuit to be touched is on a DC motor, then the meter check should be done on a DC source and not an AC source. This makes sure that the meter is working correctly.</a:t>
            </a:r>
          </a:p>
          <a:p>
            <a:r>
              <a:rPr lang="en-US" altLang="en-US" sz="1200" b="0" dirty="0" smtClean="0"/>
              <a:t>An incident occurred at one plant when the meters internal AC circuitry failed but the DC circuitry continued to work. 24 volts DC was measured before the AC Test was done.  When the meter was tested on a live 480 volt circuit it indicated no voltage. </a:t>
            </a:r>
          </a:p>
          <a:p>
            <a:endParaRPr lang="en-US" altLang="en-US" sz="1200" b="0" dirty="0" smtClean="0"/>
          </a:p>
          <a:p>
            <a:r>
              <a:rPr lang="en-US" altLang="en-US" sz="1200" b="0" dirty="0" smtClean="0"/>
              <a:t>The ground to phase test is not valid without a good ground. A poor ground connection will cause the meter to show 0 volts even if voltage is present. </a:t>
            </a:r>
          </a:p>
          <a:p>
            <a:r>
              <a:rPr lang="en-US" altLang="en-US" sz="1200" b="0" dirty="0" smtClean="0"/>
              <a:t>The ground test point must be verified if the user is not certain that the ground test point is reliable. Verification could include testing a live source to that ground point or a continuity check to a known ground.</a:t>
            </a:r>
          </a:p>
          <a:p>
            <a:r>
              <a:rPr lang="en-US" altLang="en-US" sz="1200" b="0" dirty="0" smtClean="0"/>
              <a:t>The location of a reliable ground test point depends on the equipment and the manufacturer. </a:t>
            </a:r>
          </a:p>
          <a:p>
            <a:endParaRPr lang="en-US" altLang="en-US" sz="1200" b="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58</a:t>
            </a:fld>
            <a:endParaRPr lang="en-US"/>
          </a:p>
        </p:txBody>
      </p:sp>
    </p:spTree>
    <p:extLst>
      <p:ext uri="{BB962C8B-B14F-4D97-AF65-F5344CB8AC3E}">
        <p14:creationId xmlns:p14="http://schemas.microsoft.com/office/powerpoint/2010/main" val="299246746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59</a:t>
            </a:fld>
            <a:endParaRPr lang="en-US"/>
          </a:p>
        </p:txBody>
      </p:sp>
    </p:spTree>
    <p:extLst>
      <p:ext uri="{BB962C8B-B14F-4D97-AF65-F5344CB8AC3E}">
        <p14:creationId xmlns:p14="http://schemas.microsoft.com/office/powerpoint/2010/main" val="2300374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32680365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61</a:t>
            </a:fld>
            <a:endParaRPr lang="en-US"/>
          </a:p>
        </p:txBody>
      </p:sp>
    </p:spTree>
    <p:extLst>
      <p:ext uri="{BB962C8B-B14F-4D97-AF65-F5344CB8AC3E}">
        <p14:creationId xmlns:p14="http://schemas.microsoft.com/office/powerpoint/2010/main" val="1857103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Section 11(c) of the Act prohibits your employer from discharging or in any manner retaliating against you or any worker for exercising your rights under the Act. We've covered many of your rights under OSHA earlier. Can you recall some of them? Depending upon the circumstances of the case, "discrimination" can include: firing or laying off; demoting; denying overtime or promotion; disciplining; reducing pay or hours, and other actions. If you believe your employer has discriminated against you because you exercised your safety and health rights, contact your local OSHA Office right away. The OSH Act gives you only 30 days from the condition</a:t>
            </a:r>
            <a:r>
              <a:rPr lang="en-US" baseline="0" dirty="0" smtClean="0"/>
              <a:t> </a:t>
            </a:r>
            <a:r>
              <a:rPr lang="en-US" dirty="0" smtClean="0"/>
              <a:t>to report discrimination.  If you would like any additional information regarding Whistleblower</a:t>
            </a:r>
            <a:r>
              <a:rPr lang="en-US" baseline="0" dirty="0" smtClean="0"/>
              <a:t> protection, please reference the appendix which further discusses the protection.  </a:t>
            </a:r>
            <a:endParaRPr lang="en-US" dirty="0"/>
          </a:p>
        </p:txBody>
      </p:sp>
      <p:sp>
        <p:nvSpPr>
          <p:cNvPr id="4" name="Slide Number Placeholder 3"/>
          <p:cNvSpPr>
            <a:spLocks noGrp="1"/>
          </p:cNvSpPr>
          <p:nvPr>
            <p:ph type="sldNum" sz="quarter" idx="10"/>
          </p:nvPr>
        </p:nvSpPr>
        <p:spPr/>
        <p:txBody>
          <a:bodyPr/>
          <a:lstStyle/>
          <a:p>
            <a:fld id="{611EA9B7-3BC7-42D7-88D6-E949AF61D7BA}"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5959744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62</a:t>
            </a:fld>
            <a:endParaRPr lang="en-US"/>
          </a:p>
        </p:txBody>
      </p:sp>
    </p:spTree>
    <p:extLst>
      <p:ext uri="{BB962C8B-B14F-4D97-AF65-F5344CB8AC3E}">
        <p14:creationId xmlns:p14="http://schemas.microsoft.com/office/powerpoint/2010/main" val="204777849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63</a:t>
            </a:fld>
            <a:endParaRPr lang="en-US"/>
          </a:p>
        </p:txBody>
      </p:sp>
    </p:spTree>
    <p:extLst>
      <p:ext uri="{BB962C8B-B14F-4D97-AF65-F5344CB8AC3E}">
        <p14:creationId xmlns:p14="http://schemas.microsoft.com/office/powerpoint/2010/main" val="69355444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64</a:t>
            </a:fld>
            <a:endParaRPr lang="en-US"/>
          </a:p>
        </p:txBody>
      </p:sp>
    </p:spTree>
    <p:extLst>
      <p:ext uri="{BB962C8B-B14F-4D97-AF65-F5344CB8AC3E}">
        <p14:creationId xmlns:p14="http://schemas.microsoft.com/office/powerpoint/2010/main" val="208902093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Please refer to your copy of the NFPA 70E®, </a:t>
            </a:r>
            <a:r>
              <a:rPr lang="en-US" sz="1200" kern="1200" dirty="0" smtClean="0">
                <a:solidFill>
                  <a:schemeClr val="tx1"/>
                </a:solidFill>
                <a:latin typeface="+mn-lt"/>
                <a:ea typeface="+mn-ea"/>
                <a:cs typeface="+mn-cs"/>
              </a:rPr>
              <a:t>Article 130- Work</a:t>
            </a:r>
            <a:r>
              <a:rPr lang="en-US" sz="1200" kern="1200" baseline="0" dirty="0" smtClean="0">
                <a:solidFill>
                  <a:schemeClr val="tx1"/>
                </a:solidFill>
                <a:latin typeface="+mn-lt"/>
                <a:ea typeface="+mn-ea"/>
                <a:cs typeface="+mn-cs"/>
              </a:rPr>
              <a:t> Involving Electrical Hazards, 130.6(C)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Copyright 2018 NFPA 70E All Rights Reserved</a:t>
            </a:r>
          </a:p>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65</a:t>
            </a:fld>
            <a:endParaRPr lang="en-US"/>
          </a:p>
        </p:txBody>
      </p:sp>
    </p:spTree>
    <p:extLst>
      <p:ext uri="{BB962C8B-B14F-4D97-AF65-F5344CB8AC3E}">
        <p14:creationId xmlns:p14="http://schemas.microsoft.com/office/powerpoint/2010/main" val="282765484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Please refer to your copy of the NFPA 70E®, </a:t>
            </a:r>
            <a:r>
              <a:rPr lang="en-US" sz="1200" kern="1200" dirty="0" smtClean="0">
                <a:solidFill>
                  <a:schemeClr val="tx1"/>
                </a:solidFill>
                <a:latin typeface="+mn-lt"/>
                <a:ea typeface="+mn-ea"/>
                <a:cs typeface="+mn-cs"/>
              </a:rPr>
              <a:t>Article 130- Work</a:t>
            </a:r>
            <a:r>
              <a:rPr lang="en-US" sz="1200" kern="1200" baseline="0" dirty="0" smtClean="0">
                <a:solidFill>
                  <a:schemeClr val="tx1"/>
                </a:solidFill>
                <a:latin typeface="+mn-lt"/>
                <a:ea typeface="+mn-ea"/>
                <a:cs typeface="+mn-cs"/>
              </a:rPr>
              <a:t> Involving Electrical Hazards, 130.6(F)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Copyright 2018 NFPA 70E All Rights Reserved</a:t>
            </a:r>
          </a:p>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66</a:t>
            </a:fld>
            <a:endParaRPr lang="en-US"/>
          </a:p>
        </p:txBody>
      </p:sp>
    </p:spTree>
    <p:extLst>
      <p:ext uri="{BB962C8B-B14F-4D97-AF65-F5344CB8AC3E}">
        <p14:creationId xmlns:p14="http://schemas.microsoft.com/office/powerpoint/2010/main" val="264406266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Please refer to your copy of the NFPA 70E®, </a:t>
            </a:r>
            <a:r>
              <a:rPr lang="en-US" sz="1200" kern="1200" dirty="0" smtClean="0">
                <a:solidFill>
                  <a:schemeClr val="tx1"/>
                </a:solidFill>
                <a:latin typeface="+mn-lt"/>
                <a:ea typeface="+mn-ea"/>
                <a:cs typeface="+mn-cs"/>
              </a:rPr>
              <a:t>Article 130- Work</a:t>
            </a:r>
            <a:r>
              <a:rPr lang="en-US" sz="1200" kern="1200" baseline="0" dirty="0" smtClean="0">
                <a:solidFill>
                  <a:schemeClr val="tx1"/>
                </a:solidFill>
                <a:latin typeface="+mn-lt"/>
                <a:ea typeface="+mn-ea"/>
                <a:cs typeface="+mn-cs"/>
              </a:rPr>
              <a:t> Involving Electrical Hazards, 130.6(E)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Copyright 2018 NFPA 70E All Rights Reserved</a:t>
            </a:r>
          </a:p>
        </p:txBody>
      </p:sp>
      <p:sp>
        <p:nvSpPr>
          <p:cNvPr id="4" name="Slide Number Placeholder 3"/>
          <p:cNvSpPr>
            <a:spLocks noGrp="1"/>
          </p:cNvSpPr>
          <p:nvPr>
            <p:ph type="sldNum" sz="quarter" idx="10"/>
          </p:nvPr>
        </p:nvSpPr>
        <p:spPr/>
        <p:txBody>
          <a:bodyPr/>
          <a:lstStyle/>
          <a:p>
            <a:fld id="{2EA19DC1-C796-4799-931B-7CFE0EF529DD}" type="slidenum">
              <a:rPr lang="en-US" smtClean="0"/>
              <a:t>67</a:t>
            </a:fld>
            <a:endParaRPr lang="en-US"/>
          </a:p>
        </p:txBody>
      </p:sp>
    </p:spTree>
    <p:extLst>
      <p:ext uri="{BB962C8B-B14F-4D97-AF65-F5344CB8AC3E}">
        <p14:creationId xmlns:p14="http://schemas.microsoft.com/office/powerpoint/2010/main" val="72281089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68</a:t>
            </a:fld>
            <a:endParaRPr lang="en-US"/>
          </a:p>
        </p:txBody>
      </p:sp>
    </p:spTree>
    <p:extLst>
      <p:ext uri="{BB962C8B-B14F-4D97-AF65-F5344CB8AC3E}">
        <p14:creationId xmlns:p14="http://schemas.microsoft.com/office/powerpoint/2010/main" val="425103851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Please refer to your copy of the NFPA 70E®, </a:t>
            </a:r>
            <a:r>
              <a:rPr lang="en-US" sz="1200" kern="1200" dirty="0" smtClean="0">
                <a:solidFill>
                  <a:schemeClr val="tx1"/>
                </a:solidFill>
                <a:latin typeface="+mn-lt"/>
                <a:ea typeface="+mn-ea"/>
                <a:cs typeface="+mn-cs"/>
              </a:rPr>
              <a:t>Article 130- Work</a:t>
            </a:r>
            <a:r>
              <a:rPr lang="en-US" sz="1200" kern="1200" baseline="0" dirty="0" smtClean="0">
                <a:solidFill>
                  <a:schemeClr val="tx1"/>
                </a:solidFill>
                <a:latin typeface="+mn-lt"/>
                <a:ea typeface="+mn-ea"/>
                <a:cs typeface="+mn-cs"/>
              </a:rPr>
              <a:t> Involving Electrical Hazards, 130.6(D)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Copyright 2018 NFPA 70E All Rights Reserved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69</a:t>
            </a:fld>
            <a:endParaRPr lang="en-US"/>
          </a:p>
        </p:txBody>
      </p:sp>
    </p:spTree>
    <p:extLst>
      <p:ext uri="{BB962C8B-B14F-4D97-AF65-F5344CB8AC3E}">
        <p14:creationId xmlns:p14="http://schemas.microsoft.com/office/powerpoint/2010/main" val="214173467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Please refer to your copy of the NFPA 70E®, </a:t>
            </a:r>
            <a:r>
              <a:rPr lang="en-US" sz="1200" kern="1200" dirty="0" smtClean="0">
                <a:solidFill>
                  <a:schemeClr val="tx1"/>
                </a:solidFill>
                <a:latin typeface="+mn-lt"/>
                <a:ea typeface="+mn-ea"/>
                <a:cs typeface="+mn-cs"/>
              </a:rPr>
              <a:t>Article 130- Work</a:t>
            </a:r>
            <a:r>
              <a:rPr lang="en-US" sz="1200" kern="1200" baseline="0" dirty="0" smtClean="0">
                <a:solidFill>
                  <a:schemeClr val="tx1"/>
                </a:solidFill>
                <a:latin typeface="+mn-lt"/>
                <a:ea typeface="+mn-ea"/>
                <a:cs typeface="+mn-cs"/>
              </a:rPr>
              <a:t> Involving Electrical Hazards, 130.6(I)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Copyright 2018 NFPA 70E All Rights Reserved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70</a:t>
            </a:fld>
            <a:endParaRPr lang="en-US"/>
          </a:p>
        </p:txBody>
      </p:sp>
    </p:spTree>
    <p:extLst>
      <p:ext uri="{BB962C8B-B14F-4D97-AF65-F5344CB8AC3E}">
        <p14:creationId xmlns:p14="http://schemas.microsoft.com/office/powerpoint/2010/main" val="316169033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Please refer to your copy of the NFPA 70E®, </a:t>
            </a:r>
            <a:r>
              <a:rPr lang="en-US" sz="1200" kern="1200" dirty="0" smtClean="0">
                <a:solidFill>
                  <a:schemeClr val="tx1"/>
                </a:solidFill>
                <a:latin typeface="+mn-lt"/>
                <a:ea typeface="+mn-ea"/>
                <a:cs typeface="+mn-cs"/>
              </a:rPr>
              <a:t>Article 130- Work</a:t>
            </a:r>
            <a:r>
              <a:rPr lang="en-US" sz="1200" kern="1200" baseline="0" dirty="0" smtClean="0">
                <a:solidFill>
                  <a:schemeClr val="tx1"/>
                </a:solidFill>
                <a:latin typeface="+mn-lt"/>
                <a:ea typeface="+mn-ea"/>
                <a:cs typeface="+mn-cs"/>
              </a:rPr>
              <a:t> Involving Electrical Hazards, 130.6(N)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Copyright 2018 NFPA 70E All Rights Reserved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71</a:t>
            </a:fld>
            <a:endParaRPr lang="en-US"/>
          </a:p>
        </p:txBody>
      </p:sp>
    </p:spTree>
    <p:extLst>
      <p:ext uri="{BB962C8B-B14F-4D97-AF65-F5344CB8AC3E}">
        <p14:creationId xmlns:p14="http://schemas.microsoft.com/office/powerpoint/2010/main" val="779472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Enabling Objectives:</a:t>
            </a:r>
          </a:p>
          <a:p>
            <a:pPr marL="228600" indent="-228600">
              <a:buAutoNum type="arabicPeriod"/>
            </a:pPr>
            <a:r>
              <a:rPr lang="en-US" b="0" baseline="0" dirty="0" smtClean="0"/>
              <a:t>Identify major electrical hazards.</a:t>
            </a:r>
          </a:p>
          <a:p>
            <a:pPr marL="228600" indent="-228600">
              <a:buAutoNum type="arabicPeriod"/>
            </a:pPr>
            <a:r>
              <a:rPr lang="en-US" b="0" baseline="0" dirty="0" smtClean="0"/>
              <a:t>Describe types of electrical hazards.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3.</a:t>
            </a:r>
            <a:r>
              <a:rPr lang="en-US" baseline="0" dirty="0" smtClean="0"/>
              <a:t>   </a:t>
            </a:r>
            <a:r>
              <a:rPr lang="en-US" dirty="0" smtClean="0"/>
              <a:t>Identify and understand controls </a:t>
            </a:r>
          </a:p>
          <a:p>
            <a:endParaRPr lang="en-US" dirty="0"/>
          </a:p>
        </p:txBody>
      </p:sp>
      <p:sp>
        <p:nvSpPr>
          <p:cNvPr id="4" name="Slide Number Placeholder 3"/>
          <p:cNvSpPr>
            <a:spLocks noGrp="1"/>
          </p:cNvSpPr>
          <p:nvPr>
            <p:ph type="sldNum" sz="quarter" idx="10"/>
          </p:nvPr>
        </p:nvSpPr>
        <p:spPr/>
        <p:txBody>
          <a:bodyPr/>
          <a:lstStyle/>
          <a:p>
            <a:fld id="{7D885AE9-E33C-45D9-BF5C-B4DAC2D84765}" type="slidenum">
              <a:rPr lang="en-US" smtClean="0"/>
              <a:t>8</a:t>
            </a:fld>
            <a:endParaRPr lang="en-US"/>
          </a:p>
        </p:txBody>
      </p:sp>
    </p:spTree>
    <p:extLst>
      <p:ext uri="{BB962C8B-B14F-4D97-AF65-F5344CB8AC3E}">
        <p14:creationId xmlns:p14="http://schemas.microsoft.com/office/powerpoint/2010/main" val="92774195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Please refer to your copy of the NFPA 70E®, </a:t>
            </a:r>
            <a:r>
              <a:rPr lang="en-US" sz="1200" kern="1200" dirty="0" smtClean="0">
                <a:solidFill>
                  <a:schemeClr val="tx1"/>
                </a:solidFill>
                <a:latin typeface="+mn-lt"/>
                <a:ea typeface="+mn-ea"/>
                <a:cs typeface="+mn-cs"/>
              </a:rPr>
              <a:t>Article 110- General</a:t>
            </a:r>
            <a:r>
              <a:rPr lang="en-US" sz="1200" kern="1200" baseline="0" dirty="0" smtClean="0">
                <a:solidFill>
                  <a:schemeClr val="tx1"/>
                </a:solidFill>
                <a:latin typeface="+mn-lt"/>
                <a:ea typeface="+mn-ea"/>
                <a:cs typeface="+mn-cs"/>
              </a:rPr>
              <a:t> Requirements for Electrical Safety-Related Work Practices, 110.5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Copyright 2018 NFPA 70E All Rights Reserved</a:t>
            </a:r>
          </a:p>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72</a:t>
            </a:fld>
            <a:endParaRPr lang="en-US"/>
          </a:p>
        </p:txBody>
      </p:sp>
    </p:spTree>
    <p:extLst>
      <p:ext uri="{BB962C8B-B14F-4D97-AF65-F5344CB8AC3E}">
        <p14:creationId xmlns:p14="http://schemas.microsoft.com/office/powerpoint/2010/main" val="80248857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Please refer to your copy of the NFPA 70E®, </a:t>
            </a:r>
            <a:r>
              <a:rPr lang="en-US" sz="1200" kern="1200" dirty="0" smtClean="0">
                <a:solidFill>
                  <a:schemeClr val="tx1"/>
                </a:solidFill>
                <a:latin typeface="+mn-lt"/>
                <a:ea typeface="+mn-ea"/>
                <a:cs typeface="+mn-cs"/>
              </a:rPr>
              <a:t>Article 110- General</a:t>
            </a:r>
            <a:r>
              <a:rPr lang="en-US" sz="1200" kern="1200" baseline="0" dirty="0" smtClean="0">
                <a:solidFill>
                  <a:schemeClr val="tx1"/>
                </a:solidFill>
                <a:latin typeface="+mn-lt"/>
                <a:ea typeface="+mn-ea"/>
                <a:cs typeface="+mn-cs"/>
              </a:rPr>
              <a:t> Requirements for Electrical Safety-Related Work Practices, 110.5(A)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Copyright 2018 NFPA 70E All Rights Reserved</a:t>
            </a:r>
          </a:p>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73</a:t>
            </a:fld>
            <a:endParaRPr lang="en-US"/>
          </a:p>
        </p:txBody>
      </p:sp>
    </p:spTree>
    <p:extLst>
      <p:ext uri="{BB962C8B-B14F-4D97-AF65-F5344CB8AC3E}">
        <p14:creationId xmlns:p14="http://schemas.microsoft.com/office/powerpoint/2010/main" val="257260331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Please refer to your copy of the NFPA 70E®, </a:t>
            </a:r>
            <a:r>
              <a:rPr lang="en-US" sz="1200" kern="1200" dirty="0" smtClean="0">
                <a:solidFill>
                  <a:schemeClr val="tx1"/>
                </a:solidFill>
                <a:latin typeface="+mn-lt"/>
                <a:ea typeface="+mn-ea"/>
                <a:cs typeface="+mn-cs"/>
              </a:rPr>
              <a:t>Article 110- General</a:t>
            </a:r>
            <a:r>
              <a:rPr lang="en-US" sz="1200" kern="1200" baseline="0" dirty="0" smtClean="0">
                <a:solidFill>
                  <a:schemeClr val="tx1"/>
                </a:solidFill>
                <a:latin typeface="+mn-lt"/>
                <a:ea typeface="+mn-ea"/>
                <a:cs typeface="+mn-cs"/>
              </a:rPr>
              <a:t> Requirements for Electrical Safety-Related Work Practices, 110.5(C)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Copyright 2018 NFPA 70E All Rights Reserved</a:t>
            </a:r>
          </a:p>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74</a:t>
            </a:fld>
            <a:endParaRPr lang="en-US"/>
          </a:p>
        </p:txBody>
      </p:sp>
    </p:spTree>
    <p:extLst>
      <p:ext uri="{BB962C8B-B14F-4D97-AF65-F5344CB8AC3E}">
        <p14:creationId xmlns:p14="http://schemas.microsoft.com/office/powerpoint/2010/main" val="297118205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Please refer to your copy of the NFPA 70E®, </a:t>
            </a:r>
            <a:r>
              <a:rPr lang="en-US" sz="1200" kern="1200" dirty="0" smtClean="0">
                <a:solidFill>
                  <a:schemeClr val="tx1"/>
                </a:solidFill>
                <a:latin typeface="+mn-lt"/>
                <a:ea typeface="+mn-ea"/>
                <a:cs typeface="+mn-cs"/>
              </a:rPr>
              <a:t>Article 110- General</a:t>
            </a:r>
            <a:r>
              <a:rPr lang="en-US" sz="1200" kern="1200" baseline="0" dirty="0" smtClean="0">
                <a:solidFill>
                  <a:schemeClr val="tx1"/>
                </a:solidFill>
                <a:latin typeface="+mn-lt"/>
                <a:ea typeface="+mn-ea"/>
                <a:cs typeface="+mn-cs"/>
              </a:rPr>
              <a:t> Requirements for Electrical Safety-Related Work Practices, 110.5(D)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Copyright 2018 NFPA 70E All Rights Reserved</a:t>
            </a:r>
          </a:p>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75</a:t>
            </a:fld>
            <a:endParaRPr lang="en-US"/>
          </a:p>
        </p:txBody>
      </p:sp>
    </p:spTree>
    <p:extLst>
      <p:ext uri="{BB962C8B-B14F-4D97-AF65-F5344CB8AC3E}">
        <p14:creationId xmlns:p14="http://schemas.microsoft.com/office/powerpoint/2010/main" val="232853710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Please refer to your copy of the NFPA 70E®, </a:t>
            </a:r>
            <a:r>
              <a:rPr lang="en-US" sz="1200" kern="1200" dirty="0" smtClean="0">
                <a:solidFill>
                  <a:schemeClr val="tx1"/>
                </a:solidFill>
                <a:latin typeface="+mn-lt"/>
                <a:ea typeface="+mn-ea"/>
                <a:cs typeface="+mn-cs"/>
              </a:rPr>
              <a:t>Article 110- General</a:t>
            </a:r>
            <a:r>
              <a:rPr lang="en-US" sz="1200" kern="1200" baseline="0" dirty="0" smtClean="0">
                <a:solidFill>
                  <a:schemeClr val="tx1"/>
                </a:solidFill>
                <a:latin typeface="+mn-lt"/>
                <a:ea typeface="+mn-ea"/>
                <a:cs typeface="+mn-cs"/>
              </a:rPr>
              <a:t> Requirements for Electrical Safety-Related Work Practices, 110.5(E)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Copyright 2018 NFPA 70E All Rights Reserved</a:t>
            </a:r>
          </a:p>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76</a:t>
            </a:fld>
            <a:endParaRPr lang="en-US"/>
          </a:p>
        </p:txBody>
      </p:sp>
    </p:spTree>
    <p:extLst>
      <p:ext uri="{BB962C8B-B14F-4D97-AF65-F5344CB8AC3E}">
        <p14:creationId xmlns:p14="http://schemas.microsoft.com/office/powerpoint/2010/main" val="358622751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Please refer to your copy of the NFPA 70E®, </a:t>
            </a:r>
            <a:r>
              <a:rPr lang="en-US" sz="1200" kern="1200" dirty="0" smtClean="0">
                <a:solidFill>
                  <a:schemeClr val="tx1"/>
                </a:solidFill>
                <a:latin typeface="+mn-lt"/>
                <a:ea typeface="+mn-ea"/>
                <a:cs typeface="+mn-cs"/>
              </a:rPr>
              <a:t>Article 130- Work</a:t>
            </a:r>
            <a:r>
              <a:rPr lang="en-US" sz="1200" kern="1200" baseline="0" dirty="0" smtClean="0">
                <a:solidFill>
                  <a:schemeClr val="tx1"/>
                </a:solidFill>
                <a:latin typeface="+mn-lt"/>
                <a:ea typeface="+mn-ea"/>
                <a:cs typeface="+mn-cs"/>
              </a:rPr>
              <a:t> Involving Electrical Hazards, 130.6(L)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Copyright 2018 NFPA 70E All Rights Reserved</a:t>
            </a:r>
          </a:p>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77</a:t>
            </a:fld>
            <a:endParaRPr lang="en-US"/>
          </a:p>
        </p:txBody>
      </p:sp>
    </p:spTree>
    <p:extLst>
      <p:ext uri="{BB962C8B-B14F-4D97-AF65-F5344CB8AC3E}">
        <p14:creationId xmlns:p14="http://schemas.microsoft.com/office/powerpoint/2010/main" val="224597319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Please refer to your copy of the NFPA 70E®, </a:t>
            </a:r>
            <a:r>
              <a:rPr lang="en-US" sz="1200" kern="1200" dirty="0" smtClean="0">
                <a:solidFill>
                  <a:schemeClr val="tx1"/>
                </a:solidFill>
                <a:latin typeface="+mn-lt"/>
                <a:ea typeface="+mn-ea"/>
                <a:cs typeface="+mn-cs"/>
              </a:rPr>
              <a:t>Article 130- Work</a:t>
            </a:r>
            <a:r>
              <a:rPr lang="en-US" sz="1200" kern="1200" baseline="0" dirty="0" smtClean="0">
                <a:solidFill>
                  <a:schemeClr val="tx1"/>
                </a:solidFill>
                <a:latin typeface="+mn-lt"/>
                <a:ea typeface="+mn-ea"/>
                <a:cs typeface="+mn-cs"/>
              </a:rPr>
              <a:t> Involving Electrical Hazards, 130.6(M)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Copyright 2018 NFPA 70E All Rights Reserved</a:t>
            </a:r>
          </a:p>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78</a:t>
            </a:fld>
            <a:endParaRPr lang="en-US"/>
          </a:p>
        </p:txBody>
      </p:sp>
    </p:spTree>
    <p:extLst>
      <p:ext uri="{BB962C8B-B14F-4D97-AF65-F5344CB8AC3E}">
        <p14:creationId xmlns:p14="http://schemas.microsoft.com/office/powerpoint/2010/main" val="332627394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Please refer to your copy of the NFPA 70E®, </a:t>
            </a:r>
            <a:r>
              <a:rPr lang="en-US" sz="1200" kern="1200" dirty="0" smtClean="0">
                <a:solidFill>
                  <a:schemeClr val="tx1"/>
                </a:solidFill>
                <a:latin typeface="+mn-lt"/>
                <a:ea typeface="+mn-ea"/>
                <a:cs typeface="+mn-cs"/>
              </a:rPr>
              <a:t>Article 110- General</a:t>
            </a:r>
            <a:r>
              <a:rPr lang="en-US" sz="1200" kern="1200" baseline="0" dirty="0" smtClean="0">
                <a:solidFill>
                  <a:schemeClr val="tx1"/>
                </a:solidFill>
                <a:latin typeface="+mn-lt"/>
                <a:ea typeface="+mn-ea"/>
                <a:cs typeface="+mn-cs"/>
              </a:rPr>
              <a:t> Requirements for Electrical Safety-Related Work Practices, 110.7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Copyright 2018 NFPA 70E All Rights Reserved</a:t>
            </a:r>
          </a:p>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79</a:t>
            </a:fld>
            <a:endParaRPr lang="en-US"/>
          </a:p>
        </p:txBody>
      </p:sp>
    </p:spTree>
    <p:extLst>
      <p:ext uri="{BB962C8B-B14F-4D97-AF65-F5344CB8AC3E}">
        <p14:creationId xmlns:p14="http://schemas.microsoft.com/office/powerpoint/2010/main" val="14746828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Please refer to your copy of the NFPA 70E®, </a:t>
            </a:r>
            <a:r>
              <a:rPr lang="en-US" sz="1200" kern="1200" dirty="0" smtClean="0">
                <a:solidFill>
                  <a:schemeClr val="tx1"/>
                </a:solidFill>
                <a:latin typeface="+mn-lt"/>
                <a:ea typeface="+mn-ea"/>
                <a:cs typeface="+mn-cs"/>
              </a:rPr>
              <a:t>Article 110- General</a:t>
            </a:r>
            <a:r>
              <a:rPr lang="en-US" sz="1200" kern="1200" baseline="0" dirty="0" smtClean="0">
                <a:solidFill>
                  <a:schemeClr val="tx1"/>
                </a:solidFill>
                <a:latin typeface="+mn-lt"/>
                <a:ea typeface="+mn-ea"/>
                <a:cs typeface="+mn-cs"/>
              </a:rPr>
              <a:t> Requirements for Electrical Safety-Related Work Practices, 110.4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Copyright 2018 NFPA 70E All Rights Reserved</a:t>
            </a:r>
          </a:p>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80</a:t>
            </a:fld>
            <a:endParaRPr lang="en-US"/>
          </a:p>
        </p:txBody>
      </p:sp>
    </p:spTree>
    <p:extLst>
      <p:ext uri="{BB962C8B-B14F-4D97-AF65-F5344CB8AC3E}">
        <p14:creationId xmlns:p14="http://schemas.microsoft.com/office/powerpoint/2010/main" val="382048617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Please refer to your copy of the NFPA 70E®, </a:t>
            </a:r>
            <a:r>
              <a:rPr lang="en-US" sz="1200" kern="1200" dirty="0" smtClean="0">
                <a:solidFill>
                  <a:schemeClr val="tx1"/>
                </a:solidFill>
                <a:latin typeface="+mn-lt"/>
                <a:ea typeface="+mn-ea"/>
                <a:cs typeface="+mn-cs"/>
              </a:rPr>
              <a:t>Article 130-</a:t>
            </a:r>
            <a:r>
              <a:rPr lang="en-US" sz="1200" kern="1200" baseline="0" dirty="0" smtClean="0">
                <a:solidFill>
                  <a:schemeClr val="tx1"/>
                </a:solidFill>
                <a:latin typeface="+mn-lt"/>
                <a:ea typeface="+mn-ea"/>
                <a:cs typeface="+mn-cs"/>
              </a:rPr>
              <a:t> Work Involving Electrical Hazards , 130.6(J)</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Copyright 2018 NFPA 70E All Rights Reserved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1910.307 covers electrical installation</a:t>
            </a:r>
            <a:r>
              <a:rPr lang="en-US" baseline="0" dirty="0" smtClean="0"/>
              <a:t> requirements for locations where flammable materials are present.</a:t>
            </a:r>
            <a:endParaRPr lang="en-US" dirty="0" smtClean="0"/>
          </a:p>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81</a:t>
            </a:fld>
            <a:endParaRPr lang="en-US"/>
          </a:p>
        </p:txBody>
      </p:sp>
    </p:spTree>
    <p:extLst>
      <p:ext uri="{BB962C8B-B14F-4D97-AF65-F5344CB8AC3E}">
        <p14:creationId xmlns:p14="http://schemas.microsoft.com/office/powerpoint/2010/main" val="4056719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9</a:t>
            </a:fld>
            <a:endParaRPr lang="en-US"/>
          </a:p>
        </p:txBody>
      </p:sp>
    </p:spTree>
    <p:extLst>
      <p:ext uri="{BB962C8B-B14F-4D97-AF65-F5344CB8AC3E}">
        <p14:creationId xmlns:p14="http://schemas.microsoft.com/office/powerpoint/2010/main" val="2856403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Please refer to your copy of the NFPA 70E®, </a:t>
            </a:r>
            <a:r>
              <a:rPr lang="en-US" sz="1200" kern="1200" dirty="0" smtClean="0">
                <a:solidFill>
                  <a:schemeClr val="tx1"/>
                </a:solidFill>
                <a:latin typeface="+mn-lt"/>
                <a:ea typeface="+mn-ea"/>
                <a:cs typeface="+mn-cs"/>
              </a:rPr>
              <a:t>Article 130- Work</a:t>
            </a:r>
            <a:r>
              <a:rPr lang="en-US" sz="1200" kern="1200" baseline="0" dirty="0" smtClean="0">
                <a:solidFill>
                  <a:schemeClr val="tx1"/>
                </a:solidFill>
                <a:latin typeface="+mn-lt"/>
                <a:ea typeface="+mn-ea"/>
                <a:cs typeface="+mn-cs"/>
              </a:rPr>
              <a:t> Involving Electrical Hazards, 130.7(A)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Copyright 2018 NFPA 70E All Rights Reserved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OSHA PPE requirements in Subpart I</a:t>
            </a:r>
          </a:p>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82</a:t>
            </a:fld>
            <a:endParaRPr lang="en-US"/>
          </a:p>
        </p:txBody>
      </p:sp>
    </p:spTree>
    <p:extLst>
      <p:ext uri="{BB962C8B-B14F-4D97-AF65-F5344CB8AC3E}">
        <p14:creationId xmlns:p14="http://schemas.microsoft.com/office/powerpoint/2010/main" val="308852359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Personal Protective Equipment (PPE) refers to items typically worn by a worker to provide protection from recognized hazards. Depending on the job task to be performed, PPE for the electric power industry generally includes safety glasses, face shields, hard hats, safety shoes, insulating (rubber) gloves with leather protectors, insulating sleeves, and flame-resistant (FR) clothing. Additional PPE, such as fall protection equipment, respirators, chemical-resistant or cut-resistant gloves, and chaps, may be required, depending on the results of the hazard assessment required under 1910.132.</a:t>
            </a:r>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83</a:t>
            </a:fld>
            <a:endParaRPr lang="en-US"/>
          </a:p>
        </p:txBody>
      </p:sp>
    </p:spTree>
    <p:extLst>
      <p:ext uri="{BB962C8B-B14F-4D97-AF65-F5344CB8AC3E}">
        <p14:creationId xmlns:p14="http://schemas.microsoft.com/office/powerpoint/2010/main" val="365560167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72234152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85</a:t>
            </a:fld>
            <a:endParaRPr lang="en-US"/>
          </a:p>
        </p:txBody>
      </p:sp>
    </p:spTree>
    <p:extLst>
      <p:ext uri="{BB962C8B-B14F-4D97-AF65-F5344CB8AC3E}">
        <p14:creationId xmlns:p14="http://schemas.microsoft.com/office/powerpoint/2010/main" val="329294816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Please refer to your copy of the NFPA 70E®, </a:t>
            </a:r>
            <a:r>
              <a:rPr lang="en-US" sz="1200" kern="1200" dirty="0" smtClean="0">
                <a:solidFill>
                  <a:schemeClr val="tx1"/>
                </a:solidFill>
                <a:latin typeface="+mn-lt"/>
                <a:ea typeface="+mn-ea"/>
                <a:cs typeface="+mn-cs"/>
              </a:rPr>
              <a:t>Article 130- Work</a:t>
            </a:r>
            <a:r>
              <a:rPr lang="en-US" sz="1200" kern="1200" baseline="0" dirty="0" smtClean="0">
                <a:solidFill>
                  <a:schemeClr val="tx1"/>
                </a:solidFill>
                <a:latin typeface="+mn-lt"/>
                <a:ea typeface="+mn-ea"/>
                <a:cs typeface="+mn-cs"/>
              </a:rPr>
              <a:t> Involving Electrical Hazards, 130.7(B)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Copyright 2018 NFPA 70E All Rights Reserved</a:t>
            </a:r>
          </a:p>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86</a:t>
            </a:fld>
            <a:endParaRPr lang="en-US"/>
          </a:p>
        </p:txBody>
      </p:sp>
    </p:spTree>
    <p:extLst>
      <p:ext uri="{BB962C8B-B14F-4D97-AF65-F5344CB8AC3E}">
        <p14:creationId xmlns:p14="http://schemas.microsoft.com/office/powerpoint/2010/main" val="243030746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Please refer to your copy of the NFPA 70E®, </a:t>
            </a:r>
            <a:r>
              <a:rPr lang="en-US" sz="1200" kern="1200" dirty="0" smtClean="0">
                <a:solidFill>
                  <a:schemeClr val="tx1"/>
                </a:solidFill>
                <a:latin typeface="+mn-lt"/>
                <a:ea typeface="+mn-ea"/>
                <a:cs typeface="+mn-cs"/>
              </a:rPr>
              <a:t>Article 130- Work</a:t>
            </a:r>
            <a:r>
              <a:rPr lang="en-US" sz="1200" kern="1200" baseline="0" dirty="0" smtClean="0">
                <a:solidFill>
                  <a:schemeClr val="tx1"/>
                </a:solidFill>
                <a:latin typeface="+mn-lt"/>
                <a:ea typeface="+mn-ea"/>
                <a:cs typeface="+mn-cs"/>
              </a:rPr>
              <a:t> Involving Electrical Hazards, 130.7(C)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Copyright 2018 NFPA 70E All Rights Reserved</a:t>
            </a:r>
          </a:p>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87</a:t>
            </a:fld>
            <a:endParaRPr lang="en-US"/>
          </a:p>
        </p:txBody>
      </p:sp>
    </p:spTree>
    <p:extLst>
      <p:ext uri="{BB962C8B-B14F-4D97-AF65-F5344CB8AC3E}">
        <p14:creationId xmlns:p14="http://schemas.microsoft.com/office/powerpoint/2010/main" val="99685143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88</a:t>
            </a:fld>
            <a:endParaRPr lang="en-US"/>
          </a:p>
        </p:txBody>
      </p:sp>
    </p:spTree>
    <p:extLst>
      <p:ext uri="{BB962C8B-B14F-4D97-AF65-F5344CB8AC3E}">
        <p14:creationId xmlns:p14="http://schemas.microsoft.com/office/powerpoint/2010/main" val="248145039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mn-ea"/>
                <a:cs typeface="+mn-cs"/>
              </a:rPr>
              <a:t>ANSI/ISEA Z89.1-2014, </a:t>
            </a:r>
            <a:r>
              <a:rPr lang="en-US" sz="1200" b="0" i="1" kern="1200" dirty="0" smtClean="0">
                <a:solidFill>
                  <a:schemeClr val="tx1"/>
                </a:solidFill>
                <a:effectLst/>
                <a:latin typeface="+mn-lt"/>
                <a:ea typeface="+mn-ea"/>
                <a:cs typeface="+mn-cs"/>
              </a:rPr>
              <a:t>American National Standard for Industrial Head Protection</a:t>
            </a:r>
            <a:r>
              <a:rPr lang="en-US" sz="1200" b="0" kern="1200" dirty="0" smtClean="0">
                <a:solidFill>
                  <a:schemeClr val="tx1"/>
                </a:solidFill>
                <a:effectLst/>
                <a:latin typeface="+mn-lt"/>
                <a:ea typeface="+mn-ea"/>
                <a:cs typeface="+mn-cs"/>
              </a:rPr>
              <a:t/>
            </a:r>
            <a:br>
              <a:rPr lang="en-US" sz="1200" b="0" kern="1200" dirty="0" smtClean="0">
                <a:solidFill>
                  <a:schemeClr val="tx1"/>
                </a:solidFill>
                <a:effectLst/>
                <a:latin typeface="+mn-lt"/>
                <a:ea typeface="+mn-ea"/>
                <a:cs typeface="+mn-cs"/>
              </a:rPr>
            </a:br>
            <a:r>
              <a:rPr lang="en-US" sz="1200" b="0" kern="1200" dirty="0" smtClean="0">
                <a:solidFill>
                  <a:schemeClr val="tx1"/>
                </a:solidFill>
                <a:effectLst/>
                <a:latin typeface="+mn-lt"/>
                <a:ea typeface="+mn-ea"/>
                <a:cs typeface="+mn-cs"/>
              </a:rPr>
              <a:t>The ANSI/ISEA Z89.1-2014 standard (the "Standard") provides performance and testing requirements for industrial hard hats.</a:t>
            </a:r>
            <a:r>
              <a:rPr lang="en-US" sz="1200" b="0" i="1" kern="120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Taking into account the type of hazard a worker may face, the Standard establishes the types and classes of protective helmets to provide employers with hard hat options that provide appropriate protection for the hazards present in their specific workplaces.</a:t>
            </a:r>
          </a:p>
          <a:p>
            <a:endParaRPr lang="en-US"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ANSI has divided hard hats into three general classifications: Class G (General) is an all-purpose, general helmet that provides good impact and penetration protection, but it offers limited voltage protection (up to 2,200 volts); Class E (Electrical) provides the highest level of protection from high-voltage shock (up to 20,000 volts) and is especially well suited for electrical work; and Class C (Conductive) does not protect against electric conductors.</a:t>
            </a:r>
          </a:p>
          <a:p>
            <a:endParaRPr lang="en-US" sz="1200" b="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89</a:t>
            </a:fld>
            <a:endParaRPr lang="en-US"/>
          </a:p>
        </p:txBody>
      </p:sp>
    </p:spTree>
    <p:extLst>
      <p:ext uri="{BB962C8B-B14F-4D97-AF65-F5344CB8AC3E}">
        <p14:creationId xmlns:p14="http://schemas.microsoft.com/office/powerpoint/2010/main" val="309798156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smtClean="0">
                <a:solidFill>
                  <a:schemeClr val="tx1"/>
                </a:solidFill>
                <a:effectLst/>
                <a:latin typeface="+mn-lt"/>
                <a:ea typeface="+mn-ea"/>
                <a:cs typeface="+mn-cs"/>
              </a:rPr>
              <a:t>Inspection, Care and Maintenance</a:t>
            </a:r>
            <a:r>
              <a:rPr lang="en-US" sz="1200" b="0" kern="1200" dirty="0" smtClean="0">
                <a:solidFill>
                  <a:schemeClr val="tx1"/>
                </a:solidFill>
                <a:effectLst/>
                <a:latin typeface="+mn-lt"/>
                <a:ea typeface="+mn-ea"/>
                <a:cs typeface="+mn-cs"/>
              </a:rPr>
              <a:t/>
            </a:r>
            <a:br>
              <a:rPr lang="en-US" sz="1200" b="0" kern="1200" dirty="0" smtClean="0">
                <a:solidFill>
                  <a:schemeClr val="tx1"/>
                </a:solidFill>
                <a:effectLst/>
                <a:latin typeface="+mn-lt"/>
                <a:ea typeface="+mn-ea"/>
                <a:cs typeface="+mn-cs"/>
              </a:rPr>
            </a:br>
            <a:r>
              <a:rPr lang="en-US" sz="1200" b="0" kern="1200" dirty="0" smtClean="0">
                <a:solidFill>
                  <a:schemeClr val="tx1"/>
                </a:solidFill>
                <a:effectLst/>
                <a:latin typeface="+mn-lt"/>
                <a:ea typeface="+mn-ea"/>
                <a:cs typeface="+mn-cs"/>
              </a:rPr>
              <a:t>The hard hat consists of a shell, a suspension system, and, when applicable, a chin strap. Each component requires frequent inspection and maintenance to ensure its continued ability to protect the worker. Understanding the importance of this information and applying it to safety protocols can help prevent serious injuries and save lives.</a:t>
            </a:r>
          </a:p>
          <a:p>
            <a:r>
              <a:rPr lang="en-US" sz="1200" b="0" kern="1200" dirty="0" smtClean="0">
                <a:solidFill>
                  <a:schemeClr val="tx1"/>
                </a:solidFill>
                <a:effectLst/>
                <a:latin typeface="+mn-lt"/>
                <a:ea typeface="+mn-ea"/>
                <a:cs typeface="+mn-cs"/>
              </a:rPr>
              <a:t>Follow these helpful tips for inspection, care, and use:</a:t>
            </a:r>
          </a:p>
          <a:p>
            <a:r>
              <a:rPr lang="en-US" sz="1200" b="0" kern="1200" dirty="0" smtClean="0">
                <a:solidFill>
                  <a:schemeClr val="tx1"/>
                </a:solidFill>
                <a:effectLst/>
                <a:latin typeface="+mn-lt"/>
                <a:ea typeface="+mn-ea"/>
                <a:cs typeface="+mn-cs"/>
              </a:rPr>
              <a:t>-Never store a hard hat in direct sunlight.</a:t>
            </a:r>
          </a:p>
          <a:p>
            <a:r>
              <a:rPr lang="en-US" sz="1200" b="0" kern="1200" dirty="0" smtClean="0">
                <a:solidFill>
                  <a:schemeClr val="tx1"/>
                </a:solidFill>
                <a:effectLst/>
                <a:latin typeface="+mn-lt"/>
                <a:ea typeface="+mn-ea"/>
                <a:cs typeface="+mn-cs"/>
              </a:rPr>
              <a:t>-Clean the hard hat shell and suspension system with mild soap; rinse with warm water.</a:t>
            </a:r>
          </a:p>
          <a:p>
            <a:r>
              <a:rPr lang="en-US" sz="1200" b="0" kern="1200" dirty="0" smtClean="0">
                <a:solidFill>
                  <a:schemeClr val="tx1"/>
                </a:solidFill>
                <a:effectLst/>
                <a:latin typeface="+mn-lt"/>
                <a:ea typeface="+mn-ea"/>
                <a:cs typeface="+mn-cs"/>
              </a:rPr>
              <a:t>-Inspect the shell for any sign of damage or excess wear, perforations, cracking, or deformity of the shell.</a:t>
            </a:r>
          </a:p>
          <a:p>
            <a:r>
              <a:rPr lang="en-US" sz="1200" b="0" kern="1200" dirty="0" smtClean="0">
                <a:solidFill>
                  <a:schemeClr val="tx1"/>
                </a:solidFill>
                <a:effectLst/>
                <a:latin typeface="+mn-lt"/>
                <a:ea typeface="+mn-ea"/>
                <a:cs typeface="+mn-cs"/>
              </a:rPr>
              <a:t>-Inspect suspension straps for cuts, frays, damage from chemicals, or any other sign of wear.</a:t>
            </a:r>
          </a:p>
          <a:p>
            <a:r>
              <a:rPr lang="en-US" sz="1200" b="0" kern="1200" dirty="0" smtClean="0">
                <a:solidFill>
                  <a:schemeClr val="tx1"/>
                </a:solidFill>
                <a:effectLst/>
                <a:latin typeface="+mn-lt"/>
                <a:ea typeface="+mn-ea"/>
                <a:cs typeface="+mn-cs"/>
              </a:rPr>
              <a:t>-Never drill holes in the shell of a hard hat unless instructed to do so by a manufacturer. This can lessen the    impact resistance of the helmet and nullify the Class E or G electrical insulation rating.</a:t>
            </a:r>
          </a:p>
          <a:p>
            <a:r>
              <a:rPr lang="en-US" sz="1200" b="0" kern="1200" dirty="0" smtClean="0">
                <a:solidFill>
                  <a:schemeClr val="tx1"/>
                </a:solidFill>
                <a:effectLst/>
                <a:latin typeface="+mn-lt"/>
                <a:ea typeface="+mn-ea"/>
                <a:cs typeface="+mn-cs"/>
              </a:rPr>
              <a:t>-Do not use adhesives, paints, or cleaning solvents on your hard hat unless approved by the manufacturer.</a:t>
            </a:r>
          </a:p>
          <a:p>
            <a:r>
              <a:rPr lang="en-US" sz="1200" b="0" kern="1200" dirty="0" smtClean="0">
                <a:solidFill>
                  <a:schemeClr val="tx1"/>
                </a:solidFill>
                <a:effectLst/>
                <a:latin typeface="+mn-lt"/>
                <a:ea typeface="+mn-ea"/>
                <a:cs typeface="+mn-cs"/>
              </a:rPr>
              <a:t>They may damage the shell and lessen the effectiveness of the protection and prevent proper inspection.</a:t>
            </a:r>
          </a:p>
          <a:p>
            <a:r>
              <a:rPr lang="en-US" sz="1200" b="0" kern="1200" dirty="0" smtClean="0">
                <a:solidFill>
                  <a:schemeClr val="tx1"/>
                </a:solidFill>
                <a:effectLst/>
                <a:latin typeface="+mn-lt"/>
                <a:ea typeface="+mn-ea"/>
                <a:cs typeface="+mn-cs"/>
              </a:rPr>
              <a:t>-Never place any object under the shell and/or between the suspension and the shell. This will reduce the ability of the entire assembly to properly protect from an impact.</a:t>
            </a:r>
          </a:p>
          <a:p>
            <a:r>
              <a:rPr lang="en-US" sz="1200" b="0" kern="1200" dirty="0" smtClean="0">
                <a:solidFill>
                  <a:schemeClr val="tx1"/>
                </a:solidFill>
                <a:effectLst/>
                <a:latin typeface="+mn-lt"/>
                <a:ea typeface="+mn-ea"/>
                <a:cs typeface="+mn-cs"/>
              </a:rPr>
              <a:t>- Do not store close to fluorescent lighting as</a:t>
            </a:r>
            <a:r>
              <a:rPr lang="en-US" sz="1200" b="0" kern="1200" baseline="0" dirty="0" smtClean="0">
                <a:solidFill>
                  <a:schemeClr val="tx1"/>
                </a:solidFill>
                <a:effectLst/>
                <a:latin typeface="+mn-lt"/>
                <a:ea typeface="+mn-ea"/>
                <a:cs typeface="+mn-cs"/>
              </a:rPr>
              <a:t> it disintegrates the plastic.</a:t>
            </a:r>
            <a:endParaRPr lang="en-US" sz="1200" b="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90</a:t>
            </a:fld>
            <a:endParaRPr lang="en-US"/>
          </a:p>
        </p:txBody>
      </p:sp>
    </p:spTree>
    <p:extLst>
      <p:ext uri="{BB962C8B-B14F-4D97-AF65-F5344CB8AC3E}">
        <p14:creationId xmlns:p14="http://schemas.microsoft.com/office/powerpoint/2010/main" val="195995998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Most of the eye and face protection in today’s marketplace has been designed, tested, and manufactured in accordance with specifications provided by the ANSI Z87.1-2010 standard. Manufacturers of arc flash safety glasses protection use a variety of materials, which include acetate polycarbonate, propionate, polyethylene terephthalate glycol (PETG), and steel or nylon mesh. For the best impact and heat-resistant material, look for arc flash safety glasses manufactured from polycarbonate material.</a:t>
            </a:r>
          </a:p>
          <a:p>
            <a:r>
              <a:rPr lang="en-US" sz="1200" kern="1200" dirty="0" smtClean="0">
                <a:solidFill>
                  <a:schemeClr val="tx1"/>
                </a:solidFill>
                <a:effectLst/>
                <a:latin typeface="+mn-lt"/>
                <a:ea typeface="+mn-ea"/>
                <a:cs typeface="+mn-cs"/>
              </a:rPr>
              <a:t>Arc flash safety glasses must meet compliance requirement and deliver in terms of performance, durability, and style. Overall, your safety glasses should offer a level of protective eye shielding that protects the side of the eyes as well as the face. </a:t>
            </a:r>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91</a:t>
            </a:fld>
            <a:endParaRPr lang="en-US"/>
          </a:p>
        </p:txBody>
      </p:sp>
    </p:spTree>
    <p:extLst>
      <p:ext uri="{BB962C8B-B14F-4D97-AF65-F5344CB8AC3E}">
        <p14:creationId xmlns:p14="http://schemas.microsoft.com/office/powerpoint/2010/main" val="3206745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85AE9-E33C-45D9-BF5C-B4DAC2D84765}" type="slidenum">
              <a:rPr lang="en-US" smtClean="0"/>
              <a:t>10</a:t>
            </a:fld>
            <a:endParaRPr lang="en-US"/>
          </a:p>
        </p:txBody>
      </p:sp>
    </p:spTree>
    <p:extLst>
      <p:ext uri="{BB962C8B-B14F-4D97-AF65-F5344CB8AC3E}">
        <p14:creationId xmlns:p14="http://schemas.microsoft.com/office/powerpoint/2010/main" val="202836568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92</a:t>
            </a:fld>
            <a:endParaRPr lang="en-US"/>
          </a:p>
        </p:txBody>
      </p:sp>
    </p:spTree>
    <p:extLst>
      <p:ext uri="{BB962C8B-B14F-4D97-AF65-F5344CB8AC3E}">
        <p14:creationId xmlns:p14="http://schemas.microsoft.com/office/powerpoint/2010/main" val="144679324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93</a:t>
            </a:fld>
            <a:endParaRPr lang="en-US"/>
          </a:p>
        </p:txBody>
      </p:sp>
    </p:spTree>
    <p:extLst>
      <p:ext uri="{BB962C8B-B14F-4D97-AF65-F5344CB8AC3E}">
        <p14:creationId xmlns:p14="http://schemas.microsoft.com/office/powerpoint/2010/main" val="228997202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94</a:t>
            </a:fld>
            <a:endParaRPr lang="en-US"/>
          </a:p>
        </p:txBody>
      </p:sp>
    </p:spTree>
    <p:extLst>
      <p:ext uri="{BB962C8B-B14F-4D97-AF65-F5344CB8AC3E}">
        <p14:creationId xmlns:p14="http://schemas.microsoft.com/office/powerpoint/2010/main" val="26484419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dirty="0" smtClean="0"/>
          </a:p>
          <a:p>
            <a:pPr eaLnBrk="1" hangingPunct="1">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95</a:t>
            </a:fld>
            <a:endParaRPr lang="en-US"/>
          </a:p>
        </p:txBody>
      </p:sp>
    </p:spTree>
    <p:extLst>
      <p:ext uri="{BB962C8B-B14F-4D97-AF65-F5344CB8AC3E}">
        <p14:creationId xmlns:p14="http://schemas.microsoft.com/office/powerpoint/2010/main" val="58512737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t>Ozone is a highly active</a:t>
            </a:r>
            <a:r>
              <a:rPr lang="en-US" baseline="0" dirty="0" smtClean="0"/>
              <a:t> </a:t>
            </a:r>
            <a:r>
              <a:rPr lang="en-US" dirty="0" smtClean="0"/>
              <a:t>form of oxygen occurring</a:t>
            </a:r>
            <a:r>
              <a:rPr lang="en-US" baseline="0" dirty="0" smtClean="0"/>
              <a:t> </a:t>
            </a:r>
            <a:r>
              <a:rPr lang="en-US" dirty="0" smtClean="0"/>
              <a:t>naturally in air.  It can</a:t>
            </a:r>
            <a:r>
              <a:rPr lang="en-US" baseline="0" dirty="0" smtClean="0"/>
              <a:t> </a:t>
            </a:r>
            <a:r>
              <a:rPr lang="en-US" dirty="0" smtClean="0"/>
              <a:t>also be the result of electrical discharge (corona) in air.</a:t>
            </a:r>
          </a:p>
          <a:p>
            <a:pPr eaLnBrk="1" hangingPunct="1">
              <a:defRPr/>
            </a:pPr>
            <a:r>
              <a:rPr lang="en-US" sz="1200" dirty="0" smtClean="0"/>
              <a:t>Sources of petroleum contamination include:</a:t>
            </a:r>
          </a:p>
          <a:p>
            <a:pPr eaLnBrk="1" hangingPunct="1">
              <a:defRPr/>
            </a:pPr>
            <a:r>
              <a:rPr lang="en-US" dirty="0" smtClean="0"/>
              <a:t>Greases and oils</a:t>
            </a:r>
          </a:p>
          <a:p>
            <a:pPr eaLnBrk="1" hangingPunct="1">
              <a:defRPr/>
            </a:pPr>
            <a:r>
              <a:rPr lang="en-US" dirty="0" smtClean="0"/>
              <a:t>Hand lotions</a:t>
            </a:r>
          </a:p>
          <a:p>
            <a:pPr eaLnBrk="1" hangingPunct="1">
              <a:defRPr/>
            </a:pPr>
            <a:r>
              <a:rPr lang="en-US" dirty="0" smtClean="0"/>
              <a:t>Some baby powders</a:t>
            </a:r>
          </a:p>
          <a:p>
            <a:pPr eaLnBrk="1" hangingPunct="1">
              <a:defRPr/>
            </a:pPr>
            <a:r>
              <a:rPr lang="en-US" dirty="0" smtClean="0"/>
              <a:t>Petroleum-based hand cleaners</a:t>
            </a:r>
          </a:p>
          <a:p>
            <a:pPr eaLnBrk="1" hangingPunct="1">
              <a:defRPr/>
            </a:pPr>
            <a:r>
              <a:rPr lang="en-US" dirty="0" smtClean="0"/>
              <a:t>Petroleum distillates</a:t>
            </a:r>
          </a:p>
          <a:p>
            <a:pPr eaLnBrk="1" hangingPunct="1">
              <a:defRPr/>
            </a:pPr>
            <a:r>
              <a:rPr lang="en-US" dirty="0" smtClean="0"/>
              <a:t>Electrical tape</a:t>
            </a:r>
          </a:p>
          <a:p>
            <a:pPr eaLnBrk="1" hangingPunct="1">
              <a:defRPr/>
            </a:pPr>
            <a:r>
              <a:rPr lang="en-US" dirty="0" smtClean="0"/>
              <a:t>Almost any fuel</a:t>
            </a:r>
          </a:p>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96</a:t>
            </a:fld>
            <a:endParaRPr lang="en-US"/>
          </a:p>
        </p:txBody>
      </p:sp>
    </p:spTree>
    <p:extLst>
      <p:ext uri="{BB962C8B-B14F-4D97-AF65-F5344CB8AC3E}">
        <p14:creationId xmlns:p14="http://schemas.microsoft.com/office/powerpoint/2010/main" val="26510859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Testing and Inspection. </a:t>
            </a:r>
            <a:r>
              <a:rPr lang="en-US" dirty="0" smtClean="0"/>
              <a:t>Gloves and sleeves must be electrically tested before being issued for use. They must also be visually inspected and gloves need to be air tested for any possible defects (for example, cuts, holes, tears, embedded objects, changes in texture) before each day's use and whenever there is a reason to believe they may have been damaged. Best practice is to inspect PPE and air test the gloves and sleeves before each use. [See </a:t>
            </a:r>
            <a:r>
              <a:rPr lang="en-US" dirty="0" smtClean="0">
                <a:hlinkClick r:id="rId3" tooltip="1910.137(b)(2)"/>
              </a:rPr>
              <a:t>1910.137(b)(2)</a:t>
            </a:r>
            <a:r>
              <a:rPr lang="en-US" dirty="0" smtClean="0"/>
              <a:t>]. Insulating equipment may not be used if any of the following defects are present: holes, tears, punctures or cuts, ozone cutting or ozone checking, embedded foreign objects, texture changes, including swelling, softening, hardening, or becoming sticky or inelastic, and any other defect that damages the insulating properties. [See </a:t>
            </a:r>
            <a:r>
              <a:rPr lang="en-US" dirty="0" smtClean="0">
                <a:hlinkClick r:id="rId4" tooltip="1910.137(b)(2)(iii)"/>
              </a:rPr>
              <a:t>1910.137(b)(2)(iii)</a:t>
            </a:r>
            <a:r>
              <a:rPr lang="en-US" dirty="0" smtClean="0"/>
              <a:t> and ASTM F1236-96, Standard Guide for Visual Inspection of Electrical Protective Rubber Products].</a:t>
            </a:r>
            <a:br>
              <a:rPr lang="en-US" dirty="0" smtClean="0"/>
            </a:br>
            <a:r>
              <a:rPr lang="en-US" dirty="0" smtClean="0"/>
              <a:t> </a:t>
            </a:r>
          </a:p>
          <a:p>
            <a:r>
              <a:rPr lang="en-US" dirty="0" smtClean="0"/>
              <a:t>Insulating equipment failing to pass inspection must be removed from service and may not be used by workers.</a:t>
            </a:r>
          </a:p>
          <a:p>
            <a:r>
              <a:rPr lang="en-US" dirty="0" smtClean="0"/>
              <a:t>In addition, the gloves and sleeves must be electrically tested at regular intervals of not more than 6 months for gloves and 12 months for sleeves. (See ASTM F496, Standard Specification for In-Service Care of Insulating Gloves and Sleeves for some appropriate test methods.) When gloves and sleeves are used regularly, best practice is to test as frequently as monthly. [See </a:t>
            </a:r>
            <a:r>
              <a:rPr lang="en-US" dirty="0" smtClean="0">
                <a:hlinkClick r:id="rId3" tooltip="1910.137(b)(2)"/>
              </a:rPr>
              <a:t>1910.137(b)(2)</a:t>
            </a:r>
            <a:r>
              <a:rPr lang="en-US" dirty="0" smtClean="0"/>
              <a:t>].</a:t>
            </a:r>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97</a:t>
            </a:fld>
            <a:endParaRPr lang="en-US"/>
          </a:p>
        </p:txBody>
      </p:sp>
    </p:spTree>
    <p:extLst>
      <p:ext uri="{BB962C8B-B14F-4D97-AF65-F5344CB8AC3E}">
        <p14:creationId xmlns:p14="http://schemas.microsoft.com/office/powerpoint/2010/main" val="355714183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98</a:t>
            </a:fld>
            <a:endParaRPr lang="en-US"/>
          </a:p>
        </p:txBody>
      </p:sp>
    </p:spTree>
    <p:extLst>
      <p:ext uri="{BB962C8B-B14F-4D97-AF65-F5344CB8AC3E}">
        <p14:creationId xmlns:p14="http://schemas.microsoft.com/office/powerpoint/2010/main" val="326596456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99</a:t>
            </a:fld>
            <a:endParaRPr lang="en-US"/>
          </a:p>
        </p:txBody>
      </p:sp>
    </p:spTree>
    <p:extLst>
      <p:ext uri="{BB962C8B-B14F-4D97-AF65-F5344CB8AC3E}">
        <p14:creationId xmlns:p14="http://schemas.microsoft.com/office/powerpoint/2010/main" val="91180919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100</a:t>
            </a:fld>
            <a:endParaRPr lang="en-US"/>
          </a:p>
        </p:txBody>
      </p:sp>
    </p:spTree>
    <p:extLst>
      <p:ext uri="{BB962C8B-B14F-4D97-AF65-F5344CB8AC3E}">
        <p14:creationId xmlns:p14="http://schemas.microsoft.com/office/powerpoint/2010/main" val="207739122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19DC1-C796-4799-931B-7CFE0EF529DD}" type="slidenum">
              <a:rPr lang="en-US" smtClean="0"/>
              <a:t>101</a:t>
            </a:fld>
            <a:endParaRPr lang="en-US"/>
          </a:p>
        </p:txBody>
      </p:sp>
    </p:spTree>
    <p:extLst>
      <p:ext uri="{BB962C8B-B14F-4D97-AF65-F5344CB8AC3E}">
        <p14:creationId xmlns:p14="http://schemas.microsoft.com/office/powerpoint/2010/main" val="1014306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021B14-2E74-4333-B7DF-E06F82AAF930}" type="datetime1">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EE72E2-7ED3-4CEB-826F-A62099BB6980}" type="slidenum">
              <a:rPr lang="en-US" smtClean="0"/>
              <a:t>‹#›</a:t>
            </a:fld>
            <a:endParaRPr lang="en-US"/>
          </a:p>
        </p:txBody>
      </p:sp>
    </p:spTree>
    <p:extLst>
      <p:ext uri="{BB962C8B-B14F-4D97-AF65-F5344CB8AC3E}">
        <p14:creationId xmlns:p14="http://schemas.microsoft.com/office/powerpoint/2010/main" val="3576902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0EEDBB-6D55-4C78-BF7B-2CE4529C5A2F}" type="datetime1">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EE72E2-7ED3-4CEB-826F-A62099BB6980}" type="slidenum">
              <a:rPr lang="en-US" smtClean="0"/>
              <a:t>‹#›</a:t>
            </a:fld>
            <a:endParaRPr lang="en-US"/>
          </a:p>
        </p:txBody>
      </p:sp>
    </p:spTree>
    <p:extLst>
      <p:ext uri="{BB962C8B-B14F-4D97-AF65-F5344CB8AC3E}">
        <p14:creationId xmlns:p14="http://schemas.microsoft.com/office/powerpoint/2010/main" val="1132435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D5BEDF-9F65-4804-9E4E-5B971E7BAF5F}" type="datetime1">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EE72E2-7ED3-4CEB-826F-A62099BB6980}" type="slidenum">
              <a:rPr lang="en-US" smtClean="0"/>
              <a:t>‹#›</a:t>
            </a:fld>
            <a:endParaRPr lang="en-US"/>
          </a:p>
        </p:txBody>
      </p:sp>
    </p:spTree>
    <p:extLst>
      <p:ext uri="{BB962C8B-B14F-4D97-AF65-F5344CB8AC3E}">
        <p14:creationId xmlns:p14="http://schemas.microsoft.com/office/powerpoint/2010/main" val="1606958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4D1027-D0A2-48F6-993A-A9827585AFDA}" type="datetime1">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EE72E2-7ED3-4CEB-826F-A62099BB6980}" type="slidenum">
              <a:rPr lang="en-US" smtClean="0"/>
              <a:t>‹#›</a:t>
            </a:fld>
            <a:endParaRPr lang="en-US"/>
          </a:p>
        </p:txBody>
      </p:sp>
    </p:spTree>
    <p:extLst>
      <p:ext uri="{BB962C8B-B14F-4D97-AF65-F5344CB8AC3E}">
        <p14:creationId xmlns:p14="http://schemas.microsoft.com/office/powerpoint/2010/main" val="3335205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37D4E9A-92C8-498F-90F7-66F039C79913}" type="datetime1">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EE72E2-7ED3-4CEB-826F-A62099BB6980}" type="slidenum">
              <a:rPr lang="en-US" smtClean="0"/>
              <a:t>‹#›</a:t>
            </a:fld>
            <a:endParaRPr lang="en-US"/>
          </a:p>
        </p:txBody>
      </p:sp>
    </p:spTree>
    <p:extLst>
      <p:ext uri="{BB962C8B-B14F-4D97-AF65-F5344CB8AC3E}">
        <p14:creationId xmlns:p14="http://schemas.microsoft.com/office/powerpoint/2010/main" val="1761463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E0755F-03FE-4668-8788-25D417CCFCB9}" type="datetime1">
              <a:rPr lang="en-US" smtClean="0"/>
              <a:t>4/1/2021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EE72E2-7ED3-4CEB-826F-A62099BB6980}" type="slidenum">
              <a:rPr lang="en-US" smtClean="0"/>
              <a:t>‹#›</a:t>
            </a:fld>
            <a:endParaRPr lang="en-US"/>
          </a:p>
        </p:txBody>
      </p:sp>
    </p:spTree>
    <p:extLst>
      <p:ext uri="{BB962C8B-B14F-4D97-AF65-F5344CB8AC3E}">
        <p14:creationId xmlns:p14="http://schemas.microsoft.com/office/powerpoint/2010/main" val="2065057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D84FD5-9B41-4CF9-ACB6-9E125A4A12CA}" type="datetime1">
              <a:rPr lang="en-US" smtClean="0"/>
              <a:t>4/1/2021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EE72E2-7ED3-4CEB-826F-A62099BB6980}" type="slidenum">
              <a:rPr lang="en-US" smtClean="0"/>
              <a:t>‹#›</a:t>
            </a:fld>
            <a:endParaRPr lang="en-US"/>
          </a:p>
        </p:txBody>
      </p:sp>
    </p:spTree>
    <p:extLst>
      <p:ext uri="{BB962C8B-B14F-4D97-AF65-F5344CB8AC3E}">
        <p14:creationId xmlns:p14="http://schemas.microsoft.com/office/powerpoint/2010/main" val="978345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B6F010-F3EC-4A54-A3B1-2BD044AA28E5}" type="datetime1">
              <a:rPr lang="en-US" smtClean="0"/>
              <a:t>4/1/2021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EE72E2-7ED3-4CEB-826F-A62099BB6980}" type="slidenum">
              <a:rPr lang="en-US" smtClean="0"/>
              <a:t>‹#›</a:t>
            </a:fld>
            <a:endParaRPr lang="en-US"/>
          </a:p>
        </p:txBody>
      </p:sp>
    </p:spTree>
    <p:extLst>
      <p:ext uri="{BB962C8B-B14F-4D97-AF65-F5344CB8AC3E}">
        <p14:creationId xmlns:p14="http://schemas.microsoft.com/office/powerpoint/2010/main" val="2988543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13BB54-CC4D-423B-96BF-E5CD1186DB4C}" type="datetime1">
              <a:rPr lang="en-US" smtClean="0"/>
              <a:t>4/1/2021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EE72E2-7ED3-4CEB-826F-A62099BB6980}" type="slidenum">
              <a:rPr lang="en-US" smtClean="0"/>
              <a:t>‹#›</a:t>
            </a:fld>
            <a:endParaRPr lang="en-US"/>
          </a:p>
        </p:txBody>
      </p:sp>
    </p:spTree>
    <p:extLst>
      <p:ext uri="{BB962C8B-B14F-4D97-AF65-F5344CB8AC3E}">
        <p14:creationId xmlns:p14="http://schemas.microsoft.com/office/powerpoint/2010/main" val="2104002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103708A-7996-45B2-BEB6-9699A022B0FA}" type="datetime1">
              <a:rPr lang="en-US" smtClean="0"/>
              <a:t>4/1/2021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EE72E2-7ED3-4CEB-826F-A62099BB6980}" type="slidenum">
              <a:rPr lang="en-US" smtClean="0"/>
              <a:t>‹#›</a:t>
            </a:fld>
            <a:endParaRPr lang="en-US"/>
          </a:p>
        </p:txBody>
      </p:sp>
    </p:spTree>
    <p:extLst>
      <p:ext uri="{BB962C8B-B14F-4D97-AF65-F5344CB8AC3E}">
        <p14:creationId xmlns:p14="http://schemas.microsoft.com/office/powerpoint/2010/main" val="2628307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B51CB39-A085-483D-80AA-A3B08F54A58D}" type="datetime1">
              <a:rPr lang="en-US" smtClean="0"/>
              <a:t>4/1/2021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EE72E2-7ED3-4CEB-826F-A62099BB6980}" type="slidenum">
              <a:rPr lang="en-US" smtClean="0"/>
              <a:t>‹#›</a:t>
            </a:fld>
            <a:endParaRPr lang="en-US"/>
          </a:p>
        </p:txBody>
      </p:sp>
    </p:spTree>
    <p:extLst>
      <p:ext uri="{BB962C8B-B14F-4D97-AF65-F5344CB8AC3E}">
        <p14:creationId xmlns:p14="http://schemas.microsoft.com/office/powerpoint/2010/main" val="266280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CE4447-A008-48F0-B6E3-09B11A3C8193}" type="datetime1">
              <a:rPr lang="en-US" smtClean="0"/>
              <a:t>4/1/2021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EE72E2-7ED3-4CEB-826F-A62099BB6980}" type="slidenum">
              <a:rPr lang="en-US" smtClean="0"/>
              <a:t>‹#›</a:t>
            </a:fld>
            <a:endParaRPr lang="en-US"/>
          </a:p>
        </p:txBody>
      </p:sp>
    </p:spTree>
    <p:extLst>
      <p:ext uri="{BB962C8B-B14F-4D97-AF65-F5344CB8AC3E}">
        <p14:creationId xmlns:p14="http://schemas.microsoft.com/office/powerpoint/2010/main" val="1272296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01.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10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0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4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9.xml"/><Relationship Id="rId1" Type="http://schemas.openxmlformats.org/officeDocument/2006/relationships/slideLayout" Target="../slideLayouts/slideLayout4.xml"/><Relationship Id="rId4" Type="http://schemas.openxmlformats.org/officeDocument/2006/relationships/image" Target="../media/image19.jpg"/></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9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96.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9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Arc Hazards and Safety Related Work Practices</a:t>
            </a:r>
            <a:endParaRPr lang="en-US" dirty="0"/>
          </a:p>
        </p:txBody>
      </p:sp>
      <p:sp>
        <p:nvSpPr>
          <p:cNvPr id="2" name="Slide Number Placeholder 1"/>
          <p:cNvSpPr>
            <a:spLocks noGrp="1"/>
          </p:cNvSpPr>
          <p:nvPr>
            <p:ph type="sldNum" sz="quarter" idx="12"/>
          </p:nvPr>
        </p:nvSpPr>
        <p:spPr/>
        <p:txBody>
          <a:bodyPr/>
          <a:lstStyle/>
          <a:p>
            <a:fld id="{81EE72E2-7ED3-4CEB-826F-A62099BB6980}" type="slidenum">
              <a:rPr lang="en-US" smtClean="0"/>
              <a:t>1</a:t>
            </a:fld>
            <a:endParaRPr lang="en-US"/>
          </a:p>
        </p:txBody>
      </p:sp>
    </p:spTree>
    <p:extLst>
      <p:ext uri="{BB962C8B-B14F-4D97-AF65-F5344CB8AC3E}">
        <p14:creationId xmlns:p14="http://schemas.microsoft.com/office/powerpoint/2010/main" val="2320101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29 CFR 1910.331-.335</a:t>
            </a:r>
            <a:br>
              <a:rPr lang="en-US" sz="4000" dirty="0"/>
            </a:br>
            <a:r>
              <a:rPr lang="en-US" sz="4000" dirty="0"/>
              <a:t>Electrical Safety Related Work </a:t>
            </a:r>
            <a:r>
              <a:rPr lang="en-US" sz="4000" dirty="0" smtClean="0"/>
              <a:t>Practices 1.2</a:t>
            </a:r>
            <a:endParaRPr lang="en-US" sz="4000" dirty="0"/>
          </a:p>
        </p:txBody>
      </p:sp>
      <p:sp>
        <p:nvSpPr>
          <p:cNvPr id="3" name="Content Placeholder 2"/>
          <p:cNvSpPr>
            <a:spLocks noGrp="1"/>
          </p:cNvSpPr>
          <p:nvPr>
            <p:ph idx="1"/>
          </p:nvPr>
        </p:nvSpPr>
        <p:spPr/>
        <p:txBody>
          <a:bodyPr/>
          <a:lstStyle/>
          <a:p>
            <a:pPr marL="0" indent="0">
              <a:buNone/>
            </a:pPr>
            <a:r>
              <a:rPr lang="en-US" sz="2400" dirty="0">
                <a:latin typeface="+mj-lt"/>
              </a:rPr>
              <a:t>1910.331 </a:t>
            </a:r>
            <a:r>
              <a:rPr lang="en-US" sz="2400" dirty="0" smtClean="0">
                <a:latin typeface="+mj-lt"/>
              </a:rPr>
              <a:t>Scope (continued)</a:t>
            </a:r>
          </a:p>
          <a:p>
            <a:r>
              <a:rPr lang="en-US" sz="2400" dirty="0" smtClean="0">
                <a:latin typeface="+mj-lt"/>
              </a:rPr>
              <a:t>Qualified and unqualified persons working on, near, or the following installations:</a:t>
            </a:r>
          </a:p>
          <a:p>
            <a:pPr lvl="1"/>
            <a:r>
              <a:rPr lang="en-US" sz="2000" dirty="0" smtClean="0">
                <a:latin typeface="+mj-lt"/>
              </a:rPr>
              <a:t>Premises Wiring</a:t>
            </a:r>
          </a:p>
          <a:p>
            <a:pPr lvl="1"/>
            <a:r>
              <a:rPr lang="en-US" sz="2000" dirty="0" smtClean="0">
                <a:latin typeface="+mj-lt"/>
              </a:rPr>
              <a:t>Wiring for the connection of supply</a:t>
            </a:r>
          </a:p>
          <a:p>
            <a:pPr lvl="1"/>
            <a:r>
              <a:rPr lang="en-US" sz="2000" dirty="0" smtClean="0">
                <a:latin typeface="+mj-lt"/>
              </a:rPr>
              <a:t>Other wiring</a:t>
            </a:r>
          </a:p>
          <a:p>
            <a:pPr lvl="1"/>
            <a:r>
              <a:rPr lang="en-US" sz="2000" dirty="0" smtClean="0">
                <a:latin typeface="+mj-lt"/>
              </a:rPr>
              <a:t>Optical fiber cable</a:t>
            </a:r>
          </a:p>
          <a:p>
            <a:endParaRPr lang="en-US" sz="4400" dirty="0"/>
          </a:p>
          <a:p>
            <a:endParaRPr lang="en-US" dirty="0"/>
          </a:p>
        </p:txBody>
      </p:sp>
      <p:sp>
        <p:nvSpPr>
          <p:cNvPr id="4" name="Slide Number Placeholder 3"/>
          <p:cNvSpPr>
            <a:spLocks noGrp="1"/>
          </p:cNvSpPr>
          <p:nvPr>
            <p:ph type="sldNum" sz="quarter" idx="12"/>
          </p:nvPr>
        </p:nvSpPr>
        <p:spPr/>
        <p:txBody>
          <a:bodyPr/>
          <a:lstStyle/>
          <a:p>
            <a:fld id="{03AE46D5-F5C2-466A-A152-8CD799C5A496}" type="slidenum">
              <a:rPr lang="en-US" smtClean="0"/>
              <a:t>10</a:t>
            </a:fld>
            <a:endParaRPr lang="en-US"/>
          </a:p>
        </p:txBody>
      </p:sp>
    </p:spTree>
    <p:extLst>
      <p:ext uri="{BB962C8B-B14F-4D97-AF65-F5344CB8AC3E}">
        <p14:creationId xmlns:p14="http://schemas.microsoft.com/office/powerpoint/2010/main" val="142031893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Rubber PPE Storage</a:t>
            </a:r>
          </a:p>
        </p:txBody>
      </p:sp>
      <p:sp>
        <p:nvSpPr>
          <p:cNvPr id="3" name="Content Placeholder 2"/>
          <p:cNvSpPr>
            <a:spLocks noGrp="1"/>
          </p:cNvSpPr>
          <p:nvPr>
            <p:ph idx="1"/>
          </p:nvPr>
        </p:nvSpPr>
        <p:spPr/>
        <p:txBody>
          <a:bodyPr/>
          <a:lstStyle/>
          <a:p>
            <a:pPr>
              <a:defRPr/>
            </a:pPr>
            <a:r>
              <a:rPr lang="en-US" dirty="0">
                <a:latin typeface="+mj-lt"/>
              </a:rPr>
              <a:t>Gloves</a:t>
            </a:r>
          </a:p>
          <a:p>
            <a:pPr lvl="1">
              <a:defRPr/>
            </a:pPr>
            <a:r>
              <a:rPr lang="en-US" dirty="0">
                <a:latin typeface="+mj-lt"/>
              </a:rPr>
              <a:t>Clean, inspect and dry prior to storage</a:t>
            </a:r>
          </a:p>
          <a:p>
            <a:pPr lvl="1">
              <a:defRPr/>
            </a:pPr>
            <a:r>
              <a:rPr lang="en-US" dirty="0">
                <a:latin typeface="+mj-lt"/>
              </a:rPr>
              <a:t>Store in a relaxed condition</a:t>
            </a:r>
          </a:p>
          <a:p>
            <a:pPr lvl="1">
              <a:defRPr/>
            </a:pPr>
            <a:r>
              <a:rPr lang="en-US" dirty="0">
                <a:latin typeface="+mj-lt"/>
              </a:rPr>
              <a:t>Store in an appropriate bag or box</a:t>
            </a:r>
          </a:p>
          <a:p>
            <a:pPr lvl="1">
              <a:defRPr/>
            </a:pPr>
            <a:r>
              <a:rPr lang="en-US" dirty="0">
                <a:latin typeface="+mj-lt"/>
              </a:rPr>
              <a:t>Store cuff down in bags</a:t>
            </a:r>
          </a:p>
          <a:p>
            <a:pPr lvl="1">
              <a:defRPr/>
            </a:pPr>
            <a:r>
              <a:rPr lang="en-US" dirty="0">
                <a:latin typeface="+mj-lt"/>
              </a:rPr>
              <a:t>Do not roll or bend to store</a:t>
            </a:r>
          </a:p>
          <a:p>
            <a:pPr lvl="1">
              <a:defRPr/>
            </a:pPr>
            <a:r>
              <a:rPr lang="en-US" dirty="0">
                <a:latin typeface="+mj-lt"/>
              </a:rPr>
              <a:t>Do not store inside out</a:t>
            </a:r>
          </a:p>
          <a:p>
            <a:pPr lvl="1">
              <a:defRPr/>
            </a:pPr>
            <a:r>
              <a:rPr lang="en-US" dirty="0">
                <a:latin typeface="+mj-lt"/>
              </a:rPr>
              <a:t>Store in cool, dry location.  Air conditioned if for longer periods of time</a:t>
            </a:r>
          </a:p>
          <a:p>
            <a:pPr lvl="1">
              <a:defRPr/>
            </a:pPr>
            <a:r>
              <a:rPr lang="en-US" dirty="0">
                <a:latin typeface="+mj-lt"/>
              </a:rPr>
              <a:t>Don’t store more than one pair of gloves in a bag</a:t>
            </a:r>
          </a:p>
          <a:p>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100</a:t>
            </a:fld>
            <a:endParaRPr lang="en-US"/>
          </a:p>
        </p:txBody>
      </p:sp>
    </p:spTree>
    <p:extLst>
      <p:ext uri="{BB962C8B-B14F-4D97-AF65-F5344CB8AC3E}">
        <p14:creationId xmlns:p14="http://schemas.microsoft.com/office/powerpoint/2010/main" val="93959369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Testing Rubber PPE</a:t>
            </a:r>
          </a:p>
        </p:txBody>
      </p:sp>
      <p:sp>
        <p:nvSpPr>
          <p:cNvPr id="3" name="Content Placeholder 2"/>
          <p:cNvSpPr>
            <a:spLocks noGrp="1"/>
          </p:cNvSpPr>
          <p:nvPr>
            <p:ph idx="1"/>
          </p:nvPr>
        </p:nvSpPr>
        <p:spPr>
          <a:xfrm>
            <a:off x="838200" y="1690689"/>
            <a:ext cx="10515600" cy="4129540"/>
          </a:xfrm>
        </p:spPr>
        <p:txBody>
          <a:bodyPr>
            <a:normAutofit lnSpcReduction="10000"/>
          </a:bodyPr>
          <a:lstStyle/>
          <a:p>
            <a:pPr>
              <a:defRPr/>
            </a:pPr>
            <a:r>
              <a:rPr lang="en-US" dirty="0" smtClean="0">
                <a:latin typeface="+mj-lt"/>
              </a:rPr>
              <a:t>Refer to Table 130.7(C)(7) Rubber Insulating Equipment, Maximum Test Intervals.</a:t>
            </a:r>
          </a:p>
          <a:p>
            <a:pPr lvl="1">
              <a:defRPr/>
            </a:pPr>
            <a:r>
              <a:rPr lang="en-US" dirty="0" smtClean="0">
                <a:latin typeface="+mj-lt"/>
              </a:rPr>
              <a:t>Line </a:t>
            </a:r>
            <a:r>
              <a:rPr lang="en-US" dirty="0">
                <a:latin typeface="+mj-lt"/>
              </a:rPr>
              <a:t>Hose	</a:t>
            </a:r>
            <a:r>
              <a:rPr lang="en-US" dirty="0" smtClean="0">
                <a:latin typeface="+mj-lt"/>
              </a:rPr>
              <a:t>If </a:t>
            </a:r>
            <a:r>
              <a:rPr lang="en-US" dirty="0">
                <a:latin typeface="+mj-lt"/>
              </a:rPr>
              <a:t>insulating value is suspect</a:t>
            </a:r>
          </a:p>
          <a:p>
            <a:pPr lvl="1">
              <a:defRPr/>
            </a:pPr>
            <a:r>
              <a:rPr lang="en-US" dirty="0">
                <a:latin typeface="+mj-lt"/>
              </a:rPr>
              <a:t>Covers		If insulating value is suspect</a:t>
            </a:r>
          </a:p>
          <a:p>
            <a:pPr lvl="1">
              <a:defRPr/>
            </a:pPr>
            <a:r>
              <a:rPr lang="en-US" dirty="0">
                <a:latin typeface="+mj-lt"/>
              </a:rPr>
              <a:t>Blankets	</a:t>
            </a:r>
            <a:r>
              <a:rPr lang="en-US" dirty="0" smtClean="0">
                <a:latin typeface="+mj-lt"/>
              </a:rPr>
              <a:t>	Every </a:t>
            </a:r>
            <a:r>
              <a:rPr lang="en-US" dirty="0">
                <a:latin typeface="+mj-lt"/>
              </a:rPr>
              <a:t>12 months *</a:t>
            </a:r>
          </a:p>
          <a:p>
            <a:pPr lvl="1">
              <a:defRPr/>
            </a:pPr>
            <a:r>
              <a:rPr lang="en-US" dirty="0">
                <a:latin typeface="+mj-lt"/>
              </a:rPr>
              <a:t>Gloves		Every 6 months *</a:t>
            </a:r>
          </a:p>
          <a:p>
            <a:pPr lvl="1">
              <a:defRPr/>
            </a:pPr>
            <a:r>
              <a:rPr lang="en-US" dirty="0">
                <a:latin typeface="+mj-lt"/>
              </a:rPr>
              <a:t>Sleeves		Every 12 months *</a:t>
            </a:r>
          </a:p>
          <a:p>
            <a:pPr>
              <a:defRPr/>
            </a:pPr>
            <a:endParaRPr lang="en-US" dirty="0">
              <a:latin typeface="+mj-lt"/>
            </a:endParaRPr>
          </a:p>
          <a:p>
            <a:pPr>
              <a:buNone/>
              <a:defRPr/>
            </a:pPr>
            <a:r>
              <a:rPr lang="en-US" dirty="0">
                <a:latin typeface="+mj-lt"/>
              </a:rPr>
              <a:t>* </a:t>
            </a:r>
            <a:r>
              <a:rPr lang="en-US" sz="2400" dirty="0">
                <a:latin typeface="+mj-lt"/>
              </a:rPr>
              <a:t>Test before first use.  If it has been tested, but not issued for service, it must be tested within the 12 months prior to issue</a:t>
            </a:r>
          </a:p>
          <a:p>
            <a:pPr marL="0" indent="0">
              <a:buNone/>
            </a:pPr>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101</a:t>
            </a:fld>
            <a:endParaRPr lang="en-US"/>
          </a:p>
        </p:txBody>
      </p:sp>
      <p:sp>
        <p:nvSpPr>
          <p:cNvPr id="7" name="TextBox 6"/>
          <p:cNvSpPr txBox="1"/>
          <p:nvPr/>
        </p:nvSpPr>
        <p:spPr>
          <a:xfrm>
            <a:off x="3701142" y="6352143"/>
            <a:ext cx="4789715" cy="369332"/>
          </a:xfrm>
          <a:prstGeom prst="rect">
            <a:avLst/>
          </a:prstGeom>
          <a:noFill/>
        </p:spPr>
        <p:txBody>
          <a:bodyPr wrap="square" rtlCol="0">
            <a:spAutoFit/>
          </a:bodyPr>
          <a:lstStyle/>
          <a:p>
            <a:pPr algn="ctr"/>
            <a:r>
              <a:rPr lang="en-US" dirty="0"/>
              <a:t>Copyright 2018 NFPA 70E All Rights Reserved</a:t>
            </a:r>
          </a:p>
        </p:txBody>
      </p:sp>
    </p:spTree>
    <p:extLst>
      <p:ext uri="{BB962C8B-B14F-4D97-AF65-F5344CB8AC3E}">
        <p14:creationId xmlns:p14="http://schemas.microsoft.com/office/powerpoint/2010/main" val="137998631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Eye and Face </a:t>
            </a:r>
            <a:r>
              <a:rPr lang="en-US" sz="3600" dirty="0" smtClean="0"/>
              <a:t>Protection 1.1</a:t>
            </a:r>
            <a:endParaRPr lang="en-US" sz="3600" dirty="0"/>
          </a:p>
        </p:txBody>
      </p:sp>
      <p:sp>
        <p:nvSpPr>
          <p:cNvPr id="3" name="Content Placeholder 2"/>
          <p:cNvSpPr>
            <a:spLocks noGrp="1"/>
          </p:cNvSpPr>
          <p:nvPr>
            <p:ph idx="1"/>
          </p:nvPr>
        </p:nvSpPr>
        <p:spPr/>
        <p:txBody>
          <a:bodyPr/>
          <a:lstStyle/>
          <a:p>
            <a:pPr>
              <a:defRPr/>
            </a:pPr>
            <a:r>
              <a:rPr lang="en-US" dirty="0" smtClean="0">
                <a:latin typeface="+mj-lt"/>
              </a:rPr>
              <a:t>1910.335(a</a:t>
            </a:r>
            <a:r>
              <a:rPr lang="en-US" dirty="0">
                <a:latin typeface="+mj-lt"/>
              </a:rPr>
              <a:t>)(1)(v)</a:t>
            </a:r>
          </a:p>
          <a:p>
            <a:pPr lvl="1">
              <a:defRPr/>
            </a:pPr>
            <a:r>
              <a:rPr lang="en-US" dirty="0" smtClean="0">
                <a:latin typeface="+mj-lt"/>
              </a:rPr>
              <a:t>Employees </a:t>
            </a:r>
            <a:r>
              <a:rPr lang="en-US" dirty="0">
                <a:latin typeface="+mj-lt"/>
              </a:rPr>
              <a:t>must wear protective equipment for the eyes and face if there is a danger of injury to the eyes and face from electric arcs, flashes, or from flying objects resulting from an electrical </a:t>
            </a:r>
            <a:r>
              <a:rPr lang="en-US" dirty="0" smtClean="0">
                <a:latin typeface="+mj-lt"/>
              </a:rPr>
              <a:t>explosion</a:t>
            </a:r>
            <a:endParaRPr lang="en-US" dirty="0">
              <a:latin typeface="+mj-lt"/>
            </a:endParaRPr>
          </a:p>
          <a:p>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102</a:t>
            </a:fld>
            <a:endParaRPr lang="en-US"/>
          </a:p>
        </p:txBody>
      </p:sp>
    </p:spTree>
    <p:extLst>
      <p:ext uri="{BB962C8B-B14F-4D97-AF65-F5344CB8AC3E}">
        <p14:creationId xmlns:p14="http://schemas.microsoft.com/office/powerpoint/2010/main" val="89116495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Eye and Face </a:t>
            </a:r>
            <a:r>
              <a:rPr lang="en-US" sz="3600" dirty="0" smtClean="0"/>
              <a:t>Protection 1.2</a:t>
            </a:r>
            <a:endParaRPr lang="en-US" sz="3600" dirty="0"/>
          </a:p>
        </p:txBody>
      </p:sp>
      <p:sp>
        <p:nvSpPr>
          <p:cNvPr id="3" name="Content Placeholder 2"/>
          <p:cNvSpPr>
            <a:spLocks noGrp="1"/>
          </p:cNvSpPr>
          <p:nvPr>
            <p:ph idx="1"/>
          </p:nvPr>
        </p:nvSpPr>
        <p:spPr/>
        <p:txBody>
          <a:bodyPr/>
          <a:lstStyle/>
          <a:p>
            <a:pPr>
              <a:defRPr/>
            </a:pPr>
            <a:r>
              <a:rPr lang="en-US" dirty="0">
                <a:latin typeface="+mj-lt"/>
              </a:rPr>
              <a:t>Face shields used for arc protection are UV &amp; heat rated</a:t>
            </a:r>
          </a:p>
          <a:p>
            <a:pPr lvl="1">
              <a:defRPr/>
            </a:pPr>
            <a:r>
              <a:rPr lang="en-US" dirty="0">
                <a:latin typeface="+mj-lt"/>
              </a:rPr>
              <a:t>Don’t use grinding-type</a:t>
            </a:r>
          </a:p>
          <a:p>
            <a:pPr lvl="1">
              <a:buNone/>
              <a:defRPr/>
            </a:pPr>
            <a:r>
              <a:rPr lang="en-US" dirty="0">
                <a:latin typeface="+mj-lt"/>
              </a:rPr>
              <a:t>	</a:t>
            </a:r>
            <a:r>
              <a:rPr lang="en-US" dirty="0" smtClean="0">
                <a:latin typeface="+mj-lt"/>
              </a:rPr>
              <a:t>face </a:t>
            </a:r>
            <a:r>
              <a:rPr lang="en-US" dirty="0">
                <a:latin typeface="+mj-lt"/>
              </a:rPr>
              <a:t>shields</a:t>
            </a:r>
          </a:p>
          <a:p>
            <a:pPr lvl="1">
              <a:defRPr/>
            </a:pPr>
            <a:r>
              <a:rPr lang="en-US" dirty="0">
                <a:latin typeface="+mj-lt"/>
              </a:rPr>
              <a:t>Arc protective face shields</a:t>
            </a:r>
          </a:p>
          <a:p>
            <a:pPr lvl="1">
              <a:buNone/>
              <a:defRPr/>
            </a:pPr>
            <a:r>
              <a:rPr lang="en-US" dirty="0">
                <a:latin typeface="+mj-lt"/>
              </a:rPr>
              <a:t>	</a:t>
            </a:r>
            <a:r>
              <a:rPr lang="en-US" dirty="0" smtClean="0">
                <a:latin typeface="+mj-lt"/>
              </a:rPr>
              <a:t>wrap </a:t>
            </a:r>
            <a:r>
              <a:rPr lang="en-US" dirty="0">
                <a:latin typeface="+mj-lt"/>
              </a:rPr>
              <a:t>around the sides and </a:t>
            </a:r>
          </a:p>
          <a:p>
            <a:pPr lvl="1">
              <a:buNone/>
              <a:defRPr/>
            </a:pPr>
            <a:r>
              <a:rPr lang="en-US" dirty="0">
                <a:latin typeface="+mj-lt"/>
              </a:rPr>
              <a:t>	below the </a:t>
            </a:r>
            <a:r>
              <a:rPr lang="en-US" dirty="0" smtClean="0">
                <a:latin typeface="+mj-lt"/>
              </a:rPr>
              <a:t>chin.</a:t>
            </a:r>
            <a:endParaRPr lang="en-US" dirty="0">
              <a:latin typeface="+mj-lt"/>
            </a:endParaRPr>
          </a:p>
          <a:p>
            <a:pPr lvl="2">
              <a:defRPr/>
            </a:pPr>
            <a:r>
              <a:rPr lang="en-US" dirty="0">
                <a:latin typeface="+mj-lt"/>
              </a:rPr>
              <a:t>Flash hoods cover the entire</a:t>
            </a:r>
          </a:p>
          <a:p>
            <a:pPr lvl="2">
              <a:buNone/>
              <a:defRPr/>
            </a:pPr>
            <a:r>
              <a:rPr lang="en-US" dirty="0">
                <a:latin typeface="+mj-lt"/>
              </a:rPr>
              <a:t>	</a:t>
            </a:r>
            <a:r>
              <a:rPr lang="en-US" dirty="0" smtClean="0">
                <a:latin typeface="+mj-lt"/>
              </a:rPr>
              <a:t>head</a:t>
            </a:r>
            <a:endParaRPr lang="en-US" dirty="0">
              <a:latin typeface="+mj-lt"/>
            </a:endParaRPr>
          </a:p>
          <a:p>
            <a:pPr lvl="2">
              <a:defRPr/>
            </a:pPr>
            <a:r>
              <a:rPr lang="en-US" dirty="0">
                <a:latin typeface="+mj-lt"/>
              </a:rPr>
              <a:t>Prevents inhalation of molten </a:t>
            </a:r>
          </a:p>
          <a:p>
            <a:pPr lvl="2">
              <a:buNone/>
              <a:defRPr/>
            </a:pPr>
            <a:r>
              <a:rPr lang="en-US" dirty="0">
                <a:latin typeface="+mj-lt"/>
              </a:rPr>
              <a:t>	arc </a:t>
            </a:r>
            <a:r>
              <a:rPr lang="en-US" dirty="0" smtClean="0">
                <a:latin typeface="+mj-lt"/>
              </a:rPr>
              <a:t>plasma</a:t>
            </a:r>
            <a:endParaRPr lang="en-US" dirty="0">
              <a:latin typeface="+mj-lt"/>
            </a:endParaRPr>
          </a:p>
        </p:txBody>
      </p:sp>
      <p:sp>
        <p:nvSpPr>
          <p:cNvPr id="4" name="Slide Number Placeholder 3"/>
          <p:cNvSpPr>
            <a:spLocks noGrp="1"/>
          </p:cNvSpPr>
          <p:nvPr>
            <p:ph type="sldNum" sz="quarter" idx="12"/>
          </p:nvPr>
        </p:nvSpPr>
        <p:spPr/>
        <p:txBody>
          <a:bodyPr/>
          <a:lstStyle/>
          <a:p>
            <a:fld id="{81EE72E2-7ED3-4CEB-826F-A62099BB6980}" type="slidenum">
              <a:rPr lang="en-US" smtClean="0"/>
              <a:t>103</a:t>
            </a:fld>
            <a:endParaRPr lang="en-US"/>
          </a:p>
        </p:txBody>
      </p:sp>
      <p:sp>
        <p:nvSpPr>
          <p:cNvPr id="7" name="TextBox 6"/>
          <p:cNvSpPr txBox="1"/>
          <p:nvPr/>
        </p:nvSpPr>
        <p:spPr>
          <a:xfrm>
            <a:off x="6096000" y="5629275"/>
            <a:ext cx="4349262" cy="369332"/>
          </a:xfrm>
          <a:prstGeom prst="rect">
            <a:avLst/>
          </a:prstGeom>
          <a:noFill/>
        </p:spPr>
        <p:txBody>
          <a:bodyPr wrap="square" rtlCol="0">
            <a:spAutoFit/>
          </a:bodyPr>
          <a:lstStyle/>
          <a:p>
            <a:pPr algn="ctr"/>
            <a:r>
              <a:rPr lang="en-US" dirty="0" smtClean="0"/>
              <a:t>Photos Courtesy of Salisbury by Honeywell</a:t>
            </a:r>
            <a:endParaRPr lang="en-US" dirty="0"/>
          </a:p>
        </p:txBody>
      </p:sp>
      <p:pic>
        <p:nvPicPr>
          <p:cNvPr id="8" name="Picture 7" title="arc flash sui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5154" y="2466213"/>
            <a:ext cx="2857500" cy="2876550"/>
          </a:xfrm>
          <a:prstGeom prst="rect">
            <a:avLst/>
          </a:prstGeom>
        </p:spPr>
      </p:pic>
      <p:pic>
        <p:nvPicPr>
          <p:cNvPr id="9" name="Picture 8" title="Image of an arc rated helme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89542" y="2572702"/>
            <a:ext cx="2171700" cy="2809875"/>
          </a:xfrm>
          <a:prstGeom prst="rect">
            <a:avLst/>
          </a:prstGeom>
        </p:spPr>
      </p:pic>
    </p:spTree>
    <p:extLst>
      <p:ext uri="{BB962C8B-B14F-4D97-AF65-F5344CB8AC3E}">
        <p14:creationId xmlns:p14="http://schemas.microsoft.com/office/powerpoint/2010/main" val="244159894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Arc Rated Clothing 1.1</a:t>
            </a:r>
            <a:endParaRPr lang="en-US" sz="3600" dirty="0"/>
          </a:p>
        </p:txBody>
      </p:sp>
      <p:sp>
        <p:nvSpPr>
          <p:cNvPr id="4" name="Slide Number Placeholder 3"/>
          <p:cNvSpPr>
            <a:spLocks noGrp="1"/>
          </p:cNvSpPr>
          <p:nvPr>
            <p:ph type="sldNum" sz="quarter" idx="12"/>
          </p:nvPr>
        </p:nvSpPr>
        <p:spPr/>
        <p:txBody>
          <a:bodyPr/>
          <a:lstStyle/>
          <a:p>
            <a:fld id="{81EE72E2-7ED3-4CEB-826F-A62099BB6980}" type="slidenum">
              <a:rPr lang="en-US" smtClean="0"/>
              <a:t>104</a:t>
            </a:fld>
            <a:endParaRPr lang="en-US"/>
          </a:p>
        </p:txBody>
      </p:sp>
      <p:sp>
        <p:nvSpPr>
          <p:cNvPr id="10" name="TextBox 9"/>
          <p:cNvSpPr txBox="1"/>
          <p:nvPr/>
        </p:nvSpPr>
        <p:spPr>
          <a:xfrm>
            <a:off x="3410857" y="6400412"/>
            <a:ext cx="5199743" cy="369332"/>
          </a:xfrm>
          <a:prstGeom prst="rect">
            <a:avLst/>
          </a:prstGeom>
          <a:noFill/>
        </p:spPr>
        <p:txBody>
          <a:bodyPr wrap="square" rtlCol="0">
            <a:spAutoFit/>
          </a:bodyPr>
          <a:lstStyle/>
          <a:p>
            <a:pPr algn="ctr"/>
            <a:r>
              <a:rPr lang="en-US" dirty="0" smtClean="0"/>
              <a:t>Photo Courtesy of Salisbury by Honeywell </a:t>
            </a:r>
            <a:endParaRPr lang="en-US" dirty="0"/>
          </a:p>
        </p:txBody>
      </p:sp>
      <p:pic>
        <p:nvPicPr>
          <p:cNvPr id="5" name="Content Placeholder 4" title="Display of an arc flash sui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47950" y="1924844"/>
            <a:ext cx="6896100" cy="4152900"/>
          </a:xfrm>
        </p:spPr>
      </p:pic>
    </p:spTree>
    <p:extLst>
      <p:ext uri="{BB962C8B-B14F-4D97-AF65-F5344CB8AC3E}">
        <p14:creationId xmlns:p14="http://schemas.microsoft.com/office/powerpoint/2010/main" val="355152967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Arc Rated </a:t>
            </a:r>
            <a:r>
              <a:rPr lang="en-US" sz="3600" dirty="0" smtClean="0"/>
              <a:t>Clothing 1.2</a:t>
            </a:r>
            <a:endParaRPr lang="en-US" sz="3600" dirty="0"/>
          </a:p>
        </p:txBody>
      </p:sp>
      <p:sp>
        <p:nvSpPr>
          <p:cNvPr id="3" name="Content Placeholder 2"/>
          <p:cNvSpPr>
            <a:spLocks noGrp="1"/>
          </p:cNvSpPr>
          <p:nvPr>
            <p:ph idx="1"/>
          </p:nvPr>
        </p:nvSpPr>
        <p:spPr>
          <a:xfrm>
            <a:off x="838200" y="1825624"/>
            <a:ext cx="10515600" cy="4223483"/>
          </a:xfrm>
        </p:spPr>
        <p:txBody>
          <a:bodyPr>
            <a:normAutofit/>
          </a:bodyPr>
          <a:lstStyle/>
          <a:p>
            <a:r>
              <a:rPr lang="en-US" dirty="0" smtClean="0">
                <a:latin typeface="+mj-lt"/>
              </a:rPr>
              <a:t>Refer to NFPA 70E® 130.7(C)(6)</a:t>
            </a:r>
            <a:endParaRPr lang="en-US" dirty="0">
              <a:latin typeface="+mj-lt"/>
            </a:endParaRPr>
          </a:p>
          <a:p>
            <a:pPr lvl="1">
              <a:defRPr/>
            </a:pPr>
            <a:r>
              <a:rPr lang="en-US" dirty="0" smtClean="0">
                <a:latin typeface="+mj-lt"/>
              </a:rPr>
              <a:t>Employees shall wear arc-rated clothing whenever there is a possible exposure to an electric arc flash above the threshold incident energy level for a second degree burn (1.2 calorie/cm²) </a:t>
            </a:r>
          </a:p>
          <a:p>
            <a:pPr lvl="1">
              <a:defRPr/>
            </a:pPr>
            <a:endParaRPr lang="en-US" sz="2600" dirty="0">
              <a:latin typeface="+mj-lt"/>
            </a:endParaRPr>
          </a:p>
          <a:p>
            <a:pPr marL="457200" lvl="1" indent="0">
              <a:buNone/>
              <a:defRPr/>
            </a:pPr>
            <a:r>
              <a:rPr lang="en-US" sz="2600" dirty="0" smtClean="0">
                <a:latin typeface="+mj-lt"/>
              </a:rPr>
              <a:t> </a:t>
            </a:r>
            <a:endParaRPr lang="en-US" sz="2600" dirty="0">
              <a:latin typeface="+mj-lt"/>
            </a:endParaRPr>
          </a:p>
          <a:p>
            <a:pPr marL="0" indent="0">
              <a:buNone/>
            </a:pPr>
            <a:r>
              <a:rPr lang="en-US" dirty="0" smtClean="0"/>
              <a:t>	</a:t>
            </a:r>
          </a:p>
          <a:p>
            <a:pPr marL="0" indent="0">
              <a:buNone/>
            </a:pPr>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105</a:t>
            </a:fld>
            <a:endParaRPr lang="en-US"/>
          </a:p>
        </p:txBody>
      </p:sp>
      <p:sp>
        <p:nvSpPr>
          <p:cNvPr id="6" name="TextBox 5"/>
          <p:cNvSpPr txBox="1"/>
          <p:nvPr/>
        </p:nvSpPr>
        <p:spPr>
          <a:xfrm>
            <a:off x="3541486" y="6352143"/>
            <a:ext cx="5109028" cy="369332"/>
          </a:xfrm>
          <a:prstGeom prst="rect">
            <a:avLst/>
          </a:prstGeom>
          <a:noFill/>
        </p:spPr>
        <p:txBody>
          <a:bodyPr wrap="square" rtlCol="0">
            <a:spAutoFit/>
          </a:bodyPr>
          <a:lstStyle/>
          <a:p>
            <a:pPr algn="ctr"/>
            <a:r>
              <a:rPr lang="en-US" dirty="0" smtClean="0"/>
              <a:t>Copyright 2018 NFPA 70E All Rights Reserved</a:t>
            </a:r>
            <a:endParaRPr lang="en-US" dirty="0"/>
          </a:p>
        </p:txBody>
      </p:sp>
    </p:spTree>
    <p:extLst>
      <p:ext uri="{BB962C8B-B14F-4D97-AF65-F5344CB8AC3E}">
        <p14:creationId xmlns:p14="http://schemas.microsoft.com/office/powerpoint/2010/main" val="381465578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Arc Rated Clothing </a:t>
            </a:r>
            <a:r>
              <a:rPr lang="en-US" sz="3600" dirty="0" smtClean="0"/>
              <a:t>1.3</a:t>
            </a:r>
            <a:endParaRPr lang="en-US" sz="3600" dirty="0"/>
          </a:p>
        </p:txBody>
      </p:sp>
      <p:sp>
        <p:nvSpPr>
          <p:cNvPr id="3" name="Content Placeholder 2"/>
          <p:cNvSpPr>
            <a:spLocks noGrp="1"/>
          </p:cNvSpPr>
          <p:nvPr>
            <p:ph idx="1"/>
          </p:nvPr>
        </p:nvSpPr>
        <p:spPr/>
        <p:txBody>
          <a:bodyPr/>
          <a:lstStyle/>
          <a:p>
            <a:r>
              <a:rPr lang="en-US" dirty="0" smtClean="0">
                <a:latin typeface="+mj-lt"/>
              </a:rPr>
              <a:t>Refer to NFPA 70E® 130.7(C)</a:t>
            </a:r>
          </a:p>
          <a:p>
            <a:pPr lvl="1"/>
            <a:r>
              <a:rPr lang="en-US" dirty="0" smtClean="0">
                <a:latin typeface="+mj-lt"/>
              </a:rPr>
              <a:t>(9) Factors in Selection of Protective Clothing</a:t>
            </a:r>
          </a:p>
          <a:p>
            <a:pPr lvl="1"/>
            <a:r>
              <a:rPr lang="en-US" dirty="0" smtClean="0">
                <a:latin typeface="+mj-lt"/>
              </a:rPr>
              <a:t>(10) Arc Flash Protective Equipment</a:t>
            </a:r>
          </a:p>
          <a:p>
            <a:pPr lvl="1"/>
            <a:r>
              <a:rPr lang="en-US" dirty="0" smtClean="0">
                <a:latin typeface="+mj-lt"/>
              </a:rPr>
              <a:t>(11) Clothing Material Characteristics</a:t>
            </a:r>
          </a:p>
          <a:p>
            <a:pPr lvl="1"/>
            <a:r>
              <a:rPr lang="en-US" dirty="0" smtClean="0">
                <a:latin typeface="+mj-lt"/>
              </a:rPr>
              <a:t>(12) Clothing and Other Apparel Not Permitted</a:t>
            </a:r>
          </a:p>
          <a:p>
            <a:pPr lvl="1"/>
            <a:r>
              <a:rPr lang="en-US" dirty="0" smtClean="0">
                <a:latin typeface="+mj-lt"/>
              </a:rPr>
              <a:t>(13) Care and Maintenance of Arc-Rated Clothing and Arc-Rated Arc Flash      	     Suits</a:t>
            </a:r>
          </a:p>
          <a:p>
            <a:pPr lvl="1"/>
            <a:r>
              <a:rPr lang="en-US" dirty="0" smtClean="0">
                <a:latin typeface="+mj-lt"/>
              </a:rPr>
              <a:t>(14) Standards for Personal Protective Equipment (PPE)</a:t>
            </a:r>
          </a:p>
          <a:p>
            <a:pPr lvl="2"/>
            <a:r>
              <a:rPr lang="en-US" dirty="0" smtClean="0">
                <a:latin typeface="+mj-lt"/>
              </a:rPr>
              <a:t>Table 130.7(C)(14)</a:t>
            </a:r>
          </a:p>
          <a:p>
            <a:pPr lvl="1"/>
            <a:endParaRPr lang="en-US" dirty="0">
              <a:latin typeface="+mj-lt"/>
            </a:endParaRPr>
          </a:p>
        </p:txBody>
      </p:sp>
      <p:sp>
        <p:nvSpPr>
          <p:cNvPr id="4" name="Slide Number Placeholder 3"/>
          <p:cNvSpPr>
            <a:spLocks noGrp="1"/>
          </p:cNvSpPr>
          <p:nvPr>
            <p:ph type="sldNum" sz="quarter" idx="12"/>
          </p:nvPr>
        </p:nvSpPr>
        <p:spPr/>
        <p:txBody>
          <a:bodyPr/>
          <a:lstStyle/>
          <a:p>
            <a:fld id="{81EE72E2-7ED3-4CEB-826F-A62099BB6980}" type="slidenum">
              <a:rPr lang="en-US" smtClean="0"/>
              <a:t>106</a:t>
            </a:fld>
            <a:endParaRPr lang="en-US"/>
          </a:p>
        </p:txBody>
      </p:sp>
      <p:sp>
        <p:nvSpPr>
          <p:cNvPr id="5" name="TextBox 4"/>
          <p:cNvSpPr txBox="1"/>
          <p:nvPr/>
        </p:nvSpPr>
        <p:spPr>
          <a:xfrm>
            <a:off x="3748454" y="6356350"/>
            <a:ext cx="4695092" cy="369332"/>
          </a:xfrm>
          <a:prstGeom prst="rect">
            <a:avLst/>
          </a:prstGeom>
          <a:noFill/>
        </p:spPr>
        <p:txBody>
          <a:bodyPr wrap="square" rtlCol="0">
            <a:spAutoFit/>
          </a:bodyPr>
          <a:lstStyle/>
          <a:p>
            <a:pPr algn="ctr"/>
            <a:r>
              <a:rPr lang="en-US"/>
              <a:t>Copyright 2018 NFPA 70E All Rights Reserved</a:t>
            </a:r>
            <a:endParaRPr lang="en-US" dirty="0"/>
          </a:p>
        </p:txBody>
      </p:sp>
    </p:spTree>
    <p:extLst>
      <p:ext uri="{BB962C8B-B14F-4D97-AF65-F5344CB8AC3E}">
        <p14:creationId xmlns:p14="http://schemas.microsoft.com/office/powerpoint/2010/main" val="315056030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Insulated Hand </a:t>
            </a:r>
            <a:r>
              <a:rPr lang="en-US" sz="3600" dirty="0" smtClean="0"/>
              <a:t>Tools 1.1</a:t>
            </a:r>
            <a:endParaRPr lang="en-US" sz="3600" dirty="0"/>
          </a:p>
        </p:txBody>
      </p:sp>
      <p:sp>
        <p:nvSpPr>
          <p:cNvPr id="3" name="Content Placeholder 2"/>
          <p:cNvSpPr>
            <a:spLocks noGrp="1"/>
          </p:cNvSpPr>
          <p:nvPr>
            <p:ph idx="1"/>
          </p:nvPr>
        </p:nvSpPr>
        <p:spPr/>
        <p:txBody>
          <a:bodyPr/>
          <a:lstStyle/>
          <a:p>
            <a:pPr>
              <a:defRPr/>
            </a:pPr>
            <a:r>
              <a:rPr lang="en-US" dirty="0" smtClean="0">
                <a:latin typeface="+mj-lt"/>
              </a:rPr>
              <a:t>1910.335(a</a:t>
            </a:r>
            <a:r>
              <a:rPr lang="en-US" dirty="0">
                <a:latin typeface="+mj-lt"/>
              </a:rPr>
              <a:t>)(2</a:t>
            </a:r>
            <a:r>
              <a:rPr lang="en-US" dirty="0" smtClean="0">
                <a:latin typeface="+mj-lt"/>
              </a:rPr>
              <a:t>)</a:t>
            </a:r>
          </a:p>
          <a:p>
            <a:pPr lvl="1">
              <a:defRPr/>
            </a:pPr>
            <a:r>
              <a:rPr lang="en-US" dirty="0">
                <a:latin typeface="+mj-lt"/>
              </a:rPr>
              <a:t>When working near exposed energized conductors or circuit parts, each employee shall use insulated hand tools or handling equipment if the tools or handling equipment might make contact with such conductors or parts.</a:t>
            </a:r>
          </a:p>
          <a:p>
            <a:pPr lvl="1">
              <a:defRPr/>
            </a:pPr>
            <a:endParaRPr lang="en-US" dirty="0">
              <a:latin typeface="+mj-lt"/>
            </a:endParaRPr>
          </a:p>
          <a:p>
            <a:pPr>
              <a:buNone/>
              <a:defRPr/>
            </a:pPr>
            <a:r>
              <a:rPr lang="en-US" dirty="0">
                <a:latin typeface="+mj-lt"/>
              </a:rPr>
              <a:t> </a:t>
            </a:r>
            <a:r>
              <a:rPr lang="en-US" dirty="0" smtClean="0">
                <a:latin typeface="+mj-lt"/>
              </a:rPr>
              <a:t> </a:t>
            </a:r>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107</a:t>
            </a:fld>
            <a:endParaRPr lang="en-US"/>
          </a:p>
        </p:txBody>
      </p:sp>
    </p:spTree>
    <p:extLst>
      <p:ext uri="{BB962C8B-B14F-4D97-AF65-F5344CB8AC3E}">
        <p14:creationId xmlns:p14="http://schemas.microsoft.com/office/powerpoint/2010/main" val="2552499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Insulated Hand </a:t>
            </a:r>
            <a:r>
              <a:rPr lang="en-US" sz="3600" dirty="0" smtClean="0"/>
              <a:t>Tools 1.2</a:t>
            </a:r>
            <a:endParaRPr lang="en-US" sz="3600" dirty="0"/>
          </a:p>
        </p:txBody>
      </p:sp>
      <p:sp>
        <p:nvSpPr>
          <p:cNvPr id="3" name="Content Placeholder 2"/>
          <p:cNvSpPr>
            <a:spLocks noGrp="1"/>
          </p:cNvSpPr>
          <p:nvPr>
            <p:ph idx="1"/>
          </p:nvPr>
        </p:nvSpPr>
        <p:spPr/>
        <p:txBody>
          <a:bodyPr/>
          <a:lstStyle/>
          <a:p>
            <a:pPr>
              <a:defRPr/>
            </a:pPr>
            <a:r>
              <a:rPr lang="en-US" dirty="0" smtClean="0">
                <a:latin typeface="+mj-lt"/>
              </a:rPr>
              <a:t>Must </a:t>
            </a:r>
            <a:r>
              <a:rPr lang="en-US" dirty="0">
                <a:latin typeface="+mj-lt"/>
              </a:rPr>
              <a:t>meet ASTM F1505</a:t>
            </a:r>
          </a:p>
          <a:p>
            <a:pPr lvl="1">
              <a:defRPr/>
            </a:pPr>
            <a:r>
              <a:rPr lang="en-US" dirty="0">
                <a:latin typeface="+mj-lt"/>
              </a:rPr>
              <a:t>Standard Specification For Insulated And Insulating Hand Tools</a:t>
            </a:r>
          </a:p>
          <a:p>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108</a:t>
            </a:fld>
            <a:endParaRPr lang="en-US"/>
          </a:p>
        </p:txBody>
      </p:sp>
      <p:sp>
        <p:nvSpPr>
          <p:cNvPr id="6" name="TextBox 5"/>
          <p:cNvSpPr txBox="1"/>
          <p:nvPr/>
        </p:nvSpPr>
        <p:spPr>
          <a:xfrm>
            <a:off x="4174671" y="6352143"/>
            <a:ext cx="3842658" cy="369332"/>
          </a:xfrm>
          <a:prstGeom prst="rect">
            <a:avLst/>
          </a:prstGeom>
          <a:noFill/>
        </p:spPr>
        <p:txBody>
          <a:bodyPr wrap="square" rtlCol="0">
            <a:spAutoFit/>
          </a:bodyPr>
          <a:lstStyle/>
          <a:p>
            <a:pPr algn="ctr"/>
            <a:r>
              <a:rPr lang="en-US" dirty="0" smtClean="0"/>
              <a:t>Photo Courtesy Salisbury by Honeywell</a:t>
            </a:r>
            <a:endParaRPr lang="en-US" dirty="0"/>
          </a:p>
        </p:txBody>
      </p:sp>
      <p:pic>
        <p:nvPicPr>
          <p:cNvPr id="7" name="Picture 6" title="electrically insulated tool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4439" y="3235261"/>
            <a:ext cx="2838450" cy="3057525"/>
          </a:xfrm>
          <a:prstGeom prst="rect">
            <a:avLst/>
          </a:prstGeom>
        </p:spPr>
      </p:pic>
    </p:spTree>
    <p:extLst>
      <p:ext uri="{BB962C8B-B14F-4D97-AF65-F5344CB8AC3E}">
        <p14:creationId xmlns:p14="http://schemas.microsoft.com/office/powerpoint/2010/main" val="44169334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Insulated Hand Tools </a:t>
            </a:r>
            <a:r>
              <a:rPr lang="en-US" sz="3600" dirty="0" smtClean="0"/>
              <a:t>1.3</a:t>
            </a:r>
            <a:endParaRPr lang="en-US" sz="3600" dirty="0"/>
          </a:p>
        </p:txBody>
      </p:sp>
      <p:sp>
        <p:nvSpPr>
          <p:cNvPr id="4" name="Slide Number Placeholder 3"/>
          <p:cNvSpPr>
            <a:spLocks noGrp="1"/>
          </p:cNvSpPr>
          <p:nvPr>
            <p:ph type="sldNum" sz="quarter" idx="12"/>
          </p:nvPr>
        </p:nvSpPr>
        <p:spPr/>
        <p:txBody>
          <a:bodyPr/>
          <a:lstStyle/>
          <a:p>
            <a:fld id="{81EE72E2-7ED3-4CEB-826F-A62099BB6980}" type="slidenum">
              <a:rPr lang="en-US" smtClean="0"/>
              <a:t>109</a:t>
            </a:fld>
            <a:endParaRPr lang="en-US"/>
          </a:p>
        </p:txBody>
      </p:sp>
      <p:pic>
        <p:nvPicPr>
          <p:cNvPr id="5" name="Picture 3" descr="KLEIN1"/>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1723571" y="1814286"/>
            <a:ext cx="8592458" cy="3875315"/>
          </a:xfr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348564" y="6356350"/>
            <a:ext cx="3494872" cy="369332"/>
          </a:xfrm>
          <a:prstGeom prst="rect">
            <a:avLst/>
          </a:prstGeom>
          <a:noFill/>
        </p:spPr>
        <p:txBody>
          <a:bodyPr wrap="square" rtlCol="0">
            <a:spAutoFit/>
          </a:bodyPr>
          <a:lstStyle/>
          <a:p>
            <a:pPr algn="ctr"/>
            <a:r>
              <a:rPr lang="en-US" dirty="0" smtClean="0"/>
              <a:t>Photo Courtesy of Doug Zemler</a:t>
            </a:r>
            <a:endParaRPr lang="en-US" dirty="0"/>
          </a:p>
        </p:txBody>
      </p:sp>
    </p:spTree>
    <p:extLst>
      <p:ext uri="{BB962C8B-B14F-4D97-AF65-F5344CB8AC3E}">
        <p14:creationId xmlns:p14="http://schemas.microsoft.com/office/powerpoint/2010/main" val="193130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29 CFR 1910.331-.335</a:t>
            </a:r>
            <a:br>
              <a:rPr lang="en-US" sz="4000" dirty="0" smtClean="0"/>
            </a:br>
            <a:r>
              <a:rPr lang="en-US" sz="4000" dirty="0" smtClean="0"/>
              <a:t>Electrical Safety Related Work Practices 1.3</a:t>
            </a:r>
            <a:endParaRPr lang="en-US" sz="4000" dirty="0"/>
          </a:p>
        </p:txBody>
      </p:sp>
      <p:sp>
        <p:nvSpPr>
          <p:cNvPr id="3" name="Content Placeholder 2"/>
          <p:cNvSpPr>
            <a:spLocks noGrp="1"/>
          </p:cNvSpPr>
          <p:nvPr>
            <p:ph idx="1"/>
          </p:nvPr>
        </p:nvSpPr>
        <p:spPr>
          <a:xfrm>
            <a:off x="838200" y="1825624"/>
            <a:ext cx="10515600" cy="4752975"/>
          </a:xfrm>
        </p:spPr>
        <p:txBody>
          <a:bodyPr>
            <a:normAutofit fontScale="62500" lnSpcReduction="20000"/>
          </a:bodyPr>
          <a:lstStyle/>
          <a:p>
            <a:pPr marL="0" indent="0">
              <a:buNone/>
            </a:pPr>
            <a:r>
              <a:rPr lang="en-US" sz="4500" dirty="0" smtClean="0">
                <a:latin typeface="+mj-lt"/>
              </a:rPr>
              <a:t>The</a:t>
            </a:r>
            <a:r>
              <a:rPr lang="en-US" sz="4500" baseline="0" dirty="0" smtClean="0">
                <a:latin typeface="+mj-lt"/>
              </a:rPr>
              <a:t> provisions of 1910.331-335 do not apply to work performed by qualified persons on or directly associated with these installations:</a:t>
            </a:r>
          </a:p>
          <a:p>
            <a:endParaRPr lang="en-US" baseline="0" dirty="0" smtClean="0"/>
          </a:p>
          <a:p>
            <a:r>
              <a:rPr lang="en-US" sz="3200" baseline="0" dirty="0" smtClean="0">
                <a:latin typeface="+mj-lt"/>
              </a:rPr>
              <a:t>Generation, transmission, and distribution of electric energy (including communication and metering) located in buildings used for such purposes or located outdoors</a:t>
            </a:r>
          </a:p>
          <a:p>
            <a:endParaRPr lang="en-US" sz="3200" baseline="0" dirty="0" smtClean="0">
              <a:latin typeface="+mj-lt"/>
            </a:endParaRPr>
          </a:p>
          <a:p>
            <a:r>
              <a:rPr lang="en-US" sz="3200" baseline="0" dirty="0" smtClean="0">
                <a:latin typeface="+mj-lt"/>
              </a:rPr>
              <a:t>Communications installations.  Installations of communication equipment to the extent that the work is covered under 1910.268</a:t>
            </a:r>
          </a:p>
          <a:p>
            <a:endParaRPr lang="en-US" sz="3200" baseline="0" dirty="0" smtClean="0">
              <a:latin typeface="+mj-lt"/>
            </a:endParaRPr>
          </a:p>
          <a:p>
            <a:r>
              <a:rPr lang="en-US" sz="3200" baseline="0" dirty="0" smtClean="0">
                <a:latin typeface="+mj-lt"/>
              </a:rPr>
              <a:t>Installations in vehicles.  Installations in ships, watercraft, railway rolling stock, aircraft or automotive vehicles other than mobile homes or recreational vehicles</a:t>
            </a:r>
          </a:p>
          <a:p>
            <a:endParaRPr lang="en-US" sz="3200" baseline="0" dirty="0" smtClean="0">
              <a:latin typeface="+mj-lt"/>
            </a:endParaRPr>
          </a:p>
          <a:p>
            <a:r>
              <a:rPr lang="en-US" sz="3200" baseline="0" dirty="0" smtClean="0">
                <a:latin typeface="+mj-lt"/>
              </a:rPr>
              <a:t>Railway installations.  Installations of railways for generation, transformation, transmission, or distribution of power used exclusively for operation of rolling stock or installation of railways used exclusively for signaling and communication purposes.</a:t>
            </a:r>
          </a:p>
          <a:p>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11</a:t>
            </a:fld>
            <a:endParaRPr lang="en-US"/>
          </a:p>
        </p:txBody>
      </p:sp>
    </p:spTree>
    <p:extLst>
      <p:ext uri="{BB962C8B-B14F-4D97-AF65-F5344CB8AC3E}">
        <p14:creationId xmlns:p14="http://schemas.microsoft.com/office/powerpoint/2010/main" val="428867068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p:txBody>
          <a:bodyPr>
            <a:normAutofit/>
          </a:bodyPr>
          <a:lstStyle/>
          <a:p>
            <a:pPr algn="ctr">
              <a:defRPr/>
            </a:pPr>
            <a:r>
              <a:rPr lang="en-US" sz="3600" dirty="0"/>
              <a:t>Insulated Hand Tools </a:t>
            </a:r>
            <a:r>
              <a:rPr lang="en-US" sz="3600" dirty="0" smtClean="0"/>
              <a:t>1.4</a:t>
            </a:r>
          </a:p>
        </p:txBody>
      </p:sp>
      <p:pic>
        <p:nvPicPr>
          <p:cNvPr id="56323" name="Picture 3" descr="Insluated Tool Marking"/>
          <p:cNvPicPr>
            <a:picLocks noGrp="1" noChangeAspect="1" noChangeArrowheads="1"/>
          </p:cNvPicPr>
          <p:nvPr>
            <p:ph type="body" idx="1"/>
          </p:nvPr>
        </p:nvPicPr>
        <p:blipFill>
          <a:blip r:embed="rId3">
            <a:extLst>
              <a:ext uri="{28A0092B-C50C-407E-A947-70E740481C1C}">
                <a14:useLocalDpi xmlns:a14="http://schemas.microsoft.com/office/drawing/2010/main"/>
              </a:ext>
            </a:extLst>
          </a:blip>
          <a:srcRect/>
          <a:stretch>
            <a:fillRect/>
          </a:stretch>
        </p:blipFill>
        <p:spPr>
          <a:xfrm>
            <a:off x="1981200" y="1819887"/>
            <a:ext cx="8229600" cy="2433637"/>
          </a:xfrm>
          <a:noFill/>
          <a:extLst>
            <a:ext uri="{909E8E84-426E-40DD-AFC4-6F175D3DCCD1}">
              <a14:hiddenFill xmlns:a14="http://schemas.microsoft.com/office/drawing/2010/main">
                <a:solidFill>
                  <a:srgbClr val="FFFFFF"/>
                </a:solidFill>
              </a14:hiddenFill>
            </a:ext>
          </a:extLst>
        </p:spPr>
      </p:pic>
      <p:sp>
        <p:nvSpPr>
          <p:cNvPr id="56324" name="Text Box 4"/>
          <p:cNvSpPr txBox="1">
            <a:spLocks noChangeArrowheads="1"/>
          </p:cNvSpPr>
          <p:nvPr/>
        </p:nvSpPr>
        <p:spPr bwMode="auto">
          <a:xfrm>
            <a:off x="2667000" y="4382723"/>
            <a:ext cx="685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dirty="0">
                <a:latin typeface="Tahoma" panose="020B0604030504040204" pitchFamily="34" charset="0"/>
              </a:rPr>
              <a:t>ASTM REQUIRED MARKINGS</a:t>
            </a:r>
          </a:p>
        </p:txBody>
      </p:sp>
      <p:sp>
        <p:nvSpPr>
          <p:cNvPr id="2" name="TextBox 1"/>
          <p:cNvSpPr txBox="1"/>
          <p:nvPr/>
        </p:nvSpPr>
        <p:spPr>
          <a:xfrm>
            <a:off x="3467100" y="6242538"/>
            <a:ext cx="5257800" cy="369332"/>
          </a:xfrm>
          <a:prstGeom prst="rect">
            <a:avLst/>
          </a:prstGeom>
          <a:noFill/>
        </p:spPr>
        <p:txBody>
          <a:bodyPr wrap="square" rtlCol="0">
            <a:spAutoFit/>
          </a:bodyPr>
          <a:lstStyle/>
          <a:p>
            <a:pPr algn="ctr"/>
            <a:r>
              <a:rPr lang="en-US" dirty="0" smtClean="0"/>
              <a:t>Photo courtesy of Doug Zemler</a:t>
            </a:r>
            <a:endParaRPr lang="en-US" dirty="0"/>
          </a:p>
        </p:txBody>
      </p:sp>
      <p:sp>
        <p:nvSpPr>
          <p:cNvPr id="3" name="Slide Number Placeholder 2"/>
          <p:cNvSpPr>
            <a:spLocks noGrp="1"/>
          </p:cNvSpPr>
          <p:nvPr>
            <p:ph type="sldNum" sz="quarter" idx="12"/>
          </p:nvPr>
        </p:nvSpPr>
        <p:spPr/>
        <p:txBody>
          <a:bodyPr/>
          <a:lstStyle/>
          <a:p>
            <a:fld id="{81EE72E2-7ED3-4CEB-826F-A62099BB6980}" type="slidenum">
              <a:rPr lang="en-US" smtClean="0"/>
              <a:t>110</a:t>
            </a:fld>
            <a:endParaRPr lang="en-US"/>
          </a:p>
        </p:txBody>
      </p:sp>
    </p:spTree>
    <p:extLst>
      <p:ext uri="{BB962C8B-B14F-4D97-AF65-F5344CB8AC3E}">
        <p14:creationId xmlns:p14="http://schemas.microsoft.com/office/powerpoint/2010/main" val="75572907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Insulated Hand Tools </a:t>
            </a:r>
            <a:r>
              <a:rPr lang="en-US" dirty="0" smtClean="0"/>
              <a:t>1.5</a:t>
            </a:r>
            <a:endParaRPr lang="en-US" dirty="0"/>
          </a:p>
        </p:txBody>
      </p:sp>
      <p:sp>
        <p:nvSpPr>
          <p:cNvPr id="3" name="Content Placeholder 2"/>
          <p:cNvSpPr>
            <a:spLocks noGrp="1"/>
          </p:cNvSpPr>
          <p:nvPr>
            <p:ph idx="1"/>
          </p:nvPr>
        </p:nvSpPr>
        <p:spPr/>
        <p:txBody>
          <a:bodyPr/>
          <a:lstStyle/>
          <a:p>
            <a:r>
              <a:rPr lang="en-US" dirty="0">
                <a:latin typeface="+mj-lt"/>
              </a:rPr>
              <a:t>Tools with dipped, plastic handles are not considered to be insulated.</a:t>
            </a:r>
          </a:p>
          <a:p>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111</a:t>
            </a:fld>
            <a:endParaRPr lang="en-US"/>
          </a:p>
        </p:txBody>
      </p:sp>
      <p:sp>
        <p:nvSpPr>
          <p:cNvPr id="7" name="TextBox 6"/>
          <p:cNvSpPr txBox="1"/>
          <p:nvPr/>
        </p:nvSpPr>
        <p:spPr>
          <a:xfrm>
            <a:off x="3467100" y="6346432"/>
            <a:ext cx="5257800" cy="369332"/>
          </a:xfrm>
          <a:prstGeom prst="rect">
            <a:avLst/>
          </a:prstGeom>
          <a:noFill/>
        </p:spPr>
        <p:txBody>
          <a:bodyPr wrap="square" rtlCol="0">
            <a:spAutoFit/>
          </a:bodyPr>
          <a:lstStyle/>
          <a:p>
            <a:pPr algn="ctr"/>
            <a:r>
              <a:rPr lang="en-US" dirty="0" smtClean="0"/>
              <a:t>Photos </a:t>
            </a:r>
            <a:r>
              <a:rPr lang="en-US" dirty="0"/>
              <a:t>courtesy OSHA</a:t>
            </a:r>
          </a:p>
        </p:txBody>
      </p:sp>
      <p:pic>
        <p:nvPicPr>
          <p:cNvPr id="8" name="Picture 7" title="non insulated too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8270" y="2828925"/>
            <a:ext cx="4457700" cy="3028950"/>
          </a:xfrm>
          <a:prstGeom prst="rect">
            <a:avLst/>
          </a:prstGeom>
        </p:spPr>
      </p:pic>
      <p:pic>
        <p:nvPicPr>
          <p:cNvPr id="9" name="Picture 8" title="Another non insulated too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2247" y="2829788"/>
            <a:ext cx="3845265" cy="3027223"/>
          </a:xfrm>
          <a:prstGeom prst="rect">
            <a:avLst/>
          </a:prstGeom>
        </p:spPr>
      </p:pic>
    </p:spTree>
    <p:extLst>
      <p:ext uri="{BB962C8B-B14F-4D97-AF65-F5344CB8AC3E}">
        <p14:creationId xmlns:p14="http://schemas.microsoft.com/office/powerpoint/2010/main" val="322733128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cs typeface="Times New Roman" pitchFamily="18" charset="0"/>
              </a:rPr>
              <a:t>1910.335(b) </a:t>
            </a:r>
            <a:r>
              <a:rPr lang="en-US" sz="3600" dirty="0">
                <a:cs typeface="Times New Roman" pitchFamily="18" charset="0"/>
              </a:rPr>
              <a:t/>
            </a:r>
            <a:br>
              <a:rPr lang="en-US" sz="3600" dirty="0">
                <a:cs typeface="Times New Roman" pitchFamily="18" charset="0"/>
              </a:rPr>
            </a:br>
            <a:r>
              <a:rPr lang="en-US" sz="3600" dirty="0" smtClean="0">
                <a:cs typeface="Times New Roman" pitchFamily="18" charset="0"/>
              </a:rPr>
              <a:t>Alerting techniques</a:t>
            </a:r>
            <a:endParaRPr lang="en-US" sz="3600" dirty="0"/>
          </a:p>
        </p:txBody>
      </p:sp>
      <p:sp>
        <p:nvSpPr>
          <p:cNvPr id="3" name="Content Placeholder 2"/>
          <p:cNvSpPr>
            <a:spLocks noGrp="1"/>
          </p:cNvSpPr>
          <p:nvPr>
            <p:ph idx="1"/>
          </p:nvPr>
        </p:nvSpPr>
        <p:spPr/>
        <p:txBody>
          <a:bodyPr>
            <a:normAutofit/>
          </a:bodyPr>
          <a:lstStyle/>
          <a:p>
            <a:r>
              <a:rPr lang="en-US" dirty="0" smtClean="0">
                <a:latin typeface="+mj-lt"/>
              </a:rPr>
              <a:t>1910.335 Safeguards for Personnel Protection</a:t>
            </a:r>
          </a:p>
          <a:p>
            <a:pPr lvl="1"/>
            <a:r>
              <a:rPr lang="en-US" dirty="0" smtClean="0">
                <a:latin typeface="+mj-lt"/>
              </a:rPr>
              <a:t>Signs are placed </a:t>
            </a:r>
            <a:r>
              <a:rPr lang="en-US" dirty="0">
                <a:latin typeface="+mj-lt"/>
              </a:rPr>
              <a:t>to warn employees about electric </a:t>
            </a:r>
          </a:p>
          <a:p>
            <a:pPr marL="457200" lvl="1" indent="0">
              <a:buNone/>
            </a:pPr>
            <a:r>
              <a:rPr lang="en-US" dirty="0" smtClean="0">
                <a:latin typeface="+mj-lt"/>
              </a:rPr>
              <a:t>    hazards</a:t>
            </a:r>
          </a:p>
          <a:p>
            <a:pPr marL="457200" lvl="1" indent="0">
              <a:buNone/>
            </a:pPr>
            <a:r>
              <a:rPr lang="en-US" altLang="en-US" sz="2400" dirty="0" smtClean="0">
                <a:latin typeface="+mj-lt"/>
              </a:rPr>
              <a:t>•</a:t>
            </a:r>
            <a:r>
              <a:rPr lang="en-US" altLang="en-US" dirty="0">
                <a:latin typeface="+mj-lt"/>
              </a:rPr>
              <a:t> </a:t>
            </a:r>
            <a:r>
              <a:rPr lang="en-US" altLang="en-US" sz="2400" dirty="0" smtClean="0">
                <a:latin typeface="+mj-lt"/>
              </a:rPr>
              <a:t>Barricades </a:t>
            </a:r>
            <a:r>
              <a:rPr lang="en-US" altLang="en-US" sz="2400" dirty="0">
                <a:latin typeface="+mj-lt"/>
              </a:rPr>
              <a:t>shall  be used </a:t>
            </a:r>
            <a:r>
              <a:rPr lang="en-US" altLang="en-US" sz="2400" dirty="0" smtClean="0">
                <a:latin typeface="+mj-lt"/>
              </a:rPr>
              <a:t>in conjunction with safety signs to </a:t>
            </a:r>
            <a:r>
              <a:rPr lang="en-US" altLang="en-US" sz="2400" dirty="0">
                <a:latin typeface="+mj-lt"/>
              </a:rPr>
              <a:t>limit employee </a:t>
            </a:r>
          </a:p>
          <a:p>
            <a:pPr>
              <a:lnSpc>
                <a:spcPts val="3111"/>
              </a:lnSpc>
              <a:spcBef>
                <a:spcPct val="0"/>
              </a:spcBef>
              <a:buClrTx/>
              <a:buSzTx/>
              <a:buNone/>
            </a:pPr>
            <a:r>
              <a:rPr lang="en-US" altLang="en-US" sz="2400" dirty="0">
                <a:latin typeface="+mj-lt"/>
              </a:rPr>
              <a:t>	</a:t>
            </a:r>
            <a:r>
              <a:rPr lang="en-US" altLang="en-US" sz="2400" dirty="0" smtClean="0">
                <a:latin typeface="+mj-lt"/>
              </a:rPr>
              <a:t>       access. Conductive barricades may not be used where they might cause an          	electrical contact hazard.</a:t>
            </a:r>
          </a:p>
          <a:p>
            <a:pPr>
              <a:lnSpc>
                <a:spcPts val="3111"/>
              </a:lnSpc>
              <a:spcBef>
                <a:spcPct val="0"/>
              </a:spcBef>
              <a:buClrTx/>
              <a:buSzTx/>
              <a:buNone/>
            </a:pPr>
            <a:r>
              <a:rPr lang="en-US" altLang="en-US" sz="2400" dirty="0">
                <a:latin typeface="+mj-lt"/>
              </a:rPr>
              <a:t>	 </a:t>
            </a:r>
            <a:r>
              <a:rPr lang="en-US" altLang="en-US" sz="2400" dirty="0" smtClean="0">
                <a:latin typeface="+mj-lt"/>
              </a:rPr>
              <a:t>  •If </a:t>
            </a:r>
            <a:r>
              <a:rPr lang="en-US" altLang="en-US" sz="2400" dirty="0">
                <a:latin typeface="+mj-lt"/>
              </a:rPr>
              <a:t>signs </a:t>
            </a:r>
            <a:r>
              <a:rPr lang="en-US" altLang="en-US" sz="2400" dirty="0" smtClean="0">
                <a:latin typeface="+mj-lt"/>
              </a:rPr>
              <a:t>and </a:t>
            </a:r>
            <a:r>
              <a:rPr lang="en-US" altLang="en-US" sz="2400" dirty="0">
                <a:latin typeface="+mj-lt"/>
              </a:rPr>
              <a:t>barricades cannot provide a level </a:t>
            </a:r>
          </a:p>
          <a:p>
            <a:pPr>
              <a:lnSpc>
                <a:spcPts val="3111"/>
              </a:lnSpc>
              <a:spcBef>
                <a:spcPct val="0"/>
              </a:spcBef>
              <a:buClrTx/>
              <a:buSzTx/>
              <a:buNone/>
            </a:pPr>
            <a:r>
              <a:rPr lang="en-US" altLang="en-US" sz="2400" dirty="0">
                <a:latin typeface="+mj-lt"/>
              </a:rPr>
              <a:t>	</a:t>
            </a:r>
            <a:r>
              <a:rPr lang="en-US" altLang="en-US" sz="2400" dirty="0" smtClean="0">
                <a:latin typeface="+mj-lt"/>
              </a:rPr>
              <a:t>     of </a:t>
            </a:r>
            <a:r>
              <a:rPr lang="en-US" altLang="en-US" sz="2400" dirty="0">
                <a:latin typeface="+mj-lt"/>
              </a:rPr>
              <a:t>safety sufficient to protect employees, an </a:t>
            </a:r>
          </a:p>
          <a:p>
            <a:pPr>
              <a:lnSpc>
                <a:spcPts val="3111"/>
              </a:lnSpc>
              <a:spcBef>
                <a:spcPct val="0"/>
              </a:spcBef>
              <a:buClrTx/>
              <a:buSzTx/>
              <a:buNone/>
            </a:pPr>
            <a:r>
              <a:rPr lang="en-US" altLang="en-US" sz="2400" dirty="0">
                <a:latin typeface="+mj-lt"/>
              </a:rPr>
              <a:t>	</a:t>
            </a:r>
            <a:r>
              <a:rPr lang="en-US" altLang="en-US" sz="2400" dirty="0" smtClean="0">
                <a:latin typeface="+mj-lt"/>
              </a:rPr>
              <a:t>     attendant </a:t>
            </a:r>
            <a:r>
              <a:rPr lang="en-US" altLang="en-US" sz="2400" dirty="0">
                <a:latin typeface="+mj-lt"/>
              </a:rPr>
              <a:t>shall be placed</a:t>
            </a:r>
          </a:p>
          <a:p>
            <a:endParaRPr lang="en-US" sz="4000" dirty="0"/>
          </a:p>
        </p:txBody>
      </p:sp>
      <p:sp>
        <p:nvSpPr>
          <p:cNvPr id="4" name="Slide Number Placeholder 3"/>
          <p:cNvSpPr>
            <a:spLocks noGrp="1"/>
          </p:cNvSpPr>
          <p:nvPr>
            <p:ph type="sldNum" sz="quarter" idx="12"/>
          </p:nvPr>
        </p:nvSpPr>
        <p:spPr/>
        <p:txBody>
          <a:bodyPr/>
          <a:lstStyle/>
          <a:p>
            <a:fld id="{03AE46D5-F5C2-466A-A152-8CD799C5A496}" type="slidenum">
              <a:rPr lang="en-US" smtClean="0"/>
              <a:t>112</a:t>
            </a:fld>
            <a:endParaRPr lang="en-US"/>
          </a:p>
        </p:txBody>
      </p:sp>
    </p:spTree>
    <p:extLst>
      <p:ext uri="{BB962C8B-B14F-4D97-AF65-F5344CB8AC3E}">
        <p14:creationId xmlns:p14="http://schemas.microsoft.com/office/powerpoint/2010/main" val="171409391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NFPA 70E®</a:t>
            </a:r>
            <a:br>
              <a:rPr lang="en-US" sz="3600" dirty="0"/>
            </a:br>
            <a:r>
              <a:rPr lang="en-US" sz="3600" dirty="0"/>
              <a:t>Standard for Electrical Safety in the Workplace® </a:t>
            </a:r>
            <a:r>
              <a:rPr lang="en-US" sz="3600" dirty="0" smtClean="0"/>
              <a:t>1.19</a:t>
            </a:r>
            <a:endParaRPr lang="en-US" sz="3600" dirty="0"/>
          </a:p>
        </p:txBody>
      </p:sp>
      <p:sp>
        <p:nvSpPr>
          <p:cNvPr id="3" name="Content Placeholder 2"/>
          <p:cNvSpPr>
            <a:spLocks noGrp="1"/>
          </p:cNvSpPr>
          <p:nvPr>
            <p:ph idx="1"/>
          </p:nvPr>
        </p:nvSpPr>
        <p:spPr/>
        <p:txBody>
          <a:bodyPr/>
          <a:lstStyle/>
          <a:p>
            <a:r>
              <a:rPr lang="en-US" sz="3200" dirty="0">
                <a:latin typeface="+mj-lt"/>
              </a:rPr>
              <a:t>Article </a:t>
            </a:r>
            <a:r>
              <a:rPr lang="en-US" sz="3200" dirty="0" smtClean="0">
                <a:latin typeface="+mj-lt"/>
              </a:rPr>
              <a:t>130- Work Involving Electrical Hazards </a:t>
            </a:r>
          </a:p>
          <a:p>
            <a:pPr lvl="1"/>
            <a:r>
              <a:rPr lang="en-US" sz="2800" dirty="0" smtClean="0">
                <a:latin typeface="+mj-lt"/>
              </a:rPr>
              <a:t>General</a:t>
            </a:r>
          </a:p>
          <a:p>
            <a:pPr lvl="2"/>
            <a:r>
              <a:rPr lang="en-US" sz="2400" dirty="0" smtClean="0">
                <a:latin typeface="+mj-lt"/>
              </a:rPr>
              <a:t>Incident Energy Analysis</a:t>
            </a:r>
          </a:p>
          <a:p>
            <a:pPr lvl="2"/>
            <a:r>
              <a:rPr lang="en-US" sz="2400" dirty="0" smtClean="0">
                <a:latin typeface="+mj-lt"/>
              </a:rPr>
              <a:t>Tables</a:t>
            </a:r>
          </a:p>
          <a:p>
            <a:pPr marL="1371600" lvl="3" indent="0">
              <a:buNone/>
            </a:pPr>
            <a:endParaRPr lang="en-US" sz="2200" dirty="0">
              <a:latin typeface="+mj-lt"/>
            </a:endParaRPr>
          </a:p>
          <a:p>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113</a:t>
            </a:fld>
            <a:endParaRPr lang="en-US"/>
          </a:p>
        </p:txBody>
      </p:sp>
      <p:sp>
        <p:nvSpPr>
          <p:cNvPr id="6" name="TextBox 5"/>
          <p:cNvSpPr txBox="1"/>
          <p:nvPr/>
        </p:nvSpPr>
        <p:spPr>
          <a:xfrm>
            <a:off x="3417277" y="6356350"/>
            <a:ext cx="5357446" cy="382099"/>
          </a:xfrm>
          <a:prstGeom prst="rect">
            <a:avLst/>
          </a:prstGeom>
          <a:noFill/>
        </p:spPr>
        <p:txBody>
          <a:bodyPr wrap="square" rtlCol="0">
            <a:spAutoFit/>
          </a:bodyPr>
          <a:lstStyle/>
          <a:p>
            <a:pPr algn="ctr"/>
            <a:r>
              <a:rPr lang="en-US" dirty="0"/>
              <a:t>Copyright 2018 NFPA 70E All Rights Reserved</a:t>
            </a:r>
          </a:p>
        </p:txBody>
      </p:sp>
    </p:spTree>
    <p:extLst>
      <p:ext uri="{BB962C8B-B14F-4D97-AF65-F5344CB8AC3E}">
        <p14:creationId xmlns:p14="http://schemas.microsoft.com/office/powerpoint/2010/main" val="83265687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NFPA 70E®</a:t>
            </a:r>
            <a:br>
              <a:rPr lang="en-US" sz="3600" dirty="0"/>
            </a:br>
            <a:r>
              <a:rPr lang="en-US" sz="3600" dirty="0"/>
              <a:t>Standard for Electrical Safety in the Workplace® </a:t>
            </a:r>
            <a:r>
              <a:rPr lang="en-US" sz="3600" dirty="0" smtClean="0"/>
              <a:t>1.20</a:t>
            </a:r>
            <a:endParaRPr lang="en-US" sz="3600" dirty="0"/>
          </a:p>
        </p:txBody>
      </p:sp>
      <p:sp>
        <p:nvSpPr>
          <p:cNvPr id="3" name="Content Placeholder 2"/>
          <p:cNvSpPr>
            <a:spLocks noGrp="1"/>
          </p:cNvSpPr>
          <p:nvPr>
            <p:ph idx="1"/>
          </p:nvPr>
        </p:nvSpPr>
        <p:spPr/>
        <p:txBody>
          <a:bodyPr/>
          <a:lstStyle/>
          <a:p>
            <a:r>
              <a:rPr lang="en-US" sz="3200" dirty="0">
                <a:latin typeface="+mj-lt"/>
              </a:rPr>
              <a:t>Article </a:t>
            </a:r>
            <a:r>
              <a:rPr lang="en-US" sz="3200" dirty="0" smtClean="0">
                <a:latin typeface="+mj-lt"/>
              </a:rPr>
              <a:t>130- Work Involving Electrical Hazards </a:t>
            </a:r>
          </a:p>
          <a:p>
            <a:pPr lvl="1"/>
            <a:r>
              <a:rPr lang="en-US" sz="2800" dirty="0" smtClean="0">
                <a:latin typeface="+mj-lt"/>
              </a:rPr>
              <a:t>(A) Energized Work</a:t>
            </a:r>
            <a:endParaRPr lang="en-US" sz="2800" dirty="0">
              <a:latin typeface="+mj-lt"/>
            </a:endParaRPr>
          </a:p>
          <a:p>
            <a:pPr lvl="1"/>
            <a:r>
              <a:rPr lang="en-US" sz="2800" dirty="0" smtClean="0">
                <a:latin typeface="+mj-lt"/>
              </a:rPr>
              <a:t>(B) Energized Work Permit</a:t>
            </a:r>
          </a:p>
          <a:p>
            <a:pPr lvl="2"/>
            <a:r>
              <a:rPr lang="en-US" dirty="0" smtClean="0">
                <a:latin typeface="+mj-lt"/>
              </a:rPr>
              <a:t>When Required</a:t>
            </a:r>
          </a:p>
          <a:p>
            <a:pPr lvl="2"/>
            <a:r>
              <a:rPr lang="en-US" dirty="0" smtClean="0">
                <a:latin typeface="+mj-lt"/>
              </a:rPr>
              <a:t>Elements of Work Permit</a:t>
            </a:r>
          </a:p>
          <a:p>
            <a:pPr lvl="2"/>
            <a:r>
              <a:rPr lang="en-US" dirty="0" smtClean="0">
                <a:latin typeface="+mj-lt"/>
              </a:rPr>
              <a:t>Exemptions</a:t>
            </a:r>
          </a:p>
          <a:p>
            <a:pPr marL="1371600" lvl="3" indent="0">
              <a:buNone/>
            </a:pPr>
            <a:endParaRPr lang="en-US" sz="2200" dirty="0">
              <a:latin typeface="+mj-lt"/>
            </a:endParaRPr>
          </a:p>
          <a:p>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114</a:t>
            </a:fld>
            <a:endParaRPr lang="en-US"/>
          </a:p>
        </p:txBody>
      </p:sp>
      <p:sp>
        <p:nvSpPr>
          <p:cNvPr id="6" name="TextBox 5"/>
          <p:cNvSpPr txBox="1"/>
          <p:nvPr/>
        </p:nvSpPr>
        <p:spPr>
          <a:xfrm>
            <a:off x="3417277" y="6356350"/>
            <a:ext cx="5357446" cy="382099"/>
          </a:xfrm>
          <a:prstGeom prst="rect">
            <a:avLst/>
          </a:prstGeom>
          <a:noFill/>
        </p:spPr>
        <p:txBody>
          <a:bodyPr wrap="square" rtlCol="0">
            <a:spAutoFit/>
          </a:bodyPr>
          <a:lstStyle/>
          <a:p>
            <a:pPr algn="ctr"/>
            <a:r>
              <a:rPr lang="en-US" dirty="0"/>
              <a:t>Copyright 2018 NFPA 70E All Rights Reserved</a:t>
            </a:r>
          </a:p>
        </p:txBody>
      </p:sp>
    </p:spTree>
    <p:extLst>
      <p:ext uri="{BB962C8B-B14F-4D97-AF65-F5344CB8AC3E}">
        <p14:creationId xmlns:p14="http://schemas.microsoft.com/office/powerpoint/2010/main" val="29917191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dirty="0"/>
              <a:t>NFPA 70E®</a:t>
            </a:r>
            <a:br>
              <a:rPr lang="en-US" sz="3600" dirty="0"/>
            </a:br>
            <a:r>
              <a:rPr lang="en-US" sz="3600" dirty="0"/>
              <a:t>Standard for Electrical Safety in the Workplace® </a:t>
            </a:r>
            <a:r>
              <a:rPr lang="en-US" sz="3600" dirty="0" smtClean="0"/>
              <a:t/>
            </a:r>
            <a:br>
              <a:rPr lang="en-US" sz="3600" dirty="0" smtClean="0"/>
            </a:br>
            <a:r>
              <a:rPr lang="en-US" sz="3600" dirty="0" smtClean="0"/>
              <a:t>Electrical Hazard Boundaries</a:t>
            </a:r>
            <a:endParaRPr lang="en-US" sz="3600" dirty="0"/>
          </a:p>
        </p:txBody>
      </p:sp>
      <p:sp>
        <p:nvSpPr>
          <p:cNvPr id="3" name="Content Placeholder 2"/>
          <p:cNvSpPr>
            <a:spLocks noGrp="1"/>
          </p:cNvSpPr>
          <p:nvPr>
            <p:ph idx="1"/>
          </p:nvPr>
        </p:nvSpPr>
        <p:spPr>
          <a:xfrm>
            <a:off x="838200" y="1825625"/>
            <a:ext cx="10515600" cy="3906960"/>
          </a:xfrm>
        </p:spPr>
        <p:txBody>
          <a:bodyPr>
            <a:normAutofit lnSpcReduction="10000"/>
          </a:bodyPr>
          <a:lstStyle/>
          <a:p>
            <a:r>
              <a:rPr lang="en-US" dirty="0">
                <a:latin typeface="+mj-lt"/>
              </a:rPr>
              <a:t>Shock Risk Assessment</a:t>
            </a:r>
          </a:p>
          <a:p>
            <a:pPr lvl="1"/>
            <a:r>
              <a:rPr lang="en-US" dirty="0">
                <a:latin typeface="+mj-lt"/>
              </a:rPr>
              <a:t>Shock Protection Boundaries</a:t>
            </a:r>
          </a:p>
          <a:p>
            <a:pPr lvl="2"/>
            <a:r>
              <a:rPr lang="en-US" dirty="0">
                <a:latin typeface="+mj-lt"/>
              </a:rPr>
              <a:t>Table 130.4(D)(a)</a:t>
            </a:r>
          </a:p>
          <a:p>
            <a:r>
              <a:rPr lang="en-US" dirty="0" smtClean="0">
                <a:latin typeface="+mj-lt"/>
              </a:rPr>
              <a:t>Limited Approach Boundary</a:t>
            </a:r>
          </a:p>
          <a:p>
            <a:pPr lvl="1"/>
            <a:r>
              <a:rPr lang="en-US" dirty="0" smtClean="0">
                <a:latin typeface="+mj-lt"/>
              </a:rPr>
              <a:t>130.4(E)</a:t>
            </a:r>
          </a:p>
          <a:p>
            <a:r>
              <a:rPr lang="en-US" dirty="0" smtClean="0">
                <a:latin typeface="+mj-lt"/>
              </a:rPr>
              <a:t>Restricted </a:t>
            </a:r>
            <a:r>
              <a:rPr lang="en-US" dirty="0">
                <a:latin typeface="+mj-lt"/>
              </a:rPr>
              <a:t>A</a:t>
            </a:r>
            <a:r>
              <a:rPr lang="en-US" dirty="0" smtClean="0">
                <a:latin typeface="+mj-lt"/>
              </a:rPr>
              <a:t>pproach Boundary</a:t>
            </a:r>
          </a:p>
          <a:p>
            <a:pPr lvl="1"/>
            <a:r>
              <a:rPr lang="en-US" dirty="0" smtClean="0">
                <a:latin typeface="+mj-lt"/>
              </a:rPr>
              <a:t>130.4(F)</a:t>
            </a:r>
          </a:p>
          <a:p>
            <a:r>
              <a:rPr lang="en-US" dirty="0" smtClean="0">
                <a:latin typeface="+mj-lt"/>
              </a:rPr>
              <a:t>Arc Flash Boundary</a:t>
            </a:r>
          </a:p>
          <a:p>
            <a:pPr lvl="1"/>
            <a:r>
              <a:rPr lang="en-US" dirty="0" smtClean="0">
                <a:latin typeface="+mj-lt"/>
              </a:rPr>
              <a:t>130.5(E)</a:t>
            </a:r>
          </a:p>
          <a:p>
            <a:pPr marL="914400" lvl="2" indent="0">
              <a:buNone/>
            </a:pPr>
            <a:endParaRPr lang="en-US" dirty="0"/>
          </a:p>
          <a:p>
            <a:pPr lvl="2"/>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115</a:t>
            </a:fld>
            <a:endParaRPr lang="en-US"/>
          </a:p>
        </p:txBody>
      </p:sp>
      <p:sp>
        <p:nvSpPr>
          <p:cNvPr id="5" name="TextBox 4"/>
          <p:cNvSpPr txBox="1"/>
          <p:nvPr/>
        </p:nvSpPr>
        <p:spPr>
          <a:xfrm>
            <a:off x="3449515" y="6352143"/>
            <a:ext cx="5292969" cy="369332"/>
          </a:xfrm>
          <a:prstGeom prst="rect">
            <a:avLst/>
          </a:prstGeom>
          <a:noFill/>
        </p:spPr>
        <p:txBody>
          <a:bodyPr wrap="square" rtlCol="0">
            <a:spAutoFit/>
          </a:bodyPr>
          <a:lstStyle/>
          <a:p>
            <a:pPr algn="ctr"/>
            <a:r>
              <a:rPr lang="en-US"/>
              <a:t>Copyright 2018 NFPA 70E All Rights Reserved</a:t>
            </a:r>
            <a:endParaRPr lang="en-US" dirty="0"/>
          </a:p>
        </p:txBody>
      </p:sp>
    </p:spTree>
    <p:extLst>
      <p:ext uri="{BB962C8B-B14F-4D97-AF65-F5344CB8AC3E}">
        <p14:creationId xmlns:p14="http://schemas.microsoft.com/office/powerpoint/2010/main" val="347623217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NFPA 70E®</a:t>
            </a:r>
            <a:br>
              <a:rPr lang="en-US" sz="3600" dirty="0"/>
            </a:br>
            <a:r>
              <a:rPr lang="en-US" sz="3600" dirty="0"/>
              <a:t>Standard for Electrical Safety in the Workplace® </a:t>
            </a:r>
            <a:r>
              <a:rPr lang="en-US" sz="3600" dirty="0" smtClean="0"/>
              <a:t>1.21</a:t>
            </a:r>
            <a:endParaRPr lang="en-US" sz="3600" dirty="0"/>
          </a:p>
        </p:txBody>
      </p:sp>
      <p:sp>
        <p:nvSpPr>
          <p:cNvPr id="3" name="Content Placeholder 2"/>
          <p:cNvSpPr>
            <a:spLocks noGrp="1"/>
          </p:cNvSpPr>
          <p:nvPr>
            <p:ph idx="1"/>
          </p:nvPr>
        </p:nvSpPr>
        <p:spPr>
          <a:xfrm>
            <a:off x="838200" y="1825625"/>
            <a:ext cx="6828692" cy="4351338"/>
          </a:xfrm>
        </p:spPr>
        <p:txBody>
          <a:bodyPr/>
          <a:lstStyle/>
          <a:p>
            <a:r>
              <a:rPr lang="en-US" sz="3200" dirty="0">
                <a:latin typeface="+mj-lt"/>
              </a:rPr>
              <a:t>Article </a:t>
            </a:r>
            <a:r>
              <a:rPr lang="en-US" sz="3200" dirty="0" smtClean="0">
                <a:latin typeface="+mj-lt"/>
              </a:rPr>
              <a:t>130- Work Involving Electrical Hazards </a:t>
            </a:r>
          </a:p>
          <a:p>
            <a:pPr lvl="1"/>
            <a:r>
              <a:rPr lang="en-US" sz="2800" dirty="0" smtClean="0">
                <a:latin typeface="+mj-lt"/>
              </a:rPr>
              <a:t>Table 130.7(C)(15)(c) Personal Protective Equipment</a:t>
            </a:r>
          </a:p>
          <a:p>
            <a:pPr lvl="2"/>
            <a:r>
              <a:rPr lang="en-US" sz="2400" dirty="0" smtClean="0">
                <a:latin typeface="+mj-lt"/>
              </a:rPr>
              <a:t>Arc-Flash PPE Category</a:t>
            </a:r>
          </a:p>
          <a:p>
            <a:pPr lvl="2"/>
            <a:endParaRPr lang="en-US" sz="2400" dirty="0">
              <a:latin typeface="+mj-lt"/>
            </a:endParaRPr>
          </a:p>
          <a:p>
            <a:pPr marL="1371600" lvl="3" indent="0">
              <a:buNone/>
            </a:pPr>
            <a:endParaRPr lang="en-US" sz="2200" dirty="0">
              <a:latin typeface="+mj-lt"/>
            </a:endParaRPr>
          </a:p>
          <a:p>
            <a:pPr marL="0" indent="0">
              <a:buNone/>
            </a:pPr>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116</a:t>
            </a:fld>
            <a:endParaRPr lang="en-US"/>
          </a:p>
        </p:txBody>
      </p:sp>
      <p:sp>
        <p:nvSpPr>
          <p:cNvPr id="6" name="TextBox 5"/>
          <p:cNvSpPr txBox="1"/>
          <p:nvPr/>
        </p:nvSpPr>
        <p:spPr>
          <a:xfrm>
            <a:off x="3417277" y="6356350"/>
            <a:ext cx="5357446" cy="382099"/>
          </a:xfrm>
          <a:prstGeom prst="rect">
            <a:avLst/>
          </a:prstGeom>
          <a:noFill/>
        </p:spPr>
        <p:txBody>
          <a:bodyPr wrap="square" rtlCol="0">
            <a:spAutoFit/>
          </a:bodyPr>
          <a:lstStyle/>
          <a:p>
            <a:pPr algn="ctr"/>
            <a:r>
              <a:rPr lang="en-US" dirty="0"/>
              <a:t>Copyright 2018 NFPA 70E All Rights Reserved</a:t>
            </a:r>
          </a:p>
        </p:txBody>
      </p:sp>
      <p:sp>
        <p:nvSpPr>
          <p:cNvPr id="7" name="TextBox 6"/>
          <p:cNvSpPr txBox="1"/>
          <p:nvPr/>
        </p:nvSpPr>
        <p:spPr>
          <a:xfrm>
            <a:off x="7115907" y="5580954"/>
            <a:ext cx="4659923" cy="369332"/>
          </a:xfrm>
          <a:prstGeom prst="rect">
            <a:avLst/>
          </a:prstGeom>
          <a:noFill/>
        </p:spPr>
        <p:txBody>
          <a:bodyPr wrap="square" rtlCol="0">
            <a:spAutoFit/>
          </a:bodyPr>
          <a:lstStyle/>
          <a:p>
            <a:pPr algn="ctr"/>
            <a:r>
              <a:rPr lang="en-US" dirty="0"/>
              <a:t>Photo Courtesy Salisbury by Honeywell</a:t>
            </a:r>
          </a:p>
        </p:txBody>
      </p:sp>
      <p:pic>
        <p:nvPicPr>
          <p:cNvPr id="8" name="Picture 7" title="arc flash sui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8450" y="1636966"/>
            <a:ext cx="1666875" cy="3876675"/>
          </a:xfrm>
          <a:prstGeom prst="rect">
            <a:avLst/>
          </a:prstGeom>
        </p:spPr>
      </p:pic>
    </p:spTree>
    <p:extLst>
      <p:ext uri="{BB962C8B-B14F-4D97-AF65-F5344CB8AC3E}">
        <p14:creationId xmlns:p14="http://schemas.microsoft.com/office/powerpoint/2010/main" val="211072843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Electrically Rated 1.1?</a:t>
            </a:r>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117</a:t>
            </a:fld>
            <a:endParaRPr lang="en-US"/>
          </a:p>
        </p:txBody>
      </p:sp>
      <p:sp>
        <p:nvSpPr>
          <p:cNvPr id="6" name="TextBox 5"/>
          <p:cNvSpPr txBox="1"/>
          <p:nvPr/>
        </p:nvSpPr>
        <p:spPr>
          <a:xfrm>
            <a:off x="3962400" y="5665694"/>
            <a:ext cx="4141694" cy="369332"/>
          </a:xfrm>
          <a:prstGeom prst="rect">
            <a:avLst/>
          </a:prstGeom>
          <a:noFill/>
        </p:spPr>
        <p:txBody>
          <a:bodyPr wrap="square" rtlCol="0">
            <a:spAutoFit/>
          </a:bodyPr>
          <a:lstStyle/>
          <a:p>
            <a:pPr algn="ctr"/>
            <a:r>
              <a:rPr lang="en-US" dirty="0" smtClean="0"/>
              <a:t>Photo Courtesy of OSHA</a:t>
            </a:r>
            <a:endParaRPr lang="en-US" dirty="0"/>
          </a:p>
        </p:txBody>
      </p:sp>
      <p:pic>
        <p:nvPicPr>
          <p:cNvPr id="7" name="Content Placeholder 6" title="rubber glove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74064" y="1998758"/>
            <a:ext cx="9022080" cy="4078224"/>
          </a:xfrm>
        </p:spPr>
      </p:pic>
    </p:spTree>
    <p:extLst>
      <p:ext uri="{BB962C8B-B14F-4D97-AF65-F5344CB8AC3E}">
        <p14:creationId xmlns:p14="http://schemas.microsoft.com/office/powerpoint/2010/main" val="111120497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Electrically Rated </a:t>
            </a:r>
            <a:r>
              <a:rPr lang="en-US" dirty="0" smtClean="0"/>
              <a:t>1.2?</a:t>
            </a:r>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118</a:t>
            </a:fld>
            <a:endParaRPr lang="en-US"/>
          </a:p>
        </p:txBody>
      </p:sp>
      <p:sp>
        <p:nvSpPr>
          <p:cNvPr id="6" name="TextBox 5"/>
          <p:cNvSpPr txBox="1"/>
          <p:nvPr/>
        </p:nvSpPr>
        <p:spPr>
          <a:xfrm>
            <a:off x="4110317" y="5754638"/>
            <a:ext cx="3818965" cy="369332"/>
          </a:xfrm>
          <a:prstGeom prst="rect">
            <a:avLst/>
          </a:prstGeom>
          <a:noFill/>
        </p:spPr>
        <p:txBody>
          <a:bodyPr wrap="square" rtlCol="0">
            <a:spAutoFit/>
          </a:bodyPr>
          <a:lstStyle/>
          <a:p>
            <a:pPr algn="ctr"/>
            <a:r>
              <a:rPr lang="en-US" dirty="0"/>
              <a:t>Photo Courtesy of OSHA</a:t>
            </a:r>
          </a:p>
        </p:txBody>
      </p:sp>
      <p:pic>
        <p:nvPicPr>
          <p:cNvPr id="7" name="Content Placeholder 6" title="insulated tool"/>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87254" y="1999589"/>
            <a:ext cx="8854068" cy="3674225"/>
          </a:xfrm>
        </p:spPr>
      </p:pic>
    </p:spTree>
    <p:extLst>
      <p:ext uri="{BB962C8B-B14F-4D97-AF65-F5344CB8AC3E}">
        <p14:creationId xmlns:p14="http://schemas.microsoft.com/office/powerpoint/2010/main" val="405251006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Electrically Rated </a:t>
            </a:r>
            <a:r>
              <a:rPr lang="en-US" dirty="0" smtClean="0"/>
              <a:t>1.3?</a:t>
            </a:r>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119</a:t>
            </a:fld>
            <a:endParaRPr lang="en-US"/>
          </a:p>
        </p:txBody>
      </p:sp>
      <p:sp>
        <p:nvSpPr>
          <p:cNvPr id="7" name="TextBox 6"/>
          <p:cNvSpPr txBox="1"/>
          <p:nvPr/>
        </p:nvSpPr>
        <p:spPr>
          <a:xfrm>
            <a:off x="3424518" y="5056094"/>
            <a:ext cx="5186082" cy="369332"/>
          </a:xfrm>
          <a:prstGeom prst="rect">
            <a:avLst/>
          </a:prstGeom>
          <a:noFill/>
        </p:spPr>
        <p:txBody>
          <a:bodyPr wrap="square" rtlCol="0">
            <a:spAutoFit/>
          </a:bodyPr>
          <a:lstStyle/>
          <a:p>
            <a:pPr algn="ctr"/>
            <a:r>
              <a:rPr lang="en-US"/>
              <a:t>Photo Courtesy of OSHA</a:t>
            </a:r>
            <a:endParaRPr lang="en-US" dirty="0"/>
          </a:p>
        </p:txBody>
      </p:sp>
      <p:pic>
        <p:nvPicPr>
          <p:cNvPr id="6" name="Content Placeholder 5" title="non insulated tool"/>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53836" y="1835336"/>
            <a:ext cx="7637636" cy="3255583"/>
          </a:xfrm>
        </p:spPr>
      </p:pic>
    </p:spTree>
    <p:extLst>
      <p:ext uri="{BB962C8B-B14F-4D97-AF65-F5344CB8AC3E}">
        <p14:creationId xmlns:p14="http://schemas.microsoft.com/office/powerpoint/2010/main" val="2708179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61939" y="5800248"/>
            <a:ext cx="4625788" cy="1477328"/>
          </a:xfrm>
          <a:prstGeom prst="rect">
            <a:avLst/>
          </a:prstGeom>
          <a:noFill/>
        </p:spPr>
        <p:txBody>
          <a:bodyPr wrap="square" rtlCol="0">
            <a:spAutoFit/>
          </a:bodyPr>
          <a:lstStyle/>
          <a:p>
            <a:pPr algn="ctr"/>
            <a:r>
              <a:rPr lang="en-US" dirty="0"/>
              <a:t>Copyright 2018 NFPA 70E All Rights </a:t>
            </a:r>
            <a:r>
              <a:rPr lang="en-US" dirty="0" smtClean="0"/>
              <a:t>Reserved</a:t>
            </a:r>
          </a:p>
          <a:p>
            <a:pPr algn="ctr"/>
            <a:r>
              <a:rPr lang="en-US" dirty="0"/>
              <a:t>Copyright </a:t>
            </a:r>
            <a:r>
              <a:rPr lang="en-US" dirty="0" smtClean="0"/>
              <a:t>2017 </a:t>
            </a:r>
            <a:r>
              <a:rPr lang="en-US" dirty="0"/>
              <a:t>NFPA </a:t>
            </a:r>
            <a:r>
              <a:rPr lang="en-US" dirty="0" smtClean="0"/>
              <a:t>70 </a:t>
            </a:r>
            <a:r>
              <a:rPr lang="en-US" dirty="0"/>
              <a:t>All Rights </a:t>
            </a:r>
            <a:r>
              <a:rPr lang="en-US" dirty="0" smtClean="0"/>
              <a:t>Reserved</a:t>
            </a:r>
          </a:p>
          <a:p>
            <a:pPr algn="ctr"/>
            <a:r>
              <a:rPr lang="en-US" dirty="0"/>
              <a:t>Copyright </a:t>
            </a:r>
            <a:r>
              <a:rPr lang="en-US" dirty="0" smtClean="0"/>
              <a:t>2016 </a:t>
            </a:r>
            <a:r>
              <a:rPr lang="en-US" dirty="0"/>
              <a:t>NFPA </a:t>
            </a:r>
            <a:r>
              <a:rPr lang="en-US" dirty="0" smtClean="0"/>
              <a:t>70B </a:t>
            </a:r>
            <a:r>
              <a:rPr lang="en-US" dirty="0"/>
              <a:t>All Rights Reserved</a:t>
            </a:r>
          </a:p>
          <a:p>
            <a:pPr algn="ctr"/>
            <a:endParaRPr lang="en-US" dirty="0"/>
          </a:p>
          <a:p>
            <a:pPr algn="ctr"/>
            <a:endParaRPr lang="en-US" dirty="0"/>
          </a:p>
        </p:txBody>
      </p:sp>
      <p:sp>
        <p:nvSpPr>
          <p:cNvPr id="654339" name="Rectangle 3"/>
          <p:cNvSpPr>
            <a:spLocks noGrp="1" noChangeArrowheads="1"/>
          </p:cNvSpPr>
          <p:nvPr>
            <p:ph type="body" idx="1"/>
          </p:nvPr>
        </p:nvSpPr>
        <p:spPr>
          <a:xfrm>
            <a:off x="1439333" y="1227668"/>
            <a:ext cx="9271000" cy="3824017"/>
          </a:xfrm>
        </p:spPr>
        <p:txBody>
          <a:bodyPr>
            <a:normAutofit/>
          </a:bodyPr>
          <a:lstStyle/>
          <a:p>
            <a:pPr>
              <a:defRPr/>
            </a:pPr>
            <a:r>
              <a:rPr lang="en-US" sz="2400" dirty="0" smtClean="0">
                <a:latin typeface="+mj-lt"/>
              </a:rPr>
              <a:t>Refer to </a:t>
            </a:r>
            <a:r>
              <a:rPr lang="en-US" sz="2400" dirty="0">
                <a:latin typeface="+mj-lt"/>
              </a:rPr>
              <a:t>NFPA 70E®</a:t>
            </a:r>
            <a:br>
              <a:rPr lang="en-US" sz="2400" dirty="0">
                <a:latin typeface="+mj-lt"/>
              </a:rPr>
            </a:br>
            <a:r>
              <a:rPr lang="en-US" sz="2400" dirty="0">
                <a:latin typeface="+mj-lt"/>
              </a:rPr>
              <a:t>Standard for Electrical Safety in the Workplace</a:t>
            </a:r>
            <a:r>
              <a:rPr lang="en-US" sz="2400" dirty="0" smtClean="0">
                <a:latin typeface="+mj-lt"/>
              </a:rPr>
              <a:t>®</a:t>
            </a:r>
          </a:p>
          <a:p>
            <a:pPr>
              <a:defRPr/>
            </a:pPr>
            <a:r>
              <a:rPr lang="en-US" sz="2400" dirty="0" smtClean="0">
                <a:latin typeface="+mj-lt"/>
              </a:rPr>
              <a:t>Refer to NFPA 70®</a:t>
            </a:r>
            <a:r>
              <a:rPr lang="en-US" sz="2400" dirty="0">
                <a:latin typeface="+mj-lt"/>
              </a:rPr>
              <a:t> </a:t>
            </a:r>
            <a:endParaRPr lang="en-US" sz="2400" dirty="0" smtClean="0">
              <a:latin typeface="+mj-lt"/>
            </a:endParaRPr>
          </a:p>
          <a:p>
            <a:pPr marL="0" indent="0">
              <a:buNone/>
              <a:defRPr/>
            </a:pPr>
            <a:r>
              <a:rPr lang="en-US" sz="2400" dirty="0" smtClean="0">
                <a:latin typeface="+mj-lt"/>
              </a:rPr>
              <a:t>   National Electrical Code®</a:t>
            </a:r>
          </a:p>
          <a:p>
            <a:pPr>
              <a:defRPr/>
            </a:pPr>
            <a:r>
              <a:rPr lang="en-US" sz="2400" dirty="0" smtClean="0">
                <a:latin typeface="+mj-lt"/>
              </a:rPr>
              <a:t>Refer to NFPA 70B® </a:t>
            </a:r>
          </a:p>
          <a:p>
            <a:pPr marL="0" indent="0">
              <a:buNone/>
              <a:defRPr/>
            </a:pPr>
            <a:r>
              <a:rPr lang="en-US" sz="2400" dirty="0">
                <a:latin typeface="+mj-lt"/>
              </a:rPr>
              <a:t> </a:t>
            </a:r>
            <a:r>
              <a:rPr lang="en-US" sz="2400" dirty="0" smtClean="0">
                <a:latin typeface="+mj-lt"/>
              </a:rPr>
              <a:t>  Recommended Practice for Electrical Equipment®</a:t>
            </a:r>
          </a:p>
        </p:txBody>
      </p:sp>
      <p:sp>
        <p:nvSpPr>
          <p:cNvPr id="654338" name="Rectangle 2"/>
          <p:cNvSpPr>
            <a:spLocks noGrp="1" noChangeArrowheads="1"/>
          </p:cNvSpPr>
          <p:nvPr>
            <p:ph type="title"/>
          </p:nvPr>
        </p:nvSpPr>
        <p:spPr>
          <a:xfrm>
            <a:off x="1460500" y="278695"/>
            <a:ext cx="9271000" cy="779639"/>
          </a:xfrm>
        </p:spPr>
        <p:txBody>
          <a:bodyPr>
            <a:normAutofit/>
          </a:bodyPr>
          <a:lstStyle/>
          <a:p>
            <a:pPr algn="ctr" eaLnBrk="1" hangingPunct="1">
              <a:defRPr/>
            </a:pPr>
            <a:r>
              <a:rPr lang="en-US" sz="4000" dirty="0" smtClean="0"/>
              <a:t>NFPA® documents</a:t>
            </a:r>
            <a:endParaRPr lang="en-US" sz="4000" dirty="0"/>
          </a:p>
        </p:txBody>
      </p:sp>
      <p:sp>
        <p:nvSpPr>
          <p:cNvPr id="2" name="Slide Number Placeholder 1"/>
          <p:cNvSpPr>
            <a:spLocks noGrp="1"/>
          </p:cNvSpPr>
          <p:nvPr>
            <p:ph type="sldNum" sz="quarter" idx="12"/>
          </p:nvPr>
        </p:nvSpPr>
        <p:spPr/>
        <p:txBody>
          <a:bodyPr/>
          <a:lstStyle/>
          <a:p>
            <a:fld id="{03AE46D5-F5C2-466A-A152-8CD799C5A496}" type="slidenum">
              <a:rPr lang="en-US" smtClean="0"/>
              <a:t>12</a:t>
            </a:fld>
            <a:endParaRPr lang="en-US"/>
          </a:p>
        </p:txBody>
      </p:sp>
    </p:spTree>
    <p:extLst>
      <p:ext uri="{BB962C8B-B14F-4D97-AF65-F5344CB8AC3E}">
        <p14:creationId xmlns:p14="http://schemas.microsoft.com/office/powerpoint/2010/main" val="204050687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Electrically Rated </a:t>
            </a:r>
            <a:r>
              <a:rPr lang="en-US" dirty="0" smtClean="0"/>
              <a:t>1.4?</a:t>
            </a:r>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120</a:t>
            </a:fld>
            <a:endParaRPr lang="en-US"/>
          </a:p>
        </p:txBody>
      </p:sp>
      <p:sp>
        <p:nvSpPr>
          <p:cNvPr id="6" name="TextBox 5"/>
          <p:cNvSpPr txBox="1"/>
          <p:nvPr/>
        </p:nvSpPr>
        <p:spPr>
          <a:xfrm>
            <a:off x="3603812" y="5647765"/>
            <a:ext cx="4697506" cy="376517"/>
          </a:xfrm>
          <a:prstGeom prst="rect">
            <a:avLst/>
          </a:prstGeom>
          <a:noFill/>
        </p:spPr>
        <p:txBody>
          <a:bodyPr wrap="square" rtlCol="0">
            <a:spAutoFit/>
          </a:bodyPr>
          <a:lstStyle/>
          <a:p>
            <a:pPr algn="ctr"/>
            <a:r>
              <a:rPr lang="en-US"/>
              <a:t>Photo Courtesy of OSHA</a:t>
            </a:r>
            <a:endParaRPr lang="en-US" dirty="0"/>
          </a:p>
        </p:txBody>
      </p:sp>
      <p:pic>
        <p:nvPicPr>
          <p:cNvPr id="7" name="Content Placeholder 6" title="insulated tool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09779" y="1812137"/>
            <a:ext cx="8643257" cy="3719945"/>
          </a:xfrm>
        </p:spPr>
      </p:pic>
    </p:spTree>
    <p:extLst>
      <p:ext uri="{BB962C8B-B14F-4D97-AF65-F5344CB8AC3E}">
        <p14:creationId xmlns:p14="http://schemas.microsoft.com/office/powerpoint/2010/main" val="47276263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Electrically Rated </a:t>
            </a:r>
            <a:r>
              <a:rPr lang="en-US" dirty="0" smtClean="0"/>
              <a:t>1.5?</a:t>
            </a:r>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121</a:t>
            </a:fld>
            <a:endParaRPr lang="en-US"/>
          </a:p>
        </p:txBody>
      </p:sp>
      <p:sp>
        <p:nvSpPr>
          <p:cNvPr id="6" name="TextBox 5"/>
          <p:cNvSpPr txBox="1"/>
          <p:nvPr/>
        </p:nvSpPr>
        <p:spPr>
          <a:xfrm>
            <a:off x="3532094" y="5163671"/>
            <a:ext cx="5078506" cy="369332"/>
          </a:xfrm>
          <a:prstGeom prst="rect">
            <a:avLst/>
          </a:prstGeom>
          <a:noFill/>
        </p:spPr>
        <p:txBody>
          <a:bodyPr wrap="square" rtlCol="0">
            <a:spAutoFit/>
          </a:bodyPr>
          <a:lstStyle/>
          <a:p>
            <a:pPr algn="ctr"/>
            <a:r>
              <a:rPr lang="en-US"/>
              <a:t>Photo Courtesy of OSHA</a:t>
            </a:r>
            <a:endParaRPr lang="en-US" dirty="0"/>
          </a:p>
        </p:txBody>
      </p:sp>
      <p:pic>
        <p:nvPicPr>
          <p:cNvPr id="7" name="Content Placeholder 6" title="non insulated tool"/>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15830" y="1949469"/>
            <a:ext cx="7684851" cy="3189249"/>
          </a:xfrm>
        </p:spPr>
      </p:pic>
    </p:spTree>
    <p:extLst>
      <p:ext uri="{BB962C8B-B14F-4D97-AF65-F5344CB8AC3E}">
        <p14:creationId xmlns:p14="http://schemas.microsoft.com/office/powerpoint/2010/main" val="345417091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What’s wrong with this picture?</a:t>
            </a:r>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122</a:t>
            </a:fld>
            <a:endParaRPr lang="en-US"/>
          </a:p>
        </p:txBody>
      </p:sp>
      <p:sp>
        <p:nvSpPr>
          <p:cNvPr id="6" name="TextBox 5"/>
          <p:cNvSpPr txBox="1"/>
          <p:nvPr/>
        </p:nvSpPr>
        <p:spPr>
          <a:xfrm>
            <a:off x="2994212" y="6131859"/>
            <a:ext cx="6024282" cy="369332"/>
          </a:xfrm>
          <a:prstGeom prst="rect">
            <a:avLst/>
          </a:prstGeom>
          <a:noFill/>
        </p:spPr>
        <p:txBody>
          <a:bodyPr wrap="square" rtlCol="0">
            <a:spAutoFit/>
          </a:bodyPr>
          <a:lstStyle/>
          <a:p>
            <a:pPr algn="ctr"/>
            <a:r>
              <a:rPr lang="en-US" dirty="0"/>
              <a:t>Photo Courtesy of OSHA</a:t>
            </a:r>
          </a:p>
        </p:txBody>
      </p:sp>
      <p:pic>
        <p:nvPicPr>
          <p:cNvPr id="7" name="Content Placeholder 6" title="not wearing proper equipment for safety"/>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41772" y="1715897"/>
            <a:ext cx="7906119" cy="4351338"/>
          </a:xfrm>
        </p:spPr>
      </p:pic>
    </p:spTree>
    <p:extLst>
      <p:ext uri="{BB962C8B-B14F-4D97-AF65-F5344CB8AC3E}">
        <p14:creationId xmlns:p14="http://schemas.microsoft.com/office/powerpoint/2010/main" val="334629452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Correct way to verify!</a:t>
            </a:r>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123</a:t>
            </a:fld>
            <a:endParaRPr lang="en-US"/>
          </a:p>
        </p:txBody>
      </p:sp>
      <p:sp>
        <p:nvSpPr>
          <p:cNvPr id="7" name="TextBox 6"/>
          <p:cNvSpPr txBox="1"/>
          <p:nvPr/>
        </p:nvSpPr>
        <p:spPr>
          <a:xfrm>
            <a:off x="3496235" y="5898776"/>
            <a:ext cx="5114365" cy="369332"/>
          </a:xfrm>
          <a:prstGeom prst="rect">
            <a:avLst/>
          </a:prstGeom>
          <a:noFill/>
        </p:spPr>
        <p:txBody>
          <a:bodyPr wrap="square" rtlCol="0">
            <a:spAutoFit/>
          </a:bodyPr>
          <a:lstStyle/>
          <a:p>
            <a:pPr algn="ctr"/>
            <a:r>
              <a:rPr lang="en-US"/>
              <a:t>Photo Courtesy of OSHA</a:t>
            </a:r>
            <a:endParaRPr lang="en-US" dirty="0"/>
          </a:p>
        </p:txBody>
      </p:sp>
      <p:pic>
        <p:nvPicPr>
          <p:cNvPr id="6" name="Content Placeholder 5" title="correct Arc sui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53184" y="1657382"/>
            <a:ext cx="8229600" cy="4212336"/>
          </a:xfrm>
        </p:spPr>
      </p:pic>
    </p:spTree>
    <p:extLst>
      <p:ext uri="{BB962C8B-B14F-4D97-AF65-F5344CB8AC3E}">
        <p14:creationId xmlns:p14="http://schemas.microsoft.com/office/powerpoint/2010/main" val="322003294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a:t>
            </a:r>
            <a:r>
              <a:rPr lang="en-US" dirty="0" smtClean="0"/>
              <a:t>ummarize</a:t>
            </a:r>
            <a:endParaRPr lang="en-US" dirty="0"/>
          </a:p>
        </p:txBody>
      </p:sp>
      <p:sp>
        <p:nvSpPr>
          <p:cNvPr id="3" name="Content Placeholder 2"/>
          <p:cNvSpPr>
            <a:spLocks noGrp="1"/>
          </p:cNvSpPr>
          <p:nvPr>
            <p:ph idx="1"/>
          </p:nvPr>
        </p:nvSpPr>
        <p:spPr/>
        <p:txBody>
          <a:bodyPr/>
          <a:lstStyle/>
          <a:p>
            <a:r>
              <a:rPr lang="en-US" dirty="0" smtClean="0">
                <a:latin typeface="+mj-lt"/>
              </a:rPr>
              <a:t>OSHA is the “shall”</a:t>
            </a:r>
          </a:p>
          <a:p>
            <a:r>
              <a:rPr lang="en-US" dirty="0">
                <a:latin typeface="+mj-lt"/>
              </a:rPr>
              <a:t>NFPA 70E® is the “how</a:t>
            </a:r>
            <a:r>
              <a:rPr lang="en-US" dirty="0" smtClean="0">
                <a:latin typeface="+mj-lt"/>
              </a:rPr>
              <a:t>”</a:t>
            </a:r>
          </a:p>
          <a:p>
            <a:r>
              <a:rPr lang="en-US" dirty="0" smtClean="0">
                <a:latin typeface="+mj-lt"/>
              </a:rPr>
              <a:t>Electrical safety is no joke!</a:t>
            </a:r>
          </a:p>
          <a:p>
            <a:r>
              <a:rPr lang="en-US" dirty="0" smtClean="0">
                <a:latin typeface="+mj-lt"/>
              </a:rPr>
              <a:t>Use these documents in your electrical safety program.</a:t>
            </a:r>
            <a:endParaRPr lang="en-US" dirty="0">
              <a:latin typeface="+mj-lt"/>
            </a:endParaRPr>
          </a:p>
          <a:p>
            <a:endParaRPr lang="en-US" dirty="0" smtClean="0"/>
          </a:p>
          <a:p>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124</a:t>
            </a:fld>
            <a:endParaRPr lang="en-US"/>
          </a:p>
        </p:txBody>
      </p:sp>
    </p:spTree>
    <p:extLst>
      <p:ext uri="{BB962C8B-B14F-4D97-AF65-F5344CB8AC3E}">
        <p14:creationId xmlns:p14="http://schemas.microsoft.com/office/powerpoint/2010/main" val="217629500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Conclusion</a:t>
            </a:r>
            <a:endParaRPr lang="en-US" dirty="0"/>
          </a:p>
        </p:txBody>
      </p:sp>
      <p:sp>
        <p:nvSpPr>
          <p:cNvPr id="3" name="Content Placeholder 2"/>
          <p:cNvSpPr>
            <a:spLocks noGrp="1"/>
          </p:cNvSpPr>
          <p:nvPr>
            <p:ph idx="1"/>
          </p:nvPr>
        </p:nvSpPr>
        <p:spPr/>
        <p:txBody>
          <a:bodyPr/>
          <a:lstStyle/>
          <a:p>
            <a:pPr marL="0" indent="0">
              <a:buNone/>
            </a:pPr>
            <a:r>
              <a:rPr lang="en-US" dirty="0">
                <a:latin typeface="+mj-lt"/>
              </a:rPr>
              <a:t>Lesson objectives:</a:t>
            </a:r>
          </a:p>
          <a:p>
            <a:pPr marL="971550" lvl="1" indent="-514350">
              <a:buFont typeface="+mj-lt"/>
              <a:buAutoNum type="arabicPeriod"/>
            </a:pPr>
            <a:r>
              <a:rPr lang="en-US" dirty="0" smtClean="0">
                <a:latin typeface="+mj-lt"/>
              </a:rPr>
              <a:t>Understand the regulations contained in OSHA 1910.331-.335, Electrical Safety Related Work Practices.</a:t>
            </a:r>
            <a:endParaRPr lang="en-US" dirty="0">
              <a:latin typeface="+mj-lt"/>
            </a:endParaRPr>
          </a:p>
          <a:p>
            <a:pPr marL="971550" lvl="1" indent="-514350">
              <a:buFont typeface="+mj-lt"/>
              <a:buAutoNum type="arabicPeriod"/>
            </a:pPr>
            <a:r>
              <a:rPr lang="en-US" dirty="0" smtClean="0">
                <a:latin typeface="+mj-lt"/>
              </a:rPr>
              <a:t>Understand and how to use the NFPA 70E®.</a:t>
            </a:r>
          </a:p>
          <a:p>
            <a:pPr marL="971550" lvl="1" indent="-514350">
              <a:buFont typeface="+mj-lt"/>
              <a:buAutoNum type="arabicPeriod"/>
            </a:pPr>
            <a:r>
              <a:rPr lang="en-US" dirty="0" smtClean="0">
                <a:latin typeface="+mj-lt"/>
              </a:rPr>
              <a:t>Understand how to choose proper equipment when working with energized circuits.</a:t>
            </a:r>
          </a:p>
          <a:p>
            <a:pPr marL="971550" lvl="1" indent="-514350">
              <a:buFont typeface="+mj-lt"/>
              <a:buAutoNum type="arabicPeriod"/>
            </a:pPr>
            <a:r>
              <a:rPr lang="en-US" dirty="0" smtClean="0">
                <a:latin typeface="+mj-lt"/>
              </a:rPr>
              <a:t>Understand how to use PPE.</a:t>
            </a:r>
          </a:p>
          <a:p>
            <a:pPr marL="457200" lvl="1" indent="0">
              <a:buNone/>
            </a:pPr>
            <a:r>
              <a:rPr lang="en-US" dirty="0" smtClean="0"/>
              <a:t>  </a:t>
            </a:r>
          </a:p>
          <a:p>
            <a:pPr marL="457200" lvl="1" indent="0">
              <a:buNone/>
            </a:pPr>
            <a:endParaRPr lang="en-US" dirty="0"/>
          </a:p>
        </p:txBody>
      </p:sp>
      <p:sp>
        <p:nvSpPr>
          <p:cNvPr id="4" name="Slide Number Placeholder 3"/>
          <p:cNvSpPr>
            <a:spLocks noGrp="1"/>
          </p:cNvSpPr>
          <p:nvPr>
            <p:ph type="sldNum" sz="quarter" idx="12"/>
          </p:nvPr>
        </p:nvSpPr>
        <p:spPr/>
        <p:txBody>
          <a:bodyPr/>
          <a:lstStyle/>
          <a:p>
            <a:fld id="{03AE46D5-F5C2-466A-A152-8CD799C5A496}" type="slidenum">
              <a:rPr lang="en-US" smtClean="0"/>
              <a:t>125</a:t>
            </a:fld>
            <a:endParaRPr lang="en-US"/>
          </a:p>
        </p:txBody>
      </p:sp>
    </p:spTree>
    <p:extLst>
      <p:ext uri="{BB962C8B-B14F-4D97-AF65-F5344CB8AC3E}">
        <p14:creationId xmlns:p14="http://schemas.microsoft.com/office/powerpoint/2010/main" val="14366644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NFPA 70E®</a:t>
            </a:r>
            <a:br>
              <a:rPr lang="en-US" sz="3600" dirty="0"/>
            </a:br>
            <a:r>
              <a:rPr lang="en-US" sz="3600" dirty="0"/>
              <a:t>Standard for Electrical Safety in the Workplace® </a:t>
            </a:r>
            <a:r>
              <a:rPr lang="en-US" sz="3600" dirty="0" smtClean="0"/>
              <a:t>1.1</a:t>
            </a:r>
            <a:endParaRPr lang="en-US" sz="3600" dirty="0"/>
          </a:p>
        </p:txBody>
      </p:sp>
      <p:sp>
        <p:nvSpPr>
          <p:cNvPr id="3" name="Content Placeholder 2"/>
          <p:cNvSpPr>
            <a:spLocks noGrp="1"/>
          </p:cNvSpPr>
          <p:nvPr>
            <p:ph idx="1"/>
          </p:nvPr>
        </p:nvSpPr>
        <p:spPr>
          <a:xfrm>
            <a:off x="838200" y="1825624"/>
            <a:ext cx="6342089" cy="3525865"/>
          </a:xfrm>
        </p:spPr>
        <p:txBody>
          <a:bodyPr>
            <a:normAutofit/>
          </a:bodyPr>
          <a:lstStyle/>
          <a:p>
            <a:r>
              <a:rPr lang="en-US" dirty="0">
                <a:latin typeface="+mj-lt"/>
              </a:rPr>
              <a:t>NFPA 70E</a:t>
            </a:r>
            <a:r>
              <a:rPr lang="en-US" dirty="0" smtClean="0">
                <a:latin typeface="+mj-lt"/>
              </a:rPr>
              <a:t>® relationship to the NFPA 70</a:t>
            </a:r>
            <a:r>
              <a:rPr lang="en-US" dirty="0" smtClean="0"/>
              <a:t>®</a:t>
            </a:r>
          </a:p>
          <a:p>
            <a:pPr lvl="1"/>
            <a:r>
              <a:rPr lang="en-US" dirty="0">
                <a:latin typeface="+mj-lt"/>
              </a:rPr>
              <a:t>NFPA 70</a:t>
            </a:r>
            <a:r>
              <a:rPr lang="en-US" dirty="0" smtClean="0">
                <a:latin typeface="+mj-lt"/>
              </a:rPr>
              <a:t>® is the National Electrical Code®</a:t>
            </a:r>
          </a:p>
          <a:p>
            <a:pPr lvl="2"/>
            <a:r>
              <a:rPr lang="en-US" dirty="0" smtClean="0">
                <a:latin typeface="+mj-lt"/>
              </a:rPr>
              <a:t>Practical safeguarding of persons and property from hazards of use of electricity.</a:t>
            </a:r>
          </a:p>
          <a:p>
            <a:pPr lvl="2"/>
            <a:r>
              <a:rPr lang="en-US" dirty="0" smtClean="0">
                <a:latin typeface="+mj-lt"/>
              </a:rPr>
              <a:t>Refer to Article 110</a:t>
            </a:r>
          </a:p>
          <a:p>
            <a:pPr lvl="3"/>
            <a:r>
              <a:rPr lang="en-US" sz="2000" dirty="0" smtClean="0">
                <a:latin typeface="+mj-lt"/>
              </a:rPr>
              <a:t>110.16 Arc-Flash Hazard Warning Labels  </a:t>
            </a:r>
          </a:p>
          <a:p>
            <a:pPr lvl="2"/>
            <a:r>
              <a:rPr lang="en-US" dirty="0" smtClean="0">
                <a:latin typeface="+mj-lt"/>
              </a:rPr>
              <a:t>Refer to 110.16, Information Note No. 1 in the NEC®, which mentions the NFPA 70E</a:t>
            </a:r>
            <a:r>
              <a:rPr lang="en-US" dirty="0" smtClean="0"/>
              <a:t>®.</a:t>
            </a:r>
            <a:r>
              <a:rPr lang="en-US" dirty="0" smtClean="0">
                <a:latin typeface="+mj-lt"/>
              </a:rPr>
              <a:t> </a:t>
            </a:r>
          </a:p>
          <a:p>
            <a:pPr marL="914400" lvl="2" indent="0">
              <a:buNone/>
            </a:pPr>
            <a:endParaRPr lang="en-US" dirty="0" smtClean="0">
              <a:latin typeface="+mj-lt"/>
            </a:endParaRPr>
          </a:p>
          <a:p>
            <a:pPr lvl="2"/>
            <a:endParaRPr lang="en-US" dirty="0" smtClean="0">
              <a:latin typeface="+mj-lt"/>
            </a:endParaRPr>
          </a:p>
          <a:p>
            <a:pPr marL="914400" lvl="2" indent="0">
              <a:buNone/>
            </a:pPr>
            <a:endParaRPr lang="en-US" dirty="0" smtClean="0">
              <a:latin typeface="+mj-lt"/>
            </a:endParaRPr>
          </a:p>
        </p:txBody>
      </p:sp>
      <p:sp>
        <p:nvSpPr>
          <p:cNvPr id="4" name="Slide Number Placeholder 3"/>
          <p:cNvSpPr>
            <a:spLocks noGrp="1"/>
          </p:cNvSpPr>
          <p:nvPr>
            <p:ph type="sldNum" sz="quarter" idx="12"/>
          </p:nvPr>
        </p:nvSpPr>
        <p:spPr/>
        <p:txBody>
          <a:bodyPr/>
          <a:lstStyle/>
          <a:p>
            <a:fld id="{81EE72E2-7ED3-4CEB-826F-A62099BB6980}" type="slidenum">
              <a:rPr lang="en-US" smtClean="0"/>
              <a:t>13</a:t>
            </a:fld>
            <a:endParaRPr lang="en-US"/>
          </a:p>
        </p:txBody>
      </p:sp>
      <p:sp>
        <p:nvSpPr>
          <p:cNvPr id="6" name="TextBox 5"/>
          <p:cNvSpPr txBox="1"/>
          <p:nvPr/>
        </p:nvSpPr>
        <p:spPr>
          <a:xfrm>
            <a:off x="2475875" y="6077247"/>
            <a:ext cx="7240249" cy="923330"/>
          </a:xfrm>
          <a:prstGeom prst="rect">
            <a:avLst/>
          </a:prstGeom>
          <a:noFill/>
        </p:spPr>
        <p:txBody>
          <a:bodyPr wrap="square" rtlCol="0">
            <a:spAutoFit/>
          </a:bodyPr>
          <a:lstStyle/>
          <a:p>
            <a:pPr algn="ctr"/>
            <a:r>
              <a:rPr lang="en-US" dirty="0"/>
              <a:t>Copyright 2018 NFPA 70E All Rights </a:t>
            </a:r>
            <a:r>
              <a:rPr lang="en-US" dirty="0" smtClean="0"/>
              <a:t>Reserved</a:t>
            </a:r>
          </a:p>
          <a:p>
            <a:pPr algn="ctr"/>
            <a:r>
              <a:rPr lang="en-US" dirty="0"/>
              <a:t>Copyright </a:t>
            </a:r>
            <a:r>
              <a:rPr lang="en-US" dirty="0" smtClean="0"/>
              <a:t>2017 </a:t>
            </a:r>
            <a:r>
              <a:rPr lang="en-US" dirty="0"/>
              <a:t>NFPA </a:t>
            </a:r>
            <a:r>
              <a:rPr lang="en-US" dirty="0" smtClean="0"/>
              <a:t>70 </a:t>
            </a:r>
            <a:r>
              <a:rPr lang="en-US" dirty="0"/>
              <a:t>All Rights Reserved</a:t>
            </a:r>
          </a:p>
          <a:p>
            <a:pPr algn="ctr"/>
            <a:endParaRPr lang="en-US" dirty="0"/>
          </a:p>
        </p:txBody>
      </p:sp>
      <p:sp>
        <p:nvSpPr>
          <p:cNvPr id="7" name="TextBox 6"/>
          <p:cNvSpPr txBox="1"/>
          <p:nvPr/>
        </p:nvSpPr>
        <p:spPr>
          <a:xfrm>
            <a:off x="7749915" y="4831856"/>
            <a:ext cx="3777521" cy="369332"/>
          </a:xfrm>
          <a:prstGeom prst="rect">
            <a:avLst/>
          </a:prstGeom>
          <a:noFill/>
        </p:spPr>
        <p:txBody>
          <a:bodyPr wrap="square" rtlCol="0">
            <a:spAutoFit/>
          </a:bodyPr>
          <a:lstStyle/>
          <a:p>
            <a:pPr algn="ctr"/>
            <a:r>
              <a:rPr lang="en-US" dirty="0" smtClean="0"/>
              <a:t>Photo courtesy OSHA</a:t>
            </a:r>
            <a:endParaRPr lang="en-US" dirty="0"/>
          </a:p>
        </p:txBody>
      </p:sp>
      <p:pic>
        <p:nvPicPr>
          <p:cNvPr id="8" name="Picture 7" title="Warning Labe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4527" y="2097786"/>
            <a:ext cx="4210050" cy="2552700"/>
          </a:xfrm>
          <a:prstGeom prst="rect">
            <a:avLst/>
          </a:prstGeom>
        </p:spPr>
      </p:pic>
    </p:spTree>
    <p:extLst>
      <p:ext uri="{BB962C8B-B14F-4D97-AF65-F5344CB8AC3E}">
        <p14:creationId xmlns:p14="http://schemas.microsoft.com/office/powerpoint/2010/main" val="720759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NFPA 70E®</a:t>
            </a:r>
            <a:br>
              <a:rPr lang="en-US" sz="3600" dirty="0"/>
            </a:br>
            <a:r>
              <a:rPr lang="en-US" sz="3600" dirty="0"/>
              <a:t>Standard for Electrical Safety in the Workplace® </a:t>
            </a:r>
            <a:r>
              <a:rPr lang="en-US" sz="3600" dirty="0" smtClean="0"/>
              <a:t>1.2</a:t>
            </a:r>
            <a:endParaRPr lang="en-US" sz="3600" dirty="0"/>
          </a:p>
        </p:txBody>
      </p:sp>
      <p:sp>
        <p:nvSpPr>
          <p:cNvPr id="3" name="Content Placeholder 2"/>
          <p:cNvSpPr>
            <a:spLocks noGrp="1"/>
          </p:cNvSpPr>
          <p:nvPr>
            <p:ph idx="1"/>
          </p:nvPr>
        </p:nvSpPr>
        <p:spPr>
          <a:xfrm>
            <a:off x="838201" y="1825625"/>
            <a:ext cx="8890416" cy="3480893"/>
          </a:xfrm>
        </p:spPr>
        <p:txBody>
          <a:bodyPr>
            <a:normAutofit lnSpcReduction="10000"/>
          </a:bodyPr>
          <a:lstStyle/>
          <a:p>
            <a:r>
              <a:rPr lang="en-US" dirty="0">
                <a:latin typeface="+mj-lt"/>
              </a:rPr>
              <a:t>NFPA 70E® relationship to the NFPA </a:t>
            </a:r>
            <a:r>
              <a:rPr lang="en-US" dirty="0" smtClean="0">
                <a:latin typeface="+mj-lt"/>
              </a:rPr>
              <a:t>70B®</a:t>
            </a:r>
          </a:p>
          <a:p>
            <a:pPr lvl="1"/>
            <a:r>
              <a:rPr lang="en-US" dirty="0" smtClean="0">
                <a:latin typeface="+mj-lt"/>
              </a:rPr>
              <a:t>Electrical installations are considered safe during normal operation.</a:t>
            </a:r>
          </a:p>
          <a:p>
            <a:pPr lvl="1"/>
            <a:r>
              <a:rPr lang="en-US" dirty="0" smtClean="0">
                <a:latin typeface="+mj-lt"/>
              </a:rPr>
              <a:t>Maintenance is required to keep electrical equipment in proper working order.</a:t>
            </a:r>
          </a:p>
          <a:p>
            <a:pPr lvl="1"/>
            <a:r>
              <a:rPr lang="en-US" dirty="0" smtClean="0">
                <a:latin typeface="+mj-lt"/>
              </a:rPr>
              <a:t>Proper maintenance insures that overcurrent protection devices operate normally.</a:t>
            </a:r>
          </a:p>
          <a:p>
            <a:pPr lvl="1"/>
            <a:r>
              <a:rPr lang="en-US" dirty="0" smtClean="0">
                <a:latin typeface="+mj-lt"/>
              </a:rPr>
              <a:t>Incident energy is proportional to the clearing time of an overcurrent protection device.</a:t>
            </a:r>
          </a:p>
          <a:p>
            <a:pPr lvl="2"/>
            <a:r>
              <a:rPr lang="en-US" dirty="0" smtClean="0">
                <a:latin typeface="+mj-lt"/>
              </a:rPr>
              <a:t>Expressed in calories per square centimeter (</a:t>
            </a:r>
            <a:r>
              <a:rPr lang="en-US" dirty="0" err="1" smtClean="0">
                <a:latin typeface="+mj-lt"/>
              </a:rPr>
              <a:t>cal</a:t>
            </a:r>
            <a:r>
              <a:rPr lang="en-US" dirty="0" smtClean="0">
                <a:latin typeface="+mj-lt"/>
              </a:rPr>
              <a:t>/cm²) </a:t>
            </a:r>
            <a:endParaRPr lang="en-US" dirty="0">
              <a:latin typeface="+mj-lt"/>
            </a:endParaRPr>
          </a:p>
          <a:p>
            <a:pPr lvl="1"/>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14</a:t>
            </a:fld>
            <a:endParaRPr lang="en-US"/>
          </a:p>
        </p:txBody>
      </p:sp>
      <p:sp>
        <p:nvSpPr>
          <p:cNvPr id="5" name="TextBox 4"/>
          <p:cNvSpPr txBox="1"/>
          <p:nvPr/>
        </p:nvSpPr>
        <p:spPr>
          <a:xfrm>
            <a:off x="3742545" y="6075144"/>
            <a:ext cx="4706910" cy="646331"/>
          </a:xfrm>
          <a:prstGeom prst="rect">
            <a:avLst/>
          </a:prstGeom>
          <a:noFill/>
        </p:spPr>
        <p:txBody>
          <a:bodyPr wrap="square" rtlCol="0">
            <a:spAutoFit/>
          </a:bodyPr>
          <a:lstStyle/>
          <a:p>
            <a:pPr algn="ctr"/>
            <a:r>
              <a:rPr lang="en-US" dirty="0"/>
              <a:t>Copyright 2018 NFPA 70E All Rights Reserved</a:t>
            </a:r>
          </a:p>
          <a:p>
            <a:pPr algn="ctr"/>
            <a:r>
              <a:rPr lang="en-US" dirty="0"/>
              <a:t>Copyright </a:t>
            </a:r>
            <a:r>
              <a:rPr lang="en-US" dirty="0" smtClean="0"/>
              <a:t>2016 </a:t>
            </a:r>
            <a:r>
              <a:rPr lang="en-US" dirty="0"/>
              <a:t>NFPA </a:t>
            </a:r>
            <a:r>
              <a:rPr lang="en-US" dirty="0" smtClean="0"/>
              <a:t>70B </a:t>
            </a:r>
            <a:r>
              <a:rPr lang="en-US" dirty="0"/>
              <a:t>All Rights Reserved</a:t>
            </a:r>
          </a:p>
        </p:txBody>
      </p:sp>
      <p:sp>
        <p:nvSpPr>
          <p:cNvPr id="7" name="TextBox 6"/>
          <p:cNvSpPr txBox="1"/>
          <p:nvPr/>
        </p:nvSpPr>
        <p:spPr>
          <a:xfrm>
            <a:off x="9541239" y="5004655"/>
            <a:ext cx="2263514" cy="369332"/>
          </a:xfrm>
          <a:prstGeom prst="rect">
            <a:avLst/>
          </a:prstGeom>
          <a:noFill/>
        </p:spPr>
        <p:txBody>
          <a:bodyPr wrap="square" rtlCol="0">
            <a:spAutoFit/>
          </a:bodyPr>
          <a:lstStyle/>
          <a:p>
            <a:pPr algn="ctr"/>
            <a:r>
              <a:rPr lang="en-US" dirty="0" smtClean="0"/>
              <a:t>Photo courtesy OSHA</a:t>
            </a:r>
            <a:endParaRPr lang="en-US" dirty="0"/>
          </a:p>
        </p:txBody>
      </p:sp>
      <p:pic>
        <p:nvPicPr>
          <p:cNvPr id="8" name="Picture 7" title="Picture of an Arc flash"/>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9771" y="1754944"/>
            <a:ext cx="2166730" cy="3165231"/>
          </a:xfrm>
          <a:prstGeom prst="rect">
            <a:avLst/>
          </a:prstGeom>
        </p:spPr>
      </p:pic>
    </p:spTree>
    <p:extLst>
      <p:ext uri="{BB962C8B-B14F-4D97-AF65-F5344CB8AC3E}">
        <p14:creationId xmlns:p14="http://schemas.microsoft.com/office/powerpoint/2010/main" val="3744967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NFPA 70E®</a:t>
            </a:r>
            <a:br>
              <a:rPr lang="en-US" sz="3600" dirty="0"/>
            </a:br>
            <a:r>
              <a:rPr lang="en-US" sz="3600" dirty="0"/>
              <a:t>Standard for Electrical Safety in the Workplace</a:t>
            </a:r>
            <a:r>
              <a:rPr lang="en-US" sz="3600" dirty="0" smtClean="0"/>
              <a:t>® 1.3</a:t>
            </a:r>
            <a:endParaRPr lang="en-US" sz="3600" dirty="0"/>
          </a:p>
        </p:txBody>
      </p:sp>
      <p:sp>
        <p:nvSpPr>
          <p:cNvPr id="3" name="Content Placeholder 2"/>
          <p:cNvSpPr>
            <a:spLocks noGrp="1"/>
          </p:cNvSpPr>
          <p:nvPr>
            <p:ph idx="1"/>
          </p:nvPr>
        </p:nvSpPr>
        <p:spPr>
          <a:xfrm>
            <a:off x="838200" y="1825625"/>
            <a:ext cx="10515600" cy="3606987"/>
          </a:xfrm>
        </p:spPr>
        <p:txBody>
          <a:bodyPr/>
          <a:lstStyle/>
          <a:p>
            <a:r>
              <a:rPr lang="en-US" dirty="0" smtClean="0">
                <a:latin typeface="+mj-lt"/>
              </a:rPr>
              <a:t>OSHA is the “shall”</a:t>
            </a:r>
          </a:p>
          <a:p>
            <a:r>
              <a:rPr lang="en-US" dirty="0" smtClean="0">
                <a:latin typeface="+mj-lt"/>
              </a:rPr>
              <a:t>NFPA </a:t>
            </a:r>
            <a:r>
              <a:rPr lang="en-US" dirty="0">
                <a:latin typeface="+mj-lt"/>
              </a:rPr>
              <a:t>70E</a:t>
            </a:r>
            <a:r>
              <a:rPr lang="en-US" dirty="0" smtClean="0">
                <a:latin typeface="+mj-lt"/>
              </a:rPr>
              <a:t>® is the “how”</a:t>
            </a:r>
          </a:p>
          <a:p>
            <a:pPr lvl="1"/>
            <a:r>
              <a:rPr lang="en-US" dirty="0" smtClean="0">
                <a:latin typeface="+mj-lt"/>
              </a:rPr>
              <a:t>Electrical safety program</a:t>
            </a:r>
          </a:p>
          <a:p>
            <a:pPr lvl="1"/>
            <a:r>
              <a:rPr lang="en-US" dirty="0" smtClean="0">
                <a:latin typeface="+mj-lt"/>
              </a:rPr>
              <a:t>Training</a:t>
            </a:r>
          </a:p>
          <a:p>
            <a:pPr lvl="1"/>
            <a:r>
              <a:rPr lang="en-US" dirty="0" smtClean="0">
                <a:latin typeface="+mj-lt"/>
              </a:rPr>
              <a:t>Lock out Tag Out</a:t>
            </a:r>
          </a:p>
          <a:p>
            <a:pPr lvl="1"/>
            <a:r>
              <a:rPr lang="en-US" dirty="0" smtClean="0">
                <a:latin typeface="+mj-lt"/>
              </a:rPr>
              <a:t>Risk assessments</a:t>
            </a:r>
          </a:p>
          <a:p>
            <a:pPr lvl="1"/>
            <a:r>
              <a:rPr lang="en-US" dirty="0" smtClean="0">
                <a:latin typeface="+mj-lt"/>
              </a:rPr>
              <a:t>PPE</a:t>
            </a:r>
          </a:p>
          <a:p>
            <a:pPr lvl="1"/>
            <a:endParaRPr lang="en-US" dirty="0">
              <a:latin typeface="+mj-lt"/>
            </a:endParaRPr>
          </a:p>
        </p:txBody>
      </p:sp>
      <p:sp>
        <p:nvSpPr>
          <p:cNvPr id="4" name="Slide Number Placeholder 3"/>
          <p:cNvSpPr>
            <a:spLocks noGrp="1"/>
          </p:cNvSpPr>
          <p:nvPr>
            <p:ph type="sldNum" sz="quarter" idx="12"/>
          </p:nvPr>
        </p:nvSpPr>
        <p:spPr/>
        <p:txBody>
          <a:bodyPr/>
          <a:lstStyle/>
          <a:p>
            <a:fld id="{81EE72E2-7ED3-4CEB-826F-A62099BB6980}" type="slidenum">
              <a:rPr lang="en-US" smtClean="0"/>
              <a:t>15</a:t>
            </a:fld>
            <a:endParaRPr lang="en-US"/>
          </a:p>
        </p:txBody>
      </p:sp>
      <p:sp>
        <p:nvSpPr>
          <p:cNvPr id="5" name="Rectangle 4"/>
          <p:cNvSpPr/>
          <p:nvPr/>
        </p:nvSpPr>
        <p:spPr>
          <a:xfrm>
            <a:off x="3900976" y="6352143"/>
            <a:ext cx="4390048" cy="369332"/>
          </a:xfrm>
          <a:prstGeom prst="rect">
            <a:avLst/>
          </a:prstGeom>
        </p:spPr>
        <p:txBody>
          <a:bodyPr wrap="none">
            <a:spAutoFit/>
          </a:bodyPr>
          <a:lstStyle/>
          <a:p>
            <a:pPr algn="ctr"/>
            <a:r>
              <a:rPr lang="en-US" dirty="0"/>
              <a:t>Copyright 2018 NFPA 70E All Rights Reserved</a:t>
            </a:r>
          </a:p>
        </p:txBody>
      </p:sp>
    </p:spTree>
    <p:extLst>
      <p:ext uri="{BB962C8B-B14F-4D97-AF65-F5344CB8AC3E}">
        <p14:creationId xmlns:p14="http://schemas.microsoft.com/office/powerpoint/2010/main" val="775562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NFPA 70E®</a:t>
            </a:r>
            <a:br>
              <a:rPr lang="en-US" sz="3600" dirty="0"/>
            </a:br>
            <a:r>
              <a:rPr lang="en-US" sz="3600" dirty="0"/>
              <a:t>Standard for Electrical Safety in the Workplace® </a:t>
            </a:r>
            <a:r>
              <a:rPr lang="en-US" sz="3600" dirty="0" smtClean="0"/>
              <a:t>1.4</a:t>
            </a:r>
            <a:endParaRPr lang="en-US" sz="3600" dirty="0"/>
          </a:p>
        </p:txBody>
      </p:sp>
      <p:sp>
        <p:nvSpPr>
          <p:cNvPr id="3" name="Content Placeholder 2"/>
          <p:cNvSpPr>
            <a:spLocks noGrp="1"/>
          </p:cNvSpPr>
          <p:nvPr>
            <p:ph idx="1"/>
          </p:nvPr>
        </p:nvSpPr>
        <p:spPr>
          <a:xfrm>
            <a:off x="838200" y="1825625"/>
            <a:ext cx="10515600" cy="3087034"/>
          </a:xfrm>
        </p:spPr>
        <p:txBody>
          <a:bodyPr/>
          <a:lstStyle/>
          <a:p>
            <a:r>
              <a:rPr lang="en-US" dirty="0" smtClean="0">
                <a:latin typeface="+mj-lt"/>
              </a:rPr>
              <a:t>Article 90- Introduction</a:t>
            </a:r>
          </a:p>
          <a:p>
            <a:r>
              <a:rPr lang="en-US" dirty="0" smtClean="0">
                <a:latin typeface="+mj-lt"/>
              </a:rPr>
              <a:t>Chapter 1- Safety </a:t>
            </a:r>
            <a:r>
              <a:rPr lang="en-US" dirty="0">
                <a:latin typeface="+mj-lt"/>
              </a:rPr>
              <a:t>R</a:t>
            </a:r>
            <a:r>
              <a:rPr lang="en-US" dirty="0" smtClean="0">
                <a:latin typeface="+mj-lt"/>
              </a:rPr>
              <a:t>elated </a:t>
            </a:r>
            <a:r>
              <a:rPr lang="en-US" dirty="0">
                <a:latin typeface="+mj-lt"/>
              </a:rPr>
              <a:t>W</a:t>
            </a:r>
            <a:r>
              <a:rPr lang="en-US" dirty="0" smtClean="0">
                <a:latin typeface="+mj-lt"/>
              </a:rPr>
              <a:t>ork Practices</a:t>
            </a:r>
          </a:p>
          <a:p>
            <a:r>
              <a:rPr lang="en-US" dirty="0" smtClean="0">
                <a:latin typeface="+mj-lt"/>
              </a:rPr>
              <a:t>Chapter 2- Safety Related Maintenance Requirements</a:t>
            </a:r>
          </a:p>
          <a:p>
            <a:r>
              <a:rPr lang="en-US" dirty="0" smtClean="0">
                <a:latin typeface="+mj-lt"/>
              </a:rPr>
              <a:t>Chapter 3- Safety Requirements for Special Equipment</a:t>
            </a:r>
          </a:p>
          <a:p>
            <a:r>
              <a:rPr lang="en-US" dirty="0" smtClean="0">
                <a:latin typeface="+mj-lt"/>
              </a:rPr>
              <a:t>Informative Annexes</a:t>
            </a:r>
            <a:endParaRPr lang="en-US" dirty="0">
              <a:latin typeface="+mj-lt"/>
            </a:endParaRPr>
          </a:p>
        </p:txBody>
      </p:sp>
      <p:sp>
        <p:nvSpPr>
          <p:cNvPr id="4" name="Slide Number Placeholder 3"/>
          <p:cNvSpPr>
            <a:spLocks noGrp="1"/>
          </p:cNvSpPr>
          <p:nvPr>
            <p:ph type="sldNum" sz="quarter" idx="12"/>
          </p:nvPr>
        </p:nvSpPr>
        <p:spPr/>
        <p:txBody>
          <a:bodyPr/>
          <a:lstStyle/>
          <a:p>
            <a:fld id="{81EE72E2-7ED3-4CEB-826F-A62099BB6980}" type="slidenum">
              <a:rPr lang="en-US" smtClean="0"/>
              <a:t>16</a:t>
            </a:fld>
            <a:endParaRPr lang="en-US"/>
          </a:p>
        </p:txBody>
      </p:sp>
      <p:sp>
        <p:nvSpPr>
          <p:cNvPr id="5" name="Rectangle 4"/>
          <p:cNvSpPr/>
          <p:nvPr/>
        </p:nvSpPr>
        <p:spPr>
          <a:xfrm>
            <a:off x="3900976" y="6352143"/>
            <a:ext cx="4390048" cy="369332"/>
          </a:xfrm>
          <a:prstGeom prst="rect">
            <a:avLst/>
          </a:prstGeom>
        </p:spPr>
        <p:txBody>
          <a:bodyPr wrap="none">
            <a:spAutoFit/>
          </a:bodyPr>
          <a:lstStyle/>
          <a:p>
            <a:pPr algn="ctr"/>
            <a:r>
              <a:rPr lang="en-US" dirty="0"/>
              <a:t>Copyright 2018 NFPA 70E All Rights Reserved</a:t>
            </a:r>
          </a:p>
        </p:txBody>
      </p:sp>
    </p:spTree>
    <p:extLst>
      <p:ext uri="{BB962C8B-B14F-4D97-AF65-F5344CB8AC3E}">
        <p14:creationId xmlns:p14="http://schemas.microsoft.com/office/powerpoint/2010/main" val="1451694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NFPA 70E®</a:t>
            </a:r>
            <a:br>
              <a:rPr lang="en-US" sz="3600" dirty="0"/>
            </a:br>
            <a:r>
              <a:rPr lang="en-US" sz="3600" dirty="0"/>
              <a:t>Standard for Electrical Safety </a:t>
            </a:r>
            <a:r>
              <a:rPr lang="en-US" sz="3600" dirty="0" smtClean="0"/>
              <a:t>in the Workplace® 1.5</a:t>
            </a:r>
            <a:endParaRPr lang="en-US" sz="3600" dirty="0"/>
          </a:p>
        </p:txBody>
      </p:sp>
      <p:sp>
        <p:nvSpPr>
          <p:cNvPr id="3" name="Content Placeholder 2"/>
          <p:cNvSpPr>
            <a:spLocks noGrp="1"/>
          </p:cNvSpPr>
          <p:nvPr>
            <p:ph idx="1"/>
          </p:nvPr>
        </p:nvSpPr>
        <p:spPr>
          <a:xfrm>
            <a:off x="838200" y="1825626"/>
            <a:ext cx="10515600" cy="2889810"/>
          </a:xfrm>
        </p:spPr>
        <p:txBody>
          <a:bodyPr/>
          <a:lstStyle/>
          <a:p>
            <a:r>
              <a:rPr lang="en-US" dirty="0" smtClean="0">
                <a:latin typeface="+mj-lt"/>
              </a:rPr>
              <a:t>Article 90- Introduction</a:t>
            </a:r>
          </a:p>
          <a:p>
            <a:pPr lvl="1"/>
            <a:r>
              <a:rPr lang="en-US" dirty="0" smtClean="0">
                <a:latin typeface="+mj-lt"/>
              </a:rPr>
              <a:t>Covered</a:t>
            </a:r>
          </a:p>
          <a:p>
            <a:pPr lvl="1"/>
            <a:r>
              <a:rPr lang="en-US" dirty="0" smtClean="0">
                <a:latin typeface="+mj-lt"/>
              </a:rPr>
              <a:t>Not Covered</a:t>
            </a:r>
          </a:p>
          <a:p>
            <a:pPr lvl="1"/>
            <a:r>
              <a:rPr lang="en-US" dirty="0" smtClean="0">
                <a:latin typeface="+mj-lt"/>
              </a:rPr>
              <a:t>Standard Arrangement</a:t>
            </a:r>
          </a:p>
          <a:p>
            <a:pPr lvl="1"/>
            <a:r>
              <a:rPr lang="en-US" dirty="0" smtClean="0">
                <a:latin typeface="+mj-lt"/>
              </a:rPr>
              <a:t>Mandatory Rules</a:t>
            </a:r>
          </a:p>
          <a:p>
            <a:pPr lvl="1"/>
            <a:r>
              <a:rPr lang="en-US" dirty="0" smtClean="0">
                <a:latin typeface="+mj-lt"/>
              </a:rPr>
              <a:t>Permissive Rules</a:t>
            </a:r>
          </a:p>
          <a:p>
            <a:pPr marL="457200" lvl="1" indent="0">
              <a:buNone/>
            </a:pPr>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17</a:t>
            </a:fld>
            <a:endParaRPr lang="en-US"/>
          </a:p>
        </p:txBody>
      </p:sp>
      <p:sp>
        <p:nvSpPr>
          <p:cNvPr id="5" name="Rectangle 4"/>
          <p:cNvSpPr/>
          <p:nvPr/>
        </p:nvSpPr>
        <p:spPr>
          <a:xfrm>
            <a:off x="3900976" y="6352143"/>
            <a:ext cx="4390048" cy="369332"/>
          </a:xfrm>
          <a:prstGeom prst="rect">
            <a:avLst/>
          </a:prstGeom>
        </p:spPr>
        <p:txBody>
          <a:bodyPr wrap="none">
            <a:spAutoFit/>
          </a:bodyPr>
          <a:lstStyle/>
          <a:p>
            <a:pPr algn="ctr"/>
            <a:r>
              <a:rPr lang="en-US" dirty="0"/>
              <a:t>Copyright 2018 NFPA 70E All Rights Reserved</a:t>
            </a:r>
          </a:p>
        </p:txBody>
      </p:sp>
    </p:spTree>
    <p:extLst>
      <p:ext uri="{BB962C8B-B14F-4D97-AF65-F5344CB8AC3E}">
        <p14:creationId xmlns:p14="http://schemas.microsoft.com/office/powerpoint/2010/main" val="4293019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NFPA 70E®</a:t>
            </a:r>
            <a:br>
              <a:rPr lang="en-US" sz="3600" dirty="0"/>
            </a:br>
            <a:r>
              <a:rPr lang="en-US" sz="3600" dirty="0"/>
              <a:t>Standard for Electrical Safety in the Workplace® </a:t>
            </a:r>
            <a:r>
              <a:rPr lang="en-US" sz="3600" dirty="0" smtClean="0"/>
              <a:t>1.6</a:t>
            </a:r>
            <a:endParaRPr lang="en-US" sz="3600" dirty="0"/>
          </a:p>
        </p:txBody>
      </p:sp>
      <p:sp>
        <p:nvSpPr>
          <p:cNvPr id="3" name="Content Placeholder 2"/>
          <p:cNvSpPr>
            <a:spLocks noGrp="1"/>
          </p:cNvSpPr>
          <p:nvPr>
            <p:ph idx="1"/>
          </p:nvPr>
        </p:nvSpPr>
        <p:spPr>
          <a:xfrm>
            <a:off x="838200" y="1825626"/>
            <a:ext cx="10515600" cy="4001434"/>
          </a:xfrm>
        </p:spPr>
        <p:txBody>
          <a:bodyPr>
            <a:normAutofit lnSpcReduction="10000"/>
          </a:bodyPr>
          <a:lstStyle/>
          <a:p>
            <a:r>
              <a:rPr lang="en-US" dirty="0" smtClean="0">
                <a:latin typeface="+mj-lt"/>
              </a:rPr>
              <a:t>Article 100- Definitions</a:t>
            </a:r>
          </a:p>
          <a:p>
            <a:pPr lvl="1"/>
            <a:r>
              <a:rPr lang="en-US" dirty="0" smtClean="0">
                <a:latin typeface="+mj-lt"/>
              </a:rPr>
              <a:t>Arc Flash Hazard</a:t>
            </a:r>
          </a:p>
          <a:p>
            <a:pPr lvl="1"/>
            <a:r>
              <a:rPr lang="en-US" dirty="0" smtClean="0">
                <a:latin typeface="+mj-lt"/>
              </a:rPr>
              <a:t>Arc Rating</a:t>
            </a:r>
          </a:p>
          <a:p>
            <a:pPr lvl="1"/>
            <a:r>
              <a:rPr lang="en-US" dirty="0" smtClean="0">
                <a:latin typeface="+mj-lt"/>
              </a:rPr>
              <a:t>Boundary, Arc Flash</a:t>
            </a:r>
          </a:p>
          <a:p>
            <a:pPr lvl="1"/>
            <a:r>
              <a:rPr lang="en-US" dirty="0" smtClean="0">
                <a:latin typeface="+mj-lt"/>
              </a:rPr>
              <a:t>Boundary, Limited Approach</a:t>
            </a:r>
          </a:p>
          <a:p>
            <a:pPr lvl="1"/>
            <a:r>
              <a:rPr lang="en-US" dirty="0">
                <a:latin typeface="+mj-lt"/>
              </a:rPr>
              <a:t>Boundary, </a:t>
            </a:r>
            <a:r>
              <a:rPr lang="en-US" dirty="0" smtClean="0">
                <a:latin typeface="+mj-lt"/>
              </a:rPr>
              <a:t>Restricted Approach</a:t>
            </a:r>
          </a:p>
          <a:p>
            <a:pPr lvl="1"/>
            <a:r>
              <a:rPr lang="en-US" dirty="0" smtClean="0">
                <a:latin typeface="+mj-lt"/>
              </a:rPr>
              <a:t>Exposed (energized electrical conductors or circuit parts)</a:t>
            </a:r>
          </a:p>
          <a:p>
            <a:pPr lvl="1"/>
            <a:r>
              <a:rPr lang="en-US" dirty="0" smtClean="0">
                <a:latin typeface="+mj-lt"/>
              </a:rPr>
              <a:t>Incident Energy</a:t>
            </a:r>
          </a:p>
          <a:p>
            <a:pPr lvl="1"/>
            <a:r>
              <a:rPr lang="en-US" dirty="0" smtClean="0">
                <a:latin typeface="+mj-lt"/>
              </a:rPr>
              <a:t>Maintenance, Condition of</a:t>
            </a:r>
          </a:p>
          <a:p>
            <a:pPr lvl="1"/>
            <a:r>
              <a:rPr lang="en-US" dirty="0" smtClean="0">
                <a:latin typeface="+mj-lt"/>
              </a:rPr>
              <a:t>Shock Hazard</a:t>
            </a:r>
          </a:p>
          <a:p>
            <a:pPr lvl="1"/>
            <a:r>
              <a:rPr lang="en-US" dirty="0" smtClean="0">
                <a:latin typeface="+mj-lt"/>
              </a:rPr>
              <a:t>Working On (energized electrical conductors or circuit parts</a:t>
            </a:r>
            <a:r>
              <a:rPr lang="en-US" dirty="0" smtClean="0"/>
              <a:t>)</a:t>
            </a:r>
            <a:endParaRPr lang="en-US" dirty="0"/>
          </a:p>
          <a:p>
            <a:pPr lvl="1"/>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18</a:t>
            </a:fld>
            <a:endParaRPr lang="en-US"/>
          </a:p>
        </p:txBody>
      </p:sp>
      <p:sp>
        <p:nvSpPr>
          <p:cNvPr id="5" name="Rectangle 4"/>
          <p:cNvSpPr/>
          <p:nvPr/>
        </p:nvSpPr>
        <p:spPr>
          <a:xfrm>
            <a:off x="3900976" y="6352143"/>
            <a:ext cx="4390048" cy="369332"/>
          </a:xfrm>
          <a:prstGeom prst="rect">
            <a:avLst/>
          </a:prstGeom>
        </p:spPr>
        <p:txBody>
          <a:bodyPr wrap="none">
            <a:spAutoFit/>
          </a:bodyPr>
          <a:lstStyle/>
          <a:p>
            <a:pPr algn="ctr"/>
            <a:r>
              <a:rPr lang="en-US" dirty="0"/>
              <a:t>Copyright 2018 NFPA 70E All Rights Reserved</a:t>
            </a:r>
          </a:p>
        </p:txBody>
      </p:sp>
    </p:spTree>
    <p:extLst>
      <p:ext uri="{BB962C8B-B14F-4D97-AF65-F5344CB8AC3E}">
        <p14:creationId xmlns:p14="http://schemas.microsoft.com/office/powerpoint/2010/main" val="3648170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NFPA 70E®</a:t>
            </a:r>
            <a:br>
              <a:rPr lang="en-US" sz="3600" dirty="0"/>
            </a:br>
            <a:r>
              <a:rPr lang="en-US" sz="3600" dirty="0"/>
              <a:t>Standard for Electrical Safety in the Workplace® </a:t>
            </a:r>
            <a:r>
              <a:rPr lang="en-US" sz="3600" dirty="0" smtClean="0"/>
              <a:t>1.7</a:t>
            </a:r>
            <a:endParaRPr lang="en-US" sz="3600" dirty="0"/>
          </a:p>
        </p:txBody>
      </p:sp>
      <p:sp>
        <p:nvSpPr>
          <p:cNvPr id="3" name="Content Placeholder 2"/>
          <p:cNvSpPr>
            <a:spLocks noGrp="1"/>
          </p:cNvSpPr>
          <p:nvPr>
            <p:ph idx="1"/>
          </p:nvPr>
        </p:nvSpPr>
        <p:spPr>
          <a:xfrm>
            <a:off x="838200" y="1825625"/>
            <a:ext cx="10515600" cy="3929716"/>
          </a:xfrm>
        </p:spPr>
        <p:txBody>
          <a:bodyPr/>
          <a:lstStyle/>
          <a:p>
            <a:r>
              <a:rPr lang="en-US" dirty="0">
                <a:latin typeface="+mj-lt"/>
              </a:rPr>
              <a:t>Article 100- Definitions</a:t>
            </a:r>
          </a:p>
          <a:p>
            <a:pPr lvl="1"/>
            <a:r>
              <a:rPr lang="en-US" dirty="0" smtClean="0">
                <a:latin typeface="+mj-lt"/>
              </a:rPr>
              <a:t>Electrical Hazard</a:t>
            </a:r>
          </a:p>
          <a:p>
            <a:pPr lvl="1"/>
            <a:r>
              <a:rPr lang="en-US" dirty="0" smtClean="0">
                <a:latin typeface="+mj-lt"/>
              </a:rPr>
              <a:t>Electrical Safety Program</a:t>
            </a:r>
          </a:p>
          <a:p>
            <a:pPr lvl="1"/>
            <a:r>
              <a:rPr lang="en-US" dirty="0" smtClean="0">
                <a:latin typeface="+mj-lt"/>
              </a:rPr>
              <a:t>Electrically Safe Work Condition</a:t>
            </a:r>
          </a:p>
          <a:p>
            <a:pPr lvl="1"/>
            <a:r>
              <a:rPr lang="en-US" dirty="0" smtClean="0">
                <a:latin typeface="+mj-lt"/>
              </a:rPr>
              <a:t>Exposed (as applied to wiring methods)</a:t>
            </a:r>
          </a:p>
          <a:p>
            <a:pPr lvl="1"/>
            <a:r>
              <a:rPr lang="en-US" dirty="0" smtClean="0">
                <a:latin typeface="+mj-lt"/>
              </a:rPr>
              <a:t>Fault Current</a:t>
            </a:r>
          </a:p>
          <a:p>
            <a:pPr lvl="1"/>
            <a:r>
              <a:rPr lang="en-US" dirty="0" smtClean="0">
                <a:latin typeface="+mj-lt"/>
              </a:rPr>
              <a:t>Fault Current , Available</a:t>
            </a:r>
          </a:p>
          <a:p>
            <a:pPr lvl="1"/>
            <a:r>
              <a:rPr lang="en-US" dirty="0" smtClean="0">
                <a:latin typeface="+mj-lt"/>
              </a:rPr>
              <a:t>Qualified Person</a:t>
            </a:r>
            <a:endParaRPr lang="en-US" dirty="0">
              <a:latin typeface="+mj-lt"/>
            </a:endParaRPr>
          </a:p>
        </p:txBody>
      </p:sp>
      <p:sp>
        <p:nvSpPr>
          <p:cNvPr id="4" name="Slide Number Placeholder 3"/>
          <p:cNvSpPr>
            <a:spLocks noGrp="1"/>
          </p:cNvSpPr>
          <p:nvPr>
            <p:ph type="sldNum" sz="quarter" idx="12"/>
          </p:nvPr>
        </p:nvSpPr>
        <p:spPr/>
        <p:txBody>
          <a:bodyPr/>
          <a:lstStyle/>
          <a:p>
            <a:fld id="{81EE72E2-7ED3-4CEB-826F-A62099BB6980}" type="slidenum">
              <a:rPr lang="en-US" smtClean="0"/>
              <a:t>19</a:t>
            </a:fld>
            <a:endParaRPr lang="en-US"/>
          </a:p>
        </p:txBody>
      </p:sp>
      <p:sp>
        <p:nvSpPr>
          <p:cNvPr id="5" name="Rectangle 4"/>
          <p:cNvSpPr/>
          <p:nvPr/>
        </p:nvSpPr>
        <p:spPr>
          <a:xfrm>
            <a:off x="3900976" y="6356350"/>
            <a:ext cx="4390048" cy="369332"/>
          </a:xfrm>
          <a:prstGeom prst="rect">
            <a:avLst/>
          </a:prstGeom>
        </p:spPr>
        <p:txBody>
          <a:bodyPr wrap="none">
            <a:spAutoFit/>
          </a:bodyPr>
          <a:lstStyle/>
          <a:p>
            <a:pPr algn="ctr"/>
            <a:r>
              <a:rPr lang="en-US" dirty="0"/>
              <a:t>Copyright 2018 NFPA 70E All Rights Reserved</a:t>
            </a:r>
          </a:p>
        </p:txBody>
      </p:sp>
    </p:spTree>
    <p:extLst>
      <p:ext uri="{BB962C8B-B14F-4D97-AF65-F5344CB8AC3E}">
        <p14:creationId xmlns:p14="http://schemas.microsoft.com/office/powerpoint/2010/main" val="1934891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Susan Harwood Grant</a:t>
            </a:r>
            <a:endParaRPr lang="en-US" dirty="0"/>
          </a:p>
        </p:txBody>
      </p:sp>
      <p:sp>
        <p:nvSpPr>
          <p:cNvPr id="3" name="Content Placeholder 2"/>
          <p:cNvSpPr>
            <a:spLocks noGrp="1"/>
          </p:cNvSpPr>
          <p:nvPr>
            <p:ph idx="1"/>
          </p:nvPr>
        </p:nvSpPr>
        <p:spPr/>
        <p:txBody>
          <a:bodyPr/>
          <a:lstStyle/>
          <a:p>
            <a:pPr marL="0" indent="0">
              <a:buNone/>
            </a:pPr>
            <a:r>
              <a:rPr lang="en-US" dirty="0"/>
              <a:t>This material was produced under Grant </a:t>
            </a:r>
            <a:r>
              <a:rPr lang="en-US" dirty="0" smtClean="0"/>
              <a:t>SH-31231-SH7 </a:t>
            </a:r>
            <a:r>
              <a:rPr lang="en-US" dirty="0"/>
              <a:t>from the Occupational Safety and Health Administration, U.S. Department </a:t>
            </a:r>
            <a:r>
              <a:rPr lang="en-US" dirty="0" smtClean="0"/>
              <a:t>of Labor</a:t>
            </a:r>
            <a:r>
              <a:rPr lang="en-US" dirty="0"/>
              <a:t>. It does not necessarily reflect the views or policies of the U.S. Department of Labor, nor does mention of trade names, </a:t>
            </a:r>
            <a:r>
              <a:rPr lang="en-US" dirty="0" smtClean="0"/>
              <a:t>commercial products</a:t>
            </a:r>
            <a:r>
              <a:rPr lang="en-US" dirty="0"/>
              <a:t>, or organizations imply endorsement by the U.S. Government.</a:t>
            </a:r>
          </a:p>
          <a:p>
            <a:endParaRPr lang="en-US" dirty="0"/>
          </a:p>
        </p:txBody>
      </p:sp>
      <p:sp>
        <p:nvSpPr>
          <p:cNvPr id="4" name="Slide Number Placeholder 3"/>
          <p:cNvSpPr>
            <a:spLocks noGrp="1"/>
          </p:cNvSpPr>
          <p:nvPr>
            <p:ph type="sldNum" sz="quarter" idx="12"/>
          </p:nvPr>
        </p:nvSpPr>
        <p:spPr/>
        <p:txBody>
          <a:bodyPr/>
          <a:lstStyle/>
          <a:p>
            <a:fld id="{03AE46D5-F5C2-466A-A152-8CD799C5A496}" type="slidenum">
              <a:rPr lang="en-US" smtClean="0"/>
              <a:t>2</a:t>
            </a:fld>
            <a:endParaRPr lang="en-US"/>
          </a:p>
        </p:txBody>
      </p:sp>
    </p:spTree>
    <p:extLst>
      <p:ext uri="{BB962C8B-B14F-4D97-AF65-F5344CB8AC3E}">
        <p14:creationId xmlns:p14="http://schemas.microsoft.com/office/powerpoint/2010/main" val="40512384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OSHA 29CFR1910.399</a:t>
            </a:r>
            <a:br>
              <a:rPr lang="en-US" sz="4000" dirty="0" smtClean="0"/>
            </a:br>
            <a:r>
              <a:rPr lang="en-US" sz="4000" dirty="0" smtClean="0"/>
              <a:t>Definitions</a:t>
            </a:r>
            <a:endParaRPr lang="en-US" sz="4000" dirty="0"/>
          </a:p>
        </p:txBody>
      </p:sp>
      <p:sp>
        <p:nvSpPr>
          <p:cNvPr id="3" name="Content Placeholder 2"/>
          <p:cNvSpPr>
            <a:spLocks noGrp="1"/>
          </p:cNvSpPr>
          <p:nvPr>
            <p:ph idx="1"/>
          </p:nvPr>
        </p:nvSpPr>
        <p:spPr/>
        <p:txBody>
          <a:bodyPr/>
          <a:lstStyle/>
          <a:p>
            <a:r>
              <a:rPr lang="en-US" i="1" dirty="0">
                <a:latin typeface="+mj-lt"/>
              </a:rPr>
              <a:t>Qualified </a:t>
            </a:r>
            <a:r>
              <a:rPr lang="en-US" i="1" dirty="0" smtClean="0">
                <a:latin typeface="+mj-lt"/>
              </a:rPr>
              <a:t>person</a:t>
            </a:r>
            <a:r>
              <a:rPr lang="en-US" dirty="0" smtClean="0">
                <a:latin typeface="+mj-lt"/>
              </a:rPr>
              <a:t>- One </a:t>
            </a:r>
            <a:r>
              <a:rPr lang="en-US" dirty="0">
                <a:latin typeface="+mj-lt"/>
              </a:rPr>
              <a:t>who has received training in and has demonstrated skills and </a:t>
            </a:r>
            <a:r>
              <a:rPr lang="en-US" dirty="0" smtClean="0">
                <a:latin typeface="+mj-lt"/>
              </a:rPr>
              <a:t>knowledge related to </a:t>
            </a:r>
            <a:r>
              <a:rPr lang="en-US" dirty="0">
                <a:latin typeface="+mj-lt"/>
              </a:rPr>
              <a:t>the construction and operation of electric equipment and </a:t>
            </a:r>
            <a:r>
              <a:rPr lang="en-US" dirty="0" smtClean="0">
                <a:latin typeface="+mj-lt"/>
              </a:rPr>
              <a:t>installations and has received safety training to identify the hazards and reduce the associated risk .</a:t>
            </a:r>
          </a:p>
          <a:p>
            <a:endParaRPr lang="en-US" dirty="0"/>
          </a:p>
        </p:txBody>
      </p:sp>
      <p:sp>
        <p:nvSpPr>
          <p:cNvPr id="4" name="Slide Number Placeholder 3"/>
          <p:cNvSpPr>
            <a:spLocks noGrp="1"/>
          </p:cNvSpPr>
          <p:nvPr>
            <p:ph type="sldNum" sz="quarter" idx="12"/>
          </p:nvPr>
        </p:nvSpPr>
        <p:spPr/>
        <p:txBody>
          <a:bodyPr/>
          <a:lstStyle/>
          <a:p>
            <a:fld id="{03AE46D5-F5C2-466A-A152-8CD799C5A496}" type="slidenum">
              <a:rPr lang="en-US" smtClean="0"/>
              <a:t>20</a:t>
            </a:fld>
            <a:endParaRPr lang="en-US"/>
          </a:p>
        </p:txBody>
      </p:sp>
    </p:spTree>
    <p:extLst>
      <p:ext uri="{BB962C8B-B14F-4D97-AF65-F5344CB8AC3E}">
        <p14:creationId xmlns:p14="http://schemas.microsoft.com/office/powerpoint/2010/main" val="8630905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D</a:t>
            </a:r>
            <a:r>
              <a:rPr lang="en-US" sz="4000" dirty="0" smtClean="0"/>
              <a:t>efinitions</a:t>
            </a:r>
            <a:endParaRPr lang="en-US" sz="4000" dirty="0"/>
          </a:p>
        </p:txBody>
      </p:sp>
      <p:sp>
        <p:nvSpPr>
          <p:cNvPr id="3" name="Content Placeholder 2"/>
          <p:cNvSpPr>
            <a:spLocks noGrp="1"/>
          </p:cNvSpPr>
          <p:nvPr>
            <p:ph idx="1"/>
          </p:nvPr>
        </p:nvSpPr>
        <p:spPr/>
        <p:txBody>
          <a:bodyPr/>
          <a:lstStyle/>
          <a:p>
            <a:r>
              <a:rPr lang="en-US" dirty="0" smtClean="0">
                <a:latin typeface="+mj-lt"/>
              </a:rPr>
              <a:t>Whether an employee is considered to be a ‘‘qualified person’’ will depend upon various circumstances in the workplace. For example, it is possible and, in fact, likely for an individual to be considered ‘‘qualified’’ with regard to certain equipment in the workplace, but ‘‘unqualified’’ as to other equipment. (See 1910.332(b)(3) for training requirements that specifically apply to qualified persons.)</a:t>
            </a:r>
          </a:p>
          <a:p>
            <a:endParaRPr lang="en-US" dirty="0"/>
          </a:p>
        </p:txBody>
      </p:sp>
    </p:spTree>
    <p:extLst>
      <p:ext uri="{BB962C8B-B14F-4D97-AF65-F5344CB8AC3E}">
        <p14:creationId xmlns:p14="http://schemas.microsoft.com/office/powerpoint/2010/main" val="12564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NFPA 70E®</a:t>
            </a:r>
            <a:br>
              <a:rPr lang="en-US" sz="3600" dirty="0"/>
            </a:br>
            <a:r>
              <a:rPr lang="en-US" sz="3600" dirty="0"/>
              <a:t>Standard for Electrical Safety in the Workplace® </a:t>
            </a:r>
            <a:r>
              <a:rPr lang="en-US" sz="3600" dirty="0" smtClean="0"/>
              <a:t>1.8</a:t>
            </a:r>
            <a:endParaRPr lang="en-US" sz="3600" dirty="0"/>
          </a:p>
        </p:txBody>
      </p:sp>
      <p:sp>
        <p:nvSpPr>
          <p:cNvPr id="3" name="Content Placeholder 2"/>
          <p:cNvSpPr>
            <a:spLocks noGrp="1"/>
          </p:cNvSpPr>
          <p:nvPr>
            <p:ph idx="1"/>
          </p:nvPr>
        </p:nvSpPr>
        <p:spPr/>
        <p:txBody>
          <a:bodyPr/>
          <a:lstStyle/>
          <a:p>
            <a:r>
              <a:rPr lang="en-US" sz="3200" dirty="0" smtClean="0">
                <a:latin typeface="+mj-lt"/>
              </a:rPr>
              <a:t>Article 105- Application of </a:t>
            </a:r>
            <a:r>
              <a:rPr lang="en-US" sz="3200" dirty="0">
                <a:latin typeface="+mj-lt"/>
              </a:rPr>
              <a:t>S</a:t>
            </a:r>
            <a:r>
              <a:rPr lang="en-US" sz="3200" dirty="0" smtClean="0">
                <a:latin typeface="+mj-lt"/>
              </a:rPr>
              <a:t>afety Related Work Practices and Procedures </a:t>
            </a:r>
          </a:p>
          <a:p>
            <a:pPr lvl="1"/>
            <a:r>
              <a:rPr lang="en-US" sz="2800" dirty="0" smtClean="0">
                <a:latin typeface="+mj-lt"/>
              </a:rPr>
              <a:t>Purpose</a:t>
            </a:r>
          </a:p>
          <a:p>
            <a:pPr lvl="1"/>
            <a:r>
              <a:rPr lang="en-US" sz="2800" dirty="0" smtClean="0">
                <a:latin typeface="+mj-lt"/>
              </a:rPr>
              <a:t>Responsibility</a:t>
            </a:r>
          </a:p>
          <a:p>
            <a:pPr lvl="2"/>
            <a:r>
              <a:rPr lang="en-US" sz="2400" dirty="0" smtClean="0">
                <a:latin typeface="+mj-lt"/>
              </a:rPr>
              <a:t>Employer</a:t>
            </a:r>
          </a:p>
          <a:p>
            <a:pPr lvl="2"/>
            <a:r>
              <a:rPr lang="en-US" sz="2400" dirty="0" smtClean="0">
                <a:latin typeface="+mj-lt"/>
              </a:rPr>
              <a:t>Employee</a:t>
            </a:r>
          </a:p>
          <a:p>
            <a:pPr marL="914400" lvl="2" indent="0">
              <a:buNone/>
            </a:pPr>
            <a:endParaRPr lang="en-US" dirty="0">
              <a:latin typeface="+mj-lt"/>
            </a:endParaRPr>
          </a:p>
        </p:txBody>
      </p:sp>
      <p:sp>
        <p:nvSpPr>
          <p:cNvPr id="4" name="Slide Number Placeholder 3"/>
          <p:cNvSpPr>
            <a:spLocks noGrp="1"/>
          </p:cNvSpPr>
          <p:nvPr>
            <p:ph type="sldNum" sz="quarter" idx="12"/>
          </p:nvPr>
        </p:nvSpPr>
        <p:spPr/>
        <p:txBody>
          <a:bodyPr/>
          <a:lstStyle/>
          <a:p>
            <a:fld id="{81EE72E2-7ED3-4CEB-826F-A62099BB6980}" type="slidenum">
              <a:rPr lang="en-US" smtClean="0"/>
              <a:t>22</a:t>
            </a:fld>
            <a:endParaRPr lang="en-US"/>
          </a:p>
        </p:txBody>
      </p:sp>
      <p:sp>
        <p:nvSpPr>
          <p:cNvPr id="6" name="TextBox 5"/>
          <p:cNvSpPr txBox="1"/>
          <p:nvPr/>
        </p:nvSpPr>
        <p:spPr>
          <a:xfrm>
            <a:off x="3774831" y="6352143"/>
            <a:ext cx="4413738" cy="369332"/>
          </a:xfrm>
          <a:prstGeom prst="rect">
            <a:avLst/>
          </a:prstGeom>
          <a:noFill/>
        </p:spPr>
        <p:txBody>
          <a:bodyPr wrap="square" rtlCol="0">
            <a:spAutoFit/>
          </a:bodyPr>
          <a:lstStyle/>
          <a:p>
            <a:pPr algn="ctr"/>
            <a:r>
              <a:rPr lang="en-US" dirty="0"/>
              <a:t>Copyright 2018 NFPA 70E All Rights Reserved</a:t>
            </a:r>
          </a:p>
        </p:txBody>
      </p:sp>
    </p:spTree>
    <p:extLst>
      <p:ext uri="{BB962C8B-B14F-4D97-AF65-F5344CB8AC3E}">
        <p14:creationId xmlns:p14="http://schemas.microsoft.com/office/powerpoint/2010/main" val="21244982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NFPA 70E®</a:t>
            </a:r>
            <a:br>
              <a:rPr lang="en-US" sz="3600" dirty="0" smtClean="0"/>
            </a:br>
            <a:r>
              <a:rPr lang="en-US" sz="3600" dirty="0" smtClean="0"/>
              <a:t>Standard for Electrical Safety in the Workplace® 1.9</a:t>
            </a:r>
            <a:endParaRPr lang="en-US" sz="3600" dirty="0"/>
          </a:p>
        </p:txBody>
      </p:sp>
      <p:sp>
        <p:nvSpPr>
          <p:cNvPr id="3" name="Content Placeholder 2"/>
          <p:cNvSpPr>
            <a:spLocks noGrp="1"/>
          </p:cNvSpPr>
          <p:nvPr>
            <p:ph idx="1"/>
          </p:nvPr>
        </p:nvSpPr>
        <p:spPr>
          <a:xfrm>
            <a:off x="838200" y="1825625"/>
            <a:ext cx="10515600" cy="4082806"/>
          </a:xfrm>
        </p:spPr>
        <p:txBody>
          <a:bodyPr>
            <a:normAutofit lnSpcReduction="10000"/>
          </a:bodyPr>
          <a:lstStyle/>
          <a:p>
            <a:r>
              <a:rPr lang="en-US" sz="3200" dirty="0" smtClean="0">
                <a:latin typeface="+mj-lt"/>
              </a:rPr>
              <a:t>Article 110- General Requirements for Electrical Safety Related Work Practices </a:t>
            </a:r>
          </a:p>
          <a:p>
            <a:pPr lvl="1"/>
            <a:r>
              <a:rPr lang="en-US" sz="2800" dirty="0" smtClean="0">
                <a:latin typeface="+mj-lt"/>
              </a:rPr>
              <a:t>Electrical Safety Program</a:t>
            </a:r>
          </a:p>
          <a:p>
            <a:pPr lvl="2"/>
            <a:r>
              <a:rPr lang="en-US" sz="2400" dirty="0" smtClean="0">
                <a:latin typeface="+mj-lt"/>
              </a:rPr>
              <a:t>Inspection</a:t>
            </a:r>
          </a:p>
          <a:p>
            <a:pPr lvl="2"/>
            <a:r>
              <a:rPr lang="en-US" sz="2400" dirty="0" smtClean="0">
                <a:latin typeface="+mj-lt"/>
              </a:rPr>
              <a:t>Condition of Maintenance</a:t>
            </a:r>
          </a:p>
          <a:p>
            <a:pPr lvl="2"/>
            <a:r>
              <a:rPr lang="en-US" sz="2400" dirty="0" smtClean="0">
                <a:latin typeface="+mj-lt"/>
              </a:rPr>
              <a:t>Electrical Safety Program Principles</a:t>
            </a:r>
          </a:p>
          <a:p>
            <a:pPr lvl="2"/>
            <a:r>
              <a:rPr lang="en-US" sz="2400" dirty="0" smtClean="0">
                <a:latin typeface="+mj-lt"/>
              </a:rPr>
              <a:t>Electrical Safety Program Controls</a:t>
            </a:r>
          </a:p>
          <a:p>
            <a:pPr lvl="2"/>
            <a:r>
              <a:rPr lang="en-US" sz="2400" dirty="0" smtClean="0">
                <a:latin typeface="+mj-lt"/>
              </a:rPr>
              <a:t>Electrical Safety Program Procedures</a:t>
            </a:r>
          </a:p>
          <a:p>
            <a:pPr lvl="2"/>
            <a:r>
              <a:rPr lang="en-US" sz="2400" dirty="0" smtClean="0">
                <a:latin typeface="+mj-lt"/>
              </a:rPr>
              <a:t>Risk Assessment Procedure</a:t>
            </a:r>
          </a:p>
          <a:p>
            <a:pPr lvl="2"/>
            <a:r>
              <a:rPr lang="en-US" sz="2400" dirty="0" smtClean="0">
                <a:latin typeface="+mj-lt"/>
              </a:rPr>
              <a:t>(continued)</a:t>
            </a:r>
          </a:p>
          <a:p>
            <a:pPr lvl="2"/>
            <a:endParaRPr lang="en-US" dirty="0" smtClean="0">
              <a:latin typeface="+mj-lt"/>
            </a:endParaRPr>
          </a:p>
          <a:p>
            <a:pPr marL="914400" lvl="2" indent="0">
              <a:buNone/>
            </a:pPr>
            <a:endParaRPr lang="en-US" dirty="0">
              <a:latin typeface="+mj-lt"/>
            </a:endParaRPr>
          </a:p>
        </p:txBody>
      </p:sp>
      <p:sp>
        <p:nvSpPr>
          <p:cNvPr id="4" name="Slide Number Placeholder 3"/>
          <p:cNvSpPr>
            <a:spLocks noGrp="1"/>
          </p:cNvSpPr>
          <p:nvPr>
            <p:ph type="sldNum" sz="quarter" idx="12"/>
          </p:nvPr>
        </p:nvSpPr>
        <p:spPr/>
        <p:txBody>
          <a:bodyPr/>
          <a:lstStyle/>
          <a:p>
            <a:fld id="{81EE72E2-7ED3-4CEB-826F-A62099BB6980}" type="slidenum">
              <a:rPr lang="en-US" smtClean="0"/>
              <a:t>23</a:t>
            </a:fld>
            <a:endParaRPr lang="en-US"/>
          </a:p>
        </p:txBody>
      </p:sp>
      <p:sp>
        <p:nvSpPr>
          <p:cNvPr id="6" name="TextBox 5"/>
          <p:cNvSpPr txBox="1"/>
          <p:nvPr/>
        </p:nvSpPr>
        <p:spPr>
          <a:xfrm>
            <a:off x="3853961" y="6352143"/>
            <a:ext cx="4484077" cy="369332"/>
          </a:xfrm>
          <a:prstGeom prst="rect">
            <a:avLst/>
          </a:prstGeom>
          <a:noFill/>
        </p:spPr>
        <p:txBody>
          <a:bodyPr wrap="square" rtlCol="0">
            <a:spAutoFit/>
          </a:bodyPr>
          <a:lstStyle/>
          <a:p>
            <a:pPr algn="ctr"/>
            <a:r>
              <a:rPr lang="en-US" dirty="0"/>
              <a:t>Copyright 2018 NFPA 70E All Rights Reserved</a:t>
            </a:r>
          </a:p>
        </p:txBody>
      </p:sp>
    </p:spTree>
    <p:extLst>
      <p:ext uri="{BB962C8B-B14F-4D97-AF65-F5344CB8AC3E}">
        <p14:creationId xmlns:p14="http://schemas.microsoft.com/office/powerpoint/2010/main" val="2334237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NFPA 70E®</a:t>
            </a:r>
            <a:br>
              <a:rPr lang="en-US" sz="3600" dirty="0"/>
            </a:br>
            <a:r>
              <a:rPr lang="en-US" sz="3600" dirty="0"/>
              <a:t>Standard for Electrical Safety in the Workplace® </a:t>
            </a:r>
            <a:r>
              <a:rPr lang="en-US" sz="3600" dirty="0" smtClean="0"/>
              <a:t>1.10</a:t>
            </a:r>
            <a:endParaRPr lang="en-US" sz="3600" dirty="0"/>
          </a:p>
        </p:txBody>
      </p:sp>
      <p:sp>
        <p:nvSpPr>
          <p:cNvPr id="3" name="Content Placeholder 2"/>
          <p:cNvSpPr>
            <a:spLocks noGrp="1"/>
          </p:cNvSpPr>
          <p:nvPr>
            <p:ph idx="1"/>
          </p:nvPr>
        </p:nvSpPr>
        <p:spPr/>
        <p:txBody>
          <a:bodyPr/>
          <a:lstStyle/>
          <a:p>
            <a:r>
              <a:rPr lang="en-US" sz="3200" dirty="0">
                <a:latin typeface="+mj-lt"/>
              </a:rPr>
              <a:t>Article 110- General Requirements for Electrical Safety Related Work Practices </a:t>
            </a:r>
          </a:p>
          <a:p>
            <a:pPr lvl="1"/>
            <a:r>
              <a:rPr lang="en-US" dirty="0">
                <a:latin typeface="+mj-lt"/>
              </a:rPr>
              <a:t>Electrical </a:t>
            </a:r>
            <a:r>
              <a:rPr lang="en-US" sz="2800" dirty="0">
                <a:latin typeface="+mj-lt"/>
              </a:rPr>
              <a:t>Sa</a:t>
            </a:r>
            <a:r>
              <a:rPr lang="en-US" dirty="0">
                <a:latin typeface="+mj-lt"/>
              </a:rPr>
              <a:t>fety </a:t>
            </a:r>
            <a:r>
              <a:rPr lang="en-US" dirty="0" smtClean="0">
                <a:latin typeface="+mj-lt"/>
              </a:rPr>
              <a:t>Program (continued)</a:t>
            </a:r>
          </a:p>
          <a:p>
            <a:pPr lvl="2"/>
            <a:r>
              <a:rPr lang="en-US" sz="2400" dirty="0" smtClean="0">
                <a:latin typeface="+mj-lt"/>
              </a:rPr>
              <a:t>Human Error</a:t>
            </a:r>
          </a:p>
          <a:p>
            <a:pPr lvl="2"/>
            <a:r>
              <a:rPr lang="en-US" sz="2400" dirty="0" smtClean="0">
                <a:latin typeface="+mj-lt"/>
              </a:rPr>
              <a:t>Hierarchy of Risk Control Methods</a:t>
            </a:r>
          </a:p>
          <a:p>
            <a:pPr lvl="2"/>
            <a:r>
              <a:rPr lang="en-US" sz="2400" dirty="0" smtClean="0">
                <a:latin typeface="+mj-lt"/>
              </a:rPr>
              <a:t>Job Safety Planning and Job Briefing</a:t>
            </a:r>
          </a:p>
          <a:p>
            <a:pPr lvl="2"/>
            <a:r>
              <a:rPr lang="en-US" sz="2400" dirty="0" smtClean="0">
                <a:latin typeface="+mj-lt"/>
              </a:rPr>
              <a:t>Incident Investigations</a:t>
            </a:r>
          </a:p>
          <a:p>
            <a:pPr lvl="2"/>
            <a:r>
              <a:rPr lang="en-US" sz="2400" dirty="0" smtClean="0">
                <a:latin typeface="+mj-lt"/>
              </a:rPr>
              <a:t>Auditing</a:t>
            </a:r>
          </a:p>
          <a:p>
            <a:pPr lvl="2"/>
            <a:endParaRPr lang="en-US" dirty="0" smtClean="0">
              <a:latin typeface="+mj-lt"/>
            </a:endParaRPr>
          </a:p>
          <a:p>
            <a:pPr lvl="2"/>
            <a:endParaRPr lang="en-US" dirty="0">
              <a:latin typeface="+mj-lt"/>
            </a:endParaRPr>
          </a:p>
          <a:p>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24</a:t>
            </a:fld>
            <a:endParaRPr lang="en-US"/>
          </a:p>
        </p:txBody>
      </p:sp>
      <p:sp>
        <p:nvSpPr>
          <p:cNvPr id="5" name="TextBox 4"/>
          <p:cNvSpPr txBox="1"/>
          <p:nvPr/>
        </p:nvSpPr>
        <p:spPr>
          <a:xfrm>
            <a:off x="3695700" y="6352143"/>
            <a:ext cx="4800600" cy="369332"/>
          </a:xfrm>
          <a:prstGeom prst="rect">
            <a:avLst/>
          </a:prstGeom>
          <a:noFill/>
        </p:spPr>
        <p:txBody>
          <a:bodyPr wrap="square" rtlCol="0">
            <a:spAutoFit/>
          </a:bodyPr>
          <a:lstStyle/>
          <a:p>
            <a:pPr algn="ctr"/>
            <a:r>
              <a:rPr lang="en-US" dirty="0"/>
              <a:t>Copyright 2018 NFPA 70E All Rights Reserved</a:t>
            </a:r>
          </a:p>
        </p:txBody>
      </p:sp>
    </p:spTree>
    <p:extLst>
      <p:ext uri="{BB962C8B-B14F-4D97-AF65-F5344CB8AC3E}">
        <p14:creationId xmlns:p14="http://schemas.microsoft.com/office/powerpoint/2010/main" val="3927177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NFPA 70E®</a:t>
            </a:r>
            <a:br>
              <a:rPr lang="en-US" sz="3600" dirty="0"/>
            </a:br>
            <a:r>
              <a:rPr lang="en-US" sz="3600" dirty="0"/>
              <a:t>Standard for Electrical Safety in the Workplace® </a:t>
            </a:r>
            <a:r>
              <a:rPr lang="en-US" sz="3600" dirty="0" smtClean="0"/>
              <a:t>1.11</a:t>
            </a:r>
            <a:endParaRPr lang="en-US" sz="3600" dirty="0"/>
          </a:p>
        </p:txBody>
      </p:sp>
      <p:sp>
        <p:nvSpPr>
          <p:cNvPr id="3" name="Content Placeholder 2"/>
          <p:cNvSpPr>
            <a:spLocks noGrp="1"/>
          </p:cNvSpPr>
          <p:nvPr>
            <p:ph idx="1"/>
          </p:nvPr>
        </p:nvSpPr>
        <p:spPr/>
        <p:txBody>
          <a:bodyPr/>
          <a:lstStyle/>
          <a:p>
            <a:r>
              <a:rPr lang="en-US" sz="3200" dirty="0">
                <a:latin typeface="+mj-lt"/>
              </a:rPr>
              <a:t>Article 110- General Requirements for Electrical Safety Related Work Practices </a:t>
            </a:r>
          </a:p>
          <a:p>
            <a:pPr lvl="1"/>
            <a:r>
              <a:rPr lang="en-US" dirty="0" smtClean="0">
                <a:latin typeface="+mj-lt"/>
              </a:rPr>
              <a:t>Training requirements</a:t>
            </a:r>
          </a:p>
          <a:p>
            <a:pPr lvl="2"/>
            <a:r>
              <a:rPr lang="en-US" sz="2400" dirty="0" smtClean="0">
                <a:latin typeface="+mj-lt"/>
              </a:rPr>
              <a:t>Electrical safety training</a:t>
            </a:r>
          </a:p>
          <a:p>
            <a:pPr lvl="3"/>
            <a:r>
              <a:rPr lang="en-US" sz="2400" dirty="0" smtClean="0">
                <a:latin typeface="+mj-lt"/>
              </a:rPr>
              <a:t>Qualified person</a:t>
            </a:r>
          </a:p>
          <a:p>
            <a:pPr lvl="3"/>
            <a:r>
              <a:rPr lang="en-US" sz="2400" dirty="0" smtClean="0">
                <a:latin typeface="+mj-lt"/>
              </a:rPr>
              <a:t>Unqualified person</a:t>
            </a:r>
          </a:p>
          <a:p>
            <a:pPr lvl="3"/>
            <a:r>
              <a:rPr lang="en-US" sz="2400" dirty="0" smtClean="0">
                <a:latin typeface="+mj-lt"/>
              </a:rPr>
              <a:t>Retraining</a:t>
            </a:r>
          </a:p>
          <a:p>
            <a:pPr lvl="3"/>
            <a:r>
              <a:rPr lang="en-US" sz="2400" dirty="0" smtClean="0">
                <a:latin typeface="+mj-lt"/>
              </a:rPr>
              <a:t>Type of training</a:t>
            </a:r>
          </a:p>
          <a:p>
            <a:pPr lvl="3"/>
            <a:r>
              <a:rPr lang="en-US" sz="2400" dirty="0" smtClean="0">
                <a:latin typeface="+mj-lt"/>
              </a:rPr>
              <a:t>Documentation</a:t>
            </a:r>
          </a:p>
          <a:p>
            <a:pPr marL="1371600" lvl="3" indent="0">
              <a:buNone/>
            </a:pPr>
            <a:endParaRPr lang="en-US" sz="2200" dirty="0" smtClean="0">
              <a:latin typeface="+mj-lt"/>
            </a:endParaRPr>
          </a:p>
        </p:txBody>
      </p:sp>
      <p:sp>
        <p:nvSpPr>
          <p:cNvPr id="4" name="Slide Number Placeholder 3"/>
          <p:cNvSpPr>
            <a:spLocks noGrp="1"/>
          </p:cNvSpPr>
          <p:nvPr>
            <p:ph type="sldNum" sz="quarter" idx="12"/>
          </p:nvPr>
        </p:nvSpPr>
        <p:spPr/>
        <p:txBody>
          <a:bodyPr/>
          <a:lstStyle/>
          <a:p>
            <a:fld id="{81EE72E2-7ED3-4CEB-826F-A62099BB6980}" type="slidenum">
              <a:rPr lang="en-US" smtClean="0"/>
              <a:t>25</a:t>
            </a:fld>
            <a:endParaRPr lang="en-US"/>
          </a:p>
        </p:txBody>
      </p:sp>
      <p:sp>
        <p:nvSpPr>
          <p:cNvPr id="5" name="TextBox 4"/>
          <p:cNvSpPr txBox="1"/>
          <p:nvPr/>
        </p:nvSpPr>
        <p:spPr>
          <a:xfrm>
            <a:off x="3555023" y="6356350"/>
            <a:ext cx="5081954" cy="369332"/>
          </a:xfrm>
          <a:prstGeom prst="rect">
            <a:avLst/>
          </a:prstGeom>
          <a:noFill/>
        </p:spPr>
        <p:txBody>
          <a:bodyPr wrap="square" rtlCol="0">
            <a:spAutoFit/>
          </a:bodyPr>
          <a:lstStyle/>
          <a:p>
            <a:pPr algn="ctr"/>
            <a:r>
              <a:rPr lang="en-US" dirty="0"/>
              <a:t>Copyright 2018 NFPA 70E All Rights Reserved</a:t>
            </a:r>
          </a:p>
        </p:txBody>
      </p:sp>
    </p:spTree>
    <p:extLst>
      <p:ext uri="{BB962C8B-B14F-4D97-AF65-F5344CB8AC3E}">
        <p14:creationId xmlns:p14="http://schemas.microsoft.com/office/powerpoint/2010/main" val="3811813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Rectangle 2"/>
          <p:cNvSpPr>
            <a:spLocks noGrp="1" noChangeArrowheads="1"/>
          </p:cNvSpPr>
          <p:nvPr>
            <p:ph type="title"/>
          </p:nvPr>
        </p:nvSpPr>
        <p:spPr>
          <a:xfrm>
            <a:off x="1460500" y="278695"/>
            <a:ext cx="9271000" cy="779639"/>
          </a:xfrm>
        </p:spPr>
        <p:txBody>
          <a:bodyPr/>
          <a:lstStyle/>
          <a:p>
            <a:pPr algn="ctr" eaLnBrk="1" hangingPunct="1">
              <a:defRPr/>
            </a:pPr>
            <a:r>
              <a:rPr lang="en-US" sz="4444" dirty="0"/>
              <a:t>Qualified Electrical Worker Training</a:t>
            </a:r>
          </a:p>
        </p:txBody>
      </p:sp>
      <p:sp>
        <p:nvSpPr>
          <p:cNvPr id="636931" name="Rectangle 3"/>
          <p:cNvSpPr>
            <a:spLocks noGrp="1" noChangeArrowheads="1"/>
          </p:cNvSpPr>
          <p:nvPr>
            <p:ph type="body" idx="1"/>
          </p:nvPr>
        </p:nvSpPr>
        <p:spPr>
          <a:xfrm>
            <a:off x="1354667" y="1312333"/>
            <a:ext cx="9271000" cy="4953000"/>
          </a:xfrm>
        </p:spPr>
        <p:txBody>
          <a:bodyPr>
            <a:noAutofit/>
          </a:bodyPr>
          <a:lstStyle/>
          <a:p>
            <a:pPr eaLnBrk="1" hangingPunct="1">
              <a:lnSpc>
                <a:spcPct val="90000"/>
              </a:lnSpc>
              <a:defRPr/>
            </a:pPr>
            <a:r>
              <a:rPr lang="en-US" dirty="0" smtClean="0">
                <a:latin typeface="+mj-lt"/>
              </a:rPr>
              <a:t>OSHA requires that a qualified electrical worker be trained in:</a:t>
            </a:r>
          </a:p>
          <a:p>
            <a:pPr lvl="1" eaLnBrk="1" hangingPunct="1">
              <a:lnSpc>
                <a:spcPct val="90000"/>
              </a:lnSpc>
              <a:defRPr/>
            </a:pPr>
            <a:r>
              <a:rPr lang="en-US" dirty="0" smtClean="0">
                <a:latin typeface="+mj-lt"/>
              </a:rPr>
              <a:t>Skills and techniques to determine live parts from others</a:t>
            </a:r>
          </a:p>
          <a:p>
            <a:pPr lvl="1" eaLnBrk="1" hangingPunct="1">
              <a:lnSpc>
                <a:spcPct val="90000"/>
              </a:lnSpc>
              <a:defRPr/>
            </a:pPr>
            <a:r>
              <a:rPr lang="en-US" dirty="0" smtClean="0">
                <a:latin typeface="+mj-lt"/>
              </a:rPr>
              <a:t>Skills and techniques to determine nominal voltage</a:t>
            </a:r>
          </a:p>
          <a:p>
            <a:pPr lvl="1" eaLnBrk="1" hangingPunct="1">
              <a:lnSpc>
                <a:spcPct val="90000"/>
              </a:lnSpc>
              <a:defRPr/>
            </a:pPr>
            <a:r>
              <a:rPr lang="en-US" dirty="0" smtClean="0">
                <a:latin typeface="+mj-lt"/>
              </a:rPr>
              <a:t>How to determine minimum safe approach distances for shock</a:t>
            </a:r>
          </a:p>
          <a:p>
            <a:pPr lvl="1" eaLnBrk="1" hangingPunct="1">
              <a:lnSpc>
                <a:spcPct val="90000"/>
              </a:lnSpc>
              <a:defRPr/>
            </a:pPr>
            <a:r>
              <a:rPr lang="en-US" dirty="0" smtClean="0">
                <a:latin typeface="+mj-lt"/>
              </a:rPr>
              <a:t>Use of special precautionary techniques, use of PPE, use of blankets and shielding, and use insulated hand tools (1910.333</a:t>
            </a:r>
            <a:r>
              <a:rPr lang="en-US" dirty="0" smtClean="0"/>
              <a:t>)</a:t>
            </a:r>
          </a:p>
        </p:txBody>
      </p:sp>
      <p:sp>
        <p:nvSpPr>
          <p:cNvPr id="2" name="Slide Number Placeholder 1"/>
          <p:cNvSpPr>
            <a:spLocks noGrp="1"/>
          </p:cNvSpPr>
          <p:nvPr>
            <p:ph type="sldNum" sz="quarter" idx="12"/>
          </p:nvPr>
        </p:nvSpPr>
        <p:spPr/>
        <p:txBody>
          <a:bodyPr/>
          <a:lstStyle/>
          <a:p>
            <a:fld id="{03AE46D5-F5C2-466A-A152-8CD799C5A496}" type="slidenum">
              <a:rPr lang="en-US" smtClean="0"/>
              <a:t>26</a:t>
            </a:fld>
            <a:endParaRPr lang="en-US"/>
          </a:p>
        </p:txBody>
      </p:sp>
    </p:spTree>
    <p:extLst>
      <p:ext uri="{BB962C8B-B14F-4D97-AF65-F5344CB8AC3E}">
        <p14:creationId xmlns:p14="http://schemas.microsoft.com/office/powerpoint/2010/main" val="23726158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NFPA 70E®</a:t>
            </a:r>
            <a:br>
              <a:rPr lang="en-US" sz="3600" dirty="0"/>
            </a:br>
            <a:r>
              <a:rPr lang="en-US" sz="3600" dirty="0"/>
              <a:t>Standard for Electrical Safety in the Workplace® </a:t>
            </a:r>
            <a:r>
              <a:rPr lang="en-US" sz="3600" dirty="0" smtClean="0"/>
              <a:t>1.12</a:t>
            </a:r>
            <a:endParaRPr lang="en-US" sz="3600" dirty="0"/>
          </a:p>
        </p:txBody>
      </p:sp>
      <p:sp>
        <p:nvSpPr>
          <p:cNvPr id="3" name="Content Placeholder 2"/>
          <p:cNvSpPr>
            <a:spLocks noGrp="1"/>
          </p:cNvSpPr>
          <p:nvPr>
            <p:ph idx="1"/>
          </p:nvPr>
        </p:nvSpPr>
        <p:spPr/>
        <p:txBody>
          <a:bodyPr/>
          <a:lstStyle/>
          <a:p>
            <a:r>
              <a:rPr lang="en-US" sz="3200" dirty="0">
                <a:latin typeface="+mj-lt"/>
              </a:rPr>
              <a:t>Article 110- General Requirements for Electrical Safety Related Work Practices </a:t>
            </a:r>
            <a:endParaRPr lang="en-US" sz="3200" dirty="0" smtClean="0">
              <a:latin typeface="+mj-lt"/>
            </a:endParaRPr>
          </a:p>
          <a:p>
            <a:pPr lvl="1"/>
            <a:r>
              <a:rPr lang="en-US" sz="2800" dirty="0" smtClean="0">
                <a:latin typeface="+mj-lt"/>
              </a:rPr>
              <a:t>Training requirements</a:t>
            </a:r>
          </a:p>
          <a:p>
            <a:pPr lvl="2"/>
            <a:r>
              <a:rPr lang="en-US" sz="2400" dirty="0" smtClean="0">
                <a:latin typeface="+mj-lt"/>
              </a:rPr>
              <a:t>Lock out/Tag out procedure training</a:t>
            </a:r>
          </a:p>
          <a:p>
            <a:pPr lvl="3"/>
            <a:r>
              <a:rPr lang="en-US" sz="2400" dirty="0" smtClean="0">
                <a:latin typeface="+mj-lt"/>
              </a:rPr>
              <a:t>Initial training </a:t>
            </a:r>
          </a:p>
          <a:p>
            <a:pPr lvl="3"/>
            <a:r>
              <a:rPr lang="en-US" sz="2400" dirty="0" smtClean="0">
                <a:latin typeface="+mj-lt"/>
              </a:rPr>
              <a:t>Retraining</a:t>
            </a:r>
          </a:p>
          <a:p>
            <a:pPr lvl="3"/>
            <a:r>
              <a:rPr lang="en-US" sz="2400" dirty="0" smtClean="0">
                <a:latin typeface="+mj-lt"/>
              </a:rPr>
              <a:t>Documentation</a:t>
            </a:r>
          </a:p>
          <a:p>
            <a:pPr lvl="3"/>
            <a:endParaRPr lang="en-US" sz="2200" dirty="0">
              <a:latin typeface="+mj-lt"/>
            </a:endParaRPr>
          </a:p>
          <a:p>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27</a:t>
            </a:fld>
            <a:endParaRPr lang="en-US"/>
          </a:p>
        </p:txBody>
      </p:sp>
      <p:sp>
        <p:nvSpPr>
          <p:cNvPr id="6" name="TextBox 5"/>
          <p:cNvSpPr txBox="1"/>
          <p:nvPr/>
        </p:nvSpPr>
        <p:spPr>
          <a:xfrm>
            <a:off x="3417277" y="6356350"/>
            <a:ext cx="5357446" cy="382099"/>
          </a:xfrm>
          <a:prstGeom prst="rect">
            <a:avLst/>
          </a:prstGeom>
          <a:noFill/>
        </p:spPr>
        <p:txBody>
          <a:bodyPr wrap="square" rtlCol="0">
            <a:spAutoFit/>
          </a:bodyPr>
          <a:lstStyle/>
          <a:p>
            <a:pPr algn="ctr"/>
            <a:r>
              <a:rPr lang="en-US" dirty="0"/>
              <a:t>Copyright 2018 NFPA 70E All Rights Reserved</a:t>
            </a:r>
          </a:p>
        </p:txBody>
      </p:sp>
    </p:spTree>
    <p:extLst>
      <p:ext uri="{BB962C8B-B14F-4D97-AF65-F5344CB8AC3E}">
        <p14:creationId xmlns:p14="http://schemas.microsoft.com/office/powerpoint/2010/main" val="2075810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NFPA 70E®</a:t>
            </a:r>
            <a:br>
              <a:rPr lang="en-US" sz="3600" dirty="0"/>
            </a:br>
            <a:r>
              <a:rPr lang="en-US" sz="3600" dirty="0"/>
              <a:t>Standard for Electrical Safety in the Workplace® </a:t>
            </a:r>
            <a:r>
              <a:rPr lang="en-US" sz="3600" dirty="0" smtClean="0"/>
              <a:t>1.13</a:t>
            </a:r>
            <a:endParaRPr lang="en-US" sz="3600" dirty="0"/>
          </a:p>
        </p:txBody>
      </p:sp>
      <p:sp>
        <p:nvSpPr>
          <p:cNvPr id="3" name="Content Placeholder 2"/>
          <p:cNvSpPr>
            <a:spLocks noGrp="1"/>
          </p:cNvSpPr>
          <p:nvPr>
            <p:ph idx="1"/>
          </p:nvPr>
        </p:nvSpPr>
        <p:spPr/>
        <p:txBody>
          <a:bodyPr/>
          <a:lstStyle/>
          <a:p>
            <a:r>
              <a:rPr lang="en-US" sz="3200" dirty="0">
                <a:latin typeface="+mj-lt"/>
              </a:rPr>
              <a:t>Article 110- General Requirements for Electrical Safety Related Work Practices </a:t>
            </a:r>
            <a:endParaRPr lang="en-US" sz="3200" dirty="0" smtClean="0">
              <a:latin typeface="+mj-lt"/>
            </a:endParaRPr>
          </a:p>
          <a:p>
            <a:pPr lvl="1"/>
            <a:r>
              <a:rPr lang="en-US" sz="2800" dirty="0" smtClean="0">
                <a:latin typeface="+mj-lt"/>
              </a:rPr>
              <a:t>Training requirements</a:t>
            </a:r>
          </a:p>
          <a:p>
            <a:pPr lvl="2"/>
            <a:r>
              <a:rPr lang="en-US" sz="2400" dirty="0" smtClean="0">
                <a:latin typeface="+mj-lt"/>
              </a:rPr>
              <a:t>Emergency response Training</a:t>
            </a:r>
          </a:p>
          <a:p>
            <a:pPr lvl="3"/>
            <a:r>
              <a:rPr lang="en-US" sz="2400" dirty="0" smtClean="0">
                <a:latin typeface="+mj-lt"/>
              </a:rPr>
              <a:t>Contact release</a:t>
            </a:r>
          </a:p>
          <a:p>
            <a:pPr lvl="3"/>
            <a:r>
              <a:rPr lang="en-US" sz="2400" dirty="0" smtClean="0">
                <a:latin typeface="+mj-lt"/>
              </a:rPr>
              <a:t>First aid, emergency response, and resuscitation</a:t>
            </a:r>
          </a:p>
          <a:p>
            <a:pPr lvl="3"/>
            <a:r>
              <a:rPr lang="en-US" sz="2400" dirty="0" smtClean="0">
                <a:latin typeface="+mj-lt"/>
              </a:rPr>
              <a:t>Training verification</a:t>
            </a:r>
          </a:p>
          <a:p>
            <a:pPr lvl="3"/>
            <a:r>
              <a:rPr lang="en-US" sz="2400" dirty="0">
                <a:latin typeface="+mj-lt"/>
              </a:rPr>
              <a:t>D</a:t>
            </a:r>
            <a:r>
              <a:rPr lang="en-US" sz="2400" dirty="0" smtClean="0">
                <a:latin typeface="+mj-lt"/>
              </a:rPr>
              <a:t>ocumentation</a:t>
            </a:r>
          </a:p>
          <a:p>
            <a:pPr lvl="3"/>
            <a:endParaRPr lang="en-US" sz="2200" dirty="0">
              <a:latin typeface="+mj-lt"/>
            </a:endParaRPr>
          </a:p>
          <a:p>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28</a:t>
            </a:fld>
            <a:endParaRPr lang="en-US"/>
          </a:p>
        </p:txBody>
      </p:sp>
      <p:sp>
        <p:nvSpPr>
          <p:cNvPr id="6" name="TextBox 5"/>
          <p:cNvSpPr txBox="1"/>
          <p:nvPr/>
        </p:nvSpPr>
        <p:spPr>
          <a:xfrm>
            <a:off x="3417277" y="6356350"/>
            <a:ext cx="5357446" cy="382099"/>
          </a:xfrm>
          <a:prstGeom prst="rect">
            <a:avLst/>
          </a:prstGeom>
          <a:noFill/>
        </p:spPr>
        <p:txBody>
          <a:bodyPr wrap="square" rtlCol="0">
            <a:spAutoFit/>
          </a:bodyPr>
          <a:lstStyle/>
          <a:p>
            <a:pPr algn="ctr"/>
            <a:r>
              <a:rPr lang="en-US" dirty="0"/>
              <a:t>Copyright 2018 NFPA 70E All Rights Reserved</a:t>
            </a:r>
          </a:p>
        </p:txBody>
      </p:sp>
    </p:spTree>
    <p:extLst>
      <p:ext uri="{BB962C8B-B14F-4D97-AF65-F5344CB8AC3E}">
        <p14:creationId xmlns:p14="http://schemas.microsoft.com/office/powerpoint/2010/main" val="2936557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29 CFR 1910.331-.335</a:t>
            </a:r>
            <a:br>
              <a:rPr lang="en-US" dirty="0"/>
            </a:br>
            <a:r>
              <a:rPr lang="en-US" dirty="0"/>
              <a:t>Electrical Safety Related Work </a:t>
            </a:r>
            <a:r>
              <a:rPr lang="en-US" dirty="0" smtClean="0"/>
              <a:t>Practices 1.4</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latin typeface="+mj-lt"/>
              </a:rPr>
              <a:t>1910.332 Training</a:t>
            </a:r>
          </a:p>
          <a:p>
            <a:pPr>
              <a:spcBef>
                <a:spcPct val="0"/>
              </a:spcBef>
              <a:buClrTx/>
              <a:buSzTx/>
            </a:pPr>
            <a:r>
              <a:rPr lang="en-US" altLang="en-US" dirty="0" smtClean="0">
                <a:latin typeface="+mj-lt"/>
              </a:rPr>
              <a:t>The training requirements contained in this </a:t>
            </a:r>
          </a:p>
          <a:p>
            <a:pPr>
              <a:spcBef>
                <a:spcPct val="0"/>
              </a:spcBef>
              <a:buClrTx/>
              <a:buSzTx/>
              <a:buFontTx/>
              <a:buNone/>
            </a:pPr>
            <a:r>
              <a:rPr lang="en-US" altLang="en-US" dirty="0" smtClean="0">
                <a:latin typeface="+mj-lt"/>
              </a:rPr>
              <a:t>	section apply to employees who face a risk of electric </a:t>
            </a:r>
          </a:p>
          <a:p>
            <a:pPr>
              <a:spcBef>
                <a:spcPct val="0"/>
              </a:spcBef>
              <a:buClrTx/>
              <a:buSzTx/>
              <a:buFontTx/>
              <a:buNone/>
            </a:pPr>
            <a:r>
              <a:rPr lang="en-US" altLang="en-US" dirty="0" smtClean="0">
                <a:latin typeface="+mj-lt"/>
              </a:rPr>
              <a:t>	shock that is not reduced to a safe level by the </a:t>
            </a:r>
          </a:p>
          <a:p>
            <a:pPr>
              <a:spcBef>
                <a:spcPct val="0"/>
              </a:spcBef>
              <a:buClrTx/>
              <a:buSzTx/>
              <a:buFontTx/>
              <a:buNone/>
            </a:pPr>
            <a:r>
              <a:rPr lang="en-US" altLang="en-US" dirty="0" smtClean="0">
                <a:latin typeface="+mj-lt"/>
              </a:rPr>
              <a:t>	electrical installation requirements of 1910.303 </a:t>
            </a:r>
          </a:p>
          <a:p>
            <a:pPr>
              <a:spcBef>
                <a:spcPct val="0"/>
              </a:spcBef>
              <a:buClrTx/>
              <a:buSzTx/>
              <a:buFontTx/>
              <a:buNone/>
            </a:pPr>
            <a:r>
              <a:rPr lang="en-US" altLang="en-US" dirty="0" smtClean="0">
                <a:latin typeface="+mj-lt"/>
              </a:rPr>
              <a:t>	through 1910.308.</a:t>
            </a:r>
          </a:p>
          <a:p>
            <a:r>
              <a:rPr lang="en-US" sz="2400" dirty="0" smtClean="0">
                <a:latin typeface="+mj-lt"/>
              </a:rPr>
              <a:t>Note: Employees in occupations listed in Table S-4 face such a risk and are required to be trained. </a:t>
            </a:r>
          </a:p>
          <a:p>
            <a:pPr>
              <a:spcBef>
                <a:spcPct val="0"/>
              </a:spcBef>
              <a:buClrTx/>
              <a:buSzTx/>
            </a:pPr>
            <a:r>
              <a:rPr lang="en-US" altLang="en-US" sz="2400" dirty="0" smtClean="0">
                <a:latin typeface="+mj-lt"/>
              </a:rPr>
              <a:t>Other employees who also may reasonably be expected to face comparable risk of injury due to electric shock or other electrical hazards must also be trained.</a:t>
            </a:r>
          </a:p>
          <a:p>
            <a:endParaRPr lang="en-US" sz="2400" dirty="0" smtClean="0">
              <a:latin typeface="+mj-lt"/>
            </a:endParaRPr>
          </a:p>
          <a:p>
            <a:endParaRPr lang="en-US" sz="2400" dirty="0"/>
          </a:p>
        </p:txBody>
      </p:sp>
      <p:sp>
        <p:nvSpPr>
          <p:cNvPr id="4" name="Slide Number Placeholder 3"/>
          <p:cNvSpPr>
            <a:spLocks noGrp="1"/>
          </p:cNvSpPr>
          <p:nvPr>
            <p:ph type="sldNum" sz="quarter" idx="12"/>
          </p:nvPr>
        </p:nvSpPr>
        <p:spPr/>
        <p:txBody>
          <a:bodyPr/>
          <a:lstStyle/>
          <a:p>
            <a:fld id="{03AE46D5-F5C2-466A-A152-8CD799C5A496}" type="slidenum">
              <a:rPr lang="en-US" smtClean="0"/>
              <a:t>29</a:t>
            </a:fld>
            <a:endParaRPr lang="en-US"/>
          </a:p>
        </p:txBody>
      </p:sp>
    </p:spTree>
    <p:extLst>
      <p:ext uri="{BB962C8B-B14F-4D97-AF65-F5344CB8AC3E}">
        <p14:creationId xmlns:p14="http://schemas.microsoft.com/office/powerpoint/2010/main" val="12684815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OSHA Regulations</a:t>
            </a:r>
          </a:p>
        </p:txBody>
      </p:sp>
      <p:sp>
        <p:nvSpPr>
          <p:cNvPr id="3" name="Content Placeholder 2"/>
          <p:cNvSpPr>
            <a:spLocks noGrp="1"/>
          </p:cNvSpPr>
          <p:nvPr>
            <p:ph idx="1"/>
          </p:nvPr>
        </p:nvSpPr>
        <p:spPr>
          <a:xfrm>
            <a:off x="838200" y="1849582"/>
            <a:ext cx="10515600" cy="4634345"/>
          </a:xfrm>
        </p:spPr>
        <p:txBody>
          <a:bodyPr>
            <a:normAutofit/>
          </a:bodyPr>
          <a:lstStyle/>
          <a:p>
            <a:pPr>
              <a:buClrTx/>
            </a:pPr>
            <a:r>
              <a:rPr lang="en-US" dirty="0" smtClean="0">
                <a:latin typeface="+mj-lt"/>
              </a:rPr>
              <a:t>Worker rights and responsibilities</a:t>
            </a:r>
          </a:p>
          <a:p>
            <a:pPr lvl="1">
              <a:buClrTx/>
            </a:pPr>
            <a:r>
              <a:rPr lang="en-US" dirty="0">
                <a:latin typeface="+mj-lt"/>
              </a:rPr>
              <a:t>Right to a safe and healthful workplace</a:t>
            </a:r>
          </a:p>
          <a:p>
            <a:pPr lvl="1">
              <a:buClrTx/>
            </a:pPr>
            <a:r>
              <a:rPr lang="en-US" dirty="0">
                <a:latin typeface="+mj-lt"/>
              </a:rPr>
              <a:t>Right to know about hazardous chemicals</a:t>
            </a:r>
          </a:p>
          <a:p>
            <a:pPr lvl="1">
              <a:buClrTx/>
            </a:pPr>
            <a:r>
              <a:rPr lang="en-US" dirty="0">
                <a:latin typeface="+mj-lt"/>
              </a:rPr>
              <a:t>Right to information about injuries and illnesses in your workplace</a:t>
            </a:r>
          </a:p>
          <a:p>
            <a:pPr lvl="1">
              <a:buClrTx/>
            </a:pPr>
            <a:r>
              <a:rPr lang="en-US" dirty="0">
                <a:latin typeface="+mj-lt"/>
              </a:rPr>
              <a:t>Right to complain or request hazard correction from employer</a:t>
            </a:r>
          </a:p>
          <a:p>
            <a:pPr lvl="1">
              <a:buClrTx/>
            </a:pPr>
            <a:r>
              <a:rPr lang="en-US" dirty="0">
                <a:latin typeface="+mj-lt"/>
              </a:rPr>
              <a:t>Right to training</a:t>
            </a:r>
          </a:p>
          <a:p>
            <a:pPr lvl="1">
              <a:buClrTx/>
            </a:pPr>
            <a:r>
              <a:rPr lang="en-US" dirty="0">
                <a:latin typeface="+mj-lt"/>
              </a:rPr>
              <a:t>Right </a:t>
            </a:r>
            <a:r>
              <a:rPr lang="en-US" dirty="0" smtClean="0">
                <a:latin typeface="+mj-lt"/>
              </a:rPr>
              <a:t>to access hazard </a:t>
            </a:r>
            <a:r>
              <a:rPr lang="en-US" dirty="0">
                <a:latin typeface="+mj-lt"/>
              </a:rPr>
              <a:t>exposure and medical records</a:t>
            </a:r>
          </a:p>
          <a:p>
            <a:pPr lvl="1">
              <a:buClrTx/>
            </a:pPr>
            <a:r>
              <a:rPr lang="en-US" dirty="0">
                <a:latin typeface="+mj-lt"/>
              </a:rPr>
              <a:t>Right to file a complaint with OSHA</a:t>
            </a:r>
          </a:p>
          <a:p>
            <a:pPr lvl="1">
              <a:buClrTx/>
            </a:pPr>
            <a:r>
              <a:rPr lang="en-US" dirty="0">
                <a:latin typeface="+mj-lt"/>
              </a:rPr>
              <a:t>Right to participate in an OSHA inspection</a:t>
            </a:r>
          </a:p>
          <a:p>
            <a:pPr lvl="1">
              <a:buClrTx/>
            </a:pPr>
            <a:r>
              <a:rPr lang="en-US" dirty="0">
                <a:latin typeface="+mj-lt"/>
              </a:rPr>
              <a:t>Right to be free from retaliation for exercising safety and health </a:t>
            </a:r>
            <a:r>
              <a:rPr lang="en-US" dirty="0" smtClean="0">
                <a:latin typeface="+mj-lt"/>
              </a:rPr>
              <a:t>rights</a:t>
            </a:r>
          </a:p>
          <a:p>
            <a:pPr>
              <a:buClrTx/>
            </a:pPr>
            <a:endParaRPr lang="en-US" dirty="0"/>
          </a:p>
        </p:txBody>
      </p:sp>
    </p:spTree>
    <p:extLst>
      <p:ext uri="{BB962C8B-B14F-4D97-AF65-F5344CB8AC3E}">
        <p14:creationId xmlns:p14="http://schemas.microsoft.com/office/powerpoint/2010/main" val="3031055668"/>
      </p:ext>
    </p:extLst>
  </p:cSld>
  <p:clrMapOvr>
    <a:masterClrMapping/>
  </p:clrMapOvr>
  <p:transition advTm="72"/>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15975"/>
          </a:xfrm>
        </p:spPr>
        <p:txBody>
          <a:bodyPr>
            <a:normAutofit fontScale="90000"/>
          </a:bodyPr>
          <a:lstStyle/>
          <a:p>
            <a:pPr algn="ctr"/>
            <a:r>
              <a:rPr lang="en-US" dirty="0" smtClean="0"/>
              <a:t>Table S-4 </a:t>
            </a:r>
            <a:r>
              <a:rPr lang="en-US" b="1" dirty="0"/>
              <a:t/>
            </a:r>
            <a:br>
              <a:rPr lang="en-US" b="1" dirty="0"/>
            </a:br>
            <a:endParaRPr lang="en-US" dirty="0"/>
          </a:p>
        </p:txBody>
      </p:sp>
      <p:sp>
        <p:nvSpPr>
          <p:cNvPr id="3" name="Content Placeholder 2"/>
          <p:cNvSpPr>
            <a:spLocks noGrp="1"/>
          </p:cNvSpPr>
          <p:nvPr>
            <p:ph idx="1"/>
          </p:nvPr>
        </p:nvSpPr>
        <p:spPr>
          <a:xfrm>
            <a:off x="838200" y="1181100"/>
            <a:ext cx="10515600" cy="4995863"/>
          </a:xfrm>
        </p:spPr>
        <p:txBody>
          <a:bodyPr>
            <a:normAutofit fontScale="55000" lnSpcReduction="20000"/>
          </a:bodyPr>
          <a:lstStyle/>
          <a:p>
            <a:pPr>
              <a:lnSpc>
                <a:spcPct val="80000"/>
              </a:lnSpc>
              <a:buNone/>
              <a:defRPr/>
            </a:pPr>
            <a:r>
              <a:rPr lang="en-US" sz="3600" dirty="0" smtClean="0">
                <a:latin typeface="+mj-lt"/>
              </a:rPr>
              <a:t>Blue </a:t>
            </a:r>
            <a:r>
              <a:rPr lang="en-US" sz="3600" dirty="0">
                <a:latin typeface="+mj-lt"/>
              </a:rPr>
              <a:t>collar supervisors(1) </a:t>
            </a:r>
          </a:p>
          <a:p>
            <a:pPr>
              <a:lnSpc>
                <a:spcPct val="80000"/>
              </a:lnSpc>
              <a:buNone/>
              <a:defRPr/>
            </a:pPr>
            <a:r>
              <a:rPr lang="en-US" sz="3600" dirty="0">
                <a:latin typeface="+mj-lt"/>
              </a:rPr>
              <a:t>Electrical and electronic engineers(1) </a:t>
            </a:r>
          </a:p>
          <a:p>
            <a:pPr>
              <a:lnSpc>
                <a:spcPct val="80000"/>
              </a:lnSpc>
              <a:buNone/>
              <a:defRPr/>
            </a:pPr>
            <a:r>
              <a:rPr lang="en-US" sz="3600" dirty="0">
                <a:latin typeface="+mj-lt"/>
              </a:rPr>
              <a:t>Electrical and electronic equipment assemblers(1)</a:t>
            </a:r>
          </a:p>
          <a:p>
            <a:pPr>
              <a:lnSpc>
                <a:spcPct val="80000"/>
              </a:lnSpc>
              <a:buNone/>
              <a:defRPr/>
            </a:pPr>
            <a:r>
              <a:rPr lang="en-US" sz="3600" dirty="0">
                <a:latin typeface="+mj-lt"/>
              </a:rPr>
              <a:t>Electrical and electronic technicians(1) </a:t>
            </a:r>
          </a:p>
          <a:p>
            <a:pPr>
              <a:lnSpc>
                <a:spcPct val="80000"/>
              </a:lnSpc>
              <a:buNone/>
              <a:defRPr/>
            </a:pPr>
            <a:r>
              <a:rPr lang="en-US" sz="3600" dirty="0">
                <a:latin typeface="+mj-lt"/>
              </a:rPr>
              <a:t>Electricians </a:t>
            </a:r>
          </a:p>
          <a:p>
            <a:pPr>
              <a:lnSpc>
                <a:spcPct val="80000"/>
              </a:lnSpc>
              <a:buNone/>
              <a:defRPr/>
            </a:pPr>
            <a:r>
              <a:rPr lang="en-US" sz="3600" dirty="0">
                <a:latin typeface="+mj-lt"/>
              </a:rPr>
              <a:t>Industrial machine operators(1) </a:t>
            </a:r>
          </a:p>
          <a:p>
            <a:pPr>
              <a:lnSpc>
                <a:spcPct val="80000"/>
              </a:lnSpc>
              <a:buNone/>
              <a:defRPr/>
            </a:pPr>
            <a:r>
              <a:rPr lang="en-US" sz="3600" dirty="0">
                <a:latin typeface="+mj-lt"/>
              </a:rPr>
              <a:t>Material handling equipment operators(1) </a:t>
            </a:r>
          </a:p>
          <a:p>
            <a:pPr>
              <a:lnSpc>
                <a:spcPct val="80000"/>
              </a:lnSpc>
              <a:buNone/>
              <a:defRPr/>
            </a:pPr>
            <a:r>
              <a:rPr lang="en-US" sz="3600" dirty="0">
                <a:latin typeface="+mj-lt"/>
              </a:rPr>
              <a:t>Mechanics and repairers(1) </a:t>
            </a:r>
          </a:p>
          <a:p>
            <a:pPr>
              <a:lnSpc>
                <a:spcPct val="80000"/>
              </a:lnSpc>
              <a:buNone/>
              <a:defRPr/>
            </a:pPr>
            <a:r>
              <a:rPr lang="en-US" sz="3600" dirty="0">
                <a:latin typeface="+mj-lt"/>
              </a:rPr>
              <a:t>Painters(1) </a:t>
            </a:r>
          </a:p>
          <a:p>
            <a:pPr>
              <a:lnSpc>
                <a:spcPct val="80000"/>
              </a:lnSpc>
              <a:buNone/>
              <a:defRPr/>
            </a:pPr>
            <a:r>
              <a:rPr lang="en-US" sz="3600" dirty="0">
                <a:latin typeface="+mj-lt"/>
              </a:rPr>
              <a:t>Riggers and roustabouts(1) </a:t>
            </a:r>
          </a:p>
          <a:p>
            <a:pPr>
              <a:lnSpc>
                <a:spcPct val="80000"/>
              </a:lnSpc>
              <a:buNone/>
              <a:defRPr/>
            </a:pPr>
            <a:r>
              <a:rPr lang="en-US" sz="3600" dirty="0">
                <a:latin typeface="+mj-lt"/>
              </a:rPr>
              <a:t>Stationary engineers(1) </a:t>
            </a:r>
          </a:p>
          <a:p>
            <a:pPr>
              <a:lnSpc>
                <a:spcPct val="80000"/>
              </a:lnSpc>
              <a:buNone/>
              <a:defRPr/>
            </a:pPr>
            <a:r>
              <a:rPr lang="en-US" sz="3600" dirty="0">
                <a:latin typeface="+mj-lt"/>
              </a:rPr>
              <a:t>Welders </a:t>
            </a:r>
          </a:p>
          <a:p>
            <a:pPr>
              <a:lnSpc>
                <a:spcPct val="80000"/>
              </a:lnSpc>
              <a:buNone/>
              <a:defRPr/>
            </a:pPr>
            <a:endParaRPr lang="en-US" sz="3600" b="1" dirty="0">
              <a:latin typeface="+mj-lt"/>
            </a:endParaRPr>
          </a:p>
          <a:p>
            <a:pPr>
              <a:lnSpc>
                <a:spcPct val="80000"/>
              </a:lnSpc>
              <a:buNone/>
              <a:defRPr/>
            </a:pPr>
            <a:r>
              <a:rPr lang="en-US" sz="3600" dirty="0">
                <a:latin typeface="+mj-lt"/>
              </a:rPr>
              <a:t>Footnote(1</a:t>
            </a:r>
            <a:r>
              <a:rPr lang="en-US" sz="3600" dirty="0" smtClean="0">
                <a:latin typeface="+mj-lt"/>
              </a:rPr>
              <a:t>)-  </a:t>
            </a:r>
            <a:r>
              <a:rPr lang="en-US" sz="3600" dirty="0">
                <a:latin typeface="+mj-lt"/>
              </a:rPr>
              <a:t>Workers in these groups do not need to be trained if their work or the work of </a:t>
            </a:r>
            <a:r>
              <a:rPr lang="en-US" sz="3600" dirty="0" smtClean="0">
                <a:latin typeface="+mj-lt"/>
              </a:rPr>
              <a:t>those they </a:t>
            </a:r>
            <a:r>
              <a:rPr lang="en-US" sz="3600" dirty="0">
                <a:latin typeface="+mj-lt"/>
              </a:rPr>
              <a:t>supervise does not bring them or the employees </a:t>
            </a:r>
            <a:r>
              <a:rPr lang="en-US" sz="3600" dirty="0" smtClean="0">
                <a:latin typeface="+mj-lt"/>
              </a:rPr>
              <a:t>they </a:t>
            </a:r>
            <a:r>
              <a:rPr lang="en-US" sz="3600" dirty="0">
                <a:latin typeface="+mj-lt"/>
              </a:rPr>
              <a:t>supervise close enough </a:t>
            </a:r>
            <a:r>
              <a:rPr lang="en-US" sz="3600" dirty="0" smtClean="0">
                <a:latin typeface="+mj-lt"/>
              </a:rPr>
              <a:t>to </a:t>
            </a:r>
            <a:r>
              <a:rPr lang="en-US" sz="3600" dirty="0">
                <a:latin typeface="+mj-lt"/>
              </a:rPr>
              <a:t>exposed parts of electric circuits operating at 50 volts or more to ground for a hazard to exist. </a:t>
            </a:r>
          </a:p>
          <a:p>
            <a:endParaRPr lang="en-US" dirty="0"/>
          </a:p>
        </p:txBody>
      </p:sp>
      <p:sp>
        <p:nvSpPr>
          <p:cNvPr id="4" name="Slide Number Placeholder 3"/>
          <p:cNvSpPr>
            <a:spLocks noGrp="1"/>
          </p:cNvSpPr>
          <p:nvPr>
            <p:ph type="sldNum" sz="quarter" idx="12"/>
          </p:nvPr>
        </p:nvSpPr>
        <p:spPr/>
        <p:txBody>
          <a:bodyPr/>
          <a:lstStyle/>
          <a:p>
            <a:fld id="{03AE46D5-F5C2-466A-A152-8CD799C5A496}" type="slidenum">
              <a:rPr lang="en-US" smtClean="0"/>
              <a:t>30</a:t>
            </a:fld>
            <a:endParaRPr lang="en-US"/>
          </a:p>
        </p:txBody>
      </p:sp>
    </p:spTree>
    <p:extLst>
      <p:ext uri="{BB962C8B-B14F-4D97-AF65-F5344CB8AC3E}">
        <p14:creationId xmlns:p14="http://schemas.microsoft.com/office/powerpoint/2010/main" val="28884546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NFPA 70E®</a:t>
            </a:r>
            <a:br>
              <a:rPr lang="en-US" sz="3600" dirty="0"/>
            </a:br>
            <a:r>
              <a:rPr lang="en-US" sz="3600" dirty="0"/>
              <a:t>Standard for Electrical Safety in the Workplace® </a:t>
            </a:r>
            <a:r>
              <a:rPr lang="en-US" sz="3600" dirty="0" smtClean="0"/>
              <a:t>1.14</a:t>
            </a:r>
            <a:endParaRPr lang="en-US" sz="3600" dirty="0"/>
          </a:p>
        </p:txBody>
      </p:sp>
      <p:sp>
        <p:nvSpPr>
          <p:cNvPr id="3" name="Content Placeholder 2"/>
          <p:cNvSpPr>
            <a:spLocks noGrp="1"/>
          </p:cNvSpPr>
          <p:nvPr>
            <p:ph idx="1"/>
          </p:nvPr>
        </p:nvSpPr>
        <p:spPr/>
        <p:txBody>
          <a:bodyPr/>
          <a:lstStyle/>
          <a:p>
            <a:r>
              <a:rPr lang="en-US" sz="3200" dirty="0">
                <a:latin typeface="+mj-lt"/>
              </a:rPr>
              <a:t>Article 110- General Requirements for Electrical Safety Related Work Practices </a:t>
            </a:r>
            <a:endParaRPr lang="en-US" sz="3200" dirty="0" smtClean="0">
              <a:latin typeface="+mj-lt"/>
            </a:endParaRPr>
          </a:p>
          <a:p>
            <a:pPr lvl="1"/>
            <a:r>
              <a:rPr lang="en-US" sz="2800" dirty="0" smtClean="0">
                <a:latin typeface="+mj-lt"/>
              </a:rPr>
              <a:t>Host and Contract Employers’ Responsibilities.</a:t>
            </a:r>
          </a:p>
          <a:p>
            <a:pPr lvl="2"/>
            <a:r>
              <a:rPr lang="en-US" sz="2400" dirty="0" smtClean="0">
                <a:latin typeface="+mj-lt"/>
              </a:rPr>
              <a:t>Host Employer Responsibilities</a:t>
            </a:r>
          </a:p>
          <a:p>
            <a:pPr lvl="2"/>
            <a:r>
              <a:rPr lang="en-US" sz="2400" dirty="0" smtClean="0">
                <a:latin typeface="+mj-lt"/>
              </a:rPr>
              <a:t>Contract </a:t>
            </a:r>
            <a:r>
              <a:rPr lang="en-US" sz="2400" dirty="0">
                <a:latin typeface="+mj-lt"/>
              </a:rPr>
              <a:t>Employer </a:t>
            </a:r>
            <a:r>
              <a:rPr lang="en-US" sz="2400" dirty="0" smtClean="0">
                <a:latin typeface="+mj-lt"/>
              </a:rPr>
              <a:t>Responsibilities</a:t>
            </a:r>
          </a:p>
          <a:p>
            <a:pPr lvl="2"/>
            <a:r>
              <a:rPr lang="en-US" sz="2400" dirty="0" smtClean="0">
                <a:latin typeface="+mj-lt"/>
              </a:rPr>
              <a:t>Documentation</a:t>
            </a:r>
            <a:endParaRPr lang="en-US" sz="2400" dirty="0">
              <a:latin typeface="+mj-lt"/>
            </a:endParaRPr>
          </a:p>
          <a:p>
            <a:pPr lvl="2"/>
            <a:endParaRPr lang="en-US" sz="2400" dirty="0" smtClean="0">
              <a:latin typeface="+mj-lt"/>
            </a:endParaRPr>
          </a:p>
          <a:p>
            <a:pPr marL="1371600" lvl="3" indent="0">
              <a:buNone/>
            </a:pPr>
            <a:endParaRPr lang="en-US" sz="2200" dirty="0">
              <a:latin typeface="+mj-lt"/>
            </a:endParaRPr>
          </a:p>
          <a:p>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31</a:t>
            </a:fld>
            <a:endParaRPr lang="en-US"/>
          </a:p>
        </p:txBody>
      </p:sp>
      <p:sp>
        <p:nvSpPr>
          <p:cNvPr id="6" name="TextBox 5"/>
          <p:cNvSpPr txBox="1"/>
          <p:nvPr/>
        </p:nvSpPr>
        <p:spPr>
          <a:xfrm>
            <a:off x="3417277" y="6356350"/>
            <a:ext cx="5357446" cy="382099"/>
          </a:xfrm>
          <a:prstGeom prst="rect">
            <a:avLst/>
          </a:prstGeom>
          <a:noFill/>
        </p:spPr>
        <p:txBody>
          <a:bodyPr wrap="square" rtlCol="0">
            <a:spAutoFit/>
          </a:bodyPr>
          <a:lstStyle/>
          <a:p>
            <a:pPr algn="ctr"/>
            <a:r>
              <a:rPr lang="en-US" dirty="0"/>
              <a:t>Copyright 2018 NFPA 70E All Rights Reserved</a:t>
            </a:r>
          </a:p>
        </p:txBody>
      </p:sp>
    </p:spTree>
    <p:extLst>
      <p:ext uri="{BB962C8B-B14F-4D97-AF65-F5344CB8AC3E}">
        <p14:creationId xmlns:p14="http://schemas.microsoft.com/office/powerpoint/2010/main" val="12465188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NFPA 70E®</a:t>
            </a:r>
            <a:br>
              <a:rPr lang="en-US" sz="3600" dirty="0"/>
            </a:br>
            <a:r>
              <a:rPr lang="en-US" sz="3600" dirty="0"/>
              <a:t>Standard for Electrical Safety in the Workplace® </a:t>
            </a:r>
            <a:r>
              <a:rPr lang="en-US" sz="3600" dirty="0" smtClean="0"/>
              <a:t>1.15</a:t>
            </a:r>
            <a:endParaRPr lang="en-US" sz="3600" dirty="0"/>
          </a:p>
        </p:txBody>
      </p:sp>
      <p:sp>
        <p:nvSpPr>
          <p:cNvPr id="3" name="Content Placeholder 2"/>
          <p:cNvSpPr>
            <a:spLocks noGrp="1"/>
          </p:cNvSpPr>
          <p:nvPr>
            <p:ph idx="1"/>
          </p:nvPr>
        </p:nvSpPr>
        <p:spPr/>
        <p:txBody>
          <a:bodyPr/>
          <a:lstStyle/>
          <a:p>
            <a:r>
              <a:rPr lang="en-US" sz="3200" dirty="0">
                <a:latin typeface="+mj-lt"/>
              </a:rPr>
              <a:t>Article 110- General Requirements for Electrical Safety Related Work Practices </a:t>
            </a:r>
            <a:endParaRPr lang="en-US" sz="3200" dirty="0" smtClean="0">
              <a:latin typeface="+mj-lt"/>
            </a:endParaRPr>
          </a:p>
          <a:p>
            <a:pPr lvl="1"/>
            <a:r>
              <a:rPr lang="en-US" sz="2800" dirty="0" smtClean="0">
                <a:latin typeface="+mj-lt"/>
              </a:rPr>
              <a:t>Test Instruments and Equipment.</a:t>
            </a:r>
          </a:p>
          <a:p>
            <a:pPr lvl="2"/>
            <a:r>
              <a:rPr lang="en-US" sz="2400" dirty="0" smtClean="0">
                <a:latin typeface="+mj-lt"/>
              </a:rPr>
              <a:t>Testing</a:t>
            </a:r>
          </a:p>
          <a:p>
            <a:pPr lvl="2"/>
            <a:r>
              <a:rPr lang="en-US" sz="2400" dirty="0" smtClean="0">
                <a:latin typeface="+mj-lt"/>
              </a:rPr>
              <a:t>Rating</a:t>
            </a:r>
          </a:p>
          <a:p>
            <a:pPr lvl="2"/>
            <a:r>
              <a:rPr lang="en-US" sz="2400" dirty="0" smtClean="0">
                <a:latin typeface="+mj-lt"/>
              </a:rPr>
              <a:t>Design</a:t>
            </a:r>
          </a:p>
          <a:p>
            <a:pPr lvl="2"/>
            <a:r>
              <a:rPr lang="en-US" sz="2400" dirty="0" smtClean="0">
                <a:latin typeface="+mj-lt"/>
              </a:rPr>
              <a:t>Visual inspection and repair</a:t>
            </a:r>
          </a:p>
          <a:p>
            <a:pPr lvl="2"/>
            <a:r>
              <a:rPr lang="en-US" sz="2400" dirty="0" smtClean="0">
                <a:latin typeface="+mj-lt"/>
              </a:rPr>
              <a:t>Operation verification</a:t>
            </a:r>
            <a:endParaRPr lang="en-US" sz="2400" dirty="0">
              <a:latin typeface="+mj-lt"/>
            </a:endParaRPr>
          </a:p>
          <a:p>
            <a:pPr lvl="2"/>
            <a:endParaRPr lang="en-US" sz="2400" dirty="0" smtClean="0">
              <a:latin typeface="+mj-lt"/>
            </a:endParaRPr>
          </a:p>
          <a:p>
            <a:pPr marL="1371600" lvl="3" indent="0">
              <a:buNone/>
            </a:pPr>
            <a:endParaRPr lang="en-US" sz="2200" dirty="0">
              <a:latin typeface="+mj-lt"/>
            </a:endParaRPr>
          </a:p>
          <a:p>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32</a:t>
            </a:fld>
            <a:endParaRPr lang="en-US"/>
          </a:p>
        </p:txBody>
      </p:sp>
      <p:sp>
        <p:nvSpPr>
          <p:cNvPr id="6" name="TextBox 5"/>
          <p:cNvSpPr txBox="1"/>
          <p:nvPr/>
        </p:nvSpPr>
        <p:spPr>
          <a:xfrm>
            <a:off x="3417277" y="6356350"/>
            <a:ext cx="5357446" cy="382099"/>
          </a:xfrm>
          <a:prstGeom prst="rect">
            <a:avLst/>
          </a:prstGeom>
          <a:noFill/>
        </p:spPr>
        <p:txBody>
          <a:bodyPr wrap="square" rtlCol="0">
            <a:spAutoFit/>
          </a:bodyPr>
          <a:lstStyle/>
          <a:p>
            <a:pPr algn="ctr"/>
            <a:r>
              <a:rPr lang="en-US" dirty="0"/>
              <a:t>Copyright 2018 NFPA 70E All Rights Reserved</a:t>
            </a:r>
          </a:p>
        </p:txBody>
      </p:sp>
    </p:spTree>
    <p:extLst>
      <p:ext uri="{BB962C8B-B14F-4D97-AF65-F5344CB8AC3E}">
        <p14:creationId xmlns:p14="http://schemas.microsoft.com/office/powerpoint/2010/main" val="8971934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1910.334 Use of Equipment </a:t>
            </a:r>
            <a:r>
              <a:rPr lang="en-US" sz="3600" dirty="0" smtClean="0"/>
              <a:t>1.1</a:t>
            </a:r>
            <a:endParaRPr lang="en-US" sz="3600" dirty="0"/>
          </a:p>
        </p:txBody>
      </p:sp>
      <p:sp>
        <p:nvSpPr>
          <p:cNvPr id="3" name="Content Placeholder 2"/>
          <p:cNvSpPr>
            <a:spLocks noGrp="1"/>
          </p:cNvSpPr>
          <p:nvPr>
            <p:ph idx="1"/>
          </p:nvPr>
        </p:nvSpPr>
        <p:spPr>
          <a:xfrm>
            <a:off x="838200" y="1825625"/>
            <a:ext cx="6477000" cy="4351338"/>
          </a:xfrm>
        </p:spPr>
        <p:txBody>
          <a:bodyPr/>
          <a:lstStyle/>
          <a:p>
            <a:r>
              <a:rPr lang="en-US" altLang="en-US" dirty="0">
                <a:latin typeface="+mj-lt"/>
              </a:rPr>
              <a:t>Test Instruments and Equipment</a:t>
            </a:r>
            <a:r>
              <a:rPr lang="en-US" altLang="en-US" dirty="0" smtClean="0">
                <a:latin typeface="+mj-lt"/>
              </a:rPr>
              <a:t>:</a:t>
            </a:r>
          </a:p>
          <a:p>
            <a:pPr lvl="1"/>
            <a:r>
              <a:rPr lang="en-US" altLang="en-US" dirty="0" smtClean="0">
                <a:latin typeface="+mj-lt"/>
              </a:rPr>
              <a:t>Only qualified persons may perform testing work on electric circuits or equipment.</a:t>
            </a:r>
          </a:p>
          <a:p>
            <a:pPr lvl="1"/>
            <a:r>
              <a:rPr lang="en-US" altLang="en-US" dirty="0" smtClean="0">
                <a:latin typeface="+mj-lt"/>
              </a:rPr>
              <a:t>Test instruments and equipment must be visually inspected for defects before use.</a:t>
            </a:r>
          </a:p>
          <a:p>
            <a:pPr lvl="1"/>
            <a:r>
              <a:rPr lang="en-US" altLang="en-US" dirty="0" smtClean="0">
                <a:latin typeface="+mj-lt"/>
              </a:rPr>
              <a:t>Test instruments and equipment and their accessories must be rated for the circuits to which they will be connected.  </a:t>
            </a:r>
            <a:endParaRPr lang="en-US" altLang="en-US" dirty="0">
              <a:latin typeface="+mj-lt"/>
            </a:endParaRPr>
          </a:p>
          <a:p>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33</a:t>
            </a:fld>
            <a:endParaRPr lang="en-US"/>
          </a:p>
        </p:txBody>
      </p:sp>
      <p:sp>
        <p:nvSpPr>
          <p:cNvPr id="6" name="TextBox 5"/>
          <p:cNvSpPr txBox="1"/>
          <p:nvPr/>
        </p:nvSpPr>
        <p:spPr>
          <a:xfrm>
            <a:off x="7548282" y="5253319"/>
            <a:ext cx="3805518" cy="369332"/>
          </a:xfrm>
          <a:prstGeom prst="rect">
            <a:avLst/>
          </a:prstGeom>
          <a:noFill/>
        </p:spPr>
        <p:txBody>
          <a:bodyPr wrap="square" rtlCol="0">
            <a:spAutoFit/>
          </a:bodyPr>
          <a:lstStyle/>
          <a:p>
            <a:pPr algn="ctr"/>
            <a:r>
              <a:rPr lang="en-US" dirty="0" smtClean="0"/>
              <a:t>Photo courtesy OSHA</a:t>
            </a:r>
            <a:endParaRPr lang="en-US" dirty="0"/>
          </a:p>
        </p:txBody>
      </p:sp>
      <p:pic>
        <p:nvPicPr>
          <p:cNvPr id="7" name="Picture 6" title="Electrical Measurmen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7377" y="1592961"/>
            <a:ext cx="4324350" cy="3562350"/>
          </a:xfrm>
          <a:prstGeom prst="rect">
            <a:avLst/>
          </a:prstGeom>
        </p:spPr>
      </p:pic>
    </p:spTree>
    <p:extLst>
      <p:ext uri="{BB962C8B-B14F-4D97-AF65-F5344CB8AC3E}">
        <p14:creationId xmlns:p14="http://schemas.microsoft.com/office/powerpoint/2010/main" val="3415455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Test Instruments and Equipment 1.2</a:t>
            </a:r>
            <a:endParaRPr lang="en-US" sz="3600" dirty="0"/>
          </a:p>
        </p:txBody>
      </p:sp>
      <p:sp>
        <p:nvSpPr>
          <p:cNvPr id="3" name="Content Placeholder 2"/>
          <p:cNvSpPr>
            <a:spLocks noGrp="1"/>
          </p:cNvSpPr>
          <p:nvPr>
            <p:ph idx="1"/>
          </p:nvPr>
        </p:nvSpPr>
        <p:spPr/>
        <p:txBody>
          <a:bodyPr/>
          <a:lstStyle/>
          <a:p>
            <a:r>
              <a:rPr lang="en-US" dirty="0">
                <a:latin typeface="+mj-lt"/>
              </a:rPr>
              <a:t>Electrical Measuring </a:t>
            </a:r>
            <a:r>
              <a:rPr lang="en-US" dirty="0" smtClean="0">
                <a:latin typeface="+mj-lt"/>
              </a:rPr>
              <a:t>Equipment</a:t>
            </a:r>
          </a:p>
          <a:p>
            <a:pPr lvl="1"/>
            <a:r>
              <a:rPr lang="en-US" dirty="0" smtClean="0">
                <a:latin typeface="+mj-lt"/>
              </a:rPr>
              <a:t>What is the nominal voltage being tested?</a:t>
            </a:r>
          </a:p>
          <a:p>
            <a:pPr lvl="1"/>
            <a:r>
              <a:rPr lang="en-US" dirty="0" smtClean="0">
                <a:latin typeface="+mj-lt"/>
              </a:rPr>
              <a:t>What is meters ability to withstand transient over voltages and high short circuit currents?</a:t>
            </a:r>
          </a:p>
          <a:p>
            <a:pPr lvl="1"/>
            <a:r>
              <a:rPr lang="en-US" dirty="0" smtClean="0">
                <a:latin typeface="+mj-lt"/>
              </a:rPr>
              <a:t>Both rated voltage and the category must be considered when selecting a meter.</a:t>
            </a:r>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34</a:t>
            </a:fld>
            <a:endParaRPr lang="en-US"/>
          </a:p>
        </p:txBody>
      </p:sp>
    </p:spTree>
    <p:extLst>
      <p:ext uri="{BB962C8B-B14F-4D97-AF65-F5344CB8AC3E}">
        <p14:creationId xmlns:p14="http://schemas.microsoft.com/office/powerpoint/2010/main" val="24842505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Test Instruments and Equipment </a:t>
            </a:r>
            <a:r>
              <a:rPr lang="en-US" sz="3600" dirty="0" smtClean="0"/>
              <a:t>1.3</a:t>
            </a:r>
            <a:endParaRPr lang="en-US" sz="3600" dirty="0"/>
          </a:p>
        </p:txBody>
      </p:sp>
      <p:pic>
        <p:nvPicPr>
          <p:cNvPr id="5" name="Content Placeholder 4" title="meter categories"/>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095338" y="1690688"/>
            <a:ext cx="5772724" cy="4351338"/>
          </a:xfrm>
        </p:spPr>
      </p:pic>
      <p:sp>
        <p:nvSpPr>
          <p:cNvPr id="4" name="Slide Number Placeholder 3"/>
          <p:cNvSpPr>
            <a:spLocks noGrp="1"/>
          </p:cNvSpPr>
          <p:nvPr>
            <p:ph type="sldNum" sz="quarter" idx="12"/>
          </p:nvPr>
        </p:nvSpPr>
        <p:spPr/>
        <p:txBody>
          <a:bodyPr/>
          <a:lstStyle/>
          <a:p>
            <a:fld id="{81EE72E2-7ED3-4CEB-826F-A62099BB6980}" type="slidenum">
              <a:rPr lang="en-US" smtClean="0"/>
              <a:t>35</a:t>
            </a:fld>
            <a:endParaRPr lang="en-US"/>
          </a:p>
        </p:txBody>
      </p:sp>
      <p:sp>
        <p:nvSpPr>
          <p:cNvPr id="6" name="TextBox 5"/>
          <p:cNvSpPr txBox="1"/>
          <p:nvPr/>
        </p:nvSpPr>
        <p:spPr>
          <a:xfrm>
            <a:off x="3423138" y="6352143"/>
            <a:ext cx="5345723" cy="369332"/>
          </a:xfrm>
          <a:prstGeom prst="rect">
            <a:avLst/>
          </a:prstGeom>
          <a:noFill/>
        </p:spPr>
        <p:txBody>
          <a:bodyPr wrap="square" rtlCol="0">
            <a:spAutoFit/>
          </a:bodyPr>
          <a:lstStyle/>
          <a:p>
            <a:pPr algn="ctr"/>
            <a:r>
              <a:rPr lang="en-US" dirty="0" smtClean="0"/>
              <a:t>Reproduced with Permission, Fluke Corporation</a:t>
            </a:r>
            <a:endParaRPr lang="en-US" dirty="0"/>
          </a:p>
        </p:txBody>
      </p:sp>
    </p:spTree>
    <p:extLst>
      <p:ext uri="{BB962C8B-B14F-4D97-AF65-F5344CB8AC3E}">
        <p14:creationId xmlns:p14="http://schemas.microsoft.com/office/powerpoint/2010/main" val="36350034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Test Instruments and Equipment </a:t>
            </a:r>
            <a:r>
              <a:rPr lang="en-US" sz="3600" dirty="0" smtClean="0"/>
              <a:t>1.4</a:t>
            </a:r>
            <a:endParaRPr lang="en-US" sz="3600" dirty="0"/>
          </a:p>
        </p:txBody>
      </p:sp>
      <p:sp>
        <p:nvSpPr>
          <p:cNvPr id="4" name="Slide Number Placeholder 3"/>
          <p:cNvSpPr>
            <a:spLocks noGrp="1"/>
          </p:cNvSpPr>
          <p:nvPr>
            <p:ph type="sldNum" sz="quarter" idx="12"/>
          </p:nvPr>
        </p:nvSpPr>
        <p:spPr/>
        <p:txBody>
          <a:bodyPr/>
          <a:lstStyle/>
          <a:p>
            <a:fld id="{81EE72E2-7ED3-4CEB-826F-A62099BB6980}" type="slidenum">
              <a:rPr lang="en-US" smtClean="0"/>
              <a:t>36</a:t>
            </a:fld>
            <a:endParaRPr lang="en-US"/>
          </a:p>
        </p:txBody>
      </p:sp>
      <p:sp>
        <p:nvSpPr>
          <p:cNvPr id="6" name="TextBox 5"/>
          <p:cNvSpPr txBox="1"/>
          <p:nvPr/>
        </p:nvSpPr>
        <p:spPr>
          <a:xfrm>
            <a:off x="3722077" y="6352143"/>
            <a:ext cx="4747846" cy="369332"/>
          </a:xfrm>
          <a:prstGeom prst="rect">
            <a:avLst/>
          </a:prstGeom>
          <a:noFill/>
        </p:spPr>
        <p:txBody>
          <a:bodyPr wrap="square" rtlCol="0">
            <a:spAutoFit/>
          </a:bodyPr>
          <a:lstStyle/>
          <a:p>
            <a:pPr algn="ctr"/>
            <a:r>
              <a:rPr lang="en-US"/>
              <a:t>Reproduced with Permission, Fluke Corporation</a:t>
            </a:r>
            <a:endParaRPr lang="en-US" dirty="0"/>
          </a:p>
        </p:txBody>
      </p:sp>
      <p:pic>
        <p:nvPicPr>
          <p:cNvPr id="7" name="Content Placeholder 6" title="meter catergory discription"/>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86384" y="1450510"/>
            <a:ext cx="10369296" cy="4726453"/>
          </a:xfrm>
        </p:spPr>
      </p:pic>
    </p:spTree>
    <p:extLst>
      <p:ext uri="{BB962C8B-B14F-4D97-AF65-F5344CB8AC3E}">
        <p14:creationId xmlns:p14="http://schemas.microsoft.com/office/powerpoint/2010/main" val="31196911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Test Instruments and Equipment </a:t>
            </a:r>
            <a:r>
              <a:rPr lang="en-US" sz="3600" dirty="0" smtClean="0"/>
              <a:t>1.5</a:t>
            </a:r>
            <a:endParaRPr lang="en-US" sz="3600" dirty="0"/>
          </a:p>
        </p:txBody>
      </p:sp>
      <p:sp>
        <p:nvSpPr>
          <p:cNvPr id="3" name="Content Placeholder 2"/>
          <p:cNvSpPr>
            <a:spLocks noGrp="1"/>
          </p:cNvSpPr>
          <p:nvPr>
            <p:ph idx="1"/>
          </p:nvPr>
        </p:nvSpPr>
        <p:spPr/>
        <p:txBody>
          <a:bodyPr/>
          <a:lstStyle/>
          <a:p>
            <a:r>
              <a:rPr lang="en-US" sz="2400" dirty="0">
                <a:latin typeface="+mj-lt"/>
              </a:rPr>
              <a:t>These categories are based upon the rated voltage of the circuit being tested and </a:t>
            </a:r>
            <a:r>
              <a:rPr lang="en-US" sz="2400" dirty="0" smtClean="0">
                <a:latin typeface="+mj-lt"/>
              </a:rPr>
              <a:t>proximity </a:t>
            </a:r>
            <a:r>
              <a:rPr lang="en-US" sz="2400" dirty="0">
                <a:latin typeface="+mj-lt"/>
              </a:rPr>
              <a:t>to the </a:t>
            </a:r>
            <a:r>
              <a:rPr lang="en-US" sz="2400" dirty="0" smtClean="0">
                <a:latin typeface="+mj-lt"/>
              </a:rPr>
              <a:t>source voltage.</a:t>
            </a:r>
          </a:p>
          <a:p>
            <a:r>
              <a:rPr lang="en-US" sz="2400" dirty="0" smtClean="0">
                <a:latin typeface="+mj-lt"/>
              </a:rPr>
              <a:t>The closer to the source, the greater the chance of a high voltage transient surge.  </a:t>
            </a:r>
          </a:p>
          <a:p>
            <a:r>
              <a:rPr lang="en-US" sz="2400" dirty="0" smtClean="0">
                <a:latin typeface="+mj-lt"/>
              </a:rPr>
              <a:t>These surges include</a:t>
            </a:r>
          </a:p>
          <a:p>
            <a:pPr lvl="1"/>
            <a:r>
              <a:rPr lang="en-US" dirty="0" smtClean="0">
                <a:latin typeface="+mj-lt"/>
              </a:rPr>
              <a:t>Lightning</a:t>
            </a:r>
          </a:p>
          <a:p>
            <a:pPr lvl="1"/>
            <a:r>
              <a:rPr lang="en-US" dirty="0" smtClean="0">
                <a:latin typeface="+mj-lt"/>
              </a:rPr>
              <a:t>Induced voltages</a:t>
            </a:r>
          </a:p>
          <a:p>
            <a:pPr lvl="1"/>
            <a:r>
              <a:rPr lang="en-US" dirty="0" smtClean="0">
                <a:latin typeface="+mj-lt"/>
              </a:rPr>
              <a:t>Contact faults </a:t>
            </a:r>
          </a:p>
          <a:p>
            <a:pPr lvl="1"/>
            <a:r>
              <a:rPr lang="en-US" dirty="0" smtClean="0">
                <a:latin typeface="+mj-lt"/>
              </a:rPr>
              <a:t>Switching surges</a:t>
            </a:r>
          </a:p>
          <a:p>
            <a:r>
              <a:rPr lang="en-US" sz="2400" dirty="0" smtClean="0">
                <a:latin typeface="+mj-lt"/>
              </a:rPr>
              <a:t>The lower the source impedance, the greater the meter category.</a:t>
            </a:r>
          </a:p>
          <a:p>
            <a:r>
              <a:rPr lang="en-US" sz="2400" dirty="0" smtClean="0">
                <a:latin typeface="+mj-lt"/>
              </a:rPr>
              <a:t>The higher the source impedance, the lower the meter category.</a:t>
            </a:r>
          </a:p>
          <a:p>
            <a:endParaRPr lang="en-US" dirty="0">
              <a:latin typeface="+mj-lt"/>
            </a:endParaRPr>
          </a:p>
          <a:p>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37</a:t>
            </a:fld>
            <a:endParaRPr lang="en-US"/>
          </a:p>
        </p:txBody>
      </p:sp>
    </p:spTree>
    <p:extLst>
      <p:ext uri="{BB962C8B-B14F-4D97-AF65-F5344CB8AC3E}">
        <p14:creationId xmlns:p14="http://schemas.microsoft.com/office/powerpoint/2010/main" val="33260758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Test Instruments and Equipment </a:t>
            </a:r>
            <a:r>
              <a:rPr lang="en-US" sz="3600" dirty="0" smtClean="0"/>
              <a:t>1.6</a:t>
            </a:r>
            <a:endParaRPr lang="en-US" sz="3600" dirty="0"/>
          </a:p>
        </p:txBody>
      </p:sp>
      <p:pic>
        <p:nvPicPr>
          <p:cNvPr id="5" name="Content Placeholder 4" title="meter catergories"/>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113084" y="1690688"/>
            <a:ext cx="7737231" cy="4185138"/>
          </a:xfrm>
        </p:spPr>
      </p:pic>
      <p:sp>
        <p:nvSpPr>
          <p:cNvPr id="4" name="Slide Number Placeholder 3"/>
          <p:cNvSpPr>
            <a:spLocks noGrp="1"/>
          </p:cNvSpPr>
          <p:nvPr>
            <p:ph type="sldNum" sz="quarter" idx="12"/>
          </p:nvPr>
        </p:nvSpPr>
        <p:spPr/>
        <p:txBody>
          <a:bodyPr/>
          <a:lstStyle/>
          <a:p>
            <a:fld id="{81EE72E2-7ED3-4CEB-826F-A62099BB6980}" type="slidenum">
              <a:rPr lang="en-US" smtClean="0"/>
              <a:t>38</a:t>
            </a:fld>
            <a:endParaRPr lang="en-US"/>
          </a:p>
        </p:txBody>
      </p:sp>
      <p:sp>
        <p:nvSpPr>
          <p:cNvPr id="6" name="TextBox 5"/>
          <p:cNvSpPr txBox="1"/>
          <p:nvPr/>
        </p:nvSpPr>
        <p:spPr>
          <a:xfrm>
            <a:off x="3308838" y="6352198"/>
            <a:ext cx="5574323" cy="369277"/>
          </a:xfrm>
          <a:prstGeom prst="rect">
            <a:avLst/>
          </a:prstGeom>
          <a:noFill/>
        </p:spPr>
        <p:txBody>
          <a:bodyPr wrap="square" rtlCol="0">
            <a:spAutoFit/>
          </a:bodyPr>
          <a:lstStyle/>
          <a:p>
            <a:pPr algn="ctr"/>
            <a:r>
              <a:rPr lang="en-US"/>
              <a:t>Reproduced with Permission, Fluke Corporation</a:t>
            </a:r>
            <a:endParaRPr lang="en-US" dirty="0"/>
          </a:p>
        </p:txBody>
      </p:sp>
    </p:spTree>
    <p:extLst>
      <p:ext uri="{BB962C8B-B14F-4D97-AF65-F5344CB8AC3E}">
        <p14:creationId xmlns:p14="http://schemas.microsoft.com/office/powerpoint/2010/main" val="24017327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NFPA 70E®</a:t>
            </a:r>
            <a:br>
              <a:rPr lang="en-US" sz="3600" dirty="0"/>
            </a:br>
            <a:r>
              <a:rPr lang="en-US" sz="3600" dirty="0"/>
              <a:t>Standard for Electrical Safety in the Workplace® </a:t>
            </a:r>
            <a:r>
              <a:rPr lang="en-US" sz="3600" dirty="0" smtClean="0"/>
              <a:t>1.16</a:t>
            </a:r>
            <a:endParaRPr lang="en-US" sz="3600" dirty="0"/>
          </a:p>
        </p:txBody>
      </p:sp>
      <p:sp>
        <p:nvSpPr>
          <p:cNvPr id="3" name="Content Placeholder 2"/>
          <p:cNvSpPr>
            <a:spLocks noGrp="1"/>
          </p:cNvSpPr>
          <p:nvPr>
            <p:ph idx="1"/>
          </p:nvPr>
        </p:nvSpPr>
        <p:spPr/>
        <p:txBody>
          <a:bodyPr/>
          <a:lstStyle/>
          <a:p>
            <a:r>
              <a:rPr lang="en-US" sz="3200" dirty="0">
                <a:latin typeface="+mj-lt"/>
              </a:rPr>
              <a:t>Article 110- General Requirements for Electrical Safety Related Work Practices </a:t>
            </a:r>
            <a:endParaRPr lang="en-US" sz="3200" dirty="0" smtClean="0">
              <a:latin typeface="+mj-lt"/>
            </a:endParaRPr>
          </a:p>
          <a:p>
            <a:pPr lvl="1"/>
            <a:r>
              <a:rPr lang="en-US" sz="2800" dirty="0" smtClean="0">
                <a:latin typeface="+mj-lt"/>
              </a:rPr>
              <a:t>Portable Cord- and-Plug Connected Electric Equipment.</a:t>
            </a:r>
          </a:p>
          <a:p>
            <a:pPr lvl="2"/>
            <a:r>
              <a:rPr lang="en-US" sz="2400" dirty="0" smtClean="0">
                <a:latin typeface="+mj-lt"/>
              </a:rPr>
              <a:t>Handling and Storage</a:t>
            </a:r>
          </a:p>
          <a:p>
            <a:pPr lvl="2"/>
            <a:r>
              <a:rPr lang="en-US" sz="2400" dirty="0" smtClean="0">
                <a:latin typeface="+mj-lt"/>
              </a:rPr>
              <a:t>Grounding-Type Equipment</a:t>
            </a:r>
          </a:p>
          <a:p>
            <a:pPr lvl="2"/>
            <a:r>
              <a:rPr lang="en-US" sz="2400" dirty="0" smtClean="0">
                <a:latin typeface="+mj-lt"/>
              </a:rPr>
              <a:t>Inspection</a:t>
            </a:r>
          </a:p>
          <a:p>
            <a:pPr lvl="2"/>
            <a:r>
              <a:rPr lang="en-US" sz="2400" dirty="0" smtClean="0">
                <a:latin typeface="+mj-lt"/>
              </a:rPr>
              <a:t>Conductive Work Locations</a:t>
            </a:r>
          </a:p>
          <a:p>
            <a:pPr lvl="2"/>
            <a:r>
              <a:rPr lang="en-US" sz="2400" dirty="0" smtClean="0">
                <a:latin typeface="+mj-lt"/>
              </a:rPr>
              <a:t>Connecting Attachment Plugs</a:t>
            </a:r>
          </a:p>
          <a:p>
            <a:pPr lvl="2"/>
            <a:r>
              <a:rPr lang="en-US" sz="2400" dirty="0" smtClean="0">
                <a:latin typeface="+mj-lt"/>
              </a:rPr>
              <a:t>Manufacturers Instructions</a:t>
            </a:r>
            <a:endParaRPr lang="en-US" sz="2400" dirty="0">
              <a:latin typeface="+mj-lt"/>
            </a:endParaRPr>
          </a:p>
          <a:p>
            <a:pPr lvl="2"/>
            <a:endParaRPr lang="en-US" sz="2400" dirty="0" smtClean="0">
              <a:latin typeface="+mj-lt"/>
            </a:endParaRPr>
          </a:p>
          <a:p>
            <a:pPr marL="1371600" lvl="3" indent="0">
              <a:buNone/>
            </a:pPr>
            <a:endParaRPr lang="en-US" sz="2200" dirty="0">
              <a:latin typeface="+mj-lt"/>
            </a:endParaRPr>
          </a:p>
          <a:p>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39</a:t>
            </a:fld>
            <a:endParaRPr lang="en-US"/>
          </a:p>
        </p:txBody>
      </p:sp>
      <p:sp>
        <p:nvSpPr>
          <p:cNvPr id="6" name="TextBox 5"/>
          <p:cNvSpPr txBox="1"/>
          <p:nvPr/>
        </p:nvSpPr>
        <p:spPr>
          <a:xfrm>
            <a:off x="3417277" y="6356350"/>
            <a:ext cx="5357446" cy="382099"/>
          </a:xfrm>
          <a:prstGeom prst="rect">
            <a:avLst/>
          </a:prstGeom>
          <a:noFill/>
        </p:spPr>
        <p:txBody>
          <a:bodyPr wrap="square" rtlCol="0">
            <a:spAutoFit/>
          </a:bodyPr>
          <a:lstStyle/>
          <a:p>
            <a:pPr algn="ctr"/>
            <a:r>
              <a:rPr lang="en-US" dirty="0"/>
              <a:t>Copyright 2018 NFPA 70E All Rights Reserved</a:t>
            </a:r>
          </a:p>
        </p:txBody>
      </p:sp>
    </p:spTree>
    <p:extLst>
      <p:ext uri="{BB962C8B-B14F-4D97-AF65-F5344CB8AC3E}">
        <p14:creationId xmlns:p14="http://schemas.microsoft.com/office/powerpoint/2010/main" val="3460239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OSHA </a:t>
            </a:r>
            <a:r>
              <a:rPr lang="en-US" dirty="0" smtClean="0"/>
              <a:t>Regulations </a:t>
            </a:r>
            <a:endParaRPr lang="en-US" dirty="0"/>
          </a:p>
        </p:txBody>
      </p:sp>
      <p:sp>
        <p:nvSpPr>
          <p:cNvPr id="3" name="Content Placeholder 2"/>
          <p:cNvSpPr>
            <a:spLocks noGrp="1"/>
          </p:cNvSpPr>
          <p:nvPr>
            <p:ph idx="1"/>
          </p:nvPr>
        </p:nvSpPr>
        <p:spPr/>
        <p:txBody>
          <a:bodyPr/>
          <a:lstStyle/>
          <a:p>
            <a:pPr>
              <a:buClrTx/>
            </a:pPr>
            <a:r>
              <a:rPr lang="en-US" dirty="0" smtClean="0">
                <a:latin typeface="+mj-lt"/>
              </a:rPr>
              <a:t>Worker Responsibilities</a:t>
            </a:r>
          </a:p>
          <a:p>
            <a:pPr lvl="1">
              <a:buClrTx/>
            </a:pPr>
            <a:r>
              <a:rPr lang="en-US" dirty="0">
                <a:latin typeface="+mj-lt"/>
              </a:rPr>
              <a:t>Section 5(b) of the </a:t>
            </a:r>
            <a:r>
              <a:rPr lang="en-US" dirty="0" smtClean="0">
                <a:latin typeface="+mj-lt"/>
              </a:rPr>
              <a:t>OSH </a:t>
            </a:r>
            <a:r>
              <a:rPr lang="en-US" dirty="0">
                <a:latin typeface="+mj-lt"/>
              </a:rPr>
              <a:t>Act states that each employee shall comply with occupational safety and health standards and all applicable rules, regulations and orders. </a:t>
            </a:r>
            <a:endParaRPr lang="en-US" dirty="0" smtClean="0">
              <a:latin typeface="+mj-lt"/>
            </a:endParaRPr>
          </a:p>
          <a:p>
            <a:pPr lvl="1">
              <a:buClrTx/>
            </a:pPr>
            <a:r>
              <a:rPr lang="en-US" dirty="0" smtClean="0">
                <a:latin typeface="+mj-lt"/>
              </a:rPr>
              <a:t>Workers </a:t>
            </a:r>
            <a:r>
              <a:rPr lang="en-US" dirty="0">
                <a:latin typeface="+mj-lt"/>
              </a:rPr>
              <a:t>are encouraged to follow all appropriate safety and health rules, and wear protective equipment while working.</a:t>
            </a:r>
            <a:endParaRPr lang="en-US" dirty="0" smtClean="0">
              <a:latin typeface="+mj-lt"/>
            </a:endParaRPr>
          </a:p>
          <a:p>
            <a:pPr lvl="1">
              <a:buClrTx/>
            </a:pPr>
            <a:endParaRPr lang="en-US" dirty="0"/>
          </a:p>
        </p:txBody>
      </p:sp>
    </p:spTree>
    <p:extLst>
      <p:ext uri="{BB962C8B-B14F-4D97-AF65-F5344CB8AC3E}">
        <p14:creationId xmlns:p14="http://schemas.microsoft.com/office/powerpoint/2010/main" val="782498534"/>
      </p:ext>
    </p:extLst>
  </p:cSld>
  <p:clrMapOvr>
    <a:masterClrMapping/>
  </p:clrMapOvr>
  <p:transition advTm="265"/>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a:t/>
            </a:r>
            <a:br>
              <a:rPr lang="en-US" dirty="0"/>
            </a:br>
            <a:r>
              <a:rPr lang="en-US" sz="4000" dirty="0"/>
              <a:t>1910.334 Use of </a:t>
            </a:r>
            <a:r>
              <a:rPr lang="en-US" sz="4000" dirty="0" smtClean="0"/>
              <a:t>Equipment 1.1</a:t>
            </a:r>
            <a:r>
              <a:rPr lang="en-US" altLang="en-US" dirty="0"/>
              <a:t/>
            </a:r>
            <a:br>
              <a:rPr lang="en-US" altLang="en-US" dirty="0"/>
            </a:br>
            <a:endParaRPr lang="en-US" dirty="0"/>
          </a:p>
        </p:txBody>
      </p:sp>
      <p:sp>
        <p:nvSpPr>
          <p:cNvPr id="4" name="Content Placeholder 3"/>
          <p:cNvSpPr>
            <a:spLocks noGrp="1"/>
          </p:cNvSpPr>
          <p:nvPr>
            <p:ph idx="1"/>
          </p:nvPr>
        </p:nvSpPr>
        <p:spPr>
          <a:xfrm>
            <a:off x="838200" y="1825625"/>
            <a:ext cx="8592671" cy="4718610"/>
          </a:xfrm>
        </p:spPr>
        <p:txBody>
          <a:bodyPr>
            <a:normAutofit/>
          </a:bodyPr>
          <a:lstStyle/>
          <a:p>
            <a:r>
              <a:rPr lang="en-US" sz="3000" dirty="0">
                <a:latin typeface="+mj-lt"/>
              </a:rPr>
              <a:t>Portable Electric Equipment</a:t>
            </a:r>
          </a:p>
          <a:p>
            <a:pPr lvl="1"/>
            <a:r>
              <a:rPr lang="en-US" dirty="0">
                <a:latin typeface="+mj-lt"/>
              </a:rPr>
              <a:t>Handled in a manner which will not cause </a:t>
            </a:r>
            <a:r>
              <a:rPr lang="en-US" dirty="0" smtClean="0">
                <a:latin typeface="+mj-lt"/>
              </a:rPr>
              <a:t>damage.</a:t>
            </a:r>
            <a:endParaRPr lang="en-US" dirty="0">
              <a:latin typeface="+mj-lt"/>
            </a:endParaRPr>
          </a:p>
          <a:p>
            <a:pPr lvl="1"/>
            <a:r>
              <a:rPr lang="en-US" dirty="0">
                <a:latin typeface="+mj-lt"/>
              </a:rPr>
              <a:t>Visually inspected for defects before use on each </a:t>
            </a:r>
            <a:r>
              <a:rPr lang="en-US" dirty="0" smtClean="0">
                <a:latin typeface="+mj-lt"/>
              </a:rPr>
              <a:t>shift.</a:t>
            </a:r>
            <a:endParaRPr lang="en-US" dirty="0">
              <a:latin typeface="+mj-lt"/>
            </a:endParaRPr>
          </a:p>
          <a:p>
            <a:pPr lvl="1"/>
            <a:r>
              <a:rPr lang="en-US" dirty="0">
                <a:latin typeface="+mj-lt"/>
              </a:rPr>
              <a:t>Flexible cords used with grounding type equipment shall contain an equipment grounding </a:t>
            </a:r>
            <a:r>
              <a:rPr lang="en-US" dirty="0" smtClean="0">
                <a:latin typeface="+mj-lt"/>
              </a:rPr>
              <a:t>conductor.</a:t>
            </a:r>
          </a:p>
          <a:p>
            <a:pPr lvl="1"/>
            <a:r>
              <a:rPr lang="en-US" dirty="0" smtClean="0">
                <a:latin typeface="+mj-lt"/>
              </a:rPr>
              <a:t>Portable electric equipment used in highly conductive locations shall be approved for those locations.</a:t>
            </a:r>
          </a:p>
          <a:p>
            <a:pPr lvl="1"/>
            <a:r>
              <a:rPr lang="en-US" dirty="0" smtClean="0">
                <a:latin typeface="+mj-lt"/>
              </a:rPr>
              <a:t>Insulated protective equipment shall be used if employees hands are wet when plugging or unplugging flexible cords and cord and plug connected equipment.</a:t>
            </a:r>
          </a:p>
          <a:p>
            <a:pPr>
              <a:lnSpc>
                <a:spcPts val="3111"/>
              </a:lnSpc>
              <a:spcBef>
                <a:spcPct val="0"/>
              </a:spcBef>
              <a:buClrTx/>
              <a:buSzTx/>
              <a:buNone/>
            </a:pPr>
            <a:r>
              <a:rPr lang="en-US" altLang="en-US" sz="2400" dirty="0" smtClean="0"/>
              <a:t>	</a:t>
            </a:r>
            <a:endParaRPr lang="en-US" dirty="0" smtClean="0">
              <a:latin typeface="+mj-lt"/>
            </a:endParaRPr>
          </a:p>
          <a:p>
            <a:pPr lvl="1"/>
            <a:endParaRPr lang="en-US" dirty="0">
              <a:latin typeface="+mj-lt"/>
            </a:endParaRPr>
          </a:p>
          <a:p>
            <a:pPr marL="0" indent="0">
              <a:buNone/>
            </a:pPr>
            <a:endParaRPr lang="en-US" sz="4400" dirty="0" smtClean="0"/>
          </a:p>
        </p:txBody>
      </p:sp>
      <p:sp>
        <p:nvSpPr>
          <p:cNvPr id="2" name="Slide Number Placeholder 1"/>
          <p:cNvSpPr>
            <a:spLocks noGrp="1"/>
          </p:cNvSpPr>
          <p:nvPr>
            <p:ph type="sldNum" sz="quarter" idx="12"/>
          </p:nvPr>
        </p:nvSpPr>
        <p:spPr/>
        <p:txBody>
          <a:bodyPr/>
          <a:lstStyle/>
          <a:p>
            <a:fld id="{03AE46D5-F5C2-466A-A152-8CD799C5A496}" type="slidenum">
              <a:rPr lang="en-US" smtClean="0"/>
              <a:t>40</a:t>
            </a:fld>
            <a:endParaRPr lang="en-US"/>
          </a:p>
        </p:txBody>
      </p:sp>
      <p:sp>
        <p:nvSpPr>
          <p:cNvPr id="6" name="TextBox 5"/>
          <p:cNvSpPr txBox="1"/>
          <p:nvPr/>
        </p:nvSpPr>
        <p:spPr>
          <a:xfrm>
            <a:off x="9646024" y="3429000"/>
            <a:ext cx="2330823" cy="369332"/>
          </a:xfrm>
          <a:prstGeom prst="rect">
            <a:avLst/>
          </a:prstGeom>
          <a:noFill/>
        </p:spPr>
        <p:txBody>
          <a:bodyPr wrap="square" rtlCol="0">
            <a:spAutoFit/>
          </a:bodyPr>
          <a:lstStyle/>
          <a:p>
            <a:r>
              <a:rPr lang="en-US" dirty="0"/>
              <a:t>Photo courtesy OSHA</a:t>
            </a:r>
          </a:p>
        </p:txBody>
      </p:sp>
      <p:pic>
        <p:nvPicPr>
          <p:cNvPr id="7" name="Picture 6" title="Drawing to demonstrate a Shock to the bod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4510" y="1453134"/>
            <a:ext cx="2324100" cy="1866900"/>
          </a:xfrm>
          <a:prstGeom prst="rect">
            <a:avLst/>
          </a:prstGeom>
        </p:spPr>
      </p:pic>
    </p:spTree>
    <p:extLst>
      <p:ext uri="{BB962C8B-B14F-4D97-AF65-F5344CB8AC3E}">
        <p14:creationId xmlns:p14="http://schemas.microsoft.com/office/powerpoint/2010/main" val="23772123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Rectangle 2"/>
          <p:cNvSpPr>
            <a:spLocks noGrp="1" noChangeArrowheads="1"/>
          </p:cNvSpPr>
          <p:nvPr>
            <p:ph type="title"/>
          </p:nvPr>
        </p:nvSpPr>
        <p:spPr/>
        <p:txBody>
          <a:bodyPr>
            <a:normAutofit/>
          </a:bodyPr>
          <a:lstStyle/>
          <a:p>
            <a:pPr algn="ctr" eaLnBrk="1" hangingPunct="1">
              <a:defRPr/>
            </a:pPr>
            <a:r>
              <a:rPr lang="en-US" sz="3200" dirty="0"/>
              <a:t>Inspecting Portable Electric Tools and  Extension </a:t>
            </a:r>
            <a:r>
              <a:rPr lang="en-US" sz="3200" dirty="0" smtClean="0"/>
              <a:t>Cords 1.1</a:t>
            </a:r>
            <a:endParaRPr lang="en-US" sz="3200" dirty="0"/>
          </a:p>
        </p:txBody>
      </p:sp>
      <p:sp>
        <p:nvSpPr>
          <p:cNvPr id="712707" name="Rectangle 3"/>
          <p:cNvSpPr>
            <a:spLocks noGrp="1" noChangeArrowheads="1"/>
          </p:cNvSpPr>
          <p:nvPr>
            <p:ph type="body" idx="1"/>
          </p:nvPr>
        </p:nvSpPr>
        <p:spPr>
          <a:xfrm>
            <a:off x="838200" y="1825625"/>
            <a:ext cx="6405281" cy="3499410"/>
          </a:xfrm>
        </p:spPr>
        <p:txBody>
          <a:bodyPr>
            <a:normAutofit/>
          </a:bodyPr>
          <a:lstStyle/>
          <a:p>
            <a:pPr eaLnBrk="1" hangingPunct="1">
              <a:lnSpc>
                <a:spcPct val="90000"/>
              </a:lnSpc>
              <a:defRPr/>
            </a:pPr>
            <a:r>
              <a:rPr lang="en-US" dirty="0" smtClean="0">
                <a:latin typeface="+mj-lt"/>
              </a:rPr>
              <a:t>Visual inspection</a:t>
            </a:r>
          </a:p>
          <a:p>
            <a:pPr lvl="1" eaLnBrk="1" hangingPunct="1">
              <a:lnSpc>
                <a:spcPct val="90000"/>
              </a:lnSpc>
              <a:defRPr/>
            </a:pPr>
            <a:r>
              <a:rPr lang="en-US" dirty="0" smtClean="0">
                <a:latin typeface="+mj-lt"/>
              </a:rPr>
              <a:t>Signs of overheating</a:t>
            </a:r>
          </a:p>
          <a:p>
            <a:pPr lvl="1" eaLnBrk="1" hangingPunct="1">
              <a:lnSpc>
                <a:spcPct val="90000"/>
              </a:lnSpc>
              <a:defRPr/>
            </a:pPr>
            <a:r>
              <a:rPr lang="en-US" dirty="0" smtClean="0">
                <a:latin typeface="+mj-lt"/>
              </a:rPr>
              <a:t>Cord secure to tool or cord cap</a:t>
            </a:r>
          </a:p>
          <a:p>
            <a:pPr lvl="1" eaLnBrk="1" hangingPunct="1">
              <a:lnSpc>
                <a:spcPct val="90000"/>
              </a:lnSpc>
              <a:defRPr/>
            </a:pPr>
            <a:r>
              <a:rPr lang="en-US" dirty="0" smtClean="0">
                <a:latin typeface="+mj-lt"/>
              </a:rPr>
              <a:t>Cuts, breaks or other damage to cord jacket</a:t>
            </a:r>
          </a:p>
          <a:p>
            <a:pPr lvl="1" eaLnBrk="1" hangingPunct="1">
              <a:lnSpc>
                <a:spcPct val="90000"/>
              </a:lnSpc>
              <a:defRPr/>
            </a:pPr>
            <a:r>
              <a:rPr lang="en-US" dirty="0" smtClean="0">
                <a:latin typeface="+mj-lt"/>
              </a:rPr>
              <a:t>Missing ground prong on grounded tools and cords</a:t>
            </a:r>
          </a:p>
          <a:p>
            <a:pPr lvl="1" eaLnBrk="1" hangingPunct="1">
              <a:lnSpc>
                <a:spcPct val="90000"/>
              </a:lnSpc>
              <a:defRPr/>
            </a:pPr>
            <a:r>
              <a:rPr lang="en-US" dirty="0" smtClean="0">
                <a:latin typeface="+mj-lt"/>
              </a:rPr>
              <a:t>Damage to tool housing</a:t>
            </a:r>
          </a:p>
          <a:p>
            <a:pPr lvl="1" eaLnBrk="1" hangingPunct="1">
              <a:lnSpc>
                <a:spcPct val="90000"/>
              </a:lnSpc>
              <a:defRPr/>
            </a:pPr>
            <a:r>
              <a:rPr lang="en-US" dirty="0" smtClean="0">
                <a:latin typeface="+mj-lt"/>
              </a:rPr>
              <a:t>Loose or missing parts and hardware</a:t>
            </a:r>
          </a:p>
        </p:txBody>
      </p:sp>
      <p:sp>
        <p:nvSpPr>
          <p:cNvPr id="5" name="Slide Number Placeholder 4"/>
          <p:cNvSpPr>
            <a:spLocks noGrp="1"/>
          </p:cNvSpPr>
          <p:nvPr>
            <p:ph type="sldNum" sz="quarter" idx="12"/>
          </p:nvPr>
        </p:nvSpPr>
        <p:spPr/>
        <p:txBody>
          <a:bodyPr/>
          <a:lstStyle/>
          <a:p>
            <a:fld id="{03AE46D5-F5C2-466A-A152-8CD799C5A496}" type="slidenum">
              <a:rPr lang="en-US" smtClean="0"/>
              <a:t>41</a:t>
            </a:fld>
            <a:endParaRPr lang="en-US" dirty="0"/>
          </a:p>
        </p:txBody>
      </p:sp>
      <p:pic>
        <p:nvPicPr>
          <p:cNvPr id="7" name="Picture 6" descr="worn_insulation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a:xfrm>
            <a:off x="8202705" y="1690688"/>
            <a:ext cx="2653553" cy="201705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5" descr="Slide4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a:xfrm>
            <a:off x="9529481" y="3707746"/>
            <a:ext cx="2286000" cy="2209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6" descr="missingpin"/>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333128" y="3707746"/>
            <a:ext cx="2196353" cy="2209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835153" y="6060469"/>
            <a:ext cx="3021105" cy="369332"/>
          </a:xfrm>
          <a:prstGeom prst="rect">
            <a:avLst/>
          </a:prstGeom>
          <a:noFill/>
        </p:spPr>
        <p:txBody>
          <a:bodyPr wrap="square" rtlCol="0">
            <a:spAutoFit/>
          </a:bodyPr>
          <a:lstStyle/>
          <a:p>
            <a:pPr algn="ctr"/>
            <a:r>
              <a:rPr lang="en-US" dirty="0"/>
              <a:t>Photos courtesy OSHA</a:t>
            </a:r>
          </a:p>
        </p:txBody>
      </p:sp>
      <p:sp>
        <p:nvSpPr>
          <p:cNvPr id="2" name="TextBox 1"/>
          <p:cNvSpPr txBox="1"/>
          <p:nvPr/>
        </p:nvSpPr>
        <p:spPr>
          <a:xfrm>
            <a:off x="4360984" y="5987018"/>
            <a:ext cx="2672861" cy="369332"/>
          </a:xfrm>
          <a:prstGeom prst="rect">
            <a:avLst/>
          </a:prstGeom>
          <a:noFill/>
        </p:spPr>
        <p:txBody>
          <a:bodyPr wrap="square" rtlCol="0">
            <a:spAutoFit/>
          </a:bodyPr>
          <a:lstStyle/>
          <a:p>
            <a:pPr algn="ctr"/>
            <a:r>
              <a:rPr lang="en-US" dirty="0">
                <a:solidFill>
                  <a:srgbClr val="FF0000"/>
                </a:solidFill>
              </a:rPr>
              <a:t>Unsafe condition</a:t>
            </a:r>
          </a:p>
        </p:txBody>
      </p:sp>
      <p:cxnSp>
        <p:nvCxnSpPr>
          <p:cNvPr id="10" name="Straight Arrow Connector 9" title="unsafe condition"/>
          <p:cNvCxnSpPr/>
          <p:nvPr/>
        </p:nvCxnSpPr>
        <p:spPr>
          <a:xfrm flipV="1">
            <a:off x="6589575" y="4688959"/>
            <a:ext cx="3392625" cy="139160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title="unsafe condition"/>
          <p:cNvCxnSpPr/>
          <p:nvPr/>
        </p:nvCxnSpPr>
        <p:spPr>
          <a:xfrm flipV="1">
            <a:off x="6159787" y="4799250"/>
            <a:ext cx="1536413" cy="118261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title="unsafe condition"/>
          <p:cNvCxnSpPr>
            <a:stCxn id="2" idx="0"/>
          </p:cNvCxnSpPr>
          <p:nvPr/>
        </p:nvCxnSpPr>
        <p:spPr>
          <a:xfrm flipV="1">
            <a:off x="5697415" y="3390901"/>
            <a:ext cx="2733889" cy="259611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14465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54" name="Rectangle 2"/>
          <p:cNvSpPr>
            <a:spLocks noGrp="1" noChangeArrowheads="1"/>
          </p:cNvSpPr>
          <p:nvPr>
            <p:ph type="title"/>
          </p:nvPr>
        </p:nvSpPr>
        <p:spPr/>
        <p:txBody>
          <a:bodyPr>
            <a:normAutofit/>
          </a:bodyPr>
          <a:lstStyle/>
          <a:p>
            <a:pPr algn="ctr">
              <a:defRPr/>
            </a:pPr>
            <a:r>
              <a:rPr lang="en-US" sz="3200" dirty="0"/>
              <a:t>Inspecting Portable Electric Tools and  Extension </a:t>
            </a:r>
            <a:r>
              <a:rPr lang="en-US" sz="3200" dirty="0" smtClean="0"/>
              <a:t>Cords 1.2</a:t>
            </a:r>
            <a:endParaRPr lang="en-US" sz="3200" b="1" dirty="0"/>
          </a:p>
        </p:txBody>
      </p:sp>
      <p:sp>
        <p:nvSpPr>
          <p:cNvPr id="714755" name="Rectangle 3"/>
          <p:cNvSpPr>
            <a:spLocks noGrp="1" noChangeArrowheads="1"/>
          </p:cNvSpPr>
          <p:nvPr>
            <p:ph type="body" idx="1"/>
          </p:nvPr>
        </p:nvSpPr>
        <p:spPr>
          <a:xfrm>
            <a:off x="1460500" y="1599848"/>
            <a:ext cx="5998135" cy="3510034"/>
          </a:xfrm>
        </p:spPr>
        <p:txBody>
          <a:bodyPr>
            <a:normAutofit/>
          </a:bodyPr>
          <a:lstStyle/>
          <a:p>
            <a:pPr eaLnBrk="1" hangingPunct="1">
              <a:lnSpc>
                <a:spcPct val="90000"/>
              </a:lnSpc>
              <a:defRPr/>
            </a:pPr>
            <a:r>
              <a:rPr lang="en-US" sz="2400" dirty="0">
                <a:latin typeface="+mj-lt"/>
              </a:rPr>
              <a:t>Mechanical inspections – operate tool</a:t>
            </a:r>
          </a:p>
          <a:p>
            <a:pPr lvl="1" eaLnBrk="1" hangingPunct="1">
              <a:lnSpc>
                <a:spcPct val="90000"/>
              </a:lnSpc>
              <a:defRPr/>
            </a:pPr>
            <a:r>
              <a:rPr lang="en-US" dirty="0" smtClean="0">
                <a:latin typeface="+mj-lt"/>
              </a:rPr>
              <a:t>Sticking trigger or lock button</a:t>
            </a:r>
          </a:p>
          <a:p>
            <a:pPr lvl="1" eaLnBrk="1" hangingPunct="1">
              <a:lnSpc>
                <a:spcPct val="90000"/>
              </a:lnSpc>
              <a:defRPr/>
            </a:pPr>
            <a:r>
              <a:rPr lang="en-US" dirty="0" smtClean="0">
                <a:latin typeface="+mj-lt"/>
              </a:rPr>
              <a:t>Excessive sparking from motor</a:t>
            </a:r>
          </a:p>
          <a:p>
            <a:pPr lvl="1" eaLnBrk="1" hangingPunct="1">
              <a:lnSpc>
                <a:spcPct val="90000"/>
              </a:lnSpc>
              <a:defRPr/>
            </a:pPr>
            <a:r>
              <a:rPr lang="en-US" dirty="0" smtClean="0">
                <a:latin typeface="+mj-lt"/>
              </a:rPr>
              <a:t>Odd operation</a:t>
            </a:r>
          </a:p>
          <a:p>
            <a:pPr lvl="2" eaLnBrk="1" hangingPunct="1">
              <a:lnSpc>
                <a:spcPct val="90000"/>
              </a:lnSpc>
              <a:defRPr/>
            </a:pPr>
            <a:r>
              <a:rPr lang="en-US" sz="2400" dirty="0" smtClean="0">
                <a:latin typeface="+mj-lt"/>
              </a:rPr>
              <a:t>Sluggishness, vibration, chuck issues</a:t>
            </a:r>
          </a:p>
          <a:p>
            <a:pPr lvl="1" eaLnBrk="1" hangingPunct="1">
              <a:lnSpc>
                <a:spcPct val="90000"/>
              </a:lnSpc>
              <a:defRPr/>
            </a:pPr>
            <a:r>
              <a:rPr lang="en-US" dirty="0" smtClean="0">
                <a:latin typeface="+mj-lt"/>
              </a:rPr>
              <a:t>Odd noises </a:t>
            </a:r>
          </a:p>
          <a:p>
            <a:pPr lvl="2" eaLnBrk="1" hangingPunct="1">
              <a:lnSpc>
                <a:spcPct val="90000"/>
              </a:lnSpc>
              <a:defRPr/>
            </a:pPr>
            <a:r>
              <a:rPr lang="en-US" sz="2400" dirty="0" smtClean="0">
                <a:latin typeface="+mj-lt"/>
              </a:rPr>
              <a:t>Grinding, buzzing, scraping</a:t>
            </a:r>
          </a:p>
          <a:p>
            <a:pPr lvl="1" eaLnBrk="1" hangingPunct="1">
              <a:lnSpc>
                <a:spcPct val="90000"/>
              </a:lnSpc>
              <a:defRPr/>
            </a:pPr>
            <a:r>
              <a:rPr lang="en-US" dirty="0" smtClean="0">
                <a:latin typeface="+mj-lt"/>
              </a:rPr>
              <a:t>Excessive heating while running</a:t>
            </a:r>
          </a:p>
        </p:txBody>
      </p:sp>
      <p:sp>
        <p:nvSpPr>
          <p:cNvPr id="5" name="Slide Number Placeholder 4"/>
          <p:cNvSpPr>
            <a:spLocks noGrp="1"/>
          </p:cNvSpPr>
          <p:nvPr>
            <p:ph type="sldNum" sz="quarter" idx="12"/>
          </p:nvPr>
        </p:nvSpPr>
        <p:spPr/>
        <p:txBody>
          <a:bodyPr/>
          <a:lstStyle/>
          <a:p>
            <a:fld id="{03AE46D5-F5C2-466A-A152-8CD799C5A496}" type="slidenum">
              <a:rPr lang="en-US" smtClean="0"/>
              <a:t>42</a:t>
            </a:fld>
            <a:endParaRPr lang="en-US"/>
          </a:p>
        </p:txBody>
      </p:sp>
      <p:sp>
        <p:nvSpPr>
          <p:cNvPr id="3" name="TextBox 2"/>
          <p:cNvSpPr txBox="1"/>
          <p:nvPr/>
        </p:nvSpPr>
        <p:spPr>
          <a:xfrm>
            <a:off x="8585947" y="3838853"/>
            <a:ext cx="2559424" cy="369332"/>
          </a:xfrm>
          <a:prstGeom prst="rect">
            <a:avLst/>
          </a:prstGeom>
          <a:noFill/>
        </p:spPr>
        <p:txBody>
          <a:bodyPr wrap="square" rtlCol="0">
            <a:spAutoFit/>
          </a:bodyPr>
          <a:lstStyle/>
          <a:p>
            <a:r>
              <a:rPr lang="en-US" dirty="0" smtClean="0"/>
              <a:t>Photo courtesy OSHA</a:t>
            </a:r>
            <a:endParaRPr lang="en-US" dirty="0"/>
          </a:p>
        </p:txBody>
      </p:sp>
      <p:pic>
        <p:nvPicPr>
          <p:cNvPr id="4" name="Picture 3" title="Cartoon face showing a shoc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5074" y="1618488"/>
            <a:ext cx="2658140" cy="2194560"/>
          </a:xfrm>
          <a:prstGeom prst="rect">
            <a:avLst/>
          </a:prstGeom>
        </p:spPr>
      </p:pic>
    </p:spTree>
    <p:extLst>
      <p:ext uri="{BB962C8B-B14F-4D97-AF65-F5344CB8AC3E}">
        <p14:creationId xmlns:p14="http://schemas.microsoft.com/office/powerpoint/2010/main" val="35295962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NFPA 70E®</a:t>
            </a:r>
            <a:br>
              <a:rPr lang="en-US" sz="3600" dirty="0"/>
            </a:br>
            <a:r>
              <a:rPr lang="en-US" sz="3600" dirty="0"/>
              <a:t>Standard for Electrical Safety in the Workplace® </a:t>
            </a:r>
            <a:r>
              <a:rPr lang="en-US" sz="3600" dirty="0" smtClean="0"/>
              <a:t>1.17</a:t>
            </a:r>
            <a:endParaRPr lang="en-US" sz="3600" dirty="0"/>
          </a:p>
        </p:txBody>
      </p:sp>
      <p:sp>
        <p:nvSpPr>
          <p:cNvPr id="3" name="Content Placeholder 2"/>
          <p:cNvSpPr>
            <a:spLocks noGrp="1"/>
          </p:cNvSpPr>
          <p:nvPr>
            <p:ph idx="1"/>
          </p:nvPr>
        </p:nvSpPr>
        <p:spPr>
          <a:xfrm>
            <a:off x="838200" y="1825625"/>
            <a:ext cx="8235462" cy="4351338"/>
          </a:xfrm>
        </p:spPr>
        <p:txBody>
          <a:bodyPr/>
          <a:lstStyle/>
          <a:p>
            <a:r>
              <a:rPr lang="en-US" sz="3200" dirty="0">
                <a:latin typeface="+mj-lt"/>
              </a:rPr>
              <a:t>Article 110- General Requirements for Electrical Safety Related Work Practices </a:t>
            </a:r>
            <a:endParaRPr lang="en-US" sz="3200" dirty="0" smtClean="0">
              <a:latin typeface="+mj-lt"/>
            </a:endParaRPr>
          </a:p>
          <a:p>
            <a:pPr lvl="1"/>
            <a:r>
              <a:rPr lang="en-US" sz="2800" dirty="0" smtClean="0">
                <a:latin typeface="+mj-lt"/>
              </a:rPr>
              <a:t>Ground-Fault Circuit Interrupter (GFCI) Protection.</a:t>
            </a:r>
          </a:p>
          <a:p>
            <a:pPr lvl="2"/>
            <a:r>
              <a:rPr lang="en-US" sz="2400" dirty="0" smtClean="0">
                <a:latin typeface="+mj-lt"/>
              </a:rPr>
              <a:t>General</a:t>
            </a:r>
          </a:p>
          <a:p>
            <a:pPr lvl="2"/>
            <a:r>
              <a:rPr lang="en-US" sz="2400" dirty="0" smtClean="0">
                <a:latin typeface="+mj-lt"/>
              </a:rPr>
              <a:t>Maintenance and Construction</a:t>
            </a:r>
          </a:p>
          <a:p>
            <a:pPr lvl="2"/>
            <a:r>
              <a:rPr lang="en-US" sz="2400" dirty="0" smtClean="0">
                <a:latin typeface="+mj-lt"/>
              </a:rPr>
              <a:t>Outdoors</a:t>
            </a:r>
          </a:p>
          <a:p>
            <a:pPr lvl="2"/>
            <a:r>
              <a:rPr lang="en-US" sz="2400" dirty="0" smtClean="0">
                <a:latin typeface="+mj-lt"/>
              </a:rPr>
              <a:t>Testing</a:t>
            </a:r>
          </a:p>
          <a:p>
            <a:pPr marL="914400" lvl="2" indent="0">
              <a:buNone/>
            </a:pPr>
            <a:endParaRPr lang="en-US" sz="2400" dirty="0" smtClean="0">
              <a:latin typeface="+mj-lt"/>
            </a:endParaRPr>
          </a:p>
          <a:p>
            <a:pPr marL="1371600" lvl="3" indent="0">
              <a:buNone/>
            </a:pPr>
            <a:endParaRPr lang="en-US" sz="2200" dirty="0">
              <a:latin typeface="+mj-lt"/>
            </a:endParaRPr>
          </a:p>
          <a:p>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43</a:t>
            </a:fld>
            <a:endParaRPr lang="en-US"/>
          </a:p>
        </p:txBody>
      </p:sp>
      <p:sp>
        <p:nvSpPr>
          <p:cNvPr id="6" name="TextBox 5"/>
          <p:cNvSpPr txBox="1"/>
          <p:nvPr/>
        </p:nvSpPr>
        <p:spPr>
          <a:xfrm>
            <a:off x="3417277" y="6356350"/>
            <a:ext cx="5357446" cy="382099"/>
          </a:xfrm>
          <a:prstGeom prst="rect">
            <a:avLst/>
          </a:prstGeom>
          <a:noFill/>
        </p:spPr>
        <p:txBody>
          <a:bodyPr wrap="square" rtlCol="0">
            <a:spAutoFit/>
          </a:bodyPr>
          <a:lstStyle/>
          <a:p>
            <a:pPr algn="ctr"/>
            <a:r>
              <a:rPr lang="en-US" dirty="0"/>
              <a:t>Copyright 2018 NFPA 70E All Rights Reserved</a:t>
            </a:r>
          </a:p>
        </p:txBody>
      </p:sp>
      <p:sp>
        <p:nvSpPr>
          <p:cNvPr id="7" name="TextBox 6"/>
          <p:cNvSpPr txBox="1"/>
          <p:nvPr/>
        </p:nvSpPr>
        <p:spPr>
          <a:xfrm>
            <a:off x="9073662" y="4783015"/>
            <a:ext cx="2409093" cy="369332"/>
          </a:xfrm>
          <a:prstGeom prst="rect">
            <a:avLst/>
          </a:prstGeom>
          <a:noFill/>
        </p:spPr>
        <p:txBody>
          <a:bodyPr wrap="square" rtlCol="0">
            <a:spAutoFit/>
          </a:bodyPr>
          <a:lstStyle/>
          <a:p>
            <a:r>
              <a:rPr lang="en-US" dirty="0"/>
              <a:t>Photo courtesy OSHA</a:t>
            </a:r>
          </a:p>
        </p:txBody>
      </p:sp>
      <p:pic>
        <p:nvPicPr>
          <p:cNvPr id="8" name="Picture 7" title="GFCI receptac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2436" y="1714386"/>
            <a:ext cx="2002972" cy="2720454"/>
          </a:xfrm>
          <a:prstGeom prst="rect">
            <a:avLst/>
          </a:prstGeom>
        </p:spPr>
      </p:pic>
    </p:spTree>
    <p:extLst>
      <p:ext uri="{BB962C8B-B14F-4D97-AF65-F5344CB8AC3E}">
        <p14:creationId xmlns:p14="http://schemas.microsoft.com/office/powerpoint/2010/main" val="4160656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NFPA 70E®</a:t>
            </a:r>
            <a:br>
              <a:rPr lang="en-US" sz="3600" dirty="0"/>
            </a:br>
            <a:r>
              <a:rPr lang="en-US" sz="3600" dirty="0"/>
              <a:t>Standard for Electrical Safety in the Workplace® </a:t>
            </a:r>
            <a:r>
              <a:rPr lang="en-US" sz="3600" dirty="0" smtClean="0"/>
              <a:t>1.18</a:t>
            </a:r>
            <a:endParaRPr lang="en-US" sz="3600" dirty="0"/>
          </a:p>
        </p:txBody>
      </p:sp>
      <p:sp>
        <p:nvSpPr>
          <p:cNvPr id="3" name="Content Placeholder 2"/>
          <p:cNvSpPr>
            <a:spLocks noGrp="1"/>
          </p:cNvSpPr>
          <p:nvPr>
            <p:ph idx="1"/>
          </p:nvPr>
        </p:nvSpPr>
        <p:spPr/>
        <p:txBody>
          <a:bodyPr/>
          <a:lstStyle/>
          <a:p>
            <a:r>
              <a:rPr lang="en-US" sz="3200" dirty="0">
                <a:latin typeface="+mj-lt"/>
              </a:rPr>
              <a:t>Article 110- General Requirements for Electrical Safety Related Work Practices </a:t>
            </a:r>
            <a:endParaRPr lang="en-US" sz="3200" dirty="0" smtClean="0">
              <a:latin typeface="+mj-lt"/>
            </a:endParaRPr>
          </a:p>
          <a:p>
            <a:pPr lvl="1"/>
            <a:r>
              <a:rPr lang="en-US" sz="2800" dirty="0" smtClean="0">
                <a:latin typeface="+mj-lt"/>
              </a:rPr>
              <a:t>Overcurrent Protection Modification.</a:t>
            </a:r>
          </a:p>
          <a:p>
            <a:pPr lvl="2"/>
            <a:r>
              <a:rPr lang="en-US" sz="2400" dirty="0" smtClean="0">
                <a:latin typeface="+mj-lt"/>
              </a:rPr>
              <a:t>Overcurrent protection of circuits and conductors shall not be modified</a:t>
            </a:r>
          </a:p>
          <a:p>
            <a:pPr marL="1371600" lvl="3" indent="0">
              <a:buNone/>
            </a:pPr>
            <a:endParaRPr lang="en-US" sz="2200" dirty="0">
              <a:latin typeface="+mj-lt"/>
            </a:endParaRPr>
          </a:p>
          <a:p>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44</a:t>
            </a:fld>
            <a:endParaRPr lang="en-US"/>
          </a:p>
        </p:txBody>
      </p:sp>
      <p:sp>
        <p:nvSpPr>
          <p:cNvPr id="6" name="TextBox 5"/>
          <p:cNvSpPr txBox="1"/>
          <p:nvPr/>
        </p:nvSpPr>
        <p:spPr>
          <a:xfrm>
            <a:off x="3417277" y="6356350"/>
            <a:ext cx="5357446" cy="382099"/>
          </a:xfrm>
          <a:prstGeom prst="rect">
            <a:avLst/>
          </a:prstGeom>
          <a:noFill/>
        </p:spPr>
        <p:txBody>
          <a:bodyPr wrap="square" rtlCol="0">
            <a:spAutoFit/>
          </a:bodyPr>
          <a:lstStyle/>
          <a:p>
            <a:pPr algn="ctr"/>
            <a:r>
              <a:rPr lang="en-US" dirty="0"/>
              <a:t>Copyright 2018 NFPA 70E All Rights Reserved</a:t>
            </a:r>
          </a:p>
        </p:txBody>
      </p:sp>
    </p:spTree>
    <p:extLst>
      <p:ext uri="{BB962C8B-B14F-4D97-AF65-F5344CB8AC3E}">
        <p14:creationId xmlns:p14="http://schemas.microsoft.com/office/powerpoint/2010/main" val="40589363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720969"/>
            <a:ext cx="10515600" cy="969719"/>
          </a:xfrm>
        </p:spPr>
        <p:txBody>
          <a:bodyPr>
            <a:normAutofit fontScale="90000"/>
          </a:bodyPr>
          <a:lstStyle/>
          <a:p>
            <a:pPr algn="ctr"/>
            <a:r>
              <a:rPr lang="en-US" sz="3600" dirty="0"/>
              <a:t>1910.334 Use of Equipment 1.2</a:t>
            </a:r>
            <a:r>
              <a:rPr lang="en-US" dirty="0"/>
              <a:t/>
            </a:r>
            <a:br>
              <a:rPr lang="en-US" dirty="0"/>
            </a:br>
            <a:endParaRPr lang="en-US" dirty="0"/>
          </a:p>
        </p:txBody>
      </p:sp>
      <p:sp>
        <p:nvSpPr>
          <p:cNvPr id="4" name="Content Placeholder 3"/>
          <p:cNvSpPr>
            <a:spLocks noGrp="1"/>
          </p:cNvSpPr>
          <p:nvPr>
            <p:ph idx="1"/>
          </p:nvPr>
        </p:nvSpPr>
        <p:spPr>
          <a:xfrm>
            <a:off x="838199" y="1825625"/>
            <a:ext cx="8987397" cy="4351338"/>
          </a:xfrm>
        </p:spPr>
        <p:txBody>
          <a:bodyPr/>
          <a:lstStyle/>
          <a:p>
            <a:r>
              <a:rPr lang="en-US" altLang="en-US" dirty="0">
                <a:latin typeface="+mj-lt"/>
              </a:rPr>
              <a:t>Electric Power and Lighting Circuits</a:t>
            </a:r>
            <a:r>
              <a:rPr lang="en-US" altLang="en-US" dirty="0" smtClean="0">
                <a:latin typeface="+mj-lt"/>
              </a:rPr>
              <a:t>:</a:t>
            </a:r>
          </a:p>
          <a:p>
            <a:pPr lvl="1"/>
            <a:r>
              <a:rPr lang="en-US" altLang="en-US" dirty="0" smtClean="0">
                <a:latin typeface="+mj-lt"/>
              </a:rPr>
              <a:t>Load rated switches, circuit breakers or other devices specially designed as disconnecting means shall be used for the opening, reversing, or closing of circuits under load.</a:t>
            </a:r>
          </a:p>
          <a:p>
            <a:pPr lvl="1"/>
            <a:r>
              <a:rPr lang="en-US" altLang="en-US" dirty="0" smtClean="0">
                <a:latin typeface="+mj-lt"/>
              </a:rPr>
              <a:t>After a circuit is de-energized by a circuit protective device, the circuit may not be manually reenergized until it has been determined that the equipment can be safely energized.</a:t>
            </a:r>
          </a:p>
          <a:p>
            <a:pPr lvl="1"/>
            <a:r>
              <a:rPr lang="en-US" dirty="0" smtClean="0">
                <a:latin typeface="+mj-lt"/>
              </a:rPr>
              <a:t>The </a:t>
            </a:r>
            <a:r>
              <a:rPr lang="en-US" dirty="0">
                <a:latin typeface="+mj-lt"/>
              </a:rPr>
              <a:t>repetitive manual reclosing of circuit breakers or re-energizing circuits through replaced fuses is </a:t>
            </a:r>
            <a:r>
              <a:rPr lang="en-US" i="1" dirty="0">
                <a:latin typeface="+mj-lt"/>
              </a:rPr>
              <a:t>prohibited</a:t>
            </a:r>
            <a:r>
              <a:rPr lang="en-US" dirty="0" smtClean="0">
                <a:latin typeface="+mj-lt"/>
              </a:rPr>
              <a:t>.</a:t>
            </a:r>
          </a:p>
          <a:p>
            <a:pPr lvl="1"/>
            <a:r>
              <a:rPr lang="en-US" dirty="0" smtClean="0">
                <a:latin typeface="+mj-lt"/>
              </a:rPr>
              <a:t>Overcurrent protection of circuits and conductors may not be modified, even on a temporary basis.</a:t>
            </a:r>
            <a:endParaRPr lang="en-US" dirty="0">
              <a:latin typeface="+mj-lt"/>
            </a:endParaRPr>
          </a:p>
          <a:p>
            <a:pPr lvl="1"/>
            <a:endParaRPr lang="en-US" altLang="en-US" dirty="0" smtClean="0">
              <a:latin typeface="+mj-lt"/>
            </a:endParaRPr>
          </a:p>
          <a:p>
            <a:pPr lvl="1"/>
            <a:endParaRPr lang="en-US" altLang="en-US" dirty="0" smtClean="0">
              <a:latin typeface="+mj-lt"/>
            </a:endParaRPr>
          </a:p>
          <a:p>
            <a:endParaRPr lang="en-US" dirty="0"/>
          </a:p>
        </p:txBody>
      </p:sp>
      <p:sp>
        <p:nvSpPr>
          <p:cNvPr id="2" name="Slide Number Placeholder 1"/>
          <p:cNvSpPr>
            <a:spLocks noGrp="1"/>
          </p:cNvSpPr>
          <p:nvPr>
            <p:ph type="sldNum" sz="quarter" idx="12"/>
          </p:nvPr>
        </p:nvSpPr>
        <p:spPr/>
        <p:txBody>
          <a:bodyPr/>
          <a:lstStyle/>
          <a:p>
            <a:fld id="{81EE72E2-7ED3-4CEB-826F-A62099BB6980}" type="slidenum">
              <a:rPr lang="en-US" smtClean="0"/>
              <a:t>45</a:t>
            </a:fld>
            <a:endParaRPr lang="en-US"/>
          </a:p>
        </p:txBody>
      </p:sp>
      <p:sp>
        <p:nvSpPr>
          <p:cNvPr id="7" name="Rectangle 6"/>
          <p:cNvSpPr/>
          <p:nvPr/>
        </p:nvSpPr>
        <p:spPr>
          <a:xfrm>
            <a:off x="9777987" y="3633039"/>
            <a:ext cx="2183996" cy="369332"/>
          </a:xfrm>
          <a:prstGeom prst="rect">
            <a:avLst/>
          </a:prstGeom>
        </p:spPr>
        <p:txBody>
          <a:bodyPr wrap="none">
            <a:spAutoFit/>
          </a:bodyPr>
          <a:lstStyle/>
          <a:p>
            <a:r>
              <a:rPr lang="en-US" dirty="0"/>
              <a:t>Photo </a:t>
            </a:r>
            <a:r>
              <a:rPr lang="en-US" dirty="0" smtClean="0"/>
              <a:t>courtesy </a:t>
            </a:r>
            <a:r>
              <a:rPr lang="en-US" dirty="0"/>
              <a:t>OSHA</a:t>
            </a:r>
          </a:p>
        </p:txBody>
      </p:sp>
      <p:pic>
        <p:nvPicPr>
          <p:cNvPr id="6" name="Picture 5" title="circuit break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3810" y="1132257"/>
            <a:ext cx="1735646" cy="2184729"/>
          </a:xfrm>
          <a:prstGeom prst="rect">
            <a:avLst/>
          </a:prstGeom>
        </p:spPr>
      </p:pic>
    </p:spTree>
    <p:extLst>
      <p:ext uri="{BB962C8B-B14F-4D97-AF65-F5344CB8AC3E}">
        <p14:creationId xmlns:p14="http://schemas.microsoft.com/office/powerpoint/2010/main" val="10698861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9138" name="Rectangle 2"/>
          <p:cNvSpPr>
            <a:spLocks noGrp="1" noChangeArrowheads="1"/>
          </p:cNvSpPr>
          <p:nvPr>
            <p:ph type="title"/>
          </p:nvPr>
        </p:nvSpPr>
        <p:spPr/>
        <p:txBody>
          <a:bodyPr>
            <a:normAutofit/>
          </a:bodyPr>
          <a:lstStyle/>
          <a:p>
            <a:pPr algn="ctr">
              <a:defRPr/>
            </a:pPr>
            <a:r>
              <a:rPr lang="en-US" sz="3600" dirty="0"/>
              <a:t>1910.333 </a:t>
            </a:r>
            <a:br>
              <a:rPr lang="en-US" sz="3600" dirty="0"/>
            </a:br>
            <a:r>
              <a:rPr lang="en-US" sz="3600" dirty="0"/>
              <a:t>Selection and Use of Work Practices</a:t>
            </a:r>
            <a:endParaRPr lang="en-US" sz="3600" dirty="0" smtClean="0"/>
          </a:p>
        </p:txBody>
      </p:sp>
      <p:sp>
        <p:nvSpPr>
          <p:cNvPr id="859139" name="Rectangle 3"/>
          <p:cNvSpPr>
            <a:spLocks noGrp="1" noChangeArrowheads="1"/>
          </p:cNvSpPr>
          <p:nvPr>
            <p:ph type="body" idx="1"/>
          </p:nvPr>
        </p:nvSpPr>
        <p:spPr/>
        <p:txBody>
          <a:bodyPr/>
          <a:lstStyle/>
          <a:p>
            <a:pPr eaLnBrk="1" hangingPunct="1">
              <a:defRPr/>
            </a:pPr>
            <a:r>
              <a:rPr lang="en-US" dirty="0" smtClean="0">
                <a:latin typeface="+mj-lt"/>
              </a:rPr>
              <a:t>(a) General. </a:t>
            </a:r>
            <a:r>
              <a:rPr lang="en-US" i="1" dirty="0" smtClean="0">
                <a:latin typeface="+mj-lt"/>
              </a:rPr>
              <a:t>Safety-related work practices shall be employed</a:t>
            </a:r>
            <a:r>
              <a:rPr lang="en-US" dirty="0" smtClean="0">
                <a:latin typeface="+mj-lt"/>
              </a:rPr>
              <a:t> to prevent electric shock or other injuries resulting from either direct or indirect electrical contacts, when work is performed near or on equipment or circuits which are or may be energized. The specific </a:t>
            </a:r>
            <a:r>
              <a:rPr lang="en-US" i="1" dirty="0" smtClean="0">
                <a:latin typeface="+mj-lt"/>
              </a:rPr>
              <a:t>safety-related work practices shall be consistent</a:t>
            </a:r>
            <a:r>
              <a:rPr lang="en-US" dirty="0" smtClean="0">
                <a:latin typeface="+mj-lt"/>
              </a:rPr>
              <a:t> with the nature and extent of the associated electrical hazards.</a:t>
            </a:r>
          </a:p>
        </p:txBody>
      </p:sp>
      <p:sp>
        <p:nvSpPr>
          <p:cNvPr id="2" name="Slide Number Placeholder 1"/>
          <p:cNvSpPr>
            <a:spLocks noGrp="1"/>
          </p:cNvSpPr>
          <p:nvPr>
            <p:ph type="sldNum" sz="quarter" idx="12"/>
          </p:nvPr>
        </p:nvSpPr>
        <p:spPr/>
        <p:txBody>
          <a:bodyPr/>
          <a:lstStyle/>
          <a:p>
            <a:fld id="{03AE46D5-F5C2-466A-A152-8CD799C5A496}" type="slidenum">
              <a:rPr lang="en-US" smtClean="0"/>
              <a:t>46</a:t>
            </a:fld>
            <a:endParaRPr lang="en-US"/>
          </a:p>
        </p:txBody>
      </p:sp>
    </p:spTree>
    <p:extLst>
      <p:ext uri="{BB962C8B-B14F-4D97-AF65-F5344CB8AC3E}">
        <p14:creationId xmlns:p14="http://schemas.microsoft.com/office/powerpoint/2010/main" val="26175487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2607"/>
            <a:ext cx="10515600" cy="1328082"/>
          </a:xfrm>
        </p:spPr>
        <p:txBody>
          <a:bodyPr>
            <a:normAutofit fontScale="90000"/>
          </a:bodyPr>
          <a:lstStyle/>
          <a:p>
            <a:pPr algn="ctr"/>
            <a:r>
              <a:rPr lang="en-US" dirty="0"/>
              <a:t/>
            </a:r>
            <a:br>
              <a:rPr lang="en-US" dirty="0"/>
            </a:br>
            <a:r>
              <a:rPr lang="en-US" sz="4000" dirty="0"/>
              <a:t>1910.333(a)(1</a:t>
            </a:r>
            <a:r>
              <a:rPr lang="en-US" sz="4000" dirty="0" smtClean="0"/>
              <a:t>)</a:t>
            </a:r>
            <a:br>
              <a:rPr lang="en-US" sz="4000" dirty="0" smtClean="0"/>
            </a:br>
            <a:r>
              <a:rPr lang="en-US" sz="4000" dirty="0" smtClean="0"/>
              <a:t>De-energized Parts</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dirty="0" smtClean="0">
                <a:latin typeface="+mj-lt"/>
              </a:rPr>
              <a:t>1910.333(a)(1)</a:t>
            </a:r>
          </a:p>
          <a:p>
            <a:pPr lvl="1">
              <a:lnSpc>
                <a:spcPts val="2800"/>
              </a:lnSpc>
              <a:spcBef>
                <a:spcPct val="0"/>
              </a:spcBef>
            </a:pPr>
            <a:r>
              <a:rPr lang="en-US" altLang="en-US" dirty="0" smtClean="0">
                <a:latin typeface="+mj-lt"/>
              </a:rPr>
              <a:t>Live </a:t>
            </a:r>
            <a:r>
              <a:rPr lang="en-US" altLang="en-US" dirty="0">
                <a:latin typeface="+mj-lt"/>
              </a:rPr>
              <a:t>parts shall be </a:t>
            </a:r>
            <a:r>
              <a:rPr lang="en-US" altLang="en-US" dirty="0" smtClean="0">
                <a:latin typeface="+mj-lt"/>
              </a:rPr>
              <a:t>de-energized </a:t>
            </a:r>
            <a:r>
              <a:rPr lang="en-US" altLang="en-US" dirty="0">
                <a:latin typeface="+mj-lt"/>
              </a:rPr>
              <a:t>unless:</a:t>
            </a:r>
          </a:p>
          <a:p>
            <a:pPr lvl="2">
              <a:lnSpc>
                <a:spcPts val="2800"/>
              </a:lnSpc>
              <a:spcBef>
                <a:spcPct val="0"/>
              </a:spcBef>
            </a:pPr>
            <a:r>
              <a:rPr lang="en-US" altLang="en-US" dirty="0" smtClean="0">
                <a:latin typeface="+mj-lt"/>
              </a:rPr>
              <a:t>Additional </a:t>
            </a:r>
            <a:r>
              <a:rPr lang="en-US" altLang="en-US" dirty="0">
                <a:latin typeface="+mj-lt"/>
              </a:rPr>
              <a:t>or increased </a:t>
            </a:r>
            <a:r>
              <a:rPr lang="en-US" altLang="en-US" dirty="0" smtClean="0">
                <a:latin typeface="+mj-lt"/>
              </a:rPr>
              <a:t>hazards</a:t>
            </a:r>
          </a:p>
          <a:p>
            <a:pPr lvl="2">
              <a:lnSpc>
                <a:spcPts val="2800"/>
              </a:lnSpc>
              <a:spcBef>
                <a:spcPct val="0"/>
              </a:spcBef>
            </a:pPr>
            <a:r>
              <a:rPr lang="en-US" altLang="en-US" dirty="0">
                <a:latin typeface="+mj-lt"/>
              </a:rPr>
              <a:t>Infeasible</a:t>
            </a:r>
          </a:p>
          <a:p>
            <a:pPr lvl="1">
              <a:lnSpc>
                <a:spcPts val="2800"/>
              </a:lnSpc>
              <a:spcBef>
                <a:spcPct val="0"/>
              </a:spcBef>
              <a:buClrTx/>
              <a:buSzTx/>
              <a:buFontTx/>
              <a:buNone/>
            </a:pPr>
            <a:endParaRPr lang="en-US" altLang="en-US" dirty="0">
              <a:latin typeface="+mj-lt"/>
            </a:endParaRPr>
          </a:p>
          <a:p>
            <a:pPr>
              <a:lnSpc>
                <a:spcPts val="2800"/>
              </a:lnSpc>
              <a:spcBef>
                <a:spcPct val="0"/>
              </a:spcBef>
              <a:buClrTx/>
              <a:buSzTx/>
              <a:buFontTx/>
              <a:buNone/>
            </a:pPr>
            <a:r>
              <a:rPr lang="en-US" altLang="en-US" dirty="0">
                <a:latin typeface="+mj-lt"/>
              </a:rPr>
              <a:t>•	</a:t>
            </a:r>
            <a:r>
              <a:rPr lang="en-US" altLang="en-US" dirty="0" smtClean="0">
                <a:latin typeface="+mj-lt"/>
              </a:rPr>
              <a:t>Live </a:t>
            </a:r>
            <a:r>
              <a:rPr lang="en-US" altLang="en-US" dirty="0">
                <a:latin typeface="+mj-lt"/>
              </a:rPr>
              <a:t>parts less than 50 volts need </a:t>
            </a:r>
            <a:r>
              <a:rPr lang="en-US" altLang="en-US" dirty="0" smtClean="0">
                <a:latin typeface="+mj-lt"/>
              </a:rPr>
              <a:t>not </a:t>
            </a:r>
            <a:r>
              <a:rPr lang="en-US" altLang="en-US">
                <a:latin typeface="+mj-lt"/>
              </a:rPr>
              <a:t>be </a:t>
            </a:r>
            <a:r>
              <a:rPr lang="en-US" altLang="en-US" smtClean="0">
                <a:latin typeface="+mj-lt"/>
              </a:rPr>
              <a:t>de-energized </a:t>
            </a:r>
            <a:r>
              <a:rPr lang="en-US" altLang="en-US" dirty="0" smtClean="0">
                <a:latin typeface="+mj-lt"/>
              </a:rPr>
              <a:t>if there is no increased exposure to electrical burns or to explosion due to electric arcs</a:t>
            </a:r>
            <a:endParaRPr lang="en-US" altLang="en-US" dirty="0">
              <a:latin typeface="+mj-lt"/>
            </a:endParaRPr>
          </a:p>
          <a:p>
            <a:endParaRPr lang="en-US" sz="3600" dirty="0"/>
          </a:p>
        </p:txBody>
      </p:sp>
      <p:sp>
        <p:nvSpPr>
          <p:cNvPr id="4" name="Slide Number Placeholder 3"/>
          <p:cNvSpPr>
            <a:spLocks noGrp="1"/>
          </p:cNvSpPr>
          <p:nvPr>
            <p:ph type="sldNum" sz="quarter" idx="12"/>
          </p:nvPr>
        </p:nvSpPr>
        <p:spPr/>
        <p:txBody>
          <a:bodyPr/>
          <a:lstStyle/>
          <a:p>
            <a:fld id="{03AE46D5-F5C2-466A-A152-8CD799C5A496}" type="slidenum">
              <a:rPr lang="en-US" smtClean="0"/>
              <a:t>47</a:t>
            </a:fld>
            <a:endParaRPr lang="en-US"/>
          </a:p>
        </p:txBody>
      </p:sp>
    </p:spTree>
    <p:extLst>
      <p:ext uri="{BB962C8B-B14F-4D97-AF65-F5344CB8AC3E}">
        <p14:creationId xmlns:p14="http://schemas.microsoft.com/office/powerpoint/2010/main" val="7539595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altLang="en-US" sz="3600" dirty="0"/>
              <a:t>Examples of increased or additional hazards</a:t>
            </a:r>
            <a:r>
              <a:rPr lang="en-US" altLang="en-US" dirty="0"/>
              <a:t/>
            </a:r>
            <a:br>
              <a:rPr lang="en-US" altLang="en-US" dirty="0"/>
            </a:br>
            <a:endParaRPr lang="en-US" dirty="0"/>
          </a:p>
        </p:txBody>
      </p:sp>
      <p:sp>
        <p:nvSpPr>
          <p:cNvPr id="4" name="Content Placeholder 3"/>
          <p:cNvSpPr>
            <a:spLocks noGrp="1"/>
          </p:cNvSpPr>
          <p:nvPr>
            <p:ph idx="1"/>
          </p:nvPr>
        </p:nvSpPr>
        <p:spPr/>
        <p:txBody>
          <a:bodyPr/>
          <a:lstStyle/>
          <a:p>
            <a:pPr>
              <a:lnSpc>
                <a:spcPts val="3111"/>
              </a:lnSpc>
              <a:spcBef>
                <a:spcPct val="0"/>
              </a:spcBef>
              <a:buClrTx/>
              <a:buSzTx/>
              <a:buNone/>
            </a:pPr>
            <a:r>
              <a:rPr lang="en-US" altLang="en-US" dirty="0"/>
              <a:t>•	</a:t>
            </a:r>
            <a:r>
              <a:rPr lang="en-US" altLang="en-US" dirty="0">
                <a:latin typeface="+mj-lt"/>
              </a:rPr>
              <a:t>Interruption of life support systems</a:t>
            </a:r>
          </a:p>
          <a:p>
            <a:pPr>
              <a:lnSpc>
                <a:spcPts val="3111"/>
              </a:lnSpc>
              <a:spcBef>
                <a:spcPct val="0"/>
              </a:spcBef>
              <a:buClrTx/>
              <a:buSzTx/>
              <a:buNone/>
            </a:pPr>
            <a:endParaRPr lang="en-US" altLang="en-US" dirty="0">
              <a:latin typeface="+mj-lt"/>
            </a:endParaRPr>
          </a:p>
          <a:p>
            <a:pPr>
              <a:lnSpc>
                <a:spcPts val="3111"/>
              </a:lnSpc>
              <a:spcBef>
                <a:spcPct val="0"/>
              </a:spcBef>
              <a:buClrTx/>
              <a:buSzTx/>
              <a:buNone/>
            </a:pPr>
            <a:r>
              <a:rPr lang="en-US" altLang="en-US" dirty="0">
                <a:latin typeface="+mj-lt"/>
              </a:rPr>
              <a:t>•	Deactivation of emergency alarm systems</a:t>
            </a:r>
          </a:p>
          <a:p>
            <a:pPr>
              <a:lnSpc>
                <a:spcPts val="3111"/>
              </a:lnSpc>
              <a:spcBef>
                <a:spcPct val="0"/>
              </a:spcBef>
              <a:buClrTx/>
              <a:buSzTx/>
              <a:buNone/>
            </a:pPr>
            <a:endParaRPr lang="en-US" altLang="en-US" dirty="0">
              <a:latin typeface="+mj-lt"/>
            </a:endParaRPr>
          </a:p>
          <a:p>
            <a:pPr>
              <a:lnSpc>
                <a:spcPts val="3111"/>
              </a:lnSpc>
              <a:spcBef>
                <a:spcPct val="0"/>
              </a:spcBef>
              <a:buClrTx/>
              <a:buSzTx/>
              <a:buNone/>
            </a:pPr>
            <a:r>
              <a:rPr lang="en-US" altLang="en-US" dirty="0">
                <a:latin typeface="+mj-lt"/>
              </a:rPr>
              <a:t>•	Shutdown of hazardous location ventilation</a:t>
            </a:r>
          </a:p>
          <a:p>
            <a:pPr>
              <a:lnSpc>
                <a:spcPts val="3111"/>
              </a:lnSpc>
              <a:spcBef>
                <a:spcPct val="0"/>
              </a:spcBef>
              <a:buClrTx/>
              <a:buSzTx/>
              <a:buNone/>
            </a:pPr>
            <a:endParaRPr lang="en-US" altLang="en-US" dirty="0">
              <a:latin typeface="+mj-lt"/>
            </a:endParaRPr>
          </a:p>
          <a:p>
            <a:pPr>
              <a:lnSpc>
                <a:spcPts val="3111"/>
              </a:lnSpc>
              <a:spcBef>
                <a:spcPct val="0"/>
              </a:spcBef>
              <a:buClrTx/>
              <a:buSzTx/>
              <a:buNone/>
            </a:pPr>
            <a:r>
              <a:rPr lang="en-US" altLang="en-US" dirty="0">
                <a:latin typeface="+mj-lt"/>
              </a:rPr>
              <a:t>•	Removal of illumination from an area</a:t>
            </a:r>
            <a:endParaRPr lang="en-US" altLang="en-US" dirty="0">
              <a:solidFill>
                <a:srgbClr val="FEFF2A"/>
              </a:solidFill>
              <a:latin typeface="+mj-lt"/>
            </a:endParaRPr>
          </a:p>
          <a:p>
            <a:endParaRPr lang="en-US" dirty="0"/>
          </a:p>
        </p:txBody>
      </p:sp>
      <p:sp>
        <p:nvSpPr>
          <p:cNvPr id="2" name="Slide Number Placeholder 1"/>
          <p:cNvSpPr>
            <a:spLocks noGrp="1"/>
          </p:cNvSpPr>
          <p:nvPr>
            <p:ph type="sldNum" sz="quarter" idx="12"/>
          </p:nvPr>
        </p:nvSpPr>
        <p:spPr/>
        <p:txBody>
          <a:bodyPr/>
          <a:lstStyle/>
          <a:p>
            <a:fld id="{81EE72E2-7ED3-4CEB-826F-A62099BB6980}" type="slidenum">
              <a:rPr lang="en-US" smtClean="0"/>
              <a:t>48</a:t>
            </a:fld>
            <a:endParaRPr lang="en-US"/>
          </a:p>
        </p:txBody>
      </p:sp>
    </p:spTree>
    <p:extLst>
      <p:ext uri="{BB962C8B-B14F-4D97-AF65-F5344CB8AC3E}">
        <p14:creationId xmlns:p14="http://schemas.microsoft.com/office/powerpoint/2010/main" val="13863220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altLang="en-US" sz="4000" dirty="0" smtClean="0"/>
              <a:t/>
            </a:r>
            <a:br>
              <a:rPr lang="en-US" altLang="en-US" sz="4000" dirty="0" smtClean="0"/>
            </a:br>
            <a:r>
              <a:rPr lang="en-US" altLang="en-US" sz="4000" dirty="0" smtClean="0"/>
              <a:t>Examples </a:t>
            </a:r>
            <a:r>
              <a:rPr lang="en-US" altLang="en-US" sz="4000" dirty="0"/>
              <a:t>of I</a:t>
            </a:r>
            <a:r>
              <a:rPr lang="en-US" altLang="en-US" sz="4000" dirty="0" smtClean="0"/>
              <a:t>nfeasibility</a:t>
            </a:r>
            <a:r>
              <a:rPr lang="en-US" altLang="en-US" dirty="0"/>
              <a:t/>
            </a:r>
            <a:br>
              <a:rPr lang="en-US" altLang="en-US" dirty="0"/>
            </a:br>
            <a:endParaRPr lang="en-US" dirty="0"/>
          </a:p>
        </p:txBody>
      </p:sp>
      <p:sp>
        <p:nvSpPr>
          <p:cNvPr id="4" name="Content Placeholder 3"/>
          <p:cNvSpPr>
            <a:spLocks noGrp="1"/>
          </p:cNvSpPr>
          <p:nvPr>
            <p:ph idx="1"/>
          </p:nvPr>
        </p:nvSpPr>
        <p:spPr/>
        <p:txBody>
          <a:bodyPr/>
          <a:lstStyle/>
          <a:p>
            <a:pPr>
              <a:lnSpc>
                <a:spcPts val="3111"/>
              </a:lnSpc>
              <a:spcBef>
                <a:spcPct val="0"/>
              </a:spcBef>
              <a:buClrTx/>
              <a:buSzTx/>
              <a:buNone/>
            </a:pPr>
            <a:r>
              <a:rPr lang="en-US" altLang="en-US" dirty="0"/>
              <a:t>•	</a:t>
            </a:r>
            <a:r>
              <a:rPr lang="en-US" altLang="en-US" dirty="0">
                <a:latin typeface="+mj-lt"/>
              </a:rPr>
              <a:t>Testing of electric circuits</a:t>
            </a:r>
          </a:p>
          <a:p>
            <a:pPr>
              <a:lnSpc>
                <a:spcPts val="3111"/>
              </a:lnSpc>
              <a:spcBef>
                <a:spcPct val="0"/>
              </a:spcBef>
              <a:buClrTx/>
              <a:buSzTx/>
              <a:buNone/>
            </a:pPr>
            <a:endParaRPr lang="en-US" altLang="en-US" dirty="0">
              <a:latin typeface="+mj-lt"/>
            </a:endParaRPr>
          </a:p>
          <a:p>
            <a:pPr>
              <a:lnSpc>
                <a:spcPts val="3111"/>
              </a:lnSpc>
              <a:spcBef>
                <a:spcPct val="0"/>
              </a:spcBef>
              <a:buClrTx/>
              <a:buSzTx/>
              <a:buNone/>
            </a:pPr>
            <a:r>
              <a:rPr lang="en-US" altLang="en-US" dirty="0">
                <a:latin typeface="+mj-lt"/>
              </a:rPr>
              <a:t>•	Circuits that form an integral part of a </a:t>
            </a:r>
            <a:r>
              <a:rPr lang="en-US" altLang="en-US" dirty="0" smtClean="0">
                <a:latin typeface="+mj-lt"/>
              </a:rPr>
              <a:t>continuous </a:t>
            </a:r>
            <a:r>
              <a:rPr lang="en-US" altLang="en-US" dirty="0">
                <a:latin typeface="+mj-lt"/>
              </a:rPr>
              <a:t>industrial </a:t>
            </a:r>
            <a:r>
              <a:rPr lang="en-US" altLang="en-US" dirty="0" smtClean="0">
                <a:latin typeface="+mj-lt"/>
              </a:rPr>
              <a:t>process</a:t>
            </a:r>
          </a:p>
          <a:p>
            <a:pPr>
              <a:lnSpc>
                <a:spcPts val="3111"/>
              </a:lnSpc>
              <a:spcBef>
                <a:spcPct val="0"/>
              </a:spcBef>
              <a:buClrTx/>
              <a:buSzTx/>
              <a:buNone/>
            </a:pPr>
            <a:endParaRPr lang="en-US" altLang="en-US" dirty="0">
              <a:latin typeface="+mj-lt"/>
            </a:endParaRPr>
          </a:p>
          <a:p>
            <a:pPr>
              <a:lnSpc>
                <a:spcPts val="3111"/>
              </a:lnSpc>
              <a:spcBef>
                <a:spcPct val="0"/>
              </a:spcBef>
              <a:buClrTx/>
              <a:buSzTx/>
              <a:buNone/>
            </a:pPr>
            <a:endParaRPr lang="en-US" altLang="en-US" dirty="0">
              <a:latin typeface="+mj-lt"/>
            </a:endParaRPr>
          </a:p>
          <a:p>
            <a:endParaRPr lang="en-US" dirty="0"/>
          </a:p>
        </p:txBody>
      </p:sp>
      <p:sp>
        <p:nvSpPr>
          <p:cNvPr id="2" name="Slide Number Placeholder 1"/>
          <p:cNvSpPr>
            <a:spLocks noGrp="1"/>
          </p:cNvSpPr>
          <p:nvPr>
            <p:ph type="sldNum" sz="quarter" idx="12"/>
          </p:nvPr>
        </p:nvSpPr>
        <p:spPr/>
        <p:txBody>
          <a:bodyPr/>
          <a:lstStyle/>
          <a:p>
            <a:fld id="{81EE72E2-7ED3-4CEB-826F-A62099BB6980}" type="slidenum">
              <a:rPr lang="en-US" smtClean="0"/>
              <a:t>49</a:t>
            </a:fld>
            <a:endParaRPr lang="en-US"/>
          </a:p>
        </p:txBody>
      </p:sp>
    </p:spTree>
    <p:extLst>
      <p:ext uri="{BB962C8B-B14F-4D97-AF65-F5344CB8AC3E}">
        <p14:creationId xmlns:p14="http://schemas.microsoft.com/office/powerpoint/2010/main" val="1115992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OSHA </a:t>
            </a:r>
            <a:r>
              <a:rPr lang="en-US" dirty="0" smtClean="0"/>
              <a:t>Regulations  </a:t>
            </a:r>
            <a:endParaRPr lang="en-US" dirty="0"/>
          </a:p>
        </p:txBody>
      </p:sp>
      <p:sp>
        <p:nvSpPr>
          <p:cNvPr id="3" name="Content Placeholder 2"/>
          <p:cNvSpPr>
            <a:spLocks noGrp="1"/>
          </p:cNvSpPr>
          <p:nvPr>
            <p:ph idx="1"/>
          </p:nvPr>
        </p:nvSpPr>
        <p:spPr/>
        <p:txBody>
          <a:bodyPr/>
          <a:lstStyle/>
          <a:p>
            <a:r>
              <a:rPr lang="en-US" dirty="0" smtClean="0"/>
              <a:t>Employer Responsibilities</a:t>
            </a:r>
          </a:p>
          <a:p>
            <a:pPr lvl="1"/>
            <a:r>
              <a:rPr lang="en-US" dirty="0"/>
              <a:t>Provide a workplace free from recognized hazards &amp; comply with OSHA standards</a:t>
            </a:r>
          </a:p>
          <a:p>
            <a:pPr lvl="1"/>
            <a:r>
              <a:rPr lang="en-US" dirty="0"/>
              <a:t>Provide training required by OSHA </a:t>
            </a:r>
            <a:r>
              <a:rPr lang="en-US" dirty="0" smtClean="0"/>
              <a:t>standards</a:t>
            </a:r>
          </a:p>
          <a:p>
            <a:pPr lvl="1"/>
            <a:r>
              <a:rPr lang="en-US" dirty="0"/>
              <a:t>Keep records of injuries and illnesses</a:t>
            </a:r>
          </a:p>
          <a:p>
            <a:pPr lvl="1"/>
            <a:r>
              <a:rPr lang="en-US" dirty="0"/>
              <a:t>Provide medical exams and access to exposure and medical </a:t>
            </a:r>
            <a:r>
              <a:rPr lang="en-US" dirty="0" smtClean="0"/>
              <a:t>records</a:t>
            </a:r>
          </a:p>
          <a:p>
            <a:pPr lvl="1"/>
            <a:r>
              <a:rPr lang="en-US" dirty="0"/>
              <a:t>Not discriminate against workers who exercise their </a:t>
            </a:r>
            <a:r>
              <a:rPr lang="en-US" dirty="0" smtClean="0"/>
              <a:t>rights</a:t>
            </a:r>
          </a:p>
          <a:p>
            <a:pPr lvl="1"/>
            <a:r>
              <a:rPr lang="en-US" dirty="0"/>
              <a:t>Post OSHA citations and abatement verification notices </a:t>
            </a:r>
          </a:p>
          <a:p>
            <a:pPr lvl="1"/>
            <a:r>
              <a:rPr lang="en-US" dirty="0"/>
              <a:t>Provide and pay </a:t>
            </a:r>
            <a:r>
              <a:rPr lang="en-US" dirty="0" smtClean="0"/>
              <a:t>for required </a:t>
            </a:r>
            <a:r>
              <a:rPr lang="en-US" dirty="0"/>
              <a:t>PPE</a:t>
            </a:r>
          </a:p>
          <a:p>
            <a:pPr lvl="1"/>
            <a:endParaRPr lang="en-US" dirty="0"/>
          </a:p>
          <a:p>
            <a:pPr lvl="1"/>
            <a:endParaRPr lang="en-US" dirty="0"/>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03AE46D5-F5C2-466A-A152-8CD799C5A496}" type="slidenum">
              <a:rPr lang="en-US" smtClean="0"/>
              <a:t>5</a:t>
            </a:fld>
            <a:endParaRPr lang="en-US"/>
          </a:p>
        </p:txBody>
      </p:sp>
    </p:spTree>
    <p:extLst>
      <p:ext uri="{BB962C8B-B14F-4D97-AF65-F5344CB8AC3E}">
        <p14:creationId xmlns:p14="http://schemas.microsoft.com/office/powerpoint/2010/main" val="39210365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1910.333(a</a:t>
            </a:r>
            <a:r>
              <a:rPr lang="en-US" sz="3600" dirty="0"/>
              <a:t>)(2</a:t>
            </a:r>
            <a:r>
              <a:rPr lang="en-US" sz="3600" dirty="0" smtClean="0"/>
              <a:t>)</a:t>
            </a:r>
            <a:br>
              <a:rPr lang="en-US" sz="3600" dirty="0" smtClean="0"/>
            </a:br>
            <a:r>
              <a:rPr lang="en-US" sz="3600" dirty="0" smtClean="0"/>
              <a:t>Energized Parts</a:t>
            </a:r>
            <a:endParaRPr lang="en-US" sz="3600" dirty="0"/>
          </a:p>
        </p:txBody>
      </p:sp>
      <p:sp>
        <p:nvSpPr>
          <p:cNvPr id="3" name="Content Placeholder 2"/>
          <p:cNvSpPr>
            <a:spLocks noGrp="1"/>
          </p:cNvSpPr>
          <p:nvPr>
            <p:ph idx="1"/>
          </p:nvPr>
        </p:nvSpPr>
        <p:spPr/>
        <p:txBody>
          <a:bodyPr/>
          <a:lstStyle/>
          <a:p>
            <a:r>
              <a:rPr lang="en-US" dirty="0" smtClean="0">
                <a:latin typeface="+mj-lt"/>
              </a:rPr>
              <a:t>If exposed live parts are not de-energized (</a:t>
            </a:r>
            <a:r>
              <a:rPr lang="en-US" dirty="0" err="1" smtClean="0">
                <a:latin typeface="+mj-lt"/>
              </a:rPr>
              <a:t>i.e</a:t>
            </a:r>
            <a:r>
              <a:rPr lang="en-US" dirty="0" smtClean="0">
                <a:latin typeface="+mj-lt"/>
              </a:rPr>
              <a:t>, for reasons of increased or additional hazards or infeasibility), other safety-related work practices shall be used to protect employees who may be exposed to the electrical hazard involved.  Such work practices shall protect employees against contact with energized circuit parts directly with any part of their body or indirectly through some other conductive object.  The work practices that are used shall be suitable for the voltage level of the exposed electric conductors or circuit parts.</a:t>
            </a:r>
            <a:endParaRPr lang="en-US" dirty="0">
              <a:latin typeface="+mj-lt"/>
            </a:endParaRPr>
          </a:p>
        </p:txBody>
      </p:sp>
      <p:sp>
        <p:nvSpPr>
          <p:cNvPr id="4" name="Slide Number Placeholder 3"/>
          <p:cNvSpPr>
            <a:spLocks noGrp="1"/>
          </p:cNvSpPr>
          <p:nvPr>
            <p:ph type="sldNum" sz="quarter" idx="12"/>
          </p:nvPr>
        </p:nvSpPr>
        <p:spPr/>
        <p:txBody>
          <a:bodyPr/>
          <a:lstStyle/>
          <a:p>
            <a:fld id="{81EE72E2-7ED3-4CEB-826F-A62099BB6980}" type="slidenum">
              <a:rPr lang="en-US" smtClean="0"/>
              <a:t>50</a:t>
            </a:fld>
            <a:endParaRPr lang="en-US"/>
          </a:p>
        </p:txBody>
      </p:sp>
    </p:spTree>
    <p:extLst>
      <p:ext uri="{BB962C8B-B14F-4D97-AF65-F5344CB8AC3E}">
        <p14:creationId xmlns:p14="http://schemas.microsoft.com/office/powerpoint/2010/main" val="18619531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a:bodyPr>
          <a:lstStyle/>
          <a:p>
            <a:pPr algn="ctr"/>
            <a:r>
              <a:rPr lang="en-US" sz="3600" dirty="0" smtClean="0"/>
              <a:t>1910.333(b)</a:t>
            </a:r>
            <a:br>
              <a:rPr lang="en-US" sz="3600" dirty="0" smtClean="0"/>
            </a:br>
            <a:r>
              <a:rPr lang="en-US" sz="3600" dirty="0" smtClean="0"/>
              <a:t>Working on or near exposed de-energized parts</a:t>
            </a:r>
            <a:endParaRPr lang="en-US" altLang="en-US" sz="3600" b="1" dirty="0"/>
          </a:p>
        </p:txBody>
      </p:sp>
      <p:sp>
        <p:nvSpPr>
          <p:cNvPr id="883715" name="Rectangle 3"/>
          <p:cNvSpPr>
            <a:spLocks noGrp="1" noChangeArrowheads="1"/>
          </p:cNvSpPr>
          <p:nvPr>
            <p:ph type="body" idx="1"/>
          </p:nvPr>
        </p:nvSpPr>
        <p:spPr>
          <a:xfrm>
            <a:off x="838200" y="2004646"/>
            <a:ext cx="10515600" cy="4641688"/>
          </a:xfrm>
        </p:spPr>
        <p:txBody>
          <a:bodyPr/>
          <a:lstStyle/>
          <a:p>
            <a:pPr eaLnBrk="1" hangingPunct="1">
              <a:defRPr/>
            </a:pPr>
            <a:r>
              <a:rPr lang="en-US" dirty="0" smtClean="0">
                <a:latin typeface="+mj-lt"/>
              </a:rPr>
              <a:t>Application</a:t>
            </a:r>
          </a:p>
          <a:p>
            <a:pPr lvl="1">
              <a:defRPr/>
            </a:pPr>
            <a:r>
              <a:rPr lang="en-US" dirty="0" smtClean="0">
                <a:latin typeface="+mj-lt"/>
              </a:rPr>
              <a:t>This paragraph applies to work on exposed </a:t>
            </a:r>
            <a:r>
              <a:rPr lang="en-US" i="1" dirty="0" smtClean="0">
                <a:latin typeface="+mj-lt"/>
              </a:rPr>
              <a:t>de-energized parts or near enough to them to expose the employee to any electrical hazard they present</a:t>
            </a:r>
            <a:r>
              <a:rPr lang="en-US" dirty="0" smtClean="0">
                <a:latin typeface="+mj-lt"/>
              </a:rPr>
              <a:t>. Conductors and parts of electric equipment that have been de-energized but have not been locked out or tagged in accordance with paragraph (b) of this section shall be treated as energized parts.</a:t>
            </a:r>
          </a:p>
        </p:txBody>
      </p:sp>
      <p:sp>
        <p:nvSpPr>
          <p:cNvPr id="2" name="Slide Number Placeholder 1"/>
          <p:cNvSpPr>
            <a:spLocks noGrp="1"/>
          </p:cNvSpPr>
          <p:nvPr>
            <p:ph type="sldNum" sz="quarter" idx="12"/>
          </p:nvPr>
        </p:nvSpPr>
        <p:spPr/>
        <p:txBody>
          <a:bodyPr/>
          <a:lstStyle/>
          <a:p>
            <a:fld id="{03AE46D5-F5C2-466A-A152-8CD799C5A496}" type="slidenum">
              <a:rPr lang="en-US" smtClean="0"/>
              <a:t>51</a:t>
            </a:fld>
            <a:endParaRPr lang="en-US"/>
          </a:p>
        </p:txBody>
      </p:sp>
    </p:spTree>
    <p:extLst>
      <p:ext uri="{BB962C8B-B14F-4D97-AF65-F5344CB8AC3E}">
        <p14:creationId xmlns:p14="http://schemas.microsoft.com/office/powerpoint/2010/main" val="34881328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1910.333(b)(2)(ii)(A)</a:t>
            </a:r>
            <a:br>
              <a:rPr lang="en-US" sz="3600" dirty="0" smtClean="0"/>
            </a:br>
            <a:r>
              <a:rPr lang="en-US" sz="3600" dirty="0" smtClean="0"/>
              <a:t>De-energizing Equipment</a:t>
            </a:r>
            <a:endParaRPr lang="en-US" sz="3600" dirty="0"/>
          </a:p>
        </p:txBody>
      </p:sp>
      <p:sp>
        <p:nvSpPr>
          <p:cNvPr id="3" name="Content Placeholder 2"/>
          <p:cNvSpPr>
            <a:spLocks noGrp="1"/>
          </p:cNvSpPr>
          <p:nvPr>
            <p:ph idx="1"/>
          </p:nvPr>
        </p:nvSpPr>
        <p:spPr>
          <a:xfrm>
            <a:off x="838200" y="1825625"/>
            <a:ext cx="10515600" cy="3185990"/>
          </a:xfrm>
        </p:spPr>
        <p:txBody>
          <a:bodyPr/>
          <a:lstStyle/>
          <a:p>
            <a:r>
              <a:rPr lang="en-US" dirty="0" smtClean="0">
                <a:latin typeface="+mj-lt"/>
              </a:rPr>
              <a:t>Safe procedures for de-energizing circuits and equipment shall be determined before circuits or equipment are de-energized</a:t>
            </a:r>
          </a:p>
          <a:p>
            <a:r>
              <a:rPr lang="en-US" dirty="0" smtClean="0">
                <a:latin typeface="+mj-lt"/>
              </a:rPr>
              <a:t>Refer to the NFPA 70E, Article 120, Establishing an Electrically Safe Working Condition</a:t>
            </a:r>
          </a:p>
          <a:p>
            <a:pPr lvl="1"/>
            <a:r>
              <a:rPr lang="en-US" dirty="0" smtClean="0">
                <a:latin typeface="+mj-lt"/>
              </a:rPr>
              <a:t>120.5(1)</a:t>
            </a:r>
            <a:endParaRPr lang="en-US" dirty="0">
              <a:latin typeface="+mj-lt"/>
            </a:endParaRPr>
          </a:p>
        </p:txBody>
      </p:sp>
      <p:sp>
        <p:nvSpPr>
          <p:cNvPr id="4" name="Slide Number Placeholder 3"/>
          <p:cNvSpPr>
            <a:spLocks noGrp="1"/>
          </p:cNvSpPr>
          <p:nvPr>
            <p:ph type="sldNum" sz="quarter" idx="12"/>
          </p:nvPr>
        </p:nvSpPr>
        <p:spPr/>
        <p:txBody>
          <a:bodyPr/>
          <a:lstStyle/>
          <a:p>
            <a:fld id="{81EE72E2-7ED3-4CEB-826F-A62099BB6980}" type="slidenum">
              <a:rPr lang="en-US" smtClean="0"/>
              <a:t>52</a:t>
            </a:fld>
            <a:endParaRPr lang="en-US"/>
          </a:p>
        </p:txBody>
      </p:sp>
      <p:sp>
        <p:nvSpPr>
          <p:cNvPr id="5" name="TextBox 4"/>
          <p:cNvSpPr txBox="1"/>
          <p:nvPr/>
        </p:nvSpPr>
        <p:spPr>
          <a:xfrm>
            <a:off x="3598984" y="6352143"/>
            <a:ext cx="4994031" cy="369332"/>
          </a:xfrm>
          <a:prstGeom prst="rect">
            <a:avLst/>
          </a:prstGeom>
          <a:noFill/>
        </p:spPr>
        <p:txBody>
          <a:bodyPr wrap="square" rtlCol="0">
            <a:spAutoFit/>
          </a:bodyPr>
          <a:lstStyle/>
          <a:p>
            <a:pPr algn="ctr"/>
            <a:r>
              <a:rPr lang="en-US"/>
              <a:t>Copyright 2018 NFPA 70E All Rights Reserved</a:t>
            </a:r>
            <a:endParaRPr lang="en-US" dirty="0"/>
          </a:p>
        </p:txBody>
      </p:sp>
    </p:spTree>
    <p:extLst>
      <p:ext uri="{BB962C8B-B14F-4D97-AF65-F5344CB8AC3E}">
        <p14:creationId xmlns:p14="http://schemas.microsoft.com/office/powerpoint/2010/main" val="4997088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1910.333(b)(2)(ii)(B)</a:t>
            </a:r>
            <a:br>
              <a:rPr lang="en-US" sz="3600" dirty="0" smtClean="0"/>
            </a:br>
            <a:r>
              <a:rPr lang="en-US" sz="3600" dirty="0" smtClean="0"/>
              <a:t>De-energizing Equipment</a:t>
            </a:r>
            <a:endParaRPr lang="en-US" sz="3600" dirty="0"/>
          </a:p>
        </p:txBody>
      </p:sp>
      <p:sp>
        <p:nvSpPr>
          <p:cNvPr id="3" name="Content Placeholder 2"/>
          <p:cNvSpPr>
            <a:spLocks noGrp="1"/>
          </p:cNvSpPr>
          <p:nvPr>
            <p:ph idx="1"/>
          </p:nvPr>
        </p:nvSpPr>
        <p:spPr>
          <a:xfrm>
            <a:off x="838200" y="1825625"/>
            <a:ext cx="10515600" cy="3185990"/>
          </a:xfrm>
        </p:spPr>
        <p:txBody>
          <a:bodyPr/>
          <a:lstStyle/>
          <a:p>
            <a:r>
              <a:rPr lang="en-US" dirty="0" smtClean="0">
                <a:latin typeface="+mj-lt"/>
              </a:rPr>
              <a:t>The circuits and equipment to be worked on shall be disconnected from all electrical energy sources.</a:t>
            </a:r>
          </a:p>
          <a:p>
            <a:r>
              <a:rPr lang="en-US" dirty="0" smtClean="0">
                <a:latin typeface="+mj-lt"/>
              </a:rPr>
              <a:t>Refer to the NFPA 70E, Article 120, Establishing an Electrically Safe Working Condition</a:t>
            </a:r>
          </a:p>
          <a:p>
            <a:pPr lvl="1"/>
            <a:r>
              <a:rPr lang="en-US" dirty="0" smtClean="0">
                <a:latin typeface="+mj-lt"/>
              </a:rPr>
              <a:t>120.5(2)</a:t>
            </a:r>
            <a:endParaRPr lang="en-US" dirty="0">
              <a:latin typeface="+mj-lt"/>
            </a:endParaRPr>
          </a:p>
        </p:txBody>
      </p:sp>
      <p:sp>
        <p:nvSpPr>
          <p:cNvPr id="4" name="Slide Number Placeholder 3"/>
          <p:cNvSpPr>
            <a:spLocks noGrp="1"/>
          </p:cNvSpPr>
          <p:nvPr>
            <p:ph type="sldNum" sz="quarter" idx="12"/>
          </p:nvPr>
        </p:nvSpPr>
        <p:spPr/>
        <p:txBody>
          <a:bodyPr/>
          <a:lstStyle/>
          <a:p>
            <a:fld id="{81EE72E2-7ED3-4CEB-826F-A62099BB6980}" type="slidenum">
              <a:rPr lang="en-US" smtClean="0"/>
              <a:t>53</a:t>
            </a:fld>
            <a:endParaRPr lang="en-US"/>
          </a:p>
        </p:txBody>
      </p:sp>
      <p:sp>
        <p:nvSpPr>
          <p:cNvPr id="5" name="TextBox 4"/>
          <p:cNvSpPr txBox="1"/>
          <p:nvPr/>
        </p:nvSpPr>
        <p:spPr>
          <a:xfrm>
            <a:off x="3598984" y="6352143"/>
            <a:ext cx="4994031" cy="369332"/>
          </a:xfrm>
          <a:prstGeom prst="rect">
            <a:avLst/>
          </a:prstGeom>
          <a:noFill/>
        </p:spPr>
        <p:txBody>
          <a:bodyPr wrap="square" rtlCol="0">
            <a:spAutoFit/>
          </a:bodyPr>
          <a:lstStyle/>
          <a:p>
            <a:pPr algn="ctr"/>
            <a:r>
              <a:rPr lang="en-US"/>
              <a:t>Copyright 2018 NFPA 70E All Rights Reserved</a:t>
            </a:r>
            <a:endParaRPr lang="en-US" dirty="0"/>
          </a:p>
        </p:txBody>
      </p:sp>
    </p:spTree>
    <p:extLst>
      <p:ext uri="{BB962C8B-B14F-4D97-AF65-F5344CB8AC3E}">
        <p14:creationId xmlns:p14="http://schemas.microsoft.com/office/powerpoint/2010/main" val="5045636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Grp="1" noChangeArrowheads="1"/>
          </p:cNvSpPr>
          <p:nvPr>
            <p:ph type="title"/>
          </p:nvPr>
        </p:nvSpPr>
        <p:spPr/>
        <p:txBody>
          <a:bodyPr>
            <a:normAutofit/>
          </a:bodyPr>
          <a:lstStyle/>
          <a:p>
            <a:pPr algn="ctr" eaLnBrk="1" hangingPunct="1">
              <a:defRPr/>
            </a:pPr>
            <a:r>
              <a:rPr lang="en-US" sz="3600" dirty="0" smtClean="0"/>
              <a:t>Electrically Safe Work Condition</a:t>
            </a:r>
          </a:p>
        </p:txBody>
      </p:sp>
      <p:sp>
        <p:nvSpPr>
          <p:cNvPr id="550915" name="Rectangle 3"/>
          <p:cNvSpPr>
            <a:spLocks noGrp="1" noChangeArrowheads="1"/>
          </p:cNvSpPr>
          <p:nvPr>
            <p:ph type="body" idx="1"/>
          </p:nvPr>
        </p:nvSpPr>
        <p:spPr/>
        <p:txBody>
          <a:bodyPr>
            <a:normAutofit/>
          </a:bodyPr>
          <a:lstStyle/>
          <a:p>
            <a:pPr eaLnBrk="1" hangingPunct="1">
              <a:defRPr/>
            </a:pPr>
            <a:r>
              <a:rPr lang="en-US" dirty="0" smtClean="0">
                <a:latin typeface="+mj-lt"/>
              </a:rPr>
              <a:t>Lockout / </a:t>
            </a:r>
            <a:r>
              <a:rPr lang="en-US" dirty="0" err="1" smtClean="0">
                <a:latin typeface="+mj-lt"/>
              </a:rPr>
              <a:t>Tagout</a:t>
            </a:r>
            <a:r>
              <a:rPr lang="en-US" dirty="0" smtClean="0">
                <a:latin typeface="+mj-lt"/>
              </a:rPr>
              <a:t> </a:t>
            </a:r>
          </a:p>
          <a:p>
            <a:pPr lvl="1" eaLnBrk="1" hangingPunct="1">
              <a:defRPr/>
            </a:pPr>
            <a:r>
              <a:rPr lang="en-US" dirty="0" smtClean="0">
                <a:latin typeface="+mj-lt"/>
              </a:rPr>
              <a:t>Identify all Power Sources</a:t>
            </a:r>
          </a:p>
          <a:p>
            <a:pPr lvl="1" eaLnBrk="1" hangingPunct="1">
              <a:defRPr/>
            </a:pPr>
            <a:r>
              <a:rPr lang="en-US" dirty="0" smtClean="0">
                <a:latin typeface="+mj-lt"/>
              </a:rPr>
              <a:t>Open all Disconnecting Means</a:t>
            </a:r>
          </a:p>
          <a:p>
            <a:pPr lvl="1" eaLnBrk="1" hangingPunct="1">
              <a:defRPr/>
            </a:pPr>
            <a:r>
              <a:rPr lang="en-US" dirty="0" smtClean="0">
                <a:latin typeface="+mj-lt"/>
              </a:rPr>
              <a:t>Visually Verify Opening </a:t>
            </a:r>
          </a:p>
          <a:p>
            <a:pPr lvl="1" eaLnBrk="1" hangingPunct="1">
              <a:buFont typeface="Wingdings" panose="05000000000000000000" pitchFamily="2" charset="2"/>
              <a:buNone/>
              <a:defRPr/>
            </a:pPr>
            <a:r>
              <a:rPr lang="en-US" dirty="0" smtClean="0">
                <a:latin typeface="+mj-lt"/>
              </a:rPr>
              <a:t>  (where possible)</a:t>
            </a:r>
          </a:p>
          <a:p>
            <a:pPr lvl="1" eaLnBrk="1" hangingPunct="1">
              <a:defRPr/>
            </a:pPr>
            <a:r>
              <a:rPr lang="en-US" dirty="0" smtClean="0">
                <a:latin typeface="+mj-lt"/>
              </a:rPr>
              <a:t>Apply Lockout/</a:t>
            </a:r>
            <a:r>
              <a:rPr lang="en-US" dirty="0" err="1" smtClean="0">
                <a:latin typeface="+mj-lt"/>
              </a:rPr>
              <a:t>Tagout</a:t>
            </a:r>
            <a:endParaRPr lang="en-US" dirty="0" smtClean="0">
              <a:latin typeface="+mj-lt"/>
            </a:endParaRPr>
          </a:p>
          <a:p>
            <a:pPr lvl="1" eaLnBrk="1" hangingPunct="1">
              <a:defRPr/>
            </a:pPr>
            <a:r>
              <a:rPr lang="en-US" dirty="0" smtClean="0">
                <a:latin typeface="+mj-lt"/>
              </a:rPr>
              <a:t>Test for Absence of Voltage</a:t>
            </a:r>
          </a:p>
          <a:p>
            <a:pPr lvl="1" eaLnBrk="1" hangingPunct="1">
              <a:defRPr/>
            </a:pPr>
            <a:r>
              <a:rPr lang="en-US" dirty="0" smtClean="0">
                <a:latin typeface="+mj-lt"/>
              </a:rPr>
              <a:t>Apply Safety Grounds</a:t>
            </a:r>
          </a:p>
        </p:txBody>
      </p:sp>
      <p:pic>
        <p:nvPicPr>
          <p:cNvPr id="47108" name="Picture 4" descr="lockou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27107" y="1646238"/>
            <a:ext cx="3150306" cy="371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03AE46D5-F5C2-466A-A152-8CD799C5A496}" type="slidenum">
              <a:rPr lang="en-US" smtClean="0"/>
              <a:t>54</a:t>
            </a:fld>
            <a:endParaRPr lang="en-US"/>
          </a:p>
        </p:txBody>
      </p:sp>
      <p:sp>
        <p:nvSpPr>
          <p:cNvPr id="3" name="TextBox 2"/>
          <p:cNvSpPr txBox="1"/>
          <p:nvPr/>
        </p:nvSpPr>
        <p:spPr>
          <a:xfrm>
            <a:off x="6427107" y="5359225"/>
            <a:ext cx="3150306" cy="369332"/>
          </a:xfrm>
          <a:prstGeom prst="rect">
            <a:avLst/>
          </a:prstGeom>
          <a:noFill/>
        </p:spPr>
        <p:txBody>
          <a:bodyPr wrap="square" rtlCol="0">
            <a:spAutoFit/>
          </a:bodyPr>
          <a:lstStyle/>
          <a:p>
            <a:pPr algn="ctr"/>
            <a:r>
              <a:rPr lang="en-US" dirty="0" smtClean="0"/>
              <a:t>Photo Courtesy Doug Zemler</a:t>
            </a:r>
            <a:endParaRPr lang="en-US" dirty="0"/>
          </a:p>
        </p:txBody>
      </p:sp>
    </p:spTree>
    <p:extLst>
      <p:ext uri="{BB962C8B-B14F-4D97-AF65-F5344CB8AC3E}">
        <p14:creationId xmlns:p14="http://schemas.microsoft.com/office/powerpoint/2010/main" val="424804019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1910.333(b)(2)(ii)(C)</a:t>
            </a:r>
            <a:br>
              <a:rPr lang="en-US" sz="3600" dirty="0" smtClean="0"/>
            </a:br>
            <a:r>
              <a:rPr lang="en-US" sz="3600" dirty="0" smtClean="0"/>
              <a:t>De-energizing Equipment</a:t>
            </a:r>
            <a:endParaRPr lang="en-US" sz="3600" dirty="0"/>
          </a:p>
        </p:txBody>
      </p:sp>
      <p:sp>
        <p:nvSpPr>
          <p:cNvPr id="3" name="Content Placeholder 2"/>
          <p:cNvSpPr>
            <a:spLocks noGrp="1"/>
          </p:cNvSpPr>
          <p:nvPr>
            <p:ph idx="1"/>
          </p:nvPr>
        </p:nvSpPr>
        <p:spPr>
          <a:xfrm>
            <a:off x="838200" y="1825625"/>
            <a:ext cx="10515600" cy="3185990"/>
          </a:xfrm>
        </p:spPr>
        <p:txBody>
          <a:bodyPr/>
          <a:lstStyle/>
          <a:p>
            <a:r>
              <a:rPr lang="en-US" dirty="0" smtClean="0">
                <a:latin typeface="+mj-lt"/>
              </a:rPr>
              <a:t>Stored electrical energy which might endanger personnel shall be released </a:t>
            </a:r>
          </a:p>
          <a:p>
            <a:r>
              <a:rPr lang="en-US" dirty="0" smtClean="0">
                <a:latin typeface="+mj-lt"/>
              </a:rPr>
              <a:t>Refer to the NFPA 70E, Article 120, Establishing an Electrically Safe Working Condition</a:t>
            </a:r>
          </a:p>
          <a:p>
            <a:pPr lvl="1"/>
            <a:r>
              <a:rPr lang="en-US" dirty="0" smtClean="0">
                <a:latin typeface="+mj-lt"/>
              </a:rPr>
              <a:t>120.5(4)</a:t>
            </a:r>
            <a:endParaRPr lang="en-US" dirty="0">
              <a:latin typeface="+mj-lt"/>
            </a:endParaRPr>
          </a:p>
        </p:txBody>
      </p:sp>
      <p:sp>
        <p:nvSpPr>
          <p:cNvPr id="4" name="Slide Number Placeholder 3"/>
          <p:cNvSpPr>
            <a:spLocks noGrp="1"/>
          </p:cNvSpPr>
          <p:nvPr>
            <p:ph type="sldNum" sz="quarter" idx="12"/>
          </p:nvPr>
        </p:nvSpPr>
        <p:spPr/>
        <p:txBody>
          <a:bodyPr/>
          <a:lstStyle/>
          <a:p>
            <a:fld id="{81EE72E2-7ED3-4CEB-826F-A62099BB6980}" type="slidenum">
              <a:rPr lang="en-US" smtClean="0"/>
              <a:t>55</a:t>
            </a:fld>
            <a:endParaRPr lang="en-US"/>
          </a:p>
        </p:txBody>
      </p:sp>
      <p:sp>
        <p:nvSpPr>
          <p:cNvPr id="5" name="TextBox 4"/>
          <p:cNvSpPr txBox="1"/>
          <p:nvPr/>
        </p:nvSpPr>
        <p:spPr>
          <a:xfrm>
            <a:off x="3598984" y="6352143"/>
            <a:ext cx="4994031" cy="369332"/>
          </a:xfrm>
          <a:prstGeom prst="rect">
            <a:avLst/>
          </a:prstGeom>
          <a:noFill/>
        </p:spPr>
        <p:txBody>
          <a:bodyPr wrap="square" rtlCol="0">
            <a:spAutoFit/>
          </a:bodyPr>
          <a:lstStyle/>
          <a:p>
            <a:pPr algn="ctr"/>
            <a:r>
              <a:rPr lang="en-US"/>
              <a:t>Copyright 2018 NFPA 70E All Rights Reserved</a:t>
            </a:r>
            <a:endParaRPr lang="en-US" dirty="0"/>
          </a:p>
        </p:txBody>
      </p:sp>
    </p:spTree>
    <p:extLst>
      <p:ext uri="{BB962C8B-B14F-4D97-AF65-F5344CB8AC3E}">
        <p14:creationId xmlns:p14="http://schemas.microsoft.com/office/powerpoint/2010/main" val="3805486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1910.333(b)(2)(ii)(D)</a:t>
            </a:r>
            <a:br>
              <a:rPr lang="en-US" sz="3600" dirty="0" smtClean="0"/>
            </a:br>
            <a:r>
              <a:rPr lang="en-US" sz="3600" dirty="0" smtClean="0"/>
              <a:t>De-energizing Equipment</a:t>
            </a:r>
            <a:endParaRPr lang="en-US" sz="3600" dirty="0"/>
          </a:p>
        </p:txBody>
      </p:sp>
      <p:sp>
        <p:nvSpPr>
          <p:cNvPr id="3" name="Content Placeholder 2"/>
          <p:cNvSpPr>
            <a:spLocks noGrp="1"/>
          </p:cNvSpPr>
          <p:nvPr>
            <p:ph idx="1"/>
          </p:nvPr>
        </p:nvSpPr>
        <p:spPr>
          <a:xfrm>
            <a:off x="838200" y="1825625"/>
            <a:ext cx="10515600" cy="3185990"/>
          </a:xfrm>
        </p:spPr>
        <p:txBody>
          <a:bodyPr/>
          <a:lstStyle/>
          <a:p>
            <a:r>
              <a:rPr lang="en-US" dirty="0" smtClean="0">
                <a:latin typeface="+mj-lt"/>
              </a:rPr>
              <a:t>Stored non-electrical energy in devices that could re-energized electrical circuit parts shall be blocked or relieved to the extent that the circuit parts could not be accidentally energized by the device. </a:t>
            </a:r>
          </a:p>
          <a:p>
            <a:r>
              <a:rPr lang="en-US" dirty="0" smtClean="0">
                <a:latin typeface="+mj-lt"/>
              </a:rPr>
              <a:t>Refer to the NFPA 70E, Article 120, Establishing an Electrically Safe Working Condition</a:t>
            </a:r>
          </a:p>
          <a:p>
            <a:pPr lvl="1"/>
            <a:r>
              <a:rPr lang="en-US" dirty="0" smtClean="0">
                <a:latin typeface="+mj-lt"/>
              </a:rPr>
              <a:t>120.5(5)</a:t>
            </a:r>
            <a:endParaRPr lang="en-US" dirty="0">
              <a:latin typeface="+mj-lt"/>
            </a:endParaRPr>
          </a:p>
        </p:txBody>
      </p:sp>
      <p:sp>
        <p:nvSpPr>
          <p:cNvPr id="4" name="Slide Number Placeholder 3"/>
          <p:cNvSpPr>
            <a:spLocks noGrp="1"/>
          </p:cNvSpPr>
          <p:nvPr>
            <p:ph type="sldNum" sz="quarter" idx="12"/>
          </p:nvPr>
        </p:nvSpPr>
        <p:spPr/>
        <p:txBody>
          <a:bodyPr/>
          <a:lstStyle/>
          <a:p>
            <a:fld id="{81EE72E2-7ED3-4CEB-826F-A62099BB6980}" type="slidenum">
              <a:rPr lang="en-US" smtClean="0"/>
              <a:t>56</a:t>
            </a:fld>
            <a:endParaRPr lang="en-US"/>
          </a:p>
        </p:txBody>
      </p:sp>
      <p:sp>
        <p:nvSpPr>
          <p:cNvPr id="5" name="TextBox 4"/>
          <p:cNvSpPr txBox="1"/>
          <p:nvPr/>
        </p:nvSpPr>
        <p:spPr>
          <a:xfrm>
            <a:off x="3598984" y="6352143"/>
            <a:ext cx="4994031" cy="369332"/>
          </a:xfrm>
          <a:prstGeom prst="rect">
            <a:avLst/>
          </a:prstGeom>
          <a:noFill/>
        </p:spPr>
        <p:txBody>
          <a:bodyPr wrap="square" rtlCol="0">
            <a:spAutoFit/>
          </a:bodyPr>
          <a:lstStyle/>
          <a:p>
            <a:pPr algn="ctr"/>
            <a:r>
              <a:rPr lang="en-US"/>
              <a:t>Copyright 2018 NFPA 70E All Rights Reserved</a:t>
            </a:r>
            <a:endParaRPr lang="en-US" dirty="0"/>
          </a:p>
        </p:txBody>
      </p:sp>
    </p:spTree>
    <p:extLst>
      <p:ext uri="{BB962C8B-B14F-4D97-AF65-F5344CB8AC3E}">
        <p14:creationId xmlns:p14="http://schemas.microsoft.com/office/powerpoint/2010/main" val="25338365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1910.333(b)(2)(iii)(</a:t>
            </a:r>
            <a:r>
              <a:rPr lang="en-US" sz="3600" dirty="0"/>
              <a:t>A</a:t>
            </a:r>
            <a:r>
              <a:rPr lang="en-US" sz="3600" dirty="0" smtClean="0"/>
              <a:t>)</a:t>
            </a:r>
            <a:br>
              <a:rPr lang="en-US" sz="3600" dirty="0" smtClean="0"/>
            </a:br>
            <a:r>
              <a:rPr lang="en-US" sz="3600" dirty="0" smtClean="0"/>
              <a:t>Application of locks and tags</a:t>
            </a:r>
            <a:endParaRPr lang="en-US" sz="3600" dirty="0"/>
          </a:p>
        </p:txBody>
      </p:sp>
      <p:sp>
        <p:nvSpPr>
          <p:cNvPr id="3" name="Content Placeholder 2"/>
          <p:cNvSpPr>
            <a:spLocks noGrp="1"/>
          </p:cNvSpPr>
          <p:nvPr>
            <p:ph idx="1"/>
          </p:nvPr>
        </p:nvSpPr>
        <p:spPr>
          <a:xfrm>
            <a:off x="838200" y="1825625"/>
            <a:ext cx="10515600" cy="3185990"/>
          </a:xfrm>
        </p:spPr>
        <p:txBody>
          <a:bodyPr/>
          <a:lstStyle/>
          <a:p>
            <a:r>
              <a:rPr lang="en-US" dirty="0" smtClean="0">
                <a:latin typeface="+mj-lt"/>
              </a:rPr>
              <a:t>A lock and tag shall be placed on each disconnecting means used to de-energized circuits and equipment on which work is to be performed.</a:t>
            </a:r>
          </a:p>
          <a:p>
            <a:r>
              <a:rPr lang="en-US" dirty="0" smtClean="0">
                <a:latin typeface="+mj-lt"/>
              </a:rPr>
              <a:t>Refer to the NFPA 70E, Article 120, Establishing an Electrically Safe Working Condition</a:t>
            </a:r>
          </a:p>
          <a:p>
            <a:pPr lvl="1"/>
            <a:r>
              <a:rPr lang="en-US" dirty="0" smtClean="0">
                <a:latin typeface="+mj-lt"/>
              </a:rPr>
              <a:t>120.5(6)</a:t>
            </a:r>
            <a:endParaRPr lang="en-US" dirty="0">
              <a:latin typeface="+mj-lt"/>
            </a:endParaRPr>
          </a:p>
        </p:txBody>
      </p:sp>
      <p:sp>
        <p:nvSpPr>
          <p:cNvPr id="4" name="Slide Number Placeholder 3"/>
          <p:cNvSpPr>
            <a:spLocks noGrp="1"/>
          </p:cNvSpPr>
          <p:nvPr>
            <p:ph type="sldNum" sz="quarter" idx="12"/>
          </p:nvPr>
        </p:nvSpPr>
        <p:spPr/>
        <p:txBody>
          <a:bodyPr/>
          <a:lstStyle/>
          <a:p>
            <a:fld id="{81EE72E2-7ED3-4CEB-826F-A62099BB6980}" type="slidenum">
              <a:rPr lang="en-US" smtClean="0"/>
              <a:t>57</a:t>
            </a:fld>
            <a:endParaRPr lang="en-US"/>
          </a:p>
        </p:txBody>
      </p:sp>
      <p:sp>
        <p:nvSpPr>
          <p:cNvPr id="5" name="TextBox 4"/>
          <p:cNvSpPr txBox="1"/>
          <p:nvPr/>
        </p:nvSpPr>
        <p:spPr>
          <a:xfrm>
            <a:off x="3598984" y="6352143"/>
            <a:ext cx="4994031" cy="369332"/>
          </a:xfrm>
          <a:prstGeom prst="rect">
            <a:avLst/>
          </a:prstGeom>
          <a:noFill/>
        </p:spPr>
        <p:txBody>
          <a:bodyPr wrap="square" rtlCol="0">
            <a:spAutoFit/>
          </a:bodyPr>
          <a:lstStyle/>
          <a:p>
            <a:pPr algn="ctr"/>
            <a:r>
              <a:rPr lang="en-US"/>
              <a:t>Copyright 2018 NFPA 70E All Rights Reserved</a:t>
            </a:r>
            <a:endParaRPr lang="en-US" dirty="0"/>
          </a:p>
        </p:txBody>
      </p:sp>
    </p:spTree>
    <p:extLst>
      <p:ext uri="{BB962C8B-B14F-4D97-AF65-F5344CB8AC3E}">
        <p14:creationId xmlns:p14="http://schemas.microsoft.com/office/powerpoint/2010/main" val="37818069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1910.333(b)(2)(iv)</a:t>
            </a:r>
            <a:br>
              <a:rPr lang="en-US" sz="3600" dirty="0" smtClean="0"/>
            </a:br>
            <a:r>
              <a:rPr lang="en-US" sz="3600" dirty="0" smtClean="0"/>
              <a:t>Verification of de-energized condition</a:t>
            </a:r>
            <a:endParaRPr lang="en-US" sz="3600" dirty="0"/>
          </a:p>
        </p:txBody>
      </p:sp>
      <p:sp>
        <p:nvSpPr>
          <p:cNvPr id="3" name="Content Placeholder 2"/>
          <p:cNvSpPr>
            <a:spLocks noGrp="1"/>
          </p:cNvSpPr>
          <p:nvPr>
            <p:ph idx="1"/>
          </p:nvPr>
        </p:nvSpPr>
        <p:spPr>
          <a:xfrm>
            <a:off x="838200" y="1825624"/>
            <a:ext cx="10515600" cy="4526519"/>
          </a:xfrm>
        </p:spPr>
        <p:txBody>
          <a:bodyPr>
            <a:normAutofit/>
          </a:bodyPr>
          <a:lstStyle/>
          <a:p>
            <a:r>
              <a:rPr lang="en-US" dirty="0" smtClean="0">
                <a:latin typeface="+mj-lt"/>
              </a:rPr>
              <a:t>The requirements of the section shall be met:</a:t>
            </a:r>
          </a:p>
          <a:p>
            <a:pPr lvl="1"/>
            <a:r>
              <a:rPr lang="en-US" dirty="0" smtClean="0">
                <a:latin typeface="+mj-lt"/>
              </a:rPr>
              <a:t>(A) A qualified person shall operate the equipment operating controls or otherwise verify that the equipment cannot be started.</a:t>
            </a:r>
          </a:p>
          <a:p>
            <a:pPr lvl="1"/>
            <a:r>
              <a:rPr lang="en-US" dirty="0" smtClean="0">
                <a:latin typeface="+mj-lt"/>
              </a:rPr>
              <a:t>(B)  A qualified person shall use a test equipment to test the circuit elements and electrical parts of equipment to which employees will be exposed and shall verify that all parts are de-energized.</a:t>
            </a:r>
          </a:p>
          <a:p>
            <a:r>
              <a:rPr lang="en-US" dirty="0" smtClean="0">
                <a:latin typeface="+mj-lt"/>
              </a:rPr>
              <a:t>Refer to the NFPA 70E, Article 120, Establishing an Electrically Safe Working Condition</a:t>
            </a:r>
          </a:p>
          <a:p>
            <a:pPr lvl="1"/>
            <a:r>
              <a:rPr lang="en-US" dirty="0" smtClean="0">
                <a:latin typeface="+mj-lt"/>
              </a:rPr>
              <a:t>120.5(7)</a:t>
            </a:r>
          </a:p>
          <a:p>
            <a:pPr lvl="1"/>
            <a:r>
              <a:rPr lang="en-US" dirty="0" smtClean="0">
                <a:latin typeface="+mj-lt"/>
              </a:rPr>
              <a:t>Before and after each test, determine the test instrument is working correctly on any known voltage source. </a:t>
            </a:r>
            <a:endParaRPr lang="en-US" dirty="0">
              <a:latin typeface="+mj-lt"/>
            </a:endParaRPr>
          </a:p>
        </p:txBody>
      </p:sp>
      <p:sp>
        <p:nvSpPr>
          <p:cNvPr id="4" name="Slide Number Placeholder 3"/>
          <p:cNvSpPr>
            <a:spLocks noGrp="1"/>
          </p:cNvSpPr>
          <p:nvPr>
            <p:ph type="sldNum" sz="quarter" idx="12"/>
          </p:nvPr>
        </p:nvSpPr>
        <p:spPr/>
        <p:txBody>
          <a:bodyPr/>
          <a:lstStyle/>
          <a:p>
            <a:fld id="{81EE72E2-7ED3-4CEB-826F-A62099BB6980}" type="slidenum">
              <a:rPr lang="en-US" smtClean="0"/>
              <a:t>58</a:t>
            </a:fld>
            <a:endParaRPr lang="en-US"/>
          </a:p>
        </p:txBody>
      </p:sp>
      <p:sp>
        <p:nvSpPr>
          <p:cNvPr id="5" name="TextBox 4"/>
          <p:cNvSpPr txBox="1"/>
          <p:nvPr/>
        </p:nvSpPr>
        <p:spPr>
          <a:xfrm>
            <a:off x="3598984" y="6352143"/>
            <a:ext cx="4994031" cy="369332"/>
          </a:xfrm>
          <a:prstGeom prst="rect">
            <a:avLst/>
          </a:prstGeom>
          <a:noFill/>
        </p:spPr>
        <p:txBody>
          <a:bodyPr wrap="square" rtlCol="0">
            <a:spAutoFit/>
          </a:bodyPr>
          <a:lstStyle/>
          <a:p>
            <a:pPr algn="ctr"/>
            <a:r>
              <a:rPr lang="en-US"/>
              <a:t>Copyright 2018 NFPA 70E All Rights Reserved</a:t>
            </a:r>
            <a:endParaRPr lang="en-US" dirty="0"/>
          </a:p>
        </p:txBody>
      </p:sp>
    </p:spTree>
    <p:extLst>
      <p:ext uri="{BB962C8B-B14F-4D97-AF65-F5344CB8AC3E}">
        <p14:creationId xmlns:p14="http://schemas.microsoft.com/office/powerpoint/2010/main" val="12578397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1910.333(b)(2)</a:t>
            </a:r>
            <a:br>
              <a:rPr lang="en-US" sz="3600" dirty="0" smtClean="0"/>
            </a:br>
            <a:r>
              <a:rPr lang="en-US" sz="3600" dirty="0" smtClean="0"/>
              <a:t>1910.333(c)(3)(ii)(C)</a:t>
            </a:r>
            <a:endParaRPr lang="en-US" sz="3600" dirty="0"/>
          </a:p>
        </p:txBody>
      </p:sp>
      <p:sp>
        <p:nvSpPr>
          <p:cNvPr id="3" name="Content Placeholder 2"/>
          <p:cNvSpPr>
            <a:spLocks noGrp="1"/>
          </p:cNvSpPr>
          <p:nvPr>
            <p:ph idx="1"/>
          </p:nvPr>
        </p:nvSpPr>
        <p:spPr>
          <a:xfrm>
            <a:off x="838200" y="1825625"/>
            <a:ext cx="10515600" cy="3185990"/>
          </a:xfrm>
        </p:spPr>
        <p:txBody>
          <a:bodyPr/>
          <a:lstStyle/>
          <a:p>
            <a:r>
              <a:rPr lang="en-US" dirty="0" smtClean="0">
                <a:latin typeface="+mj-lt"/>
              </a:rPr>
              <a:t>The person is insulated from all conductive objects at a potential difference from that of the electrical part.</a:t>
            </a:r>
          </a:p>
          <a:p>
            <a:r>
              <a:rPr lang="en-US" dirty="0" smtClean="0">
                <a:latin typeface="+mj-lt"/>
              </a:rPr>
              <a:t>Refer to the NFPA 70E, Article 120, Establishing an Electrically Safe Working Condition</a:t>
            </a:r>
          </a:p>
          <a:p>
            <a:pPr lvl="1"/>
            <a:r>
              <a:rPr lang="en-US" dirty="0" smtClean="0">
                <a:latin typeface="+mj-lt"/>
              </a:rPr>
              <a:t>120.5(8)</a:t>
            </a:r>
          </a:p>
          <a:p>
            <a:pPr lvl="2"/>
            <a:r>
              <a:rPr lang="en-US" dirty="0" smtClean="0">
                <a:latin typeface="+mj-lt"/>
              </a:rPr>
              <a:t>Induced voltages or stored electrical energy</a:t>
            </a:r>
            <a:endParaRPr lang="en-US" dirty="0">
              <a:latin typeface="+mj-lt"/>
            </a:endParaRPr>
          </a:p>
        </p:txBody>
      </p:sp>
      <p:sp>
        <p:nvSpPr>
          <p:cNvPr id="4" name="Slide Number Placeholder 3"/>
          <p:cNvSpPr>
            <a:spLocks noGrp="1"/>
          </p:cNvSpPr>
          <p:nvPr>
            <p:ph type="sldNum" sz="quarter" idx="12"/>
          </p:nvPr>
        </p:nvSpPr>
        <p:spPr/>
        <p:txBody>
          <a:bodyPr/>
          <a:lstStyle/>
          <a:p>
            <a:fld id="{81EE72E2-7ED3-4CEB-826F-A62099BB6980}" type="slidenum">
              <a:rPr lang="en-US" smtClean="0"/>
              <a:t>59</a:t>
            </a:fld>
            <a:endParaRPr lang="en-US"/>
          </a:p>
        </p:txBody>
      </p:sp>
      <p:sp>
        <p:nvSpPr>
          <p:cNvPr id="5" name="TextBox 4"/>
          <p:cNvSpPr txBox="1"/>
          <p:nvPr/>
        </p:nvSpPr>
        <p:spPr>
          <a:xfrm>
            <a:off x="3598984" y="6352143"/>
            <a:ext cx="4994031" cy="369332"/>
          </a:xfrm>
          <a:prstGeom prst="rect">
            <a:avLst/>
          </a:prstGeom>
          <a:noFill/>
        </p:spPr>
        <p:txBody>
          <a:bodyPr wrap="square" rtlCol="0">
            <a:spAutoFit/>
          </a:bodyPr>
          <a:lstStyle/>
          <a:p>
            <a:pPr algn="ctr"/>
            <a:r>
              <a:rPr lang="en-US" dirty="0"/>
              <a:t>Copyright 2018 NFPA 70E All Rights Reserved</a:t>
            </a:r>
          </a:p>
        </p:txBody>
      </p:sp>
    </p:spTree>
    <p:extLst>
      <p:ext uri="{BB962C8B-B14F-4D97-AF65-F5344CB8AC3E}">
        <p14:creationId xmlns:p14="http://schemas.microsoft.com/office/powerpoint/2010/main" val="2520631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OSHA </a:t>
            </a:r>
            <a:r>
              <a:rPr lang="en-US" dirty="0" smtClean="0"/>
              <a:t>Regulations   </a:t>
            </a:r>
            <a:endParaRPr lang="en-US" dirty="0"/>
          </a:p>
        </p:txBody>
      </p:sp>
      <p:sp>
        <p:nvSpPr>
          <p:cNvPr id="3" name="Content Placeholder 2"/>
          <p:cNvSpPr>
            <a:spLocks noGrp="1"/>
          </p:cNvSpPr>
          <p:nvPr>
            <p:ph idx="1"/>
          </p:nvPr>
        </p:nvSpPr>
        <p:spPr>
          <a:xfrm>
            <a:off x="838200" y="1690688"/>
            <a:ext cx="10515600" cy="5001057"/>
          </a:xfrm>
        </p:spPr>
        <p:txBody>
          <a:bodyPr>
            <a:normAutofit fontScale="85000" lnSpcReduction="20000"/>
          </a:bodyPr>
          <a:lstStyle/>
          <a:p>
            <a:pPr>
              <a:buClrTx/>
            </a:pPr>
            <a:r>
              <a:rPr lang="en-US" sz="3600" dirty="0">
                <a:latin typeface="+mj-lt"/>
              </a:rPr>
              <a:t>If you, your co-workers and/or your union representative determine that an OSHA inspection is needed to get workplace hazards corrected, you have several options.</a:t>
            </a:r>
          </a:p>
          <a:p>
            <a:pPr lvl="1">
              <a:buClrTx/>
            </a:pPr>
            <a:r>
              <a:rPr lang="en-US" sz="3100" dirty="0">
                <a:latin typeface="+mj-lt"/>
              </a:rPr>
              <a:t>You can download the complaint form from OSHA's website, complete it and mail or fax it to OSHA. A written, signed complaint submitted to the OSHA area or State Plan office is most likely to result in an onsite inspection.</a:t>
            </a:r>
          </a:p>
          <a:p>
            <a:pPr lvl="1">
              <a:buClrTx/>
            </a:pPr>
            <a:r>
              <a:rPr lang="en-US" sz="3100" dirty="0">
                <a:latin typeface="+mj-lt"/>
              </a:rPr>
              <a:t>You can file a complaint online. However, most online complaints are </a:t>
            </a:r>
            <a:r>
              <a:rPr lang="en-US" sz="3100" dirty="0" smtClean="0">
                <a:latin typeface="+mj-lt"/>
              </a:rPr>
              <a:t>initially considered non-formal complaints and handled by OSHA’s phone/fax system, which means they are resolved informally over the phone.</a:t>
            </a:r>
            <a:endParaRPr lang="en-US" sz="3100" dirty="0">
              <a:latin typeface="+mj-lt"/>
            </a:endParaRPr>
          </a:p>
          <a:p>
            <a:pPr lvl="1">
              <a:buClrTx/>
            </a:pPr>
            <a:r>
              <a:rPr lang="en-US" sz="3100" dirty="0">
                <a:latin typeface="+mj-lt"/>
              </a:rPr>
              <a:t>You can telephone or visit your local, regional or area office to discuss your concerns. After the discussion, OSHA staff can give or send you a complaint form if you wish to file.</a:t>
            </a:r>
          </a:p>
          <a:p>
            <a:pPr lvl="1">
              <a:buClrTx/>
            </a:pPr>
            <a:r>
              <a:rPr lang="en-US" sz="3100" dirty="0">
                <a:latin typeface="+mj-lt"/>
              </a:rPr>
              <a:t>Note that if a hazard is life-threatening, call the Regional or local office or 1-800-321-OSHA immediately.</a:t>
            </a:r>
          </a:p>
          <a:p>
            <a:pPr>
              <a:buClrTx/>
            </a:pPr>
            <a:endParaRPr lang="en-US" dirty="0"/>
          </a:p>
        </p:txBody>
      </p:sp>
    </p:spTree>
    <p:extLst>
      <p:ext uri="{BB962C8B-B14F-4D97-AF65-F5344CB8AC3E}">
        <p14:creationId xmlns:p14="http://schemas.microsoft.com/office/powerpoint/2010/main" val="2960511496"/>
      </p:ext>
    </p:extLst>
  </p:cSld>
  <p:clrMapOvr>
    <a:masterClrMapping/>
  </p:clrMapOvr>
  <p:transition advTm="265"/>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0" name="Rectangle 2"/>
          <p:cNvSpPr>
            <a:spLocks noGrp="1" noChangeArrowheads="1"/>
          </p:cNvSpPr>
          <p:nvPr>
            <p:ph type="title"/>
          </p:nvPr>
        </p:nvSpPr>
        <p:spPr/>
        <p:txBody>
          <a:bodyPr>
            <a:normAutofit/>
          </a:bodyPr>
          <a:lstStyle/>
          <a:p>
            <a:pPr algn="ctr">
              <a:defRPr/>
            </a:pPr>
            <a:r>
              <a:rPr lang="en-US" sz="3600" dirty="0"/>
              <a:t>1910.333(b)(2</a:t>
            </a:r>
            <a:r>
              <a:rPr lang="en-US" sz="3600" dirty="0" smtClean="0"/>
              <a:t>)(v)</a:t>
            </a:r>
            <a:r>
              <a:rPr lang="en-US" sz="3600" dirty="0"/>
              <a:t/>
            </a:r>
            <a:br>
              <a:rPr lang="en-US" sz="3600" dirty="0"/>
            </a:br>
            <a:r>
              <a:rPr lang="en-US" sz="3600" dirty="0" smtClean="0"/>
              <a:t>Re-energizing equipment</a:t>
            </a:r>
          </a:p>
        </p:txBody>
      </p:sp>
      <p:sp>
        <p:nvSpPr>
          <p:cNvPr id="662531" name="Rectangle 3"/>
          <p:cNvSpPr>
            <a:spLocks noGrp="1" noChangeArrowheads="1"/>
          </p:cNvSpPr>
          <p:nvPr>
            <p:ph type="body" idx="1"/>
          </p:nvPr>
        </p:nvSpPr>
        <p:spPr/>
        <p:txBody>
          <a:bodyPr/>
          <a:lstStyle/>
          <a:p>
            <a:pPr eaLnBrk="1" hangingPunct="1">
              <a:defRPr/>
            </a:pPr>
            <a:r>
              <a:rPr lang="en-US" dirty="0" smtClean="0">
                <a:latin typeface="+mj-lt"/>
              </a:rPr>
              <a:t>Re-Energizing Equipment</a:t>
            </a:r>
          </a:p>
          <a:p>
            <a:pPr lvl="1" eaLnBrk="1" hangingPunct="1">
              <a:defRPr/>
            </a:pPr>
            <a:r>
              <a:rPr lang="en-US" dirty="0" smtClean="0">
                <a:latin typeface="+mj-lt"/>
              </a:rPr>
              <a:t>Requirements shall be met in the order given, before circuits or equipment are re-energized, even temporarily.</a:t>
            </a:r>
          </a:p>
          <a:p>
            <a:pPr lvl="2">
              <a:defRPr/>
            </a:pPr>
            <a:r>
              <a:rPr lang="en-US" dirty="0" smtClean="0">
                <a:latin typeface="+mj-lt"/>
              </a:rPr>
              <a:t>(A) A qualified person shall conduct tests and visual inspections. </a:t>
            </a:r>
          </a:p>
          <a:p>
            <a:pPr lvl="2">
              <a:defRPr/>
            </a:pPr>
            <a:r>
              <a:rPr lang="en-US" dirty="0" smtClean="0">
                <a:latin typeface="+mj-lt"/>
              </a:rPr>
              <a:t>(B) </a:t>
            </a:r>
            <a:r>
              <a:rPr lang="en-US" dirty="0">
                <a:latin typeface="+mj-lt"/>
              </a:rPr>
              <a:t>Employees exposed to the hazard shall be warned to stay </a:t>
            </a:r>
            <a:r>
              <a:rPr lang="en-US" dirty="0" smtClean="0">
                <a:latin typeface="+mj-lt"/>
              </a:rPr>
              <a:t>clear.</a:t>
            </a:r>
          </a:p>
          <a:p>
            <a:pPr lvl="2">
              <a:defRPr/>
            </a:pPr>
            <a:r>
              <a:rPr lang="en-US" dirty="0" smtClean="0">
                <a:latin typeface="+mj-lt"/>
              </a:rPr>
              <a:t>(C) </a:t>
            </a:r>
            <a:r>
              <a:rPr lang="en-US" dirty="0">
                <a:latin typeface="+mj-lt"/>
              </a:rPr>
              <a:t>Each tag and lock shall be removed by the employee who placed it or under his/her direct supervision</a:t>
            </a:r>
            <a:r>
              <a:rPr lang="en-US" dirty="0" smtClean="0">
                <a:latin typeface="+mj-lt"/>
              </a:rPr>
              <a:t>.</a:t>
            </a:r>
          </a:p>
          <a:p>
            <a:pPr lvl="2">
              <a:defRPr/>
            </a:pPr>
            <a:r>
              <a:rPr lang="en-US" dirty="0" smtClean="0">
                <a:latin typeface="+mj-lt"/>
              </a:rPr>
              <a:t>(D) there shall be a visual determination that all employees are clear of the circuits and equipment.</a:t>
            </a:r>
          </a:p>
        </p:txBody>
      </p:sp>
      <p:sp>
        <p:nvSpPr>
          <p:cNvPr id="5" name="Slide Number Placeholder 4"/>
          <p:cNvSpPr>
            <a:spLocks noGrp="1"/>
          </p:cNvSpPr>
          <p:nvPr>
            <p:ph type="sldNum" sz="quarter" idx="12"/>
          </p:nvPr>
        </p:nvSpPr>
        <p:spPr/>
        <p:txBody>
          <a:bodyPr/>
          <a:lstStyle/>
          <a:p>
            <a:fld id="{03AE46D5-F5C2-466A-A152-8CD799C5A496}" type="slidenum">
              <a:rPr lang="en-US" smtClean="0"/>
              <a:t>60</a:t>
            </a:fld>
            <a:endParaRPr lang="en-US"/>
          </a:p>
        </p:txBody>
      </p:sp>
    </p:spTree>
    <p:extLst>
      <p:ext uri="{BB962C8B-B14F-4D97-AF65-F5344CB8AC3E}">
        <p14:creationId xmlns:p14="http://schemas.microsoft.com/office/powerpoint/2010/main" val="317969164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63769"/>
            <a:ext cx="10515600" cy="1426919"/>
          </a:xfrm>
        </p:spPr>
        <p:txBody>
          <a:bodyPr>
            <a:normAutofit fontScale="90000"/>
          </a:bodyPr>
          <a:lstStyle/>
          <a:p>
            <a:pPr algn="ctr">
              <a:lnSpc>
                <a:spcPts val="4000"/>
              </a:lnSpc>
            </a:pPr>
            <a:r>
              <a:rPr lang="en-US" sz="4000" dirty="0" smtClean="0"/>
              <a:t/>
            </a:r>
            <a:br>
              <a:rPr lang="en-US" sz="4000" dirty="0" smtClean="0"/>
            </a:br>
            <a:r>
              <a:rPr lang="en-US" sz="4000" dirty="0" smtClean="0"/>
              <a:t>1910.333(c</a:t>
            </a:r>
            <a:r>
              <a:rPr lang="en-US" sz="4000" dirty="0"/>
              <a:t>)(2)</a:t>
            </a:r>
            <a:br>
              <a:rPr lang="en-US" sz="4000" dirty="0"/>
            </a:br>
            <a:r>
              <a:rPr lang="en-US" altLang="en-US" sz="4000" dirty="0"/>
              <a:t>Work On Energized Equipment</a:t>
            </a:r>
            <a:r>
              <a:rPr lang="en-US" altLang="en-US" dirty="0"/>
              <a:t/>
            </a:r>
            <a:br>
              <a:rPr lang="en-US" altLang="en-US" dirty="0"/>
            </a:br>
            <a:endParaRPr lang="en-US" dirty="0"/>
          </a:p>
        </p:txBody>
      </p:sp>
      <p:sp>
        <p:nvSpPr>
          <p:cNvPr id="4" name="Content Placeholder 3"/>
          <p:cNvSpPr>
            <a:spLocks noGrp="1"/>
          </p:cNvSpPr>
          <p:nvPr>
            <p:ph idx="1"/>
          </p:nvPr>
        </p:nvSpPr>
        <p:spPr/>
        <p:txBody>
          <a:bodyPr/>
          <a:lstStyle/>
          <a:p>
            <a:pPr>
              <a:lnSpc>
                <a:spcPts val="3111"/>
              </a:lnSpc>
              <a:spcBef>
                <a:spcPct val="0"/>
              </a:spcBef>
              <a:buClrTx/>
              <a:buSzTx/>
              <a:buNone/>
            </a:pPr>
            <a:r>
              <a:rPr lang="en-US" altLang="en-US" dirty="0" smtClean="0"/>
              <a:t>• </a:t>
            </a:r>
            <a:r>
              <a:rPr lang="en-US" altLang="en-US" dirty="0" smtClean="0">
                <a:latin typeface="+mj-lt"/>
              </a:rPr>
              <a:t>Only </a:t>
            </a:r>
            <a:r>
              <a:rPr lang="en-US" altLang="en-US" dirty="0">
                <a:latin typeface="+mj-lt"/>
              </a:rPr>
              <a:t>qualified persons may work on energized </a:t>
            </a:r>
            <a:br>
              <a:rPr lang="en-US" altLang="en-US" dirty="0">
                <a:latin typeface="+mj-lt"/>
              </a:rPr>
            </a:br>
            <a:r>
              <a:rPr lang="en-US" altLang="en-US" dirty="0">
                <a:latin typeface="+mj-lt"/>
              </a:rPr>
              <a:t>equipment (50V and above).</a:t>
            </a:r>
          </a:p>
          <a:p>
            <a:pPr>
              <a:lnSpc>
                <a:spcPts val="3111"/>
              </a:lnSpc>
              <a:spcBef>
                <a:spcPct val="0"/>
              </a:spcBef>
              <a:buClrTx/>
              <a:buSzTx/>
              <a:buNone/>
            </a:pPr>
            <a:endParaRPr lang="en-US" altLang="en-US" dirty="0">
              <a:latin typeface="+mj-lt"/>
            </a:endParaRPr>
          </a:p>
          <a:p>
            <a:pPr>
              <a:lnSpc>
                <a:spcPts val="3111"/>
              </a:lnSpc>
              <a:spcBef>
                <a:spcPct val="0"/>
              </a:spcBef>
              <a:buClrTx/>
              <a:buSzTx/>
              <a:buNone/>
            </a:pPr>
            <a:r>
              <a:rPr lang="en-US" altLang="en-US" dirty="0" smtClean="0">
                <a:latin typeface="+mj-lt"/>
              </a:rPr>
              <a:t>• Person </a:t>
            </a:r>
            <a:r>
              <a:rPr lang="en-US" altLang="en-US" dirty="0">
                <a:latin typeface="+mj-lt"/>
              </a:rPr>
              <a:t>shall be capable of working safely.</a:t>
            </a:r>
          </a:p>
          <a:p>
            <a:pPr>
              <a:lnSpc>
                <a:spcPts val="3111"/>
              </a:lnSpc>
              <a:spcBef>
                <a:spcPct val="0"/>
              </a:spcBef>
              <a:buClrTx/>
              <a:buSzTx/>
              <a:buNone/>
            </a:pPr>
            <a:endParaRPr lang="en-US" altLang="en-US" dirty="0">
              <a:latin typeface="+mj-lt"/>
            </a:endParaRPr>
          </a:p>
          <a:p>
            <a:pPr>
              <a:lnSpc>
                <a:spcPts val="3111"/>
              </a:lnSpc>
              <a:spcBef>
                <a:spcPct val="0"/>
              </a:spcBef>
              <a:buClrTx/>
              <a:buSzTx/>
              <a:buNone/>
            </a:pPr>
            <a:r>
              <a:rPr lang="en-US" altLang="en-US" dirty="0" smtClean="0">
                <a:latin typeface="+mj-lt"/>
              </a:rPr>
              <a:t>• Shall </a:t>
            </a:r>
            <a:r>
              <a:rPr lang="en-US" altLang="en-US" dirty="0">
                <a:latin typeface="+mj-lt"/>
              </a:rPr>
              <a:t>be familiar with the proper use of special precautionary </a:t>
            </a:r>
          </a:p>
          <a:p>
            <a:pPr>
              <a:lnSpc>
                <a:spcPts val="3111"/>
              </a:lnSpc>
              <a:spcBef>
                <a:spcPct val="0"/>
              </a:spcBef>
              <a:buClrTx/>
              <a:buSzTx/>
              <a:buNone/>
            </a:pPr>
            <a:r>
              <a:rPr lang="en-US" altLang="en-US" dirty="0" smtClean="0">
                <a:latin typeface="+mj-lt"/>
              </a:rPr>
              <a:t>	 techniques</a:t>
            </a:r>
            <a:r>
              <a:rPr lang="en-US" altLang="en-US" dirty="0">
                <a:latin typeface="+mj-lt"/>
              </a:rPr>
              <a:t>, personal protective equipment, insulating and </a:t>
            </a:r>
            <a:br>
              <a:rPr lang="en-US" altLang="en-US" dirty="0">
                <a:latin typeface="+mj-lt"/>
              </a:rPr>
            </a:br>
            <a:r>
              <a:rPr lang="en-US" altLang="en-US" dirty="0" smtClean="0">
                <a:latin typeface="+mj-lt"/>
              </a:rPr>
              <a:t> shielding </a:t>
            </a:r>
            <a:r>
              <a:rPr lang="en-US" altLang="en-US" dirty="0">
                <a:latin typeface="+mj-lt"/>
              </a:rPr>
              <a:t>materials, and insulated tools.</a:t>
            </a:r>
          </a:p>
          <a:p>
            <a:endParaRPr lang="en-US" dirty="0"/>
          </a:p>
        </p:txBody>
      </p:sp>
      <p:sp>
        <p:nvSpPr>
          <p:cNvPr id="2" name="Slide Number Placeholder 1"/>
          <p:cNvSpPr>
            <a:spLocks noGrp="1"/>
          </p:cNvSpPr>
          <p:nvPr>
            <p:ph type="sldNum" sz="quarter" idx="12"/>
          </p:nvPr>
        </p:nvSpPr>
        <p:spPr/>
        <p:txBody>
          <a:bodyPr/>
          <a:lstStyle/>
          <a:p>
            <a:fld id="{81EE72E2-7ED3-4CEB-826F-A62099BB6980}" type="slidenum">
              <a:rPr lang="en-US" smtClean="0"/>
              <a:t>61</a:t>
            </a:fld>
            <a:endParaRPr lang="en-US"/>
          </a:p>
        </p:txBody>
      </p:sp>
    </p:spTree>
    <p:extLst>
      <p:ext uri="{BB962C8B-B14F-4D97-AF65-F5344CB8AC3E}">
        <p14:creationId xmlns:p14="http://schemas.microsoft.com/office/powerpoint/2010/main" val="14867261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lnSpc>
                <a:spcPts val="4000"/>
              </a:lnSpc>
            </a:pPr>
            <a:r>
              <a:rPr lang="en-US" sz="4000" dirty="0"/>
              <a:t>1910.333(c)(3)</a:t>
            </a:r>
            <a:br>
              <a:rPr lang="en-US" sz="4000" dirty="0"/>
            </a:br>
            <a:r>
              <a:rPr lang="en-US" altLang="en-US" sz="4000" dirty="0"/>
              <a:t>Overhead lines</a:t>
            </a:r>
            <a:r>
              <a:rPr lang="en-US" altLang="en-US" dirty="0"/>
              <a:t/>
            </a:r>
            <a:br>
              <a:rPr lang="en-US" altLang="en-US" dirty="0"/>
            </a:br>
            <a:endParaRPr lang="en-US" dirty="0"/>
          </a:p>
        </p:txBody>
      </p:sp>
      <p:sp>
        <p:nvSpPr>
          <p:cNvPr id="3" name="Content Placeholder 2"/>
          <p:cNvSpPr>
            <a:spLocks noGrp="1"/>
          </p:cNvSpPr>
          <p:nvPr>
            <p:ph idx="1"/>
          </p:nvPr>
        </p:nvSpPr>
        <p:spPr/>
        <p:txBody>
          <a:bodyPr>
            <a:normAutofit/>
          </a:bodyPr>
          <a:lstStyle/>
          <a:p>
            <a:r>
              <a:rPr lang="en-US" sz="2600" dirty="0" smtClean="0">
                <a:latin typeface="+mj-lt"/>
              </a:rPr>
              <a:t>(</a:t>
            </a:r>
            <a:r>
              <a:rPr lang="en-US" sz="2600" dirty="0" err="1" smtClean="0">
                <a:latin typeface="+mj-lt"/>
              </a:rPr>
              <a:t>i</a:t>
            </a:r>
            <a:r>
              <a:rPr lang="en-US" sz="2600" dirty="0" smtClean="0">
                <a:latin typeface="+mj-lt"/>
              </a:rPr>
              <a:t>) Unqualified </a:t>
            </a:r>
            <a:r>
              <a:rPr lang="en-US" sz="2600" dirty="0">
                <a:latin typeface="+mj-lt"/>
              </a:rPr>
              <a:t>persons must maintain the following distances to overhead </a:t>
            </a:r>
            <a:r>
              <a:rPr lang="en-US" sz="2600" dirty="0" smtClean="0">
                <a:latin typeface="+mj-lt"/>
              </a:rPr>
              <a:t>lines.</a:t>
            </a:r>
            <a:endParaRPr lang="en-US" sz="2600" dirty="0">
              <a:latin typeface="+mj-lt"/>
            </a:endParaRPr>
          </a:p>
          <a:p>
            <a:pPr lvl="1"/>
            <a:r>
              <a:rPr lang="en-US" sz="2600" dirty="0">
                <a:latin typeface="+mj-lt"/>
              </a:rPr>
              <a:t>For voltages to ground 50 kV or below- 10 feet</a:t>
            </a:r>
          </a:p>
          <a:p>
            <a:pPr lvl="1"/>
            <a:r>
              <a:rPr lang="en-US" sz="2600" dirty="0">
                <a:latin typeface="+mj-lt"/>
              </a:rPr>
              <a:t>For voltages to ground over 50 kV- 10 feet plus 4 inches for every 10 kV over 50 </a:t>
            </a:r>
            <a:r>
              <a:rPr lang="en-US" sz="2600" dirty="0" smtClean="0">
                <a:latin typeface="+mj-lt"/>
              </a:rPr>
              <a:t>kV</a:t>
            </a:r>
          </a:p>
          <a:p>
            <a:r>
              <a:rPr lang="en-US" sz="2600" dirty="0" smtClean="0">
                <a:latin typeface="+mj-lt"/>
              </a:rPr>
              <a:t>(ii) Qualified persons must maintain the distances shown on Table S-5.</a:t>
            </a:r>
          </a:p>
          <a:p>
            <a:pPr marL="457200" lvl="1" indent="0">
              <a:buNone/>
            </a:pPr>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62</a:t>
            </a:fld>
            <a:endParaRPr lang="en-US"/>
          </a:p>
        </p:txBody>
      </p:sp>
    </p:spTree>
    <p:extLst>
      <p:ext uri="{BB962C8B-B14F-4D97-AF65-F5344CB8AC3E}">
        <p14:creationId xmlns:p14="http://schemas.microsoft.com/office/powerpoint/2010/main" val="6886309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Approach Distances for Qualified Employees- Alternating Current</a:t>
            </a:r>
            <a:endParaRPr lang="en-US" sz="3600" dirty="0"/>
          </a:p>
        </p:txBody>
      </p:sp>
      <p:sp>
        <p:nvSpPr>
          <p:cNvPr id="4" name="Slide Number Placeholder 3"/>
          <p:cNvSpPr>
            <a:spLocks noGrp="1"/>
          </p:cNvSpPr>
          <p:nvPr>
            <p:ph type="sldNum" sz="quarter" idx="12"/>
          </p:nvPr>
        </p:nvSpPr>
        <p:spPr/>
        <p:txBody>
          <a:bodyPr/>
          <a:lstStyle/>
          <a:p>
            <a:fld id="{81EE72E2-7ED3-4CEB-826F-A62099BB6980}" type="slidenum">
              <a:rPr lang="en-US" smtClean="0"/>
              <a:t>63</a:t>
            </a:fld>
            <a:endParaRPr lang="en-US"/>
          </a:p>
        </p:txBody>
      </p:sp>
      <p:pic>
        <p:nvPicPr>
          <p:cNvPr id="6" name="Content Placeholder 5" title="Table S-5 Approach Distances for Qualified Employees - Alternating Currentr Q"/>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60320" y="1488436"/>
            <a:ext cx="6986015" cy="5235983"/>
          </a:xfrm>
        </p:spPr>
      </p:pic>
    </p:spTree>
    <p:extLst>
      <p:ext uri="{BB962C8B-B14F-4D97-AF65-F5344CB8AC3E}">
        <p14:creationId xmlns:p14="http://schemas.microsoft.com/office/powerpoint/2010/main" val="35073952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1910.333(c)(3</a:t>
            </a:r>
            <a:r>
              <a:rPr lang="en-US" sz="3600" dirty="0" smtClean="0"/>
              <a:t>)(iii)</a:t>
            </a:r>
            <a:r>
              <a:rPr lang="en-US" sz="3600" dirty="0"/>
              <a:t/>
            </a:r>
            <a:br>
              <a:rPr lang="en-US" sz="3600" dirty="0"/>
            </a:br>
            <a:r>
              <a:rPr lang="en-US" altLang="en-US" sz="3600" dirty="0"/>
              <a:t>Overhead lines</a:t>
            </a:r>
            <a:endParaRPr lang="en-US" sz="3600" dirty="0"/>
          </a:p>
        </p:txBody>
      </p:sp>
      <p:sp>
        <p:nvSpPr>
          <p:cNvPr id="3" name="Content Placeholder 2"/>
          <p:cNvSpPr>
            <a:spLocks noGrp="1"/>
          </p:cNvSpPr>
          <p:nvPr>
            <p:ph idx="1"/>
          </p:nvPr>
        </p:nvSpPr>
        <p:spPr/>
        <p:txBody>
          <a:bodyPr>
            <a:normAutofit fontScale="92500" lnSpcReduction="20000"/>
          </a:bodyPr>
          <a:lstStyle/>
          <a:p>
            <a:r>
              <a:rPr lang="en-US" altLang="en-US" dirty="0">
                <a:latin typeface="+mj-lt"/>
              </a:rPr>
              <a:t>Vehicular And Mechanical </a:t>
            </a:r>
            <a:r>
              <a:rPr lang="en-US" altLang="en-US" dirty="0" smtClean="0">
                <a:latin typeface="+mj-lt"/>
              </a:rPr>
              <a:t>Equipment</a:t>
            </a:r>
          </a:p>
          <a:p>
            <a:pPr lvl="1"/>
            <a:r>
              <a:rPr lang="en-US" altLang="en-US" sz="2600" dirty="0">
                <a:latin typeface="+mj-lt"/>
              </a:rPr>
              <a:t>If capable of contacting line must maintain </a:t>
            </a:r>
            <a:r>
              <a:rPr lang="en-US" altLang="en-US" sz="2600" dirty="0" smtClean="0">
                <a:latin typeface="+mj-lt"/>
              </a:rPr>
              <a:t>clearance </a:t>
            </a:r>
            <a:endParaRPr lang="en-US" altLang="en-US" sz="2600" dirty="0">
              <a:latin typeface="+mj-lt"/>
            </a:endParaRPr>
          </a:p>
          <a:p>
            <a:pPr marL="457200" lvl="1" indent="0">
              <a:buNone/>
            </a:pPr>
            <a:r>
              <a:rPr lang="en-US" altLang="en-US" sz="2600" dirty="0" smtClean="0">
                <a:latin typeface="+mj-lt"/>
              </a:rPr>
              <a:t>   of </a:t>
            </a:r>
            <a:r>
              <a:rPr lang="en-US" altLang="en-US" sz="2600" dirty="0">
                <a:latin typeface="+mj-lt"/>
              </a:rPr>
              <a:t>10 </a:t>
            </a:r>
            <a:r>
              <a:rPr lang="en-US" altLang="en-US" sz="2600" dirty="0" smtClean="0">
                <a:latin typeface="+mj-lt"/>
              </a:rPr>
              <a:t>feet</a:t>
            </a:r>
            <a:r>
              <a:rPr lang="en-US" altLang="en-US" sz="2600" dirty="0">
                <a:latin typeface="+mj-lt"/>
              </a:rPr>
              <a:t>.</a:t>
            </a:r>
          </a:p>
          <a:p>
            <a:pPr lvl="1"/>
            <a:r>
              <a:rPr lang="en-US" altLang="en-US" sz="2600" dirty="0" smtClean="0">
                <a:latin typeface="+mj-lt"/>
              </a:rPr>
              <a:t>Add </a:t>
            </a:r>
            <a:r>
              <a:rPr lang="en-US" altLang="en-US" sz="2600" dirty="0">
                <a:latin typeface="+mj-lt"/>
              </a:rPr>
              <a:t>4 inches for every 10 kV above 50 </a:t>
            </a:r>
            <a:r>
              <a:rPr lang="en-US" altLang="en-US" sz="2600" dirty="0" smtClean="0">
                <a:latin typeface="+mj-lt"/>
              </a:rPr>
              <a:t>kV.</a:t>
            </a:r>
          </a:p>
          <a:p>
            <a:pPr lvl="2"/>
            <a:r>
              <a:rPr lang="en-US" altLang="en-US" sz="2200" dirty="0" smtClean="0">
                <a:latin typeface="+mj-lt"/>
              </a:rPr>
              <a:t>{1} If the vehicle is in transit with its structure lowered, the clearance may be reduced to 4 feet.  If the voltage is higher than 50 </a:t>
            </a:r>
            <a:r>
              <a:rPr lang="en-US" altLang="en-US" sz="2200" dirty="0" err="1" smtClean="0">
                <a:latin typeface="+mj-lt"/>
              </a:rPr>
              <a:t>Kv</a:t>
            </a:r>
            <a:r>
              <a:rPr lang="en-US" altLang="en-US" sz="2200" dirty="0" smtClean="0">
                <a:latin typeface="+mj-lt"/>
              </a:rPr>
              <a:t>, the clearance shall be increased 4 inches for every 10 </a:t>
            </a:r>
            <a:r>
              <a:rPr lang="en-US" altLang="en-US" sz="2200" dirty="0" err="1" smtClean="0">
                <a:latin typeface="+mj-lt"/>
              </a:rPr>
              <a:t>Kv</a:t>
            </a:r>
            <a:r>
              <a:rPr lang="en-US" altLang="en-US" sz="2200" dirty="0" smtClean="0">
                <a:latin typeface="+mj-lt"/>
              </a:rPr>
              <a:t> over that voltage.  </a:t>
            </a:r>
          </a:p>
          <a:p>
            <a:pPr lvl="2"/>
            <a:r>
              <a:rPr lang="en-US" altLang="en-US" sz="2200" dirty="0" smtClean="0">
                <a:latin typeface="+mj-lt"/>
              </a:rPr>
              <a:t>{2} If insulating barriers are installed, and rated for the voltage of the line, the clearance may be reduced to a distance within the designed working dimensions of the insulating barrier.</a:t>
            </a:r>
          </a:p>
          <a:p>
            <a:pPr lvl="2"/>
            <a:r>
              <a:rPr lang="en-US" altLang="en-US" sz="2200" dirty="0" smtClean="0">
                <a:latin typeface="+mj-lt"/>
              </a:rPr>
              <a:t>{3} If the equipment is an aerial lift insulated for the voltage involved, and if the work is performed by a qualified person, the clearance may be reduced to the distance given in Table S-5    </a:t>
            </a:r>
            <a:endParaRPr lang="en-US" altLang="en-US" sz="2200" dirty="0">
              <a:latin typeface="+mj-lt"/>
            </a:endParaRPr>
          </a:p>
          <a:p>
            <a:pPr lvl="1"/>
            <a:endParaRPr lang="en-US" altLang="en-US" dirty="0" smtClean="0"/>
          </a:p>
          <a:p>
            <a:pPr>
              <a:lnSpc>
                <a:spcPts val="3111"/>
              </a:lnSpc>
              <a:spcBef>
                <a:spcPct val="0"/>
              </a:spcBef>
              <a:buClrTx/>
              <a:buSzTx/>
              <a:buNone/>
            </a:pPr>
            <a:r>
              <a:rPr lang="en-US" altLang="en-US" sz="2667" dirty="0" smtClean="0"/>
              <a:t>	</a:t>
            </a:r>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64</a:t>
            </a:fld>
            <a:endParaRPr lang="en-US"/>
          </a:p>
        </p:txBody>
      </p:sp>
    </p:spTree>
    <p:extLst>
      <p:ext uri="{BB962C8B-B14F-4D97-AF65-F5344CB8AC3E}">
        <p14:creationId xmlns:p14="http://schemas.microsoft.com/office/powerpoint/2010/main" val="24665853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1910.333(c)(4)</a:t>
            </a:r>
            <a:br>
              <a:rPr lang="en-US" sz="3600" dirty="0"/>
            </a:br>
            <a:r>
              <a:rPr lang="en-US" sz="3600" dirty="0"/>
              <a:t>Illumination</a:t>
            </a:r>
          </a:p>
        </p:txBody>
      </p:sp>
      <p:sp>
        <p:nvSpPr>
          <p:cNvPr id="3" name="Content Placeholder 2"/>
          <p:cNvSpPr>
            <a:spLocks noGrp="1"/>
          </p:cNvSpPr>
          <p:nvPr>
            <p:ph idx="1"/>
          </p:nvPr>
        </p:nvSpPr>
        <p:spPr/>
        <p:txBody>
          <a:bodyPr/>
          <a:lstStyle/>
          <a:p>
            <a:pPr>
              <a:lnSpc>
                <a:spcPts val="3111"/>
              </a:lnSpc>
              <a:spcBef>
                <a:spcPct val="0"/>
              </a:spcBef>
              <a:buClrTx/>
              <a:buSzTx/>
            </a:pPr>
            <a:r>
              <a:rPr lang="en-US" altLang="en-US" dirty="0" smtClean="0">
                <a:latin typeface="+mj-lt"/>
              </a:rPr>
              <a:t>Employees </a:t>
            </a:r>
            <a:r>
              <a:rPr lang="en-US" altLang="en-US" dirty="0">
                <a:latin typeface="+mj-lt"/>
              </a:rPr>
              <a:t>must not perform tasks near exposed </a:t>
            </a:r>
          </a:p>
          <a:p>
            <a:pPr>
              <a:lnSpc>
                <a:spcPts val="3111"/>
              </a:lnSpc>
              <a:spcBef>
                <a:spcPct val="0"/>
              </a:spcBef>
              <a:buClrTx/>
              <a:buSzTx/>
              <a:buNone/>
            </a:pPr>
            <a:r>
              <a:rPr lang="en-US" altLang="en-US" dirty="0">
                <a:latin typeface="+mj-lt"/>
              </a:rPr>
              <a:t>	energized parts unless provided with proper </a:t>
            </a:r>
            <a:r>
              <a:rPr lang="en-US" altLang="en-US" dirty="0" smtClean="0">
                <a:latin typeface="+mj-lt"/>
              </a:rPr>
              <a:t>illumination.</a:t>
            </a:r>
            <a:endParaRPr lang="en-US" altLang="en-US" dirty="0">
              <a:latin typeface="+mj-lt"/>
            </a:endParaRPr>
          </a:p>
          <a:p>
            <a:pPr>
              <a:lnSpc>
                <a:spcPts val="3111"/>
              </a:lnSpc>
              <a:spcBef>
                <a:spcPct val="0"/>
              </a:spcBef>
              <a:buClrTx/>
              <a:buSzTx/>
              <a:buNone/>
            </a:pPr>
            <a:endParaRPr lang="en-US" altLang="en-US" dirty="0">
              <a:latin typeface="+mj-lt"/>
            </a:endParaRPr>
          </a:p>
          <a:p>
            <a:pPr>
              <a:lnSpc>
                <a:spcPts val="3111"/>
              </a:lnSpc>
              <a:spcBef>
                <a:spcPct val="0"/>
              </a:spcBef>
              <a:buClrTx/>
              <a:buSzTx/>
            </a:pPr>
            <a:r>
              <a:rPr lang="en-US" altLang="en-US" dirty="0" smtClean="0">
                <a:latin typeface="+mj-lt"/>
              </a:rPr>
              <a:t>Employees </a:t>
            </a:r>
            <a:r>
              <a:rPr lang="en-US" altLang="en-US" dirty="0">
                <a:latin typeface="+mj-lt"/>
              </a:rPr>
              <a:t>may not reach blindly into areas which </a:t>
            </a:r>
          </a:p>
          <a:p>
            <a:pPr>
              <a:lnSpc>
                <a:spcPts val="3111"/>
              </a:lnSpc>
              <a:spcBef>
                <a:spcPct val="0"/>
              </a:spcBef>
              <a:buClrTx/>
              <a:buSzTx/>
              <a:buNone/>
            </a:pPr>
            <a:r>
              <a:rPr lang="en-US" altLang="en-US" dirty="0">
                <a:latin typeface="+mj-lt"/>
              </a:rPr>
              <a:t>	contain energized </a:t>
            </a:r>
            <a:r>
              <a:rPr lang="en-US" altLang="en-US" dirty="0" smtClean="0">
                <a:latin typeface="+mj-lt"/>
              </a:rPr>
              <a:t>parts.</a:t>
            </a:r>
            <a:endParaRPr lang="en-US" altLang="en-US" dirty="0">
              <a:latin typeface="+mj-lt"/>
            </a:endParaRPr>
          </a:p>
          <a:p>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65</a:t>
            </a:fld>
            <a:endParaRPr lang="en-US"/>
          </a:p>
        </p:txBody>
      </p:sp>
    </p:spTree>
    <p:extLst>
      <p:ext uri="{BB962C8B-B14F-4D97-AF65-F5344CB8AC3E}">
        <p14:creationId xmlns:p14="http://schemas.microsoft.com/office/powerpoint/2010/main" val="42853281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1910.333(c</a:t>
            </a:r>
            <a:r>
              <a:rPr lang="en-US" sz="3600" dirty="0" smtClean="0"/>
              <a:t>)(5)</a:t>
            </a:r>
            <a:r>
              <a:rPr lang="en-US" sz="3600" dirty="0"/>
              <a:t/>
            </a:r>
            <a:br>
              <a:rPr lang="en-US" sz="3600" dirty="0"/>
            </a:br>
            <a:r>
              <a:rPr lang="en-US" sz="3600" dirty="0"/>
              <a:t>C</a:t>
            </a:r>
            <a:r>
              <a:rPr lang="en-US" sz="3600" dirty="0" smtClean="0"/>
              <a:t>onfined or enclosed work spaces</a:t>
            </a:r>
            <a:endParaRPr lang="en-US" sz="3600" dirty="0"/>
          </a:p>
        </p:txBody>
      </p:sp>
      <p:sp>
        <p:nvSpPr>
          <p:cNvPr id="3" name="Content Placeholder 2"/>
          <p:cNvSpPr>
            <a:spLocks noGrp="1"/>
          </p:cNvSpPr>
          <p:nvPr>
            <p:ph idx="1"/>
          </p:nvPr>
        </p:nvSpPr>
        <p:spPr/>
        <p:txBody>
          <a:bodyPr/>
          <a:lstStyle/>
          <a:p>
            <a:pPr>
              <a:lnSpc>
                <a:spcPts val="3111"/>
              </a:lnSpc>
              <a:spcBef>
                <a:spcPct val="0"/>
              </a:spcBef>
              <a:buClrTx/>
              <a:buSzTx/>
            </a:pPr>
            <a:r>
              <a:rPr lang="en-US" altLang="en-US" dirty="0" smtClean="0">
                <a:latin typeface="+mj-lt"/>
              </a:rPr>
              <a:t>When </a:t>
            </a:r>
            <a:r>
              <a:rPr lang="en-US" altLang="en-US" dirty="0">
                <a:latin typeface="+mj-lt"/>
              </a:rPr>
              <a:t>employees are working in confined or enclosed </a:t>
            </a:r>
          </a:p>
          <a:p>
            <a:pPr>
              <a:lnSpc>
                <a:spcPts val="3111"/>
              </a:lnSpc>
              <a:spcBef>
                <a:spcPct val="0"/>
              </a:spcBef>
              <a:buClrTx/>
              <a:buSzTx/>
              <a:buNone/>
            </a:pPr>
            <a:r>
              <a:rPr lang="en-US" altLang="en-US" dirty="0">
                <a:latin typeface="+mj-lt"/>
              </a:rPr>
              <a:t>	work spaces which contain energized parts, the </a:t>
            </a:r>
          </a:p>
          <a:p>
            <a:pPr>
              <a:lnSpc>
                <a:spcPts val="3111"/>
              </a:lnSpc>
              <a:spcBef>
                <a:spcPct val="0"/>
              </a:spcBef>
              <a:buClrTx/>
              <a:buSzTx/>
              <a:buNone/>
            </a:pPr>
            <a:r>
              <a:rPr lang="en-US" altLang="en-US" dirty="0">
                <a:latin typeface="+mj-lt"/>
              </a:rPr>
              <a:t>	employer must </a:t>
            </a:r>
            <a:r>
              <a:rPr lang="en-US" altLang="en-US" dirty="0" smtClean="0">
                <a:latin typeface="+mj-lt"/>
              </a:rPr>
              <a:t>provide, and the employee shall use</a:t>
            </a:r>
            <a:r>
              <a:rPr lang="en-US" altLang="en-US" dirty="0">
                <a:latin typeface="+mj-lt"/>
              </a:rPr>
              <a:t> </a:t>
            </a:r>
            <a:r>
              <a:rPr lang="en-US" altLang="en-US" dirty="0" smtClean="0">
                <a:latin typeface="+mj-lt"/>
              </a:rPr>
              <a:t>shields</a:t>
            </a:r>
            <a:r>
              <a:rPr lang="en-US" altLang="en-US" dirty="0">
                <a:latin typeface="+mj-lt"/>
              </a:rPr>
              <a:t>, barriers, or insulating </a:t>
            </a:r>
            <a:r>
              <a:rPr lang="en-US" altLang="en-US" dirty="0" smtClean="0">
                <a:latin typeface="+mj-lt"/>
              </a:rPr>
              <a:t>materials.</a:t>
            </a:r>
            <a:endParaRPr lang="en-US" altLang="en-US" dirty="0">
              <a:latin typeface="+mj-lt"/>
            </a:endParaRPr>
          </a:p>
          <a:p>
            <a:pPr>
              <a:lnSpc>
                <a:spcPts val="3111"/>
              </a:lnSpc>
              <a:spcBef>
                <a:spcPct val="0"/>
              </a:spcBef>
              <a:buClrTx/>
              <a:buSzTx/>
              <a:buNone/>
            </a:pPr>
            <a:endParaRPr lang="en-US" altLang="en-US" dirty="0" smtClean="0">
              <a:latin typeface="+mj-lt"/>
            </a:endParaRPr>
          </a:p>
          <a:p>
            <a:pPr>
              <a:lnSpc>
                <a:spcPts val="3111"/>
              </a:lnSpc>
              <a:spcBef>
                <a:spcPct val="0"/>
              </a:spcBef>
              <a:buClrTx/>
              <a:buSzTx/>
            </a:pPr>
            <a:r>
              <a:rPr lang="en-US" altLang="en-US" dirty="0" smtClean="0">
                <a:latin typeface="+mj-lt"/>
              </a:rPr>
              <a:t>Doors </a:t>
            </a:r>
            <a:r>
              <a:rPr lang="en-US" altLang="en-US" dirty="0">
                <a:latin typeface="+mj-lt"/>
              </a:rPr>
              <a:t>and hinged panels must be </a:t>
            </a:r>
            <a:r>
              <a:rPr lang="en-US" altLang="en-US" dirty="0" smtClean="0">
                <a:latin typeface="+mj-lt"/>
              </a:rPr>
              <a:t>secured.</a:t>
            </a:r>
            <a:endParaRPr lang="en-US" altLang="en-US" dirty="0">
              <a:latin typeface="+mj-lt"/>
            </a:endParaRPr>
          </a:p>
          <a:p>
            <a:pPr>
              <a:lnSpc>
                <a:spcPts val="3111"/>
              </a:lnSpc>
              <a:spcBef>
                <a:spcPct val="0"/>
              </a:spcBef>
              <a:buClrTx/>
              <a:buSzTx/>
              <a:buNone/>
            </a:pPr>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66</a:t>
            </a:fld>
            <a:endParaRPr lang="en-US"/>
          </a:p>
        </p:txBody>
      </p:sp>
    </p:spTree>
    <p:extLst>
      <p:ext uri="{BB962C8B-B14F-4D97-AF65-F5344CB8AC3E}">
        <p14:creationId xmlns:p14="http://schemas.microsoft.com/office/powerpoint/2010/main" val="1935402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1910.333(c</a:t>
            </a:r>
            <a:r>
              <a:rPr lang="en-US" sz="3600" dirty="0" smtClean="0"/>
              <a:t>)(6)</a:t>
            </a:r>
            <a:r>
              <a:rPr lang="en-US" sz="3600" dirty="0"/>
              <a:t/>
            </a:r>
            <a:br>
              <a:rPr lang="en-US" sz="3600" dirty="0"/>
            </a:br>
            <a:r>
              <a:rPr lang="en-US" sz="3600" dirty="0" smtClean="0"/>
              <a:t>Conductive materials and equipment</a:t>
            </a:r>
            <a:endParaRPr lang="en-US" sz="3600" dirty="0"/>
          </a:p>
        </p:txBody>
      </p:sp>
      <p:sp>
        <p:nvSpPr>
          <p:cNvPr id="3" name="Content Placeholder 2"/>
          <p:cNvSpPr>
            <a:spLocks noGrp="1"/>
          </p:cNvSpPr>
          <p:nvPr>
            <p:ph idx="1"/>
          </p:nvPr>
        </p:nvSpPr>
        <p:spPr/>
        <p:txBody>
          <a:bodyPr/>
          <a:lstStyle/>
          <a:p>
            <a:pPr>
              <a:lnSpc>
                <a:spcPts val="3111"/>
              </a:lnSpc>
              <a:spcBef>
                <a:spcPct val="0"/>
              </a:spcBef>
              <a:buClrTx/>
              <a:buSzTx/>
            </a:pPr>
            <a:r>
              <a:rPr lang="en-US" altLang="en-US" dirty="0" smtClean="0">
                <a:latin typeface="+mj-lt"/>
              </a:rPr>
              <a:t>Conductive </a:t>
            </a:r>
            <a:r>
              <a:rPr lang="en-US" altLang="en-US" dirty="0">
                <a:latin typeface="+mj-lt"/>
              </a:rPr>
              <a:t>materials must be handled in a manner that</a:t>
            </a:r>
          </a:p>
          <a:p>
            <a:pPr>
              <a:lnSpc>
                <a:spcPts val="3111"/>
              </a:lnSpc>
              <a:spcBef>
                <a:spcPct val="0"/>
              </a:spcBef>
              <a:buClrTx/>
              <a:buSzTx/>
              <a:buNone/>
            </a:pPr>
            <a:r>
              <a:rPr lang="en-US" altLang="en-US" dirty="0">
                <a:latin typeface="+mj-lt"/>
              </a:rPr>
              <a:t>	will prevent them from contacting exposed energized </a:t>
            </a:r>
          </a:p>
          <a:p>
            <a:pPr>
              <a:lnSpc>
                <a:spcPts val="3111"/>
              </a:lnSpc>
              <a:spcBef>
                <a:spcPct val="0"/>
              </a:spcBef>
              <a:buClrTx/>
              <a:buSzTx/>
              <a:buNone/>
            </a:pPr>
            <a:r>
              <a:rPr lang="en-US" altLang="en-US" dirty="0">
                <a:latin typeface="+mj-lt"/>
              </a:rPr>
              <a:t>	conductors or circuit </a:t>
            </a:r>
            <a:r>
              <a:rPr lang="en-US" altLang="en-US" dirty="0" smtClean="0">
                <a:latin typeface="+mj-lt"/>
              </a:rPr>
              <a:t>parts.</a:t>
            </a:r>
            <a:endParaRPr lang="en-US" altLang="en-US" dirty="0">
              <a:latin typeface="+mj-lt"/>
            </a:endParaRPr>
          </a:p>
          <a:p>
            <a:pPr>
              <a:lnSpc>
                <a:spcPts val="3111"/>
              </a:lnSpc>
              <a:spcBef>
                <a:spcPct val="0"/>
              </a:spcBef>
              <a:buClrTx/>
              <a:buSzTx/>
              <a:buNone/>
            </a:pPr>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67</a:t>
            </a:fld>
            <a:endParaRPr lang="en-US"/>
          </a:p>
        </p:txBody>
      </p:sp>
    </p:spTree>
    <p:extLst>
      <p:ext uri="{BB962C8B-B14F-4D97-AF65-F5344CB8AC3E}">
        <p14:creationId xmlns:p14="http://schemas.microsoft.com/office/powerpoint/2010/main" val="13905114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1910.333(c</a:t>
            </a:r>
            <a:r>
              <a:rPr lang="en-US" sz="3600" dirty="0" smtClean="0"/>
              <a:t>)(7)</a:t>
            </a:r>
            <a:r>
              <a:rPr lang="en-US" sz="3600" dirty="0"/>
              <a:t/>
            </a:r>
            <a:br>
              <a:rPr lang="en-US" sz="3600" dirty="0"/>
            </a:br>
            <a:r>
              <a:rPr lang="en-US" sz="3600" dirty="0"/>
              <a:t>P</a:t>
            </a:r>
            <a:r>
              <a:rPr lang="en-US" sz="3600" dirty="0" smtClean="0"/>
              <a:t>ortable ladders</a:t>
            </a:r>
            <a:endParaRPr lang="en-US" sz="3600" dirty="0"/>
          </a:p>
        </p:txBody>
      </p:sp>
      <p:sp>
        <p:nvSpPr>
          <p:cNvPr id="3" name="Content Placeholder 2"/>
          <p:cNvSpPr>
            <a:spLocks noGrp="1"/>
          </p:cNvSpPr>
          <p:nvPr>
            <p:ph idx="1"/>
          </p:nvPr>
        </p:nvSpPr>
        <p:spPr/>
        <p:txBody>
          <a:bodyPr/>
          <a:lstStyle/>
          <a:p>
            <a:pPr>
              <a:lnSpc>
                <a:spcPts val="3111"/>
              </a:lnSpc>
              <a:spcBef>
                <a:spcPct val="0"/>
              </a:spcBef>
              <a:buClrTx/>
              <a:buSzTx/>
            </a:pPr>
            <a:r>
              <a:rPr lang="en-US" dirty="0" smtClean="0">
                <a:latin typeface="+mj-lt"/>
              </a:rPr>
              <a:t>Portable ladders shall have nonconductive side rails if they are used where the employee or the ladder could contact exposed energized parts.</a:t>
            </a:r>
            <a:endParaRPr lang="en-US" dirty="0">
              <a:latin typeface="+mj-lt"/>
            </a:endParaRPr>
          </a:p>
        </p:txBody>
      </p:sp>
      <p:sp>
        <p:nvSpPr>
          <p:cNvPr id="4" name="Slide Number Placeholder 3"/>
          <p:cNvSpPr>
            <a:spLocks noGrp="1"/>
          </p:cNvSpPr>
          <p:nvPr>
            <p:ph type="sldNum" sz="quarter" idx="12"/>
          </p:nvPr>
        </p:nvSpPr>
        <p:spPr/>
        <p:txBody>
          <a:bodyPr/>
          <a:lstStyle/>
          <a:p>
            <a:fld id="{81EE72E2-7ED3-4CEB-826F-A62099BB6980}" type="slidenum">
              <a:rPr lang="en-US" smtClean="0"/>
              <a:t>68</a:t>
            </a:fld>
            <a:endParaRPr lang="en-US"/>
          </a:p>
        </p:txBody>
      </p:sp>
    </p:spTree>
    <p:extLst>
      <p:ext uri="{BB962C8B-B14F-4D97-AF65-F5344CB8AC3E}">
        <p14:creationId xmlns:p14="http://schemas.microsoft.com/office/powerpoint/2010/main" val="17467825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1910.333(c</a:t>
            </a:r>
            <a:r>
              <a:rPr lang="en-US" sz="3600" dirty="0" smtClean="0"/>
              <a:t>)(8)</a:t>
            </a:r>
            <a:r>
              <a:rPr lang="en-US" sz="3600" dirty="0"/>
              <a:t/>
            </a:r>
            <a:br>
              <a:rPr lang="en-US" sz="3600" dirty="0"/>
            </a:br>
            <a:r>
              <a:rPr lang="en-US" sz="3600" dirty="0"/>
              <a:t>C</a:t>
            </a:r>
            <a:r>
              <a:rPr lang="en-US" sz="3600" dirty="0" smtClean="0"/>
              <a:t>onductive apparel</a:t>
            </a:r>
            <a:endParaRPr lang="en-US" sz="3600" dirty="0"/>
          </a:p>
        </p:txBody>
      </p:sp>
      <p:sp>
        <p:nvSpPr>
          <p:cNvPr id="3" name="Content Placeholder 2"/>
          <p:cNvSpPr>
            <a:spLocks noGrp="1"/>
          </p:cNvSpPr>
          <p:nvPr>
            <p:ph idx="1"/>
          </p:nvPr>
        </p:nvSpPr>
        <p:spPr/>
        <p:txBody>
          <a:bodyPr>
            <a:normAutofit/>
          </a:bodyPr>
          <a:lstStyle/>
          <a:p>
            <a:pPr>
              <a:spcBef>
                <a:spcPct val="0"/>
              </a:spcBef>
            </a:pPr>
            <a:r>
              <a:rPr lang="en-US" altLang="en-US" dirty="0" smtClean="0">
                <a:latin typeface="+mj-lt"/>
              </a:rPr>
              <a:t>Conductive  </a:t>
            </a:r>
            <a:r>
              <a:rPr lang="en-US" altLang="en-US" dirty="0">
                <a:latin typeface="+mj-lt"/>
              </a:rPr>
              <a:t>articles (rings, watches, bracelets, key chains, necklaces, </a:t>
            </a:r>
            <a:r>
              <a:rPr lang="en-US" altLang="en-US" dirty="0" smtClean="0">
                <a:latin typeface="+mj-lt"/>
              </a:rPr>
              <a:t>  metallized </a:t>
            </a:r>
            <a:r>
              <a:rPr lang="en-US" altLang="en-US" dirty="0">
                <a:latin typeface="+mj-lt"/>
              </a:rPr>
              <a:t>aprons, cloth with conductive thread, metal </a:t>
            </a:r>
            <a:r>
              <a:rPr lang="en-US" altLang="en-US" dirty="0" smtClean="0">
                <a:latin typeface="+mj-lt"/>
              </a:rPr>
              <a:t>headgear) shall </a:t>
            </a:r>
            <a:r>
              <a:rPr lang="en-US" altLang="en-US" dirty="0">
                <a:latin typeface="+mj-lt"/>
              </a:rPr>
              <a:t>be </a:t>
            </a:r>
            <a:r>
              <a:rPr lang="en-US" altLang="en-US" dirty="0" smtClean="0">
                <a:latin typeface="+mj-lt"/>
              </a:rPr>
              <a:t>removed.</a:t>
            </a:r>
            <a:endParaRPr lang="en-US" altLang="en-US" dirty="0">
              <a:latin typeface="+mj-lt"/>
            </a:endParaRPr>
          </a:p>
          <a:p>
            <a:pPr>
              <a:spcBef>
                <a:spcPct val="0"/>
              </a:spcBef>
              <a:buClrTx/>
              <a:buSzTx/>
              <a:buFontTx/>
              <a:buNone/>
            </a:pPr>
            <a:endParaRPr lang="en-US" altLang="en-US" dirty="0">
              <a:latin typeface="+mj-lt"/>
            </a:endParaRPr>
          </a:p>
          <a:p>
            <a:pPr>
              <a:spcBef>
                <a:spcPct val="0"/>
              </a:spcBef>
              <a:buClrTx/>
              <a:buSzTx/>
            </a:pPr>
            <a:r>
              <a:rPr lang="en-US" altLang="en-US" dirty="0" smtClean="0">
                <a:latin typeface="+mj-lt"/>
              </a:rPr>
              <a:t>Unless </a:t>
            </a:r>
            <a:r>
              <a:rPr lang="en-US" altLang="en-US" dirty="0">
                <a:latin typeface="+mj-lt"/>
              </a:rPr>
              <a:t>rendered </a:t>
            </a:r>
            <a:r>
              <a:rPr lang="en-US" altLang="en-US" dirty="0" smtClean="0">
                <a:latin typeface="+mj-lt"/>
              </a:rPr>
              <a:t>non-conductive.</a:t>
            </a:r>
            <a:endParaRPr lang="en-US" dirty="0">
              <a:latin typeface="+mj-lt"/>
            </a:endParaRPr>
          </a:p>
        </p:txBody>
      </p:sp>
      <p:sp>
        <p:nvSpPr>
          <p:cNvPr id="4" name="Slide Number Placeholder 3"/>
          <p:cNvSpPr>
            <a:spLocks noGrp="1"/>
          </p:cNvSpPr>
          <p:nvPr>
            <p:ph type="sldNum" sz="quarter" idx="12"/>
          </p:nvPr>
        </p:nvSpPr>
        <p:spPr/>
        <p:txBody>
          <a:bodyPr/>
          <a:lstStyle/>
          <a:p>
            <a:fld id="{81EE72E2-7ED3-4CEB-826F-A62099BB6980}" type="slidenum">
              <a:rPr lang="en-US" smtClean="0"/>
              <a:t>69</a:t>
            </a:fld>
            <a:endParaRPr lang="en-US"/>
          </a:p>
        </p:txBody>
      </p:sp>
    </p:spTree>
    <p:extLst>
      <p:ext uri="{BB962C8B-B14F-4D97-AF65-F5344CB8AC3E}">
        <p14:creationId xmlns:p14="http://schemas.microsoft.com/office/powerpoint/2010/main" val="2747105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OSHA </a:t>
            </a:r>
            <a:r>
              <a:rPr lang="en-US" dirty="0" smtClean="0"/>
              <a:t>Regulations    </a:t>
            </a:r>
            <a:endParaRPr lang="en-US" dirty="0"/>
          </a:p>
        </p:txBody>
      </p:sp>
      <p:sp>
        <p:nvSpPr>
          <p:cNvPr id="3" name="Content Placeholder 2"/>
          <p:cNvSpPr>
            <a:spLocks noGrp="1"/>
          </p:cNvSpPr>
          <p:nvPr>
            <p:ph idx="1"/>
          </p:nvPr>
        </p:nvSpPr>
        <p:spPr/>
        <p:txBody>
          <a:bodyPr/>
          <a:lstStyle/>
          <a:p>
            <a:pPr>
              <a:buClrTx/>
            </a:pPr>
            <a:r>
              <a:rPr lang="en-US" dirty="0" smtClean="0">
                <a:latin typeface="+mj-lt"/>
              </a:rPr>
              <a:t>Whistleblower Protection</a:t>
            </a:r>
          </a:p>
          <a:p>
            <a:pPr lvl="1">
              <a:buClrTx/>
            </a:pPr>
            <a:r>
              <a:rPr lang="en-US" dirty="0">
                <a:latin typeface="+mj-lt"/>
              </a:rPr>
              <a:t>You may file a complaint with OSHA if your employer retaliates against you by taking </a:t>
            </a:r>
            <a:r>
              <a:rPr lang="en-US" dirty="0" smtClean="0">
                <a:latin typeface="+mj-lt"/>
              </a:rPr>
              <a:t>unfavorable personnel </a:t>
            </a:r>
            <a:r>
              <a:rPr lang="en-US" dirty="0">
                <a:latin typeface="+mj-lt"/>
              </a:rPr>
              <a:t>action because you engaged in protected activity relating to </a:t>
            </a:r>
            <a:r>
              <a:rPr lang="en-US" dirty="0" smtClean="0">
                <a:latin typeface="+mj-lt"/>
              </a:rPr>
              <a:t>workplace safety and health</a:t>
            </a:r>
            <a:endParaRPr lang="en-US" dirty="0">
              <a:latin typeface="+mj-lt"/>
            </a:endParaRPr>
          </a:p>
          <a:p>
            <a:pPr lvl="1">
              <a:buClrTx/>
            </a:pPr>
            <a:r>
              <a:rPr lang="en-US" dirty="0" smtClean="0">
                <a:latin typeface="+mj-lt"/>
              </a:rPr>
              <a:t>Complaints must be filed in writing, following OSHA guidelines</a:t>
            </a:r>
          </a:p>
          <a:p>
            <a:pPr lvl="1">
              <a:buClrTx/>
              <a:buFont typeface="Wingdings" panose="05000000000000000000" pitchFamily="2" charset="2"/>
              <a:buChar char="Ø"/>
            </a:pPr>
            <a:endParaRPr lang="en-US" dirty="0" smtClean="0"/>
          </a:p>
          <a:p>
            <a:pPr lvl="1">
              <a:buClrTx/>
              <a:buFont typeface="Wingdings" panose="05000000000000000000" pitchFamily="2" charset="2"/>
              <a:buChar char="Ø"/>
            </a:pPr>
            <a:endParaRPr lang="en-US" dirty="0"/>
          </a:p>
        </p:txBody>
      </p:sp>
    </p:spTree>
    <p:extLst>
      <p:ext uri="{BB962C8B-B14F-4D97-AF65-F5344CB8AC3E}">
        <p14:creationId xmlns:p14="http://schemas.microsoft.com/office/powerpoint/2010/main" val="1036438578"/>
      </p:ext>
    </p:extLst>
  </p:cSld>
  <p:clrMapOvr>
    <a:masterClrMapping/>
  </p:clrMapOvr>
  <p:transition advTm="224"/>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1910.333(c</a:t>
            </a:r>
            <a:r>
              <a:rPr lang="en-US" sz="3600" dirty="0" smtClean="0"/>
              <a:t>)(9)</a:t>
            </a:r>
            <a:r>
              <a:rPr lang="en-US" sz="3600" dirty="0"/>
              <a:t/>
            </a:r>
            <a:br>
              <a:rPr lang="en-US" sz="3600" dirty="0"/>
            </a:br>
            <a:r>
              <a:rPr lang="en-US" sz="3600" dirty="0" smtClean="0"/>
              <a:t>Housekeeping duties</a:t>
            </a:r>
            <a:endParaRPr lang="en-US" sz="3600" dirty="0"/>
          </a:p>
        </p:txBody>
      </p:sp>
      <p:sp>
        <p:nvSpPr>
          <p:cNvPr id="3" name="Content Placeholder 2"/>
          <p:cNvSpPr>
            <a:spLocks noGrp="1"/>
          </p:cNvSpPr>
          <p:nvPr>
            <p:ph idx="1"/>
          </p:nvPr>
        </p:nvSpPr>
        <p:spPr/>
        <p:txBody>
          <a:bodyPr>
            <a:normAutofit/>
          </a:bodyPr>
          <a:lstStyle/>
          <a:p>
            <a:pPr>
              <a:lnSpc>
                <a:spcPts val="3111"/>
              </a:lnSpc>
              <a:spcBef>
                <a:spcPct val="0"/>
              </a:spcBef>
              <a:buClrTx/>
              <a:buSzTx/>
            </a:pPr>
            <a:r>
              <a:rPr lang="en-US" altLang="en-US" dirty="0" smtClean="0">
                <a:latin typeface="+mj-lt"/>
              </a:rPr>
              <a:t>Where </a:t>
            </a:r>
            <a:r>
              <a:rPr lang="en-US" altLang="en-US" dirty="0">
                <a:latin typeface="+mj-lt"/>
              </a:rPr>
              <a:t>live parts are present, employees shall not </a:t>
            </a:r>
          </a:p>
          <a:p>
            <a:pPr>
              <a:lnSpc>
                <a:spcPts val="3111"/>
              </a:lnSpc>
              <a:spcBef>
                <a:spcPct val="0"/>
              </a:spcBef>
              <a:buClrTx/>
              <a:buSzTx/>
              <a:buNone/>
            </a:pPr>
            <a:r>
              <a:rPr lang="en-US" altLang="en-US" dirty="0">
                <a:latin typeface="+mj-lt"/>
              </a:rPr>
              <a:t>	perform </a:t>
            </a:r>
            <a:r>
              <a:rPr lang="en-US" altLang="en-US" dirty="0" smtClean="0">
                <a:latin typeface="+mj-lt"/>
              </a:rPr>
              <a:t>housekeeping </a:t>
            </a:r>
            <a:r>
              <a:rPr lang="en-US" altLang="en-US" dirty="0">
                <a:latin typeface="+mj-lt"/>
              </a:rPr>
              <a:t>duties which would expose </a:t>
            </a:r>
          </a:p>
          <a:p>
            <a:pPr>
              <a:lnSpc>
                <a:spcPts val="3111"/>
              </a:lnSpc>
              <a:spcBef>
                <a:spcPct val="0"/>
              </a:spcBef>
              <a:buClrTx/>
              <a:buSzTx/>
              <a:buNone/>
            </a:pPr>
            <a:r>
              <a:rPr lang="en-US" altLang="en-US" dirty="0">
                <a:latin typeface="+mj-lt"/>
              </a:rPr>
              <a:t>	them to </a:t>
            </a:r>
            <a:r>
              <a:rPr lang="en-US" altLang="en-US" dirty="0" smtClean="0">
                <a:latin typeface="+mj-lt"/>
              </a:rPr>
              <a:t>accidental contact.</a:t>
            </a:r>
            <a:endParaRPr lang="en-US" altLang="en-US" dirty="0">
              <a:latin typeface="+mj-lt"/>
            </a:endParaRPr>
          </a:p>
          <a:p>
            <a:pPr>
              <a:spcBef>
                <a:spcPct val="0"/>
              </a:spcBef>
            </a:pPr>
            <a:endParaRPr lang="en-US" dirty="0">
              <a:latin typeface="+mj-lt"/>
            </a:endParaRPr>
          </a:p>
        </p:txBody>
      </p:sp>
      <p:sp>
        <p:nvSpPr>
          <p:cNvPr id="4" name="Slide Number Placeholder 3"/>
          <p:cNvSpPr>
            <a:spLocks noGrp="1"/>
          </p:cNvSpPr>
          <p:nvPr>
            <p:ph type="sldNum" sz="quarter" idx="12"/>
          </p:nvPr>
        </p:nvSpPr>
        <p:spPr/>
        <p:txBody>
          <a:bodyPr/>
          <a:lstStyle/>
          <a:p>
            <a:fld id="{81EE72E2-7ED3-4CEB-826F-A62099BB6980}" type="slidenum">
              <a:rPr lang="en-US" smtClean="0"/>
              <a:t>70</a:t>
            </a:fld>
            <a:endParaRPr lang="en-US"/>
          </a:p>
        </p:txBody>
      </p:sp>
    </p:spTree>
    <p:extLst>
      <p:ext uri="{BB962C8B-B14F-4D97-AF65-F5344CB8AC3E}">
        <p14:creationId xmlns:p14="http://schemas.microsoft.com/office/powerpoint/2010/main" val="22506068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1910.333(c</a:t>
            </a:r>
            <a:r>
              <a:rPr lang="en-US" sz="3600" dirty="0" smtClean="0"/>
              <a:t>)(10)</a:t>
            </a:r>
            <a:r>
              <a:rPr lang="en-US" sz="3600" dirty="0"/>
              <a:t/>
            </a:r>
            <a:br>
              <a:rPr lang="en-US" sz="3600" dirty="0"/>
            </a:br>
            <a:r>
              <a:rPr lang="en-US" sz="3600" dirty="0" smtClean="0"/>
              <a:t>Interlocks</a:t>
            </a:r>
            <a:endParaRPr lang="en-US" sz="3600" dirty="0"/>
          </a:p>
        </p:txBody>
      </p:sp>
      <p:sp>
        <p:nvSpPr>
          <p:cNvPr id="3" name="Content Placeholder 2"/>
          <p:cNvSpPr>
            <a:spLocks noGrp="1"/>
          </p:cNvSpPr>
          <p:nvPr>
            <p:ph idx="1"/>
          </p:nvPr>
        </p:nvSpPr>
        <p:spPr/>
        <p:txBody>
          <a:bodyPr>
            <a:normAutofit/>
          </a:bodyPr>
          <a:lstStyle/>
          <a:p>
            <a:pPr>
              <a:lnSpc>
                <a:spcPts val="3111"/>
              </a:lnSpc>
              <a:spcBef>
                <a:spcPct val="0"/>
              </a:spcBef>
              <a:buClrTx/>
              <a:buSzTx/>
              <a:buNone/>
            </a:pPr>
            <a:r>
              <a:rPr lang="en-US" altLang="en-US" dirty="0">
                <a:latin typeface="+mj-lt"/>
              </a:rPr>
              <a:t>•	Only Qualified person may defeat an electrical </a:t>
            </a:r>
          </a:p>
          <a:p>
            <a:pPr>
              <a:lnSpc>
                <a:spcPts val="3111"/>
              </a:lnSpc>
              <a:spcBef>
                <a:spcPct val="0"/>
              </a:spcBef>
              <a:buClrTx/>
              <a:buSzTx/>
              <a:buNone/>
            </a:pPr>
            <a:r>
              <a:rPr lang="en-US" altLang="en-US" dirty="0">
                <a:latin typeface="+mj-lt"/>
              </a:rPr>
              <a:t>	safety </a:t>
            </a:r>
            <a:r>
              <a:rPr lang="en-US" altLang="en-US" dirty="0" smtClean="0">
                <a:latin typeface="+mj-lt"/>
              </a:rPr>
              <a:t>interlock.</a:t>
            </a:r>
            <a:endParaRPr lang="en-US" altLang="en-US" dirty="0">
              <a:latin typeface="+mj-lt"/>
            </a:endParaRPr>
          </a:p>
          <a:p>
            <a:pPr>
              <a:lnSpc>
                <a:spcPts val="3111"/>
              </a:lnSpc>
              <a:spcBef>
                <a:spcPct val="0"/>
              </a:spcBef>
              <a:buClrTx/>
              <a:buSzTx/>
              <a:buNone/>
            </a:pPr>
            <a:endParaRPr lang="en-US" altLang="en-US" dirty="0">
              <a:latin typeface="+mj-lt"/>
            </a:endParaRPr>
          </a:p>
          <a:p>
            <a:pPr>
              <a:lnSpc>
                <a:spcPts val="3111"/>
              </a:lnSpc>
              <a:spcBef>
                <a:spcPct val="0"/>
              </a:spcBef>
              <a:buClrTx/>
              <a:buSzTx/>
              <a:buNone/>
            </a:pPr>
            <a:r>
              <a:rPr lang="en-US" altLang="en-US" dirty="0">
                <a:latin typeface="+mj-lt"/>
              </a:rPr>
              <a:t>•	</a:t>
            </a:r>
            <a:r>
              <a:rPr lang="en-US" altLang="en-US" dirty="0" smtClean="0">
                <a:latin typeface="+mj-lt"/>
              </a:rPr>
              <a:t>Temporarily.</a:t>
            </a:r>
            <a:endParaRPr lang="en-US" altLang="en-US" dirty="0">
              <a:latin typeface="+mj-lt"/>
            </a:endParaRPr>
          </a:p>
          <a:p>
            <a:pPr>
              <a:lnSpc>
                <a:spcPts val="3111"/>
              </a:lnSpc>
              <a:spcBef>
                <a:spcPct val="0"/>
              </a:spcBef>
              <a:buClrTx/>
              <a:buSzTx/>
              <a:buNone/>
            </a:pPr>
            <a:endParaRPr lang="en-US" altLang="en-US" dirty="0">
              <a:latin typeface="+mj-lt"/>
            </a:endParaRPr>
          </a:p>
          <a:p>
            <a:pPr>
              <a:lnSpc>
                <a:spcPts val="3111"/>
              </a:lnSpc>
              <a:spcBef>
                <a:spcPct val="0"/>
              </a:spcBef>
              <a:buClrTx/>
              <a:buSzTx/>
              <a:buNone/>
            </a:pPr>
            <a:r>
              <a:rPr lang="en-US" altLang="en-US" dirty="0">
                <a:latin typeface="+mj-lt"/>
              </a:rPr>
              <a:t>•	Must be returned to its operable </a:t>
            </a:r>
            <a:r>
              <a:rPr lang="en-US" altLang="en-US" dirty="0" smtClean="0">
                <a:latin typeface="+mj-lt"/>
              </a:rPr>
              <a:t>condition.</a:t>
            </a:r>
            <a:endParaRPr lang="en-US" altLang="en-US" dirty="0">
              <a:latin typeface="+mj-lt"/>
            </a:endParaRPr>
          </a:p>
          <a:p>
            <a:pPr>
              <a:spcBef>
                <a:spcPct val="0"/>
              </a:spcBef>
            </a:pPr>
            <a:endParaRPr lang="en-US" dirty="0">
              <a:latin typeface="+mj-lt"/>
            </a:endParaRPr>
          </a:p>
        </p:txBody>
      </p:sp>
      <p:sp>
        <p:nvSpPr>
          <p:cNvPr id="4" name="Slide Number Placeholder 3"/>
          <p:cNvSpPr>
            <a:spLocks noGrp="1"/>
          </p:cNvSpPr>
          <p:nvPr>
            <p:ph type="sldNum" sz="quarter" idx="12"/>
          </p:nvPr>
        </p:nvSpPr>
        <p:spPr/>
        <p:txBody>
          <a:bodyPr/>
          <a:lstStyle/>
          <a:p>
            <a:fld id="{81EE72E2-7ED3-4CEB-826F-A62099BB6980}" type="slidenum">
              <a:rPr lang="en-US" smtClean="0"/>
              <a:t>71</a:t>
            </a:fld>
            <a:endParaRPr lang="en-US"/>
          </a:p>
        </p:txBody>
      </p:sp>
    </p:spTree>
    <p:extLst>
      <p:ext uri="{BB962C8B-B14F-4D97-AF65-F5344CB8AC3E}">
        <p14:creationId xmlns:p14="http://schemas.microsoft.com/office/powerpoint/2010/main" val="8780447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1910.334 </a:t>
            </a:r>
            <a:br>
              <a:rPr lang="en-US" sz="3600" dirty="0" smtClean="0"/>
            </a:br>
            <a:r>
              <a:rPr lang="en-US" sz="3600" dirty="0" smtClean="0"/>
              <a:t>Use of Equipment</a:t>
            </a:r>
            <a:endParaRPr lang="en-US" sz="3600" dirty="0"/>
          </a:p>
        </p:txBody>
      </p:sp>
      <p:sp>
        <p:nvSpPr>
          <p:cNvPr id="3" name="Content Placeholder 2"/>
          <p:cNvSpPr>
            <a:spLocks noGrp="1"/>
          </p:cNvSpPr>
          <p:nvPr>
            <p:ph idx="1"/>
          </p:nvPr>
        </p:nvSpPr>
        <p:spPr/>
        <p:txBody>
          <a:bodyPr/>
          <a:lstStyle/>
          <a:p>
            <a:r>
              <a:rPr lang="en-US" dirty="0" smtClean="0"/>
              <a:t>Portable electric equipment</a:t>
            </a:r>
          </a:p>
          <a:p>
            <a:pPr lvl="1"/>
            <a:r>
              <a:rPr lang="en-US" dirty="0" smtClean="0"/>
              <a:t>This paragraph applies to the use of cord and plug connected equipment, including flexible cord sets (extension cords).</a:t>
            </a:r>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72</a:t>
            </a:fld>
            <a:endParaRPr lang="en-US"/>
          </a:p>
        </p:txBody>
      </p:sp>
    </p:spTree>
    <p:extLst>
      <p:ext uri="{BB962C8B-B14F-4D97-AF65-F5344CB8AC3E}">
        <p14:creationId xmlns:p14="http://schemas.microsoft.com/office/powerpoint/2010/main" val="15618122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1910.334(a)(1)</a:t>
            </a:r>
            <a:br>
              <a:rPr lang="en-US" sz="3600" dirty="0" smtClean="0"/>
            </a:br>
            <a:r>
              <a:rPr lang="en-US" sz="3600" dirty="0" smtClean="0"/>
              <a:t>Handling</a:t>
            </a:r>
            <a:endParaRPr lang="en-US" sz="3600" dirty="0"/>
          </a:p>
        </p:txBody>
      </p:sp>
      <p:sp>
        <p:nvSpPr>
          <p:cNvPr id="3" name="Content Placeholder 2"/>
          <p:cNvSpPr>
            <a:spLocks noGrp="1"/>
          </p:cNvSpPr>
          <p:nvPr>
            <p:ph idx="1"/>
          </p:nvPr>
        </p:nvSpPr>
        <p:spPr/>
        <p:txBody>
          <a:bodyPr/>
          <a:lstStyle/>
          <a:p>
            <a:r>
              <a:rPr lang="en-US" dirty="0" smtClean="0">
                <a:latin typeface="+mj-lt"/>
              </a:rPr>
              <a:t>Portable equipment shall be handled in a manner which will not cause damage.  Flexible electric cords connected to equipment may not be used for raising or lowering the equipment.  Flexible cords may not be fastened by staples or otherwise hung in such a fashion as could damage the outer jacket or insulation. </a:t>
            </a:r>
            <a:endParaRPr lang="en-US" dirty="0">
              <a:latin typeface="+mj-lt"/>
            </a:endParaRPr>
          </a:p>
        </p:txBody>
      </p:sp>
      <p:sp>
        <p:nvSpPr>
          <p:cNvPr id="4" name="Slide Number Placeholder 3"/>
          <p:cNvSpPr>
            <a:spLocks noGrp="1"/>
          </p:cNvSpPr>
          <p:nvPr>
            <p:ph type="sldNum" sz="quarter" idx="12"/>
          </p:nvPr>
        </p:nvSpPr>
        <p:spPr/>
        <p:txBody>
          <a:bodyPr/>
          <a:lstStyle/>
          <a:p>
            <a:fld id="{81EE72E2-7ED3-4CEB-826F-A62099BB6980}" type="slidenum">
              <a:rPr lang="en-US" smtClean="0"/>
              <a:t>73</a:t>
            </a:fld>
            <a:endParaRPr lang="en-US"/>
          </a:p>
        </p:txBody>
      </p:sp>
    </p:spTree>
    <p:extLst>
      <p:ext uri="{BB962C8B-B14F-4D97-AF65-F5344CB8AC3E}">
        <p14:creationId xmlns:p14="http://schemas.microsoft.com/office/powerpoint/2010/main" val="14491182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1910.334(a)(2)</a:t>
            </a:r>
            <a:br>
              <a:rPr lang="en-US" sz="3600" dirty="0" smtClean="0"/>
            </a:br>
            <a:r>
              <a:rPr lang="en-US" sz="3600" dirty="0" smtClean="0"/>
              <a:t>Visual inspection</a:t>
            </a:r>
            <a:endParaRPr lang="en-US" sz="3600" dirty="0"/>
          </a:p>
        </p:txBody>
      </p:sp>
      <p:sp>
        <p:nvSpPr>
          <p:cNvPr id="3" name="Content Placeholder 2"/>
          <p:cNvSpPr>
            <a:spLocks noGrp="1"/>
          </p:cNvSpPr>
          <p:nvPr>
            <p:ph idx="1"/>
          </p:nvPr>
        </p:nvSpPr>
        <p:spPr/>
        <p:txBody>
          <a:bodyPr/>
          <a:lstStyle/>
          <a:p>
            <a:pPr>
              <a:defRPr/>
            </a:pPr>
            <a:r>
              <a:rPr lang="en-US" dirty="0">
                <a:latin typeface="+mj-lt"/>
              </a:rPr>
              <a:t>Visual inspection</a:t>
            </a:r>
          </a:p>
          <a:p>
            <a:pPr lvl="1">
              <a:defRPr/>
            </a:pPr>
            <a:r>
              <a:rPr lang="en-US" dirty="0">
                <a:latin typeface="+mj-lt"/>
              </a:rPr>
              <a:t>Signs of overheating</a:t>
            </a:r>
          </a:p>
          <a:p>
            <a:pPr lvl="1">
              <a:defRPr/>
            </a:pPr>
            <a:r>
              <a:rPr lang="en-US" dirty="0">
                <a:latin typeface="+mj-lt"/>
              </a:rPr>
              <a:t>Cord secure to tool or cord cap</a:t>
            </a:r>
          </a:p>
          <a:p>
            <a:pPr lvl="1">
              <a:defRPr/>
            </a:pPr>
            <a:r>
              <a:rPr lang="en-US" dirty="0">
                <a:latin typeface="+mj-lt"/>
              </a:rPr>
              <a:t>Cuts, breaks or other damage to cord jacket</a:t>
            </a:r>
          </a:p>
          <a:p>
            <a:pPr lvl="1">
              <a:defRPr/>
            </a:pPr>
            <a:r>
              <a:rPr lang="en-US" dirty="0">
                <a:latin typeface="+mj-lt"/>
              </a:rPr>
              <a:t>Missing ground prong on grounded tools and cords</a:t>
            </a:r>
          </a:p>
          <a:p>
            <a:pPr lvl="1">
              <a:defRPr/>
            </a:pPr>
            <a:r>
              <a:rPr lang="en-US" dirty="0">
                <a:latin typeface="+mj-lt"/>
              </a:rPr>
              <a:t>Damage to tool housing</a:t>
            </a:r>
          </a:p>
          <a:p>
            <a:pPr lvl="1">
              <a:defRPr/>
            </a:pPr>
            <a:r>
              <a:rPr lang="en-US" dirty="0">
                <a:latin typeface="+mj-lt"/>
              </a:rPr>
              <a:t>Loose or missing parts and hardware</a:t>
            </a:r>
          </a:p>
          <a:p>
            <a:endParaRPr lang="en-US" dirty="0">
              <a:latin typeface="+mj-lt"/>
            </a:endParaRPr>
          </a:p>
        </p:txBody>
      </p:sp>
      <p:sp>
        <p:nvSpPr>
          <p:cNvPr id="4" name="Slide Number Placeholder 3"/>
          <p:cNvSpPr>
            <a:spLocks noGrp="1"/>
          </p:cNvSpPr>
          <p:nvPr>
            <p:ph type="sldNum" sz="quarter" idx="12"/>
          </p:nvPr>
        </p:nvSpPr>
        <p:spPr/>
        <p:txBody>
          <a:bodyPr/>
          <a:lstStyle/>
          <a:p>
            <a:fld id="{81EE72E2-7ED3-4CEB-826F-A62099BB6980}" type="slidenum">
              <a:rPr lang="en-US" smtClean="0"/>
              <a:t>74</a:t>
            </a:fld>
            <a:endParaRPr lang="en-US"/>
          </a:p>
        </p:txBody>
      </p:sp>
    </p:spTree>
    <p:extLst>
      <p:ext uri="{BB962C8B-B14F-4D97-AF65-F5344CB8AC3E}">
        <p14:creationId xmlns:p14="http://schemas.microsoft.com/office/powerpoint/2010/main" val="25810084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1910.334(a)(4)</a:t>
            </a:r>
            <a:br>
              <a:rPr lang="en-US" sz="3600" dirty="0" smtClean="0"/>
            </a:br>
            <a:r>
              <a:rPr lang="en-US" sz="3600" dirty="0" smtClean="0"/>
              <a:t>Conductive work locations</a:t>
            </a:r>
            <a:endParaRPr lang="en-US" sz="3600" dirty="0"/>
          </a:p>
        </p:txBody>
      </p:sp>
      <p:sp>
        <p:nvSpPr>
          <p:cNvPr id="3" name="Content Placeholder 2"/>
          <p:cNvSpPr>
            <a:spLocks noGrp="1"/>
          </p:cNvSpPr>
          <p:nvPr>
            <p:ph idx="1"/>
          </p:nvPr>
        </p:nvSpPr>
        <p:spPr/>
        <p:txBody>
          <a:bodyPr/>
          <a:lstStyle/>
          <a:p>
            <a:r>
              <a:rPr lang="en-US" dirty="0" smtClean="0">
                <a:latin typeface="+mj-lt"/>
              </a:rPr>
              <a:t>Portable electric equipment used in highly conductive locations (such as those inundated with water or other conductive liquids), or in job locations where employees are likely to contact water or conductive liquids, shall be approved for those locations.</a:t>
            </a:r>
          </a:p>
          <a:p>
            <a:pPr marL="457200" lvl="1" indent="0">
              <a:buNone/>
            </a:pPr>
            <a:endParaRPr lang="en-US" dirty="0">
              <a:latin typeface="+mj-lt"/>
            </a:endParaRPr>
          </a:p>
        </p:txBody>
      </p:sp>
      <p:sp>
        <p:nvSpPr>
          <p:cNvPr id="4" name="Slide Number Placeholder 3"/>
          <p:cNvSpPr>
            <a:spLocks noGrp="1"/>
          </p:cNvSpPr>
          <p:nvPr>
            <p:ph type="sldNum" sz="quarter" idx="12"/>
          </p:nvPr>
        </p:nvSpPr>
        <p:spPr/>
        <p:txBody>
          <a:bodyPr/>
          <a:lstStyle/>
          <a:p>
            <a:fld id="{81EE72E2-7ED3-4CEB-826F-A62099BB6980}" type="slidenum">
              <a:rPr lang="en-US" smtClean="0"/>
              <a:t>75</a:t>
            </a:fld>
            <a:endParaRPr lang="en-US"/>
          </a:p>
        </p:txBody>
      </p:sp>
    </p:spTree>
    <p:extLst>
      <p:ext uri="{BB962C8B-B14F-4D97-AF65-F5344CB8AC3E}">
        <p14:creationId xmlns:p14="http://schemas.microsoft.com/office/powerpoint/2010/main" val="171181109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1910.334(a)(5)</a:t>
            </a:r>
            <a:br>
              <a:rPr lang="en-US" sz="3600" dirty="0"/>
            </a:br>
            <a:r>
              <a:rPr lang="en-US" sz="3600" dirty="0"/>
              <a:t>Connecting attachment plugs</a:t>
            </a:r>
          </a:p>
        </p:txBody>
      </p:sp>
      <p:sp>
        <p:nvSpPr>
          <p:cNvPr id="3" name="Content Placeholder 2"/>
          <p:cNvSpPr>
            <a:spLocks noGrp="1"/>
          </p:cNvSpPr>
          <p:nvPr>
            <p:ph idx="1"/>
          </p:nvPr>
        </p:nvSpPr>
        <p:spPr/>
        <p:txBody>
          <a:bodyPr/>
          <a:lstStyle/>
          <a:p>
            <a:r>
              <a:rPr lang="en-US" dirty="0" smtClean="0">
                <a:latin typeface="+mj-lt"/>
              </a:rPr>
              <a:t>(</a:t>
            </a:r>
            <a:r>
              <a:rPr lang="en-US" dirty="0" err="1" smtClean="0">
                <a:latin typeface="+mj-lt"/>
              </a:rPr>
              <a:t>i</a:t>
            </a:r>
            <a:r>
              <a:rPr lang="en-US" dirty="0" smtClean="0">
                <a:latin typeface="+mj-lt"/>
              </a:rPr>
              <a:t>) Employees hands may not be wet when plugging and unplugging flexible cords and cord and plug equipment, if energized equipment is involved.</a:t>
            </a:r>
          </a:p>
          <a:p>
            <a:r>
              <a:rPr lang="en-US" dirty="0" smtClean="0">
                <a:latin typeface="+mj-lt"/>
              </a:rPr>
              <a:t>(ii) Insulated protective equipment shall be used if employees hands are wet when plugging or unplugging flexible cords and cord and plug connected equipment.</a:t>
            </a:r>
            <a:endParaRPr lang="en-US" dirty="0">
              <a:latin typeface="+mj-lt"/>
            </a:endParaRPr>
          </a:p>
        </p:txBody>
      </p:sp>
      <p:sp>
        <p:nvSpPr>
          <p:cNvPr id="4" name="Slide Number Placeholder 3"/>
          <p:cNvSpPr>
            <a:spLocks noGrp="1"/>
          </p:cNvSpPr>
          <p:nvPr>
            <p:ph type="sldNum" sz="quarter" idx="12"/>
          </p:nvPr>
        </p:nvSpPr>
        <p:spPr/>
        <p:txBody>
          <a:bodyPr/>
          <a:lstStyle/>
          <a:p>
            <a:fld id="{81EE72E2-7ED3-4CEB-826F-A62099BB6980}" type="slidenum">
              <a:rPr lang="en-US" smtClean="0"/>
              <a:t>76</a:t>
            </a:fld>
            <a:endParaRPr lang="en-US"/>
          </a:p>
        </p:txBody>
      </p:sp>
    </p:spTree>
    <p:extLst>
      <p:ext uri="{BB962C8B-B14F-4D97-AF65-F5344CB8AC3E}">
        <p14:creationId xmlns:p14="http://schemas.microsoft.com/office/powerpoint/2010/main" val="308770455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1910.334(b)</a:t>
            </a:r>
            <a:br>
              <a:rPr lang="en-US" sz="3600" dirty="0" smtClean="0"/>
            </a:br>
            <a:r>
              <a:rPr lang="en-US" sz="3600" dirty="0" smtClean="0"/>
              <a:t>Electric power and lighting circuits</a:t>
            </a:r>
            <a:endParaRPr lang="en-US" sz="3600" dirty="0"/>
          </a:p>
        </p:txBody>
      </p:sp>
      <p:sp>
        <p:nvSpPr>
          <p:cNvPr id="3" name="Content Placeholder 2"/>
          <p:cNvSpPr>
            <a:spLocks noGrp="1"/>
          </p:cNvSpPr>
          <p:nvPr>
            <p:ph idx="1"/>
          </p:nvPr>
        </p:nvSpPr>
        <p:spPr/>
        <p:txBody>
          <a:bodyPr/>
          <a:lstStyle/>
          <a:p>
            <a:r>
              <a:rPr lang="en-US" dirty="0" smtClean="0">
                <a:latin typeface="+mj-lt"/>
              </a:rPr>
              <a:t>Routine opening and closing of circuits.</a:t>
            </a:r>
          </a:p>
          <a:p>
            <a:pPr lvl="1"/>
            <a:r>
              <a:rPr lang="en-US" dirty="0">
                <a:latin typeface="+mj-lt"/>
              </a:rPr>
              <a:t>Load-rated </a:t>
            </a:r>
            <a:r>
              <a:rPr lang="en-US" dirty="0" smtClean="0">
                <a:latin typeface="+mj-lt"/>
              </a:rPr>
              <a:t>devices specifically designed as disconnecting means </a:t>
            </a:r>
            <a:r>
              <a:rPr lang="en-US" dirty="0">
                <a:latin typeface="+mj-lt"/>
              </a:rPr>
              <a:t>shall be used for the opening</a:t>
            </a:r>
            <a:r>
              <a:rPr lang="en-US" dirty="0" smtClean="0">
                <a:latin typeface="+mj-lt"/>
              </a:rPr>
              <a:t>, reversing</a:t>
            </a:r>
            <a:r>
              <a:rPr lang="en-US" dirty="0">
                <a:latin typeface="+mj-lt"/>
              </a:rPr>
              <a:t>, or closing of circuits under </a:t>
            </a:r>
            <a:r>
              <a:rPr lang="en-US" dirty="0" smtClean="0">
                <a:latin typeface="+mj-lt"/>
              </a:rPr>
              <a:t>load.</a:t>
            </a:r>
            <a:endParaRPr lang="en-US" dirty="0">
              <a:latin typeface="+mj-lt"/>
            </a:endParaRPr>
          </a:p>
          <a:p>
            <a:pPr lvl="1"/>
            <a:endParaRPr lang="en-US" dirty="0" smtClean="0">
              <a:latin typeface="+mj-lt"/>
            </a:endParaRPr>
          </a:p>
          <a:p>
            <a:pPr marL="457200" lvl="1" indent="0">
              <a:buNone/>
            </a:pPr>
            <a:endParaRPr lang="en-US" dirty="0">
              <a:latin typeface="+mj-lt"/>
            </a:endParaRPr>
          </a:p>
        </p:txBody>
      </p:sp>
      <p:sp>
        <p:nvSpPr>
          <p:cNvPr id="4" name="Slide Number Placeholder 3"/>
          <p:cNvSpPr>
            <a:spLocks noGrp="1"/>
          </p:cNvSpPr>
          <p:nvPr>
            <p:ph type="sldNum" sz="quarter" idx="12"/>
          </p:nvPr>
        </p:nvSpPr>
        <p:spPr/>
        <p:txBody>
          <a:bodyPr/>
          <a:lstStyle/>
          <a:p>
            <a:fld id="{81EE72E2-7ED3-4CEB-826F-A62099BB6980}" type="slidenum">
              <a:rPr lang="en-US" smtClean="0"/>
              <a:t>77</a:t>
            </a:fld>
            <a:endParaRPr lang="en-US"/>
          </a:p>
        </p:txBody>
      </p:sp>
    </p:spTree>
    <p:extLst>
      <p:ext uri="{BB962C8B-B14F-4D97-AF65-F5344CB8AC3E}">
        <p14:creationId xmlns:p14="http://schemas.microsoft.com/office/powerpoint/2010/main" val="398052704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1910.334(b)(2)</a:t>
            </a:r>
            <a:br>
              <a:rPr lang="en-US" sz="3600" dirty="0" smtClean="0"/>
            </a:br>
            <a:r>
              <a:rPr lang="en-US" sz="3600" dirty="0" smtClean="0"/>
              <a:t>Reclosing circuits after protective device operation</a:t>
            </a:r>
            <a:endParaRPr lang="en-US" sz="3600" dirty="0"/>
          </a:p>
        </p:txBody>
      </p:sp>
      <p:sp>
        <p:nvSpPr>
          <p:cNvPr id="3" name="Content Placeholder 2"/>
          <p:cNvSpPr>
            <a:spLocks noGrp="1"/>
          </p:cNvSpPr>
          <p:nvPr>
            <p:ph idx="1"/>
          </p:nvPr>
        </p:nvSpPr>
        <p:spPr/>
        <p:txBody>
          <a:bodyPr/>
          <a:lstStyle/>
          <a:p>
            <a:r>
              <a:rPr lang="en-US" dirty="0" smtClean="0">
                <a:latin typeface="+mj-lt"/>
              </a:rPr>
              <a:t>After a circuit has been de-energized by a circuit protective device, the circuit may not be manually re-energized until it has been determined that the equipment can be safely energized.  The repetitive manual reclosing of circuit breakers or re-energizing circuits through replaced fuses is prohibited.</a:t>
            </a:r>
          </a:p>
          <a:p>
            <a:r>
              <a:rPr lang="en-US" dirty="0">
                <a:latin typeface="+mj-lt"/>
              </a:rPr>
              <a:t>Note: When it can be determined from the design of the circuit and the overcurrent devices involved that the automatic operation of a device was caused by an overload rather than a fault condition, no examination of the circuit or connected equipment is needed before the circuit is reenergized.</a:t>
            </a:r>
          </a:p>
          <a:p>
            <a:endParaRPr lang="en-US" dirty="0" smtClean="0">
              <a:latin typeface="+mj-lt"/>
            </a:endParaRPr>
          </a:p>
          <a:p>
            <a:pPr marL="457200" lvl="1" indent="0">
              <a:buNone/>
            </a:pPr>
            <a:endParaRPr lang="en-US" dirty="0">
              <a:latin typeface="+mj-lt"/>
            </a:endParaRPr>
          </a:p>
        </p:txBody>
      </p:sp>
      <p:sp>
        <p:nvSpPr>
          <p:cNvPr id="4" name="Slide Number Placeholder 3"/>
          <p:cNvSpPr>
            <a:spLocks noGrp="1"/>
          </p:cNvSpPr>
          <p:nvPr>
            <p:ph type="sldNum" sz="quarter" idx="12"/>
          </p:nvPr>
        </p:nvSpPr>
        <p:spPr/>
        <p:txBody>
          <a:bodyPr/>
          <a:lstStyle/>
          <a:p>
            <a:fld id="{81EE72E2-7ED3-4CEB-826F-A62099BB6980}" type="slidenum">
              <a:rPr lang="en-US" smtClean="0"/>
              <a:t>78</a:t>
            </a:fld>
            <a:endParaRPr lang="en-US"/>
          </a:p>
        </p:txBody>
      </p:sp>
    </p:spTree>
    <p:extLst>
      <p:ext uri="{BB962C8B-B14F-4D97-AF65-F5344CB8AC3E}">
        <p14:creationId xmlns:p14="http://schemas.microsoft.com/office/powerpoint/2010/main" val="35094142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1910.334(b)(3)</a:t>
            </a:r>
            <a:br>
              <a:rPr lang="en-US" sz="3600" dirty="0" smtClean="0"/>
            </a:br>
            <a:r>
              <a:rPr lang="en-US" sz="3600" dirty="0" smtClean="0"/>
              <a:t>Overcurrent protection modification </a:t>
            </a:r>
            <a:endParaRPr lang="en-US" sz="3600" dirty="0"/>
          </a:p>
        </p:txBody>
      </p:sp>
      <p:sp>
        <p:nvSpPr>
          <p:cNvPr id="3" name="Content Placeholder 2"/>
          <p:cNvSpPr>
            <a:spLocks noGrp="1"/>
          </p:cNvSpPr>
          <p:nvPr>
            <p:ph idx="1"/>
          </p:nvPr>
        </p:nvSpPr>
        <p:spPr/>
        <p:txBody>
          <a:bodyPr/>
          <a:lstStyle/>
          <a:p>
            <a:pPr>
              <a:lnSpc>
                <a:spcPts val="2762"/>
              </a:lnSpc>
              <a:spcBef>
                <a:spcPct val="0"/>
              </a:spcBef>
              <a:buClrTx/>
              <a:buSzTx/>
            </a:pPr>
            <a:r>
              <a:rPr lang="en-US" altLang="en-US" dirty="0">
                <a:latin typeface="+mj-lt"/>
              </a:rPr>
              <a:t>Overcurrent protection of circuits and conductors </a:t>
            </a:r>
          </a:p>
          <a:p>
            <a:pPr>
              <a:lnSpc>
                <a:spcPts val="2762"/>
              </a:lnSpc>
              <a:spcBef>
                <a:spcPct val="0"/>
              </a:spcBef>
              <a:buClrTx/>
              <a:buSzTx/>
              <a:buNone/>
            </a:pPr>
            <a:r>
              <a:rPr lang="en-US" altLang="en-US" dirty="0">
                <a:latin typeface="+mj-lt"/>
              </a:rPr>
              <a:t>	may not be modified, even on a temporary </a:t>
            </a:r>
            <a:r>
              <a:rPr lang="en-US" altLang="en-US" dirty="0" smtClean="0">
                <a:latin typeface="+mj-lt"/>
              </a:rPr>
              <a:t>basis.</a:t>
            </a:r>
            <a:endParaRPr lang="en-US" altLang="en-US" dirty="0">
              <a:latin typeface="+mj-lt"/>
            </a:endParaRPr>
          </a:p>
          <a:p>
            <a:endParaRPr lang="en-US" dirty="0" smtClean="0">
              <a:latin typeface="+mj-lt"/>
            </a:endParaRPr>
          </a:p>
          <a:p>
            <a:pPr marL="457200" lvl="1" indent="0">
              <a:buNone/>
            </a:pPr>
            <a:endParaRPr lang="en-US" dirty="0">
              <a:latin typeface="+mj-lt"/>
            </a:endParaRPr>
          </a:p>
        </p:txBody>
      </p:sp>
      <p:sp>
        <p:nvSpPr>
          <p:cNvPr id="4" name="Slide Number Placeholder 3"/>
          <p:cNvSpPr>
            <a:spLocks noGrp="1"/>
          </p:cNvSpPr>
          <p:nvPr>
            <p:ph type="sldNum" sz="quarter" idx="12"/>
          </p:nvPr>
        </p:nvSpPr>
        <p:spPr/>
        <p:txBody>
          <a:bodyPr/>
          <a:lstStyle/>
          <a:p>
            <a:fld id="{81EE72E2-7ED3-4CEB-826F-A62099BB6980}" type="slidenum">
              <a:rPr lang="en-US" smtClean="0"/>
              <a:t>79</a:t>
            </a:fld>
            <a:endParaRPr lang="en-US"/>
          </a:p>
        </p:txBody>
      </p:sp>
    </p:spTree>
    <p:extLst>
      <p:ext uri="{BB962C8B-B14F-4D97-AF65-F5344CB8AC3E}">
        <p14:creationId xmlns:p14="http://schemas.microsoft.com/office/powerpoint/2010/main" val="132565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Introduction</a:t>
            </a:r>
            <a:endParaRPr lang="en-US" dirty="0"/>
          </a:p>
        </p:txBody>
      </p:sp>
      <p:sp>
        <p:nvSpPr>
          <p:cNvPr id="3" name="Content Placeholder 2"/>
          <p:cNvSpPr>
            <a:spLocks noGrp="1"/>
          </p:cNvSpPr>
          <p:nvPr>
            <p:ph idx="1"/>
          </p:nvPr>
        </p:nvSpPr>
        <p:spPr/>
        <p:txBody>
          <a:bodyPr/>
          <a:lstStyle/>
          <a:p>
            <a:pPr marL="0" indent="0">
              <a:buNone/>
            </a:pPr>
            <a:r>
              <a:rPr lang="en-US" dirty="0">
                <a:latin typeface="+mj-lt"/>
              </a:rPr>
              <a:t>Lesson objectives:</a:t>
            </a:r>
          </a:p>
          <a:p>
            <a:pPr marL="971550" lvl="1" indent="-514350">
              <a:buFont typeface="+mj-lt"/>
              <a:buAutoNum type="arabicPeriod"/>
            </a:pPr>
            <a:r>
              <a:rPr lang="en-US" dirty="0" smtClean="0">
                <a:latin typeface="+mj-lt"/>
              </a:rPr>
              <a:t>Understand the regulations contained in OSHA 1910.331-.335, Electrical Safety Related Work Practices.</a:t>
            </a:r>
            <a:endParaRPr lang="en-US" dirty="0">
              <a:latin typeface="+mj-lt"/>
            </a:endParaRPr>
          </a:p>
          <a:p>
            <a:pPr marL="971550" lvl="1" indent="-514350">
              <a:buFont typeface="+mj-lt"/>
              <a:buAutoNum type="arabicPeriod"/>
            </a:pPr>
            <a:r>
              <a:rPr lang="en-US" dirty="0" smtClean="0">
                <a:latin typeface="+mj-lt"/>
              </a:rPr>
              <a:t>Understand and how to use the NFPA 70E®.</a:t>
            </a:r>
          </a:p>
          <a:p>
            <a:pPr marL="971550" lvl="1" indent="-514350">
              <a:buFont typeface="+mj-lt"/>
              <a:buAutoNum type="arabicPeriod"/>
            </a:pPr>
            <a:r>
              <a:rPr lang="en-US" dirty="0" smtClean="0">
                <a:latin typeface="+mj-lt"/>
              </a:rPr>
              <a:t>Understand how to choose proper equipment when working with energized circuits.</a:t>
            </a:r>
          </a:p>
          <a:p>
            <a:pPr marL="971550" lvl="1" indent="-514350">
              <a:buFont typeface="+mj-lt"/>
              <a:buAutoNum type="arabicPeriod"/>
            </a:pPr>
            <a:r>
              <a:rPr lang="en-US" dirty="0" smtClean="0">
                <a:latin typeface="+mj-lt"/>
              </a:rPr>
              <a:t>Understand how to use PPE.</a:t>
            </a:r>
          </a:p>
          <a:p>
            <a:pPr marL="457200" lvl="1" indent="0">
              <a:buNone/>
            </a:pPr>
            <a:r>
              <a:rPr lang="en-US" dirty="0" smtClean="0"/>
              <a:t>  </a:t>
            </a:r>
          </a:p>
          <a:p>
            <a:pPr marL="457200" lvl="1" indent="0">
              <a:buNone/>
            </a:pPr>
            <a:endParaRPr lang="en-US" dirty="0"/>
          </a:p>
        </p:txBody>
      </p:sp>
      <p:sp>
        <p:nvSpPr>
          <p:cNvPr id="4" name="Slide Number Placeholder 3"/>
          <p:cNvSpPr>
            <a:spLocks noGrp="1"/>
          </p:cNvSpPr>
          <p:nvPr>
            <p:ph type="sldNum" sz="quarter" idx="12"/>
          </p:nvPr>
        </p:nvSpPr>
        <p:spPr/>
        <p:txBody>
          <a:bodyPr/>
          <a:lstStyle/>
          <a:p>
            <a:fld id="{03AE46D5-F5C2-466A-A152-8CD799C5A496}" type="slidenum">
              <a:rPr lang="en-US" smtClean="0"/>
              <a:t>8</a:t>
            </a:fld>
            <a:endParaRPr lang="en-US"/>
          </a:p>
        </p:txBody>
      </p:sp>
    </p:spTree>
    <p:extLst>
      <p:ext uri="{BB962C8B-B14F-4D97-AF65-F5344CB8AC3E}">
        <p14:creationId xmlns:p14="http://schemas.microsoft.com/office/powerpoint/2010/main" val="179321382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1910.334(c)</a:t>
            </a:r>
            <a:br>
              <a:rPr lang="en-US" sz="3600" dirty="0"/>
            </a:br>
            <a:r>
              <a:rPr lang="en-US" sz="3600" dirty="0"/>
              <a:t>Test instruments and equipment </a:t>
            </a:r>
          </a:p>
        </p:txBody>
      </p:sp>
      <p:sp>
        <p:nvSpPr>
          <p:cNvPr id="3" name="Content Placeholder 2"/>
          <p:cNvSpPr>
            <a:spLocks noGrp="1"/>
          </p:cNvSpPr>
          <p:nvPr>
            <p:ph idx="1"/>
          </p:nvPr>
        </p:nvSpPr>
        <p:spPr/>
        <p:txBody>
          <a:bodyPr/>
          <a:lstStyle/>
          <a:p>
            <a:r>
              <a:rPr lang="en-US" dirty="0" smtClean="0">
                <a:latin typeface="+mj-lt"/>
              </a:rPr>
              <a:t>(1) Use</a:t>
            </a:r>
          </a:p>
          <a:p>
            <a:pPr lvl="1"/>
            <a:r>
              <a:rPr lang="en-US" dirty="0" smtClean="0">
                <a:latin typeface="+mj-lt"/>
              </a:rPr>
              <a:t>Only qualified persons may perform testing work on electric circuits or equipment.</a:t>
            </a:r>
          </a:p>
          <a:p>
            <a:r>
              <a:rPr lang="en-US" dirty="0" smtClean="0">
                <a:latin typeface="+mj-lt"/>
              </a:rPr>
              <a:t>(2) </a:t>
            </a:r>
            <a:r>
              <a:rPr lang="en-US" dirty="0">
                <a:latin typeface="+mj-lt"/>
              </a:rPr>
              <a:t>V</a:t>
            </a:r>
            <a:r>
              <a:rPr lang="en-US" dirty="0" smtClean="0">
                <a:latin typeface="+mj-lt"/>
              </a:rPr>
              <a:t>isual inspection</a:t>
            </a:r>
          </a:p>
          <a:p>
            <a:pPr lvl="1"/>
            <a:r>
              <a:rPr lang="en-US" dirty="0" smtClean="0">
                <a:latin typeface="+mj-lt"/>
              </a:rPr>
              <a:t>Test instruments and equipment must be visually inspected for defects before use.</a:t>
            </a:r>
          </a:p>
          <a:p>
            <a:pPr lvl="1"/>
            <a:r>
              <a:rPr lang="en-US" dirty="0" smtClean="0">
                <a:latin typeface="+mj-lt"/>
              </a:rPr>
              <a:t>Test instruments and equipment and their accessories must be rated for the circuits to which they will be connected.</a:t>
            </a:r>
          </a:p>
          <a:p>
            <a:pPr lvl="1"/>
            <a:r>
              <a:rPr lang="en-US" dirty="0" smtClean="0">
                <a:latin typeface="+mj-lt"/>
              </a:rPr>
              <a:t>If any defects or evidence of damage are found, the damaged item shall be removed from service until repaired,</a:t>
            </a:r>
            <a:endParaRPr lang="en-US" dirty="0">
              <a:latin typeface="+mj-lt"/>
            </a:endParaRPr>
          </a:p>
        </p:txBody>
      </p:sp>
      <p:sp>
        <p:nvSpPr>
          <p:cNvPr id="4" name="Slide Number Placeholder 3"/>
          <p:cNvSpPr>
            <a:spLocks noGrp="1"/>
          </p:cNvSpPr>
          <p:nvPr>
            <p:ph type="sldNum" sz="quarter" idx="12"/>
          </p:nvPr>
        </p:nvSpPr>
        <p:spPr/>
        <p:txBody>
          <a:bodyPr/>
          <a:lstStyle/>
          <a:p>
            <a:fld id="{81EE72E2-7ED3-4CEB-826F-A62099BB6980}" type="slidenum">
              <a:rPr lang="en-US" smtClean="0"/>
              <a:t>80</a:t>
            </a:fld>
            <a:endParaRPr lang="en-US"/>
          </a:p>
        </p:txBody>
      </p:sp>
    </p:spTree>
    <p:extLst>
      <p:ext uri="{BB962C8B-B14F-4D97-AF65-F5344CB8AC3E}">
        <p14:creationId xmlns:p14="http://schemas.microsoft.com/office/powerpoint/2010/main" val="5926501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1910.334(d)</a:t>
            </a:r>
            <a:r>
              <a:rPr lang="en-US" sz="3600" dirty="0"/>
              <a:t/>
            </a:r>
            <a:br>
              <a:rPr lang="en-US" sz="3600" dirty="0"/>
            </a:br>
            <a:r>
              <a:rPr lang="en-US" sz="3600" dirty="0" smtClean="0"/>
              <a:t>Occasional use of flammable or ignitable materials</a:t>
            </a:r>
            <a:endParaRPr lang="en-US" sz="3600" dirty="0"/>
          </a:p>
        </p:txBody>
      </p:sp>
      <p:sp>
        <p:nvSpPr>
          <p:cNvPr id="3" name="Content Placeholder 2"/>
          <p:cNvSpPr>
            <a:spLocks noGrp="1"/>
          </p:cNvSpPr>
          <p:nvPr>
            <p:ph idx="1"/>
          </p:nvPr>
        </p:nvSpPr>
        <p:spPr/>
        <p:txBody>
          <a:bodyPr/>
          <a:lstStyle/>
          <a:p>
            <a:r>
              <a:rPr lang="en-US" dirty="0" smtClean="0">
                <a:latin typeface="+mj-lt"/>
              </a:rPr>
              <a:t>Where flammable or ignitable material are present only occasionally, electric equipment capable of igniting them shall not be used, unless measures are taken to prevent hazardous conditions from developing.</a:t>
            </a:r>
            <a:endParaRPr lang="en-US" dirty="0">
              <a:latin typeface="+mj-lt"/>
            </a:endParaRPr>
          </a:p>
        </p:txBody>
      </p:sp>
      <p:sp>
        <p:nvSpPr>
          <p:cNvPr id="4" name="Slide Number Placeholder 3"/>
          <p:cNvSpPr>
            <a:spLocks noGrp="1"/>
          </p:cNvSpPr>
          <p:nvPr>
            <p:ph type="sldNum" sz="quarter" idx="12"/>
          </p:nvPr>
        </p:nvSpPr>
        <p:spPr/>
        <p:txBody>
          <a:bodyPr/>
          <a:lstStyle/>
          <a:p>
            <a:fld id="{81EE72E2-7ED3-4CEB-826F-A62099BB6980}" type="slidenum">
              <a:rPr lang="en-US" smtClean="0"/>
              <a:t>81</a:t>
            </a:fld>
            <a:endParaRPr lang="en-US"/>
          </a:p>
        </p:txBody>
      </p:sp>
    </p:spTree>
    <p:extLst>
      <p:ext uri="{BB962C8B-B14F-4D97-AF65-F5344CB8AC3E}">
        <p14:creationId xmlns:p14="http://schemas.microsoft.com/office/powerpoint/2010/main" val="365714310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cs typeface="Times New Roman" pitchFamily="18" charset="0"/>
              </a:rPr>
              <a:t>1910.335(a</a:t>
            </a:r>
            <a:r>
              <a:rPr lang="en-US" sz="3600" dirty="0">
                <a:cs typeface="Times New Roman" pitchFamily="18" charset="0"/>
              </a:rPr>
              <a:t>)(1)(</a:t>
            </a:r>
            <a:r>
              <a:rPr lang="en-US" sz="3600" dirty="0" err="1">
                <a:cs typeface="Times New Roman" pitchFamily="18" charset="0"/>
              </a:rPr>
              <a:t>i</a:t>
            </a:r>
            <a:r>
              <a:rPr lang="en-US" sz="3600" dirty="0">
                <a:cs typeface="Times New Roman" pitchFamily="18" charset="0"/>
              </a:rPr>
              <a:t>) </a:t>
            </a:r>
            <a:r>
              <a:rPr lang="en-US" sz="3600" dirty="0" smtClean="0">
                <a:cs typeface="Times New Roman" pitchFamily="18" charset="0"/>
              </a:rPr>
              <a:t/>
            </a:r>
            <a:br>
              <a:rPr lang="en-US" sz="3600" dirty="0" smtClean="0">
                <a:cs typeface="Times New Roman" pitchFamily="18" charset="0"/>
              </a:rPr>
            </a:br>
            <a:r>
              <a:rPr lang="en-US" sz="3600" dirty="0" smtClean="0">
                <a:cs typeface="Times New Roman" pitchFamily="18" charset="0"/>
              </a:rPr>
              <a:t>Safeguards for personnel protection</a:t>
            </a:r>
            <a:endParaRPr lang="en-US" sz="3600" dirty="0"/>
          </a:p>
        </p:txBody>
      </p:sp>
      <p:sp>
        <p:nvSpPr>
          <p:cNvPr id="3" name="Content Placeholder 2"/>
          <p:cNvSpPr>
            <a:spLocks noGrp="1"/>
          </p:cNvSpPr>
          <p:nvPr>
            <p:ph idx="1"/>
          </p:nvPr>
        </p:nvSpPr>
        <p:spPr/>
        <p:txBody>
          <a:bodyPr/>
          <a:lstStyle/>
          <a:p>
            <a:r>
              <a:rPr lang="en-US" dirty="0"/>
              <a:t>Employees working in areas where there are </a:t>
            </a:r>
            <a:r>
              <a:rPr lang="en-US" i="1" dirty="0"/>
              <a:t>potential </a:t>
            </a:r>
            <a:r>
              <a:rPr lang="en-US" dirty="0"/>
              <a:t>electrical hazards shall be provided with, and shall use, electrical protective equipment that is </a:t>
            </a:r>
            <a:r>
              <a:rPr lang="en-US" i="1" dirty="0"/>
              <a:t>appropriate</a:t>
            </a:r>
            <a:r>
              <a:rPr lang="en-US" dirty="0"/>
              <a:t> for the specific parts of the body to be protected and for the work to be </a:t>
            </a:r>
            <a:r>
              <a:rPr lang="en-US" dirty="0" smtClean="0"/>
              <a:t>performed.</a:t>
            </a:r>
            <a:endParaRPr lang="en-US" dirty="0"/>
          </a:p>
          <a:p>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82</a:t>
            </a:fld>
            <a:endParaRPr lang="en-US"/>
          </a:p>
        </p:txBody>
      </p:sp>
    </p:spTree>
    <p:extLst>
      <p:ext uri="{BB962C8B-B14F-4D97-AF65-F5344CB8AC3E}">
        <p14:creationId xmlns:p14="http://schemas.microsoft.com/office/powerpoint/2010/main" val="7880743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PPE Use and Enforcement</a:t>
            </a:r>
          </a:p>
        </p:txBody>
      </p:sp>
      <p:sp>
        <p:nvSpPr>
          <p:cNvPr id="3" name="Content Placeholder 2"/>
          <p:cNvSpPr>
            <a:spLocks noGrp="1"/>
          </p:cNvSpPr>
          <p:nvPr>
            <p:ph idx="1"/>
          </p:nvPr>
        </p:nvSpPr>
        <p:spPr/>
        <p:txBody>
          <a:bodyPr/>
          <a:lstStyle/>
          <a:p>
            <a:pPr>
              <a:defRPr/>
            </a:pPr>
            <a:r>
              <a:rPr lang="en-US" dirty="0"/>
              <a:t>OSHA Requires that PPE use be enforced.</a:t>
            </a:r>
          </a:p>
          <a:p>
            <a:pPr lvl="1">
              <a:defRPr/>
            </a:pPr>
            <a:r>
              <a:rPr lang="en-US" dirty="0"/>
              <a:t>It may be necessary to discipline employees who refuse to use it.</a:t>
            </a:r>
          </a:p>
          <a:p>
            <a:pPr lvl="1">
              <a:defRPr/>
            </a:pPr>
            <a:r>
              <a:rPr lang="en-US" dirty="0"/>
              <a:t>If they don’t use it and you don’t discipline, it is a willful violation (yours, not theirs)</a:t>
            </a:r>
          </a:p>
          <a:p>
            <a:endParaRPr lang="en-US" dirty="0"/>
          </a:p>
        </p:txBody>
      </p:sp>
      <p:sp>
        <p:nvSpPr>
          <p:cNvPr id="5" name="Slide Number Placeholder 4"/>
          <p:cNvSpPr>
            <a:spLocks noGrp="1"/>
          </p:cNvSpPr>
          <p:nvPr>
            <p:ph type="sldNum" sz="quarter" idx="12"/>
          </p:nvPr>
        </p:nvSpPr>
        <p:spPr/>
        <p:txBody>
          <a:bodyPr/>
          <a:lstStyle/>
          <a:p>
            <a:fld id="{81EE72E2-7ED3-4CEB-826F-A62099BB6980}" type="slidenum">
              <a:rPr lang="en-US" smtClean="0"/>
              <a:t>83</a:t>
            </a:fld>
            <a:endParaRPr lang="en-US"/>
          </a:p>
        </p:txBody>
      </p:sp>
    </p:spTree>
    <p:extLst>
      <p:ext uri="{BB962C8B-B14F-4D97-AF65-F5344CB8AC3E}">
        <p14:creationId xmlns:p14="http://schemas.microsoft.com/office/powerpoint/2010/main" val="275994147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Rectangle 2"/>
          <p:cNvSpPr>
            <a:spLocks noGrp="1" noChangeArrowheads="1"/>
          </p:cNvSpPr>
          <p:nvPr>
            <p:ph type="title"/>
          </p:nvPr>
        </p:nvSpPr>
        <p:spPr>
          <a:xfrm>
            <a:off x="838200" y="1"/>
            <a:ext cx="10515600" cy="895349"/>
          </a:xfrm>
        </p:spPr>
        <p:txBody>
          <a:bodyPr/>
          <a:lstStyle/>
          <a:p>
            <a:pPr algn="ctr" eaLnBrk="1" hangingPunct="1">
              <a:defRPr/>
            </a:pPr>
            <a:r>
              <a:rPr lang="en-US" dirty="0" smtClean="0"/>
              <a:t>Assess the Hazards</a:t>
            </a:r>
          </a:p>
        </p:txBody>
      </p:sp>
      <p:sp>
        <p:nvSpPr>
          <p:cNvPr id="881667" name="Rectangle 3"/>
          <p:cNvSpPr>
            <a:spLocks noGrp="1" noChangeArrowheads="1"/>
          </p:cNvSpPr>
          <p:nvPr>
            <p:ph type="body" idx="1"/>
          </p:nvPr>
        </p:nvSpPr>
        <p:spPr>
          <a:xfrm>
            <a:off x="1460500" y="1312334"/>
            <a:ext cx="9271000" cy="5240514"/>
          </a:xfrm>
        </p:spPr>
        <p:txBody>
          <a:bodyPr/>
          <a:lstStyle/>
          <a:p>
            <a:pPr eaLnBrk="1" hangingPunct="1">
              <a:lnSpc>
                <a:spcPct val="80000"/>
              </a:lnSpc>
              <a:defRPr/>
            </a:pPr>
            <a:r>
              <a:rPr lang="en-US" dirty="0" smtClean="0">
                <a:latin typeface="+mj-lt"/>
              </a:rPr>
              <a:t>The employer shall assess the workplace to determine if hazards are present, </a:t>
            </a:r>
            <a:r>
              <a:rPr lang="en-US" i="1" dirty="0" smtClean="0">
                <a:latin typeface="+mj-lt"/>
              </a:rPr>
              <a:t>or are likely to be present</a:t>
            </a:r>
            <a:r>
              <a:rPr lang="en-US" dirty="0" smtClean="0">
                <a:latin typeface="+mj-lt"/>
              </a:rPr>
              <a:t>, which necessitate the use of personal protective equipment (PPE). If such hazards are present, or likely to be present, the employer shall: </a:t>
            </a:r>
          </a:p>
          <a:p>
            <a:pPr lvl="2" eaLnBrk="1" hangingPunct="1">
              <a:lnSpc>
                <a:spcPct val="80000"/>
              </a:lnSpc>
              <a:defRPr/>
            </a:pPr>
            <a:r>
              <a:rPr lang="en-US" sz="2800" dirty="0">
                <a:latin typeface="+mj-lt"/>
              </a:rPr>
              <a:t>29CFR1910.132(d)(1)</a:t>
            </a:r>
          </a:p>
          <a:p>
            <a:pPr eaLnBrk="1" hangingPunct="1">
              <a:lnSpc>
                <a:spcPct val="80000"/>
              </a:lnSpc>
              <a:defRPr/>
            </a:pPr>
            <a:r>
              <a:rPr lang="en-US" dirty="0" smtClean="0">
                <a:latin typeface="+mj-lt"/>
              </a:rPr>
              <a:t>Select, and have each affected employee use, the types of PPE that will protect the affected employee from the hazards identified in the hazard assessment</a:t>
            </a:r>
            <a:r>
              <a:rPr lang="en-US" dirty="0">
                <a:latin typeface="+mj-lt"/>
              </a:rPr>
              <a:t>:</a:t>
            </a:r>
            <a:endParaRPr lang="en-US" dirty="0" smtClean="0">
              <a:latin typeface="+mj-lt"/>
            </a:endParaRPr>
          </a:p>
          <a:p>
            <a:pPr lvl="2" eaLnBrk="1" hangingPunct="1">
              <a:lnSpc>
                <a:spcPct val="80000"/>
              </a:lnSpc>
              <a:defRPr/>
            </a:pPr>
            <a:r>
              <a:rPr lang="en-US" sz="2800" dirty="0">
                <a:latin typeface="+mj-lt"/>
              </a:rPr>
              <a:t>29CFR1910.132(d)(1)(</a:t>
            </a:r>
            <a:r>
              <a:rPr lang="en-US" sz="2800" dirty="0" err="1">
                <a:latin typeface="+mj-lt"/>
              </a:rPr>
              <a:t>i</a:t>
            </a:r>
            <a:r>
              <a:rPr lang="en-US" sz="2800" dirty="0">
                <a:latin typeface="+mj-lt"/>
              </a:rPr>
              <a:t>)</a:t>
            </a:r>
          </a:p>
          <a:p>
            <a:pPr lvl="2" eaLnBrk="1" hangingPunct="1">
              <a:lnSpc>
                <a:spcPct val="80000"/>
              </a:lnSpc>
              <a:buFontTx/>
              <a:buNone/>
              <a:defRPr/>
            </a:pPr>
            <a:endParaRPr lang="en-US" sz="2222" dirty="0"/>
          </a:p>
        </p:txBody>
      </p:sp>
      <p:sp>
        <p:nvSpPr>
          <p:cNvPr id="2" name="Slide Number Placeholder 1"/>
          <p:cNvSpPr>
            <a:spLocks noGrp="1"/>
          </p:cNvSpPr>
          <p:nvPr>
            <p:ph type="sldNum" sz="quarter" idx="12"/>
          </p:nvPr>
        </p:nvSpPr>
        <p:spPr/>
        <p:txBody>
          <a:bodyPr/>
          <a:lstStyle/>
          <a:p>
            <a:fld id="{03AE46D5-F5C2-466A-A152-8CD799C5A496}" type="slidenum">
              <a:rPr lang="en-US" smtClean="0"/>
              <a:t>84</a:t>
            </a:fld>
            <a:endParaRPr lang="en-US"/>
          </a:p>
        </p:txBody>
      </p:sp>
    </p:spTree>
    <p:extLst>
      <p:ext uri="{BB962C8B-B14F-4D97-AF65-F5344CB8AC3E}">
        <p14:creationId xmlns:p14="http://schemas.microsoft.com/office/powerpoint/2010/main" val="240540033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cs typeface="Times New Roman" pitchFamily="18" charset="0"/>
              </a:rPr>
              <a:t>1910.335(a</a:t>
            </a:r>
            <a:r>
              <a:rPr lang="en-US" sz="3600" dirty="0">
                <a:cs typeface="Times New Roman" pitchFamily="18" charset="0"/>
              </a:rPr>
              <a:t>)(1</a:t>
            </a:r>
            <a:r>
              <a:rPr lang="en-US" sz="3600" dirty="0" smtClean="0">
                <a:cs typeface="Times New Roman" pitchFamily="18" charset="0"/>
              </a:rPr>
              <a:t>)</a:t>
            </a:r>
            <a:br>
              <a:rPr lang="en-US" sz="3600" dirty="0" smtClean="0">
                <a:cs typeface="Times New Roman" pitchFamily="18" charset="0"/>
              </a:rPr>
            </a:br>
            <a:r>
              <a:rPr lang="en-US" sz="3600" dirty="0">
                <a:cs typeface="Times New Roman" pitchFamily="18" charset="0"/>
              </a:rPr>
              <a:t>S</a:t>
            </a:r>
            <a:r>
              <a:rPr lang="en-US" sz="3600" dirty="0" smtClean="0">
                <a:cs typeface="Times New Roman" pitchFamily="18" charset="0"/>
              </a:rPr>
              <a:t>afeguards for personal protection </a:t>
            </a:r>
            <a:endParaRPr lang="en-US" sz="3600" dirty="0"/>
          </a:p>
        </p:txBody>
      </p:sp>
      <p:sp>
        <p:nvSpPr>
          <p:cNvPr id="3" name="Content Placeholder 2"/>
          <p:cNvSpPr>
            <a:spLocks noGrp="1"/>
          </p:cNvSpPr>
          <p:nvPr>
            <p:ph idx="1"/>
          </p:nvPr>
        </p:nvSpPr>
        <p:spPr/>
        <p:txBody>
          <a:bodyPr/>
          <a:lstStyle/>
          <a:p>
            <a:r>
              <a:rPr lang="en-US" dirty="0" smtClean="0"/>
              <a:t>(ii) Protective equipment shall be maintained in a safe, reliable condition and shall be periodically inspected or tested, as required by 1910.137.</a:t>
            </a:r>
          </a:p>
          <a:p>
            <a:r>
              <a:rPr lang="en-US" dirty="0" smtClean="0"/>
              <a:t>(iii) If the insulating capability of the protective equipment may be subject to damage during use, the insulating material shall be protected.</a:t>
            </a:r>
          </a:p>
          <a:p>
            <a:pPr lvl="1"/>
            <a:r>
              <a:rPr lang="en-US" dirty="0" smtClean="0"/>
              <a:t>An outer covering of leather is sometimes used for the protection of rubber insulating material. </a:t>
            </a:r>
            <a:endParaRPr lang="en-US" dirty="0"/>
          </a:p>
          <a:p>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85</a:t>
            </a:fld>
            <a:endParaRPr lang="en-US"/>
          </a:p>
        </p:txBody>
      </p:sp>
    </p:spTree>
    <p:extLst>
      <p:ext uri="{BB962C8B-B14F-4D97-AF65-F5344CB8AC3E}">
        <p14:creationId xmlns:p14="http://schemas.microsoft.com/office/powerpoint/2010/main" val="133807251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1910.137(c)(</a:t>
            </a:r>
            <a:r>
              <a:rPr lang="en-US" dirty="0"/>
              <a:t>2)(vi)</a:t>
            </a:r>
          </a:p>
        </p:txBody>
      </p:sp>
      <p:sp>
        <p:nvSpPr>
          <p:cNvPr id="3" name="Content Placeholder 2"/>
          <p:cNvSpPr>
            <a:spLocks noGrp="1"/>
          </p:cNvSpPr>
          <p:nvPr>
            <p:ph idx="1"/>
          </p:nvPr>
        </p:nvSpPr>
        <p:spPr/>
        <p:txBody>
          <a:bodyPr/>
          <a:lstStyle/>
          <a:p>
            <a:r>
              <a:rPr lang="en-US" dirty="0">
                <a:latin typeface="+mj-lt"/>
              </a:rPr>
              <a:t>PPE Is to be “stored in such a location and in such a manner as to protect it from light, temperature extremes, excessive humidity, ozone and other injurious substances and conditions”</a:t>
            </a:r>
          </a:p>
          <a:p>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86</a:t>
            </a:fld>
            <a:endParaRPr lang="en-US"/>
          </a:p>
        </p:txBody>
      </p:sp>
    </p:spTree>
    <p:extLst>
      <p:ext uri="{BB962C8B-B14F-4D97-AF65-F5344CB8AC3E}">
        <p14:creationId xmlns:p14="http://schemas.microsoft.com/office/powerpoint/2010/main" val="418558319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is PPE?</a:t>
            </a:r>
          </a:p>
        </p:txBody>
      </p:sp>
      <p:sp>
        <p:nvSpPr>
          <p:cNvPr id="3" name="Content Placeholder 2"/>
          <p:cNvSpPr>
            <a:spLocks noGrp="1"/>
          </p:cNvSpPr>
          <p:nvPr>
            <p:ph idx="1"/>
          </p:nvPr>
        </p:nvSpPr>
        <p:spPr>
          <a:xfrm>
            <a:off x="838200" y="1825625"/>
            <a:ext cx="6283569" cy="4351338"/>
          </a:xfrm>
        </p:spPr>
        <p:txBody>
          <a:bodyPr/>
          <a:lstStyle/>
          <a:p>
            <a:pPr>
              <a:defRPr/>
            </a:pPr>
            <a:r>
              <a:rPr lang="en-US" dirty="0">
                <a:latin typeface="+mj-lt"/>
              </a:rPr>
              <a:t>Protective system for electrical hazards</a:t>
            </a:r>
          </a:p>
          <a:p>
            <a:pPr>
              <a:defRPr/>
            </a:pPr>
            <a:r>
              <a:rPr lang="en-US" dirty="0">
                <a:latin typeface="+mj-lt"/>
              </a:rPr>
              <a:t>Designed to protect specific areas of the body</a:t>
            </a:r>
          </a:p>
          <a:p>
            <a:pPr marL="863600" lvl="1" indent="-406400">
              <a:defRPr/>
            </a:pPr>
            <a:r>
              <a:rPr lang="en-US" dirty="0">
                <a:latin typeface="+mj-lt"/>
              </a:rPr>
              <a:t>Head, face, neck, chin</a:t>
            </a:r>
          </a:p>
          <a:p>
            <a:pPr marL="863600" lvl="1" indent="-406400">
              <a:defRPr/>
            </a:pPr>
            <a:r>
              <a:rPr lang="en-US" dirty="0">
                <a:latin typeface="+mj-lt"/>
              </a:rPr>
              <a:t>Eye </a:t>
            </a:r>
            <a:r>
              <a:rPr lang="en-US" dirty="0" smtClean="0">
                <a:latin typeface="+mj-lt"/>
              </a:rPr>
              <a:t>protection</a:t>
            </a:r>
          </a:p>
          <a:p>
            <a:pPr marL="863600" lvl="1" indent="-406400">
              <a:defRPr/>
            </a:pPr>
            <a:r>
              <a:rPr lang="en-US" dirty="0" smtClean="0">
                <a:latin typeface="+mj-lt"/>
              </a:rPr>
              <a:t>Hearing protection</a:t>
            </a:r>
            <a:endParaRPr lang="en-US" dirty="0">
              <a:latin typeface="+mj-lt"/>
            </a:endParaRPr>
          </a:p>
          <a:p>
            <a:pPr marL="863600" lvl="1" indent="-406400">
              <a:defRPr/>
            </a:pPr>
            <a:r>
              <a:rPr lang="en-US" dirty="0">
                <a:latin typeface="+mj-lt"/>
              </a:rPr>
              <a:t>Body protection</a:t>
            </a:r>
          </a:p>
          <a:p>
            <a:pPr marL="863600" lvl="1" indent="-406400">
              <a:defRPr/>
            </a:pPr>
            <a:r>
              <a:rPr lang="en-US" dirty="0">
                <a:latin typeface="+mj-lt"/>
              </a:rPr>
              <a:t>Hand and arm protection </a:t>
            </a:r>
          </a:p>
          <a:p>
            <a:pPr marL="863600" lvl="1" indent="-406400">
              <a:defRPr/>
            </a:pPr>
            <a:r>
              <a:rPr lang="en-US" dirty="0">
                <a:latin typeface="+mj-lt"/>
              </a:rPr>
              <a:t>Foot and leg protection</a:t>
            </a:r>
          </a:p>
          <a:p>
            <a:pPr marL="0" indent="0">
              <a:buNone/>
            </a:pPr>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87</a:t>
            </a:fld>
            <a:endParaRPr lang="en-US"/>
          </a:p>
        </p:txBody>
      </p:sp>
      <p:sp>
        <p:nvSpPr>
          <p:cNvPr id="6" name="TextBox 5"/>
          <p:cNvSpPr txBox="1"/>
          <p:nvPr/>
        </p:nvSpPr>
        <p:spPr>
          <a:xfrm>
            <a:off x="7329853" y="5860440"/>
            <a:ext cx="4232031" cy="369332"/>
          </a:xfrm>
          <a:prstGeom prst="rect">
            <a:avLst/>
          </a:prstGeom>
          <a:noFill/>
        </p:spPr>
        <p:txBody>
          <a:bodyPr wrap="square" rtlCol="0">
            <a:spAutoFit/>
          </a:bodyPr>
          <a:lstStyle/>
          <a:p>
            <a:pPr algn="ctr"/>
            <a:r>
              <a:rPr lang="en-US" dirty="0"/>
              <a:t>Photo Courtesy of Salisbury by Honeywell</a:t>
            </a:r>
          </a:p>
        </p:txBody>
      </p:sp>
      <p:pic>
        <p:nvPicPr>
          <p:cNvPr id="7" name="Picture 6" title="Person suited up with PP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6909" y="1272540"/>
            <a:ext cx="3819525" cy="4495800"/>
          </a:xfrm>
          <a:prstGeom prst="rect">
            <a:avLst/>
          </a:prstGeom>
        </p:spPr>
      </p:pic>
    </p:spTree>
    <p:extLst>
      <p:ext uri="{BB962C8B-B14F-4D97-AF65-F5344CB8AC3E}">
        <p14:creationId xmlns:p14="http://schemas.microsoft.com/office/powerpoint/2010/main" val="45856078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Hard </a:t>
            </a:r>
            <a:r>
              <a:rPr lang="en-US" dirty="0" smtClean="0"/>
              <a:t>Hats 1.1</a:t>
            </a:r>
            <a:endParaRPr lang="en-US" dirty="0"/>
          </a:p>
        </p:txBody>
      </p:sp>
      <p:sp>
        <p:nvSpPr>
          <p:cNvPr id="3" name="Content Placeholder 2"/>
          <p:cNvSpPr>
            <a:spLocks noGrp="1"/>
          </p:cNvSpPr>
          <p:nvPr>
            <p:ph idx="1"/>
          </p:nvPr>
        </p:nvSpPr>
        <p:spPr/>
        <p:txBody>
          <a:bodyPr/>
          <a:lstStyle/>
          <a:p>
            <a:pPr>
              <a:defRPr/>
            </a:pPr>
            <a:r>
              <a:rPr lang="en-US" dirty="0" smtClean="0">
                <a:latin typeface="+mj-lt"/>
              </a:rPr>
              <a:t>1910.335(a</a:t>
            </a:r>
            <a:r>
              <a:rPr lang="en-US" dirty="0">
                <a:latin typeface="+mj-lt"/>
              </a:rPr>
              <a:t>)(1)(iv</a:t>
            </a:r>
            <a:r>
              <a:rPr lang="en-US" dirty="0" smtClean="0">
                <a:latin typeface="+mj-lt"/>
              </a:rPr>
              <a:t>)</a:t>
            </a:r>
          </a:p>
          <a:p>
            <a:pPr lvl="1">
              <a:defRPr/>
            </a:pPr>
            <a:r>
              <a:rPr lang="en-US" dirty="0">
                <a:latin typeface="+mj-lt"/>
              </a:rPr>
              <a:t>Employees shall wear nonconductive head protection whenever there is a danger of head injury from electric shock or burns due to contact with exposed energized parts.</a:t>
            </a:r>
          </a:p>
          <a:p>
            <a:pPr lvl="1">
              <a:defRPr/>
            </a:pPr>
            <a:endParaRPr lang="en-US" dirty="0" smtClean="0">
              <a:latin typeface="+mj-lt"/>
            </a:endParaRPr>
          </a:p>
          <a:p>
            <a:pPr lvl="1">
              <a:defRPr/>
            </a:pPr>
            <a:endParaRPr lang="en-US" dirty="0">
              <a:latin typeface="+mj-lt"/>
            </a:endParaRPr>
          </a:p>
          <a:p>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88</a:t>
            </a:fld>
            <a:endParaRPr lang="en-US"/>
          </a:p>
        </p:txBody>
      </p:sp>
    </p:spTree>
    <p:extLst>
      <p:ext uri="{BB962C8B-B14F-4D97-AF65-F5344CB8AC3E}">
        <p14:creationId xmlns:p14="http://schemas.microsoft.com/office/powerpoint/2010/main" val="158130717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title="Hard ha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2883" y="1466278"/>
            <a:ext cx="4743450" cy="4181475"/>
          </a:xfrm>
          <a:prstGeom prst="rect">
            <a:avLst/>
          </a:prstGeom>
        </p:spPr>
      </p:pic>
      <p:sp>
        <p:nvSpPr>
          <p:cNvPr id="2" name="Title 1"/>
          <p:cNvSpPr>
            <a:spLocks noGrp="1"/>
          </p:cNvSpPr>
          <p:nvPr>
            <p:ph type="title"/>
          </p:nvPr>
        </p:nvSpPr>
        <p:spPr/>
        <p:txBody>
          <a:bodyPr/>
          <a:lstStyle/>
          <a:p>
            <a:pPr algn="ctr"/>
            <a:r>
              <a:rPr lang="en-US" dirty="0"/>
              <a:t>Hard </a:t>
            </a:r>
            <a:r>
              <a:rPr lang="en-US" dirty="0" smtClean="0"/>
              <a:t>Hats 1.2</a:t>
            </a:r>
            <a:endParaRPr lang="en-US" dirty="0"/>
          </a:p>
        </p:txBody>
      </p:sp>
      <p:sp>
        <p:nvSpPr>
          <p:cNvPr id="3" name="Content Placeholder 2"/>
          <p:cNvSpPr>
            <a:spLocks noGrp="1"/>
          </p:cNvSpPr>
          <p:nvPr>
            <p:ph idx="1"/>
          </p:nvPr>
        </p:nvSpPr>
        <p:spPr/>
        <p:txBody>
          <a:bodyPr/>
          <a:lstStyle/>
          <a:p>
            <a:pPr>
              <a:defRPr/>
            </a:pPr>
            <a:r>
              <a:rPr lang="en-US" dirty="0">
                <a:latin typeface="+mj-lt"/>
              </a:rPr>
              <a:t>Must be:</a:t>
            </a:r>
          </a:p>
          <a:p>
            <a:pPr lvl="1">
              <a:defRPr/>
            </a:pPr>
            <a:r>
              <a:rPr lang="en-US" dirty="0">
                <a:latin typeface="+mj-lt"/>
              </a:rPr>
              <a:t>Non-metallic</a:t>
            </a:r>
          </a:p>
          <a:p>
            <a:pPr lvl="1">
              <a:defRPr/>
            </a:pPr>
            <a:r>
              <a:rPr lang="en-US" dirty="0">
                <a:latin typeface="+mj-lt"/>
              </a:rPr>
              <a:t>Meet ANSI </a:t>
            </a:r>
            <a:r>
              <a:rPr lang="en-US" dirty="0" smtClean="0">
                <a:latin typeface="+mj-lt"/>
              </a:rPr>
              <a:t>Z89.1-2014</a:t>
            </a:r>
            <a:endParaRPr lang="en-US" dirty="0">
              <a:latin typeface="+mj-lt"/>
            </a:endParaRPr>
          </a:p>
          <a:p>
            <a:pPr lvl="1">
              <a:defRPr/>
            </a:pPr>
            <a:r>
              <a:rPr lang="en-US" dirty="0">
                <a:latin typeface="+mj-lt"/>
              </a:rPr>
              <a:t>Be either:</a:t>
            </a:r>
          </a:p>
          <a:p>
            <a:pPr lvl="2">
              <a:defRPr/>
            </a:pPr>
            <a:r>
              <a:rPr lang="en-US" dirty="0">
                <a:latin typeface="+mj-lt"/>
              </a:rPr>
              <a:t>Class G – 2,200 volts </a:t>
            </a:r>
          </a:p>
          <a:p>
            <a:pPr lvl="2">
              <a:defRPr/>
            </a:pPr>
            <a:r>
              <a:rPr lang="en-US" dirty="0">
                <a:latin typeface="+mj-lt"/>
              </a:rPr>
              <a:t>Class E – 20,000 volts </a:t>
            </a:r>
          </a:p>
          <a:p>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89</a:t>
            </a:fld>
            <a:endParaRPr lang="en-US"/>
          </a:p>
        </p:txBody>
      </p:sp>
      <p:sp>
        <p:nvSpPr>
          <p:cNvPr id="6" name="TextBox 5"/>
          <p:cNvSpPr txBox="1"/>
          <p:nvPr/>
        </p:nvSpPr>
        <p:spPr>
          <a:xfrm>
            <a:off x="6269374" y="5488116"/>
            <a:ext cx="4900246" cy="369332"/>
          </a:xfrm>
          <a:prstGeom prst="rect">
            <a:avLst/>
          </a:prstGeom>
          <a:noFill/>
        </p:spPr>
        <p:txBody>
          <a:bodyPr wrap="square" rtlCol="0">
            <a:spAutoFit/>
          </a:bodyPr>
          <a:lstStyle/>
          <a:p>
            <a:pPr algn="ctr"/>
            <a:r>
              <a:rPr lang="en-US"/>
              <a:t>Photo Courtesy of Salisbury by Honeywell</a:t>
            </a:r>
            <a:endParaRPr lang="en-US" dirty="0"/>
          </a:p>
        </p:txBody>
      </p:sp>
    </p:spTree>
    <p:extLst>
      <p:ext uri="{BB962C8B-B14F-4D97-AF65-F5344CB8AC3E}">
        <p14:creationId xmlns:p14="http://schemas.microsoft.com/office/powerpoint/2010/main" val="1257681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29 CFR 1910.331-.335</a:t>
            </a:r>
            <a:br>
              <a:rPr lang="en-US" sz="4000" dirty="0" smtClean="0"/>
            </a:br>
            <a:r>
              <a:rPr lang="en-US" sz="4000" dirty="0" smtClean="0"/>
              <a:t>Electrical Safety Related Work Practices 1.1</a:t>
            </a:r>
            <a:endParaRPr lang="en-US" sz="4000" dirty="0"/>
          </a:p>
        </p:txBody>
      </p:sp>
      <p:sp>
        <p:nvSpPr>
          <p:cNvPr id="3" name="Content Placeholder 2"/>
          <p:cNvSpPr>
            <a:spLocks noGrp="1"/>
          </p:cNvSpPr>
          <p:nvPr>
            <p:ph idx="1"/>
          </p:nvPr>
        </p:nvSpPr>
        <p:spPr>
          <a:xfrm>
            <a:off x="838200" y="1690688"/>
            <a:ext cx="10515600" cy="4486275"/>
          </a:xfrm>
        </p:spPr>
        <p:txBody>
          <a:bodyPr>
            <a:normAutofit/>
          </a:bodyPr>
          <a:lstStyle/>
          <a:p>
            <a:pPr marL="0" indent="0">
              <a:buNone/>
            </a:pPr>
            <a:r>
              <a:rPr lang="en-US" sz="2400" dirty="0" smtClean="0">
                <a:latin typeface="+mj-lt"/>
              </a:rPr>
              <a:t>1910.331 Scope</a:t>
            </a:r>
          </a:p>
          <a:p>
            <a:r>
              <a:rPr lang="en-US" sz="2400" dirty="0" smtClean="0">
                <a:latin typeface="+mj-lt"/>
              </a:rPr>
              <a:t>Covered work by both qualified and unqualified persons.</a:t>
            </a:r>
          </a:p>
          <a:p>
            <a:r>
              <a:rPr lang="en-US" sz="2400" dirty="0" smtClean="0">
                <a:latin typeface="+mj-lt"/>
              </a:rPr>
              <a:t>The provisions of 1910.331-.335 cover electrical safety work practices for both qualified persons (those who have training in avoiding the electrical hazards of working on or near exposed energized parts) and unqualified persons (those with little or no such training)</a:t>
            </a:r>
          </a:p>
        </p:txBody>
      </p:sp>
      <p:sp>
        <p:nvSpPr>
          <p:cNvPr id="4" name="Slide Number Placeholder 3"/>
          <p:cNvSpPr>
            <a:spLocks noGrp="1"/>
          </p:cNvSpPr>
          <p:nvPr>
            <p:ph type="sldNum" sz="quarter" idx="12"/>
          </p:nvPr>
        </p:nvSpPr>
        <p:spPr/>
        <p:txBody>
          <a:bodyPr/>
          <a:lstStyle/>
          <a:p>
            <a:fld id="{03AE46D5-F5C2-466A-A152-8CD799C5A496}" type="slidenum">
              <a:rPr lang="en-US" smtClean="0"/>
              <a:t>9</a:t>
            </a:fld>
            <a:endParaRPr lang="en-US"/>
          </a:p>
        </p:txBody>
      </p:sp>
    </p:spTree>
    <p:extLst>
      <p:ext uri="{BB962C8B-B14F-4D97-AF65-F5344CB8AC3E}">
        <p14:creationId xmlns:p14="http://schemas.microsoft.com/office/powerpoint/2010/main" val="387570877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Inspecting </a:t>
            </a:r>
            <a:r>
              <a:rPr lang="en-US" dirty="0"/>
              <a:t>Hard </a:t>
            </a:r>
            <a:r>
              <a:rPr lang="en-US" dirty="0" smtClean="0"/>
              <a:t>Hats</a:t>
            </a:r>
            <a:endParaRPr lang="en-US" dirty="0"/>
          </a:p>
        </p:txBody>
      </p:sp>
      <p:sp>
        <p:nvSpPr>
          <p:cNvPr id="3" name="Content Placeholder 2"/>
          <p:cNvSpPr>
            <a:spLocks noGrp="1"/>
          </p:cNvSpPr>
          <p:nvPr>
            <p:ph idx="1"/>
          </p:nvPr>
        </p:nvSpPr>
        <p:spPr/>
        <p:txBody>
          <a:bodyPr/>
          <a:lstStyle/>
          <a:p>
            <a:pPr>
              <a:lnSpc>
                <a:spcPts val="2800"/>
              </a:lnSpc>
              <a:spcBef>
                <a:spcPct val="0"/>
              </a:spcBef>
              <a:buClrTx/>
              <a:defRPr/>
            </a:pPr>
            <a:r>
              <a:rPr lang="en-US" dirty="0">
                <a:latin typeface="+mj-lt"/>
              </a:rPr>
              <a:t>Shell for cracks and dents</a:t>
            </a:r>
          </a:p>
          <a:p>
            <a:pPr lvl="1">
              <a:lnSpc>
                <a:spcPts val="2800"/>
              </a:lnSpc>
              <a:spcBef>
                <a:spcPct val="0"/>
              </a:spcBef>
              <a:buClrTx/>
              <a:buSzTx/>
              <a:defRPr/>
            </a:pPr>
            <a:r>
              <a:rPr lang="en-US" dirty="0">
                <a:latin typeface="+mj-lt"/>
              </a:rPr>
              <a:t>Stickers and labels cannot cover both inside and outside surfaces</a:t>
            </a:r>
          </a:p>
          <a:p>
            <a:pPr lvl="1">
              <a:lnSpc>
                <a:spcPts val="2800"/>
              </a:lnSpc>
              <a:spcBef>
                <a:spcPct val="0"/>
              </a:spcBef>
              <a:buClrTx/>
              <a:buSzTx/>
              <a:buFont typeface="Wingdings" panose="05000000000000000000" pitchFamily="2" charset="2"/>
              <a:buChar char="§"/>
              <a:defRPr/>
            </a:pPr>
            <a:endParaRPr lang="en-US" sz="2800" dirty="0">
              <a:latin typeface="+mj-lt"/>
            </a:endParaRPr>
          </a:p>
          <a:p>
            <a:pPr>
              <a:lnSpc>
                <a:spcPts val="2800"/>
              </a:lnSpc>
              <a:spcBef>
                <a:spcPct val="0"/>
              </a:spcBef>
              <a:buClrTx/>
              <a:defRPr/>
            </a:pPr>
            <a:r>
              <a:rPr lang="en-US" dirty="0">
                <a:latin typeface="+mj-lt"/>
              </a:rPr>
              <a:t>Suspension for cracks and security</a:t>
            </a:r>
          </a:p>
          <a:p>
            <a:pPr>
              <a:lnSpc>
                <a:spcPts val="2800"/>
              </a:lnSpc>
              <a:spcBef>
                <a:spcPct val="0"/>
              </a:spcBef>
              <a:buClrTx/>
              <a:defRPr/>
            </a:pPr>
            <a:endParaRPr lang="en-US" dirty="0">
              <a:latin typeface="+mj-lt"/>
            </a:endParaRPr>
          </a:p>
          <a:p>
            <a:pPr>
              <a:lnSpc>
                <a:spcPts val="2800"/>
              </a:lnSpc>
              <a:spcBef>
                <a:spcPct val="0"/>
              </a:spcBef>
              <a:buClrTx/>
              <a:defRPr/>
            </a:pPr>
            <a:r>
              <a:rPr lang="en-US" dirty="0">
                <a:latin typeface="+mj-lt"/>
              </a:rPr>
              <a:t>Sweatband/headband for flaking or cracking</a:t>
            </a:r>
          </a:p>
          <a:p>
            <a:pPr>
              <a:lnSpc>
                <a:spcPts val="2800"/>
              </a:lnSpc>
              <a:spcBef>
                <a:spcPct val="0"/>
              </a:spcBef>
              <a:buClrTx/>
              <a:defRPr/>
            </a:pPr>
            <a:endParaRPr lang="en-US" dirty="0">
              <a:latin typeface="+mj-lt"/>
            </a:endParaRPr>
          </a:p>
          <a:p>
            <a:pPr>
              <a:lnSpc>
                <a:spcPts val="2800"/>
              </a:lnSpc>
              <a:spcBef>
                <a:spcPct val="0"/>
              </a:spcBef>
              <a:buClrTx/>
              <a:defRPr/>
            </a:pPr>
            <a:r>
              <a:rPr lang="en-US" dirty="0">
                <a:latin typeface="+mj-lt"/>
              </a:rPr>
              <a:t>Press in on sides</a:t>
            </a:r>
          </a:p>
          <a:p>
            <a:pPr lvl="1">
              <a:lnSpc>
                <a:spcPts val="2800"/>
              </a:lnSpc>
              <a:spcBef>
                <a:spcPct val="0"/>
              </a:spcBef>
              <a:buClrTx/>
              <a:buSzTx/>
              <a:defRPr/>
            </a:pPr>
            <a:r>
              <a:rPr lang="en-US" dirty="0">
                <a:latin typeface="+mj-lt"/>
              </a:rPr>
              <a:t>If hardhat does not spring out to original shape, replace it</a:t>
            </a:r>
          </a:p>
          <a:p>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90</a:t>
            </a:fld>
            <a:endParaRPr lang="en-US"/>
          </a:p>
        </p:txBody>
      </p:sp>
    </p:spTree>
    <p:extLst>
      <p:ext uri="{BB962C8B-B14F-4D97-AF65-F5344CB8AC3E}">
        <p14:creationId xmlns:p14="http://schemas.microsoft.com/office/powerpoint/2010/main" val="275353223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Eye Protection</a:t>
            </a:r>
            <a:endParaRPr lang="en-US" sz="3600" dirty="0"/>
          </a:p>
        </p:txBody>
      </p:sp>
      <p:sp>
        <p:nvSpPr>
          <p:cNvPr id="6" name="Content Placeholder 5"/>
          <p:cNvSpPr>
            <a:spLocks noGrp="1"/>
          </p:cNvSpPr>
          <p:nvPr>
            <p:ph sz="half" idx="2"/>
          </p:nvPr>
        </p:nvSpPr>
        <p:spPr>
          <a:xfrm>
            <a:off x="633046" y="1825625"/>
            <a:ext cx="6137031" cy="4351338"/>
          </a:xfrm>
        </p:spPr>
        <p:txBody>
          <a:bodyPr/>
          <a:lstStyle/>
          <a:p>
            <a:r>
              <a:rPr lang="en-US" dirty="0" smtClean="0">
                <a:latin typeface="+mj-lt"/>
              </a:rPr>
              <a:t>Refer to OSHA 1910.133 and NFPA 70E® 130.7(C)(4) and Table 130.7(C)(14)  </a:t>
            </a:r>
            <a:endParaRPr lang="en-US" dirty="0">
              <a:latin typeface="+mj-lt"/>
            </a:endParaRPr>
          </a:p>
        </p:txBody>
      </p:sp>
      <p:sp>
        <p:nvSpPr>
          <p:cNvPr id="4" name="Slide Number Placeholder 3"/>
          <p:cNvSpPr>
            <a:spLocks noGrp="1"/>
          </p:cNvSpPr>
          <p:nvPr>
            <p:ph type="sldNum" sz="quarter" idx="12"/>
          </p:nvPr>
        </p:nvSpPr>
        <p:spPr/>
        <p:txBody>
          <a:bodyPr/>
          <a:lstStyle/>
          <a:p>
            <a:fld id="{81EE72E2-7ED3-4CEB-826F-A62099BB6980}" type="slidenum">
              <a:rPr lang="en-US" smtClean="0"/>
              <a:t>91</a:t>
            </a:fld>
            <a:endParaRPr lang="en-US"/>
          </a:p>
        </p:txBody>
      </p:sp>
      <p:sp>
        <p:nvSpPr>
          <p:cNvPr id="7" name="TextBox 6"/>
          <p:cNvSpPr txBox="1"/>
          <p:nvPr/>
        </p:nvSpPr>
        <p:spPr>
          <a:xfrm>
            <a:off x="3555023" y="6356350"/>
            <a:ext cx="5081954" cy="369332"/>
          </a:xfrm>
          <a:prstGeom prst="rect">
            <a:avLst/>
          </a:prstGeom>
          <a:noFill/>
        </p:spPr>
        <p:txBody>
          <a:bodyPr wrap="square" rtlCol="0">
            <a:spAutoFit/>
          </a:bodyPr>
          <a:lstStyle/>
          <a:p>
            <a:pPr algn="ctr"/>
            <a:r>
              <a:rPr lang="en-US" dirty="0"/>
              <a:t>Copyright 2018 NFPA 70E All Rights Reserved</a:t>
            </a:r>
          </a:p>
        </p:txBody>
      </p:sp>
      <p:sp>
        <p:nvSpPr>
          <p:cNvPr id="8" name="TextBox 7"/>
          <p:cNvSpPr txBox="1"/>
          <p:nvPr/>
        </p:nvSpPr>
        <p:spPr>
          <a:xfrm>
            <a:off x="3927231" y="5584369"/>
            <a:ext cx="4337538" cy="369332"/>
          </a:xfrm>
          <a:prstGeom prst="rect">
            <a:avLst/>
          </a:prstGeom>
          <a:noFill/>
        </p:spPr>
        <p:txBody>
          <a:bodyPr wrap="square" rtlCol="0">
            <a:spAutoFit/>
          </a:bodyPr>
          <a:lstStyle/>
          <a:p>
            <a:pPr algn="ctr"/>
            <a:r>
              <a:rPr lang="en-US" dirty="0" smtClean="0"/>
              <a:t>Photos </a:t>
            </a:r>
            <a:r>
              <a:rPr lang="en-US" dirty="0"/>
              <a:t>Courtesy of Salisbury by Honeywell</a:t>
            </a:r>
          </a:p>
        </p:txBody>
      </p:sp>
      <p:pic>
        <p:nvPicPr>
          <p:cNvPr id="3" name="Picture 2" title="Safety Glass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465" y="2833306"/>
            <a:ext cx="3867150" cy="2581275"/>
          </a:xfrm>
          <a:prstGeom prst="rect">
            <a:avLst/>
          </a:prstGeom>
        </p:spPr>
      </p:pic>
      <p:pic>
        <p:nvPicPr>
          <p:cNvPr id="11" name="Content Placeholder 10" title="Person wearing safety glasses and arc suit"/>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7454455" y="1492028"/>
            <a:ext cx="3497979" cy="4049236"/>
          </a:xfrm>
        </p:spPr>
      </p:pic>
    </p:spTree>
    <p:extLst>
      <p:ext uri="{BB962C8B-B14F-4D97-AF65-F5344CB8AC3E}">
        <p14:creationId xmlns:p14="http://schemas.microsoft.com/office/powerpoint/2010/main" val="224351663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pPr algn="ctr"/>
            <a:r>
              <a:rPr lang="en-US" sz="3600" dirty="0" smtClean="0"/>
              <a:t>Hearing Protection</a:t>
            </a:r>
            <a:endParaRPr lang="en-US" sz="3600" dirty="0"/>
          </a:p>
        </p:txBody>
      </p:sp>
      <p:sp>
        <p:nvSpPr>
          <p:cNvPr id="9" name="Content Placeholder 8"/>
          <p:cNvSpPr>
            <a:spLocks noGrp="1"/>
          </p:cNvSpPr>
          <p:nvPr>
            <p:ph idx="1"/>
          </p:nvPr>
        </p:nvSpPr>
        <p:spPr>
          <a:xfrm>
            <a:off x="838200" y="1847850"/>
            <a:ext cx="10515600" cy="4351338"/>
          </a:xfrm>
        </p:spPr>
        <p:txBody>
          <a:bodyPr/>
          <a:lstStyle/>
          <a:p>
            <a:r>
              <a:rPr lang="en-US" dirty="0">
                <a:latin typeface="+mj-lt"/>
              </a:rPr>
              <a:t>Refer to the NFPA 70E® 130.7(C</a:t>
            </a:r>
            <a:r>
              <a:rPr lang="en-US" dirty="0" smtClean="0">
                <a:latin typeface="+mj-lt"/>
              </a:rPr>
              <a:t>)(5) </a:t>
            </a:r>
          </a:p>
          <a:p>
            <a:pPr lvl="1"/>
            <a:r>
              <a:rPr lang="en-US" dirty="0" smtClean="0">
                <a:latin typeface="+mj-lt"/>
              </a:rPr>
              <a:t>Hearing Protection </a:t>
            </a:r>
            <a:endParaRPr lang="en-US" dirty="0">
              <a:latin typeface="+mj-lt"/>
            </a:endParaRPr>
          </a:p>
          <a:p>
            <a:r>
              <a:rPr lang="en-US" dirty="0" smtClean="0">
                <a:latin typeface="+mj-lt"/>
              </a:rPr>
              <a:t>Refer to OSHA 1910.95 occupational noise exposure.</a:t>
            </a:r>
            <a:endParaRPr lang="en-US" dirty="0">
              <a:latin typeface="+mj-lt"/>
            </a:endParaRPr>
          </a:p>
        </p:txBody>
      </p:sp>
      <p:sp>
        <p:nvSpPr>
          <p:cNvPr id="5" name="Slide Number Placeholder 4"/>
          <p:cNvSpPr>
            <a:spLocks noGrp="1"/>
          </p:cNvSpPr>
          <p:nvPr>
            <p:ph type="sldNum" sz="quarter" idx="12"/>
          </p:nvPr>
        </p:nvSpPr>
        <p:spPr/>
        <p:txBody>
          <a:bodyPr/>
          <a:lstStyle/>
          <a:p>
            <a:fld id="{81EE72E2-7ED3-4CEB-826F-A62099BB6980}" type="slidenum">
              <a:rPr lang="en-US" smtClean="0"/>
              <a:t>92</a:t>
            </a:fld>
            <a:endParaRPr lang="en-US"/>
          </a:p>
        </p:txBody>
      </p:sp>
      <p:sp>
        <p:nvSpPr>
          <p:cNvPr id="10" name="TextBox 9"/>
          <p:cNvSpPr txBox="1"/>
          <p:nvPr/>
        </p:nvSpPr>
        <p:spPr>
          <a:xfrm>
            <a:off x="3396761" y="6356350"/>
            <a:ext cx="5398477" cy="369332"/>
          </a:xfrm>
          <a:prstGeom prst="rect">
            <a:avLst/>
          </a:prstGeom>
          <a:noFill/>
        </p:spPr>
        <p:txBody>
          <a:bodyPr wrap="square" rtlCol="0">
            <a:spAutoFit/>
          </a:bodyPr>
          <a:lstStyle/>
          <a:p>
            <a:pPr algn="ctr"/>
            <a:r>
              <a:rPr lang="en-US"/>
              <a:t>Copyright 2018 NFPA 70E All Rights Reserved</a:t>
            </a:r>
            <a:endParaRPr lang="en-US" dirty="0"/>
          </a:p>
        </p:txBody>
      </p:sp>
    </p:spTree>
    <p:extLst>
      <p:ext uri="{BB962C8B-B14F-4D97-AF65-F5344CB8AC3E}">
        <p14:creationId xmlns:p14="http://schemas.microsoft.com/office/powerpoint/2010/main" val="407825193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Rubber Insulating </a:t>
            </a:r>
            <a:r>
              <a:rPr lang="en-US" dirty="0" smtClean="0"/>
              <a:t>Gloves 1.1</a:t>
            </a:r>
            <a:endParaRPr lang="en-US" dirty="0"/>
          </a:p>
        </p:txBody>
      </p:sp>
      <p:sp>
        <p:nvSpPr>
          <p:cNvPr id="3" name="Content Placeholder 2"/>
          <p:cNvSpPr>
            <a:spLocks noGrp="1"/>
          </p:cNvSpPr>
          <p:nvPr>
            <p:ph idx="1"/>
          </p:nvPr>
        </p:nvSpPr>
        <p:spPr/>
        <p:txBody>
          <a:bodyPr/>
          <a:lstStyle/>
          <a:p>
            <a:pPr>
              <a:defRPr/>
            </a:pPr>
            <a:r>
              <a:rPr lang="en-US" dirty="0">
                <a:latin typeface="+mj-lt"/>
              </a:rPr>
              <a:t>Provides shock protection</a:t>
            </a:r>
          </a:p>
          <a:p>
            <a:pPr>
              <a:defRPr/>
            </a:pPr>
            <a:r>
              <a:rPr lang="en-US" dirty="0">
                <a:latin typeface="+mj-lt"/>
              </a:rPr>
              <a:t>Where to find information:</a:t>
            </a:r>
          </a:p>
          <a:p>
            <a:pPr lvl="1">
              <a:defRPr/>
            </a:pPr>
            <a:r>
              <a:rPr lang="en-US" dirty="0">
                <a:latin typeface="+mj-lt"/>
              </a:rPr>
              <a:t>OSHA </a:t>
            </a:r>
            <a:r>
              <a:rPr lang="en-US" dirty="0" smtClean="0">
                <a:latin typeface="+mj-lt"/>
              </a:rPr>
              <a:t>29CFR1910.137</a:t>
            </a:r>
          </a:p>
          <a:p>
            <a:pPr lvl="2">
              <a:defRPr/>
            </a:pPr>
            <a:r>
              <a:rPr lang="en-US" dirty="0">
                <a:latin typeface="+mj-lt"/>
              </a:rPr>
              <a:t>P</a:t>
            </a:r>
            <a:r>
              <a:rPr lang="en-US" dirty="0" smtClean="0">
                <a:latin typeface="+mj-lt"/>
              </a:rPr>
              <a:t>rovides </a:t>
            </a:r>
            <a:r>
              <a:rPr lang="en-US" dirty="0">
                <a:latin typeface="+mj-lt"/>
              </a:rPr>
              <a:t>specific design, care, and use requirements for rubber electrical protective equipment. Insulating gloves and sleeves must be rated for the voltage to which a worker will be exposed (phase to ground or phase to phase) and marked to indicate their rating. </a:t>
            </a:r>
            <a:r>
              <a:rPr lang="en-US" dirty="0" smtClean="0">
                <a:latin typeface="+mj-lt"/>
              </a:rPr>
              <a:t>1910.137 </a:t>
            </a:r>
            <a:r>
              <a:rPr lang="en-US" dirty="0">
                <a:latin typeface="+mj-lt"/>
              </a:rPr>
              <a:t>recognizes Class 0 (up to 1KV) through Class 4 (up to 36KV) rubber equipment</a:t>
            </a:r>
            <a:r>
              <a:rPr lang="en-US" dirty="0" smtClean="0">
                <a:latin typeface="+mj-lt"/>
              </a:rPr>
              <a:t>.</a:t>
            </a:r>
            <a:endParaRPr lang="en-US" dirty="0">
              <a:latin typeface="+mj-lt"/>
            </a:endParaRPr>
          </a:p>
          <a:p>
            <a:pPr lvl="1">
              <a:defRPr/>
            </a:pPr>
            <a:r>
              <a:rPr lang="en-US" dirty="0">
                <a:latin typeface="+mj-lt"/>
              </a:rPr>
              <a:t>ASTM </a:t>
            </a:r>
            <a:r>
              <a:rPr lang="en-US" dirty="0" smtClean="0">
                <a:latin typeface="+mj-lt"/>
              </a:rPr>
              <a:t>D120  Standard Specifications for Rubber Insulating Gloves</a:t>
            </a:r>
            <a:endParaRPr lang="en-US" dirty="0">
              <a:latin typeface="+mj-lt"/>
            </a:endParaRPr>
          </a:p>
          <a:p>
            <a:pPr lvl="1">
              <a:defRPr/>
            </a:pPr>
            <a:r>
              <a:rPr lang="en-US" dirty="0">
                <a:latin typeface="+mj-lt"/>
              </a:rPr>
              <a:t>Manufacturer’s guidelines</a:t>
            </a:r>
          </a:p>
          <a:p>
            <a:endParaRPr lang="en-US" dirty="0"/>
          </a:p>
        </p:txBody>
      </p:sp>
      <p:sp>
        <p:nvSpPr>
          <p:cNvPr id="5" name="Slide Number Placeholder 4"/>
          <p:cNvSpPr>
            <a:spLocks noGrp="1"/>
          </p:cNvSpPr>
          <p:nvPr>
            <p:ph type="sldNum" sz="quarter" idx="12"/>
          </p:nvPr>
        </p:nvSpPr>
        <p:spPr/>
        <p:txBody>
          <a:bodyPr/>
          <a:lstStyle/>
          <a:p>
            <a:fld id="{81EE72E2-7ED3-4CEB-826F-A62099BB6980}" type="slidenum">
              <a:rPr lang="en-US" smtClean="0"/>
              <a:t>93</a:t>
            </a:fld>
            <a:endParaRPr lang="en-US"/>
          </a:p>
        </p:txBody>
      </p:sp>
    </p:spTree>
    <p:extLst>
      <p:ext uri="{BB962C8B-B14F-4D97-AF65-F5344CB8AC3E}">
        <p14:creationId xmlns:p14="http://schemas.microsoft.com/office/powerpoint/2010/main" val="48094051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60171"/>
          </a:xfrm>
        </p:spPr>
        <p:txBody>
          <a:bodyPr/>
          <a:lstStyle/>
          <a:p>
            <a:pPr algn="ctr"/>
            <a:r>
              <a:rPr lang="en-US" dirty="0"/>
              <a:t>Rubber Insulating </a:t>
            </a:r>
            <a:r>
              <a:rPr lang="en-US" dirty="0" smtClean="0"/>
              <a:t>Gloves 1.2</a:t>
            </a:r>
            <a:endParaRPr lang="en-US" dirty="0"/>
          </a:p>
        </p:txBody>
      </p:sp>
      <p:pic>
        <p:nvPicPr>
          <p:cNvPr id="4" name="Picture 4" descr="Glovechart"/>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3090672" y="1283456"/>
            <a:ext cx="6016751" cy="5072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573709" y="6385023"/>
            <a:ext cx="5044581" cy="307777"/>
          </a:xfrm>
          <a:prstGeom prst="rect">
            <a:avLst/>
          </a:prstGeom>
          <a:noFill/>
        </p:spPr>
        <p:txBody>
          <a:bodyPr wrap="square" rtlCol="0">
            <a:spAutoFit/>
          </a:bodyPr>
          <a:lstStyle/>
          <a:p>
            <a:pPr algn="ctr"/>
            <a:r>
              <a:rPr lang="en-US" sz="1400" dirty="0"/>
              <a:t>Photo Courtesy of Salisbury by Honeywell</a:t>
            </a:r>
          </a:p>
        </p:txBody>
      </p:sp>
      <p:sp>
        <p:nvSpPr>
          <p:cNvPr id="7" name="Slide Number Placeholder 6"/>
          <p:cNvSpPr>
            <a:spLocks noGrp="1"/>
          </p:cNvSpPr>
          <p:nvPr>
            <p:ph type="sldNum" sz="quarter" idx="12"/>
          </p:nvPr>
        </p:nvSpPr>
        <p:spPr/>
        <p:txBody>
          <a:bodyPr/>
          <a:lstStyle/>
          <a:p>
            <a:fld id="{81EE72E2-7ED3-4CEB-826F-A62099BB6980}" type="slidenum">
              <a:rPr lang="en-US" smtClean="0"/>
              <a:t>94</a:t>
            </a:fld>
            <a:endParaRPr lang="en-US"/>
          </a:p>
        </p:txBody>
      </p:sp>
    </p:spTree>
    <p:extLst>
      <p:ext uri="{BB962C8B-B14F-4D97-AF65-F5344CB8AC3E}">
        <p14:creationId xmlns:p14="http://schemas.microsoft.com/office/powerpoint/2010/main" val="150220996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Inspecting Rubber Insulating </a:t>
            </a:r>
            <a:r>
              <a:rPr lang="en-US" dirty="0" smtClean="0"/>
              <a:t>Gloves 1.1</a:t>
            </a:r>
            <a:endParaRPr lang="en-US" dirty="0"/>
          </a:p>
        </p:txBody>
      </p:sp>
      <p:sp>
        <p:nvSpPr>
          <p:cNvPr id="3" name="Content Placeholder 2"/>
          <p:cNvSpPr>
            <a:spLocks noGrp="1"/>
          </p:cNvSpPr>
          <p:nvPr>
            <p:ph idx="1"/>
          </p:nvPr>
        </p:nvSpPr>
        <p:spPr>
          <a:xfrm>
            <a:off x="838199" y="1825625"/>
            <a:ext cx="7518401" cy="4351338"/>
          </a:xfrm>
        </p:spPr>
        <p:txBody>
          <a:bodyPr>
            <a:normAutofit/>
          </a:bodyPr>
          <a:lstStyle/>
          <a:p>
            <a:pPr>
              <a:defRPr/>
            </a:pPr>
            <a:r>
              <a:rPr lang="en-US" sz="2400" dirty="0">
                <a:latin typeface="+mj-lt"/>
              </a:rPr>
              <a:t>Use ASTM Standard </a:t>
            </a:r>
            <a:r>
              <a:rPr lang="en-US" sz="2400" dirty="0" smtClean="0">
                <a:latin typeface="+mj-lt"/>
              </a:rPr>
              <a:t>F1236-96</a:t>
            </a:r>
            <a:endParaRPr lang="en-US" sz="2400" dirty="0">
              <a:latin typeface="+mj-lt"/>
            </a:endParaRPr>
          </a:p>
          <a:p>
            <a:pPr lvl="1">
              <a:defRPr/>
            </a:pPr>
            <a:r>
              <a:rPr lang="en-US" sz="2000" dirty="0">
                <a:latin typeface="+mj-lt"/>
              </a:rPr>
              <a:t>Standard Guide For Visual Inspection Of Electrical Protective  Rubber Products</a:t>
            </a:r>
          </a:p>
          <a:p>
            <a:r>
              <a:rPr lang="en-US" sz="2400" dirty="0">
                <a:latin typeface="+mj-lt"/>
              </a:rPr>
              <a:t>Use ASTM Standard </a:t>
            </a:r>
            <a:r>
              <a:rPr lang="en-US" sz="2400" dirty="0" smtClean="0">
                <a:latin typeface="+mj-lt"/>
              </a:rPr>
              <a:t>F496</a:t>
            </a:r>
          </a:p>
          <a:p>
            <a:pPr lvl="1"/>
            <a:r>
              <a:rPr lang="en-US" sz="2000" dirty="0">
                <a:latin typeface="+mj-lt"/>
              </a:rPr>
              <a:t>Standard Specification for In-Service Care of Insulating </a:t>
            </a:r>
            <a:r>
              <a:rPr lang="en-US" sz="2000" dirty="0" smtClean="0">
                <a:latin typeface="+mj-lt"/>
              </a:rPr>
              <a:t>Gloves</a:t>
            </a:r>
            <a:endParaRPr lang="en-US" sz="2000" dirty="0">
              <a:latin typeface="+mj-lt"/>
            </a:endParaRPr>
          </a:p>
        </p:txBody>
      </p:sp>
      <p:sp>
        <p:nvSpPr>
          <p:cNvPr id="5" name="TextBox 4"/>
          <p:cNvSpPr txBox="1"/>
          <p:nvPr/>
        </p:nvSpPr>
        <p:spPr>
          <a:xfrm>
            <a:off x="8356600" y="5973838"/>
            <a:ext cx="3594100" cy="307777"/>
          </a:xfrm>
          <a:prstGeom prst="rect">
            <a:avLst/>
          </a:prstGeom>
          <a:noFill/>
        </p:spPr>
        <p:txBody>
          <a:bodyPr wrap="square" rtlCol="0">
            <a:spAutoFit/>
          </a:bodyPr>
          <a:lstStyle/>
          <a:p>
            <a:pPr algn="ctr"/>
            <a:r>
              <a:rPr lang="en-US" sz="1400" dirty="0" smtClean="0"/>
              <a:t>Photo Courtesy of Salisbury by Honeywell</a:t>
            </a:r>
            <a:endParaRPr lang="en-US" sz="1400" dirty="0"/>
          </a:p>
        </p:txBody>
      </p:sp>
      <p:sp>
        <p:nvSpPr>
          <p:cNvPr id="6" name="Slide Number Placeholder 5"/>
          <p:cNvSpPr>
            <a:spLocks noGrp="1"/>
          </p:cNvSpPr>
          <p:nvPr>
            <p:ph type="sldNum" sz="quarter" idx="12"/>
          </p:nvPr>
        </p:nvSpPr>
        <p:spPr/>
        <p:txBody>
          <a:bodyPr/>
          <a:lstStyle/>
          <a:p>
            <a:fld id="{81EE72E2-7ED3-4CEB-826F-A62099BB6980}" type="slidenum">
              <a:rPr lang="en-US" smtClean="0"/>
              <a:t>95</a:t>
            </a:fld>
            <a:endParaRPr lang="en-US"/>
          </a:p>
        </p:txBody>
      </p:sp>
      <p:pic>
        <p:nvPicPr>
          <p:cNvPr id="7" name="Picture 6" title="inspecting rubber glov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9679" y="1506093"/>
            <a:ext cx="3600450" cy="4248150"/>
          </a:xfrm>
          <a:prstGeom prst="rect">
            <a:avLst/>
          </a:prstGeom>
        </p:spPr>
      </p:pic>
    </p:spTree>
    <p:extLst>
      <p:ext uri="{BB962C8B-B14F-4D97-AF65-F5344CB8AC3E}">
        <p14:creationId xmlns:p14="http://schemas.microsoft.com/office/powerpoint/2010/main" val="132031208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Inspecting Rubber Insulating Gloves </a:t>
            </a:r>
            <a:r>
              <a:rPr lang="en-US" dirty="0" smtClean="0"/>
              <a:t>1.2</a:t>
            </a:r>
            <a:endParaRPr lang="en-US" dirty="0"/>
          </a:p>
        </p:txBody>
      </p:sp>
      <p:sp>
        <p:nvSpPr>
          <p:cNvPr id="3" name="Content Placeholder 2"/>
          <p:cNvSpPr>
            <a:spLocks noGrp="1"/>
          </p:cNvSpPr>
          <p:nvPr>
            <p:ph idx="1"/>
          </p:nvPr>
        </p:nvSpPr>
        <p:spPr/>
        <p:txBody>
          <a:bodyPr/>
          <a:lstStyle/>
          <a:p>
            <a:pPr>
              <a:defRPr/>
            </a:pPr>
            <a:r>
              <a:rPr lang="en-US" sz="2400" dirty="0"/>
              <a:t>Inspect gloves for:</a:t>
            </a:r>
          </a:p>
          <a:p>
            <a:pPr lvl="1">
              <a:defRPr/>
            </a:pPr>
            <a:r>
              <a:rPr lang="en-US" sz="2000" dirty="0"/>
              <a:t>Ozone cutting</a:t>
            </a:r>
          </a:p>
          <a:p>
            <a:pPr lvl="1">
              <a:defRPr/>
            </a:pPr>
            <a:r>
              <a:rPr lang="en-US" sz="2000" dirty="0"/>
              <a:t>Ultra-violet radiation checking</a:t>
            </a:r>
          </a:p>
          <a:p>
            <a:pPr lvl="1">
              <a:defRPr/>
            </a:pPr>
            <a:r>
              <a:rPr lang="en-US" sz="2000" dirty="0"/>
              <a:t>Punctures</a:t>
            </a:r>
          </a:p>
          <a:p>
            <a:pPr lvl="1">
              <a:defRPr/>
            </a:pPr>
            <a:r>
              <a:rPr lang="en-US" sz="2000" dirty="0"/>
              <a:t>Cuts</a:t>
            </a:r>
          </a:p>
          <a:p>
            <a:pPr lvl="1">
              <a:defRPr/>
            </a:pPr>
            <a:r>
              <a:rPr lang="en-US" sz="2000" dirty="0"/>
              <a:t>Abrasions</a:t>
            </a:r>
          </a:p>
          <a:p>
            <a:pPr lvl="1">
              <a:defRPr/>
            </a:pPr>
            <a:r>
              <a:rPr lang="en-US" sz="2000" dirty="0"/>
              <a:t>Oxidation</a:t>
            </a:r>
          </a:p>
          <a:p>
            <a:pPr lvl="1">
              <a:defRPr/>
            </a:pPr>
            <a:r>
              <a:rPr lang="en-US" sz="2000" dirty="0"/>
              <a:t>Texture changes such as swelling, softening, hardening, becoming sticky or inelastic</a:t>
            </a:r>
          </a:p>
          <a:p>
            <a:pPr lvl="1">
              <a:defRPr/>
            </a:pPr>
            <a:r>
              <a:rPr lang="en-US" sz="2000" dirty="0"/>
              <a:t>Imbedded foreign objects</a:t>
            </a:r>
          </a:p>
          <a:p>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96</a:t>
            </a:fld>
            <a:endParaRPr lang="en-US"/>
          </a:p>
        </p:txBody>
      </p:sp>
    </p:spTree>
    <p:extLst>
      <p:ext uri="{BB962C8B-B14F-4D97-AF65-F5344CB8AC3E}">
        <p14:creationId xmlns:p14="http://schemas.microsoft.com/office/powerpoint/2010/main" val="307768651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Manual Air Test</a:t>
            </a:r>
            <a:r>
              <a:rPr lang="en-US" sz="5400" dirty="0"/>
              <a:t> </a:t>
            </a:r>
            <a:r>
              <a:rPr lang="en-US" dirty="0"/>
              <a:t>By Rolling</a:t>
            </a:r>
          </a:p>
        </p:txBody>
      </p:sp>
      <p:sp>
        <p:nvSpPr>
          <p:cNvPr id="4" name="Slide Number Placeholder 3"/>
          <p:cNvSpPr>
            <a:spLocks noGrp="1"/>
          </p:cNvSpPr>
          <p:nvPr>
            <p:ph type="sldNum" sz="quarter" idx="12"/>
          </p:nvPr>
        </p:nvSpPr>
        <p:spPr/>
        <p:txBody>
          <a:bodyPr/>
          <a:lstStyle/>
          <a:p>
            <a:fld id="{81EE72E2-7ED3-4CEB-826F-A62099BB6980}" type="slidenum">
              <a:rPr lang="en-US" smtClean="0"/>
              <a:t>97</a:t>
            </a:fld>
            <a:endParaRPr lang="en-US"/>
          </a:p>
        </p:txBody>
      </p:sp>
      <p:sp>
        <p:nvSpPr>
          <p:cNvPr id="6" name="TextBox 5"/>
          <p:cNvSpPr txBox="1"/>
          <p:nvPr/>
        </p:nvSpPr>
        <p:spPr>
          <a:xfrm>
            <a:off x="4222376" y="6352143"/>
            <a:ext cx="3747247" cy="369332"/>
          </a:xfrm>
          <a:prstGeom prst="rect">
            <a:avLst/>
          </a:prstGeom>
          <a:noFill/>
        </p:spPr>
        <p:txBody>
          <a:bodyPr wrap="square" rtlCol="0">
            <a:spAutoFit/>
          </a:bodyPr>
          <a:lstStyle/>
          <a:p>
            <a:pPr algn="ctr"/>
            <a:r>
              <a:rPr lang="en-US" dirty="0" smtClean="0"/>
              <a:t>Photos courtesy of OSHA</a:t>
            </a:r>
            <a:endParaRPr lang="en-US" dirty="0"/>
          </a:p>
        </p:txBody>
      </p:sp>
      <p:pic>
        <p:nvPicPr>
          <p:cNvPr id="8" name="Content Placeholder 7" title="Instructionstesting rubber glove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49809" y="1496549"/>
            <a:ext cx="6821424" cy="4760999"/>
          </a:xfrm>
        </p:spPr>
      </p:pic>
      <p:pic>
        <p:nvPicPr>
          <p:cNvPr id="9" name="Picture 8" title="Picture of testing rubber glov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7214" y="2521598"/>
            <a:ext cx="2976753" cy="2274239"/>
          </a:xfrm>
          <a:prstGeom prst="rect">
            <a:avLst/>
          </a:prstGeom>
        </p:spPr>
      </p:pic>
    </p:spTree>
    <p:extLst>
      <p:ext uri="{BB962C8B-B14F-4D97-AF65-F5344CB8AC3E}">
        <p14:creationId xmlns:p14="http://schemas.microsoft.com/office/powerpoint/2010/main" val="130586093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Leather Protectors</a:t>
            </a:r>
          </a:p>
        </p:txBody>
      </p:sp>
      <p:sp>
        <p:nvSpPr>
          <p:cNvPr id="3" name="Content Placeholder 2"/>
          <p:cNvSpPr>
            <a:spLocks noGrp="1"/>
          </p:cNvSpPr>
          <p:nvPr>
            <p:ph idx="1"/>
          </p:nvPr>
        </p:nvSpPr>
        <p:spPr>
          <a:xfrm>
            <a:off x="838200" y="1825625"/>
            <a:ext cx="10515600" cy="4056063"/>
          </a:xfrm>
        </p:spPr>
        <p:txBody>
          <a:bodyPr/>
          <a:lstStyle/>
          <a:p>
            <a:pPr>
              <a:defRPr/>
            </a:pPr>
            <a:r>
              <a:rPr lang="en-US" dirty="0">
                <a:latin typeface="+mj-lt"/>
              </a:rPr>
              <a:t>Inspect for:</a:t>
            </a:r>
          </a:p>
          <a:p>
            <a:pPr lvl="1">
              <a:defRPr/>
            </a:pPr>
            <a:r>
              <a:rPr lang="en-US" dirty="0">
                <a:latin typeface="+mj-lt"/>
              </a:rPr>
              <a:t>Tears</a:t>
            </a:r>
          </a:p>
          <a:p>
            <a:pPr lvl="1">
              <a:defRPr/>
            </a:pPr>
            <a:r>
              <a:rPr lang="en-US" dirty="0">
                <a:latin typeface="+mj-lt"/>
              </a:rPr>
              <a:t>Cuts</a:t>
            </a:r>
          </a:p>
          <a:p>
            <a:pPr lvl="1">
              <a:defRPr/>
            </a:pPr>
            <a:r>
              <a:rPr lang="en-US" dirty="0">
                <a:latin typeface="+mj-lt"/>
              </a:rPr>
              <a:t>Open seams</a:t>
            </a:r>
          </a:p>
          <a:p>
            <a:pPr lvl="1">
              <a:defRPr/>
            </a:pPr>
            <a:r>
              <a:rPr lang="en-US" dirty="0">
                <a:latin typeface="+mj-lt"/>
              </a:rPr>
              <a:t>Imbedded </a:t>
            </a:r>
            <a:r>
              <a:rPr lang="en-US" dirty="0" smtClean="0">
                <a:latin typeface="+mj-lt"/>
              </a:rPr>
              <a:t>objects</a:t>
            </a:r>
          </a:p>
          <a:p>
            <a:pPr lvl="1">
              <a:defRPr/>
            </a:pPr>
            <a:r>
              <a:rPr lang="en-US" dirty="0">
                <a:latin typeface="+mj-lt"/>
              </a:rPr>
              <a:t>Petroleum product contamination</a:t>
            </a:r>
          </a:p>
          <a:p>
            <a:endParaRPr lang="en-US" dirty="0"/>
          </a:p>
        </p:txBody>
      </p:sp>
      <p:sp>
        <p:nvSpPr>
          <p:cNvPr id="8" name="TextBox 7"/>
          <p:cNvSpPr txBox="1"/>
          <p:nvPr/>
        </p:nvSpPr>
        <p:spPr>
          <a:xfrm>
            <a:off x="6261100" y="5881688"/>
            <a:ext cx="4711700" cy="276999"/>
          </a:xfrm>
          <a:prstGeom prst="rect">
            <a:avLst/>
          </a:prstGeom>
          <a:noFill/>
        </p:spPr>
        <p:txBody>
          <a:bodyPr wrap="square" rtlCol="0">
            <a:spAutoFit/>
          </a:bodyPr>
          <a:lstStyle/>
          <a:p>
            <a:pPr algn="ctr"/>
            <a:r>
              <a:rPr lang="en-US" sz="1200" dirty="0" smtClean="0"/>
              <a:t>Photos </a:t>
            </a:r>
            <a:r>
              <a:rPr lang="en-US" sz="1200" dirty="0"/>
              <a:t>Courtesy of Salisbury by Honeywell</a:t>
            </a:r>
          </a:p>
        </p:txBody>
      </p:sp>
      <p:sp>
        <p:nvSpPr>
          <p:cNvPr id="9" name="Slide Number Placeholder 8"/>
          <p:cNvSpPr>
            <a:spLocks noGrp="1"/>
          </p:cNvSpPr>
          <p:nvPr>
            <p:ph type="sldNum" sz="quarter" idx="12"/>
          </p:nvPr>
        </p:nvSpPr>
        <p:spPr/>
        <p:txBody>
          <a:bodyPr/>
          <a:lstStyle/>
          <a:p>
            <a:fld id="{81EE72E2-7ED3-4CEB-826F-A62099BB6980}" type="slidenum">
              <a:rPr lang="en-US" smtClean="0"/>
              <a:t>98</a:t>
            </a:fld>
            <a:endParaRPr lang="en-US"/>
          </a:p>
        </p:txBody>
      </p:sp>
      <p:pic>
        <p:nvPicPr>
          <p:cNvPr id="5" name="Picture 4" title="Image of a leather protecto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1859" y="1516380"/>
            <a:ext cx="2609850" cy="4191000"/>
          </a:xfrm>
          <a:prstGeom prst="rect">
            <a:avLst/>
          </a:prstGeom>
        </p:spPr>
      </p:pic>
      <p:pic>
        <p:nvPicPr>
          <p:cNvPr id="7" name="Picture 6" title="Different style of leather protecto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19082" y="1743646"/>
            <a:ext cx="2095500" cy="3114675"/>
          </a:xfrm>
          <a:prstGeom prst="rect">
            <a:avLst/>
          </a:prstGeom>
        </p:spPr>
      </p:pic>
    </p:spTree>
    <p:extLst>
      <p:ext uri="{BB962C8B-B14F-4D97-AF65-F5344CB8AC3E}">
        <p14:creationId xmlns:p14="http://schemas.microsoft.com/office/powerpoint/2010/main" val="222361059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Glove Liners And Talc</a:t>
            </a:r>
          </a:p>
        </p:txBody>
      </p:sp>
      <p:sp>
        <p:nvSpPr>
          <p:cNvPr id="3" name="Content Placeholder 2"/>
          <p:cNvSpPr>
            <a:spLocks noGrp="1"/>
          </p:cNvSpPr>
          <p:nvPr>
            <p:ph idx="1"/>
          </p:nvPr>
        </p:nvSpPr>
        <p:spPr/>
        <p:txBody>
          <a:bodyPr/>
          <a:lstStyle/>
          <a:p>
            <a:pPr>
              <a:defRPr/>
            </a:pPr>
            <a:r>
              <a:rPr lang="en-US" dirty="0">
                <a:latin typeface="+mj-lt"/>
              </a:rPr>
              <a:t>Should not use “off-the-shelf” talcum powder</a:t>
            </a:r>
          </a:p>
          <a:p>
            <a:pPr lvl="1">
              <a:defRPr/>
            </a:pPr>
            <a:r>
              <a:rPr lang="en-US" dirty="0">
                <a:latin typeface="+mj-lt"/>
              </a:rPr>
              <a:t>May contain contaminants</a:t>
            </a:r>
          </a:p>
          <a:p>
            <a:pPr>
              <a:defRPr/>
            </a:pPr>
            <a:r>
              <a:rPr lang="en-US" dirty="0">
                <a:latin typeface="+mj-lt"/>
              </a:rPr>
              <a:t>Use only glove powder or cotton glove liners</a:t>
            </a:r>
          </a:p>
          <a:p>
            <a:pPr lvl="1">
              <a:defRPr/>
            </a:pPr>
            <a:r>
              <a:rPr lang="en-US" dirty="0">
                <a:latin typeface="+mj-lt"/>
              </a:rPr>
              <a:t>Replace liners when soiled, </a:t>
            </a:r>
            <a:r>
              <a:rPr lang="en-US" dirty="0" smtClean="0">
                <a:latin typeface="+mj-lt"/>
              </a:rPr>
              <a:t>wet </a:t>
            </a:r>
            <a:r>
              <a:rPr lang="en-US" dirty="0">
                <a:latin typeface="+mj-lt"/>
              </a:rPr>
              <a:t>or contaminated </a:t>
            </a:r>
            <a:endParaRPr lang="en-US" dirty="0" smtClean="0">
              <a:latin typeface="+mj-lt"/>
            </a:endParaRPr>
          </a:p>
          <a:p>
            <a:pPr marL="457200" lvl="1" indent="0">
              <a:buNone/>
              <a:defRPr/>
            </a:pPr>
            <a:r>
              <a:rPr lang="en-US" dirty="0">
                <a:latin typeface="+mj-lt"/>
              </a:rPr>
              <a:t> </a:t>
            </a:r>
            <a:r>
              <a:rPr lang="en-US" dirty="0" smtClean="0">
                <a:latin typeface="+mj-lt"/>
              </a:rPr>
              <a:t>   with </a:t>
            </a:r>
            <a:r>
              <a:rPr lang="en-US" dirty="0">
                <a:latin typeface="+mj-lt"/>
              </a:rPr>
              <a:t>any </a:t>
            </a:r>
            <a:r>
              <a:rPr lang="en-US" dirty="0" smtClean="0">
                <a:latin typeface="+mj-lt"/>
              </a:rPr>
              <a:t>petroleum </a:t>
            </a:r>
            <a:r>
              <a:rPr lang="en-US" dirty="0">
                <a:latin typeface="+mj-lt"/>
              </a:rPr>
              <a:t>product</a:t>
            </a:r>
          </a:p>
          <a:p>
            <a:endParaRPr lang="en-US" dirty="0"/>
          </a:p>
        </p:txBody>
      </p:sp>
      <p:sp>
        <p:nvSpPr>
          <p:cNvPr id="4" name="Slide Number Placeholder 3"/>
          <p:cNvSpPr>
            <a:spLocks noGrp="1"/>
          </p:cNvSpPr>
          <p:nvPr>
            <p:ph type="sldNum" sz="quarter" idx="12"/>
          </p:nvPr>
        </p:nvSpPr>
        <p:spPr/>
        <p:txBody>
          <a:bodyPr/>
          <a:lstStyle/>
          <a:p>
            <a:fld id="{81EE72E2-7ED3-4CEB-826F-A62099BB6980}" type="slidenum">
              <a:rPr lang="en-US" smtClean="0"/>
              <a:t>99</a:t>
            </a:fld>
            <a:endParaRPr lang="en-US"/>
          </a:p>
        </p:txBody>
      </p:sp>
      <p:sp>
        <p:nvSpPr>
          <p:cNvPr id="7" name="TextBox 6"/>
          <p:cNvSpPr txBox="1"/>
          <p:nvPr/>
        </p:nvSpPr>
        <p:spPr>
          <a:xfrm>
            <a:off x="7608887" y="5341540"/>
            <a:ext cx="3378199" cy="276999"/>
          </a:xfrm>
          <a:prstGeom prst="rect">
            <a:avLst/>
          </a:prstGeom>
          <a:noFill/>
        </p:spPr>
        <p:txBody>
          <a:bodyPr wrap="square" rtlCol="0">
            <a:spAutoFit/>
          </a:bodyPr>
          <a:lstStyle/>
          <a:p>
            <a:pPr algn="ctr"/>
            <a:r>
              <a:rPr lang="en-US" sz="1200" dirty="0" smtClean="0"/>
              <a:t>Photo </a:t>
            </a:r>
            <a:r>
              <a:rPr lang="en-US" sz="1200" dirty="0"/>
              <a:t>Courtesy of Salisbury by Honeywell</a:t>
            </a:r>
          </a:p>
        </p:txBody>
      </p:sp>
      <p:pic>
        <p:nvPicPr>
          <p:cNvPr id="6" name="Picture 5" title="Bottle of glove dus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3752" y="1621705"/>
            <a:ext cx="1667256" cy="3380825"/>
          </a:xfrm>
          <a:prstGeom prst="rect">
            <a:avLst/>
          </a:prstGeom>
        </p:spPr>
      </p:pic>
    </p:spTree>
    <p:extLst>
      <p:ext uri="{BB962C8B-B14F-4D97-AF65-F5344CB8AC3E}">
        <p14:creationId xmlns:p14="http://schemas.microsoft.com/office/powerpoint/2010/main" val="19104273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10176</Words>
  <Application>Microsoft Office PowerPoint</Application>
  <PresentationFormat>Widescreen</PresentationFormat>
  <Paragraphs>1148</Paragraphs>
  <Slides>125</Slides>
  <Notes>123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125</vt:i4>
      </vt:variant>
    </vt:vector>
  </HeadingPairs>
  <TitlesOfParts>
    <vt:vector size="132" baseType="lpstr">
      <vt:lpstr>Arial</vt:lpstr>
      <vt:lpstr>Calibri</vt:lpstr>
      <vt:lpstr>Calibri Light</vt:lpstr>
      <vt:lpstr>Tahoma</vt:lpstr>
      <vt:lpstr>Times New Roman</vt:lpstr>
      <vt:lpstr>Wingdings</vt:lpstr>
      <vt:lpstr>Office Theme</vt:lpstr>
      <vt:lpstr>Arc Hazards and Safety Related Work Practices</vt:lpstr>
      <vt:lpstr>Susan Harwood Grant</vt:lpstr>
      <vt:lpstr>OSHA Regulations</vt:lpstr>
      <vt:lpstr>OSHA Regulations </vt:lpstr>
      <vt:lpstr>OSHA Regulations  </vt:lpstr>
      <vt:lpstr>OSHA Regulations   </vt:lpstr>
      <vt:lpstr>OSHA Regulations    </vt:lpstr>
      <vt:lpstr>Introduction</vt:lpstr>
      <vt:lpstr>29 CFR 1910.331-.335 Electrical Safety Related Work Practices 1.1</vt:lpstr>
      <vt:lpstr>29 CFR 1910.331-.335 Electrical Safety Related Work Practices 1.2</vt:lpstr>
      <vt:lpstr>29 CFR 1910.331-.335 Electrical Safety Related Work Practices 1.3</vt:lpstr>
      <vt:lpstr>NFPA® documents</vt:lpstr>
      <vt:lpstr>NFPA 70E® Standard for Electrical Safety in the Workplace® 1.1</vt:lpstr>
      <vt:lpstr>NFPA 70E® Standard for Electrical Safety in the Workplace® 1.2</vt:lpstr>
      <vt:lpstr>NFPA 70E® Standard for Electrical Safety in the Workplace® 1.3</vt:lpstr>
      <vt:lpstr>NFPA 70E® Standard for Electrical Safety in the Workplace® 1.4</vt:lpstr>
      <vt:lpstr>NFPA 70E® Standard for Electrical Safety in the Workplace® 1.5</vt:lpstr>
      <vt:lpstr>NFPA 70E® Standard for Electrical Safety in the Workplace® 1.6</vt:lpstr>
      <vt:lpstr>NFPA 70E® Standard for Electrical Safety in the Workplace® 1.7</vt:lpstr>
      <vt:lpstr>OSHA 29CFR1910.399 Definitions</vt:lpstr>
      <vt:lpstr>Definitions</vt:lpstr>
      <vt:lpstr>NFPA 70E® Standard for Electrical Safety in the Workplace® 1.8</vt:lpstr>
      <vt:lpstr>NFPA 70E® Standard for Electrical Safety in the Workplace® 1.9</vt:lpstr>
      <vt:lpstr>NFPA 70E® Standard for Electrical Safety in the Workplace® 1.10</vt:lpstr>
      <vt:lpstr>NFPA 70E® Standard for Electrical Safety in the Workplace® 1.11</vt:lpstr>
      <vt:lpstr>Qualified Electrical Worker Training</vt:lpstr>
      <vt:lpstr>NFPA 70E® Standard for Electrical Safety in the Workplace® 1.12</vt:lpstr>
      <vt:lpstr>NFPA 70E® Standard for Electrical Safety in the Workplace® 1.13</vt:lpstr>
      <vt:lpstr>29 CFR 1910.331-.335 Electrical Safety Related Work Practices 1.4</vt:lpstr>
      <vt:lpstr>Table S-4  </vt:lpstr>
      <vt:lpstr>NFPA 70E® Standard for Electrical Safety in the Workplace® 1.14</vt:lpstr>
      <vt:lpstr>NFPA 70E® Standard for Electrical Safety in the Workplace® 1.15</vt:lpstr>
      <vt:lpstr>1910.334 Use of Equipment 1.1</vt:lpstr>
      <vt:lpstr>Test Instruments and Equipment 1.2</vt:lpstr>
      <vt:lpstr>Test Instruments and Equipment 1.3</vt:lpstr>
      <vt:lpstr>Test Instruments and Equipment 1.4</vt:lpstr>
      <vt:lpstr>Test Instruments and Equipment 1.5</vt:lpstr>
      <vt:lpstr>Test Instruments and Equipment 1.6</vt:lpstr>
      <vt:lpstr>NFPA 70E® Standard for Electrical Safety in the Workplace® 1.16</vt:lpstr>
      <vt:lpstr> 1910.334 Use of Equipment 1.1 </vt:lpstr>
      <vt:lpstr>Inspecting Portable Electric Tools and  Extension Cords 1.1</vt:lpstr>
      <vt:lpstr>Inspecting Portable Electric Tools and  Extension Cords 1.2</vt:lpstr>
      <vt:lpstr>NFPA 70E® Standard for Electrical Safety in the Workplace® 1.17</vt:lpstr>
      <vt:lpstr>NFPA 70E® Standard for Electrical Safety in the Workplace® 1.18</vt:lpstr>
      <vt:lpstr>1910.334 Use of Equipment 1.2 </vt:lpstr>
      <vt:lpstr>1910.333  Selection and Use of Work Practices</vt:lpstr>
      <vt:lpstr> 1910.333(a)(1) De-energized Parts </vt:lpstr>
      <vt:lpstr>Examples of increased or additional hazards </vt:lpstr>
      <vt:lpstr> Examples of Infeasibility </vt:lpstr>
      <vt:lpstr>1910.333(a)(2) Energized Parts</vt:lpstr>
      <vt:lpstr>1910.333(b) Working on or near exposed de-energized parts</vt:lpstr>
      <vt:lpstr>1910.333(b)(2)(ii)(A) De-energizing Equipment</vt:lpstr>
      <vt:lpstr>1910.333(b)(2)(ii)(B) De-energizing Equipment</vt:lpstr>
      <vt:lpstr>Electrically Safe Work Condition</vt:lpstr>
      <vt:lpstr>1910.333(b)(2)(ii)(C) De-energizing Equipment</vt:lpstr>
      <vt:lpstr>1910.333(b)(2)(ii)(D) De-energizing Equipment</vt:lpstr>
      <vt:lpstr>1910.333(b)(2)(iii)(A) Application of locks and tags</vt:lpstr>
      <vt:lpstr>1910.333(b)(2)(iv) Verification of de-energized condition</vt:lpstr>
      <vt:lpstr>1910.333(b)(2) 1910.333(c)(3)(ii)(C)</vt:lpstr>
      <vt:lpstr>1910.333(b)(2)(v) Re-energizing equipment</vt:lpstr>
      <vt:lpstr> 1910.333(c)(2) Work On Energized Equipment </vt:lpstr>
      <vt:lpstr>1910.333(c)(3) Overhead lines </vt:lpstr>
      <vt:lpstr>Approach Distances for Qualified Employees- Alternating Current</vt:lpstr>
      <vt:lpstr>1910.333(c)(3)(iii) Overhead lines</vt:lpstr>
      <vt:lpstr>1910.333(c)(4) Illumination</vt:lpstr>
      <vt:lpstr>1910.333(c)(5) Confined or enclosed work spaces</vt:lpstr>
      <vt:lpstr>1910.333(c)(6) Conductive materials and equipment</vt:lpstr>
      <vt:lpstr>1910.333(c)(7) Portable ladders</vt:lpstr>
      <vt:lpstr>1910.333(c)(8) Conductive apparel</vt:lpstr>
      <vt:lpstr>1910.333(c)(9) Housekeeping duties</vt:lpstr>
      <vt:lpstr>1910.333(c)(10) Interlocks</vt:lpstr>
      <vt:lpstr>1910.334  Use of Equipment</vt:lpstr>
      <vt:lpstr>1910.334(a)(1) Handling</vt:lpstr>
      <vt:lpstr>1910.334(a)(2) Visual inspection</vt:lpstr>
      <vt:lpstr>1910.334(a)(4) Conductive work locations</vt:lpstr>
      <vt:lpstr>1910.334(a)(5) Connecting attachment plugs</vt:lpstr>
      <vt:lpstr>1910.334(b) Electric power and lighting circuits</vt:lpstr>
      <vt:lpstr>1910.334(b)(2) Reclosing circuits after protective device operation</vt:lpstr>
      <vt:lpstr>1910.334(b)(3) Overcurrent protection modification </vt:lpstr>
      <vt:lpstr>1910.334(c) Test instruments and equipment </vt:lpstr>
      <vt:lpstr>1910.334(d) Occasional use of flammable or ignitable materials</vt:lpstr>
      <vt:lpstr>1910.335(a)(1)(i)  Safeguards for personnel protection</vt:lpstr>
      <vt:lpstr>PPE Use and Enforcement</vt:lpstr>
      <vt:lpstr>Assess the Hazards</vt:lpstr>
      <vt:lpstr>1910.335(a)(1) Safeguards for personal protection </vt:lpstr>
      <vt:lpstr>1910.137(c)(2)(vi)</vt:lpstr>
      <vt:lpstr>What is PPE?</vt:lpstr>
      <vt:lpstr>Hard Hats 1.1</vt:lpstr>
      <vt:lpstr>Hard Hats 1.2</vt:lpstr>
      <vt:lpstr>Inspecting Hard Hats</vt:lpstr>
      <vt:lpstr>Eye Protection</vt:lpstr>
      <vt:lpstr>Hearing Protection</vt:lpstr>
      <vt:lpstr>Rubber Insulating Gloves 1.1</vt:lpstr>
      <vt:lpstr>Rubber Insulating Gloves 1.2</vt:lpstr>
      <vt:lpstr>Inspecting Rubber Insulating Gloves 1.1</vt:lpstr>
      <vt:lpstr>Inspecting Rubber Insulating Gloves 1.2</vt:lpstr>
      <vt:lpstr>Manual Air Test By Rolling</vt:lpstr>
      <vt:lpstr>Leather Protectors</vt:lpstr>
      <vt:lpstr>Glove Liners And Talc</vt:lpstr>
      <vt:lpstr>Rubber PPE Storage</vt:lpstr>
      <vt:lpstr>Testing Rubber PPE</vt:lpstr>
      <vt:lpstr>Eye and Face Protection 1.1</vt:lpstr>
      <vt:lpstr>Eye and Face Protection 1.2</vt:lpstr>
      <vt:lpstr>Arc Rated Clothing 1.1</vt:lpstr>
      <vt:lpstr>Arc Rated Clothing 1.2</vt:lpstr>
      <vt:lpstr>Arc Rated Clothing 1.3</vt:lpstr>
      <vt:lpstr>Insulated Hand Tools 1.1</vt:lpstr>
      <vt:lpstr>Insulated Hand Tools 1.2</vt:lpstr>
      <vt:lpstr>Insulated Hand Tools 1.3</vt:lpstr>
      <vt:lpstr>Insulated Hand Tools 1.4</vt:lpstr>
      <vt:lpstr>Insulated Hand Tools 1.5</vt:lpstr>
      <vt:lpstr>1910.335(b)  Alerting techniques</vt:lpstr>
      <vt:lpstr>NFPA 70E® Standard for Electrical Safety in the Workplace® 1.19</vt:lpstr>
      <vt:lpstr>NFPA 70E® Standard for Electrical Safety in the Workplace® 1.20</vt:lpstr>
      <vt:lpstr>NFPA 70E® Standard for Electrical Safety in the Workplace®  Electrical Hazard Boundaries</vt:lpstr>
      <vt:lpstr>NFPA 70E® Standard for Electrical Safety in the Workplace® 1.21</vt:lpstr>
      <vt:lpstr>Electrically Rated 1.1?</vt:lpstr>
      <vt:lpstr>Electrically Rated 1.2?</vt:lpstr>
      <vt:lpstr>Electrically Rated 1.3?</vt:lpstr>
      <vt:lpstr>Electrically Rated 1.4?</vt:lpstr>
      <vt:lpstr>Electrically Rated 1.5?</vt:lpstr>
      <vt:lpstr>What’s wrong with this picture?</vt:lpstr>
      <vt:lpstr>Correct way to verify!</vt:lpstr>
      <vt:lpstr>Summarize</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2021-04-01T17:24:35Z</dcterms:created>
  <dcterms:modified xsi:type="dcterms:W3CDTF">2021-04-01T17:24:49Z</dcterms:modified>
</cp:coreProperties>
</file>