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95"/>
  </p:notesMasterIdLst>
  <p:handoutMasterIdLst>
    <p:handoutMasterId r:id="rId96"/>
  </p:handoutMasterIdLst>
  <p:sldIdLst>
    <p:sldId id="256" r:id="rId2"/>
    <p:sldId id="258" r:id="rId3"/>
    <p:sldId id="257" r:id="rId4"/>
    <p:sldId id="259" r:id="rId5"/>
    <p:sldId id="270" r:id="rId6"/>
    <p:sldId id="271" r:id="rId7"/>
    <p:sldId id="272" r:id="rId8"/>
    <p:sldId id="273" r:id="rId9"/>
    <p:sldId id="274" r:id="rId10"/>
    <p:sldId id="275" r:id="rId11"/>
    <p:sldId id="276" r:id="rId12"/>
    <p:sldId id="277" r:id="rId13"/>
    <p:sldId id="278" r:id="rId14"/>
    <p:sldId id="279" r:id="rId15"/>
    <p:sldId id="358" r:id="rId16"/>
    <p:sldId id="359" r:id="rId17"/>
    <p:sldId id="360" r:id="rId18"/>
    <p:sldId id="280" r:id="rId19"/>
    <p:sldId id="281" r:id="rId20"/>
    <p:sldId id="282" r:id="rId21"/>
    <p:sldId id="283" r:id="rId22"/>
    <p:sldId id="370" r:id="rId23"/>
    <p:sldId id="260"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386" r:id="rId37"/>
    <p:sldId id="297" r:id="rId38"/>
    <p:sldId id="298" r:id="rId39"/>
    <p:sldId id="299" r:id="rId40"/>
    <p:sldId id="300" r:id="rId41"/>
    <p:sldId id="301" r:id="rId42"/>
    <p:sldId id="302" r:id="rId43"/>
    <p:sldId id="303" r:id="rId44"/>
    <p:sldId id="304" r:id="rId45"/>
    <p:sldId id="371" r:id="rId46"/>
    <p:sldId id="261" r:id="rId47"/>
    <p:sldId id="367" r:id="rId48"/>
    <p:sldId id="366" r:id="rId49"/>
    <p:sldId id="368" r:id="rId50"/>
    <p:sldId id="369" r:id="rId51"/>
    <p:sldId id="361" r:id="rId52"/>
    <p:sldId id="362" r:id="rId53"/>
    <p:sldId id="365" r:id="rId54"/>
    <p:sldId id="385" r:id="rId55"/>
    <p:sldId id="332" r:id="rId56"/>
    <p:sldId id="333" r:id="rId57"/>
    <p:sldId id="334" r:id="rId58"/>
    <p:sldId id="375" r:id="rId59"/>
    <p:sldId id="376" r:id="rId60"/>
    <p:sldId id="377" r:id="rId61"/>
    <p:sldId id="378" r:id="rId62"/>
    <p:sldId id="379" r:id="rId63"/>
    <p:sldId id="380" r:id="rId64"/>
    <p:sldId id="381" r:id="rId65"/>
    <p:sldId id="382" r:id="rId66"/>
    <p:sldId id="383" r:id="rId67"/>
    <p:sldId id="384" r:id="rId68"/>
    <p:sldId id="262" r:id="rId69"/>
    <p:sldId id="336" r:id="rId70"/>
    <p:sldId id="337" r:id="rId71"/>
    <p:sldId id="338" r:id="rId72"/>
    <p:sldId id="339" r:id="rId73"/>
    <p:sldId id="340" r:id="rId74"/>
    <p:sldId id="341" r:id="rId75"/>
    <p:sldId id="342" r:id="rId76"/>
    <p:sldId id="343" r:id="rId77"/>
    <p:sldId id="344" r:id="rId78"/>
    <p:sldId id="345" r:id="rId79"/>
    <p:sldId id="373" r:id="rId80"/>
    <p:sldId id="263" r:id="rId81"/>
    <p:sldId id="349" r:id="rId82"/>
    <p:sldId id="348" r:id="rId83"/>
    <p:sldId id="347" r:id="rId84"/>
    <p:sldId id="351" r:id="rId85"/>
    <p:sldId id="352" r:id="rId86"/>
    <p:sldId id="350" r:id="rId87"/>
    <p:sldId id="353" r:id="rId88"/>
    <p:sldId id="354" r:id="rId89"/>
    <p:sldId id="355" r:id="rId90"/>
    <p:sldId id="374" r:id="rId91"/>
    <p:sldId id="264" r:id="rId92"/>
    <p:sldId id="356" r:id="rId93"/>
    <p:sldId id="357"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6" autoAdjust="0"/>
    <p:restoredTop sz="94660"/>
  </p:normalViewPr>
  <p:slideViewPr>
    <p:cSldViewPr snapToGrid="0">
      <p:cViewPr varScale="1">
        <p:scale>
          <a:sx n="81" d="100"/>
          <a:sy n="81"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D51BAE-373E-4647-A842-B5938FAAA655}" type="datetimeFigureOut">
              <a:rPr lang="en-US" smtClean="0"/>
              <a:t>10/16/2020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BB9414-43A9-4446-9254-7690D7BAE8A5}" type="slidenum">
              <a:rPr lang="en-US" smtClean="0"/>
              <a:t>‹#›</a:t>
            </a:fld>
            <a:endParaRPr lang="en-US"/>
          </a:p>
        </p:txBody>
      </p:sp>
    </p:spTree>
    <p:extLst>
      <p:ext uri="{BB962C8B-B14F-4D97-AF65-F5344CB8AC3E}">
        <p14:creationId xmlns:p14="http://schemas.microsoft.com/office/powerpoint/2010/main" val="350368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0DE2CD-7C02-4257-A768-67446F570502}" type="datetimeFigureOut">
              <a:rPr lang="en-US" smtClean="0"/>
              <a:t>10/16/2020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678112-DB4C-457F-8201-D2D4520EEB42}" type="slidenum">
              <a:rPr lang="en-US" smtClean="0"/>
              <a:t>‹#›</a:t>
            </a:fld>
            <a:endParaRPr lang="en-US"/>
          </a:p>
        </p:txBody>
      </p:sp>
    </p:spTree>
    <p:extLst>
      <p:ext uri="{BB962C8B-B14F-4D97-AF65-F5344CB8AC3E}">
        <p14:creationId xmlns:p14="http://schemas.microsoft.com/office/powerpoint/2010/main" val="6015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whistleblowers.gov/wb_filing_time_limits.html#env_nuke" TargetMode="External"/><Relationship Id="rId7" Type="http://schemas.openxmlformats.org/officeDocument/2006/relationships/hyperlink" Target="https://www.osha.gov/OshDoc/data_General_Facts/whistleblower_rights.pdf"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www.osha.gov/" TargetMode="External"/><Relationship Id="rId5" Type="http://schemas.openxmlformats.org/officeDocument/2006/relationships/hyperlink" Target="http://www.whistleblowers.gov/wb_filing_time_limits.html#fraud" TargetMode="External"/><Relationship Id="rId4" Type="http://schemas.openxmlformats.org/officeDocument/2006/relationships/hyperlink" Target="http://www.whistleblowers.gov/wb_filing_time_limits.html#transport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C00000"/>
                </a:solidFill>
              </a:rPr>
              <a:t>**Hand out OSHA fact sheet</a:t>
            </a:r>
            <a:r>
              <a:rPr lang="en-US" b="1" baseline="0" dirty="0" smtClean="0">
                <a:solidFill>
                  <a:srgbClr val="C00000"/>
                </a:solidFill>
              </a:rPr>
              <a:t> on Workplace Violence</a:t>
            </a:r>
          </a:p>
          <a:p>
            <a:pPr marL="69883" algn="just"/>
            <a:r>
              <a:rPr lang="en-US" dirty="0"/>
              <a:t>Workplace violence is violence or the threat of violence against workers.  Workplace violence is a growing concern for employers and employees nationwide.</a:t>
            </a:r>
          </a:p>
          <a:p>
            <a:pPr marL="69883" algn="just"/>
            <a:endParaRPr lang="en-US" dirty="0"/>
          </a:p>
          <a:p>
            <a:pPr marL="69883"/>
            <a:r>
              <a:rPr lang="en-US" dirty="0"/>
              <a:t>Workplace Harassment and discrimination is a form of workplace violence. Any workplace violence, harassment or discrimination that happens because of reporting a safety or health concern is a violation and should be reported to OSHA.</a:t>
            </a:r>
          </a:p>
          <a:p>
            <a:endParaRPr lang="en-US" b="1" baseline="0" dirty="0" smtClean="0">
              <a:solidFill>
                <a:srgbClr val="C00000"/>
              </a:solidFill>
            </a:endParaRPr>
          </a:p>
          <a:p>
            <a:endParaRPr lang="en-US" b="1" baseline="0" dirty="0" smtClean="0">
              <a:solidFill>
                <a:srgbClr val="C00000"/>
              </a:solidFill>
            </a:endParaRPr>
          </a:p>
        </p:txBody>
      </p:sp>
      <p:sp>
        <p:nvSpPr>
          <p:cNvPr id="4" name="Slide Number Placeholder 3"/>
          <p:cNvSpPr>
            <a:spLocks noGrp="1"/>
          </p:cNvSpPr>
          <p:nvPr>
            <p:ph type="sldNum" sz="quarter" idx="10"/>
          </p:nvPr>
        </p:nvSpPr>
        <p:spPr/>
        <p:txBody>
          <a:bodyPr/>
          <a:lstStyle/>
          <a:p>
            <a:fld id="{F0432A7E-18F3-402C-9191-DA2EF3119ED5}" type="slidenum">
              <a:rPr lang="en-US" smtClean="0"/>
              <a:t>5</a:t>
            </a:fld>
            <a:endParaRPr lang="en-US"/>
          </a:p>
        </p:txBody>
      </p:sp>
    </p:spTree>
    <p:extLst>
      <p:ext uri="{BB962C8B-B14F-4D97-AF65-F5344CB8AC3E}">
        <p14:creationId xmlns:p14="http://schemas.microsoft.com/office/powerpoint/2010/main" val="34341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Give stretching and movement examples</a:t>
            </a:r>
            <a:r>
              <a:rPr lang="en-US" b="1" baseline="0" dirty="0" smtClean="0"/>
              <a:t>!</a:t>
            </a:r>
          </a:p>
          <a:p>
            <a:endParaRPr lang="en-US" b="1" baseline="0" dirty="0" smtClean="0"/>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Any repetitive movement or sitting for long periods of time can cause strain to your muscles, bones and joints. </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Stretching, walking, proper equipment can aide in reducing carpel tunnel syndrome, back pains and other injuries.</a:t>
            </a:r>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30</a:t>
            </a:fld>
            <a:endParaRPr lang="en-US"/>
          </a:p>
        </p:txBody>
      </p:sp>
    </p:spTree>
    <p:extLst>
      <p:ext uri="{BB962C8B-B14F-4D97-AF65-F5344CB8AC3E}">
        <p14:creationId xmlns:p14="http://schemas.microsoft.com/office/powerpoint/2010/main" val="202097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buFont typeface="Arial" panose="020B0604020202020204" pitchFamily="34" charset="0"/>
              <a:buChar char="•"/>
              <a:defRPr/>
            </a:pPr>
            <a:r>
              <a:rPr lang="en-US" sz="2000" dirty="0">
                <a:solidFill>
                  <a:prstClr val="black"/>
                </a:solidFill>
              </a:rPr>
              <a:t>First assess what you need to lift and where you’re taking it</a:t>
            </a:r>
          </a:p>
          <a:p>
            <a:pPr marL="291179" indent="-291179" defTabSz="931774">
              <a:buFont typeface="Arial" panose="020B0604020202020204" pitchFamily="34" charset="0"/>
              <a:buChar char="•"/>
              <a:defRPr/>
            </a:pPr>
            <a:r>
              <a:rPr lang="en-US" sz="2000" dirty="0">
                <a:solidFill>
                  <a:prstClr val="black"/>
                </a:solidFill>
              </a:rPr>
              <a:t>You need to "think" about where you are going with the object before bending to pick it up  </a:t>
            </a:r>
          </a:p>
          <a:p>
            <a:pPr marL="291179" indent="-291179" defTabSz="931774">
              <a:buFont typeface="Arial" panose="020B0604020202020204" pitchFamily="34" charset="0"/>
              <a:buChar char="•"/>
              <a:defRPr/>
            </a:pPr>
            <a:r>
              <a:rPr lang="en-US" sz="2000" dirty="0">
                <a:solidFill>
                  <a:prstClr val="black"/>
                </a:solidFill>
              </a:rPr>
              <a:t>Bend to lift an object - don't stoop </a:t>
            </a:r>
          </a:p>
          <a:p>
            <a:pPr marL="291179" indent="-291179" defTabSz="931774">
              <a:buFont typeface="Arial" panose="020B0604020202020204" pitchFamily="34" charset="0"/>
              <a:buChar char="•"/>
              <a:defRPr/>
            </a:pPr>
            <a:r>
              <a:rPr lang="en-US" sz="2000" dirty="0">
                <a:solidFill>
                  <a:prstClr val="black"/>
                </a:solidFill>
              </a:rPr>
              <a:t>Keep your back straight by looking slightly upward</a:t>
            </a:r>
          </a:p>
          <a:p>
            <a:pPr marL="291179" indent="-291179" defTabSz="931774">
              <a:buFont typeface="Arial" panose="020B0604020202020204" pitchFamily="34" charset="0"/>
              <a:buChar char="•"/>
              <a:defRPr/>
            </a:pPr>
            <a:r>
              <a:rPr lang="en-US" sz="2000" dirty="0">
                <a:solidFill>
                  <a:prstClr val="black"/>
                </a:solidFill>
              </a:rPr>
              <a:t>Lift with the strong leg muscles, not the weaker back muscles </a:t>
            </a:r>
          </a:p>
          <a:p>
            <a:pPr marL="291179" indent="-291179" defTabSz="931774">
              <a:buFont typeface="Arial" panose="020B0604020202020204" pitchFamily="34" charset="0"/>
              <a:buChar char="•"/>
              <a:defRPr/>
            </a:pPr>
            <a:r>
              <a:rPr lang="en-US" sz="2000" dirty="0">
                <a:solidFill>
                  <a:prstClr val="black"/>
                </a:solidFill>
              </a:rPr>
              <a:t>Get help if needed   </a:t>
            </a:r>
          </a:p>
          <a:p>
            <a:pPr marL="291179" indent="-291179" defTabSz="931774">
              <a:buFont typeface="Arial" panose="020B0604020202020204" pitchFamily="34" charset="0"/>
              <a:buChar char="•"/>
              <a:defRPr/>
            </a:pPr>
            <a:r>
              <a:rPr lang="en-US" sz="2000" dirty="0">
                <a:solidFill>
                  <a:prstClr val="black"/>
                </a:solidFill>
              </a:rPr>
              <a:t>Proper methods of lifting and handling protect against injury</a:t>
            </a:r>
          </a:p>
          <a:p>
            <a:pPr marL="291179" indent="-291179" defTabSz="931774">
              <a:buFont typeface="Arial" panose="020B0604020202020204" pitchFamily="34" charset="0"/>
              <a:buChar char="•"/>
              <a:defRPr/>
            </a:pPr>
            <a:r>
              <a:rPr lang="en-US" sz="2000" dirty="0">
                <a:solidFill>
                  <a:prstClr val="black"/>
                </a:solidFill>
              </a:rPr>
              <a:t>Proper lifting makes work easier</a:t>
            </a:r>
          </a:p>
          <a:p>
            <a:pPr marL="291179" indent="-291179" defTabSz="931774">
              <a:buFont typeface="Arial" panose="020B0604020202020204" pitchFamily="34" charset="0"/>
              <a:buChar char="•"/>
              <a:defRPr/>
            </a:pPr>
            <a:r>
              <a:rPr lang="en-US" sz="2000" dirty="0">
                <a:solidFill>
                  <a:prstClr val="black"/>
                </a:solidFill>
              </a:rPr>
              <a:t>Over time, safe lifting technique should become a habit</a:t>
            </a:r>
          </a:p>
          <a:p>
            <a:pPr marL="291179" indent="-291179" defTabSz="931774">
              <a:buFont typeface="Arial" panose="020B0604020202020204" pitchFamily="34" charset="0"/>
              <a:buChar char="•"/>
              <a:defRPr/>
            </a:pPr>
            <a:r>
              <a:rPr lang="en-US" sz="2000" dirty="0">
                <a:solidFill>
                  <a:prstClr val="black"/>
                </a:solidFill>
              </a:rPr>
              <a:t>Under NIOSH, keep maximum weight of 50 lb. this is in ideal circumstances without lifting, walking or twisting  </a:t>
            </a:r>
            <a:r>
              <a:rPr lang="en-US" sz="2000"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34</a:t>
            </a:fld>
            <a:endParaRPr lang="en-US"/>
          </a:p>
        </p:txBody>
      </p:sp>
    </p:spTree>
    <p:extLst>
      <p:ext uri="{BB962C8B-B14F-4D97-AF65-F5344CB8AC3E}">
        <p14:creationId xmlns:p14="http://schemas.microsoft.com/office/powerpoint/2010/main" val="65253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rgbClr val="3E3D2D"/>
                </a:solidFill>
              </a:rPr>
              <a:t>These limits are based on a worker's time weighted average over an 8 hour day. With noise, OSHA's permissible exposure limit (PEL) is 90 </a:t>
            </a:r>
            <a:r>
              <a:rPr lang="en-US" sz="2200" dirty="0" err="1">
                <a:solidFill>
                  <a:srgbClr val="3E3D2D"/>
                </a:solidFill>
              </a:rPr>
              <a:t>dBA</a:t>
            </a:r>
            <a:r>
              <a:rPr lang="en-US" sz="2200" dirty="0">
                <a:solidFill>
                  <a:srgbClr val="3E3D2D"/>
                </a:solidFill>
              </a:rPr>
              <a:t> for all workers for an 8 hour day</a:t>
            </a:r>
          </a:p>
          <a:p>
            <a:endParaRPr lang="en-US" sz="2200" dirty="0">
              <a:solidFill>
                <a:srgbClr val="3E3D2D"/>
              </a:solidFill>
            </a:endParaRPr>
          </a:p>
          <a:p>
            <a:r>
              <a:rPr lang="en-US" sz="2400" dirty="0">
                <a:solidFill>
                  <a:srgbClr val="3E3D2D"/>
                </a:solidFill>
              </a:rPr>
              <a:t>Protection against the effects of noise exposure shall be provided when the sound levels exceed those shown in Table G-16 when measured on the A scale of a standard sound level meter at slow response.</a:t>
            </a:r>
            <a:endParaRPr lang="en-US" sz="2200" dirty="0">
              <a:solidFill>
                <a:srgbClr val="3E3D2D"/>
              </a:solidFill>
            </a:endParaRPr>
          </a:p>
          <a:p>
            <a:endParaRPr lang="en-US" sz="2200" dirty="0">
              <a:solidFill>
                <a:srgbClr val="3E3D2D"/>
              </a:solidFill>
            </a:endParaRP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35</a:t>
            </a:fld>
            <a:endParaRPr lang="en-US"/>
          </a:p>
        </p:txBody>
      </p:sp>
    </p:spTree>
    <p:extLst>
      <p:ext uri="{BB962C8B-B14F-4D97-AF65-F5344CB8AC3E}">
        <p14:creationId xmlns:p14="http://schemas.microsoft.com/office/powerpoint/2010/main" val="350400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3E3D2D"/>
                </a:solidFill>
              </a:rPr>
              <a:t>Housekeeping not only improves the appearance of a workplace, it also helps prevent injuries. </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37</a:t>
            </a:fld>
            <a:endParaRPr lang="en-US"/>
          </a:p>
        </p:txBody>
      </p:sp>
    </p:spTree>
    <p:extLst>
      <p:ext uri="{BB962C8B-B14F-4D97-AF65-F5344CB8AC3E}">
        <p14:creationId xmlns:p14="http://schemas.microsoft.com/office/powerpoint/2010/main" val="318104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Blockages</a:t>
            </a:r>
            <a:r>
              <a:rPr lang="en-US" sz="2000" dirty="0">
                <a:solidFill>
                  <a:srgbClr val="3E3D2D"/>
                </a:solidFill>
              </a:rPr>
              <a:t> - Large objects or groups of people standing around blocking doorways and passageways increase the likelihood of bumps and knocks, because vision is blocked and space is tight.  Keep doorways and passageways clear at all times, especially emergency exits.  Make sure that any area where people walk up and down is at least 3 feet wide.  </a:t>
            </a:r>
            <a:r>
              <a:rPr lang="en-US" sz="2000" b="1" dirty="0">
                <a:solidFill>
                  <a:srgbClr val="3E3D2D"/>
                </a:solidFill>
              </a:rPr>
              <a:t>DO NOT block access </a:t>
            </a:r>
            <a:r>
              <a:rPr lang="en-US" sz="2000" dirty="0">
                <a:solidFill>
                  <a:srgbClr val="3E3D2D"/>
                </a:solidFill>
              </a:rPr>
              <a:t>to fire extinguishers, fire hydrants or fire alarms</a:t>
            </a:r>
          </a:p>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Climbing</a:t>
            </a:r>
            <a:r>
              <a:rPr lang="en-US" sz="2000" dirty="0">
                <a:solidFill>
                  <a:srgbClr val="3E3D2D"/>
                </a:solidFill>
              </a:rPr>
              <a:t> - Reaching for high objects while standing on a stack of boxes or a chair with wheels is dangerous.  Always use a suitable ladder or step stool</a:t>
            </a:r>
          </a:p>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Heavy Objects</a:t>
            </a:r>
            <a:r>
              <a:rPr lang="en-US" sz="2000" dirty="0">
                <a:solidFill>
                  <a:srgbClr val="3E3D2D"/>
                </a:solidFill>
              </a:rPr>
              <a:t> - These are dangerous if they fall.  Store heavy objects near floor level</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38</a:t>
            </a:fld>
            <a:endParaRPr lang="en-US"/>
          </a:p>
        </p:txBody>
      </p:sp>
    </p:spTree>
    <p:extLst>
      <p:ext uri="{BB962C8B-B14F-4D97-AF65-F5344CB8AC3E}">
        <p14:creationId xmlns:p14="http://schemas.microsoft.com/office/powerpoint/2010/main" val="800696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Toxic Chemicals</a:t>
            </a:r>
            <a:r>
              <a:rPr lang="en-US" sz="2400" dirty="0">
                <a:solidFill>
                  <a:srgbClr val="3E3D2D"/>
                </a:solidFill>
              </a:rPr>
              <a:t> - Do not store toxic chemicals in or near the office</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Swing Doors and Corners</a:t>
            </a:r>
            <a:r>
              <a:rPr lang="en-US" sz="2400" dirty="0">
                <a:solidFill>
                  <a:srgbClr val="3E3D2D"/>
                </a:solidFill>
              </a:rPr>
              <a:t> - You can't guess when someone might be approaching the other side of a closed door or around a corner.  Do not open doors suddenly.  When working behind a closed door, lock it.  Approach corners and doors cautiously</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Running</a:t>
            </a:r>
            <a:r>
              <a:rPr lang="en-US" sz="2400" dirty="0">
                <a:solidFill>
                  <a:srgbClr val="3E3D2D"/>
                </a:solidFill>
              </a:rPr>
              <a:t> – </a:t>
            </a:r>
            <a:r>
              <a:rPr lang="en-US" sz="2400" b="1" dirty="0">
                <a:solidFill>
                  <a:srgbClr val="3E3D2D"/>
                </a:solidFill>
              </a:rPr>
              <a:t>Don’t Run  </a:t>
            </a:r>
            <a:r>
              <a:rPr lang="en-US" sz="2400" dirty="0">
                <a:solidFill>
                  <a:srgbClr val="3E3D2D"/>
                </a:solidFill>
              </a:rPr>
              <a:t>running has no place in the office its better to arrive late than be injured</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39</a:t>
            </a:fld>
            <a:endParaRPr lang="en-US"/>
          </a:p>
        </p:txBody>
      </p:sp>
    </p:spTree>
    <p:extLst>
      <p:ext uri="{BB962C8B-B14F-4D97-AF65-F5344CB8AC3E}">
        <p14:creationId xmlns:p14="http://schemas.microsoft.com/office/powerpoint/2010/main" val="104297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Damaged tools are NOT proper tools and should be reported. Fingers are not suitable tools for jobs such as removing staples.  Use the right tools for the job</a:t>
            </a:r>
          </a:p>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Use Safety Glasses with hand tools - Eyesight is precious.  Always wear safety glasses when working with hand tools</a:t>
            </a:r>
          </a:p>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Proceed with caution when using Sharp and Pointed Objects - Even paper has sharp edges, as many office workers know from experience.  Scissors, knives, pencils, letter openers and paper cutters are some other common sharp objects in the office.  Use and store sharp objects carefully.  Sheath them before storing in a drawer.  Point them away from you on your desk. Proceed with caution when using box cutters</a:t>
            </a:r>
          </a:p>
        </p:txBody>
      </p:sp>
      <p:sp>
        <p:nvSpPr>
          <p:cNvPr id="4" name="Slide Number Placeholder 3"/>
          <p:cNvSpPr>
            <a:spLocks noGrp="1"/>
          </p:cNvSpPr>
          <p:nvPr>
            <p:ph type="sldNum" sz="quarter" idx="10"/>
          </p:nvPr>
        </p:nvSpPr>
        <p:spPr/>
        <p:txBody>
          <a:bodyPr/>
          <a:lstStyle/>
          <a:p>
            <a:fld id="{F0432A7E-18F3-402C-9191-DA2EF3119ED5}" type="slidenum">
              <a:rPr lang="en-US" smtClean="0"/>
              <a:t>40</a:t>
            </a:fld>
            <a:endParaRPr lang="en-US"/>
          </a:p>
        </p:txBody>
      </p:sp>
    </p:spTree>
    <p:extLst>
      <p:ext uri="{BB962C8B-B14F-4D97-AF65-F5344CB8AC3E}">
        <p14:creationId xmlns:p14="http://schemas.microsoft.com/office/powerpoint/2010/main" val="106497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Using tools incorrectly can be hazardous, and it can be dangerous to use tools that are not properly maintained </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Electrical equipment must be checked by maintenance. When using electrical tools, we should watch out for any obvious signs that something is wrong, such as loose wires, faulty connections, excessive heat, smoke or sparks. Report damaged tools to your maintenance department</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Do NOT run EXTENSION CORDS across hallways, doorways or floor. Best to have maintenance secure an electric cord</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Power Strips should be checked and approved by maintenance</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ANY electrical equipment must be UL approved by maintenance, this includes: </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Microwaves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Coffee Makers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Lamps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Heaters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ALL other electrical equipment</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41</a:t>
            </a:fld>
            <a:endParaRPr lang="en-US"/>
          </a:p>
        </p:txBody>
      </p:sp>
    </p:spTree>
    <p:extLst>
      <p:ext uri="{BB962C8B-B14F-4D97-AF65-F5344CB8AC3E}">
        <p14:creationId xmlns:p14="http://schemas.microsoft.com/office/powerpoint/2010/main" val="227524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Lockout and </a:t>
            </a:r>
            <a:r>
              <a:rPr lang="en-US" sz="2000" dirty="0" err="1">
                <a:solidFill>
                  <a:srgbClr val="3E3D2D"/>
                </a:solidFill>
              </a:rPr>
              <a:t>Tagout</a:t>
            </a:r>
            <a:r>
              <a:rPr lang="en-US" sz="2000" dirty="0">
                <a:solidFill>
                  <a:srgbClr val="3E3D2D"/>
                </a:solidFill>
              </a:rPr>
              <a:t> is required by OSHA for any maintenance or servicing operation when:</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 employee is required to remove or bypass a guard or other safety device; or </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 employee is required to place any part of his or her body into an area on a machine or piece of equipment where work is actually performed upon the material being processed (point of operation) or where an associated danger zone exists during a machine operating cycle.</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42</a:t>
            </a:fld>
            <a:endParaRPr lang="en-US"/>
          </a:p>
        </p:txBody>
      </p:sp>
    </p:spTree>
    <p:extLst>
      <p:ext uri="{BB962C8B-B14F-4D97-AF65-F5344CB8AC3E}">
        <p14:creationId xmlns:p14="http://schemas.microsoft.com/office/powerpoint/2010/main" val="239733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a:t>
            </a:r>
            <a:r>
              <a:rPr lang="en-US" b="1" baseline="0" dirty="0" smtClean="0"/>
              <a:t>out OSHA Fact Sheet on Lockout / </a:t>
            </a:r>
            <a:r>
              <a:rPr lang="en-US" b="1" baseline="0" dirty="0" err="1" smtClean="0"/>
              <a:t>Tagout</a:t>
            </a:r>
            <a:r>
              <a:rPr lang="en-US" b="1" baseline="0" dirty="0" smtClean="0"/>
              <a:t> </a:t>
            </a:r>
          </a:p>
          <a:p>
            <a:endParaRPr lang="en-US" b="1" baseline="0" dirty="0" smtClean="0"/>
          </a:p>
          <a:p>
            <a:pPr marL="69883" defTabSz="931774">
              <a:spcBef>
                <a:spcPct val="20000"/>
              </a:spcBef>
              <a:buClr>
                <a:srgbClr val="94C600"/>
              </a:buClr>
              <a:buSzPct val="76000"/>
              <a:defRPr/>
            </a:pPr>
            <a:r>
              <a:rPr lang="en-US" sz="2000" b="1" dirty="0">
                <a:solidFill>
                  <a:srgbClr val="3E3D2D"/>
                </a:solidFill>
              </a:rPr>
              <a:t>What do employees need to know?</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Employees need to be trained to ensure that they know, understand, and follow the applicable provisions of the hazardous energy control procedures. The training must cover at least three areas: aspects of the employer’s energy control program; elements of the energy control procedure relevant to the employee’s duties or assignment; and the various requirements of the OSHA standards related to lockout/</a:t>
            </a:r>
            <a:r>
              <a:rPr lang="en-US" sz="2000" dirty="0" err="1">
                <a:solidFill>
                  <a:srgbClr val="3E3D2D"/>
                </a:solidFill>
              </a:rPr>
              <a:t>tagout</a:t>
            </a:r>
            <a:r>
              <a:rPr lang="en-US" sz="2000" dirty="0">
                <a:solidFill>
                  <a:srgbClr val="3E3D2D"/>
                </a:solidFill>
              </a:rPr>
              <a:t>. </a:t>
            </a:r>
          </a:p>
          <a:p>
            <a:pPr marL="69883" defTabSz="931774">
              <a:spcBef>
                <a:spcPct val="20000"/>
              </a:spcBef>
              <a:buClr>
                <a:srgbClr val="94C600"/>
              </a:buClr>
              <a:buSzPct val="76000"/>
              <a:defRPr/>
            </a:pPr>
            <a:endParaRPr lang="en-US" sz="2000" dirty="0">
              <a:solidFill>
                <a:srgbClr val="3E3D2D"/>
              </a:solidFill>
            </a:endParaRPr>
          </a:p>
          <a:p>
            <a:pPr marL="69883" defTabSz="931774">
              <a:spcBef>
                <a:spcPct val="20000"/>
              </a:spcBef>
              <a:buClr>
                <a:srgbClr val="94C600"/>
              </a:buClr>
              <a:buSzPct val="76000"/>
              <a:defRPr/>
            </a:pPr>
            <a:r>
              <a:rPr lang="en-US" sz="2000" b="1" dirty="0">
                <a:solidFill>
                  <a:srgbClr val="3E3D2D"/>
                </a:solidFill>
              </a:rPr>
              <a:t>What must employers do to protect employees?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The standards establish requirements that employers must follow when employees are exposed to hazardous energy while servicing and maintaining equipment and machinery. Some of the most  critical requirements from these standards are listed OSHA Fact Sheet:</a:t>
            </a:r>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43</a:t>
            </a:fld>
            <a:endParaRPr lang="en-US"/>
          </a:p>
        </p:txBody>
      </p:sp>
    </p:spTree>
    <p:extLst>
      <p:ext uri="{BB962C8B-B14F-4D97-AF65-F5344CB8AC3E}">
        <p14:creationId xmlns:p14="http://schemas.microsoft.com/office/powerpoint/2010/main" val="38129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under the additional 20 federal statutes for which OSHA has jurisdiction. OSHA strives to make sure that every worker in the nation goes home unharmed at the end of the work- day, the most important right of all.</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14</a:t>
            </a:fld>
            <a:endParaRPr lang="en-US"/>
          </a:p>
        </p:txBody>
      </p:sp>
    </p:spTree>
    <p:extLst>
      <p:ext uri="{BB962C8B-B14F-4D97-AF65-F5344CB8AC3E}">
        <p14:creationId xmlns:p14="http://schemas.microsoft.com/office/powerpoint/2010/main" val="260118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200" dirty="0">
                <a:solidFill>
                  <a:srgbClr val="3E3D2D"/>
                </a:solidFill>
              </a:rPr>
              <a:t>When working with machinery in a manufacturing facility, Personal Protective Equipment (PPE) refers to protective clothing, hard hats, goggles, or other gear designed to protect the wearer's body from injury by workplace hazards (such as electrical and mechanical hazards). Examples of PPE include: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44</a:t>
            </a:fld>
            <a:endParaRPr lang="en-US"/>
          </a:p>
        </p:txBody>
      </p:sp>
    </p:spTree>
    <p:extLst>
      <p:ext uri="{BB962C8B-B14F-4D97-AF65-F5344CB8AC3E}">
        <p14:creationId xmlns:p14="http://schemas.microsoft.com/office/powerpoint/2010/main" val="192445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buClr>
                <a:srgbClr val="94C600"/>
              </a:buClr>
              <a:buSzPct val="76000"/>
              <a:defRPr/>
            </a:pPr>
            <a:r>
              <a:rPr lang="en-US" sz="2000" dirty="0">
                <a:solidFill>
                  <a:srgbClr val="3E3D2D"/>
                </a:solidFill>
              </a:rPr>
              <a:t>OSHA's Hazard Communication Standard (HCS) is based on a simple concept -- that employees have both a need and a right to know the hazards and identities of the chemicals they are exposed to when working. They also need to know what protective measures are available to prevent adverse effects from occurring. OSHA designed the HCS to provide employees with the information they need to know. Personal Protective Equipment must be furnished for employees using hazardous materials. </a:t>
            </a:r>
          </a:p>
          <a:p>
            <a:pPr marL="69883" defTabSz="931774">
              <a:buClr>
                <a:srgbClr val="94C600"/>
              </a:buClr>
              <a:buSzPct val="76000"/>
              <a:defRPr/>
            </a:pPr>
            <a:endParaRPr lang="en-US" sz="2000" dirty="0">
              <a:solidFill>
                <a:srgbClr val="3E3D2D"/>
              </a:solidFill>
            </a:endParaRPr>
          </a:p>
          <a:p>
            <a:pPr marL="69883" defTabSz="931774">
              <a:buClr>
                <a:srgbClr val="94C600"/>
              </a:buClr>
              <a:buSzPct val="76000"/>
              <a:defRPr/>
            </a:pPr>
            <a:r>
              <a:rPr lang="en-US" sz="2000" b="1" i="1" dirty="0">
                <a:solidFill>
                  <a:srgbClr val="3E3D2D"/>
                </a:solidFill>
              </a:rPr>
              <a:t>Supervisors should recommend additional safety training according to job description such as: Global Harmonization Standards training</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55</a:t>
            </a:fld>
            <a:endParaRPr lang="en-US"/>
          </a:p>
        </p:txBody>
      </p:sp>
    </p:spTree>
    <p:extLst>
      <p:ext uri="{BB962C8B-B14F-4D97-AF65-F5344CB8AC3E}">
        <p14:creationId xmlns:p14="http://schemas.microsoft.com/office/powerpoint/2010/main" val="1595203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Hand out: Hazard Communication SDS Quick Card </a:t>
            </a:r>
          </a:p>
          <a:p>
            <a:r>
              <a:rPr lang="en-US" sz="2000" dirty="0">
                <a:solidFill>
                  <a:prstClr val="black"/>
                </a:solidFill>
              </a:rPr>
              <a:t>A Safety Data Sheet (SDS), formally known as Material Safety Data Sheet (MSDS) is a document that contains information on the potential hazards (health, fire, reactivity and environmental) and how to work safely with the chemical product. It is an essential starting point for the development of a complete health and safety program. It also contains information on the use, storage, handling and emergency procedures all related to the hazards of the material</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56</a:t>
            </a:fld>
            <a:endParaRPr lang="en-US"/>
          </a:p>
        </p:txBody>
      </p:sp>
    </p:spTree>
    <p:extLst>
      <p:ext uri="{BB962C8B-B14F-4D97-AF65-F5344CB8AC3E}">
        <p14:creationId xmlns:p14="http://schemas.microsoft.com/office/powerpoint/2010/main" val="153836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a:t>
            </a:r>
            <a:r>
              <a:rPr lang="en-US" b="1" baseline="0" dirty="0" smtClean="0"/>
              <a:t> out quick cards: Hazard Communications Standard Label's, Pictogram</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57</a:t>
            </a:fld>
            <a:endParaRPr lang="en-US"/>
          </a:p>
        </p:txBody>
      </p:sp>
    </p:spTree>
    <p:extLst>
      <p:ext uri="{BB962C8B-B14F-4D97-AF65-F5344CB8AC3E}">
        <p14:creationId xmlns:p14="http://schemas.microsoft.com/office/powerpoint/2010/main" val="51346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Hepatitis B &amp; C and HIV are diseases that can be transferred from one person to another through contact with infected blood and/or body fluids. Since there is no way to know without testing if a person has hepatitis B or C or HIV, it is recommended that you treat all body fluids as though they were infected. </a:t>
            </a:r>
          </a:p>
          <a:p>
            <a:pPr marL="69883" defTabSz="931774">
              <a:spcBef>
                <a:spcPct val="20000"/>
              </a:spcBef>
              <a:buClr>
                <a:srgbClr val="94C600"/>
              </a:buClr>
              <a:buSzPct val="76000"/>
              <a:defRPr/>
            </a:pPr>
            <a:endParaRPr lang="en-US" sz="2000" dirty="0">
              <a:solidFill>
                <a:srgbClr val="3E3D2D"/>
              </a:solidFill>
            </a:endParaRPr>
          </a:p>
          <a:p>
            <a:pPr marL="69883" defTabSz="931774">
              <a:spcBef>
                <a:spcPct val="20000"/>
              </a:spcBef>
              <a:buClr>
                <a:srgbClr val="94C600"/>
              </a:buClr>
              <a:buSzPct val="76000"/>
              <a:defRPr/>
            </a:pPr>
            <a:r>
              <a:rPr lang="en-US" sz="2000" i="1" dirty="0">
                <a:solidFill>
                  <a:srgbClr val="3E3D2D"/>
                </a:solidFill>
              </a:rPr>
              <a:t>Universal Precautions are actions that you take to place a barrier between yourself and potentially infected body fluids. Remember everyone is presumed to be infected</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70</a:t>
            </a:fld>
            <a:endParaRPr lang="en-US"/>
          </a:p>
        </p:txBody>
      </p:sp>
    </p:spTree>
    <p:extLst>
      <p:ext uri="{BB962C8B-B14F-4D97-AF65-F5344CB8AC3E}">
        <p14:creationId xmlns:p14="http://schemas.microsoft.com/office/powerpoint/2010/main" val="144732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Bloodborne</a:t>
            </a:r>
            <a:r>
              <a:rPr lang="en-US" b="1" baseline="0" dirty="0" smtClean="0"/>
              <a:t> Pathogens Fact Sheet</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72</a:t>
            </a:fld>
            <a:endParaRPr lang="en-US"/>
          </a:p>
        </p:txBody>
      </p:sp>
    </p:spTree>
    <p:extLst>
      <p:ext uri="{BB962C8B-B14F-4D97-AF65-F5344CB8AC3E}">
        <p14:creationId xmlns:p14="http://schemas.microsoft.com/office/powerpoint/2010/main" val="3435858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Universal precautions is an approach to infection control to for HIV, HBV and other Bloodborne pathogens, Bloodborne Pathogen Standard requires:</a:t>
            </a:r>
            <a:br>
              <a:rPr lang="en-US" sz="2000" dirty="0">
                <a:solidFill>
                  <a:srgbClr val="3E3D2D"/>
                </a:solidFill>
              </a:rPr>
            </a:br>
            <a:r>
              <a:rPr lang="en-US" sz="2000" dirty="0">
                <a:solidFill>
                  <a:srgbClr val="3E3D2D"/>
                </a:solidFill>
              </a:rPr>
              <a:t/>
            </a:r>
            <a:br>
              <a:rPr lang="en-US" sz="2000" dirty="0">
                <a:solidFill>
                  <a:srgbClr val="3E3D2D"/>
                </a:solidFill>
              </a:rPr>
            </a:br>
            <a:endParaRPr lang="en-US" sz="2000" dirty="0">
              <a:solidFill>
                <a:srgbClr val="3E3D2D"/>
              </a:solidFill>
            </a:endParaRPr>
          </a:p>
          <a:p>
            <a:pPr marL="652242" lvl="1" indent="-279532" defTabSz="931774">
              <a:spcBef>
                <a:spcPct val="20000"/>
              </a:spcBef>
              <a:buClr>
                <a:srgbClr val="94C600"/>
              </a:buClr>
              <a:buSzPct val="76000"/>
              <a:buFont typeface="Wingdings 2" pitchFamily="18" charset="2"/>
              <a:buChar char=""/>
              <a:defRPr/>
            </a:pPr>
            <a:r>
              <a:rPr lang="en-US" sz="2000" dirty="0">
                <a:solidFill>
                  <a:srgbClr val="3E3D2D"/>
                </a:solidFill>
              </a:rPr>
              <a:t>Employees to observe Universal Precautions to prevent contact with blood or other potentially infectious materials (OPIM).</a:t>
            </a:r>
          </a:p>
          <a:p>
            <a:pPr marL="372709" lvl="1" defTabSz="931774">
              <a:spcBef>
                <a:spcPct val="20000"/>
              </a:spcBef>
              <a:buClr>
                <a:srgbClr val="94C600"/>
              </a:buClr>
              <a:buSzPct val="76000"/>
              <a:defRPr/>
            </a:pPr>
            <a:endParaRPr lang="en-US" sz="2000" dirty="0">
              <a:solidFill>
                <a:srgbClr val="3E3D2D"/>
              </a:solidFill>
            </a:endParaRPr>
          </a:p>
          <a:p>
            <a:pPr marL="652242" lvl="1" indent="-279532" defTabSz="931774">
              <a:spcBef>
                <a:spcPct val="20000"/>
              </a:spcBef>
              <a:buClr>
                <a:srgbClr val="94C600"/>
              </a:buClr>
              <a:buSzPct val="76000"/>
              <a:buFont typeface="Wingdings 2" pitchFamily="18" charset="2"/>
              <a:buChar char=""/>
              <a:defRPr/>
            </a:pPr>
            <a:r>
              <a:rPr lang="en-US" sz="2000" dirty="0">
                <a:solidFill>
                  <a:srgbClr val="3E3D2D"/>
                </a:solidFill>
              </a:rPr>
              <a:t>Under circumstances in which differentiation between body fluid types is difficult or impossible, all body fluids shall be considered potentially infectious materials.</a:t>
            </a:r>
            <a:br>
              <a:rPr lang="en-US" sz="2000" dirty="0">
                <a:solidFill>
                  <a:srgbClr val="3E3D2D"/>
                </a:solidFill>
              </a:rPr>
            </a:br>
            <a:endParaRPr lang="en-US" sz="2000" dirty="0">
              <a:solidFill>
                <a:srgbClr val="3E3D2D"/>
              </a:solidFill>
            </a:endParaRPr>
          </a:p>
          <a:p>
            <a:pPr marL="372709" lvl="1" defTabSz="931774">
              <a:spcBef>
                <a:spcPct val="20000"/>
              </a:spcBef>
              <a:buClr>
                <a:srgbClr val="94C600"/>
              </a:buClr>
              <a:buSzPct val="76000"/>
              <a:defRPr/>
            </a:pPr>
            <a:r>
              <a:rPr lang="en-US" sz="2000" dirty="0">
                <a:solidFill>
                  <a:srgbClr val="3E3D2D"/>
                </a:solidFill>
              </a:rPr>
              <a:t>Treat all blood and other potentially infectious materials with appropriate precautions such as: Use gloves, masks, and gowns if blood or OPIM exposure is anticipated</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73</a:t>
            </a:fld>
            <a:endParaRPr lang="en-US"/>
          </a:p>
        </p:txBody>
      </p:sp>
    </p:spTree>
    <p:extLst>
      <p:ext uri="{BB962C8B-B14F-4D97-AF65-F5344CB8AC3E}">
        <p14:creationId xmlns:p14="http://schemas.microsoft.com/office/powerpoint/2010/main" val="1984455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dirty="0">
                <a:solidFill>
                  <a:prstClr val="black"/>
                </a:solidFill>
              </a:rPr>
              <a:t>Additional personal protective equipment need to be worn when caring for patients diagnosed with Ebola, including; PPE’s for the eyes, face, head, and extremities, protective clothing, respiratory devices, and protective shields and barriers. </a:t>
            </a:r>
          </a:p>
          <a:p>
            <a:endParaRPr lang="en-US" dirty="0"/>
          </a:p>
        </p:txBody>
      </p:sp>
      <p:sp>
        <p:nvSpPr>
          <p:cNvPr id="4" name="Slide Number Placeholder 3"/>
          <p:cNvSpPr>
            <a:spLocks noGrp="1"/>
          </p:cNvSpPr>
          <p:nvPr>
            <p:ph type="sldNum" sz="quarter" idx="10"/>
          </p:nvPr>
        </p:nvSpPr>
        <p:spPr/>
        <p:txBody>
          <a:bodyPr/>
          <a:lstStyle/>
          <a:p>
            <a:fld id="{F3D5D8B0-687B-4A9A-9EC6-B295E9E7B988}" type="slidenum">
              <a:rPr lang="en-US" smtClean="0"/>
              <a:t>74</a:t>
            </a:fld>
            <a:endParaRPr lang="en-US"/>
          </a:p>
        </p:txBody>
      </p:sp>
    </p:spTree>
    <p:extLst>
      <p:ext uri="{BB962C8B-B14F-4D97-AF65-F5344CB8AC3E}">
        <p14:creationId xmlns:p14="http://schemas.microsoft.com/office/powerpoint/2010/main" val="24006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Bloodborne Pathogen Exposure Incidents OSHA’s Bloodborne Pathogens standard (29 CFR 1910.1030) requires employers to make immediate confidential medical evaluation and follow-up available for workers who have an exposure incident, such as a needle-stick. 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75</a:t>
            </a:fld>
            <a:endParaRPr lang="en-US"/>
          </a:p>
        </p:txBody>
      </p:sp>
    </p:spTree>
    <p:extLst>
      <p:ext uri="{BB962C8B-B14F-4D97-AF65-F5344CB8AC3E}">
        <p14:creationId xmlns:p14="http://schemas.microsoft.com/office/powerpoint/2010/main" val="1285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Wear protective gloves and other protective equipment, goggles, gowns etc.</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Wash the area with soap and water, and dry the area. Disinfect as recommended by company policy and remember to consult the container label or SDS for differences in recommendations due to product strength</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Use disposable cleaning materials if possible, such as paper towels instead of cloth</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Dispose of cleaning materials and gloves in a sealed red plastic bag</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Wash hands with soap and running water (disinfectant waterless hand cleaners or “</a:t>
            </a:r>
            <a:r>
              <a:rPr lang="en-US" sz="2000" dirty="0" err="1">
                <a:solidFill>
                  <a:srgbClr val="3E3D2D"/>
                </a:solidFill>
              </a:rPr>
              <a:t>towelettes</a:t>
            </a:r>
            <a:r>
              <a:rPr lang="en-US" sz="2000" dirty="0">
                <a:solidFill>
                  <a:srgbClr val="3E3D2D"/>
                </a:solidFill>
              </a:rPr>
              <a:t>” may be used if soap and running water are not available)</a:t>
            </a:r>
          </a:p>
          <a:p>
            <a:pPr marL="349415" indent="-279532" defTabSz="931774">
              <a:spcBef>
                <a:spcPct val="20000"/>
              </a:spcBef>
              <a:buClr>
                <a:srgbClr val="94C600"/>
              </a:buClr>
              <a:buSzPct val="76000"/>
              <a:buFont typeface="Wingdings 2" pitchFamily="18" charset="2"/>
              <a:buChar char=""/>
              <a:defRPr/>
            </a:pPr>
            <a:r>
              <a:rPr lang="en-US" sz="2000">
                <a:solidFill>
                  <a:srgbClr val="3E3D2D"/>
                </a:solidFill>
              </a:rPr>
              <a:t>Follow effective hand washing techniques, remember to wash for at least 20 seconds</a:t>
            </a:r>
          </a:p>
          <a:p>
            <a:endParaRPr lang="en-US"/>
          </a:p>
        </p:txBody>
      </p:sp>
      <p:sp>
        <p:nvSpPr>
          <p:cNvPr id="4" name="Slide Number Placeholder 3"/>
          <p:cNvSpPr>
            <a:spLocks noGrp="1"/>
          </p:cNvSpPr>
          <p:nvPr>
            <p:ph type="sldNum" sz="quarter" idx="10"/>
          </p:nvPr>
        </p:nvSpPr>
        <p:spPr/>
        <p:txBody>
          <a:bodyPr/>
          <a:lstStyle/>
          <a:p>
            <a:fld id="{F0432A7E-18F3-402C-9191-DA2EF3119ED5}" type="slidenum">
              <a:rPr lang="en-US" smtClean="0"/>
              <a:t>76</a:t>
            </a:fld>
            <a:endParaRPr lang="en-US"/>
          </a:p>
        </p:txBody>
      </p:sp>
    </p:spTree>
    <p:extLst>
      <p:ext uri="{BB962C8B-B14F-4D97-AF65-F5344CB8AC3E}">
        <p14:creationId xmlns:p14="http://schemas.microsoft.com/office/powerpoint/2010/main" val="140247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r>
              <a:rPr lang="en-US" b="1" baseline="0" dirty="0" smtClean="0"/>
              <a:t> Healthcare and Social Service Workers Risk Sheet </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17</a:t>
            </a:fld>
            <a:endParaRPr lang="en-US"/>
          </a:p>
        </p:txBody>
      </p:sp>
    </p:spTree>
    <p:extLst>
      <p:ext uri="{BB962C8B-B14F-4D97-AF65-F5344CB8AC3E}">
        <p14:creationId xmlns:p14="http://schemas.microsoft.com/office/powerpoint/2010/main" val="2906649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b="1" dirty="0" smtClean="0"/>
              <a:t>Hand out 300 &amp; 300A Log</a:t>
            </a:r>
            <a:r>
              <a:rPr lang="en-US" sz="2400" dirty="0">
                <a:solidFill>
                  <a:srgbClr val="3E3D2D"/>
                </a:solidFill>
              </a:rPr>
              <a:t>Remember to </a:t>
            </a:r>
            <a:r>
              <a:rPr lang="en-US" sz="2400" b="1" dirty="0">
                <a:solidFill>
                  <a:srgbClr val="3E3D2D"/>
                </a:solidFill>
              </a:rPr>
              <a:t>report incidents to your supervisor </a:t>
            </a:r>
            <a:r>
              <a:rPr lang="en-US" sz="2400" dirty="0">
                <a:solidFill>
                  <a:srgbClr val="3E3D2D"/>
                </a:solidFill>
              </a:rPr>
              <a:t>even if there are no injuries, better to be proactive than reactive </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Unreported Injuries</a:t>
            </a:r>
            <a:r>
              <a:rPr lang="en-US" sz="2400" dirty="0">
                <a:solidFill>
                  <a:srgbClr val="3E3D2D"/>
                </a:solidFill>
              </a:rPr>
              <a:t> - Reporting injuries reduces the chances of the same injury happening to someone else in the future.  Report incidents to help make the company safer for others</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Report injury and illness, 300 300A Log </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hlinkClick r:id="rId3"/>
              </a:rPr>
              <a:t>www.osha.gov</a:t>
            </a:r>
            <a:r>
              <a:rPr lang="en-US" sz="2400" dirty="0">
                <a:solidFill>
                  <a:srgbClr val="3E3D2D"/>
                </a:solidFill>
              </a:rPr>
              <a:t> </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81</a:t>
            </a:fld>
            <a:endParaRPr lang="en-US"/>
          </a:p>
        </p:txBody>
      </p:sp>
    </p:spTree>
    <p:extLst>
      <p:ext uri="{BB962C8B-B14F-4D97-AF65-F5344CB8AC3E}">
        <p14:creationId xmlns:p14="http://schemas.microsoft.com/office/powerpoint/2010/main" val="72979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It’s best to report violent acts, remember workplace violence ranges from verbal threats to homicide and should never be taken lightly, verbal threats often escalate to a physical confrontation</a:t>
            </a:r>
          </a:p>
          <a:p>
            <a:pPr marL="349415" indent="-279532" defTabSz="931774">
              <a:spcBef>
                <a:spcPct val="20000"/>
              </a:spcBef>
              <a:buClr>
                <a:srgbClr val="94C600"/>
              </a:buClr>
              <a:buSzPct val="76000"/>
              <a:buFont typeface="Wingdings 2" pitchFamily="18" charset="2"/>
              <a:buChar char=""/>
              <a:defRPr/>
            </a:pPr>
            <a:endParaRPr lang="en-US" sz="2000" dirty="0">
              <a:solidFill>
                <a:srgbClr val="3E3D2D"/>
              </a:solidFill>
            </a:endParaRPr>
          </a:p>
          <a:p>
            <a:pPr marL="349415" indent="-279532" defTabSz="931774">
              <a:spcBef>
                <a:spcPct val="20000"/>
              </a:spcBef>
              <a:buClr>
                <a:srgbClr val="94C600"/>
              </a:buClr>
              <a:buSzPct val="76000"/>
              <a:buFont typeface="Wingdings 2" pitchFamily="18" charset="2"/>
              <a:buChar char=""/>
              <a:defRPr/>
            </a:pPr>
            <a:r>
              <a:rPr lang="en-US" sz="2000" dirty="0">
                <a:solidFill>
                  <a:prstClr val="black"/>
                </a:solidFill>
              </a:rPr>
              <a:t>In case of immediate danger to yourself or others, or if you are a potential target of physical violence, call 911 for emergency assistance</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82</a:t>
            </a:fld>
            <a:endParaRPr lang="en-US"/>
          </a:p>
        </p:txBody>
      </p:sp>
    </p:spTree>
    <p:extLst>
      <p:ext uri="{BB962C8B-B14F-4D97-AF65-F5344CB8AC3E}">
        <p14:creationId xmlns:p14="http://schemas.microsoft.com/office/powerpoint/2010/main" val="2915148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 over 300 and 300A log</a:t>
            </a:r>
          </a:p>
          <a:p>
            <a:pPr marL="69883" defTabSz="931774">
              <a:spcBef>
                <a:spcPct val="20000"/>
              </a:spcBef>
              <a:buClr>
                <a:srgbClr val="94C600"/>
              </a:buClr>
              <a:buSzPct val="76000"/>
              <a:defRPr/>
            </a:pPr>
            <a:r>
              <a:rPr lang="en-US" sz="2400" i="1" dirty="0">
                <a:solidFill>
                  <a:srgbClr val="3E3D2D"/>
                </a:solidFill>
              </a:rPr>
              <a:t>It’s important to report  workplace safety and health concern so that appropriate measures can be taken to prevent injuries.</a:t>
            </a:r>
          </a:p>
          <a:p>
            <a:pPr marL="69883" defTabSz="931774">
              <a:spcBef>
                <a:spcPct val="20000"/>
              </a:spcBef>
              <a:buClr>
                <a:srgbClr val="94C600"/>
              </a:buClr>
              <a:buSzPct val="76000"/>
              <a:defRPr/>
            </a:pPr>
            <a:endParaRPr lang="en-US" sz="2400" i="1" dirty="0">
              <a:solidFill>
                <a:srgbClr val="3E3D2D"/>
              </a:solidFill>
            </a:endParaRPr>
          </a:p>
          <a:p>
            <a:pPr marL="69883" defTabSz="931774">
              <a:spcBef>
                <a:spcPct val="20000"/>
              </a:spcBef>
              <a:buClr>
                <a:srgbClr val="94C600"/>
              </a:buClr>
              <a:buSzPct val="76000"/>
              <a:defRPr/>
            </a:pPr>
            <a:r>
              <a:rPr lang="en-US" sz="2400" i="1" dirty="0">
                <a:solidFill>
                  <a:srgbClr val="3E3D2D"/>
                </a:solidFill>
              </a:rPr>
              <a:t>Notify your supervisor of any unsafe behavior, equipment plant or grounds.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3D5D8B0-687B-4A9A-9EC6-B295E9E7B988}" type="slidenum">
              <a:rPr lang="en-US" smtClean="0"/>
              <a:t>83</a:t>
            </a:fld>
            <a:endParaRPr lang="en-US"/>
          </a:p>
        </p:txBody>
      </p:sp>
    </p:spTree>
    <p:extLst>
      <p:ext uri="{BB962C8B-B14F-4D97-AF65-F5344CB8AC3E}">
        <p14:creationId xmlns:p14="http://schemas.microsoft.com/office/powerpoint/2010/main" val="218955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Fact Sheet “Your Rights as a Whistleblower</a:t>
            </a:r>
          </a:p>
          <a:p>
            <a:endParaRPr lang="en-US" b="1" dirty="0" smtClean="0"/>
          </a:p>
          <a:p>
            <a:pPr marL="69883" algn="just" defTabSz="931774">
              <a:spcBef>
                <a:spcPct val="20000"/>
              </a:spcBef>
              <a:buClr>
                <a:srgbClr val="94C600"/>
              </a:buClr>
              <a:buSzPct val="76000"/>
              <a:defRPr/>
            </a:pPr>
            <a:r>
              <a:rPr lang="en-US" sz="1300" dirty="0">
                <a:solidFill>
                  <a:srgbClr val="3E3D2D"/>
                </a:solidFill>
              </a:rPr>
              <a:t>You may file a complaint with OSHA if your employer retaliates against you by taking unfavorable personnel action because you engaged in protected activity relating to workplace safety or health, asbestos in schools, cargo containers, airline, commercial motor carrier, consumer product, environmental, financial reform, food safety, health insurance reform, motor vehicle safety, nuclear, pipeline, public transportation agency, railroad, maritime, motor vehicle safety, and securities </a:t>
            </a:r>
            <a:r>
              <a:rPr lang="en-US" sz="1300" dirty="0" smtClean="0">
                <a:solidFill>
                  <a:srgbClr val="3E3D2D"/>
                </a:solidFill>
              </a:rPr>
              <a:t>standards .</a:t>
            </a:r>
            <a:endParaRPr lang="en-US" sz="1300" dirty="0">
              <a:solidFill>
                <a:srgbClr val="3E3D2D"/>
              </a:solidFill>
            </a:endParaRPr>
          </a:p>
          <a:p>
            <a:pPr marL="69883" defTabSz="931774">
              <a:spcBef>
                <a:spcPct val="20000"/>
              </a:spcBef>
              <a:buClr>
                <a:srgbClr val="94C600"/>
              </a:buClr>
              <a:buSzPct val="76000"/>
              <a:defRPr/>
            </a:pPr>
            <a:endParaRPr lang="en-US" sz="1300" dirty="0">
              <a:solidFill>
                <a:srgbClr val="3E3D2D"/>
              </a:solidFill>
            </a:endParaRPr>
          </a:p>
          <a:p>
            <a:pPr marL="69883" defTabSz="931774">
              <a:spcBef>
                <a:spcPct val="20000"/>
              </a:spcBef>
              <a:buClr>
                <a:srgbClr val="94C600"/>
              </a:buClr>
              <a:buSzPct val="76000"/>
              <a:defRPr/>
            </a:pPr>
            <a:r>
              <a:rPr lang="en-US" sz="1300" dirty="0">
                <a:solidFill>
                  <a:srgbClr val="3E3D2D"/>
                </a:solidFill>
              </a:rPr>
              <a:t>Section 11(c) of the OSH Act prohibits employers from discriminating against their employees for exercising their rights under the OSH Act. These rights include filing an OSHA complaint, participating in an inspection or talking to an inspector, seeking access to employer exposure and injury records, reporting an injury, and raising a safety or health complaint with the employer. If workers have been retaliated or discriminated against for exercising their rights, they must file a complaint with OSHA within 30 days of the alleged adverse action.</a:t>
            </a:r>
          </a:p>
          <a:p>
            <a:pPr marL="69883" defTabSz="931774">
              <a:spcBef>
                <a:spcPct val="20000"/>
              </a:spcBef>
              <a:buClr>
                <a:srgbClr val="94C600"/>
              </a:buClr>
              <a:buSzPct val="76000"/>
              <a:defRPr/>
            </a:pPr>
            <a:endParaRPr lang="en-US" sz="1300" dirty="0">
              <a:solidFill>
                <a:srgbClr val="3E3D2D"/>
              </a:solidFill>
            </a:endParaRPr>
          </a:p>
          <a:p>
            <a:pPr marL="69883" defTabSz="931774">
              <a:spcBef>
                <a:spcPct val="20000"/>
              </a:spcBef>
              <a:buClr>
                <a:srgbClr val="94C600"/>
              </a:buClr>
              <a:buSzPct val="76000"/>
              <a:defRPr/>
            </a:pPr>
            <a:r>
              <a:rPr lang="en-US" sz="1300" dirty="0">
                <a:solidFill>
                  <a:srgbClr val="3E3D2D"/>
                </a:solidFill>
              </a:rPr>
              <a:t>Since passage of the OSH Act in 1970, Congress has expanded OSHA's whistleblower authority to protect workers from discrimination under twenty-two federal </a:t>
            </a:r>
            <a:r>
              <a:rPr lang="en-US" sz="1300" dirty="0" smtClean="0">
                <a:solidFill>
                  <a:srgbClr val="3E3D2D"/>
                </a:solidFill>
              </a:rPr>
              <a:t>standards . </a:t>
            </a:r>
            <a:r>
              <a:rPr lang="en-US" sz="1300" dirty="0">
                <a:solidFill>
                  <a:srgbClr val="3E3D2D"/>
                </a:solidFill>
              </a:rPr>
              <a:t>Complaints must be reported to OSHA within set timeframes following the discriminatory action, as prescribed by each law. These </a:t>
            </a:r>
            <a:r>
              <a:rPr lang="en-US" sz="1300" dirty="0" smtClean="0">
                <a:solidFill>
                  <a:srgbClr val="3E3D2D"/>
                </a:solidFill>
              </a:rPr>
              <a:t>standards , </a:t>
            </a:r>
            <a:r>
              <a:rPr lang="en-US" sz="1300" dirty="0">
                <a:solidFill>
                  <a:srgbClr val="3E3D2D"/>
                </a:solidFill>
              </a:rPr>
              <a:t>and the number of days employees have to file a complaint, are:</a:t>
            </a: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Occupational Environmental and Nuclear Safety Laws"/>
              </a:rPr>
              <a:t>Occupational, Environmental, and Nuclear Safety </a:t>
            </a:r>
            <a:r>
              <a:rPr lang="en-US" sz="800" u="sng" dirty="0" smtClean="0">
                <a:solidFill>
                  <a:srgbClr val="3E3D2D"/>
                </a:solidFill>
                <a:hlinkClick r:id="rId3" tooltip="Occupational Environmental and Nuclear Safety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4" tooltip="Transportation Industry Laws"/>
              </a:rPr>
              <a:t>Transportation Industry </a:t>
            </a:r>
            <a:r>
              <a:rPr lang="en-US" sz="800" u="sng" dirty="0" smtClean="0">
                <a:solidFill>
                  <a:srgbClr val="3E3D2D"/>
                </a:solidFill>
                <a:hlinkClick r:id="rId4" tooltip="Transportation Industry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5" tooltip="Consumer and Investor Protection Laws"/>
              </a:rPr>
              <a:t>Consumer and Investor Protection </a:t>
            </a:r>
            <a:r>
              <a:rPr lang="en-US" sz="800" u="sng" dirty="0" smtClean="0">
                <a:solidFill>
                  <a:srgbClr val="3E3D2D"/>
                </a:solidFill>
                <a:hlinkClick r:id="rId5" tooltip="Consumer and Investor Protection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endParaRPr lang="en-US" sz="1100" dirty="0">
              <a:solidFill>
                <a:srgbClr val="3E3D2D"/>
              </a:solidFill>
            </a:endParaRPr>
          </a:p>
          <a:p>
            <a:pPr marL="69883" defTabSz="931774">
              <a:spcBef>
                <a:spcPct val="20000"/>
              </a:spcBef>
              <a:buClr>
                <a:srgbClr val="94C600"/>
              </a:buClr>
              <a:buSzPct val="76000"/>
              <a:defRPr/>
            </a:pPr>
            <a:endParaRPr lang="en-US" sz="1500" dirty="0">
              <a:solidFill>
                <a:srgbClr val="3E3D2D"/>
              </a:solidFill>
            </a:endParaRPr>
          </a:p>
          <a:p>
            <a:pPr marL="69883" defTabSz="931774">
              <a:spcBef>
                <a:spcPct val="20000"/>
              </a:spcBef>
              <a:buClr>
                <a:srgbClr val="94C600"/>
              </a:buClr>
              <a:buSzPct val="76000"/>
              <a:defRPr/>
            </a:pPr>
            <a:endParaRPr lang="en-US" sz="1500" dirty="0">
              <a:solidFill>
                <a:srgbClr val="3E3D2D"/>
              </a:solidFill>
            </a:endParaRPr>
          </a:p>
          <a:p>
            <a:pPr marL="69883" algn="ctr" defTabSz="931774">
              <a:spcBef>
                <a:spcPct val="20000"/>
              </a:spcBef>
              <a:buClr>
                <a:srgbClr val="94C600"/>
              </a:buClr>
              <a:buSzPct val="76000"/>
              <a:defRPr/>
            </a:pPr>
            <a:r>
              <a:rPr lang="en-US" sz="1100" b="1" i="1" dirty="0">
                <a:solidFill>
                  <a:srgbClr val="3E3D2D"/>
                </a:solidFill>
              </a:rPr>
              <a:t>Visit website at:  </a:t>
            </a:r>
            <a:r>
              <a:rPr lang="en-US" sz="1100" b="1" i="1" dirty="0">
                <a:solidFill>
                  <a:srgbClr val="3E3D2D"/>
                </a:solidFill>
                <a:hlinkClick r:id="rId6"/>
              </a:rPr>
              <a:t>www.osha.gov</a:t>
            </a:r>
            <a:r>
              <a:rPr lang="en-US" sz="1100" b="1" i="1" dirty="0">
                <a:solidFill>
                  <a:srgbClr val="3E3D2D"/>
                </a:solidFill>
              </a:rPr>
              <a:t> </a:t>
            </a:r>
          </a:p>
          <a:p>
            <a:pPr marL="69883" algn="ctr" defTabSz="931774">
              <a:spcBef>
                <a:spcPct val="20000"/>
              </a:spcBef>
              <a:buClr>
                <a:srgbClr val="94C600"/>
              </a:buClr>
              <a:buSzPct val="76000"/>
              <a:defRPr/>
            </a:pPr>
            <a:endParaRPr lang="en-US" sz="1100" b="1" i="1" dirty="0">
              <a:solidFill>
                <a:srgbClr val="3E3D2D"/>
              </a:solidFill>
            </a:endParaRPr>
          </a:p>
          <a:p>
            <a:pPr marL="69883" algn="ctr" defTabSz="931774">
              <a:spcBef>
                <a:spcPct val="20000"/>
              </a:spcBef>
              <a:buClr>
                <a:srgbClr val="94C600"/>
              </a:buClr>
              <a:buSzPct val="76000"/>
              <a:defRPr/>
            </a:pPr>
            <a:r>
              <a:rPr lang="en-US" sz="1100" b="1" i="1" dirty="0">
                <a:solidFill>
                  <a:srgbClr val="3E3D2D"/>
                </a:solidFill>
              </a:rPr>
              <a:t>Fact Sheet: </a:t>
            </a:r>
            <a:r>
              <a:rPr lang="en-US" sz="1100" b="1" i="1" dirty="0">
                <a:solidFill>
                  <a:srgbClr val="3E3D2D"/>
                </a:solidFill>
                <a:hlinkClick r:id="rId7"/>
              </a:rPr>
              <a:t>https://www.osha.gov/OshDoc/data_General_Facts/whistleblower_rights.pdf</a:t>
            </a:r>
            <a:r>
              <a:rPr lang="en-US" sz="1100" b="1" i="1" dirty="0">
                <a:solidFill>
                  <a:srgbClr val="3E3D2D"/>
                </a:solidFill>
              </a:rPr>
              <a:t>   </a:t>
            </a:r>
          </a:p>
          <a:p>
            <a:endParaRPr lang="en-US" b="1" dirty="0"/>
          </a:p>
        </p:txBody>
      </p:sp>
      <p:sp>
        <p:nvSpPr>
          <p:cNvPr id="4" name="Slide Number Placeholder 3"/>
          <p:cNvSpPr>
            <a:spLocks noGrp="1"/>
          </p:cNvSpPr>
          <p:nvPr>
            <p:ph type="sldNum" sz="quarter" idx="10"/>
          </p:nvPr>
        </p:nvSpPr>
        <p:spPr/>
        <p:txBody>
          <a:bodyPr/>
          <a:lstStyle/>
          <a:p>
            <a:fld id="{F3D5D8B0-687B-4A9A-9EC6-B295E9E7B988}" type="slidenum">
              <a:rPr lang="en-US" smtClean="0"/>
              <a:t>87</a:t>
            </a:fld>
            <a:endParaRPr lang="en-US"/>
          </a:p>
        </p:txBody>
      </p:sp>
    </p:spTree>
    <p:extLst>
      <p:ext uri="{BB962C8B-B14F-4D97-AF65-F5344CB8AC3E}">
        <p14:creationId xmlns:p14="http://schemas.microsoft.com/office/powerpoint/2010/main" val="266662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Poster on ZERO Tolerance </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t>18</a:t>
            </a:fld>
            <a:endParaRPr lang="en-US"/>
          </a:p>
        </p:txBody>
      </p:sp>
    </p:spTree>
    <p:extLst>
      <p:ext uri="{BB962C8B-B14F-4D97-AF65-F5344CB8AC3E}">
        <p14:creationId xmlns:p14="http://schemas.microsoft.com/office/powerpoint/2010/main" val="97381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The best protection employers can offer is to establish a zero-tolerance policy toward workplace violence against or by their employees. The employer should establish a workplace violence prevention program or incorporate the information into an existing accident prevention program, employee handbook, or manual of standard operating procedures. It is critical to ensure that all employees know the policy and understand that all claims of workplace violence will be investigated and remedied promptly. Every complaint should be taken seriously.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19</a:t>
            </a:fld>
            <a:endParaRPr lang="en-US"/>
          </a:p>
        </p:txBody>
      </p:sp>
    </p:spTree>
    <p:extLst>
      <p:ext uri="{BB962C8B-B14F-4D97-AF65-F5344CB8AC3E}">
        <p14:creationId xmlns:p14="http://schemas.microsoft.com/office/powerpoint/2010/main" val="269504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Nothing can guarantee that an employee will not become a victim of workplace violence. These steps, however, can help reduce the odds:</a:t>
            </a:r>
          </a:p>
          <a:p>
            <a:pPr marL="349415" indent="-279532" defTabSz="931774">
              <a:spcBef>
                <a:spcPct val="20000"/>
              </a:spcBef>
              <a:buClr>
                <a:srgbClr val="94C600"/>
              </a:buClr>
              <a:buSzPct val="76000"/>
              <a:buFont typeface="Wingdings 2" pitchFamily="18" charset="2"/>
              <a:buChar char=""/>
              <a:defRPr/>
            </a:pPr>
            <a:endParaRPr lang="en-US" sz="2000" dirty="0">
              <a:solidFill>
                <a:prstClr val="black"/>
              </a:solidFill>
            </a:endParaRPr>
          </a:p>
          <a:p>
            <a:pPr marL="349415" indent="-279532" defTabSz="931774">
              <a:spcBef>
                <a:spcPct val="20000"/>
              </a:spcBef>
              <a:buClr>
                <a:srgbClr val="94C600"/>
              </a:buClr>
              <a:buSzPct val="76000"/>
              <a:buFont typeface="Wingdings 2" pitchFamily="18" charset="2"/>
              <a:buChar char=""/>
              <a:defRPr/>
            </a:pPr>
            <a:r>
              <a:rPr lang="en-US" sz="2000" dirty="0">
                <a:solidFill>
                  <a:prstClr val="black"/>
                </a:solidFill>
              </a:rPr>
              <a:t>Immediately report violent, threatening, intimidating, harassing or other disruptive behavior observed or experienced by anyone at a work location to a supervisor or manager</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Learn how to recognize, avoid, or diffuse potentially violent situations by attending personal safety training programs.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Alert supervisors to any concerns about safety including poor lighting or security issues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Report all incidents immediately in writing</a:t>
            </a:r>
            <a:endParaRPr lang="en-US" sz="2200" dirty="0">
              <a:solidFill>
                <a:srgbClr val="3E3D2D"/>
              </a:solidFill>
            </a:endParaRP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20</a:t>
            </a:fld>
            <a:endParaRPr lang="en-US"/>
          </a:p>
        </p:txBody>
      </p:sp>
    </p:spTree>
    <p:extLst>
      <p:ext uri="{BB962C8B-B14F-4D97-AF65-F5344CB8AC3E}">
        <p14:creationId xmlns:p14="http://schemas.microsoft.com/office/powerpoint/2010/main" val="114889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200" dirty="0">
                <a:solidFill>
                  <a:srgbClr val="3E3D2D"/>
                </a:solidFill>
              </a:rPr>
              <a:t>Occupational Safety and Health Act of 1970 “To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24</a:t>
            </a:fld>
            <a:endParaRPr lang="en-US"/>
          </a:p>
        </p:txBody>
      </p:sp>
    </p:spTree>
    <p:extLst>
      <p:ext uri="{BB962C8B-B14F-4D97-AF65-F5344CB8AC3E}">
        <p14:creationId xmlns:p14="http://schemas.microsoft.com/office/powerpoint/2010/main" val="331178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Job and Health OSHA Poster</a:t>
            </a:r>
            <a:endParaRPr lang="en-US" dirty="0"/>
          </a:p>
        </p:txBody>
      </p:sp>
      <p:sp>
        <p:nvSpPr>
          <p:cNvPr id="4" name="Slide Number Placeholder 3"/>
          <p:cNvSpPr>
            <a:spLocks noGrp="1"/>
          </p:cNvSpPr>
          <p:nvPr>
            <p:ph type="sldNum" sz="quarter" idx="10"/>
          </p:nvPr>
        </p:nvSpPr>
        <p:spPr/>
        <p:txBody>
          <a:bodyPr/>
          <a:lstStyle/>
          <a:p>
            <a:fld id="{F3D5D8B0-687B-4A9A-9EC6-B295E9E7B988}" type="slidenum">
              <a:rPr lang="en-US" smtClean="0"/>
              <a:t>25</a:t>
            </a:fld>
            <a:endParaRPr lang="en-US"/>
          </a:p>
        </p:txBody>
      </p:sp>
    </p:spTree>
    <p:extLst>
      <p:ext uri="{BB962C8B-B14F-4D97-AF65-F5344CB8AC3E}">
        <p14:creationId xmlns:p14="http://schemas.microsoft.com/office/powerpoint/2010/main" val="39686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t>28</a:t>
            </a:fld>
            <a:endParaRPr lang="en-US"/>
          </a:p>
        </p:txBody>
      </p:sp>
    </p:spTree>
    <p:extLst>
      <p:ext uri="{BB962C8B-B14F-4D97-AF65-F5344CB8AC3E}">
        <p14:creationId xmlns:p14="http://schemas.microsoft.com/office/powerpoint/2010/main" val="299665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213DCB-41FD-4D64-9F76-C54CF866E193}" type="datetimeFigureOut">
              <a:rPr lang="en-US" smtClean="0"/>
              <a:t>10/16/2020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F470F58-C52D-4880-BF1E-91E302052AF7}" type="slidenum">
              <a:rPr lang="en-US" smtClean="0"/>
              <a:t>‹#›</a:t>
            </a:fld>
            <a:endParaRPr lang="en-US"/>
          </a:p>
        </p:txBody>
      </p:sp>
    </p:spTree>
    <p:extLst>
      <p:ext uri="{BB962C8B-B14F-4D97-AF65-F5344CB8AC3E}">
        <p14:creationId xmlns:p14="http://schemas.microsoft.com/office/powerpoint/2010/main" val="418440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13DCB-41FD-4D64-9F76-C54CF866E193}"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0F58-C52D-4880-BF1E-91E302052AF7}" type="slidenum">
              <a:rPr lang="en-US" smtClean="0"/>
              <a:t>‹#›</a:t>
            </a:fld>
            <a:endParaRPr lang="en-US"/>
          </a:p>
        </p:txBody>
      </p:sp>
    </p:spTree>
    <p:extLst>
      <p:ext uri="{BB962C8B-B14F-4D97-AF65-F5344CB8AC3E}">
        <p14:creationId xmlns:p14="http://schemas.microsoft.com/office/powerpoint/2010/main" val="234420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1213DCB-41FD-4D64-9F76-C54CF866E193}" type="datetimeFigureOut">
              <a:rPr lang="en-US" smtClean="0"/>
              <a:t>10/16/2020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F470F58-C52D-4880-BF1E-91E302052AF7}" type="slidenum">
              <a:rPr lang="en-US" smtClean="0"/>
              <a:t>‹#›</a:t>
            </a:fld>
            <a:endParaRPr lang="en-US"/>
          </a:p>
        </p:txBody>
      </p:sp>
    </p:spTree>
    <p:extLst>
      <p:ext uri="{BB962C8B-B14F-4D97-AF65-F5344CB8AC3E}">
        <p14:creationId xmlns:p14="http://schemas.microsoft.com/office/powerpoint/2010/main" val="422603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13DCB-41FD-4D64-9F76-C54CF866E193}"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F470F58-C52D-4880-BF1E-91E302052AF7}" type="slidenum">
              <a:rPr lang="en-US" smtClean="0"/>
              <a:t>‹#›</a:t>
            </a:fld>
            <a:endParaRPr lang="en-US"/>
          </a:p>
        </p:txBody>
      </p:sp>
    </p:spTree>
    <p:extLst>
      <p:ext uri="{BB962C8B-B14F-4D97-AF65-F5344CB8AC3E}">
        <p14:creationId xmlns:p14="http://schemas.microsoft.com/office/powerpoint/2010/main" val="124884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1213DCB-41FD-4D64-9F76-C54CF866E193}" type="datetimeFigureOut">
              <a:rPr lang="en-US" smtClean="0"/>
              <a:t>10/16/2020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F470F58-C52D-4880-BF1E-91E302052AF7}" type="slidenum">
              <a:rPr lang="en-US" smtClean="0"/>
              <a:t>‹#›</a:t>
            </a:fld>
            <a:endParaRPr lang="en-US"/>
          </a:p>
        </p:txBody>
      </p:sp>
    </p:spTree>
    <p:extLst>
      <p:ext uri="{BB962C8B-B14F-4D97-AF65-F5344CB8AC3E}">
        <p14:creationId xmlns:p14="http://schemas.microsoft.com/office/powerpoint/2010/main" val="223197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13DCB-41FD-4D64-9F76-C54CF866E193}"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0F58-C52D-4880-BF1E-91E302052AF7}" type="slidenum">
              <a:rPr lang="en-US" smtClean="0"/>
              <a:t>‹#›</a:t>
            </a:fld>
            <a:endParaRPr lang="en-US"/>
          </a:p>
        </p:txBody>
      </p:sp>
    </p:spTree>
    <p:extLst>
      <p:ext uri="{BB962C8B-B14F-4D97-AF65-F5344CB8AC3E}">
        <p14:creationId xmlns:p14="http://schemas.microsoft.com/office/powerpoint/2010/main" val="270525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13DCB-41FD-4D64-9F76-C54CF866E193}"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70F58-C52D-4880-BF1E-91E302052AF7}" type="slidenum">
              <a:rPr lang="en-US" smtClean="0"/>
              <a:t>‹#›</a:t>
            </a:fld>
            <a:endParaRPr lang="en-US"/>
          </a:p>
        </p:txBody>
      </p:sp>
    </p:spTree>
    <p:extLst>
      <p:ext uri="{BB962C8B-B14F-4D97-AF65-F5344CB8AC3E}">
        <p14:creationId xmlns:p14="http://schemas.microsoft.com/office/powerpoint/2010/main" val="428623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213DCB-41FD-4D64-9F76-C54CF866E193}"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0F58-C52D-4880-BF1E-91E302052AF7}"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0597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13DCB-41FD-4D64-9F76-C54CF866E193}"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70F58-C52D-4880-BF1E-91E302052AF7}" type="slidenum">
              <a:rPr lang="en-US" smtClean="0"/>
              <a:t>‹#›</a:t>
            </a:fld>
            <a:endParaRPr lang="en-US"/>
          </a:p>
        </p:txBody>
      </p:sp>
    </p:spTree>
    <p:extLst>
      <p:ext uri="{BB962C8B-B14F-4D97-AF65-F5344CB8AC3E}">
        <p14:creationId xmlns:p14="http://schemas.microsoft.com/office/powerpoint/2010/main" val="185040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213DCB-41FD-4D64-9F76-C54CF866E193}" type="datetimeFigureOut">
              <a:rPr lang="en-US" smtClean="0"/>
              <a:t>10/16/2020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F470F58-C52D-4880-BF1E-91E302052AF7}" type="slidenum">
              <a:rPr lang="en-US" smtClean="0"/>
              <a:t>‹#›</a:t>
            </a:fld>
            <a:endParaRPr lang="en-US"/>
          </a:p>
        </p:txBody>
      </p:sp>
    </p:spTree>
    <p:extLst>
      <p:ext uri="{BB962C8B-B14F-4D97-AF65-F5344CB8AC3E}">
        <p14:creationId xmlns:p14="http://schemas.microsoft.com/office/powerpoint/2010/main" val="74344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13DCB-41FD-4D64-9F76-C54CF866E193}"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0F58-C52D-4880-BF1E-91E302052AF7}" type="slidenum">
              <a:rPr lang="en-US" smtClean="0"/>
              <a:t>‹#›</a:t>
            </a:fld>
            <a:endParaRPr lang="en-US"/>
          </a:p>
        </p:txBody>
      </p:sp>
    </p:spTree>
    <p:extLst>
      <p:ext uri="{BB962C8B-B14F-4D97-AF65-F5344CB8AC3E}">
        <p14:creationId xmlns:p14="http://schemas.microsoft.com/office/powerpoint/2010/main" val="25058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1213DCB-41FD-4D64-9F76-C54CF866E193}" type="datetimeFigureOut">
              <a:rPr lang="en-US" smtClean="0"/>
              <a:t>10/16/2020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F470F58-C52D-4880-BF1E-91E302052AF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42833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ha.gov/Publications/osha3165.pdf" TargetMode="External"/><Relationship Id="rId2" Type="http://schemas.openxmlformats.org/officeDocument/2006/relationships/hyperlink" Target="https://www.osha.gov/pls/oshaweb/owadisp.show_document?p_table=STANDARDS&amp;p_id=10099"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workers/index.html" TargetMode="External"/><Relationship Id="rId2" Type="http://schemas.openxmlformats.org/officeDocument/2006/relationships/hyperlink" Target="https://www.osha.gov/pls/oshaweb/owasrch.search_form?p_doc_type=OSHACT&amp;p_toc_level=0"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pls/oshaweb/owasrch.search_form?p_doc_type=STANDARDS&amp;p_toc_level=1&amp;p_keyvalue=1904" TargetMode="External"/><Relationship Id="rId2" Type="http://schemas.openxmlformats.org/officeDocument/2006/relationships/hyperlink" Target="https://www.osha.gov/pls/oshaweb/owadisp.show_document?p_table=OSHACT&amp;p_id=3359" TargetMode="External"/><Relationship Id="rId1" Type="http://schemas.openxmlformats.org/officeDocument/2006/relationships/slideLayout" Target="../slideLayouts/slideLayout4.xml"/><Relationship Id="rId4" Type="http://schemas.openxmlformats.org/officeDocument/2006/relationships/hyperlink" Target="https://www.osha.gov/pls/oshaweb/owadisp.show_document?p_table=STANDARDS&amp;p_id=1002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osha.gov/SLTC/healthcarefacilities/violence.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ha.gov/Publications/osha3148.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blog.dol.gov/2015/04/02/if-work-came-with-a-high-risk-for-assault-would-you-go/" TargetMode="External"/><Relationship Id="rId4" Type="http://schemas.openxmlformats.org/officeDocument/2006/relationships/hyperlink" Target="https://www.dol.gov/opa/media/press/osha/OSHA20150554.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rctm.com/Products/workplaceviolence/6324.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workers/right-to-refuse.html" TargetMode="External"/><Relationship Id="rId2" Type="http://schemas.openxmlformats.org/officeDocument/2006/relationships/hyperlink" Target="https://www.osha.gov/as/opa/worker/complain.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osha.gov/Publications/osha3165.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sha.gov/SLTC/etools/nursinghome/index.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osha.gov/SLTC/etools/construction/index.htm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osha.gov/youngworkers/hazards.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osha.gov/SLTC/etools/machineguarding/index.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noisehelp.com/noise-level-chart.html"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osha.gov/OshDoc/data_General_Facts/factsheet-lockout-tagout.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osha.gov/dts/osta/lototraining/index.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osha.gov/OshDoc/data_General_Facts/factsheet-workplace-violence.pdf" TargetMode="External"/><Relationship Id="rId4" Type="http://schemas.openxmlformats.org/officeDocument/2006/relationships/hyperlink" Target="https://www.osha.gov/SLTC/workplaceviole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osha.gov/dsg/hazcom/ghsguideoct05.pdf"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osha.gov/dsg/hazcom/ghsquickcards.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osha.gov/Publications/HazComm_QuickCard_SafetyData.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osha.gov/Publications/HazComm_QuickCard_Pictogram.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osha.gov/Publications/OSHA3636.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www.osha.gov/dsg/hazcom/index.html" TargetMode="External"/><Relationship Id="rId2" Type="http://schemas.openxmlformats.org/officeDocument/2006/relationships/hyperlink" Target="https://www.osha.gov/law-regs.html"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osha.gov/SLTC/healthcarefacilities/index.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Publications/poster.html" TargetMode="External"/><Relationship Id="rId2" Type="http://schemas.openxmlformats.org/officeDocument/2006/relationships/hyperlink" Target="https://www.osha.gov/law-regs.html" TargetMode="External"/><Relationship Id="rId1" Type="http://schemas.openxmlformats.org/officeDocument/2006/relationships/slideLayout" Target="../slideLayouts/slideLayout4.xml"/><Relationship Id="rId5" Type="http://schemas.openxmlformats.org/officeDocument/2006/relationships/hyperlink" Target="https://www.osha.gov/recordkeeping/index.html" TargetMode="External"/><Relationship Id="rId4" Type="http://schemas.openxmlformats.org/officeDocument/2006/relationships/hyperlink" Target="https://www.osha.gov/html/RAmap.html"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s://www.osha.gov/OshDoc/data_BloodborneFacts/bbfact01.pdf"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www.osha.gov/SLTC/ebola/standards.html"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3" Type="http://schemas.openxmlformats.org/officeDocument/2006/relationships/hyperlink" Target="https://www.osha.gov/OshDoc/data_BloodborneFacts/bbfact01.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27" TargetMode="External"/><Relationship Id="rId2" Type="http://schemas.openxmlformats.org/officeDocument/2006/relationships/hyperlink" Target="https://www.osha.gov/recordkeeping/RKforms.html" TargetMode="External"/><Relationship Id="rId1" Type="http://schemas.openxmlformats.org/officeDocument/2006/relationships/slideLayout" Target="../slideLayouts/slideLayout4.xml"/><Relationship Id="rId5" Type="http://schemas.openxmlformats.org/officeDocument/2006/relationships/hyperlink" Target="http://www.whistleblowers.gov/" TargetMode="External"/><Relationship Id="rId4" Type="http://schemas.openxmlformats.org/officeDocument/2006/relationships/hyperlink" Target="https://www.osha.gov/OshDoc/data_General_Facts/factsheet-inspections.pdf"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hyperlink" Target="https://www.osha.gov/recordkeeping2014/faqs_reporting.html" TargetMode="External"/><Relationship Id="rId1" Type="http://schemas.openxmlformats.org/officeDocument/2006/relationships/slideLayout" Target="../slideLayouts/slideLayout2.xml"/><Relationship Id="rId4" Type="http://schemas.openxmlformats.org/officeDocument/2006/relationships/hyperlink" Target="https://www.osha.gov/workers/index.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www.osha.gov/report_online/index.html" TargetMode="External"/><Relationship Id="rId2" Type="http://schemas.openxmlformats.org/officeDocument/2006/relationships/hyperlink" Target="http://www.osha.gov/html/RAmap.html" TargetMode="Externa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hyperlink" Target="http://www.whistleblowers.gov/wb_filing_time_limits.html#env_nuke" TargetMode="Externa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osha.gov/OshDoc/data_General_Facts/whistleblower_rights.pdf" TargetMode="External"/><Relationship Id="rId4" Type="http://schemas.openxmlformats.org/officeDocument/2006/relationships/hyperlink" Target="http://www.whistleblowers.gov/"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Publications/all_about_OSHA.pdf" TargetMode="External"/><Relationship Id="rId2" Type="http://schemas.openxmlformats.org/officeDocument/2006/relationships/hyperlink" Target="https://www.osha.gov/dsg/topics/safetyhealth/index.html" TargetMode="External"/><Relationship Id="rId1" Type="http://schemas.openxmlformats.org/officeDocument/2006/relationships/slideLayout" Target="../slideLayouts/slideLayout4.xml"/><Relationship Id="rId6" Type="http://schemas.openxmlformats.org/officeDocument/2006/relationships/hyperlink" Target="https://www.osha.gov/dep/index.html" TargetMode="External"/><Relationship Id="rId5" Type="http://schemas.openxmlformats.org/officeDocument/2006/relationships/hyperlink" Target="https://www.osha.gov/Top_Ten_Standards.html" TargetMode="External"/><Relationship Id="rId4" Type="http://schemas.openxmlformats.org/officeDocument/2006/relationships/hyperlink" Target="https://www.osha.gov/OshDoc/data_General_Facts/factsheet-inspections.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s://www.osha.gov/Publications/osha3111.html" TargetMode="External"/><Relationship Id="rId13" Type="http://schemas.openxmlformats.org/officeDocument/2006/relationships/hyperlink" Target="http://smallbusiness.chron.com/safety-tips-traveling-work-3499.html" TargetMode="External"/><Relationship Id="rId3" Type="http://schemas.openxmlformats.org/officeDocument/2006/relationships/hyperlink" Target="http://www.eeoc.gov/laws/types/retaliation.cfm" TargetMode="External"/><Relationship Id="rId7" Type="http://schemas.openxmlformats.org/officeDocument/2006/relationships/hyperlink" Target="http://www.msdswriter.com/learn_writer.cfm" TargetMode="External"/><Relationship Id="rId12" Type="http://schemas.openxmlformats.org/officeDocument/2006/relationships/hyperlink" Target="http://www.dhs.wisconsin.gov/communicable/InfectionControl/Tools.htm" TargetMode="External"/><Relationship Id="rId2" Type="http://schemas.openxmlformats.org/officeDocument/2006/relationships/hyperlink" Target="https://www.osha.gov/OshDoc/data_General_Facts/factsheet-workplace-violence.pdf" TargetMode="External"/><Relationship Id="rId1" Type="http://schemas.openxmlformats.org/officeDocument/2006/relationships/slideLayout" Target="../slideLayouts/slideLayout4.xml"/><Relationship Id="rId6" Type="http://schemas.openxmlformats.org/officeDocument/2006/relationships/hyperlink" Target="http://www.ccohs.ca/oshanswers/legisl/msdss.html" TargetMode="External"/><Relationship Id="rId11" Type="http://schemas.openxmlformats.org/officeDocument/2006/relationships/hyperlink" Target="http://www.ewashtenaw.org/government/departments/public_health/phcontent/cd_fact_sheets/minimize_spread_disease.pdf" TargetMode="External"/><Relationship Id="rId5" Type="http://schemas.openxmlformats.org/officeDocument/2006/relationships/hyperlink" Target="http://www.bnl.gov/esh/shsd/pdf/safe%20lifting%20and%20carrying%20techniques.pdf" TargetMode="External"/><Relationship Id="rId10" Type="http://schemas.openxmlformats.org/officeDocument/2006/relationships/hyperlink" Target="http://www.ewashtenaw.org/government/departments/public_health/phcontent/cd_fact_sheets/universal_precautions.pdf" TargetMode="External"/><Relationship Id="rId4" Type="http://schemas.openxmlformats.org/officeDocument/2006/relationships/hyperlink" Target="http://www.dol.gov/oasam/hrc/policies/dol-workplace-violence-program-appendices.htm#policies" TargetMode="External"/><Relationship Id="rId9" Type="http://schemas.openxmlformats.org/officeDocument/2006/relationships/hyperlink" Target="http://www.fpb.org/hottips/152/How_to_make_your_workplace_safe.htm"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osha.gov/Publications/OSHA3492QuickCardLabel.pdf" TargetMode="External"/><Relationship Id="rId13" Type="http://schemas.openxmlformats.org/officeDocument/2006/relationships/hyperlink" Target="https://www.osha.gov/OshDoc/data_General_Facts/ppe-factsheet.pdf" TargetMode="External"/><Relationship Id="rId3" Type="http://schemas.openxmlformats.org/officeDocument/2006/relationships/hyperlink" Target="http://www.rctm.com/Products/workplaceviolence/6324.htm" TargetMode="External"/><Relationship Id="rId7" Type="http://schemas.openxmlformats.org/officeDocument/2006/relationships/hyperlink" Target="https://www.osha.gov/Publications/OSHA3636.pdf" TargetMode="External"/><Relationship Id="rId12" Type="http://schemas.openxmlformats.org/officeDocument/2006/relationships/hyperlink" Target="https://www.osha.gov/OshDoc/data_General_Facts/factsheet-lockout-tagout.pdf" TargetMode="External"/><Relationship Id="rId2" Type="http://schemas.openxmlformats.org/officeDocument/2006/relationships/hyperlink" Target="https://www.osha.gov/Publications/osha3148.pdf" TargetMode="External"/><Relationship Id="rId1" Type="http://schemas.openxmlformats.org/officeDocument/2006/relationships/slideLayout" Target="../slideLayouts/slideLayout4.xml"/><Relationship Id="rId6" Type="http://schemas.openxmlformats.org/officeDocument/2006/relationships/hyperlink" Target="https://www.osha.gov/Publications/HazComm_QuickCard_Pictogram.html" TargetMode="External"/><Relationship Id="rId11" Type="http://schemas.openxmlformats.org/officeDocument/2006/relationships/hyperlink" Target="https://www.osha.gov/SLTC/etools/hospital/hazards/univprec/univ.html" TargetMode="External"/><Relationship Id="rId5" Type="http://schemas.openxmlformats.org/officeDocument/2006/relationships/hyperlink" Target="https://www.osha.gov/Publications/HazComm_QuickCard_SafetyData.html" TargetMode="External"/><Relationship Id="rId10" Type="http://schemas.openxmlformats.org/officeDocument/2006/relationships/hyperlink" Target="https://www.osha.gov/Publications/osha3088.pdf" TargetMode="External"/><Relationship Id="rId4" Type="http://schemas.openxmlformats.org/officeDocument/2006/relationships/hyperlink" Target="https://www.osha.gov/Publications/osha3165.pdf" TargetMode="External"/><Relationship Id="rId9" Type="http://schemas.openxmlformats.org/officeDocument/2006/relationships/hyperlink" Target="https://www.osha.gov/OshDoc/data_BloodborneFacts/bbfact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Workplace Safety &amp; Health </a:t>
            </a:r>
            <a:br>
              <a:rPr lang="en-US" dirty="0" smtClean="0"/>
            </a:br>
            <a:r>
              <a:rPr lang="en-US" sz="3200" dirty="0" smtClean="0"/>
              <a:t>What everyone needs to know</a:t>
            </a:r>
            <a:endParaRPr lang="en-US" dirty="0"/>
          </a:p>
        </p:txBody>
      </p:sp>
      <p:sp>
        <p:nvSpPr>
          <p:cNvPr id="3" name="Subtitle 2"/>
          <p:cNvSpPr>
            <a:spLocks noGrp="1"/>
          </p:cNvSpPr>
          <p:nvPr>
            <p:ph type="subTitle" idx="1"/>
          </p:nvPr>
        </p:nvSpPr>
        <p:spPr/>
        <p:txBody>
          <a:bodyPr/>
          <a:lstStyle/>
          <a:p>
            <a:r>
              <a:rPr lang="en-US" dirty="0" smtClean="0"/>
              <a:t>Provided </a:t>
            </a:r>
            <a:r>
              <a:rPr lang="en-US" smtClean="0"/>
              <a:t>by</a:t>
            </a:r>
            <a:r>
              <a:rPr lang="en-US" smtClean="0"/>
              <a:t>:</a:t>
            </a:r>
            <a:endParaRPr lang="en-US" dirty="0"/>
          </a:p>
        </p:txBody>
      </p:sp>
      <p:pic>
        <p:nvPicPr>
          <p:cNvPr id="6" name="Picture 5" title="Health and Safety sig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12" y="3295627"/>
            <a:ext cx="2811465" cy="2811465"/>
          </a:xfrm>
          <a:prstGeom prst="rect">
            <a:avLst/>
          </a:prstGeom>
        </p:spPr>
      </p:pic>
      <p:sp>
        <p:nvSpPr>
          <p:cNvPr id="4" name="Rectangle 3"/>
          <p:cNvSpPr/>
          <p:nvPr/>
        </p:nvSpPr>
        <p:spPr>
          <a:xfrm>
            <a:off x="2743200" y="4446441"/>
            <a:ext cx="8645236" cy="1870512"/>
          </a:xfrm>
          <a:prstGeom prst="rect">
            <a:avLst/>
          </a:prstGeom>
        </p:spPr>
        <p:txBody>
          <a:bodyPr wrap="square">
            <a:spAutoFit/>
          </a:bodyPr>
          <a:lstStyle/>
          <a:p>
            <a:pPr marL="1371600" marR="0" algn="just">
              <a:lnSpc>
                <a:spcPct val="107000"/>
              </a:lnSpc>
              <a:spcBef>
                <a:spcPts val="0"/>
              </a:spcBef>
              <a:spcAft>
                <a:spcPts val="0"/>
              </a:spcAft>
            </a:pP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This material was produced under grant number </a:t>
            </a:r>
            <a:r>
              <a:rPr lang="en-US"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SH-27673-SH-5 </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92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2891"/>
            <a:ext cx="7024744" cy="724936"/>
          </a:xfrm>
        </p:spPr>
        <p:txBody>
          <a:bodyPr/>
          <a:lstStyle/>
          <a:p>
            <a:r>
              <a:rPr lang="en-US" dirty="0"/>
              <a:t>Employers Responsibilities   </a:t>
            </a:r>
            <a:r>
              <a:rPr lang="en-US" sz="1600" dirty="0"/>
              <a:t> 5 of 5</a:t>
            </a:r>
            <a:endParaRPr lang="en-US" dirty="0"/>
          </a:p>
        </p:txBody>
      </p:sp>
      <p:sp>
        <p:nvSpPr>
          <p:cNvPr id="3" name="Content Placeholder 2"/>
          <p:cNvSpPr>
            <a:spLocks noGrp="1"/>
          </p:cNvSpPr>
          <p:nvPr>
            <p:ph sz="quarter" idx="4294967295"/>
          </p:nvPr>
        </p:nvSpPr>
        <p:spPr>
          <a:xfrm>
            <a:off x="436418" y="1988127"/>
            <a:ext cx="11284527" cy="4572000"/>
          </a:xfrm>
          <a:prstGeom prst="rect">
            <a:avLst/>
          </a:prstGeom>
        </p:spPr>
        <p:txBody>
          <a:bodyPr>
            <a:normAutofit/>
          </a:bodyPr>
          <a:lstStyle/>
          <a:p>
            <a:pPr marL="68580" indent="0">
              <a:buNone/>
            </a:pPr>
            <a:endParaRPr lang="en-US" dirty="0"/>
          </a:p>
          <a:p>
            <a:pPr lvl="0"/>
            <a:r>
              <a:rPr lang="en-US" dirty="0"/>
              <a:t>Inform employees about hazards through training, labels, alarms, color-coded systems, </a:t>
            </a:r>
            <a:r>
              <a:rPr lang="en-US" u="sng" dirty="0">
                <a:hlinkClick r:id="rId2" tooltip="chemical information sheets"/>
              </a:rPr>
              <a:t>chemical information sheets</a:t>
            </a:r>
            <a:r>
              <a:rPr lang="en-US" dirty="0"/>
              <a:t> and other methods.</a:t>
            </a:r>
          </a:p>
          <a:p>
            <a:pPr lvl="0"/>
            <a:r>
              <a:rPr lang="en-US" dirty="0"/>
              <a:t>Keep accurate records of work-related </a:t>
            </a:r>
            <a:r>
              <a:rPr lang="en-US" u="sng" dirty="0">
                <a:hlinkClick r:id="rId2" tooltip="injuries and illnesses"/>
              </a:rPr>
              <a:t>injuries and illnesses</a:t>
            </a:r>
            <a:r>
              <a:rPr lang="en-US" dirty="0"/>
              <a:t>. </a:t>
            </a:r>
          </a:p>
          <a:p>
            <a:pPr lvl="0"/>
            <a:r>
              <a:rPr lang="en-US" dirty="0"/>
              <a:t>Perform tests in the workplace, such as air sampling required by some OSHA standards.</a:t>
            </a:r>
          </a:p>
          <a:p>
            <a:pPr lvl="0"/>
            <a:r>
              <a:rPr lang="en-US" dirty="0"/>
              <a:t>Provide hearing exams or other medical tests required by OSHA standards. </a:t>
            </a:r>
          </a:p>
          <a:p>
            <a:pPr lvl="0"/>
            <a:r>
              <a:rPr lang="en-US" dirty="0"/>
              <a:t>Post OSHA citations, injury and illness data, and the </a:t>
            </a:r>
            <a:r>
              <a:rPr lang="en-US" u="sng" dirty="0">
                <a:hlinkClick r:id="rId3" tooltip="OSHA poster"/>
              </a:rPr>
              <a:t>OSHA poster</a:t>
            </a:r>
            <a:r>
              <a:rPr lang="en-US" dirty="0"/>
              <a:t> in the workplace where workers will see them.</a:t>
            </a:r>
          </a:p>
          <a:p>
            <a:pPr lvl="0"/>
            <a:r>
              <a:rPr lang="en-US" dirty="0"/>
              <a:t>Notify OSHA of all work-related fatalities within 8 hours, and all work-related inpatient hospitalizations, all amputations and all losses of an eye within 24 hours. [Employers under federal OSHA's jurisdiction were required to begin reporting by Jan. 1, 2015. Establishments in a state with a state-run OSHA program should contact their state plan for the implementation date]. </a:t>
            </a:r>
          </a:p>
          <a:p>
            <a:pPr lvl="0"/>
            <a:r>
              <a:rPr lang="en-US" b="1" dirty="0"/>
              <a:t>Not discriminate or retaliate against a worker for using their rights under the law.</a:t>
            </a:r>
            <a:endParaRPr lang="en-US" dirty="0"/>
          </a:p>
          <a:p>
            <a:endParaRPr lang="en-US" dirty="0"/>
          </a:p>
        </p:txBody>
      </p:sp>
    </p:spTree>
    <p:extLst>
      <p:ext uri="{BB962C8B-B14F-4D97-AF65-F5344CB8AC3E}">
        <p14:creationId xmlns:p14="http://schemas.microsoft.com/office/powerpoint/2010/main" val="39485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817418"/>
            <a:ext cx="11263746" cy="1143000"/>
          </a:xfrm>
        </p:spPr>
        <p:txBody>
          <a:bodyPr>
            <a:normAutofit fontScale="90000"/>
          </a:bodyPr>
          <a:lstStyle/>
          <a:p>
            <a:r>
              <a:rPr lang="en-US" b="1" dirty="0" smtClean="0"/>
              <a:t>What should employers do following</a:t>
            </a:r>
            <a:r>
              <a:rPr lang="en-US" b="1" dirty="0"/>
              <a:t/>
            </a:r>
            <a:br>
              <a:rPr lang="en-US" b="1" dirty="0"/>
            </a:br>
            <a:r>
              <a:rPr lang="en-US" b="1" dirty="0"/>
              <a:t>an incident of workplace violence?</a:t>
            </a:r>
            <a:br>
              <a:rPr lang="en-US" b="1" dirty="0"/>
            </a:br>
            <a:endParaRPr lang="en-US" dirty="0"/>
          </a:p>
        </p:txBody>
      </p:sp>
      <p:sp>
        <p:nvSpPr>
          <p:cNvPr id="3" name="Content Placeholder 2"/>
          <p:cNvSpPr>
            <a:spLocks noGrp="1"/>
          </p:cNvSpPr>
          <p:nvPr>
            <p:ph sz="quarter" idx="4294967295"/>
          </p:nvPr>
        </p:nvSpPr>
        <p:spPr>
          <a:xfrm>
            <a:off x="477982" y="1960418"/>
            <a:ext cx="11263746" cy="4648200"/>
          </a:xfrm>
          <a:prstGeom prst="rect">
            <a:avLst/>
          </a:prstGeom>
        </p:spPr>
        <p:txBody>
          <a:bodyPr>
            <a:noAutofit/>
          </a:bodyPr>
          <a:lstStyle/>
          <a:p>
            <a:r>
              <a:rPr lang="en-US" sz="2000" dirty="0"/>
              <a:t>Encourage employees to report and log all incidents and threats of workplace violence</a:t>
            </a:r>
          </a:p>
          <a:p>
            <a:r>
              <a:rPr lang="en-US" sz="2000" dirty="0"/>
              <a:t>Provide prompt medical evaluation and treatment after the incident</a:t>
            </a:r>
          </a:p>
          <a:p>
            <a:r>
              <a:rPr lang="en-US" sz="2000" dirty="0"/>
              <a:t>Report violent incidents to the local police promptly</a:t>
            </a:r>
          </a:p>
          <a:p>
            <a:r>
              <a:rPr lang="en-US" sz="2000" dirty="0"/>
              <a:t>Inform victims of their legal right to prosecute perpetrators</a:t>
            </a:r>
          </a:p>
          <a:p>
            <a:r>
              <a:rPr lang="en-US" sz="2000" dirty="0"/>
              <a:t>Discuss the circumstances of the incident with staff members. Encourage employees to share information about ways to avoid similar situations in the future</a:t>
            </a:r>
          </a:p>
          <a:p>
            <a:r>
              <a:rPr lang="en-US" sz="2000" dirty="0"/>
              <a:t>Offer stress debriefing sessions and posttraumatic counseling services    to help workers recover from a violent incident</a:t>
            </a:r>
          </a:p>
          <a:p>
            <a:r>
              <a:rPr lang="en-US" sz="2000" dirty="0"/>
              <a:t> Investigate all violent incidents and threats, monitor trends in violent incidents by type or circumstance, and institute corrective actions</a:t>
            </a:r>
          </a:p>
          <a:p>
            <a:r>
              <a:rPr lang="en-US" sz="2000" dirty="0"/>
              <a:t> Discuss changes in the program during regular employee meetings</a:t>
            </a:r>
          </a:p>
        </p:txBody>
      </p:sp>
    </p:spTree>
    <p:extLst>
      <p:ext uri="{BB962C8B-B14F-4D97-AF65-F5344CB8AC3E}">
        <p14:creationId xmlns:p14="http://schemas.microsoft.com/office/powerpoint/2010/main" val="288194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039091"/>
            <a:ext cx="7024744" cy="685800"/>
          </a:xfrm>
        </p:spPr>
        <p:txBody>
          <a:bodyPr>
            <a:normAutofit/>
          </a:bodyPr>
          <a:lstStyle/>
          <a:p>
            <a:r>
              <a:rPr lang="en-US" dirty="0" smtClean="0"/>
              <a:t>Worker Rights Under OSHA Act:</a:t>
            </a:r>
            <a:endParaRPr lang="en-US" dirty="0"/>
          </a:p>
        </p:txBody>
      </p:sp>
      <p:sp>
        <p:nvSpPr>
          <p:cNvPr id="3" name="Content Placeholder 2"/>
          <p:cNvSpPr>
            <a:spLocks noGrp="1"/>
          </p:cNvSpPr>
          <p:nvPr>
            <p:ph sz="quarter" idx="4294967295"/>
          </p:nvPr>
        </p:nvSpPr>
        <p:spPr>
          <a:xfrm>
            <a:off x="477981" y="2001982"/>
            <a:ext cx="11263745" cy="2749900"/>
          </a:xfrm>
          <a:prstGeom prst="rect">
            <a:avLst/>
          </a:prstGeom>
        </p:spPr>
        <p:txBody>
          <a:bodyPr>
            <a:normAutofit/>
          </a:bodyPr>
          <a:lstStyle/>
          <a:p>
            <a:pPr marL="68580" indent="0">
              <a:buNone/>
            </a:pPr>
            <a:r>
              <a:rPr lang="en-US" dirty="0"/>
              <a:t>You have the right to a safe workplace. The </a:t>
            </a:r>
            <a:r>
              <a:rPr lang="en-US" dirty="0">
                <a:hlinkClick r:id="rId2" tooltip="Occupational Safety and Health Act of 1970"/>
              </a:rPr>
              <a:t>Occupational Safety and Health Act of 1970</a:t>
            </a:r>
            <a:r>
              <a:rPr lang="en-US" dirty="0"/>
              <a:t> (OSH Act) was passed to prevent workers from being killed or seriously harmed at work. The law requires employers to provide their employees with working conditions that are free of known dangers. The Act created the Occupational Safety and Health Administration (OSHA), which sets and enforces protective workplace safety and health standards. OSHA also provides information, training and assistance to workers and employers. Workers may file a complaint to have OSHA inspect their workplace if they believe that their employer is not following OSHA standards or that there are serious hazards. </a:t>
            </a:r>
          </a:p>
        </p:txBody>
      </p:sp>
      <p:sp>
        <p:nvSpPr>
          <p:cNvPr id="4" name="Rectangle 3"/>
          <p:cNvSpPr/>
          <p:nvPr/>
        </p:nvSpPr>
        <p:spPr>
          <a:xfrm>
            <a:off x="477980" y="4549676"/>
            <a:ext cx="11263745" cy="1477328"/>
          </a:xfrm>
          <a:prstGeom prst="rect">
            <a:avLst/>
          </a:prstGeom>
        </p:spPr>
        <p:txBody>
          <a:bodyPr wrap="square">
            <a:spAutoFit/>
          </a:bodyPr>
          <a:lstStyle/>
          <a:p>
            <a:r>
              <a:rPr lang="en-US" b="1" dirty="0"/>
              <a:t>Know Your Rights</a:t>
            </a:r>
          </a:p>
          <a:p>
            <a:r>
              <a:rPr lang="en-US" dirty="0"/>
              <a:t>Under federal law, you are entitled to a safe workplace. Your employer must provide a workplace free of known health and safety hazards. If you have concerns, you have the right to speak up about them </a:t>
            </a:r>
            <a:r>
              <a:rPr lang="en-US" b="1" dirty="0"/>
              <a:t>without fear of retaliation</a:t>
            </a:r>
            <a:r>
              <a:rPr lang="en-US" dirty="0"/>
              <a:t>. For more information regarding Employee rights please visit: </a:t>
            </a:r>
            <a:r>
              <a:rPr lang="en-US" dirty="0" smtClean="0">
                <a:hlinkClick r:id="rId3"/>
              </a:rPr>
              <a:t>Link to Workers' Rights</a:t>
            </a:r>
            <a:endParaRPr lang="en-US" dirty="0"/>
          </a:p>
          <a:p>
            <a:r>
              <a:rPr lang="en-US" dirty="0"/>
              <a:t> </a:t>
            </a:r>
          </a:p>
        </p:txBody>
      </p:sp>
    </p:spTree>
    <p:extLst>
      <p:ext uri="{BB962C8B-B14F-4D97-AF65-F5344CB8AC3E}">
        <p14:creationId xmlns:p14="http://schemas.microsoft.com/office/powerpoint/2010/main" val="174570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976746"/>
            <a:ext cx="7024744" cy="724936"/>
          </a:xfrm>
        </p:spPr>
        <p:txBody>
          <a:bodyPr/>
          <a:lstStyle/>
          <a:p>
            <a:r>
              <a:rPr lang="en-US" dirty="0"/>
              <a:t>Worker Rights Under OSHA Act</a:t>
            </a:r>
            <a:r>
              <a:rPr lang="en-US" dirty="0" smtClean="0"/>
              <a:t>: </a:t>
            </a:r>
            <a:endParaRPr lang="en-US" dirty="0"/>
          </a:p>
        </p:txBody>
      </p:sp>
      <p:sp>
        <p:nvSpPr>
          <p:cNvPr id="3" name="Content Placeholder 2"/>
          <p:cNvSpPr>
            <a:spLocks noGrp="1"/>
          </p:cNvSpPr>
          <p:nvPr>
            <p:ph sz="quarter" idx="4294967295"/>
          </p:nvPr>
        </p:nvSpPr>
        <p:spPr>
          <a:xfrm>
            <a:off x="436417" y="1905000"/>
            <a:ext cx="11284527" cy="3901440"/>
          </a:xfrm>
          <a:prstGeom prst="rect">
            <a:avLst/>
          </a:prstGeom>
        </p:spPr>
        <p:txBody>
          <a:bodyPr>
            <a:normAutofit/>
          </a:bodyPr>
          <a:lstStyle/>
          <a:p>
            <a:r>
              <a:rPr lang="en-US" dirty="0" smtClean="0"/>
              <a:t>Workers </a:t>
            </a:r>
            <a:r>
              <a:rPr lang="en-US" dirty="0"/>
              <a:t>are entitled to </a:t>
            </a:r>
            <a:r>
              <a:rPr lang="en-US" u="sng" dirty="0">
                <a:hlinkClick r:id="rId2" tooltip="OSHACT"/>
              </a:rPr>
              <a:t>working conditions</a:t>
            </a:r>
            <a:r>
              <a:rPr lang="en-US" dirty="0"/>
              <a:t> that do not pose a risk of serious harm. To help assure a safe and healthful workplace, OSHA also provides workers with the right to:</a:t>
            </a:r>
          </a:p>
          <a:p>
            <a:pPr lvl="0"/>
            <a:r>
              <a:rPr lang="en-US" dirty="0"/>
              <a:t>Ask OSHA to inspect their workplace;</a:t>
            </a:r>
          </a:p>
          <a:p>
            <a:pPr lvl="0"/>
            <a:r>
              <a:rPr lang="en-US" dirty="0"/>
              <a:t>Use their rights under the law without retaliation and discrimination;</a:t>
            </a:r>
          </a:p>
          <a:p>
            <a:pPr lvl="0"/>
            <a:r>
              <a:rPr lang="en-US" dirty="0"/>
              <a:t>Receive information and training about hazards, methods to prevent harm, and the OSHA standards that apply to their workplace. The training must be in a language you can understand;</a:t>
            </a:r>
          </a:p>
          <a:p>
            <a:pPr lvl="0"/>
            <a:r>
              <a:rPr lang="en-US" dirty="0"/>
              <a:t>Get copies of test results done to find hazards in the workplace;</a:t>
            </a:r>
          </a:p>
          <a:p>
            <a:pPr lvl="0"/>
            <a:r>
              <a:rPr lang="en-US" dirty="0"/>
              <a:t>Review </a:t>
            </a:r>
            <a:r>
              <a:rPr lang="en-US" u="sng" dirty="0">
                <a:hlinkClick r:id="rId3" tooltip="records"/>
              </a:rPr>
              <a:t>records of work-related injuries and illnesses</a:t>
            </a:r>
            <a:r>
              <a:rPr lang="en-US" dirty="0"/>
              <a:t>;</a:t>
            </a:r>
          </a:p>
          <a:p>
            <a:r>
              <a:rPr lang="en-US" dirty="0"/>
              <a:t>Get copies of their </a:t>
            </a:r>
            <a:r>
              <a:rPr lang="en-US" u="sng" dirty="0">
                <a:hlinkClick r:id="rId4" tooltip="medical records"/>
              </a:rPr>
              <a:t>medical records</a:t>
            </a:r>
            <a:endParaRPr lang="en-US" dirty="0"/>
          </a:p>
        </p:txBody>
      </p:sp>
    </p:spTree>
    <p:extLst>
      <p:ext uri="{BB962C8B-B14F-4D97-AF65-F5344CB8AC3E}">
        <p14:creationId xmlns:p14="http://schemas.microsoft.com/office/powerpoint/2010/main" val="239851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1087582"/>
            <a:ext cx="7024744" cy="648736"/>
          </a:xfrm>
        </p:spPr>
        <p:txBody>
          <a:bodyPr>
            <a:normAutofit fontScale="90000"/>
          </a:bodyPr>
          <a:lstStyle/>
          <a:p>
            <a:r>
              <a:rPr lang="en-US" dirty="0">
                <a:solidFill>
                  <a:srgbClr val="2E9D1B"/>
                </a:solidFill>
              </a:rPr>
              <a:t>Workers’ Rights under the </a:t>
            </a:r>
            <a:r>
              <a:rPr lang="en-US" dirty="0" smtClean="0">
                <a:solidFill>
                  <a:srgbClr val="2E9D1B"/>
                </a:solidFill>
              </a:rPr>
              <a:t>OSHA Act:</a:t>
            </a:r>
            <a:endParaRPr lang="en-US" dirty="0">
              <a:solidFill>
                <a:srgbClr val="2E9D1B"/>
              </a:solidFill>
            </a:endParaRPr>
          </a:p>
        </p:txBody>
      </p:sp>
      <p:sp>
        <p:nvSpPr>
          <p:cNvPr id="3" name="Content Placeholder 2"/>
          <p:cNvSpPr>
            <a:spLocks noGrp="1"/>
          </p:cNvSpPr>
          <p:nvPr>
            <p:ph sz="quarter" idx="4294967295"/>
          </p:nvPr>
        </p:nvSpPr>
        <p:spPr>
          <a:xfrm>
            <a:off x="491836" y="2449828"/>
            <a:ext cx="11208327" cy="1752643"/>
          </a:xfrm>
          <a:prstGeom prst="rect">
            <a:avLst/>
          </a:prstGeom>
        </p:spPr>
        <p:txBody>
          <a:bodyPr>
            <a:noAutofit/>
          </a:bodyPr>
          <a:lstStyle/>
          <a:p>
            <a:pPr marL="68580" indent="0">
              <a:buNone/>
            </a:pPr>
            <a:r>
              <a:rPr lang="en-US" dirty="0" smtClean="0"/>
              <a:t>Employees have the right to file </a:t>
            </a:r>
            <a:r>
              <a:rPr lang="en-US" dirty="0"/>
              <a:t>a complaint if punished or </a:t>
            </a:r>
            <a:r>
              <a:rPr lang="en-US" dirty="0" smtClean="0"/>
              <a:t>discriminated against </a:t>
            </a:r>
            <a:r>
              <a:rPr lang="en-US" dirty="0"/>
              <a:t>for acting as a “whistleblower</a:t>
            </a:r>
            <a:r>
              <a:rPr lang="en-US" dirty="0" smtClean="0"/>
              <a:t>”</a:t>
            </a:r>
          </a:p>
          <a:p>
            <a:pPr marL="68580" indent="0">
              <a:buNone/>
            </a:pPr>
            <a:endParaRPr lang="en-US" dirty="0"/>
          </a:p>
          <a:p>
            <a:pPr marL="68580" indent="0">
              <a:buNone/>
            </a:pPr>
            <a:r>
              <a:rPr lang="en-US" dirty="0"/>
              <a:t>A </a:t>
            </a:r>
            <a:r>
              <a:rPr lang="en-US" b="1" dirty="0" smtClean="0"/>
              <a:t>whistleblower </a:t>
            </a:r>
            <a:r>
              <a:rPr lang="en-US" dirty="0" smtClean="0"/>
              <a:t>is an employee who reports something that is wrong or dishonest at work. Employees </a:t>
            </a:r>
            <a:r>
              <a:rPr lang="en-US" dirty="0"/>
              <a:t>have the right to file a </a:t>
            </a:r>
            <a:r>
              <a:rPr lang="en-US" dirty="0" smtClean="0"/>
              <a:t>complaint. </a:t>
            </a:r>
            <a:endParaRPr lang="en-US" dirty="0"/>
          </a:p>
        </p:txBody>
      </p:sp>
    </p:spTree>
    <p:extLst>
      <p:ext uri="{BB962C8B-B14F-4D97-AF65-F5344CB8AC3E}">
        <p14:creationId xmlns:p14="http://schemas.microsoft.com/office/powerpoint/2010/main" val="117230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4236"/>
            <a:ext cx="7024744" cy="1143000"/>
          </a:xfrm>
        </p:spPr>
        <p:txBody>
          <a:bodyPr/>
          <a:lstStyle/>
          <a:p>
            <a:r>
              <a:rPr lang="en-US" dirty="0" smtClean="0"/>
              <a:t>Healthcare Settings at Risk: </a:t>
            </a:r>
            <a:endParaRPr lang="en-US" dirty="0"/>
          </a:p>
        </p:txBody>
      </p:sp>
      <p:sp>
        <p:nvSpPr>
          <p:cNvPr id="3" name="Content Placeholder 2"/>
          <p:cNvSpPr>
            <a:spLocks noGrp="1"/>
          </p:cNvSpPr>
          <p:nvPr>
            <p:ph sz="quarter" idx="4294967295"/>
          </p:nvPr>
        </p:nvSpPr>
        <p:spPr>
          <a:xfrm>
            <a:off x="533400" y="2036618"/>
            <a:ext cx="11166764" cy="4572000"/>
          </a:xfrm>
          <a:prstGeom prst="rect">
            <a:avLst/>
          </a:prstGeom>
        </p:spPr>
        <p:txBody>
          <a:bodyPr>
            <a:normAutofit lnSpcReduction="10000"/>
          </a:bodyPr>
          <a:lstStyle/>
          <a:p>
            <a:r>
              <a:rPr lang="en-US" dirty="0" smtClean="0"/>
              <a:t>Hospital settings represent large institutional medical facilities;</a:t>
            </a:r>
          </a:p>
          <a:p>
            <a:pPr marL="68580" indent="0">
              <a:buNone/>
            </a:pPr>
            <a:endParaRPr lang="en-US" dirty="0" smtClean="0"/>
          </a:p>
          <a:p>
            <a:r>
              <a:rPr lang="en-US" dirty="0" smtClean="0"/>
              <a:t>Residential Treatment settings include institutional facilities such as nursing homes, and other long-term care facilities;</a:t>
            </a:r>
          </a:p>
          <a:p>
            <a:pPr marL="68580" indent="0">
              <a:buNone/>
            </a:pPr>
            <a:endParaRPr lang="en-US" dirty="0" smtClean="0"/>
          </a:p>
          <a:p>
            <a:r>
              <a:rPr lang="en-US" dirty="0" smtClean="0"/>
              <a:t>Non-residential Treatment/Service settings include small neighborhood clinics and mental health centers; </a:t>
            </a:r>
          </a:p>
          <a:p>
            <a:pPr marL="68580" indent="0">
              <a:buNone/>
            </a:pPr>
            <a:endParaRPr lang="en-US" dirty="0" smtClean="0"/>
          </a:p>
          <a:p>
            <a:r>
              <a:rPr lang="en-US" dirty="0" smtClean="0"/>
              <a:t>Community Care settings include community-based residential facilities and group homes; and</a:t>
            </a:r>
          </a:p>
          <a:p>
            <a:pPr marL="68580" indent="0">
              <a:buNone/>
            </a:pPr>
            <a:endParaRPr lang="en-US" dirty="0" smtClean="0"/>
          </a:p>
          <a:p>
            <a:r>
              <a:rPr lang="en-US" dirty="0" smtClean="0"/>
              <a:t>Field work settings include home healthcare workers or social workers who make home visits. </a:t>
            </a:r>
          </a:p>
          <a:p>
            <a:endParaRPr lang="en-US" dirty="0" smtClean="0"/>
          </a:p>
          <a:p>
            <a:pPr marL="68580" indent="0">
              <a:buNone/>
            </a:pPr>
            <a:r>
              <a:rPr lang="en-US" dirty="0" smtClean="0">
                <a:hlinkClick r:id="rId2"/>
              </a:rPr>
              <a:t>Link to Workplace </a:t>
            </a:r>
            <a:r>
              <a:rPr lang="en-US" dirty="0" err="1" smtClean="0">
                <a:hlinkClick r:id="rId2"/>
              </a:rPr>
              <a:t>Violance</a:t>
            </a:r>
            <a:r>
              <a:rPr lang="en-US" dirty="0" smtClean="0">
                <a:hlinkClick r:id="rId2"/>
              </a:rPr>
              <a:t> in Healthcare</a:t>
            </a:r>
            <a:endParaRPr lang="en-US" dirty="0"/>
          </a:p>
        </p:txBody>
      </p:sp>
    </p:spTree>
    <p:extLst>
      <p:ext uri="{BB962C8B-B14F-4D97-AF65-F5344CB8AC3E}">
        <p14:creationId xmlns:p14="http://schemas.microsoft.com/office/powerpoint/2010/main" val="282166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685800"/>
            <a:ext cx="7024744" cy="1143000"/>
          </a:xfrm>
        </p:spPr>
        <p:txBody>
          <a:bodyPr>
            <a:normAutofit fontScale="90000"/>
          </a:bodyPr>
          <a:lstStyle/>
          <a:p>
            <a:r>
              <a:rPr lang="en-US" dirty="0" smtClean="0"/>
              <a:t/>
            </a:r>
            <a:br>
              <a:rPr lang="en-US" dirty="0" smtClean="0"/>
            </a:br>
            <a:r>
              <a:rPr lang="en-US" dirty="0"/>
              <a:t/>
            </a:r>
            <a:br>
              <a:rPr lang="en-US" dirty="0"/>
            </a:br>
            <a:r>
              <a:rPr lang="en-US" dirty="0" smtClean="0"/>
              <a:t>Healthcare Worker Risk </a:t>
            </a:r>
            <a:r>
              <a:rPr lang="en-US" dirty="0"/>
              <a:t>Factors</a:t>
            </a:r>
            <a:br>
              <a:rPr lang="en-US" dirty="0"/>
            </a:br>
            <a:endParaRPr lang="en-US" dirty="0"/>
          </a:p>
        </p:txBody>
      </p:sp>
      <p:sp>
        <p:nvSpPr>
          <p:cNvPr id="3" name="Content Placeholder 2"/>
          <p:cNvSpPr>
            <a:spLocks noGrp="1"/>
          </p:cNvSpPr>
          <p:nvPr>
            <p:ph sz="quarter" idx="4294967295"/>
          </p:nvPr>
        </p:nvSpPr>
        <p:spPr>
          <a:xfrm>
            <a:off x="498763" y="1828800"/>
            <a:ext cx="11242964" cy="5029200"/>
          </a:xfrm>
          <a:prstGeom prst="rect">
            <a:avLst/>
          </a:prstGeom>
        </p:spPr>
        <p:txBody>
          <a:bodyPr>
            <a:normAutofit fontScale="85000" lnSpcReduction="20000"/>
          </a:bodyPr>
          <a:lstStyle/>
          <a:p>
            <a:pPr marL="68580" indent="0">
              <a:buNone/>
            </a:pPr>
            <a:r>
              <a:rPr lang="en-US" dirty="0"/>
              <a:t> </a:t>
            </a:r>
          </a:p>
          <a:p>
            <a:r>
              <a:rPr lang="en-US" dirty="0"/>
              <a:t>Working directly with people who have a history of violence, abuse drugs or alcohol, gang members, and relatives of patients or clients;</a:t>
            </a:r>
          </a:p>
          <a:p>
            <a:pPr marL="68580" indent="0">
              <a:buNone/>
            </a:pPr>
            <a:r>
              <a:rPr lang="en-US" dirty="0"/>
              <a:t> </a:t>
            </a:r>
          </a:p>
          <a:p>
            <a:r>
              <a:rPr lang="en-US" dirty="0"/>
              <a:t>Transporting patients and clients;</a:t>
            </a:r>
          </a:p>
          <a:p>
            <a:pPr marL="68580" indent="0">
              <a:buNone/>
            </a:pPr>
            <a:r>
              <a:rPr lang="en-US" dirty="0"/>
              <a:t> </a:t>
            </a:r>
          </a:p>
          <a:p>
            <a:r>
              <a:rPr lang="en-US" dirty="0"/>
              <a:t>Working </a:t>
            </a:r>
            <a:r>
              <a:rPr lang="en-US" dirty="0" smtClean="0"/>
              <a:t>alone or poor </a:t>
            </a:r>
            <a:r>
              <a:rPr lang="en-US" dirty="0"/>
              <a:t>environmental design of the workplace that may block employees’ vision or interfere with their escape from a violent incident;</a:t>
            </a:r>
          </a:p>
          <a:p>
            <a:pPr marL="68580" indent="0">
              <a:buNone/>
            </a:pPr>
            <a:r>
              <a:rPr lang="en-US" dirty="0"/>
              <a:t> </a:t>
            </a:r>
          </a:p>
          <a:p>
            <a:r>
              <a:rPr lang="en-US" dirty="0"/>
              <a:t>Poorly lit corridors, rooms, parking lots and other areas;</a:t>
            </a:r>
          </a:p>
          <a:p>
            <a:pPr marL="68580" indent="0">
              <a:buNone/>
            </a:pPr>
            <a:r>
              <a:rPr lang="en-US" dirty="0"/>
              <a:t> </a:t>
            </a:r>
          </a:p>
          <a:p>
            <a:r>
              <a:rPr lang="en-US" dirty="0"/>
              <a:t>Lack of means of emergency communication;</a:t>
            </a:r>
          </a:p>
          <a:p>
            <a:pPr marL="68580" indent="0">
              <a:buNone/>
            </a:pPr>
            <a:r>
              <a:rPr lang="en-US" dirty="0"/>
              <a:t> </a:t>
            </a:r>
          </a:p>
          <a:p>
            <a:r>
              <a:rPr lang="en-US" dirty="0"/>
              <a:t>Prevalence of firearms, knives and other weapons among patients and their families and friends; and</a:t>
            </a:r>
          </a:p>
          <a:p>
            <a:pPr marL="68580" indent="0">
              <a:buNone/>
            </a:pPr>
            <a:r>
              <a:rPr lang="en-US" dirty="0"/>
              <a:t> </a:t>
            </a:r>
          </a:p>
          <a:p>
            <a:r>
              <a:rPr lang="en-US" dirty="0"/>
              <a:t>Working in neighborhoods with high crime rates.</a:t>
            </a:r>
          </a:p>
          <a:p>
            <a:pPr marL="68580" indent="0">
              <a:buNone/>
            </a:pPr>
            <a:r>
              <a:rPr lang="en-US" dirty="0"/>
              <a:t> </a:t>
            </a:r>
          </a:p>
          <a:p>
            <a:endParaRPr lang="en-US" dirty="0"/>
          </a:p>
        </p:txBody>
      </p:sp>
    </p:spTree>
    <p:extLst>
      <p:ext uri="{BB962C8B-B14F-4D97-AF65-F5344CB8AC3E}">
        <p14:creationId xmlns:p14="http://schemas.microsoft.com/office/powerpoint/2010/main" val="1893638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685800"/>
            <a:ext cx="11118271" cy="990600"/>
          </a:xfrm>
        </p:spPr>
        <p:txBody>
          <a:bodyPr>
            <a:noAutofit/>
          </a:bodyPr>
          <a:lstStyle/>
          <a:p>
            <a:r>
              <a:rPr lang="en-US" sz="3200" dirty="0">
                <a:solidFill>
                  <a:srgbClr val="2E9D1B"/>
                </a:solidFill>
              </a:rPr>
              <a:t>Risks Prevention examples for Healthcare &amp; Social Service Workers:</a:t>
            </a:r>
            <a:endParaRPr lang="en-US" sz="3200" dirty="0"/>
          </a:p>
        </p:txBody>
      </p:sp>
      <p:sp>
        <p:nvSpPr>
          <p:cNvPr id="3" name="Content Placeholder 2"/>
          <p:cNvSpPr>
            <a:spLocks noGrp="1"/>
          </p:cNvSpPr>
          <p:nvPr>
            <p:ph sz="quarter" idx="4294967295"/>
          </p:nvPr>
        </p:nvSpPr>
        <p:spPr>
          <a:xfrm>
            <a:off x="303834" y="2499360"/>
            <a:ext cx="11888166" cy="4358640"/>
          </a:xfrm>
          <a:prstGeom prst="rect">
            <a:avLst/>
          </a:prstGeom>
        </p:spPr>
        <p:txBody>
          <a:bodyPr>
            <a:normAutofit fontScale="92500" lnSpcReduction="20000"/>
          </a:bodyPr>
          <a:lstStyle/>
          <a:p>
            <a:pPr lvl="0"/>
            <a:r>
              <a:rPr lang="en-US" sz="2600" dirty="0"/>
              <a:t>State clearly to patients, clients and employees that violence is not permitted or tolerated</a:t>
            </a:r>
          </a:p>
          <a:p>
            <a:pPr lvl="0"/>
            <a:r>
              <a:rPr lang="en-US" sz="2600" dirty="0"/>
              <a:t>Institute a sign-in procedure with passes for visitors, especially in a newborn nursery or pediatric department</a:t>
            </a:r>
          </a:p>
          <a:p>
            <a:pPr lvl="0"/>
            <a:r>
              <a:rPr lang="en-US" sz="2600" dirty="0"/>
              <a:t>Enforce visitor hours and procedures</a:t>
            </a:r>
          </a:p>
          <a:p>
            <a:pPr lvl="0"/>
            <a:r>
              <a:rPr lang="en-US" sz="2600" dirty="0"/>
              <a:t>Establish a list of “restricted visitors” for patients with a history of violence or gang activity. Make copies available at security checkpoints, nurses’ stations and visitor sign-in areas </a:t>
            </a:r>
          </a:p>
          <a:p>
            <a:pPr lvl="0"/>
            <a:r>
              <a:rPr lang="en-US" sz="2600" dirty="0"/>
              <a:t>Review and revise visitor check systems, when necessary</a:t>
            </a:r>
          </a:p>
          <a:p>
            <a:pPr marL="68580" indent="0">
              <a:buNone/>
            </a:pPr>
            <a:r>
              <a:rPr lang="en-US" b="1" dirty="0" smtClean="0"/>
              <a:t>For more information visit the website: </a:t>
            </a:r>
            <a:r>
              <a:rPr lang="en-US" dirty="0" smtClean="0">
                <a:hlinkClick r:id="rId3"/>
              </a:rPr>
              <a:t>Link to Guidelines for Preventing Workplace Violence for Healthcare and Social Service Workers  </a:t>
            </a:r>
            <a:r>
              <a:rPr lang="en-US" dirty="0" smtClean="0"/>
              <a:t>(or) </a:t>
            </a:r>
          </a:p>
          <a:p>
            <a:pPr marL="68580" indent="0">
              <a:buNone/>
            </a:pPr>
            <a:r>
              <a:rPr lang="en-US" dirty="0" smtClean="0">
                <a:hlinkClick r:id="rId4"/>
              </a:rPr>
              <a:t>Link not working </a:t>
            </a:r>
            <a:endParaRPr lang="en-US" dirty="0" smtClean="0"/>
          </a:p>
          <a:p>
            <a:pPr marL="68580" indent="0">
              <a:buNone/>
            </a:pPr>
            <a:r>
              <a:rPr lang="en-US" b="1" dirty="0" smtClean="0"/>
              <a:t>DOL Blog</a:t>
            </a:r>
            <a:r>
              <a:rPr lang="en-US" b="1" dirty="0"/>
              <a:t>:</a:t>
            </a:r>
            <a:r>
              <a:rPr lang="en-US" dirty="0"/>
              <a:t> </a:t>
            </a:r>
            <a:r>
              <a:rPr lang="en-US" dirty="0" smtClean="0">
                <a:hlinkClick r:id="rId5"/>
              </a:rPr>
              <a:t>Link not working</a:t>
            </a:r>
            <a:endParaRPr lang="en-US" dirty="0"/>
          </a:p>
          <a:p>
            <a:pPr marL="68580" indent="0">
              <a:buNone/>
            </a:pPr>
            <a:endParaRPr lang="en-US" dirty="0" smtClean="0"/>
          </a:p>
          <a:p>
            <a:pPr marL="68580" indent="0">
              <a:buNone/>
            </a:pPr>
            <a:endParaRPr lang="en-US" dirty="0" smtClean="0"/>
          </a:p>
          <a:p>
            <a:pPr lvl="0"/>
            <a:endParaRPr lang="en-US" dirty="0" smtClean="0"/>
          </a:p>
          <a:p>
            <a:endParaRPr lang="en-US" dirty="0"/>
          </a:p>
        </p:txBody>
      </p:sp>
    </p:spTree>
    <p:extLst>
      <p:ext uri="{BB962C8B-B14F-4D97-AF65-F5344CB8AC3E}">
        <p14:creationId xmlns:p14="http://schemas.microsoft.com/office/powerpoint/2010/main" val="2966511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argeImage" descr="Workplace Violence WP-VIOFS-E v02.jpg" title="Workplace Violance Polic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654" y="671946"/>
            <a:ext cx="4562163" cy="6019800"/>
          </a:xfrm>
          <a:prstGeom prst="rect">
            <a:avLst/>
          </a:prstGeom>
          <a:ln>
            <a:noFill/>
          </a:ln>
          <a:effectLst>
            <a:softEdge rad="112500"/>
          </a:effectLst>
        </p:spPr>
      </p:pic>
      <p:sp>
        <p:nvSpPr>
          <p:cNvPr id="2" name="Title 1"/>
          <p:cNvSpPr>
            <a:spLocks noGrp="1"/>
          </p:cNvSpPr>
          <p:nvPr>
            <p:ph type="title"/>
          </p:nvPr>
        </p:nvSpPr>
        <p:spPr>
          <a:xfrm>
            <a:off x="533400" y="1046018"/>
            <a:ext cx="3248891" cy="685800"/>
          </a:xfrm>
        </p:spPr>
        <p:txBody>
          <a:bodyPr>
            <a:normAutofit/>
          </a:bodyPr>
          <a:lstStyle/>
          <a:p>
            <a:r>
              <a:rPr lang="en-US" dirty="0" smtClean="0">
                <a:solidFill>
                  <a:srgbClr val="2E9D1B"/>
                </a:solidFill>
              </a:rPr>
              <a:t>Zero Tolerance:</a:t>
            </a:r>
            <a:endParaRPr lang="en-US" dirty="0">
              <a:solidFill>
                <a:srgbClr val="2E9D1B"/>
              </a:solidFill>
            </a:endParaRPr>
          </a:p>
        </p:txBody>
      </p:sp>
      <p:sp>
        <p:nvSpPr>
          <p:cNvPr id="3" name="TextBox 2"/>
          <p:cNvSpPr txBox="1"/>
          <p:nvPr/>
        </p:nvSpPr>
        <p:spPr>
          <a:xfrm>
            <a:off x="793174" y="2008910"/>
            <a:ext cx="5960917" cy="3847207"/>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t>Samples Include:</a:t>
            </a:r>
          </a:p>
          <a:p>
            <a:pPr marL="342900" indent="-342900">
              <a:buClr>
                <a:srgbClr val="0070C0"/>
              </a:buClr>
              <a:buFont typeface="Wingdings" panose="05000000000000000000" pitchFamily="2" charset="2"/>
              <a:buChar char="§"/>
            </a:pPr>
            <a:r>
              <a:rPr lang="en-US" sz="2400" dirty="0"/>
              <a:t>Discrimination</a:t>
            </a:r>
          </a:p>
          <a:p>
            <a:pPr marL="342900" indent="-342900">
              <a:buClr>
                <a:srgbClr val="0070C0"/>
              </a:buClr>
              <a:buFont typeface="Wingdings" panose="05000000000000000000" pitchFamily="2" charset="2"/>
              <a:buChar char="§"/>
            </a:pPr>
            <a:r>
              <a:rPr lang="en-US" sz="2400" dirty="0"/>
              <a:t>Physical Harassment</a:t>
            </a:r>
          </a:p>
          <a:p>
            <a:pPr marL="342900" indent="-342900">
              <a:buClr>
                <a:srgbClr val="0070C0"/>
              </a:buClr>
              <a:buFont typeface="Wingdings" panose="05000000000000000000" pitchFamily="2" charset="2"/>
              <a:buChar char="§"/>
            </a:pPr>
            <a:r>
              <a:rPr lang="en-US" sz="2400" dirty="0"/>
              <a:t>Verbal Harassment</a:t>
            </a:r>
          </a:p>
          <a:p>
            <a:pPr marL="342900" indent="-342900">
              <a:buClr>
                <a:srgbClr val="0070C0"/>
              </a:buClr>
              <a:buFont typeface="Wingdings" panose="05000000000000000000" pitchFamily="2" charset="2"/>
              <a:buChar char="§"/>
            </a:pPr>
            <a:r>
              <a:rPr lang="en-US" sz="2400" dirty="0"/>
              <a:t>Sexual Harassment</a:t>
            </a:r>
          </a:p>
          <a:p>
            <a:pPr marL="342900" indent="-342900">
              <a:buClr>
                <a:srgbClr val="0070C0"/>
              </a:buClr>
              <a:buFont typeface="Wingdings" panose="05000000000000000000" pitchFamily="2" charset="2"/>
              <a:buChar char="§"/>
            </a:pPr>
            <a:r>
              <a:rPr lang="en-US" sz="2400" dirty="0"/>
              <a:t>Bullying</a:t>
            </a:r>
          </a:p>
          <a:p>
            <a:pPr marL="342900" indent="-342900">
              <a:buClr>
                <a:srgbClr val="0070C0"/>
              </a:buClr>
              <a:buFont typeface="Wingdings" panose="05000000000000000000" pitchFamily="2" charset="2"/>
              <a:buChar char="§"/>
            </a:pPr>
            <a:r>
              <a:rPr lang="en-US" sz="2400" dirty="0"/>
              <a:t>Misappropriation of Property</a:t>
            </a:r>
          </a:p>
          <a:p>
            <a:pPr marL="342900" indent="-342900">
              <a:buClr>
                <a:srgbClr val="0070C0"/>
              </a:buClr>
              <a:buFont typeface="Wingdings" panose="05000000000000000000" pitchFamily="2" charset="2"/>
              <a:buChar char="§"/>
            </a:pPr>
            <a:r>
              <a:rPr lang="en-US" sz="2400" dirty="0"/>
              <a:t>Retaliation</a:t>
            </a:r>
          </a:p>
          <a:p>
            <a:pPr marL="342900" indent="-342900">
              <a:buClr>
                <a:srgbClr val="0070C0"/>
              </a:buClr>
              <a:buFont typeface="Wingdings" panose="05000000000000000000" pitchFamily="2" charset="2"/>
              <a:buChar char="§"/>
            </a:pPr>
            <a:endParaRPr lang="en-US" sz="2000" dirty="0"/>
          </a:p>
          <a:p>
            <a:pPr>
              <a:buClr>
                <a:srgbClr val="0070C0"/>
              </a:buClr>
            </a:pPr>
            <a:r>
              <a:rPr lang="en-US" sz="1600" dirty="0" smtClean="0"/>
              <a:t>Zero </a:t>
            </a:r>
            <a:r>
              <a:rPr lang="en-US" sz="1600" dirty="0"/>
              <a:t>tolerance poster:  </a:t>
            </a:r>
          </a:p>
          <a:p>
            <a:pPr>
              <a:buClr>
                <a:srgbClr val="0070C0"/>
              </a:buClr>
            </a:pPr>
            <a:r>
              <a:rPr lang="en-US" sz="1600" dirty="0" smtClean="0">
                <a:hlinkClick r:id="rId4"/>
              </a:rPr>
              <a:t>Link not working</a:t>
            </a:r>
            <a:endParaRPr lang="en-US" sz="1600" dirty="0"/>
          </a:p>
        </p:txBody>
      </p:sp>
    </p:spTree>
    <p:extLst>
      <p:ext uri="{BB962C8B-B14F-4D97-AF65-F5344CB8AC3E}">
        <p14:creationId xmlns:p14="http://schemas.microsoft.com/office/powerpoint/2010/main" val="1661260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02" y="972931"/>
            <a:ext cx="7024744" cy="663464"/>
          </a:xfrm>
        </p:spPr>
        <p:txBody>
          <a:bodyPr>
            <a:normAutofit/>
          </a:bodyPr>
          <a:lstStyle/>
          <a:p>
            <a:r>
              <a:rPr lang="en-US" dirty="0">
                <a:solidFill>
                  <a:srgbClr val="2E9D1B"/>
                </a:solidFill>
                <a:latin typeface="Arial" panose="020B0604020202020204" pitchFamily="34" charset="0"/>
              </a:rPr>
              <a:t>What </a:t>
            </a:r>
            <a:r>
              <a:rPr lang="en-US" dirty="0" smtClean="0">
                <a:solidFill>
                  <a:srgbClr val="2E9D1B"/>
                </a:solidFill>
                <a:latin typeface="Arial" panose="020B0604020202020204" pitchFamily="34" charset="0"/>
              </a:rPr>
              <a:t>Employers Can Do: </a:t>
            </a:r>
            <a:endParaRPr lang="en-US" dirty="0">
              <a:solidFill>
                <a:srgbClr val="2E9D1B"/>
              </a:solidFill>
            </a:endParaRPr>
          </a:p>
        </p:txBody>
      </p:sp>
      <p:sp>
        <p:nvSpPr>
          <p:cNvPr id="3" name="Content Placeholder 2"/>
          <p:cNvSpPr>
            <a:spLocks noGrp="1"/>
          </p:cNvSpPr>
          <p:nvPr>
            <p:ph sz="quarter" idx="4294967295"/>
          </p:nvPr>
        </p:nvSpPr>
        <p:spPr>
          <a:xfrm>
            <a:off x="463702" y="2182702"/>
            <a:ext cx="11236462" cy="2254387"/>
          </a:xfrm>
          <a:prstGeom prst="rect">
            <a:avLst/>
          </a:prstGeom>
        </p:spPr>
        <p:txBody>
          <a:bodyPr>
            <a:normAutofit/>
          </a:bodyPr>
          <a:lstStyle/>
          <a:p>
            <a:r>
              <a:rPr lang="en-US" dirty="0" smtClean="0"/>
              <a:t>Zero Tolerance Policy</a:t>
            </a:r>
          </a:p>
          <a:p>
            <a:r>
              <a:rPr lang="en-US" dirty="0" smtClean="0"/>
              <a:t>Workplace Violence Prevention Program</a:t>
            </a:r>
          </a:p>
          <a:p>
            <a:r>
              <a:rPr lang="en-US" dirty="0" smtClean="0"/>
              <a:t>Establish an employee handbook that lists operating procedures that all claims of workplace violence will be investigated and remedied promptly.</a:t>
            </a:r>
          </a:p>
          <a:p>
            <a:r>
              <a:rPr lang="en-US" dirty="0" smtClean="0"/>
              <a:t>Every complaint should be taken seriously </a:t>
            </a:r>
            <a:endParaRPr lang="en-US" dirty="0"/>
          </a:p>
        </p:txBody>
      </p:sp>
      <p:pic>
        <p:nvPicPr>
          <p:cNvPr id="4" name="Picture 3" title="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079" y="3855117"/>
            <a:ext cx="3167085" cy="2318317"/>
          </a:xfrm>
          <a:prstGeom prst="rect">
            <a:avLst/>
          </a:prstGeom>
        </p:spPr>
      </p:pic>
    </p:spTree>
    <p:extLst>
      <p:ext uri="{BB962C8B-B14F-4D97-AF65-F5344CB8AC3E}">
        <p14:creationId xmlns:p14="http://schemas.microsoft.com/office/powerpoint/2010/main" val="399733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 </a:t>
            </a:r>
            <a:endParaRPr lang="en-US" dirty="0"/>
          </a:p>
        </p:txBody>
      </p:sp>
      <p:sp>
        <p:nvSpPr>
          <p:cNvPr id="3" name="Content Placeholder 2"/>
          <p:cNvSpPr>
            <a:spLocks noGrp="1"/>
          </p:cNvSpPr>
          <p:nvPr>
            <p:ph idx="1"/>
          </p:nvPr>
        </p:nvSpPr>
        <p:spPr>
          <a:xfrm>
            <a:off x="389745" y="2367092"/>
            <a:ext cx="11407514" cy="3424107"/>
          </a:xfrm>
        </p:spPr>
        <p:txBody>
          <a:bodyPr>
            <a:normAutofit/>
          </a:bodyPr>
          <a:lstStyle/>
          <a:p>
            <a:r>
              <a:rPr lang="en-US" dirty="0" smtClean="0"/>
              <a:t>Attendance: Each Trainee must sign in and stay for the entire training </a:t>
            </a:r>
          </a:p>
          <a:p>
            <a:r>
              <a:rPr lang="en-US" dirty="0" smtClean="0"/>
              <a:t>Instructor Introduction</a:t>
            </a:r>
          </a:p>
          <a:p>
            <a:r>
              <a:rPr lang="en-US" dirty="0" smtClean="0"/>
              <a:t>Discussion of 5 main topics</a:t>
            </a:r>
          </a:p>
          <a:p>
            <a:r>
              <a:rPr lang="en-US" dirty="0" smtClean="0"/>
              <a:t>Learning Activity after each topic (Workgroups, Roleplay, Demonstrations) </a:t>
            </a:r>
          </a:p>
          <a:p>
            <a:r>
              <a:rPr lang="en-US" dirty="0" smtClean="0"/>
              <a:t>Questions &amp; Answers</a:t>
            </a:r>
          </a:p>
          <a:p>
            <a:r>
              <a:rPr lang="en-US" dirty="0" smtClean="0"/>
              <a:t>Evaluation </a:t>
            </a:r>
          </a:p>
          <a:p>
            <a:r>
              <a:rPr lang="en-US" dirty="0" smtClean="0"/>
              <a:t>Takeaway’s include: Course Booklet, OSHA Quick Fact Sheets, Completion Certificate</a:t>
            </a:r>
          </a:p>
          <a:p>
            <a:endParaRPr lang="en-US" dirty="0"/>
          </a:p>
        </p:txBody>
      </p:sp>
    </p:spTree>
    <p:extLst>
      <p:ext uri="{BB962C8B-B14F-4D97-AF65-F5344CB8AC3E}">
        <p14:creationId xmlns:p14="http://schemas.microsoft.com/office/powerpoint/2010/main" val="349550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786606"/>
            <a:ext cx="7024744" cy="1143000"/>
          </a:xfrm>
        </p:spPr>
        <p:txBody>
          <a:bodyPr>
            <a:noAutofit/>
          </a:bodyPr>
          <a:lstStyle/>
          <a:p>
            <a:r>
              <a:rPr lang="en-US" sz="3600" dirty="0">
                <a:solidFill>
                  <a:srgbClr val="2E9D1B"/>
                </a:solidFill>
              </a:rPr>
              <a:t>Protecting Yourself:</a:t>
            </a:r>
            <a:br>
              <a:rPr lang="en-US" sz="3600" dirty="0">
                <a:solidFill>
                  <a:srgbClr val="2E9D1B"/>
                </a:solidFill>
              </a:rPr>
            </a:br>
            <a:endParaRPr lang="en-US" sz="3600" dirty="0">
              <a:solidFill>
                <a:srgbClr val="2E9D1B"/>
              </a:solidFill>
            </a:endParaRPr>
          </a:p>
        </p:txBody>
      </p:sp>
      <p:pic>
        <p:nvPicPr>
          <p:cNvPr id="5" name="Picture 4" title="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709" y="786606"/>
            <a:ext cx="2811920" cy="2971800"/>
          </a:xfrm>
          <a:prstGeom prst="rect">
            <a:avLst/>
          </a:prstGeom>
        </p:spPr>
      </p:pic>
      <p:sp>
        <p:nvSpPr>
          <p:cNvPr id="4" name="Rectangle 3"/>
          <p:cNvSpPr/>
          <p:nvPr/>
        </p:nvSpPr>
        <p:spPr>
          <a:xfrm>
            <a:off x="569626" y="2413338"/>
            <a:ext cx="8574374" cy="1754326"/>
          </a:xfrm>
          <a:prstGeom prst="rect">
            <a:avLst/>
          </a:prstGeom>
        </p:spPr>
        <p:txBody>
          <a:bodyPr wrap="square">
            <a:spAutoFit/>
          </a:bodyPr>
          <a:lstStyle/>
          <a:p>
            <a:pPr marL="285750" indent="-285750">
              <a:buClr>
                <a:srgbClr val="0070C0"/>
              </a:buClr>
              <a:buFont typeface="Wingdings" panose="05000000000000000000" pitchFamily="2" charset="2"/>
              <a:buChar char="§"/>
            </a:pPr>
            <a:r>
              <a:rPr lang="en-US" dirty="0"/>
              <a:t>Immediately report issues</a:t>
            </a:r>
          </a:p>
          <a:p>
            <a:pPr marL="285750" indent="-285750">
              <a:buClr>
                <a:srgbClr val="0070C0"/>
              </a:buClr>
              <a:buFont typeface="Wingdings" panose="05000000000000000000" pitchFamily="2" charset="2"/>
              <a:buChar char="§"/>
            </a:pPr>
            <a:r>
              <a:rPr lang="en-US" dirty="0"/>
              <a:t>Recognize violent situations</a:t>
            </a:r>
          </a:p>
          <a:p>
            <a:pPr marL="285750" indent="-285750">
              <a:buClr>
                <a:srgbClr val="0070C0"/>
              </a:buClr>
              <a:buFont typeface="Wingdings" panose="05000000000000000000" pitchFamily="2" charset="2"/>
              <a:buChar char="§"/>
            </a:pPr>
            <a:r>
              <a:rPr lang="en-US" dirty="0"/>
              <a:t>Alert supervisor</a:t>
            </a:r>
          </a:p>
          <a:p>
            <a:pPr marL="285750" indent="-285750">
              <a:buClr>
                <a:srgbClr val="0070C0"/>
              </a:buClr>
              <a:buFont typeface="Wingdings" panose="05000000000000000000" pitchFamily="2" charset="2"/>
              <a:buChar char="§"/>
            </a:pPr>
            <a:r>
              <a:rPr lang="en-US" dirty="0"/>
              <a:t>Report incidents in writing</a:t>
            </a:r>
          </a:p>
          <a:p>
            <a:pPr marL="285750" lvl="0" indent="-285750">
              <a:buClr>
                <a:srgbClr val="0070C0"/>
              </a:buClr>
              <a:buFont typeface="Wingdings" panose="05000000000000000000" pitchFamily="2" charset="2"/>
              <a:buChar char="§"/>
              <a:defRPr/>
            </a:pPr>
            <a:r>
              <a:rPr lang="en-US" dirty="0"/>
              <a:t>In case of immediate danger to yourself or others, or if you are a potential target of physical violence, call 911 for emergency assistance</a:t>
            </a:r>
          </a:p>
        </p:txBody>
      </p:sp>
    </p:spTree>
    <p:extLst>
      <p:ext uri="{BB962C8B-B14F-4D97-AF65-F5344CB8AC3E}">
        <p14:creationId xmlns:p14="http://schemas.microsoft.com/office/powerpoint/2010/main" val="427689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0" y="632810"/>
            <a:ext cx="11242963" cy="1285768"/>
          </a:xfrm>
        </p:spPr>
        <p:txBody>
          <a:bodyPr>
            <a:normAutofit fontScale="90000"/>
          </a:bodyPr>
          <a:lstStyle/>
          <a:p>
            <a:r>
              <a:rPr lang="en-US" b="1" dirty="0"/>
              <a:t>What to do if there is a Dangerous Situation at Work</a:t>
            </a:r>
            <a:br>
              <a:rPr lang="en-US" b="1" dirty="0"/>
            </a:br>
            <a:endParaRPr lang="en-US" dirty="0"/>
          </a:p>
        </p:txBody>
      </p:sp>
      <p:sp>
        <p:nvSpPr>
          <p:cNvPr id="3" name="Content Placeholder 2"/>
          <p:cNvSpPr>
            <a:spLocks noGrp="1"/>
          </p:cNvSpPr>
          <p:nvPr>
            <p:ph sz="quarter" idx="4294967295"/>
          </p:nvPr>
        </p:nvSpPr>
        <p:spPr>
          <a:xfrm>
            <a:off x="477981" y="2313432"/>
            <a:ext cx="11242963" cy="3493008"/>
          </a:xfrm>
          <a:prstGeom prst="rect">
            <a:avLst/>
          </a:prstGeom>
        </p:spPr>
        <p:txBody>
          <a:bodyPr>
            <a:normAutofit/>
          </a:bodyPr>
          <a:lstStyle/>
          <a:p>
            <a:pPr marL="68580" indent="0">
              <a:buNone/>
            </a:pPr>
            <a:r>
              <a:rPr lang="en-US" dirty="0" smtClean="0"/>
              <a:t>If </a:t>
            </a:r>
            <a:r>
              <a:rPr lang="en-US" dirty="0"/>
              <a:t>you believe working conditions are unsafe or unhealthful, we recommend that you bring the conditions to your employer's attention, if possible. </a:t>
            </a:r>
          </a:p>
          <a:p>
            <a:pPr marL="68580" indent="0">
              <a:buNone/>
            </a:pPr>
            <a:endParaRPr lang="en-US" dirty="0" smtClean="0"/>
          </a:p>
          <a:p>
            <a:pPr marL="68580" indent="0">
              <a:buNone/>
            </a:pPr>
            <a:r>
              <a:rPr lang="en-US" dirty="0" smtClean="0"/>
              <a:t>You </a:t>
            </a:r>
            <a:r>
              <a:rPr lang="en-US" dirty="0"/>
              <a:t>may </a:t>
            </a:r>
            <a:r>
              <a:rPr lang="en-US" u="sng" dirty="0">
                <a:hlinkClick r:id="rId2" tooltip="file a complaint"/>
              </a:rPr>
              <a:t>file a complaint</a:t>
            </a:r>
            <a:r>
              <a:rPr lang="en-US" dirty="0"/>
              <a:t> with OSHA concerning a hazardous working condition at any time. However, you should not leave the worksite merely because you have filed a complaint. If the condition clearly presents a risk of death or serious physical harm, there is not sufficient time for OSHA to inspect, and, where possible, you have brought the condition to the attention of your employer, you may have a legal </a:t>
            </a:r>
            <a:r>
              <a:rPr lang="en-US" u="sng" dirty="0">
                <a:hlinkClick r:id="rId3" tooltip="right to refuse"/>
              </a:rPr>
              <a:t>right to refuse</a:t>
            </a:r>
            <a:r>
              <a:rPr lang="en-US" dirty="0"/>
              <a:t> to work in a situation in which you would be exposed to the hazard.</a:t>
            </a:r>
          </a:p>
          <a:p>
            <a:endParaRPr lang="en-US" dirty="0"/>
          </a:p>
        </p:txBody>
      </p:sp>
    </p:spTree>
    <p:extLst>
      <p:ext uri="{BB962C8B-B14F-4D97-AF65-F5344CB8AC3E}">
        <p14:creationId xmlns:p14="http://schemas.microsoft.com/office/powerpoint/2010/main" val="1255567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Activity 1: Class Discussion</a:t>
            </a:r>
            <a:endParaRPr lang="en-US" dirty="0"/>
          </a:p>
        </p:txBody>
      </p:sp>
      <p:sp>
        <p:nvSpPr>
          <p:cNvPr id="3" name="Subtitle 2"/>
          <p:cNvSpPr>
            <a:spLocks noGrp="1"/>
          </p:cNvSpPr>
          <p:nvPr>
            <p:ph type="subTitle" idx="1"/>
          </p:nvPr>
        </p:nvSpPr>
        <p:spPr/>
        <p:txBody>
          <a:bodyPr/>
          <a:lstStyle/>
          <a:p>
            <a:r>
              <a:rPr lang="en-US" dirty="0" smtClean="0"/>
              <a:t>Workplace Violence Prevention </a:t>
            </a:r>
            <a:endParaRPr lang="en-US" dirty="0"/>
          </a:p>
        </p:txBody>
      </p:sp>
      <p:sp>
        <p:nvSpPr>
          <p:cNvPr id="4" name="TextBox 3"/>
          <p:cNvSpPr txBox="1"/>
          <p:nvPr/>
        </p:nvSpPr>
        <p:spPr>
          <a:xfrm>
            <a:off x="807425" y="3344851"/>
            <a:ext cx="9528066" cy="1477328"/>
          </a:xfrm>
          <a:prstGeom prst="rect">
            <a:avLst/>
          </a:prstGeom>
          <a:noFill/>
        </p:spPr>
        <p:txBody>
          <a:bodyPr wrap="square" rtlCol="0">
            <a:spAutoFit/>
          </a:bodyPr>
          <a:lstStyle/>
          <a:p>
            <a:r>
              <a:rPr lang="en-US" dirty="0" smtClean="0">
                <a:solidFill>
                  <a:schemeClr val="bg1"/>
                </a:solidFill>
              </a:rPr>
              <a:t>What is workplace violence? </a:t>
            </a:r>
          </a:p>
          <a:p>
            <a:r>
              <a:rPr lang="en-US" dirty="0" smtClean="0">
                <a:solidFill>
                  <a:schemeClr val="bg1"/>
                </a:solidFill>
              </a:rPr>
              <a:t>What are employers responsibilities?</a:t>
            </a:r>
          </a:p>
          <a:p>
            <a:r>
              <a:rPr lang="en-US" dirty="0" smtClean="0">
                <a:solidFill>
                  <a:schemeClr val="bg1"/>
                </a:solidFill>
              </a:rPr>
              <a:t>What are workers rights?</a:t>
            </a:r>
          </a:p>
          <a:p>
            <a:r>
              <a:rPr lang="en-US" dirty="0" smtClean="0">
                <a:solidFill>
                  <a:schemeClr val="bg1"/>
                </a:solidFill>
              </a:rPr>
              <a:t>What are some samples of WPV?</a:t>
            </a:r>
          </a:p>
          <a:p>
            <a:r>
              <a:rPr lang="en-US" dirty="0" smtClean="0">
                <a:solidFill>
                  <a:schemeClr val="bg1"/>
                </a:solidFill>
              </a:rPr>
              <a:t>How can you protect yourself? </a:t>
            </a:r>
            <a:endParaRPr lang="en-US" dirty="0">
              <a:solidFill>
                <a:schemeClr val="bg1"/>
              </a:solidFill>
            </a:endParaRPr>
          </a:p>
        </p:txBody>
      </p:sp>
    </p:spTree>
    <p:extLst>
      <p:ext uri="{BB962C8B-B14F-4D97-AF65-F5344CB8AC3E}">
        <p14:creationId xmlns:p14="http://schemas.microsoft.com/office/powerpoint/2010/main" val="3095474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Safety &amp; Health</a:t>
            </a:r>
            <a:br>
              <a:rPr lang="en-US" dirty="0"/>
            </a:br>
            <a:endParaRPr lang="en-US" dirty="0"/>
          </a:p>
        </p:txBody>
      </p:sp>
      <p:sp>
        <p:nvSpPr>
          <p:cNvPr id="4" name="Content Placeholder 2"/>
          <p:cNvSpPr>
            <a:spLocks noGrp="1"/>
          </p:cNvSpPr>
          <p:nvPr>
            <p:ph idx="1"/>
          </p:nvPr>
        </p:nvSpPr>
        <p:spPr>
          <a:xfrm>
            <a:off x="581192" y="2180496"/>
            <a:ext cx="4344099" cy="3678303"/>
          </a:xfrm>
          <a:prstGeom prst="rect">
            <a:avLst/>
          </a:prstGeom>
        </p:spPr>
        <p:txBody>
          <a:bodyPr>
            <a:normAutofit fontScale="92500" lnSpcReduction="10000"/>
          </a:bodyPr>
          <a:lstStyle/>
          <a:p>
            <a:pPr lvl="0"/>
            <a:r>
              <a:rPr lang="en-US" dirty="0">
                <a:solidFill>
                  <a:schemeClr val="tx1"/>
                </a:solidFill>
              </a:rPr>
              <a:t>Workplace Safety Defined</a:t>
            </a:r>
          </a:p>
          <a:p>
            <a:pPr lvl="0"/>
            <a:r>
              <a:rPr lang="en-US" dirty="0">
                <a:solidFill>
                  <a:schemeClr val="tx1"/>
                </a:solidFill>
              </a:rPr>
              <a:t>OSHA Law</a:t>
            </a:r>
          </a:p>
          <a:p>
            <a:pPr lvl="0"/>
            <a:r>
              <a:rPr lang="en-US" dirty="0" smtClean="0">
                <a:solidFill>
                  <a:schemeClr val="tx1"/>
                </a:solidFill>
              </a:rPr>
              <a:t>OSHA Link for Healthcare Workers</a:t>
            </a:r>
          </a:p>
          <a:p>
            <a:pPr lvl="0"/>
            <a:r>
              <a:rPr lang="en-US" dirty="0" smtClean="0">
                <a:solidFill>
                  <a:schemeClr val="tx1"/>
                </a:solidFill>
              </a:rPr>
              <a:t>OSHA Links for Construction</a:t>
            </a:r>
          </a:p>
          <a:p>
            <a:pPr lvl="0"/>
            <a:r>
              <a:rPr lang="en-US" dirty="0" smtClean="0">
                <a:solidFill>
                  <a:schemeClr val="tx1"/>
                </a:solidFill>
              </a:rPr>
              <a:t>Machine Guarding </a:t>
            </a:r>
          </a:p>
          <a:p>
            <a:pPr lvl="0"/>
            <a:r>
              <a:rPr lang="en-US" dirty="0" smtClean="0">
                <a:solidFill>
                  <a:schemeClr val="tx1"/>
                </a:solidFill>
              </a:rPr>
              <a:t>Young Worker Hazards</a:t>
            </a:r>
          </a:p>
          <a:p>
            <a:pPr lvl="0"/>
            <a:r>
              <a:rPr lang="en-US" dirty="0" smtClean="0">
                <a:solidFill>
                  <a:schemeClr val="tx1"/>
                </a:solidFill>
              </a:rPr>
              <a:t>Ergonomics / Proper Body Mechanics </a:t>
            </a:r>
          </a:p>
          <a:p>
            <a:pPr lvl="0"/>
            <a:r>
              <a:rPr lang="en-US" dirty="0" smtClean="0">
                <a:solidFill>
                  <a:schemeClr val="tx1"/>
                </a:solidFill>
              </a:rPr>
              <a:t>Be </a:t>
            </a:r>
            <a:r>
              <a:rPr lang="en-US" dirty="0">
                <a:solidFill>
                  <a:schemeClr val="tx1"/>
                </a:solidFill>
              </a:rPr>
              <a:t>Good to Your Back</a:t>
            </a:r>
          </a:p>
          <a:p>
            <a:pPr lvl="0"/>
            <a:r>
              <a:rPr lang="en-US" dirty="0">
                <a:solidFill>
                  <a:schemeClr val="tx1"/>
                </a:solidFill>
              </a:rPr>
              <a:t>Safe </a:t>
            </a:r>
            <a:r>
              <a:rPr lang="en-US" dirty="0" smtClean="0">
                <a:solidFill>
                  <a:schemeClr val="tx1"/>
                </a:solidFill>
              </a:rPr>
              <a:t>Lifting</a:t>
            </a:r>
          </a:p>
          <a:p>
            <a:pPr lvl="0"/>
            <a:r>
              <a:rPr lang="en-US" dirty="0" smtClean="0">
                <a:solidFill>
                  <a:schemeClr val="tx1"/>
                </a:solidFill>
              </a:rPr>
              <a:t>Regulation for Noise </a:t>
            </a:r>
            <a:endParaRPr lang="en-US" dirty="0">
              <a:solidFill>
                <a:schemeClr val="tx1"/>
              </a:solidFill>
            </a:endParaRPr>
          </a:p>
          <a:p>
            <a:endParaRPr lang="en-US" dirty="0"/>
          </a:p>
        </p:txBody>
      </p:sp>
      <p:pic>
        <p:nvPicPr>
          <p:cNvPr id="5" name="Picture 4" title="Test box"/>
          <p:cNvPicPr>
            <a:picLocks noChangeAspect="1"/>
          </p:cNvPicPr>
          <p:nvPr/>
        </p:nvPicPr>
        <p:blipFill>
          <a:blip r:embed="rId2"/>
          <a:stretch>
            <a:fillRect/>
          </a:stretch>
        </p:blipFill>
        <p:spPr>
          <a:xfrm>
            <a:off x="4925291" y="1933515"/>
            <a:ext cx="4651651" cy="4450466"/>
          </a:xfrm>
          <a:prstGeom prst="rect">
            <a:avLst/>
          </a:prstGeom>
        </p:spPr>
      </p:pic>
      <p:pic>
        <p:nvPicPr>
          <p:cNvPr id="3" name="Picture 2" title="Safety First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628" y="865467"/>
            <a:ext cx="3154180" cy="3154180"/>
          </a:xfrm>
          <a:prstGeom prst="rect">
            <a:avLst/>
          </a:prstGeom>
        </p:spPr>
      </p:pic>
    </p:spTree>
    <p:extLst>
      <p:ext uri="{BB962C8B-B14F-4D97-AF65-F5344CB8AC3E}">
        <p14:creationId xmlns:p14="http://schemas.microsoft.com/office/powerpoint/2010/main" val="3808259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52" y="615731"/>
            <a:ext cx="7024744" cy="1143000"/>
          </a:xfrm>
        </p:spPr>
        <p:txBody>
          <a:bodyPr>
            <a:normAutofit/>
          </a:bodyPr>
          <a:lstStyle/>
          <a:p>
            <a:r>
              <a:rPr lang="en-US" dirty="0" smtClean="0">
                <a:solidFill>
                  <a:srgbClr val="2E9D1B"/>
                </a:solidFill>
              </a:rPr>
              <a:t>Workplace Safety Defined:</a:t>
            </a:r>
            <a:endParaRPr lang="en-US" dirty="0">
              <a:solidFill>
                <a:srgbClr val="2E9D1B"/>
              </a:solidFill>
            </a:endParaRPr>
          </a:p>
        </p:txBody>
      </p:sp>
      <p:sp>
        <p:nvSpPr>
          <p:cNvPr id="4" name="Rectangle 3"/>
          <p:cNvSpPr/>
          <p:nvPr/>
        </p:nvSpPr>
        <p:spPr>
          <a:xfrm>
            <a:off x="562252" y="2315582"/>
            <a:ext cx="11040134" cy="923330"/>
          </a:xfrm>
          <a:prstGeom prst="rect">
            <a:avLst/>
          </a:prstGeom>
        </p:spPr>
        <p:txBody>
          <a:bodyPr wrap="square">
            <a:spAutoFit/>
          </a:bodyPr>
          <a:lstStyle/>
          <a:p>
            <a:pPr marL="68580" indent="0">
              <a:buNone/>
            </a:pPr>
            <a:r>
              <a:rPr lang="en-US" dirty="0"/>
              <a:t>Workplace safety is the practice of an employer using preventative measures to prevent incidents that may impact employees, customer’s and visitor’s health and personal safety. This practice includes creating plans and procedures for employees and supervisors in the workplace. </a:t>
            </a:r>
          </a:p>
        </p:txBody>
      </p:sp>
      <p:pic>
        <p:nvPicPr>
          <p:cNvPr id="5" name="Picture 4" title="Picture of a hard hat and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50" y="3118990"/>
            <a:ext cx="3093625" cy="3285713"/>
          </a:xfrm>
          <a:prstGeom prst="rect">
            <a:avLst/>
          </a:prstGeom>
        </p:spPr>
      </p:pic>
    </p:spTree>
    <p:extLst>
      <p:ext uri="{BB962C8B-B14F-4D97-AF65-F5344CB8AC3E}">
        <p14:creationId xmlns:p14="http://schemas.microsoft.com/office/powerpoint/2010/main" val="2882733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01" y="810491"/>
            <a:ext cx="2515090" cy="887708"/>
          </a:xfrm>
        </p:spPr>
        <p:txBody>
          <a:bodyPr>
            <a:normAutofit/>
          </a:bodyPr>
          <a:lstStyle/>
          <a:p>
            <a:r>
              <a:rPr lang="en-US" dirty="0" smtClean="0">
                <a:solidFill>
                  <a:srgbClr val="2E9D1B"/>
                </a:solidFill>
              </a:rPr>
              <a:t>It's the Law: </a:t>
            </a:r>
            <a:endParaRPr lang="en-US" dirty="0">
              <a:solidFill>
                <a:srgbClr val="2E9D1B"/>
              </a:solidFill>
            </a:endParaRPr>
          </a:p>
        </p:txBody>
      </p:sp>
      <p:sp>
        <p:nvSpPr>
          <p:cNvPr id="3" name="TextBox 2"/>
          <p:cNvSpPr txBox="1"/>
          <p:nvPr/>
        </p:nvSpPr>
        <p:spPr>
          <a:xfrm>
            <a:off x="457201" y="1905001"/>
            <a:ext cx="7148944" cy="3016210"/>
          </a:xfrm>
          <a:prstGeom prst="rect">
            <a:avLst/>
          </a:prstGeom>
          <a:noFill/>
        </p:spPr>
        <p:txBody>
          <a:bodyPr wrap="square" rtlCol="0">
            <a:spAutoFit/>
          </a:bodyPr>
          <a:lstStyle/>
          <a:p>
            <a:r>
              <a:rPr lang="en-US" sz="2400" dirty="0"/>
              <a:t>Safety First!</a:t>
            </a:r>
          </a:p>
          <a:p>
            <a:endParaRPr lang="en-US" sz="2400" dirty="0"/>
          </a:p>
          <a:p>
            <a:r>
              <a:rPr lang="en-US" sz="2200" dirty="0"/>
              <a:t>This poster should be visible within your company.  </a:t>
            </a:r>
          </a:p>
          <a:p>
            <a:endParaRPr lang="en-US" sz="2400" dirty="0">
              <a:solidFill>
                <a:schemeClr val="tx1">
                  <a:lumMod val="50000"/>
                  <a:lumOff val="50000"/>
                </a:schemeClr>
              </a:solidFill>
            </a:endParaRPr>
          </a:p>
          <a:p>
            <a:endParaRPr lang="en-US" sz="2400" dirty="0">
              <a:solidFill>
                <a:schemeClr val="tx1">
                  <a:lumMod val="50000"/>
                  <a:lumOff val="50000"/>
                </a:schemeClr>
              </a:solidFill>
            </a:endParaRPr>
          </a:p>
          <a:p>
            <a:r>
              <a:rPr lang="en-US" sz="2400" dirty="0">
                <a:solidFill>
                  <a:schemeClr val="tx1">
                    <a:lumMod val="50000"/>
                    <a:lumOff val="50000"/>
                  </a:schemeClr>
                </a:solidFill>
              </a:rPr>
              <a:t>Poster: </a:t>
            </a:r>
          </a:p>
          <a:p>
            <a:r>
              <a:rPr lang="en-US" dirty="0" smtClean="0">
                <a:hlinkClick r:id="rId3"/>
              </a:rPr>
              <a:t>Link to Job Safety and Health. It's the Law poster</a:t>
            </a:r>
            <a:endParaRPr lang="en-US" dirty="0"/>
          </a:p>
          <a:p>
            <a:endParaRPr lang="en-US" sz="2800" dirty="0">
              <a:solidFill>
                <a:schemeClr val="tx1">
                  <a:lumMod val="50000"/>
                  <a:lumOff val="50000"/>
                </a:schemeClr>
              </a:solidFill>
            </a:endParaRPr>
          </a:p>
        </p:txBody>
      </p:sp>
      <p:pic>
        <p:nvPicPr>
          <p:cNvPr id="5" name="Picture 4" title="Job Safety and Health. It's the Law "/>
          <p:cNvPicPr>
            <a:picLocks noChangeAspect="1"/>
          </p:cNvPicPr>
          <p:nvPr/>
        </p:nvPicPr>
        <p:blipFill>
          <a:blip r:embed="rId4"/>
          <a:stretch>
            <a:fillRect/>
          </a:stretch>
        </p:blipFill>
        <p:spPr>
          <a:xfrm>
            <a:off x="6284555" y="152385"/>
            <a:ext cx="5658063" cy="7886898"/>
          </a:xfrm>
          <a:prstGeom prst="rect">
            <a:avLst/>
          </a:prstGeom>
        </p:spPr>
      </p:pic>
    </p:spTree>
    <p:extLst>
      <p:ext uri="{BB962C8B-B14F-4D97-AF65-F5344CB8AC3E}">
        <p14:creationId xmlns:p14="http://schemas.microsoft.com/office/powerpoint/2010/main" val="579456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rgbClr val="2E9D1B"/>
                </a:solidFill>
              </a:rPr>
              <a:t>OSHA Link for </a:t>
            </a:r>
            <a:r>
              <a:rPr lang="en-US" b="1" dirty="0">
                <a:solidFill>
                  <a:srgbClr val="2E9D1B"/>
                </a:solidFill>
              </a:rPr>
              <a:t>Healthcare Workers</a:t>
            </a:r>
            <a:br>
              <a:rPr lang="en-US" b="1" dirty="0">
                <a:solidFill>
                  <a:srgbClr val="2E9D1B"/>
                </a:solidFill>
              </a:rPr>
            </a:br>
            <a:endParaRPr lang="en-US" dirty="0">
              <a:solidFill>
                <a:srgbClr val="2E9D1B"/>
              </a:solidFill>
            </a:endParaRPr>
          </a:p>
        </p:txBody>
      </p:sp>
      <p:sp>
        <p:nvSpPr>
          <p:cNvPr id="3" name="Content Placeholder 2"/>
          <p:cNvSpPr>
            <a:spLocks noGrp="1"/>
          </p:cNvSpPr>
          <p:nvPr>
            <p:ph sz="quarter" idx="4294967295"/>
          </p:nvPr>
        </p:nvSpPr>
        <p:spPr>
          <a:xfrm>
            <a:off x="2438400" y="2313432"/>
            <a:ext cx="7315200" cy="3493008"/>
          </a:xfrm>
          <a:prstGeom prst="rect">
            <a:avLst/>
          </a:prstGeom>
        </p:spPr>
        <p:txBody>
          <a:bodyPr>
            <a:normAutofit/>
          </a:bodyPr>
          <a:lstStyle/>
          <a:p>
            <a:r>
              <a:rPr lang="en-US" sz="2000" u="sng" dirty="0" smtClean="0">
                <a:hlinkClick r:id="rId2"/>
              </a:rPr>
              <a:t>Link to Occupational Hazards in Long Term Care Nursing Home </a:t>
            </a:r>
            <a:r>
              <a:rPr lang="en-US" sz="2000" u="sng" dirty="0" err="1" smtClean="0">
                <a:hlinkClick r:id="rId2"/>
              </a:rPr>
              <a:t>eTool</a:t>
            </a:r>
            <a:endParaRPr lang="en-US" sz="2000" dirty="0"/>
          </a:p>
        </p:txBody>
      </p:sp>
      <p:pic>
        <p:nvPicPr>
          <p:cNvPr id="5" name="Picture 4" title="decorative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038" y="2935877"/>
            <a:ext cx="5495925" cy="2857500"/>
          </a:xfrm>
          <a:prstGeom prst="rect">
            <a:avLst/>
          </a:prstGeom>
        </p:spPr>
      </p:pic>
    </p:spTree>
    <p:extLst>
      <p:ext uri="{BB962C8B-B14F-4D97-AF65-F5344CB8AC3E}">
        <p14:creationId xmlns:p14="http://schemas.microsoft.com/office/powerpoint/2010/main" val="103947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rgbClr val="2E9D1B"/>
                </a:solidFill>
              </a:rPr>
              <a:t>OSHA </a:t>
            </a:r>
            <a:r>
              <a:rPr lang="en-US" b="1" dirty="0">
                <a:solidFill>
                  <a:srgbClr val="2E9D1B"/>
                </a:solidFill>
              </a:rPr>
              <a:t>Links for Construction</a:t>
            </a:r>
            <a:br>
              <a:rPr lang="en-US" b="1" dirty="0">
                <a:solidFill>
                  <a:srgbClr val="2E9D1B"/>
                </a:solidFill>
              </a:rPr>
            </a:br>
            <a:endParaRPr lang="en-US" dirty="0">
              <a:solidFill>
                <a:srgbClr val="2E9D1B"/>
              </a:solidFill>
            </a:endParaRPr>
          </a:p>
        </p:txBody>
      </p:sp>
      <p:sp>
        <p:nvSpPr>
          <p:cNvPr id="3" name="Content Placeholder 2"/>
          <p:cNvSpPr>
            <a:spLocks noGrp="1"/>
          </p:cNvSpPr>
          <p:nvPr>
            <p:ph sz="quarter" idx="4294967295"/>
          </p:nvPr>
        </p:nvSpPr>
        <p:spPr>
          <a:xfrm>
            <a:off x="2143593" y="1955599"/>
            <a:ext cx="7415784" cy="1514360"/>
          </a:xfrm>
          <a:prstGeom prst="rect">
            <a:avLst/>
          </a:prstGeom>
        </p:spPr>
        <p:txBody>
          <a:bodyPr>
            <a:normAutofit/>
          </a:bodyPr>
          <a:lstStyle/>
          <a:p>
            <a:r>
              <a:rPr lang="en-US" sz="2000" u="sng" dirty="0" smtClean="0">
                <a:hlinkClick r:id="rId2"/>
              </a:rPr>
              <a:t>link to Preventing Fatalities</a:t>
            </a:r>
            <a:endParaRPr lang="en-US" sz="2000" dirty="0"/>
          </a:p>
        </p:txBody>
      </p:sp>
      <p:pic>
        <p:nvPicPr>
          <p:cNvPr id="5" name="Picture 4" title="Caution. Construction Zone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735" y="3707568"/>
            <a:ext cx="3386138" cy="2538227"/>
          </a:xfrm>
          <a:prstGeom prst="rect">
            <a:avLst/>
          </a:prstGeom>
        </p:spPr>
      </p:pic>
    </p:spTree>
    <p:extLst>
      <p:ext uri="{BB962C8B-B14F-4D97-AF65-F5344CB8AC3E}">
        <p14:creationId xmlns:p14="http://schemas.microsoft.com/office/powerpoint/2010/main" val="877062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99" y="945053"/>
            <a:ext cx="3812528" cy="724936"/>
          </a:xfrm>
        </p:spPr>
        <p:txBody>
          <a:bodyPr/>
          <a:lstStyle/>
          <a:p>
            <a:r>
              <a:rPr lang="en-US" dirty="0" smtClean="0"/>
              <a:t>Machine Guarding: </a:t>
            </a:r>
            <a:endParaRPr lang="en-US" dirty="0"/>
          </a:p>
        </p:txBody>
      </p:sp>
      <p:sp>
        <p:nvSpPr>
          <p:cNvPr id="3" name="Content Placeholder 2"/>
          <p:cNvSpPr>
            <a:spLocks noGrp="1"/>
          </p:cNvSpPr>
          <p:nvPr>
            <p:ph sz="quarter" idx="4294967295"/>
          </p:nvPr>
        </p:nvSpPr>
        <p:spPr>
          <a:xfrm>
            <a:off x="457200" y="2168235"/>
            <a:ext cx="6560128" cy="4191000"/>
          </a:xfrm>
          <a:prstGeom prst="rect">
            <a:avLst/>
          </a:prstGeom>
        </p:spPr>
        <p:txBody>
          <a:bodyPr>
            <a:normAutofit/>
          </a:bodyPr>
          <a:lstStyle/>
          <a:p>
            <a:pPr marL="68580" indent="0">
              <a:buNone/>
            </a:pPr>
            <a:r>
              <a:rPr lang="en-US" dirty="0"/>
              <a:t>OSHA's regulations for machine guarding are fairly generic -- however, they are wide reaching. </a:t>
            </a:r>
            <a:endParaRPr lang="en-US" dirty="0" smtClean="0"/>
          </a:p>
          <a:p>
            <a:pPr marL="68580" indent="0">
              <a:buNone/>
            </a:pPr>
            <a:endParaRPr lang="en-US" dirty="0"/>
          </a:p>
          <a:p>
            <a:pPr marL="68580" indent="0">
              <a:buNone/>
            </a:pPr>
            <a:r>
              <a:rPr lang="en-US" dirty="0" smtClean="0"/>
              <a:t>Employers must train employees on machine guarding. If you’re asked to use a machine you </a:t>
            </a:r>
            <a:r>
              <a:rPr lang="en-US" u="sng" dirty="0" smtClean="0"/>
              <a:t>MUST</a:t>
            </a:r>
            <a:r>
              <a:rPr lang="en-US" dirty="0" smtClean="0"/>
              <a:t> be trained</a:t>
            </a:r>
          </a:p>
          <a:p>
            <a:pPr marL="68580" indent="0">
              <a:buNone/>
            </a:pPr>
            <a:endParaRPr lang="en-US" dirty="0"/>
          </a:p>
          <a:p>
            <a:pPr marL="68580" indent="0">
              <a:buNone/>
            </a:pPr>
            <a:endParaRPr lang="en-US" dirty="0" smtClean="0"/>
          </a:p>
          <a:p>
            <a:pPr marL="68580" indent="0">
              <a:buNone/>
            </a:pPr>
            <a:r>
              <a:rPr lang="en-US" sz="2800" dirty="0">
                <a:solidFill>
                  <a:srgbClr val="2E9D1B"/>
                </a:solidFill>
              </a:rPr>
              <a:t>Young worker hazards: </a:t>
            </a:r>
          </a:p>
          <a:p>
            <a:pPr marL="68580" indent="0">
              <a:buNone/>
            </a:pPr>
            <a:r>
              <a:rPr lang="en-US" u="sng" dirty="0" smtClean="0">
                <a:hlinkClick r:id="rId3"/>
              </a:rPr>
              <a:t>Link to Young Workers Hazards</a:t>
            </a:r>
            <a:endParaRPr lang="en-US" dirty="0"/>
          </a:p>
          <a:p>
            <a:pPr marL="68580" indent="0">
              <a:buNone/>
            </a:pPr>
            <a:endParaRPr lang="en-US" dirty="0"/>
          </a:p>
        </p:txBody>
      </p:sp>
      <p:pic>
        <p:nvPicPr>
          <p:cNvPr id="5" name="Picture 4" descr="http://www.manufacturing-safety.com/images/Simpsons-Machine-Safety-Poster.jpg" title="Poster - Never short cut the guards that are there to protect you"/>
          <p:cNvPicPr/>
          <p:nvPr/>
        </p:nvPicPr>
        <p:blipFill>
          <a:blip r:embed="rId4">
            <a:extLst>
              <a:ext uri="{28A0092B-C50C-407E-A947-70E740481C1C}">
                <a14:useLocalDpi xmlns:a14="http://schemas.microsoft.com/office/drawing/2010/main" val="0"/>
              </a:ext>
            </a:extLst>
          </a:blip>
          <a:srcRect/>
          <a:stretch>
            <a:fillRect/>
          </a:stretch>
        </p:blipFill>
        <p:spPr bwMode="auto">
          <a:xfrm>
            <a:off x="7017328" y="827808"/>
            <a:ext cx="4475018" cy="5531427"/>
          </a:xfrm>
          <a:prstGeom prst="rect">
            <a:avLst/>
          </a:prstGeom>
          <a:noFill/>
          <a:ln>
            <a:noFill/>
          </a:ln>
        </p:spPr>
      </p:pic>
    </p:spTree>
    <p:extLst>
      <p:ext uri="{BB962C8B-B14F-4D97-AF65-F5344CB8AC3E}">
        <p14:creationId xmlns:p14="http://schemas.microsoft.com/office/powerpoint/2010/main" val="4199081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Machine Guarding                                                   </a:t>
            </a:r>
            <a:r>
              <a:rPr lang="en-US" sz="2200" dirty="0" smtClean="0"/>
              <a:t>continued</a:t>
            </a:r>
            <a:r>
              <a:rPr lang="en-US" sz="2200" b="1" dirty="0">
                <a:solidFill>
                  <a:srgbClr val="2E9D1B"/>
                </a:solidFill>
              </a:rPr>
              <a:t/>
            </a:r>
            <a:br>
              <a:rPr lang="en-US" sz="2200" b="1" dirty="0">
                <a:solidFill>
                  <a:srgbClr val="2E9D1B"/>
                </a:solidFill>
              </a:rPr>
            </a:br>
            <a:endParaRPr lang="en-US" sz="2200" dirty="0">
              <a:solidFill>
                <a:srgbClr val="2E9D1B"/>
              </a:solidFill>
            </a:endParaRPr>
          </a:p>
        </p:txBody>
      </p:sp>
      <p:sp>
        <p:nvSpPr>
          <p:cNvPr id="3" name="Content Placeholder 2"/>
          <p:cNvSpPr>
            <a:spLocks noGrp="1"/>
          </p:cNvSpPr>
          <p:nvPr>
            <p:ph sz="quarter" idx="4294967295"/>
          </p:nvPr>
        </p:nvSpPr>
        <p:spPr>
          <a:xfrm>
            <a:off x="394855" y="1905000"/>
            <a:ext cx="11215953" cy="2022423"/>
          </a:xfrm>
          <a:prstGeom prst="rect">
            <a:avLst/>
          </a:prstGeom>
        </p:spPr>
        <p:txBody>
          <a:bodyPr>
            <a:normAutofit/>
          </a:bodyPr>
          <a:lstStyle/>
          <a:p>
            <a:pPr marL="68580" indent="0">
              <a:buNone/>
            </a:pPr>
            <a:r>
              <a:rPr lang="en-US" dirty="0" smtClean="0"/>
              <a:t>Machine Guarding, employers must train employees on proper machine guarding. Each machine has a unique guard and the operator must be trained on how to use each machine. </a:t>
            </a:r>
            <a:endParaRPr lang="en-US" dirty="0">
              <a:hlinkClick r:id="rId2"/>
            </a:endParaRPr>
          </a:p>
          <a:p>
            <a:r>
              <a:rPr lang="en-US" sz="2000" u="sng" dirty="0" smtClean="0">
                <a:hlinkClick r:id="rId2"/>
              </a:rPr>
              <a:t>Link to Machine Guarding </a:t>
            </a:r>
            <a:r>
              <a:rPr lang="en-US" sz="2000" u="sng" dirty="0" err="1" smtClean="0">
                <a:hlinkClick r:id="rId2"/>
              </a:rPr>
              <a:t>eTool</a:t>
            </a:r>
            <a:endParaRPr lang="en-US" sz="2000" u="sng" dirty="0"/>
          </a:p>
        </p:txBody>
      </p:sp>
      <p:pic>
        <p:nvPicPr>
          <p:cNvPr id="5" name="Picture 4" title="Picture of machine gu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622" y="3226992"/>
            <a:ext cx="3851564" cy="3081251"/>
          </a:xfrm>
          <a:prstGeom prst="rect">
            <a:avLst/>
          </a:prstGeom>
        </p:spPr>
      </p:pic>
    </p:spTree>
    <p:extLst>
      <p:ext uri="{BB962C8B-B14F-4D97-AF65-F5344CB8AC3E}">
        <p14:creationId xmlns:p14="http://schemas.microsoft.com/office/powerpoint/2010/main" val="78726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Main Topics: </a:t>
            </a:r>
            <a:endParaRPr lang="en-US" dirty="0"/>
          </a:p>
        </p:txBody>
      </p:sp>
      <p:sp>
        <p:nvSpPr>
          <p:cNvPr id="3" name="Content Placeholder 2"/>
          <p:cNvSpPr>
            <a:spLocks noGrp="1"/>
          </p:cNvSpPr>
          <p:nvPr>
            <p:ph idx="1"/>
          </p:nvPr>
        </p:nvSpPr>
        <p:spPr/>
        <p:txBody>
          <a:bodyPr/>
          <a:lstStyle/>
          <a:p>
            <a:r>
              <a:rPr lang="en-US" dirty="0" smtClean="0"/>
              <a:t>Workplace Violence Prevention</a:t>
            </a:r>
          </a:p>
          <a:p>
            <a:r>
              <a:rPr lang="en-US" dirty="0" smtClean="0"/>
              <a:t>Workplace Safety &amp; Health</a:t>
            </a:r>
          </a:p>
          <a:p>
            <a:r>
              <a:rPr lang="en-US" dirty="0" smtClean="0"/>
              <a:t>Chemical Hazards</a:t>
            </a:r>
          </a:p>
          <a:p>
            <a:r>
              <a:rPr lang="en-US" dirty="0" smtClean="0"/>
              <a:t>Universal Precautions</a:t>
            </a:r>
          </a:p>
          <a:p>
            <a:r>
              <a:rPr lang="en-US" dirty="0" smtClean="0"/>
              <a:t>Reporting</a:t>
            </a:r>
            <a:endParaRPr lang="en-US" dirty="0"/>
          </a:p>
        </p:txBody>
      </p:sp>
    </p:spTree>
    <p:extLst>
      <p:ext uri="{BB962C8B-B14F-4D97-AF65-F5344CB8AC3E}">
        <p14:creationId xmlns:p14="http://schemas.microsoft.com/office/powerpoint/2010/main" val="3949324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8" y="1032163"/>
            <a:ext cx="11000509" cy="648736"/>
          </a:xfrm>
        </p:spPr>
        <p:txBody>
          <a:bodyPr>
            <a:normAutofit fontScale="90000"/>
          </a:bodyPr>
          <a:lstStyle/>
          <a:p>
            <a:r>
              <a:rPr lang="en-US" dirty="0" smtClean="0"/>
              <a:t>Ergonomics</a:t>
            </a:r>
            <a:r>
              <a:rPr lang="en-US" smtClean="0"/>
              <a:t>:  Applies </a:t>
            </a:r>
            <a:r>
              <a:rPr lang="en-US" dirty="0" smtClean="0"/>
              <a:t>to Sitting Standing &amp; Repetitive Movement </a:t>
            </a:r>
            <a:endParaRPr lang="en-US" dirty="0"/>
          </a:p>
        </p:txBody>
      </p:sp>
      <p:sp>
        <p:nvSpPr>
          <p:cNvPr id="3" name="Content Placeholder 2"/>
          <p:cNvSpPr>
            <a:spLocks noGrp="1"/>
          </p:cNvSpPr>
          <p:nvPr>
            <p:ph sz="quarter" idx="4294967295"/>
          </p:nvPr>
        </p:nvSpPr>
        <p:spPr>
          <a:xfrm>
            <a:off x="484909" y="2092036"/>
            <a:ext cx="8596746" cy="4206240"/>
          </a:xfrm>
          <a:prstGeom prst="rect">
            <a:avLst/>
          </a:prstGeom>
        </p:spPr>
        <p:txBody>
          <a:bodyPr>
            <a:normAutofit/>
          </a:bodyPr>
          <a:lstStyle/>
          <a:p>
            <a:r>
              <a:rPr lang="en-US" dirty="0" smtClean="0"/>
              <a:t>Adapting the environment to the employee verses adapting the employee to the environment!</a:t>
            </a:r>
          </a:p>
          <a:p>
            <a:r>
              <a:rPr lang="en-US" dirty="0" smtClean="0"/>
              <a:t>Any </a:t>
            </a:r>
            <a:r>
              <a:rPr lang="en-US" dirty="0"/>
              <a:t>repetitive movement or </a:t>
            </a:r>
            <a:r>
              <a:rPr lang="en-US" dirty="0" smtClean="0"/>
              <a:t>standing or sitting </a:t>
            </a:r>
            <a:r>
              <a:rPr lang="en-US" dirty="0"/>
              <a:t>for long periods of time can cause strain to your muscles, bones and </a:t>
            </a:r>
            <a:r>
              <a:rPr lang="en-US" dirty="0" smtClean="0"/>
              <a:t>joints </a:t>
            </a:r>
            <a:endParaRPr lang="en-US" dirty="0"/>
          </a:p>
          <a:p>
            <a:r>
              <a:rPr lang="en-US" dirty="0"/>
              <a:t>Stretching, walking, proper equipment can aide in reducing carpel tunnel syndrome, back pains and other </a:t>
            </a:r>
            <a:r>
              <a:rPr lang="en-US" dirty="0" smtClean="0"/>
              <a:t>injuries</a:t>
            </a:r>
            <a:endParaRPr lang="en-US" dirty="0"/>
          </a:p>
          <a:p>
            <a:endParaRPr lang="en-US" dirty="0"/>
          </a:p>
        </p:txBody>
      </p:sp>
      <p:pic>
        <p:nvPicPr>
          <p:cNvPr id="5" name="Content Placeholder 4" title="Drawing of a person sitting on a chai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9220690" y="1763008"/>
            <a:ext cx="2528944" cy="4535268"/>
          </a:xfrm>
          <a:prstGeom prst="rect">
            <a:avLst/>
          </a:prstGeom>
        </p:spPr>
      </p:pic>
    </p:spTree>
    <p:extLst>
      <p:ext uri="{BB962C8B-B14F-4D97-AF65-F5344CB8AC3E}">
        <p14:creationId xmlns:p14="http://schemas.microsoft.com/office/powerpoint/2010/main" val="3388960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872837"/>
            <a:ext cx="7024744" cy="838200"/>
          </a:xfrm>
        </p:spPr>
        <p:txBody>
          <a:bodyPr/>
          <a:lstStyle/>
          <a:p>
            <a:r>
              <a:rPr lang="en-US" dirty="0">
                <a:solidFill>
                  <a:srgbClr val="2E9D1B"/>
                </a:solidFill>
              </a:rPr>
              <a:t>Proper Body Mechanics: </a:t>
            </a:r>
          </a:p>
        </p:txBody>
      </p:sp>
      <p:sp>
        <p:nvSpPr>
          <p:cNvPr id="3" name="Content Placeholder 2"/>
          <p:cNvSpPr>
            <a:spLocks noGrp="1"/>
          </p:cNvSpPr>
          <p:nvPr>
            <p:ph sz="quarter" idx="4294967295"/>
          </p:nvPr>
        </p:nvSpPr>
        <p:spPr>
          <a:xfrm>
            <a:off x="446671" y="1981200"/>
            <a:ext cx="11274274" cy="4282440"/>
          </a:xfrm>
          <a:prstGeom prst="rect">
            <a:avLst/>
          </a:prstGeom>
        </p:spPr>
        <p:txBody>
          <a:bodyPr/>
          <a:lstStyle/>
          <a:p>
            <a:r>
              <a:rPr lang="en-US" dirty="0"/>
              <a:t>Reduce repetitive movements </a:t>
            </a:r>
          </a:p>
          <a:p>
            <a:r>
              <a:rPr lang="en-US" dirty="0"/>
              <a:t>Stretch legs, arms, wrists and feet on occasion </a:t>
            </a:r>
          </a:p>
          <a:p>
            <a:r>
              <a:rPr lang="en-US" dirty="0"/>
              <a:t>Occasionally look away from computer screen</a:t>
            </a:r>
          </a:p>
          <a:p>
            <a:r>
              <a:rPr lang="en-US" dirty="0"/>
              <a:t>Stand on occasion for long phone calls or webinars </a:t>
            </a:r>
          </a:p>
          <a:p>
            <a:r>
              <a:rPr lang="en-US" dirty="0"/>
              <a:t>Thighs and hips are supported by a well-padded seat and generally parallel to the </a:t>
            </a:r>
            <a:r>
              <a:rPr lang="en-US" dirty="0" smtClean="0"/>
              <a:t>floor</a:t>
            </a:r>
            <a:endParaRPr lang="en-US" dirty="0"/>
          </a:p>
          <a:p>
            <a:r>
              <a:rPr lang="en-US" dirty="0"/>
              <a:t>Knees are about the same height as the hips with the feet slightly </a:t>
            </a:r>
            <a:r>
              <a:rPr lang="en-US" dirty="0" smtClean="0"/>
              <a:t>forward</a:t>
            </a:r>
            <a:endParaRPr lang="en-US" dirty="0"/>
          </a:p>
          <a:p>
            <a:endParaRPr lang="en-US" dirty="0"/>
          </a:p>
        </p:txBody>
      </p:sp>
    </p:spTree>
    <p:extLst>
      <p:ext uri="{BB962C8B-B14F-4D97-AF65-F5344CB8AC3E}">
        <p14:creationId xmlns:p14="http://schemas.microsoft.com/office/powerpoint/2010/main" val="3050344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13" y="748147"/>
            <a:ext cx="7024744" cy="1143000"/>
          </a:xfrm>
        </p:spPr>
        <p:txBody>
          <a:bodyPr/>
          <a:lstStyle/>
          <a:p>
            <a:r>
              <a:rPr lang="en-US" dirty="0" smtClean="0">
                <a:solidFill>
                  <a:srgbClr val="2E9D1B"/>
                </a:solidFill>
              </a:rPr>
              <a:t>Be good to your Back: </a:t>
            </a:r>
            <a:endParaRPr lang="en-US" dirty="0">
              <a:solidFill>
                <a:srgbClr val="2E9D1B"/>
              </a:solidFill>
            </a:endParaRPr>
          </a:p>
        </p:txBody>
      </p:sp>
      <p:sp>
        <p:nvSpPr>
          <p:cNvPr id="3" name="Content Placeholder 2"/>
          <p:cNvSpPr>
            <a:spLocks noGrp="1"/>
          </p:cNvSpPr>
          <p:nvPr>
            <p:ph sz="quarter" idx="4294967295"/>
          </p:nvPr>
        </p:nvSpPr>
        <p:spPr>
          <a:xfrm>
            <a:off x="485113" y="2133600"/>
            <a:ext cx="11256614" cy="4724400"/>
          </a:xfrm>
          <a:prstGeom prst="rect">
            <a:avLst/>
          </a:prstGeom>
        </p:spPr>
        <p:txBody>
          <a:bodyPr>
            <a:noAutofit/>
          </a:bodyPr>
          <a:lstStyle/>
          <a:p>
            <a:pPr marL="68580" indent="0">
              <a:buNone/>
            </a:pPr>
            <a:r>
              <a:rPr lang="en-US" b="1" dirty="0" smtClean="0"/>
              <a:t>While at </a:t>
            </a:r>
            <a:r>
              <a:rPr lang="en-US" b="1" dirty="0"/>
              <a:t>Your Desk</a:t>
            </a:r>
            <a:r>
              <a:rPr lang="en-US" b="1" dirty="0" smtClean="0"/>
              <a:t>:</a:t>
            </a:r>
          </a:p>
          <a:p>
            <a:pPr lvl="0"/>
            <a:r>
              <a:rPr lang="en-US" dirty="0" smtClean="0"/>
              <a:t>Put </a:t>
            </a:r>
            <a:r>
              <a:rPr lang="en-US" dirty="0"/>
              <a:t>a cushion in your chair to support your lower back if your chair has no lumbar support</a:t>
            </a:r>
            <a:r>
              <a:rPr lang="en-US" dirty="0" smtClean="0"/>
              <a:t>. A rolled towel will work</a:t>
            </a:r>
            <a:endParaRPr lang="en-US" dirty="0"/>
          </a:p>
          <a:p>
            <a:pPr lvl="0"/>
            <a:r>
              <a:rPr lang="en-US" dirty="0" smtClean="0"/>
              <a:t>Put </a:t>
            </a:r>
            <a:r>
              <a:rPr lang="en-US" dirty="0"/>
              <a:t>your elbow on your desk or chair arm </a:t>
            </a:r>
            <a:r>
              <a:rPr lang="en-US" dirty="0" smtClean="0"/>
              <a:t>rest</a:t>
            </a:r>
            <a:endParaRPr lang="en-US" dirty="0"/>
          </a:p>
          <a:p>
            <a:pPr lvl="0"/>
            <a:r>
              <a:rPr lang="en-US" dirty="0" smtClean="0"/>
              <a:t>Use </a:t>
            </a:r>
            <a:r>
              <a:rPr lang="en-US" dirty="0"/>
              <a:t>a reading support, to avoid </a:t>
            </a:r>
            <a:r>
              <a:rPr lang="en-US" dirty="0" smtClean="0"/>
              <a:t>slouching</a:t>
            </a:r>
            <a:endParaRPr lang="en-US" dirty="0"/>
          </a:p>
          <a:p>
            <a:pPr lvl="0"/>
            <a:r>
              <a:rPr lang="en-US" dirty="0" smtClean="0"/>
              <a:t>Wear </a:t>
            </a:r>
            <a:r>
              <a:rPr lang="en-US" dirty="0"/>
              <a:t>good quality rubber-soled </a:t>
            </a:r>
            <a:r>
              <a:rPr lang="en-US" dirty="0" smtClean="0"/>
              <a:t>shoes</a:t>
            </a:r>
            <a:endParaRPr lang="en-US" dirty="0"/>
          </a:p>
          <a:p>
            <a:pPr lvl="0"/>
            <a:r>
              <a:rPr lang="en-US" dirty="0" smtClean="0"/>
              <a:t>Don’t twist </a:t>
            </a:r>
            <a:r>
              <a:rPr lang="en-US" dirty="0"/>
              <a:t>your body in your chair to reach for a file or piece of </a:t>
            </a:r>
            <a:r>
              <a:rPr lang="en-US" dirty="0" smtClean="0"/>
              <a:t>equipment</a:t>
            </a:r>
            <a:endParaRPr lang="en-US" dirty="0"/>
          </a:p>
          <a:p>
            <a:pPr lvl="0"/>
            <a:r>
              <a:rPr lang="en-US" dirty="0" smtClean="0"/>
              <a:t>Don’t </a:t>
            </a:r>
            <a:r>
              <a:rPr lang="en-US" dirty="0"/>
              <a:t>hold a telephone receiver between your shoulder and </a:t>
            </a:r>
            <a:r>
              <a:rPr lang="en-US" dirty="0" smtClean="0"/>
              <a:t>cheek</a:t>
            </a:r>
            <a:endParaRPr lang="en-US" dirty="0"/>
          </a:p>
          <a:p>
            <a:pPr lvl="0"/>
            <a:r>
              <a:rPr lang="en-US" dirty="0" smtClean="0"/>
              <a:t>Don’t </a:t>
            </a:r>
            <a:r>
              <a:rPr lang="en-US" dirty="0"/>
              <a:t>overstretch to reach </a:t>
            </a:r>
            <a:r>
              <a:rPr lang="en-US" dirty="0" smtClean="0"/>
              <a:t>for a file</a:t>
            </a:r>
            <a:endParaRPr lang="en-US" dirty="0"/>
          </a:p>
          <a:p>
            <a:endParaRPr lang="en-US" dirty="0"/>
          </a:p>
        </p:txBody>
      </p:sp>
      <p:pic>
        <p:nvPicPr>
          <p:cNvPr id="5" name="Picture 4" descr="http://media2.picsearch.com/is?FMKN-ITfu1yUBMFKSd6iaVT4EVzNGO-G9nCUJp4Fl44"/>
          <p:cNvPicPr/>
          <p:nvPr/>
        </p:nvPicPr>
        <p:blipFill>
          <a:blip r:embed="rId2">
            <a:extLst>
              <a:ext uri="{28A0092B-C50C-407E-A947-70E740481C1C}">
                <a14:useLocalDpi xmlns:a14="http://schemas.microsoft.com/office/drawing/2010/main" val="0"/>
              </a:ext>
            </a:extLst>
          </a:blip>
          <a:srcRect/>
          <a:stretch>
            <a:fillRect/>
          </a:stretch>
        </p:blipFill>
        <p:spPr bwMode="auto">
          <a:xfrm>
            <a:off x="8319654" y="2951019"/>
            <a:ext cx="3006436" cy="3422072"/>
          </a:xfrm>
          <a:prstGeom prst="rect">
            <a:avLst/>
          </a:prstGeom>
          <a:ln>
            <a:noFill/>
          </a:ln>
          <a:effectLst>
            <a:softEdge rad="112500"/>
          </a:effectLst>
        </p:spPr>
      </p:pic>
    </p:spTree>
    <p:extLst>
      <p:ext uri="{BB962C8B-B14F-4D97-AF65-F5344CB8AC3E}">
        <p14:creationId xmlns:p14="http://schemas.microsoft.com/office/powerpoint/2010/main" val="3288730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736886"/>
            <a:ext cx="7024744" cy="967224"/>
          </a:xfrm>
        </p:spPr>
        <p:txBody>
          <a:bodyPr/>
          <a:lstStyle/>
          <a:p>
            <a:r>
              <a:rPr lang="en-US" dirty="0" smtClean="0">
                <a:solidFill>
                  <a:srgbClr val="2E9D1B"/>
                </a:solidFill>
              </a:rPr>
              <a:t>Be Good to Your Back:</a:t>
            </a:r>
            <a:endParaRPr lang="en-US" dirty="0">
              <a:solidFill>
                <a:srgbClr val="2E9D1B"/>
              </a:solidFill>
            </a:endParaRPr>
          </a:p>
        </p:txBody>
      </p:sp>
      <p:sp>
        <p:nvSpPr>
          <p:cNvPr id="3" name="Content Placeholder 2"/>
          <p:cNvSpPr>
            <a:spLocks noGrp="1"/>
          </p:cNvSpPr>
          <p:nvPr>
            <p:ph sz="quarter" idx="4294967295"/>
          </p:nvPr>
        </p:nvSpPr>
        <p:spPr>
          <a:xfrm>
            <a:off x="491836" y="2004576"/>
            <a:ext cx="11298382" cy="4853424"/>
          </a:xfrm>
          <a:prstGeom prst="rect">
            <a:avLst/>
          </a:prstGeom>
        </p:spPr>
        <p:txBody>
          <a:bodyPr>
            <a:normAutofit/>
          </a:bodyPr>
          <a:lstStyle/>
          <a:p>
            <a:pPr marL="68580" indent="0">
              <a:buNone/>
            </a:pPr>
            <a:r>
              <a:rPr lang="en-US" b="1" dirty="0" smtClean="0"/>
              <a:t>When Lifting and Walking With Objects:</a:t>
            </a:r>
          </a:p>
          <a:p>
            <a:pPr marL="68580" indent="0">
              <a:buNone/>
            </a:pPr>
            <a:endParaRPr lang="en-US" b="1" i="1" dirty="0"/>
          </a:p>
          <a:p>
            <a:pPr lvl="0"/>
            <a:r>
              <a:rPr lang="en-US" dirty="0"/>
              <a:t>Hold the object you are lifting close to your body.  Let go if you start to drop </a:t>
            </a:r>
            <a:r>
              <a:rPr lang="en-US" dirty="0" smtClean="0"/>
              <a:t>it</a:t>
            </a:r>
            <a:endParaRPr lang="en-US" dirty="0"/>
          </a:p>
          <a:p>
            <a:pPr lvl="0"/>
            <a:r>
              <a:rPr lang="en-US" dirty="0"/>
              <a:t>Don’t bend, twist or pivot at your </a:t>
            </a:r>
            <a:r>
              <a:rPr lang="en-US" dirty="0" smtClean="0"/>
              <a:t>waist</a:t>
            </a:r>
            <a:endParaRPr lang="en-US" dirty="0"/>
          </a:p>
          <a:p>
            <a:pPr lvl="0"/>
            <a:r>
              <a:rPr lang="en-US" dirty="0"/>
              <a:t>Don’t  lift a heavy object above your </a:t>
            </a:r>
            <a:r>
              <a:rPr lang="en-US" dirty="0" smtClean="0"/>
              <a:t>chest</a:t>
            </a:r>
            <a:endParaRPr lang="en-US" dirty="0"/>
          </a:p>
          <a:p>
            <a:pPr lvl="0"/>
            <a:r>
              <a:rPr lang="en-US" dirty="0"/>
              <a:t>Don’t  use a jerking action when </a:t>
            </a:r>
            <a:r>
              <a:rPr lang="en-US" dirty="0" smtClean="0"/>
              <a:t>lifting</a:t>
            </a:r>
            <a:endParaRPr lang="en-US" dirty="0"/>
          </a:p>
          <a:p>
            <a:pPr lvl="0"/>
            <a:r>
              <a:rPr lang="en-US" dirty="0"/>
              <a:t>Don’t  lean forward with a weight in your </a:t>
            </a:r>
            <a:r>
              <a:rPr lang="en-US" dirty="0" smtClean="0"/>
              <a:t>hands</a:t>
            </a:r>
          </a:p>
          <a:p>
            <a:pPr lvl="0"/>
            <a:r>
              <a:rPr lang="en-US" dirty="0" smtClean="0"/>
              <a:t>Don’t lift items that are too heavy for you, know your limitations</a:t>
            </a:r>
          </a:p>
          <a:p>
            <a:pPr lvl="0"/>
            <a:r>
              <a:rPr lang="en-US" dirty="0" smtClean="0"/>
              <a:t>Seek assistance </a:t>
            </a:r>
            <a:endParaRPr lang="en-US" dirty="0"/>
          </a:p>
          <a:p>
            <a:endParaRPr lang="en-US" dirty="0"/>
          </a:p>
        </p:txBody>
      </p:sp>
      <p:pic>
        <p:nvPicPr>
          <p:cNvPr id="4" name="Picture 3" title="Carto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218" y="557950"/>
            <a:ext cx="1905000" cy="2292320"/>
          </a:xfrm>
          <a:prstGeom prst="rect">
            <a:avLst/>
          </a:prstGeom>
        </p:spPr>
      </p:pic>
    </p:spTree>
    <p:extLst>
      <p:ext uri="{BB962C8B-B14F-4D97-AF65-F5344CB8AC3E}">
        <p14:creationId xmlns:p14="http://schemas.microsoft.com/office/powerpoint/2010/main" val="581945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2" y="879764"/>
            <a:ext cx="7772400" cy="1292662"/>
          </a:xfrm>
          <a:prstGeom prst="rect">
            <a:avLst/>
          </a:prstGeom>
        </p:spPr>
        <p:txBody>
          <a:bodyPr wrap="square">
            <a:spAutoFit/>
          </a:bodyPr>
          <a:lstStyle/>
          <a:p>
            <a:pPr algn="ctr"/>
            <a:r>
              <a:rPr lang="en-US" sz="4000" b="1" i="1" dirty="0">
                <a:solidFill>
                  <a:srgbClr val="2E9D1B"/>
                </a:solidFill>
              </a:rPr>
              <a:t>Points to Emphasize when lifting</a:t>
            </a:r>
          </a:p>
          <a:p>
            <a:pPr algn="ctr"/>
            <a:endParaRPr lang="en-US" b="1" i="1" dirty="0"/>
          </a:p>
          <a:p>
            <a:r>
              <a:rPr lang="en-US" sz="2000" dirty="0"/>
              <a:t>                     </a:t>
            </a:r>
          </a:p>
        </p:txBody>
      </p:sp>
      <p:sp>
        <p:nvSpPr>
          <p:cNvPr id="2" name="Rectangle 1"/>
          <p:cNvSpPr/>
          <p:nvPr/>
        </p:nvSpPr>
        <p:spPr>
          <a:xfrm>
            <a:off x="374072" y="1704109"/>
            <a:ext cx="11346873" cy="3970318"/>
          </a:xfrm>
          <a:prstGeom prst="rect">
            <a:avLst/>
          </a:prstGeom>
        </p:spPr>
        <p:txBody>
          <a:bodyPr wrap="square">
            <a:spAutoFit/>
          </a:bodyPr>
          <a:lstStyle/>
          <a:p>
            <a:pPr algn="ctr"/>
            <a:endParaRPr lang="en-US" b="1" i="1" dirty="0"/>
          </a:p>
          <a:p>
            <a:pPr marL="342900" indent="-342900">
              <a:buClr>
                <a:schemeClr val="accent2"/>
              </a:buClr>
              <a:buFont typeface="Wingdings" panose="05000000000000000000" pitchFamily="2" charset="2"/>
              <a:buChar char="§"/>
            </a:pPr>
            <a:r>
              <a:rPr lang="en-US" dirty="0">
                <a:solidFill>
                  <a:schemeClr val="tx2"/>
                </a:solidFill>
              </a:rPr>
              <a:t>First assess what you need to lift and where you’re taking </a:t>
            </a:r>
            <a:r>
              <a:rPr lang="en-US" dirty="0" smtClean="0">
                <a:solidFill>
                  <a:schemeClr val="tx2"/>
                </a:solidFill>
              </a:rPr>
              <a:t>it, </a:t>
            </a:r>
            <a:r>
              <a:rPr lang="en-US" dirty="0" smtClean="0"/>
              <a:t>consider </a:t>
            </a:r>
            <a:r>
              <a:rPr lang="en-US" dirty="0"/>
              <a:t>the weight of the object to be lifted before attempting to lift. </a:t>
            </a:r>
            <a:endParaRPr lang="en-US" dirty="0" smtClean="0"/>
          </a:p>
          <a:p>
            <a:pPr marL="342900" indent="-342900">
              <a:buClr>
                <a:schemeClr val="accent2"/>
              </a:buClr>
              <a:buFont typeface="Wingdings" panose="05000000000000000000" pitchFamily="2" charset="2"/>
              <a:buChar char="§"/>
            </a:pPr>
            <a:r>
              <a:rPr lang="en-US" dirty="0" smtClean="0"/>
              <a:t>Pre-lift </a:t>
            </a:r>
            <a:r>
              <a:rPr lang="en-US" dirty="0"/>
              <a:t>the </a:t>
            </a:r>
            <a:r>
              <a:rPr lang="en-US" dirty="0" smtClean="0"/>
              <a:t>object, if it is </a:t>
            </a:r>
            <a:r>
              <a:rPr lang="en-US" dirty="0"/>
              <a:t>stressing the muscles with that </a:t>
            </a:r>
            <a:r>
              <a:rPr lang="en-US" dirty="0" smtClean="0"/>
              <a:t>weight don’t carry it</a:t>
            </a:r>
            <a:endParaRPr lang="en-US" dirty="0">
              <a:solidFill>
                <a:schemeClr val="tx2"/>
              </a:solidFill>
            </a:endParaRPr>
          </a:p>
          <a:p>
            <a:pPr marL="342900" indent="-342900">
              <a:buClr>
                <a:schemeClr val="accent2"/>
              </a:buClr>
              <a:buFont typeface="Wingdings" panose="05000000000000000000" pitchFamily="2" charset="2"/>
              <a:buChar char="§"/>
            </a:pPr>
            <a:r>
              <a:rPr lang="en-US" dirty="0">
                <a:solidFill>
                  <a:schemeClr val="tx2"/>
                </a:solidFill>
              </a:rPr>
              <a:t>You need to "think" about where you are going with the object before bending to pick it up  </a:t>
            </a:r>
          </a:p>
          <a:p>
            <a:pPr marL="342900" indent="-342900">
              <a:buClr>
                <a:schemeClr val="accent2"/>
              </a:buClr>
              <a:buFont typeface="Wingdings" panose="05000000000000000000" pitchFamily="2" charset="2"/>
              <a:buChar char="§"/>
            </a:pPr>
            <a:r>
              <a:rPr lang="en-US" dirty="0"/>
              <a:t>Bend the knees to lift – don’t </a:t>
            </a:r>
            <a:r>
              <a:rPr lang="en-US" dirty="0" smtClean="0"/>
              <a:t>stoop</a:t>
            </a:r>
            <a:r>
              <a:rPr lang="en-US" dirty="0" smtClean="0">
                <a:solidFill>
                  <a:schemeClr val="tx2"/>
                </a:solidFill>
              </a:rPr>
              <a:t> </a:t>
            </a:r>
            <a:endParaRPr lang="en-US" dirty="0">
              <a:solidFill>
                <a:schemeClr val="tx2"/>
              </a:solidFill>
            </a:endParaRPr>
          </a:p>
          <a:p>
            <a:pPr marL="342900" indent="-342900">
              <a:buClr>
                <a:schemeClr val="accent2"/>
              </a:buClr>
              <a:buFont typeface="Wingdings" panose="05000000000000000000" pitchFamily="2" charset="2"/>
              <a:buChar char="§"/>
            </a:pPr>
            <a:r>
              <a:rPr lang="en-US" dirty="0">
                <a:solidFill>
                  <a:schemeClr val="tx2"/>
                </a:solidFill>
              </a:rPr>
              <a:t>Keep your back straight by looking slightly upward</a:t>
            </a:r>
          </a:p>
          <a:p>
            <a:pPr marL="342900" indent="-342900">
              <a:buClr>
                <a:schemeClr val="accent2"/>
              </a:buClr>
              <a:buFont typeface="Wingdings" panose="05000000000000000000" pitchFamily="2" charset="2"/>
              <a:buChar char="§"/>
            </a:pPr>
            <a:r>
              <a:rPr lang="en-US" dirty="0">
                <a:solidFill>
                  <a:schemeClr val="tx2"/>
                </a:solidFill>
              </a:rPr>
              <a:t>Lift with the strong leg muscles, not the weaker back muscles </a:t>
            </a:r>
          </a:p>
          <a:p>
            <a:pPr marL="342900" indent="-342900">
              <a:buClr>
                <a:schemeClr val="accent2"/>
              </a:buClr>
              <a:buFont typeface="Wingdings" panose="05000000000000000000" pitchFamily="2" charset="2"/>
              <a:buChar char="§"/>
            </a:pPr>
            <a:r>
              <a:rPr lang="en-US" dirty="0">
                <a:solidFill>
                  <a:schemeClr val="tx2"/>
                </a:solidFill>
              </a:rPr>
              <a:t>Get help if needed   </a:t>
            </a:r>
          </a:p>
          <a:p>
            <a:pPr marL="342900" indent="-342900">
              <a:buClr>
                <a:schemeClr val="accent2"/>
              </a:buClr>
              <a:buFont typeface="Wingdings" panose="05000000000000000000" pitchFamily="2" charset="2"/>
              <a:buChar char="§"/>
            </a:pPr>
            <a:r>
              <a:rPr lang="en-US" dirty="0">
                <a:solidFill>
                  <a:schemeClr val="tx2"/>
                </a:solidFill>
              </a:rPr>
              <a:t>Proper methods of lifting and handling protect against injury</a:t>
            </a:r>
          </a:p>
          <a:p>
            <a:pPr marL="342900" indent="-342900">
              <a:buClr>
                <a:schemeClr val="accent2"/>
              </a:buClr>
              <a:buFont typeface="Wingdings" panose="05000000000000000000" pitchFamily="2" charset="2"/>
              <a:buChar char="§"/>
            </a:pPr>
            <a:r>
              <a:rPr lang="en-US" dirty="0">
                <a:solidFill>
                  <a:schemeClr val="tx2"/>
                </a:solidFill>
              </a:rPr>
              <a:t>Proper lifting makes work easier</a:t>
            </a:r>
          </a:p>
          <a:p>
            <a:pPr marL="342900" indent="-342900">
              <a:buClr>
                <a:schemeClr val="accent2"/>
              </a:buClr>
              <a:buFont typeface="Wingdings" panose="05000000000000000000" pitchFamily="2" charset="2"/>
              <a:buChar char="§"/>
            </a:pPr>
            <a:r>
              <a:rPr lang="en-US" dirty="0">
                <a:solidFill>
                  <a:schemeClr val="tx2"/>
                </a:solidFill>
              </a:rPr>
              <a:t>Over time, safe lifting technique should become a habit</a:t>
            </a:r>
          </a:p>
          <a:p>
            <a:pPr marL="342900" indent="-342900">
              <a:buClr>
                <a:schemeClr val="accent2"/>
              </a:buClr>
              <a:buFont typeface="Wingdings" panose="05000000000000000000" pitchFamily="2" charset="2"/>
              <a:buChar char="§"/>
            </a:pPr>
            <a:r>
              <a:rPr lang="en-US" dirty="0">
                <a:solidFill>
                  <a:schemeClr val="tx2"/>
                </a:solidFill>
              </a:rPr>
              <a:t>Under NIOSH, keep maximum weight of 50 lb. this is in ideal circumstances without lifting, walking or twisting  </a:t>
            </a:r>
            <a:endParaRPr lang="en-US" dirty="0" smtClean="0">
              <a:solidFill>
                <a:schemeClr val="tx2"/>
              </a:solidFill>
            </a:endParaRPr>
          </a:p>
          <a:p>
            <a:pPr marL="342900" indent="-342900">
              <a:buClr>
                <a:schemeClr val="accent2"/>
              </a:buClr>
              <a:buFont typeface="Wingdings" panose="05000000000000000000" pitchFamily="2" charset="2"/>
              <a:buChar char="§"/>
            </a:pPr>
            <a:r>
              <a:rPr lang="en-US" dirty="0" smtClean="0">
                <a:solidFill>
                  <a:schemeClr val="tx2"/>
                </a:solidFill>
              </a:rPr>
              <a:t>For Healthcare workers this would be 35 lbs. for patient safe lifting techniques.   </a:t>
            </a:r>
            <a:endParaRPr lang="en-US" dirty="0">
              <a:solidFill>
                <a:schemeClr val="tx2"/>
              </a:solidFill>
            </a:endParaRPr>
          </a:p>
        </p:txBody>
      </p:sp>
      <p:sp>
        <p:nvSpPr>
          <p:cNvPr id="3" name="Title 2" hidden="1"/>
          <p:cNvSpPr>
            <a:spLocks noGrp="1"/>
          </p:cNvSpPr>
          <p:nvPr>
            <p:ph type="title"/>
          </p:nvPr>
        </p:nvSpPr>
        <p:spPr/>
        <p:txBody>
          <a:bodyPr/>
          <a:lstStyle/>
          <a:p>
            <a:r>
              <a:rPr lang="en-US" b="1" i="1" dirty="0">
                <a:solidFill>
                  <a:srgbClr val="2E9D1B"/>
                </a:solidFill>
              </a:rPr>
              <a:t>Points to Emphasize when lifting</a:t>
            </a:r>
            <a:br>
              <a:rPr lang="en-US" b="1" i="1" dirty="0">
                <a:solidFill>
                  <a:srgbClr val="2E9D1B"/>
                </a:solidFill>
              </a:rPr>
            </a:br>
            <a:endParaRPr lang="en-US" dirty="0"/>
          </a:p>
        </p:txBody>
      </p:sp>
    </p:spTree>
    <p:extLst>
      <p:ext uri="{BB962C8B-B14F-4D97-AF65-F5344CB8AC3E}">
        <p14:creationId xmlns:p14="http://schemas.microsoft.com/office/powerpoint/2010/main" val="3754168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644237"/>
            <a:ext cx="7024744" cy="1143000"/>
          </a:xfrm>
        </p:spPr>
        <p:txBody>
          <a:bodyPr/>
          <a:lstStyle/>
          <a:p>
            <a:r>
              <a:rPr lang="en-US" dirty="0" smtClean="0"/>
              <a:t>Regulation for Noise: </a:t>
            </a:r>
            <a:endParaRPr lang="en-US" dirty="0"/>
          </a:p>
        </p:txBody>
      </p:sp>
      <p:sp>
        <p:nvSpPr>
          <p:cNvPr id="3" name="Content Placeholder 2"/>
          <p:cNvSpPr>
            <a:spLocks noGrp="1"/>
          </p:cNvSpPr>
          <p:nvPr>
            <p:ph sz="quarter" idx="4294967295"/>
          </p:nvPr>
        </p:nvSpPr>
        <p:spPr>
          <a:xfrm>
            <a:off x="491836" y="2043545"/>
            <a:ext cx="11208328" cy="4495800"/>
          </a:xfrm>
          <a:prstGeom prst="rect">
            <a:avLst/>
          </a:prstGeom>
        </p:spPr>
        <p:txBody>
          <a:bodyPr>
            <a:normAutofit/>
          </a:bodyPr>
          <a:lstStyle/>
          <a:p>
            <a:pPr marL="68580" indent="0">
              <a:buNone/>
            </a:pPr>
            <a:r>
              <a:rPr lang="en-US" dirty="0"/>
              <a:t>OSHA sets legal limits on noise exposure in the workplace. These limits are based on a worker's time weighted average over an 8 hour day. With noise, OSHA's permissible exposure limit (PEL) is 90 </a:t>
            </a:r>
            <a:r>
              <a:rPr lang="en-US" dirty="0" err="1"/>
              <a:t>dBA</a:t>
            </a:r>
            <a:r>
              <a:rPr lang="en-US" dirty="0"/>
              <a:t> for all workers for an 8 hour day. </a:t>
            </a:r>
          </a:p>
          <a:p>
            <a:r>
              <a:rPr lang="en-US" b="1" dirty="0"/>
              <a:t>OSHA 1910.95(a) </a:t>
            </a:r>
            <a:r>
              <a:rPr lang="en-US" dirty="0"/>
              <a:t>Protection against the effects of noise exposure shall be provided when the sound levels exceed those shown in Table G-16 when measured on the A scale of a standard sound level meter at slow </a:t>
            </a:r>
            <a:r>
              <a:rPr lang="en-US" dirty="0" smtClean="0"/>
              <a:t>response.</a:t>
            </a:r>
          </a:p>
          <a:p>
            <a:r>
              <a:rPr lang="en-US" dirty="0" smtClean="0"/>
              <a:t>OSHA </a:t>
            </a:r>
            <a:r>
              <a:rPr lang="en-US" dirty="0"/>
              <a:t>sets legal limits on noise exposure in the workplace</a:t>
            </a:r>
            <a:r>
              <a:rPr lang="en-US" dirty="0" smtClean="0"/>
              <a:t>.. </a:t>
            </a:r>
            <a:endParaRPr lang="en-US" dirty="0"/>
          </a:p>
          <a:p>
            <a:pPr marL="68580" indent="0">
              <a:buNone/>
            </a:pPr>
            <a:endParaRPr lang="en-US" dirty="0"/>
          </a:p>
          <a:p>
            <a:pPr marL="68580" indent="0">
              <a:buNone/>
            </a:pPr>
            <a:r>
              <a:rPr lang="en-US" dirty="0"/>
              <a:t> </a:t>
            </a:r>
          </a:p>
          <a:p>
            <a:endParaRPr lang="en-US" dirty="0"/>
          </a:p>
        </p:txBody>
      </p:sp>
    </p:spTree>
    <p:extLst>
      <p:ext uri="{BB962C8B-B14F-4D97-AF65-F5344CB8AC3E}">
        <p14:creationId xmlns:p14="http://schemas.microsoft.com/office/powerpoint/2010/main" val="1010926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Level Comparison: </a:t>
            </a:r>
            <a:endParaRPr lang="en-US" dirty="0"/>
          </a:p>
        </p:txBody>
      </p:sp>
      <p:pic>
        <p:nvPicPr>
          <p:cNvPr id="5" name="Picture 4" title="Noise level chart"/>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21977"/>
            <a:ext cx="5404889" cy="6569768"/>
          </a:xfrm>
          <a:prstGeom prst="rect">
            <a:avLst/>
          </a:prstGeom>
          <a:noFill/>
          <a:ln>
            <a:noFill/>
          </a:ln>
        </p:spPr>
      </p:pic>
      <p:sp>
        <p:nvSpPr>
          <p:cNvPr id="6" name="Rectangle 5"/>
          <p:cNvSpPr/>
          <p:nvPr/>
        </p:nvSpPr>
        <p:spPr>
          <a:xfrm>
            <a:off x="290597" y="2435307"/>
            <a:ext cx="6096000" cy="388696"/>
          </a:xfrm>
          <a:prstGeom prst="rect">
            <a:avLst/>
          </a:prstGeom>
        </p:spPr>
        <p:txBody>
          <a:bodyPr>
            <a:spAutoFit/>
          </a:bodyPr>
          <a:lstStyle/>
          <a:p>
            <a:pPr>
              <a:lnSpc>
                <a:spcPct val="107000"/>
              </a:lnSpc>
              <a:spcAft>
                <a:spcPts val="80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Link to Noise Level Chart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77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777409"/>
            <a:ext cx="7024744" cy="686542"/>
          </a:xfrm>
        </p:spPr>
        <p:txBody>
          <a:bodyPr>
            <a:normAutofit/>
          </a:bodyPr>
          <a:lstStyle/>
          <a:p>
            <a:r>
              <a:rPr lang="en-US" dirty="0" smtClean="0">
                <a:solidFill>
                  <a:srgbClr val="2E9D1B"/>
                </a:solidFill>
              </a:rPr>
              <a:t>Work Area:</a:t>
            </a:r>
            <a:endParaRPr lang="en-US" dirty="0">
              <a:solidFill>
                <a:srgbClr val="2E9D1B"/>
              </a:solidFill>
            </a:endParaRPr>
          </a:p>
        </p:txBody>
      </p:sp>
      <p:sp>
        <p:nvSpPr>
          <p:cNvPr id="3" name="Content Placeholder 2"/>
          <p:cNvSpPr>
            <a:spLocks noGrp="1"/>
          </p:cNvSpPr>
          <p:nvPr>
            <p:ph idx="1"/>
          </p:nvPr>
        </p:nvSpPr>
        <p:spPr>
          <a:xfrm>
            <a:off x="477982" y="2323652"/>
            <a:ext cx="11222181" cy="3924748"/>
          </a:xfrm>
        </p:spPr>
        <p:txBody>
          <a:bodyPr>
            <a:normAutofit/>
          </a:bodyPr>
          <a:lstStyle/>
          <a:p>
            <a:pPr marL="68580" indent="0">
              <a:buNone/>
            </a:pPr>
            <a:r>
              <a:rPr lang="en-US" dirty="0" smtClean="0"/>
              <a:t>Keeping </a:t>
            </a:r>
            <a:r>
              <a:rPr lang="en-US" dirty="0"/>
              <a:t>our workplace clean and neat is a big contribution that everyone can make towards creating a safe and healthy work place. Housekeeping not only improves the appearance of a workplace, it also helps prevent injuries.  </a:t>
            </a:r>
          </a:p>
          <a:p>
            <a:pPr marL="68580" indent="0">
              <a:buNone/>
            </a:pPr>
            <a:endParaRPr lang="en-US" dirty="0"/>
          </a:p>
          <a:p>
            <a:endParaRPr lang="en-US" dirty="0" smtClean="0"/>
          </a:p>
        </p:txBody>
      </p:sp>
      <p:pic>
        <p:nvPicPr>
          <p:cNvPr id="4" name="Picture 3" title="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345" y="1120680"/>
            <a:ext cx="2766260" cy="2099968"/>
          </a:xfrm>
          <a:prstGeom prst="rect">
            <a:avLst/>
          </a:prstGeom>
        </p:spPr>
      </p:pic>
    </p:spTree>
    <p:extLst>
      <p:ext uri="{BB962C8B-B14F-4D97-AF65-F5344CB8AC3E}">
        <p14:creationId xmlns:p14="http://schemas.microsoft.com/office/powerpoint/2010/main" val="234882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43" y="775854"/>
            <a:ext cx="7024744" cy="914400"/>
          </a:xfrm>
        </p:spPr>
        <p:txBody>
          <a:bodyPr/>
          <a:lstStyle/>
          <a:p>
            <a:r>
              <a:rPr lang="en-US" dirty="0">
                <a:solidFill>
                  <a:srgbClr val="2E9D1B"/>
                </a:solidFill>
              </a:rPr>
              <a:t>Potential Office Hazards: </a:t>
            </a:r>
          </a:p>
        </p:txBody>
      </p:sp>
      <p:sp>
        <p:nvSpPr>
          <p:cNvPr id="5" name="Content Placeholder 2"/>
          <p:cNvSpPr>
            <a:spLocks noGrp="1"/>
          </p:cNvSpPr>
          <p:nvPr>
            <p:ph sz="quarter" idx="4294967295"/>
          </p:nvPr>
        </p:nvSpPr>
        <p:spPr>
          <a:xfrm>
            <a:off x="462996" y="2022764"/>
            <a:ext cx="11174822" cy="4130040"/>
          </a:xfrm>
          <a:prstGeom prst="rect">
            <a:avLst/>
          </a:prstGeom>
        </p:spPr>
        <p:txBody>
          <a:bodyPr>
            <a:noAutofit/>
          </a:bodyPr>
          <a:lstStyle/>
          <a:p>
            <a:pPr marL="68580" indent="0">
              <a:buNone/>
            </a:pPr>
            <a:r>
              <a:rPr lang="en-US" b="1" dirty="0"/>
              <a:t>Passageways and </a:t>
            </a:r>
            <a:r>
              <a:rPr lang="en-US" b="1" dirty="0" smtClean="0"/>
              <a:t>Storage:</a:t>
            </a:r>
            <a:endParaRPr lang="en-US" dirty="0"/>
          </a:p>
          <a:p>
            <a:pPr lvl="0"/>
            <a:r>
              <a:rPr lang="en-US" b="1" dirty="0"/>
              <a:t>Blockages</a:t>
            </a:r>
            <a:r>
              <a:rPr lang="en-US" dirty="0"/>
              <a:t> - </a:t>
            </a:r>
            <a:r>
              <a:rPr lang="en-US" dirty="0" smtClean="0"/>
              <a:t>Keep </a:t>
            </a:r>
            <a:r>
              <a:rPr lang="en-US" dirty="0"/>
              <a:t>doorways and passageways clear at all times, especially emergency exits.  Make sure that any area where people walk up and down is at least 3 feet wide.  </a:t>
            </a:r>
            <a:r>
              <a:rPr lang="en-US" b="1" dirty="0" smtClean="0"/>
              <a:t>DO </a:t>
            </a:r>
            <a:r>
              <a:rPr lang="en-US" b="1" dirty="0"/>
              <a:t>NOT </a:t>
            </a:r>
            <a:r>
              <a:rPr lang="en-US" b="1" dirty="0" smtClean="0"/>
              <a:t>block access </a:t>
            </a:r>
            <a:r>
              <a:rPr lang="en-US" dirty="0" smtClean="0"/>
              <a:t>to fire </a:t>
            </a:r>
            <a:r>
              <a:rPr lang="en-US" dirty="0"/>
              <a:t>extinguishers, fire hydrants or fire </a:t>
            </a:r>
            <a:r>
              <a:rPr lang="en-US" dirty="0" smtClean="0"/>
              <a:t>alarms</a:t>
            </a:r>
            <a:endParaRPr lang="en-US" dirty="0"/>
          </a:p>
          <a:p>
            <a:pPr lvl="0"/>
            <a:r>
              <a:rPr lang="en-US" b="1" dirty="0"/>
              <a:t>Climbing</a:t>
            </a:r>
            <a:r>
              <a:rPr lang="en-US" dirty="0"/>
              <a:t> - Reaching for high objects while standing on a stack of boxes or a chair with wheels is dangerous.  Always use a suitable ladder or step </a:t>
            </a:r>
            <a:r>
              <a:rPr lang="en-US" dirty="0" smtClean="0"/>
              <a:t>stool</a:t>
            </a:r>
            <a:endParaRPr lang="en-US" dirty="0"/>
          </a:p>
          <a:p>
            <a:pPr lvl="0"/>
            <a:r>
              <a:rPr lang="en-US" b="1" dirty="0"/>
              <a:t>Heavy Objects</a:t>
            </a:r>
            <a:r>
              <a:rPr lang="en-US" dirty="0"/>
              <a:t> - These are dangerous if they fall.  Store heavy objects near floor </a:t>
            </a:r>
            <a:r>
              <a:rPr lang="en-US" dirty="0" smtClean="0"/>
              <a:t>level</a:t>
            </a:r>
            <a:endParaRPr lang="en-US" dirty="0"/>
          </a:p>
        </p:txBody>
      </p:sp>
      <p:pic>
        <p:nvPicPr>
          <p:cNvPr id="4" name="Picture 3" descr="http://media1.picsearch.com/is?WXN9WgtMRVLFVv015p2o7LoQiqEYuRsUXzWYYzpa3-0"/>
          <p:cNvPicPr/>
          <p:nvPr/>
        </p:nvPicPr>
        <p:blipFill>
          <a:blip r:embed="rId3">
            <a:extLst>
              <a:ext uri="{28A0092B-C50C-407E-A947-70E740481C1C}">
                <a14:useLocalDpi xmlns:a14="http://schemas.microsoft.com/office/drawing/2010/main" val="0"/>
              </a:ext>
            </a:extLst>
          </a:blip>
          <a:srcRect/>
          <a:stretch>
            <a:fillRect/>
          </a:stretch>
        </p:blipFill>
        <p:spPr bwMode="auto">
          <a:xfrm>
            <a:off x="8417544" y="701017"/>
            <a:ext cx="2915020" cy="2506878"/>
          </a:xfrm>
          <a:prstGeom prst="rect">
            <a:avLst/>
          </a:prstGeom>
          <a:ln>
            <a:noFill/>
          </a:ln>
          <a:effectLst>
            <a:softEdge rad="112500"/>
          </a:effectLst>
        </p:spPr>
      </p:pic>
      <p:sp>
        <p:nvSpPr>
          <p:cNvPr id="6" name="&quot;No&quot; Symbol 5" title="NO Symbol"/>
          <p:cNvSpPr/>
          <p:nvPr/>
        </p:nvSpPr>
        <p:spPr>
          <a:xfrm>
            <a:off x="9243846" y="1248043"/>
            <a:ext cx="1294240" cy="127030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2350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983673"/>
            <a:ext cx="7024744" cy="724936"/>
          </a:xfrm>
        </p:spPr>
        <p:txBody>
          <a:bodyPr/>
          <a:lstStyle/>
          <a:p>
            <a:r>
              <a:rPr lang="en-US" dirty="0">
                <a:solidFill>
                  <a:srgbClr val="2E9D1B"/>
                </a:solidFill>
              </a:rPr>
              <a:t>Potential Office Hazards: </a:t>
            </a:r>
            <a:r>
              <a:rPr lang="en-US" dirty="0" smtClean="0">
                <a:solidFill>
                  <a:srgbClr val="2E9D1B"/>
                </a:solidFill>
              </a:rPr>
              <a:t> </a:t>
            </a:r>
            <a:endParaRPr lang="en-US" dirty="0">
              <a:solidFill>
                <a:srgbClr val="2E9D1B"/>
              </a:solidFill>
            </a:endParaRPr>
          </a:p>
        </p:txBody>
      </p:sp>
      <p:sp>
        <p:nvSpPr>
          <p:cNvPr id="5" name="Content Placeholder 2"/>
          <p:cNvSpPr>
            <a:spLocks noGrp="1"/>
          </p:cNvSpPr>
          <p:nvPr>
            <p:ph sz="quarter" idx="4294967295"/>
          </p:nvPr>
        </p:nvSpPr>
        <p:spPr>
          <a:xfrm>
            <a:off x="477982" y="1969417"/>
            <a:ext cx="11180618" cy="2737494"/>
          </a:xfrm>
          <a:prstGeom prst="rect">
            <a:avLst/>
          </a:prstGeom>
        </p:spPr>
        <p:txBody>
          <a:bodyPr>
            <a:normAutofit/>
          </a:bodyPr>
          <a:lstStyle/>
          <a:p>
            <a:pPr marL="68580" indent="0">
              <a:buNone/>
            </a:pPr>
            <a:r>
              <a:rPr lang="en-US" b="1" dirty="0"/>
              <a:t>Passageways and </a:t>
            </a:r>
            <a:r>
              <a:rPr lang="en-US" b="1" dirty="0" smtClean="0"/>
              <a:t>Storage:</a:t>
            </a:r>
            <a:endParaRPr lang="en-US" dirty="0"/>
          </a:p>
          <a:p>
            <a:r>
              <a:rPr lang="en-US" b="1" dirty="0" smtClean="0"/>
              <a:t>Toxic </a:t>
            </a:r>
            <a:r>
              <a:rPr lang="en-US" b="1" dirty="0"/>
              <a:t>Chemicals</a:t>
            </a:r>
            <a:r>
              <a:rPr lang="en-US" dirty="0"/>
              <a:t> - Do not store toxic chemicals in or near the </a:t>
            </a:r>
            <a:r>
              <a:rPr lang="en-US" dirty="0" smtClean="0"/>
              <a:t>office</a:t>
            </a:r>
            <a:endParaRPr lang="en-US" dirty="0"/>
          </a:p>
          <a:p>
            <a:pPr lvl="0"/>
            <a:r>
              <a:rPr lang="en-US" b="1" dirty="0"/>
              <a:t>Swing Doors and Corners</a:t>
            </a:r>
            <a:r>
              <a:rPr lang="en-US" dirty="0"/>
              <a:t> - You can't guess when someone might be approaching the other side of a closed door or around a corner.  Do not open doors suddenly.  When working behind a closed door, lock it.  Approach corners and doors </a:t>
            </a:r>
            <a:r>
              <a:rPr lang="en-US" dirty="0" smtClean="0"/>
              <a:t>cautiously</a:t>
            </a:r>
            <a:endParaRPr lang="en-US" dirty="0"/>
          </a:p>
          <a:p>
            <a:pPr lvl="0"/>
            <a:r>
              <a:rPr lang="en-US" b="1" dirty="0" smtClean="0"/>
              <a:t>Running</a:t>
            </a:r>
            <a:r>
              <a:rPr lang="en-US" dirty="0" smtClean="0"/>
              <a:t> – </a:t>
            </a:r>
            <a:r>
              <a:rPr lang="en-US" b="1" dirty="0" smtClean="0"/>
              <a:t>Don’t Run  </a:t>
            </a:r>
            <a:r>
              <a:rPr lang="en-US" dirty="0" smtClean="0"/>
              <a:t>running has no place in the office its better to arrive late than be injured</a:t>
            </a:r>
            <a:endParaRPr lang="en-US" dirty="0"/>
          </a:p>
        </p:txBody>
      </p:sp>
    </p:spTree>
    <p:extLst>
      <p:ext uri="{BB962C8B-B14F-4D97-AF65-F5344CB8AC3E}">
        <p14:creationId xmlns:p14="http://schemas.microsoft.com/office/powerpoint/2010/main" val="1417629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 Prevention</a:t>
            </a:r>
            <a:br>
              <a:rPr lang="en-US" dirty="0"/>
            </a:br>
            <a:endParaRPr lang="en-US" dirty="0"/>
          </a:p>
        </p:txBody>
      </p:sp>
      <p:sp>
        <p:nvSpPr>
          <p:cNvPr id="3" name="Content Placeholder 2"/>
          <p:cNvSpPr>
            <a:spLocks noGrp="1"/>
          </p:cNvSpPr>
          <p:nvPr>
            <p:ph idx="1"/>
          </p:nvPr>
        </p:nvSpPr>
        <p:spPr/>
        <p:txBody>
          <a:bodyPr/>
          <a:lstStyle/>
          <a:p>
            <a:r>
              <a:rPr lang="en-US" dirty="0" smtClean="0"/>
              <a:t>What is Workplace Violence (WPV)</a:t>
            </a:r>
          </a:p>
          <a:p>
            <a:r>
              <a:rPr lang="en-US" dirty="0" smtClean="0"/>
              <a:t>Employers Responsibilities</a:t>
            </a:r>
          </a:p>
          <a:p>
            <a:r>
              <a:rPr lang="en-US" dirty="0" smtClean="0"/>
              <a:t>Worker Rights Under the OSHA Act</a:t>
            </a:r>
          </a:p>
          <a:p>
            <a:r>
              <a:rPr lang="en-US" dirty="0" smtClean="0"/>
              <a:t>Healthcare Workers</a:t>
            </a:r>
          </a:p>
          <a:p>
            <a:r>
              <a:rPr lang="en-US" dirty="0" smtClean="0"/>
              <a:t>Zero Tolerance</a:t>
            </a:r>
          </a:p>
          <a:p>
            <a:r>
              <a:rPr lang="en-US" dirty="0" smtClean="0"/>
              <a:t>What Employers Can Do </a:t>
            </a:r>
          </a:p>
          <a:p>
            <a:r>
              <a:rPr lang="en-US" dirty="0" smtClean="0"/>
              <a:t>Protecting Yourself </a:t>
            </a:r>
          </a:p>
          <a:p>
            <a:endParaRPr lang="en-US" dirty="0"/>
          </a:p>
        </p:txBody>
      </p:sp>
      <p:pic>
        <p:nvPicPr>
          <p:cNvPr id="4" name="Picture 3" title="Stop Violance sig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607" y="2180496"/>
            <a:ext cx="3407764" cy="3407764"/>
          </a:xfrm>
          <a:prstGeom prst="rect">
            <a:avLst/>
          </a:prstGeom>
        </p:spPr>
      </p:pic>
    </p:spTree>
    <p:extLst>
      <p:ext uri="{BB962C8B-B14F-4D97-AF65-F5344CB8AC3E}">
        <p14:creationId xmlns:p14="http://schemas.microsoft.com/office/powerpoint/2010/main" val="3791930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3" y="651163"/>
            <a:ext cx="7024744" cy="1143000"/>
          </a:xfrm>
        </p:spPr>
        <p:txBody>
          <a:bodyPr>
            <a:normAutofit/>
          </a:bodyPr>
          <a:lstStyle/>
          <a:p>
            <a:r>
              <a:rPr lang="en-US" dirty="0" smtClean="0"/>
              <a:t>Using Tools Properly: </a:t>
            </a:r>
            <a:endParaRPr lang="en-US" dirty="0"/>
          </a:p>
        </p:txBody>
      </p:sp>
      <p:sp>
        <p:nvSpPr>
          <p:cNvPr id="5" name="Content Placeholder 2"/>
          <p:cNvSpPr>
            <a:spLocks noGrp="1"/>
          </p:cNvSpPr>
          <p:nvPr>
            <p:ph sz="quarter" idx="4294967295"/>
          </p:nvPr>
        </p:nvSpPr>
        <p:spPr>
          <a:xfrm>
            <a:off x="471053" y="2265218"/>
            <a:ext cx="11249891" cy="2561615"/>
          </a:xfrm>
          <a:prstGeom prst="rect">
            <a:avLst/>
          </a:prstGeom>
        </p:spPr>
        <p:txBody>
          <a:bodyPr>
            <a:normAutofit/>
          </a:bodyPr>
          <a:lstStyle/>
          <a:p>
            <a:r>
              <a:rPr lang="en-US" dirty="0"/>
              <a:t>Damaged tools are NOT proper tools and should be </a:t>
            </a:r>
            <a:r>
              <a:rPr lang="en-US" dirty="0" smtClean="0"/>
              <a:t>reported. Fingers </a:t>
            </a:r>
            <a:r>
              <a:rPr lang="en-US" dirty="0"/>
              <a:t>are not suitable tools for jobs such as removing staples.  Use the right tools for the </a:t>
            </a:r>
            <a:r>
              <a:rPr lang="en-US" dirty="0" smtClean="0"/>
              <a:t>job</a:t>
            </a:r>
            <a:endParaRPr lang="en-US" dirty="0"/>
          </a:p>
          <a:p>
            <a:pPr lvl="0"/>
            <a:r>
              <a:rPr lang="en-US" dirty="0" smtClean="0"/>
              <a:t>Use </a:t>
            </a:r>
            <a:r>
              <a:rPr lang="en-US" dirty="0"/>
              <a:t>Safety </a:t>
            </a:r>
            <a:r>
              <a:rPr lang="en-US" dirty="0" smtClean="0"/>
              <a:t>Glasses with hand tools </a:t>
            </a:r>
            <a:r>
              <a:rPr lang="en-US" dirty="0"/>
              <a:t>- Eyesight is precious.  Always wear safety glasses when working with hand </a:t>
            </a:r>
            <a:r>
              <a:rPr lang="en-US" dirty="0" smtClean="0"/>
              <a:t>tools</a:t>
            </a:r>
            <a:endParaRPr lang="en-US" dirty="0"/>
          </a:p>
          <a:p>
            <a:pPr lvl="0"/>
            <a:r>
              <a:rPr lang="en-US" dirty="0" smtClean="0"/>
              <a:t>Proceed with caution when using Sharp </a:t>
            </a:r>
            <a:r>
              <a:rPr lang="en-US" dirty="0"/>
              <a:t>and Pointed Objects </a:t>
            </a:r>
            <a:r>
              <a:rPr lang="en-US" dirty="0" smtClean="0"/>
              <a:t>Use </a:t>
            </a:r>
            <a:r>
              <a:rPr lang="en-US" dirty="0"/>
              <a:t>and store sharp objects carefully.  </a:t>
            </a:r>
            <a:endParaRPr lang="en-US" dirty="0" smtClean="0"/>
          </a:p>
          <a:p>
            <a:pPr lvl="0"/>
            <a:r>
              <a:rPr lang="en-US" dirty="0" smtClean="0"/>
              <a:t>Proceed with caution when using box cutters</a:t>
            </a:r>
          </a:p>
          <a:p>
            <a:endParaRPr lang="en-US" dirty="0"/>
          </a:p>
        </p:txBody>
      </p:sp>
    </p:spTree>
    <p:extLst>
      <p:ext uri="{BB962C8B-B14F-4D97-AF65-F5344CB8AC3E}">
        <p14:creationId xmlns:p14="http://schemas.microsoft.com/office/powerpoint/2010/main" val="2692223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5964"/>
            <a:ext cx="7024744" cy="724936"/>
          </a:xfrm>
        </p:spPr>
        <p:txBody>
          <a:bodyPr>
            <a:normAutofit/>
          </a:bodyPr>
          <a:lstStyle/>
          <a:p>
            <a:r>
              <a:rPr lang="en-US" dirty="0" smtClean="0"/>
              <a:t>Electrical Equipment &amp; Tool Safety: </a:t>
            </a:r>
            <a:endParaRPr lang="en-US" dirty="0"/>
          </a:p>
        </p:txBody>
      </p:sp>
      <p:sp>
        <p:nvSpPr>
          <p:cNvPr id="3" name="Content Placeholder 2"/>
          <p:cNvSpPr>
            <a:spLocks noGrp="1"/>
          </p:cNvSpPr>
          <p:nvPr>
            <p:ph sz="quarter" idx="4294967295"/>
          </p:nvPr>
        </p:nvSpPr>
        <p:spPr>
          <a:xfrm>
            <a:off x="443345" y="2057400"/>
            <a:ext cx="11277599" cy="2556164"/>
          </a:xfrm>
          <a:prstGeom prst="rect">
            <a:avLst/>
          </a:prstGeom>
        </p:spPr>
        <p:txBody>
          <a:bodyPr>
            <a:normAutofit/>
          </a:bodyPr>
          <a:lstStyle/>
          <a:p>
            <a:pPr lvl="0"/>
            <a:r>
              <a:rPr lang="en-US" dirty="0" smtClean="0"/>
              <a:t>Use tools correctly</a:t>
            </a:r>
          </a:p>
          <a:p>
            <a:pPr lvl="0"/>
            <a:r>
              <a:rPr lang="en-US" dirty="0" smtClean="0"/>
              <a:t>Electrical equipment  (including Power-strips)must be checked by maintenance. </a:t>
            </a:r>
          </a:p>
          <a:p>
            <a:pPr lvl="0"/>
            <a:r>
              <a:rPr lang="en-US" dirty="0" smtClean="0"/>
              <a:t>Do NOT run EXTENSION CORDS across hallways, doorways or floor. </a:t>
            </a:r>
          </a:p>
          <a:p>
            <a:pPr lvl="0"/>
            <a:r>
              <a:rPr lang="en-US" dirty="0" smtClean="0"/>
              <a:t>ANY electrical equipment must be UL approved</a:t>
            </a:r>
            <a:endParaRPr lang="en-US" dirty="0"/>
          </a:p>
          <a:p>
            <a:pPr marL="68580" indent="0">
              <a:buNone/>
            </a:pPr>
            <a:endParaRPr lang="en-US" dirty="0"/>
          </a:p>
        </p:txBody>
      </p:sp>
    </p:spTree>
    <p:extLst>
      <p:ext uri="{BB962C8B-B14F-4D97-AF65-F5344CB8AC3E}">
        <p14:creationId xmlns:p14="http://schemas.microsoft.com/office/powerpoint/2010/main" val="2025682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1131573"/>
            <a:ext cx="7024744" cy="648736"/>
          </a:xfrm>
        </p:spPr>
        <p:txBody>
          <a:bodyPr>
            <a:normAutofit/>
          </a:bodyPr>
          <a:lstStyle/>
          <a:p>
            <a:r>
              <a:rPr lang="en-US" b="1" dirty="0"/>
              <a:t>When to Lockout / Tagout:</a:t>
            </a:r>
            <a:endParaRPr lang="en-US" dirty="0"/>
          </a:p>
        </p:txBody>
      </p:sp>
      <p:sp>
        <p:nvSpPr>
          <p:cNvPr id="3" name="Content Placeholder 2"/>
          <p:cNvSpPr>
            <a:spLocks noGrp="1"/>
          </p:cNvSpPr>
          <p:nvPr>
            <p:ph sz="quarter" idx="4294967295"/>
          </p:nvPr>
        </p:nvSpPr>
        <p:spPr>
          <a:xfrm>
            <a:off x="498763" y="1642445"/>
            <a:ext cx="11222181" cy="2514600"/>
          </a:xfrm>
          <a:prstGeom prst="rect">
            <a:avLst/>
          </a:prstGeom>
        </p:spPr>
        <p:txBody>
          <a:bodyPr>
            <a:normAutofit/>
          </a:bodyPr>
          <a:lstStyle/>
          <a:p>
            <a:pPr marL="68580" indent="0">
              <a:buNone/>
            </a:pPr>
            <a:r>
              <a:rPr lang="en-US" dirty="0" smtClean="0"/>
              <a:t>Lockout / Tagout is required by OSHA for any maintenance or servicing operation when:</a:t>
            </a:r>
          </a:p>
          <a:p>
            <a:r>
              <a:rPr lang="en-US" dirty="0" smtClean="0"/>
              <a:t>An employee is required to remove or bypass a guard or other safety device; or </a:t>
            </a:r>
          </a:p>
          <a:p>
            <a:r>
              <a:rPr lang="en-US" dirty="0" smtClean="0"/>
              <a:t>An employee is required to place any part of his or her body into an area on a machine</a:t>
            </a:r>
            <a:endParaRPr lang="en-US" dirty="0"/>
          </a:p>
        </p:txBody>
      </p:sp>
      <p:pic>
        <p:nvPicPr>
          <p:cNvPr id="5" name="Picture 4" descr="http://www.manufacturing-safety.com/images/Lockout.png" title="Photo - lockout/tagout"/>
          <p:cNvPicPr/>
          <p:nvPr/>
        </p:nvPicPr>
        <p:blipFill>
          <a:blip r:embed="rId3">
            <a:extLst>
              <a:ext uri="{28A0092B-C50C-407E-A947-70E740481C1C}">
                <a14:useLocalDpi xmlns:a14="http://schemas.microsoft.com/office/drawing/2010/main" val="0"/>
              </a:ext>
            </a:extLst>
          </a:blip>
          <a:srcRect/>
          <a:stretch>
            <a:fillRect/>
          </a:stretch>
        </p:blipFill>
        <p:spPr bwMode="auto">
          <a:xfrm>
            <a:off x="2902074" y="3574302"/>
            <a:ext cx="5541817" cy="3065318"/>
          </a:xfrm>
          <a:prstGeom prst="rect">
            <a:avLst/>
          </a:prstGeom>
          <a:noFill/>
          <a:ln>
            <a:noFill/>
          </a:ln>
        </p:spPr>
      </p:pic>
    </p:spTree>
    <p:extLst>
      <p:ext uri="{BB962C8B-B14F-4D97-AF65-F5344CB8AC3E}">
        <p14:creationId xmlns:p14="http://schemas.microsoft.com/office/powerpoint/2010/main" val="3199518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983673"/>
            <a:ext cx="7024744" cy="724936"/>
          </a:xfrm>
        </p:spPr>
        <p:txBody>
          <a:bodyPr/>
          <a:lstStyle/>
          <a:p>
            <a:r>
              <a:rPr lang="en-US" b="1" dirty="0" smtClean="0"/>
              <a:t>Lock Out Tag Out:</a:t>
            </a:r>
            <a:endParaRPr lang="en-US" b="1" dirty="0"/>
          </a:p>
        </p:txBody>
      </p:sp>
      <p:sp>
        <p:nvSpPr>
          <p:cNvPr id="3" name="Content Placeholder 2"/>
          <p:cNvSpPr>
            <a:spLocks noGrp="1"/>
          </p:cNvSpPr>
          <p:nvPr>
            <p:ph sz="quarter" idx="4294967295"/>
          </p:nvPr>
        </p:nvSpPr>
        <p:spPr>
          <a:xfrm>
            <a:off x="484909" y="1960418"/>
            <a:ext cx="11256818" cy="3089564"/>
          </a:xfrm>
          <a:prstGeom prst="rect">
            <a:avLst/>
          </a:prstGeom>
        </p:spPr>
        <p:txBody>
          <a:bodyPr>
            <a:normAutofit/>
          </a:bodyPr>
          <a:lstStyle/>
          <a:p>
            <a:pPr marL="68580" indent="0">
              <a:buNone/>
            </a:pPr>
            <a:endParaRPr lang="en-US" b="1" dirty="0" smtClean="0"/>
          </a:p>
          <a:p>
            <a:pPr marL="68580" indent="0">
              <a:buNone/>
            </a:pPr>
            <a:r>
              <a:rPr lang="en-US" b="1" dirty="0" smtClean="0"/>
              <a:t>Employers </a:t>
            </a:r>
            <a:r>
              <a:rPr lang="en-US" b="1" dirty="0"/>
              <a:t>Must Develop a Lockout / Tagout Program</a:t>
            </a:r>
            <a:endParaRPr lang="en-US" dirty="0" smtClean="0">
              <a:hlinkClick r:id="rId3"/>
            </a:endParaRPr>
          </a:p>
          <a:p>
            <a:r>
              <a:rPr lang="en-US" u="sng" dirty="0" smtClean="0">
                <a:hlinkClick r:id="rId4"/>
              </a:rPr>
              <a:t>Link to Lockout/</a:t>
            </a:r>
            <a:r>
              <a:rPr lang="en-US" u="sng" dirty="0" err="1" smtClean="0">
                <a:hlinkClick r:id="rId4"/>
              </a:rPr>
              <a:t>Tagout</a:t>
            </a:r>
            <a:r>
              <a:rPr lang="en-US" u="sng" dirty="0" smtClean="0">
                <a:hlinkClick r:id="rId4"/>
              </a:rPr>
              <a:t> Interactive Training Program</a:t>
            </a:r>
            <a:endParaRPr lang="en-US" u="sng" dirty="0"/>
          </a:p>
          <a:p>
            <a:pPr marL="68580" indent="0">
              <a:buNone/>
            </a:pPr>
            <a:endParaRPr lang="en-US" dirty="0"/>
          </a:p>
          <a:p>
            <a:pPr marL="68580" indent="0">
              <a:buNone/>
            </a:pPr>
            <a:r>
              <a:rPr lang="en-US" b="1" dirty="0" smtClean="0"/>
              <a:t>OSHA Fact Sheet on LOTO:  </a:t>
            </a:r>
          </a:p>
          <a:p>
            <a:pPr marL="68580" indent="0">
              <a:buNone/>
            </a:pPr>
            <a:r>
              <a:rPr lang="en-US" dirty="0" smtClean="0">
                <a:hlinkClick r:id="rId3"/>
              </a:rPr>
              <a:t>Link to Lockout-</a:t>
            </a:r>
            <a:r>
              <a:rPr lang="en-US" dirty="0" err="1" smtClean="0">
                <a:hlinkClick r:id="rId3"/>
              </a:rPr>
              <a:t>Tagout</a:t>
            </a:r>
            <a:r>
              <a:rPr lang="en-US" dirty="0" smtClean="0">
                <a:hlinkClick r:id="rId3"/>
              </a:rPr>
              <a:t> OSHA Fact Sheet</a:t>
            </a:r>
            <a:endParaRPr lang="en-US" dirty="0"/>
          </a:p>
          <a:p>
            <a:endParaRPr lang="en-US" dirty="0" smtClean="0"/>
          </a:p>
          <a:p>
            <a:endParaRPr lang="en-US" dirty="0"/>
          </a:p>
        </p:txBody>
      </p:sp>
    </p:spTree>
    <p:extLst>
      <p:ext uri="{BB962C8B-B14F-4D97-AF65-F5344CB8AC3E}">
        <p14:creationId xmlns:p14="http://schemas.microsoft.com/office/powerpoint/2010/main" val="2950305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18" y="1139144"/>
            <a:ext cx="7024744" cy="572536"/>
          </a:xfrm>
        </p:spPr>
        <p:txBody>
          <a:bodyPr>
            <a:normAutofit/>
          </a:bodyPr>
          <a:lstStyle/>
          <a:p>
            <a:r>
              <a:rPr lang="en-US" dirty="0"/>
              <a:t>Personal Protective Equipment: </a:t>
            </a:r>
          </a:p>
        </p:txBody>
      </p:sp>
      <p:sp>
        <p:nvSpPr>
          <p:cNvPr id="3" name="Content Placeholder 2"/>
          <p:cNvSpPr>
            <a:spLocks noGrp="1"/>
          </p:cNvSpPr>
          <p:nvPr>
            <p:ph sz="quarter" idx="4294967295"/>
          </p:nvPr>
        </p:nvSpPr>
        <p:spPr>
          <a:xfrm>
            <a:off x="458380" y="1960418"/>
            <a:ext cx="11200220" cy="4587240"/>
          </a:xfrm>
          <a:prstGeom prst="rect">
            <a:avLst/>
          </a:prstGeom>
        </p:spPr>
        <p:txBody>
          <a:bodyPr>
            <a:normAutofit/>
          </a:bodyPr>
          <a:lstStyle/>
          <a:p>
            <a:pPr marL="68580" indent="0">
              <a:buNone/>
            </a:pPr>
            <a:r>
              <a:rPr lang="en-US" dirty="0" smtClean="0"/>
              <a:t>Employers must protect their employees while on the job. Part of this protections includes providing them with personal protective equipment. Below are types of PPE. </a:t>
            </a:r>
          </a:p>
          <a:p>
            <a:r>
              <a:rPr lang="en-US" dirty="0" smtClean="0"/>
              <a:t>Eye </a:t>
            </a:r>
            <a:r>
              <a:rPr lang="en-US" dirty="0"/>
              <a:t>protection -- Safety glasses, goggles, or face </a:t>
            </a:r>
            <a:r>
              <a:rPr lang="en-US" dirty="0" smtClean="0"/>
              <a:t>shields</a:t>
            </a:r>
            <a:endParaRPr lang="en-US" dirty="0"/>
          </a:p>
          <a:p>
            <a:r>
              <a:rPr lang="en-US" dirty="0" smtClean="0"/>
              <a:t>Head </a:t>
            </a:r>
            <a:r>
              <a:rPr lang="en-US" dirty="0"/>
              <a:t>protection -- Hard Hats </a:t>
            </a:r>
          </a:p>
          <a:p>
            <a:r>
              <a:rPr lang="en-US" dirty="0" smtClean="0"/>
              <a:t>Ear </a:t>
            </a:r>
            <a:r>
              <a:rPr lang="en-US" dirty="0"/>
              <a:t>protection -- ear plugs </a:t>
            </a:r>
          </a:p>
          <a:p>
            <a:r>
              <a:rPr lang="en-US" dirty="0" smtClean="0"/>
              <a:t>Foot </a:t>
            </a:r>
            <a:r>
              <a:rPr lang="en-US" dirty="0"/>
              <a:t>protection </a:t>
            </a:r>
            <a:r>
              <a:rPr lang="en-US" dirty="0" smtClean="0"/>
              <a:t>– safety shoes  </a:t>
            </a:r>
            <a:endParaRPr lang="en-US" dirty="0"/>
          </a:p>
          <a:p>
            <a:r>
              <a:rPr lang="en-US" dirty="0" smtClean="0"/>
              <a:t>Hand </a:t>
            </a:r>
            <a:r>
              <a:rPr lang="en-US" dirty="0"/>
              <a:t>protection -- gloves </a:t>
            </a:r>
          </a:p>
          <a:p>
            <a:r>
              <a:rPr lang="en-US" dirty="0" smtClean="0"/>
              <a:t>Arc </a:t>
            </a:r>
            <a:r>
              <a:rPr lang="en-US" dirty="0"/>
              <a:t>Flash protection -- arc flash </a:t>
            </a:r>
            <a:r>
              <a:rPr lang="en-US" dirty="0" smtClean="0"/>
              <a:t>suits</a:t>
            </a:r>
          </a:p>
          <a:p>
            <a:pPr marL="68580" indent="0">
              <a:buNone/>
            </a:pPr>
            <a:r>
              <a:rPr lang="en-US" dirty="0" smtClean="0"/>
              <a:t>Healthcare providers will be provided with gloves, face masks, gowns and other coverage that protects them from diseases </a:t>
            </a:r>
            <a:endParaRPr lang="en-US" dirty="0"/>
          </a:p>
          <a:p>
            <a:endParaRPr lang="en-US" dirty="0"/>
          </a:p>
        </p:txBody>
      </p:sp>
      <p:pic>
        <p:nvPicPr>
          <p:cNvPr id="7" name="Picture 6" descr="http://www.manufacturing-safety.com/images/cautH105%20-%20foot%20protection%20required%20in%20this%20area.jpg" title="Caution. Foot protection required in this are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165" y="2622787"/>
            <a:ext cx="3446073" cy="2529741"/>
          </a:xfrm>
          <a:prstGeom prst="rect">
            <a:avLst/>
          </a:prstGeom>
          <a:noFill/>
          <a:ln>
            <a:noFill/>
          </a:ln>
        </p:spPr>
      </p:pic>
    </p:spTree>
    <p:extLst>
      <p:ext uri="{BB962C8B-B14F-4D97-AF65-F5344CB8AC3E}">
        <p14:creationId xmlns:p14="http://schemas.microsoft.com/office/powerpoint/2010/main" val="679290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2: Demonstrations</a:t>
            </a:r>
            <a:endParaRPr lang="en-US" dirty="0"/>
          </a:p>
        </p:txBody>
      </p:sp>
      <p:sp>
        <p:nvSpPr>
          <p:cNvPr id="3" name="Subtitle 2"/>
          <p:cNvSpPr>
            <a:spLocks noGrp="1"/>
          </p:cNvSpPr>
          <p:nvPr>
            <p:ph type="subTitle" idx="1"/>
          </p:nvPr>
        </p:nvSpPr>
        <p:spPr/>
        <p:txBody>
          <a:bodyPr/>
          <a:lstStyle/>
          <a:p>
            <a:r>
              <a:rPr lang="en-US" dirty="0" smtClean="0"/>
              <a:t>Workplace Safety &amp; Health</a:t>
            </a:r>
            <a:endParaRPr lang="en-US" dirty="0"/>
          </a:p>
        </p:txBody>
      </p:sp>
      <p:sp>
        <p:nvSpPr>
          <p:cNvPr id="4" name="TextBox 3"/>
          <p:cNvSpPr txBox="1"/>
          <p:nvPr/>
        </p:nvSpPr>
        <p:spPr>
          <a:xfrm>
            <a:off x="678873" y="3477718"/>
            <a:ext cx="10353888" cy="2308324"/>
          </a:xfrm>
          <a:prstGeom prst="rect">
            <a:avLst/>
          </a:prstGeom>
          <a:noFill/>
        </p:spPr>
        <p:txBody>
          <a:bodyPr wrap="square" rtlCol="0">
            <a:spAutoFit/>
          </a:bodyPr>
          <a:lstStyle/>
          <a:p>
            <a:r>
              <a:rPr lang="en-US" dirty="0" smtClean="0">
                <a:solidFill>
                  <a:schemeClr val="bg1"/>
                </a:solidFill>
              </a:rPr>
              <a:t>Have trainees answer and / or demonstrate the following:</a:t>
            </a:r>
          </a:p>
          <a:p>
            <a:pPr marL="285750" indent="-285750">
              <a:buFont typeface="Wingdings" panose="05000000000000000000" pitchFamily="2" charset="2"/>
              <a:buChar char="§"/>
            </a:pPr>
            <a:r>
              <a:rPr lang="en-US" dirty="0" smtClean="0">
                <a:solidFill>
                  <a:schemeClr val="bg1"/>
                </a:solidFill>
              </a:rPr>
              <a:t>What is Workplace Safety?</a:t>
            </a:r>
          </a:p>
          <a:p>
            <a:pPr marL="285750" indent="-285750">
              <a:buFont typeface="Wingdings" panose="05000000000000000000" pitchFamily="2" charset="2"/>
              <a:buChar char="§"/>
            </a:pPr>
            <a:r>
              <a:rPr lang="en-US" dirty="0" smtClean="0">
                <a:solidFill>
                  <a:schemeClr val="bg1"/>
                </a:solidFill>
              </a:rPr>
              <a:t>Properly put on a helmet / hard hat / ear plugs / safety glasses / and gloves</a:t>
            </a:r>
          </a:p>
          <a:p>
            <a:pPr marL="285750" indent="-285750">
              <a:buFont typeface="Wingdings" panose="05000000000000000000" pitchFamily="2" charset="2"/>
              <a:buChar char="§"/>
            </a:pPr>
            <a:r>
              <a:rPr lang="en-US" dirty="0" smtClean="0">
                <a:solidFill>
                  <a:schemeClr val="bg1"/>
                </a:solidFill>
              </a:rPr>
              <a:t>Properly sit in a chair</a:t>
            </a:r>
          </a:p>
          <a:p>
            <a:pPr marL="285750" indent="-285750">
              <a:buFont typeface="Wingdings" panose="05000000000000000000" pitchFamily="2" charset="2"/>
              <a:buChar char="§"/>
            </a:pPr>
            <a:r>
              <a:rPr lang="en-US" dirty="0" smtClean="0">
                <a:solidFill>
                  <a:schemeClr val="bg1"/>
                </a:solidFill>
              </a:rPr>
              <a:t>Properly lift a box to show proper body mechanics </a:t>
            </a:r>
          </a:p>
          <a:p>
            <a:pPr marL="285750" indent="-285750">
              <a:buFont typeface="Wingdings" panose="05000000000000000000" pitchFamily="2" charset="2"/>
              <a:buChar char="§"/>
            </a:pPr>
            <a:r>
              <a:rPr lang="en-US" dirty="0" smtClean="0">
                <a:solidFill>
                  <a:schemeClr val="bg1"/>
                </a:solidFill>
              </a:rPr>
              <a:t>Explain lock out tag out and why would you use it?</a:t>
            </a:r>
          </a:p>
          <a:p>
            <a:pPr marL="285750" indent="-285750">
              <a:buFont typeface="Wingdings" panose="05000000000000000000" pitchFamily="2" charset="2"/>
              <a:buChar char="§"/>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47627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a:t>
            </a:r>
            <a:br>
              <a:rPr lang="en-US" dirty="0"/>
            </a:br>
            <a:endParaRPr lang="en-US" dirty="0"/>
          </a:p>
        </p:txBody>
      </p:sp>
      <p:sp>
        <p:nvSpPr>
          <p:cNvPr id="3" name="Content Placeholder 2"/>
          <p:cNvSpPr>
            <a:spLocks noGrp="1"/>
          </p:cNvSpPr>
          <p:nvPr>
            <p:ph idx="1"/>
          </p:nvPr>
        </p:nvSpPr>
        <p:spPr>
          <a:xfrm>
            <a:off x="581192" y="2180496"/>
            <a:ext cx="11029615" cy="3305903"/>
          </a:xfrm>
        </p:spPr>
        <p:txBody>
          <a:bodyPr>
            <a:normAutofit fontScale="92500" lnSpcReduction="10000"/>
          </a:bodyPr>
          <a:lstStyle/>
          <a:p>
            <a:r>
              <a:rPr lang="en-US" dirty="0" smtClean="0"/>
              <a:t>Did you Know</a:t>
            </a:r>
          </a:p>
          <a:p>
            <a:r>
              <a:rPr lang="en-US" dirty="0" smtClean="0"/>
              <a:t>Ways Chemicals Enter Your Body </a:t>
            </a:r>
          </a:p>
          <a:p>
            <a:r>
              <a:rPr lang="en-US" dirty="0" smtClean="0"/>
              <a:t>Toxic Exposure </a:t>
            </a:r>
          </a:p>
          <a:p>
            <a:r>
              <a:rPr lang="en-US" dirty="0" smtClean="0"/>
              <a:t>PH Levels</a:t>
            </a:r>
          </a:p>
          <a:p>
            <a:r>
              <a:rPr lang="en-US" dirty="0" smtClean="0"/>
              <a:t>Guide </a:t>
            </a:r>
            <a:r>
              <a:rPr lang="en-US" dirty="0"/>
              <a:t>to Global Harmonized System </a:t>
            </a:r>
          </a:p>
          <a:p>
            <a:r>
              <a:rPr lang="en-US" dirty="0" smtClean="0"/>
              <a:t>Right to Know</a:t>
            </a:r>
          </a:p>
          <a:p>
            <a:r>
              <a:rPr lang="en-US" dirty="0" smtClean="0"/>
              <a:t>Safety Data Sheets</a:t>
            </a:r>
          </a:p>
          <a:p>
            <a:r>
              <a:rPr lang="en-US" dirty="0" smtClean="0"/>
              <a:t>Quick Cards</a:t>
            </a:r>
          </a:p>
          <a:p>
            <a:r>
              <a:rPr lang="en-US" dirty="0" smtClean="0"/>
              <a:t>HCS Pictograms </a:t>
            </a:r>
            <a:endParaRPr lang="en-US" dirty="0"/>
          </a:p>
        </p:txBody>
      </p:sp>
      <p:pic>
        <p:nvPicPr>
          <p:cNvPr id="5" name="Picture 4" title="Read the Label First sig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948" y="1289005"/>
            <a:ext cx="4452227" cy="4452227"/>
          </a:xfrm>
          <a:prstGeom prst="rect">
            <a:avLst/>
          </a:prstGeom>
        </p:spPr>
      </p:pic>
    </p:spTree>
    <p:extLst>
      <p:ext uri="{BB962C8B-B14F-4D97-AF65-F5344CB8AC3E}">
        <p14:creationId xmlns:p14="http://schemas.microsoft.com/office/powerpoint/2010/main" val="1604079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 </a:t>
            </a:r>
            <a:endParaRPr lang="en-US" dirty="0"/>
          </a:p>
        </p:txBody>
      </p:sp>
      <p:sp>
        <p:nvSpPr>
          <p:cNvPr id="3" name="Content Placeholder 2"/>
          <p:cNvSpPr>
            <a:spLocks noGrp="1"/>
          </p:cNvSpPr>
          <p:nvPr>
            <p:ph idx="1"/>
          </p:nvPr>
        </p:nvSpPr>
        <p:spPr>
          <a:xfrm>
            <a:off x="581192" y="2180497"/>
            <a:ext cx="11029615" cy="1684922"/>
          </a:xfrm>
        </p:spPr>
        <p:txBody>
          <a:bodyPr/>
          <a:lstStyle/>
          <a:p>
            <a:r>
              <a:rPr lang="en-US" dirty="0"/>
              <a:t>Many traditional cleaning products, floor strippers and disinfectants are a source for human health and environmental problems. Cleaning products may contain chemicals that cause cancer, reproductive disorders, respiratory ailments (including occupational asthma), eye and skin irritation, central nervous system impairment and other human health effects. </a:t>
            </a:r>
          </a:p>
        </p:txBody>
      </p:sp>
    </p:spTree>
    <p:extLst>
      <p:ext uri="{BB962C8B-B14F-4D97-AF65-F5344CB8AC3E}">
        <p14:creationId xmlns:p14="http://schemas.microsoft.com/office/powerpoint/2010/main" val="1987631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four basic ways that chemicals can enter your body:</a:t>
            </a:r>
            <a:br>
              <a:rPr lang="en-US" dirty="0"/>
            </a:br>
            <a:endParaRPr lang="en-US" dirty="0"/>
          </a:p>
        </p:txBody>
      </p:sp>
      <p:sp>
        <p:nvSpPr>
          <p:cNvPr id="3" name="Content Placeholder 2"/>
          <p:cNvSpPr>
            <a:spLocks noGrp="1"/>
          </p:cNvSpPr>
          <p:nvPr>
            <p:ph idx="1"/>
          </p:nvPr>
        </p:nvSpPr>
        <p:spPr>
          <a:xfrm>
            <a:off x="581192" y="2180497"/>
            <a:ext cx="11029615" cy="1837322"/>
          </a:xfrm>
        </p:spPr>
        <p:txBody>
          <a:bodyPr/>
          <a:lstStyle/>
          <a:p>
            <a:r>
              <a:rPr lang="en-US" dirty="0" smtClean="0"/>
              <a:t>Direct </a:t>
            </a:r>
            <a:r>
              <a:rPr lang="en-US" dirty="0"/>
              <a:t>contact—on the skin or eyes</a:t>
            </a:r>
          </a:p>
          <a:p>
            <a:r>
              <a:rPr lang="en-US" dirty="0" smtClean="0"/>
              <a:t>Absorption—through </a:t>
            </a:r>
            <a:r>
              <a:rPr lang="en-US" dirty="0"/>
              <a:t>the skin</a:t>
            </a:r>
          </a:p>
          <a:p>
            <a:r>
              <a:rPr lang="en-US" dirty="0" smtClean="0"/>
              <a:t>Ingestion—through </a:t>
            </a:r>
            <a:r>
              <a:rPr lang="en-US" dirty="0"/>
              <a:t>the mouth with food</a:t>
            </a:r>
          </a:p>
          <a:p>
            <a:r>
              <a:rPr lang="en-US" dirty="0" smtClean="0"/>
              <a:t>Inhalation—through </a:t>
            </a:r>
            <a:r>
              <a:rPr lang="en-US" dirty="0"/>
              <a:t>the lungs</a:t>
            </a:r>
          </a:p>
        </p:txBody>
      </p:sp>
    </p:spTree>
    <p:extLst>
      <p:ext uri="{BB962C8B-B14F-4D97-AF65-F5344CB8AC3E}">
        <p14:creationId xmlns:p14="http://schemas.microsoft.com/office/powerpoint/2010/main" val="2240197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Exposure: </a:t>
            </a:r>
            <a:endParaRPr lang="en-US" dirty="0"/>
          </a:p>
        </p:txBody>
      </p:sp>
      <p:sp>
        <p:nvSpPr>
          <p:cNvPr id="3" name="Content Placeholder 2"/>
          <p:cNvSpPr>
            <a:spLocks noGrp="1"/>
          </p:cNvSpPr>
          <p:nvPr>
            <p:ph idx="1"/>
          </p:nvPr>
        </p:nvSpPr>
        <p:spPr>
          <a:xfrm>
            <a:off x="581192" y="2180496"/>
            <a:ext cx="11029615" cy="1920449"/>
          </a:xfrm>
        </p:spPr>
        <p:txBody>
          <a:bodyPr/>
          <a:lstStyle/>
          <a:p>
            <a:r>
              <a:rPr lang="en-US" dirty="0"/>
              <a:t>There are two different types of effects that result from toxic exposure. They are acute and chronic. “Acute” means that health effects are felt at the time of exposure or shortly after, or result from a short-term, highly concentrated exposure. “Chronic” is a word that means the ill effects will not be seen for some time after exposure. </a:t>
            </a:r>
          </a:p>
        </p:txBody>
      </p:sp>
    </p:spTree>
    <p:extLst>
      <p:ext uri="{BB962C8B-B14F-4D97-AF65-F5344CB8AC3E}">
        <p14:creationId xmlns:p14="http://schemas.microsoft.com/office/powerpoint/2010/main" val="417521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153425"/>
            <a:ext cx="2057400" cy="2240687"/>
          </a:xfrm>
          <a:prstGeom prst="rect">
            <a:avLst/>
          </a:prstGeom>
        </p:spPr>
      </p:pic>
      <p:sp>
        <p:nvSpPr>
          <p:cNvPr id="2" name="Title 1"/>
          <p:cNvSpPr>
            <a:spLocks noGrp="1"/>
          </p:cNvSpPr>
          <p:nvPr>
            <p:ph type="title"/>
          </p:nvPr>
        </p:nvSpPr>
        <p:spPr>
          <a:xfrm>
            <a:off x="457200" y="718738"/>
            <a:ext cx="8659156" cy="1110063"/>
          </a:xfrm>
        </p:spPr>
        <p:txBody>
          <a:bodyPr>
            <a:normAutofit/>
          </a:bodyPr>
          <a:lstStyle/>
          <a:p>
            <a:r>
              <a:rPr lang="en-US" dirty="0" smtClean="0"/>
              <a:t>What is Workplace Violence?</a:t>
            </a:r>
            <a:r>
              <a:rPr lang="en-US" dirty="0"/>
              <a:t/>
            </a:r>
            <a:br>
              <a:rPr lang="en-US" dirty="0"/>
            </a:br>
            <a:endParaRPr lang="en-US" dirty="0"/>
          </a:p>
        </p:txBody>
      </p:sp>
      <p:sp>
        <p:nvSpPr>
          <p:cNvPr id="3" name="Content Placeholder 2"/>
          <p:cNvSpPr>
            <a:spLocks noGrp="1"/>
          </p:cNvSpPr>
          <p:nvPr>
            <p:ph sz="quarter" idx="4294967295"/>
          </p:nvPr>
        </p:nvSpPr>
        <p:spPr>
          <a:xfrm>
            <a:off x="457200" y="1828800"/>
            <a:ext cx="11201400" cy="4343402"/>
          </a:xfrm>
          <a:prstGeom prst="rect">
            <a:avLst/>
          </a:prstGeom>
        </p:spPr>
        <p:txBody>
          <a:bodyPr>
            <a:normAutofit lnSpcReduction="10000"/>
          </a:bodyPr>
          <a:lstStyle/>
          <a:p>
            <a:pPr marL="68580" indent="0">
              <a:buNone/>
            </a:pPr>
            <a:endParaRPr lang="en-US" sz="2800" b="1" dirty="0"/>
          </a:p>
          <a:p>
            <a:pPr marL="68580" indent="0">
              <a:buNone/>
            </a:pPr>
            <a:endParaRPr lang="en-US" sz="2800" b="1" dirty="0"/>
          </a:p>
          <a:p>
            <a:pPr marL="68580" indent="0">
              <a:buNone/>
            </a:pPr>
            <a:r>
              <a:rPr lang="en-US" sz="2800" dirty="0"/>
              <a:t>Workplace violence is any act or threat of physical violence, harassment, intimidation, or other threatening disruptive behavior that occurs at the work site. It ranges from threats and verbal abuse to physical assaults and even homicide. </a:t>
            </a:r>
            <a:r>
              <a:rPr lang="en-US" sz="2800" dirty="0" smtClean="0"/>
              <a:t> </a:t>
            </a:r>
            <a:r>
              <a:rPr lang="en-US" sz="2800" u="sng" dirty="0" smtClean="0">
                <a:hlinkClick r:id="rId4"/>
              </a:rPr>
              <a:t>Link to Workplace Violence</a:t>
            </a:r>
            <a:endParaRPr lang="en-US" sz="2800" dirty="0"/>
          </a:p>
          <a:p>
            <a:pPr marL="68580" indent="0">
              <a:buNone/>
            </a:pPr>
            <a:endParaRPr lang="en-US" sz="2600" dirty="0"/>
          </a:p>
          <a:p>
            <a:pPr marL="68580" indent="0">
              <a:buNone/>
            </a:pPr>
            <a:endParaRPr lang="en-US" sz="2000" dirty="0"/>
          </a:p>
          <a:p>
            <a:pPr marL="68580" indent="0">
              <a:buNone/>
            </a:pPr>
            <a:r>
              <a:rPr lang="en-US" sz="2000" dirty="0"/>
              <a:t>Fact sheet: </a:t>
            </a:r>
            <a:r>
              <a:rPr lang="en-US" sz="2000" dirty="0" smtClean="0">
                <a:hlinkClick r:id="rId5"/>
              </a:rPr>
              <a:t>Link to Workplace Violence Fact Sheet</a:t>
            </a:r>
            <a:endParaRPr lang="en-US" sz="2000" dirty="0"/>
          </a:p>
          <a:p>
            <a:pPr marL="68580" indent="0">
              <a:buNone/>
            </a:pPr>
            <a:endParaRPr lang="en-US" sz="2000" dirty="0"/>
          </a:p>
          <a:p>
            <a:pPr marL="68580" indent="0">
              <a:buNone/>
            </a:pPr>
            <a:endParaRPr lang="en-US" sz="2000" dirty="0"/>
          </a:p>
          <a:p>
            <a:pPr marL="68580" indent="0" algn="just">
              <a:buNone/>
            </a:pPr>
            <a:endParaRPr lang="en-US" sz="2000" dirty="0"/>
          </a:p>
        </p:txBody>
      </p:sp>
    </p:spTree>
    <p:extLst>
      <p:ext uri="{BB962C8B-B14F-4D97-AF65-F5344CB8AC3E}">
        <p14:creationId xmlns:p14="http://schemas.microsoft.com/office/powerpoint/2010/main" val="3484076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Levels: </a:t>
            </a:r>
            <a:endParaRPr lang="en-US" dirty="0"/>
          </a:p>
        </p:txBody>
      </p:sp>
      <p:sp>
        <p:nvSpPr>
          <p:cNvPr id="3" name="Content Placeholder 2"/>
          <p:cNvSpPr>
            <a:spLocks noGrp="1"/>
          </p:cNvSpPr>
          <p:nvPr>
            <p:ph idx="1"/>
          </p:nvPr>
        </p:nvSpPr>
        <p:spPr>
          <a:xfrm>
            <a:off x="581192" y="2180497"/>
            <a:ext cx="11029615" cy="1574086"/>
          </a:xfrm>
        </p:spPr>
        <p:txBody>
          <a:bodyPr/>
          <a:lstStyle/>
          <a:p>
            <a:r>
              <a:rPr lang="en-US" dirty="0"/>
              <a:t>The pH of a chemical tells you if the chemical is an acid, a base (also called alkali or caustic), or neutral. Chemicals with lower or higher pH should only be stored with chemicals of like pH and never with their opposite or a neutral chemical.</a:t>
            </a:r>
          </a:p>
        </p:txBody>
      </p:sp>
    </p:spTree>
    <p:extLst>
      <p:ext uri="{BB962C8B-B14F-4D97-AF65-F5344CB8AC3E}">
        <p14:creationId xmlns:p14="http://schemas.microsoft.com/office/powerpoint/2010/main" val="2164169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Global Harmonized System (GHS)</a:t>
            </a:r>
            <a:endParaRPr lang="en-US" dirty="0"/>
          </a:p>
        </p:txBody>
      </p:sp>
      <p:sp>
        <p:nvSpPr>
          <p:cNvPr id="4" name="Content Placeholder 3"/>
          <p:cNvSpPr>
            <a:spLocks noGrp="1"/>
          </p:cNvSpPr>
          <p:nvPr>
            <p:ph sz="half" idx="2"/>
          </p:nvPr>
        </p:nvSpPr>
        <p:spPr>
          <a:xfrm>
            <a:off x="404734" y="1963711"/>
            <a:ext cx="11467476" cy="4706912"/>
          </a:xfrm>
        </p:spPr>
        <p:txBody>
          <a:bodyPr>
            <a:normAutofit/>
          </a:bodyPr>
          <a:lstStyle/>
          <a:p>
            <a:pPr marL="0" indent="0">
              <a:buNone/>
            </a:pPr>
            <a:r>
              <a:rPr lang="en-US" dirty="0"/>
              <a:t>What is the GHS? </a:t>
            </a:r>
          </a:p>
          <a:p>
            <a:pPr marL="0" indent="0">
              <a:buNone/>
            </a:pPr>
            <a:r>
              <a:rPr lang="en-US" dirty="0"/>
              <a:t>The Globally Harmonized System (GHS) is an international approach to chemical labels and safety data sheets (SDS).  </a:t>
            </a:r>
            <a:r>
              <a:rPr lang="en-US" dirty="0" smtClean="0"/>
              <a:t>OSHA’s </a:t>
            </a:r>
            <a:r>
              <a:rPr lang="en-US" dirty="0"/>
              <a:t>Hazard Communication standard has adopted the GHS to improve safety and health of workers through more effective communications on chemical hazards</a:t>
            </a:r>
            <a:r>
              <a:rPr lang="en-US" dirty="0" smtClean="0"/>
              <a:t>.  </a:t>
            </a:r>
            <a:r>
              <a:rPr lang="en-US" dirty="0"/>
              <a:t>The GHS is a system for </a:t>
            </a:r>
            <a:r>
              <a:rPr lang="en-US" dirty="0" smtClean="0"/>
              <a:t>standardizing </a:t>
            </a:r>
            <a:r>
              <a:rPr lang="en-US" dirty="0"/>
              <a:t>and harmonizing </a:t>
            </a:r>
            <a:r>
              <a:rPr lang="en-US" dirty="0" smtClean="0"/>
              <a:t>the </a:t>
            </a:r>
            <a:r>
              <a:rPr lang="en-US" dirty="0"/>
              <a:t>classification and </a:t>
            </a:r>
            <a:r>
              <a:rPr lang="en-US" dirty="0" smtClean="0"/>
              <a:t>labeling </a:t>
            </a:r>
            <a:r>
              <a:rPr lang="en-US" dirty="0"/>
              <a:t>of chemicals. It is a </a:t>
            </a:r>
            <a:r>
              <a:rPr lang="en-US" dirty="0" smtClean="0"/>
              <a:t>logical </a:t>
            </a:r>
            <a:r>
              <a:rPr lang="en-US" dirty="0"/>
              <a:t>and comprehensive approach to: </a:t>
            </a:r>
          </a:p>
          <a:p>
            <a:r>
              <a:rPr lang="en-US" dirty="0" smtClean="0"/>
              <a:t>Defining </a:t>
            </a:r>
            <a:r>
              <a:rPr lang="en-US" dirty="0"/>
              <a:t>health, physical and environmental hazards of chemicals; </a:t>
            </a:r>
          </a:p>
          <a:p>
            <a:r>
              <a:rPr lang="en-US" dirty="0" smtClean="0"/>
              <a:t>Creating </a:t>
            </a:r>
            <a:r>
              <a:rPr lang="en-US" dirty="0"/>
              <a:t>classification processes that use </a:t>
            </a:r>
            <a:r>
              <a:rPr lang="en-US" dirty="0" smtClean="0"/>
              <a:t>available </a:t>
            </a:r>
            <a:r>
              <a:rPr lang="en-US" dirty="0"/>
              <a:t>data on chemicals for comparison </a:t>
            </a:r>
            <a:r>
              <a:rPr lang="en-US" dirty="0" smtClean="0"/>
              <a:t>with </a:t>
            </a:r>
            <a:r>
              <a:rPr lang="en-US" dirty="0"/>
              <a:t>the defined hazard criteria; </a:t>
            </a:r>
            <a:r>
              <a:rPr lang="en-US" dirty="0" smtClean="0"/>
              <a:t>an</a:t>
            </a:r>
            <a:endParaRPr lang="en-US" dirty="0"/>
          </a:p>
          <a:p>
            <a:r>
              <a:rPr lang="en-US" dirty="0" smtClean="0"/>
              <a:t>And Communicating </a:t>
            </a:r>
            <a:r>
              <a:rPr lang="en-US" dirty="0"/>
              <a:t>hazard information, as well as </a:t>
            </a:r>
            <a:r>
              <a:rPr lang="en-US" dirty="0" smtClean="0"/>
              <a:t>protective </a:t>
            </a:r>
            <a:r>
              <a:rPr lang="en-US" dirty="0"/>
              <a:t>measures, on labels and Safety </a:t>
            </a:r>
            <a:r>
              <a:rPr lang="en-US" dirty="0" smtClean="0"/>
              <a:t>Data </a:t>
            </a:r>
            <a:r>
              <a:rPr lang="en-US" dirty="0"/>
              <a:t>Sheets (SDS</a:t>
            </a:r>
            <a:r>
              <a:rPr lang="en-US" dirty="0" smtClean="0"/>
              <a:t>) and Pictograms. </a:t>
            </a:r>
          </a:p>
          <a:p>
            <a:pPr marL="0" indent="0">
              <a:buNone/>
            </a:pPr>
            <a:r>
              <a:rPr lang="en-US" dirty="0" smtClean="0"/>
              <a:t>Full GHS Guide: </a:t>
            </a:r>
            <a:endParaRPr lang="en-US" dirty="0"/>
          </a:p>
          <a:p>
            <a:pPr marL="0" indent="0">
              <a:buNone/>
            </a:pPr>
            <a:r>
              <a:rPr lang="en-US" dirty="0" smtClean="0">
                <a:hlinkClick r:id="rId2"/>
              </a:rPr>
              <a:t>Link to Guide to Globally Harmonized System </a:t>
            </a:r>
            <a:endParaRPr lang="en-US" dirty="0"/>
          </a:p>
          <a:p>
            <a:endParaRPr lang="en-US" dirty="0"/>
          </a:p>
        </p:txBody>
      </p:sp>
    </p:spTree>
    <p:extLst>
      <p:ext uri="{BB962C8B-B14F-4D97-AF65-F5344CB8AC3E}">
        <p14:creationId xmlns:p14="http://schemas.microsoft.com/office/powerpoint/2010/main" val="3405888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States  </a:t>
            </a:r>
            <a:endParaRPr lang="en-US" dirty="0"/>
          </a:p>
        </p:txBody>
      </p:sp>
      <p:sp>
        <p:nvSpPr>
          <p:cNvPr id="5" name="Rectangle 4"/>
          <p:cNvSpPr/>
          <p:nvPr/>
        </p:nvSpPr>
        <p:spPr>
          <a:xfrm>
            <a:off x="212362" y="2330395"/>
            <a:ext cx="11767278" cy="1846659"/>
          </a:xfrm>
          <a:prstGeom prst="rect">
            <a:avLst/>
          </a:prstGeom>
        </p:spPr>
        <p:txBody>
          <a:bodyPr wrap="square">
            <a:spAutoFit/>
          </a:bodyPr>
          <a:lstStyle/>
          <a:p>
            <a:r>
              <a:rPr lang="en-US" sz="2400" dirty="0"/>
              <a:t>In developing GHS criteria for physical hazards it was necessary to define physical states. In the GHS,  </a:t>
            </a:r>
            <a:r>
              <a:rPr lang="en-US" sz="2400" dirty="0" smtClean="0"/>
              <a:t>physical states can be in forms of gas, liquid or solid. </a:t>
            </a:r>
          </a:p>
          <a:p>
            <a:endParaRPr lang="en-US" sz="2400" dirty="0"/>
          </a:p>
          <a:p>
            <a:pPr>
              <a:buClr>
                <a:srgbClr val="0070C0"/>
              </a:buClr>
            </a:pPr>
            <a:endParaRPr lang="en-US" sz="2400" dirty="0"/>
          </a:p>
          <a:p>
            <a:endParaRPr lang="en-US" dirty="0"/>
          </a:p>
        </p:txBody>
      </p:sp>
    </p:spTree>
    <p:extLst>
      <p:ext uri="{BB962C8B-B14F-4D97-AF65-F5344CB8AC3E}">
        <p14:creationId xmlns:p14="http://schemas.microsoft.com/office/powerpoint/2010/main" val="1798875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Hazards</a:t>
            </a:r>
            <a:endParaRPr lang="en-US" dirty="0"/>
          </a:p>
        </p:txBody>
      </p:sp>
      <p:sp>
        <p:nvSpPr>
          <p:cNvPr id="3" name="Content Placeholder 2"/>
          <p:cNvSpPr>
            <a:spLocks noGrp="1"/>
          </p:cNvSpPr>
          <p:nvPr>
            <p:ph sz="half" idx="1"/>
          </p:nvPr>
        </p:nvSpPr>
        <p:spPr>
          <a:xfrm>
            <a:off x="581193" y="1988160"/>
            <a:ext cx="7468525" cy="3633047"/>
          </a:xfrm>
        </p:spPr>
        <p:txBody>
          <a:bodyPr>
            <a:normAutofit/>
          </a:bodyPr>
          <a:lstStyle/>
          <a:p>
            <a:r>
              <a:rPr lang="en-US" dirty="0" smtClean="0"/>
              <a:t>Physical </a:t>
            </a:r>
          </a:p>
          <a:p>
            <a:r>
              <a:rPr lang="en-US" dirty="0" smtClean="0"/>
              <a:t>Chemical </a:t>
            </a:r>
          </a:p>
          <a:p>
            <a:r>
              <a:rPr lang="en-US" dirty="0" smtClean="0"/>
              <a:t>Environmental </a:t>
            </a:r>
          </a:p>
          <a:p>
            <a:endParaRPr lang="en-US" dirty="0"/>
          </a:p>
        </p:txBody>
      </p:sp>
    </p:spTree>
    <p:extLst>
      <p:ext uri="{BB962C8B-B14F-4D97-AF65-F5344CB8AC3E}">
        <p14:creationId xmlns:p14="http://schemas.microsoft.com/office/powerpoint/2010/main" val="970190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Hazards</a:t>
            </a:r>
            <a:endParaRPr lang="en-US" dirty="0"/>
          </a:p>
        </p:txBody>
      </p:sp>
      <p:sp>
        <p:nvSpPr>
          <p:cNvPr id="3" name="Content Placeholder 2"/>
          <p:cNvSpPr>
            <a:spLocks noGrp="1"/>
          </p:cNvSpPr>
          <p:nvPr>
            <p:ph sz="half" idx="1"/>
          </p:nvPr>
        </p:nvSpPr>
        <p:spPr/>
        <p:txBody>
          <a:bodyPr/>
          <a:lstStyle/>
          <a:p>
            <a:r>
              <a:rPr lang="en-US" dirty="0"/>
              <a:t>Hazardous to the Aquatic Environment </a:t>
            </a:r>
          </a:p>
          <a:p>
            <a:pPr lvl="1"/>
            <a:r>
              <a:rPr lang="en-US" sz="1800" dirty="0"/>
              <a:t>Acute aquatic toxicity </a:t>
            </a:r>
          </a:p>
          <a:p>
            <a:pPr lvl="1"/>
            <a:r>
              <a:rPr lang="en-US" sz="1800" dirty="0"/>
              <a:t>Chronic aquatic toxicity </a:t>
            </a:r>
          </a:p>
          <a:p>
            <a:pPr lvl="2"/>
            <a:r>
              <a:rPr lang="en-US" sz="1800" dirty="0"/>
              <a:t>Bioaccumulation potential (Hazardous Buildup) </a:t>
            </a:r>
          </a:p>
          <a:p>
            <a:pPr lvl="2"/>
            <a:r>
              <a:rPr lang="en-US" sz="1800" dirty="0"/>
              <a:t>Rapid degradability </a:t>
            </a:r>
          </a:p>
          <a:p>
            <a:pPr marL="0" indent="0">
              <a:buNone/>
            </a:pPr>
            <a:endParaRPr lang="en-US" dirty="0"/>
          </a:p>
        </p:txBody>
      </p:sp>
    </p:spTree>
    <p:extLst>
      <p:ext uri="{BB962C8B-B14F-4D97-AF65-F5344CB8AC3E}">
        <p14:creationId xmlns:p14="http://schemas.microsoft.com/office/powerpoint/2010/main" val="777056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14" y="999696"/>
            <a:ext cx="3410904" cy="724936"/>
          </a:xfrm>
        </p:spPr>
        <p:txBody>
          <a:bodyPr/>
          <a:lstStyle/>
          <a:p>
            <a:r>
              <a:rPr lang="en-US" dirty="0" smtClean="0">
                <a:solidFill>
                  <a:srgbClr val="2E9D1B"/>
                </a:solidFill>
              </a:rPr>
              <a:t>Right to Know: </a:t>
            </a:r>
            <a:endParaRPr lang="en-US" dirty="0">
              <a:solidFill>
                <a:srgbClr val="2E9D1B"/>
              </a:solidFill>
            </a:endParaRPr>
          </a:p>
        </p:txBody>
      </p:sp>
      <p:sp>
        <p:nvSpPr>
          <p:cNvPr id="3" name="Content Placeholder 2"/>
          <p:cNvSpPr>
            <a:spLocks noGrp="1"/>
          </p:cNvSpPr>
          <p:nvPr>
            <p:ph sz="quarter" idx="4294967295"/>
          </p:nvPr>
        </p:nvSpPr>
        <p:spPr>
          <a:xfrm>
            <a:off x="491836" y="1948721"/>
            <a:ext cx="6193778" cy="3891247"/>
          </a:xfrm>
          <a:prstGeom prst="rect">
            <a:avLst/>
          </a:prstGeom>
        </p:spPr>
        <p:txBody>
          <a:bodyPr>
            <a:noAutofit/>
          </a:bodyPr>
          <a:lstStyle/>
          <a:p>
            <a:pPr marL="68580" indent="0">
              <a:spcBef>
                <a:spcPts val="0"/>
              </a:spcBef>
              <a:buNone/>
            </a:pPr>
            <a:r>
              <a:rPr lang="en-US" sz="2000" dirty="0"/>
              <a:t>Employees have both a need and a right to know the hazards and identities of the chemicals they are exposed to when working. </a:t>
            </a:r>
          </a:p>
          <a:p>
            <a:pPr marL="68580" indent="0">
              <a:spcBef>
                <a:spcPts val="0"/>
              </a:spcBef>
              <a:buNone/>
            </a:pPr>
            <a:endParaRPr lang="en-US" sz="2000" dirty="0">
              <a:latin typeface="Calibri" pitchFamily="34" charset="0"/>
            </a:endParaRPr>
          </a:p>
          <a:p>
            <a:pPr marL="68580" indent="0">
              <a:spcBef>
                <a:spcPts val="0"/>
              </a:spcBef>
              <a:buNone/>
            </a:pPr>
            <a:r>
              <a:rPr lang="en-US" sz="2000" b="1" i="1" dirty="0"/>
              <a:t>Supervisors should recommend additional safety training according to job description such as: Global Harmonization Standards training</a:t>
            </a:r>
          </a:p>
          <a:p>
            <a:pPr marL="68580" indent="0">
              <a:spcBef>
                <a:spcPts val="0"/>
              </a:spcBef>
              <a:buNone/>
            </a:pPr>
            <a:endParaRPr lang="en-US" sz="2000" dirty="0">
              <a:latin typeface="Calibri" pitchFamily="34" charset="0"/>
            </a:endParaRPr>
          </a:p>
        </p:txBody>
      </p:sp>
      <p:sp>
        <p:nvSpPr>
          <p:cNvPr id="4" name="Rectangle 3"/>
          <p:cNvSpPr/>
          <p:nvPr/>
        </p:nvSpPr>
        <p:spPr>
          <a:xfrm>
            <a:off x="491835" y="5470636"/>
            <a:ext cx="4627998" cy="369332"/>
          </a:xfrm>
          <a:prstGeom prst="rect">
            <a:avLst/>
          </a:prstGeom>
        </p:spPr>
        <p:txBody>
          <a:bodyPr wrap="none">
            <a:spAutoFit/>
          </a:bodyPr>
          <a:lstStyle/>
          <a:p>
            <a:r>
              <a:rPr lang="en-US" dirty="0">
                <a:hlinkClick r:id="rId3"/>
              </a:rPr>
              <a:t>Click for Hazard Communications Quick Cards</a:t>
            </a:r>
            <a:endParaRPr lang="en-US" dirty="0"/>
          </a:p>
        </p:txBody>
      </p:sp>
      <p:pic>
        <p:nvPicPr>
          <p:cNvPr id="5" name="Picture 4" title="You have a right to know poster"/>
          <p:cNvPicPr>
            <a:picLocks noChangeAspect="1"/>
          </p:cNvPicPr>
          <p:nvPr/>
        </p:nvPicPr>
        <p:blipFill>
          <a:blip r:embed="rId4"/>
          <a:stretch>
            <a:fillRect/>
          </a:stretch>
        </p:blipFill>
        <p:spPr>
          <a:xfrm>
            <a:off x="6685614" y="202496"/>
            <a:ext cx="4980724" cy="6445642"/>
          </a:xfrm>
          <a:prstGeom prst="rect">
            <a:avLst/>
          </a:prstGeom>
        </p:spPr>
      </p:pic>
    </p:spTree>
    <p:extLst>
      <p:ext uri="{BB962C8B-B14F-4D97-AF65-F5344CB8AC3E}">
        <p14:creationId xmlns:p14="http://schemas.microsoft.com/office/powerpoint/2010/main" val="972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7" y="924225"/>
            <a:ext cx="7024744" cy="849157"/>
          </a:xfrm>
        </p:spPr>
        <p:txBody>
          <a:bodyPr/>
          <a:lstStyle/>
          <a:p>
            <a:r>
              <a:rPr lang="en-US" dirty="0" smtClean="0">
                <a:solidFill>
                  <a:srgbClr val="2E9D1B"/>
                </a:solidFill>
              </a:rPr>
              <a:t>Safety Data Sheets: </a:t>
            </a:r>
            <a:endParaRPr lang="en-US" dirty="0">
              <a:solidFill>
                <a:srgbClr val="2E9D1B"/>
              </a:solidFill>
            </a:endParaRPr>
          </a:p>
        </p:txBody>
      </p:sp>
      <p:pic>
        <p:nvPicPr>
          <p:cNvPr id="1026" name="Picture 2" descr="http://www.grainger.com/images/scene7Images/scene7spacer.gif" title="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rainger.com/images/scene7Images/scene7spacer.gif" title="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1587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1837" y="2168236"/>
            <a:ext cx="11270672" cy="1877437"/>
          </a:xfrm>
          <a:prstGeom prst="rect">
            <a:avLst/>
          </a:prstGeom>
        </p:spPr>
        <p:txBody>
          <a:bodyPr wrap="square">
            <a:spAutoFit/>
          </a:bodyPr>
          <a:lstStyle/>
          <a:p>
            <a:r>
              <a:rPr lang="en-US" sz="2400" dirty="0"/>
              <a:t>A Safety Data Sheet (SDS) contains information on the potential hazards (health, fire, reactivity and environmental) and how to work safely with the chemical product. </a:t>
            </a:r>
          </a:p>
          <a:p>
            <a:endParaRPr lang="en-US" sz="2500" dirty="0"/>
          </a:p>
          <a:p>
            <a:endParaRPr lang="en-US" sz="2500" dirty="0"/>
          </a:p>
          <a:p>
            <a:r>
              <a:rPr lang="en-US" dirty="0"/>
              <a:t>Quick card:  </a:t>
            </a:r>
            <a:r>
              <a:rPr lang="en-US" dirty="0" smtClean="0">
                <a:hlinkClick r:id="rId4"/>
              </a:rPr>
              <a:t>Link to OSHA Quick Card on Hazard Communication Safety Data Sheets</a:t>
            </a:r>
            <a:endParaRPr lang="en-US" dirty="0"/>
          </a:p>
        </p:txBody>
      </p:sp>
    </p:spTree>
    <p:extLst>
      <p:ext uri="{BB962C8B-B14F-4D97-AF65-F5344CB8AC3E}">
        <p14:creationId xmlns:p14="http://schemas.microsoft.com/office/powerpoint/2010/main" val="2877319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620" y="948067"/>
            <a:ext cx="7024744" cy="819598"/>
          </a:xfrm>
        </p:spPr>
        <p:txBody>
          <a:bodyPr/>
          <a:lstStyle/>
          <a:p>
            <a:r>
              <a:rPr lang="en-US" dirty="0" smtClean="0">
                <a:solidFill>
                  <a:srgbClr val="2E9D1B"/>
                </a:solidFill>
              </a:rPr>
              <a:t>HCS Pictograms: </a:t>
            </a:r>
            <a:endParaRPr lang="en-US" dirty="0">
              <a:solidFill>
                <a:srgbClr val="2E9D1B"/>
              </a:solidFill>
            </a:endParaRPr>
          </a:p>
        </p:txBody>
      </p:sp>
      <p:sp>
        <p:nvSpPr>
          <p:cNvPr id="5" name="Content Placeholder 4"/>
          <p:cNvSpPr>
            <a:spLocks noGrp="1"/>
          </p:cNvSpPr>
          <p:nvPr>
            <p:ph sz="quarter" idx="4294967295"/>
          </p:nvPr>
        </p:nvSpPr>
        <p:spPr>
          <a:xfrm>
            <a:off x="270164" y="2117297"/>
            <a:ext cx="7315200" cy="3994940"/>
          </a:xfrm>
          <a:prstGeom prst="rect">
            <a:avLst/>
          </a:prstGeom>
        </p:spPr>
        <p:txBody>
          <a:bodyPr wrap="square">
            <a:spAutoFit/>
          </a:bodyPr>
          <a:lstStyle/>
          <a:p>
            <a:pPr marL="68580" indent="0">
              <a:buNone/>
            </a:pPr>
            <a:r>
              <a:rPr lang="en-US" sz="1600" dirty="0"/>
              <a:t>OSHA has updated the requirements for labeling of hazardous chemicals. As of June 1, 2015, all labels will be required to have pictograms, a single word, hazard and </a:t>
            </a:r>
            <a:r>
              <a:rPr lang="en-US" sz="1600" dirty="0" smtClean="0"/>
              <a:t>protective </a:t>
            </a:r>
            <a:r>
              <a:rPr lang="en-US" sz="1600" dirty="0"/>
              <a:t>statements, the product identifier, and supplier identification</a:t>
            </a:r>
            <a:r>
              <a:rPr lang="en-US" sz="1600" dirty="0" smtClean="0"/>
              <a:t>.</a:t>
            </a:r>
          </a:p>
          <a:p>
            <a:pPr marL="68580" indent="0">
              <a:buNone/>
            </a:pPr>
            <a:endParaRPr lang="en-US" sz="1500" i="1" dirty="0">
              <a:solidFill>
                <a:schemeClr val="accent6">
                  <a:lumMod val="75000"/>
                </a:schemeClr>
              </a:solidFill>
            </a:endParaRPr>
          </a:p>
          <a:p>
            <a:pPr marL="68580" indent="0">
              <a:buNone/>
            </a:pPr>
            <a:r>
              <a:rPr lang="en-US" b="1" dirty="0"/>
              <a:t>Please </a:t>
            </a:r>
            <a:r>
              <a:rPr lang="en-US" b="1" dirty="0" smtClean="0"/>
              <a:t>note: </a:t>
            </a:r>
            <a:r>
              <a:rPr lang="en-US" dirty="0" smtClean="0"/>
              <a:t>Employers must train </a:t>
            </a:r>
            <a:r>
              <a:rPr lang="en-US" dirty="0"/>
              <a:t>employees on the new label elements and safety data sheet (SDS) </a:t>
            </a:r>
            <a:r>
              <a:rPr lang="en-US" dirty="0" smtClean="0"/>
              <a:t>format, including pictogram. </a:t>
            </a:r>
          </a:p>
          <a:p>
            <a:pPr marL="68580" indent="0">
              <a:buNone/>
            </a:pPr>
            <a:r>
              <a:rPr lang="en-US" b="1" dirty="0" smtClean="0"/>
              <a:t>As </a:t>
            </a:r>
            <a:r>
              <a:rPr lang="en-US" b="1" dirty="0"/>
              <a:t>of December 1, 2013, all workers </a:t>
            </a:r>
            <a:r>
              <a:rPr lang="en-US" dirty="0"/>
              <a:t>should have been trained under the revised Hazard Communication Standard (HCS).</a:t>
            </a:r>
            <a:endParaRPr lang="en-US" dirty="0" smtClean="0"/>
          </a:p>
          <a:p>
            <a:pPr marL="68580" indent="0">
              <a:buNone/>
            </a:pPr>
            <a:endParaRPr lang="en-US" sz="2000" b="1" dirty="0"/>
          </a:p>
          <a:p>
            <a:pPr marL="68580" indent="0">
              <a:buNone/>
            </a:pPr>
            <a:r>
              <a:rPr lang="en-US" sz="1600" b="1" dirty="0"/>
              <a:t>Quick card:  </a:t>
            </a:r>
            <a:r>
              <a:rPr lang="en-US" sz="1600" b="1" dirty="0" smtClean="0">
                <a:hlinkClick r:id="rId3"/>
              </a:rPr>
              <a:t>Link to HCS Pictograms and Hazards</a:t>
            </a:r>
            <a:endParaRPr lang="en-US" sz="1600" b="1" dirty="0"/>
          </a:p>
          <a:p>
            <a:pPr marL="68580" indent="0">
              <a:buNone/>
            </a:pPr>
            <a:r>
              <a:rPr lang="en-US" sz="1600" b="1" dirty="0" smtClean="0">
                <a:hlinkClick r:id="rId4"/>
              </a:rPr>
              <a:t>Link to OSHA Brief on Hazard Communication Standard: Labels and Pictograms</a:t>
            </a:r>
            <a:endParaRPr lang="en-US" sz="1600" b="1" dirty="0"/>
          </a:p>
        </p:txBody>
      </p:sp>
      <p:pic>
        <p:nvPicPr>
          <p:cNvPr id="4" name="Picture 3" title="HCS Pictograms and Hazards Quick Card"/>
          <p:cNvPicPr>
            <a:picLocks noChangeAspect="1"/>
          </p:cNvPicPr>
          <p:nvPr/>
        </p:nvPicPr>
        <p:blipFill>
          <a:blip r:embed="rId5"/>
          <a:stretch>
            <a:fillRect/>
          </a:stretch>
        </p:blipFill>
        <p:spPr>
          <a:xfrm>
            <a:off x="7585364" y="457200"/>
            <a:ext cx="4606636" cy="6004670"/>
          </a:xfrm>
          <a:prstGeom prst="rect">
            <a:avLst/>
          </a:prstGeom>
        </p:spPr>
      </p:pic>
    </p:spTree>
    <p:extLst>
      <p:ext uri="{BB962C8B-B14F-4D97-AF65-F5344CB8AC3E}">
        <p14:creationId xmlns:p14="http://schemas.microsoft.com/office/powerpoint/2010/main" val="3076004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3: Name That Pictogram </a:t>
            </a:r>
            <a:endParaRPr lang="en-US" dirty="0"/>
          </a:p>
        </p:txBody>
      </p:sp>
      <p:sp>
        <p:nvSpPr>
          <p:cNvPr id="3" name="Subtitle 2"/>
          <p:cNvSpPr>
            <a:spLocks noGrp="1"/>
          </p:cNvSpPr>
          <p:nvPr>
            <p:ph type="subTitle" idx="1"/>
          </p:nvPr>
        </p:nvSpPr>
        <p:spPr/>
        <p:txBody>
          <a:bodyPr/>
          <a:lstStyle/>
          <a:p>
            <a:r>
              <a:rPr lang="en-US" dirty="0" smtClean="0"/>
              <a:t>Chemical Hazards </a:t>
            </a:r>
            <a:endParaRPr lang="en-US" dirty="0"/>
          </a:p>
        </p:txBody>
      </p:sp>
    </p:spTree>
    <p:extLst>
      <p:ext uri="{BB962C8B-B14F-4D97-AF65-F5344CB8AC3E}">
        <p14:creationId xmlns:p14="http://schemas.microsoft.com/office/powerpoint/2010/main" val="1537385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Health Hazard/Toxicity pictogram"/>
          <p:cNvPicPr/>
          <p:nvPr/>
        </p:nvPicPr>
        <p:blipFill>
          <a:blip r:embed="rId2">
            <a:extLst>
              <a:ext uri="{28A0092B-C50C-407E-A947-70E740481C1C}">
                <a14:useLocalDpi xmlns:a14="http://schemas.microsoft.com/office/drawing/2010/main" val="0"/>
              </a:ext>
            </a:extLst>
          </a:blip>
          <a:srcRect/>
          <a:stretch>
            <a:fillRect/>
          </a:stretch>
        </p:blipFill>
        <p:spPr bwMode="auto">
          <a:xfrm>
            <a:off x="695018" y="576180"/>
            <a:ext cx="7609533" cy="5704699"/>
          </a:xfrm>
          <a:prstGeom prst="rect">
            <a:avLst/>
          </a:prstGeom>
          <a:noFill/>
          <a:ln>
            <a:noFill/>
          </a:ln>
        </p:spPr>
      </p:pic>
      <p:pic>
        <p:nvPicPr>
          <p:cNvPr id="3" name="Picture 2" title="Health Hazard"/>
          <p:cNvPicPr/>
          <p:nvPr/>
        </p:nvPicPr>
        <p:blipFill>
          <a:blip r:embed="rId3">
            <a:extLst>
              <a:ext uri="{28A0092B-C50C-407E-A947-70E740481C1C}">
                <a14:useLocalDpi xmlns:a14="http://schemas.microsoft.com/office/drawing/2010/main" val="0"/>
              </a:ext>
            </a:extLst>
          </a:blip>
          <a:srcRect/>
          <a:stretch>
            <a:fillRect/>
          </a:stretch>
        </p:blipFill>
        <p:spPr bwMode="auto">
          <a:xfrm>
            <a:off x="6509406" y="576180"/>
            <a:ext cx="4809490" cy="971550"/>
          </a:xfrm>
          <a:prstGeom prst="rect">
            <a:avLst/>
          </a:prstGeom>
          <a:noFill/>
          <a:ln>
            <a:noFill/>
          </a:ln>
        </p:spPr>
      </p:pic>
      <p:pic>
        <p:nvPicPr>
          <p:cNvPr id="6" name="Picture 5" title="Toxicity"/>
          <p:cNvPicPr>
            <a:picLocks noChangeAspect="1"/>
          </p:cNvPicPr>
          <p:nvPr/>
        </p:nvPicPr>
        <p:blipFill>
          <a:blip r:embed="rId4"/>
          <a:stretch>
            <a:fillRect/>
          </a:stretch>
        </p:blipFill>
        <p:spPr>
          <a:xfrm>
            <a:off x="7961963" y="1547730"/>
            <a:ext cx="2324100" cy="857250"/>
          </a:xfrm>
          <a:prstGeom prst="rect">
            <a:avLst/>
          </a:prstGeom>
        </p:spPr>
      </p:pic>
      <p:sp>
        <p:nvSpPr>
          <p:cNvPr id="4" name="Title 3" hidden="1"/>
          <p:cNvSpPr>
            <a:spLocks noGrp="1"/>
          </p:cNvSpPr>
          <p:nvPr>
            <p:ph type="title"/>
          </p:nvPr>
        </p:nvSpPr>
        <p:spPr/>
        <p:txBody>
          <a:bodyPr/>
          <a:lstStyle/>
          <a:p>
            <a:r>
              <a:rPr lang="en-US" dirty="0" smtClean="0">
                <a:solidFill>
                  <a:srgbClr val="FF0000"/>
                </a:solidFill>
              </a:rPr>
              <a:t>Health hazard/toxicity</a:t>
            </a:r>
            <a:endParaRPr lang="en-US" dirty="0">
              <a:solidFill>
                <a:srgbClr val="FF0000"/>
              </a:solidFill>
            </a:endParaRPr>
          </a:p>
        </p:txBody>
      </p:sp>
    </p:spTree>
    <p:extLst>
      <p:ext uri="{BB962C8B-B14F-4D97-AF65-F5344CB8AC3E}">
        <p14:creationId xmlns:p14="http://schemas.microsoft.com/office/powerpoint/2010/main" val="92199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734291"/>
            <a:ext cx="7024744" cy="914400"/>
          </a:xfrm>
        </p:spPr>
        <p:txBody>
          <a:bodyPr/>
          <a:lstStyle/>
          <a:p>
            <a:r>
              <a:rPr lang="en-US" dirty="0" smtClean="0"/>
              <a:t>Employers Responsibilities     </a:t>
            </a:r>
            <a:r>
              <a:rPr lang="en-US" sz="1400" dirty="0"/>
              <a:t>1 of 5</a:t>
            </a:r>
          </a:p>
        </p:txBody>
      </p:sp>
      <p:sp>
        <p:nvSpPr>
          <p:cNvPr id="3" name="Content Placeholder 2"/>
          <p:cNvSpPr>
            <a:spLocks noGrp="1"/>
          </p:cNvSpPr>
          <p:nvPr>
            <p:ph sz="quarter" idx="4294967295"/>
          </p:nvPr>
        </p:nvSpPr>
        <p:spPr>
          <a:xfrm>
            <a:off x="415636" y="1981200"/>
            <a:ext cx="11284528" cy="4648200"/>
          </a:xfrm>
          <a:prstGeom prst="rect">
            <a:avLst/>
          </a:prstGeom>
        </p:spPr>
        <p:txBody>
          <a:bodyPr>
            <a:normAutofit lnSpcReduction="10000"/>
          </a:bodyPr>
          <a:lstStyle/>
          <a:p>
            <a:pPr marL="68580" indent="0">
              <a:buNone/>
            </a:pPr>
            <a:r>
              <a:rPr lang="en-US" b="1" dirty="0" smtClean="0"/>
              <a:t>Under </a:t>
            </a:r>
            <a:r>
              <a:rPr lang="en-US" b="1" dirty="0"/>
              <a:t>the OSH law, employers have a responsibility to provide a safe workplace. This is a short summary of key employer responsibilities:</a:t>
            </a:r>
            <a:endParaRPr lang="en-US" dirty="0"/>
          </a:p>
          <a:p>
            <a:r>
              <a:rPr lang="en-US" dirty="0"/>
              <a:t>Provide a workplace free from serious recognized hazards and comply with standards, rules and regulations issued under the OSH Act.</a:t>
            </a:r>
          </a:p>
          <a:p>
            <a:r>
              <a:rPr lang="en-US" dirty="0"/>
              <a:t>Examine workplace conditions to make sure they conform to applicable </a:t>
            </a:r>
            <a:r>
              <a:rPr lang="en-US" dirty="0">
                <a:hlinkClick r:id="rId2" tooltip="OSHA standards"/>
              </a:rPr>
              <a:t>OSHA standards</a:t>
            </a:r>
            <a:r>
              <a:rPr lang="en-US" dirty="0"/>
              <a:t>.</a:t>
            </a:r>
          </a:p>
          <a:p>
            <a:r>
              <a:rPr lang="en-US" dirty="0"/>
              <a:t>Make sure employees have and use safe tools and equipment and properly maintain this equipment.</a:t>
            </a:r>
          </a:p>
          <a:p>
            <a:r>
              <a:rPr lang="en-US" dirty="0"/>
              <a:t>Use color codes, posters, labels or signs to warn employees of potential hazards. </a:t>
            </a:r>
          </a:p>
          <a:p>
            <a:r>
              <a:rPr lang="en-US" dirty="0"/>
              <a:t>Establish or update operating procedures and communicate them so that employees follow safety and health requirements.</a:t>
            </a:r>
          </a:p>
          <a:p>
            <a:r>
              <a:rPr lang="en-US" dirty="0"/>
              <a:t>Employers must provide safety training in a language and vocabulary workers can understand. </a:t>
            </a:r>
          </a:p>
          <a:p>
            <a:r>
              <a:rPr lang="en-US" dirty="0"/>
              <a:t>Employers with hazardous chemicals in the workplace must develop and implement a written hazard communication program and train employees on the hazards they are exposed to and proper precautions (and a copy of safety data sheets must be readily available). See the OSHA page on </a:t>
            </a:r>
            <a:r>
              <a:rPr lang="en-US" dirty="0">
                <a:hlinkClick r:id="rId3" tooltip="Hazard Communication"/>
              </a:rPr>
              <a:t>Hazard Communication</a:t>
            </a:r>
            <a:r>
              <a:rPr lang="en-US" dirty="0"/>
              <a:t>. </a:t>
            </a:r>
          </a:p>
          <a:p>
            <a:endParaRPr lang="en-US" dirty="0"/>
          </a:p>
        </p:txBody>
      </p:sp>
    </p:spTree>
    <p:extLst>
      <p:ext uri="{BB962C8B-B14F-4D97-AF65-F5344CB8AC3E}">
        <p14:creationId xmlns:p14="http://schemas.microsoft.com/office/powerpoint/2010/main" val="761558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Flame/Flammables pictogram"/>
          <p:cNvPicPr/>
          <p:nvPr/>
        </p:nvPicPr>
        <p:blipFill>
          <a:blip r:embed="rId2">
            <a:extLst>
              <a:ext uri="{28A0092B-C50C-407E-A947-70E740481C1C}">
                <a14:useLocalDpi xmlns:a14="http://schemas.microsoft.com/office/drawing/2010/main" val="0"/>
              </a:ext>
            </a:extLst>
          </a:blip>
          <a:srcRect/>
          <a:stretch>
            <a:fillRect/>
          </a:stretch>
        </p:blipFill>
        <p:spPr bwMode="auto">
          <a:xfrm>
            <a:off x="970452" y="636073"/>
            <a:ext cx="6689522" cy="5884648"/>
          </a:xfrm>
          <a:prstGeom prst="rect">
            <a:avLst/>
          </a:prstGeom>
          <a:noFill/>
          <a:ln>
            <a:noFill/>
          </a:ln>
        </p:spPr>
      </p:pic>
      <p:pic>
        <p:nvPicPr>
          <p:cNvPr id="3" name="Picture 2" title="Flame"/>
          <p:cNvPicPr/>
          <p:nvPr/>
        </p:nvPicPr>
        <p:blipFill>
          <a:blip r:embed="rId3">
            <a:extLst>
              <a:ext uri="{28A0092B-C50C-407E-A947-70E740481C1C}">
                <a14:useLocalDpi xmlns:a14="http://schemas.microsoft.com/office/drawing/2010/main" val="0"/>
              </a:ext>
            </a:extLst>
          </a:blip>
          <a:srcRect/>
          <a:stretch>
            <a:fillRect/>
          </a:stretch>
        </p:blipFill>
        <p:spPr bwMode="auto">
          <a:xfrm>
            <a:off x="8187992" y="636073"/>
            <a:ext cx="2561590" cy="914400"/>
          </a:xfrm>
          <a:prstGeom prst="rect">
            <a:avLst/>
          </a:prstGeom>
          <a:noFill/>
          <a:ln>
            <a:noFill/>
          </a:ln>
        </p:spPr>
      </p:pic>
      <p:pic>
        <p:nvPicPr>
          <p:cNvPr id="5" name="Picture 4" title="Flammables"/>
          <p:cNvPicPr>
            <a:picLocks noChangeAspect="1"/>
          </p:cNvPicPr>
          <p:nvPr/>
        </p:nvPicPr>
        <p:blipFill>
          <a:blip r:embed="rId4"/>
          <a:stretch>
            <a:fillRect/>
          </a:stretch>
        </p:blipFill>
        <p:spPr>
          <a:xfrm>
            <a:off x="7754287" y="1550473"/>
            <a:ext cx="3429000" cy="857250"/>
          </a:xfrm>
          <a:prstGeom prst="rect">
            <a:avLst/>
          </a:prstGeom>
        </p:spPr>
      </p:pic>
      <p:sp>
        <p:nvSpPr>
          <p:cNvPr id="4" name="Title 3" hidden="1"/>
          <p:cNvSpPr>
            <a:spLocks noGrp="1"/>
          </p:cNvSpPr>
          <p:nvPr>
            <p:ph type="title"/>
          </p:nvPr>
        </p:nvSpPr>
        <p:spPr/>
        <p:txBody>
          <a:bodyPr/>
          <a:lstStyle/>
          <a:p>
            <a:r>
              <a:rPr lang="en-US" dirty="0" smtClean="0">
                <a:solidFill>
                  <a:srgbClr val="FF0000"/>
                </a:solidFill>
              </a:rPr>
              <a:t>Flame/Flammables</a:t>
            </a:r>
            <a:endParaRPr lang="en-US" dirty="0">
              <a:solidFill>
                <a:srgbClr val="FF0000"/>
              </a:solidFill>
            </a:endParaRPr>
          </a:p>
        </p:txBody>
      </p:sp>
    </p:spTree>
    <p:extLst>
      <p:ext uri="{BB962C8B-B14F-4D97-AF65-F5344CB8AC3E}">
        <p14:creationId xmlns:p14="http://schemas.microsoft.com/office/powerpoint/2010/main" val="12979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xclamation Mark/Irritant pictogram"/>
          <p:cNvPicPr>
            <a:picLocks noChangeAspect="1"/>
          </p:cNvPicPr>
          <p:nvPr/>
        </p:nvPicPr>
        <p:blipFill>
          <a:blip r:embed="rId2"/>
          <a:stretch>
            <a:fillRect/>
          </a:stretch>
        </p:blipFill>
        <p:spPr>
          <a:xfrm>
            <a:off x="515756" y="528013"/>
            <a:ext cx="7393394" cy="5932748"/>
          </a:xfrm>
          <a:prstGeom prst="rect">
            <a:avLst/>
          </a:prstGeom>
        </p:spPr>
      </p:pic>
      <p:pic>
        <p:nvPicPr>
          <p:cNvPr id="3" name="Picture 2" title="Exclamation Mark"/>
          <p:cNvPicPr>
            <a:picLocks noChangeAspect="1"/>
          </p:cNvPicPr>
          <p:nvPr/>
        </p:nvPicPr>
        <p:blipFill>
          <a:blip r:embed="rId3"/>
          <a:stretch>
            <a:fillRect/>
          </a:stretch>
        </p:blipFill>
        <p:spPr>
          <a:xfrm>
            <a:off x="5335093" y="308313"/>
            <a:ext cx="6648450" cy="904875"/>
          </a:xfrm>
          <a:prstGeom prst="rect">
            <a:avLst/>
          </a:prstGeom>
        </p:spPr>
      </p:pic>
      <p:pic>
        <p:nvPicPr>
          <p:cNvPr id="5" name="Picture 4" title="Irritant (skin and eye)"/>
          <p:cNvPicPr>
            <a:picLocks noChangeAspect="1"/>
          </p:cNvPicPr>
          <p:nvPr/>
        </p:nvPicPr>
        <p:blipFill>
          <a:blip r:embed="rId4"/>
          <a:stretch>
            <a:fillRect/>
          </a:stretch>
        </p:blipFill>
        <p:spPr>
          <a:xfrm>
            <a:off x="5957887" y="1432888"/>
            <a:ext cx="5762625" cy="781050"/>
          </a:xfrm>
          <a:prstGeom prst="rect">
            <a:avLst/>
          </a:prstGeom>
        </p:spPr>
      </p:pic>
      <p:sp>
        <p:nvSpPr>
          <p:cNvPr id="4" name="Title 3" hidden="1"/>
          <p:cNvSpPr>
            <a:spLocks noGrp="1"/>
          </p:cNvSpPr>
          <p:nvPr>
            <p:ph type="title"/>
          </p:nvPr>
        </p:nvSpPr>
        <p:spPr/>
        <p:txBody>
          <a:bodyPr/>
          <a:lstStyle/>
          <a:p>
            <a:r>
              <a:rPr lang="en-US" dirty="0" smtClean="0">
                <a:solidFill>
                  <a:srgbClr val="FF0000"/>
                </a:solidFill>
              </a:rPr>
              <a:t>Exclamation Mark/Irritant</a:t>
            </a:r>
            <a:endParaRPr lang="en-US" dirty="0">
              <a:solidFill>
                <a:srgbClr val="FF0000"/>
              </a:solidFill>
            </a:endParaRPr>
          </a:p>
        </p:txBody>
      </p:sp>
    </p:spTree>
    <p:extLst>
      <p:ext uri="{BB962C8B-B14F-4D97-AF65-F5344CB8AC3E}">
        <p14:creationId xmlns:p14="http://schemas.microsoft.com/office/powerpoint/2010/main" val="4307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Gas Cylinder/Gases Under Pressure pictogram"/>
          <p:cNvPicPr>
            <a:picLocks noChangeAspect="1"/>
          </p:cNvPicPr>
          <p:nvPr/>
        </p:nvPicPr>
        <p:blipFill>
          <a:blip r:embed="rId2"/>
          <a:stretch>
            <a:fillRect/>
          </a:stretch>
        </p:blipFill>
        <p:spPr>
          <a:xfrm>
            <a:off x="552293" y="447050"/>
            <a:ext cx="6662401" cy="6163612"/>
          </a:xfrm>
          <a:prstGeom prst="rect">
            <a:avLst/>
          </a:prstGeom>
        </p:spPr>
      </p:pic>
      <p:pic>
        <p:nvPicPr>
          <p:cNvPr id="3" name="Picture 2" title="Gas Cylinder"/>
          <p:cNvPicPr>
            <a:picLocks noChangeAspect="1"/>
          </p:cNvPicPr>
          <p:nvPr/>
        </p:nvPicPr>
        <p:blipFill>
          <a:blip r:embed="rId3"/>
          <a:stretch>
            <a:fillRect/>
          </a:stretch>
        </p:blipFill>
        <p:spPr>
          <a:xfrm>
            <a:off x="7050374" y="447050"/>
            <a:ext cx="4267200" cy="1019175"/>
          </a:xfrm>
          <a:prstGeom prst="rect">
            <a:avLst/>
          </a:prstGeom>
        </p:spPr>
      </p:pic>
      <p:pic>
        <p:nvPicPr>
          <p:cNvPr id="4" name="Picture 3" title="Gases Under Pressure"/>
          <p:cNvPicPr>
            <a:picLocks noChangeAspect="1"/>
          </p:cNvPicPr>
          <p:nvPr/>
        </p:nvPicPr>
        <p:blipFill>
          <a:blip r:embed="rId4"/>
          <a:stretch>
            <a:fillRect/>
          </a:stretch>
        </p:blipFill>
        <p:spPr>
          <a:xfrm>
            <a:off x="6293136" y="1588489"/>
            <a:ext cx="5781675" cy="742950"/>
          </a:xfrm>
          <a:prstGeom prst="rect">
            <a:avLst/>
          </a:prstGeom>
        </p:spPr>
      </p:pic>
      <p:sp>
        <p:nvSpPr>
          <p:cNvPr id="5" name="Title 4" hidden="1"/>
          <p:cNvSpPr>
            <a:spLocks noGrp="1"/>
          </p:cNvSpPr>
          <p:nvPr>
            <p:ph type="title"/>
          </p:nvPr>
        </p:nvSpPr>
        <p:spPr/>
        <p:txBody>
          <a:bodyPr/>
          <a:lstStyle/>
          <a:p>
            <a:r>
              <a:rPr lang="en-US" dirty="0" smtClean="0">
                <a:solidFill>
                  <a:srgbClr val="FF0000"/>
                </a:solidFill>
              </a:rPr>
              <a:t>Gas Cylinder/Gases Under Pressure</a:t>
            </a:r>
            <a:endParaRPr lang="en-US" dirty="0">
              <a:solidFill>
                <a:srgbClr val="FF0000"/>
              </a:solidFill>
            </a:endParaRPr>
          </a:p>
        </p:txBody>
      </p:sp>
    </p:spTree>
    <p:extLst>
      <p:ext uri="{BB962C8B-B14F-4D97-AF65-F5344CB8AC3E}">
        <p14:creationId xmlns:p14="http://schemas.microsoft.com/office/powerpoint/2010/main" val="39788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orrosion/Burns pictogram"/>
          <p:cNvPicPr>
            <a:picLocks noChangeAspect="1"/>
          </p:cNvPicPr>
          <p:nvPr/>
        </p:nvPicPr>
        <p:blipFill>
          <a:blip r:embed="rId2"/>
          <a:stretch>
            <a:fillRect/>
          </a:stretch>
        </p:blipFill>
        <p:spPr>
          <a:xfrm>
            <a:off x="820320" y="380219"/>
            <a:ext cx="7375953" cy="6095531"/>
          </a:xfrm>
          <a:prstGeom prst="rect">
            <a:avLst/>
          </a:prstGeom>
        </p:spPr>
      </p:pic>
      <p:pic>
        <p:nvPicPr>
          <p:cNvPr id="3" name="Picture 2" title="Corrosion"/>
          <p:cNvPicPr>
            <a:picLocks noChangeAspect="1"/>
          </p:cNvPicPr>
          <p:nvPr/>
        </p:nvPicPr>
        <p:blipFill>
          <a:blip r:embed="rId3"/>
          <a:stretch>
            <a:fillRect/>
          </a:stretch>
        </p:blipFill>
        <p:spPr>
          <a:xfrm>
            <a:off x="7627652" y="380219"/>
            <a:ext cx="3562350" cy="866775"/>
          </a:xfrm>
          <a:prstGeom prst="rect">
            <a:avLst/>
          </a:prstGeom>
        </p:spPr>
      </p:pic>
      <p:pic>
        <p:nvPicPr>
          <p:cNvPr id="4" name="Picture 3" title="Skin Corrosion/Burns"/>
          <p:cNvPicPr>
            <a:picLocks noChangeAspect="1"/>
          </p:cNvPicPr>
          <p:nvPr/>
        </p:nvPicPr>
        <p:blipFill>
          <a:blip r:embed="rId4"/>
          <a:stretch>
            <a:fillRect/>
          </a:stretch>
        </p:blipFill>
        <p:spPr>
          <a:xfrm>
            <a:off x="7383325" y="1516114"/>
            <a:ext cx="4619625" cy="1457325"/>
          </a:xfrm>
          <a:prstGeom prst="rect">
            <a:avLst/>
          </a:prstGeom>
        </p:spPr>
      </p:pic>
      <p:sp>
        <p:nvSpPr>
          <p:cNvPr id="5" name="Title 4" hidden="1"/>
          <p:cNvSpPr>
            <a:spLocks noGrp="1"/>
          </p:cNvSpPr>
          <p:nvPr>
            <p:ph type="title"/>
          </p:nvPr>
        </p:nvSpPr>
        <p:spPr/>
        <p:txBody>
          <a:bodyPr/>
          <a:lstStyle/>
          <a:p>
            <a:r>
              <a:rPr lang="en-US" dirty="0" smtClean="0">
                <a:solidFill>
                  <a:srgbClr val="FF0000"/>
                </a:solidFill>
              </a:rPr>
              <a:t>Corrosion/burns</a:t>
            </a:r>
            <a:endParaRPr lang="en-US" dirty="0">
              <a:solidFill>
                <a:srgbClr val="FF0000"/>
              </a:solidFill>
            </a:endParaRPr>
          </a:p>
        </p:txBody>
      </p:sp>
    </p:spTree>
    <p:extLst>
      <p:ext uri="{BB962C8B-B14F-4D97-AF65-F5344CB8AC3E}">
        <p14:creationId xmlns:p14="http://schemas.microsoft.com/office/powerpoint/2010/main" val="6427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xploding Bomb/Explosives pictogram"/>
          <p:cNvPicPr>
            <a:picLocks noChangeAspect="1"/>
          </p:cNvPicPr>
          <p:nvPr/>
        </p:nvPicPr>
        <p:blipFill>
          <a:blip r:embed="rId2"/>
          <a:stretch>
            <a:fillRect/>
          </a:stretch>
        </p:blipFill>
        <p:spPr>
          <a:xfrm>
            <a:off x="656366" y="544954"/>
            <a:ext cx="6359031" cy="5757747"/>
          </a:xfrm>
          <a:prstGeom prst="rect">
            <a:avLst/>
          </a:prstGeom>
        </p:spPr>
      </p:pic>
      <p:pic>
        <p:nvPicPr>
          <p:cNvPr id="4" name="Picture 3" title="Exploding Bomb"/>
          <p:cNvPicPr>
            <a:picLocks noChangeAspect="1"/>
          </p:cNvPicPr>
          <p:nvPr/>
        </p:nvPicPr>
        <p:blipFill>
          <a:blip r:embed="rId3"/>
          <a:stretch>
            <a:fillRect/>
          </a:stretch>
        </p:blipFill>
        <p:spPr>
          <a:xfrm>
            <a:off x="6283455" y="544954"/>
            <a:ext cx="5591175" cy="1028700"/>
          </a:xfrm>
          <a:prstGeom prst="rect">
            <a:avLst/>
          </a:prstGeom>
        </p:spPr>
      </p:pic>
      <p:pic>
        <p:nvPicPr>
          <p:cNvPr id="5" name="Picture 4" title="Explosives"/>
          <p:cNvPicPr>
            <a:picLocks noChangeAspect="1"/>
          </p:cNvPicPr>
          <p:nvPr/>
        </p:nvPicPr>
        <p:blipFill>
          <a:blip r:embed="rId4"/>
          <a:stretch>
            <a:fillRect/>
          </a:stretch>
        </p:blipFill>
        <p:spPr>
          <a:xfrm>
            <a:off x="7709160" y="1750726"/>
            <a:ext cx="3219450" cy="838200"/>
          </a:xfrm>
          <a:prstGeom prst="rect">
            <a:avLst/>
          </a:prstGeom>
        </p:spPr>
      </p:pic>
      <p:sp>
        <p:nvSpPr>
          <p:cNvPr id="2" name="Title 1" hidden="1"/>
          <p:cNvSpPr>
            <a:spLocks noGrp="1"/>
          </p:cNvSpPr>
          <p:nvPr>
            <p:ph type="title"/>
          </p:nvPr>
        </p:nvSpPr>
        <p:spPr/>
        <p:txBody>
          <a:bodyPr/>
          <a:lstStyle/>
          <a:p>
            <a:r>
              <a:rPr lang="en-US" dirty="0" smtClean="0">
                <a:solidFill>
                  <a:srgbClr val="FF0000"/>
                </a:solidFill>
              </a:rPr>
              <a:t>Exploding Bomb/Explosives</a:t>
            </a:r>
            <a:endParaRPr lang="en-US" dirty="0">
              <a:solidFill>
                <a:srgbClr val="FF0000"/>
              </a:solidFill>
            </a:endParaRPr>
          </a:p>
        </p:txBody>
      </p:sp>
    </p:spTree>
    <p:extLst>
      <p:ext uri="{BB962C8B-B14F-4D97-AF65-F5344CB8AC3E}">
        <p14:creationId xmlns:p14="http://schemas.microsoft.com/office/powerpoint/2010/main" val="24890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Flame Over Circle/Oxidizers pictogram"/>
          <p:cNvPicPr>
            <a:picLocks noChangeAspect="1"/>
          </p:cNvPicPr>
          <p:nvPr/>
        </p:nvPicPr>
        <p:blipFill>
          <a:blip r:embed="rId2"/>
          <a:stretch>
            <a:fillRect/>
          </a:stretch>
        </p:blipFill>
        <p:spPr>
          <a:xfrm>
            <a:off x="426204" y="207910"/>
            <a:ext cx="6405141" cy="6057979"/>
          </a:xfrm>
          <a:prstGeom prst="rect">
            <a:avLst/>
          </a:prstGeom>
        </p:spPr>
      </p:pic>
      <p:pic>
        <p:nvPicPr>
          <p:cNvPr id="3" name="Picture 2" title="Flame Over Circle"/>
          <p:cNvPicPr>
            <a:picLocks noChangeAspect="1"/>
          </p:cNvPicPr>
          <p:nvPr/>
        </p:nvPicPr>
        <p:blipFill>
          <a:blip r:embed="rId3"/>
          <a:stretch>
            <a:fillRect/>
          </a:stretch>
        </p:blipFill>
        <p:spPr>
          <a:xfrm>
            <a:off x="5741311" y="207910"/>
            <a:ext cx="5895975" cy="1009650"/>
          </a:xfrm>
          <a:prstGeom prst="rect">
            <a:avLst/>
          </a:prstGeom>
        </p:spPr>
      </p:pic>
      <p:pic>
        <p:nvPicPr>
          <p:cNvPr id="4" name="Picture 3" title="Oxidizers"/>
          <p:cNvPicPr>
            <a:picLocks noChangeAspect="1"/>
          </p:cNvPicPr>
          <p:nvPr/>
        </p:nvPicPr>
        <p:blipFill>
          <a:blip r:embed="rId4"/>
          <a:stretch>
            <a:fillRect/>
          </a:stretch>
        </p:blipFill>
        <p:spPr>
          <a:xfrm>
            <a:off x="7189110" y="1392817"/>
            <a:ext cx="3000375" cy="1133475"/>
          </a:xfrm>
          <a:prstGeom prst="rect">
            <a:avLst/>
          </a:prstGeom>
        </p:spPr>
      </p:pic>
      <p:sp>
        <p:nvSpPr>
          <p:cNvPr id="5" name="Title 4" hidden="1"/>
          <p:cNvSpPr>
            <a:spLocks noGrp="1"/>
          </p:cNvSpPr>
          <p:nvPr>
            <p:ph type="title"/>
          </p:nvPr>
        </p:nvSpPr>
        <p:spPr/>
        <p:txBody>
          <a:bodyPr/>
          <a:lstStyle/>
          <a:p>
            <a:r>
              <a:rPr lang="en-US" dirty="0" smtClean="0">
                <a:solidFill>
                  <a:srgbClr val="FF0000"/>
                </a:solidFill>
              </a:rPr>
              <a:t>Flame over circle</a:t>
            </a:r>
            <a:endParaRPr lang="en-US" dirty="0">
              <a:solidFill>
                <a:srgbClr val="FF0000"/>
              </a:solidFill>
            </a:endParaRPr>
          </a:p>
        </p:txBody>
      </p:sp>
    </p:spTree>
    <p:extLst>
      <p:ext uri="{BB962C8B-B14F-4D97-AF65-F5344CB8AC3E}">
        <p14:creationId xmlns:p14="http://schemas.microsoft.com/office/powerpoint/2010/main" val="41434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nvironment/Aquatic Toxicity"/>
          <p:cNvPicPr>
            <a:picLocks noChangeAspect="1"/>
          </p:cNvPicPr>
          <p:nvPr/>
        </p:nvPicPr>
        <p:blipFill>
          <a:blip r:embed="rId2"/>
          <a:stretch>
            <a:fillRect/>
          </a:stretch>
        </p:blipFill>
        <p:spPr>
          <a:xfrm>
            <a:off x="539099" y="216733"/>
            <a:ext cx="6206475" cy="6298016"/>
          </a:xfrm>
          <a:prstGeom prst="rect">
            <a:avLst/>
          </a:prstGeom>
        </p:spPr>
      </p:pic>
      <p:pic>
        <p:nvPicPr>
          <p:cNvPr id="3" name="Picture 2" title="Environment (Non-Mandatory)"/>
          <p:cNvPicPr>
            <a:picLocks noChangeAspect="1"/>
          </p:cNvPicPr>
          <p:nvPr/>
        </p:nvPicPr>
        <p:blipFill>
          <a:blip r:embed="rId3"/>
          <a:stretch>
            <a:fillRect/>
          </a:stretch>
        </p:blipFill>
        <p:spPr>
          <a:xfrm>
            <a:off x="6927954" y="216733"/>
            <a:ext cx="4572000" cy="1981200"/>
          </a:xfrm>
          <a:prstGeom prst="rect">
            <a:avLst/>
          </a:prstGeom>
        </p:spPr>
      </p:pic>
      <p:pic>
        <p:nvPicPr>
          <p:cNvPr id="5" name="Picture 4" title="Aquatic Toxicity"/>
          <p:cNvPicPr>
            <a:picLocks noChangeAspect="1"/>
          </p:cNvPicPr>
          <p:nvPr/>
        </p:nvPicPr>
        <p:blipFill>
          <a:blip r:embed="rId4"/>
          <a:stretch>
            <a:fillRect/>
          </a:stretch>
        </p:blipFill>
        <p:spPr>
          <a:xfrm>
            <a:off x="6761266" y="2197933"/>
            <a:ext cx="4905375" cy="1066800"/>
          </a:xfrm>
          <a:prstGeom prst="rect">
            <a:avLst/>
          </a:prstGeom>
        </p:spPr>
      </p:pic>
      <p:sp>
        <p:nvSpPr>
          <p:cNvPr id="4" name="Title 3" hidden="1"/>
          <p:cNvSpPr>
            <a:spLocks noGrp="1"/>
          </p:cNvSpPr>
          <p:nvPr>
            <p:ph type="title"/>
          </p:nvPr>
        </p:nvSpPr>
        <p:spPr/>
        <p:txBody>
          <a:bodyPr/>
          <a:lstStyle/>
          <a:p>
            <a:r>
              <a:rPr lang="en-US" dirty="0" smtClean="0">
                <a:solidFill>
                  <a:srgbClr val="FF0000"/>
                </a:solidFill>
              </a:rPr>
              <a:t>Environment/aquatic toxicity</a:t>
            </a:r>
            <a:endParaRPr lang="en-US" dirty="0">
              <a:solidFill>
                <a:srgbClr val="FF0000"/>
              </a:solidFill>
            </a:endParaRPr>
          </a:p>
        </p:txBody>
      </p:sp>
    </p:spTree>
    <p:extLst>
      <p:ext uri="{BB962C8B-B14F-4D97-AF65-F5344CB8AC3E}">
        <p14:creationId xmlns:p14="http://schemas.microsoft.com/office/powerpoint/2010/main" val="16105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kull and Crossbones/Acute Toxicity pictogram"/>
          <p:cNvPicPr>
            <a:picLocks noChangeAspect="1"/>
          </p:cNvPicPr>
          <p:nvPr/>
        </p:nvPicPr>
        <p:blipFill>
          <a:blip r:embed="rId2"/>
          <a:stretch>
            <a:fillRect/>
          </a:stretch>
        </p:blipFill>
        <p:spPr>
          <a:xfrm>
            <a:off x="820009" y="383029"/>
            <a:ext cx="6338205" cy="6077731"/>
          </a:xfrm>
          <a:prstGeom prst="rect">
            <a:avLst/>
          </a:prstGeom>
        </p:spPr>
      </p:pic>
      <p:pic>
        <p:nvPicPr>
          <p:cNvPr id="3" name="Picture 2" title="Skull and Crossbones"/>
          <p:cNvPicPr>
            <a:picLocks noChangeAspect="1"/>
          </p:cNvPicPr>
          <p:nvPr/>
        </p:nvPicPr>
        <p:blipFill>
          <a:blip r:embed="rId3"/>
          <a:stretch>
            <a:fillRect/>
          </a:stretch>
        </p:blipFill>
        <p:spPr>
          <a:xfrm>
            <a:off x="5996690" y="383029"/>
            <a:ext cx="5715000" cy="1952625"/>
          </a:xfrm>
          <a:prstGeom prst="rect">
            <a:avLst/>
          </a:prstGeom>
        </p:spPr>
      </p:pic>
      <p:pic>
        <p:nvPicPr>
          <p:cNvPr id="4" name="Picture 3" title="Acute Toxicity (fatal or toxic)"/>
          <p:cNvPicPr>
            <a:picLocks noChangeAspect="1"/>
          </p:cNvPicPr>
          <p:nvPr/>
        </p:nvPicPr>
        <p:blipFill>
          <a:blip r:embed="rId4"/>
          <a:stretch>
            <a:fillRect/>
          </a:stretch>
        </p:blipFill>
        <p:spPr>
          <a:xfrm>
            <a:off x="6815840" y="2578931"/>
            <a:ext cx="4076700" cy="1819275"/>
          </a:xfrm>
          <a:prstGeom prst="rect">
            <a:avLst/>
          </a:prstGeom>
        </p:spPr>
      </p:pic>
      <p:sp>
        <p:nvSpPr>
          <p:cNvPr id="5" name="Title 4" hidden="1"/>
          <p:cNvSpPr>
            <a:spLocks noGrp="1"/>
          </p:cNvSpPr>
          <p:nvPr>
            <p:ph type="title"/>
          </p:nvPr>
        </p:nvSpPr>
        <p:spPr/>
        <p:txBody>
          <a:bodyPr/>
          <a:lstStyle/>
          <a:p>
            <a:r>
              <a:rPr lang="en-US" dirty="0" smtClean="0">
                <a:solidFill>
                  <a:srgbClr val="FF0000"/>
                </a:solidFill>
              </a:rPr>
              <a:t>Skull and crossbones/acute toxicity</a:t>
            </a:r>
            <a:endParaRPr lang="en-US" dirty="0">
              <a:solidFill>
                <a:srgbClr val="FF0000"/>
              </a:solidFill>
            </a:endParaRPr>
          </a:p>
        </p:txBody>
      </p:sp>
    </p:spTree>
    <p:extLst>
      <p:ext uri="{BB962C8B-B14F-4D97-AF65-F5344CB8AC3E}">
        <p14:creationId xmlns:p14="http://schemas.microsoft.com/office/powerpoint/2010/main" val="153441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Precautions</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rPr>
              <a:t>Healthcare Worker Hazards</a:t>
            </a:r>
          </a:p>
          <a:p>
            <a:pPr>
              <a:buFont typeface="Arial" panose="020B0604020202020204" pitchFamily="34" charset="0"/>
              <a:buChar char="•"/>
            </a:pPr>
            <a:r>
              <a:rPr lang="en-US" dirty="0">
                <a:solidFill>
                  <a:schemeClr val="tx1"/>
                </a:solidFill>
              </a:rPr>
              <a:t>Bloodborne Pathogens (e.g.: Ebola)</a:t>
            </a:r>
          </a:p>
          <a:p>
            <a:pPr lvl="0">
              <a:buFont typeface="Arial" panose="020B0604020202020204" pitchFamily="34" charset="0"/>
              <a:buChar char="•"/>
            </a:pPr>
            <a:r>
              <a:rPr lang="en-US" dirty="0">
                <a:solidFill>
                  <a:schemeClr val="tx1"/>
                </a:solidFill>
              </a:rPr>
              <a:t>Universal Precautions</a:t>
            </a:r>
          </a:p>
          <a:p>
            <a:pPr lvl="0">
              <a:buFont typeface="Arial" panose="020B0604020202020204" pitchFamily="34" charset="0"/>
              <a:buChar char="•"/>
            </a:pPr>
            <a:r>
              <a:rPr lang="en-US" dirty="0">
                <a:solidFill>
                  <a:schemeClr val="tx1"/>
                </a:solidFill>
              </a:rPr>
              <a:t>Effective Hand Washing </a:t>
            </a:r>
            <a:r>
              <a:rPr lang="en-US" dirty="0" smtClean="0">
                <a:solidFill>
                  <a:schemeClr val="tx1"/>
                </a:solidFill>
              </a:rPr>
              <a:t>Techniques</a:t>
            </a:r>
            <a:endParaRPr lang="en-US" dirty="0">
              <a:solidFill>
                <a:schemeClr val="tx1"/>
              </a:solidFill>
            </a:endParaRPr>
          </a:p>
        </p:txBody>
      </p:sp>
      <p:pic>
        <p:nvPicPr>
          <p:cNvPr id="6" name="Picture 5" title="NOTICE. Employees must wash hands before returning to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328" y="2180496"/>
            <a:ext cx="4453593" cy="3096639"/>
          </a:xfrm>
          <a:prstGeom prst="rect">
            <a:avLst/>
          </a:prstGeom>
        </p:spPr>
      </p:pic>
    </p:spTree>
    <p:extLst>
      <p:ext uri="{BB962C8B-B14F-4D97-AF65-F5344CB8AC3E}">
        <p14:creationId xmlns:p14="http://schemas.microsoft.com/office/powerpoint/2010/main" val="30043760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62000"/>
            <a:ext cx="7024744" cy="990600"/>
          </a:xfrm>
        </p:spPr>
        <p:txBody>
          <a:bodyPr/>
          <a:lstStyle/>
          <a:p>
            <a:r>
              <a:rPr lang="en-US" dirty="0" smtClean="0"/>
              <a:t>Healthcare Worker Hazards </a:t>
            </a:r>
            <a:endParaRPr lang="en-US" dirty="0"/>
          </a:p>
        </p:txBody>
      </p:sp>
      <p:sp>
        <p:nvSpPr>
          <p:cNvPr id="3" name="Content Placeholder 2"/>
          <p:cNvSpPr>
            <a:spLocks noGrp="1"/>
          </p:cNvSpPr>
          <p:nvPr>
            <p:ph sz="quarter" idx="4294967295"/>
          </p:nvPr>
        </p:nvSpPr>
        <p:spPr>
          <a:xfrm>
            <a:off x="540327" y="1752600"/>
            <a:ext cx="11159837" cy="4053840"/>
          </a:xfrm>
          <a:prstGeom prst="rect">
            <a:avLst/>
          </a:prstGeom>
        </p:spPr>
        <p:txBody>
          <a:bodyPr>
            <a:normAutofit/>
          </a:bodyPr>
          <a:lstStyle/>
          <a:p>
            <a:pPr marL="68580" indent="0">
              <a:buNone/>
            </a:pPr>
            <a:r>
              <a:rPr lang="en-US" dirty="0" smtClean="0"/>
              <a:t>Healthcare </a:t>
            </a:r>
            <a:r>
              <a:rPr lang="en-US" dirty="0"/>
              <a:t>workers face a number of serious safety and health hazards. They include bloodborne pathogens and biological hazards, potential chemical and drug exposures, waste anesthetic gas exposures, respiratory hazards, ergonomic hazards from lifting and repetitive tasks, laser hazards, workplace violence, hazards associated with laboratories, and radioactive material and x-ray hazards. Some of the potential chemical exposures include formaldehyde, used for preservation of specimens for pathology; ethylene oxide, glutaraldehyde, and paracetic acid used for sterilization; and numerous other chemicals used in healthcare laboratories.</a:t>
            </a:r>
          </a:p>
          <a:p>
            <a:pPr marL="68580" indent="0">
              <a:buNone/>
            </a:pPr>
            <a:r>
              <a:rPr lang="en-US" dirty="0" smtClean="0">
                <a:hlinkClick r:id="rId2"/>
              </a:rPr>
              <a:t>Link to Healthcare</a:t>
            </a:r>
            <a:endParaRPr lang="en-US" dirty="0"/>
          </a:p>
        </p:txBody>
      </p:sp>
    </p:spTree>
    <p:extLst>
      <p:ext uri="{BB962C8B-B14F-4D97-AF65-F5344CB8AC3E}">
        <p14:creationId xmlns:p14="http://schemas.microsoft.com/office/powerpoint/2010/main" val="417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7" y="658091"/>
            <a:ext cx="7382434" cy="1143000"/>
          </a:xfrm>
        </p:spPr>
        <p:txBody>
          <a:bodyPr>
            <a:normAutofit/>
          </a:bodyPr>
          <a:lstStyle/>
          <a:p>
            <a:r>
              <a:rPr lang="en-US" dirty="0"/>
              <a:t>Employers </a:t>
            </a:r>
            <a:r>
              <a:rPr lang="en-US" dirty="0" smtClean="0"/>
              <a:t>Responsibilities  </a:t>
            </a:r>
            <a:r>
              <a:rPr lang="en-US" sz="1600" dirty="0"/>
              <a:t>2 of 5</a:t>
            </a:r>
          </a:p>
        </p:txBody>
      </p:sp>
      <p:sp>
        <p:nvSpPr>
          <p:cNvPr id="3" name="Content Placeholder 2"/>
          <p:cNvSpPr>
            <a:spLocks noGrp="1"/>
          </p:cNvSpPr>
          <p:nvPr>
            <p:ph sz="quarter" idx="4294967295"/>
          </p:nvPr>
        </p:nvSpPr>
        <p:spPr>
          <a:xfrm>
            <a:off x="436417" y="2036619"/>
            <a:ext cx="11284527" cy="4206240"/>
          </a:xfrm>
          <a:prstGeom prst="rect">
            <a:avLst/>
          </a:prstGeom>
        </p:spPr>
        <p:txBody>
          <a:bodyPr>
            <a:noAutofit/>
          </a:bodyPr>
          <a:lstStyle/>
          <a:p>
            <a:r>
              <a:rPr lang="en-US" dirty="0"/>
              <a:t>Provide medical examinations and training when required by </a:t>
            </a:r>
            <a:r>
              <a:rPr lang="en-US" dirty="0">
                <a:hlinkClick r:id="rId2" tooltip="OSHA standards"/>
              </a:rPr>
              <a:t>OSHA standards</a:t>
            </a:r>
            <a:r>
              <a:rPr lang="en-US" dirty="0"/>
              <a:t> </a:t>
            </a:r>
          </a:p>
          <a:p>
            <a:r>
              <a:rPr lang="en-US" dirty="0"/>
              <a:t>Post, at a prominent location within the workplace, the </a:t>
            </a:r>
            <a:r>
              <a:rPr lang="en-US" dirty="0">
                <a:hlinkClick r:id="rId3" tooltip="OSHA poster"/>
              </a:rPr>
              <a:t>OSHA poster</a:t>
            </a:r>
            <a:r>
              <a:rPr lang="en-US" dirty="0"/>
              <a:t> (or the state-plan equivalent) informing employees of their rights and responsibilities</a:t>
            </a:r>
          </a:p>
          <a:p>
            <a:r>
              <a:rPr lang="en-US" dirty="0"/>
              <a:t>Report to the nearest </a:t>
            </a:r>
            <a:r>
              <a:rPr lang="en-US" dirty="0">
                <a:hlinkClick r:id="rId4" tooltip="OSHA Office"/>
              </a:rPr>
              <a:t>OSHA office</a:t>
            </a:r>
            <a:r>
              <a:rPr lang="en-US" dirty="0"/>
              <a:t> all work-related fatalities within 8 hours, and all work-related inpatient hospitalizations, all amputations and all losses of an eye within 24 hours. Call our toll-free number: 1-800-321-OSHA (6742); TTY 1-877-889-5627. [Employers under federal OSHA's jurisdiction were required to begin reporting by Jan. 1, 2015. Establishments in a state with a state-run OSHA program should contact their state plan for the implementation date]</a:t>
            </a:r>
          </a:p>
          <a:p>
            <a:r>
              <a:rPr lang="en-US" dirty="0">
                <a:hlinkClick r:id="rId5" tooltip="Keep records of work-related injuries and illnesses"/>
              </a:rPr>
              <a:t>Keep records</a:t>
            </a:r>
            <a:r>
              <a:rPr lang="en-US" dirty="0"/>
              <a:t> of work-related injuries and illnesses. (Note: Employers with 10 or fewer employees and employers in certain low-hazard industries are exempt from this requirement</a:t>
            </a:r>
          </a:p>
        </p:txBody>
      </p:sp>
    </p:spTree>
    <p:extLst>
      <p:ext uri="{BB962C8B-B14F-4D97-AF65-F5344CB8AC3E}">
        <p14:creationId xmlns:p14="http://schemas.microsoft.com/office/powerpoint/2010/main" val="16812685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845128"/>
            <a:ext cx="7024744" cy="876926"/>
          </a:xfrm>
        </p:spPr>
        <p:txBody>
          <a:bodyPr/>
          <a:lstStyle/>
          <a:p>
            <a:r>
              <a:rPr lang="en-US" dirty="0" smtClean="0">
                <a:solidFill>
                  <a:srgbClr val="2E9D1B"/>
                </a:solidFill>
              </a:rPr>
              <a:t>Bloodborne Pathogens:</a:t>
            </a:r>
            <a:endParaRPr lang="en-US" dirty="0">
              <a:solidFill>
                <a:srgbClr val="2E9D1B"/>
              </a:solidFill>
            </a:endParaRPr>
          </a:p>
        </p:txBody>
      </p:sp>
      <p:sp>
        <p:nvSpPr>
          <p:cNvPr id="3" name="Content Placeholder 2"/>
          <p:cNvSpPr>
            <a:spLocks noGrp="1"/>
          </p:cNvSpPr>
          <p:nvPr>
            <p:ph sz="quarter" idx="4294967295"/>
          </p:nvPr>
        </p:nvSpPr>
        <p:spPr>
          <a:xfrm>
            <a:off x="443345" y="1953493"/>
            <a:ext cx="11298381" cy="2993262"/>
          </a:xfrm>
          <a:prstGeom prst="rect">
            <a:avLst/>
          </a:prstGeom>
        </p:spPr>
        <p:txBody>
          <a:bodyPr>
            <a:noAutofit/>
          </a:bodyPr>
          <a:lstStyle/>
          <a:p>
            <a:pPr marL="68580" indent="0">
              <a:buNone/>
            </a:pPr>
            <a:r>
              <a:rPr lang="en-US" dirty="0" smtClean="0"/>
              <a:t>Blood </a:t>
            </a:r>
            <a:r>
              <a:rPr lang="en-US" dirty="0"/>
              <a:t>and other body fluids (i.e., semen, vaginal </a:t>
            </a:r>
            <a:r>
              <a:rPr lang="en-US" dirty="0" smtClean="0"/>
              <a:t>fluids</a:t>
            </a:r>
            <a:r>
              <a:rPr lang="en-US" dirty="0"/>
              <a:t>, saliva, urine, feces, vomit) can contain viruses </a:t>
            </a:r>
            <a:r>
              <a:rPr lang="en-US" dirty="0" smtClean="0"/>
              <a:t>and </a:t>
            </a:r>
            <a:r>
              <a:rPr lang="en-US" dirty="0"/>
              <a:t>bacteria that can be passed on to another person </a:t>
            </a:r>
            <a:r>
              <a:rPr lang="en-US" dirty="0" smtClean="0"/>
              <a:t>through </a:t>
            </a:r>
            <a:r>
              <a:rPr lang="en-US" dirty="0"/>
              <a:t>direct contact</a:t>
            </a:r>
            <a:r>
              <a:rPr lang="en-US" dirty="0" smtClean="0"/>
              <a:t>.</a:t>
            </a:r>
            <a:r>
              <a:rPr lang="en-US" i="1" dirty="0" smtClean="0"/>
              <a:t>. </a:t>
            </a:r>
          </a:p>
          <a:p>
            <a:pPr marL="68580" indent="0">
              <a:buNone/>
            </a:pPr>
            <a:endParaRPr lang="en-US" i="1" dirty="0"/>
          </a:p>
          <a:p>
            <a:pPr marL="68580" indent="0">
              <a:buNone/>
            </a:pPr>
            <a:r>
              <a:rPr lang="en-US" i="1" dirty="0"/>
              <a:t>Universal Precautions are actions that you take to place a barrier between yourself and potentially infected body fluids. Remember everyone is presumed to be infected. </a:t>
            </a:r>
          </a:p>
          <a:p>
            <a:pPr marL="68580" indent="0">
              <a:buNone/>
            </a:pPr>
            <a:endParaRPr lang="en-US" sz="2000" dirty="0"/>
          </a:p>
        </p:txBody>
      </p:sp>
    </p:spTree>
    <p:extLst>
      <p:ext uri="{BB962C8B-B14F-4D97-AF65-F5344CB8AC3E}">
        <p14:creationId xmlns:p14="http://schemas.microsoft.com/office/powerpoint/2010/main" val="3693025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982" y="848196"/>
            <a:ext cx="11159836" cy="1754326"/>
          </a:xfrm>
          <a:prstGeom prst="rect">
            <a:avLst/>
          </a:prstGeom>
        </p:spPr>
        <p:txBody>
          <a:bodyPr wrap="square">
            <a:spAutoFit/>
          </a:bodyPr>
          <a:lstStyle/>
          <a:p>
            <a:pPr marL="68580"/>
            <a:r>
              <a:rPr lang="en-US" sz="3200" dirty="0">
                <a:solidFill>
                  <a:srgbClr val="2E9D1B"/>
                </a:solidFill>
                <a:latin typeface="+mj-lt"/>
              </a:rPr>
              <a:t>How are blood and body fluids passed from one person to another?</a:t>
            </a:r>
          </a:p>
          <a:p>
            <a:pPr marL="411480" indent="-342900">
              <a:buClr>
                <a:srgbClr val="2E9D1B"/>
              </a:buClr>
              <a:buFont typeface="Courier New" panose="02070309020205020404" pitchFamily="49" charset="0"/>
              <a:buChar char="o"/>
            </a:pPr>
            <a:endParaRPr lang="en-US" sz="2400" dirty="0"/>
          </a:p>
          <a:p>
            <a:pPr marL="68580"/>
            <a:endParaRPr lang="en-US" sz="2000" i="1" dirty="0"/>
          </a:p>
        </p:txBody>
      </p:sp>
      <p:sp>
        <p:nvSpPr>
          <p:cNvPr id="2" name="Rectangle 1"/>
          <p:cNvSpPr/>
          <p:nvPr/>
        </p:nvSpPr>
        <p:spPr>
          <a:xfrm>
            <a:off x="2209800" y="5603344"/>
            <a:ext cx="7848600" cy="646331"/>
          </a:xfrm>
          <a:prstGeom prst="rect">
            <a:avLst/>
          </a:prstGeom>
        </p:spPr>
        <p:txBody>
          <a:bodyPr wrap="square">
            <a:spAutoFit/>
          </a:bodyPr>
          <a:lstStyle/>
          <a:p>
            <a:r>
              <a:rPr lang="en-US" dirty="0"/>
              <a:t>OSHA fact sheet: </a:t>
            </a:r>
            <a:r>
              <a:rPr lang="en-US" dirty="0" smtClean="0">
                <a:hlinkClick r:id="rId2"/>
              </a:rPr>
              <a:t>Link to OSHA Fact Sheet on OSHA's </a:t>
            </a:r>
            <a:r>
              <a:rPr lang="en-US" dirty="0" err="1" smtClean="0">
                <a:hlinkClick r:id="rId2"/>
              </a:rPr>
              <a:t>Bloodborne</a:t>
            </a:r>
            <a:r>
              <a:rPr lang="en-US" dirty="0" smtClean="0">
                <a:hlinkClick r:id="rId2"/>
              </a:rPr>
              <a:t> Pathogens Standard</a:t>
            </a:r>
            <a:endParaRPr lang="en-US" dirty="0"/>
          </a:p>
        </p:txBody>
      </p:sp>
      <p:sp>
        <p:nvSpPr>
          <p:cNvPr id="3" name="Rectangle 2"/>
          <p:cNvSpPr/>
          <p:nvPr/>
        </p:nvSpPr>
        <p:spPr>
          <a:xfrm>
            <a:off x="477982" y="2136339"/>
            <a:ext cx="11159836" cy="2585323"/>
          </a:xfrm>
          <a:prstGeom prst="rect">
            <a:avLst/>
          </a:prstGeom>
        </p:spPr>
        <p:txBody>
          <a:bodyPr wrap="square">
            <a:spAutoFit/>
          </a:bodyPr>
          <a:lstStyle/>
          <a:p>
            <a:pPr marL="411480" indent="-342900">
              <a:buClr>
                <a:schemeClr val="accent2"/>
              </a:buClr>
              <a:buFont typeface="Wingdings" panose="05000000000000000000" pitchFamily="2" charset="2"/>
              <a:buChar char="§"/>
            </a:pPr>
            <a:r>
              <a:rPr lang="en-US" dirty="0" smtClean="0"/>
              <a:t>Vomit</a:t>
            </a:r>
          </a:p>
          <a:p>
            <a:pPr marL="411480" indent="-342900">
              <a:buClr>
                <a:schemeClr val="accent2"/>
              </a:buClr>
              <a:buFont typeface="Wingdings" panose="05000000000000000000" pitchFamily="2" charset="2"/>
              <a:buChar char="§"/>
            </a:pPr>
            <a:r>
              <a:rPr lang="en-US" dirty="0" smtClean="0"/>
              <a:t>All bodily fluids</a:t>
            </a:r>
          </a:p>
          <a:p>
            <a:pPr marL="411480" indent="-342900">
              <a:buClr>
                <a:schemeClr val="accent2"/>
              </a:buClr>
              <a:buFont typeface="Wingdings" panose="05000000000000000000" pitchFamily="2" charset="2"/>
              <a:buChar char="§"/>
            </a:pPr>
            <a:r>
              <a:rPr lang="en-US" dirty="0" smtClean="0"/>
              <a:t>Open areas</a:t>
            </a:r>
          </a:p>
          <a:p>
            <a:pPr marL="411480" indent="-342900">
              <a:buClr>
                <a:schemeClr val="accent2"/>
              </a:buClr>
              <a:buFont typeface="Wingdings" panose="05000000000000000000" pitchFamily="2" charset="2"/>
              <a:buChar char="§"/>
            </a:pPr>
            <a:r>
              <a:rPr lang="en-US" dirty="0" smtClean="0"/>
              <a:t>Through open areas on the skin </a:t>
            </a:r>
          </a:p>
          <a:p>
            <a:pPr marL="411480" indent="-342900">
              <a:buClr>
                <a:schemeClr val="accent2"/>
              </a:buClr>
              <a:buFont typeface="Wingdings" panose="05000000000000000000" pitchFamily="2" charset="2"/>
              <a:buChar char="§"/>
            </a:pPr>
            <a:r>
              <a:rPr lang="en-US" dirty="0" smtClean="0"/>
              <a:t>By splashing in the eye </a:t>
            </a:r>
          </a:p>
          <a:p>
            <a:pPr marL="411480" indent="-342900">
              <a:buClr>
                <a:schemeClr val="accent2"/>
              </a:buClr>
              <a:buFont typeface="Wingdings" panose="05000000000000000000" pitchFamily="2" charset="2"/>
              <a:buChar char="§"/>
            </a:pPr>
            <a:r>
              <a:rPr lang="en-US" dirty="0" smtClean="0"/>
              <a:t>Through the mouth </a:t>
            </a:r>
          </a:p>
          <a:p>
            <a:pPr marL="411480" indent="-342900">
              <a:buClr>
                <a:schemeClr val="accent2"/>
              </a:buClr>
              <a:buFont typeface="Wingdings" panose="05000000000000000000" pitchFamily="2" charset="2"/>
              <a:buChar char="§"/>
            </a:pPr>
            <a:r>
              <a:rPr lang="en-US" dirty="0" smtClean="0"/>
              <a:t>Injury with contaminated needles or other sharps </a:t>
            </a:r>
          </a:p>
          <a:p>
            <a:pPr marL="411480" indent="-342900">
              <a:buClr>
                <a:schemeClr val="accent2"/>
              </a:buClr>
              <a:buFont typeface="Wingdings" panose="05000000000000000000" pitchFamily="2" charset="2"/>
              <a:buChar char="§"/>
            </a:pPr>
            <a:r>
              <a:rPr lang="en-US" dirty="0" smtClean="0"/>
              <a:t>Prenatally (mother to baby) and during delivery</a:t>
            </a:r>
          </a:p>
          <a:p>
            <a:pPr marL="411480" indent="-342900">
              <a:buClr>
                <a:schemeClr val="accent2"/>
              </a:buClr>
              <a:buFont typeface="Wingdings" panose="05000000000000000000" pitchFamily="2" charset="2"/>
              <a:buChar char="§"/>
            </a:pPr>
            <a:r>
              <a:rPr lang="en-US" dirty="0" smtClean="0"/>
              <a:t>Insect bites </a:t>
            </a:r>
            <a:endParaRPr lang="en-US" dirty="0"/>
          </a:p>
        </p:txBody>
      </p:sp>
      <p:sp>
        <p:nvSpPr>
          <p:cNvPr id="5" name="Title 4" hidden="1"/>
          <p:cNvSpPr>
            <a:spLocks noGrp="1"/>
          </p:cNvSpPr>
          <p:nvPr>
            <p:ph type="title"/>
          </p:nvPr>
        </p:nvSpPr>
        <p:spPr/>
        <p:txBody>
          <a:bodyPr>
            <a:normAutofit fontScale="90000"/>
          </a:bodyPr>
          <a:lstStyle/>
          <a:p>
            <a:r>
              <a:rPr lang="en-US" dirty="0">
                <a:solidFill>
                  <a:srgbClr val="2E9D1B"/>
                </a:solidFill>
              </a:rPr>
              <a:t>How are blood and body fluids passed from one person to another?</a:t>
            </a:r>
            <a:br>
              <a:rPr lang="en-US" dirty="0">
                <a:solidFill>
                  <a:srgbClr val="2E9D1B"/>
                </a:solidFill>
              </a:rPr>
            </a:br>
            <a:endParaRPr lang="en-US" dirty="0"/>
          </a:p>
        </p:txBody>
      </p:sp>
    </p:spTree>
    <p:extLst>
      <p:ext uri="{BB962C8B-B14F-4D97-AF65-F5344CB8AC3E}">
        <p14:creationId xmlns:p14="http://schemas.microsoft.com/office/powerpoint/2010/main" val="12427991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edicinechestservices.com/sitebuildercontent/sitebuilderpictures/ps125e.jpg" title="Bloodborne Pathogens Fact Sheet"/>
          <p:cNvPicPr/>
          <p:nvPr/>
        </p:nvPicPr>
        <p:blipFill rotWithShape="1">
          <a:blip r:embed="rId3">
            <a:extLst>
              <a:ext uri="{28A0092B-C50C-407E-A947-70E740481C1C}">
                <a14:useLocalDpi xmlns:a14="http://schemas.microsoft.com/office/drawing/2010/main" val="0"/>
              </a:ext>
            </a:extLst>
          </a:blip>
          <a:srcRect t="790" r="7692" b="10574"/>
          <a:stretch/>
        </p:blipFill>
        <p:spPr bwMode="auto">
          <a:xfrm>
            <a:off x="1847879" y="169774"/>
            <a:ext cx="8001000" cy="59436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40732" y="6337042"/>
            <a:ext cx="10275332" cy="369332"/>
          </a:xfrm>
          <a:prstGeom prst="rect">
            <a:avLst/>
          </a:prstGeom>
        </p:spPr>
        <p:txBody>
          <a:bodyPr wrap="square">
            <a:spAutoFit/>
          </a:bodyPr>
          <a:lstStyle/>
          <a:p>
            <a:r>
              <a:rPr lang="en-US" dirty="0" smtClean="0"/>
              <a:t>OSHA Fact Sheet:  https://www.osha.gov/OshDoc/data_BloodborneFacts/bbfact01.pdf</a:t>
            </a:r>
            <a:endParaRPr lang="en-US" dirty="0"/>
          </a:p>
        </p:txBody>
      </p:sp>
      <p:sp>
        <p:nvSpPr>
          <p:cNvPr id="2" name="Title 1" hidden="1"/>
          <p:cNvSpPr>
            <a:spLocks noGrp="1"/>
          </p:cNvSpPr>
          <p:nvPr>
            <p:ph type="title"/>
          </p:nvPr>
        </p:nvSpPr>
        <p:spPr/>
        <p:txBody>
          <a:bodyPr/>
          <a:lstStyle/>
          <a:p>
            <a:r>
              <a:rPr lang="en-US" dirty="0" err="1" smtClean="0">
                <a:solidFill>
                  <a:srgbClr val="FF0000"/>
                </a:solidFill>
              </a:rPr>
              <a:t>Bloodborne</a:t>
            </a:r>
            <a:r>
              <a:rPr lang="en-US" dirty="0" smtClean="0">
                <a:solidFill>
                  <a:srgbClr val="FF0000"/>
                </a:solidFill>
              </a:rPr>
              <a:t> pathogens fact sheet</a:t>
            </a:r>
            <a:endParaRPr lang="en-US" dirty="0">
              <a:solidFill>
                <a:srgbClr val="FF0000"/>
              </a:solidFill>
            </a:endParaRPr>
          </a:p>
        </p:txBody>
      </p:sp>
    </p:spTree>
    <p:extLst>
      <p:ext uri="{BB962C8B-B14F-4D97-AF65-F5344CB8AC3E}">
        <p14:creationId xmlns:p14="http://schemas.microsoft.com/office/powerpoint/2010/main" val="3272027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093295"/>
            <a:ext cx="7024744" cy="572536"/>
          </a:xfrm>
        </p:spPr>
        <p:txBody>
          <a:bodyPr>
            <a:normAutofit/>
          </a:bodyPr>
          <a:lstStyle/>
          <a:p>
            <a:r>
              <a:rPr lang="en-US" dirty="0" smtClean="0">
                <a:solidFill>
                  <a:srgbClr val="2E9D1B"/>
                </a:solidFill>
              </a:rPr>
              <a:t>Universal Precautions</a:t>
            </a:r>
            <a:endParaRPr lang="en-US" dirty="0">
              <a:solidFill>
                <a:srgbClr val="2E9D1B"/>
              </a:solidFill>
            </a:endParaRPr>
          </a:p>
        </p:txBody>
      </p:sp>
      <p:sp>
        <p:nvSpPr>
          <p:cNvPr id="5" name="Content Placeholder 2"/>
          <p:cNvSpPr>
            <a:spLocks noGrp="1"/>
          </p:cNvSpPr>
          <p:nvPr>
            <p:ph sz="quarter" idx="4294967295"/>
          </p:nvPr>
        </p:nvSpPr>
        <p:spPr>
          <a:xfrm>
            <a:off x="519545" y="2149526"/>
            <a:ext cx="11014363" cy="3627819"/>
          </a:xfrm>
          <a:prstGeom prst="rect">
            <a:avLst/>
          </a:prstGeom>
        </p:spPr>
        <p:txBody>
          <a:bodyPr>
            <a:normAutofit/>
          </a:bodyPr>
          <a:lstStyle/>
          <a:p>
            <a:pPr marL="68580" indent="0">
              <a:buNone/>
            </a:pPr>
            <a:r>
              <a:rPr lang="en-US" dirty="0" smtClean="0"/>
              <a:t>Universal </a:t>
            </a:r>
            <a:r>
              <a:rPr lang="en-US" dirty="0"/>
              <a:t>precautions is an approach to infection control to treat all human blood and certain human body fluids as if they were known to be infectious for HIV, HBV and other </a:t>
            </a:r>
            <a:r>
              <a:rPr lang="en-US" dirty="0" smtClean="0"/>
              <a:t>Bloodborne </a:t>
            </a:r>
            <a:r>
              <a:rPr lang="en-US" dirty="0"/>
              <a:t>pathogens, </a:t>
            </a:r>
            <a:r>
              <a:rPr lang="en-US" dirty="0" smtClean="0"/>
              <a:t>Bloodborne </a:t>
            </a:r>
            <a:r>
              <a:rPr lang="en-US" dirty="0"/>
              <a:t>Pathogen Standard </a:t>
            </a:r>
            <a:r>
              <a:rPr lang="en-US" dirty="0" smtClean="0"/>
              <a:t>requires</a:t>
            </a:r>
            <a:r>
              <a:rPr lang="en-US" dirty="0"/>
              <a:t>:</a:t>
            </a:r>
            <a:br>
              <a:rPr lang="en-US" dirty="0"/>
            </a:br>
            <a:r>
              <a:rPr lang="en-US" dirty="0"/>
              <a:t/>
            </a:r>
            <a:br>
              <a:rPr lang="en-US" dirty="0"/>
            </a:br>
            <a:r>
              <a:rPr lang="en-US" dirty="0" smtClean="0"/>
              <a:t>Treat </a:t>
            </a:r>
            <a:r>
              <a:rPr lang="en-US" dirty="0"/>
              <a:t>all blood and other potentially infectious materials with appropriate precautions such </a:t>
            </a:r>
            <a:r>
              <a:rPr lang="en-US" dirty="0" smtClean="0"/>
              <a:t>as wearing gloves</a:t>
            </a:r>
            <a:r>
              <a:rPr lang="en-US" dirty="0"/>
              <a:t>, masks, and </a:t>
            </a:r>
            <a:r>
              <a:rPr lang="en-US" dirty="0" smtClean="0"/>
              <a:t>gowns. </a:t>
            </a:r>
            <a:endParaRPr lang="en-US" dirty="0"/>
          </a:p>
          <a:p>
            <a:endParaRPr lang="en-US" dirty="0"/>
          </a:p>
        </p:txBody>
      </p:sp>
    </p:spTree>
    <p:extLst>
      <p:ext uri="{BB962C8B-B14F-4D97-AF65-F5344CB8AC3E}">
        <p14:creationId xmlns:p14="http://schemas.microsoft.com/office/powerpoint/2010/main" val="9748134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19" y="1018542"/>
            <a:ext cx="7024744" cy="648736"/>
          </a:xfrm>
        </p:spPr>
        <p:txBody>
          <a:bodyPr>
            <a:normAutofit/>
          </a:bodyPr>
          <a:lstStyle/>
          <a:p>
            <a:r>
              <a:rPr lang="en-US" dirty="0" smtClean="0">
                <a:solidFill>
                  <a:srgbClr val="2E9D1B"/>
                </a:solidFill>
              </a:rPr>
              <a:t>Safety and Health on Ebola: </a:t>
            </a:r>
            <a:endParaRPr lang="en-US" dirty="0">
              <a:solidFill>
                <a:srgbClr val="2E9D1B"/>
              </a:solidFill>
            </a:endParaRPr>
          </a:p>
        </p:txBody>
      </p:sp>
      <p:sp>
        <p:nvSpPr>
          <p:cNvPr id="7" name="Rectangle 6"/>
          <p:cNvSpPr/>
          <p:nvPr/>
        </p:nvSpPr>
        <p:spPr>
          <a:xfrm>
            <a:off x="782782" y="2098964"/>
            <a:ext cx="10875818" cy="3354765"/>
          </a:xfrm>
          <a:prstGeom prst="rect">
            <a:avLst/>
          </a:prstGeom>
        </p:spPr>
        <p:txBody>
          <a:bodyPr wrap="square">
            <a:spAutoFit/>
          </a:bodyPr>
          <a:lstStyle/>
          <a:p>
            <a:r>
              <a:rPr lang="en-US" sz="2400" dirty="0"/>
              <a:t>Additional personal protective equipment need to be worn when caring for patients diagnosed with Ebola, including; PPE’s for the eyes, face, head, and extremities, protective clothing, respiratory devices, and protective shields and barriers. </a:t>
            </a:r>
          </a:p>
          <a:p>
            <a:endParaRPr lang="en-US" sz="2000" dirty="0"/>
          </a:p>
          <a:p>
            <a:endParaRPr lang="en-US" sz="2000" dirty="0"/>
          </a:p>
          <a:p>
            <a:pPr algn="ctr"/>
            <a:r>
              <a:rPr lang="en-US" sz="2000" dirty="0">
                <a:hlinkClick r:id="rId3"/>
              </a:rPr>
              <a:t>Click for information on Ebola </a:t>
            </a:r>
            <a:endParaRPr lang="en-US" sz="2000" dirty="0"/>
          </a:p>
          <a:p>
            <a:endParaRPr lang="en-US" sz="2000" dirty="0"/>
          </a:p>
          <a:p>
            <a:endParaRPr lang="en-US" sz="2000" dirty="0"/>
          </a:p>
          <a:p>
            <a:endParaRPr lang="en-US" sz="2000" dirty="0"/>
          </a:p>
          <a:p>
            <a:endParaRPr lang="en-US" sz="2000" dirty="0"/>
          </a:p>
        </p:txBody>
      </p:sp>
      <p:pic>
        <p:nvPicPr>
          <p:cNvPr id="8" name="Picture 7" title="Photo - ebola "/>
          <p:cNvPicPr>
            <a:picLocks noChangeAspect="1"/>
          </p:cNvPicPr>
          <p:nvPr/>
        </p:nvPicPr>
        <p:blipFill>
          <a:blip r:embed="rId4"/>
          <a:stretch>
            <a:fillRect/>
          </a:stretch>
        </p:blipFill>
        <p:spPr>
          <a:xfrm>
            <a:off x="4087091" y="4386929"/>
            <a:ext cx="4267200" cy="2133600"/>
          </a:xfrm>
          <a:prstGeom prst="rect">
            <a:avLst/>
          </a:prstGeom>
        </p:spPr>
      </p:pic>
    </p:spTree>
    <p:extLst>
      <p:ext uri="{BB962C8B-B14F-4D97-AF65-F5344CB8AC3E}">
        <p14:creationId xmlns:p14="http://schemas.microsoft.com/office/powerpoint/2010/main" val="3601516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949036"/>
            <a:ext cx="7024744" cy="801136"/>
          </a:xfrm>
        </p:spPr>
        <p:txBody>
          <a:bodyPr>
            <a:normAutofit/>
          </a:bodyPr>
          <a:lstStyle/>
          <a:p>
            <a:r>
              <a:rPr lang="en-US" dirty="0" smtClean="0">
                <a:solidFill>
                  <a:srgbClr val="2E9D1B"/>
                </a:solidFill>
              </a:rPr>
              <a:t>Assisting the Employee:</a:t>
            </a:r>
            <a:endParaRPr lang="en-US" dirty="0">
              <a:solidFill>
                <a:srgbClr val="2E9D1B"/>
              </a:solidFill>
            </a:endParaRPr>
          </a:p>
        </p:txBody>
      </p:sp>
      <p:sp>
        <p:nvSpPr>
          <p:cNvPr id="3" name="Content Placeholder 2"/>
          <p:cNvSpPr>
            <a:spLocks noGrp="1"/>
          </p:cNvSpPr>
          <p:nvPr>
            <p:ph sz="quarter" idx="4294967295"/>
          </p:nvPr>
        </p:nvSpPr>
        <p:spPr>
          <a:xfrm>
            <a:off x="477981" y="1974272"/>
            <a:ext cx="11242964" cy="4648200"/>
          </a:xfrm>
          <a:prstGeom prst="rect">
            <a:avLst/>
          </a:prstGeom>
        </p:spPr>
        <p:txBody>
          <a:bodyPr>
            <a:noAutofit/>
          </a:bodyPr>
          <a:lstStyle/>
          <a:p>
            <a:r>
              <a:rPr lang="en-US" dirty="0" smtClean="0"/>
              <a:t>Cover opened areas to protect yourself and others from Bloodborne pathogens</a:t>
            </a:r>
          </a:p>
          <a:p>
            <a:endParaRPr lang="en-US" dirty="0" smtClean="0"/>
          </a:p>
          <a:p>
            <a:r>
              <a:rPr lang="en-US" dirty="0" smtClean="0"/>
              <a:t>Wear gloves and other personal protective equipment when helping someone in need</a:t>
            </a:r>
          </a:p>
          <a:p>
            <a:endParaRPr lang="en-US" sz="2500" dirty="0"/>
          </a:p>
          <a:p>
            <a:pPr marL="68580" indent="0">
              <a:buNone/>
            </a:pPr>
            <a:endParaRPr lang="en-US" sz="2500" dirty="0"/>
          </a:p>
          <a:p>
            <a:pPr marL="68580" indent="0">
              <a:buNone/>
            </a:pPr>
            <a:r>
              <a:rPr lang="en-US" dirty="0"/>
              <a:t>Fact sheet: </a:t>
            </a:r>
            <a:r>
              <a:rPr lang="en-US" dirty="0">
                <a:hlinkClick r:id="rId3"/>
              </a:rPr>
              <a:t>ttps://www.osha.gov/OshDoc/data_BloodborneFacts/bbfact01.pdf</a:t>
            </a:r>
            <a:r>
              <a:rPr lang="en-US" dirty="0"/>
              <a:t> </a:t>
            </a:r>
          </a:p>
          <a:p>
            <a:pPr marL="68580" indent="0">
              <a:buNone/>
            </a:pPr>
            <a:endParaRPr lang="en-US" sz="2000" dirty="0"/>
          </a:p>
        </p:txBody>
      </p:sp>
    </p:spTree>
    <p:extLst>
      <p:ext uri="{BB962C8B-B14F-4D97-AF65-F5344CB8AC3E}">
        <p14:creationId xmlns:p14="http://schemas.microsoft.com/office/powerpoint/2010/main" val="40880246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7" y="831273"/>
            <a:ext cx="7024744" cy="914400"/>
          </a:xfrm>
        </p:spPr>
        <p:txBody>
          <a:bodyPr>
            <a:normAutofit/>
          </a:bodyPr>
          <a:lstStyle/>
          <a:p>
            <a:r>
              <a:rPr lang="en-US" dirty="0" smtClean="0">
                <a:solidFill>
                  <a:srgbClr val="2E9D1B"/>
                </a:solidFill>
              </a:rPr>
              <a:t>Cleaning the Area: </a:t>
            </a:r>
            <a:endParaRPr lang="en-US" dirty="0">
              <a:solidFill>
                <a:srgbClr val="2E9D1B"/>
              </a:solidFill>
            </a:endParaRPr>
          </a:p>
        </p:txBody>
      </p:sp>
      <p:sp>
        <p:nvSpPr>
          <p:cNvPr id="3" name="Content Placeholder 2"/>
          <p:cNvSpPr>
            <a:spLocks noGrp="1"/>
          </p:cNvSpPr>
          <p:nvPr>
            <p:ph sz="quarter" idx="4294967295"/>
          </p:nvPr>
        </p:nvSpPr>
        <p:spPr>
          <a:xfrm>
            <a:off x="512617" y="1932709"/>
            <a:ext cx="11208327" cy="4724400"/>
          </a:xfrm>
          <a:prstGeom prst="rect">
            <a:avLst/>
          </a:prstGeom>
        </p:spPr>
        <p:txBody>
          <a:bodyPr>
            <a:noAutofit/>
          </a:bodyPr>
          <a:lstStyle/>
          <a:p>
            <a:r>
              <a:rPr lang="en-US" dirty="0"/>
              <a:t>Wear </a:t>
            </a:r>
            <a:r>
              <a:rPr lang="en-US" dirty="0" smtClean="0"/>
              <a:t>personal protective equipment (gloves, gowns)</a:t>
            </a:r>
            <a:endParaRPr lang="en-US" dirty="0"/>
          </a:p>
          <a:p>
            <a:r>
              <a:rPr lang="en-US" dirty="0"/>
              <a:t>Wash </a:t>
            </a:r>
            <a:r>
              <a:rPr lang="en-US" dirty="0" smtClean="0"/>
              <a:t>and disinfect the area as </a:t>
            </a:r>
            <a:r>
              <a:rPr lang="en-US" dirty="0"/>
              <a:t>recommended by company policy and remember to consult the container label or SDS for differences in recommendations due to product strength</a:t>
            </a:r>
          </a:p>
          <a:p>
            <a:r>
              <a:rPr lang="en-US" dirty="0"/>
              <a:t>Use disposable cleaning materials if </a:t>
            </a:r>
            <a:r>
              <a:rPr lang="en-US" dirty="0" smtClean="0"/>
              <a:t>possible</a:t>
            </a:r>
          </a:p>
          <a:p>
            <a:r>
              <a:rPr lang="en-US" dirty="0" smtClean="0"/>
              <a:t>Dispose </a:t>
            </a:r>
            <a:r>
              <a:rPr lang="en-US" dirty="0"/>
              <a:t>of cleaning materials and gloves in a sealed red plastic bag</a:t>
            </a:r>
          </a:p>
          <a:p>
            <a:r>
              <a:rPr lang="en-US" dirty="0"/>
              <a:t>Wash hands with soap and running water (disinfectant waterless hand cleaners or “towelettes” may be used if soap and running water are not available</a:t>
            </a:r>
            <a:r>
              <a:rPr lang="en-US" dirty="0" smtClean="0"/>
              <a:t>) Follow </a:t>
            </a:r>
            <a:r>
              <a:rPr lang="en-US" dirty="0"/>
              <a:t>effective hand washing </a:t>
            </a:r>
            <a:r>
              <a:rPr lang="en-US" dirty="0" smtClean="0"/>
              <a:t>techniques</a:t>
            </a:r>
            <a:endParaRPr lang="en-US" dirty="0"/>
          </a:p>
          <a:p>
            <a:pPr marL="68580" indent="0">
              <a:buNone/>
            </a:pPr>
            <a:endParaRPr lang="en-US" sz="1600" dirty="0"/>
          </a:p>
        </p:txBody>
      </p:sp>
    </p:spTree>
    <p:extLst>
      <p:ext uri="{BB962C8B-B14F-4D97-AF65-F5344CB8AC3E}">
        <p14:creationId xmlns:p14="http://schemas.microsoft.com/office/powerpoint/2010/main" val="17620421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E9D1B"/>
                </a:solidFill>
              </a:rPr>
              <a:t>Cough and Sneezing: </a:t>
            </a:r>
            <a:endParaRPr lang="en-US" dirty="0">
              <a:solidFill>
                <a:srgbClr val="2E9D1B"/>
              </a:solidFill>
            </a:endParaRPr>
          </a:p>
        </p:txBody>
      </p:sp>
      <p:sp>
        <p:nvSpPr>
          <p:cNvPr id="7" name="Content Placeholder 6"/>
          <p:cNvSpPr>
            <a:spLocks noGrp="1"/>
          </p:cNvSpPr>
          <p:nvPr>
            <p:ph idx="1"/>
          </p:nvPr>
        </p:nvSpPr>
        <p:spPr>
          <a:xfrm>
            <a:off x="581192" y="2240527"/>
            <a:ext cx="7467600" cy="1645674"/>
          </a:xfrm>
        </p:spPr>
        <p:txBody>
          <a:bodyPr/>
          <a:lstStyle/>
          <a:p>
            <a:pPr marL="68580" indent="0">
              <a:buNone/>
            </a:pPr>
            <a:endParaRPr lang="en-US" dirty="0" smtClean="0"/>
          </a:p>
          <a:p>
            <a:r>
              <a:rPr lang="en-US" dirty="0" smtClean="0"/>
              <a:t>Use a tissue to cover your mouth and nose</a:t>
            </a:r>
          </a:p>
          <a:p>
            <a:r>
              <a:rPr lang="en-US" dirty="0" smtClean="0"/>
              <a:t>If you don’t have a tissue, sneeze or cough into your arm</a:t>
            </a:r>
          </a:p>
          <a:p>
            <a:endParaRPr lang="en-US" dirty="0" smtClean="0"/>
          </a:p>
          <a:p>
            <a:endParaRPr lang="en-US" dirty="0"/>
          </a:p>
        </p:txBody>
      </p:sp>
    </p:spTree>
    <p:extLst>
      <p:ext uri="{BB962C8B-B14F-4D97-AF65-F5344CB8AC3E}">
        <p14:creationId xmlns:p14="http://schemas.microsoft.com/office/powerpoint/2010/main" val="2060893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2719"/>
            <a:ext cx="7024744" cy="903293"/>
          </a:xfrm>
        </p:spPr>
        <p:txBody>
          <a:bodyPr>
            <a:normAutofit/>
          </a:bodyPr>
          <a:lstStyle/>
          <a:p>
            <a:r>
              <a:rPr lang="en-US" dirty="0" smtClean="0">
                <a:solidFill>
                  <a:srgbClr val="2E9D1B"/>
                </a:solidFill>
              </a:rPr>
              <a:t>Effective Hand washing Techniques: </a:t>
            </a:r>
            <a:endParaRPr lang="en-US" dirty="0">
              <a:solidFill>
                <a:srgbClr val="2E9D1B"/>
              </a:solidFill>
            </a:endParaRPr>
          </a:p>
        </p:txBody>
      </p:sp>
      <p:pic>
        <p:nvPicPr>
          <p:cNvPr id="5" name="Picture 4" descr="http://media5.picsearch.com/is?vlAto_tQeGgms3KSDCjSUgq0qRhleO5k5XJZhP0ghs0"/>
          <p:cNvPicPr/>
          <p:nvPr/>
        </p:nvPicPr>
        <p:blipFill>
          <a:blip r:embed="rId2">
            <a:extLst>
              <a:ext uri="{28A0092B-C50C-407E-A947-70E740481C1C}">
                <a14:useLocalDpi xmlns:a14="http://schemas.microsoft.com/office/drawing/2010/main" val="0"/>
              </a:ext>
            </a:extLst>
          </a:blip>
          <a:srcRect/>
          <a:stretch>
            <a:fillRect/>
          </a:stretch>
        </p:blipFill>
        <p:spPr bwMode="auto">
          <a:xfrm>
            <a:off x="8167499" y="658426"/>
            <a:ext cx="3399192" cy="2605620"/>
          </a:xfrm>
          <a:prstGeom prst="rect">
            <a:avLst/>
          </a:prstGeom>
          <a:ln>
            <a:noFill/>
          </a:ln>
          <a:effectLst>
            <a:softEdge rad="112500"/>
          </a:effectLst>
        </p:spPr>
      </p:pic>
      <p:sp>
        <p:nvSpPr>
          <p:cNvPr id="4" name="Rectangle 3"/>
          <p:cNvSpPr/>
          <p:nvPr/>
        </p:nvSpPr>
        <p:spPr>
          <a:xfrm>
            <a:off x="431345" y="2093847"/>
            <a:ext cx="11343164" cy="3724096"/>
          </a:xfrm>
          <a:prstGeom prst="rect">
            <a:avLst/>
          </a:prstGeom>
        </p:spPr>
        <p:txBody>
          <a:bodyPr wrap="square">
            <a:spAutoFit/>
          </a:bodyPr>
          <a:lstStyle/>
          <a:p>
            <a:r>
              <a:rPr lang="en-US" sz="2000" dirty="0"/>
              <a:t> </a:t>
            </a:r>
            <a:endParaRPr lang="en-US" sz="2400" dirty="0"/>
          </a:p>
          <a:p>
            <a:pPr marL="228600" indent="-228600">
              <a:buFont typeface="+mj-lt"/>
              <a:buAutoNum type="arabicPeriod"/>
            </a:pPr>
            <a:r>
              <a:rPr lang="en-US" sz="2400" dirty="0"/>
              <a:t>Use warm running water and soap</a:t>
            </a:r>
          </a:p>
          <a:p>
            <a:pPr marL="228600" indent="-228600">
              <a:buFont typeface="+mj-lt"/>
              <a:buAutoNum type="arabicPeriod"/>
            </a:pPr>
            <a:endParaRPr lang="en-US" sz="2400" dirty="0"/>
          </a:p>
          <a:p>
            <a:pPr marL="228600" indent="-228600">
              <a:buFont typeface="+mj-lt"/>
              <a:buAutoNum type="arabicPeriod"/>
            </a:pPr>
            <a:r>
              <a:rPr lang="en-US" sz="2400" dirty="0"/>
              <a:t>Rub hands together for at least 20 seconds paying particular attention to under the fingernails and between fingers</a:t>
            </a:r>
          </a:p>
          <a:p>
            <a:pPr marL="228600" indent="-228600">
              <a:buFont typeface="+mj-lt"/>
              <a:buAutoNum type="arabicPeriod"/>
            </a:pPr>
            <a:endParaRPr lang="en-US" sz="2400" dirty="0"/>
          </a:p>
          <a:p>
            <a:pPr marL="228600" indent="-228600">
              <a:buFont typeface="+mj-lt"/>
              <a:buAutoNum type="arabicPeriod"/>
            </a:pPr>
            <a:r>
              <a:rPr lang="en-US" sz="2400" dirty="0"/>
              <a:t>Rinse hands with warm running water</a:t>
            </a:r>
          </a:p>
          <a:p>
            <a:pPr marL="228600" indent="-228600">
              <a:buFont typeface="+mj-lt"/>
              <a:buAutoNum type="arabicPeriod"/>
            </a:pPr>
            <a:endParaRPr lang="en-US" sz="2400" dirty="0"/>
          </a:p>
          <a:p>
            <a:pPr marL="228600" indent="-228600">
              <a:buFont typeface="+mj-lt"/>
              <a:buAutoNum type="arabicPeriod"/>
            </a:pPr>
            <a:r>
              <a:rPr lang="en-US" sz="2400" dirty="0"/>
              <a:t>Dry hands with paper towel, turn faucets off with paper towel, and then discard into the proper receptacle. When possible use dryer</a:t>
            </a:r>
          </a:p>
        </p:txBody>
      </p:sp>
      <p:sp>
        <p:nvSpPr>
          <p:cNvPr id="3" name="TextBox 2"/>
          <p:cNvSpPr txBox="1"/>
          <p:nvPr/>
        </p:nvSpPr>
        <p:spPr>
          <a:xfrm>
            <a:off x="1475509" y="6215779"/>
            <a:ext cx="9254836" cy="400110"/>
          </a:xfrm>
          <a:prstGeom prst="rect">
            <a:avLst/>
          </a:prstGeom>
          <a:noFill/>
        </p:spPr>
        <p:txBody>
          <a:bodyPr wrap="square" rtlCol="0">
            <a:spAutoFit/>
          </a:bodyPr>
          <a:lstStyle/>
          <a:p>
            <a:r>
              <a:rPr lang="en-US" sz="2000" b="1" dirty="0"/>
              <a:t>Effective hand washing is the first line of defense in spreading germs</a:t>
            </a:r>
          </a:p>
        </p:txBody>
      </p:sp>
    </p:spTree>
    <p:extLst>
      <p:ext uri="{BB962C8B-B14F-4D97-AF65-F5344CB8AC3E}">
        <p14:creationId xmlns:p14="http://schemas.microsoft.com/office/powerpoint/2010/main" val="1511572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4: Proper Hand Washing Demonstration</a:t>
            </a:r>
            <a:endParaRPr lang="en-US" dirty="0"/>
          </a:p>
        </p:txBody>
      </p:sp>
      <p:sp>
        <p:nvSpPr>
          <p:cNvPr id="3" name="Subtitle 2"/>
          <p:cNvSpPr>
            <a:spLocks noGrp="1"/>
          </p:cNvSpPr>
          <p:nvPr>
            <p:ph type="subTitle" idx="1"/>
          </p:nvPr>
        </p:nvSpPr>
        <p:spPr/>
        <p:txBody>
          <a:bodyPr/>
          <a:lstStyle/>
          <a:p>
            <a:r>
              <a:rPr lang="en-US" dirty="0"/>
              <a:t>Universal </a:t>
            </a:r>
            <a:r>
              <a:rPr lang="en-US" dirty="0" smtClean="0"/>
              <a:t>Precaution</a:t>
            </a:r>
            <a:endParaRPr lang="en-US" dirty="0"/>
          </a:p>
        </p:txBody>
      </p:sp>
      <p:sp>
        <p:nvSpPr>
          <p:cNvPr id="4" name="TextBox 3"/>
          <p:cNvSpPr txBox="1"/>
          <p:nvPr/>
        </p:nvSpPr>
        <p:spPr>
          <a:xfrm>
            <a:off x="719529" y="3462728"/>
            <a:ext cx="10553073" cy="646331"/>
          </a:xfrm>
          <a:prstGeom prst="rect">
            <a:avLst/>
          </a:prstGeom>
          <a:noFill/>
        </p:spPr>
        <p:txBody>
          <a:bodyPr wrap="square" rtlCol="0">
            <a:spAutoFit/>
          </a:bodyPr>
          <a:lstStyle/>
          <a:p>
            <a:r>
              <a:rPr lang="en-US" dirty="0" smtClean="0">
                <a:solidFill>
                  <a:schemeClr val="bg1"/>
                </a:solidFill>
              </a:rPr>
              <a:t>Have a volunteer or appointed trainee demonstrate proper hand washing techniques, see if the employer has a sink or restroom close by.  </a:t>
            </a:r>
            <a:endParaRPr lang="en-US" dirty="0">
              <a:solidFill>
                <a:schemeClr val="bg1"/>
              </a:solidFill>
            </a:endParaRPr>
          </a:p>
        </p:txBody>
      </p:sp>
    </p:spTree>
    <p:extLst>
      <p:ext uri="{BB962C8B-B14F-4D97-AF65-F5344CB8AC3E}">
        <p14:creationId xmlns:p14="http://schemas.microsoft.com/office/powerpoint/2010/main" val="599728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58091"/>
            <a:ext cx="7382434" cy="1143000"/>
          </a:xfrm>
        </p:spPr>
        <p:txBody>
          <a:bodyPr>
            <a:normAutofit/>
          </a:bodyPr>
          <a:lstStyle/>
          <a:p>
            <a:r>
              <a:rPr lang="en-US" dirty="0"/>
              <a:t>Employers </a:t>
            </a:r>
            <a:r>
              <a:rPr lang="en-US" dirty="0" smtClean="0"/>
              <a:t>Responsibilities  </a:t>
            </a:r>
            <a:r>
              <a:rPr lang="en-US" sz="1400" dirty="0"/>
              <a:t>3 of 5</a:t>
            </a:r>
          </a:p>
        </p:txBody>
      </p:sp>
      <p:sp>
        <p:nvSpPr>
          <p:cNvPr id="3" name="Content Placeholder 2"/>
          <p:cNvSpPr>
            <a:spLocks noGrp="1"/>
          </p:cNvSpPr>
          <p:nvPr>
            <p:ph sz="quarter" idx="4294967295"/>
          </p:nvPr>
        </p:nvSpPr>
        <p:spPr>
          <a:xfrm>
            <a:off x="457201" y="1953491"/>
            <a:ext cx="11263744" cy="4206240"/>
          </a:xfrm>
          <a:prstGeom prst="rect">
            <a:avLst/>
          </a:prstGeom>
        </p:spPr>
        <p:txBody>
          <a:bodyPr>
            <a:noAutofit/>
          </a:bodyPr>
          <a:lstStyle/>
          <a:p>
            <a:r>
              <a:rPr lang="en-US" sz="1700" dirty="0"/>
              <a:t>Provide employees, former employees and their representatives access to the Log of Work-Related Injuries and Illnesses (</a:t>
            </a:r>
            <a:r>
              <a:rPr lang="en-US" sz="1700" dirty="0">
                <a:hlinkClick r:id="rId2" tooltip="OSHA Form 300"/>
              </a:rPr>
              <a:t>OSHA Form 300</a:t>
            </a:r>
            <a:r>
              <a:rPr lang="en-US" sz="1700" dirty="0"/>
              <a:t>). On February 1, and for three months, covered employers must post the summary of the OSHA log of injuries and illnesses (</a:t>
            </a:r>
            <a:r>
              <a:rPr lang="en-US" sz="1700" dirty="0">
                <a:hlinkClick r:id="rId2" tooltip="OSHA Form 300A"/>
              </a:rPr>
              <a:t>OSHA Form 300A</a:t>
            </a:r>
            <a:r>
              <a:rPr lang="en-US" sz="1700" dirty="0"/>
              <a:t>)</a:t>
            </a:r>
          </a:p>
          <a:p>
            <a:r>
              <a:rPr lang="en-US" sz="1700" dirty="0">
                <a:hlinkClick r:id="rId3" tooltip="Provide access"/>
              </a:rPr>
              <a:t>Provide access</a:t>
            </a:r>
            <a:r>
              <a:rPr lang="en-US" sz="1700" dirty="0"/>
              <a:t> to employee medical records and exposure records to employees or their authorized representatives</a:t>
            </a:r>
          </a:p>
          <a:p>
            <a:r>
              <a:rPr lang="en-US" sz="1700" dirty="0"/>
              <a:t>Provide to the OSHA compliance officer the names of authorized employee representatives who may be asked to accompany the compliance officer during an </a:t>
            </a:r>
            <a:r>
              <a:rPr lang="en-US" sz="1700" dirty="0">
                <a:hlinkClick r:id="rId4" tooltip="OSHA Fact Sheet"/>
              </a:rPr>
              <a:t>inspection</a:t>
            </a:r>
            <a:endParaRPr lang="en-US" sz="1700" dirty="0"/>
          </a:p>
          <a:p>
            <a:r>
              <a:rPr lang="en-US" sz="1700" dirty="0"/>
              <a:t>Not discriminate against employees who exercise their rights under the Act. See our "</a:t>
            </a:r>
            <a:r>
              <a:rPr lang="en-US" sz="1700" dirty="0">
                <a:hlinkClick r:id="rId5" tooltip="Whistleblower Protection"/>
              </a:rPr>
              <a:t>Whistleblower Protection</a:t>
            </a:r>
            <a:r>
              <a:rPr lang="en-US" sz="1700" dirty="0"/>
              <a:t>" webpage</a:t>
            </a:r>
          </a:p>
          <a:p>
            <a:r>
              <a:rPr lang="en-US" sz="1700" dirty="0"/>
              <a:t>Post OSHA citations at or near the work area involved. Each citation must remain posted until the violation has been corrected, or for three working days, whichever is longer. Post abatement verification documents or tags </a:t>
            </a:r>
          </a:p>
          <a:p>
            <a:r>
              <a:rPr lang="en-US" sz="1700" dirty="0"/>
              <a:t>Correct cited violations by the deadline set in the OSHA citation and submit required abatement verification documentation</a:t>
            </a:r>
          </a:p>
        </p:txBody>
      </p:sp>
    </p:spTree>
    <p:extLst>
      <p:ext uri="{BB962C8B-B14F-4D97-AF65-F5344CB8AC3E}">
        <p14:creationId xmlns:p14="http://schemas.microsoft.com/office/powerpoint/2010/main" val="16334622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br>
              <a:rPr lang="en-US" dirty="0"/>
            </a:br>
            <a:endParaRPr lang="en-US" dirty="0"/>
          </a:p>
        </p:txBody>
      </p:sp>
      <p:sp>
        <p:nvSpPr>
          <p:cNvPr id="3" name="Content Placeholder 2"/>
          <p:cNvSpPr>
            <a:spLocks noGrp="1"/>
          </p:cNvSpPr>
          <p:nvPr>
            <p:ph idx="1"/>
          </p:nvPr>
        </p:nvSpPr>
        <p:spPr>
          <a:xfrm>
            <a:off x="581192" y="2180496"/>
            <a:ext cx="11029615" cy="2765577"/>
          </a:xfrm>
        </p:spPr>
        <p:txBody>
          <a:bodyPr/>
          <a:lstStyle/>
          <a:p>
            <a:pPr lvl="0">
              <a:buFont typeface="Arial" panose="020B0604020202020204" pitchFamily="34" charset="0"/>
              <a:buChar char="•"/>
            </a:pPr>
            <a:r>
              <a:rPr lang="en-US" dirty="0">
                <a:solidFill>
                  <a:schemeClr val="tx1"/>
                </a:solidFill>
              </a:rPr>
              <a:t>Reporting</a:t>
            </a:r>
            <a:endParaRPr lang="en-US" dirty="0"/>
          </a:p>
          <a:p>
            <a:pPr>
              <a:buFont typeface="Arial" panose="020B0604020202020204" pitchFamily="34" charset="0"/>
              <a:buChar char="•"/>
            </a:pPr>
            <a:r>
              <a:rPr lang="en-US" dirty="0">
                <a:solidFill>
                  <a:schemeClr val="tx1">
                    <a:lumMod val="85000"/>
                    <a:lumOff val="15000"/>
                  </a:schemeClr>
                </a:solidFill>
              </a:rPr>
              <a:t>Filing a Complaint / Reporting Safety </a:t>
            </a:r>
            <a:r>
              <a:rPr lang="en-US" dirty="0" smtClean="0">
                <a:solidFill>
                  <a:schemeClr val="tx1">
                    <a:lumMod val="85000"/>
                    <a:lumOff val="15000"/>
                  </a:schemeClr>
                </a:solidFill>
              </a:rPr>
              <a:t>Concerns</a:t>
            </a:r>
          </a:p>
          <a:p>
            <a:pPr>
              <a:buFont typeface="Arial" panose="020B0604020202020204" pitchFamily="34" charset="0"/>
              <a:buChar char="•"/>
            </a:pPr>
            <a:r>
              <a:rPr lang="en-US" dirty="0" smtClean="0">
                <a:solidFill>
                  <a:schemeClr val="tx1">
                    <a:lumMod val="85000"/>
                    <a:lumOff val="15000"/>
                  </a:schemeClr>
                </a:solidFill>
              </a:rPr>
              <a:t>Where to go for Assistance </a:t>
            </a:r>
            <a:endParaRPr lang="en-US" dirty="0">
              <a:solidFill>
                <a:schemeClr val="tx1">
                  <a:lumMod val="85000"/>
                  <a:lumOff val="15000"/>
                </a:schemeClr>
              </a:solidFill>
            </a:endParaRPr>
          </a:p>
          <a:p>
            <a:pPr>
              <a:buFont typeface="Arial" panose="020B0604020202020204" pitchFamily="34" charset="0"/>
              <a:buChar char="•"/>
            </a:pPr>
            <a:r>
              <a:rPr lang="en-US" dirty="0">
                <a:solidFill>
                  <a:schemeClr val="tx1">
                    <a:lumMod val="85000"/>
                    <a:lumOff val="15000"/>
                  </a:schemeClr>
                </a:solidFill>
              </a:rPr>
              <a:t>Whistleblower </a:t>
            </a:r>
            <a:r>
              <a:rPr lang="en-US" dirty="0" smtClean="0">
                <a:solidFill>
                  <a:schemeClr val="tx1">
                    <a:lumMod val="85000"/>
                    <a:lumOff val="15000"/>
                  </a:schemeClr>
                </a:solidFill>
              </a:rPr>
              <a:t>Protection</a:t>
            </a:r>
          </a:p>
          <a:p>
            <a:pPr>
              <a:buFont typeface="Arial" panose="020B0604020202020204" pitchFamily="34" charset="0"/>
              <a:buChar char="•"/>
            </a:pPr>
            <a:r>
              <a:rPr lang="en-US" dirty="0" smtClean="0">
                <a:solidFill>
                  <a:schemeClr val="tx1">
                    <a:lumMod val="85000"/>
                    <a:lumOff val="15000"/>
                  </a:schemeClr>
                </a:solidFill>
              </a:rPr>
              <a:t>Retaliation</a:t>
            </a:r>
            <a:endParaRPr lang="en-US" dirty="0">
              <a:solidFill>
                <a:schemeClr val="tx1">
                  <a:lumMod val="85000"/>
                  <a:lumOff val="15000"/>
                </a:schemeClr>
              </a:solidFill>
            </a:endParaRPr>
          </a:p>
          <a:p>
            <a:pPr marL="0" indent="0">
              <a:buNone/>
            </a:pPr>
            <a:endParaRPr lang="en-US" dirty="0"/>
          </a:p>
        </p:txBody>
      </p:sp>
      <p:sp>
        <p:nvSpPr>
          <p:cNvPr id="5" name="Rectangle 4"/>
          <p:cNvSpPr/>
          <p:nvPr/>
        </p:nvSpPr>
        <p:spPr>
          <a:xfrm>
            <a:off x="3096427" y="1346624"/>
            <a:ext cx="3717428" cy="369332"/>
          </a:xfrm>
          <a:prstGeom prst="rect">
            <a:avLst/>
          </a:prstGeom>
        </p:spPr>
        <p:txBody>
          <a:bodyPr wrap="none">
            <a:spAutoFit/>
          </a:bodyPr>
          <a:lstStyle/>
          <a:p>
            <a:r>
              <a:rPr lang="en-US" dirty="0" smtClean="0">
                <a:hlinkClick r:id="rId2"/>
              </a:rPr>
              <a:t>Link to New Reporting Requirements</a:t>
            </a:r>
            <a:endParaRPr lang="en-US" dirty="0"/>
          </a:p>
        </p:txBody>
      </p:sp>
      <p:pic>
        <p:nvPicPr>
          <p:cNvPr id="7" name="Picture 6" title="Photo - part of an Accident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192" y="2018364"/>
            <a:ext cx="4498806" cy="3002953"/>
          </a:xfrm>
          <a:prstGeom prst="rect">
            <a:avLst/>
          </a:prstGeom>
        </p:spPr>
      </p:pic>
      <p:sp>
        <p:nvSpPr>
          <p:cNvPr id="6" name="Rectangle 5"/>
          <p:cNvSpPr/>
          <p:nvPr/>
        </p:nvSpPr>
        <p:spPr>
          <a:xfrm>
            <a:off x="332509" y="4885692"/>
            <a:ext cx="11278298" cy="1477328"/>
          </a:xfrm>
          <a:prstGeom prst="rect">
            <a:avLst/>
          </a:prstGeom>
        </p:spPr>
        <p:txBody>
          <a:bodyPr wrap="square">
            <a:spAutoFit/>
          </a:bodyPr>
          <a:lstStyle/>
          <a:p>
            <a:r>
              <a:rPr lang="en-US" b="1" dirty="0" smtClean="0"/>
              <a:t>Remember: Know </a:t>
            </a:r>
            <a:r>
              <a:rPr lang="en-US" b="1" dirty="0"/>
              <a:t>Your Rights</a:t>
            </a:r>
          </a:p>
          <a:p>
            <a:r>
              <a:rPr lang="en-US" dirty="0"/>
              <a:t>Under federal law, you are entitled to a safe workplace. Your employer must provide a workplace free of known health and safety hazards. If you have concerns, you have the right to speak up about them </a:t>
            </a:r>
            <a:r>
              <a:rPr lang="en-US" b="1" dirty="0"/>
              <a:t>without fear of retaliation</a:t>
            </a:r>
            <a:r>
              <a:rPr lang="en-US" dirty="0" smtClean="0"/>
              <a:t>. For more information regarding Employee rights please visit: </a:t>
            </a:r>
            <a:r>
              <a:rPr lang="en-US" dirty="0" smtClean="0">
                <a:hlinkClick r:id="rId4"/>
              </a:rPr>
              <a:t>Link to Workers' Rights</a:t>
            </a:r>
            <a:r>
              <a:rPr lang="en-US" dirty="0" smtClean="0"/>
              <a:t> </a:t>
            </a:r>
            <a:endParaRPr lang="en-US" dirty="0"/>
          </a:p>
          <a:p>
            <a:r>
              <a:rPr lang="en-US" dirty="0" smtClean="0"/>
              <a:t> </a:t>
            </a:r>
            <a:endParaRPr lang="en-US" dirty="0"/>
          </a:p>
        </p:txBody>
      </p:sp>
    </p:spTree>
    <p:extLst>
      <p:ext uri="{BB962C8B-B14F-4D97-AF65-F5344CB8AC3E}">
        <p14:creationId xmlns:p14="http://schemas.microsoft.com/office/powerpoint/2010/main" val="17826566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969819"/>
            <a:ext cx="2722418" cy="801136"/>
          </a:xfrm>
        </p:spPr>
        <p:txBody>
          <a:bodyPr/>
          <a:lstStyle/>
          <a:p>
            <a:r>
              <a:rPr lang="en-US" dirty="0" smtClean="0">
                <a:solidFill>
                  <a:srgbClr val="2E9D1B"/>
                </a:solidFill>
              </a:rPr>
              <a:t>Reporting : </a:t>
            </a:r>
            <a:endParaRPr lang="en-US" dirty="0">
              <a:solidFill>
                <a:srgbClr val="2E9D1B"/>
              </a:solidFill>
            </a:endParaRPr>
          </a:p>
        </p:txBody>
      </p:sp>
      <p:sp>
        <p:nvSpPr>
          <p:cNvPr id="5" name="Content Placeholder 2"/>
          <p:cNvSpPr>
            <a:spLocks noGrp="1"/>
          </p:cNvSpPr>
          <p:nvPr>
            <p:ph sz="quarter" idx="4294967295"/>
          </p:nvPr>
        </p:nvSpPr>
        <p:spPr>
          <a:xfrm>
            <a:off x="498764" y="2029691"/>
            <a:ext cx="11180618" cy="4130040"/>
          </a:xfrm>
          <a:prstGeom prst="rect">
            <a:avLst/>
          </a:prstGeom>
        </p:spPr>
        <p:txBody>
          <a:bodyPr>
            <a:normAutofit/>
          </a:bodyPr>
          <a:lstStyle/>
          <a:p>
            <a:pPr lvl="0"/>
            <a:r>
              <a:rPr lang="en-US" dirty="0"/>
              <a:t>Remember to </a:t>
            </a:r>
            <a:r>
              <a:rPr lang="en-US" b="1" dirty="0"/>
              <a:t>report </a:t>
            </a:r>
            <a:r>
              <a:rPr lang="en-US" b="1" dirty="0" smtClean="0"/>
              <a:t>incidents to your supervisor </a:t>
            </a:r>
            <a:r>
              <a:rPr lang="en-US" dirty="0" smtClean="0"/>
              <a:t>even </a:t>
            </a:r>
            <a:r>
              <a:rPr lang="en-US" dirty="0"/>
              <a:t>if there are no injuries, better to be proactive than </a:t>
            </a:r>
            <a:r>
              <a:rPr lang="en-US" dirty="0" smtClean="0"/>
              <a:t>reactive </a:t>
            </a:r>
            <a:endParaRPr lang="en-US" dirty="0"/>
          </a:p>
          <a:p>
            <a:pPr lvl="0"/>
            <a:r>
              <a:rPr lang="en-US" b="1" dirty="0"/>
              <a:t>Unreported Injuries</a:t>
            </a:r>
            <a:r>
              <a:rPr lang="en-US" dirty="0"/>
              <a:t> - Reporting injuries reduces the chances of the same injury happening to someone else in the future.  Report </a:t>
            </a:r>
            <a:r>
              <a:rPr lang="en-US" dirty="0" smtClean="0"/>
              <a:t>incidents </a:t>
            </a:r>
            <a:r>
              <a:rPr lang="en-US" dirty="0"/>
              <a:t>to help make the </a:t>
            </a:r>
            <a:r>
              <a:rPr lang="en-US" dirty="0" smtClean="0"/>
              <a:t>company </a:t>
            </a:r>
            <a:r>
              <a:rPr lang="en-US" dirty="0"/>
              <a:t>safer for </a:t>
            </a:r>
            <a:r>
              <a:rPr lang="en-US" dirty="0" smtClean="0"/>
              <a:t>others</a:t>
            </a:r>
            <a:endParaRPr lang="en-US" dirty="0"/>
          </a:p>
          <a:p>
            <a:pPr lvl="0"/>
            <a:r>
              <a:rPr lang="en-US" dirty="0" smtClean="0"/>
              <a:t>Report injury and illness, 300 300A Log </a:t>
            </a:r>
          </a:p>
          <a:p>
            <a:pPr lvl="0"/>
            <a:r>
              <a:rPr lang="en-US" dirty="0" smtClean="0">
                <a:hlinkClick r:id="rId3"/>
              </a:rPr>
              <a:t>Link to OSHA.gov</a:t>
            </a:r>
            <a:r>
              <a:rPr lang="en-US" dirty="0" smtClean="0"/>
              <a:t> </a:t>
            </a:r>
            <a:endParaRPr lang="en-US" dirty="0"/>
          </a:p>
          <a:p>
            <a:pPr lvl="0"/>
            <a:endParaRPr lang="en-US" dirty="0" smtClean="0"/>
          </a:p>
          <a:p>
            <a:pPr marL="68580" indent="0" algn="ctr">
              <a:buNone/>
            </a:pPr>
            <a:r>
              <a:rPr lang="en-US" b="1" dirty="0" smtClean="0"/>
              <a:t>Report </a:t>
            </a:r>
            <a:r>
              <a:rPr lang="en-US" b="1" dirty="0"/>
              <a:t>all </a:t>
            </a:r>
            <a:r>
              <a:rPr lang="en-US" b="1" dirty="0" smtClean="0"/>
              <a:t>incident(s) before they become injuries </a:t>
            </a:r>
          </a:p>
          <a:p>
            <a:endParaRPr lang="en-US" dirty="0"/>
          </a:p>
        </p:txBody>
      </p:sp>
    </p:spTree>
    <p:extLst>
      <p:ext uri="{BB962C8B-B14F-4D97-AF65-F5344CB8AC3E}">
        <p14:creationId xmlns:p14="http://schemas.microsoft.com/office/powerpoint/2010/main" val="2692411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903297"/>
            <a:ext cx="8520546" cy="1143000"/>
          </a:xfrm>
        </p:spPr>
        <p:txBody>
          <a:bodyPr>
            <a:normAutofit/>
          </a:bodyPr>
          <a:lstStyle/>
          <a:p>
            <a:r>
              <a:rPr lang="en-US" dirty="0" smtClean="0">
                <a:solidFill>
                  <a:srgbClr val="2E9D1B"/>
                </a:solidFill>
              </a:rPr>
              <a:t>Reporting an Incidents:</a:t>
            </a:r>
            <a:r>
              <a:rPr lang="en-US" dirty="0">
                <a:solidFill>
                  <a:srgbClr val="2E9D1B"/>
                </a:solidFill>
              </a:rPr>
              <a:t/>
            </a:r>
            <a:br>
              <a:rPr lang="en-US" dirty="0">
                <a:solidFill>
                  <a:srgbClr val="2E9D1B"/>
                </a:solidFill>
              </a:rPr>
            </a:br>
            <a:endParaRPr lang="en-US" dirty="0">
              <a:solidFill>
                <a:srgbClr val="2E9D1B"/>
              </a:solidFill>
            </a:endParaRPr>
          </a:p>
        </p:txBody>
      </p:sp>
      <p:sp>
        <p:nvSpPr>
          <p:cNvPr id="3" name="Content Placeholder 2"/>
          <p:cNvSpPr>
            <a:spLocks noGrp="1"/>
          </p:cNvSpPr>
          <p:nvPr>
            <p:ph sz="quarter" idx="4294967295"/>
          </p:nvPr>
        </p:nvSpPr>
        <p:spPr>
          <a:xfrm>
            <a:off x="540327" y="1697998"/>
            <a:ext cx="11159837" cy="3940802"/>
          </a:xfrm>
          <a:prstGeom prst="rect">
            <a:avLst/>
          </a:prstGeom>
        </p:spPr>
        <p:txBody>
          <a:bodyPr>
            <a:normAutofit/>
          </a:bodyPr>
          <a:lstStyle/>
          <a:p>
            <a:pPr marL="68580" indent="0">
              <a:buNone/>
            </a:pPr>
            <a:endParaRPr lang="en-US" sz="2000" dirty="0"/>
          </a:p>
          <a:p>
            <a:endParaRPr lang="en-US" sz="2000" dirty="0"/>
          </a:p>
          <a:p>
            <a:pPr marL="68580" indent="0">
              <a:buNone/>
            </a:pPr>
            <a:r>
              <a:rPr lang="en-US" dirty="0" smtClean="0">
                <a:solidFill>
                  <a:schemeClr val="tx1"/>
                </a:solidFill>
              </a:rPr>
              <a:t>In </a:t>
            </a:r>
            <a:r>
              <a:rPr lang="en-US" dirty="0">
                <a:solidFill>
                  <a:schemeClr val="tx1"/>
                </a:solidFill>
              </a:rPr>
              <a:t>case of immediate danger to yourself or others, or if you are a potential target of physical violence, call 911 for emergency </a:t>
            </a:r>
            <a:r>
              <a:rPr lang="en-US" dirty="0" smtClean="0">
                <a:solidFill>
                  <a:schemeClr val="tx1"/>
                </a:solidFill>
              </a:rPr>
              <a:t>assistance.</a:t>
            </a:r>
            <a:endParaRPr lang="en-US" dirty="0">
              <a:solidFill>
                <a:schemeClr val="tx1"/>
              </a:solidFill>
            </a:endParaRPr>
          </a:p>
          <a:p>
            <a:endParaRPr lang="en-US" sz="2000" dirty="0"/>
          </a:p>
          <a:p>
            <a:endParaRPr lang="en-US" sz="2000" dirty="0"/>
          </a:p>
        </p:txBody>
      </p:sp>
    </p:spTree>
    <p:extLst>
      <p:ext uri="{BB962C8B-B14F-4D97-AF65-F5344CB8AC3E}">
        <p14:creationId xmlns:p14="http://schemas.microsoft.com/office/powerpoint/2010/main" val="28257005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1027664"/>
            <a:ext cx="11118273" cy="877336"/>
          </a:xfrm>
        </p:spPr>
        <p:txBody>
          <a:bodyPr>
            <a:normAutofit/>
          </a:bodyPr>
          <a:lstStyle/>
          <a:p>
            <a:r>
              <a:rPr lang="en-US" dirty="0" smtClean="0">
                <a:solidFill>
                  <a:srgbClr val="2E9D1B"/>
                </a:solidFill>
              </a:rPr>
              <a:t>Filing a Complaint / Reporting Safety &amp; Health Concerns: </a:t>
            </a:r>
            <a:endParaRPr lang="en-US" dirty="0">
              <a:solidFill>
                <a:srgbClr val="2E9D1B"/>
              </a:solidFill>
            </a:endParaRPr>
          </a:p>
        </p:txBody>
      </p:sp>
      <p:sp>
        <p:nvSpPr>
          <p:cNvPr id="6" name="Content Placeholder 7"/>
          <p:cNvSpPr>
            <a:spLocks noGrp="1"/>
          </p:cNvSpPr>
          <p:nvPr>
            <p:ph sz="quarter" idx="4294967295"/>
          </p:nvPr>
        </p:nvSpPr>
        <p:spPr>
          <a:xfrm>
            <a:off x="540327" y="2209800"/>
            <a:ext cx="7682345" cy="2632364"/>
          </a:xfrm>
          <a:prstGeom prst="rect">
            <a:avLst/>
          </a:prstGeom>
        </p:spPr>
        <p:txBody>
          <a:bodyPr>
            <a:normAutofit/>
          </a:bodyPr>
          <a:lstStyle/>
          <a:p>
            <a:pPr marL="68580" indent="0">
              <a:buNone/>
            </a:pPr>
            <a:r>
              <a:rPr lang="en-US" b="1" dirty="0"/>
              <a:t>It’s important to report </a:t>
            </a:r>
            <a:r>
              <a:rPr lang="en-US" b="1" dirty="0" smtClean="0"/>
              <a:t> workplace safety </a:t>
            </a:r>
            <a:r>
              <a:rPr lang="en-US" b="1" dirty="0"/>
              <a:t>and </a:t>
            </a:r>
            <a:r>
              <a:rPr lang="en-US" b="1" dirty="0" smtClean="0"/>
              <a:t>health </a:t>
            </a:r>
            <a:r>
              <a:rPr lang="en-US" b="1" dirty="0"/>
              <a:t>concern so that appropriate measures can be taken to prevent injuries</a:t>
            </a:r>
            <a:r>
              <a:rPr lang="en-US" b="1" dirty="0" smtClean="0"/>
              <a:t>.</a:t>
            </a:r>
          </a:p>
          <a:p>
            <a:pPr marL="68580" indent="0">
              <a:buNone/>
            </a:pPr>
            <a:endParaRPr lang="en-US" b="1" dirty="0" smtClean="0"/>
          </a:p>
          <a:p>
            <a:pPr marL="68580" indent="0">
              <a:buNone/>
            </a:pPr>
            <a:r>
              <a:rPr lang="en-US" b="1" dirty="0" smtClean="0"/>
              <a:t>Notify your supervisor of any unsafe behavior, equipment plant or grounds.</a:t>
            </a:r>
            <a:endParaRPr lang="en-US" b="1" dirty="0"/>
          </a:p>
          <a:p>
            <a:endParaRPr lang="en-US" dirty="0"/>
          </a:p>
        </p:txBody>
      </p:sp>
    </p:spTree>
    <p:extLst>
      <p:ext uri="{BB962C8B-B14F-4D97-AF65-F5344CB8AC3E}">
        <p14:creationId xmlns:p14="http://schemas.microsoft.com/office/powerpoint/2010/main" val="22701884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1242964" cy="1219200"/>
          </a:xfrm>
        </p:spPr>
        <p:txBody>
          <a:bodyPr>
            <a:normAutofit/>
          </a:bodyPr>
          <a:lstStyle/>
          <a:p>
            <a:r>
              <a:rPr lang="en-US" b="1" dirty="0"/>
              <a:t>As of January 1, 2015, all employers must report </a:t>
            </a:r>
            <a:r>
              <a:rPr lang="en-US" dirty="0"/>
              <a:t/>
            </a:r>
            <a:br>
              <a:rPr lang="en-US" dirty="0"/>
            </a:br>
            <a:endParaRPr lang="en-US" dirty="0"/>
          </a:p>
        </p:txBody>
      </p:sp>
      <p:sp>
        <p:nvSpPr>
          <p:cNvPr id="3" name="Content Placeholder 2"/>
          <p:cNvSpPr>
            <a:spLocks noGrp="1"/>
          </p:cNvSpPr>
          <p:nvPr>
            <p:ph sz="quarter" idx="4294967295"/>
          </p:nvPr>
        </p:nvSpPr>
        <p:spPr>
          <a:xfrm>
            <a:off x="457200" y="2313432"/>
            <a:ext cx="11242964" cy="3493008"/>
          </a:xfrm>
          <a:prstGeom prst="rect">
            <a:avLst/>
          </a:prstGeom>
        </p:spPr>
        <p:txBody>
          <a:bodyPr>
            <a:normAutofit/>
          </a:bodyPr>
          <a:lstStyle/>
          <a:p>
            <a:pPr lvl="0"/>
            <a:r>
              <a:rPr lang="en-US" dirty="0" smtClean="0"/>
              <a:t>All </a:t>
            </a:r>
            <a:r>
              <a:rPr lang="en-US" dirty="0"/>
              <a:t>work-related fatalities within 8 </a:t>
            </a:r>
            <a:r>
              <a:rPr lang="en-US" dirty="0" smtClean="0"/>
              <a:t>hours</a:t>
            </a:r>
            <a:endParaRPr lang="en-US" dirty="0"/>
          </a:p>
          <a:p>
            <a:pPr lvl="0"/>
            <a:r>
              <a:rPr lang="en-US" dirty="0"/>
              <a:t>All work-related inpatient hospitalizations, all amputations and all losses of an eye within 24 </a:t>
            </a:r>
            <a:r>
              <a:rPr lang="en-US" dirty="0" smtClean="0"/>
              <a:t>hours</a:t>
            </a:r>
            <a:endParaRPr lang="en-US" dirty="0"/>
          </a:p>
          <a:p>
            <a:pPr marL="68580" indent="0">
              <a:buNone/>
            </a:pPr>
            <a:r>
              <a:rPr lang="en-US" dirty="0"/>
              <a:t>You can report to OSHA by</a:t>
            </a:r>
          </a:p>
          <a:p>
            <a:pPr lvl="0"/>
            <a:r>
              <a:rPr lang="en-US" dirty="0"/>
              <a:t>Calling OSHA's free and confidential number at 1-800-321-OSHA (6742</a:t>
            </a:r>
            <a:r>
              <a:rPr lang="en-US" dirty="0" smtClean="0"/>
              <a:t>)</a:t>
            </a:r>
            <a:endParaRPr lang="en-US" dirty="0"/>
          </a:p>
          <a:p>
            <a:pPr lvl="0"/>
            <a:r>
              <a:rPr lang="en-US" dirty="0"/>
              <a:t>Calling your closest </a:t>
            </a:r>
            <a:r>
              <a:rPr lang="en-US" u="sng" dirty="0">
                <a:hlinkClick r:id="rId2" tooltip="Area Office"/>
              </a:rPr>
              <a:t>Area Office</a:t>
            </a:r>
            <a:r>
              <a:rPr lang="en-US" dirty="0"/>
              <a:t> during normal business </a:t>
            </a:r>
            <a:r>
              <a:rPr lang="en-US" dirty="0" smtClean="0"/>
              <a:t>hours</a:t>
            </a:r>
            <a:endParaRPr lang="en-US" dirty="0"/>
          </a:p>
          <a:p>
            <a:pPr lvl="0"/>
            <a:r>
              <a:rPr lang="en-US" dirty="0"/>
              <a:t>Using the new </a:t>
            </a:r>
            <a:r>
              <a:rPr lang="en-US" u="sng" dirty="0">
                <a:hlinkClick r:id="rId3" tooltip="online form"/>
              </a:rPr>
              <a:t>online form</a:t>
            </a:r>
            <a:r>
              <a:rPr lang="en-US" dirty="0"/>
              <a:t> that will soon be </a:t>
            </a:r>
            <a:r>
              <a:rPr lang="en-US" dirty="0" smtClean="0"/>
              <a:t>available</a:t>
            </a:r>
            <a:endParaRPr lang="en-US" dirty="0"/>
          </a:p>
          <a:p>
            <a:pPr marL="68580" indent="0">
              <a:buNone/>
            </a:pPr>
            <a:r>
              <a:rPr lang="en-US" dirty="0"/>
              <a:t>Employers under Federal OSHA's jurisdiction must begin reporting by January </a:t>
            </a:r>
            <a:r>
              <a:rPr lang="en-US" dirty="0" smtClean="0"/>
              <a:t>1</a:t>
            </a:r>
            <a:endParaRPr lang="en-US" dirty="0"/>
          </a:p>
          <a:p>
            <a:endParaRPr lang="en-US" dirty="0"/>
          </a:p>
        </p:txBody>
      </p:sp>
    </p:spTree>
    <p:extLst>
      <p:ext uri="{BB962C8B-B14F-4D97-AF65-F5344CB8AC3E}">
        <p14:creationId xmlns:p14="http://schemas.microsoft.com/office/powerpoint/2010/main" val="26701366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3" y="1059872"/>
            <a:ext cx="7414710" cy="648736"/>
          </a:xfrm>
        </p:spPr>
        <p:txBody>
          <a:bodyPr>
            <a:normAutofit fontScale="90000"/>
          </a:bodyPr>
          <a:lstStyle/>
          <a:p>
            <a:r>
              <a:rPr lang="en-US" dirty="0" smtClean="0"/>
              <a:t>Time Constraints for Filing a Complaint</a:t>
            </a:r>
            <a:endParaRPr lang="en-US" dirty="0"/>
          </a:p>
        </p:txBody>
      </p:sp>
      <p:sp>
        <p:nvSpPr>
          <p:cNvPr id="3" name="Content Placeholder 2"/>
          <p:cNvSpPr>
            <a:spLocks noGrp="1"/>
          </p:cNvSpPr>
          <p:nvPr>
            <p:ph sz="quarter" idx="4294967295"/>
          </p:nvPr>
        </p:nvSpPr>
        <p:spPr>
          <a:xfrm>
            <a:off x="471053" y="2064327"/>
            <a:ext cx="11270673" cy="4178808"/>
          </a:xfrm>
          <a:prstGeom prst="rect">
            <a:avLst/>
          </a:prstGeom>
        </p:spPr>
        <p:txBody>
          <a:bodyPr>
            <a:normAutofit/>
          </a:bodyPr>
          <a:lstStyle/>
          <a:p>
            <a:pPr marL="68580" indent="0">
              <a:buNone/>
            </a:pPr>
            <a:r>
              <a:rPr lang="en-US" dirty="0"/>
              <a:t>Section 11(c) of the OSH Act prohibits employers from discriminating against their employees for exercising their rights under the OSH Act. These rights include filing an OSHA complaint, participating in an inspection or talking to an inspector, seeking access to employer exposure and injury records, reporting an injury, and raising a safety or health complaint with the employer. If workers have been retaliated or discriminated against for exercising their rights, they must file a complaint with OSHA within 30 days of the alleged adverse action.</a:t>
            </a:r>
          </a:p>
          <a:p>
            <a:pPr marL="68580" indent="0">
              <a:buNone/>
            </a:pPr>
            <a:r>
              <a:rPr lang="en-US" dirty="0"/>
              <a:t>Since passage of the OSH Act in 1970, Congress has expanded OSHA's whistleblower authority to protect workers from discrimination under twenty-two federal </a:t>
            </a:r>
            <a:r>
              <a:rPr lang="en-US" dirty="0" smtClean="0"/>
              <a:t>standards . </a:t>
            </a:r>
            <a:r>
              <a:rPr lang="en-US" dirty="0"/>
              <a:t>Complaints must be reported to OSHA within set timeframes following the discriminatory action, as prescribed by each law. </a:t>
            </a:r>
            <a:endParaRPr lang="en-US" dirty="0" smtClean="0"/>
          </a:p>
          <a:p>
            <a:pPr marL="68580" indent="0">
              <a:buNone/>
            </a:pPr>
            <a:endParaRPr lang="en-US" dirty="0"/>
          </a:p>
          <a:p>
            <a:pPr marL="68580" indent="0">
              <a:buNone/>
            </a:pPr>
            <a:r>
              <a:rPr lang="en-US" dirty="0" smtClean="0"/>
              <a:t>These standards , </a:t>
            </a:r>
            <a:r>
              <a:rPr lang="en-US" dirty="0"/>
              <a:t>and the number of days employees have to file a complaint, are: </a:t>
            </a:r>
            <a:r>
              <a:rPr lang="en-US" u="sng" dirty="0" smtClean="0">
                <a:hlinkClick r:id="rId2"/>
              </a:rPr>
              <a:t>Link not working</a:t>
            </a:r>
            <a:endParaRPr lang="en-US" dirty="0"/>
          </a:p>
          <a:p>
            <a:endParaRPr lang="en-US" dirty="0"/>
          </a:p>
        </p:txBody>
      </p:sp>
    </p:spTree>
    <p:extLst>
      <p:ext uri="{BB962C8B-B14F-4D97-AF65-F5344CB8AC3E}">
        <p14:creationId xmlns:p14="http://schemas.microsoft.com/office/powerpoint/2010/main" val="23610823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78" y="1070452"/>
            <a:ext cx="7024744" cy="862257"/>
          </a:xfrm>
        </p:spPr>
        <p:txBody>
          <a:bodyPr>
            <a:normAutofit fontScale="90000"/>
          </a:bodyPr>
          <a:lstStyle/>
          <a:p>
            <a:r>
              <a:rPr lang="en-US" dirty="0">
                <a:solidFill>
                  <a:srgbClr val="2E9D1B"/>
                </a:solidFill>
              </a:rPr>
              <a:t>Where to go for </a:t>
            </a:r>
            <a:r>
              <a:rPr lang="en-US" dirty="0" smtClean="0">
                <a:solidFill>
                  <a:srgbClr val="2E9D1B"/>
                </a:solidFill>
              </a:rPr>
              <a:t>Assistance:</a:t>
            </a:r>
            <a:r>
              <a:rPr lang="en-US" dirty="0">
                <a:solidFill>
                  <a:srgbClr val="2E9D1B"/>
                </a:solidFill>
              </a:rPr>
              <a:t/>
            </a:r>
            <a:br>
              <a:rPr lang="en-US" dirty="0">
                <a:solidFill>
                  <a:srgbClr val="2E9D1B"/>
                </a:solidFill>
              </a:rPr>
            </a:br>
            <a:endParaRPr lang="en-US" dirty="0">
              <a:solidFill>
                <a:srgbClr val="2E9D1B"/>
              </a:solidFill>
            </a:endParaRPr>
          </a:p>
        </p:txBody>
      </p:sp>
      <p:sp>
        <p:nvSpPr>
          <p:cNvPr id="4" name="Content Placeholder 3"/>
          <p:cNvSpPr>
            <a:spLocks noGrp="1"/>
          </p:cNvSpPr>
          <p:nvPr>
            <p:ph sz="quarter" idx="4294967295"/>
          </p:nvPr>
        </p:nvSpPr>
        <p:spPr>
          <a:xfrm>
            <a:off x="436417" y="1932709"/>
            <a:ext cx="11284527" cy="4592782"/>
          </a:xfrm>
          <a:prstGeom prst="rect">
            <a:avLst/>
          </a:prstGeom>
        </p:spPr>
        <p:txBody>
          <a:bodyPr>
            <a:noAutofit/>
          </a:bodyPr>
          <a:lstStyle/>
          <a:p>
            <a:pPr marL="68580" indent="0">
              <a:buNone/>
            </a:pPr>
            <a:r>
              <a:rPr lang="en-US" dirty="0">
                <a:solidFill>
                  <a:schemeClr val="tx1"/>
                </a:solidFill>
              </a:rPr>
              <a:t>In case of immediate danger to yourself or others, or if you are a potential target of physical violence, call 911 for emergency assistance</a:t>
            </a:r>
          </a:p>
          <a:p>
            <a:pPr marL="68580" indent="0">
              <a:buNone/>
            </a:pPr>
            <a:r>
              <a:rPr lang="en-US" b="1" dirty="0" smtClean="0"/>
              <a:t>Internal Reporting: </a:t>
            </a:r>
          </a:p>
          <a:p>
            <a:r>
              <a:rPr lang="en-US" sz="2000" dirty="0"/>
              <a:t>Report Incidents to your immediate supervisor or Human Resources</a:t>
            </a:r>
          </a:p>
          <a:p>
            <a:r>
              <a:rPr lang="en-US" sz="2000" dirty="0"/>
              <a:t>Report assaults and security issues to the police </a:t>
            </a:r>
          </a:p>
          <a:p>
            <a:pPr marL="68580" indent="0">
              <a:buNone/>
            </a:pPr>
            <a:r>
              <a:rPr lang="en-US" b="1" dirty="0" smtClean="0"/>
              <a:t>External Reporting: </a:t>
            </a:r>
          </a:p>
          <a:p>
            <a:r>
              <a:rPr lang="en-US" sz="2000" dirty="0"/>
              <a:t>To file a complaint about workplace safety and health hazards in the workplace Phone: toll-free at  (800) 321-OSHA (6742)</a:t>
            </a:r>
          </a:p>
          <a:p>
            <a:r>
              <a:rPr lang="en-US" sz="2000" dirty="0"/>
              <a:t>The tele-typewriter (TTY) number is (877) 889-5627</a:t>
            </a:r>
          </a:p>
          <a:p>
            <a:r>
              <a:rPr lang="en-US" sz="2000" dirty="0" smtClean="0">
                <a:hlinkClick r:id="rId2"/>
              </a:rPr>
              <a:t>Link to OSHA.gov</a:t>
            </a:r>
            <a:r>
              <a:rPr lang="en-US" sz="2000" dirty="0" smtClean="0"/>
              <a:t> </a:t>
            </a:r>
            <a:endParaRPr lang="en-US" sz="2000" dirty="0"/>
          </a:p>
        </p:txBody>
      </p:sp>
    </p:spTree>
    <p:extLst>
      <p:ext uri="{BB962C8B-B14F-4D97-AF65-F5344CB8AC3E}">
        <p14:creationId xmlns:p14="http://schemas.microsoft.com/office/powerpoint/2010/main" val="33617334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108363"/>
            <a:ext cx="7024744" cy="648736"/>
          </a:xfrm>
        </p:spPr>
        <p:txBody>
          <a:bodyPr>
            <a:normAutofit/>
          </a:bodyPr>
          <a:lstStyle/>
          <a:p>
            <a:r>
              <a:rPr lang="en-US" dirty="0" smtClean="0">
                <a:solidFill>
                  <a:srgbClr val="2E9D1B"/>
                </a:solidFill>
              </a:rPr>
              <a:t>Whistleblower Protection: </a:t>
            </a:r>
            <a:endParaRPr lang="en-US" dirty="0">
              <a:solidFill>
                <a:srgbClr val="2E9D1B"/>
              </a:solidFill>
            </a:endParaRPr>
          </a:p>
        </p:txBody>
      </p:sp>
      <p:sp>
        <p:nvSpPr>
          <p:cNvPr id="6" name="Content Placeholder 2"/>
          <p:cNvSpPr>
            <a:spLocks noGrp="1"/>
          </p:cNvSpPr>
          <p:nvPr>
            <p:ph sz="quarter" idx="4294967295"/>
          </p:nvPr>
        </p:nvSpPr>
        <p:spPr>
          <a:xfrm>
            <a:off x="477981" y="1905000"/>
            <a:ext cx="11263745" cy="4953000"/>
          </a:xfrm>
          <a:prstGeom prst="rect">
            <a:avLst/>
          </a:prstGeom>
        </p:spPr>
        <p:txBody>
          <a:bodyPr>
            <a:normAutofit/>
          </a:bodyPr>
          <a:lstStyle/>
          <a:p>
            <a:pPr marL="68580" indent="0">
              <a:buNone/>
            </a:pPr>
            <a:r>
              <a:rPr lang="en-US" dirty="0"/>
              <a:t>Your Rights as a </a:t>
            </a:r>
            <a:r>
              <a:rPr lang="en-US" dirty="0" smtClean="0"/>
              <a:t>Whistleblower You </a:t>
            </a:r>
            <a:r>
              <a:rPr lang="en-US" dirty="0"/>
              <a:t>may file a complaint with OSHA if your employer retaliates against you by taking </a:t>
            </a:r>
            <a:r>
              <a:rPr lang="en-US" dirty="0" smtClean="0"/>
              <a:t>unfavorable </a:t>
            </a:r>
            <a:r>
              <a:rPr lang="en-US" dirty="0"/>
              <a:t>personnel action because you engaged in protected activity relating to </a:t>
            </a:r>
            <a:r>
              <a:rPr lang="en-US" dirty="0" smtClean="0"/>
              <a:t>workplace </a:t>
            </a:r>
            <a:r>
              <a:rPr lang="en-US" dirty="0"/>
              <a:t>safety or health, asbestos in schools, cargo containers, airline, commercial </a:t>
            </a:r>
            <a:r>
              <a:rPr lang="en-US" dirty="0" smtClean="0"/>
              <a:t>motor </a:t>
            </a:r>
            <a:r>
              <a:rPr lang="en-US" dirty="0"/>
              <a:t>carrier, consumer product, </a:t>
            </a:r>
            <a:r>
              <a:rPr lang="en-US" dirty="0" smtClean="0"/>
              <a:t>environmental</a:t>
            </a:r>
            <a:r>
              <a:rPr lang="en-US" dirty="0"/>
              <a:t>, financial reform, food safety, health </a:t>
            </a:r>
            <a:r>
              <a:rPr lang="en-US" dirty="0" smtClean="0"/>
              <a:t>insurance </a:t>
            </a:r>
            <a:r>
              <a:rPr lang="en-US" dirty="0"/>
              <a:t>reform, motor vehicle safety, nuclear, pipeline, public transportation </a:t>
            </a:r>
            <a:r>
              <a:rPr lang="en-US" dirty="0" smtClean="0"/>
              <a:t>agency</a:t>
            </a:r>
            <a:r>
              <a:rPr lang="en-US" dirty="0"/>
              <a:t>, railroad, maritime, motor vehicle safety, and securities </a:t>
            </a:r>
            <a:r>
              <a:rPr lang="en-US" dirty="0" smtClean="0"/>
              <a:t>standards .</a:t>
            </a:r>
            <a:endParaRPr lang="en-US" dirty="0"/>
          </a:p>
          <a:p>
            <a:pPr marL="68580" indent="0" algn="just">
              <a:buNone/>
            </a:pPr>
            <a:endParaRPr lang="en-US" sz="2100" b="1" i="1" dirty="0"/>
          </a:p>
          <a:p>
            <a:pPr marL="68580" indent="0" algn="ctr">
              <a:buNone/>
            </a:pPr>
            <a:r>
              <a:rPr lang="en-US" b="1" i="1" dirty="0"/>
              <a:t>Visit website at:  </a:t>
            </a:r>
            <a:r>
              <a:rPr lang="en-US" b="1" i="1" dirty="0" smtClean="0">
                <a:hlinkClick r:id="rId3"/>
              </a:rPr>
              <a:t>Link to OSHA.gov</a:t>
            </a:r>
            <a:endParaRPr lang="en-US" b="1" i="1" dirty="0"/>
          </a:p>
          <a:p>
            <a:pPr marL="68580" indent="0" algn="ctr">
              <a:buNone/>
            </a:pPr>
            <a:r>
              <a:rPr lang="en-US" b="1" i="1" dirty="0" smtClean="0">
                <a:hlinkClick r:id="rId4"/>
              </a:rPr>
              <a:t>Link to Whistleblower Protection Program</a:t>
            </a:r>
            <a:endParaRPr lang="en-US" b="1" i="1" dirty="0"/>
          </a:p>
          <a:p>
            <a:pPr marL="68580" indent="0" algn="ctr">
              <a:buNone/>
            </a:pPr>
            <a:r>
              <a:rPr lang="en-US" b="1" i="1" dirty="0"/>
              <a:t>Fact Sheet: </a:t>
            </a:r>
            <a:r>
              <a:rPr lang="en-US" b="1" i="1" dirty="0" smtClean="0">
                <a:hlinkClick r:id="rId5"/>
              </a:rPr>
              <a:t>Link to OSHA Fact Sheet on Your Rights as a Whistleblower</a:t>
            </a:r>
            <a:endParaRPr lang="en-US" b="1" i="1" dirty="0"/>
          </a:p>
          <a:p>
            <a:endParaRPr lang="en-US" dirty="0"/>
          </a:p>
        </p:txBody>
      </p:sp>
    </p:spTree>
    <p:extLst>
      <p:ext uri="{BB962C8B-B14F-4D97-AF65-F5344CB8AC3E}">
        <p14:creationId xmlns:p14="http://schemas.microsoft.com/office/powerpoint/2010/main" val="3193438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066462"/>
            <a:ext cx="7024744" cy="599847"/>
          </a:xfrm>
        </p:spPr>
        <p:txBody>
          <a:bodyPr>
            <a:normAutofit/>
          </a:bodyPr>
          <a:lstStyle/>
          <a:p>
            <a:r>
              <a:rPr lang="en-US" dirty="0" smtClean="0">
                <a:solidFill>
                  <a:srgbClr val="2E9D1B"/>
                </a:solidFill>
              </a:rPr>
              <a:t>What is Retaliation:</a:t>
            </a:r>
            <a:endParaRPr lang="en-US" dirty="0">
              <a:solidFill>
                <a:srgbClr val="2E9D1B"/>
              </a:solidFill>
            </a:endParaRPr>
          </a:p>
        </p:txBody>
      </p:sp>
      <p:sp>
        <p:nvSpPr>
          <p:cNvPr id="9" name="Content Placeholder 2"/>
          <p:cNvSpPr>
            <a:spLocks noGrp="1"/>
          </p:cNvSpPr>
          <p:nvPr>
            <p:ph sz="quarter" idx="4294967295"/>
          </p:nvPr>
        </p:nvSpPr>
        <p:spPr>
          <a:xfrm>
            <a:off x="491836" y="1978036"/>
            <a:ext cx="11208328" cy="3196637"/>
          </a:xfrm>
          <a:prstGeom prst="rect">
            <a:avLst/>
          </a:prstGeom>
        </p:spPr>
        <p:txBody>
          <a:bodyPr>
            <a:normAutofit/>
          </a:bodyPr>
          <a:lstStyle/>
          <a:p>
            <a:pPr marL="68580" indent="0">
              <a:buNone/>
            </a:pPr>
            <a:r>
              <a:rPr lang="en-US" dirty="0"/>
              <a:t>Retaliation claims comprise the fastest growing area of employment discrimination </a:t>
            </a:r>
            <a:r>
              <a:rPr lang="en-US" dirty="0" smtClean="0"/>
              <a:t>litigation.</a:t>
            </a:r>
          </a:p>
          <a:p>
            <a:pPr marL="68580" indent="0">
              <a:buNone/>
            </a:pPr>
            <a:endParaRPr lang="en-US" dirty="0" smtClean="0"/>
          </a:p>
          <a:p>
            <a:pPr marL="68580" indent="0">
              <a:buNone/>
            </a:pPr>
            <a:r>
              <a:rPr lang="en-US" dirty="0" smtClean="0"/>
              <a:t>Retaliation </a:t>
            </a:r>
            <a:r>
              <a:rPr lang="en-US" dirty="0"/>
              <a:t>occurs when an employer, employment agency, or labor organization takes an adverse action against a covered individual because he or she engaged in a protected </a:t>
            </a:r>
            <a:r>
              <a:rPr lang="en-US" dirty="0" smtClean="0"/>
              <a:t>activity.</a:t>
            </a:r>
          </a:p>
          <a:p>
            <a:endParaRPr lang="en-US" dirty="0"/>
          </a:p>
          <a:p>
            <a:pPr marL="68580" indent="0">
              <a:buNone/>
            </a:pPr>
            <a:r>
              <a:rPr lang="en-US" dirty="0" smtClean="0"/>
              <a:t>Example: It </a:t>
            </a:r>
            <a:r>
              <a:rPr lang="en-US" dirty="0"/>
              <a:t>is illegal for an employer to refuse to promote an employee </a:t>
            </a:r>
            <a:r>
              <a:rPr lang="en-US" dirty="0" smtClean="0"/>
              <a:t>based on them filing out an incident report regarding workplace safety, health, violence, Harassment and/or discrimination.</a:t>
            </a:r>
            <a:endParaRPr lang="en-US" dirty="0"/>
          </a:p>
        </p:txBody>
      </p:sp>
    </p:spTree>
    <p:extLst>
      <p:ext uri="{BB962C8B-B14F-4D97-AF65-F5344CB8AC3E}">
        <p14:creationId xmlns:p14="http://schemas.microsoft.com/office/powerpoint/2010/main" val="5194130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962891"/>
            <a:ext cx="7024744" cy="762000"/>
          </a:xfrm>
        </p:spPr>
        <p:txBody>
          <a:bodyPr/>
          <a:lstStyle/>
          <a:p>
            <a:r>
              <a:rPr lang="en-US" dirty="0" smtClean="0">
                <a:solidFill>
                  <a:srgbClr val="2E9D1B"/>
                </a:solidFill>
              </a:rPr>
              <a:t>Retaliation:</a:t>
            </a:r>
            <a:endParaRPr lang="en-US" dirty="0">
              <a:solidFill>
                <a:srgbClr val="2E9D1B"/>
              </a:solidFill>
            </a:endParaRPr>
          </a:p>
        </p:txBody>
      </p:sp>
      <p:sp>
        <p:nvSpPr>
          <p:cNvPr id="3" name="Content Placeholder 2"/>
          <p:cNvSpPr>
            <a:spLocks noGrp="1"/>
          </p:cNvSpPr>
          <p:nvPr>
            <p:ph sz="quarter" idx="4294967295"/>
          </p:nvPr>
        </p:nvSpPr>
        <p:spPr>
          <a:xfrm>
            <a:off x="491836" y="1988127"/>
            <a:ext cx="11187546" cy="4724400"/>
          </a:xfrm>
          <a:prstGeom prst="rect">
            <a:avLst/>
          </a:prstGeom>
        </p:spPr>
        <p:txBody>
          <a:bodyPr>
            <a:normAutofit/>
          </a:bodyPr>
          <a:lstStyle/>
          <a:p>
            <a:pPr marL="68580" indent="0">
              <a:buClr>
                <a:srgbClr val="94C600"/>
              </a:buClr>
              <a:buNone/>
            </a:pPr>
            <a:r>
              <a:rPr lang="en-US" dirty="0" smtClean="0">
                <a:solidFill>
                  <a:srgbClr val="3E3D2D"/>
                </a:solidFill>
              </a:rPr>
              <a:t>Retaliation </a:t>
            </a:r>
            <a:r>
              <a:rPr lang="en-US" dirty="0">
                <a:solidFill>
                  <a:srgbClr val="3E3D2D"/>
                </a:solidFill>
              </a:rPr>
              <a:t>against anyone acting in good faith who has made a complaint regarding workplace safety, who has reported witnessing  an unsafe work environment, or who has been involved in reporting, investigating, or responding to an unsafe work environment,  is a violation of the policy and will not be tolerated. </a:t>
            </a:r>
            <a:endParaRPr lang="en-US" dirty="0" smtClean="0">
              <a:solidFill>
                <a:srgbClr val="3E3D2D"/>
              </a:solidFill>
            </a:endParaRPr>
          </a:p>
          <a:p>
            <a:pPr marL="68580" indent="0">
              <a:buClr>
                <a:srgbClr val="94C600"/>
              </a:buClr>
              <a:buNone/>
            </a:pPr>
            <a:endParaRPr lang="en-US" dirty="0">
              <a:solidFill>
                <a:srgbClr val="3E3D2D"/>
              </a:solidFill>
            </a:endParaRPr>
          </a:p>
          <a:p>
            <a:pPr marL="68580" indent="0">
              <a:buClr>
                <a:srgbClr val="94C600"/>
              </a:buClr>
              <a:buNone/>
            </a:pPr>
            <a:r>
              <a:rPr lang="en-US" b="1" dirty="0" smtClean="0">
                <a:solidFill>
                  <a:srgbClr val="3E3D2D"/>
                </a:solidFill>
              </a:rPr>
              <a:t>Remember harassment and discrimination can be a form of retaliation</a:t>
            </a:r>
            <a:endParaRPr lang="en-US" b="1" dirty="0">
              <a:solidFill>
                <a:srgbClr val="3E3D2D"/>
              </a:solidFill>
            </a:endParaRPr>
          </a:p>
          <a:p>
            <a:endParaRPr lang="en-US" dirty="0"/>
          </a:p>
          <a:p>
            <a:endParaRPr lang="en-US" dirty="0"/>
          </a:p>
        </p:txBody>
      </p:sp>
    </p:spTree>
    <p:extLst>
      <p:ext uri="{BB962C8B-B14F-4D97-AF65-F5344CB8AC3E}">
        <p14:creationId xmlns:p14="http://schemas.microsoft.com/office/powerpoint/2010/main" val="877804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454"/>
            <a:ext cx="7024744" cy="1143000"/>
          </a:xfrm>
        </p:spPr>
        <p:txBody>
          <a:bodyPr>
            <a:normAutofit/>
          </a:bodyPr>
          <a:lstStyle/>
          <a:p>
            <a:r>
              <a:rPr lang="en-US" dirty="0"/>
              <a:t>Employers </a:t>
            </a:r>
            <a:r>
              <a:rPr lang="en-US" dirty="0" smtClean="0"/>
              <a:t>Responsibilities   </a:t>
            </a:r>
            <a:r>
              <a:rPr lang="en-US" sz="1600" dirty="0"/>
              <a:t>4 of 5</a:t>
            </a:r>
          </a:p>
        </p:txBody>
      </p:sp>
      <p:sp>
        <p:nvSpPr>
          <p:cNvPr id="3" name="Content Placeholder 2"/>
          <p:cNvSpPr>
            <a:spLocks noGrp="1"/>
          </p:cNvSpPr>
          <p:nvPr>
            <p:ph sz="quarter" idx="4294967295"/>
          </p:nvPr>
        </p:nvSpPr>
        <p:spPr>
          <a:xfrm>
            <a:off x="164892" y="1918742"/>
            <a:ext cx="11872210" cy="4826832"/>
          </a:xfrm>
          <a:prstGeom prst="rect">
            <a:avLst/>
          </a:prstGeom>
        </p:spPr>
        <p:txBody>
          <a:bodyPr>
            <a:normAutofit/>
          </a:bodyPr>
          <a:lstStyle/>
          <a:p>
            <a:pPr marL="68580" indent="0">
              <a:buNone/>
            </a:pPr>
            <a:r>
              <a:rPr lang="en-US" dirty="0"/>
              <a:t>OSHA encourages all employers to adopt an Injury and Illness Prevention Program. Injury and Illness Prevention Programs, known by a variety of names, are universal interventions that can substantially reduce the number and severity of workplace injuries and alleviate the associated financial burdens on U.S. workplaces. Many states have requirements or voluntary guidelines for workplace Injury and Illness Prevention Programs. Also, numerous employers in the United States already manage safety using Injury and Illness Prevention Programs, and we believe that all employers can and should do the same. Most successful Injury and Illness Prevention Programs are based on a common set of key elements. These include: management leadership, worker participation, hazard identification, hazard prevention and control, education and training, and program evaluation and improvement. OSHA’s </a:t>
            </a:r>
            <a:r>
              <a:rPr lang="en-US" dirty="0">
                <a:hlinkClick r:id="rId2" tooltip="Injury and  Illness Prevention Programs"/>
              </a:rPr>
              <a:t>Injury and Illness Prevention Programs</a:t>
            </a:r>
            <a:r>
              <a:rPr lang="en-US" dirty="0"/>
              <a:t> topics page contains more information including examples of programs and systems that have reduced workplace injuries and illnesses. </a:t>
            </a:r>
          </a:p>
          <a:p>
            <a:pPr marL="68580" indent="0">
              <a:buNone/>
            </a:pPr>
            <a:endParaRPr lang="en-US" dirty="0" smtClean="0"/>
          </a:p>
          <a:p>
            <a:pPr marL="68580" indent="0">
              <a:buNone/>
            </a:pPr>
            <a:r>
              <a:rPr lang="en-US" dirty="0" smtClean="0"/>
              <a:t>For </a:t>
            </a:r>
            <a:r>
              <a:rPr lang="en-US" dirty="0"/>
              <a:t>more information, refer to the following online publications and resources.</a:t>
            </a:r>
            <a:br>
              <a:rPr lang="en-US" dirty="0"/>
            </a:br>
            <a:r>
              <a:rPr lang="en-US" dirty="0">
                <a:hlinkClick r:id="rId3" tooltip="All About OSHA"/>
              </a:rPr>
              <a:t>All About OSHA</a:t>
            </a:r>
            <a:r>
              <a:rPr lang="en-US" dirty="0" smtClean="0"/>
              <a:t>*  </a:t>
            </a:r>
            <a:r>
              <a:rPr lang="en-US" dirty="0" smtClean="0">
                <a:hlinkClick r:id="rId4" tooltip="OSHA Inspections"/>
              </a:rPr>
              <a:t>OSHA </a:t>
            </a:r>
            <a:r>
              <a:rPr lang="en-US" dirty="0">
                <a:hlinkClick r:id="rId4" tooltip="OSHA Inspections"/>
              </a:rPr>
              <a:t>Inspections</a:t>
            </a:r>
            <a:r>
              <a:rPr lang="en-US" dirty="0" smtClean="0"/>
              <a:t>*  </a:t>
            </a:r>
            <a:r>
              <a:rPr lang="en-US" dirty="0" smtClean="0">
                <a:hlinkClick r:id="rId5" tooltip="Top Ten OSHA Standards"/>
              </a:rPr>
              <a:t>Top </a:t>
            </a:r>
            <a:r>
              <a:rPr lang="en-US" dirty="0">
                <a:hlinkClick r:id="rId5" tooltip="Top Ten OSHA Standards"/>
              </a:rPr>
              <a:t>Ten OSHA Standards </a:t>
            </a:r>
            <a:r>
              <a:rPr lang="en-US" dirty="0" smtClean="0">
                <a:hlinkClick r:id="rId5" tooltip="Top Ten OSHA Standards"/>
              </a:rPr>
              <a:t>Cited</a:t>
            </a:r>
            <a:r>
              <a:rPr lang="en-US" dirty="0" smtClean="0"/>
              <a:t>*  </a:t>
            </a:r>
            <a:r>
              <a:rPr lang="en-US" dirty="0" smtClean="0">
                <a:hlinkClick r:id="rId6" tooltip="Enforcement"/>
              </a:rPr>
              <a:t>OSHA's </a:t>
            </a:r>
            <a:r>
              <a:rPr lang="en-US" dirty="0">
                <a:hlinkClick r:id="rId6" tooltip="Enforcement"/>
              </a:rPr>
              <a:t>enforcement </a:t>
            </a:r>
            <a:r>
              <a:rPr lang="en-US" dirty="0" smtClean="0">
                <a:hlinkClick r:id="rId6" tooltip="Enforcement"/>
              </a:rPr>
              <a:t>page</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7876057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5: Call on the class to Answer the Questions Below</a:t>
            </a:r>
            <a:endParaRPr lang="en-US" dirty="0"/>
          </a:p>
        </p:txBody>
      </p:sp>
      <p:sp>
        <p:nvSpPr>
          <p:cNvPr id="3" name="Subtitle 2"/>
          <p:cNvSpPr>
            <a:spLocks noGrp="1"/>
          </p:cNvSpPr>
          <p:nvPr>
            <p:ph type="subTitle" idx="1"/>
          </p:nvPr>
        </p:nvSpPr>
        <p:spPr/>
        <p:txBody>
          <a:bodyPr/>
          <a:lstStyle/>
          <a:p>
            <a:r>
              <a:rPr lang="en-US" dirty="0" smtClean="0"/>
              <a:t>Reporting</a:t>
            </a:r>
            <a:endParaRPr lang="en-US" dirty="0"/>
          </a:p>
        </p:txBody>
      </p:sp>
      <p:sp>
        <p:nvSpPr>
          <p:cNvPr id="4" name="TextBox 3"/>
          <p:cNvSpPr txBox="1"/>
          <p:nvPr/>
        </p:nvSpPr>
        <p:spPr>
          <a:xfrm>
            <a:off x="824459" y="3372787"/>
            <a:ext cx="8424472" cy="2031325"/>
          </a:xfrm>
          <a:prstGeom prst="rect">
            <a:avLst/>
          </a:prstGeom>
          <a:noFill/>
        </p:spPr>
        <p:txBody>
          <a:bodyPr wrap="square" rtlCol="0">
            <a:spAutoFit/>
          </a:bodyPr>
          <a:lstStyle/>
          <a:p>
            <a:r>
              <a:rPr lang="en-US" dirty="0" smtClean="0">
                <a:solidFill>
                  <a:schemeClr val="bg1"/>
                </a:solidFill>
              </a:rPr>
              <a:t>What are the steps in reporting an incident?</a:t>
            </a:r>
          </a:p>
          <a:p>
            <a:r>
              <a:rPr lang="en-US" dirty="0" smtClean="0">
                <a:solidFill>
                  <a:schemeClr val="bg1"/>
                </a:solidFill>
              </a:rPr>
              <a:t>What must employers report?</a:t>
            </a:r>
          </a:p>
          <a:p>
            <a:r>
              <a:rPr lang="en-US" dirty="0" smtClean="0">
                <a:solidFill>
                  <a:schemeClr val="bg1"/>
                </a:solidFill>
              </a:rPr>
              <a:t>Where would you go for assistance?</a:t>
            </a:r>
          </a:p>
          <a:p>
            <a:r>
              <a:rPr lang="en-US" dirty="0" smtClean="0">
                <a:solidFill>
                  <a:schemeClr val="bg1"/>
                </a:solidFill>
              </a:rPr>
              <a:t>What is a whistleblower protection?</a:t>
            </a:r>
          </a:p>
          <a:p>
            <a:r>
              <a:rPr lang="en-US" dirty="0" smtClean="0">
                <a:solidFill>
                  <a:schemeClr val="bg1"/>
                </a:solidFill>
              </a:rPr>
              <a:t>Give examples of retaliation.</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252779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 </a:t>
            </a:r>
            <a:endParaRPr lang="en-US" dirty="0"/>
          </a:p>
        </p:txBody>
      </p:sp>
      <p:sp>
        <p:nvSpPr>
          <p:cNvPr id="3" name="Content Placeholder 2"/>
          <p:cNvSpPr>
            <a:spLocks noGrp="1"/>
          </p:cNvSpPr>
          <p:nvPr>
            <p:ph idx="1"/>
          </p:nvPr>
        </p:nvSpPr>
        <p:spPr>
          <a:xfrm>
            <a:off x="581192" y="2180497"/>
            <a:ext cx="11029615" cy="1726486"/>
          </a:xfrm>
        </p:spPr>
        <p:txBody>
          <a:bodyPr>
            <a:normAutofit/>
          </a:bodyPr>
          <a:lstStyle/>
          <a:p>
            <a:r>
              <a:rPr lang="en-US" sz="4000" dirty="0" smtClean="0"/>
              <a:t>Thank you for Attending </a:t>
            </a:r>
            <a:endParaRPr lang="en-US" sz="4000" dirty="0"/>
          </a:p>
        </p:txBody>
      </p:sp>
      <p:sp>
        <p:nvSpPr>
          <p:cNvPr id="4" name="Rectangle 3"/>
          <p:cNvSpPr/>
          <p:nvPr/>
        </p:nvSpPr>
        <p:spPr>
          <a:xfrm>
            <a:off x="907473" y="4934635"/>
            <a:ext cx="10703334" cy="830997"/>
          </a:xfrm>
          <a:prstGeom prst="rect">
            <a:avLst/>
          </a:prstGeom>
        </p:spPr>
        <p:txBody>
          <a:bodyPr wrap="square">
            <a:spAutoFit/>
          </a:bodyPr>
          <a:lstStyle/>
          <a:p>
            <a:r>
              <a:rPr lang="en-US" sz="2400" dirty="0" smtClean="0">
                <a:solidFill>
                  <a:srgbClr val="C00000"/>
                </a:solidFill>
              </a:rPr>
              <a:t>Full list of OSHA Fact Sheets:  </a:t>
            </a:r>
            <a:r>
              <a:rPr lang="en-US" sz="2400" dirty="0" smtClean="0"/>
              <a:t>https://www.osha.gov/pls/publications/publication.AthruZ?pType=Types&amp;pID=2</a:t>
            </a:r>
            <a:endParaRPr lang="en-US" sz="2400" dirty="0"/>
          </a:p>
        </p:txBody>
      </p:sp>
    </p:spTree>
    <p:extLst>
      <p:ext uri="{BB962C8B-B14F-4D97-AF65-F5344CB8AC3E}">
        <p14:creationId xmlns:p14="http://schemas.microsoft.com/office/powerpoint/2010/main" val="4438893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7" y="907473"/>
            <a:ext cx="7024744" cy="838200"/>
          </a:xfrm>
        </p:spPr>
        <p:txBody>
          <a:bodyPr/>
          <a:lstStyle/>
          <a:p>
            <a:r>
              <a:rPr lang="en-US" dirty="0" smtClean="0">
                <a:solidFill>
                  <a:srgbClr val="2E9D1B"/>
                </a:solidFill>
              </a:rPr>
              <a:t>References: </a:t>
            </a:r>
            <a:endParaRPr lang="en-US" dirty="0">
              <a:solidFill>
                <a:srgbClr val="2E9D1B"/>
              </a:solidFill>
            </a:endParaRPr>
          </a:p>
        </p:txBody>
      </p:sp>
      <p:sp>
        <p:nvSpPr>
          <p:cNvPr id="3" name="Content Placeholder 2"/>
          <p:cNvSpPr>
            <a:spLocks noGrp="1"/>
          </p:cNvSpPr>
          <p:nvPr>
            <p:ph sz="quarter" idx="4294967295"/>
          </p:nvPr>
        </p:nvSpPr>
        <p:spPr>
          <a:xfrm>
            <a:off x="491837" y="2826326"/>
            <a:ext cx="11270672" cy="3844637"/>
          </a:xfrm>
          <a:prstGeom prst="rect">
            <a:avLst/>
          </a:prstGeom>
        </p:spPr>
        <p:txBody>
          <a:bodyPr>
            <a:normAutofit fontScale="92500" lnSpcReduction="20000"/>
          </a:bodyPr>
          <a:lstStyle/>
          <a:p>
            <a:r>
              <a:rPr lang="en-US" sz="1600" dirty="0" smtClean="0">
                <a:hlinkClick r:id="rId2"/>
              </a:rPr>
              <a:t>Link to OSHA Fact Sheet on Workplace Violence</a:t>
            </a:r>
            <a:endParaRPr lang="en-US" sz="1600" dirty="0"/>
          </a:p>
          <a:p>
            <a:r>
              <a:rPr lang="en-US" sz="1600" dirty="0" smtClean="0">
                <a:hlinkClick r:id="rId3"/>
              </a:rPr>
              <a:t>Link not working</a:t>
            </a:r>
            <a:endParaRPr lang="en-US" sz="1600" dirty="0"/>
          </a:p>
          <a:p>
            <a:r>
              <a:rPr lang="en-US" sz="1600" dirty="0" smtClean="0">
                <a:hlinkClick r:id="rId4"/>
              </a:rPr>
              <a:t>Link to Policies, Regulations, and Laws Related to Workplace </a:t>
            </a:r>
            <a:r>
              <a:rPr lang="en-US" sz="1600" dirty="0" err="1" smtClean="0">
                <a:hlinkClick r:id="rId4"/>
              </a:rPr>
              <a:t>Violance</a:t>
            </a:r>
            <a:r>
              <a:rPr lang="en-US" sz="1600" dirty="0" smtClean="0">
                <a:hlinkClick r:id="rId4"/>
              </a:rPr>
              <a:t> for Fed Employers</a:t>
            </a:r>
            <a:endParaRPr lang="en-US" sz="1600" dirty="0"/>
          </a:p>
          <a:p>
            <a:r>
              <a:rPr lang="en-US" sz="1600" dirty="0" smtClean="0">
                <a:hlinkClick r:id="rId5"/>
              </a:rPr>
              <a:t>Link not working</a:t>
            </a:r>
            <a:endParaRPr lang="en-US" sz="1600" dirty="0"/>
          </a:p>
          <a:p>
            <a:r>
              <a:rPr lang="en-US" sz="1600" dirty="0" smtClean="0">
                <a:hlinkClick r:id="rId6"/>
              </a:rPr>
              <a:t>Link to Material Safety Data Sheets</a:t>
            </a:r>
            <a:endParaRPr lang="en-US" sz="1600" dirty="0"/>
          </a:p>
          <a:p>
            <a:r>
              <a:rPr lang="en-US" sz="1600" dirty="0" smtClean="0">
                <a:hlinkClick r:id="rId7"/>
              </a:rPr>
              <a:t>Link to SHS</a:t>
            </a:r>
            <a:endParaRPr lang="en-US" sz="1600" dirty="0"/>
          </a:p>
          <a:p>
            <a:r>
              <a:rPr lang="en-US" sz="1600" dirty="0" smtClean="0">
                <a:hlinkClick r:id="rId8"/>
              </a:rPr>
              <a:t>Link to Hazard Communication Guidelines for Compliance</a:t>
            </a:r>
            <a:endParaRPr lang="en-US" sz="1600" dirty="0"/>
          </a:p>
          <a:p>
            <a:r>
              <a:rPr lang="en-US" sz="1600" dirty="0" smtClean="0">
                <a:hlinkClick r:id="rId9"/>
              </a:rPr>
              <a:t>Link to HOW TO MAKE YOUR WORKPLACE SAFE</a:t>
            </a:r>
            <a:endParaRPr lang="en-US" sz="1600" dirty="0"/>
          </a:p>
          <a:p>
            <a:r>
              <a:rPr lang="en-US" sz="1600" dirty="0" smtClean="0">
                <a:hlinkClick r:id="rId10"/>
              </a:rPr>
              <a:t>Link not working</a:t>
            </a:r>
            <a:endParaRPr lang="en-US" sz="1600" dirty="0"/>
          </a:p>
          <a:p>
            <a:r>
              <a:rPr lang="en-US" sz="1600" dirty="0" smtClean="0">
                <a:hlinkClick r:id="rId11"/>
              </a:rPr>
              <a:t>Link not working</a:t>
            </a:r>
            <a:endParaRPr lang="en-US" sz="1600" dirty="0"/>
          </a:p>
          <a:p>
            <a:r>
              <a:rPr lang="en-US" sz="1600" dirty="0" err="1" smtClean="0">
                <a:hlinkClick r:id="rId12"/>
              </a:rPr>
              <a:t>hLink</a:t>
            </a:r>
            <a:r>
              <a:rPr lang="en-US" sz="1600" dirty="0" smtClean="0">
                <a:hlinkClick r:id="rId12"/>
              </a:rPr>
              <a:t> to Infection Control and Prevention - Educational Tools</a:t>
            </a:r>
            <a:endParaRPr lang="en-US" sz="1600" dirty="0"/>
          </a:p>
          <a:p>
            <a:r>
              <a:rPr lang="en-US" sz="1600" dirty="0" smtClean="0">
                <a:hlinkClick r:id="rId13"/>
              </a:rPr>
              <a:t>Link to Safety Tips for Traveling for Work</a:t>
            </a:r>
            <a:endParaRPr lang="en-US" sz="1600" dirty="0"/>
          </a:p>
          <a:p>
            <a:endParaRPr lang="en-US" sz="1700" dirty="0" smtClean="0"/>
          </a:p>
          <a:p>
            <a:endParaRPr lang="en-US" sz="1700" dirty="0" smtClean="0"/>
          </a:p>
          <a:p>
            <a:endParaRPr lang="en-US" sz="1600" dirty="0" smtClean="0"/>
          </a:p>
          <a:p>
            <a:endParaRPr lang="en-US" sz="1600" dirty="0"/>
          </a:p>
          <a:p>
            <a:endParaRPr lang="en-US" sz="1600" dirty="0"/>
          </a:p>
          <a:p>
            <a:endParaRPr lang="en-US" sz="1600" dirty="0"/>
          </a:p>
        </p:txBody>
      </p:sp>
    </p:spTree>
    <p:extLst>
      <p:ext uri="{BB962C8B-B14F-4D97-AF65-F5344CB8AC3E}">
        <p14:creationId xmlns:p14="http://schemas.microsoft.com/office/powerpoint/2010/main" val="22449535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E9D1B"/>
                </a:solidFill>
              </a:rPr>
              <a:t>References: </a:t>
            </a:r>
            <a:r>
              <a:rPr lang="en-US" dirty="0" smtClean="0">
                <a:solidFill>
                  <a:srgbClr val="2E9D1B"/>
                </a:solidFill>
              </a:rPr>
              <a:t> </a:t>
            </a:r>
            <a:endParaRPr lang="en-US" dirty="0"/>
          </a:p>
        </p:txBody>
      </p:sp>
      <p:sp>
        <p:nvSpPr>
          <p:cNvPr id="4" name="Content Placeholder 3"/>
          <p:cNvSpPr>
            <a:spLocks noGrp="1"/>
          </p:cNvSpPr>
          <p:nvPr>
            <p:ph sz="half" idx="2"/>
          </p:nvPr>
        </p:nvSpPr>
        <p:spPr>
          <a:xfrm>
            <a:off x="581193" y="2061748"/>
            <a:ext cx="11029616" cy="3633047"/>
          </a:xfrm>
        </p:spPr>
        <p:txBody>
          <a:bodyPr>
            <a:normAutofit fontScale="77500" lnSpcReduction="20000"/>
          </a:bodyPr>
          <a:lstStyle/>
          <a:p>
            <a:r>
              <a:rPr lang="en-US" dirty="0" smtClean="0">
                <a:hlinkClick r:id="rId2"/>
              </a:rPr>
              <a:t>Link to Guidelines for Preventing Workplace Violence for Healthcare and Social Service Workers</a:t>
            </a:r>
            <a:endParaRPr lang="en-US" dirty="0"/>
          </a:p>
          <a:p>
            <a:r>
              <a:rPr lang="en-US" dirty="0" smtClean="0">
                <a:hlinkClick r:id="rId3"/>
              </a:rPr>
              <a:t>Link not working</a:t>
            </a:r>
            <a:endParaRPr lang="en-US" dirty="0"/>
          </a:p>
          <a:p>
            <a:r>
              <a:rPr lang="en-US" dirty="0" smtClean="0">
                <a:hlinkClick r:id="rId4"/>
              </a:rPr>
              <a:t>Link to Job Safety and Health. It's the Law poster</a:t>
            </a:r>
            <a:endParaRPr lang="en-US" dirty="0"/>
          </a:p>
          <a:p>
            <a:r>
              <a:rPr lang="en-US" dirty="0" smtClean="0">
                <a:hlinkClick r:id="rId5"/>
              </a:rPr>
              <a:t>Link to OSHA Quick Card Hazard Communication Safety Data Sheets</a:t>
            </a:r>
            <a:endParaRPr lang="en-US" dirty="0"/>
          </a:p>
          <a:p>
            <a:r>
              <a:rPr lang="en-US" dirty="0" smtClean="0">
                <a:hlinkClick r:id="rId6"/>
              </a:rPr>
              <a:t>Link to HCS Pictograms and Hazards</a:t>
            </a:r>
            <a:endParaRPr lang="en-US" dirty="0"/>
          </a:p>
          <a:p>
            <a:r>
              <a:rPr lang="en-US" dirty="0" smtClean="0">
                <a:hlinkClick r:id="rId7"/>
              </a:rPr>
              <a:t>Link to OSHA Brief Hazard Communication Standard: Labels and Pictograms</a:t>
            </a:r>
            <a:endParaRPr lang="en-US" dirty="0"/>
          </a:p>
          <a:p>
            <a:r>
              <a:rPr lang="en-US" dirty="0" smtClean="0">
                <a:hlinkClick r:id="rId8"/>
              </a:rPr>
              <a:t>Link to OSHA Quick Card on Hazard Communication Standard Labels</a:t>
            </a:r>
            <a:endParaRPr lang="en-US" dirty="0"/>
          </a:p>
          <a:p>
            <a:r>
              <a:rPr lang="en-US" dirty="0" smtClean="0">
                <a:hlinkClick r:id="rId9"/>
              </a:rPr>
              <a:t>Link to Fact Sheet on OSHA's </a:t>
            </a:r>
            <a:r>
              <a:rPr lang="en-US" dirty="0" err="1" smtClean="0">
                <a:hlinkClick r:id="rId9"/>
              </a:rPr>
              <a:t>Bloodborne</a:t>
            </a:r>
            <a:r>
              <a:rPr lang="en-US" dirty="0" smtClean="0">
                <a:hlinkClick r:id="rId9"/>
              </a:rPr>
              <a:t> Pathogens Standard</a:t>
            </a:r>
            <a:endParaRPr lang="en-US" dirty="0"/>
          </a:p>
          <a:p>
            <a:r>
              <a:rPr lang="en-US" dirty="0" smtClean="0">
                <a:hlinkClick r:id="rId10"/>
              </a:rPr>
              <a:t>Link to how to plan for workplace emergencies and evacuations</a:t>
            </a:r>
            <a:endParaRPr lang="en-US" dirty="0"/>
          </a:p>
          <a:p>
            <a:r>
              <a:rPr lang="en-US" dirty="0" smtClean="0">
                <a:hlinkClick r:id="rId11"/>
              </a:rPr>
              <a:t>Link to Hospital </a:t>
            </a:r>
            <a:r>
              <a:rPr lang="en-US" dirty="0" err="1" smtClean="0">
                <a:hlinkClick r:id="rId11"/>
              </a:rPr>
              <a:t>eTool</a:t>
            </a:r>
            <a:r>
              <a:rPr lang="en-US" dirty="0" smtClean="0">
                <a:hlinkClick r:id="rId11"/>
              </a:rPr>
              <a:t> - (Lack of) Universal Precautions</a:t>
            </a:r>
            <a:endParaRPr lang="en-US" dirty="0"/>
          </a:p>
          <a:p>
            <a:r>
              <a:rPr lang="en-US" dirty="0" smtClean="0">
                <a:hlinkClick r:id="rId12"/>
              </a:rPr>
              <a:t>Link to OSHA Fact Sheet on Lockout/</a:t>
            </a:r>
            <a:r>
              <a:rPr lang="en-US" dirty="0" err="1" smtClean="0">
                <a:hlinkClick r:id="rId12"/>
              </a:rPr>
              <a:t>Tagout</a:t>
            </a:r>
            <a:endParaRPr lang="en-US" dirty="0"/>
          </a:p>
          <a:p>
            <a:r>
              <a:rPr lang="en-US" u="sng" dirty="0" smtClean="0">
                <a:hlinkClick r:id="rId13"/>
              </a:rPr>
              <a:t>Link to OSHA Fact Sheet on Personal Protective Equipment</a:t>
            </a:r>
            <a:endParaRPr lang="en-US" dirty="0"/>
          </a:p>
          <a:p>
            <a:endParaRPr lang="en-US" dirty="0"/>
          </a:p>
        </p:txBody>
      </p:sp>
    </p:spTree>
    <p:extLst>
      <p:ext uri="{BB962C8B-B14F-4D97-AF65-F5344CB8AC3E}">
        <p14:creationId xmlns:p14="http://schemas.microsoft.com/office/powerpoint/2010/main" val="231381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1292</TotalTime>
  <Words>8483</Words>
  <Application>Microsoft Office PowerPoint</Application>
  <PresentationFormat>Widescreen</PresentationFormat>
  <Paragraphs>696</Paragraphs>
  <Slides>93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Arial</vt:lpstr>
      <vt:lpstr>Calibri</vt:lpstr>
      <vt:lpstr>Courier New</vt:lpstr>
      <vt:lpstr>Gill Sans MT</vt:lpstr>
      <vt:lpstr>Times New Roman</vt:lpstr>
      <vt:lpstr>Wingdings</vt:lpstr>
      <vt:lpstr>Wingdings 2</vt:lpstr>
      <vt:lpstr>Dividend</vt:lpstr>
      <vt:lpstr>Workplace Safety &amp; Health  What everyone needs to know</vt:lpstr>
      <vt:lpstr>Course Overview </vt:lpstr>
      <vt:lpstr>Course Main Topics: </vt:lpstr>
      <vt:lpstr>Workplace Violence Prevention </vt:lpstr>
      <vt:lpstr>What is Workplace Violence? </vt:lpstr>
      <vt:lpstr>Employers Responsibilities     1 of 5</vt:lpstr>
      <vt:lpstr>Employers Responsibilities  2 of 5</vt:lpstr>
      <vt:lpstr>Employers Responsibilities  3 of 5</vt:lpstr>
      <vt:lpstr>Employers Responsibilities   4 of 5</vt:lpstr>
      <vt:lpstr>Employers Responsibilities    5 of 5</vt:lpstr>
      <vt:lpstr>What should employers do following an incident of workplace violence? </vt:lpstr>
      <vt:lpstr>Worker Rights Under OSHA Act:</vt:lpstr>
      <vt:lpstr>Worker Rights Under OSHA Act: </vt:lpstr>
      <vt:lpstr>Workers’ Rights under the OSHA Act:</vt:lpstr>
      <vt:lpstr>Healthcare Settings at Risk: </vt:lpstr>
      <vt:lpstr>  Healthcare Worker Risk Factors </vt:lpstr>
      <vt:lpstr>Risks Prevention examples for Healthcare &amp; Social Service Workers:</vt:lpstr>
      <vt:lpstr>Zero Tolerance:</vt:lpstr>
      <vt:lpstr>What Employers Can Do: </vt:lpstr>
      <vt:lpstr>Protecting Yourself: </vt:lpstr>
      <vt:lpstr>What to do if there is a Dangerous Situation at Work </vt:lpstr>
      <vt:lpstr> Activity 1: Class Discussion</vt:lpstr>
      <vt:lpstr>Workplace Safety &amp; Health </vt:lpstr>
      <vt:lpstr>Workplace Safety Defined:</vt:lpstr>
      <vt:lpstr>It's the Law: </vt:lpstr>
      <vt:lpstr>OSHA Link for Healthcare Workers </vt:lpstr>
      <vt:lpstr>OSHA Links for Construction </vt:lpstr>
      <vt:lpstr>Machine Guarding: </vt:lpstr>
      <vt:lpstr>Machine Guarding                                                   continued </vt:lpstr>
      <vt:lpstr>Ergonomics:  Applies to Sitting Standing &amp; Repetitive Movement </vt:lpstr>
      <vt:lpstr>Proper Body Mechanics: </vt:lpstr>
      <vt:lpstr>Be good to your Back: </vt:lpstr>
      <vt:lpstr>Be Good to Your Back:</vt:lpstr>
      <vt:lpstr>Points to Emphasize when lifting </vt:lpstr>
      <vt:lpstr>Regulation for Noise: </vt:lpstr>
      <vt:lpstr>Noise Level Comparison: </vt:lpstr>
      <vt:lpstr>Work Area:</vt:lpstr>
      <vt:lpstr>Potential Office Hazards: </vt:lpstr>
      <vt:lpstr>Potential Office Hazards:  </vt:lpstr>
      <vt:lpstr>Using Tools Properly: </vt:lpstr>
      <vt:lpstr>Electrical Equipment &amp; Tool Safety: </vt:lpstr>
      <vt:lpstr>When to Lockout / Tagout:</vt:lpstr>
      <vt:lpstr>Lock Out Tag Out:</vt:lpstr>
      <vt:lpstr>Personal Protective Equipment: </vt:lpstr>
      <vt:lpstr>Activity 2: Demonstrations</vt:lpstr>
      <vt:lpstr>Chemical Hazards </vt:lpstr>
      <vt:lpstr>Did you know: </vt:lpstr>
      <vt:lpstr>There are four basic ways that chemicals can enter your body: </vt:lpstr>
      <vt:lpstr>Toxic Exposure: </vt:lpstr>
      <vt:lpstr>PH Levels: </vt:lpstr>
      <vt:lpstr>Guide to Global Harmonized System (GHS)</vt:lpstr>
      <vt:lpstr>Physical States  </vt:lpstr>
      <vt:lpstr>Types of Hazards</vt:lpstr>
      <vt:lpstr>Environmental Hazards</vt:lpstr>
      <vt:lpstr>Right to Know: </vt:lpstr>
      <vt:lpstr>Safety Data Sheets: </vt:lpstr>
      <vt:lpstr>HCS Pictograms: </vt:lpstr>
      <vt:lpstr>Activity 3: Name That Pictogram </vt:lpstr>
      <vt:lpstr>Health hazard/toxicity</vt:lpstr>
      <vt:lpstr>Flame/Flammables</vt:lpstr>
      <vt:lpstr>Exclamation Mark/Irritant</vt:lpstr>
      <vt:lpstr>Gas Cylinder/Gases Under Pressure</vt:lpstr>
      <vt:lpstr>Corrosion/burns</vt:lpstr>
      <vt:lpstr>Exploding Bomb/Explosives</vt:lpstr>
      <vt:lpstr>Flame over circle</vt:lpstr>
      <vt:lpstr>Environment/aquatic toxicity</vt:lpstr>
      <vt:lpstr>Skull and crossbones/acute toxicity</vt:lpstr>
      <vt:lpstr>Universal Precautions </vt:lpstr>
      <vt:lpstr>Healthcare Worker Hazards </vt:lpstr>
      <vt:lpstr>Bloodborne Pathogens:</vt:lpstr>
      <vt:lpstr>How are blood and body fluids passed from one person to another? </vt:lpstr>
      <vt:lpstr>Bloodborne pathogens fact sheet</vt:lpstr>
      <vt:lpstr>Universal Precautions</vt:lpstr>
      <vt:lpstr>Safety and Health on Ebola: </vt:lpstr>
      <vt:lpstr>Assisting the Employee:</vt:lpstr>
      <vt:lpstr>Cleaning the Area: </vt:lpstr>
      <vt:lpstr>Cough and Sneezing: </vt:lpstr>
      <vt:lpstr>Effective Hand washing Techniques: </vt:lpstr>
      <vt:lpstr>Activity 4: Proper Hand Washing Demonstration</vt:lpstr>
      <vt:lpstr>Reporting </vt:lpstr>
      <vt:lpstr>Reporting : </vt:lpstr>
      <vt:lpstr>Reporting an Incidents: </vt:lpstr>
      <vt:lpstr>Filing a Complaint / Reporting Safety &amp; Health Concerns: </vt:lpstr>
      <vt:lpstr>As of January 1, 2015, all employers must report  </vt:lpstr>
      <vt:lpstr>Time Constraints for Filing a Complaint</vt:lpstr>
      <vt:lpstr>Where to go for Assistance: </vt:lpstr>
      <vt:lpstr>Whistleblower Protection: </vt:lpstr>
      <vt:lpstr>What is Retaliation:</vt:lpstr>
      <vt:lpstr>Retaliation:</vt:lpstr>
      <vt:lpstr>Activity 5: Call on the class to Answer the Questions Below</vt:lpstr>
      <vt:lpstr>Questions &amp; Answers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Safety &amp; Health Training</dc:title>
  <dc:creator>Gail Warchol</dc:creator>
  <cp:lastModifiedBy>Washington, L. Sherea - OSHA</cp:lastModifiedBy>
  <cp:revision>94</cp:revision>
  <cp:lastPrinted>2015-09-24T12:52:18Z</cp:lastPrinted>
  <dcterms:created xsi:type="dcterms:W3CDTF">2015-09-17T14:08:38Z</dcterms:created>
  <dcterms:modified xsi:type="dcterms:W3CDTF">2020-10-16T14:59:15Z</dcterms:modified>
</cp:coreProperties>
</file>