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6.xml" ContentType="application/vnd.openxmlformats-officedocument.presentationml.tags+xml"/>
  <Override PartName="/ppt/notesSlides/notesSlide47.xml" ContentType="application/vnd.openxmlformats-officedocument.presentationml.notesSlide+xml"/>
  <Override PartName="/ppt/tags/tag7.xml" ContentType="application/vnd.openxmlformats-officedocument.presentationml.tags+xml"/>
  <Override PartName="/ppt/notesSlides/notesSlide48.xml" ContentType="application/vnd.openxmlformats-officedocument.presentationml.notesSlide+xml"/>
  <Override PartName="/ppt/tags/tag8.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9.xml" ContentType="application/vnd.openxmlformats-officedocument.presentationml.tags+xml"/>
  <Override PartName="/ppt/notesSlides/notesSlide69.xml" ContentType="application/vnd.openxmlformats-officedocument.presentationml.notesSlide+xml"/>
  <Override PartName="/ppt/tags/tag10.xml" ContentType="application/vnd.openxmlformats-officedocument.presentationml.tags+xml"/>
  <Override PartName="/ppt/notesSlides/notesSlide70.xml" ContentType="application/vnd.openxmlformats-officedocument.presentationml.notesSlide+xml"/>
  <Override PartName="/ppt/tags/tag11.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78"/>
  </p:notesMasterIdLst>
  <p:sldIdLst>
    <p:sldId id="259" r:id="rId3"/>
    <p:sldId id="269" r:id="rId4"/>
    <p:sldId id="272" r:id="rId5"/>
    <p:sldId id="274" r:id="rId6"/>
    <p:sldId id="275" r:id="rId7"/>
    <p:sldId id="278" r:id="rId8"/>
    <p:sldId id="297" r:id="rId9"/>
    <p:sldId id="296" r:id="rId10"/>
    <p:sldId id="343" r:id="rId11"/>
    <p:sldId id="344" r:id="rId12"/>
    <p:sldId id="277" r:id="rId13"/>
    <p:sldId id="327" r:id="rId14"/>
    <p:sldId id="437" r:id="rId15"/>
    <p:sldId id="350" r:id="rId16"/>
    <p:sldId id="276" r:id="rId17"/>
    <p:sldId id="271" r:id="rId18"/>
    <p:sldId id="281" r:id="rId19"/>
    <p:sldId id="282" r:id="rId20"/>
    <p:sldId id="355" r:id="rId21"/>
    <p:sldId id="354" r:id="rId22"/>
    <p:sldId id="284" r:id="rId23"/>
    <p:sldId id="286" r:id="rId24"/>
    <p:sldId id="287" r:id="rId25"/>
    <p:sldId id="266" r:id="rId26"/>
    <p:sldId id="342" r:id="rId27"/>
    <p:sldId id="295" r:id="rId28"/>
    <p:sldId id="341" r:id="rId29"/>
    <p:sldId id="290" r:id="rId30"/>
    <p:sldId id="293" r:id="rId31"/>
    <p:sldId id="328" r:id="rId32"/>
    <p:sldId id="329" r:id="rId33"/>
    <p:sldId id="330" r:id="rId34"/>
    <p:sldId id="292" r:id="rId35"/>
    <p:sldId id="291" r:id="rId36"/>
    <p:sldId id="289" r:id="rId37"/>
    <p:sldId id="288" r:id="rId38"/>
    <p:sldId id="409" r:id="rId39"/>
    <p:sldId id="298" r:id="rId40"/>
    <p:sldId id="300" r:id="rId41"/>
    <p:sldId id="433" r:id="rId42"/>
    <p:sldId id="309" r:id="rId43"/>
    <p:sldId id="403" r:id="rId44"/>
    <p:sldId id="310" r:id="rId45"/>
    <p:sldId id="352" r:id="rId46"/>
    <p:sldId id="311" r:id="rId47"/>
    <p:sldId id="411" r:id="rId48"/>
    <p:sldId id="412" r:id="rId49"/>
    <p:sldId id="413" r:id="rId50"/>
    <p:sldId id="320" r:id="rId51"/>
    <p:sldId id="302" r:id="rId52"/>
    <p:sldId id="303" r:id="rId53"/>
    <p:sldId id="312" r:id="rId54"/>
    <p:sldId id="317" r:id="rId55"/>
    <p:sldId id="318" r:id="rId56"/>
    <p:sldId id="349" r:id="rId57"/>
    <p:sldId id="348" r:id="rId58"/>
    <p:sldId id="347" r:id="rId59"/>
    <p:sldId id="434" r:id="rId60"/>
    <p:sldId id="325" r:id="rId61"/>
    <p:sldId id="322" r:id="rId62"/>
    <p:sldId id="260" r:id="rId63"/>
    <p:sldId id="323" r:id="rId64"/>
    <p:sldId id="326" r:id="rId65"/>
    <p:sldId id="390" r:id="rId66"/>
    <p:sldId id="314" r:id="rId67"/>
    <p:sldId id="313" r:id="rId68"/>
    <p:sldId id="315" r:id="rId69"/>
    <p:sldId id="331" r:id="rId70"/>
    <p:sldId id="335" r:id="rId71"/>
    <p:sldId id="332" r:id="rId72"/>
    <p:sldId id="334" r:id="rId73"/>
    <p:sldId id="339" r:id="rId74"/>
    <p:sldId id="338" r:id="rId75"/>
    <p:sldId id="337" r:id="rId76"/>
    <p:sldId id="351"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6455" autoAdjust="0"/>
  </p:normalViewPr>
  <p:slideViewPr>
    <p:cSldViewPr snapToGrid="0">
      <p:cViewPr varScale="1">
        <p:scale>
          <a:sx n="62" d="100"/>
          <a:sy n="62" d="100"/>
        </p:scale>
        <p:origin x="562" y="62"/>
      </p:cViewPr>
      <p:guideLst/>
    </p:cSldViewPr>
  </p:slideViewPr>
  <p:outlineViewPr>
    <p:cViewPr>
      <p:scale>
        <a:sx n="33" d="100"/>
        <a:sy n="33" d="100"/>
      </p:scale>
      <p:origin x="0" y="-126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D6963-4C71-4DBF-84C7-7D13BA720C0F}"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A0000-9580-4462-8829-AF772AC6B86D}" type="slidenum">
              <a:rPr lang="en-US" smtClean="0"/>
              <a:t>‹#›</a:t>
            </a:fld>
            <a:endParaRPr lang="en-US"/>
          </a:p>
        </p:txBody>
      </p:sp>
    </p:spTree>
    <p:extLst>
      <p:ext uri="{BB962C8B-B14F-4D97-AF65-F5344CB8AC3E}">
        <p14:creationId xmlns:p14="http://schemas.microsoft.com/office/powerpoint/2010/main" val="391972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Susan Harwood Training Grant support</a:t>
            </a:r>
          </a:p>
        </p:txBody>
      </p:sp>
      <p:sp>
        <p:nvSpPr>
          <p:cNvPr id="4" name="Slide Number Placeholder 3"/>
          <p:cNvSpPr>
            <a:spLocks noGrp="1"/>
          </p:cNvSpPr>
          <p:nvPr>
            <p:ph type="sldNum" sz="quarter" idx="10"/>
          </p:nvPr>
        </p:nvSpPr>
        <p:spPr/>
        <p:txBody>
          <a:bodyPr/>
          <a:lstStyle/>
          <a:p>
            <a:fld id="{031A0000-9580-4462-8829-AF772AC6B86D}" type="slidenum">
              <a:rPr lang="en-US" smtClean="0"/>
              <a:t>1</a:t>
            </a:fld>
            <a:endParaRPr lang="en-US"/>
          </a:p>
        </p:txBody>
      </p:sp>
    </p:spTree>
    <p:extLst>
      <p:ext uri="{BB962C8B-B14F-4D97-AF65-F5344CB8AC3E}">
        <p14:creationId xmlns:p14="http://schemas.microsoft.com/office/powerpoint/2010/main" val="273559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2 – if you do need a Respirator then you need to decide this </a:t>
            </a:r>
          </a:p>
          <a:p>
            <a:r>
              <a:rPr lang="en-US" dirty="0"/>
              <a:t>Right mask for the job</a:t>
            </a:r>
          </a:p>
          <a:p>
            <a:r>
              <a:rPr lang="en-US" dirty="0"/>
              <a:t>The right fit for the mask</a:t>
            </a:r>
          </a:p>
          <a:p>
            <a:r>
              <a:rPr lang="en-US" dirty="0"/>
              <a:t>Have masks available</a:t>
            </a:r>
          </a:p>
          <a:p>
            <a:r>
              <a:rPr lang="en-US" dirty="0"/>
              <a:t>Choices can be expensive </a:t>
            </a:r>
          </a:p>
          <a:p>
            <a:r>
              <a:rPr lang="en-US" dirty="0"/>
              <a:t>Compliance can be an issue – going to discuss the Respiratory Standard and Respirator Program </a:t>
            </a:r>
          </a:p>
          <a:p>
            <a:endParaRPr lang="en-US" dirty="0"/>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10</a:t>
            </a:fld>
            <a:endParaRPr lang="en-US"/>
          </a:p>
        </p:txBody>
      </p:sp>
    </p:spTree>
    <p:extLst>
      <p:ext uri="{BB962C8B-B14F-4D97-AF65-F5344CB8AC3E}">
        <p14:creationId xmlns:p14="http://schemas.microsoft.com/office/powerpoint/2010/main" val="212562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is no respiratory standard for agriculture, we rely on the established OSHA standards for best management practices</a:t>
            </a:r>
          </a:p>
        </p:txBody>
      </p:sp>
      <p:sp>
        <p:nvSpPr>
          <p:cNvPr id="4" name="Slide Number Placeholder 3"/>
          <p:cNvSpPr>
            <a:spLocks noGrp="1"/>
          </p:cNvSpPr>
          <p:nvPr>
            <p:ph type="sldNum" sz="quarter" idx="5"/>
          </p:nvPr>
        </p:nvSpPr>
        <p:spPr/>
        <p:txBody>
          <a:bodyPr/>
          <a:lstStyle/>
          <a:p>
            <a:fld id="{031A0000-9580-4462-8829-AF772AC6B86D}" type="slidenum">
              <a:rPr lang="en-US" smtClean="0"/>
              <a:t>11</a:t>
            </a:fld>
            <a:endParaRPr lang="en-US"/>
          </a:p>
        </p:txBody>
      </p:sp>
    </p:spTree>
    <p:extLst>
      <p:ext uri="{BB962C8B-B14F-4D97-AF65-F5344CB8AC3E}">
        <p14:creationId xmlns:p14="http://schemas.microsoft.com/office/powerpoint/2010/main" val="220150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can cite under General Industry Standards &amp; the General Duty Clause.  This can be confusing for agriculture settings.</a:t>
            </a:r>
          </a:p>
          <a:p>
            <a:endParaRPr lang="en-US" dirty="0"/>
          </a:p>
          <a:p>
            <a:r>
              <a:rPr lang="en-US" dirty="0"/>
              <a:t>We have another webinar – Ag Exempt; this discusses Enforcement Guidance for Small Farming Operations.</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12</a:t>
            </a:fld>
            <a:endParaRPr lang="en-US"/>
          </a:p>
        </p:txBody>
      </p:sp>
    </p:spTree>
    <p:extLst>
      <p:ext uri="{BB962C8B-B14F-4D97-AF65-F5344CB8AC3E}">
        <p14:creationId xmlns:p14="http://schemas.microsoft.com/office/powerpoint/2010/main" val="81092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www.OSHA.gov</a:t>
            </a:r>
          </a:p>
          <a:p>
            <a:r>
              <a:rPr lang="en-US" dirty="0"/>
              <a:t>Many states have different OSHA Instruction</a:t>
            </a:r>
          </a:p>
          <a:p>
            <a:r>
              <a:rPr lang="en-US" dirty="0"/>
              <a:t>Could require more under each state plan – be sure to check with your state</a:t>
            </a:r>
          </a:p>
          <a:p>
            <a:r>
              <a:rPr lang="en-US" dirty="0"/>
              <a:t>State OSHA can be a resource</a:t>
            </a:r>
          </a:p>
          <a:p>
            <a:endParaRPr lang="en-US" dirty="0"/>
          </a:p>
        </p:txBody>
      </p:sp>
      <p:sp>
        <p:nvSpPr>
          <p:cNvPr id="4" name="Slide Number Placeholder 3"/>
          <p:cNvSpPr>
            <a:spLocks noGrp="1"/>
          </p:cNvSpPr>
          <p:nvPr>
            <p:ph type="sldNum" sz="quarter" idx="5"/>
          </p:nvPr>
        </p:nvSpPr>
        <p:spPr/>
        <p:txBody>
          <a:bodyPr/>
          <a:lstStyle/>
          <a:p>
            <a:fld id="{031A0000-9580-4462-8829-AF772AC6B86D}" type="slidenum">
              <a:rPr lang="en-US" smtClean="0"/>
              <a:t>13</a:t>
            </a:fld>
            <a:endParaRPr lang="en-US"/>
          </a:p>
        </p:txBody>
      </p:sp>
    </p:spTree>
    <p:extLst>
      <p:ext uri="{BB962C8B-B14F-4D97-AF65-F5344CB8AC3E}">
        <p14:creationId xmlns:p14="http://schemas.microsoft.com/office/powerpoint/2010/main" val="2227413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smtClean="0"/>
              <a:t>depicts an </a:t>
            </a:r>
            <a:r>
              <a:rPr lang="en-US" dirty="0"/>
              <a:t>OSHA </a:t>
            </a:r>
            <a:r>
              <a:rPr lang="en-US" dirty="0" err="1"/>
              <a:t>eTool</a:t>
            </a:r>
            <a:r>
              <a:rPr lang="en-US" dirty="0"/>
              <a:t> page The OSHA website has so much information at your fingertips – www.osha.gov and fill in the search bar. In the A to Z section, scroll to Respiratory and all your information will be there.</a:t>
            </a:r>
          </a:p>
        </p:txBody>
      </p:sp>
      <p:sp>
        <p:nvSpPr>
          <p:cNvPr id="4" name="Slide Number Placeholder 3"/>
          <p:cNvSpPr>
            <a:spLocks noGrp="1"/>
          </p:cNvSpPr>
          <p:nvPr>
            <p:ph type="sldNum" sz="quarter" idx="10"/>
          </p:nvPr>
        </p:nvSpPr>
        <p:spPr/>
        <p:txBody>
          <a:bodyPr/>
          <a:lstStyle/>
          <a:p>
            <a:fld id="{031A0000-9580-4462-8829-AF772AC6B86D}" type="slidenum">
              <a:rPr lang="en-US" smtClean="0"/>
              <a:t>14</a:t>
            </a:fld>
            <a:endParaRPr lang="en-US"/>
          </a:p>
        </p:txBody>
      </p:sp>
    </p:spTree>
    <p:extLst>
      <p:ext uri="{BB962C8B-B14F-4D97-AF65-F5344CB8AC3E}">
        <p14:creationId xmlns:p14="http://schemas.microsoft.com/office/powerpoint/2010/main" val="847379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www.osha.gov</a:t>
            </a:r>
          </a:p>
          <a:p>
            <a:r>
              <a:rPr lang="en-US" dirty="0"/>
              <a:t>Standard is organized to assist employers in following all aspects of the Respiratory Standard [29 CFR 1910.134]</a:t>
            </a:r>
          </a:p>
          <a:p>
            <a:endParaRPr lang="en-US" dirty="0"/>
          </a:p>
          <a:p>
            <a:r>
              <a:rPr lang="en-US" dirty="0"/>
              <a:t>The OSHA General Industry respiratory standard (OSHA’s Respiratory Protection Standard - 29 CFR 1910.134 ) requires a written respiratory protection program for situations in which PELs - the permissible exposure levels - of airborne contaminants could be exceeded, or when the employer requires use of respirators by workers. </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15</a:t>
            </a:fld>
            <a:endParaRPr lang="en-US"/>
          </a:p>
        </p:txBody>
      </p:sp>
    </p:spTree>
    <p:extLst>
      <p:ext uri="{BB962C8B-B14F-4D97-AF65-F5344CB8AC3E}">
        <p14:creationId xmlns:p14="http://schemas.microsoft.com/office/powerpoint/2010/main" val="232013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components of the OSHA Respiratory Program – well organized to make sure your operation covers all the required elements. These eight parts can be found in Section C of the Respiratory Standard.</a:t>
            </a:r>
          </a:p>
          <a:p>
            <a:endParaRPr lang="en-US" dirty="0"/>
          </a:p>
          <a:p>
            <a:r>
              <a:rPr lang="en-US" dirty="0"/>
              <a:t>1.  Selection</a:t>
            </a:r>
          </a:p>
          <a:p>
            <a:r>
              <a:rPr lang="en-US" dirty="0"/>
              <a:t>2.  Medical evaluation</a:t>
            </a:r>
          </a:p>
          <a:p>
            <a:r>
              <a:rPr lang="en-US" dirty="0"/>
              <a:t>3.  Fit testing</a:t>
            </a:r>
          </a:p>
          <a:p>
            <a:r>
              <a:rPr lang="en-US" dirty="0"/>
              <a:t>4.  Use</a:t>
            </a:r>
          </a:p>
          <a:p>
            <a:r>
              <a:rPr lang="en-US" dirty="0"/>
              <a:t>5.  Maintenance and care</a:t>
            </a:r>
          </a:p>
          <a:p>
            <a:r>
              <a:rPr lang="en-US" dirty="0"/>
              <a:t>6.  Breathing air quality and use</a:t>
            </a:r>
          </a:p>
          <a:p>
            <a:r>
              <a:rPr lang="en-US" dirty="0"/>
              <a:t>7.  Training</a:t>
            </a:r>
          </a:p>
          <a:p>
            <a:r>
              <a:rPr lang="en-US" dirty="0"/>
              <a:t>8.  Program evaluation</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16</a:t>
            </a:fld>
            <a:endParaRPr lang="en-US"/>
          </a:p>
        </p:txBody>
      </p:sp>
    </p:spTree>
    <p:extLst>
      <p:ext uri="{BB962C8B-B14F-4D97-AF65-F5344CB8AC3E}">
        <p14:creationId xmlns:p14="http://schemas.microsoft.com/office/powerpoint/2010/main" val="1656239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OSHA Respiratory Protection Program must:   develop a written program with worksite-specific procedures when respirators are necessary or required by the employer;</a:t>
            </a:r>
          </a:p>
          <a:p>
            <a:r>
              <a:rPr lang="en-US" dirty="0"/>
              <a:t> update program as necessary to reflect changes in workplace conditions that affect respirator use;</a:t>
            </a:r>
          </a:p>
          <a:p>
            <a:r>
              <a:rPr lang="en-US" dirty="0"/>
              <a:t> designate a program administrator who is qualified by appropriate training or experience to administer or oversee the program and conduct the required program evaluations;</a:t>
            </a:r>
          </a:p>
          <a:p>
            <a:r>
              <a:rPr lang="en-US" dirty="0"/>
              <a:t> provide respirators, training, and medical evaluations at no cost to the employee</a:t>
            </a:r>
          </a:p>
          <a:p>
            <a:r>
              <a:rPr lang="en-US" u="sng" dirty="0"/>
              <a:t>Note</a:t>
            </a:r>
            <a:r>
              <a:rPr lang="en-US" dirty="0"/>
              <a:t>:  OSHA has prepared a Small Entity Compliance Guide that contains criteria for selection of a program administrator and a sample program – Publication OSHA 3384 - 09 2011</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17</a:t>
            </a:fld>
            <a:endParaRPr lang="en-US"/>
          </a:p>
        </p:txBody>
      </p:sp>
    </p:spTree>
    <p:extLst>
      <p:ext uri="{BB962C8B-B14F-4D97-AF65-F5344CB8AC3E}">
        <p14:creationId xmlns:p14="http://schemas.microsoft.com/office/powerpoint/2010/main" val="1915758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Respirator is not required:</a:t>
            </a:r>
          </a:p>
          <a:p>
            <a:r>
              <a:rPr lang="en-US" dirty="0"/>
              <a:t> </a:t>
            </a:r>
          </a:p>
          <a:p>
            <a:r>
              <a:rPr lang="en-US" dirty="0"/>
              <a:t>Employer may provide respirators at employee’s request or permit employees to use their own respirators, if employer determines that such use will not create a hazard.</a:t>
            </a:r>
          </a:p>
          <a:p>
            <a:r>
              <a:rPr lang="en-US" dirty="0"/>
              <a:t/>
            </a:r>
            <a:br>
              <a:rPr lang="en-US" dirty="0"/>
            </a:br>
            <a:r>
              <a:rPr lang="en-US" dirty="0"/>
              <a:t>Exception:  Employers are not required to include in a written program employees whose only use of respirators involves voluntary use of filtering face pieces (dust masks).</a:t>
            </a:r>
          </a:p>
          <a:p>
            <a:endParaRPr lang="en-US" dirty="0"/>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18</a:t>
            </a:fld>
            <a:endParaRPr lang="en-US"/>
          </a:p>
        </p:txBody>
      </p:sp>
    </p:spTree>
    <p:extLst>
      <p:ext uri="{BB962C8B-B14F-4D97-AF65-F5344CB8AC3E}">
        <p14:creationId xmlns:p14="http://schemas.microsoft.com/office/powerpoint/2010/main" val="3679016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dirty="0"/>
              <a:t>If an employee wants to use a dust mask on a voluntary basis, then there are very limited requirements with which employers must comply. </a:t>
            </a:r>
          </a:p>
          <a:p>
            <a:r>
              <a:rPr lang="en-US" dirty="0"/>
              <a:t> OSHA places two requirements on employers when it comes to allowing employees to wear dust masks voluntarily:</a:t>
            </a:r>
          </a:p>
          <a:p>
            <a:r>
              <a:rPr lang="en-US" dirty="0"/>
              <a:t>The employer must:</a:t>
            </a:r>
          </a:p>
          <a:p>
            <a:r>
              <a:rPr lang="en-US" dirty="0"/>
              <a:t> 1. determine that the masks themselves do not pose a hazard to workers; and</a:t>
            </a:r>
          </a:p>
          <a:p>
            <a:r>
              <a:rPr lang="en-US" dirty="0"/>
              <a:t> 2. provide the information found in Appendix D to 1910.134 of OSHA's Respiratory Protection    Standard to workers on a one-time basis. This appendix provides important information the employee needs to know about wearing dust masks.</a:t>
            </a:r>
          </a:p>
          <a:p>
            <a:r>
              <a:rPr lang="en-US" dirty="0"/>
              <a:t>Employers are not required to provide any medical evaluation or fit test for voluntary use of a dust mask.</a:t>
            </a:r>
          </a:p>
          <a:p>
            <a:r>
              <a:rPr lang="en-US" dirty="0"/>
              <a:t>https://ohsonline.com/Articles/2011/05/01/Voluntary-Use-of-Respirators.aspx</a:t>
            </a:r>
          </a:p>
          <a:p>
            <a:endParaRPr lang="en-US" dirty="0"/>
          </a:p>
        </p:txBody>
      </p:sp>
      <p:sp>
        <p:nvSpPr>
          <p:cNvPr id="4" name="Slide Number Placeholder 3"/>
          <p:cNvSpPr>
            <a:spLocks noGrp="1"/>
          </p:cNvSpPr>
          <p:nvPr>
            <p:ph type="sldNum" sz="quarter" idx="5"/>
          </p:nvPr>
        </p:nvSpPr>
        <p:spPr/>
        <p:txBody>
          <a:bodyPr/>
          <a:lstStyle/>
          <a:p>
            <a:fld id="{031A0000-9580-4462-8829-AF772AC6B86D}" type="slidenum">
              <a:rPr lang="en-US" smtClean="0"/>
              <a:t>19</a:t>
            </a:fld>
            <a:endParaRPr lang="en-US"/>
          </a:p>
        </p:txBody>
      </p:sp>
    </p:spTree>
    <p:extLst>
      <p:ext uri="{BB962C8B-B14F-4D97-AF65-F5344CB8AC3E}">
        <p14:creationId xmlns:p14="http://schemas.microsoft.com/office/powerpoint/2010/main" val="165912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focus /objectives of webinar:</a:t>
            </a:r>
          </a:p>
          <a:p>
            <a:r>
              <a:rPr lang="en-US" dirty="0"/>
              <a:t>The primary goal of this webinar is to highlight the components of an effective respiratory protection program for the agricultural workplace.   </a:t>
            </a:r>
          </a:p>
          <a:p>
            <a:endParaRPr lang="en-US" dirty="0"/>
          </a:p>
          <a:p>
            <a:r>
              <a:rPr lang="en-US" dirty="0"/>
              <a:t>Upon completion of this webinar, participants will be able to: </a:t>
            </a:r>
          </a:p>
          <a:p>
            <a:r>
              <a:rPr lang="en-US" dirty="0"/>
              <a:t>Recognize the diverse respiratory hazards unique to agricultural, especially grain handling, and the justification for a comprehensive respiratory program. </a:t>
            </a:r>
          </a:p>
          <a:p>
            <a:r>
              <a:rPr lang="en-US" dirty="0"/>
              <a:t>Identify the OSHA respirator standards that apply to an agricultural setting. </a:t>
            </a:r>
          </a:p>
          <a:p>
            <a:r>
              <a:rPr lang="en-US" dirty="0"/>
              <a:t>Understand key components of an effective respiratory protection program.</a:t>
            </a:r>
          </a:p>
          <a:p>
            <a:r>
              <a:rPr lang="en-US" dirty="0"/>
              <a:t>Access resources, templates, medical evaluations, and further trainings to effectively implement a respiratory program. </a:t>
            </a:r>
          </a:p>
          <a:p>
            <a:endParaRPr lang="en-US" dirty="0"/>
          </a:p>
          <a:p>
            <a:r>
              <a:rPr lang="en-US" dirty="0"/>
              <a:t>The intended audience for this presentation includes healthcare professionals who provide care in agricultural communities and business owners, managers, and workers in production agriculture.</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a:t>
            </a:fld>
            <a:endParaRPr lang="en-US"/>
          </a:p>
        </p:txBody>
      </p:sp>
    </p:spTree>
    <p:extLst>
      <p:ext uri="{BB962C8B-B14F-4D97-AF65-F5344CB8AC3E}">
        <p14:creationId xmlns:p14="http://schemas.microsoft.com/office/powerpoint/2010/main" val="49080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Respirators other than dust masks:</a:t>
            </a:r>
            <a:br>
              <a:rPr lang="en-US" dirty="0"/>
            </a:br>
            <a:r>
              <a:rPr lang="en-US" dirty="0"/>
              <a:t>For voluntary use of respirators other than dust masks, the OSHA requirements are more involved. They still don't rise to the level of that required under the full Respiratory Protection Program but do require employers to take quite a few protective measures.</a:t>
            </a:r>
          </a:p>
          <a:p>
            <a:r>
              <a:rPr lang="en-US" dirty="0"/>
              <a:t>The employer must:</a:t>
            </a:r>
          </a:p>
          <a:p>
            <a:r>
              <a:rPr lang="en-US" dirty="0"/>
              <a:t>Determine that the respirator use will not in itself create a hazard</a:t>
            </a:r>
          </a:p>
          <a:p>
            <a:r>
              <a:rPr lang="en-US" dirty="0"/>
              <a:t>Provide the respirator users with the information contained in the standard's Appendix D</a:t>
            </a:r>
          </a:p>
          <a:p>
            <a:r>
              <a:rPr lang="en-US" dirty="0"/>
              <a:t>Ensure that the respirator users are medically qualified to wear respirators, and</a:t>
            </a:r>
          </a:p>
          <a:p>
            <a:r>
              <a:rPr lang="en-US" dirty="0"/>
              <a:t>Ensure that the respirators are properly cleaned, stored, and maintained.</a:t>
            </a:r>
          </a:p>
          <a:p>
            <a:endParaRPr lang="en-US" dirty="0"/>
          </a:p>
          <a:p>
            <a:r>
              <a:rPr lang="en-US" dirty="0"/>
              <a:t>https://ohsonline.com/Articles/2011/05/01/Voluntary-Use-of-Respirators.aspx</a:t>
            </a:r>
          </a:p>
          <a:p>
            <a:endParaRPr lang="en-US" dirty="0"/>
          </a:p>
        </p:txBody>
      </p:sp>
      <p:sp>
        <p:nvSpPr>
          <p:cNvPr id="4" name="Slide Number Placeholder 3"/>
          <p:cNvSpPr>
            <a:spLocks noGrp="1"/>
          </p:cNvSpPr>
          <p:nvPr>
            <p:ph type="sldNum" sz="quarter" idx="5"/>
          </p:nvPr>
        </p:nvSpPr>
        <p:spPr/>
        <p:txBody>
          <a:bodyPr/>
          <a:lstStyle/>
          <a:p>
            <a:fld id="{031A0000-9580-4462-8829-AF772AC6B86D}" type="slidenum">
              <a:rPr lang="en-US" smtClean="0"/>
              <a:t>20</a:t>
            </a:fld>
            <a:endParaRPr lang="en-US"/>
          </a:p>
        </p:txBody>
      </p:sp>
    </p:spTree>
    <p:extLst>
      <p:ext uri="{BB962C8B-B14F-4D97-AF65-F5344CB8AC3E}">
        <p14:creationId xmlns:p14="http://schemas.microsoft.com/office/powerpoint/2010/main" val="2690901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have responsibilities:</a:t>
            </a:r>
          </a:p>
          <a:p>
            <a:endParaRPr lang="en-US" dirty="0"/>
          </a:p>
          <a:p>
            <a:r>
              <a:rPr lang="en-US" dirty="0"/>
              <a:t>1. Read and heed all instructions provided by the manufacturer on use, maintenance, cleaning and care, and warnings regarding the respirators limitations. </a:t>
            </a:r>
          </a:p>
          <a:p>
            <a:endParaRPr lang="en-US" dirty="0"/>
          </a:p>
          <a:p>
            <a:r>
              <a:rPr lang="en-US" dirty="0"/>
              <a:t>2. Choose respirators  NIOSH certified for use to protect against  contaminant. A label or statement of certification should appear on the respirator or respirator packaging. It will tell you what the respirator is designed for and how much it will protect you. </a:t>
            </a:r>
          </a:p>
          <a:p>
            <a:endParaRPr lang="en-US" dirty="0"/>
          </a:p>
          <a:p>
            <a:r>
              <a:rPr lang="en-US" dirty="0"/>
              <a:t>3. Do not wear your respirator into atmospheres containing contaminants for which your respirator is not designed to protect against. </a:t>
            </a:r>
          </a:p>
          <a:p>
            <a:endParaRPr lang="en-US" dirty="0"/>
          </a:p>
          <a:p>
            <a:r>
              <a:rPr lang="en-US" dirty="0"/>
              <a:t>4. Keep track of your respirator so that you do not mistakenly use someone else's respirator.</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21</a:t>
            </a:fld>
            <a:endParaRPr lang="en-US"/>
          </a:p>
        </p:txBody>
      </p:sp>
    </p:spTree>
    <p:extLst>
      <p:ext uri="{BB962C8B-B14F-4D97-AF65-F5344CB8AC3E}">
        <p14:creationId xmlns:p14="http://schemas.microsoft.com/office/powerpoint/2010/main" val="2331027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Respirator use is encouraged, even when exposures are below the exposure limit, to provide an additional level of comfort and protection for workers.</a:t>
            </a:r>
          </a:p>
          <a:p>
            <a:endParaRPr lang="en-US" dirty="0"/>
          </a:p>
          <a:p>
            <a:r>
              <a:rPr lang="en-US" dirty="0"/>
              <a:t> However, if a respirator is used improperly or not kept clean, the respirator itself can become a hazard to the worker.</a:t>
            </a:r>
          </a:p>
          <a:p>
            <a:endParaRPr lang="en-US" dirty="0"/>
          </a:p>
          <a:p>
            <a:r>
              <a:rPr lang="en-US" dirty="0"/>
              <a:t>Respirators are an effective method of protection against designated hazards when properly selected and worn.</a:t>
            </a:r>
          </a:p>
          <a:p>
            <a:endParaRPr lang="en-US" dirty="0"/>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22</a:t>
            </a:fld>
            <a:endParaRPr lang="en-US"/>
          </a:p>
        </p:txBody>
      </p:sp>
    </p:spTree>
    <p:extLst>
      <p:ext uri="{BB962C8B-B14F-4D97-AF65-F5344CB8AC3E}">
        <p14:creationId xmlns:p14="http://schemas.microsoft.com/office/powerpoint/2010/main" val="2110434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Enforcement Guidance for Small Farming Operations </a:t>
            </a:r>
          </a:p>
          <a:p>
            <a:r>
              <a:rPr lang="en-US" dirty="0"/>
              <a:t>The Appropriations Act exempts small farming operations from enforcement of all rules, regulations, standards or orders under the Occupational Safety and Health Act. A farming operation is exempt from all OSHA activities if it: </a:t>
            </a:r>
          </a:p>
          <a:p>
            <a:r>
              <a:rPr lang="en-US" dirty="0"/>
              <a:t> •Employs 10 or fewer employees currently and at all times during the last 12 months; and </a:t>
            </a:r>
          </a:p>
          <a:p>
            <a:r>
              <a:rPr lang="en-US" dirty="0"/>
              <a:t>  •Has not had an active temporary labor camp during the   proceeding 12 months. </a:t>
            </a:r>
          </a:p>
          <a:p>
            <a:r>
              <a:rPr lang="fr-FR" dirty="0"/>
              <a:t>Source: OSHA Instruction CPL 02-00-051 </a:t>
            </a:r>
            <a:endParaRPr lang="en-US" dirty="0"/>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23</a:t>
            </a:fld>
            <a:endParaRPr lang="en-US"/>
          </a:p>
        </p:txBody>
      </p:sp>
    </p:spTree>
    <p:extLst>
      <p:ext uri="{BB962C8B-B14F-4D97-AF65-F5344CB8AC3E}">
        <p14:creationId xmlns:p14="http://schemas.microsoft.com/office/powerpoint/2010/main" val="3272698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OSHA General Enforcement Guidelines Table  - describes the exceptions and limitations related to OSHA’s ability to inspect.</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24</a:t>
            </a:fld>
            <a:endParaRPr lang="en-US"/>
          </a:p>
        </p:txBody>
      </p:sp>
    </p:spTree>
    <p:extLst>
      <p:ext uri="{BB962C8B-B14F-4D97-AF65-F5344CB8AC3E}">
        <p14:creationId xmlns:p14="http://schemas.microsoft.com/office/powerpoint/2010/main" val="1414550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exempt from enforcement of all rules, regulations, standards or orders mean?</a:t>
            </a:r>
          </a:p>
          <a:p>
            <a:r>
              <a:rPr lang="en-US" dirty="0"/>
              <a:t>Can not use Federal funds to inspect or cite.</a:t>
            </a:r>
          </a:p>
          <a:p>
            <a:r>
              <a:rPr lang="en-US" dirty="0"/>
              <a:t>A state plan can not use federal funds to inspect </a:t>
            </a:r>
          </a:p>
          <a:p>
            <a:r>
              <a:rPr lang="en-US" dirty="0"/>
              <a:t>But the state plans can use state funds to inspect.</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25</a:t>
            </a:fld>
            <a:endParaRPr lang="en-US"/>
          </a:p>
        </p:txBody>
      </p:sp>
    </p:spTree>
    <p:extLst>
      <p:ext uri="{BB962C8B-B14F-4D97-AF65-F5344CB8AC3E}">
        <p14:creationId xmlns:p14="http://schemas.microsoft.com/office/powerpoint/2010/main" val="3824613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Jurisdiction on Farms: This is relatively new and not all operations, such as small grain elevators are aware of it.</a:t>
            </a:r>
          </a:p>
          <a:p>
            <a:r>
              <a:rPr lang="en-US" dirty="0"/>
              <a:t>In 2011 OSHA determined that the agency has jurisdiction over family farms, if they are involved in post‐harvest grain handling operations such as crop cleaning, sun drying, shelling, fumigating, curing, sorting, grading, packing, and cooling.</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26</a:t>
            </a:fld>
            <a:endParaRPr lang="en-US"/>
          </a:p>
        </p:txBody>
      </p:sp>
    </p:spTree>
    <p:extLst>
      <p:ext uri="{BB962C8B-B14F-4D97-AF65-F5344CB8AC3E}">
        <p14:creationId xmlns:p14="http://schemas.microsoft.com/office/powerpoint/2010/main" val="519998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OSHA cannot inspect or cite farms with 10 or fewer employees…</a:t>
            </a:r>
          </a:p>
          <a:p>
            <a:r>
              <a:rPr lang="en-US" dirty="0"/>
              <a:t>One important reason for understanding that small farms could fall under OSHA is that, in a court of law, OSHA rules and regulations may be used to identify safe and unsafe conditions on the farm.</a:t>
            </a:r>
          </a:p>
          <a:p>
            <a:r>
              <a:rPr lang="en-US" dirty="0"/>
              <a:t>State plan - state may be more stringent based on the state regulations. </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27</a:t>
            </a:fld>
            <a:endParaRPr lang="en-US"/>
          </a:p>
        </p:txBody>
      </p:sp>
    </p:spTree>
    <p:extLst>
      <p:ext uri="{BB962C8B-B14F-4D97-AF65-F5344CB8AC3E}">
        <p14:creationId xmlns:p14="http://schemas.microsoft.com/office/powerpoint/2010/main" val="790069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from OSHA.gov power point depict a full face respirator, an N95 filtering face piece, a welding hood</a:t>
            </a:r>
          </a:p>
          <a:p>
            <a:r>
              <a:rPr lang="en-US" dirty="0"/>
              <a:t>Employer must select and provide an appropriate respirator based on the respiratory hazards to which the worker is exposed and workplace and user factors that affect respirator performance and reliability</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28</a:t>
            </a:fld>
            <a:endParaRPr lang="en-US"/>
          </a:p>
        </p:txBody>
      </p:sp>
    </p:spTree>
    <p:extLst>
      <p:ext uri="{BB962C8B-B14F-4D97-AF65-F5344CB8AC3E}">
        <p14:creationId xmlns:p14="http://schemas.microsoft.com/office/powerpoint/2010/main" val="579370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 NIOSH-certified respirator that shall be used in compliance with the conditions of its certification</a:t>
            </a:r>
          </a:p>
          <a:p>
            <a:r>
              <a:rPr lang="en-US" dirty="0"/>
              <a:t>Identify and evaluate the respiratory hazards in the workplace, including a reasonable estimate of employee exposures and identification of the contaminant’s chemical state and physical form</a:t>
            </a:r>
          </a:p>
          <a:p>
            <a:r>
              <a:rPr lang="en-US" dirty="0"/>
              <a:t>Where exposure cannot be identified or reasonably estimated, the atmosphere shall be considered Immediately Dangerous to Life or Health (IDLH)</a:t>
            </a:r>
          </a:p>
          <a:p>
            <a:r>
              <a:rPr lang="en-US" dirty="0"/>
              <a:t>Select respirators from a sufficient number of models and sizes so that the respirator is acceptable to, and correctly fits, the user</a:t>
            </a:r>
          </a:p>
          <a:p>
            <a:endParaRPr lang="en-US" dirty="0"/>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29</a:t>
            </a:fld>
            <a:endParaRPr lang="en-US"/>
          </a:p>
        </p:txBody>
      </p:sp>
    </p:spTree>
    <p:extLst>
      <p:ext uri="{BB962C8B-B14F-4D97-AF65-F5344CB8AC3E}">
        <p14:creationId xmlns:p14="http://schemas.microsoft.com/office/powerpoint/2010/main" val="428929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 dust and its components are present in planting &amp; harvesting, storage, and feeding areas. Because the work place is also home this adds more complexity to protecting the person and family members who may be exposed to respiratory and other agricultural hazards </a:t>
            </a:r>
          </a:p>
          <a:p>
            <a:endParaRPr lang="en-US" dirty="0"/>
          </a:p>
          <a:p>
            <a:r>
              <a:rPr lang="en-US" dirty="0"/>
              <a:t>Photos property of AgriSafe Network. Pictures show combine harvesting corn, a grain bin, and a large round bale in the field.</a:t>
            </a:r>
          </a:p>
        </p:txBody>
      </p:sp>
      <p:sp>
        <p:nvSpPr>
          <p:cNvPr id="4" name="Slide Number Placeholder 3"/>
          <p:cNvSpPr>
            <a:spLocks noGrp="1"/>
          </p:cNvSpPr>
          <p:nvPr>
            <p:ph type="sldNum" sz="quarter" idx="10"/>
          </p:nvPr>
        </p:nvSpPr>
        <p:spPr/>
        <p:txBody>
          <a:bodyPr/>
          <a:lstStyle/>
          <a:p>
            <a:fld id="{031A0000-9580-4462-8829-AF772AC6B86D}" type="slidenum">
              <a:rPr lang="en-US" smtClean="0"/>
              <a:t>3</a:t>
            </a:fld>
            <a:endParaRPr lang="en-US"/>
          </a:p>
        </p:txBody>
      </p:sp>
    </p:spTree>
    <p:extLst>
      <p:ext uri="{BB962C8B-B14F-4D97-AF65-F5344CB8AC3E}">
        <p14:creationId xmlns:p14="http://schemas.microsoft.com/office/powerpoint/2010/main" val="1995153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All of these are considered air purifying respirators – they do not rely on another air supply but utilize ambient air. Picture shows an N95 2 strap respirator, a half face with pancake P100 filters, a half face with multigas and P100 dual cartridge, a P100 2 strap respirator, a half face respirator with organic vapor cartridge filters and dust caps, and a powered air respiratory protection (PAPR).</a:t>
            </a:r>
          </a:p>
          <a:p>
            <a:r>
              <a:rPr lang="en-US" dirty="0"/>
              <a:t>Select a NIOSH-certified respirator that shall be used in compliance with the conditions of its certification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CAE08-28FD-4C7D-BE88-090EA8CE5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217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 supplied air respirator is an atmosphere-supplying respirator for which the source  of breathing air is not designed to be carried by the user. Also called airline respirator. Picture shows a man in a Tyvek suit, taped gloves, foot protection and an airline respirator. OSHA </a:t>
            </a:r>
          </a:p>
          <a:p>
            <a:endParaRPr lang="en-US" dirty="0"/>
          </a:p>
          <a:p>
            <a:r>
              <a:rPr lang="en-US" dirty="0"/>
              <a:t>When to use:</a:t>
            </a:r>
          </a:p>
          <a:p>
            <a:r>
              <a:rPr lang="en-US" dirty="0"/>
              <a:t>Manure pits or confinement buildings during pit agitation or pumping</a:t>
            </a:r>
          </a:p>
          <a:p>
            <a:r>
              <a:rPr lang="en-US" dirty="0"/>
              <a:t>Environments with poor ventilation creating high levels of carbon monoxide</a:t>
            </a:r>
          </a:p>
          <a:p>
            <a:r>
              <a:rPr lang="en-US" dirty="0"/>
              <a:t>Fumigation in enclosed areas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395D3B-D489-42E0-BC1B-8B59659994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353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Self-contained breathing apparatus is an atmosphere-supplying respirator for which </a:t>
            </a:r>
          </a:p>
          <a:p>
            <a:r>
              <a:rPr lang="en-US" dirty="0"/>
              <a:t>the breathing air source is designed to be carried by the user –trained in SCBA use.</a:t>
            </a:r>
          </a:p>
          <a:p>
            <a:r>
              <a:rPr lang="en-US" dirty="0"/>
              <a:t>When to use:</a:t>
            </a:r>
          </a:p>
          <a:p>
            <a:r>
              <a:rPr lang="en-US" dirty="0"/>
              <a:t>Manure pits or confinement buildings during pit agitation or pumping.</a:t>
            </a:r>
          </a:p>
          <a:p>
            <a:r>
              <a:rPr lang="en-US" dirty="0"/>
              <a:t>Environments with poor ventilation creating high levels of carbon monoxide.</a:t>
            </a:r>
          </a:p>
          <a:p>
            <a:r>
              <a:rPr lang="en-US" dirty="0"/>
              <a:t>Fumigation in enclosed areas.</a:t>
            </a:r>
          </a:p>
          <a:p>
            <a:r>
              <a:rPr lang="en-US" dirty="0"/>
              <a:t>Silo entry that is oxygen limiting. </a:t>
            </a:r>
          </a:p>
          <a:p>
            <a:r>
              <a:rPr lang="en-US" dirty="0"/>
              <a:t>Picture shows man in Tyvek suit and using a SCBA protective system. OSHA photo</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395D3B-D489-42E0-BC1B-8B59659994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435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 not have to be a physician – may be a physician assistant, nurse practitioner.</a:t>
            </a:r>
          </a:p>
        </p:txBody>
      </p:sp>
      <p:sp>
        <p:nvSpPr>
          <p:cNvPr id="4" name="Slide Number Placeholder 3"/>
          <p:cNvSpPr>
            <a:spLocks noGrp="1"/>
          </p:cNvSpPr>
          <p:nvPr>
            <p:ph type="sldNum" sz="quarter" idx="10"/>
          </p:nvPr>
        </p:nvSpPr>
        <p:spPr/>
        <p:txBody>
          <a:bodyPr/>
          <a:lstStyle/>
          <a:p>
            <a:fld id="{031A0000-9580-4462-8829-AF772AC6B86D}" type="slidenum">
              <a:rPr lang="en-US" smtClean="0"/>
              <a:t>33</a:t>
            </a:fld>
            <a:endParaRPr lang="en-US"/>
          </a:p>
        </p:txBody>
      </p:sp>
    </p:spTree>
    <p:extLst>
      <p:ext uri="{BB962C8B-B14F-4D97-AF65-F5344CB8AC3E}">
        <p14:creationId xmlns:p14="http://schemas.microsoft.com/office/powerpoint/2010/main" val="1196301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PLHCP – Physician or other Licensed Health Care Professional</a:t>
            </a:r>
          </a:p>
          <a:p>
            <a:r>
              <a:rPr lang="en-US" dirty="0"/>
              <a:t>Must provide a medical evaluation to determine employee’s ability to use a respirator, before fit testing and use</a:t>
            </a:r>
          </a:p>
          <a:p>
            <a:r>
              <a:rPr lang="en-US" dirty="0"/>
              <a:t>Must identify a PLHCP to perform medical evaluations using a medical questionnaire or an initial medical examination that obtains the same information</a:t>
            </a:r>
          </a:p>
          <a:p>
            <a:r>
              <a:rPr lang="en-US" dirty="0"/>
              <a:t>Medical evaluation must obtain the information requested by the questionnaire in Sections 1 and 2, Part A of App. C</a:t>
            </a:r>
          </a:p>
          <a:p>
            <a:r>
              <a:rPr lang="en-US" dirty="0"/>
              <a:t>Follow-up medical examination is required for an employee who gives a positive response to any question among questions 1 through 8 in Section 2, Part A of App. C or whose initial medical examination demonstrates the need for a follow-up medical examination</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34</a:t>
            </a:fld>
            <a:endParaRPr lang="en-US"/>
          </a:p>
        </p:txBody>
      </p:sp>
    </p:spTree>
    <p:extLst>
      <p:ext uri="{BB962C8B-B14F-4D97-AF65-F5344CB8AC3E}">
        <p14:creationId xmlns:p14="http://schemas.microsoft.com/office/powerpoint/2010/main" val="3554485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review of medical status is not required- depends on each person</a:t>
            </a:r>
          </a:p>
          <a:p>
            <a:r>
              <a:rPr lang="en-US" dirty="0"/>
              <a:t>At a minimum, employer must provide additional medical evaluations if:</a:t>
            </a:r>
          </a:p>
          <a:p>
            <a:r>
              <a:rPr lang="en-US" dirty="0"/>
              <a:t>Employee reports medical signs or symptoms related to the ability to use a respirator</a:t>
            </a:r>
          </a:p>
          <a:p>
            <a:r>
              <a:rPr lang="en-US" dirty="0"/>
              <a:t>PLHCP, supervisor, or program administrator informs the employer that an employee needs to be reevaluated</a:t>
            </a:r>
          </a:p>
          <a:p>
            <a:r>
              <a:rPr lang="en-US" dirty="0"/>
              <a:t>Information from the respirator program, including observations made during fit testing and program evaluation, indicates a need</a:t>
            </a:r>
          </a:p>
          <a:p>
            <a:r>
              <a:rPr lang="en-US" dirty="0"/>
              <a:t>Change occurs in workplace conditions that may substantially increase the physiological burden on an employee</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35</a:t>
            </a:fld>
            <a:endParaRPr lang="en-US"/>
          </a:p>
        </p:txBody>
      </p:sp>
    </p:spTree>
    <p:extLst>
      <p:ext uri="{BB962C8B-B14F-4D97-AF65-F5344CB8AC3E}">
        <p14:creationId xmlns:p14="http://schemas.microsoft.com/office/powerpoint/2010/main" val="2840043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www.osha.gov</a:t>
            </a:r>
          </a:p>
          <a:p>
            <a:r>
              <a:rPr lang="en-US" dirty="0"/>
              <a:t>Fit testing must be done for each employee prior to use of a respirator</a:t>
            </a:r>
          </a:p>
          <a:p>
            <a:r>
              <a:rPr lang="en-US" dirty="0"/>
              <a:t>The employee must be fit tested with the same make, model, style, and size of respirator that will be used.</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36</a:t>
            </a:fld>
            <a:endParaRPr lang="en-US"/>
          </a:p>
        </p:txBody>
      </p:sp>
    </p:spTree>
    <p:extLst>
      <p:ext uri="{BB962C8B-B14F-4D97-AF65-F5344CB8AC3E}">
        <p14:creationId xmlns:p14="http://schemas.microsoft.com/office/powerpoint/2010/main" val="1053748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err="1"/>
              <a:t>Phoot</a:t>
            </a:r>
            <a:r>
              <a:rPr lang="en-US" dirty="0"/>
              <a:t> property of AgriSafe Network &amp; courtesy of TSI Portacount depicts quantitative Portacount and a Qualitative testing set.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395D3B-D489-42E0-BC1B-8B59659994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891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using tight-fitting face piece respirators must pass an appropriate qualitative fit test (QLFT) or quantitative fit test (QNFT):</a:t>
            </a:r>
          </a:p>
          <a:p>
            <a:r>
              <a:rPr lang="en-US" dirty="0"/>
              <a:t>prior to initial use,</a:t>
            </a:r>
          </a:p>
          <a:p>
            <a:r>
              <a:rPr lang="en-US" dirty="0"/>
              <a:t>whenever a different respirator face piece (size, style, model or make) is used, and</a:t>
            </a:r>
          </a:p>
          <a:p>
            <a:r>
              <a:rPr lang="en-US" dirty="0"/>
              <a:t>at least annually thereafter</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38</a:t>
            </a:fld>
            <a:endParaRPr lang="en-US"/>
          </a:p>
        </p:txBody>
      </p:sp>
    </p:spTree>
    <p:extLst>
      <p:ext uri="{BB962C8B-B14F-4D97-AF65-F5344CB8AC3E}">
        <p14:creationId xmlns:p14="http://schemas.microsoft.com/office/powerpoint/2010/main" val="3954084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Paragraph G of the Standard</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39</a:t>
            </a:fld>
            <a:endParaRPr lang="en-US"/>
          </a:p>
        </p:txBody>
      </p:sp>
    </p:spTree>
    <p:extLst>
      <p:ext uri="{BB962C8B-B14F-4D97-AF65-F5344CB8AC3E}">
        <p14:creationId xmlns:p14="http://schemas.microsoft.com/office/powerpoint/2010/main" val="412840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protecting the respiratory system we need to understand the respiratory system includes the “entire” respiratory track which includes from the nose, sinuses, upper airways, bronchioles and lungs. </a:t>
            </a:r>
          </a:p>
          <a:p>
            <a:r>
              <a:rPr lang="en-US" dirty="0"/>
              <a:t>Diagram depicts respiratory tract from nose to alveoli – Canadian Centre for Occupational Health &amp; Safety</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4</a:t>
            </a:fld>
            <a:endParaRPr lang="en-US"/>
          </a:p>
        </p:txBody>
      </p:sp>
    </p:spTree>
    <p:extLst>
      <p:ext uri="{BB962C8B-B14F-4D97-AF65-F5344CB8AC3E}">
        <p14:creationId xmlns:p14="http://schemas.microsoft.com/office/powerpoint/2010/main" val="1544261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shows facial </a:t>
            </a:r>
            <a:r>
              <a:rPr lang="en-US" dirty="0" smtClean="0"/>
              <a:t>hair </a:t>
            </a:r>
            <a:r>
              <a:rPr lang="en-US" dirty="0"/>
              <a:t>styles and areas protected by respirators  CDC/NIOSH</a:t>
            </a:r>
          </a:p>
        </p:txBody>
      </p:sp>
      <p:sp>
        <p:nvSpPr>
          <p:cNvPr id="4" name="Slide Number Placeholder 3"/>
          <p:cNvSpPr>
            <a:spLocks noGrp="1"/>
          </p:cNvSpPr>
          <p:nvPr>
            <p:ph type="sldNum" sz="quarter" idx="5"/>
          </p:nvPr>
        </p:nvSpPr>
        <p:spPr/>
        <p:txBody>
          <a:bodyPr/>
          <a:lstStyle/>
          <a:p>
            <a:fld id="{031A0000-9580-4462-8829-AF772AC6B86D}" type="slidenum">
              <a:rPr lang="en-US" smtClean="0"/>
              <a:t>40</a:t>
            </a:fld>
            <a:endParaRPr lang="en-US"/>
          </a:p>
        </p:txBody>
      </p:sp>
    </p:spTree>
    <p:extLst>
      <p:ext uri="{BB962C8B-B14F-4D97-AF65-F5344CB8AC3E}">
        <p14:creationId xmlns:p14="http://schemas.microsoft.com/office/powerpoint/2010/main" val="258128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from OSHA Website showing positive pressure check on the left and negative pressure check n the right.</a:t>
            </a:r>
          </a:p>
          <a:p>
            <a:r>
              <a:rPr lang="en-US" dirty="0"/>
              <a:t>User Seal check is part of teaching user to determine proper fit test when using respiratory protection </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41</a:t>
            </a:fld>
            <a:endParaRPr lang="en-US"/>
          </a:p>
        </p:txBody>
      </p:sp>
    </p:spTree>
    <p:extLst>
      <p:ext uri="{BB962C8B-B14F-4D97-AF65-F5344CB8AC3E}">
        <p14:creationId xmlns:p14="http://schemas.microsoft.com/office/powerpoint/2010/main" val="480749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www.3m.co.uk/fittestrespirator provides information on fit check procedure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CAE08-28FD-4C7D-BE88-090EA8CE5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94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Filter face piece fit test method</a:t>
            </a:r>
          </a:p>
          <a:p>
            <a:r>
              <a:rPr lang="en-US" dirty="0"/>
              <a:t>Educational poster from 3M</a:t>
            </a:r>
          </a:p>
        </p:txBody>
      </p:sp>
      <p:sp>
        <p:nvSpPr>
          <p:cNvPr id="4" name="Slide Number Placeholder 3"/>
          <p:cNvSpPr>
            <a:spLocks noGrp="1"/>
          </p:cNvSpPr>
          <p:nvPr>
            <p:ph type="sldNum" sz="quarter" idx="10"/>
          </p:nvPr>
        </p:nvSpPr>
        <p:spPr/>
        <p:txBody>
          <a:bodyPr/>
          <a:lstStyle/>
          <a:p>
            <a:fld id="{031A0000-9580-4462-8829-AF772AC6B86D}" type="slidenum">
              <a:rPr lang="en-US" smtClean="0"/>
              <a:t>43</a:t>
            </a:fld>
            <a:endParaRPr lang="en-US"/>
          </a:p>
        </p:txBody>
      </p:sp>
    </p:spTree>
    <p:extLst>
      <p:ext uri="{BB962C8B-B14F-4D97-AF65-F5344CB8AC3E}">
        <p14:creationId xmlns:p14="http://schemas.microsoft.com/office/powerpoint/2010/main" val="281635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 check information found on Gemplers.com</a:t>
            </a:r>
          </a:p>
        </p:txBody>
      </p:sp>
      <p:sp>
        <p:nvSpPr>
          <p:cNvPr id="4" name="Slide Number Placeholder 3"/>
          <p:cNvSpPr>
            <a:spLocks noGrp="1"/>
          </p:cNvSpPr>
          <p:nvPr>
            <p:ph type="sldNum" sz="quarter" idx="5"/>
          </p:nvPr>
        </p:nvSpPr>
        <p:spPr/>
        <p:txBody>
          <a:bodyPr/>
          <a:lstStyle/>
          <a:p>
            <a:fld id="{031A0000-9580-4462-8829-AF772AC6B86D}" type="slidenum">
              <a:rPr lang="en-US" smtClean="0"/>
              <a:t>44</a:t>
            </a:fld>
            <a:endParaRPr lang="en-US"/>
          </a:p>
        </p:txBody>
      </p:sp>
    </p:spTree>
    <p:extLst>
      <p:ext uri="{BB962C8B-B14F-4D97-AF65-F5344CB8AC3E}">
        <p14:creationId xmlns:p14="http://schemas.microsoft.com/office/powerpoint/2010/main" val="562372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appropriate surveillance of work area conditions and degree of exposure or stress;  reevaluate the respirator’s effectiveness when it may be affected by changes.</a:t>
            </a:r>
          </a:p>
          <a:p>
            <a:r>
              <a:rPr lang="en-US" dirty="0"/>
              <a:t>Employees must leave the respirator use area:</a:t>
            </a:r>
          </a:p>
          <a:p>
            <a:r>
              <a:rPr lang="en-US" dirty="0"/>
              <a:t>to wash their faces and respirator facepieces as necessary</a:t>
            </a:r>
          </a:p>
          <a:p>
            <a:r>
              <a:rPr lang="en-US" dirty="0"/>
              <a:t>if they detect vapor or gas breakthrough, changes in breathing resistance, or leakage of the facepiece</a:t>
            </a:r>
          </a:p>
          <a:p>
            <a:r>
              <a:rPr lang="en-US" dirty="0"/>
              <a:t>to replace the respirator or filter, cartridge, or canister</a:t>
            </a:r>
          </a:p>
          <a:p>
            <a:r>
              <a:rPr lang="en-US" dirty="0"/>
              <a:t>If employee detects vapor or gas breakthrough, changes in breathing resistance, or leakage of the facepiece, employer must replace or repair the respirator before allowing employee to return to the work area.</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45</a:t>
            </a:fld>
            <a:endParaRPr lang="en-US"/>
          </a:p>
        </p:txBody>
      </p:sp>
    </p:spTree>
    <p:extLst>
      <p:ext uri="{BB962C8B-B14F-4D97-AF65-F5344CB8AC3E}">
        <p14:creationId xmlns:p14="http://schemas.microsoft.com/office/powerpoint/2010/main" val="2524227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Photo</a:t>
            </a:r>
            <a:r>
              <a:rPr lang="en-US" baseline="0" dirty="0"/>
              <a:t> from OSHA website sows man cleaning a half face respirator in a tub of soapy water. </a:t>
            </a:r>
            <a:endParaRPr lang="en-US" dirty="0"/>
          </a:p>
          <a:p>
            <a:r>
              <a:rPr lang="en-US" dirty="0"/>
              <a:t>Maintenance</a:t>
            </a:r>
            <a:r>
              <a:rPr lang="en-US" baseline="0" dirty="0"/>
              <a:t> and Care is a critical part of the respiratory program</a:t>
            </a:r>
          </a:p>
          <a:p>
            <a:r>
              <a:rPr lang="en-US" baseline="0" dirty="0"/>
              <a:t>Follow procedures in Appendix B-2 or by manufactures recommendations</a:t>
            </a:r>
          </a:p>
          <a:p>
            <a:r>
              <a:rPr lang="en-US" baseline="0" dirty="0"/>
              <a:t>Establish a cleaning procedure and guidelines </a:t>
            </a:r>
            <a:endParaRPr lang="en-US" dirty="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18A37E97-3B86-4330-ACC0-5446E2F597A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457200" rtl="0" eaLnBrk="0" fontAlgn="auto" latinLnBrk="0" hangingPunct="0">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10895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Important to store the respirator  properly.</a:t>
            </a:r>
          </a:p>
          <a:p>
            <a:r>
              <a:rPr lang="en-US" dirty="0"/>
              <a:t>Do not seal it tight in a plastic bag or container after use - moisture will create a mold environment.</a:t>
            </a:r>
          </a:p>
          <a:p>
            <a:r>
              <a:rPr lang="en-US" dirty="0"/>
              <a:t>Store in paper sack or a canister with air flow </a:t>
            </a:r>
          </a:p>
          <a:p>
            <a:endParaRPr lang="en-US" dirty="0"/>
          </a:p>
          <a:p>
            <a:r>
              <a:rPr lang="en-US" dirty="0"/>
              <a:t>Sometimes may throw away the 2 strap dust mask (filtering face piece). </a:t>
            </a: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F4ADB0F4-3814-4828-9613-4609969B02FB}"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457200" rtl="0" eaLnBrk="0" fontAlgn="auto" latinLnBrk="0" hangingPunct="0">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38572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Pictures show a box similar to a fishing tackle box for ppe storage in an accessible place. The photon the right shows a larger central storage area with a larger supply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395D3B-D489-42E0-BC1B-8B59659994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457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filters, cartridges and canisters</a:t>
            </a:r>
            <a:br>
              <a:rPr lang="en-US" dirty="0"/>
            </a:br>
            <a:r>
              <a:rPr lang="en-US" dirty="0"/>
              <a:t>used in the workplace must be labeled</a:t>
            </a:r>
            <a:br>
              <a:rPr lang="en-US" dirty="0"/>
            </a:br>
            <a:r>
              <a:rPr lang="en-US" dirty="0"/>
              <a:t>and color coded with the NIOSH approval label</a:t>
            </a:r>
          </a:p>
          <a:p>
            <a:r>
              <a:rPr lang="en-US" dirty="0"/>
              <a:t>The label must not be removed and must remain legible</a:t>
            </a:r>
          </a:p>
          <a:p>
            <a:r>
              <a:rPr lang="en-US" dirty="0"/>
              <a:t>“TC number” is no longer on cartridges or filters (Part 84)</a:t>
            </a:r>
          </a:p>
          <a:p>
            <a:r>
              <a:rPr lang="en-US" dirty="0"/>
              <a:t>Marked with “NIOSH”, manufacturer’s name and part number, and an abbreviation to indicate cartridge or filter type (e.g., N95, P100, etc.)</a:t>
            </a:r>
          </a:p>
          <a:p>
            <a:r>
              <a:rPr lang="en-US" dirty="0"/>
              <a:t>Matrix approval label supplied, usually as insert in box</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49</a:t>
            </a:fld>
            <a:endParaRPr lang="en-US"/>
          </a:p>
        </p:txBody>
      </p:sp>
    </p:spTree>
    <p:extLst>
      <p:ext uri="{BB962C8B-B14F-4D97-AF65-F5344CB8AC3E}">
        <p14:creationId xmlns:p14="http://schemas.microsoft.com/office/powerpoint/2010/main" val="240814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concerned about the particles that can reach the tiny airways of the lungs called Alveoli. </a:t>
            </a:r>
          </a:p>
          <a:p>
            <a:r>
              <a:rPr lang="en-US" dirty="0"/>
              <a:t>Respirable dust  - along with fumes and gases can reach these areas of the lung where the exchange of oxygen takes place.</a:t>
            </a:r>
          </a:p>
          <a:p>
            <a:endParaRPr lang="en-US" dirty="0"/>
          </a:p>
          <a:p>
            <a:r>
              <a:rPr lang="en-US" dirty="0"/>
              <a:t>http://www.bluebulbprojects.com/measureofthings/results.php?comp=area&amp;unit=m2&amp;amt=354.2&amp;sort=pr&amp;p=2.  Image is a cut away of alveoli.</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5</a:t>
            </a:fld>
            <a:endParaRPr lang="en-US"/>
          </a:p>
        </p:txBody>
      </p:sp>
    </p:spTree>
    <p:extLst>
      <p:ext uri="{BB962C8B-B14F-4D97-AF65-F5344CB8AC3E}">
        <p14:creationId xmlns:p14="http://schemas.microsoft.com/office/powerpoint/2010/main" val="3452585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property of AgriSafe Network</a:t>
            </a:r>
          </a:p>
          <a:p>
            <a:r>
              <a:rPr lang="en-US" dirty="0"/>
              <a:t>These pictures show examples of the labeling on filters and cartridges.</a:t>
            </a:r>
          </a:p>
          <a:p>
            <a:r>
              <a:rPr lang="en-US" dirty="0"/>
              <a:t>All filters, cartridges and canisters</a:t>
            </a:r>
            <a:br>
              <a:rPr lang="en-US" dirty="0"/>
            </a:br>
            <a:r>
              <a:rPr lang="en-US" dirty="0"/>
              <a:t>used in the workplace must be labeled</a:t>
            </a:r>
            <a:br>
              <a:rPr lang="en-US" dirty="0"/>
            </a:br>
            <a:r>
              <a:rPr lang="en-US" dirty="0"/>
              <a:t>and color coded with the NIOSH approval label</a:t>
            </a:r>
          </a:p>
          <a:p>
            <a:r>
              <a:rPr lang="en-US" dirty="0"/>
              <a:t>The label must not be removed and must remain legible</a:t>
            </a:r>
          </a:p>
          <a:p>
            <a:r>
              <a:rPr lang="en-US" dirty="0"/>
              <a:t>“TC number” is no longer on cartridges or filters (Part 84)</a:t>
            </a:r>
          </a:p>
          <a:p>
            <a:r>
              <a:rPr lang="en-US" dirty="0"/>
              <a:t>Marked with “NIOSH”, manufacturer’s name and part number, and an abbreviation to indicate cartridge or filter type (e.g., N95, P100, etc.)</a:t>
            </a:r>
          </a:p>
          <a:p>
            <a:r>
              <a:rPr lang="en-US" dirty="0"/>
              <a:t>Matrix approval label supplied, usually as insert in box</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50</a:t>
            </a:fld>
            <a:endParaRPr lang="en-US"/>
          </a:p>
        </p:txBody>
      </p:sp>
    </p:spTree>
    <p:extLst>
      <p:ext uri="{BB962C8B-B14F-4D97-AF65-F5344CB8AC3E}">
        <p14:creationId xmlns:p14="http://schemas.microsoft.com/office/powerpoint/2010/main" val="2753954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training is part of training and information for employees who are required to wear respirators. Demonstration and return demonstration are key components of effective training sessions.</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51</a:t>
            </a:fld>
            <a:endParaRPr lang="en-US"/>
          </a:p>
        </p:txBody>
      </p:sp>
    </p:spTree>
    <p:extLst>
      <p:ext uri="{BB962C8B-B14F-4D97-AF65-F5344CB8AC3E}">
        <p14:creationId xmlns:p14="http://schemas.microsoft.com/office/powerpoint/2010/main" val="2970160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must be provided prior to use, unless acceptable training has been provided by another employer within the past 12 months</a:t>
            </a:r>
          </a:p>
          <a:p>
            <a:r>
              <a:rPr lang="en-US" dirty="0"/>
              <a:t>Retraining is required annually, and when:</a:t>
            </a:r>
          </a:p>
          <a:p>
            <a:r>
              <a:rPr lang="en-US" dirty="0"/>
              <a:t>changes in the workplace or type of respirator render previous training obsolete</a:t>
            </a:r>
          </a:p>
          <a:p>
            <a:r>
              <a:rPr lang="en-US" dirty="0"/>
              <a:t>there are inadequacies in the employee’s knowledge or use</a:t>
            </a:r>
          </a:p>
          <a:p>
            <a:r>
              <a:rPr lang="en-US" dirty="0"/>
              <a:t>any other situation arises in which retraining appears necessary</a:t>
            </a:r>
          </a:p>
          <a:p>
            <a:r>
              <a:rPr lang="en-US" dirty="0"/>
              <a:t>The basic advisory information in Appendix D must be provided to employees who wear respirators when use is not required by this standard or by the employer</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52</a:t>
            </a:fld>
            <a:endParaRPr lang="en-US"/>
          </a:p>
        </p:txBody>
      </p:sp>
    </p:spTree>
    <p:extLst>
      <p:ext uri="{BB962C8B-B14F-4D97-AF65-F5344CB8AC3E}">
        <p14:creationId xmlns:p14="http://schemas.microsoft.com/office/powerpoint/2010/main" val="3574952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conduct evaluations of the workplace as necessary to ensure effective implementation of the program</a:t>
            </a:r>
          </a:p>
          <a:p>
            <a:r>
              <a:rPr lang="en-US" dirty="0"/>
              <a:t>Must regularly consult employees required to use respirators to assess their views on program effectiveness and to identify and correct any problems</a:t>
            </a:r>
          </a:p>
          <a:p>
            <a:r>
              <a:rPr lang="en-US" dirty="0"/>
              <a:t>Factors to be assessed include, but are not limited to:</a:t>
            </a:r>
          </a:p>
          <a:p>
            <a:r>
              <a:rPr lang="en-US" dirty="0"/>
              <a:t>respirator fit (including effect on workplace performance)</a:t>
            </a:r>
          </a:p>
          <a:p>
            <a:r>
              <a:rPr lang="en-US" dirty="0"/>
              <a:t>appropriate selection </a:t>
            </a:r>
          </a:p>
          <a:p>
            <a:r>
              <a:rPr lang="en-US" dirty="0"/>
              <a:t>proper use </a:t>
            </a:r>
          </a:p>
          <a:p>
            <a:r>
              <a:rPr lang="en-US" dirty="0"/>
              <a:t>proper maintenance</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53</a:t>
            </a:fld>
            <a:endParaRPr lang="en-US"/>
          </a:p>
        </p:txBody>
      </p:sp>
    </p:spTree>
    <p:extLst>
      <p:ext uri="{BB962C8B-B14F-4D97-AF65-F5344CB8AC3E}">
        <p14:creationId xmlns:p14="http://schemas.microsoft.com/office/powerpoint/2010/main" val="33752065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Records of medical evaluations must be retained and made available per 29 CFR 1910.1020</a:t>
            </a:r>
          </a:p>
          <a:p>
            <a:r>
              <a:rPr lang="en-US" dirty="0"/>
              <a:t>A record of fit tests must be established and retained until the next fit test is administered</a:t>
            </a:r>
          </a:p>
          <a:p>
            <a:r>
              <a:rPr lang="en-US" dirty="0"/>
              <a:t>A written copy of the current program must be retained</a:t>
            </a:r>
          </a:p>
          <a:p>
            <a:r>
              <a:rPr lang="en-US" dirty="0"/>
              <a:t>Written materials required to be retained must be made available upon request to affected employees and OSHA</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54</a:t>
            </a:fld>
            <a:endParaRPr lang="en-US"/>
          </a:p>
        </p:txBody>
      </p:sp>
    </p:spTree>
    <p:extLst>
      <p:ext uri="{BB962C8B-B14F-4D97-AF65-F5344CB8AC3E}">
        <p14:creationId xmlns:p14="http://schemas.microsoft.com/office/powerpoint/2010/main" val="33085701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1910.111, Storage and handling of anhydrous ammonia </a:t>
            </a:r>
          </a:p>
          <a:p>
            <a:r>
              <a:rPr lang="en-US" dirty="0"/>
              <a:t>1910.111(a), General </a:t>
            </a:r>
          </a:p>
          <a:p>
            <a:r>
              <a:rPr lang="en-US" dirty="0"/>
              <a:t>1910.111(b), Basic rules</a:t>
            </a:r>
          </a:p>
          <a:p>
            <a:endParaRPr lang="en-US" dirty="0"/>
          </a:p>
          <a:p>
            <a:r>
              <a:rPr lang="en-US" dirty="0"/>
              <a:t>This standard is intended to apply to the design, construction, location, installation, and operation of anhydrous ammonia systems including refrigerated ammonia storage systems</a:t>
            </a:r>
          </a:p>
          <a:p>
            <a:endParaRPr lang="en-US" dirty="0"/>
          </a:p>
        </p:txBody>
      </p:sp>
      <p:sp>
        <p:nvSpPr>
          <p:cNvPr id="4" name="Slide Number Placeholder 3"/>
          <p:cNvSpPr>
            <a:spLocks noGrp="1"/>
          </p:cNvSpPr>
          <p:nvPr>
            <p:ph type="sldNum" sz="quarter" idx="5"/>
          </p:nvPr>
        </p:nvSpPr>
        <p:spPr/>
        <p:txBody>
          <a:bodyPr/>
          <a:lstStyle/>
          <a:p>
            <a:fld id="{031A0000-9580-4462-8829-AF772AC6B86D}" type="slidenum">
              <a:rPr lang="en-US" smtClean="0"/>
              <a:t>55</a:t>
            </a:fld>
            <a:endParaRPr lang="en-US"/>
          </a:p>
        </p:txBody>
      </p:sp>
    </p:spTree>
    <p:extLst>
      <p:ext uri="{BB962C8B-B14F-4D97-AF65-F5344CB8AC3E}">
        <p14:creationId xmlns:p14="http://schemas.microsoft.com/office/powerpoint/2010/main" val="3356931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1910.1200 Hazard Communication</a:t>
            </a:r>
          </a:p>
          <a:p>
            <a:r>
              <a:rPr lang="en-US" dirty="0"/>
              <a:t>The purpose of this section is to ensure that the hazards of all chemicals produced or imported are evaluated, and that information concerning their hazards is transmitted to employers and employees. </a:t>
            </a:r>
          </a:p>
          <a:p>
            <a:r>
              <a:rPr lang="en-US" dirty="0"/>
              <a:t>This transmittal of information is to be accomplished by means of comprehensive hazard communication programs, which are to include container labeling and other forms of warning, material safety data sheets and employee training.</a:t>
            </a:r>
          </a:p>
          <a:p>
            <a:endParaRPr lang="en-US" dirty="0"/>
          </a:p>
        </p:txBody>
      </p:sp>
      <p:sp>
        <p:nvSpPr>
          <p:cNvPr id="4" name="Slide Number Placeholder 3"/>
          <p:cNvSpPr>
            <a:spLocks noGrp="1"/>
          </p:cNvSpPr>
          <p:nvPr>
            <p:ph type="sldNum" sz="quarter" idx="5"/>
          </p:nvPr>
        </p:nvSpPr>
        <p:spPr/>
        <p:txBody>
          <a:bodyPr/>
          <a:lstStyle/>
          <a:p>
            <a:fld id="{031A0000-9580-4462-8829-AF772AC6B86D}" type="slidenum">
              <a:rPr lang="en-US" smtClean="0"/>
              <a:t>56</a:t>
            </a:fld>
            <a:endParaRPr lang="en-US"/>
          </a:p>
        </p:txBody>
      </p:sp>
    </p:spTree>
    <p:extLst>
      <p:ext uri="{BB962C8B-B14F-4D97-AF65-F5344CB8AC3E}">
        <p14:creationId xmlns:p14="http://schemas.microsoft.com/office/powerpoint/2010/main" val="1491308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Worker Protection Standard is intended to protect employees on farms, forests, nurseries, and greenhouses that are occupationally exposed to agricultural pesticides.[1]</a:t>
            </a:r>
          </a:p>
          <a:p>
            <a:r>
              <a:rPr lang="en-US" dirty="0"/>
              <a:t>This is managed by the United States Environmental Protection Agency (EPA),       and is separate from the Hazard Communication Standard managed by Occupational Safety and Health Administration (OSHA).</a:t>
            </a:r>
          </a:p>
          <a:p>
            <a:endParaRPr lang="en-US" dirty="0"/>
          </a:p>
        </p:txBody>
      </p:sp>
      <p:sp>
        <p:nvSpPr>
          <p:cNvPr id="4" name="Slide Number Placeholder 3"/>
          <p:cNvSpPr>
            <a:spLocks noGrp="1"/>
          </p:cNvSpPr>
          <p:nvPr>
            <p:ph type="sldNum" sz="quarter" idx="5"/>
          </p:nvPr>
        </p:nvSpPr>
        <p:spPr/>
        <p:txBody>
          <a:bodyPr/>
          <a:lstStyle/>
          <a:p>
            <a:fld id="{031A0000-9580-4462-8829-AF772AC6B86D}" type="slidenum">
              <a:rPr lang="en-US" smtClean="0"/>
              <a:t>57</a:t>
            </a:fld>
            <a:endParaRPr lang="en-US"/>
          </a:p>
        </p:txBody>
      </p:sp>
    </p:spTree>
    <p:extLst>
      <p:ext uri="{BB962C8B-B14F-4D97-AF65-F5344CB8AC3E}">
        <p14:creationId xmlns:p14="http://schemas.microsoft.com/office/powerpoint/2010/main" val="940758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changes that went into effect in 2017 impact young workers.</a:t>
            </a:r>
          </a:p>
          <a:p>
            <a:r>
              <a:rPr lang="en-US" dirty="0"/>
              <a:t>	Handlers and early-entry workers must be at least 18 years old.</a:t>
            </a:r>
          </a:p>
          <a:p>
            <a:r>
              <a:rPr lang="en-US" dirty="0"/>
              <a:t>(Members of owner’s immediate family are exempt from this and most other requirements of the WPS.)</a:t>
            </a:r>
          </a:p>
          <a:p>
            <a:r>
              <a:rPr lang="en-US" dirty="0"/>
              <a:t>	Definition of family has changed: Previously Included spouse, parents, stepparents, foster parents, children, stepchildren, foster children, brothers, and sisters.</a:t>
            </a:r>
          </a:p>
          <a:p>
            <a:r>
              <a:rPr lang="en-US" dirty="0"/>
              <a:t>	Expanded to also include all in-laws, grandparents, grandchildren, aunts, uncles, nieces, nephews and first cousins.</a:t>
            </a:r>
          </a:p>
          <a:p>
            <a:endParaRPr lang="en-US" dirty="0"/>
          </a:p>
        </p:txBody>
      </p:sp>
      <p:sp>
        <p:nvSpPr>
          <p:cNvPr id="4" name="Slide Number Placeholder 3"/>
          <p:cNvSpPr>
            <a:spLocks noGrp="1"/>
          </p:cNvSpPr>
          <p:nvPr>
            <p:ph type="sldNum" sz="quarter" idx="5"/>
          </p:nvPr>
        </p:nvSpPr>
        <p:spPr/>
        <p:txBody>
          <a:bodyPr/>
          <a:lstStyle/>
          <a:p>
            <a:fld id="{031A0000-9580-4462-8829-AF772AC6B86D}" type="slidenum">
              <a:rPr lang="en-US" smtClean="0"/>
              <a:t>58</a:t>
            </a:fld>
            <a:endParaRPr lang="en-US"/>
          </a:p>
        </p:txBody>
      </p:sp>
    </p:spTree>
    <p:extLst>
      <p:ext uri="{BB962C8B-B14F-4D97-AF65-F5344CB8AC3E}">
        <p14:creationId xmlns:p14="http://schemas.microsoft.com/office/powerpoint/2010/main" val="39842727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Resources available on OSHA. </a:t>
            </a:r>
            <a:r>
              <a:rPr lang="en-US" dirty="0" err="1"/>
              <a:t>Gov</a:t>
            </a:r>
            <a:endParaRPr lang="en-US" dirty="0"/>
          </a:p>
          <a:p>
            <a:r>
              <a:rPr lang="en-US" dirty="0"/>
              <a:t>How to get to this location</a:t>
            </a:r>
          </a:p>
          <a:p>
            <a:r>
              <a:rPr lang="en-US" dirty="0"/>
              <a:t>Search Bar</a:t>
            </a:r>
          </a:p>
          <a:p>
            <a:r>
              <a:rPr lang="en-US" dirty="0"/>
              <a:t>A-Z Index</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60</a:t>
            </a:fld>
            <a:endParaRPr lang="en-US"/>
          </a:p>
        </p:txBody>
      </p:sp>
    </p:spTree>
    <p:extLst>
      <p:ext uri="{BB962C8B-B14F-4D97-AF65-F5344CB8AC3E}">
        <p14:creationId xmlns:p14="http://schemas.microsoft.com/office/powerpoint/2010/main" val="309403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signs and symptoms that we need to be aware of that can signal problems related to respiratory exposures and illnesses.</a:t>
            </a:r>
          </a:p>
          <a:p>
            <a:r>
              <a:rPr lang="en-US" dirty="0"/>
              <a:t>Monday morning syndrome – when you are gone for a few days and your symptoms subside and when you return to the exposures then they come back.</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6</a:t>
            </a:fld>
            <a:endParaRPr lang="en-US"/>
          </a:p>
        </p:txBody>
      </p:sp>
    </p:spTree>
    <p:extLst>
      <p:ext uri="{BB962C8B-B14F-4D97-AF65-F5344CB8AC3E}">
        <p14:creationId xmlns:p14="http://schemas.microsoft.com/office/powerpoint/2010/main" val="28828153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by step directions</a:t>
            </a:r>
          </a:p>
        </p:txBody>
      </p:sp>
      <p:sp>
        <p:nvSpPr>
          <p:cNvPr id="4" name="Slide Number Placeholder 3"/>
          <p:cNvSpPr>
            <a:spLocks noGrp="1"/>
          </p:cNvSpPr>
          <p:nvPr>
            <p:ph type="sldNum" sz="quarter" idx="10"/>
          </p:nvPr>
        </p:nvSpPr>
        <p:spPr/>
        <p:txBody>
          <a:bodyPr/>
          <a:lstStyle/>
          <a:p>
            <a:fld id="{031A0000-9580-4462-8829-AF772AC6B86D}" type="slidenum">
              <a:rPr lang="en-US" smtClean="0"/>
              <a:t>61</a:t>
            </a:fld>
            <a:endParaRPr lang="en-US"/>
          </a:p>
        </p:txBody>
      </p:sp>
    </p:spTree>
    <p:extLst>
      <p:ext uri="{BB962C8B-B14F-4D97-AF65-F5344CB8AC3E}">
        <p14:creationId xmlns:p14="http://schemas.microsoft.com/office/powerpoint/2010/main" val="40441158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of OSHA Respiratory Program</a:t>
            </a:r>
          </a:p>
        </p:txBody>
      </p:sp>
      <p:sp>
        <p:nvSpPr>
          <p:cNvPr id="4" name="Slide Number Placeholder 3"/>
          <p:cNvSpPr>
            <a:spLocks noGrp="1"/>
          </p:cNvSpPr>
          <p:nvPr>
            <p:ph type="sldNum" sz="quarter" idx="10"/>
          </p:nvPr>
        </p:nvSpPr>
        <p:spPr/>
        <p:txBody>
          <a:bodyPr/>
          <a:lstStyle/>
          <a:p>
            <a:fld id="{031A0000-9580-4462-8829-AF772AC6B86D}" type="slidenum">
              <a:rPr lang="en-US" smtClean="0"/>
              <a:t>62</a:t>
            </a:fld>
            <a:endParaRPr lang="en-US"/>
          </a:p>
        </p:txBody>
      </p:sp>
    </p:spTree>
    <p:extLst>
      <p:ext uri="{BB962C8B-B14F-4D97-AF65-F5344CB8AC3E}">
        <p14:creationId xmlns:p14="http://schemas.microsoft.com/office/powerpoint/2010/main" val="7053817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Agricultural Operations Quick takes </a:t>
            </a:r>
            <a:r>
              <a:rPr lang="en-US" dirty="0" smtClean="0"/>
              <a:t>Topics </a:t>
            </a:r>
            <a:r>
              <a:rPr lang="en-US" dirty="0"/>
              <a:t>Page</a:t>
            </a:r>
          </a:p>
          <a:p>
            <a:r>
              <a:rPr lang="en-US" dirty="0"/>
              <a:t>www.osha.gov</a:t>
            </a:r>
          </a:p>
        </p:txBody>
      </p:sp>
      <p:sp>
        <p:nvSpPr>
          <p:cNvPr id="4" name="Slide Number Placeholder 3"/>
          <p:cNvSpPr>
            <a:spLocks noGrp="1"/>
          </p:cNvSpPr>
          <p:nvPr>
            <p:ph type="sldNum" sz="quarter" idx="10"/>
          </p:nvPr>
        </p:nvSpPr>
        <p:spPr/>
        <p:txBody>
          <a:bodyPr/>
          <a:lstStyle/>
          <a:p>
            <a:fld id="{031A0000-9580-4462-8829-AF772AC6B86D}" type="slidenum">
              <a:rPr lang="en-US" smtClean="0"/>
              <a:t>63</a:t>
            </a:fld>
            <a:endParaRPr lang="en-US"/>
          </a:p>
        </p:txBody>
      </p:sp>
    </p:spTree>
    <p:extLst>
      <p:ext uri="{BB962C8B-B14F-4D97-AF65-F5344CB8AC3E}">
        <p14:creationId xmlns:p14="http://schemas.microsoft.com/office/powerpoint/2010/main" val="5745891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Small Entity Compliance Guide is a useful tool in Respiratory Program Development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CAE08-28FD-4C7D-BE88-090EA8CE5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7023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contains an agriculture respiratory protection guide: The Air You Breathe</a:t>
            </a:r>
          </a:p>
          <a:p>
            <a:r>
              <a:rPr lang="en-US" dirty="0"/>
              <a:t>Oregon OSHA resources include an agricultural specific respiratory protection guide for agricultural employers </a:t>
            </a:r>
          </a:p>
          <a:p>
            <a:r>
              <a:rPr lang="en-US" dirty="0"/>
              <a:t>How to find this resource:</a:t>
            </a:r>
          </a:p>
          <a:p>
            <a:r>
              <a:rPr lang="en-US" dirty="0"/>
              <a:t>Oregon OSHA </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65</a:t>
            </a:fld>
            <a:endParaRPr lang="en-US"/>
          </a:p>
        </p:txBody>
      </p:sp>
    </p:spTree>
    <p:extLst>
      <p:ext uri="{BB962C8B-B14F-4D97-AF65-F5344CB8AC3E}">
        <p14:creationId xmlns:p14="http://schemas.microsoft.com/office/powerpoint/2010/main" val="4291959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from the Air You Breathe – Oregon OSHA</a:t>
            </a:r>
          </a:p>
        </p:txBody>
      </p:sp>
      <p:sp>
        <p:nvSpPr>
          <p:cNvPr id="4" name="Slide Number Placeholder 3"/>
          <p:cNvSpPr>
            <a:spLocks noGrp="1"/>
          </p:cNvSpPr>
          <p:nvPr>
            <p:ph type="sldNum" sz="quarter" idx="5"/>
          </p:nvPr>
        </p:nvSpPr>
        <p:spPr/>
        <p:txBody>
          <a:bodyPr/>
          <a:lstStyle/>
          <a:p>
            <a:fld id="{031A0000-9580-4462-8829-AF772AC6B86D}" type="slidenum">
              <a:rPr lang="en-US" smtClean="0"/>
              <a:t>66</a:t>
            </a:fld>
            <a:endParaRPr lang="en-US"/>
          </a:p>
        </p:txBody>
      </p:sp>
    </p:spTree>
    <p:extLst>
      <p:ext uri="{BB962C8B-B14F-4D97-AF65-F5344CB8AC3E}">
        <p14:creationId xmlns:p14="http://schemas.microsoft.com/office/powerpoint/2010/main" val="26250607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for producers and employees developed by AgriSafe Network</a:t>
            </a:r>
          </a:p>
        </p:txBody>
      </p:sp>
      <p:sp>
        <p:nvSpPr>
          <p:cNvPr id="4" name="Slide Number Placeholder 3"/>
          <p:cNvSpPr>
            <a:spLocks noGrp="1"/>
          </p:cNvSpPr>
          <p:nvPr>
            <p:ph type="sldNum" sz="quarter" idx="10"/>
          </p:nvPr>
        </p:nvSpPr>
        <p:spPr/>
        <p:txBody>
          <a:bodyPr/>
          <a:lstStyle/>
          <a:p>
            <a:fld id="{031A0000-9580-4462-8829-AF772AC6B86D}" type="slidenum">
              <a:rPr lang="en-US" smtClean="0"/>
              <a:t>67</a:t>
            </a:fld>
            <a:endParaRPr lang="en-US"/>
          </a:p>
        </p:txBody>
      </p:sp>
    </p:spTree>
    <p:extLst>
      <p:ext uri="{BB962C8B-B14F-4D97-AF65-F5344CB8AC3E}">
        <p14:creationId xmlns:p14="http://schemas.microsoft.com/office/powerpoint/2010/main" val="25072840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 selection guide developed by AgriSafe and 3M</a:t>
            </a:r>
          </a:p>
        </p:txBody>
      </p:sp>
      <p:sp>
        <p:nvSpPr>
          <p:cNvPr id="4" name="Slide Number Placeholder 3"/>
          <p:cNvSpPr>
            <a:spLocks noGrp="1"/>
          </p:cNvSpPr>
          <p:nvPr>
            <p:ph type="sldNum" sz="quarter" idx="10"/>
          </p:nvPr>
        </p:nvSpPr>
        <p:spPr/>
        <p:txBody>
          <a:bodyPr/>
          <a:lstStyle/>
          <a:p>
            <a:fld id="{031A0000-9580-4462-8829-AF772AC6B86D}" type="slidenum">
              <a:rPr lang="en-US" smtClean="0"/>
              <a:t>68</a:t>
            </a:fld>
            <a:endParaRPr lang="en-US"/>
          </a:p>
        </p:txBody>
      </p:sp>
    </p:spTree>
    <p:extLst>
      <p:ext uri="{BB962C8B-B14F-4D97-AF65-F5344CB8AC3E}">
        <p14:creationId xmlns:p14="http://schemas.microsoft.com/office/powerpoint/2010/main" val="38871521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Resource developed by AgriSafe Network. Currently on the reverse side of the previous selection guide page.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CAE08-28FD-4C7D-BE88-090EA8CE5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6779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AgriSafe Respirator Selection Guide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CAE08-28FD-4C7D-BE88-090EA8CE5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05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CDC/NIOSH Total Worker Health initiative has turned the hierarchy of order around and looks at the steps to determine need for a Respiratory  Program.  We recommend several sets of eyes take a fresh look at opportunities for hazard elimination or substitution and an emphasis on education. In agriculture, the efforts to eliminate or redesign may not be at all feasible. Therefore education and program implementation of respirator use is paramount.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CAE08-28FD-4C7D-BE88-090EA8CE5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0580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custDataLst>
              <p:tags r:id="rId1"/>
            </p:custDataLst>
          </p:nvPr>
        </p:nvSpPr>
        <p:spPr>
          <a:noFill/>
          <a:ln/>
        </p:spPr>
        <p:txBody>
          <a:bodyPr/>
          <a:lstStyle/>
          <a:p>
            <a:r>
              <a:rPr lang="en-US" dirty="0"/>
              <a:t>Picture of a page from the AgriSafe Respirator Selection Guide</a:t>
            </a:r>
          </a:p>
        </p:txBody>
      </p:sp>
      <p:sp>
        <p:nvSpPr>
          <p:cNvPr id="135172"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4E0101-5722-4281-91CD-E5764693F8BB}"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10473042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lang="en-US" dirty="0"/>
              <a:t>Review Employee Rights www.osha.gov</a:t>
            </a:r>
          </a:p>
        </p:txBody>
      </p:sp>
      <p:sp>
        <p:nvSpPr>
          <p:cNvPr id="199684"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4414A2-337E-43E7-85F1-04A0C98DE148}"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811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a:t>Review Employee Rights  www.osha.gov</a:t>
            </a:r>
          </a:p>
        </p:txBody>
      </p:sp>
      <p:sp>
        <p:nvSpPr>
          <p:cNvPr id="200708"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86CDD-6E5A-4399-AD60-E1778DBCB80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5265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OHSA Whistleblower Protection Program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1A3B1F-0A55-4BB2-8C9A-0E8AAE063A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9572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a:t>
            </a:r>
            <a:r>
              <a:rPr lang="en-US" smtClean="0"/>
              <a:t>us with </a:t>
            </a:r>
            <a:r>
              <a:rPr lang="en-US" dirty="0"/>
              <a:t>valuable Evaluation information to help improve our presentations</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75</a:t>
            </a:fld>
            <a:endParaRPr lang="en-US"/>
          </a:p>
        </p:txBody>
      </p:sp>
    </p:spTree>
    <p:extLst>
      <p:ext uri="{BB962C8B-B14F-4D97-AF65-F5344CB8AC3E}">
        <p14:creationId xmlns:p14="http://schemas.microsoft.com/office/powerpoint/2010/main" val="23951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Hierarchy of Industrial Hygiene  - this can be difficult in Agriculture – many times PPE is the only option</a:t>
            </a:r>
          </a:p>
          <a:p>
            <a:endParaRPr lang="en-US" sz="1050" dirty="0"/>
          </a:p>
          <a:p>
            <a:r>
              <a:rPr lang="en-US" sz="1050" dirty="0"/>
              <a:t>The primary means to control occupational diseases caused by breathing contaminated air is through the use of feasible engineering controls, such as enclosures, confinement of operations, ventilation, or substitution of less toxic materials</a:t>
            </a:r>
          </a:p>
          <a:p>
            <a:endParaRPr lang="en-US" sz="1050" dirty="0"/>
          </a:p>
          <a:p>
            <a:r>
              <a:rPr lang="en-US" sz="1050" dirty="0"/>
              <a:t>When effective engineering controls are not feasible, or while they are being instituted, appropriate respirators shall be used pursuant to this standard</a:t>
            </a:r>
          </a:p>
          <a:p>
            <a:endParaRPr lang="en-US" sz="1050" dirty="0"/>
          </a:p>
          <a:p>
            <a:r>
              <a:rPr lang="en-US" sz="1050" dirty="0"/>
              <a:t>Employer shall provide respirators, when necessary, which are applicable and suitable for the purpose intended</a:t>
            </a:r>
          </a:p>
          <a:p>
            <a:endParaRPr lang="en-US" sz="1050" dirty="0"/>
          </a:p>
          <a:p>
            <a:r>
              <a:rPr lang="en-US" sz="1050" dirty="0"/>
              <a:t>Employer shall be responsible for establishment and maintenance of a respirator program which includes the requirements of paragraph (c), Respiratory protection program</a:t>
            </a:r>
          </a:p>
          <a:p>
            <a:endParaRPr lang="en-US" sz="1050" dirty="0"/>
          </a:p>
          <a:p>
            <a:endParaRPr lang="en-US" sz="1050" dirty="0"/>
          </a:p>
        </p:txBody>
      </p:sp>
      <p:sp>
        <p:nvSpPr>
          <p:cNvPr id="4" name="Slide Number Placeholder 3"/>
          <p:cNvSpPr>
            <a:spLocks noGrp="1"/>
          </p:cNvSpPr>
          <p:nvPr>
            <p:ph type="sldNum" sz="quarter" idx="10"/>
          </p:nvPr>
        </p:nvSpPr>
        <p:spPr/>
        <p:txBody>
          <a:bodyPr/>
          <a:lstStyle/>
          <a:p>
            <a:fld id="{031A0000-9580-4462-8829-AF772AC6B86D}" type="slidenum">
              <a:rPr lang="en-US" smtClean="0"/>
              <a:t>8</a:t>
            </a:fld>
            <a:endParaRPr lang="en-US"/>
          </a:p>
        </p:txBody>
      </p:sp>
    </p:spTree>
    <p:extLst>
      <p:ext uri="{BB962C8B-B14F-4D97-AF65-F5344CB8AC3E}">
        <p14:creationId xmlns:p14="http://schemas.microsoft.com/office/powerpoint/2010/main" val="345340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decision to make is – Do you need respiratory protection?</a:t>
            </a:r>
          </a:p>
          <a:p>
            <a:r>
              <a:rPr lang="en-US" dirty="0"/>
              <a:t>In order to choose the right protection, we need to discern the potential for avoiding the risk altogether.</a:t>
            </a:r>
          </a:p>
          <a:p>
            <a:endParaRPr lang="en-US" dirty="0"/>
          </a:p>
        </p:txBody>
      </p:sp>
      <p:sp>
        <p:nvSpPr>
          <p:cNvPr id="4" name="Slide Number Placeholder 3"/>
          <p:cNvSpPr>
            <a:spLocks noGrp="1"/>
          </p:cNvSpPr>
          <p:nvPr>
            <p:ph type="sldNum" sz="quarter" idx="10"/>
          </p:nvPr>
        </p:nvSpPr>
        <p:spPr/>
        <p:txBody>
          <a:bodyPr/>
          <a:lstStyle/>
          <a:p>
            <a:fld id="{031A0000-9580-4462-8829-AF772AC6B86D}" type="slidenum">
              <a:rPr lang="en-US" smtClean="0"/>
              <a:t>9</a:t>
            </a:fld>
            <a:endParaRPr lang="en-US"/>
          </a:p>
        </p:txBody>
      </p:sp>
    </p:spTree>
    <p:extLst>
      <p:ext uri="{BB962C8B-B14F-4D97-AF65-F5344CB8AC3E}">
        <p14:creationId xmlns:p14="http://schemas.microsoft.com/office/powerpoint/2010/main" val="28264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53AA-D7D3-4A9A-B449-6FAF18F831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16C89F-9004-422E-8073-A3EEBA5CE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14F215-813D-484B-9E18-76EE85DCC7E7}"/>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5" name="Footer Placeholder 4">
            <a:extLst>
              <a:ext uri="{FF2B5EF4-FFF2-40B4-BE49-F238E27FC236}">
                <a16:creationId xmlns:a16="http://schemas.microsoft.com/office/drawing/2014/main" id="{9C9DEEA2-3D9C-448C-875E-148F8FE5F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0EA8C-9D1A-4A96-9346-C8B17B3EAB15}"/>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26945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14CB-1A3B-4B58-8B9D-708C296776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B825E9-FA46-4E51-9C2C-2CB52949A2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928F8-D155-4CBF-BDF7-2CF4C1DEADE9}"/>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5" name="Footer Placeholder 4">
            <a:extLst>
              <a:ext uri="{FF2B5EF4-FFF2-40B4-BE49-F238E27FC236}">
                <a16:creationId xmlns:a16="http://schemas.microsoft.com/office/drawing/2014/main" id="{5671E2AB-9A7B-43D7-BA2D-EA9788FDC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D7D53-3712-4A49-98C8-3D0D0B862945}"/>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38144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131BAD-D031-40F4-A4EF-10D9BD791F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E67603-8835-478F-B9BE-0F4A41E99A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65CA6-508F-4C97-BD30-9C0E35182041}"/>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5" name="Footer Placeholder 4">
            <a:extLst>
              <a:ext uri="{FF2B5EF4-FFF2-40B4-BE49-F238E27FC236}">
                <a16:creationId xmlns:a16="http://schemas.microsoft.com/office/drawing/2014/main" id="{B0728F36-F2B7-4315-8B76-31133A7BA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2DE3-20D9-4EFF-996A-A348AC5FB049}"/>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24406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988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515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046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99215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8899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55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6679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65360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1E18-B504-4C36-8011-EE7CDD3B5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BFCF54-1134-47A7-9149-344AD8E881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D02D7-F3C5-480D-818F-DB783851CB86}"/>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5" name="Footer Placeholder 4">
            <a:extLst>
              <a:ext uri="{FF2B5EF4-FFF2-40B4-BE49-F238E27FC236}">
                <a16:creationId xmlns:a16="http://schemas.microsoft.com/office/drawing/2014/main" id="{E94D852E-ED15-4688-9826-B51C57873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E0143-3AD3-4CC3-9F5D-AA6A6B358E73}"/>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1453423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1795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6894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297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0244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2082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1912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504047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912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F1C0-94C5-41DC-8A21-8E1F6A479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B93F7-7115-4BBA-9C2E-F56447D33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66EECA-D5E2-4A9D-A6C5-C110785C288B}"/>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5" name="Footer Placeholder 4">
            <a:extLst>
              <a:ext uri="{FF2B5EF4-FFF2-40B4-BE49-F238E27FC236}">
                <a16:creationId xmlns:a16="http://schemas.microsoft.com/office/drawing/2014/main" id="{AD87AE51-69D4-4A29-8D14-7EBD87FAD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EB053-E388-4628-ACDA-DE0CF68C3A25}"/>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78314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7FCA-D3B0-4A4E-8740-99DAA27C3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F80C5-0A7B-45B0-901A-39A1ADE9AF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4CAD05-2918-4E03-A5A2-2D8D8913B6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407612-3977-459A-851B-B9A3D92263AB}"/>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6" name="Footer Placeholder 5">
            <a:extLst>
              <a:ext uri="{FF2B5EF4-FFF2-40B4-BE49-F238E27FC236}">
                <a16:creationId xmlns:a16="http://schemas.microsoft.com/office/drawing/2014/main" id="{3E635F4E-8DE4-4FCA-AA88-5049A14CC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C5B16-8E38-4E4D-A2C5-181051F7B1C4}"/>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262783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582A-6D92-467F-AB4A-1B8C9F3FA5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4F537D-0E35-4C0A-9947-DAD4FB19D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D3B803-3CA6-422E-AB24-EFBD1DFC5F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61F90-5A06-4831-99A4-420E1C14B6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6B7F6B-6B18-4D4C-BF7C-FF9A55E93E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F8A94B-08BC-409D-A5EE-EC16A624A286}"/>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8" name="Footer Placeholder 7">
            <a:extLst>
              <a:ext uri="{FF2B5EF4-FFF2-40B4-BE49-F238E27FC236}">
                <a16:creationId xmlns:a16="http://schemas.microsoft.com/office/drawing/2014/main" id="{877AF679-B850-47F3-97BD-32D976F8AC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6BCF12-B480-46A3-ADA6-06580D913276}"/>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64497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27F2-65D2-4BDE-948F-B06C5EE36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635A4A-3B24-4F74-B2A7-8E1ADF7710E0}"/>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4" name="Footer Placeholder 3">
            <a:extLst>
              <a:ext uri="{FF2B5EF4-FFF2-40B4-BE49-F238E27FC236}">
                <a16:creationId xmlns:a16="http://schemas.microsoft.com/office/drawing/2014/main" id="{9D1772FE-7DB9-4BBF-A3F1-3845CDD98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25A361-4267-419A-8092-07CEA6169C88}"/>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386863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B7583-0EE2-475D-A692-2C48FD926F2E}"/>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3" name="Footer Placeholder 2">
            <a:extLst>
              <a:ext uri="{FF2B5EF4-FFF2-40B4-BE49-F238E27FC236}">
                <a16:creationId xmlns:a16="http://schemas.microsoft.com/office/drawing/2014/main" id="{D33D3248-BC6C-4ED1-8528-FC658412FB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822416-146C-48E4-87AC-45037EEE8BE6}"/>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320712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FBC6-FC5B-45AE-B38C-95844AA75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AAA37-2B18-4B9D-B995-7B1D9B959A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0834EE-52EE-4F3A-925E-D5AD4A85D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AFBE92-80DE-4EA0-8A4B-9E523D93BDFE}"/>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6" name="Footer Placeholder 5">
            <a:extLst>
              <a:ext uri="{FF2B5EF4-FFF2-40B4-BE49-F238E27FC236}">
                <a16:creationId xmlns:a16="http://schemas.microsoft.com/office/drawing/2014/main" id="{8BE2F53D-FBBA-4F8C-ADE4-269CC3811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0791B-ADD9-4772-9D20-9AC0B18CD458}"/>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174285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45B3-70C8-48E3-9638-32894471D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30C07B-2D23-444E-954A-07A81D8C7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E15F76-5269-470A-92B6-1C1D87623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31CE99-616B-4D92-9365-6B5C4A3D7B2D}"/>
              </a:ext>
            </a:extLst>
          </p:cNvPr>
          <p:cNvSpPr>
            <a:spLocks noGrp="1"/>
          </p:cNvSpPr>
          <p:nvPr>
            <p:ph type="dt" sz="half" idx="10"/>
          </p:nvPr>
        </p:nvSpPr>
        <p:spPr/>
        <p:txBody>
          <a:bodyPr/>
          <a:lstStyle/>
          <a:p>
            <a:fld id="{BF746726-9A44-4EE5-AAE3-DA4A4DE2006F}" type="datetimeFigureOut">
              <a:rPr lang="en-US" smtClean="0"/>
              <a:t>3/29/2021</a:t>
            </a:fld>
            <a:endParaRPr lang="en-US"/>
          </a:p>
        </p:txBody>
      </p:sp>
      <p:sp>
        <p:nvSpPr>
          <p:cNvPr id="6" name="Footer Placeholder 5">
            <a:extLst>
              <a:ext uri="{FF2B5EF4-FFF2-40B4-BE49-F238E27FC236}">
                <a16:creationId xmlns:a16="http://schemas.microsoft.com/office/drawing/2014/main" id="{EAEA2CF9-F491-4C2B-B098-D5FE697CA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01873-EAE2-49E7-8154-1480E3229653}"/>
              </a:ext>
            </a:extLst>
          </p:cNvPr>
          <p:cNvSpPr>
            <a:spLocks noGrp="1"/>
          </p:cNvSpPr>
          <p:nvPr>
            <p:ph type="sldNum" sz="quarter" idx="12"/>
          </p:nvPr>
        </p:nvSpPr>
        <p:spPr/>
        <p:txBody>
          <a:bodyPr/>
          <a:lstStyle/>
          <a:p>
            <a:fld id="{2D0CA46A-8877-4EC3-8A08-BB8C019796AD}" type="slidenum">
              <a:rPr lang="en-US" smtClean="0"/>
              <a:t>‹#›</a:t>
            </a:fld>
            <a:endParaRPr lang="en-US"/>
          </a:p>
        </p:txBody>
      </p:sp>
    </p:spTree>
    <p:extLst>
      <p:ext uri="{BB962C8B-B14F-4D97-AF65-F5344CB8AC3E}">
        <p14:creationId xmlns:p14="http://schemas.microsoft.com/office/powerpoint/2010/main" val="354801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3EBDDD-99D1-4860-83E4-557B64795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5EFC35-0B70-441A-9346-5D86D1DFB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DBC51-E76B-473B-9B1D-46B31B77BD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46726-9A44-4EE5-AAE3-DA4A4DE2006F}" type="datetimeFigureOut">
              <a:rPr lang="en-US" smtClean="0"/>
              <a:t>3/29/2021</a:t>
            </a:fld>
            <a:endParaRPr lang="en-US"/>
          </a:p>
        </p:txBody>
      </p:sp>
      <p:sp>
        <p:nvSpPr>
          <p:cNvPr id="5" name="Footer Placeholder 4">
            <a:extLst>
              <a:ext uri="{FF2B5EF4-FFF2-40B4-BE49-F238E27FC236}">
                <a16:creationId xmlns:a16="http://schemas.microsoft.com/office/drawing/2014/main" id="{62EC7EEA-B740-43E1-BBEE-9CF5F13BC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B4BCA0-A2EE-4A62-84E5-646E07993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A46A-8877-4EC3-8A08-BB8C019796AD}" type="slidenum">
              <a:rPr lang="en-US" smtClean="0"/>
              <a:t>‹#›</a:t>
            </a:fld>
            <a:endParaRPr lang="en-US"/>
          </a:p>
        </p:txBody>
      </p:sp>
    </p:spTree>
    <p:extLst>
      <p:ext uri="{BB962C8B-B14F-4D97-AF65-F5344CB8AC3E}">
        <p14:creationId xmlns:p14="http://schemas.microsoft.com/office/powerpoint/2010/main" val="396550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937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Worker_Protection_Standard#cite_note-1"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hyperlink" Target="https://en.wikipedia.org/wiki/Occupational_Safety_and_Health_Administration" TargetMode="External"/><Relationship Id="rId5" Type="http://schemas.openxmlformats.org/officeDocument/2006/relationships/hyperlink" Target="https://en.wikipedia.org/wiki/Hazard_Communication_Standard" TargetMode="External"/><Relationship Id="rId4" Type="http://schemas.openxmlformats.org/officeDocument/2006/relationships/hyperlink" Target="https://en.wikipedia.org/wiki/United_States_Environmental_Protection_Agency"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www.cdc.gov/niosh/twh/totalhealth.html"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3.xml"/><Relationship Id="rId1" Type="http://schemas.openxmlformats.org/officeDocument/2006/relationships/slideLayout" Target="../slideLayouts/slideLayout17.xml"/><Relationship Id="rId4" Type="http://schemas.openxmlformats.org/officeDocument/2006/relationships/image" Target="../media/image40.jp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The Disclaimer</a:t>
            </a:r>
            <a:endParaRPr lang="en-US" dirty="0"/>
          </a:p>
        </p:txBody>
      </p:sp>
      <p:sp>
        <p:nvSpPr>
          <p:cNvPr id="3" name="Content Placeholder 2" title="This material was produced under a grant (SH-31230-SH7) from the Occupational Safety and Health Administration, U.S. Department of Labor. It does not necessarily reflect the views or policies of the U.S. Department of Labor, nor does the mention of trade names, commercial products, or organization imply endorsement by the U.S. Government">
            <a:extLst>
              <a:ext uri="{FF2B5EF4-FFF2-40B4-BE49-F238E27FC236}">
                <a16:creationId xmlns:a16="http://schemas.microsoft.com/office/drawing/2014/main" id="{592D7510-E48B-4B0D-B73B-00F48F733FED}"/>
              </a:ext>
            </a:extLst>
          </p:cNvPr>
          <p:cNvSpPr>
            <a:spLocks noGrp="1"/>
          </p:cNvSpPr>
          <p:nvPr>
            <p:ph idx="4294967295"/>
          </p:nvPr>
        </p:nvSpPr>
        <p:spPr>
          <a:xfrm>
            <a:off x="1143000" y="2256841"/>
            <a:ext cx="8596313" cy="3881437"/>
          </a:xfrm>
        </p:spPr>
        <p:txBody>
          <a:bodyPr/>
          <a:lstStyle/>
          <a:p>
            <a:endParaRPr lang="en-US" dirty="0"/>
          </a:p>
          <a:p>
            <a:endParaRPr lang="en-US" dirty="0"/>
          </a:p>
        </p:txBody>
      </p:sp>
      <p:sp>
        <p:nvSpPr>
          <p:cNvPr id="6" name="Rectangle 5" title="This material was produced under a grant (SH-31230-SH7) from the Occupational Safety and Health Administration, U.S. Department of Labor. It does not necessarily reflect the views or policies of the U.S. Department of Labor, nor does the mention of trade names, commercial products, or organization imply endorsement by the U.S. Government">
            <a:extLst>
              <a:ext uri="{FF2B5EF4-FFF2-40B4-BE49-F238E27FC236}">
                <a16:creationId xmlns:a16="http://schemas.microsoft.com/office/drawing/2014/main" id="{B1C20A22-CAAB-414C-81E8-A02B1B608744}"/>
              </a:ext>
            </a:extLst>
          </p:cNvPr>
          <p:cNvSpPr/>
          <p:nvPr/>
        </p:nvSpPr>
        <p:spPr>
          <a:xfrm>
            <a:off x="1143000" y="2622884"/>
            <a:ext cx="7916779" cy="2308324"/>
          </a:xfrm>
          <a:prstGeom prst="rect">
            <a:avLst/>
          </a:prstGeom>
        </p:spPr>
        <p:txBody>
          <a:bodyPr wrap="square">
            <a:spAutoFit/>
          </a:bodyPr>
          <a:lstStyle/>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This </a:t>
            </a:r>
            <a:r>
              <a:rPr lang="en-US" dirty="0">
                <a:latin typeface="Calibri" panose="020F0502020204030204" pitchFamily="34" charset="0"/>
                <a:cs typeface="Calibri" panose="020F0502020204030204" pitchFamily="34" charset="0"/>
              </a:rPr>
              <a:t>material was produced under a </a:t>
            </a:r>
            <a:r>
              <a:rPr lang="en-US" dirty="0" smtClean="0">
                <a:latin typeface="Calibri" panose="020F0502020204030204" pitchFamily="34" charset="0"/>
                <a:cs typeface="Calibri" panose="020F0502020204030204" pitchFamily="34" charset="0"/>
              </a:rPr>
              <a:t>Susan Harwood grant </a:t>
            </a:r>
            <a:r>
              <a:rPr lang="en-US" dirty="0">
                <a:latin typeface="Calibri" panose="020F0502020204030204" pitchFamily="34" charset="0"/>
                <a:cs typeface="Calibri" panose="020F0502020204030204" pitchFamily="34" charset="0"/>
              </a:rPr>
              <a:t>(SH-31230-SH7)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pic>
        <p:nvPicPr>
          <p:cNvPr id="4" name="Picture 3" descr="Respiratory Program for Grai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6942" y="1428485"/>
            <a:ext cx="6139204" cy="963251"/>
          </a:xfrm>
          <a:prstGeom prst="rect">
            <a:avLst/>
          </a:prstGeom>
        </p:spPr>
      </p:pic>
    </p:spTree>
    <p:extLst>
      <p:ext uri="{BB962C8B-B14F-4D97-AF65-F5344CB8AC3E}">
        <p14:creationId xmlns:p14="http://schemas.microsoft.com/office/powerpoint/2010/main" val="333748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35B7-5467-4D4D-90E4-1FD90D2CDE7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If Respiratory Protection is Necessary…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Choose the Right Protection</a:t>
            </a:r>
          </a:p>
        </p:txBody>
      </p:sp>
      <p:pic>
        <p:nvPicPr>
          <p:cNvPr id="4" name="Picture 3" title="text box: right mask for the job; the right fit for the mask; have masks available; multiple types of protection may be needed; choices can be expensive, compliance is an issue">
            <a:extLst>
              <a:ext uri="{FF2B5EF4-FFF2-40B4-BE49-F238E27FC236}">
                <a16:creationId xmlns:a16="http://schemas.microsoft.com/office/drawing/2014/main" id="{BD6B9C5C-A933-4E35-BF3B-0E8283CB6D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1675" y="2388689"/>
            <a:ext cx="8602271" cy="3595757"/>
          </a:xfrm>
          <a:prstGeom prst="rect">
            <a:avLst/>
          </a:prstGeom>
        </p:spPr>
      </p:pic>
    </p:spTree>
    <p:extLst>
      <p:ext uri="{BB962C8B-B14F-4D97-AF65-F5344CB8AC3E}">
        <p14:creationId xmlns:p14="http://schemas.microsoft.com/office/powerpoint/2010/main" val="296730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3D8B-44FF-466A-A902-D229C11A9A4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OSHA Respiratory Standard</a:t>
            </a:r>
          </a:p>
        </p:txBody>
      </p:sp>
      <p:sp>
        <p:nvSpPr>
          <p:cNvPr id="3" name="Rectangle 2">
            <a:extLst>
              <a:ext uri="{FF2B5EF4-FFF2-40B4-BE49-F238E27FC236}">
                <a16:creationId xmlns:a16="http://schemas.microsoft.com/office/drawing/2014/main" id="{C090E760-3EC2-478E-B0A3-03410622A5FC}"/>
              </a:ext>
            </a:extLst>
          </p:cNvPr>
          <p:cNvSpPr/>
          <p:nvPr/>
        </p:nvSpPr>
        <p:spPr>
          <a:xfrm>
            <a:off x="1778000" y="1930400"/>
            <a:ext cx="7496002" cy="390876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This standard applies to</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General Industry (Part 1910),</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Shipyards (Part 1915),</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Marine Terminals (Part 1917),</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Longshoring (Part 1918), and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Construction (Part 1926).</a:t>
            </a:r>
          </a:p>
          <a:p>
            <a:endParaRPr lang="en-US" sz="2400" dirty="0"/>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800" b="1" dirty="0">
                <a:solidFill>
                  <a:schemeClr val="accent2"/>
                </a:solidFill>
                <a:latin typeface="Calibri" panose="020F0502020204030204" pitchFamily="34" charset="0"/>
                <a:cs typeface="Calibri" panose="020F0502020204030204" pitchFamily="34" charset="0"/>
              </a:rPr>
              <a:t>There is no respiratory standard </a:t>
            </a:r>
            <a:r>
              <a:rPr lang="en-US" sz="2800" b="1" u="sng" dirty="0">
                <a:solidFill>
                  <a:schemeClr val="accent2"/>
                </a:solidFill>
                <a:latin typeface="Calibri" panose="020F0502020204030204" pitchFamily="34" charset="0"/>
                <a:cs typeface="Calibri" panose="020F0502020204030204" pitchFamily="34" charset="0"/>
              </a:rPr>
              <a:t>specific</a:t>
            </a:r>
            <a:r>
              <a:rPr lang="en-US" sz="2800" b="1" dirty="0">
                <a:solidFill>
                  <a:schemeClr val="accent2"/>
                </a:solidFill>
                <a:latin typeface="Calibri" panose="020F0502020204030204" pitchFamily="34" charset="0"/>
                <a:cs typeface="Calibri" panose="020F0502020204030204" pitchFamily="34" charset="0"/>
              </a:rPr>
              <a:t> to agriculture – </a:t>
            </a:r>
            <a:r>
              <a:rPr lang="en-US" sz="2800" b="1" i="1" dirty="0">
                <a:solidFill>
                  <a:schemeClr val="accent2"/>
                </a:solidFill>
                <a:latin typeface="Calibri" panose="020F0502020204030204" pitchFamily="34" charset="0"/>
                <a:cs typeface="Calibri" panose="020F0502020204030204" pitchFamily="34" charset="0"/>
              </a:rPr>
              <a:t>this can be confusing !</a:t>
            </a:r>
          </a:p>
        </p:txBody>
      </p:sp>
    </p:spTree>
    <p:extLst>
      <p:ext uri="{BB962C8B-B14F-4D97-AF65-F5344CB8AC3E}">
        <p14:creationId xmlns:p14="http://schemas.microsoft.com/office/powerpoint/2010/main" val="61477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B461-45DF-4910-B00B-337F08B5368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Applicable OSHA Standards</a:t>
            </a:r>
          </a:p>
        </p:txBody>
      </p:sp>
      <p:sp>
        <p:nvSpPr>
          <p:cNvPr id="3" name="Content Placeholder 2">
            <a:extLst>
              <a:ext uri="{FF2B5EF4-FFF2-40B4-BE49-F238E27FC236}">
                <a16:creationId xmlns:a16="http://schemas.microsoft.com/office/drawing/2014/main" id="{1EF0D13E-AE00-4BD6-A4DE-49CD0FC73D02}"/>
              </a:ext>
            </a:extLst>
          </p:cNvPr>
          <p:cNvSpPr>
            <a:spLocks noGrp="1"/>
          </p:cNvSpPr>
          <p:nvPr>
            <p:ph idx="1"/>
          </p:nvPr>
        </p:nvSpPr>
        <p:spPr>
          <a:xfrm>
            <a:off x="677333" y="1515649"/>
            <a:ext cx="9193177" cy="4897677"/>
          </a:xfrm>
        </p:spPr>
        <p:txBody>
          <a:bodyPr>
            <a:noAutofit/>
          </a:bodyPr>
          <a:lstStyle/>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a:t>
            </a:r>
            <a:r>
              <a:rPr lang="en-US" sz="2400" b="1" u="sng" dirty="0">
                <a:latin typeface="Calibri" panose="020F0502020204030204" pitchFamily="34" charset="0"/>
                <a:cs typeface="Calibri" panose="020F0502020204030204" pitchFamily="34" charset="0"/>
              </a:rPr>
              <a:t>General Industry Standard </a:t>
            </a:r>
            <a:r>
              <a:rPr lang="en-US" sz="2400" dirty="0">
                <a:latin typeface="Calibri" panose="020F0502020204030204" pitchFamily="34" charset="0"/>
                <a:cs typeface="Calibri" panose="020F0502020204030204" pitchFamily="34" charset="0"/>
              </a:rPr>
              <a:t>:  29CFR 1910:134  Respiratory Protection</a:t>
            </a:r>
          </a:p>
          <a:p>
            <a:pPr marL="0" indent="0">
              <a:buNone/>
            </a:pPr>
            <a:r>
              <a:rPr lang="en-US" sz="2400" dirty="0">
                <a:latin typeface="Calibri" panose="020F0502020204030204" pitchFamily="34" charset="0"/>
                <a:cs typeface="Calibri" panose="020F0502020204030204" pitchFamily="34" charset="0"/>
              </a:rPr>
              <a:t>			- although not specific to agriculture</a:t>
            </a:r>
          </a:p>
          <a:p>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The </a:t>
            </a:r>
            <a:r>
              <a:rPr lang="en-US" sz="2400" b="1" u="sng" dirty="0">
                <a:latin typeface="Calibri" panose="020F0502020204030204" pitchFamily="34" charset="0"/>
                <a:cs typeface="Calibri" panose="020F0502020204030204" pitchFamily="34" charset="0"/>
              </a:rPr>
              <a:t>General Duty clause</a:t>
            </a:r>
            <a:r>
              <a:rPr lang="en-US" sz="2400" dirty="0">
                <a:latin typeface="Calibri" panose="020F0502020204030204" pitchFamily="34" charset="0"/>
                <a:cs typeface="Calibri" panose="020F0502020204030204" pitchFamily="34" charset="0"/>
              </a:rPr>
              <a:t>: [5(a)(1)] of the OSH Act:</a:t>
            </a:r>
          </a:p>
          <a:p>
            <a:pPr marL="0" indent="0">
              <a:buNone/>
            </a:pPr>
            <a:r>
              <a:rPr lang="en-US" sz="2400" dirty="0">
                <a:latin typeface="Calibri" panose="020F0502020204030204" pitchFamily="34" charset="0"/>
                <a:cs typeface="Calibri" panose="020F0502020204030204" pitchFamily="34" charset="0"/>
              </a:rPr>
              <a:t>   a) Each employer --</a:t>
            </a:r>
          </a:p>
          <a:p>
            <a:pPr marL="0" indent="0">
              <a:buNone/>
            </a:pPr>
            <a:r>
              <a:rPr lang="en-US" sz="2400" dirty="0">
                <a:latin typeface="Calibri" panose="020F0502020204030204" pitchFamily="34" charset="0"/>
                <a:cs typeface="Calibri" panose="020F0502020204030204" pitchFamily="34" charset="0"/>
              </a:rPr>
              <a:t>	(1) shall furnish to each of his employees' employment and a place of employment which are free from recognized hazards that are causing or are likely to cause death or serious physical harm to his employees</a:t>
            </a:r>
          </a:p>
          <a:p>
            <a:pPr marL="0" indent="0">
              <a:buNone/>
            </a:pPr>
            <a:r>
              <a:rPr lang="en-US" sz="2400" dirty="0"/>
              <a:t>	</a:t>
            </a:r>
          </a:p>
        </p:txBody>
      </p:sp>
    </p:spTree>
    <p:extLst>
      <p:ext uri="{BB962C8B-B14F-4D97-AF65-F5344CB8AC3E}">
        <p14:creationId xmlns:p14="http://schemas.microsoft.com/office/powerpoint/2010/main" val="173717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Contact a State Plan Map</a:t>
            </a:r>
            <a:endParaRPr lang="en-US" dirty="0"/>
          </a:p>
        </p:txBody>
      </p:sp>
      <p:pic>
        <p:nvPicPr>
          <p:cNvPr id="4" name="Picture 3" descr="state pl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675" y="440664"/>
            <a:ext cx="9831897" cy="5781600"/>
          </a:xfrm>
          <a:prstGeom prst="rect">
            <a:avLst/>
          </a:prstGeom>
        </p:spPr>
      </p:pic>
    </p:spTree>
    <p:extLst>
      <p:ext uri="{BB962C8B-B14F-4D97-AF65-F5344CB8AC3E}">
        <p14:creationId xmlns:p14="http://schemas.microsoft.com/office/powerpoint/2010/main" val="38024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screenshot of a respiratory protection eTo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757" y="0"/>
            <a:ext cx="10789036" cy="6858000"/>
          </a:xfrm>
          <a:prstGeom prst="rect">
            <a:avLst/>
          </a:prstGeom>
        </p:spPr>
      </p:pic>
      <p:sp>
        <p:nvSpPr>
          <p:cNvPr id="3" name="Arrow: Striped Right 2" title="right yellow arrow">
            <a:extLst>
              <a:ext uri="{FF2B5EF4-FFF2-40B4-BE49-F238E27FC236}">
                <a16:creationId xmlns:a16="http://schemas.microsoft.com/office/drawing/2014/main" id="{005B8AA6-522E-411A-B796-3CF1D076CF9C}"/>
              </a:ext>
            </a:extLst>
          </p:cNvPr>
          <p:cNvSpPr/>
          <p:nvPr/>
        </p:nvSpPr>
        <p:spPr>
          <a:xfrm rot="12849729" flipH="1">
            <a:off x="2364659" y="4982911"/>
            <a:ext cx="974083" cy="421968"/>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itle 3" hidden="1"/>
          <p:cNvSpPr>
            <a:spLocks noGrp="1"/>
          </p:cNvSpPr>
          <p:nvPr>
            <p:ph type="title"/>
          </p:nvPr>
        </p:nvSpPr>
        <p:spPr/>
        <p:txBody>
          <a:bodyPr/>
          <a:lstStyle/>
          <a:p>
            <a:r>
              <a:rPr lang="en-US" dirty="0" smtClean="0"/>
              <a:t>Respiratory Protection </a:t>
            </a:r>
            <a:r>
              <a:rPr lang="en-US" dirty="0" err="1" smtClean="0"/>
              <a:t>eTool</a:t>
            </a:r>
            <a:endParaRPr lang="en-US" dirty="0"/>
          </a:p>
        </p:txBody>
      </p:sp>
    </p:spTree>
    <p:extLst>
      <p:ext uri="{BB962C8B-B14F-4D97-AF65-F5344CB8AC3E}">
        <p14:creationId xmlns:p14="http://schemas.microsoft.com/office/powerpoint/2010/main" val="268300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3D8B-44FF-466A-A902-D229C11A9A4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Respiratory Protection Program</a:t>
            </a:r>
          </a:p>
        </p:txBody>
      </p:sp>
      <p:sp>
        <p:nvSpPr>
          <p:cNvPr id="3" name="Rectangle 2">
            <a:extLst>
              <a:ext uri="{FF2B5EF4-FFF2-40B4-BE49-F238E27FC236}">
                <a16:creationId xmlns:a16="http://schemas.microsoft.com/office/drawing/2014/main" id="{1B44FF3F-26C9-402C-8A84-1CA9C68A5AE6}"/>
              </a:ext>
            </a:extLst>
          </p:cNvPr>
          <p:cNvSpPr/>
          <p:nvPr/>
        </p:nvSpPr>
        <p:spPr>
          <a:xfrm>
            <a:off x="1473957" y="2251880"/>
            <a:ext cx="8943672"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The OSHA General Industry respiratory standard (OSHA’s Respiratory Protection Standard - 29 CFR 1910.134 ) </a:t>
            </a:r>
            <a:r>
              <a:rPr lang="en-US" sz="2400" u="sng" dirty="0">
                <a:latin typeface="Calibri" panose="020F0502020204030204" pitchFamily="34" charset="0"/>
                <a:cs typeface="Calibri" panose="020F0502020204030204" pitchFamily="34" charset="0"/>
              </a:rPr>
              <a:t>requires a written respiratory protection program for situations in which PELs - </a:t>
            </a:r>
            <a:r>
              <a:rPr lang="en-US" sz="2400" i="1" u="sng" dirty="0">
                <a:latin typeface="Calibri" panose="020F0502020204030204" pitchFamily="34" charset="0"/>
                <a:cs typeface="Calibri" panose="020F0502020204030204" pitchFamily="34" charset="0"/>
              </a:rPr>
              <a:t>the permissible exposure levels </a:t>
            </a:r>
            <a:r>
              <a:rPr lang="en-US" sz="2400" u="sng" dirty="0">
                <a:latin typeface="Calibri" panose="020F0502020204030204" pitchFamily="34" charset="0"/>
                <a:cs typeface="Calibri" panose="020F0502020204030204" pitchFamily="34" charset="0"/>
              </a:rPr>
              <a:t>- of airborne contaminants could be exceeded, or when the employer requires use of respirators by workers. </a:t>
            </a:r>
          </a:p>
        </p:txBody>
      </p:sp>
    </p:spTree>
    <p:extLst>
      <p:ext uri="{BB962C8B-B14F-4D97-AF65-F5344CB8AC3E}">
        <p14:creationId xmlns:p14="http://schemas.microsoft.com/office/powerpoint/2010/main" val="298232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48F8-FDD2-4530-AF67-F0E5893A4D9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Respiratory Program Elements</a:t>
            </a:r>
          </a:p>
        </p:txBody>
      </p:sp>
      <p:sp>
        <p:nvSpPr>
          <p:cNvPr id="3" name="Rectangle 2">
            <a:extLst>
              <a:ext uri="{FF2B5EF4-FFF2-40B4-BE49-F238E27FC236}">
                <a16:creationId xmlns:a16="http://schemas.microsoft.com/office/drawing/2014/main" id="{D5AA9DD6-59EF-47B2-AB31-C2359199B675}"/>
              </a:ext>
            </a:extLst>
          </p:cNvPr>
          <p:cNvSpPr/>
          <p:nvPr/>
        </p:nvSpPr>
        <p:spPr>
          <a:xfrm>
            <a:off x="1337733" y="2099731"/>
            <a:ext cx="8515394" cy="378565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Section C of the Standard is the OSHA Respiratory Program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1.  Selection</a:t>
            </a:r>
          </a:p>
          <a:p>
            <a:r>
              <a:rPr lang="en-US" sz="2400" dirty="0">
                <a:latin typeface="Calibri" panose="020F0502020204030204" pitchFamily="34" charset="0"/>
                <a:cs typeface="Calibri" panose="020F0502020204030204" pitchFamily="34" charset="0"/>
              </a:rPr>
              <a:t>2.  Medical evaluation</a:t>
            </a:r>
          </a:p>
          <a:p>
            <a:r>
              <a:rPr lang="en-US" sz="2400" dirty="0">
                <a:latin typeface="Calibri" panose="020F0502020204030204" pitchFamily="34" charset="0"/>
                <a:cs typeface="Calibri" panose="020F0502020204030204" pitchFamily="34" charset="0"/>
              </a:rPr>
              <a:t>3.  Fit testing</a:t>
            </a:r>
          </a:p>
          <a:p>
            <a:r>
              <a:rPr lang="en-US" sz="2400" dirty="0">
                <a:latin typeface="Calibri" panose="020F0502020204030204" pitchFamily="34" charset="0"/>
                <a:cs typeface="Calibri" panose="020F0502020204030204" pitchFamily="34" charset="0"/>
              </a:rPr>
              <a:t>4.  Use</a:t>
            </a:r>
          </a:p>
          <a:p>
            <a:r>
              <a:rPr lang="en-US" sz="2400" dirty="0">
                <a:latin typeface="Calibri" panose="020F0502020204030204" pitchFamily="34" charset="0"/>
                <a:cs typeface="Calibri" panose="020F0502020204030204" pitchFamily="34" charset="0"/>
              </a:rPr>
              <a:t>5.  Maintenance and care</a:t>
            </a:r>
          </a:p>
          <a:p>
            <a:r>
              <a:rPr lang="en-US" sz="2400" dirty="0">
                <a:latin typeface="Calibri" panose="020F0502020204030204" pitchFamily="34" charset="0"/>
                <a:cs typeface="Calibri" panose="020F0502020204030204" pitchFamily="34" charset="0"/>
              </a:rPr>
              <a:t>6.  Breathing air quality and use</a:t>
            </a:r>
          </a:p>
          <a:p>
            <a:r>
              <a:rPr lang="en-US" sz="2400" dirty="0">
                <a:latin typeface="Calibri" panose="020F0502020204030204" pitchFamily="34" charset="0"/>
                <a:cs typeface="Calibri" panose="020F0502020204030204" pitchFamily="34" charset="0"/>
              </a:rPr>
              <a:t>7.  Training</a:t>
            </a:r>
          </a:p>
          <a:p>
            <a:r>
              <a:rPr lang="en-US" sz="2400" dirty="0">
                <a:latin typeface="Calibri" panose="020F0502020204030204" pitchFamily="34" charset="0"/>
                <a:cs typeface="Calibri" panose="020F0502020204030204" pitchFamily="34" charset="0"/>
              </a:rPr>
              <a:t>8.  Program evaluation</a:t>
            </a:r>
          </a:p>
        </p:txBody>
      </p:sp>
    </p:spTree>
    <p:extLst>
      <p:ext uri="{BB962C8B-B14F-4D97-AF65-F5344CB8AC3E}">
        <p14:creationId xmlns:p14="http://schemas.microsoft.com/office/powerpoint/2010/main" val="38975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1679-E66F-4398-AEA6-3E3F22DB4981}"/>
              </a:ext>
            </a:extLst>
          </p:cNvPr>
          <p:cNvSpPr>
            <a:spLocks noGrp="1"/>
          </p:cNvSpPr>
          <p:nvPr>
            <p:ph type="title"/>
          </p:nvPr>
        </p:nvSpPr>
        <p:spPr>
          <a:xfrm>
            <a:off x="677334" y="609600"/>
            <a:ext cx="8596668" cy="1320800"/>
          </a:xfrm>
        </p:spPr>
        <p:txBody>
          <a:bodyPr>
            <a:normAutofit/>
          </a:bodyPr>
          <a:lstStyle/>
          <a:p>
            <a:r>
              <a:rPr lang="en-US" dirty="0">
                <a:latin typeface="Calibri" panose="020F0502020204030204" pitchFamily="34" charset="0"/>
                <a:cs typeface="Calibri" panose="020F0502020204030204" pitchFamily="34" charset="0"/>
              </a:rPr>
              <a:t>A Respiratory Program that meets the OSHA standard must:</a:t>
            </a:r>
          </a:p>
        </p:txBody>
      </p:sp>
      <p:sp>
        <p:nvSpPr>
          <p:cNvPr id="3" name="Content Placeholder 2">
            <a:extLst>
              <a:ext uri="{FF2B5EF4-FFF2-40B4-BE49-F238E27FC236}">
                <a16:creationId xmlns:a16="http://schemas.microsoft.com/office/drawing/2014/main" id="{83DF49BB-92A7-433A-9E21-40704857DBC2}"/>
              </a:ext>
            </a:extLst>
          </p:cNvPr>
          <p:cNvSpPr>
            <a:spLocks noGrp="1"/>
          </p:cNvSpPr>
          <p:nvPr>
            <p:ph idx="1"/>
          </p:nvPr>
        </p:nvSpPr>
        <p:spPr>
          <a:xfrm>
            <a:off x="677334" y="2160589"/>
            <a:ext cx="9508066" cy="4468811"/>
          </a:xfrm>
        </p:spPr>
        <p:txBody>
          <a:bodyPr>
            <a:normAutofit/>
          </a:bodyPr>
          <a:lstStyle/>
          <a:p>
            <a:r>
              <a:rPr lang="en-US"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develop </a:t>
            </a:r>
            <a:r>
              <a:rPr lang="en-US" sz="2000" dirty="0">
                <a:latin typeface="Calibri" panose="020F0502020204030204" pitchFamily="34" charset="0"/>
                <a:cs typeface="Calibri" panose="020F0502020204030204" pitchFamily="34" charset="0"/>
              </a:rPr>
              <a:t>a written program with worksite-specific procedures when respirators are necessary or required by the employer</a:t>
            </a:r>
          </a:p>
          <a:p>
            <a:r>
              <a:rPr lang="en-US" sz="2000" u="sng" dirty="0">
                <a:latin typeface="Calibri" panose="020F0502020204030204" pitchFamily="34" charset="0"/>
                <a:cs typeface="Calibri" panose="020F0502020204030204" pitchFamily="34" charset="0"/>
              </a:rPr>
              <a:t> update </a:t>
            </a:r>
            <a:r>
              <a:rPr lang="en-US" sz="2000" dirty="0">
                <a:latin typeface="Calibri" panose="020F0502020204030204" pitchFamily="34" charset="0"/>
                <a:cs typeface="Calibri" panose="020F0502020204030204" pitchFamily="34" charset="0"/>
              </a:rPr>
              <a:t>program as necessary to reflect changes in workplace conditions that affect respirator use</a:t>
            </a:r>
          </a:p>
          <a:p>
            <a:r>
              <a:rPr lang="en-US" sz="2000" u="sng" dirty="0">
                <a:latin typeface="Calibri" panose="020F0502020204030204" pitchFamily="34" charset="0"/>
                <a:cs typeface="Calibri" panose="020F0502020204030204" pitchFamily="34" charset="0"/>
              </a:rPr>
              <a:t> designate </a:t>
            </a:r>
            <a:r>
              <a:rPr lang="en-US" sz="2000" dirty="0">
                <a:latin typeface="Calibri" panose="020F0502020204030204" pitchFamily="34" charset="0"/>
                <a:cs typeface="Calibri" panose="020F0502020204030204" pitchFamily="34" charset="0"/>
              </a:rPr>
              <a:t>a program administrator who is qualified by appropriate training or experience to administer or oversee the program and conduct the required program evaluations</a:t>
            </a:r>
          </a:p>
          <a:p>
            <a:r>
              <a:rPr lang="en-US" sz="2000" u="sng" dirty="0">
                <a:latin typeface="Calibri" panose="020F0502020204030204" pitchFamily="34" charset="0"/>
                <a:cs typeface="Calibri" panose="020F0502020204030204" pitchFamily="34" charset="0"/>
              </a:rPr>
              <a:t> provide </a:t>
            </a:r>
            <a:r>
              <a:rPr lang="en-US" sz="2000" dirty="0">
                <a:latin typeface="Calibri" panose="020F0502020204030204" pitchFamily="34" charset="0"/>
                <a:cs typeface="Calibri" panose="020F0502020204030204" pitchFamily="34" charset="0"/>
              </a:rPr>
              <a:t>respirators, training, and medical evaluations at no cost to the employee</a:t>
            </a:r>
          </a:p>
          <a:p>
            <a:endParaRPr lang="en-US" dirty="0">
              <a:latin typeface="Calibri" panose="020F0502020204030204" pitchFamily="34" charset="0"/>
              <a:cs typeface="Calibri" panose="020F0502020204030204" pitchFamily="34" charset="0"/>
            </a:endParaRPr>
          </a:p>
          <a:p>
            <a:pPr marL="0" indent="0">
              <a:buNone/>
            </a:pPr>
            <a:r>
              <a:rPr lang="en-US" b="1" i="1" u="sng" dirty="0">
                <a:solidFill>
                  <a:srgbClr val="0070C0"/>
                </a:solidFill>
                <a:latin typeface="Calibri" panose="020F0502020204030204" pitchFamily="34" charset="0"/>
                <a:cs typeface="Calibri" panose="020F0502020204030204" pitchFamily="34" charset="0"/>
              </a:rPr>
              <a:t>Note</a:t>
            </a:r>
            <a:r>
              <a:rPr lang="en-US" i="1" dirty="0">
                <a:solidFill>
                  <a:srgbClr val="0070C0"/>
                </a:solidFill>
                <a:latin typeface="Calibri" panose="020F0502020204030204" pitchFamily="34" charset="0"/>
                <a:cs typeface="Calibri" panose="020F0502020204030204" pitchFamily="34" charset="0"/>
              </a:rPr>
              <a:t>:  OSHA has prepared a </a:t>
            </a:r>
            <a:r>
              <a:rPr lang="en-US" i="1" u="sng" dirty="0">
                <a:solidFill>
                  <a:srgbClr val="0070C0"/>
                </a:solidFill>
                <a:latin typeface="Calibri" panose="020F0502020204030204" pitchFamily="34" charset="0"/>
                <a:cs typeface="Calibri" panose="020F0502020204030204" pitchFamily="34" charset="0"/>
              </a:rPr>
              <a:t>Small Entity Compliance Guide </a:t>
            </a:r>
            <a:r>
              <a:rPr lang="en-US" i="1" dirty="0">
                <a:solidFill>
                  <a:srgbClr val="0070C0"/>
                </a:solidFill>
                <a:latin typeface="Calibri" panose="020F0502020204030204" pitchFamily="34" charset="0"/>
                <a:cs typeface="Calibri" panose="020F0502020204030204" pitchFamily="34" charset="0"/>
              </a:rPr>
              <a:t>that contains criteria for selection of a program administrator and a sample program – Publication OSHA 3384 - 09 2011</a:t>
            </a:r>
          </a:p>
          <a:p>
            <a:endParaRPr lang="en-US" dirty="0"/>
          </a:p>
        </p:txBody>
      </p:sp>
    </p:spTree>
    <p:extLst>
      <p:ext uri="{BB962C8B-B14F-4D97-AF65-F5344CB8AC3E}">
        <p14:creationId xmlns:p14="http://schemas.microsoft.com/office/powerpoint/2010/main" val="52533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1679-E66F-4398-AEA6-3E3F22DB4981}"/>
              </a:ext>
            </a:extLst>
          </p:cNvPr>
          <p:cNvSpPr>
            <a:spLocks noGrp="1"/>
          </p:cNvSpPr>
          <p:nvPr>
            <p:ph type="title"/>
          </p:nvPr>
        </p:nvSpPr>
        <p:spPr>
          <a:xfrm>
            <a:off x="677334" y="609600"/>
            <a:ext cx="8596668" cy="1320800"/>
          </a:xfrm>
        </p:spPr>
        <p:txBody>
          <a:bodyPr/>
          <a:lstStyle/>
          <a:p>
            <a:r>
              <a:rPr lang="en-US" dirty="0">
                <a:latin typeface="Calibri" panose="020F0502020204030204" pitchFamily="34" charset="0"/>
                <a:cs typeface="Calibri" panose="020F0502020204030204" pitchFamily="34" charset="0"/>
              </a:rPr>
              <a:t>Respirator Program  -voluntary use</a:t>
            </a:r>
          </a:p>
        </p:txBody>
      </p:sp>
      <p:sp>
        <p:nvSpPr>
          <p:cNvPr id="3" name="Content Placeholder 2">
            <a:extLst>
              <a:ext uri="{FF2B5EF4-FFF2-40B4-BE49-F238E27FC236}">
                <a16:creationId xmlns:a16="http://schemas.microsoft.com/office/drawing/2014/main" id="{83DF49BB-92A7-433A-9E21-40704857DBC2}"/>
              </a:ext>
            </a:extLst>
          </p:cNvPr>
          <p:cNvSpPr>
            <a:spLocks noGrp="1"/>
          </p:cNvSpPr>
          <p:nvPr>
            <p:ph idx="1"/>
          </p:nvPr>
        </p:nvSpPr>
        <p:spPr/>
        <p:txBody>
          <a:bodyPr>
            <a:normAutofit fontScale="92500" lnSpcReduction="10000"/>
          </a:bodyPr>
          <a:lstStyle/>
          <a:p>
            <a:r>
              <a:rPr lang="en-US" sz="2000" dirty="0">
                <a:latin typeface="Arial" panose="020B0604020202020204" pitchFamily="34" charset="0"/>
                <a:cs typeface="Arial" panose="020B0604020202020204" pitchFamily="34" charset="0"/>
              </a:rPr>
              <a:t>Employer may provide respirators at employee’s request or permit employees to use their own respirators, if employer determines that such use in itself will not create a hazard</a:t>
            </a:r>
          </a:p>
          <a:p>
            <a:r>
              <a:rPr lang="en-US" sz="2000" dirty="0">
                <a:latin typeface="Arial" panose="020B0604020202020204" pitchFamily="34" charset="0"/>
                <a:cs typeface="Arial" panose="020B0604020202020204" pitchFamily="34" charset="0"/>
              </a:rPr>
              <a:t>If voluntary use is permissible, employer </a:t>
            </a:r>
            <a:r>
              <a:rPr lang="en-US" sz="2000" u="sng"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 provide users with the information contained in Appendix D</a:t>
            </a:r>
          </a:p>
          <a:p>
            <a:r>
              <a:rPr lang="en-US" sz="2000" dirty="0">
                <a:latin typeface="Arial" panose="020B0604020202020204" pitchFamily="34" charset="0"/>
                <a:cs typeface="Arial" panose="020B0604020202020204" pitchFamily="34" charset="0"/>
              </a:rPr>
              <a:t>Employer must establish and implement those elements of a written program necessary to ensure that employee is medically able to use the respirator and that it is cleaned, stored, and maintained so it does not present a health hazard to the user</a:t>
            </a:r>
          </a:p>
          <a:p>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Exception</a:t>
            </a:r>
            <a:r>
              <a:rPr lang="en-US" i="1" dirty="0">
                <a:latin typeface="Arial" panose="020B0604020202020204" pitchFamily="34" charset="0"/>
                <a:cs typeface="Arial" panose="020B0604020202020204" pitchFamily="34" charset="0"/>
              </a:rPr>
              <a:t>:  Employers are not required to include in a written program employees whose only use of respirators involves voluntary use of filtering face pieces (dust masks).</a:t>
            </a:r>
          </a:p>
          <a:p>
            <a:endParaRPr lang="en-US" dirty="0"/>
          </a:p>
        </p:txBody>
      </p:sp>
    </p:spTree>
    <p:extLst>
      <p:ext uri="{BB962C8B-B14F-4D97-AF65-F5344CB8AC3E}">
        <p14:creationId xmlns:p14="http://schemas.microsoft.com/office/powerpoint/2010/main" val="314623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3C016-0C18-43CB-BFDF-39484805C47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OSHA – </a:t>
            </a:r>
            <a:r>
              <a:rPr lang="en-US" sz="2800" dirty="0">
                <a:latin typeface="Calibri" panose="020F0502020204030204" pitchFamily="34" charset="0"/>
                <a:cs typeface="Calibri" panose="020F0502020204030204" pitchFamily="34" charset="0"/>
              </a:rPr>
              <a:t>Voluntary Use of Respiratory Protection</a:t>
            </a:r>
          </a:p>
        </p:txBody>
      </p:sp>
      <p:sp>
        <p:nvSpPr>
          <p:cNvPr id="3" name="Content Placeholder 2">
            <a:extLst>
              <a:ext uri="{FF2B5EF4-FFF2-40B4-BE49-F238E27FC236}">
                <a16:creationId xmlns:a16="http://schemas.microsoft.com/office/drawing/2014/main" id="{14D90C60-DD8F-41AE-8B1B-4D6D51B406C5}"/>
              </a:ext>
            </a:extLst>
          </p:cNvPr>
          <p:cNvSpPr>
            <a:spLocks noGrp="1"/>
          </p:cNvSpPr>
          <p:nvPr>
            <p:ph idx="1"/>
          </p:nvPr>
        </p:nvSpPr>
        <p:spPr>
          <a:xfrm>
            <a:off x="677333" y="2160589"/>
            <a:ext cx="9243281" cy="4415575"/>
          </a:xfrm>
        </p:spPr>
        <p:txBody>
          <a:bodyPr>
            <a:normAutofit/>
          </a:bodyPr>
          <a:lstStyle/>
          <a:p>
            <a:r>
              <a:rPr lang="en-US" b="1" i="1" dirty="0">
                <a:solidFill>
                  <a:srgbClr val="0070C0"/>
                </a:solidFill>
                <a:latin typeface="Calibri" panose="020F0502020204030204" pitchFamily="34" charset="0"/>
                <a:cs typeface="Calibri" panose="020F0502020204030204" pitchFamily="34" charset="0"/>
              </a:rPr>
              <a:t>Voluntary use of a dust mask</a:t>
            </a:r>
            <a:r>
              <a:rPr lang="en-US" dirty="0">
                <a:solidFill>
                  <a:srgbClr val="333333"/>
                </a:solidFill>
                <a:latin typeface="Calibri" panose="020F0502020204030204" pitchFamily="34" charset="0"/>
                <a:cs typeface="Calibri" panose="020F0502020204030204" pitchFamily="34" charset="0"/>
              </a:rPr>
              <a:t/>
            </a:r>
            <a:br>
              <a:rPr lang="en-US" dirty="0">
                <a:solidFill>
                  <a:srgbClr val="333333"/>
                </a:solidFill>
                <a:latin typeface="Calibri" panose="020F0502020204030204" pitchFamily="34" charset="0"/>
                <a:cs typeface="Calibri" panose="020F0502020204030204" pitchFamily="34" charset="0"/>
              </a:rPr>
            </a:br>
            <a:r>
              <a:rPr lang="en-US" dirty="0">
                <a:solidFill>
                  <a:srgbClr val="333333"/>
                </a:solidFill>
                <a:latin typeface="Calibri" panose="020F0502020204030204" pitchFamily="34" charset="0"/>
                <a:cs typeface="Calibri" panose="020F0502020204030204" pitchFamily="34" charset="0"/>
              </a:rPr>
              <a:t>If an employee wants to use a dust mask on a voluntary basis, then there are very limited requirements with which employers must comply</a:t>
            </a:r>
            <a:r>
              <a:rPr lang="en-US" u="sng" dirty="0">
                <a:solidFill>
                  <a:srgbClr val="333333"/>
                </a:solidFill>
                <a:latin typeface="Calibri" panose="020F0502020204030204" pitchFamily="34" charset="0"/>
                <a:cs typeface="Calibri" panose="020F0502020204030204" pitchFamily="34" charset="0"/>
              </a:rPr>
              <a:t>.</a:t>
            </a:r>
            <a:r>
              <a:rPr lang="en-US" b="1" u="sng" dirty="0">
                <a:solidFill>
                  <a:srgbClr val="333333"/>
                </a:solidFill>
                <a:latin typeface="Calibri" panose="020F0502020204030204" pitchFamily="34" charset="0"/>
                <a:cs typeface="Calibri" panose="020F0502020204030204" pitchFamily="34" charset="0"/>
              </a:rPr>
              <a:t> </a:t>
            </a:r>
          </a:p>
          <a:p>
            <a:r>
              <a:rPr lang="en-US" b="1" u="sng" dirty="0">
                <a:solidFill>
                  <a:srgbClr val="333333"/>
                </a:solidFill>
                <a:latin typeface="Calibri" panose="020F0502020204030204" pitchFamily="34" charset="0"/>
                <a:cs typeface="Calibri" panose="020F0502020204030204" pitchFamily="34" charset="0"/>
              </a:rPr>
              <a:t> </a:t>
            </a:r>
            <a:r>
              <a:rPr lang="en-US" u="sng" dirty="0">
                <a:solidFill>
                  <a:srgbClr val="333333"/>
                </a:solidFill>
                <a:latin typeface="Calibri" panose="020F0502020204030204" pitchFamily="34" charset="0"/>
                <a:cs typeface="Calibri" panose="020F0502020204030204" pitchFamily="34" charset="0"/>
              </a:rPr>
              <a:t>OSHA places two requirements</a:t>
            </a:r>
            <a:r>
              <a:rPr lang="en-US" dirty="0">
                <a:solidFill>
                  <a:srgbClr val="333333"/>
                </a:solidFill>
                <a:latin typeface="Calibri" panose="020F0502020204030204" pitchFamily="34" charset="0"/>
                <a:cs typeface="Calibri" panose="020F0502020204030204" pitchFamily="34" charset="0"/>
              </a:rPr>
              <a:t> on employers when it comes to allowing employees to wear dust masks voluntarily:</a:t>
            </a:r>
          </a:p>
          <a:p>
            <a:r>
              <a:rPr lang="en-US" dirty="0">
                <a:solidFill>
                  <a:srgbClr val="333333"/>
                </a:solidFill>
                <a:latin typeface="Calibri" panose="020F0502020204030204" pitchFamily="34" charset="0"/>
                <a:cs typeface="Calibri" panose="020F0502020204030204" pitchFamily="34" charset="0"/>
              </a:rPr>
              <a:t>The employer must:</a:t>
            </a:r>
          </a:p>
          <a:p>
            <a:pPr marL="400050" lvl="1" indent="0">
              <a:buNone/>
            </a:pPr>
            <a:r>
              <a:rPr lang="en-US" dirty="0">
                <a:solidFill>
                  <a:srgbClr val="333333"/>
                </a:solidFill>
                <a:latin typeface="Calibri" panose="020F0502020204030204" pitchFamily="34" charset="0"/>
                <a:cs typeface="Calibri" panose="020F0502020204030204" pitchFamily="34" charset="0"/>
              </a:rPr>
              <a:t> 1. determine that the masks themselves do not pose a hazard to workers; and</a:t>
            </a:r>
          </a:p>
          <a:p>
            <a:pPr marL="400050" lvl="1" indent="0">
              <a:buNone/>
            </a:pPr>
            <a:r>
              <a:rPr lang="en-US" dirty="0">
                <a:solidFill>
                  <a:srgbClr val="333333"/>
                </a:solidFill>
                <a:latin typeface="Calibri" panose="020F0502020204030204" pitchFamily="34" charset="0"/>
                <a:cs typeface="Calibri" panose="020F0502020204030204" pitchFamily="34" charset="0"/>
              </a:rPr>
              <a:t> 2. provide the information found in Appendix D to 1910.134 of OSHA's Respiratory Protection    Standard to workers on a one-time basis. This appendix provides important information the employee needs to know about wearing dust masks.</a:t>
            </a:r>
          </a:p>
          <a:p>
            <a:r>
              <a:rPr lang="en-US" dirty="0">
                <a:solidFill>
                  <a:srgbClr val="333333"/>
                </a:solidFill>
                <a:latin typeface="Calibri" panose="020F0502020204030204" pitchFamily="34" charset="0"/>
                <a:cs typeface="Calibri" panose="020F0502020204030204" pitchFamily="34" charset="0"/>
              </a:rPr>
              <a:t>Employers are not required to provide any medical evaluation or fit test for voluntary use of a dust mask.</a:t>
            </a:r>
          </a:p>
          <a:p>
            <a:r>
              <a:rPr lang="en-US" dirty="0">
                <a:latin typeface="Calibri" panose="020F0502020204030204" pitchFamily="34" charset="0"/>
                <a:cs typeface="Calibri" panose="020F0502020204030204" pitchFamily="34" charset="0"/>
              </a:rPr>
              <a:t>https://ohsonline.com/Articles/2011/05/01/Voluntary-Use-of-Respirators.aspx</a:t>
            </a:r>
          </a:p>
        </p:txBody>
      </p:sp>
    </p:spTree>
    <p:extLst>
      <p:ext uri="{BB962C8B-B14F-4D97-AF65-F5344CB8AC3E}">
        <p14:creationId xmlns:p14="http://schemas.microsoft.com/office/powerpoint/2010/main" val="251359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6612-A61F-4DDE-A684-5A4E3FBE86A5}"/>
              </a:ext>
            </a:extLst>
          </p:cNvPr>
          <p:cNvSpPr>
            <a:spLocks noGrp="1"/>
          </p:cNvSpPr>
          <p:nvPr>
            <p:ph type="title"/>
          </p:nvPr>
        </p:nvSpPr>
        <p:spPr>
          <a:xfrm>
            <a:off x="677334" y="609600"/>
            <a:ext cx="8596668" cy="850490"/>
          </a:xfrm>
        </p:spPr>
        <p:txBody>
          <a:bodyPr/>
          <a:lstStyle/>
          <a:p>
            <a:r>
              <a:rPr lang="en-US" i="1" dirty="0">
                <a:latin typeface="Calibri" panose="020F0502020204030204" pitchFamily="34" charset="0"/>
                <a:cs typeface="Calibri" panose="020F0502020204030204" pitchFamily="34" charset="0"/>
              </a:rPr>
              <a:t>Focus Areas</a:t>
            </a:r>
          </a:p>
        </p:txBody>
      </p:sp>
      <p:sp>
        <p:nvSpPr>
          <p:cNvPr id="3" name="Content Placeholder 2">
            <a:extLst>
              <a:ext uri="{FF2B5EF4-FFF2-40B4-BE49-F238E27FC236}">
                <a16:creationId xmlns:a16="http://schemas.microsoft.com/office/drawing/2014/main" id="{4358441B-A6B3-4189-8232-3FEAA879FE72}"/>
              </a:ext>
            </a:extLst>
          </p:cNvPr>
          <p:cNvSpPr>
            <a:spLocks noGrp="1"/>
          </p:cNvSpPr>
          <p:nvPr>
            <p:ph idx="1"/>
          </p:nvPr>
        </p:nvSpPr>
        <p:spPr>
          <a:xfrm>
            <a:off x="677334" y="2160589"/>
            <a:ext cx="8596668" cy="4387695"/>
          </a:xfrm>
        </p:spPr>
        <p:txBody>
          <a:bodyPr>
            <a:normAutofit fontScale="55000" lnSpcReduction="20000"/>
          </a:bodyPr>
          <a:lstStyle/>
          <a:p>
            <a:r>
              <a:rPr lang="en-US" sz="3800" dirty="0">
                <a:latin typeface="Calibri" panose="020F0502020204030204" pitchFamily="34" charset="0"/>
                <a:cs typeface="Calibri" panose="020F0502020204030204" pitchFamily="34" charset="0"/>
              </a:rPr>
              <a:t>The primary goal of this webinar is to highlight the components of an effective respiratory protection program for the agricultural workplace.   </a:t>
            </a:r>
          </a:p>
          <a:p>
            <a:endParaRPr lang="en-US" sz="3800" dirty="0">
              <a:latin typeface="Calibri" panose="020F0502020204030204" pitchFamily="34" charset="0"/>
              <a:cs typeface="Calibri" panose="020F0502020204030204" pitchFamily="34" charset="0"/>
            </a:endParaRPr>
          </a:p>
          <a:p>
            <a:r>
              <a:rPr lang="en-US" sz="3800" dirty="0">
                <a:latin typeface="Calibri" panose="020F0502020204030204" pitchFamily="34" charset="0"/>
                <a:cs typeface="Calibri" panose="020F0502020204030204" pitchFamily="34" charset="0"/>
              </a:rPr>
              <a:t>Upon completion of this webinar, participants will be able to</a:t>
            </a:r>
            <a:r>
              <a:rPr lang="en-US" sz="3300" dirty="0">
                <a:latin typeface="Calibri" panose="020F0502020204030204" pitchFamily="34" charset="0"/>
                <a:cs typeface="Calibri" panose="020F0502020204030204" pitchFamily="34" charset="0"/>
              </a:rPr>
              <a:t>: </a:t>
            </a:r>
          </a:p>
          <a:p>
            <a:pPr lvl="1"/>
            <a:r>
              <a:rPr lang="en-US" sz="3300" dirty="0">
                <a:latin typeface="Calibri" panose="020F0502020204030204" pitchFamily="34" charset="0"/>
                <a:cs typeface="Calibri" panose="020F0502020204030204" pitchFamily="34" charset="0"/>
              </a:rPr>
              <a:t>Recognize the diverse respiratory hazards unique to agricultural, especially grain handling, and the justification for a comprehensive respiratory program. </a:t>
            </a:r>
          </a:p>
          <a:p>
            <a:pPr lvl="1"/>
            <a:r>
              <a:rPr lang="en-US" sz="3300" dirty="0">
                <a:latin typeface="Calibri" panose="020F0502020204030204" pitchFamily="34" charset="0"/>
                <a:cs typeface="Calibri" panose="020F0502020204030204" pitchFamily="34" charset="0"/>
              </a:rPr>
              <a:t>Identify the OSHA respirator standards that apply to an agricultural setting. </a:t>
            </a:r>
          </a:p>
          <a:p>
            <a:pPr lvl="1"/>
            <a:r>
              <a:rPr lang="en-US" sz="3300" dirty="0">
                <a:latin typeface="Calibri" panose="020F0502020204030204" pitchFamily="34" charset="0"/>
                <a:cs typeface="Calibri" panose="020F0502020204030204" pitchFamily="34" charset="0"/>
              </a:rPr>
              <a:t>Understand key components of an effective respiratory protection program.</a:t>
            </a:r>
          </a:p>
          <a:p>
            <a:pPr lvl="1"/>
            <a:r>
              <a:rPr lang="en-US" sz="3300" dirty="0">
                <a:latin typeface="Calibri" panose="020F0502020204030204" pitchFamily="34" charset="0"/>
                <a:cs typeface="Calibri" panose="020F0502020204030204" pitchFamily="34" charset="0"/>
              </a:rPr>
              <a:t>Access resources, templates, medical evaluations, and further trainings to effectively implement a respiratory program. </a:t>
            </a:r>
          </a:p>
          <a:p>
            <a:pPr lvl="1"/>
            <a:endParaRPr lang="en-US" sz="3300" dirty="0">
              <a:latin typeface="Calibri" panose="020F0502020204030204" pitchFamily="34" charset="0"/>
              <a:cs typeface="Calibri" panose="020F0502020204030204" pitchFamily="34" charset="0"/>
            </a:endParaRPr>
          </a:p>
          <a:p>
            <a:pPr lvl="1"/>
            <a:r>
              <a:rPr lang="en-US" sz="3300" dirty="0">
                <a:latin typeface="Calibri" panose="020F0502020204030204" pitchFamily="34" charset="0"/>
                <a:cs typeface="Calibri" panose="020F0502020204030204" pitchFamily="34" charset="0"/>
              </a:rPr>
              <a:t>The intended audience for this presentation includes healthcare and safety professionals who provide care in agricultural communities and business owners, managers, and workers in production agriculture.</a:t>
            </a:r>
          </a:p>
          <a:p>
            <a:endParaRPr lang="en-US" dirty="0"/>
          </a:p>
        </p:txBody>
      </p:sp>
    </p:spTree>
    <p:extLst>
      <p:ext uri="{BB962C8B-B14F-4D97-AF65-F5344CB8AC3E}">
        <p14:creationId xmlns:p14="http://schemas.microsoft.com/office/powerpoint/2010/main" val="10942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3C016-0C18-43CB-BFDF-39484805C47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OSHA </a:t>
            </a:r>
            <a:r>
              <a:rPr lang="en-US" sz="2800" dirty="0">
                <a:latin typeface="Calibri" panose="020F0502020204030204" pitchFamily="34" charset="0"/>
                <a:cs typeface="Calibri" panose="020F0502020204030204" pitchFamily="34" charset="0"/>
              </a:rPr>
              <a:t>– Voluntary Use of Respiratory </a:t>
            </a:r>
            <a:r>
              <a:rPr lang="en-US" sz="2800" dirty="0" smtClean="0">
                <a:latin typeface="Calibri" panose="020F0502020204030204" pitchFamily="34" charset="0"/>
                <a:cs typeface="Calibri" panose="020F0502020204030204" pitchFamily="34" charset="0"/>
              </a:rPr>
              <a:t>Protection </a:t>
            </a:r>
            <a:endParaRPr lang="en-US"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4D90C60-DD8F-41AE-8B1B-4D6D51B406C5}"/>
              </a:ext>
            </a:extLst>
          </p:cNvPr>
          <p:cNvSpPr>
            <a:spLocks noGrp="1"/>
          </p:cNvSpPr>
          <p:nvPr>
            <p:ph idx="1"/>
          </p:nvPr>
        </p:nvSpPr>
        <p:spPr>
          <a:xfrm>
            <a:off x="677333" y="2160589"/>
            <a:ext cx="8842447" cy="4315367"/>
          </a:xfrm>
        </p:spPr>
        <p:txBody>
          <a:bodyPr>
            <a:normAutofit/>
          </a:bodyPr>
          <a:lstStyle/>
          <a:p>
            <a:r>
              <a:rPr lang="en-US" b="1" i="1" dirty="0">
                <a:solidFill>
                  <a:srgbClr val="0070C0"/>
                </a:solidFill>
                <a:latin typeface="Calibri" panose="020F0502020204030204" pitchFamily="34" charset="0"/>
                <a:cs typeface="Calibri" panose="020F0502020204030204" pitchFamily="34" charset="0"/>
              </a:rPr>
              <a:t>Respirators other than dust masks:</a:t>
            </a:r>
            <a:r>
              <a:rPr lang="en-US" dirty="0">
                <a:solidFill>
                  <a:srgbClr val="333333"/>
                </a:solidFill>
                <a:latin typeface="Calibri" panose="020F0502020204030204" pitchFamily="34" charset="0"/>
                <a:cs typeface="Calibri" panose="020F0502020204030204" pitchFamily="34" charset="0"/>
              </a:rPr>
              <a:t/>
            </a:r>
            <a:br>
              <a:rPr lang="en-US" dirty="0">
                <a:solidFill>
                  <a:srgbClr val="333333"/>
                </a:solidFill>
                <a:latin typeface="Calibri" panose="020F0502020204030204" pitchFamily="34" charset="0"/>
                <a:cs typeface="Calibri" panose="020F0502020204030204" pitchFamily="34" charset="0"/>
              </a:rPr>
            </a:br>
            <a:r>
              <a:rPr lang="en-US" dirty="0">
                <a:solidFill>
                  <a:srgbClr val="333333"/>
                </a:solidFill>
                <a:latin typeface="Calibri" panose="020F0502020204030204" pitchFamily="34" charset="0"/>
                <a:cs typeface="Calibri" panose="020F0502020204030204" pitchFamily="34" charset="0"/>
              </a:rPr>
              <a:t>For voluntary use of respirators other than dust masks, the OSHA requirements are more involved. They still don't rise to the level of that required under the full Respiratory Protection Program but do require employers to take quite a few protective measures.</a:t>
            </a:r>
          </a:p>
          <a:p>
            <a:r>
              <a:rPr lang="en-US" b="1" dirty="0">
                <a:solidFill>
                  <a:srgbClr val="333333"/>
                </a:solidFill>
                <a:latin typeface="Calibri" panose="020F0502020204030204" pitchFamily="34" charset="0"/>
                <a:cs typeface="Calibri" panose="020F0502020204030204" pitchFamily="34" charset="0"/>
              </a:rPr>
              <a:t>The employer must:</a:t>
            </a:r>
          </a:p>
          <a:p>
            <a:pPr>
              <a:buFont typeface="Arial" panose="020B0604020202020204" pitchFamily="34" charset="0"/>
              <a:buChar char="•"/>
            </a:pPr>
            <a:r>
              <a:rPr lang="en-US" dirty="0">
                <a:solidFill>
                  <a:srgbClr val="333333"/>
                </a:solidFill>
                <a:latin typeface="Calibri" panose="020F0502020204030204" pitchFamily="34" charset="0"/>
                <a:cs typeface="Calibri" panose="020F0502020204030204" pitchFamily="34" charset="0"/>
              </a:rPr>
              <a:t>Determine that the respirator use will not in itself create a hazard</a:t>
            </a:r>
          </a:p>
          <a:p>
            <a:pPr>
              <a:buFont typeface="Arial" panose="020B0604020202020204" pitchFamily="34" charset="0"/>
              <a:buChar char="•"/>
            </a:pPr>
            <a:r>
              <a:rPr lang="en-US" dirty="0">
                <a:solidFill>
                  <a:srgbClr val="333333"/>
                </a:solidFill>
                <a:latin typeface="Calibri" panose="020F0502020204030204" pitchFamily="34" charset="0"/>
                <a:cs typeface="Calibri" panose="020F0502020204030204" pitchFamily="34" charset="0"/>
              </a:rPr>
              <a:t>Provide the respirator users with the information contained in the standard's Appendix D</a:t>
            </a:r>
          </a:p>
          <a:p>
            <a:pPr>
              <a:buFont typeface="Arial" panose="020B0604020202020204" pitchFamily="34" charset="0"/>
              <a:buChar char="•"/>
            </a:pPr>
            <a:r>
              <a:rPr lang="en-US" dirty="0">
                <a:solidFill>
                  <a:srgbClr val="333333"/>
                </a:solidFill>
                <a:latin typeface="Calibri" panose="020F0502020204030204" pitchFamily="34" charset="0"/>
                <a:cs typeface="Calibri" panose="020F0502020204030204" pitchFamily="34" charset="0"/>
              </a:rPr>
              <a:t>Ensure that the respirator users are medically qualified to wear respirators, and</a:t>
            </a:r>
          </a:p>
          <a:p>
            <a:pPr>
              <a:buFont typeface="Arial" panose="020B0604020202020204" pitchFamily="34" charset="0"/>
              <a:buChar char="•"/>
            </a:pPr>
            <a:r>
              <a:rPr lang="en-US" dirty="0">
                <a:solidFill>
                  <a:srgbClr val="333333"/>
                </a:solidFill>
                <a:latin typeface="Calibri" panose="020F0502020204030204" pitchFamily="34" charset="0"/>
                <a:cs typeface="Calibri" panose="020F0502020204030204" pitchFamily="34" charset="0"/>
              </a:rPr>
              <a:t>Ensure that the respirators are properly cleaned, stored, and maintained.</a:t>
            </a:r>
          </a:p>
          <a:p>
            <a:pPr>
              <a:buFont typeface="Arial" panose="020B0604020202020204" pitchFamily="34" charset="0"/>
              <a:buChar char="•"/>
            </a:pPr>
            <a:endParaRPr lang="en-US" dirty="0">
              <a:solidFill>
                <a:srgbClr val="333333"/>
              </a:solidFill>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https://ohsonline.com/Articles/2011/05/01/Voluntary-Use-of-Respirators.aspx</a:t>
            </a:r>
          </a:p>
        </p:txBody>
      </p:sp>
    </p:spTree>
    <p:extLst>
      <p:ext uri="{BB962C8B-B14F-4D97-AF65-F5344CB8AC3E}">
        <p14:creationId xmlns:p14="http://schemas.microsoft.com/office/powerpoint/2010/main" val="1776369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A475-713A-4078-88DA-F36F111A78E5}"/>
              </a:ext>
            </a:extLst>
          </p:cNvPr>
          <p:cNvSpPr>
            <a:spLocks noGrp="1"/>
          </p:cNvSpPr>
          <p:nvPr>
            <p:ph type="title"/>
          </p:nvPr>
        </p:nvSpPr>
        <p:spPr>
          <a:xfrm>
            <a:off x="169333" y="186267"/>
            <a:ext cx="9448800" cy="1913466"/>
          </a:xfrm>
        </p:spPr>
        <p:txBody>
          <a:bodyPr>
            <a:noAutofit/>
          </a:bodyPr>
          <a:lstStyle/>
          <a:p>
            <a:r>
              <a:rPr lang="en-US" sz="2800" dirty="0">
                <a:latin typeface="Calibri" panose="020F0502020204030204" pitchFamily="34" charset="0"/>
                <a:cs typeface="Calibri" panose="020F0502020204030204" pitchFamily="34" charset="0"/>
              </a:rPr>
              <a:t>Appendix D to Sec. 1910.134</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(Mandatory) Information for Employees Using Respirators When Not Required Under the Standard </a:t>
            </a:r>
          </a:p>
        </p:txBody>
      </p:sp>
      <p:sp>
        <p:nvSpPr>
          <p:cNvPr id="3" name="Rectangle 2">
            <a:extLst>
              <a:ext uri="{FF2B5EF4-FFF2-40B4-BE49-F238E27FC236}">
                <a16:creationId xmlns:a16="http://schemas.microsoft.com/office/drawing/2014/main" id="{169C102E-9C3D-4E81-A6C5-544B2B909D66}"/>
              </a:ext>
            </a:extLst>
          </p:cNvPr>
          <p:cNvSpPr/>
          <p:nvPr/>
        </p:nvSpPr>
        <p:spPr>
          <a:xfrm>
            <a:off x="355600" y="1811867"/>
            <a:ext cx="9448800" cy="3693319"/>
          </a:xfrm>
          <a:prstGeom prst="rect">
            <a:avLst/>
          </a:prstGeom>
        </p:spPr>
        <p:txBody>
          <a:bodyPr wrap="square">
            <a:spAutoFit/>
          </a:bodyPr>
          <a:lstStyle/>
          <a:p>
            <a:r>
              <a:rPr lang="en-US" i="1" u="sng" dirty="0">
                <a:solidFill>
                  <a:srgbClr val="C00000"/>
                </a:solidFill>
                <a:latin typeface="Calibri" panose="020F0502020204030204" pitchFamily="34" charset="0"/>
                <a:cs typeface="Calibri" panose="020F0502020204030204" pitchFamily="34" charset="0"/>
              </a:rPr>
              <a:t>Employees</a:t>
            </a:r>
            <a:r>
              <a:rPr lang="en-US" dirty="0">
                <a:solidFill>
                  <a:srgbClr val="C00000"/>
                </a:solidFill>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1. Read and heed all instructions provided by the manufacturer on use, maintenance, cleaning and care, and warnings regarding the respirator's limitations.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2. Choose respirators  NIOSH certified for use to protect against  contaminant. A label or statement of certification should appear on the respirator or respirator packaging. It will tell you what the respirator is designed for and how much it will protect you.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3. Do not wear your respirator into atmospheres containing contaminants for which your respirator is not designed to protect against.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4. Keep track of your respirator so that you do not mistakenly use someone else's respirator.</a:t>
            </a:r>
          </a:p>
        </p:txBody>
      </p:sp>
    </p:spTree>
    <p:extLst>
      <p:ext uri="{BB962C8B-B14F-4D97-AF65-F5344CB8AC3E}">
        <p14:creationId xmlns:p14="http://schemas.microsoft.com/office/powerpoint/2010/main" val="4218305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7A73-8C07-4A44-B00C-32C02AA7B6A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Remember!</a:t>
            </a:r>
          </a:p>
        </p:txBody>
      </p:sp>
      <p:sp>
        <p:nvSpPr>
          <p:cNvPr id="3" name="Rectangle 2">
            <a:extLst>
              <a:ext uri="{FF2B5EF4-FFF2-40B4-BE49-F238E27FC236}">
                <a16:creationId xmlns:a16="http://schemas.microsoft.com/office/drawing/2014/main" id="{EF3B4351-03BB-4879-8848-FF4F3BC8B34F}"/>
              </a:ext>
            </a:extLst>
          </p:cNvPr>
          <p:cNvSpPr/>
          <p:nvPr/>
        </p:nvSpPr>
        <p:spPr>
          <a:xfrm>
            <a:off x="898633" y="2096815"/>
            <a:ext cx="8749863" cy="3785652"/>
          </a:xfrm>
          <a:prstGeom prst="rect">
            <a:avLst/>
          </a:prstGeom>
        </p:spPr>
        <p:txBody>
          <a:bodyPr wrap="square">
            <a:spAutoFit/>
          </a:bodyPr>
          <a:lstStyle/>
          <a:p>
            <a:pPr marL="342900"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Respirators are an effective method of protection against designated hazards when properly selected and worn.</a:t>
            </a:r>
          </a:p>
          <a:p>
            <a:pPr marL="342900"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 Respirator use is encouraged, even when exposures are below the exposure limit, to provide an additional level of comfort and protection for workers.</a:t>
            </a:r>
          </a:p>
          <a:p>
            <a:pPr marL="342900"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 </a:t>
            </a:r>
            <a:r>
              <a:rPr lang="en-US" sz="2400" u="sng" dirty="0">
                <a:latin typeface="Calibri" panose="020F0502020204030204" pitchFamily="34" charset="0"/>
                <a:cs typeface="Calibri" panose="020F0502020204030204" pitchFamily="34" charset="0"/>
              </a:rPr>
              <a:t>However</a:t>
            </a:r>
            <a:r>
              <a:rPr lang="en-US" sz="2400" dirty="0">
                <a:latin typeface="Calibri" panose="020F0502020204030204" pitchFamily="34" charset="0"/>
                <a:cs typeface="Calibri" panose="020F0502020204030204" pitchFamily="34" charset="0"/>
              </a:rPr>
              <a:t>, if a respirator is used improperly or not kept clean, the respirator itself can become a hazard to the worker.</a:t>
            </a:r>
          </a:p>
        </p:txBody>
      </p:sp>
    </p:spTree>
    <p:extLst>
      <p:ext uri="{BB962C8B-B14F-4D97-AF65-F5344CB8AC3E}">
        <p14:creationId xmlns:p14="http://schemas.microsoft.com/office/powerpoint/2010/main" val="296896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1FBC-8EDA-44D0-982A-19139A6529F1}"/>
              </a:ext>
            </a:extLst>
          </p:cNvPr>
          <p:cNvSpPr>
            <a:spLocks noGrp="1"/>
          </p:cNvSpPr>
          <p:nvPr>
            <p:ph type="title"/>
          </p:nvPr>
        </p:nvSpPr>
        <p:spPr>
          <a:xfrm>
            <a:off x="677333" y="609600"/>
            <a:ext cx="8635999" cy="1016000"/>
          </a:xfrm>
        </p:spPr>
        <p:txBody>
          <a:bodyPr/>
          <a:lstStyle/>
          <a:p>
            <a:r>
              <a:rPr lang="en-US" dirty="0">
                <a:latin typeface="Calibri" panose="020F0502020204030204" pitchFamily="34" charset="0"/>
                <a:cs typeface="Calibri" panose="020F0502020204030204" pitchFamily="34" charset="0"/>
              </a:rPr>
              <a:t>Agricultural Exemptions</a:t>
            </a:r>
          </a:p>
        </p:txBody>
      </p:sp>
      <p:sp>
        <p:nvSpPr>
          <p:cNvPr id="3" name="Rectangle 2">
            <a:extLst>
              <a:ext uri="{FF2B5EF4-FFF2-40B4-BE49-F238E27FC236}">
                <a16:creationId xmlns:a16="http://schemas.microsoft.com/office/drawing/2014/main" id="{FEFC94A3-6BCE-4A1C-AC16-FB6BAAD383C5}"/>
              </a:ext>
            </a:extLst>
          </p:cNvPr>
          <p:cNvSpPr/>
          <p:nvPr/>
        </p:nvSpPr>
        <p:spPr>
          <a:xfrm>
            <a:off x="1877941" y="1896050"/>
            <a:ext cx="8164285" cy="3871513"/>
          </a:xfrm>
          <a:prstGeom prst="rect">
            <a:avLst/>
          </a:prstGeom>
        </p:spPr>
        <p:txBody>
          <a:bodyPr wrap="square">
            <a:spAutoFit/>
          </a:bodyPr>
          <a:lstStyle/>
          <a:p>
            <a:endParaRPr lang="en-US" sz="1200" dirty="0">
              <a:solidFill>
                <a:srgbClr val="000000"/>
              </a:solidFill>
              <a:latin typeface="Calibri" panose="020F0502020204030204" pitchFamily="34" charset="0"/>
            </a:endParaRPr>
          </a:p>
          <a:p>
            <a:r>
              <a:rPr lang="en-US" sz="2200" b="1" dirty="0">
                <a:latin typeface="Calibri" panose="020F0502020204030204" pitchFamily="34" charset="0"/>
                <a:cs typeface="Calibri" panose="020F0502020204030204" pitchFamily="34" charset="0"/>
              </a:rPr>
              <a:t>Enforcement Guidance for Small Farming Operations </a:t>
            </a: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The Appropriations Act exempts small farming operations from enforcement of all rules, regulations, standards or orders under the Occupational Safety and Health Act. A farming operation is </a:t>
            </a:r>
            <a:r>
              <a:rPr lang="en-US" sz="2200" b="1" dirty="0">
                <a:latin typeface="Calibri" panose="020F0502020204030204" pitchFamily="34" charset="0"/>
                <a:cs typeface="Calibri" panose="020F0502020204030204" pitchFamily="34" charset="0"/>
              </a:rPr>
              <a:t>exempt </a:t>
            </a:r>
            <a:r>
              <a:rPr lang="en-US" sz="2200" dirty="0">
                <a:latin typeface="Calibri" panose="020F0502020204030204" pitchFamily="34" charset="0"/>
                <a:cs typeface="Calibri" panose="020F0502020204030204" pitchFamily="34" charset="0"/>
              </a:rPr>
              <a:t>from </a:t>
            </a:r>
            <a:r>
              <a:rPr lang="en-US" sz="2200" b="1" dirty="0">
                <a:latin typeface="Calibri" panose="020F0502020204030204" pitchFamily="34" charset="0"/>
                <a:cs typeface="Calibri" panose="020F0502020204030204" pitchFamily="34" charset="0"/>
              </a:rPr>
              <a:t>all </a:t>
            </a:r>
            <a:r>
              <a:rPr lang="en-US" sz="2200" dirty="0">
                <a:latin typeface="Calibri" panose="020F0502020204030204" pitchFamily="34" charset="0"/>
                <a:cs typeface="Calibri" panose="020F0502020204030204" pitchFamily="34" charset="0"/>
              </a:rPr>
              <a:t>OSHA activities if it: </a:t>
            </a:r>
          </a:p>
          <a:p>
            <a:pPr lvl="1"/>
            <a:r>
              <a:rPr lang="en-US" sz="2200" dirty="0">
                <a:latin typeface="Calibri" panose="020F0502020204030204" pitchFamily="34" charset="0"/>
                <a:cs typeface="Calibri" panose="020F0502020204030204" pitchFamily="34" charset="0"/>
              </a:rPr>
              <a:t> •Employs </a:t>
            </a:r>
            <a:r>
              <a:rPr lang="en-US" sz="2200" b="1" dirty="0">
                <a:latin typeface="Calibri" panose="020F0502020204030204" pitchFamily="34" charset="0"/>
                <a:cs typeface="Calibri" panose="020F0502020204030204" pitchFamily="34" charset="0"/>
              </a:rPr>
              <a:t>10 or fewer employees </a:t>
            </a:r>
            <a:r>
              <a:rPr lang="en-US" sz="2200" dirty="0">
                <a:latin typeface="Calibri" panose="020F0502020204030204" pitchFamily="34" charset="0"/>
                <a:cs typeface="Calibri" panose="020F0502020204030204" pitchFamily="34" charset="0"/>
              </a:rPr>
              <a:t>currently and at all times during the last 12 months; and </a:t>
            </a:r>
          </a:p>
          <a:p>
            <a:pPr lvl="1"/>
            <a:r>
              <a:rPr lang="en-US" sz="2200" dirty="0">
                <a:latin typeface="Calibri" panose="020F0502020204030204" pitchFamily="34" charset="0"/>
                <a:cs typeface="Calibri" panose="020F0502020204030204" pitchFamily="34" charset="0"/>
              </a:rPr>
              <a:t>  •Has not had an active temporary labor camp during the   proceeding 12 months. </a:t>
            </a:r>
          </a:p>
          <a:p>
            <a:endParaRPr lang="en-US" sz="2200" dirty="0">
              <a:latin typeface="Calibri" panose="020F0502020204030204" pitchFamily="34" charset="0"/>
              <a:cs typeface="Calibri" panose="020F0502020204030204" pitchFamily="34" charset="0"/>
            </a:endParaRPr>
          </a:p>
          <a:p>
            <a:r>
              <a:rPr lang="fr-FR" sz="1400" b="1" i="1" dirty="0">
                <a:latin typeface="Calibri" panose="020F0502020204030204" pitchFamily="34" charset="0"/>
                <a:cs typeface="Calibri" panose="020F0502020204030204" pitchFamily="34" charset="0"/>
              </a:rPr>
              <a:t>Source</a:t>
            </a:r>
            <a:r>
              <a:rPr lang="fr-FR" sz="1400" i="1" dirty="0">
                <a:latin typeface="Calibri" panose="020F0502020204030204" pitchFamily="34" charset="0"/>
                <a:cs typeface="Calibri" panose="020F0502020204030204" pitchFamily="34" charset="0"/>
              </a:rPr>
              <a:t>: OSHA Instruction CPL 02-00-051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41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0D8024-74B6-439D-9611-59AE289CF184}"/>
              </a:ext>
            </a:extLst>
          </p:cNvPr>
          <p:cNvSpPr/>
          <p:nvPr/>
        </p:nvSpPr>
        <p:spPr>
          <a:xfrm flipH="1">
            <a:off x="697876" y="1131994"/>
            <a:ext cx="2350124" cy="2739211"/>
          </a:xfrm>
          <a:prstGeom prst="rect">
            <a:avLst/>
          </a:prstGeom>
        </p:spPr>
        <p:txBody>
          <a:bodyPr wrap="square">
            <a:spAutoFit/>
          </a:bodyPr>
          <a:lstStyle/>
          <a:p>
            <a:endParaRPr lang="en-US" sz="1200" dirty="0">
              <a:solidFill>
                <a:srgbClr val="000000"/>
              </a:solidFill>
              <a:latin typeface="Calibri" panose="020F0502020204030204" pitchFamily="34" charset="0"/>
            </a:endParaRPr>
          </a:p>
          <a:p>
            <a:r>
              <a:rPr lang="en-US" sz="3200" dirty="0">
                <a:latin typeface="Calibri" panose="020F0502020204030204" pitchFamily="34" charset="0"/>
              </a:rPr>
              <a:t>OSHA General Enforcement Guidelines Table </a:t>
            </a:r>
            <a:endParaRPr lang="en-US" dirty="0"/>
          </a:p>
        </p:txBody>
      </p:sp>
      <p:sp>
        <p:nvSpPr>
          <p:cNvPr id="4" name="Title 3" hidden="1"/>
          <p:cNvSpPr>
            <a:spLocks noGrp="1"/>
          </p:cNvSpPr>
          <p:nvPr>
            <p:ph type="title"/>
          </p:nvPr>
        </p:nvSpPr>
        <p:spPr/>
        <p:txBody>
          <a:bodyPr/>
          <a:lstStyle/>
          <a:p>
            <a:r>
              <a:rPr lang="en-US" dirty="0" smtClean="0"/>
              <a:t>OSHA General Enforcement Guidelines Table</a:t>
            </a:r>
            <a:endParaRPr lang="en-US" dirty="0"/>
          </a:p>
        </p:txBody>
      </p:sp>
      <p:pic>
        <p:nvPicPr>
          <p:cNvPr id="5" name="Picture 4" title="OSHA General Enforcement Guidelines Tabl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4553" y="736771"/>
            <a:ext cx="5591175" cy="5829300"/>
          </a:xfrm>
          <a:prstGeom prst="rect">
            <a:avLst/>
          </a:prstGeom>
        </p:spPr>
      </p:pic>
    </p:spTree>
    <p:extLst>
      <p:ext uri="{BB962C8B-B14F-4D97-AF65-F5344CB8AC3E}">
        <p14:creationId xmlns:p14="http://schemas.microsoft.com/office/powerpoint/2010/main" val="184184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AA57-F35E-425A-9CFB-03127EA77D86}"/>
              </a:ext>
            </a:extLst>
          </p:cNvPr>
          <p:cNvSpPr>
            <a:spLocks noGrp="1"/>
          </p:cNvSpPr>
          <p:nvPr>
            <p:ph type="title"/>
          </p:nvPr>
        </p:nvSpPr>
        <p:spPr>
          <a:xfrm>
            <a:off x="677334" y="609600"/>
            <a:ext cx="8596668" cy="920620"/>
          </a:xfrm>
        </p:spPr>
        <p:txBody>
          <a:bodyPr/>
          <a:lstStyle/>
          <a:p>
            <a:r>
              <a:rPr lang="en-US" dirty="0">
                <a:latin typeface="Calibri" panose="020F0502020204030204" pitchFamily="34" charset="0"/>
                <a:cs typeface="Calibri" panose="020F0502020204030204" pitchFamily="34" charset="0"/>
              </a:rPr>
              <a:t>Enforcement</a:t>
            </a:r>
          </a:p>
        </p:txBody>
      </p:sp>
      <p:sp>
        <p:nvSpPr>
          <p:cNvPr id="3" name="Rectangle 2">
            <a:extLst>
              <a:ext uri="{FF2B5EF4-FFF2-40B4-BE49-F238E27FC236}">
                <a16:creationId xmlns:a16="http://schemas.microsoft.com/office/drawing/2014/main" id="{F102C335-BA05-4D7B-8895-833E97FA5B28}"/>
              </a:ext>
            </a:extLst>
          </p:cNvPr>
          <p:cNvSpPr/>
          <p:nvPr/>
        </p:nvSpPr>
        <p:spPr>
          <a:xfrm>
            <a:off x="1810139" y="2313992"/>
            <a:ext cx="7091265" cy="3797963"/>
          </a:xfrm>
          <a:prstGeom prst="rect">
            <a:avLst/>
          </a:prstGeom>
        </p:spPr>
        <p:txBody>
          <a:bodyPr wrap="square">
            <a:spAutoFit/>
          </a:bodyPr>
          <a:lstStyle/>
          <a:p>
            <a:pPr marL="342900" lvl="0" indent="-342900" defTabSz="457200">
              <a:spcBef>
                <a:spcPct val="20000"/>
              </a:spcBef>
            </a:pPr>
            <a:r>
              <a:rPr lang="en-US" sz="2800" dirty="0">
                <a:solidFill>
                  <a:prstClr val="black"/>
                </a:solidFill>
                <a:latin typeface="Calibri"/>
              </a:rPr>
              <a:t>What does exempt from enforcement of </a:t>
            </a:r>
            <a:r>
              <a:rPr lang="en-US" sz="2800" u="sng" dirty="0">
                <a:solidFill>
                  <a:prstClr val="black"/>
                </a:solidFill>
                <a:latin typeface="Calibri"/>
              </a:rPr>
              <a:t>all</a:t>
            </a:r>
            <a:r>
              <a:rPr lang="en-US" sz="2800" dirty="0">
                <a:solidFill>
                  <a:prstClr val="black"/>
                </a:solidFill>
                <a:latin typeface="Calibri"/>
              </a:rPr>
              <a:t> rules, regulations, standards or orders mean?</a:t>
            </a:r>
          </a:p>
          <a:p>
            <a:pPr marL="800100" lvl="1" indent="-342900" defTabSz="457200">
              <a:spcBef>
                <a:spcPct val="20000"/>
              </a:spcBef>
              <a:buFont typeface="Arial"/>
              <a:buChar char="•"/>
            </a:pPr>
            <a:r>
              <a:rPr lang="en-US" sz="2800" dirty="0">
                <a:solidFill>
                  <a:prstClr val="black"/>
                </a:solidFill>
                <a:latin typeface="Calibri"/>
              </a:rPr>
              <a:t>Can not use Federal funds to inspect or cite.</a:t>
            </a:r>
          </a:p>
          <a:p>
            <a:pPr marL="800100" lvl="1" indent="-342900" defTabSz="457200">
              <a:spcBef>
                <a:spcPct val="20000"/>
              </a:spcBef>
              <a:buFont typeface="Arial"/>
              <a:buChar char="•"/>
            </a:pPr>
            <a:r>
              <a:rPr lang="en-US" sz="2800" dirty="0">
                <a:solidFill>
                  <a:prstClr val="black"/>
                </a:solidFill>
                <a:latin typeface="Calibri"/>
              </a:rPr>
              <a:t>A state plan can</a:t>
            </a:r>
            <a:r>
              <a:rPr lang="ja-JP" altLang="en-US" sz="2800" dirty="0">
                <a:solidFill>
                  <a:prstClr val="black"/>
                </a:solidFill>
                <a:latin typeface="Calibri"/>
                <a:ea typeface="ＭＳ Ｐゴシック" panose="020B0600070205080204" pitchFamily="34" charset="-128"/>
              </a:rPr>
              <a:t> </a:t>
            </a:r>
            <a:r>
              <a:rPr lang="en-US" altLang="ja-JP" sz="2800" dirty="0">
                <a:solidFill>
                  <a:prstClr val="black"/>
                </a:solidFill>
                <a:latin typeface="Calibri"/>
                <a:ea typeface="ＭＳ Ｐゴシック" panose="020B0600070205080204" pitchFamily="34" charset="-128"/>
              </a:rPr>
              <a:t>not</a:t>
            </a:r>
            <a:r>
              <a:rPr lang="en-US" sz="2800" dirty="0">
                <a:solidFill>
                  <a:prstClr val="black"/>
                </a:solidFill>
                <a:latin typeface="Calibri"/>
              </a:rPr>
              <a:t> use federal funds to inspect </a:t>
            </a:r>
          </a:p>
          <a:p>
            <a:pPr marL="800100" lvl="1" indent="-342900" defTabSz="457200">
              <a:spcBef>
                <a:spcPct val="20000"/>
              </a:spcBef>
              <a:buFont typeface="Arial"/>
              <a:buChar char="•"/>
            </a:pPr>
            <a:r>
              <a:rPr lang="en-US" sz="2800" dirty="0">
                <a:solidFill>
                  <a:prstClr val="black"/>
                </a:solidFill>
                <a:latin typeface="Calibri"/>
              </a:rPr>
              <a:t>But the state plans can use state funds to inspect.</a:t>
            </a:r>
          </a:p>
        </p:txBody>
      </p:sp>
    </p:spTree>
    <p:extLst>
      <p:ext uri="{BB962C8B-B14F-4D97-AF65-F5344CB8AC3E}">
        <p14:creationId xmlns:p14="http://schemas.microsoft.com/office/powerpoint/2010/main" val="106068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1FBC-8EDA-44D0-982A-19139A6529F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OSHA Jurisdiction on Farms</a:t>
            </a:r>
          </a:p>
        </p:txBody>
      </p:sp>
      <p:sp>
        <p:nvSpPr>
          <p:cNvPr id="3" name="Rectangle 2">
            <a:extLst>
              <a:ext uri="{FF2B5EF4-FFF2-40B4-BE49-F238E27FC236}">
                <a16:creationId xmlns:a16="http://schemas.microsoft.com/office/drawing/2014/main" id="{35FA8184-70F5-4D51-8FC8-EF57D1BF3478}"/>
              </a:ext>
            </a:extLst>
          </p:cNvPr>
          <p:cNvSpPr/>
          <p:nvPr/>
        </p:nvSpPr>
        <p:spPr>
          <a:xfrm>
            <a:off x="558801" y="1930400"/>
            <a:ext cx="9499600" cy="415498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In 2011 OSHA determined that the agency has jurisdiction over family farms, </a:t>
            </a:r>
            <a:r>
              <a:rPr lang="en-US" sz="2400" u="sng" dirty="0">
                <a:latin typeface="Calibri" panose="020F0502020204030204" pitchFamily="34" charset="0"/>
                <a:cs typeface="Calibri" panose="020F0502020204030204" pitchFamily="34" charset="0"/>
              </a:rPr>
              <a:t>if</a:t>
            </a:r>
            <a:r>
              <a:rPr lang="en-US" sz="2400" dirty="0">
                <a:latin typeface="Calibri" panose="020F0502020204030204" pitchFamily="34" charset="0"/>
                <a:cs typeface="Calibri" panose="020F0502020204030204" pitchFamily="34" charset="0"/>
              </a:rPr>
              <a:t> they are involved in post‐harvest grain handling operations such as crop cleaning, sun drying, shelling, fumigating, curing, sorting, grading, packing, and cooling.</a:t>
            </a:r>
          </a:p>
          <a:p>
            <a:endParaRPr lang="en-US" sz="2400" dirty="0"/>
          </a:p>
          <a:p>
            <a:endParaRPr lang="en-US" sz="2400" dirty="0"/>
          </a:p>
          <a:p>
            <a:endParaRPr lang="en-US" sz="2400" dirty="0"/>
          </a:p>
          <a:p>
            <a:endParaRPr lang="en-US" sz="2400" dirty="0"/>
          </a:p>
          <a:p>
            <a:endParaRPr lang="en-US" sz="2400" dirty="0"/>
          </a:p>
          <a:p>
            <a:endParaRPr lang="en-US" sz="2400" dirty="0"/>
          </a:p>
          <a:p>
            <a:r>
              <a:rPr lang="en-US" sz="1600" dirty="0">
                <a:latin typeface="Calibri" panose="020F0502020204030204" pitchFamily="34" charset="0"/>
                <a:cs typeface="Calibri" panose="020F0502020204030204" pitchFamily="34" charset="0"/>
              </a:rPr>
              <a:t>Source: National Grain &amp; Feed Association</a:t>
            </a:r>
          </a:p>
        </p:txBody>
      </p:sp>
    </p:spTree>
    <p:extLst>
      <p:ext uri="{BB962C8B-B14F-4D97-AF65-F5344CB8AC3E}">
        <p14:creationId xmlns:p14="http://schemas.microsoft.com/office/powerpoint/2010/main" val="34566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7163-2AE9-42C7-B5AC-7C809A0F3C28}"/>
              </a:ext>
            </a:extLst>
          </p:cNvPr>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Best Management Practices </a:t>
            </a:r>
          </a:p>
        </p:txBody>
      </p:sp>
      <p:sp>
        <p:nvSpPr>
          <p:cNvPr id="3" name="Rectangle 2">
            <a:extLst>
              <a:ext uri="{FF2B5EF4-FFF2-40B4-BE49-F238E27FC236}">
                <a16:creationId xmlns:a16="http://schemas.microsoft.com/office/drawing/2014/main" id="{CBB8901C-7A38-4402-B204-FA6CEDD11CDF}"/>
              </a:ext>
            </a:extLst>
          </p:cNvPr>
          <p:cNvSpPr/>
          <p:nvPr/>
        </p:nvSpPr>
        <p:spPr>
          <a:xfrm>
            <a:off x="1502229" y="2416629"/>
            <a:ext cx="6941975" cy="2923877"/>
          </a:xfrm>
          <a:prstGeom prst="rect">
            <a:avLst/>
          </a:prstGeom>
        </p:spPr>
        <p:txBody>
          <a:bodyPr wrap="square">
            <a:spAutoFit/>
          </a:bodyPr>
          <a:lstStyle/>
          <a:p>
            <a:pPr lvl="0" defTabSz="457200">
              <a:spcBef>
                <a:spcPct val="20000"/>
              </a:spcBef>
            </a:pPr>
            <a:r>
              <a:rPr lang="en-US" sz="2800" dirty="0">
                <a:solidFill>
                  <a:prstClr val="black"/>
                </a:solidFill>
                <a:latin typeface="Calibri" panose="020F0502020204030204" pitchFamily="34" charset="0"/>
                <a:cs typeface="Calibri" panose="020F0502020204030204" pitchFamily="34" charset="0"/>
              </a:rPr>
              <a:t>Although OSHA cannot inspect or cite farms with 10 or fewer employees…</a:t>
            </a:r>
            <a:endParaRPr lang="en-US" dirty="0">
              <a:solidFill>
                <a:prstClr val="black"/>
              </a:solidFill>
              <a:latin typeface="Calibri" panose="020F0502020204030204" pitchFamily="34" charset="0"/>
              <a:cs typeface="Calibri" panose="020F0502020204030204" pitchFamily="34" charset="0"/>
            </a:endParaRPr>
          </a:p>
          <a:p>
            <a:pPr marL="742950" lvl="1" indent="-285750" defTabSz="457200">
              <a:spcBef>
                <a:spcPct val="20000"/>
              </a:spcBef>
              <a:buFont typeface="Arial" charset="0"/>
              <a:buChar char="•"/>
            </a:pPr>
            <a:r>
              <a:rPr lang="en-US" sz="2000" b="1" i="1" dirty="0">
                <a:solidFill>
                  <a:srgbClr val="FF0000"/>
                </a:solidFill>
                <a:latin typeface="Calibri" panose="020F0502020204030204" pitchFamily="34" charset="0"/>
                <a:cs typeface="Calibri" panose="020F0502020204030204" pitchFamily="34" charset="0"/>
              </a:rPr>
              <a:t>One important reason for understanding that small farms could fall under OSHA is that, in a court of law, OSHA rules and regulations may be used to identify safe and unsafe conditions on the farm.</a:t>
            </a:r>
          </a:p>
          <a:p>
            <a:pPr marL="742950" lvl="1" indent="-285750" defTabSz="457200">
              <a:spcBef>
                <a:spcPct val="20000"/>
              </a:spcBef>
              <a:buFont typeface="Arial" charset="0"/>
              <a:buChar char="•"/>
            </a:pPr>
            <a:r>
              <a:rPr lang="en-US" sz="2000" b="1" i="1" dirty="0">
                <a:solidFill>
                  <a:srgbClr val="FF0000"/>
                </a:solidFill>
                <a:latin typeface="Calibri" panose="020F0502020204030204" pitchFamily="34" charset="0"/>
                <a:cs typeface="Calibri" panose="020F0502020204030204" pitchFamily="34" charset="0"/>
              </a:rPr>
              <a:t>State plan - state may be more stringent based on the state regulations. </a:t>
            </a:r>
          </a:p>
        </p:txBody>
      </p:sp>
    </p:spTree>
    <p:extLst>
      <p:ext uri="{BB962C8B-B14F-4D97-AF65-F5344CB8AC3E}">
        <p14:creationId xmlns:p14="http://schemas.microsoft.com/office/powerpoint/2010/main" val="240377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1FBC-8EDA-44D0-982A-19139A6529F1}"/>
              </a:ext>
            </a:extLst>
          </p:cNvPr>
          <p:cNvSpPr>
            <a:spLocks noGrp="1"/>
          </p:cNvSpPr>
          <p:nvPr>
            <p:ph type="title"/>
          </p:nvPr>
        </p:nvSpPr>
        <p:spPr/>
        <p:txBody>
          <a:bodyPr/>
          <a:lstStyle/>
          <a:p>
            <a:r>
              <a:rPr lang="en-US" dirty="0"/>
              <a:t>Respirator Selection</a:t>
            </a:r>
          </a:p>
        </p:txBody>
      </p:sp>
      <p:pic>
        <p:nvPicPr>
          <p:cNvPr id="4" name="Picture 3" descr="selecting a respirat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8756" y="1504365"/>
            <a:ext cx="8218583" cy="4678326"/>
          </a:xfrm>
          <a:prstGeom prst="rect">
            <a:avLst/>
          </a:prstGeom>
        </p:spPr>
      </p:pic>
    </p:spTree>
    <p:extLst>
      <p:ext uri="{BB962C8B-B14F-4D97-AF65-F5344CB8AC3E}">
        <p14:creationId xmlns:p14="http://schemas.microsoft.com/office/powerpoint/2010/main" val="1077072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1FBC-8EDA-44D0-982A-19139A6529F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Respirator Selection Directives</a:t>
            </a:r>
          </a:p>
        </p:txBody>
      </p:sp>
      <p:sp>
        <p:nvSpPr>
          <p:cNvPr id="4" name="Rectangle 3">
            <a:extLst>
              <a:ext uri="{FF2B5EF4-FFF2-40B4-BE49-F238E27FC236}">
                <a16:creationId xmlns:a16="http://schemas.microsoft.com/office/drawing/2014/main" id="{452DF42F-7A71-422E-A301-2BA3E485B1D7}"/>
              </a:ext>
            </a:extLst>
          </p:cNvPr>
          <p:cNvSpPr/>
          <p:nvPr/>
        </p:nvSpPr>
        <p:spPr>
          <a:xfrm>
            <a:off x="1253067" y="2099732"/>
            <a:ext cx="8229600" cy="4524315"/>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Select a NIOSH-certified respirator that shall be used in compliance with the conditions of its certification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Identify and evaluate the respiratory hazards in the workplace, including a reasonable estimate of employee exposures and identification of the contaminant’s chemical state and physical form</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Where exposure cannot be identified or reasonably estimated, the atmosphere shall be considered Immediately Dangerous to Life or Health (IDLH)</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Select respirators from a sufficient number of models and sizes so that the respirator is acceptable to, and correctly fits, the user</a:t>
            </a:r>
          </a:p>
        </p:txBody>
      </p:sp>
    </p:spTree>
    <p:extLst>
      <p:ext uri="{BB962C8B-B14F-4D97-AF65-F5344CB8AC3E}">
        <p14:creationId xmlns:p14="http://schemas.microsoft.com/office/powerpoint/2010/main" val="114228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title="3 photos of harvesting, storing and feeding areas">
            <a:extLst>
              <a:ext uri="{FF2B5EF4-FFF2-40B4-BE49-F238E27FC236}">
                <a16:creationId xmlns:a16="http://schemas.microsoft.com/office/drawing/2014/main" id="{EBE86EA4-C4F1-4465-B306-7A2BC228592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A8279268-DB29-43BE-B57C-14977EACFDA0}"/>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8FA53C0-C1EF-4611-BAB3-65EEB16AA30F}"/>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1CDACFC-DD8A-4CC0-B7FC-6030FC3536D9}"/>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0269F267-73D4-4CC3-BEC7-73335654DE7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C48F13D-B2D7-4EB8-9CA7-59243637C8DE}"/>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82405B3-5A67-4DA2-8EDA-7AB65A8B4506}"/>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7508BC7B-3BD2-4D96-A46E-82988222AC2E}"/>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4298D07C-2287-4B93-9041-935144DE1BD0}"/>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F6BC886-C125-4903-8C2A-6FB687400DD0}"/>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9D0B38F-2E02-4E85-99EE-73595E7C8953}"/>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8DF3D8B-44FF-466A-A902-D229C11A9A45}"/>
              </a:ext>
            </a:extLst>
          </p:cNvPr>
          <p:cNvSpPr>
            <a:spLocks noGrp="1"/>
          </p:cNvSpPr>
          <p:nvPr>
            <p:ph type="title"/>
          </p:nvPr>
        </p:nvSpPr>
        <p:spPr>
          <a:xfrm>
            <a:off x="731519" y="2651760"/>
            <a:ext cx="2360023" cy="3810000"/>
          </a:xfrm>
        </p:spPr>
        <p:txBody>
          <a:bodyPr vert="horz" lIns="91440" tIns="45720" rIns="91440" bIns="45720" rtlCol="0" anchor="b">
            <a:normAutofit/>
          </a:bodyPr>
          <a:lstStyle/>
          <a:p>
            <a:pPr>
              <a:lnSpc>
                <a:spcPct val="90000"/>
              </a:lnSpc>
            </a:pPr>
            <a:r>
              <a:rPr lang="en-US" sz="3000" i="1" dirty="0">
                <a:latin typeface="Calibri" panose="020F0502020204030204" pitchFamily="34" charset="0"/>
                <a:cs typeface="Calibri" panose="020F0502020204030204" pitchFamily="34" charset="0"/>
              </a:rPr>
              <a:t>Grain handling can present several opportunities</a:t>
            </a:r>
            <a:br>
              <a:rPr lang="en-US" sz="3000" i="1" dirty="0">
                <a:latin typeface="Calibri" panose="020F0502020204030204" pitchFamily="34" charset="0"/>
                <a:cs typeface="Calibri" panose="020F0502020204030204" pitchFamily="34" charset="0"/>
              </a:rPr>
            </a:br>
            <a:r>
              <a:rPr lang="en-US" sz="3000" i="1" dirty="0">
                <a:latin typeface="Calibri" panose="020F0502020204030204" pitchFamily="34" charset="0"/>
                <a:cs typeface="Calibri" panose="020F0502020204030204" pitchFamily="34" charset="0"/>
              </a:rPr>
              <a:t>  for exposures</a:t>
            </a:r>
          </a:p>
        </p:txBody>
      </p:sp>
      <p:pic>
        <p:nvPicPr>
          <p:cNvPr id="5" name="Picture 4" descr="grain production on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7895" y="666853"/>
            <a:ext cx="7784592" cy="5199888"/>
          </a:xfrm>
          <a:prstGeom prst="rect">
            <a:avLst/>
          </a:prstGeom>
        </p:spPr>
      </p:pic>
    </p:spTree>
    <p:extLst>
      <p:ext uri="{BB962C8B-B14F-4D97-AF65-F5344CB8AC3E}">
        <p14:creationId xmlns:p14="http://schemas.microsoft.com/office/powerpoint/2010/main" val="3323492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7760" y="244280"/>
            <a:ext cx="8596668" cy="1320800"/>
          </a:xfrm>
        </p:spPr>
        <p:txBody>
          <a:bodyPr/>
          <a:lstStyle/>
          <a:p>
            <a:r>
              <a:rPr lang="en-US" dirty="0"/>
              <a:t>Air Purifying Respirators</a:t>
            </a:r>
          </a:p>
        </p:txBody>
      </p:sp>
      <p:pic>
        <p:nvPicPr>
          <p:cNvPr id="3" name="Picture 2" descr="air purifying respirato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4038" y="1346959"/>
            <a:ext cx="8985504" cy="4980432"/>
          </a:xfrm>
          <a:prstGeom prst="rect">
            <a:avLst/>
          </a:prstGeom>
        </p:spPr>
      </p:pic>
    </p:spTree>
    <p:extLst>
      <p:ext uri="{BB962C8B-B14F-4D97-AF65-F5344CB8AC3E}">
        <p14:creationId xmlns:p14="http://schemas.microsoft.com/office/powerpoint/2010/main" val="2584236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Title 1"/>
          <p:cNvSpPr>
            <a:spLocks noGrp="1"/>
          </p:cNvSpPr>
          <p:nvPr>
            <p:ph type="title"/>
          </p:nvPr>
        </p:nvSpPr>
        <p:spPr>
          <a:xfrm>
            <a:off x="1822621" y="199767"/>
            <a:ext cx="7239000" cy="1371600"/>
          </a:xfrm>
        </p:spPr>
        <p:txBody>
          <a:bodyPr/>
          <a:lstStyle/>
          <a:p>
            <a:pPr eaLnBrk="1" hangingPunct="1"/>
            <a:r>
              <a:rPr lang="en-US" b="1" dirty="0">
                <a:latin typeface="Calibri" panose="020F0502020204030204" pitchFamily="34" charset="0"/>
                <a:cs typeface="Calibri" panose="020F0502020204030204" pitchFamily="34" charset="0"/>
              </a:rPr>
              <a:t>Supplied Air Respirator</a:t>
            </a:r>
            <a:endParaRPr lang="en-US" dirty="0">
              <a:latin typeface="Calibri" panose="020F0502020204030204" pitchFamily="34" charset="0"/>
              <a:cs typeface="Calibri" panose="020F0502020204030204" pitchFamily="34" charset="0"/>
            </a:endParaRPr>
          </a:p>
        </p:txBody>
      </p:sp>
      <p:sp>
        <p:nvSpPr>
          <p:cNvPr id="173059" name="Content Placeholder 3"/>
          <p:cNvSpPr>
            <a:spLocks noGrp="1"/>
          </p:cNvSpPr>
          <p:nvPr>
            <p:ph sz="half" idx="1"/>
          </p:nvPr>
        </p:nvSpPr>
        <p:spPr>
          <a:xfrm>
            <a:off x="4398181" y="2864962"/>
            <a:ext cx="3920871" cy="3394281"/>
          </a:xfrm>
        </p:spPr>
        <p:txBody>
          <a:bodyPr>
            <a:normAutofit lnSpcReduction="10000"/>
          </a:bodyPr>
          <a:lstStyle/>
          <a:p>
            <a:pPr eaLnBrk="1" hangingPunct="1">
              <a:lnSpc>
                <a:spcPct val="80000"/>
              </a:lnSpc>
              <a:buFont typeface="Arial" charset="0"/>
              <a:buNone/>
            </a:pPr>
            <a:endParaRPr lang="en-US" sz="2200" dirty="0"/>
          </a:p>
          <a:p>
            <a:pPr eaLnBrk="1" hangingPunct="1">
              <a:lnSpc>
                <a:spcPct val="80000"/>
              </a:lnSpc>
              <a:buFont typeface="Arial" charset="0"/>
              <a:buNone/>
            </a:pPr>
            <a:r>
              <a:rPr lang="en-US" dirty="0">
                <a:latin typeface="Calibri" panose="020F0502020204030204" pitchFamily="34" charset="0"/>
                <a:cs typeface="Calibri" panose="020F0502020204030204" pitchFamily="34" charset="0"/>
              </a:rPr>
              <a:t>When to use:</a:t>
            </a:r>
          </a:p>
          <a:p>
            <a:pPr eaLnBrk="1" hangingPunct="1">
              <a:lnSpc>
                <a:spcPct val="80000"/>
              </a:lnSpc>
              <a:buFont typeface="Arial" charset="0"/>
              <a:buNone/>
            </a:pPr>
            <a:endParaRPr lang="en-US" dirty="0">
              <a:latin typeface="Calibri" panose="020F0502020204030204" pitchFamily="34" charset="0"/>
              <a:cs typeface="Calibri" panose="020F0502020204030204" pitchFamily="34" charset="0"/>
            </a:endParaRPr>
          </a:p>
          <a:p>
            <a:pPr eaLnBrk="1" hangingPunct="1">
              <a:lnSpc>
                <a:spcPct val="80000"/>
              </a:lnSpc>
            </a:pPr>
            <a:r>
              <a:rPr lang="en-US" kern="0" dirty="0">
                <a:latin typeface="Calibri" panose="020F0502020204030204" pitchFamily="34" charset="0"/>
                <a:cs typeface="Calibri" panose="020F0502020204030204" pitchFamily="34" charset="0"/>
              </a:rPr>
              <a:t>Manure pits or confinement buildings during pit agitation or pumping</a:t>
            </a:r>
          </a:p>
          <a:p>
            <a:pPr marL="0" indent="0">
              <a:lnSpc>
                <a:spcPct val="80000"/>
              </a:lnSpc>
              <a:buNone/>
            </a:pPr>
            <a:endParaRPr lang="en-US" kern="0" dirty="0">
              <a:latin typeface="Calibri" panose="020F0502020204030204" pitchFamily="34" charset="0"/>
              <a:cs typeface="Calibri" panose="020F0502020204030204" pitchFamily="34" charset="0"/>
            </a:endParaRPr>
          </a:p>
          <a:p>
            <a:pPr eaLnBrk="1" hangingPunct="1">
              <a:lnSpc>
                <a:spcPct val="80000"/>
              </a:lnSpc>
            </a:pPr>
            <a:r>
              <a:rPr lang="en-US" kern="0" dirty="0">
                <a:latin typeface="Calibri" panose="020F0502020204030204" pitchFamily="34" charset="0"/>
                <a:cs typeface="Calibri" panose="020F0502020204030204" pitchFamily="34" charset="0"/>
              </a:rPr>
              <a:t>Environments with poor ventilation creating high levels of carbon monoxide</a:t>
            </a:r>
          </a:p>
          <a:p>
            <a:pPr marL="0" indent="0">
              <a:lnSpc>
                <a:spcPct val="80000"/>
              </a:lnSpc>
              <a:buNone/>
            </a:pPr>
            <a:endParaRPr lang="en-US" kern="0" dirty="0">
              <a:latin typeface="Calibri" panose="020F0502020204030204" pitchFamily="34" charset="0"/>
              <a:cs typeface="Calibri" panose="020F0502020204030204" pitchFamily="34" charset="0"/>
            </a:endParaRPr>
          </a:p>
          <a:p>
            <a:pPr eaLnBrk="1" hangingPunct="1">
              <a:lnSpc>
                <a:spcPct val="80000"/>
              </a:lnSpc>
            </a:pPr>
            <a:r>
              <a:rPr lang="en-US" kern="0" dirty="0">
                <a:latin typeface="Calibri" panose="020F0502020204030204" pitchFamily="34" charset="0"/>
                <a:cs typeface="Calibri" panose="020F0502020204030204" pitchFamily="34" charset="0"/>
              </a:rPr>
              <a:t>Fumigation in enclosed areas</a:t>
            </a:r>
          </a:p>
          <a:p>
            <a:pPr eaLnBrk="1" hangingPunct="1"/>
            <a:endParaRPr lang="en-US" dirty="0"/>
          </a:p>
        </p:txBody>
      </p:sp>
      <p:sp>
        <p:nvSpPr>
          <p:cNvPr id="173060" name="Content Placeholder 4"/>
          <p:cNvSpPr>
            <a:spLocks noGrp="1"/>
          </p:cNvSpPr>
          <p:nvPr>
            <p:ph sz="half" idx="2"/>
          </p:nvPr>
        </p:nvSpPr>
        <p:spPr>
          <a:xfrm>
            <a:off x="1384852" y="1099698"/>
            <a:ext cx="6934200" cy="1295400"/>
          </a:xfrm>
        </p:spPr>
        <p:txBody>
          <a:bodyPr>
            <a:noAutofit/>
          </a:bodyPr>
          <a:lstStyle/>
          <a:p>
            <a:pPr marL="0" indent="0">
              <a:lnSpc>
                <a:spcPct val="90000"/>
              </a:lnSpc>
              <a:buNone/>
            </a:pPr>
            <a:r>
              <a:rPr lang="en-US" sz="2400" dirty="0">
                <a:latin typeface="Calibri" panose="020F0502020204030204" pitchFamily="34" charset="0"/>
                <a:cs typeface="Calibri" panose="020F0502020204030204" pitchFamily="34" charset="0"/>
              </a:rPr>
              <a:t>An atmosphere-supplying respirator for which the source  of breathing air is not designed to be carried by the user</a:t>
            </a:r>
            <a:r>
              <a:rPr lang="en-US" sz="2400" dirty="0">
                <a:solidFill>
                  <a:srgbClr val="FF000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Also called airline respirator.</a:t>
            </a:r>
          </a:p>
        </p:txBody>
      </p:sp>
      <p:pic>
        <p:nvPicPr>
          <p:cNvPr id="173061" name="Picture 5" title=". Picture shows a man in a Tyvek suit, taped gloves, foot protection and an airline respirator. OSHA "/>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4785" y="2951922"/>
            <a:ext cx="2029690" cy="354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30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343400" y="0"/>
            <a:ext cx="5867400" cy="762000"/>
          </a:xfrm>
        </p:spPr>
        <p:txBody>
          <a:bodyPr>
            <a:normAutofit/>
          </a:bodyPr>
          <a:lstStyle/>
          <a:p>
            <a:pPr eaLnBrk="1" hangingPunct="1"/>
            <a:r>
              <a:rPr lang="en-US" altLang="en-US" dirty="0"/>
              <a:t>	</a:t>
            </a:r>
          </a:p>
        </p:txBody>
      </p:sp>
      <p:sp>
        <p:nvSpPr>
          <p:cNvPr id="8" name="TextBox 7"/>
          <p:cNvSpPr txBox="1"/>
          <p:nvPr/>
        </p:nvSpPr>
        <p:spPr>
          <a:xfrm>
            <a:off x="2286000" y="178185"/>
            <a:ext cx="662940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92D050"/>
                </a:solidFill>
                <a:effectLst/>
                <a:uLnTx/>
                <a:uFillTx/>
                <a:latin typeface="Trebuchet MS" panose="020B0603020202020204"/>
                <a:ea typeface="+mn-ea"/>
                <a:cs typeface="+mn-cs"/>
              </a:rPr>
              <a:t>Self-Contained Breathing Apparatus   (SCBA)</a:t>
            </a:r>
            <a:endParaRPr kumimoji="0" lang="en-US" sz="3200" b="0" i="0" u="none" strike="noStrike" kern="1200" cap="none" spc="0" normalizeH="0" baseline="0" noProof="0" dirty="0">
              <a:ln>
                <a:noFill/>
              </a:ln>
              <a:solidFill>
                <a:srgbClr val="92D050"/>
              </a:solidFill>
              <a:effectLst/>
              <a:uLnTx/>
              <a:uFillTx/>
              <a:latin typeface="Trebuchet MS" panose="020B0603020202020204"/>
              <a:ea typeface="+mn-ea"/>
              <a:cs typeface="+mn-cs"/>
            </a:endParaRPr>
          </a:p>
        </p:txBody>
      </p:sp>
      <p:sp>
        <p:nvSpPr>
          <p:cNvPr id="9" name="Rectangle 3"/>
          <p:cNvSpPr txBox="1">
            <a:spLocks noChangeArrowheads="1"/>
          </p:cNvSpPr>
          <p:nvPr/>
        </p:nvSpPr>
        <p:spPr>
          <a:xfrm>
            <a:off x="1581665" y="2819399"/>
            <a:ext cx="3733800" cy="39624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3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 to use:</a:t>
            </a:r>
          </a:p>
          <a:p>
            <a:pPr marL="342900" marR="0" lvl="0" indent="-342900" algn="l" defTabSz="914400" rtl="0" eaLnBrk="1" fontAlgn="auto" latinLnBrk="0" hangingPunct="1">
              <a:lnSpc>
                <a:spcPct val="130000"/>
              </a:lnSpc>
              <a:spcBef>
                <a:spcPct val="20000"/>
              </a:spcBef>
              <a:spcAft>
                <a:spcPts val="0"/>
              </a:spcAft>
              <a:buClrTx/>
              <a:buSzTx/>
              <a:buFont typeface="Arial"/>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Manure pits or confinement buildings during pit agitation or pumping.</a:t>
            </a:r>
          </a:p>
          <a:p>
            <a:pPr marL="342900" marR="0" lvl="0" indent="-342900" algn="l" defTabSz="914400" rtl="0" eaLnBrk="1" fontAlgn="auto" latinLnBrk="0" hangingPunct="1">
              <a:lnSpc>
                <a:spcPct val="13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Environments with poor ventilation creating high levels of carbon monoxide.</a:t>
            </a:r>
          </a:p>
          <a:p>
            <a:pPr marL="342900" marR="0" lvl="0" indent="-342900" algn="l" defTabSz="914400" rtl="0" eaLnBrk="1" fontAlgn="auto" latinLnBrk="0" hangingPunct="1">
              <a:lnSpc>
                <a:spcPct val="13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Fumigation in enclosed areas.</a:t>
            </a:r>
          </a:p>
          <a:p>
            <a:pPr marL="342900" marR="0" lvl="0" indent="-342900" algn="l" defTabSz="914400" rtl="0" eaLnBrk="1" fontAlgn="auto" latinLnBrk="0" hangingPunct="1">
              <a:lnSpc>
                <a:spcPct val="130000"/>
              </a:lnSpc>
              <a:spcBef>
                <a:spcPct val="20000"/>
              </a:spcBef>
              <a:spcAft>
                <a:spcPts val="0"/>
              </a:spcAft>
              <a:buClrTx/>
              <a:buSzTx/>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Silo entry that is oxygen limiting.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0" name="Picture 4" title="Picture shows man in Tyvek suit and using a SCBA protective system. "/>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600700" y="2819399"/>
            <a:ext cx="3048000" cy="3733800"/>
          </a:xfrm>
          <a:prstGeom prst="rect">
            <a:avLst/>
          </a:prstGeom>
          <a:noFill/>
        </p:spPr>
      </p:pic>
      <p:sp>
        <p:nvSpPr>
          <p:cNvPr id="2" name="TextBox 1"/>
          <p:cNvSpPr txBox="1"/>
          <p:nvPr/>
        </p:nvSpPr>
        <p:spPr>
          <a:xfrm>
            <a:off x="1507525" y="1483403"/>
            <a:ext cx="701040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 atmosphere-supplying respirator for which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breathing air source is designed to be carried by the user </a:t>
            </a:r>
            <a:r>
              <a:rPr kumimoji="0" lang="en-US" altLang="en-US" sz="2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altLang="en-US" sz="22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trained in SCBA use</a:t>
            </a: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3435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1FBC-8EDA-44D0-982A-19139A6529F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Medical Evaluation Provider</a:t>
            </a:r>
          </a:p>
        </p:txBody>
      </p:sp>
      <p:pic>
        <p:nvPicPr>
          <p:cNvPr id="4" name="Picture 2" title="Text box - an individual whose legally permitted scope (i.e., license, registration, or certification) allows him/her to independently provide, or be delegated the responsibility to provide, some or all of the health care services required by paragraph (e), Medical evaluation.">
            <a:extLst>
              <a:ext uri="{FF2B5EF4-FFF2-40B4-BE49-F238E27FC236}">
                <a16:creationId xmlns:a16="http://schemas.microsoft.com/office/drawing/2014/main" id="{F656B7EF-9EE4-414F-9ED0-FBBFD0AE24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9713" y="2209800"/>
            <a:ext cx="842034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38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1FBC-8EDA-44D0-982A-19139A6529F1}"/>
              </a:ext>
            </a:extLst>
          </p:cNvPr>
          <p:cNvSpPr>
            <a:spLocks noGrp="1"/>
          </p:cNvSpPr>
          <p:nvPr>
            <p:ph type="title"/>
          </p:nvPr>
        </p:nvSpPr>
        <p:spPr>
          <a:xfrm>
            <a:off x="643467" y="786348"/>
            <a:ext cx="8596668" cy="1320800"/>
          </a:xfrm>
        </p:spPr>
        <p:txBody>
          <a:bodyPr/>
          <a:lstStyle/>
          <a:p>
            <a:r>
              <a:rPr lang="en-US" dirty="0">
                <a:latin typeface="Calibri" panose="020F0502020204030204" pitchFamily="34" charset="0"/>
                <a:cs typeface="Calibri" panose="020F0502020204030204" pitchFamily="34" charset="0"/>
              </a:rPr>
              <a:t>Medical Evaluation Procedures</a:t>
            </a:r>
          </a:p>
        </p:txBody>
      </p:sp>
      <p:sp>
        <p:nvSpPr>
          <p:cNvPr id="3" name="Rectangle 2">
            <a:extLst>
              <a:ext uri="{FF2B5EF4-FFF2-40B4-BE49-F238E27FC236}">
                <a16:creationId xmlns:a16="http://schemas.microsoft.com/office/drawing/2014/main" id="{3FE11FC0-79EF-4D91-B6D2-65EE5EF8FB87}"/>
              </a:ext>
            </a:extLst>
          </p:cNvPr>
          <p:cNvSpPr/>
          <p:nvPr/>
        </p:nvSpPr>
        <p:spPr>
          <a:xfrm>
            <a:off x="220133" y="2107148"/>
            <a:ext cx="10583334" cy="3785652"/>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Must provide a medical evaluation to determine employee’s ability to use a respirator, before fit testing and use</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Must identify a PLHCP to perform medical evaluations using a medical questionnaire or an initial medical examination that obtains the same information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Medical evaluation must obtain the information requested by the questionnaire in </a:t>
            </a:r>
            <a:r>
              <a:rPr lang="en-US" sz="2400" b="1" dirty="0">
                <a:latin typeface="Calibri" panose="020F0502020204030204" pitchFamily="34" charset="0"/>
                <a:cs typeface="Calibri" panose="020F0502020204030204" pitchFamily="34" charset="0"/>
              </a:rPr>
              <a:t>Sections 1 and 2, Part A of App. C</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Follow-up medical examination is required for an employee who gives a positive response to any question among questions 1 through 8 in </a:t>
            </a:r>
            <a:r>
              <a:rPr lang="en-US" sz="2400" b="1" dirty="0">
                <a:latin typeface="Calibri" panose="020F0502020204030204" pitchFamily="34" charset="0"/>
                <a:cs typeface="Calibri" panose="020F0502020204030204" pitchFamily="34" charset="0"/>
              </a:rPr>
              <a:t>Section 2, Part A of App. C </a:t>
            </a:r>
            <a:r>
              <a:rPr lang="en-US" sz="2400" dirty="0">
                <a:latin typeface="Calibri" panose="020F0502020204030204" pitchFamily="34" charset="0"/>
                <a:cs typeface="Calibri" panose="020F0502020204030204" pitchFamily="34" charset="0"/>
              </a:rPr>
              <a:t>or whose initial medical examination demonstrates the need for a follow-up medical examination</a:t>
            </a:r>
          </a:p>
        </p:txBody>
      </p:sp>
    </p:spTree>
    <p:extLst>
      <p:ext uri="{BB962C8B-B14F-4D97-AF65-F5344CB8AC3E}">
        <p14:creationId xmlns:p14="http://schemas.microsoft.com/office/powerpoint/2010/main" val="972934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1FBC-8EDA-44D0-982A-19139A6529F1}"/>
              </a:ext>
            </a:extLst>
          </p:cNvPr>
          <p:cNvSpPr>
            <a:spLocks noGrp="1"/>
          </p:cNvSpPr>
          <p:nvPr>
            <p:ph type="title"/>
          </p:nvPr>
        </p:nvSpPr>
        <p:spPr/>
        <p:txBody>
          <a:bodyPr/>
          <a:lstStyle/>
          <a:p>
            <a:r>
              <a:rPr lang="en-US" dirty="0"/>
              <a:t>Additional Medical Evaluation </a:t>
            </a:r>
          </a:p>
        </p:txBody>
      </p:sp>
      <p:sp>
        <p:nvSpPr>
          <p:cNvPr id="3" name="Rectangle 2">
            <a:extLst>
              <a:ext uri="{FF2B5EF4-FFF2-40B4-BE49-F238E27FC236}">
                <a16:creationId xmlns:a16="http://schemas.microsoft.com/office/drawing/2014/main" id="{D492981E-5843-4256-B565-1CD33842CC0F}"/>
              </a:ext>
            </a:extLst>
          </p:cNvPr>
          <p:cNvSpPr/>
          <p:nvPr/>
        </p:nvSpPr>
        <p:spPr>
          <a:xfrm>
            <a:off x="1066800" y="2167467"/>
            <a:ext cx="8207202" cy="3970318"/>
          </a:xfrm>
          <a:prstGeom prst="rect">
            <a:avLst/>
          </a:prstGeom>
        </p:spPr>
        <p:txBody>
          <a:bodyPr wrap="square">
            <a:spAutoFit/>
          </a:bodyPr>
          <a:lstStyle/>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Annual review </a:t>
            </a:r>
            <a:r>
              <a:rPr lang="en-US" dirty="0">
                <a:latin typeface="Calibri" panose="020F0502020204030204" pitchFamily="34" charset="0"/>
                <a:cs typeface="Calibri" panose="020F0502020204030204" pitchFamily="34" charset="0"/>
              </a:rPr>
              <a:t>of medical status is not required</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At a minimum, employer must provide additional medical evaluations if:</a:t>
            </a:r>
          </a:p>
          <a:p>
            <a:pPr marL="742950" lvl="1"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Employee reports medical signs or symptoms related to the ability to use a respirator</a:t>
            </a:r>
          </a:p>
          <a:p>
            <a:pPr marL="742950" lvl="1" indent="-28575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PLHCP, supervisor, or program administrator informs the employer that an employee needs to be re-evaluated</a:t>
            </a: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Information from the respirator program, including observations made during fit testing and program evaluation, indicates a need</a:t>
            </a: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Change occurs in workplace conditions that may substantially increase the physiological burden on an employee</a:t>
            </a:r>
          </a:p>
        </p:txBody>
      </p:sp>
    </p:spTree>
    <p:extLst>
      <p:ext uri="{BB962C8B-B14F-4D97-AF65-F5344CB8AC3E}">
        <p14:creationId xmlns:p14="http://schemas.microsoft.com/office/powerpoint/2010/main" val="4153010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1FBC-8EDA-44D0-982A-19139A6529F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Fit Testing</a:t>
            </a:r>
          </a:p>
        </p:txBody>
      </p:sp>
      <p:sp>
        <p:nvSpPr>
          <p:cNvPr id="3" name="Rectangle 2">
            <a:extLst>
              <a:ext uri="{FF2B5EF4-FFF2-40B4-BE49-F238E27FC236}">
                <a16:creationId xmlns:a16="http://schemas.microsoft.com/office/drawing/2014/main" id="{8E139BAD-6398-453F-AD2D-F5262AD0C1F3}"/>
              </a:ext>
            </a:extLst>
          </p:cNvPr>
          <p:cNvSpPr/>
          <p:nvPr/>
        </p:nvSpPr>
        <p:spPr>
          <a:xfrm>
            <a:off x="829733" y="2680138"/>
            <a:ext cx="8444269" cy="3231654"/>
          </a:xfrm>
          <a:prstGeom prst="rect">
            <a:avLst/>
          </a:prstGeom>
        </p:spPr>
        <p:txBody>
          <a:bodyPr wrap="square">
            <a:spAutoFit/>
          </a:bodyPr>
          <a:lstStyle/>
          <a:p>
            <a:r>
              <a:rPr lang="en-US" sz="2400" b="1" dirty="0">
                <a:solidFill>
                  <a:srgbClr val="FF0000"/>
                </a:solidFill>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Before an employee uses any respirator with a negative or positive pressure tight-fitting face piece, the employee </a:t>
            </a:r>
            <a:r>
              <a:rPr lang="en-US" sz="2400" u="sng" dirty="0">
                <a:latin typeface="Calibri" panose="020F0502020204030204" pitchFamily="34" charset="0"/>
                <a:cs typeface="Calibri" panose="020F0502020204030204" pitchFamily="34" charset="0"/>
              </a:rPr>
              <a:t>must</a:t>
            </a:r>
            <a:r>
              <a:rPr lang="en-US" sz="2400" dirty="0">
                <a:latin typeface="Calibri" panose="020F0502020204030204" pitchFamily="34" charset="0"/>
                <a:cs typeface="Calibri" panose="020F0502020204030204" pitchFamily="34" charset="0"/>
              </a:rPr>
              <a:t> be fit tested with the same make, model, style, and size of respirator that will be used.</a:t>
            </a:r>
          </a:p>
          <a:p>
            <a:endParaRPr lang="en-US" dirty="0"/>
          </a:p>
          <a:p>
            <a:endParaRPr lang="en-US" dirty="0"/>
          </a:p>
          <a:p>
            <a:endParaRPr lang="en-US" dirty="0"/>
          </a:p>
          <a:p>
            <a:endParaRPr lang="en-US" dirty="0"/>
          </a:p>
          <a:p>
            <a:endParaRPr lang="en-US" dirty="0"/>
          </a:p>
          <a:p>
            <a:endParaRPr lang="en-US" b="1" dirty="0">
              <a:solidFill>
                <a:srgbClr val="FF0000"/>
              </a:solidFill>
            </a:endParaRPr>
          </a:p>
        </p:txBody>
      </p:sp>
    </p:spTree>
    <p:extLst>
      <p:ext uri="{BB962C8B-B14F-4D97-AF65-F5344CB8AC3E}">
        <p14:creationId xmlns:p14="http://schemas.microsoft.com/office/powerpoint/2010/main" val="2843632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title="Test box - Quantitative - portacount test; Qualitative (pass/fail) - Bitrex, saccharin.Use OSHA approved fit test protocols (Appendix A to 1910.134: Fit Testing Procedures)"/>
          <p:cNvSpPr txBox="1"/>
          <p:nvPr/>
        </p:nvSpPr>
        <p:spPr>
          <a:xfrm>
            <a:off x="6553201" y="3810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p:cNvSpPr txBox="1"/>
          <p:nvPr/>
        </p:nvSpPr>
        <p:spPr>
          <a:xfrm>
            <a:off x="2225966" y="242500"/>
            <a:ext cx="4267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Type of Fit Testing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Rectangle 6"/>
          <p:cNvSpPr/>
          <p:nvPr/>
        </p:nvSpPr>
        <p:spPr>
          <a:xfrm>
            <a:off x="1011195" y="1346888"/>
            <a:ext cx="3461331" cy="4778231"/>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endPar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1" indent="0" algn="l" defTabSz="457200" rtl="0" eaLnBrk="1" fontAlgn="auto" latinLnBrk="0" hangingPunct="1">
              <a:lnSpc>
                <a:spcPct val="90000"/>
              </a:lnSpc>
              <a:spcBef>
                <a:spcPts val="0"/>
              </a:spcBef>
              <a:spcAft>
                <a:spcPts val="0"/>
              </a:spcAft>
              <a:buClrTx/>
              <a:buSzTx/>
              <a:buFont typeface="Arial" pitchFamily="34" charset="0"/>
              <a:buChar char="•"/>
              <a:tabLst/>
              <a:defRPr/>
            </a:pPr>
            <a:r>
              <a:rPr kumimoji="0" lang="en-US" sz="24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Quantitative</a:t>
            </a:r>
          </a:p>
          <a:p>
            <a:pPr marL="0" marR="0" lvl="1" indent="0" algn="l" defTabSz="4572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Portacount test</a:t>
            </a:r>
          </a:p>
          <a:p>
            <a:pPr marL="0" marR="0" lvl="1" indent="0" algn="l" defTabSz="457200"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1" indent="0" algn="l" defTabSz="457200" rtl="0" eaLnBrk="1" fontAlgn="auto" latinLnBrk="0" hangingPunct="1">
              <a:lnSpc>
                <a:spcPct val="9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90000"/>
              </a:lnSpc>
              <a:spcBef>
                <a:spcPts val="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Qualitative (pass/fail)</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Bitrex, Saccharin. </a:t>
            </a:r>
          </a:p>
          <a:p>
            <a:pPr marL="457200" marR="0" lvl="1" indent="0" algn="l" defTabSz="457200" rtl="0" eaLnBrk="1" fontAlgn="auto" latinLnBrk="0" hangingPunct="1">
              <a:lnSpc>
                <a:spcPct val="9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Use OSHA approved fit test  protocols  (Appendix A to § 1910.134: Fit Testing Procedures) </a:t>
            </a:r>
          </a:p>
          <a:p>
            <a:pPr marL="457200" marR="0" lvl="1" indent="0" algn="l" defTabSz="457200"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457200" marR="0" lvl="1" indent="0" algn="l" defTabSz="4572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Available on OSHA.gov website</a:t>
            </a:r>
          </a:p>
        </p:txBody>
      </p:sp>
      <p:sp>
        <p:nvSpPr>
          <p:cNvPr id="5" name="Title 4" hidden="1"/>
          <p:cNvSpPr>
            <a:spLocks noGrp="1"/>
          </p:cNvSpPr>
          <p:nvPr>
            <p:ph type="title"/>
          </p:nvPr>
        </p:nvSpPr>
        <p:spPr/>
        <p:txBody>
          <a:bodyPr/>
          <a:lstStyle/>
          <a:p>
            <a:r>
              <a:rPr lang="en-US" dirty="0" smtClean="0"/>
              <a:t>Type of Fit Testing</a:t>
            </a:r>
            <a:endParaRPr lang="en-US" dirty="0"/>
          </a:p>
        </p:txBody>
      </p:sp>
      <p:pic>
        <p:nvPicPr>
          <p:cNvPr id="6" name="Picture 5" descr="fit tes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8592" y="1346888"/>
            <a:ext cx="3121152" cy="4529328"/>
          </a:xfrm>
          <a:prstGeom prst="rect">
            <a:avLst/>
          </a:prstGeom>
        </p:spPr>
      </p:pic>
    </p:spTree>
    <p:extLst>
      <p:ext uri="{BB962C8B-B14F-4D97-AF65-F5344CB8AC3E}">
        <p14:creationId xmlns:p14="http://schemas.microsoft.com/office/powerpoint/2010/main" val="124347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F4B9-8345-4620-AE90-6B367FC71CEF}"/>
              </a:ext>
            </a:extLst>
          </p:cNvPr>
          <p:cNvSpPr>
            <a:spLocks noGrp="1"/>
          </p:cNvSpPr>
          <p:nvPr>
            <p:ph type="title"/>
          </p:nvPr>
        </p:nvSpPr>
        <p:spPr>
          <a:xfrm>
            <a:off x="677334" y="609600"/>
            <a:ext cx="8596668" cy="931333"/>
          </a:xfrm>
        </p:spPr>
        <p:txBody>
          <a:bodyPr/>
          <a:lstStyle/>
          <a:p>
            <a:r>
              <a:rPr lang="en-US" dirty="0">
                <a:latin typeface="Calibri" panose="020F0502020204030204" pitchFamily="34" charset="0"/>
                <a:cs typeface="Calibri" panose="020F0502020204030204" pitchFamily="34" charset="0"/>
              </a:rPr>
              <a:t>Fit </a:t>
            </a:r>
            <a:r>
              <a:rPr lang="en-US" dirty="0" smtClean="0">
                <a:latin typeface="Calibri" panose="020F0502020204030204" pitchFamily="34" charset="0"/>
                <a:cs typeface="Calibri" panose="020F0502020204030204" pitchFamily="34" charset="0"/>
              </a:rPr>
              <a:t>testing </a:t>
            </a:r>
            <a:endParaRPr lang="en-US"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45AF8733-4336-4693-8C7E-78C472D03928}"/>
              </a:ext>
            </a:extLst>
          </p:cNvPr>
          <p:cNvSpPr/>
          <p:nvPr/>
        </p:nvSpPr>
        <p:spPr>
          <a:xfrm>
            <a:off x="880533" y="1693334"/>
            <a:ext cx="9110133" cy="4154984"/>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Employees using tight-fitting face piece respirators must pass an appropriate qualitative fit test (QLFT) or quantitative fit test (QNFT):</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prior to initial use</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whenever a different respirator face piece (size, style, model or make) is used, and</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at least annually thereafter</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must conduct an additional fit test whenever the employee reports, or the employer or PLHCP makes visual observations of, changes in the employee’s physical condition (e.g., facial scarring, dental changes, cosmetic surgery, or obvious change in body weight) that could affect respirator fit</a:t>
            </a:r>
          </a:p>
        </p:txBody>
      </p:sp>
    </p:spTree>
    <p:extLst>
      <p:ext uri="{BB962C8B-B14F-4D97-AF65-F5344CB8AC3E}">
        <p14:creationId xmlns:p14="http://schemas.microsoft.com/office/powerpoint/2010/main" val="3004873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F4B9-8345-4620-AE90-6B367FC71CE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Use of Respirators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   </a:t>
            </a:r>
            <a:r>
              <a:rPr lang="en-US" sz="2800" dirty="0">
                <a:latin typeface="Calibri" panose="020F0502020204030204" pitchFamily="34" charset="0"/>
                <a:cs typeface="Calibri" panose="020F0502020204030204" pitchFamily="34" charset="0"/>
              </a:rPr>
              <a:t>Face Seal</a:t>
            </a:r>
          </a:p>
        </p:txBody>
      </p:sp>
      <p:pic>
        <p:nvPicPr>
          <p:cNvPr id="3" name="Picture 2" title="Text box - paragraph G of the Standard">
            <a:extLst>
              <a:ext uri="{FF2B5EF4-FFF2-40B4-BE49-F238E27FC236}">
                <a16:creationId xmlns:a16="http://schemas.microsoft.com/office/drawing/2014/main" id="{61CAD883-911D-496E-A3D2-DAA83A2FB9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0347" y="1930400"/>
            <a:ext cx="8425402" cy="4621169"/>
          </a:xfrm>
          <a:prstGeom prst="rect">
            <a:avLst/>
          </a:prstGeom>
        </p:spPr>
      </p:pic>
    </p:spTree>
    <p:extLst>
      <p:ext uri="{BB962C8B-B14F-4D97-AF65-F5344CB8AC3E}">
        <p14:creationId xmlns:p14="http://schemas.microsoft.com/office/powerpoint/2010/main" val="132708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3D8B-44FF-466A-A902-D229C11A9A45}"/>
              </a:ext>
            </a:extLst>
          </p:cNvPr>
          <p:cNvSpPr>
            <a:spLocks noGrp="1"/>
          </p:cNvSpPr>
          <p:nvPr>
            <p:ph type="title"/>
          </p:nvPr>
        </p:nvSpPr>
        <p:spPr/>
        <p:txBody>
          <a:bodyPr/>
          <a:lstStyle/>
          <a:p>
            <a:r>
              <a:rPr lang="en-US" dirty="0"/>
              <a:t>The respiratory system –</a:t>
            </a:r>
            <a:br>
              <a:rPr lang="en-US" dirty="0"/>
            </a:br>
            <a:r>
              <a:rPr lang="en-US" dirty="0"/>
              <a:t>        </a:t>
            </a:r>
            <a:r>
              <a:rPr lang="en-US" i="1" dirty="0"/>
              <a:t>where does all that dust go?</a:t>
            </a:r>
          </a:p>
        </p:txBody>
      </p:sp>
      <p:pic>
        <p:nvPicPr>
          <p:cNvPr id="4" name="Picture 3" descr="respiratory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0986" y="2225591"/>
            <a:ext cx="6057900" cy="3914775"/>
          </a:xfrm>
          <a:prstGeom prst="rect">
            <a:avLst/>
          </a:prstGeom>
        </p:spPr>
      </p:pic>
    </p:spTree>
    <p:extLst>
      <p:ext uri="{BB962C8B-B14F-4D97-AF65-F5344CB8AC3E}">
        <p14:creationId xmlns:p14="http://schemas.microsoft.com/office/powerpoint/2010/main" val="60029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Facial Hairstyles and Filtering </a:t>
            </a:r>
            <a:r>
              <a:rPr lang="en-US" dirty="0" err="1" smtClean="0"/>
              <a:t>Facepiece</a:t>
            </a:r>
            <a:r>
              <a:rPr lang="en-US" dirty="0" smtClean="0"/>
              <a:t> Respirators</a:t>
            </a:r>
            <a:endParaRPr lang="en-US" dirty="0"/>
          </a:p>
        </p:txBody>
      </p:sp>
      <p:pic>
        <p:nvPicPr>
          <p:cNvPr id="4" name="Picture 3" title="Picture shows facial ahir styles and areas protected by respirators  CDC/NIO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3259" y="2309"/>
            <a:ext cx="9225481" cy="6853382"/>
          </a:xfrm>
          <a:prstGeom prst="rect">
            <a:avLst/>
          </a:prstGeom>
        </p:spPr>
      </p:pic>
    </p:spTree>
    <p:extLst>
      <p:ext uri="{BB962C8B-B14F-4D97-AF65-F5344CB8AC3E}">
        <p14:creationId xmlns:p14="http://schemas.microsoft.com/office/powerpoint/2010/main" val="2801720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BB89-18EB-4F0A-A5ED-893CC6EE2A06}"/>
              </a:ext>
            </a:extLst>
          </p:cNvPr>
          <p:cNvSpPr>
            <a:spLocks noGrp="1"/>
          </p:cNvSpPr>
          <p:nvPr>
            <p:ph type="ctrTitle"/>
          </p:nvPr>
        </p:nvSpPr>
        <p:spPr>
          <a:xfrm>
            <a:off x="1511559" y="0"/>
            <a:ext cx="7156580" cy="1819469"/>
          </a:xfrm>
        </p:spPr>
        <p:txBody>
          <a:bodyPr/>
          <a:lstStyle/>
          <a:p>
            <a:pPr algn="ct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2800" dirty="0">
                <a:latin typeface="Calibri" panose="020F0502020204030204" pitchFamily="34" charset="0"/>
                <a:cs typeface="Calibri" panose="020F0502020204030204" pitchFamily="34" charset="0"/>
              </a:rPr>
              <a:t>Fit Check Procedure is an </a:t>
            </a:r>
            <a:r>
              <a:rPr lang="en-US" sz="2800" dirty="0" smtClean="0">
                <a:latin typeface="Calibri" panose="020F0502020204030204" pitchFamily="34" charset="0"/>
                <a:cs typeface="Calibri" panose="020F0502020204030204" pitchFamily="34" charset="0"/>
              </a:rPr>
              <a:t>employee (</a:t>
            </a:r>
            <a:r>
              <a:rPr lang="en-US" sz="2800" dirty="0">
                <a:latin typeface="Calibri" panose="020F0502020204030204" pitchFamily="34" charset="0"/>
                <a:cs typeface="Calibri" panose="020F0502020204030204" pitchFamily="34" charset="0"/>
              </a:rPr>
              <a:t>wearer) responsibility </a:t>
            </a:r>
            <a:r>
              <a:rPr lang="en-US" sz="3600" dirty="0"/>
              <a:t/>
            </a:r>
            <a:br>
              <a:rPr lang="en-US" sz="3600" dirty="0"/>
            </a:br>
            <a:r>
              <a:rPr lang="en-US" sz="3600" dirty="0"/>
              <a:t>	    		</a:t>
            </a:r>
            <a:endParaRPr lang="en-US" sz="2800" b="1" i="1" dirty="0"/>
          </a:p>
        </p:txBody>
      </p:sp>
      <p:sp>
        <p:nvSpPr>
          <p:cNvPr id="3" name="Content Placeholder 2">
            <a:extLst>
              <a:ext uri="{FF2B5EF4-FFF2-40B4-BE49-F238E27FC236}">
                <a16:creationId xmlns:a16="http://schemas.microsoft.com/office/drawing/2014/main" id="{A23EE1E9-1883-469F-8564-468451B7AD6A}"/>
              </a:ext>
            </a:extLst>
          </p:cNvPr>
          <p:cNvSpPr>
            <a:spLocks noGrp="1"/>
          </p:cNvSpPr>
          <p:nvPr>
            <p:ph type="subTitle" idx="1"/>
          </p:nvPr>
        </p:nvSpPr>
        <p:spPr>
          <a:xfrm>
            <a:off x="0" y="2174241"/>
            <a:ext cx="10119360" cy="853439"/>
          </a:xfrm>
        </p:spPr>
        <p:txBody>
          <a:bodyPr/>
          <a:lstStyle/>
          <a:p>
            <a:r>
              <a:rPr lang="en-US" sz="2400" dirty="0">
                <a:latin typeface="Calibri" panose="020F0502020204030204" pitchFamily="34" charset="0"/>
                <a:cs typeface="Calibri" panose="020F0502020204030204" pitchFamily="34" charset="0"/>
              </a:rPr>
              <a:t>Positive Pressure Check                              Negative Pressure Check</a:t>
            </a:r>
          </a:p>
        </p:txBody>
      </p:sp>
      <p:pic>
        <p:nvPicPr>
          <p:cNvPr id="4" name="Picture 3" title="Image of respirator negative and positive pressure che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9759" y="3002280"/>
            <a:ext cx="9119616" cy="2682240"/>
          </a:xfrm>
          <a:prstGeom prst="rect">
            <a:avLst/>
          </a:prstGeom>
        </p:spPr>
      </p:pic>
    </p:spTree>
    <p:extLst>
      <p:ext uri="{BB962C8B-B14F-4D97-AF65-F5344CB8AC3E}">
        <p14:creationId xmlns:p14="http://schemas.microsoft.com/office/powerpoint/2010/main" val="769544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D474B4-C4F6-4341-ABAE-71CC40D29077}"/>
              </a:ext>
            </a:extLst>
          </p:cNvPr>
          <p:cNvSpPr txBox="1"/>
          <p:nvPr/>
        </p:nvSpPr>
        <p:spPr>
          <a:xfrm>
            <a:off x="685799" y="6429540"/>
            <a:ext cx="22508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Source: 3M of UK</a:t>
            </a:r>
          </a:p>
        </p:txBody>
      </p:sp>
      <p:sp>
        <p:nvSpPr>
          <p:cNvPr id="3" name="Title 2" hidden="1"/>
          <p:cNvSpPr>
            <a:spLocks noGrp="1"/>
          </p:cNvSpPr>
          <p:nvPr>
            <p:ph type="title"/>
          </p:nvPr>
        </p:nvSpPr>
        <p:spPr/>
        <p:txBody>
          <a:bodyPr/>
          <a:lstStyle/>
          <a:p>
            <a:r>
              <a:rPr lang="en-US" dirty="0" smtClean="0"/>
              <a:t>Fit Test vs Fit Check</a:t>
            </a:r>
            <a:endParaRPr lang="en-US" dirty="0"/>
          </a:p>
        </p:txBody>
      </p:sp>
      <p:pic>
        <p:nvPicPr>
          <p:cNvPr id="4" name="Picture 3" descr="fit tes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67298" y="57150"/>
            <a:ext cx="4829175" cy="6800850"/>
          </a:xfrm>
          <a:prstGeom prst="rect">
            <a:avLst/>
          </a:prstGeom>
        </p:spPr>
      </p:pic>
    </p:spTree>
    <p:extLst>
      <p:ext uri="{BB962C8B-B14F-4D97-AF65-F5344CB8AC3E}">
        <p14:creationId xmlns:p14="http://schemas.microsoft.com/office/powerpoint/2010/main" val="3628832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BB89-18EB-4F0A-A5ED-893CC6EE2A06}"/>
              </a:ext>
            </a:extLst>
          </p:cNvPr>
          <p:cNvSpPr>
            <a:spLocks noGrp="1"/>
          </p:cNvSpPr>
          <p:nvPr>
            <p:ph type="title"/>
          </p:nvPr>
        </p:nvSpPr>
        <p:spPr>
          <a:xfrm>
            <a:off x="677334" y="609600"/>
            <a:ext cx="8596668" cy="711200"/>
          </a:xfrm>
        </p:spPr>
        <p:txBody>
          <a:bodyPr/>
          <a:lstStyle/>
          <a:p>
            <a:r>
              <a:rPr lang="en-US" dirty="0">
                <a:latin typeface="Calibri" panose="020F0502020204030204" pitchFamily="34" charset="0"/>
                <a:cs typeface="Calibri" panose="020F0502020204030204" pitchFamily="34" charset="0"/>
              </a:rPr>
              <a:t>Fit Testing a Filtering Facepiece </a:t>
            </a:r>
          </a:p>
        </p:txBody>
      </p:sp>
      <p:pic>
        <p:nvPicPr>
          <p:cNvPr id="4" name="Picture 3" title="Poster for Helping you wear it righ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4459" y="1334400"/>
            <a:ext cx="4114800" cy="5153025"/>
          </a:xfrm>
          <a:prstGeom prst="rect">
            <a:avLst/>
          </a:prstGeom>
        </p:spPr>
      </p:pic>
    </p:spTree>
    <p:extLst>
      <p:ext uri="{BB962C8B-B14F-4D97-AF65-F5344CB8AC3E}">
        <p14:creationId xmlns:p14="http://schemas.microsoft.com/office/powerpoint/2010/main" val="1481957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hidden="1"/>
          <p:cNvSpPr>
            <a:spLocks noGrp="1"/>
          </p:cNvSpPr>
          <p:nvPr>
            <p:ph type="title"/>
          </p:nvPr>
        </p:nvSpPr>
        <p:spPr/>
        <p:txBody>
          <a:bodyPr/>
          <a:lstStyle/>
          <a:p>
            <a:r>
              <a:rPr lang="en-US" dirty="0" smtClean="0"/>
              <a:t>Gempler’s.com</a:t>
            </a:r>
            <a:endParaRPr lang="en-US" dirty="0"/>
          </a:p>
        </p:txBody>
      </p:sp>
      <p:pic>
        <p:nvPicPr>
          <p:cNvPr id="2" name="Picture 1" descr="fit check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1141" y="749310"/>
            <a:ext cx="6910939" cy="5616054"/>
          </a:xfrm>
          <a:prstGeom prst="rect">
            <a:avLst/>
          </a:prstGeom>
        </p:spPr>
      </p:pic>
    </p:spTree>
    <p:extLst>
      <p:ext uri="{BB962C8B-B14F-4D97-AF65-F5344CB8AC3E}">
        <p14:creationId xmlns:p14="http://schemas.microsoft.com/office/powerpoint/2010/main" val="828857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BB89-18EB-4F0A-A5ED-893CC6EE2A06}"/>
              </a:ext>
            </a:extLst>
          </p:cNvPr>
          <p:cNvSpPr>
            <a:spLocks noGrp="1"/>
          </p:cNvSpPr>
          <p:nvPr>
            <p:ph type="title"/>
          </p:nvPr>
        </p:nvSpPr>
        <p:spPr>
          <a:xfrm>
            <a:off x="677334" y="609600"/>
            <a:ext cx="8596668" cy="1320800"/>
          </a:xfrm>
        </p:spPr>
        <p:txBody>
          <a:bodyPr/>
          <a:lstStyle/>
          <a:p>
            <a:r>
              <a:rPr lang="en-US" dirty="0">
                <a:latin typeface="Calibri" panose="020F0502020204030204" pitchFamily="34" charset="0"/>
                <a:cs typeface="Calibri" panose="020F0502020204030204" pitchFamily="34" charset="0"/>
              </a:rPr>
              <a:t>Respirator Effectiveness</a:t>
            </a:r>
          </a:p>
        </p:txBody>
      </p:sp>
      <p:sp>
        <p:nvSpPr>
          <p:cNvPr id="3" name="Content Placeholder 2">
            <a:extLst>
              <a:ext uri="{FF2B5EF4-FFF2-40B4-BE49-F238E27FC236}">
                <a16:creationId xmlns:a16="http://schemas.microsoft.com/office/drawing/2014/main" id="{A23EE1E9-1883-469F-8564-468451B7AD6A}"/>
              </a:ext>
            </a:extLst>
          </p:cNvPr>
          <p:cNvSpPr>
            <a:spLocks noGrp="1"/>
          </p:cNvSpPr>
          <p:nvPr>
            <p:ph idx="1"/>
          </p:nvPr>
        </p:nvSpPr>
        <p:spPr>
          <a:xfrm>
            <a:off x="677334" y="1930401"/>
            <a:ext cx="9238826" cy="4734560"/>
          </a:xfrm>
        </p:spPr>
        <p:txBody>
          <a:bodyPr>
            <a:normAutofit lnSpcReduction="10000"/>
          </a:bodyPr>
          <a:lstStyle/>
          <a:p>
            <a:pPr lvl="0" defTabSz="914400" eaLnBrk="0" fontAlgn="base" hangingPunct="0">
              <a:spcBef>
                <a:spcPct val="20000"/>
              </a:spcBef>
              <a:spcAft>
                <a:spcPct val="0"/>
              </a:spcAft>
              <a:buClrTx/>
              <a:buSzTx/>
              <a:buFont typeface="Wingdings" panose="05000000000000000000" pitchFamily="2" charset="2"/>
              <a:buChar char="Ø"/>
            </a:pPr>
            <a:r>
              <a:rPr lang="en-US" sz="2400" dirty="0">
                <a:solidFill>
                  <a:prstClr val="black"/>
                </a:solidFill>
                <a:latin typeface="Calibri"/>
              </a:rPr>
              <a:t>Maintain appropriate surveillance of work area conditions and degree of exposure or stress;  reevaluate the respirator’s effectiveness when it may be affected by changes.</a:t>
            </a:r>
          </a:p>
          <a:p>
            <a:pPr lvl="0" defTabSz="914400" eaLnBrk="0" fontAlgn="base" hangingPunct="0">
              <a:spcBef>
                <a:spcPct val="20000"/>
              </a:spcBef>
              <a:spcAft>
                <a:spcPct val="0"/>
              </a:spcAft>
              <a:buClrTx/>
              <a:buSzTx/>
              <a:buFont typeface="Wingdings" panose="05000000000000000000" pitchFamily="2" charset="2"/>
              <a:buChar char="Ø"/>
            </a:pPr>
            <a:r>
              <a:rPr lang="en-US" sz="2400" dirty="0">
                <a:solidFill>
                  <a:prstClr val="black"/>
                </a:solidFill>
                <a:latin typeface="Calibri"/>
              </a:rPr>
              <a:t>Employees must leave the respirator use area:</a:t>
            </a:r>
          </a:p>
          <a:p>
            <a:pPr lvl="1" defTabSz="914400" eaLnBrk="0" fontAlgn="base" hangingPunct="0">
              <a:spcBef>
                <a:spcPct val="20000"/>
              </a:spcBef>
              <a:spcAft>
                <a:spcPct val="0"/>
              </a:spcAft>
              <a:buClrTx/>
              <a:buSzTx/>
              <a:buFont typeface="Arial" panose="020B0604020202020204" pitchFamily="34" charset="0"/>
              <a:buChar char="•"/>
            </a:pPr>
            <a:r>
              <a:rPr lang="en-US" sz="2400" dirty="0">
                <a:solidFill>
                  <a:prstClr val="black"/>
                </a:solidFill>
                <a:latin typeface="Calibri"/>
              </a:rPr>
              <a:t>to wash their faces and respirator facepieces as necessary</a:t>
            </a:r>
          </a:p>
          <a:p>
            <a:pPr lvl="1" defTabSz="914400" eaLnBrk="0" fontAlgn="base" hangingPunct="0">
              <a:spcBef>
                <a:spcPct val="20000"/>
              </a:spcBef>
              <a:spcAft>
                <a:spcPct val="0"/>
              </a:spcAft>
              <a:buClrTx/>
              <a:buSzTx/>
              <a:buFont typeface="Arial" panose="020B0604020202020204" pitchFamily="34" charset="0"/>
              <a:buChar char="•"/>
            </a:pPr>
            <a:r>
              <a:rPr lang="en-US" sz="2400" dirty="0">
                <a:solidFill>
                  <a:prstClr val="black"/>
                </a:solidFill>
                <a:latin typeface="Calibri"/>
              </a:rPr>
              <a:t>if they detect vapor or gas breakthrough, changes in breathing resistance, or leakage of the facepiece</a:t>
            </a:r>
          </a:p>
          <a:p>
            <a:pPr lvl="1" defTabSz="914400" eaLnBrk="0" fontAlgn="base" hangingPunct="0">
              <a:spcBef>
                <a:spcPct val="20000"/>
              </a:spcBef>
              <a:spcAft>
                <a:spcPct val="0"/>
              </a:spcAft>
              <a:buClrTx/>
              <a:buSzTx/>
              <a:buFont typeface="Arial" panose="020B0604020202020204" pitchFamily="34" charset="0"/>
              <a:buChar char="•"/>
            </a:pPr>
            <a:r>
              <a:rPr lang="en-US" sz="2400" dirty="0">
                <a:solidFill>
                  <a:prstClr val="black"/>
                </a:solidFill>
                <a:latin typeface="Calibri"/>
              </a:rPr>
              <a:t>to replace the respirator or filter, cartridge, or canister</a:t>
            </a:r>
          </a:p>
          <a:p>
            <a:pPr lvl="0" defTabSz="914400" eaLnBrk="0" fontAlgn="base" hangingPunct="0">
              <a:spcBef>
                <a:spcPct val="20000"/>
              </a:spcBef>
              <a:spcAft>
                <a:spcPct val="0"/>
              </a:spcAft>
              <a:buClrTx/>
              <a:buSzTx/>
              <a:buFont typeface="Wingdings" panose="05000000000000000000" pitchFamily="2" charset="2"/>
              <a:buChar char="Ø"/>
            </a:pPr>
            <a:r>
              <a:rPr lang="en-US" sz="2400" dirty="0">
                <a:solidFill>
                  <a:prstClr val="black"/>
                </a:solidFill>
                <a:latin typeface="Calibri"/>
              </a:rPr>
              <a:t>If employee detects vapor or gas breakthrough, changes in breathing resistance, or leakage of the facepiece, employer must replace or repair the respirator before allowing employee to return to the work area.</a:t>
            </a:r>
          </a:p>
          <a:p>
            <a:endParaRPr lang="en-US" dirty="0"/>
          </a:p>
        </p:txBody>
      </p:sp>
    </p:spTree>
    <p:extLst>
      <p:ext uri="{BB962C8B-B14F-4D97-AF65-F5344CB8AC3E}">
        <p14:creationId xmlns:p14="http://schemas.microsoft.com/office/powerpoint/2010/main" val="3297821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Title 1"/>
          <p:cNvSpPr>
            <a:spLocks noGrp="1"/>
          </p:cNvSpPr>
          <p:nvPr>
            <p:ph type="title"/>
          </p:nvPr>
        </p:nvSpPr>
        <p:spPr>
          <a:xfrm>
            <a:off x="2133600" y="76200"/>
            <a:ext cx="8229600" cy="1143000"/>
          </a:xfrm>
        </p:spPr>
        <p:txBody>
          <a:bodyPr/>
          <a:lstStyle/>
          <a:p>
            <a:pPr eaLnBrk="1" hangingPunct="1"/>
            <a:r>
              <a:rPr lang="en-US" b="1" dirty="0">
                <a:latin typeface="Calibri" panose="020F0502020204030204" pitchFamily="34" charset="0"/>
                <a:cs typeface="Calibri" panose="020F0502020204030204" pitchFamily="34" charset="0"/>
              </a:rPr>
              <a:t>Maintenance and Care</a:t>
            </a:r>
            <a:endParaRPr lang="en-US" b="1" dirty="0">
              <a:solidFill>
                <a:srgbClr val="FF0000"/>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152400" y="1219200"/>
            <a:ext cx="8229600" cy="4525963"/>
          </a:xfrm>
        </p:spPr>
        <p:txBody>
          <a:bodyPr/>
          <a:lstStyle/>
          <a:p>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Provide each user with a respirator that is                               clean, sanitary and in good working order.</a:t>
            </a:r>
          </a:p>
          <a:p>
            <a:r>
              <a:rPr lang="en-US" sz="2400" dirty="0">
                <a:latin typeface="Calibri" panose="020F0502020204030204" pitchFamily="34" charset="0"/>
                <a:cs typeface="Calibri" panose="020F0502020204030204" pitchFamily="34" charset="0"/>
              </a:rPr>
              <a:t>Use procedures in equipment manufacturer’s recommendations.</a:t>
            </a:r>
          </a:p>
          <a:p>
            <a:r>
              <a:rPr lang="en-US" sz="2400" dirty="0">
                <a:latin typeface="Calibri" panose="020F0502020204030204" pitchFamily="34" charset="0"/>
                <a:cs typeface="Calibri" panose="020F0502020204030204" pitchFamily="34" charset="0"/>
              </a:rPr>
              <a:t>Clean and disinfect at the following intervals.</a:t>
            </a:r>
          </a:p>
          <a:p>
            <a:pPr lvl="1"/>
            <a:r>
              <a:rPr lang="en-US" sz="2400" dirty="0">
                <a:latin typeface="Calibri" panose="020F0502020204030204" pitchFamily="34" charset="0"/>
                <a:cs typeface="Calibri" panose="020F0502020204030204" pitchFamily="34" charset="0"/>
              </a:rPr>
              <a:t>As often as necessary when issued for exclusive use</a:t>
            </a:r>
          </a:p>
          <a:p>
            <a:pPr lvl="1"/>
            <a:r>
              <a:rPr lang="en-US" sz="2400" dirty="0">
                <a:latin typeface="Calibri" panose="020F0502020204030204" pitchFamily="34" charset="0"/>
                <a:cs typeface="Calibri" panose="020F0502020204030204" pitchFamily="34" charset="0"/>
              </a:rPr>
              <a:t>Before being worn by different individuals when issued to more than one employee.  </a:t>
            </a:r>
          </a:p>
          <a:p>
            <a:pPr lvl="1"/>
            <a:r>
              <a:rPr lang="en-US" sz="2400" dirty="0">
                <a:latin typeface="Calibri" panose="020F0502020204030204" pitchFamily="34" charset="0"/>
                <a:cs typeface="Calibri" panose="020F0502020204030204" pitchFamily="34" charset="0"/>
              </a:rPr>
              <a:t>After each use for emergency respirators and those used in fit testing and training. </a:t>
            </a:r>
          </a:p>
        </p:txBody>
      </p:sp>
      <p:pic>
        <p:nvPicPr>
          <p:cNvPr id="3" name="Picture 2" title="Photo from OSHA website sows man cleaning a half face respirator in a tub of soapy water.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3474" y="928172"/>
            <a:ext cx="2182126" cy="3201190"/>
          </a:xfrm>
          <a:prstGeom prst="rect">
            <a:avLst/>
          </a:prstGeom>
        </p:spPr>
      </p:pic>
    </p:spTree>
    <p:extLst>
      <p:ext uri="{BB962C8B-B14F-4D97-AF65-F5344CB8AC3E}">
        <p14:creationId xmlns:p14="http://schemas.microsoft.com/office/powerpoint/2010/main" val="3874319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Title 1"/>
          <p:cNvSpPr>
            <a:spLocks noGrp="1"/>
          </p:cNvSpPr>
          <p:nvPr>
            <p:ph type="title"/>
          </p:nvPr>
        </p:nvSpPr>
        <p:spPr>
          <a:xfrm>
            <a:off x="2438400" y="277091"/>
            <a:ext cx="7990401" cy="713509"/>
          </a:xfrm>
        </p:spPr>
        <p:txBody>
          <a:bodyPr>
            <a:normAutofit/>
          </a:bodyPr>
          <a:lstStyle/>
          <a:p>
            <a:pPr eaLnBrk="1" hangingPunct="1"/>
            <a:r>
              <a:rPr lang="en-US" b="1" dirty="0">
                <a:latin typeface="Calibri" panose="020F0502020204030204" pitchFamily="34" charset="0"/>
                <a:cs typeface="Calibri" panose="020F0502020204030204" pitchFamily="34" charset="0"/>
              </a:rPr>
              <a:t>Maintenance and Care </a:t>
            </a:r>
          </a:p>
        </p:txBody>
      </p:sp>
      <p:sp>
        <p:nvSpPr>
          <p:cNvPr id="5" name="Rectangle 3"/>
          <p:cNvSpPr txBox="1">
            <a:spLocks noChangeArrowheads="1"/>
          </p:cNvSpPr>
          <p:nvPr/>
        </p:nvSpPr>
        <p:spPr bwMode="auto">
          <a:xfrm>
            <a:off x="1898072" y="1482436"/>
            <a:ext cx="6580909" cy="419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63" tIns="47625" rIns="93663" bIns="47625"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Important to store the respirator  properly.</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Do not seal it tight in a plastic bag or container after use - moisture will create a mold environment.</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Store in paper sack or a canister with air flow </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Throw away the 2-strap dust mask (filtering face piece) when you taste or feel the contaminant coming through.  </a:t>
            </a:r>
          </a:p>
        </p:txBody>
      </p:sp>
    </p:spTree>
    <p:extLst>
      <p:ext uri="{BB962C8B-B14F-4D97-AF65-F5344CB8AC3E}">
        <p14:creationId xmlns:p14="http://schemas.microsoft.com/office/powerpoint/2010/main" val="21460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6699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6699F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6699FF"/>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2578" y="76200"/>
            <a:ext cx="6324600" cy="762000"/>
          </a:xfrm>
        </p:spPr>
        <p:txBody>
          <a:bodyPr>
            <a:normAutofit/>
          </a:bodyPr>
          <a:lstStyle/>
          <a:p>
            <a:r>
              <a:rPr lang="en-US" altLang="en-US" sz="4000" dirty="0">
                <a:latin typeface="Calibri" panose="020F0502020204030204" pitchFamily="34" charset="0"/>
                <a:cs typeface="Calibri" panose="020F0502020204030204" pitchFamily="34" charset="0"/>
              </a:rPr>
              <a:t>Storage</a:t>
            </a:r>
            <a:r>
              <a:rPr lang="en-US" altLang="en-US" sz="4000" dirty="0"/>
              <a:t> </a:t>
            </a:r>
            <a:endParaRPr lang="en-US" sz="4000" dirty="0"/>
          </a:p>
        </p:txBody>
      </p:sp>
      <p:sp>
        <p:nvSpPr>
          <p:cNvPr id="8" name="Content Placeholder 2"/>
          <p:cNvSpPr>
            <a:spLocks noGrp="1"/>
          </p:cNvSpPr>
          <p:nvPr>
            <p:ph idx="1"/>
          </p:nvPr>
        </p:nvSpPr>
        <p:spPr>
          <a:xfrm>
            <a:off x="1136822" y="1153298"/>
            <a:ext cx="7315200" cy="4525963"/>
          </a:xfrm>
        </p:spPr>
        <p:txBody>
          <a:bodyPr/>
          <a:lstStyle/>
          <a:p>
            <a:r>
              <a:rPr lang="en-US" sz="2400" dirty="0">
                <a:latin typeface="Calibri" panose="020F0502020204030204" pitchFamily="34" charset="0"/>
                <a:cs typeface="Calibri" panose="020F0502020204030204" pitchFamily="34" charset="0"/>
              </a:rPr>
              <a:t>We recommend a central location on the farm or work place for storing most PPE supplies. </a:t>
            </a:r>
          </a:p>
          <a:p>
            <a:r>
              <a:rPr lang="en-US" sz="2400" dirty="0">
                <a:latin typeface="Calibri" panose="020F0502020204030204" pitchFamily="34" charset="0"/>
                <a:cs typeface="Calibri" panose="020F0502020204030204" pitchFamily="34" charset="0"/>
              </a:rPr>
              <a:t>This could be a cabinet in the office or machine shed or a tackle box or rubber maid container – the main thing is that PPE is clean and easily accessible. </a:t>
            </a:r>
          </a:p>
          <a:p>
            <a:endParaRPr lang="en-US" sz="2400" dirty="0"/>
          </a:p>
        </p:txBody>
      </p:sp>
      <p:pic>
        <p:nvPicPr>
          <p:cNvPr id="3" name="Picture 2" descr="PPE stor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1014" y="3698061"/>
            <a:ext cx="6541008" cy="1981200"/>
          </a:xfrm>
          <a:prstGeom prst="rect">
            <a:avLst/>
          </a:prstGeom>
        </p:spPr>
      </p:pic>
    </p:spTree>
    <p:extLst>
      <p:ext uri="{BB962C8B-B14F-4D97-AF65-F5344CB8AC3E}">
        <p14:creationId xmlns:p14="http://schemas.microsoft.com/office/powerpoint/2010/main" val="2640993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8" name="Rectangle 9" title="Identifying cartridges and filters">
            <a:extLst>
              <a:ext uri="{FF2B5EF4-FFF2-40B4-BE49-F238E27FC236}">
                <a16:creationId xmlns:a16="http://schemas.microsoft.com/office/drawing/2014/main" id="{9F4444CE-BC8D-4D61-B303-4C05614E62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11" title="Decorative element">
            <a:extLst>
              <a:ext uri="{FF2B5EF4-FFF2-40B4-BE49-F238E27FC236}">
                <a16:creationId xmlns:a16="http://schemas.microsoft.com/office/drawing/2014/main" id="{73772B81-181F-48B7-8826-4D9686D15D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13" title="Decorative item">
            <a:extLst>
              <a:ext uri="{FF2B5EF4-FFF2-40B4-BE49-F238E27FC236}">
                <a16:creationId xmlns:a16="http://schemas.microsoft.com/office/drawing/2014/main" id="{B2205F6E-03C6-4E92-877C-E2482F6599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88DBB89-18EB-4F0A-A5ED-893CC6EE2A06}"/>
              </a:ext>
            </a:extLst>
          </p:cNvPr>
          <p:cNvSpPr>
            <a:spLocks noGrp="1"/>
          </p:cNvSpPr>
          <p:nvPr>
            <p:ph type="title"/>
          </p:nvPr>
        </p:nvSpPr>
        <p:spPr>
          <a:xfrm>
            <a:off x="1286933" y="609600"/>
            <a:ext cx="10197494" cy="1099457"/>
          </a:xfrm>
        </p:spPr>
        <p:txBody>
          <a:bodyPr>
            <a:normAutofit/>
          </a:bodyPr>
          <a:lstStyle/>
          <a:p>
            <a:r>
              <a:rPr lang="en-US" dirty="0">
                <a:latin typeface="Calibri" panose="020F0502020204030204" pitchFamily="34" charset="0"/>
                <a:cs typeface="Calibri" panose="020F0502020204030204" pitchFamily="34" charset="0"/>
              </a:rPr>
              <a:t>Identifying cartridges and filters</a:t>
            </a:r>
          </a:p>
        </p:txBody>
      </p:sp>
      <p:pic>
        <p:nvPicPr>
          <p:cNvPr id="3" name="Picture 2" descr="identifying cartridg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7583" y="1888437"/>
            <a:ext cx="10058400" cy="4249525"/>
          </a:xfrm>
          <a:prstGeom prst="rect">
            <a:avLst/>
          </a:prstGeom>
        </p:spPr>
      </p:pic>
    </p:spTree>
    <p:extLst>
      <p:ext uri="{BB962C8B-B14F-4D97-AF65-F5344CB8AC3E}">
        <p14:creationId xmlns:p14="http://schemas.microsoft.com/office/powerpoint/2010/main" val="418812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3D8B-44FF-466A-A902-D229C11A9A45}"/>
              </a:ext>
            </a:extLst>
          </p:cNvPr>
          <p:cNvSpPr>
            <a:spLocks noGrp="1"/>
          </p:cNvSpPr>
          <p:nvPr>
            <p:ph type="title"/>
          </p:nvPr>
        </p:nvSpPr>
        <p:spPr>
          <a:xfrm>
            <a:off x="677334" y="609600"/>
            <a:ext cx="8596668" cy="878006"/>
          </a:xfrm>
        </p:spPr>
        <p:txBody>
          <a:bodyPr>
            <a:normAutofit fontScale="90000"/>
          </a:bodyPr>
          <a:lstStyle/>
          <a:p>
            <a:r>
              <a:rPr lang="en-US" i="1" dirty="0"/>
              <a:t>This is serious </a:t>
            </a:r>
            <a:r>
              <a:rPr lang="en-US" dirty="0"/>
              <a:t>– </a:t>
            </a:r>
            <a:r>
              <a:rPr lang="en-US" sz="3100" i="1" dirty="0"/>
              <a:t>and these dust particles can have   						  multiple components </a:t>
            </a:r>
          </a:p>
        </p:txBody>
      </p:sp>
      <p:sp>
        <p:nvSpPr>
          <p:cNvPr id="3" name="Rectangle 2">
            <a:extLst>
              <a:ext uri="{FF2B5EF4-FFF2-40B4-BE49-F238E27FC236}">
                <a16:creationId xmlns:a16="http://schemas.microsoft.com/office/drawing/2014/main" id="{598B6F78-5263-4887-B5A4-C65733B413AB}"/>
              </a:ext>
            </a:extLst>
          </p:cNvPr>
          <p:cNvSpPr/>
          <p:nvPr/>
        </p:nvSpPr>
        <p:spPr>
          <a:xfrm>
            <a:off x="1965279" y="1705970"/>
            <a:ext cx="4885898" cy="1477328"/>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Smaller particles can reach the smaller airways and aren’t trapped by mucus or cilia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Less than10 </a:t>
            </a:r>
            <a:r>
              <a:rPr lang="en-US" dirty="0" smtClean="0">
                <a:latin typeface="Calibri" panose="020F0502020204030204" pitchFamily="34" charset="0"/>
                <a:cs typeface="Calibri" panose="020F0502020204030204" pitchFamily="34" charset="0"/>
              </a:rPr>
              <a:t>m </a:t>
            </a:r>
            <a:r>
              <a:rPr lang="en-US" dirty="0">
                <a:latin typeface="Calibri" panose="020F0502020204030204" pitchFamily="34" charset="0"/>
                <a:cs typeface="Calibri" panose="020F0502020204030204" pitchFamily="34" charset="0"/>
              </a:rPr>
              <a:t>can reach the alveoli and are considered  Respirable </a:t>
            </a:r>
          </a:p>
        </p:txBody>
      </p:sp>
      <p:pic>
        <p:nvPicPr>
          <p:cNvPr id="4" name="Picture 3" title="picture - alveol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18005" y="3626708"/>
            <a:ext cx="2895600" cy="2743200"/>
          </a:xfrm>
          <a:prstGeom prst="rect">
            <a:avLst/>
          </a:prstGeom>
        </p:spPr>
      </p:pic>
    </p:spTree>
    <p:extLst>
      <p:ext uri="{BB962C8B-B14F-4D97-AF65-F5344CB8AC3E}">
        <p14:creationId xmlns:p14="http://schemas.microsoft.com/office/powerpoint/2010/main" val="1096971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F4B9-8345-4620-AE90-6B367FC71CE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Cartridge Identification</a:t>
            </a:r>
          </a:p>
        </p:txBody>
      </p:sp>
      <p:sp>
        <p:nvSpPr>
          <p:cNvPr id="17" name="Rectangle 16">
            <a:extLst>
              <a:ext uri="{FF2B5EF4-FFF2-40B4-BE49-F238E27FC236}">
                <a16:creationId xmlns:a16="http://schemas.microsoft.com/office/drawing/2014/main" id="{89918B4B-D7E8-42D9-986F-AF909E544B48}"/>
              </a:ext>
            </a:extLst>
          </p:cNvPr>
          <p:cNvSpPr/>
          <p:nvPr/>
        </p:nvSpPr>
        <p:spPr>
          <a:xfrm rot="10800000" flipV="1">
            <a:off x="1092855" y="6107628"/>
            <a:ext cx="10838589" cy="369332"/>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Mention of any company name in our presentations  does not constitute endorsement by AgriSafe Network</a:t>
            </a:r>
          </a:p>
        </p:txBody>
      </p:sp>
      <p:pic>
        <p:nvPicPr>
          <p:cNvPr id="13" name="Picture 12" descr="cartridg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7328" y="1439739"/>
            <a:ext cx="9186672" cy="4553712"/>
          </a:xfrm>
          <a:prstGeom prst="rect">
            <a:avLst/>
          </a:prstGeom>
        </p:spPr>
      </p:pic>
    </p:spTree>
    <p:extLst>
      <p:ext uri="{BB962C8B-B14F-4D97-AF65-F5344CB8AC3E}">
        <p14:creationId xmlns:p14="http://schemas.microsoft.com/office/powerpoint/2010/main" val="2835743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F4B9-8345-4620-AE90-6B367FC71CEF}"/>
              </a:ext>
            </a:extLst>
          </p:cNvPr>
          <p:cNvSpPr>
            <a:spLocks noGrp="1"/>
          </p:cNvSpPr>
          <p:nvPr>
            <p:ph type="title"/>
          </p:nvPr>
        </p:nvSpPr>
        <p:spPr>
          <a:xfrm>
            <a:off x="677334" y="609600"/>
            <a:ext cx="8596668" cy="1320800"/>
          </a:xfrm>
        </p:spPr>
        <p:txBody>
          <a:bodyPr/>
          <a:lstStyle/>
          <a:p>
            <a:r>
              <a:rPr lang="en-US" dirty="0">
                <a:latin typeface="Calibri" panose="020F0502020204030204" pitchFamily="34" charset="0"/>
                <a:cs typeface="Calibri" panose="020F0502020204030204" pitchFamily="34" charset="0"/>
              </a:rPr>
              <a:t>Respirator Training and Information</a:t>
            </a:r>
          </a:p>
        </p:txBody>
      </p:sp>
      <p:sp>
        <p:nvSpPr>
          <p:cNvPr id="5" name="Rectangle 4">
            <a:extLst>
              <a:ext uri="{FF2B5EF4-FFF2-40B4-BE49-F238E27FC236}">
                <a16:creationId xmlns:a16="http://schemas.microsoft.com/office/drawing/2014/main" id="{C2C45D40-6352-4969-8C5B-1063B4764B35}"/>
              </a:ext>
            </a:extLst>
          </p:cNvPr>
          <p:cNvSpPr/>
          <p:nvPr/>
        </p:nvSpPr>
        <p:spPr>
          <a:xfrm>
            <a:off x="1784556" y="1445342"/>
            <a:ext cx="7595418" cy="5262979"/>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Employees who are required to use respirators must be trained such that they can </a:t>
            </a:r>
            <a:r>
              <a:rPr lang="en-US" sz="2400" i="1" u="sng" dirty="0">
                <a:solidFill>
                  <a:srgbClr val="FF0000"/>
                </a:solidFill>
                <a:latin typeface="Calibri" panose="020F0502020204030204" pitchFamily="34" charset="0"/>
                <a:cs typeface="Calibri" panose="020F0502020204030204" pitchFamily="34" charset="0"/>
              </a:rPr>
              <a:t>demonstrate</a:t>
            </a:r>
            <a:r>
              <a:rPr lang="en-US" sz="2400" dirty="0">
                <a:latin typeface="Calibri" panose="020F0502020204030204" pitchFamily="34" charset="0"/>
                <a:cs typeface="Calibri" panose="020F0502020204030204" pitchFamily="34" charset="0"/>
              </a:rPr>
              <a:t> knowledge of at least:</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why the respirator is necessary and how improper fit, use, or maintenance can compromise its protective effect</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limitations and capabilities of the respirator</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effective use in emergency situations</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how to inspect, put on and remove, use and check the seals</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maintenance and storage</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recognition of medical signs and symptoms that may limit or prevent effective use</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general requirements of this standard</a:t>
            </a:r>
          </a:p>
        </p:txBody>
      </p:sp>
    </p:spTree>
    <p:extLst>
      <p:ext uri="{BB962C8B-B14F-4D97-AF65-F5344CB8AC3E}">
        <p14:creationId xmlns:p14="http://schemas.microsoft.com/office/powerpoint/2010/main" val="3616142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BB89-18EB-4F0A-A5ED-893CC6EE2A0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Respirator Training and Information  </a:t>
            </a:r>
          </a:p>
        </p:txBody>
      </p:sp>
      <p:sp>
        <p:nvSpPr>
          <p:cNvPr id="3" name="Content Placeholder 2">
            <a:extLst>
              <a:ext uri="{FF2B5EF4-FFF2-40B4-BE49-F238E27FC236}">
                <a16:creationId xmlns:a16="http://schemas.microsoft.com/office/drawing/2014/main" id="{A23EE1E9-1883-469F-8564-468451B7AD6A}"/>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Training must be provided prior to use, unless acceptable training has been provided by another employer within the past 12 months</a:t>
            </a:r>
          </a:p>
          <a:p>
            <a:r>
              <a:rPr lang="en-US" dirty="0">
                <a:latin typeface="Calibri" panose="020F0502020204030204" pitchFamily="34" charset="0"/>
                <a:cs typeface="Calibri" panose="020F0502020204030204" pitchFamily="34" charset="0"/>
              </a:rPr>
              <a:t>Retraining is required annually, and when:</a:t>
            </a:r>
          </a:p>
          <a:p>
            <a:pPr lvl="1"/>
            <a:r>
              <a:rPr lang="en-US" dirty="0">
                <a:latin typeface="Calibri" panose="020F0502020204030204" pitchFamily="34" charset="0"/>
                <a:cs typeface="Calibri" panose="020F0502020204030204" pitchFamily="34" charset="0"/>
              </a:rPr>
              <a:t>changes in the workplace or type of respirator render previous training obsolete</a:t>
            </a:r>
          </a:p>
          <a:p>
            <a:pPr lvl="1"/>
            <a:r>
              <a:rPr lang="en-US" dirty="0">
                <a:latin typeface="Calibri" panose="020F0502020204030204" pitchFamily="34" charset="0"/>
                <a:cs typeface="Calibri" panose="020F0502020204030204" pitchFamily="34" charset="0"/>
              </a:rPr>
              <a:t>there are inadequacies in the employee’s knowledge or use</a:t>
            </a:r>
          </a:p>
          <a:p>
            <a:pPr lvl="1"/>
            <a:r>
              <a:rPr lang="en-US" dirty="0">
                <a:latin typeface="Calibri" panose="020F0502020204030204" pitchFamily="34" charset="0"/>
                <a:cs typeface="Calibri" panose="020F0502020204030204" pitchFamily="34" charset="0"/>
              </a:rPr>
              <a:t>any other situation arises in which retraining appears necessary</a:t>
            </a:r>
          </a:p>
          <a:p>
            <a:r>
              <a:rPr lang="en-US" dirty="0">
                <a:latin typeface="Calibri" panose="020F0502020204030204" pitchFamily="34" charset="0"/>
                <a:cs typeface="Calibri" panose="020F0502020204030204" pitchFamily="34" charset="0"/>
              </a:rPr>
              <a:t>The basic advisory information in Appendix D must be provided to employees who wear respirators when use is not required by this standard or by the employer</a:t>
            </a:r>
          </a:p>
          <a:p>
            <a:endParaRPr lang="en-US" dirty="0"/>
          </a:p>
        </p:txBody>
      </p:sp>
    </p:spTree>
    <p:extLst>
      <p:ext uri="{BB962C8B-B14F-4D97-AF65-F5344CB8AC3E}">
        <p14:creationId xmlns:p14="http://schemas.microsoft.com/office/powerpoint/2010/main" val="784886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BB89-18EB-4F0A-A5ED-893CC6EE2A0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Program</a:t>
            </a:r>
            <a:r>
              <a:rPr lang="en-US" dirty="0"/>
              <a:t> </a:t>
            </a:r>
            <a:r>
              <a:rPr lang="en-US" dirty="0">
                <a:latin typeface="Calibri" panose="020F0502020204030204" pitchFamily="34" charset="0"/>
                <a:cs typeface="Calibri" panose="020F0502020204030204" pitchFamily="34" charset="0"/>
              </a:rPr>
              <a:t>Evaluation</a:t>
            </a:r>
          </a:p>
        </p:txBody>
      </p:sp>
      <p:sp>
        <p:nvSpPr>
          <p:cNvPr id="3" name="Content Placeholder 2">
            <a:extLst>
              <a:ext uri="{FF2B5EF4-FFF2-40B4-BE49-F238E27FC236}">
                <a16:creationId xmlns:a16="http://schemas.microsoft.com/office/drawing/2014/main" id="{A23EE1E9-1883-469F-8564-468451B7AD6A}"/>
              </a:ext>
            </a:extLst>
          </p:cNvPr>
          <p:cNvSpPr>
            <a:spLocks noGrp="1"/>
          </p:cNvSpPr>
          <p:nvPr>
            <p:ph idx="1"/>
          </p:nvPr>
        </p:nvSpPr>
        <p:spPr>
          <a:xfrm>
            <a:off x="677334" y="2202024"/>
            <a:ext cx="8755915" cy="4198776"/>
          </a:xfrm>
        </p:spPr>
        <p:txBody>
          <a:bodyPr>
            <a:normAutofit fontScale="92500" lnSpcReduction="10000"/>
          </a:bodyPr>
          <a:lstStyle/>
          <a:p>
            <a:r>
              <a:rPr lang="en-US" sz="2400" u="sng" dirty="0">
                <a:latin typeface="Calibri" panose="020F0502020204030204" pitchFamily="34" charset="0"/>
                <a:cs typeface="Calibri" panose="020F0502020204030204" pitchFamily="34" charset="0"/>
              </a:rPr>
              <a:t>Must conduct evaluations </a:t>
            </a:r>
            <a:r>
              <a:rPr lang="en-US" sz="2400" dirty="0">
                <a:latin typeface="Calibri" panose="020F0502020204030204" pitchFamily="34" charset="0"/>
                <a:cs typeface="Calibri" panose="020F0502020204030204" pitchFamily="34" charset="0"/>
              </a:rPr>
              <a:t>of the workplace as necessary to ensure effective implementation of the program</a:t>
            </a:r>
          </a:p>
          <a:p>
            <a:r>
              <a:rPr lang="en-US" sz="2400" u="sng" dirty="0">
                <a:latin typeface="Calibri" panose="020F0502020204030204" pitchFamily="34" charset="0"/>
                <a:cs typeface="Calibri" panose="020F0502020204030204" pitchFamily="34" charset="0"/>
              </a:rPr>
              <a:t>Must regularly consult employees </a:t>
            </a:r>
            <a:r>
              <a:rPr lang="en-US" sz="2400" dirty="0">
                <a:latin typeface="Calibri" panose="020F0502020204030204" pitchFamily="34" charset="0"/>
                <a:cs typeface="Calibri" panose="020F0502020204030204" pitchFamily="34" charset="0"/>
              </a:rPr>
              <a:t>required to use respirators to assess their views on program effectiveness and to identify and correct any problems</a:t>
            </a:r>
          </a:p>
          <a:p>
            <a:r>
              <a:rPr lang="en-US" sz="2400" dirty="0">
                <a:latin typeface="Calibri" panose="020F0502020204030204" pitchFamily="34" charset="0"/>
                <a:cs typeface="Calibri" panose="020F0502020204030204" pitchFamily="34" charset="0"/>
              </a:rPr>
              <a:t>Factors to be assessed include, but are not limited to:</a:t>
            </a:r>
          </a:p>
          <a:p>
            <a:pPr lvl="1">
              <a:buFont typeface="Wingdings" panose="05000000000000000000" pitchFamily="2" charset="2"/>
              <a:buChar char="Ø"/>
            </a:pPr>
            <a:r>
              <a:rPr lang="en-US" sz="2400" dirty="0">
                <a:latin typeface="Calibri" panose="020F0502020204030204" pitchFamily="34" charset="0"/>
                <a:cs typeface="Calibri" panose="020F0502020204030204" pitchFamily="34" charset="0"/>
              </a:rPr>
              <a:t>respirator fit (including effect on workplace performance)</a:t>
            </a:r>
          </a:p>
          <a:p>
            <a:pPr lvl="1">
              <a:buFont typeface="Wingdings" panose="05000000000000000000" pitchFamily="2" charset="2"/>
              <a:buChar char="Ø"/>
            </a:pPr>
            <a:r>
              <a:rPr lang="en-US" sz="2400" dirty="0">
                <a:latin typeface="Calibri" panose="020F0502020204030204" pitchFamily="34" charset="0"/>
                <a:cs typeface="Calibri" panose="020F0502020204030204" pitchFamily="34" charset="0"/>
              </a:rPr>
              <a:t>appropriate selection </a:t>
            </a:r>
          </a:p>
          <a:p>
            <a:pPr lvl="1">
              <a:buFont typeface="Wingdings" panose="05000000000000000000" pitchFamily="2" charset="2"/>
              <a:buChar char="Ø"/>
            </a:pPr>
            <a:r>
              <a:rPr lang="en-US" sz="2400" dirty="0">
                <a:latin typeface="Calibri" panose="020F0502020204030204" pitchFamily="34" charset="0"/>
                <a:cs typeface="Calibri" panose="020F0502020204030204" pitchFamily="34" charset="0"/>
              </a:rPr>
              <a:t>proper use </a:t>
            </a:r>
          </a:p>
          <a:p>
            <a:pPr lvl="1">
              <a:buFont typeface="Wingdings" panose="05000000000000000000" pitchFamily="2" charset="2"/>
              <a:buChar char="Ø"/>
            </a:pPr>
            <a:r>
              <a:rPr lang="en-US" sz="2400" dirty="0">
                <a:latin typeface="Calibri" panose="020F0502020204030204" pitchFamily="34" charset="0"/>
                <a:cs typeface="Calibri" panose="020F0502020204030204" pitchFamily="34" charset="0"/>
              </a:rPr>
              <a:t>proper maintenance</a:t>
            </a:r>
          </a:p>
          <a:p>
            <a:pPr marL="0" indent="0">
              <a:buNone/>
            </a:pPr>
            <a:endParaRPr lang="en-US" dirty="0"/>
          </a:p>
        </p:txBody>
      </p:sp>
    </p:spTree>
    <p:extLst>
      <p:ext uri="{BB962C8B-B14F-4D97-AF65-F5344CB8AC3E}">
        <p14:creationId xmlns:p14="http://schemas.microsoft.com/office/powerpoint/2010/main" val="1836580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BB89-18EB-4F0A-A5ED-893CC6EE2A06}"/>
              </a:ext>
            </a:extLst>
          </p:cNvPr>
          <p:cNvSpPr>
            <a:spLocks noGrp="1"/>
          </p:cNvSpPr>
          <p:nvPr>
            <p:ph type="title"/>
          </p:nvPr>
        </p:nvSpPr>
        <p:spPr>
          <a:xfrm>
            <a:off x="677333" y="562099"/>
            <a:ext cx="8596668" cy="1320800"/>
          </a:xfrm>
        </p:spPr>
        <p:txBody>
          <a:bodyPr/>
          <a:lstStyle/>
          <a:p>
            <a:r>
              <a:rPr lang="en-US" dirty="0">
                <a:latin typeface="Calibri" panose="020F0502020204030204" pitchFamily="34" charset="0"/>
                <a:cs typeface="Calibri" panose="020F0502020204030204" pitchFamily="34" charset="0"/>
              </a:rPr>
              <a:t>Record Keeping</a:t>
            </a:r>
          </a:p>
        </p:txBody>
      </p:sp>
      <p:sp>
        <p:nvSpPr>
          <p:cNvPr id="3" name="Content Placeholder 2">
            <a:extLst>
              <a:ext uri="{FF2B5EF4-FFF2-40B4-BE49-F238E27FC236}">
                <a16:creationId xmlns:a16="http://schemas.microsoft.com/office/drawing/2014/main" id="{A23EE1E9-1883-469F-8564-468451B7AD6A}"/>
              </a:ext>
            </a:extLst>
          </p:cNvPr>
          <p:cNvSpPr>
            <a:spLocks noGrp="1"/>
          </p:cNvSpPr>
          <p:nvPr>
            <p:ph idx="1"/>
          </p:nvPr>
        </p:nvSpPr>
        <p:spPr>
          <a:xfrm>
            <a:off x="677333" y="2846439"/>
            <a:ext cx="9425311" cy="4011560"/>
          </a:xfrm>
        </p:spPr>
        <p:txBody>
          <a:bodyPr/>
          <a:lstStyle/>
          <a:p>
            <a:r>
              <a:rPr lang="en-US" sz="2400" dirty="0">
                <a:latin typeface="Calibri" panose="020F0502020204030204" pitchFamily="34" charset="0"/>
                <a:cs typeface="Calibri" panose="020F0502020204030204" pitchFamily="34" charset="0"/>
              </a:rPr>
              <a:t>Records of medical evaluations must be retained and made available per 29 CFR 1910.1020</a:t>
            </a:r>
          </a:p>
          <a:p>
            <a:r>
              <a:rPr lang="en-US" sz="2400" dirty="0">
                <a:latin typeface="Calibri" panose="020F0502020204030204" pitchFamily="34" charset="0"/>
                <a:cs typeface="Calibri" panose="020F0502020204030204" pitchFamily="34" charset="0"/>
              </a:rPr>
              <a:t>A record of fit tests must be established and retained </a:t>
            </a:r>
            <a:r>
              <a:rPr lang="en-US" sz="2400" u="sng" dirty="0">
                <a:latin typeface="Calibri" panose="020F0502020204030204" pitchFamily="34" charset="0"/>
                <a:cs typeface="Calibri" panose="020F0502020204030204" pitchFamily="34" charset="0"/>
              </a:rPr>
              <a:t>until the next fit test is administered.</a:t>
            </a:r>
          </a:p>
          <a:p>
            <a:r>
              <a:rPr lang="en-US" sz="2400" dirty="0">
                <a:latin typeface="Calibri" panose="020F0502020204030204" pitchFamily="34" charset="0"/>
                <a:cs typeface="Calibri" panose="020F0502020204030204" pitchFamily="34" charset="0"/>
              </a:rPr>
              <a:t>A written copy of the current program must be retained.</a:t>
            </a:r>
          </a:p>
          <a:p>
            <a:r>
              <a:rPr lang="en-US" sz="2400" dirty="0">
                <a:latin typeface="Calibri" panose="020F0502020204030204" pitchFamily="34" charset="0"/>
                <a:cs typeface="Calibri" panose="020F0502020204030204" pitchFamily="34" charset="0"/>
              </a:rPr>
              <a:t>Written materials required to be retained must be made available upon request to affected employees and OSHA.</a:t>
            </a:r>
          </a:p>
          <a:p>
            <a:endParaRPr lang="en-US" dirty="0"/>
          </a:p>
        </p:txBody>
      </p:sp>
    </p:spTree>
    <p:extLst>
      <p:ext uri="{BB962C8B-B14F-4D97-AF65-F5344CB8AC3E}">
        <p14:creationId xmlns:p14="http://schemas.microsoft.com/office/powerpoint/2010/main" val="2786072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13C8-BD12-4C91-AE04-3D12DB024F2F}"/>
              </a:ext>
            </a:extLst>
          </p:cNvPr>
          <p:cNvSpPr>
            <a:spLocks noGrp="1"/>
          </p:cNvSpPr>
          <p:nvPr>
            <p:ph type="title"/>
          </p:nvPr>
        </p:nvSpPr>
        <p:spPr>
          <a:xfrm>
            <a:off x="2099733" y="609600"/>
            <a:ext cx="7174269" cy="1320800"/>
          </a:xfrm>
        </p:spPr>
        <p:txBody>
          <a:bodyPr/>
          <a:lstStyle/>
          <a:p>
            <a:r>
              <a:rPr lang="en-US" dirty="0">
                <a:latin typeface="Calibri" panose="020F0502020204030204" pitchFamily="34" charset="0"/>
                <a:cs typeface="Calibri" panose="020F0502020204030204" pitchFamily="34" charset="0"/>
              </a:rPr>
              <a:t>OSHA Standards Applicable to 			   	Chemical Handling</a:t>
            </a:r>
          </a:p>
        </p:txBody>
      </p:sp>
      <p:sp>
        <p:nvSpPr>
          <p:cNvPr id="3" name="Content Placeholder 2">
            <a:extLst>
              <a:ext uri="{FF2B5EF4-FFF2-40B4-BE49-F238E27FC236}">
                <a16:creationId xmlns:a16="http://schemas.microsoft.com/office/drawing/2014/main" id="{E538E0A0-83F9-44FB-AC2F-352351A0DFC1}"/>
              </a:ext>
            </a:extLst>
          </p:cNvPr>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1910.111, Storage and handling of anhydrous ammonia </a:t>
            </a:r>
          </a:p>
          <a:p>
            <a:r>
              <a:rPr lang="en-US" sz="2400" dirty="0">
                <a:latin typeface="Calibri" panose="020F0502020204030204" pitchFamily="34" charset="0"/>
                <a:cs typeface="Calibri" panose="020F0502020204030204" pitchFamily="34" charset="0"/>
              </a:rPr>
              <a:t>1910.111(a), General </a:t>
            </a:r>
          </a:p>
          <a:p>
            <a:r>
              <a:rPr lang="en-US" sz="2400" dirty="0">
                <a:latin typeface="Calibri" panose="020F0502020204030204" pitchFamily="34" charset="0"/>
                <a:cs typeface="Calibri" panose="020F0502020204030204" pitchFamily="34" charset="0"/>
              </a:rPr>
              <a:t>1910.111(b), Basic rules</a:t>
            </a:r>
          </a:p>
          <a:p>
            <a:endParaRPr lang="en-US" sz="24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This standard is intended to apply to the design, construction, location, installation, and operation of anhydrous ammonia systems including refrigerated ammonia storage systems</a:t>
            </a:r>
          </a:p>
        </p:txBody>
      </p:sp>
    </p:spTree>
    <p:extLst>
      <p:ext uri="{BB962C8B-B14F-4D97-AF65-F5344CB8AC3E}">
        <p14:creationId xmlns:p14="http://schemas.microsoft.com/office/powerpoint/2010/main" val="1724862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C886-AC9D-4C80-996E-62C4EE98F1C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Hazard Communication Standard</a:t>
            </a:r>
          </a:p>
        </p:txBody>
      </p:sp>
      <p:sp>
        <p:nvSpPr>
          <p:cNvPr id="3" name="Content Placeholder 2">
            <a:extLst>
              <a:ext uri="{FF2B5EF4-FFF2-40B4-BE49-F238E27FC236}">
                <a16:creationId xmlns:a16="http://schemas.microsoft.com/office/drawing/2014/main" id="{9A540018-6C2C-464F-A53E-9DC2E5DFF65C}"/>
              </a:ext>
            </a:extLst>
          </p:cNvPr>
          <p:cNvSpPr>
            <a:spLocks noGrp="1"/>
          </p:cNvSpPr>
          <p:nvPr>
            <p:ph idx="1"/>
          </p:nvPr>
        </p:nvSpPr>
        <p:spPr/>
        <p:txBody>
          <a:bodyPr/>
          <a:lstStyle/>
          <a:p>
            <a:r>
              <a:rPr lang="en-US" sz="2400" b="1" dirty="0">
                <a:latin typeface="Calibri" panose="020F0502020204030204" pitchFamily="34" charset="0"/>
                <a:cs typeface="Calibri" panose="020F0502020204030204" pitchFamily="34" charset="0"/>
              </a:rPr>
              <a:t>1910.1200 Hazard Communication</a:t>
            </a:r>
          </a:p>
          <a:p>
            <a:pPr lvl="1"/>
            <a:r>
              <a:rPr lang="en-US" sz="2000" dirty="0">
                <a:latin typeface="Calibri" panose="020F0502020204030204" pitchFamily="34" charset="0"/>
                <a:cs typeface="Calibri" panose="020F0502020204030204" pitchFamily="34" charset="0"/>
              </a:rPr>
              <a:t>The purpose of this section is to ensure that the hazards of all chemicals produced or imported are evaluated, and that information concerning their hazards is transmitted to employers and employees. </a:t>
            </a:r>
          </a:p>
          <a:p>
            <a:pPr lvl="1"/>
            <a:r>
              <a:rPr lang="en-US" sz="2000" dirty="0">
                <a:latin typeface="Calibri" panose="020F0502020204030204" pitchFamily="34" charset="0"/>
                <a:cs typeface="Calibri" panose="020F0502020204030204" pitchFamily="34" charset="0"/>
              </a:rPr>
              <a:t>This transmittal of information is to be accomplished by means of comprehensive hazard communication programs, which are to include container labeling and other forms of warning, material safety data sheets and employee training.</a:t>
            </a:r>
          </a:p>
          <a:p>
            <a:endParaRPr lang="en-US" dirty="0"/>
          </a:p>
        </p:txBody>
      </p:sp>
    </p:spTree>
    <p:extLst>
      <p:ext uri="{BB962C8B-B14F-4D97-AF65-F5344CB8AC3E}">
        <p14:creationId xmlns:p14="http://schemas.microsoft.com/office/powerpoint/2010/main" val="3636178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FF1A-F267-4107-9F07-C3CCC18DF86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Worker Protection Standard       </a:t>
            </a:r>
          </a:p>
        </p:txBody>
      </p:sp>
      <p:sp>
        <p:nvSpPr>
          <p:cNvPr id="3" name="Content Placeholder 2">
            <a:extLst>
              <a:ext uri="{FF2B5EF4-FFF2-40B4-BE49-F238E27FC236}">
                <a16:creationId xmlns:a16="http://schemas.microsoft.com/office/drawing/2014/main" id="{F4166058-75AC-4A19-BB87-61BEC37A8CFE}"/>
              </a:ext>
            </a:extLst>
          </p:cNvPr>
          <p:cNvSpPr>
            <a:spLocks noGrp="1"/>
          </p:cNvSpPr>
          <p:nvPr>
            <p:ph idx="1"/>
          </p:nvPr>
        </p:nvSpPr>
        <p:spPr>
          <a:xfrm>
            <a:off x="882608" y="1930400"/>
            <a:ext cx="8746584" cy="4901381"/>
          </a:xfrm>
        </p:spPr>
        <p:txBody>
          <a:bodyPr>
            <a:normAutofit fontScale="92500" lnSpcReduction="20000"/>
          </a:bodyPr>
          <a:lstStyle/>
          <a:p>
            <a:r>
              <a:rPr lang="en-US" sz="2600" dirty="0">
                <a:latin typeface="Calibri" panose="020F0502020204030204" pitchFamily="34" charset="0"/>
                <a:cs typeface="Calibri" panose="020F0502020204030204" pitchFamily="34" charset="0"/>
              </a:rPr>
              <a:t>The </a:t>
            </a:r>
            <a:r>
              <a:rPr lang="en-US" sz="2600" b="1" dirty="0">
                <a:latin typeface="Calibri" panose="020F0502020204030204" pitchFamily="34" charset="0"/>
                <a:cs typeface="Calibri" panose="020F0502020204030204" pitchFamily="34" charset="0"/>
              </a:rPr>
              <a:t>Worker Protection Standard</a:t>
            </a:r>
            <a:r>
              <a:rPr lang="en-US" sz="2600" dirty="0">
                <a:latin typeface="Calibri" panose="020F0502020204030204" pitchFamily="34" charset="0"/>
                <a:cs typeface="Calibri" panose="020F0502020204030204" pitchFamily="34" charset="0"/>
              </a:rPr>
              <a:t> is intended to protect employees on farms, forests, nurseries, and greenhouses that are occupationally exposed to agricultural pesticides.</a:t>
            </a:r>
            <a:r>
              <a:rPr lang="en-US" sz="2600" baseline="30000" dirty="0">
                <a:latin typeface="Calibri" panose="020F0502020204030204" pitchFamily="34" charset="0"/>
                <a:cs typeface="Calibri" panose="020F0502020204030204" pitchFamily="34" charset="0"/>
                <a:hlinkClick r:id="rId3"/>
              </a:rPr>
              <a:t>[1]</a:t>
            </a:r>
            <a:endParaRPr lang="en-US" sz="2600" dirty="0">
              <a:latin typeface="Calibri" panose="020F0502020204030204" pitchFamily="34" charset="0"/>
              <a:cs typeface="Calibri" panose="020F0502020204030204" pitchFamily="34" charset="0"/>
            </a:endParaRPr>
          </a:p>
          <a:p>
            <a:r>
              <a:rPr lang="en-US" sz="2600" b="1" i="1" dirty="0">
                <a:solidFill>
                  <a:schemeClr val="tx1"/>
                </a:solidFill>
                <a:latin typeface="Calibri" panose="020F0502020204030204" pitchFamily="34" charset="0"/>
                <a:cs typeface="Calibri" panose="020F0502020204030204" pitchFamily="34" charset="0"/>
              </a:rPr>
              <a:t>This is managed by the </a:t>
            </a:r>
            <a:r>
              <a:rPr lang="en-US" sz="2600" b="1" i="1" dirty="0">
                <a:solidFill>
                  <a:schemeClr val="tx1"/>
                </a:solidFill>
                <a:latin typeface="Calibri" panose="020F0502020204030204" pitchFamily="34" charset="0"/>
                <a:cs typeface="Calibri" panose="020F0502020204030204" pitchFamily="34" charset="0"/>
                <a:hlinkClick r:id="rId4" tooltip="United States Environmental Protection Agency"/>
              </a:rPr>
              <a:t>United States Environmental Protection Agency</a:t>
            </a:r>
            <a:r>
              <a:rPr lang="en-US" sz="2600" b="1" i="1" dirty="0">
                <a:solidFill>
                  <a:schemeClr val="tx1"/>
                </a:solidFill>
                <a:latin typeface="Calibri" panose="020F0502020204030204" pitchFamily="34" charset="0"/>
                <a:cs typeface="Calibri" panose="020F0502020204030204" pitchFamily="34" charset="0"/>
              </a:rPr>
              <a:t> (EPA),       </a:t>
            </a:r>
            <a:r>
              <a:rPr lang="en-US" sz="2600" b="1" i="1" dirty="0">
                <a:solidFill>
                  <a:schemeClr val="accent4">
                    <a:lumMod val="75000"/>
                  </a:schemeClr>
                </a:solidFill>
                <a:highlight>
                  <a:srgbClr val="C0C0C0"/>
                </a:highlight>
                <a:latin typeface="Calibri" panose="020F0502020204030204" pitchFamily="34" charset="0"/>
                <a:cs typeface="Calibri" panose="020F0502020204030204" pitchFamily="34" charset="0"/>
              </a:rPr>
              <a:t>and is separate</a:t>
            </a:r>
            <a:r>
              <a:rPr lang="en-US" sz="2600" b="1" i="1" dirty="0">
                <a:solidFill>
                  <a:schemeClr val="accent4">
                    <a:lumMod val="75000"/>
                  </a:schemeClr>
                </a:solidFill>
                <a:latin typeface="Calibri" panose="020F0502020204030204" pitchFamily="34" charset="0"/>
                <a:cs typeface="Calibri" panose="020F0502020204030204" pitchFamily="34" charset="0"/>
              </a:rPr>
              <a:t> </a:t>
            </a:r>
            <a:r>
              <a:rPr lang="en-US" sz="2600" b="1" i="1" dirty="0">
                <a:solidFill>
                  <a:schemeClr val="tx1"/>
                </a:solidFill>
                <a:latin typeface="Calibri" panose="020F0502020204030204" pitchFamily="34" charset="0"/>
                <a:cs typeface="Calibri" panose="020F0502020204030204" pitchFamily="34" charset="0"/>
              </a:rPr>
              <a:t>from the </a:t>
            </a:r>
            <a:r>
              <a:rPr lang="en-US" sz="2600" b="1" i="1" dirty="0">
                <a:solidFill>
                  <a:schemeClr val="tx1"/>
                </a:solidFill>
                <a:latin typeface="Calibri" panose="020F0502020204030204" pitchFamily="34" charset="0"/>
                <a:cs typeface="Calibri" panose="020F0502020204030204" pitchFamily="34" charset="0"/>
                <a:hlinkClick r:id="rId5" tooltip="Hazard Communication Standard"/>
              </a:rPr>
              <a:t>Hazard Communication Standard</a:t>
            </a:r>
            <a:r>
              <a:rPr lang="en-US" sz="2600" b="1" i="1" dirty="0">
                <a:solidFill>
                  <a:schemeClr val="tx1"/>
                </a:solidFill>
                <a:latin typeface="Calibri" panose="020F0502020204030204" pitchFamily="34" charset="0"/>
                <a:cs typeface="Calibri" panose="020F0502020204030204" pitchFamily="34" charset="0"/>
              </a:rPr>
              <a:t> managed by </a:t>
            </a:r>
            <a:r>
              <a:rPr lang="en-US" sz="2600" b="1" i="1" dirty="0">
                <a:solidFill>
                  <a:schemeClr val="tx1"/>
                </a:solidFill>
                <a:latin typeface="Calibri" panose="020F0502020204030204" pitchFamily="34" charset="0"/>
                <a:cs typeface="Calibri" panose="020F0502020204030204" pitchFamily="34" charset="0"/>
                <a:hlinkClick r:id="rId6" tooltip="Occupational Safety and Health Administration"/>
              </a:rPr>
              <a:t>Occupational Safety and Health Administration</a:t>
            </a:r>
            <a:r>
              <a:rPr lang="en-US" sz="2600" b="1" i="1" dirty="0">
                <a:solidFill>
                  <a:schemeClr val="tx1"/>
                </a:solidFill>
                <a:latin typeface="Calibri" panose="020F0502020204030204" pitchFamily="34" charset="0"/>
                <a:cs typeface="Calibri" panose="020F0502020204030204" pitchFamily="34" charset="0"/>
              </a:rPr>
              <a:t> (OSHA).</a:t>
            </a:r>
          </a:p>
          <a:p>
            <a:r>
              <a:rPr lang="en-US" sz="2600" dirty="0">
                <a:latin typeface="Calibri" panose="020F0502020204030204" pitchFamily="34" charset="0"/>
                <a:cs typeface="Calibri" panose="020F0502020204030204" pitchFamily="34" charset="0"/>
              </a:rPr>
              <a:t>	Employers must provide training as specified by the Environmental Protection Agency [EPA 170.130]</a:t>
            </a:r>
          </a:p>
          <a:p>
            <a:r>
              <a:rPr lang="en-US" sz="2600" dirty="0">
                <a:latin typeface="Calibri" panose="020F0502020204030204" pitchFamily="34" charset="0"/>
                <a:cs typeface="Calibri" panose="020F0502020204030204" pitchFamily="34" charset="0"/>
              </a:rPr>
              <a:t>	Employer must provide respirator and fit testing, training, and medical evaluation that conforms to OSHA standards for any handler required to wear any respirator by the labeling. Require recordkeeping of completion of fit test, training, and medical evaluation. </a:t>
            </a:r>
          </a:p>
          <a:p>
            <a:pPr marL="0" indent="0">
              <a:buNone/>
            </a:pPr>
            <a:endParaRPr lang="en-US" sz="1600" dirty="0"/>
          </a:p>
          <a:p>
            <a:endParaRPr lang="en-US" dirty="0"/>
          </a:p>
        </p:txBody>
      </p:sp>
    </p:spTree>
    <p:extLst>
      <p:ext uri="{BB962C8B-B14F-4D97-AF65-F5344CB8AC3E}">
        <p14:creationId xmlns:p14="http://schemas.microsoft.com/office/powerpoint/2010/main" val="276544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4C10-7DAC-44BA-A41C-E93EA76A37B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Worker Protection Standard</a:t>
            </a:r>
          </a:p>
        </p:txBody>
      </p:sp>
      <p:sp>
        <p:nvSpPr>
          <p:cNvPr id="3" name="Content Placeholder 2">
            <a:extLst>
              <a:ext uri="{FF2B5EF4-FFF2-40B4-BE49-F238E27FC236}">
                <a16:creationId xmlns:a16="http://schemas.microsoft.com/office/drawing/2014/main" id="{C14AB46C-5EAC-4A21-ADA0-2CFDB1DD8575}"/>
              </a:ext>
            </a:extLst>
          </p:cNvPr>
          <p:cNvSpPr>
            <a:spLocks noGrp="1"/>
          </p:cNvSpPr>
          <p:nvPr>
            <p:ph idx="1"/>
          </p:nvPr>
        </p:nvSpPr>
        <p:spPr>
          <a:xfrm>
            <a:off x="677333" y="1774037"/>
            <a:ext cx="9740296" cy="5083963"/>
          </a:xfrm>
        </p:spPr>
        <p:txBody>
          <a:bodyPr>
            <a:normAutofit/>
          </a:bodyPr>
          <a:lstStyle/>
          <a:p>
            <a:pPr lvl="0">
              <a:buClr>
                <a:srgbClr val="90C226"/>
              </a:buClr>
            </a:pPr>
            <a:endParaRPr lang="en-US" sz="1600" dirty="0">
              <a:solidFill>
                <a:prstClr val="black">
                  <a:lumMod val="75000"/>
                  <a:lumOff val="25000"/>
                </a:prstClr>
              </a:solidFill>
            </a:endParaRPr>
          </a:p>
          <a:p>
            <a:pPr lvl="0">
              <a:buClr>
                <a:srgbClr val="90C226"/>
              </a:buClr>
            </a:pPr>
            <a:endParaRPr lang="en-US" sz="2400" dirty="0">
              <a:solidFill>
                <a:prstClr val="black">
                  <a:lumMod val="75000"/>
                  <a:lumOff val="25000"/>
                </a:prstClr>
              </a:solidFill>
              <a:latin typeface="Calibri" panose="020F0502020204030204" pitchFamily="34" charset="0"/>
              <a:cs typeface="Calibri" panose="020F0502020204030204" pitchFamily="34" charset="0"/>
            </a:endParaRPr>
          </a:p>
          <a:p>
            <a:pPr lvl="0">
              <a:buClr>
                <a:srgbClr val="90C226"/>
              </a:buClr>
            </a:pPr>
            <a:r>
              <a:rPr lang="en-US" sz="2400" dirty="0">
                <a:solidFill>
                  <a:prstClr val="black">
                    <a:lumMod val="75000"/>
                    <a:lumOff val="25000"/>
                  </a:prstClr>
                </a:solidFill>
                <a:latin typeface="Calibri" panose="020F0502020204030204" pitchFamily="34" charset="0"/>
                <a:cs typeface="Calibri" panose="020F0502020204030204" pitchFamily="34" charset="0"/>
              </a:rPr>
              <a:t>	The changes that went into effect in 2017 impact young workers.</a:t>
            </a:r>
          </a:p>
          <a:p>
            <a:pPr lvl="0">
              <a:buClr>
                <a:srgbClr val="90C226"/>
              </a:buClr>
            </a:pPr>
            <a:r>
              <a:rPr lang="en-US" sz="2400" dirty="0">
                <a:solidFill>
                  <a:prstClr val="black">
                    <a:lumMod val="75000"/>
                    <a:lumOff val="25000"/>
                  </a:prstClr>
                </a:solidFill>
                <a:latin typeface="Calibri" panose="020F0502020204030204" pitchFamily="34" charset="0"/>
                <a:cs typeface="Calibri" panose="020F0502020204030204" pitchFamily="34" charset="0"/>
              </a:rPr>
              <a:t>	Handlers and early-entry workers must be at least 18 years old.</a:t>
            </a:r>
          </a:p>
          <a:p>
            <a:pPr lvl="0">
              <a:buClr>
                <a:srgbClr val="90C226"/>
              </a:buClr>
            </a:pPr>
            <a:r>
              <a:rPr lang="en-US" sz="2400" dirty="0">
                <a:solidFill>
                  <a:prstClr val="black">
                    <a:lumMod val="75000"/>
                    <a:lumOff val="25000"/>
                  </a:prstClr>
                </a:solidFill>
                <a:latin typeface="Calibri" panose="020F0502020204030204" pitchFamily="34" charset="0"/>
                <a:cs typeface="Calibri" panose="020F0502020204030204" pitchFamily="34" charset="0"/>
              </a:rPr>
              <a:t>(Members of owner’s immediate family are exempt from this and most other requirements of the WPS.)</a:t>
            </a:r>
          </a:p>
          <a:p>
            <a:pPr lvl="0">
              <a:buClr>
                <a:srgbClr val="90C226"/>
              </a:buClr>
            </a:pPr>
            <a:r>
              <a:rPr lang="en-US" sz="2400" dirty="0">
                <a:solidFill>
                  <a:prstClr val="black">
                    <a:lumMod val="75000"/>
                    <a:lumOff val="25000"/>
                  </a:prstClr>
                </a:solidFill>
                <a:latin typeface="Calibri" panose="020F0502020204030204" pitchFamily="34" charset="0"/>
                <a:cs typeface="Calibri" panose="020F0502020204030204" pitchFamily="34" charset="0"/>
              </a:rPr>
              <a:t>	Definition of family has changed: Previously Included spouse, parents, stepparents, foster parents, children, stepchildren, foster children, brothers, and sisters.</a:t>
            </a:r>
          </a:p>
          <a:p>
            <a:pPr lvl="1">
              <a:buClr>
                <a:srgbClr val="90C226"/>
              </a:buClr>
              <a:buFont typeface="Wingdings" panose="05000000000000000000" pitchFamily="2" charset="2"/>
              <a:buChar char="Ø"/>
            </a:pPr>
            <a:r>
              <a:rPr lang="en-US" sz="2400" dirty="0">
                <a:solidFill>
                  <a:prstClr val="black">
                    <a:lumMod val="75000"/>
                    <a:lumOff val="25000"/>
                  </a:prstClr>
                </a:solidFill>
                <a:latin typeface="Calibri" panose="020F0502020204030204" pitchFamily="34" charset="0"/>
                <a:cs typeface="Calibri" panose="020F0502020204030204" pitchFamily="34" charset="0"/>
              </a:rPr>
              <a:t>	</a:t>
            </a:r>
            <a:r>
              <a:rPr lang="en-US" sz="2400" b="1" dirty="0">
                <a:solidFill>
                  <a:srgbClr val="92D050"/>
                </a:solidFill>
                <a:latin typeface="Calibri" panose="020F0502020204030204" pitchFamily="34" charset="0"/>
                <a:cs typeface="Calibri" panose="020F0502020204030204" pitchFamily="34" charset="0"/>
              </a:rPr>
              <a:t>Expanded to also include all in-laws, grandparents, grandchildren, aunts, uncles, nieces, nephews and first cousins.</a:t>
            </a:r>
          </a:p>
          <a:p>
            <a:endParaRPr lang="en-US" dirty="0"/>
          </a:p>
        </p:txBody>
      </p:sp>
    </p:spTree>
    <p:extLst>
      <p:ext uri="{BB962C8B-B14F-4D97-AF65-F5344CB8AC3E}">
        <p14:creationId xmlns:p14="http://schemas.microsoft.com/office/powerpoint/2010/main" val="2562901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3A40-14DF-48E4-941B-10C54F9E8DD1}"/>
              </a:ext>
            </a:extLst>
          </p:cNvPr>
          <p:cNvSpPr>
            <a:spLocks noGrp="1"/>
          </p:cNvSpPr>
          <p:nvPr>
            <p:ph type="title"/>
          </p:nvPr>
        </p:nvSpPr>
        <p:spPr>
          <a:xfrm>
            <a:off x="677334" y="2477729"/>
            <a:ext cx="8083208" cy="1445341"/>
          </a:xfrm>
        </p:spPr>
        <p:txBody>
          <a:bodyPr>
            <a:normAutofit fontScale="90000"/>
          </a:bodyPr>
          <a:lstStyle/>
          <a:p>
            <a:r>
              <a:rPr lang="en-US" dirty="0"/>
              <a:t>                    </a:t>
            </a:r>
            <a:r>
              <a:rPr lang="en-US" sz="4000" dirty="0"/>
              <a:t>OSHA Resources</a:t>
            </a:r>
            <a:r>
              <a:rPr lang="en-US" dirty="0"/>
              <a:t/>
            </a:r>
            <a:br>
              <a:rPr lang="en-US" dirty="0"/>
            </a:br>
            <a:r>
              <a:rPr lang="en-US" dirty="0"/>
              <a:t/>
            </a:r>
            <a:br>
              <a:rPr lang="en-US" dirty="0"/>
            </a:br>
            <a:r>
              <a:rPr lang="en-US" dirty="0"/>
              <a:t/>
            </a:r>
            <a:br>
              <a:rPr lang="en-US" dirty="0"/>
            </a:br>
            <a:r>
              <a:rPr lang="en-US" dirty="0"/>
              <a:t>            available on www.osha.gov</a:t>
            </a:r>
          </a:p>
        </p:txBody>
      </p:sp>
    </p:spTree>
    <p:extLst>
      <p:ext uri="{BB962C8B-B14F-4D97-AF65-F5344CB8AC3E}">
        <p14:creationId xmlns:p14="http://schemas.microsoft.com/office/powerpoint/2010/main" val="326276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3D8B-44FF-466A-A902-D229C11A9A45}"/>
              </a:ext>
            </a:extLst>
          </p:cNvPr>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Symptoms  of respiratory illness -</a:t>
            </a:r>
          </a:p>
        </p:txBody>
      </p:sp>
      <p:sp>
        <p:nvSpPr>
          <p:cNvPr id="3" name="Rectangle 2">
            <a:extLst>
              <a:ext uri="{FF2B5EF4-FFF2-40B4-BE49-F238E27FC236}">
                <a16:creationId xmlns:a16="http://schemas.microsoft.com/office/drawing/2014/main" id="{C9592358-93CA-41A8-A2EE-C1F0E4AA4F57}"/>
              </a:ext>
            </a:extLst>
          </p:cNvPr>
          <p:cNvSpPr/>
          <p:nvPr/>
        </p:nvSpPr>
        <p:spPr>
          <a:xfrm>
            <a:off x="1760562" y="1838131"/>
            <a:ext cx="7131512" cy="3785652"/>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Headache</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Dizziness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Runny or sore eyes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Sore throat</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Stuffy nose or sneezing</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Cough</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Wheezing or tightness in chest</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Shortness of breath</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Nausea or vomiting</a:t>
            </a:r>
          </a:p>
          <a:p>
            <a:pPr marL="285750" indent="-285750">
              <a:buFont typeface="Arial" panose="020B0604020202020204" pitchFamily="34" charset="0"/>
              <a:buChar char="•"/>
            </a:pPr>
            <a:r>
              <a:rPr lang="en-US" sz="2400" i="1" dirty="0">
                <a:latin typeface="Calibri" panose="020F0502020204030204" pitchFamily="34" charset="0"/>
                <a:cs typeface="Calibri" panose="020F0502020204030204" pitchFamily="34" charset="0"/>
              </a:rPr>
              <a:t>Monday morning syndrome</a:t>
            </a:r>
          </a:p>
        </p:txBody>
      </p:sp>
    </p:spTree>
    <p:extLst>
      <p:ext uri="{BB962C8B-B14F-4D97-AF65-F5344CB8AC3E}">
        <p14:creationId xmlns:p14="http://schemas.microsoft.com/office/powerpoint/2010/main" val="3667199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OSHA Resources</a:t>
            </a:r>
            <a:endParaRPr lang="en-US" dirty="0"/>
          </a:p>
        </p:txBody>
      </p:sp>
      <p:pic>
        <p:nvPicPr>
          <p:cNvPr id="4" name="Picture 3" descr="A screenshot of a cell phone&#10;&#10;Description generated with very high confidence" title="A screenshot of a cell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71" y="874485"/>
            <a:ext cx="10014857" cy="5109029"/>
          </a:xfrm>
          <a:prstGeom prst="rect">
            <a:avLst/>
          </a:prstGeom>
        </p:spPr>
      </p:pic>
    </p:spTree>
    <p:extLst>
      <p:ext uri="{BB962C8B-B14F-4D97-AF65-F5344CB8AC3E}">
        <p14:creationId xmlns:p14="http://schemas.microsoft.com/office/powerpoint/2010/main" val="2187358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OSHA Sample Programs</a:t>
            </a:r>
            <a:endParaRPr lang="en-US" dirty="0"/>
          </a:p>
        </p:txBody>
      </p:sp>
      <p:pic>
        <p:nvPicPr>
          <p:cNvPr id="2" name="Picture 1" descr="OSHA program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1284" y="214062"/>
            <a:ext cx="9648825" cy="6467475"/>
          </a:xfrm>
          <a:prstGeom prst="rect">
            <a:avLst/>
          </a:prstGeom>
        </p:spPr>
      </p:pic>
    </p:spTree>
    <p:extLst>
      <p:ext uri="{BB962C8B-B14F-4D97-AF65-F5344CB8AC3E}">
        <p14:creationId xmlns:p14="http://schemas.microsoft.com/office/powerpoint/2010/main" val="2044158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Sample of OSHA Respiratory Program</a:t>
            </a:r>
            <a:endParaRPr lang="en-US" dirty="0"/>
          </a:p>
        </p:txBody>
      </p:sp>
      <p:pic>
        <p:nvPicPr>
          <p:cNvPr id="4" name="Picture 3" title="Web site refer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97" y="285750"/>
            <a:ext cx="10668000" cy="6572250"/>
          </a:xfrm>
          <a:prstGeom prst="rect">
            <a:avLst/>
          </a:prstGeom>
        </p:spPr>
      </p:pic>
    </p:spTree>
    <p:extLst>
      <p:ext uri="{BB962C8B-B14F-4D97-AF65-F5344CB8AC3E}">
        <p14:creationId xmlns:p14="http://schemas.microsoft.com/office/powerpoint/2010/main" val="847081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a:t>Agricultural Operations Quick takes </a:t>
            </a:r>
          </a:p>
        </p:txBody>
      </p:sp>
      <p:pic>
        <p:nvPicPr>
          <p:cNvPr id="5" name="Picture 4" descr="OSHA Agriculture Operation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5786" y="671763"/>
            <a:ext cx="9144000" cy="5753100"/>
          </a:xfrm>
          <a:prstGeom prst="rect">
            <a:avLst/>
          </a:prstGeom>
        </p:spPr>
      </p:pic>
    </p:spTree>
    <p:extLst>
      <p:ext uri="{BB962C8B-B14F-4D97-AF65-F5344CB8AC3E}">
        <p14:creationId xmlns:p14="http://schemas.microsoft.com/office/powerpoint/2010/main" val="4233579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OSHA Small Entity Compliance Guide </a:t>
            </a:r>
          </a:p>
        </p:txBody>
      </p:sp>
      <p:pic>
        <p:nvPicPr>
          <p:cNvPr id="4" name="Picture 3" title="OSHA Small Entity Compliance Guide is a useful tool in Respiratory Program Develop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457" y="115330"/>
            <a:ext cx="5059680" cy="6553200"/>
          </a:xfrm>
          <a:prstGeom prst="rect">
            <a:avLst/>
          </a:prstGeom>
        </p:spPr>
      </p:pic>
    </p:spTree>
    <p:extLst>
      <p:ext uri="{BB962C8B-B14F-4D97-AF65-F5344CB8AC3E}">
        <p14:creationId xmlns:p14="http://schemas.microsoft.com/office/powerpoint/2010/main" val="3599878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title="This contains an agriculture respiratory protection guide: The Air You Breathe">
            <a:extLst>
              <a:ext uri="{FF2B5EF4-FFF2-40B4-BE49-F238E27FC236}">
                <a16:creationId xmlns:a16="http://schemas.microsoft.com/office/drawing/2014/main" id="{B4DE830A-B531-4A3B-96F6-0ECE88B0855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Isosceles Triangle 20" title="Decorative element">
            <a:extLst>
              <a:ext uri="{FF2B5EF4-FFF2-40B4-BE49-F238E27FC236}">
                <a16:creationId xmlns:a16="http://schemas.microsoft.com/office/drawing/2014/main" id="{AA330523-F25B-4007-B3E5-ABB5637D16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CC1DDC8F-9802-4081-9355-F83BFD646CD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Oregon OSHA</a:t>
            </a:r>
          </a:p>
        </p:txBody>
      </p:sp>
      <p:pic>
        <p:nvPicPr>
          <p:cNvPr id="3" name="Content Placeholder 2" title="This contains an agriculture respiratory protection guide: The Air You Breath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0949" y="1255222"/>
            <a:ext cx="6178781" cy="4786803"/>
          </a:xfrm>
        </p:spPr>
      </p:pic>
    </p:spTree>
    <p:extLst>
      <p:ext uri="{BB962C8B-B14F-4D97-AF65-F5344CB8AC3E}">
        <p14:creationId xmlns:p14="http://schemas.microsoft.com/office/powerpoint/2010/main" val="3276139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Resoucres</a:t>
            </a:r>
            <a:endParaRPr lang="en-US" dirty="0"/>
          </a:p>
        </p:txBody>
      </p:sp>
      <p:pic>
        <p:nvPicPr>
          <p:cNvPr id="4" name="Picture 3" descr="respiratory resourc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334" y="422352"/>
            <a:ext cx="9070848" cy="6211824"/>
          </a:xfrm>
          <a:prstGeom prst="rect">
            <a:avLst/>
          </a:prstGeom>
        </p:spPr>
      </p:pic>
    </p:spTree>
    <p:extLst>
      <p:ext uri="{BB962C8B-B14F-4D97-AF65-F5344CB8AC3E}">
        <p14:creationId xmlns:p14="http://schemas.microsoft.com/office/powerpoint/2010/main" val="226378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BB89-18EB-4F0A-A5ED-893CC6EE2A06}"/>
              </a:ext>
            </a:extLst>
          </p:cNvPr>
          <p:cNvSpPr>
            <a:spLocks noGrp="1"/>
          </p:cNvSpPr>
          <p:nvPr>
            <p:ph type="title"/>
          </p:nvPr>
        </p:nvSpPr>
        <p:spPr>
          <a:xfrm>
            <a:off x="677334" y="609600"/>
            <a:ext cx="8596668" cy="609600"/>
          </a:xfrm>
        </p:spPr>
        <p:txBody>
          <a:bodyPr>
            <a:normAutofit fontScale="90000"/>
          </a:bodyPr>
          <a:lstStyle/>
          <a:p>
            <a:r>
              <a:rPr lang="en-US" dirty="0">
                <a:latin typeface="Calibri" panose="020F0502020204030204" pitchFamily="34" charset="0"/>
                <a:cs typeface="Calibri" panose="020F0502020204030204" pitchFamily="34" charset="0"/>
              </a:rPr>
              <a:t>AgriSafe Resources</a:t>
            </a:r>
          </a:p>
        </p:txBody>
      </p:sp>
      <p:pic>
        <p:nvPicPr>
          <p:cNvPr id="5" name="Content Placeholder 4" title="Resource for producers and employees developed by AgriSafe Network - Head to Toe Protection Grai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5476" y="1470756"/>
            <a:ext cx="7148015" cy="5053184"/>
          </a:xfrm>
        </p:spPr>
      </p:pic>
    </p:spTree>
    <p:extLst>
      <p:ext uri="{BB962C8B-B14F-4D97-AF65-F5344CB8AC3E}">
        <p14:creationId xmlns:p14="http://schemas.microsoft.com/office/powerpoint/2010/main" val="1568513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Respirator selection guide developed by AgriSafe and 3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841" y="19050"/>
            <a:ext cx="8458200" cy="6838950"/>
          </a:xfrm>
          <a:prstGeom prst="rect">
            <a:avLst/>
          </a:prstGeom>
        </p:spPr>
      </p:pic>
      <p:sp>
        <p:nvSpPr>
          <p:cNvPr id="2" name="Title 1" hidden="1"/>
          <p:cNvSpPr>
            <a:spLocks noGrp="1"/>
          </p:cNvSpPr>
          <p:nvPr>
            <p:ph type="title"/>
          </p:nvPr>
        </p:nvSpPr>
        <p:spPr/>
        <p:txBody>
          <a:bodyPr/>
          <a:lstStyle/>
          <a:p>
            <a:r>
              <a:rPr lang="en-US" dirty="0" smtClean="0"/>
              <a:t>Agricultural Respirator </a:t>
            </a:r>
            <a:r>
              <a:rPr lang="en-US" dirty="0"/>
              <a:t>selection guide </a:t>
            </a:r>
          </a:p>
        </p:txBody>
      </p:sp>
    </p:spTree>
    <p:extLst>
      <p:ext uri="{BB962C8B-B14F-4D97-AF65-F5344CB8AC3E}">
        <p14:creationId xmlns:p14="http://schemas.microsoft.com/office/powerpoint/2010/main" val="21346402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Agricultural Respirator </a:t>
            </a:r>
            <a:r>
              <a:rPr lang="en-US" dirty="0"/>
              <a:t>selection guide </a:t>
            </a:r>
            <a:r>
              <a:rPr lang="en-US" dirty="0" smtClean="0"/>
              <a:t> </a:t>
            </a:r>
            <a:endParaRPr lang="en-US" dirty="0"/>
          </a:p>
        </p:txBody>
      </p:sp>
      <p:pic>
        <p:nvPicPr>
          <p:cNvPr id="5" name="Picture 4" title="Resource developed by AgriSafe Network. Currently on the reverse side of the previous selection guide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827" y="73152"/>
            <a:ext cx="8784336" cy="6784848"/>
          </a:xfrm>
          <a:prstGeom prst="rect">
            <a:avLst/>
          </a:prstGeom>
        </p:spPr>
      </p:pic>
    </p:spTree>
    <p:extLst>
      <p:ext uri="{BB962C8B-B14F-4D97-AF65-F5344CB8AC3E}">
        <p14:creationId xmlns:p14="http://schemas.microsoft.com/office/powerpoint/2010/main" val="392309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title="Inverted pyramid - from the top - eliminate, substitute, redesign, educate, encour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7275" y="2076193"/>
            <a:ext cx="5829300" cy="3867150"/>
          </a:xfrm>
          <a:prstGeom prst="rect">
            <a:avLst/>
          </a:prstGeom>
        </p:spPr>
      </p:pic>
      <p:sp>
        <p:nvSpPr>
          <p:cNvPr id="2" name="Title 1"/>
          <p:cNvSpPr>
            <a:spLocks noGrp="1"/>
          </p:cNvSpPr>
          <p:nvPr>
            <p:ph type="title"/>
          </p:nvPr>
        </p:nvSpPr>
        <p:spPr>
          <a:xfrm>
            <a:off x="1517821" y="176048"/>
            <a:ext cx="7162800" cy="829790"/>
          </a:xfrm>
        </p:spPr>
        <p:txBody>
          <a:bodyPr>
            <a:noAutofit/>
          </a:bodyPr>
          <a:lstStyle/>
          <a:p>
            <a:pPr algn="ctr"/>
            <a:r>
              <a:rPr lang="en-US" sz="3200" dirty="0">
                <a:latin typeface="Calibri" panose="020F0502020204030204" pitchFamily="34" charset="0"/>
                <a:cs typeface="Calibri" panose="020F0502020204030204" pitchFamily="34" charset="0"/>
              </a:rPr>
              <a:t>Do You Need to Implement a Respirator Program?</a:t>
            </a:r>
          </a:p>
        </p:txBody>
      </p:sp>
      <p:sp>
        <p:nvSpPr>
          <p:cNvPr id="3" name="Content Placeholder 2"/>
          <p:cNvSpPr>
            <a:spLocks noGrp="1"/>
          </p:cNvSpPr>
          <p:nvPr>
            <p:ph idx="1"/>
          </p:nvPr>
        </p:nvSpPr>
        <p:spPr>
          <a:xfrm>
            <a:off x="1517821" y="1524001"/>
            <a:ext cx="6781800" cy="4038599"/>
          </a:xfrm>
        </p:spPr>
        <p:txBody>
          <a:bodyPr>
            <a:normAutofit/>
          </a:bodyPr>
          <a:lstStyle/>
          <a:p>
            <a:pPr marL="0" indent="0">
              <a:buNone/>
              <a:defRPr/>
            </a:pPr>
            <a:r>
              <a:rPr lang="en-US" sz="2400" dirty="0">
                <a:solidFill>
                  <a:schemeClr val="tx1">
                    <a:lumMod val="85000"/>
                    <a:lumOff val="15000"/>
                  </a:schemeClr>
                </a:solidFill>
                <a:latin typeface="Calibri" panose="020F0502020204030204" pitchFamily="34" charset="0"/>
                <a:cs typeface="Calibri" panose="020F0502020204030204" pitchFamily="34" charset="0"/>
              </a:rPr>
              <a:t>Engineer dangers out of environment if at all possible!  </a:t>
            </a:r>
          </a:p>
          <a:p>
            <a:pPr marL="0" indent="0">
              <a:buNone/>
              <a:defRPr/>
            </a:pPr>
            <a:endParaRPr lang="en-US" sz="2800" dirty="0">
              <a:solidFill>
                <a:schemeClr val="tx1">
                  <a:lumMod val="85000"/>
                  <a:lumOff val="15000"/>
                </a:schemeClr>
              </a:solidFill>
            </a:endParaRPr>
          </a:p>
          <a:p>
            <a:pPr marL="0" indent="0">
              <a:buNone/>
            </a:pPr>
            <a:endParaRPr lang="en-US" dirty="0"/>
          </a:p>
        </p:txBody>
      </p:sp>
      <p:sp>
        <p:nvSpPr>
          <p:cNvPr id="5" name="Rectangle 4" title="PPE text box"/>
          <p:cNvSpPr/>
          <p:nvPr/>
        </p:nvSpPr>
        <p:spPr>
          <a:xfrm>
            <a:off x="1496290" y="4156364"/>
            <a:ext cx="1898074" cy="2308324"/>
          </a:xfrm>
          <a:prstGeom prst="rect">
            <a:avLst/>
          </a:prstGeom>
          <a:solidFill>
            <a:schemeClr val="accent1">
              <a:lumMod val="60000"/>
              <a:lumOff val="4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Personal protective equipment – </a:t>
            </a:r>
            <a:r>
              <a:rPr kumimoji="0" lang="en-US" sz="1800" b="1" i="0" u="sng" strike="noStrike" kern="0" cap="none" spc="0" normalizeH="0" baseline="0" noProof="0" dirty="0">
                <a:ln>
                  <a:noFill/>
                </a:ln>
                <a:solidFill>
                  <a:sysClr val="windowText" lastClr="000000"/>
                </a:solidFill>
                <a:effectLst/>
                <a:uLnTx/>
                <a:uFillTx/>
                <a:latin typeface="Trebuchet MS" panose="020B0603020202020204"/>
                <a:ea typeface="+mn-ea"/>
                <a:cs typeface="+mn-cs"/>
              </a:rPr>
              <a:t>may be only feasible solution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rPr>
              <a:t>The last line of defense!</a:t>
            </a:r>
          </a:p>
        </p:txBody>
      </p:sp>
      <p:sp>
        <p:nvSpPr>
          <p:cNvPr id="6" name="Arrow: Notched Right 5" title="left green arrow"/>
          <p:cNvSpPr/>
          <p:nvPr/>
        </p:nvSpPr>
        <p:spPr>
          <a:xfrm>
            <a:off x="3290469" y="5143290"/>
            <a:ext cx="1059858" cy="31540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panose="020B0603020202020204"/>
              <a:ea typeface="+mn-ea"/>
              <a:cs typeface="+mn-cs"/>
            </a:endParaRPr>
          </a:p>
        </p:txBody>
      </p:sp>
      <p:sp>
        <p:nvSpPr>
          <p:cNvPr id="7" name="Rectangle 6"/>
          <p:cNvSpPr/>
          <p:nvPr/>
        </p:nvSpPr>
        <p:spPr>
          <a:xfrm>
            <a:off x="3466008" y="5852163"/>
            <a:ext cx="5223163"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www.osha.gov   </a:t>
            </a:r>
            <a:r>
              <a:rPr kumimoji="0" lang="en-US" sz="1200" b="0" i="0" u="none" strike="noStrike" kern="1200" cap="none" spc="0" normalizeH="0" baseline="0" noProof="0" dirty="0" smtClean="0">
                <a:ln>
                  <a:noFill/>
                </a:ln>
                <a:solidFill>
                  <a:prstClr val="black"/>
                </a:solidFill>
                <a:effectLst/>
                <a:uLnTx/>
                <a:uFillTx/>
                <a:latin typeface="Trebuchet MS" panose="020B0603020202020204"/>
                <a:ea typeface="+mn-ea"/>
                <a:cs typeface="+mn-cs"/>
                <a:hlinkClick r:id="rId4"/>
              </a:rPr>
              <a:t>Link to NIOSH Total Worker Health</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077643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a:t>AgriSafe</a:t>
            </a:r>
            <a:r>
              <a:rPr lang="en-US" dirty="0"/>
              <a:t> Respirator Selection Guide</a:t>
            </a:r>
            <a:br>
              <a:rPr lang="en-US" dirty="0"/>
            </a:br>
            <a:endParaRPr lang="en-US" dirty="0"/>
          </a:p>
        </p:txBody>
      </p:sp>
      <p:pic>
        <p:nvPicPr>
          <p:cNvPr id="4" name="Picture 3" descr="agricult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2256" y="428350"/>
            <a:ext cx="8439150" cy="5066071"/>
          </a:xfrm>
          <a:prstGeom prst="rect">
            <a:avLst/>
          </a:prstGeom>
        </p:spPr>
      </p:pic>
    </p:spTree>
    <p:extLst>
      <p:ext uri="{BB962C8B-B14F-4D97-AF65-F5344CB8AC3E}">
        <p14:creationId xmlns:p14="http://schemas.microsoft.com/office/powerpoint/2010/main" val="125759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Agricultural Exposure Respirator Selection Logic</a:t>
            </a:r>
            <a:endParaRPr lang="en-US" dirty="0"/>
          </a:p>
        </p:txBody>
      </p:sp>
      <p:pic>
        <p:nvPicPr>
          <p:cNvPr id="3" name="Picture 2" title="Picture of a page from the AgriSafe Respirator Selection Gu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885137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8229600" cy="1143000"/>
          </a:xfrm>
        </p:spPr>
        <p:txBody>
          <a:bodyPr rtlCol="0">
            <a:noAutofit/>
          </a:bodyPr>
          <a:lstStyle/>
          <a:p>
            <a:pPr>
              <a:defRPr/>
            </a:pPr>
            <a:r>
              <a:rPr lang="en-US" b="1" dirty="0">
                <a:latin typeface="Calibri" panose="020F0502020204030204" pitchFamily="34" charset="0"/>
                <a:cs typeface="Calibri" panose="020F0502020204030204" pitchFamily="34" charset="0"/>
              </a:rPr>
              <a:t>Employee Rights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and Responsibilities</a:t>
            </a:r>
          </a:p>
        </p:txBody>
      </p:sp>
      <p:sp>
        <p:nvSpPr>
          <p:cNvPr id="131075" name="Content Placeholder 2"/>
          <p:cNvSpPr>
            <a:spLocks noGrp="1"/>
          </p:cNvSpPr>
          <p:nvPr>
            <p:ph idx="1"/>
          </p:nvPr>
        </p:nvSpPr>
        <p:spPr>
          <a:xfrm>
            <a:off x="1422400" y="1676401"/>
            <a:ext cx="7924800" cy="4297363"/>
          </a:xfrm>
          <a:solidFill>
            <a:schemeClr val="accent3">
              <a:lumMod val="60000"/>
              <a:lumOff val="40000"/>
            </a:schemeClr>
          </a:solidFill>
        </p:spPr>
        <p:txBody>
          <a:bodyPr/>
          <a:lstStyle/>
          <a:p>
            <a:pPr eaLnBrk="1" hangingPunct="1">
              <a:buFont typeface="Arial" charset="0"/>
              <a:buNone/>
            </a:pPr>
            <a:r>
              <a:rPr lang="en-US" sz="2800" dirty="0">
                <a:latin typeface="Arial" charset="0"/>
                <a:cs typeface="Arial" charset="0"/>
              </a:rPr>
              <a:t>You have the right to:</a:t>
            </a:r>
          </a:p>
          <a:p>
            <a:pPr eaLnBrk="1" hangingPunct="1">
              <a:buFont typeface="Arial" charset="0"/>
              <a:buNone/>
            </a:pPr>
            <a:endParaRPr lang="en-US" sz="800" dirty="0">
              <a:latin typeface="Arial" charset="0"/>
              <a:cs typeface="Arial" charset="0"/>
            </a:endParaRPr>
          </a:p>
          <a:p>
            <a:pPr lvl="1" eaLnBrk="1" hangingPunct="1">
              <a:buFont typeface="Arial" charset="0"/>
              <a:buChar char="•"/>
            </a:pPr>
            <a:r>
              <a:rPr lang="en-US" sz="2000" dirty="0">
                <a:latin typeface="Arial" charset="0"/>
                <a:cs typeface="Arial" charset="0"/>
              </a:rPr>
              <a:t>A safe and healthful workplace </a:t>
            </a:r>
          </a:p>
          <a:p>
            <a:pPr marL="457200" lvl="1" indent="0">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Know about hazardous chemicals</a:t>
            </a:r>
          </a:p>
          <a:p>
            <a:pPr marL="457200" lvl="1" indent="0">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Information about injuries and illnesses in your workplace </a:t>
            </a:r>
          </a:p>
          <a:p>
            <a:pPr marL="457200" lvl="1" indent="0">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Complain or request hazard correction from employer </a:t>
            </a:r>
            <a:endParaRPr lang="en-US" sz="2000" b="1" dirty="0">
              <a:latin typeface="Arial" charset="0"/>
              <a:cs typeface="Arial" charset="0"/>
            </a:endParaRPr>
          </a:p>
          <a:p>
            <a:pPr eaLnBrk="1" hangingPunct="1"/>
            <a:endParaRPr lang="en-US" dirty="0"/>
          </a:p>
        </p:txBody>
      </p:sp>
    </p:spTree>
    <p:extLst>
      <p:ext uri="{BB962C8B-B14F-4D97-AF65-F5344CB8AC3E}">
        <p14:creationId xmlns:p14="http://schemas.microsoft.com/office/powerpoint/2010/main" val="21123602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8229600" cy="1143000"/>
          </a:xfrm>
        </p:spPr>
        <p:txBody>
          <a:bodyPr rtlCol="0">
            <a:noAutofit/>
          </a:bodyPr>
          <a:lstStyle/>
          <a:p>
            <a:pPr>
              <a:defRPr/>
            </a:pPr>
            <a:r>
              <a:rPr lang="en-US" b="1" dirty="0">
                <a:latin typeface="Calibri" panose="020F0502020204030204" pitchFamily="34" charset="0"/>
                <a:cs typeface="Calibri" panose="020F0502020204030204" pitchFamily="34" charset="0"/>
              </a:rPr>
              <a:t>Employee Rights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and </a:t>
            </a:r>
            <a:r>
              <a:rPr lang="en-US" b="1" dirty="0" smtClean="0">
                <a:latin typeface="Calibri" panose="020F0502020204030204" pitchFamily="34" charset="0"/>
                <a:cs typeface="Calibri" panose="020F0502020204030204" pitchFamily="34" charset="0"/>
              </a:rPr>
              <a:t>Responsibilities </a:t>
            </a:r>
            <a:endParaRPr lang="en-US" b="1" dirty="0">
              <a:latin typeface="Calibri" panose="020F0502020204030204" pitchFamily="34" charset="0"/>
              <a:cs typeface="Calibri" panose="020F0502020204030204" pitchFamily="34" charset="0"/>
            </a:endParaRPr>
          </a:p>
        </p:txBody>
      </p:sp>
      <p:sp>
        <p:nvSpPr>
          <p:cNvPr id="132099" name="Content Placeholder 2"/>
          <p:cNvSpPr>
            <a:spLocks noGrp="1"/>
          </p:cNvSpPr>
          <p:nvPr>
            <p:ph idx="1"/>
          </p:nvPr>
        </p:nvSpPr>
        <p:spPr>
          <a:xfrm>
            <a:off x="1172194" y="1726375"/>
            <a:ext cx="7696200" cy="4495800"/>
          </a:xfrm>
          <a:solidFill>
            <a:schemeClr val="accent3">
              <a:lumMod val="60000"/>
              <a:lumOff val="40000"/>
            </a:schemeClr>
          </a:solidFill>
        </p:spPr>
        <p:txBody>
          <a:bodyPr>
            <a:normAutofit fontScale="92500"/>
          </a:bodyPr>
          <a:lstStyle/>
          <a:p>
            <a:pPr eaLnBrk="1" hangingPunct="1">
              <a:buFont typeface="Arial" charset="0"/>
              <a:buNone/>
            </a:pPr>
            <a:r>
              <a:rPr lang="en-US" sz="2800" dirty="0">
                <a:latin typeface="Arial" charset="0"/>
                <a:cs typeface="Arial" charset="0"/>
              </a:rPr>
              <a:t>You have the right to:</a:t>
            </a:r>
          </a:p>
          <a:p>
            <a:pPr eaLnBrk="1" hangingPunct="1">
              <a:buFont typeface="Arial" charset="0"/>
              <a:buNone/>
            </a:pPr>
            <a:endParaRPr lang="en-US" sz="800" dirty="0">
              <a:latin typeface="Arial" charset="0"/>
              <a:cs typeface="Arial" charset="0"/>
            </a:endParaRPr>
          </a:p>
          <a:p>
            <a:pPr lvl="1" eaLnBrk="1" hangingPunct="1">
              <a:buFont typeface="Arial" charset="0"/>
              <a:buChar char="•"/>
            </a:pPr>
            <a:r>
              <a:rPr lang="en-US" sz="2000" dirty="0">
                <a:latin typeface="Arial" charset="0"/>
                <a:cs typeface="Arial" charset="0"/>
              </a:rPr>
              <a:t>Training</a:t>
            </a:r>
          </a:p>
          <a:p>
            <a:pPr marL="457200" lvl="1" indent="0">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Access to hazard exposure and medical records</a:t>
            </a:r>
          </a:p>
          <a:p>
            <a:pPr marL="457200" lvl="1" indent="0">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File a complaint with OSHA</a:t>
            </a:r>
          </a:p>
          <a:p>
            <a:pPr marL="457200" lvl="1" indent="0">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Participate in an OSHA inspection</a:t>
            </a:r>
          </a:p>
          <a:p>
            <a:pPr marL="457200" lvl="1" indent="0">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Be free from retaliation for exercising safety and health rights</a:t>
            </a:r>
          </a:p>
          <a:p>
            <a:pPr eaLnBrk="1" hangingPunct="1"/>
            <a:endParaRPr lang="en-US" dirty="0"/>
          </a:p>
        </p:txBody>
      </p:sp>
    </p:spTree>
    <p:extLst>
      <p:ext uri="{BB962C8B-B14F-4D97-AF65-F5344CB8AC3E}">
        <p14:creationId xmlns:p14="http://schemas.microsoft.com/office/powerpoint/2010/main" val="926802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92200" y="495302"/>
            <a:ext cx="2552700"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Whistle Blower Protection Program </a:t>
            </a:r>
          </a:p>
        </p:txBody>
      </p:sp>
      <p:sp>
        <p:nvSpPr>
          <p:cNvPr id="2" name="Title 1" hidden="1"/>
          <p:cNvSpPr>
            <a:spLocks noGrp="1"/>
          </p:cNvSpPr>
          <p:nvPr>
            <p:ph type="title"/>
          </p:nvPr>
        </p:nvSpPr>
        <p:spPr/>
        <p:txBody>
          <a:bodyPr/>
          <a:lstStyle/>
          <a:p>
            <a:r>
              <a:rPr lang="en-US" dirty="0" smtClean="0"/>
              <a:t>OSHA Whistleblower Protection Program</a:t>
            </a:r>
            <a:endParaRPr lang="en-US" dirty="0"/>
          </a:p>
        </p:txBody>
      </p:sp>
      <p:pic>
        <p:nvPicPr>
          <p:cNvPr id="3" name="Picture 2" title="OSHA Whistleblower Protection Program We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96" y="1495811"/>
            <a:ext cx="4076700" cy="4410075"/>
          </a:xfrm>
          <a:prstGeom prst="rect">
            <a:avLst/>
          </a:prstGeom>
        </p:spPr>
      </p:pic>
      <p:pic>
        <p:nvPicPr>
          <p:cNvPr id="5" name="Picture 4" title="OSHA Whistleblower Fact She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693" y="490794"/>
            <a:ext cx="5314950" cy="5629275"/>
          </a:xfrm>
          <a:prstGeom prst="rect">
            <a:avLst/>
          </a:prstGeom>
        </p:spPr>
      </p:pic>
    </p:spTree>
    <p:extLst>
      <p:ext uri="{BB962C8B-B14F-4D97-AF65-F5344CB8AC3E}">
        <p14:creationId xmlns:p14="http://schemas.microsoft.com/office/powerpoint/2010/main" val="4082723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3012-8554-40A8-BF70-0011E50EC9A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Evaluation</a:t>
            </a:r>
          </a:p>
        </p:txBody>
      </p:sp>
      <p:sp>
        <p:nvSpPr>
          <p:cNvPr id="3" name="Content Placeholder 2">
            <a:extLst>
              <a:ext uri="{FF2B5EF4-FFF2-40B4-BE49-F238E27FC236}">
                <a16:creationId xmlns:a16="http://schemas.microsoft.com/office/drawing/2014/main" id="{6949A076-ED4F-4180-8DE6-3C05B432FD8C}"/>
              </a:ext>
            </a:extLst>
          </p:cNvPr>
          <p:cNvSpPr>
            <a:spLocks noGrp="1"/>
          </p:cNvSpPr>
          <p:nvPr>
            <p:ph idx="1"/>
          </p:nvPr>
        </p:nvSpPr>
        <p:spPr/>
        <p:txBody>
          <a:bodyPr/>
          <a:lstStyle/>
          <a:p>
            <a:r>
              <a:rPr lang="en-US" sz="2400" dirty="0" smtClean="0">
                <a:latin typeface="Calibri" panose="020F0502020204030204" pitchFamily="34" charset="0"/>
                <a:cs typeface="Calibri" panose="020F0502020204030204" pitchFamily="34" charset="0"/>
              </a:rPr>
              <a:t>Please </a:t>
            </a:r>
            <a:r>
              <a:rPr lang="en-US" sz="2400" dirty="0">
                <a:latin typeface="Calibri" panose="020F0502020204030204" pitchFamily="34" charset="0"/>
                <a:cs typeface="Calibri" panose="020F0502020204030204" pitchFamily="34" charset="0"/>
              </a:rPr>
              <a:t>take  a few minutes to honestly evaluate this program. Your input and suggestions will help us in our effort to continually improve  our work on behalf of the agricultural community.</a:t>
            </a:r>
          </a:p>
          <a:p>
            <a:endParaRPr lang="en-US" dirty="0"/>
          </a:p>
        </p:txBody>
      </p:sp>
    </p:spTree>
    <p:extLst>
      <p:ext uri="{BB962C8B-B14F-4D97-AF65-F5344CB8AC3E}">
        <p14:creationId xmlns:p14="http://schemas.microsoft.com/office/powerpoint/2010/main" val="52682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1FBC-8EDA-44D0-982A-19139A6529F1}"/>
              </a:ext>
            </a:extLst>
          </p:cNvPr>
          <p:cNvSpPr>
            <a:spLocks noGrp="1"/>
          </p:cNvSpPr>
          <p:nvPr>
            <p:ph type="title"/>
          </p:nvPr>
        </p:nvSpPr>
        <p:spPr>
          <a:xfrm>
            <a:off x="677334" y="609600"/>
            <a:ext cx="8596668" cy="660400"/>
          </a:xfrm>
        </p:spPr>
        <p:txBody>
          <a:bodyPr>
            <a:normAutofit fontScale="90000"/>
          </a:bodyPr>
          <a:lstStyle/>
          <a:p>
            <a:r>
              <a:rPr lang="en-US" dirty="0">
                <a:latin typeface="Calibri" panose="020F0502020204030204" pitchFamily="34" charset="0"/>
                <a:cs typeface="Calibri" panose="020F0502020204030204" pitchFamily="34" charset="0"/>
              </a:rPr>
              <a:t>Permissible Practice Hierarchy – may be difficult in Agriculture</a:t>
            </a:r>
          </a:p>
        </p:txBody>
      </p:sp>
      <p:sp>
        <p:nvSpPr>
          <p:cNvPr id="3" name="Rectangle 2">
            <a:extLst>
              <a:ext uri="{FF2B5EF4-FFF2-40B4-BE49-F238E27FC236}">
                <a16:creationId xmlns:a16="http://schemas.microsoft.com/office/drawing/2014/main" id="{98D15F41-513F-42B4-84F1-85CAFEDD0131}"/>
              </a:ext>
            </a:extLst>
          </p:cNvPr>
          <p:cNvSpPr/>
          <p:nvPr/>
        </p:nvSpPr>
        <p:spPr>
          <a:xfrm>
            <a:off x="1490133" y="1794932"/>
            <a:ext cx="7332133" cy="4247317"/>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a:t>
            </a:r>
            <a:r>
              <a:rPr lang="en-US" b="1" u="sng" dirty="0">
                <a:latin typeface="Calibri" panose="020F0502020204030204" pitchFamily="34" charset="0"/>
                <a:cs typeface="Calibri" panose="020F0502020204030204" pitchFamily="34" charset="0"/>
              </a:rPr>
              <a:t>primary means </a:t>
            </a:r>
            <a:r>
              <a:rPr lang="en-US" dirty="0">
                <a:latin typeface="Calibri" panose="020F0502020204030204" pitchFamily="34" charset="0"/>
                <a:cs typeface="Calibri" panose="020F0502020204030204" pitchFamily="34" charset="0"/>
              </a:rPr>
              <a:t>to control occupational diseases caused by breathing contaminated air is through the use of feasible </a:t>
            </a:r>
            <a:r>
              <a:rPr lang="en-US" b="1" dirty="0">
                <a:solidFill>
                  <a:srgbClr val="92D050"/>
                </a:solidFill>
                <a:latin typeface="Calibri" panose="020F0502020204030204" pitchFamily="34" charset="0"/>
                <a:cs typeface="Calibri" panose="020F0502020204030204" pitchFamily="34" charset="0"/>
              </a:rPr>
              <a:t>engineering controls</a:t>
            </a:r>
            <a:r>
              <a:rPr lang="en-US" dirty="0">
                <a:latin typeface="Calibri" panose="020F0502020204030204" pitchFamily="34" charset="0"/>
                <a:cs typeface="Calibri" panose="020F0502020204030204" pitchFamily="34" charset="0"/>
              </a:rPr>
              <a:t>, such as enclosures, confinement of operations, ventilation, or substitution of less toxic materials.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When effective engineering controls are not feasible, or while they are being instituted, appropriate respirators shall be used pursuant to this standard.</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Employer shall provide respirators, when necessary, which are </a:t>
            </a:r>
            <a:r>
              <a:rPr lang="en-US" b="1" u="sng" dirty="0">
                <a:latin typeface="Calibri" panose="020F0502020204030204" pitchFamily="34" charset="0"/>
                <a:cs typeface="Calibri" panose="020F0502020204030204" pitchFamily="34" charset="0"/>
              </a:rPr>
              <a:t>applicable and suitable for the purpose intended.</a:t>
            </a:r>
          </a:p>
          <a:p>
            <a:endParaRPr lang="en-US"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Employer shall be responsible for establishment and maintenance of a respirator program which includes the requirements of the OSHA Respiratory Protection Program.</a:t>
            </a:r>
          </a:p>
        </p:txBody>
      </p:sp>
    </p:spTree>
    <p:extLst>
      <p:ext uri="{BB962C8B-B14F-4D97-AF65-F5344CB8AC3E}">
        <p14:creationId xmlns:p14="http://schemas.microsoft.com/office/powerpoint/2010/main" val="77977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B5F0-A475-41CC-8911-6F72E0F051E9}"/>
              </a:ext>
            </a:extLst>
          </p:cNvPr>
          <p:cNvSpPr>
            <a:spLocks noGrp="1"/>
          </p:cNvSpPr>
          <p:nvPr>
            <p:ph type="title"/>
          </p:nvPr>
        </p:nvSpPr>
        <p:spPr>
          <a:xfrm>
            <a:off x="333829" y="609600"/>
            <a:ext cx="9303657" cy="1320800"/>
          </a:xfrm>
        </p:spPr>
        <p:txBody>
          <a:bodyPr/>
          <a:lstStyle/>
          <a:p>
            <a:r>
              <a:rPr lang="en-US" dirty="0">
                <a:latin typeface="Calibri" panose="020F0502020204030204" pitchFamily="34" charset="0"/>
                <a:cs typeface="Calibri" panose="020F0502020204030204" pitchFamily="34" charset="0"/>
              </a:rPr>
              <a:t>Choosing Appropriate Respirator Protection</a:t>
            </a:r>
          </a:p>
        </p:txBody>
      </p:sp>
      <p:pic>
        <p:nvPicPr>
          <p:cNvPr id="3" name="Picture 2" title="Text box: undersand respiratory hazards; avoid high risk exposures if possible; Engineering controls; ">
            <a:extLst>
              <a:ext uri="{FF2B5EF4-FFF2-40B4-BE49-F238E27FC236}">
                <a16:creationId xmlns:a16="http://schemas.microsoft.com/office/drawing/2014/main" id="{033EAA1C-A500-4A39-8670-002B0392E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4954" y="2788588"/>
            <a:ext cx="7711926" cy="3199036"/>
          </a:xfrm>
          <a:prstGeom prst="rect">
            <a:avLst/>
          </a:prstGeom>
        </p:spPr>
      </p:pic>
    </p:spTree>
    <p:extLst>
      <p:ext uri="{BB962C8B-B14F-4D97-AF65-F5344CB8AC3E}">
        <p14:creationId xmlns:p14="http://schemas.microsoft.com/office/powerpoint/2010/main" val="3741481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7261</Words>
  <Application>Microsoft Office PowerPoint</Application>
  <PresentationFormat>Widescreen</PresentationFormat>
  <Paragraphs>675</Paragraphs>
  <Slides>75</Slides>
  <Notes>74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75</vt:i4>
      </vt:variant>
    </vt:vector>
  </HeadingPairs>
  <TitlesOfParts>
    <vt:vector size="85" baseType="lpstr">
      <vt:lpstr>ＭＳ Ｐゴシック</vt:lpstr>
      <vt:lpstr>Arial</vt:lpstr>
      <vt:lpstr>Calibri</vt:lpstr>
      <vt:lpstr>Calibri Light</vt:lpstr>
      <vt:lpstr>Times New Roman</vt:lpstr>
      <vt:lpstr>Trebuchet MS</vt:lpstr>
      <vt:lpstr>Wingdings</vt:lpstr>
      <vt:lpstr>Wingdings 3</vt:lpstr>
      <vt:lpstr>Office Theme</vt:lpstr>
      <vt:lpstr>Facet</vt:lpstr>
      <vt:lpstr>The Disclaimer</vt:lpstr>
      <vt:lpstr>Focus Areas</vt:lpstr>
      <vt:lpstr>Grain handling can present several opportunities   for exposures</vt:lpstr>
      <vt:lpstr>The respiratory system –         where does all that dust go?</vt:lpstr>
      <vt:lpstr>This is serious – and these dust particles can have           multiple components </vt:lpstr>
      <vt:lpstr>Symptoms  of respiratory illness -</vt:lpstr>
      <vt:lpstr>Do You Need to Implement a Respirator Program?</vt:lpstr>
      <vt:lpstr>Permissible Practice Hierarchy – may be difficult in Agriculture</vt:lpstr>
      <vt:lpstr>Choosing Appropriate Respirator Protection</vt:lpstr>
      <vt:lpstr>If Respiratory Protection is Necessary… Choose the Right Protection</vt:lpstr>
      <vt:lpstr>OSHA Respiratory Standard</vt:lpstr>
      <vt:lpstr>Applicable OSHA Standards</vt:lpstr>
      <vt:lpstr>Contact a State Plan Map</vt:lpstr>
      <vt:lpstr>Respiratory Protection eTool</vt:lpstr>
      <vt:lpstr>Respiratory Protection Program</vt:lpstr>
      <vt:lpstr>Respiratory Program Elements</vt:lpstr>
      <vt:lpstr>A Respiratory Program that meets the OSHA standard must:</vt:lpstr>
      <vt:lpstr>Respirator Program  -voluntary use</vt:lpstr>
      <vt:lpstr>OSHA – Voluntary Use of Respiratory Protection</vt:lpstr>
      <vt:lpstr>OSHA – Voluntary Use of Respiratory Protection </vt:lpstr>
      <vt:lpstr>Appendix D to Sec. 1910.134  (Mandatory) Information for Employees Using Respirators When Not Required Under the Standard </vt:lpstr>
      <vt:lpstr>Remember!</vt:lpstr>
      <vt:lpstr>Agricultural Exemptions</vt:lpstr>
      <vt:lpstr>OSHA General Enforcement Guidelines Table</vt:lpstr>
      <vt:lpstr>Enforcement</vt:lpstr>
      <vt:lpstr>OSHA Jurisdiction on Farms</vt:lpstr>
      <vt:lpstr>Best Management Practices </vt:lpstr>
      <vt:lpstr>Respirator Selection</vt:lpstr>
      <vt:lpstr>Respirator Selection Directives</vt:lpstr>
      <vt:lpstr>Air Purifying Respirators</vt:lpstr>
      <vt:lpstr>Supplied Air Respirator</vt:lpstr>
      <vt:lpstr> </vt:lpstr>
      <vt:lpstr>Medical Evaluation Provider</vt:lpstr>
      <vt:lpstr>Medical Evaluation Procedures</vt:lpstr>
      <vt:lpstr>Additional Medical Evaluation </vt:lpstr>
      <vt:lpstr>Fit Testing</vt:lpstr>
      <vt:lpstr>Type of Fit Testing</vt:lpstr>
      <vt:lpstr>Fit testing </vt:lpstr>
      <vt:lpstr>Use of Respirators                -   Face Seal</vt:lpstr>
      <vt:lpstr>Facial Hairstyles and Filtering Facepiece Respirators</vt:lpstr>
      <vt:lpstr>       Fit Check Procedure is an employee (wearer) responsibility         </vt:lpstr>
      <vt:lpstr>Fit Test vs Fit Check</vt:lpstr>
      <vt:lpstr>Fit Testing a Filtering Facepiece </vt:lpstr>
      <vt:lpstr>Gempler’s.com</vt:lpstr>
      <vt:lpstr>Respirator Effectiveness</vt:lpstr>
      <vt:lpstr>Maintenance and Care</vt:lpstr>
      <vt:lpstr>Maintenance and Care </vt:lpstr>
      <vt:lpstr>Storage </vt:lpstr>
      <vt:lpstr>Identifying cartridges and filters</vt:lpstr>
      <vt:lpstr>Cartridge Identification</vt:lpstr>
      <vt:lpstr>Respirator Training and Information</vt:lpstr>
      <vt:lpstr>Respirator Training and Information  </vt:lpstr>
      <vt:lpstr>Program Evaluation</vt:lpstr>
      <vt:lpstr>Record Keeping</vt:lpstr>
      <vt:lpstr>OSHA Standards Applicable to        Chemical Handling</vt:lpstr>
      <vt:lpstr>Hazard Communication Standard</vt:lpstr>
      <vt:lpstr>Worker Protection Standard       </vt:lpstr>
      <vt:lpstr>Worker Protection Standard</vt:lpstr>
      <vt:lpstr>                    OSHA Resources               available on www.osha.gov</vt:lpstr>
      <vt:lpstr>OSHA Resources</vt:lpstr>
      <vt:lpstr>OSHA Sample Programs</vt:lpstr>
      <vt:lpstr>Sample of OSHA Respiratory Program</vt:lpstr>
      <vt:lpstr>Agricultural Operations Quick takes </vt:lpstr>
      <vt:lpstr>OSHA Small Entity Compliance Guide </vt:lpstr>
      <vt:lpstr>Oregon OSHA</vt:lpstr>
      <vt:lpstr>Resoucres</vt:lpstr>
      <vt:lpstr>AgriSafe Resources</vt:lpstr>
      <vt:lpstr>Agricultural Respirator selection guide </vt:lpstr>
      <vt:lpstr>Agricultural Respirator selection guide  </vt:lpstr>
      <vt:lpstr>AgriSafe Respirator Selection Guide </vt:lpstr>
      <vt:lpstr>Agricultural Exposure Respirator Selection Logic</vt:lpstr>
      <vt:lpstr>Employee Rights  and Responsibilities</vt:lpstr>
      <vt:lpstr>Employee Rights  and Responsibilities </vt:lpstr>
      <vt:lpstr>OSHA Whistleblower Protection Program</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2021-03-29T20:36:44Z</dcterms:created>
  <dcterms:modified xsi:type="dcterms:W3CDTF">2021-03-29T20:36:54Z</dcterms:modified>
</cp:coreProperties>
</file>