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116"/>
  </p:notesMasterIdLst>
  <p:handoutMasterIdLst>
    <p:handoutMasterId r:id="rId117"/>
  </p:handoutMasterIdLst>
  <p:sldIdLst>
    <p:sldId id="256" r:id="rId2"/>
    <p:sldId id="570" r:id="rId3"/>
    <p:sldId id="568" r:id="rId4"/>
    <p:sldId id="496" r:id="rId5"/>
    <p:sldId id="420" r:id="rId6"/>
    <p:sldId id="498" r:id="rId7"/>
    <p:sldId id="459" r:id="rId8"/>
    <p:sldId id="418" r:id="rId9"/>
    <p:sldId id="446" r:id="rId10"/>
    <p:sldId id="499" r:id="rId11"/>
    <p:sldId id="500" r:id="rId12"/>
    <p:sldId id="501" r:id="rId13"/>
    <p:sldId id="502" r:id="rId14"/>
    <p:sldId id="553" r:id="rId15"/>
    <p:sldId id="504" r:id="rId16"/>
    <p:sldId id="554" r:id="rId17"/>
    <p:sldId id="555" r:id="rId18"/>
    <p:sldId id="324" r:id="rId19"/>
    <p:sldId id="258" r:id="rId20"/>
    <p:sldId id="507" r:id="rId21"/>
    <p:sldId id="508" r:id="rId22"/>
    <p:sldId id="422" r:id="rId23"/>
    <p:sldId id="423" r:id="rId24"/>
    <p:sldId id="440" r:id="rId25"/>
    <p:sldId id="439" r:id="rId26"/>
    <p:sldId id="441" r:id="rId27"/>
    <p:sldId id="432" r:id="rId28"/>
    <p:sldId id="442" r:id="rId29"/>
    <p:sldId id="436" r:id="rId30"/>
    <p:sldId id="458" r:id="rId31"/>
    <p:sldId id="444" r:id="rId32"/>
    <p:sldId id="437" r:id="rId33"/>
    <p:sldId id="485" r:id="rId34"/>
    <p:sldId id="435" r:id="rId35"/>
    <p:sldId id="291" r:id="rId36"/>
    <p:sldId id="292" r:id="rId37"/>
    <p:sldId id="293" r:id="rId38"/>
    <p:sldId id="294" r:id="rId39"/>
    <p:sldId id="295" r:id="rId40"/>
    <p:sldId id="512" r:id="rId41"/>
    <p:sldId id="296" r:id="rId42"/>
    <p:sldId id="449" r:id="rId43"/>
    <p:sldId id="297" r:id="rId44"/>
    <p:sldId id="460" r:id="rId45"/>
    <p:sldId id="513" r:id="rId46"/>
    <p:sldId id="514" r:id="rId47"/>
    <p:sldId id="515" r:id="rId48"/>
    <p:sldId id="455" r:id="rId49"/>
    <p:sldId id="454" r:id="rId50"/>
    <p:sldId id="456" r:id="rId51"/>
    <p:sldId id="479" r:id="rId52"/>
    <p:sldId id="301" r:id="rId53"/>
    <p:sldId id="302" r:id="rId54"/>
    <p:sldId id="461" r:id="rId55"/>
    <p:sldId id="462" r:id="rId56"/>
    <p:sldId id="463" r:id="rId57"/>
    <p:sldId id="471" r:id="rId58"/>
    <p:sldId id="470" r:id="rId59"/>
    <p:sldId id="464" r:id="rId60"/>
    <p:sldId id="475" r:id="rId61"/>
    <p:sldId id="516" r:id="rId62"/>
    <p:sldId id="556" r:id="rId63"/>
    <p:sldId id="518" r:id="rId64"/>
    <p:sldId id="472" r:id="rId65"/>
    <p:sldId id="474" r:id="rId66"/>
    <p:sldId id="473" r:id="rId67"/>
    <p:sldId id="520" r:id="rId68"/>
    <p:sldId id="519" r:id="rId69"/>
    <p:sldId id="521" r:id="rId70"/>
    <p:sldId id="522" r:id="rId71"/>
    <p:sldId id="523" r:id="rId72"/>
    <p:sldId id="524" r:id="rId73"/>
    <p:sldId id="525" r:id="rId74"/>
    <p:sldId id="526" r:id="rId75"/>
    <p:sldId id="527" r:id="rId76"/>
    <p:sldId id="528" r:id="rId77"/>
    <p:sldId id="529" r:id="rId78"/>
    <p:sldId id="530" r:id="rId79"/>
    <p:sldId id="531" r:id="rId80"/>
    <p:sldId id="532" r:id="rId81"/>
    <p:sldId id="533" r:id="rId82"/>
    <p:sldId id="534" r:id="rId83"/>
    <p:sldId id="535" r:id="rId84"/>
    <p:sldId id="536" r:id="rId85"/>
    <p:sldId id="539" r:id="rId86"/>
    <p:sldId id="538" r:id="rId87"/>
    <p:sldId id="490" r:id="rId88"/>
    <p:sldId id="467" r:id="rId89"/>
    <p:sldId id="468" r:id="rId90"/>
    <p:sldId id="480" r:id="rId91"/>
    <p:sldId id="481" r:id="rId92"/>
    <p:sldId id="560" r:id="rId93"/>
    <p:sldId id="562" r:id="rId94"/>
    <p:sldId id="393" r:id="rId95"/>
    <p:sldId id="391" r:id="rId96"/>
    <p:sldId id="390" r:id="rId97"/>
    <p:sldId id="389" r:id="rId98"/>
    <p:sldId id="388" r:id="rId99"/>
    <p:sldId id="495" r:id="rId100"/>
    <p:sldId id="559" r:id="rId101"/>
    <p:sldId id="557" r:id="rId102"/>
    <p:sldId id="542" r:id="rId103"/>
    <p:sldId id="544" r:id="rId104"/>
    <p:sldId id="543" r:id="rId105"/>
    <p:sldId id="545" r:id="rId106"/>
    <p:sldId id="546" r:id="rId107"/>
    <p:sldId id="547" r:id="rId108"/>
    <p:sldId id="384" r:id="rId109"/>
    <p:sldId id="385" r:id="rId110"/>
    <p:sldId id="486" r:id="rId111"/>
    <p:sldId id="551" r:id="rId112"/>
    <p:sldId id="552" r:id="rId113"/>
    <p:sldId id="478" r:id="rId114"/>
    <p:sldId id="550" r:id="rId115"/>
  </p:sldIdLst>
  <p:sldSz cx="9144000" cy="6858000" type="screen4x3"/>
  <p:notesSz cx="6954838" cy="9236075"/>
  <p:custDataLst>
    <p:tags r:id="rId118"/>
  </p:custDataLst>
  <p:defaultTextStyle>
    <a:defPPr>
      <a:defRPr lang="en-US"/>
    </a:defPPr>
    <a:lvl1pPr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5pPr>
    <a:lvl6pPr marL="2286000" algn="l" defTabSz="914400" rtl="0" eaLnBrk="1" latinLnBrk="0" hangingPunct="1">
      <a:defRPr sz="1600" kern="1200">
        <a:solidFill>
          <a:schemeClr val="tx1"/>
        </a:solidFill>
        <a:latin typeface="Arial" panose="020B0604020202020204" pitchFamily="34" charset="0"/>
        <a:ea typeface="+mn-ea"/>
        <a:cs typeface="+mn-cs"/>
      </a:defRPr>
    </a:lvl6pPr>
    <a:lvl7pPr marL="2743200" algn="l" defTabSz="914400" rtl="0" eaLnBrk="1" latinLnBrk="0" hangingPunct="1">
      <a:defRPr sz="1600" kern="1200">
        <a:solidFill>
          <a:schemeClr val="tx1"/>
        </a:solidFill>
        <a:latin typeface="Arial" panose="020B0604020202020204" pitchFamily="34" charset="0"/>
        <a:ea typeface="+mn-ea"/>
        <a:cs typeface="+mn-cs"/>
      </a:defRPr>
    </a:lvl7pPr>
    <a:lvl8pPr marL="3200400" algn="l" defTabSz="914400" rtl="0" eaLnBrk="1" latinLnBrk="0" hangingPunct="1">
      <a:defRPr sz="1600" kern="1200">
        <a:solidFill>
          <a:schemeClr val="tx1"/>
        </a:solidFill>
        <a:latin typeface="Arial" panose="020B0604020202020204" pitchFamily="34" charset="0"/>
        <a:ea typeface="+mn-ea"/>
        <a:cs typeface="+mn-cs"/>
      </a:defRPr>
    </a:lvl8pPr>
    <a:lvl9pPr marL="3657600" algn="l" defTabSz="914400" rtl="0" eaLnBrk="1" latinLnBrk="0" hangingPunct="1">
      <a:defRPr sz="16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p15:clr>
            <a:srgbClr val="A4A3A4"/>
          </p15:clr>
        </p15:guide>
        <p15:guide id="2" pos="219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07" autoAdjust="0"/>
    <p:restoredTop sz="83109" autoAdjust="0"/>
  </p:normalViewPr>
  <p:slideViewPr>
    <p:cSldViewPr>
      <p:cViewPr varScale="1">
        <p:scale>
          <a:sx n="68" d="100"/>
          <a:sy n="68" d="100"/>
        </p:scale>
        <p:origin x="84" y="4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2168"/>
    </p:cViewPr>
  </p:sorterViewPr>
  <p:notesViewPr>
    <p:cSldViewPr>
      <p:cViewPr>
        <p:scale>
          <a:sx n="75" d="100"/>
          <a:sy n="75" d="100"/>
        </p:scale>
        <p:origin x="-2172" y="-72"/>
      </p:cViewPr>
      <p:guideLst>
        <p:guide orient="horz" pos="2909"/>
        <p:guide pos="2191"/>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handoutMaster" Target="handoutMasters/handoutMaster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1026">
            <a:extLst/>
          </p:cNvPr>
          <p:cNvSpPr>
            <a:spLocks noGrp="1" noChangeArrowheads="1"/>
          </p:cNvSpPr>
          <p:nvPr>
            <p:ph type="hdr" sz="quarter"/>
          </p:nvPr>
        </p:nvSpPr>
        <p:spPr bwMode="auto">
          <a:xfrm>
            <a:off x="0" y="0"/>
            <a:ext cx="3013075" cy="461963"/>
          </a:xfrm>
          <a:prstGeom prst="rect">
            <a:avLst/>
          </a:prstGeom>
          <a:noFill/>
          <a:ln w="12700" cap="sq">
            <a:noFill/>
            <a:miter lim="800000"/>
            <a:headEnd type="none" w="sm" len="sm"/>
            <a:tailEnd type="none" w="sm" len="sm"/>
          </a:ln>
          <a:effectLst/>
        </p:spPr>
        <p:txBody>
          <a:bodyPr vert="horz" wrap="square" lIns="92519" tIns="46259" rIns="92519" bIns="46259" numCol="1" anchor="t" anchorCtr="0" compatLnSpc="1">
            <a:prstTxWarp prst="textNoShape">
              <a:avLst/>
            </a:prstTxWarp>
          </a:bodyPr>
          <a:lstStyle>
            <a:lvl1pPr>
              <a:defRPr sz="1200">
                <a:latin typeface="Arial" charset="0"/>
              </a:defRPr>
            </a:lvl1pPr>
          </a:lstStyle>
          <a:p>
            <a:pPr>
              <a:defRPr/>
            </a:pPr>
            <a:endParaRPr lang="en-US"/>
          </a:p>
        </p:txBody>
      </p:sp>
      <p:sp>
        <p:nvSpPr>
          <p:cNvPr id="65539" name="Rectangle 1027">
            <a:extLst/>
          </p:cNvPr>
          <p:cNvSpPr>
            <a:spLocks noGrp="1" noChangeArrowheads="1"/>
          </p:cNvSpPr>
          <p:nvPr>
            <p:ph type="dt" sz="quarter" idx="1"/>
          </p:nvPr>
        </p:nvSpPr>
        <p:spPr bwMode="auto">
          <a:xfrm>
            <a:off x="3941763" y="0"/>
            <a:ext cx="3013075" cy="461963"/>
          </a:xfrm>
          <a:prstGeom prst="rect">
            <a:avLst/>
          </a:prstGeom>
          <a:noFill/>
          <a:ln w="12700" cap="sq">
            <a:noFill/>
            <a:miter lim="800000"/>
            <a:headEnd type="none" w="sm" len="sm"/>
            <a:tailEnd type="none" w="sm" len="sm"/>
          </a:ln>
          <a:effectLst/>
        </p:spPr>
        <p:txBody>
          <a:bodyPr vert="horz" wrap="square" lIns="92519" tIns="46259" rIns="92519" bIns="46259" numCol="1" anchor="t" anchorCtr="0" compatLnSpc="1">
            <a:prstTxWarp prst="textNoShape">
              <a:avLst/>
            </a:prstTxWarp>
          </a:bodyPr>
          <a:lstStyle>
            <a:lvl1pPr algn="r">
              <a:defRPr sz="1200">
                <a:latin typeface="Arial" charset="0"/>
              </a:defRPr>
            </a:lvl1pPr>
          </a:lstStyle>
          <a:p>
            <a:pPr>
              <a:defRPr/>
            </a:pPr>
            <a:endParaRPr lang="en-US"/>
          </a:p>
        </p:txBody>
      </p:sp>
      <p:sp>
        <p:nvSpPr>
          <p:cNvPr id="65540" name="Rectangle 1028">
            <a:extLst/>
          </p:cNvPr>
          <p:cNvSpPr>
            <a:spLocks noGrp="1" noChangeArrowheads="1"/>
          </p:cNvSpPr>
          <p:nvPr>
            <p:ph type="ftr" sz="quarter" idx="2"/>
          </p:nvPr>
        </p:nvSpPr>
        <p:spPr bwMode="auto">
          <a:xfrm>
            <a:off x="0" y="8774113"/>
            <a:ext cx="3013075" cy="461962"/>
          </a:xfrm>
          <a:prstGeom prst="rect">
            <a:avLst/>
          </a:prstGeom>
          <a:noFill/>
          <a:ln w="12700" cap="sq">
            <a:noFill/>
            <a:miter lim="800000"/>
            <a:headEnd type="none" w="sm" len="sm"/>
            <a:tailEnd type="none" w="sm" len="sm"/>
          </a:ln>
          <a:effectLst/>
        </p:spPr>
        <p:txBody>
          <a:bodyPr vert="horz" wrap="square" lIns="92519" tIns="46259" rIns="92519" bIns="46259" numCol="1" anchor="b" anchorCtr="0" compatLnSpc="1">
            <a:prstTxWarp prst="textNoShape">
              <a:avLst/>
            </a:prstTxWarp>
          </a:bodyPr>
          <a:lstStyle>
            <a:lvl1pPr>
              <a:defRPr sz="1200">
                <a:latin typeface="Arial" charset="0"/>
              </a:defRPr>
            </a:lvl1pPr>
          </a:lstStyle>
          <a:p>
            <a:pPr>
              <a:defRPr/>
            </a:pPr>
            <a:r>
              <a:rPr lang="en-US"/>
              <a:t>NJ AFL-CIO Machine Guarding</a:t>
            </a:r>
          </a:p>
        </p:txBody>
      </p:sp>
      <p:sp>
        <p:nvSpPr>
          <p:cNvPr id="65541" name="Rectangle 1029">
            <a:extLst/>
          </p:cNvPr>
          <p:cNvSpPr>
            <a:spLocks noGrp="1" noChangeArrowheads="1"/>
          </p:cNvSpPr>
          <p:nvPr>
            <p:ph type="sldNum" sz="quarter" idx="3"/>
          </p:nvPr>
        </p:nvSpPr>
        <p:spPr bwMode="auto">
          <a:xfrm>
            <a:off x="3941763" y="8774113"/>
            <a:ext cx="3013075" cy="461962"/>
          </a:xfrm>
          <a:prstGeom prst="rect">
            <a:avLst/>
          </a:prstGeom>
          <a:noFill/>
          <a:ln w="12700" cap="sq">
            <a:noFill/>
            <a:miter lim="800000"/>
            <a:headEnd type="none" w="sm" len="sm"/>
            <a:tailEnd type="none" w="sm" len="sm"/>
          </a:ln>
          <a:effectLst/>
        </p:spPr>
        <p:txBody>
          <a:bodyPr vert="horz" wrap="square" lIns="92519" tIns="46259" rIns="92519" bIns="46259" numCol="1" anchor="b" anchorCtr="0" compatLnSpc="1">
            <a:prstTxWarp prst="textNoShape">
              <a:avLst/>
            </a:prstTxWarp>
          </a:bodyPr>
          <a:lstStyle>
            <a:lvl1pPr algn="r">
              <a:defRPr sz="1200"/>
            </a:lvl1pPr>
          </a:lstStyle>
          <a:p>
            <a:pPr>
              <a:defRPr/>
            </a:pPr>
            <a:fld id="{F926BE0C-0F04-4D0C-B36A-B8E57B9A625E}" type="slidenum">
              <a:rPr lang="en-US" altLang="en-US"/>
              <a:pPr>
                <a:defRPr/>
              </a:pPr>
              <a:t>‹#›</a:t>
            </a:fld>
            <a:endParaRPr lang="en-US" altLang="en-US"/>
          </a:p>
        </p:txBody>
      </p:sp>
    </p:spTree>
    <p:extLst>
      <p:ext uri="{BB962C8B-B14F-4D97-AF65-F5344CB8AC3E}">
        <p14:creationId xmlns:p14="http://schemas.microsoft.com/office/powerpoint/2010/main" val="28948529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p:cNvPr>
          <p:cNvSpPr>
            <a:spLocks noGrp="1" noChangeArrowheads="1"/>
          </p:cNvSpPr>
          <p:nvPr>
            <p:ph type="hdr" sz="quarter"/>
          </p:nvPr>
        </p:nvSpPr>
        <p:spPr bwMode="auto">
          <a:xfrm>
            <a:off x="0" y="0"/>
            <a:ext cx="3013075" cy="461963"/>
          </a:xfrm>
          <a:prstGeom prst="rect">
            <a:avLst/>
          </a:prstGeom>
          <a:noFill/>
          <a:ln w="9525">
            <a:noFill/>
            <a:miter lim="800000"/>
            <a:headEnd/>
            <a:tailEnd/>
          </a:ln>
          <a:effectLst/>
        </p:spPr>
        <p:txBody>
          <a:bodyPr vert="horz" wrap="square" lIns="92519" tIns="46259" rIns="92519" bIns="46259" numCol="1" anchor="t" anchorCtr="0" compatLnSpc="1">
            <a:prstTxWarp prst="textNoShape">
              <a:avLst/>
            </a:prstTxWarp>
          </a:bodyPr>
          <a:lstStyle>
            <a:lvl1pPr>
              <a:defRPr sz="1200">
                <a:latin typeface="Arial" charset="0"/>
              </a:defRPr>
            </a:lvl1pPr>
          </a:lstStyle>
          <a:p>
            <a:pPr>
              <a:defRPr/>
            </a:pPr>
            <a:r>
              <a:rPr lang="en-US"/>
              <a:t>Machine Safety</a:t>
            </a:r>
          </a:p>
        </p:txBody>
      </p:sp>
      <p:sp>
        <p:nvSpPr>
          <p:cNvPr id="5123" name="Rectangle 3">
            <a:extLst/>
          </p:cNvPr>
          <p:cNvSpPr>
            <a:spLocks noGrp="1" noChangeArrowheads="1"/>
          </p:cNvSpPr>
          <p:nvPr>
            <p:ph type="dt" idx="1"/>
          </p:nvPr>
        </p:nvSpPr>
        <p:spPr bwMode="auto">
          <a:xfrm>
            <a:off x="3941763" y="0"/>
            <a:ext cx="3013075" cy="461963"/>
          </a:xfrm>
          <a:prstGeom prst="rect">
            <a:avLst/>
          </a:prstGeom>
          <a:noFill/>
          <a:ln w="9525">
            <a:noFill/>
            <a:miter lim="800000"/>
            <a:headEnd/>
            <a:tailEnd/>
          </a:ln>
          <a:effectLst/>
        </p:spPr>
        <p:txBody>
          <a:bodyPr vert="horz" wrap="square" lIns="92519" tIns="46259" rIns="92519" bIns="46259" numCol="1" anchor="t" anchorCtr="0" compatLnSpc="1">
            <a:prstTxWarp prst="textNoShape">
              <a:avLst/>
            </a:prstTxWarp>
          </a:bodyPr>
          <a:lstStyle>
            <a:lvl1pPr algn="r">
              <a:defRPr sz="1200">
                <a:latin typeface="Arial" charset="0"/>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1168400" y="692150"/>
            <a:ext cx="4618038" cy="3463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a:extLst/>
          </p:cNvPr>
          <p:cNvSpPr>
            <a:spLocks noGrp="1" noChangeArrowheads="1"/>
          </p:cNvSpPr>
          <p:nvPr>
            <p:ph type="body" sz="quarter" idx="3"/>
          </p:nvPr>
        </p:nvSpPr>
        <p:spPr bwMode="auto">
          <a:xfrm>
            <a:off x="927100" y="4387850"/>
            <a:ext cx="5100638" cy="4156075"/>
          </a:xfrm>
          <a:prstGeom prst="rect">
            <a:avLst/>
          </a:prstGeom>
          <a:noFill/>
          <a:ln w="9525">
            <a:noFill/>
            <a:miter lim="800000"/>
            <a:headEnd/>
            <a:tailEnd/>
          </a:ln>
          <a:effectLst/>
        </p:spPr>
        <p:txBody>
          <a:bodyPr vert="horz" wrap="square" lIns="92519" tIns="46259" rIns="92519" bIns="4625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a:extLst/>
          </p:cNvPr>
          <p:cNvSpPr>
            <a:spLocks noGrp="1" noChangeArrowheads="1"/>
          </p:cNvSpPr>
          <p:nvPr>
            <p:ph type="ftr" sz="quarter" idx="4"/>
          </p:nvPr>
        </p:nvSpPr>
        <p:spPr bwMode="auto">
          <a:xfrm>
            <a:off x="0" y="8774113"/>
            <a:ext cx="3013075" cy="461962"/>
          </a:xfrm>
          <a:prstGeom prst="rect">
            <a:avLst/>
          </a:prstGeom>
          <a:noFill/>
          <a:ln w="9525">
            <a:noFill/>
            <a:miter lim="800000"/>
            <a:headEnd/>
            <a:tailEnd/>
          </a:ln>
          <a:effectLst/>
        </p:spPr>
        <p:txBody>
          <a:bodyPr vert="horz" wrap="square" lIns="92519" tIns="46259" rIns="92519" bIns="46259" numCol="1" anchor="b" anchorCtr="0" compatLnSpc="1">
            <a:prstTxWarp prst="textNoShape">
              <a:avLst/>
            </a:prstTxWarp>
          </a:bodyPr>
          <a:lstStyle>
            <a:lvl1pPr>
              <a:defRPr sz="1200">
                <a:latin typeface="Arial" charset="0"/>
              </a:defRPr>
            </a:lvl1pPr>
          </a:lstStyle>
          <a:p>
            <a:pPr>
              <a:defRPr/>
            </a:pPr>
            <a:endParaRPr lang="en-US"/>
          </a:p>
        </p:txBody>
      </p:sp>
      <p:sp>
        <p:nvSpPr>
          <p:cNvPr id="5127" name="Rectangle 7">
            <a:extLst/>
          </p:cNvPr>
          <p:cNvSpPr>
            <a:spLocks noGrp="1" noChangeArrowheads="1"/>
          </p:cNvSpPr>
          <p:nvPr>
            <p:ph type="sldNum" sz="quarter" idx="5"/>
          </p:nvPr>
        </p:nvSpPr>
        <p:spPr bwMode="auto">
          <a:xfrm>
            <a:off x="3941763" y="8774113"/>
            <a:ext cx="3013075" cy="461962"/>
          </a:xfrm>
          <a:prstGeom prst="rect">
            <a:avLst/>
          </a:prstGeom>
          <a:noFill/>
          <a:ln w="9525">
            <a:noFill/>
            <a:miter lim="800000"/>
            <a:headEnd/>
            <a:tailEnd/>
          </a:ln>
          <a:effectLst/>
        </p:spPr>
        <p:txBody>
          <a:bodyPr vert="horz" wrap="square" lIns="92519" tIns="46259" rIns="92519" bIns="46259" numCol="1" anchor="b" anchorCtr="0" compatLnSpc="1">
            <a:prstTxWarp prst="textNoShape">
              <a:avLst/>
            </a:prstTxWarp>
          </a:bodyPr>
          <a:lstStyle>
            <a:lvl1pPr algn="r">
              <a:defRPr sz="1200"/>
            </a:lvl1pPr>
          </a:lstStyle>
          <a:p>
            <a:pPr>
              <a:defRPr/>
            </a:pPr>
            <a:fld id="{7DC9A40A-C751-4331-9614-F3C21C5C3A18}" type="slidenum">
              <a:rPr lang="en-US" altLang="en-US"/>
              <a:pPr>
                <a:defRPr/>
              </a:pPr>
              <a:t>‹#›</a:t>
            </a:fld>
            <a:endParaRPr lang="en-US" altLang="en-US"/>
          </a:p>
        </p:txBody>
      </p:sp>
    </p:spTree>
    <p:extLst>
      <p:ext uri="{BB962C8B-B14F-4D97-AF65-F5344CB8AC3E}">
        <p14:creationId xmlns:p14="http://schemas.microsoft.com/office/powerpoint/2010/main" val="3120465180"/>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r>
              <a:rPr lang="en-US" altLang="en-US" sz="1200" smtClean="0"/>
              <a:t>Machine Safety</a:t>
            </a:r>
          </a:p>
        </p:txBody>
      </p:sp>
      <p:sp>
        <p:nvSpPr>
          <p:cNvPr id="512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endParaRPr lang="en-US" altLang="en-US" sz="1200" smtClean="0"/>
          </a:p>
        </p:txBody>
      </p:sp>
      <p:sp>
        <p:nvSpPr>
          <p:cNvPr id="512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fld id="{81062BD7-4CA5-40DA-8D44-B4809AD563A4}" type="slidenum">
              <a:rPr lang="en-US" altLang="en-US" sz="1200" smtClean="0"/>
              <a:pPr/>
              <a:t>1</a:t>
            </a:fld>
            <a:endParaRPr lang="en-US" altLang="en-US" sz="1200" smtClean="0"/>
          </a:p>
        </p:txBody>
      </p:sp>
      <p:sp>
        <p:nvSpPr>
          <p:cNvPr id="5125" name="Rectangle 2"/>
          <p:cNvSpPr>
            <a:spLocks noGrp="1" noRot="1" noChangeAspect="1" noChangeArrowheads="1" noTextEdit="1"/>
          </p:cNvSpPr>
          <p:nvPr>
            <p:ph type="sldImg"/>
          </p:nvPr>
        </p:nvSpPr>
        <p:spPr>
          <a:ln/>
        </p:spPr>
      </p:sp>
      <p:sp>
        <p:nvSpPr>
          <p:cNvPr id="512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Bench grinder – personal picture</a:t>
            </a:r>
          </a:p>
          <a:p>
            <a:r>
              <a:rPr lang="en-US" altLang="en-US" smtClean="0">
                <a:latin typeface="Arial" panose="020B0604020202020204" pitchFamily="34" charset="0"/>
              </a:rPr>
              <a:t>Unguarded wheel, no tongue guard</a:t>
            </a:r>
          </a:p>
        </p:txBody>
      </p:sp>
    </p:spTree>
    <p:extLst>
      <p:ext uri="{BB962C8B-B14F-4D97-AF65-F5344CB8AC3E}">
        <p14:creationId xmlns:p14="http://schemas.microsoft.com/office/powerpoint/2010/main" val="31469897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ChangeArrowheads="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3584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r>
              <a:rPr lang="en-US" altLang="en-US" sz="1200" smtClean="0"/>
              <a:t>Machine Safety</a:t>
            </a:r>
          </a:p>
        </p:txBody>
      </p:sp>
      <p:sp>
        <p:nvSpPr>
          <p:cNvPr id="35845"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endParaRPr lang="en-US" altLang="en-US" sz="1200" smtClean="0"/>
          </a:p>
        </p:txBody>
      </p:sp>
      <p:sp>
        <p:nvSpPr>
          <p:cNvPr id="35846"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fld id="{C2560652-8136-4DE5-9597-F43A15ED9A72}" type="slidenum">
              <a:rPr lang="en-US" altLang="en-US" sz="1200" smtClean="0"/>
              <a:pPr/>
              <a:t>22</a:t>
            </a:fld>
            <a:endParaRPr lang="en-US" altLang="en-US" sz="1200" smtClean="0"/>
          </a:p>
        </p:txBody>
      </p:sp>
    </p:spTree>
    <p:extLst>
      <p:ext uri="{BB962C8B-B14F-4D97-AF65-F5344CB8AC3E}">
        <p14:creationId xmlns:p14="http://schemas.microsoft.com/office/powerpoint/2010/main" val="101462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ChangeArrowheads="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378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r>
              <a:rPr lang="en-US" altLang="en-US" sz="1200" smtClean="0"/>
              <a:t>Machine Safety</a:t>
            </a:r>
          </a:p>
        </p:txBody>
      </p:sp>
      <p:sp>
        <p:nvSpPr>
          <p:cNvPr id="37893"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endParaRPr lang="en-US" altLang="en-US" sz="1200" smtClean="0"/>
          </a:p>
        </p:txBody>
      </p:sp>
      <p:sp>
        <p:nvSpPr>
          <p:cNvPr id="37894"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fld id="{2503F46E-A249-4D58-9860-293CEAD99C82}" type="slidenum">
              <a:rPr lang="en-US" altLang="en-US" sz="1200" smtClean="0"/>
              <a:pPr/>
              <a:t>23</a:t>
            </a:fld>
            <a:endParaRPr lang="en-US" altLang="en-US" sz="1200" smtClean="0"/>
          </a:p>
        </p:txBody>
      </p:sp>
    </p:spTree>
    <p:extLst>
      <p:ext uri="{BB962C8B-B14F-4D97-AF65-F5344CB8AC3E}">
        <p14:creationId xmlns:p14="http://schemas.microsoft.com/office/powerpoint/2010/main" val="31364607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ChangeArrowheads="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3994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r>
              <a:rPr lang="en-US" altLang="en-US" sz="1200" smtClean="0"/>
              <a:t>Machine Safety</a:t>
            </a:r>
          </a:p>
        </p:txBody>
      </p:sp>
      <p:sp>
        <p:nvSpPr>
          <p:cNvPr id="39941"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endParaRPr lang="en-US" altLang="en-US" sz="1200" smtClean="0"/>
          </a:p>
        </p:txBody>
      </p:sp>
      <p:sp>
        <p:nvSpPr>
          <p:cNvPr id="39942"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fld id="{9922BF9C-8811-4405-90F0-F49732606B48}" type="slidenum">
              <a:rPr lang="en-US" altLang="en-US" sz="1200" smtClean="0"/>
              <a:pPr/>
              <a:t>24</a:t>
            </a:fld>
            <a:endParaRPr lang="en-US" altLang="en-US" sz="1200" smtClean="0"/>
          </a:p>
        </p:txBody>
      </p:sp>
    </p:spTree>
    <p:extLst>
      <p:ext uri="{BB962C8B-B14F-4D97-AF65-F5344CB8AC3E}">
        <p14:creationId xmlns:p14="http://schemas.microsoft.com/office/powerpoint/2010/main" val="11107027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ChangeArrowheads="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a:p>
            <a:r>
              <a:rPr lang="en-US" altLang="en-US" smtClean="0">
                <a:latin typeface="Arial" panose="020B0604020202020204" pitchFamily="34" charset="0"/>
              </a:rPr>
              <a:t>Pressure rollers, belt and pulley; chain and sprocket; and rack and pinion</a:t>
            </a:r>
          </a:p>
          <a:p>
            <a:endParaRPr lang="en-US" altLang="en-US" smtClean="0">
              <a:latin typeface="Arial" panose="020B0604020202020204" pitchFamily="34" charset="0"/>
            </a:endParaRPr>
          </a:p>
          <a:p>
            <a:r>
              <a:rPr lang="en-US" altLang="en-US" smtClean="0">
                <a:latin typeface="Arial" panose="020B0604020202020204" pitchFamily="34" charset="0"/>
              </a:rPr>
              <a:t>In-running nip point hazards are caused by the rotating parts on machinery.  There are three main types of in-running nips.</a:t>
            </a:r>
          </a:p>
          <a:p>
            <a:endParaRPr lang="en-US" altLang="en-US" smtClean="0">
              <a:latin typeface="Arial" panose="020B0604020202020204" pitchFamily="34" charset="0"/>
            </a:endParaRPr>
          </a:p>
          <a:p>
            <a:r>
              <a:rPr lang="en-US" altLang="en-US" smtClean="0">
                <a:latin typeface="Arial" panose="020B0604020202020204" pitchFamily="34" charset="0"/>
              </a:rPr>
              <a:t>Parts can rotate in opposite directions while their axes are parallel to each other.  These parts may be in contact (producing a nip point) or in close proximity to each other (where the stock fed between the rolls produces the nip points).  This danger is common on machinery with intermeshing gears and rotating cylinders.</a:t>
            </a:r>
          </a:p>
          <a:p>
            <a:endParaRPr lang="en-US" altLang="en-US" smtClean="0">
              <a:latin typeface="Arial" panose="020B0604020202020204" pitchFamily="34" charset="0"/>
            </a:endParaRPr>
          </a:p>
          <a:p>
            <a:r>
              <a:rPr lang="en-US" altLang="en-US" smtClean="0">
                <a:latin typeface="Arial" panose="020B0604020202020204" pitchFamily="34" charset="0"/>
              </a:rPr>
              <a:t>Another type of nip point is created between rotating and tangentially moving parts; for example, a chain and a sprocket, a rack and pinion, or the point of contact between a power transmission belt and its pulley.</a:t>
            </a:r>
          </a:p>
          <a:p>
            <a:endParaRPr lang="en-US" altLang="en-US" smtClean="0">
              <a:latin typeface="Arial" panose="020B0604020202020204" pitchFamily="34" charset="0"/>
            </a:endParaRPr>
          </a:p>
          <a:p>
            <a:endParaRPr lang="en-US" altLang="en-US" smtClean="0">
              <a:latin typeface="Arial" panose="020B0604020202020204" pitchFamily="34" charset="0"/>
            </a:endParaRPr>
          </a:p>
        </p:txBody>
      </p:sp>
      <p:sp>
        <p:nvSpPr>
          <p:cNvPr id="4198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r>
              <a:rPr lang="en-US" altLang="en-US" sz="1200" smtClean="0"/>
              <a:t>Machine Safety</a:t>
            </a:r>
          </a:p>
        </p:txBody>
      </p:sp>
      <p:sp>
        <p:nvSpPr>
          <p:cNvPr id="41989"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endParaRPr lang="en-US" altLang="en-US" sz="1200" smtClean="0"/>
          </a:p>
        </p:txBody>
      </p:sp>
      <p:sp>
        <p:nvSpPr>
          <p:cNvPr id="41990"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fld id="{ECBB9571-90E8-405F-85A6-06E94E8A46E9}" type="slidenum">
              <a:rPr lang="en-US" altLang="en-US" sz="1200" smtClean="0"/>
              <a:pPr/>
              <a:t>25</a:t>
            </a:fld>
            <a:endParaRPr lang="en-US" altLang="en-US" sz="1200" smtClean="0"/>
          </a:p>
        </p:txBody>
      </p:sp>
    </p:spTree>
    <p:extLst>
      <p:ext uri="{BB962C8B-B14F-4D97-AF65-F5344CB8AC3E}">
        <p14:creationId xmlns:p14="http://schemas.microsoft.com/office/powerpoint/2010/main" val="7291436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ChangeArrowheads="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a:p>
            <a:endParaRPr lang="en-US" altLang="en-US" smtClean="0">
              <a:latin typeface="Arial" panose="020B0604020202020204" pitchFamily="34" charset="0"/>
            </a:endParaRPr>
          </a:p>
          <a:p>
            <a:r>
              <a:rPr lang="en-US" altLang="en-US" smtClean="0">
                <a:latin typeface="Arial" panose="020B0604020202020204" pitchFamily="34" charset="0"/>
              </a:rPr>
              <a:t>Nip points can also occur between rotating and fixed parts which create a shearing, crushing, or abrading action; for example, spoked handwheels or flywheels, screw conveyors, or the periphery of an abrasive wheel and an incorrectly adjusted work rest.</a:t>
            </a:r>
          </a:p>
          <a:p>
            <a:endParaRPr lang="en-US" altLang="en-US" smtClean="0">
              <a:latin typeface="Arial" panose="020B0604020202020204" pitchFamily="34" charset="0"/>
            </a:endParaRPr>
          </a:p>
          <a:p>
            <a:endParaRPr lang="en-US" altLang="en-US" smtClean="0">
              <a:latin typeface="Arial" panose="020B0604020202020204" pitchFamily="34" charset="0"/>
            </a:endParaRPr>
          </a:p>
        </p:txBody>
      </p:sp>
      <p:sp>
        <p:nvSpPr>
          <p:cNvPr id="4403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r>
              <a:rPr lang="en-US" altLang="en-US" sz="1200" smtClean="0"/>
              <a:t>Machine Safety</a:t>
            </a:r>
          </a:p>
        </p:txBody>
      </p:sp>
      <p:sp>
        <p:nvSpPr>
          <p:cNvPr id="44037"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endParaRPr lang="en-US" altLang="en-US" sz="1200" smtClean="0"/>
          </a:p>
        </p:txBody>
      </p:sp>
      <p:sp>
        <p:nvSpPr>
          <p:cNvPr id="44038"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fld id="{3D646EF3-F67F-490D-BA05-3094F95C50D2}" type="slidenum">
              <a:rPr lang="en-US" altLang="en-US" sz="1200" smtClean="0"/>
              <a:pPr/>
              <a:t>26</a:t>
            </a:fld>
            <a:endParaRPr lang="en-US" altLang="en-US" sz="1200" smtClean="0"/>
          </a:p>
        </p:txBody>
      </p:sp>
    </p:spTree>
    <p:extLst>
      <p:ext uri="{BB962C8B-B14F-4D97-AF65-F5344CB8AC3E}">
        <p14:creationId xmlns:p14="http://schemas.microsoft.com/office/powerpoint/2010/main" val="32353922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ChangeArrowheads="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a:p>
            <a:r>
              <a:rPr lang="en-US" altLang="en-US" smtClean="0">
                <a:latin typeface="Arial" panose="020B0604020202020204" pitchFamily="34" charset="0"/>
              </a:rPr>
              <a:t>Motion may strike or catch an employee in a pinch or shear point created by the moving part and a fixed object.</a:t>
            </a:r>
          </a:p>
        </p:txBody>
      </p:sp>
      <p:sp>
        <p:nvSpPr>
          <p:cNvPr id="4608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r>
              <a:rPr lang="en-US" altLang="en-US" sz="1200" smtClean="0"/>
              <a:t>Machine Safety</a:t>
            </a:r>
          </a:p>
        </p:txBody>
      </p:sp>
      <p:sp>
        <p:nvSpPr>
          <p:cNvPr id="46085"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endParaRPr lang="en-US" altLang="en-US" sz="1200" smtClean="0"/>
          </a:p>
        </p:txBody>
      </p:sp>
      <p:sp>
        <p:nvSpPr>
          <p:cNvPr id="46086"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fld id="{92887185-5FA4-488A-9BBD-DC6D8EE8DDCE}" type="slidenum">
              <a:rPr lang="en-US" altLang="en-US" sz="1200" smtClean="0"/>
              <a:pPr/>
              <a:t>27</a:t>
            </a:fld>
            <a:endParaRPr lang="en-US" altLang="en-US" sz="1200" smtClean="0"/>
          </a:p>
        </p:txBody>
      </p:sp>
    </p:spTree>
    <p:extLst>
      <p:ext uri="{BB962C8B-B14F-4D97-AF65-F5344CB8AC3E}">
        <p14:creationId xmlns:p14="http://schemas.microsoft.com/office/powerpoint/2010/main" val="14058305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ChangeArrowheads="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a:p>
            <a:endParaRPr lang="en-US" altLang="en-US" smtClean="0">
              <a:latin typeface="Arial" panose="020B0604020202020204" pitchFamily="34" charset="0"/>
            </a:endParaRPr>
          </a:p>
        </p:txBody>
      </p:sp>
      <p:sp>
        <p:nvSpPr>
          <p:cNvPr id="4813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r>
              <a:rPr lang="en-US" altLang="en-US" sz="1200" smtClean="0"/>
              <a:t>Machine Safety</a:t>
            </a:r>
          </a:p>
        </p:txBody>
      </p:sp>
      <p:sp>
        <p:nvSpPr>
          <p:cNvPr id="48133"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endParaRPr lang="en-US" altLang="en-US" sz="1200" smtClean="0"/>
          </a:p>
        </p:txBody>
      </p:sp>
      <p:sp>
        <p:nvSpPr>
          <p:cNvPr id="48134"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fld id="{E9CCD2D5-B640-4676-8A84-7B26105C1EAF}" type="slidenum">
              <a:rPr lang="en-US" altLang="en-US" sz="1200" smtClean="0"/>
              <a:pPr/>
              <a:t>28</a:t>
            </a:fld>
            <a:endParaRPr lang="en-US" altLang="en-US" sz="1200" smtClean="0"/>
          </a:p>
        </p:txBody>
      </p:sp>
    </p:spTree>
    <p:extLst>
      <p:ext uri="{BB962C8B-B14F-4D97-AF65-F5344CB8AC3E}">
        <p14:creationId xmlns:p14="http://schemas.microsoft.com/office/powerpoint/2010/main" val="7433774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ChangeArrowheads="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a:p>
            <a:r>
              <a:rPr lang="en-US" altLang="en-US" smtClean="0">
                <a:latin typeface="Arial" panose="020B0604020202020204" pitchFamily="34" charset="0"/>
              </a:rPr>
              <a:t>The hazard occurs at the point of operation where the employee typically inserts, holds, or withdraws the stock by hand.</a:t>
            </a:r>
          </a:p>
        </p:txBody>
      </p:sp>
      <p:sp>
        <p:nvSpPr>
          <p:cNvPr id="5018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r>
              <a:rPr lang="en-US" altLang="en-US" sz="1200" smtClean="0"/>
              <a:t>Machine Safety</a:t>
            </a:r>
          </a:p>
        </p:txBody>
      </p:sp>
      <p:sp>
        <p:nvSpPr>
          <p:cNvPr id="50181"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endParaRPr lang="en-US" altLang="en-US" sz="1200" smtClean="0"/>
          </a:p>
        </p:txBody>
      </p:sp>
      <p:sp>
        <p:nvSpPr>
          <p:cNvPr id="50182"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fld id="{36982BD9-CA18-468D-87C8-E8691DA78937}" type="slidenum">
              <a:rPr lang="en-US" altLang="en-US" sz="1200" smtClean="0"/>
              <a:pPr/>
              <a:t>29</a:t>
            </a:fld>
            <a:endParaRPr lang="en-US" altLang="en-US" sz="1200" smtClean="0"/>
          </a:p>
        </p:txBody>
      </p:sp>
    </p:spTree>
    <p:extLst>
      <p:ext uri="{BB962C8B-B14F-4D97-AF65-F5344CB8AC3E}">
        <p14:creationId xmlns:p14="http://schemas.microsoft.com/office/powerpoint/2010/main" val="14862179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ChangeArrowheads="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Press Brake – personal picture.  The hazard occurs at the point of operation where the employee typically inserts, holds, or withdraws the stock by hand.</a:t>
            </a:r>
          </a:p>
        </p:txBody>
      </p:sp>
      <p:sp>
        <p:nvSpPr>
          <p:cNvPr id="522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r>
              <a:rPr lang="en-US" altLang="en-US" sz="1200" smtClean="0"/>
              <a:t>Machine Safety</a:t>
            </a:r>
          </a:p>
        </p:txBody>
      </p:sp>
      <p:sp>
        <p:nvSpPr>
          <p:cNvPr id="52229"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endParaRPr lang="en-US" altLang="en-US" sz="1200" smtClean="0"/>
          </a:p>
        </p:txBody>
      </p:sp>
      <p:sp>
        <p:nvSpPr>
          <p:cNvPr id="52230"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fld id="{736C91E1-DB18-4ECB-BDB6-90645F4FBD76}" type="slidenum">
              <a:rPr lang="en-US" altLang="en-US" sz="1200" smtClean="0"/>
              <a:pPr/>
              <a:t>30</a:t>
            </a:fld>
            <a:endParaRPr lang="en-US" altLang="en-US" sz="1200" smtClean="0"/>
          </a:p>
        </p:txBody>
      </p:sp>
    </p:spTree>
    <p:extLst>
      <p:ext uri="{BB962C8B-B14F-4D97-AF65-F5344CB8AC3E}">
        <p14:creationId xmlns:p14="http://schemas.microsoft.com/office/powerpoint/2010/main" val="20676718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ChangeArrowheads="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a:p>
            <a:r>
              <a:rPr lang="en-US" altLang="en-US" smtClean="0">
                <a:latin typeface="Arial" panose="020B0604020202020204" pitchFamily="34" charset="0"/>
              </a:rPr>
              <a:t>The hazard occurs at the point of operation where the employee typically inserts, holds, or withdraws the stock by hand.</a:t>
            </a:r>
          </a:p>
        </p:txBody>
      </p:sp>
      <p:sp>
        <p:nvSpPr>
          <p:cNvPr id="542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r>
              <a:rPr lang="en-US" altLang="en-US" sz="1200" smtClean="0"/>
              <a:t>Machine Safety</a:t>
            </a:r>
          </a:p>
        </p:txBody>
      </p:sp>
      <p:sp>
        <p:nvSpPr>
          <p:cNvPr id="54277"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endParaRPr lang="en-US" altLang="en-US" sz="1200" smtClean="0"/>
          </a:p>
        </p:txBody>
      </p:sp>
      <p:sp>
        <p:nvSpPr>
          <p:cNvPr id="54278"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fld id="{6E7CCB57-887A-40CD-991D-E4AE8A89FD1D}" type="slidenum">
              <a:rPr lang="en-US" altLang="en-US" sz="1200" smtClean="0"/>
              <a:pPr/>
              <a:t>31</a:t>
            </a:fld>
            <a:endParaRPr lang="en-US" altLang="en-US" sz="1200" smtClean="0"/>
          </a:p>
        </p:txBody>
      </p:sp>
      <p:sp>
        <p:nvSpPr>
          <p:cNvPr id="54279" name="TextBox 1"/>
          <p:cNvSpPr txBox="1">
            <a:spLocks noChangeArrowheads="1"/>
          </p:cNvSpPr>
          <p:nvPr/>
        </p:nvSpPr>
        <p:spPr bwMode="auto">
          <a:xfrm>
            <a:off x="4405313" y="3463925"/>
            <a:ext cx="811212"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519" tIns="46259" rIns="92519" bIns="46259">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r>
              <a:rPr lang="en-US" altLang="en-US" sz="900"/>
              <a:t>OSHA 3067</a:t>
            </a:r>
          </a:p>
        </p:txBody>
      </p:sp>
    </p:spTree>
    <p:extLst>
      <p:ext uri="{BB962C8B-B14F-4D97-AF65-F5344CB8AC3E}">
        <p14:creationId xmlns:p14="http://schemas.microsoft.com/office/powerpoint/2010/main" val="1955259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r>
              <a:rPr lang="en-US" altLang="en-US" sz="1200" smtClean="0"/>
              <a:t>Machine Safety</a:t>
            </a:r>
          </a:p>
        </p:txBody>
      </p:sp>
      <p:sp>
        <p:nvSpPr>
          <p:cNvPr id="717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endParaRPr lang="en-US" altLang="en-US" sz="1200" smtClean="0"/>
          </a:p>
        </p:txBody>
      </p:sp>
      <p:sp>
        <p:nvSpPr>
          <p:cNvPr id="717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fld id="{80657AE8-9737-4BBA-9FBC-AABEF8EED0DF}" type="slidenum">
              <a:rPr lang="en-US" altLang="en-US" sz="1200" smtClean="0"/>
              <a:pPr/>
              <a:t>2</a:t>
            </a:fld>
            <a:endParaRPr lang="en-US" altLang="en-US" sz="1200" smtClean="0"/>
          </a:p>
        </p:txBody>
      </p:sp>
      <p:sp>
        <p:nvSpPr>
          <p:cNvPr id="7173" name="Rectangle 2"/>
          <p:cNvSpPr>
            <a:spLocks noGrp="1" noRot="1" noChangeAspect="1" noChangeArrowheads="1" noTextEdit="1"/>
          </p:cNvSpPr>
          <p:nvPr>
            <p:ph type="sldImg"/>
          </p:nvPr>
        </p:nvSpPr>
        <p:spPr>
          <a:ln/>
        </p:spPr>
      </p:sp>
      <p:sp>
        <p:nvSpPr>
          <p:cNvPr id="717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4504734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ChangeArrowheads="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a:p>
            <a:r>
              <a:rPr lang="en-US" altLang="en-US" smtClean="0">
                <a:latin typeface="Arial" panose="020B0604020202020204" pitchFamily="34" charset="0"/>
              </a:rPr>
              <a:t>The hazard occurs at the point of operation where the employee typically inserts, holds, or withdraws the stock by hand.</a:t>
            </a:r>
          </a:p>
          <a:p>
            <a:endParaRPr lang="en-US" altLang="en-US" smtClean="0">
              <a:latin typeface="Arial" panose="020B0604020202020204" pitchFamily="34" charset="0"/>
            </a:endParaRPr>
          </a:p>
        </p:txBody>
      </p:sp>
      <p:sp>
        <p:nvSpPr>
          <p:cNvPr id="563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r>
              <a:rPr lang="en-US" altLang="en-US" sz="1200" smtClean="0"/>
              <a:t>Machine Safety</a:t>
            </a:r>
          </a:p>
        </p:txBody>
      </p:sp>
      <p:sp>
        <p:nvSpPr>
          <p:cNvPr id="56325"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endParaRPr lang="en-US" altLang="en-US" sz="1200" smtClean="0"/>
          </a:p>
        </p:txBody>
      </p:sp>
      <p:sp>
        <p:nvSpPr>
          <p:cNvPr id="56326"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fld id="{3A9E8B91-BD4D-48A1-80A1-543CCC7DA078}" type="slidenum">
              <a:rPr lang="en-US" altLang="en-US" sz="1200" smtClean="0"/>
              <a:pPr/>
              <a:t>32</a:t>
            </a:fld>
            <a:endParaRPr lang="en-US" altLang="en-US" sz="1200" smtClean="0"/>
          </a:p>
        </p:txBody>
      </p:sp>
    </p:spTree>
    <p:extLst>
      <p:ext uri="{BB962C8B-B14F-4D97-AF65-F5344CB8AC3E}">
        <p14:creationId xmlns:p14="http://schemas.microsoft.com/office/powerpoint/2010/main" val="3644322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ChangeArrowheads="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5837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r>
              <a:rPr lang="en-US" altLang="en-US" sz="1200" smtClean="0"/>
              <a:t>Machine Safety</a:t>
            </a:r>
          </a:p>
        </p:txBody>
      </p:sp>
      <p:sp>
        <p:nvSpPr>
          <p:cNvPr id="58373"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endParaRPr lang="en-US" altLang="en-US" sz="1200" smtClean="0"/>
          </a:p>
        </p:txBody>
      </p:sp>
      <p:sp>
        <p:nvSpPr>
          <p:cNvPr id="58374"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fld id="{F1CE72D1-C9E3-4670-B4DE-9BECFA41892D}" type="slidenum">
              <a:rPr lang="en-US" altLang="en-US" sz="1200" smtClean="0"/>
              <a:pPr/>
              <a:t>33</a:t>
            </a:fld>
            <a:endParaRPr lang="en-US" altLang="en-US" sz="1200" smtClean="0"/>
          </a:p>
        </p:txBody>
      </p:sp>
    </p:spTree>
    <p:extLst>
      <p:ext uri="{BB962C8B-B14F-4D97-AF65-F5344CB8AC3E}">
        <p14:creationId xmlns:p14="http://schemas.microsoft.com/office/powerpoint/2010/main" val="40253124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ChangeArrowheads="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6042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r>
              <a:rPr lang="en-US" altLang="en-US" sz="1200" smtClean="0"/>
              <a:t>Machine Safety</a:t>
            </a:r>
          </a:p>
        </p:txBody>
      </p:sp>
      <p:sp>
        <p:nvSpPr>
          <p:cNvPr id="60421"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endParaRPr lang="en-US" altLang="en-US" sz="1200" smtClean="0"/>
          </a:p>
        </p:txBody>
      </p:sp>
      <p:sp>
        <p:nvSpPr>
          <p:cNvPr id="60422"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fld id="{B5D77004-9F95-4C1D-B1BC-B36E5AE993E5}" type="slidenum">
              <a:rPr lang="en-US" altLang="en-US" sz="1200" smtClean="0"/>
              <a:pPr/>
              <a:t>34</a:t>
            </a:fld>
            <a:endParaRPr lang="en-US" altLang="en-US" sz="1200" smtClean="0"/>
          </a:p>
        </p:txBody>
      </p:sp>
    </p:spTree>
    <p:extLst>
      <p:ext uri="{BB962C8B-B14F-4D97-AF65-F5344CB8AC3E}">
        <p14:creationId xmlns:p14="http://schemas.microsoft.com/office/powerpoint/2010/main" val="5445933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ChangeArrowheads="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Guards: physical barriers that enclose dangerous machine parts and prevent employee contact</a:t>
            </a:r>
          </a:p>
          <a:p>
            <a:r>
              <a:rPr lang="en-US" altLang="en-US" smtClean="0">
                <a:latin typeface="Arial" panose="020B0604020202020204" pitchFamily="34" charset="0"/>
              </a:rPr>
              <a:t>Devices: Controls or attachments that, when properly designed, applied and used, usually prevent inadvertent access by employees to hazardous machine areas.</a:t>
            </a:r>
          </a:p>
          <a:p>
            <a:r>
              <a:rPr lang="en-US" altLang="en-US" smtClean="0">
                <a:latin typeface="Arial" panose="020B0604020202020204" pitchFamily="34" charset="0"/>
              </a:rPr>
              <a:t>Location/distance: may involve an operator holding and supporting a work-piece with both hands at a predetermined minimum safe distance or, if both hands cannot be used to hold the work-piece at a distance so that the operator cannot reach the hazard with the free hand.</a:t>
            </a:r>
          </a:p>
          <a:p>
            <a:endParaRPr lang="en-US" altLang="en-US" smtClean="0">
              <a:latin typeface="Arial" panose="020B0604020202020204" pitchFamily="34" charset="0"/>
            </a:endParaRPr>
          </a:p>
        </p:txBody>
      </p:sp>
      <p:sp>
        <p:nvSpPr>
          <p:cNvPr id="6246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r>
              <a:rPr lang="en-US" altLang="en-US" sz="1200" smtClean="0"/>
              <a:t>Machine Safety</a:t>
            </a:r>
          </a:p>
        </p:txBody>
      </p:sp>
      <p:sp>
        <p:nvSpPr>
          <p:cNvPr id="62469"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endParaRPr lang="en-US" altLang="en-US" sz="1200" smtClean="0"/>
          </a:p>
        </p:txBody>
      </p:sp>
      <p:sp>
        <p:nvSpPr>
          <p:cNvPr id="62470"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fld id="{E590BD02-50CF-4CA3-A9F2-0DA5432A0EF0}" type="slidenum">
              <a:rPr lang="en-US" altLang="en-US" sz="1200" smtClean="0"/>
              <a:pPr/>
              <a:t>35</a:t>
            </a:fld>
            <a:endParaRPr lang="en-US" altLang="en-US" sz="1200" smtClean="0"/>
          </a:p>
        </p:txBody>
      </p:sp>
    </p:spTree>
    <p:extLst>
      <p:ext uri="{BB962C8B-B14F-4D97-AF65-F5344CB8AC3E}">
        <p14:creationId xmlns:p14="http://schemas.microsoft.com/office/powerpoint/2010/main" val="32086716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ChangeArrowheads="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645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r>
              <a:rPr lang="en-US" altLang="en-US" sz="1200" smtClean="0"/>
              <a:t>Machine Safety</a:t>
            </a:r>
          </a:p>
        </p:txBody>
      </p:sp>
      <p:sp>
        <p:nvSpPr>
          <p:cNvPr id="64517"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endParaRPr lang="en-US" altLang="en-US" sz="1200" smtClean="0"/>
          </a:p>
        </p:txBody>
      </p:sp>
      <p:sp>
        <p:nvSpPr>
          <p:cNvPr id="64518"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fld id="{DC8650C5-8D58-4B3F-985B-9106AE3F30B8}" type="slidenum">
              <a:rPr lang="en-US" altLang="en-US" sz="1200" smtClean="0"/>
              <a:pPr/>
              <a:t>36</a:t>
            </a:fld>
            <a:endParaRPr lang="en-US" altLang="en-US" sz="1200" smtClean="0"/>
          </a:p>
        </p:txBody>
      </p:sp>
    </p:spTree>
    <p:extLst>
      <p:ext uri="{BB962C8B-B14F-4D97-AF65-F5344CB8AC3E}">
        <p14:creationId xmlns:p14="http://schemas.microsoft.com/office/powerpoint/2010/main" val="27310799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ChangeArrowheads="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a:p>
            <a:endParaRPr lang="en-US" altLang="en-US" smtClean="0">
              <a:latin typeface="Arial" panose="020B0604020202020204" pitchFamily="34" charset="0"/>
            </a:endParaRPr>
          </a:p>
          <a:p>
            <a:r>
              <a:rPr lang="en-US" altLang="en-US" smtClean="0">
                <a:latin typeface="Arial" panose="020B0604020202020204" pitchFamily="34" charset="0"/>
              </a:rPr>
              <a:t>Advantages: Can be constructed to suit many applications; permanently encloses the point of operation or hazard area; provides protection against machine repeat; and allows simple, in-plant construction, with minimal maintenance.</a:t>
            </a:r>
          </a:p>
          <a:p>
            <a:endParaRPr lang="en-US" altLang="en-US" smtClean="0">
              <a:latin typeface="Arial" panose="020B0604020202020204" pitchFamily="34" charset="0"/>
            </a:endParaRPr>
          </a:p>
          <a:p>
            <a:r>
              <a:rPr lang="en-US" altLang="en-US" smtClean="0">
                <a:latin typeface="Arial" panose="020B0604020202020204" pitchFamily="34" charset="0"/>
              </a:rPr>
              <a:t>Disadvantages: Sometimes not practical for changing production runs involving different size stock or feeding methods; machine adjustment and repair often require guard removal; and other means of protecting maintenance personnel often required (lockout/tagout).</a:t>
            </a:r>
          </a:p>
        </p:txBody>
      </p:sp>
      <p:sp>
        <p:nvSpPr>
          <p:cNvPr id="6656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r>
              <a:rPr lang="en-US" altLang="en-US" sz="1200" smtClean="0"/>
              <a:t>Machine Safety</a:t>
            </a:r>
          </a:p>
        </p:txBody>
      </p:sp>
      <p:sp>
        <p:nvSpPr>
          <p:cNvPr id="66565"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endParaRPr lang="en-US" altLang="en-US" sz="1200" smtClean="0"/>
          </a:p>
        </p:txBody>
      </p:sp>
      <p:sp>
        <p:nvSpPr>
          <p:cNvPr id="66566"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fld id="{2D686A49-8CEE-4CA7-9E15-819327FB2050}" type="slidenum">
              <a:rPr lang="en-US" altLang="en-US" sz="1200" smtClean="0"/>
              <a:pPr/>
              <a:t>37</a:t>
            </a:fld>
            <a:endParaRPr lang="en-US" altLang="en-US" sz="1200" smtClean="0"/>
          </a:p>
        </p:txBody>
      </p:sp>
    </p:spTree>
    <p:extLst>
      <p:ext uri="{BB962C8B-B14F-4D97-AF65-F5344CB8AC3E}">
        <p14:creationId xmlns:p14="http://schemas.microsoft.com/office/powerpoint/2010/main" val="34534933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ChangeArrowheads="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Advantages: Allows access for some minor service work, in accordance with the lockout/tagaout exception, without time-consuming removal of fixed guards.</a:t>
            </a:r>
          </a:p>
          <a:p>
            <a:endParaRPr lang="en-US" altLang="en-US" smtClean="0">
              <a:latin typeface="Arial" panose="020B0604020202020204" pitchFamily="34" charset="0"/>
            </a:endParaRPr>
          </a:p>
          <a:p>
            <a:r>
              <a:rPr lang="en-US" altLang="en-US" smtClean="0">
                <a:latin typeface="Arial" panose="020B0604020202020204" pitchFamily="34" charset="0"/>
              </a:rPr>
              <a:t>Disadvantages: May require periodic maintenance or adjustment; movable section cannot be used for manual feeding; some designs may be easy to defeat; and interlock control circuitry may not be used for all maintenance and servicing work.</a:t>
            </a:r>
          </a:p>
        </p:txBody>
      </p:sp>
      <p:sp>
        <p:nvSpPr>
          <p:cNvPr id="6861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r>
              <a:rPr lang="en-US" altLang="en-US" sz="1200" smtClean="0"/>
              <a:t>Machine Safety</a:t>
            </a:r>
          </a:p>
        </p:txBody>
      </p:sp>
      <p:sp>
        <p:nvSpPr>
          <p:cNvPr id="68613"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endParaRPr lang="en-US" altLang="en-US" sz="1200" smtClean="0"/>
          </a:p>
        </p:txBody>
      </p:sp>
      <p:sp>
        <p:nvSpPr>
          <p:cNvPr id="68614"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fld id="{D74EB9B2-CE32-482F-9D82-36A36D658F2A}" type="slidenum">
              <a:rPr lang="en-US" altLang="en-US" sz="1200" smtClean="0"/>
              <a:pPr/>
              <a:t>38</a:t>
            </a:fld>
            <a:endParaRPr lang="en-US" altLang="en-US" sz="1200" smtClean="0"/>
          </a:p>
        </p:txBody>
      </p:sp>
    </p:spTree>
    <p:extLst>
      <p:ext uri="{BB962C8B-B14F-4D97-AF65-F5344CB8AC3E}">
        <p14:creationId xmlns:p14="http://schemas.microsoft.com/office/powerpoint/2010/main" val="35266895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ChangeArrowheads="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a:p>
            <a:endParaRPr lang="en-US" altLang="en-US" smtClean="0">
              <a:latin typeface="Arial" panose="020B0604020202020204" pitchFamily="34" charset="0"/>
            </a:endParaRPr>
          </a:p>
          <a:p>
            <a:r>
              <a:rPr lang="en-US" altLang="en-US" smtClean="0">
                <a:latin typeface="Arial" panose="020B0604020202020204" pitchFamily="34" charset="0"/>
              </a:rPr>
              <a:t>Advantages: Can be constructed to suit many applications; and can be adjusted admit varying stock sizes.</a:t>
            </a:r>
          </a:p>
          <a:p>
            <a:r>
              <a:rPr lang="en-US" altLang="en-US" smtClean="0">
                <a:latin typeface="Arial" panose="020B0604020202020204" pitchFamily="34" charset="0"/>
              </a:rPr>
              <a:t>Disadvantages: May require frequent maintenance or adjustment; and operator may make guard ineffective</a:t>
            </a:r>
          </a:p>
        </p:txBody>
      </p:sp>
      <p:sp>
        <p:nvSpPr>
          <p:cNvPr id="7066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r>
              <a:rPr lang="en-US" altLang="en-US" sz="1200" smtClean="0"/>
              <a:t>Machine Safety</a:t>
            </a:r>
          </a:p>
        </p:txBody>
      </p:sp>
      <p:sp>
        <p:nvSpPr>
          <p:cNvPr id="70661"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endParaRPr lang="en-US" altLang="en-US" sz="1200" smtClean="0"/>
          </a:p>
        </p:txBody>
      </p:sp>
      <p:sp>
        <p:nvSpPr>
          <p:cNvPr id="70662"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fld id="{6B3B1EA8-076A-452B-B0EE-00A18EC7A36C}" type="slidenum">
              <a:rPr lang="en-US" altLang="en-US" sz="1200" smtClean="0"/>
              <a:pPr/>
              <a:t>39</a:t>
            </a:fld>
            <a:endParaRPr lang="en-US" altLang="en-US" sz="1200" smtClean="0"/>
          </a:p>
        </p:txBody>
      </p:sp>
    </p:spTree>
    <p:extLst>
      <p:ext uri="{BB962C8B-B14F-4D97-AF65-F5344CB8AC3E}">
        <p14:creationId xmlns:p14="http://schemas.microsoft.com/office/powerpoint/2010/main" val="15125652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ChangeArrowheads="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a:p>
            <a:r>
              <a:rPr lang="en-US" altLang="en-US" smtClean="0">
                <a:latin typeface="Arial" panose="020B0604020202020204" pitchFamily="34" charset="0"/>
              </a:rPr>
              <a:t>Advantages: Off-the-shelf guards are often commercially available</a:t>
            </a:r>
          </a:p>
          <a:p>
            <a:endParaRPr lang="en-US" altLang="en-US" smtClean="0">
              <a:latin typeface="Arial" panose="020B0604020202020204" pitchFamily="34" charset="0"/>
            </a:endParaRPr>
          </a:p>
          <a:p>
            <a:r>
              <a:rPr lang="en-US" altLang="en-US" smtClean="0">
                <a:latin typeface="Arial" panose="020B0604020202020204" pitchFamily="34" charset="0"/>
              </a:rPr>
              <a:t>Disadvantages: Does not provide maximum protection; and may require frequent maintenance and adjustment.</a:t>
            </a:r>
          </a:p>
        </p:txBody>
      </p:sp>
      <p:sp>
        <p:nvSpPr>
          <p:cNvPr id="7373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r>
              <a:rPr lang="en-US" altLang="en-US" sz="1200" smtClean="0"/>
              <a:t>Machine Safety</a:t>
            </a:r>
          </a:p>
        </p:txBody>
      </p:sp>
      <p:sp>
        <p:nvSpPr>
          <p:cNvPr id="73733"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endParaRPr lang="en-US" altLang="en-US" sz="1200" smtClean="0"/>
          </a:p>
        </p:txBody>
      </p:sp>
      <p:sp>
        <p:nvSpPr>
          <p:cNvPr id="73734"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fld id="{9F0F33C9-6BB6-4662-8061-9D1225EC491B}" type="slidenum">
              <a:rPr lang="en-US" altLang="en-US" sz="1200" smtClean="0"/>
              <a:pPr/>
              <a:t>41</a:t>
            </a:fld>
            <a:endParaRPr lang="en-US" altLang="en-US" sz="1200" smtClean="0"/>
          </a:p>
        </p:txBody>
      </p:sp>
    </p:spTree>
    <p:extLst>
      <p:ext uri="{BB962C8B-B14F-4D97-AF65-F5344CB8AC3E}">
        <p14:creationId xmlns:p14="http://schemas.microsoft.com/office/powerpoint/2010/main" val="8235618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ChangeArrowheads="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7578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r>
              <a:rPr lang="en-US" altLang="en-US" sz="1200" smtClean="0"/>
              <a:t>Machine Safety</a:t>
            </a:r>
          </a:p>
        </p:txBody>
      </p:sp>
      <p:sp>
        <p:nvSpPr>
          <p:cNvPr id="75781"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endParaRPr lang="en-US" altLang="en-US" sz="1200" smtClean="0"/>
          </a:p>
        </p:txBody>
      </p:sp>
      <p:sp>
        <p:nvSpPr>
          <p:cNvPr id="75782"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fld id="{91442914-75C6-4611-A0DF-121E7DB96BDE}" type="slidenum">
              <a:rPr lang="en-US" altLang="en-US" sz="1200" smtClean="0"/>
              <a:pPr/>
              <a:t>42</a:t>
            </a:fld>
            <a:endParaRPr lang="en-US" altLang="en-US" sz="1200" smtClean="0"/>
          </a:p>
        </p:txBody>
      </p:sp>
    </p:spTree>
    <p:extLst>
      <p:ext uri="{BB962C8B-B14F-4D97-AF65-F5344CB8AC3E}">
        <p14:creationId xmlns:p14="http://schemas.microsoft.com/office/powerpoint/2010/main" val="1328057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ChangeArrowheads="1" noTextEdit="1"/>
          </p:cNvSpPr>
          <p:nvPr>
            <p:ph type="sldImg"/>
          </p:nvPr>
        </p:nvSpPr>
        <p:spPr>
          <a:ln/>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Data from http://www.osha.gov/SLTC/etools/machineguarding/index.html</a:t>
            </a:r>
          </a:p>
          <a:p>
            <a:endParaRPr lang="en-US" altLang="en-US" smtClean="0">
              <a:latin typeface="Arial" panose="020B0604020202020204" pitchFamily="34" charset="0"/>
            </a:endParaRPr>
          </a:p>
        </p:txBody>
      </p:sp>
      <p:sp>
        <p:nvSpPr>
          <p:cNvPr id="1126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r>
              <a:rPr lang="en-US" altLang="en-US" sz="1200" smtClean="0"/>
              <a:t>Machine Safety</a:t>
            </a:r>
          </a:p>
        </p:txBody>
      </p:sp>
      <p:sp>
        <p:nvSpPr>
          <p:cNvPr id="11269"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endParaRPr lang="en-US" altLang="en-US" sz="1200" smtClean="0"/>
          </a:p>
        </p:txBody>
      </p:sp>
      <p:sp>
        <p:nvSpPr>
          <p:cNvPr id="11270"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fld id="{113A937B-2887-4C61-B91B-4D074F13B161}" type="slidenum">
              <a:rPr lang="en-US" altLang="en-US" sz="1200" smtClean="0"/>
              <a:pPr/>
              <a:t>5</a:t>
            </a:fld>
            <a:endParaRPr lang="en-US" altLang="en-US" sz="1200" smtClean="0"/>
          </a:p>
        </p:txBody>
      </p:sp>
    </p:spTree>
    <p:extLst>
      <p:ext uri="{BB962C8B-B14F-4D97-AF65-F5344CB8AC3E}">
        <p14:creationId xmlns:p14="http://schemas.microsoft.com/office/powerpoint/2010/main" val="5243898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r>
              <a:rPr lang="en-US" altLang="en-US" sz="1200" smtClean="0"/>
              <a:t>Machine Safety</a:t>
            </a:r>
          </a:p>
        </p:txBody>
      </p:sp>
      <p:sp>
        <p:nvSpPr>
          <p:cNvPr id="77827"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endParaRPr lang="en-US" altLang="en-US" sz="1200" smtClean="0"/>
          </a:p>
        </p:txBody>
      </p:sp>
      <p:sp>
        <p:nvSpPr>
          <p:cNvPr id="7782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fld id="{4DA1EC65-5D41-46E2-B693-4085504E8127}" type="slidenum">
              <a:rPr lang="en-US" altLang="en-US" sz="1200" smtClean="0"/>
              <a:pPr/>
              <a:t>43</a:t>
            </a:fld>
            <a:endParaRPr lang="en-US" altLang="en-US" sz="1200" smtClean="0"/>
          </a:p>
        </p:txBody>
      </p:sp>
      <p:sp>
        <p:nvSpPr>
          <p:cNvPr id="77829" name="Rectangle 2"/>
          <p:cNvSpPr>
            <a:spLocks noGrp="1" noRot="1" noChangeAspect="1" noChangeArrowheads="1" noTextEdit="1"/>
          </p:cNvSpPr>
          <p:nvPr>
            <p:ph type="sldImg"/>
          </p:nvPr>
        </p:nvSpPr>
        <p:spPr>
          <a:ln/>
        </p:spPr>
      </p:sp>
      <p:sp>
        <p:nvSpPr>
          <p:cNvPr id="7783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8453035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r>
              <a:rPr lang="en-US" altLang="en-US" sz="1200" smtClean="0"/>
              <a:t>Machine Safety</a:t>
            </a:r>
          </a:p>
        </p:txBody>
      </p:sp>
      <p:sp>
        <p:nvSpPr>
          <p:cNvPr id="79875"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endParaRPr lang="en-US" altLang="en-US" sz="1200" smtClean="0"/>
          </a:p>
        </p:txBody>
      </p:sp>
      <p:sp>
        <p:nvSpPr>
          <p:cNvPr id="7987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fld id="{82139544-733B-4BDF-B6E2-D7F20CA926CD}" type="slidenum">
              <a:rPr lang="en-US" altLang="en-US" sz="1200" smtClean="0"/>
              <a:pPr/>
              <a:t>44</a:t>
            </a:fld>
            <a:endParaRPr lang="en-US" altLang="en-US" sz="1200" smtClean="0"/>
          </a:p>
        </p:txBody>
      </p:sp>
      <p:sp>
        <p:nvSpPr>
          <p:cNvPr id="79877" name="Rectangle 2"/>
          <p:cNvSpPr>
            <a:spLocks noGrp="1" noRot="1" noChangeAspect="1" noChangeArrowheads="1" noTextEdit="1"/>
          </p:cNvSpPr>
          <p:nvPr>
            <p:ph type="sldImg"/>
          </p:nvPr>
        </p:nvSpPr>
        <p:spPr>
          <a:ln/>
        </p:spPr>
      </p:sp>
      <p:sp>
        <p:nvSpPr>
          <p:cNvPr id="7987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a:p>
            <a:endParaRPr lang="en-US" altLang="en-US" smtClean="0">
              <a:latin typeface="Arial" panose="020B0604020202020204" pitchFamily="34" charset="0"/>
            </a:endParaRPr>
          </a:p>
          <a:p>
            <a:r>
              <a:rPr lang="en-US" altLang="en-US" smtClean="0">
                <a:latin typeface="Arial" panose="020B0604020202020204" pitchFamily="34" charset="0"/>
              </a:rPr>
              <a:t>Interlocks into the machine’s control system to stop operation when the sensing filed (photoelectric, radio frequency, or electromagnetic) is disturbed.</a:t>
            </a:r>
          </a:p>
          <a:p>
            <a:endParaRPr lang="en-US" altLang="en-US" smtClean="0">
              <a:latin typeface="Arial" panose="020B0604020202020204" pitchFamily="34" charset="0"/>
            </a:endParaRPr>
          </a:p>
          <a:p>
            <a:r>
              <a:rPr lang="en-US" altLang="en-US" smtClean="0">
                <a:latin typeface="Arial" panose="020B0604020202020204" pitchFamily="34" charset="0"/>
              </a:rPr>
              <a:t>Advantages: adjust to fit different stock sizes; allows access to load and unload the machine; and allows access to the guarded area for maintenance and set-up activities.</a:t>
            </a:r>
          </a:p>
          <a:p>
            <a:endParaRPr lang="en-US" altLang="en-US" smtClean="0">
              <a:latin typeface="Arial" panose="020B0604020202020204" pitchFamily="34" charset="0"/>
            </a:endParaRPr>
          </a:p>
          <a:p>
            <a:r>
              <a:rPr lang="en-US" altLang="en-US" smtClean="0">
                <a:latin typeface="Arial" panose="020B0604020202020204" pitchFamily="34" charset="0"/>
              </a:rPr>
              <a:t>Disadvantages: Restricted to machines that stop operating cycle before operator can reach into danger area (e.g., machines with partial revolution clutches or hydraulic machines); Must be carefully maintained and adjusted; does not protect operator in the event of a mechanical failure; and operator may make device ineffective.</a:t>
            </a:r>
          </a:p>
          <a:p>
            <a:endParaRPr lang="en-US" altLang="en-US" smtClean="0">
              <a:latin typeface="Arial" panose="020B0604020202020204" pitchFamily="34" charset="0"/>
            </a:endParaRPr>
          </a:p>
          <a:p>
            <a:r>
              <a:rPr lang="en-US" altLang="en-US" smtClean="0">
                <a:latin typeface="Arial" panose="020B0604020202020204" pitchFamily="34" charset="0"/>
              </a:rPr>
              <a:t>There are also presence-sensing mats that interlock into machine’s control system to stop operation when a predetermined weight is applied to the mat.  A manual reset switch must be located outside the protected zone.</a:t>
            </a:r>
          </a:p>
        </p:txBody>
      </p:sp>
    </p:spTree>
    <p:extLst>
      <p:ext uri="{BB962C8B-B14F-4D97-AF65-F5344CB8AC3E}">
        <p14:creationId xmlns:p14="http://schemas.microsoft.com/office/powerpoint/2010/main" val="12539449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fld id="{83C0DD57-3CF6-41C7-A6FF-C7542508EC22}" type="slidenum">
              <a:rPr lang="en-US" altLang="en-US" sz="1200" smtClean="0"/>
              <a:pPr/>
              <a:t>48</a:t>
            </a:fld>
            <a:endParaRPr lang="en-US" altLang="en-US" sz="1200"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a:p>
            <a:r>
              <a:rPr lang="en-US" altLang="en-US" smtClean="0">
                <a:latin typeface="Arial" panose="020B0604020202020204" pitchFamily="34" charset="0"/>
              </a:rPr>
              <a:t>This kind of control requires a part-revolution clutch, brake, and brake monitor if used on a power press as shown.</a:t>
            </a:r>
          </a:p>
          <a:p>
            <a:endParaRPr lang="en-US" altLang="en-US" smtClean="0">
              <a:latin typeface="Arial" panose="020B0604020202020204" pitchFamily="34" charset="0"/>
            </a:endParaRPr>
          </a:p>
          <a:p>
            <a:r>
              <a:rPr lang="en-US" altLang="en-US" smtClean="0">
                <a:latin typeface="Arial" panose="020B0604020202020204" pitchFamily="34" charset="0"/>
              </a:rPr>
              <a:t>A similar device, known as a </a:t>
            </a:r>
            <a:r>
              <a:rPr lang="en-US" altLang="en-US" u="sng" smtClean="0">
                <a:latin typeface="Arial" panose="020B0604020202020204" pitchFamily="34" charset="0"/>
              </a:rPr>
              <a:t>two-hand trip</a:t>
            </a:r>
            <a:r>
              <a:rPr lang="en-US" altLang="en-US" i="1" smtClean="0">
                <a:latin typeface="Arial" panose="020B0604020202020204" pitchFamily="34" charset="0"/>
              </a:rPr>
              <a:t>,</a:t>
            </a:r>
            <a:r>
              <a:rPr lang="en-US" altLang="en-US" smtClean="0">
                <a:latin typeface="Arial" panose="020B0604020202020204" pitchFamily="34" charset="0"/>
              </a:rPr>
              <a:t> requires concurrent application of both of the operator’s control buttons to activate the machine cycle, after which the hands are free.  This device is used with machines equipped with full-revolution clutches.  The trips must be placed far enough from the point of operation to make it impossible for the operators to move their hands from the trip buttons or handles into the point of operation before the first half of the cycle is completed to prevent them from being accidentally placed in the danger area prior to the slide/ram or blade reaching the full “down” position. </a:t>
            </a:r>
          </a:p>
          <a:p>
            <a:endParaRPr lang="en-US" altLang="en-US" smtClean="0">
              <a:latin typeface="Arial" panose="020B0604020202020204" pitchFamily="34" charset="0"/>
            </a:endParaRPr>
          </a:p>
          <a:p>
            <a:r>
              <a:rPr lang="en-US" altLang="en-US" smtClean="0">
                <a:latin typeface="Arial" panose="020B0604020202020204" pitchFamily="34" charset="0"/>
              </a:rPr>
              <a:t>Advantages: operator’s hands are at a predetermined safe distance; and operator’s hands are free to pick up new parts after completion of first part of cycle.</a:t>
            </a:r>
          </a:p>
          <a:p>
            <a:endParaRPr lang="en-US" altLang="en-US" smtClean="0">
              <a:latin typeface="Arial" panose="020B0604020202020204" pitchFamily="34" charset="0"/>
            </a:endParaRPr>
          </a:p>
          <a:p>
            <a:r>
              <a:rPr lang="en-US" altLang="en-US" smtClean="0">
                <a:latin typeface="Arial" panose="020B0604020202020204" pitchFamily="34" charset="0"/>
              </a:rPr>
              <a:t>Disadvantages: Requires a partial cycle machine with a brake and anti-repeat feature; operator may make devices without anti-tiedown ineffective; and protects the operator only.</a:t>
            </a:r>
          </a:p>
        </p:txBody>
      </p:sp>
    </p:spTree>
    <p:extLst>
      <p:ext uri="{BB962C8B-B14F-4D97-AF65-F5344CB8AC3E}">
        <p14:creationId xmlns:p14="http://schemas.microsoft.com/office/powerpoint/2010/main" val="2724001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fld id="{0BB8BB71-54E7-4302-81B0-2CBF2DC71001}" type="slidenum">
              <a:rPr lang="en-US" altLang="en-US" sz="1200" smtClean="0"/>
              <a:pPr/>
              <a:t>49</a:t>
            </a:fld>
            <a:endParaRPr lang="en-US" altLang="en-US" sz="1200"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a:p>
            <a:r>
              <a:rPr lang="en-US" altLang="en-US" smtClean="0">
                <a:latin typeface="Arial" panose="020B0604020202020204" pitchFamily="34" charset="0"/>
              </a:rPr>
              <a:t>Safety trip controls provide a quick means for deactivating the machine in an emergency situation. For example a pressure-sensitive body bar, when depressed, will deactivate the machine. If the operator or anyone trips, loses balance, or is drawn toward the machine, applying pressure to the bar will stop the operation. Trip-rods and trip-wires are also used in the same fashion. Tripwire cables must be manually reset to restart the machine.</a:t>
            </a:r>
          </a:p>
        </p:txBody>
      </p:sp>
    </p:spTree>
    <p:extLst>
      <p:ext uri="{BB962C8B-B14F-4D97-AF65-F5344CB8AC3E}">
        <p14:creationId xmlns:p14="http://schemas.microsoft.com/office/powerpoint/2010/main" val="29911313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fld id="{BD03883B-C652-428E-93EA-31C9D431FC3F}" type="slidenum">
              <a:rPr lang="en-US" altLang="en-US" sz="1200" smtClean="0"/>
              <a:pPr/>
              <a:t>50</a:t>
            </a:fld>
            <a:endParaRPr lang="en-US" altLang="en-US" sz="1200"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a:p>
            <a:r>
              <a:rPr lang="en-US" altLang="en-US" smtClean="0">
                <a:latin typeface="Arial" panose="020B0604020202020204" pitchFamily="34" charset="0"/>
              </a:rPr>
              <a:t>Power Press:  Provides barrier between danger area and operator until completion of machine cycle. Another potential application of this type of device is where the gate is a component of a perimeter safeguarding system. Here the gate may provide protection not only to the operator but to pedestrian traffic as well.</a:t>
            </a:r>
          </a:p>
          <a:p>
            <a:endParaRPr lang="en-US" altLang="en-US" smtClean="0">
              <a:latin typeface="Arial" panose="020B0604020202020204" pitchFamily="34" charset="0"/>
            </a:endParaRPr>
          </a:p>
          <a:p>
            <a:r>
              <a:rPr lang="en-US" altLang="en-US" smtClean="0">
                <a:latin typeface="Arial" panose="020B0604020202020204" pitchFamily="34" charset="0"/>
              </a:rPr>
              <a:t>Advantages: prevents operator from reaching into danger area during machine cycle; and provides protection from machine repeat.</a:t>
            </a:r>
          </a:p>
          <a:p>
            <a:endParaRPr lang="en-US" altLang="en-US" smtClean="0">
              <a:latin typeface="Arial" panose="020B0604020202020204" pitchFamily="34" charset="0"/>
            </a:endParaRPr>
          </a:p>
          <a:p>
            <a:r>
              <a:rPr lang="en-US" altLang="en-US" smtClean="0">
                <a:latin typeface="Arial" panose="020B0604020202020204" pitchFamily="34" charset="0"/>
              </a:rPr>
              <a:t>Disadvantages: may require frequent inspection and regular maintenance; and may interfere with operator’s ability to see work.</a:t>
            </a:r>
          </a:p>
          <a:p>
            <a:endParaRPr lang="en-US" altLang="en-US" smtClean="0">
              <a:latin typeface="Arial" panose="020B0604020202020204" pitchFamily="34" charset="0"/>
            </a:endParaRPr>
          </a:p>
          <a:p>
            <a:r>
              <a:rPr lang="en-US" altLang="en-US" smtClean="0">
                <a:latin typeface="Arial" panose="020B0604020202020204" pitchFamily="34" charset="0"/>
              </a:rPr>
              <a:t>On some machines, gate may only prevent access on the downstroke.  This may increase production by allowing the operator to remove and feed the press on the upstroke.</a:t>
            </a:r>
          </a:p>
        </p:txBody>
      </p:sp>
    </p:spTree>
    <p:extLst>
      <p:ext uri="{BB962C8B-B14F-4D97-AF65-F5344CB8AC3E}">
        <p14:creationId xmlns:p14="http://schemas.microsoft.com/office/powerpoint/2010/main" val="31908307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ChangeArrowheads="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When gate is lifted, interlock switch prevents baler from operating.</a:t>
            </a:r>
          </a:p>
          <a:p>
            <a:endParaRPr lang="en-US" altLang="en-US" smtClean="0">
              <a:latin typeface="Arial" panose="020B0604020202020204" pitchFamily="34" charset="0"/>
            </a:endParaRPr>
          </a:p>
        </p:txBody>
      </p:sp>
      <p:sp>
        <p:nvSpPr>
          <p:cNvPr id="9114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r>
              <a:rPr lang="en-US" altLang="en-US" sz="1200" smtClean="0"/>
              <a:t>Machine Safety</a:t>
            </a:r>
          </a:p>
        </p:txBody>
      </p:sp>
      <p:sp>
        <p:nvSpPr>
          <p:cNvPr id="91141"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endParaRPr lang="en-US" altLang="en-US" sz="1200" smtClean="0"/>
          </a:p>
        </p:txBody>
      </p:sp>
      <p:sp>
        <p:nvSpPr>
          <p:cNvPr id="91142"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fld id="{CDC1C400-22A9-4B41-9EEE-28ADD7207828}" type="slidenum">
              <a:rPr lang="en-US" altLang="en-US" sz="1200" smtClean="0"/>
              <a:pPr/>
              <a:t>51</a:t>
            </a:fld>
            <a:endParaRPr lang="en-US" altLang="en-US" sz="1200" smtClean="0"/>
          </a:p>
        </p:txBody>
      </p:sp>
    </p:spTree>
    <p:extLst>
      <p:ext uri="{BB962C8B-B14F-4D97-AF65-F5344CB8AC3E}">
        <p14:creationId xmlns:p14="http://schemas.microsoft.com/office/powerpoint/2010/main" val="16592787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ChangeArrowheads="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a:p>
            <a:r>
              <a:rPr lang="en-US" altLang="en-US" smtClean="0">
                <a:latin typeface="Arial" panose="020B0604020202020204" pitchFamily="34" charset="0"/>
              </a:rPr>
              <a:t>One approach to safeguarding by location is shown in this photo.  Operator controls may be located at a safe distance from the machine if there is no reason for the operator to tend it.</a:t>
            </a:r>
          </a:p>
          <a:p>
            <a:endParaRPr lang="en-US" altLang="en-US" smtClean="0">
              <a:latin typeface="Arial" panose="020B0604020202020204" pitchFamily="34" charset="0"/>
            </a:endParaRPr>
          </a:p>
          <a:p>
            <a:r>
              <a:rPr lang="en-US" altLang="en-US" smtClean="0">
                <a:latin typeface="Arial" panose="020B0604020202020204" pitchFamily="34" charset="0"/>
              </a:rPr>
              <a:t>Another approach is to locate the machine so that a plant design feature, such as a wall, protects the worker and other personnel. Enclosure walls or fences can also restrict access to machines.  Another possible solution is to have dangerous parts located high enough to be out of the normal reach of any worker.</a:t>
            </a:r>
          </a:p>
          <a:p>
            <a:endParaRPr lang="en-US" altLang="en-US" smtClean="0">
              <a:latin typeface="Arial" panose="020B0604020202020204" pitchFamily="34" charset="0"/>
            </a:endParaRPr>
          </a:p>
          <a:p>
            <a:r>
              <a:rPr lang="en-US" altLang="en-US" smtClean="0">
                <a:latin typeface="Arial" panose="020B0604020202020204" pitchFamily="34" charset="0"/>
              </a:rPr>
              <a:t>Another example of a safe distance safeguarding method is the use of gravity feed methods that reduce or eliminate employee exposure to machine hazards as the part slides down a chute into the point of operation.</a:t>
            </a:r>
          </a:p>
        </p:txBody>
      </p:sp>
      <p:sp>
        <p:nvSpPr>
          <p:cNvPr id="9318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r>
              <a:rPr lang="en-US" altLang="en-US" sz="1200" smtClean="0"/>
              <a:t>Machine Safety</a:t>
            </a:r>
          </a:p>
        </p:txBody>
      </p:sp>
      <p:sp>
        <p:nvSpPr>
          <p:cNvPr id="93189"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endParaRPr lang="en-US" altLang="en-US" sz="1200" smtClean="0"/>
          </a:p>
        </p:txBody>
      </p:sp>
      <p:sp>
        <p:nvSpPr>
          <p:cNvPr id="93190"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fld id="{4002324A-BAA8-4C84-8B14-BBD043507959}" type="slidenum">
              <a:rPr lang="en-US" altLang="en-US" sz="1200" smtClean="0"/>
              <a:pPr/>
              <a:t>52</a:t>
            </a:fld>
            <a:endParaRPr lang="en-US" altLang="en-US" sz="1200" smtClean="0"/>
          </a:p>
        </p:txBody>
      </p:sp>
    </p:spTree>
    <p:extLst>
      <p:ext uri="{BB962C8B-B14F-4D97-AF65-F5344CB8AC3E}">
        <p14:creationId xmlns:p14="http://schemas.microsoft.com/office/powerpoint/2010/main" val="3157425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ChangeArrowheads="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In these devices and employee places the part in a magazine which is then fed into the point of operation.  Automatic and semiautomatic ejection methods include pneumatic (jet of air), magnetic, mechanical *such as an arm), or vacuum.</a:t>
            </a:r>
          </a:p>
        </p:txBody>
      </p:sp>
      <p:sp>
        <p:nvSpPr>
          <p:cNvPr id="9523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r>
              <a:rPr lang="en-US" altLang="en-US" sz="1200" smtClean="0"/>
              <a:t>Machine Safety</a:t>
            </a:r>
          </a:p>
        </p:txBody>
      </p:sp>
      <p:sp>
        <p:nvSpPr>
          <p:cNvPr id="95237"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endParaRPr lang="en-US" altLang="en-US" sz="1200" smtClean="0"/>
          </a:p>
        </p:txBody>
      </p:sp>
      <p:sp>
        <p:nvSpPr>
          <p:cNvPr id="95238"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fld id="{A13DFB83-7601-45B4-A826-64BBA72B02C4}" type="slidenum">
              <a:rPr lang="en-US" altLang="en-US" sz="1200" smtClean="0"/>
              <a:pPr/>
              <a:t>53</a:t>
            </a:fld>
            <a:endParaRPr lang="en-US" altLang="en-US" sz="1200" smtClean="0"/>
          </a:p>
        </p:txBody>
      </p:sp>
    </p:spTree>
    <p:extLst>
      <p:ext uri="{BB962C8B-B14F-4D97-AF65-F5344CB8AC3E}">
        <p14:creationId xmlns:p14="http://schemas.microsoft.com/office/powerpoint/2010/main" val="27851719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fld id="{415859D7-CFE6-4E21-9A7E-90FEA98589A8}" type="slidenum">
              <a:rPr lang="en-US" altLang="en-US" sz="1200" smtClean="0"/>
              <a:pPr/>
              <a:t>54</a:t>
            </a:fld>
            <a:endParaRPr lang="en-US" altLang="en-US" sz="1200"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a:p>
            <a:r>
              <a:rPr lang="en-US" altLang="en-US" smtClean="0">
                <a:latin typeface="Arial" panose="020B0604020202020204" pitchFamily="34" charset="0"/>
              </a:rPr>
              <a:t>Many feeding and ejection methods do not require operators to place their hands in the danger area. In some cases, no operator involvement is necessary after the machine is set up.  In other situations, operators can manually feed the stock with the </a:t>
            </a:r>
            <a:r>
              <a:rPr lang="en-US" altLang="en-US" u="sng" smtClean="0">
                <a:latin typeface="Arial" panose="020B0604020202020204" pitchFamily="34" charset="0"/>
              </a:rPr>
              <a:t>assistance</a:t>
            </a:r>
            <a:r>
              <a:rPr lang="en-US" altLang="en-US" smtClean="0">
                <a:latin typeface="Arial" panose="020B0604020202020204" pitchFamily="34" charset="0"/>
              </a:rPr>
              <a:t> of a feeding mechanism.  Properly designed ejection methods do not require operator involvement after the machine starts to function.</a:t>
            </a:r>
          </a:p>
          <a:p>
            <a:endParaRPr lang="en-US" altLang="en-US" smtClean="0">
              <a:latin typeface="Arial" panose="020B0604020202020204" pitchFamily="34" charset="0"/>
            </a:endParaRPr>
          </a:p>
          <a:p>
            <a:r>
              <a:rPr lang="en-US" altLang="en-US" smtClean="0">
                <a:latin typeface="Arial" panose="020B0604020202020204" pitchFamily="34" charset="0"/>
              </a:rPr>
              <a:t>Using feeding and ejection methods does not eliminate the need for safeguarding.  Guards and other devices must be used wherever they are necessary to provide protection from hazards.</a:t>
            </a:r>
          </a:p>
          <a:p>
            <a:endParaRPr lang="en-US" altLang="en-US" smtClean="0">
              <a:latin typeface="Arial" panose="020B0604020202020204" pitchFamily="34" charset="0"/>
            </a:endParaRPr>
          </a:p>
          <a:p>
            <a:r>
              <a:rPr lang="en-US" altLang="en-US" smtClean="0">
                <a:latin typeface="Arial" panose="020B0604020202020204" pitchFamily="34" charset="0"/>
              </a:rPr>
              <a:t>Automatic feeds reduce the operator exposure during the work process, and sometimes do not require any effort by the operator after the machine is set up and running.</a:t>
            </a:r>
          </a:p>
          <a:p>
            <a:endParaRPr lang="en-US" altLang="en-US" smtClean="0">
              <a:latin typeface="Arial" panose="020B0604020202020204" pitchFamily="34" charset="0"/>
            </a:endParaRPr>
          </a:p>
          <a:p>
            <a:r>
              <a:rPr lang="en-US" altLang="en-US" smtClean="0">
                <a:latin typeface="Arial" panose="020B0604020202020204" pitchFamily="34" charset="0"/>
              </a:rPr>
              <a:t>The power press shown in the photo above has an automatic feeding mechanism.  Notice the transparent fixed enclosure guard at the danger area.</a:t>
            </a:r>
          </a:p>
        </p:txBody>
      </p:sp>
    </p:spTree>
    <p:extLst>
      <p:ext uri="{BB962C8B-B14F-4D97-AF65-F5344CB8AC3E}">
        <p14:creationId xmlns:p14="http://schemas.microsoft.com/office/powerpoint/2010/main" val="34090987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fld id="{7749ED0A-BE6E-44F1-A47F-F4866C860283}" type="slidenum">
              <a:rPr lang="en-US" altLang="en-US" sz="1200" smtClean="0"/>
              <a:pPr/>
              <a:t>55</a:t>
            </a:fld>
            <a:endParaRPr lang="en-US" altLang="en-US" sz="1200"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a:p>
            <a:r>
              <a:rPr lang="en-US" altLang="en-US" smtClean="0">
                <a:latin typeface="Arial" panose="020B0604020202020204" pitchFamily="34" charset="0"/>
              </a:rPr>
              <a:t>Robots may create hazards themselves.  If they do, appropriate guards must be used.  The most common technique is to use perimeter guarding with interlocked gates.  </a:t>
            </a:r>
          </a:p>
          <a:p>
            <a:endParaRPr lang="en-US" altLang="en-US" smtClean="0">
              <a:latin typeface="Arial" panose="020B0604020202020204" pitchFamily="34" charset="0"/>
            </a:endParaRPr>
          </a:p>
          <a:p>
            <a:r>
              <a:rPr lang="en-US" altLang="en-US" smtClean="0">
                <a:latin typeface="Arial" panose="020B0604020202020204" pitchFamily="34" charset="0"/>
              </a:rPr>
              <a:t>The American National Standards Institute (ANSI) safety standard for industrial robots, ANSI/RIA R15.06-1999, presents certain basic requirements for protecting the worker.  However, when a robot is used in a workplace, the employer should accomplish a comprehensive operational safety and health hazard analysis and then implement an effective safeguarding system which is fully responsive to the situation.  [Various effective safeguarding techniques are described in ANSI B11.19-1990 (R1997).]</a:t>
            </a:r>
          </a:p>
          <a:p>
            <a:endParaRPr lang="en-US" altLang="en-US" smtClean="0">
              <a:latin typeface="Arial" panose="020B0604020202020204" pitchFamily="34" charset="0"/>
            </a:endParaRPr>
          </a:p>
          <a:p>
            <a:r>
              <a:rPr lang="en-US" altLang="en-US" smtClean="0">
                <a:latin typeface="Arial" panose="020B0604020202020204" pitchFamily="34" charset="0"/>
              </a:rPr>
              <a:t>Studies in Sweden and Japan indicate that many robot accidents did not occur under normal operating conditions, but rather during programming, program touch-up, maintenance, repair, testing, setup, or adjustment.  During these operations, workers may temporarily be within the robot’s working envelope where unintended operation could result in injuries.</a:t>
            </a:r>
          </a:p>
        </p:txBody>
      </p:sp>
    </p:spTree>
    <p:extLst>
      <p:ext uri="{BB962C8B-B14F-4D97-AF65-F5344CB8AC3E}">
        <p14:creationId xmlns:p14="http://schemas.microsoft.com/office/powerpoint/2010/main" val="2563684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ChangeArrowheads="1" noTextEdit="1"/>
          </p:cNvSpPr>
          <p:nvPr>
            <p:ph type="sldImg"/>
          </p:nvPr>
        </p:nvSpPr>
        <p:spPr>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OSHA 3170</a:t>
            </a:r>
          </a:p>
        </p:txBody>
      </p:sp>
      <p:sp>
        <p:nvSpPr>
          <p:cNvPr id="1434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r>
              <a:rPr lang="en-US" altLang="en-US" sz="1200" smtClean="0"/>
              <a:t>Machine Safety</a:t>
            </a:r>
          </a:p>
        </p:txBody>
      </p:sp>
      <p:sp>
        <p:nvSpPr>
          <p:cNvPr id="14341"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endParaRPr lang="en-US" altLang="en-US" sz="1200" smtClean="0"/>
          </a:p>
        </p:txBody>
      </p:sp>
      <p:sp>
        <p:nvSpPr>
          <p:cNvPr id="14342"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fld id="{F58D0A69-7BEE-4BBD-8572-C6A9D2580FE2}" type="slidenum">
              <a:rPr lang="en-US" altLang="en-US" sz="1200" smtClean="0"/>
              <a:pPr/>
              <a:t>7</a:t>
            </a:fld>
            <a:endParaRPr lang="en-US" altLang="en-US" sz="1200" smtClean="0"/>
          </a:p>
        </p:txBody>
      </p:sp>
    </p:spTree>
    <p:extLst>
      <p:ext uri="{BB962C8B-B14F-4D97-AF65-F5344CB8AC3E}">
        <p14:creationId xmlns:p14="http://schemas.microsoft.com/office/powerpoint/2010/main" val="33286816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ChangeArrowheads="1" noTextEdit="1"/>
          </p:cNvSpPr>
          <p:nvPr>
            <p:ph type="sldImg"/>
          </p:nvPr>
        </p:nvSpPr>
        <p:spPr>
          <a:ln/>
        </p:spPr>
      </p:sp>
      <p:sp>
        <p:nvSpPr>
          <p:cNvPr id="101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0138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r>
              <a:rPr lang="en-US" altLang="en-US" sz="1200" smtClean="0"/>
              <a:t>Machine Safety</a:t>
            </a:r>
          </a:p>
        </p:txBody>
      </p:sp>
      <p:sp>
        <p:nvSpPr>
          <p:cNvPr id="101381"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endParaRPr lang="en-US" altLang="en-US" sz="1200" smtClean="0"/>
          </a:p>
        </p:txBody>
      </p:sp>
      <p:sp>
        <p:nvSpPr>
          <p:cNvPr id="101382"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fld id="{236864B4-AF04-4F79-A90D-04CE0566B7B1}" type="slidenum">
              <a:rPr lang="en-US" altLang="en-US" sz="1200" smtClean="0"/>
              <a:pPr/>
              <a:t>56</a:t>
            </a:fld>
            <a:endParaRPr lang="en-US" altLang="en-US" sz="1200" smtClean="0"/>
          </a:p>
        </p:txBody>
      </p:sp>
    </p:spTree>
    <p:extLst>
      <p:ext uri="{BB962C8B-B14F-4D97-AF65-F5344CB8AC3E}">
        <p14:creationId xmlns:p14="http://schemas.microsoft.com/office/powerpoint/2010/main" val="25338888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ChangeArrowheads="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034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r>
              <a:rPr lang="en-US" altLang="en-US" sz="1200" smtClean="0"/>
              <a:t>Machine Safety</a:t>
            </a:r>
          </a:p>
        </p:txBody>
      </p:sp>
      <p:sp>
        <p:nvSpPr>
          <p:cNvPr id="103429"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endParaRPr lang="en-US" altLang="en-US" sz="1200" smtClean="0"/>
          </a:p>
        </p:txBody>
      </p:sp>
      <p:sp>
        <p:nvSpPr>
          <p:cNvPr id="103430"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fld id="{B6DBE5C7-32A6-46BB-A238-50B3D37F2740}" type="slidenum">
              <a:rPr lang="en-US" altLang="en-US" sz="1200" smtClean="0"/>
              <a:pPr/>
              <a:t>57</a:t>
            </a:fld>
            <a:endParaRPr lang="en-US" altLang="en-US" sz="1200" smtClean="0"/>
          </a:p>
        </p:txBody>
      </p:sp>
    </p:spTree>
    <p:extLst>
      <p:ext uri="{BB962C8B-B14F-4D97-AF65-F5344CB8AC3E}">
        <p14:creationId xmlns:p14="http://schemas.microsoft.com/office/powerpoint/2010/main" val="9128489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fld id="{97DCDFA9-7DFA-4CC3-A209-7EB3C3EFF09F}" type="slidenum">
              <a:rPr lang="en-US" altLang="en-US" sz="1200" smtClean="0"/>
              <a:pPr/>
              <a:t>58</a:t>
            </a:fld>
            <a:endParaRPr lang="en-US" altLang="en-US" sz="1200"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Personal pictures.</a:t>
            </a:r>
          </a:p>
          <a:p>
            <a:r>
              <a:rPr lang="en-US" altLang="en-US" smtClean="0">
                <a:latin typeface="Arial" panose="020B0604020202020204" pitchFamily="34" charset="0"/>
              </a:rPr>
              <a:t>Miscellaneous aids, such as these, do not give complete protection from machine hazards, but may provide the operator with an extra margin of safety.  </a:t>
            </a:r>
          </a:p>
        </p:txBody>
      </p:sp>
    </p:spTree>
    <p:extLst>
      <p:ext uri="{BB962C8B-B14F-4D97-AF65-F5344CB8AC3E}">
        <p14:creationId xmlns:p14="http://schemas.microsoft.com/office/powerpoint/2010/main" val="310502664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fld id="{DD4EE69E-0628-46A3-80B4-972210823137}" type="slidenum">
              <a:rPr lang="en-US" altLang="en-US" sz="1200" smtClean="0"/>
              <a:pPr/>
              <a:t>59</a:t>
            </a:fld>
            <a:endParaRPr lang="en-US" altLang="en-US" sz="1200"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a:p>
            <a:r>
              <a:rPr lang="en-US" altLang="en-US" smtClean="0">
                <a:latin typeface="Arial" panose="020B0604020202020204" pitchFamily="34" charset="0"/>
              </a:rPr>
              <a:t>Tools can be used to remove material instead of placing body part in dangerous area</a:t>
            </a:r>
          </a:p>
        </p:txBody>
      </p:sp>
    </p:spTree>
    <p:extLst>
      <p:ext uri="{BB962C8B-B14F-4D97-AF65-F5344CB8AC3E}">
        <p14:creationId xmlns:p14="http://schemas.microsoft.com/office/powerpoint/2010/main" val="9826107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fld id="{FB38AE93-D07A-418D-BF60-63A1F512740F}" type="slidenum">
              <a:rPr lang="en-US" altLang="en-US" sz="1200" smtClean="0"/>
              <a:pPr/>
              <a:t>60</a:t>
            </a:fld>
            <a:endParaRPr lang="en-US" altLang="en-US" sz="1200"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100" u="sng" smtClean="0">
                <a:latin typeface="Arial" panose="020B0604020202020204" pitchFamily="34" charset="0"/>
              </a:rPr>
              <a:t>Prevent Contact</a:t>
            </a:r>
            <a:r>
              <a:rPr lang="en-US" altLang="en-US" sz="1100" smtClean="0">
                <a:latin typeface="Arial" panose="020B0604020202020204" pitchFamily="34" charset="0"/>
              </a:rPr>
              <a:t> – Prevent worker’s body or clothing from contacting hazardous moving parts. A good safeguarding system eliminates the possibility of the operator or other workers placing parts of their bodies near hazardous moving parts.</a:t>
            </a:r>
          </a:p>
          <a:p>
            <a:r>
              <a:rPr lang="en-US" altLang="en-US" sz="1100" u="sng" smtClean="0">
                <a:latin typeface="Arial" panose="020B0604020202020204" pitchFamily="34" charset="0"/>
              </a:rPr>
              <a:t>Secure</a:t>
            </a:r>
            <a:r>
              <a:rPr lang="en-US" altLang="en-US" sz="1100" smtClean="0">
                <a:latin typeface="Arial" panose="020B0604020202020204" pitchFamily="34" charset="0"/>
              </a:rPr>
              <a:t> – firmly secured to machine and not easily removed. A safeguard that can easily be made ineffective is no safeguard at all.  Guards and safety devices should be made of durable material that will withstand the conditions of normal use and be firmly secured to the machine.</a:t>
            </a:r>
          </a:p>
          <a:p>
            <a:r>
              <a:rPr lang="en-US" altLang="en-US" sz="1100" u="sng" smtClean="0">
                <a:latin typeface="Arial" panose="020B0604020202020204" pitchFamily="34" charset="0"/>
              </a:rPr>
              <a:t>Protect from falling objects</a:t>
            </a:r>
            <a:r>
              <a:rPr lang="en-US" altLang="en-US" sz="1100" smtClean="0">
                <a:latin typeface="Arial" panose="020B0604020202020204" pitchFamily="34" charset="0"/>
              </a:rPr>
              <a:t> – Ensure that no objects can fall into moving parts. A small tool which is dropped into a cycling machine could easily become a projectile that could strike and injure someone.</a:t>
            </a:r>
          </a:p>
          <a:p>
            <a:r>
              <a:rPr lang="en-US" altLang="en-US" sz="1100" u="sng" smtClean="0">
                <a:latin typeface="Arial" panose="020B0604020202020204" pitchFamily="34" charset="0"/>
              </a:rPr>
              <a:t>Create no new hazards</a:t>
            </a:r>
            <a:r>
              <a:rPr lang="en-US" altLang="en-US" sz="1100" smtClean="0">
                <a:latin typeface="Arial" panose="020B0604020202020204" pitchFamily="34" charset="0"/>
              </a:rPr>
              <a:t> – Must not have shear points, jagged edges or unfinished surfaces. A safeguard defeats its own purpose if it creates a hazard of its own such as a shear point, a jagged edge, or an unfinished surface which can cause a laceration.  The edges of guards, for instance, should be  rolled or bolted in such a way that they eliminate sharp edges.</a:t>
            </a:r>
          </a:p>
          <a:p>
            <a:r>
              <a:rPr lang="en-US" altLang="en-US" sz="1100" u="sng" smtClean="0">
                <a:latin typeface="Arial" panose="020B0604020202020204" pitchFamily="34" charset="0"/>
              </a:rPr>
              <a:t>Create no interference</a:t>
            </a:r>
            <a:r>
              <a:rPr lang="en-US" altLang="en-US" sz="1100" smtClean="0">
                <a:latin typeface="Arial" panose="020B0604020202020204" pitchFamily="34" charset="0"/>
              </a:rPr>
              <a:t> – Must not prevent worker from performing the job quickly and comfortably. Any safeguard which impedes a worker from performing a job quickly and comfortably might soon be overridden or disregarded.  Proper safeguarding can actually enhance efficiency since it can relieve the worker’s apprehensions about injury.</a:t>
            </a:r>
          </a:p>
          <a:p>
            <a:r>
              <a:rPr lang="en-US" altLang="en-US" sz="1100" u="sng" smtClean="0">
                <a:latin typeface="Arial" panose="020B0604020202020204" pitchFamily="34" charset="0"/>
              </a:rPr>
              <a:t>Allow safe lubrication</a:t>
            </a:r>
            <a:r>
              <a:rPr lang="en-US" altLang="en-US" sz="1100" smtClean="0">
                <a:latin typeface="Arial" panose="020B0604020202020204" pitchFamily="34" charset="0"/>
              </a:rPr>
              <a:t> – If possible, be able to lubricate the machine without removing the safeguards. Locating oil reservoirs outside the guard, with a line leading to the lubrication point, will reduce the need for the worker to enter the hazardous area.</a:t>
            </a:r>
          </a:p>
          <a:p>
            <a:endParaRPr lang="en-US" altLang="en-US" sz="1100" smtClean="0">
              <a:latin typeface="Arial" panose="020B0604020202020204" pitchFamily="34" charset="0"/>
            </a:endParaRPr>
          </a:p>
          <a:p>
            <a:endParaRPr lang="en-US" altLang="en-US" sz="1100" smtClean="0">
              <a:latin typeface="Arial" panose="020B0604020202020204" pitchFamily="34" charset="0"/>
            </a:endParaRPr>
          </a:p>
          <a:p>
            <a:endParaRPr lang="en-US" altLang="en-US" sz="1100" smtClean="0">
              <a:latin typeface="Arial" panose="020B0604020202020204" pitchFamily="34" charset="0"/>
            </a:endParaRPr>
          </a:p>
        </p:txBody>
      </p:sp>
    </p:spTree>
    <p:extLst>
      <p:ext uri="{BB962C8B-B14F-4D97-AF65-F5344CB8AC3E}">
        <p14:creationId xmlns:p14="http://schemas.microsoft.com/office/powerpoint/2010/main" val="4330005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fld id="{4B54EF10-EEE9-44E9-BB50-DBBE14A2BB00}" type="slidenum">
              <a:rPr lang="en-US" altLang="en-US" sz="1200" smtClean="0"/>
              <a:pPr/>
              <a:t>64</a:t>
            </a:fld>
            <a:endParaRPr lang="en-US" altLang="en-US" sz="1200"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5488526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fld id="{0CB0B514-DECA-4539-997A-457D466B483E}" type="slidenum">
              <a:rPr lang="en-US" altLang="en-US" sz="1200" smtClean="0"/>
              <a:pPr/>
              <a:t>65</a:t>
            </a:fld>
            <a:endParaRPr lang="en-US" altLang="en-US" sz="1200"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4312385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fld id="{F2AED3E6-1633-4C11-8C58-59A5696F0901}" type="slidenum">
              <a:rPr lang="en-US" altLang="en-US" sz="1200" smtClean="0"/>
              <a:pPr/>
              <a:t>66</a:t>
            </a:fld>
            <a:endParaRPr lang="en-US" altLang="en-US" sz="1200"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4117779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ChangeArrowheads="1" noTextEdit="1"/>
          </p:cNvSpPr>
          <p:nvPr>
            <p:ph type="sldImg"/>
          </p:nvPr>
        </p:nvSpPr>
        <p:spPr>
          <a:ln/>
        </p:spPr>
      </p:sp>
      <p:sp>
        <p:nvSpPr>
          <p:cNvPr id="139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3926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r>
              <a:rPr lang="en-US" altLang="en-US" sz="1200" smtClean="0"/>
              <a:t>Machine Safety</a:t>
            </a:r>
          </a:p>
        </p:txBody>
      </p:sp>
      <p:sp>
        <p:nvSpPr>
          <p:cNvPr id="139269"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endParaRPr lang="en-US" altLang="en-US" sz="1200" smtClean="0"/>
          </a:p>
        </p:txBody>
      </p:sp>
      <p:sp>
        <p:nvSpPr>
          <p:cNvPr id="139270"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fld id="{C7E4C7A8-B411-42E7-8F6E-723BEFA2D399}" type="slidenum">
              <a:rPr lang="en-US" altLang="en-US" sz="1200" smtClean="0"/>
              <a:pPr/>
              <a:t>85</a:t>
            </a:fld>
            <a:endParaRPr lang="en-US" altLang="en-US" sz="1200" smtClean="0"/>
          </a:p>
        </p:txBody>
      </p:sp>
    </p:spTree>
    <p:extLst>
      <p:ext uri="{BB962C8B-B14F-4D97-AF65-F5344CB8AC3E}">
        <p14:creationId xmlns:p14="http://schemas.microsoft.com/office/powerpoint/2010/main" val="32181338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fld id="{FB6BA415-2A1A-4756-BCFD-6F882B1AC471}" type="slidenum">
              <a:rPr lang="en-US" altLang="en-US" sz="1200" smtClean="0"/>
              <a:pPr/>
              <a:t>87</a:t>
            </a:fld>
            <a:endParaRPr lang="en-US" altLang="en-US" sz="1200" smtClean="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Personal picture</a:t>
            </a:r>
          </a:p>
          <a:p>
            <a:r>
              <a:rPr lang="en-US" altLang="en-US" smtClean="0">
                <a:latin typeface="Arial" panose="020B0604020202020204" pitchFamily="34" charset="0"/>
              </a:rPr>
              <a:t>Work rests are used to support the work.. Work rests shall be kept adjusted closely to the wheel with a maximum opening of one-eighth inch to prevent the work from being jammed between the wheel and the rest, which may cause wheel breakage</a:t>
            </a:r>
          </a:p>
        </p:txBody>
      </p:sp>
    </p:spTree>
    <p:extLst>
      <p:ext uri="{BB962C8B-B14F-4D97-AF65-F5344CB8AC3E}">
        <p14:creationId xmlns:p14="http://schemas.microsoft.com/office/powerpoint/2010/main" val="1312147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ChangeArrowheads="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638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r>
              <a:rPr lang="en-US" altLang="en-US" sz="1200" smtClean="0"/>
              <a:t>Machine Safety</a:t>
            </a:r>
          </a:p>
        </p:txBody>
      </p:sp>
      <p:sp>
        <p:nvSpPr>
          <p:cNvPr id="16389"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endParaRPr lang="en-US" altLang="en-US" sz="1200" smtClean="0"/>
          </a:p>
        </p:txBody>
      </p:sp>
      <p:sp>
        <p:nvSpPr>
          <p:cNvPr id="16390"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fld id="{CF5AEBDE-576B-4874-92FF-EF9F56DC850C}" type="slidenum">
              <a:rPr lang="en-US" altLang="en-US" sz="1200" smtClean="0"/>
              <a:pPr/>
              <a:t>8</a:t>
            </a:fld>
            <a:endParaRPr lang="en-US" altLang="en-US" sz="1200" smtClean="0"/>
          </a:p>
        </p:txBody>
      </p:sp>
    </p:spTree>
    <p:extLst>
      <p:ext uri="{BB962C8B-B14F-4D97-AF65-F5344CB8AC3E}">
        <p14:creationId xmlns:p14="http://schemas.microsoft.com/office/powerpoint/2010/main" val="349453788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fld id="{7DC23C8F-680E-492D-85B8-8E968B8F52E2}" type="slidenum">
              <a:rPr lang="en-US" altLang="en-US" sz="1200" smtClean="0"/>
              <a:pPr/>
              <a:t>88</a:t>
            </a:fld>
            <a:endParaRPr lang="en-US" altLang="en-US" sz="1200" smtClean="0"/>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28998046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fld id="{067EEACB-4C21-4273-B192-594D188750C7}" type="slidenum">
              <a:rPr lang="en-US" altLang="en-US" sz="1200" smtClean="0"/>
              <a:pPr/>
              <a:t>89</a:t>
            </a:fld>
            <a:endParaRPr lang="en-US" altLang="en-US" sz="1200" smtClean="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76634542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fld id="{6F2EC12B-422E-484F-8EC6-72CDE7F0D6D9}" type="slidenum">
              <a:rPr lang="en-US" altLang="en-US" sz="1200" smtClean="0"/>
              <a:pPr/>
              <a:t>90</a:t>
            </a:fld>
            <a:endParaRPr lang="en-US" altLang="en-US" sz="1200" smtClean="0"/>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a:p>
            <a:endParaRPr lang="en-US" altLang="en-US" smtClean="0">
              <a:latin typeface="Arial" panose="020B0604020202020204" pitchFamily="34" charset="0"/>
            </a:endParaRPr>
          </a:p>
          <a:p>
            <a:endParaRPr lang="en-US" altLang="en-US" smtClean="0">
              <a:latin typeface="Arial" panose="020B0604020202020204" pitchFamily="34" charset="0"/>
            </a:endParaRPr>
          </a:p>
        </p:txBody>
      </p:sp>
    </p:spTree>
    <p:extLst>
      <p:ext uri="{BB962C8B-B14F-4D97-AF65-F5344CB8AC3E}">
        <p14:creationId xmlns:p14="http://schemas.microsoft.com/office/powerpoint/2010/main" val="424063116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fld id="{FF733902-A001-480C-A893-8ABEA54D4E74}" type="slidenum">
              <a:rPr lang="en-US" altLang="en-US" sz="1200" smtClean="0"/>
              <a:pPr/>
              <a:t>91</a:t>
            </a:fld>
            <a:endParaRPr lang="en-US" altLang="en-US" sz="1200" smtClean="0"/>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71415804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ChangeArrowheads="1" noTextEdit="1"/>
          </p:cNvSpPr>
          <p:nvPr>
            <p:ph type="sldImg"/>
          </p:nvPr>
        </p:nvSpPr>
        <p:spPr>
          <a:ln/>
        </p:spPr>
      </p:sp>
      <p:sp>
        <p:nvSpPr>
          <p:cNvPr id="153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a:p>
            <a:r>
              <a:rPr lang="en-US" altLang="en-US" b="1" smtClean="0">
                <a:latin typeface="Arial" panose="020B0604020202020204" pitchFamily="34" charset="0"/>
              </a:rPr>
              <a:t>1910.243(a)(1)(i) </a:t>
            </a:r>
            <a:r>
              <a:rPr lang="en-US" altLang="en-US" smtClean="0">
                <a:latin typeface="Arial" panose="020B0604020202020204" pitchFamily="34" charset="0"/>
              </a:rPr>
              <a:t>All portable, power-driven circular saws having a blade diameter greater than 2 in. shall be equipped with guards above and below the base plate or shoe. The upper guard shall cover the saw to the depth of the teeth, except for the minimum arc required to permit the base to be tilted for bevel cuts. The lower guard shall cover the saw to the depth of the teeth, except for the minimum arc required to allow proper retraction and contact with the work. When the tool is withdrawn from the work, the lower guard shall automatically and instantly return to covering position.</a:t>
            </a:r>
          </a:p>
          <a:p>
            <a:r>
              <a:rPr lang="en-US" altLang="en-US" b="1" smtClean="0">
                <a:latin typeface="Arial" panose="020B0604020202020204" pitchFamily="34" charset="0"/>
              </a:rPr>
              <a:t>1910.243(a)(2)(i) </a:t>
            </a:r>
            <a:r>
              <a:rPr lang="en-US" altLang="en-US" smtClean="0">
                <a:latin typeface="Arial" panose="020B0604020202020204" pitchFamily="34" charset="0"/>
              </a:rPr>
              <a:t>All hand-held powered circular saws having a blade diameter greater than 2 inches, electric, hydraulic or pneumatic chain saws, and percussion tools without positive accessory holding means shall be equipped with a constant pressure switch or control that will shut off the power when the pressure is released. All hand-held gasoline powered chain saws shall be equipped with a constant pressure throttle control that will shut off the power to the saw chain when the pressure is released.</a:t>
            </a:r>
          </a:p>
          <a:p>
            <a:endParaRPr lang="en-US" altLang="en-US" smtClean="0">
              <a:latin typeface="Arial" panose="020B0604020202020204" pitchFamily="34" charset="0"/>
            </a:endParaRPr>
          </a:p>
        </p:txBody>
      </p:sp>
      <p:sp>
        <p:nvSpPr>
          <p:cNvPr id="15360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r>
              <a:rPr lang="en-US" altLang="en-US" sz="1200" smtClean="0"/>
              <a:t>Machine Safety</a:t>
            </a:r>
          </a:p>
        </p:txBody>
      </p:sp>
      <p:sp>
        <p:nvSpPr>
          <p:cNvPr id="153605"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endParaRPr lang="en-US" altLang="en-US" sz="1200" smtClean="0"/>
          </a:p>
        </p:txBody>
      </p:sp>
      <p:sp>
        <p:nvSpPr>
          <p:cNvPr id="153606"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fld id="{D68D62E4-5AD9-4E3E-ACFB-93E119833BF6}" type="slidenum">
              <a:rPr lang="en-US" altLang="en-US" sz="1200" smtClean="0"/>
              <a:pPr/>
              <a:t>93</a:t>
            </a:fld>
            <a:endParaRPr lang="en-US" altLang="en-US" sz="1200" smtClean="0"/>
          </a:p>
        </p:txBody>
      </p:sp>
    </p:spTree>
    <p:extLst>
      <p:ext uri="{BB962C8B-B14F-4D97-AF65-F5344CB8AC3E}">
        <p14:creationId xmlns:p14="http://schemas.microsoft.com/office/powerpoint/2010/main" val="171641643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ChangeArrowheads="1" noTextEdit="1"/>
          </p:cNvSpPr>
          <p:nvPr>
            <p:ph type="sldImg"/>
          </p:nvPr>
        </p:nvSpPr>
        <p:spPr>
          <a:ln/>
        </p:spPr>
      </p:sp>
      <p:sp>
        <p:nvSpPr>
          <p:cNvPr id="155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5565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r>
              <a:rPr lang="en-US" altLang="en-US" sz="1200" smtClean="0"/>
              <a:t>Machine Safety</a:t>
            </a:r>
          </a:p>
        </p:txBody>
      </p:sp>
      <p:sp>
        <p:nvSpPr>
          <p:cNvPr id="155653"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endParaRPr lang="en-US" altLang="en-US" sz="1200" smtClean="0"/>
          </a:p>
        </p:txBody>
      </p:sp>
      <p:sp>
        <p:nvSpPr>
          <p:cNvPr id="155654"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fld id="{3169022D-9D45-4DF9-A45C-4A8F156F9347}" type="slidenum">
              <a:rPr lang="en-US" altLang="en-US" sz="1200" smtClean="0"/>
              <a:pPr/>
              <a:t>94</a:t>
            </a:fld>
            <a:endParaRPr lang="en-US" altLang="en-US" sz="1200" smtClean="0"/>
          </a:p>
        </p:txBody>
      </p:sp>
    </p:spTree>
    <p:extLst>
      <p:ext uri="{BB962C8B-B14F-4D97-AF65-F5344CB8AC3E}">
        <p14:creationId xmlns:p14="http://schemas.microsoft.com/office/powerpoint/2010/main" val="206375548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ChangeArrowheads="1" noTextEdit="1"/>
          </p:cNvSpPr>
          <p:nvPr>
            <p:ph type="sldImg"/>
          </p:nvPr>
        </p:nvSpPr>
        <p:spPr>
          <a:ln/>
        </p:spPr>
      </p:sp>
      <p:sp>
        <p:nvSpPr>
          <p:cNvPr id="157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577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r>
              <a:rPr lang="en-US" altLang="en-US" sz="1200" smtClean="0"/>
              <a:t>Machine Safety</a:t>
            </a:r>
          </a:p>
        </p:txBody>
      </p:sp>
      <p:sp>
        <p:nvSpPr>
          <p:cNvPr id="157701"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endParaRPr lang="en-US" altLang="en-US" sz="1200" smtClean="0"/>
          </a:p>
        </p:txBody>
      </p:sp>
      <p:sp>
        <p:nvSpPr>
          <p:cNvPr id="157702"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fld id="{BE98B16B-1CC1-4790-A9E1-8EF44A3D83E0}" type="slidenum">
              <a:rPr lang="en-US" altLang="en-US" sz="1200" smtClean="0"/>
              <a:pPr/>
              <a:t>95</a:t>
            </a:fld>
            <a:endParaRPr lang="en-US" altLang="en-US" sz="1200" smtClean="0"/>
          </a:p>
        </p:txBody>
      </p:sp>
    </p:spTree>
    <p:extLst>
      <p:ext uri="{BB962C8B-B14F-4D97-AF65-F5344CB8AC3E}">
        <p14:creationId xmlns:p14="http://schemas.microsoft.com/office/powerpoint/2010/main" val="354230434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ChangeArrowheads="1" noTextEdit="1"/>
          </p:cNvSpPr>
          <p:nvPr>
            <p:ph type="sldImg"/>
          </p:nvPr>
        </p:nvSpPr>
        <p:spPr>
          <a:ln/>
        </p:spPr>
      </p:sp>
      <p:sp>
        <p:nvSpPr>
          <p:cNvPr id="159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5974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r>
              <a:rPr lang="en-US" altLang="en-US" sz="1200" smtClean="0"/>
              <a:t>Machine Safety</a:t>
            </a:r>
          </a:p>
        </p:txBody>
      </p:sp>
      <p:sp>
        <p:nvSpPr>
          <p:cNvPr id="159749"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endParaRPr lang="en-US" altLang="en-US" sz="1200" smtClean="0"/>
          </a:p>
        </p:txBody>
      </p:sp>
      <p:sp>
        <p:nvSpPr>
          <p:cNvPr id="159750"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fld id="{A084A7B9-4F7A-412D-9838-7329C9A345AC}" type="slidenum">
              <a:rPr lang="en-US" altLang="en-US" sz="1200" smtClean="0"/>
              <a:pPr/>
              <a:t>96</a:t>
            </a:fld>
            <a:endParaRPr lang="en-US" altLang="en-US" sz="1200" smtClean="0"/>
          </a:p>
        </p:txBody>
      </p:sp>
    </p:spTree>
    <p:extLst>
      <p:ext uri="{BB962C8B-B14F-4D97-AF65-F5344CB8AC3E}">
        <p14:creationId xmlns:p14="http://schemas.microsoft.com/office/powerpoint/2010/main" val="201126547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ChangeArrowheads="1" noTextEdit="1"/>
          </p:cNvSpPr>
          <p:nvPr>
            <p:ph type="sldImg"/>
          </p:nvPr>
        </p:nvSpPr>
        <p:spPr>
          <a:ln/>
        </p:spPr>
      </p:sp>
      <p:sp>
        <p:nvSpPr>
          <p:cNvPr id="161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a:p>
            <a:r>
              <a:rPr lang="en-US" altLang="en-US" smtClean="0">
                <a:latin typeface="Arial" panose="020B0604020202020204" pitchFamily="34" charset="0"/>
              </a:rPr>
              <a:t>OSHA requires splitter and anti-kickback pawls for hand-fed ripsaw</a:t>
            </a:r>
          </a:p>
          <a:p>
            <a:r>
              <a:rPr lang="en-US" altLang="en-US" smtClean="0">
                <a:latin typeface="Arial" panose="020B0604020202020204" pitchFamily="34" charset="0"/>
              </a:rPr>
              <a:t>OSHA does not required a splitter and anti-kickback pawls for hand-fed crosscut saw</a:t>
            </a:r>
          </a:p>
        </p:txBody>
      </p:sp>
      <p:sp>
        <p:nvSpPr>
          <p:cNvPr id="16179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r>
              <a:rPr lang="en-US" altLang="en-US" sz="1200" smtClean="0"/>
              <a:t>Machine Safety</a:t>
            </a:r>
          </a:p>
        </p:txBody>
      </p:sp>
      <p:sp>
        <p:nvSpPr>
          <p:cNvPr id="161797"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endParaRPr lang="en-US" altLang="en-US" sz="1200" smtClean="0"/>
          </a:p>
        </p:txBody>
      </p:sp>
      <p:sp>
        <p:nvSpPr>
          <p:cNvPr id="161798"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fld id="{35C674FE-BFAD-4733-A248-2E3A30354D1A}" type="slidenum">
              <a:rPr lang="en-US" altLang="en-US" sz="1200" smtClean="0"/>
              <a:pPr/>
              <a:t>97</a:t>
            </a:fld>
            <a:endParaRPr lang="en-US" altLang="en-US" sz="1200" smtClean="0"/>
          </a:p>
        </p:txBody>
      </p:sp>
    </p:spTree>
    <p:extLst>
      <p:ext uri="{BB962C8B-B14F-4D97-AF65-F5344CB8AC3E}">
        <p14:creationId xmlns:p14="http://schemas.microsoft.com/office/powerpoint/2010/main" val="251524574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ChangeArrowheads="1" noTextEdit="1"/>
          </p:cNvSpPr>
          <p:nvPr>
            <p:ph type="sldImg"/>
          </p:nvPr>
        </p:nvSpPr>
        <p:spPr>
          <a:ln/>
        </p:spPr>
      </p:sp>
      <p:sp>
        <p:nvSpPr>
          <p:cNvPr id="163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Picture from http://www.osha.gov/SLTC/etools/machineguarding/saws/tablesaws.html</a:t>
            </a:r>
          </a:p>
        </p:txBody>
      </p:sp>
      <p:sp>
        <p:nvSpPr>
          <p:cNvPr id="16384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r>
              <a:rPr lang="en-US" altLang="en-US" sz="1200" smtClean="0"/>
              <a:t>Machine Safety</a:t>
            </a:r>
          </a:p>
        </p:txBody>
      </p:sp>
      <p:sp>
        <p:nvSpPr>
          <p:cNvPr id="163845"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endParaRPr lang="en-US" altLang="en-US" sz="1200" smtClean="0"/>
          </a:p>
        </p:txBody>
      </p:sp>
      <p:sp>
        <p:nvSpPr>
          <p:cNvPr id="163846"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fld id="{B9CBC829-CBB9-489F-9271-D573919F6CEB}" type="slidenum">
              <a:rPr lang="en-US" altLang="en-US" sz="1200" smtClean="0"/>
              <a:pPr/>
              <a:t>98</a:t>
            </a:fld>
            <a:endParaRPr lang="en-US" altLang="en-US" sz="1200" smtClean="0"/>
          </a:p>
        </p:txBody>
      </p:sp>
    </p:spTree>
    <p:extLst>
      <p:ext uri="{BB962C8B-B14F-4D97-AF65-F5344CB8AC3E}">
        <p14:creationId xmlns:p14="http://schemas.microsoft.com/office/powerpoint/2010/main" val="95940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ChangeArrowheads="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843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r>
              <a:rPr lang="en-US" altLang="en-US" sz="1200" smtClean="0"/>
              <a:t>Machine Safety</a:t>
            </a:r>
          </a:p>
        </p:txBody>
      </p:sp>
      <p:sp>
        <p:nvSpPr>
          <p:cNvPr id="18437"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endParaRPr lang="en-US" altLang="en-US" sz="1200" smtClean="0"/>
          </a:p>
        </p:txBody>
      </p:sp>
      <p:sp>
        <p:nvSpPr>
          <p:cNvPr id="18438"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fld id="{5A2AB806-0974-4FE5-87B1-635C26746C09}" type="slidenum">
              <a:rPr lang="en-US" altLang="en-US" sz="1200" smtClean="0"/>
              <a:pPr/>
              <a:t>9</a:t>
            </a:fld>
            <a:endParaRPr lang="en-US" altLang="en-US" sz="1200" smtClean="0"/>
          </a:p>
        </p:txBody>
      </p:sp>
    </p:spTree>
    <p:extLst>
      <p:ext uri="{BB962C8B-B14F-4D97-AF65-F5344CB8AC3E}">
        <p14:creationId xmlns:p14="http://schemas.microsoft.com/office/powerpoint/2010/main" val="66834522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ChangeArrowheads="1" noTextEdit="1"/>
          </p:cNvSpPr>
          <p:nvPr>
            <p:ph type="sldImg"/>
          </p:nvPr>
        </p:nvSpPr>
        <p:spPr>
          <a:ln/>
        </p:spPr>
      </p:sp>
      <p:sp>
        <p:nvSpPr>
          <p:cNvPr id="165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Personal picture</a:t>
            </a:r>
          </a:p>
          <a:p>
            <a:r>
              <a:rPr lang="en-US" altLang="en-US" b="1" smtClean="0">
                <a:latin typeface="Arial" panose="020B0604020202020204" pitchFamily="34" charset="0"/>
              </a:rPr>
              <a:t>1910.213(h)(1) </a:t>
            </a:r>
            <a:r>
              <a:rPr lang="en-US" altLang="en-US" smtClean="0">
                <a:latin typeface="Arial" panose="020B0604020202020204" pitchFamily="34" charset="0"/>
              </a:rPr>
              <a:t>The upper hood shall completely enclose the upper portion of the blade down to a point that will include the end of the saw arbor. The upper hood shall be constructed in such a manner and of such material that it will protect the operator from flying splinters, broken saw teeth, etc., and will deflect sawdust away from the operator.</a:t>
            </a:r>
          </a:p>
          <a:p>
            <a:r>
              <a:rPr lang="en-US" altLang="en-US" b="1" smtClean="0">
                <a:latin typeface="Arial" panose="020B0604020202020204" pitchFamily="34" charset="0"/>
              </a:rPr>
              <a:t>1910.213(h)(2)</a:t>
            </a:r>
            <a:r>
              <a:rPr lang="en-US" altLang="en-US" smtClean="0">
                <a:latin typeface="Arial" panose="020B0604020202020204" pitchFamily="34" charset="0"/>
              </a:rPr>
              <a:t> Each radial saw used for ripping shall be provided with nonkickback fingers or dogs located on both sides of the saw so as to oppose the thrust or tendency of the saw to pick up the material or to throw it back toward the operator. They shall be designed to provide adequate holding power for all the thicknesses of material being cut.</a:t>
            </a:r>
          </a:p>
          <a:p>
            <a:r>
              <a:rPr lang="en-US" altLang="en-US" b="1" smtClean="0">
                <a:latin typeface="Arial" panose="020B0604020202020204" pitchFamily="34" charset="0"/>
              </a:rPr>
              <a:t>1910.213(h)(3)</a:t>
            </a:r>
            <a:r>
              <a:rPr lang="en-US" altLang="en-US" smtClean="0">
                <a:latin typeface="Arial" panose="020B0604020202020204" pitchFamily="34" charset="0"/>
              </a:rPr>
              <a:t> An adjustable stop shall be provided to prevent the forward travel of the blade beyond the position necessary to complete the cut in repetitive operations.</a:t>
            </a:r>
          </a:p>
          <a:p>
            <a:r>
              <a:rPr lang="en-US" altLang="en-US" b="1" smtClean="0">
                <a:latin typeface="Arial" panose="020B0604020202020204" pitchFamily="34" charset="0"/>
              </a:rPr>
              <a:t>1910.213(h)(4)</a:t>
            </a:r>
            <a:r>
              <a:rPr lang="en-US" altLang="en-US" smtClean="0">
                <a:latin typeface="Arial" panose="020B0604020202020204" pitchFamily="34" charset="0"/>
              </a:rPr>
              <a:t> Installation shall be in such a manner that the front end of the unit will be slightly higher than the rear, so as to cause the cutting head to return gently to the starting position when released by the operator.</a:t>
            </a:r>
          </a:p>
          <a:p>
            <a:endParaRPr lang="en-US" altLang="en-US" smtClean="0">
              <a:latin typeface="Arial" panose="020B0604020202020204" pitchFamily="34" charset="0"/>
            </a:endParaRPr>
          </a:p>
        </p:txBody>
      </p:sp>
      <p:sp>
        <p:nvSpPr>
          <p:cNvPr id="1658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r>
              <a:rPr lang="en-US" altLang="en-US" sz="1200" smtClean="0"/>
              <a:t>Machine Safety</a:t>
            </a:r>
          </a:p>
        </p:txBody>
      </p:sp>
      <p:sp>
        <p:nvSpPr>
          <p:cNvPr id="165893"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endParaRPr lang="en-US" altLang="en-US" sz="1200" smtClean="0"/>
          </a:p>
        </p:txBody>
      </p:sp>
      <p:sp>
        <p:nvSpPr>
          <p:cNvPr id="165894"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fld id="{0BA0188E-53AD-47D4-BE4F-D8CFBCF8A240}" type="slidenum">
              <a:rPr lang="en-US" altLang="en-US" sz="1200" smtClean="0"/>
              <a:pPr/>
              <a:t>99</a:t>
            </a:fld>
            <a:endParaRPr lang="en-US" altLang="en-US" sz="1200" smtClean="0"/>
          </a:p>
        </p:txBody>
      </p:sp>
    </p:spTree>
    <p:extLst>
      <p:ext uri="{BB962C8B-B14F-4D97-AF65-F5344CB8AC3E}">
        <p14:creationId xmlns:p14="http://schemas.microsoft.com/office/powerpoint/2010/main" val="302089662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ChangeArrowheads="1" noTextEdit="1"/>
          </p:cNvSpPr>
          <p:nvPr>
            <p:ph type="sldImg"/>
          </p:nvPr>
        </p:nvSpPr>
        <p:spPr>
          <a:ln/>
        </p:spPr>
      </p:sp>
      <p:sp>
        <p:nvSpPr>
          <p:cNvPr id="176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Arial" panose="020B0604020202020204" pitchFamily="34" charset="0"/>
              </a:rPr>
              <a:t>1910.212(b)</a:t>
            </a:r>
            <a:r>
              <a:rPr lang="en-US" altLang="en-US" smtClean="0">
                <a:latin typeface="Arial" panose="020B0604020202020204" pitchFamily="34" charset="0"/>
              </a:rPr>
              <a:t> Anchoring fixed machinery. Machines designed for a fixed location shall be securely anchored to prevent walking or moving.</a:t>
            </a:r>
          </a:p>
        </p:txBody>
      </p:sp>
      <p:sp>
        <p:nvSpPr>
          <p:cNvPr id="17613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r>
              <a:rPr lang="en-US" altLang="en-US" sz="1200" smtClean="0"/>
              <a:t>Machine Safety</a:t>
            </a:r>
          </a:p>
        </p:txBody>
      </p:sp>
      <p:sp>
        <p:nvSpPr>
          <p:cNvPr id="176133"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endParaRPr lang="en-US" altLang="en-US" sz="1200" smtClean="0"/>
          </a:p>
        </p:txBody>
      </p:sp>
      <p:sp>
        <p:nvSpPr>
          <p:cNvPr id="176134"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fld id="{EABE96F6-4447-48BF-923C-4381623A6C56}" type="slidenum">
              <a:rPr lang="en-US" altLang="en-US" sz="1200" smtClean="0"/>
              <a:pPr/>
              <a:t>108</a:t>
            </a:fld>
            <a:endParaRPr lang="en-US" altLang="en-US" sz="1200" smtClean="0"/>
          </a:p>
        </p:txBody>
      </p:sp>
    </p:spTree>
    <p:extLst>
      <p:ext uri="{BB962C8B-B14F-4D97-AF65-F5344CB8AC3E}">
        <p14:creationId xmlns:p14="http://schemas.microsoft.com/office/powerpoint/2010/main" val="320214434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ChangeArrowheads="1" noTextEdit="1"/>
          </p:cNvSpPr>
          <p:nvPr>
            <p:ph type="sldImg"/>
          </p:nvPr>
        </p:nvSpPr>
        <p:spPr>
          <a:ln/>
        </p:spPr>
      </p:sp>
      <p:sp>
        <p:nvSpPr>
          <p:cNvPr id="178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7818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r>
              <a:rPr lang="en-US" altLang="en-US" sz="1200" smtClean="0"/>
              <a:t>Machine Safety</a:t>
            </a:r>
          </a:p>
        </p:txBody>
      </p:sp>
      <p:sp>
        <p:nvSpPr>
          <p:cNvPr id="178181"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endParaRPr lang="en-US" altLang="en-US" sz="1200" smtClean="0"/>
          </a:p>
        </p:txBody>
      </p:sp>
      <p:sp>
        <p:nvSpPr>
          <p:cNvPr id="178182"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fld id="{A3C3AE40-2434-47B0-86B0-0C5B2AC73620}" type="slidenum">
              <a:rPr lang="en-US" altLang="en-US" sz="1200" smtClean="0"/>
              <a:pPr/>
              <a:t>109</a:t>
            </a:fld>
            <a:endParaRPr lang="en-US" altLang="en-US" sz="1200" smtClean="0"/>
          </a:p>
        </p:txBody>
      </p:sp>
    </p:spTree>
    <p:extLst>
      <p:ext uri="{BB962C8B-B14F-4D97-AF65-F5344CB8AC3E}">
        <p14:creationId xmlns:p14="http://schemas.microsoft.com/office/powerpoint/2010/main" val="396147660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r>
              <a:rPr lang="en-US" altLang="en-US" sz="1200" smtClean="0"/>
              <a:t>Machine Safety</a:t>
            </a:r>
          </a:p>
        </p:txBody>
      </p:sp>
      <p:sp>
        <p:nvSpPr>
          <p:cNvPr id="180227"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endParaRPr lang="en-US" altLang="en-US" sz="1200" smtClean="0"/>
          </a:p>
        </p:txBody>
      </p:sp>
      <p:sp>
        <p:nvSpPr>
          <p:cNvPr id="18022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fld id="{76CDDC55-CB7A-48DB-8277-F7E829CA981A}" type="slidenum">
              <a:rPr lang="en-US" altLang="en-US" sz="1200" smtClean="0"/>
              <a:pPr/>
              <a:t>110</a:t>
            </a:fld>
            <a:endParaRPr lang="en-US" altLang="en-US" sz="1200" smtClean="0"/>
          </a:p>
        </p:txBody>
      </p:sp>
      <p:sp>
        <p:nvSpPr>
          <p:cNvPr id="180229" name="Rectangle 2"/>
          <p:cNvSpPr>
            <a:spLocks noGrp="1" noRot="1" noChangeAspect="1" noChangeArrowheads="1" noTextEdit="1"/>
          </p:cNvSpPr>
          <p:nvPr>
            <p:ph type="sldImg"/>
          </p:nvPr>
        </p:nvSpPr>
        <p:spPr>
          <a:ln/>
        </p:spPr>
      </p:sp>
      <p:sp>
        <p:nvSpPr>
          <p:cNvPr id="18023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29166836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ChangeArrowheads="1" noTextEdit="1"/>
          </p:cNvSpPr>
          <p:nvPr>
            <p:ph type="sldImg"/>
          </p:nvPr>
        </p:nvSpPr>
        <p:spPr>
          <a:ln/>
        </p:spPr>
      </p:sp>
      <p:sp>
        <p:nvSpPr>
          <p:cNvPr id="184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843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r>
              <a:rPr lang="en-US" altLang="en-US" sz="1200" smtClean="0"/>
              <a:t>Machine Safety</a:t>
            </a:r>
          </a:p>
        </p:txBody>
      </p:sp>
      <p:sp>
        <p:nvSpPr>
          <p:cNvPr id="184325"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endParaRPr lang="en-US" altLang="en-US" sz="1200" smtClean="0"/>
          </a:p>
        </p:txBody>
      </p:sp>
      <p:sp>
        <p:nvSpPr>
          <p:cNvPr id="184326"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fld id="{973CB99E-AB73-4861-B2E1-003528C63C15}" type="slidenum">
              <a:rPr lang="en-US" altLang="en-US" sz="1200" smtClean="0"/>
              <a:pPr/>
              <a:t>113</a:t>
            </a:fld>
            <a:endParaRPr lang="en-US" altLang="en-US" sz="1200" smtClean="0"/>
          </a:p>
        </p:txBody>
      </p:sp>
    </p:spTree>
    <p:extLst>
      <p:ext uri="{BB962C8B-B14F-4D97-AF65-F5344CB8AC3E}">
        <p14:creationId xmlns:p14="http://schemas.microsoft.com/office/powerpoint/2010/main" val="20660120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ChangeArrowheads="1" noTextEdit="1"/>
          </p:cNvSpPr>
          <p:nvPr>
            <p:ph type="sldImg"/>
          </p:nvPr>
        </p:nvSpPr>
        <p:spPr>
          <a:ln/>
        </p:spPr>
      </p:sp>
      <p:sp>
        <p:nvSpPr>
          <p:cNvPr id="186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8637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r>
              <a:rPr lang="en-US" altLang="en-US" sz="1200" smtClean="0"/>
              <a:t>Machine Safety</a:t>
            </a:r>
          </a:p>
        </p:txBody>
      </p:sp>
      <p:sp>
        <p:nvSpPr>
          <p:cNvPr id="186373"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endParaRPr lang="en-US" altLang="en-US" sz="1200" smtClean="0"/>
          </a:p>
        </p:txBody>
      </p:sp>
      <p:sp>
        <p:nvSpPr>
          <p:cNvPr id="186374"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fld id="{EBFEBB5D-2B75-493C-AC02-F3A635D2D4C1}" type="slidenum">
              <a:rPr lang="en-US" altLang="en-US" sz="1200" smtClean="0"/>
              <a:pPr/>
              <a:t>114</a:t>
            </a:fld>
            <a:endParaRPr lang="en-US" altLang="en-US" sz="1200" smtClean="0"/>
          </a:p>
        </p:txBody>
      </p:sp>
    </p:spTree>
    <p:extLst>
      <p:ext uri="{BB962C8B-B14F-4D97-AF65-F5344CB8AC3E}">
        <p14:creationId xmlns:p14="http://schemas.microsoft.com/office/powerpoint/2010/main" val="3614489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ChangeArrowheads="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Safety Sign created by hand</a:t>
            </a:r>
          </a:p>
        </p:txBody>
      </p:sp>
      <p:sp>
        <p:nvSpPr>
          <p:cNvPr id="286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r>
              <a:rPr lang="en-US" altLang="en-US" sz="1200" smtClean="0"/>
              <a:t>Machine Safety</a:t>
            </a:r>
          </a:p>
        </p:txBody>
      </p:sp>
      <p:sp>
        <p:nvSpPr>
          <p:cNvPr id="28677"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endParaRPr lang="en-US" altLang="en-US" sz="1200" smtClean="0"/>
          </a:p>
        </p:txBody>
      </p:sp>
      <p:sp>
        <p:nvSpPr>
          <p:cNvPr id="28678"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fld id="{3E8CAFBC-E972-49CA-8DED-501C6FE954C3}" type="slidenum">
              <a:rPr lang="en-US" altLang="en-US" sz="1200" smtClean="0"/>
              <a:pPr/>
              <a:t>18</a:t>
            </a:fld>
            <a:endParaRPr lang="en-US" altLang="en-US" sz="1200" smtClean="0"/>
          </a:p>
        </p:txBody>
      </p:sp>
    </p:spTree>
    <p:extLst>
      <p:ext uri="{BB962C8B-B14F-4D97-AF65-F5344CB8AC3E}">
        <p14:creationId xmlns:p14="http://schemas.microsoft.com/office/powerpoint/2010/main" val="1498627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r>
              <a:rPr lang="en-US" altLang="en-US" sz="1200" smtClean="0"/>
              <a:t>Machine Safety</a:t>
            </a:r>
          </a:p>
        </p:txBody>
      </p:sp>
      <p:sp>
        <p:nvSpPr>
          <p:cNvPr id="3072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endParaRPr lang="en-US" altLang="en-US" sz="1200" smtClean="0"/>
          </a:p>
        </p:txBody>
      </p:sp>
      <p:sp>
        <p:nvSpPr>
          <p:cNvPr id="3072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50888" indent="-288925">
              <a:defRPr sz="1600">
                <a:solidFill>
                  <a:schemeClr val="tx1"/>
                </a:solidFill>
                <a:latin typeface="Arial" panose="020B0604020202020204" pitchFamily="34" charset="0"/>
              </a:defRPr>
            </a:lvl2pPr>
            <a:lvl3pPr marL="1155700" indent="-230188">
              <a:defRPr sz="1600">
                <a:solidFill>
                  <a:schemeClr val="tx1"/>
                </a:solidFill>
                <a:latin typeface="Arial" panose="020B0604020202020204" pitchFamily="34" charset="0"/>
              </a:defRPr>
            </a:lvl3pPr>
            <a:lvl4pPr marL="1617663" indent="-230188">
              <a:defRPr sz="1600">
                <a:solidFill>
                  <a:schemeClr val="tx1"/>
                </a:solidFill>
                <a:latin typeface="Arial" panose="020B0604020202020204" pitchFamily="34" charset="0"/>
              </a:defRPr>
            </a:lvl4pPr>
            <a:lvl5pPr marL="2081213" indent="-230188">
              <a:defRPr sz="1600">
                <a:solidFill>
                  <a:schemeClr val="tx1"/>
                </a:solidFill>
                <a:latin typeface="Arial" panose="020B0604020202020204" pitchFamily="34" charset="0"/>
              </a:defRPr>
            </a:lvl5pPr>
            <a:lvl6pPr marL="2538413" indent="-230188" eaLnBrk="0" fontAlgn="base" hangingPunct="0">
              <a:spcBef>
                <a:spcPct val="0"/>
              </a:spcBef>
              <a:spcAft>
                <a:spcPct val="0"/>
              </a:spcAft>
              <a:defRPr sz="1600">
                <a:solidFill>
                  <a:schemeClr val="tx1"/>
                </a:solidFill>
                <a:latin typeface="Arial" panose="020B0604020202020204" pitchFamily="34" charset="0"/>
              </a:defRPr>
            </a:lvl6pPr>
            <a:lvl7pPr marL="2995613" indent="-230188" eaLnBrk="0" fontAlgn="base" hangingPunct="0">
              <a:spcBef>
                <a:spcPct val="0"/>
              </a:spcBef>
              <a:spcAft>
                <a:spcPct val="0"/>
              </a:spcAft>
              <a:defRPr sz="1600">
                <a:solidFill>
                  <a:schemeClr val="tx1"/>
                </a:solidFill>
                <a:latin typeface="Arial" panose="020B0604020202020204" pitchFamily="34" charset="0"/>
              </a:defRPr>
            </a:lvl7pPr>
            <a:lvl8pPr marL="3452813" indent="-230188" eaLnBrk="0" fontAlgn="base" hangingPunct="0">
              <a:spcBef>
                <a:spcPct val="0"/>
              </a:spcBef>
              <a:spcAft>
                <a:spcPct val="0"/>
              </a:spcAft>
              <a:defRPr sz="1600">
                <a:solidFill>
                  <a:schemeClr val="tx1"/>
                </a:solidFill>
                <a:latin typeface="Arial" panose="020B0604020202020204" pitchFamily="34" charset="0"/>
              </a:defRPr>
            </a:lvl8pPr>
            <a:lvl9pPr marL="3910013" indent="-230188" eaLnBrk="0" fontAlgn="base" hangingPunct="0">
              <a:spcBef>
                <a:spcPct val="0"/>
              </a:spcBef>
              <a:spcAft>
                <a:spcPct val="0"/>
              </a:spcAft>
              <a:defRPr sz="1600">
                <a:solidFill>
                  <a:schemeClr val="tx1"/>
                </a:solidFill>
                <a:latin typeface="Arial" panose="020B0604020202020204" pitchFamily="34" charset="0"/>
              </a:defRPr>
            </a:lvl9pPr>
          </a:lstStyle>
          <a:p>
            <a:fld id="{2C3A0EDC-7BB4-44CF-95E7-D2FAFBB4012D}" type="slidenum">
              <a:rPr lang="en-US" altLang="en-US" sz="1200" smtClean="0"/>
              <a:pPr/>
              <a:t>19</a:t>
            </a:fld>
            <a:endParaRPr lang="en-US" altLang="en-US" sz="1200" smtClean="0"/>
          </a:p>
        </p:txBody>
      </p:sp>
      <p:sp>
        <p:nvSpPr>
          <p:cNvPr id="30725" name="Rectangle 2"/>
          <p:cNvSpPr>
            <a:spLocks noGrp="1" noRot="1" noChangeAspect="1" noChangeArrowheads="1" noTextEdit="1"/>
          </p:cNvSpPr>
          <p:nvPr>
            <p:ph type="sldImg"/>
          </p:nvPr>
        </p:nvSpPr>
        <p:spPr>
          <a:ln/>
        </p:spPr>
      </p:sp>
      <p:sp>
        <p:nvSpPr>
          <p:cNvPr id="3072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Point of Operation - The point where work is performed on the material, such as cutting, shaping, boring or forming of stock.</a:t>
            </a:r>
          </a:p>
          <a:p>
            <a:endParaRPr lang="en-US" altLang="en-US" smtClean="0">
              <a:latin typeface="Arial" panose="020B0604020202020204" pitchFamily="34" charset="0"/>
            </a:endParaRPr>
          </a:p>
          <a:p>
            <a:r>
              <a:rPr lang="en-US" altLang="en-US" smtClean="0">
                <a:latin typeface="Arial" panose="020B0604020202020204" pitchFamily="34" charset="0"/>
              </a:rPr>
              <a:t>Power Transmission Apparatus - All components of the mechanical system which transmit energy to the part of the machine performing the work.  Including flywheels, pulleys, belts, connecting rods, couplings, cams, spindles, chains, cranks and gears.</a:t>
            </a:r>
          </a:p>
          <a:p>
            <a:endParaRPr lang="en-US" altLang="en-US" smtClean="0">
              <a:latin typeface="Arial" panose="020B0604020202020204" pitchFamily="34" charset="0"/>
            </a:endParaRPr>
          </a:p>
          <a:p>
            <a:r>
              <a:rPr lang="en-US" altLang="en-US" smtClean="0">
                <a:latin typeface="Arial" panose="020B0604020202020204" pitchFamily="34" charset="0"/>
              </a:rPr>
              <a:t>Other moving parts - all parts which move while machine is working.  Includes reciprocating, rotating and transverse moving parts, feed mechanisms etc.</a:t>
            </a:r>
          </a:p>
        </p:txBody>
      </p:sp>
    </p:spTree>
    <p:extLst>
      <p:ext uri="{BB962C8B-B14F-4D97-AF65-F5344CB8AC3E}">
        <p14:creationId xmlns:p14="http://schemas.microsoft.com/office/powerpoint/2010/main" val="2688011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ChangeArrowheads="1" noTextEdit="1"/>
          </p:cNvSpPr>
          <p:nvPr>
            <p:ph type="sldImg"/>
          </p:nvPr>
        </p:nvSpPr>
        <p:spPr>
          <a:ln/>
        </p:spPr>
      </p:sp>
      <p:sp>
        <p:nvSpPr>
          <p:cNvPr id="32771"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32772" name="Header Placeholder 3"/>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r>
              <a:rPr lang="en-US" altLang="en-US" sz="1200" smtClean="0"/>
              <a:t>Machine Safety</a:t>
            </a:r>
          </a:p>
        </p:txBody>
      </p:sp>
      <p:sp>
        <p:nvSpPr>
          <p:cNvPr id="32773" name="Footer Placeholder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endParaRPr lang="en-US" altLang="en-US" sz="1200" smtClean="0"/>
          </a:p>
        </p:txBody>
      </p:sp>
      <p:sp>
        <p:nvSpPr>
          <p:cNvPr id="32774" name="Slide Number Placeholder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fld id="{6815B234-112E-4F80-A8F9-B2D65BD29F53}" type="slidenum">
              <a:rPr lang="en-US" altLang="en-US" sz="1200" smtClean="0"/>
              <a:pPr/>
              <a:t>20</a:t>
            </a:fld>
            <a:endParaRPr lang="en-US" altLang="en-US" sz="1200" smtClean="0"/>
          </a:p>
        </p:txBody>
      </p:sp>
    </p:spTree>
    <p:extLst>
      <p:ext uri="{BB962C8B-B14F-4D97-AF65-F5344CB8AC3E}">
        <p14:creationId xmlns:p14="http://schemas.microsoft.com/office/powerpoint/2010/main" val="3120654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p:cNvPr>
          <p:cNvSpPr>
            <a:spLocks noGrp="1" noChangeArrowheads="1"/>
          </p:cNvSpPr>
          <p:nvPr>
            <p:ph type="ftr" sz="quarter" idx="11"/>
          </p:nvPr>
        </p:nvSpPr>
        <p:spPr>
          <a:ln/>
        </p:spPr>
        <p:txBody>
          <a:bodyPr/>
          <a:lstStyle>
            <a:lvl1pPr>
              <a:defRPr/>
            </a:lvl1pPr>
          </a:lstStyle>
          <a:p>
            <a:pPr>
              <a:defRPr/>
            </a:pPr>
            <a:r>
              <a:rPr lang="en-US"/>
              <a:t>MVCC Corporate and Community Education</a:t>
            </a:r>
          </a:p>
        </p:txBody>
      </p:sp>
      <p:sp>
        <p:nvSpPr>
          <p:cNvPr id="6" name="Rectangle 6">
            <a:extLst/>
          </p:cNvPr>
          <p:cNvSpPr>
            <a:spLocks noGrp="1" noChangeArrowheads="1"/>
          </p:cNvSpPr>
          <p:nvPr>
            <p:ph type="sldNum" sz="quarter" idx="12"/>
          </p:nvPr>
        </p:nvSpPr>
        <p:spPr>
          <a:ln/>
        </p:spPr>
        <p:txBody>
          <a:bodyPr/>
          <a:lstStyle>
            <a:lvl1pPr>
              <a:defRPr/>
            </a:lvl1pPr>
          </a:lstStyle>
          <a:p>
            <a:pPr>
              <a:defRPr/>
            </a:pPr>
            <a:fld id="{63BD0FDB-76AB-4440-A969-CB537F612CA9}" type="slidenum">
              <a:rPr lang="en-US" altLang="en-US"/>
              <a:pPr>
                <a:defRPr/>
              </a:pPr>
              <a:t>‹#›</a:t>
            </a:fld>
            <a:endParaRPr lang="en-US" altLang="en-US"/>
          </a:p>
        </p:txBody>
      </p:sp>
    </p:spTree>
    <p:extLst>
      <p:ext uri="{BB962C8B-B14F-4D97-AF65-F5344CB8AC3E}">
        <p14:creationId xmlns:p14="http://schemas.microsoft.com/office/powerpoint/2010/main" val="2899897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p:cNvPr>
          <p:cNvSpPr>
            <a:spLocks noGrp="1" noChangeArrowheads="1"/>
          </p:cNvSpPr>
          <p:nvPr>
            <p:ph type="ftr" sz="quarter" idx="11"/>
          </p:nvPr>
        </p:nvSpPr>
        <p:spPr>
          <a:ln/>
        </p:spPr>
        <p:txBody>
          <a:bodyPr/>
          <a:lstStyle>
            <a:lvl1pPr>
              <a:defRPr/>
            </a:lvl1pPr>
          </a:lstStyle>
          <a:p>
            <a:pPr>
              <a:defRPr/>
            </a:pPr>
            <a:r>
              <a:rPr lang="en-US"/>
              <a:t>MVCC Corporate and Community Education</a:t>
            </a:r>
          </a:p>
        </p:txBody>
      </p:sp>
      <p:sp>
        <p:nvSpPr>
          <p:cNvPr id="6" name="Rectangle 6">
            <a:extLst/>
          </p:cNvPr>
          <p:cNvSpPr>
            <a:spLocks noGrp="1" noChangeArrowheads="1"/>
          </p:cNvSpPr>
          <p:nvPr>
            <p:ph type="sldNum" sz="quarter" idx="12"/>
          </p:nvPr>
        </p:nvSpPr>
        <p:spPr>
          <a:ln/>
        </p:spPr>
        <p:txBody>
          <a:bodyPr/>
          <a:lstStyle>
            <a:lvl1pPr>
              <a:defRPr/>
            </a:lvl1pPr>
          </a:lstStyle>
          <a:p>
            <a:pPr>
              <a:defRPr/>
            </a:pPr>
            <a:fld id="{D22CB88E-9186-4502-8E82-AE994555C92F}" type="slidenum">
              <a:rPr lang="en-US" altLang="en-US"/>
              <a:pPr>
                <a:defRPr/>
              </a:pPr>
              <a:t>‹#›</a:t>
            </a:fld>
            <a:endParaRPr lang="en-US" altLang="en-US"/>
          </a:p>
        </p:txBody>
      </p:sp>
    </p:spTree>
    <p:extLst>
      <p:ext uri="{BB962C8B-B14F-4D97-AF65-F5344CB8AC3E}">
        <p14:creationId xmlns:p14="http://schemas.microsoft.com/office/powerpoint/2010/main" val="2146134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p:cNvPr>
          <p:cNvSpPr>
            <a:spLocks noGrp="1" noChangeArrowheads="1"/>
          </p:cNvSpPr>
          <p:nvPr>
            <p:ph type="ftr" sz="quarter" idx="11"/>
          </p:nvPr>
        </p:nvSpPr>
        <p:spPr>
          <a:ln/>
        </p:spPr>
        <p:txBody>
          <a:bodyPr/>
          <a:lstStyle>
            <a:lvl1pPr>
              <a:defRPr/>
            </a:lvl1pPr>
          </a:lstStyle>
          <a:p>
            <a:pPr>
              <a:defRPr/>
            </a:pPr>
            <a:r>
              <a:rPr lang="en-US"/>
              <a:t>MVCC Corporate and Community Education</a:t>
            </a:r>
          </a:p>
        </p:txBody>
      </p:sp>
      <p:sp>
        <p:nvSpPr>
          <p:cNvPr id="6" name="Rectangle 6">
            <a:extLst/>
          </p:cNvPr>
          <p:cNvSpPr>
            <a:spLocks noGrp="1" noChangeArrowheads="1"/>
          </p:cNvSpPr>
          <p:nvPr>
            <p:ph type="sldNum" sz="quarter" idx="12"/>
          </p:nvPr>
        </p:nvSpPr>
        <p:spPr>
          <a:ln/>
        </p:spPr>
        <p:txBody>
          <a:bodyPr/>
          <a:lstStyle>
            <a:lvl1pPr>
              <a:defRPr/>
            </a:lvl1pPr>
          </a:lstStyle>
          <a:p>
            <a:pPr>
              <a:defRPr/>
            </a:pPr>
            <a:fld id="{613595E1-1975-4194-A717-42933AE97ADE}" type="slidenum">
              <a:rPr lang="en-US" altLang="en-US"/>
              <a:pPr>
                <a:defRPr/>
              </a:pPr>
              <a:t>‹#›</a:t>
            </a:fld>
            <a:endParaRPr lang="en-US" altLang="en-US"/>
          </a:p>
        </p:txBody>
      </p:sp>
    </p:spTree>
    <p:extLst>
      <p:ext uri="{BB962C8B-B14F-4D97-AF65-F5344CB8AC3E}">
        <p14:creationId xmlns:p14="http://schemas.microsoft.com/office/powerpoint/2010/main" val="5004545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a:p>
        </p:txBody>
      </p:sp>
      <p:sp>
        <p:nvSpPr>
          <p:cNvPr id="4" name="Rectangle 4">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p:cNvPr>
          <p:cNvSpPr>
            <a:spLocks noGrp="1" noChangeArrowheads="1"/>
          </p:cNvSpPr>
          <p:nvPr>
            <p:ph type="ftr" sz="quarter" idx="11"/>
          </p:nvPr>
        </p:nvSpPr>
        <p:spPr>
          <a:ln/>
        </p:spPr>
        <p:txBody>
          <a:bodyPr/>
          <a:lstStyle>
            <a:lvl1pPr>
              <a:defRPr/>
            </a:lvl1pPr>
          </a:lstStyle>
          <a:p>
            <a:pPr>
              <a:defRPr/>
            </a:pPr>
            <a:r>
              <a:rPr lang="en-US"/>
              <a:t>MVCC Corporate and Community Education</a:t>
            </a:r>
          </a:p>
        </p:txBody>
      </p:sp>
      <p:sp>
        <p:nvSpPr>
          <p:cNvPr id="6" name="Rectangle 6">
            <a:extLst/>
          </p:cNvPr>
          <p:cNvSpPr>
            <a:spLocks noGrp="1" noChangeArrowheads="1"/>
          </p:cNvSpPr>
          <p:nvPr>
            <p:ph type="sldNum" sz="quarter" idx="12"/>
          </p:nvPr>
        </p:nvSpPr>
        <p:spPr>
          <a:ln/>
        </p:spPr>
        <p:txBody>
          <a:bodyPr/>
          <a:lstStyle>
            <a:lvl1pPr>
              <a:defRPr/>
            </a:lvl1pPr>
          </a:lstStyle>
          <a:p>
            <a:pPr>
              <a:defRPr/>
            </a:pPr>
            <a:fld id="{253F5BD5-67FC-4FA2-B6D5-F613196928C2}" type="slidenum">
              <a:rPr lang="en-US" altLang="en-US"/>
              <a:pPr>
                <a:defRPr/>
              </a:pPr>
              <a:t>‹#›</a:t>
            </a:fld>
            <a:endParaRPr lang="en-US" altLang="en-US"/>
          </a:p>
        </p:txBody>
      </p:sp>
    </p:spTree>
    <p:extLst>
      <p:ext uri="{BB962C8B-B14F-4D97-AF65-F5344CB8AC3E}">
        <p14:creationId xmlns:p14="http://schemas.microsoft.com/office/powerpoint/2010/main" val="12207930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dirty="0"/>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p:cNvPr>
          <p:cNvSpPr>
            <a:spLocks noGrp="1" noChangeArrowheads="1"/>
          </p:cNvSpPr>
          <p:nvPr>
            <p:ph type="ftr" sz="quarter" idx="11"/>
          </p:nvPr>
        </p:nvSpPr>
        <p:spPr>
          <a:ln/>
        </p:spPr>
        <p:txBody>
          <a:bodyPr/>
          <a:lstStyle>
            <a:lvl1pPr>
              <a:defRPr/>
            </a:lvl1pPr>
          </a:lstStyle>
          <a:p>
            <a:pPr>
              <a:defRPr/>
            </a:pPr>
            <a:r>
              <a:rPr lang="en-US"/>
              <a:t>MVCC Corporate and Community Education</a:t>
            </a:r>
          </a:p>
        </p:txBody>
      </p:sp>
      <p:sp>
        <p:nvSpPr>
          <p:cNvPr id="7" name="Rectangle 6">
            <a:extLst/>
          </p:cNvPr>
          <p:cNvSpPr>
            <a:spLocks noGrp="1" noChangeArrowheads="1"/>
          </p:cNvSpPr>
          <p:nvPr>
            <p:ph type="sldNum" sz="quarter" idx="12"/>
          </p:nvPr>
        </p:nvSpPr>
        <p:spPr>
          <a:ln/>
        </p:spPr>
        <p:txBody>
          <a:bodyPr/>
          <a:lstStyle>
            <a:lvl1pPr>
              <a:defRPr/>
            </a:lvl1pPr>
          </a:lstStyle>
          <a:p>
            <a:pPr>
              <a:defRPr/>
            </a:pPr>
            <a:fld id="{B7C7B1DC-4989-46EA-B509-D63E4822F6FB}" type="slidenum">
              <a:rPr lang="en-US" altLang="en-US"/>
              <a:pPr>
                <a:defRPr/>
              </a:pPr>
              <a:t>‹#›</a:t>
            </a:fld>
            <a:endParaRPr lang="en-US" altLang="en-US"/>
          </a:p>
        </p:txBody>
      </p:sp>
    </p:spTree>
    <p:extLst>
      <p:ext uri="{BB962C8B-B14F-4D97-AF65-F5344CB8AC3E}">
        <p14:creationId xmlns:p14="http://schemas.microsoft.com/office/powerpoint/2010/main" val="19985595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p:cNvPr>
          <p:cNvSpPr>
            <a:spLocks noGrp="1" noChangeArrowheads="1"/>
          </p:cNvSpPr>
          <p:nvPr>
            <p:ph type="ftr" sz="quarter" idx="11"/>
          </p:nvPr>
        </p:nvSpPr>
        <p:spPr>
          <a:ln/>
        </p:spPr>
        <p:txBody>
          <a:bodyPr/>
          <a:lstStyle>
            <a:lvl1pPr>
              <a:defRPr/>
            </a:lvl1pPr>
          </a:lstStyle>
          <a:p>
            <a:pPr>
              <a:defRPr/>
            </a:pPr>
            <a:r>
              <a:rPr lang="en-US"/>
              <a:t>MVCC Corporate and Community Education</a:t>
            </a:r>
          </a:p>
        </p:txBody>
      </p:sp>
      <p:sp>
        <p:nvSpPr>
          <p:cNvPr id="7" name="Rectangle 6">
            <a:extLst/>
          </p:cNvPr>
          <p:cNvSpPr>
            <a:spLocks noGrp="1" noChangeArrowheads="1"/>
          </p:cNvSpPr>
          <p:nvPr>
            <p:ph type="sldNum" sz="quarter" idx="12"/>
          </p:nvPr>
        </p:nvSpPr>
        <p:spPr>
          <a:ln/>
        </p:spPr>
        <p:txBody>
          <a:bodyPr/>
          <a:lstStyle>
            <a:lvl1pPr>
              <a:defRPr/>
            </a:lvl1pPr>
          </a:lstStyle>
          <a:p>
            <a:pPr>
              <a:defRPr/>
            </a:pPr>
            <a:fld id="{48116B54-A4B6-4DC9-A6B1-BEAAD1ADFE77}" type="slidenum">
              <a:rPr lang="en-US" altLang="en-US"/>
              <a:pPr>
                <a:defRPr/>
              </a:pPr>
              <a:t>‹#›</a:t>
            </a:fld>
            <a:endParaRPr lang="en-US" altLang="en-US"/>
          </a:p>
        </p:txBody>
      </p:sp>
    </p:spTree>
    <p:extLst>
      <p:ext uri="{BB962C8B-B14F-4D97-AF65-F5344CB8AC3E}">
        <p14:creationId xmlns:p14="http://schemas.microsoft.com/office/powerpoint/2010/main" val="34792684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dirty="0"/>
          </a:p>
        </p:txBody>
      </p:sp>
      <p:sp>
        <p:nvSpPr>
          <p:cNvPr id="5" name="Rectangle 4">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p:cNvPr>
          <p:cNvSpPr>
            <a:spLocks noGrp="1" noChangeArrowheads="1"/>
          </p:cNvSpPr>
          <p:nvPr>
            <p:ph type="ftr" sz="quarter" idx="11"/>
          </p:nvPr>
        </p:nvSpPr>
        <p:spPr>
          <a:ln/>
        </p:spPr>
        <p:txBody>
          <a:bodyPr/>
          <a:lstStyle>
            <a:lvl1pPr>
              <a:defRPr/>
            </a:lvl1pPr>
          </a:lstStyle>
          <a:p>
            <a:pPr>
              <a:defRPr/>
            </a:pPr>
            <a:r>
              <a:rPr lang="en-US"/>
              <a:t>MVCC Corporate and Community Education</a:t>
            </a:r>
          </a:p>
        </p:txBody>
      </p:sp>
      <p:sp>
        <p:nvSpPr>
          <p:cNvPr id="7" name="Rectangle 6">
            <a:extLst/>
          </p:cNvPr>
          <p:cNvSpPr>
            <a:spLocks noGrp="1" noChangeArrowheads="1"/>
          </p:cNvSpPr>
          <p:nvPr>
            <p:ph type="sldNum" sz="quarter" idx="12"/>
          </p:nvPr>
        </p:nvSpPr>
        <p:spPr>
          <a:ln/>
        </p:spPr>
        <p:txBody>
          <a:bodyPr/>
          <a:lstStyle>
            <a:lvl1pPr>
              <a:defRPr/>
            </a:lvl1pPr>
          </a:lstStyle>
          <a:p>
            <a:pPr>
              <a:defRPr/>
            </a:pPr>
            <a:fld id="{98E43415-7512-4DC9-86F3-B1FF19409366}" type="slidenum">
              <a:rPr lang="en-US" altLang="en-US"/>
              <a:pPr>
                <a:defRPr/>
              </a:pPr>
              <a:t>‹#›</a:t>
            </a:fld>
            <a:endParaRPr lang="en-US" altLang="en-US"/>
          </a:p>
        </p:txBody>
      </p:sp>
    </p:spTree>
    <p:extLst>
      <p:ext uri="{BB962C8B-B14F-4D97-AF65-F5344CB8AC3E}">
        <p14:creationId xmlns:p14="http://schemas.microsoft.com/office/powerpoint/2010/main" val="29375869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p:cNvPr>
          <p:cNvSpPr>
            <a:spLocks noGrp="1" noChangeArrowheads="1"/>
          </p:cNvSpPr>
          <p:nvPr>
            <p:ph type="ftr" sz="quarter" idx="11"/>
          </p:nvPr>
        </p:nvSpPr>
        <p:spPr>
          <a:ln/>
        </p:spPr>
        <p:txBody>
          <a:bodyPr/>
          <a:lstStyle>
            <a:lvl1pPr>
              <a:defRPr/>
            </a:lvl1pPr>
          </a:lstStyle>
          <a:p>
            <a:pPr>
              <a:defRPr/>
            </a:pPr>
            <a:r>
              <a:rPr lang="en-US"/>
              <a:t>MVCC Corporate and Community Education</a:t>
            </a:r>
          </a:p>
        </p:txBody>
      </p:sp>
      <p:sp>
        <p:nvSpPr>
          <p:cNvPr id="5" name="Rectangle 6">
            <a:extLst/>
          </p:cNvPr>
          <p:cNvSpPr>
            <a:spLocks noGrp="1" noChangeArrowheads="1"/>
          </p:cNvSpPr>
          <p:nvPr>
            <p:ph type="sldNum" sz="quarter" idx="12"/>
          </p:nvPr>
        </p:nvSpPr>
        <p:spPr>
          <a:ln/>
        </p:spPr>
        <p:txBody>
          <a:bodyPr/>
          <a:lstStyle>
            <a:lvl1pPr>
              <a:defRPr/>
            </a:lvl1pPr>
          </a:lstStyle>
          <a:p>
            <a:pPr>
              <a:defRPr/>
            </a:pPr>
            <a:fld id="{DC24A5E9-343A-4492-B79B-DC116EEEC62C}" type="slidenum">
              <a:rPr lang="en-US" altLang="en-US"/>
              <a:pPr>
                <a:defRPr/>
              </a:pPr>
              <a:t>‹#›</a:t>
            </a:fld>
            <a:endParaRPr lang="en-US" altLang="en-US"/>
          </a:p>
        </p:txBody>
      </p:sp>
    </p:spTree>
    <p:extLst>
      <p:ext uri="{BB962C8B-B14F-4D97-AF65-F5344CB8AC3E}">
        <p14:creationId xmlns:p14="http://schemas.microsoft.com/office/powerpoint/2010/main" val="2627331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5800" y="41148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p:cNvPr>
          <p:cNvSpPr>
            <a:spLocks noGrp="1" noChangeArrowheads="1"/>
          </p:cNvSpPr>
          <p:nvPr>
            <p:ph type="ftr" sz="quarter" idx="11"/>
          </p:nvPr>
        </p:nvSpPr>
        <p:spPr>
          <a:ln/>
        </p:spPr>
        <p:txBody>
          <a:bodyPr/>
          <a:lstStyle>
            <a:lvl1pPr>
              <a:defRPr/>
            </a:lvl1pPr>
          </a:lstStyle>
          <a:p>
            <a:pPr>
              <a:defRPr/>
            </a:pPr>
            <a:r>
              <a:rPr lang="en-US"/>
              <a:t>MVCC Corporate and Community Education</a:t>
            </a:r>
          </a:p>
        </p:txBody>
      </p:sp>
      <p:sp>
        <p:nvSpPr>
          <p:cNvPr id="7" name="Rectangle 6">
            <a:extLst/>
          </p:cNvPr>
          <p:cNvSpPr>
            <a:spLocks noGrp="1" noChangeArrowheads="1"/>
          </p:cNvSpPr>
          <p:nvPr>
            <p:ph type="sldNum" sz="quarter" idx="12"/>
          </p:nvPr>
        </p:nvSpPr>
        <p:spPr>
          <a:ln/>
        </p:spPr>
        <p:txBody>
          <a:bodyPr/>
          <a:lstStyle>
            <a:lvl1pPr>
              <a:defRPr/>
            </a:lvl1pPr>
          </a:lstStyle>
          <a:p>
            <a:pPr>
              <a:defRPr/>
            </a:pPr>
            <a:fld id="{F94F3277-BB6D-4ADF-86F7-161ECE791095}" type="slidenum">
              <a:rPr lang="en-US" altLang="en-US"/>
              <a:pPr>
                <a:defRPr/>
              </a:pPr>
              <a:t>‹#›</a:t>
            </a:fld>
            <a:endParaRPr lang="en-US" altLang="en-US"/>
          </a:p>
        </p:txBody>
      </p:sp>
    </p:spTree>
    <p:extLst>
      <p:ext uri="{BB962C8B-B14F-4D97-AF65-F5344CB8AC3E}">
        <p14:creationId xmlns:p14="http://schemas.microsoft.com/office/powerpoint/2010/main" val="3154887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p:cNvPr>
          <p:cNvSpPr>
            <a:spLocks noGrp="1" noChangeArrowheads="1"/>
          </p:cNvSpPr>
          <p:nvPr>
            <p:ph type="ftr" sz="quarter" idx="11"/>
          </p:nvPr>
        </p:nvSpPr>
        <p:spPr>
          <a:ln/>
        </p:spPr>
        <p:txBody>
          <a:bodyPr/>
          <a:lstStyle>
            <a:lvl1pPr>
              <a:defRPr/>
            </a:lvl1pPr>
          </a:lstStyle>
          <a:p>
            <a:pPr>
              <a:defRPr/>
            </a:pPr>
            <a:r>
              <a:rPr lang="en-US"/>
              <a:t>MVCC Corporate and Community Education</a:t>
            </a:r>
          </a:p>
        </p:txBody>
      </p:sp>
      <p:sp>
        <p:nvSpPr>
          <p:cNvPr id="6" name="Rectangle 6">
            <a:extLst/>
          </p:cNvPr>
          <p:cNvSpPr>
            <a:spLocks noGrp="1" noChangeArrowheads="1"/>
          </p:cNvSpPr>
          <p:nvPr>
            <p:ph type="sldNum" sz="quarter" idx="12"/>
          </p:nvPr>
        </p:nvSpPr>
        <p:spPr>
          <a:ln/>
        </p:spPr>
        <p:txBody>
          <a:bodyPr/>
          <a:lstStyle>
            <a:lvl1pPr>
              <a:defRPr/>
            </a:lvl1pPr>
          </a:lstStyle>
          <a:p>
            <a:pPr>
              <a:defRPr/>
            </a:pPr>
            <a:fld id="{1EE09E5C-598E-4445-B94A-DCC4CE0CB0BE}" type="slidenum">
              <a:rPr lang="en-US" altLang="en-US"/>
              <a:pPr>
                <a:defRPr/>
              </a:pPr>
              <a:t>‹#›</a:t>
            </a:fld>
            <a:endParaRPr lang="en-US" altLang="en-US"/>
          </a:p>
        </p:txBody>
      </p:sp>
    </p:spTree>
    <p:extLst>
      <p:ext uri="{BB962C8B-B14F-4D97-AF65-F5344CB8AC3E}">
        <p14:creationId xmlns:p14="http://schemas.microsoft.com/office/powerpoint/2010/main" val="2397440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p:cNvPr>
          <p:cNvSpPr>
            <a:spLocks noGrp="1" noChangeArrowheads="1"/>
          </p:cNvSpPr>
          <p:nvPr>
            <p:ph type="ftr" sz="quarter" idx="11"/>
          </p:nvPr>
        </p:nvSpPr>
        <p:spPr>
          <a:ln/>
        </p:spPr>
        <p:txBody>
          <a:bodyPr/>
          <a:lstStyle>
            <a:lvl1pPr>
              <a:defRPr/>
            </a:lvl1pPr>
          </a:lstStyle>
          <a:p>
            <a:pPr>
              <a:defRPr/>
            </a:pPr>
            <a:r>
              <a:rPr lang="en-US"/>
              <a:t>MVCC Corporate and Community Education</a:t>
            </a:r>
          </a:p>
        </p:txBody>
      </p:sp>
      <p:sp>
        <p:nvSpPr>
          <p:cNvPr id="6" name="Rectangle 6">
            <a:extLst/>
          </p:cNvPr>
          <p:cNvSpPr>
            <a:spLocks noGrp="1" noChangeArrowheads="1"/>
          </p:cNvSpPr>
          <p:nvPr>
            <p:ph type="sldNum" sz="quarter" idx="12"/>
          </p:nvPr>
        </p:nvSpPr>
        <p:spPr>
          <a:ln/>
        </p:spPr>
        <p:txBody>
          <a:bodyPr/>
          <a:lstStyle>
            <a:lvl1pPr>
              <a:defRPr/>
            </a:lvl1pPr>
          </a:lstStyle>
          <a:p>
            <a:pPr>
              <a:defRPr/>
            </a:pPr>
            <a:fld id="{6F10A13A-6FAC-4B9E-A18A-71C22E54B9CC}" type="slidenum">
              <a:rPr lang="en-US" altLang="en-US"/>
              <a:pPr>
                <a:defRPr/>
              </a:pPr>
              <a:t>‹#›</a:t>
            </a:fld>
            <a:endParaRPr lang="en-US" altLang="en-US"/>
          </a:p>
        </p:txBody>
      </p:sp>
    </p:spTree>
    <p:extLst>
      <p:ext uri="{BB962C8B-B14F-4D97-AF65-F5344CB8AC3E}">
        <p14:creationId xmlns:p14="http://schemas.microsoft.com/office/powerpoint/2010/main" val="3404863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p:cNvPr>
          <p:cNvSpPr>
            <a:spLocks noGrp="1" noChangeArrowheads="1"/>
          </p:cNvSpPr>
          <p:nvPr>
            <p:ph type="ftr" sz="quarter" idx="11"/>
          </p:nvPr>
        </p:nvSpPr>
        <p:spPr>
          <a:ln/>
        </p:spPr>
        <p:txBody>
          <a:bodyPr/>
          <a:lstStyle>
            <a:lvl1pPr>
              <a:defRPr/>
            </a:lvl1pPr>
          </a:lstStyle>
          <a:p>
            <a:pPr>
              <a:defRPr/>
            </a:pPr>
            <a:r>
              <a:rPr lang="en-US"/>
              <a:t>MVCC Corporate and Community Education</a:t>
            </a:r>
          </a:p>
        </p:txBody>
      </p:sp>
      <p:sp>
        <p:nvSpPr>
          <p:cNvPr id="7" name="Rectangle 6">
            <a:extLst/>
          </p:cNvPr>
          <p:cNvSpPr>
            <a:spLocks noGrp="1" noChangeArrowheads="1"/>
          </p:cNvSpPr>
          <p:nvPr>
            <p:ph type="sldNum" sz="quarter" idx="12"/>
          </p:nvPr>
        </p:nvSpPr>
        <p:spPr>
          <a:ln/>
        </p:spPr>
        <p:txBody>
          <a:bodyPr/>
          <a:lstStyle>
            <a:lvl1pPr>
              <a:defRPr/>
            </a:lvl1pPr>
          </a:lstStyle>
          <a:p>
            <a:pPr>
              <a:defRPr/>
            </a:pPr>
            <a:fld id="{A8F0A699-1158-4587-9AE7-34D6001895E5}" type="slidenum">
              <a:rPr lang="en-US" altLang="en-US"/>
              <a:pPr>
                <a:defRPr/>
              </a:pPr>
              <a:t>‹#›</a:t>
            </a:fld>
            <a:endParaRPr lang="en-US" altLang="en-US"/>
          </a:p>
        </p:txBody>
      </p:sp>
    </p:spTree>
    <p:extLst>
      <p:ext uri="{BB962C8B-B14F-4D97-AF65-F5344CB8AC3E}">
        <p14:creationId xmlns:p14="http://schemas.microsoft.com/office/powerpoint/2010/main" val="4218975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p:cNvPr>
          <p:cNvSpPr>
            <a:spLocks noGrp="1" noChangeArrowheads="1"/>
          </p:cNvSpPr>
          <p:nvPr>
            <p:ph type="ftr" sz="quarter" idx="11"/>
          </p:nvPr>
        </p:nvSpPr>
        <p:spPr>
          <a:ln/>
        </p:spPr>
        <p:txBody>
          <a:bodyPr/>
          <a:lstStyle>
            <a:lvl1pPr>
              <a:defRPr/>
            </a:lvl1pPr>
          </a:lstStyle>
          <a:p>
            <a:pPr>
              <a:defRPr/>
            </a:pPr>
            <a:r>
              <a:rPr lang="en-US"/>
              <a:t>MVCC Corporate and Community Education</a:t>
            </a:r>
          </a:p>
        </p:txBody>
      </p:sp>
      <p:sp>
        <p:nvSpPr>
          <p:cNvPr id="9" name="Rectangle 6">
            <a:extLst/>
          </p:cNvPr>
          <p:cNvSpPr>
            <a:spLocks noGrp="1" noChangeArrowheads="1"/>
          </p:cNvSpPr>
          <p:nvPr>
            <p:ph type="sldNum" sz="quarter" idx="12"/>
          </p:nvPr>
        </p:nvSpPr>
        <p:spPr>
          <a:ln/>
        </p:spPr>
        <p:txBody>
          <a:bodyPr/>
          <a:lstStyle>
            <a:lvl1pPr>
              <a:defRPr/>
            </a:lvl1pPr>
          </a:lstStyle>
          <a:p>
            <a:pPr>
              <a:defRPr/>
            </a:pPr>
            <a:fld id="{EBA36595-A20D-4A9A-B1D7-CD072BC06E37}" type="slidenum">
              <a:rPr lang="en-US" altLang="en-US"/>
              <a:pPr>
                <a:defRPr/>
              </a:pPr>
              <a:t>‹#›</a:t>
            </a:fld>
            <a:endParaRPr lang="en-US" altLang="en-US"/>
          </a:p>
        </p:txBody>
      </p:sp>
    </p:spTree>
    <p:extLst>
      <p:ext uri="{BB962C8B-B14F-4D97-AF65-F5344CB8AC3E}">
        <p14:creationId xmlns:p14="http://schemas.microsoft.com/office/powerpoint/2010/main" val="559556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p:cNvPr>
          <p:cNvSpPr>
            <a:spLocks noGrp="1" noChangeArrowheads="1"/>
          </p:cNvSpPr>
          <p:nvPr>
            <p:ph type="ftr" sz="quarter" idx="11"/>
          </p:nvPr>
        </p:nvSpPr>
        <p:spPr>
          <a:ln/>
        </p:spPr>
        <p:txBody>
          <a:bodyPr/>
          <a:lstStyle>
            <a:lvl1pPr>
              <a:defRPr/>
            </a:lvl1pPr>
          </a:lstStyle>
          <a:p>
            <a:pPr>
              <a:defRPr/>
            </a:pPr>
            <a:r>
              <a:rPr lang="en-US"/>
              <a:t>MVCC Corporate and Community Education</a:t>
            </a:r>
          </a:p>
        </p:txBody>
      </p:sp>
      <p:sp>
        <p:nvSpPr>
          <p:cNvPr id="5" name="Rectangle 6">
            <a:extLst/>
          </p:cNvPr>
          <p:cNvSpPr>
            <a:spLocks noGrp="1" noChangeArrowheads="1"/>
          </p:cNvSpPr>
          <p:nvPr>
            <p:ph type="sldNum" sz="quarter" idx="12"/>
          </p:nvPr>
        </p:nvSpPr>
        <p:spPr>
          <a:ln/>
        </p:spPr>
        <p:txBody>
          <a:bodyPr/>
          <a:lstStyle>
            <a:lvl1pPr>
              <a:defRPr/>
            </a:lvl1pPr>
          </a:lstStyle>
          <a:p>
            <a:pPr>
              <a:defRPr/>
            </a:pPr>
            <a:fld id="{EF24639B-BF9A-4494-A50C-54AB5D8245E5}" type="slidenum">
              <a:rPr lang="en-US" altLang="en-US"/>
              <a:pPr>
                <a:defRPr/>
              </a:pPr>
              <a:t>‹#›</a:t>
            </a:fld>
            <a:endParaRPr lang="en-US" altLang="en-US"/>
          </a:p>
        </p:txBody>
      </p:sp>
    </p:spTree>
    <p:extLst>
      <p:ext uri="{BB962C8B-B14F-4D97-AF65-F5344CB8AC3E}">
        <p14:creationId xmlns:p14="http://schemas.microsoft.com/office/powerpoint/2010/main" val="3937162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p:cNvPr>
          <p:cNvSpPr>
            <a:spLocks noGrp="1" noChangeArrowheads="1"/>
          </p:cNvSpPr>
          <p:nvPr>
            <p:ph type="ftr" sz="quarter" idx="11"/>
          </p:nvPr>
        </p:nvSpPr>
        <p:spPr>
          <a:ln/>
        </p:spPr>
        <p:txBody>
          <a:bodyPr/>
          <a:lstStyle>
            <a:lvl1pPr>
              <a:defRPr/>
            </a:lvl1pPr>
          </a:lstStyle>
          <a:p>
            <a:pPr>
              <a:defRPr/>
            </a:pPr>
            <a:r>
              <a:rPr lang="en-US"/>
              <a:t>MVCC Corporate and Community Education</a:t>
            </a:r>
          </a:p>
        </p:txBody>
      </p:sp>
      <p:sp>
        <p:nvSpPr>
          <p:cNvPr id="4" name="Rectangle 6">
            <a:extLst/>
          </p:cNvPr>
          <p:cNvSpPr>
            <a:spLocks noGrp="1" noChangeArrowheads="1"/>
          </p:cNvSpPr>
          <p:nvPr>
            <p:ph type="sldNum" sz="quarter" idx="12"/>
          </p:nvPr>
        </p:nvSpPr>
        <p:spPr>
          <a:ln/>
        </p:spPr>
        <p:txBody>
          <a:bodyPr/>
          <a:lstStyle>
            <a:lvl1pPr>
              <a:defRPr/>
            </a:lvl1pPr>
          </a:lstStyle>
          <a:p>
            <a:pPr>
              <a:defRPr/>
            </a:pPr>
            <a:fld id="{79E588B5-ABB2-480D-8CB3-69A9F58FDBAA}" type="slidenum">
              <a:rPr lang="en-US" altLang="en-US"/>
              <a:pPr>
                <a:defRPr/>
              </a:pPr>
              <a:t>‹#›</a:t>
            </a:fld>
            <a:endParaRPr lang="en-US" altLang="en-US"/>
          </a:p>
        </p:txBody>
      </p:sp>
    </p:spTree>
    <p:extLst>
      <p:ext uri="{BB962C8B-B14F-4D97-AF65-F5344CB8AC3E}">
        <p14:creationId xmlns:p14="http://schemas.microsoft.com/office/powerpoint/2010/main" val="4091788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p:cNvPr>
          <p:cNvSpPr>
            <a:spLocks noGrp="1" noChangeArrowheads="1"/>
          </p:cNvSpPr>
          <p:nvPr>
            <p:ph type="ftr" sz="quarter" idx="11"/>
          </p:nvPr>
        </p:nvSpPr>
        <p:spPr>
          <a:ln/>
        </p:spPr>
        <p:txBody>
          <a:bodyPr/>
          <a:lstStyle>
            <a:lvl1pPr>
              <a:defRPr/>
            </a:lvl1pPr>
          </a:lstStyle>
          <a:p>
            <a:pPr>
              <a:defRPr/>
            </a:pPr>
            <a:r>
              <a:rPr lang="en-US"/>
              <a:t>MVCC Corporate and Community Education</a:t>
            </a:r>
          </a:p>
        </p:txBody>
      </p:sp>
      <p:sp>
        <p:nvSpPr>
          <p:cNvPr id="7" name="Rectangle 6">
            <a:extLst/>
          </p:cNvPr>
          <p:cNvSpPr>
            <a:spLocks noGrp="1" noChangeArrowheads="1"/>
          </p:cNvSpPr>
          <p:nvPr>
            <p:ph type="sldNum" sz="quarter" idx="12"/>
          </p:nvPr>
        </p:nvSpPr>
        <p:spPr>
          <a:ln/>
        </p:spPr>
        <p:txBody>
          <a:bodyPr/>
          <a:lstStyle>
            <a:lvl1pPr>
              <a:defRPr/>
            </a:lvl1pPr>
          </a:lstStyle>
          <a:p>
            <a:pPr>
              <a:defRPr/>
            </a:pPr>
            <a:fld id="{B5E2E50B-55CC-42DE-929E-452BC2FDBEE7}" type="slidenum">
              <a:rPr lang="en-US" altLang="en-US"/>
              <a:pPr>
                <a:defRPr/>
              </a:pPr>
              <a:t>‹#›</a:t>
            </a:fld>
            <a:endParaRPr lang="en-US" altLang="en-US"/>
          </a:p>
        </p:txBody>
      </p:sp>
    </p:spTree>
    <p:extLst>
      <p:ext uri="{BB962C8B-B14F-4D97-AF65-F5344CB8AC3E}">
        <p14:creationId xmlns:p14="http://schemas.microsoft.com/office/powerpoint/2010/main" val="960828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p:cNvPr>
          <p:cNvSpPr>
            <a:spLocks noGrp="1" noChangeArrowheads="1"/>
          </p:cNvSpPr>
          <p:nvPr>
            <p:ph type="ftr" sz="quarter" idx="11"/>
          </p:nvPr>
        </p:nvSpPr>
        <p:spPr>
          <a:ln/>
        </p:spPr>
        <p:txBody>
          <a:bodyPr/>
          <a:lstStyle>
            <a:lvl1pPr>
              <a:defRPr/>
            </a:lvl1pPr>
          </a:lstStyle>
          <a:p>
            <a:pPr>
              <a:defRPr/>
            </a:pPr>
            <a:r>
              <a:rPr lang="en-US"/>
              <a:t>MVCC Corporate and Community Education</a:t>
            </a:r>
          </a:p>
        </p:txBody>
      </p:sp>
      <p:sp>
        <p:nvSpPr>
          <p:cNvPr id="7" name="Rectangle 6">
            <a:extLst/>
          </p:cNvPr>
          <p:cNvSpPr>
            <a:spLocks noGrp="1" noChangeArrowheads="1"/>
          </p:cNvSpPr>
          <p:nvPr>
            <p:ph type="sldNum" sz="quarter" idx="12"/>
          </p:nvPr>
        </p:nvSpPr>
        <p:spPr>
          <a:ln/>
        </p:spPr>
        <p:txBody>
          <a:bodyPr/>
          <a:lstStyle>
            <a:lvl1pPr>
              <a:defRPr/>
            </a:lvl1pPr>
          </a:lstStyle>
          <a:p>
            <a:pPr>
              <a:defRPr/>
            </a:pPr>
            <a:fld id="{A169575E-F4ED-4A3C-8A98-676E696B59F6}" type="slidenum">
              <a:rPr lang="en-US" altLang="en-US"/>
              <a:pPr>
                <a:defRPr/>
              </a:pPr>
              <a:t>‹#›</a:t>
            </a:fld>
            <a:endParaRPr lang="en-US" altLang="en-US"/>
          </a:p>
        </p:txBody>
      </p:sp>
    </p:spTree>
    <p:extLst>
      <p:ext uri="{BB962C8B-B14F-4D97-AF65-F5344CB8AC3E}">
        <p14:creationId xmlns:p14="http://schemas.microsoft.com/office/powerpoint/2010/main" val="1682031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33399"/>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a:extLst/>
          </p:cNvPr>
          <p:cNvSpPr>
            <a:spLocks noGrp="1" noChangeArrowheads="1"/>
          </p:cNvSpPr>
          <p:nvPr>
            <p:ph type="dt" sz="half" idx="2"/>
          </p:nvPr>
        </p:nvSpPr>
        <p:spPr bwMode="auto">
          <a:xfrm>
            <a:off x="7239000" y="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r>
              <a:rPr lang="en-US"/>
              <a:t>MVCC Corporate and Community Education</a:t>
            </a:r>
          </a:p>
        </p:txBody>
      </p:sp>
      <p:sp>
        <p:nvSpPr>
          <p:cNvPr id="1030" name="Rectangle 6">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EB3D452B-A6DF-493A-A6AF-39E8475802AF}"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61.emf"/><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2.emf"/><Relationship Id="rId1" Type="http://schemas.openxmlformats.org/officeDocument/2006/relationships/slideLayout" Target="../slideLayouts/slideLayout5.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hyperlink" Target="http://www.osha.gov/SLTC/controlhazardousenergy/index.html" TargetMode="External"/><Relationship Id="rId2" Type="http://schemas.openxmlformats.org/officeDocument/2006/relationships/notesSlide" Target="../notesSlides/notesSlide65.xml"/><Relationship Id="rId1" Type="http://schemas.openxmlformats.org/officeDocument/2006/relationships/slideLayout" Target="../slideLayouts/slideLayout6.xml"/><Relationship Id="rId6" Type="http://schemas.openxmlformats.org/officeDocument/2006/relationships/hyperlink" Target="http://www.osha.gov/Publications/osha3120.pdf" TargetMode="External"/><Relationship Id="rId5" Type="http://schemas.openxmlformats.org/officeDocument/2006/relationships/hyperlink" Target="http://www.osha.gov/OshDoc/data_General_Facts/factsheet-%20lockout-tagout.pdf" TargetMode="External"/><Relationship Id="rId4" Type="http://schemas.openxmlformats.org/officeDocument/2006/relationships/hyperlink" Target="https://www.cdc.gov/niosh/docs/wp-solutions/2011-%20156/pdfs/2011-156.pdf"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http://www.osha.gov/"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5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image" Target="../media/image42.jpeg"/></Relationships>
</file>

<file path=ppt/slides/_rels/slide5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838200"/>
            <a:ext cx="3886200" cy="2743200"/>
          </a:xfrm>
        </p:spPr>
        <p:txBody>
          <a:bodyPr/>
          <a:lstStyle/>
          <a:p>
            <a:r>
              <a:rPr lang="en-US" altLang="en-US" sz="6000" smtClean="0"/>
              <a:t>Machinery Safety</a:t>
            </a:r>
            <a:endParaRPr lang="en-US" altLang="en-US" smtClean="0"/>
          </a:p>
        </p:txBody>
      </p:sp>
      <p:sp>
        <p:nvSpPr>
          <p:cNvPr id="4099" name="Rectangle 3"/>
          <p:cNvSpPr>
            <a:spLocks noGrp="1" noChangeArrowheads="1"/>
          </p:cNvSpPr>
          <p:nvPr>
            <p:ph type="subTitle" idx="1"/>
          </p:nvPr>
        </p:nvSpPr>
        <p:spPr>
          <a:xfrm>
            <a:off x="533400" y="3970338"/>
            <a:ext cx="8153400" cy="990600"/>
          </a:xfrm>
        </p:spPr>
        <p:txBody>
          <a:bodyPr/>
          <a:lstStyle/>
          <a:p>
            <a:r>
              <a:rPr lang="en-US" altLang="en-US" smtClean="0"/>
              <a:t>Machine Guarding for Warehouse and Maintenance Workers</a:t>
            </a:r>
          </a:p>
          <a:p>
            <a:endParaRPr lang="en-US" altLang="en-US" smtClean="0"/>
          </a:p>
        </p:txBody>
      </p:sp>
      <p:sp>
        <p:nvSpPr>
          <p:cNvPr id="4100" name="Line 9" descr="An ungaurded grinder is shown in picture"/>
          <p:cNvSpPr>
            <a:spLocks noChangeShapeType="1"/>
          </p:cNvSpPr>
          <p:nvPr/>
        </p:nvSpPr>
        <p:spPr bwMode="auto">
          <a:xfrm>
            <a:off x="533400" y="609600"/>
            <a:ext cx="8001000" cy="0"/>
          </a:xfrm>
          <a:prstGeom prst="line">
            <a:avLst/>
          </a:prstGeom>
          <a:noFill/>
          <a:ln w="762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01" name="Line 10" descr="Machinery safety, grinder shown"/>
          <p:cNvSpPr>
            <a:spLocks noChangeShapeType="1"/>
          </p:cNvSpPr>
          <p:nvPr/>
        </p:nvSpPr>
        <p:spPr bwMode="auto">
          <a:xfrm>
            <a:off x="533400" y="3962400"/>
            <a:ext cx="7924800" cy="0"/>
          </a:xfrm>
          <a:prstGeom prst="line">
            <a:avLst/>
          </a:prstGeom>
          <a:noFill/>
          <a:ln w="762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pic>
        <p:nvPicPr>
          <p:cNvPr id="4102" name="Picture 6" descr="Bench Grinder shown, but what is wrong with it?"/>
          <p:cNvPicPr>
            <a:picLocks noChangeAspect="1"/>
          </p:cNvPicPr>
          <p:nvPr/>
        </p:nvPicPr>
        <p:blipFill>
          <a:blip r:embed="rId3">
            <a:lum bright="20000"/>
            <a:extLst>
              <a:ext uri="{28A0092B-C50C-407E-A947-70E740481C1C}">
                <a14:useLocalDpi xmlns:a14="http://schemas.microsoft.com/office/drawing/2010/main"/>
              </a:ext>
            </a:extLst>
          </a:blip>
          <a:srcRect/>
          <a:stretch>
            <a:fillRect/>
          </a:stretch>
        </p:blipFill>
        <p:spPr bwMode="auto">
          <a:xfrm>
            <a:off x="4572000" y="838200"/>
            <a:ext cx="4114800" cy="296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extBox 6"/>
          <p:cNvSpPr txBox="1">
            <a:spLocks noChangeArrowheads="1"/>
          </p:cNvSpPr>
          <p:nvPr/>
        </p:nvSpPr>
        <p:spPr bwMode="auto">
          <a:xfrm>
            <a:off x="4953000" y="3352800"/>
            <a:ext cx="3505200" cy="33813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600" b="1">
                <a:solidFill>
                  <a:schemeClr val="bg2"/>
                </a:solidFill>
              </a:rPr>
              <a:t>What is wrong with this picture?</a:t>
            </a:r>
          </a:p>
        </p:txBody>
      </p:sp>
      <p:sp>
        <p:nvSpPr>
          <p:cNvPr id="4104" name="Rectangle 3"/>
          <p:cNvSpPr>
            <a:spLocks noChangeArrowheads="1"/>
          </p:cNvSpPr>
          <p:nvPr/>
        </p:nvSpPr>
        <p:spPr bwMode="auto">
          <a:xfrm>
            <a:off x="838200" y="5457825"/>
            <a:ext cx="7696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altLang="en-US" sz="1400" i="1" dirty="0"/>
              <a:t>This material was produced under grant number SH-31178-SH7 from the Occupational Safety and Health Administration, U.S. Department of Labor. It does not necessarily reflect the views or policies of the U.S. Department of Labor, nor does mention of trade names, commercial products, or organizations imply endorsement by the U.S. Government. Revisions were made to this material under grant  number SH-31177-SH7 from the Occupational Safety and Health Administration, U.S. Department of Labor. </a:t>
            </a:r>
            <a:endParaRPr lang="en-US" altLang="en-US" sz="1400" dirty="0"/>
          </a:p>
          <a:p>
            <a:pPr algn="ctr">
              <a:spcBef>
                <a:spcPct val="0"/>
              </a:spcBef>
              <a:buFontTx/>
              <a:buNone/>
            </a:pPr>
            <a:endParaRPr lang="en-US" altLang="en-US" sz="1400" dirty="0">
              <a:solidFill>
                <a:srgbClr val="FFFFFF"/>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noChangeArrowheads="1"/>
          </p:cNvSpPr>
          <p:nvPr>
            <p:ph type="title"/>
          </p:nvPr>
        </p:nvSpPr>
        <p:spPr/>
        <p:txBody>
          <a:bodyPr/>
          <a:lstStyle/>
          <a:p>
            <a:r>
              <a:rPr lang="en-US" altLang="en-US" smtClean="0"/>
              <a:t>Applicable OSHA Standards</a:t>
            </a:r>
            <a:r>
              <a:rPr lang="en-US" altLang="en-US" sz="3600" smtClean="0"/>
              <a:t/>
            </a:r>
            <a:br>
              <a:rPr lang="en-US" altLang="en-US" sz="3600" smtClean="0"/>
            </a:br>
            <a:endParaRPr lang="en-US" altLang="en-US" smtClean="0"/>
          </a:p>
        </p:txBody>
      </p:sp>
      <p:sp>
        <p:nvSpPr>
          <p:cNvPr id="19459" name="Content Placeholder 2"/>
          <p:cNvSpPr>
            <a:spLocks noGrp="1" noChangeArrowheads="1"/>
          </p:cNvSpPr>
          <p:nvPr>
            <p:ph idx="1"/>
          </p:nvPr>
        </p:nvSpPr>
        <p:spPr>
          <a:xfrm>
            <a:off x="685800" y="1295400"/>
            <a:ext cx="7772400" cy="4800600"/>
          </a:xfrm>
        </p:spPr>
        <p:txBody>
          <a:bodyPr/>
          <a:lstStyle/>
          <a:p>
            <a:r>
              <a:rPr lang="en-US" altLang="en-US" smtClean="0"/>
              <a:t> </a:t>
            </a:r>
            <a:endParaRPr lang="en-US" altLang="en-US" sz="2800" smtClean="0"/>
          </a:p>
          <a:p>
            <a:r>
              <a:rPr lang="en-US" altLang="en-US" smtClean="0"/>
              <a:t>29 CFR Part 1910</a:t>
            </a:r>
            <a:endParaRPr lang="en-US" altLang="en-US" sz="4000" smtClean="0"/>
          </a:p>
          <a:p>
            <a:pPr lvl="1"/>
            <a:r>
              <a:rPr lang="en-US" altLang="en-US" smtClean="0"/>
              <a:t>Subpart J (1910.147): The control of hazardous energy (Lockout/Tagout)</a:t>
            </a:r>
            <a:endParaRPr lang="en-US" altLang="en-US" sz="4000" smtClean="0"/>
          </a:p>
          <a:p>
            <a:pPr lvl="1"/>
            <a:r>
              <a:rPr lang="en-US" altLang="en-US" smtClean="0"/>
              <a:t>Subpart O: Machinery and machine guarding</a:t>
            </a:r>
            <a:endParaRPr lang="en-US" altLang="en-US" sz="4000" smtClean="0"/>
          </a:p>
          <a:p>
            <a:pPr lvl="1"/>
            <a:r>
              <a:rPr lang="en-US" altLang="en-US" smtClean="0"/>
              <a:t>Subpart P (1910.243): Guarding of portable powered tools</a:t>
            </a:r>
            <a:endParaRPr lang="en-US" altLang="en-US" sz="4000" smtClean="0"/>
          </a:p>
          <a:p>
            <a:pPr lvl="1"/>
            <a:r>
              <a:rPr lang="en-US" altLang="en-US" smtClean="0"/>
              <a:t>Subpart R: Special industries (e.g., Bakery equipment)</a:t>
            </a:r>
            <a:endParaRPr lang="en-US" altLang="en-US" sz="4000" smtClean="0"/>
          </a:p>
          <a:p>
            <a:endParaRPr lang="en-US" altLang="en-US" smtClean="0"/>
          </a:p>
        </p:txBody>
      </p:sp>
      <p:sp>
        <p:nvSpPr>
          <p:cNvPr id="19460"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smtClean="0"/>
              <a:t>MVCC Corporate and Community Education</a:t>
            </a:r>
          </a:p>
        </p:txBody>
      </p:sp>
      <p:sp>
        <p:nvSpPr>
          <p:cNvPr id="19461"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492CFE7-30EC-4D4F-8BD0-5B0D8BEE82EB}" type="slidenum">
              <a:rPr lang="en-US" altLang="en-US" sz="1400" smtClean="0"/>
              <a:pPr>
                <a:spcBef>
                  <a:spcPct val="0"/>
                </a:spcBef>
                <a:buFontTx/>
                <a:buNone/>
              </a:pPr>
              <a:t>10</a:t>
            </a:fld>
            <a:endParaRPr lang="en-US" altLang="en-US" sz="1400" smtClean="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1"/>
          <p:cNvSpPr>
            <a:spLocks noGrp="1" noChangeArrowheads="1"/>
          </p:cNvSpPr>
          <p:nvPr>
            <p:ph type="title"/>
          </p:nvPr>
        </p:nvSpPr>
        <p:spPr>
          <a:xfrm>
            <a:off x="685800" y="609600"/>
            <a:ext cx="7772400" cy="762000"/>
          </a:xfrm>
        </p:spPr>
        <p:txBody>
          <a:bodyPr/>
          <a:lstStyle/>
          <a:p>
            <a:r>
              <a:rPr lang="en-US" altLang="en-US" smtClean="0"/>
              <a:t>Meat Cutting Band Saw</a:t>
            </a:r>
            <a:br>
              <a:rPr lang="en-US" altLang="en-US" smtClean="0"/>
            </a:br>
            <a:r>
              <a:rPr lang="en-US" altLang="en-US" smtClean="0"/>
              <a:t/>
            </a:r>
            <a:br>
              <a:rPr lang="en-US" altLang="en-US" smtClean="0"/>
            </a:br>
            <a:endParaRPr lang="en-US" altLang="en-US" sz="1400" smtClean="0"/>
          </a:p>
        </p:txBody>
      </p:sp>
      <p:sp>
        <p:nvSpPr>
          <p:cNvPr id="166915"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smtClean="0"/>
              <a:t>MVCC Corporate and Community Education</a:t>
            </a:r>
          </a:p>
        </p:txBody>
      </p:sp>
      <p:sp>
        <p:nvSpPr>
          <p:cNvPr id="16691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6326E30-2260-489A-BDFB-20EC25CA076C}" type="slidenum">
              <a:rPr lang="en-US" altLang="en-US" sz="1400" smtClean="0"/>
              <a:pPr>
                <a:spcBef>
                  <a:spcPct val="0"/>
                </a:spcBef>
                <a:buFontTx/>
                <a:buNone/>
              </a:pPr>
              <a:t>100</a:t>
            </a:fld>
            <a:endParaRPr lang="en-US" altLang="en-US" sz="1400" smtClean="0"/>
          </a:p>
        </p:txBody>
      </p:sp>
      <p:sp>
        <p:nvSpPr>
          <p:cNvPr id="166917" name="Rectangle 5"/>
          <p:cNvSpPr>
            <a:spLocks noChangeArrowheads="1"/>
          </p:cNvSpPr>
          <p:nvPr/>
        </p:nvSpPr>
        <p:spPr bwMode="auto">
          <a:xfrm>
            <a:off x="3938588" y="3259138"/>
            <a:ext cx="12668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a:t>OSHA 3170</a:t>
            </a:r>
          </a:p>
        </p:txBody>
      </p:sp>
      <p:pic>
        <p:nvPicPr>
          <p:cNvPr id="166918" name="Picture 2" descr="Figure 39. Stainless Steel Meat-Cutting Band Saw"/>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52600" y="1371600"/>
            <a:ext cx="5638800" cy="444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p:cNvPr>
          <p:cNvSpPr/>
          <p:nvPr/>
        </p:nvSpPr>
        <p:spPr>
          <a:xfrm>
            <a:off x="7140930" y="3290500"/>
            <a:ext cx="1141659" cy="307777"/>
          </a:xfrm>
          <a:prstGeom prst="rect">
            <a:avLst/>
          </a:prstGeom>
        </p:spPr>
        <p:txBody>
          <a:bodyPr wrap="none">
            <a:spAutoFit/>
          </a:bodyPr>
          <a:lstStyle/>
          <a:p>
            <a:pPr>
              <a:defRPr/>
            </a:pPr>
            <a:r>
              <a:rPr lang="en-US" sz="1400" kern="0" dirty="0">
                <a:solidFill>
                  <a:srgbClr val="FFFF00"/>
                </a:solidFill>
                <a:highlight>
                  <a:srgbClr val="000000"/>
                </a:highlight>
                <a:latin typeface="Arial"/>
                <a:ea typeface="+mj-ea"/>
                <a:cs typeface="+mj-cs"/>
              </a:rPr>
              <a:t>OSHA 3170</a:t>
            </a:r>
            <a:endParaRPr lang="en-US" dirty="0">
              <a:highlight>
                <a:srgbClr val="000000"/>
              </a:highlight>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Title 16"/>
          <p:cNvSpPr>
            <a:spLocks noGrp="1" noChangeArrowheads="1"/>
          </p:cNvSpPr>
          <p:nvPr>
            <p:ph type="title"/>
          </p:nvPr>
        </p:nvSpPr>
        <p:spPr>
          <a:xfrm>
            <a:off x="685800" y="457200"/>
            <a:ext cx="7772400" cy="762000"/>
          </a:xfrm>
        </p:spPr>
        <p:txBody>
          <a:bodyPr/>
          <a:lstStyle/>
          <a:p>
            <a:r>
              <a:rPr lang="en-US" altLang="en-US" smtClean="0"/>
              <a:t>Meat Cutting Band Saw</a:t>
            </a:r>
            <a:br>
              <a:rPr lang="en-US" altLang="en-US" smtClean="0"/>
            </a:br>
            <a:endParaRPr lang="en-US" altLang="en-US" smtClean="0"/>
          </a:p>
        </p:txBody>
      </p:sp>
      <p:sp>
        <p:nvSpPr>
          <p:cNvPr id="167939" name="Content Placeholder 15"/>
          <p:cNvSpPr>
            <a:spLocks noGrp="1" noChangeArrowheads="1"/>
          </p:cNvSpPr>
          <p:nvPr>
            <p:ph idx="1"/>
          </p:nvPr>
        </p:nvSpPr>
        <p:spPr>
          <a:xfrm>
            <a:off x="685800" y="1219200"/>
            <a:ext cx="7772400" cy="4876800"/>
          </a:xfrm>
        </p:spPr>
        <p:txBody>
          <a:bodyPr/>
          <a:lstStyle/>
          <a:p>
            <a:r>
              <a:rPr lang="en-US" altLang="en-US" smtClean="0"/>
              <a:t>Follow LOTO Procedures</a:t>
            </a:r>
          </a:p>
          <a:p>
            <a:r>
              <a:rPr lang="en-US" altLang="en-US" smtClean="0"/>
              <a:t>Install Brake</a:t>
            </a:r>
          </a:p>
          <a:p>
            <a:r>
              <a:rPr lang="en-US" altLang="en-US" smtClean="0"/>
              <a:t>Use Push Guard or Fence</a:t>
            </a:r>
          </a:p>
          <a:p>
            <a:r>
              <a:rPr lang="en-US" altLang="en-US" smtClean="0"/>
              <a:t>Adjust Blade Guard</a:t>
            </a:r>
          </a:p>
          <a:p>
            <a:r>
              <a:rPr lang="en-US" altLang="en-US" smtClean="0"/>
              <a:t>Use Only Sharp Blades</a:t>
            </a:r>
          </a:p>
          <a:p>
            <a:r>
              <a:rPr lang="en-US" altLang="en-US" smtClean="0"/>
              <a:t>Only Remove Meat When Blade Stopped</a:t>
            </a:r>
          </a:p>
          <a:p>
            <a:r>
              <a:rPr lang="en-US" altLang="en-US" smtClean="0"/>
              <a:t>Unplug When Not In Use</a:t>
            </a:r>
          </a:p>
          <a:p>
            <a:endParaRPr lang="en-US" altLang="en-US" smtClean="0"/>
          </a:p>
          <a:p>
            <a:endParaRPr lang="en-US" altLang="en-US" smtClean="0"/>
          </a:p>
          <a:p>
            <a:endParaRPr lang="en-US" altLang="en-US" smtClean="0"/>
          </a:p>
          <a:p>
            <a:endParaRPr lang="en-US" altLang="en-US" smtClean="0"/>
          </a:p>
          <a:p>
            <a:endParaRPr lang="en-US" altLang="en-US" smtClean="0"/>
          </a:p>
        </p:txBody>
      </p:sp>
      <p:sp>
        <p:nvSpPr>
          <p:cNvPr id="167940"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smtClean="0"/>
              <a:t>MVCC Corporate and Community Education</a:t>
            </a:r>
          </a:p>
        </p:txBody>
      </p:sp>
      <p:sp>
        <p:nvSpPr>
          <p:cNvPr id="167941"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7A3CEE9-2B6F-4F47-9289-BF677460B893}" type="slidenum">
              <a:rPr lang="en-US" altLang="en-US" sz="1400" smtClean="0"/>
              <a:pPr>
                <a:spcBef>
                  <a:spcPct val="0"/>
                </a:spcBef>
                <a:buFontTx/>
                <a:buNone/>
              </a:pPr>
              <a:t>101</a:t>
            </a:fld>
            <a:endParaRPr lang="en-US" altLang="en-US" sz="1400" smtClean="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itle 2"/>
          <p:cNvSpPr>
            <a:spLocks noGrp="1" noChangeArrowheads="1"/>
          </p:cNvSpPr>
          <p:nvPr>
            <p:ph type="title"/>
          </p:nvPr>
        </p:nvSpPr>
        <p:spPr/>
        <p:txBody>
          <a:bodyPr/>
          <a:lstStyle/>
          <a:p>
            <a:r>
              <a:rPr lang="en-US" altLang="en-US" smtClean="0"/>
              <a:t>Jointer</a:t>
            </a:r>
            <a:br>
              <a:rPr lang="en-US" altLang="en-US" smtClean="0"/>
            </a:br>
            <a:endParaRPr lang="en-US" altLang="en-US" smtClean="0"/>
          </a:p>
        </p:txBody>
      </p:sp>
      <p:sp>
        <p:nvSpPr>
          <p:cNvPr id="167939" name="Content Placeholder 3">
            <a:extLst/>
          </p:cNvPr>
          <p:cNvSpPr>
            <a:spLocks noGrp="1"/>
          </p:cNvSpPr>
          <p:nvPr>
            <p:ph idx="1"/>
          </p:nvPr>
        </p:nvSpPr>
        <p:spPr>
          <a:xfrm>
            <a:off x="685800" y="1219200"/>
            <a:ext cx="7772400" cy="4876800"/>
          </a:xfrm>
        </p:spPr>
        <p:txBody>
          <a:bodyPr/>
          <a:lstStyle/>
          <a:p>
            <a:pPr>
              <a:defRPr/>
            </a:pPr>
            <a:r>
              <a:rPr lang="en-US" altLang="en-US" sz="2800" dirty="0"/>
              <a:t>Large, high-speed </a:t>
            </a:r>
            <a:r>
              <a:rPr lang="en-US" altLang="en-US" sz="2800" dirty="0" err="1"/>
              <a:t>cutterheads</a:t>
            </a:r>
            <a:r>
              <a:rPr lang="en-US" altLang="en-US" sz="2800" dirty="0"/>
              <a:t> are main hazard</a:t>
            </a:r>
          </a:p>
          <a:p>
            <a:pPr>
              <a:defRPr/>
            </a:pPr>
            <a:r>
              <a:rPr lang="en-US" altLang="en-US" sz="2800" dirty="0"/>
              <a:t>Knives rotating at high speed become invisible</a:t>
            </a:r>
          </a:p>
          <a:p>
            <a:pPr marL="0" indent="0">
              <a:buFontTx/>
              <a:buNone/>
              <a:defRPr/>
            </a:pPr>
            <a:r>
              <a:rPr lang="en-US" altLang="en-US" sz="1400" dirty="0"/>
              <a:t>                      OSHA 3170</a:t>
            </a:r>
          </a:p>
          <a:p>
            <a:pPr marL="0" indent="0">
              <a:buFontTx/>
              <a:buNone/>
              <a:defRPr/>
            </a:pPr>
            <a:endParaRPr lang="en-US" altLang="en-US" dirty="0"/>
          </a:p>
        </p:txBody>
      </p:sp>
      <p:sp>
        <p:nvSpPr>
          <p:cNvPr id="168964" name="AutoShape 2" descr="https://www.osha.gov/Publications/Mach_SafeGuard/gif/mach30.gif"/>
          <p:cNvSpPr>
            <a:spLocks noChangeAspect="1" noChangeArrowheads="1"/>
          </p:cNvSpPr>
          <p:nvPr/>
        </p:nvSpPr>
        <p:spPr bwMode="auto">
          <a:xfrm>
            <a:off x="4419600" y="3236913"/>
            <a:ext cx="304800"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600"/>
          </a:p>
        </p:txBody>
      </p:sp>
      <p:sp>
        <p:nvSpPr>
          <p:cNvPr id="168965" name="AutoShape 4" descr="https://www.osha.gov/Publications/Mach_SafeGuard/gif/mach30.gif"/>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600"/>
          </a:p>
        </p:txBody>
      </p:sp>
      <p:sp>
        <p:nvSpPr>
          <p:cNvPr id="168966" name="AutoShape 6" descr="https://www.osha.gov/Publications/Mach_SafeGuard/gif/mach30.gif"/>
          <p:cNvSpPr>
            <a:spLocks noChangeAspect="1" noChangeArrowheads="1"/>
          </p:cNvSpPr>
          <p:nvPr/>
        </p:nvSpPr>
        <p:spPr bwMode="auto">
          <a:xfrm>
            <a:off x="4572000" y="3429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600"/>
          </a:p>
        </p:txBody>
      </p:sp>
      <p:pic>
        <p:nvPicPr>
          <p:cNvPr id="168967" name="Picture 10" descr="Picture depicts jointe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1800" y="3048000"/>
            <a:ext cx="54864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8968"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smtClean="0"/>
              <a:t>MVCC Corporate and Community Education</a:t>
            </a:r>
          </a:p>
        </p:txBody>
      </p:sp>
      <p:sp>
        <p:nvSpPr>
          <p:cNvPr id="168969"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DC36566-632D-4A0E-B36B-8254C0F28627}" type="slidenum">
              <a:rPr lang="en-US" altLang="en-US" sz="1400" smtClean="0"/>
              <a:pPr>
                <a:spcBef>
                  <a:spcPct val="0"/>
                </a:spcBef>
                <a:buFontTx/>
                <a:buNone/>
              </a:pPr>
              <a:t>102</a:t>
            </a:fld>
            <a:endParaRPr lang="en-US" altLang="en-US" sz="1400" smtClean="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itle 1"/>
          <p:cNvSpPr>
            <a:spLocks noGrp="1" noChangeArrowheads="1"/>
          </p:cNvSpPr>
          <p:nvPr>
            <p:ph type="title"/>
          </p:nvPr>
        </p:nvSpPr>
        <p:spPr/>
        <p:txBody>
          <a:bodyPr/>
          <a:lstStyle/>
          <a:p>
            <a:r>
              <a:rPr lang="en-US" altLang="en-US" dirty="0" smtClean="0"/>
              <a:t>Jointer </a:t>
            </a:r>
            <a:br>
              <a:rPr lang="en-US" altLang="en-US" dirty="0" smtClean="0"/>
            </a:br>
            <a:endParaRPr lang="en-US" altLang="en-US" dirty="0" smtClean="0"/>
          </a:p>
        </p:txBody>
      </p:sp>
      <p:sp>
        <p:nvSpPr>
          <p:cNvPr id="168963" name="Content Placeholder 2">
            <a:extLst/>
          </p:cNvPr>
          <p:cNvSpPr>
            <a:spLocks noGrp="1"/>
          </p:cNvSpPr>
          <p:nvPr>
            <p:ph idx="1"/>
          </p:nvPr>
        </p:nvSpPr>
        <p:spPr/>
        <p:txBody>
          <a:bodyPr/>
          <a:lstStyle/>
          <a:p>
            <a:pPr>
              <a:defRPr/>
            </a:pPr>
            <a:r>
              <a:rPr lang="en-US" altLang="en-US" dirty="0"/>
              <a:t>Do not pass material over </a:t>
            </a:r>
            <a:r>
              <a:rPr lang="en-US" altLang="en-US" dirty="0" err="1"/>
              <a:t>planing</a:t>
            </a:r>
            <a:r>
              <a:rPr lang="en-US" altLang="en-US" dirty="0"/>
              <a:t> head by hand</a:t>
            </a:r>
          </a:p>
          <a:p>
            <a:pPr>
              <a:defRPr/>
            </a:pPr>
            <a:r>
              <a:rPr lang="en-US" altLang="en-US" dirty="0"/>
              <a:t>– Only one layer of material between your hands and the cutters</a:t>
            </a:r>
          </a:p>
          <a:p>
            <a:pPr>
              <a:defRPr/>
            </a:pPr>
            <a:r>
              <a:rPr lang="en-US" altLang="en-US" dirty="0"/>
              <a:t>Keep guards in place -- open cover only enough to allow material to pass through</a:t>
            </a:r>
          </a:p>
          <a:p>
            <a:pPr marL="0" indent="0">
              <a:buFontTx/>
              <a:buNone/>
              <a:defRPr/>
            </a:pPr>
            <a:r>
              <a:rPr lang="en-US" altLang="en-US" dirty="0"/>
              <a:t> </a:t>
            </a:r>
          </a:p>
          <a:p>
            <a:pPr>
              <a:defRPr/>
            </a:pPr>
            <a:endParaRPr lang="en-US" altLang="en-US" dirty="0"/>
          </a:p>
        </p:txBody>
      </p:sp>
      <p:sp>
        <p:nvSpPr>
          <p:cNvPr id="169988"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smtClean="0"/>
              <a:t>MVCC Corporate and Community Education</a:t>
            </a:r>
          </a:p>
        </p:txBody>
      </p:sp>
      <p:sp>
        <p:nvSpPr>
          <p:cNvPr id="169989"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A841B10-8621-47EE-88C2-8A65BB323573}" type="slidenum">
              <a:rPr lang="en-US" altLang="en-US" sz="1400" smtClean="0"/>
              <a:pPr>
                <a:spcBef>
                  <a:spcPct val="0"/>
                </a:spcBef>
                <a:buFontTx/>
                <a:buNone/>
              </a:pPr>
              <a:t>103</a:t>
            </a:fld>
            <a:endParaRPr lang="en-US" altLang="en-US" sz="1400" smtClean="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Title 1"/>
          <p:cNvSpPr>
            <a:spLocks noGrp="1" noChangeArrowheads="1"/>
          </p:cNvSpPr>
          <p:nvPr>
            <p:ph type="title"/>
          </p:nvPr>
        </p:nvSpPr>
        <p:spPr/>
        <p:txBody>
          <a:bodyPr/>
          <a:lstStyle/>
          <a:p>
            <a:r>
              <a:rPr lang="en-US" altLang="en-US" smtClean="0"/>
              <a:t>Jointer</a:t>
            </a:r>
          </a:p>
        </p:txBody>
      </p:sp>
      <p:pic>
        <p:nvPicPr>
          <p:cNvPr id="171011" name="Content Placeholder 5" descr="Picture depicting jointe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1909763" y="1752600"/>
            <a:ext cx="5572125" cy="3919538"/>
          </a:xfrm>
        </p:spPr>
      </p:pic>
      <p:sp>
        <p:nvSpPr>
          <p:cNvPr id="171012"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smtClean="0"/>
              <a:t>MVCC Corporate and Community Education</a:t>
            </a:r>
          </a:p>
        </p:txBody>
      </p:sp>
      <p:sp>
        <p:nvSpPr>
          <p:cNvPr id="171013"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632032D-6D17-43C3-984A-A0A443270831}" type="slidenum">
              <a:rPr lang="en-US" altLang="en-US" sz="1400" smtClean="0"/>
              <a:pPr>
                <a:spcBef>
                  <a:spcPct val="0"/>
                </a:spcBef>
                <a:buFontTx/>
                <a:buNone/>
              </a:pPr>
              <a:t>104</a:t>
            </a:fld>
            <a:endParaRPr lang="en-US" altLang="en-US" sz="1400" smtClean="0"/>
          </a:p>
        </p:txBody>
      </p:sp>
      <p:sp>
        <p:nvSpPr>
          <p:cNvPr id="2" name="Rectangle 1">
            <a:extLst/>
          </p:cNvPr>
          <p:cNvSpPr/>
          <p:nvPr/>
        </p:nvSpPr>
        <p:spPr>
          <a:xfrm>
            <a:off x="7482254" y="3387007"/>
            <a:ext cx="4457030" cy="307777"/>
          </a:xfrm>
          <a:prstGeom prst="rect">
            <a:avLst/>
          </a:prstGeom>
        </p:spPr>
        <p:txBody>
          <a:bodyPr>
            <a:spAutoFit/>
          </a:bodyPr>
          <a:lstStyle/>
          <a:p>
            <a:pPr>
              <a:defRPr/>
            </a:pPr>
            <a:r>
              <a:rPr lang="en-US" sz="1400" kern="0" dirty="0">
                <a:solidFill>
                  <a:srgbClr val="FFFF00"/>
                </a:solidFill>
                <a:highlight>
                  <a:srgbClr val="000000"/>
                </a:highlight>
                <a:latin typeface="Arial"/>
              </a:rPr>
              <a:t>OSHA 3170</a:t>
            </a:r>
            <a:endParaRPr lang="en-US" dirty="0">
              <a:solidFill>
                <a:srgbClr val="FFFFFF"/>
              </a:solidFill>
              <a:highlight>
                <a:srgbClr val="000000"/>
              </a:highlight>
            </a:endParaRP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Title 1"/>
          <p:cNvSpPr>
            <a:spLocks noGrp="1" noChangeArrowheads="1"/>
          </p:cNvSpPr>
          <p:nvPr>
            <p:ph type="title"/>
          </p:nvPr>
        </p:nvSpPr>
        <p:spPr/>
        <p:txBody>
          <a:bodyPr/>
          <a:lstStyle/>
          <a:p>
            <a:r>
              <a:rPr lang="en-US" altLang="en-US" smtClean="0"/>
              <a:t>Food Slicer</a:t>
            </a:r>
            <a:br>
              <a:rPr lang="en-US" altLang="en-US" smtClean="0"/>
            </a:br>
            <a:endParaRPr lang="en-US" altLang="en-US" smtClean="0"/>
          </a:p>
        </p:txBody>
      </p:sp>
      <p:sp>
        <p:nvSpPr>
          <p:cNvPr id="172035" name="Content Placeholder 2"/>
          <p:cNvSpPr>
            <a:spLocks noGrp="1" noChangeArrowheads="1"/>
          </p:cNvSpPr>
          <p:nvPr>
            <p:ph idx="1"/>
          </p:nvPr>
        </p:nvSpPr>
        <p:spPr/>
        <p:txBody>
          <a:bodyPr/>
          <a:lstStyle/>
          <a:p>
            <a:r>
              <a:rPr lang="en-US" altLang="en-US" b="1" smtClean="0"/>
              <a:t>Case History: </a:t>
            </a:r>
            <a:r>
              <a:rPr lang="en-US" altLang="en-US" smtClean="0"/>
              <a:t>an employee was cleaning a meat slicer that was turned off but was still plugged in.  He inadvertently turned the machine on by bumping the on/off switch, resulting in an amputation of his right ring fingers.</a:t>
            </a:r>
          </a:p>
          <a:p>
            <a:endParaRPr lang="en-US" altLang="en-US" smtClean="0"/>
          </a:p>
        </p:txBody>
      </p:sp>
      <p:sp>
        <p:nvSpPr>
          <p:cNvPr id="172036"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smtClean="0"/>
              <a:t>MVCC Corporate and Community Education</a:t>
            </a:r>
          </a:p>
        </p:txBody>
      </p:sp>
      <p:sp>
        <p:nvSpPr>
          <p:cNvPr id="172037"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754D5ED-2DA6-48AA-A57A-31E1F9344551}" type="slidenum">
              <a:rPr lang="en-US" altLang="en-US" sz="1400" smtClean="0"/>
              <a:pPr>
                <a:spcBef>
                  <a:spcPct val="0"/>
                </a:spcBef>
                <a:buFontTx/>
                <a:buNone/>
              </a:pPr>
              <a:t>105</a:t>
            </a:fld>
            <a:endParaRPr lang="en-US" altLang="en-US" sz="1400" smtClean="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Title 1"/>
          <p:cNvSpPr>
            <a:spLocks noGrp="1" noChangeArrowheads="1"/>
          </p:cNvSpPr>
          <p:nvPr>
            <p:ph type="title"/>
          </p:nvPr>
        </p:nvSpPr>
        <p:spPr>
          <a:xfrm>
            <a:off x="685800" y="609600"/>
            <a:ext cx="7772400" cy="914400"/>
          </a:xfrm>
        </p:spPr>
        <p:txBody>
          <a:bodyPr/>
          <a:lstStyle/>
          <a:p>
            <a:r>
              <a:rPr lang="en-US" altLang="en-US" smtClean="0"/>
              <a:t>Food Slicers</a:t>
            </a:r>
            <a:br>
              <a:rPr lang="en-US" altLang="en-US" smtClean="0"/>
            </a:br>
            <a:endParaRPr lang="en-US" altLang="en-US" smtClean="0"/>
          </a:p>
        </p:txBody>
      </p:sp>
      <p:sp>
        <p:nvSpPr>
          <p:cNvPr id="172035" name="Content Placeholder 12">
            <a:extLst/>
          </p:cNvPr>
          <p:cNvSpPr>
            <a:spLocks noGrp="1"/>
          </p:cNvSpPr>
          <p:nvPr>
            <p:ph idx="1"/>
          </p:nvPr>
        </p:nvSpPr>
        <p:spPr>
          <a:xfrm>
            <a:off x="0" y="1295400"/>
            <a:ext cx="7772400" cy="4800600"/>
          </a:xfrm>
        </p:spPr>
        <p:txBody>
          <a:bodyPr/>
          <a:lstStyle/>
          <a:p>
            <a:pPr marL="971550" lvl="1" indent="-514350">
              <a:buFontTx/>
              <a:buAutoNum type="arabicPeriod"/>
              <a:defRPr/>
            </a:pPr>
            <a:r>
              <a:rPr lang="en-US" altLang="en-US" dirty="0"/>
              <a:t>Never hand-feed slicer</a:t>
            </a:r>
          </a:p>
          <a:p>
            <a:pPr marL="971550" lvl="1" indent="-514350">
              <a:buFontTx/>
              <a:buAutoNum type="arabicPeriod"/>
              <a:defRPr/>
            </a:pPr>
            <a:r>
              <a:rPr lang="en-US" altLang="en-US" dirty="0"/>
              <a:t>Retract the slicer blade during cleaning</a:t>
            </a:r>
          </a:p>
          <a:p>
            <a:pPr marL="971550" lvl="1" indent="-514350">
              <a:buFontTx/>
              <a:buAutoNum type="arabicPeriod"/>
              <a:defRPr/>
            </a:pPr>
            <a:r>
              <a:rPr lang="en-US" altLang="en-US" dirty="0"/>
              <a:t>Unplug when servicing or use lockout/tagout</a:t>
            </a:r>
          </a:p>
          <a:p>
            <a:pPr marL="457200" lvl="1" indent="0">
              <a:buFontTx/>
              <a:buNone/>
              <a:defRPr/>
            </a:pPr>
            <a:endParaRPr lang="en-US" altLang="en-US" dirty="0"/>
          </a:p>
          <a:p>
            <a:pPr marL="457200" lvl="1" indent="0">
              <a:buFontTx/>
              <a:buNone/>
              <a:defRPr/>
            </a:pPr>
            <a:endParaRPr lang="en-US" altLang="en-US" dirty="0"/>
          </a:p>
          <a:p>
            <a:pPr marL="457200" lvl="1" indent="0">
              <a:buFontTx/>
              <a:buNone/>
              <a:defRPr/>
            </a:pPr>
            <a:endParaRPr lang="en-US" altLang="en-US" dirty="0"/>
          </a:p>
          <a:p>
            <a:pPr marL="457200" lvl="1" indent="0">
              <a:buFontTx/>
              <a:buNone/>
              <a:defRPr/>
            </a:pPr>
            <a:r>
              <a:rPr lang="en-US" altLang="en-US" dirty="0"/>
              <a:t>                         </a:t>
            </a:r>
            <a:r>
              <a:rPr lang="en-US" altLang="en-US" sz="1800" dirty="0"/>
              <a:t>OSHA</a:t>
            </a:r>
          </a:p>
        </p:txBody>
      </p:sp>
      <p:pic>
        <p:nvPicPr>
          <p:cNvPr id="173060" name="Picture 14" descr="Picture of food slice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3714750" y="3124200"/>
            <a:ext cx="474345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3061"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smtClean="0"/>
              <a:t>MVCC Corporate and Community Education</a:t>
            </a:r>
          </a:p>
        </p:txBody>
      </p:sp>
      <p:sp>
        <p:nvSpPr>
          <p:cNvPr id="173062"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02D8EC8-2AC1-4532-9E10-2540FE58C72F}" type="slidenum">
              <a:rPr lang="en-US" altLang="en-US" sz="1400" smtClean="0"/>
              <a:pPr>
                <a:spcBef>
                  <a:spcPct val="0"/>
                </a:spcBef>
                <a:buFontTx/>
                <a:buNone/>
              </a:pPr>
              <a:t>106</a:t>
            </a:fld>
            <a:endParaRPr lang="en-US" altLang="en-US" sz="1400" smtClean="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Title 1"/>
          <p:cNvSpPr>
            <a:spLocks noGrp="1" noChangeArrowheads="1"/>
          </p:cNvSpPr>
          <p:nvPr>
            <p:ph type="title"/>
          </p:nvPr>
        </p:nvSpPr>
        <p:spPr/>
        <p:txBody>
          <a:bodyPr/>
          <a:lstStyle/>
          <a:p>
            <a:r>
              <a:rPr lang="en-US" altLang="en-US" smtClean="0"/>
              <a:t>Meat Grinder</a:t>
            </a:r>
            <a:br>
              <a:rPr lang="en-US" altLang="en-US" smtClean="0"/>
            </a:br>
            <a:endParaRPr lang="en-US" altLang="en-US" smtClean="0"/>
          </a:p>
        </p:txBody>
      </p:sp>
      <p:sp>
        <p:nvSpPr>
          <p:cNvPr id="174083" name="Content Placeholder 6"/>
          <p:cNvSpPr>
            <a:spLocks noGrp="1" noChangeArrowheads="1"/>
          </p:cNvSpPr>
          <p:nvPr>
            <p:ph idx="1"/>
          </p:nvPr>
        </p:nvSpPr>
        <p:spPr/>
        <p:txBody>
          <a:bodyPr/>
          <a:lstStyle/>
          <a:p>
            <a:r>
              <a:rPr lang="en-US" altLang="en-US" smtClean="0"/>
              <a:t>Use properly sized plungers</a:t>
            </a:r>
          </a:p>
          <a:p>
            <a:r>
              <a:rPr lang="en-US" altLang="en-US" smtClean="0"/>
              <a:t>Operate with feeding tray and throats installed</a:t>
            </a:r>
          </a:p>
          <a:p>
            <a:r>
              <a:rPr lang="en-US" altLang="en-US" smtClean="0"/>
              <a:t>Follow LOTO procedures</a:t>
            </a:r>
          </a:p>
          <a:p>
            <a:endParaRPr lang="en-US" altLang="en-US" smtClean="0"/>
          </a:p>
        </p:txBody>
      </p:sp>
      <p:sp>
        <p:nvSpPr>
          <p:cNvPr id="174084"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smtClean="0"/>
              <a:t>MVCC Corporate and Community Education</a:t>
            </a:r>
          </a:p>
        </p:txBody>
      </p:sp>
      <p:sp>
        <p:nvSpPr>
          <p:cNvPr id="174085"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7C99736-2FEB-4F49-AE00-634E02B08086}" type="slidenum">
              <a:rPr lang="en-US" altLang="en-US" sz="1400" smtClean="0"/>
              <a:pPr>
                <a:spcBef>
                  <a:spcPct val="0"/>
                </a:spcBef>
                <a:buFontTx/>
                <a:buNone/>
              </a:pPr>
              <a:t>107</a:t>
            </a:fld>
            <a:endParaRPr lang="en-US" altLang="en-US" sz="1400" smtClean="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lstStyle/>
          <a:p>
            <a:r>
              <a:rPr lang="en-US" altLang="en-US" dirty="0" smtClean="0"/>
              <a:t>Machinery: General Safety Principles </a:t>
            </a:r>
          </a:p>
        </p:txBody>
      </p:sp>
      <p:sp>
        <p:nvSpPr>
          <p:cNvPr id="175107" name="Rectangle 3"/>
          <p:cNvSpPr>
            <a:spLocks noGrp="1" noChangeArrowheads="1"/>
          </p:cNvSpPr>
          <p:nvPr>
            <p:ph type="body" idx="1"/>
          </p:nvPr>
        </p:nvSpPr>
        <p:spPr/>
        <p:txBody>
          <a:bodyPr/>
          <a:lstStyle/>
          <a:p>
            <a:r>
              <a:rPr lang="en-US" altLang="en-US" smtClean="0"/>
              <a:t>Securely fasten equipment to eliminate movement or “walking”</a:t>
            </a:r>
          </a:p>
          <a:p>
            <a:r>
              <a:rPr lang="en-US" altLang="en-US" smtClean="0"/>
              <a:t>No loose clothing, long hair, jewelry, or gloves around rotating machine parts</a:t>
            </a:r>
          </a:p>
          <a:p>
            <a:r>
              <a:rPr lang="en-US" altLang="en-US" smtClean="0"/>
              <a:t>Respect machine guards</a:t>
            </a:r>
          </a:p>
          <a:p>
            <a:r>
              <a:rPr lang="en-US" altLang="en-US" smtClean="0"/>
              <a:t>Keep electrical cords and plugs intact</a:t>
            </a:r>
          </a:p>
          <a:p>
            <a:r>
              <a:rPr lang="en-US" altLang="en-US" smtClean="0"/>
              <a:t>Inspect machinery before each use</a:t>
            </a:r>
          </a:p>
        </p:txBody>
      </p:sp>
      <p:sp>
        <p:nvSpPr>
          <p:cNvPr id="175108"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smtClean="0"/>
              <a:t>MVCC Corporate and Community Education</a:t>
            </a:r>
          </a:p>
        </p:txBody>
      </p:sp>
      <p:sp>
        <p:nvSpPr>
          <p:cNvPr id="175109"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18A9C8D-BBD4-45E6-8A4E-426E1950DDCE}" type="slidenum">
              <a:rPr lang="en-US" altLang="en-US" sz="1400" smtClean="0"/>
              <a:pPr>
                <a:spcBef>
                  <a:spcPct val="0"/>
                </a:spcBef>
                <a:buFontTx/>
                <a:buNone/>
              </a:pPr>
              <a:t>108</a:t>
            </a:fld>
            <a:endParaRPr lang="en-US" altLang="en-US" sz="1400" smtClean="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685800" y="533400"/>
            <a:ext cx="7772400" cy="1143000"/>
          </a:xfrm>
        </p:spPr>
        <p:txBody>
          <a:bodyPr/>
          <a:lstStyle/>
          <a:p>
            <a:r>
              <a:rPr lang="en-US" altLang="en-US" dirty="0" smtClean="0"/>
              <a:t>Machinery: General Safety Principles  </a:t>
            </a:r>
          </a:p>
        </p:txBody>
      </p:sp>
      <p:sp>
        <p:nvSpPr>
          <p:cNvPr id="177155" name="Rectangle 3"/>
          <p:cNvSpPr>
            <a:spLocks noGrp="1" noChangeArrowheads="1"/>
          </p:cNvSpPr>
          <p:nvPr>
            <p:ph type="body" idx="1"/>
          </p:nvPr>
        </p:nvSpPr>
        <p:spPr>
          <a:xfrm>
            <a:off x="762000" y="1676400"/>
            <a:ext cx="7772400" cy="4876800"/>
          </a:xfrm>
        </p:spPr>
        <p:txBody>
          <a:bodyPr/>
          <a:lstStyle/>
          <a:p>
            <a:r>
              <a:rPr lang="en-US" altLang="en-US" smtClean="0"/>
              <a:t>Do not leave machines running and unattended</a:t>
            </a:r>
          </a:p>
          <a:p>
            <a:r>
              <a:rPr lang="en-US" altLang="en-US" smtClean="0"/>
              <a:t>Never attend to brush debris from the table surface while the machine is running</a:t>
            </a:r>
          </a:p>
          <a:p>
            <a:r>
              <a:rPr lang="en-US" altLang="en-US" smtClean="0"/>
              <a:t>An active brake mechanism adds greatly to safety</a:t>
            </a:r>
          </a:p>
          <a:p>
            <a:r>
              <a:rPr lang="en-US" altLang="en-US" smtClean="0"/>
              <a:t>Easily reached “off” switch increases safety</a:t>
            </a:r>
          </a:p>
        </p:txBody>
      </p:sp>
      <p:sp>
        <p:nvSpPr>
          <p:cNvPr id="177156"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smtClean="0"/>
              <a:t>MVCC Corporate and Community Education</a:t>
            </a:r>
          </a:p>
        </p:txBody>
      </p:sp>
      <p:sp>
        <p:nvSpPr>
          <p:cNvPr id="177157"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2882DF8-D17E-4595-B511-ED3F420B0D05}" type="slidenum">
              <a:rPr lang="en-US" altLang="en-US" sz="1400" smtClean="0"/>
              <a:pPr>
                <a:spcBef>
                  <a:spcPct val="0"/>
                </a:spcBef>
                <a:buFontTx/>
                <a:buNone/>
              </a:pPr>
              <a:t>109</a:t>
            </a:fld>
            <a:endParaRPr lang="en-US" altLang="en-US" sz="140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2"/>
          <p:cNvSpPr>
            <a:spLocks noGrp="1" noChangeArrowheads="1"/>
          </p:cNvSpPr>
          <p:nvPr>
            <p:ph type="title"/>
          </p:nvPr>
        </p:nvSpPr>
        <p:spPr/>
        <p:txBody>
          <a:bodyPr/>
          <a:lstStyle/>
          <a:p>
            <a:r>
              <a:rPr lang="en-US" altLang="en-US" smtClean="0"/>
              <a:t/>
            </a:r>
            <a:br>
              <a:rPr lang="en-US" altLang="en-US" smtClean="0"/>
            </a:br>
            <a:r>
              <a:rPr lang="en-US" altLang="en-US" smtClean="0"/>
              <a:t>OSHA Citations Fiscal Year 2016</a:t>
            </a:r>
            <a:r>
              <a:rPr lang="en-US" altLang="en-US" sz="3600" smtClean="0"/>
              <a:t/>
            </a:r>
            <a:br>
              <a:rPr lang="en-US" altLang="en-US" sz="3600" smtClean="0"/>
            </a:br>
            <a:endParaRPr lang="en-US" altLang="en-US" smtClean="0"/>
          </a:p>
        </p:txBody>
      </p:sp>
      <p:sp>
        <p:nvSpPr>
          <p:cNvPr id="18435" name="Content Placeholder 2">
            <a:extLst/>
          </p:cNvPr>
          <p:cNvSpPr>
            <a:spLocks noGrp="1"/>
          </p:cNvSpPr>
          <p:nvPr>
            <p:ph idx="1"/>
          </p:nvPr>
        </p:nvSpPr>
        <p:spPr/>
        <p:txBody>
          <a:bodyPr/>
          <a:lstStyle/>
          <a:p>
            <a:pPr>
              <a:defRPr/>
            </a:pPr>
            <a:endParaRPr lang="en-US" altLang="en-US" dirty="0"/>
          </a:p>
          <a:p>
            <a:pPr>
              <a:defRPr/>
            </a:pPr>
            <a:r>
              <a:rPr lang="en-US" altLang="en-US" dirty="0"/>
              <a:t>Lockout/Tagout  (1910.147)</a:t>
            </a:r>
          </a:p>
          <a:p>
            <a:pPr marL="0" indent="0">
              <a:buFontTx/>
              <a:buNone/>
              <a:defRPr/>
            </a:pPr>
            <a:r>
              <a:rPr lang="en-US" altLang="en-US" dirty="0"/>
              <a:t>5th</a:t>
            </a:r>
            <a:r>
              <a:rPr lang="en-US" altLang="en-US" sz="800" dirty="0"/>
              <a:t>    </a:t>
            </a:r>
            <a:r>
              <a:rPr lang="en-US" altLang="en-US" dirty="0"/>
              <a:t>most frequently cited standard</a:t>
            </a:r>
            <a:endParaRPr lang="en-US" altLang="en-US" sz="4000" dirty="0"/>
          </a:p>
          <a:p>
            <a:pPr>
              <a:defRPr/>
            </a:pPr>
            <a:r>
              <a:rPr lang="en-US" altLang="en-US" dirty="0"/>
              <a:t>Machines, general requirements (1910.212)</a:t>
            </a:r>
          </a:p>
          <a:p>
            <a:pPr marL="0" indent="0">
              <a:buFontTx/>
              <a:buNone/>
              <a:defRPr/>
            </a:pPr>
            <a:r>
              <a:rPr lang="en-US" altLang="en-US" dirty="0"/>
              <a:t>8th most frequently cited standard</a:t>
            </a:r>
            <a:endParaRPr lang="en-US" altLang="en-US" sz="4000" dirty="0"/>
          </a:p>
        </p:txBody>
      </p:sp>
      <p:sp>
        <p:nvSpPr>
          <p:cNvPr id="20484"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smtClean="0"/>
              <a:t>MVCC Corporate and Community Education</a:t>
            </a:r>
          </a:p>
        </p:txBody>
      </p:sp>
      <p:sp>
        <p:nvSpPr>
          <p:cNvPr id="20485"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7A497A5-D839-4A6C-BD0F-E611D588B55C}" type="slidenum">
              <a:rPr lang="en-US" altLang="en-US" sz="1400" smtClean="0"/>
              <a:pPr>
                <a:spcBef>
                  <a:spcPct val="0"/>
                </a:spcBef>
                <a:buFontTx/>
                <a:buNone/>
              </a:pPr>
              <a:t>11</a:t>
            </a:fld>
            <a:endParaRPr lang="en-US" altLang="en-US" sz="1400" smtClean="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ctrTitle"/>
          </p:nvPr>
        </p:nvSpPr>
        <p:spPr>
          <a:xfrm>
            <a:off x="685800" y="2286000"/>
            <a:ext cx="7772400" cy="1143000"/>
          </a:xfrm>
        </p:spPr>
        <p:txBody>
          <a:bodyPr/>
          <a:lstStyle/>
          <a:p>
            <a:r>
              <a:rPr lang="en-US" altLang="en-US" smtClean="0"/>
              <a:t>Quiz</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smtClean="0"/>
              <a:t>MVCC Corporate and Community Education</a:t>
            </a:r>
          </a:p>
        </p:txBody>
      </p:sp>
      <p:sp>
        <p:nvSpPr>
          <p:cNvPr id="181251"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746717A-9AA7-440E-A6FE-E21AE7B33DC2}" type="slidenum">
              <a:rPr lang="en-US" altLang="en-US" sz="1400" smtClean="0"/>
              <a:pPr>
                <a:spcBef>
                  <a:spcPct val="0"/>
                </a:spcBef>
                <a:buFontTx/>
                <a:buNone/>
              </a:pPr>
              <a:t>111</a:t>
            </a:fld>
            <a:endParaRPr lang="en-US" altLang="en-US" sz="1400" smtClean="0"/>
          </a:p>
        </p:txBody>
      </p:sp>
      <p:sp>
        <p:nvSpPr>
          <p:cNvPr id="181252" name="Title 1"/>
          <p:cNvSpPr>
            <a:spLocks noGrp="1" noChangeArrowheads="1"/>
          </p:cNvSpPr>
          <p:nvPr>
            <p:ph type="title" idx="4294967295"/>
          </p:nvPr>
        </p:nvSpPr>
        <p:spPr>
          <a:xfrm>
            <a:off x="0" y="274638"/>
            <a:ext cx="8229600" cy="1143000"/>
          </a:xfrm>
        </p:spPr>
        <p:txBody>
          <a:bodyPr/>
          <a:lstStyle/>
          <a:p>
            <a:r>
              <a:rPr lang="en-US" altLang="en-US" dirty="0" smtClean="0"/>
              <a:t>Meat Grinder </a:t>
            </a:r>
            <a:br>
              <a:rPr lang="en-US" altLang="en-US" dirty="0" smtClean="0"/>
            </a:br>
            <a:endParaRPr lang="en-US" altLang="en-US" dirty="0" smtClean="0"/>
          </a:p>
        </p:txBody>
      </p:sp>
      <p:sp>
        <p:nvSpPr>
          <p:cNvPr id="6" name="Content Placeholder 5">
            <a:extLst/>
          </p:cNvPr>
          <p:cNvSpPr>
            <a:spLocks noGrp="1"/>
          </p:cNvSpPr>
          <p:nvPr>
            <p:ph sz="half" idx="4294967295"/>
          </p:nvPr>
        </p:nvSpPr>
        <p:spPr>
          <a:xfrm>
            <a:off x="0" y="914400"/>
            <a:ext cx="9144000" cy="5211763"/>
          </a:xfrm>
        </p:spPr>
        <p:txBody>
          <a:bodyPr/>
          <a:lstStyle/>
          <a:p>
            <a:pPr>
              <a:defRPr/>
            </a:pPr>
            <a:endParaRPr lang="en-US" dirty="0"/>
          </a:p>
          <a:p>
            <a:pPr>
              <a:defRPr/>
            </a:pPr>
            <a:endParaRPr lang="en-US" dirty="0"/>
          </a:p>
          <a:p>
            <a:pPr marL="0" indent="0">
              <a:buFontTx/>
              <a:buNone/>
              <a:defRPr/>
            </a:pPr>
            <a:r>
              <a:rPr lang="en-US" sz="2800" dirty="0"/>
              <a:t>Use proper size plungers</a:t>
            </a:r>
          </a:p>
          <a:p>
            <a:pPr marL="0" indent="0">
              <a:buFontTx/>
              <a:buNone/>
              <a:defRPr/>
            </a:pPr>
            <a:endParaRPr lang="en-US" dirty="0"/>
          </a:p>
          <a:p>
            <a:pPr marL="0" indent="0">
              <a:buFontTx/>
              <a:buNone/>
              <a:defRPr/>
            </a:pPr>
            <a:r>
              <a:rPr lang="en-US" sz="2800" dirty="0"/>
              <a:t>Operate with feeding tray and</a:t>
            </a:r>
          </a:p>
          <a:p>
            <a:pPr marL="0" indent="0">
              <a:buFontTx/>
              <a:buNone/>
              <a:defRPr/>
            </a:pPr>
            <a:r>
              <a:rPr lang="en-US" sz="2800" dirty="0"/>
              <a:t>throats installed</a:t>
            </a:r>
          </a:p>
          <a:p>
            <a:pPr marL="0" indent="0">
              <a:buFontTx/>
              <a:buNone/>
              <a:defRPr/>
            </a:pPr>
            <a:endParaRPr lang="en-US" dirty="0"/>
          </a:p>
          <a:p>
            <a:pPr marL="0" indent="0">
              <a:buFontTx/>
              <a:buNone/>
              <a:defRPr/>
            </a:pPr>
            <a:r>
              <a:rPr lang="en-US" sz="2800" dirty="0"/>
              <a:t>Follow LOTO procedures</a:t>
            </a:r>
          </a:p>
          <a:p>
            <a:pPr marL="0" indent="0">
              <a:buFontTx/>
              <a:buNone/>
              <a:defRPr/>
            </a:pPr>
            <a:endParaRPr lang="en-US" sz="2800" dirty="0"/>
          </a:p>
          <a:p>
            <a:pPr marL="0" indent="0">
              <a:buFontTx/>
              <a:buNone/>
              <a:defRPr/>
            </a:pPr>
            <a:r>
              <a:rPr lang="en-US" sz="1400" dirty="0"/>
              <a:t>                                                                             OSHA 3170</a:t>
            </a:r>
          </a:p>
          <a:p>
            <a:pPr marL="0" indent="0">
              <a:buFontTx/>
              <a:buNone/>
              <a:defRPr/>
            </a:pPr>
            <a:endParaRPr lang="en-US" dirty="0"/>
          </a:p>
          <a:p>
            <a:pPr marL="0" indent="0">
              <a:buFontTx/>
              <a:buNone/>
              <a:defRPr/>
            </a:pPr>
            <a:endParaRPr lang="en-US" dirty="0"/>
          </a:p>
        </p:txBody>
      </p:sp>
      <p:pic>
        <p:nvPicPr>
          <p:cNvPr id="181254" name="Content Placeholder 8" descr="Picture of meat grinder"/>
          <p:cNvPicPr>
            <a:picLocks noGrp="1" noChangeAspect="1" noChangeArrowheads="1"/>
          </p:cNvPicPr>
          <p:nvPr>
            <p:ph sz="quarter" idx="4294967295"/>
          </p:nvPr>
        </p:nvPicPr>
        <p:blipFill>
          <a:blip r:embed="rId2">
            <a:extLst>
              <a:ext uri="{28A0092B-C50C-407E-A947-70E740481C1C}">
                <a14:useLocalDpi xmlns:a14="http://schemas.microsoft.com/office/drawing/2010/main"/>
              </a:ext>
            </a:extLst>
          </a:blip>
          <a:srcRect/>
          <a:stretch>
            <a:fillRect/>
          </a:stretch>
        </p:blipFill>
        <p:spPr>
          <a:xfrm>
            <a:off x="5102225" y="914400"/>
            <a:ext cx="4041775" cy="2514600"/>
          </a:xfrm>
        </p:spPr>
      </p:pic>
      <p:pic>
        <p:nvPicPr>
          <p:cNvPr id="181255" name="Content Placeholder 7" descr="Picture of meat grinder with various comment bubbles"/>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102225" y="3276600"/>
            <a:ext cx="4041775" cy="284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itle 1"/>
          <p:cNvSpPr>
            <a:spLocks noGrp="1" noChangeArrowheads="1"/>
          </p:cNvSpPr>
          <p:nvPr>
            <p:ph type="title"/>
          </p:nvPr>
        </p:nvSpPr>
        <p:spPr>
          <a:xfrm>
            <a:off x="457200" y="274638"/>
            <a:ext cx="8229600" cy="792162"/>
          </a:xfrm>
        </p:spPr>
        <p:txBody>
          <a:bodyPr/>
          <a:lstStyle/>
          <a:p>
            <a:r>
              <a:rPr lang="en-US" altLang="en-US" smtClean="0"/>
              <a:t>Meat Grinder</a:t>
            </a:r>
          </a:p>
        </p:txBody>
      </p:sp>
      <p:sp>
        <p:nvSpPr>
          <p:cNvPr id="182275" name="Text Placeholder 2"/>
          <p:cNvSpPr>
            <a:spLocks noGrp="1" noChangeArrowheads="1"/>
          </p:cNvSpPr>
          <p:nvPr>
            <p:ph type="body" idx="1"/>
          </p:nvPr>
        </p:nvSpPr>
        <p:spPr>
          <a:xfrm>
            <a:off x="457200" y="1189038"/>
            <a:ext cx="8229600" cy="1330325"/>
          </a:xfrm>
        </p:spPr>
        <p:txBody>
          <a:bodyPr/>
          <a:lstStyle/>
          <a:p>
            <a:endParaRPr lang="en-US" altLang="en-US" smtClean="0"/>
          </a:p>
          <a:p>
            <a:endParaRPr lang="en-US" altLang="en-US" smtClean="0"/>
          </a:p>
          <a:p>
            <a:endParaRPr lang="en-US" altLang="en-US" smtClean="0"/>
          </a:p>
          <a:p>
            <a:endParaRPr lang="en-US" altLang="en-US" smtClean="0"/>
          </a:p>
          <a:p>
            <a:endParaRPr lang="en-US" altLang="en-US" smtClean="0"/>
          </a:p>
          <a:p>
            <a:endParaRPr lang="en-US" altLang="en-US" smtClean="0"/>
          </a:p>
          <a:p>
            <a:r>
              <a:rPr lang="en-US" altLang="en-US" smtClean="0"/>
              <a:t>Use properly sized plungers</a:t>
            </a:r>
          </a:p>
          <a:p>
            <a:r>
              <a:rPr lang="en-US" altLang="en-US" smtClean="0"/>
              <a:t>Operate with feeding tray and throats installed</a:t>
            </a:r>
          </a:p>
          <a:p>
            <a:r>
              <a:rPr lang="en-US" altLang="en-US" smtClean="0"/>
              <a:t>Follow LOTO procedures</a:t>
            </a:r>
          </a:p>
          <a:p>
            <a:endParaRPr lang="en-US" altLang="en-US" smtClean="0"/>
          </a:p>
        </p:txBody>
      </p:sp>
      <p:pic>
        <p:nvPicPr>
          <p:cNvPr id="182276" name="Content Placeholder 7" descr="Picture of meat grinder with various comment bubbles showing on/off switch, magnetic safety switch, transmission cabinet etc."/>
          <p:cNvPicPr>
            <a:picLocks noGrp="1" noChangeAspect="1" noChangeArrowheads="1"/>
          </p:cNvPicPr>
          <p:nvPr>
            <p:ph sz="quarter" idx="4"/>
          </p:nvPr>
        </p:nvPicPr>
        <p:blipFill>
          <a:blip r:embed="rId2">
            <a:extLst>
              <a:ext uri="{28A0092B-C50C-407E-A947-70E740481C1C}">
                <a14:useLocalDpi xmlns:a14="http://schemas.microsoft.com/office/drawing/2010/main"/>
              </a:ext>
            </a:extLst>
          </a:blip>
          <a:srcRect/>
          <a:stretch>
            <a:fillRect/>
          </a:stretch>
        </p:blipFill>
        <p:spPr>
          <a:xfrm>
            <a:off x="4645025" y="2519363"/>
            <a:ext cx="4041775" cy="3606800"/>
          </a:xfrm>
        </p:spPr>
      </p:pic>
      <p:pic>
        <p:nvPicPr>
          <p:cNvPr id="182277" name="Content Placeholder 8" descr="Picture of meat grinder and various safety comment bubbles"/>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a:xfrm>
            <a:off x="457200" y="2519363"/>
            <a:ext cx="4040188" cy="3606800"/>
          </a:xfrm>
        </p:spPr>
      </p:pic>
      <p:sp>
        <p:nvSpPr>
          <p:cNvPr id="182278" name="Footer Placeholder 1"/>
          <p:cNvSpPr>
            <a:spLocks noGrp="1"/>
          </p:cNvSpPr>
          <p:nvPr>
            <p:ph type="ftr" sz="quarter" idx="11"/>
          </p:nvPr>
        </p:nvSpPr>
        <p:spPr>
          <a:xfrm>
            <a:off x="3124200" y="6126163"/>
            <a:ext cx="2895600" cy="5794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smtClean="0"/>
              <a:t>MVCC Corporate and Community Education</a:t>
            </a:r>
          </a:p>
        </p:txBody>
      </p:sp>
      <p:sp>
        <p:nvSpPr>
          <p:cNvPr id="182279"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843C3D2-CE04-4ADA-94C4-015BF1A5A0F4}" type="slidenum">
              <a:rPr lang="en-US" altLang="en-US" sz="1400" smtClean="0"/>
              <a:pPr>
                <a:spcBef>
                  <a:spcPct val="0"/>
                </a:spcBef>
                <a:buFontTx/>
                <a:buNone/>
              </a:pPr>
              <a:t>112</a:t>
            </a:fld>
            <a:endParaRPr lang="en-US" altLang="en-US" sz="1400" smtClean="0"/>
          </a:p>
        </p:txBody>
      </p:sp>
      <p:sp>
        <p:nvSpPr>
          <p:cNvPr id="182280" name="Rectangle 1"/>
          <p:cNvSpPr>
            <a:spLocks noChangeArrowheads="1"/>
          </p:cNvSpPr>
          <p:nvPr/>
        </p:nvSpPr>
        <p:spPr bwMode="auto">
          <a:xfrm>
            <a:off x="3938588" y="3259138"/>
            <a:ext cx="12668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a:t>OSHA 3170</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Title 1"/>
          <p:cNvSpPr>
            <a:spLocks noGrp="1" noChangeArrowheads="1"/>
          </p:cNvSpPr>
          <p:nvPr>
            <p:ph type="title"/>
          </p:nvPr>
        </p:nvSpPr>
        <p:spPr/>
        <p:txBody>
          <a:bodyPr/>
          <a:lstStyle/>
          <a:p>
            <a:r>
              <a:rPr lang="en-US" altLang="en-US" smtClean="0"/>
              <a:t>Resources</a:t>
            </a:r>
          </a:p>
        </p:txBody>
      </p:sp>
      <p:sp>
        <p:nvSpPr>
          <p:cNvPr id="183299" name="Content Placeholder 2"/>
          <p:cNvSpPr>
            <a:spLocks noGrp="1" noChangeArrowheads="1"/>
          </p:cNvSpPr>
          <p:nvPr>
            <p:ph idx="1"/>
          </p:nvPr>
        </p:nvSpPr>
        <p:spPr>
          <a:xfrm>
            <a:off x="685800" y="1524000"/>
            <a:ext cx="7772400" cy="4419600"/>
          </a:xfrm>
        </p:spPr>
        <p:txBody>
          <a:bodyPr/>
          <a:lstStyle/>
          <a:p>
            <a:r>
              <a:rPr lang="en-US" altLang="en-US" smtClean="0"/>
              <a:t>OSHA Machine Guarding Website</a:t>
            </a:r>
          </a:p>
          <a:p>
            <a:pPr>
              <a:buFontTx/>
              <a:buNone/>
            </a:pPr>
            <a:r>
              <a:rPr lang="en-US" altLang="en-US" sz="2000" smtClean="0"/>
              <a:t>	http://www.osha.gov/SLTC/machineguarding/index.html</a:t>
            </a:r>
          </a:p>
          <a:p>
            <a:r>
              <a:rPr lang="en-US" altLang="en-US" smtClean="0"/>
              <a:t>OSHA Machine Guarding eTool</a:t>
            </a:r>
          </a:p>
          <a:p>
            <a:pPr>
              <a:buFontTx/>
              <a:buNone/>
            </a:pPr>
            <a:r>
              <a:rPr lang="en-US" altLang="en-US" sz="2000" smtClean="0"/>
              <a:t>	http://www.osha.gov/SLTC/etools/machineguarding/index.html</a:t>
            </a:r>
          </a:p>
          <a:p>
            <a:r>
              <a:rPr lang="en-US" altLang="en-US" smtClean="0"/>
              <a:t>OSHA Amputation Fact Sheet</a:t>
            </a:r>
          </a:p>
          <a:p>
            <a:pPr>
              <a:buFontTx/>
              <a:buNone/>
            </a:pPr>
            <a:r>
              <a:rPr lang="en-US" altLang="en-US" sz="2000" smtClean="0"/>
              <a:t>	http://www.osha.gov/OshDoc/data_General_Facts/amputation-factsheet.pdf</a:t>
            </a:r>
          </a:p>
          <a:p>
            <a:r>
              <a:rPr lang="en-US" altLang="en-US" smtClean="0"/>
              <a:t>Safeguarding Equipment and Protecting Employees from Amputations</a:t>
            </a:r>
          </a:p>
          <a:p>
            <a:pPr>
              <a:buFontTx/>
              <a:buNone/>
            </a:pPr>
            <a:r>
              <a:rPr lang="en-US" altLang="en-US" sz="2000" smtClean="0"/>
              <a:t>	http://www.osha.gov/Publications/osha3170.pdf</a:t>
            </a:r>
          </a:p>
          <a:p>
            <a:pPr>
              <a:buFontTx/>
              <a:buNone/>
            </a:pPr>
            <a:endParaRPr lang="en-US" altLang="en-US" sz="2000" smtClean="0"/>
          </a:p>
        </p:txBody>
      </p:sp>
      <p:sp>
        <p:nvSpPr>
          <p:cNvPr id="183300" name="Footer Placeholder 1"/>
          <p:cNvSpPr>
            <a:spLocks noGrp="1"/>
          </p:cNvSpPr>
          <p:nvPr>
            <p:ph type="ftr" sz="quarter" idx="11"/>
          </p:nvPr>
        </p:nvSpPr>
        <p:spPr>
          <a:xfrm>
            <a:off x="228600" y="6400800"/>
            <a:ext cx="6172200"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smtClean="0"/>
              <a:t>MVCC Corporate and Community Education</a:t>
            </a:r>
          </a:p>
        </p:txBody>
      </p:sp>
      <p:sp>
        <p:nvSpPr>
          <p:cNvPr id="183301"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648D80B-597F-4A05-B53D-CCA3ACFFC088}" type="slidenum">
              <a:rPr lang="en-US" altLang="en-US" sz="1400" smtClean="0"/>
              <a:pPr>
                <a:spcBef>
                  <a:spcPct val="0"/>
                </a:spcBef>
                <a:buFontTx/>
                <a:buNone/>
              </a:pPr>
              <a:t>113</a:t>
            </a:fld>
            <a:endParaRPr lang="en-US" altLang="en-US" sz="1400" smtClean="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4"/>
          <p:cNvSpPr>
            <a:spLocks noChangeArrowheads="1"/>
          </p:cNvSpPr>
          <p:nvPr/>
        </p:nvSpPr>
        <p:spPr bwMode="auto">
          <a:xfrm>
            <a:off x="0" y="0"/>
            <a:ext cx="9144000" cy="57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588">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2400" dirty="0">
              <a:ea typeface="Calibri" panose="020F0502020204030204" pitchFamily="34" charset="0"/>
              <a:cs typeface="Times New Roman" panose="02020603050405020304" pitchFamily="18" charset="0"/>
            </a:endParaRPr>
          </a:p>
          <a:p>
            <a:pPr algn="ctr">
              <a:spcBef>
                <a:spcPct val="0"/>
              </a:spcBef>
              <a:buFontTx/>
              <a:buNone/>
            </a:pPr>
            <a:endParaRPr lang="en-US" altLang="en-US" sz="2400" dirty="0">
              <a:ea typeface="Calibri" panose="020F0502020204030204" pitchFamily="34" charset="0"/>
              <a:cs typeface="Times New Roman" panose="02020603050405020304" pitchFamily="18" charset="0"/>
            </a:endParaRPr>
          </a:p>
          <a:p>
            <a:pPr algn="ctr">
              <a:spcBef>
                <a:spcPct val="0"/>
              </a:spcBef>
              <a:buFontTx/>
              <a:buNone/>
            </a:pPr>
            <a:r>
              <a:rPr lang="en-US" altLang="en-US" sz="2400" dirty="0">
                <a:ea typeface="Calibri" panose="020F0502020204030204" pitchFamily="34" charset="0"/>
                <a:cs typeface="Times New Roman" panose="02020603050405020304" pitchFamily="18" charset="0"/>
              </a:rPr>
              <a:t>Resources LOTO</a:t>
            </a:r>
            <a:endParaRPr lang="en-US" altLang="en-US" sz="2400" dirty="0">
              <a:latin typeface="Calibri" panose="020F0502020204030204" pitchFamily="34" charset="0"/>
              <a:ea typeface="Calibri" panose="020F0502020204030204" pitchFamily="34" charset="0"/>
              <a:cs typeface="Times New Roman" panose="02020603050405020304" pitchFamily="18" charset="0"/>
            </a:endParaRPr>
          </a:p>
          <a:p>
            <a:pPr>
              <a:spcBef>
                <a:spcPts val="575"/>
              </a:spcBef>
              <a:buSzPts val="700"/>
            </a:pPr>
            <a:r>
              <a:rPr lang="en-US" altLang="en-US" sz="2400" dirty="0">
                <a:ea typeface="Arial" panose="020B0604020202020204" pitchFamily="34" charset="0"/>
                <a:cs typeface="Times New Roman" panose="02020603050405020304" pitchFamily="18" charset="0"/>
              </a:rPr>
              <a:t>OSHA LOTO Website</a:t>
            </a:r>
            <a:endParaRPr lang="en-US" altLang="en-US" sz="2400" dirty="0">
              <a:latin typeface="Calibri" panose="020F0502020204030204" pitchFamily="34" charset="0"/>
              <a:ea typeface="Arial" panose="020B0604020202020204" pitchFamily="34" charset="0"/>
              <a:cs typeface="Times New Roman" panose="02020603050405020304" pitchFamily="18" charset="0"/>
            </a:endParaRPr>
          </a:p>
          <a:p>
            <a:pPr>
              <a:spcBef>
                <a:spcPts val="350"/>
              </a:spcBef>
              <a:buFontTx/>
              <a:buNone/>
            </a:pPr>
            <a:r>
              <a:rPr lang="en-US" altLang="en-US" sz="2400" u="sng" dirty="0">
                <a:ea typeface="Calibri" panose="020F0502020204030204" pitchFamily="34" charset="0"/>
                <a:cs typeface="Times New Roman" panose="02020603050405020304" pitchFamily="18" charset="0"/>
              </a:rPr>
              <a:t>https://</a:t>
            </a:r>
            <a:r>
              <a:rPr lang="en-US" altLang="en-US" sz="2400" u="sng" dirty="0">
                <a:solidFill>
                  <a:srgbClr val="0000FF"/>
                </a:solidFill>
                <a:ea typeface="Calibri" panose="020F0502020204030204" pitchFamily="34" charset="0"/>
                <a:cs typeface="Times New Roman" panose="02020603050405020304" pitchFamily="18" charset="0"/>
                <a:hlinkClick r:id="rId3" tooltip="Directs to OSHA LOTO website"/>
              </a:rPr>
              <a:t>www.osha.gov/SLTC/controlhazardousenergy/index.htm</a:t>
            </a:r>
            <a:r>
              <a:rPr lang="en-US" altLang="en-US" sz="2400" dirty="0">
                <a:solidFill>
                  <a:srgbClr val="0000FF"/>
                </a:solidFill>
                <a:ea typeface="Calibri" panose="020F0502020204030204" pitchFamily="34" charset="0"/>
                <a:cs typeface="Times New Roman" panose="02020603050405020304" pitchFamily="18" charset="0"/>
                <a:hlinkClick r:id="rId3" tooltip="Directs to OSHA LOTO website"/>
              </a:rPr>
              <a:t>l</a:t>
            </a:r>
            <a:endParaRPr lang="en-US" alt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8000"/>
              </a:lnSpc>
              <a:spcBef>
                <a:spcPts val="275"/>
              </a:spcBef>
              <a:buSzPts val="700"/>
            </a:pPr>
            <a:r>
              <a:rPr lang="en-US" altLang="en-US" sz="2400" dirty="0">
                <a:ea typeface="Arial" panose="020B0604020202020204" pitchFamily="34" charset="0"/>
                <a:cs typeface="Times New Roman" panose="02020603050405020304" pitchFamily="18" charset="0"/>
              </a:rPr>
              <a:t>NIOSH Workplace Solutions: Using Lockout and </a:t>
            </a:r>
            <a:r>
              <a:rPr lang="en-US" altLang="en-US" sz="2400" dirty="0" err="1">
                <a:ea typeface="Arial" panose="020B0604020202020204" pitchFamily="34" charset="0"/>
                <a:cs typeface="Times New Roman" panose="02020603050405020304" pitchFamily="18" charset="0"/>
              </a:rPr>
              <a:t>Tagout</a:t>
            </a:r>
            <a:r>
              <a:rPr lang="en-US" altLang="en-US" sz="2400" dirty="0">
                <a:ea typeface="Arial" panose="020B0604020202020204" pitchFamily="34" charset="0"/>
                <a:cs typeface="Times New Roman" panose="02020603050405020304" pitchFamily="18" charset="0"/>
              </a:rPr>
              <a:t> Procedures to Prevent Injury and Death during Machine </a:t>
            </a:r>
            <a:r>
              <a:rPr lang="en-US" altLang="en-US" sz="2400" dirty="0" smtClean="0">
                <a:ea typeface="Arial" panose="020B0604020202020204" pitchFamily="34" charset="0"/>
                <a:cs typeface="Times New Roman" panose="02020603050405020304" pitchFamily="18" charset="0"/>
              </a:rPr>
              <a:t>Maintenance</a:t>
            </a:r>
            <a:r>
              <a:rPr lang="en-US" altLang="en-US" sz="2400" u="sng" dirty="0">
                <a:ea typeface="Arial" panose="020B0604020202020204" pitchFamily="34" charset="0"/>
                <a:cs typeface="Times New Roman" panose="02020603050405020304" pitchFamily="18" charset="0"/>
              </a:rPr>
              <a:t> https://</a:t>
            </a:r>
            <a:r>
              <a:rPr lang="en-US" altLang="en-US" sz="2400" u="sng" dirty="0">
                <a:solidFill>
                  <a:srgbClr val="0000FF"/>
                </a:solidFill>
                <a:ea typeface="Arial" panose="020B0604020202020204" pitchFamily="34" charset="0"/>
                <a:cs typeface="Times New Roman" panose="02020603050405020304" pitchFamily="18" charset="0"/>
                <a:hlinkClick r:id="rId4" tooltip="Directs to OSHA Maintenance website"/>
              </a:rPr>
              <a:t>www.cdc.gov/niosh/docs/wp-solutions/2011-</a:t>
            </a:r>
            <a:r>
              <a:rPr lang="en-US" altLang="en-US" sz="2400" dirty="0">
                <a:ea typeface="Arial" panose="020B0604020202020204" pitchFamily="34" charset="0"/>
                <a:cs typeface="Times New Roman" panose="02020603050405020304" pitchFamily="18" charset="0"/>
                <a:hlinkClick r:id="rId4" tooltip="Directs to OSHA Maintenance website"/>
              </a:rPr>
              <a:t> </a:t>
            </a:r>
            <a:r>
              <a:rPr lang="en-US" altLang="en-US" sz="2400" u="sng" dirty="0">
                <a:ea typeface="Arial" panose="020B0604020202020204" pitchFamily="34" charset="0"/>
                <a:cs typeface="Times New Roman" panose="02020603050405020304" pitchFamily="18" charset="0"/>
                <a:hlinkClick r:id="rId4" tooltip="Directs to OSHA Maintenance website"/>
              </a:rPr>
              <a:t>156/pdfs/2011-156.p</a:t>
            </a:r>
            <a:r>
              <a:rPr lang="en-US" altLang="en-US" sz="2400" dirty="0">
                <a:ea typeface="Arial" panose="020B0604020202020204" pitchFamily="34" charset="0"/>
                <a:cs typeface="Times New Roman" panose="02020603050405020304" pitchFamily="18" charset="0"/>
                <a:hlinkClick r:id="rId4" tooltip="Directs to OSHA Maintenance website"/>
              </a:rPr>
              <a:t>df</a:t>
            </a:r>
            <a:endParaRPr lang="en-US" altLang="en-US" sz="2400" dirty="0">
              <a:latin typeface="Calibri" panose="020F0502020204030204" pitchFamily="34" charset="0"/>
              <a:ea typeface="Arial" panose="020B0604020202020204" pitchFamily="34" charset="0"/>
              <a:cs typeface="Times New Roman" panose="02020603050405020304" pitchFamily="18" charset="0"/>
            </a:endParaRPr>
          </a:p>
          <a:p>
            <a:pPr>
              <a:spcBef>
                <a:spcPts val="200"/>
              </a:spcBef>
              <a:buSzPts val="700"/>
            </a:pPr>
            <a:r>
              <a:rPr lang="en-US" altLang="en-US" sz="2400" dirty="0">
                <a:ea typeface="Arial" panose="020B0604020202020204" pitchFamily="34" charset="0"/>
                <a:cs typeface="Times New Roman" panose="02020603050405020304" pitchFamily="18" charset="0"/>
              </a:rPr>
              <a:t>OSHA LOTO Fact Sheet</a:t>
            </a:r>
            <a:endParaRPr lang="en-US" altLang="en-US" sz="2400" dirty="0">
              <a:latin typeface="Calibri" panose="020F0502020204030204" pitchFamily="34" charset="0"/>
              <a:ea typeface="Arial" panose="020B0604020202020204" pitchFamily="34" charset="0"/>
              <a:cs typeface="Times New Roman" panose="02020603050405020304" pitchFamily="18" charset="0"/>
            </a:endParaRPr>
          </a:p>
          <a:p>
            <a:pPr>
              <a:lnSpc>
                <a:spcPct val="111000"/>
              </a:lnSpc>
              <a:spcBef>
                <a:spcPts val="350"/>
              </a:spcBef>
              <a:buFontTx/>
              <a:buNone/>
            </a:pPr>
            <a:r>
              <a:rPr lang="en-US" altLang="en-US" sz="2400" u="sng" dirty="0">
                <a:ea typeface="Calibri" panose="020F0502020204030204" pitchFamily="34" charset="0"/>
                <a:cs typeface="Times New Roman" panose="02020603050405020304" pitchFamily="18" charset="0"/>
              </a:rPr>
              <a:t>https://</a:t>
            </a:r>
            <a:r>
              <a:rPr lang="en-US" altLang="en-US" sz="2400" u="sng" dirty="0">
                <a:solidFill>
                  <a:srgbClr val="0000FF"/>
                </a:solidFill>
                <a:ea typeface="Calibri" panose="020F0502020204030204" pitchFamily="34" charset="0"/>
                <a:cs typeface="Times New Roman" panose="02020603050405020304" pitchFamily="18" charset="0"/>
                <a:hlinkClick r:id="rId5" tooltip="Directs to OSHA LOTO fact sheet"/>
              </a:rPr>
              <a:t>www.osha.gov/OshDoc/data_General_Facts/factsheet-</a:t>
            </a:r>
            <a:r>
              <a:rPr lang="en-US" altLang="en-US" sz="2400" dirty="0">
                <a:ea typeface="Calibri" panose="020F0502020204030204" pitchFamily="34" charset="0"/>
                <a:cs typeface="Times New Roman" panose="02020603050405020304" pitchFamily="18" charset="0"/>
                <a:hlinkClick r:id="rId5" tooltip="Directs to OSHA LOTO fact sheet"/>
              </a:rPr>
              <a:t> </a:t>
            </a:r>
            <a:r>
              <a:rPr lang="en-US" altLang="en-US" sz="2400" u="sng" dirty="0">
                <a:ea typeface="Calibri" panose="020F0502020204030204" pitchFamily="34" charset="0"/>
                <a:cs typeface="Times New Roman" panose="02020603050405020304" pitchFamily="18" charset="0"/>
                <a:hlinkClick r:id="rId5" tooltip="Directs to OSHA LOTO fact sheet"/>
              </a:rPr>
              <a:t>lockout-tagout.p</a:t>
            </a:r>
            <a:r>
              <a:rPr lang="en-US" altLang="en-US" sz="2400" dirty="0">
                <a:ea typeface="Calibri" panose="020F0502020204030204" pitchFamily="34" charset="0"/>
                <a:cs typeface="Times New Roman" panose="02020603050405020304" pitchFamily="18" charset="0"/>
                <a:hlinkClick r:id="rId5" tooltip="Directs to OSHA LOTO fact sheet"/>
              </a:rPr>
              <a:t>df</a:t>
            </a:r>
            <a:endParaRPr lang="en-US" altLang="en-US" sz="2400" dirty="0">
              <a:latin typeface="Calibri" panose="020F0502020204030204" pitchFamily="34" charset="0"/>
              <a:ea typeface="Calibri" panose="020F0502020204030204" pitchFamily="34" charset="0"/>
              <a:cs typeface="Times New Roman" panose="02020603050405020304" pitchFamily="18" charset="0"/>
            </a:endParaRPr>
          </a:p>
          <a:p>
            <a:pPr>
              <a:spcBef>
                <a:spcPts val="175"/>
              </a:spcBef>
              <a:buSzPts val="700"/>
            </a:pPr>
            <a:r>
              <a:rPr lang="en-US" altLang="en-US" sz="2400" dirty="0">
                <a:ea typeface="Arial" panose="020B0604020202020204" pitchFamily="34" charset="0"/>
                <a:cs typeface="Times New Roman" panose="02020603050405020304" pitchFamily="18" charset="0"/>
              </a:rPr>
              <a:t>OSHA 3120: LOTO</a:t>
            </a:r>
            <a:endParaRPr lang="en-US" altLang="en-US" sz="2400" dirty="0">
              <a:latin typeface="Calibri" panose="020F0502020204030204" pitchFamily="34" charset="0"/>
              <a:ea typeface="Arial" panose="020B0604020202020204" pitchFamily="34" charset="0"/>
              <a:cs typeface="Times New Roman" panose="02020603050405020304" pitchFamily="18" charset="0"/>
            </a:endParaRPr>
          </a:p>
          <a:p>
            <a:pPr>
              <a:spcBef>
                <a:spcPts val="50"/>
              </a:spcBef>
              <a:buFontTx/>
              <a:buNone/>
            </a:pPr>
            <a:r>
              <a:rPr lang="en-US" altLang="en-US" sz="2400" u="sng" dirty="0">
                <a:ea typeface="Calibri" panose="020F0502020204030204" pitchFamily="34" charset="0"/>
                <a:cs typeface="Times New Roman" panose="02020603050405020304" pitchFamily="18" charset="0"/>
              </a:rPr>
              <a:t>https://</a:t>
            </a:r>
            <a:r>
              <a:rPr lang="en-US" altLang="en-US" sz="2400" u="sng" dirty="0">
                <a:solidFill>
                  <a:srgbClr val="0000FF"/>
                </a:solidFill>
                <a:ea typeface="Calibri" panose="020F0502020204030204" pitchFamily="34" charset="0"/>
                <a:cs typeface="Times New Roman" panose="02020603050405020304" pitchFamily="18" charset="0"/>
                <a:hlinkClick r:id="rId6" tooltip="Directs to OSHA 3120 LOTO website"/>
              </a:rPr>
              <a:t>www.osha.gov/Publications/osha3120.p</a:t>
            </a:r>
            <a:r>
              <a:rPr lang="en-US" altLang="en-US" sz="2400" dirty="0">
                <a:solidFill>
                  <a:srgbClr val="0000FF"/>
                </a:solidFill>
                <a:ea typeface="Calibri" panose="020F0502020204030204" pitchFamily="34" charset="0"/>
                <a:cs typeface="Times New Roman" panose="02020603050405020304" pitchFamily="18" charset="0"/>
                <a:hlinkClick r:id="rId6" tooltip="Directs to OSHA 3120 LOTO website"/>
              </a:rPr>
              <a:t>df</a:t>
            </a:r>
            <a:endParaRPr lang="en-US" altLang="en-US" sz="2400" dirty="0"/>
          </a:p>
        </p:txBody>
      </p:sp>
      <p:sp>
        <p:nvSpPr>
          <p:cNvPr id="2" name="Title 1" hidden="1"/>
          <p:cNvSpPr>
            <a:spLocks noGrp="1"/>
          </p:cNvSpPr>
          <p:nvPr>
            <p:ph type="title"/>
          </p:nvPr>
        </p:nvSpPr>
        <p:spPr>
          <a:xfrm>
            <a:off x="685800" y="19665"/>
            <a:ext cx="7772400" cy="1143000"/>
          </a:xfrm>
        </p:spPr>
        <p:txBody>
          <a:bodyPr/>
          <a:lstStyle/>
          <a:p>
            <a:r>
              <a:rPr lang="en-US" dirty="0" smtClean="0"/>
              <a:t>Resources LOTO</a:t>
            </a:r>
            <a:endParaRPr lang="en-US" dirty="0"/>
          </a:p>
        </p:txBody>
      </p:sp>
      <p:sp>
        <p:nvSpPr>
          <p:cNvPr id="185347"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smtClean="0"/>
              <a:t>MVCC Corporate and Community Education</a:t>
            </a:r>
          </a:p>
        </p:txBody>
      </p:sp>
      <p:sp>
        <p:nvSpPr>
          <p:cNvPr id="185348"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BD99047-DB4C-43DA-A0C4-902F827FEEC8}" type="slidenum">
              <a:rPr lang="en-US" altLang="en-US" sz="1400" smtClean="0"/>
              <a:pPr>
                <a:spcBef>
                  <a:spcPct val="0"/>
                </a:spcBef>
                <a:buFontTx/>
                <a:buNone/>
              </a:pPr>
              <a:t>114</a:t>
            </a:fld>
            <a:endParaRPr lang="en-US" altLang="en-US" sz="140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p:cNvSpPr>
            <a:spLocks noGrp="1" noChangeArrowheads="1"/>
          </p:cNvSpPr>
          <p:nvPr>
            <p:ph type="title"/>
          </p:nvPr>
        </p:nvSpPr>
        <p:spPr/>
        <p:txBody>
          <a:bodyPr/>
          <a:lstStyle/>
          <a:p>
            <a:r>
              <a:rPr lang="en-US" altLang="en-US" smtClean="0"/>
              <a:t>OSHA Requirements for Recordkeeping and Reporting</a:t>
            </a:r>
            <a:br>
              <a:rPr lang="en-US" altLang="en-US" smtClean="0"/>
            </a:br>
            <a:endParaRPr lang="en-US" altLang="en-US" smtClean="0"/>
          </a:p>
        </p:txBody>
      </p:sp>
      <p:sp>
        <p:nvSpPr>
          <p:cNvPr id="21507" name="Content Placeholder 4"/>
          <p:cNvSpPr>
            <a:spLocks noGrp="1" noChangeArrowheads="1"/>
          </p:cNvSpPr>
          <p:nvPr>
            <p:ph idx="1"/>
          </p:nvPr>
        </p:nvSpPr>
        <p:spPr>
          <a:xfrm>
            <a:off x="685800" y="1600200"/>
            <a:ext cx="7772400" cy="4495800"/>
          </a:xfrm>
        </p:spPr>
        <p:txBody>
          <a:bodyPr/>
          <a:lstStyle/>
          <a:p>
            <a:r>
              <a:rPr lang="en-US" altLang="en-US" sz="2400" dirty="0" smtClean="0"/>
              <a:t>Employers of 11 or more employees must maintain records of occupational injuries and illnesses</a:t>
            </a:r>
          </a:p>
          <a:p>
            <a:r>
              <a:rPr lang="en-US" altLang="en-US" sz="2400" u="sng" dirty="0" smtClean="0"/>
              <a:t>Al</a:t>
            </a:r>
            <a:r>
              <a:rPr lang="en-US" altLang="en-US" sz="2400" dirty="0" smtClean="0"/>
              <a:t>l employers must display the OSHA poster</a:t>
            </a:r>
          </a:p>
          <a:p>
            <a:r>
              <a:rPr lang="en-US" altLang="en-US" sz="2400" u="sng" dirty="0" smtClean="0"/>
              <a:t>Al</a:t>
            </a:r>
            <a:r>
              <a:rPr lang="en-US" altLang="en-US" sz="2400" dirty="0" smtClean="0"/>
              <a:t>l employers must report to OSHA within 8 hours a fatality, any in-patient hospitalization, any amputation, and any loss of an eye within 24 hours</a:t>
            </a:r>
          </a:p>
          <a:p>
            <a:r>
              <a:rPr lang="en-US" altLang="en-US" sz="2400" dirty="0" smtClean="0"/>
              <a:t>These reports maybe made by telephone or in person to the nearest OSHA area office listed at </a:t>
            </a:r>
            <a:r>
              <a:rPr lang="en-US" altLang="en-US" sz="2400" u="sng" dirty="0" smtClean="0">
                <a:hlinkClick r:id="rId2" tooltip="Hyper link directs to OSHA website"/>
              </a:rPr>
              <a:t>www.osha.gov</a:t>
            </a:r>
            <a:r>
              <a:rPr lang="en-US" altLang="en-US" sz="2400" dirty="0" smtClean="0">
                <a:hlinkClick r:id="rId2" tooltip="Hyper link directs to OSHA website"/>
              </a:rPr>
              <a:t>  </a:t>
            </a:r>
            <a:r>
              <a:rPr lang="en-US" altLang="en-US" sz="2400" dirty="0" smtClean="0"/>
              <a:t>or toll-free number telephone(800)321-OSHA(6742)</a:t>
            </a:r>
          </a:p>
          <a:p>
            <a:r>
              <a:rPr lang="en-US" altLang="en-US" sz="2400" dirty="0" smtClean="0"/>
              <a:t>Employers maybe subject to other reporting requirements in other OSHA standards as well</a:t>
            </a:r>
          </a:p>
          <a:p>
            <a:endParaRPr lang="en-US" altLang="en-US" dirty="0" smtClean="0"/>
          </a:p>
        </p:txBody>
      </p:sp>
      <p:sp>
        <p:nvSpPr>
          <p:cNvPr id="21508"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smtClean="0"/>
              <a:t>MVCC Corporate and Community Education</a:t>
            </a:r>
          </a:p>
        </p:txBody>
      </p:sp>
      <p:sp>
        <p:nvSpPr>
          <p:cNvPr id="21509"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FB1444E-3D53-4201-A9F3-F6CE091D20A4}" type="slidenum">
              <a:rPr lang="en-US" altLang="en-US" sz="1400" smtClean="0"/>
              <a:pPr>
                <a:spcBef>
                  <a:spcPct val="0"/>
                </a:spcBef>
                <a:buFontTx/>
                <a:buNone/>
              </a:pPr>
              <a:t>12</a:t>
            </a:fld>
            <a:endParaRPr lang="en-US" altLang="en-US" sz="140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hidden="1"/>
          <p:cNvSpPr>
            <a:spLocks noGrp="1"/>
          </p:cNvSpPr>
          <p:nvPr>
            <p:ph type="title"/>
          </p:nvPr>
        </p:nvSpPr>
        <p:spPr>
          <a:xfrm>
            <a:off x="838200" y="34413"/>
            <a:ext cx="7772400" cy="1143000"/>
          </a:xfrm>
        </p:spPr>
        <p:txBody>
          <a:bodyPr>
            <a:noAutofit/>
          </a:bodyPr>
          <a:lstStyle/>
          <a:p>
            <a:r>
              <a:rPr lang="en-US" dirty="0" smtClean="0"/>
              <a:t>Employers’ responsibilities under OSHA</a:t>
            </a:r>
            <a:endParaRPr lang="en-US" dirty="0"/>
          </a:p>
        </p:txBody>
      </p:sp>
      <p:sp>
        <p:nvSpPr>
          <p:cNvPr id="3" name="Content Placeholder 2">
            <a:extLst/>
          </p:cNvPr>
          <p:cNvSpPr>
            <a:spLocks noGrp="1"/>
          </p:cNvSpPr>
          <p:nvPr>
            <p:ph idx="1"/>
          </p:nvPr>
        </p:nvSpPr>
        <p:spPr>
          <a:xfrm>
            <a:off x="688258" y="381000"/>
            <a:ext cx="7772400" cy="4114800"/>
          </a:xfrm>
        </p:spPr>
        <p:txBody>
          <a:bodyPr>
            <a:noAutofit/>
          </a:bodyPr>
          <a:lstStyle/>
          <a:p>
            <a:r>
              <a:rPr lang="en-US" dirty="0" smtClean="0"/>
              <a:t>Employers’ responsibilities Under OSHA</a:t>
            </a:r>
          </a:p>
          <a:p>
            <a:r>
              <a:rPr lang="en-US" dirty="0" smtClean="0"/>
              <a:t>Provide a safe and healthful workplace free of recognized hazards</a:t>
            </a:r>
          </a:p>
          <a:p>
            <a:r>
              <a:rPr lang="en-US" dirty="0" smtClean="0"/>
              <a:t>Follow OSHA standards</a:t>
            </a:r>
          </a:p>
          <a:p>
            <a:r>
              <a:rPr lang="en-US" dirty="0" smtClean="0"/>
              <a:t>Provide worker training in an understandable language</a:t>
            </a:r>
          </a:p>
          <a:p>
            <a:r>
              <a:rPr lang="en-US" dirty="0" smtClean="0"/>
              <a:t>Maintain injury/illness records (Information on the OSHA 300A log)</a:t>
            </a:r>
          </a:p>
          <a:p>
            <a:r>
              <a:rPr lang="en-US" dirty="0" smtClean="0"/>
              <a:t>Provide required safety gear</a:t>
            </a:r>
          </a:p>
          <a:p>
            <a:endParaRPr lang="en-US" dirty="0"/>
          </a:p>
        </p:txBody>
      </p:sp>
      <p:sp>
        <p:nvSpPr>
          <p:cNvPr id="22532" name="Footer Placeholder 1"/>
          <p:cNvSpPr>
            <a:spLocks noGrp="1"/>
          </p:cNvSpPr>
          <p:nvPr>
            <p:ph type="ftr" sz="quarter" idx="11"/>
          </p:nvPr>
        </p:nvSpPr>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en-US" altLang="en-US" sz="1400" dirty="0" smtClean="0"/>
              <a:t>MVCC Corporate and Community Education</a:t>
            </a:r>
          </a:p>
        </p:txBody>
      </p:sp>
      <p:sp>
        <p:nvSpPr>
          <p:cNvPr id="22533" name="Slide Number Placeholder 1"/>
          <p:cNvSpPr>
            <a:spLocks noGrp="1"/>
          </p:cNvSpPr>
          <p:nvPr>
            <p:ph type="sldNum" sz="quarter" idx="12"/>
          </p:nvPr>
        </p:nvSpPr>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fld id="{2752160E-CF37-4509-AD0B-EFB53C00DDCD}" type="slidenum">
              <a:rPr lang="en-US" altLang="en-US" smtClean="0"/>
              <a:pPr/>
              <a:t>13</a:t>
            </a:fld>
            <a:endParaRPr lang="en-US" alt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5"/>
          <p:cNvSpPr>
            <a:spLocks noGrp="1" noChangeArrowheads="1"/>
          </p:cNvSpPr>
          <p:nvPr>
            <p:ph type="title"/>
          </p:nvPr>
        </p:nvSpPr>
        <p:spPr/>
        <p:txBody>
          <a:bodyPr/>
          <a:lstStyle/>
          <a:p>
            <a:r>
              <a:rPr lang="en-US" altLang="en-US" smtClean="0"/>
              <a:t>Employees’ rights under OSHA</a:t>
            </a:r>
            <a:br>
              <a:rPr lang="en-US" altLang="en-US" smtClean="0"/>
            </a:br>
            <a:endParaRPr lang="en-US" altLang="en-US" smtClean="0"/>
          </a:p>
        </p:txBody>
      </p:sp>
      <p:sp>
        <p:nvSpPr>
          <p:cNvPr id="23555" name="Content Placeholder 6"/>
          <p:cNvSpPr>
            <a:spLocks noGrp="1" noChangeArrowheads="1"/>
          </p:cNvSpPr>
          <p:nvPr>
            <p:ph idx="1"/>
          </p:nvPr>
        </p:nvSpPr>
        <p:spPr/>
        <p:txBody>
          <a:bodyPr/>
          <a:lstStyle/>
          <a:p>
            <a:r>
              <a:rPr lang="en-US" altLang="en-US" smtClean="0"/>
              <a:t>Filing an OSHA complaint</a:t>
            </a:r>
          </a:p>
          <a:p>
            <a:r>
              <a:rPr lang="en-US" altLang="en-US" smtClean="0"/>
              <a:t>Participating in OSHA inspections and talking to an inspector</a:t>
            </a:r>
          </a:p>
          <a:p>
            <a:r>
              <a:rPr lang="en-US" altLang="en-US" smtClean="0"/>
              <a:t>Accessing employer exposure and injury records</a:t>
            </a:r>
          </a:p>
          <a:p>
            <a:r>
              <a:rPr lang="en-US" altLang="en-US" smtClean="0"/>
              <a:t>Reporting an injury</a:t>
            </a:r>
          </a:p>
          <a:p>
            <a:r>
              <a:rPr lang="en-US" altLang="en-US" smtClean="0"/>
              <a:t>Complaining to the employer about a safety and health concern</a:t>
            </a:r>
          </a:p>
          <a:p>
            <a:endParaRPr lang="en-US" altLang="en-US" smtClean="0"/>
          </a:p>
        </p:txBody>
      </p:sp>
      <p:sp>
        <p:nvSpPr>
          <p:cNvPr id="2355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smtClean="0"/>
              <a:t>MVCC Corporate and Community Education</a:t>
            </a:r>
          </a:p>
        </p:txBody>
      </p:sp>
      <p:sp>
        <p:nvSpPr>
          <p:cNvPr id="23557"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BECC970-BB8C-4A35-AA81-CF3ECDB98740}" type="slidenum">
              <a:rPr lang="en-US" altLang="en-US" sz="1400" smtClean="0"/>
              <a:pPr>
                <a:spcBef>
                  <a:spcPct val="0"/>
                </a:spcBef>
                <a:buFontTx/>
                <a:buNone/>
              </a:pPr>
              <a:t>14</a:t>
            </a:fld>
            <a:endParaRPr lang="en-US" altLang="en-US" sz="140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2"/>
          <p:cNvSpPr>
            <a:spLocks noGrp="1" noChangeArrowheads="1"/>
          </p:cNvSpPr>
          <p:nvPr>
            <p:ph type="title"/>
          </p:nvPr>
        </p:nvSpPr>
        <p:spPr/>
        <p:txBody>
          <a:bodyPr/>
          <a:lstStyle/>
          <a:p>
            <a:r>
              <a:rPr lang="en-US" altLang="en-US" smtClean="0"/>
              <a:t>Whistleblower Laws</a:t>
            </a:r>
          </a:p>
        </p:txBody>
      </p:sp>
      <p:sp>
        <p:nvSpPr>
          <p:cNvPr id="24579" name="Content Placeholder 2"/>
          <p:cNvSpPr>
            <a:spLocks noGrp="1" noChangeArrowheads="1"/>
          </p:cNvSpPr>
          <p:nvPr>
            <p:ph idx="1"/>
          </p:nvPr>
        </p:nvSpPr>
        <p:spPr/>
        <p:txBody>
          <a:bodyPr/>
          <a:lstStyle/>
          <a:p>
            <a:pPr marL="457200" lvl="1" indent="0">
              <a:buFontTx/>
              <a:buNone/>
            </a:pPr>
            <a:r>
              <a:rPr lang="en-US" altLang="en-US" smtClean="0"/>
              <a:t>	</a:t>
            </a:r>
            <a:endParaRPr lang="en-US" altLang="en-US" sz="3600" smtClean="0"/>
          </a:p>
          <a:p>
            <a:r>
              <a:rPr lang="en-US" altLang="en-US" smtClean="0"/>
              <a:t>Section 11(c) of the OSHA Act prohibits employers from discriminating against employees who exercise their rights</a:t>
            </a:r>
          </a:p>
          <a:p>
            <a:r>
              <a:rPr lang="en-US" altLang="en-US" smtClean="0"/>
              <a:t>OSHA also enforces anti-discrimination laws for 22 other statutes</a:t>
            </a:r>
          </a:p>
          <a:p>
            <a:endParaRPr lang="en-US" altLang="en-US" smtClean="0"/>
          </a:p>
        </p:txBody>
      </p:sp>
      <p:sp>
        <p:nvSpPr>
          <p:cNvPr id="24580"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smtClean="0"/>
              <a:t>MVCC Corporate and Community Education</a:t>
            </a:r>
          </a:p>
        </p:txBody>
      </p:sp>
      <p:sp>
        <p:nvSpPr>
          <p:cNvPr id="24581"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03A4A4E-9061-4472-A8FF-E94DDC07EFE2}" type="slidenum">
              <a:rPr lang="en-US" altLang="en-US" sz="1400" smtClean="0"/>
              <a:pPr>
                <a:spcBef>
                  <a:spcPct val="0"/>
                </a:spcBef>
                <a:buFontTx/>
                <a:buNone/>
              </a:pPr>
              <a:t>15</a:t>
            </a:fld>
            <a:endParaRPr lang="en-US" altLang="en-US" sz="140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noChangeArrowheads="1"/>
          </p:cNvSpPr>
          <p:nvPr>
            <p:ph type="title"/>
          </p:nvPr>
        </p:nvSpPr>
        <p:spPr/>
        <p:txBody>
          <a:bodyPr/>
          <a:lstStyle/>
          <a:p>
            <a:r>
              <a:rPr lang="en-US" altLang="en-US" b="1" smtClean="0"/>
              <a:t>Employer Prohibited Retaliatory </a:t>
            </a:r>
            <a:r>
              <a:rPr lang="en-US" altLang="en-US" sz="3200" smtClean="0"/>
              <a:t/>
            </a:r>
            <a:br>
              <a:rPr lang="en-US" altLang="en-US" sz="3200" smtClean="0"/>
            </a:br>
            <a:endParaRPr lang="en-US" altLang="en-US" smtClean="0"/>
          </a:p>
        </p:txBody>
      </p:sp>
      <p:sp>
        <p:nvSpPr>
          <p:cNvPr id="25603" name="Content Placeholder 2"/>
          <p:cNvSpPr>
            <a:spLocks noGrp="1" noChangeArrowheads="1"/>
          </p:cNvSpPr>
          <p:nvPr>
            <p:ph idx="1"/>
          </p:nvPr>
        </p:nvSpPr>
        <p:spPr/>
        <p:txBody>
          <a:bodyPr/>
          <a:lstStyle/>
          <a:p>
            <a:endParaRPr lang="en-US" altLang="en-US" smtClean="0"/>
          </a:p>
        </p:txBody>
      </p:sp>
      <p:sp>
        <p:nvSpPr>
          <p:cNvPr id="2560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smtClean="0"/>
              <a:t>MVCC Corporate and Community Education</a:t>
            </a:r>
          </a:p>
        </p:txBody>
      </p:sp>
      <p:sp>
        <p:nvSpPr>
          <p:cNvPr id="25605" name="Rectangle 5"/>
          <p:cNvSpPr>
            <a:spLocks noChangeArrowheads="1"/>
          </p:cNvSpPr>
          <p:nvPr/>
        </p:nvSpPr>
        <p:spPr bwMode="auto">
          <a:xfrm>
            <a:off x="685800" y="1905000"/>
            <a:ext cx="77724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t>Firing or laying off</a:t>
            </a:r>
          </a:p>
          <a:p>
            <a:pPr>
              <a:spcBef>
                <a:spcPct val="0"/>
              </a:spcBef>
              <a:buFontTx/>
              <a:buNone/>
            </a:pPr>
            <a:r>
              <a:rPr lang="en-US" altLang="en-US" sz="2400"/>
              <a:t>Blacklisting</a:t>
            </a:r>
          </a:p>
          <a:p>
            <a:pPr>
              <a:spcBef>
                <a:spcPct val="0"/>
              </a:spcBef>
              <a:buFontTx/>
              <a:buNone/>
            </a:pPr>
            <a:r>
              <a:rPr lang="en-US" altLang="en-US" sz="2400"/>
              <a:t>Demoting</a:t>
            </a:r>
          </a:p>
          <a:p>
            <a:pPr>
              <a:spcBef>
                <a:spcPct val="0"/>
              </a:spcBef>
              <a:buFontTx/>
              <a:buNone/>
            </a:pPr>
            <a:r>
              <a:rPr lang="en-US" altLang="en-US" sz="2400"/>
              <a:t>Denying overtime or promotion</a:t>
            </a:r>
          </a:p>
          <a:p>
            <a:pPr>
              <a:spcBef>
                <a:spcPct val="0"/>
              </a:spcBef>
              <a:buFontTx/>
              <a:buNone/>
            </a:pPr>
            <a:r>
              <a:rPr lang="en-US" altLang="en-US" sz="2400"/>
              <a:t>Disciplining</a:t>
            </a:r>
          </a:p>
          <a:p>
            <a:pPr>
              <a:spcBef>
                <a:spcPct val="0"/>
              </a:spcBef>
              <a:buFontTx/>
              <a:buNone/>
            </a:pPr>
            <a:r>
              <a:rPr lang="en-US" altLang="en-US" sz="2400"/>
              <a:t>Denial of benefits</a:t>
            </a:r>
          </a:p>
          <a:p>
            <a:pPr>
              <a:spcBef>
                <a:spcPct val="0"/>
              </a:spcBef>
              <a:buFontTx/>
              <a:buNone/>
            </a:pPr>
            <a:r>
              <a:rPr lang="en-US" altLang="en-US" sz="2400"/>
              <a:t>Failure to hire or</a:t>
            </a:r>
          </a:p>
          <a:p>
            <a:pPr>
              <a:spcBef>
                <a:spcPct val="0"/>
              </a:spcBef>
              <a:buFontTx/>
              <a:buNone/>
            </a:pPr>
            <a:r>
              <a:rPr lang="en-US" altLang="en-US" sz="2400"/>
              <a:t>rehire</a:t>
            </a:r>
          </a:p>
          <a:p>
            <a:pPr>
              <a:spcBef>
                <a:spcPct val="0"/>
              </a:spcBef>
              <a:buFontTx/>
              <a:buNone/>
            </a:pPr>
            <a:r>
              <a:rPr lang="en-US" altLang="en-US" sz="2400"/>
              <a:t>Intimidation and harassment</a:t>
            </a:r>
          </a:p>
          <a:p>
            <a:pPr>
              <a:spcBef>
                <a:spcPct val="0"/>
              </a:spcBef>
              <a:buFontTx/>
              <a:buNone/>
            </a:pPr>
            <a:r>
              <a:rPr lang="en-US" altLang="en-US" sz="2400"/>
              <a:t>Making threats</a:t>
            </a:r>
          </a:p>
          <a:p>
            <a:pPr>
              <a:spcBef>
                <a:spcPct val="0"/>
              </a:spcBef>
              <a:buFontTx/>
              <a:buNone/>
            </a:pPr>
            <a:r>
              <a:rPr lang="en-US" altLang="en-US" sz="2400"/>
              <a:t>Reassignment</a:t>
            </a:r>
          </a:p>
          <a:p>
            <a:pPr>
              <a:spcBef>
                <a:spcPct val="0"/>
              </a:spcBef>
              <a:buFontTx/>
              <a:buNone/>
            </a:pPr>
            <a:r>
              <a:rPr lang="en-US" altLang="en-US" sz="2400"/>
              <a:t>Reducing pay or hours</a:t>
            </a:r>
          </a:p>
        </p:txBody>
      </p:sp>
      <p:sp>
        <p:nvSpPr>
          <p:cNvPr id="25606"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57107A6-65E8-4F34-A887-835FB5E6C51A}" type="slidenum">
              <a:rPr lang="en-US" altLang="en-US" sz="1400" smtClean="0"/>
              <a:pPr>
                <a:spcBef>
                  <a:spcPct val="0"/>
                </a:spcBef>
                <a:buFontTx/>
                <a:buNone/>
              </a:pPr>
              <a:t>16</a:t>
            </a:fld>
            <a:endParaRPr lang="en-US" altLang="en-US" sz="140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noChangeArrowheads="1"/>
          </p:cNvSpPr>
          <p:nvPr>
            <p:ph type="title"/>
          </p:nvPr>
        </p:nvSpPr>
        <p:spPr/>
        <p:txBody>
          <a:bodyPr/>
          <a:lstStyle/>
          <a:p>
            <a:r>
              <a:rPr lang="en-US" altLang="en-US" smtClean="0"/>
              <a:t>Complaint Procedures</a:t>
            </a:r>
            <a:br>
              <a:rPr lang="en-US" altLang="en-US" smtClean="0"/>
            </a:br>
            <a:endParaRPr lang="en-US" altLang="en-US" smtClean="0"/>
          </a:p>
        </p:txBody>
      </p:sp>
      <p:sp>
        <p:nvSpPr>
          <p:cNvPr id="26627" name="Content Placeholder 2"/>
          <p:cNvSpPr>
            <a:spLocks noGrp="1" noChangeArrowheads="1"/>
          </p:cNvSpPr>
          <p:nvPr>
            <p:ph idx="1"/>
          </p:nvPr>
        </p:nvSpPr>
        <p:spPr/>
        <p:txBody>
          <a:bodyPr/>
          <a:lstStyle/>
          <a:p>
            <a:r>
              <a:rPr lang="en-US" altLang="en-US" smtClean="0"/>
              <a:t>Safety and health complaints should be filed when problem is noticed</a:t>
            </a:r>
          </a:p>
          <a:p>
            <a:r>
              <a:rPr lang="en-US" altLang="en-US" smtClean="0"/>
              <a:t>Whistleblower complaints must be filed within 30 days of alleged reprisal</a:t>
            </a:r>
          </a:p>
          <a:p>
            <a:r>
              <a:rPr lang="en-US" altLang="en-US" smtClean="0"/>
              <a:t>Complaints may be filed online, fax, mail or telephone</a:t>
            </a:r>
          </a:p>
          <a:p>
            <a:r>
              <a:rPr lang="en-US" altLang="en-US" smtClean="0"/>
              <a:t>Complaints are confidential</a:t>
            </a:r>
          </a:p>
        </p:txBody>
      </p:sp>
      <p:sp>
        <p:nvSpPr>
          <p:cNvPr id="2662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smtClean="0"/>
              <a:t>MVCC Corporate and Community Education</a:t>
            </a:r>
          </a:p>
        </p:txBody>
      </p:sp>
      <p:sp>
        <p:nvSpPr>
          <p:cNvPr id="26629"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8E6F02A-F9A6-4680-85D7-61FA51AE5585}" type="slidenum">
              <a:rPr lang="en-US" altLang="en-US" sz="1400" smtClean="0"/>
              <a:pPr>
                <a:spcBef>
                  <a:spcPct val="0"/>
                </a:spcBef>
                <a:buFontTx/>
                <a:buNone/>
              </a:pPr>
              <a:t>17</a:t>
            </a:fld>
            <a:endParaRPr lang="en-US" altLang="en-US" sz="140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a:xfrm>
            <a:off x="685800" y="762000"/>
            <a:ext cx="7772400" cy="1143000"/>
          </a:xfrm>
        </p:spPr>
        <p:txBody>
          <a:bodyPr/>
          <a:lstStyle/>
          <a:p>
            <a:r>
              <a:rPr lang="en-US" altLang="en-US" sz="4800" smtClean="0"/>
              <a:t>Machine Guarding</a:t>
            </a:r>
            <a:endParaRPr lang="en-US" altLang="en-US" smtClean="0"/>
          </a:p>
        </p:txBody>
      </p:sp>
      <p:sp>
        <p:nvSpPr>
          <p:cNvPr id="27651" name="Rectangle 3"/>
          <p:cNvSpPr>
            <a:spLocks noGrp="1" noChangeArrowheads="1"/>
          </p:cNvSpPr>
          <p:nvPr>
            <p:ph type="subTitle" idx="1"/>
          </p:nvPr>
        </p:nvSpPr>
        <p:spPr>
          <a:xfrm>
            <a:off x="1371600" y="5410200"/>
            <a:ext cx="6400800" cy="762000"/>
          </a:xfrm>
        </p:spPr>
        <p:txBody>
          <a:bodyPr/>
          <a:lstStyle/>
          <a:p>
            <a:r>
              <a:rPr lang="en-US" altLang="en-US" smtClean="0"/>
              <a:t>OSHA’s 1910 Subpart O</a:t>
            </a:r>
          </a:p>
        </p:txBody>
      </p:sp>
      <p:pic>
        <p:nvPicPr>
          <p:cNvPr id="27652" name="Picture 1" descr="Danger Do not operate without guards in place. picture shown"/>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476500" y="2000250"/>
            <a:ext cx="4191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smtClean="0"/>
              <a:t>Basic Areas To Be Safeguarded</a:t>
            </a:r>
          </a:p>
        </p:txBody>
      </p:sp>
      <p:sp>
        <p:nvSpPr>
          <p:cNvPr id="29699" name="Rectangle 3"/>
          <p:cNvSpPr>
            <a:spLocks noGrp="1" noChangeArrowheads="1"/>
          </p:cNvSpPr>
          <p:nvPr>
            <p:ph type="body" idx="1"/>
          </p:nvPr>
        </p:nvSpPr>
        <p:spPr>
          <a:xfrm>
            <a:off x="685800" y="2133600"/>
            <a:ext cx="7772400" cy="4114800"/>
          </a:xfrm>
        </p:spPr>
        <p:txBody>
          <a:bodyPr/>
          <a:lstStyle/>
          <a:p>
            <a:r>
              <a:rPr lang="en-US" altLang="en-US" smtClean="0"/>
              <a:t>Point of Operation</a:t>
            </a:r>
          </a:p>
          <a:p>
            <a:r>
              <a:rPr lang="en-US" altLang="en-US" smtClean="0"/>
              <a:t>Power Transmission Apparatus</a:t>
            </a:r>
          </a:p>
          <a:p>
            <a:r>
              <a:rPr lang="en-US" altLang="en-US" smtClean="0"/>
              <a:t>Other Moving Parts</a:t>
            </a:r>
          </a:p>
        </p:txBody>
      </p:sp>
      <p:sp>
        <p:nvSpPr>
          <p:cNvPr id="29700" name="Text Box 4" descr="No picture shown"/>
          <p:cNvSpPr txBox="1">
            <a:spLocks noChangeArrowheads="1"/>
          </p:cNvSpPr>
          <p:nvPr/>
        </p:nvSpPr>
        <p:spPr bwMode="auto">
          <a:xfrm>
            <a:off x="7848600" y="0"/>
            <a:ext cx="1295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1600"/>
          </a:p>
        </p:txBody>
      </p:sp>
      <p:sp>
        <p:nvSpPr>
          <p:cNvPr id="29701"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smtClean="0"/>
              <a:t>MVCC Corporate and Community Education</a:t>
            </a:r>
          </a:p>
        </p:txBody>
      </p:sp>
      <p:sp>
        <p:nvSpPr>
          <p:cNvPr id="29702"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4D0F033-5C88-4856-9183-9345E2533ECF}" type="slidenum">
              <a:rPr lang="en-US" altLang="en-US" sz="1400" smtClean="0"/>
              <a:pPr>
                <a:spcBef>
                  <a:spcPct val="0"/>
                </a:spcBef>
                <a:buFontTx/>
                <a:buNone/>
              </a:pPr>
              <a:t>19</a:t>
            </a:fld>
            <a:endParaRPr lang="en-US" altLang="en-US" sz="140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smtClean="0"/>
              <a:t>Objectives</a:t>
            </a:r>
          </a:p>
        </p:txBody>
      </p:sp>
      <p:sp>
        <p:nvSpPr>
          <p:cNvPr id="6147" name="Rectangle 3"/>
          <p:cNvSpPr>
            <a:spLocks noGrp="1" noChangeArrowheads="1"/>
          </p:cNvSpPr>
          <p:nvPr>
            <p:ph type="body" idx="1"/>
          </p:nvPr>
        </p:nvSpPr>
        <p:spPr/>
        <p:txBody>
          <a:bodyPr/>
          <a:lstStyle/>
          <a:p>
            <a:r>
              <a:rPr lang="en-US" altLang="en-US" smtClean="0"/>
              <a:t>Explain the general requirements for guarding the hazards of machines</a:t>
            </a:r>
          </a:p>
          <a:p>
            <a:r>
              <a:rPr lang="en-US" altLang="en-US" smtClean="0"/>
              <a:t>Describe precautions to be taken around machinery</a:t>
            </a:r>
          </a:p>
          <a:p>
            <a:r>
              <a:rPr lang="en-US" altLang="en-US" smtClean="0"/>
              <a:t>Identify important terms associated with guarding machinery</a:t>
            </a:r>
          </a:p>
          <a:p>
            <a:endParaRPr lang="en-US" altLang="en-US" smtClean="0"/>
          </a:p>
          <a:p>
            <a:endParaRPr lang="en-US" altLang="en-US" smtClean="0"/>
          </a:p>
        </p:txBody>
      </p:sp>
      <p:sp>
        <p:nvSpPr>
          <p:cNvPr id="6148"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smtClean="0"/>
              <a:t>MVCC Corporate and Community Education</a:t>
            </a:r>
          </a:p>
        </p:txBody>
      </p:sp>
      <p:sp>
        <p:nvSpPr>
          <p:cNvPr id="6149"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A0CEFD2-781B-45D3-8B59-BB95CEF88CF8}" type="slidenum">
              <a:rPr lang="en-US" altLang="en-US" sz="1400" smtClean="0"/>
              <a:pPr>
                <a:spcBef>
                  <a:spcPct val="0"/>
                </a:spcBef>
                <a:buFontTx/>
                <a:buNone/>
              </a:pPr>
              <a:t>2</a:t>
            </a:fld>
            <a:endParaRPr lang="en-US" altLang="en-US" sz="140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hidden="1"/>
          <p:cNvSpPr>
            <a:spLocks noGrp="1"/>
          </p:cNvSpPr>
          <p:nvPr>
            <p:ph type="title"/>
          </p:nvPr>
        </p:nvSpPr>
        <p:spPr>
          <a:xfrm>
            <a:off x="731693" y="237820"/>
            <a:ext cx="7772400" cy="1143000"/>
          </a:xfrm>
        </p:spPr>
        <p:txBody>
          <a:bodyPr/>
          <a:lstStyle/>
          <a:p>
            <a:r>
              <a:rPr lang="en-US" dirty="0" smtClean="0"/>
              <a:t>Point of Operation</a:t>
            </a:r>
            <a:endParaRPr lang="en-US" dirty="0"/>
          </a:p>
        </p:txBody>
      </p:sp>
      <p:sp>
        <p:nvSpPr>
          <p:cNvPr id="21" name="Content Placeholder 20"/>
          <p:cNvSpPr>
            <a:spLocks noGrp="1"/>
          </p:cNvSpPr>
          <p:nvPr>
            <p:ph idx="1"/>
          </p:nvPr>
        </p:nvSpPr>
        <p:spPr/>
        <p:txBody>
          <a:bodyPr/>
          <a:lstStyle/>
          <a:p>
            <a:endParaRPr lang="en-US"/>
          </a:p>
        </p:txBody>
      </p:sp>
      <p:sp>
        <p:nvSpPr>
          <p:cNvPr id="31746"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smtClean="0"/>
              <a:t>MVCC Corporate and Community Education</a:t>
            </a:r>
          </a:p>
        </p:txBody>
      </p:sp>
      <p:sp>
        <p:nvSpPr>
          <p:cNvPr id="31747"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2398286-ADD2-4FD8-8039-7529D6B77336}" type="slidenum">
              <a:rPr lang="en-US" altLang="en-US" sz="1400" smtClean="0"/>
              <a:pPr>
                <a:spcBef>
                  <a:spcPct val="0"/>
                </a:spcBef>
                <a:buFontTx/>
                <a:buNone/>
              </a:pPr>
              <a:t>20</a:t>
            </a:fld>
            <a:endParaRPr lang="en-US" altLang="en-US" sz="1400" smtClean="0"/>
          </a:p>
        </p:txBody>
      </p:sp>
      <p:grpSp>
        <p:nvGrpSpPr>
          <p:cNvPr id="31748" name="Group 4" descr="Point of operations shown on drill press(left) and grinder (right)"/>
          <p:cNvGrpSpPr>
            <a:grpSpLocks/>
          </p:cNvGrpSpPr>
          <p:nvPr/>
        </p:nvGrpSpPr>
        <p:grpSpPr bwMode="auto">
          <a:xfrm>
            <a:off x="838200" y="838200"/>
            <a:ext cx="7772400" cy="5410200"/>
            <a:chOff x="10" y="10"/>
            <a:chExt cx="4415" cy="3306"/>
          </a:xfrm>
        </p:grpSpPr>
        <p:pic>
          <p:nvPicPr>
            <p:cNvPr id="31749" name="Picture 5" descr="Drill press show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7" y="1178"/>
              <a:ext cx="1656" cy="1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6" descr="Grinder shown"/>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029" y="1178"/>
              <a:ext cx="1972" cy="1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751" name="Group 7"/>
            <p:cNvGrpSpPr>
              <a:grpSpLocks/>
            </p:cNvGrpSpPr>
            <p:nvPr/>
          </p:nvGrpSpPr>
          <p:grpSpPr bwMode="auto">
            <a:xfrm>
              <a:off x="2243" y="729"/>
              <a:ext cx="510" cy="1416"/>
              <a:chOff x="2243" y="729"/>
              <a:chExt cx="510" cy="1416"/>
            </a:xfrm>
          </p:grpSpPr>
          <p:sp>
            <p:nvSpPr>
              <p:cNvPr id="31771" name="Freeform 2007"/>
              <p:cNvSpPr>
                <a:spLocks/>
              </p:cNvSpPr>
              <p:nvPr/>
            </p:nvSpPr>
            <p:spPr bwMode="auto">
              <a:xfrm>
                <a:off x="2243" y="729"/>
                <a:ext cx="510" cy="1416"/>
              </a:xfrm>
              <a:custGeom>
                <a:avLst/>
                <a:gdLst>
                  <a:gd name="T0" fmla="*/ 497 w 510"/>
                  <a:gd name="T1" fmla="*/ 2055 h 1416"/>
                  <a:gd name="T2" fmla="*/ 491 w 510"/>
                  <a:gd name="T3" fmla="*/ 2059 h 1416"/>
                  <a:gd name="T4" fmla="*/ 491 w 510"/>
                  <a:gd name="T5" fmla="*/ 2063 h 1416"/>
                  <a:gd name="T6" fmla="*/ 485 w 510"/>
                  <a:gd name="T7" fmla="*/ 2093 h 1416"/>
                  <a:gd name="T8" fmla="*/ 496 w 510"/>
                  <a:gd name="T9" fmla="*/ 2126 h 1416"/>
                  <a:gd name="T10" fmla="*/ 478 w 510"/>
                  <a:gd name="T11" fmla="*/ 2132 h 1416"/>
                  <a:gd name="T12" fmla="*/ 494 w 510"/>
                  <a:gd name="T13" fmla="*/ 2145 h 1416"/>
                  <a:gd name="T14" fmla="*/ 509 w 510"/>
                  <a:gd name="T15" fmla="*/ 2067 h 1416"/>
                  <a:gd name="T16" fmla="*/ 510 w 510"/>
                  <a:gd name="T17" fmla="*/ 2062 h 1416"/>
                  <a:gd name="T18" fmla="*/ 507 w 510"/>
                  <a:gd name="T19" fmla="*/ 2057 h 1416"/>
                  <a:gd name="T20" fmla="*/ 497 w 510"/>
                  <a:gd name="T21" fmla="*/ 2055 h 14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10" h="1416">
                    <a:moveTo>
                      <a:pt x="497" y="1326"/>
                    </a:moveTo>
                    <a:lnTo>
                      <a:pt x="491" y="1330"/>
                    </a:lnTo>
                    <a:lnTo>
                      <a:pt x="491" y="1334"/>
                    </a:lnTo>
                    <a:lnTo>
                      <a:pt x="485" y="1364"/>
                    </a:lnTo>
                    <a:lnTo>
                      <a:pt x="496" y="1397"/>
                    </a:lnTo>
                    <a:lnTo>
                      <a:pt x="478" y="1403"/>
                    </a:lnTo>
                    <a:lnTo>
                      <a:pt x="494" y="1416"/>
                    </a:lnTo>
                    <a:lnTo>
                      <a:pt x="509" y="1338"/>
                    </a:lnTo>
                    <a:lnTo>
                      <a:pt x="510" y="1333"/>
                    </a:lnTo>
                    <a:lnTo>
                      <a:pt x="507" y="1328"/>
                    </a:lnTo>
                    <a:lnTo>
                      <a:pt x="497" y="13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72" name="Freeform 2006"/>
              <p:cNvSpPr>
                <a:spLocks/>
              </p:cNvSpPr>
              <p:nvPr/>
            </p:nvSpPr>
            <p:spPr bwMode="auto">
              <a:xfrm>
                <a:off x="2243" y="729"/>
                <a:ext cx="510" cy="1416"/>
              </a:xfrm>
              <a:custGeom>
                <a:avLst/>
                <a:gdLst>
                  <a:gd name="T0" fmla="*/ 441 w 510"/>
                  <a:gd name="T1" fmla="*/ 2075 h 1416"/>
                  <a:gd name="T2" fmla="*/ 435 w 510"/>
                  <a:gd name="T3" fmla="*/ 2077 h 1416"/>
                  <a:gd name="T4" fmla="*/ 431 w 510"/>
                  <a:gd name="T5" fmla="*/ 2080 h 1416"/>
                  <a:gd name="T6" fmla="*/ 429 w 510"/>
                  <a:gd name="T7" fmla="*/ 2084 h 1416"/>
                  <a:gd name="T8" fmla="*/ 429 w 510"/>
                  <a:gd name="T9" fmla="*/ 2090 h 1416"/>
                  <a:gd name="T10" fmla="*/ 433 w 510"/>
                  <a:gd name="T11" fmla="*/ 2093 h 1416"/>
                  <a:gd name="T12" fmla="*/ 478 w 510"/>
                  <a:gd name="T13" fmla="*/ 2132 h 1416"/>
                  <a:gd name="T14" fmla="*/ 466 w 510"/>
                  <a:gd name="T15" fmla="*/ 2098 h 1416"/>
                  <a:gd name="T16" fmla="*/ 444 w 510"/>
                  <a:gd name="T17" fmla="*/ 2079 h 1416"/>
                  <a:gd name="T18" fmla="*/ 441 w 510"/>
                  <a:gd name="T19" fmla="*/ 2075 h 14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10" h="1416">
                    <a:moveTo>
                      <a:pt x="441" y="1346"/>
                    </a:moveTo>
                    <a:lnTo>
                      <a:pt x="435" y="1348"/>
                    </a:lnTo>
                    <a:lnTo>
                      <a:pt x="431" y="1351"/>
                    </a:lnTo>
                    <a:lnTo>
                      <a:pt x="429" y="1355"/>
                    </a:lnTo>
                    <a:lnTo>
                      <a:pt x="429" y="1361"/>
                    </a:lnTo>
                    <a:lnTo>
                      <a:pt x="433" y="1364"/>
                    </a:lnTo>
                    <a:lnTo>
                      <a:pt x="478" y="1403"/>
                    </a:lnTo>
                    <a:lnTo>
                      <a:pt x="466" y="1369"/>
                    </a:lnTo>
                    <a:lnTo>
                      <a:pt x="444" y="1350"/>
                    </a:lnTo>
                    <a:lnTo>
                      <a:pt x="441" y="13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73" name="Freeform 2005"/>
              <p:cNvSpPr>
                <a:spLocks/>
              </p:cNvSpPr>
              <p:nvPr/>
            </p:nvSpPr>
            <p:spPr bwMode="auto">
              <a:xfrm>
                <a:off x="2243" y="729"/>
                <a:ext cx="510" cy="1416"/>
              </a:xfrm>
              <a:custGeom>
                <a:avLst/>
                <a:gdLst>
                  <a:gd name="T0" fmla="*/ 466 w 510"/>
                  <a:gd name="T1" fmla="*/ 2098 h 1416"/>
                  <a:gd name="T2" fmla="*/ 478 w 510"/>
                  <a:gd name="T3" fmla="*/ 2132 h 1416"/>
                  <a:gd name="T4" fmla="*/ 492 w 510"/>
                  <a:gd name="T5" fmla="*/ 2127 h 1416"/>
                  <a:gd name="T6" fmla="*/ 478 w 510"/>
                  <a:gd name="T7" fmla="*/ 2127 h 1416"/>
                  <a:gd name="T8" fmla="*/ 481 w 510"/>
                  <a:gd name="T9" fmla="*/ 2111 h 1416"/>
                  <a:gd name="T10" fmla="*/ 466 w 510"/>
                  <a:gd name="T11" fmla="*/ 2098 h 14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0" h="1416">
                    <a:moveTo>
                      <a:pt x="466" y="1369"/>
                    </a:moveTo>
                    <a:lnTo>
                      <a:pt x="478" y="1403"/>
                    </a:lnTo>
                    <a:lnTo>
                      <a:pt x="492" y="1398"/>
                    </a:lnTo>
                    <a:lnTo>
                      <a:pt x="478" y="1398"/>
                    </a:lnTo>
                    <a:lnTo>
                      <a:pt x="481" y="1382"/>
                    </a:lnTo>
                    <a:lnTo>
                      <a:pt x="466" y="13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74" name="Freeform 2004"/>
              <p:cNvSpPr>
                <a:spLocks/>
              </p:cNvSpPr>
              <p:nvPr/>
            </p:nvSpPr>
            <p:spPr bwMode="auto">
              <a:xfrm>
                <a:off x="2243" y="729"/>
                <a:ext cx="510" cy="1416"/>
              </a:xfrm>
              <a:custGeom>
                <a:avLst/>
                <a:gdLst>
                  <a:gd name="T0" fmla="*/ 481 w 510"/>
                  <a:gd name="T1" fmla="*/ 2111 h 1416"/>
                  <a:gd name="T2" fmla="*/ 478 w 510"/>
                  <a:gd name="T3" fmla="*/ 2127 h 1416"/>
                  <a:gd name="T4" fmla="*/ 494 w 510"/>
                  <a:gd name="T5" fmla="*/ 2121 h 1416"/>
                  <a:gd name="T6" fmla="*/ 481 w 510"/>
                  <a:gd name="T7" fmla="*/ 2111 h 14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0" h="1416">
                    <a:moveTo>
                      <a:pt x="481" y="1382"/>
                    </a:moveTo>
                    <a:lnTo>
                      <a:pt x="478" y="1398"/>
                    </a:lnTo>
                    <a:lnTo>
                      <a:pt x="494" y="1392"/>
                    </a:lnTo>
                    <a:lnTo>
                      <a:pt x="481" y="13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75" name="Freeform 2003"/>
              <p:cNvSpPr>
                <a:spLocks/>
              </p:cNvSpPr>
              <p:nvPr/>
            </p:nvSpPr>
            <p:spPr bwMode="auto">
              <a:xfrm>
                <a:off x="2243" y="729"/>
                <a:ext cx="510" cy="1416"/>
              </a:xfrm>
              <a:custGeom>
                <a:avLst/>
                <a:gdLst>
                  <a:gd name="T0" fmla="*/ 485 w 510"/>
                  <a:gd name="T1" fmla="*/ 2093 h 1416"/>
                  <a:gd name="T2" fmla="*/ 481 w 510"/>
                  <a:gd name="T3" fmla="*/ 2111 h 1416"/>
                  <a:gd name="T4" fmla="*/ 494 w 510"/>
                  <a:gd name="T5" fmla="*/ 2121 h 1416"/>
                  <a:gd name="T6" fmla="*/ 478 w 510"/>
                  <a:gd name="T7" fmla="*/ 2127 h 1416"/>
                  <a:gd name="T8" fmla="*/ 492 w 510"/>
                  <a:gd name="T9" fmla="*/ 2127 h 1416"/>
                  <a:gd name="T10" fmla="*/ 496 w 510"/>
                  <a:gd name="T11" fmla="*/ 2126 h 1416"/>
                  <a:gd name="T12" fmla="*/ 485 w 510"/>
                  <a:gd name="T13" fmla="*/ 2093 h 14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0" h="1416">
                    <a:moveTo>
                      <a:pt x="485" y="1364"/>
                    </a:moveTo>
                    <a:lnTo>
                      <a:pt x="481" y="1382"/>
                    </a:lnTo>
                    <a:lnTo>
                      <a:pt x="494" y="1392"/>
                    </a:lnTo>
                    <a:lnTo>
                      <a:pt x="478" y="1398"/>
                    </a:lnTo>
                    <a:lnTo>
                      <a:pt x="492" y="1398"/>
                    </a:lnTo>
                    <a:lnTo>
                      <a:pt x="496" y="1397"/>
                    </a:lnTo>
                    <a:lnTo>
                      <a:pt x="485" y="13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76" name="Freeform 2002"/>
              <p:cNvSpPr>
                <a:spLocks/>
              </p:cNvSpPr>
              <p:nvPr/>
            </p:nvSpPr>
            <p:spPr bwMode="auto">
              <a:xfrm>
                <a:off x="2243" y="729"/>
                <a:ext cx="491" cy="1416"/>
              </a:xfrm>
              <a:custGeom>
                <a:avLst/>
                <a:gdLst>
                  <a:gd name="T0" fmla="*/ 13 w 510"/>
                  <a:gd name="T1" fmla="*/ 729 h 1416"/>
                  <a:gd name="T2" fmla="*/ 0 w 510"/>
                  <a:gd name="T3" fmla="*/ 735 h 1416"/>
                  <a:gd name="T4" fmla="*/ 372 w 510"/>
                  <a:gd name="T5" fmla="*/ 2098 h 1416"/>
                  <a:gd name="T6" fmla="*/ 383 w 510"/>
                  <a:gd name="T7" fmla="*/ 2111 h 1416"/>
                  <a:gd name="T8" fmla="*/ 386 w 510"/>
                  <a:gd name="T9" fmla="*/ 2093 h 1416"/>
                  <a:gd name="T10" fmla="*/ 13 w 510"/>
                  <a:gd name="T11" fmla="*/ 729 h 14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0" h="1416">
                    <a:moveTo>
                      <a:pt x="18" y="0"/>
                    </a:moveTo>
                    <a:lnTo>
                      <a:pt x="0" y="6"/>
                    </a:lnTo>
                    <a:lnTo>
                      <a:pt x="466" y="1369"/>
                    </a:lnTo>
                    <a:lnTo>
                      <a:pt x="481" y="1382"/>
                    </a:lnTo>
                    <a:lnTo>
                      <a:pt x="485" y="1364"/>
                    </a:lnTo>
                    <a:lnTo>
                      <a:pt x="18"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1752" name="Group 8"/>
            <p:cNvGrpSpPr>
              <a:grpSpLocks/>
            </p:cNvGrpSpPr>
            <p:nvPr/>
          </p:nvGrpSpPr>
          <p:grpSpPr bwMode="auto">
            <a:xfrm>
              <a:off x="2354" y="728"/>
              <a:ext cx="1270" cy="1270"/>
              <a:chOff x="2354" y="728"/>
              <a:chExt cx="1270" cy="1270"/>
            </a:xfrm>
          </p:grpSpPr>
          <p:sp>
            <p:nvSpPr>
              <p:cNvPr id="31765" name="Freeform 2000"/>
              <p:cNvSpPr>
                <a:spLocks/>
              </p:cNvSpPr>
              <p:nvPr/>
            </p:nvSpPr>
            <p:spPr bwMode="auto">
              <a:xfrm>
                <a:off x="2354" y="728"/>
                <a:ext cx="1270" cy="1270"/>
              </a:xfrm>
              <a:custGeom>
                <a:avLst/>
                <a:gdLst>
                  <a:gd name="T0" fmla="*/ 1191 w 1270"/>
                  <a:gd name="T1" fmla="*/ 1958 h 1270"/>
                  <a:gd name="T2" fmla="*/ 1187 w 1270"/>
                  <a:gd name="T3" fmla="*/ 1961 h 1270"/>
                  <a:gd name="T4" fmla="*/ 1184 w 1270"/>
                  <a:gd name="T5" fmla="*/ 1971 h 1270"/>
                  <a:gd name="T6" fmla="*/ 1187 w 1270"/>
                  <a:gd name="T7" fmla="*/ 1976 h 1270"/>
                  <a:gd name="T8" fmla="*/ 1191 w 1270"/>
                  <a:gd name="T9" fmla="*/ 1977 h 1270"/>
                  <a:gd name="T10" fmla="*/ 1269 w 1270"/>
                  <a:gd name="T11" fmla="*/ 1997 h 1270"/>
                  <a:gd name="T12" fmla="*/ 1268 w 1270"/>
                  <a:gd name="T13" fmla="*/ 1991 h 1270"/>
                  <a:gd name="T14" fmla="*/ 1250 w 1270"/>
                  <a:gd name="T15" fmla="*/ 1991 h 1270"/>
                  <a:gd name="T16" fmla="*/ 1226 w 1270"/>
                  <a:gd name="T17" fmla="*/ 1967 h 1270"/>
                  <a:gd name="T18" fmla="*/ 1196 w 1270"/>
                  <a:gd name="T19" fmla="*/ 1959 h 1270"/>
                  <a:gd name="T20" fmla="*/ 1191 w 1270"/>
                  <a:gd name="T21" fmla="*/ 1958 h 12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70" h="1270">
                    <a:moveTo>
                      <a:pt x="1191" y="1230"/>
                    </a:moveTo>
                    <a:lnTo>
                      <a:pt x="1187" y="1233"/>
                    </a:lnTo>
                    <a:lnTo>
                      <a:pt x="1184" y="1243"/>
                    </a:lnTo>
                    <a:lnTo>
                      <a:pt x="1187" y="1248"/>
                    </a:lnTo>
                    <a:lnTo>
                      <a:pt x="1191" y="1249"/>
                    </a:lnTo>
                    <a:lnTo>
                      <a:pt x="1269" y="1269"/>
                    </a:lnTo>
                    <a:lnTo>
                      <a:pt x="1268" y="1263"/>
                    </a:lnTo>
                    <a:lnTo>
                      <a:pt x="1250" y="1263"/>
                    </a:lnTo>
                    <a:lnTo>
                      <a:pt x="1226" y="1239"/>
                    </a:lnTo>
                    <a:lnTo>
                      <a:pt x="1196" y="1231"/>
                    </a:lnTo>
                    <a:lnTo>
                      <a:pt x="1191" y="12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66" name="Freeform 1999"/>
              <p:cNvSpPr>
                <a:spLocks/>
              </p:cNvSpPr>
              <p:nvPr/>
            </p:nvSpPr>
            <p:spPr bwMode="auto">
              <a:xfrm>
                <a:off x="2354" y="728"/>
                <a:ext cx="1270" cy="1270"/>
              </a:xfrm>
              <a:custGeom>
                <a:avLst/>
                <a:gdLst>
                  <a:gd name="T0" fmla="*/ 1226 w 1270"/>
                  <a:gd name="T1" fmla="*/ 1967 h 1270"/>
                  <a:gd name="T2" fmla="*/ 1250 w 1270"/>
                  <a:gd name="T3" fmla="*/ 1991 h 1270"/>
                  <a:gd name="T4" fmla="*/ 1255 w 1270"/>
                  <a:gd name="T5" fmla="*/ 1987 h 1270"/>
                  <a:gd name="T6" fmla="*/ 1248 w 1270"/>
                  <a:gd name="T7" fmla="*/ 1987 h 1270"/>
                  <a:gd name="T8" fmla="*/ 1244 w 1270"/>
                  <a:gd name="T9" fmla="*/ 1972 h 1270"/>
                  <a:gd name="T10" fmla="*/ 1226 w 1270"/>
                  <a:gd name="T11" fmla="*/ 1967 h 12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70" h="1270">
                    <a:moveTo>
                      <a:pt x="1226" y="1239"/>
                    </a:moveTo>
                    <a:lnTo>
                      <a:pt x="1250" y="1263"/>
                    </a:lnTo>
                    <a:lnTo>
                      <a:pt x="1255" y="1259"/>
                    </a:lnTo>
                    <a:lnTo>
                      <a:pt x="1248" y="1259"/>
                    </a:lnTo>
                    <a:lnTo>
                      <a:pt x="1244" y="1244"/>
                    </a:lnTo>
                    <a:lnTo>
                      <a:pt x="1226" y="12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67" name="Freeform 1998"/>
              <p:cNvSpPr>
                <a:spLocks/>
              </p:cNvSpPr>
              <p:nvPr/>
            </p:nvSpPr>
            <p:spPr bwMode="auto">
              <a:xfrm>
                <a:off x="2354" y="728"/>
                <a:ext cx="1270" cy="1270"/>
              </a:xfrm>
              <a:custGeom>
                <a:avLst/>
                <a:gdLst>
                  <a:gd name="T0" fmla="*/ 1242 w 1270"/>
                  <a:gd name="T1" fmla="*/ 1912 h 1270"/>
                  <a:gd name="T2" fmla="*/ 1232 w 1270"/>
                  <a:gd name="T3" fmla="*/ 1915 h 1270"/>
                  <a:gd name="T4" fmla="*/ 1230 w 1270"/>
                  <a:gd name="T5" fmla="*/ 1921 h 1270"/>
                  <a:gd name="T6" fmla="*/ 1231 w 1270"/>
                  <a:gd name="T7" fmla="*/ 1925 h 1270"/>
                  <a:gd name="T8" fmla="*/ 1239 w 1270"/>
                  <a:gd name="T9" fmla="*/ 1955 h 1270"/>
                  <a:gd name="T10" fmla="*/ 1262 w 1270"/>
                  <a:gd name="T11" fmla="*/ 1978 h 1270"/>
                  <a:gd name="T12" fmla="*/ 1250 w 1270"/>
                  <a:gd name="T13" fmla="*/ 1991 h 1270"/>
                  <a:gd name="T14" fmla="*/ 1268 w 1270"/>
                  <a:gd name="T15" fmla="*/ 1991 h 1270"/>
                  <a:gd name="T16" fmla="*/ 1249 w 1270"/>
                  <a:gd name="T17" fmla="*/ 1921 h 1270"/>
                  <a:gd name="T18" fmla="*/ 1248 w 1270"/>
                  <a:gd name="T19" fmla="*/ 1916 h 1270"/>
                  <a:gd name="T20" fmla="*/ 1242 w 1270"/>
                  <a:gd name="T21" fmla="*/ 1912 h 12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70" h="1270">
                    <a:moveTo>
                      <a:pt x="1242" y="1184"/>
                    </a:moveTo>
                    <a:lnTo>
                      <a:pt x="1232" y="1187"/>
                    </a:lnTo>
                    <a:lnTo>
                      <a:pt x="1230" y="1193"/>
                    </a:lnTo>
                    <a:lnTo>
                      <a:pt x="1231" y="1197"/>
                    </a:lnTo>
                    <a:lnTo>
                      <a:pt x="1239" y="1227"/>
                    </a:lnTo>
                    <a:lnTo>
                      <a:pt x="1262" y="1250"/>
                    </a:lnTo>
                    <a:lnTo>
                      <a:pt x="1250" y="1263"/>
                    </a:lnTo>
                    <a:lnTo>
                      <a:pt x="1268" y="1263"/>
                    </a:lnTo>
                    <a:lnTo>
                      <a:pt x="1249" y="1193"/>
                    </a:lnTo>
                    <a:lnTo>
                      <a:pt x="1248" y="1188"/>
                    </a:lnTo>
                    <a:lnTo>
                      <a:pt x="1242" y="11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68" name="Freeform 1997"/>
              <p:cNvSpPr>
                <a:spLocks/>
              </p:cNvSpPr>
              <p:nvPr/>
            </p:nvSpPr>
            <p:spPr bwMode="auto">
              <a:xfrm>
                <a:off x="2354" y="728"/>
                <a:ext cx="1270" cy="1270"/>
              </a:xfrm>
              <a:custGeom>
                <a:avLst/>
                <a:gdLst>
                  <a:gd name="T0" fmla="*/ 1244 w 1270"/>
                  <a:gd name="T1" fmla="*/ 1972 h 1270"/>
                  <a:gd name="T2" fmla="*/ 1248 w 1270"/>
                  <a:gd name="T3" fmla="*/ 1987 h 1270"/>
                  <a:gd name="T4" fmla="*/ 1259 w 1270"/>
                  <a:gd name="T5" fmla="*/ 1976 h 1270"/>
                  <a:gd name="T6" fmla="*/ 1244 w 1270"/>
                  <a:gd name="T7" fmla="*/ 1972 h 12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70" h="1270">
                    <a:moveTo>
                      <a:pt x="1244" y="1244"/>
                    </a:moveTo>
                    <a:lnTo>
                      <a:pt x="1248" y="1259"/>
                    </a:lnTo>
                    <a:lnTo>
                      <a:pt x="1259" y="1248"/>
                    </a:lnTo>
                    <a:lnTo>
                      <a:pt x="1244" y="12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69" name="Freeform 1996"/>
              <p:cNvSpPr>
                <a:spLocks/>
              </p:cNvSpPr>
              <p:nvPr/>
            </p:nvSpPr>
            <p:spPr bwMode="auto">
              <a:xfrm>
                <a:off x="2354" y="728"/>
                <a:ext cx="1270" cy="1270"/>
              </a:xfrm>
              <a:custGeom>
                <a:avLst/>
                <a:gdLst>
                  <a:gd name="T0" fmla="*/ 1239 w 1270"/>
                  <a:gd name="T1" fmla="*/ 1955 h 1270"/>
                  <a:gd name="T2" fmla="*/ 1244 w 1270"/>
                  <a:gd name="T3" fmla="*/ 1972 h 1270"/>
                  <a:gd name="T4" fmla="*/ 1259 w 1270"/>
                  <a:gd name="T5" fmla="*/ 1976 h 1270"/>
                  <a:gd name="T6" fmla="*/ 1248 w 1270"/>
                  <a:gd name="T7" fmla="*/ 1987 h 1270"/>
                  <a:gd name="T8" fmla="*/ 1255 w 1270"/>
                  <a:gd name="T9" fmla="*/ 1987 h 1270"/>
                  <a:gd name="T10" fmla="*/ 1262 w 1270"/>
                  <a:gd name="T11" fmla="*/ 1978 h 1270"/>
                  <a:gd name="T12" fmla="*/ 1239 w 1270"/>
                  <a:gd name="T13" fmla="*/ 1955 h 12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70" h="1270">
                    <a:moveTo>
                      <a:pt x="1239" y="1227"/>
                    </a:moveTo>
                    <a:lnTo>
                      <a:pt x="1244" y="1244"/>
                    </a:lnTo>
                    <a:lnTo>
                      <a:pt x="1259" y="1248"/>
                    </a:lnTo>
                    <a:lnTo>
                      <a:pt x="1248" y="1259"/>
                    </a:lnTo>
                    <a:lnTo>
                      <a:pt x="1255" y="1259"/>
                    </a:lnTo>
                    <a:lnTo>
                      <a:pt x="1262" y="1250"/>
                    </a:lnTo>
                    <a:lnTo>
                      <a:pt x="1239" y="12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70" name="Freeform 1995"/>
              <p:cNvSpPr>
                <a:spLocks/>
              </p:cNvSpPr>
              <p:nvPr/>
            </p:nvSpPr>
            <p:spPr bwMode="auto">
              <a:xfrm>
                <a:off x="2354" y="728"/>
                <a:ext cx="1270" cy="1270"/>
              </a:xfrm>
              <a:custGeom>
                <a:avLst/>
                <a:gdLst>
                  <a:gd name="T0" fmla="*/ 13 w 1270"/>
                  <a:gd name="T1" fmla="*/ 728 h 1270"/>
                  <a:gd name="T2" fmla="*/ 0 w 1270"/>
                  <a:gd name="T3" fmla="*/ 741 h 1270"/>
                  <a:gd name="T4" fmla="*/ 1226 w 1270"/>
                  <a:gd name="T5" fmla="*/ 1967 h 1270"/>
                  <a:gd name="T6" fmla="*/ 1244 w 1270"/>
                  <a:gd name="T7" fmla="*/ 1972 h 1270"/>
                  <a:gd name="T8" fmla="*/ 1239 w 1270"/>
                  <a:gd name="T9" fmla="*/ 1955 h 1270"/>
                  <a:gd name="T10" fmla="*/ 13 w 1270"/>
                  <a:gd name="T11" fmla="*/ 728 h 12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70" h="1270">
                    <a:moveTo>
                      <a:pt x="13" y="0"/>
                    </a:moveTo>
                    <a:lnTo>
                      <a:pt x="0" y="13"/>
                    </a:lnTo>
                    <a:lnTo>
                      <a:pt x="1226" y="1239"/>
                    </a:lnTo>
                    <a:lnTo>
                      <a:pt x="1244" y="1244"/>
                    </a:lnTo>
                    <a:lnTo>
                      <a:pt x="1239" y="1227"/>
                    </a:lnTo>
                    <a:lnTo>
                      <a:pt x="13"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1753" name="Group 9"/>
            <p:cNvGrpSpPr>
              <a:grpSpLocks/>
            </p:cNvGrpSpPr>
            <p:nvPr/>
          </p:nvGrpSpPr>
          <p:grpSpPr bwMode="auto">
            <a:xfrm>
              <a:off x="1221" y="728"/>
              <a:ext cx="936" cy="1529"/>
              <a:chOff x="1221" y="728"/>
              <a:chExt cx="936" cy="1529"/>
            </a:xfrm>
          </p:grpSpPr>
          <p:sp>
            <p:nvSpPr>
              <p:cNvPr id="31759" name="Freeform 1993"/>
              <p:cNvSpPr>
                <a:spLocks/>
              </p:cNvSpPr>
              <p:nvPr/>
            </p:nvSpPr>
            <p:spPr bwMode="auto">
              <a:xfrm>
                <a:off x="1221" y="728"/>
                <a:ext cx="936" cy="1529"/>
              </a:xfrm>
              <a:custGeom>
                <a:avLst/>
                <a:gdLst>
                  <a:gd name="T0" fmla="*/ 16 w 936"/>
                  <a:gd name="T1" fmla="*/ 2168 h 1529"/>
                  <a:gd name="T2" fmla="*/ 6 w 936"/>
                  <a:gd name="T3" fmla="*/ 2168 h 1529"/>
                  <a:gd name="T4" fmla="*/ 1 w 936"/>
                  <a:gd name="T5" fmla="*/ 2171 h 1529"/>
                  <a:gd name="T6" fmla="*/ 1 w 936"/>
                  <a:gd name="T7" fmla="*/ 2177 h 1529"/>
                  <a:gd name="T8" fmla="*/ 0 w 936"/>
                  <a:gd name="T9" fmla="*/ 2257 h 1529"/>
                  <a:gd name="T10" fmla="*/ 20 w 936"/>
                  <a:gd name="T11" fmla="*/ 2246 h 1529"/>
                  <a:gd name="T12" fmla="*/ 17 w 936"/>
                  <a:gd name="T13" fmla="*/ 2246 h 1529"/>
                  <a:gd name="T14" fmla="*/ 1 w 936"/>
                  <a:gd name="T15" fmla="*/ 2236 h 1529"/>
                  <a:gd name="T16" fmla="*/ 19 w 936"/>
                  <a:gd name="T17" fmla="*/ 2208 h 1529"/>
                  <a:gd name="T18" fmla="*/ 19 w 936"/>
                  <a:gd name="T19" fmla="*/ 2177 h 1529"/>
                  <a:gd name="T20" fmla="*/ 20 w 936"/>
                  <a:gd name="T21" fmla="*/ 2171 h 1529"/>
                  <a:gd name="T22" fmla="*/ 16 w 936"/>
                  <a:gd name="T23" fmla="*/ 2168 h 15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36" h="1529">
                    <a:moveTo>
                      <a:pt x="16" y="1440"/>
                    </a:moveTo>
                    <a:lnTo>
                      <a:pt x="6" y="1440"/>
                    </a:lnTo>
                    <a:lnTo>
                      <a:pt x="1" y="1443"/>
                    </a:lnTo>
                    <a:lnTo>
                      <a:pt x="1" y="1449"/>
                    </a:lnTo>
                    <a:lnTo>
                      <a:pt x="0" y="1529"/>
                    </a:lnTo>
                    <a:lnTo>
                      <a:pt x="20" y="1518"/>
                    </a:lnTo>
                    <a:lnTo>
                      <a:pt x="17" y="1518"/>
                    </a:lnTo>
                    <a:lnTo>
                      <a:pt x="1" y="1508"/>
                    </a:lnTo>
                    <a:lnTo>
                      <a:pt x="19" y="1480"/>
                    </a:lnTo>
                    <a:lnTo>
                      <a:pt x="19" y="1449"/>
                    </a:lnTo>
                    <a:lnTo>
                      <a:pt x="20" y="1443"/>
                    </a:lnTo>
                    <a:lnTo>
                      <a:pt x="16" y="14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60" name="Freeform 1992"/>
              <p:cNvSpPr>
                <a:spLocks/>
              </p:cNvSpPr>
              <p:nvPr/>
            </p:nvSpPr>
            <p:spPr bwMode="auto">
              <a:xfrm>
                <a:off x="1221" y="728"/>
                <a:ext cx="936" cy="1529"/>
              </a:xfrm>
              <a:custGeom>
                <a:avLst/>
                <a:gdLst>
                  <a:gd name="T0" fmla="*/ 19 w 936"/>
                  <a:gd name="T1" fmla="*/ 2208 h 1529"/>
                  <a:gd name="T2" fmla="*/ 1 w 936"/>
                  <a:gd name="T3" fmla="*/ 2236 h 1529"/>
                  <a:gd name="T4" fmla="*/ 17 w 936"/>
                  <a:gd name="T5" fmla="*/ 2246 h 1529"/>
                  <a:gd name="T6" fmla="*/ 20 w 936"/>
                  <a:gd name="T7" fmla="*/ 2241 h 1529"/>
                  <a:gd name="T8" fmla="*/ 18 w 936"/>
                  <a:gd name="T9" fmla="*/ 2241 h 1529"/>
                  <a:gd name="T10" fmla="*/ 5 w 936"/>
                  <a:gd name="T11" fmla="*/ 2233 h 1529"/>
                  <a:gd name="T12" fmla="*/ 18 w 936"/>
                  <a:gd name="T13" fmla="*/ 2225 h 1529"/>
                  <a:gd name="T14" fmla="*/ 19 w 936"/>
                  <a:gd name="T15" fmla="*/ 2208 h 15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36" h="1529">
                    <a:moveTo>
                      <a:pt x="19" y="1480"/>
                    </a:moveTo>
                    <a:lnTo>
                      <a:pt x="1" y="1508"/>
                    </a:lnTo>
                    <a:lnTo>
                      <a:pt x="17" y="1518"/>
                    </a:lnTo>
                    <a:lnTo>
                      <a:pt x="20" y="1513"/>
                    </a:lnTo>
                    <a:lnTo>
                      <a:pt x="18" y="1513"/>
                    </a:lnTo>
                    <a:lnTo>
                      <a:pt x="5" y="1505"/>
                    </a:lnTo>
                    <a:lnTo>
                      <a:pt x="18" y="1497"/>
                    </a:lnTo>
                    <a:lnTo>
                      <a:pt x="19" y="14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61" name="Freeform 1991"/>
              <p:cNvSpPr>
                <a:spLocks/>
              </p:cNvSpPr>
              <p:nvPr/>
            </p:nvSpPr>
            <p:spPr bwMode="auto">
              <a:xfrm>
                <a:off x="1221" y="728"/>
                <a:ext cx="936" cy="1529"/>
              </a:xfrm>
              <a:custGeom>
                <a:avLst/>
                <a:gdLst>
                  <a:gd name="T0" fmla="*/ 66 w 936"/>
                  <a:gd name="T1" fmla="*/ 2200 h 1529"/>
                  <a:gd name="T2" fmla="*/ 61 w 936"/>
                  <a:gd name="T3" fmla="*/ 2203 h 1529"/>
                  <a:gd name="T4" fmla="*/ 34 w 936"/>
                  <a:gd name="T5" fmla="*/ 2217 h 1529"/>
                  <a:gd name="T6" fmla="*/ 17 w 936"/>
                  <a:gd name="T7" fmla="*/ 2246 h 1529"/>
                  <a:gd name="T8" fmla="*/ 20 w 936"/>
                  <a:gd name="T9" fmla="*/ 2246 h 1529"/>
                  <a:gd name="T10" fmla="*/ 70 w 936"/>
                  <a:gd name="T11" fmla="*/ 2218 h 1529"/>
                  <a:gd name="T12" fmla="*/ 74 w 936"/>
                  <a:gd name="T13" fmla="*/ 2216 h 1529"/>
                  <a:gd name="T14" fmla="*/ 77 w 936"/>
                  <a:gd name="T15" fmla="*/ 2211 h 1529"/>
                  <a:gd name="T16" fmla="*/ 72 w 936"/>
                  <a:gd name="T17" fmla="*/ 2201 h 1529"/>
                  <a:gd name="T18" fmla="*/ 66 w 936"/>
                  <a:gd name="T19" fmla="*/ 2200 h 15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36" h="1529">
                    <a:moveTo>
                      <a:pt x="66" y="1472"/>
                    </a:moveTo>
                    <a:lnTo>
                      <a:pt x="61" y="1475"/>
                    </a:lnTo>
                    <a:lnTo>
                      <a:pt x="34" y="1489"/>
                    </a:lnTo>
                    <a:lnTo>
                      <a:pt x="17" y="1518"/>
                    </a:lnTo>
                    <a:lnTo>
                      <a:pt x="20" y="1518"/>
                    </a:lnTo>
                    <a:lnTo>
                      <a:pt x="70" y="1490"/>
                    </a:lnTo>
                    <a:lnTo>
                      <a:pt x="74" y="1488"/>
                    </a:lnTo>
                    <a:lnTo>
                      <a:pt x="77" y="1483"/>
                    </a:lnTo>
                    <a:lnTo>
                      <a:pt x="72" y="1473"/>
                    </a:lnTo>
                    <a:lnTo>
                      <a:pt x="66" y="14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62" name="Freeform 1990"/>
              <p:cNvSpPr>
                <a:spLocks/>
              </p:cNvSpPr>
              <p:nvPr/>
            </p:nvSpPr>
            <p:spPr bwMode="auto">
              <a:xfrm>
                <a:off x="1221" y="728"/>
                <a:ext cx="936" cy="1529"/>
              </a:xfrm>
              <a:custGeom>
                <a:avLst/>
                <a:gdLst>
                  <a:gd name="T0" fmla="*/ 18 w 936"/>
                  <a:gd name="T1" fmla="*/ 2225 h 1529"/>
                  <a:gd name="T2" fmla="*/ 5 w 936"/>
                  <a:gd name="T3" fmla="*/ 2233 h 1529"/>
                  <a:gd name="T4" fmla="*/ 18 w 936"/>
                  <a:gd name="T5" fmla="*/ 2241 h 1529"/>
                  <a:gd name="T6" fmla="*/ 18 w 936"/>
                  <a:gd name="T7" fmla="*/ 2225 h 15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36" h="1529">
                    <a:moveTo>
                      <a:pt x="18" y="1497"/>
                    </a:moveTo>
                    <a:lnTo>
                      <a:pt x="5" y="1505"/>
                    </a:lnTo>
                    <a:lnTo>
                      <a:pt x="18" y="1513"/>
                    </a:lnTo>
                    <a:lnTo>
                      <a:pt x="18" y="14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63" name="Freeform 1989"/>
              <p:cNvSpPr>
                <a:spLocks/>
              </p:cNvSpPr>
              <p:nvPr/>
            </p:nvSpPr>
            <p:spPr bwMode="auto">
              <a:xfrm>
                <a:off x="1221" y="728"/>
                <a:ext cx="936" cy="1529"/>
              </a:xfrm>
              <a:custGeom>
                <a:avLst/>
                <a:gdLst>
                  <a:gd name="T0" fmla="*/ 34 w 936"/>
                  <a:gd name="T1" fmla="*/ 2217 h 1529"/>
                  <a:gd name="T2" fmla="*/ 18 w 936"/>
                  <a:gd name="T3" fmla="*/ 2225 h 1529"/>
                  <a:gd name="T4" fmla="*/ 18 w 936"/>
                  <a:gd name="T5" fmla="*/ 2241 h 1529"/>
                  <a:gd name="T6" fmla="*/ 20 w 936"/>
                  <a:gd name="T7" fmla="*/ 2241 h 1529"/>
                  <a:gd name="T8" fmla="*/ 34 w 936"/>
                  <a:gd name="T9" fmla="*/ 2217 h 15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6" h="1529">
                    <a:moveTo>
                      <a:pt x="34" y="1489"/>
                    </a:moveTo>
                    <a:lnTo>
                      <a:pt x="18" y="1497"/>
                    </a:lnTo>
                    <a:lnTo>
                      <a:pt x="18" y="1513"/>
                    </a:lnTo>
                    <a:lnTo>
                      <a:pt x="20" y="1513"/>
                    </a:lnTo>
                    <a:lnTo>
                      <a:pt x="34" y="14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64" name="Freeform 1988"/>
              <p:cNvSpPr>
                <a:spLocks/>
              </p:cNvSpPr>
              <p:nvPr/>
            </p:nvSpPr>
            <p:spPr bwMode="auto">
              <a:xfrm>
                <a:off x="1221" y="728"/>
                <a:ext cx="936" cy="1529"/>
              </a:xfrm>
              <a:custGeom>
                <a:avLst/>
                <a:gdLst>
                  <a:gd name="T0" fmla="*/ 920 w 936"/>
                  <a:gd name="T1" fmla="*/ 728 h 1529"/>
                  <a:gd name="T2" fmla="*/ 19 w 936"/>
                  <a:gd name="T3" fmla="*/ 2208 h 1529"/>
                  <a:gd name="T4" fmla="*/ 18 w 936"/>
                  <a:gd name="T5" fmla="*/ 2225 h 1529"/>
                  <a:gd name="T6" fmla="*/ 34 w 936"/>
                  <a:gd name="T7" fmla="*/ 2217 h 1529"/>
                  <a:gd name="T8" fmla="*/ 936 w 936"/>
                  <a:gd name="T9" fmla="*/ 737 h 1529"/>
                  <a:gd name="T10" fmla="*/ 920 w 936"/>
                  <a:gd name="T11" fmla="*/ 728 h 15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36" h="1529">
                    <a:moveTo>
                      <a:pt x="920" y="0"/>
                    </a:moveTo>
                    <a:lnTo>
                      <a:pt x="19" y="1480"/>
                    </a:lnTo>
                    <a:lnTo>
                      <a:pt x="18" y="1497"/>
                    </a:lnTo>
                    <a:lnTo>
                      <a:pt x="34" y="1489"/>
                    </a:lnTo>
                    <a:lnTo>
                      <a:pt x="936" y="9"/>
                    </a:lnTo>
                    <a:lnTo>
                      <a:pt x="92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1754" name="Group 10"/>
            <p:cNvGrpSpPr>
              <a:grpSpLocks/>
            </p:cNvGrpSpPr>
            <p:nvPr/>
          </p:nvGrpSpPr>
          <p:grpSpPr bwMode="auto">
            <a:xfrm>
              <a:off x="10" y="10"/>
              <a:ext cx="4415" cy="3306"/>
              <a:chOff x="10" y="10"/>
              <a:chExt cx="4415" cy="3306"/>
            </a:xfrm>
          </p:grpSpPr>
          <p:sp>
            <p:nvSpPr>
              <p:cNvPr id="31755" name="Freeform 1986"/>
              <p:cNvSpPr>
                <a:spLocks/>
              </p:cNvSpPr>
              <p:nvPr/>
            </p:nvSpPr>
            <p:spPr bwMode="auto">
              <a:xfrm>
                <a:off x="10" y="10"/>
                <a:ext cx="4415" cy="3306"/>
              </a:xfrm>
              <a:custGeom>
                <a:avLst/>
                <a:gdLst>
                  <a:gd name="T0" fmla="*/ 4415 w 4415"/>
                  <a:gd name="T1" fmla="*/ 10 h 3306"/>
                  <a:gd name="T2" fmla="*/ 0 w 4415"/>
                  <a:gd name="T3" fmla="*/ 10 h 3306"/>
                  <a:gd name="T4" fmla="*/ 0 w 4415"/>
                  <a:gd name="T5" fmla="*/ 3316 h 3306"/>
                  <a:gd name="T6" fmla="*/ 4415 w 4415"/>
                  <a:gd name="T7" fmla="*/ 3316 h 3306"/>
                  <a:gd name="T8" fmla="*/ 4415 w 4415"/>
                  <a:gd name="T9" fmla="*/ 10 h 33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15" h="3306">
                    <a:moveTo>
                      <a:pt x="4415" y="0"/>
                    </a:moveTo>
                    <a:lnTo>
                      <a:pt x="0" y="0"/>
                    </a:lnTo>
                    <a:lnTo>
                      <a:pt x="0" y="3306"/>
                    </a:lnTo>
                    <a:lnTo>
                      <a:pt x="4415" y="3306"/>
                    </a:lnTo>
                    <a:lnTo>
                      <a:pt x="4415" y="0"/>
                    </a:lnTo>
                    <a:close/>
                  </a:path>
                </a:pathLst>
              </a:custGeom>
              <a:noFill/>
              <a:ln w="12954">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756" name="Text Box 1985"/>
              <p:cNvSpPr txBox="1">
                <a:spLocks noChangeArrowheads="1"/>
              </p:cNvSpPr>
              <p:nvPr/>
            </p:nvSpPr>
            <p:spPr bwMode="auto">
              <a:xfrm>
                <a:off x="347" y="209"/>
                <a:ext cx="2190" cy="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ts val="1350"/>
                  </a:lnSpc>
                  <a:spcBef>
                    <a:spcPct val="0"/>
                  </a:spcBef>
                  <a:buFontTx/>
                  <a:buNone/>
                </a:pPr>
                <a:r>
                  <a:rPr lang="en-US" altLang="en-US" sz="3600" dirty="0">
                    <a:ea typeface="Calibri" panose="020F0502020204030204" pitchFamily="34" charset="0"/>
                    <a:cs typeface="Times New Roman" panose="02020603050405020304" pitchFamily="18" charset="0"/>
                  </a:rPr>
                  <a:t>Point of Operation</a:t>
                </a:r>
                <a:endParaRPr lang="en-US" altLang="en-US" sz="3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 Box 1983">
                <a:extLst/>
              </p:cNvPr>
              <p:cNvSpPr txBox="1">
                <a:spLocks noChangeArrowheads="1"/>
              </p:cNvSpPr>
              <p:nvPr/>
            </p:nvSpPr>
            <p:spPr bwMode="auto">
              <a:xfrm>
                <a:off x="2243" y="3037"/>
                <a:ext cx="1046"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upright="1"/>
              <a:lstStyle/>
              <a:p>
                <a:pPr>
                  <a:lnSpc>
                    <a:spcPts val="275"/>
                  </a:lnSpc>
                  <a:spcBef>
                    <a:spcPts val="0"/>
                  </a:spcBef>
                  <a:spcAft>
                    <a:spcPts val="0"/>
                  </a:spcAft>
                  <a:defRPr/>
                </a:pPr>
                <a:r>
                  <a:rPr lang="en-US" sz="1400" b="1" spc="-5" dirty="0">
                    <a:ea typeface="Calibri" panose="020F0502020204030204" pitchFamily="34" charset="0"/>
                    <a:cs typeface="Times New Roman" panose="02020603050405020304" pitchFamily="18" charset="0"/>
                  </a:rPr>
                  <a:t>Source: NJAFL-CIO</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 Box 1982">
                <a:extLst/>
              </p:cNvPr>
              <p:cNvSpPr txBox="1">
                <a:spLocks noChangeArrowheads="1"/>
              </p:cNvSpPr>
              <p:nvPr/>
            </p:nvSpPr>
            <p:spPr bwMode="auto">
              <a:xfrm>
                <a:off x="3964" y="3069"/>
                <a:ext cx="96"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upright="1"/>
              <a:lstStyle/>
              <a:p>
                <a:pPr>
                  <a:lnSpc>
                    <a:spcPts val="430"/>
                  </a:lnSpc>
                  <a:spcBef>
                    <a:spcPts val="0"/>
                  </a:spcBef>
                  <a:spcAft>
                    <a:spcPts val="0"/>
                  </a:spcAft>
                  <a:defRPr/>
                </a:pPr>
                <a:r>
                  <a:rPr lang="en-US" sz="400" spc="-5" dirty="0">
                    <a:ea typeface="Calibri" panose="020F0502020204030204" pitchFamily="34" charset="0"/>
                    <a:cs typeface="Times New Roman" panose="02020603050405020304" pitchFamily="18" charset="0"/>
                  </a:rPr>
                  <a:t>17</a:t>
                </a: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gr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hidden="1"/>
          <p:cNvSpPr>
            <a:spLocks noGrp="1"/>
          </p:cNvSpPr>
          <p:nvPr>
            <p:ph type="title"/>
          </p:nvPr>
        </p:nvSpPr>
        <p:spPr>
          <a:xfrm>
            <a:off x="698090" y="0"/>
            <a:ext cx="7772400" cy="1143000"/>
          </a:xfrm>
        </p:spPr>
        <p:txBody>
          <a:bodyPr/>
          <a:lstStyle/>
          <a:p>
            <a:r>
              <a:rPr lang="en-US" dirty="0" smtClean="0"/>
              <a:t>Power-Transmission Apparatus</a:t>
            </a:r>
            <a:endParaRPr lang="en-US" dirty="0"/>
          </a:p>
        </p:txBody>
      </p:sp>
      <p:sp>
        <p:nvSpPr>
          <p:cNvPr id="33794"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smtClean="0"/>
              <a:t>MVCC Corporate and Community Education</a:t>
            </a:r>
          </a:p>
        </p:txBody>
      </p:sp>
      <p:sp>
        <p:nvSpPr>
          <p:cNvPr id="33795"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72A099C-0844-4D46-BAEE-F16F9AA1D094}" type="slidenum">
              <a:rPr lang="en-US" altLang="en-US" sz="1400" smtClean="0"/>
              <a:pPr>
                <a:spcBef>
                  <a:spcPct val="0"/>
                </a:spcBef>
                <a:buFontTx/>
                <a:buNone/>
              </a:pPr>
              <a:t>21</a:t>
            </a:fld>
            <a:endParaRPr lang="en-US" altLang="en-US" sz="1400" smtClean="0"/>
          </a:p>
        </p:txBody>
      </p:sp>
      <p:sp>
        <p:nvSpPr>
          <p:cNvPr id="3" name="Content Placeholder 2">
            <a:extLst/>
          </p:cNvPr>
          <p:cNvSpPr>
            <a:spLocks noGrp="1"/>
          </p:cNvSpPr>
          <p:nvPr>
            <p:ph idx="4294967295"/>
          </p:nvPr>
        </p:nvSpPr>
        <p:spPr>
          <a:xfrm>
            <a:off x="0" y="0"/>
            <a:ext cx="9067800" cy="6858000"/>
          </a:xfrm>
        </p:spPr>
        <p:txBody>
          <a:bodyPr/>
          <a:lstStyle/>
          <a:p>
            <a:pPr marL="0" indent="0">
              <a:buFontTx/>
              <a:buNone/>
              <a:defRPr/>
            </a:pPr>
            <a:r>
              <a:rPr lang="en-US" sz="2400" dirty="0"/>
              <a:t>	</a:t>
            </a:r>
          </a:p>
          <a:p>
            <a:pPr marL="0" indent="0">
              <a:buFontTx/>
              <a:buNone/>
              <a:defRPr/>
            </a:pPr>
            <a:r>
              <a:rPr lang="en-US" sz="2400" dirty="0"/>
              <a:t>		</a:t>
            </a:r>
            <a:r>
              <a:rPr lang="en-US" sz="2800" dirty="0"/>
              <a:t>Power-Transmission Apparatus</a:t>
            </a:r>
          </a:p>
          <a:p>
            <a:pPr>
              <a:defRPr/>
            </a:pPr>
            <a:r>
              <a:rPr lang="en-US" dirty="0"/>
              <a:t>apparatus (shafting, flywheels, </a:t>
            </a:r>
            <a:r>
              <a:rPr lang="en-US" dirty="0" smtClean="0"/>
              <a:t>pulleys</a:t>
            </a:r>
            <a:r>
              <a:rPr lang="en-US" dirty="0"/>
              <a:t>, belts, chain drives, etc.) less than 7 feet from the floor or working platform must be guarded.</a:t>
            </a:r>
          </a:p>
          <a:p>
            <a:pPr>
              <a:defRPr/>
            </a:pPr>
            <a:r>
              <a:rPr lang="en-US" dirty="0">
                <a:solidFill>
                  <a:srgbClr val="FF0000"/>
                </a:solidFill>
                <a:latin typeface="Tahoma" panose="020B0604030504040204" pitchFamily="34" charset="0"/>
                <a:ea typeface="Tahoma" panose="020B0604030504040204" pitchFamily="34" charset="0"/>
                <a:cs typeface="Tahoma" panose="020B0604030504040204" pitchFamily="34" charset="0"/>
              </a:rPr>
              <a:t>Unguarded belt and pulley</a:t>
            </a:r>
          </a:p>
          <a:p>
            <a:pPr>
              <a:defRPr/>
            </a:pPr>
            <a:endParaRPr lang="en-US" sz="1400" dirty="0"/>
          </a:p>
          <a:p>
            <a:pPr>
              <a:defRPr/>
            </a:pPr>
            <a:endParaRPr lang="en-US" sz="1400" dirty="0"/>
          </a:p>
          <a:p>
            <a:pPr>
              <a:defRPr/>
            </a:pPr>
            <a:endParaRPr lang="en-US" sz="1400" dirty="0"/>
          </a:p>
          <a:p>
            <a:pPr>
              <a:defRPr/>
            </a:pPr>
            <a:endParaRPr lang="en-US" sz="1400" dirty="0"/>
          </a:p>
          <a:p>
            <a:pPr>
              <a:defRPr/>
            </a:pPr>
            <a:endParaRPr lang="en-US" sz="1400" dirty="0"/>
          </a:p>
          <a:p>
            <a:pPr marL="0" indent="0">
              <a:buFontTx/>
              <a:buNone/>
              <a:defRPr/>
            </a:pPr>
            <a:r>
              <a:rPr lang="en-US" sz="1400" dirty="0"/>
              <a:t>                             OSHA</a:t>
            </a:r>
          </a:p>
          <a:p>
            <a:pPr>
              <a:defRPr/>
            </a:pPr>
            <a:endParaRPr lang="en-US" sz="2400" dirty="0"/>
          </a:p>
        </p:txBody>
      </p:sp>
      <p:pic>
        <p:nvPicPr>
          <p:cNvPr id="5" name="Picture 1027" descr="Q:\BELT AND PULLEY EXPOSURE.jpg" title="belt and pulley">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62200" y="3429000"/>
            <a:ext cx="4191000" cy="25908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smtClean="0"/>
              <a:t>Hazard Identification</a:t>
            </a:r>
          </a:p>
        </p:txBody>
      </p:sp>
      <p:sp>
        <p:nvSpPr>
          <p:cNvPr id="34819" name="Rectangle 3"/>
          <p:cNvSpPr>
            <a:spLocks noGrp="1" noChangeArrowheads="1"/>
          </p:cNvSpPr>
          <p:nvPr>
            <p:ph type="body" sz="half" idx="1"/>
          </p:nvPr>
        </p:nvSpPr>
        <p:spPr>
          <a:xfrm>
            <a:off x="685800" y="1981200"/>
            <a:ext cx="4419600" cy="4114800"/>
          </a:xfrm>
        </p:spPr>
        <p:txBody>
          <a:bodyPr/>
          <a:lstStyle/>
          <a:p>
            <a:r>
              <a:rPr lang="en-US" altLang="en-US" sz="3200" smtClean="0"/>
              <a:t>Motions</a:t>
            </a:r>
          </a:p>
          <a:p>
            <a:pPr lvl="1"/>
            <a:r>
              <a:rPr lang="en-US" altLang="en-US" sz="2800" smtClean="0"/>
              <a:t>Rotating (including in-running nip points)</a:t>
            </a:r>
          </a:p>
          <a:p>
            <a:pPr lvl="1"/>
            <a:r>
              <a:rPr lang="en-US" altLang="en-US" sz="2800" smtClean="0"/>
              <a:t>Transverse</a:t>
            </a:r>
          </a:p>
          <a:p>
            <a:pPr lvl="1"/>
            <a:r>
              <a:rPr lang="en-US" altLang="en-US" sz="2800" smtClean="0"/>
              <a:t>Reciprocating</a:t>
            </a:r>
          </a:p>
          <a:p>
            <a:endParaRPr lang="en-US" altLang="en-US" smtClean="0"/>
          </a:p>
        </p:txBody>
      </p:sp>
      <p:sp>
        <p:nvSpPr>
          <p:cNvPr id="34820" name="Rectangle 4"/>
          <p:cNvSpPr>
            <a:spLocks noGrp="1" noChangeArrowheads="1"/>
          </p:cNvSpPr>
          <p:nvPr>
            <p:ph type="body" sz="half" idx="2"/>
          </p:nvPr>
        </p:nvSpPr>
        <p:spPr>
          <a:xfrm>
            <a:off x="5257800" y="1981200"/>
            <a:ext cx="3810000" cy="4114800"/>
          </a:xfrm>
        </p:spPr>
        <p:txBody>
          <a:bodyPr/>
          <a:lstStyle/>
          <a:p>
            <a:r>
              <a:rPr lang="en-US" altLang="en-US" sz="3200" smtClean="0"/>
              <a:t>Actions</a:t>
            </a:r>
          </a:p>
          <a:p>
            <a:pPr lvl="1"/>
            <a:r>
              <a:rPr lang="en-US" altLang="en-US" sz="2800" smtClean="0"/>
              <a:t>Cutting</a:t>
            </a:r>
          </a:p>
          <a:p>
            <a:pPr lvl="1"/>
            <a:r>
              <a:rPr lang="en-US" altLang="en-US" sz="2800" smtClean="0"/>
              <a:t>Punching</a:t>
            </a:r>
          </a:p>
          <a:p>
            <a:pPr lvl="1"/>
            <a:r>
              <a:rPr lang="en-US" altLang="en-US" sz="2800" smtClean="0"/>
              <a:t>Shearing</a:t>
            </a:r>
          </a:p>
          <a:p>
            <a:pPr lvl="1"/>
            <a:r>
              <a:rPr lang="en-US" altLang="en-US" sz="2800" smtClean="0"/>
              <a:t>Bending</a:t>
            </a:r>
          </a:p>
          <a:p>
            <a:endParaRPr lang="en-US" altLang="en-US" smtClean="0"/>
          </a:p>
        </p:txBody>
      </p:sp>
      <p:sp>
        <p:nvSpPr>
          <p:cNvPr id="34821" name="Text Box 5" descr="No picture shown"/>
          <p:cNvSpPr txBox="1">
            <a:spLocks noChangeArrowheads="1"/>
          </p:cNvSpPr>
          <p:nvPr/>
        </p:nvSpPr>
        <p:spPr bwMode="auto">
          <a:xfrm>
            <a:off x="7848600" y="0"/>
            <a:ext cx="685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1600"/>
              <a:t> </a:t>
            </a:r>
          </a:p>
        </p:txBody>
      </p:sp>
      <p:sp>
        <p:nvSpPr>
          <p:cNvPr id="34822"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smtClean="0"/>
              <a:t>MVCC Corporate and Community Education</a:t>
            </a:r>
          </a:p>
        </p:txBody>
      </p:sp>
      <p:sp>
        <p:nvSpPr>
          <p:cNvPr id="34823"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DE05506-2895-48B5-A6E2-2BD79B418553}" type="slidenum">
              <a:rPr lang="en-US" altLang="en-US" sz="1400" smtClean="0"/>
              <a:pPr>
                <a:spcBef>
                  <a:spcPct val="0"/>
                </a:spcBef>
                <a:buFontTx/>
                <a:buNone/>
              </a:pPr>
              <a:t>22</a:t>
            </a:fld>
            <a:endParaRPr lang="en-US" altLang="en-US" sz="140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en-US" smtClean="0"/>
              <a:t>Rotating Motion</a:t>
            </a:r>
          </a:p>
        </p:txBody>
      </p:sp>
      <p:sp>
        <p:nvSpPr>
          <p:cNvPr id="36867" name="Rectangle 3"/>
          <p:cNvSpPr>
            <a:spLocks noGrp="1" noChangeArrowheads="1"/>
          </p:cNvSpPr>
          <p:nvPr>
            <p:ph type="body" sz="half" idx="1"/>
          </p:nvPr>
        </p:nvSpPr>
        <p:spPr/>
        <p:txBody>
          <a:bodyPr/>
          <a:lstStyle/>
          <a:p>
            <a:r>
              <a:rPr lang="en-US" altLang="en-US" sz="3200" smtClean="0"/>
              <a:t>Hazard – Machinery grips and moves clothing, hair and body parts into danger area</a:t>
            </a:r>
          </a:p>
          <a:p>
            <a:endParaRPr lang="en-US" altLang="en-US" smtClean="0"/>
          </a:p>
        </p:txBody>
      </p:sp>
      <p:sp>
        <p:nvSpPr>
          <p:cNvPr id="36868" name="Rectangle 5"/>
          <p:cNvSpPr>
            <a:spLocks noGrp="1" noChangeArrowheads="1"/>
          </p:cNvSpPr>
          <p:nvPr>
            <p:ph type="body" sz="half" idx="2"/>
          </p:nvPr>
        </p:nvSpPr>
        <p:spPr/>
        <p:txBody>
          <a:bodyPr/>
          <a:lstStyle/>
          <a:p>
            <a:r>
              <a:rPr lang="en-US" altLang="en-US" sz="3200" smtClean="0"/>
              <a:t>Danger increases when projections are present </a:t>
            </a:r>
          </a:p>
          <a:p>
            <a:pPr lvl="1"/>
            <a:r>
              <a:rPr lang="en-US" altLang="en-US" sz="2800" smtClean="0"/>
              <a:t>Screws, bolts, nicks, abrasions, etc. </a:t>
            </a:r>
          </a:p>
        </p:txBody>
      </p:sp>
      <p:sp>
        <p:nvSpPr>
          <p:cNvPr id="36869" name="Text Box 8" descr="No picture shown"/>
          <p:cNvSpPr txBox="1">
            <a:spLocks noChangeArrowheads="1"/>
          </p:cNvSpPr>
          <p:nvPr/>
        </p:nvSpPr>
        <p:spPr bwMode="auto">
          <a:xfrm>
            <a:off x="7848600" y="0"/>
            <a:ext cx="76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1600"/>
              <a:t> </a:t>
            </a:r>
          </a:p>
        </p:txBody>
      </p:sp>
      <p:sp>
        <p:nvSpPr>
          <p:cNvPr id="36870"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smtClean="0"/>
              <a:t>MVCC Corporate and Community Education</a:t>
            </a:r>
          </a:p>
        </p:txBody>
      </p:sp>
      <p:sp>
        <p:nvSpPr>
          <p:cNvPr id="36871"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E3D852B-044A-4DC1-863D-D192B5B302AF}" type="slidenum">
              <a:rPr lang="en-US" altLang="en-US" sz="1400" smtClean="0"/>
              <a:pPr>
                <a:spcBef>
                  <a:spcPct val="0"/>
                </a:spcBef>
                <a:buFontTx/>
                <a:buNone/>
              </a:pPr>
              <a:t>23</a:t>
            </a:fld>
            <a:endParaRPr lang="en-US" altLang="en-US" sz="140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title"/>
          </p:nvPr>
        </p:nvSpPr>
        <p:spPr>
          <a:xfrm>
            <a:off x="457200" y="609600"/>
            <a:ext cx="8229600" cy="1143000"/>
          </a:xfrm>
        </p:spPr>
        <p:txBody>
          <a:bodyPr/>
          <a:lstStyle/>
          <a:p>
            <a:r>
              <a:rPr lang="en-US" altLang="en-US" smtClean="0"/>
              <a:t>Rotating Parts with Projections</a:t>
            </a:r>
          </a:p>
        </p:txBody>
      </p:sp>
      <p:pic>
        <p:nvPicPr>
          <p:cNvPr id="38916" name="Picture 3" descr="Rotating parts with projections"/>
          <p:cNvPicPr>
            <a:picLocks noGrp="1" noChangeAspect="1" noChangeArrowheads="1"/>
          </p:cNvPicPr>
          <p:nvPr>
            <p:ph idx="1"/>
          </p:nvPr>
        </p:nvPicPr>
        <p:blipFill>
          <a:blip r:embed="rId3">
            <a:lum contrast="6000"/>
            <a:extLst>
              <a:ext uri="{28A0092B-C50C-407E-A947-70E740481C1C}">
                <a14:useLocalDpi xmlns:a14="http://schemas.microsoft.com/office/drawing/2010/main"/>
              </a:ext>
            </a:extLst>
          </a:blip>
          <a:srcRect/>
          <a:stretch>
            <a:fillRect/>
          </a:stretch>
        </p:blipFill>
        <p:spPr>
          <a:xfrm>
            <a:off x="1139825" y="1676400"/>
            <a:ext cx="6753225" cy="4648200"/>
          </a:xfrm>
          <a:noFill/>
        </p:spPr>
      </p:pic>
      <p:sp>
        <p:nvSpPr>
          <p:cNvPr id="38917" name="TextBox 5"/>
          <p:cNvSpPr txBox="1">
            <a:spLocks noChangeArrowheads="1"/>
          </p:cNvSpPr>
          <p:nvPr/>
        </p:nvSpPr>
        <p:spPr bwMode="auto">
          <a:xfrm>
            <a:off x="1371600" y="5486400"/>
            <a:ext cx="2819400" cy="5238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a:solidFill>
                  <a:schemeClr val="bg2"/>
                </a:solidFill>
              </a:rPr>
              <a:t>Rotating pulley with spokes and projecting burr on face of pulley</a:t>
            </a:r>
          </a:p>
        </p:txBody>
      </p:sp>
      <p:sp>
        <p:nvSpPr>
          <p:cNvPr id="38918" name="TextBox 6"/>
          <p:cNvSpPr txBox="1">
            <a:spLocks noChangeArrowheads="1"/>
          </p:cNvSpPr>
          <p:nvPr/>
        </p:nvSpPr>
        <p:spPr bwMode="auto">
          <a:xfrm>
            <a:off x="5334000" y="5715000"/>
            <a:ext cx="2438400" cy="5238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a:solidFill>
                  <a:schemeClr val="bg2"/>
                </a:solidFill>
              </a:rPr>
              <a:t>Rotating coupling with projecting bolt heads</a:t>
            </a:r>
          </a:p>
        </p:txBody>
      </p:sp>
      <p:sp>
        <p:nvSpPr>
          <p:cNvPr id="38919" name="TextBox 8"/>
          <p:cNvSpPr txBox="1">
            <a:spLocks noChangeArrowheads="1"/>
          </p:cNvSpPr>
          <p:nvPr/>
        </p:nvSpPr>
        <p:spPr bwMode="auto">
          <a:xfrm>
            <a:off x="4953000" y="3124200"/>
            <a:ext cx="2819400" cy="5238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a:solidFill>
                  <a:schemeClr val="bg2"/>
                </a:solidFill>
              </a:rPr>
              <a:t>Rotating shaft and pulleys with projecting key and set screw</a:t>
            </a:r>
          </a:p>
        </p:txBody>
      </p:sp>
      <p:sp>
        <p:nvSpPr>
          <p:cNvPr id="38920" name="TextBox 9"/>
          <p:cNvSpPr txBox="1">
            <a:spLocks noChangeArrowheads="1"/>
          </p:cNvSpPr>
          <p:nvPr/>
        </p:nvSpPr>
        <p:spPr bwMode="auto">
          <a:xfrm>
            <a:off x="4191000" y="3048000"/>
            <a:ext cx="762000" cy="3079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a:solidFill>
                  <a:schemeClr val="bg2"/>
                </a:solidFill>
              </a:rPr>
              <a:t>BURR</a:t>
            </a:r>
          </a:p>
        </p:txBody>
      </p:sp>
      <p:sp>
        <p:nvSpPr>
          <p:cNvPr id="38921" name="TextBox 1"/>
          <p:cNvSpPr txBox="1">
            <a:spLocks noChangeArrowheads="1"/>
          </p:cNvSpPr>
          <p:nvPr/>
        </p:nvSpPr>
        <p:spPr bwMode="auto">
          <a:xfrm>
            <a:off x="1981200" y="6010275"/>
            <a:ext cx="12668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a:solidFill>
                  <a:schemeClr val="bg2"/>
                </a:solidFill>
              </a:rPr>
              <a:t>OSHA 3067</a:t>
            </a:r>
          </a:p>
        </p:txBody>
      </p:sp>
      <p:sp>
        <p:nvSpPr>
          <p:cNvPr id="38922"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smtClean="0"/>
              <a:t>MVCC Corporate and Community Education</a:t>
            </a:r>
          </a:p>
        </p:txBody>
      </p:sp>
      <p:sp>
        <p:nvSpPr>
          <p:cNvPr id="38923"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99B0C01-94C3-4764-9B6E-3F849ABE05C3}" type="slidenum">
              <a:rPr lang="en-US" altLang="en-US" sz="1400" smtClean="0"/>
              <a:pPr>
                <a:spcBef>
                  <a:spcPct val="0"/>
                </a:spcBef>
                <a:buFontTx/>
                <a:buNone/>
              </a:pPr>
              <a:t>24</a:t>
            </a:fld>
            <a:endParaRPr lang="en-US" altLang="en-US" sz="140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title"/>
          </p:nvPr>
        </p:nvSpPr>
        <p:spPr>
          <a:xfrm>
            <a:off x="457200" y="0"/>
            <a:ext cx="8229600" cy="1370013"/>
          </a:xfrm>
        </p:spPr>
        <p:txBody>
          <a:bodyPr/>
          <a:lstStyle/>
          <a:p>
            <a:r>
              <a:rPr lang="en-US" altLang="en-US" smtClean="0"/>
              <a:t>In-Running Nip Points</a:t>
            </a:r>
            <a:br>
              <a:rPr lang="en-US" altLang="en-US" smtClean="0"/>
            </a:br>
            <a:r>
              <a:rPr lang="en-US" altLang="en-US" sz="1400" smtClean="0"/>
              <a:t>OSHA 3067</a:t>
            </a:r>
            <a:endParaRPr lang="en-US" altLang="en-US" smtClean="0"/>
          </a:p>
        </p:txBody>
      </p:sp>
      <p:pic>
        <p:nvPicPr>
          <p:cNvPr id="40964" name="Picture 1028" descr="C:\America Online 4.0\download\work\Machine Guard\mach nip"/>
          <p:cNvPicPr>
            <a:picLocks noChangeAspect="1" noChangeArrowheads="1"/>
          </p:cNvPicPr>
          <p:nvPr/>
        </p:nvPicPr>
        <p:blipFill>
          <a:blip r:embed="rId3" cstate="email">
            <a:extLst>
              <a:ext uri="{28A0092B-C50C-407E-A947-70E740481C1C}">
                <a14:useLocalDpi xmlns:a14="http://schemas.microsoft.com/office/drawing/2010/main"/>
              </a:ext>
            </a:extLst>
          </a:blip>
          <a:srcRect l="4137" t="2875" r="2097" b="5109"/>
          <a:stretch>
            <a:fillRect/>
          </a:stretch>
        </p:blipFill>
        <p:spPr bwMode="auto">
          <a:xfrm>
            <a:off x="2438400" y="1371600"/>
            <a:ext cx="6019800" cy="412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TextBox 10"/>
          <p:cNvSpPr txBox="1">
            <a:spLocks noChangeArrowheads="1"/>
          </p:cNvSpPr>
          <p:nvPr/>
        </p:nvSpPr>
        <p:spPr bwMode="auto">
          <a:xfrm>
            <a:off x="3657600" y="3352800"/>
            <a:ext cx="912813" cy="3079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a:solidFill>
                  <a:schemeClr val="bg2"/>
                </a:solidFill>
              </a:rPr>
              <a:t>Nip Point</a:t>
            </a:r>
          </a:p>
        </p:txBody>
      </p:sp>
      <p:sp>
        <p:nvSpPr>
          <p:cNvPr id="40966" name="TextBox 11"/>
          <p:cNvSpPr txBox="1">
            <a:spLocks noChangeArrowheads="1"/>
          </p:cNvSpPr>
          <p:nvPr/>
        </p:nvSpPr>
        <p:spPr bwMode="auto">
          <a:xfrm>
            <a:off x="4268788" y="1600200"/>
            <a:ext cx="912812" cy="3079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a:solidFill>
                  <a:schemeClr val="bg2"/>
                </a:solidFill>
              </a:rPr>
              <a:t>Nip Point</a:t>
            </a:r>
          </a:p>
        </p:txBody>
      </p:sp>
      <p:sp>
        <p:nvSpPr>
          <p:cNvPr id="40967" name="TextBox 12"/>
          <p:cNvSpPr txBox="1">
            <a:spLocks noChangeArrowheads="1"/>
          </p:cNvSpPr>
          <p:nvPr/>
        </p:nvSpPr>
        <p:spPr bwMode="auto">
          <a:xfrm>
            <a:off x="3675063" y="3354388"/>
            <a:ext cx="912812" cy="3079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a:solidFill>
                  <a:schemeClr val="bg2"/>
                </a:solidFill>
              </a:rPr>
              <a:t>Nip Point</a:t>
            </a:r>
          </a:p>
        </p:txBody>
      </p:sp>
      <p:pic>
        <p:nvPicPr>
          <p:cNvPr id="40968" name="Picture 7" descr="GRDFIG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57200" y="1371600"/>
            <a:ext cx="1893888" cy="412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9" name="TextBox 17"/>
          <p:cNvSpPr txBox="1">
            <a:spLocks noChangeArrowheads="1"/>
          </p:cNvSpPr>
          <p:nvPr/>
        </p:nvSpPr>
        <p:spPr bwMode="auto">
          <a:xfrm>
            <a:off x="457200" y="3810000"/>
            <a:ext cx="9128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a:solidFill>
                  <a:schemeClr val="bg2"/>
                </a:solidFill>
              </a:rPr>
              <a:t>Nip Point</a:t>
            </a:r>
          </a:p>
        </p:txBody>
      </p:sp>
      <p:sp>
        <p:nvSpPr>
          <p:cNvPr id="40970" name="TextBox 1"/>
          <p:cNvSpPr>
            <a:spLocks noGrp="1" noChangeArrowheads="1"/>
          </p:cNvSpPr>
          <p:nvPr>
            <p:ph type="ftr" sz="quarter" idx="11"/>
          </p:nvPr>
        </p:nvSpPr>
        <p:spPr>
          <a:xfrm>
            <a:off x="3124200" y="5392738"/>
            <a:ext cx="2911475" cy="8302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600" smtClean="0">
              <a:solidFill>
                <a:schemeClr val="bg2"/>
              </a:solidFill>
            </a:endParaRPr>
          </a:p>
          <a:p>
            <a:pPr>
              <a:spcBef>
                <a:spcPct val="0"/>
              </a:spcBef>
              <a:buFontTx/>
              <a:buNone/>
            </a:pPr>
            <a:r>
              <a:rPr lang="en-US" altLang="en-US" sz="1600" smtClean="0">
                <a:solidFill>
                  <a:schemeClr val="bg2"/>
                </a:solidFill>
              </a:rPr>
              <a:t>MVCC Corporate and Community Education</a:t>
            </a:r>
          </a:p>
        </p:txBody>
      </p:sp>
      <p:sp>
        <p:nvSpPr>
          <p:cNvPr id="40971"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D0C638C-C029-4356-9442-B8FA71970BC8}" type="slidenum">
              <a:rPr lang="en-US" altLang="en-US" sz="1400" smtClean="0"/>
              <a:pPr>
                <a:spcBef>
                  <a:spcPct val="0"/>
                </a:spcBef>
                <a:buFontTx/>
                <a:buNone/>
              </a:pPr>
              <a:t>25</a:t>
            </a:fld>
            <a:endParaRPr lang="en-US" altLang="en-US" sz="1400" smtClean="0"/>
          </a:p>
        </p:txBody>
      </p:sp>
      <p:sp>
        <p:nvSpPr>
          <p:cNvPr id="40972" name="Rectangle 1"/>
          <p:cNvSpPr>
            <a:spLocks noChangeArrowheads="1"/>
          </p:cNvSpPr>
          <p:nvPr/>
        </p:nvSpPr>
        <p:spPr bwMode="auto">
          <a:xfrm>
            <a:off x="4570413" y="3368675"/>
            <a:ext cx="4810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a:t>OS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title"/>
          </p:nvPr>
        </p:nvSpPr>
        <p:spPr>
          <a:xfrm>
            <a:off x="381000" y="0"/>
            <a:ext cx="8229600" cy="1998663"/>
          </a:xfrm>
        </p:spPr>
        <p:txBody>
          <a:bodyPr/>
          <a:lstStyle/>
          <a:p>
            <a:r>
              <a:rPr lang="en-US" altLang="en-US" smtClean="0"/>
              <a:t>In-Running Nip Points</a:t>
            </a:r>
            <a:br>
              <a:rPr lang="en-US" altLang="en-US" smtClean="0"/>
            </a:br>
            <a:endParaRPr lang="en-US" altLang="en-US" sz="1400" smtClean="0"/>
          </a:p>
        </p:txBody>
      </p:sp>
      <p:pic>
        <p:nvPicPr>
          <p:cNvPr id="41988" name="Content Placeholder 5" descr="mach04.gif" title="OSHA 3067">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600200" y="1600200"/>
            <a:ext cx="6124575" cy="409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TextBox 7"/>
          <p:cNvSpPr txBox="1">
            <a:spLocks noChangeArrowheads="1"/>
          </p:cNvSpPr>
          <p:nvPr/>
        </p:nvSpPr>
        <p:spPr bwMode="auto">
          <a:xfrm>
            <a:off x="4191000" y="4267200"/>
            <a:ext cx="912813" cy="3079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a:solidFill>
                  <a:schemeClr val="bg2"/>
                </a:solidFill>
              </a:rPr>
              <a:t>Nip Point</a:t>
            </a:r>
          </a:p>
        </p:txBody>
      </p:sp>
      <p:sp>
        <p:nvSpPr>
          <p:cNvPr id="43014" name="TextBox 11"/>
          <p:cNvSpPr txBox="1">
            <a:spLocks noChangeArrowheads="1"/>
          </p:cNvSpPr>
          <p:nvPr/>
        </p:nvSpPr>
        <p:spPr bwMode="auto">
          <a:xfrm>
            <a:off x="6858000" y="4038600"/>
            <a:ext cx="912813" cy="3079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a:solidFill>
                  <a:schemeClr val="bg2"/>
                </a:solidFill>
              </a:rPr>
              <a:t>Nip Point</a:t>
            </a:r>
          </a:p>
        </p:txBody>
      </p:sp>
      <p:sp>
        <p:nvSpPr>
          <p:cNvPr id="43015" name="TextBox 12"/>
          <p:cNvSpPr txBox="1">
            <a:spLocks noChangeArrowheads="1"/>
          </p:cNvSpPr>
          <p:nvPr/>
        </p:nvSpPr>
        <p:spPr bwMode="auto">
          <a:xfrm>
            <a:off x="4648200" y="2819400"/>
            <a:ext cx="1371600" cy="3079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400">
                <a:solidFill>
                  <a:schemeClr val="bg2"/>
                </a:solidFill>
              </a:rPr>
              <a:t>Nip Points</a:t>
            </a:r>
          </a:p>
        </p:txBody>
      </p:sp>
      <p:sp>
        <p:nvSpPr>
          <p:cNvPr id="43019" name="Footer Placeholder 1"/>
          <p:cNvSpPr>
            <a:spLocks noGrp="1"/>
          </p:cNvSpPr>
          <p:nvPr>
            <p:ph type="ftr" sz="quarter" idx="11"/>
          </p:nvPr>
        </p:nvSpPr>
        <p:spPr>
          <a:xfrm>
            <a:off x="3124200" y="5924550"/>
            <a:ext cx="2895600" cy="419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smtClean="0">
                <a:solidFill>
                  <a:schemeClr val="bg2"/>
                </a:solidFill>
              </a:rPr>
              <a:t>MVCC Corporate and Community Education</a:t>
            </a:r>
            <a:endParaRPr lang="en-US" altLang="en-US" sz="1400" smtClean="0"/>
          </a:p>
        </p:txBody>
      </p:sp>
      <p:sp>
        <p:nvSpPr>
          <p:cNvPr id="43020"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A99D41C-E1ED-4D84-BDFA-CEACD3839F3E}" type="slidenum">
              <a:rPr lang="en-US" altLang="en-US" sz="1400" smtClean="0"/>
              <a:pPr>
                <a:spcBef>
                  <a:spcPct val="0"/>
                </a:spcBef>
                <a:buFontTx/>
                <a:buNone/>
              </a:pPr>
              <a:t>26</a:t>
            </a:fld>
            <a:endParaRPr lang="en-US" altLang="en-US" sz="1400" smtClean="0"/>
          </a:p>
        </p:txBody>
      </p:sp>
      <p:sp>
        <p:nvSpPr>
          <p:cNvPr id="43021" name="Rectangle 1"/>
          <p:cNvSpPr>
            <a:spLocks noChangeArrowheads="1"/>
          </p:cNvSpPr>
          <p:nvPr/>
        </p:nvSpPr>
        <p:spPr bwMode="auto">
          <a:xfrm>
            <a:off x="3938588" y="3259138"/>
            <a:ext cx="12668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a:solidFill>
                  <a:schemeClr val="bg2"/>
                </a:solidFill>
              </a:rPr>
              <a:t>OSHA</a:t>
            </a:r>
            <a:r>
              <a:rPr lang="en-US" altLang="en-US" sz="1600"/>
              <a:t> </a:t>
            </a:r>
            <a:r>
              <a:rPr lang="en-US" altLang="en-US" sz="1600">
                <a:solidFill>
                  <a:schemeClr val="bg2"/>
                </a:solidFill>
              </a:rPr>
              <a:t>3067</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1" descr="Transverse Motion slide. Belt on a pully shown"/>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693863" y="3260725"/>
            <a:ext cx="6230937" cy="297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Rectangle 2"/>
          <p:cNvSpPr>
            <a:spLocks noGrp="1" noChangeArrowheads="1"/>
          </p:cNvSpPr>
          <p:nvPr>
            <p:ph type="title"/>
          </p:nvPr>
        </p:nvSpPr>
        <p:spPr>
          <a:xfrm>
            <a:off x="685800" y="336550"/>
            <a:ext cx="7772400" cy="882650"/>
          </a:xfrm>
        </p:spPr>
        <p:txBody>
          <a:bodyPr/>
          <a:lstStyle/>
          <a:p>
            <a:r>
              <a:rPr lang="en-US" altLang="en-US" smtClean="0"/>
              <a:t>Transverse Motion</a:t>
            </a:r>
          </a:p>
        </p:txBody>
      </p:sp>
      <p:sp>
        <p:nvSpPr>
          <p:cNvPr id="45060" name="Rectangle 3"/>
          <p:cNvSpPr>
            <a:spLocks noGrp="1" noChangeArrowheads="1"/>
          </p:cNvSpPr>
          <p:nvPr>
            <p:ph type="body" idx="1"/>
          </p:nvPr>
        </p:nvSpPr>
        <p:spPr>
          <a:xfrm>
            <a:off x="685800" y="1219200"/>
            <a:ext cx="7772400" cy="5021263"/>
          </a:xfrm>
        </p:spPr>
        <p:txBody>
          <a:bodyPr/>
          <a:lstStyle/>
          <a:p>
            <a:r>
              <a:rPr lang="en-US" altLang="en-US" smtClean="0"/>
              <a:t>Movement in a straight, continuous line around rotating component </a:t>
            </a:r>
          </a:p>
          <a:p>
            <a:r>
              <a:rPr lang="en-US" altLang="en-US" smtClean="0"/>
              <a:t>Hazard may strike or catch employee a pinch or shear point               </a:t>
            </a:r>
            <a:r>
              <a:rPr lang="en-US" altLang="en-US" sz="1200" smtClean="0"/>
              <a:t>OSHA3067</a:t>
            </a:r>
          </a:p>
          <a:p>
            <a:endParaRPr lang="en-US" altLang="en-US" smtClean="0"/>
          </a:p>
        </p:txBody>
      </p:sp>
      <p:sp>
        <p:nvSpPr>
          <p:cNvPr id="45062" name="Footer Placeholder 1"/>
          <p:cNvSpPr>
            <a:spLocks noGrp="1"/>
          </p:cNvSpPr>
          <p:nvPr>
            <p:ph type="ftr" sz="quarter" idx="11"/>
          </p:nvPr>
        </p:nvSpPr>
        <p:spPr>
          <a:xfrm>
            <a:off x="1912938" y="6240463"/>
            <a:ext cx="2895600" cy="4651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smtClean="0">
                <a:solidFill>
                  <a:schemeClr val="bg2"/>
                </a:solidFill>
              </a:rPr>
              <a:t>MVCC Corporate and Community Education</a:t>
            </a:r>
            <a:endParaRPr lang="en-US" altLang="en-US" sz="1400" smtClean="0"/>
          </a:p>
        </p:txBody>
      </p:sp>
      <p:sp>
        <p:nvSpPr>
          <p:cNvPr id="45063"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881E58F-6B98-424A-860A-A72EAAE3B23D}" type="slidenum">
              <a:rPr lang="en-US" altLang="en-US" sz="1400" smtClean="0"/>
              <a:pPr>
                <a:spcBef>
                  <a:spcPct val="0"/>
                </a:spcBef>
                <a:buFontTx/>
                <a:buNone/>
              </a:pPr>
              <a:t>27</a:t>
            </a:fld>
            <a:endParaRPr lang="en-US" altLang="en-US" sz="140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152400"/>
            <a:ext cx="7772400" cy="1066800"/>
          </a:xfrm>
        </p:spPr>
        <p:txBody>
          <a:bodyPr/>
          <a:lstStyle/>
          <a:p>
            <a:r>
              <a:rPr lang="en-US" altLang="en-US" smtClean="0"/>
              <a:t>Reciprocating Motion</a:t>
            </a:r>
          </a:p>
        </p:txBody>
      </p:sp>
      <p:sp>
        <p:nvSpPr>
          <p:cNvPr id="47107" name="Rectangle 3"/>
          <p:cNvSpPr>
            <a:spLocks noGrp="1" noChangeArrowheads="1"/>
          </p:cNvSpPr>
          <p:nvPr>
            <p:ph type="body" idx="1"/>
          </p:nvPr>
        </p:nvSpPr>
        <p:spPr>
          <a:xfrm>
            <a:off x="685800" y="1066800"/>
            <a:ext cx="7772400" cy="4724400"/>
          </a:xfrm>
        </p:spPr>
        <p:txBody>
          <a:bodyPr/>
          <a:lstStyle/>
          <a:p>
            <a:r>
              <a:rPr lang="en-US" altLang="en-US" smtClean="0"/>
              <a:t>Back and forth / up and down</a:t>
            </a:r>
          </a:p>
          <a:p>
            <a:r>
              <a:rPr lang="en-US" altLang="en-US" smtClean="0"/>
              <a:t>Hazard - Caught between moving part and stationary object</a:t>
            </a:r>
          </a:p>
          <a:p>
            <a:endParaRPr lang="en-US" altLang="en-US" smtClean="0"/>
          </a:p>
        </p:txBody>
      </p:sp>
      <p:pic>
        <p:nvPicPr>
          <p:cNvPr id="47109" name="Picture 1" descr="Reciporcating Motion, situational injury to the abdominal area depictided fictionally"/>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333500" y="2743200"/>
            <a:ext cx="6477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0"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smtClean="0"/>
              <a:t>MVCC Corporate and Community Education</a:t>
            </a:r>
          </a:p>
        </p:txBody>
      </p:sp>
      <p:sp>
        <p:nvSpPr>
          <p:cNvPr id="47111" name="TextBox 1"/>
          <p:cNvSpPr txBox="1">
            <a:spLocks noChangeArrowheads="1"/>
          </p:cNvSpPr>
          <p:nvPr/>
        </p:nvSpPr>
        <p:spPr bwMode="auto">
          <a:xfrm>
            <a:off x="1333500" y="5257800"/>
            <a:ext cx="15621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a:solidFill>
                  <a:schemeClr val="bg2"/>
                </a:solidFill>
              </a:rPr>
              <a:t>OSHA 3067</a:t>
            </a:r>
          </a:p>
        </p:txBody>
      </p:sp>
      <p:sp>
        <p:nvSpPr>
          <p:cNvPr id="47112"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3C85E33-1BDC-4B6D-A176-F165089A9F16}" type="slidenum">
              <a:rPr lang="en-US" altLang="en-US" sz="1400" smtClean="0"/>
              <a:pPr>
                <a:spcBef>
                  <a:spcPct val="0"/>
                </a:spcBef>
                <a:buFontTx/>
                <a:buNone/>
              </a:pPr>
              <a:t>28</a:t>
            </a:fld>
            <a:endParaRPr lang="en-US" altLang="en-US" sz="140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ltLang="en-US" smtClean="0"/>
              <a:t>Bending Actions</a:t>
            </a:r>
          </a:p>
        </p:txBody>
      </p:sp>
      <p:sp>
        <p:nvSpPr>
          <p:cNvPr id="49155" name="Rectangle 3"/>
          <p:cNvSpPr>
            <a:spLocks noGrp="1" noChangeArrowheads="1"/>
          </p:cNvSpPr>
          <p:nvPr>
            <p:ph type="body" sz="half" idx="1"/>
          </p:nvPr>
        </p:nvSpPr>
        <p:spPr>
          <a:xfrm>
            <a:off x="457200" y="1981200"/>
            <a:ext cx="3810000" cy="4114800"/>
          </a:xfrm>
        </p:spPr>
        <p:txBody>
          <a:bodyPr/>
          <a:lstStyle/>
          <a:p>
            <a:r>
              <a:rPr lang="en-US" altLang="en-US" smtClean="0"/>
              <a:t>Power applied to slide to draw or stamp metal or other materials in a bending motion</a:t>
            </a:r>
          </a:p>
          <a:p>
            <a:r>
              <a:rPr lang="en-US" altLang="en-US" smtClean="0"/>
              <a:t>Example: Press Brake, Tube Benders</a:t>
            </a:r>
          </a:p>
        </p:txBody>
      </p:sp>
      <p:pic>
        <p:nvPicPr>
          <p:cNvPr id="49157" name="Picture 1" descr="Picture of bending actions shown via image of a punch acting on an stock and die"/>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48188" y="1782763"/>
            <a:ext cx="3622675" cy="393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8" name="TextBox 1"/>
          <p:cNvSpPr txBox="1">
            <a:spLocks noChangeArrowheads="1"/>
          </p:cNvSpPr>
          <p:nvPr/>
        </p:nvSpPr>
        <p:spPr bwMode="auto">
          <a:xfrm>
            <a:off x="6359525" y="5372100"/>
            <a:ext cx="12668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a:solidFill>
                  <a:schemeClr val="bg2"/>
                </a:solidFill>
              </a:rPr>
              <a:t>OSHA 3067</a:t>
            </a:r>
          </a:p>
        </p:txBody>
      </p:sp>
      <p:sp>
        <p:nvSpPr>
          <p:cNvPr id="49159"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smtClean="0"/>
              <a:t>MVCC Corporate and Community Education</a:t>
            </a:r>
          </a:p>
        </p:txBody>
      </p:sp>
      <p:sp>
        <p:nvSpPr>
          <p:cNvPr id="49160"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381C593-FE50-4549-95D3-8F36A4D53D5A}" type="slidenum">
              <a:rPr lang="en-US" altLang="en-US" sz="1400" smtClean="0"/>
              <a:pPr>
                <a:spcBef>
                  <a:spcPct val="0"/>
                </a:spcBef>
                <a:buFontTx/>
                <a:buNone/>
              </a:pPr>
              <a:t>29</a:t>
            </a:fld>
            <a:endParaRPr lang="en-US" altLang="en-US" sz="140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noChangeArrowheads="1"/>
          </p:cNvSpPr>
          <p:nvPr>
            <p:ph type="title"/>
          </p:nvPr>
        </p:nvSpPr>
        <p:spPr/>
        <p:txBody>
          <a:bodyPr/>
          <a:lstStyle/>
          <a:p>
            <a:r>
              <a:rPr lang="en-US" altLang="en-US" smtClean="0"/>
              <a:t>Machinery Safety 29CFR1910.212</a:t>
            </a:r>
          </a:p>
        </p:txBody>
      </p:sp>
      <p:sp>
        <p:nvSpPr>
          <p:cNvPr id="6147" name="Title 1">
            <a:extLst/>
          </p:cNvPr>
          <p:cNvSpPr>
            <a:spLocks noGrp="1"/>
          </p:cNvSpPr>
          <p:nvPr>
            <p:ph idx="1"/>
          </p:nvPr>
        </p:nvSpPr>
        <p:spPr/>
        <p:txBody>
          <a:bodyPr/>
          <a:lstStyle/>
          <a:p>
            <a:pPr marL="0" indent="0" algn="ctr">
              <a:buFontTx/>
              <a:buNone/>
              <a:defRPr/>
            </a:pPr>
            <a:r>
              <a:rPr lang="en-US" altLang="en-US" dirty="0"/>
              <a:t>Discussion</a:t>
            </a:r>
          </a:p>
          <a:p>
            <a:pPr>
              <a:defRPr/>
            </a:pPr>
            <a:r>
              <a:rPr lang="en-US" sz="2400" dirty="0"/>
              <a:t>General requirements for machine guards. Guards shall be affixed to the machine where possible and secured elsewhere if for any reason attachment to the machine is not possible. The guard shall be such that it does not offer an accident hazard in itself.</a:t>
            </a:r>
          </a:p>
          <a:p>
            <a:pPr>
              <a:defRPr/>
            </a:pPr>
            <a:endParaRPr lang="en-US" altLang="en-US" dirty="0"/>
          </a:p>
        </p:txBody>
      </p:sp>
      <p:sp>
        <p:nvSpPr>
          <p:cNvPr id="8196" name="Footer Placeholder 1"/>
          <p:cNvSpPr>
            <a:spLocks noGrp="1"/>
          </p:cNvSpPr>
          <p:nvPr>
            <p:ph type="ftr" sz="quarter" idx="11"/>
          </p:nvPr>
        </p:nvSpPr>
        <p:spPr>
          <a:xfrm>
            <a:off x="304800" y="6248400"/>
            <a:ext cx="6324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smtClean="0"/>
              <a:t>MVCC Corporate and Community Education</a:t>
            </a:r>
          </a:p>
        </p:txBody>
      </p:sp>
      <p:sp>
        <p:nvSpPr>
          <p:cNvPr id="8197"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384D6F9-6B77-4792-8D51-C011A262BB29}" type="slidenum">
              <a:rPr lang="en-US" altLang="en-US" sz="1400" smtClean="0"/>
              <a:pPr>
                <a:spcBef>
                  <a:spcPct val="0"/>
                </a:spcBef>
                <a:buFontTx/>
                <a:buNone/>
              </a:pPr>
              <a:t>3</a:t>
            </a:fld>
            <a:endParaRPr lang="en-US" altLang="en-US" sz="140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69925" y="-152400"/>
            <a:ext cx="7772400" cy="1600200"/>
          </a:xfrm>
        </p:spPr>
        <p:txBody>
          <a:bodyPr/>
          <a:lstStyle/>
          <a:p>
            <a:r>
              <a:rPr lang="en-US" altLang="en-US" smtClean="0"/>
              <a:t>Bending Actions</a:t>
            </a:r>
            <a:br>
              <a:rPr lang="en-US" altLang="en-US" smtClean="0"/>
            </a:br>
            <a:r>
              <a:rPr lang="en-US" altLang="en-US" smtClean="0"/>
              <a:t>Press Brake</a:t>
            </a:r>
          </a:p>
        </p:txBody>
      </p:sp>
      <p:sp>
        <p:nvSpPr>
          <p:cNvPr id="51204" name="Footer Placeholder 1"/>
          <p:cNvSpPr>
            <a:spLocks noGrp="1"/>
          </p:cNvSpPr>
          <p:nvPr>
            <p:ph type="ftr" sz="quarter" idx="11"/>
          </p:nvPr>
        </p:nvSpPr>
        <p:spPr>
          <a:xfrm>
            <a:off x="9525" y="6019800"/>
            <a:ext cx="4410075"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smtClean="0"/>
              <a:t>MVCC Corporate and Community Education</a:t>
            </a:r>
          </a:p>
        </p:txBody>
      </p:sp>
      <p:sp>
        <p:nvSpPr>
          <p:cNvPr id="51205"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8AA345C-AC91-40B5-B784-27A748201E04}" type="slidenum">
              <a:rPr lang="en-US" altLang="en-US" sz="1400" smtClean="0"/>
              <a:pPr>
                <a:spcBef>
                  <a:spcPct val="0"/>
                </a:spcBef>
                <a:buFontTx/>
                <a:buNone/>
              </a:pPr>
              <a:t>30</a:t>
            </a:fld>
            <a:endParaRPr lang="en-US" altLang="en-US" sz="1400" smtClean="0"/>
          </a:p>
        </p:txBody>
      </p:sp>
      <p:sp>
        <p:nvSpPr>
          <p:cNvPr id="51206" name="Content Placeholder 1"/>
          <p:cNvSpPr>
            <a:spLocks noGrp="1" noChangeArrowheads="1"/>
          </p:cNvSpPr>
          <p:nvPr>
            <p:ph sz="half" idx="1"/>
          </p:nvPr>
        </p:nvSpPr>
        <p:spPr>
          <a:xfrm>
            <a:off x="685800" y="1828800"/>
            <a:ext cx="7543800" cy="3733800"/>
          </a:xfrm>
        </p:spPr>
        <p:txBody>
          <a:bodyPr/>
          <a:lstStyle/>
          <a:p>
            <a:r>
              <a:rPr lang="en-US" altLang="en-US" sz="1200" smtClean="0"/>
              <a:t>OSHA GI 10 Hour</a:t>
            </a:r>
          </a:p>
          <a:p>
            <a:endParaRPr lang="en-US" altLang="en-US" smtClean="0"/>
          </a:p>
        </p:txBody>
      </p:sp>
      <p:pic>
        <p:nvPicPr>
          <p:cNvPr id="51207" name="Content Placeholder 8" descr="Press Break"/>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438400" y="1828800"/>
            <a:ext cx="48006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ltLang="en-US" smtClean="0"/>
              <a:t>Punching Actions</a:t>
            </a:r>
          </a:p>
        </p:txBody>
      </p:sp>
      <p:sp>
        <p:nvSpPr>
          <p:cNvPr id="52227" name="Rectangle 3">
            <a:extLst/>
          </p:cNvPr>
          <p:cNvSpPr>
            <a:spLocks noGrp="1" noChangeArrowheads="1"/>
          </p:cNvSpPr>
          <p:nvPr>
            <p:ph type="body" sz="half" idx="1"/>
          </p:nvPr>
        </p:nvSpPr>
        <p:spPr>
          <a:xfrm>
            <a:off x="685800" y="1981200"/>
            <a:ext cx="4114800" cy="4114800"/>
          </a:xfrm>
        </p:spPr>
        <p:txBody>
          <a:bodyPr/>
          <a:lstStyle/>
          <a:p>
            <a:pPr>
              <a:defRPr/>
            </a:pPr>
            <a:r>
              <a:rPr lang="en-US" altLang="en-US" dirty="0"/>
              <a:t>Power applied to slide ram for purpose of blanking, drawing or stamping</a:t>
            </a:r>
          </a:p>
          <a:p>
            <a:pPr>
              <a:defRPr/>
            </a:pPr>
            <a:r>
              <a:rPr lang="en-US" altLang="en-US" dirty="0"/>
              <a:t>Example: Power press</a:t>
            </a:r>
          </a:p>
          <a:p>
            <a:pPr>
              <a:defRPr/>
            </a:pPr>
            <a:endParaRPr lang="en-US" altLang="en-US" dirty="0"/>
          </a:p>
          <a:p>
            <a:pPr marL="0" indent="0">
              <a:buFontTx/>
              <a:buNone/>
              <a:defRPr/>
            </a:pPr>
            <a:r>
              <a:rPr lang="en-US" altLang="en-US" dirty="0"/>
              <a:t>                               </a:t>
            </a:r>
            <a:r>
              <a:rPr lang="en-US" altLang="en-US" sz="1200" dirty="0"/>
              <a:t>OSHA 3067</a:t>
            </a:r>
          </a:p>
          <a:p>
            <a:pPr>
              <a:defRPr/>
            </a:pPr>
            <a:endParaRPr lang="en-US" altLang="en-US" dirty="0"/>
          </a:p>
        </p:txBody>
      </p:sp>
      <p:sp>
        <p:nvSpPr>
          <p:cNvPr id="53252" name="Rectangle 4"/>
          <p:cNvSpPr>
            <a:spLocks noGrp="1" noChangeArrowheads="1"/>
          </p:cNvSpPr>
          <p:nvPr>
            <p:ph type="body" sz="half" idx="2"/>
          </p:nvPr>
        </p:nvSpPr>
        <p:spPr>
          <a:xfrm>
            <a:off x="6172200" y="3200400"/>
            <a:ext cx="1600200" cy="1600200"/>
          </a:xfrm>
        </p:spPr>
        <p:txBody>
          <a:bodyPr/>
          <a:lstStyle/>
          <a:p>
            <a:endParaRPr lang="en-US" altLang="en-US" smtClean="0"/>
          </a:p>
        </p:txBody>
      </p:sp>
      <p:pic>
        <p:nvPicPr>
          <p:cNvPr id="53254" name="Picture 1" descr="Punching actions shown with diagram of a press"/>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00600" y="1600200"/>
            <a:ext cx="3578225"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5"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smtClean="0"/>
              <a:t>MVCC Corporate and Community Education</a:t>
            </a:r>
          </a:p>
        </p:txBody>
      </p:sp>
      <p:sp>
        <p:nvSpPr>
          <p:cNvPr id="53256"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BE12D2E-F2D3-4E2C-83A1-937A18524AAF}" type="slidenum">
              <a:rPr lang="en-US" altLang="en-US" sz="1400" smtClean="0"/>
              <a:pPr>
                <a:spcBef>
                  <a:spcPct val="0"/>
                </a:spcBef>
                <a:buFontTx/>
                <a:buNone/>
              </a:pPr>
              <a:t>31</a:t>
            </a:fld>
            <a:endParaRPr lang="en-US" altLang="en-US" sz="140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6"/>
          <p:cNvSpPr>
            <a:spLocks noGrp="1" noChangeArrowheads="1"/>
          </p:cNvSpPr>
          <p:nvPr>
            <p:ph type="title"/>
          </p:nvPr>
        </p:nvSpPr>
        <p:spPr/>
        <p:txBody>
          <a:bodyPr/>
          <a:lstStyle/>
          <a:p>
            <a:r>
              <a:rPr lang="en-US" altLang="en-US" smtClean="0"/>
              <a:t>Shearing Actions</a:t>
            </a:r>
          </a:p>
        </p:txBody>
      </p:sp>
      <p:sp>
        <p:nvSpPr>
          <p:cNvPr id="55299" name="Rectangle 7"/>
          <p:cNvSpPr>
            <a:spLocks noGrp="1" noChangeArrowheads="1"/>
          </p:cNvSpPr>
          <p:nvPr>
            <p:ph type="body" idx="1"/>
          </p:nvPr>
        </p:nvSpPr>
        <p:spPr>
          <a:xfrm>
            <a:off x="533400" y="1676400"/>
            <a:ext cx="7772400" cy="2133600"/>
          </a:xfrm>
        </p:spPr>
        <p:txBody>
          <a:bodyPr/>
          <a:lstStyle/>
          <a:p>
            <a:r>
              <a:rPr lang="en-US" altLang="en-US" smtClean="0"/>
              <a:t>Apply power to slide or knife to trim or cut</a:t>
            </a:r>
          </a:p>
        </p:txBody>
      </p:sp>
      <p:pic>
        <p:nvPicPr>
          <p:cNvPr id="55301" name="Picture 1" descr="Shearing action shown with depiction of power slide or trim to cut tool/press"/>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52600" y="2362200"/>
            <a:ext cx="5392738"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4" name="TextBox 1">
            <a:extLst/>
          </p:cNvPr>
          <p:cNvSpPr txBox="1">
            <a:spLocks noChangeArrowheads="1"/>
          </p:cNvSpPr>
          <p:nvPr/>
        </p:nvSpPr>
        <p:spPr bwMode="auto">
          <a:xfrm>
            <a:off x="533400" y="5715000"/>
            <a:ext cx="43910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altLang="en-US" sz="1600" dirty="0">
                <a:solidFill>
                  <a:schemeClr val="bg2"/>
                </a:solidFill>
                <a:highlight>
                  <a:srgbClr val="FFFF00"/>
                </a:highlight>
              </a:rPr>
              <a:t>OSH A3067</a:t>
            </a:r>
          </a:p>
        </p:txBody>
      </p:sp>
      <p:sp>
        <p:nvSpPr>
          <p:cNvPr id="55303"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smtClean="0"/>
              <a:t>MVCC Corporate and Community Education</a:t>
            </a:r>
          </a:p>
        </p:txBody>
      </p:sp>
      <p:sp>
        <p:nvSpPr>
          <p:cNvPr id="55304"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249820D-F874-4393-AB28-AF4D29FF4F71}" type="slidenum">
              <a:rPr lang="en-US" altLang="en-US" sz="1400" smtClean="0"/>
              <a:pPr>
                <a:spcBef>
                  <a:spcPct val="0"/>
                </a:spcBef>
                <a:buFontTx/>
                <a:buNone/>
              </a:pPr>
              <a:t>32</a:t>
            </a:fld>
            <a:endParaRPr lang="en-US" altLang="en-US" sz="140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6"/>
          <p:cNvSpPr>
            <a:spLocks noGrp="1" noChangeArrowheads="1"/>
          </p:cNvSpPr>
          <p:nvPr>
            <p:ph type="title"/>
          </p:nvPr>
        </p:nvSpPr>
        <p:spPr/>
        <p:txBody>
          <a:bodyPr/>
          <a:lstStyle/>
          <a:p>
            <a:r>
              <a:rPr lang="en-US" altLang="en-US" smtClean="0"/>
              <a:t>Shearing Actions</a:t>
            </a:r>
            <a:br>
              <a:rPr lang="en-US" altLang="en-US" smtClean="0"/>
            </a:br>
            <a:r>
              <a:rPr lang="en-US" altLang="en-US" smtClean="0"/>
              <a:t>Sheet Metal Shear</a:t>
            </a:r>
          </a:p>
        </p:txBody>
      </p:sp>
      <p:pic>
        <p:nvPicPr>
          <p:cNvPr id="57348" name="Picture 2" descr="Chapter3 Workshop2_07_000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065713" y="2209800"/>
            <a:ext cx="3916362"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1" name="Picture 7" descr="Sheet Metal Shear.jpg" title="NJAFL-CIO">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212725" y="2209800"/>
            <a:ext cx="481647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0" name="TextBox 1"/>
          <p:cNvSpPr txBox="1">
            <a:spLocks noChangeArrowheads="1"/>
          </p:cNvSpPr>
          <p:nvPr/>
        </p:nvSpPr>
        <p:spPr bwMode="auto">
          <a:xfrm>
            <a:off x="5410200" y="5181600"/>
            <a:ext cx="11318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a:solidFill>
                  <a:schemeClr val="bg2"/>
                </a:solidFill>
              </a:rPr>
              <a:t>OSHA 7100</a:t>
            </a:r>
          </a:p>
        </p:txBody>
      </p:sp>
      <p:sp>
        <p:nvSpPr>
          <p:cNvPr id="57351"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smtClean="0"/>
              <a:t>MVCC Corporate and Community Education</a:t>
            </a:r>
          </a:p>
        </p:txBody>
      </p:sp>
      <p:sp>
        <p:nvSpPr>
          <p:cNvPr id="57352"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D71635F-D1B2-4907-B4EB-4DAAD343C257}" type="slidenum">
              <a:rPr lang="en-US" altLang="en-US" sz="1400" smtClean="0"/>
              <a:pPr>
                <a:spcBef>
                  <a:spcPct val="0"/>
                </a:spcBef>
                <a:buFontTx/>
                <a:buNone/>
              </a:pPr>
              <a:t>33</a:t>
            </a:fld>
            <a:endParaRPr lang="en-US" altLang="en-US" sz="1400" smtClean="0"/>
          </a:p>
        </p:txBody>
      </p:sp>
      <p:sp>
        <p:nvSpPr>
          <p:cNvPr id="57353" name="Rectangle 1"/>
          <p:cNvSpPr>
            <a:spLocks noChangeArrowheads="1"/>
          </p:cNvSpPr>
          <p:nvPr/>
        </p:nvSpPr>
        <p:spPr bwMode="auto">
          <a:xfrm>
            <a:off x="212725" y="4495800"/>
            <a:ext cx="30305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a:solidFill>
                  <a:schemeClr val="bg2"/>
                </a:solidFill>
              </a:rPr>
              <a:t>                             </a:t>
            </a:r>
            <a:r>
              <a:rPr lang="en-US" altLang="en-US" sz="1600"/>
              <a:t>NJAFL-CIO</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ltLang="en-US" smtClean="0"/>
              <a:t>Cutting Actions</a:t>
            </a:r>
          </a:p>
        </p:txBody>
      </p:sp>
      <p:sp>
        <p:nvSpPr>
          <p:cNvPr id="59395" name="Rectangle 3"/>
          <p:cNvSpPr>
            <a:spLocks noGrp="1" noChangeArrowheads="1"/>
          </p:cNvSpPr>
          <p:nvPr>
            <p:ph type="body" idx="1"/>
          </p:nvPr>
        </p:nvSpPr>
        <p:spPr>
          <a:xfrm>
            <a:off x="762000" y="1373188"/>
            <a:ext cx="3581400" cy="4554537"/>
          </a:xfrm>
        </p:spPr>
        <p:txBody>
          <a:bodyPr/>
          <a:lstStyle/>
          <a:p>
            <a:r>
              <a:rPr lang="en-US" altLang="en-US" smtClean="0"/>
              <a:t>Rotating, reciprocating or transverse motion</a:t>
            </a:r>
          </a:p>
          <a:p>
            <a:r>
              <a:rPr lang="en-US" altLang="en-US" smtClean="0"/>
              <a:t>Examples: Band saw, circular saws, lathes, drills  </a:t>
            </a:r>
          </a:p>
        </p:txBody>
      </p:sp>
      <p:sp>
        <p:nvSpPr>
          <p:cNvPr id="59397" name="TextBox 1"/>
          <p:cNvSpPr txBox="1">
            <a:spLocks noChangeArrowheads="1"/>
          </p:cNvSpPr>
          <p:nvPr/>
        </p:nvSpPr>
        <p:spPr bwMode="auto">
          <a:xfrm>
            <a:off x="4572000" y="5867400"/>
            <a:ext cx="12668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a:t>OSHA 3067</a:t>
            </a:r>
          </a:p>
        </p:txBody>
      </p:sp>
      <p:pic>
        <p:nvPicPr>
          <p:cNvPr id="59398" name="Picture 1" descr="Picture depicting various actions such as cutting and drilli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43400" y="1541463"/>
            <a:ext cx="4413250" cy="432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9"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smtClean="0"/>
              <a:t>MVCC Corporate and Community Education</a:t>
            </a:r>
          </a:p>
        </p:txBody>
      </p:sp>
      <p:sp>
        <p:nvSpPr>
          <p:cNvPr id="59400"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66CCC72-D50B-42D6-9906-E0028728ACD3}" type="slidenum">
              <a:rPr lang="en-US" altLang="en-US" sz="1400" smtClean="0"/>
              <a:pPr>
                <a:spcBef>
                  <a:spcPct val="0"/>
                </a:spcBef>
                <a:buFontTx/>
                <a:buNone/>
              </a:pPr>
              <a:t>34</a:t>
            </a:fld>
            <a:endParaRPr lang="en-US" altLang="en-US" sz="140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ltLang="en-US" smtClean="0"/>
              <a:t>Types of Safeguards</a:t>
            </a:r>
          </a:p>
        </p:txBody>
      </p:sp>
      <p:sp>
        <p:nvSpPr>
          <p:cNvPr id="61443" name="Rectangle 3"/>
          <p:cNvSpPr>
            <a:spLocks noGrp="1" noChangeArrowheads="1"/>
          </p:cNvSpPr>
          <p:nvPr>
            <p:ph type="body" idx="1"/>
          </p:nvPr>
        </p:nvSpPr>
        <p:spPr/>
        <p:txBody>
          <a:bodyPr/>
          <a:lstStyle/>
          <a:p>
            <a:r>
              <a:rPr lang="en-US" altLang="en-US" smtClean="0"/>
              <a:t>Guards</a:t>
            </a:r>
          </a:p>
          <a:p>
            <a:r>
              <a:rPr lang="en-US" altLang="en-US" smtClean="0"/>
              <a:t>Devices</a:t>
            </a:r>
          </a:p>
          <a:p>
            <a:r>
              <a:rPr lang="en-US" altLang="en-US" smtClean="0"/>
              <a:t>Location/distance</a:t>
            </a:r>
          </a:p>
          <a:p>
            <a:r>
              <a:rPr lang="en-US" altLang="en-US" smtClean="0"/>
              <a:t>Automatic/semiautomatic feed or ejection</a:t>
            </a:r>
          </a:p>
          <a:p>
            <a:r>
              <a:rPr lang="en-US" altLang="en-US" smtClean="0"/>
              <a:t>Miscellaneous</a:t>
            </a:r>
          </a:p>
        </p:txBody>
      </p:sp>
      <p:sp>
        <p:nvSpPr>
          <p:cNvPr id="61445"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smtClean="0"/>
              <a:t>MVCC Corporate and Community Education</a:t>
            </a:r>
          </a:p>
        </p:txBody>
      </p:sp>
      <p:sp>
        <p:nvSpPr>
          <p:cNvPr id="61446"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AFE5D2E-5C9F-4289-A82F-A78917836B5D}" type="slidenum">
              <a:rPr lang="en-US" altLang="en-US" sz="1400" smtClean="0"/>
              <a:pPr>
                <a:spcBef>
                  <a:spcPct val="0"/>
                </a:spcBef>
                <a:buFontTx/>
                <a:buNone/>
              </a:pPr>
              <a:t>35</a:t>
            </a:fld>
            <a:endParaRPr lang="en-US" altLang="en-US" sz="140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685800" y="457200"/>
            <a:ext cx="7772400" cy="762000"/>
          </a:xfrm>
        </p:spPr>
        <p:txBody>
          <a:bodyPr/>
          <a:lstStyle/>
          <a:p>
            <a:r>
              <a:rPr lang="en-US" altLang="en-US" smtClean="0"/>
              <a:t>Types of Guards</a:t>
            </a:r>
          </a:p>
        </p:txBody>
      </p:sp>
      <p:sp>
        <p:nvSpPr>
          <p:cNvPr id="63491" name="Rectangle 3"/>
          <p:cNvSpPr>
            <a:spLocks noGrp="1" noChangeArrowheads="1"/>
          </p:cNvSpPr>
          <p:nvPr>
            <p:ph type="body" idx="1"/>
          </p:nvPr>
        </p:nvSpPr>
        <p:spPr>
          <a:xfrm>
            <a:off x="609600" y="1219200"/>
            <a:ext cx="8534400" cy="5105400"/>
          </a:xfrm>
        </p:spPr>
        <p:txBody>
          <a:bodyPr/>
          <a:lstStyle/>
          <a:p>
            <a:r>
              <a:rPr lang="en-US" altLang="en-US" smtClean="0"/>
              <a:t>Fixed</a:t>
            </a:r>
          </a:p>
          <a:p>
            <a:pPr lvl="1"/>
            <a:r>
              <a:rPr lang="en-US" altLang="en-US" smtClean="0"/>
              <a:t>Provide secure barrier</a:t>
            </a:r>
          </a:p>
          <a:p>
            <a:r>
              <a:rPr lang="en-US" altLang="en-US" smtClean="0"/>
              <a:t>Interlocked</a:t>
            </a:r>
          </a:p>
          <a:p>
            <a:pPr lvl="1"/>
            <a:r>
              <a:rPr lang="en-US" altLang="en-US" smtClean="0"/>
              <a:t>Cuts off power when guard opened or removed</a:t>
            </a:r>
          </a:p>
          <a:p>
            <a:r>
              <a:rPr lang="en-US" altLang="en-US" smtClean="0"/>
              <a:t>Adjustable</a:t>
            </a:r>
          </a:p>
          <a:p>
            <a:pPr lvl="1"/>
            <a:r>
              <a:rPr lang="en-US" altLang="en-US" smtClean="0"/>
              <a:t>Barrier manually moved to accommodate stock or operation </a:t>
            </a:r>
          </a:p>
          <a:p>
            <a:r>
              <a:rPr lang="en-US" altLang="en-US" smtClean="0"/>
              <a:t>Self-adjusting</a:t>
            </a:r>
          </a:p>
          <a:p>
            <a:pPr lvl="1"/>
            <a:r>
              <a:rPr lang="en-US" altLang="en-US" smtClean="0"/>
              <a:t>Barrier automatically moves to accommodate operation</a:t>
            </a:r>
          </a:p>
        </p:txBody>
      </p:sp>
      <p:sp>
        <p:nvSpPr>
          <p:cNvPr id="63493"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smtClean="0"/>
              <a:t>MVCC Corporate and Community Education</a:t>
            </a:r>
          </a:p>
        </p:txBody>
      </p:sp>
      <p:sp>
        <p:nvSpPr>
          <p:cNvPr id="63494"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1FA1068-54DC-4A1E-B4F9-C4B485EBD1B8}" type="slidenum">
              <a:rPr lang="en-US" altLang="en-US" sz="1400" smtClean="0"/>
              <a:pPr>
                <a:spcBef>
                  <a:spcPct val="0"/>
                </a:spcBef>
                <a:buFontTx/>
                <a:buNone/>
              </a:pPr>
              <a:t>36</a:t>
            </a:fld>
            <a:endParaRPr lang="en-US" altLang="en-US" sz="140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altLang="en-US" smtClean="0"/>
              <a:t>Fixed Guards</a:t>
            </a:r>
          </a:p>
        </p:txBody>
      </p:sp>
      <p:sp>
        <p:nvSpPr>
          <p:cNvPr id="65539" name="Rectangle 3"/>
          <p:cNvSpPr>
            <a:spLocks noGrp="1" noChangeArrowheads="1"/>
          </p:cNvSpPr>
          <p:nvPr>
            <p:ph type="body" idx="1"/>
          </p:nvPr>
        </p:nvSpPr>
        <p:spPr>
          <a:xfrm>
            <a:off x="685800" y="1752600"/>
            <a:ext cx="3810000" cy="4343400"/>
          </a:xfrm>
        </p:spPr>
        <p:txBody>
          <a:bodyPr/>
          <a:lstStyle/>
          <a:p>
            <a:r>
              <a:rPr lang="en-US" altLang="en-US" sz="3200" smtClean="0"/>
              <a:t>Advantages</a:t>
            </a:r>
          </a:p>
          <a:p>
            <a:pPr lvl="1"/>
            <a:r>
              <a:rPr lang="en-US" altLang="en-US" sz="2800" smtClean="0"/>
              <a:t>Maximum protection</a:t>
            </a:r>
          </a:p>
          <a:p>
            <a:pPr lvl="1"/>
            <a:r>
              <a:rPr lang="en-US" altLang="en-US" sz="2800" smtClean="0"/>
              <a:t>Variety of applications</a:t>
            </a:r>
          </a:p>
          <a:p>
            <a:pPr lvl="1"/>
            <a:r>
              <a:rPr lang="en-US" altLang="en-US" sz="2800" smtClean="0"/>
              <a:t>In-house fabrication</a:t>
            </a:r>
          </a:p>
          <a:p>
            <a:pPr lvl="1"/>
            <a:r>
              <a:rPr lang="en-US" altLang="en-US" sz="2800" smtClean="0"/>
              <a:t>Low cost &amp; maintenance</a:t>
            </a:r>
          </a:p>
          <a:p>
            <a:endParaRPr lang="en-US" altLang="en-US" sz="3200" smtClean="0"/>
          </a:p>
        </p:txBody>
      </p:sp>
      <p:sp>
        <p:nvSpPr>
          <p:cNvPr id="64516" name="Rectangle 4">
            <a:extLst/>
          </p:cNvPr>
          <p:cNvSpPr>
            <a:spLocks noGrp="1" noChangeArrowheads="1"/>
          </p:cNvSpPr>
          <p:nvPr>
            <p:ph type="body" sz="half" idx="2"/>
          </p:nvPr>
        </p:nvSpPr>
        <p:spPr>
          <a:xfrm>
            <a:off x="4648200" y="1752600"/>
            <a:ext cx="4267200" cy="4343400"/>
          </a:xfrm>
        </p:spPr>
        <p:txBody>
          <a:bodyPr/>
          <a:lstStyle/>
          <a:p>
            <a:pPr>
              <a:defRPr/>
            </a:pPr>
            <a:r>
              <a:rPr lang="en-US" altLang="en-US" dirty="0"/>
              <a:t>Disadvantages</a:t>
            </a:r>
          </a:p>
          <a:p>
            <a:pPr lvl="1">
              <a:defRPr/>
            </a:pPr>
            <a:r>
              <a:rPr lang="en-US" altLang="en-US" dirty="0"/>
              <a:t>Poor visibility</a:t>
            </a:r>
          </a:p>
          <a:p>
            <a:pPr lvl="1">
              <a:defRPr/>
            </a:pPr>
            <a:r>
              <a:rPr lang="en-US" altLang="en-US" dirty="0"/>
              <a:t>Must remove for repairs requiring LOTO</a:t>
            </a:r>
          </a:p>
          <a:p>
            <a:pPr marL="457200" lvl="1" indent="0">
              <a:buFontTx/>
              <a:buNone/>
              <a:defRPr/>
            </a:pPr>
            <a:r>
              <a:rPr lang="en-US" altLang="en-US" dirty="0"/>
              <a:t> </a:t>
            </a:r>
            <a:r>
              <a:rPr lang="en-US" altLang="en-US" sz="1400" dirty="0">
                <a:solidFill>
                  <a:schemeClr val="bg2"/>
                </a:solidFill>
              </a:rPr>
              <a:t>OSHA3067</a:t>
            </a:r>
          </a:p>
        </p:txBody>
      </p:sp>
      <p:sp>
        <p:nvSpPr>
          <p:cNvPr id="65542" name="TextBox 1"/>
          <p:cNvSpPr txBox="1">
            <a:spLocks noChangeArrowheads="1"/>
          </p:cNvSpPr>
          <p:nvPr/>
        </p:nvSpPr>
        <p:spPr bwMode="auto">
          <a:xfrm>
            <a:off x="4724400" y="4083050"/>
            <a:ext cx="9953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solidFill>
                  <a:schemeClr val="bg2"/>
                </a:solidFill>
              </a:rPr>
              <a:t>OSHA 3067</a:t>
            </a:r>
          </a:p>
        </p:txBody>
      </p:sp>
      <p:pic>
        <p:nvPicPr>
          <p:cNvPr id="65543" name="Picture 1" descr="Picture depicts a fixed guard and an inspection panel"/>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48200" y="3581400"/>
            <a:ext cx="4079875" cy="267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4"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smtClean="0"/>
              <a:t>MVCC Corporate and Community Education</a:t>
            </a:r>
          </a:p>
        </p:txBody>
      </p:sp>
      <p:sp>
        <p:nvSpPr>
          <p:cNvPr id="65545"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F05E119-FE77-4820-9D3C-7E2B17DEC6F6}" type="slidenum">
              <a:rPr lang="en-US" altLang="en-US" sz="1400" smtClean="0"/>
              <a:pPr>
                <a:spcBef>
                  <a:spcPct val="0"/>
                </a:spcBef>
                <a:buFontTx/>
                <a:buNone/>
              </a:pPr>
              <a:t>37</a:t>
            </a:fld>
            <a:endParaRPr lang="en-US" altLang="en-US" sz="1400" smtClean="0"/>
          </a:p>
        </p:txBody>
      </p:sp>
      <p:sp>
        <p:nvSpPr>
          <p:cNvPr id="65546" name="Rectangle 1"/>
          <p:cNvSpPr>
            <a:spLocks noChangeArrowheads="1"/>
          </p:cNvSpPr>
          <p:nvPr/>
        </p:nvSpPr>
        <p:spPr bwMode="auto">
          <a:xfrm>
            <a:off x="4908550" y="3930650"/>
            <a:ext cx="8112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a:solidFill>
                  <a:schemeClr val="bg2"/>
                </a:solidFill>
              </a:rPr>
              <a:t>OSHA</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ltLang="en-US" smtClean="0"/>
              <a:t>Interlocked Guards</a:t>
            </a:r>
          </a:p>
        </p:txBody>
      </p:sp>
      <p:sp>
        <p:nvSpPr>
          <p:cNvPr id="67587" name="Rectangle 3"/>
          <p:cNvSpPr>
            <a:spLocks noGrp="1" noChangeArrowheads="1"/>
          </p:cNvSpPr>
          <p:nvPr>
            <p:ph type="body" idx="1"/>
          </p:nvPr>
        </p:nvSpPr>
        <p:spPr/>
        <p:txBody>
          <a:bodyPr/>
          <a:lstStyle/>
          <a:p>
            <a:r>
              <a:rPr lang="en-US" altLang="en-US" smtClean="0"/>
              <a:t>Switch that when opened stops power</a:t>
            </a:r>
          </a:p>
          <a:p>
            <a:r>
              <a:rPr lang="en-US" altLang="en-US" smtClean="0"/>
              <a:t>Advantage</a:t>
            </a:r>
          </a:p>
          <a:p>
            <a:pPr lvl="1"/>
            <a:r>
              <a:rPr lang="en-US" altLang="en-US" smtClean="0"/>
              <a:t>Maximum protection</a:t>
            </a:r>
          </a:p>
          <a:p>
            <a:pPr lvl="1"/>
            <a:r>
              <a:rPr lang="en-US" altLang="en-US" smtClean="0"/>
              <a:t>Portion of guard easily removed for access</a:t>
            </a:r>
          </a:p>
          <a:p>
            <a:r>
              <a:rPr lang="en-US" altLang="en-US" smtClean="0"/>
              <a:t>Disadvantage</a:t>
            </a:r>
          </a:p>
          <a:p>
            <a:pPr lvl="1"/>
            <a:r>
              <a:rPr lang="en-US" altLang="en-US" smtClean="0"/>
              <a:t>Can be overridden by employee</a:t>
            </a:r>
          </a:p>
          <a:p>
            <a:pPr lvl="1"/>
            <a:r>
              <a:rPr lang="en-US" altLang="en-US" smtClean="0"/>
              <a:t>High cost</a:t>
            </a:r>
          </a:p>
          <a:p>
            <a:pPr lvl="1"/>
            <a:r>
              <a:rPr lang="en-US" altLang="en-US" smtClean="0"/>
              <a:t>Maintenance required</a:t>
            </a:r>
          </a:p>
        </p:txBody>
      </p:sp>
      <p:sp>
        <p:nvSpPr>
          <p:cNvPr id="67589"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smtClean="0"/>
              <a:t>MVCC Corporate and Community Education</a:t>
            </a:r>
          </a:p>
        </p:txBody>
      </p:sp>
      <p:sp>
        <p:nvSpPr>
          <p:cNvPr id="67590"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175E255-A7AE-48F5-A92F-C475F8C28954}" type="slidenum">
              <a:rPr lang="en-US" altLang="en-US" sz="1400" smtClean="0"/>
              <a:pPr>
                <a:spcBef>
                  <a:spcPct val="0"/>
                </a:spcBef>
                <a:buFontTx/>
                <a:buNone/>
              </a:pPr>
              <a:t>38</a:t>
            </a:fld>
            <a:endParaRPr lang="en-US" altLang="en-US" sz="140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altLang="en-US" smtClean="0"/>
              <a:t>Adjustable Guards</a:t>
            </a:r>
          </a:p>
        </p:txBody>
      </p:sp>
      <p:sp>
        <p:nvSpPr>
          <p:cNvPr id="69635" name="Rectangle 3"/>
          <p:cNvSpPr>
            <a:spLocks noGrp="1" noChangeArrowheads="1"/>
          </p:cNvSpPr>
          <p:nvPr>
            <p:ph type="body" sz="half" idx="1"/>
          </p:nvPr>
        </p:nvSpPr>
        <p:spPr>
          <a:xfrm>
            <a:off x="685800" y="1765300"/>
            <a:ext cx="3810000" cy="4483100"/>
          </a:xfrm>
        </p:spPr>
        <p:txBody>
          <a:bodyPr/>
          <a:lstStyle/>
          <a:p>
            <a:r>
              <a:rPr lang="en-US" altLang="en-US" sz="3200" smtClean="0"/>
              <a:t>Advantage</a:t>
            </a:r>
          </a:p>
          <a:p>
            <a:pPr lvl="1"/>
            <a:r>
              <a:rPr lang="en-US" altLang="en-US" smtClean="0"/>
              <a:t>Flexibility</a:t>
            </a:r>
          </a:p>
          <a:p>
            <a:pPr lvl="1"/>
            <a:r>
              <a:rPr lang="en-US" altLang="en-US" smtClean="0"/>
              <a:t>In-house fabrication</a:t>
            </a:r>
          </a:p>
          <a:p>
            <a:r>
              <a:rPr lang="en-US" altLang="en-US" sz="3200" smtClean="0"/>
              <a:t>Disadvantage</a:t>
            </a:r>
          </a:p>
          <a:p>
            <a:pPr lvl="1"/>
            <a:r>
              <a:rPr lang="en-US" altLang="en-US" smtClean="0"/>
              <a:t>Not maximum protection</a:t>
            </a:r>
          </a:p>
          <a:p>
            <a:pPr lvl="1"/>
            <a:r>
              <a:rPr lang="en-US" altLang="en-US" smtClean="0"/>
              <a:t>Rely on worker to properly position</a:t>
            </a:r>
          </a:p>
          <a:p>
            <a:pPr lvl="1"/>
            <a:r>
              <a:rPr lang="en-US" altLang="en-US" smtClean="0"/>
              <a:t>May prohibit easy access</a:t>
            </a:r>
          </a:p>
        </p:txBody>
      </p:sp>
      <p:sp>
        <p:nvSpPr>
          <p:cNvPr id="69636" name="Rectangle 4"/>
          <p:cNvSpPr>
            <a:spLocks noGrp="1" noChangeArrowheads="1"/>
          </p:cNvSpPr>
          <p:nvPr>
            <p:ph type="body" sz="half" idx="2"/>
          </p:nvPr>
        </p:nvSpPr>
        <p:spPr/>
        <p:txBody>
          <a:bodyPr/>
          <a:lstStyle/>
          <a:p>
            <a:endParaRPr lang="en-US" altLang="en-US" smtClean="0"/>
          </a:p>
        </p:txBody>
      </p:sp>
      <p:pic>
        <p:nvPicPr>
          <p:cNvPr id="69637" name="Picture 5" descr="C:\America Online 4.0\download\work\Machine Guard\mach guard bansaw"/>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76775" y="1939925"/>
            <a:ext cx="4487863" cy="418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9" name="TextBox 7"/>
          <p:cNvSpPr txBox="1">
            <a:spLocks noChangeArrowheads="1"/>
          </p:cNvSpPr>
          <p:nvPr/>
        </p:nvSpPr>
        <p:spPr bwMode="auto">
          <a:xfrm>
            <a:off x="7239000" y="3352800"/>
            <a:ext cx="1905000" cy="584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a:solidFill>
                  <a:schemeClr val="bg2"/>
                </a:solidFill>
              </a:rPr>
              <a:t>Bandsaw blade adjustable guard</a:t>
            </a:r>
          </a:p>
        </p:txBody>
      </p:sp>
      <p:cxnSp>
        <p:nvCxnSpPr>
          <p:cNvPr id="69640" name="Straight Arrow Connector 9" descr="Straight arrow pointing to adjust guards"/>
          <p:cNvCxnSpPr>
            <a:cxnSpLocks noChangeShapeType="1"/>
            <a:stCxn id="69639" idx="1"/>
          </p:cNvCxnSpPr>
          <p:nvPr/>
        </p:nvCxnSpPr>
        <p:spPr bwMode="auto">
          <a:xfrm rot="10800000" flipV="1">
            <a:off x="6781800" y="3644900"/>
            <a:ext cx="457200" cy="165100"/>
          </a:xfrm>
          <a:prstGeom prst="straightConnector1">
            <a:avLst/>
          </a:prstGeom>
          <a:noFill/>
          <a:ln w="25400" cap="sq" algn="ctr">
            <a:solidFill>
              <a:schemeClr val="bg2"/>
            </a:solidFill>
            <a:round/>
            <a:headEnd type="none" w="sm" len="sm"/>
            <a:tailEnd type="arrow" w="med" len="med"/>
          </a:ln>
          <a:extLst>
            <a:ext uri="{909E8E84-426E-40DD-AFC4-6F175D3DCCD1}">
              <a14:hiddenFill xmlns:a14="http://schemas.microsoft.com/office/drawing/2010/main">
                <a:noFill/>
              </a14:hiddenFill>
            </a:ext>
          </a:extLst>
        </p:spPr>
      </p:cxnSp>
      <p:sp>
        <p:nvSpPr>
          <p:cNvPr id="69641" name="TextBox 1"/>
          <p:cNvSpPr txBox="1">
            <a:spLocks noChangeArrowheads="1"/>
          </p:cNvSpPr>
          <p:nvPr/>
        </p:nvSpPr>
        <p:spPr bwMode="auto">
          <a:xfrm>
            <a:off x="7264400" y="6019800"/>
            <a:ext cx="9953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solidFill>
                  <a:schemeClr val="bg2"/>
                </a:solidFill>
              </a:rPr>
              <a:t>OSHA 3067</a:t>
            </a:r>
          </a:p>
        </p:txBody>
      </p:sp>
      <p:sp>
        <p:nvSpPr>
          <p:cNvPr id="69642"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smtClean="0"/>
              <a:t>MVCC Corporate and Community Education</a:t>
            </a:r>
          </a:p>
        </p:txBody>
      </p:sp>
      <p:sp>
        <p:nvSpPr>
          <p:cNvPr id="69643" name="Slide Number Placeholder 1"/>
          <p:cNvSpPr>
            <a:spLocks noGrp="1"/>
          </p:cNvSpPr>
          <p:nvPr>
            <p:ph type="sldNum" sz="quarter" idx="12"/>
          </p:nvPr>
        </p:nvSpPr>
        <p:spPr>
          <a:xfrm>
            <a:off x="6553200" y="6121400"/>
            <a:ext cx="1905000" cy="584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D31A7AB-4259-4293-9DCD-84B94A4E36FA}" type="slidenum">
              <a:rPr lang="en-US" altLang="en-US" sz="1400" smtClean="0"/>
              <a:pPr>
                <a:spcBef>
                  <a:spcPct val="0"/>
                </a:spcBef>
                <a:buFontTx/>
                <a:buNone/>
              </a:pPr>
              <a:t>39</a:t>
            </a:fld>
            <a:endParaRPr lang="en-US" altLang="en-US" sz="1400" smtClean="0"/>
          </a:p>
        </p:txBody>
      </p:sp>
      <p:sp>
        <p:nvSpPr>
          <p:cNvPr id="69644" name="Rectangle 1"/>
          <p:cNvSpPr>
            <a:spLocks noChangeArrowheads="1"/>
          </p:cNvSpPr>
          <p:nvPr/>
        </p:nvSpPr>
        <p:spPr bwMode="auto">
          <a:xfrm>
            <a:off x="3938588" y="3259138"/>
            <a:ext cx="2016125" cy="280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a:solidFill>
                  <a:schemeClr val="bg2"/>
                </a:solidFill>
              </a:rPr>
              <a:t>   </a:t>
            </a:r>
          </a:p>
          <a:p>
            <a:pPr>
              <a:spcBef>
                <a:spcPct val="0"/>
              </a:spcBef>
              <a:buFontTx/>
              <a:buNone/>
            </a:pPr>
            <a:endParaRPr lang="en-US" altLang="en-US" sz="1600">
              <a:solidFill>
                <a:schemeClr val="bg2"/>
              </a:solidFill>
            </a:endParaRPr>
          </a:p>
          <a:p>
            <a:pPr>
              <a:spcBef>
                <a:spcPct val="0"/>
              </a:spcBef>
              <a:buFontTx/>
              <a:buNone/>
            </a:pPr>
            <a:endParaRPr lang="en-US" altLang="en-US" sz="1600">
              <a:solidFill>
                <a:schemeClr val="bg2"/>
              </a:solidFill>
            </a:endParaRPr>
          </a:p>
          <a:p>
            <a:pPr>
              <a:spcBef>
                <a:spcPct val="0"/>
              </a:spcBef>
              <a:buFontTx/>
              <a:buNone/>
            </a:pPr>
            <a:endParaRPr lang="en-US" altLang="en-US" sz="1600">
              <a:solidFill>
                <a:schemeClr val="bg2"/>
              </a:solidFill>
            </a:endParaRPr>
          </a:p>
          <a:p>
            <a:pPr>
              <a:spcBef>
                <a:spcPct val="0"/>
              </a:spcBef>
              <a:buFontTx/>
              <a:buNone/>
            </a:pPr>
            <a:endParaRPr lang="en-US" altLang="en-US" sz="1600">
              <a:solidFill>
                <a:schemeClr val="bg2"/>
              </a:solidFill>
            </a:endParaRPr>
          </a:p>
          <a:p>
            <a:pPr>
              <a:spcBef>
                <a:spcPct val="0"/>
              </a:spcBef>
              <a:buFontTx/>
              <a:buNone/>
            </a:pPr>
            <a:endParaRPr lang="en-US" altLang="en-US" sz="1600">
              <a:solidFill>
                <a:schemeClr val="bg2"/>
              </a:solidFill>
            </a:endParaRPr>
          </a:p>
          <a:p>
            <a:pPr>
              <a:spcBef>
                <a:spcPct val="0"/>
              </a:spcBef>
              <a:buFontTx/>
              <a:buNone/>
            </a:pPr>
            <a:endParaRPr lang="en-US" altLang="en-US" sz="1600">
              <a:solidFill>
                <a:schemeClr val="bg2"/>
              </a:solidFill>
            </a:endParaRPr>
          </a:p>
          <a:p>
            <a:pPr>
              <a:spcBef>
                <a:spcPct val="0"/>
              </a:spcBef>
              <a:buFontTx/>
              <a:buNone/>
            </a:pPr>
            <a:endParaRPr lang="en-US" altLang="en-US" sz="1600">
              <a:solidFill>
                <a:schemeClr val="bg2"/>
              </a:solidFill>
            </a:endParaRPr>
          </a:p>
          <a:p>
            <a:pPr>
              <a:spcBef>
                <a:spcPct val="0"/>
              </a:spcBef>
              <a:buFontTx/>
              <a:buNone/>
            </a:pPr>
            <a:endParaRPr lang="en-US" altLang="en-US" sz="1600">
              <a:solidFill>
                <a:schemeClr val="bg2"/>
              </a:solidFill>
            </a:endParaRPr>
          </a:p>
          <a:p>
            <a:pPr>
              <a:spcBef>
                <a:spcPct val="0"/>
              </a:spcBef>
              <a:buFontTx/>
              <a:buNone/>
            </a:pPr>
            <a:endParaRPr lang="en-US" altLang="en-US" sz="1600">
              <a:solidFill>
                <a:schemeClr val="bg2"/>
              </a:solidFill>
            </a:endParaRPr>
          </a:p>
          <a:p>
            <a:pPr>
              <a:spcBef>
                <a:spcPct val="0"/>
              </a:spcBef>
              <a:buFontTx/>
              <a:buNone/>
            </a:pPr>
            <a:r>
              <a:rPr lang="en-US" altLang="en-US" sz="1600">
                <a:solidFill>
                  <a:schemeClr val="bg2"/>
                </a:solidFill>
              </a:rPr>
              <a:t>             OSHA</a:t>
            </a:r>
            <a:r>
              <a:rPr lang="en-US" altLang="en-US" sz="1600"/>
              <a:t> </a:t>
            </a:r>
            <a:r>
              <a:rPr lang="en-US" altLang="en-US" sz="1600">
                <a:solidFill>
                  <a:schemeClr val="bg2"/>
                </a:solidFill>
              </a:rPr>
              <a:t>3067</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noChangeArrowheads="1"/>
          </p:cNvSpPr>
          <p:nvPr>
            <p:ph type="title"/>
          </p:nvPr>
        </p:nvSpPr>
        <p:spPr/>
        <p:txBody>
          <a:bodyPr/>
          <a:lstStyle/>
          <a:p>
            <a:r>
              <a:rPr lang="en-US" altLang="en-US" dirty="0" smtClean="0"/>
              <a:t>Machinery Safety </a:t>
            </a:r>
          </a:p>
        </p:txBody>
      </p:sp>
      <p:sp>
        <p:nvSpPr>
          <p:cNvPr id="9219" name="Content Placeholder 2"/>
          <p:cNvSpPr>
            <a:spLocks noGrp="1" noChangeArrowheads="1"/>
          </p:cNvSpPr>
          <p:nvPr>
            <p:ph idx="1"/>
          </p:nvPr>
        </p:nvSpPr>
        <p:spPr/>
        <p:txBody>
          <a:bodyPr/>
          <a:lstStyle/>
          <a:p>
            <a:r>
              <a:rPr lang="en-US" altLang="en-US" smtClean="0"/>
              <a:t>Machines have the potential to cause</a:t>
            </a:r>
            <a:endParaRPr lang="en-US" altLang="en-US" sz="4000" smtClean="0"/>
          </a:p>
          <a:p>
            <a:pPr lvl="1"/>
            <a:r>
              <a:rPr lang="en-US" altLang="en-US" smtClean="0"/>
              <a:t>Crushed fingers or hands</a:t>
            </a:r>
            <a:endParaRPr lang="en-US" altLang="en-US" sz="4000" smtClean="0"/>
          </a:p>
          <a:p>
            <a:pPr lvl="1"/>
            <a:r>
              <a:rPr lang="en-US" altLang="en-US" smtClean="0"/>
              <a:t>Amputations</a:t>
            </a:r>
            <a:endParaRPr lang="en-US" altLang="en-US" sz="4000" smtClean="0"/>
          </a:p>
          <a:p>
            <a:pPr lvl="1"/>
            <a:r>
              <a:rPr lang="en-US" altLang="en-US" smtClean="0"/>
              <a:t>Burns</a:t>
            </a:r>
            <a:endParaRPr lang="en-US" altLang="en-US" sz="4000" smtClean="0"/>
          </a:p>
          <a:p>
            <a:pPr lvl="1"/>
            <a:r>
              <a:rPr lang="en-US" altLang="en-US" smtClean="0"/>
              <a:t>Blindness</a:t>
            </a:r>
            <a:endParaRPr lang="en-US" altLang="en-US" sz="4000" smtClean="0"/>
          </a:p>
          <a:p>
            <a:endParaRPr lang="en-US" altLang="en-US" smtClean="0"/>
          </a:p>
        </p:txBody>
      </p:sp>
      <p:sp>
        <p:nvSpPr>
          <p:cNvPr id="9220" name="Footer Placeholder 1"/>
          <p:cNvSpPr>
            <a:spLocks noGrp="1"/>
          </p:cNvSpPr>
          <p:nvPr>
            <p:ph type="ftr" sz="quarter" idx="11"/>
          </p:nvPr>
        </p:nvSpPr>
        <p:spPr>
          <a:xfrm>
            <a:off x="457200" y="6248400"/>
            <a:ext cx="6705600" cy="609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smtClean="0"/>
              <a:t>MVCC Corporate and Community Education</a:t>
            </a:r>
          </a:p>
        </p:txBody>
      </p:sp>
      <p:sp>
        <p:nvSpPr>
          <p:cNvPr id="9221"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E27E9A5-B335-4C1B-8146-AF1A7166C8DD}" type="slidenum">
              <a:rPr lang="en-US" altLang="en-US" sz="1400" smtClean="0"/>
              <a:pPr>
                <a:spcBef>
                  <a:spcPct val="0"/>
                </a:spcBef>
                <a:buFontTx/>
                <a:buNone/>
              </a:pPr>
              <a:t>4</a:t>
            </a:fld>
            <a:endParaRPr lang="en-US" altLang="en-US" sz="140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noChangeArrowheads="1"/>
          </p:cNvSpPr>
          <p:nvPr>
            <p:ph type="title"/>
          </p:nvPr>
        </p:nvSpPr>
        <p:spPr/>
        <p:txBody>
          <a:bodyPr/>
          <a:lstStyle/>
          <a:p>
            <a:r>
              <a:rPr lang="en-US" altLang="en-US" smtClean="0"/>
              <a:t>Adjustable Guards Bandsaw</a:t>
            </a:r>
          </a:p>
        </p:txBody>
      </p:sp>
      <p:sp>
        <p:nvSpPr>
          <p:cNvPr id="72707" name="Content Placeholder 2">
            <a:extLst/>
          </p:cNvPr>
          <p:cNvSpPr>
            <a:spLocks noGrp="1"/>
          </p:cNvSpPr>
          <p:nvPr>
            <p:ph sz="half" idx="1"/>
          </p:nvPr>
        </p:nvSpPr>
        <p:spPr/>
        <p:txBody>
          <a:bodyPr/>
          <a:lstStyle/>
          <a:p>
            <a:pPr>
              <a:defRPr/>
            </a:pPr>
            <a:r>
              <a:rPr lang="en-US" altLang="en-US" dirty="0"/>
              <a:t>Barrier may be adjusted for variable operations</a:t>
            </a:r>
          </a:p>
          <a:p>
            <a:pPr lvl="1">
              <a:defRPr/>
            </a:pPr>
            <a:r>
              <a:rPr lang="en-US" altLang="en-US" dirty="0"/>
              <a:t>What are the drawbacks?</a:t>
            </a:r>
          </a:p>
          <a:p>
            <a:pPr>
              <a:defRPr/>
            </a:pPr>
            <a:r>
              <a:rPr lang="en-US" altLang="en-US" dirty="0"/>
              <a:t>Bandsaw blade adjustable guard</a:t>
            </a:r>
          </a:p>
          <a:p>
            <a:pPr>
              <a:defRPr/>
            </a:pPr>
            <a:endParaRPr lang="en-US" altLang="en-US" dirty="0"/>
          </a:p>
          <a:p>
            <a:pPr marL="0" indent="0">
              <a:buFontTx/>
              <a:buNone/>
              <a:defRPr/>
            </a:pPr>
            <a:r>
              <a:rPr lang="en-US" altLang="en-US" sz="1600" dirty="0"/>
              <a:t>OSHA 10 Hour GI Presentation</a:t>
            </a:r>
          </a:p>
          <a:p>
            <a:pPr>
              <a:defRPr/>
            </a:pPr>
            <a:endParaRPr lang="en-US" altLang="en-US" dirty="0"/>
          </a:p>
        </p:txBody>
      </p:sp>
      <p:pic>
        <p:nvPicPr>
          <p:cNvPr id="71684" name="Picture 4" descr="Slide2"/>
          <p:cNvPicPr>
            <a:picLocks noGrp="1" noChangeAspect="1" noChangeArrowheads="1"/>
          </p:cNvPicPr>
          <p:nvPr>
            <p:ph sz="half" idx="2"/>
          </p:nvPr>
        </p:nvPicPr>
        <p:blipFill>
          <a:blip r:embed="rId2">
            <a:extLst>
              <a:ext uri="{28A0092B-C50C-407E-A947-70E740481C1C}">
                <a14:useLocalDpi xmlns:a14="http://schemas.microsoft.com/office/drawing/2010/main"/>
              </a:ext>
            </a:extLst>
          </a:blip>
          <a:srcRect/>
          <a:stretch>
            <a:fillRect/>
          </a:stretch>
        </p:blipFill>
        <p:spPr>
          <a:xfrm>
            <a:off x="4576763" y="1752600"/>
            <a:ext cx="3200400" cy="3124200"/>
          </a:xfrm>
          <a:noFill/>
          <a:extLst>
            <a:ext uri="{91240B29-F687-4F45-9708-019B960494DF}">
              <a14:hiddenLine xmlns:a14="http://schemas.microsoft.com/office/drawing/2010/main" w="57150">
                <a:solidFill>
                  <a:srgbClr val="660066"/>
                </a:solidFill>
                <a:miter lim="800000"/>
                <a:headEnd/>
                <a:tailEnd/>
              </a14:hiddenLine>
            </a:ext>
          </a:extLst>
        </p:spPr>
      </p:pic>
      <p:sp>
        <p:nvSpPr>
          <p:cNvPr id="71685" name="Arrow: Right 7" descr="Arrow to the right pointing to picture"/>
          <p:cNvSpPr>
            <a:spLocks noChangeArrowheads="1"/>
          </p:cNvSpPr>
          <p:nvPr/>
        </p:nvSpPr>
        <p:spPr bwMode="auto">
          <a:xfrm>
            <a:off x="3930650" y="4356100"/>
            <a:ext cx="1479550" cy="139700"/>
          </a:xfrm>
          <a:prstGeom prst="rightArrow">
            <a:avLst>
              <a:gd name="adj1" fmla="val 50000"/>
              <a:gd name="adj2" fmla="val 50209"/>
            </a:avLst>
          </a:prstGeom>
          <a:solidFill>
            <a:schemeClr val="accent1"/>
          </a:solidFill>
          <a:ln w="12700" cap="sq" algn="ctr">
            <a:solidFill>
              <a:schemeClr val="tx1"/>
            </a:solidFill>
            <a:round/>
            <a:headEnd type="none" w="sm" len="sm"/>
            <a:tailEnd type="none" w="sm" len="sm"/>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600"/>
          </a:p>
        </p:txBody>
      </p:sp>
      <p:sp>
        <p:nvSpPr>
          <p:cNvPr id="71686"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smtClean="0"/>
              <a:t>MVCC Corporate and Community Education</a:t>
            </a:r>
          </a:p>
        </p:txBody>
      </p:sp>
      <p:sp>
        <p:nvSpPr>
          <p:cNvPr id="71687"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84C772F-3EA6-4E97-AC7A-9C5E1DD03292}" type="slidenum">
              <a:rPr lang="en-US" altLang="en-US" sz="1400" smtClean="0"/>
              <a:pPr>
                <a:spcBef>
                  <a:spcPct val="0"/>
                </a:spcBef>
                <a:buFontTx/>
                <a:buNone/>
              </a:pPr>
              <a:t>40</a:t>
            </a:fld>
            <a:endParaRPr lang="en-US" altLang="en-US" sz="140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altLang="en-US" smtClean="0"/>
              <a:t>Self-adjusting Guards</a:t>
            </a:r>
          </a:p>
        </p:txBody>
      </p:sp>
      <p:sp>
        <p:nvSpPr>
          <p:cNvPr id="72707" name="Rectangle 3"/>
          <p:cNvSpPr>
            <a:spLocks noGrp="1" noChangeArrowheads="1"/>
          </p:cNvSpPr>
          <p:nvPr>
            <p:ph type="body" sz="half" idx="1"/>
          </p:nvPr>
        </p:nvSpPr>
        <p:spPr/>
        <p:txBody>
          <a:bodyPr/>
          <a:lstStyle/>
          <a:p>
            <a:r>
              <a:rPr lang="en-US" altLang="en-US" smtClean="0"/>
              <a:t>Advantage</a:t>
            </a:r>
          </a:p>
          <a:p>
            <a:pPr lvl="1"/>
            <a:r>
              <a:rPr lang="en-US" altLang="en-US" smtClean="0"/>
              <a:t>Employee not involved in positioning</a:t>
            </a:r>
          </a:p>
          <a:p>
            <a:pPr lvl="1"/>
            <a:r>
              <a:rPr lang="en-US" altLang="en-US" smtClean="0"/>
              <a:t>Readily available</a:t>
            </a:r>
          </a:p>
          <a:p>
            <a:r>
              <a:rPr lang="en-US" altLang="en-US" smtClean="0"/>
              <a:t>Disadvantage</a:t>
            </a:r>
          </a:p>
          <a:p>
            <a:pPr lvl="1"/>
            <a:r>
              <a:rPr lang="en-US" altLang="en-US" smtClean="0"/>
              <a:t>Not maximum protection</a:t>
            </a:r>
          </a:p>
          <a:p>
            <a:pPr lvl="1"/>
            <a:r>
              <a:rPr lang="en-US" altLang="en-US" smtClean="0"/>
              <a:t>May need frequent fine tuning</a:t>
            </a:r>
          </a:p>
          <a:p>
            <a:endParaRPr lang="en-US" altLang="en-US" smtClean="0"/>
          </a:p>
        </p:txBody>
      </p:sp>
      <p:pic>
        <p:nvPicPr>
          <p:cNvPr id="72709" name="Content Placeholder 2" descr="Picture depicts slef-adjusting guards"/>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4857750" y="1949450"/>
            <a:ext cx="3676650" cy="4114800"/>
          </a:xfrm>
        </p:spPr>
      </p:pic>
      <p:sp>
        <p:nvSpPr>
          <p:cNvPr id="72710" name="TextBox 1"/>
          <p:cNvSpPr txBox="1">
            <a:spLocks noChangeArrowheads="1"/>
          </p:cNvSpPr>
          <p:nvPr/>
        </p:nvSpPr>
        <p:spPr bwMode="auto">
          <a:xfrm>
            <a:off x="7162800" y="5791200"/>
            <a:ext cx="9953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solidFill>
                  <a:schemeClr val="bg2"/>
                </a:solidFill>
              </a:rPr>
              <a:t>OSHA 3067</a:t>
            </a:r>
          </a:p>
        </p:txBody>
      </p:sp>
      <p:sp>
        <p:nvSpPr>
          <p:cNvPr id="72711"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smtClean="0"/>
              <a:t>MVCC Corporate and Community Education</a:t>
            </a:r>
          </a:p>
        </p:txBody>
      </p:sp>
      <p:sp>
        <p:nvSpPr>
          <p:cNvPr id="72712"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9140DFE-D9DE-4EB5-9073-356E22733783}" type="slidenum">
              <a:rPr lang="en-US" altLang="en-US" sz="1400" smtClean="0"/>
              <a:pPr>
                <a:spcBef>
                  <a:spcPct val="0"/>
                </a:spcBef>
                <a:buFontTx/>
                <a:buNone/>
              </a:pPr>
              <a:t>41</a:t>
            </a:fld>
            <a:endParaRPr lang="en-US" altLang="en-US" sz="140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altLang="en-US" smtClean="0"/>
              <a:t>Self-adjusting Guard</a:t>
            </a:r>
            <a:br>
              <a:rPr lang="en-US" altLang="en-US" smtClean="0"/>
            </a:br>
            <a:r>
              <a:rPr lang="en-US" altLang="en-US" smtClean="0"/>
              <a:t>Table Circular Saw</a:t>
            </a:r>
          </a:p>
        </p:txBody>
      </p:sp>
      <p:pic>
        <p:nvPicPr>
          <p:cNvPr id="74756" name="Picture 1" descr="Picture shows self adjusting guard on a circular table saw"/>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590800" y="1936750"/>
            <a:ext cx="4335463" cy="441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7" name="TextBox 1"/>
          <p:cNvSpPr txBox="1">
            <a:spLocks noChangeArrowheads="1"/>
          </p:cNvSpPr>
          <p:nvPr/>
        </p:nvSpPr>
        <p:spPr bwMode="auto">
          <a:xfrm>
            <a:off x="381000" y="5943600"/>
            <a:ext cx="18748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a:t>OSHA  GI 10 Hour</a:t>
            </a:r>
          </a:p>
        </p:txBody>
      </p:sp>
      <p:sp>
        <p:nvSpPr>
          <p:cNvPr id="74758"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smtClean="0"/>
              <a:t>MVCC Corporate and Community Education</a:t>
            </a:r>
          </a:p>
        </p:txBody>
      </p:sp>
      <p:sp>
        <p:nvSpPr>
          <p:cNvPr id="74759"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3969F9D-FAA8-41E1-8B37-B8F25C780577}" type="slidenum">
              <a:rPr lang="en-US" altLang="en-US" sz="1400" smtClean="0"/>
              <a:pPr>
                <a:spcBef>
                  <a:spcPct val="0"/>
                </a:spcBef>
                <a:buFontTx/>
                <a:buNone/>
              </a:pPr>
              <a:t>42</a:t>
            </a:fld>
            <a:endParaRPr lang="en-US" altLang="en-US" sz="140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altLang="en-US" smtClean="0"/>
              <a:t>Devices</a:t>
            </a:r>
          </a:p>
        </p:txBody>
      </p:sp>
      <p:sp>
        <p:nvSpPr>
          <p:cNvPr id="76803" name="Rectangle 3"/>
          <p:cNvSpPr>
            <a:spLocks noGrp="1" noChangeArrowheads="1"/>
          </p:cNvSpPr>
          <p:nvPr>
            <p:ph type="body" sz="half" idx="1"/>
          </p:nvPr>
        </p:nvSpPr>
        <p:spPr/>
        <p:txBody>
          <a:bodyPr/>
          <a:lstStyle/>
          <a:p>
            <a:r>
              <a:rPr lang="en-US" altLang="en-US" smtClean="0"/>
              <a:t>Presence sensing</a:t>
            </a:r>
          </a:p>
          <a:p>
            <a:pPr lvl="1"/>
            <a:r>
              <a:rPr lang="en-US" altLang="en-US" smtClean="0"/>
              <a:t>Photoelectrical</a:t>
            </a:r>
          </a:p>
          <a:p>
            <a:pPr lvl="1"/>
            <a:r>
              <a:rPr lang="en-US" altLang="en-US" smtClean="0"/>
              <a:t>Radiofrequency</a:t>
            </a:r>
          </a:p>
          <a:p>
            <a:pPr lvl="1"/>
            <a:r>
              <a:rPr lang="en-US" altLang="en-US" smtClean="0"/>
              <a:t>Electromechanical</a:t>
            </a:r>
          </a:p>
          <a:p>
            <a:r>
              <a:rPr lang="en-US" altLang="en-US" smtClean="0"/>
              <a:t>Pullback</a:t>
            </a:r>
          </a:p>
          <a:p>
            <a:r>
              <a:rPr lang="en-US" altLang="en-US" smtClean="0"/>
              <a:t>Restraint</a:t>
            </a:r>
          </a:p>
        </p:txBody>
      </p:sp>
      <p:sp>
        <p:nvSpPr>
          <p:cNvPr id="76804" name="Rectangle 4"/>
          <p:cNvSpPr>
            <a:spLocks noGrp="1" noChangeArrowheads="1"/>
          </p:cNvSpPr>
          <p:nvPr>
            <p:ph type="body" sz="half" idx="2"/>
          </p:nvPr>
        </p:nvSpPr>
        <p:spPr>
          <a:xfrm>
            <a:off x="4495800" y="1981200"/>
            <a:ext cx="3962400" cy="4114800"/>
          </a:xfrm>
        </p:spPr>
        <p:txBody>
          <a:bodyPr/>
          <a:lstStyle/>
          <a:p>
            <a:r>
              <a:rPr lang="en-US" altLang="en-US" smtClean="0"/>
              <a:t>Safety Controls</a:t>
            </a:r>
          </a:p>
          <a:p>
            <a:pPr lvl="1"/>
            <a:r>
              <a:rPr lang="en-US" altLang="en-US" smtClean="0"/>
              <a:t>Safety trip control</a:t>
            </a:r>
          </a:p>
          <a:p>
            <a:pPr lvl="1"/>
            <a:r>
              <a:rPr lang="en-US" altLang="en-US" smtClean="0"/>
              <a:t>Two-hand control/trip</a:t>
            </a:r>
          </a:p>
          <a:p>
            <a:r>
              <a:rPr lang="en-US" altLang="en-US" smtClean="0"/>
              <a:t>Gates</a:t>
            </a:r>
          </a:p>
          <a:p>
            <a:endParaRPr lang="en-US" altLang="en-US" smtClean="0"/>
          </a:p>
        </p:txBody>
      </p:sp>
      <p:sp>
        <p:nvSpPr>
          <p:cNvPr id="76806"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smtClean="0"/>
              <a:t>MVCC Corporate and Community Education</a:t>
            </a:r>
          </a:p>
        </p:txBody>
      </p:sp>
      <p:sp>
        <p:nvSpPr>
          <p:cNvPr id="76807"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B9E7D5A-EF7B-42CC-BD4D-849ACF7A8D4B}" type="slidenum">
              <a:rPr lang="en-US" altLang="en-US" sz="1400" smtClean="0"/>
              <a:pPr>
                <a:spcBef>
                  <a:spcPct val="0"/>
                </a:spcBef>
                <a:buFontTx/>
                <a:buNone/>
              </a:pPr>
              <a:t>43</a:t>
            </a:fld>
            <a:endParaRPr lang="en-US" altLang="en-US" sz="140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altLang="en-US" smtClean="0"/>
              <a:t>Presence-Sensing Device</a:t>
            </a:r>
          </a:p>
        </p:txBody>
      </p:sp>
      <p:sp>
        <p:nvSpPr>
          <p:cNvPr id="78852" name="TextBox 7"/>
          <p:cNvSpPr txBox="1">
            <a:spLocks noChangeArrowheads="1"/>
          </p:cNvSpPr>
          <p:nvPr/>
        </p:nvSpPr>
        <p:spPr bwMode="auto">
          <a:xfrm>
            <a:off x="1371600" y="5961063"/>
            <a:ext cx="5867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a:t>www.osha.gov/SLTC/etools/machineguarding/presses/psd.html</a:t>
            </a:r>
          </a:p>
        </p:txBody>
      </p:sp>
      <p:pic>
        <p:nvPicPr>
          <p:cNvPr id="78853" name="Picture 1" descr="Picture shows presence-sensing device using infared beams to detect obstructions"/>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287838" y="1981200"/>
            <a:ext cx="4367212" cy="328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4" name="Picture 2" descr="Second picture shows infared beams for presence-sensing device"/>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609600" y="2014538"/>
            <a:ext cx="3348038" cy="328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5"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smtClean="0"/>
              <a:t>MVCC Corporate and Community Education</a:t>
            </a:r>
          </a:p>
        </p:txBody>
      </p:sp>
      <p:sp>
        <p:nvSpPr>
          <p:cNvPr id="78856"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412A306-7C9C-4835-B8AB-69E875578C7C}" type="slidenum">
              <a:rPr lang="en-US" altLang="en-US" sz="1400" smtClean="0"/>
              <a:pPr>
                <a:spcBef>
                  <a:spcPct val="0"/>
                </a:spcBef>
                <a:buFontTx/>
                <a:buNone/>
              </a:pPr>
              <a:t>44</a:t>
            </a:fld>
            <a:endParaRPr lang="en-US" altLang="en-US" sz="140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noChangeArrowheads="1"/>
          </p:cNvSpPr>
          <p:nvPr>
            <p:ph type="title"/>
          </p:nvPr>
        </p:nvSpPr>
        <p:spPr/>
        <p:txBody>
          <a:bodyPr/>
          <a:lstStyle/>
          <a:p>
            <a:r>
              <a:rPr lang="en-US" altLang="en-US" smtClean="0"/>
              <a:t>Pullback Device</a:t>
            </a:r>
            <a:br>
              <a:rPr lang="en-US" altLang="en-US" smtClean="0"/>
            </a:br>
            <a:endParaRPr lang="en-US" altLang="en-US" smtClean="0"/>
          </a:p>
        </p:txBody>
      </p:sp>
      <p:sp>
        <p:nvSpPr>
          <p:cNvPr id="81923" name="Content Placeholder 2">
            <a:extLst/>
          </p:cNvPr>
          <p:cNvSpPr>
            <a:spLocks noGrp="1"/>
          </p:cNvSpPr>
          <p:nvPr>
            <p:ph sz="half" idx="1"/>
          </p:nvPr>
        </p:nvSpPr>
        <p:spPr>
          <a:xfrm>
            <a:off x="685800" y="1371600"/>
            <a:ext cx="3810000" cy="4724400"/>
          </a:xfrm>
        </p:spPr>
        <p:txBody>
          <a:bodyPr/>
          <a:lstStyle/>
          <a:p>
            <a:pPr>
              <a:defRPr/>
            </a:pPr>
            <a:r>
              <a:rPr lang="en-US" altLang="en-US" sz="2200" dirty="0"/>
              <a:t>Utilizes a series of cables attached to the operator’s hands, wrists, and/or arms</a:t>
            </a:r>
          </a:p>
          <a:p>
            <a:pPr>
              <a:defRPr/>
            </a:pPr>
            <a:r>
              <a:rPr lang="en-US" altLang="en-US" sz="2200" dirty="0"/>
              <a:t>Primarily used on machines with stroking action</a:t>
            </a:r>
          </a:p>
          <a:p>
            <a:pPr>
              <a:defRPr/>
            </a:pPr>
            <a:r>
              <a:rPr lang="en-US" altLang="en-US" sz="2200" dirty="0"/>
              <a:t>Allows access to the point of operation when the slide/ram is up</a:t>
            </a:r>
          </a:p>
          <a:p>
            <a:pPr>
              <a:defRPr/>
            </a:pPr>
            <a:r>
              <a:rPr lang="en-US" altLang="en-US" sz="2200" dirty="0"/>
              <a:t>Withdraws hands when the slide/ram begins to descend</a:t>
            </a:r>
          </a:p>
          <a:p>
            <a:pPr marL="0" indent="0">
              <a:buFontTx/>
              <a:buNone/>
              <a:defRPr/>
            </a:pPr>
            <a:r>
              <a:rPr lang="en-US" altLang="en-US" sz="1400" dirty="0"/>
              <a:t>	OSHA 10 Hour GI Presentation</a:t>
            </a:r>
          </a:p>
          <a:p>
            <a:pPr>
              <a:defRPr/>
            </a:pPr>
            <a:endParaRPr lang="en-US" altLang="en-US" dirty="0"/>
          </a:p>
        </p:txBody>
      </p:sp>
      <p:pic>
        <p:nvPicPr>
          <p:cNvPr id="6" name="Content Placeholder 5" title="pullback device">
            <a:extLst/>
          </p:cNvPr>
          <p:cNvPicPr>
            <a:picLocks noGrp="1" noChangeAspect="1"/>
          </p:cNvPicPr>
          <p:nvPr>
            <p:ph sz="half" idx="2"/>
          </p:nvPr>
        </p:nvPicPr>
        <p:blipFill>
          <a:blip r:embed="rId2">
            <a:extLst>
              <a:ext uri="{28A0092B-C50C-407E-A947-70E740481C1C}">
                <a14:useLocalDpi xmlns:a14="http://schemas.microsoft.com/office/drawing/2010/main"/>
              </a:ext>
            </a:extLst>
          </a:blip>
          <a:stretch>
            <a:fillRect/>
          </a:stretch>
        </p:blipFill>
        <p:spPr>
          <a:xfrm>
            <a:off x="5205413" y="1524000"/>
            <a:ext cx="2695575" cy="4508500"/>
          </a:xfrm>
        </p:spPr>
      </p:pic>
      <p:sp>
        <p:nvSpPr>
          <p:cNvPr id="80901"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smtClean="0"/>
              <a:t>MVCC Corporate and Community Education</a:t>
            </a:r>
          </a:p>
        </p:txBody>
      </p:sp>
      <p:sp>
        <p:nvSpPr>
          <p:cNvPr id="80902"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3C68DB2-30CB-435F-A865-B6EE13E2C146}" type="slidenum">
              <a:rPr lang="en-US" altLang="en-US" sz="1400" smtClean="0"/>
              <a:pPr>
                <a:spcBef>
                  <a:spcPct val="0"/>
                </a:spcBef>
                <a:buFontTx/>
                <a:buNone/>
              </a:pPr>
              <a:t>45</a:t>
            </a:fld>
            <a:endParaRPr lang="en-US" altLang="en-US" sz="140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noChangeArrowheads="1"/>
          </p:cNvSpPr>
          <p:nvPr>
            <p:ph type="title"/>
          </p:nvPr>
        </p:nvSpPr>
        <p:spPr>
          <a:xfrm>
            <a:off x="685800" y="228600"/>
            <a:ext cx="7772400" cy="1212850"/>
          </a:xfrm>
        </p:spPr>
        <p:txBody>
          <a:bodyPr/>
          <a:lstStyle/>
          <a:p>
            <a:r>
              <a:rPr lang="en-US" altLang="en-US" sz="2400" smtClean="0"/>
              <a:t/>
            </a:r>
            <a:br>
              <a:rPr lang="en-US" altLang="en-US" sz="2400" smtClean="0"/>
            </a:br>
            <a:r>
              <a:rPr lang="en-US" altLang="en-US" sz="2400" smtClean="0"/>
              <a:t/>
            </a:r>
            <a:br>
              <a:rPr lang="en-US" altLang="en-US" sz="2400" smtClean="0"/>
            </a:br>
            <a:r>
              <a:rPr lang="en-US" altLang="en-US" sz="2400" smtClean="0"/>
              <a:t/>
            </a:r>
            <a:br>
              <a:rPr lang="en-US" altLang="en-US" sz="2400" smtClean="0"/>
            </a:br>
            <a:r>
              <a:rPr lang="en-US" altLang="en-US" sz="2400" smtClean="0"/>
              <a:t/>
            </a:r>
            <a:br>
              <a:rPr lang="en-US" altLang="en-US" sz="2400" smtClean="0"/>
            </a:br>
            <a:r>
              <a:rPr lang="en-US" altLang="en-US" sz="2400" smtClean="0"/>
              <a:t>Types of Machine Safe Guards</a:t>
            </a:r>
            <a:br>
              <a:rPr lang="en-US" altLang="en-US" sz="2400" smtClean="0"/>
            </a:br>
            <a:r>
              <a:rPr lang="en-US" altLang="en-US" sz="2400" smtClean="0">
                <a:cs typeface="Tahoma" panose="020B0604030504040204" pitchFamily="34" charset="0"/>
              </a:rPr>
              <a:t>Hands in die, feeding</a:t>
            </a:r>
            <a:br>
              <a:rPr lang="en-US" altLang="en-US" sz="2400" smtClean="0">
                <a:cs typeface="Tahoma" panose="020B0604030504040204" pitchFamily="34" charset="0"/>
              </a:rPr>
            </a:br>
            <a:r>
              <a:rPr lang="en-US" altLang="en-US" sz="2400" smtClean="0">
                <a:cs typeface="Tahoma" panose="020B0604030504040204" pitchFamily="34" charset="0"/>
              </a:rPr>
              <a:t>Point of operation exposed</a:t>
            </a:r>
            <a:br>
              <a:rPr lang="en-US" altLang="en-US" sz="2400" smtClean="0">
                <a:cs typeface="Tahoma" panose="020B0604030504040204" pitchFamily="34" charset="0"/>
              </a:rPr>
            </a:br>
            <a:r>
              <a:rPr lang="en-US" altLang="en-US" sz="2400" smtClean="0">
                <a:cs typeface="Tahoma" panose="020B0604030504040204" pitchFamily="34" charset="0"/>
              </a:rPr>
              <a:t>Pullback device attached and properly adjustedHands in die, feeding</a:t>
            </a:r>
            <a:br>
              <a:rPr lang="en-US" altLang="en-US" sz="2400" smtClean="0">
                <a:cs typeface="Tahoma" panose="020B0604030504040204" pitchFamily="34" charset="0"/>
              </a:rPr>
            </a:br>
            <a:r>
              <a:rPr lang="en-US" altLang="en-US" sz="2400" smtClean="0">
                <a:cs typeface="Tahoma" panose="020B0604030504040204" pitchFamily="34" charset="0"/>
              </a:rPr>
              <a:t>Point of operation exposed</a:t>
            </a:r>
            <a:br>
              <a:rPr lang="en-US" altLang="en-US" sz="2400" smtClean="0">
                <a:cs typeface="Tahoma" panose="020B0604030504040204" pitchFamily="34" charset="0"/>
              </a:rPr>
            </a:br>
            <a:r>
              <a:rPr lang="en-US" altLang="en-US" sz="2400" smtClean="0">
                <a:cs typeface="Tahoma" panose="020B0604030504040204" pitchFamily="34" charset="0"/>
              </a:rPr>
              <a:t>Pullback device attached and properly adjusted</a:t>
            </a:r>
            <a:br>
              <a:rPr lang="en-US" altLang="en-US" sz="2400" smtClean="0">
                <a:cs typeface="Tahoma" panose="020B0604030504040204" pitchFamily="34" charset="0"/>
              </a:rPr>
            </a:br>
            <a:endParaRPr lang="en-US" altLang="en-US" sz="2400" smtClean="0"/>
          </a:p>
        </p:txBody>
      </p:sp>
      <p:pic>
        <p:nvPicPr>
          <p:cNvPr id="6" name="Picture 12" descr="S:\Pullback-Hands in Die.jpg" title="pullback device">
            <a:extLst/>
          </p:cNvPr>
          <p:cNvPicPr>
            <a:picLocks noGrp="1" noChangeAspect="1" noChangeArrowheads="1"/>
          </p:cNvPicPr>
          <p:nvPr>
            <p:ph sz="half" idx="1"/>
          </p:nvPr>
        </p:nvPicPr>
        <p:blipFill>
          <a:blip r:embed="rId2">
            <a:extLst>
              <a:ext uri="{28A0092B-C50C-407E-A947-70E740481C1C}">
                <a14:useLocalDpi xmlns:a14="http://schemas.microsoft.com/office/drawing/2010/main"/>
              </a:ext>
            </a:extLst>
          </a:blip>
          <a:srcRect/>
          <a:stretch>
            <a:fillRect/>
          </a:stretch>
        </p:blipFill>
        <p:spPr>
          <a:xfrm>
            <a:off x="838200" y="2819400"/>
            <a:ext cx="3505200" cy="3048000"/>
          </a:xfrm>
          <a:ln>
            <a:solidFill>
              <a:schemeClr val="tx1"/>
            </a:solidFill>
          </a:ln>
          <a:extLst/>
        </p:spPr>
      </p:pic>
      <p:pic>
        <p:nvPicPr>
          <p:cNvPr id="7" name="Picture 9" descr="S:\Pullback-Retracted.tif" title="pullback device">
            <a:extLst/>
          </p:cNvPr>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a:xfrm>
            <a:off x="4800600" y="2819400"/>
            <a:ext cx="3429000" cy="3048000"/>
          </a:xfrm>
          <a:ln>
            <a:solidFill>
              <a:schemeClr val="tx1"/>
            </a:solidFill>
          </a:ln>
          <a:extLst/>
        </p:spPr>
      </p:pic>
      <p:sp>
        <p:nvSpPr>
          <p:cNvPr id="81926"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smtClean="0"/>
              <a:t>MVCC Corporate and Community Education</a:t>
            </a:r>
          </a:p>
        </p:txBody>
      </p:sp>
      <p:sp>
        <p:nvSpPr>
          <p:cNvPr id="81927"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1397542-B555-410A-9250-63B0C4A89E86}" type="slidenum">
              <a:rPr lang="en-US" altLang="en-US" sz="1400" smtClean="0"/>
              <a:pPr>
                <a:spcBef>
                  <a:spcPct val="0"/>
                </a:spcBef>
                <a:buFontTx/>
                <a:buNone/>
              </a:pPr>
              <a:t>46</a:t>
            </a:fld>
            <a:endParaRPr lang="en-US" altLang="en-US" sz="1400" smtClean="0"/>
          </a:p>
        </p:txBody>
      </p:sp>
      <p:sp>
        <p:nvSpPr>
          <p:cNvPr id="81928" name="Rectangle 1"/>
          <p:cNvSpPr>
            <a:spLocks noChangeArrowheads="1"/>
          </p:cNvSpPr>
          <p:nvPr/>
        </p:nvSpPr>
        <p:spPr bwMode="auto">
          <a:xfrm>
            <a:off x="3201988" y="3259138"/>
            <a:ext cx="30241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a:t>OSHA 10 Hour GI Presentation</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noChangeArrowheads="1"/>
          </p:cNvSpPr>
          <p:nvPr>
            <p:ph type="title"/>
          </p:nvPr>
        </p:nvSpPr>
        <p:spPr/>
        <p:txBody>
          <a:bodyPr/>
          <a:lstStyle/>
          <a:p>
            <a:r>
              <a:rPr lang="en-US" altLang="en-US" smtClean="0"/>
              <a:t>Restraint Device</a:t>
            </a:r>
            <a:br>
              <a:rPr lang="en-US" altLang="en-US" smtClean="0"/>
            </a:br>
            <a:r>
              <a:rPr lang="en-US" altLang="en-US" smtClean="0"/>
              <a:t> </a:t>
            </a:r>
            <a:br>
              <a:rPr lang="en-US" altLang="en-US" smtClean="0"/>
            </a:br>
            <a:endParaRPr lang="en-US" altLang="en-US" smtClean="0"/>
          </a:p>
        </p:txBody>
      </p:sp>
      <p:sp>
        <p:nvSpPr>
          <p:cNvPr id="83971" name="Content Placeholder 2">
            <a:extLst/>
          </p:cNvPr>
          <p:cNvSpPr>
            <a:spLocks noGrp="1"/>
          </p:cNvSpPr>
          <p:nvPr>
            <p:ph sz="half" idx="1"/>
          </p:nvPr>
        </p:nvSpPr>
        <p:spPr>
          <a:xfrm>
            <a:off x="685800" y="1371600"/>
            <a:ext cx="3810000" cy="4724400"/>
          </a:xfrm>
        </p:spPr>
        <p:txBody>
          <a:bodyPr/>
          <a:lstStyle/>
          <a:p>
            <a:pPr>
              <a:defRPr/>
            </a:pPr>
            <a:r>
              <a:rPr lang="en-US" altLang="en-US" sz="2000" dirty="0"/>
              <a:t>Uses cables or straps attached to the operator’s hands and a fixed point</a:t>
            </a:r>
          </a:p>
          <a:p>
            <a:pPr>
              <a:defRPr/>
            </a:pPr>
            <a:r>
              <a:rPr lang="en-US" altLang="en-US" sz="2000" dirty="0"/>
              <a:t>Must be adjusted to let the operator’s hands travel within a predetermined safe area                      </a:t>
            </a:r>
            <a:r>
              <a:rPr lang="en-US" altLang="en-US" sz="1200" dirty="0"/>
              <a:t>OSHA GI 10 Hour</a:t>
            </a:r>
          </a:p>
          <a:p>
            <a:pPr>
              <a:defRPr/>
            </a:pPr>
            <a:r>
              <a:rPr lang="en-US" altLang="en-US" sz="2000" dirty="0"/>
              <a:t>Hand-feeding tools are often necessary if the operation involves placing material into the danger area</a:t>
            </a:r>
          </a:p>
          <a:p>
            <a:pPr marL="0" indent="0">
              <a:buFontTx/>
              <a:buNone/>
              <a:defRPr/>
            </a:pPr>
            <a:r>
              <a:rPr lang="en-US" altLang="en-US" sz="2000" dirty="0"/>
              <a:t> </a:t>
            </a:r>
          </a:p>
          <a:p>
            <a:pPr marL="0" indent="0">
              <a:buFontTx/>
              <a:buNone/>
              <a:defRPr/>
            </a:pPr>
            <a:r>
              <a:rPr lang="en-US" altLang="en-US" sz="1400" dirty="0"/>
              <a:t>	</a:t>
            </a:r>
          </a:p>
          <a:p>
            <a:pPr marL="0" indent="0">
              <a:buFontTx/>
              <a:buNone/>
              <a:defRPr/>
            </a:pPr>
            <a:r>
              <a:rPr lang="en-US" altLang="en-US" sz="1400" dirty="0"/>
              <a:t>                                                       NJAFL-CIO</a:t>
            </a:r>
          </a:p>
          <a:p>
            <a:pPr>
              <a:defRPr/>
            </a:pPr>
            <a:endParaRPr lang="en-US" altLang="en-US" dirty="0"/>
          </a:p>
        </p:txBody>
      </p:sp>
      <p:pic>
        <p:nvPicPr>
          <p:cNvPr id="6" name="Content Placeholder 5" title="restraint device">
            <a:extLst/>
          </p:cNvPr>
          <p:cNvPicPr>
            <a:picLocks noGrp="1" noChangeAspect="1"/>
          </p:cNvPicPr>
          <p:nvPr>
            <p:ph sz="half" idx="2"/>
          </p:nvPr>
        </p:nvPicPr>
        <p:blipFill>
          <a:blip r:embed="rId2">
            <a:extLst>
              <a:ext uri="{28A0092B-C50C-407E-A947-70E740481C1C}">
                <a14:useLocalDpi xmlns:a14="http://schemas.microsoft.com/office/drawing/2010/main"/>
              </a:ext>
            </a:extLst>
          </a:blip>
          <a:stretch>
            <a:fillRect/>
          </a:stretch>
        </p:blipFill>
        <p:spPr>
          <a:xfrm>
            <a:off x="4724400" y="1371600"/>
            <a:ext cx="3733800" cy="2514600"/>
          </a:xfrm>
          <a:ln>
            <a:solidFill>
              <a:schemeClr val="tx1"/>
            </a:solidFill>
          </a:ln>
        </p:spPr>
      </p:pic>
      <p:pic>
        <p:nvPicPr>
          <p:cNvPr id="7" name="Picture 6" title="restraint device">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24400" y="3886200"/>
            <a:ext cx="3790950" cy="2006600"/>
          </a:xfrm>
          <a:prstGeom prst="rect">
            <a:avLst/>
          </a:prstGeom>
          <a:ln>
            <a:solidFill>
              <a:schemeClr val="tx1"/>
            </a:solidFill>
          </a:ln>
        </p:spPr>
      </p:pic>
      <p:sp>
        <p:nvSpPr>
          <p:cNvPr id="82950"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smtClean="0"/>
              <a:t>MVCC Corporate and Community Education</a:t>
            </a:r>
          </a:p>
        </p:txBody>
      </p:sp>
      <p:sp>
        <p:nvSpPr>
          <p:cNvPr id="82951"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2F9C481-3D29-4D2B-A4A1-9739F0E696C5}" type="slidenum">
              <a:rPr lang="en-US" altLang="en-US" sz="1400" smtClean="0"/>
              <a:pPr>
                <a:spcBef>
                  <a:spcPct val="0"/>
                </a:spcBef>
                <a:buFontTx/>
                <a:buNone/>
              </a:pPr>
              <a:t>47</a:t>
            </a:fld>
            <a:endParaRPr lang="en-US" altLang="en-US" sz="140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685800" y="114300"/>
            <a:ext cx="7772400" cy="1143000"/>
          </a:xfrm>
        </p:spPr>
        <p:txBody>
          <a:bodyPr/>
          <a:lstStyle/>
          <a:p>
            <a:r>
              <a:rPr lang="en-US" altLang="en-US" smtClean="0"/>
              <a:t>Two-Hand Control</a:t>
            </a:r>
          </a:p>
        </p:txBody>
      </p:sp>
      <p:sp>
        <p:nvSpPr>
          <p:cNvPr id="83971" name="Text Box 3"/>
          <p:cNvSpPr txBox="1">
            <a:spLocks noChangeArrowheads="1"/>
          </p:cNvSpPr>
          <p:nvPr/>
        </p:nvSpPr>
        <p:spPr bwMode="auto">
          <a:xfrm>
            <a:off x="-1779588" y="4876800"/>
            <a:ext cx="7902576"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400"/>
              <a:t>.</a:t>
            </a:r>
          </a:p>
        </p:txBody>
      </p:sp>
      <p:pic>
        <p:nvPicPr>
          <p:cNvPr id="83972" name="Picture 6" descr="C:\My Documents\MACHINE GUARDING\MachineguardingphotosJPG\Slide2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999038" y="1600200"/>
            <a:ext cx="344487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83973" name="Rectangle 8"/>
          <p:cNvSpPr>
            <a:spLocks noGrp="1" noChangeArrowheads="1"/>
          </p:cNvSpPr>
          <p:nvPr>
            <p:ph type="body" idx="1"/>
          </p:nvPr>
        </p:nvSpPr>
        <p:spPr>
          <a:xfrm>
            <a:off x="723900" y="1485900"/>
            <a:ext cx="4324350" cy="4114800"/>
          </a:xfrm>
        </p:spPr>
        <p:txBody>
          <a:bodyPr/>
          <a:lstStyle/>
          <a:p>
            <a:r>
              <a:rPr lang="en-US" altLang="en-US" sz="2500" smtClean="0"/>
              <a:t>Requires constant, concurrent pressure to activate the machine</a:t>
            </a:r>
          </a:p>
          <a:p>
            <a:r>
              <a:rPr lang="en-US" altLang="en-US" sz="2500" smtClean="0"/>
              <a:t>The operator’s hands are required to be at a safe location (on control buttons) and at a safe distance from the danger area while the machine completes its closing cycle</a:t>
            </a:r>
          </a:p>
        </p:txBody>
      </p:sp>
      <p:sp>
        <p:nvSpPr>
          <p:cNvPr id="83974" name="TextBox 1"/>
          <p:cNvSpPr txBox="1">
            <a:spLocks noChangeArrowheads="1"/>
          </p:cNvSpPr>
          <p:nvPr/>
        </p:nvSpPr>
        <p:spPr bwMode="auto">
          <a:xfrm>
            <a:off x="6122988" y="4724400"/>
            <a:ext cx="18399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a:t>OSHA GI 10 hour</a:t>
            </a:r>
          </a:p>
        </p:txBody>
      </p:sp>
      <p:sp>
        <p:nvSpPr>
          <p:cNvPr id="83975"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smtClean="0"/>
              <a:t>MVCC Corporate and Community Education</a:t>
            </a:r>
          </a:p>
        </p:txBody>
      </p:sp>
      <p:sp>
        <p:nvSpPr>
          <p:cNvPr id="83976"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574A64C-A3F3-4FD4-AF7E-089323702023}" type="slidenum">
              <a:rPr lang="en-US" altLang="en-US" sz="1400" smtClean="0"/>
              <a:pPr>
                <a:spcBef>
                  <a:spcPct val="0"/>
                </a:spcBef>
                <a:buFontTx/>
                <a:buNone/>
              </a:pPr>
              <a:t>48</a:t>
            </a:fld>
            <a:endParaRPr lang="en-US" altLang="en-US" sz="1400" smtClean="0"/>
          </a:p>
        </p:txBody>
      </p:sp>
    </p:spTree>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685800" y="412750"/>
            <a:ext cx="7772400" cy="1143000"/>
          </a:xfrm>
        </p:spPr>
        <p:txBody>
          <a:bodyPr/>
          <a:lstStyle/>
          <a:p>
            <a:r>
              <a:rPr lang="en-US" altLang="en-US" smtClean="0"/>
              <a:t>Safety Tripwire Cables</a:t>
            </a:r>
          </a:p>
        </p:txBody>
      </p:sp>
      <p:sp>
        <p:nvSpPr>
          <p:cNvPr id="86019" name="Rectangle 3"/>
          <p:cNvSpPr>
            <a:spLocks noGrp="1" noChangeArrowheads="1"/>
          </p:cNvSpPr>
          <p:nvPr>
            <p:ph type="body" idx="1"/>
          </p:nvPr>
        </p:nvSpPr>
        <p:spPr>
          <a:xfrm>
            <a:off x="627063" y="1747838"/>
            <a:ext cx="3849687" cy="4113212"/>
          </a:xfrm>
        </p:spPr>
        <p:txBody>
          <a:bodyPr/>
          <a:lstStyle/>
          <a:p>
            <a:r>
              <a:rPr lang="en-US" altLang="en-US" sz="2600" smtClean="0"/>
              <a:t>Device located around the perimeter of or near the danger area</a:t>
            </a:r>
          </a:p>
          <a:p>
            <a:r>
              <a:rPr lang="en-US" altLang="en-US" sz="2600" smtClean="0"/>
              <a:t>Operator must be able to reach the cable to stop the machine</a:t>
            </a:r>
          </a:p>
        </p:txBody>
      </p:sp>
      <p:sp>
        <p:nvSpPr>
          <p:cNvPr id="86020" name="TextBox 1"/>
          <p:cNvSpPr txBox="1">
            <a:spLocks noChangeArrowheads="1"/>
          </p:cNvSpPr>
          <p:nvPr/>
        </p:nvSpPr>
        <p:spPr bwMode="auto">
          <a:xfrm>
            <a:off x="6400800" y="5867400"/>
            <a:ext cx="18399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a:t>OSHA  GI 10 hour</a:t>
            </a:r>
          </a:p>
        </p:txBody>
      </p:sp>
      <p:pic>
        <p:nvPicPr>
          <p:cNvPr id="86021" name="Picture 1" descr="Safety tripewire cables. depicts a cable being used to stop machineary"/>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257800" y="1965325"/>
            <a:ext cx="3255963" cy="390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2"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smtClean="0"/>
              <a:t>MVCC Corporate and Community Education</a:t>
            </a:r>
          </a:p>
        </p:txBody>
      </p:sp>
      <p:sp>
        <p:nvSpPr>
          <p:cNvPr id="86023"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26F1570-CB56-4147-B2D5-2DD3F98F6D76}" type="slidenum">
              <a:rPr lang="en-US" altLang="en-US" sz="1400" smtClean="0"/>
              <a:pPr>
                <a:spcBef>
                  <a:spcPct val="0"/>
                </a:spcBef>
                <a:buFontTx/>
                <a:buNone/>
              </a:pPr>
              <a:t>49</a:t>
            </a:fld>
            <a:endParaRPr lang="en-US" altLang="en-US" sz="1400" smtClean="0"/>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smtClean="0"/>
              <a:t>The Problem</a:t>
            </a:r>
          </a:p>
        </p:txBody>
      </p:sp>
      <p:sp>
        <p:nvSpPr>
          <p:cNvPr id="10243" name="Rectangle 3"/>
          <p:cNvSpPr>
            <a:spLocks noGrp="1" noChangeArrowheads="1"/>
          </p:cNvSpPr>
          <p:nvPr>
            <p:ph type="body" sz="half" idx="1"/>
          </p:nvPr>
        </p:nvSpPr>
        <p:spPr>
          <a:xfrm>
            <a:off x="685800" y="1447800"/>
            <a:ext cx="7696200" cy="4648200"/>
          </a:xfrm>
        </p:spPr>
        <p:txBody>
          <a:bodyPr/>
          <a:lstStyle/>
          <a:p>
            <a:r>
              <a:rPr lang="en-US" altLang="en-US" sz="3200" smtClean="0"/>
              <a:t>Workers who operate and maintain machinery each year suffer approximately</a:t>
            </a:r>
          </a:p>
          <a:p>
            <a:pPr lvl="1"/>
            <a:r>
              <a:rPr lang="en-US" altLang="en-US" sz="2800" smtClean="0"/>
              <a:t>18,000 amputations, lacerations, crushing injuries, and abrasions</a:t>
            </a:r>
          </a:p>
          <a:p>
            <a:pPr lvl="1"/>
            <a:r>
              <a:rPr lang="en-US" altLang="en-US" sz="2800" smtClean="0"/>
              <a:t>800 deaths</a:t>
            </a:r>
          </a:p>
        </p:txBody>
      </p:sp>
      <p:pic>
        <p:nvPicPr>
          <p:cNvPr id="10244" name="Picture 1" descr="Hand with missing digits shown"/>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638800" y="4032250"/>
            <a:ext cx="3017838" cy="224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Box 1"/>
          <p:cNvSpPr txBox="1">
            <a:spLocks noChangeArrowheads="1"/>
          </p:cNvSpPr>
          <p:nvPr/>
        </p:nvSpPr>
        <p:spPr bwMode="auto">
          <a:xfrm>
            <a:off x="6172200" y="5943600"/>
            <a:ext cx="12668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a:t>OSHA 7100</a:t>
            </a:r>
          </a:p>
        </p:txBody>
      </p:sp>
      <p:sp>
        <p:nvSpPr>
          <p:cNvPr id="10246" name="Footer Placeholder 1"/>
          <p:cNvSpPr>
            <a:spLocks noGrp="1"/>
          </p:cNvSpPr>
          <p:nvPr>
            <p:ph type="ftr" sz="quarter" idx="11"/>
          </p:nvPr>
        </p:nvSpPr>
        <p:spPr>
          <a:xfrm>
            <a:off x="381000" y="6248400"/>
            <a:ext cx="61722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smtClean="0"/>
              <a:t>MVCC Corporate and Community Education</a:t>
            </a:r>
          </a:p>
        </p:txBody>
      </p:sp>
      <p:sp>
        <p:nvSpPr>
          <p:cNvPr id="10247"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93D06A5-8089-4913-84D4-673FA11D576E}" type="slidenum">
              <a:rPr lang="en-US" altLang="en-US" sz="1400" smtClean="0"/>
              <a:pPr>
                <a:spcBef>
                  <a:spcPct val="0"/>
                </a:spcBef>
                <a:buFontTx/>
                <a:buNone/>
              </a:pPr>
              <a:t>5</a:t>
            </a:fld>
            <a:endParaRPr lang="en-US" altLang="en-US" sz="140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685800" y="-39688"/>
            <a:ext cx="7772400" cy="1143001"/>
          </a:xfrm>
        </p:spPr>
        <p:txBody>
          <a:bodyPr/>
          <a:lstStyle/>
          <a:p>
            <a:r>
              <a:rPr lang="en-US" altLang="en-US" smtClean="0"/>
              <a:t>Gate</a:t>
            </a:r>
          </a:p>
        </p:txBody>
      </p:sp>
      <p:sp>
        <p:nvSpPr>
          <p:cNvPr id="88067" name="Rectangle 7"/>
          <p:cNvSpPr>
            <a:spLocks noGrp="1" noChangeArrowheads="1"/>
          </p:cNvSpPr>
          <p:nvPr>
            <p:ph type="body" idx="1"/>
          </p:nvPr>
        </p:nvSpPr>
        <p:spPr>
          <a:xfrm>
            <a:off x="552450" y="1062038"/>
            <a:ext cx="8120063" cy="1549400"/>
          </a:xfrm>
        </p:spPr>
        <p:txBody>
          <a:bodyPr/>
          <a:lstStyle/>
          <a:p>
            <a:pPr>
              <a:spcBef>
                <a:spcPct val="50000"/>
              </a:spcBef>
            </a:pPr>
            <a:r>
              <a:rPr lang="en-US" altLang="en-US" sz="2400" smtClean="0"/>
              <a:t>Movable barrier device which protects the operator at the point of operation before the machine cycle can be started</a:t>
            </a:r>
          </a:p>
          <a:p>
            <a:pPr>
              <a:spcBef>
                <a:spcPct val="50000"/>
              </a:spcBef>
            </a:pPr>
            <a:r>
              <a:rPr lang="en-US" altLang="en-US" sz="2400" smtClean="0"/>
              <a:t>If the gate does not fully close, machine will not function</a:t>
            </a:r>
          </a:p>
        </p:txBody>
      </p:sp>
      <p:sp>
        <p:nvSpPr>
          <p:cNvPr id="88068" name="Text Box 11"/>
          <p:cNvSpPr txBox="1">
            <a:spLocks noChangeArrowheads="1"/>
          </p:cNvSpPr>
          <p:nvPr/>
        </p:nvSpPr>
        <p:spPr bwMode="auto">
          <a:xfrm>
            <a:off x="1822450" y="5943600"/>
            <a:ext cx="1703388" cy="466725"/>
          </a:xfrm>
          <a:prstGeom prst="rect">
            <a:avLst/>
          </a:prstGeom>
          <a:solidFill>
            <a:schemeClr val="bg1"/>
          </a:solidFill>
          <a:ln w="9525">
            <a:solidFill>
              <a:schemeClr val="tx1"/>
            </a:solidFill>
            <a:miter lim="800000"/>
            <a:headEnd type="none" w="sm" len="sm"/>
            <a:tailEnd type="none" w="sm" len="sm"/>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t>Gate Open</a:t>
            </a:r>
          </a:p>
        </p:txBody>
      </p:sp>
      <p:sp>
        <p:nvSpPr>
          <p:cNvPr id="88069" name="Text Box 12"/>
          <p:cNvSpPr txBox="1">
            <a:spLocks noChangeArrowheads="1"/>
          </p:cNvSpPr>
          <p:nvPr/>
        </p:nvSpPr>
        <p:spPr bwMode="auto">
          <a:xfrm>
            <a:off x="5562600" y="6019800"/>
            <a:ext cx="1908175" cy="466725"/>
          </a:xfrm>
          <a:prstGeom prst="rect">
            <a:avLst/>
          </a:prstGeom>
          <a:solidFill>
            <a:schemeClr val="bg1"/>
          </a:solidFill>
          <a:ln w="9525">
            <a:solidFill>
              <a:schemeClr val="tx1"/>
            </a:solidFill>
            <a:miter lim="800000"/>
            <a:headEnd type="none" w="sm" len="sm"/>
            <a:tailEnd type="none" w="sm" len="sm"/>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t>Gate Closed</a:t>
            </a:r>
          </a:p>
        </p:txBody>
      </p:sp>
      <p:pic>
        <p:nvPicPr>
          <p:cNvPr id="88070" name="Picture 13" descr="Shows an open gat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82700" y="2894013"/>
            <a:ext cx="3060700" cy="310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1" name="Picture 14" descr="Shows a closed gat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786313" y="2924175"/>
            <a:ext cx="3089275"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72" name="Footer Placeholder 1"/>
          <p:cNvSpPr>
            <a:spLocks noGrp="1"/>
          </p:cNvSpPr>
          <p:nvPr>
            <p:ph type="ftr" sz="quarter" idx="11"/>
          </p:nvPr>
        </p:nvSpPr>
        <p:spPr>
          <a:xfrm>
            <a:off x="3124200" y="6410325"/>
            <a:ext cx="2895600" cy="447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smtClean="0"/>
              <a:t>MVCC Corporate and Community Education</a:t>
            </a:r>
          </a:p>
        </p:txBody>
      </p:sp>
      <p:sp>
        <p:nvSpPr>
          <p:cNvPr id="88073" name="Rectangle 2"/>
          <p:cNvSpPr>
            <a:spLocks noChangeArrowheads="1"/>
          </p:cNvSpPr>
          <p:nvPr/>
        </p:nvSpPr>
        <p:spPr bwMode="auto">
          <a:xfrm>
            <a:off x="3817938" y="3259138"/>
            <a:ext cx="17827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a:t>OSHA GI 10 hour</a:t>
            </a:r>
          </a:p>
        </p:txBody>
      </p:sp>
      <p:sp>
        <p:nvSpPr>
          <p:cNvPr id="88074"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E73B31B-8E02-4595-BF79-4B8C03F57BB4}" type="slidenum">
              <a:rPr lang="en-US" altLang="en-US" sz="1400" smtClean="0"/>
              <a:pPr>
                <a:spcBef>
                  <a:spcPct val="0"/>
                </a:spcBef>
                <a:buFontTx/>
                <a:buNone/>
              </a:pPr>
              <a:t>50</a:t>
            </a:fld>
            <a:endParaRPr lang="en-US" altLang="en-US" sz="1400" smtClean="0"/>
          </a:p>
        </p:txBody>
      </p:sp>
    </p:spTree>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685800" y="381000"/>
            <a:ext cx="7772400" cy="1143000"/>
          </a:xfrm>
        </p:spPr>
        <p:txBody>
          <a:bodyPr/>
          <a:lstStyle/>
          <a:p>
            <a:r>
              <a:rPr lang="en-US" altLang="en-US" smtClean="0"/>
              <a:t>Gate</a:t>
            </a:r>
            <a:br>
              <a:rPr lang="en-US" altLang="en-US" smtClean="0"/>
            </a:br>
            <a:r>
              <a:rPr lang="en-US" altLang="en-US" smtClean="0"/>
              <a:t>Vertical Downstroke Baler</a:t>
            </a:r>
          </a:p>
        </p:txBody>
      </p:sp>
      <p:sp>
        <p:nvSpPr>
          <p:cNvPr id="90116" name="TextBox 1"/>
          <p:cNvSpPr txBox="1">
            <a:spLocks noChangeArrowheads="1"/>
          </p:cNvSpPr>
          <p:nvPr/>
        </p:nvSpPr>
        <p:spPr bwMode="auto">
          <a:xfrm>
            <a:off x="3027363" y="1616075"/>
            <a:ext cx="28749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a:t>www.cdc.gov/niosh/hc14.html</a:t>
            </a:r>
          </a:p>
        </p:txBody>
      </p:sp>
      <p:pic>
        <p:nvPicPr>
          <p:cNvPr id="90117" name="Content Placeholder 2" descr="Vertical downstroke baler gate depicted"/>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2016125" y="1981200"/>
            <a:ext cx="5111750" cy="4114800"/>
          </a:xfrm>
        </p:spPr>
      </p:pic>
      <p:sp>
        <p:nvSpPr>
          <p:cNvPr id="90118"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smtClean="0"/>
              <a:t>MVCC Corporate and Community Education</a:t>
            </a:r>
          </a:p>
        </p:txBody>
      </p:sp>
      <p:sp>
        <p:nvSpPr>
          <p:cNvPr id="90119"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5B8CCC5-8CF6-4B2B-BC48-E95D90FC7F17}" type="slidenum">
              <a:rPr lang="en-US" altLang="en-US" sz="1400" smtClean="0"/>
              <a:pPr>
                <a:spcBef>
                  <a:spcPct val="0"/>
                </a:spcBef>
                <a:buFontTx/>
                <a:buNone/>
              </a:pPr>
              <a:t>51</a:t>
            </a:fld>
            <a:endParaRPr lang="en-US" altLang="en-US" sz="140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altLang="en-US" smtClean="0"/>
              <a:t>Safeguard by location/distance</a:t>
            </a:r>
          </a:p>
        </p:txBody>
      </p:sp>
      <p:sp>
        <p:nvSpPr>
          <p:cNvPr id="92163" name="Rectangle 3"/>
          <p:cNvSpPr>
            <a:spLocks noGrp="1" noChangeArrowheads="1"/>
          </p:cNvSpPr>
          <p:nvPr>
            <p:ph type="body" idx="1"/>
          </p:nvPr>
        </p:nvSpPr>
        <p:spPr>
          <a:xfrm>
            <a:off x="685800" y="1981200"/>
            <a:ext cx="3962400" cy="4114800"/>
          </a:xfrm>
        </p:spPr>
        <p:txBody>
          <a:bodyPr/>
          <a:lstStyle/>
          <a:p>
            <a:r>
              <a:rPr lang="en-US" altLang="en-US" sz="2400" smtClean="0"/>
              <a:t>Position dangerous parts of machine in inaccessible areas during normal operation</a:t>
            </a:r>
          </a:p>
          <a:p>
            <a:pPr lvl="1"/>
            <a:r>
              <a:rPr lang="en-US" altLang="en-US" sz="2400" smtClean="0"/>
              <a:t>Moving parts more than 7 feet above floor</a:t>
            </a:r>
          </a:p>
          <a:p>
            <a:pPr lvl="1"/>
            <a:r>
              <a:rPr lang="en-US" altLang="en-US" sz="2400" smtClean="0"/>
              <a:t>Controlled access room</a:t>
            </a:r>
          </a:p>
          <a:p>
            <a:pPr lvl="1"/>
            <a:r>
              <a:rPr lang="en-US" altLang="en-US" sz="2400" smtClean="0"/>
              <a:t>Control station at safe distance from machine</a:t>
            </a:r>
          </a:p>
          <a:p>
            <a:endParaRPr lang="en-US" altLang="en-US" sz="2400" smtClean="0"/>
          </a:p>
        </p:txBody>
      </p:sp>
      <p:pic>
        <p:nvPicPr>
          <p:cNvPr id="92165" name="Picture 5" descr="Safeguard by location and distanc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59325" y="2133600"/>
            <a:ext cx="385127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6" name="TextBox 1"/>
          <p:cNvSpPr txBox="1">
            <a:spLocks noChangeArrowheads="1"/>
          </p:cNvSpPr>
          <p:nvPr/>
        </p:nvSpPr>
        <p:spPr bwMode="auto">
          <a:xfrm>
            <a:off x="5638800" y="5943600"/>
            <a:ext cx="17827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a:t>OSHA GI 10 hour</a:t>
            </a:r>
          </a:p>
        </p:txBody>
      </p:sp>
      <p:sp>
        <p:nvSpPr>
          <p:cNvPr id="92167"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smtClean="0"/>
              <a:t>MVCC Corporate and Community Education</a:t>
            </a:r>
          </a:p>
        </p:txBody>
      </p:sp>
      <p:sp>
        <p:nvSpPr>
          <p:cNvPr id="92168"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37650CE-1660-440D-9A35-950E826D2CB5}" type="slidenum">
              <a:rPr lang="en-US" altLang="en-US" sz="1400" smtClean="0"/>
              <a:pPr>
                <a:spcBef>
                  <a:spcPct val="0"/>
                </a:spcBef>
                <a:buFontTx/>
                <a:buNone/>
              </a:pPr>
              <a:t>52</a:t>
            </a:fld>
            <a:endParaRPr lang="en-US" altLang="en-US" sz="140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altLang="en-US" smtClean="0"/>
              <a:t>Feeding and Ejection Methods</a:t>
            </a:r>
          </a:p>
        </p:txBody>
      </p:sp>
      <p:sp>
        <p:nvSpPr>
          <p:cNvPr id="94211" name="Rectangle 3"/>
          <p:cNvSpPr>
            <a:spLocks noGrp="1" noChangeArrowheads="1"/>
          </p:cNvSpPr>
          <p:nvPr>
            <p:ph type="body" idx="1"/>
          </p:nvPr>
        </p:nvSpPr>
        <p:spPr/>
        <p:txBody>
          <a:bodyPr/>
          <a:lstStyle/>
          <a:p>
            <a:r>
              <a:rPr lang="en-US" altLang="en-US" smtClean="0"/>
              <a:t>Automatic / semiautomatic feed</a:t>
            </a:r>
          </a:p>
          <a:p>
            <a:r>
              <a:rPr lang="en-US" altLang="en-US" smtClean="0"/>
              <a:t>Automatic / semiautomatic ejection</a:t>
            </a:r>
          </a:p>
          <a:p>
            <a:r>
              <a:rPr lang="en-US" altLang="en-US" smtClean="0"/>
              <a:t>Robots</a:t>
            </a:r>
          </a:p>
          <a:p>
            <a:endParaRPr lang="en-US" altLang="en-US" smtClean="0"/>
          </a:p>
        </p:txBody>
      </p:sp>
      <p:sp>
        <p:nvSpPr>
          <p:cNvPr id="94213"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smtClean="0"/>
              <a:t>MVCC Corporate and Community Education</a:t>
            </a:r>
          </a:p>
        </p:txBody>
      </p:sp>
      <p:sp>
        <p:nvSpPr>
          <p:cNvPr id="94214"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BDD3DE9-2E96-4CDB-8147-5018A28B016F}" type="slidenum">
              <a:rPr lang="en-US" altLang="en-US" sz="1400" smtClean="0"/>
              <a:pPr>
                <a:spcBef>
                  <a:spcPct val="0"/>
                </a:spcBef>
                <a:buFontTx/>
                <a:buNone/>
              </a:pPr>
              <a:t>53</a:t>
            </a:fld>
            <a:endParaRPr lang="en-US" altLang="en-US" sz="140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685800" y="215900"/>
            <a:ext cx="7772400" cy="1143000"/>
          </a:xfrm>
        </p:spPr>
        <p:txBody>
          <a:bodyPr/>
          <a:lstStyle/>
          <a:p>
            <a:r>
              <a:rPr lang="en-US" altLang="en-US" smtClean="0"/>
              <a:t>Automatic Feed</a:t>
            </a:r>
            <a:br>
              <a:rPr lang="en-US" altLang="en-US" smtClean="0"/>
            </a:br>
            <a:r>
              <a:rPr lang="en-US" altLang="en-US" sz="3600" smtClean="0"/>
              <a:t>(shown on power press)</a:t>
            </a:r>
            <a:endParaRPr lang="en-US" altLang="en-US" smtClean="0"/>
          </a:p>
        </p:txBody>
      </p:sp>
      <p:pic>
        <p:nvPicPr>
          <p:cNvPr id="96259" name="Picture 4" descr="Automatic feed on an power pres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663825" y="1839913"/>
            <a:ext cx="3786188" cy="417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pic>
      <p:sp>
        <p:nvSpPr>
          <p:cNvPr id="96260" name="Text Box 5"/>
          <p:cNvSpPr txBox="1">
            <a:spLocks noChangeArrowheads="1"/>
          </p:cNvSpPr>
          <p:nvPr/>
        </p:nvSpPr>
        <p:spPr bwMode="auto">
          <a:xfrm>
            <a:off x="2971800" y="2057400"/>
            <a:ext cx="11906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80000"/>
              </a:lnSpc>
              <a:spcBef>
                <a:spcPct val="0"/>
              </a:spcBef>
              <a:buFontTx/>
              <a:buNone/>
            </a:pPr>
            <a:r>
              <a:rPr lang="en-US" altLang="en-US" sz="1400">
                <a:solidFill>
                  <a:schemeClr val="bg2"/>
                </a:solidFill>
              </a:rPr>
              <a:t>Transparent </a:t>
            </a:r>
          </a:p>
          <a:p>
            <a:pPr>
              <a:lnSpc>
                <a:spcPct val="80000"/>
              </a:lnSpc>
              <a:spcBef>
                <a:spcPct val="0"/>
              </a:spcBef>
              <a:buFontTx/>
              <a:buNone/>
            </a:pPr>
            <a:r>
              <a:rPr lang="en-US" altLang="en-US" sz="1400">
                <a:solidFill>
                  <a:schemeClr val="bg2"/>
                </a:solidFill>
              </a:rPr>
              <a:t>Enclosure</a:t>
            </a:r>
          </a:p>
          <a:p>
            <a:pPr>
              <a:lnSpc>
                <a:spcPct val="80000"/>
              </a:lnSpc>
              <a:spcBef>
                <a:spcPct val="0"/>
              </a:spcBef>
              <a:buFontTx/>
              <a:buNone/>
            </a:pPr>
            <a:r>
              <a:rPr lang="en-US" altLang="en-US" sz="1400">
                <a:solidFill>
                  <a:schemeClr val="bg2"/>
                </a:solidFill>
              </a:rPr>
              <a:t>Guard</a:t>
            </a:r>
          </a:p>
        </p:txBody>
      </p:sp>
      <p:sp>
        <p:nvSpPr>
          <p:cNvPr id="96261" name="Line 6" descr="automatic feed shown on power press"/>
          <p:cNvSpPr>
            <a:spLocks noChangeShapeType="1"/>
          </p:cNvSpPr>
          <p:nvPr/>
        </p:nvSpPr>
        <p:spPr bwMode="auto">
          <a:xfrm>
            <a:off x="3784600" y="2562225"/>
            <a:ext cx="571500" cy="914400"/>
          </a:xfrm>
          <a:prstGeom prst="line">
            <a:avLst/>
          </a:prstGeom>
          <a:noFill/>
          <a:ln w="25400">
            <a:solidFill>
              <a:schemeClr val="bg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6262" name="Text Box 7"/>
          <p:cNvSpPr txBox="1">
            <a:spLocks noChangeArrowheads="1"/>
          </p:cNvSpPr>
          <p:nvPr/>
        </p:nvSpPr>
        <p:spPr bwMode="auto">
          <a:xfrm>
            <a:off x="2743200" y="2879725"/>
            <a:ext cx="1090613" cy="396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70000"/>
              </a:lnSpc>
              <a:spcBef>
                <a:spcPct val="0"/>
              </a:spcBef>
              <a:buFontTx/>
              <a:buNone/>
            </a:pPr>
            <a:r>
              <a:rPr lang="en-US" altLang="en-US" sz="1400">
                <a:solidFill>
                  <a:schemeClr val="bg2"/>
                </a:solidFill>
              </a:rPr>
              <a:t>Stock Feed</a:t>
            </a:r>
          </a:p>
          <a:p>
            <a:pPr>
              <a:lnSpc>
                <a:spcPct val="70000"/>
              </a:lnSpc>
              <a:spcBef>
                <a:spcPct val="0"/>
              </a:spcBef>
              <a:buFontTx/>
              <a:buNone/>
            </a:pPr>
            <a:r>
              <a:rPr lang="en-US" altLang="en-US" sz="1400">
                <a:solidFill>
                  <a:schemeClr val="bg2"/>
                </a:solidFill>
              </a:rPr>
              <a:t>Roll</a:t>
            </a:r>
          </a:p>
        </p:txBody>
      </p:sp>
      <p:sp>
        <p:nvSpPr>
          <p:cNvPr id="96263" name="Line 8" descr="Stock feed roll and transparent enclosure guard"/>
          <p:cNvSpPr>
            <a:spLocks noChangeShapeType="1"/>
          </p:cNvSpPr>
          <p:nvPr/>
        </p:nvSpPr>
        <p:spPr bwMode="auto">
          <a:xfrm flipH="1">
            <a:off x="3090863" y="3190875"/>
            <a:ext cx="120650" cy="677863"/>
          </a:xfrm>
          <a:prstGeom prst="line">
            <a:avLst/>
          </a:prstGeom>
          <a:noFill/>
          <a:ln w="25400">
            <a:solidFill>
              <a:schemeClr val="bg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6264" name="Text Box 9"/>
          <p:cNvSpPr txBox="1">
            <a:spLocks noChangeArrowheads="1"/>
          </p:cNvSpPr>
          <p:nvPr/>
        </p:nvSpPr>
        <p:spPr bwMode="auto">
          <a:xfrm>
            <a:off x="3786188" y="4267200"/>
            <a:ext cx="619125"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80000"/>
              </a:lnSpc>
              <a:spcBef>
                <a:spcPct val="0"/>
              </a:spcBef>
              <a:buFontTx/>
              <a:buNone/>
            </a:pPr>
            <a:r>
              <a:rPr lang="en-US" altLang="en-US" sz="1200"/>
              <a:t>Danger</a:t>
            </a:r>
            <a:endParaRPr lang="en-US" altLang="en-US" sz="1200" b="1"/>
          </a:p>
          <a:p>
            <a:pPr algn="ctr">
              <a:lnSpc>
                <a:spcPct val="80000"/>
              </a:lnSpc>
              <a:spcBef>
                <a:spcPct val="0"/>
              </a:spcBef>
              <a:buFontTx/>
              <a:buNone/>
            </a:pPr>
            <a:r>
              <a:rPr lang="en-US" altLang="en-US" sz="1200"/>
              <a:t>Area</a:t>
            </a:r>
            <a:endParaRPr lang="en-US" altLang="en-US" sz="1200" b="1"/>
          </a:p>
        </p:txBody>
      </p:sp>
      <p:sp>
        <p:nvSpPr>
          <p:cNvPr id="96265" name="Line 10" descr="Transparent enclousre guard"/>
          <p:cNvSpPr>
            <a:spLocks noChangeShapeType="1"/>
          </p:cNvSpPr>
          <p:nvPr/>
        </p:nvSpPr>
        <p:spPr bwMode="auto">
          <a:xfrm flipV="1">
            <a:off x="4214813" y="3779838"/>
            <a:ext cx="482600" cy="544512"/>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6266" name="Text Box 11"/>
          <p:cNvSpPr txBox="1">
            <a:spLocks noChangeArrowheads="1"/>
          </p:cNvSpPr>
          <p:nvPr/>
        </p:nvSpPr>
        <p:spPr bwMode="auto">
          <a:xfrm>
            <a:off x="2590800" y="5483225"/>
            <a:ext cx="1514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a:solidFill>
                  <a:schemeClr val="bg2"/>
                </a:solidFill>
              </a:rPr>
              <a:t>Completed Work</a:t>
            </a:r>
          </a:p>
        </p:txBody>
      </p:sp>
      <p:sp>
        <p:nvSpPr>
          <p:cNvPr id="96267" name="Line 14" descr="Transparent enclosure guard"/>
          <p:cNvSpPr>
            <a:spLocks noChangeShapeType="1"/>
          </p:cNvSpPr>
          <p:nvPr/>
        </p:nvSpPr>
        <p:spPr bwMode="auto">
          <a:xfrm flipV="1">
            <a:off x="4086225" y="5481638"/>
            <a:ext cx="644525" cy="131762"/>
          </a:xfrm>
          <a:prstGeom prst="line">
            <a:avLst/>
          </a:prstGeom>
          <a:noFill/>
          <a:ln w="25400">
            <a:solidFill>
              <a:schemeClr val="bg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6268" name="TextBox 1"/>
          <p:cNvSpPr txBox="1">
            <a:spLocks noChangeArrowheads="1"/>
          </p:cNvSpPr>
          <p:nvPr/>
        </p:nvSpPr>
        <p:spPr bwMode="auto">
          <a:xfrm>
            <a:off x="6450013" y="5513388"/>
            <a:ext cx="12668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a:t>OSHA 3170</a:t>
            </a:r>
          </a:p>
        </p:txBody>
      </p:sp>
      <p:sp>
        <p:nvSpPr>
          <p:cNvPr id="96269" name="Footer Placeholder 1"/>
          <p:cNvSpPr>
            <a:spLocks noGrp="1"/>
          </p:cNvSpPr>
          <p:nvPr>
            <p:ph type="ftr" sz="quarter" idx="11"/>
          </p:nvPr>
        </p:nvSpPr>
        <p:spPr>
          <a:xfrm>
            <a:off x="3124200" y="6472238"/>
            <a:ext cx="2895600" cy="2333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smtClean="0"/>
              <a:t>MVCC Corporate and Community Education</a:t>
            </a:r>
          </a:p>
        </p:txBody>
      </p:sp>
      <p:sp>
        <p:nvSpPr>
          <p:cNvPr id="96270"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13F1227-0A84-471B-AC8F-8670A0F9F97F}" type="slidenum">
              <a:rPr lang="en-US" altLang="en-US" sz="1400" smtClean="0"/>
              <a:pPr>
                <a:spcBef>
                  <a:spcPct val="0"/>
                </a:spcBef>
                <a:buFontTx/>
                <a:buNone/>
              </a:pPr>
              <a:t>54</a:t>
            </a:fld>
            <a:endParaRPr lang="en-US" altLang="en-US" sz="1400" smtClean="0"/>
          </a:p>
        </p:txBody>
      </p:sp>
    </p:spTree>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685800" y="0"/>
            <a:ext cx="7772400" cy="1144588"/>
          </a:xfrm>
        </p:spPr>
        <p:txBody>
          <a:bodyPr/>
          <a:lstStyle/>
          <a:p>
            <a:r>
              <a:rPr lang="en-US" altLang="en-US" smtClean="0"/>
              <a:t>Robots</a:t>
            </a:r>
          </a:p>
        </p:txBody>
      </p:sp>
      <p:sp>
        <p:nvSpPr>
          <p:cNvPr id="98307" name="Rectangle 3"/>
          <p:cNvSpPr>
            <a:spLocks noGrp="1" noChangeArrowheads="1"/>
          </p:cNvSpPr>
          <p:nvPr>
            <p:ph type="body" idx="1"/>
          </p:nvPr>
        </p:nvSpPr>
        <p:spPr>
          <a:xfrm>
            <a:off x="638175" y="1392238"/>
            <a:ext cx="3790950" cy="4114800"/>
          </a:xfrm>
        </p:spPr>
        <p:txBody>
          <a:bodyPr/>
          <a:lstStyle/>
          <a:p>
            <a:r>
              <a:rPr lang="en-US" altLang="en-US" sz="2400" smtClean="0"/>
              <a:t>Machines that load and unload stock, assemble parts, transfer objects, or perform other tasks</a:t>
            </a:r>
          </a:p>
          <a:p>
            <a:r>
              <a:rPr lang="en-US" altLang="en-US" sz="2400" smtClean="0"/>
              <a:t>Best used in high-production processes requiring repeated routines where they prevent other hazards to employees</a:t>
            </a:r>
          </a:p>
        </p:txBody>
      </p:sp>
      <p:pic>
        <p:nvPicPr>
          <p:cNvPr id="98308" name="Picture 15" descr="Machine guard  for robots depicted in imag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95800" y="1295400"/>
            <a:ext cx="4114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9" name="Text Box 4"/>
          <p:cNvSpPr txBox="1">
            <a:spLocks noChangeArrowheads="1"/>
          </p:cNvSpPr>
          <p:nvPr/>
        </p:nvSpPr>
        <p:spPr bwMode="auto">
          <a:xfrm>
            <a:off x="6858000" y="1871663"/>
            <a:ext cx="838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a:solidFill>
                  <a:schemeClr val="bg2"/>
                </a:solidFill>
              </a:rPr>
              <a:t>Press</a:t>
            </a:r>
          </a:p>
        </p:txBody>
      </p:sp>
      <p:sp>
        <p:nvSpPr>
          <p:cNvPr id="98310" name="Text Box 5"/>
          <p:cNvSpPr txBox="1">
            <a:spLocks noChangeArrowheads="1"/>
          </p:cNvSpPr>
          <p:nvPr/>
        </p:nvSpPr>
        <p:spPr bwMode="auto">
          <a:xfrm>
            <a:off x="7696200" y="4572000"/>
            <a:ext cx="819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a:solidFill>
                  <a:schemeClr val="bg2"/>
                </a:solidFill>
              </a:rPr>
              <a:t>Fixed</a:t>
            </a:r>
          </a:p>
          <a:p>
            <a:pPr>
              <a:spcBef>
                <a:spcPct val="0"/>
              </a:spcBef>
              <a:buFontTx/>
              <a:buNone/>
            </a:pPr>
            <a:r>
              <a:rPr lang="en-US" altLang="en-US" sz="1600">
                <a:solidFill>
                  <a:schemeClr val="bg2"/>
                </a:solidFill>
              </a:rPr>
              <a:t>Barrier</a:t>
            </a:r>
          </a:p>
        </p:txBody>
      </p:sp>
      <p:sp>
        <p:nvSpPr>
          <p:cNvPr id="98311" name="Text Box 6"/>
          <p:cNvSpPr txBox="1">
            <a:spLocks noChangeArrowheads="1"/>
          </p:cNvSpPr>
          <p:nvPr/>
        </p:nvSpPr>
        <p:spPr bwMode="auto">
          <a:xfrm>
            <a:off x="7620000" y="2100263"/>
            <a:ext cx="8128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a:solidFill>
                  <a:schemeClr val="bg2"/>
                </a:solidFill>
              </a:rPr>
              <a:t>Robot</a:t>
            </a:r>
          </a:p>
        </p:txBody>
      </p:sp>
      <p:sp>
        <p:nvSpPr>
          <p:cNvPr id="98312" name="Text Box 7"/>
          <p:cNvSpPr txBox="1">
            <a:spLocks noChangeArrowheads="1"/>
          </p:cNvSpPr>
          <p:nvPr/>
        </p:nvSpPr>
        <p:spPr bwMode="auto">
          <a:xfrm>
            <a:off x="4800600" y="2971800"/>
            <a:ext cx="1143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a:solidFill>
                  <a:schemeClr val="bg2"/>
                </a:solidFill>
              </a:rPr>
              <a:t>Stock</a:t>
            </a:r>
          </a:p>
          <a:p>
            <a:pPr>
              <a:spcBef>
                <a:spcPct val="0"/>
              </a:spcBef>
              <a:buFontTx/>
              <a:buNone/>
            </a:pPr>
            <a:r>
              <a:rPr lang="en-US" altLang="en-US" sz="1600">
                <a:solidFill>
                  <a:schemeClr val="bg2"/>
                </a:solidFill>
              </a:rPr>
              <a:t>Conveyor</a:t>
            </a:r>
          </a:p>
        </p:txBody>
      </p:sp>
      <p:sp>
        <p:nvSpPr>
          <p:cNvPr id="98313" name="Line 8" descr="Line pointing towards press"/>
          <p:cNvSpPr>
            <a:spLocks noChangeShapeType="1"/>
          </p:cNvSpPr>
          <p:nvPr/>
        </p:nvSpPr>
        <p:spPr bwMode="auto">
          <a:xfrm flipH="1">
            <a:off x="5410200" y="2133600"/>
            <a:ext cx="1524000" cy="30480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8314" name="Line 10" descr="Line pointing towards Robot"/>
          <p:cNvSpPr>
            <a:spLocks noChangeShapeType="1"/>
          </p:cNvSpPr>
          <p:nvPr/>
        </p:nvSpPr>
        <p:spPr bwMode="auto">
          <a:xfrm flipH="1">
            <a:off x="6781800" y="2362200"/>
            <a:ext cx="858838" cy="830263"/>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8315" name="Line 11" descr="Line pointing to fixed barrier"/>
          <p:cNvSpPr>
            <a:spLocks noChangeShapeType="1"/>
          </p:cNvSpPr>
          <p:nvPr/>
        </p:nvSpPr>
        <p:spPr bwMode="auto">
          <a:xfrm flipH="1" flipV="1">
            <a:off x="7467600" y="4343400"/>
            <a:ext cx="304800" cy="30480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8316" name="Line 12" descr="Line pointing towards stock conveyor"/>
          <p:cNvSpPr>
            <a:spLocks noChangeShapeType="1"/>
          </p:cNvSpPr>
          <p:nvPr/>
        </p:nvSpPr>
        <p:spPr bwMode="auto">
          <a:xfrm flipH="1">
            <a:off x="5029200" y="3505200"/>
            <a:ext cx="265113" cy="255588"/>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8317" name="TextBox 1"/>
          <p:cNvSpPr txBox="1">
            <a:spLocks noChangeArrowheads="1"/>
          </p:cNvSpPr>
          <p:nvPr/>
        </p:nvSpPr>
        <p:spPr bwMode="auto">
          <a:xfrm>
            <a:off x="5410200" y="5638800"/>
            <a:ext cx="12668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a:t>OSHA 3170</a:t>
            </a:r>
          </a:p>
        </p:txBody>
      </p:sp>
      <p:sp>
        <p:nvSpPr>
          <p:cNvPr id="98318"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smtClean="0"/>
              <a:t>MVCC Corporate and Community Education</a:t>
            </a:r>
          </a:p>
        </p:txBody>
      </p:sp>
      <p:sp>
        <p:nvSpPr>
          <p:cNvPr id="98319"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8252FB9-5239-4195-8575-B376DA2E12C9}" type="slidenum">
              <a:rPr lang="en-US" altLang="en-US" sz="1400" smtClean="0"/>
              <a:pPr>
                <a:spcBef>
                  <a:spcPct val="0"/>
                </a:spcBef>
                <a:buFontTx/>
                <a:buNone/>
              </a:pPr>
              <a:t>55</a:t>
            </a:fld>
            <a:endParaRPr lang="en-US" altLang="en-US" sz="1400" smtClean="0"/>
          </a:p>
        </p:txBody>
      </p:sp>
    </p:spTree>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altLang="en-US" smtClean="0"/>
              <a:t>Miscellaneous</a:t>
            </a:r>
          </a:p>
        </p:txBody>
      </p:sp>
      <p:sp>
        <p:nvSpPr>
          <p:cNvPr id="100355" name="Rectangle 3"/>
          <p:cNvSpPr>
            <a:spLocks noGrp="1" noChangeArrowheads="1"/>
          </p:cNvSpPr>
          <p:nvPr>
            <p:ph type="body" idx="1"/>
          </p:nvPr>
        </p:nvSpPr>
        <p:spPr/>
        <p:txBody>
          <a:bodyPr/>
          <a:lstStyle/>
          <a:p>
            <a:r>
              <a:rPr lang="en-US" altLang="en-US" smtClean="0"/>
              <a:t>Awareness Barriers</a:t>
            </a:r>
          </a:p>
          <a:p>
            <a:r>
              <a:rPr lang="en-US" altLang="en-US" smtClean="0"/>
              <a:t>Protective Shields</a:t>
            </a:r>
          </a:p>
          <a:p>
            <a:r>
              <a:rPr lang="en-US" altLang="en-US" smtClean="0"/>
              <a:t>Hand tools</a:t>
            </a:r>
          </a:p>
        </p:txBody>
      </p:sp>
      <p:sp>
        <p:nvSpPr>
          <p:cNvPr id="100357"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smtClean="0"/>
              <a:t>MVCC Corporate and Community Education</a:t>
            </a:r>
          </a:p>
        </p:txBody>
      </p:sp>
      <p:sp>
        <p:nvSpPr>
          <p:cNvPr id="100358"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36E8DCD-0356-4884-BC1C-04A9477C1CD2}" type="slidenum">
              <a:rPr lang="en-US" altLang="en-US" sz="1400" smtClean="0"/>
              <a:pPr>
                <a:spcBef>
                  <a:spcPct val="0"/>
                </a:spcBef>
                <a:buFontTx/>
                <a:buNone/>
              </a:pPr>
              <a:t>56</a:t>
            </a:fld>
            <a:endParaRPr lang="en-US" altLang="en-US" sz="1400"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US" altLang="en-US" smtClean="0"/>
              <a:t>Awareness Devices</a:t>
            </a:r>
          </a:p>
        </p:txBody>
      </p:sp>
      <p:sp>
        <p:nvSpPr>
          <p:cNvPr id="102403" name="Rectangle 3"/>
          <p:cNvSpPr>
            <a:spLocks noGrp="1" noChangeArrowheads="1"/>
          </p:cNvSpPr>
          <p:nvPr>
            <p:ph type="body" idx="1"/>
          </p:nvPr>
        </p:nvSpPr>
        <p:spPr>
          <a:xfrm>
            <a:off x="381000" y="1676400"/>
            <a:ext cx="5257800" cy="3733800"/>
          </a:xfrm>
        </p:spPr>
        <p:txBody>
          <a:bodyPr/>
          <a:lstStyle/>
          <a:p>
            <a:r>
              <a:rPr lang="en-US" altLang="en-US" smtClean="0"/>
              <a:t>Alert employees to hazard</a:t>
            </a:r>
          </a:p>
          <a:p>
            <a:pPr lvl="1"/>
            <a:r>
              <a:rPr lang="en-US" altLang="en-US" smtClean="0"/>
              <a:t>Signs</a:t>
            </a:r>
          </a:p>
          <a:p>
            <a:pPr lvl="1"/>
            <a:r>
              <a:rPr lang="en-US" altLang="en-US" smtClean="0"/>
              <a:t>Awareness signals (audible or visual)</a:t>
            </a:r>
          </a:p>
          <a:p>
            <a:pPr lvl="1"/>
            <a:endParaRPr lang="en-US" altLang="en-US" smtClean="0"/>
          </a:p>
        </p:txBody>
      </p:sp>
      <p:sp>
        <p:nvSpPr>
          <p:cNvPr id="8" name="Rectangle 3">
            <a:extLst/>
          </p:cNvPr>
          <p:cNvSpPr txBox="1">
            <a:spLocks noChangeArrowheads="1"/>
          </p:cNvSpPr>
          <p:nvPr/>
        </p:nvSpPr>
        <p:spPr bwMode="auto">
          <a:xfrm>
            <a:off x="381000" y="4038600"/>
            <a:ext cx="8229600" cy="3429000"/>
          </a:xfrm>
          <a:prstGeom prst="rect">
            <a:avLst/>
          </a:prstGeom>
          <a:noFill/>
          <a:ln w="9525">
            <a:noFill/>
            <a:miter lim="800000"/>
            <a:headEnd/>
            <a:tailEnd/>
          </a:ln>
        </p:spPr>
        <p:txBody>
          <a:bodyPr/>
          <a:lstStyle/>
          <a:p>
            <a:pPr marL="742950" lvl="1" indent="-285750">
              <a:spcBef>
                <a:spcPct val="20000"/>
              </a:spcBef>
              <a:buFontTx/>
              <a:buChar char="–"/>
              <a:defRPr/>
            </a:pPr>
            <a:r>
              <a:rPr lang="en-US" sz="2800" kern="0" dirty="0">
                <a:latin typeface="+mn-lt"/>
              </a:rPr>
              <a:t>Awareness barriers (allows access to machine danger areas, but is designed to contact employee, creating an awareness that employee is close to danger point)</a:t>
            </a:r>
          </a:p>
        </p:txBody>
      </p:sp>
      <p:pic>
        <p:nvPicPr>
          <p:cNvPr id="102406" name="Picture 1" descr="Danger! do not operate without guards in place. image"/>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829300" y="1909763"/>
            <a:ext cx="27813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7"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smtClean="0"/>
              <a:t>MVCC Corporate and Community Education</a:t>
            </a:r>
          </a:p>
        </p:txBody>
      </p:sp>
      <p:sp>
        <p:nvSpPr>
          <p:cNvPr id="102408"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78F8F4C-076A-496C-A7F8-19F1B5E5314E}" type="slidenum">
              <a:rPr lang="en-US" altLang="en-US" sz="1400" smtClean="0"/>
              <a:pPr>
                <a:spcBef>
                  <a:spcPct val="0"/>
                </a:spcBef>
                <a:buFontTx/>
                <a:buNone/>
              </a:pPr>
              <a:t>57</a:t>
            </a:fld>
            <a:endParaRPr lang="en-US" altLang="en-US" sz="140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1026"/>
          <p:cNvSpPr>
            <a:spLocks noGrp="1" noChangeArrowheads="1"/>
          </p:cNvSpPr>
          <p:nvPr>
            <p:ph type="title"/>
          </p:nvPr>
        </p:nvSpPr>
        <p:spPr>
          <a:xfrm>
            <a:off x="685800" y="84138"/>
            <a:ext cx="7772400" cy="1144587"/>
          </a:xfrm>
        </p:spPr>
        <p:txBody>
          <a:bodyPr/>
          <a:lstStyle/>
          <a:p>
            <a:r>
              <a:rPr lang="en-US" altLang="en-US" smtClean="0"/>
              <a:t>Protective Shields</a:t>
            </a:r>
          </a:p>
        </p:txBody>
      </p:sp>
      <p:sp>
        <p:nvSpPr>
          <p:cNvPr id="104451" name="Text Box 1029"/>
          <p:cNvSpPr txBox="1">
            <a:spLocks noChangeArrowheads="1"/>
          </p:cNvSpPr>
          <p:nvPr/>
        </p:nvSpPr>
        <p:spPr bwMode="auto">
          <a:xfrm>
            <a:off x="701675" y="1274763"/>
            <a:ext cx="7894638"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600"/>
              <a:t>These do not give complete protection from machine hazards, but do provide some protection from flying particles, splashing cutting oils, or coolants.</a:t>
            </a:r>
          </a:p>
        </p:txBody>
      </p:sp>
      <p:pic>
        <p:nvPicPr>
          <p:cNvPr id="104452" name="Picture 8" descr="Bench Grinder with Shield "/>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62000" y="2743200"/>
            <a:ext cx="2335213"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3" name="Picture 9" descr="Lathe machine with shield"/>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3429000" y="2743200"/>
            <a:ext cx="52419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4"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smtClean="0"/>
              <a:t>MVCC Corporate and Community Education</a:t>
            </a:r>
          </a:p>
        </p:txBody>
      </p:sp>
      <p:sp>
        <p:nvSpPr>
          <p:cNvPr id="104455"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BC1A248-9B04-48E2-8F2B-C3F09AAD2193}" type="slidenum">
              <a:rPr lang="en-US" altLang="en-US" sz="1400" smtClean="0"/>
              <a:pPr>
                <a:spcBef>
                  <a:spcPct val="0"/>
                </a:spcBef>
                <a:buFontTx/>
                <a:buNone/>
              </a:pPr>
              <a:t>58</a:t>
            </a:fld>
            <a:endParaRPr lang="en-US" altLang="en-US" sz="1400" smtClean="0"/>
          </a:p>
        </p:txBody>
      </p:sp>
      <p:sp>
        <p:nvSpPr>
          <p:cNvPr id="104456" name="Rectangle 1"/>
          <p:cNvSpPr>
            <a:spLocks noChangeArrowheads="1"/>
          </p:cNvSpPr>
          <p:nvPr/>
        </p:nvSpPr>
        <p:spPr bwMode="auto">
          <a:xfrm>
            <a:off x="3938588" y="3259138"/>
            <a:ext cx="48450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a:t>                                                              OSHA 3067</a:t>
            </a:r>
          </a:p>
        </p:txBody>
      </p:sp>
      <p:sp>
        <p:nvSpPr>
          <p:cNvPr id="104457" name="Rectangle 2"/>
          <p:cNvSpPr>
            <a:spLocks noChangeArrowheads="1"/>
          </p:cNvSpPr>
          <p:nvPr/>
        </p:nvSpPr>
        <p:spPr bwMode="auto">
          <a:xfrm>
            <a:off x="1600200" y="5410200"/>
            <a:ext cx="12668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a:t>OSHA 3067</a:t>
            </a:r>
          </a:p>
        </p:txBody>
      </p:sp>
    </p:spTree>
  </p:cSld>
  <p:clrMapOvr>
    <a:masterClrMapping/>
  </p:clrMapOvr>
  <p:transition spd="slow"/>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685800" y="390525"/>
            <a:ext cx="7772400" cy="1143000"/>
          </a:xfrm>
        </p:spPr>
        <p:txBody>
          <a:bodyPr/>
          <a:lstStyle/>
          <a:p>
            <a:r>
              <a:rPr lang="en-US" altLang="en-US" smtClean="0"/>
              <a:t>Holding Tools</a:t>
            </a:r>
          </a:p>
        </p:txBody>
      </p:sp>
      <p:sp>
        <p:nvSpPr>
          <p:cNvPr id="106499" name="Rectangle 3"/>
          <p:cNvSpPr>
            <a:spLocks noGrp="1" noChangeArrowheads="1"/>
          </p:cNvSpPr>
          <p:nvPr>
            <p:ph type="body" idx="1"/>
          </p:nvPr>
        </p:nvSpPr>
        <p:spPr>
          <a:xfrm>
            <a:off x="685800" y="1762125"/>
            <a:ext cx="4284663" cy="4114800"/>
          </a:xfrm>
        </p:spPr>
        <p:txBody>
          <a:bodyPr/>
          <a:lstStyle/>
          <a:p>
            <a:r>
              <a:rPr lang="en-US" altLang="en-US" smtClean="0"/>
              <a:t>Used to place and remove stock in the danger area</a:t>
            </a:r>
          </a:p>
          <a:p>
            <a:r>
              <a:rPr lang="en-US" altLang="en-US" smtClean="0"/>
              <a:t>Not to be used </a:t>
            </a:r>
            <a:r>
              <a:rPr lang="en-US" altLang="en-US" u="sng" smtClean="0"/>
              <a:t>instead</a:t>
            </a:r>
            <a:r>
              <a:rPr lang="en-US" altLang="en-US" smtClean="0"/>
              <a:t> of other machine safeguards, but as a supplement</a:t>
            </a:r>
          </a:p>
        </p:txBody>
      </p:sp>
      <p:pic>
        <p:nvPicPr>
          <p:cNvPr id="106500" name="Picture 4" descr="Imaged of various hand tool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92713" y="1885950"/>
            <a:ext cx="3038475" cy="387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pic>
      <p:sp>
        <p:nvSpPr>
          <p:cNvPr id="106501" name="TextBox 1"/>
          <p:cNvSpPr txBox="1">
            <a:spLocks noChangeArrowheads="1"/>
          </p:cNvSpPr>
          <p:nvPr/>
        </p:nvSpPr>
        <p:spPr bwMode="auto">
          <a:xfrm>
            <a:off x="5867400" y="5756275"/>
            <a:ext cx="12668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a:t>OSHA 3067</a:t>
            </a:r>
          </a:p>
        </p:txBody>
      </p:sp>
      <p:sp>
        <p:nvSpPr>
          <p:cNvPr id="106502"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smtClean="0"/>
              <a:t>MVCC Corporate and Community Education</a:t>
            </a:r>
          </a:p>
        </p:txBody>
      </p:sp>
      <p:sp>
        <p:nvSpPr>
          <p:cNvPr id="106503"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3E067BA-87A5-4B22-A3DD-E8AD2716C46D}" type="slidenum">
              <a:rPr lang="en-US" altLang="en-US" sz="1400" smtClean="0"/>
              <a:pPr>
                <a:spcBef>
                  <a:spcPct val="0"/>
                </a:spcBef>
                <a:buFontTx/>
                <a:buNone/>
              </a:pPr>
              <a:t>59</a:t>
            </a:fld>
            <a:endParaRPr lang="en-US" altLang="en-US" sz="1400" smtClean="0"/>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noChangeArrowheads="1"/>
          </p:cNvSpPr>
          <p:nvPr>
            <p:ph type="title"/>
          </p:nvPr>
        </p:nvSpPr>
        <p:spPr>
          <a:xfrm>
            <a:off x="717550" y="228600"/>
            <a:ext cx="7772400" cy="838200"/>
          </a:xfrm>
        </p:spPr>
        <p:txBody>
          <a:bodyPr/>
          <a:lstStyle/>
          <a:p>
            <a:r>
              <a:rPr lang="en-US" altLang="en-US" smtClean="0"/>
              <a:t>High-Risk Machinery</a:t>
            </a:r>
          </a:p>
        </p:txBody>
      </p:sp>
      <p:sp>
        <p:nvSpPr>
          <p:cNvPr id="12291" name="Content Placeholder 2"/>
          <p:cNvSpPr>
            <a:spLocks noGrp="1" noChangeArrowheads="1"/>
          </p:cNvSpPr>
          <p:nvPr>
            <p:ph idx="1"/>
          </p:nvPr>
        </p:nvSpPr>
        <p:spPr>
          <a:xfrm>
            <a:off x="685800" y="1066800"/>
            <a:ext cx="7772400" cy="5029200"/>
          </a:xfrm>
        </p:spPr>
        <p:txBody>
          <a:bodyPr/>
          <a:lstStyle/>
          <a:p>
            <a:r>
              <a:rPr lang="en-US" altLang="en-US" sz="2000" smtClean="0"/>
              <a:t>Mechanical power presses</a:t>
            </a:r>
          </a:p>
          <a:p>
            <a:r>
              <a:rPr lang="en-US" altLang="en-US" sz="2000" smtClean="0"/>
              <a:t>Power press brakes</a:t>
            </a:r>
          </a:p>
          <a:p>
            <a:r>
              <a:rPr lang="en-US" altLang="en-US" sz="2000" smtClean="0"/>
              <a:t>Powered and non-powered conveyors</a:t>
            </a:r>
          </a:p>
          <a:p>
            <a:r>
              <a:rPr lang="en-US" altLang="en-US" sz="2000" smtClean="0"/>
              <a:t>Printing presses</a:t>
            </a:r>
          </a:p>
          <a:p>
            <a:r>
              <a:rPr lang="en-US" altLang="en-US" sz="2000" smtClean="0"/>
              <a:t>Roll-forming and roll-bending machines</a:t>
            </a:r>
          </a:p>
          <a:p>
            <a:r>
              <a:rPr lang="en-US" altLang="en-US" sz="2000" smtClean="0"/>
              <a:t>Shearing machines</a:t>
            </a:r>
          </a:p>
          <a:p>
            <a:r>
              <a:rPr lang="en-US" altLang="en-US" sz="2000" smtClean="0"/>
              <a:t>Food slicers</a:t>
            </a:r>
          </a:p>
          <a:p>
            <a:r>
              <a:rPr lang="en-US" altLang="en-US" sz="2000" smtClean="0"/>
              <a:t>Meat grinders</a:t>
            </a:r>
          </a:p>
          <a:p>
            <a:r>
              <a:rPr lang="en-US" altLang="en-US" sz="2000" smtClean="0"/>
              <a:t>Meat-cutting band saws</a:t>
            </a:r>
          </a:p>
          <a:p>
            <a:r>
              <a:rPr lang="en-US" altLang="en-US" sz="2000" smtClean="0"/>
              <a:t>Drill presses</a:t>
            </a:r>
          </a:p>
          <a:p>
            <a:r>
              <a:rPr lang="en-US" altLang="en-US" sz="2000" smtClean="0"/>
              <a:t>Milling machines</a:t>
            </a:r>
          </a:p>
          <a:p>
            <a:r>
              <a:rPr lang="en-US" altLang="en-US" sz="2000" smtClean="0"/>
              <a:t>Shears, grinders, and slitters</a:t>
            </a:r>
          </a:p>
          <a:p>
            <a:r>
              <a:rPr lang="en-US" altLang="en-US" sz="2000" smtClean="0"/>
              <a:t>Table and portable saws</a:t>
            </a:r>
          </a:p>
          <a:p>
            <a:endParaRPr lang="en-US" altLang="en-US" smtClean="0"/>
          </a:p>
        </p:txBody>
      </p:sp>
      <p:sp>
        <p:nvSpPr>
          <p:cNvPr id="12292" name="Footer Placeholder 1"/>
          <p:cNvSpPr>
            <a:spLocks noGrp="1"/>
          </p:cNvSpPr>
          <p:nvPr>
            <p:ph type="ftr" sz="quarter" idx="11"/>
          </p:nvPr>
        </p:nvSpPr>
        <p:spPr>
          <a:xfrm>
            <a:off x="152400" y="6248400"/>
            <a:ext cx="670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smtClean="0"/>
              <a:t>MVCC Corporate and Community Education</a:t>
            </a:r>
          </a:p>
        </p:txBody>
      </p:sp>
      <p:sp>
        <p:nvSpPr>
          <p:cNvPr id="12293"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89FA633-D972-4D7C-980D-7D7C1F614938}" type="slidenum">
              <a:rPr lang="en-US" altLang="en-US" sz="1400" smtClean="0"/>
              <a:pPr>
                <a:spcBef>
                  <a:spcPct val="0"/>
                </a:spcBef>
                <a:buFontTx/>
                <a:buNone/>
              </a:pPr>
              <a:t>6</a:t>
            </a:fld>
            <a:endParaRPr lang="en-US" altLang="en-US" sz="1400"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685800" y="73025"/>
            <a:ext cx="7772400" cy="1143000"/>
          </a:xfrm>
        </p:spPr>
        <p:txBody>
          <a:bodyPr/>
          <a:lstStyle/>
          <a:p>
            <a:r>
              <a:rPr lang="en-US" altLang="en-US" smtClean="0"/>
              <a:t>General Requirements for Safeguards</a:t>
            </a:r>
          </a:p>
        </p:txBody>
      </p:sp>
      <p:sp>
        <p:nvSpPr>
          <p:cNvPr id="108547" name="Rectangle 3"/>
          <p:cNvSpPr>
            <a:spLocks noGrp="1" noChangeArrowheads="1"/>
          </p:cNvSpPr>
          <p:nvPr>
            <p:ph type="body" idx="1"/>
          </p:nvPr>
        </p:nvSpPr>
        <p:spPr>
          <a:xfrm>
            <a:off x="628650" y="1392238"/>
            <a:ext cx="7924800" cy="4114800"/>
          </a:xfrm>
        </p:spPr>
        <p:txBody>
          <a:bodyPr/>
          <a:lstStyle/>
          <a:p>
            <a:pPr>
              <a:lnSpc>
                <a:spcPct val="90000"/>
              </a:lnSpc>
            </a:pPr>
            <a:r>
              <a:rPr lang="en-US" altLang="en-US" smtClean="0"/>
              <a:t>Prevent contact</a:t>
            </a:r>
          </a:p>
          <a:p>
            <a:pPr>
              <a:lnSpc>
                <a:spcPct val="90000"/>
              </a:lnSpc>
            </a:pPr>
            <a:r>
              <a:rPr lang="en-US" altLang="en-US" smtClean="0"/>
              <a:t>Secure, tamper-resistant, and durable</a:t>
            </a:r>
          </a:p>
          <a:p>
            <a:pPr>
              <a:lnSpc>
                <a:spcPct val="90000"/>
              </a:lnSpc>
            </a:pPr>
            <a:r>
              <a:rPr lang="en-US" altLang="en-US" smtClean="0"/>
              <a:t>Protect from falling objects</a:t>
            </a:r>
          </a:p>
          <a:p>
            <a:pPr>
              <a:lnSpc>
                <a:spcPct val="90000"/>
              </a:lnSpc>
            </a:pPr>
            <a:r>
              <a:rPr lang="en-US" altLang="en-US" smtClean="0"/>
              <a:t>Create no new hazards</a:t>
            </a:r>
          </a:p>
          <a:p>
            <a:pPr>
              <a:lnSpc>
                <a:spcPct val="90000"/>
              </a:lnSpc>
            </a:pPr>
            <a:r>
              <a:rPr lang="en-US" altLang="en-US" smtClean="0"/>
              <a:t>Create no interference</a:t>
            </a:r>
          </a:p>
          <a:p>
            <a:pPr>
              <a:lnSpc>
                <a:spcPct val="90000"/>
              </a:lnSpc>
            </a:pPr>
            <a:r>
              <a:rPr lang="en-US" altLang="en-US" smtClean="0"/>
              <a:t>Allow safe lubrication and maintenance</a:t>
            </a:r>
          </a:p>
        </p:txBody>
      </p:sp>
      <p:sp>
        <p:nvSpPr>
          <p:cNvPr id="108548"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smtClean="0"/>
              <a:t>MVCC Corporate and Community Education</a:t>
            </a:r>
          </a:p>
        </p:txBody>
      </p:sp>
      <p:sp>
        <p:nvSpPr>
          <p:cNvPr id="108549"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3EA97DA-FCD3-4294-8626-57F454525066}" type="slidenum">
              <a:rPr lang="en-US" altLang="en-US" sz="1400" smtClean="0"/>
              <a:pPr>
                <a:spcBef>
                  <a:spcPct val="0"/>
                </a:spcBef>
                <a:buFontTx/>
                <a:buNone/>
              </a:pPr>
              <a:t>60</a:t>
            </a:fld>
            <a:endParaRPr lang="en-US" altLang="en-US" sz="1400" smtClean="0"/>
          </a:p>
        </p:txBody>
      </p:sp>
    </p:spTree>
  </p:cSld>
  <p:clrMapOvr>
    <a:masterClrMapping/>
  </p:clrMapOvr>
  <p:transition spd="slow"/>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noChangeArrowheads="1"/>
          </p:cNvSpPr>
          <p:nvPr>
            <p:ph type="title"/>
          </p:nvPr>
        </p:nvSpPr>
        <p:spPr/>
        <p:txBody>
          <a:bodyPr/>
          <a:lstStyle/>
          <a:p>
            <a:r>
              <a:rPr lang="en-US" altLang="en-US" smtClean="0"/>
              <a:t>General Requirements for</a:t>
            </a:r>
            <a:br>
              <a:rPr lang="en-US" altLang="en-US" smtClean="0"/>
            </a:br>
            <a:r>
              <a:rPr lang="en-US" altLang="en-US" smtClean="0"/>
              <a:t>Safeguards</a:t>
            </a:r>
            <a:br>
              <a:rPr lang="en-US" altLang="en-US" smtClean="0"/>
            </a:br>
            <a:endParaRPr lang="en-US" altLang="en-US" smtClean="0"/>
          </a:p>
        </p:txBody>
      </p:sp>
      <p:sp>
        <p:nvSpPr>
          <p:cNvPr id="110595" name="Content Placeholder 2"/>
          <p:cNvSpPr>
            <a:spLocks noGrp="1" noChangeArrowheads="1"/>
          </p:cNvSpPr>
          <p:nvPr>
            <p:ph idx="1"/>
          </p:nvPr>
        </p:nvSpPr>
        <p:spPr>
          <a:xfrm>
            <a:off x="685800" y="1981200"/>
            <a:ext cx="7772400" cy="6019800"/>
          </a:xfrm>
        </p:spPr>
        <p:txBody>
          <a:bodyPr/>
          <a:lstStyle/>
          <a:p>
            <a:r>
              <a:rPr lang="en-US" altLang="en-US" sz="2400" smtClean="0"/>
              <a:t>Fixed guards should be used whenever possible</a:t>
            </a:r>
          </a:p>
          <a:p>
            <a:r>
              <a:rPr lang="en-US" altLang="en-US" sz="2400" smtClean="0"/>
              <a:t>Prevent contact</a:t>
            </a:r>
          </a:p>
          <a:p>
            <a:r>
              <a:rPr lang="en-US" altLang="en-US" sz="2400" smtClean="0"/>
              <a:t>Secure, tamper-resistant, and durable</a:t>
            </a:r>
          </a:p>
          <a:p>
            <a:r>
              <a:rPr lang="en-US" altLang="en-US" sz="2400" smtClean="0"/>
              <a:t>Protect from falling objects</a:t>
            </a:r>
          </a:p>
          <a:p>
            <a:r>
              <a:rPr lang="en-US" altLang="en-US" sz="2400" smtClean="0"/>
              <a:t>Create no new hazards</a:t>
            </a:r>
          </a:p>
          <a:p>
            <a:r>
              <a:rPr lang="en-US" altLang="en-US" sz="2400" smtClean="0"/>
              <a:t>Create no interference</a:t>
            </a:r>
          </a:p>
          <a:p>
            <a:r>
              <a:rPr lang="en-US" altLang="en-US" sz="2400" smtClean="0"/>
              <a:t>Allow safe lubrication and maintenance</a:t>
            </a:r>
          </a:p>
          <a:p>
            <a:endParaRPr lang="en-US" altLang="en-US" smtClean="0"/>
          </a:p>
        </p:txBody>
      </p:sp>
      <p:sp>
        <p:nvSpPr>
          <p:cNvPr id="110596"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smtClean="0"/>
              <a:t>MVCC Corporate and Community Education</a:t>
            </a:r>
          </a:p>
        </p:txBody>
      </p:sp>
      <p:sp>
        <p:nvSpPr>
          <p:cNvPr id="110597"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BCE0350-98B7-4B97-9E0E-A5C7C2FD6F12}" type="slidenum">
              <a:rPr lang="en-US" altLang="en-US" sz="1400" smtClean="0"/>
              <a:pPr>
                <a:spcBef>
                  <a:spcPct val="0"/>
                </a:spcBef>
                <a:buFontTx/>
                <a:buNone/>
              </a:pPr>
              <a:t>61</a:t>
            </a:fld>
            <a:endParaRPr lang="en-US" altLang="en-US" sz="1400"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noChangeArrowheads="1"/>
          </p:cNvSpPr>
          <p:nvPr>
            <p:ph type="title"/>
          </p:nvPr>
        </p:nvSpPr>
        <p:spPr/>
        <p:txBody>
          <a:bodyPr/>
          <a:lstStyle/>
          <a:p>
            <a:r>
              <a:rPr lang="en-US" altLang="en-US" smtClean="0"/>
              <a:t>Machinery: General Safety Principles</a:t>
            </a:r>
          </a:p>
        </p:txBody>
      </p:sp>
      <p:sp>
        <p:nvSpPr>
          <p:cNvPr id="111619"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smtClean="0"/>
              <a:t>MVCC Corporate and Community Education</a:t>
            </a:r>
          </a:p>
        </p:txBody>
      </p:sp>
      <p:sp>
        <p:nvSpPr>
          <p:cNvPr id="11162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F96E0C2-4D78-4C88-BC32-C8111444E105}" type="slidenum">
              <a:rPr lang="en-US" altLang="en-US" sz="1400" smtClean="0"/>
              <a:pPr>
                <a:spcBef>
                  <a:spcPct val="0"/>
                </a:spcBef>
                <a:buFontTx/>
                <a:buNone/>
              </a:pPr>
              <a:t>62</a:t>
            </a:fld>
            <a:endParaRPr lang="en-US" altLang="en-US" sz="1400" smtClean="0"/>
          </a:p>
        </p:txBody>
      </p:sp>
      <p:sp>
        <p:nvSpPr>
          <p:cNvPr id="111621" name="Rectangle 5"/>
          <p:cNvSpPr>
            <a:spLocks noChangeArrowheads="1"/>
          </p:cNvSpPr>
          <p:nvPr/>
        </p:nvSpPr>
        <p:spPr bwMode="auto">
          <a:xfrm>
            <a:off x="685800" y="2520950"/>
            <a:ext cx="77724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en-US" altLang="en-US" sz="2800"/>
              <a:t>Securely fasten equipment to eliminate movement or “walking”</a:t>
            </a:r>
          </a:p>
          <a:p>
            <a:pPr>
              <a:spcBef>
                <a:spcPct val="0"/>
              </a:spcBef>
            </a:pPr>
            <a:r>
              <a:rPr lang="en-US" altLang="en-US" sz="2800"/>
              <a:t>No loose clothing, long hair, jewelry, or gloves around rotating machine parts</a:t>
            </a:r>
          </a:p>
          <a:p>
            <a:pPr>
              <a:spcBef>
                <a:spcPct val="0"/>
              </a:spcBef>
            </a:pPr>
            <a:r>
              <a:rPr lang="en-US" altLang="en-US" sz="2800"/>
              <a:t>Respect machine guards</a:t>
            </a:r>
          </a:p>
          <a:p>
            <a:pPr>
              <a:spcBef>
                <a:spcPct val="0"/>
              </a:spcBef>
            </a:pPr>
            <a:r>
              <a:rPr lang="en-US" altLang="en-US" sz="2800"/>
              <a:t>Keep electrical cords and plugs intact</a:t>
            </a:r>
          </a:p>
          <a:p>
            <a:pPr>
              <a:spcBef>
                <a:spcPct val="0"/>
              </a:spcBef>
            </a:pPr>
            <a:r>
              <a:rPr lang="en-US" altLang="en-US" sz="2800"/>
              <a:t>Inspect machinery before each use</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noChangeArrowheads="1"/>
          </p:cNvSpPr>
          <p:nvPr>
            <p:ph type="title"/>
          </p:nvPr>
        </p:nvSpPr>
        <p:spPr/>
        <p:txBody>
          <a:bodyPr/>
          <a:lstStyle/>
          <a:p>
            <a:r>
              <a:rPr lang="en-US" altLang="en-US" smtClean="0"/>
              <a:t>Machinery: General Safety Principles</a:t>
            </a:r>
            <a:br>
              <a:rPr lang="en-US" altLang="en-US" smtClean="0"/>
            </a:br>
            <a:endParaRPr lang="en-US" altLang="en-US" smtClean="0"/>
          </a:p>
        </p:txBody>
      </p:sp>
      <p:sp>
        <p:nvSpPr>
          <p:cNvPr id="112643" name="Content Placeholder 2"/>
          <p:cNvSpPr>
            <a:spLocks noGrp="1" noChangeArrowheads="1"/>
          </p:cNvSpPr>
          <p:nvPr>
            <p:ph idx="1"/>
          </p:nvPr>
        </p:nvSpPr>
        <p:spPr/>
        <p:txBody>
          <a:bodyPr/>
          <a:lstStyle/>
          <a:p>
            <a:r>
              <a:rPr lang="en-US" altLang="en-US" sz="2800" smtClean="0"/>
              <a:t>Do not leave machines running and</a:t>
            </a:r>
          </a:p>
          <a:p>
            <a:r>
              <a:rPr lang="en-US" altLang="en-US" sz="2800" smtClean="0"/>
              <a:t>unattended</a:t>
            </a:r>
          </a:p>
          <a:p>
            <a:r>
              <a:rPr lang="en-US" altLang="en-US" sz="2800" smtClean="0"/>
              <a:t>Never attend to brush debris from the table surface while the machine is running</a:t>
            </a:r>
          </a:p>
          <a:p>
            <a:r>
              <a:rPr lang="en-US" altLang="en-US" sz="2800" smtClean="0"/>
              <a:t>An active brake mechanism adds greatly to safety</a:t>
            </a:r>
          </a:p>
          <a:p>
            <a:r>
              <a:rPr lang="en-US" altLang="en-US" sz="2800" smtClean="0"/>
              <a:t>Easily reached “off” switch increases safety</a:t>
            </a:r>
          </a:p>
          <a:p>
            <a:endParaRPr lang="en-US" altLang="en-US" smtClean="0"/>
          </a:p>
        </p:txBody>
      </p:sp>
      <p:sp>
        <p:nvSpPr>
          <p:cNvPr id="112644"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smtClean="0"/>
              <a:t>MVCC Corporate and Community Education</a:t>
            </a:r>
          </a:p>
        </p:txBody>
      </p:sp>
      <p:sp>
        <p:nvSpPr>
          <p:cNvPr id="112645"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3F7378B-B0ED-465D-A071-70E7068D414A}" type="slidenum">
              <a:rPr lang="en-US" altLang="en-US" sz="1400" smtClean="0"/>
              <a:pPr>
                <a:spcBef>
                  <a:spcPct val="0"/>
                </a:spcBef>
                <a:buFontTx/>
                <a:buNone/>
              </a:pPr>
              <a:t>63</a:t>
            </a:fld>
            <a:endParaRPr lang="en-US" altLang="en-US" sz="1400"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552450" y="457200"/>
            <a:ext cx="8001000" cy="1143000"/>
          </a:xfrm>
        </p:spPr>
        <p:txBody>
          <a:bodyPr/>
          <a:lstStyle/>
          <a:p>
            <a:r>
              <a:rPr lang="en-US" altLang="en-US" smtClean="0"/>
              <a:t>Machine Safety Responsibilities</a:t>
            </a:r>
          </a:p>
        </p:txBody>
      </p:sp>
      <p:sp>
        <p:nvSpPr>
          <p:cNvPr id="113667" name="Rectangle 3"/>
          <p:cNvSpPr>
            <a:spLocks noGrp="1" noChangeArrowheads="1"/>
          </p:cNvSpPr>
          <p:nvPr>
            <p:ph type="body" idx="1"/>
          </p:nvPr>
        </p:nvSpPr>
        <p:spPr>
          <a:xfrm>
            <a:off x="838200" y="1752600"/>
            <a:ext cx="7961313" cy="4267200"/>
          </a:xfrm>
        </p:spPr>
        <p:txBody>
          <a:bodyPr/>
          <a:lstStyle/>
          <a:p>
            <a:r>
              <a:rPr lang="en-US" altLang="en-US" smtClean="0"/>
              <a:t>Management</a:t>
            </a:r>
          </a:p>
          <a:p>
            <a:pPr lvl="1"/>
            <a:r>
              <a:rPr lang="en-US" altLang="en-US" smtClean="0"/>
              <a:t>ensure all machinery is properly guarded</a:t>
            </a:r>
          </a:p>
          <a:p>
            <a:r>
              <a:rPr lang="en-US" altLang="en-US" smtClean="0"/>
              <a:t>Supervisors</a:t>
            </a:r>
          </a:p>
          <a:p>
            <a:pPr lvl="1"/>
            <a:r>
              <a:rPr lang="en-US" altLang="en-US" smtClean="0"/>
              <a:t>train employees on specific guard rules in their areas</a:t>
            </a:r>
          </a:p>
          <a:p>
            <a:pPr lvl="1"/>
            <a:r>
              <a:rPr lang="en-US" altLang="en-US" smtClean="0"/>
              <a:t>ensure machine guards remain in place and are functional</a:t>
            </a:r>
          </a:p>
          <a:p>
            <a:pPr lvl="1"/>
            <a:r>
              <a:rPr lang="en-US" altLang="en-US" smtClean="0"/>
              <a:t>immediately correct machine guard deficiencies</a:t>
            </a:r>
          </a:p>
          <a:p>
            <a:endParaRPr lang="en-US" altLang="en-US" sz="2400" smtClean="0"/>
          </a:p>
        </p:txBody>
      </p:sp>
      <p:sp>
        <p:nvSpPr>
          <p:cNvPr id="113668"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smtClean="0"/>
              <a:t>MVCC Corporate and Community Education</a:t>
            </a:r>
          </a:p>
        </p:txBody>
      </p:sp>
      <p:sp>
        <p:nvSpPr>
          <p:cNvPr id="113669"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1636E69-5E9E-4DA7-92F4-F6091C1C75CD}" type="slidenum">
              <a:rPr lang="en-US" altLang="en-US" sz="1400" smtClean="0"/>
              <a:pPr>
                <a:spcBef>
                  <a:spcPct val="0"/>
                </a:spcBef>
                <a:buFontTx/>
                <a:buNone/>
              </a:pPr>
              <a:t>64</a:t>
            </a:fld>
            <a:endParaRPr lang="en-US" altLang="en-US" sz="1400" smtClean="0"/>
          </a:p>
        </p:txBody>
      </p:sp>
    </p:spTree>
  </p:cSld>
  <p:clrMapOvr>
    <a:masterClrMapping/>
  </p:clrMapOvr>
  <p:transition spd="slow"/>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552450" y="457200"/>
            <a:ext cx="8001000" cy="1143000"/>
          </a:xfrm>
        </p:spPr>
        <p:txBody>
          <a:bodyPr/>
          <a:lstStyle/>
          <a:p>
            <a:r>
              <a:rPr lang="en-US" altLang="en-US" dirty="0" smtClean="0"/>
              <a:t>Machine Safety Responsibilities </a:t>
            </a:r>
          </a:p>
        </p:txBody>
      </p:sp>
      <p:sp>
        <p:nvSpPr>
          <p:cNvPr id="115715" name="Rectangle 3"/>
          <p:cNvSpPr>
            <a:spLocks noGrp="1" noChangeArrowheads="1"/>
          </p:cNvSpPr>
          <p:nvPr>
            <p:ph type="body" idx="1"/>
          </p:nvPr>
        </p:nvSpPr>
        <p:spPr>
          <a:xfrm>
            <a:off x="762000" y="1905000"/>
            <a:ext cx="7961313" cy="4113213"/>
          </a:xfrm>
        </p:spPr>
        <p:txBody>
          <a:bodyPr/>
          <a:lstStyle/>
          <a:p>
            <a:r>
              <a:rPr lang="en-US" altLang="en-US" smtClean="0"/>
              <a:t>Employees</a:t>
            </a:r>
          </a:p>
          <a:p>
            <a:pPr lvl="1"/>
            <a:r>
              <a:rPr lang="en-US" altLang="en-US" smtClean="0"/>
              <a:t>do not remove guards unless machine is locked and tagged</a:t>
            </a:r>
          </a:p>
          <a:p>
            <a:pPr lvl="1"/>
            <a:r>
              <a:rPr lang="en-US" altLang="en-US" smtClean="0"/>
              <a:t>report machine guard problems to supervisors immediately</a:t>
            </a:r>
          </a:p>
          <a:p>
            <a:pPr lvl="1"/>
            <a:r>
              <a:rPr lang="en-US" altLang="en-US" smtClean="0"/>
              <a:t>do not operate equipment unless guards are in place</a:t>
            </a:r>
          </a:p>
        </p:txBody>
      </p:sp>
      <p:sp>
        <p:nvSpPr>
          <p:cNvPr id="115716"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smtClean="0"/>
              <a:t>MVCC Corporate and Community Education</a:t>
            </a:r>
          </a:p>
        </p:txBody>
      </p:sp>
      <p:sp>
        <p:nvSpPr>
          <p:cNvPr id="115717"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E58072D-1435-4170-B92E-846C80C26B70}" type="slidenum">
              <a:rPr lang="en-US" altLang="en-US" sz="1400" smtClean="0"/>
              <a:pPr>
                <a:spcBef>
                  <a:spcPct val="0"/>
                </a:spcBef>
                <a:buFontTx/>
                <a:buNone/>
              </a:pPr>
              <a:t>65</a:t>
            </a:fld>
            <a:endParaRPr lang="en-US" altLang="en-US" sz="1400" smtClean="0"/>
          </a:p>
        </p:txBody>
      </p:sp>
    </p:spTree>
  </p:cSld>
  <p:clrMapOvr>
    <a:masterClrMapping/>
  </p:clrMapOvr>
  <p:transition spd="slow"/>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6146"/>
          <p:cNvSpPr>
            <a:spLocks noGrp="1" noChangeArrowheads="1"/>
          </p:cNvSpPr>
          <p:nvPr>
            <p:ph type="title"/>
          </p:nvPr>
        </p:nvSpPr>
        <p:spPr>
          <a:xfrm>
            <a:off x="685800" y="179388"/>
            <a:ext cx="7772400" cy="1143000"/>
          </a:xfrm>
        </p:spPr>
        <p:txBody>
          <a:bodyPr/>
          <a:lstStyle/>
          <a:p>
            <a:r>
              <a:rPr lang="en-US" altLang="en-US" smtClean="0"/>
              <a:t>Employee Training </a:t>
            </a:r>
          </a:p>
        </p:txBody>
      </p:sp>
      <p:sp>
        <p:nvSpPr>
          <p:cNvPr id="117763" name="Rectangle 6147"/>
          <p:cNvSpPr>
            <a:spLocks noGrp="1" noChangeArrowheads="1"/>
          </p:cNvSpPr>
          <p:nvPr>
            <p:ph type="body" idx="1"/>
          </p:nvPr>
        </p:nvSpPr>
        <p:spPr>
          <a:xfrm>
            <a:off x="685800" y="1295400"/>
            <a:ext cx="7772400" cy="3463925"/>
          </a:xfrm>
        </p:spPr>
        <p:txBody>
          <a:bodyPr/>
          <a:lstStyle/>
          <a:p>
            <a:r>
              <a:rPr lang="en-US" altLang="en-US" sz="2800" smtClean="0"/>
              <a:t>Hazards associated with particular machines</a:t>
            </a:r>
          </a:p>
          <a:p>
            <a:r>
              <a:rPr lang="en-US" altLang="en-US" sz="2800" smtClean="0"/>
              <a:t>How the safeguards provide protection and the hazards for which they are intended</a:t>
            </a:r>
          </a:p>
          <a:p>
            <a:r>
              <a:rPr lang="en-US" altLang="en-US" sz="2800" smtClean="0"/>
              <a:t>How and why to use the safeguards </a:t>
            </a:r>
          </a:p>
          <a:p>
            <a:r>
              <a:rPr lang="en-US" altLang="en-US" sz="2800" smtClean="0"/>
              <a:t>How and when safeguards can be removed and by whom </a:t>
            </a:r>
          </a:p>
          <a:p>
            <a:r>
              <a:rPr lang="en-US" altLang="en-US" sz="2800" smtClean="0"/>
              <a:t>What to do if a safeguard is damaged, missing, or unable to provide adequate protection</a:t>
            </a:r>
          </a:p>
        </p:txBody>
      </p:sp>
      <p:sp>
        <p:nvSpPr>
          <p:cNvPr id="117764"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smtClean="0"/>
              <a:t>MVCC Corporate and Community Education</a:t>
            </a:r>
          </a:p>
        </p:txBody>
      </p:sp>
      <p:sp>
        <p:nvSpPr>
          <p:cNvPr id="117765"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8EF53F9-FF5A-431B-A655-04F4E0B55355}" type="slidenum">
              <a:rPr lang="en-US" altLang="en-US" sz="1400" smtClean="0"/>
              <a:pPr>
                <a:spcBef>
                  <a:spcPct val="0"/>
                </a:spcBef>
                <a:buFontTx/>
                <a:buNone/>
              </a:pPr>
              <a:t>66</a:t>
            </a:fld>
            <a:endParaRPr lang="en-US" altLang="en-US" sz="1400" smtClean="0"/>
          </a:p>
        </p:txBody>
      </p:sp>
    </p:spTree>
  </p:cSld>
  <p:clrMapOvr>
    <a:masterClrMapping/>
  </p:clrMapOvr>
  <p:transition spd="slow"/>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ChangeArrowheads="1"/>
          </p:cNvSpPr>
          <p:nvPr/>
        </p:nvSpPr>
        <p:spPr bwMode="auto">
          <a:xfrm>
            <a:off x="0" y="2611438"/>
            <a:ext cx="9144000" cy="222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400">
                <a:latin typeface="Times New Roman" panose="02020603050405020304" pitchFamily="18" charset="0"/>
                <a:ea typeface="Calibri" panose="020F0502020204030204" pitchFamily="34" charset="0"/>
                <a:cs typeface="Times New Roman" panose="02020603050405020304" pitchFamily="18" charset="0"/>
              </a:rPr>
              <a:t> </a:t>
            </a:r>
            <a:endParaRPr lang="en-US" altLang="en-US" sz="4400">
              <a:latin typeface="Calibri" panose="020F0502020204030204" pitchFamily="34" charset="0"/>
              <a:ea typeface="Calibri" panose="020F0502020204030204" pitchFamily="34" charset="0"/>
              <a:cs typeface="Times New Roman" panose="02020603050405020304" pitchFamily="18" charset="0"/>
            </a:endParaRPr>
          </a:p>
          <a:p>
            <a:pPr>
              <a:spcBef>
                <a:spcPct val="0"/>
              </a:spcBef>
              <a:buFontTx/>
              <a:buNone/>
            </a:pPr>
            <a:r>
              <a:rPr lang="en-US" altLang="en-US" sz="4400">
                <a:latin typeface="Times New Roman" panose="02020603050405020304" pitchFamily="18" charset="0"/>
                <a:ea typeface="Calibri" panose="020F0502020204030204" pitchFamily="34" charset="0"/>
                <a:cs typeface="Times New Roman" panose="02020603050405020304" pitchFamily="18" charset="0"/>
              </a:rPr>
              <a:t> </a:t>
            </a:r>
            <a:endParaRPr lang="en-US" altLang="en-US" sz="4400">
              <a:latin typeface="Calibri" panose="020F0502020204030204" pitchFamily="34" charset="0"/>
              <a:ea typeface="Calibri" panose="020F0502020204030204" pitchFamily="34" charset="0"/>
              <a:cs typeface="Times New Roman" panose="02020603050405020304" pitchFamily="18" charset="0"/>
            </a:endParaRPr>
          </a:p>
          <a:p>
            <a:pPr algn="ctr">
              <a:lnSpc>
                <a:spcPct val="105000"/>
              </a:lnSpc>
              <a:spcBef>
                <a:spcPts val="888"/>
              </a:spcBef>
              <a:buFontTx/>
              <a:buNone/>
            </a:pPr>
            <a:r>
              <a:rPr lang="en-US" altLang="en-US" sz="4400">
                <a:ea typeface="Calibri" panose="020F0502020204030204" pitchFamily="34" charset="0"/>
                <a:cs typeface="Times New Roman" panose="02020603050405020304" pitchFamily="18" charset="0"/>
              </a:rPr>
              <a:t>Checklist </a:t>
            </a:r>
            <a:r>
              <a:rPr lang="en-US" altLang="en-US" sz="1600">
                <a:latin typeface="Times New Roman" panose="02020603050405020304" pitchFamily="18" charset="0"/>
                <a:ea typeface="Calibri" panose="020F0502020204030204" pitchFamily="34" charset="0"/>
                <a:cs typeface="Times New Roman" panose="02020603050405020304" pitchFamily="18" charset="0"/>
              </a:rPr>
              <a:t> </a:t>
            </a:r>
            <a:endParaRPr lang="en-US" altLang="en-US" sz="1600">
              <a:latin typeface="Calibri" panose="020F0502020204030204" pitchFamily="34" charset="0"/>
              <a:ea typeface="Calibri" panose="020F0502020204030204" pitchFamily="34" charset="0"/>
              <a:cs typeface="Times New Roman" panose="02020603050405020304" pitchFamily="18" charset="0"/>
            </a:endParaRPr>
          </a:p>
        </p:txBody>
      </p:sp>
      <p:sp>
        <p:nvSpPr>
          <p:cNvPr id="119811" name="Title 1"/>
          <p:cNvSpPr>
            <a:spLocks noGrp="1" noChangeArrowheads="1"/>
          </p:cNvSpPr>
          <p:nvPr>
            <p:ph type="title"/>
          </p:nvPr>
        </p:nvSpPr>
        <p:spPr/>
        <p:txBody>
          <a:bodyPr/>
          <a:lstStyle/>
          <a:p>
            <a:r>
              <a:rPr lang="en-US" altLang="en-US" smtClean="0">
                <a:ea typeface="Calibri" panose="020F0502020204030204" pitchFamily="34" charset="0"/>
                <a:cs typeface="Times New Roman" panose="02020603050405020304" pitchFamily="18" charset="0"/>
              </a:rPr>
              <a:t>Machine Guarding</a:t>
            </a:r>
            <a:r>
              <a:rPr lang="en-US" altLang="en-US" smtClean="0">
                <a:latin typeface="Calibri" panose="020F0502020204030204" pitchFamily="34" charset="0"/>
                <a:ea typeface="Calibri" panose="020F0502020204030204" pitchFamily="34" charset="0"/>
                <a:cs typeface="Times New Roman" panose="02020603050405020304" pitchFamily="18" charset="0"/>
              </a:rPr>
              <a:t/>
            </a:r>
            <a:br>
              <a:rPr lang="en-US" altLang="en-US" smtClean="0">
                <a:latin typeface="Calibri" panose="020F0502020204030204" pitchFamily="34" charset="0"/>
                <a:ea typeface="Calibri" panose="020F0502020204030204" pitchFamily="34" charset="0"/>
                <a:cs typeface="Times New Roman" panose="02020603050405020304" pitchFamily="18" charset="0"/>
              </a:rPr>
            </a:br>
            <a:endParaRPr lang="en-US" altLang="en-US" smtClean="0">
              <a:ea typeface="Calibri" panose="020F0502020204030204" pitchFamily="34" charset="0"/>
              <a:cs typeface="Times New Roman" panose="02020603050405020304" pitchFamily="18" charset="0"/>
            </a:endParaRPr>
          </a:p>
        </p:txBody>
      </p:sp>
      <p:sp>
        <p:nvSpPr>
          <p:cNvPr id="119812"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smtClean="0"/>
              <a:t>MVCC Corporate and Community Education</a:t>
            </a:r>
          </a:p>
        </p:txBody>
      </p:sp>
      <p:sp>
        <p:nvSpPr>
          <p:cNvPr id="119813"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D9F1D5D-8A32-4974-8B04-AD2BF145B6E1}" type="slidenum">
              <a:rPr lang="en-US" altLang="en-US" sz="1400" smtClean="0"/>
              <a:pPr>
                <a:spcBef>
                  <a:spcPct val="0"/>
                </a:spcBef>
                <a:buFontTx/>
                <a:buNone/>
              </a:pPr>
              <a:t>67</a:t>
            </a:fld>
            <a:endParaRPr lang="en-US" altLang="en-US" sz="1400" smtClean="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2"/>
          <p:cNvSpPr>
            <a:spLocks noGrp="1" noChangeArrowheads="1"/>
          </p:cNvSpPr>
          <p:nvPr>
            <p:ph type="title"/>
          </p:nvPr>
        </p:nvSpPr>
        <p:spPr/>
        <p:txBody>
          <a:bodyPr/>
          <a:lstStyle/>
          <a:p>
            <a:r>
              <a:rPr lang="en-US" altLang="en-US" dirty="0" smtClean="0">
                <a:ea typeface="Calibri" panose="020F0502020204030204" pitchFamily="34" charset="0"/>
                <a:cs typeface="Times New Roman" panose="02020603050405020304" pitchFamily="18" charset="0"/>
              </a:rPr>
              <a:t>Machine Guarding </a:t>
            </a:r>
            <a:r>
              <a:rPr lang="en-US" altLang="en-US" dirty="0" smtClean="0">
                <a:latin typeface="Calibri" panose="020F0502020204030204" pitchFamily="34" charset="0"/>
                <a:ea typeface="Calibri" panose="020F0502020204030204" pitchFamily="34" charset="0"/>
                <a:cs typeface="Times New Roman" panose="02020603050405020304" pitchFamily="18" charset="0"/>
              </a:rPr>
              <a:t/>
            </a:r>
            <a:br>
              <a:rPr lang="en-US" altLang="en-US" dirty="0" smtClean="0">
                <a:latin typeface="Calibri" panose="020F0502020204030204" pitchFamily="34" charset="0"/>
                <a:ea typeface="Calibri" panose="020F0502020204030204" pitchFamily="34" charset="0"/>
                <a:cs typeface="Times New Roman" panose="02020603050405020304" pitchFamily="18" charset="0"/>
              </a:rPr>
            </a:br>
            <a:endParaRPr lang="en-US" altLang="en-US" dirty="0" smtClean="0">
              <a:ea typeface="Calibri" panose="020F0502020204030204" pitchFamily="34" charset="0"/>
              <a:cs typeface="Times New Roman" panose="02020603050405020304" pitchFamily="18" charset="0"/>
            </a:endParaRPr>
          </a:p>
        </p:txBody>
      </p:sp>
      <p:sp>
        <p:nvSpPr>
          <p:cNvPr id="120835"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smtClean="0"/>
              <a:t>MVCC Corporate and Community Education</a:t>
            </a:r>
          </a:p>
        </p:txBody>
      </p:sp>
      <p:sp>
        <p:nvSpPr>
          <p:cNvPr id="120836"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6517E8A-F57B-41C1-8632-0009763EF236}" type="slidenum">
              <a:rPr lang="en-US" altLang="en-US" sz="1400" smtClean="0"/>
              <a:pPr>
                <a:spcBef>
                  <a:spcPct val="0"/>
                </a:spcBef>
                <a:buFontTx/>
                <a:buNone/>
              </a:pPr>
              <a:t>68</a:t>
            </a:fld>
            <a:endParaRPr lang="en-US" altLang="en-US" sz="1400" smtClean="0"/>
          </a:p>
        </p:txBody>
      </p:sp>
      <p:sp>
        <p:nvSpPr>
          <p:cNvPr id="120837" name="Rectangle 2"/>
          <p:cNvSpPr>
            <a:spLocks noChangeArrowheads="1"/>
          </p:cNvSpPr>
          <p:nvPr/>
        </p:nvSpPr>
        <p:spPr bwMode="auto">
          <a:xfrm>
            <a:off x="0" y="2733675"/>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400">
                <a:latin typeface="Times New Roman" panose="02020603050405020304" pitchFamily="18" charset="0"/>
                <a:ea typeface="Calibri" panose="020F0502020204030204" pitchFamily="34" charset="0"/>
                <a:cs typeface="Times New Roman" panose="02020603050405020304" pitchFamily="18" charset="0"/>
              </a:rPr>
              <a:t> 		       </a:t>
            </a:r>
            <a:r>
              <a:rPr lang="en-US" altLang="en-US" sz="4400">
                <a:ea typeface="Calibri" panose="020F0502020204030204" pitchFamily="34" charset="0"/>
                <a:cs typeface="Times New Roman" panose="02020603050405020304" pitchFamily="18" charset="0"/>
              </a:rPr>
              <a:t>Case Studies</a:t>
            </a:r>
            <a:endParaRPr lang="en-US" altLang="en-US" sz="440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smtClean="0"/>
              <a:t>MVCC Corporate and Community Education</a:t>
            </a:r>
          </a:p>
        </p:txBody>
      </p:sp>
      <p:sp>
        <p:nvSpPr>
          <p:cNvPr id="121859"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0110208-686D-4B04-A9E0-FB3EC7488AF1}" type="slidenum">
              <a:rPr lang="en-US" altLang="en-US" sz="1400" smtClean="0"/>
              <a:pPr>
                <a:spcBef>
                  <a:spcPct val="0"/>
                </a:spcBef>
                <a:buFontTx/>
                <a:buNone/>
              </a:pPr>
              <a:t>69</a:t>
            </a:fld>
            <a:endParaRPr lang="en-US" altLang="en-US" sz="1400" smtClean="0"/>
          </a:p>
        </p:txBody>
      </p:sp>
      <p:sp>
        <p:nvSpPr>
          <p:cNvPr id="121860" name="Title 2"/>
          <p:cNvSpPr>
            <a:spLocks noGrp="1" noChangeArrowheads="1"/>
          </p:cNvSpPr>
          <p:nvPr>
            <p:ph type="title" idx="4294967295"/>
          </p:nvPr>
        </p:nvSpPr>
        <p:spPr>
          <a:xfrm>
            <a:off x="0" y="609600"/>
            <a:ext cx="9144000" cy="2895600"/>
          </a:xfrm>
        </p:spPr>
        <p:txBody>
          <a:bodyPr/>
          <a:lstStyle/>
          <a:p>
            <a:pPr>
              <a:lnSpc>
                <a:spcPct val="104000"/>
              </a:lnSpc>
              <a:spcBef>
                <a:spcPts val="788"/>
              </a:spcBef>
            </a:pPr>
            <a:r>
              <a:rPr lang="en-US" altLang="en-US" smtClean="0">
                <a:ea typeface="Calibri" panose="020F0502020204030204" pitchFamily="34" charset="0"/>
                <a:cs typeface="Times New Roman" panose="02020603050405020304" pitchFamily="18" charset="0"/>
              </a:rPr>
              <a:t>Control of Hazardous Energy Lockout/Tagout (LOTO)</a:t>
            </a:r>
            <a:r>
              <a:rPr lang="en-US" altLang="en-US" smtClean="0">
                <a:latin typeface="Calibri" panose="020F0502020204030204" pitchFamily="34" charset="0"/>
                <a:ea typeface="Calibri" panose="020F0502020204030204" pitchFamily="34" charset="0"/>
                <a:cs typeface="Times New Roman" panose="02020603050405020304" pitchFamily="18" charset="0"/>
              </a:rPr>
              <a:t/>
            </a:r>
            <a:br>
              <a:rPr lang="en-US" altLang="en-US" smtClean="0">
                <a:latin typeface="Calibri" panose="020F0502020204030204" pitchFamily="34" charset="0"/>
                <a:ea typeface="Calibri" panose="020F0502020204030204" pitchFamily="34" charset="0"/>
                <a:cs typeface="Times New Roman" panose="02020603050405020304" pitchFamily="18" charset="0"/>
              </a:rPr>
            </a:br>
            <a:r>
              <a:rPr lang="en-US" altLang="en-US" smtClean="0">
                <a:ea typeface="Calibri" panose="020F0502020204030204" pitchFamily="34" charset="0"/>
                <a:cs typeface="Times New Roman" panose="02020603050405020304" pitchFamily="18" charset="0"/>
              </a:rPr>
              <a:t>29 CFR 1910.147</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smtClean="0"/>
              <a:t>The Problem: Machinery Associated with Amputations</a:t>
            </a:r>
          </a:p>
        </p:txBody>
      </p:sp>
      <p:sp>
        <p:nvSpPr>
          <p:cNvPr id="11268" name="Rectangle 3">
            <a:extLst/>
          </p:cNvPr>
          <p:cNvSpPr>
            <a:spLocks noGrp="1" noChangeArrowheads="1"/>
          </p:cNvSpPr>
          <p:nvPr>
            <p:ph type="body" sz="half" idx="1"/>
          </p:nvPr>
        </p:nvSpPr>
        <p:spPr>
          <a:xfrm>
            <a:off x="685800" y="1981200"/>
            <a:ext cx="7696200" cy="4114800"/>
          </a:xfrm>
        </p:spPr>
        <p:txBody>
          <a:bodyPr/>
          <a:lstStyle/>
          <a:p>
            <a:pPr>
              <a:spcBef>
                <a:spcPct val="0"/>
              </a:spcBef>
              <a:defRPr/>
            </a:pPr>
            <a:r>
              <a:rPr lang="en-US" altLang="en-US" sz="2200" dirty="0"/>
              <a:t>Mechanical power presses</a:t>
            </a:r>
          </a:p>
          <a:p>
            <a:pPr>
              <a:spcBef>
                <a:spcPct val="0"/>
              </a:spcBef>
              <a:defRPr/>
            </a:pPr>
            <a:r>
              <a:rPr lang="en-US" altLang="en-US" sz="2200" dirty="0"/>
              <a:t>Power press brakes</a:t>
            </a:r>
          </a:p>
          <a:p>
            <a:pPr>
              <a:spcBef>
                <a:spcPct val="0"/>
              </a:spcBef>
              <a:defRPr/>
            </a:pPr>
            <a:r>
              <a:rPr lang="en-US" altLang="en-US" sz="2200" dirty="0"/>
              <a:t>Powered and non-powered conveyors</a:t>
            </a:r>
          </a:p>
          <a:p>
            <a:pPr>
              <a:spcBef>
                <a:spcPct val="0"/>
              </a:spcBef>
              <a:defRPr/>
            </a:pPr>
            <a:r>
              <a:rPr lang="en-US" altLang="en-US" sz="2200" dirty="0"/>
              <a:t>Printing presses</a:t>
            </a:r>
          </a:p>
          <a:p>
            <a:pPr>
              <a:spcBef>
                <a:spcPct val="0"/>
              </a:spcBef>
              <a:defRPr/>
            </a:pPr>
            <a:r>
              <a:rPr lang="en-US" altLang="en-US" sz="2200" dirty="0"/>
              <a:t>Roll-forming and roll-bending machines</a:t>
            </a:r>
          </a:p>
          <a:p>
            <a:pPr>
              <a:spcBef>
                <a:spcPct val="0"/>
              </a:spcBef>
              <a:defRPr/>
            </a:pPr>
            <a:r>
              <a:rPr lang="en-US" altLang="en-US" sz="2200" dirty="0"/>
              <a:t>Shearing machines</a:t>
            </a:r>
          </a:p>
          <a:p>
            <a:pPr>
              <a:spcBef>
                <a:spcPct val="0"/>
              </a:spcBef>
              <a:defRPr/>
            </a:pPr>
            <a:r>
              <a:rPr lang="en-US" altLang="en-US" sz="2200" dirty="0"/>
              <a:t>Food slicers</a:t>
            </a:r>
          </a:p>
          <a:p>
            <a:pPr>
              <a:spcBef>
                <a:spcPct val="0"/>
              </a:spcBef>
              <a:defRPr/>
            </a:pPr>
            <a:r>
              <a:rPr lang="en-US" altLang="en-US" sz="2200" dirty="0"/>
              <a:t>Meat grinders</a:t>
            </a:r>
          </a:p>
          <a:p>
            <a:pPr>
              <a:spcBef>
                <a:spcPct val="0"/>
              </a:spcBef>
              <a:defRPr/>
            </a:pPr>
            <a:r>
              <a:rPr lang="en-US" altLang="en-US" sz="2200" dirty="0"/>
              <a:t>Meat-cutting band saws</a:t>
            </a:r>
          </a:p>
          <a:p>
            <a:pPr>
              <a:spcBef>
                <a:spcPct val="0"/>
              </a:spcBef>
              <a:defRPr/>
            </a:pPr>
            <a:r>
              <a:rPr lang="en-US" altLang="en-US" sz="2200" dirty="0"/>
              <a:t>Drill presses</a:t>
            </a:r>
          </a:p>
          <a:p>
            <a:pPr>
              <a:spcBef>
                <a:spcPct val="0"/>
              </a:spcBef>
              <a:defRPr/>
            </a:pPr>
            <a:r>
              <a:rPr lang="en-US" altLang="en-US" sz="2200" dirty="0"/>
              <a:t>Milling machines</a:t>
            </a:r>
          </a:p>
          <a:p>
            <a:pPr>
              <a:spcBef>
                <a:spcPct val="0"/>
              </a:spcBef>
              <a:defRPr/>
            </a:pPr>
            <a:r>
              <a:rPr lang="en-US" altLang="en-US" sz="2200" dirty="0"/>
              <a:t>Grinding machines</a:t>
            </a:r>
          </a:p>
          <a:p>
            <a:pPr marL="457200" indent="-457200">
              <a:buFontTx/>
              <a:buNone/>
              <a:defRPr/>
            </a:pPr>
            <a:endParaRPr lang="en-US" altLang="en-US" sz="2400" dirty="0"/>
          </a:p>
        </p:txBody>
      </p:sp>
      <p:sp>
        <p:nvSpPr>
          <p:cNvPr id="13316" name="Footer Placeholder 1"/>
          <p:cNvSpPr>
            <a:spLocks noGrp="1"/>
          </p:cNvSpPr>
          <p:nvPr>
            <p:ph type="ftr" sz="quarter" idx="11"/>
          </p:nvPr>
        </p:nvSpPr>
        <p:spPr>
          <a:xfrm>
            <a:off x="228600" y="6248400"/>
            <a:ext cx="6858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smtClean="0"/>
              <a:t>MVCC Corporate and Community Education</a:t>
            </a:r>
          </a:p>
        </p:txBody>
      </p:sp>
      <p:sp>
        <p:nvSpPr>
          <p:cNvPr id="13317"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2E97254-45B7-412E-B736-948110ABF6F9}" type="slidenum">
              <a:rPr lang="en-US" altLang="en-US" sz="1400" smtClean="0"/>
              <a:pPr>
                <a:spcBef>
                  <a:spcPct val="0"/>
                </a:spcBef>
                <a:buFontTx/>
                <a:buNone/>
              </a:pPr>
              <a:t>7</a:t>
            </a:fld>
            <a:endParaRPr lang="en-US" altLang="en-US" sz="1400"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3"/>
          <p:cNvSpPr>
            <a:spLocks noGrp="1" noChangeArrowheads="1"/>
          </p:cNvSpPr>
          <p:nvPr>
            <p:ph type="title"/>
          </p:nvPr>
        </p:nvSpPr>
        <p:spPr/>
        <p:txBody>
          <a:bodyPr/>
          <a:lstStyle/>
          <a:p>
            <a:r>
              <a:rPr lang="en-US" altLang="en-US" smtClean="0"/>
              <a:t>LOTO Purpose</a:t>
            </a:r>
            <a:br>
              <a:rPr lang="en-US" altLang="en-US" smtClean="0"/>
            </a:br>
            <a:endParaRPr lang="en-US" altLang="en-US" smtClean="0"/>
          </a:p>
        </p:txBody>
      </p:sp>
      <p:sp>
        <p:nvSpPr>
          <p:cNvPr id="122883" name="Content Placeholder 4"/>
          <p:cNvSpPr>
            <a:spLocks noGrp="1" noChangeArrowheads="1"/>
          </p:cNvSpPr>
          <p:nvPr>
            <p:ph idx="1"/>
          </p:nvPr>
        </p:nvSpPr>
        <p:spPr/>
        <p:txBody>
          <a:bodyPr/>
          <a:lstStyle/>
          <a:p>
            <a:r>
              <a:rPr lang="en-US" altLang="en-US" smtClean="0"/>
              <a:t>To prevent serious injury or death from the unexpected release of stored energy during servicing and maintenance of machines</a:t>
            </a:r>
          </a:p>
          <a:p>
            <a:r>
              <a:rPr lang="en-US" altLang="en-US" smtClean="0"/>
              <a:t>To establish procedures to physically isolate stored energy from the equipment being serviced or repaired</a:t>
            </a:r>
          </a:p>
          <a:p>
            <a:endParaRPr lang="en-US" altLang="en-US" smtClean="0"/>
          </a:p>
        </p:txBody>
      </p:sp>
      <p:sp>
        <p:nvSpPr>
          <p:cNvPr id="122885"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smtClean="0"/>
              <a:t>MVCC Corporate and Community Education</a:t>
            </a:r>
          </a:p>
        </p:txBody>
      </p:sp>
      <p:sp>
        <p:nvSpPr>
          <p:cNvPr id="122886"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B9821B2-0C58-4A41-99FA-C343CF8C8BB9}" type="slidenum">
              <a:rPr lang="en-US" altLang="en-US" sz="1400" smtClean="0"/>
              <a:pPr>
                <a:spcBef>
                  <a:spcPct val="0"/>
                </a:spcBef>
                <a:buFontTx/>
                <a:buNone/>
              </a:pPr>
              <a:t>70</a:t>
            </a:fld>
            <a:endParaRPr lang="en-US" altLang="en-US" sz="1400" smtClean="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noChangeArrowheads="1"/>
          </p:cNvSpPr>
          <p:nvPr>
            <p:ph type="title"/>
          </p:nvPr>
        </p:nvSpPr>
        <p:spPr/>
        <p:txBody>
          <a:bodyPr/>
          <a:lstStyle/>
          <a:p>
            <a:r>
              <a:rPr lang="en-US" altLang="en-US" smtClean="0"/>
              <a:t>Types of Stored Energy Needing Isolation</a:t>
            </a:r>
            <a:br>
              <a:rPr lang="en-US" altLang="en-US" smtClean="0"/>
            </a:br>
            <a:endParaRPr lang="en-US" altLang="en-US" smtClean="0"/>
          </a:p>
        </p:txBody>
      </p:sp>
      <p:sp>
        <p:nvSpPr>
          <p:cNvPr id="123907" name="Content Placeholder 2"/>
          <p:cNvSpPr>
            <a:spLocks noGrp="1" noChangeArrowheads="1"/>
          </p:cNvSpPr>
          <p:nvPr>
            <p:ph idx="1"/>
          </p:nvPr>
        </p:nvSpPr>
        <p:spPr/>
        <p:txBody>
          <a:bodyPr/>
          <a:lstStyle/>
          <a:p>
            <a:r>
              <a:rPr lang="en-US" altLang="en-US" smtClean="0"/>
              <a:t>Electrical</a:t>
            </a:r>
          </a:p>
          <a:p>
            <a:r>
              <a:rPr lang="en-US" altLang="en-US" smtClean="0"/>
              <a:t>Mechanical</a:t>
            </a:r>
          </a:p>
          <a:p>
            <a:r>
              <a:rPr lang="en-US" altLang="en-US" smtClean="0"/>
              <a:t>Hydraulic</a:t>
            </a:r>
          </a:p>
          <a:p>
            <a:r>
              <a:rPr lang="en-US" altLang="en-US" smtClean="0"/>
              <a:t>Pneumatic</a:t>
            </a:r>
          </a:p>
          <a:p>
            <a:r>
              <a:rPr lang="en-US" altLang="en-US" smtClean="0"/>
              <a:t>Chemicals</a:t>
            </a:r>
          </a:p>
          <a:p>
            <a:r>
              <a:rPr lang="en-US" altLang="en-US" smtClean="0"/>
              <a:t>Thermal</a:t>
            </a:r>
          </a:p>
          <a:p>
            <a:r>
              <a:rPr lang="en-US" altLang="en-US" smtClean="0"/>
              <a:t>Other energy sources</a:t>
            </a:r>
          </a:p>
          <a:p>
            <a:endParaRPr lang="en-US" altLang="en-US" smtClean="0"/>
          </a:p>
        </p:txBody>
      </p:sp>
      <p:sp>
        <p:nvSpPr>
          <p:cNvPr id="123908"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smtClean="0"/>
              <a:t>MVCC Corporate and Community Education</a:t>
            </a:r>
          </a:p>
        </p:txBody>
      </p:sp>
      <p:sp>
        <p:nvSpPr>
          <p:cNvPr id="123909"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7D7D3F7-4CD6-402D-83D8-03F431A71A43}" type="slidenum">
              <a:rPr lang="en-US" altLang="en-US" sz="1400" smtClean="0"/>
              <a:pPr>
                <a:spcBef>
                  <a:spcPct val="0"/>
                </a:spcBef>
                <a:buFontTx/>
                <a:buNone/>
              </a:pPr>
              <a:t>71</a:t>
            </a:fld>
            <a:endParaRPr lang="en-US" altLang="en-US" sz="1400"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noChangeArrowheads="1"/>
          </p:cNvSpPr>
          <p:nvPr>
            <p:ph type="title"/>
          </p:nvPr>
        </p:nvSpPr>
        <p:spPr/>
        <p:txBody>
          <a:bodyPr/>
          <a:lstStyle/>
          <a:p>
            <a:r>
              <a:rPr lang="en-US" altLang="en-US" smtClean="0"/>
              <a:t>LOTO Applies</a:t>
            </a:r>
            <a:br>
              <a:rPr lang="en-US" altLang="en-US" smtClean="0"/>
            </a:br>
            <a:endParaRPr lang="en-US" altLang="en-US" smtClean="0"/>
          </a:p>
        </p:txBody>
      </p:sp>
      <p:sp>
        <p:nvSpPr>
          <p:cNvPr id="124931" name="Content Placeholder 2"/>
          <p:cNvSpPr>
            <a:spLocks noGrp="1" noChangeArrowheads="1"/>
          </p:cNvSpPr>
          <p:nvPr>
            <p:ph idx="1"/>
          </p:nvPr>
        </p:nvSpPr>
        <p:spPr/>
        <p:txBody>
          <a:bodyPr/>
          <a:lstStyle/>
          <a:p>
            <a:r>
              <a:rPr lang="en-US" altLang="en-US" sz="2400" smtClean="0"/>
              <a:t>When servicing and maintaining equipment, and unexpected startup of the machine or released of stored energy could occur</a:t>
            </a:r>
          </a:p>
          <a:p>
            <a:r>
              <a:rPr lang="en-US" altLang="en-US" sz="2400" smtClean="0"/>
              <a:t>When, during normal production, workers must remove or bypass a guard or safety device</a:t>
            </a:r>
          </a:p>
          <a:p>
            <a:r>
              <a:rPr lang="en-US" altLang="en-US" sz="2400" smtClean="0"/>
              <a:t>When, during normal production, workers place and part of their body into the danger zone or near the machine’s point of operation</a:t>
            </a:r>
          </a:p>
          <a:p>
            <a:r>
              <a:rPr lang="en-US" altLang="en-US" sz="2400" smtClean="0"/>
              <a:t>During all set up activities</a:t>
            </a:r>
          </a:p>
          <a:p>
            <a:endParaRPr lang="en-US" altLang="en-US" smtClean="0"/>
          </a:p>
        </p:txBody>
      </p:sp>
      <p:sp>
        <p:nvSpPr>
          <p:cNvPr id="124932"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smtClean="0"/>
              <a:t>MVCC Corporate and Community Education</a:t>
            </a:r>
          </a:p>
        </p:txBody>
      </p:sp>
      <p:sp>
        <p:nvSpPr>
          <p:cNvPr id="124933"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7B0B57E-D982-4AD6-B80F-691A4FD13805}" type="slidenum">
              <a:rPr lang="en-US" altLang="en-US" sz="1400" smtClean="0"/>
              <a:pPr>
                <a:spcBef>
                  <a:spcPct val="0"/>
                </a:spcBef>
                <a:buFontTx/>
                <a:buNone/>
              </a:pPr>
              <a:t>72</a:t>
            </a:fld>
            <a:endParaRPr lang="en-US" altLang="en-US" sz="1400" smtClean="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noChangeArrowheads="1"/>
          </p:cNvSpPr>
          <p:nvPr>
            <p:ph type="title"/>
          </p:nvPr>
        </p:nvSpPr>
        <p:spPr/>
        <p:txBody>
          <a:bodyPr/>
          <a:lstStyle/>
          <a:p>
            <a:r>
              <a:rPr lang="en-US" altLang="en-US" smtClean="0"/>
              <a:t>LOTO Exemption Normal Production Operations</a:t>
            </a:r>
            <a:br>
              <a:rPr lang="en-US" altLang="en-US" smtClean="0"/>
            </a:br>
            <a:endParaRPr lang="en-US" altLang="en-US" smtClean="0"/>
          </a:p>
        </p:txBody>
      </p:sp>
      <p:sp>
        <p:nvSpPr>
          <p:cNvPr id="125955" name="Content Placeholder 2"/>
          <p:cNvSpPr>
            <a:spLocks noGrp="1" noChangeArrowheads="1"/>
          </p:cNvSpPr>
          <p:nvPr>
            <p:ph idx="1"/>
          </p:nvPr>
        </p:nvSpPr>
        <p:spPr/>
        <p:txBody>
          <a:bodyPr/>
          <a:lstStyle/>
          <a:p>
            <a:r>
              <a:rPr lang="en-US" altLang="en-US" smtClean="0"/>
              <a:t>Routine, repetitive, &amp; integral to production</a:t>
            </a:r>
          </a:p>
          <a:p>
            <a:r>
              <a:rPr lang="en-US" altLang="en-US" smtClean="0"/>
              <a:t>Guards/safety devices not bypassed</a:t>
            </a:r>
          </a:p>
          <a:p>
            <a:r>
              <a:rPr lang="en-US" altLang="en-US" smtClean="0"/>
              <a:t>Body part not placed in the point of operation or other dangerous area during machine cycle</a:t>
            </a:r>
          </a:p>
          <a:p>
            <a:r>
              <a:rPr lang="en-US" altLang="en-US" smtClean="0"/>
              <a:t>Need to use alternative measures for protection</a:t>
            </a:r>
          </a:p>
          <a:p>
            <a:endParaRPr lang="en-US" altLang="en-US" smtClean="0"/>
          </a:p>
        </p:txBody>
      </p:sp>
      <p:sp>
        <p:nvSpPr>
          <p:cNvPr id="125956"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smtClean="0"/>
              <a:t>MVCC Corporate and Community Education</a:t>
            </a:r>
          </a:p>
        </p:txBody>
      </p:sp>
      <p:sp>
        <p:nvSpPr>
          <p:cNvPr id="125957"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7B2D7EA-8D4D-48AE-8689-FF6CBFEC6B50}" type="slidenum">
              <a:rPr lang="en-US" altLang="en-US" sz="1400" smtClean="0"/>
              <a:pPr>
                <a:spcBef>
                  <a:spcPct val="0"/>
                </a:spcBef>
                <a:buFontTx/>
                <a:buNone/>
              </a:pPr>
              <a:t>73</a:t>
            </a:fld>
            <a:endParaRPr lang="en-US" altLang="en-US" sz="1400" smtClean="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p:cNvSpPr>
            <a:spLocks noGrp="1" noChangeArrowheads="1"/>
          </p:cNvSpPr>
          <p:nvPr>
            <p:ph type="title"/>
          </p:nvPr>
        </p:nvSpPr>
        <p:spPr/>
        <p:txBody>
          <a:bodyPr/>
          <a:lstStyle/>
          <a:p>
            <a:r>
              <a:rPr lang="en-US" altLang="en-US" sz="3600" smtClean="0"/>
              <a:t>LOTO Exemption</a:t>
            </a:r>
            <a:br>
              <a:rPr lang="en-US" altLang="en-US" sz="3600" smtClean="0"/>
            </a:br>
            <a:r>
              <a:rPr lang="en-US" altLang="en-US" sz="3600" smtClean="0"/>
              <a:t>Cord &amp; Plug Connected Equipment</a:t>
            </a:r>
            <a:r>
              <a:rPr lang="en-US" altLang="en-US" smtClean="0"/>
              <a:t/>
            </a:r>
            <a:br>
              <a:rPr lang="en-US" altLang="en-US" smtClean="0"/>
            </a:br>
            <a:endParaRPr lang="en-US" altLang="en-US" smtClean="0"/>
          </a:p>
        </p:txBody>
      </p:sp>
      <p:sp>
        <p:nvSpPr>
          <p:cNvPr id="128003" name="Content Placeholder 2">
            <a:extLst/>
          </p:cNvPr>
          <p:cNvSpPr>
            <a:spLocks noGrp="1"/>
          </p:cNvSpPr>
          <p:nvPr>
            <p:ph idx="1"/>
          </p:nvPr>
        </p:nvSpPr>
        <p:spPr/>
        <p:txBody>
          <a:bodyPr/>
          <a:lstStyle/>
          <a:p>
            <a:pPr>
              <a:defRPr/>
            </a:pPr>
            <a:r>
              <a:rPr lang="en-US" altLang="en-US" dirty="0"/>
              <a:t>Plug is only source of energy</a:t>
            </a:r>
          </a:p>
          <a:p>
            <a:pPr>
              <a:defRPr/>
            </a:pPr>
            <a:r>
              <a:rPr lang="en-US" altLang="en-US" dirty="0"/>
              <a:t>Plug is under continuous control of one person</a:t>
            </a:r>
          </a:p>
          <a:p>
            <a:pPr>
              <a:defRPr/>
            </a:pPr>
            <a:r>
              <a:rPr lang="en-US" altLang="en-US" dirty="0"/>
              <a:t>Cord is unplugged from energy source</a:t>
            </a:r>
          </a:p>
          <a:p>
            <a:pPr marL="0" indent="0">
              <a:buFontTx/>
              <a:buNone/>
              <a:defRPr/>
            </a:pPr>
            <a:r>
              <a:rPr lang="en-US" altLang="en-US" dirty="0"/>
              <a:t> </a:t>
            </a:r>
          </a:p>
          <a:p>
            <a:pPr>
              <a:defRPr/>
            </a:pPr>
            <a:endParaRPr lang="en-US" altLang="en-US" dirty="0"/>
          </a:p>
        </p:txBody>
      </p:sp>
      <p:sp>
        <p:nvSpPr>
          <p:cNvPr id="126980"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smtClean="0"/>
              <a:t>MVCC Corporate and Community Education</a:t>
            </a:r>
          </a:p>
        </p:txBody>
      </p:sp>
      <p:sp>
        <p:nvSpPr>
          <p:cNvPr id="126981"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7305A42-8149-4761-9EF2-D143896E27EE}" type="slidenum">
              <a:rPr lang="en-US" altLang="en-US" sz="1400" smtClean="0"/>
              <a:pPr>
                <a:spcBef>
                  <a:spcPct val="0"/>
                </a:spcBef>
                <a:buFontTx/>
                <a:buNone/>
              </a:pPr>
              <a:t>74</a:t>
            </a:fld>
            <a:endParaRPr lang="en-US" altLang="en-US" sz="1400" smtClean="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noChangeArrowheads="1"/>
          </p:cNvSpPr>
          <p:nvPr>
            <p:ph type="title"/>
          </p:nvPr>
        </p:nvSpPr>
        <p:spPr/>
        <p:txBody>
          <a:bodyPr/>
          <a:lstStyle/>
          <a:p>
            <a:r>
              <a:rPr lang="en-US" altLang="en-US" smtClean="0"/>
              <a:t>Important LOTO Elements</a:t>
            </a:r>
            <a:br>
              <a:rPr lang="en-US" altLang="en-US" smtClean="0"/>
            </a:br>
            <a:endParaRPr lang="en-US" altLang="en-US" smtClean="0"/>
          </a:p>
        </p:txBody>
      </p:sp>
      <p:sp>
        <p:nvSpPr>
          <p:cNvPr id="128003" name="Content Placeholder 2"/>
          <p:cNvSpPr>
            <a:spLocks noGrp="1" noChangeArrowheads="1"/>
          </p:cNvSpPr>
          <p:nvPr>
            <p:ph idx="1"/>
          </p:nvPr>
        </p:nvSpPr>
        <p:spPr>
          <a:xfrm>
            <a:off x="685800" y="1219200"/>
            <a:ext cx="7772400" cy="4876800"/>
          </a:xfrm>
        </p:spPr>
        <p:txBody>
          <a:bodyPr/>
          <a:lstStyle/>
          <a:p>
            <a:r>
              <a:rPr lang="en-US" altLang="en-US" sz="2800" smtClean="0"/>
              <a:t>Written procedures</a:t>
            </a:r>
          </a:p>
          <a:p>
            <a:r>
              <a:rPr lang="en-US" altLang="en-US" sz="2800" smtClean="0"/>
              <a:t>Documentation of each source of energy</a:t>
            </a:r>
          </a:p>
          <a:p>
            <a:r>
              <a:rPr lang="en-US" altLang="en-US" sz="2800" smtClean="0"/>
              <a:t>Locking and tagging devices</a:t>
            </a:r>
          </a:p>
          <a:p>
            <a:r>
              <a:rPr lang="en-US" altLang="en-US" sz="2800" smtClean="0"/>
              <a:t>Verification of energy isolation</a:t>
            </a:r>
          </a:p>
          <a:p>
            <a:r>
              <a:rPr lang="en-US" altLang="en-US" sz="2800" smtClean="0"/>
              <a:t>Proper locks at proper places (isolation points)</a:t>
            </a:r>
          </a:p>
          <a:p>
            <a:r>
              <a:rPr lang="en-US" altLang="en-US" sz="2800" smtClean="0"/>
              <a:t>Training (including skills demonstration) in the primary language(s) of employees.</a:t>
            </a:r>
          </a:p>
          <a:p>
            <a:r>
              <a:rPr lang="en-US" altLang="en-US" sz="2800" smtClean="0"/>
              <a:t>Auditing of work process</a:t>
            </a:r>
          </a:p>
        </p:txBody>
      </p:sp>
      <p:sp>
        <p:nvSpPr>
          <p:cNvPr id="128004"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smtClean="0"/>
              <a:t>MVCC Corporate and Community Education</a:t>
            </a:r>
          </a:p>
        </p:txBody>
      </p:sp>
      <p:sp>
        <p:nvSpPr>
          <p:cNvPr id="128005"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649A6C8-95E2-48B5-9CA6-4507A1988CEF}" type="slidenum">
              <a:rPr lang="en-US" altLang="en-US" sz="1400" smtClean="0"/>
              <a:pPr>
                <a:spcBef>
                  <a:spcPct val="0"/>
                </a:spcBef>
                <a:buFontTx/>
                <a:buNone/>
              </a:pPr>
              <a:t>75</a:t>
            </a:fld>
            <a:endParaRPr lang="en-US" altLang="en-US" sz="1400" smtClean="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p:cNvSpPr>
            <a:spLocks noGrp="1" noChangeArrowheads="1"/>
          </p:cNvSpPr>
          <p:nvPr>
            <p:ph type="title"/>
          </p:nvPr>
        </p:nvSpPr>
        <p:spPr>
          <a:xfrm>
            <a:off x="685800" y="609600"/>
            <a:ext cx="7772400" cy="1066800"/>
          </a:xfrm>
        </p:spPr>
        <p:txBody>
          <a:bodyPr/>
          <a:lstStyle/>
          <a:p>
            <a:r>
              <a:rPr lang="en-US" altLang="en-US" smtClean="0"/>
              <a:t>Worker Categories</a:t>
            </a:r>
            <a:br>
              <a:rPr lang="en-US" altLang="en-US" smtClean="0"/>
            </a:br>
            <a:endParaRPr lang="en-US" altLang="en-US" smtClean="0"/>
          </a:p>
        </p:txBody>
      </p:sp>
      <p:sp>
        <p:nvSpPr>
          <p:cNvPr id="129027" name="Content Placeholder 2"/>
          <p:cNvSpPr>
            <a:spLocks noGrp="1" noChangeArrowheads="1"/>
          </p:cNvSpPr>
          <p:nvPr>
            <p:ph idx="1"/>
          </p:nvPr>
        </p:nvSpPr>
        <p:spPr>
          <a:xfrm>
            <a:off x="685800" y="1447800"/>
            <a:ext cx="7772400" cy="4648200"/>
          </a:xfrm>
        </p:spPr>
        <p:txBody>
          <a:bodyPr/>
          <a:lstStyle/>
          <a:p>
            <a:r>
              <a:rPr lang="en-US" altLang="en-US" smtClean="0"/>
              <a:t>Authorized employee – Person who does LOTO to perform servicing</a:t>
            </a:r>
          </a:p>
          <a:p>
            <a:r>
              <a:rPr lang="en-US" altLang="en-US" smtClean="0"/>
              <a:t>Affected employee – Person required to use machines/equipment on which servicing is performed under LOTO or who must work in such an area</a:t>
            </a:r>
          </a:p>
          <a:p>
            <a:r>
              <a:rPr lang="en-US" altLang="en-US" smtClean="0"/>
              <a:t>Other employees – All employees who are or may be in an area were LOTO may be utilized</a:t>
            </a:r>
          </a:p>
          <a:p>
            <a:endParaRPr lang="en-US" altLang="en-US" smtClean="0"/>
          </a:p>
        </p:txBody>
      </p:sp>
      <p:sp>
        <p:nvSpPr>
          <p:cNvPr id="129028"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smtClean="0"/>
              <a:t>MVCC Corporate and Community Education</a:t>
            </a:r>
          </a:p>
        </p:txBody>
      </p:sp>
      <p:sp>
        <p:nvSpPr>
          <p:cNvPr id="129029"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9839FBB-5422-436D-918A-C53E9D3002BD}" type="slidenum">
              <a:rPr lang="en-US" altLang="en-US" sz="1400" smtClean="0"/>
              <a:pPr>
                <a:spcBef>
                  <a:spcPct val="0"/>
                </a:spcBef>
                <a:buFontTx/>
                <a:buNone/>
              </a:pPr>
              <a:t>76</a:t>
            </a:fld>
            <a:endParaRPr lang="en-US" altLang="en-US" sz="1400" smtClean="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noChangeArrowheads="1"/>
          </p:cNvSpPr>
          <p:nvPr>
            <p:ph type="title"/>
          </p:nvPr>
        </p:nvSpPr>
        <p:spPr>
          <a:xfrm>
            <a:off x="685800" y="609600"/>
            <a:ext cx="7772400" cy="990600"/>
          </a:xfrm>
        </p:spPr>
        <p:txBody>
          <a:bodyPr/>
          <a:lstStyle/>
          <a:p>
            <a:r>
              <a:rPr lang="en-US" altLang="en-US" smtClean="0"/>
              <a:t>LOTO Steps Shutdown</a:t>
            </a:r>
            <a:br>
              <a:rPr lang="en-US" altLang="en-US" smtClean="0"/>
            </a:br>
            <a:endParaRPr lang="en-US" altLang="en-US" smtClean="0"/>
          </a:p>
        </p:txBody>
      </p:sp>
      <p:sp>
        <p:nvSpPr>
          <p:cNvPr id="130051" name="Content Placeholder 2"/>
          <p:cNvSpPr>
            <a:spLocks noGrp="1" noChangeArrowheads="1"/>
          </p:cNvSpPr>
          <p:nvPr>
            <p:ph idx="1"/>
          </p:nvPr>
        </p:nvSpPr>
        <p:spPr/>
        <p:txBody>
          <a:bodyPr/>
          <a:lstStyle/>
          <a:p>
            <a:r>
              <a:rPr lang="en-US" altLang="en-US" smtClean="0"/>
              <a:t>Notify affected employees</a:t>
            </a:r>
          </a:p>
          <a:p>
            <a:r>
              <a:rPr lang="en-US" altLang="en-US" smtClean="0"/>
              <a:t>Prepare for LOTO: review LOTO procedures, identify energy sources, confirm LOTO methods to be used and obtain necessary LOTO equipment</a:t>
            </a:r>
          </a:p>
          <a:p>
            <a:r>
              <a:rPr lang="en-US" altLang="en-US" smtClean="0"/>
              <a:t>Shutdown machine following normal procedures</a:t>
            </a:r>
          </a:p>
          <a:p>
            <a:r>
              <a:rPr lang="en-US" altLang="en-US" smtClean="0"/>
              <a:t>De-activate energy isolating devices</a:t>
            </a:r>
          </a:p>
          <a:p>
            <a:endParaRPr lang="en-US" altLang="en-US" smtClean="0"/>
          </a:p>
        </p:txBody>
      </p:sp>
      <p:sp>
        <p:nvSpPr>
          <p:cNvPr id="130052"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smtClean="0"/>
              <a:t>MVCC Corporate and Community Education</a:t>
            </a:r>
          </a:p>
        </p:txBody>
      </p:sp>
      <p:sp>
        <p:nvSpPr>
          <p:cNvPr id="130053"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82ACDB0-D474-42F5-BDA6-A6F0BE23BB1E}" type="slidenum">
              <a:rPr lang="en-US" altLang="en-US" sz="1400" smtClean="0"/>
              <a:pPr>
                <a:spcBef>
                  <a:spcPct val="0"/>
                </a:spcBef>
                <a:buFontTx/>
                <a:buNone/>
              </a:pPr>
              <a:t>77</a:t>
            </a:fld>
            <a:endParaRPr lang="en-US" altLang="en-US" sz="1400" smtClean="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noChangeArrowheads="1"/>
          </p:cNvSpPr>
          <p:nvPr>
            <p:ph type="title"/>
          </p:nvPr>
        </p:nvSpPr>
        <p:spPr/>
        <p:txBody>
          <a:bodyPr/>
          <a:lstStyle/>
          <a:p>
            <a:r>
              <a:rPr lang="en-US" altLang="en-US" dirty="0" smtClean="0"/>
              <a:t>LOTO Steps Shutdown </a:t>
            </a:r>
            <a:br>
              <a:rPr lang="en-US" altLang="en-US" dirty="0" smtClean="0"/>
            </a:br>
            <a:endParaRPr lang="en-US" altLang="en-US" dirty="0" smtClean="0"/>
          </a:p>
        </p:txBody>
      </p:sp>
      <p:sp>
        <p:nvSpPr>
          <p:cNvPr id="131075" name="Content Placeholder 2"/>
          <p:cNvSpPr>
            <a:spLocks noGrp="1" noChangeArrowheads="1"/>
          </p:cNvSpPr>
          <p:nvPr>
            <p:ph idx="1"/>
          </p:nvPr>
        </p:nvSpPr>
        <p:spPr/>
        <p:txBody>
          <a:bodyPr/>
          <a:lstStyle/>
          <a:p>
            <a:r>
              <a:rPr lang="en-US" altLang="en-US" smtClean="0"/>
              <a:t>Lock out the energy isolating device(s)</a:t>
            </a:r>
          </a:p>
          <a:p>
            <a:r>
              <a:rPr lang="en-US" altLang="en-US" smtClean="0"/>
              <a:t>Dissipate or restrain stored or residual energy</a:t>
            </a:r>
          </a:p>
          <a:p>
            <a:r>
              <a:rPr lang="en-US" altLang="en-US" smtClean="0"/>
              <a:t>Verify machine is disconnected from the energy source(s)</a:t>
            </a:r>
          </a:p>
          <a:p>
            <a:endParaRPr lang="en-US" altLang="en-US" smtClean="0"/>
          </a:p>
        </p:txBody>
      </p:sp>
      <p:sp>
        <p:nvSpPr>
          <p:cNvPr id="131076"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smtClean="0"/>
              <a:t>MVCC Corporate and Community Education</a:t>
            </a:r>
          </a:p>
        </p:txBody>
      </p:sp>
      <p:sp>
        <p:nvSpPr>
          <p:cNvPr id="131077"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8ED93AD-8A2A-42F1-8559-176802175F1E}" type="slidenum">
              <a:rPr lang="en-US" altLang="en-US" sz="1400" smtClean="0"/>
              <a:pPr>
                <a:spcBef>
                  <a:spcPct val="0"/>
                </a:spcBef>
                <a:buFontTx/>
                <a:buNone/>
              </a:pPr>
              <a:t>78</a:t>
            </a:fld>
            <a:endParaRPr lang="en-US" altLang="en-US" sz="1400" smtClean="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noChangeArrowheads="1"/>
          </p:cNvSpPr>
          <p:nvPr>
            <p:ph type="title"/>
          </p:nvPr>
        </p:nvSpPr>
        <p:spPr/>
        <p:txBody>
          <a:bodyPr/>
          <a:lstStyle/>
          <a:p>
            <a:r>
              <a:rPr lang="en-US" altLang="en-US" smtClean="0"/>
              <a:t>LOTO Steps Startup</a:t>
            </a:r>
            <a:br>
              <a:rPr lang="en-US" altLang="en-US" smtClean="0"/>
            </a:br>
            <a:endParaRPr lang="en-US" altLang="en-US" smtClean="0"/>
          </a:p>
        </p:txBody>
      </p:sp>
      <p:sp>
        <p:nvSpPr>
          <p:cNvPr id="132099" name="Content Placeholder 2"/>
          <p:cNvSpPr>
            <a:spLocks noGrp="1" noChangeArrowheads="1"/>
          </p:cNvSpPr>
          <p:nvPr>
            <p:ph idx="1"/>
          </p:nvPr>
        </p:nvSpPr>
        <p:spPr>
          <a:xfrm>
            <a:off x="685800" y="1447800"/>
            <a:ext cx="7772400" cy="4648200"/>
          </a:xfrm>
        </p:spPr>
        <p:txBody>
          <a:bodyPr/>
          <a:lstStyle/>
          <a:p>
            <a:pPr marL="514350" indent="-514350">
              <a:buFontTx/>
              <a:buAutoNum type="arabicPeriod"/>
            </a:pPr>
            <a:r>
              <a:rPr lang="en-US" altLang="en-US" smtClean="0"/>
              <a:t>Inspect machine and surrounding area to ensure machine ready for normal operation</a:t>
            </a:r>
          </a:p>
          <a:p>
            <a:pPr marL="514350" indent="-514350">
              <a:buFontTx/>
              <a:buAutoNum type="arabicPeriod"/>
            </a:pPr>
            <a:r>
              <a:rPr lang="en-US" altLang="en-US" smtClean="0"/>
              <a:t>Ensure affected employees are away from hazards</a:t>
            </a:r>
          </a:p>
          <a:p>
            <a:pPr marL="514350" indent="-514350">
              <a:buFontTx/>
              <a:buAutoNum type="arabicPeriod"/>
            </a:pPr>
            <a:r>
              <a:rPr lang="en-US" altLang="en-US" smtClean="0"/>
              <a:t>Remove locks and tags from isolation devices and reenergize machine</a:t>
            </a:r>
          </a:p>
          <a:p>
            <a:pPr marL="514350" indent="-514350">
              <a:buFontTx/>
              <a:buAutoNum type="arabicPeriod"/>
            </a:pPr>
            <a:r>
              <a:rPr lang="en-US" altLang="en-US" smtClean="0"/>
              <a:t>Notify affected employees of restart and verify machine is working properly</a:t>
            </a:r>
          </a:p>
          <a:p>
            <a:pPr marL="514350" indent="-514350"/>
            <a:endParaRPr lang="en-US" altLang="en-US" smtClean="0"/>
          </a:p>
        </p:txBody>
      </p:sp>
      <p:sp>
        <p:nvSpPr>
          <p:cNvPr id="132100"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smtClean="0"/>
              <a:t>MVCC Corporate and Community Education</a:t>
            </a:r>
          </a:p>
        </p:txBody>
      </p:sp>
      <p:sp>
        <p:nvSpPr>
          <p:cNvPr id="132101"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699FF70-89EC-4830-B7EE-1F219E0EB7D0}" type="slidenum">
              <a:rPr lang="en-US" altLang="en-US" sz="1400" smtClean="0"/>
              <a:pPr>
                <a:spcBef>
                  <a:spcPct val="0"/>
                </a:spcBef>
                <a:buFontTx/>
                <a:buNone/>
              </a:pPr>
              <a:t>79</a:t>
            </a:fld>
            <a:endParaRPr lang="en-US" altLang="en-US" sz="140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26"/>
          <p:cNvSpPr>
            <a:spLocks noGrp="1" noChangeArrowheads="1"/>
          </p:cNvSpPr>
          <p:nvPr>
            <p:ph type="title"/>
          </p:nvPr>
        </p:nvSpPr>
        <p:spPr/>
        <p:txBody>
          <a:bodyPr/>
          <a:lstStyle/>
          <a:p>
            <a:r>
              <a:rPr lang="en-US" altLang="en-US" smtClean="0"/>
              <a:t>Causes of Machine Incidents</a:t>
            </a:r>
          </a:p>
        </p:txBody>
      </p:sp>
      <p:sp>
        <p:nvSpPr>
          <p:cNvPr id="15363" name="Rectangle 1027"/>
          <p:cNvSpPr>
            <a:spLocks noGrp="1" noChangeArrowheads="1"/>
          </p:cNvSpPr>
          <p:nvPr>
            <p:ph type="body" idx="1"/>
          </p:nvPr>
        </p:nvSpPr>
        <p:spPr/>
        <p:txBody>
          <a:bodyPr/>
          <a:lstStyle/>
          <a:p>
            <a:r>
              <a:rPr lang="en-US" altLang="en-US" smtClean="0"/>
              <a:t>Reaching in to “clear” equipment</a:t>
            </a:r>
          </a:p>
          <a:p>
            <a:r>
              <a:rPr lang="en-US" altLang="en-US" smtClean="0"/>
              <a:t>Not using Lockout/Tagout</a:t>
            </a:r>
          </a:p>
          <a:p>
            <a:r>
              <a:rPr lang="en-US" altLang="en-US" smtClean="0"/>
              <a:t>Unauthorized person doing maintenance or using the machines</a:t>
            </a:r>
          </a:p>
          <a:p>
            <a:r>
              <a:rPr lang="en-US" altLang="en-US" smtClean="0"/>
              <a:t>Missing or loose machine guards</a:t>
            </a:r>
          </a:p>
          <a:p>
            <a:r>
              <a:rPr lang="en-US" altLang="en-US" smtClean="0"/>
              <a:t>Lack of training</a:t>
            </a:r>
          </a:p>
          <a:p>
            <a:endParaRPr lang="en-US" altLang="en-US" smtClean="0"/>
          </a:p>
        </p:txBody>
      </p:sp>
      <p:sp>
        <p:nvSpPr>
          <p:cNvPr id="15364"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smtClean="0"/>
              <a:t>MVCC Corporate and Community Education</a:t>
            </a:r>
          </a:p>
        </p:txBody>
      </p:sp>
      <p:sp>
        <p:nvSpPr>
          <p:cNvPr id="15365"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AC10B51-32F5-4D08-A5E0-C024BBDF4ACE}" type="slidenum">
              <a:rPr lang="en-US" altLang="en-US" sz="1400" smtClean="0"/>
              <a:pPr>
                <a:spcBef>
                  <a:spcPct val="0"/>
                </a:spcBef>
                <a:buFontTx/>
                <a:buNone/>
              </a:pPr>
              <a:t>8</a:t>
            </a:fld>
            <a:endParaRPr lang="en-US" altLang="en-US" sz="1400" smtClean="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p:cNvSpPr>
            <a:spLocks noGrp="1" noChangeArrowheads="1"/>
          </p:cNvSpPr>
          <p:nvPr>
            <p:ph type="title"/>
          </p:nvPr>
        </p:nvSpPr>
        <p:spPr/>
        <p:txBody>
          <a:bodyPr/>
          <a:lstStyle/>
          <a:p>
            <a:r>
              <a:rPr lang="en-US" altLang="en-US" smtClean="0"/>
              <a:t>Energy Isolating Devices</a:t>
            </a:r>
            <a:br>
              <a:rPr lang="en-US" altLang="en-US" smtClean="0"/>
            </a:br>
            <a:endParaRPr lang="en-US" altLang="en-US" smtClean="0"/>
          </a:p>
        </p:txBody>
      </p:sp>
      <p:sp>
        <p:nvSpPr>
          <p:cNvPr id="133123" name="Content Placeholder 2"/>
          <p:cNvSpPr>
            <a:spLocks noGrp="1" noChangeArrowheads="1"/>
          </p:cNvSpPr>
          <p:nvPr>
            <p:ph idx="1"/>
          </p:nvPr>
        </p:nvSpPr>
        <p:spPr/>
        <p:txBody>
          <a:bodyPr/>
          <a:lstStyle/>
          <a:p>
            <a:r>
              <a:rPr lang="en-US" altLang="en-US" smtClean="0"/>
              <a:t>Device that physically prevents the transmission or release of energy</a:t>
            </a:r>
          </a:p>
          <a:p>
            <a:r>
              <a:rPr lang="en-US" altLang="en-US" smtClean="0"/>
              <a:t>Includes: electrical circuit breakers, disconnect switches, line valves and a blocks</a:t>
            </a:r>
          </a:p>
          <a:p>
            <a:r>
              <a:rPr lang="en-US" altLang="en-US" smtClean="0"/>
              <a:t>Excludes: push buttons and selector switches</a:t>
            </a:r>
          </a:p>
          <a:p>
            <a:endParaRPr lang="en-US" altLang="en-US" smtClean="0"/>
          </a:p>
        </p:txBody>
      </p:sp>
      <p:sp>
        <p:nvSpPr>
          <p:cNvPr id="133124"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smtClean="0"/>
              <a:t>MVCC Corporate and Community Education</a:t>
            </a:r>
          </a:p>
        </p:txBody>
      </p:sp>
      <p:sp>
        <p:nvSpPr>
          <p:cNvPr id="133125"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A65419B-EF78-41C0-906F-364EC93E7C10}" type="slidenum">
              <a:rPr lang="en-US" altLang="en-US" sz="1400" smtClean="0"/>
              <a:pPr>
                <a:spcBef>
                  <a:spcPct val="0"/>
                </a:spcBef>
                <a:buFontTx/>
                <a:buNone/>
              </a:pPr>
              <a:t>80</a:t>
            </a:fld>
            <a:endParaRPr lang="en-US" altLang="en-US" sz="1400" smtClean="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p:cNvSpPr>
            <a:spLocks noGrp="1" noChangeArrowheads="1"/>
          </p:cNvSpPr>
          <p:nvPr>
            <p:ph type="title"/>
          </p:nvPr>
        </p:nvSpPr>
        <p:spPr/>
        <p:txBody>
          <a:bodyPr/>
          <a:lstStyle/>
          <a:p>
            <a:r>
              <a:rPr lang="en-US" altLang="en-US" smtClean="0"/>
              <a:t>LOTO Devices</a:t>
            </a:r>
            <a:br>
              <a:rPr lang="en-US" altLang="en-US" smtClean="0"/>
            </a:br>
            <a:endParaRPr lang="en-US" altLang="en-US" smtClean="0"/>
          </a:p>
        </p:txBody>
      </p:sp>
      <p:sp>
        <p:nvSpPr>
          <p:cNvPr id="134147" name="Content Placeholder 2"/>
          <p:cNvSpPr>
            <a:spLocks noGrp="1" noChangeArrowheads="1"/>
          </p:cNvSpPr>
          <p:nvPr>
            <p:ph idx="1"/>
          </p:nvPr>
        </p:nvSpPr>
        <p:spPr>
          <a:xfrm>
            <a:off x="685800" y="1295400"/>
            <a:ext cx="7772400" cy="4800600"/>
          </a:xfrm>
        </p:spPr>
        <p:txBody>
          <a:bodyPr/>
          <a:lstStyle/>
          <a:p>
            <a:r>
              <a:rPr lang="en-US" altLang="en-US" sz="2800" smtClean="0"/>
              <a:t>Includes locks, tags, chains, wedges, key blocks, and self-locking fasteners</a:t>
            </a:r>
          </a:p>
          <a:p>
            <a:r>
              <a:rPr lang="en-US" altLang="en-US" sz="2800" smtClean="0"/>
              <a:t>Uniquely identified and used only for controlling energy</a:t>
            </a:r>
          </a:p>
          <a:p>
            <a:r>
              <a:rPr lang="en-US" altLang="en-US" sz="2800" smtClean="0"/>
              <a:t>Durable</a:t>
            </a:r>
          </a:p>
          <a:p>
            <a:r>
              <a:rPr lang="en-US" altLang="en-US" sz="2800" smtClean="0"/>
              <a:t>Standardized</a:t>
            </a:r>
          </a:p>
          <a:p>
            <a:r>
              <a:rPr lang="en-US" altLang="en-US" sz="2800" smtClean="0"/>
              <a:t>Substantial</a:t>
            </a:r>
          </a:p>
          <a:p>
            <a:r>
              <a:rPr lang="en-US" altLang="en-US" sz="2800" smtClean="0"/>
              <a:t>Identify employee applying device</a:t>
            </a:r>
          </a:p>
          <a:p>
            <a:r>
              <a:rPr lang="en-US" altLang="en-US" sz="2800" smtClean="0"/>
              <a:t>Tags must have special warnings</a:t>
            </a:r>
          </a:p>
          <a:p>
            <a:endParaRPr lang="en-US" altLang="en-US" smtClean="0"/>
          </a:p>
        </p:txBody>
      </p:sp>
      <p:sp>
        <p:nvSpPr>
          <p:cNvPr id="134148"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smtClean="0"/>
              <a:t>MVCC Corporate and Community Education</a:t>
            </a:r>
          </a:p>
        </p:txBody>
      </p:sp>
      <p:sp>
        <p:nvSpPr>
          <p:cNvPr id="134149"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1E8BEFC-5A48-46E6-B5BC-469E352B1115}" type="slidenum">
              <a:rPr lang="en-US" altLang="en-US" sz="1400" smtClean="0"/>
              <a:pPr>
                <a:spcBef>
                  <a:spcPct val="0"/>
                </a:spcBef>
                <a:buFontTx/>
                <a:buNone/>
              </a:pPr>
              <a:t>81</a:t>
            </a:fld>
            <a:endParaRPr lang="en-US" altLang="en-US" sz="1400" smtClean="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1"/>
          <p:cNvSpPr>
            <a:spLocks noGrp="1" noChangeArrowheads="1"/>
          </p:cNvSpPr>
          <p:nvPr>
            <p:ph type="title"/>
          </p:nvPr>
        </p:nvSpPr>
        <p:spPr/>
        <p:txBody>
          <a:bodyPr/>
          <a:lstStyle/>
          <a:p>
            <a:r>
              <a:rPr lang="en-US" altLang="en-US" smtClean="0"/>
              <a:t>Training</a:t>
            </a:r>
            <a:br>
              <a:rPr lang="en-US" altLang="en-US" smtClean="0"/>
            </a:br>
            <a:endParaRPr lang="en-US" altLang="en-US" smtClean="0"/>
          </a:p>
        </p:txBody>
      </p:sp>
      <p:sp>
        <p:nvSpPr>
          <p:cNvPr id="135171" name="Content Placeholder 2"/>
          <p:cNvSpPr>
            <a:spLocks noGrp="1" noChangeArrowheads="1"/>
          </p:cNvSpPr>
          <p:nvPr>
            <p:ph idx="1"/>
          </p:nvPr>
        </p:nvSpPr>
        <p:spPr/>
        <p:txBody>
          <a:bodyPr/>
          <a:lstStyle/>
          <a:p>
            <a:r>
              <a:rPr lang="en-US" altLang="en-US" smtClean="0"/>
              <a:t>All employees must be trained based on worker categories</a:t>
            </a:r>
          </a:p>
          <a:p>
            <a:r>
              <a:rPr lang="en-US" altLang="en-US" smtClean="0"/>
              <a:t>Must ensure employees understand LOTO program</a:t>
            </a:r>
          </a:p>
          <a:p>
            <a:r>
              <a:rPr lang="en-US" altLang="en-US" smtClean="0"/>
              <a:t>Must address limitations of tags if they are used as part of LOTO</a:t>
            </a:r>
          </a:p>
          <a:p>
            <a:endParaRPr lang="en-US" altLang="en-US" smtClean="0"/>
          </a:p>
        </p:txBody>
      </p:sp>
      <p:sp>
        <p:nvSpPr>
          <p:cNvPr id="135172"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smtClean="0"/>
              <a:t>MVCC Corporate and Community Education</a:t>
            </a:r>
          </a:p>
        </p:txBody>
      </p:sp>
      <p:sp>
        <p:nvSpPr>
          <p:cNvPr id="135173"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7C2CFF8-511C-41C9-8ACE-D25952EE480A}" type="slidenum">
              <a:rPr lang="en-US" altLang="en-US" sz="1400" smtClean="0"/>
              <a:pPr>
                <a:spcBef>
                  <a:spcPct val="0"/>
                </a:spcBef>
                <a:buFontTx/>
                <a:buNone/>
              </a:pPr>
              <a:t>82</a:t>
            </a:fld>
            <a:endParaRPr lang="en-US" altLang="en-US" sz="1400" smtClean="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p:cNvSpPr>
            <a:spLocks noGrp="1" noChangeArrowheads="1"/>
          </p:cNvSpPr>
          <p:nvPr>
            <p:ph type="title"/>
          </p:nvPr>
        </p:nvSpPr>
        <p:spPr/>
        <p:txBody>
          <a:bodyPr/>
          <a:lstStyle/>
          <a:p>
            <a:r>
              <a:rPr lang="en-US" altLang="en-US" smtClean="0"/>
              <a:t>Retraining</a:t>
            </a:r>
            <a:br>
              <a:rPr lang="en-US" altLang="en-US" smtClean="0"/>
            </a:br>
            <a:endParaRPr lang="en-US" altLang="en-US" smtClean="0"/>
          </a:p>
        </p:txBody>
      </p:sp>
      <p:sp>
        <p:nvSpPr>
          <p:cNvPr id="137219" name="Content Placeholder 2">
            <a:extLst/>
          </p:cNvPr>
          <p:cNvSpPr>
            <a:spLocks noGrp="1"/>
          </p:cNvSpPr>
          <p:nvPr>
            <p:ph idx="1"/>
          </p:nvPr>
        </p:nvSpPr>
        <p:spPr/>
        <p:txBody>
          <a:bodyPr/>
          <a:lstStyle/>
          <a:p>
            <a:pPr>
              <a:defRPr/>
            </a:pPr>
            <a:r>
              <a:rPr lang="en-US" altLang="en-US" dirty="0"/>
              <a:t>Authorized/Affected Employees: when change in job, change in machines and change in LOTO program</a:t>
            </a:r>
          </a:p>
          <a:p>
            <a:pPr>
              <a:defRPr/>
            </a:pPr>
            <a:r>
              <a:rPr lang="en-US" altLang="en-US" dirty="0"/>
              <a:t>When evidence indicates employees lack knowledge of LOTO program</a:t>
            </a:r>
          </a:p>
          <a:p>
            <a:pPr marL="0" indent="0">
              <a:buFontTx/>
              <a:buNone/>
              <a:defRPr/>
            </a:pPr>
            <a:r>
              <a:rPr lang="en-US" altLang="en-US" dirty="0"/>
              <a:t> </a:t>
            </a:r>
          </a:p>
          <a:p>
            <a:pPr>
              <a:defRPr/>
            </a:pPr>
            <a:endParaRPr lang="en-US" altLang="en-US" dirty="0"/>
          </a:p>
        </p:txBody>
      </p:sp>
      <p:sp>
        <p:nvSpPr>
          <p:cNvPr id="136196"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smtClean="0"/>
              <a:t>MVCC Corporate and Community Education</a:t>
            </a:r>
          </a:p>
        </p:txBody>
      </p:sp>
      <p:sp>
        <p:nvSpPr>
          <p:cNvPr id="136197"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3601FE7-9979-420A-9784-DAE06DE21685}" type="slidenum">
              <a:rPr lang="en-US" altLang="en-US" sz="1400" smtClean="0"/>
              <a:pPr>
                <a:spcBef>
                  <a:spcPct val="0"/>
                </a:spcBef>
                <a:buFontTx/>
                <a:buNone/>
              </a:pPr>
              <a:t>83</a:t>
            </a:fld>
            <a:endParaRPr lang="en-US" altLang="en-US" sz="1400" smtClean="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p:cNvSpPr>
            <a:spLocks noGrp="1" noChangeArrowheads="1"/>
          </p:cNvSpPr>
          <p:nvPr>
            <p:ph type="title"/>
          </p:nvPr>
        </p:nvSpPr>
        <p:spPr>
          <a:xfrm>
            <a:off x="685800" y="609600"/>
            <a:ext cx="7772400" cy="3276600"/>
          </a:xfrm>
        </p:spPr>
        <p:txBody>
          <a:bodyPr/>
          <a:lstStyle/>
          <a:p>
            <a:r>
              <a:rPr lang="en-US" altLang="en-US" b="1" i="1" smtClean="0"/>
              <a:t>Some Examples of Machine Guarding</a:t>
            </a:r>
            <a:r>
              <a:rPr lang="en-US" altLang="en-US" smtClean="0"/>
              <a:t/>
            </a:r>
            <a:br>
              <a:rPr lang="en-US" altLang="en-US" smtClean="0"/>
            </a:br>
            <a:endParaRPr lang="en-US" altLang="en-US" smtClean="0"/>
          </a:p>
        </p:txBody>
      </p:sp>
      <p:sp>
        <p:nvSpPr>
          <p:cNvPr id="137219" name="Content Placeholder 2"/>
          <p:cNvSpPr>
            <a:spLocks noGrp="1" noChangeArrowheads="1"/>
          </p:cNvSpPr>
          <p:nvPr>
            <p:ph idx="1"/>
          </p:nvPr>
        </p:nvSpPr>
        <p:spPr/>
        <p:txBody>
          <a:bodyPr/>
          <a:lstStyle/>
          <a:p>
            <a:pPr marL="0" indent="0">
              <a:buFontTx/>
              <a:buNone/>
            </a:pPr>
            <a:r>
              <a:rPr lang="en-US" altLang="en-US" smtClean="0"/>
              <a:t> </a:t>
            </a:r>
          </a:p>
          <a:p>
            <a:pPr marL="0" indent="0">
              <a:buFontTx/>
              <a:buNone/>
            </a:pPr>
            <a:endParaRPr lang="en-US" altLang="en-US" smtClean="0"/>
          </a:p>
        </p:txBody>
      </p:sp>
      <p:sp>
        <p:nvSpPr>
          <p:cNvPr id="137220"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smtClean="0"/>
              <a:t>MVCC Corporate and Community Education</a:t>
            </a:r>
          </a:p>
        </p:txBody>
      </p:sp>
      <p:sp>
        <p:nvSpPr>
          <p:cNvPr id="137221"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FB3A809-960B-4C8F-A139-F242992BCBCB}" type="slidenum">
              <a:rPr lang="en-US" altLang="en-US" sz="1400" smtClean="0"/>
              <a:pPr>
                <a:spcBef>
                  <a:spcPct val="0"/>
                </a:spcBef>
                <a:buFontTx/>
                <a:buNone/>
              </a:pPr>
              <a:t>84</a:t>
            </a:fld>
            <a:endParaRPr lang="en-US" altLang="en-US" sz="1400" smtClean="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p:cNvSpPr>
            <a:spLocks noGrp="1" noChangeArrowheads="1"/>
          </p:cNvSpPr>
          <p:nvPr>
            <p:ph type="title"/>
          </p:nvPr>
        </p:nvSpPr>
        <p:spPr/>
        <p:txBody>
          <a:bodyPr/>
          <a:lstStyle/>
          <a:p>
            <a:r>
              <a:rPr lang="en-US" altLang="en-US" smtClean="0"/>
              <a:t>Unguarded Fan Blade</a:t>
            </a:r>
            <a:br>
              <a:rPr lang="en-US" altLang="en-US" smtClean="0"/>
            </a:br>
            <a:endParaRPr lang="en-US" altLang="en-US" smtClean="0"/>
          </a:p>
        </p:txBody>
      </p:sp>
      <p:pic>
        <p:nvPicPr>
          <p:cNvPr id="5" name="Content Placeholder 4" title="fan blades">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905000" y="1752600"/>
            <a:ext cx="5486400" cy="3657600"/>
          </a:xfrm>
        </p:spPr>
      </p:pic>
      <p:sp>
        <p:nvSpPr>
          <p:cNvPr id="138244"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smtClean="0"/>
              <a:t>MVCC Corporate and Community Education</a:t>
            </a:r>
          </a:p>
        </p:txBody>
      </p:sp>
      <p:sp>
        <p:nvSpPr>
          <p:cNvPr id="138245"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38BBD9D-0A37-4FFD-8A91-A43D1B8E3E41}" type="slidenum">
              <a:rPr lang="en-US" altLang="en-US" sz="1400" smtClean="0"/>
              <a:pPr>
                <a:spcBef>
                  <a:spcPct val="0"/>
                </a:spcBef>
                <a:buFontTx/>
                <a:buNone/>
              </a:pPr>
              <a:t>85</a:t>
            </a:fld>
            <a:endParaRPr lang="en-US" altLang="en-US" sz="1400" smtClean="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1"/>
          <p:cNvSpPr>
            <a:spLocks noGrp="1" noChangeArrowheads="1"/>
          </p:cNvSpPr>
          <p:nvPr>
            <p:ph type="title"/>
          </p:nvPr>
        </p:nvSpPr>
        <p:spPr>
          <a:xfrm>
            <a:off x="685800" y="2527300"/>
            <a:ext cx="7772400" cy="322263"/>
          </a:xfrm>
        </p:spPr>
        <p:txBody>
          <a:bodyPr/>
          <a:lstStyle/>
          <a:p>
            <a:pPr>
              <a:spcBef>
                <a:spcPct val="50000"/>
              </a:spcBef>
            </a:pPr>
            <a:r>
              <a:rPr lang="en-US" altLang="en-US" sz="6000" smtClean="0">
                <a:cs typeface="Tahoma" panose="020B0604030504040204" pitchFamily="34" charset="0"/>
              </a:rPr>
              <a:t/>
            </a:r>
            <a:br>
              <a:rPr lang="en-US" altLang="en-US" sz="6000" smtClean="0">
                <a:cs typeface="Tahoma" panose="020B0604030504040204" pitchFamily="34" charset="0"/>
              </a:rPr>
            </a:br>
            <a:endParaRPr lang="en-US" altLang="en-US" sz="2800" smtClean="0"/>
          </a:p>
        </p:txBody>
      </p:sp>
      <p:sp>
        <p:nvSpPr>
          <p:cNvPr id="140291" name="Content Placeholder 2"/>
          <p:cNvSpPr>
            <a:spLocks noGrp="1" noChangeArrowheads="1"/>
          </p:cNvSpPr>
          <p:nvPr>
            <p:ph idx="1"/>
          </p:nvPr>
        </p:nvSpPr>
        <p:spPr>
          <a:xfrm>
            <a:off x="673100" y="241300"/>
            <a:ext cx="7772400" cy="5854700"/>
          </a:xfrm>
        </p:spPr>
        <p:txBody>
          <a:bodyPr/>
          <a:lstStyle/>
          <a:p>
            <a:pPr marL="0" indent="0" algn="ctr">
              <a:buFontTx/>
              <a:buNone/>
            </a:pPr>
            <a:endParaRPr lang="en-US" altLang="en-US" sz="2400" smtClean="0">
              <a:cs typeface="Tahoma" panose="020B0604030504040204" pitchFamily="34" charset="0"/>
            </a:endParaRPr>
          </a:p>
          <a:p>
            <a:pPr marL="0" indent="0" algn="ctr">
              <a:buFontTx/>
              <a:buNone/>
            </a:pPr>
            <a:r>
              <a:rPr lang="en-US" altLang="en-US" smtClean="0"/>
              <a:t>Guarding Fan Blades</a:t>
            </a:r>
          </a:p>
          <a:p>
            <a:pPr marL="0" indent="0" algn="ctr">
              <a:buFontTx/>
              <a:buNone/>
            </a:pPr>
            <a:r>
              <a:rPr lang="en-US" altLang="en-US" sz="2400" smtClean="0">
                <a:cs typeface="Tahoma" panose="020B0604030504040204" pitchFamily="34" charset="0"/>
              </a:rPr>
              <a:t>Guard when periphery of blades is less than 7’ above the floor or working level</a:t>
            </a:r>
          </a:p>
          <a:p>
            <a:pPr marL="0" indent="0" algn="ctr">
              <a:buFontTx/>
              <a:buNone/>
            </a:pPr>
            <a:r>
              <a:rPr lang="en-US" altLang="en-US" sz="2400" smtClean="0">
                <a:cs typeface="Tahoma" panose="020B0604030504040204" pitchFamily="34" charset="0"/>
              </a:rPr>
              <a:t/>
            </a:r>
            <a:br>
              <a:rPr lang="en-US" altLang="en-US" sz="2400" smtClean="0">
                <a:cs typeface="Tahoma" panose="020B0604030504040204" pitchFamily="34" charset="0"/>
              </a:rPr>
            </a:br>
            <a:r>
              <a:rPr lang="en-US" altLang="en-US" sz="2400" smtClean="0">
                <a:cs typeface="Tahoma" panose="020B0604030504040204" pitchFamily="34" charset="0"/>
              </a:rPr>
              <a:t>Guards with openings no larger than ½”</a:t>
            </a:r>
            <a:r>
              <a:rPr lang="en-US" altLang="en-US" smtClean="0">
                <a:cs typeface="Tahoma" panose="020B0604030504040204" pitchFamily="34" charset="0"/>
              </a:rPr>
              <a:t/>
            </a:r>
            <a:br>
              <a:rPr lang="en-US" altLang="en-US" smtClean="0">
                <a:cs typeface="Tahoma" panose="020B0604030504040204" pitchFamily="34" charset="0"/>
              </a:rPr>
            </a:br>
            <a:endParaRPr lang="en-US" altLang="en-US" smtClean="0"/>
          </a:p>
        </p:txBody>
      </p:sp>
      <p:grpSp>
        <p:nvGrpSpPr>
          <p:cNvPr id="140292" name="Group 4" descr="Image of fan blace guards"/>
          <p:cNvGrpSpPr>
            <a:grpSpLocks/>
          </p:cNvGrpSpPr>
          <p:nvPr/>
        </p:nvGrpSpPr>
        <p:grpSpPr bwMode="auto">
          <a:xfrm>
            <a:off x="685800" y="673100"/>
            <a:ext cx="7772400" cy="5422900"/>
            <a:chOff x="10" y="10"/>
            <a:chExt cx="4415" cy="3308"/>
          </a:xfrm>
        </p:grpSpPr>
        <p:pic>
          <p:nvPicPr>
            <p:cNvPr id="140296" name="Picture 5" descr="Fan blade guards on rear of housi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 y="1499"/>
              <a:ext cx="1883" cy="1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297" name="Picture 6" descr="Fan blade guards on front of housi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91" y="1538"/>
              <a:ext cx="2027" cy="1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0298" name="Group 7"/>
            <p:cNvGrpSpPr>
              <a:grpSpLocks/>
            </p:cNvGrpSpPr>
            <p:nvPr/>
          </p:nvGrpSpPr>
          <p:grpSpPr bwMode="auto">
            <a:xfrm>
              <a:off x="10" y="10"/>
              <a:ext cx="4415" cy="3308"/>
              <a:chOff x="10" y="10"/>
              <a:chExt cx="4415" cy="3308"/>
            </a:xfrm>
          </p:grpSpPr>
          <p:sp>
            <p:nvSpPr>
              <p:cNvPr id="140299" name="Freeform 574"/>
              <p:cNvSpPr>
                <a:spLocks/>
              </p:cNvSpPr>
              <p:nvPr/>
            </p:nvSpPr>
            <p:spPr bwMode="auto">
              <a:xfrm>
                <a:off x="10" y="10"/>
                <a:ext cx="4415" cy="3308"/>
              </a:xfrm>
              <a:custGeom>
                <a:avLst/>
                <a:gdLst>
                  <a:gd name="T0" fmla="*/ 4415 w 4415"/>
                  <a:gd name="T1" fmla="*/ 10 h 3308"/>
                  <a:gd name="T2" fmla="*/ 0 w 4415"/>
                  <a:gd name="T3" fmla="*/ 10 h 3308"/>
                  <a:gd name="T4" fmla="*/ 0 w 4415"/>
                  <a:gd name="T5" fmla="*/ 3317 h 3308"/>
                  <a:gd name="T6" fmla="*/ 4415 w 4415"/>
                  <a:gd name="T7" fmla="*/ 3317 h 3308"/>
                  <a:gd name="T8" fmla="*/ 4415 w 4415"/>
                  <a:gd name="T9" fmla="*/ 10 h 33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15" h="3308">
                    <a:moveTo>
                      <a:pt x="4415" y="0"/>
                    </a:moveTo>
                    <a:lnTo>
                      <a:pt x="0" y="0"/>
                    </a:lnTo>
                    <a:lnTo>
                      <a:pt x="0" y="3307"/>
                    </a:lnTo>
                    <a:lnTo>
                      <a:pt x="4415" y="3307"/>
                    </a:lnTo>
                    <a:lnTo>
                      <a:pt x="4415" y="0"/>
                    </a:lnTo>
                    <a:close/>
                  </a:path>
                </a:pathLst>
              </a:custGeom>
              <a:noFill/>
              <a:ln w="12954">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 name="Text Box 572">
                <a:extLst/>
              </p:cNvPr>
              <p:cNvSpPr txBox="1">
                <a:spLocks noChangeArrowheads="1"/>
              </p:cNvSpPr>
              <p:nvPr/>
            </p:nvSpPr>
            <p:spPr bwMode="auto">
              <a:xfrm>
                <a:off x="958" y="2956"/>
                <a:ext cx="381"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upright="1"/>
              <a:lstStyle/>
              <a:p>
                <a:pPr>
                  <a:lnSpc>
                    <a:spcPts val="275"/>
                  </a:lnSpc>
                  <a:spcBef>
                    <a:spcPts val="0"/>
                  </a:spcBef>
                  <a:spcAft>
                    <a:spcPts val="0"/>
                  </a:spcAft>
                  <a:defRPr/>
                </a:pPr>
                <a:r>
                  <a:rPr lang="en-US" sz="250" b="1" spc="-5">
                    <a:ea typeface="Calibri" panose="020F0502020204030204" pitchFamily="34" charset="0"/>
                    <a:cs typeface="Times New Roman" panose="02020603050405020304" pitchFamily="18" charset="0"/>
                  </a:rPr>
                  <a:t>Source: OSHA</a:t>
                </a:r>
                <a:endParaRPr lang="en-US" sz="1100">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 Box 571">
                <a:extLst/>
              </p:cNvPr>
              <p:cNvSpPr txBox="1">
                <a:spLocks noChangeArrowheads="1"/>
              </p:cNvSpPr>
              <p:nvPr/>
            </p:nvSpPr>
            <p:spPr bwMode="auto">
              <a:xfrm>
                <a:off x="2991" y="2964"/>
                <a:ext cx="381"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upright="1"/>
              <a:lstStyle/>
              <a:p>
                <a:pPr>
                  <a:lnSpc>
                    <a:spcPts val="275"/>
                  </a:lnSpc>
                  <a:spcBef>
                    <a:spcPts val="0"/>
                  </a:spcBef>
                  <a:spcAft>
                    <a:spcPts val="0"/>
                  </a:spcAft>
                  <a:defRPr/>
                </a:pPr>
                <a:r>
                  <a:rPr lang="en-US" sz="250" b="1" spc="-5">
                    <a:ea typeface="Calibri" panose="020F0502020204030204" pitchFamily="34" charset="0"/>
                    <a:cs typeface="Times New Roman" panose="02020603050405020304" pitchFamily="18" charset="0"/>
                  </a:rPr>
                  <a:t>Source: OSHA</a:t>
                </a:r>
                <a:endParaRPr lang="en-US" sz="1100">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 Box 570">
                <a:extLst/>
              </p:cNvPr>
              <p:cNvSpPr txBox="1">
                <a:spLocks noChangeArrowheads="1"/>
              </p:cNvSpPr>
              <p:nvPr/>
            </p:nvSpPr>
            <p:spPr bwMode="auto">
              <a:xfrm>
                <a:off x="3964" y="3069"/>
                <a:ext cx="96"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upright="1"/>
              <a:lstStyle/>
              <a:p>
                <a:pPr>
                  <a:lnSpc>
                    <a:spcPts val="430"/>
                  </a:lnSpc>
                  <a:spcBef>
                    <a:spcPts val="0"/>
                  </a:spcBef>
                  <a:spcAft>
                    <a:spcPts val="0"/>
                  </a:spcAft>
                  <a:defRPr/>
                </a:pPr>
                <a:r>
                  <a:rPr lang="en-US" sz="400" spc="-5">
                    <a:ea typeface="Calibri" panose="020F0502020204030204" pitchFamily="34" charset="0"/>
                    <a:cs typeface="Times New Roman" panose="02020603050405020304" pitchFamily="18" charset="0"/>
                  </a:rPr>
                  <a:t>84</a:t>
                </a:r>
                <a:endParaRPr lang="en-US" sz="1100">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140293"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smtClean="0"/>
              <a:t>MVCC Corporate and Community Education</a:t>
            </a:r>
          </a:p>
        </p:txBody>
      </p:sp>
      <p:sp>
        <p:nvSpPr>
          <p:cNvPr id="140294"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CDEA8C9-1011-46AC-B14C-4EE0370C198E}" type="slidenum">
              <a:rPr lang="en-US" altLang="en-US" sz="1400" smtClean="0"/>
              <a:pPr>
                <a:spcBef>
                  <a:spcPct val="0"/>
                </a:spcBef>
                <a:buFontTx/>
                <a:buNone/>
              </a:pPr>
              <a:t>86</a:t>
            </a:fld>
            <a:endParaRPr lang="en-US" altLang="en-US" sz="1400" smtClean="0"/>
          </a:p>
        </p:txBody>
      </p:sp>
      <p:sp>
        <p:nvSpPr>
          <p:cNvPr id="140295" name="Rectangle 1"/>
          <p:cNvSpPr>
            <a:spLocks noChangeArrowheads="1"/>
          </p:cNvSpPr>
          <p:nvPr/>
        </p:nvSpPr>
        <p:spPr bwMode="auto">
          <a:xfrm>
            <a:off x="3581400" y="5561013"/>
            <a:ext cx="20843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t>OSHA 3067</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692150" y="233363"/>
            <a:ext cx="7773988" cy="1144587"/>
          </a:xfrm>
        </p:spPr>
        <p:txBody>
          <a:bodyPr/>
          <a:lstStyle/>
          <a:p>
            <a:r>
              <a:rPr lang="en-US" altLang="en-US" smtClean="0"/>
              <a:t>Abrasive Wheel Machinery</a:t>
            </a:r>
            <a:br>
              <a:rPr lang="en-US" altLang="en-US" smtClean="0"/>
            </a:br>
            <a:r>
              <a:rPr lang="en-US" altLang="en-US" sz="3200" smtClean="0"/>
              <a:t>Improper Work Rest and Tongue</a:t>
            </a:r>
          </a:p>
        </p:txBody>
      </p:sp>
      <p:sp>
        <p:nvSpPr>
          <p:cNvPr id="141315" name="Line 6" descr="Abrasive wheel machinery. Improper work rest and tounge"/>
          <p:cNvSpPr>
            <a:spLocks noChangeShapeType="1"/>
          </p:cNvSpPr>
          <p:nvPr/>
        </p:nvSpPr>
        <p:spPr bwMode="auto">
          <a:xfrm flipV="1">
            <a:off x="5611813" y="3821113"/>
            <a:ext cx="622300" cy="70167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triangle" w="sm" len="sm"/>
              </a14:hiddenLine>
            </a:ext>
          </a:extLst>
        </p:spPr>
        <p:txBody>
          <a:bodyPr wrap="none" anchor="ctr"/>
          <a:lstStyle/>
          <a:p>
            <a:endParaRPr lang="en-US"/>
          </a:p>
        </p:txBody>
      </p:sp>
      <p:pic>
        <p:nvPicPr>
          <p:cNvPr id="141316" name="Picture 9" descr="Bench Grinder 4"/>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990600" y="1447800"/>
            <a:ext cx="72009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317"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smtClean="0"/>
              <a:t>MVCC Corporate and Community Education</a:t>
            </a:r>
          </a:p>
        </p:txBody>
      </p:sp>
      <p:sp>
        <p:nvSpPr>
          <p:cNvPr id="141318"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4613F3A-EDBA-47DB-BA73-325A157E2AFC}" type="slidenum">
              <a:rPr lang="en-US" altLang="en-US" sz="1400" smtClean="0"/>
              <a:pPr>
                <a:spcBef>
                  <a:spcPct val="0"/>
                </a:spcBef>
                <a:buFontTx/>
                <a:buNone/>
              </a:pPr>
              <a:t>87</a:t>
            </a:fld>
            <a:endParaRPr lang="en-US" altLang="en-US" sz="1400" smtClean="0"/>
          </a:p>
        </p:txBody>
      </p:sp>
      <p:sp>
        <p:nvSpPr>
          <p:cNvPr id="141319" name="Rectangle 1"/>
          <p:cNvSpPr>
            <a:spLocks noChangeArrowheads="1"/>
          </p:cNvSpPr>
          <p:nvPr/>
        </p:nvSpPr>
        <p:spPr bwMode="auto">
          <a:xfrm>
            <a:off x="3938588" y="3259138"/>
            <a:ext cx="12668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a:t>OSHA 3067</a:t>
            </a:r>
          </a:p>
        </p:txBody>
      </p:sp>
    </p:spTree>
  </p:cSld>
  <p:clrMapOvr>
    <a:masterClrMapping/>
  </p:clrMapOvr>
  <p:transition spd="slow"/>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692150" y="233363"/>
            <a:ext cx="7773988" cy="1144587"/>
          </a:xfrm>
        </p:spPr>
        <p:txBody>
          <a:bodyPr/>
          <a:lstStyle/>
          <a:p>
            <a:r>
              <a:rPr lang="en-US" altLang="en-US" smtClean="0"/>
              <a:t>Abrasive Wheel Machinery</a:t>
            </a:r>
          </a:p>
        </p:txBody>
      </p:sp>
      <p:sp>
        <p:nvSpPr>
          <p:cNvPr id="143363" name="Text Box 3"/>
          <p:cNvSpPr txBox="1">
            <a:spLocks noChangeArrowheads="1"/>
          </p:cNvSpPr>
          <p:nvPr/>
        </p:nvSpPr>
        <p:spPr bwMode="auto">
          <a:xfrm>
            <a:off x="900113" y="1346200"/>
            <a:ext cx="7551737"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400"/>
              <a:t>Work rests on offhand grinding machines must be kept adjusted closely to the wheel with a maximum opening of 1/8-inch to prevent the work from being jammed between the wheel and the rest, which may result in wheel breakage.</a:t>
            </a:r>
          </a:p>
        </p:txBody>
      </p:sp>
      <p:pic>
        <p:nvPicPr>
          <p:cNvPr id="143364" name="Picture 4" descr="abrasive grinder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05200" y="3286125"/>
            <a:ext cx="4946650"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5" name="Line 6" descr="Lines pointing at bench guard"/>
          <p:cNvSpPr>
            <a:spLocks noChangeShapeType="1"/>
          </p:cNvSpPr>
          <p:nvPr/>
        </p:nvSpPr>
        <p:spPr bwMode="auto">
          <a:xfrm flipV="1">
            <a:off x="5611813" y="3821113"/>
            <a:ext cx="622300" cy="70167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triangle" w="sm" len="sm"/>
              </a14:hiddenLine>
            </a:ext>
          </a:extLst>
        </p:spPr>
        <p:txBody>
          <a:bodyPr wrap="none" anchor="ctr"/>
          <a:lstStyle/>
          <a:p>
            <a:endParaRPr lang="en-US"/>
          </a:p>
        </p:txBody>
      </p:sp>
      <p:grpSp>
        <p:nvGrpSpPr>
          <p:cNvPr id="143366" name="Group 16" descr="box surrounding previous arrows"/>
          <p:cNvGrpSpPr>
            <a:grpSpLocks/>
          </p:cNvGrpSpPr>
          <p:nvPr/>
        </p:nvGrpSpPr>
        <p:grpSpPr bwMode="auto">
          <a:xfrm>
            <a:off x="4267200" y="4498975"/>
            <a:ext cx="2743200" cy="260350"/>
            <a:chOff x="2971" y="2556"/>
            <a:chExt cx="1902" cy="160"/>
          </a:xfrm>
        </p:grpSpPr>
        <p:sp>
          <p:nvSpPr>
            <p:cNvPr id="143370" name="AutoShape 14"/>
            <p:cNvSpPr>
              <a:spLocks noChangeArrowheads="1"/>
            </p:cNvSpPr>
            <p:nvPr/>
          </p:nvSpPr>
          <p:spPr bwMode="auto">
            <a:xfrm rot="-1582575">
              <a:off x="4121" y="2556"/>
              <a:ext cx="752" cy="109"/>
            </a:xfrm>
            <a:prstGeom prst="leftArrow">
              <a:avLst>
                <a:gd name="adj1" fmla="val 50000"/>
                <a:gd name="adj2" fmla="val 172477"/>
              </a:avLst>
            </a:prstGeom>
            <a:solidFill>
              <a:srgbClr val="FFFFFF"/>
            </a:solidFill>
            <a:ln w="9525">
              <a:solidFill>
                <a:schemeClr val="tx1"/>
              </a:solidFill>
              <a:miter lim="800000"/>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600"/>
            </a:p>
          </p:txBody>
        </p:sp>
        <p:sp>
          <p:nvSpPr>
            <p:cNvPr id="143371" name="AutoShape 15"/>
            <p:cNvSpPr>
              <a:spLocks noChangeArrowheads="1"/>
            </p:cNvSpPr>
            <p:nvPr/>
          </p:nvSpPr>
          <p:spPr bwMode="auto">
            <a:xfrm rot="-1582575">
              <a:off x="2971" y="2607"/>
              <a:ext cx="752" cy="109"/>
            </a:xfrm>
            <a:prstGeom prst="leftArrow">
              <a:avLst>
                <a:gd name="adj1" fmla="val 50000"/>
                <a:gd name="adj2" fmla="val 172477"/>
              </a:avLst>
            </a:prstGeom>
            <a:solidFill>
              <a:srgbClr val="FFFFFF"/>
            </a:solidFill>
            <a:ln w="9525">
              <a:solidFill>
                <a:schemeClr val="tx1"/>
              </a:solidFill>
              <a:miter lim="800000"/>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600"/>
            </a:p>
          </p:txBody>
        </p:sp>
      </p:grpSp>
      <p:sp>
        <p:nvSpPr>
          <p:cNvPr id="143367"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smtClean="0"/>
              <a:t>MVCC Corporate and Community Education</a:t>
            </a:r>
          </a:p>
        </p:txBody>
      </p:sp>
      <p:sp>
        <p:nvSpPr>
          <p:cNvPr id="143368" name="Rectangle 2"/>
          <p:cNvSpPr>
            <a:spLocks noChangeArrowheads="1"/>
          </p:cNvSpPr>
          <p:nvPr/>
        </p:nvSpPr>
        <p:spPr bwMode="auto">
          <a:xfrm>
            <a:off x="1857375" y="3305175"/>
            <a:ext cx="28829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a:solidFill>
                  <a:schemeClr val="bg2"/>
                </a:solidFill>
              </a:rPr>
              <a:t>                            OSHA 3067</a:t>
            </a:r>
          </a:p>
        </p:txBody>
      </p:sp>
      <p:sp>
        <p:nvSpPr>
          <p:cNvPr id="143369"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8A8BB6-FD25-45B9-9D59-15E425D2A9BD}" type="slidenum">
              <a:rPr lang="en-US" altLang="en-US" sz="1400" smtClean="0"/>
              <a:pPr>
                <a:spcBef>
                  <a:spcPct val="0"/>
                </a:spcBef>
                <a:buFontTx/>
                <a:buNone/>
              </a:pPr>
              <a:t>88</a:t>
            </a:fld>
            <a:endParaRPr lang="en-US" altLang="en-US" sz="1400" smtClean="0"/>
          </a:p>
        </p:txBody>
      </p:sp>
    </p:spTree>
  </p:cSld>
  <p:clrMapOvr>
    <a:masterClrMapping/>
  </p:clrMapOvr>
  <p:transition spd="slow"/>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685800" y="260350"/>
            <a:ext cx="7772400" cy="1143000"/>
          </a:xfrm>
        </p:spPr>
        <p:txBody>
          <a:bodyPr/>
          <a:lstStyle/>
          <a:p>
            <a:r>
              <a:rPr lang="en-US" altLang="en-US" dirty="0" smtClean="0"/>
              <a:t>Abrasive Wheel Machinery </a:t>
            </a:r>
          </a:p>
        </p:txBody>
      </p:sp>
      <p:sp>
        <p:nvSpPr>
          <p:cNvPr id="145411" name="Text Box 3"/>
          <p:cNvSpPr txBox="1">
            <a:spLocks noChangeArrowheads="1"/>
          </p:cNvSpPr>
          <p:nvPr/>
        </p:nvSpPr>
        <p:spPr bwMode="auto">
          <a:xfrm>
            <a:off x="879475" y="1481138"/>
            <a:ext cx="7377113"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500"/>
              <a:t>The distance between the wheel periphery and the adjustable tongue must never exceed 1/4-inch.</a:t>
            </a:r>
          </a:p>
        </p:txBody>
      </p:sp>
      <p:pic>
        <p:nvPicPr>
          <p:cNvPr id="145412" name="Picture 4" descr="tongue guar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24200" y="2438400"/>
            <a:ext cx="31242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413" name="Line 7" descr="Line pointing at tounge guard"/>
          <p:cNvSpPr>
            <a:spLocks noChangeShapeType="1"/>
          </p:cNvSpPr>
          <p:nvPr/>
        </p:nvSpPr>
        <p:spPr bwMode="auto">
          <a:xfrm flipV="1">
            <a:off x="4572000" y="4365625"/>
            <a:ext cx="762000" cy="15716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triangle" w="sm" len="sm"/>
              </a14:hiddenLine>
            </a:ext>
          </a:extLst>
        </p:spPr>
        <p:txBody>
          <a:bodyPr wrap="none" anchor="ctr"/>
          <a:lstStyle/>
          <a:p>
            <a:endParaRPr lang="en-US"/>
          </a:p>
        </p:txBody>
      </p:sp>
      <p:sp>
        <p:nvSpPr>
          <p:cNvPr id="145414" name="AutoShape 9" descr="Arrow pointing at toung guard"/>
          <p:cNvSpPr>
            <a:spLocks noChangeArrowheads="1"/>
          </p:cNvSpPr>
          <p:nvPr/>
        </p:nvSpPr>
        <p:spPr bwMode="auto">
          <a:xfrm rot="-1582575">
            <a:off x="4405313" y="3994150"/>
            <a:ext cx="1084262" cy="177800"/>
          </a:xfrm>
          <a:prstGeom prst="leftArrow">
            <a:avLst>
              <a:gd name="adj1" fmla="val 50000"/>
              <a:gd name="adj2" fmla="val 152455"/>
            </a:avLst>
          </a:prstGeom>
          <a:solidFill>
            <a:srgbClr val="FFFFFF"/>
          </a:solidFill>
          <a:ln w="9525">
            <a:solidFill>
              <a:schemeClr val="tx1"/>
            </a:solidFill>
            <a:miter lim="800000"/>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600"/>
          </a:p>
        </p:txBody>
      </p:sp>
      <p:sp>
        <p:nvSpPr>
          <p:cNvPr id="145415"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smtClean="0"/>
              <a:t>MVCC Corporate and Community Education</a:t>
            </a:r>
          </a:p>
        </p:txBody>
      </p:sp>
      <p:sp>
        <p:nvSpPr>
          <p:cNvPr id="145416" name="Rectangle 2"/>
          <p:cNvSpPr>
            <a:spLocks noChangeArrowheads="1"/>
          </p:cNvSpPr>
          <p:nvPr/>
        </p:nvSpPr>
        <p:spPr bwMode="auto">
          <a:xfrm>
            <a:off x="879475" y="3305175"/>
            <a:ext cx="44465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a:t>OSHA  GI 10 hour</a:t>
            </a:r>
          </a:p>
        </p:txBody>
      </p:sp>
      <p:sp>
        <p:nvSpPr>
          <p:cNvPr id="145417"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9B738A2-E973-463F-9FDC-DA2F5EFCF6F9}" type="slidenum">
              <a:rPr lang="en-US" altLang="en-US" sz="1400" smtClean="0"/>
              <a:pPr>
                <a:spcBef>
                  <a:spcPct val="0"/>
                </a:spcBef>
                <a:buFontTx/>
                <a:buNone/>
              </a:pPr>
              <a:t>89</a:t>
            </a:fld>
            <a:endParaRPr lang="en-US" altLang="en-US" sz="1400" smtClean="0"/>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26"/>
          <p:cNvSpPr>
            <a:spLocks noGrp="1" noChangeArrowheads="1"/>
          </p:cNvSpPr>
          <p:nvPr>
            <p:ph type="title"/>
          </p:nvPr>
        </p:nvSpPr>
        <p:spPr/>
        <p:txBody>
          <a:bodyPr/>
          <a:lstStyle/>
          <a:p>
            <a:r>
              <a:rPr lang="en-US" altLang="en-US" smtClean="0"/>
              <a:t>Prevention</a:t>
            </a:r>
          </a:p>
        </p:txBody>
      </p:sp>
      <p:sp>
        <p:nvSpPr>
          <p:cNvPr id="17411" name="Rectangle 1027"/>
          <p:cNvSpPr>
            <a:spLocks noGrp="1" noChangeArrowheads="1"/>
          </p:cNvSpPr>
          <p:nvPr>
            <p:ph type="body" idx="1"/>
          </p:nvPr>
        </p:nvSpPr>
        <p:spPr>
          <a:xfrm>
            <a:off x="685800" y="1600200"/>
            <a:ext cx="7772400" cy="4495800"/>
          </a:xfrm>
        </p:spPr>
        <p:txBody>
          <a:bodyPr/>
          <a:lstStyle/>
          <a:p>
            <a:r>
              <a:rPr lang="en-US" altLang="en-US" smtClean="0"/>
              <a:t>Safeguarding any machine part, function, or process which may cause injury</a:t>
            </a:r>
          </a:p>
          <a:p>
            <a:r>
              <a:rPr lang="en-US" altLang="en-US" smtClean="0"/>
              <a:t>Controlling or eliminating all hazards where the operation of a machine can injure the operator or other workers</a:t>
            </a:r>
          </a:p>
          <a:p>
            <a:r>
              <a:rPr lang="en-US" altLang="en-US" smtClean="0"/>
              <a:t>Training workers on the hazards of machines and how to safely operate and repair machinery</a:t>
            </a:r>
          </a:p>
          <a:p>
            <a:endParaRPr lang="en-US" altLang="en-US" smtClean="0"/>
          </a:p>
        </p:txBody>
      </p:sp>
      <p:sp>
        <p:nvSpPr>
          <p:cNvPr id="17412"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smtClean="0"/>
              <a:t>MVCC Corporate and Community Education</a:t>
            </a:r>
          </a:p>
        </p:txBody>
      </p:sp>
      <p:sp>
        <p:nvSpPr>
          <p:cNvPr id="17413"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99294F6-1F68-48CA-B63E-32DC3B1ACFFB}" type="slidenum">
              <a:rPr lang="en-US" altLang="en-US" sz="1400" smtClean="0"/>
              <a:pPr>
                <a:spcBef>
                  <a:spcPct val="0"/>
                </a:spcBef>
                <a:buFontTx/>
                <a:buNone/>
              </a:pPr>
              <a:t>9</a:t>
            </a:fld>
            <a:endParaRPr lang="en-US" altLang="en-US" sz="1400" smtClean="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685800" y="260350"/>
            <a:ext cx="7772400" cy="1143000"/>
          </a:xfrm>
        </p:spPr>
        <p:txBody>
          <a:bodyPr/>
          <a:lstStyle/>
          <a:p>
            <a:r>
              <a:rPr lang="en-US" altLang="en-US" dirty="0" smtClean="0"/>
              <a:t>Abrasive Wheel Machinery  </a:t>
            </a:r>
          </a:p>
        </p:txBody>
      </p:sp>
      <p:sp>
        <p:nvSpPr>
          <p:cNvPr id="147459" name="Text Box 3"/>
          <p:cNvSpPr txBox="1">
            <a:spLocks noChangeArrowheads="1"/>
          </p:cNvSpPr>
          <p:nvPr/>
        </p:nvSpPr>
        <p:spPr bwMode="auto">
          <a:xfrm>
            <a:off x="879475" y="1481138"/>
            <a:ext cx="7377113" cy="124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marL="231775" indent="-231775">
              <a:spcBef>
                <a:spcPct val="20000"/>
              </a:spcBef>
              <a:buChar char="•"/>
              <a:defRPr sz="3200">
                <a:solidFill>
                  <a:schemeClr val="tx1"/>
                </a:solidFill>
                <a:latin typeface="Arial" panose="020B0604020202020204" pitchFamily="34" charset="0"/>
              </a:defRPr>
            </a:lvl1pPr>
            <a:lvl2pPr marL="688975" indent="-231775">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en-US" altLang="en-US" sz="2500"/>
              <a:t>When installing new abrasive wheel</a:t>
            </a:r>
          </a:p>
          <a:p>
            <a:pPr lvl="1">
              <a:spcBef>
                <a:spcPct val="0"/>
              </a:spcBef>
            </a:pPr>
            <a:r>
              <a:rPr lang="en-US" altLang="en-US" sz="2500"/>
              <a:t>Inspect for condition and compatibility</a:t>
            </a:r>
          </a:p>
          <a:p>
            <a:pPr lvl="1">
              <a:spcBef>
                <a:spcPct val="0"/>
              </a:spcBef>
            </a:pPr>
            <a:r>
              <a:rPr lang="en-US" altLang="en-US" sz="2500"/>
              <a:t>Conduct ring test</a:t>
            </a:r>
          </a:p>
        </p:txBody>
      </p:sp>
      <p:sp>
        <p:nvSpPr>
          <p:cNvPr id="147460" name="Line 7" descr="Abrasive wheel machinery"/>
          <p:cNvSpPr>
            <a:spLocks noChangeShapeType="1"/>
          </p:cNvSpPr>
          <p:nvPr/>
        </p:nvSpPr>
        <p:spPr bwMode="auto">
          <a:xfrm flipV="1">
            <a:off x="4572000" y="4365625"/>
            <a:ext cx="762000" cy="15716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triangle" w="sm" len="sm"/>
              </a14:hiddenLine>
            </a:ext>
          </a:extLst>
        </p:spPr>
        <p:txBody>
          <a:bodyPr wrap="none" anchor="ctr"/>
          <a:lstStyle/>
          <a:p>
            <a:endParaRPr lang="en-US"/>
          </a:p>
        </p:txBody>
      </p:sp>
      <p:sp>
        <p:nvSpPr>
          <p:cNvPr id="147462" name="TextBox 1"/>
          <p:cNvSpPr txBox="1">
            <a:spLocks noChangeArrowheads="1"/>
          </p:cNvSpPr>
          <p:nvPr/>
        </p:nvSpPr>
        <p:spPr bwMode="auto">
          <a:xfrm>
            <a:off x="1143000" y="5562600"/>
            <a:ext cx="12668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a:t>OSHA 7100</a:t>
            </a:r>
          </a:p>
        </p:txBody>
      </p:sp>
      <p:sp>
        <p:nvSpPr>
          <p:cNvPr id="147463"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smtClean="0"/>
              <a:t>MVCC Corporate and Community Education</a:t>
            </a:r>
          </a:p>
        </p:txBody>
      </p:sp>
      <p:sp>
        <p:nvSpPr>
          <p:cNvPr id="147464"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785ABDF-4A4F-47C4-8612-849029212697}" type="slidenum">
              <a:rPr lang="en-US" altLang="en-US" sz="1400" smtClean="0"/>
              <a:pPr>
                <a:spcBef>
                  <a:spcPct val="0"/>
                </a:spcBef>
                <a:buFontTx/>
                <a:buNone/>
              </a:pPr>
              <a:t>90</a:t>
            </a:fld>
            <a:endParaRPr lang="en-US" altLang="en-US" sz="1400" smtClean="0"/>
          </a:p>
        </p:txBody>
      </p:sp>
      <p:pic>
        <p:nvPicPr>
          <p:cNvPr id="2" name="Picture 1" title="space for a video"/>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48000" y="3099594"/>
            <a:ext cx="3352800" cy="2286000"/>
          </a:xfrm>
          <a:prstGeom prst="rect">
            <a:avLst/>
          </a:prstGeom>
        </p:spPr>
      </p:pic>
    </p:spTree>
  </p:cSld>
  <p:clrMapOvr>
    <a:masterClrMapping/>
  </p:clrMapOvr>
  <p:transition spd="slow"/>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685800" y="260350"/>
            <a:ext cx="7772400" cy="1143000"/>
          </a:xfrm>
        </p:spPr>
        <p:txBody>
          <a:bodyPr/>
          <a:lstStyle/>
          <a:p>
            <a:r>
              <a:rPr lang="en-US" altLang="en-US" dirty="0" smtClean="0"/>
              <a:t>Abrasive Wheel Machinery   </a:t>
            </a:r>
          </a:p>
        </p:txBody>
      </p:sp>
      <p:sp>
        <p:nvSpPr>
          <p:cNvPr id="149507" name="Text Box 3"/>
          <p:cNvSpPr txBox="1">
            <a:spLocks noChangeArrowheads="1"/>
          </p:cNvSpPr>
          <p:nvPr/>
        </p:nvSpPr>
        <p:spPr bwMode="auto">
          <a:xfrm>
            <a:off x="879475" y="2692400"/>
            <a:ext cx="73771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marL="231775" indent="-231775">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3600"/>
              <a:t>Checklist</a:t>
            </a:r>
          </a:p>
        </p:txBody>
      </p:sp>
      <p:sp>
        <p:nvSpPr>
          <p:cNvPr id="149509"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smtClean="0"/>
              <a:t>MVCC Corporate and Community Education</a:t>
            </a:r>
          </a:p>
        </p:txBody>
      </p:sp>
      <p:sp>
        <p:nvSpPr>
          <p:cNvPr id="149510"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D84EE4E-9555-4659-8758-F205813BC983}" type="slidenum">
              <a:rPr lang="en-US" altLang="en-US" sz="1400" smtClean="0"/>
              <a:pPr>
                <a:spcBef>
                  <a:spcPct val="0"/>
                </a:spcBef>
                <a:buFontTx/>
                <a:buNone/>
              </a:pPr>
              <a:t>91</a:t>
            </a:fld>
            <a:endParaRPr lang="en-US" altLang="en-US" sz="1400" smtClean="0"/>
          </a:p>
        </p:txBody>
      </p:sp>
    </p:spTree>
  </p:cSld>
  <p:clrMapOvr>
    <a:masterClrMapping/>
  </p:clrMapOvr>
  <p:transition spd="slow"/>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itle 1"/>
          <p:cNvSpPr>
            <a:spLocks noGrp="1" noChangeArrowheads="1"/>
          </p:cNvSpPr>
          <p:nvPr>
            <p:ph type="title"/>
          </p:nvPr>
        </p:nvSpPr>
        <p:spPr/>
        <p:txBody>
          <a:bodyPr/>
          <a:lstStyle/>
          <a:p>
            <a:r>
              <a:rPr lang="en-US" altLang="en-US" smtClean="0"/>
              <a:t>Bench Grinder Explodes</a:t>
            </a:r>
          </a:p>
        </p:txBody>
      </p:sp>
      <p:sp>
        <p:nvSpPr>
          <p:cNvPr id="151555"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smtClean="0"/>
              <a:t>MVCC Corporate and Community Education</a:t>
            </a:r>
          </a:p>
        </p:txBody>
      </p:sp>
      <p:sp>
        <p:nvSpPr>
          <p:cNvPr id="15155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FFB2F3E-5E58-4790-81DE-4AB774EF3021}" type="slidenum">
              <a:rPr lang="en-US" altLang="en-US" sz="1400" smtClean="0"/>
              <a:pPr>
                <a:spcBef>
                  <a:spcPct val="0"/>
                </a:spcBef>
                <a:buFontTx/>
                <a:buNone/>
              </a:pPr>
              <a:t>92</a:t>
            </a:fld>
            <a:endParaRPr lang="en-US" altLang="en-US" sz="1400" smtClean="0"/>
          </a:p>
        </p:txBody>
      </p:sp>
      <p:sp>
        <p:nvSpPr>
          <p:cNvPr id="151558" name="Rectangle 1"/>
          <p:cNvSpPr>
            <a:spLocks noChangeArrowheads="1"/>
          </p:cNvSpPr>
          <p:nvPr/>
        </p:nvSpPr>
        <p:spPr bwMode="auto">
          <a:xfrm>
            <a:off x="3144838" y="3259138"/>
            <a:ext cx="28543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a:t>https://youtu.be/2ou6HSwj-IU</a:t>
            </a:r>
          </a:p>
        </p:txBody>
      </p:sp>
      <p:pic>
        <p:nvPicPr>
          <p:cNvPr id="3" name="Content Placeholder 2" title="space for a video"/>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942236" y="2062193"/>
            <a:ext cx="5259528" cy="3952813"/>
          </a:xfrm>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685800" y="457200"/>
            <a:ext cx="7772400" cy="1143000"/>
          </a:xfrm>
        </p:spPr>
        <p:txBody>
          <a:bodyPr/>
          <a:lstStyle/>
          <a:p>
            <a:r>
              <a:rPr lang="en-US" altLang="en-US" smtClean="0"/>
              <a:t>Portable Circular Saws</a:t>
            </a:r>
          </a:p>
        </p:txBody>
      </p:sp>
      <p:sp>
        <p:nvSpPr>
          <p:cNvPr id="152579" name="Rectangle 3"/>
          <p:cNvSpPr>
            <a:spLocks noGrp="1" noChangeArrowheads="1"/>
          </p:cNvSpPr>
          <p:nvPr>
            <p:ph type="body" idx="1"/>
          </p:nvPr>
        </p:nvSpPr>
        <p:spPr/>
        <p:txBody>
          <a:bodyPr/>
          <a:lstStyle/>
          <a:p>
            <a:pPr marL="0" indent="0">
              <a:buFontTx/>
              <a:buNone/>
            </a:pPr>
            <a:r>
              <a:rPr lang="en-US" altLang="en-US" sz="1400" smtClean="0"/>
              <a:t>           OSHA</a:t>
            </a:r>
            <a:r>
              <a:rPr lang="en-US" altLang="en-US" smtClean="0"/>
              <a:t> </a:t>
            </a:r>
            <a:r>
              <a:rPr lang="en-US" altLang="en-US" sz="1400" smtClean="0"/>
              <a:t>3067</a:t>
            </a:r>
          </a:p>
          <a:p>
            <a:pPr marL="0" indent="0">
              <a:buFontTx/>
              <a:buNone/>
            </a:pPr>
            <a:endParaRPr lang="en-US" altLang="en-US" smtClean="0"/>
          </a:p>
          <a:p>
            <a:pPr marL="0" indent="0">
              <a:buFontTx/>
              <a:buNone/>
            </a:pPr>
            <a:endParaRPr lang="en-US" altLang="en-US" smtClean="0"/>
          </a:p>
          <a:p>
            <a:pPr marL="0" indent="0">
              <a:buFontTx/>
              <a:buNone/>
            </a:pPr>
            <a:endParaRPr lang="en-US" altLang="en-US" smtClean="0"/>
          </a:p>
          <a:p>
            <a:pPr marL="0" indent="0">
              <a:buFontTx/>
              <a:buNone/>
            </a:pPr>
            <a:endParaRPr lang="en-US" altLang="en-US" smtClean="0"/>
          </a:p>
          <a:p>
            <a:pPr marL="0" indent="0">
              <a:buFontTx/>
              <a:buNone/>
            </a:pPr>
            <a:endParaRPr lang="en-US" altLang="en-US" smtClean="0"/>
          </a:p>
          <a:p>
            <a:pPr marL="0" indent="0">
              <a:buFontTx/>
              <a:buNone/>
            </a:pPr>
            <a:r>
              <a:rPr lang="en-US" altLang="en-US" sz="1000" smtClean="0"/>
              <a:t>                                   </a:t>
            </a:r>
          </a:p>
        </p:txBody>
      </p:sp>
      <p:pic>
        <p:nvPicPr>
          <p:cNvPr id="152581" name="Picture 8" descr="TRAINING GRAPHICS MACHINE CIRCSAW"/>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90775" y="1981200"/>
            <a:ext cx="436245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2582" name="TextBox 7"/>
          <p:cNvSpPr txBox="1">
            <a:spLocks noChangeArrowheads="1"/>
          </p:cNvSpPr>
          <p:nvPr/>
        </p:nvSpPr>
        <p:spPr bwMode="auto">
          <a:xfrm>
            <a:off x="5486400" y="3581400"/>
            <a:ext cx="838200" cy="33813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b="1">
                <a:solidFill>
                  <a:schemeClr val="bg2"/>
                </a:solidFill>
              </a:rPr>
              <a:t>Stock</a:t>
            </a:r>
          </a:p>
        </p:txBody>
      </p:sp>
      <p:sp>
        <p:nvSpPr>
          <p:cNvPr id="152584" name="TextBox 10"/>
          <p:cNvSpPr txBox="1">
            <a:spLocks noChangeArrowheads="1"/>
          </p:cNvSpPr>
          <p:nvPr/>
        </p:nvSpPr>
        <p:spPr bwMode="auto">
          <a:xfrm>
            <a:off x="5410200" y="5638800"/>
            <a:ext cx="838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b="1">
                <a:solidFill>
                  <a:schemeClr val="bg2"/>
                </a:solidFill>
              </a:rPr>
              <a:t>Blade</a:t>
            </a:r>
          </a:p>
        </p:txBody>
      </p:sp>
      <p:sp>
        <p:nvSpPr>
          <p:cNvPr id="152585" name="TextBox 11"/>
          <p:cNvSpPr txBox="1">
            <a:spLocks noChangeArrowheads="1"/>
          </p:cNvSpPr>
          <p:nvPr/>
        </p:nvSpPr>
        <p:spPr bwMode="auto">
          <a:xfrm>
            <a:off x="2667000" y="2438400"/>
            <a:ext cx="1905000" cy="33813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b="1">
                <a:solidFill>
                  <a:schemeClr val="bg2"/>
                </a:solidFill>
              </a:rPr>
              <a:t>Guard Retracted</a:t>
            </a:r>
          </a:p>
        </p:txBody>
      </p:sp>
      <p:sp>
        <p:nvSpPr>
          <p:cNvPr id="152586" name="Footer Placeholder 1"/>
          <p:cNvSpPr>
            <a:spLocks noGrp="1"/>
          </p:cNvSpPr>
          <p:nvPr>
            <p:ph type="ftr" sz="quarter" idx="11"/>
          </p:nvPr>
        </p:nvSpPr>
        <p:spPr>
          <a:xfrm>
            <a:off x="3209925" y="6373813"/>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smtClean="0"/>
              <a:t>MVCC Corporate and Community Education</a:t>
            </a:r>
          </a:p>
        </p:txBody>
      </p:sp>
      <p:sp>
        <p:nvSpPr>
          <p:cNvPr id="152587"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44F8321-39A7-40EA-902E-28E468F90FBE}" type="slidenum">
              <a:rPr lang="en-US" altLang="en-US" sz="1400" smtClean="0"/>
              <a:pPr>
                <a:spcBef>
                  <a:spcPct val="0"/>
                </a:spcBef>
                <a:buFontTx/>
                <a:buNone/>
              </a:pPr>
              <a:t>93</a:t>
            </a:fld>
            <a:endParaRPr lang="en-US" altLang="en-US" sz="1400" smtClean="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1026"/>
          <p:cNvSpPr>
            <a:spLocks noGrp="1" noChangeArrowheads="1"/>
          </p:cNvSpPr>
          <p:nvPr>
            <p:ph type="title"/>
          </p:nvPr>
        </p:nvSpPr>
        <p:spPr>
          <a:xfrm>
            <a:off x="685800" y="304800"/>
            <a:ext cx="7772400" cy="1143000"/>
          </a:xfrm>
        </p:spPr>
        <p:txBody>
          <a:bodyPr/>
          <a:lstStyle/>
          <a:p>
            <a:r>
              <a:rPr lang="en-US" altLang="en-US" smtClean="0"/>
              <a:t>Table Saw</a:t>
            </a:r>
          </a:p>
        </p:txBody>
      </p:sp>
      <p:sp>
        <p:nvSpPr>
          <p:cNvPr id="154627" name="Rectangle 1027"/>
          <p:cNvSpPr>
            <a:spLocks noGrp="1" noChangeArrowheads="1"/>
          </p:cNvSpPr>
          <p:nvPr>
            <p:ph type="body" sz="half" idx="2"/>
          </p:nvPr>
        </p:nvSpPr>
        <p:spPr>
          <a:xfrm>
            <a:off x="4953000" y="1295400"/>
            <a:ext cx="3810000" cy="4800600"/>
          </a:xfrm>
        </p:spPr>
        <p:txBody>
          <a:bodyPr/>
          <a:lstStyle/>
          <a:p>
            <a:r>
              <a:rPr lang="en-US" altLang="en-US" sz="2800" smtClean="0"/>
              <a:t>On/off switch should be located at knee height -- so you can turn off machine while your hands are on the material</a:t>
            </a:r>
          </a:p>
          <a:p>
            <a:r>
              <a:rPr lang="en-US" altLang="en-US" sz="2800" smtClean="0"/>
              <a:t>Blade must be guarded</a:t>
            </a:r>
          </a:p>
          <a:p>
            <a:r>
              <a:rPr lang="en-US" altLang="en-US" sz="2800" smtClean="0"/>
              <a:t>Automatic brake a good safety feature</a:t>
            </a:r>
          </a:p>
        </p:txBody>
      </p:sp>
      <p:pic>
        <p:nvPicPr>
          <p:cNvPr id="154628" name="Picture 11" descr="Table Saw "/>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52400" y="1295400"/>
            <a:ext cx="478155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29" name="TextBox 12"/>
          <p:cNvSpPr txBox="1">
            <a:spLocks noChangeArrowheads="1"/>
          </p:cNvSpPr>
          <p:nvPr/>
        </p:nvSpPr>
        <p:spPr bwMode="auto">
          <a:xfrm>
            <a:off x="3657600" y="2514600"/>
            <a:ext cx="1295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b="1"/>
              <a:t>Guard</a:t>
            </a:r>
          </a:p>
        </p:txBody>
      </p:sp>
      <p:cxnSp>
        <p:nvCxnSpPr>
          <p:cNvPr id="154630" name="Straight Arrow Connector 14" descr="Image of guard on table saw"/>
          <p:cNvCxnSpPr>
            <a:cxnSpLocks noChangeShapeType="1"/>
            <a:stCxn id="154629" idx="1"/>
          </p:cNvCxnSpPr>
          <p:nvPr/>
        </p:nvCxnSpPr>
        <p:spPr bwMode="auto">
          <a:xfrm rot="10800000" flipV="1">
            <a:off x="2743200" y="2698750"/>
            <a:ext cx="914400" cy="196850"/>
          </a:xfrm>
          <a:prstGeom prst="straightConnector1">
            <a:avLst/>
          </a:prstGeom>
          <a:noFill/>
          <a:ln w="57150" cap="sq"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sp>
        <p:nvSpPr>
          <p:cNvPr id="154631"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smtClean="0"/>
              <a:t>MVCC Corporate and Community Education</a:t>
            </a:r>
          </a:p>
        </p:txBody>
      </p:sp>
      <p:sp>
        <p:nvSpPr>
          <p:cNvPr id="154632" name="Rectangle 2"/>
          <p:cNvSpPr>
            <a:spLocks noChangeArrowheads="1"/>
          </p:cNvSpPr>
          <p:nvPr/>
        </p:nvSpPr>
        <p:spPr bwMode="auto">
          <a:xfrm>
            <a:off x="257175" y="4881563"/>
            <a:ext cx="457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a:t>www.osha.gov/SLTC/etools/machineguarding/saws/tablesaws.html</a:t>
            </a:r>
          </a:p>
        </p:txBody>
      </p:sp>
      <p:sp>
        <p:nvSpPr>
          <p:cNvPr id="154633"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D9D1450-E777-44C1-B9E6-81C0DBCAD3C3}" type="slidenum">
              <a:rPr lang="en-US" altLang="en-US" sz="1400" smtClean="0"/>
              <a:pPr>
                <a:spcBef>
                  <a:spcPct val="0"/>
                </a:spcBef>
                <a:buFontTx/>
                <a:buNone/>
              </a:pPr>
              <a:t>94</a:t>
            </a:fld>
            <a:endParaRPr lang="en-US" altLang="en-US" sz="1400" smtClean="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r>
              <a:rPr lang="en-US" altLang="en-US" smtClean="0"/>
              <a:t>Table Saw -- Kickback</a:t>
            </a:r>
          </a:p>
        </p:txBody>
      </p:sp>
      <p:sp>
        <p:nvSpPr>
          <p:cNvPr id="156675" name="Rectangle 3"/>
          <p:cNvSpPr>
            <a:spLocks noGrp="1" noChangeArrowheads="1"/>
          </p:cNvSpPr>
          <p:nvPr>
            <p:ph type="body" idx="1"/>
          </p:nvPr>
        </p:nvSpPr>
        <p:spPr/>
        <p:txBody>
          <a:bodyPr/>
          <a:lstStyle/>
          <a:p>
            <a:r>
              <a:rPr lang="en-US" altLang="en-US" smtClean="0"/>
              <a:t>Back of the blade, as it rises out of table, is the critical “kickback zone”</a:t>
            </a:r>
          </a:p>
          <a:p>
            <a:r>
              <a:rPr lang="en-US" altLang="en-US" smtClean="0"/>
              <a:t>Material tends to be lifted off of the table</a:t>
            </a:r>
          </a:p>
          <a:p>
            <a:r>
              <a:rPr lang="en-US" altLang="en-US" smtClean="0"/>
              <a:t>If wood moves sideways at this point, it will be caught by the rotational motion and will be flung back toward the operator!</a:t>
            </a:r>
          </a:p>
        </p:txBody>
      </p:sp>
      <p:sp>
        <p:nvSpPr>
          <p:cNvPr id="156676"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smtClean="0"/>
              <a:t>MVCC Corporate and Community Education</a:t>
            </a:r>
          </a:p>
        </p:txBody>
      </p:sp>
      <p:sp>
        <p:nvSpPr>
          <p:cNvPr id="156677"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5ACB507-0118-43A5-9BB6-5399C33BA4AD}" type="slidenum">
              <a:rPr lang="en-US" altLang="en-US" sz="1400" smtClean="0"/>
              <a:pPr>
                <a:spcBef>
                  <a:spcPct val="0"/>
                </a:spcBef>
                <a:buFontTx/>
                <a:buNone/>
              </a:pPr>
              <a:t>95</a:t>
            </a:fld>
            <a:endParaRPr lang="en-US" altLang="en-US" sz="1400" smtClean="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r>
              <a:rPr lang="en-US" altLang="en-US" smtClean="0"/>
              <a:t>Preventing Kickbacks</a:t>
            </a:r>
          </a:p>
        </p:txBody>
      </p:sp>
      <p:sp>
        <p:nvSpPr>
          <p:cNvPr id="158723" name="Rectangle 3"/>
          <p:cNvSpPr>
            <a:spLocks noGrp="1" noChangeArrowheads="1"/>
          </p:cNvSpPr>
          <p:nvPr>
            <p:ph type="body" idx="1"/>
          </p:nvPr>
        </p:nvSpPr>
        <p:spPr/>
        <p:txBody>
          <a:bodyPr/>
          <a:lstStyle/>
          <a:p>
            <a:r>
              <a:rPr lang="en-US" altLang="en-US" smtClean="0"/>
              <a:t>Use a splitter or wedge inserted into the saw kerf to separate material</a:t>
            </a:r>
          </a:p>
          <a:p>
            <a:r>
              <a:rPr lang="en-US" altLang="en-US" smtClean="0"/>
              <a:t>Make sure rip fence is perfectly parallel to the blade</a:t>
            </a:r>
          </a:p>
        </p:txBody>
      </p:sp>
      <p:sp>
        <p:nvSpPr>
          <p:cNvPr id="158724"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smtClean="0"/>
              <a:t>MVCC Corporate and Community Education</a:t>
            </a:r>
          </a:p>
        </p:txBody>
      </p:sp>
      <p:sp>
        <p:nvSpPr>
          <p:cNvPr id="158725"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3213115-A635-4D01-AE26-4F11A105D92E}" type="slidenum">
              <a:rPr lang="en-US" altLang="en-US" sz="1400" smtClean="0"/>
              <a:pPr>
                <a:spcBef>
                  <a:spcPct val="0"/>
                </a:spcBef>
                <a:buFontTx/>
                <a:buNone/>
              </a:pPr>
              <a:t>96</a:t>
            </a:fld>
            <a:endParaRPr lang="en-US" altLang="en-US" sz="1400" smtClean="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1143000" y="0"/>
            <a:ext cx="6400800" cy="1419225"/>
          </a:xfrm>
        </p:spPr>
        <p:txBody>
          <a:bodyPr/>
          <a:lstStyle/>
          <a:p>
            <a:r>
              <a:rPr lang="en-US" altLang="en-US" smtClean="0"/>
              <a:t>Table Saw - Splitters</a:t>
            </a:r>
          </a:p>
        </p:txBody>
      </p:sp>
      <p:sp>
        <p:nvSpPr>
          <p:cNvPr id="160772" name="Rectangle 3">
            <a:extLst/>
          </p:cNvPr>
          <p:cNvSpPr>
            <a:spLocks noGrp="1" noChangeArrowheads="1"/>
          </p:cNvSpPr>
          <p:nvPr>
            <p:ph type="body" sz="half" idx="2"/>
          </p:nvPr>
        </p:nvSpPr>
        <p:spPr>
          <a:xfrm>
            <a:off x="457200" y="1193800"/>
            <a:ext cx="8001000" cy="1778000"/>
          </a:xfrm>
        </p:spPr>
        <p:txBody>
          <a:bodyPr/>
          <a:lstStyle/>
          <a:p>
            <a:pPr>
              <a:defRPr/>
            </a:pPr>
            <a:r>
              <a:rPr lang="en-US" altLang="en-US" sz="2800" dirty="0"/>
              <a:t>Metal fins, secured behind and in line with the blade -- must move freely &amp; not stick open</a:t>
            </a:r>
          </a:p>
          <a:p>
            <a:pPr>
              <a:defRPr/>
            </a:pPr>
            <a:r>
              <a:rPr lang="en-US" altLang="en-US" sz="2800" dirty="0"/>
              <a:t>Anti-kickback pawls also attached</a:t>
            </a:r>
          </a:p>
          <a:p>
            <a:pPr marL="0" indent="0">
              <a:buFontTx/>
              <a:buNone/>
              <a:defRPr/>
            </a:pPr>
            <a:r>
              <a:rPr lang="en-US" altLang="en-US" sz="1400" dirty="0" smtClean="0"/>
              <a:t>www.osha.org/pdf/pubs/2980.pdf</a:t>
            </a:r>
            <a:endParaRPr lang="en-US" altLang="en-US" sz="1400" dirty="0"/>
          </a:p>
          <a:p>
            <a:pPr>
              <a:defRPr/>
            </a:pPr>
            <a:endParaRPr lang="en-US" altLang="en-US" sz="2800" dirty="0"/>
          </a:p>
        </p:txBody>
      </p:sp>
      <p:pic>
        <p:nvPicPr>
          <p:cNvPr id="2" name="Picture 6" descr="Table saw splitters. With splitter &amp; anti kickback pawl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05000" y="3124200"/>
            <a:ext cx="515461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160773" name="TextBox 10"/>
          <p:cNvSpPr txBox="1">
            <a:spLocks noChangeArrowheads="1"/>
          </p:cNvSpPr>
          <p:nvPr/>
        </p:nvSpPr>
        <p:spPr bwMode="auto">
          <a:xfrm>
            <a:off x="3124200" y="3505200"/>
            <a:ext cx="1676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600">
                <a:solidFill>
                  <a:schemeClr val="bg2"/>
                </a:solidFill>
              </a:rPr>
              <a:t>Splitter &amp; anti-kickback pawls</a:t>
            </a:r>
          </a:p>
        </p:txBody>
      </p:sp>
      <p:cxnSp>
        <p:nvCxnSpPr>
          <p:cNvPr id="160774" name="Straight Arrow Connector 11" descr="arrow pointing at splitter &amp; kickback pawls"/>
          <p:cNvCxnSpPr>
            <a:cxnSpLocks noChangeShapeType="1"/>
            <a:stCxn id="160773" idx="3"/>
          </p:cNvCxnSpPr>
          <p:nvPr/>
        </p:nvCxnSpPr>
        <p:spPr bwMode="auto">
          <a:xfrm>
            <a:off x="4800600" y="3797300"/>
            <a:ext cx="533400" cy="241300"/>
          </a:xfrm>
          <a:prstGeom prst="straightConnector1">
            <a:avLst/>
          </a:prstGeom>
          <a:noFill/>
          <a:ln w="38100" cap="sq" algn="ctr">
            <a:solidFill>
              <a:schemeClr val="bg2"/>
            </a:solidFill>
            <a:round/>
            <a:headEnd type="none" w="sm" len="sm"/>
            <a:tailEnd type="arrow" w="med" len="med"/>
          </a:ln>
          <a:extLst>
            <a:ext uri="{909E8E84-426E-40DD-AFC4-6F175D3DCCD1}">
              <a14:hiddenFill xmlns:a14="http://schemas.microsoft.com/office/drawing/2010/main">
                <a:noFill/>
              </a14:hiddenFill>
            </a:ext>
          </a:extLst>
        </p:spPr>
      </p:cxnSp>
      <p:sp>
        <p:nvSpPr>
          <p:cNvPr id="160775"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smtClean="0"/>
              <a:t>MVCC Corporate and Community Education</a:t>
            </a:r>
          </a:p>
        </p:txBody>
      </p:sp>
      <p:sp>
        <p:nvSpPr>
          <p:cNvPr id="160776"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530B718-A933-4BFB-A9CE-570500B0A6A0}" type="slidenum">
              <a:rPr lang="en-US" altLang="en-US" sz="1400" smtClean="0"/>
              <a:pPr>
                <a:spcBef>
                  <a:spcPct val="0"/>
                </a:spcBef>
                <a:buFontTx/>
                <a:buNone/>
              </a:pPr>
              <a:t>97</a:t>
            </a:fld>
            <a:endParaRPr lang="en-US" altLang="en-US" sz="1400" smtClean="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685800" y="214313"/>
            <a:ext cx="7772400" cy="1200150"/>
          </a:xfrm>
        </p:spPr>
        <p:txBody>
          <a:bodyPr/>
          <a:lstStyle/>
          <a:p>
            <a:r>
              <a:rPr lang="en-US" altLang="en-US" smtClean="0"/>
              <a:t>Table Saw - Push Sticks</a:t>
            </a:r>
          </a:p>
        </p:txBody>
      </p:sp>
      <p:pic>
        <p:nvPicPr>
          <p:cNvPr id="162819" name="Picture 4" descr="push stick"/>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85800" y="1752600"/>
            <a:ext cx="77724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2820" name="TextBox 5"/>
          <p:cNvSpPr txBox="1">
            <a:spLocks noChangeArrowheads="1"/>
          </p:cNvSpPr>
          <p:nvPr/>
        </p:nvSpPr>
        <p:spPr bwMode="auto">
          <a:xfrm>
            <a:off x="685800" y="5181600"/>
            <a:ext cx="7315200" cy="46196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400" b="1">
                <a:solidFill>
                  <a:schemeClr val="bg2"/>
                </a:solidFill>
              </a:rPr>
              <a:t>NJAFL-CIO                                             </a:t>
            </a:r>
          </a:p>
        </p:txBody>
      </p:sp>
      <p:sp>
        <p:nvSpPr>
          <p:cNvPr id="162821"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smtClean="0"/>
              <a:t>MVCC Corporate and Community Education</a:t>
            </a:r>
          </a:p>
        </p:txBody>
      </p:sp>
      <p:sp>
        <p:nvSpPr>
          <p:cNvPr id="162822"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02FD115-9266-419E-916B-5A428BCAE7CD}" type="slidenum">
              <a:rPr lang="en-US" altLang="en-US" sz="1400" smtClean="0"/>
              <a:pPr>
                <a:spcBef>
                  <a:spcPct val="0"/>
                </a:spcBef>
                <a:buFontTx/>
                <a:buNone/>
              </a:pPr>
              <a:t>98</a:t>
            </a:fld>
            <a:endParaRPr lang="en-US" altLang="en-US" sz="1400" smtClean="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r>
              <a:rPr lang="en-US" altLang="en-US" smtClean="0"/>
              <a:t>Radial Arm Saw</a:t>
            </a:r>
          </a:p>
        </p:txBody>
      </p:sp>
      <p:pic>
        <p:nvPicPr>
          <p:cNvPr id="164867" name="Picture 6" descr="Radial Arm Saw"/>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57400" y="1493838"/>
            <a:ext cx="4800600" cy="455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868" name="TextBox 8"/>
          <p:cNvSpPr txBox="1">
            <a:spLocks noChangeArrowheads="1"/>
          </p:cNvSpPr>
          <p:nvPr/>
        </p:nvSpPr>
        <p:spPr bwMode="auto">
          <a:xfrm>
            <a:off x="2209800" y="5181600"/>
            <a:ext cx="1295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b="1"/>
              <a:t>Anti-Kickback Device</a:t>
            </a:r>
          </a:p>
        </p:txBody>
      </p:sp>
      <p:sp>
        <p:nvSpPr>
          <p:cNvPr id="164869" name="TextBox 10"/>
          <p:cNvSpPr txBox="1">
            <a:spLocks noChangeArrowheads="1"/>
          </p:cNvSpPr>
          <p:nvPr/>
        </p:nvSpPr>
        <p:spPr bwMode="auto">
          <a:xfrm>
            <a:off x="4800600" y="6172200"/>
            <a:ext cx="2362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b="1"/>
              <a:t>Lower Blade Guard</a:t>
            </a:r>
          </a:p>
        </p:txBody>
      </p:sp>
      <p:cxnSp>
        <p:nvCxnSpPr>
          <p:cNvPr id="164870" name="Straight Arrow Connector 12" descr="Arrow pointing at anti kickback device"/>
          <p:cNvCxnSpPr>
            <a:cxnSpLocks noChangeShapeType="1"/>
          </p:cNvCxnSpPr>
          <p:nvPr/>
        </p:nvCxnSpPr>
        <p:spPr bwMode="auto">
          <a:xfrm>
            <a:off x="3352800" y="5562600"/>
            <a:ext cx="685800" cy="304800"/>
          </a:xfrm>
          <a:prstGeom prst="straightConnector1">
            <a:avLst/>
          </a:prstGeom>
          <a:noFill/>
          <a:ln w="38100" cap="sq"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164871" name="Straight Arrow Connector 15" descr="Arrow pointing at lower blade guard"/>
          <p:cNvCxnSpPr>
            <a:cxnSpLocks noChangeShapeType="1"/>
          </p:cNvCxnSpPr>
          <p:nvPr/>
        </p:nvCxnSpPr>
        <p:spPr bwMode="auto">
          <a:xfrm rot="16200000" flipV="1">
            <a:off x="4838700" y="6057900"/>
            <a:ext cx="228600" cy="152400"/>
          </a:xfrm>
          <a:prstGeom prst="straightConnector1">
            <a:avLst/>
          </a:prstGeom>
          <a:noFill/>
          <a:ln w="38100" cap="sq"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sp>
        <p:nvSpPr>
          <p:cNvPr id="164872" name="Footer Placeholder 1"/>
          <p:cNvSpPr>
            <a:spLocks noGrp="1"/>
          </p:cNvSpPr>
          <p:nvPr>
            <p:ph type="ftr" sz="quarter" idx="11"/>
          </p:nvPr>
        </p:nvSpPr>
        <p:spPr>
          <a:xfrm>
            <a:off x="381000" y="6248400"/>
            <a:ext cx="41148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smtClean="0"/>
              <a:t>MVCC Corporate and Community Education</a:t>
            </a:r>
          </a:p>
        </p:txBody>
      </p:sp>
      <p:sp>
        <p:nvSpPr>
          <p:cNvPr id="164873"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F6ED689-E940-4913-99D0-5E35371659CD}" type="slidenum">
              <a:rPr lang="en-US" altLang="en-US" sz="1400" smtClean="0"/>
              <a:pPr>
                <a:spcBef>
                  <a:spcPct val="0"/>
                </a:spcBef>
                <a:buFontTx/>
                <a:buNone/>
              </a:pPr>
              <a:t>99</a:t>
            </a:fld>
            <a:endParaRPr lang="en-US" altLang="en-US" sz="1400" smtClean="0"/>
          </a:p>
        </p:txBody>
      </p:sp>
      <p:sp>
        <p:nvSpPr>
          <p:cNvPr id="164874" name="Rectangle 1"/>
          <p:cNvSpPr>
            <a:spLocks noChangeArrowheads="1"/>
          </p:cNvSpPr>
          <p:nvPr/>
        </p:nvSpPr>
        <p:spPr bwMode="auto">
          <a:xfrm>
            <a:off x="2286000" y="3136900"/>
            <a:ext cx="457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a:t>www.osha.gov/SLTC/etools/machineguarding/saws/tablesaws.html</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Machinery Safety&amp;quot;&quot;/&gt;&lt;property id=&quot;20307&quot; value=&quot;256&quot;/&gt;&lt;/object&gt;&lt;object type=&quot;3&quot; unique_id=&quot;10008&quot;&gt;&lt;property id=&quot;20148&quot; value=&quot;5&quot;/&gt;&lt;property id=&quot;20300&quot; value=&quot;Slide 8 - &amp;quot;OSHA Citations&amp;#x0D;&amp;#x0A;Fiscal Year 2010&amp;quot;&quot;/&gt;&lt;property id=&quot;20307&quot; value=&quot;382&quot;/&gt;&lt;/object&gt;&lt;object type=&quot;3&quot; unique_id=&quot;10078&quot;&gt;&lt;property id=&quot;20148&quot; value=&quot;5&quot;/&gt;&lt;property id=&quot;20300&quot; value=&quot;Slide 9 - &amp;quot;Machine Guarding&amp;quot;&quot;/&gt;&lt;property id=&quot;20307&quot; value=&quot;324&quot;/&gt;&lt;/object&gt;&lt;object type=&quot;3&quot; unique_id=&quot;10079&quot;&gt;&lt;property id=&quot;20148&quot; value=&quot;5&quot;/&gt;&lt;property id=&quot;20300&quot; value=&quot;Slide 10 - &amp;quot;Objectives&amp;quot;&quot;/&gt;&lt;property id=&quot;20307&quot; value=&quot;257&quot;/&gt;&lt;/object&gt;&lt;object type=&quot;3&quot; unique_id=&quot;10080&quot;&gt;&lt;property id=&quot;20148&quot; value=&quot;5&quot;/&gt;&lt;property id=&quot;20300&quot; value=&quot;Slide 12 - &amp;quot;3 Basic Areas To Be Safeguarded&amp;quot;&quot;/&gt;&lt;property id=&quot;20307&quot; value=&quot;258&quot;/&gt;&lt;/object&gt;&lt;object type=&quot;3&quot; unique_id=&quot;10081&quot;&gt;&lt;property id=&quot;20148&quot; value=&quot;5&quot;/&gt;&lt;property id=&quot;20300&quot; value=&quot;Slide 26 - &amp;quot;Classification of Safeguards&amp;quot;&quot;/&gt;&lt;property id=&quot;20307&quot; value=&quot;291&quot;/&gt;&lt;/object&gt;&lt;object type=&quot;3&quot; unique_id=&quot;10082&quot;&gt;&lt;property id=&quot;20148&quot; value=&quot;5&quot;/&gt;&lt;property id=&quot;20300&quot; value=&quot;Slide 27 - &amp;quot;Types of Guards&amp;quot;&quot;/&gt;&lt;property id=&quot;20307&quot; value=&quot;292&quot;/&gt;&lt;/object&gt;&lt;object type=&quot;3&quot; unique_id=&quot;10083&quot;&gt;&lt;property id=&quot;20148&quot; value=&quot;5&quot;/&gt;&lt;property id=&quot;20300&quot; value=&quot;Slide 28 - &amp;quot;Fixed Guards&amp;quot;&quot;/&gt;&lt;property id=&quot;20307&quot; value=&quot;293&quot;/&gt;&lt;/object&gt;&lt;object type=&quot;3&quot; unique_id=&quot;10084&quot;&gt;&lt;property id=&quot;20148&quot; value=&quot;5&quot;/&gt;&lt;property id=&quot;20300&quot; value=&quot;Slide 29 - &amp;quot;Interlocked Guards&amp;quot;&quot;/&gt;&lt;property id=&quot;20307&quot; value=&quot;294&quot;/&gt;&lt;/object&gt;&lt;object type=&quot;3&quot; unique_id=&quot;10085&quot;&gt;&lt;property id=&quot;20148&quot; value=&quot;5&quot;/&gt;&lt;property id=&quot;20300&quot; value=&quot;Slide 31 - &amp;quot;Adjustable Guards&amp;quot;&quot;/&gt;&lt;property id=&quot;20307&quot; value=&quot;295&quot;/&gt;&lt;/object&gt;&lt;object type=&quot;3&quot; unique_id=&quot;10086&quot;&gt;&lt;property id=&quot;20148&quot; value=&quot;5&quot;/&gt;&lt;property id=&quot;20300&quot; value=&quot;Slide 34 - &amp;quot;Self-adjusting Guards&amp;quot;&quot;/&gt;&lt;property id=&quot;20307&quot; value=&quot;296&quot;/&gt;&lt;/object&gt;&lt;object type=&quot;3&quot; unique_id=&quot;10087&quot;&gt;&lt;property id=&quot;20148&quot; value=&quot;5&quot;/&gt;&lt;property id=&quot;20300&quot; value=&quot;Slide 36 - &amp;quot;Devices&amp;quot;&quot;/&gt;&lt;property id=&quot;20307&quot; value=&quot;297&quot;/&gt;&lt;/object&gt;&lt;object type=&quot;3&quot; unique_id=&quot;10091&quot;&gt;&lt;property id=&quot;20148&quot; value=&quot;5&quot;/&gt;&lt;property id=&quot;20300&quot; value=&quot;Slide 45 - &amp;quot;Safeguard by location/distance&amp;quot;&quot;/&gt;&lt;property id=&quot;20307&quot; value=&quot;301&quot;/&gt;&lt;/object&gt;&lt;object type=&quot;3&quot; unique_id=&quot;10092&quot;&gt;&lt;property id=&quot;20148&quot; value=&quot;5&quot;/&gt;&lt;property id=&quot;20300&quot; value=&quot;Slide 46 - &amp;quot;Feeding and Ejection Methods&amp;quot;&quot;/&gt;&lt;property id=&quot;20307&quot; value=&quot;302&quot;/&gt;&lt;/object&gt;&lt;object type=&quot;3&quot; unique_id=&quot;10117&quot;&gt;&lt;property id=&quot;20148&quot; value=&quot;5&quot;/&gt;&lt;property id=&quot;20300&quot; value=&quot;Slide 68 - &amp;quot;Table Saw&amp;quot;&quot;/&gt;&lt;property id=&quot;20307&quot; value=&quot;393&quot;/&gt;&lt;/object&gt;&lt;object type=&quot;3&quot; unique_id=&quot;10118&quot;&gt;&lt;property id=&quot;20148&quot; value=&quot;5&quot;/&gt;&lt;property id=&quot;20300&quot; value=&quot;Slide 69 - &amp;quot;Table Saw -- Kickback&amp;quot;&quot;/&gt;&lt;property id=&quot;20307&quot; value=&quot;391&quot;/&gt;&lt;/object&gt;&lt;object type=&quot;3&quot; unique_id=&quot;10119&quot;&gt;&lt;property id=&quot;20148&quot; value=&quot;5&quot;/&gt;&lt;property id=&quot;20300&quot; value=&quot;Slide 70 - &amp;quot;Preventing Kickbacks&amp;quot;&quot;/&gt;&lt;property id=&quot;20307&quot; value=&quot;390&quot;/&gt;&lt;/object&gt;&lt;object type=&quot;3&quot; unique_id=&quot;10120&quot;&gt;&lt;property id=&quot;20148&quot; value=&quot;5&quot;/&gt;&lt;property id=&quot;20300&quot; value=&quot;Slide 71 - &amp;quot;Table Saw - Splitters&amp;quot;&quot;/&gt;&lt;property id=&quot;20307&quot; value=&quot;389&quot;/&gt;&lt;/object&gt;&lt;object type=&quot;3&quot; unique_id=&quot;10121&quot;&gt;&lt;property id=&quot;20148&quot; value=&quot;5&quot;/&gt;&lt;property id=&quot;20300&quot; value=&quot;Slide 72 - &amp;quot;Table Saw - Push Sticks&amp;quot;&quot;/&gt;&lt;property id=&quot;20307&quot; value=&quot;388&quot;/&gt;&lt;/object&gt;&lt;object type=&quot;3&quot; unique_id=&quot;10123&quot;&gt;&lt;property id=&quot;20148&quot; value=&quot;5&quot;/&gt;&lt;property id=&quot;20300&quot; value=&quot;Slide 75 - &amp;quot;Jointer&amp;quot;&quot;/&gt;&lt;property id=&quot;20307&quot; value=&quot;399&quot;/&gt;&lt;/object&gt;&lt;object type=&quot;3&quot; unique_id=&quot;10126&quot;&gt;&lt;property id=&quot;20148&quot; value=&quot;5&quot;/&gt;&lt;property id=&quot;20300&quot; value=&quot;Slide 76 - &amp;quot;Jointer&amp;quot;&quot;/&gt;&lt;property id=&quot;20307&quot; value=&quot;396&quot;/&gt;&lt;/object&gt;&lt;object type=&quot;3&quot; unique_id=&quot;10138&quot;&gt;&lt;property id=&quot;20148&quot; value=&quot;5&quot;/&gt;&lt;property id=&quot;20300&quot; value=&quot;Slide 81 - &amp;quot;Machinery: General Safety Principles&amp;quot;&quot;/&gt;&lt;property id=&quot;20307&quot; value=&quot;384&quot;/&gt;&lt;/object&gt;&lt;object type=&quot;3&quot; unique_id=&quot;10139&quot;&gt;&lt;property id=&quot;20148&quot; value=&quot;5&quot;/&gt;&lt;property id=&quot;20300&quot; value=&quot;Slide 82 - &amp;quot;Machinery: General Safety Principles&amp;quot;&quot;/&gt;&lt;property id=&quot;20307&quot; value=&quot;385&quot;/&gt;&lt;/object&gt;&lt;object type=&quot;3&quot; unique_id=&quot;10140&quot;&gt;&lt;property id=&quot;20148&quot; value=&quot;5&quot;/&gt;&lt;property id=&quot;20300&quot; value=&quot;Slide 84 - &amp;quot;Case Studies&amp;quot;&quot;/&gt;&lt;property id=&quot;20307&quot; value=&quot;283&quot;/&gt;&lt;/object&gt;&lt;object type=&quot;3&quot; unique_id=&quot;12993&quot;&gt;&lt;property id=&quot;20148&quot; value=&quot;5&quot;/&gt;&lt;property id=&quot;20300&quot; value=&quot;Slide 4 - &amp;quot;Causes of Machine Incidents&amp;quot;&quot;/&gt;&lt;property id=&quot;20307&quot; value=&quot;418&quot;/&gt;&lt;/object&gt;&lt;object type=&quot;3&quot; unique_id=&quot;13610&quot;&gt;&lt;property id=&quot;20148&quot; value=&quot;5&quot;/&gt;&lt;property id=&quot;20300&quot; value=&quot;Slide 2 - &amp;quot;The Problem&amp;quot;&quot;/&gt;&lt;property id=&quot;20307&quot; value=&quot;420&quot;/&gt;&lt;/object&gt;&lt;object type=&quot;3&quot; unique_id=&quot;13611&quot;&gt;&lt;property id=&quot;20148&quot; value=&quot;5&quot;/&gt;&lt;property id=&quot;20300&quot; value=&quot;Slide 6 - &amp;quot;Machinery and Machine Guarding Standards&amp;quot;&quot;/&gt;&lt;property id=&quot;20307&quot; value=&quot;419&quot;/&gt;&lt;/object&gt;&lt;object type=&quot;3&quot; unique_id=&quot;13882&quot;&gt;&lt;property id=&quot;20148&quot; value=&quot;5&quot;/&gt;&lt;property id=&quot;20300&quot; value=&quot;Slide 7 - &amp;quot;Control of Hazardous Energy Standard (Lockout/Tagout)&amp;quot;&quot;/&gt;&lt;property id=&quot;20307&quot; value=&quot;421&quot;/&gt;&lt;/object&gt;&lt;object type=&quot;3&quot; unique_id=&quot;15885&quot;&gt;&lt;property id=&quot;20148&quot; value=&quot;5&quot;/&gt;&lt;property id=&quot;20300&quot; value=&quot;Slide 13 - &amp;quot;Hazard Identification&amp;quot;&quot;/&gt;&lt;property id=&quot;20307&quot; value=&quot;422&quot;/&gt;&lt;/object&gt;&lt;object type=&quot;3&quot; unique_id=&quot;15886&quot;&gt;&lt;property id=&quot;20148&quot; value=&quot;5&quot;/&gt;&lt;property id=&quot;20300&quot; value=&quot;Slide 14 - &amp;quot;Rotating Motion&amp;quot;&quot;/&gt;&lt;property id=&quot;20307&quot; value=&quot;423&quot;/&gt;&lt;/object&gt;&lt;object type=&quot;3&quot; unique_id=&quot;15887&quot;&gt;&lt;property id=&quot;20148&quot; value=&quot;5&quot;/&gt;&lt;property id=&quot;20300&quot; value=&quot;Slide 16 - &amp;quot;In-Running Nip Points&amp;quot;&quot;/&gt;&lt;property id=&quot;20307&quot; value=&quot;439&quot;/&gt;&lt;/object&gt;&lt;object type=&quot;3&quot; unique_id=&quot;15893&quot;&gt;&lt;property id=&quot;20148&quot; value=&quot;5&quot;/&gt;&lt;property id=&quot;20300&quot; value=&quot;Slide 18 - &amp;quot;Transverse Motion&amp;quot;&quot;/&gt;&lt;property id=&quot;20307&quot; value=&quot;432&quot;/&gt;&lt;/object&gt;&lt;object type=&quot;3&quot; unique_id=&quot;15896&quot;&gt;&lt;property id=&quot;20148&quot; value=&quot;5&quot;/&gt;&lt;property id=&quot;20300&quot; value=&quot;Slide 25 - &amp;quot;Cutting Actions&amp;quot;&quot;/&gt;&lt;property id=&quot;20307&quot; value=&quot;435&quot;/&gt;&lt;/object&gt;&lt;object type=&quot;3&quot; unique_id=&quot;15897&quot;&gt;&lt;property id=&quot;20148&quot; value=&quot;5&quot;/&gt;&lt;property id=&quot;20300&quot; value=&quot;Slide 20 - &amp;quot;Bending Actions&amp;quot;&quot;/&gt;&lt;property id=&quot;20307&quot; value=&quot;436&quot;/&gt;&lt;/object&gt;&lt;object type=&quot;3&quot; unique_id=&quot;15898&quot;&gt;&lt;property id=&quot;20148&quot; value=&quot;5&quot;/&gt;&lt;property id=&quot;20300&quot; value=&quot;Slide 23 - &amp;quot;Shearing Actions&amp;quot;&quot;/&gt;&lt;property id=&quot;20307&quot; value=&quot;437&quot;/&gt;&lt;/object&gt;&lt;object type=&quot;3&quot; unique_id=&quot;16451&quot;&gt;&lt;property id=&quot;20148&quot; value=&quot;5&quot;/&gt;&lt;property id=&quot;20300&quot; value=&quot;Slide 15 - &amp;quot;Rotating Parts with Projections&amp;quot;&quot;/&gt;&lt;property id=&quot;20307&quot; value=&quot;440&quot;/&gt;&lt;/object&gt;&lt;object type=&quot;3&quot; unique_id=&quot;16452&quot;&gt;&lt;property id=&quot;20148&quot; value=&quot;5&quot;/&gt;&lt;property id=&quot;20300&quot; value=&quot;Slide 17 - &amp;quot;In-Running Nip Points&amp;quot;&quot;/&gt;&lt;property id=&quot;20307&quot; value=&quot;441&quot;/&gt;&lt;/object&gt;&lt;object type=&quot;3&quot; unique_id=&quot;16892&quot;&gt;&lt;property id=&quot;20148&quot; value=&quot;5&quot;/&gt;&lt;property id=&quot;20300&quot; value=&quot;Slide 19 - &amp;quot;Reciprocating Motion&amp;quot;&quot;/&gt;&lt;property id=&quot;20307&quot; value=&quot;442&quot;/&gt;&lt;/object&gt;&lt;object type=&quot;3&quot; unique_id=&quot;17155&quot;&gt;&lt;property id=&quot;20148&quot; value=&quot;5&quot;/&gt;&lt;property id=&quot;20300&quot; value=&quot;Slide 22 - &amp;quot;Punching Actions&amp;quot;&quot;/&gt;&lt;property id=&quot;20307&quot; value=&quot;444&quot;/&gt;&lt;/object&gt;&lt;object type=&quot;3&quot; unique_id=&quot;17411&quot;&gt;&lt;property id=&quot;20148&quot; value=&quot;5&quot;/&gt;&lt;property id=&quot;20300&quot; value=&quot;Slide 5 - &amp;quot;Prevention&amp;quot;&quot;/&gt;&lt;property id=&quot;20307&quot; value=&quot;446&quot;/&gt;&lt;/object&gt;&lt;object type=&quot;3&quot; unique_id=&quot;17413&quot;&gt;&lt;property id=&quot;20148&quot; value=&quot;5&quot;/&gt;&lt;property id=&quot;20300&quot; value=&quot;Slide 30 - &amp;quot;Interlocked Guards&amp;#x0D;&amp;#x0A;Dough Mixing Machine&amp;quot;&quot;/&gt;&lt;property id=&quot;20307&quot; value=&quot;447&quot;/&gt;&lt;/object&gt;&lt;object type=&quot;3&quot; unique_id=&quot;19367&quot;&gt;&lt;property id=&quot;20148&quot; value=&quot;5&quot;/&gt;&lt;property id=&quot;20300&quot; value=&quot;Slide 32 - &amp;quot;Adjustable Guards&amp;#x0D;&amp;#x0A;Bandsaw&amp;quot;&quot;/&gt;&lt;property id=&quot;20307&quot; value=&quot;450&quot;/&gt;&lt;/object&gt;&lt;object type=&quot;3&quot; unique_id=&quot;19368&quot;&gt;&lt;property id=&quot;20148&quot; value=&quot;5&quot;/&gt;&lt;property id=&quot;20300&quot; value=&quot;Slide 35 - &amp;quot;Self-adjusting Guard&amp;#x0D;&amp;#x0A;Table Circular Saw&amp;quot;&quot;/&gt;&lt;property id=&quot;20307&quot; value=&quot;449&quot;/&gt;&lt;/object&gt;&lt;object type=&quot;3&quot; unique_id=&quot;19369&quot;&gt;&lt;property id=&quot;20148&quot; value=&quot;5&quot;/&gt;&lt;property id=&quot;20300&quot; value=&quot;Slide 38 - &amp;quot;Pullback Device&amp;quot;&quot;/&gt;&lt;property id=&quot;20307&quot; value=&quot;451&quot;/&gt;&lt;/object&gt;&lt;object type=&quot;3&quot; unique_id=&quot;19370&quot;&gt;&lt;property id=&quot;20148&quot; value=&quot;5&quot;/&gt;&lt;property id=&quot;20300&quot; value=&quot;Slide 39 - &amp;quot;Pullback Device (cont’d)&amp;quot;&quot;/&gt;&lt;property id=&quot;20307&quot; value=&quot;452&quot;/&gt;&lt;/object&gt;&lt;object type=&quot;3&quot; unique_id=&quot;19371&quot;&gt;&lt;property id=&quot;20148&quot; value=&quot;5&quot;/&gt;&lt;property id=&quot;20300&quot; value=&quot;Slide 40 - &amp;quot;Restraint Device&amp;quot;&quot;/&gt;&lt;property id=&quot;20307&quot; value=&quot;453&quot;/&gt;&lt;/object&gt;&lt;object type=&quot;3&quot; unique_id=&quot;19372&quot;&gt;&lt;property id=&quot;20148&quot; value=&quot;5&quot;/&gt;&lt;property id=&quot;20300&quot; value=&quot;Slide 42 - &amp;quot;Safety Tripwire Cables&amp;quot;&quot;/&gt;&lt;property id=&quot;20307&quot; value=&quot;454&quot;/&gt;&lt;/object&gt;&lt;object type=&quot;3&quot; unique_id=&quot;19373&quot;&gt;&lt;property id=&quot;20148&quot; value=&quot;5&quot;/&gt;&lt;property id=&quot;20300&quot; value=&quot;Slide 41 - &amp;quot;Two-Hand Control&amp;quot;&quot;/&gt;&lt;property id=&quot;20307&quot; value=&quot;455&quot;/&gt;&lt;/object&gt;&lt;object type=&quot;3&quot; unique_id=&quot;19374&quot;&gt;&lt;property id=&quot;20148&quot; value=&quot;5&quot;/&gt;&lt;property id=&quot;20300&quot; value=&quot;Slide 43 - &amp;quot;Gate&amp;quot;&quot;/&gt;&lt;property id=&quot;20307&quot; value=&quot;456&quot;/&gt;&lt;/object&gt;&lt;object type=&quot;3&quot; unique_id=&quot;19763&quot;&gt;&lt;property id=&quot;20148&quot; value=&quot;5&quot;/&gt;&lt;property id=&quot;20300&quot; value=&quot;Slide 33 - &amp;quot;Adjustable Guards&amp;#x0D;&amp;#x0A;Scroll Saw&amp;quot;&quot;/&gt;&lt;property id=&quot;20307&quot; value=&quot;457&quot;/&gt;&lt;/object&gt;&lt;object type=&quot;3&quot; unique_id=&quot;20342&quot;&gt;&lt;property id=&quot;20148&quot; value=&quot;5&quot;/&gt;&lt;property id=&quot;20300&quot; value=&quot;Slide 3 - &amp;quot;The Problem: Machinery Associated with Amputations&amp;quot;&quot;/&gt;&lt;property id=&quot;20307&quot; value=&quot;459&quot;/&gt;&lt;/object&gt;&lt;object type=&quot;3&quot; unique_id=&quot;20343&quot;&gt;&lt;property id=&quot;20148&quot; value=&quot;5&quot;/&gt;&lt;property id=&quot;20300&quot; value=&quot;Slide 21 - &amp;quot;Bending Actions&amp;#x0D;&amp;#x0A;Press Brake&amp;quot;&quot;/&gt;&lt;property id=&quot;20307&quot; value=&quot;458&quot;/&gt;&lt;/object&gt;&lt;object type=&quot;3&quot; unique_id=&quot;20736&quot;&gt;&lt;property id=&quot;20148&quot; value=&quot;5&quot;/&gt;&lt;property id=&quot;20300&quot; value=&quot;Slide 37 - &amp;quot;Presence-Sensing Device&amp;quot;&quot;/&gt;&lt;property id=&quot;20307&quot; value=&quot;460&quot;/&gt;&lt;/object&gt;&lt;object type=&quot;3&quot; unique_id=&quot;22208&quot;&gt;&lt;property id=&quot;20148&quot; value=&quot;5&quot;/&gt;&lt;property id=&quot;20300&quot; value=&quot;Slide 47 - &amp;quot;Automatic Feed&amp;#x0D;&amp;#x0A;(shown on power press)&amp;quot;&quot;/&gt;&lt;property id=&quot;20307&quot; value=&quot;461&quot;/&gt;&lt;/object&gt;&lt;object type=&quot;3&quot; unique_id=&quot;22209&quot;&gt;&lt;property id=&quot;20148&quot; value=&quot;5&quot;/&gt;&lt;property id=&quot;20300&quot; value=&quot;Slide 48 - &amp;quot;Robots&amp;quot;&quot;/&gt;&lt;property id=&quot;20307&quot; value=&quot;462&quot;/&gt;&lt;/object&gt;&lt;object type=&quot;3&quot; unique_id=&quot;22210&quot;&gt;&lt;property id=&quot;20148&quot; value=&quot;5&quot;/&gt;&lt;property id=&quot;20300&quot; value=&quot;Slide 49 - &amp;quot;Miscellaneous&amp;quot;&quot;/&gt;&lt;property id=&quot;20307&quot; value=&quot;463&quot;/&gt;&lt;/object&gt;&lt;object type=&quot;3&quot; unique_id=&quot;22211&quot;&gt;&lt;property id=&quot;20148&quot; value=&quot;5&quot;/&gt;&lt;property id=&quot;20300&quot; value=&quot;Slide 51 - &amp;quot;Protective Shields&amp;quot;&quot;/&gt;&lt;property id=&quot;20307&quot; value=&quot;470&quot;/&gt;&lt;/object&gt;&lt;object type=&quot;3&quot; unique_id=&quot;22212&quot;&gt;&lt;property id=&quot;20148&quot; value=&quot;5&quot;/&gt;&lt;property id=&quot;20300&quot; value=&quot;Slide 52 - &amp;quot;Holding Tools&amp;quot;&quot;/&gt;&lt;property id=&quot;20307&quot; value=&quot;464&quot;/&gt;&lt;/object&gt;&lt;object type=&quot;3&quot; unique_id=&quot;22213&quot;&gt;&lt;property id=&quot;20148&quot; value=&quot;5&quot;/&gt;&lt;property id=&quot;20300&quot; value=&quot;Slide 58&quot;/&gt;&lt;property id=&quot;20307&quot; value=&quot;465&quot;/&gt;&lt;/object&gt;&lt;object type=&quot;3&quot; unique_id=&quot;22214&quot;&gt;&lt;property id=&quot;20148&quot; value=&quot;5&quot;/&gt;&lt;property id=&quot;20300&quot; value=&quot;Slide 60 - &amp;quot;Guarding Fan Blades&amp;quot;&quot;/&gt;&lt;property id=&quot;20307&quot; value=&quot;466&quot;/&gt;&lt;/object&gt;&lt;object type=&quot;3&quot; unique_id=&quot;22215&quot;&gt;&lt;property id=&quot;20148&quot; value=&quot;5&quot;/&gt;&lt;property id=&quot;20300&quot; value=&quot;Slide 62 - &amp;quot;Abrasive Wheel Machinery&amp;quot;&quot;/&gt;&lt;property id=&quot;20307&quot; value=&quot;467&quot;/&gt;&lt;/object&gt;&lt;object type=&quot;3&quot; unique_id=&quot;22216&quot;&gt;&lt;property id=&quot;20148&quot; value=&quot;5&quot;/&gt;&lt;property id=&quot;20300&quot; value=&quot;Slide 63 - &amp;quot;Abrasive Wheel Machinery&amp;quot;&quot;/&gt;&lt;property id=&quot;20307&quot; value=&quot;468&quot;/&gt;&lt;/object&gt;&lt;object type=&quot;3&quot; unique_id=&quot;22217&quot;&gt;&lt;property id=&quot;20148&quot; value=&quot;5&quot;/&gt;&lt;property id=&quot;20300&quot; value=&quot;Slide 66 - &amp;quot;Power-Transmission Apparatus&amp;quot;&quot;/&gt;&lt;property id=&quot;20307&quot; value=&quot;469&quot;/&gt;&lt;/object&gt;&lt;object type=&quot;3&quot; unique_id=&quot;22787&quot;&gt;&lt;property id=&quot;20148&quot; value=&quot;5&quot;/&gt;&lt;property id=&quot;20300&quot; value=&quot;Slide 50 - &amp;quot;Awareness Devices&amp;quot;&quot;/&gt;&lt;property id=&quot;20307&quot; value=&quot;471&quot;/&gt;&lt;/object&gt;&lt;object type=&quot;3&quot; unique_id=&quot;24179&quot;&gt;&lt;property id=&quot;20148&quot; value=&quot;5&quot;/&gt;&lt;property id=&quot;20300&quot; value=&quot;Slide 55 - &amp;quot;Machine Safety Responsibilities&amp;quot;&quot;/&gt;&lt;property id=&quot;20307&quot; value=&quot;472&quot;/&gt;&lt;/object&gt;&lt;object type=&quot;3&quot; unique_id=&quot;24180&quot;&gt;&lt;property id=&quot;20148&quot; value=&quot;5&quot;/&gt;&lt;property id=&quot;20300&quot; value=&quot;Slide 56 - &amp;quot;Machine Safety Responsibilities&amp;quot;&quot;/&gt;&lt;property id=&quot;20307&quot; value=&quot;474&quot;/&gt;&lt;/object&gt;&lt;object type=&quot;3&quot; unique_id=&quot;24181&quot;&gt;&lt;property id=&quot;20148&quot; value=&quot;5&quot;/&gt;&lt;property id=&quot;20300&quot; value=&quot;Slide 57 - &amp;quot;Employee Training &amp;quot;&quot;/&gt;&lt;property id=&quot;20307&quot; value=&quot;473&quot;/&gt;&lt;/object&gt;&lt;object type=&quot;3&quot; unique_id=&quot;25923&quot;&gt;&lt;property id=&quot;20148&quot; value=&quot;5&quot;/&gt;&lt;property id=&quot;20300&quot; value=&quot;Slide 53 - &amp;quot;Requirements for Safeguards&amp;quot;&quot;/&gt;&lt;property id=&quot;20307&quot; value=&quot;475&quot;/&gt;&lt;/object&gt;&lt;object type=&quot;3&quot; unique_id=&quot;25924&quot;&gt;&lt;property id=&quot;20148&quot; value=&quot;5&quot;/&gt;&lt;property id=&quot;20300&quot; value=&quot;Slide 54 - &amp;quot;Requirements of Safeguards&amp;quot;&quot;/&gt;&lt;property id=&quot;20307&quot; value=&quot;476&quot;/&gt;&lt;/object&gt;&lt;object type=&quot;3&quot; unique_id=&quot;25925&quot;&gt;&lt;property id=&quot;20148&quot; value=&quot;5&quot;/&gt;&lt;property id=&quot;20300&quot; value=&quot;Slide 86 - &amp;quot;Resources&amp;quot;&quot;/&gt;&lt;property id=&quot;20307&quot; value=&quot;478&quot;/&gt;&lt;/object&gt;&lt;object type=&quot;3&quot; unique_id=&quot;26142&quot;&gt;&lt;property id=&quot;20148&quot; value=&quot;5&quot;/&gt;&lt;property id=&quot;20300&quot; value=&quot;Slide 44 - &amp;quot;Gate&amp;#x0D;&amp;#x0A;Vertical Downstroke Baler&amp;quot;&quot;/&gt;&lt;property id=&quot;20307&quot; value=&quot;479&quot;/&gt;&lt;/object&gt;&lt;object type=&quot;3&quot; unique_id=&quot;26143&quot;&gt;&lt;property id=&quot;20148&quot; value=&quot;5&quot;/&gt;&lt;property id=&quot;20300&quot; value=&quot;Slide 64 - &amp;quot;Abrasive Wheel Machinery&amp;quot;&quot;/&gt;&lt;property id=&quot;20307&quot; value=&quot;480&quot;/&gt;&lt;/object&gt;&lt;object type=&quot;3&quot; unique_id=&quot;26800&quot;&gt;&lt;property id=&quot;20148&quot; value=&quot;5&quot;/&gt;&lt;property id=&quot;20300&quot; value=&quot;Slide 65 - &amp;quot;Abrasive Wheel Machinery&amp;quot;&quot;/&gt;&lt;property id=&quot;20307&quot; value=&quot;481&quot;/&gt;&lt;/object&gt;&lt;object type=&quot;3&quot; unique_id=&quot;27755&quot;&gt;&lt;property id=&quot;20148&quot; value=&quot;5&quot;/&gt;&lt;property id=&quot;20300&quot; value=&quot;Slide 79 - &amp;quot;Food Slicers&amp;quot;&quot;/&gt;&lt;property id=&quot;20307&quot; value=&quot;482&quot;/&gt;&lt;/object&gt;&lt;object type=&quot;3&quot; unique_id=&quot;28030&quot;&gt;&lt;property id=&quot;20148&quot; value=&quot;5&quot;/&gt;&lt;property id=&quot;20300&quot; value=&quot;Slide 78 - &amp;quot;Food Slicer&amp;quot;&quot;/&gt;&lt;property id=&quot;20307&quot; value=&quot;483&quot;/&gt;&lt;/object&gt;&lt;object type=&quot;3&quot; unique_id=&quot;28301&quot;&gt;&lt;property id=&quot;20148&quot; value=&quot;5&quot;/&gt;&lt;property id=&quot;20300&quot; value=&quot;Slide 11 - &amp;quot;Machine Guarding&amp;quot;&quot;/&gt;&lt;property id=&quot;20307&quot; value=&quot;484&quot;/&gt;&lt;/object&gt;&lt;object type=&quot;3&quot; unique_id=&quot;29202&quot;&gt;&lt;property id=&quot;20148&quot; value=&quot;5&quot;/&gt;&lt;property id=&quot;20300&quot; value=&quot;Slide 24 - &amp;quot;Shearing Actions&amp;#x0D;&amp;#x0A;Sheet Metal Shear&amp;quot;&quot;/&gt;&lt;property id=&quot;20307&quot; value=&quot;485&quot;/&gt;&lt;/object&gt;&lt;object type=&quot;3&quot; unique_id=&quot;29476&quot;&gt;&lt;property id=&quot;20148&quot; value=&quot;5&quot;/&gt;&lt;property id=&quot;20300&quot; value=&quot;Slide 85 - &amp;quot;Quiz&amp;quot;&quot;/&gt;&lt;property id=&quot;20307&quot; value=&quot;486&quot;/&gt;&lt;/object&gt;&lt;object type=&quot;3&quot; unique_id=&quot;30121&quot;&gt;&lt;property id=&quot;20148&quot; value=&quot;5&quot;/&gt;&lt;property id=&quot;20300&quot; value=&quot;Slide 80 - &amp;quot;Meat Grinder&amp;quot;&quot;/&gt;&lt;property id=&quot;20307&quot; value=&quot;487&quot;/&gt;&lt;/object&gt;&lt;object type=&quot;3&quot; unique_id=&quot;30499&quot;&gt;&lt;property id=&quot;20148&quot; value=&quot;5&quot;/&gt;&lt;property id=&quot;20300&quot; value=&quot;Slide 59 - &amp;quot;Unguarded Fan Blades&amp;quot;&quot;/&gt;&lt;property id=&quot;20307&quot; value=&quot;489&quot;/&gt;&lt;/object&gt;&lt;object type=&quot;3&quot; unique_id=&quot;30500&quot;&gt;&lt;property id=&quot;20148&quot; value=&quot;5&quot;/&gt;&lt;property id=&quot;20300&quot; value=&quot;Slide 61 - &amp;quot;Abrasive Wheel Machinery&amp;#x0D;&amp;#x0A;Improper Work Rest and Tongue&amp;quot;&quot;/&gt;&lt;property id=&quot;20307&quot; value=&quot;490&quot;/&gt;&lt;/object&gt;&lt;object type=&quot;3&quot; unique_id=&quot;30501&quot;&gt;&lt;property id=&quot;20148&quot; value=&quot;5&quot;/&gt;&lt;property id=&quot;20300&quot; value=&quot;Slide 67 - &amp;quot;Portable Circular Saws&amp;quot;&quot;/&gt;&lt;property id=&quot;20307&quot; value=&quot;491&quot;/&gt;&lt;/object&gt;&lt;object type=&quot;3&quot; unique_id=&quot;30502&quot;&gt;&lt;property id=&quot;20148&quot; value=&quot;5&quot;/&gt;&lt;property id=&quot;20300&quot; value=&quot;Slide 74 - &amp;quot;Meat Cutting Band Saw&amp;quot;&quot;/&gt;&lt;property id=&quot;20307&quot; value=&quot;492&quot;/&gt;&lt;/object&gt;&lt;object type=&quot;3&quot; unique_id=&quot;30881&quot;&gt;&lt;property id=&quot;20148&quot; value=&quot;5&quot;/&gt;&lt;property id=&quot;20300&quot; value=&quot;Slide 83 - &amp;quot;Machine Guarding&amp;quot;&quot;/&gt;&lt;property id=&quot;20307&quot; value=&quot;493&quot;/&gt;&lt;/object&gt;&lt;object type=&quot;3&quot; unique_id=&quot;33706&quot;&gt;&lt;property id=&quot;20148&quot; value=&quot;5&quot;/&gt;&lt;property id=&quot;20300&quot; value=&quot;Slide 77 - &amp;quot;Jointer &amp;quot;&quot;/&gt;&lt;property id=&quot;20307&quot; value=&quot;494&quot;/&gt;&lt;/object&gt;&lt;object type=&quot;3&quot; unique_id=&quot;34591&quot;&gt;&lt;property id=&quot;20148&quot; value=&quot;5&quot;/&gt;&lt;property id=&quot;20300&quot; value=&quot;Slide 73 - &amp;quot;Radial Arm Saw&amp;quot;&quot;/&gt;&lt;property id=&quot;20307&quot; value=&quot;495&quot;/&gt;&lt;/object&gt;&lt;/object&gt;&lt;/object&gt;&lt;/database&gt;"/>
  <p:tag name="SECTOMILLISECCONVERTED" val="1"/>
</p:tagLst>
</file>

<file path=ppt/theme/theme1.xml><?xml version="1.0" encoding="utf-8"?>
<a:theme xmlns:a="http://schemas.openxmlformats.org/drawingml/2006/main" name="Office Theme">
  <a:themeElements>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Designs\Contemporary.pot</Template>
  <TotalTime>8426</TotalTime>
  <Words>6771</Words>
  <Application>Microsoft Office PowerPoint</Application>
  <PresentationFormat>On-screen Show (4:3)</PresentationFormat>
  <Paragraphs>1104</Paragraphs>
  <Slides>114</Slides>
  <Notes>65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114</vt:i4>
      </vt:variant>
    </vt:vector>
  </HeadingPairs>
  <TitlesOfParts>
    <vt:vector size="119" baseType="lpstr">
      <vt:lpstr>Arial</vt:lpstr>
      <vt:lpstr>Calibri</vt:lpstr>
      <vt:lpstr>Tahoma</vt:lpstr>
      <vt:lpstr>Times New Roman</vt:lpstr>
      <vt:lpstr>Office Theme</vt:lpstr>
      <vt:lpstr>Machinery Safety</vt:lpstr>
      <vt:lpstr>Objectives</vt:lpstr>
      <vt:lpstr>Machinery Safety 29CFR1910.212</vt:lpstr>
      <vt:lpstr>Machinery Safety </vt:lpstr>
      <vt:lpstr>The Problem</vt:lpstr>
      <vt:lpstr>High-Risk Machinery</vt:lpstr>
      <vt:lpstr>The Problem: Machinery Associated with Amputations</vt:lpstr>
      <vt:lpstr>Causes of Machine Incidents</vt:lpstr>
      <vt:lpstr>Prevention</vt:lpstr>
      <vt:lpstr>Applicable OSHA Standards </vt:lpstr>
      <vt:lpstr> OSHA Citations Fiscal Year 2016 </vt:lpstr>
      <vt:lpstr>OSHA Requirements for Recordkeeping and Reporting </vt:lpstr>
      <vt:lpstr>Employers’ responsibilities under OSHA</vt:lpstr>
      <vt:lpstr>Employees’ rights under OSHA </vt:lpstr>
      <vt:lpstr>Whistleblower Laws</vt:lpstr>
      <vt:lpstr>Employer Prohibited Retaliatory  </vt:lpstr>
      <vt:lpstr>Complaint Procedures </vt:lpstr>
      <vt:lpstr>Machine Guarding</vt:lpstr>
      <vt:lpstr>Basic Areas To Be Safeguarded</vt:lpstr>
      <vt:lpstr>Point of Operation</vt:lpstr>
      <vt:lpstr>Power-Transmission Apparatus</vt:lpstr>
      <vt:lpstr>Hazard Identification</vt:lpstr>
      <vt:lpstr>Rotating Motion</vt:lpstr>
      <vt:lpstr>Rotating Parts with Projections</vt:lpstr>
      <vt:lpstr>In-Running Nip Points OSHA 3067</vt:lpstr>
      <vt:lpstr>In-Running Nip Points </vt:lpstr>
      <vt:lpstr>Transverse Motion</vt:lpstr>
      <vt:lpstr>Reciprocating Motion</vt:lpstr>
      <vt:lpstr>Bending Actions</vt:lpstr>
      <vt:lpstr>Bending Actions Press Brake</vt:lpstr>
      <vt:lpstr>Punching Actions</vt:lpstr>
      <vt:lpstr>Shearing Actions</vt:lpstr>
      <vt:lpstr>Shearing Actions Sheet Metal Shear</vt:lpstr>
      <vt:lpstr>Cutting Actions</vt:lpstr>
      <vt:lpstr>Types of Safeguards</vt:lpstr>
      <vt:lpstr>Types of Guards</vt:lpstr>
      <vt:lpstr>Fixed Guards</vt:lpstr>
      <vt:lpstr>Interlocked Guards</vt:lpstr>
      <vt:lpstr>Adjustable Guards</vt:lpstr>
      <vt:lpstr>Adjustable Guards Bandsaw</vt:lpstr>
      <vt:lpstr>Self-adjusting Guards</vt:lpstr>
      <vt:lpstr>Self-adjusting Guard Table Circular Saw</vt:lpstr>
      <vt:lpstr>Devices</vt:lpstr>
      <vt:lpstr>Presence-Sensing Device</vt:lpstr>
      <vt:lpstr>Pullback Device </vt:lpstr>
      <vt:lpstr>    Types of Machine Safe Guards Hands in die, feeding Point of operation exposed Pullback device attached and properly adjustedHands in die, feeding Point of operation exposed Pullback device attached and properly adjusted </vt:lpstr>
      <vt:lpstr>Restraint Device   </vt:lpstr>
      <vt:lpstr>Two-Hand Control</vt:lpstr>
      <vt:lpstr>Safety Tripwire Cables</vt:lpstr>
      <vt:lpstr>Gate</vt:lpstr>
      <vt:lpstr>Gate Vertical Downstroke Baler</vt:lpstr>
      <vt:lpstr>Safeguard by location/distance</vt:lpstr>
      <vt:lpstr>Feeding and Ejection Methods</vt:lpstr>
      <vt:lpstr>Automatic Feed (shown on power press)</vt:lpstr>
      <vt:lpstr>Robots</vt:lpstr>
      <vt:lpstr>Miscellaneous</vt:lpstr>
      <vt:lpstr>Awareness Devices</vt:lpstr>
      <vt:lpstr>Protective Shields</vt:lpstr>
      <vt:lpstr>Holding Tools</vt:lpstr>
      <vt:lpstr>General Requirements for Safeguards</vt:lpstr>
      <vt:lpstr>General Requirements for Safeguards </vt:lpstr>
      <vt:lpstr>Machinery: General Safety Principles</vt:lpstr>
      <vt:lpstr>Machinery: General Safety Principles </vt:lpstr>
      <vt:lpstr>Machine Safety Responsibilities</vt:lpstr>
      <vt:lpstr>Machine Safety Responsibilities </vt:lpstr>
      <vt:lpstr>Employee Training </vt:lpstr>
      <vt:lpstr>Machine Guarding </vt:lpstr>
      <vt:lpstr>Machine Guarding  </vt:lpstr>
      <vt:lpstr>Control of Hazardous Energy Lockout/Tagout (LOTO) 29 CFR 1910.147</vt:lpstr>
      <vt:lpstr>LOTO Purpose </vt:lpstr>
      <vt:lpstr>Types of Stored Energy Needing Isolation </vt:lpstr>
      <vt:lpstr>LOTO Applies </vt:lpstr>
      <vt:lpstr>LOTO Exemption Normal Production Operations </vt:lpstr>
      <vt:lpstr>LOTO Exemption Cord &amp; Plug Connected Equipment </vt:lpstr>
      <vt:lpstr>Important LOTO Elements </vt:lpstr>
      <vt:lpstr>Worker Categories </vt:lpstr>
      <vt:lpstr>LOTO Steps Shutdown </vt:lpstr>
      <vt:lpstr>LOTO Steps Shutdown  </vt:lpstr>
      <vt:lpstr>LOTO Steps Startup </vt:lpstr>
      <vt:lpstr>Energy Isolating Devices </vt:lpstr>
      <vt:lpstr>LOTO Devices </vt:lpstr>
      <vt:lpstr>Training </vt:lpstr>
      <vt:lpstr>Retraining </vt:lpstr>
      <vt:lpstr>Some Examples of Machine Guarding </vt:lpstr>
      <vt:lpstr>Unguarded Fan Blade </vt:lpstr>
      <vt:lpstr> </vt:lpstr>
      <vt:lpstr>Abrasive Wheel Machinery Improper Work Rest and Tongue</vt:lpstr>
      <vt:lpstr>Abrasive Wheel Machinery</vt:lpstr>
      <vt:lpstr>Abrasive Wheel Machinery </vt:lpstr>
      <vt:lpstr>Abrasive Wheel Machinery  </vt:lpstr>
      <vt:lpstr>Abrasive Wheel Machinery   </vt:lpstr>
      <vt:lpstr>Bench Grinder Explodes</vt:lpstr>
      <vt:lpstr>Portable Circular Saws</vt:lpstr>
      <vt:lpstr>Table Saw</vt:lpstr>
      <vt:lpstr>Table Saw -- Kickback</vt:lpstr>
      <vt:lpstr>Preventing Kickbacks</vt:lpstr>
      <vt:lpstr>Table Saw - Splitters</vt:lpstr>
      <vt:lpstr>Table Saw - Push Sticks</vt:lpstr>
      <vt:lpstr>Radial Arm Saw</vt:lpstr>
      <vt:lpstr>Meat Cutting Band Saw  </vt:lpstr>
      <vt:lpstr>Meat Cutting Band Saw </vt:lpstr>
      <vt:lpstr>Jointer </vt:lpstr>
      <vt:lpstr>Jointer  </vt:lpstr>
      <vt:lpstr>Jointer</vt:lpstr>
      <vt:lpstr>Food Slicer </vt:lpstr>
      <vt:lpstr>Food Slicers </vt:lpstr>
      <vt:lpstr>Meat Grinder </vt:lpstr>
      <vt:lpstr>Machinery: General Safety Principles </vt:lpstr>
      <vt:lpstr>Machinery: General Safety Principles  </vt:lpstr>
      <vt:lpstr>Quiz</vt:lpstr>
      <vt:lpstr>Meat Grinder  </vt:lpstr>
      <vt:lpstr>Meat Grinder</vt:lpstr>
      <vt:lpstr>Resources</vt:lpstr>
      <vt:lpstr>Resources LOTO</vt:lpstr>
    </vt:vector>
  </TitlesOfParts>
  <Company>Emilcott Associates,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Industrial Machinery Safety</dc:title>
  <dc:creator>Vosburgh, Linda - OSHA</dc:creator>
  <cp:lastModifiedBy>Washington, L. Sherea - OSHA</cp:lastModifiedBy>
  <cp:revision>349</cp:revision>
  <cp:lastPrinted>2018-01-19T15:12:28Z</cp:lastPrinted>
  <dcterms:created xsi:type="dcterms:W3CDTF">1999-02-03T13:23:32Z</dcterms:created>
  <dcterms:modified xsi:type="dcterms:W3CDTF">2021-02-24T14:29:03Z</dcterms:modified>
</cp:coreProperties>
</file>