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0"/>
  </p:notesMasterIdLst>
  <p:handoutMasterIdLst>
    <p:handoutMasterId r:id="rId71"/>
  </p:handoutMasterIdLst>
  <p:sldIdLst>
    <p:sldId id="256" r:id="rId2"/>
    <p:sldId id="257" r:id="rId3"/>
    <p:sldId id="328" r:id="rId4"/>
    <p:sldId id="258" r:id="rId5"/>
    <p:sldId id="271" r:id="rId6"/>
    <p:sldId id="352" r:id="rId7"/>
    <p:sldId id="284" r:id="rId8"/>
    <p:sldId id="285" r:id="rId9"/>
    <p:sldId id="281" r:id="rId10"/>
    <p:sldId id="289" r:id="rId11"/>
    <p:sldId id="283" r:id="rId12"/>
    <p:sldId id="318" r:id="rId13"/>
    <p:sldId id="295" r:id="rId14"/>
    <p:sldId id="275" r:id="rId15"/>
    <p:sldId id="260" r:id="rId16"/>
    <p:sldId id="287" r:id="rId17"/>
    <p:sldId id="261" r:id="rId18"/>
    <p:sldId id="290" r:id="rId19"/>
    <p:sldId id="300" r:id="rId20"/>
    <p:sldId id="292" r:id="rId21"/>
    <p:sldId id="293" r:id="rId22"/>
    <p:sldId id="294" r:id="rId23"/>
    <p:sldId id="324" r:id="rId24"/>
    <p:sldId id="301" r:id="rId25"/>
    <p:sldId id="322" r:id="rId26"/>
    <p:sldId id="296" r:id="rId27"/>
    <p:sldId id="298" r:id="rId28"/>
    <p:sldId id="299" r:id="rId29"/>
    <p:sldId id="317" r:id="rId30"/>
    <p:sldId id="265" r:id="rId31"/>
    <p:sldId id="323" r:id="rId32"/>
    <p:sldId id="264" r:id="rId33"/>
    <p:sldId id="306" r:id="rId34"/>
    <p:sldId id="307" r:id="rId35"/>
    <p:sldId id="308" r:id="rId36"/>
    <p:sldId id="309" r:id="rId37"/>
    <p:sldId id="310" r:id="rId38"/>
    <p:sldId id="276" r:id="rId39"/>
    <p:sldId id="350" r:id="rId40"/>
    <p:sldId id="344" r:id="rId41"/>
    <p:sldId id="345" r:id="rId42"/>
    <p:sldId id="343" r:id="rId43"/>
    <p:sldId id="269" r:id="rId44"/>
    <p:sldId id="304" r:id="rId45"/>
    <p:sldId id="329" r:id="rId46"/>
    <p:sldId id="321" r:id="rId47"/>
    <p:sldId id="267" r:id="rId48"/>
    <p:sldId id="311" r:id="rId49"/>
    <p:sldId id="312" r:id="rId50"/>
    <p:sldId id="279" r:id="rId51"/>
    <p:sldId id="348" r:id="rId52"/>
    <p:sldId id="349" r:id="rId53"/>
    <p:sldId id="326" r:id="rId54"/>
    <p:sldId id="313" r:id="rId55"/>
    <p:sldId id="314" r:id="rId56"/>
    <p:sldId id="266" r:id="rId57"/>
    <p:sldId id="327" r:id="rId58"/>
    <p:sldId id="315" r:id="rId59"/>
    <p:sldId id="325" r:id="rId60"/>
    <p:sldId id="316" r:id="rId61"/>
    <p:sldId id="303" r:id="rId62"/>
    <p:sldId id="288" r:id="rId63"/>
    <p:sldId id="334" r:id="rId64"/>
    <p:sldId id="336" r:id="rId65"/>
    <p:sldId id="339" r:id="rId66"/>
    <p:sldId id="338" r:id="rId67"/>
    <p:sldId id="335" r:id="rId68"/>
    <p:sldId id="272" r:id="rId6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0068"/>
    <a:srgbClr val="410082"/>
    <a:srgbClr val="6600CC"/>
    <a:srgbClr val="6600FF"/>
    <a:srgbClr val="CCCCFF"/>
    <a:srgbClr val="FFFF99"/>
    <a:srgbClr val="FFFFCC"/>
    <a:srgbClr val="FCFDC3"/>
    <a:srgbClr val="F6F4A4"/>
    <a:srgbClr val="FBFB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1" autoAdjust="0"/>
    <p:restoredTop sz="84006" autoAdjust="0"/>
  </p:normalViewPr>
  <p:slideViewPr>
    <p:cSldViewPr snapToGrid="0">
      <p:cViewPr varScale="1">
        <p:scale>
          <a:sx n="60" d="100"/>
          <a:sy n="60" d="100"/>
        </p:scale>
        <p:origin x="888" y="58"/>
      </p:cViewPr>
      <p:guideLst/>
    </p:cSldViewPr>
  </p:slideViewPr>
  <p:outlineViewPr>
    <p:cViewPr>
      <p:scale>
        <a:sx n="33" d="100"/>
        <a:sy n="33" d="100"/>
      </p:scale>
      <p:origin x="0" y="-2656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3" d="100"/>
          <a:sy n="73" d="100"/>
        </p:scale>
        <p:origin x="31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E93AB026-6C32-46E8-87A6-3D39082519FD}" type="datetimeFigureOut">
              <a:rPr lang="en-US" smtClean="0"/>
              <a:t>3/26/2021</a:t>
            </a:fld>
            <a:endParaRPr lang="en-US" dirty="0"/>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B147EED6-DED5-42F2-BB8C-3CAAD2A2C72F}" type="slidenum">
              <a:rPr lang="en-US" smtClean="0"/>
              <a:t>‹#›</a:t>
            </a:fld>
            <a:endParaRPr lang="en-US" dirty="0"/>
          </a:p>
        </p:txBody>
      </p:sp>
    </p:spTree>
    <p:extLst>
      <p:ext uri="{BB962C8B-B14F-4D97-AF65-F5344CB8AC3E}">
        <p14:creationId xmlns:p14="http://schemas.microsoft.com/office/powerpoint/2010/main" val="3865414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B6D6994-CD66-4404-A902-82E79F36AC7C}" type="datetimeFigureOut">
              <a:rPr lang="en-US" smtClean="0"/>
              <a:t>3/26/2021</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D61E663F-1F98-4A2B-AF9C-2072C62D499C}" type="slidenum">
              <a:rPr lang="en-US" smtClean="0"/>
              <a:t>‹#›</a:t>
            </a:fld>
            <a:endParaRPr lang="en-US" dirty="0"/>
          </a:p>
        </p:txBody>
      </p:sp>
    </p:spTree>
    <p:extLst>
      <p:ext uri="{BB962C8B-B14F-4D97-AF65-F5344CB8AC3E}">
        <p14:creationId xmlns:p14="http://schemas.microsoft.com/office/powerpoint/2010/main" val="422739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US DOL BLS-CFOI- 2017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581 Fatalities (2017) or 23 deaths per 100,000 workers</a:t>
            </a:r>
            <a:endParaRPr lang="en-US" dirty="0"/>
          </a:p>
          <a:p>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3</a:t>
            </a:fld>
            <a:endParaRPr lang="en-US" dirty="0"/>
          </a:p>
        </p:txBody>
      </p:sp>
    </p:spTree>
    <p:extLst>
      <p:ext uri="{BB962C8B-B14F-4D97-AF65-F5344CB8AC3E}">
        <p14:creationId xmlns:p14="http://schemas.microsoft.com/office/powerpoint/2010/main" val="1711125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HCS (HazCom Standard)</a:t>
            </a:r>
          </a:p>
          <a:p>
            <a:r>
              <a:rPr lang="en-US" sz="1200" kern="1200" dirty="0">
                <a:solidFill>
                  <a:schemeClr val="tx1"/>
                </a:solidFill>
                <a:effectLst/>
                <a:latin typeface="+mn-lt"/>
                <a:ea typeface="+mn-ea"/>
                <a:cs typeface="+mn-cs"/>
              </a:rPr>
              <a:t>The Hazard Communication (HazCom) standard requires manufacturers and importers to evaluate the chemicals they produce or import, classify the chemical hazards, and provide hazard information to employers and workers. They must put labels on containers and prepare safety data sheets (SDSs). These safety data sheets must be made available for employees and for and responding emergency personnel. SDS are generally stored in readily available binders or via an online subscription.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15</a:t>
            </a:fld>
            <a:endParaRPr lang="en-US" dirty="0"/>
          </a:p>
        </p:txBody>
      </p:sp>
    </p:spTree>
    <p:extLst>
      <p:ext uri="{BB962C8B-B14F-4D97-AF65-F5344CB8AC3E}">
        <p14:creationId xmlns:p14="http://schemas.microsoft.com/office/powerpoint/2010/main" val="87021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a:t>
            </a:r>
            <a:r>
              <a:rPr lang="en-US" baseline="0" dirty="0"/>
              <a:t> other OSHA standards</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18</a:t>
            </a:fld>
            <a:endParaRPr lang="en-US" dirty="0"/>
          </a:p>
        </p:txBody>
      </p:sp>
    </p:spTree>
    <p:extLst>
      <p:ext uri="{BB962C8B-B14F-4D97-AF65-F5344CB8AC3E}">
        <p14:creationId xmlns:p14="http://schemas.microsoft.com/office/powerpoint/2010/main" val="28825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20</a:t>
            </a:fld>
            <a:endParaRPr lang="en-US" dirty="0"/>
          </a:p>
        </p:txBody>
      </p:sp>
    </p:spTree>
    <p:extLst>
      <p:ext uri="{BB962C8B-B14F-4D97-AF65-F5344CB8AC3E}">
        <p14:creationId xmlns:p14="http://schemas.microsoft.com/office/powerpoint/2010/main" val="2597915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what we are </a:t>
            </a:r>
            <a:r>
              <a:rPr lang="en-US"/>
              <a:t>doing today</a:t>
            </a:r>
          </a:p>
        </p:txBody>
      </p:sp>
      <p:sp>
        <p:nvSpPr>
          <p:cNvPr id="4" name="Slide Number Placeholder 3"/>
          <p:cNvSpPr>
            <a:spLocks noGrp="1"/>
          </p:cNvSpPr>
          <p:nvPr>
            <p:ph type="sldNum" sz="quarter" idx="10"/>
          </p:nvPr>
        </p:nvSpPr>
        <p:spPr/>
        <p:txBody>
          <a:bodyPr/>
          <a:lstStyle/>
          <a:p>
            <a:fld id="{D61E663F-1F98-4A2B-AF9C-2072C62D499C}" type="slidenum">
              <a:rPr lang="en-US" smtClean="0"/>
              <a:t>24</a:t>
            </a:fld>
            <a:endParaRPr lang="en-US" dirty="0"/>
          </a:p>
        </p:txBody>
      </p:sp>
    </p:spTree>
    <p:extLst>
      <p:ext uri="{BB962C8B-B14F-4D97-AF65-F5344CB8AC3E}">
        <p14:creationId xmlns:p14="http://schemas.microsoft.com/office/powerpoint/2010/main" val="1253273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OSHA does not require the employer to have a written hazard communication program if workers only handle chemicals in sealed containers that are not opened under normal conditions of use (such as cargo handling, warehousing, or retail sales).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written HazCom program describes how the employer meets the Haz</a:t>
            </a:r>
            <a:r>
              <a:rPr lang="en-US" sz="1200" kern="1200" baseline="0" dirty="0">
                <a:solidFill>
                  <a:schemeClr val="tx1"/>
                </a:solidFill>
                <a:effectLst/>
                <a:latin typeface="+mn-lt"/>
                <a:ea typeface="+mn-ea"/>
                <a:cs typeface="+mn-cs"/>
              </a:rPr>
              <a:t>Com </a:t>
            </a:r>
            <a:r>
              <a:rPr lang="en-US" sz="1200" kern="1200" dirty="0">
                <a:solidFill>
                  <a:schemeClr val="tx1"/>
                </a:solidFill>
                <a:effectLst/>
                <a:latin typeface="+mn-lt"/>
                <a:ea typeface="+mn-ea"/>
                <a:cs typeface="+mn-cs"/>
              </a:rPr>
              <a:t>requirements for: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Labeling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Safety data sheets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Employee information and training.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 list of hazardous chemicals in the workplace,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26</a:t>
            </a:fld>
            <a:endParaRPr lang="en-US" dirty="0"/>
          </a:p>
        </p:txBody>
      </p:sp>
    </p:spTree>
    <p:extLst>
      <p:ext uri="{BB962C8B-B14F-4D97-AF65-F5344CB8AC3E}">
        <p14:creationId xmlns:p14="http://schemas.microsoft.com/office/powerpoint/2010/main" val="2161213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able to identify the proper PPE for the chemicals they have the opportunity to come in contact with. </a:t>
            </a:r>
          </a:p>
        </p:txBody>
      </p:sp>
      <p:sp>
        <p:nvSpPr>
          <p:cNvPr id="4" name="Slide Number Placeholder 3"/>
          <p:cNvSpPr>
            <a:spLocks noGrp="1"/>
          </p:cNvSpPr>
          <p:nvPr>
            <p:ph type="sldNum" sz="quarter" idx="10"/>
          </p:nvPr>
        </p:nvSpPr>
        <p:spPr/>
        <p:txBody>
          <a:bodyPr/>
          <a:lstStyle/>
          <a:p>
            <a:fld id="{D61E663F-1F98-4A2B-AF9C-2072C62D499C}" type="slidenum">
              <a:rPr lang="en-US" smtClean="0"/>
              <a:t>28</a:t>
            </a:fld>
            <a:endParaRPr lang="en-US" dirty="0"/>
          </a:p>
        </p:txBody>
      </p:sp>
    </p:spTree>
    <p:extLst>
      <p:ext uri="{BB962C8B-B14F-4D97-AF65-F5344CB8AC3E}">
        <p14:creationId xmlns:p14="http://schemas.microsoft.com/office/powerpoint/2010/main" val="573238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a:t>
            </a:r>
            <a:r>
              <a:rPr lang="en-US" baseline="0" dirty="0"/>
              <a:t> can contact NECAS to develop a written program</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29</a:t>
            </a:fld>
            <a:endParaRPr lang="en-US" dirty="0"/>
          </a:p>
        </p:txBody>
      </p:sp>
    </p:spTree>
    <p:extLst>
      <p:ext uri="{BB962C8B-B14F-4D97-AF65-F5344CB8AC3E}">
        <p14:creationId xmlns:p14="http://schemas.microsoft.com/office/powerpoint/2010/main" val="35550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list should use </a:t>
            </a:r>
            <a:r>
              <a:rPr lang="en-US" sz="1200" b="0" i="0" kern="1200" dirty="0">
                <a:solidFill>
                  <a:schemeClr val="tx1"/>
                </a:solidFill>
                <a:effectLst/>
                <a:latin typeface="+mn-lt"/>
                <a:ea typeface="+mn-ea"/>
                <a:cs typeface="+mn-cs"/>
              </a:rPr>
              <a:t>a product identifier that is referenced on the label safety data sheet.</a:t>
            </a:r>
          </a:p>
          <a:p>
            <a:r>
              <a:rPr lang="en-US" sz="1200" b="0" i="0" kern="1200" dirty="0">
                <a:solidFill>
                  <a:schemeClr val="tx1"/>
                </a:solidFill>
                <a:effectLst/>
                <a:latin typeface="+mn-lt"/>
                <a:ea typeface="+mn-ea"/>
                <a:cs typeface="+mn-cs"/>
              </a:rPr>
              <a:t>The list may be compiled for the workplace as a whole or for individual work areas</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30</a:t>
            </a:fld>
            <a:endParaRPr lang="en-US" dirty="0"/>
          </a:p>
        </p:txBody>
      </p:sp>
    </p:spTree>
    <p:extLst>
      <p:ext uri="{BB962C8B-B14F-4D97-AF65-F5344CB8AC3E}">
        <p14:creationId xmlns:p14="http://schemas.microsoft.com/office/powerpoint/2010/main" val="1523215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purpose of labels is to warn about potential chemical dangers. </a:t>
            </a:r>
            <a:r>
              <a:rPr lang="en-US" sz="1200" b="1" kern="1200" dirty="0">
                <a:solidFill>
                  <a:schemeClr val="tx1"/>
                </a:solidFill>
                <a:effectLst/>
                <a:latin typeface="+mn-lt"/>
                <a:ea typeface="+mn-ea"/>
                <a:cs typeface="+mn-cs"/>
              </a:rPr>
              <a:t>Labels are not intended to be the only source of information </a:t>
            </a:r>
            <a:r>
              <a:rPr lang="en-US" sz="1200" kern="1200" dirty="0">
                <a:solidFill>
                  <a:schemeClr val="tx1"/>
                </a:solidFill>
                <a:effectLst/>
                <a:latin typeface="+mn-lt"/>
                <a:ea typeface="+mn-ea"/>
                <a:cs typeface="+mn-cs"/>
              </a:rPr>
              <a:t>regarding the hazards or identity of hazardous chemicals in the workplace. They serve as an first warning and as a reminder of the more detailed information provided in other documents such as SDSs. All container labels must be in English, but information may also be presented in other languages for non-English speaking employees. Pictograms are provided to show a picture of the immediate</a:t>
            </a:r>
            <a:r>
              <a:rPr lang="en-US" sz="1200" kern="1200" baseline="0" dirty="0">
                <a:solidFill>
                  <a:schemeClr val="tx1"/>
                </a:solidFill>
                <a:effectLst/>
                <a:latin typeface="+mn-lt"/>
                <a:ea typeface="+mn-ea"/>
                <a:cs typeface="+mn-cs"/>
              </a:rPr>
              <a:t> danger for low literacy employees. </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Pipes,</a:t>
            </a:r>
            <a:r>
              <a:rPr lang="en-US" sz="1200" kern="1200" baseline="0" dirty="0">
                <a:solidFill>
                  <a:schemeClr val="tx1"/>
                </a:solidFill>
                <a:effectLst/>
                <a:latin typeface="+mn-lt"/>
                <a:ea typeface="+mn-ea"/>
                <a:cs typeface="+mn-cs"/>
              </a:rPr>
              <a:t> fuel tanks, engines are not containers.</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32</a:t>
            </a:fld>
            <a:endParaRPr lang="en-US" dirty="0"/>
          </a:p>
        </p:txBody>
      </p:sp>
    </p:spTree>
    <p:extLst>
      <p:ext uri="{BB962C8B-B14F-4D97-AF65-F5344CB8AC3E}">
        <p14:creationId xmlns:p14="http://schemas.microsoft.com/office/powerpoint/2010/main" val="1970459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Chemical manufacturers or importers classify a chemical's hazards, and they use that information to prepare the labels that you see on shipped containers of hazardous chemicals.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--Labels for shipped containers must have these required elements: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--Product identifier. This is the name or number used to identify the chemical. </a:t>
            </a:r>
          </a:p>
          <a:p>
            <a:r>
              <a:rPr lang="en-US" sz="1200" kern="1200" dirty="0">
                <a:solidFill>
                  <a:schemeClr val="tx1"/>
                </a:solidFill>
                <a:effectLst/>
                <a:latin typeface="+mn-lt"/>
                <a:ea typeface="+mn-ea"/>
                <a:cs typeface="+mn-cs"/>
              </a:rPr>
              <a:t>--Signal word. This helps you know how severe the hazard is. </a:t>
            </a:r>
            <a:r>
              <a:rPr lang="en-US" sz="1200" b="0" kern="1200" dirty="0">
                <a:solidFill>
                  <a:schemeClr val="tx1"/>
                </a:solidFill>
                <a:effectLst/>
                <a:latin typeface="+mn-lt"/>
                <a:ea typeface="+mn-ea"/>
                <a:cs typeface="+mn-cs"/>
              </a:rPr>
              <a:t>Examples include</a:t>
            </a:r>
            <a:r>
              <a:rPr lang="en-US" sz="1200" b="0" kern="1200" baseline="0" dirty="0">
                <a:solidFill>
                  <a:schemeClr val="tx1"/>
                </a:solidFill>
                <a:effectLst/>
                <a:latin typeface="+mn-lt"/>
                <a:ea typeface="+mn-ea"/>
                <a:cs typeface="+mn-cs"/>
              </a:rPr>
              <a:t> Danger or warning</a:t>
            </a: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--Hazard statement. This is a statement for a hazard class and category to describe the nature of the hazard.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--Pictogram. This is a symbol used to show you the chemical's hazard class. There are eight pictograms used to meet the HazCom standard's labeling requirements</a:t>
            </a:r>
          </a:p>
          <a:p>
            <a:r>
              <a:rPr lang="en-US" sz="1200" kern="1200" dirty="0">
                <a:solidFill>
                  <a:schemeClr val="tx1"/>
                </a:solidFill>
                <a:effectLst/>
                <a:latin typeface="+mn-lt"/>
                <a:ea typeface="+mn-ea"/>
                <a:cs typeface="+mn-cs"/>
              </a:rPr>
              <a:t>--Precautionary statement. This recommends the steps you should take to safely use, handle, and store the chemical.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--Name, address, and telephone number of the chemical manufacturer, importer, or other responsible party. </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33</a:t>
            </a:fld>
            <a:endParaRPr lang="en-US" dirty="0"/>
          </a:p>
        </p:txBody>
      </p:sp>
    </p:spTree>
    <p:extLst>
      <p:ext uri="{BB962C8B-B14F-4D97-AF65-F5344CB8AC3E}">
        <p14:creationId xmlns:p14="http://schemas.microsoft.com/office/powerpoint/2010/main" val="240891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Nearly 300,000 women serve as principal operators on over 62 million acres of land, accounting for almost $12.9 billion in agricultural products sold.</a:t>
            </a:r>
            <a:endParaRPr lang="en-US" baseline="30000" dirty="0"/>
          </a:p>
        </p:txBody>
      </p:sp>
      <p:sp>
        <p:nvSpPr>
          <p:cNvPr id="4" name="Slide Number Placeholder 3"/>
          <p:cNvSpPr>
            <a:spLocks noGrp="1"/>
          </p:cNvSpPr>
          <p:nvPr>
            <p:ph type="sldNum" sz="quarter" idx="10"/>
          </p:nvPr>
        </p:nvSpPr>
        <p:spPr/>
        <p:txBody>
          <a:bodyPr/>
          <a:lstStyle/>
          <a:p>
            <a:fld id="{D61E663F-1F98-4A2B-AF9C-2072C62D499C}" type="slidenum">
              <a:rPr lang="en-US" smtClean="0"/>
              <a:t>4</a:t>
            </a:fld>
            <a:endParaRPr lang="en-US" dirty="0"/>
          </a:p>
        </p:txBody>
      </p:sp>
    </p:spTree>
    <p:extLst>
      <p:ext uri="{BB962C8B-B14F-4D97-AF65-F5344CB8AC3E}">
        <p14:creationId xmlns:p14="http://schemas.microsoft.com/office/powerpoint/2010/main" val="3016149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Chemical manufacturers or importers classify a chemical's hazards, and they use that information to prepare the labels that you see on shipped containers of hazardous chemicals.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--Labels for shipped containers must have these required elements: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--Product identifier. This is the name or number used to identify the chemical. </a:t>
            </a:r>
          </a:p>
          <a:p>
            <a:r>
              <a:rPr lang="en-US" sz="1200" kern="1200" dirty="0">
                <a:solidFill>
                  <a:schemeClr val="tx1"/>
                </a:solidFill>
                <a:effectLst/>
                <a:latin typeface="+mn-lt"/>
                <a:ea typeface="+mn-ea"/>
                <a:cs typeface="+mn-cs"/>
              </a:rPr>
              <a:t>--Signal word. This helps you know how severe the hazard is. </a:t>
            </a:r>
            <a:r>
              <a:rPr lang="en-US" sz="1200" b="0" kern="1200" dirty="0">
                <a:solidFill>
                  <a:schemeClr val="tx1"/>
                </a:solidFill>
                <a:effectLst/>
                <a:latin typeface="+mn-lt"/>
                <a:ea typeface="+mn-ea"/>
                <a:cs typeface="+mn-cs"/>
              </a:rPr>
              <a:t>Examples include</a:t>
            </a:r>
            <a:r>
              <a:rPr lang="en-US" sz="1200" b="0" kern="1200" baseline="0" dirty="0">
                <a:solidFill>
                  <a:schemeClr val="tx1"/>
                </a:solidFill>
                <a:effectLst/>
                <a:latin typeface="+mn-lt"/>
                <a:ea typeface="+mn-ea"/>
                <a:cs typeface="+mn-cs"/>
              </a:rPr>
              <a:t> Danger or warning</a:t>
            </a: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--Hazard statement. This is a statement for a hazard class and category to describe the nature of the hazard.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--Pictogram. This is a symbol used to show you the chemical's hazard class. There are eight pictograms used to meet the HazCom standard's labeling requirements</a:t>
            </a:r>
          </a:p>
          <a:p>
            <a:r>
              <a:rPr lang="en-US" sz="1200" kern="1200" dirty="0">
                <a:solidFill>
                  <a:schemeClr val="tx1"/>
                </a:solidFill>
                <a:effectLst/>
                <a:latin typeface="+mn-lt"/>
                <a:ea typeface="+mn-ea"/>
                <a:cs typeface="+mn-cs"/>
              </a:rPr>
              <a:t>--Precautionary statement. This recommends the steps you should take to safely use, handle, and store the chemical.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--Name, address, and telephone number of the chemical manufacturer, importer, or other responsible party. </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34</a:t>
            </a:fld>
            <a:endParaRPr lang="en-US" dirty="0"/>
          </a:p>
        </p:txBody>
      </p:sp>
    </p:spTree>
    <p:extLst>
      <p:ext uri="{BB962C8B-B14F-4D97-AF65-F5344CB8AC3E}">
        <p14:creationId xmlns:p14="http://schemas.microsoft.com/office/powerpoint/2010/main" val="3414716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Chemical manufacturers or importers classify a chemical's hazards, and they use that information to prepare the labels that you see on shipped containers of hazardous chemicals.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Labels for shipped containers must have these required elements: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--Product identifier. This is the name or number used to identify the chemical. </a:t>
            </a:r>
          </a:p>
          <a:p>
            <a:r>
              <a:rPr lang="en-US" sz="1200" kern="1200" dirty="0">
                <a:solidFill>
                  <a:schemeClr val="tx1"/>
                </a:solidFill>
                <a:effectLst/>
                <a:latin typeface="+mn-lt"/>
                <a:ea typeface="+mn-ea"/>
                <a:cs typeface="+mn-cs"/>
              </a:rPr>
              <a:t>--Signal word. This helps you know how severe the hazard is. </a:t>
            </a:r>
            <a:r>
              <a:rPr lang="en-US" sz="1200" b="0" kern="1200" dirty="0">
                <a:solidFill>
                  <a:schemeClr val="tx1"/>
                </a:solidFill>
                <a:effectLst/>
                <a:latin typeface="+mn-lt"/>
                <a:ea typeface="+mn-ea"/>
                <a:cs typeface="+mn-cs"/>
              </a:rPr>
              <a:t>Examples include</a:t>
            </a:r>
            <a:r>
              <a:rPr lang="en-US" sz="1200" b="0" kern="1200" baseline="0" dirty="0">
                <a:solidFill>
                  <a:schemeClr val="tx1"/>
                </a:solidFill>
                <a:effectLst/>
                <a:latin typeface="+mn-lt"/>
                <a:ea typeface="+mn-ea"/>
                <a:cs typeface="+mn-cs"/>
              </a:rPr>
              <a:t> Danger or warning</a:t>
            </a: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--Hazard statement. This is a statement for a hazard class and category to describe the nature of the hazard.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--Pictogram. This is a symbol used to show you the chemical's hazard class. There are eight pictograms used to meet the HazCom standard's labeling requirements</a:t>
            </a:r>
          </a:p>
          <a:p>
            <a:r>
              <a:rPr lang="en-US" sz="1200" kern="1200" dirty="0">
                <a:solidFill>
                  <a:schemeClr val="tx1"/>
                </a:solidFill>
                <a:effectLst/>
                <a:latin typeface="+mn-lt"/>
                <a:ea typeface="+mn-ea"/>
                <a:cs typeface="+mn-cs"/>
              </a:rPr>
              <a:t>--Precautionary statement. This recommends the steps you should take to safely use, handle, and store the chemical.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--Name, address, and telephone number of the chemical manufacturer, importer, or other responsible party. </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35</a:t>
            </a:fld>
            <a:endParaRPr lang="en-US" dirty="0"/>
          </a:p>
        </p:txBody>
      </p:sp>
    </p:spTree>
    <p:extLst>
      <p:ext uri="{BB962C8B-B14F-4D97-AF65-F5344CB8AC3E}">
        <p14:creationId xmlns:p14="http://schemas.microsoft.com/office/powerpoint/2010/main" val="883558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label's pictograms are </a:t>
            </a:r>
            <a:r>
              <a:rPr lang="en-US" sz="1200" b="1" kern="1200" dirty="0">
                <a:solidFill>
                  <a:schemeClr val="tx1"/>
                </a:solidFill>
                <a:effectLst/>
                <a:latin typeface="+mn-lt"/>
                <a:ea typeface="+mn-ea"/>
                <a:cs typeface="+mn-cs"/>
              </a:rPr>
              <a:t>possibly the most visible aspect of the labeling system</a:t>
            </a:r>
            <a:r>
              <a:rPr lang="en-US" sz="1200" kern="1200" dirty="0">
                <a:solidFill>
                  <a:schemeClr val="tx1"/>
                </a:solidFill>
                <a:effectLst/>
                <a:latin typeface="+mn-lt"/>
                <a:ea typeface="+mn-ea"/>
                <a:cs typeface="+mn-cs"/>
              </a:rPr>
              <a:t>. There are nine pictograms used.</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36</a:t>
            </a:fld>
            <a:endParaRPr lang="en-US" dirty="0"/>
          </a:p>
        </p:txBody>
      </p:sp>
    </p:spTree>
    <p:extLst>
      <p:ext uri="{BB962C8B-B14F-4D97-AF65-F5344CB8AC3E}">
        <p14:creationId xmlns:p14="http://schemas.microsoft.com/office/powerpoint/2010/main" val="1191883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nine pictograms – Names of</a:t>
            </a:r>
            <a:r>
              <a:rPr lang="en-US" baseline="0" dirty="0"/>
              <a:t> pictograms at top of each box with what the pictogram indicates listed below pictogram.</a:t>
            </a:r>
          </a:p>
          <a:p>
            <a:endParaRPr lang="en-US" baseline="0" dirty="0"/>
          </a:p>
          <a:p>
            <a:r>
              <a:rPr lang="en-US" baseline="0" dirty="0"/>
              <a:t>Health Hazard - </a:t>
            </a:r>
            <a:r>
              <a:rPr lang="en-US" dirty="0"/>
              <a:t>The red frame around the white diamond contains a black silhouette of a person’s head and torso with a white star shape spreading through the chest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Flame - The red frame around the white diamond contains a white flame within black flames above a black line.</a:t>
            </a:r>
          </a:p>
          <a:p>
            <a:r>
              <a:rPr lang="en-US" dirty="0"/>
              <a:t>Exclamation Mark - The red frame around the white diamond contains a large black exclamation point in the center. </a:t>
            </a:r>
          </a:p>
          <a:p>
            <a:r>
              <a:rPr lang="en-US" dirty="0"/>
              <a:t>Gas Cylinder - The red frame around the white diamond contains a black shape like a rolling pin missing one handle.</a:t>
            </a:r>
          </a:p>
          <a:p>
            <a:r>
              <a:rPr lang="en-US" dirty="0"/>
              <a:t>Corrosion - The red frame around the white diamond contains an image of two test tubes. One tube pours dripping liquid onto a solid black line, and the other tube drips liquid onto a hand. Both 	the solid line and hand image are eaten away where the liquids splash, emitting fumes.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Exploding Bomb - The red frame around the white diamond contains a black round shape breaking apart with radiating black lines and fragments being ejected.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Flame</a:t>
            </a:r>
            <a:r>
              <a:rPr lang="en-US" baseline="0" dirty="0"/>
              <a:t> Over Circle - </a:t>
            </a:r>
            <a:r>
              <a:rPr lang="en-US" dirty="0"/>
              <a:t>The red frame around the white diamond contains a black circle resting on a black line with black flames on top of the black circle. It looks like the circle is on fire. </a:t>
            </a:r>
          </a:p>
          <a:p>
            <a:r>
              <a:rPr lang="en-US" dirty="0"/>
              <a:t>Environment - The red frame around the white diamond contains a black leafless tree silhouette and an upside-down fish image, both looking dead. </a:t>
            </a:r>
          </a:p>
          <a:p>
            <a:r>
              <a:rPr lang="en-US" dirty="0"/>
              <a:t>Skull</a:t>
            </a:r>
            <a:r>
              <a:rPr lang="en-US" baseline="0" dirty="0"/>
              <a:t> and Crossbones - </a:t>
            </a:r>
            <a:r>
              <a:rPr lang="en-US" dirty="0"/>
              <a:t>The red frame around the white diamond contains the image of a human skull with two bones crossed at an angle behind it. </a:t>
            </a:r>
          </a:p>
          <a:p>
            <a:endParaRPr lang="en-US" dirty="0"/>
          </a:p>
          <a:p>
            <a:r>
              <a:rPr lang="en-US" dirty="0"/>
              <a:t>https://www.safetyworksmaine.gov/training/online_classes/hazard_communication/GHS%20Pictogram%20Descriptions.pdf</a:t>
            </a:r>
          </a:p>
        </p:txBody>
      </p:sp>
      <p:sp>
        <p:nvSpPr>
          <p:cNvPr id="4" name="Slide Number Placeholder 3"/>
          <p:cNvSpPr>
            <a:spLocks noGrp="1"/>
          </p:cNvSpPr>
          <p:nvPr>
            <p:ph type="sldNum" sz="quarter" idx="10"/>
          </p:nvPr>
        </p:nvSpPr>
        <p:spPr/>
        <p:txBody>
          <a:bodyPr/>
          <a:lstStyle/>
          <a:p>
            <a:fld id="{D61E663F-1F98-4A2B-AF9C-2072C62D499C}" type="slidenum">
              <a:rPr lang="en-US" smtClean="0"/>
              <a:t>37</a:t>
            </a:fld>
            <a:endParaRPr lang="en-US" dirty="0"/>
          </a:p>
        </p:txBody>
      </p:sp>
    </p:spTree>
    <p:extLst>
      <p:ext uri="{BB962C8B-B14F-4D97-AF65-F5344CB8AC3E}">
        <p14:creationId xmlns:p14="http://schemas.microsoft.com/office/powerpoint/2010/main" val="1532781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eaLnBrk="1" hangingPunct="1"/>
            <a:r>
              <a:rPr lang="en-US" altLang="en-US" dirty="0"/>
              <a:t>–Use of Label:</a:t>
            </a:r>
          </a:p>
          <a:p>
            <a:pPr defTabSz="912813" eaLnBrk="1" hangingPunct="1"/>
            <a:r>
              <a:rPr lang="en-US" altLang="en-US" b="1" dirty="0"/>
              <a:t>Large Label on easel in front of room </a:t>
            </a:r>
          </a:p>
          <a:p>
            <a:pPr defTabSz="912813" eaLnBrk="1" hangingPunct="1"/>
            <a:r>
              <a:rPr lang="en-US" altLang="en-US" dirty="0"/>
              <a:t>Would you recommend pesticide workers wear chemical protective gloves, rubber boots, and a dust masks for all pesticide use? Check answers from audience. If no, why? </a:t>
            </a:r>
          </a:p>
          <a:p>
            <a:pPr defTabSz="912813" eaLnBrk="1" hangingPunct="1"/>
            <a:endParaRPr lang="en-US" altLang="en-US" dirty="0"/>
          </a:p>
          <a:p>
            <a:pPr defTabSz="912813" eaLnBrk="1" hangingPunct="1"/>
            <a:r>
              <a:rPr lang="en-US" altLang="en-US" dirty="0"/>
              <a:t>Pesticide products have varied toxicity levels, each with specific PPE requirements, proper selection of protective equipment can be difficult. Proper training for pesticide handlers should emphasize:</a:t>
            </a:r>
          </a:p>
          <a:p>
            <a:pPr defTabSz="912813" eaLnBrk="1" hangingPunct="1"/>
            <a:endParaRPr lang="en-US" altLang="en-US" dirty="0"/>
          </a:p>
          <a:p>
            <a:pPr defTabSz="912813" eaLnBrk="1" hangingPunct="1">
              <a:buFontTx/>
              <a:buChar char="•"/>
            </a:pPr>
            <a:r>
              <a:rPr lang="en-US" altLang="en-US" dirty="0"/>
              <a:t>there is no single assembly of personal protective equipment that can be used for all pesticides or all applications of a single pesticide</a:t>
            </a:r>
          </a:p>
          <a:p>
            <a:pPr defTabSz="912813" eaLnBrk="1" hangingPunct="1">
              <a:buFontTx/>
              <a:buChar char="•"/>
            </a:pPr>
            <a:endParaRPr lang="en-US" altLang="en-US" dirty="0"/>
          </a:p>
          <a:p>
            <a:pPr defTabSz="912813" eaLnBrk="1" hangingPunct="1">
              <a:buFontTx/>
              <a:buChar char="•"/>
            </a:pPr>
            <a:r>
              <a:rPr lang="en-US" altLang="en-US" dirty="0"/>
              <a:t>PPE should be selected based on the requirements of a specific product label and how the product will be used. </a:t>
            </a:r>
          </a:p>
          <a:p>
            <a:pPr defTabSz="912813" eaLnBrk="1" hangingPunct="1"/>
            <a:endParaRPr lang="en-US" altLang="en-US" dirty="0"/>
          </a:p>
          <a:p>
            <a:pPr defTabSz="912813"/>
            <a:endParaRPr lang="en-US" alt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72FB29DA-4558-45E1-A705-298238FB3F1B}" type="slidenum">
              <a:rPr lang="en-US" altLang="en-US" sz="1200" i="0" smtClean="0">
                <a:latin typeface="Times New Roman" charset="0"/>
              </a:rPr>
              <a:pPr/>
              <a:t>40</a:t>
            </a:fld>
            <a:endParaRPr lang="en-US" altLang="en-US" sz="1200" i="0" dirty="0">
              <a:latin typeface="Times New Roman" charset="0"/>
            </a:endParaRPr>
          </a:p>
        </p:txBody>
      </p:sp>
    </p:spTree>
    <p:extLst>
      <p:ext uri="{BB962C8B-B14F-4D97-AF65-F5344CB8AC3E}">
        <p14:creationId xmlns:p14="http://schemas.microsoft.com/office/powerpoint/2010/main" val="3628503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Use of Label:</a:t>
            </a:r>
          </a:p>
          <a:p>
            <a:pPr eaLnBrk="1" hangingPunct="1"/>
            <a:r>
              <a:rPr lang="en-US" altLang="en-US" dirty="0"/>
              <a:t>While many pesticide labels require the use of chemical-resistant PPE, some fumigants prohibit the use of chemical-resistant PPE. Methyl bromide and other fumigant gases can become trapped inside chemical protective gloves or boots and can cause chemical burns to the skin. Since some pesticide handling activities increase the chance of exposure, such as mixing and loading, the label may require higher levels of protection during these activities. Levels of respiratory protection also vary among different pesticides and different levels of exposure for a single pesticide. </a:t>
            </a:r>
          </a:p>
          <a:p>
            <a:pPr eaLnBrk="1" hangingPunct="1"/>
            <a:r>
              <a:rPr lang="en-US" altLang="en-US" dirty="0"/>
              <a:t> </a:t>
            </a:r>
          </a:p>
          <a:p>
            <a:pPr eaLnBrk="1" hangingPunct="1"/>
            <a:r>
              <a:rPr lang="en-US" altLang="en-US" dirty="0"/>
              <a:t>Wearing inappropriate PPE can lead to overexposure. Adequate training is needed to ensure pesticide handlers properly select the PPE that must be worn with each product and each product use.</a:t>
            </a:r>
          </a:p>
          <a:p>
            <a:endParaRPr lang="en-US" altLang="en-US" dirty="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2F858B6C-8B51-4A83-BD64-E68E8D9ED8F7}" type="slidenum">
              <a:rPr lang="en-US" altLang="en-US" sz="1200" i="0" smtClean="0">
                <a:latin typeface="Times New Roman" charset="0"/>
              </a:rPr>
              <a:pPr/>
              <a:t>41</a:t>
            </a:fld>
            <a:endParaRPr lang="en-US" altLang="en-US" sz="1200" i="0" dirty="0">
              <a:latin typeface="Times New Roman" charset="0"/>
            </a:endParaRPr>
          </a:p>
        </p:txBody>
      </p:sp>
    </p:spTree>
    <p:extLst>
      <p:ext uri="{BB962C8B-B14F-4D97-AF65-F5344CB8AC3E}">
        <p14:creationId xmlns:p14="http://schemas.microsoft.com/office/powerpoint/2010/main" val="1107561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For a given chemical, if the forearm was assign a arbitrary base rate of 1.0, in comparison to the forearm, other parts of the body will absorb the same chemical from a range of 1.3 to11.8 times faster than the forearm.</a:t>
            </a:r>
          </a:p>
          <a:p>
            <a:pPr defTabSz="931774">
              <a:defRPr/>
            </a:pPr>
            <a:r>
              <a:rPr lang="en-US" dirty="0"/>
              <a:t>Used by permission</a:t>
            </a:r>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42</a:t>
            </a:fld>
            <a:endParaRPr lang="en-US" dirty="0"/>
          </a:p>
        </p:txBody>
      </p:sp>
    </p:spTree>
    <p:extLst>
      <p:ext uri="{BB962C8B-B14F-4D97-AF65-F5344CB8AC3E}">
        <p14:creationId xmlns:p14="http://schemas.microsoft.com/office/powerpoint/2010/main" val="173716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just wear PPE, make sure it is the right fit to give you the most protection. </a:t>
            </a:r>
          </a:p>
        </p:txBody>
      </p:sp>
      <p:sp>
        <p:nvSpPr>
          <p:cNvPr id="4" name="Slide Number Placeholder 3"/>
          <p:cNvSpPr>
            <a:spLocks noGrp="1"/>
          </p:cNvSpPr>
          <p:nvPr>
            <p:ph type="sldNum" sz="quarter" idx="10"/>
          </p:nvPr>
        </p:nvSpPr>
        <p:spPr/>
        <p:txBody>
          <a:bodyPr/>
          <a:lstStyle/>
          <a:p>
            <a:fld id="{D61E663F-1F98-4A2B-AF9C-2072C62D499C}" type="slidenum">
              <a:rPr lang="en-US" smtClean="0"/>
              <a:t>43</a:t>
            </a:fld>
            <a:endParaRPr lang="en-US" dirty="0"/>
          </a:p>
        </p:txBody>
      </p:sp>
    </p:spTree>
    <p:extLst>
      <p:ext uri="{BB962C8B-B14F-4D97-AF65-F5344CB8AC3E}">
        <p14:creationId xmlns:p14="http://schemas.microsoft.com/office/powerpoint/2010/main" val="3237647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AgriSafe Network provides training</a:t>
            </a:r>
            <a:r>
              <a:rPr lang="en-US" baseline="0" dirty="0"/>
              <a:t> and can provide PPE for women in Agriculture</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44</a:t>
            </a:fld>
            <a:endParaRPr lang="en-US" dirty="0"/>
          </a:p>
        </p:txBody>
      </p:sp>
    </p:spTree>
    <p:extLst>
      <p:ext uri="{BB962C8B-B14F-4D97-AF65-F5344CB8AC3E}">
        <p14:creationId xmlns:p14="http://schemas.microsoft.com/office/powerpoint/2010/main" val="2181599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can look</a:t>
            </a:r>
            <a:r>
              <a:rPr lang="en-US" baseline="0" dirty="0"/>
              <a:t> at this chart to find the proper respiratory PPE that they should be wearing.</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45</a:t>
            </a:fld>
            <a:endParaRPr lang="en-US" dirty="0"/>
          </a:p>
        </p:txBody>
      </p:sp>
    </p:spTree>
    <p:extLst>
      <p:ext uri="{BB962C8B-B14F-4D97-AF65-F5344CB8AC3E}">
        <p14:creationId xmlns:p14="http://schemas.microsoft.com/office/powerpoint/2010/main" val="344459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Agricultural chemicals are used for many purposes around the farm.</a:t>
            </a:r>
            <a:r>
              <a:rPr lang="en-US" baseline="0" dirty="0"/>
              <a:t>  </a:t>
            </a:r>
            <a:r>
              <a:rPr lang="en-US" dirty="0"/>
              <a:t>These chemicals may include:</a:t>
            </a:r>
          </a:p>
          <a:p>
            <a:pPr lvl="1"/>
            <a:r>
              <a:rPr lang="en-US" dirty="0"/>
              <a:t>Pesticides</a:t>
            </a:r>
          </a:p>
          <a:p>
            <a:pPr lvl="1"/>
            <a:r>
              <a:rPr lang="en-US" dirty="0"/>
              <a:t>Insecticides</a:t>
            </a:r>
          </a:p>
          <a:p>
            <a:pPr lvl="1"/>
            <a:r>
              <a:rPr lang="en-US" dirty="0"/>
              <a:t>Rodenticides</a:t>
            </a:r>
          </a:p>
          <a:p>
            <a:pPr lvl="1"/>
            <a:r>
              <a:rPr lang="en-US" dirty="0"/>
              <a:t>Cleaning solvents</a:t>
            </a:r>
          </a:p>
          <a:p>
            <a:pPr lvl="1"/>
            <a:r>
              <a:rPr lang="en-US" dirty="0"/>
              <a:t>Medications</a:t>
            </a:r>
          </a:p>
          <a:p>
            <a:pPr lvl="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United States Environmental</a:t>
            </a:r>
            <a:r>
              <a:rPr lang="en-US" u="sng" baseline="0" dirty="0"/>
              <a:t> Protection Agency (</a:t>
            </a:r>
            <a:r>
              <a:rPr lang="en-US" u="sng" dirty="0"/>
              <a:t>EPA) – Recognition and Management of Pesticide</a:t>
            </a:r>
            <a:r>
              <a:rPr lang="en-US" u="sng" baseline="0" dirty="0"/>
              <a:t> Poisonings (EPA 735K13001)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Women who are pregnant or planning a pregnancy, especially those currently performing farm work, should be informed of the implications of exposure before, during, and after pregnancy, and assisted in making decisions that are appropriate for their individual work and home situations.</a:t>
            </a:r>
          </a:p>
          <a:p>
            <a:r>
              <a:rPr lang="en-US" dirty="0"/>
              <a:t>Pesticides may cause the most damage in humans during periods of rapid development, especially in utero.</a:t>
            </a:r>
          </a:p>
          <a:p>
            <a:r>
              <a:rPr lang="en-US" dirty="0"/>
              <a:t>Studies have found that preconception exposure of either the mother or father may have an effect on reproductive outcome and offspring.</a:t>
            </a:r>
          </a:p>
          <a:p>
            <a:r>
              <a:rPr lang="en-US" dirty="0"/>
              <a:t>Maternal exposure to pesticides should be minimized during pregnancy and during the preconception period. </a:t>
            </a:r>
          </a:p>
          <a:p>
            <a:r>
              <a:rPr lang="en-US" dirty="0"/>
              <a:t>https://www.epa.gov/sites/production/files/2015-01/documents/rmpp_6thed_final_lowresopt.pdf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u="sng" dirty="0"/>
              <a:t>Reproductive Health Effects of Pesticide Exposure: Issues for Farmworker Health Service Providers – Farmworker Justice/Migrants Clinician Network</a:t>
            </a:r>
          </a:p>
          <a:p>
            <a:r>
              <a:rPr lang="en-US" b="1" dirty="0"/>
              <a:t>Exposure to pesticides at certain developmental stages</a:t>
            </a:r>
            <a:r>
              <a:rPr lang="en-US" b="1" baseline="0" dirty="0"/>
              <a:t> </a:t>
            </a:r>
            <a:r>
              <a:rPr lang="en-US" b="1" dirty="0"/>
              <a:t>of life can result in irreversible damage to organ structure and function. Of particular concern is the</a:t>
            </a:r>
            <a:r>
              <a:rPr lang="en-US" b="1" baseline="0" dirty="0"/>
              <a:t> </a:t>
            </a:r>
            <a:r>
              <a:rPr lang="en-US" b="1" dirty="0"/>
              <a:t>effect of exposure at during the reproductive cycle, from preconception to breast feeding, because of</a:t>
            </a:r>
            <a:r>
              <a:rPr lang="en-US" b="1" baseline="0" dirty="0"/>
              <a:t> </a:t>
            </a:r>
            <a:r>
              <a:rPr lang="en-US" b="1" dirty="0"/>
              <a:t>the possibility of poor birth outcomes, congenital anomalies, developmental deficits, and possibly</a:t>
            </a:r>
            <a:r>
              <a:rPr lang="en-US" b="1" baseline="0" dirty="0"/>
              <a:t> </a:t>
            </a:r>
            <a:r>
              <a:rPr lang="en-US" b="1" dirty="0"/>
              <a:t>childhood cancer</a:t>
            </a:r>
          </a:p>
          <a:p>
            <a:r>
              <a:rPr lang="en-US" b="0" dirty="0"/>
              <a:t>https://www.migrantclinician.org/files/repproductive_eng_span_final.pdf</a:t>
            </a:r>
          </a:p>
          <a:p>
            <a:endParaRPr lang="en-US" b="1" dirty="0"/>
          </a:p>
          <a:p>
            <a:r>
              <a:rPr lang="en-US" b="1" dirty="0"/>
              <a:t>Work Related Exposures</a:t>
            </a:r>
          </a:p>
          <a:p>
            <a:r>
              <a:rPr lang="en-US" i="1" baseline="0" dirty="0"/>
              <a:t>--Herbicides</a:t>
            </a:r>
            <a:r>
              <a:rPr lang="en-US" baseline="0" dirty="0"/>
              <a:t>: lower rates of fertility, (20%); when women on farms did not report these same exposes fertility rates were higher. </a:t>
            </a:r>
          </a:p>
          <a:p>
            <a:r>
              <a:rPr lang="en-US" baseline="0" dirty="0"/>
              <a:t>Exposures: Mixing and Applying herbicides and fungicides up to 2 years before attempting conception association w observed lower fertility </a:t>
            </a:r>
            <a:endParaRPr lang="en-US" dirty="0"/>
          </a:p>
          <a:p>
            <a:r>
              <a:rPr lang="en-US" b="0" i="1" dirty="0"/>
              <a:t>--Livestock</a:t>
            </a:r>
            <a:r>
              <a:rPr lang="en-US" b="0" i="1" baseline="0" dirty="0"/>
              <a:t> Production with Hormones – avoid Needle sticks </a:t>
            </a:r>
          </a:p>
          <a:p>
            <a:r>
              <a:rPr lang="en-US" dirty="0"/>
              <a:t>Oxytocin – Can cause abortion in pregnant women who may be accidentally inoculated, more likely to cause abortion in later stages of pregnancy. Assists uterine contractions and milk let down.</a:t>
            </a:r>
            <a:r>
              <a:rPr lang="en-US" baseline="0" dirty="0"/>
              <a:t> </a:t>
            </a:r>
          </a:p>
          <a:p>
            <a:r>
              <a:rPr lang="en-US" dirty="0"/>
              <a:t>Prostaglandin – Used in Cattle and Swine to terminate pregnancy early. May cause abortion at any time during pregnancy in pregnant women.  Used to induce parturition, terminate</a:t>
            </a:r>
            <a:r>
              <a:rPr lang="en-US" baseline="0" dirty="0"/>
              <a:t> pregnancy, or stimulate and synchronize estrous)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Beyond the other precautions</a:t>
            </a:r>
            <a:r>
              <a:rPr lang="en-US" baseline="0" dirty="0"/>
              <a:t> we will talk about today, it is important to also r</a:t>
            </a:r>
            <a:r>
              <a:rPr lang="en-US" dirty="0"/>
              <a:t>educe exposures with proper laundering of personal or family members clothing.</a:t>
            </a:r>
          </a:p>
        </p:txBody>
      </p:sp>
      <p:sp>
        <p:nvSpPr>
          <p:cNvPr id="4" name="Slide Number Placeholder 3"/>
          <p:cNvSpPr>
            <a:spLocks noGrp="1"/>
          </p:cNvSpPr>
          <p:nvPr>
            <p:ph type="sldNum" sz="quarter" idx="10"/>
          </p:nvPr>
        </p:nvSpPr>
        <p:spPr/>
        <p:txBody>
          <a:bodyPr/>
          <a:lstStyle/>
          <a:p>
            <a:fld id="{D61E663F-1F98-4A2B-AF9C-2072C62D499C}" type="slidenum">
              <a:rPr lang="en-US" smtClean="0"/>
              <a:t>5</a:t>
            </a:fld>
            <a:endParaRPr lang="en-US" dirty="0"/>
          </a:p>
        </p:txBody>
      </p:sp>
    </p:spTree>
    <p:extLst>
      <p:ext uri="{BB962C8B-B14F-4D97-AF65-F5344CB8AC3E}">
        <p14:creationId xmlns:p14="http://schemas.microsoft.com/office/powerpoint/2010/main" val="3990836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Labels provide an immediate hazard warning, but you can find detailed information about a chemical's hazards on its SDS. An SDS is a fact sheet for a hazardous chemical. There must be an SDS available for each hazardous chemical in the workplace. SDS’s can be kept in a binder in the work area or in an on-line software which must be available to employees</a:t>
            </a:r>
            <a:r>
              <a:rPr lang="en-US" sz="1200" kern="1200" baseline="0" dirty="0">
                <a:solidFill>
                  <a:schemeClr val="tx1"/>
                </a:solidFill>
                <a:effectLst/>
                <a:latin typeface="+mn-lt"/>
                <a:ea typeface="+mn-ea"/>
                <a:cs typeface="+mn-cs"/>
              </a:rPr>
              <a:t> at all times</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a:p>
            <a:r>
              <a:rPr lang="en-US" dirty="0"/>
              <a:t>If you have workers that speak languages other than English, you may be able to obtain SDSs in those</a:t>
            </a:r>
            <a:r>
              <a:rPr lang="en-US" baseline="0" dirty="0"/>
              <a:t> languages to ensure effective hazard communication.</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47</a:t>
            </a:fld>
            <a:endParaRPr lang="en-US" dirty="0"/>
          </a:p>
        </p:txBody>
      </p:sp>
    </p:spTree>
    <p:extLst>
      <p:ext uri="{BB962C8B-B14F-4D97-AF65-F5344CB8AC3E}">
        <p14:creationId xmlns:p14="http://schemas.microsoft.com/office/powerpoint/2010/main" val="3453150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Audiences – employers, workers, safety and health professionals, emergency responders, government agencies</a:t>
            </a:r>
            <a:r>
              <a:rPr lang="en-US" baseline="0" dirty="0"/>
              <a:t>, and consumers.</a:t>
            </a:r>
          </a:p>
          <a:p>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48</a:t>
            </a:fld>
            <a:endParaRPr lang="en-US" dirty="0"/>
          </a:p>
        </p:txBody>
      </p:sp>
    </p:spTree>
    <p:extLst>
      <p:ext uri="{BB962C8B-B14F-4D97-AF65-F5344CB8AC3E}">
        <p14:creationId xmlns:p14="http://schemas.microsoft.com/office/powerpoint/2010/main" val="893543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t>
            </a:r>
            <a:r>
              <a:rPr lang="en-US" baseline="0" dirty="0"/>
              <a:t> is not mandatory in n</a:t>
            </a:r>
            <a:r>
              <a:rPr lang="en-US" dirty="0"/>
              <a:t>on-mandatory sections because they address information/requirements</a:t>
            </a:r>
            <a:r>
              <a:rPr lang="en-US" baseline="0" dirty="0"/>
              <a:t> of other government bodies (not under OSHA’s jurisdiction).</a:t>
            </a:r>
          </a:p>
          <a:p>
            <a:endParaRPr lang="en-US" baseline="0" dirty="0"/>
          </a:p>
          <a:p>
            <a:r>
              <a:rPr lang="en-US" baseline="0" dirty="0"/>
              <a:t>Even though these sections are not mandatory by OSHA, the headings are still required to be present on the SDS.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SDSs must contain the following sections in the order listed: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1, Identification includes the product identifier; manufacturer or distributor name, address, and phone number; emergency phone number; recommended use; and restrictions on use.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2, Hazard(s) identification includes the hazard classification and the required label elements.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3, Composition/information on ingredients includes the chemical name, common name and synonyms, Chemical Abstract Service (CAS) number, percentages of ingredients in mixtures, and trade secret claims.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4, First aid measures includes necessary measures for each route of exposure, important acute or delayed symptoms/effects, and any immediate or special treatment requirements.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5, Fire-fighting measures lists suitable extinguishing techniques/equipment; hazardous combustion products, equipment and special precautions for firefighters.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6, Accidental release measures lists personal precautions, protective equipment, emergency procedures, and proper methods and materials for containment and cleanup.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7, Handling and storage lists precautions for safe handling and storage, including any incompatibilities.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8, Exposure controls/personal protection lists OSHA's Permissible Exposure Limits (PELs), Threshold Limit Values (TLVs), other recommended exposure limits, appropriate engineering controls, and personal protective equipment (PPE).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9, Physical and chemical properties lists the chemical's appearance; its odor and odor threshold; and physical properties such as pH, flash point, upper and lower flammability or explosive limits (UFL and LFL or UEL and LEL), vapor pressure and density, auto-ignition temperature, decomposition temperature, viscosity, relative density, etc.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10, Stability and reactivity lists chemical stability, they possibility of hazardous reactions, conditions to avoid, incompatible materials, and hazardous decomposition products.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11, Toxicological information includes routes of exposure, symptoms, immediate and chronic effects, available toxicity data, and whether the chemical is considered to be a carcinogen.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12, Ecological information (non-mandatory) would include aquatic and terrestrial ecotoxicity, bioaccumulative potential, and ecological persistence and degradability.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13, Disposal considerations (non-mandatory) would include a description of waste residues and information on safe handling and disposal.</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14, Transport information (non-mandatory) would include the proper DOT shipping name, UN number, hazard class, and packing group.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15, Regulatory information (non-mandatory) would include any product-specific safety, health, and environmental regulations.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Section 16, Other information includes the date of preparation or last revision of the SDS. The SDS will indicate if there is no relevant information available within a Section. OSHA does not enforce Sections 12 through 15, so an SDS may not have complete information in these sections.</a:t>
            </a:r>
          </a:p>
          <a:p>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49</a:t>
            </a:fld>
            <a:endParaRPr lang="en-US" dirty="0"/>
          </a:p>
        </p:txBody>
      </p:sp>
    </p:spTree>
    <p:extLst>
      <p:ext uri="{BB962C8B-B14F-4D97-AF65-F5344CB8AC3E}">
        <p14:creationId xmlns:p14="http://schemas.microsoft.com/office/powerpoint/2010/main" val="1728582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Engineering Controls are changes to the environment to prevent employee exposure to potential hazards.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Administrative Controls directly effect workplace policies and procedures.</a:t>
            </a:r>
            <a:r>
              <a:rPr lang="en-US" baseline="0" dirty="0"/>
              <a:t>  </a:t>
            </a:r>
            <a:r>
              <a:rPr lang="en-US" dirty="0"/>
              <a:t>Administrative Controls include the following (but are not limited to):</a:t>
            </a:r>
          </a:p>
          <a:p>
            <a:pPr marL="621792" lvl="1" eaLnBrk="1" fontAlgn="auto" hangingPunct="1">
              <a:spcBef>
                <a:spcPts val="324"/>
              </a:spcBef>
              <a:spcAft>
                <a:spcPts val="0"/>
              </a:spcAft>
              <a:buFont typeface="Verdana"/>
              <a:buChar char="◦"/>
              <a:defRPr/>
            </a:pPr>
            <a:r>
              <a:rPr lang="en-US" dirty="0"/>
              <a:t>Employee Training</a:t>
            </a:r>
          </a:p>
          <a:p>
            <a:pPr marL="621792" lvl="1" eaLnBrk="1" fontAlgn="auto" hangingPunct="1">
              <a:spcBef>
                <a:spcPts val="324"/>
              </a:spcBef>
              <a:spcAft>
                <a:spcPts val="0"/>
              </a:spcAft>
              <a:buFont typeface="Verdana"/>
              <a:buChar char="◦"/>
              <a:defRPr/>
            </a:pPr>
            <a:r>
              <a:rPr lang="en-US" dirty="0"/>
              <a:t>Alarms</a:t>
            </a:r>
          </a:p>
          <a:p>
            <a:pPr marL="621792" lvl="1" eaLnBrk="1" fontAlgn="auto" hangingPunct="1">
              <a:spcBef>
                <a:spcPts val="324"/>
              </a:spcBef>
              <a:spcAft>
                <a:spcPts val="0"/>
              </a:spcAft>
              <a:buFont typeface="Verdana"/>
              <a:buChar char="◦"/>
              <a:defRPr/>
            </a:pPr>
            <a:r>
              <a:rPr lang="en-US" dirty="0"/>
              <a:t>Job Rotation</a:t>
            </a:r>
          </a:p>
          <a:p>
            <a:pPr marL="621792" lvl="1" eaLnBrk="1" fontAlgn="auto" hangingPunct="1">
              <a:spcBef>
                <a:spcPts val="324"/>
              </a:spcBef>
              <a:spcAft>
                <a:spcPts val="0"/>
              </a:spcAft>
              <a:buFont typeface="Verdana"/>
              <a:buNone/>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Product Substitution - To replace a dangerous chemical with one that is not as dangerous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PPE is the last level of control because the hazard is still present.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 participants will discuss the different types of PPE. The discussion will help the participants to understand that the hazards are still present even if PPE is being used.</a:t>
            </a:r>
            <a:endParaRPr lang="en-US" dirty="0"/>
          </a:p>
          <a:p>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50</a:t>
            </a:fld>
            <a:endParaRPr lang="en-US" dirty="0"/>
          </a:p>
        </p:txBody>
      </p:sp>
    </p:spTree>
    <p:extLst>
      <p:ext uri="{BB962C8B-B14F-4D97-AF65-F5344CB8AC3E}">
        <p14:creationId xmlns:p14="http://schemas.microsoft.com/office/powerpoint/2010/main" val="3342953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Dairy</a:t>
            </a:r>
            <a:r>
              <a:rPr lang="en-US" baseline="0" dirty="0"/>
              <a:t> operations use a variety of chemicals, both acid- and alkali-based for cleaning barns, parlors, and equipment.  Most of these solutions are highly concentrated – powerful cleaning agents formulated for industrial settings.</a:t>
            </a:r>
          </a:p>
          <a:p>
            <a:endParaRPr lang="en-US" baseline="0" dirty="0"/>
          </a:p>
          <a:p>
            <a:r>
              <a:rPr lang="en-US" baseline="0" dirty="0"/>
              <a:t>For example, alkali cleaners that are used to disinfect and clean residual milk out of pipelines.  These cleaners are so corrosive that when they come into contact with skin or mucous membranes, they produce immediate chemical burns.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https://www.marshfieldresearch.org/Media/Default/NFMC/PDFs/ChildrenandDairyChemicals.2.pdf</a:t>
            </a:r>
          </a:p>
          <a:p>
            <a:endParaRPr lang="en-US" baseline="0" dirty="0"/>
          </a:p>
        </p:txBody>
      </p:sp>
      <p:sp>
        <p:nvSpPr>
          <p:cNvPr id="4" name="Slide Number Placeholder 3"/>
          <p:cNvSpPr>
            <a:spLocks noGrp="1"/>
          </p:cNvSpPr>
          <p:nvPr>
            <p:ph type="sldNum" sz="quarter" idx="10"/>
          </p:nvPr>
        </p:nvSpPr>
        <p:spPr/>
        <p:txBody>
          <a:bodyPr/>
          <a:lstStyle/>
          <a:p>
            <a:fld id="{D61E663F-1F98-4A2B-AF9C-2072C62D499C}" type="slidenum">
              <a:rPr lang="en-US" smtClean="0"/>
              <a:t>51</a:t>
            </a:fld>
            <a:endParaRPr lang="en-US" dirty="0"/>
          </a:p>
        </p:txBody>
      </p:sp>
    </p:spTree>
    <p:extLst>
      <p:ext uri="{BB962C8B-B14F-4D97-AF65-F5344CB8AC3E}">
        <p14:creationId xmlns:p14="http://schemas.microsoft.com/office/powerpoint/2010/main" val="1427683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52</a:t>
            </a:fld>
            <a:endParaRPr lang="en-US" dirty="0"/>
          </a:p>
        </p:txBody>
      </p:sp>
    </p:spTree>
    <p:extLst>
      <p:ext uri="{BB962C8B-B14F-4D97-AF65-F5344CB8AC3E}">
        <p14:creationId xmlns:p14="http://schemas.microsoft.com/office/powerpoint/2010/main" val="1773495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 needs to create and open door</a:t>
            </a:r>
            <a:r>
              <a:rPr lang="en-US" baseline="0" dirty="0"/>
              <a:t> policy with employees so they are comfortable in asking questions to their supervisor. There is a return on investment in a good HazCom Policy.</a:t>
            </a:r>
            <a:endParaRPr lang="en-US" dirty="0"/>
          </a:p>
          <a:p>
            <a:endParaRPr lang="en-US" dirty="0"/>
          </a:p>
          <a:p>
            <a:endParaRPr lang="en-US" dirty="0"/>
          </a:p>
          <a:p>
            <a:r>
              <a:rPr lang="en-US" dirty="0"/>
              <a:t>Manner of presentation - Language other than English?  Limited</a:t>
            </a:r>
            <a:r>
              <a:rPr lang="en-US" baseline="0" dirty="0"/>
              <a:t> vocabulary?  Illiterate?</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54</a:t>
            </a:fld>
            <a:endParaRPr lang="en-US" dirty="0"/>
          </a:p>
        </p:txBody>
      </p:sp>
    </p:spTree>
    <p:extLst>
      <p:ext uri="{BB962C8B-B14F-4D97-AF65-F5344CB8AC3E}">
        <p14:creationId xmlns:p14="http://schemas.microsoft.com/office/powerpoint/2010/main" val="267578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Methods – monitoring conducted</a:t>
            </a:r>
            <a:r>
              <a:rPr lang="en-US" baseline="0" dirty="0"/>
              <a:t> by the employer, continuous monitoring devices, visual appearance or odor of hazardous chemicals, etc.</a:t>
            </a:r>
          </a:p>
          <a:p>
            <a:endParaRPr lang="en-US" baseline="0" dirty="0"/>
          </a:p>
          <a:p>
            <a:r>
              <a:rPr lang="en-US" dirty="0"/>
              <a:t>Protection – appropriate work practices, emergency procedures,</a:t>
            </a:r>
            <a:r>
              <a:rPr lang="en-US" baseline="0" dirty="0"/>
              <a:t> personal protective equipment to be used, etc.</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56</a:t>
            </a:fld>
            <a:endParaRPr lang="en-US" dirty="0"/>
          </a:p>
        </p:txBody>
      </p:sp>
    </p:spTree>
    <p:extLst>
      <p:ext uri="{BB962C8B-B14F-4D97-AF65-F5344CB8AC3E}">
        <p14:creationId xmlns:p14="http://schemas.microsoft.com/office/powerpoint/2010/main" val="3765723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employees</a:t>
            </a:r>
            <a:r>
              <a:rPr lang="en-US" baseline="0" dirty="0"/>
              <a:t> are required to be trained before working and current employees need to be retrained if a new chemical is added to the worksite. </a:t>
            </a:r>
          </a:p>
          <a:p>
            <a:endParaRPr lang="en-US" baseline="0" dirty="0"/>
          </a:p>
          <a:p>
            <a:r>
              <a:rPr lang="en-US" sz="1200" b="0" i="0" kern="1200" dirty="0">
                <a:solidFill>
                  <a:schemeClr val="tx1"/>
                </a:solidFill>
                <a:effectLst/>
                <a:latin typeface="+mn-lt"/>
                <a:ea typeface="+mn-ea"/>
                <a:cs typeface="+mn-cs"/>
              </a:rPr>
              <a:t>Yearly retraining is highly recommended but not required.  Even though there is no requirement to retrain yearly it is highly suggested retrain yearly on </a:t>
            </a:r>
            <a:r>
              <a:rPr lang="en-US" sz="1200" b="0" i="0" kern="1200" dirty="0" err="1">
                <a:solidFill>
                  <a:schemeClr val="tx1"/>
                </a:solidFill>
                <a:effectLst/>
                <a:latin typeface="+mn-lt"/>
                <a:ea typeface="+mn-ea"/>
                <a:cs typeface="+mn-cs"/>
              </a:rPr>
              <a:t>HAZCOM</a:t>
            </a:r>
            <a:r>
              <a:rPr lang="en-US" sz="1200" b="0" i="0" kern="1200" dirty="0">
                <a:solidFill>
                  <a:schemeClr val="tx1"/>
                </a:solidFill>
                <a:effectLst/>
                <a:latin typeface="+mn-lt"/>
                <a:ea typeface="+mn-ea"/>
                <a:cs typeface="+mn-cs"/>
              </a:rPr>
              <a:t>.  It only has to take a few minutes.</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57</a:t>
            </a:fld>
            <a:endParaRPr lang="en-US" dirty="0"/>
          </a:p>
        </p:txBody>
      </p:sp>
    </p:spTree>
    <p:extLst>
      <p:ext uri="{BB962C8B-B14F-4D97-AF65-F5344CB8AC3E}">
        <p14:creationId xmlns:p14="http://schemas.microsoft.com/office/powerpoint/2010/main" val="1184617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a:t>
            </a:r>
            <a:r>
              <a:rPr lang="en-US" baseline="0" dirty="0"/>
              <a:t> records is helpful to document compliance with OSHA’s training requirement in case of an inspection.</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58</a:t>
            </a:fld>
            <a:endParaRPr lang="en-US" dirty="0"/>
          </a:p>
        </p:txBody>
      </p:sp>
    </p:spTree>
    <p:extLst>
      <p:ext uri="{BB962C8B-B14F-4D97-AF65-F5344CB8AC3E}">
        <p14:creationId xmlns:p14="http://schemas.microsoft.com/office/powerpoint/2010/main" val="2988625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Agricultural chemicals are used for many purposes around the farm.   These chemicals may include:</a:t>
            </a:r>
          </a:p>
          <a:p>
            <a:pPr lvl="1"/>
            <a:r>
              <a:rPr lang="en-US" dirty="0"/>
              <a:t>Pesticides</a:t>
            </a:r>
          </a:p>
          <a:p>
            <a:pPr lvl="1"/>
            <a:r>
              <a:rPr lang="en-US" dirty="0"/>
              <a:t>Insecticides</a:t>
            </a:r>
          </a:p>
          <a:p>
            <a:pPr lvl="1"/>
            <a:r>
              <a:rPr lang="en-US" dirty="0"/>
              <a:t>Rodenticides</a:t>
            </a:r>
          </a:p>
          <a:p>
            <a:pPr lvl="1"/>
            <a:r>
              <a:rPr lang="en-US" dirty="0"/>
              <a:t>Cleaning solvents</a:t>
            </a:r>
          </a:p>
          <a:p>
            <a:pPr lvl="1"/>
            <a:r>
              <a:rPr lang="en-US" dirty="0"/>
              <a:t>Medications</a:t>
            </a: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Important</a:t>
            </a:r>
            <a:r>
              <a:rPr lang="en-US" baseline="0" dirty="0"/>
              <a:t> to protect you, any employees you may have, and your entire farming operation, whether it be from the risks of chemical exposures or the risk of liability from not complying with OSHA standards.</a:t>
            </a:r>
            <a:endParaRPr lang="en-US" dirty="0"/>
          </a:p>
          <a:p>
            <a:pPr lvl="1"/>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6</a:t>
            </a:fld>
            <a:endParaRPr lang="en-US" dirty="0"/>
          </a:p>
        </p:txBody>
      </p:sp>
    </p:spTree>
    <p:extLst>
      <p:ext uri="{BB962C8B-B14F-4D97-AF65-F5344CB8AC3E}">
        <p14:creationId xmlns:p14="http://schemas.microsoft.com/office/powerpoint/2010/main" val="223994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also have the right to:</a:t>
            </a:r>
          </a:p>
        </p:txBody>
      </p:sp>
      <p:sp>
        <p:nvSpPr>
          <p:cNvPr id="4" name="Slide Number Placeholder 3"/>
          <p:cNvSpPr>
            <a:spLocks noGrp="1"/>
          </p:cNvSpPr>
          <p:nvPr>
            <p:ph type="sldNum" sz="quarter" idx="10"/>
          </p:nvPr>
        </p:nvSpPr>
        <p:spPr/>
        <p:txBody>
          <a:bodyPr/>
          <a:lstStyle/>
          <a:p>
            <a:fld id="{D61E663F-1F98-4A2B-AF9C-2072C62D499C}" type="slidenum">
              <a:rPr lang="en-US" smtClean="0"/>
              <a:t>64</a:t>
            </a:fld>
            <a:endParaRPr lang="en-US" dirty="0"/>
          </a:p>
        </p:txBody>
      </p:sp>
    </p:spTree>
    <p:extLst>
      <p:ext uri="{BB962C8B-B14F-4D97-AF65-F5344CB8AC3E}">
        <p14:creationId xmlns:p14="http://schemas.microsoft.com/office/powerpoint/2010/main" val="9022525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OSHA is the whistleblower program</a:t>
            </a:r>
          </a:p>
          <a:p>
            <a:r>
              <a:rPr lang="en-US" dirty="0"/>
              <a:t>Website resources</a:t>
            </a:r>
          </a:p>
          <a:p>
            <a:r>
              <a:rPr lang="en-US" dirty="0"/>
              <a:t>22 statutes </a:t>
            </a:r>
          </a:p>
          <a:p>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65</a:t>
            </a:fld>
            <a:endParaRPr lang="en-US" dirty="0"/>
          </a:p>
        </p:txBody>
      </p:sp>
    </p:spTree>
    <p:extLst>
      <p:ext uri="{BB962C8B-B14F-4D97-AF65-F5344CB8AC3E}">
        <p14:creationId xmlns:p14="http://schemas.microsoft.com/office/powerpoint/2010/main" val="1956844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Educational materials of many types available in English, Spanish, Vietnamese, and other languages.  In</a:t>
            </a:r>
            <a:r>
              <a:rPr lang="en-US" baseline="0" dirty="0"/>
              <a:t> print or online.  Brochures, fact sheets, guidance documents, posters.</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67</a:t>
            </a:fld>
            <a:endParaRPr lang="en-US" dirty="0"/>
          </a:p>
        </p:txBody>
      </p:sp>
    </p:spTree>
    <p:extLst>
      <p:ext uri="{BB962C8B-B14F-4D97-AF65-F5344CB8AC3E}">
        <p14:creationId xmlns:p14="http://schemas.microsoft.com/office/powerpoint/2010/main" val="1690195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68</a:t>
            </a:fld>
            <a:endParaRPr lang="en-US" dirty="0"/>
          </a:p>
        </p:txBody>
      </p:sp>
    </p:spTree>
    <p:extLst>
      <p:ext uri="{BB962C8B-B14F-4D97-AF65-F5344CB8AC3E}">
        <p14:creationId xmlns:p14="http://schemas.microsoft.com/office/powerpoint/2010/main" val="287032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Currently 22 State Plans covering both private sector and state and local government workers</a:t>
            </a:r>
            <a:r>
              <a:rPr lang="en-US" sz="1200" baseline="0" dirty="0"/>
              <a:t> a</a:t>
            </a:r>
            <a:r>
              <a:rPr lang="en-US" sz="1200" dirty="0"/>
              <a:t>nd 6 State Plans covering only state and local government workers. </a:t>
            </a:r>
          </a:p>
          <a:p>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9</a:t>
            </a:fld>
            <a:endParaRPr lang="en-US" dirty="0"/>
          </a:p>
        </p:txBody>
      </p:sp>
    </p:spTree>
    <p:extLst>
      <p:ext uri="{BB962C8B-B14F-4D97-AF65-F5344CB8AC3E}">
        <p14:creationId xmlns:p14="http://schemas.microsoft.com/office/powerpoint/2010/main" val="182815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standards that</a:t>
            </a:r>
            <a:r>
              <a:rPr lang="en-US" baseline="0" dirty="0"/>
              <a:t> we are talking about today </a:t>
            </a:r>
            <a:r>
              <a:rPr lang="en-US" dirty="0"/>
              <a:t>are only a few examples of OSHA standards that an employer must consider.  It is the responsibility of the employer to review, understand, and implement the standards that apply to their workplace.</a:t>
            </a:r>
          </a:p>
          <a:p>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11</a:t>
            </a:fld>
            <a:endParaRPr lang="en-US" dirty="0"/>
          </a:p>
        </p:txBody>
      </p:sp>
    </p:spTree>
    <p:extLst>
      <p:ext uri="{BB962C8B-B14F-4D97-AF65-F5344CB8AC3E}">
        <p14:creationId xmlns:p14="http://schemas.microsoft.com/office/powerpoint/2010/main" val="2415015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Hazards Not Otherwise Classified (HNOC) - Hazards that do not meet the specified criteria for the physical and health hazard classes provided in HazCom</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can prevent injuries and deaths caused by chemical exposures by learning about the hazards they present. Some injuries are caused by sudden reactions that happen when the wrong chemicals are accidently mixed together. Other injuries and deaths happen because chemicals can explode or catch fire, burning your skin, causing respiratory distress, or cause dizziness and nausea, or lead to the future long term health problems.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12</a:t>
            </a:fld>
            <a:endParaRPr lang="en-US" dirty="0"/>
          </a:p>
        </p:txBody>
      </p:sp>
    </p:spTree>
    <p:extLst>
      <p:ext uri="{BB962C8B-B14F-4D97-AF65-F5344CB8AC3E}">
        <p14:creationId xmlns:p14="http://schemas.microsoft.com/office/powerpoint/2010/main" val="186665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chemical can have both physical and health hazards.</a:t>
            </a:r>
          </a:p>
          <a:p>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13</a:t>
            </a:fld>
            <a:endParaRPr lang="en-US" dirty="0"/>
          </a:p>
        </p:txBody>
      </p:sp>
    </p:spTree>
    <p:extLst>
      <p:ext uri="{BB962C8B-B14F-4D97-AF65-F5344CB8AC3E}">
        <p14:creationId xmlns:p14="http://schemas.microsoft.com/office/powerpoint/2010/main" val="1578518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911</a:t>
            </a:r>
            <a:r>
              <a:rPr lang="en-US" baseline="0" dirty="0"/>
              <a:t> response may be needed for a chemical release with acute effects while non-urgent healthcare might be needed to diagnosis and treat chronic effects that may occur with a lifetime of exposure. </a:t>
            </a:r>
            <a:endParaRPr lang="en-US" dirty="0"/>
          </a:p>
        </p:txBody>
      </p:sp>
      <p:sp>
        <p:nvSpPr>
          <p:cNvPr id="4" name="Slide Number Placeholder 3"/>
          <p:cNvSpPr>
            <a:spLocks noGrp="1"/>
          </p:cNvSpPr>
          <p:nvPr>
            <p:ph type="sldNum" sz="quarter" idx="10"/>
          </p:nvPr>
        </p:nvSpPr>
        <p:spPr/>
        <p:txBody>
          <a:bodyPr/>
          <a:lstStyle/>
          <a:p>
            <a:fld id="{D61E663F-1F98-4A2B-AF9C-2072C62D499C}" type="slidenum">
              <a:rPr lang="en-US" smtClean="0"/>
              <a:t>14</a:t>
            </a:fld>
            <a:endParaRPr lang="en-US" dirty="0"/>
          </a:p>
        </p:txBody>
      </p:sp>
    </p:spTree>
    <p:extLst>
      <p:ext uri="{BB962C8B-B14F-4D97-AF65-F5344CB8AC3E}">
        <p14:creationId xmlns:p14="http://schemas.microsoft.com/office/powerpoint/2010/main" val="154965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C103D4-59BB-4B6E-80AD-4BCD05AA0AAA}"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0E4864-2468-4A4E-AD61-D57A664CD037}" type="slidenum">
              <a:rPr lang="en-US" smtClean="0"/>
              <a:t>‹#›</a:t>
            </a:fld>
            <a:endParaRPr lang="en-US" dirty="0"/>
          </a:p>
        </p:txBody>
      </p:sp>
    </p:spTree>
    <p:extLst>
      <p:ext uri="{BB962C8B-B14F-4D97-AF65-F5344CB8AC3E}">
        <p14:creationId xmlns:p14="http://schemas.microsoft.com/office/powerpoint/2010/main" val="339324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103D4-59BB-4B6E-80AD-4BCD05AA0AAA}"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0E4864-2468-4A4E-AD61-D57A664CD037}" type="slidenum">
              <a:rPr lang="en-US" smtClean="0"/>
              <a:t>‹#›</a:t>
            </a:fld>
            <a:endParaRPr lang="en-US" dirty="0"/>
          </a:p>
        </p:txBody>
      </p:sp>
    </p:spTree>
    <p:extLst>
      <p:ext uri="{BB962C8B-B14F-4D97-AF65-F5344CB8AC3E}">
        <p14:creationId xmlns:p14="http://schemas.microsoft.com/office/powerpoint/2010/main" val="137265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103D4-59BB-4B6E-80AD-4BCD05AA0AAA}"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0E4864-2468-4A4E-AD61-D57A664CD037}" type="slidenum">
              <a:rPr lang="en-US" smtClean="0"/>
              <a:t>‹#›</a:t>
            </a:fld>
            <a:endParaRPr lang="en-US" dirty="0"/>
          </a:p>
        </p:txBody>
      </p:sp>
    </p:spTree>
    <p:extLst>
      <p:ext uri="{BB962C8B-B14F-4D97-AF65-F5344CB8AC3E}">
        <p14:creationId xmlns:p14="http://schemas.microsoft.com/office/powerpoint/2010/main" val="215145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C103D4-59BB-4B6E-80AD-4BCD05AA0AAA}"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0E4864-2468-4A4E-AD61-D57A664CD037}" type="slidenum">
              <a:rPr lang="en-US" smtClean="0"/>
              <a:t>‹#›</a:t>
            </a:fld>
            <a:endParaRPr lang="en-US" dirty="0"/>
          </a:p>
        </p:txBody>
      </p:sp>
    </p:spTree>
    <p:extLst>
      <p:ext uri="{BB962C8B-B14F-4D97-AF65-F5344CB8AC3E}">
        <p14:creationId xmlns:p14="http://schemas.microsoft.com/office/powerpoint/2010/main" val="286279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C103D4-59BB-4B6E-80AD-4BCD05AA0AAA}" type="datetimeFigureOut">
              <a:rPr lang="en-US" smtClean="0"/>
              <a:t>3/26/2021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0E4864-2468-4A4E-AD61-D57A664CD037}" type="slidenum">
              <a:rPr lang="en-US" smtClean="0"/>
              <a:t>‹#›</a:t>
            </a:fld>
            <a:endParaRPr lang="en-US" dirty="0"/>
          </a:p>
        </p:txBody>
      </p:sp>
    </p:spTree>
    <p:extLst>
      <p:ext uri="{BB962C8B-B14F-4D97-AF65-F5344CB8AC3E}">
        <p14:creationId xmlns:p14="http://schemas.microsoft.com/office/powerpoint/2010/main" val="330805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C103D4-59BB-4B6E-80AD-4BCD05AA0AAA}"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0E4864-2468-4A4E-AD61-D57A664CD037}" type="slidenum">
              <a:rPr lang="en-US" smtClean="0"/>
              <a:t>‹#›</a:t>
            </a:fld>
            <a:endParaRPr lang="en-US" dirty="0"/>
          </a:p>
        </p:txBody>
      </p:sp>
    </p:spTree>
    <p:extLst>
      <p:ext uri="{BB962C8B-B14F-4D97-AF65-F5344CB8AC3E}">
        <p14:creationId xmlns:p14="http://schemas.microsoft.com/office/powerpoint/2010/main" val="39953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C103D4-59BB-4B6E-80AD-4BCD05AA0AAA}" type="datetimeFigureOut">
              <a:rPr lang="en-US" smtClean="0"/>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0E4864-2468-4A4E-AD61-D57A664CD037}" type="slidenum">
              <a:rPr lang="en-US" smtClean="0"/>
              <a:t>‹#›</a:t>
            </a:fld>
            <a:endParaRPr lang="en-US" dirty="0"/>
          </a:p>
        </p:txBody>
      </p:sp>
    </p:spTree>
    <p:extLst>
      <p:ext uri="{BB962C8B-B14F-4D97-AF65-F5344CB8AC3E}">
        <p14:creationId xmlns:p14="http://schemas.microsoft.com/office/powerpoint/2010/main" val="275247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C103D4-59BB-4B6E-80AD-4BCD05AA0AAA}" type="datetimeFigureOut">
              <a:rPr lang="en-US" smtClean="0"/>
              <a:t>3/26/2021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0E4864-2468-4A4E-AD61-D57A664CD037}" type="slidenum">
              <a:rPr lang="en-US" smtClean="0"/>
              <a:t>‹#›</a:t>
            </a:fld>
            <a:endParaRPr lang="en-US" dirty="0"/>
          </a:p>
        </p:txBody>
      </p:sp>
    </p:spTree>
    <p:extLst>
      <p:ext uri="{BB962C8B-B14F-4D97-AF65-F5344CB8AC3E}">
        <p14:creationId xmlns:p14="http://schemas.microsoft.com/office/powerpoint/2010/main" val="2954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103D4-59BB-4B6E-80AD-4BCD05AA0AAA}" type="datetimeFigureOut">
              <a:rPr lang="en-US" smtClean="0"/>
              <a:t>3/26/2021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0E4864-2468-4A4E-AD61-D57A664CD037}" type="slidenum">
              <a:rPr lang="en-US" smtClean="0"/>
              <a:t>‹#›</a:t>
            </a:fld>
            <a:endParaRPr lang="en-US" dirty="0"/>
          </a:p>
        </p:txBody>
      </p:sp>
    </p:spTree>
    <p:extLst>
      <p:ext uri="{BB962C8B-B14F-4D97-AF65-F5344CB8AC3E}">
        <p14:creationId xmlns:p14="http://schemas.microsoft.com/office/powerpoint/2010/main" val="3331938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C103D4-59BB-4B6E-80AD-4BCD05AA0AAA}"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0E4864-2468-4A4E-AD61-D57A664CD037}" type="slidenum">
              <a:rPr lang="en-US" smtClean="0"/>
              <a:t>‹#›</a:t>
            </a:fld>
            <a:endParaRPr lang="en-US" dirty="0"/>
          </a:p>
        </p:txBody>
      </p:sp>
    </p:spTree>
    <p:extLst>
      <p:ext uri="{BB962C8B-B14F-4D97-AF65-F5344CB8AC3E}">
        <p14:creationId xmlns:p14="http://schemas.microsoft.com/office/powerpoint/2010/main" val="182589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C103D4-59BB-4B6E-80AD-4BCD05AA0AAA}"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0E4864-2468-4A4E-AD61-D57A664CD037}" type="slidenum">
              <a:rPr lang="en-US" smtClean="0"/>
              <a:t>‹#›</a:t>
            </a:fld>
            <a:endParaRPr lang="en-US" dirty="0"/>
          </a:p>
        </p:txBody>
      </p:sp>
    </p:spTree>
    <p:extLst>
      <p:ext uri="{BB962C8B-B14F-4D97-AF65-F5344CB8AC3E}">
        <p14:creationId xmlns:p14="http://schemas.microsoft.com/office/powerpoint/2010/main" val="56417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alpha val="2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103D4-59BB-4B6E-80AD-4BCD05AA0AAA}" type="datetimeFigureOut">
              <a:rPr lang="en-US" smtClean="0"/>
              <a:t>3/26/2021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E4864-2468-4A4E-AD61-D57A664CD037}" type="slidenum">
              <a:rPr lang="en-US" smtClean="0"/>
              <a:t>‹#›</a:t>
            </a:fld>
            <a:endParaRPr lang="en-US" dirty="0"/>
          </a:p>
        </p:txBody>
      </p:sp>
    </p:spTree>
    <p:extLst>
      <p:ext uri="{BB962C8B-B14F-4D97-AF65-F5344CB8AC3E}">
        <p14:creationId xmlns:p14="http://schemas.microsoft.com/office/powerpoint/2010/main" val="111515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52500"/>
            <a:ext cx="9144000" cy="1791058"/>
          </a:xfrm>
        </p:spPr>
        <p:txBody>
          <a:bodyPr/>
          <a:lstStyle/>
          <a:p>
            <a:r>
              <a:rPr lang="en-US" b="1" dirty="0"/>
              <a:t>Hazard Communication Standards</a:t>
            </a:r>
          </a:p>
        </p:txBody>
      </p:sp>
      <p:sp>
        <p:nvSpPr>
          <p:cNvPr id="3" name="Subtitle 2"/>
          <p:cNvSpPr>
            <a:spLocks noGrp="1"/>
          </p:cNvSpPr>
          <p:nvPr>
            <p:ph type="subTitle" idx="1"/>
          </p:nvPr>
        </p:nvSpPr>
        <p:spPr>
          <a:xfrm>
            <a:off x="1524000" y="2616915"/>
            <a:ext cx="9144000" cy="1655762"/>
          </a:xfrm>
        </p:spPr>
        <p:txBody>
          <a:bodyPr/>
          <a:lstStyle/>
          <a:p>
            <a:r>
              <a:rPr lang="en-US" dirty="0"/>
              <a:t>for Women in Agriculture</a:t>
            </a:r>
          </a:p>
          <a:p>
            <a:endParaRPr lang="en-US" dirty="0"/>
          </a:p>
          <a:p>
            <a:r>
              <a:rPr lang="en-US" sz="1800" i="1" dirty="0"/>
              <a:t>OSHA Standard 29 CFR 1910.1200</a:t>
            </a:r>
          </a:p>
          <a:p>
            <a:r>
              <a:rPr lang="en-US" sz="1800" i="1" dirty="0"/>
              <a:t>Susan Harwood Training Grant (SH-05068-SH8)</a:t>
            </a:r>
          </a:p>
        </p:txBody>
      </p:sp>
      <p:sp>
        <p:nvSpPr>
          <p:cNvPr id="4" name="Rectangle 3">
            <a:extLst>
              <a:ext uri="{FF2B5EF4-FFF2-40B4-BE49-F238E27FC236}">
                <a16:creationId xmlns:a16="http://schemas.microsoft.com/office/drawing/2014/main" id="{B4CBC3FC-C15D-475E-A2D7-C64678E56483}"/>
              </a:ext>
            </a:extLst>
          </p:cNvPr>
          <p:cNvSpPr/>
          <p:nvPr/>
        </p:nvSpPr>
        <p:spPr>
          <a:xfrm>
            <a:off x="2603500" y="5224939"/>
            <a:ext cx="6985000" cy="1600438"/>
          </a:xfrm>
          <a:prstGeom prst="rect">
            <a:avLst/>
          </a:prstGeom>
        </p:spPr>
        <p:txBody>
          <a:bodyPr wrap="square">
            <a:spAutoFit/>
          </a:bodyPr>
          <a:lstStyle/>
          <a:p>
            <a:pPr algn="ctr"/>
            <a:r>
              <a:rPr lang="en-US" sz="1400" i="1" dirty="0"/>
              <a:t>This material was produced under a Susan Harwood Training Grant (SH-05068-</a:t>
            </a:r>
            <a:r>
              <a:rPr lang="en-US" sz="1400" i="1" dirty="0" err="1"/>
              <a:t>SH8</a:t>
            </a:r>
            <a:r>
              <a:rPr lang="en-US" sz="1400" i="1" dirty="0"/>
              <a:t>) from the Occupational Safety and Health Administration (OSHA),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a:t>
            </a:r>
          </a:p>
        </p:txBody>
      </p:sp>
    </p:spTree>
    <p:extLst>
      <p:ext uri="{BB962C8B-B14F-4D97-AF65-F5344CB8AC3E}">
        <p14:creationId xmlns:p14="http://schemas.microsoft.com/office/powerpoint/2010/main" val="3790652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State Plans</a:t>
            </a:r>
          </a:p>
        </p:txBody>
      </p:sp>
      <p:sp>
        <p:nvSpPr>
          <p:cNvPr id="6" name="Content Placeholder 5"/>
          <p:cNvSpPr>
            <a:spLocks noGrp="1"/>
          </p:cNvSpPr>
          <p:nvPr>
            <p:ph idx="1"/>
          </p:nvPr>
        </p:nvSpPr>
        <p:spPr/>
        <p:txBody>
          <a:bodyPr/>
          <a:lstStyle/>
          <a:p>
            <a:r>
              <a:rPr lang="en-US" dirty="0"/>
              <a:t>If you are operating in an OSHA-approved State Plan state, you must comply with the state’s requirements (which may be different than those of the Federal rule).</a:t>
            </a:r>
          </a:p>
          <a:p>
            <a:pPr marL="0" indent="0">
              <a:buNone/>
            </a:pPr>
            <a:endParaRPr lang="en-US" dirty="0"/>
          </a:p>
          <a:p>
            <a:r>
              <a:rPr lang="en-US" dirty="0"/>
              <a:t>Many State Plan states had hazard communication laws prior to the federal rule. </a:t>
            </a:r>
          </a:p>
          <a:p>
            <a:pPr marL="0" indent="0">
              <a:buNone/>
            </a:pPr>
            <a:endParaRPr lang="en-US" dirty="0"/>
          </a:p>
          <a:p>
            <a:r>
              <a:rPr lang="en-US" dirty="0"/>
              <a:t>Employers in State Plan states should contact their state OSHA offices for more information.</a:t>
            </a:r>
            <a:endParaRPr lang="en-US" baseline="30000" dirty="0"/>
          </a:p>
        </p:txBody>
      </p:sp>
      <p:sp>
        <p:nvSpPr>
          <p:cNvPr id="3" name="TextBox 2"/>
          <p:cNvSpPr txBox="1"/>
          <p:nvPr/>
        </p:nvSpPr>
        <p:spPr>
          <a:xfrm>
            <a:off x="248405" y="6271809"/>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
        <p:nvSpPr>
          <p:cNvPr id="2" name="TextBox 1"/>
          <p:cNvSpPr txBox="1"/>
          <p:nvPr/>
        </p:nvSpPr>
        <p:spPr>
          <a:xfrm>
            <a:off x="768612" y="6550223"/>
            <a:ext cx="10654776" cy="307777"/>
          </a:xfrm>
          <a:prstGeom prst="rect">
            <a:avLst/>
          </a:prstGeom>
          <a:noFill/>
        </p:spPr>
        <p:txBody>
          <a:bodyPr wrap="none" rtlCol="0">
            <a:spAutoFit/>
          </a:bodyPr>
          <a:lstStyle/>
          <a:p>
            <a:pPr algn="ctr"/>
            <a:r>
              <a:rPr lang="en-US" sz="1400" i="1" dirty="0"/>
              <a:t>Hazard Communication Guidelines for Compliance (OSHA 3111 2000); Occupational Safety and Health Administration, U.S. Department of Labor</a:t>
            </a:r>
          </a:p>
        </p:txBody>
      </p:sp>
    </p:spTree>
    <p:extLst>
      <p:ext uri="{BB962C8B-B14F-4D97-AF65-F5344CB8AC3E}">
        <p14:creationId xmlns:p14="http://schemas.microsoft.com/office/powerpoint/2010/main" val="270874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29 CFR 1910 – General Industry</a:t>
            </a:r>
          </a:p>
        </p:txBody>
      </p:sp>
      <p:sp>
        <p:nvSpPr>
          <p:cNvPr id="3" name="Content Placeholder 2"/>
          <p:cNvSpPr>
            <a:spLocks noGrp="1"/>
          </p:cNvSpPr>
          <p:nvPr>
            <p:ph sz="half" idx="1"/>
          </p:nvPr>
        </p:nvSpPr>
        <p:spPr/>
        <p:txBody>
          <a:bodyPr/>
          <a:lstStyle/>
          <a:p>
            <a:r>
              <a:rPr lang="en-US" i="1" dirty="0"/>
              <a:t>Applicable</a:t>
            </a:r>
            <a:r>
              <a:rPr lang="en-US" dirty="0"/>
              <a:t> to agriculture – addresses:</a:t>
            </a:r>
          </a:p>
          <a:p>
            <a:pPr lvl="1"/>
            <a:r>
              <a:rPr lang="en-US" dirty="0"/>
              <a:t>Storage and handling of anhydrous ammonia</a:t>
            </a:r>
          </a:p>
          <a:p>
            <a:pPr lvl="1"/>
            <a:r>
              <a:rPr lang="en-US" dirty="0"/>
              <a:t>Temporary labor camps</a:t>
            </a:r>
          </a:p>
          <a:p>
            <a:pPr lvl="1"/>
            <a:r>
              <a:rPr lang="en-US" dirty="0"/>
              <a:t>Hearing conservation and noise exposure</a:t>
            </a:r>
          </a:p>
          <a:p>
            <a:pPr lvl="1"/>
            <a:r>
              <a:rPr lang="en-US" dirty="0"/>
              <a:t>Eye and face protection</a:t>
            </a:r>
          </a:p>
          <a:p>
            <a:pPr lvl="1"/>
            <a:r>
              <a:rPr lang="en-US" dirty="0"/>
              <a:t>Respiratory protection</a:t>
            </a:r>
          </a:p>
          <a:p>
            <a:pPr lvl="1"/>
            <a:r>
              <a:rPr lang="en-US" b="1" dirty="0"/>
              <a:t>Hazard communications</a:t>
            </a:r>
            <a:endParaRPr lang="en-US" dirty="0">
              <a:solidFill>
                <a:schemeClr val="accent5"/>
              </a:solidFill>
            </a:endParaRPr>
          </a:p>
        </p:txBody>
      </p:sp>
      <p:sp>
        <p:nvSpPr>
          <p:cNvPr id="7" name="TextBox 6"/>
          <p:cNvSpPr txBox="1"/>
          <p:nvPr/>
        </p:nvSpPr>
        <p:spPr>
          <a:xfrm>
            <a:off x="3742118" y="6550223"/>
            <a:ext cx="4707764" cy="307777"/>
          </a:xfrm>
          <a:prstGeom prst="rect">
            <a:avLst/>
          </a:prstGeom>
          <a:noFill/>
        </p:spPr>
        <p:txBody>
          <a:bodyPr wrap="none" rtlCol="0">
            <a:spAutoFit/>
          </a:bodyPr>
          <a:lstStyle/>
          <a:p>
            <a:pPr algn="ctr"/>
            <a:r>
              <a:rPr lang="en-US" sz="1400" dirty="0"/>
              <a:t>AgriSafe Network </a:t>
            </a:r>
            <a:r>
              <a:rPr lang="en-US" sz="1400" i="1" dirty="0"/>
              <a:t>Understanding OSHA Agricultural Standards</a:t>
            </a:r>
            <a:endParaRPr lang="en-US" sz="1400" dirty="0"/>
          </a:p>
        </p:txBody>
      </p:sp>
      <p:pic>
        <p:nvPicPr>
          <p:cNvPr id="10" name="Content Placeholder 9" descr="Woman wearing personal protective equipment while mopping" title="Woman Holding Mop"/>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306560" y="1825625"/>
            <a:ext cx="2912879" cy="4351338"/>
          </a:xfrm>
        </p:spPr>
      </p:pic>
      <p:sp>
        <p:nvSpPr>
          <p:cNvPr id="12" name="Rectangle 11"/>
          <p:cNvSpPr/>
          <p:nvPr/>
        </p:nvSpPr>
        <p:spPr>
          <a:xfrm>
            <a:off x="8813798" y="5869186"/>
            <a:ext cx="1405641" cy="307777"/>
          </a:xfrm>
          <a:prstGeom prst="rect">
            <a:avLst/>
          </a:prstGeom>
        </p:spPr>
        <p:txBody>
          <a:bodyPr wrap="none">
            <a:spAutoFit/>
          </a:bodyPr>
          <a:lstStyle/>
          <a:p>
            <a:r>
              <a:rPr lang="en-US" sz="1400" i="1" dirty="0"/>
              <a:t>www.pexels.com</a:t>
            </a:r>
          </a:p>
        </p:txBody>
      </p:sp>
    </p:spTree>
    <p:extLst>
      <p:ext uri="{BB962C8B-B14F-4D97-AF65-F5344CB8AC3E}">
        <p14:creationId xmlns:p14="http://schemas.microsoft.com/office/powerpoint/2010/main" val="4153556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hazardous chemical?</a:t>
            </a:r>
          </a:p>
        </p:txBody>
      </p:sp>
      <p:sp>
        <p:nvSpPr>
          <p:cNvPr id="3" name="Content Placeholder 2"/>
          <p:cNvSpPr>
            <a:spLocks noGrp="1"/>
          </p:cNvSpPr>
          <p:nvPr>
            <p:ph idx="1"/>
          </p:nvPr>
        </p:nvSpPr>
        <p:spPr/>
        <p:txBody>
          <a:bodyPr/>
          <a:lstStyle/>
          <a:p>
            <a:r>
              <a:rPr lang="en-US" dirty="0"/>
              <a:t>Any chemical classified as a </a:t>
            </a:r>
            <a:r>
              <a:rPr lang="en-US" i="1" dirty="0"/>
              <a:t>physical hazard</a:t>
            </a:r>
            <a:r>
              <a:rPr lang="en-US" dirty="0"/>
              <a:t> or a </a:t>
            </a:r>
            <a:r>
              <a:rPr lang="en-US" i="1" dirty="0"/>
              <a:t>health hazard</a:t>
            </a:r>
            <a:r>
              <a:rPr lang="en-US" dirty="0"/>
              <a:t>, or a hazard not otherwise classified</a:t>
            </a:r>
          </a:p>
          <a:p>
            <a:endParaRPr lang="en-US" dirty="0"/>
          </a:p>
          <a:p>
            <a:r>
              <a:rPr lang="en-US" dirty="0">
                <a:solidFill>
                  <a:prstClr val="black"/>
                </a:solidFill>
              </a:rPr>
              <a:t>Chemicals in all forms are covered by the Hazard Communication Standard – liquids, solids, gases, vapors, fumes, and mists – whether they are contained or not</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431531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HCS Health and Physical Hazards</a:t>
            </a:r>
          </a:p>
        </p:txBody>
      </p:sp>
      <p:sp>
        <p:nvSpPr>
          <p:cNvPr id="4" name="TextBox 3"/>
          <p:cNvSpPr txBox="1"/>
          <p:nvPr/>
        </p:nvSpPr>
        <p:spPr>
          <a:xfrm>
            <a:off x="9008436" y="6027003"/>
            <a:ext cx="3183564" cy="830997"/>
          </a:xfrm>
          <a:prstGeom prst="rect">
            <a:avLst/>
          </a:prstGeom>
          <a:noFill/>
        </p:spPr>
        <p:txBody>
          <a:bodyPr wrap="square" rtlCol="0">
            <a:spAutoFit/>
          </a:bodyPr>
          <a:lstStyle/>
          <a:p>
            <a:r>
              <a:rPr lang="en-US" sz="1200" i="1" dirty="0"/>
              <a:t>Hazard Communication: Small Entity Guide for Employers that Use Hazardous Chemicals (OSHA 3695-03 2014); Occupational Safety and Health Administration, U.S. Department of Labor</a:t>
            </a:r>
          </a:p>
        </p:txBody>
      </p:sp>
      <p:pic>
        <p:nvPicPr>
          <p:cNvPr id="5" name="Content Placeholder 4" title="Health and Physical Hazards Cha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5800" y="1267864"/>
            <a:ext cx="4330700" cy="5596597"/>
          </a:xfrm>
        </p:spPr>
      </p:pic>
    </p:spTree>
    <p:extLst>
      <p:ext uri="{BB962C8B-B14F-4D97-AF65-F5344CB8AC3E}">
        <p14:creationId xmlns:p14="http://schemas.microsoft.com/office/powerpoint/2010/main" val="222355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and Long Term Health Hazards</a:t>
            </a:r>
          </a:p>
        </p:txBody>
      </p:sp>
      <p:sp>
        <p:nvSpPr>
          <p:cNvPr id="3" name="Content Placeholder 2"/>
          <p:cNvSpPr>
            <a:spLocks noGrp="1"/>
          </p:cNvSpPr>
          <p:nvPr>
            <p:ph idx="1"/>
          </p:nvPr>
        </p:nvSpPr>
        <p:spPr/>
        <p:txBody>
          <a:bodyPr/>
          <a:lstStyle/>
          <a:p>
            <a:r>
              <a:rPr lang="en-US" dirty="0"/>
              <a:t>Acute Effects</a:t>
            </a:r>
          </a:p>
          <a:p>
            <a:pPr lvl="1"/>
            <a:r>
              <a:rPr lang="en-US" dirty="0"/>
              <a:t>Fast</a:t>
            </a:r>
          </a:p>
          <a:p>
            <a:pPr lvl="1"/>
            <a:r>
              <a:rPr lang="en-US" dirty="0"/>
              <a:t>Immediate</a:t>
            </a:r>
          </a:p>
          <a:p>
            <a:pPr lvl="1"/>
            <a:r>
              <a:rPr lang="en-US" dirty="0"/>
              <a:t>High concentrations delivered</a:t>
            </a:r>
          </a:p>
          <a:p>
            <a:pPr marL="457200" lvl="1" indent="0">
              <a:buNone/>
            </a:pPr>
            <a:endParaRPr lang="en-US" dirty="0"/>
          </a:p>
          <a:p>
            <a:r>
              <a:rPr lang="en-US" dirty="0"/>
              <a:t>Chronic Effects</a:t>
            </a:r>
          </a:p>
          <a:p>
            <a:pPr lvl="1"/>
            <a:r>
              <a:rPr lang="en-US" dirty="0"/>
              <a:t>Takes years before any symptoms appear</a:t>
            </a:r>
          </a:p>
          <a:p>
            <a:pPr lvl="1"/>
            <a:r>
              <a:rPr lang="en-US" dirty="0"/>
              <a:t>Small doses over a long period of time accumulate to form a large dose</a:t>
            </a:r>
          </a:p>
        </p:txBody>
      </p:sp>
    </p:spTree>
    <p:extLst>
      <p:ext uri="{BB962C8B-B14F-4D97-AF65-F5344CB8AC3E}">
        <p14:creationId xmlns:p14="http://schemas.microsoft.com/office/powerpoint/2010/main" val="287277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HCS Purpose</a:t>
            </a:r>
          </a:p>
        </p:txBody>
      </p:sp>
      <p:sp>
        <p:nvSpPr>
          <p:cNvPr id="3" name="Content Placeholder 2"/>
          <p:cNvSpPr>
            <a:spLocks noGrp="1"/>
          </p:cNvSpPr>
          <p:nvPr>
            <p:ph idx="1"/>
          </p:nvPr>
        </p:nvSpPr>
        <p:spPr/>
        <p:txBody>
          <a:bodyPr>
            <a:normAutofit/>
          </a:bodyPr>
          <a:lstStyle/>
          <a:p>
            <a:r>
              <a:rPr lang="en-US" dirty="0"/>
              <a:t>To ensure that the hazards of all chemicals produced or imported are classified, and that information concerning the classified hazards is transmitted to employers and employees</a:t>
            </a:r>
          </a:p>
        </p:txBody>
      </p:sp>
      <p:sp>
        <p:nvSpPr>
          <p:cNvPr id="4" name="TextBox 3"/>
          <p:cNvSpPr txBox="1"/>
          <p:nvPr/>
        </p:nvSpPr>
        <p:spPr>
          <a:xfrm>
            <a:off x="248405" y="6311900"/>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
        <p:nvSpPr>
          <p:cNvPr id="7" name="TextBox 6"/>
          <p:cNvSpPr txBox="1"/>
          <p:nvPr/>
        </p:nvSpPr>
        <p:spPr>
          <a:xfrm>
            <a:off x="4311213" y="6550223"/>
            <a:ext cx="3913892" cy="307777"/>
          </a:xfrm>
          <a:prstGeom prst="rect">
            <a:avLst/>
          </a:prstGeom>
          <a:noFill/>
        </p:spPr>
        <p:txBody>
          <a:bodyPr wrap="none" rtlCol="0">
            <a:spAutoFit/>
          </a:bodyPr>
          <a:lstStyle/>
          <a:p>
            <a:pPr algn="ctr"/>
            <a:r>
              <a:rPr lang="en-US" sz="1400" i="1" dirty="0"/>
              <a:t>https://www.osha.gov/Publications/OSHA3658.pdf</a:t>
            </a:r>
          </a:p>
        </p:txBody>
      </p:sp>
      <p:pic>
        <p:nvPicPr>
          <p:cNvPr id="8" name="Picture 7" title="Hazard Communication Wallet C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903" y="3429000"/>
            <a:ext cx="4886793" cy="2743200"/>
          </a:xfrm>
          <a:prstGeom prst="rect">
            <a:avLst/>
          </a:prstGeom>
        </p:spPr>
      </p:pic>
      <p:pic>
        <p:nvPicPr>
          <p:cNvPr id="9" name="Picture 8" title="Hazard Communication Wallet Cardsi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193" y="3416300"/>
            <a:ext cx="4868214" cy="2743200"/>
          </a:xfrm>
          <a:prstGeom prst="rect">
            <a:avLst/>
          </a:prstGeom>
        </p:spPr>
      </p:pic>
    </p:spTree>
    <p:extLst>
      <p:ext uri="{BB962C8B-B14F-4D97-AF65-F5344CB8AC3E}">
        <p14:creationId xmlns:p14="http://schemas.microsoft.com/office/powerpoint/2010/main" val="258168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HCS History</a:t>
            </a:r>
          </a:p>
        </p:txBody>
      </p:sp>
      <p:sp>
        <p:nvSpPr>
          <p:cNvPr id="3" name="Content Placeholder 2"/>
          <p:cNvSpPr>
            <a:spLocks noGrp="1"/>
          </p:cNvSpPr>
          <p:nvPr>
            <p:ph idx="1"/>
          </p:nvPr>
        </p:nvSpPr>
        <p:spPr/>
        <p:txBody>
          <a:bodyPr>
            <a:normAutofit lnSpcReduction="10000"/>
          </a:bodyPr>
          <a:lstStyle/>
          <a:p>
            <a:r>
              <a:rPr lang="en-US" dirty="0"/>
              <a:t>1983 – First published; covered the manufacturing sector</a:t>
            </a:r>
          </a:p>
          <a:p>
            <a:pPr marL="0" indent="0">
              <a:buNone/>
            </a:pPr>
            <a:endParaRPr lang="en-US" dirty="0"/>
          </a:p>
          <a:p>
            <a:r>
              <a:rPr lang="en-US" dirty="0"/>
              <a:t>1987 – Expanded to cover all industries where workers are potentially exposed to hazardous chemicals</a:t>
            </a:r>
          </a:p>
          <a:p>
            <a:pPr marL="0" indent="0">
              <a:buNone/>
            </a:pPr>
            <a:endParaRPr lang="en-US" dirty="0"/>
          </a:p>
          <a:p>
            <a:r>
              <a:rPr lang="en-US" dirty="0"/>
              <a:t>2012 – Modified to align with the United Nations’ Globally Harmonized System of Classification and Labeling of Chemicals (GHS)</a:t>
            </a:r>
          </a:p>
          <a:p>
            <a:pPr lvl="1"/>
            <a:r>
              <a:rPr lang="en-US" dirty="0"/>
              <a:t>Helps ensure imported chemicals are accompanied by consistent hazard and precautionary information to protect workers in the U.S.</a:t>
            </a:r>
          </a:p>
          <a:p>
            <a:pPr lvl="1"/>
            <a:r>
              <a:rPr lang="en-US" dirty="0"/>
              <a:t>Facilitates trade of chemicals since it reduces potential barriers of differing global requirements for classification and labeling of chemicals</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3680503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 Requirements of HCS</a:t>
            </a:r>
          </a:p>
        </p:txBody>
      </p:sp>
      <p:sp>
        <p:nvSpPr>
          <p:cNvPr id="3" name="Content Placeholder 2"/>
          <p:cNvSpPr>
            <a:spLocks noGrp="1"/>
          </p:cNvSpPr>
          <p:nvPr>
            <p:ph idx="1"/>
          </p:nvPr>
        </p:nvSpPr>
        <p:spPr/>
        <p:txBody>
          <a:bodyPr/>
          <a:lstStyle/>
          <a:p>
            <a:r>
              <a:rPr lang="en-US" dirty="0"/>
              <a:t>Written Hazard Communication Program</a:t>
            </a:r>
          </a:p>
          <a:p>
            <a:r>
              <a:rPr lang="en-US" dirty="0"/>
              <a:t>Labeling</a:t>
            </a:r>
          </a:p>
          <a:p>
            <a:r>
              <a:rPr lang="en-US" dirty="0"/>
              <a:t>Safety Data Sheets (SDS)</a:t>
            </a:r>
          </a:p>
          <a:p>
            <a:r>
              <a:rPr lang="en-US" dirty="0"/>
              <a:t>Training</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2979142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HCS unique?</a:t>
            </a:r>
          </a:p>
        </p:txBody>
      </p:sp>
      <p:sp>
        <p:nvSpPr>
          <p:cNvPr id="3" name="Content Placeholder 2"/>
          <p:cNvSpPr>
            <a:spLocks noGrp="1"/>
          </p:cNvSpPr>
          <p:nvPr>
            <p:ph idx="1"/>
          </p:nvPr>
        </p:nvSpPr>
        <p:spPr/>
        <p:txBody>
          <a:bodyPr/>
          <a:lstStyle/>
          <a:p>
            <a:r>
              <a:rPr lang="en-US" dirty="0"/>
              <a:t>Incorporates a </a:t>
            </a:r>
            <a:r>
              <a:rPr lang="en-US" i="1" dirty="0"/>
              <a:t>downstream flow of information</a:t>
            </a:r>
            <a:r>
              <a:rPr lang="en-US" dirty="0"/>
              <a:t> from chemical manufacturers, importers, and distributors to employers using the products</a:t>
            </a:r>
          </a:p>
          <a:p>
            <a:endParaRPr lang="en-US" dirty="0"/>
          </a:p>
          <a:p>
            <a:r>
              <a:rPr lang="en-US" dirty="0"/>
              <a:t>Performance-oriented, meaning that you have the flexibility to adapt the rule to the needs of your workplace. It also means that you have to exercise more judgment to implement an appropriate and effective program.</a:t>
            </a:r>
            <a:endParaRPr lang="en-US" baseline="30000" dirty="0"/>
          </a:p>
        </p:txBody>
      </p:sp>
      <p:sp>
        <p:nvSpPr>
          <p:cNvPr id="5" name="TextBox 4"/>
          <p:cNvSpPr txBox="1"/>
          <p:nvPr/>
        </p:nvSpPr>
        <p:spPr>
          <a:xfrm>
            <a:off x="248405" y="6273224"/>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
        <p:nvSpPr>
          <p:cNvPr id="4" name="TextBox 3"/>
          <p:cNvSpPr txBox="1"/>
          <p:nvPr/>
        </p:nvSpPr>
        <p:spPr>
          <a:xfrm>
            <a:off x="768612" y="6550223"/>
            <a:ext cx="10654776" cy="307777"/>
          </a:xfrm>
          <a:prstGeom prst="rect">
            <a:avLst/>
          </a:prstGeom>
          <a:noFill/>
        </p:spPr>
        <p:txBody>
          <a:bodyPr wrap="none" rtlCol="0">
            <a:spAutoFit/>
          </a:bodyPr>
          <a:lstStyle/>
          <a:p>
            <a:pPr algn="ctr"/>
            <a:r>
              <a:rPr lang="en-US" sz="1400" i="1" dirty="0"/>
              <a:t>Hazard Communication Guidelines for Compliance (OSHA 3111 2000); Occupational Safety and Health Administration, U.S. Department of Labor</a:t>
            </a:r>
          </a:p>
        </p:txBody>
      </p:sp>
    </p:spTree>
    <p:extLst>
      <p:ext uri="{BB962C8B-B14F-4D97-AF65-F5344CB8AC3E}">
        <p14:creationId xmlns:p14="http://schemas.microsoft.com/office/powerpoint/2010/main" val="1751992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Three-Part Approach</a:t>
            </a:r>
          </a:p>
        </p:txBody>
      </p:sp>
      <p:sp>
        <p:nvSpPr>
          <p:cNvPr id="3" name="Content Placeholder 2"/>
          <p:cNvSpPr>
            <a:spLocks noGrp="1"/>
          </p:cNvSpPr>
          <p:nvPr>
            <p:ph idx="1"/>
          </p:nvPr>
        </p:nvSpPr>
        <p:spPr/>
        <p:txBody>
          <a:bodyPr/>
          <a:lstStyle/>
          <a:p>
            <a:pPr marL="0" indent="0">
              <a:buNone/>
            </a:pPr>
            <a:r>
              <a:rPr lang="en-US" dirty="0"/>
              <a:t>For downstream communication of information to employers and employees:</a:t>
            </a:r>
          </a:p>
          <a:p>
            <a:pPr marL="514350" indent="-514350">
              <a:buFont typeface="+mj-lt"/>
              <a:buAutoNum type="arabicPeriod"/>
            </a:pPr>
            <a:r>
              <a:rPr lang="en-US" dirty="0"/>
              <a:t>Labeling containers of hazardous chemicals, which serves as an immediate warning of hazards</a:t>
            </a:r>
          </a:p>
          <a:p>
            <a:pPr marL="514350" indent="-514350">
              <a:buFont typeface="+mj-lt"/>
              <a:buAutoNum type="arabicPeriod"/>
            </a:pPr>
            <a:r>
              <a:rPr lang="en-US" dirty="0"/>
              <a:t>SDSs, which are sources of detailed information on the hazardous chemical</a:t>
            </a:r>
          </a:p>
          <a:p>
            <a:pPr marL="514350" indent="-514350">
              <a:buFont typeface="+mj-lt"/>
              <a:buAutoNum type="arabicPeriod"/>
            </a:pPr>
            <a:r>
              <a:rPr lang="en-US" dirty="0"/>
              <a:t>Training on the hazards</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398095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Upon completion of this training, participants will be able to:</a:t>
            </a:r>
          </a:p>
          <a:p>
            <a:r>
              <a:rPr lang="en-US" dirty="0"/>
              <a:t>Describe the purpose of OSHA’s Hazard Communication Standard (HCS).</a:t>
            </a:r>
          </a:p>
          <a:p>
            <a:r>
              <a:rPr lang="en-US" dirty="0"/>
              <a:t>Explain the basic requirements of the HCS.</a:t>
            </a:r>
          </a:p>
          <a:p>
            <a:r>
              <a:rPr lang="en-US" dirty="0"/>
              <a:t>Recall the requirements of a </a:t>
            </a:r>
            <a:r>
              <a:rPr lang="en-US" u="sng" dirty="0"/>
              <a:t>written hazard communication</a:t>
            </a:r>
            <a:r>
              <a:rPr lang="en-US" dirty="0"/>
              <a:t> program.</a:t>
            </a:r>
          </a:p>
          <a:p>
            <a:r>
              <a:rPr lang="en-US" dirty="0"/>
              <a:t>Describe the requirements and purpose of hazard warning labels.</a:t>
            </a:r>
          </a:p>
          <a:p>
            <a:r>
              <a:rPr lang="en-US" dirty="0"/>
              <a:t>Interpret the information contained in Safety Data Sheets (SDS).</a:t>
            </a:r>
          </a:p>
          <a:p>
            <a:r>
              <a:rPr lang="en-US" dirty="0"/>
              <a:t>List the components of a </a:t>
            </a:r>
            <a:r>
              <a:rPr lang="en-US" u="sng" dirty="0"/>
              <a:t>hazard communication training</a:t>
            </a:r>
            <a:r>
              <a:rPr lang="en-US" dirty="0"/>
              <a:t> program.</a:t>
            </a:r>
          </a:p>
          <a:p>
            <a:r>
              <a:rPr lang="en-US" dirty="0"/>
              <a:t>Differentiate between physical and health hazards of agricultural chemicals.</a:t>
            </a:r>
          </a:p>
          <a:p>
            <a:r>
              <a:rPr lang="en-US" dirty="0"/>
              <a:t>Identify and safely use chemicals/pesticides and respiratory protection.</a:t>
            </a:r>
          </a:p>
          <a:p>
            <a:endParaRPr lang="en-US" dirty="0"/>
          </a:p>
        </p:txBody>
      </p:sp>
    </p:spTree>
    <p:extLst>
      <p:ext uri="{BB962C8B-B14F-4D97-AF65-F5344CB8AC3E}">
        <p14:creationId xmlns:p14="http://schemas.microsoft.com/office/powerpoint/2010/main" val="108767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Chemical Manufacturer/Importer/Distributor Responsibilities</a:t>
            </a:r>
          </a:p>
        </p:txBody>
      </p:sp>
      <p:sp>
        <p:nvSpPr>
          <p:cNvPr id="3" name="Content Placeholder 2"/>
          <p:cNvSpPr>
            <a:spLocks noGrp="1"/>
          </p:cNvSpPr>
          <p:nvPr>
            <p:ph idx="1"/>
          </p:nvPr>
        </p:nvSpPr>
        <p:spPr/>
        <p:txBody>
          <a:bodyPr>
            <a:normAutofit/>
          </a:bodyPr>
          <a:lstStyle/>
          <a:p>
            <a:pPr marL="0" lvl="0" indent="0">
              <a:buNone/>
            </a:pPr>
            <a:endParaRPr lang="en-US" dirty="0">
              <a:solidFill>
                <a:prstClr val="black"/>
              </a:solidFill>
            </a:endParaRPr>
          </a:p>
          <a:p>
            <a:pPr lvl="0"/>
            <a:r>
              <a:rPr lang="en-US" dirty="0">
                <a:solidFill>
                  <a:prstClr val="black"/>
                </a:solidFill>
              </a:rPr>
              <a:t>Classify the hazards of the chemicals they produce or import</a:t>
            </a:r>
          </a:p>
          <a:p>
            <a:pPr lvl="0"/>
            <a:endParaRPr lang="en-US" dirty="0">
              <a:solidFill>
                <a:prstClr val="black"/>
              </a:solidFill>
            </a:endParaRPr>
          </a:p>
          <a:p>
            <a:r>
              <a:rPr lang="en-US" dirty="0">
                <a:solidFill>
                  <a:prstClr val="black"/>
                </a:solidFill>
              </a:rPr>
              <a:t>Prepare appropriate labels and safety data sheets (SDSs) to convey the hazards, as well as recommended protective measures</a:t>
            </a:r>
          </a:p>
          <a:p>
            <a:pPr marL="0" lvl="0" indent="0">
              <a:buNone/>
            </a:pPr>
            <a:endParaRPr lang="en-US" dirty="0">
              <a:solidFill>
                <a:prstClr val="black"/>
              </a:solidFill>
            </a:endParaRPr>
          </a:p>
          <a:p>
            <a:r>
              <a:rPr lang="en-US" dirty="0">
                <a:solidFill>
                  <a:prstClr val="black"/>
                </a:solidFill>
              </a:rPr>
              <a:t>Ensure that the containers of hazardous chemicals are labeled when shipped and that SDSs are provided downstream with the first shipment and when the SDSs are updated</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3501904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Responsibilities</a:t>
            </a:r>
          </a:p>
        </p:txBody>
      </p:sp>
      <p:sp>
        <p:nvSpPr>
          <p:cNvPr id="3" name="Content Placeholder 2"/>
          <p:cNvSpPr>
            <a:spLocks noGrp="1"/>
          </p:cNvSpPr>
          <p:nvPr>
            <p:ph idx="1"/>
          </p:nvPr>
        </p:nvSpPr>
        <p:spPr/>
        <p:txBody>
          <a:bodyPr/>
          <a:lstStyle/>
          <a:p>
            <a:r>
              <a:rPr lang="en-US" dirty="0"/>
              <a:t>Establish hazard communication programs</a:t>
            </a:r>
          </a:p>
          <a:p>
            <a:endParaRPr lang="en-US" dirty="0"/>
          </a:p>
          <a:p>
            <a:r>
              <a:rPr lang="en-US" dirty="0"/>
              <a:t>Receive labels and SDSs from suppliers</a:t>
            </a:r>
          </a:p>
          <a:p>
            <a:pPr marL="0" indent="0">
              <a:buNone/>
            </a:pPr>
            <a:endParaRPr lang="en-US" dirty="0"/>
          </a:p>
          <a:p>
            <a:r>
              <a:rPr lang="en-US" dirty="0"/>
              <a:t>Provide workers with access to labels and SDSs</a:t>
            </a:r>
          </a:p>
          <a:p>
            <a:pPr marL="0" indent="0">
              <a:buNone/>
            </a:pPr>
            <a:endParaRPr lang="en-US" dirty="0"/>
          </a:p>
          <a:p>
            <a:r>
              <a:rPr lang="en-US" dirty="0"/>
              <a:t>Inform and train workers</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2632873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Hazard Communication Works</a:t>
            </a:r>
          </a:p>
        </p:txBody>
      </p:sp>
      <p:sp>
        <p:nvSpPr>
          <p:cNvPr id="4" name="TextBox 3"/>
          <p:cNvSpPr txBox="1"/>
          <p:nvPr/>
        </p:nvSpPr>
        <p:spPr>
          <a:xfrm>
            <a:off x="10069746" y="5473005"/>
            <a:ext cx="2122254" cy="1384995"/>
          </a:xfrm>
          <a:prstGeom prst="rect">
            <a:avLst/>
          </a:prstGeom>
          <a:noFill/>
        </p:spPr>
        <p:txBody>
          <a:bodyPr wrap="square" rtlCol="0">
            <a:spAutoFit/>
          </a:bodyPr>
          <a:lstStyle/>
          <a:p>
            <a:r>
              <a:rPr lang="en-US" sz="1200" i="1" dirty="0"/>
              <a:t>Hazard Communication: Small Entity Guide for Employers that Use Hazardous Chemicals (OSHA 3695-03 2014); Occupational Safety and Health Administration, U.S. Department of Labor</a:t>
            </a:r>
          </a:p>
        </p:txBody>
      </p:sp>
      <p:pic>
        <p:nvPicPr>
          <p:cNvPr id="5" name="Content Placeholder 4" title="Hazard Communication Char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3766" y="1307960"/>
            <a:ext cx="7901434" cy="5454601"/>
          </a:xfrm>
        </p:spPr>
      </p:pic>
    </p:spTree>
    <p:extLst>
      <p:ext uri="{BB962C8B-B14F-4D97-AF65-F5344CB8AC3E}">
        <p14:creationId xmlns:p14="http://schemas.microsoft.com/office/powerpoint/2010/main" val="1405542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Steps to an Effective Hazard Communication Program</a:t>
            </a:r>
          </a:p>
        </p:txBody>
      </p:sp>
      <p:sp>
        <p:nvSpPr>
          <p:cNvPr id="6" name="TextBox 5"/>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pic>
        <p:nvPicPr>
          <p:cNvPr id="4" name="Content Placeholder 3" title="The six steps to an effective hazard communication program"/>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54300" y="1588854"/>
            <a:ext cx="2881718" cy="5015145"/>
          </a:xfrm>
        </p:spPr>
      </p:pic>
      <p:pic>
        <p:nvPicPr>
          <p:cNvPr id="9" name="Content Placeholder 8" title="The six steps to an effective hazard communication program"/>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58771" y="1569972"/>
            <a:ext cx="2640489" cy="5072128"/>
          </a:xfrm>
        </p:spPr>
      </p:pic>
    </p:spTree>
    <p:extLst>
      <p:ext uri="{BB962C8B-B14F-4D97-AF65-F5344CB8AC3E}">
        <p14:creationId xmlns:p14="http://schemas.microsoft.com/office/powerpoint/2010/main" val="293125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Step to an Effective Hazard Communication Program</a:t>
            </a:r>
          </a:p>
        </p:txBody>
      </p:sp>
      <p:sp>
        <p:nvSpPr>
          <p:cNvPr id="5" name="TextBox 4"/>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pic>
        <p:nvPicPr>
          <p:cNvPr id="4" name="Content Placeholder 3" title="Step one for effective HazComm Progra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1416" y="2876341"/>
            <a:ext cx="9589168" cy="2249905"/>
          </a:xfrm>
        </p:spPr>
      </p:pic>
    </p:spTree>
    <p:extLst>
      <p:ext uri="{BB962C8B-B14F-4D97-AF65-F5344CB8AC3E}">
        <p14:creationId xmlns:p14="http://schemas.microsoft.com/office/powerpoint/2010/main" val="3042141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Step to an Effective Hazard Communication Program</a:t>
            </a:r>
          </a:p>
        </p:txBody>
      </p:sp>
      <p:sp>
        <p:nvSpPr>
          <p:cNvPr id="6" name="TextBox 5"/>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pic>
        <p:nvPicPr>
          <p:cNvPr id="5" name="Content Placeholder 4" title="Step 2 for effective HazComm Prog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2352" y="2971070"/>
            <a:ext cx="9607296" cy="2060448"/>
          </a:xfrm>
        </p:spPr>
      </p:pic>
    </p:spTree>
    <p:extLst>
      <p:ext uri="{BB962C8B-B14F-4D97-AF65-F5344CB8AC3E}">
        <p14:creationId xmlns:p14="http://schemas.microsoft.com/office/powerpoint/2010/main" val="995109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Hazard Communication Program	</a:t>
            </a:r>
          </a:p>
        </p:txBody>
      </p:sp>
      <p:sp>
        <p:nvSpPr>
          <p:cNvPr id="3" name="Content Placeholder 2"/>
          <p:cNvSpPr>
            <a:spLocks noGrp="1"/>
          </p:cNvSpPr>
          <p:nvPr>
            <p:ph idx="1"/>
          </p:nvPr>
        </p:nvSpPr>
        <p:spPr/>
        <p:txBody>
          <a:bodyPr/>
          <a:lstStyle/>
          <a:p>
            <a:r>
              <a:rPr lang="en-US" dirty="0"/>
              <a:t>All workplaces where workers are exposed to hazardous chemicals must have a written hazard communication program that describes how the HCS is implemented in that facility.</a:t>
            </a:r>
          </a:p>
          <a:p>
            <a:endParaRPr lang="en-US" dirty="0"/>
          </a:p>
          <a:p>
            <a:r>
              <a:rPr lang="en-US" dirty="0"/>
              <a:t>Significant benefits for employers </a:t>
            </a:r>
            <a:r>
              <a:rPr lang="en-US" i="1" dirty="0"/>
              <a:t>and</a:t>
            </a:r>
            <a:r>
              <a:rPr lang="en-US" dirty="0"/>
              <a:t> employees</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965416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Benefits</a:t>
            </a:r>
          </a:p>
        </p:txBody>
      </p:sp>
      <p:sp>
        <p:nvSpPr>
          <p:cNvPr id="3" name="Content Placeholder 2"/>
          <p:cNvSpPr>
            <a:spLocks noGrp="1"/>
          </p:cNvSpPr>
          <p:nvPr>
            <p:ph idx="1"/>
          </p:nvPr>
        </p:nvSpPr>
        <p:spPr/>
        <p:txBody>
          <a:bodyPr/>
          <a:lstStyle/>
          <a:p>
            <a:r>
              <a:rPr lang="en-US" dirty="0"/>
              <a:t>Enables employers to assess the safety and health of their workplace</a:t>
            </a:r>
          </a:p>
          <a:p>
            <a:r>
              <a:rPr lang="en-US" dirty="0"/>
              <a:t>Helps employers select needed control measures for chemicals that are present</a:t>
            </a:r>
          </a:p>
          <a:p>
            <a:r>
              <a:rPr lang="en-US" dirty="0"/>
              <a:t>May use information provided on SDSs to select the least hazardous chemical available to accomplish what is needed in the workplace</a:t>
            </a:r>
          </a:p>
          <a:p>
            <a:r>
              <a:rPr lang="en-US" dirty="0"/>
              <a:t>Information received on labels and SDSs help meet requirements for a safe and healthful workplace</a:t>
            </a:r>
          </a:p>
          <a:p>
            <a:r>
              <a:rPr lang="en-US" dirty="0"/>
              <a:t>Helps with effective management of chemicals resulting in increased productivity, decreased workers’ compensation costs, etc.</a:t>
            </a:r>
          </a:p>
          <a:p>
            <a:endParaRPr lang="en-US" dirty="0"/>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3873644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Benefits</a:t>
            </a:r>
          </a:p>
        </p:txBody>
      </p:sp>
      <p:sp>
        <p:nvSpPr>
          <p:cNvPr id="3" name="Content Placeholder 2"/>
          <p:cNvSpPr>
            <a:spLocks noGrp="1"/>
          </p:cNvSpPr>
          <p:nvPr>
            <p:ph idx="1"/>
          </p:nvPr>
        </p:nvSpPr>
        <p:spPr/>
        <p:txBody>
          <a:bodyPr/>
          <a:lstStyle/>
          <a:p>
            <a:r>
              <a:rPr lang="en-US" dirty="0"/>
              <a:t>Access to information to be able to protect themselves</a:t>
            </a:r>
          </a:p>
          <a:p>
            <a:r>
              <a:rPr lang="en-US" dirty="0"/>
              <a:t>Knowing the health effects so that any signs or symptoms of exposure can be evaluated</a:t>
            </a:r>
          </a:p>
          <a:p>
            <a:r>
              <a:rPr lang="en-US" dirty="0"/>
              <a:t>Being aware of chemicals and hazards can help determine how exposure may affect any preexisting medical conditions</a:t>
            </a:r>
          </a:p>
          <a:p>
            <a:r>
              <a:rPr lang="en-US" dirty="0"/>
              <a:t>Decrease in illness and injuries caused by chemicals in the workplace</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3882391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Hazard Communication Program</a:t>
            </a:r>
          </a:p>
        </p:txBody>
      </p:sp>
      <p:sp>
        <p:nvSpPr>
          <p:cNvPr id="3" name="Content Placeholder 2"/>
          <p:cNvSpPr>
            <a:spLocks noGrp="1"/>
          </p:cNvSpPr>
          <p:nvPr>
            <p:ph idx="1"/>
          </p:nvPr>
        </p:nvSpPr>
        <p:spPr/>
        <p:txBody>
          <a:bodyPr/>
          <a:lstStyle/>
          <a:p>
            <a:r>
              <a:rPr lang="en-US" dirty="0"/>
              <a:t>Does not need to be lengthy or complicated</a:t>
            </a:r>
          </a:p>
          <a:p>
            <a:pPr marL="0" indent="0">
              <a:buNone/>
            </a:pPr>
            <a:endParaRPr lang="en-US" dirty="0"/>
          </a:p>
          <a:p>
            <a:r>
              <a:rPr lang="en-US" dirty="0"/>
              <a:t>To help ensure that compliance with the standard is done in a systematic way and that all elements are coordinated</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249494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8425"/>
            <a:ext cx="10515600" cy="1325563"/>
          </a:xfrm>
        </p:spPr>
        <p:txBody>
          <a:bodyPr/>
          <a:lstStyle/>
          <a:p>
            <a:r>
              <a:rPr lang="en-US" dirty="0"/>
              <a:t>Agriculture – Hazardous Industry</a:t>
            </a:r>
          </a:p>
        </p:txBody>
      </p:sp>
      <p:pic>
        <p:nvPicPr>
          <p:cNvPr id="5" name="Content Placeholder 4" descr="Chart detailing the number and rate of fatal work injuries by industry sector for 2017, from the U.S. Bureau of Labor Statistics Census of Fatal Occupational Injuries" title="CFOI Chart"/>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71700" y="1117600"/>
            <a:ext cx="7795152" cy="5626101"/>
          </a:xfrm>
        </p:spPr>
      </p:pic>
    </p:spTree>
    <p:extLst>
      <p:ext uri="{BB962C8B-B14F-4D97-AF65-F5344CB8AC3E}">
        <p14:creationId xmlns:p14="http://schemas.microsoft.com/office/powerpoint/2010/main" val="4228184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Hazard Communication Program Requirements</a:t>
            </a:r>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dirty="0"/>
              <a:t>Must describe how the employer will address the following in the workplace:</a:t>
            </a:r>
          </a:p>
          <a:p>
            <a:pPr lvl="1"/>
            <a:r>
              <a:rPr lang="en-US" dirty="0"/>
              <a:t>Labels and other forms of warning</a:t>
            </a:r>
          </a:p>
          <a:p>
            <a:pPr lvl="1"/>
            <a:r>
              <a:rPr lang="en-US" dirty="0"/>
              <a:t>Safety Data Sheets</a:t>
            </a:r>
          </a:p>
          <a:p>
            <a:pPr lvl="1"/>
            <a:r>
              <a:rPr lang="en-US" dirty="0"/>
              <a:t>Employee information and training</a:t>
            </a:r>
          </a:p>
          <a:p>
            <a:pPr lvl="0"/>
            <a:r>
              <a:rPr lang="en-US" dirty="0">
                <a:solidFill>
                  <a:prstClr val="black"/>
                </a:solidFill>
              </a:rPr>
              <a:t>A list of hazardous chemicals known to be present in the workplace</a:t>
            </a:r>
          </a:p>
          <a:p>
            <a:pPr lvl="0"/>
            <a:r>
              <a:rPr lang="en-US" dirty="0">
                <a:solidFill>
                  <a:prstClr val="black"/>
                </a:solidFill>
              </a:rPr>
              <a:t>Methods to inform employees of the hazards of non-routine tasks</a:t>
            </a:r>
          </a:p>
          <a:p>
            <a:pPr lvl="0"/>
            <a:r>
              <a:rPr lang="en-US" dirty="0">
                <a:solidFill>
                  <a:prstClr val="black"/>
                </a:solidFill>
              </a:rPr>
              <a:t>Details regarding when there is more than one employer operating on a site</a:t>
            </a:r>
          </a:p>
          <a:p>
            <a:pPr lvl="1"/>
            <a:endParaRPr lang="en-US" dirty="0"/>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3051594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Step to an Effective Hazard Communication Program</a:t>
            </a:r>
          </a:p>
        </p:txBody>
      </p:sp>
      <p:sp>
        <p:nvSpPr>
          <p:cNvPr id="6" name="TextBox 5"/>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pic>
        <p:nvPicPr>
          <p:cNvPr id="5" name="Content Placeholder 4" title="Step one for effective HazComm Prog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1416" y="3345573"/>
            <a:ext cx="9589168" cy="1311442"/>
          </a:xfrm>
        </p:spPr>
      </p:pic>
    </p:spTree>
    <p:extLst>
      <p:ext uri="{BB962C8B-B14F-4D97-AF65-F5344CB8AC3E}">
        <p14:creationId xmlns:p14="http://schemas.microsoft.com/office/powerpoint/2010/main" val="2902746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Warning Labels - Purpose</a:t>
            </a:r>
          </a:p>
        </p:txBody>
      </p:sp>
      <p:sp>
        <p:nvSpPr>
          <p:cNvPr id="3" name="Content Placeholder 2"/>
          <p:cNvSpPr>
            <a:spLocks noGrp="1"/>
          </p:cNvSpPr>
          <p:nvPr>
            <p:ph idx="1"/>
          </p:nvPr>
        </p:nvSpPr>
        <p:spPr/>
        <p:txBody>
          <a:bodyPr/>
          <a:lstStyle/>
          <a:p>
            <a:r>
              <a:rPr lang="en-US" dirty="0"/>
              <a:t>Labels are the primary part of communicating information downstream.</a:t>
            </a:r>
          </a:p>
          <a:p>
            <a:pPr marL="0" indent="0">
              <a:buNone/>
            </a:pPr>
            <a:endParaRPr lang="en-US" dirty="0"/>
          </a:p>
          <a:p>
            <a:r>
              <a:rPr lang="en-US" dirty="0"/>
              <a:t>A label is an immediate warning, since it is present in the work area on the chemical container.</a:t>
            </a:r>
          </a:p>
          <a:p>
            <a:pPr marL="0" indent="0">
              <a:buNone/>
            </a:pPr>
            <a:endParaRPr lang="en-US" dirty="0"/>
          </a:p>
          <a:p>
            <a:r>
              <a:rPr lang="en-US" dirty="0"/>
              <a:t>It is a snapshot of the hazards and protective measures and summarizes the SDS.</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998882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Warning Labels - Requirements</a:t>
            </a:r>
          </a:p>
        </p:txBody>
      </p:sp>
      <p:sp>
        <p:nvSpPr>
          <p:cNvPr id="3" name="Content Placeholder 2"/>
          <p:cNvSpPr>
            <a:spLocks noGrp="1"/>
          </p:cNvSpPr>
          <p:nvPr>
            <p:ph idx="1"/>
          </p:nvPr>
        </p:nvSpPr>
        <p:spPr/>
        <p:txBody>
          <a:bodyPr>
            <a:normAutofit/>
          </a:bodyPr>
          <a:lstStyle/>
          <a:p>
            <a:r>
              <a:rPr lang="en-US" dirty="0"/>
              <a:t>Labels must have the following information, located together:</a:t>
            </a:r>
          </a:p>
          <a:p>
            <a:pPr lvl="1"/>
            <a:r>
              <a:rPr lang="en-US" dirty="0"/>
              <a:t>Product identifier</a:t>
            </a:r>
          </a:p>
          <a:p>
            <a:pPr lvl="1"/>
            <a:r>
              <a:rPr lang="en-US" dirty="0"/>
              <a:t>Signal word</a:t>
            </a:r>
          </a:p>
          <a:p>
            <a:pPr lvl="1"/>
            <a:r>
              <a:rPr lang="en-US" dirty="0"/>
              <a:t>Hazard statement(s)</a:t>
            </a:r>
          </a:p>
          <a:p>
            <a:pPr lvl="1"/>
            <a:r>
              <a:rPr lang="en-US" dirty="0"/>
              <a:t>Pictogram(s)</a:t>
            </a:r>
          </a:p>
          <a:p>
            <a:pPr lvl="1"/>
            <a:r>
              <a:rPr lang="en-US" dirty="0"/>
              <a:t>Precautionary statement(s)</a:t>
            </a:r>
          </a:p>
          <a:p>
            <a:pPr lvl="1"/>
            <a:r>
              <a:rPr lang="en-US" dirty="0"/>
              <a:t>Name, address, and phone number of the responsible party</a:t>
            </a:r>
          </a:p>
          <a:p>
            <a:endParaRPr lang="en-US" dirty="0"/>
          </a:p>
          <a:p>
            <a:r>
              <a:rPr lang="en-US" dirty="0"/>
              <a:t>Supplemental information can also be provided on the label as needed.</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4187431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Required HCS Label Elements</a:t>
            </a:r>
          </a:p>
        </p:txBody>
      </p:sp>
      <p:sp>
        <p:nvSpPr>
          <p:cNvPr id="6" name="TextBox 5"/>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pic>
        <p:nvPicPr>
          <p:cNvPr id="4" name="Content Placeholder 3" title="Example of required HCS label e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1882" y="1825625"/>
            <a:ext cx="7128236" cy="4351338"/>
          </a:xfrm>
        </p:spPr>
      </p:pic>
    </p:spTree>
    <p:extLst>
      <p:ext uri="{BB962C8B-B14F-4D97-AF65-F5344CB8AC3E}">
        <p14:creationId xmlns:p14="http://schemas.microsoft.com/office/powerpoint/2010/main" val="2821259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Sample HCS Label</a:t>
            </a:r>
          </a:p>
        </p:txBody>
      </p:sp>
      <p:sp>
        <p:nvSpPr>
          <p:cNvPr id="6" name="TextBox 5"/>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pic>
        <p:nvPicPr>
          <p:cNvPr id="5" name="Content Placeholder 4" title="Another Sample Lab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0000" y="1552008"/>
            <a:ext cx="6972299" cy="4802350"/>
          </a:xfrm>
        </p:spPr>
      </p:pic>
    </p:spTree>
    <p:extLst>
      <p:ext uri="{BB962C8B-B14F-4D97-AF65-F5344CB8AC3E}">
        <p14:creationId xmlns:p14="http://schemas.microsoft.com/office/powerpoint/2010/main" val="3455988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Pictograms</a:t>
            </a:r>
          </a:p>
        </p:txBody>
      </p:sp>
      <p:sp>
        <p:nvSpPr>
          <p:cNvPr id="3" name="Content Placeholder 2"/>
          <p:cNvSpPr>
            <a:spLocks noGrp="1"/>
          </p:cNvSpPr>
          <p:nvPr>
            <p:ph idx="1"/>
          </p:nvPr>
        </p:nvSpPr>
        <p:spPr/>
        <p:txBody>
          <a:bodyPr/>
          <a:lstStyle/>
          <a:p>
            <a:r>
              <a:rPr lang="en-US" dirty="0"/>
              <a:t>Required to be on labels to alert users of hazards to which they may be exposed.</a:t>
            </a:r>
          </a:p>
          <a:p>
            <a:pPr marL="0" indent="0">
              <a:buNone/>
            </a:pPr>
            <a:endParaRPr lang="en-US" dirty="0"/>
          </a:p>
          <a:p>
            <a:r>
              <a:rPr lang="en-US" dirty="0"/>
              <a:t>Each pictogram has a symbol on a white background framed within a red border.</a:t>
            </a:r>
          </a:p>
          <a:p>
            <a:pPr marL="0" indent="0">
              <a:buNone/>
            </a:pPr>
            <a:endParaRPr lang="en-US" dirty="0"/>
          </a:p>
          <a:p>
            <a:r>
              <a:rPr lang="en-US" dirty="0"/>
              <a:t>The pictogram on the label is determined by the chemical hazard classification.</a:t>
            </a:r>
          </a:p>
          <a:p>
            <a:endParaRPr lang="en-US" dirty="0"/>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417694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9 Pictograms</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pic>
        <p:nvPicPr>
          <p:cNvPr id="6" name="Content Placeholder 5" title="Graphic showing the 9 pictograms used on label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99032" y="276928"/>
            <a:ext cx="4616468" cy="5836535"/>
          </a:xfrm>
        </p:spPr>
      </p:pic>
    </p:spTree>
    <p:extLst>
      <p:ext uri="{BB962C8B-B14F-4D97-AF65-F5344CB8AC3E}">
        <p14:creationId xmlns:p14="http://schemas.microsoft.com/office/powerpoint/2010/main" val="1411914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a:t>
            </a:r>
          </a:p>
        </p:txBody>
      </p:sp>
      <p:sp>
        <p:nvSpPr>
          <p:cNvPr id="3" name="Content Placeholder 2"/>
          <p:cNvSpPr>
            <a:spLocks noGrp="1"/>
          </p:cNvSpPr>
          <p:nvPr>
            <p:ph idx="1"/>
          </p:nvPr>
        </p:nvSpPr>
        <p:spPr/>
        <p:txBody>
          <a:bodyPr/>
          <a:lstStyle/>
          <a:p>
            <a:r>
              <a:rPr lang="en-US" dirty="0"/>
              <a:t>Always read the label before you move, handle, or open a chemical container.</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1467224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Protective Equipment (PPE)</a:t>
            </a:r>
          </a:p>
        </p:txBody>
      </p:sp>
      <p:sp>
        <p:nvSpPr>
          <p:cNvPr id="3" name="Content Placeholder 2"/>
          <p:cNvSpPr>
            <a:spLocks noGrp="1"/>
          </p:cNvSpPr>
          <p:nvPr>
            <p:ph sz="half" idx="1"/>
          </p:nvPr>
        </p:nvSpPr>
        <p:spPr/>
        <p:txBody>
          <a:bodyPr/>
          <a:lstStyle/>
          <a:p>
            <a:r>
              <a:rPr lang="en-US" altLang="en-US" dirty="0"/>
              <a:t>Would you recommend pesticide workers wear rubber gloves, rubber boots, goggles, and a respirator for all pesticide use? </a:t>
            </a:r>
            <a:endParaRPr lang="en-US" dirty="0"/>
          </a:p>
        </p:txBody>
      </p:sp>
      <p:sp>
        <p:nvSpPr>
          <p:cNvPr id="6" name="TextBox 5"/>
          <p:cNvSpPr txBox="1"/>
          <p:nvPr/>
        </p:nvSpPr>
        <p:spPr>
          <a:xfrm>
            <a:off x="7112432" y="6058694"/>
            <a:ext cx="4563878" cy="307777"/>
          </a:xfrm>
          <a:prstGeom prst="rect">
            <a:avLst/>
          </a:prstGeom>
          <a:noFill/>
        </p:spPr>
        <p:txBody>
          <a:bodyPr wrap="none" rtlCol="0">
            <a:spAutoFit/>
          </a:bodyPr>
          <a:lstStyle/>
          <a:p>
            <a:pPr algn="ctr"/>
            <a:r>
              <a:rPr lang="en-US" sz="1400" i="1" u="sng" dirty="0"/>
              <a:t>http://www.pesticides.montana.edu/PAT/images/MTPPE.gif</a:t>
            </a:r>
          </a:p>
        </p:txBody>
      </p:sp>
      <p:pic>
        <p:nvPicPr>
          <p:cNvPr id="7" name="Content Placeholder 6" title="Graphic of potential PP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66584" y="1654842"/>
            <a:ext cx="3913632" cy="4108704"/>
          </a:xfrm>
        </p:spPr>
      </p:pic>
    </p:spTree>
    <p:extLst>
      <p:ext uri="{BB962C8B-B14F-4D97-AF65-F5344CB8AC3E}">
        <p14:creationId xmlns:p14="http://schemas.microsoft.com/office/powerpoint/2010/main" val="348627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in Agriculture Now</a:t>
            </a:r>
          </a:p>
        </p:txBody>
      </p:sp>
      <p:sp>
        <p:nvSpPr>
          <p:cNvPr id="3" name="Content Placeholder 2"/>
          <p:cNvSpPr>
            <a:spLocks noGrp="1"/>
          </p:cNvSpPr>
          <p:nvPr>
            <p:ph sz="half" idx="1"/>
          </p:nvPr>
        </p:nvSpPr>
        <p:spPr/>
        <p:txBody>
          <a:bodyPr>
            <a:normAutofit lnSpcReduction="10000"/>
          </a:bodyPr>
          <a:lstStyle/>
          <a:p>
            <a:r>
              <a:rPr lang="en-US" dirty="0"/>
              <a:t>Farming is the occupation most associated with injury to women.</a:t>
            </a:r>
          </a:p>
          <a:p>
            <a:pPr marL="0" indent="0">
              <a:buNone/>
            </a:pPr>
            <a:endParaRPr lang="en-US" baseline="30000" dirty="0"/>
          </a:p>
          <a:p>
            <a:r>
              <a:rPr lang="en-US" dirty="0"/>
              <a:t>The number of women engaged in production agriculture is increasing.</a:t>
            </a:r>
          </a:p>
          <a:p>
            <a:pPr marL="0" indent="0">
              <a:buNone/>
            </a:pPr>
            <a:endParaRPr lang="en-US" baseline="30000" dirty="0"/>
          </a:p>
          <a:p>
            <a:r>
              <a:rPr lang="en-US" dirty="0"/>
              <a:t>More women are farm owners and are more actively involved in day-to-day farming operations.</a:t>
            </a:r>
          </a:p>
        </p:txBody>
      </p:sp>
      <p:sp>
        <p:nvSpPr>
          <p:cNvPr id="6" name="TextBox 5"/>
          <p:cNvSpPr txBox="1"/>
          <p:nvPr/>
        </p:nvSpPr>
        <p:spPr>
          <a:xfrm>
            <a:off x="2215930" y="6233902"/>
            <a:ext cx="7760138" cy="307777"/>
          </a:xfrm>
          <a:prstGeom prst="rect">
            <a:avLst/>
          </a:prstGeom>
          <a:noFill/>
        </p:spPr>
        <p:txBody>
          <a:bodyPr wrap="none" rtlCol="0">
            <a:spAutoFit/>
          </a:bodyPr>
          <a:lstStyle/>
          <a:p>
            <a:pPr algn="ctr"/>
            <a:r>
              <a:rPr lang="en-US" sz="1400" i="1" dirty="0"/>
              <a:t>Meyers, et al (2001), Recognizing &amp; Preventing the Industry’s Most Widespread Health &amp; Safety Problem</a:t>
            </a:r>
          </a:p>
        </p:txBody>
      </p:sp>
      <p:sp>
        <p:nvSpPr>
          <p:cNvPr id="5" name="TextBox 4"/>
          <p:cNvSpPr txBox="1"/>
          <p:nvPr/>
        </p:nvSpPr>
        <p:spPr>
          <a:xfrm>
            <a:off x="1305585" y="6541679"/>
            <a:ext cx="9580828" cy="307777"/>
          </a:xfrm>
          <a:prstGeom prst="rect">
            <a:avLst/>
          </a:prstGeom>
          <a:noFill/>
        </p:spPr>
        <p:txBody>
          <a:bodyPr wrap="none" rtlCol="0">
            <a:spAutoFit/>
          </a:bodyPr>
          <a:lstStyle/>
          <a:p>
            <a:pPr algn="ctr"/>
            <a:r>
              <a:rPr lang="en-US" sz="1400" i="1" dirty="0"/>
              <a:t>https://www.nass.usda.gov/Publications/AgCensus/2012/Online_Resources/Race,_Ethnicity_and_Gender_Profiles/cpd99000.pdf</a:t>
            </a:r>
          </a:p>
        </p:txBody>
      </p:sp>
      <p:pic>
        <p:nvPicPr>
          <p:cNvPr id="12" name="Content Placeholder 11" descr="Woman on open-station John Deere tractor" title="Woman on Tracto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274094"/>
            <a:ext cx="5181600" cy="3454400"/>
          </a:xfrm>
        </p:spPr>
      </p:pic>
      <p:sp>
        <p:nvSpPr>
          <p:cNvPr id="10" name="TextBox 9"/>
          <p:cNvSpPr txBox="1"/>
          <p:nvPr/>
        </p:nvSpPr>
        <p:spPr>
          <a:xfrm rot="16200000">
            <a:off x="10486205" y="4871785"/>
            <a:ext cx="1405641" cy="307777"/>
          </a:xfrm>
          <a:prstGeom prst="rect">
            <a:avLst/>
          </a:prstGeom>
          <a:noFill/>
        </p:spPr>
        <p:txBody>
          <a:bodyPr wrap="none" rtlCol="0">
            <a:spAutoFit/>
          </a:bodyPr>
          <a:lstStyle/>
          <a:p>
            <a:r>
              <a:rPr lang="en-US" sz="1400" i="1" dirty="0">
                <a:solidFill>
                  <a:schemeClr val="bg1">
                    <a:lumMod val="85000"/>
                  </a:schemeClr>
                </a:solidFill>
              </a:rPr>
              <a:t>www.pexels.com</a:t>
            </a:r>
          </a:p>
        </p:txBody>
      </p:sp>
    </p:spTree>
    <p:extLst>
      <p:ext uri="{BB962C8B-B14F-4D97-AF65-F5344CB8AC3E}">
        <p14:creationId xmlns:p14="http://schemas.microsoft.com/office/powerpoint/2010/main" val="3350813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a:t>Proper PPE - Labels</a:t>
            </a:r>
            <a:r>
              <a:rPr lang="en-US" altLang="en-US" sz="4000" b="1" dirty="0">
                <a:solidFill>
                  <a:schemeClr val="accent2"/>
                </a:solidFill>
                <a:latin typeface="Comic Sans MS" pitchFamily="66" charset="0"/>
              </a:rPr>
              <a:t> </a:t>
            </a:r>
          </a:p>
        </p:txBody>
      </p:sp>
      <p:sp>
        <p:nvSpPr>
          <p:cNvPr id="2" name="Content Placeholder 1"/>
          <p:cNvSpPr>
            <a:spLocks noGrp="1"/>
          </p:cNvSpPr>
          <p:nvPr>
            <p:ph idx="1"/>
          </p:nvPr>
        </p:nvSpPr>
        <p:spPr/>
        <p:txBody>
          <a:bodyPr>
            <a:normAutofit lnSpcReduction="10000"/>
          </a:bodyPr>
          <a:lstStyle/>
          <a:p>
            <a:r>
              <a:rPr lang="en-US" altLang="en-US" dirty="0"/>
              <a:t>Using the wrong respiratory equipment can lead to inhalation exposure.</a:t>
            </a:r>
          </a:p>
          <a:p>
            <a:pPr marL="0" indent="0">
              <a:buNone/>
            </a:pPr>
            <a:endParaRPr lang="en-US" altLang="en-US" dirty="0"/>
          </a:p>
          <a:p>
            <a:r>
              <a:rPr lang="en-US" altLang="en-US" dirty="0"/>
              <a:t>Rubber gloves are not chemically resistant to all pesticide products.</a:t>
            </a:r>
          </a:p>
          <a:p>
            <a:pPr marL="0" indent="0">
              <a:buNone/>
            </a:pPr>
            <a:endParaRPr lang="en-US" altLang="en-US" dirty="0"/>
          </a:p>
          <a:p>
            <a:r>
              <a:rPr lang="en-US" altLang="en-US" dirty="0"/>
              <a:t>Chemically resistant boots and gloves can trap fumigant pesticides near the skin and cause burns.</a:t>
            </a:r>
          </a:p>
          <a:p>
            <a:pPr marL="0" indent="0">
              <a:buNone/>
            </a:pPr>
            <a:endParaRPr lang="en-US" altLang="en-US" dirty="0"/>
          </a:p>
          <a:p>
            <a:r>
              <a:rPr lang="en-US" dirty="0">
                <a:solidFill>
                  <a:schemeClr val="tx1">
                    <a:lumMod val="95000"/>
                    <a:lumOff val="5000"/>
                  </a:schemeClr>
                </a:solidFill>
              </a:rPr>
              <a:t>Training for pesticide workers should emphasize PPE is selected based on label requirements and product use.</a:t>
            </a:r>
            <a:endParaRPr lang="en-US" dirty="0"/>
          </a:p>
        </p:txBody>
      </p:sp>
    </p:spTree>
    <p:extLst>
      <p:ext uri="{BB962C8B-B14F-4D97-AF65-F5344CB8AC3E}">
        <p14:creationId xmlns:p14="http://schemas.microsoft.com/office/powerpoint/2010/main" val="2076583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4000" dirty="0"/>
              <a:t>Proper PPE – Labels</a:t>
            </a:r>
          </a:p>
        </p:txBody>
      </p:sp>
      <p:sp>
        <p:nvSpPr>
          <p:cNvPr id="4" name="Content Placeholder 3"/>
          <p:cNvSpPr>
            <a:spLocks noGrp="1"/>
          </p:cNvSpPr>
          <p:nvPr>
            <p:ph sz="half" idx="1"/>
          </p:nvPr>
        </p:nvSpPr>
        <p:spPr/>
        <p:txBody>
          <a:bodyPr/>
          <a:lstStyle/>
          <a:p>
            <a:r>
              <a:rPr lang="en-US" altLang="en-US" dirty="0">
                <a:solidFill>
                  <a:srgbClr val="000000"/>
                </a:solidFill>
              </a:rPr>
              <a:t>PPE should be selected based on the requirements of a specific product label and how the product will be used</a:t>
            </a:r>
          </a:p>
          <a:p>
            <a:pPr marL="0" indent="0">
              <a:buNone/>
            </a:pPr>
            <a:endParaRPr lang="en-US" altLang="en-US" dirty="0">
              <a:solidFill>
                <a:srgbClr val="000000"/>
              </a:solidFill>
            </a:endParaRPr>
          </a:p>
          <a:p>
            <a:r>
              <a:rPr lang="en-US" altLang="en-US" i="1" dirty="0">
                <a:solidFill>
                  <a:srgbClr val="000000"/>
                </a:solidFill>
              </a:rPr>
              <a:t>Example: </a:t>
            </a:r>
            <a:r>
              <a:rPr lang="en-US" altLang="en-US" dirty="0">
                <a:solidFill>
                  <a:srgbClr val="000000"/>
                </a:solidFill>
              </a:rPr>
              <a:t>Chemical-resistant gloves and footwear should not be worn when handling certain fumigant gasses, such as methyl bromide.</a:t>
            </a:r>
          </a:p>
        </p:txBody>
      </p:sp>
      <p:sp>
        <p:nvSpPr>
          <p:cNvPr id="35845" name="TextBox 6" descr="Methyl Bromide Label" title="Methyl Bromide Label"/>
          <p:cNvSpPr txBox="1">
            <a:spLocks noChangeArrowheads="1"/>
          </p:cNvSpPr>
          <p:nvPr/>
        </p:nvSpPr>
        <p:spPr bwMode="auto">
          <a:xfrm>
            <a:off x="7581900" y="1839120"/>
            <a:ext cx="2362200" cy="338138"/>
          </a:xfrm>
          <a:prstGeom prst="rect">
            <a:avLst/>
          </a:prstGeom>
          <a:solidFill>
            <a:schemeClr val="accent2">
              <a:alpha val="8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1600" b="1" dirty="0">
                <a:solidFill>
                  <a:schemeClr val="bg1"/>
                </a:solidFill>
                <a:latin typeface="Comic Sans MS" pitchFamily="66" charset="0"/>
              </a:rPr>
              <a:t>Methyl Bromide Label</a:t>
            </a:r>
          </a:p>
        </p:txBody>
      </p:sp>
      <p:pic>
        <p:nvPicPr>
          <p:cNvPr id="35846" name="Picture 2" descr="Photos of Methyl Bromide Chemcial Burn on foot after 44 hours, 3 days, 5 days, and 10 days" title="Methyl Bromide Bur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0718" y="3971132"/>
            <a:ext cx="34845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title="Methyl Bromide PPE recommendations on lab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948" y="2326558"/>
            <a:ext cx="5637704" cy="1519084"/>
          </a:xfrm>
          <a:prstGeom prst="rect">
            <a:avLst/>
          </a:prstGeom>
        </p:spPr>
      </p:pic>
    </p:spTree>
    <p:extLst>
      <p:ext uri="{BB962C8B-B14F-4D97-AF65-F5344CB8AC3E}">
        <p14:creationId xmlns:p14="http://schemas.microsoft.com/office/powerpoint/2010/main" val="895592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4"/>
          <p:cNvSpPr>
            <a:spLocks noGrp="1"/>
          </p:cNvSpPr>
          <p:nvPr>
            <p:ph type="title"/>
          </p:nvPr>
        </p:nvSpPr>
        <p:spPr/>
        <p:txBody>
          <a:bodyPr/>
          <a:lstStyle/>
          <a:p>
            <a:pPr eaLnBrk="1" hangingPunct="1"/>
            <a:r>
              <a:rPr lang="en-US" dirty="0"/>
              <a:t>Head to Toe Protection</a:t>
            </a:r>
          </a:p>
        </p:txBody>
      </p:sp>
      <p:sp>
        <p:nvSpPr>
          <p:cNvPr id="9" name="Content Placeholder 8"/>
          <p:cNvSpPr>
            <a:spLocks noGrp="1"/>
          </p:cNvSpPr>
          <p:nvPr>
            <p:ph sz="half" idx="2"/>
          </p:nvPr>
        </p:nvSpPr>
        <p:spPr>
          <a:xfrm>
            <a:off x="838200" y="1690688"/>
            <a:ext cx="5181600" cy="4351338"/>
          </a:xfrm>
        </p:spPr>
        <p:txBody>
          <a:bodyPr rtlCol="0">
            <a:normAutofit/>
          </a:bodyPr>
          <a:lstStyle/>
          <a:p>
            <a:pPr>
              <a:defRPr/>
            </a:pPr>
            <a:r>
              <a:rPr lang="en-US" dirty="0"/>
              <a:t>Absorption rates of body - why PPE is important</a:t>
            </a:r>
          </a:p>
          <a:p>
            <a:pPr marL="0" indent="0">
              <a:buNone/>
              <a:defRPr/>
            </a:pPr>
            <a:endParaRPr lang="en-US" dirty="0"/>
          </a:p>
          <a:p>
            <a:pPr>
              <a:defRPr/>
            </a:pPr>
            <a:r>
              <a:rPr lang="en-US" dirty="0"/>
              <a:t>Donning and doffing proper methods of putting PPE on and taking PPE off</a:t>
            </a:r>
          </a:p>
          <a:p>
            <a:pPr marL="0" indent="0">
              <a:buNone/>
              <a:defRPr/>
            </a:pPr>
            <a:endParaRPr lang="en-US" dirty="0"/>
          </a:p>
          <a:p>
            <a:pPr>
              <a:defRPr/>
            </a:pPr>
            <a:r>
              <a:rPr lang="en-US" dirty="0"/>
              <a:t>Practical use - long sleeves, long pants – when is that okay. </a:t>
            </a:r>
          </a:p>
        </p:txBody>
      </p:sp>
      <p:sp>
        <p:nvSpPr>
          <p:cNvPr id="2" name="TextBox 1"/>
          <p:cNvSpPr txBox="1"/>
          <p:nvPr/>
        </p:nvSpPr>
        <p:spPr>
          <a:xfrm>
            <a:off x="3027218" y="6519446"/>
            <a:ext cx="6137564" cy="338554"/>
          </a:xfrm>
          <a:prstGeom prst="rect">
            <a:avLst/>
          </a:prstGeom>
          <a:noFill/>
        </p:spPr>
        <p:txBody>
          <a:bodyPr wrap="square" rtlCol="0">
            <a:spAutoFit/>
          </a:bodyPr>
          <a:lstStyle/>
          <a:p>
            <a:pPr algn="ctr"/>
            <a:r>
              <a:rPr lang="en-US" sz="1600" i="1" dirty="0"/>
              <a:t>Resources in Agricultural Safety, University of Missouri-Columbia</a:t>
            </a:r>
          </a:p>
        </p:txBody>
      </p:sp>
      <p:pic>
        <p:nvPicPr>
          <p:cNvPr id="4" name="Content Placeholder 3" title="Absorption Graphic"/>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858124" y="742973"/>
            <a:ext cx="2530475" cy="5179196"/>
          </a:xfrm>
        </p:spPr>
      </p:pic>
    </p:spTree>
    <p:extLst>
      <p:ext uri="{BB962C8B-B14F-4D97-AF65-F5344CB8AC3E}">
        <p14:creationId xmlns:p14="http://schemas.microsoft.com/office/powerpoint/2010/main" val="940175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Personal Protective Equipment (PPE)</a:t>
            </a:r>
          </a:p>
        </p:txBody>
      </p:sp>
      <p:sp>
        <p:nvSpPr>
          <p:cNvPr id="3" name="Content Placeholder 2"/>
          <p:cNvSpPr>
            <a:spLocks noGrp="1"/>
          </p:cNvSpPr>
          <p:nvPr>
            <p:ph idx="1"/>
          </p:nvPr>
        </p:nvSpPr>
        <p:spPr/>
        <p:txBody>
          <a:bodyPr/>
          <a:lstStyle/>
          <a:p>
            <a:r>
              <a:rPr lang="en-US" dirty="0"/>
              <a:t>Women often have difficulty finding personal protective equipment that fits properly.</a:t>
            </a:r>
          </a:p>
          <a:p>
            <a:pPr marL="0" indent="0">
              <a:buNone/>
            </a:pPr>
            <a:endParaRPr lang="en-US" dirty="0"/>
          </a:p>
          <a:p>
            <a:r>
              <a:rPr lang="en-US" dirty="0"/>
              <a:t>Seek PPE designed to fit your size and shape.</a:t>
            </a:r>
          </a:p>
          <a:p>
            <a:endParaRPr lang="en-US" dirty="0"/>
          </a:p>
          <a:p>
            <a:r>
              <a:rPr lang="en-US" dirty="0"/>
              <a:t>Do not use damaged or malfunctioning PPE.</a:t>
            </a:r>
          </a:p>
        </p:txBody>
      </p:sp>
      <p:pic>
        <p:nvPicPr>
          <p:cNvPr id="5" name="Picture 4" title="Cartoon image of woman wearing hard hart, hearing protection, and gogg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309" y="2639642"/>
            <a:ext cx="2324691" cy="3456059"/>
          </a:xfrm>
          <a:prstGeom prst="rect">
            <a:avLst/>
          </a:prstGeom>
        </p:spPr>
      </p:pic>
    </p:spTree>
    <p:extLst>
      <p:ext uri="{BB962C8B-B14F-4D97-AF65-F5344CB8AC3E}">
        <p14:creationId xmlns:p14="http://schemas.microsoft.com/office/powerpoint/2010/main" val="1827408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656383" y="3078132"/>
            <a:ext cx="6858002" cy="701731"/>
          </a:xfrm>
        </p:spPr>
        <p:txBody>
          <a:bodyPr wrap="square">
            <a:spAutoFit/>
          </a:bodyPr>
          <a:lstStyle/>
          <a:p>
            <a:pPr algn="ctr"/>
            <a:r>
              <a:rPr lang="en-US" b="1" dirty="0"/>
              <a:t>AgriSafe Network Resource</a:t>
            </a:r>
            <a:endParaRPr lang="en-US" dirty="0"/>
          </a:p>
        </p:txBody>
      </p:sp>
      <p:pic>
        <p:nvPicPr>
          <p:cNvPr id="3" name="Picture 2" title="Graphic for women outlining how to protect from head to toe from pesticide 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219" y="5508"/>
            <a:ext cx="8857561" cy="6852492"/>
          </a:xfrm>
          <a:prstGeom prst="rect">
            <a:avLst/>
          </a:prstGeom>
        </p:spPr>
      </p:pic>
    </p:spTree>
    <p:extLst>
      <p:ext uri="{BB962C8B-B14F-4D97-AF65-F5344CB8AC3E}">
        <p14:creationId xmlns:p14="http://schemas.microsoft.com/office/powerpoint/2010/main" val="2903768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2692847" y="3119684"/>
            <a:ext cx="6858000" cy="618631"/>
          </a:xfrm>
        </p:spPr>
        <p:txBody>
          <a:bodyPr wrap="square">
            <a:spAutoFit/>
          </a:bodyPr>
          <a:lstStyle/>
          <a:p>
            <a:pPr algn="ctr"/>
            <a:r>
              <a:rPr lang="en-US" sz="3800" b="1" dirty="0"/>
              <a:t>AgriSafe Network Respirator Guide</a:t>
            </a:r>
            <a:endParaRPr lang="en-US" sz="3800" dirty="0"/>
          </a:p>
        </p:txBody>
      </p:sp>
      <p:pic>
        <p:nvPicPr>
          <p:cNvPr id="4" name="Picture 3" title="Resource outlining how to select respirators for agricultural u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012" y="0"/>
            <a:ext cx="9227976" cy="6858000"/>
          </a:xfrm>
          <a:prstGeom prst="rect">
            <a:avLst/>
          </a:prstGeom>
        </p:spPr>
      </p:pic>
    </p:spTree>
    <p:extLst>
      <p:ext uri="{BB962C8B-B14F-4D97-AF65-F5344CB8AC3E}">
        <p14:creationId xmlns:p14="http://schemas.microsoft.com/office/powerpoint/2010/main" val="1063746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Fourth Step to an Effective Hazard Communication Program</a:t>
            </a:r>
          </a:p>
        </p:txBody>
      </p:sp>
      <p:sp>
        <p:nvSpPr>
          <p:cNvPr id="5" name="TextBox 4"/>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pic>
        <p:nvPicPr>
          <p:cNvPr id="4" name="Content Placeholder 3" title="Step 4 of effective Haz Comm Progra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2352" y="3117374"/>
            <a:ext cx="9607296" cy="1767840"/>
          </a:xfrm>
        </p:spPr>
      </p:pic>
    </p:spTree>
    <p:extLst>
      <p:ext uri="{BB962C8B-B14F-4D97-AF65-F5344CB8AC3E}">
        <p14:creationId xmlns:p14="http://schemas.microsoft.com/office/powerpoint/2010/main" val="1236568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Data Sheets (SDS) – Basics</a:t>
            </a:r>
          </a:p>
        </p:txBody>
      </p:sp>
      <p:sp>
        <p:nvSpPr>
          <p:cNvPr id="3" name="Content Placeholder 2"/>
          <p:cNvSpPr>
            <a:spLocks noGrp="1"/>
          </p:cNvSpPr>
          <p:nvPr>
            <p:ph idx="1"/>
          </p:nvPr>
        </p:nvSpPr>
        <p:spPr/>
        <p:txBody>
          <a:bodyPr/>
          <a:lstStyle/>
          <a:p>
            <a:r>
              <a:rPr lang="en-US" dirty="0"/>
              <a:t>The second part in communicating information</a:t>
            </a:r>
          </a:p>
          <a:p>
            <a:pPr marL="0" indent="0">
              <a:buNone/>
            </a:pPr>
            <a:endParaRPr lang="en-US" dirty="0"/>
          </a:p>
          <a:p>
            <a:r>
              <a:rPr lang="en-US" dirty="0"/>
              <a:t>Used by manufacturers and vendors to convey hazard information</a:t>
            </a:r>
          </a:p>
          <a:p>
            <a:pPr marL="0" indent="0">
              <a:buNone/>
            </a:pPr>
            <a:endParaRPr lang="en-US" dirty="0"/>
          </a:p>
          <a:p>
            <a:r>
              <a:rPr lang="en-US" dirty="0"/>
              <a:t>Obtained when a chemical is purchased</a:t>
            </a:r>
          </a:p>
          <a:p>
            <a:pPr marL="0" indent="0">
              <a:buNone/>
            </a:pPr>
            <a:endParaRPr lang="en-US" dirty="0"/>
          </a:p>
          <a:p>
            <a:r>
              <a:rPr lang="en-US" dirty="0"/>
              <a:t>SDSs must be in English</a:t>
            </a:r>
          </a:p>
          <a:p>
            <a:pPr lvl="1"/>
            <a:r>
              <a:rPr lang="en-US" dirty="0"/>
              <a:t>Many larger manufacturers also produce SDSs in other languages.</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3036255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Data Sheets (SDS)</a:t>
            </a:r>
          </a:p>
        </p:txBody>
      </p:sp>
      <p:sp>
        <p:nvSpPr>
          <p:cNvPr id="3" name="Content Placeholder 2"/>
          <p:cNvSpPr>
            <a:spLocks noGrp="1"/>
          </p:cNvSpPr>
          <p:nvPr>
            <p:ph idx="1"/>
          </p:nvPr>
        </p:nvSpPr>
        <p:spPr/>
        <p:txBody>
          <a:bodyPr/>
          <a:lstStyle/>
          <a:p>
            <a:r>
              <a:rPr lang="en-US" dirty="0"/>
              <a:t>Detailed information on hazardous chemicals for many different audiences</a:t>
            </a:r>
          </a:p>
          <a:p>
            <a:pPr marL="0" indent="0">
              <a:buNone/>
            </a:pPr>
            <a:endParaRPr lang="en-US" dirty="0"/>
          </a:p>
          <a:p>
            <a:r>
              <a:rPr lang="en-US" dirty="0"/>
              <a:t>Information of most use is in the beginning, while the more technical details are in the later sections</a:t>
            </a:r>
          </a:p>
          <a:p>
            <a:pPr marL="0" indent="0">
              <a:buNone/>
            </a:pPr>
            <a:endParaRPr lang="en-US" dirty="0"/>
          </a:p>
          <a:p>
            <a:r>
              <a:rPr lang="en-US" dirty="0"/>
              <a:t>HCS establishes section headings for SDSs and the order they are provided, as well as the minimum information required to be included in each section</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1224429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SDS Sections</a:t>
            </a:r>
          </a:p>
        </p:txBody>
      </p:sp>
      <p:sp>
        <p:nvSpPr>
          <p:cNvPr id="4" name="Content Placeholder 3"/>
          <p:cNvSpPr>
            <a:spLocks noGrp="1"/>
          </p:cNvSpPr>
          <p:nvPr>
            <p:ph sz="half" idx="1"/>
          </p:nvPr>
        </p:nvSpPr>
        <p:spPr/>
        <p:txBody>
          <a:bodyPr>
            <a:normAutofit fontScale="92500" lnSpcReduction="20000"/>
          </a:bodyPr>
          <a:lstStyle/>
          <a:p>
            <a:pPr marL="514350" indent="-514350">
              <a:buFont typeface="+mj-lt"/>
              <a:buAutoNum type="arabicPeriod"/>
            </a:pPr>
            <a:r>
              <a:rPr lang="en-US" dirty="0"/>
              <a:t>Identification</a:t>
            </a:r>
          </a:p>
          <a:p>
            <a:pPr marL="514350" indent="-514350">
              <a:buFont typeface="+mj-lt"/>
              <a:buAutoNum type="arabicPeriod"/>
            </a:pPr>
            <a:r>
              <a:rPr lang="en-US" dirty="0"/>
              <a:t>Hazard identification</a:t>
            </a:r>
          </a:p>
          <a:p>
            <a:pPr marL="514350" indent="-514350">
              <a:buFont typeface="+mj-lt"/>
              <a:buAutoNum type="arabicPeriod"/>
            </a:pPr>
            <a:r>
              <a:rPr lang="en-US" dirty="0"/>
              <a:t>Composition/information on ingredients</a:t>
            </a:r>
          </a:p>
          <a:p>
            <a:pPr marL="514350" indent="-514350">
              <a:buFont typeface="+mj-lt"/>
              <a:buAutoNum type="arabicPeriod"/>
            </a:pPr>
            <a:r>
              <a:rPr lang="en-US" dirty="0"/>
              <a:t>First aid measures</a:t>
            </a:r>
          </a:p>
          <a:p>
            <a:pPr marL="514350" indent="-514350">
              <a:buFont typeface="+mj-lt"/>
              <a:buAutoNum type="arabicPeriod"/>
            </a:pPr>
            <a:r>
              <a:rPr lang="en-US" dirty="0"/>
              <a:t>Firefighting measures</a:t>
            </a:r>
          </a:p>
          <a:p>
            <a:pPr marL="514350" indent="-514350">
              <a:buFont typeface="+mj-lt"/>
              <a:buAutoNum type="arabicPeriod"/>
            </a:pPr>
            <a:r>
              <a:rPr lang="en-US" dirty="0"/>
              <a:t>Accidental release measures</a:t>
            </a:r>
          </a:p>
          <a:p>
            <a:pPr marL="514350" indent="-514350">
              <a:buFont typeface="+mj-lt"/>
              <a:buAutoNum type="arabicPeriod"/>
            </a:pPr>
            <a:r>
              <a:rPr lang="en-US" dirty="0"/>
              <a:t>Handling and storage</a:t>
            </a:r>
          </a:p>
          <a:p>
            <a:pPr marL="514350" indent="-514350">
              <a:buFont typeface="+mj-lt"/>
              <a:buAutoNum type="arabicPeriod"/>
            </a:pPr>
            <a:r>
              <a:rPr lang="en-US" dirty="0"/>
              <a:t>Exposure control/personal protection</a:t>
            </a:r>
          </a:p>
        </p:txBody>
      </p:sp>
      <p:sp>
        <p:nvSpPr>
          <p:cNvPr id="5" name="Content Placeholder 4"/>
          <p:cNvSpPr>
            <a:spLocks noGrp="1"/>
          </p:cNvSpPr>
          <p:nvPr>
            <p:ph sz="half" idx="2"/>
          </p:nvPr>
        </p:nvSpPr>
        <p:spPr/>
        <p:txBody>
          <a:bodyPr>
            <a:normAutofit fontScale="92500" lnSpcReduction="20000"/>
          </a:bodyPr>
          <a:lstStyle/>
          <a:p>
            <a:pPr marL="514350" indent="-514350">
              <a:buFont typeface="+mj-lt"/>
              <a:buAutoNum type="arabicPeriod" startAt="9"/>
            </a:pPr>
            <a:r>
              <a:rPr lang="en-US" dirty="0"/>
              <a:t>Physical and chemical properties</a:t>
            </a:r>
          </a:p>
          <a:p>
            <a:pPr marL="514350" indent="-514350">
              <a:buFont typeface="+mj-lt"/>
              <a:buAutoNum type="arabicPeriod" startAt="9"/>
            </a:pPr>
            <a:r>
              <a:rPr lang="en-US" dirty="0"/>
              <a:t>Stability and reactivity</a:t>
            </a:r>
          </a:p>
          <a:p>
            <a:pPr marL="514350" indent="-514350">
              <a:buFont typeface="+mj-lt"/>
              <a:buAutoNum type="arabicPeriod" startAt="9"/>
            </a:pPr>
            <a:r>
              <a:rPr lang="en-US" dirty="0"/>
              <a:t>Toxicology information</a:t>
            </a:r>
          </a:p>
          <a:p>
            <a:pPr marL="514350" indent="-514350">
              <a:buFont typeface="+mj-lt"/>
              <a:buAutoNum type="arabicPeriod" startAt="9"/>
            </a:pPr>
            <a:r>
              <a:rPr lang="en-US" i="1" dirty="0"/>
              <a:t>Ecological information*</a:t>
            </a:r>
          </a:p>
          <a:p>
            <a:pPr marL="514350" indent="-514350">
              <a:buFont typeface="+mj-lt"/>
              <a:buAutoNum type="arabicPeriod" startAt="9"/>
            </a:pPr>
            <a:r>
              <a:rPr lang="en-US" i="1" dirty="0"/>
              <a:t>Disposal information*</a:t>
            </a:r>
          </a:p>
          <a:p>
            <a:pPr marL="514350" indent="-514350">
              <a:buFont typeface="+mj-lt"/>
              <a:buAutoNum type="arabicPeriod" startAt="9"/>
            </a:pPr>
            <a:r>
              <a:rPr lang="en-US" i="1" dirty="0"/>
              <a:t>Transport information*</a:t>
            </a:r>
          </a:p>
          <a:p>
            <a:pPr marL="514350" indent="-514350">
              <a:buFont typeface="+mj-lt"/>
              <a:buAutoNum type="arabicPeriod" startAt="9"/>
            </a:pPr>
            <a:r>
              <a:rPr lang="en-US" i="1" dirty="0"/>
              <a:t>Regulatory information*</a:t>
            </a:r>
          </a:p>
          <a:p>
            <a:pPr marL="514350" indent="-514350">
              <a:buFont typeface="+mj-lt"/>
              <a:buAutoNum type="arabicPeriod" startAt="9"/>
            </a:pPr>
            <a:r>
              <a:rPr lang="en-US" dirty="0"/>
              <a:t>Other information</a:t>
            </a:r>
          </a:p>
          <a:p>
            <a:pPr marL="514350" indent="-514350">
              <a:buFont typeface="+mj-lt"/>
              <a:buAutoNum type="arabicPeriod" startAt="9"/>
            </a:pPr>
            <a:endParaRPr lang="en-US" dirty="0"/>
          </a:p>
          <a:p>
            <a:pPr marL="0" indent="0">
              <a:buNone/>
            </a:pPr>
            <a:r>
              <a:rPr lang="en-US" i="1" dirty="0"/>
              <a:t>* Non-mandatory section</a:t>
            </a:r>
          </a:p>
        </p:txBody>
      </p:sp>
      <p:sp>
        <p:nvSpPr>
          <p:cNvPr id="6" name="TextBox 5"/>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117361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Women in Agriculture</a:t>
            </a:r>
          </a:p>
        </p:txBody>
      </p:sp>
      <p:sp>
        <p:nvSpPr>
          <p:cNvPr id="5" name="Content Placeholder 4"/>
          <p:cNvSpPr>
            <a:spLocks noGrp="1"/>
          </p:cNvSpPr>
          <p:nvPr>
            <p:ph sz="half" idx="2"/>
          </p:nvPr>
        </p:nvSpPr>
        <p:spPr/>
        <p:txBody>
          <a:bodyPr>
            <a:normAutofit/>
          </a:bodyPr>
          <a:lstStyle/>
          <a:p>
            <a:r>
              <a:rPr lang="en-US" dirty="0"/>
              <a:t>Fertility and pregnancy are often not considered when women assume farm tasks.  Pesticide and other chemical exposures, particularly during the childbearing years, present challenges.</a:t>
            </a:r>
            <a:endParaRPr lang="en-US" baseline="30000" dirty="0"/>
          </a:p>
        </p:txBody>
      </p:sp>
      <p:sp>
        <p:nvSpPr>
          <p:cNvPr id="4" name="TextBox 3"/>
          <p:cNvSpPr txBox="1"/>
          <p:nvPr/>
        </p:nvSpPr>
        <p:spPr>
          <a:xfrm>
            <a:off x="1197736" y="6550223"/>
            <a:ext cx="9796528" cy="307777"/>
          </a:xfrm>
          <a:prstGeom prst="rect">
            <a:avLst/>
          </a:prstGeom>
          <a:noFill/>
        </p:spPr>
        <p:txBody>
          <a:bodyPr wrap="none" rtlCol="0">
            <a:spAutoFit/>
          </a:bodyPr>
          <a:lstStyle/>
          <a:p>
            <a:pPr algn="ctr"/>
            <a:r>
              <a:rPr lang="en-US" sz="1400" dirty="0"/>
              <a:t>AgriSafe Network </a:t>
            </a:r>
            <a:r>
              <a:rPr lang="en-US" sz="1400" i="1" dirty="0"/>
              <a:t>Reducing the Risk of Adverse Pregnancy Outcomes and Perinatal Illness for Female Agricultural Producers </a:t>
            </a:r>
            <a:r>
              <a:rPr lang="en-US" sz="1400" dirty="0"/>
              <a:t>Webinar</a:t>
            </a:r>
          </a:p>
        </p:txBody>
      </p:sp>
      <p:pic>
        <p:nvPicPr>
          <p:cNvPr id="12" name="Content Placeholder 11" descr="A preschool-aged girl playing on the ground with a red toy tractor" title="Farm Girl Playing"/>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38200" y="2338135"/>
            <a:ext cx="4968834" cy="3326244"/>
          </a:xfrm>
        </p:spPr>
      </p:pic>
      <p:sp>
        <p:nvSpPr>
          <p:cNvPr id="13" name="TextBox 12"/>
          <p:cNvSpPr txBox="1"/>
          <p:nvPr/>
        </p:nvSpPr>
        <p:spPr>
          <a:xfrm>
            <a:off x="838200" y="5356602"/>
            <a:ext cx="1417632" cy="307777"/>
          </a:xfrm>
          <a:prstGeom prst="rect">
            <a:avLst/>
          </a:prstGeom>
          <a:noFill/>
        </p:spPr>
        <p:txBody>
          <a:bodyPr wrap="none" rtlCol="0">
            <a:spAutoFit/>
          </a:bodyPr>
          <a:lstStyle/>
          <a:p>
            <a:pPr algn="ctr"/>
            <a:r>
              <a:rPr lang="en-US" sz="1400" i="1" dirty="0">
                <a:solidFill>
                  <a:schemeClr val="bg1">
                    <a:lumMod val="85000"/>
                  </a:schemeClr>
                </a:solidFill>
              </a:rPr>
              <a:t>www.pexels.com</a:t>
            </a:r>
          </a:p>
        </p:txBody>
      </p:sp>
    </p:spTree>
    <p:extLst>
      <p:ext uri="{BB962C8B-B14F-4D97-AF65-F5344CB8AC3E}">
        <p14:creationId xmlns:p14="http://schemas.microsoft.com/office/powerpoint/2010/main" val="974628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Hierarchy of Hazard Controls</a:t>
            </a:r>
          </a:p>
        </p:txBody>
      </p:sp>
      <p:sp>
        <p:nvSpPr>
          <p:cNvPr id="3" name="Content Placeholder 2"/>
          <p:cNvSpPr>
            <a:spLocks noGrp="1"/>
          </p:cNvSpPr>
          <p:nvPr>
            <p:ph sz="half" idx="1"/>
          </p:nvPr>
        </p:nvSpPr>
        <p:spPr/>
        <p:txBody>
          <a:bodyPr/>
          <a:lstStyle/>
          <a:p>
            <a:r>
              <a:rPr lang="en-US" dirty="0"/>
              <a:t>Engineering Controls</a:t>
            </a:r>
          </a:p>
          <a:p>
            <a:r>
              <a:rPr lang="en-US" dirty="0"/>
              <a:t>Administrative Controls</a:t>
            </a:r>
          </a:p>
          <a:p>
            <a:r>
              <a:rPr lang="en-US" dirty="0"/>
              <a:t>Product Substitution</a:t>
            </a:r>
          </a:p>
          <a:p>
            <a:r>
              <a:rPr lang="en-US" dirty="0"/>
              <a:t>Personal Protective Equipment (PPE)</a:t>
            </a:r>
          </a:p>
        </p:txBody>
      </p:sp>
      <p:pic>
        <p:nvPicPr>
          <p:cNvPr id="5" name="Content Placeholder 4" title="Hazard symbo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65206" y="2603500"/>
            <a:ext cx="2540794" cy="2540794"/>
          </a:xfrm>
        </p:spPr>
      </p:pic>
    </p:spTree>
    <p:extLst>
      <p:ext uri="{BB962C8B-B14F-4D97-AF65-F5344CB8AC3E}">
        <p14:creationId xmlns:p14="http://schemas.microsoft.com/office/powerpoint/2010/main" val="3983894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Solutions for Dairy Operations</a:t>
            </a:r>
          </a:p>
        </p:txBody>
      </p:sp>
      <p:pic>
        <p:nvPicPr>
          <p:cNvPr id="5" name="Content Placeholder 4" descr="Gallon jub of dairy cleaning solution" title="Dairy Cleaning Solution"/>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253331" y="1825625"/>
            <a:ext cx="4351338" cy="4351338"/>
          </a:xfrm>
        </p:spPr>
      </p:pic>
      <p:sp>
        <p:nvSpPr>
          <p:cNvPr id="7" name="TextBox 6"/>
          <p:cNvSpPr txBox="1"/>
          <p:nvPr/>
        </p:nvSpPr>
        <p:spPr>
          <a:xfrm>
            <a:off x="1116688" y="6550223"/>
            <a:ext cx="9958624" cy="307777"/>
          </a:xfrm>
          <a:prstGeom prst="rect">
            <a:avLst/>
          </a:prstGeom>
          <a:noFill/>
        </p:spPr>
        <p:txBody>
          <a:bodyPr wrap="none" rtlCol="0">
            <a:spAutoFit/>
          </a:bodyPr>
          <a:lstStyle/>
          <a:p>
            <a:pPr algn="ctr"/>
            <a:r>
              <a:rPr lang="en-US" sz="1400" i="1" dirty="0"/>
              <a:t>https://www.stearnspkg.com/consumer-brands/farm-sanitation-products/item/227-turboline-prem-chlorinated-pipeline-cleaner.html</a:t>
            </a:r>
          </a:p>
        </p:txBody>
      </p:sp>
      <p:pic>
        <p:nvPicPr>
          <p:cNvPr id="4" name="Content Placeholder 3" title="Image of page of SDS for dairy cleaning solution"/>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68895" y="1358900"/>
            <a:ext cx="3807122" cy="5165261"/>
          </a:xfrm>
        </p:spPr>
      </p:pic>
    </p:spTree>
    <p:extLst>
      <p:ext uri="{BB962C8B-B14F-4D97-AF65-F5344CB8AC3E}">
        <p14:creationId xmlns:p14="http://schemas.microsoft.com/office/powerpoint/2010/main" val="3958325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Dairy Cleaning Solutions</a:t>
            </a:r>
          </a:p>
        </p:txBody>
      </p:sp>
      <p:sp>
        <p:nvSpPr>
          <p:cNvPr id="6" name="Content Placeholder 5"/>
          <p:cNvSpPr>
            <a:spLocks noGrp="1"/>
          </p:cNvSpPr>
          <p:nvPr>
            <p:ph sz="half" idx="1"/>
          </p:nvPr>
        </p:nvSpPr>
        <p:spPr/>
        <p:txBody>
          <a:bodyPr/>
          <a:lstStyle/>
          <a:p>
            <a:r>
              <a:rPr lang="en-US" dirty="0"/>
              <a:t>Engineering control - some dairies use a closed system to pump cleaning solution directly into pipelines, protecting workers from spills and splashes.</a:t>
            </a:r>
          </a:p>
        </p:txBody>
      </p:sp>
      <p:sp>
        <p:nvSpPr>
          <p:cNvPr id="7" name="TextBox 6"/>
          <p:cNvSpPr txBox="1"/>
          <p:nvPr/>
        </p:nvSpPr>
        <p:spPr>
          <a:xfrm>
            <a:off x="2376584" y="6550223"/>
            <a:ext cx="7438831" cy="307777"/>
          </a:xfrm>
          <a:prstGeom prst="rect">
            <a:avLst/>
          </a:prstGeom>
          <a:noFill/>
        </p:spPr>
        <p:txBody>
          <a:bodyPr wrap="none" rtlCol="0">
            <a:spAutoFit/>
          </a:bodyPr>
          <a:lstStyle/>
          <a:p>
            <a:pPr algn="ctr"/>
            <a:r>
              <a:rPr lang="en-US" sz="1400" i="1" dirty="0"/>
              <a:t>https://www.marshfieldresearch.org/Media/Default/NFMC/PDFs/ChildrenandDairyChemicals.2.pdf</a:t>
            </a:r>
          </a:p>
        </p:txBody>
      </p:sp>
      <p:pic>
        <p:nvPicPr>
          <p:cNvPr id="9" name="Content Placeholder 8" descr="Female Technician Working With Milking Machines" title="Female Milking Technician"/>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201767"/>
            <a:ext cx="5181600" cy="3599053"/>
          </a:xfrm>
        </p:spPr>
      </p:pic>
      <p:sp>
        <p:nvSpPr>
          <p:cNvPr id="10" name="TextBox 9"/>
          <p:cNvSpPr txBox="1"/>
          <p:nvPr/>
        </p:nvSpPr>
        <p:spPr>
          <a:xfrm>
            <a:off x="6172200" y="5493043"/>
            <a:ext cx="1804148" cy="307777"/>
          </a:xfrm>
          <a:prstGeom prst="rect">
            <a:avLst/>
          </a:prstGeom>
          <a:noFill/>
        </p:spPr>
        <p:txBody>
          <a:bodyPr wrap="none" rtlCol="0">
            <a:spAutoFit/>
          </a:bodyPr>
          <a:lstStyle/>
          <a:p>
            <a:pPr algn="ctr"/>
            <a:r>
              <a:rPr lang="en-US" sz="1400" i="1" dirty="0"/>
              <a:t>www.istockphoto.com</a:t>
            </a:r>
          </a:p>
        </p:txBody>
      </p:sp>
    </p:spTree>
    <p:extLst>
      <p:ext uri="{BB962C8B-B14F-4D97-AF65-F5344CB8AC3E}">
        <p14:creationId xmlns:p14="http://schemas.microsoft.com/office/powerpoint/2010/main" val="29296963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Fifth Step to an Effective Hazard Communication Program</a:t>
            </a:r>
          </a:p>
        </p:txBody>
      </p:sp>
      <p:sp>
        <p:nvSpPr>
          <p:cNvPr id="6" name="TextBox 5"/>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pic>
        <p:nvPicPr>
          <p:cNvPr id="5" name="Content Placeholder 4" title="Fifth Step to an Effective Hazard Communication Progra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1416" y="2852278"/>
            <a:ext cx="9589168" cy="2298032"/>
          </a:xfrm>
        </p:spPr>
      </p:pic>
    </p:spTree>
    <p:extLst>
      <p:ext uri="{BB962C8B-B14F-4D97-AF65-F5344CB8AC3E}">
        <p14:creationId xmlns:p14="http://schemas.microsoft.com/office/powerpoint/2010/main" val="739884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Hazard Communication Training</a:t>
            </a:r>
          </a:p>
        </p:txBody>
      </p:sp>
      <p:sp>
        <p:nvSpPr>
          <p:cNvPr id="6" name="Content Placeholder 5"/>
          <p:cNvSpPr>
            <a:spLocks noGrp="1"/>
          </p:cNvSpPr>
          <p:nvPr>
            <p:ph idx="1"/>
          </p:nvPr>
        </p:nvSpPr>
        <p:spPr/>
        <p:txBody>
          <a:bodyPr/>
          <a:lstStyle/>
          <a:p>
            <a:r>
              <a:rPr lang="en-US" dirty="0"/>
              <a:t>The third part of HCS communication</a:t>
            </a:r>
          </a:p>
          <a:p>
            <a:r>
              <a:rPr lang="en-US" dirty="0"/>
              <a:t>When properly conducted, training will ensure worker comprehension and understanding.</a:t>
            </a:r>
          </a:p>
          <a:p>
            <a:r>
              <a:rPr lang="en-US" dirty="0"/>
              <a:t>Not sufficient to just read materials to workers or hand them material to read.</a:t>
            </a:r>
          </a:p>
          <a:p>
            <a:r>
              <a:rPr lang="en-US" dirty="0"/>
              <a:t>Must be presented in a manner and language that employees can understand.</a:t>
            </a:r>
          </a:p>
          <a:p>
            <a:r>
              <a:rPr lang="en-US" dirty="0"/>
              <a:t>Create a climate where workers feel free to ask questions – help ensure information is understood</a:t>
            </a:r>
          </a:p>
          <a:p>
            <a:endParaRPr lang="en-US" dirty="0"/>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3487076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Communication Training Considerations</a:t>
            </a: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r>
              <a:rPr lang="en-US" dirty="0"/>
              <a:t>Designation of person(s) responsible for conducting training</a:t>
            </a:r>
          </a:p>
          <a:p>
            <a:pPr marL="0" indent="0">
              <a:buNone/>
            </a:pPr>
            <a:endParaRPr lang="en-US" dirty="0"/>
          </a:p>
          <a:p>
            <a:r>
              <a:rPr lang="en-US" dirty="0"/>
              <a:t>Instructional format of the program</a:t>
            </a:r>
          </a:p>
          <a:p>
            <a:pPr marL="0" indent="0">
              <a:buNone/>
            </a:pPr>
            <a:endParaRPr lang="en-US" dirty="0"/>
          </a:p>
          <a:p>
            <a:r>
              <a:rPr lang="en-US" dirty="0"/>
              <a:t>Elements of the information and training program</a:t>
            </a:r>
          </a:p>
          <a:p>
            <a:pPr marL="0" indent="0">
              <a:buNone/>
            </a:pPr>
            <a:endParaRPr lang="en-US" dirty="0"/>
          </a:p>
          <a:p>
            <a:r>
              <a:rPr lang="en-US" dirty="0"/>
              <a:t>Procedure to train new workers at the time of their initial assignment to work with a hazardous chemical, and to train workers when a new chemical is introduced into the workplace.</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224111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 Hazard Communication Training Program</a:t>
            </a:r>
          </a:p>
        </p:txBody>
      </p:sp>
      <p:sp>
        <p:nvSpPr>
          <p:cNvPr id="3" name="Content Placeholder 2"/>
          <p:cNvSpPr>
            <a:spLocks noGrp="1"/>
          </p:cNvSpPr>
          <p:nvPr>
            <p:ph idx="1"/>
          </p:nvPr>
        </p:nvSpPr>
        <p:spPr/>
        <p:txBody>
          <a:bodyPr/>
          <a:lstStyle/>
          <a:p>
            <a:pPr marL="0" indent="0">
              <a:buNone/>
            </a:pPr>
            <a:endParaRPr lang="en-US" dirty="0"/>
          </a:p>
          <a:p>
            <a:r>
              <a:rPr lang="en-US" dirty="0"/>
              <a:t>Training must address the following:</a:t>
            </a:r>
          </a:p>
          <a:p>
            <a:pPr lvl="1"/>
            <a:r>
              <a:rPr lang="en-US" dirty="0"/>
              <a:t>Methods and observations that may be used to detect the presences or release of a hazardous chemical in the work area.</a:t>
            </a:r>
          </a:p>
          <a:p>
            <a:pPr lvl="1"/>
            <a:r>
              <a:rPr lang="en-US" dirty="0"/>
              <a:t>The physical, health, simple asphyxiation, combustible dust and pyrophoric  gas hazards, as well as hazards not otherwise classified, of the chemicals in the work area.</a:t>
            </a:r>
          </a:p>
          <a:p>
            <a:pPr lvl="1"/>
            <a:r>
              <a:rPr lang="en-US" dirty="0"/>
              <a:t>The measures employees can take to protect themselves and procedures the employer has implemented to protect employees.</a:t>
            </a:r>
          </a:p>
          <a:p>
            <a:pPr lvl="1"/>
            <a:r>
              <a:rPr lang="en-US" dirty="0"/>
              <a:t>The details of the hazard communication program developed by the employer</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284201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Retraining</a:t>
            </a:r>
          </a:p>
        </p:txBody>
      </p:sp>
      <p:sp>
        <p:nvSpPr>
          <p:cNvPr id="3" name="Content Placeholder 2"/>
          <p:cNvSpPr>
            <a:spLocks noGrp="1"/>
          </p:cNvSpPr>
          <p:nvPr>
            <p:ph idx="1"/>
          </p:nvPr>
        </p:nvSpPr>
        <p:spPr/>
        <p:txBody>
          <a:bodyPr/>
          <a:lstStyle/>
          <a:p>
            <a:r>
              <a:rPr lang="en-US" dirty="0"/>
              <a:t>Not required on a regular schedule</a:t>
            </a:r>
          </a:p>
          <a:p>
            <a:pPr marL="0" indent="0">
              <a:buNone/>
            </a:pPr>
            <a:endParaRPr lang="en-US" dirty="0"/>
          </a:p>
          <a:p>
            <a:r>
              <a:rPr lang="en-US" dirty="0"/>
              <a:t>Required if a new chemical hazard is introduced into the work area</a:t>
            </a:r>
          </a:p>
          <a:p>
            <a:endParaRPr lang="en-US" dirty="0"/>
          </a:p>
          <a:p>
            <a:r>
              <a:rPr lang="en-US" dirty="0"/>
              <a:t>It is good practice to repeat and reinforce training to ensure workers retain hazard information.</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773138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Documentation</a:t>
            </a:r>
          </a:p>
        </p:txBody>
      </p:sp>
      <p:sp>
        <p:nvSpPr>
          <p:cNvPr id="3" name="Content Placeholder 2"/>
          <p:cNvSpPr>
            <a:spLocks noGrp="1"/>
          </p:cNvSpPr>
          <p:nvPr>
            <p:ph idx="1"/>
          </p:nvPr>
        </p:nvSpPr>
        <p:spPr/>
        <p:txBody>
          <a:bodyPr/>
          <a:lstStyle/>
          <a:p>
            <a:r>
              <a:rPr lang="en-US" dirty="0"/>
              <a:t>Employers are not required to maintain records of employee training, but many choose to do so.</a:t>
            </a:r>
          </a:p>
        </p:txBody>
      </p:sp>
      <p:sp>
        <p:nvSpPr>
          <p:cNvPr id="4" name="TextBox 3"/>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2204107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Sixth Step to an Effective Hazard Communication Program</a:t>
            </a:r>
          </a:p>
        </p:txBody>
      </p:sp>
      <p:sp>
        <p:nvSpPr>
          <p:cNvPr id="6" name="TextBox 5"/>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pic>
        <p:nvPicPr>
          <p:cNvPr id="5" name="Content Placeholder 4" title="Sixth Step to an Effective Hazard Communication Progra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2352" y="2958878"/>
            <a:ext cx="9607296" cy="2084832"/>
          </a:xfrm>
        </p:spPr>
      </p:pic>
    </p:spTree>
    <p:extLst>
      <p:ext uri="{BB962C8B-B14F-4D97-AF65-F5344CB8AC3E}">
        <p14:creationId xmlns:p14="http://schemas.microsoft.com/office/powerpoint/2010/main" val="306930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for Women in Agriculture</a:t>
            </a:r>
          </a:p>
        </p:txBody>
      </p:sp>
      <p:sp>
        <p:nvSpPr>
          <p:cNvPr id="3" name="Content Placeholder 2"/>
          <p:cNvSpPr>
            <a:spLocks noGrp="1"/>
          </p:cNvSpPr>
          <p:nvPr>
            <p:ph sz="half" idx="1"/>
          </p:nvPr>
        </p:nvSpPr>
        <p:spPr/>
        <p:txBody>
          <a:bodyPr/>
          <a:lstStyle/>
          <a:p>
            <a:r>
              <a:rPr lang="en-US" dirty="0"/>
              <a:t>Because of the diverse nature of work and the many occupational exposures for workers in production agriculture, there is confusion and misunderstanding related to OSHA standards and exemptions.</a:t>
            </a:r>
            <a:endParaRPr lang="en-US" baseline="30000" dirty="0"/>
          </a:p>
          <a:p>
            <a:endParaRPr lang="en-US" dirty="0"/>
          </a:p>
        </p:txBody>
      </p:sp>
      <p:sp>
        <p:nvSpPr>
          <p:cNvPr id="4" name="TextBox 3"/>
          <p:cNvSpPr txBox="1"/>
          <p:nvPr/>
        </p:nvSpPr>
        <p:spPr>
          <a:xfrm>
            <a:off x="3742118" y="6550223"/>
            <a:ext cx="4707763" cy="307777"/>
          </a:xfrm>
          <a:prstGeom prst="rect">
            <a:avLst/>
          </a:prstGeom>
          <a:noFill/>
        </p:spPr>
        <p:txBody>
          <a:bodyPr wrap="none" rtlCol="0">
            <a:spAutoFit/>
          </a:bodyPr>
          <a:lstStyle/>
          <a:p>
            <a:pPr algn="ctr"/>
            <a:r>
              <a:rPr lang="en-US" sz="1400" dirty="0"/>
              <a:t>AgriSafe Network </a:t>
            </a:r>
            <a:r>
              <a:rPr lang="en-US" sz="1400" i="1" dirty="0"/>
              <a:t>Understanding OSHA Agricultural Standards</a:t>
            </a:r>
            <a:endParaRPr lang="en-US" sz="1400" dirty="0"/>
          </a:p>
        </p:txBody>
      </p:sp>
      <p:pic>
        <p:nvPicPr>
          <p:cNvPr id="16" name="Content Placeholder 8" descr="Female farmer cleaning concrete pad by cowshed with high pressure hose" title="Female Farmer Cleaning"/>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246378" y="2262323"/>
            <a:ext cx="5033244" cy="3477941"/>
          </a:xfrm>
          <a:prstGeom prst="rect">
            <a:avLst/>
          </a:prstGeom>
        </p:spPr>
      </p:pic>
      <p:sp>
        <p:nvSpPr>
          <p:cNvPr id="15" name="TextBox 14"/>
          <p:cNvSpPr txBox="1"/>
          <p:nvPr/>
        </p:nvSpPr>
        <p:spPr>
          <a:xfrm>
            <a:off x="6246378" y="5432487"/>
            <a:ext cx="1818768" cy="307777"/>
          </a:xfrm>
          <a:prstGeom prst="rect">
            <a:avLst/>
          </a:prstGeom>
          <a:noFill/>
        </p:spPr>
        <p:txBody>
          <a:bodyPr wrap="none" rtlCol="0">
            <a:spAutoFit/>
          </a:bodyPr>
          <a:lstStyle/>
          <a:p>
            <a:pPr algn="ctr"/>
            <a:r>
              <a:rPr lang="en-US" sz="1400" i="1" dirty="0">
                <a:solidFill>
                  <a:schemeClr val="bg1">
                    <a:lumMod val="75000"/>
                  </a:schemeClr>
                </a:solidFill>
              </a:rPr>
              <a:t>www.istockphoto.com</a:t>
            </a:r>
          </a:p>
        </p:txBody>
      </p:sp>
    </p:spTree>
    <p:extLst>
      <p:ext uri="{BB962C8B-B14F-4D97-AF65-F5344CB8AC3E}">
        <p14:creationId xmlns:p14="http://schemas.microsoft.com/office/powerpoint/2010/main" val="2797230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HazCom Compliance Checklist</a:t>
            </a:r>
          </a:p>
        </p:txBody>
      </p:sp>
      <p:sp>
        <p:nvSpPr>
          <p:cNvPr id="6" name="TextBox 5" descr="Checkmark in box" title="Checkmark in box"/>
          <p:cNvSpPr txBox="1"/>
          <p:nvPr/>
        </p:nvSpPr>
        <p:spPr>
          <a:xfrm>
            <a:off x="8158348" y="2094726"/>
            <a:ext cx="2006930" cy="2400657"/>
          </a:xfrm>
          <a:prstGeom prst="rect">
            <a:avLst/>
          </a:prstGeom>
          <a:noFill/>
        </p:spPr>
        <p:txBody>
          <a:bodyPr wrap="square" rtlCol="0">
            <a:spAutoFit/>
          </a:bodyPr>
          <a:lstStyle/>
          <a:p>
            <a:pPr algn="ctr"/>
            <a:r>
              <a:rPr lang="en-US" sz="15000" dirty="0">
                <a:solidFill>
                  <a:srgbClr val="C00000"/>
                </a:solidFill>
                <a:sym typeface="Wingdings" panose="05000000000000000000" pitchFamily="2" charset="2"/>
              </a:rPr>
              <a:t></a:t>
            </a:r>
            <a:endParaRPr lang="en-US" sz="15000" dirty="0">
              <a:solidFill>
                <a:srgbClr val="C00000"/>
              </a:solidFill>
            </a:endParaRPr>
          </a:p>
        </p:txBody>
      </p:sp>
      <p:sp>
        <p:nvSpPr>
          <p:cNvPr id="3" name="Content Placeholder 2"/>
          <p:cNvSpPr>
            <a:spLocks noGrp="1"/>
          </p:cNvSpPr>
          <p:nvPr>
            <p:ph idx="1"/>
          </p:nvPr>
        </p:nvSpPr>
        <p:spPr>
          <a:xfrm>
            <a:off x="838200" y="1825625"/>
            <a:ext cx="10896600" cy="4351338"/>
          </a:xfrm>
        </p:spPr>
        <p:txBody>
          <a:bodyPr>
            <a:normAutofit fontScale="92500" lnSpcReduction="10000"/>
          </a:bodyPr>
          <a:lstStyle/>
          <a:p>
            <a:pPr>
              <a:buFont typeface="Wingdings" panose="05000000000000000000" pitchFamily="2" charset="2"/>
              <a:buChar char="q"/>
            </a:pPr>
            <a:r>
              <a:rPr lang="en-US" sz="2400" dirty="0"/>
              <a:t>   Obtained/accessed a copy of the standard.</a:t>
            </a:r>
          </a:p>
          <a:p>
            <a:pPr>
              <a:buFont typeface="Wingdings" panose="05000000000000000000" pitchFamily="2" charset="2"/>
              <a:buChar char="q"/>
            </a:pPr>
            <a:r>
              <a:rPr lang="en-US" sz="2400" dirty="0"/>
              <a:t>   Read and understood the requirements.</a:t>
            </a:r>
          </a:p>
          <a:p>
            <a:pPr>
              <a:buFont typeface="Wingdings" panose="05000000000000000000" pitchFamily="2" charset="2"/>
              <a:buChar char="q"/>
            </a:pPr>
            <a:r>
              <a:rPr lang="en-US" sz="2400" dirty="0"/>
              <a:t>   Assigned responsibility for tasks.</a:t>
            </a:r>
          </a:p>
          <a:p>
            <a:pPr>
              <a:buFont typeface="Wingdings" panose="05000000000000000000" pitchFamily="2" charset="2"/>
              <a:buChar char="q"/>
            </a:pPr>
            <a:r>
              <a:rPr lang="en-US" sz="2400" dirty="0"/>
              <a:t>   Prepared an inventory of chemicals.</a:t>
            </a:r>
          </a:p>
          <a:p>
            <a:pPr>
              <a:buFont typeface="Wingdings" panose="05000000000000000000" pitchFamily="2" charset="2"/>
              <a:buChar char="q"/>
            </a:pPr>
            <a:r>
              <a:rPr lang="en-US" sz="2400" dirty="0"/>
              <a:t>   Ensured that containers are labeled.</a:t>
            </a:r>
          </a:p>
          <a:p>
            <a:pPr>
              <a:buFont typeface="Wingdings" panose="05000000000000000000" pitchFamily="2" charset="2"/>
              <a:buChar char="q"/>
            </a:pPr>
            <a:r>
              <a:rPr lang="en-US" sz="2400" dirty="0"/>
              <a:t>   Obtained SDSs for each chemical.</a:t>
            </a:r>
          </a:p>
          <a:p>
            <a:pPr>
              <a:buFont typeface="Wingdings" panose="05000000000000000000" pitchFamily="2" charset="2"/>
              <a:buChar char="q"/>
            </a:pPr>
            <a:r>
              <a:rPr lang="en-US" sz="2400" dirty="0"/>
              <a:t>   Prepared written program.</a:t>
            </a:r>
          </a:p>
          <a:p>
            <a:pPr>
              <a:buFont typeface="Wingdings" panose="05000000000000000000" pitchFamily="2" charset="2"/>
              <a:buChar char="q"/>
            </a:pPr>
            <a:r>
              <a:rPr lang="en-US" sz="2400" dirty="0"/>
              <a:t>   Made SDSs available to workers.</a:t>
            </a:r>
          </a:p>
          <a:p>
            <a:pPr>
              <a:buFont typeface="Wingdings" panose="05000000000000000000" pitchFamily="2" charset="2"/>
              <a:buChar char="q"/>
            </a:pPr>
            <a:r>
              <a:rPr lang="en-US" sz="2400" dirty="0"/>
              <a:t>   Conducted training for workers.</a:t>
            </a:r>
          </a:p>
          <a:p>
            <a:pPr>
              <a:buFont typeface="Wingdings" panose="05000000000000000000" pitchFamily="2" charset="2"/>
              <a:buChar char="q"/>
            </a:pPr>
            <a:r>
              <a:rPr lang="en-US" sz="2400" dirty="0"/>
              <a:t>   Established procedures to maintain current program.</a:t>
            </a:r>
          </a:p>
          <a:p>
            <a:pPr>
              <a:buFont typeface="Wingdings" panose="05000000000000000000" pitchFamily="2" charset="2"/>
              <a:buChar char="q"/>
            </a:pPr>
            <a:r>
              <a:rPr lang="en-US" sz="2400" dirty="0"/>
              <a:t>   Established procedures to evaluate program effectiveness, including maintenance of SDSs.</a:t>
            </a:r>
          </a:p>
        </p:txBody>
      </p:sp>
      <p:sp>
        <p:nvSpPr>
          <p:cNvPr id="5" name="TextBox 4"/>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spTree>
    <p:extLst>
      <p:ext uri="{BB962C8B-B14F-4D97-AF65-F5344CB8AC3E}">
        <p14:creationId xmlns:p14="http://schemas.microsoft.com/office/powerpoint/2010/main" val="39456315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Effective Hazard Communication Program</a:t>
            </a:r>
          </a:p>
        </p:txBody>
      </p:sp>
      <p:sp>
        <p:nvSpPr>
          <p:cNvPr id="6" name="TextBox 5"/>
          <p:cNvSpPr txBox="1"/>
          <p:nvPr/>
        </p:nvSpPr>
        <p:spPr>
          <a:xfrm>
            <a:off x="248405" y="6581001"/>
            <a:ext cx="11695189" cy="276999"/>
          </a:xfrm>
          <a:prstGeom prst="rect">
            <a:avLst/>
          </a:prstGeom>
          <a:noFill/>
        </p:spPr>
        <p:txBody>
          <a:bodyPr wrap="none" rtlCol="0">
            <a:spAutoFit/>
          </a:bodyPr>
          <a:lstStyle/>
          <a:p>
            <a:pPr algn="ctr"/>
            <a:r>
              <a:rPr lang="en-US" sz="1200" i="1" dirty="0"/>
              <a:t>Hazard Communication: Small Entity Guide for Employers that Use Hazardous Chemicals (OSHA 3695-03 2014); Occupational Safety and Health Administration, U.S. Department of Labor</a:t>
            </a:r>
          </a:p>
        </p:txBody>
      </p:sp>
      <p:pic>
        <p:nvPicPr>
          <p:cNvPr id="5" name="Content Placeholder 4" title="Effective Hazard Communication Program graphic"/>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3100" y="1231634"/>
            <a:ext cx="5537200" cy="5319700"/>
          </a:xfrm>
        </p:spPr>
      </p:pic>
    </p:spTree>
    <p:extLst>
      <p:ext uri="{BB962C8B-B14F-4D97-AF65-F5344CB8AC3E}">
        <p14:creationId xmlns:p14="http://schemas.microsoft.com/office/powerpoint/2010/main" val="22259883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HCS Enforcement Statistics</a:t>
            </a:r>
          </a:p>
        </p:txBody>
      </p:sp>
      <p:sp>
        <p:nvSpPr>
          <p:cNvPr id="3" name="Content Placeholder 2"/>
          <p:cNvSpPr>
            <a:spLocks noGrp="1"/>
          </p:cNvSpPr>
          <p:nvPr>
            <p:ph idx="1"/>
          </p:nvPr>
        </p:nvSpPr>
        <p:spPr/>
        <p:txBody>
          <a:bodyPr>
            <a:normAutofit fontScale="92500"/>
          </a:bodyPr>
          <a:lstStyle/>
          <a:p>
            <a:r>
              <a:rPr lang="en-US" dirty="0"/>
              <a:t>#2 on OSHA’s Top 10 Most Frequently Cited Standards Violated in FY2018 (October 1, 2017, through September 30, 2018)</a:t>
            </a:r>
          </a:p>
          <a:p>
            <a:r>
              <a:rPr lang="en-US" dirty="0"/>
              <a:t> Most frequently cited HCS provisions</a:t>
            </a:r>
            <a:endParaRPr lang="en-US" baseline="30000" dirty="0"/>
          </a:p>
          <a:p>
            <a:pPr lvl="1"/>
            <a:r>
              <a:rPr lang="en-US" dirty="0"/>
              <a:t>Employers shall maintain any safety data sheets that are received with incoming shipments of hazardous chemicals, and ensure that they are readily accessible during each work shift to employees when they are in their work areas.</a:t>
            </a:r>
          </a:p>
          <a:p>
            <a:pPr lvl="1"/>
            <a:r>
              <a:rPr lang="en-US" dirty="0"/>
              <a:t>Chemical manufacturers and importers are required to evaluate the hazards of the chemicals they produce or import, and prepare labels and safety data sheets to convey the hazard information to their downstream customers.</a:t>
            </a:r>
          </a:p>
          <a:p>
            <a:pPr lvl="1"/>
            <a:r>
              <a:rPr lang="en-US" dirty="0"/>
              <a:t>All employers with hazardous chemicals in their workplaces must have labels and safety data sheets for their exposed workers, and train them to handle the chemicals appropriately.</a:t>
            </a:r>
          </a:p>
        </p:txBody>
      </p:sp>
      <p:sp>
        <p:nvSpPr>
          <p:cNvPr id="5" name="TextBox 4"/>
          <p:cNvSpPr txBox="1"/>
          <p:nvPr/>
        </p:nvSpPr>
        <p:spPr>
          <a:xfrm>
            <a:off x="2846007" y="6550223"/>
            <a:ext cx="6499985" cy="307777"/>
          </a:xfrm>
          <a:prstGeom prst="rect">
            <a:avLst/>
          </a:prstGeom>
          <a:noFill/>
        </p:spPr>
        <p:txBody>
          <a:bodyPr wrap="none" rtlCol="0">
            <a:spAutoFit/>
          </a:bodyPr>
          <a:lstStyle/>
          <a:p>
            <a:pPr algn="ctr"/>
            <a:r>
              <a:rPr lang="en-US" sz="1400" i="1" dirty="0">
                <a:solidFill>
                  <a:prstClr val="black"/>
                </a:solidFill>
              </a:rPr>
              <a:t>https://www.ishn.com/articles/107820-osha-hazard-communication-standard-hazcom</a:t>
            </a:r>
            <a:endParaRPr lang="en-US" sz="1400" i="1" dirty="0"/>
          </a:p>
        </p:txBody>
      </p:sp>
    </p:spTree>
    <p:extLst>
      <p:ext uri="{BB962C8B-B14F-4D97-AF65-F5344CB8AC3E}">
        <p14:creationId xmlns:p14="http://schemas.microsoft.com/office/powerpoint/2010/main" val="12063206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Rights - Overview</a:t>
            </a:r>
          </a:p>
        </p:txBody>
      </p:sp>
      <p:sp>
        <p:nvSpPr>
          <p:cNvPr id="3" name="Content Placeholder 2"/>
          <p:cNvSpPr>
            <a:spLocks noGrp="1"/>
          </p:cNvSpPr>
          <p:nvPr>
            <p:ph idx="1"/>
          </p:nvPr>
        </p:nvSpPr>
        <p:spPr/>
        <p:txBody>
          <a:bodyPr>
            <a:normAutofit/>
          </a:bodyPr>
          <a:lstStyle/>
          <a:p>
            <a:r>
              <a:rPr lang="en-US" sz="2600" dirty="0"/>
              <a:t>Under federal law, you are entitled to a safe workplace. </a:t>
            </a:r>
          </a:p>
          <a:p>
            <a:pPr marL="0" indent="0">
              <a:buNone/>
            </a:pPr>
            <a:endParaRPr lang="en-US" sz="2600" dirty="0"/>
          </a:p>
          <a:p>
            <a:r>
              <a:rPr lang="en-US" sz="2600" dirty="0"/>
              <a:t>Your employer must provide a workplace free of known health and safety hazards. </a:t>
            </a:r>
          </a:p>
          <a:p>
            <a:pPr marL="0" indent="0">
              <a:buNone/>
            </a:pPr>
            <a:endParaRPr lang="en-US" sz="2600" dirty="0"/>
          </a:p>
          <a:p>
            <a:r>
              <a:rPr lang="en-US" sz="2600" dirty="0"/>
              <a:t>If you have concerns, you have the right to speak up about them without fear of retaliation. </a:t>
            </a:r>
          </a:p>
        </p:txBody>
      </p:sp>
    </p:spTree>
    <p:extLst>
      <p:ext uri="{BB962C8B-B14F-4D97-AF65-F5344CB8AC3E}">
        <p14:creationId xmlns:p14="http://schemas.microsoft.com/office/powerpoint/2010/main" val="37159363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Rights</a:t>
            </a:r>
          </a:p>
        </p:txBody>
      </p:sp>
      <p:sp>
        <p:nvSpPr>
          <p:cNvPr id="3" name="Content Placeholder 2"/>
          <p:cNvSpPr>
            <a:spLocks noGrp="1"/>
          </p:cNvSpPr>
          <p:nvPr>
            <p:ph idx="1"/>
          </p:nvPr>
        </p:nvSpPr>
        <p:spPr/>
        <p:txBody>
          <a:bodyPr>
            <a:normAutofit fontScale="92500" lnSpcReduction="10000"/>
          </a:bodyPr>
          <a:lstStyle/>
          <a:p>
            <a:r>
              <a:rPr lang="en-US" dirty="0"/>
              <a:t>Be trained in a language you understand</a:t>
            </a:r>
          </a:p>
          <a:p>
            <a:r>
              <a:rPr lang="en-US" dirty="0"/>
              <a:t>Work on machines that are safe</a:t>
            </a:r>
          </a:p>
          <a:p>
            <a:r>
              <a:rPr lang="en-US" dirty="0"/>
              <a:t>Be provided required safety gear, such as gloves or a harness and lifeline for falls</a:t>
            </a:r>
          </a:p>
          <a:p>
            <a:r>
              <a:rPr lang="en-US" dirty="0"/>
              <a:t>Be protected from toxic chemicals</a:t>
            </a:r>
          </a:p>
          <a:p>
            <a:r>
              <a:rPr lang="en-US" dirty="0"/>
              <a:t>Request an OSHA inspection, and speak to the inspector</a:t>
            </a:r>
          </a:p>
          <a:p>
            <a:r>
              <a:rPr lang="en-US" dirty="0"/>
              <a:t>Report an injury or illness, and get copies of your medical records</a:t>
            </a:r>
          </a:p>
          <a:p>
            <a:r>
              <a:rPr lang="en-US" dirty="0"/>
              <a:t>See copies of the workplace injury and illness log</a:t>
            </a:r>
          </a:p>
          <a:p>
            <a:r>
              <a:rPr lang="en-US" dirty="0"/>
              <a:t>Review records of work-related injuries and illnesses</a:t>
            </a:r>
          </a:p>
          <a:p>
            <a:r>
              <a:rPr lang="en-US" dirty="0"/>
              <a:t>Get copies of test results done to find hazards in the workplace</a:t>
            </a:r>
          </a:p>
        </p:txBody>
      </p:sp>
    </p:spTree>
    <p:extLst>
      <p:ext uri="{BB962C8B-B14F-4D97-AF65-F5344CB8AC3E}">
        <p14:creationId xmlns:p14="http://schemas.microsoft.com/office/powerpoint/2010/main" val="6195461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Whistleblower Protection Programs</a:t>
            </a:r>
          </a:p>
        </p:txBody>
      </p:sp>
      <p:pic>
        <p:nvPicPr>
          <p:cNvPr id="5" name="Content Placeholder 4" title="Screenshot of OSHA whistleblow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9000" y="1294606"/>
            <a:ext cx="7632700" cy="5247482"/>
          </a:xfrm>
        </p:spPr>
      </p:pic>
    </p:spTree>
    <p:extLst>
      <p:ext uri="{BB962C8B-B14F-4D97-AF65-F5344CB8AC3E}">
        <p14:creationId xmlns:p14="http://schemas.microsoft.com/office/powerpoint/2010/main" val="1577815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Whistleblower Rights – Fact Sheet (FS-3638)</a:t>
            </a:r>
          </a:p>
        </p:txBody>
      </p:sp>
      <p:pic>
        <p:nvPicPr>
          <p:cNvPr id="5" name="Content Placeholder 4" title="OSHA Whistleblower Fact Shee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0500" y="1315726"/>
            <a:ext cx="4102099" cy="5257203"/>
          </a:xfrm>
        </p:spPr>
      </p:pic>
    </p:spTree>
    <p:extLst>
      <p:ext uri="{BB962C8B-B14F-4D97-AF65-F5344CB8AC3E}">
        <p14:creationId xmlns:p14="http://schemas.microsoft.com/office/powerpoint/2010/main" val="22365408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Available</a:t>
            </a:r>
          </a:p>
        </p:txBody>
      </p:sp>
      <p:sp>
        <p:nvSpPr>
          <p:cNvPr id="3" name="Content Placeholder 2"/>
          <p:cNvSpPr>
            <a:spLocks noGrp="1"/>
          </p:cNvSpPr>
          <p:nvPr>
            <p:ph idx="1"/>
          </p:nvPr>
        </p:nvSpPr>
        <p:spPr/>
        <p:txBody>
          <a:bodyPr>
            <a:normAutofit fontScale="92500" lnSpcReduction="10000"/>
          </a:bodyPr>
          <a:lstStyle/>
          <a:p>
            <a:r>
              <a:rPr lang="en-US" dirty="0"/>
              <a:t>OSHA website: </a:t>
            </a:r>
            <a:r>
              <a:rPr lang="en-US" dirty="0">
                <a:hlinkClick r:id="rId3" tooltip="OSHA website"/>
              </a:rPr>
              <a:t>www.osha.gov</a:t>
            </a:r>
            <a:endParaRPr lang="en-US" dirty="0"/>
          </a:p>
          <a:p>
            <a:r>
              <a:rPr lang="en-US" dirty="0"/>
              <a:t>OSHA phone: 800.321.OSHA</a:t>
            </a:r>
          </a:p>
          <a:p>
            <a:r>
              <a:rPr lang="en-US" dirty="0"/>
              <a:t>OSHA educational materials</a:t>
            </a:r>
          </a:p>
          <a:p>
            <a:r>
              <a:rPr lang="en-US" dirty="0"/>
              <a:t>Compliance Assistance Specialists in OSHA Regional and State Offices</a:t>
            </a:r>
          </a:p>
          <a:p>
            <a:r>
              <a:rPr lang="en-US" dirty="0"/>
              <a:t>National Institute for Occupational Safety and Health (NIOSH) – OSHA’s sister agency</a:t>
            </a:r>
          </a:p>
          <a:p>
            <a:r>
              <a:rPr lang="en-US" dirty="0"/>
              <a:t>OSHA Training Institute Education Centers</a:t>
            </a:r>
          </a:p>
          <a:p>
            <a:r>
              <a:rPr lang="en-US" dirty="0"/>
              <a:t>Doctors, nurses, other healthcare providers</a:t>
            </a:r>
          </a:p>
          <a:p>
            <a:r>
              <a:rPr lang="en-US" dirty="0"/>
              <a:t>Public libraries</a:t>
            </a:r>
          </a:p>
          <a:p>
            <a:r>
              <a:rPr lang="en-US" dirty="0"/>
              <a:t>Other local, community-based resources</a:t>
            </a:r>
          </a:p>
          <a:p>
            <a:endParaRPr lang="en-US" dirty="0"/>
          </a:p>
        </p:txBody>
      </p:sp>
    </p:spTree>
    <p:extLst>
      <p:ext uri="{BB962C8B-B14F-4D97-AF65-F5344CB8AC3E}">
        <p14:creationId xmlns:p14="http://schemas.microsoft.com/office/powerpoint/2010/main" val="15852488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1066800" y="1449388"/>
            <a:ext cx="10388600" cy="4351338"/>
          </a:xfrm>
        </p:spPr>
        <p:txBody>
          <a:bodyPr>
            <a:normAutofit/>
          </a:bodyPr>
          <a:lstStyle/>
          <a:p>
            <a:pPr marL="0" indent="0">
              <a:buNone/>
            </a:pPr>
            <a:r>
              <a:rPr lang="en-US" i="1" dirty="0"/>
              <a:t>This material was produced under a Susan Harwood Training Grant (SH-05068-SH8) from the Occupational Safety and Health Administration (OSHA),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a:t>
            </a:r>
          </a:p>
        </p:txBody>
      </p:sp>
      <p:pic>
        <p:nvPicPr>
          <p:cNvPr id="8" name="Picture 2" descr="National Education Center for Agricultural Safety (NECAS) logo" title="NECAS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46320"/>
            <a:ext cx="10458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griSafe Network logo" title="AgriSafe Logo"/>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63612" y="5133416"/>
            <a:ext cx="3790188" cy="1437487"/>
          </a:xfrm>
          <a:prstGeom prst="rect">
            <a:avLst/>
          </a:prstGeom>
        </p:spPr>
      </p:pic>
    </p:spTree>
    <p:extLst>
      <p:ext uri="{BB962C8B-B14F-4D97-AF65-F5344CB8AC3E}">
        <p14:creationId xmlns:p14="http://schemas.microsoft.com/office/powerpoint/2010/main" val="1912263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Exemption Status – Farms</a:t>
            </a:r>
          </a:p>
        </p:txBody>
      </p:sp>
      <p:sp>
        <p:nvSpPr>
          <p:cNvPr id="3" name="Content Placeholder 2"/>
          <p:cNvSpPr>
            <a:spLocks noGrp="1"/>
          </p:cNvSpPr>
          <p:nvPr>
            <p:ph idx="1"/>
          </p:nvPr>
        </p:nvSpPr>
        <p:spPr/>
        <p:txBody>
          <a:bodyPr>
            <a:normAutofit/>
          </a:bodyPr>
          <a:lstStyle/>
          <a:p>
            <a:r>
              <a:rPr lang="en-US" dirty="0"/>
              <a:t>A farming operation is </a:t>
            </a:r>
            <a:r>
              <a:rPr lang="en-US" u="sng" dirty="0"/>
              <a:t>exempt</a:t>
            </a:r>
            <a:r>
              <a:rPr lang="en-US" dirty="0"/>
              <a:t> from </a:t>
            </a:r>
            <a:r>
              <a:rPr lang="en-US" u="sng" dirty="0"/>
              <a:t>all</a:t>
            </a:r>
            <a:r>
              <a:rPr lang="en-US" dirty="0"/>
              <a:t> OSHA activities if it:</a:t>
            </a:r>
          </a:p>
          <a:p>
            <a:pPr lvl="1"/>
            <a:r>
              <a:rPr lang="en-US" dirty="0"/>
              <a:t>Employs 10 or fewer employees* (currently and at all times during the last 12 months) </a:t>
            </a:r>
            <a:r>
              <a:rPr lang="en-US" i="1" dirty="0"/>
              <a:t>and</a:t>
            </a:r>
          </a:p>
          <a:p>
            <a:pPr lvl="1"/>
            <a:r>
              <a:rPr lang="en-US" dirty="0"/>
              <a:t>Has not had an active temporary labor camp during the last 12 months</a:t>
            </a:r>
          </a:p>
          <a:p>
            <a:pPr marL="457200" lvl="1" indent="0">
              <a:buNone/>
            </a:pPr>
            <a:r>
              <a:rPr lang="en-US" sz="1800" i="1" dirty="0"/>
              <a:t>* Family members of farm employers are not counted when determining the number of employees</a:t>
            </a:r>
          </a:p>
          <a:p>
            <a:pPr lvl="0"/>
            <a:endParaRPr lang="en-US" dirty="0">
              <a:solidFill>
                <a:prstClr val="black"/>
              </a:solidFill>
            </a:endParaRPr>
          </a:p>
          <a:p>
            <a:pPr lvl="0"/>
            <a:r>
              <a:rPr lang="en-US" dirty="0">
                <a:solidFill>
                  <a:prstClr val="black"/>
                </a:solidFill>
              </a:rPr>
              <a:t>In a court of law OSHA rules and regulations can be used to identify and prosecute for unsafe conditions that could lead to worker injury or death.  If no other standards apply, the </a:t>
            </a:r>
            <a:r>
              <a:rPr lang="en-US" b="1" dirty="0">
                <a:solidFill>
                  <a:prstClr val="black"/>
                </a:solidFill>
              </a:rPr>
              <a:t>OSHA General Duty Clause</a:t>
            </a:r>
            <a:r>
              <a:rPr lang="en-US" dirty="0">
                <a:solidFill>
                  <a:prstClr val="black"/>
                </a:solidFill>
              </a:rPr>
              <a:t> is a frequent reference point.</a:t>
            </a:r>
            <a:endParaRPr lang="en-US" baseline="30000" dirty="0">
              <a:solidFill>
                <a:prstClr val="black"/>
              </a:solidFill>
            </a:endParaRPr>
          </a:p>
          <a:p>
            <a:pPr lvl="1"/>
            <a:endParaRPr lang="en-US" dirty="0"/>
          </a:p>
        </p:txBody>
      </p:sp>
      <p:sp>
        <p:nvSpPr>
          <p:cNvPr id="5" name="TextBox 4"/>
          <p:cNvSpPr txBox="1"/>
          <p:nvPr/>
        </p:nvSpPr>
        <p:spPr>
          <a:xfrm>
            <a:off x="3770042" y="6242446"/>
            <a:ext cx="4651915" cy="307777"/>
          </a:xfrm>
          <a:prstGeom prst="rect">
            <a:avLst/>
          </a:prstGeom>
          <a:noFill/>
        </p:spPr>
        <p:txBody>
          <a:bodyPr wrap="none" rtlCol="0">
            <a:spAutoFit/>
          </a:bodyPr>
          <a:lstStyle/>
          <a:p>
            <a:pPr algn="ctr"/>
            <a:r>
              <a:rPr lang="en-US" sz="1400" i="1" dirty="0"/>
              <a:t>https://www.osha.gov/enforcement/directives/cpl-02-00-051</a:t>
            </a:r>
          </a:p>
        </p:txBody>
      </p:sp>
      <p:sp>
        <p:nvSpPr>
          <p:cNvPr id="4" name="TextBox 3"/>
          <p:cNvSpPr txBox="1"/>
          <p:nvPr/>
        </p:nvSpPr>
        <p:spPr>
          <a:xfrm>
            <a:off x="3742118" y="6550223"/>
            <a:ext cx="4707764" cy="307777"/>
          </a:xfrm>
          <a:prstGeom prst="rect">
            <a:avLst/>
          </a:prstGeom>
          <a:noFill/>
        </p:spPr>
        <p:txBody>
          <a:bodyPr wrap="none" rtlCol="0">
            <a:spAutoFit/>
          </a:bodyPr>
          <a:lstStyle/>
          <a:p>
            <a:pPr algn="ctr"/>
            <a:r>
              <a:rPr lang="en-US" sz="1400" dirty="0"/>
              <a:t>AgriSafe Network </a:t>
            </a:r>
            <a:r>
              <a:rPr lang="en-US" sz="1400" i="1" dirty="0"/>
              <a:t>Understanding OSHA Agricultural Standards</a:t>
            </a:r>
            <a:endParaRPr lang="en-US" sz="1400" dirty="0"/>
          </a:p>
        </p:txBody>
      </p:sp>
    </p:spTree>
    <p:extLst>
      <p:ext uri="{BB962C8B-B14F-4D97-AF65-F5344CB8AC3E}">
        <p14:creationId xmlns:p14="http://schemas.microsoft.com/office/powerpoint/2010/main" val="3697546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General Duty Clause</a:t>
            </a:r>
          </a:p>
        </p:txBody>
      </p:sp>
      <p:sp>
        <p:nvSpPr>
          <p:cNvPr id="3" name="Content Placeholder 2"/>
          <p:cNvSpPr>
            <a:spLocks noGrp="1"/>
          </p:cNvSpPr>
          <p:nvPr>
            <p:ph idx="1"/>
          </p:nvPr>
        </p:nvSpPr>
        <p:spPr/>
        <p:txBody>
          <a:bodyPr/>
          <a:lstStyle/>
          <a:p>
            <a:r>
              <a:rPr lang="en-US" dirty="0"/>
              <a:t>Requires employers to furnish each employee a place of employment free from recognized hazards that are causing or are likely to cause death or serious physical harm.</a:t>
            </a:r>
            <a:endParaRPr lang="en-US" baseline="30000" dirty="0"/>
          </a:p>
          <a:p>
            <a:pPr marL="0" indent="0">
              <a:buNone/>
            </a:pPr>
            <a:endParaRPr lang="en-US" baseline="30000" dirty="0"/>
          </a:p>
          <a:p>
            <a:r>
              <a:rPr lang="en-US" dirty="0"/>
              <a:t>Is used to cite employers for recognized hazards where there is no direct standard that applies to the operation.</a:t>
            </a:r>
            <a:endParaRPr lang="en-US" baseline="30000" dirty="0"/>
          </a:p>
          <a:p>
            <a:pPr marL="0" indent="0">
              <a:buNone/>
            </a:pPr>
            <a:endParaRPr lang="en-US" baseline="30000" dirty="0"/>
          </a:p>
          <a:p>
            <a:r>
              <a:rPr lang="en-US" dirty="0"/>
              <a:t>If there is not a standard that applies directly to </a:t>
            </a:r>
            <a:r>
              <a:rPr lang="en-US" u="sng" dirty="0"/>
              <a:t>agricultural operations</a:t>
            </a:r>
            <a:r>
              <a:rPr lang="en-US" dirty="0"/>
              <a:t>, OSHA could utilize the General Duty Clause, referencing the applicable standard.</a:t>
            </a:r>
            <a:endParaRPr lang="en-US" baseline="30000" dirty="0"/>
          </a:p>
        </p:txBody>
      </p:sp>
      <p:sp>
        <p:nvSpPr>
          <p:cNvPr id="4" name="TextBox 3"/>
          <p:cNvSpPr txBox="1"/>
          <p:nvPr/>
        </p:nvSpPr>
        <p:spPr>
          <a:xfrm>
            <a:off x="3742118" y="6550223"/>
            <a:ext cx="4707763" cy="307777"/>
          </a:xfrm>
          <a:prstGeom prst="rect">
            <a:avLst/>
          </a:prstGeom>
          <a:noFill/>
        </p:spPr>
        <p:txBody>
          <a:bodyPr wrap="none" rtlCol="0">
            <a:spAutoFit/>
          </a:bodyPr>
          <a:lstStyle/>
          <a:p>
            <a:pPr algn="ctr"/>
            <a:r>
              <a:rPr lang="en-US" sz="1400" dirty="0"/>
              <a:t>AgriSafe Network </a:t>
            </a:r>
            <a:r>
              <a:rPr lang="en-US" sz="1400" i="1" dirty="0"/>
              <a:t>Understanding OSHA Agricultural Standards</a:t>
            </a:r>
            <a:endParaRPr lang="en-US" sz="1400" dirty="0"/>
          </a:p>
        </p:txBody>
      </p:sp>
    </p:spTree>
    <p:extLst>
      <p:ext uri="{BB962C8B-B14F-4D97-AF65-F5344CB8AC3E}">
        <p14:creationId xmlns:p14="http://schemas.microsoft.com/office/powerpoint/2010/main" val="1183680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OSHA-Approved State Plans</a:t>
            </a:r>
          </a:p>
        </p:txBody>
      </p:sp>
      <p:sp>
        <p:nvSpPr>
          <p:cNvPr id="5" name="Content Placeholder 4"/>
          <p:cNvSpPr>
            <a:spLocks noGrp="1"/>
          </p:cNvSpPr>
          <p:nvPr>
            <p:ph sz="half" idx="2"/>
          </p:nvPr>
        </p:nvSpPr>
        <p:spPr>
          <a:xfrm>
            <a:off x="6949966" y="1690688"/>
            <a:ext cx="4403834" cy="4351338"/>
          </a:xfrm>
        </p:spPr>
        <p:txBody>
          <a:bodyPr>
            <a:noAutofit/>
          </a:bodyPr>
          <a:lstStyle/>
          <a:p>
            <a:r>
              <a:rPr lang="en-US" sz="2400" dirty="0"/>
              <a:t>OSHA-approved workplace safety and health programs operated by individual states or U.S. territories.</a:t>
            </a:r>
          </a:p>
          <a:p>
            <a:pPr marL="0" indent="0">
              <a:buNone/>
            </a:pPr>
            <a:r>
              <a:rPr lang="en-US" sz="2400" dirty="0"/>
              <a:t> </a:t>
            </a:r>
          </a:p>
          <a:p>
            <a:r>
              <a:rPr lang="en-US" sz="2400" dirty="0"/>
              <a:t>State Plans are monitored by OSHA and must be at least as effective as OSHA in protecting workers and in preventing work-related injuries, illnesses and deaths.</a:t>
            </a:r>
          </a:p>
        </p:txBody>
      </p:sp>
      <p:sp>
        <p:nvSpPr>
          <p:cNvPr id="7" name="TextBox 6"/>
          <p:cNvSpPr txBox="1"/>
          <p:nvPr/>
        </p:nvSpPr>
        <p:spPr>
          <a:xfrm>
            <a:off x="4789264" y="6550223"/>
            <a:ext cx="2613472" cy="307777"/>
          </a:xfrm>
          <a:prstGeom prst="rect">
            <a:avLst/>
          </a:prstGeom>
          <a:noFill/>
        </p:spPr>
        <p:txBody>
          <a:bodyPr wrap="none" rtlCol="0">
            <a:spAutoFit/>
          </a:bodyPr>
          <a:lstStyle/>
          <a:p>
            <a:r>
              <a:rPr lang="en-US" sz="1400" i="1" dirty="0"/>
              <a:t>https://www.osha.gov/dcsp/osp/</a:t>
            </a:r>
          </a:p>
        </p:txBody>
      </p:sp>
      <p:pic>
        <p:nvPicPr>
          <p:cNvPr id="4" name="Content Placeholder 3" title="OSHA State Plan Map"/>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1660" y="1562101"/>
            <a:ext cx="6533940" cy="4892810"/>
          </a:xfrm>
        </p:spPr>
      </p:pic>
    </p:spTree>
    <p:extLst>
      <p:ext uri="{BB962C8B-B14F-4D97-AF65-F5344CB8AC3E}">
        <p14:creationId xmlns:p14="http://schemas.microsoft.com/office/powerpoint/2010/main" val="3015307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7418</Words>
  <Application>Microsoft Office PowerPoint</Application>
  <PresentationFormat>Widescreen</PresentationFormat>
  <Paragraphs>572</Paragraphs>
  <Slides>68</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Calibri Light</vt:lpstr>
      <vt:lpstr>Comic Sans MS</vt:lpstr>
      <vt:lpstr>Times New Roman</vt:lpstr>
      <vt:lpstr>Verdana</vt:lpstr>
      <vt:lpstr>Wingdings</vt:lpstr>
      <vt:lpstr>Office Theme</vt:lpstr>
      <vt:lpstr>Hazard Communication Standards</vt:lpstr>
      <vt:lpstr>Objectives</vt:lpstr>
      <vt:lpstr>Agriculture – Hazardous Industry</vt:lpstr>
      <vt:lpstr>Women in Agriculture Now</vt:lpstr>
      <vt:lpstr>Considerations for Women in Agriculture</vt:lpstr>
      <vt:lpstr>Importance for Women in Agriculture</vt:lpstr>
      <vt:lpstr>OSHA Exemption Status – Farms</vt:lpstr>
      <vt:lpstr>OSHA General Duty Clause</vt:lpstr>
      <vt:lpstr>OSHA-Approved State Plans</vt:lpstr>
      <vt:lpstr>State Plans</vt:lpstr>
      <vt:lpstr>29 CFR 1910 – General Industry</vt:lpstr>
      <vt:lpstr>What is a hazardous chemical?</vt:lpstr>
      <vt:lpstr>HCS Health and Physical Hazards</vt:lpstr>
      <vt:lpstr>Short and Long Term Health Hazards</vt:lpstr>
      <vt:lpstr>HCS Purpose</vt:lpstr>
      <vt:lpstr>Brief HCS History</vt:lpstr>
      <vt:lpstr>Overview - Requirements of HCS</vt:lpstr>
      <vt:lpstr>How is the HCS unique?</vt:lpstr>
      <vt:lpstr>Three-Part Approach</vt:lpstr>
      <vt:lpstr>Chemical Manufacturer/Importer/Distributor Responsibilities</vt:lpstr>
      <vt:lpstr>Employer Responsibilities</vt:lpstr>
      <vt:lpstr>How Hazard Communication Works</vt:lpstr>
      <vt:lpstr>Six Steps to an Effective Hazard Communication Program</vt:lpstr>
      <vt:lpstr>First Step to an Effective Hazard Communication Program</vt:lpstr>
      <vt:lpstr>Second Step to an Effective Hazard Communication Program</vt:lpstr>
      <vt:lpstr>Written Hazard Communication Program </vt:lpstr>
      <vt:lpstr>Employer Benefits</vt:lpstr>
      <vt:lpstr>Employee Benefits</vt:lpstr>
      <vt:lpstr>Written Hazard Communication Program</vt:lpstr>
      <vt:lpstr>Written Hazard Communication Program Requirements</vt:lpstr>
      <vt:lpstr>Third Step to an Effective Hazard Communication Program</vt:lpstr>
      <vt:lpstr>Hazard Warning Labels - Purpose</vt:lpstr>
      <vt:lpstr>Hazard Warning Labels - Requirements</vt:lpstr>
      <vt:lpstr>Example of Required HCS Label Elements</vt:lpstr>
      <vt:lpstr>Another Sample HCS Label</vt:lpstr>
      <vt:lpstr>Pictograms</vt:lpstr>
      <vt:lpstr>The 9 Pictograms</vt:lpstr>
      <vt:lpstr>Reminder</vt:lpstr>
      <vt:lpstr>Personal Protective Equipment (PPE)</vt:lpstr>
      <vt:lpstr>Proper PPE - Labels </vt:lpstr>
      <vt:lpstr>Proper PPE – Labels</vt:lpstr>
      <vt:lpstr>Head to Toe Protection</vt:lpstr>
      <vt:lpstr>Proper Personal Protective Equipment (PPE)</vt:lpstr>
      <vt:lpstr>AgriSafe Network Resource</vt:lpstr>
      <vt:lpstr>AgriSafe Network Respirator Guide</vt:lpstr>
      <vt:lpstr>Fourth Step to an Effective Hazard Communication Program</vt:lpstr>
      <vt:lpstr>Safety Data Sheets (SDS) – Basics</vt:lpstr>
      <vt:lpstr>Safety Data Sheets (SDS)</vt:lpstr>
      <vt:lpstr>SDS Sections</vt:lpstr>
      <vt:lpstr>The Hierarchy of Hazard Controls</vt:lpstr>
      <vt:lpstr>Cleaning Solutions for Dairy Operations</vt:lpstr>
      <vt:lpstr>Dairy Cleaning Solutions</vt:lpstr>
      <vt:lpstr>Fifth Step to an Effective Hazard Communication Program</vt:lpstr>
      <vt:lpstr>Hazard Communication Training</vt:lpstr>
      <vt:lpstr>Hazard Communication Training Considerations</vt:lpstr>
      <vt:lpstr>Components of a Hazard Communication Training Program</vt:lpstr>
      <vt:lpstr>Retraining</vt:lpstr>
      <vt:lpstr>Training Documentation</vt:lpstr>
      <vt:lpstr>Sixth Step to an Effective Hazard Communication Program</vt:lpstr>
      <vt:lpstr>HazCom Compliance Checklist</vt:lpstr>
      <vt:lpstr>An Effective Hazard Communication Program</vt:lpstr>
      <vt:lpstr>HCS Enforcement Statistics</vt:lpstr>
      <vt:lpstr>Employee Rights - Overview</vt:lpstr>
      <vt:lpstr>Employee Rights</vt:lpstr>
      <vt:lpstr>OSHA Whistleblower Protection Programs</vt:lpstr>
      <vt:lpstr>Whistleblower Rights – Fact Sheet (FS-3638)</vt:lpstr>
      <vt:lpstr>Resources Available</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2021-03-26T15:45:21Z</dcterms:created>
  <dcterms:modified xsi:type="dcterms:W3CDTF">2021-03-26T15:45:25Z</dcterms:modified>
</cp:coreProperties>
</file>