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21"/>
  </p:notesMasterIdLst>
  <p:handoutMasterIdLst>
    <p:handoutMasterId r:id="rId22"/>
  </p:handoutMasterIdLst>
  <p:sldIdLst>
    <p:sldId id="285" r:id="rId2"/>
    <p:sldId id="365" r:id="rId3"/>
    <p:sldId id="366" r:id="rId4"/>
    <p:sldId id="367" r:id="rId5"/>
    <p:sldId id="261" r:id="rId6"/>
    <p:sldId id="350" r:id="rId7"/>
    <p:sldId id="351" r:id="rId8"/>
    <p:sldId id="352" r:id="rId9"/>
    <p:sldId id="353" r:id="rId10"/>
    <p:sldId id="354" r:id="rId11"/>
    <p:sldId id="355" r:id="rId12"/>
    <p:sldId id="356" r:id="rId13"/>
    <p:sldId id="357" r:id="rId14"/>
    <p:sldId id="358" r:id="rId15"/>
    <p:sldId id="363" r:id="rId16"/>
    <p:sldId id="360" r:id="rId17"/>
    <p:sldId id="359" r:id="rId18"/>
    <p:sldId id="361" r:id="rId19"/>
    <p:sldId id="3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1" autoAdjust="0"/>
    <p:restoredTop sz="87361" autoAdjust="0"/>
  </p:normalViewPr>
  <p:slideViewPr>
    <p:cSldViewPr snapToGrid="0">
      <p:cViewPr varScale="1">
        <p:scale>
          <a:sx n="50" d="100"/>
          <a:sy n="50" d="100"/>
        </p:scale>
        <p:origin x="58" y="115"/>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785E4C-26D8-4214-9C5B-C4059D87E60C}" type="datetimeFigureOut">
              <a:rPr lang="en-US" smtClean="0"/>
              <a:t>3/24/2021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2DF57B-A8F1-428E-8C37-30770C031DE7}" type="slidenum">
              <a:rPr lang="en-US" smtClean="0"/>
              <a:t>‹#›</a:t>
            </a:fld>
            <a:endParaRPr lang="en-US"/>
          </a:p>
        </p:txBody>
      </p:sp>
    </p:spTree>
    <p:extLst>
      <p:ext uri="{BB962C8B-B14F-4D97-AF65-F5344CB8AC3E}">
        <p14:creationId xmlns:p14="http://schemas.microsoft.com/office/powerpoint/2010/main" val="311751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331585-3B2A-4D1C-AB7B-F7740F676C97}" type="datetimeFigureOut">
              <a:rPr lang="en-US" smtClean="0"/>
              <a:t>3/24/2021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ED52B-E31C-4633-9C0F-3F1E6FA0A1CC}" type="slidenum">
              <a:rPr lang="en-US" smtClean="0"/>
              <a:t>‹#›</a:t>
            </a:fld>
            <a:endParaRPr lang="en-US"/>
          </a:p>
        </p:txBody>
      </p:sp>
    </p:spTree>
    <p:extLst>
      <p:ext uri="{BB962C8B-B14F-4D97-AF65-F5344CB8AC3E}">
        <p14:creationId xmlns:p14="http://schemas.microsoft.com/office/powerpoint/2010/main" val="294180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3CC70935-E587-4665-97ED-A47EB5B157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E52225-E8E4-4D17-A44E-888BD7B181A7}" type="slidenum">
              <a:rPr lang="en-US" altLang="en-US"/>
              <a:pPr>
                <a:spcBef>
                  <a:spcPct val="0"/>
                </a:spcBef>
              </a:pPr>
              <a:t>2</a:t>
            </a:fld>
            <a:endParaRPr lang="en-US" altLang="en-US"/>
          </a:p>
        </p:txBody>
      </p:sp>
      <p:sp>
        <p:nvSpPr>
          <p:cNvPr id="12291" name="Rectangle 2">
            <a:extLst>
              <a:ext uri="{FF2B5EF4-FFF2-40B4-BE49-F238E27FC236}">
                <a16:creationId xmlns:a16="http://schemas.microsoft.com/office/drawing/2014/main" id="{30C120A7-44BE-4659-8FA1-914E7A7155C6}"/>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84CD8C02-F9CE-4C3B-95D9-38125E68FF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material was produced under the Susan Harwood training grant number </a:t>
            </a:r>
            <a:r>
              <a:rPr lang="en-US" altLang="en-US" dirty="0" smtClean="0">
                <a:latin typeface="Arial" panose="020B0604020202020204" pitchFamily="34" charset="0"/>
              </a:rPr>
              <a:t>SH-31198-SH7 from </a:t>
            </a:r>
            <a:r>
              <a:rPr lang="en-US" altLang="en-US" dirty="0">
                <a:latin typeface="Arial" panose="020B0604020202020204" pitchFamily="34" charset="0"/>
              </a:rPr>
              <a:t>the Occupational Safety and Health Administration, U.S. Department of Labor.</a:t>
            </a:r>
          </a:p>
        </p:txBody>
      </p:sp>
    </p:spTree>
    <p:extLst>
      <p:ext uri="{BB962C8B-B14F-4D97-AF65-F5344CB8AC3E}">
        <p14:creationId xmlns:p14="http://schemas.microsoft.com/office/powerpoint/2010/main" val="2952952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Discuss examples of rescue equipment, which include ladders, pole, rescue rope, scaffold, crane, aerial lift or alternative lifting and lowering devices. </a:t>
            </a: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73B60239-C274-4B07-8ED8-9B6EA9B3051B}" type="slidenum">
              <a:rPr lang="en-US" altLang="en-US"/>
              <a:pPr eaLnBrk="1" hangingPunct="1">
                <a:spcBef>
                  <a:spcPct val="0"/>
                </a:spcBef>
              </a:pPr>
              <a:t>11</a:t>
            </a:fld>
            <a:endParaRPr lang="en-US" altLang="en-US"/>
          </a:p>
        </p:txBody>
      </p:sp>
    </p:spTree>
    <p:extLst>
      <p:ext uri="{BB962C8B-B14F-4D97-AF65-F5344CB8AC3E}">
        <p14:creationId xmlns:p14="http://schemas.microsoft.com/office/powerpoint/2010/main" val="3650909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Discuss the areas that workers should be trained and familiar in order to be comfortable with responding to a worker who experienced a fall. Workers should understand </a:t>
            </a:r>
            <a:r>
              <a:rPr lang="en-US" dirty="0">
                <a:latin typeface="Arial" panose="020B0604020202020204" pitchFamily="34" charset="0"/>
                <a:cs typeface="Arial" panose="020B0604020202020204" pitchFamily="34" charset="0"/>
              </a:rPr>
              <a:t>and be able to evaluate the risks associated with working at heights, on the use of fall protection equipment prior to conducting work at heights, to report unsafe conditions or behaviors and be familiar with and understand the company’s rescue plan to provide prompt rescue in the event of an arrested fall event.</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73B60239-C274-4B07-8ED8-9B6EA9B3051B}" type="slidenum">
              <a:rPr lang="en-US" altLang="en-US"/>
              <a:pPr eaLnBrk="1" hangingPunct="1">
                <a:spcBef>
                  <a:spcPct val="0"/>
                </a:spcBef>
              </a:pPr>
              <a:t>12</a:t>
            </a:fld>
            <a:endParaRPr lang="en-US" altLang="en-US"/>
          </a:p>
        </p:txBody>
      </p:sp>
    </p:spTree>
    <p:extLst>
      <p:ext uri="{BB962C8B-B14F-4D97-AF65-F5344CB8AC3E}">
        <p14:creationId xmlns:p14="http://schemas.microsoft.com/office/powerpoint/2010/main" val="2305160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panose="020B0604020202020204" pitchFamily="34" charset="0"/>
                <a:ea typeface="ＭＳ Ｐゴシック" panose="020B0600070205080204" pitchFamily="34" charset="-128"/>
                <a:cs typeface="Arial" panose="020B0604020202020204" pitchFamily="34" charset="0"/>
              </a:rPr>
              <a:t>If proper fall protection is used, 90% of workers can be capable of performing a self-rescue. There are three steps to follow in the event of a self-rescue: </a:t>
            </a:r>
          </a:p>
          <a:p>
            <a:pPr lvl="1"/>
            <a:r>
              <a:rPr lang="en-US" dirty="0">
                <a:latin typeface="Arial" panose="020B0604020202020204" pitchFamily="34" charset="0"/>
                <a:cs typeface="Arial" panose="020B0604020202020204" pitchFamily="34" charset="0"/>
              </a:rPr>
              <a:t>1. Climbing back up to the level from which he fell (from a few inches to 2-3 feet). </a:t>
            </a:r>
          </a:p>
          <a:p>
            <a:pPr lvl="1"/>
            <a:r>
              <a:rPr lang="en-US" dirty="0">
                <a:latin typeface="Arial" panose="020B0604020202020204" pitchFamily="34" charset="0"/>
                <a:cs typeface="Arial" panose="020B0604020202020204" pitchFamily="34" charset="0"/>
              </a:rPr>
              <a:t>2. Returning to the floor or ground to be evaluated for possible medical attention per OSHA. </a:t>
            </a:r>
          </a:p>
          <a:p>
            <a:pPr lvl="1"/>
            <a:r>
              <a:rPr lang="en-US" dirty="0">
                <a:latin typeface="Arial" panose="020B0604020202020204" pitchFamily="34" charset="0"/>
                <a:cs typeface="Arial" panose="020B0604020202020204" pitchFamily="34" charset="0"/>
              </a:rPr>
              <a:t>3. Removing all components of fall arrest system impacted by the fall event from service and documenting (bag and tag) the components with name, date and activity at time of fall and giving the equipment to management. </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73B60239-C274-4B07-8ED8-9B6EA9B3051B}" type="slidenum">
              <a:rPr lang="en-US" altLang="en-US"/>
              <a:pPr eaLnBrk="1" hangingPunct="1">
                <a:spcBef>
                  <a:spcPct val="0"/>
                </a:spcBef>
              </a:pPr>
              <a:t>13</a:t>
            </a:fld>
            <a:endParaRPr lang="en-US" altLang="en-US"/>
          </a:p>
        </p:txBody>
      </p:sp>
    </p:spTree>
    <p:extLst>
      <p:ext uri="{BB962C8B-B14F-4D97-AF65-F5344CB8AC3E}">
        <p14:creationId xmlns:p14="http://schemas.microsoft.com/office/powerpoint/2010/main" val="248363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panose="020B0604020202020204" pitchFamily="34" charset="0"/>
                <a:ea typeface="ＭＳ Ｐゴシック" panose="020B0600070205080204" pitchFamily="34" charset="-128"/>
                <a:cs typeface="Arial" panose="020B0604020202020204" pitchFamily="34" charset="0"/>
              </a:rPr>
              <a:t>Discuss the use of a self-rescue ladder attachment that can be added as part of a PFAS to allow for self-rescue in the event of a fall.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73B60239-C274-4B07-8ED8-9B6EA9B3051B}" type="slidenum">
              <a:rPr lang="en-US" altLang="en-US"/>
              <a:pPr eaLnBrk="1" hangingPunct="1">
                <a:spcBef>
                  <a:spcPct val="0"/>
                </a:spcBef>
              </a:pPr>
              <a:t>14</a:t>
            </a:fld>
            <a:endParaRPr lang="en-US" altLang="en-US"/>
          </a:p>
        </p:txBody>
      </p:sp>
    </p:spTree>
    <p:extLst>
      <p:ext uri="{BB962C8B-B14F-4D97-AF65-F5344CB8AC3E}">
        <p14:creationId xmlns:p14="http://schemas.microsoft.com/office/powerpoint/2010/main" val="1851069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ea typeface="ＭＳ Ｐゴシック" panose="020B0600070205080204" pitchFamily="34" charset="-128"/>
                <a:cs typeface="Arial" panose="020B0604020202020204" pitchFamily="34" charset="0"/>
              </a:rPr>
              <a:t>Discuss the use of a </a:t>
            </a:r>
            <a:r>
              <a:rPr lang="en-US" dirty="0" smtClean="0"/>
              <a:t>Controlled Descent Device </a:t>
            </a:r>
            <a:r>
              <a:rPr lang="en-US" dirty="0" smtClean="0">
                <a:latin typeface="Arial" panose="020B0604020202020204" pitchFamily="34" charset="0"/>
                <a:ea typeface="ＭＳ Ｐゴシック" panose="020B0600070205080204" pitchFamily="34" charset="-128"/>
                <a:cs typeface="Arial" panose="020B0604020202020204" pitchFamily="34" charset="0"/>
              </a:rPr>
              <a:t>that can be added as part of a PFAS to allow for self-rescue in the event of a fall.  Photo: DBI/SALA Self-Rescue 50 Controlled Descent Device.</a:t>
            </a:r>
          </a:p>
        </p:txBody>
      </p:sp>
      <p:sp>
        <p:nvSpPr>
          <p:cNvPr id="4" name="Slide Number Placeholder 3"/>
          <p:cNvSpPr>
            <a:spLocks noGrp="1"/>
          </p:cNvSpPr>
          <p:nvPr>
            <p:ph type="sldNum" sz="quarter" idx="10"/>
          </p:nvPr>
        </p:nvSpPr>
        <p:spPr/>
        <p:txBody>
          <a:bodyPr/>
          <a:lstStyle/>
          <a:p>
            <a:fld id="{B81ED52B-E31C-4633-9C0F-3F1E6FA0A1CC}" type="slidenum">
              <a:rPr lang="en-US" smtClean="0"/>
              <a:t>15</a:t>
            </a:fld>
            <a:endParaRPr lang="en-US"/>
          </a:p>
        </p:txBody>
      </p:sp>
    </p:spTree>
    <p:extLst>
      <p:ext uri="{BB962C8B-B14F-4D97-AF65-F5344CB8AC3E}">
        <p14:creationId xmlns:p14="http://schemas.microsoft.com/office/powerpoint/2010/main" val="2219088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panose="020B0604020202020204" pitchFamily="34" charset="0"/>
                <a:ea typeface="ＭＳ Ｐゴシック" panose="020B0600070205080204" pitchFamily="34" charset="-128"/>
                <a:cs typeface="Arial" panose="020B0604020202020204" pitchFamily="34" charset="0"/>
              </a:rPr>
              <a:t>Discuss the use of a rescue pole that can be used to allow an assisted rescue in the event of a fall.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73B60239-C274-4B07-8ED8-9B6EA9B3051B}" type="slidenum">
              <a:rPr lang="en-US" altLang="en-US"/>
              <a:pPr eaLnBrk="1" hangingPunct="1">
                <a:spcBef>
                  <a:spcPct val="0"/>
                </a:spcBef>
              </a:pPr>
              <a:t>16</a:t>
            </a:fld>
            <a:endParaRPr lang="en-US" altLang="en-US"/>
          </a:p>
        </p:txBody>
      </p:sp>
    </p:spTree>
    <p:extLst>
      <p:ext uri="{BB962C8B-B14F-4D97-AF65-F5344CB8AC3E}">
        <p14:creationId xmlns:p14="http://schemas.microsoft.com/office/powerpoint/2010/main" val="1026250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Discuss elements of a written fall rescue plan. </a:t>
            </a: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73B60239-C274-4B07-8ED8-9B6EA9B3051B}" type="slidenum">
              <a:rPr lang="en-US" altLang="en-US"/>
              <a:pPr eaLnBrk="1" hangingPunct="1">
                <a:spcBef>
                  <a:spcPct val="0"/>
                </a:spcBef>
              </a:pPr>
              <a:t>17</a:t>
            </a:fld>
            <a:endParaRPr lang="en-US" altLang="en-US"/>
          </a:p>
        </p:txBody>
      </p:sp>
    </p:spTree>
    <p:extLst>
      <p:ext uri="{BB962C8B-B14F-4D97-AF65-F5344CB8AC3E}">
        <p14:creationId xmlns:p14="http://schemas.microsoft.com/office/powerpoint/2010/main" val="3980883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19</a:t>
            </a:fld>
            <a:endParaRPr lang="en-US"/>
          </a:p>
        </p:txBody>
      </p:sp>
    </p:spTree>
    <p:extLst>
      <p:ext uri="{BB962C8B-B14F-4D97-AF65-F5344CB8AC3E}">
        <p14:creationId xmlns:p14="http://schemas.microsoft.com/office/powerpoint/2010/main" val="1872770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4C4AEA4-86D8-4A31-AF70-AC3B85D6232A}"/>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9EA89775-91C4-46CD-B929-798C1B269D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Please read the disclaimer for legal purposes, this is required under the Susan Harwood Training Grant program. </a:t>
            </a:r>
          </a:p>
        </p:txBody>
      </p:sp>
      <p:sp>
        <p:nvSpPr>
          <p:cNvPr id="14340" name="Slide Number Placeholder 3">
            <a:extLst>
              <a:ext uri="{FF2B5EF4-FFF2-40B4-BE49-F238E27FC236}">
                <a16:creationId xmlns:a16="http://schemas.microsoft.com/office/drawing/2014/main" id="{732BC00C-96C1-4047-9ABD-CF3AC50E0B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B4DEDD-830B-4A55-A1B8-303B3D140E49}" type="slidenum">
              <a:rPr lang="en-US" altLang="en-US"/>
              <a:pPr>
                <a:spcBef>
                  <a:spcPct val="0"/>
                </a:spcBef>
              </a:pPr>
              <a:t>3</a:t>
            </a:fld>
            <a:endParaRPr lang="en-US" altLang="en-US"/>
          </a:p>
        </p:txBody>
      </p:sp>
    </p:spTree>
    <p:extLst>
      <p:ext uri="{BB962C8B-B14F-4D97-AF65-F5344CB8AC3E}">
        <p14:creationId xmlns:p14="http://schemas.microsoft.com/office/powerpoint/2010/main" val="3729487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Note that the these</a:t>
            </a:r>
            <a:r>
              <a:rPr lang="en-US" altLang="en-US" baseline="0" dirty="0" smtClean="0">
                <a:latin typeface="Arial" panose="020B0604020202020204" pitchFamily="34" charset="0"/>
              </a:rPr>
              <a:t> materials are copyrighted by the </a:t>
            </a:r>
            <a:r>
              <a:rPr lang="en-US" dirty="0" smtClean="0">
                <a:latin typeface="Arial" panose="020B0604020202020204" pitchFamily="34" charset="0"/>
                <a:cs typeface="Arial" panose="020B0604020202020204" pitchFamily="34" charset="0"/>
              </a:rPr>
              <a:t>Job-Site Safety Institute and the National Association of Home Builders. Permission is granted to use such copyrighted material in accordance</a:t>
            </a:r>
            <a:r>
              <a:rPr lang="en-US" baseline="0" dirty="0" smtClean="0">
                <a:latin typeface="Arial" panose="020B0604020202020204" pitchFamily="34" charset="0"/>
                <a:cs typeface="Arial" panose="020B0604020202020204" pitchFamily="34" charset="0"/>
              </a:rPr>
              <a:t> with the terms on the slide.</a:t>
            </a:r>
            <a:endParaRPr lang="en-US" altLang="en-US" dirty="0" smtClean="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4</a:t>
            </a:fld>
            <a:endParaRPr lang="en-US"/>
          </a:p>
        </p:txBody>
      </p:sp>
    </p:spTree>
    <p:extLst>
      <p:ext uri="{BB962C8B-B14F-4D97-AF65-F5344CB8AC3E}">
        <p14:creationId xmlns:p14="http://schemas.microsoft.com/office/powerpoint/2010/main" val="2130035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BCC764-F0D6-438E-98E1-DF41B5516EA4}" type="slidenum">
              <a:rPr lang="en-US" altLang="en-US"/>
              <a:pPr>
                <a:spcBef>
                  <a:spcPct val="0"/>
                </a:spcBef>
              </a:pPr>
              <a:t>5</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Discuss the learning objectives for Section </a:t>
            </a:r>
            <a:r>
              <a:rPr lang="en-US" altLang="en-US" dirty="0" smtClean="0">
                <a:latin typeface="Arial" panose="020B0604020202020204" pitchFamily="34" charset="0"/>
              </a:rPr>
              <a:t>6. </a:t>
            </a:r>
            <a:r>
              <a:rPr lang="en-US" altLang="en-US" dirty="0">
                <a:latin typeface="Arial" panose="020B0604020202020204" pitchFamily="34" charset="0"/>
              </a:rPr>
              <a:t>In this section, attendees will learn the </a:t>
            </a:r>
            <a:r>
              <a:rPr lang="en-US" altLang="en-US" dirty="0">
                <a:latin typeface="Arial" panose="020B0604020202020204" pitchFamily="34" charset="0"/>
                <a:cs typeface="Arial" panose="020B0604020202020204" pitchFamily="34" charset="0"/>
              </a:rPr>
              <a:t>importance of implementing a plan to rescue workers who experience a fall, the hazards of not quickly rescuing a suspended worker and sample procedures in a fall protection rescue plan.</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08355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A fall protection rescue plan d</a:t>
            </a:r>
            <a:r>
              <a:rPr lang="en-US" altLang="en-US" dirty="0">
                <a:latin typeface="Arial" panose="020B0604020202020204" pitchFamily="34" charset="0"/>
                <a:ea typeface="ＭＳ Ｐゴシック" panose="020B0600070205080204" pitchFamily="34" charset="-128"/>
                <a:cs typeface="Arial" panose="020B0604020202020204" pitchFamily="34" charset="0"/>
              </a:rPr>
              <a:t>escribes the steps taken to rescue a fallen worker, even if they are wearing a PFAS.</a:t>
            </a:r>
          </a:p>
          <a:p>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73B60239-C274-4B07-8ED8-9B6EA9B3051B}" type="slidenum">
              <a:rPr lang="en-US" altLang="en-US"/>
              <a:pPr eaLnBrk="1" hangingPunct="1">
                <a:spcBef>
                  <a:spcPct val="0"/>
                </a:spcBef>
              </a:pPr>
              <a:t>6</a:t>
            </a:fld>
            <a:endParaRPr lang="en-US" altLang="en-US"/>
          </a:p>
        </p:txBody>
      </p:sp>
    </p:spTree>
    <p:extLst>
      <p:ext uri="{BB962C8B-B14F-4D97-AF65-F5344CB8AC3E}">
        <p14:creationId xmlns:p14="http://schemas.microsoft.com/office/powerpoint/2010/main" val="1322162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Most rescues fail because they are not preplanned. Think about whether you have the right equipment to rescue a worker in the event they experience a fall. </a:t>
            </a:r>
          </a:p>
          <a:p>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73B60239-C274-4B07-8ED8-9B6EA9B3051B}" type="slidenum">
              <a:rPr lang="en-US" altLang="en-US"/>
              <a:pPr eaLnBrk="1" hangingPunct="1">
                <a:spcBef>
                  <a:spcPct val="0"/>
                </a:spcBef>
              </a:pPr>
              <a:t>7</a:t>
            </a:fld>
            <a:endParaRPr lang="en-US" altLang="en-US"/>
          </a:p>
        </p:txBody>
      </p:sp>
    </p:spTree>
    <p:extLst>
      <p:ext uri="{BB962C8B-B14F-4D97-AF65-F5344CB8AC3E}">
        <p14:creationId xmlns:p14="http://schemas.microsoft.com/office/powerpoint/2010/main" val="3151710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Most rescues fail because they are not preplanned. Think about whether you have the proper training to administer basic first-aid or CPR in the event a worker experiences a fall. </a:t>
            </a: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73B60239-C274-4B07-8ED8-9B6EA9B3051B}" type="slidenum">
              <a:rPr lang="en-US" altLang="en-US"/>
              <a:pPr eaLnBrk="1" hangingPunct="1">
                <a:spcBef>
                  <a:spcPct val="0"/>
                </a:spcBef>
              </a:pPr>
              <a:t>8</a:t>
            </a:fld>
            <a:endParaRPr lang="en-US" altLang="en-US"/>
          </a:p>
        </p:txBody>
      </p:sp>
    </p:spTree>
    <p:extLst>
      <p:ext uri="{BB962C8B-B14F-4D97-AF65-F5344CB8AC3E}">
        <p14:creationId xmlns:p14="http://schemas.microsoft.com/office/powerpoint/2010/main" val="1125965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Prolonged suspension from fall arrest can cause orthostatic intolerance, which can lead to death within 30 minutes or sooner. </a:t>
            </a: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73B60239-C274-4B07-8ED8-9B6EA9B3051B}" type="slidenum">
              <a:rPr lang="en-US" altLang="en-US"/>
              <a:pPr eaLnBrk="1" hangingPunct="1">
                <a:spcBef>
                  <a:spcPct val="0"/>
                </a:spcBef>
              </a:pPr>
              <a:t>9</a:t>
            </a:fld>
            <a:endParaRPr lang="en-US" altLang="en-US"/>
          </a:p>
        </p:txBody>
      </p:sp>
    </p:spTree>
    <p:extLst>
      <p:ext uri="{BB962C8B-B14F-4D97-AF65-F5344CB8AC3E}">
        <p14:creationId xmlns:p14="http://schemas.microsoft.com/office/powerpoint/2010/main" val="1063164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Discuss the hazards of not rescuing a worker quickly. </a:t>
            </a:r>
            <a:r>
              <a:rPr lang="en-US" dirty="0">
                <a:latin typeface="Arial" panose="020B0604020202020204" pitchFamily="34" charset="0"/>
                <a:ea typeface="ＭＳ Ｐゴシック" panose="020B0600070205080204" pitchFamily="34" charset="-128"/>
                <a:cs typeface="Arial" panose="020B0604020202020204" pitchFamily="34" charset="0"/>
              </a:rPr>
              <a:t>Be aware of signs and symptoms of orthostatic intolerance. Suspended workers with head injuries or who are unconscious are particularly at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73B60239-C274-4B07-8ED8-9B6EA9B3051B}" type="slidenum">
              <a:rPr lang="en-US" altLang="en-US"/>
              <a:pPr eaLnBrk="1" hangingPunct="1">
                <a:spcBef>
                  <a:spcPct val="0"/>
                </a:spcBef>
              </a:pPr>
              <a:t>10</a:t>
            </a:fld>
            <a:endParaRPr lang="en-US" altLang="en-US"/>
          </a:p>
        </p:txBody>
      </p:sp>
    </p:spTree>
    <p:extLst>
      <p:ext uri="{BB962C8B-B14F-4D97-AF65-F5344CB8AC3E}">
        <p14:creationId xmlns:p14="http://schemas.microsoft.com/office/powerpoint/2010/main" val="3980954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0"/>
            <a:ext cx="12191999" cy="6339155"/>
          </a:xfrm>
          <a:prstGeom prst="rect">
            <a:avLst/>
          </a:prstGeom>
        </p:spPr>
      </p:pic>
      <p:sp>
        <p:nvSpPr>
          <p:cNvPr id="2" name="Title 1"/>
          <p:cNvSpPr>
            <a:spLocks noGrp="1"/>
          </p:cNvSpPr>
          <p:nvPr>
            <p:ph type="ctrTitle"/>
          </p:nvPr>
        </p:nvSpPr>
        <p:spPr>
          <a:xfrm>
            <a:off x="1154955" y="1447800"/>
            <a:ext cx="8825658" cy="3329581"/>
          </a:xfrm>
        </p:spPr>
        <p:txBody>
          <a:bodyPr anchor="b"/>
          <a:lstStyle>
            <a:lvl1pPr>
              <a:defRPr sz="7200" b="1">
                <a:solidFill>
                  <a:schemeClr val="tx1"/>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noAutofit/>
          </a:bodyPr>
          <a:lstStyle>
            <a:lvl1pPr marL="0" indent="0" algn="l">
              <a:buNone/>
              <a:defRPr sz="4000" cap="all">
                <a:solidFill>
                  <a:srgbClr val="C00000"/>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pic>
        <p:nvPicPr>
          <p:cNvPr id="2052" name="Picture 4" descr="Job-site Safety Institute"/>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031573"/>
            <a:ext cx="12192000" cy="950976"/>
          </a:xfrm>
          <a:prstGeom prst="rect">
            <a:avLst/>
          </a:prstGeom>
        </p:spPr>
      </p:pic>
      <p:pic>
        <p:nvPicPr>
          <p:cNvPr id="27" name="Picture 26" descr="NAHB 2 Line CMYK.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215339" y="3746379"/>
            <a:ext cx="1829707" cy="1271017"/>
          </a:xfrm>
          <a:prstGeom prst="rect">
            <a:avLst/>
          </a:prstGeom>
        </p:spPr>
      </p:pic>
    </p:spTree>
    <p:extLst>
      <p:ext uri="{BB962C8B-B14F-4D97-AF65-F5344CB8AC3E}">
        <p14:creationId xmlns:p14="http://schemas.microsoft.com/office/powerpoint/2010/main" val="85557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F814BF-F05B-473D-8F66-A113CFE829BE}"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2070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2716719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562134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604707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F814BF-F05B-473D-8F66-A113CFE829BE}" type="datetimeFigureOut">
              <a:rPr lang="en-US" smtClean="0"/>
              <a:t>3/24/2021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585248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F814BF-F05B-473D-8F66-A113CFE829BE}" type="datetimeFigureOut">
              <a:rPr lang="en-US" smtClean="0"/>
              <a:t>3/24/2021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2310558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296025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166417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FFC000"/>
              </a:buClr>
              <a:defRPr/>
            </a:lvl1pPr>
            <a:lvl2pPr>
              <a:buClr>
                <a:srgbClr val="FFC000"/>
              </a:buClr>
              <a:defRPr/>
            </a:lvl2pPr>
            <a:lvl3pPr>
              <a:buClr>
                <a:srgbClr val="FFC000"/>
              </a:buClr>
              <a:defRPr/>
            </a:lvl3pPr>
            <a:lvl4pPr>
              <a:buClr>
                <a:srgbClr val="FFC000"/>
              </a:buClr>
              <a:defRPr/>
            </a:lvl4pPr>
            <a:lvl5pPr>
              <a:buClr>
                <a:srgbClr val="FFC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pic>
        <p:nvPicPr>
          <p:cNvPr id="12" name="Picture 11"/>
          <p:cNvPicPr>
            <a:picLocks noChangeAspect="1"/>
          </p:cNvPicPr>
          <p:nvPr userDrawn="1"/>
        </p:nvPicPr>
        <p:blipFill>
          <a:blip r:embed="rId2"/>
          <a:stretch>
            <a:fillRect/>
          </a:stretch>
        </p:blipFill>
        <p:spPr>
          <a:xfrm>
            <a:off x="0" y="0"/>
            <a:ext cx="12191999" cy="294951"/>
          </a:xfrm>
          <a:prstGeom prst="rect">
            <a:avLst/>
          </a:prstGeom>
        </p:spPr>
      </p:pic>
    </p:spTree>
    <p:extLst>
      <p:ext uri="{BB962C8B-B14F-4D97-AF65-F5344CB8AC3E}">
        <p14:creationId xmlns:p14="http://schemas.microsoft.com/office/powerpoint/2010/main" val="81377595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0"/>
            <a:ext cx="12191999" cy="6339155"/>
          </a:xfrm>
          <a:prstGeom prst="rect">
            <a:avLst/>
          </a:prstGeom>
        </p:spPr>
      </p:pic>
      <p:pic>
        <p:nvPicPr>
          <p:cNvPr id="8" name="Picture 4" descr="Job-site Safety Institute"/>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031573"/>
            <a:ext cx="12192000" cy="950976"/>
          </a:xfrm>
          <a:prstGeom prst="rect">
            <a:avLst/>
          </a:prstGeom>
        </p:spPr>
      </p:pic>
      <p:pic>
        <p:nvPicPr>
          <p:cNvPr id="10" name="Picture 9" descr="NAHB 2 Line CMYK.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215339" y="3746379"/>
            <a:ext cx="1829707" cy="1271017"/>
          </a:xfrm>
          <a:prstGeom prst="rect">
            <a:avLst/>
          </a:prstGeom>
        </p:spPr>
      </p:pic>
      <p:sp>
        <p:nvSpPr>
          <p:cNvPr id="2" name="Title 1"/>
          <p:cNvSpPr>
            <a:spLocks noGrp="1"/>
          </p:cNvSpPr>
          <p:nvPr>
            <p:ph type="title"/>
          </p:nvPr>
        </p:nvSpPr>
        <p:spPr>
          <a:xfrm>
            <a:off x="1154956" y="2861733"/>
            <a:ext cx="8825657" cy="1915647"/>
          </a:xfrm>
        </p:spPr>
        <p:txBody>
          <a:bodyPr anchor="b"/>
          <a:lstStyle>
            <a:lvl1pPr algn="l">
              <a:defRPr sz="7200" b="1" cap="none">
                <a:effectLst>
                  <a:outerShdw blurRad="38100" dist="38100" dir="2700000" algn="tl">
                    <a:srgbClr val="000000">
                      <a:alpha val="43137"/>
                    </a:srgbClr>
                  </a:outerShdw>
                </a:effectLst>
              </a:defRPr>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normAutofit/>
          </a:bodyPr>
          <a:lstStyle>
            <a:lvl1pPr marL="0" indent="0" algn="l" defTabSz="457200" rtl="0" eaLnBrk="1" latinLnBrk="0" hangingPunct="1">
              <a:spcBef>
                <a:spcPts val="1000"/>
              </a:spcBef>
              <a:spcAft>
                <a:spcPts val="0"/>
              </a:spcAft>
              <a:buClr>
                <a:srgbClr val="FFC000"/>
              </a:buClr>
              <a:buSzPct val="80000"/>
              <a:buFont typeface="Wingdings 3" charset="2"/>
              <a:buNone/>
              <a:defRPr lang="en-US" sz="4000" b="0" i="0" kern="1200" cap="all" dirty="0" smtClean="0">
                <a:solidFill>
                  <a:srgbClr val="C00000"/>
                </a:solidFill>
                <a:effectLst>
                  <a:outerShdw blurRad="38100" dist="38100" dir="2700000" algn="tl">
                    <a:srgbClr val="000000">
                      <a:alpha val="43137"/>
                    </a:srgb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64592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F814BF-F05B-473D-8F66-A113CFE829BE}"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52572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F814BF-F05B-473D-8F66-A113CFE829BE}" type="datetimeFigureOut">
              <a:rPr lang="en-US" smtClean="0"/>
              <a:t>3/24/2021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93333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961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13439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12059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F814BF-F05B-473D-8F66-A113CFE829BE}"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78469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 y="0"/>
            <a:ext cx="12191999" cy="6858000"/>
          </a:xfrm>
          <a:prstGeom prst="rect">
            <a:avLst/>
          </a:prstGeom>
        </p:spPr>
      </p:pic>
      <p:pic>
        <p:nvPicPr>
          <p:cNvPr id="20" name="Picture 19"/>
          <p:cNvPicPr>
            <a:picLocks noChangeAspect="1"/>
          </p:cNvPicPr>
          <p:nvPr userDrawn="1"/>
        </p:nvPicPr>
        <p:blipFill>
          <a:blip r:embed="rId20"/>
          <a:stretch>
            <a:fillRect/>
          </a:stretch>
        </p:blipFill>
        <p:spPr>
          <a:xfrm>
            <a:off x="0" y="0"/>
            <a:ext cx="12191999" cy="294951"/>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9F814BF-F05B-473D-8F66-A113CFE829BE}" type="datetimeFigureOut">
              <a:rPr lang="en-US" smtClean="0"/>
              <a:t>3/24/2021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F6C4F3C-585D-4FCE-9490-7E2447D97CC9}" type="slidenum">
              <a:rPr lang="en-US" smtClean="0"/>
              <a:t>‹#›</a:t>
            </a:fld>
            <a:endParaRPr lang="en-US"/>
          </a:p>
        </p:txBody>
      </p:sp>
      <p:pic>
        <p:nvPicPr>
          <p:cNvPr id="22" name="Picture 21" descr="NAHB 2 Line CMYK.eps"/>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1209731" y="6114804"/>
            <a:ext cx="861268" cy="598285"/>
          </a:xfrm>
          <a:prstGeom prst="rect">
            <a:avLst/>
          </a:prstGeom>
        </p:spPr>
      </p:pic>
      <p:pic>
        <p:nvPicPr>
          <p:cNvPr id="24" name="Picture 23"/>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0381526" y="6066678"/>
            <a:ext cx="591363" cy="688908"/>
          </a:xfrm>
          <a:prstGeom prst="rect">
            <a:avLst/>
          </a:prstGeom>
        </p:spPr>
      </p:pic>
    </p:spTree>
    <p:extLst>
      <p:ext uri="{BB962C8B-B14F-4D97-AF65-F5344CB8AC3E}">
        <p14:creationId xmlns:p14="http://schemas.microsoft.com/office/powerpoint/2010/main" val="3197860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Section </a:t>
            </a:r>
            <a:r>
              <a:rPr lang="en-US" dirty="0" smtClean="0">
                <a:latin typeface="Arial" panose="020B0604020202020204" pitchFamily="34" charset="0"/>
                <a:cs typeface="Arial" panose="020B0604020202020204" pitchFamily="34" charset="0"/>
              </a:rPr>
              <a:t>6</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178854" y="4777381"/>
            <a:ext cx="9904413" cy="860400"/>
          </a:xfrm>
        </p:spPr>
        <p:txBody>
          <a:bodyPr>
            <a:normAutofit/>
          </a:bodyPr>
          <a:lstStyle/>
          <a:p>
            <a:r>
              <a:rPr lang="en-US" dirty="0">
                <a:latin typeface="Arial" panose="020B0604020202020204" pitchFamily="34" charset="0"/>
                <a:cs typeface="Arial" panose="020B0604020202020204" pitchFamily="34" charset="0"/>
              </a:rPr>
              <a:t>Fall Protection Rescue plan</a:t>
            </a:r>
          </a:p>
        </p:txBody>
      </p:sp>
    </p:spTree>
    <p:extLst>
      <p:ext uri="{BB962C8B-B14F-4D97-AF65-F5344CB8AC3E}">
        <p14:creationId xmlns:p14="http://schemas.microsoft.com/office/powerpoint/2010/main" val="3091613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a:lstStyle/>
          <a:p>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 Fall </a:t>
            </a:r>
            <a:r>
              <a:rPr lang="en-US" altLang="en-US" dirty="0">
                <a:latin typeface="Arial" panose="020B0604020202020204" pitchFamily="34" charset="0"/>
                <a:ea typeface="ＭＳ Ｐゴシック" panose="020B0600070205080204" pitchFamily="34" charset="-128"/>
                <a:cs typeface="Arial" panose="020B0604020202020204" pitchFamily="34" charset="0"/>
              </a:rPr>
              <a:t>Protection Rescue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Plan, cont. </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7" y="1719943"/>
            <a:ext cx="10588451" cy="4953000"/>
          </a:xfrm>
        </p:spPr>
        <p:txBody>
          <a:bodyPr>
            <a:normAutofit/>
          </a:bodyPr>
          <a:lstStyle/>
          <a:p>
            <a:r>
              <a:rPr lang="en-US" dirty="0">
                <a:latin typeface="Arial" panose="020B0604020202020204" pitchFamily="34" charset="0"/>
                <a:ea typeface="ＭＳ Ｐゴシック" panose="020B0600070205080204" pitchFamily="34" charset="-128"/>
                <a:cs typeface="Arial" panose="020B0604020202020204" pitchFamily="34" charset="0"/>
              </a:rPr>
              <a:t>Research indicates that suspension in a fall arrest device can result in unconsciousness, followed by death, in less than 30 minutes.</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dirty="0">
                <a:latin typeface="Arial" panose="020B0604020202020204" pitchFamily="34" charset="0"/>
                <a:ea typeface="ＭＳ Ｐゴシック" panose="020B0600070205080204" pitchFamily="34" charset="-128"/>
                <a:cs typeface="Arial" panose="020B0604020202020204" pitchFamily="34" charset="0"/>
              </a:rPr>
              <a:t>Rescue suspended workers as quickly as possible.</a:t>
            </a:r>
          </a:p>
          <a:p>
            <a:r>
              <a:rPr lang="en-US" dirty="0">
                <a:latin typeface="Arial" panose="020B0604020202020204" pitchFamily="34" charset="0"/>
                <a:ea typeface="ＭＳ Ｐゴシック" panose="020B0600070205080204" pitchFamily="34" charset="-128"/>
                <a:cs typeface="Arial" panose="020B0604020202020204" pitchFamily="34" charset="0"/>
              </a:rPr>
              <a:t>Be aware of signs and symptoms of orthostatic intolerance.</a:t>
            </a:r>
          </a:p>
          <a:p>
            <a:r>
              <a:rPr lang="en-US" dirty="0">
                <a:latin typeface="Arial" panose="020B0604020202020204" pitchFamily="34" charset="0"/>
                <a:ea typeface="ＭＳ Ｐゴシック" panose="020B0600070205080204" pitchFamily="34" charset="-128"/>
                <a:cs typeface="Arial" panose="020B0604020202020204" pitchFamily="34" charset="0"/>
              </a:rPr>
              <a:t>Suspended workers with head injuries or who are unconscious are particularly at risk.</a:t>
            </a:r>
          </a:p>
          <a:p>
            <a:r>
              <a:rPr lang="en-US" dirty="0">
                <a:latin typeface="Arial" panose="020B0604020202020204" pitchFamily="34" charset="0"/>
                <a:ea typeface="ＭＳ Ｐゴシック" panose="020B0600070205080204" pitchFamily="34" charset="-128"/>
                <a:cs typeface="Arial" panose="020B0604020202020204" pitchFamily="34" charset="0"/>
              </a:rPr>
              <a:t>Be aware of factors that can increase the risk of suspension trauma.</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65809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Rescue Planning</a:t>
            </a: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7" y="1719943"/>
            <a:ext cx="10588451" cy="4953000"/>
          </a:xfrm>
        </p:spPr>
        <p:txBody>
          <a:bodyPr>
            <a:normAutofit/>
          </a:bodyPr>
          <a:lstStyle/>
          <a:p>
            <a:r>
              <a:rPr lang="en-US" dirty="0">
                <a:latin typeface="Arial" panose="020B0604020202020204" pitchFamily="34" charset="0"/>
                <a:ea typeface="ＭＳ Ｐゴシック" panose="020B0600070205080204" pitchFamily="34" charset="-128"/>
                <a:cs typeface="Arial" panose="020B0604020202020204" pitchFamily="34" charset="0"/>
              </a:rPr>
              <a:t>Examples of rescue equipment:</a:t>
            </a:r>
          </a:p>
          <a:p>
            <a:pPr lvl="1"/>
            <a:r>
              <a:rPr lang="en-US" dirty="0">
                <a:latin typeface="Arial" panose="020B0604020202020204" pitchFamily="34" charset="0"/>
                <a:ea typeface="ＭＳ Ｐゴシック" panose="020B0600070205080204" pitchFamily="34" charset="-128"/>
                <a:cs typeface="Arial" panose="020B0604020202020204" pitchFamily="34" charset="0"/>
              </a:rPr>
              <a:t>Ladder Rescue </a:t>
            </a:r>
          </a:p>
          <a:p>
            <a:pPr lvl="1"/>
            <a:r>
              <a:rPr lang="en-US" dirty="0">
                <a:latin typeface="Arial" panose="020B0604020202020204" pitchFamily="34" charset="0"/>
                <a:ea typeface="ＭＳ Ｐゴシック" panose="020B0600070205080204" pitchFamily="34" charset="-128"/>
                <a:cs typeface="Arial" panose="020B0604020202020204" pitchFamily="34" charset="0"/>
              </a:rPr>
              <a:t>Pole </a:t>
            </a:r>
          </a:p>
          <a:p>
            <a:pPr lvl="1"/>
            <a:r>
              <a:rPr lang="en-US" dirty="0">
                <a:latin typeface="Arial" panose="020B0604020202020204" pitchFamily="34" charset="0"/>
                <a:ea typeface="ＭＳ Ｐゴシック" panose="020B0600070205080204" pitchFamily="34" charset="-128"/>
                <a:cs typeface="Arial" panose="020B0604020202020204" pitchFamily="34" charset="0"/>
              </a:rPr>
              <a:t>Rescue Rope </a:t>
            </a:r>
          </a:p>
          <a:p>
            <a:pPr lvl="1"/>
            <a:r>
              <a:rPr lang="en-US" dirty="0">
                <a:latin typeface="Arial" panose="020B0604020202020204" pitchFamily="34" charset="0"/>
                <a:ea typeface="ＭＳ Ｐゴシック" panose="020B0600070205080204" pitchFamily="34" charset="-128"/>
                <a:cs typeface="Arial" panose="020B0604020202020204" pitchFamily="34" charset="0"/>
              </a:rPr>
              <a:t>Scaffold </a:t>
            </a:r>
          </a:p>
          <a:p>
            <a:pPr lvl="1"/>
            <a:r>
              <a:rPr lang="en-US" dirty="0">
                <a:latin typeface="Arial" panose="020B0604020202020204" pitchFamily="34" charset="0"/>
                <a:ea typeface="ＭＳ Ｐゴシック" panose="020B0600070205080204" pitchFamily="34" charset="-128"/>
                <a:cs typeface="Arial" panose="020B0604020202020204" pitchFamily="34" charset="0"/>
              </a:rPr>
              <a:t>Crane </a:t>
            </a:r>
          </a:p>
          <a:p>
            <a:pPr lvl="1"/>
            <a:r>
              <a:rPr lang="en-US" dirty="0">
                <a:latin typeface="Arial" panose="020B0604020202020204" pitchFamily="34" charset="0"/>
                <a:ea typeface="ＭＳ Ｐゴシック" panose="020B0600070205080204" pitchFamily="34" charset="-128"/>
                <a:cs typeface="Arial" panose="020B0604020202020204" pitchFamily="34" charset="0"/>
              </a:rPr>
              <a:t>Aerial Lift </a:t>
            </a:r>
          </a:p>
          <a:p>
            <a:pPr lvl="1"/>
            <a:r>
              <a:rPr lang="en-US" dirty="0">
                <a:latin typeface="Arial" panose="020B0604020202020204" pitchFamily="34" charset="0"/>
                <a:ea typeface="ＭＳ Ｐゴシック" panose="020B0600070205080204" pitchFamily="34" charset="-128"/>
                <a:cs typeface="Arial" panose="020B0604020202020204" pitchFamily="34" charset="0"/>
              </a:rPr>
              <a:t>Alternative Lifting &amp; Lowering Device</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4" name="Picture 3" title="Image 5.01 shows a worker suspended after experiencing a fal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105852"/>
            <a:ext cx="2590800" cy="4981575"/>
          </a:xfrm>
          <a:prstGeom prst="rect">
            <a:avLst/>
          </a:prstGeom>
        </p:spPr>
      </p:pic>
    </p:spTree>
    <p:extLst>
      <p:ext uri="{BB962C8B-B14F-4D97-AF65-F5344CB8AC3E}">
        <p14:creationId xmlns:p14="http://schemas.microsoft.com/office/powerpoint/2010/main" val="1321844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Rescue Training</a:t>
            </a: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7" y="1719943"/>
            <a:ext cx="10588451" cy="4953000"/>
          </a:xfrm>
        </p:spPr>
        <p:txBody>
          <a:bodyPr>
            <a:normAutofit/>
          </a:bodyPr>
          <a:lstStyle/>
          <a:p>
            <a:pPr marL="0" indent="0">
              <a:buNone/>
            </a:pPr>
            <a:r>
              <a:rPr lang="en-US" dirty="0">
                <a:latin typeface="Arial" panose="020B0604020202020204" pitchFamily="34" charset="0"/>
                <a:cs typeface="Arial" panose="020B0604020202020204" pitchFamily="34" charset="0"/>
              </a:rPr>
              <a:t>Employees should be trained to:</a:t>
            </a:r>
          </a:p>
          <a:p>
            <a:r>
              <a:rPr lang="en-US" dirty="0">
                <a:latin typeface="Arial" panose="020B0604020202020204" pitchFamily="34" charset="0"/>
                <a:cs typeface="Arial" panose="020B0604020202020204" pitchFamily="34" charset="0"/>
              </a:rPr>
              <a:t>Understand and be able to evaluate the risks associated with working at heights. </a:t>
            </a:r>
          </a:p>
          <a:p>
            <a:r>
              <a:rPr lang="en-US" dirty="0">
                <a:latin typeface="Arial" panose="020B0604020202020204" pitchFamily="34" charset="0"/>
                <a:cs typeface="Arial" panose="020B0604020202020204" pitchFamily="34" charset="0"/>
              </a:rPr>
              <a:t>Must be trained and competent in the use of fall protection equipment prior to conducting work at heights.</a:t>
            </a:r>
          </a:p>
          <a:p>
            <a:r>
              <a:rPr lang="en-US" dirty="0">
                <a:latin typeface="Arial" panose="020B0604020202020204" pitchFamily="34" charset="0"/>
                <a:cs typeface="Arial" panose="020B0604020202020204" pitchFamily="34" charset="0"/>
              </a:rPr>
              <a:t> To report unsafe conditions or behaviors. </a:t>
            </a:r>
          </a:p>
          <a:p>
            <a:r>
              <a:rPr lang="en-US" dirty="0">
                <a:latin typeface="Arial" panose="020B0604020202020204" pitchFamily="34" charset="0"/>
                <a:cs typeface="Arial" panose="020B0604020202020204" pitchFamily="34" charset="0"/>
              </a:rPr>
              <a:t>To be familiar with and understand the company’s rescue plan to provide prompt rescue in the event of an arrested fall event.</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444927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Plan for Self-Rescue</a:t>
            </a: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7" y="1719943"/>
            <a:ext cx="10588451" cy="4953000"/>
          </a:xfrm>
        </p:spPr>
        <p:txBody>
          <a:bodyPr>
            <a:normAutofit/>
          </a:bodyPr>
          <a:lstStyle/>
          <a:p>
            <a:r>
              <a:rPr lang="en-US" dirty="0">
                <a:latin typeface="Arial" panose="020B0604020202020204" pitchFamily="34" charset="0"/>
                <a:cs typeface="Arial" panose="020B0604020202020204" pitchFamily="34" charset="0"/>
              </a:rPr>
              <a:t>If the proper fall protection is used, 90% of workers will be able to perform a Self-Rescue, which should include these steps: </a:t>
            </a:r>
          </a:p>
          <a:p>
            <a:pPr marL="457200" lvl="1" indent="0">
              <a:buNone/>
            </a:pPr>
            <a:r>
              <a:rPr lang="en-US" dirty="0">
                <a:latin typeface="Arial" panose="020B0604020202020204" pitchFamily="34" charset="0"/>
                <a:cs typeface="Arial" panose="020B0604020202020204" pitchFamily="34" charset="0"/>
              </a:rPr>
              <a:t>1. Climbing back up to the level from which he fell (from a few inches to 2-3 feet). </a:t>
            </a:r>
          </a:p>
          <a:p>
            <a:pPr marL="457200" lvl="1" indent="0">
              <a:buNone/>
            </a:pPr>
            <a:r>
              <a:rPr lang="en-US" dirty="0">
                <a:latin typeface="Arial" panose="020B0604020202020204" pitchFamily="34" charset="0"/>
                <a:cs typeface="Arial" panose="020B0604020202020204" pitchFamily="34" charset="0"/>
              </a:rPr>
              <a:t>2. Returning to the floor or ground to be evaluated for possible medical attention per OSHA. </a:t>
            </a:r>
          </a:p>
          <a:p>
            <a:pPr marL="457200" lvl="1" indent="0">
              <a:buNone/>
            </a:pPr>
            <a:r>
              <a:rPr lang="en-US" dirty="0">
                <a:latin typeface="Arial" panose="020B0604020202020204" pitchFamily="34" charset="0"/>
                <a:cs typeface="Arial" panose="020B0604020202020204" pitchFamily="34" charset="0"/>
              </a:rPr>
              <a:t>3. Removing all components of fall arrest system impacted by the fall event from service and documenting (bag and tag) the components with name, date and activity at time of fall and giving the equipment to management. </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95310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Examples of Self-Rescue Devices</a:t>
            </a: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8" y="1719943"/>
            <a:ext cx="4775480" cy="4953000"/>
          </a:xfrm>
        </p:spPr>
        <p:txBody>
          <a:bodyPr>
            <a:normAutofit/>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Self-rescue ladder attachment. This can be added to your harness as part of a PFAS.</a:t>
            </a:r>
          </a:p>
        </p:txBody>
      </p:sp>
      <p:pic>
        <p:nvPicPr>
          <p:cNvPr id="3" name="Picture 2" title="Image 5.02 shows a self-rescue ladde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90982" y="1219200"/>
            <a:ext cx="2856107" cy="5358516"/>
          </a:xfrm>
          <a:prstGeom prst="rect">
            <a:avLst/>
          </a:prstGeom>
        </p:spPr>
      </p:pic>
    </p:spTree>
    <p:extLst>
      <p:ext uri="{BB962C8B-B14F-4D97-AF65-F5344CB8AC3E}">
        <p14:creationId xmlns:p14="http://schemas.microsoft.com/office/powerpoint/2010/main" val="1646413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26357" cy="140053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Examples of Self-Rescue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Devices, cont.</a:t>
            </a:r>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2050" name="Picture 2" descr="Image shows a self-rescue controlled descent device." title="Image 5.0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25988" y="1336286"/>
            <a:ext cx="3260069" cy="51407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1EC0DC14-0CAF-46D8-B5A7-2045A789D57A}"/>
              </a:ext>
            </a:extLst>
          </p:cNvPr>
          <p:cNvSpPr txBox="1">
            <a:spLocks/>
          </p:cNvSpPr>
          <p:nvPr/>
        </p:nvSpPr>
        <p:spPr>
          <a:xfrm>
            <a:off x="514978" y="1719943"/>
            <a:ext cx="4775480" cy="49530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smtClean="0">
                <a:latin typeface="Arial" panose="020B0604020202020204" pitchFamily="34" charset="0"/>
                <a:cs typeface="Arial" panose="020B0604020202020204" pitchFamily="34" charset="0"/>
              </a:rPr>
              <a:t>Self-Rescue </a:t>
            </a:r>
            <a:r>
              <a:rPr lang="en-US" dirty="0">
                <a:latin typeface="Arial" panose="020B0604020202020204" pitchFamily="34" charset="0"/>
                <a:cs typeface="Arial" panose="020B0604020202020204" pitchFamily="34" charset="0"/>
              </a:rPr>
              <a:t>system is a harness mounted backpack containing a controlled descent device. </a:t>
            </a:r>
          </a:p>
          <a:p>
            <a:r>
              <a:rPr lang="en-US" dirty="0">
                <a:latin typeface="Arial" panose="020B0604020202020204" pitchFamily="34" charset="0"/>
                <a:cs typeface="Arial" panose="020B0604020202020204" pitchFamily="34" charset="0"/>
              </a:rPr>
              <a:t>In event of a fall, the user pulls a shoulder strap mounted release cord lowering the fallen worker safely to the ground.</a:t>
            </a:r>
          </a:p>
        </p:txBody>
      </p:sp>
    </p:spTree>
    <p:extLst>
      <p:ext uri="{BB962C8B-B14F-4D97-AF65-F5344CB8AC3E}">
        <p14:creationId xmlns:p14="http://schemas.microsoft.com/office/powerpoint/2010/main" val="1992887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Examples of Rescue Devices</a:t>
            </a: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8" y="1719943"/>
            <a:ext cx="4775480" cy="4953000"/>
          </a:xfrm>
        </p:spPr>
        <p:txBody>
          <a:bodyPr>
            <a:normAutofit/>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A rescue pole allows a coworker to attach to your d-ring and safely lower you to the ground. </a:t>
            </a:r>
          </a:p>
        </p:txBody>
      </p:sp>
      <p:pic>
        <p:nvPicPr>
          <p:cNvPr id="2" name="Picture 1" title="Image 5.04 shows an example of a rescue pol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79719" y="1606296"/>
            <a:ext cx="5012055" cy="4009644"/>
          </a:xfrm>
          <a:prstGeom prst="rect">
            <a:avLst/>
          </a:prstGeom>
          <a:effectLst/>
        </p:spPr>
      </p:pic>
    </p:spTree>
    <p:extLst>
      <p:ext uri="{BB962C8B-B14F-4D97-AF65-F5344CB8AC3E}">
        <p14:creationId xmlns:p14="http://schemas.microsoft.com/office/powerpoint/2010/main" val="4157993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a:xfrm>
            <a:off x="646111" y="452718"/>
            <a:ext cx="10522632" cy="140053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What goes in your Written Rescue Plan?</a:t>
            </a: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7" y="1719943"/>
            <a:ext cx="10425165" cy="4953000"/>
          </a:xfrm>
        </p:spPr>
        <p:txBody>
          <a:bodyPr>
            <a:normAutofit/>
          </a:bodyPr>
          <a:lstStyle/>
          <a:p>
            <a:r>
              <a:rPr lang="en-US" dirty="0">
                <a:latin typeface="Arial" panose="020B0604020202020204" pitchFamily="34" charset="0"/>
                <a:cs typeface="Arial" panose="020B0604020202020204" pitchFamily="34" charset="0"/>
              </a:rPr>
              <a:t>Types of rescue equipment available to workers.</a:t>
            </a:r>
          </a:p>
          <a:p>
            <a:r>
              <a:rPr lang="en-US" dirty="0">
                <a:latin typeface="Arial" panose="020B0604020202020204" pitchFamily="34" charset="0"/>
                <a:cs typeface="Arial" panose="020B0604020202020204" pitchFamily="34" charset="0"/>
              </a:rPr>
              <a:t>Locations of any rescue line anchor points for rope rescue.</a:t>
            </a:r>
          </a:p>
          <a:p>
            <a:r>
              <a:rPr lang="en-US" dirty="0">
                <a:latin typeface="Arial" panose="020B0604020202020204" pitchFamily="34" charset="0"/>
                <a:cs typeface="Arial" panose="020B0604020202020204" pitchFamily="34" charset="0"/>
              </a:rPr>
              <a:t>How to attach retrieval or lowering lines to a fallen workers’ harness.</a:t>
            </a:r>
          </a:p>
          <a:p>
            <a:r>
              <a:rPr lang="en-US" dirty="0">
                <a:latin typeface="Arial" panose="020B0604020202020204" pitchFamily="34" charset="0"/>
                <a:cs typeface="Arial" panose="020B0604020202020204" pitchFamily="34" charset="0"/>
              </a:rPr>
              <a:t>Specifics about training required to perform rescue work.</a:t>
            </a:r>
          </a:p>
          <a:p>
            <a:r>
              <a:rPr lang="en-US" dirty="0">
                <a:latin typeface="Arial" panose="020B0604020202020204" pitchFamily="34" charset="0"/>
                <a:cs typeface="Arial" panose="020B0604020202020204" pitchFamily="34" charset="0"/>
              </a:rPr>
              <a:t>Other site-specific details needed for a safe and successful rescue.</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Name and physical location of jobsite and contact information of competent person or company officials. </a:t>
            </a:r>
          </a:p>
        </p:txBody>
      </p:sp>
    </p:spTree>
    <p:extLst>
      <p:ext uri="{BB962C8B-B14F-4D97-AF65-F5344CB8AC3E}">
        <p14:creationId xmlns:p14="http://schemas.microsoft.com/office/powerpoint/2010/main" val="2219357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595630" cy="1400530"/>
          </a:xfrm>
        </p:spPr>
        <p:txBody>
          <a:bodyPr/>
          <a:lstStyle/>
          <a:p>
            <a:r>
              <a:rPr lang="en-US" dirty="0" smtClean="0">
                <a:latin typeface="Arial" panose="020B0604020202020204" pitchFamily="34" charset="0"/>
                <a:ea typeface="ＭＳ Ｐゴシック" panose="020B0600070205080204" pitchFamily="34" charset="-128"/>
                <a:cs typeface="Arial" panose="020B0604020202020204" pitchFamily="34" charset="0"/>
              </a:rPr>
              <a:t>Have questions? Need </a:t>
            </a:r>
            <a:r>
              <a:rPr lang="en-US" dirty="0">
                <a:latin typeface="Arial" panose="020B0604020202020204" pitchFamily="34" charset="0"/>
                <a:ea typeface="ＭＳ Ｐゴシック" panose="020B0600070205080204" pitchFamily="34" charset="-128"/>
                <a:cs typeface="Arial" panose="020B0604020202020204" pitchFamily="34" charset="0"/>
              </a:rPr>
              <a:t>More </a:t>
            </a:r>
            <a:r>
              <a:rPr lang="en-US" dirty="0" smtClean="0">
                <a:latin typeface="Arial" panose="020B0604020202020204" pitchFamily="34" charset="0"/>
                <a:ea typeface="ＭＳ Ｐゴシック" panose="020B0600070205080204" pitchFamily="34" charset="-128"/>
                <a:cs typeface="Arial" panose="020B0604020202020204" pitchFamily="34" charset="0"/>
              </a:rPr>
              <a:t>Information?</a:t>
            </a:r>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Content Placeholder 2">
            <a:extLst>
              <a:ext uri="{FF2B5EF4-FFF2-40B4-BE49-F238E27FC236}">
                <a16:creationId xmlns:a16="http://schemas.microsoft.com/office/drawing/2014/main" id="{1EC0DC14-0CAF-46D8-B5A7-2045A789D57A}"/>
              </a:ext>
            </a:extLst>
          </p:cNvPr>
          <p:cNvSpPr txBox="1">
            <a:spLocks/>
          </p:cNvSpPr>
          <p:nvPr/>
        </p:nvSpPr>
        <p:spPr>
          <a:xfrm>
            <a:off x="514977" y="1719943"/>
            <a:ext cx="9314823" cy="4953000"/>
          </a:xfrm>
          <a:prstGeom prst="rect">
            <a:avLst/>
          </a:prstGeom>
        </p:spPr>
        <p:txBody>
          <a:bodyPr>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smtClean="0">
                <a:latin typeface="Arial" panose="020B0604020202020204" pitchFamily="34" charset="0"/>
                <a:cs typeface="Arial" panose="020B0604020202020204" pitchFamily="34" charset="0"/>
              </a:rPr>
              <a:t>Call NAHB’s toll-free phone </a:t>
            </a:r>
            <a:r>
              <a:rPr lang="en-US" dirty="0">
                <a:latin typeface="Arial" panose="020B0604020202020204" pitchFamily="34" charset="0"/>
                <a:cs typeface="Arial" panose="020B0604020202020204" pitchFamily="34" charset="0"/>
              </a:rPr>
              <a:t>“Technical Assistance Hotline” </a:t>
            </a:r>
            <a:r>
              <a:rPr lang="en-US" dirty="0" smtClean="0">
                <a:latin typeface="Arial" panose="020B0604020202020204" pitchFamily="34" charset="0"/>
                <a:cs typeface="Arial" panose="020B0604020202020204" pitchFamily="34" charset="0"/>
              </a:rPr>
              <a:t>at: </a:t>
            </a:r>
            <a:r>
              <a:rPr lang="en-US" b="1" dirty="0">
                <a:latin typeface="Arial" panose="020B0604020202020204" pitchFamily="34" charset="0"/>
                <a:cs typeface="Arial" panose="020B0604020202020204" pitchFamily="34" charset="0"/>
              </a:rPr>
              <a:t>1-800-368-5242</a:t>
            </a:r>
            <a:r>
              <a:rPr lang="en-US" dirty="0" smtClean="0">
                <a:latin typeface="Arial" panose="020B0604020202020204" pitchFamily="34" charset="0"/>
                <a:cs typeface="Arial" panose="020B0604020202020204" pitchFamily="34" charset="0"/>
              </a:rPr>
              <a:t>.</a:t>
            </a:r>
          </a:p>
          <a:p>
            <a:endParaRPr lang="en-US" sz="8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Send an email to: </a:t>
            </a:r>
            <a:r>
              <a:rPr lang="en-US" b="1" dirty="0" smtClean="0">
                <a:latin typeface="Arial" panose="020B0604020202020204" pitchFamily="34" charset="0"/>
                <a:cs typeface="Arial" panose="020B0604020202020204" pitchFamily="34" charset="0"/>
              </a:rPr>
              <a:t>safety@nahb.org</a:t>
            </a:r>
          </a:p>
          <a:p>
            <a:endParaRPr lang="en-US" sz="800" b="1"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Visit: </a:t>
            </a:r>
            <a:r>
              <a:rPr lang="en-US" b="1" dirty="0" smtClean="0">
                <a:latin typeface="Arial" panose="020B0604020202020204" pitchFamily="34" charset="0"/>
                <a:cs typeface="Arial" panose="020B0604020202020204" pitchFamily="34" charset="0"/>
              </a:rPr>
              <a:t>nahb.org/safety</a:t>
            </a:r>
            <a:r>
              <a:rPr lang="en-US" dirty="0" smtClean="0">
                <a:latin typeface="Arial" panose="020B0604020202020204" pitchFamily="34" charset="0"/>
                <a:cs typeface="Arial" panose="020B0604020202020204" pitchFamily="34" charset="0"/>
              </a:rPr>
              <a:t>  |  </a:t>
            </a:r>
            <a:r>
              <a:rPr lang="en-US" b="1" dirty="0" smtClean="0">
                <a:latin typeface="Arial" panose="020B0604020202020204" pitchFamily="34" charset="0"/>
                <a:cs typeface="Arial" panose="020B0604020202020204" pitchFamily="34" charset="0"/>
              </a:rPr>
              <a:t>jssafety.org</a:t>
            </a:r>
          </a:p>
          <a:p>
            <a:pPr marL="0" indent="0">
              <a:buNone/>
            </a:pPr>
            <a:endParaRPr lang="en-US" b="1" dirty="0" smtClean="0">
              <a:latin typeface="Arial" panose="020B0604020202020204" pitchFamily="34" charset="0"/>
              <a:cs typeface="Arial" panose="020B0604020202020204" pitchFamily="34" charset="0"/>
            </a:endParaRPr>
          </a:p>
        </p:txBody>
      </p:sp>
      <p:pic>
        <p:nvPicPr>
          <p:cNvPr id="1028" name="Picture 4" descr="Image result for phone icon 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3657" y="1712435"/>
            <a:ext cx="765656" cy="76565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email icon 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72615" y="2808327"/>
            <a:ext cx="707741" cy="70774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lated 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90309" y="3805515"/>
            <a:ext cx="672353" cy="672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95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panose="020B0604020202020204" pitchFamily="34" charset="0"/>
                <a:cs typeface="Arial" panose="020B0604020202020204" pitchFamily="34" charset="0"/>
              </a:rPr>
              <a:t>Thanks for Participating!</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US" dirty="0" smtClean="0">
                <a:latin typeface="Arial" panose="020B0604020202020204" pitchFamily="34" charset="0"/>
                <a:cs typeface="Arial" panose="020B0604020202020204" pitchFamily="34" charset="0"/>
              </a:rPr>
              <a:t>Post test Next……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082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B21CF78-ADAC-45D3-BC53-0D65200F09A2}"/>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Disclaimer</a:t>
            </a:r>
          </a:p>
        </p:txBody>
      </p:sp>
      <p:sp>
        <p:nvSpPr>
          <p:cNvPr id="11267" name="Rectangle 3">
            <a:extLst>
              <a:ext uri="{FF2B5EF4-FFF2-40B4-BE49-F238E27FC236}">
                <a16:creationId xmlns:a16="http://schemas.microsoft.com/office/drawing/2014/main" id="{6B57DE6C-5FB8-4E5E-8D84-455EDD6454BF}"/>
              </a:ext>
            </a:extLst>
          </p:cNvPr>
          <p:cNvSpPr>
            <a:spLocks noGrp="1" noChangeArrowheads="1"/>
          </p:cNvSpPr>
          <p:nvPr>
            <p:ph idx="1"/>
          </p:nvPr>
        </p:nvSpPr>
        <p:spPr>
          <a:xfrm>
            <a:off x="1103312" y="1558636"/>
            <a:ext cx="8946541" cy="4689763"/>
          </a:xfrm>
        </p:spPr>
        <p:txBody>
          <a:bodyPr>
            <a:normAutofit/>
          </a:bodyPr>
          <a:lstStyle/>
          <a:p>
            <a:pPr>
              <a:spcBef>
                <a:spcPct val="0"/>
              </a:spcBef>
            </a:pPr>
            <a:r>
              <a:rPr lang="en-US" altLang="en-US" sz="2000">
                <a:latin typeface="Arial" panose="020B0604020202020204" pitchFamily="34" charset="0"/>
                <a:cs typeface="Arial" panose="020B0604020202020204" pitchFamily="34" charset="0"/>
              </a:rPr>
              <a:t>This </a:t>
            </a:r>
            <a:r>
              <a:rPr lang="en-US" altLang="en-US" sz="2000" smtClean="0">
                <a:latin typeface="Arial" panose="020B0604020202020204" pitchFamily="34" charset="0"/>
                <a:cs typeface="Arial" panose="020B0604020202020204" pitchFamily="34" charset="0"/>
              </a:rPr>
              <a:t>material </a:t>
            </a:r>
            <a:r>
              <a:rPr lang="en-US" altLang="en-US" sz="2000" dirty="0">
                <a:latin typeface="Arial" panose="020B0604020202020204" pitchFamily="34" charset="0"/>
                <a:cs typeface="Arial" panose="020B0604020202020204" pitchFamily="34" charset="0"/>
              </a:rPr>
              <a:t>was produced under grant number </a:t>
            </a:r>
            <a:r>
              <a:rPr lang="en-US" altLang="en-US" sz="2100" b="1" dirty="0">
                <a:solidFill>
                  <a:srgbClr val="FF0000"/>
                </a:solidFill>
                <a:latin typeface="Arial" panose="020B0604020202020204" pitchFamily="34" charset="0"/>
                <a:cs typeface="Arial" panose="020B0604020202020204" pitchFamily="34" charset="0"/>
              </a:rPr>
              <a:t>SH-31198-SH7 </a:t>
            </a:r>
            <a:r>
              <a:rPr lang="en-US" altLang="en-US" sz="2000" dirty="0">
                <a:latin typeface="Arial" panose="020B0604020202020204" pitchFamily="34" charset="0"/>
                <a:cs typeface="Arial" panose="020B0604020202020204" pitchFamily="34" charset="0"/>
              </a:rPr>
              <a:t>from the Occupational Safety and Health Administration, U.S. Department of Labor. It does not necessarily reflect the views or policies of the U.S. Department of Labor, nor does mention of trade names, commercial products, or organizations imply endorsement by the U.S. </a:t>
            </a:r>
            <a:r>
              <a:rPr lang="en-US" altLang="en-US" sz="2000" dirty="0" smtClean="0">
                <a:latin typeface="Arial" panose="020B0604020202020204" pitchFamily="34" charset="0"/>
                <a:cs typeface="Arial" panose="020B0604020202020204" pitchFamily="34" charset="0"/>
              </a:rPr>
              <a:t>Government.</a:t>
            </a:r>
          </a:p>
          <a:p>
            <a:pPr eaLnBrk="1" hangingPunct="1">
              <a:spcBef>
                <a:spcPct val="0"/>
              </a:spcBef>
            </a:pPr>
            <a:r>
              <a:rPr lang="en-US" altLang="en-US" sz="2000" dirty="0" smtClean="0">
                <a:latin typeface="Arial" panose="020B0604020202020204" pitchFamily="34" charset="0"/>
                <a:cs typeface="Arial" panose="020B0604020202020204" pitchFamily="34" charset="0"/>
              </a:rPr>
              <a:t>This </a:t>
            </a:r>
            <a:r>
              <a:rPr lang="en-US" altLang="en-US" sz="2000" dirty="0">
                <a:latin typeface="Arial" panose="020B0604020202020204" pitchFamily="34" charset="0"/>
                <a:cs typeface="Arial" panose="020B0604020202020204" pitchFamily="34" charset="0"/>
              </a:rPr>
              <a:t>presentation is intended to discuss Federal Regulations </a:t>
            </a:r>
            <a:r>
              <a:rPr lang="en-US" altLang="en-US" sz="2000" b="1" u="sng" dirty="0">
                <a:latin typeface="Arial" panose="020B0604020202020204" pitchFamily="34" charset="0"/>
                <a:cs typeface="Arial" panose="020B0604020202020204" pitchFamily="34" charset="0"/>
              </a:rPr>
              <a:t>only</a:t>
            </a:r>
            <a:r>
              <a:rPr lang="en-US" altLang="en-US" sz="2000" dirty="0">
                <a:latin typeface="Arial" panose="020B0604020202020204" pitchFamily="34" charset="0"/>
                <a:cs typeface="Arial" panose="020B0604020202020204" pitchFamily="34" charset="0"/>
              </a:rPr>
              <a:t> - your individual State requirements may be more stringent as many states operate their own state OSHA and they may have adopted construction standards that are different from information presented in this training.  If you live in a state with an OSHA approved state plan, you should contact your local administrator for further information on the standards applicable in your state. </a:t>
            </a:r>
          </a:p>
          <a:p>
            <a:pPr eaLnBrk="1" hangingPunct="1">
              <a:spcBef>
                <a:spcPct val="0"/>
              </a:spcBef>
            </a:pPr>
            <a:r>
              <a:rPr lang="en-US" altLang="en-US" sz="2000" dirty="0">
                <a:latin typeface="Arial" panose="020B0604020202020204" pitchFamily="34" charset="0"/>
                <a:cs typeface="Arial" panose="020B0604020202020204" pitchFamily="34" charset="0"/>
              </a:rPr>
              <a:t>These materials are meant for informational purposes only.</a:t>
            </a:r>
          </a:p>
          <a:p>
            <a:pPr eaLnBrk="1" hangingPunct="1">
              <a:spcBef>
                <a:spcPct val="0"/>
              </a:spcBef>
            </a:pPr>
            <a:r>
              <a:rPr lang="en-US" altLang="en-US" sz="2000" dirty="0">
                <a:latin typeface="Arial" panose="020B0604020202020204" pitchFamily="34" charset="0"/>
                <a:cs typeface="Arial" panose="020B0604020202020204" pitchFamily="34" charset="0"/>
              </a:rPr>
              <a:t>No representation is made as to the thoroughness of the presentation.</a:t>
            </a:r>
          </a:p>
        </p:txBody>
      </p:sp>
    </p:spTree>
    <p:extLst>
      <p:ext uri="{BB962C8B-B14F-4D97-AF65-F5344CB8AC3E}">
        <p14:creationId xmlns:p14="http://schemas.microsoft.com/office/powerpoint/2010/main" val="15088421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427B12F-E659-4EB5-B2FD-F2D2658DDCD9}"/>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Disclaimer</a:t>
            </a:r>
            <a:r>
              <a:rPr lang="en-US" sz="36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cont.</a:t>
            </a:r>
          </a:p>
        </p:txBody>
      </p:sp>
      <p:sp>
        <p:nvSpPr>
          <p:cNvPr id="13315" name="Rectangle 3">
            <a:extLst>
              <a:ext uri="{FF2B5EF4-FFF2-40B4-BE49-F238E27FC236}">
                <a16:creationId xmlns:a16="http://schemas.microsoft.com/office/drawing/2014/main" id="{EF311974-4646-4FA9-9223-D142DF7B4B60}"/>
              </a:ext>
            </a:extLst>
          </p:cNvPr>
          <p:cNvSpPr>
            <a:spLocks noGrp="1" noChangeArrowheads="1"/>
          </p:cNvSpPr>
          <p:nvPr>
            <p:ph idx="1"/>
          </p:nvPr>
        </p:nvSpPr>
        <p:spPr>
          <a:xfrm>
            <a:off x="1104293" y="1689237"/>
            <a:ext cx="8946541" cy="4195481"/>
          </a:xfrm>
        </p:spPr>
        <p:txBody>
          <a:bodyPr>
            <a:normAutofit/>
          </a:bodyPr>
          <a:lstStyle/>
          <a:p>
            <a:pPr eaLnBrk="1" hangingPunct="1">
              <a:spcBef>
                <a:spcPct val="0"/>
              </a:spcBef>
            </a:pPr>
            <a:r>
              <a:rPr lang="en-US" altLang="en-US" sz="2000" dirty="0">
                <a:latin typeface="Arial" panose="020B0604020202020204" pitchFamily="34" charset="0"/>
                <a:cs typeface="Arial" panose="020B0604020202020204" pitchFamily="34" charset="0"/>
              </a:rPr>
              <a:t>It is not the intent to provide compliance-based training in this presentation, the intent is more to address hazard awareness in the residential construction (i.e. home building) industry, and to recognize the overlapping hazards present in many construction workplaces. </a:t>
            </a:r>
          </a:p>
          <a:p>
            <a:pPr eaLnBrk="1" hangingPunct="1">
              <a:spcBef>
                <a:spcPct val="0"/>
              </a:spcBef>
            </a:pPr>
            <a:r>
              <a:rPr lang="en-US" altLang="en-US" sz="2000" dirty="0">
                <a:latin typeface="Arial" panose="020B0604020202020204" pitchFamily="34" charset="0"/>
                <a:cs typeface="Arial" panose="020B0604020202020204" pitchFamily="34" charset="0"/>
              </a:rPr>
              <a:t>Photos shown in this presentation may depict situations that are not in compliance with applicable OSHA/safety requirements.</a:t>
            </a:r>
          </a:p>
          <a:p>
            <a:pPr eaLnBrk="1" hangingPunct="1">
              <a:spcBef>
                <a:spcPct val="0"/>
              </a:spcBef>
            </a:pPr>
            <a:r>
              <a:rPr lang="en-US" altLang="en-US" sz="2000" dirty="0">
                <a:latin typeface="Arial" panose="020B0604020202020204" pitchFamily="34" charset="0"/>
                <a:cs typeface="Arial" panose="020B0604020202020204" pitchFamily="34" charset="0"/>
              </a:rPr>
              <a:t>No legal advice is offered or implied, and no attorney-client relationship is intended or established.  If legal advice or other expert assistance is required the services of a competent professional person should be sought.</a:t>
            </a:r>
          </a:p>
          <a:p>
            <a:pPr eaLnBrk="1" hangingPunct="1">
              <a:spcBef>
                <a:spcPct val="0"/>
              </a:spcBef>
            </a:pPr>
            <a:r>
              <a:rPr lang="en-US" altLang="en-US" sz="2000" dirty="0">
                <a:latin typeface="Arial" panose="020B0604020202020204" pitchFamily="34" charset="0"/>
                <a:cs typeface="Arial" panose="020B0604020202020204" pitchFamily="34" charset="0"/>
              </a:rPr>
              <a:t>It is the responsibility of the employer and its employees to comply with all pertinent OSHA/safety rules and regulations in the jurisdiction in which they work.</a:t>
            </a:r>
          </a:p>
        </p:txBody>
      </p:sp>
    </p:spTree>
    <p:extLst>
      <p:ext uri="{BB962C8B-B14F-4D97-AF65-F5344CB8AC3E}">
        <p14:creationId xmlns:p14="http://schemas.microsoft.com/office/powerpoint/2010/main" val="232031545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Copyright Information </a:t>
            </a:r>
            <a:r>
              <a:rPr lang="en-US" dirty="0">
                <a:latin typeface="Arial" panose="020B0604020202020204" pitchFamily="34" charset="0"/>
                <a:cs typeface="Arial" panose="020B0604020202020204" pitchFamily="34" charset="0"/>
              </a:rPr>
              <a:t>© 2018 </a:t>
            </a:r>
            <a:endParaRPr lang="en-US" dirty="0"/>
          </a:p>
        </p:txBody>
      </p:sp>
      <p:sp>
        <p:nvSpPr>
          <p:cNvPr id="3" name="Content Placeholder 2"/>
          <p:cNvSpPr>
            <a:spLocks noGrp="1"/>
          </p:cNvSpPr>
          <p:nvPr>
            <p:ph idx="1"/>
          </p:nvPr>
        </p:nvSpPr>
        <p:spPr>
          <a:xfrm>
            <a:off x="1103312" y="1664208"/>
            <a:ext cx="9339136" cy="4584191"/>
          </a:xfrm>
        </p:spPr>
        <p:txBody>
          <a:bodyPr>
            <a:normAutofit fontScale="70000" lnSpcReduction="20000"/>
          </a:bodyPr>
          <a:lstStyle/>
          <a:p>
            <a:r>
              <a:rPr lang="en-US" dirty="0">
                <a:latin typeface="Arial" panose="020B0604020202020204" pitchFamily="34" charset="0"/>
                <a:cs typeface="Arial" panose="020B0604020202020204" pitchFamily="34" charset="0"/>
              </a:rPr>
              <a:t>This material is the copyrighted property of the </a:t>
            </a:r>
            <a:r>
              <a:rPr lang="en-US" b="1" dirty="0">
                <a:latin typeface="Arial" panose="020B0604020202020204" pitchFamily="34" charset="0"/>
                <a:cs typeface="Arial" panose="020B0604020202020204" pitchFamily="34" charset="0"/>
              </a:rPr>
              <a:t>Job-Site Safety Institute </a:t>
            </a:r>
            <a:r>
              <a:rPr lang="en-US" dirty="0">
                <a:latin typeface="Arial" panose="020B0604020202020204" pitchFamily="34" charset="0"/>
                <a:cs typeface="Arial" panose="020B0604020202020204" pitchFamily="34" charset="0"/>
              </a:rPr>
              <a:t>and the </a:t>
            </a:r>
            <a:r>
              <a:rPr lang="en-US" b="1" dirty="0">
                <a:latin typeface="Arial" panose="020B0604020202020204" pitchFamily="34" charset="0"/>
                <a:cs typeface="Arial" panose="020B0604020202020204" pitchFamily="34" charset="0"/>
              </a:rPr>
              <a:t>National Association of Home Builders</a:t>
            </a:r>
            <a:r>
              <a:rPr lang="en-US" dirty="0">
                <a:latin typeface="Arial" panose="020B0604020202020204" pitchFamily="34" charset="0"/>
                <a:cs typeface="Arial" panose="020B0604020202020204" pitchFamily="34" charset="0"/>
              </a:rPr>
              <a:t>. By federal regulation, OSHA reserves a license to use and disseminate such material for the purpose of promoting safety and health in the workplace. The </a:t>
            </a:r>
            <a:r>
              <a:rPr lang="en-US" b="1" dirty="0">
                <a:latin typeface="Arial" panose="020B0604020202020204" pitchFamily="34" charset="0"/>
                <a:cs typeface="Arial" panose="020B0604020202020204" pitchFamily="34" charset="0"/>
              </a:rPr>
              <a:t>Job-Site Safety Institute </a:t>
            </a:r>
            <a:r>
              <a:rPr lang="en-US" dirty="0">
                <a:latin typeface="Arial" panose="020B0604020202020204" pitchFamily="34" charset="0"/>
                <a:cs typeface="Arial" panose="020B0604020202020204" pitchFamily="34" charset="0"/>
              </a:rPr>
              <a:t>and the </a:t>
            </a:r>
            <a:r>
              <a:rPr lang="en-US" b="1" dirty="0">
                <a:latin typeface="Arial" panose="020B0604020202020204" pitchFamily="34" charset="0"/>
                <a:cs typeface="Arial" panose="020B0604020202020204" pitchFamily="34" charset="0"/>
              </a:rPr>
              <a:t>National Association of Home Builders </a:t>
            </a:r>
            <a:r>
              <a:rPr lang="en-US" dirty="0">
                <a:latin typeface="Arial" panose="020B0604020202020204" pitchFamily="34" charset="0"/>
                <a:cs typeface="Arial" panose="020B0604020202020204" pitchFamily="34" charset="0"/>
              </a:rPr>
              <a:t>hereby authorizes employers and workplace safety and health professionals to use this material, distributed by or through OSHA, in their workplaces or practices in accordance with the guidance contained in the material.</a:t>
            </a:r>
          </a:p>
          <a:p>
            <a:r>
              <a:rPr lang="en-US" dirty="0">
                <a:latin typeface="Arial" panose="020B0604020202020204" pitchFamily="34" charset="0"/>
                <a:cs typeface="Arial" panose="020B0604020202020204" pitchFamily="34" charset="0"/>
              </a:rPr>
              <a:t>To this end, permission is granted to use such copyrighted material solely for non-commercial, instructional, personal, or scholarly purposes. The material may be used and incorporated into other workplace safety and health programs on the condition that no fee may be charged for the subsequent use of the material. Use of the material for any other purpose, particularly commercial use, without the prior, express written permission of the copyright owner/s is prohibited. Furthermore, any modification to the material is prohibited without the prior, express written permission of the copyright owners.</a:t>
            </a:r>
          </a:p>
          <a:p>
            <a:endParaRPr lang="en-US" dirty="0"/>
          </a:p>
        </p:txBody>
      </p:sp>
    </p:spTree>
    <p:extLst>
      <p:ext uri="{BB962C8B-B14F-4D97-AF65-F5344CB8AC3E}">
        <p14:creationId xmlns:p14="http://schemas.microsoft.com/office/powerpoint/2010/main" val="764889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Learning Objectives: Section </a:t>
            </a:r>
            <a:r>
              <a:rPr lang="en-US" dirty="0" smtClean="0">
                <a:latin typeface="Arial" panose="020B0604020202020204" pitchFamily="34" charset="0"/>
                <a:cs typeface="Arial" panose="020B0604020202020204" pitchFamily="34" charset="0"/>
              </a:rPr>
              <a:t>6</a:t>
            </a:r>
            <a:endParaRPr lang="en-US" dirty="0">
              <a:latin typeface="Arial" panose="020B0604020202020204" pitchFamily="34" charset="0"/>
              <a:cs typeface="Arial" panose="020B0604020202020204" pitchFamily="34" charset="0"/>
            </a:endParaRPr>
          </a:p>
        </p:txBody>
      </p:sp>
      <p:sp>
        <p:nvSpPr>
          <p:cNvPr id="13315" name="Rectangle 3"/>
          <p:cNvSpPr>
            <a:spLocks noGrp="1" noChangeArrowheads="1"/>
          </p:cNvSpPr>
          <p:nvPr>
            <p:ph idx="1"/>
          </p:nvPr>
        </p:nvSpPr>
        <p:spPr>
          <a:xfrm>
            <a:off x="503426" y="1711323"/>
            <a:ext cx="8686800" cy="4525963"/>
          </a:xfrm>
        </p:spPr>
        <p:txBody>
          <a:bodyPr/>
          <a:lstStyle/>
          <a:p>
            <a:r>
              <a:rPr lang="en-US" altLang="en-US" dirty="0">
                <a:latin typeface="Arial" panose="020B0604020202020204" pitchFamily="34" charset="0"/>
                <a:cs typeface="Arial" panose="020B0604020202020204" pitchFamily="34" charset="0"/>
              </a:rPr>
              <a:t>Learn the importance of implementing a plan to rescue workers who experience a fall.</a:t>
            </a:r>
          </a:p>
          <a:p>
            <a:r>
              <a:rPr lang="en-US" altLang="en-US" dirty="0">
                <a:latin typeface="Arial" panose="020B0604020202020204" pitchFamily="34" charset="0"/>
                <a:cs typeface="Arial" panose="020B0604020202020204" pitchFamily="34" charset="0"/>
              </a:rPr>
              <a:t>Learn about the hazards of not quickly rescuing a suspended worker. </a:t>
            </a:r>
          </a:p>
          <a:p>
            <a:r>
              <a:rPr lang="en-US" altLang="en-US" dirty="0">
                <a:latin typeface="Arial" panose="020B0604020202020204" pitchFamily="34" charset="0"/>
                <a:cs typeface="Arial" panose="020B0604020202020204" pitchFamily="34" charset="0"/>
              </a:rPr>
              <a:t>Discuss sample procedures in a fall protection rescue plan.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Fall Protection Rescue Plan</a:t>
            </a: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8" y="1719943"/>
            <a:ext cx="9067800" cy="4953000"/>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Describes the steps taken to rescue a fallen worker, even if they are wearing a PFAS.</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Sample Procedures Include</a:t>
            </a:r>
            <a:r>
              <a:rPr lang="en-US" altLang="en-US" sz="2400" dirty="0">
                <a:latin typeface="Arial" panose="020B0604020202020204" pitchFamily="34" charset="0"/>
                <a:ea typeface="ＭＳ Ｐゴシック" panose="020B0600070205080204" pitchFamily="34" charset="-128"/>
                <a:cs typeface="Arial" panose="020B0604020202020204" pitchFamily="34" charset="0"/>
              </a:rPr>
              <a:t>:</a:t>
            </a:r>
          </a:p>
          <a:p>
            <a:pPr lvl="1"/>
            <a:r>
              <a:rPr lang="en-US" altLang="en-US" dirty="0">
                <a:latin typeface="Arial" panose="020B0604020202020204" pitchFamily="34" charset="0"/>
                <a:ea typeface="ＭＳ Ｐゴシック" panose="020B0600070205080204" pitchFamily="34" charset="-128"/>
                <a:cs typeface="Arial" panose="020B0604020202020204" pitchFamily="34" charset="0"/>
              </a:rPr>
              <a:t>Ensuring the plan can safely rescue a suspended worker within 3-4 minutes of falling. </a:t>
            </a:r>
          </a:p>
          <a:p>
            <a:pPr lvl="1"/>
            <a:r>
              <a:rPr lang="en-US" altLang="en-US" dirty="0">
                <a:latin typeface="Arial" panose="020B0604020202020204" pitchFamily="34" charset="0"/>
                <a:ea typeface="ＭＳ Ｐゴシック" panose="020B0600070205080204" pitchFamily="34" charset="-128"/>
                <a:cs typeface="Arial" panose="020B0604020202020204" pitchFamily="34" charset="0"/>
              </a:rPr>
              <a:t>Contacting appropriate emergency personnel.</a:t>
            </a:r>
          </a:p>
          <a:p>
            <a:pPr lvl="1"/>
            <a:r>
              <a:rPr lang="en-US" altLang="en-US" dirty="0">
                <a:latin typeface="Arial" panose="020B0604020202020204" pitchFamily="34" charset="0"/>
                <a:ea typeface="ＭＳ Ｐゴシック" panose="020B0600070205080204" pitchFamily="34" charset="-128"/>
                <a:cs typeface="Arial" panose="020B0604020202020204" pitchFamily="34" charset="0"/>
              </a:rPr>
              <a:t>Using ladders or other methods to rescue worker.</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34432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Fall Protection Rescue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Plan, cont.</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8" y="1719943"/>
            <a:ext cx="9067800" cy="4953000"/>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Most rescues fail because there is no thought to how we would rescue a worker in the event of a fall. </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Think whether you have the proper equipment on-site to rescue a fallen worker. </a:t>
            </a:r>
          </a:p>
          <a:p>
            <a:pPr marL="457200" lvl="1" indent="0">
              <a:buNone/>
            </a:pPr>
            <a:endParaRPr lang="en-US" altLang="en-US" sz="16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756013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Fall Protection Rescue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Plan, cont. </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8" y="1719943"/>
            <a:ext cx="9067800" cy="4953000"/>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Are your employees trained in basic first-aid? </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Are there adequate first-aid supplies available?</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Is there a hospital or urgent care facility nearby?</a:t>
            </a:r>
          </a:p>
          <a:p>
            <a:pPr lvl="1"/>
            <a:r>
              <a:rPr lang="en-US" altLang="en-US" dirty="0">
                <a:latin typeface="Arial" panose="020B0604020202020204" pitchFamily="34" charset="0"/>
                <a:ea typeface="ＭＳ Ｐゴシック" panose="020B0600070205080204" pitchFamily="34" charset="-128"/>
                <a:cs typeface="Arial" panose="020B0604020202020204" pitchFamily="34" charset="0"/>
              </a:rPr>
              <a:t>Do you know where it is located?</a:t>
            </a:r>
          </a:p>
          <a:p>
            <a:pPr lvl="1"/>
            <a:r>
              <a:rPr lang="en-US" altLang="en-US" dirty="0">
                <a:latin typeface="Arial" panose="020B0604020202020204" pitchFamily="34" charset="0"/>
                <a:ea typeface="ＭＳ Ｐゴシック" panose="020B0600070205080204" pitchFamily="34" charset="-128"/>
                <a:cs typeface="Arial" panose="020B0604020202020204" pitchFamily="34" charset="0"/>
              </a:rPr>
              <a:t>Is the address and phone number of nearest emergency care center posted and do employees know where this is located?</a:t>
            </a:r>
          </a:p>
          <a:p>
            <a:pPr marL="457200" lvl="1" indent="0">
              <a:buNone/>
            </a:pPr>
            <a:endParaRPr lang="en-US" altLang="en-US" sz="16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384827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a:lstStyle/>
          <a:p>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 Fall </a:t>
            </a:r>
            <a:r>
              <a:rPr lang="en-US" altLang="en-US" dirty="0">
                <a:latin typeface="Arial" panose="020B0604020202020204" pitchFamily="34" charset="0"/>
                <a:ea typeface="ＭＳ Ｐゴシック" panose="020B0600070205080204" pitchFamily="34" charset="-128"/>
                <a:cs typeface="Arial" panose="020B0604020202020204" pitchFamily="34" charset="0"/>
              </a:rPr>
              <a:t>Protection Rescue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Plan, cont.</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7" y="1719943"/>
            <a:ext cx="10588451" cy="4953000"/>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Suspended workers are at risk of suspension trauma.</a:t>
            </a:r>
          </a:p>
          <a:p>
            <a:r>
              <a:rPr lang="en-US" dirty="0">
                <a:latin typeface="Arial" panose="020B0604020202020204" pitchFamily="34" charset="0"/>
                <a:ea typeface="ＭＳ Ｐゴシック" panose="020B0600070205080204" pitchFamily="34" charset="-128"/>
                <a:cs typeface="Arial" panose="020B0604020202020204" pitchFamily="34" charset="0"/>
              </a:rPr>
              <a:t>Prolonged suspension from fall arrest systems can cause orthostatic intolerance, which, in turn, can result in serious physical injury, or potentially, death.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Rescue workers within minutes to prevent pooling of blood in lower extremities/orthostatic intolerance. </a:t>
            </a:r>
          </a:p>
          <a:p>
            <a:pPr marL="457200" lvl="1" indent="0">
              <a:buNone/>
            </a:pPr>
            <a:endParaRPr lang="en-US" altLang="en-US" sz="16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6392799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1845</Words>
  <Application>Microsoft Office PowerPoint</Application>
  <PresentationFormat>Widescreen</PresentationFormat>
  <Paragraphs>125</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ＭＳ Ｐゴシック</vt:lpstr>
      <vt:lpstr>Arial</vt:lpstr>
      <vt:lpstr>Calibri</vt:lpstr>
      <vt:lpstr>Century Gothic</vt:lpstr>
      <vt:lpstr>Courier New</vt:lpstr>
      <vt:lpstr>Wingdings</vt:lpstr>
      <vt:lpstr>Wingdings 3</vt:lpstr>
      <vt:lpstr>Ion</vt:lpstr>
      <vt:lpstr>Section 6</vt:lpstr>
      <vt:lpstr>Disclaimer</vt:lpstr>
      <vt:lpstr>Disclaimer, cont.</vt:lpstr>
      <vt:lpstr>Copyright Information © 2018 </vt:lpstr>
      <vt:lpstr>Learning Objectives: Section 6</vt:lpstr>
      <vt:lpstr>Fall Protection Rescue Plan</vt:lpstr>
      <vt:lpstr>Fall Protection Rescue Plan, cont.</vt:lpstr>
      <vt:lpstr>Fall Protection Rescue Plan, cont. </vt:lpstr>
      <vt:lpstr> Fall Protection Rescue Plan, cont.</vt:lpstr>
      <vt:lpstr> Fall Protection Rescue Plan, cont. </vt:lpstr>
      <vt:lpstr>Rescue Planning</vt:lpstr>
      <vt:lpstr>Rescue Training</vt:lpstr>
      <vt:lpstr>Plan for Self-Rescue</vt:lpstr>
      <vt:lpstr>Examples of Self-Rescue Devices</vt:lpstr>
      <vt:lpstr>Examples of Self-Rescue Devices, cont.</vt:lpstr>
      <vt:lpstr>Examples of Rescue Devices</vt:lpstr>
      <vt:lpstr>What goes in your Written Rescue Plan?</vt:lpstr>
      <vt:lpstr>Have questions? Need More Information?</vt:lpstr>
      <vt:lpstr>Thanks for Participating!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2018-02-08T17:04:12Z</dcterms:created>
  <dcterms:modified xsi:type="dcterms:W3CDTF">2021-03-24T19:21:00Z</dcterms:modified>
</cp:coreProperties>
</file>