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2" r:id="rId1"/>
  </p:sldMasterIdLst>
  <p:notesMasterIdLst>
    <p:notesMasterId r:id="rId21"/>
  </p:notesMasterIdLst>
  <p:handoutMasterIdLst>
    <p:handoutMasterId r:id="rId22"/>
  </p:handoutMasterIdLst>
  <p:sldIdLst>
    <p:sldId id="285" r:id="rId2"/>
    <p:sldId id="365" r:id="rId3"/>
    <p:sldId id="366" r:id="rId4"/>
    <p:sldId id="367" r:id="rId5"/>
    <p:sldId id="261" r:id="rId6"/>
    <p:sldId id="350" r:id="rId7"/>
    <p:sldId id="351" r:id="rId8"/>
    <p:sldId id="352" r:id="rId9"/>
    <p:sldId id="353" r:id="rId10"/>
    <p:sldId id="354" r:id="rId11"/>
    <p:sldId id="355" r:id="rId12"/>
    <p:sldId id="356" r:id="rId13"/>
    <p:sldId id="357" r:id="rId14"/>
    <p:sldId id="358" r:id="rId15"/>
    <p:sldId id="363" r:id="rId16"/>
    <p:sldId id="360" r:id="rId17"/>
    <p:sldId id="359" r:id="rId18"/>
    <p:sldId id="361" r:id="rId19"/>
    <p:sldId id="362" r:id="rId20"/>
  </p:sldIdLst>
  <p:sldSz cx="12192000" cy="6858000"/>
  <p:notesSz cx="6858000" cy="9144000"/>
  <p:defaultTextStyle>
    <a:defPPr rtl="0">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652" autoAdjust="0"/>
    <p:restoredTop sz="87361" autoAdjust="0"/>
  </p:normalViewPr>
  <p:slideViewPr>
    <p:cSldViewPr snapToGrid="0">
      <p:cViewPr varScale="1">
        <p:scale>
          <a:sx n="63" d="100"/>
          <a:sy n="63" d="100"/>
        </p:scale>
        <p:origin x="312" y="38"/>
      </p:cViewPr>
      <p:guideLst>
        <p:guide orient="horz" pos="2160"/>
        <p:guide pos="3840"/>
      </p:guideLst>
    </p:cSldViewPr>
  </p:slideViewPr>
  <p:notesTextViewPr>
    <p:cViewPr>
      <p:scale>
        <a:sx n="1" d="1"/>
        <a:sy n="1" d="1"/>
      </p:scale>
      <p:origin x="0" y="0"/>
    </p:cViewPr>
  </p:notesTextViewPr>
  <p:notesViewPr>
    <p:cSldViewPr snapToGrid="0">
      <p:cViewPr varScale="1">
        <p:scale>
          <a:sx n="83" d="100"/>
          <a:sy n="83" d="100"/>
        </p:scale>
        <p:origin x="201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F2DF57B-A8F1-428E-8C37-30770C031DE7}" type="slidenum">
              <a:rPr lang="en-US" smtClean="0"/>
              <a:t>‹#›</a:t>
            </a:fld>
            <a:endParaRPr lang="en-US"/>
          </a:p>
        </p:txBody>
      </p:sp>
    </p:spTree>
    <p:extLst>
      <p:ext uri="{BB962C8B-B14F-4D97-AF65-F5344CB8AC3E}">
        <p14:creationId xmlns:p14="http://schemas.microsoft.com/office/powerpoint/2010/main" val="3117517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r>
              <a:rPr lang="en-US" smtClean="0"/>
              <a:t>2/8/2018</a:t>
            </a:r>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1ED52B-E31C-4633-9C0F-3F1E6FA0A1CC}" type="slidenum">
              <a:rPr lang="en-US" smtClean="0"/>
              <a:t>‹#›</a:t>
            </a:fld>
            <a:endParaRPr lang="en-US"/>
          </a:p>
        </p:txBody>
      </p:sp>
    </p:spTree>
    <p:extLst>
      <p:ext uri="{BB962C8B-B14F-4D97-AF65-F5344CB8AC3E}">
        <p14:creationId xmlns:p14="http://schemas.microsoft.com/office/powerpoint/2010/main" val="294180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a:extLst>
              <a:ext uri="{FF2B5EF4-FFF2-40B4-BE49-F238E27FC236}">
                <a16:creationId xmlns:a16="http://schemas.microsoft.com/office/drawing/2014/main" id="{3CC70935-E587-4665-97ED-A47EB5B15759}"/>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D5E52225-E8E4-4D17-A44E-888BD7B181A7}" type="slidenum">
              <a:rPr lang="en-US" altLang="en-US"/>
              <a:pPr>
                <a:spcBef>
                  <a:spcPct val="0"/>
                </a:spcBef>
              </a:pPr>
              <a:t>2</a:t>
            </a:fld>
            <a:endParaRPr lang="en-US" altLang="en-US"/>
          </a:p>
        </p:txBody>
      </p:sp>
      <p:sp>
        <p:nvSpPr>
          <p:cNvPr id="12291" name="Rectangle 2">
            <a:extLst>
              <a:ext uri="{FF2B5EF4-FFF2-40B4-BE49-F238E27FC236}">
                <a16:creationId xmlns:a16="http://schemas.microsoft.com/office/drawing/2014/main" id="{30C120A7-44BE-4659-8FA1-914E7A7155C6}"/>
              </a:ext>
            </a:extLst>
          </p:cNvPr>
          <p:cNvSpPr>
            <a:spLocks noGrp="1" noRot="1" noChangeAspect="1" noChangeArrowheads="1" noTextEdit="1"/>
          </p:cNvSpPr>
          <p:nvPr>
            <p:ph type="sldImg"/>
          </p:nvPr>
        </p:nvSpPr>
        <p:spPr>
          <a:ln/>
        </p:spPr>
      </p:sp>
      <p:sp>
        <p:nvSpPr>
          <p:cNvPr id="12292" name="Rectangle 3">
            <a:extLst>
              <a:ext uri="{FF2B5EF4-FFF2-40B4-BE49-F238E27FC236}">
                <a16:creationId xmlns:a16="http://schemas.microsoft.com/office/drawing/2014/main" id="{84CD8C02-F9CE-4C3B-95D9-38125E68FF0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eaLnBrk="1" hangingPunct="1"/>
            <a:r>
              <a:rPr lang="es">
                <a:latin typeface="Arial" panose="020B0604020202020204" pitchFamily="34" charset="0"/>
              </a:rPr>
              <a:t>This material was produced under the Susan Harwood training grant number SH-31198-SH7 from the Occupational Safety and Health Administration, U.S. Department of Labor.</a:t>
            </a:r>
          </a:p>
        </p:txBody>
      </p:sp>
    </p:spTree>
    <p:extLst>
      <p:ext uri="{BB962C8B-B14F-4D97-AF65-F5344CB8AC3E}">
        <p14:creationId xmlns:p14="http://schemas.microsoft.com/office/powerpoint/2010/main" val="29529523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examples of rescue equipment, which include ladders, pole, rescue rope, scaffold, crane, aerial lift or alternative lifting and lowering devices. </a:t>
            </a:r>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11</a:t>
            </a:fld>
            <a:endParaRPr lang="en-US" altLang="en-US"/>
          </a:p>
        </p:txBody>
      </p:sp>
    </p:spTree>
    <p:extLst>
      <p:ext uri="{BB962C8B-B14F-4D97-AF65-F5344CB8AC3E}">
        <p14:creationId xmlns:p14="http://schemas.microsoft.com/office/powerpoint/2010/main" val="36509093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areas that workers should be trained and familiar in order to be comfortable with responding to a worker who experienced a fall. Workers should understand </a:t>
            </a:r>
            <a:r>
              <a:rPr lang="es">
                <a:latin typeface="Arial" panose="020B0604020202020204" pitchFamily="34" charset="0"/>
                <a:cs typeface="Arial" panose="020B0604020202020204" pitchFamily="34" charset="0"/>
              </a:rPr>
              <a:t>and be able to evaluate the risks associated with working at heights, on the use of fall protection equipment prior to conducting work at heights, to report unsafe conditions or behaviors and be familiar with and understand the company’s rescue plan to provide prompt rescue in the event of an arrested fall event.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12</a:t>
            </a:fld>
            <a:endParaRPr lang="en-US" altLang="en-US"/>
          </a:p>
        </p:txBody>
      </p:sp>
    </p:spTree>
    <p:extLst>
      <p:ext uri="{BB962C8B-B14F-4D97-AF65-F5344CB8AC3E}">
        <p14:creationId xmlns:p14="http://schemas.microsoft.com/office/powerpoint/2010/main" val="23051607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If proper fall protection is used, 90% of workers can be capable of performing a self-rescue. There are three steps to follow in the event of a self-rescue: </a:t>
            </a:r>
          </a:p>
          <a:p>
            <a:pPr lvl="1" rtl="0"/>
            <a:r>
              <a:rPr lang="es">
                <a:latin typeface="Arial" panose="020B0604020202020204" pitchFamily="34" charset="0"/>
                <a:cs typeface="Arial" panose="020B0604020202020204" pitchFamily="34" charset="0"/>
              </a:rPr>
              <a:t>1. Climbing back up to the level from which he fell (from a few inches to 2-3 feet). </a:t>
            </a:r>
          </a:p>
          <a:p>
            <a:pPr lvl="1" rtl="0"/>
            <a:r>
              <a:rPr lang="es">
                <a:latin typeface="Arial" panose="020B0604020202020204" pitchFamily="34" charset="0"/>
                <a:cs typeface="Arial" panose="020B0604020202020204" pitchFamily="34" charset="0"/>
              </a:rPr>
              <a:t>2. Returning to the floor or ground to be evaluated for possible medical attention per OSHA. </a:t>
            </a:r>
          </a:p>
          <a:p>
            <a:pPr lvl="1" rtl="0"/>
            <a:r>
              <a:rPr lang="es">
                <a:latin typeface="Arial" panose="020B0604020202020204" pitchFamily="34" charset="0"/>
                <a:cs typeface="Arial" panose="020B0604020202020204" pitchFamily="34" charset="0"/>
              </a:rPr>
              <a:t>3. Removing all components of fall arrest system impacted by the fall event from service and documenting (bag and tag) the components with name, date and activity at time of fall and giving the equipment to management.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endParaRPr lang="en-US" dirty="0">
              <a:latin typeface="Arial" panose="020B0604020202020204" pitchFamily="34" charset="0"/>
              <a:ea typeface="ＭＳ Ｐゴシック" panose="020B0600070205080204" pitchFamily="34" charset="-128"/>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13</a:t>
            </a:fld>
            <a:endParaRPr lang="en-US" altLang="en-US"/>
          </a:p>
        </p:txBody>
      </p:sp>
    </p:spTree>
    <p:extLst>
      <p:ext uri="{BB962C8B-B14F-4D97-AF65-F5344CB8AC3E}">
        <p14:creationId xmlns:p14="http://schemas.microsoft.com/office/powerpoint/2010/main" val="2483638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use of a self-rescue ladder attachment that can be added as part of a PFAS to allow for self-rescue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14</a:t>
            </a:fld>
            <a:endParaRPr lang="en-US" altLang="en-US"/>
          </a:p>
        </p:txBody>
      </p:sp>
    </p:spTree>
    <p:extLst>
      <p:ext uri="{BB962C8B-B14F-4D97-AF65-F5344CB8AC3E}">
        <p14:creationId xmlns:p14="http://schemas.microsoft.com/office/powerpoint/2010/main" val="1851069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Discuss the use of a </a:t>
            </a:r>
            <a:r>
              <a:rPr lang="es"/>
              <a:t>Controlled Descent Device </a:t>
            </a:r>
            <a:r>
              <a:rPr lang="es">
                <a:latin typeface="Arial" panose="020B0604020202020204" pitchFamily="34" charset="0"/>
                <a:ea typeface="ＭＳ Ｐゴシック" panose="020B0600070205080204" pitchFamily="34" charset="-128"/>
                <a:cs typeface="Arial" panose="020B0604020202020204" pitchFamily="34" charset="0"/>
              </a:rPr>
              <a:t>that can be added as part of a PFAS to allow for self-rescue in the event of a fall.  Photo: DBI/SALA Self-Rescue 50 Controlled Descent Device.</a:t>
            </a:r>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15</a:t>
            </a:fld>
            <a:endParaRPr lang="en-US"/>
          </a:p>
        </p:txBody>
      </p:sp>
    </p:spTree>
    <p:extLst>
      <p:ext uri="{BB962C8B-B14F-4D97-AF65-F5344CB8AC3E}">
        <p14:creationId xmlns:p14="http://schemas.microsoft.com/office/powerpoint/2010/main" val="2219088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use of a rescue pole that can be used to allow an assisted rescue in the event of a fall.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16</a:t>
            </a:fld>
            <a:endParaRPr lang="en-US" altLang="en-US"/>
          </a:p>
        </p:txBody>
      </p:sp>
    </p:spTree>
    <p:extLst>
      <p:ext uri="{BB962C8B-B14F-4D97-AF65-F5344CB8AC3E}">
        <p14:creationId xmlns:p14="http://schemas.microsoft.com/office/powerpoint/2010/main" val="10262507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Discuss elements of a written fall rescue plan. </a:t>
            </a: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17</a:t>
            </a:fld>
            <a:endParaRPr lang="en-US" altLang="en-US"/>
          </a:p>
        </p:txBody>
      </p:sp>
    </p:spTree>
    <p:extLst>
      <p:ext uri="{BB962C8B-B14F-4D97-AF65-F5344CB8AC3E}">
        <p14:creationId xmlns:p14="http://schemas.microsoft.com/office/powerpoint/2010/main" val="39808838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19</a:t>
            </a:fld>
            <a:endParaRPr lang="en-US"/>
          </a:p>
        </p:txBody>
      </p:sp>
    </p:spTree>
    <p:extLst>
      <p:ext uri="{BB962C8B-B14F-4D97-AF65-F5344CB8AC3E}">
        <p14:creationId xmlns:p14="http://schemas.microsoft.com/office/powerpoint/2010/main" val="18727701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a:extLst>
              <a:ext uri="{FF2B5EF4-FFF2-40B4-BE49-F238E27FC236}">
                <a16:creationId xmlns:a16="http://schemas.microsoft.com/office/drawing/2014/main" id="{E4C4AEA4-86D8-4A31-AF70-AC3B85D6232A}"/>
              </a:ext>
            </a:extLst>
          </p:cNvPr>
          <p:cNvSpPr>
            <a:spLocks noGrp="1" noRot="1" noChangeAspect="1" noTextEdit="1"/>
          </p:cNvSpPr>
          <p:nvPr>
            <p:ph type="sldImg"/>
          </p:nvPr>
        </p:nvSpPr>
        <p:spPr>
          <a:ln/>
        </p:spPr>
      </p:sp>
      <p:sp>
        <p:nvSpPr>
          <p:cNvPr id="14339" name="Notes Placeholder 2">
            <a:extLst>
              <a:ext uri="{FF2B5EF4-FFF2-40B4-BE49-F238E27FC236}">
                <a16:creationId xmlns:a16="http://schemas.microsoft.com/office/drawing/2014/main" id="{9EA89775-91C4-46CD-B929-798C1B269D4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a:latin typeface="Arial" panose="020B0604020202020204" pitchFamily="34" charset="0"/>
              </a:rPr>
              <a:t>Please read the disclaimer for legal purposes, this is required under the Susan Harwood Training Grant program. </a:t>
            </a:r>
          </a:p>
        </p:txBody>
      </p:sp>
      <p:sp>
        <p:nvSpPr>
          <p:cNvPr id="14340" name="Slide Number Placeholder 3">
            <a:extLst>
              <a:ext uri="{FF2B5EF4-FFF2-40B4-BE49-F238E27FC236}">
                <a16:creationId xmlns:a16="http://schemas.microsoft.com/office/drawing/2014/main" id="{732BC00C-96C1-4047-9ABD-CF3AC50E0B5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70B4DEDD-830B-4A55-A1B8-303B3D140E49}" type="slidenum">
              <a:rPr lang="en-US" altLang="en-US"/>
              <a:pPr>
                <a:spcBef>
                  <a:spcPct val="0"/>
                </a:spcBef>
              </a:pPr>
              <a:t>3</a:t>
            </a:fld>
            <a:endParaRPr lang="en-US" altLang="en-US"/>
          </a:p>
        </p:txBody>
      </p:sp>
    </p:spTree>
    <p:extLst>
      <p:ext uri="{BB962C8B-B14F-4D97-AF65-F5344CB8AC3E}">
        <p14:creationId xmlns:p14="http://schemas.microsoft.com/office/powerpoint/2010/main" val="3729487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rPr>
              <a:t>Note that the these materials are copyrighted by the </a:t>
            </a:r>
            <a:r>
              <a:rPr lang="es">
                <a:latin typeface="Arial" panose="020B0604020202020204" pitchFamily="34" charset="0"/>
                <a:cs typeface="Arial" panose="020B0604020202020204" pitchFamily="34" charset="0"/>
              </a:rPr>
              <a:t>Job-Site Safety Institute and the National Association of Home Builders. Permission is granted to use such copyrighted material in accordance with the terms on the slide.</a:t>
            </a:r>
            <a:endParaRPr lang="en-US" altLang="en-US" dirty="0" smtClean="0">
              <a:latin typeface="Arial" panose="020B0604020202020204" pitchFamily="34" charset="0"/>
            </a:endParaRPr>
          </a:p>
          <a:p>
            <a:pPr rtl="0"/>
            <a:endParaRPr lang="en-US" dirty="0"/>
          </a:p>
        </p:txBody>
      </p:sp>
      <p:sp>
        <p:nvSpPr>
          <p:cNvPr id="4" name="Slide Number Placeholder 3"/>
          <p:cNvSpPr>
            <a:spLocks noGrp="1"/>
          </p:cNvSpPr>
          <p:nvPr>
            <p:ph type="sldNum" sz="quarter" idx="10"/>
          </p:nvPr>
        </p:nvSpPr>
        <p:spPr/>
        <p:txBody>
          <a:bodyPr rtlCol="0"/>
          <a:lstStyle/>
          <a:p>
            <a:pPr rtl="0"/>
            <a:fld id="{B81ED52B-E31C-4633-9C0F-3F1E6FA0A1CC}" type="slidenum">
              <a:rPr lang="en-US" smtClean="0"/>
              <a:t>4</a:t>
            </a:fld>
            <a:endParaRPr lang="en-US"/>
          </a:p>
        </p:txBody>
      </p:sp>
    </p:spTree>
    <p:extLst>
      <p:ext uri="{BB962C8B-B14F-4D97-AF65-F5344CB8AC3E}">
        <p14:creationId xmlns:p14="http://schemas.microsoft.com/office/powerpoint/2010/main" val="21300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rtl="0">
              <a:spcBef>
                <a:spcPct val="0"/>
              </a:spcBef>
            </a:pPr>
            <a:fld id="{62BCC764-F0D6-438E-98E1-DF41B5516EA4}" type="slidenum">
              <a:rPr lang="en-US" altLang="en-US"/>
              <a:pPr>
                <a:spcBef>
                  <a:spcPct val="0"/>
                </a:spcBef>
              </a:pPr>
              <a:t>5</a:t>
            </a:fld>
            <a:endParaRPr lang="en-US" altLang="en-US"/>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xfrm>
            <a:off x="917575" y="4416425"/>
            <a:ext cx="5046663"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p>
            <a:pPr rtl="0"/>
            <a:r>
              <a:rPr lang="es" dirty="0">
                <a:latin typeface="Arial" panose="020B0604020202020204" pitchFamily="34" charset="0"/>
              </a:rPr>
              <a:t>Discuss the learning objectives for Section </a:t>
            </a:r>
            <a:r>
              <a:rPr lang="es" dirty="0" smtClean="0">
                <a:latin typeface="Arial" panose="020B0604020202020204" pitchFamily="34" charset="0"/>
              </a:rPr>
              <a:t>6. </a:t>
            </a:r>
            <a:r>
              <a:rPr lang="es" dirty="0">
                <a:latin typeface="Arial" panose="020B0604020202020204" pitchFamily="34" charset="0"/>
              </a:rPr>
              <a:t>In this section, attendees will learn the </a:t>
            </a:r>
            <a:r>
              <a:rPr lang="es" dirty="0">
                <a:latin typeface="Arial" panose="020B0604020202020204" pitchFamily="34" charset="0"/>
                <a:cs typeface="Arial" panose="020B0604020202020204" pitchFamily="34" charset="0"/>
              </a:rPr>
              <a:t>importance of implementing a plan to rescue workers who experience a fall, the hazards of not quickly rescuing a suspended worker and sample procedures in a fall protection rescue plan.</a:t>
            </a:r>
          </a:p>
          <a:p>
            <a:pPr rtl="0" eaLnBrk="1" hangingPunct="1"/>
            <a:endParaRPr lang="en-US" altLang="en-US" dirty="0">
              <a:latin typeface="Arial" panose="020B0604020202020204" pitchFamily="34" charset="0"/>
            </a:endParaRPr>
          </a:p>
          <a:p>
            <a:pPr rtl="0"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708355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ea typeface="ＭＳ Ｐゴシック" panose="020B0600070205080204" pitchFamily="34" charset="-128"/>
              </a:rPr>
              <a:t>A fall protection rescue plan d</a:t>
            </a:r>
            <a:r>
              <a:rPr lang="es">
                <a:latin typeface="Arial" panose="020B0604020202020204" pitchFamily="34" charset="0"/>
                <a:ea typeface="ＭＳ Ｐゴシック" panose="020B0600070205080204" pitchFamily="34" charset="-128"/>
                <a:cs typeface="Arial" panose="020B0604020202020204" pitchFamily="34" charset="0"/>
              </a:rPr>
              <a:t>escribes the steps taken to rescue a fallen worker, even if they are wearing a PFAS.</a:t>
            </a:r>
          </a:p>
          <a:p>
            <a:pPr rtl="0"/>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6</a:t>
            </a:fld>
            <a:endParaRPr lang="en-US" altLang="en-US"/>
          </a:p>
        </p:txBody>
      </p:sp>
    </p:spTree>
    <p:extLst>
      <p:ext uri="{BB962C8B-B14F-4D97-AF65-F5344CB8AC3E}">
        <p14:creationId xmlns:p14="http://schemas.microsoft.com/office/powerpoint/2010/main" val="1322162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right equipment to rescue a worker in the event they experience a fall. </a:t>
            </a:r>
          </a:p>
          <a:p>
            <a:pPr rtl="0"/>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7</a:t>
            </a:fld>
            <a:endParaRPr lang="en-US" altLang="en-US"/>
          </a:p>
        </p:txBody>
      </p:sp>
    </p:spTree>
    <p:extLst>
      <p:ext uri="{BB962C8B-B14F-4D97-AF65-F5344CB8AC3E}">
        <p14:creationId xmlns:p14="http://schemas.microsoft.com/office/powerpoint/2010/main" val="31517104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Most rescues fail because they are not preplanned. Think about whether you have the proper training to administer basic first-aid or CPR in the event a worker experiences a fall.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8</a:t>
            </a:fld>
            <a:endParaRPr lang="en-US" altLang="en-US"/>
          </a:p>
        </p:txBody>
      </p:sp>
    </p:spTree>
    <p:extLst>
      <p:ext uri="{BB962C8B-B14F-4D97-AF65-F5344CB8AC3E}">
        <p14:creationId xmlns:p14="http://schemas.microsoft.com/office/powerpoint/2010/main" val="1125965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
                <a:latin typeface="Arial" panose="020B0604020202020204" pitchFamily="34" charset="0"/>
                <a:ea typeface="ＭＳ Ｐゴシック" panose="020B0600070205080204" pitchFamily="34" charset="-128"/>
                <a:cs typeface="Arial" panose="020B0604020202020204" pitchFamily="34" charset="0"/>
              </a:rPr>
              <a:t>Prolonged suspension from fall arrest can cause orthostatic intolerance, which can lead to death within 30 minutes or sooner. </a:t>
            </a: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9</a:t>
            </a:fld>
            <a:endParaRPr lang="en-US" altLang="en-US"/>
          </a:p>
        </p:txBody>
      </p:sp>
    </p:spTree>
    <p:extLst>
      <p:ext uri="{BB962C8B-B14F-4D97-AF65-F5344CB8AC3E}">
        <p14:creationId xmlns:p14="http://schemas.microsoft.com/office/powerpoint/2010/main" val="10631646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a:extLst>
              <a:ext uri="{FF2B5EF4-FFF2-40B4-BE49-F238E27FC236}">
                <a16:creationId xmlns:a16="http://schemas.microsoft.com/office/drawing/2014/main" id="{97557D55-D9DA-4C3B-9D24-E44A986A326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a:extLst>
              <a:ext uri="{FF2B5EF4-FFF2-40B4-BE49-F238E27FC236}">
                <a16:creationId xmlns:a16="http://schemas.microsoft.com/office/drawing/2014/main" id="{51BF8E95-24B8-4033-A953-62459FD1283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Discuss the hazards of not rescuing a worker quickly. Be aware of signs and symptoms of orthostatic intolerance. Suspended workers with head injuries or who are unconscious are particularly at risk.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ea typeface="ＭＳ Ｐゴシック" panose="020B0600070205080204" pitchFamily="34" charset="-128"/>
            </a:endParaRPr>
          </a:p>
        </p:txBody>
      </p:sp>
      <p:sp>
        <p:nvSpPr>
          <p:cNvPr id="162820" name="Slide Number Placeholder 3">
            <a:extLst>
              <a:ext uri="{FF2B5EF4-FFF2-40B4-BE49-F238E27FC236}">
                <a16:creationId xmlns:a16="http://schemas.microsoft.com/office/drawing/2014/main" id="{44E83D1F-63FC-4267-B372-6FBF12329C0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1pPr>
            <a:lvl2pPr marL="742950" indent="-28575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2pPr>
            <a:lvl3pPr marL="11430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3pPr>
            <a:lvl4pPr marL="16002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4pPr>
            <a:lvl5pPr marL="2057400" indent="-228600" eaLnBrk="0" hangingPunct="0">
              <a:spcBef>
                <a:spcPct val="30000"/>
              </a:spcBef>
              <a:defRPr sz="1200">
                <a:solidFill>
                  <a:schemeClr val="tx1"/>
                </a:solidFill>
                <a:latin typeface="Calibri" panose="020F050202020403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ＭＳ Ｐゴシック" panose="020B0600070205080204" pitchFamily="34" charset="-128"/>
              </a:defRPr>
            </a:lvl9pPr>
          </a:lstStyle>
          <a:p>
            <a:pPr rtl="0" eaLnBrk="1" hangingPunct="1">
              <a:spcBef>
                <a:spcPct val="0"/>
              </a:spcBef>
            </a:pPr>
            <a:fld id="{73B60239-C274-4B07-8ED8-9B6EA9B3051B}" type="slidenum">
              <a:rPr lang="en-US" altLang="en-US"/>
              <a:pPr eaLnBrk="1" hangingPunct="1">
                <a:spcBef>
                  <a:spcPct val="0"/>
                </a:spcBef>
              </a:pPr>
              <a:t>10</a:t>
            </a:fld>
            <a:endParaRPr lang="en-US" altLang="en-US"/>
          </a:p>
        </p:txBody>
      </p:sp>
    </p:spTree>
    <p:extLst>
      <p:ext uri="{BB962C8B-B14F-4D97-AF65-F5344CB8AC3E}">
        <p14:creationId xmlns:p14="http://schemas.microsoft.com/office/powerpoint/2010/main" val="398095465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sp>
        <p:nvSpPr>
          <p:cNvPr id="2" name="Title 1"/>
          <p:cNvSpPr>
            <a:spLocks noGrp="1"/>
          </p:cNvSpPr>
          <p:nvPr>
            <p:ph type="ctrTitle"/>
          </p:nvPr>
        </p:nvSpPr>
        <p:spPr>
          <a:xfrm>
            <a:off x="1154955" y="1447800"/>
            <a:ext cx="8825658" cy="3329581"/>
          </a:xfrm>
        </p:spPr>
        <p:txBody>
          <a:bodyPr rtlCol="0" anchor="b"/>
          <a:lstStyle>
            <a:lvl1pPr>
              <a:defRPr sz="7200" b="1">
                <a:solidFill>
                  <a:schemeClr val="tx1"/>
                </a:solidFill>
                <a:effectLst>
                  <a:outerShdw blurRad="38100" dist="38100" dir="2700000" algn="tl">
                    <a:srgbClr val="000000">
                      <a:alpha val="43137"/>
                    </a:srgbClr>
                  </a:outerShdw>
                </a:effectLst>
              </a:defRPr>
            </a:lvl1pPr>
          </a:lstStyle>
          <a:p>
            <a:pPr rtl="0"/>
            <a:r>
              <a:rPr lang="es"/>
              <a:t>Click to edit Master title style</a:t>
            </a:r>
          </a:p>
        </p:txBody>
      </p:sp>
      <p:sp>
        <p:nvSpPr>
          <p:cNvPr id="3" name="Subtitle 2"/>
          <p:cNvSpPr>
            <a:spLocks noGrp="1"/>
          </p:cNvSpPr>
          <p:nvPr>
            <p:ph type="subTitle" idx="1"/>
          </p:nvPr>
        </p:nvSpPr>
        <p:spPr>
          <a:xfrm>
            <a:off x="1154955" y="4777380"/>
            <a:ext cx="8825658" cy="861420"/>
          </a:xfrm>
        </p:spPr>
        <p:txBody>
          <a:bodyPr rtlCol="0" anchor="t">
            <a:noAutofit/>
          </a:bodyPr>
          <a:lstStyle>
            <a:lvl1pPr marL="0" indent="0" algn="l">
              <a:buNone/>
              <a:defRPr sz="4000" cap="all">
                <a:solidFill>
                  <a:srgbClr val="C00000"/>
                </a:solidFill>
                <a:effectLst>
                  <a:outerShdw blurRad="38100" dist="38100" dir="2700000" algn="tl">
                    <a:srgbClr val="000000">
                      <a:alpha val="43137"/>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rtl="0"/>
            <a:r>
              <a:rPr lang="es"/>
              <a:t>Click to edit Master subtitle style</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2052"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27" name="Picture 26"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Tree>
    <p:extLst>
      <p:ext uri="{BB962C8B-B14F-4D97-AF65-F5344CB8AC3E}">
        <p14:creationId xmlns:p14="http://schemas.microsoft.com/office/powerpoint/2010/main" val="855570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rtlCol="0" anchor="b">
            <a:normAutofit/>
          </a:bodyPr>
          <a:lstStyle>
            <a:lvl1pPr algn="l">
              <a:defRPr sz="24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6" y="5367325"/>
            <a:ext cx="8825656" cy="493712"/>
          </a:xfrm>
        </p:spPr>
        <p:txBody>
          <a:bodyPr rtlCol="0">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0705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rtlCol="0"/>
          <a:lstStyle>
            <a:lvl1pPr>
              <a:defRPr sz="4800"/>
            </a:lvl1pPr>
          </a:lstStyle>
          <a:p>
            <a:pPr rtl="0"/>
            <a:r>
              <a:rPr lang="e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7167197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rtlCol="0"/>
          <a:lstStyle>
            <a:lvl1pPr>
              <a:defRPr sz="4800"/>
            </a:lvl1pPr>
          </a:lstStyle>
          <a:p>
            <a:pPr rtl="0"/>
            <a:r>
              <a:rPr lang="e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rtl="0">
              <a:buNone/>
            </a:pPr>
            <a:r>
              <a:rPr lang="es"/>
              <a:t>Click to edit Master text styles</a:t>
            </a:r>
          </a:p>
        </p:txBody>
      </p:sp>
      <p:sp>
        <p:nvSpPr>
          <p:cNvPr id="10" name="Text Placeholder 3"/>
          <p:cNvSpPr>
            <a:spLocks noGrp="1"/>
          </p:cNvSpPr>
          <p:nvPr>
            <p:ph type="body" sz="half" idx="2"/>
          </p:nvPr>
        </p:nvSpPr>
        <p:spPr>
          <a:xfrm>
            <a:off x="1154954" y="4350657"/>
            <a:ext cx="8825659" cy="1676400"/>
          </a:xfrm>
        </p:spPr>
        <p:txBody>
          <a:bodyPr rtlCol="0"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rtl="0"/>
            <a:r>
              <a:rPr lang="es"/>
              <a:t>”</a:t>
            </a:r>
          </a:p>
        </p:txBody>
      </p:sp>
    </p:spTree>
    <p:extLst>
      <p:ext uri="{BB962C8B-B14F-4D97-AF65-F5344CB8AC3E}">
        <p14:creationId xmlns:p14="http://schemas.microsoft.com/office/powerpoint/2010/main" val="15621343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rtlCol="0" anchor="b"/>
          <a:lstStyle>
            <a:lvl1pPr algn="l">
              <a:defRPr sz="4000" b="0" cap="none"/>
            </a:lvl1pPr>
          </a:lstStyle>
          <a:p>
            <a:pPr rtl="0"/>
            <a:r>
              <a:rPr lang="e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rtlCol="0"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0470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6" name="Text Placeholder 3"/>
          <p:cNvSpPr>
            <a:spLocks noGrp="1"/>
          </p:cNvSpPr>
          <p:nvPr>
            <p:ph type="body" sz="half" idx="15"/>
          </p:nvPr>
        </p:nvSpPr>
        <p:spPr>
          <a:xfrm>
            <a:off x="652463" y="2667000"/>
            <a:ext cx="2927350"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3659" y="1981200"/>
            <a:ext cx="2936241"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19" name="Text Placeholder 3"/>
          <p:cNvSpPr>
            <a:spLocks noGrp="1"/>
          </p:cNvSpPr>
          <p:nvPr>
            <p:ph type="body" sz="half" idx="16"/>
          </p:nvPr>
        </p:nvSpPr>
        <p:spPr>
          <a:xfrm>
            <a:off x="3873106" y="2667000"/>
            <a:ext cx="2946794"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1981200"/>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0" name="Text Placeholder 3"/>
          <p:cNvSpPr>
            <a:spLocks noGrp="1"/>
          </p:cNvSpPr>
          <p:nvPr>
            <p:ph type="body" sz="half" idx="17"/>
          </p:nvPr>
        </p:nvSpPr>
        <p:spPr>
          <a:xfrm>
            <a:off x="7124700" y="2667000"/>
            <a:ext cx="2932113" cy="3589338"/>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852482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sz="4200"/>
            </a:lvl1pPr>
          </a:lstStyle>
          <a:p>
            <a:pPr rtl="0"/>
            <a:r>
              <a:rPr lang="e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2" name="Text Placeholder 3"/>
          <p:cNvSpPr>
            <a:spLocks noGrp="1"/>
          </p:cNvSpPr>
          <p:nvPr>
            <p:ph type="body" sz="half" idx="18"/>
          </p:nvPr>
        </p:nvSpPr>
        <p:spPr>
          <a:xfrm>
            <a:off x="652463" y="4827211"/>
            <a:ext cx="2940050"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Text Placeholder 4"/>
          <p:cNvSpPr>
            <a:spLocks noGrp="1"/>
          </p:cNvSpPr>
          <p:nvPr>
            <p:ph type="body" sz="quarter" idx="3"/>
          </p:nvPr>
        </p:nvSpPr>
        <p:spPr>
          <a:xfrm>
            <a:off x="3889375" y="4250949"/>
            <a:ext cx="2930525"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3" name="Text Placeholder 3"/>
          <p:cNvSpPr>
            <a:spLocks noGrp="1"/>
          </p:cNvSpPr>
          <p:nvPr>
            <p:ph type="body" sz="half" idx="19"/>
          </p:nvPr>
        </p:nvSpPr>
        <p:spPr>
          <a:xfrm>
            <a:off x="3888022" y="4827210"/>
            <a:ext cx="2934406"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14" name="Text Placeholder 4"/>
          <p:cNvSpPr>
            <a:spLocks noGrp="1"/>
          </p:cNvSpPr>
          <p:nvPr>
            <p:ph type="body" sz="quarter" idx="13"/>
          </p:nvPr>
        </p:nvSpPr>
        <p:spPr>
          <a:xfrm>
            <a:off x="7124700" y="4250949"/>
            <a:ext cx="2932113"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24" name="Text Placeholder 3"/>
          <p:cNvSpPr>
            <a:spLocks noGrp="1"/>
          </p:cNvSpPr>
          <p:nvPr>
            <p:ph type="body" sz="half" idx="20"/>
          </p:nvPr>
        </p:nvSpPr>
        <p:spPr>
          <a:xfrm>
            <a:off x="7124575" y="4827208"/>
            <a:ext cx="2935997" cy="659189"/>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rtlCol="0"/>
          <a:lstStyle/>
          <a:p>
            <a:pPr rtl="0"/>
            <a:r>
              <a:rPr lang="en-US" smtClean="0"/>
              <a:t>2/8/2018</a:t>
            </a:r>
            <a:endParaRPr lang="en-US"/>
          </a:p>
        </p:txBody>
      </p:sp>
      <p:sp>
        <p:nvSpPr>
          <p:cNvPr id="4"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2310558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Vertical Text Placeholder 2"/>
          <p:cNvSpPr>
            <a:spLocks noGrp="1"/>
          </p:cNvSpPr>
          <p:nvPr>
            <p:ph type="body" orient="vert" idx="1"/>
          </p:nvPr>
        </p:nvSpPr>
        <p:spPr/>
        <p:txBody>
          <a:bodyPr vert="eaVert" rtlCol="0" anchor="t" anchorCtr="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2960253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rtlCol="0" anchor="b" anchorCtr="0"/>
          <a:lstStyle/>
          <a:p>
            <a:pPr rtl="0"/>
            <a:r>
              <a:rPr lang="e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rtlCol="0"/>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1664179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idx="1"/>
          </p:nvPr>
        </p:nvSpPr>
        <p:spPr/>
        <p:txBody>
          <a:bodyPr rtlCol="0"/>
          <a:lstStyle>
            <a:lvl1pPr>
              <a:buClr>
                <a:srgbClr val="FFC000"/>
              </a:buClr>
              <a:defRPr/>
            </a:lvl1pPr>
            <a:lvl2pPr>
              <a:buClr>
                <a:srgbClr val="FFC000"/>
              </a:buClr>
              <a:defRPr/>
            </a:lvl2pPr>
            <a:lvl3pPr>
              <a:buClr>
                <a:srgbClr val="FFC000"/>
              </a:buClr>
              <a:defRPr/>
            </a:lvl3pPr>
            <a:lvl4pPr>
              <a:buClr>
                <a:srgbClr val="FFC000"/>
              </a:buClr>
              <a:defRPr/>
            </a:lvl4pPr>
            <a:lvl5pPr>
              <a:buClr>
                <a:srgbClr val="FFC000"/>
              </a:buClr>
              <a:defRPr/>
            </a:lvl5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p>
        </p:txBody>
      </p:sp>
      <p:sp>
        <p:nvSpPr>
          <p:cNvPr id="7"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pic>
        <p:nvPicPr>
          <p:cNvPr id="12" name="Picture 11"/>
          <p:cNvPicPr>
            <a:picLocks noChangeAspect="1"/>
          </p:cNvPicPr>
          <p:nvPr userDrawn="1"/>
        </p:nvPicPr>
        <p:blipFill>
          <a:blip r:embed="rId2"/>
          <a:stretch>
            <a:fillRect/>
          </a:stretch>
        </p:blipFill>
        <p:spPr>
          <a:xfrm>
            <a:off x="0" y="0"/>
            <a:ext cx="12191999" cy="294951"/>
          </a:xfrm>
          <a:prstGeom prst="rect">
            <a:avLst/>
          </a:prstGeom>
        </p:spPr>
      </p:pic>
    </p:spTree>
    <p:extLst>
      <p:ext uri="{BB962C8B-B14F-4D97-AF65-F5344CB8AC3E}">
        <p14:creationId xmlns:p14="http://schemas.microsoft.com/office/powerpoint/2010/main" val="81377595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stretch>
            <a:fillRect/>
          </a:stretch>
        </p:blipFill>
        <p:spPr>
          <a:xfrm>
            <a:off x="1" y="0"/>
            <a:ext cx="12191999" cy="6339155"/>
          </a:xfrm>
          <a:prstGeom prst="rect">
            <a:avLst/>
          </a:prstGeom>
        </p:spPr>
      </p:pic>
      <p:pic>
        <p:nvPicPr>
          <p:cNvPr id="8" name="Picture 4" descr="Instituto de Seguridad en el Sitio de Trabajo"/>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0329541" y="1660678"/>
            <a:ext cx="1612051" cy="187282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0" y="6031573"/>
            <a:ext cx="12192000" cy="950976"/>
          </a:xfrm>
          <a:prstGeom prst="rect">
            <a:avLst/>
          </a:prstGeom>
        </p:spPr>
      </p:pic>
      <p:pic>
        <p:nvPicPr>
          <p:cNvPr id="10" name="Picture 9" descr="NAHB 2 Line CMYK.eps"/>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10215339" y="3746379"/>
            <a:ext cx="1829707" cy="1271017"/>
          </a:xfrm>
          <a:prstGeom prst="rect">
            <a:avLst/>
          </a:prstGeom>
        </p:spPr>
      </p:pic>
      <p:sp>
        <p:nvSpPr>
          <p:cNvPr id="2" name="Title 1"/>
          <p:cNvSpPr>
            <a:spLocks noGrp="1"/>
          </p:cNvSpPr>
          <p:nvPr>
            <p:ph type="title"/>
          </p:nvPr>
        </p:nvSpPr>
        <p:spPr>
          <a:xfrm>
            <a:off x="1154956" y="2861733"/>
            <a:ext cx="8825657" cy="1915647"/>
          </a:xfrm>
        </p:spPr>
        <p:txBody>
          <a:bodyPr rtlCol="0" anchor="b"/>
          <a:lstStyle>
            <a:lvl1pPr algn="l">
              <a:defRPr sz="7200" b="1" cap="none">
                <a:effectLst>
                  <a:outerShdw blurRad="38100" dist="38100" dir="2700000" algn="tl">
                    <a:srgbClr val="000000">
                      <a:alpha val="43137"/>
                    </a:srgbClr>
                  </a:outerShdw>
                </a:effectLst>
              </a:defRPr>
            </a:lvl1pPr>
          </a:lstStyle>
          <a:p>
            <a:pPr rtl="0"/>
            <a:r>
              <a:rPr lang="es"/>
              <a:t>Click to edit Master title style</a:t>
            </a:r>
          </a:p>
        </p:txBody>
      </p:sp>
      <p:sp>
        <p:nvSpPr>
          <p:cNvPr id="3" name="Text Placeholder 2"/>
          <p:cNvSpPr>
            <a:spLocks noGrp="1"/>
          </p:cNvSpPr>
          <p:nvPr>
            <p:ph type="body" idx="1"/>
          </p:nvPr>
        </p:nvSpPr>
        <p:spPr>
          <a:xfrm>
            <a:off x="1154955" y="4777381"/>
            <a:ext cx="8825658" cy="860400"/>
          </a:xfrm>
        </p:spPr>
        <p:txBody>
          <a:bodyPr rtlCol="0" anchor="t">
            <a:normAutofit/>
          </a:bodyPr>
          <a:lstStyle>
            <a:lvl1pPr marL="0" indent="0" algn="l" defTabSz="457200" rtl="0" eaLnBrk="1" latinLnBrk="0" hangingPunct="1">
              <a:spcBef>
                <a:spcPts val="1000"/>
              </a:spcBef>
              <a:spcAft>
                <a:spcPts val="0"/>
              </a:spcAft>
              <a:buClr>
                <a:srgbClr val="FFC000"/>
              </a:buClr>
              <a:buSzPct val="80000"/>
              <a:buFont typeface="Wingdings 3" charset="2"/>
              <a:buNone/>
              <a:defRPr lang="en-US" sz="4000" b="0" i="0" kern="1200" cap="all" dirty="0" smtClean="0">
                <a:solidFill>
                  <a:srgbClr val="C00000"/>
                </a:solidFill>
                <a:effectLst>
                  <a:outerShdw blurRad="38100" dist="38100" dir="2700000" algn="tl">
                    <a:srgbClr val="000000">
                      <a:alpha val="43137"/>
                    </a:srgb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es"/>
              <a:t>Click to edit Master text styles</a:t>
            </a:r>
          </a:p>
        </p:txBody>
      </p:sp>
      <p:sp>
        <p:nvSpPr>
          <p:cNvPr id="4" name="Date Placeholder 3"/>
          <p:cNvSpPr>
            <a:spLocks noGrp="1"/>
          </p:cNvSpPr>
          <p:nvPr>
            <p:ph type="dt" sz="half" idx="10"/>
          </p:nvPr>
        </p:nvSpPr>
        <p:spPr/>
        <p:txBody>
          <a:bodyPr rtlCol="0"/>
          <a:lstStyle/>
          <a:p>
            <a:pPr rtl="0"/>
            <a:r>
              <a:rPr lang="en-US" smtClean="0"/>
              <a:t>2/8/2018</a:t>
            </a:r>
            <a:endParaRPr lang="en-US"/>
          </a:p>
        </p:txBody>
      </p:sp>
      <p:sp>
        <p:nvSpPr>
          <p:cNvPr id="5" name="Footer Placeholder 4"/>
          <p:cNvSpPr>
            <a:spLocks noGrp="1"/>
          </p:cNvSpPr>
          <p:nvPr>
            <p:ph type="ftr" sz="quarter" idx="11"/>
          </p:nvPr>
        </p:nvSpPr>
        <p:spPr/>
        <p:txBody>
          <a:bodyPr rtlCol="0"/>
          <a:lstStyle/>
          <a:p>
            <a:pPr rtl="0"/>
            <a:endParaRPr lang="en-US"/>
          </a:p>
        </p:txBody>
      </p:sp>
      <p:sp>
        <p:nvSpPr>
          <p:cNvPr id="6" name="Slide Number Placeholder 5"/>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645924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Content Placeholder 3"/>
          <p:cNvSpPr>
            <a:spLocks noGrp="1"/>
          </p:cNvSpPr>
          <p:nvPr>
            <p:ph sz="half" idx="2"/>
          </p:nvPr>
        </p:nvSpPr>
        <p:spPr>
          <a:xfrm>
            <a:off x="5654493" y="2056092"/>
            <a:ext cx="4396341" cy="4200245"/>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525720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lvl1pPr>
              <a:defRPr/>
            </a:lvl1pPr>
          </a:lstStyle>
          <a:p>
            <a:pPr rtl="0"/>
            <a:r>
              <a:rPr lang="e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4" name="Content Placeholder 3"/>
          <p:cNvSpPr>
            <a:spLocks noGrp="1"/>
          </p:cNvSpPr>
          <p:nvPr>
            <p:ph sz="half" idx="2"/>
          </p:nvPr>
        </p:nvSpPr>
        <p:spPr>
          <a:xfrm>
            <a:off x="1103312"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5" name="Text Placeholder 4"/>
          <p:cNvSpPr>
            <a:spLocks noGrp="1"/>
          </p:cNvSpPr>
          <p:nvPr>
            <p:ph type="body" sz="quarter" idx="3"/>
          </p:nvPr>
        </p:nvSpPr>
        <p:spPr>
          <a:xfrm>
            <a:off x="5654495" y="1905000"/>
            <a:ext cx="4396339" cy="576262"/>
          </a:xfrm>
        </p:spPr>
        <p:txBody>
          <a:bodyPr rtlCol="0"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
              <a:t>Click to edit Master text styles</a:t>
            </a:r>
          </a:p>
        </p:txBody>
      </p:sp>
      <p:sp>
        <p:nvSpPr>
          <p:cNvPr id="6" name="Content Placeholder 5"/>
          <p:cNvSpPr>
            <a:spLocks noGrp="1"/>
          </p:cNvSpPr>
          <p:nvPr>
            <p:ph sz="quarter" idx="4"/>
          </p:nvPr>
        </p:nvSpPr>
        <p:spPr>
          <a:xfrm>
            <a:off x="5654495" y="2514600"/>
            <a:ext cx="4396339" cy="3741738"/>
          </a:xfrm>
        </p:spPr>
        <p:txBody>
          <a:bodyPr rtlCol="0">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7" name="Date Placeholder 6"/>
          <p:cNvSpPr>
            <a:spLocks noGrp="1"/>
          </p:cNvSpPr>
          <p:nvPr>
            <p:ph type="dt" sz="half" idx="10"/>
          </p:nvPr>
        </p:nvSpPr>
        <p:spPr/>
        <p:txBody>
          <a:bodyPr rtlCol="0"/>
          <a:lstStyle/>
          <a:p>
            <a:pPr rtl="0"/>
            <a:r>
              <a:rPr lang="en-US" smtClean="0"/>
              <a:t>2/8/2018</a:t>
            </a:r>
            <a:endParaRPr lang="en-US"/>
          </a:p>
        </p:txBody>
      </p:sp>
      <p:sp>
        <p:nvSpPr>
          <p:cNvPr id="8" name="Footer Placeholder 7"/>
          <p:cNvSpPr>
            <a:spLocks noGrp="1"/>
          </p:cNvSpPr>
          <p:nvPr>
            <p:ph type="ftr" sz="quarter" idx="11"/>
          </p:nvPr>
        </p:nvSpPr>
        <p:spPr/>
        <p:txBody>
          <a:bodyPr rtlCol="0"/>
          <a:lstStyle/>
          <a:p>
            <a:pPr rtl="0"/>
            <a:endParaRPr lang="en-US"/>
          </a:p>
        </p:txBody>
      </p:sp>
      <p:sp>
        <p:nvSpPr>
          <p:cNvPr id="9" name="Slide Number Placeholder 8"/>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933331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t>Click to edit Master title style</a:t>
            </a:r>
            <a:endParaRPr lang="en-US" dirty="0"/>
          </a:p>
        </p:txBody>
      </p:sp>
      <p:sp>
        <p:nvSpPr>
          <p:cNvPr id="7" name="Date Placeholder 2"/>
          <p:cNvSpPr>
            <a:spLocks noGrp="1"/>
          </p:cNvSpPr>
          <p:nvPr>
            <p:ph type="dt" sz="half" idx="10"/>
          </p:nvPr>
        </p:nvSpPr>
        <p:spPr/>
        <p:txBody>
          <a:bodyPr rtlCol="0"/>
          <a:lstStyle/>
          <a:p>
            <a:pPr rtl="0"/>
            <a:r>
              <a:rPr lang="en-US" smtClean="0"/>
              <a:t>2/8/2018</a:t>
            </a:r>
            <a:endParaRPr lang="en-US"/>
          </a:p>
        </p:txBody>
      </p:sp>
      <p:sp>
        <p:nvSpPr>
          <p:cNvPr id="5" name="Footer Placeholder 3"/>
          <p:cNvSpPr>
            <a:spLocks noGrp="1"/>
          </p:cNvSpPr>
          <p:nvPr>
            <p:ph type="ftr" sz="quarter" idx="11"/>
          </p:nvPr>
        </p:nvSpPr>
        <p:spPr/>
        <p:txBody>
          <a:bodyPr rtlCol="0"/>
          <a:lstStyle/>
          <a:p>
            <a:pPr rtl="0"/>
            <a:endParaRPr lang="en-US"/>
          </a:p>
        </p:txBody>
      </p:sp>
      <p:sp>
        <p:nvSpPr>
          <p:cNvPr id="6" name="Slide Number Placeholder 4"/>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9618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rtlCol="0"/>
          <a:lstStyle/>
          <a:p>
            <a:pPr rtl="0"/>
            <a:r>
              <a:rPr lang="en-US" smtClean="0"/>
              <a:t>2/8/2018</a:t>
            </a:r>
            <a:endParaRPr lang="en-US"/>
          </a:p>
        </p:txBody>
      </p:sp>
      <p:sp>
        <p:nvSpPr>
          <p:cNvPr id="5" name="Footer Placeholder 2"/>
          <p:cNvSpPr>
            <a:spLocks noGrp="1"/>
          </p:cNvSpPr>
          <p:nvPr>
            <p:ph type="ftr" sz="quarter" idx="11"/>
          </p:nvPr>
        </p:nvSpPr>
        <p:spPr/>
        <p:txBody>
          <a:bodyPr rtlCol="0"/>
          <a:lstStyle/>
          <a:p>
            <a:pPr rtl="0"/>
            <a:endParaRPr lang="en-US"/>
          </a:p>
        </p:txBody>
      </p:sp>
      <p:sp>
        <p:nvSpPr>
          <p:cNvPr id="6" name="Slide Number Placeholder 3"/>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34396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rtlCol="0" anchor="b"/>
          <a:lstStyle>
            <a:lvl1pPr algn="l">
              <a:defRPr sz="2400" b="0"/>
            </a:lvl1pPr>
          </a:lstStyle>
          <a:p>
            <a:pPr rtl="0"/>
            <a:r>
              <a:rPr lang="e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rtlCol="0"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rtl="0"/>
            <a:r>
              <a:rPr lang="es"/>
              <a:t>Click to edit Master text styles</a:t>
            </a:r>
          </a:p>
          <a:p>
            <a:pPr lvl="1" rtl="0"/>
            <a:r>
              <a:rPr lang="es"/>
              <a:t>Second level</a:t>
            </a:r>
          </a:p>
          <a:p>
            <a:pPr lvl="2" rtl="0"/>
            <a:r>
              <a:rPr lang="es"/>
              <a:t>Third level</a:t>
            </a:r>
          </a:p>
          <a:p>
            <a:pPr lvl="3" rtl="0"/>
            <a:r>
              <a:rPr lang="es"/>
              <a:t>Fourth level</a:t>
            </a:r>
          </a:p>
          <a:p>
            <a:pPr lvl="4" rtl="0"/>
            <a:r>
              <a:rPr lang="es"/>
              <a:t>Fifth level</a:t>
            </a:r>
            <a:endParaRPr lang="en-US" dirty="0"/>
          </a:p>
        </p:txBody>
      </p:sp>
      <p:sp>
        <p:nvSpPr>
          <p:cNvPr id="4" name="Text Placeholder 3"/>
          <p:cNvSpPr>
            <a:spLocks noGrp="1"/>
          </p:cNvSpPr>
          <p:nvPr>
            <p:ph type="body" sz="half" idx="2"/>
          </p:nvPr>
        </p:nvSpPr>
        <p:spPr>
          <a:xfrm>
            <a:off x="1154953" y="3129280"/>
            <a:ext cx="3401063" cy="2895599"/>
          </a:xfrm>
        </p:spPr>
        <p:txBody>
          <a:bodyPr rtlCol="0"/>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7" name="Date Placeholder 4"/>
          <p:cNvSpPr>
            <a:spLocks noGrp="1"/>
          </p:cNvSpPr>
          <p:nvPr>
            <p:ph type="dt" sz="half" idx="10"/>
          </p:nvPr>
        </p:nvSpPr>
        <p:spPr/>
        <p:txBody>
          <a:bodyPr rtlCol="0"/>
          <a:lstStyle/>
          <a:p>
            <a:pPr rtl="0"/>
            <a:r>
              <a:rPr lang="en-US" smtClean="0"/>
              <a:t>2/8/2018</a:t>
            </a:r>
            <a:endParaRPr lang="en-US"/>
          </a:p>
        </p:txBody>
      </p:sp>
      <p:sp>
        <p:nvSpPr>
          <p:cNvPr id="5" name="Footer Placeholder 5"/>
          <p:cNvSpPr>
            <a:spLocks noGrp="1"/>
          </p:cNvSpPr>
          <p:nvPr>
            <p:ph type="ftr" sz="quarter" idx="11"/>
          </p:nvPr>
        </p:nvSpPr>
        <p:spPr/>
        <p:txBody>
          <a:bodyPr rtlCol="0"/>
          <a:lstStyle/>
          <a:p>
            <a:pPr rtl="0"/>
            <a:endParaRPr lang="en-US"/>
          </a:p>
        </p:txBody>
      </p:sp>
      <p:sp>
        <p:nvSpPr>
          <p:cNvPr id="6"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31205961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rtlCol="0" anchor="b">
            <a:normAutofit/>
          </a:bodyPr>
          <a:lstStyle>
            <a:lvl1pPr algn="l">
              <a:defRPr sz="3600" b="0"/>
            </a:lvl1pPr>
          </a:lstStyle>
          <a:p>
            <a:pPr rtl="0"/>
            <a:r>
              <a:rPr lang="e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
              <a:t>Click icon to add picture</a:t>
            </a:r>
          </a:p>
        </p:txBody>
      </p:sp>
      <p:sp>
        <p:nvSpPr>
          <p:cNvPr id="4" name="Text Placeholder 3"/>
          <p:cNvSpPr>
            <a:spLocks noGrp="1"/>
          </p:cNvSpPr>
          <p:nvPr>
            <p:ph type="body" sz="half" idx="2"/>
          </p:nvPr>
        </p:nvSpPr>
        <p:spPr>
          <a:xfrm>
            <a:off x="1154954" y="3657600"/>
            <a:ext cx="5084979" cy="1371600"/>
          </a:xfrm>
        </p:spPr>
        <p:txBody>
          <a:bodyPr rtlCol="0">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
              <a:t>Click to edit Master text styles</a:t>
            </a:r>
          </a:p>
        </p:txBody>
      </p:sp>
      <p:sp>
        <p:nvSpPr>
          <p:cNvPr id="5" name="Date Placeholder 4"/>
          <p:cNvSpPr>
            <a:spLocks noGrp="1"/>
          </p:cNvSpPr>
          <p:nvPr>
            <p:ph type="dt" sz="half" idx="10"/>
          </p:nvPr>
        </p:nvSpPr>
        <p:spPr/>
        <p:txBody>
          <a:bodyPr rtlCol="0"/>
          <a:lstStyle/>
          <a:p>
            <a:pPr rtl="0"/>
            <a:r>
              <a:rPr lang="en-US" smtClean="0"/>
              <a:t>2/8/2018</a:t>
            </a:r>
            <a:endParaRPr lang="en-US"/>
          </a:p>
        </p:txBody>
      </p:sp>
      <p:sp>
        <p:nvSpPr>
          <p:cNvPr id="6" name="Footer Placeholder 5"/>
          <p:cNvSpPr>
            <a:spLocks noGrp="1"/>
          </p:cNvSpPr>
          <p:nvPr>
            <p:ph type="ftr" sz="quarter" idx="11"/>
          </p:nvPr>
        </p:nvSpPr>
        <p:spPr/>
        <p:txBody>
          <a:bodyPr rtlCol="0"/>
          <a:lstStyle/>
          <a:p>
            <a:pPr rtl="0"/>
            <a:endParaRPr lang="en-US"/>
          </a:p>
        </p:txBody>
      </p:sp>
      <p:sp>
        <p:nvSpPr>
          <p:cNvPr id="7" name="Slide Number Placeholder 6"/>
          <p:cNvSpPr>
            <a:spLocks noGrp="1"/>
          </p:cNvSpPr>
          <p:nvPr>
            <p:ph type="sldNum" sz="quarter" idx="12"/>
          </p:nvPr>
        </p:nvSpPr>
        <p:spPr/>
        <p:txBody>
          <a:bodyPr rtlCol="0"/>
          <a:lstStyle/>
          <a:p>
            <a:pPr rtl="0"/>
            <a:fld id="{DF6C4F3C-585D-4FCE-9490-7E2447D97CC9}" type="slidenum">
              <a:rPr lang="en-US" smtClean="0"/>
              <a:t>‹#›</a:t>
            </a:fld>
            <a:endParaRPr lang="en-US"/>
          </a:p>
        </p:txBody>
      </p:sp>
    </p:spTree>
    <p:extLst>
      <p:ext uri="{BB962C8B-B14F-4D97-AF65-F5344CB8AC3E}">
        <p14:creationId xmlns:p14="http://schemas.microsoft.com/office/powerpoint/2010/main" val="784695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19" cstate="print">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12191999" cy="6858000"/>
          </a:xfrm>
          <a:prstGeom prst="rect">
            <a:avLst/>
          </a:prstGeom>
        </p:spPr>
      </p:pic>
      <p:pic>
        <p:nvPicPr>
          <p:cNvPr id="20" name="Picture 19"/>
          <p:cNvPicPr>
            <a:picLocks noChangeAspect="1"/>
          </p:cNvPicPr>
          <p:nvPr userDrawn="1"/>
        </p:nvPicPr>
        <p:blipFill>
          <a:blip r:embed="rId20"/>
          <a:stretch>
            <a:fillRect/>
          </a:stretch>
        </p:blipFill>
        <p:spPr>
          <a:xfrm>
            <a:off x="0" y="0"/>
            <a:ext cx="12191999" cy="294951"/>
          </a:xfrm>
          <a:prstGeom prst="rect">
            <a:avLst/>
          </a:prstGeom>
        </p:spPr>
      </p:pic>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pPr rtl="0"/>
            <a:r>
              <a:rPr lang="es"/>
              <a:t>Haga clic para editar el estilo del título principal</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rtl="0"/>
            <a:r>
              <a:rPr lang="es"/>
              <a:t>Haga clic para editar los estilos de texto principal</a:t>
            </a:r>
          </a:p>
          <a:p>
            <a:pPr lvl="1" rtl="0"/>
            <a:r>
              <a:rPr lang="es"/>
              <a:t>Segundo nivel</a:t>
            </a:r>
          </a:p>
          <a:p>
            <a:pPr lvl="2" rtl="0"/>
            <a:r>
              <a:rPr lang="es"/>
              <a:t>Tercer nivel</a:t>
            </a:r>
          </a:p>
          <a:p>
            <a:pPr lvl="3" rtl="0"/>
            <a:r>
              <a:rPr lang="es"/>
              <a:t>Cuarto nivel</a:t>
            </a:r>
          </a:p>
          <a:p>
            <a:pPr lvl="4" rtl="0"/>
            <a:r>
              <a:rPr lang="es"/>
              <a:t>Quinto nivel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rtl="0"/>
            <a:r>
              <a:rPr lang="en-US" smtClean="0"/>
              <a:t>8/2/2018</a:t>
            </a:r>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rtl="0"/>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pPr rtl="0"/>
            <a:fld id="{DF6C4F3C-585D-4FCE-9490-7E2447D97CC9}" type="slidenum">
              <a:rPr lang="en-US" smtClean="0"/>
              <a:t>‹#›</a:t>
            </a:fld>
            <a:endParaRPr lang="en-US"/>
          </a:p>
        </p:txBody>
      </p:sp>
      <p:pic>
        <p:nvPicPr>
          <p:cNvPr id="22" name="Picture 21" descr="NAHB 2 Line CMYK.eps"/>
          <p:cNvPicPr>
            <a:picLocks noChangeAspect="1"/>
          </p:cNvPicPr>
          <p:nvPr userDrawn="1"/>
        </p:nvPicPr>
        <p:blipFill>
          <a:blip r:embed="rId21" cstate="email">
            <a:extLst>
              <a:ext uri="{28A0092B-C50C-407E-A947-70E740481C1C}">
                <a14:useLocalDpi xmlns:a14="http://schemas.microsoft.com/office/drawing/2010/main"/>
              </a:ext>
            </a:extLst>
          </a:blip>
          <a:stretch>
            <a:fillRect/>
          </a:stretch>
        </p:blipFill>
        <p:spPr>
          <a:xfrm>
            <a:off x="11209731" y="6114804"/>
            <a:ext cx="861268" cy="598285"/>
          </a:xfrm>
          <a:prstGeom prst="rect">
            <a:avLst/>
          </a:prstGeom>
        </p:spPr>
      </p:pic>
      <p:pic>
        <p:nvPicPr>
          <p:cNvPr id="24" name="Picture 23"/>
          <p:cNvPicPr>
            <a:picLocks noChangeAspect="1"/>
          </p:cNvPicPr>
          <p:nvPr userDrawn="1"/>
        </p:nvPicPr>
        <p:blipFill>
          <a:blip r:embed="rId22" cstate="email">
            <a:extLst>
              <a:ext uri="{28A0092B-C50C-407E-A947-70E740481C1C}">
                <a14:useLocalDpi xmlns:a14="http://schemas.microsoft.com/office/drawing/2010/main"/>
              </a:ext>
            </a:extLst>
          </a:blip>
          <a:stretch>
            <a:fillRect/>
          </a:stretch>
        </p:blipFill>
        <p:spPr>
          <a:xfrm>
            <a:off x="10381526" y="6066678"/>
            <a:ext cx="591363" cy="688908"/>
          </a:xfrm>
          <a:prstGeom prst="rect">
            <a:avLst/>
          </a:prstGeom>
        </p:spPr>
      </p:pic>
    </p:spTree>
    <p:extLst>
      <p:ext uri="{BB962C8B-B14F-4D97-AF65-F5344CB8AC3E}">
        <p14:creationId xmlns:p14="http://schemas.microsoft.com/office/powerpoint/2010/main" val="31978603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457200" rtl="0" eaLnBrk="1" latinLnBrk="0" hangingPunct="1">
        <a:spcBef>
          <a:spcPct val="0"/>
        </a:spcBef>
        <a:buNone/>
        <a:defRPr sz="4200" b="0" i="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dirty="0">
                <a:latin typeface="Arial" panose="020B0604020202020204" pitchFamily="34" charset="0"/>
                <a:cs typeface="Arial" panose="020B0604020202020204" pitchFamily="34" charset="0"/>
              </a:rPr>
              <a:t>Sección </a:t>
            </a:r>
            <a:r>
              <a:rPr lang="es" dirty="0" smtClean="0">
                <a:latin typeface="Arial" panose="020B0604020202020204" pitchFamily="34" charset="0"/>
                <a:cs typeface="Arial" panose="020B0604020202020204" pitchFamily="34" charset="0"/>
              </a:rPr>
              <a:t>6</a:t>
            </a:r>
            <a:endParaRPr lang="es"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1178854" y="4777381"/>
            <a:ext cx="9904413" cy="860400"/>
          </a:xfrm>
        </p:spPr>
        <p:txBody>
          <a:bodyPr rtlCol="0">
            <a:normAutofit fontScale="77500" lnSpcReduction="20000"/>
          </a:bodyPr>
          <a:lstStyle/>
          <a:p>
            <a:pPr rtl="0"/>
            <a:r>
              <a:rPr lang="es">
                <a:latin typeface="Arial" panose="020B0604020202020204" pitchFamily="34" charset="0"/>
                <a:cs typeface="Arial" panose="020B0604020202020204" pitchFamily="34" charset="0"/>
              </a:rPr>
              <a:t>Plan de rescate de protección contra caídas</a:t>
            </a:r>
          </a:p>
        </p:txBody>
      </p:sp>
    </p:spTree>
    <p:extLst>
      <p:ext uri="{BB962C8B-B14F-4D97-AF65-F5344CB8AC3E}">
        <p14:creationId xmlns:p14="http://schemas.microsoft.com/office/powerpoint/2010/main" val="30916138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a:t>
            </a:r>
            <a:r>
              <a:rPr lang="es" dirty="0" smtClean="0">
                <a:latin typeface="Arial" panose="020B0604020202020204" pitchFamily="34" charset="0"/>
                <a:ea typeface="ＭＳ Ｐゴシック" panose="020B0600070205080204" pitchFamily="34" charset="-128"/>
                <a:cs typeface="Arial" panose="020B0604020202020204" pitchFamily="34" charset="0"/>
              </a:rPr>
              <a:t>contra  </a:t>
            </a:r>
            <a:r>
              <a:rPr lang="es" dirty="0">
                <a:latin typeface="Arial" panose="020B0604020202020204" pitchFamily="34" charset="0"/>
                <a:ea typeface="ＭＳ Ｐゴシック" panose="020B0600070205080204" pitchFamily="34" charset="-128"/>
                <a:cs typeface="Arial" panose="020B0604020202020204" pitchFamily="34" charset="0"/>
              </a:rPr>
              <a:t>caídas, cont.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970289" cy="4953000"/>
          </a:xfrm>
        </p:spPr>
        <p:txBody>
          <a:bodyPr rtlCol="0">
            <a:normAutofit/>
          </a:bodyPr>
          <a:lstStyle/>
          <a:p>
            <a:pPr rtl="0"/>
            <a:r>
              <a:rPr lang="es" dirty="0">
                <a:latin typeface="Arial" panose="020B0604020202020204" pitchFamily="34" charset="0"/>
                <a:ea typeface="ＭＳ Ｐゴシック" panose="020B0600070205080204" pitchFamily="34" charset="-128"/>
                <a:cs typeface="Arial" panose="020B0604020202020204" pitchFamily="34" charset="0"/>
              </a:rPr>
              <a:t>Las investigaciones indican que la suspensión en un dispositivo de detención de caídas puede provocar la pérdida del conocimiento seguida de la muerte, en menos de 30 minutos.</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rtl="0"/>
            <a:r>
              <a:rPr lang="es" dirty="0">
                <a:latin typeface="Arial" panose="020B0604020202020204" pitchFamily="34" charset="0"/>
                <a:ea typeface="ＭＳ Ｐゴシック" panose="020B0600070205080204" pitchFamily="34" charset="-128"/>
                <a:cs typeface="Arial" panose="020B0604020202020204" pitchFamily="34" charset="0"/>
              </a:rPr>
              <a:t>Rescatar a los trabajadores suspendidos lo más rápido posible.</a:t>
            </a:r>
          </a:p>
          <a:p>
            <a:pPr rtl="0"/>
            <a:r>
              <a:rPr lang="es" dirty="0">
                <a:latin typeface="Arial" panose="020B0604020202020204" pitchFamily="34" charset="0"/>
                <a:ea typeface="ＭＳ Ｐゴシック" panose="020B0600070205080204" pitchFamily="34" charset="-128"/>
                <a:cs typeface="Arial" panose="020B0604020202020204" pitchFamily="34" charset="0"/>
              </a:rPr>
              <a:t>Tenga en cuenta los signos y síntomas de intolerancia ortostática.</a:t>
            </a:r>
          </a:p>
          <a:p>
            <a:pPr rtl="0"/>
            <a:r>
              <a:rPr lang="es" dirty="0">
                <a:latin typeface="Arial" panose="020B0604020202020204" pitchFamily="34" charset="0"/>
                <a:ea typeface="ＭＳ Ｐゴシック" panose="020B0600070205080204" pitchFamily="34" charset="-128"/>
                <a:cs typeface="Arial" panose="020B0604020202020204" pitchFamily="34" charset="0"/>
              </a:rPr>
              <a:t>Los trabajadores suspendidos con lesiones en la cabeza o inconscientes corren un riesgo especial.</a:t>
            </a:r>
          </a:p>
          <a:p>
            <a:pPr rtl="0"/>
            <a:r>
              <a:rPr lang="es" dirty="0">
                <a:latin typeface="Arial" panose="020B0604020202020204" pitchFamily="34" charset="0"/>
                <a:ea typeface="ＭＳ Ｐゴシック" panose="020B0600070205080204" pitchFamily="34" charset="-128"/>
                <a:cs typeface="Arial" panose="020B0604020202020204" pitchFamily="34" charset="0"/>
              </a:rPr>
              <a:t>Tenga en cuenta los factores que pueden aumentar el riesgo de trauma por suspensión.</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4658098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Ejemplos de equipos de rescate:</a:t>
            </a:r>
          </a:p>
          <a:p>
            <a:pPr lvl="1" rtl="0"/>
            <a:r>
              <a:rPr lang="es">
                <a:latin typeface="Arial" panose="020B0604020202020204" pitchFamily="34" charset="0"/>
                <a:ea typeface="ＭＳ Ｐゴシック" panose="020B0600070205080204" pitchFamily="34" charset="-128"/>
                <a:cs typeface="Arial" panose="020B0604020202020204" pitchFamily="34" charset="0"/>
              </a:rPr>
              <a:t>Escalera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Poste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Cuerda de rescate </a:t>
            </a:r>
          </a:p>
          <a:p>
            <a:pPr lvl="1" rtl="0"/>
            <a:r>
              <a:rPr lang="es">
                <a:latin typeface="Arial" panose="020B0604020202020204" pitchFamily="34" charset="0"/>
                <a:ea typeface="ＭＳ Ｐゴシック" panose="020B0600070205080204" pitchFamily="34" charset="-128"/>
                <a:cs typeface="Arial" panose="020B0604020202020204" pitchFamily="34" charset="0"/>
              </a:rPr>
              <a:t>Andamio </a:t>
            </a:r>
          </a:p>
          <a:p>
            <a:pPr lvl="1" rtl="0"/>
            <a:r>
              <a:rPr lang="es">
                <a:latin typeface="Arial" panose="020B0604020202020204" pitchFamily="34" charset="0"/>
                <a:ea typeface="ＭＳ Ｐゴシック" panose="020B0600070205080204" pitchFamily="34" charset="-128"/>
                <a:cs typeface="Arial" panose="020B0604020202020204" pitchFamily="34" charset="0"/>
              </a:rPr>
              <a:t>Grúa </a:t>
            </a:r>
          </a:p>
          <a:p>
            <a:pPr lvl="1" rtl="0"/>
            <a:r>
              <a:rPr lang="es">
                <a:latin typeface="Arial" panose="020B0604020202020204" pitchFamily="34" charset="0"/>
                <a:ea typeface="ＭＳ Ｐゴシック" panose="020B0600070205080204" pitchFamily="34" charset="-128"/>
                <a:cs typeface="Arial" panose="020B0604020202020204" pitchFamily="34" charset="0"/>
              </a:rPr>
              <a:t>Plataforma aérea </a:t>
            </a:r>
          </a:p>
          <a:p>
            <a:pPr lvl="1" rtl="0"/>
            <a:r>
              <a:rPr lang="es">
                <a:latin typeface="Arial" panose="020B0604020202020204" pitchFamily="34" charset="0"/>
                <a:ea typeface="ＭＳ Ｐゴシック" panose="020B0600070205080204" pitchFamily="34" charset="-128"/>
                <a:cs typeface="Arial" panose="020B0604020202020204" pitchFamily="34" charset="0"/>
              </a:rPr>
              <a:t>Dispositivo alternativo de elevación y descenso</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3" name="Picture 2" title="La imagen muestra a un trabajador suspendido después de experimentar una caíd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1027" y="901289"/>
            <a:ext cx="2591162" cy="4982270"/>
          </a:xfrm>
          <a:prstGeom prst="rect">
            <a:avLst/>
          </a:prstGeom>
        </p:spPr>
      </p:pic>
    </p:spTree>
    <p:extLst>
      <p:ext uri="{BB962C8B-B14F-4D97-AF65-F5344CB8AC3E}">
        <p14:creationId xmlns:p14="http://schemas.microsoft.com/office/powerpoint/2010/main" val="132184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Entrenamiento de 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marL="0" indent="0" rtl="0">
              <a:buNone/>
            </a:pPr>
            <a:r>
              <a:rPr lang="es">
                <a:latin typeface="Arial" panose="020B0604020202020204" pitchFamily="34" charset="0"/>
                <a:cs typeface="Arial" panose="020B0604020202020204" pitchFamily="34" charset="0"/>
              </a:rPr>
              <a:t>Los empleados deberán estar capacitados para:</a:t>
            </a:r>
          </a:p>
          <a:p>
            <a:pPr rtl="0"/>
            <a:r>
              <a:rPr lang="es">
                <a:latin typeface="Arial" panose="020B0604020202020204" pitchFamily="34" charset="0"/>
                <a:cs typeface="Arial" panose="020B0604020202020204" pitchFamily="34" charset="0"/>
              </a:rPr>
              <a:t>Comprender y poder evaluar los riesgos asociados con el trabajo en alturas. </a:t>
            </a:r>
          </a:p>
          <a:p>
            <a:pPr rtl="0"/>
            <a:r>
              <a:rPr lang="es">
                <a:latin typeface="Arial" panose="020B0604020202020204" pitchFamily="34" charset="0"/>
                <a:cs typeface="Arial" panose="020B0604020202020204" pitchFamily="34" charset="0"/>
              </a:rPr>
              <a:t>Deben estar capacitados y ser competentes en el uso de equipos de protección contra caídas antes de realizar trabajos en alturas.</a:t>
            </a:r>
          </a:p>
          <a:p>
            <a:pPr rtl="0"/>
            <a:r>
              <a:rPr lang="es">
                <a:latin typeface="Arial" panose="020B0604020202020204" pitchFamily="34" charset="0"/>
                <a:cs typeface="Arial" panose="020B0604020202020204" pitchFamily="34" charset="0"/>
              </a:rPr>
              <a:t> Informar condiciones o comportamientos inseguros. </a:t>
            </a:r>
          </a:p>
          <a:p>
            <a:pPr rtl="0"/>
            <a:r>
              <a:rPr lang="es">
                <a:latin typeface="Arial" panose="020B0604020202020204" pitchFamily="34" charset="0"/>
                <a:cs typeface="Arial" panose="020B0604020202020204" pitchFamily="34" charset="0"/>
              </a:rPr>
              <a:t>Estar familiarizados y comprender el plan de rescate de la compañía para brindar un rescate inmediato en caso de un evento de detención de caída.</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4449279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autorrescate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normAutofit/>
          </a:bodyPr>
          <a:lstStyle/>
          <a:p>
            <a:pPr rtl="0"/>
            <a:r>
              <a:rPr lang="es">
                <a:latin typeface="Arial" panose="020B0604020202020204" pitchFamily="34" charset="0"/>
                <a:cs typeface="Arial" panose="020B0604020202020204" pitchFamily="34" charset="0"/>
              </a:rPr>
              <a:t>Si se usa la protección contra caídas adecuada, el 90% de los trabajadores podrán realizar un autorrescate, que debe incluir los siguientes pasos: </a:t>
            </a:r>
          </a:p>
          <a:p>
            <a:pPr marL="457200" lvl="1" indent="0" rtl="0">
              <a:buNone/>
            </a:pPr>
            <a:r>
              <a:rPr lang="es">
                <a:latin typeface="Arial" panose="020B0604020202020204" pitchFamily="34" charset="0"/>
                <a:cs typeface="Arial" panose="020B0604020202020204" pitchFamily="34" charset="0"/>
              </a:rPr>
              <a:t>1. Subir de nuevo al nivel desde el que cayó (desde unas pocas pulgadas hasta 2-3 pies). </a:t>
            </a:r>
          </a:p>
          <a:p>
            <a:pPr marL="457200" lvl="1" indent="0" rtl="0">
              <a:buNone/>
            </a:pPr>
            <a:r>
              <a:rPr lang="es">
                <a:latin typeface="Arial" panose="020B0604020202020204" pitchFamily="34" charset="0"/>
                <a:cs typeface="Arial" panose="020B0604020202020204" pitchFamily="34" charset="0"/>
              </a:rPr>
              <a:t>2. Regresar al piso o terreno para ser evaluado para una posible atención médica según OSHA. </a:t>
            </a:r>
          </a:p>
          <a:p>
            <a:pPr marL="457200" lvl="1" indent="0" rtl="0">
              <a:buNone/>
            </a:pPr>
            <a:r>
              <a:rPr lang="es">
                <a:latin typeface="Arial" panose="020B0604020202020204" pitchFamily="34" charset="0"/>
                <a:cs typeface="Arial" panose="020B0604020202020204" pitchFamily="34" charset="0"/>
              </a:rPr>
              <a:t>3. Quitar todos los componentes del sistema de detención de caídas afectados por el evento de caída del servicio y documentar (empaquetar y etiquetar) los componentes con nombre, fecha y actividad en el momento de la caída y entregar el equipo a la administración.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3795310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241629"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dispositivos de autorrescate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Accesorio de escalera de autorrescate. Esto se puede agregar a su arnés como parte de un PFAS.</a:t>
            </a:r>
          </a:p>
        </p:txBody>
      </p:sp>
      <p:pic>
        <p:nvPicPr>
          <p:cNvPr id="3" name="Picture 2" title="La imagen muestra una escalera de autorrescate."/>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664215" y="1170432"/>
            <a:ext cx="2914522" cy="5468112"/>
          </a:xfrm>
          <a:prstGeom prst="rect">
            <a:avLst/>
          </a:prstGeom>
        </p:spPr>
      </p:pic>
    </p:spTree>
    <p:extLst>
      <p:ext uri="{BB962C8B-B14F-4D97-AF65-F5344CB8AC3E}">
        <p14:creationId xmlns:p14="http://schemas.microsoft.com/office/powerpoint/2010/main" val="164641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1825880" cy="1400530"/>
          </a:xfrm>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Ejemplos de dispositivos de autorrescate, cont.</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pic>
        <p:nvPicPr>
          <p:cNvPr id="2050" name="Picture 2" descr="La imagen muestra un dispositivo de descenso controlado de autorrescate." title="Image 5.0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25988" y="1336286"/>
            <a:ext cx="3260069" cy="514071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5" name="Content Placeholder 2">
            <a:extLst>
              <a:ext uri="{FF2B5EF4-FFF2-40B4-BE49-F238E27FC236}">
                <a16:creationId xmlns:a16="http://schemas.microsoft.com/office/drawing/2014/main" id="{1EC0DC14-0CAF-46D8-B5A7-2045A789D57A}"/>
              </a:ext>
            </a:extLst>
          </p:cNvPr>
          <p:cNvSpPr txBox="1">
            <a:spLocks/>
          </p:cNvSpPr>
          <p:nvPr/>
        </p:nvSpPr>
        <p:spPr>
          <a:xfrm>
            <a:off x="514978" y="1719943"/>
            <a:ext cx="4775480" cy="4953000"/>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El sistema de auto rescate es una mochila montada en un arnés que contiene un dispositivo de descenso controlado. </a:t>
            </a:r>
          </a:p>
          <a:p>
            <a:pPr rtl="0"/>
            <a:r>
              <a:rPr lang="es">
                <a:latin typeface="Arial" panose="020B0604020202020204" pitchFamily="34" charset="0"/>
                <a:cs typeface="Arial" panose="020B0604020202020204" pitchFamily="34" charset="0"/>
              </a:rPr>
              <a:t>En caso de caída, el usuario tira de un cordón de liberación montado en la correa del hombro, que baja al trabajador caído de manera segura al piso.</a:t>
            </a:r>
          </a:p>
        </p:txBody>
      </p:sp>
    </p:spTree>
    <p:extLst>
      <p:ext uri="{BB962C8B-B14F-4D97-AF65-F5344CB8AC3E}">
        <p14:creationId xmlns:p14="http://schemas.microsoft.com/office/powerpoint/2010/main" val="19928870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Ejemplos de dispositivos de rescate</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4775480" cy="4953000"/>
          </a:xfrm>
        </p:spPr>
        <p:txBody>
          <a:bodyPr rtlCol="0">
            <a:normAutofit/>
          </a:bodyPr>
          <a:lstStyle/>
          <a:p>
            <a:pPr rtl="0"/>
            <a:r>
              <a:rPr lang="es">
                <a:latin typeface="Arial" panose="020B0604020202020204" pitchFamily="34" charset="0"/>
                <a:ea typeface="ＭＳ Ｐゴシック" panose="020B0600070205080204" pitchFamily="34" charset="-128"/>
                <a:cs typeface="Arial" panose="020B0604020202020204" pitchFamily="34" charset="0"/>
              </a:rPr>
              <a:t>Un poste de rescate permite que un compañero de trabajo se adhiera a su anillo en d y lo baje al suelo con seguridad. </a:t>
            </a:r>
          </a:p>
        </p:txBody>
      </p:sp>
      <p:pic>
        <p:nvPicPr>
          <p:cNvPr id="2" name="Picture 1" title="La imagen muestra un ejemplo de un poste de rescate.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02377" y="1357884"/>
            <a:ext cx="6000750" cy="4800600"/>
          </a:xfrm>
          <a:prstGeom prst="rect">
            <a:avLst/>
          </a:prstGeom>
        </p:spPr>
      </p:pic>
    </p:spTree>
    <p:extLst>
      <p:ext uri="{BB962C8B-B14F-4D97-AF65-F5344CB8AC3E}">
        <p14:creationId xmlns:p14="http://schemas.microsoft.com/office/powerpoint/2010/main" val="41579937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a:xfrm>
            <a:off x="646111" y="452718"/>
            <a:ext cx="10522632" cy="1400530"/>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¿Qué incluye su plan de rescate escrito?</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6" y="1719943"/>
            <a:ext cx="11313857" cy="4953000"/>
          </a:xfrm>
        </p:spPr>
        <p:txBody>
          <a:bodyPr rtlCol="0">
            <a:normAutofit fontScale="92500" lnSpcReduction="10000"/>
          </a:bodyPr>
          <a:lstStyle/>
          <a:p>
            <a:pPr rtl="0"/>
            <a:r>
              <a:rPr lang="es" dirty="0">
                <a:latin typeface="Arial" panose="020B0604020202020204" pitchFamily="34" charset="0"/>
                <a:cs typeface="Arial" panose="020B0604020202020204" pitchFamily="34" charset="0"/>
              </a:rPr>
              <a:t>Tipos de equipos de rescate disponibles para los trabajadores.</a:t>
            </a:r>
          </a:p>
          <a:p>
            <a:pPr rtl="0"/>
            <a:r>
              <a:rPr lang="es" dirty="0">
                <a:latin typeface="Arial" panose="020B0604020202020204" pitchFamily="34" charset="0"/>
                <a:cs typeface="Arial" panose="020B0604020202020204" pitchFamily="34" charset="0"/>
              </a:rPr>
              <a:t>Ubicaciones de los puntos de anclaje de cualquier línea de rescate para rescate con cuerdas.</a:t>
            </a:r>
          </a:p>
          <a:p>
            <a:pPr rtl="0"/>
            <a:r>
              <a:rPr lang="es" dirty="0">
                <a:latin typeface="Arial" panose="020B0604020202020204" pitchFamily="34" charset="0"/>
                <a:cs typeface="Arial" panose="020B0604020202020204" pitchFamily="34" charset="0"/>
              </a:rPr>
              <a:t>Cómo unir líneas de recuperación o bajadas a un arnés de un trabajador caído.</a:t>
            </a:r>
          </a:p>
          <a:p>
            <a:pPr rtl="0"/>
            <a:r>
              <a:rPr lang="es" dirty="0">
                <a:latin typeface="Arial" panose="020B0604020202020204" pitchFamily="34" charset="0"/>
                <a:cs typeface="Arial" panose="020B0604020202020204" pitchFamily="34" charset="0"/>
              </a:rPr>
              <a:t>Detalles específicos sobre la capacitación requerida para realizar el trabajo de rescate.</a:t>
            </a:r>
          </a:p>
          <a:p>
            <a:pPr rtl="0"/>
            <a:r>
              <a:rPr lang="es" dirty="0">
                <a:latin typeface="Arial" panose="020B0604020202020204" pitchFamily="34" charset="0"/>
                <a:cs typeface="Arial" panose="020B0604020202020204" pitchFamily="34" charset="0"/>
              </a:rPr>
              <a:t>Otros detalles específicos del sitio necesarios para un rescate seguro y exitoso.</a:t>
            </a:r>
          </a:p>
          <a:p>
            <a:pPr rtl="0"/>
            <a:r>
              <a:rPr lang="es" dirty="0">
                <a:latin typeface="Arial" panose="020B0604020202020204" pitchFamily="34" charset="0"/>
                <a:ea typeface="ＭＳ Ｐゴシック" panose="020B0600070205080204" pitchFamily="34" charset="-128"/>
                <a:cs typeface="Arial" panose="020B0604020202020204" pitchFamily="34" charset="0"/>
              </a:rPr>
              <a:t>Nombre y ubicación física del lugar de trabajo e información de contacto de la persona competente o funcionarios de la compañía. </a:t>
            </a:r>
          </a:p>
        </p:txBody>
      </p:sp>
    </p:spTree>
    <p:extLst>
      <p:ext uri="{BB962C8B-B14F-4D97-AF65-F5344CB8AC3E}">
        <p14:creationId xmlns:p14="http://schemas.microsoft.com/office/powerpoint/2010/main" val="22193577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1" y="452718"/>
            <a:ext cx="10595630" cy="1400530"/>
          </a:xfrm>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¿Tiene preguntas? ¿Desea obtener más información?</a:t>
            </a:r>
            <a:endParaRPr 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 name="Content Placeholder 2">
            <a:extLst>
              <a:ext uri="{FF2B5EF4-FFF2-40B4-BE49-F238E27FC236}">
                <a16:creationId xmlns:a16="http://schemas.microsoft.com/office/drawing/2014/main" id="{1EC0DC14-0CAF-46D8-B5A7-2045A789D57A}"/>
              </a:ext>
            </a:extLst>
          </p:cNvPr>
          <p:cNvSpPr txBox="1">
            <a:spLocks/>
          </p:cNvSpPr>
          <p:nvPr/>
        </p:nvSpPr>
        <p:spPr>
          <a:xfrm>
            <a:off x="514977" y="1719943"/>
            <a:ext cx="9314823" cy="4953000"/>
          </a:xfrm>
          <a:prstGeom prst="rect">
            <a:avLst/>
          </a:prstGeom>
        </p:spPr>
        <p:txBody>
          <a:bodyPr rtlCol="0">
            <a:normAutofit/>
          </a:bodyPr>
          <a:lstStyle>
            <a:lvl1pPr marL="342900" indent="-342900" algn="l" defTabSz="457200" rtl="0" eaLnBrk="1" latinLnBrk="0" hangingPunct="1">
              <a:spcBef>
                <a:spcPts val="1000"/>
              </a:spcBef>
              <a:spcAft>
                <a:spcPts val="0"/>
              </a:spcAft>
              <a:buClr>
                <a:srgbClr val="FFC000"/>
              </a:buClr>
              <a:buSzPct val="80000"/>
              <a:buFont typeface="Wingdings 3" charset="2"/>
              <a:buChar char=""/>
              <a:defRPr sz="28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rgbClr val="FFC000"/>
              </a:buClr>
              <a:buSzPct val="80000"/>
              <a:buFont typeface="Wingdings" panose="05000000000000000000" pitchFamily="2" charset="2"/>
              <a:buChar char="q"/>
              <a:defRPr sz="24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rgbClr val="FFC000"/>
              </a:buClr>
              <a:buSzPct val="80000"/>
              <a:buFont typeface="Wingdings" panose="05000000000000000000" pitchFamily="2" charset="2"/>
              <a:buChar char="q"/>
              <a:defRPr sz="20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rgbClr val="FFC000"/>
              </a:buClr>
              <a:buSzPct val="80000"/>
              <a:buFont typeface="Courier New" panose="02070309020205020404" pitchFamily="49" charset="0"/>
              <a:buChar char="o"/>
              <a:defRPr sz="18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rgbClr val="FFC000"/>
              </a:buClr>
              <a:buSzPct val="80000"/>
              <a:buFont typeface="Wingdings" panose="05000000000000000000" pitchFamily="2" charset="2"/>
              <a:buChar char="Ø"/>
              <a:defRPr sz="18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rtl="0"/>
            <a:r>
              <a:rPr lang="es">
                <a:latin typeface="Arial" panose="020B0604020202020204" pitchFamily="34" charset="0"/>
                <a:cs typeface="Arial" panose="020B0604020202020204" pitchFamily="34" charset="0"/>
              </a:rPr>
              <a:t>Llame al número de teléfono gratuito de la NAHB “Línea directa de asistencia técnica” al </a:t>
            </a:r>
            <a:r>
              <a:rPr lang="es" b="1">
                <a:latin typeface="Arial" panose="020B0604020202020204" pitchFamily="34" charset="0"/>
                <a:cs typeface="Arial" panose="020B0604020202020204" pitchFamily="34" charset="0"/>
              </a:rPr>
              <a:t>1-800-368-5242</a:t>
            </a:r>
          </a:p>
          <a:p>
            <a:pPr rtl="0"/>
            <a:endParaRPr lang="en-US" sz="800" dirty="0" smtClean="0">
              <a:latin typeface="Arial" panose="020B0604020202020204" pitchFamily="34" charset="0"/>
              <a:cs typeface="Arial" panose="020B0604020202020204" pitchFamily="34" charset="0"/>
            </a:endParaRPr>
          </a:p>
          <a:p>
            <a:pPr rtl="0"/>
            <a:r>
              <a:rPr lang="es">
                <a:latin typeface="Arial" panose="020B0604020202020204" pitchFamily="34" charset="0"/>
                <a:cs typeface="Arial" panose="020B0604020202020204" pitchFamily="34" charset="0"/>
              </a:rPr>
              <a:t>Envíe un correo electrónico a: </a:t>
            </a:r>
            <a:r>
              <a:rPr lang="es" b="1">
                <a:latin typeface="Arial" panose="020B0604020202020204" pitchFamily="34" charset="0"/>
                <a:cs typeface="Arial" panose="020B0604020202020204" pitchFamily="34" charset="0"/>
              </a:rPr>
              <a:t>safety@nahb.org</a:t>
            </a:r>
          </a:p>
          <a:p>
            <a:pPr rtl="0"/>
            <a:endParaRPr lang="en-US" sz="800" b="1" dirty="0" smtClean="0">
              <a:latin typeface="Arial" panose="020B0604020202020204" pitchFamily="34" charset="0"/>
              <a:cs typeface="Arial" panose="020B0604020202020204" pitchFamily="34" charset="0"/>
            </a:endParaRPr>
          </a:p>
          <a:p>
            <a:pPr rtl="0"/>
            <a:r>
              <a:rPr lang="es">
                <a:latin typeface="Arial" panose="020B0604020202020204" pitchFamily="34" charset="0"/>
                <a:cs typeface="Arial" panose="020B0604020202020204" pitchFamily="34" charset="0"/>
              </a:rPr>
              <a:t>Visite: </a:t>
            </a:r>
            <a:r>
              <a:rPr lang="es" b="1">
                <a:latin typeface="Arial" panose="020B0604020202020204" pitchFamily="34" charset="0"/>
                <a:cs typeface="Arial" panose="020B0604020202020204" pitchFamily="34" charset="0"/>
              </a:rPr>
              <a:t>nahb.org/safety</a:t>
            </a:r>
            <a:r>
              <a:rPr lang="es">
                <a:latin typeface="Arial" panose="020B0604020202020204" pitchFamily="34" charset="0"/>
                <a:cs typeface="Arial" panose="020B0604020202020204" pitchFamily="34" charset="0"/>
              </a:rPr>
              <a:t>  |  </a:t>
            </a:r>
            <a:r>
              <a:rPr lang="es" b="1">
                <a:latin typeface="Arial" panose="020B0604020202020204" pitchFamily="34" charset="0"/>
                <a:cs typeface="Arial" panose="020B0604020202020204" pitchFamily="34" charset="0"/>
              </a:rPr>
              <a:t>jssafety.org</a:t>
            </a:r>
          </a:p>
          <a:p>
            <a:pPr marL="0" indent="0" rtl="0">
              <a:buNone/>
            </a:pPr>
            <a:endParaRPr lang="en-US" b="1" dirty="0" smtClean="0">
              <a:latin typeface="Arial" panose="020B0604020202020204" pitchFamily="34" charset="0"/>
              <a:cs typeface="Arial" panose="020B0604020202020204" pitchFamily="34" charset="0"/>
            </a:endParaRPr>
          </a:p>
        </p:txBody>
      </p:sp>
      <p:pic>
        <p:nvPicPr>
          <p:cNvPr id="1028" name="Picture 4" descr="Resultado de la imagen para el icono de teléfono 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770114" y="1595477"/>
            <a:ext cx="765656" cy="76565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la imagen para el icono de correo electrónico 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9799072" y="2733901"/>
            <a:ext cx="707741" cy="707741"/>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n relacionada"/>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9816766" y="3699190"/>
            <a:ext cx="672353" cy="6723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950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lstStyle/>
          <a:p>
            <a:pPr rtl="0"/>
            <a:r>
              <a:rPr lang="es">
                <a:latin typeface="Arial" panose="020B0604020202020204" pitchFamily="34" charset="0"/>
                <a:cs typeface="Arial" panose="020B0604020202020204" pitchFamily="34" charset="0"/>
              </a:rPr>
              <a:t>¡Gracias por participar!</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rtlCol="0"/>
          <a:lstStyle/>
          <a:p>
            <a:pPr rtl="0"/>
            <a:r>
              <a:rPr lang="es">
                <a:latin typeface="Arial" panose="020B0604020202020204" pitchFamily="34" charset="0"/>
                <a:cs typeface="Arial" panose="020B0604020202020204" pitchFamily="34" charset="0"/>
              </a:rPr>
              <a:t>Prueba posterior A continuación...</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10823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EB21CF78-ADAC-45D3-BC53-0D65200F09A2}"/>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p>
        </p:txBody>
      </p:sp>
      <p:sp>
        <p:nvSpPr>
          <p:cNvPr id="11267" name="Rectangle 3">
            <a:extLst>
              <a:ext uri="{FF2B5EF4-FFF2-40B4-BE49-F238E27FC236}">
                <a16:creationId xmlns:a16="http://schemas.microsoft.com/office/drawing/2014/main" id="{6B57DE6C-5FB8-4E5E-8D84-455EDD6454BF}"/>
              </a:ext>
            </a:extLst>
          </p:cNvPr>
          <p:cNvSpPr>
            <a:spLocks noGrp="1" noChangeArrowheads="1"/>
          </p:cNvSpPr>
          <p:nvPr>
            <p:ph idx="1"/>
          </p:nvPr>
        </p:nvSpPr>
        <p:spPr>
          <a:xfrm>
            <a:off x="1103312" y="1558636"/>
            <a:ext cx="8946541" cy="4689763"/>
          </a:xfrm>
        </p:spPr>
        <p:txBody>
          <a:bodyPr rtlCol="0">
            <a:normAutofit fontScale="92500" lnSpcReduction="10000"/>
          </a:bodyPr>
          <a:lstStyle/>
          <a:p>
            <a:pPr rtl="0">
              <a:spcBef>
                <a:spcPct val="0"/>
              </a:spcBef>
            </a:pPr>
            <a:r>
              <a:rPr lang="es" sz="2000">
                <a:latin typeface="Arial" panose="020B0604020202020204" pitchFamily="34" charset="0"/>
                <a:cs typeface="Arial" panose="020B0604020202020204" pitchFamily="34" charset="0"/>
              </a:rPr>
              <a:t>Este </a:t>
            </a:r>
            <a:r>
              <a:rPr lang="es" sz="2000" smtClean="0">
                <a:latin typeface="Arial" panose="020B0604020202020204" pitchFamily="34" charset="0"/>
                <a:cs typeface="Arial" panose="020B0604020202020204" pitchFamily="34" charset="0"/>
              </a:rPr>
              <a:t>material </a:t>
            </a:r>
            <a:r>
              <a:rPr lang="es" sz="2000">
                <a:latin typeface="Arial" panose="020B0604020202020204" pitchFamily="34" charset="0"/>
                <a:cs typeface="Arial" panose="020B0604020202020204" pitchFamily="34" charset="0"/>
              </a:rPr>
              <a:t>fue elaborado gracias al subsidio número </a:t>
            </a:r>
            <a:r>
              <a:rPr lang="es" sz="2100" b="1">
                <a:solidFill>
                  <a:srgbClr val="FF0000"/>
                </a:solidFill>
                <a:latin typeface="Arial" panose="020B0604020202020204" pitchFamily="34" charset="0"/>
                <a:cs typeface="Arial" panose="020B0604020202020204" pitchFamily="34" charset="0"/>
              </a:rPr>
              <a:t>SH-31198-SH7</a:t>
            </a:r>
            <a:r>
              <a:rPr lang="es" sz="2000">
                <a:latin typeface="Arial" panose="020B0604020202020204" pitchFamily="34" charset="0"/>
                <a:cs typeface="Arial" panose="020B0604020202020204" pitchFamily="34" charset="0"/>
              </a:rPr>
              <a:t> de la Administración de Salud y Seguridad Ocupacional, del Departamento de Trabajo de los Estados Unidos. </a:t>
            </a:r>
            <a:r>
              <a:rPr lang="es" sz="2000" dirty="0">
                <a:latin typeface="Arial" panose="020B0604020202020204" pitchFamily="34" charset="0"/>
                <a:cs typeface="Arial" panose="020B0604020202020204" pitchFamily="34" charset="0"/>
              </a:rPr>
              <a:t>Su contenido no necesariamente refleja las opiniones o políticas de dicho Departamento. La inclusión de nombres o productos comerciales u organizaciones no implica la aprobación por parte del gobierno estadounidense.</a:t>
            </a:r>
          </a:p>
          <a:p>
            <a:pPr rtl="0" eaLnBrk="1" hangingPunct="1">
              <a:spcBef>
                <a:spcPct val="0"/>
              </a:spcBef>
            </a:pPr>
            <a:r>
              <a:rPr lang="es" sz="2000" dirty="0">
                <a:latin typeface="Arial" panose="020B0604020202020204" pitchFamily="34" charset="0"/>
                <a:cs typeface="Arial" panose="020B0604020202020204" pitchFamily="34" charset="0"/>
              </a:rPr>
              <a:t>Esta presentación está destinada a discutir las Reglamentaciones Federales </a:t>
            </a:r>
            <a:r>
              <a:rPr lang="es" sz="2000" b="1" u="sng" dirty="0">
                <a:latin typeface="Arial" panose="020B0604020202020204" pitchFamily="34" charset="0"/>
                <a:cs typeface="Arial" panose="020B0604020202020204" pitchFamily="34" charset="0"/>
              </a:rPr>
              <a:t>únicamente</a:t>
            </a:r>
            <a:r>
              <a:rPr lang="es" sz="2000" dirty="0">
                <a:latin typeface="Arial" panose="020B0604020202020204" pitchFamily="34" charset="0"/>
                <a:cs typeface="Arial" panose="020B0604020202020204" pitchFamily="34" charset="0"/>
              </a:rPr>
              <a:t>; sus requisitos estatales individuales pueden ser más estrictos ya que muchos estados operan su propia OSHA estatal y pueden haber adoptado estándares de construcción que son diferentes de la información presentada en esta capacitación.  Si vive en un estado con un plan estatal aprobado por OSHA, debe comunicarse con su administrador local para obtener más información sobre los estándares aplicables en su estado. </a:t>
            </a:r>
          </a:p>
          <a:p>
            <a:pPr rtl="0" eaLnBrk="1" hangingPunct="1">
              <a:spcBef>
                <a:spcPct val="0"/>
              </a:spcBef>
            </a:pPr>
            <a:r>
              <a:rPr lang="es" sz="2000" dirty="0">
                <a:latin typeface="Arial" panose="020B0604020202020204" pitchFamily="34" charset="0"/>
                <a:cs typeface="Arial" panose="020B0604020202020204" pitchFamily="34" charset="0"/>
              </a:rPr>
              <a:t>Estos materiales están destinados solo para fines informativos.</a:t>
            </a:r>
          </a:p>
          <a:p>
            <a:pPr rtl="0" eaLnBrk="1" hangingPunct="1">
              <a:spcBef>
                <a:spcPct val="0"/>
              </a:spcBef>
            </a:pPr>
            <a:r>
              <a:rPr lang="es" sz="2000" dirty="0">
                <a:latin typeface="Arial" panose="020B0604020202020204" pitchFamily="34" charset="0"/>
                <a:cs typeface="Arial" panose="020B0604020202020204" pitchFamily="34" charset="0"/>
              </a:rPr>
              <a:t>No se hace ninguna declaración en cuanto a la minuciosidad de la presentación.</a:t>
            </a:r>
          </a:p>
        </p:txBody>
      </p:sp>
    </p:spTree>
    <p:extLst>
      <p:ext uri="{BB962C8B-B14F-4D97-AF65-F5344CB8AC3E}">
        <p14:creationId xmlns:p14="http://schemas.microsoft.com/office/powerpoint/2010/main" val="15088421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0427B12F-E659-4EB5-B2FD-F2D2658DDCD9}"/>
              </a:ext>
            </a:extLst>
          </p:cNvPr>
          <p:cNvSpPr>
            <a:spLocks noGrp="1" noChangeArrowheads="1"/>
          </p:cNvSpPr>
          <p:nvPr>
            <p:ph type="title"/>
          </p:nvPr>
        </p:nvSpPr>
        <p:spPr/>
        <p:txBody>
          <a:bodyPr rtlCol="0"/>
          <a:lstStyle/>
          <a:p>
            <a:pPr rtl="0" eaLnBrk="1" hangingPunct="1">
              <a:defRPr/>
            </a:pPr>
            <a:r>
              <a:rPr lang="es">
                <a:latin typeface="Arial" panose="020B0604020202020204" pitchFamily="34" charset="0"/>
                <a:cs typeface="Arial" panose="020B0604020202020204" pitchFamily="34" charset="0"/>
              </a:rPr>
              <a:t>Aviso legal</a:t>
            </a:r>
            <a:r>
              <a:rPr lang="es" sz="3600">
                <a:latin typeface="Arial" panose="020B0604020202020204" pitchFamily="34" charset="0"/>
                <a:cs typeface="Arial" panose="020B0604020202020204" pitchFamily="34" charset="0"/>
              </a:rPr>
              <a:t>, </a:t>
            </a:r>
            <a:r>
              <a:rPr lang="es" sz="2800">
                <a:latin typeface="Arial" panose="020B0604020202020204" pitchFamily="34" charset="0"/>
                <a:cs typeface="Arial" panose="020B0604020202020204" pitchFamily="34" charset="0"/>
              </a:rPr>
              <a:t>cont.</a:t>
            </a:r>
          </a:p>
        </p:txBody>
      </p:sp>
      <p:sp>
        <p:nvSpPr>
          <p:cNvPr id="13315" name="Rectangle 3">
            <a:extLst>
              <a:ext uri="{FF2B5EF4-FFF2-40B4-BE49-F238E27FC236}">
                <a16:creationId xmlns:a16="http://schemas.microsoft.com/office/drawing/2014/main" id="{EF311974-4646-4FA9-9223-D142DF7B4B60}"/>
              </a:ext>
            </a:extLst>
          </p:cNvPr>
          <p:cNvSpPr>
            <a:spLocks noGrp="1" noChangeArrowheads="1"/>
          </p:cNvSpPr>
          <p:nvPr>
            <p:ph idx="1"/>
          </p:nvPr>
        </p:nvSpPr>
        <p:spPr>
          <a:xfrm>
            <a:off x="1104293" y="1689237"/>
            <a:ext cx="8946541" cy="4195481"/>
          </a:xfrm>
        </p:spPr>
        <p:txBody>
          <a:bodyPr rtlCol="0">
            <a:normAutofit fontScale="92500" lnSpcReduction="10000"/>
          </a:bodyPr>
          <a:lstStyle/>
          <a:p>
            <a:pPr rtl="0" eaLnBrk="1" hangingPunct="1">
              <a:spcBef>
                <a:spcPct val="0"/>
              </a:spcBef>
            </a:pPr>
            <a:r>
              <a:rPr lang="es" sz="2000">
                <a:latin typeface="Arial" panose="020B0604020202020204" pitchFamily="34" charset="0"/>
                <a:cs typeface="Arial" panose="020B0604020202020204" pitchFamily="34" charset="0"/>
              </a:rPr>
              <a:t>Esta presentación no tiene la intención de proporcionar una capacitación basada en el cumplimiento, la intención es abordar la concientización sobre de peligros en la industria de la construcción residencial (es decir, la construcción de viviendas) y reconocer los riesgos presentes que se superponen en muchos lugares de trabajo de construcción. </a:t>
            </a:r>
          </a:p>
          <a:p>
            <a:pPr rtl="0" eaLnBrk="1" hangingPunct="1">
              <a:spcBef>
                <a:spcPct val="0"/>
              </a:spcBef>
            </a:pPr>
            <a:r>
              <a:rPr lang="es" sz="2000">
                <a:latin typeface="Arial" panose="020B0604020202020204" pitchFamily="34" charset="0"/>
                <a:cs typeface="Arial" panose="020B0604020202020204" pitchFamily="34" charset="0"/>
              </a:rPr>
              <a:t>Las fotografías que se muestran en esta presentación pueden representar situaciones que no cumplen con los requisitos de seguridad aplicables de OSHA.</a:t>
            </a:r>
          </a:p>
          <a:p>
            <a:pPr rtl="0" eaLnBrk="1" hangingPunct="1">
              <a:spcBef>
                <a:spcPct val="0"/>
              </a:spcBef>
            </a:pPr>
            <a:r>
              <a:rPr lang="es" sz="2000">
                <a:latin typeface="Arial" panose="020B0604020202020204" pitchFamily="34" charset="0"/>
                <a:cs typeface="Arial" panose="020B0604020202020204" pitchFamily="34" charset="0"/>
              </a:rPr>
              <a:t>No se ofrece ni se da ninguna sugerencia legal, y no se pretende ni se establece ninguna relación abogado-cliente.  Si se requiere asesoramiento legal u otro tipo de asistencia de un especialista, se deberán buscar los servicios de un profesional competente.</a:t>
            </a:r>
          </a:p>
          <a:p>
            <a:pPr rtl="0" eaLnBrk="1" hangingPunct="1">
              <a:spcBef>
                <a:spcPct val="0"/>
              </a:spcBef>
            </a:pPr>
            <a:r>
              <a:rPr lang="es" sz="2000">
                <a:latin typeface="Arial" panose="020B0604020202020204" pitchFamily="34" charset="0"/>
                <a:cs typeface="Arial" panose="020B0604020202020204" pitchFamily="34" charset="0"/>
              </a:rPr>
              <a:t>Es responsabilidad del empleador y de sus empleados cumplir con todas las normas y reglamentaciones de seguridad de OSHA y de la jurisdicción en la cual trabajan.</a:t>
            </a:r>
          </a:p>
        </p:txBody>
      </p:sp>
    </p:spTree>
    <p:extLst>
      <p:ext uri="{BB962C8B-B14F-4D97-AF65-F5344CB8AC3E}">
        <p14:creationId xmlns:p14="http://schemas.microsoft.com/office/powerpoint/2010/main" val="232031545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es">
                <a:latin typeface="Arial" panose="020B0604020202020204" pitchFamily="34" charset="0"/>
                <a:cs typeface="Arial" panose="020B0604020202020204" pitchFamily="34" charset="0"/>
              </a:rPr>
              <a:t>Información de copyright © 2018 </a:t>
            </a:r>
            <a:endParaRPr lang="en-US" dirty="0"/>
          </a:p>
        </p:txBody>
      </p:sp>
      <p:sp>
        <p:nvSpPr>
          <p:cNvPr id="3" name="Content Placeholder 2"/>
          <p:cNvSpPr>
            <a:spLocks noGrp="1"/>
          </p:cNvSpPr>
          <p:nvPr>
            <p:ph idx="1"/>
          </p:nvPr>
        </p:nvSpPr>
        <p:spPr>
          <a:xfrm>
            <a:off x="1103312" y="1664208"/>
            <a:ext cx="9339136" cy="4584191"/>
          </a:xfrm>
        </p:spPr>
        <p:txBody>
          <a:bodyPr rtlCol="0">
            <a:normAutofit fontScale="62500" lnSpcReduction="20000"/>
          </a:bodyPr>
          <a:lstStyle/>
          <a:p>
            <a:pPr rtl="0"/>
            <a:r>
              <a:rPr lang="es">
                <a:latin typeface="Arial" panose="020B0604020202020204" pitchFamily="34" charset="0"/>
                <a:cs typeface="Arial" panose="020B0604020202020204" pitchFamily="34" charset="0"/>
              </a:rPr>
              <a:t>Este material es propiedad con derechos de autor de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a:t>
            </a:r>
            <a:r>
              <a:rPr lang="es">
                <a:latin typeface="Arial" panose="020B0604020202020204" pitchFamily="34" charset="0"/>
                <a:cs typeface="Arial" panose="020B0604020202020204" pitchFamily="34" charset="0"/>
              </a:rPr>
              <a:t>. Conforme con la reglamentación federal, OSHA se reserva la licencia de usar y difusión de dicho material con el propósito de promover la seguridad y la salud en el lugar de trabajo. El </a:t>
            </a:r>
            <a:r>
              <a:rPr lang="es" b="1">
                <a:latin typeface="Arial" panose="020B0604020202020204" pitchFamily="34" charset="0"/>
                <a:cs typeface="Arial" panose="020B0604020202020204" pitchFamily="34" charset="0"/>
              </a:rPr>
              <a:t>Job-Site Safety Institute </a:t>
            </a:r>
            <a:r>
              <a:rPr lang="es">
                <a:latin typeface="Arial" panose="020B0604020202020204" pitchFamily="34" charset="0"/>
                <a:cs typeface="Arial" panose="020B0604020202020204" pitchFamily="34" charset="0"/>
              </a:rPr>
              <a:t>y la </a:t>
            </a:r>
            <a:r>
              <a:rPr lang="es" b="1">
                <a:latin typeface="Arial" panose="020B0604020202020204" pitchFamily="34" charset="0"/>
                <a:cs typeface="Arial" panose="020B0604020202020204" pitchFamily="34" charset="0"/>
              </a:rPr>
              <a:t>Asociación Nacional de Constructores de Viviendas </a:t>
            </a:r>
            <a:r>
              <a:rPr lang="es">
                <a:latin typeface="Arial" panose="020B0604020202020204" pitchFamily="34" charset="0"/>
                <a:cs typeface="Arial" panose="020B0604020202020204" pitchFamily="34" charset="0"/>
              </a:rPr>
              <a:t>autorizan a los empleadores y profesionales de seguridad y salud en el lugar de trabajo a utilizar este material, distribuido por o a través de OSHA, en sus lugares o prácticas de trabajo, de acuerdo con las pautas contenidas en el material.</a:t>
            </a:r>
          </a:p>
          <a:p>
            <a:pPr rtl="0"/>
            <a:r>
              <a:rPr lang="es">
                <a:latin typeface="Arial" panose="020B0604020202020204" pitchFamily="34" charset="0"/>
                <a:cs typeface="Arial" panose="020B0604020202020204" pitchFamily="34" charset="0"/>
              </a:rPr>
              <a:t>A este fin, se concede permiso para utilizar dicho material con derechos de autor únicamente con fines no comerciales, educativos, personales o académicos. El material puede ser utilizado e incorporado en otros programas de seguridad y salud en el lugar de trabajo, con la condición de que no se cobre ninguna tarifa por el uso posterior del material. Se prohíbe el uso del material para cualquier otro propósito, en particular el uso comercial sin una autorización previa expresa y por escrito del titular de los derechos de autor. Además, cualquier modificación al material está prohibida sin la autorización previa, expresa y por escrito de los propietarios de los derechos de autor.</a:t>
            </a:r>
          </a:p>
          <a:p>
            <a:pPr rtl="0"/>
            <a:endParaRPr lang="en-US" dirty="0"/>
          </a:p>
        </p:txBody>
      </p:sp>
    </p:spTree>
    <p:extLst>
      <p:ext uri="{BB962C8B-B14F-4D97-AF65-F5344CB8AC3E}">
        <p14:creationId xmlns:p14="http://schemas.microsoft.com/office/powerpoint/2010/main" val="7648893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rtlCol="0"/>
          <a:lstStyle/>
          <a:p>
            <a:pPr rtl="0" eaLnBrk="1" hangingPunct="1">
              <a:defRPr/>
            </a:pPr>
            <a:r>
              <a:rPr lang="es" dirty="0">
                <a:latin typeface="Arial" panose="020B0604020202020204" pitchFamily="34" charset="0"/>
                <a:cs typeface="Arial" panose="020B0604020202020204" pitchFamily="34" charset="0"/>
              </a:rPr>
              <a:t>Objetivos de aprendizaje: Sección </a:t>
            </a:r>
            <a:r>
              <a:rPr lang="es" dirty="0" smtClean="0">
                <a:latin typeface="Arial" panose="020B0604020202020204" pitchFamily="34" charset="0"/>
                <a:cs typeface="Arial" panose="020B0604020202020204" pitchFamily="34" charset="0"/>
              </a:rPr>
              <a:t>6</a:t>
            </a:r>
            <a:endParaRPr lang="es" dirty="0">
              <a:latin typeface="Arial" panose="020B0604020202020204" pitchFamily="34" charset="0"/>
              <a:cs typeface="Arial" panose="020B0604020202020204" pitchFamily="34" charset="0"/>
            </a:endParaRPr>
          </a:p>
        </p:txBody>
      </p:sp>
      <p:sp>
        <p:nvSpPr>
          <p:cNvPr id="13315" name="Rectangle 3"/>
          <p:cNvSpPr>
            <a:spLocks noGrp="1" noChangeArrowheads="1"/>
          </p:cNvSpPr>
          <p:nvPr>
            <p:ph idx="1"/>
          </p:nvPr>
        </p:nvSpPr>
        <p:spPr>
          <a:xfrm>
            <a:off x="503426" y="1711323"/>
            <a:ext cx="8686800" cy="4525963"/>
          </a:xfrm>
        </p:spPr>
        <p:txBody>
          <a:bodyPr rtlCol="0"/>
          <a:lstStyle/>
          <a:p>
            <a:pPr rtl="0"/>
            <a:r>
              <a:rPr lang="es">
                <a:latin typeface="Arial" panose="020B0604020202020204" pitchFamily="34" charset="0"/>
                <a:cs typeface="Arial" panose="020B0604020202020204" pitchFamily="34" charset="0"/>
              </a:rPr>
              <a:t>Conozca la importancia de implementar un plan para rescatar a los trabajadores que experimentan una caída.</a:t>
            </a:r>
          </a:p>
          <a:p>
            <a:pPr rtl="0"/>
            <a:r>
              <a:rPr lang="es">
                <a:latin typeface="Arial" panose="020B0604020202020204" pitchFamily="34" charset="0"/>
                <a:cs typeface="Arial" panose="020B0604020202020204" pitchFamily="34" charset="0"/>
              </a:rPr>
              <a:t>Conozca los peligros de no rescatar rápidamente a un trabajador que haya quedado colgando. </a:t>
            </a:r>
          </a:p>
          <a:p>
            <a:pPr rtl="0"/>
            <a:r>
              <a:rPr lang="es">
                <a:latin typeface="Arial" panose="020B0604020202020204" pitchFamily="34" charset="0"/>
                <a:cs typeface="Arial" panose="020B0604020202020204" pitchFamily="34" charset="0"/>
              </a:rPr>
              <a:t>Discuta ejemplos de procedimientos en un plan de rescate de protección contra caídas.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rescate de protección contra caídas</a:t>
            </a: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Describe los pasos dados para rescatar a un trabajador caído, incluso si llevan un PFAS.</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Los procedimientos de muestra incluyen</a:t>
            </a:r>
            <a:r>
              <a:rPr lang="es" sz="2400">
                <a:latin typeface="Arial" panose="020B0604020202020204" pitchFamily="34" charset="0"/>
                <a:ea typeface="ＭＳ Ｐゴシック" panose="020B0600070205080204" pitchFamily="34" charset="-128"/>
                <a:cs typeface="Arial" panose="020B0604020202020204" pitchFamily="34" charset="0"/>
              </a:rPr>
              <a:t>:</a:t>
            </a:r>
          </a:p>
          <a:p>
            <a:pPr lvl="1" rtl="0"/>
            <a:r>
              <a:rPr lang="es">
                <a:latin typeface="Arial" panose="020B0604020202020204" pitchFamily="34" charset="0"/>
                <a:ea typeface="ＭＳ Ｐゴシック" panose="020B0600070205080204" pitchFamily="34" charset="-128"/>
                <a:cs typeface="Arial" panose="020B0604020202020204" pitchFamily="34" charset="0"/>
              </a:rPr>
              <a:t>Garantizar que el plan pueda rescatar de manera segura a un trabajador que haya quedado colgando dentro de un plazo de 3 a 4 minutos de ocurrida la caída. </a:t>
            </a:r>
          </a:p>
          <a:p>
            <a:pPr lvl="1" rtl="0"/>
            <a:r>
              <a:rPr lang="es">
                <a:latin typeface="Arial" panose="020B0604020202020204" pitchFamily="34" charset="0"/>
                <a:ea typeface="ＭＳ Ｐゴシック" panose="020B0600070205080204" pitchFamily="34" charset="-128"/>
                <a:cs typeface="Arial" panose="020B0604020202020204" pitchFamily="34" charset="0"/>
              </a:rPr>
              <a:t>Ponerse en contacto con el personal de emergencia adecuado.</a:t>
            </a:r>
          </a:p>
          <a:p>
            <a:pPr lvl="1" rtl="0"/>
            <a:r>
              <a:rPr lang="es">
                <a:latin typeface="Arial" panose="020B0604020202020204" pitchFamily="34" charset="0"/>
                <a:ea typeface="ＭＳ Ｐゴシック" panose="020B0600070205080204" pitchFamily="34" charset="-128"/>
                <a:cs typeface="Arial" panose="020B0604020202020204" pitchFamily="34" charset="0"/>
              </a:rPr>
              <a:t>Usar escaleras u otros métodos para rescatar al trabajador.</a:t>
            </a: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41344320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cont.</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La mayoría de los rescates fallan porque no se piensa cómo rescataríamos a un trabajador en caso de una caída. </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Piense si tiene el equipo adecuado en el lugar para rescatar a un trabajador caído. </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56013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contra caídas, cont</a:t>
            </a:r>
            <a:r>
              <a:rPr lang="es" dirty="0" smtClean="0">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8" y="1719943"/>
            <a:ext cx="9067800"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¿Sus empleados están capacitados en primeros auxilios básicos? </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¿Hay suministros adecuados de primeros auxilios disponibles?</a:t>
            </a:r>
          </a:p>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¿Hay un hospital o un centro de atención de urgencia cercano?</a:t>
            </a:r>
          </a:p>
          <a:p>
            <a:pPr lvl="1" rtl="0"/>
            <a:r>
              <a:rPr lang="es">
                <a:latin typeface="Arial" panose="020B0604020202020204" pitchFamily="34" charset="0"/>
                <a:ea typeface="ＭＳ Ｐゴシック" panose="020B0600070205080204" pitchFamily="34" charset="-128"/>
                <a:cs typeface="Arial" panose="020B0604020202020204" pitchFamily="34" charset="0"/>
              </a:rPr>
              <a:t>¿Sabe dónde está ubicado?</a:t>
            </a:r>
          </a:p>
          <a:p>
            <a:pPr lvl="1" rtl="0"/>
            <a:r>
              <a:rPr lang="es">
                <a:latin typeface="Arial" panose="020B0604020202020204" pitchFamily="34" charset="0"/>
                <a:ea typeface="ＭＳ Ｐゴシック" panose="020B0600070205080204" pitchFamily="34" charset="-128"/>
                <a:cs typeface="Arial" panose="020B0604020202020204" pitchFamily="34" charset="0"/>
              </a:rPr>
              <a:t>¿Se ha publicado la dirección y el número de teléfono del centro de atención de emergencia más cercano y los empleados saben dónde se encuentra?</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384827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F6D3B99D-C149-49C5-A062-F0CBD2308275}"/>
              </a:ext>
            </a:extLst>
          </p:cNvPr>
          <p:cNvSpPr>
            <a:spLocks noGrp="1"/>
          </p:cNvSpPr>
          <p:nvPr>
            <p:ph type="title"/>
          </p:nvPr>
        </p:nvSpPr>
        <p:spPr/>
        <p:txBody>
          <a:bodyPr rtlCol="0"/>
          <a:lstStyle/>
          <a:p>
            <a:pPr rtl="0"/>
            <a:r>
              <a:rPr lang="es" dirty="0">
                <a:latin typeface="Arial" panose="020B0604020202020204" pitchFamily="34" charset="0"/>
                <a:ea typeface="ＭＳ Ｐゴシック" panose="020B0600070205080204" pitchFamily="34" charset="-128"/>
                <a:cs typeface="Arial" panose="020B0604020202020204" pitchFamily="34" charset="0"/>
              </a:rPr>
              <a:t>Plan de rescate de protección </a:t>
            </a:r>
            <a:r>
              <a:rPr lang="es" dirty="0" smtClean="0">
                <a:latin typeface="Arial" panose="020B0604020202020204" pitchFamily="34" charset="0"/>
                <a:ea typeface="ＭＳ Ｐゴシック" panose="020B0600070205080204" pitchFamily="34" charset="-128"/>
                <a:cs typeface="Arial" panose="020B0604020202020204" pitchFamily="34" charset="0"/>
              </a:rPr>
              <a:t>contra  </a:t>
            </a:r>
            <a:r>
              <a:rPr lang="es" dirty="0">
                <a:latin typeface="Arial" panose="020B0604020202020204" pitchFamily="34" charset="0"/>
                <a:ea typeface="ＭＳ Ｐゴシック" panose="020B0600070205080204" pitchFamily="34" charset="-128"/>
                <a:cs typeface="Arial" panose="020B0604020202020204" pitchFamily="34" charset="0"/>
              </a:rPr>
              <a:t>caídas, cont</a:t>
            </a:r>
            <a:r>
              <a:rPr lang="es" dirty="0" smtClean="0">
                <a:latin typeface="Arial" panose="020B0604020202020204" pitchFamily="34" charset="0"/>
                <a:ea typeface="ＭＳ Ｐゴシック" panose="020B0600070205080204" pitchFamily="34" charset="-128"/>
                <a:cs typeface="Arial" panose="020B0604020202020204" pitchFamily="34" charset="0"/>
              </a:rPr>
              <a:t>. </a:t>
            </a:r>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61443" name="Content Placeholder 2">
            <a:extLst>
              <a:ext uri="{FF2B5EF4-FFF2-40B4-BE49-F238E27FC236}">
                <a16:creationId xmlns:a16="http://schemas.microsoft.com/office/drawing/2014/main" id="{1EC0DC14-0CAF-46D8-B5A7-2045A789D57A}"/>
              </a:ext>
            </a:extLst>
          </p:cNvPr>
          <p:cNvSpPr>
            <a:spLocks noGrp="1"/>
          </p:cNvSpPr>
          <p:nvPr>
            <p:ph idx="1"/>
          </p:nvPr>
        </p:nvSpPr>
        <p:spPr>
          <a:xfrm>
            <a:off x="514977" y="1719943"/>
            <a:ext cx="10588451" cy="4953000"/>
          </a:xfrm>
        </p:spPr>
        <p:txBody>
          <a:bodyPr rtlCol="0"/>
          <a:lstStyle/>
          <a:p>
            <a:pPr rtl="0" eaLnBrk="1" hangingPunct="1"/>
            <a:r>
              <a:rPr lang="es">
                <a:latin typeface="Arial" panose="020B0604020202020204" pitchFamily="34" charset="0"/>
                <a:ea typeface="ＭＳ Ｐゴシック" panose="020B0600070205080204" pitchFamily="34" charset="-128"/>
                <a:cs typeface="Arial" panose="020B0604020202020204" pitchFamily="34" charset="0"/>
              </a:rPr>
              <a:t>Los trabajadores suspendidos corren el riesgo de sufrir un trauma por suspensión.</a:t>
            </a:r>
          </a:p>
          <a:p>
            <a:pPr rtl="0"/>
            <a:r>
              <a:rPr lang="es">
                <a:latin typeface="Arial" panose="020B0604020202020204" pitchFamily="34" charset="0"/>
                <a:ea typeface="ＭＳ Ｐゴシック" panose="020B0600070205080204" pitchFamily="34" charset="-128"/>
                <a:cs typeface="Arial" panose="020B0604020202020204" pitchFamily="34" charset="0"/>
              </a:rPr>
              <a:t>La suspensión prolongada de los sistemas de detención de caídas puede causar intolerancia ortostática, que a su vez puede provocar lesiones físicas graves o, potencialmente, la muerte. </a:t>
            </a:r>
          </a:p>
          <a:p>
            <a:pPr rtl="0"/>
            <a:r>
              <a:rPr lang="es">
                <a:latin typeface="Arial" panose="020B0604020202020204" pitchFamily="34" charset="0"/>
                <a:ea typeface="ＭＳ Ｐゴシック" panose="020B0600070205080204" pitchFamily="34" charset="-128"/>
                <a:cs typeface="Arial" panose="020B0604020202020204" pitchFamily="34" charset="0"/>
              </a:rPr>
              <a:t>Rescatar a los trabajadores en cuestión de minutos para evitar la acumulación de sangre en las extremidades inferiores/intolerancia ortostática. </a:t>
            </a:r>
          </a:p>
          <a:p>
            <a:pPr marL="457200" lvl="1" indent="0" rtl="0">
              <a:buNone/>
            </a:pPr>
            <a:endParaRPr lang="en-US" altLang="en-US" sz="1600" dirty="0">
              <a:latin typeface="Arial" panose="020B0604020202020204" pitchFamily="34" charset="0"/>
              <a:ea typeface="ＭＳ Ｐゴシック" panose="020B0600070205080204" pitchFamily="34" charset="-128"/>
              <a:cs typeface="Arial" panose="020B0604020202020204" pitchFamily="34" charset="0"/>
            </a:endParaRPr>
          </a:p>
          <a:p>
            <a:pPr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a:p>
            <a:pPr lvl="1" rtl="0"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63927991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2078</Words>
  <Application>Microsoft Office PowerPoint</Application>
  <PresentationFormat>Widescreen</PresentationFormat>
  <Paragraphs>125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ＭＳ Ｐゴシック</vt:lpstr>
      <vt:lpstr>Arial</vt:lpstr>
      <vt:lpstr>Calibri</vt:lpstr>
      <vt:lpstr>Century Gothic</vt:lpstr>
      <vt:lpstr>Courier New</vt:lpstr>
      <vt:lpstr>Wingdings</vt:lpstr>
      <vt:lpstr>Wingdings 3</vt:lpstr>
      <vt:lpstr>Ion</vt:lpstr>
      <vt:lpstr>Sección 6</vt:lpstr>
      <vt:lpstr>Aviso legal</vt:lpstr>
      <vt:lpstr>Aviso legal, cont.</vt:lpstr>
      <vt:lpstr>Información de copyright © 2018 </vt:lpstr>
      <vt:lpstr>Objetivos de aprendizaje: Sección 6</vt:lpstr>
      <vt:lpstr>Plan de rescate de protección contra caídas</vt:lpstr>
      <vt:lpstr>Plan de rescate de protección contra caídas, cont.</vt:lpstr>
      <vt:lpstr>Plan de rescate de protección contra caídas, cont. </vt:lpstr>
      <vt:lpstr>Plan de rescate de protección contra  caídas, cont. </vt:lpstr>
      <vt:lpstr>Plan de rescate de protección contra  caídas, cont.</vt:lpstr>
      <vt:lpstr>Plan de rescate</vt:lpstr>
      <vt:lpstr>Entrenamiento de rescate</vt:lpstr>
      <vt:lpstr>Plan de autorrescate</vt:lpstr>
      <vt:lpstr>Ejemplos de dispositivos de autorrescate</vt:lpstr>
      <vt:lpstr>Ejemplos de dispositivos de autorrescate, cont.</vt:lpstr>
      <vt:lpstr>Ejemplos de dispositivos de rescate</vt:lpstr>
      <vt:lpstr>¿Qué incluye su plan de rescate escrito?</vt:lpstr>
      <vt:lpstr>¿Tiene preguntas? ¿Desea obtener más información?</vt:lpstr>
      <vt:lpstr>¡Gracias por participar!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2018-02-08T17:04:12Z</dcterms:created>
  <dcterms:modified xsi:type="dcterms:W3CDTF">2021-03-25T19:46:44Z</dcterms:modified>
</cp:coreProperties>
</file>