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68"/>
  </p:notesMasterIdLst>
  <p:handoutMasterIdLst>
    <p:handoutMasterId r:id="rId69"/>
  </p:handoutMasterIdLst>
  <p:sldIdLst>
    <p:sldId id="285" r:id="rId2"/>
    <p:sldId id="469" r:id="rId3"/>
    <p:sldId id="470" r:id="rId4"/>
    <p:sldId id="471" r:id="rId5"/>
    <p:sldId id="461" r:id="rId6"/>
    <p:sldId id="463" r:id="rId7"/>
    <p:sldId id="423" r:id="rId8"/>
    <p:sldId id="464" r:id="rId9"/>
    <p:sldId id="360" r:id="rId10"/>
    <p:sldId id="361" r:id="rId11"/>
    <p:sldId id="362" r:id="rId12"/>
    <p:sldId id="363" r:id="rId13"/>
    <p:sldId id="465" r:id="rId14"/>
    <p:sldId id="393" r:id="rId15"/>
    <p:sldId id="394" r:id="rId16"/>
    <p:sldId id="396" r:id="rId17"/>
    <p:sldId id="397" r:id="rId18"/>
    <p:sldId id="399" r:id="rId19"/>
    <p:sldId id="398" r:id="rId20"/>
    <p:sldId id="395" r:id="rId21"/>
    <p:sldId id="400" r:id="rId22"/>
    <p:sldId id="406" r:id="rId23"/>
    <p:sldId id="402" r:id="rId24"/>
    <p:sldId id="407" r:id="rId25"/>
    <p:sldId id="408" r:id="rId26"/>
    <p:sldId id="409" r:id="rId27"/>
    <p:sldId id="413" r:id="rId28"/>
    <p:sldId id="410" r:id="rId29"/>
    <p:sldId id="411" r:id="rId30"/>
    <p:sldId id="412" r:id="rId31"/>
    <p:sldId id="414" r:id="rId32"/>
    <p:sldId id="415" r:id="rId33"/>
    <p:sldId id="416" r:id="rId34"/>
    <p:sldId id="417" r:id="rId35"/>
    <p:sldId id="418" r:id="rId36"/>
    <p:sldId id="419" r:id="rId37"/>
    <p:sldId id="424" r:id="rId38"/>
    <p:sldId id="425" r:id="rId39"/>
    <p:sldId id="426" r:id="rId40"/>
    <p:sldId id="427" r:id="rId41"/>
    <p:sldId id="466" r:id="rId42"/>
    <p:sldId id="429" r:id="rId43"/>
    <p:sldId id="450" r:id="rId44"/>
    <p:sldId id="434" r:id="rId45"/>
    <p:sldId id="436" r:id="rId46"/>
    <p:sldId id="437" r:id="rId47"/>
    <p:sldId id="451" r:id="rId48"/>
    <p:sldId id="435" r:id="rId49"/>
    <p:sldId id="452" r:id="rId50"/>
    <p:sldId id="431" r:id="rId51"/>
    <p:sldId id="448" r:id="rId52"/>
    <p:sldId id="449" r:id="rId53"/>
    <p:sldId id="453" r:id="rId54"/>
    <p:sldId id="454" r:id="rId55"/>
    <p:sldId id="433" r:id="rId56"/>
    <p:sldId id="441" r:id="rId57"/>
    <p:sldId id="440" r:id="rId58"/>
    <p:sldId id="442" r:id="rId59"/>
    <p:sldId id="443" r:id="rId60"/>
    <p:sldId id="467" r:id="rId61"/>
    <p:sldId id="458" r:id="rId62"/>
    <p:sldId id="459" r:id="rId63"/>
    <p:sldId id="460" r:id="rId64"/>
    <p:sldId id="455" r:id="rId65"/>
    <p:sldId id="456" r:id="rId66"/>
    <p:sldId id="457" r:id="rId67"/>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75" autoAdjust="0"/>
    <p:restoredTop sz="87358" autoAdjust="0"/>
  </p:normalViewPr>
  <p:slideViewPr>
    <p:cSldViewPr snapToGrid="0">
      <p:cViewPr varScale="1">
        <p:scale>
          <a:sx n="63" d="100"/>
          <a:sy n="63" d="100"/>
        </p:scale>
        <p:origin x="494" y="58"/>
      </p:cViewPr>
      <p:guideLst>
        <p:guide orient="horz" pos="2160"/>
        <p:guide pos="3840"/>
      </p:guideLst>
    </p:cSldViewPr>
  </p:slideViewPr>
  <p:outlineViewPr>
    <p:cViewPr>
      <p:scale>
        <a:sx n="33" d="100"/>
        <a:sy n="33" d="100"/>
      </p:scale>
      <p:origin x="29" y="38870"/>
    </p:cViewPr>
  </p:outlin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This material was produced under the Susan Harwood training grant number SH-31198-SH7 from the Occupational Safety and Health Administration, U.S. Department of Labor.</a:t>
            </a:r>
          </a:p>
        </p:txBody>
      </p:sp>
    </p:spTree>
    <p:extLst>
      <p:ext uri="{BB962C8B-B14F-4D97-AF65-F5344CB8AC3E}">
        <p14:creationId xmlns:p14="http://schemas.microsoft.com/office/powerpoint/2010/main" val="1759372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59E8A3F-ED23-4FE0-A846-776D98D664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167742B0-2111-44EC-B436-E136627BE3FD}" type="slidenum">
              <a:rPr lang="en-US" altLang="en-US"/>
              <a:pPr rtl="0">
                <a:spcBef>
                  <a:spcPct val="0"/>
                </a:spcBef>
              </a:pPr>
              <a:t>11</a:t>
            </a:fld>
            <a:endParaRPr lang="en-US" altLang="en-US"/>
          </a:p>
        </p:txBody>
      </p:sp>
      <p:sp>
        <p:nvSpPr>
          <p:cNvPr id="40963" name="Rectangle 2">
            <a:extLst>
              <a:ext uri="{FF2B5EF4-FFF2-40B4-BE49-F238E27FC236}">
                <a16:creationId xmlns:a16="http://schemas.microsoft.com/office/drawing/2014/main" id="{A9975555-FC9C-408C-971D-85A45379F62A}"/>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88E7CC7-1312-4C7C-BCC3-BE050C057F02}"/>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When constructing a guardrail, the toprail should be 42 inches, plus or minus 3 inches; the midrail 21 inches, plus or minus 3 inches; and the toeboard a minimum of 3 ½ inches. </a:t>
            </a:r>
          </a:p>
        </p:txBody>
      </p:sp>
    </p:spTree>
    <p:extLst>
      <p:ext uri="{BB962C8B-B14F-4D97-AF65-F5344CB8AC3E}">
        <p14:creationId xmlns:p14="http://schemas.microsoft.com/office/powerpoint/2010/main" val="1451585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Vertical supports on guardrails must be placed no more than every 8 feet apart. Guardrails must be able to support at least 200 pounds of force outward and downward along the top edge.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12</a:t>
            </a:fld>
            <a:endParaRPr lang="en-US" altLang="en-US"/>
          </a:p>
        </p:txBody>
      </p:sp>
    </p:spTree>
    <p:extLst>
      <p:ext uri="{BB962C8B-B14F-4D97-AF65-F5344CB8AC3E}">
        <p14:creationId xmlns:p14="http://schemas.microsoft.com/office/powerpoint/2010/main" val="241315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eaLnBrk="1" hangingPunct="1"/>
            <a:r>
              <a:rPr lang="es">
                <a:latin typeface="Arial" panose="020B0604020202020204" pitchFamily="34" charset="0"/>
              </a:rPr>
              <a:t>This photo shows a properly installed guardrail system around a stairwell opening.</a:t>
            </a:r>
          </a:p>
          <a:p>
            <a:pPr rtl="0" eaLnBrk="1" hangingPunct="1"/>
            <a:r>
              <a:rPr lang="es">
                <a:latin typeface="Arial" panose="020B0604020202020204" pitchFamily="34" charset="0"/>
              </a:rPr>
              <a:t>Top-rail = 42in.</a:t>
            </a:r>
          </a:p>
          <a:p>
            <a:pPr rtl="0" eaLnBrk="1" hangingPunct="1"/>
            <a:r>
              <a:rPr lang="es">
                <a:latin typeface="Arial" panose="020B0604020202020204" pitchFamily="34" charset="0"/>
              </a:rPr>
              <a:t>Mid-rail = 21in.</a:t>
            </a:r>
          </a:p>
          <a:p>
            <a:pPr rtl="0" eaLnBrk="1" hangingPunct="1"/>
            <a:r>
              <a:rPr lang="es">
                <a:latin typeface="Arial" panose="020B0604020202020204" pitchFamily="34" charset="0"/>
              </a:rPr>
              <a:t>Toeboard = 3 ½ in. (4in. Nominal)</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13</a:t>
            </a:fld>
            <a:endParaRPr lang="en-US"/>
          </a:p>
        </p:txBody>
      </p:sp>
    </p:spTree>
    <p:extLst>
      <p:ext uri="{BB962C8B-B14F-4D97-AF65-F5344CB8AC3E}">
        <p14:creationId xmlns:p14="http://schemas.microsoft.com/office/powerpoint/2010/main" val="154754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This photo shows a properly constructed guardrail used to protect a wall opening greater than 18 inches.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14</a:t>
            </a:fld>
            <a:endParaRPr lang="en-US" altLang="en-US"/>
          </a:p>
        </p:txBody>
      </p:sp>
    </p:spTree>
    <p:extLst>
      <p:ext uri="{BB962C8B-B14F-4D97-AF65-F5344CB8AC3E}">
        <p14:creationId xmlns:p14="http://schemas.microsoft.com/office/powerpoint/2010/main" val="87592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This photo shows missing guardrails on a wall opening greater than 18 inches. Guardrails were drawn-in to show the approximate location where they should be installed.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15</a:t>
            </a:fld>
            <a:endParaRPr lang="en-US" altLang="en-US"/>
          </a:p>
        </p:txBody>
      </p:sp>
    </p:spTree>
    <p:extLst>
      <p:ext uri="{BB962C8B-B14F-4D97-AF65-F5344CB8AC3E}">
        <p14:creationId xmlns:p14="http://schemas.microsoft.com/office/powerpoint/2010/main" val="2196079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This photo shows a properly constructed guardrail used to protect a wall opening greater than 18 inches.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16</a:t>
            </a:fld>
            <a:endParaRPr lang="en-US" altLang="en-US"/>
          </a:p>
        </p:txBody>
      </p:sp>
    </p:spTree>
    <p:extLst>
      <p:ext uri="{BB962C8B-B14F-4D97-AF65-F5344CB8AC3E}">
        <p14:creationId xmlns:p14="http://schemas.microsoft.com/office/powerpoint/2010/main" val="85473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This photo shows a properly constructed guardrail used to protect a wall opening greater than 18 inches.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17</a:t>
            </a:fld>
            <a:endParaRPr lang="en-US" altLang="en-US"/>
          </a:p>
        </p:txBody>
      </p:sp>
    </p:spTree>
    <p:extLst>
      <p:ext uri="{BB962C8B-B14F-4D97-AF65-F5344CB8AC3E}">
        <p14:creationId xmlns:p14="http://schemas.microsoft.com/office/powerpoint/2010/main" val="3523746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When guardrails are needed to protect wall openings, and drywall has to be installed, consider using a safety-boot system such as the example on the next slide.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18</a:t>
            </a:fld>
            <a:endParaRPr lang="en-US" altLang="en-US"/>
          </a:p>
        </p:txBody>
      </p:sp>
    </p:spTree>
    <p:extLst>
      <p:ext uri="{BB962C8B-B14F-4D97-AF65-F5344CB8AC3E}">
        <p14:creationId xmlns:p14="http://schemas.microsoft.com/office/powerpoint/2010/main" val="2845344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This photo shows a properly constructed guardrail used to protect a wall opening greater than 18 inches.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19</a:t>
            </a:fld>
            <a:endParaRPr lang="en-US" altLang="en-US"/>
          </a:p>
        </p:txBody>
      </p:sp>
    </p:spTree>
    <p:extLst>
      <p:ext uri="{BB962C8B-B14F-4D97-AF65-F5344CB8AC3E}">
        <p14:creationId xmlns:p14="http://schemas.microsoft.com/office/powerpoint/2010/main" val="1290813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When wall studs are 24 inches on center, guardrails must be used to protect workers from falling through the opening. This photo shows guardrails drawn-in where they should be located.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20</a:t>
            </a:fld>
            <a:endParaRPr lang="en-US" altLang="en-US"/>
          </a:p>
        </p:txBody>
      </p:sp>
    </p:spTree>
    <p:extLst>
      <p:ext uri="{BB962C8B-B14F-4D97-AF65-F5344CB8AC3E}">
        <p14:creationId xmlns:p14="http://schemas.microsoft.com/office/powerpoint/2010/main" val="618458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441380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86236DDB-A635-4B55-A2DF-1D3027BF71A4}"/>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75AF5C85-5CD1-47CC-AD36-F567A6DFD3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Window openings with a 6ft fall hazard requires the installation of a guardrail system. For window openings, the sill height determines the need for a guardrail. </a:t>
            </a:r>
          </a:p>
        </p:txBody>
      </p:sp>
      <p:sp>
        <p:nvSpPr>
          <p:cNvPr id="92164" name="Slide Number Placeholder 3">
            <a:extLst>
              <a:ext uri="{FF2B5EF4-FFF2-40B4-BE49-F238E27FC236}">
                <a16:creationId xmlns:a16="http://schemas.microsoft.com/office/drawing/2014/main" id="{87E66B01-66B0-46C4-8B75-6F47DEFBFE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D49233B-3513-4F37-8463-E33B52D7C778}" type="slidenum">
              <a:rPr lang="en-US" altLang="en-US"/>
              <a:pPr rtl="0">
                <a:spcBef>
                  <a:spcPct val="0"/>
                </a:spcBef>
              </a:pPr>
              <a:t>21</a:t>
            </a:fld>
            <a:endParaRPr lang="en-US" altLang="en-US"/>
          </a:p>
        </p:txBody>
      </p:sp>
    </p:spTree>
    <p:extLst>
      <p:ext uri="{BB962C8B-B14F-4D97-AF65-F5344CB8AC3E}">
        <p14:creationId xmlns:p14="http://schemas.microsoft.com/office/powerpoint/2010/main" val="23984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The photo shows the approximate location where a guardrail should be placed. Since the window sill height is less than 39 inches, a guardrail is necessary.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22</a:t>
            </a:fld>
            <a:endParaRPr lang="en-US" altLang="en-US"/>
          </a:p>
        </p:txBody>
      </p:sp>
    </p:spTree>
    <p:extLst>
      <p:ext uri="{BB962C8B-B14F-4D97-AF65-F5344CB8AC3E}">
        <p14:creationId xmlns:p14="http://schemas.microsoft.com/office/powerpoint/2010/main" val="40384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0931357-6FF1-4BB7-AE59-AD804AE283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E1AAEF9-1A93-4E74-80CC-1843D5658C21}" type="slidenum">
              <a:rPr lang="en-US" altLang="en-US"/>
              <a:pPr rtl="0">
                <a:spcBef>
                  <a:spcPct val="0"/>
                </a:spcBef>
              </a:pPr>
              <a:t>23</a:t>
            </a:fld>
            <a:endParaRPr lang="en-US" altLang="en-US"/>
          </a:p>
        </p:txBody>
      </p:sp>
      <p:sp>
        <p:nvSpPr>
          <p:cNvPr id="96259" name="Rectangle 2">
            <a:extLst>
              <a:ext uri="{FF2B5EF4-FFF2-40B4-BE49-F238E27FC236}">
                <a16:creationId xmlns:a16="http://schemas.microsoft.com/office/drawing/2014/main" id="{5039FA1D-EF76-4C27-B9D1-EFD47B334EDD}"/>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07314003-8218-4529-B149-AA9406CABFEF}"/>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Notice the ladder in the background.  The use of the ladder near the window opening would require the height of the guardrail to be increased.</a:t>
            </a:r>
          </a:p>
          <a:p>
            <a:pPr rtl="0" eaLnBrk="1" hangingPunct="1"/>
            <a:endParaRPr lang="en-US" altLang="en-US" dirty="0">
              <a:latin typeface="Arial" panose="020B0604020202020204" pitchFamily="34" charset="0"/>
            </a:endParaRPr>
          </a:p>
          <a:p>
            <a:pPr rtl="0" eaLnBrk="1" hangingPunct="1"/>
            <a:r>
              <a:rPr lang="es" b="1">
                <a:latin typeface="Arial" panose="020B0604020202020204" pitchFamily="34" charset="0"/>
              </a:rPr>
              <a:t>Discuss: </a:t>
            </a:r>
            <a:r>
              <a:rPr lang="es">
                <a:latin typeface="Arial" panose="020B0604020202020204" pitchFamily="34" charset="0"/>
              </a:rPr>
              <a:t>The worker using the power nailer (nail gun) should be wearing protective eyewear (safety glasses) to protect from any flying object hazards. </a:t>
            </a:r>
          </a:p>
          <a:p>
            <a:pPr rtl="0" eaLnBrk="1" hangingPunct="1"/>
            <a:endParaRPr lang="en-US" altLang="en-US" dirty="0">
              <a:latin typeface="Arial" panose="020B0604020202020204" pitchFamily="34" charset="0"/>
            </a:endParaRPr>
          </a:p>
          <a:p>
            <a:pPr rtl="0" eaLnBrk="1" hangingPunct="1"/>
            <a:r>
              <a:rPr lang="es">
                <a:latin typeface="Arial" panose="020B0604020202020204" pitchFamily="34" charset="0"/>
              </a:rPr>
              <a:t>In general OSHA requires employees to be protected from any potential eye or face injury from physical hazards. </a:t>
            </a:r>
          </a:p>
          <a:p>
            <a:pPr rtl="0" eaLnBrk="1" hangingPunct="1"/>
            <a:endParaRPr lang="en-US" altLang="en-US" dirty="0">
              <a:latin typeface="Arial" panose="020B0604020202020204" pitchFamily="34" charset="0"/>
            </a:endParaRPr>
          </a:p>
          <a:p>
            <a:pPr rtl="0" eaLnBrk="1" hangingPunct="1"/>
            <a:r>
              <a:rPr lang="es" b="1">
                <a:latin typeface="Arial" panose="020B0604020202020204" pitchFamily="34" charset="0"/>
              </a:rPr>
              <a:t>Note: </a:t>
            </a:r>
            <a:r>
              <a:rPr lang="es">
                <a:latin typeface="Arial" panose="020B0604020202020204" pitchFamily="34" charset="0"/>
              </a:rPr>
              <a:t>Safety glasses must meet the requirements specified in American National Standards Institute, Z87.1-1968, Practice for Occupational and Educational Eye and Face Protection.</a:t>
            </a:r>
          </a:p>
        </p:txBody>
      </p:sp>
    </p:spTree>
    <p:extLst>
      <p:ext uri="{BB962C8B-B14F-4D97-AF65-F5344CB8AC3E}">
        <p14:creationId xmlns:p14="http://schemas.microsoft.com/office/powerpoint/2010/main" val="2808299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This photo shows a worker standing on a stepladder and exposed to a fall hazard through a wall opening. There should be a guardrail system installed at the level the workers are working from.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24</a:t>
            </a:fld>
            <a:endParaRPr lang="en-US" altLang="en-US"/>
          </a:p>
        </p:txBody>
      </p:sp>
    </p:spTree>
    <p:extLst>
      <p:ext uri="{BB962C8B-B14F-4D97-AF65-F5344CB8AC3E}">
        <p14:creationId xmlns:p14="http://schemas.microsoft.com/office/powerpoint/2010/main" val="1529500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This photo shows the correct use of guardrails to protect workers from falling through wall openings.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25</a:t>
            </a:fld>
            <a:endParaRPr lang="en-US" altLang="en-US"/>
          </a:p>
        </p:txBody>
      </p:sp>
    </p:spTree>
    <p:extLst>
      <p:ext uri="{BB962C8B-B14F-4D97-AF65-F5344CB8AC3E}">
        <p14:creationId xmlns:p14="http://schemas.microsoft.com/office/powerpoint/2010/main" val="4088667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This photo shows a residential home under construction with some wall and window openings with guardrails installed, and some without.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26</a:t>
            </a:fld>
            <a:endParaRPr lang="en-US" altLang="en-US"/>
          </a:p>
        </p:txBody>
      </p:sp>
    </p:spTree>
    <p:extLst>
      <p:ext uri="{BB962C8B-B14F-4D97-AF65-F5344CB8AC3E}">
        <p14:creationId xmlns:p14="http://schemas.microsoft.com/office/powerpoint/2010/main" val="3281592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This photo shows a guardrail installed on a window opening with a window sill height less than 39 inches.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27</a:t>
            </a:fld>
            <a:endParaRPr lang="en-US" altLang="en-US"/>
          </a:p>
        </p:txBody>
      </p:sp>
    </p:spTree>
    <p:extLst>
      <p:ext uri="{BB962C8B-B14F-4D97-AF65-F5344CB8AC3E}">
        <p14:creationId xmlns:p14="http://schemas.microsoft.com/office/powerpoint/2010/main" val="1451902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The photos in the slide show unguarded floor openings. Guardrails can be used to protect workers from falling through unguarded floor holes or openings.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28</a:t>
            </a:fld>
            <a:endParaRPr lang="en-US" altLang="en-US"/>
          </a:p>
        </p:txBody>
      </p:sp>
    </p:spTree>
    <p:extLst>
      <p:ext uri="{BB962C8B-B14F-4D97-AF65-F5344CB8AC3E}">
        <p14:creationId xmlns:p14="http://schemas.microsoft.com/office/powerpoint/2010/main" val="2965438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The photos in the slide show unguarded stair openings. Guardrails can be used to protect workers from falling through unguarded stair holes or openings.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29</a:t>
            </a:fld>
            <a:endParaRPr lang="en-US" altLang="en-US"/>
          </a:p>
        </p:txBody>
      </p:sp>
    </p:spTree>
    <p:extLst>
      <p:ext uri="{BB962C8B-B14F-4D97-AF65-F5344CB8AC3E}">
        <p14:creationId xmlns:p14="http://schemas.microsoft.com/office/powerpoint/2010/main" val="2708981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The photos in the slide show unguarded stair openings. Guardrails can be used to protect workers from falling through unguarded stair holes or openings.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30</a:t>
            </a:fld>
            <a:endParaRPr lang="en-US" altLang="en-US"/>
          </a:p>
        </p:txBody>
      </p:sp>
    </p:spTree>
    <p:extLst>
      <p:ext uri="{BB962C8B-B14F-4D97-AF65-F5344CB8AC3E}">
        <p14:creationId xmlns:p14="http://schemas.microsoft.com/office/powerpoint/2010/main" val="3000376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rPr>
              <a:t>Note that the these materials are copyrighted by the </a:t>
            </a:r>
            <a:r>
              <a:rPr lang="es">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 with the terms on the slide.</a:t>
            </a:r>
            <a:endParaRPr lang="en-US" altLang="en-US" dirty="0" smtClean="0">
              <a:latin typeface="Arial" panose="020B0604020202020204" pitchFamily="34" charset="0"/>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4</a:t>
            </a:fld>
            <a:endParaRPr lang="en-US"/>
          </a:p>
        </p:txBody>
      </p:sp>
    </p:spTree>
    <p:extLst>
      <p:ext uri="{BB962C8B-B14F-4D97-AF65-F5344CB8AC3E}">
        <p14:creationId xmlns:p14="http://schemas.microsoft.com/office/powerpoint/2010/main" val="10667275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marL="0" lvl="1" rtl="0" eaLnBrk="1" hangingPunct="1"/>
            <a:r>
              <a:rPr lang="es">
                <a:latin typeface="Arial" panose="020B0604020202020204" pitchFamily="34" charset="0"/>
                <a:cs typeface="Arial" panose="020B0604020202020204" pitchFamily="34" charset="0"/>
              </a:rPr>
              <a:t>Guardrails can be used to protect unguarded doorways.</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31</a:t>
            </a:fld>
            <a:endParaRPr lang="en-US" altLang="en-US"/>
          </a:p>
        </p:txBody>
      </p:sp>
    </p:spTree>
    <p:extLst>
      <p:ext uri="{BB962C8B-B14F-4D97-AF65-F5344CB8AC3E}">
        <p14:creationId xmlns:p14="http://schemas.microsoft.com/office/powerpoint/2010/main" val="451108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These photos show temporary and permanent guardrails placed at the location of doorways with fall hazards present.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32</a:t>
            </a:fld>
            <a:endParaRPr lang="en-US" altLang="en-US"/>
          </a:p>
        </p:txBody>
      </p:sp>
    </p:spTree>
    <p:extLst>
      <p:ext uri="{BB962C8B-B14F-4D97-AF65-F5344CB8AC3E}">
        <p14:creationId xmlns:p14="http://schemas.microsoft.com/office/powerpoint/2010/main" val="3025388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marL="0" lvl="1" rtl="0" eaLnBrk="1" hangingPunct="1"/>
            <a:r>
              <a:rPr lang="es"/>
              <a:t>When workers are using stilts, increase the height of the top edge of the top rail to the amount equal to height of stilts.</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33</a:t>
            </a:fld>
            <a:endParaRPr lang="en-US" altLang="en-US"/>
          </a:p>
        </p:txBody>
      </p:sp>
    </p:spTree>
    <p:extLst>
      <p:ext uri="{BB962C8B-B14F-4D97-AF65-F5344CB8AC3E}">
        <p14:creationId xmlns:p14="http://schemas.microsoft.com/office/powerpoint/2010/main" val="34162508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Guardrails can be used to protect workers on decks, lofts, stair landings, ramps and open-sided balconies.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34</a:t>
            </a:fld>
            <a:endParaRPr lang="en-US" altLang="en-US"/>
          </a:p>
        </p:txBody>
      </p:sp>
    </p:spTree>
    <p:extLst>
      <p:ext uri="{BB962C8B-B14F-4D97-AF65-F5344CB8AC3E}">
        <p14:creationId xmlns:p14="http://schemas.microsoft.com/office/powerpoint/2010/main" val="2497904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Guardrails can be used to protect workers from falling through an open-sided balcony and platform. This photo shows the approximate location where guardrails can be located.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35</a:t>
            </a:fld>
            <a:endParaRPr lang="en-US" altLang="en-US"/>
          </a:p>
        </p:txBody>
      </p:sp>
    </p:spTree>
    <p:extLst>
      <p:ext uri="{BB962C8B-B14F-4D97-AF65-F5344CB8AC3E}">
        <p14:creationId xmlns:p14="http://schemas.microsoft.com/office/powerpoint/2010/main" val="2263959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D844AB0-D634-4052-9879-91C819FE8C1E}"/>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AD1C0FA-862D-45D0-9226-4D51FD377B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Guardrails can be used to protect workers from falling through an open-sided balcony and platform. This photo shows the approximate location where guardrails can be located. </a:t>
            </a:r>
          </a:p>
        </p:txBody>
      </p:sp>
      <p:sp>
        <p:nvSpPr>
          <p:cNvPr id="43012" name="Slide Number Placeholder 3">
            <a:extLst>
              <a:ext uri="{FF2B5EF4-FFF2-40B4-BE49-F238E27FC236}">
                <a16:creationId xmlns:a16="http://schemas.microsoft.com/office/drawing/2014/main" id="{5D517F3E-AE17-473C-8710-A0C47C3EFE9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1713F33-C298-4ADA-857A-2EEA4825CE8B}" type="slidenum">
              <a:rPr lang="en-US" altLang="en-US"/>
              <a:pPr rtl="0">
                <a:spcBef>
                  <a:spcPct val="0"/>
                </a:spcBef>
              </a:pPr>
              <a:t>36</a:t>
            </a:fld>
            <a:endParaRPr lang="en-US" altLang="en-US"/>
          </a:p>
        </p:txBody>
      </p:sp>
    </p:spTree>
    <p:extLst>
      <p:ext uri="{BB962C8B-B14F-4D97-AF65-F5344CB8AC3E}">
        <p14:creationId xmlns:p14="http://schemas.microsoft.com/office/powerpoint/2010/main" val="3168904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2B964754-B308-4032-A54A-ED3D79A91C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041D1E38-F234-4C7E-8809-05FAF58AC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Safety nets consist of </a:t>
            </a:r>
            <a:r>
              <a:rPr lang="es">
                <a:latin typeface="Arial" panose="020B0604020202020204" pitchFamily="34" charset="0"/>
                <a:cs typeface="Arial" panose="020B0604020202020204" pitchFamily="34" charset="0"/>
              </a:rPr>
              <a:t>connectors and net installed below a working surface; designed to prevent a worker from contacting a lower level or structure in the event of a fall.</a:t>
            </a:r>
            <a:endParaRPr lang="en-US" altLang="en-US" dirty="0">
              <a:ea typeface="ＭＳ Ｐゴシック" panose="020B0600070205080204" pitchFamily="34" charset="-128"/>
            </a:endParaRP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39268" name="Slide Number Placeholder 3">
            <a:extLst>
              <a:ext uri="{FF2B5EF4-FFF2-40B4-BE49-F238E27FC236}">
                <a16:creationId xmlns:a16="http://schemas.microsoft.com/office/drawing/2014/main" id="{D5FD056C-E932-45FE-8B04-1352017D78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B0F39464-FDA0-4329-8563-453556BD4C06}" type="slidenum">
              <a:rPr lang="en-US" altLang="en-US"/>
              <a:pPr rtl="0" eaLnBrk="1" hangingPunct="1">
                <a:spcBef>
                  <a:spcPct val="0"/>
                </a:spcBef>
              </a:pPr>
              <a:t>37</a:t>
            </a:fld>
            <a:endParaRPr lang="en-US" altLang="en-US"/>
          </a:p>
        </p:txBody>
      </p:sp>
    </p:spTree>
    <p:extLst>
      <p:ext uri="{BB962C8B-B14F-4D97-AF65-F5344CB8AC3E}">
        <p14:creationId xmlns:p14="http://schemas.microsoft.com/office/powerpoint/2010/main" val="12295268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B9E018A8-7D23-4F5C-9330-3A234E733D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07637B0B-3981-4C13-BD88-20353D73A9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Safety nets must:</a:t>
            </a:r>
          </a:p>
          <a:p>
            <a:pPr marL="171450" indent="-171450" rtl="0">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Extend 8 feet beyond the edge of the work surface where employees are exposed.</a:t>
            </a:r>
          </a:p>
          <a:p>
            <a:pPr marL="171450" indent="-171450" rtl="0">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Be installed as close under the work surface as practical but in no case more than 25 feet below. </a:t>
            </a:r>
          </a:p>
          <a:p>
            <a:pPr marL="171450" indent="-171450" rtl="0">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Be drop-tested at the jobsite after initial installation and before being used as a fall protection system.</a:t>
            </a:r>
          </a:p>
          <a:p>
            <a:pPr rtl="0"/>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dirty="0">
              <a:ea typeface="ＭＳ Ｐゴシック" panose="020B0600070205080204" pitchFamily="34" charset="-128"/>
            </a:endParaRPr>
          </a:p>
          <a:p>
            <a:pPr rtl="0"/>
            <a:endParaRPr lang="en-US" altLang="en-US" dirty="0">
              <a:ea typeface="ＭＳ Ｐゴシック" panose="020B0600070205080204" pitchFamily="34" charset="-128"/>
            </a:endParaRPr>
          </a:p>
        </p:txBody>
      </p:sp>
      <p:sp>
        <p:nvSpPr>
          <p:cNvPr id="140292" name="Slide Number Placeholder 3">
            <a:extLst>
              <a:ext uri="{FF2B5EF4-FFF2-40B4-BE49-F238E27FC236}">
                <a16:creationId xmlns:a16="http://schemas.microsoft.com/office/drawing/2014/main" id="{2A9FBC8C-51D5-4B38-B1E4-8562FE69B7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00DDE7F3-C364-46C6-82B1-9348293416CD}" type="slidenum">
              <a:rPr lang="en-US" altLang="en-US"/>
              <a:pPr rtl="0" eaLnBrk="1" hangingPunct="1">
                <a:spcBef>
                  <a:spcPct val="0"/>
                </a:spcBef>
              </a:pPr>
              <a:t>38</a:t>
            </a:fld>
            <a:endParaRPr lang="en-US" altLang="en-US"/>
          </a:p>
        </p:txBody>
      </p:sp>
    </p:spTree>
    <p:extLst>
      <p:ext uri="{BB962C8B-B14F-4D97-AF65-F5344CB8AC3E}">
        <p14:creationId xmlns:p14="http://schemas.microsoft.com/office/powerpoint/2010/main" val="2440511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AB8AF42E-C7B9-4C58-964E-B1C0950A6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B8F742E1-D936-4D69-AA85-8827EBA590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Photo from OSHA</a:t>
            </a:r>
          </a:p>
        </p:txBody>
      </p:sp>
      <p:sp>
        <p:nvSpPr>
          <p:cNvPr id="141316" name="Slide Number Placeholder 3">
            <a:extLst>
              <a:ext uri="{FF2B5EF4-FFF2-40B4-BE49-F238E27FC236}">
                <a16:creationId xmlns:a16="http://schemas.microsoft.com/office/drawing/2014/main" id="{A2B269F1-4F1A-45CF-9E84-77866E001C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43511463-63A7-4ECC-971B-FC521C790210}" type="slidenum">
              <a:rPr lang="en-US" altLang="en-US"/>
              <a:pPr rtl="0" eaLnBrk="1" hangingPunct="1">
                <a:spcBef>
                  <a:spcPct val="0"/>
                </a:spcBef>
              </a:pPr>
              <a:t>39</a:t>
            </a:fld>
            <a:endParaRPr lang="en-US" altLang="en-US"/>
          </a:p>
        </p:txBody>
      </p:sp>
    </p:spTree>
    <p:extLst>
      <p:ext uri="{BB962C8B-B14F-4D97-AF65-F5344CB8AC3E}">
        <p14:creationId xmlns:p14="http://schemas.microsoft.com/office/powerpoint/2010/main" val="1657544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779F68F3-2F22-4A21-9873-359B7841BB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E3478333-E014-4D26-9B8E-296F4A7A7F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ea typeface="ＭＳ Ｐゴシック" panose="020B0600070205080204" pitchFamily="34" charset="-128"/>
              </a:rPr>
              <a:t>A personal fall arrest system (PFAS) is </a:t>
            </a:r>
            <a:r>
              <a:rPr lang="es">
                <a:latin typeface="Arial" panose="020B0604020202020204" pitchFamily="34" charset="0"/>
                <a:ea typeface="ＭＳ Ｐゴシック" panose="020B0600070205080204" pitchFamily="34" charset="-128"/>
                <a:cs typeface="Arial" panose="020B0604020202020204" pitchFamily="34" charset="0"/>
              </a:rPr>
              <a:t>comprised of an anchorage point, connectors, and a body harness used together to keep a worker from free falling from an elevated surface.</a:t>
            </a:r>
          </a:p>
          <a:p>
            <a:pPr rtl="0"/>
            <a:endParaRPr lang="en-US" altLang="en-US" dirty="0">
              <a:ea typeface="ＭＳ Ｐゴシック" panose="020B0600070205080204" pitchFamily="34" charset="-128"/>
            </a:endParaRP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courtesy of NAHB. </a:t>
            </a:r>
          </a:p>
          <a:p>
            <a:pPr rtl="0"/>
            <a:endParaRPr lang="en-US" altLang="en-US" dirty="0">
              <a:ea typeface="ＭＳ Ｐゴシック" panose="020B0600070205080204" pitchFamily="34" charset="-128"/>
            </a:endParaRPr>
          </a:p>
        </p:txBody>
      </p:sp>
      <p:sp>
        <p:nvSpPr>
          <p:cNvPr id="151556" name="Slide Number Placeholder 3">
            <a:extLst>
              <a:ext uri="{FF2B5EF4-FFF2-40B4-BE49-F238E27FC236}">
                <a16:creationId xmlns:a16="http://schemas.microsoft.com/office/drawing/2014/main" id="{8538FE75-3444-4797-80BE-234020779B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9BE3E3DF-C293-4BDD-A17B-035D2DC835C4}" type="slidenum">
              <a:rPr lang="en-US" altLang="en-US"/>
              <a:pPr rtl="0" eaLnBrk="1" hangingPunct="1">
                <a:spcBef>
                  <a:spcPct val="0"/>
                </a:spcBef>
              </a:pPr>
              <a:t>40</a:t>
            </a:fld>
            <a:endParaRPr lang="en-US" altLang="en-US"/>
          </a:p>
        </p:txBody>
      </p:sp>
    </p:spTree>
    <p:extLst>
      <p:ext uri="{BB962C8B-B14F-4D97-AF65-F5344CB8AC3E}">
        <p14:creationId xmlns:p14="http://schemas.microsoft.com/office/powerpoint/2010/main" val="193794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dirty="0"/>
              <a:t>Discuss the learning objectives for Section </a:t>
            </a:r>
            <a:r>
              <a:rPr lang="es" dirty="0" smtClean="0"/>
              <a:t>4.  </a:t>
            </a:r>
            <a:r>
              <a:rPr lang="es" dirty="0"/>
              <a:t>In this section we will address conventional fall protection systems, including:</a:t>
            </a:r>
          </a:p>
          <a:p>
            <a:pPr marL="171450" indent="-171450" rtl="0">
              <a:buFont typeface="Arial" panose="020B0604020202020204" pitchFamily="34" charset="0"/>
              <a:buChar char="•"/>
            </a:pPr>
            <a:r>
              <a:rPr lang="es" dirty="0"/>
              <a:t>Identify when fall protection is required.</a:t>
            </a:r>
          </a:p>
          <a:p>
            <a:pPr marL="171450" indent="-171450" rtl="0">
              <a:buFont typeface="Arial" panose="020B0604020202020204" pitchFamily="34" charset="0"/>
              <a:buChar char="•"/>
            </a:pPr>
            <a:r>
              <a:rPr lang="es" dirty="0"/>
              <a:t>Identify types of “conventional” fall protection systems.</a:t>
            </a:r>
          </a:p>
          <a:p>
            <a:pPr marL="171450" indent="-171450" rtl="0">
              <a:buFont typeface="Arial" panose="020B0604020202020204" pitchFamily="34" charset="0"/>
              <a:buChar char="•"/>
            </a:pPr>
            <a:r>
              <a:rPr lang="es" dirty="0"/>
              <a:t>Determine which protection system to use for a given fall hazard.</a:t>
            </a:r>
          </a:p>
          <a:p>
            <a:pPr marL="171450" indent="-171450" rtl="0">
              <a:buFont typeface="Arial" panose="020B0604020202020204" pitchFamily="34" charset="0"/>
              <a:buChar char="•"/>
            </a:pPr>
            <a:r>
              <a:rPr lang="es" dirty="0"/>
              <a:t>Identify key requirements and basic safety practices for each protection system.</a:t>
            </a:r>
          </a:p>
          <a:p>
            <a:pPr rtl="0"/>
            <a:endParaRPr lang="en-US" dirty="0" smtClean="0"/>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5</a:t>
            </a:fld>
            <a:endParaRPr lang="en-US"/>
          </a:p>
        </p:txBody>
      </p:sp>
    </p:spTree>
    <p:extLst>
      <p:ext uri="{BB962C8B-B14F-4D97-AF65-F5344CB8AC3E}">
        <p14:creationId xmlns:p14="http://schemas.microsoft.com/office/powerpoint/2010/main" val="25106524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41</a:t>
            </a:fld>
            <a:endParaRPr lang="en-US"/>
          </a:p>
        </p:txBody>
      </p:sp>
    </p:spTree>
    <p:extLst>
      <p:ext uri="{BB962C8B-B14F-4D97-AF65-F5344CB8AC3E}">
        <p14:creationId xmlns:p14="http://schemas.microsoft.com/office/powerpoint/2010/main" val="775403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A844F87D-379F-4867-89E2-ECEEA58A4E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7CCC2EBB-48CD-47A0-B450-953A3F946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Lifelines can include rope-grab or self-retracting lanyards.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53604" name="Slide Number Placeholder 3">
            <a:extLst>
              <a:ext uri="{FF2B5EF4-FFF2-40B4-BE49-F238E27FC236}">
                <a16:creationId xmlns:a16="http://schemas.microsoft.com/office/drawing/2014/main" id="{023BC157-87B5-4DB4-BCD5-3E44F3424E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E56F6D3E-7892-435F-B307-D971E3BE11C9}" type="slidenum">
              <a:rPr lang="en-US" altLang="en-US"/>
              <a:pPr rtl="0" eaLnBrk="1" hangingPunct="1">
                <a:spcBef>
                  <a:spcPct val="0"/>
                </a:spcBef>
              </a:pPr>
              <a:t>42</a:t>
            </a:fld>
            <a:endParaRPr lang="en-US" altLang="en-US"/>
          </a:p>
        </p:txBody>
      </p:sp>
    </p:spTree>
    <p:extLst>
      <p:ext uri="{BB962C8B-B14F-4D97-AF65-F5344CB8AC3E}">
        <p14:creationId xmlns:p14="http://schemas.microsoft.com/office/powerpoint/2010/main" val="27531799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A844F87D-379F-4867-89E2-ECEEA58A4E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7CCC2EBB-48CD-47A0-B450-953A3F946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The lower prices and rising availability of self-retracting lanyards (SRL) has led to a dramatic increase in use in recent years. SRL’s serve a variety of uses to protect workers from falling. </a:t>
            </a:r>
          </a:p>
        </p:txBody>
      </p:sp>
      <p:sp>
        <p:nvSpPr>
          <p:cNvPr id="153604" name="Slide Number Placeholder 3">
            <a:extLst>
              <a:ext uri="{FF2B5EF4-FFF2-40B4-BE49-F238E27FC236}">
                <a16:creationId xmlns:a16="http://schemas.microsoft.com/office/drawing/2014/main" id="{023BC157-87B5-4DB4-BCD5-3E44F3424E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E56F6D3E-7892-435F-B307-D971E3BE11C9}" type="slidenum">
              <a:rPr lang="en-US" altLang="en-US"/>
              <a:pPr rtl="0" eaLnBrk="1" hangingPunct="1">
                <a:spcBef>
                  <a:spcPct val="0"/>
                </a:spcBef>
              </a:pPr>
              <a:t>43</a:t>
            </a:fld>
            <a:endParaRPr lang="en-US" altLang="en-US"/>
          </a:p>
        </p:txBody>
      </p:sp>
    </p:spTree>
    <p:extLst>
      <p:ext uri="{BB962C8B-B14F-4D97-AF65-F5344CB8AC3E}">
        <p14:creationId xmlns:p14="http://schemas.microsoft.com/office/powerpoint/2010/main" val="3982267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E2AA8C6B-5E22-4F2B-B318-E5A6553AD1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2A7DA779-0B70-4574-B46A-A7ECEB5342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Prior to use, a PFAS should be inspected and damaged, work or components that have experienced an arrested fall should be removed from service. All manufacturer’s instructions should be followed for proper use. </a:t>
            </a:r>
          </a:p>
        </p:txBody>
      </p:sp>
      <p:sp>
        <p:nvSpPr>
          <p:cNvPr id="158724" name="Slide Number Placeholder 3">
            <a:extLst>
              <a:ext uri="{FF2B5EF4-FFF2-40B4-BE49-F238E27FC236}">
                <a16:creationId xmlns:a16="http://schemas.microsoft.com/office/drawing/2014/main" id="{A8EAEFE3-09E9-4A18-8445-1BA8F5ADF9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2D40E237-181A-4E94-916C-9FEBEF302D36}" type="slidenum">
              <a:rPr lang="en-US" altLang="en-US"/>
              <a:pPr rtl="0" eaLnBrk="1" hangingPunct="1">
                <a:spcBef>
                  <a:spcPct val="0"/>
                </a:spcBef>
              </a:pPr>
              <a:t>44</a:t>
            </a:fld>
            <a:endParaRPr lang="en-US" altLang="en-US"/>
          </a:p>
        </p:txBody>
      </p:sp>
    </p:spTree>
    <p:extLst>
      <p:ext uri="{BB962C8B-B14F-4D97-AF65-F5344CB8AC3E}">
        <p14:creationId xmlns:p14="http://schemas.microsoft.com/office/powerpoint/2010/main" val="22448019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A3D05920-10BE-480D-B7B3-01D60ADA8E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F49A9AC3-88EB-4766-ADB7-84FFF5E57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Components of a PFAS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a:latin typeface="Arial" panose="020B0604020202020204" pitchFamily="34" charset="0"/>
                <a:ea typeface="ＭＳ Ｐゴシック" panose="020B0600070205080204" pitchFamily="34" charset="-128"/>
                <a:cs typeface="Arial" panose="020B0604020202020204" pitchFamily="34" charset="0"/>
              </a:rPr>
              <a:t>D-rings and snaphooks which must be capable of withstanding 3,600 lbs. without failure. </a:t>
            </a:r>
          </a:p>
          <a:p>
            <a:pPr marL="171450" indent="-171450" rtl="0" eaLnBrk="1" hangingPunct="1">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Snaphooks which must not be attached to:</a:t>
            </a:r>
          </a:p>
          <a:p>
            <a:pPr marL="628650" lvl="1" indent="-171450" rtl="0" eaLnBrk="1" hangingPunct="1">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Directly to webbing, rope or wire rope</a:t>
            </a:r>
          </a:p>
          <a:p>
            <a:pPr marL="628650" lvl="1" indent="-171450" rtl="0" eaLnBrk="1" hangingPunct="1">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To each other</a:t>
            </a:r>
          </a:p>
          <a:p>
            <a:pPr marL="628650" lvl="1" indent="-171450" rtl="0" eaLnBrk="1" hangingPunct="1">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To a D-ring with another snaphook or connector on it</a:t>
            </a:r>
          </a:p>
          <a:p>
            <a:pPr marL="628650" lvl="1" indent="-171450" rtl="0" eaLnBrk="1" hangingPunct="1">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To a horizontal lifeline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altLang="en-US" dirty="0">
              <a:ea typeface="ＭＳ Ｐゴシック" panose="020B0600070205080204" pitchFamily="34" charset="-128"/>
            </a:endParaRPr>
          </a:p>
        </p:txBody>
      </p:sp>
      <p:sp>
        <p:nvSpPr>
          <p:cNvPr id="160772" name="Slide Number Placeholder 3">
            <a:extLst>
              <a:ext uri="{FF2B5EF4-FFF2-40B4-BE49-F238E27FC236}">
                <a16:creationId xmlns:a16="http://schemas.microsoft.com/office/drawing/2014/main" id="{43835ABE-C841-49A1-9E0D-00BDA99DD5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2DB86C-41A4-428D-97D3-3F14395CCAC4}" type="slidenum">
              <a:rPr lang="en-US" altLang="en-US"/>
              <a:pPr rtl="0" eaLnBrk="1" hangingPunct="1">
                <a:spcBef>
                  <a:spcPct val="0"/>
                </a:spcBef>
              </a:pPr>
              <a:t>45</a:t>
            </a:fld>
            <a:endParaRPr lang="en-US" altLang="en-US"/>
          </a:p>
        </p:txBody>
      </p:sp>
    </p:spTree>
    <p:extLst>
      <p:ext uri="{BB962C8B-B14F-4D97-AF65-F5344CB8AC3E}">
        <p14:creationId xmlns:p14="http://schemas.microsoft.com/office/powerpoint/2010/main" val="13991497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EF27993B-2980-4992-B966-4A62A75F0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0B7F5655-8B8D-42B3-AA3F-AAAA19C724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When inspecting a harness: </a:t>
            </a:r>
          </a:p>
          <a:p>
            <a:pPr marL="628650" lvl="1" indent="-171450" rtl="0">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Inspecting the buckles</a:t>
            </a:r>
          </a:p>
          <a:p>
            <a:pPr marL="628650" lvl="1" indent="-171450" rtl="0">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Inspecting the lanyard</a:t>
            </a:r>
          </a:p>
          <a:p>
            <a:pPr marL="628650" lvl="1" indent="-171450" rtl="0">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Carefully checking the webbing for distortions</a:t>
            </a:r>
          </a:p>
          <a:p>
            <a:pPr marL="628650" lvl="1" indent="-171450" rtl="0">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Check the hardware (D-rings) connectors for defects </a:t>
            </a:r>
          </a:p>
          <a:p>
            <a:pPr marL="628650" lvl="1" indent="-171450" rtl="0">
              <a:buFont typeface="Arial" panose="020B0604020202020204" pitchFamily="34" charset="0"/>
              <a:buChar char="•"/>
            </a:pPr>
            <a:r>
              <a:rPr lang="es">
                <a:latin typeface="Arial" panose="020B0604020202020204" pitchFamily="34" charset="0"/>
                <a:ea typeface="ＭＳ Ｐゴシック" panose="020B0600070205080204" pitchFamily="34" charset="-128"/>
                <a:cs typeface="Arial" panose="020B0604020202020204" pitchFamily="34" charset="0"/>
              </a:rPr>
              <a:t>Inspect rope or lifeline for any rips, tears, or deformities </a:t>
            </a:r>
          </a:p>
          <a:p>
            <a:pPr rtl="0"/>
            <a:endParaRPr lang="en-US" altLang="en-US" dirty="0">
              <a:ea typeface="ＭＳ Ｐゴシック" panose="020B0600070205080204" pitchFamily="34" charset="-128"/>
            </a:endParaRPr>
          </a:p>
        </p:txBody>
      </p:sp>
      <p:sp>
        <p:nvSpPr>
          <p:cNvPr id="161796" name="Slide Number Placeholder 3">
            <a:extLst>
              <a:ext uri="{FF2B5EF4-FFF2-40B4-BE49-F238E27FC236}">
                <a16:creationId xmlns:a16="http://schemas.microsoft.com/office/drawing/2014/main" id="{A682886A-8414-4EE5-818C-B8C8E715E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B1D1A3FB-3F70-4AA2-9F7C-C68401FDC755}" type="slidenum">
              <a:rPr lang="en-US" altLang="en-US"/>
              <a:pPr rtl="0" eaLnBrk="1" hangingPunct="1">
                <a:spcBef>
                  <a:spcPct val="0"/>
                </a:spcBef>
              </a:pPr>
              <a:t>46</a:t>
            </a:fld>
            <a:endParaRPr lang="en-US" altLang="en-US"/>
          </a:p>
        </p:txBody>
      </p:sp>
    </p:spTree>
    <p:extLst>
      <p:ext uri="{BB962C8B-B14F-4D97-AF65-F5344CB8AC3E}">
        <p14:creationId xmlns:p14="http://schemas.microsoft.com/office/powerpoint/2010/main" val="3005110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EF27993B-2980-4992-B966-4A62A75F0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0B7F5655-8B8D-42B3-AA3F-AAAA19C724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ea typeface="ＭＳ Ｐゴシック" panose="020B0600070205080204" pitchFamily="34" charset="-128"/>
                <a:cs typeface="Arial" panose="020B0604020202020204" pitchFamily="34" charset="0"/>
              </a:rPr>
              <a:t>Many types of harnesses and SRL’s have inspection tags installed on them. </a:t>
            </a:r>
          </a:p>
          <a:p>
            <a:pPr rtl="0"/>
            <a:endParaRPr lang="en-US" altLang="en-US" dirty="0">
              <a:ea typeface="ＭＳ Ｐゴシック" panose="020B0600070205080204" pitchFamily="34" charset="-128"/>
            </a:endParaRPr>
          </a:p>
        </p:txBody>
      </p:sp>
      <p:sp>
        <p:nvSpPr>
          <p:cNvPr id="161796" name="Slide Number Placeholder 3">
            <a:extLst>
              <a:ext uri="{FF2B5EF4-FFF2-40B4-BE49-F238E27FC236}">
                <a16:creationId xmlns:a16="http://schemas.microsoft.com/office/drawing/2014/main" id="{A682886A-8414-4EE5-818C-B8C8E715E4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B1D1A3FB-3F70-4AA2-9F7C-C68401FDC755}" type="slidenum">
              <a:rPr lang="en-US" altLang="en-US"/>
              <a:pPr rtl="0" eaLnBrk="1" hangingPunct="1">
                <a:spcBef>
                  <a:spcPct val="0"/>
                </a:spcBef>
              </a:pPr>
              <a:t>47</a:t>
            </a:fld>
            <a:endParaRPr lang="en-US" altLang="en-US"/>
          </a:p>
        </p:txBody>
      </p:sp>
    </p:spTree>
    <p:extLst>
      <p:ext uri="{BB962C8B-B14F-4D97-AF65-F5344CB8AC3E}">
        <p14:creationId xmlns:p14="http://schemas.microsoft.com/office/powerpoint/2010/main" val="3932156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92E29981-2D85-4790-96B4-E6AED70EB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F068BD20-49EB-4CCB-856B-CDFF699F48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When wearing a PFAS, always remember to locate the D-ring on the back of the harness in the center of the back, between the shoulder blades. </a:t>
            </a:r>
          </a:p>
        </p:txBody>
      </p:sp>
      <p:sp>
        <p:nvSpPr>
          <p:cNvPr id="159748" name="Slide Number Placeholder 3">
            <a:extLst>
              <a:ext uri="{FF2B5EF4-FFF2-40B4-BE49-F238E27FC236}">
                <a16:creationId xmlns:a16="http://schemas.microsoft.com/office/drawing/2014/main" id="{3CA16E7D-3EC7-4FF3-8D2F-5BA89B90C4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2142AAE4-2C57-4B65-8817-FF2F898C3544}" type="slidenum">
              <a:rPr lang="en-US" altLang="en-US"/>
              <a:pPr rtl="0" eaLnBrk="1" hangingPunct="1">
                <a:spcBef>
                  <a:spcPct val="0"/>
                </a:spcBef>
              </a:pPr>
              <a:t>48</a:t>
            </a:fld>
            <a:endParaRPr lang="en-US" altLang="en-US"/>
          </a:p>
        </p:txBody>
      </p:sp>
    </p:spTree>
    <p:extLst>
      <p:ext uri="{BB962C8B-B14F-4D97-AF65-F5344CB8AC3E}">
        <p14:creationId xmlns:p14="http://schemas.microsoft.com/office/powerpoint/2010/main" val="22763458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92E29981-2D85-4790-96B4-E6AED70EB9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F068BD20-49EB-4CCB-856B-CDFF699F48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Always adjust the harness to ensure it fits tight to prevent you from falling out of the harness in the event of a fall.</a:t>
            </a:r>
            <a:endParaRPr lang="en-US" altLang="en-US" dirty="0">
              <a:ea typeface="ＭＳ Ｐゴシック" panose="020B0600070205080204" pitchFamily="34" charset="-128"/>
            </a:endParaRPr>
          </a:p>
        </p:txBody>
      </p:sp>
      <p:sp>
        <p:nvSpPr>
          <p:cNvPr id="159748" name="Slide Number Placeholder 3">
            <a:extLst>
              <a:ext uri="{FF2B5EF4-FFF2-40B4-BE49-F238E27FC236}">
                <a16:creationId xmlns:a16="http://schemas.microsoft.com/office/drawing/2014/main" id="{3CA16E7D-3EC7-4FF3-8D2F-5BA89B90C4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2142AAE4-2C57-4B65-8817-FF2F898C3544}" type="slidenum">
              <a:rPr lang="en-US" altLang="en-US"/>
              <a:pPr rtl="0" eaLnBrk="1" hangingPunct="1">
                <a:spcBef>
                  <a:spcPct val="0"/>
                </a:spcBef>
              </a:pPr>
              <a:t>49</a:t>
            </a:fld>
            <a:endParaRPr lang="en-US" altLang="en-US"/>
          </a:p>
        </p:txBody>
      </p:sp>
    </p:spTree>
    <p:extLst>
      <p:ext uri="{BB962C8B-B14F-4D97-AF65-F5344CB8AC3E}">
        <p14:creationId xmlns:p14="http://schemas.microsoft.com/office/powerpoint/2010/main" val="19726823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6419AB1-2654-4C8B-A5C2-BAB1BEE47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0501149-0F75-4595-BC99-7C55B2D73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ea typeface="ＭＳ Ｐゴシック" panose="020B0600070205080204" pitchFamily="34" charset="-128"/>
                <a:cs typeface="Arial" panose="020B0604020202020204" pitchFamily="34" charset="0"/>
              </a:rPr>
              <a:t>Anchor points must be capable of supporting 5,000 pounds or twice the intended load.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Second photo is directly from Miller Fall Protection by Honeywell. https://www.millerfallprotection.com/smart-solutions/guide-to-fall-protection/personal-fall-arrest-system</a:t>
            </a:r>
          </a:p>
          <a:p>
            <a:pPr rtl="0"/>
            <a:endParaRPr lang="en-US" altLang="en-US" dirty="0">
              <a:ea typeface="ＭＳ Ｐゴシック" panose="020B0600070205080204" pitchFamily="34" charset="-128"/>
            </a:endParaRPr>
          </a:p>
        </p:txBody>
      </p:sp>
      <p:sp>
        <p:nvSpPr>
          <p:cNvPr id="155652" name="Slide Number Placeholder 3">
            <a:extLst>
              <a:ext uri="{FF2B5EF4-FFF2-40B4-BE49-F238E27FC236}">
                <a16:creationId xmlns:a16="http://schemas.microsoft.com/office/drawing/2014/main" id="{EF0F1484-BA02-41CB-9E44-7751878AE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21E7C334-DDAE-468F-BAF6-4C4C9EBE618C}" type="slidenum">
              <a:rPr lang="en-US" altLang="en-US"/>
              <a:pPr rtl="0" eaLnBrk="1" hangingPunct="1">
                <a:spcBef>
                  <a:spcPct val="0"/>
                </a:spcBef>
              </a:pPr>
              <a:t>50</a:t>
            </a:fld>
            <a:endParaRPr lang="en-US" altLang="en-US"/>
          </a:p>
        </p:txBody>
      </p:sp>
    </p:spTree>
    <p:extLst>
      <p:ext uri="{BB962C8B-B14F-4D97-AF65-F5344CB8AC3E}">
        <p14:creationId xmlns:p14="http://schemas.microsoft.com/office/powerpoint/2010/main" val="56951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ea typeface="ＭＳ Ｐゴシック" panose="020B0600070205080204" pitchFamily="34" charset="-128"/>
              </a:rPr>
              <a:t>Discuss that OSHA’s fall protection regulation is found in 29 Code of Federal Regulations 1926 Subpart M. When workers are exposed to fall hazards 6 feet or more, OSHA requires the use of conventional fall protection, other work methods or alternative fall protection.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6</a:t>
            </a:fld>
            <a:endParaRPr lang="en-US"/>
          </a:p>
        </p:txBody>
      </p:sp>
    </p:spTree>
    <p:extLst>
      <p:ext uri="{BB962C8B-B14F-4D97-AF65-F5344CB8AC3E}">
        <p14:creationId xmlns:p14="http://schemas.microsoft.com/office/powerpoint/2010/main" val="35911341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6419AB1-2654-4C8B-A5C2-BAB1BEE47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0501149-0F75-4595-BC99-7C55B2D73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This slide shows a worker installing roof sheathing while wearing a PFAS connected to an anchor point on a series of braced trusses. </a:t>
            </a:r>
          </a:p>
        </p:txBody>
      </p:sp>
      <p:sp>
        <p:nvSpPr>
          <p:cNvPr id="155652" name="Slide Number Placeholder 3">
            <a:extLst>
              <a:ext uri="{FF2B5EF4-FFF2-40B4-BE49-F238E27FC236}">
                <a16:creationId xmlns:a16="http://schemas.microsoft.com/office/drawing/2014/main" id="{EF0F1484-BA02-41CB-9E44-7751878AE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21E7C334-DDAE-468F-BAF6-4C4C9EBE618C}" type="slidenum">
              <a:rPr lang="en-US" altLang="en-US"/>
              <a:pPr rtl="0" eaLnBrk="1" hangingPunct="1">
                <a:spcBef>
                  <a:spcPct val="0"/>
                </a:spcBef>
              </a:pPr>
              <a:t>51</a:t>
            </a:fld>
            <a:endParaRPr lang="en-US" altLang="en-US"/>
          </a:p>
        </p:txBody>
      </p:sp>
    </p:spTree>
    <p:extLst>
      <p:ext uri="{BB962C8B-B14F-4D97-AF65-F5344CB8AC3E}">
        <p14:creationId xmlns:p14="http://schemas.microsoft.com/office/powerpoint/2010/main" val="38114272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6419AB1-2654-4C8B-A5C2-BAB1BEE47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0501149-0F75-4595-BC99-7C55B2D73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This slide shows a worker using a PFAS attached to a floor-anchor while using a leading edge self-retracting lanyard. </a:t>
            </a:r>
          </a:p>
        </p:txBody>
      </p:sp>
      <p:sp>
        <p:nvSpPr>
          <p:cNvPr id="155652" name="Slide Number Placeholder 3">
            <a:extLst>
              <a:ext uri="{FF2B5EF4-FFF2-40B4-BE49-F238E27FC236}">
                <a16:creationId xmlns:a16="http://schemas.microsoft.com/office/drawing/2014/main" id="{EF0F1484-BA02-41CB-9E44-7751878AE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21E7C334-DDAE-468F-BAF6-4C4C9EBE618C}" type="slidenum">
              <a:rPr lang="en-US" altLang="en-US"/>
              <a:pPr rtl="0" eaLnBrk="1" hangingPunct="1">
                <a:spcBef>
                  <a:spcPct val="0"/>
                </a:spcBef>
              </a:pPr>
              <a:t>52</a:t>
            </a:fld>
            <a:endParaRPr lang="en-US" altLang="en-US"/>
          </a:p>
        </p:txBody>
      </p:sp>
    </p:spTree>
    <p:extLst>
      <p:ext uri="{BB962C8B-B14F-4D97-AF65-F5344CB8AC3E}">
        <p14:creationId xmlns:p14="http://schemas.microsoft.com/office/powerpoint/2010/main" val="22969918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6419AB1-2654-4C8B-A5C2-BAB1BEE47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0501149-0F75-4595-BC99-7C55B2D73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ea typeface="ＭＳ Ｐゴシック" panose="020B0600070205080204" pitchFamily="34" charset="-128"/>
                <a:cs typeface="Arial" panose="020B0604020202020204" pitchFamily="34" charset="0"/>
              </a:rPr>
              <a:t>A horizontal lifeline is attached to a vertical structural pole and is a system which can be used to tie off framers. </a:t>
            </a:r>
          </a:p>
          <a:p>
            <a:pPr rtl="0"/>
            <a:endParaRPr lang="en-US" altLang="en-US" dirty="0">
              <a:ea typeface="ＭＳ Ｐゴシック" panose="020B0600070205080204" pitchFamily="34" charset="-128"/>
            </a:endParaRPr>
          </a:p>
        </p:txBody>
      </p:sp>
      <p:sp>
        <p:nvSpPr>
          <p:cNvPr id="155652" name="Slide Number Placeholder 3">
            <a:extLst>
              <a:ext uri="{FF2B5EF4-FFF2-40B4-BE49-F238E27FC236}">
                <a16:creationId xmlns:a16="http://schemas.microsoft.com/office/drawing/2014/main" id="{EF0F1484-BA02-41CB-9E44-7751878AE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21E7C334-DDAE-468F-BAF6-4C4C9EBE618C}" type="slidenum">
              <a:rPr lang="en-US" altLang="en-US"/>
              <a:pPr rtl="0" eaLnBrk="1" hangingPunct="1">
                <a:spcBef>
                  <a:spcPct val="0"/>
                </a:spcBef>
              </a:pPr>
              <a:t>53</a:t>
            </a:fld>
            <a:endParaRPr lang="en-US" altLang="en-US"/>
          </a:p>
        </p:txBody>
      </p:sp>
    </p:spTree>
    <p:extLst>
      <p:ext uri="{BB962C8B-B14F-4D97-AF65-F5344CB8AC3E}">
        <p14:creationId xmlns:p14="http://schemas.microsoft.com/office/powerpoint/2010/main" val="15920529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46419AB1-2654-4C8B-A5C2-BAB1BEE479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10501149-0F75-4595-BC99-7C55B2D73A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ea typeface="ＭＳ Ｐゴシック" panose="020B0600070205080204" pitchFamily="34" charset="-128"/>
              </a:rPr>
              <a:t>This slide shows workers attached to a </a:t>
            </a:r>
            <a:r>
              <a:rPr lang="es">
                <a:latin typeface="Arial" panose="020B0604020202020204" pitchFamily="34" charset="0"/>
                <a:ea typeface="ＭＳ Ｐゴシック" panose="020B0600070205080204" pitchFamily="34" charset="-128"/>
                <a:cs typeface="Arial" panose="020B0604020202020204" pitchFamily="34" charset="0"/>
              </a:rPr>
              <a:t>horizontal lifeline, which is attached to a vertical structural pole used to tie off framers. </a:t>
            </a:r>
          </a:p>
          <a:p>
            <a:pPr rtl="0"/>
            <a:endParaRPr lang="en-US" altLang="en-US" dirty="0">
              <a:ea typeface="ＭＳ Ｐゴシック" panose="020B0600070205080204" pitchFamily="34" charset="-128"/>
            </a:endParaRPr>
          </a:p>
        </p:txBody>
      </p:sp>
      <p:sp>
        <p:nvSpPr>
          <p:cNvPr id="155652" name="Slide Number Placeholder 3">
            <a:extLst>
              <a:ext uri="{FF2B5EF4-FFF2-40B4-BE49-F238E27FC236}">
                <a16:creationId xmlns:a16="http://schemas.microsoft.com/office/drawing/2014/main" id="{EF0F1484-BA02-41CB-9E44-7751878AEA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21E7C334-DDAE-468F-BAF6-4C4C9EBE618C}" type="slidenum">
              <a:rPr lang="en-US" altLang="en-US"/>
              <a:pPr rtl="0" eaLnBrk="1" hangingPunct="1">
                <a:spcBef>
                  <a:spcPct val="0"/>
                </a:spcBef>
              </a:pPr>
              <a:t>54</a:t>
            </a:fld>
            <a:endParaRPr lang="en-US" altLang="en-US"/>
          </a:p>
        </p:txBody>
      </p:sp>
    </p:spTree>
    <p:extLst>
      <p:ext uri="{BB962C8B-B14F-4D97-AF65-F5344CB8AC3E}">
        <p14:creationId xmlns:p14="http://schemas.microsoft.com/office/powerpoint/2010/main" val="8984355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188FC6A1-A053-471C-A25D-C6EBC76C44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493734DF-33C5-4C79-AF46-BF4F633F2A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This slide depicts samples of various anchor points. </a:t>
            </a:r>
          </a:p>
          <a:p>
            <a:pPr rtl="0"/>
            <a:endParaRPr lang="en-US" altLang="en-US" dirty="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dirty="0">
              <a:ea typeface="ＭＳ Ｐゴシック" panose="020B0600070205080204" pitchFamily="34" charset="-128"/>
            </a:endParaRPr>
          </a:p>
        </p:txBody>
      </p:sp>
      <p:sp>
        <p:nvSpPr>
          <p:cNvPr id="157700" name="Slide Number Placeholder 3">
            <a:extLst>
              <a:ext uri="{FF2B5EF4-FFF2-40B4-BE49-F238E27FC236}">
                <a16:creationId xmlns:a16="http://schemas.microsoft.com/office/drawing/2014/main" id="{E963316E-61EF-4A24-8054-68204B94DB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560113B7-1DC9-45E3-91C9-9BED3565284C}" type="slidenum">
              <a:rPr lang="en-US" altLang="en-US"/>
              <a:pPr rtl="0" eaLnBrk="1" hangingPunct="1">
                <a:spcBef>
                  <a:spcPct val="0"/>
                </a:spcBef>
              </a:pPr>
              <a:t>55</a:t>
            </a:fld>
            <a:endParaRPr lang="en-US" altLang="en-US"/>
          </a:p>
        </p:txBody>
      </p:sp>
    </p:spTree>
    <p:extLst>
      <p:ext uri="{BB962C8B-B14F-4D97-AF65-F5344CB8AC3E}">
        <p14:creationId xmlns:p14="http://schemas.microsoft.com/office/powerpoint/2010/main" val="34208969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4AC80E70-1B3D-4D20-98E1-1FB765248A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384BEF47-3DAF-41C9-B6A2-EC23424765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Various factors go into calculating a fall distance, including the height of a worker, fit of harness, type of lanyard and built-in safety factors. </a:t>
            </a:r>
          </a:p>
        </p:txBody>
      </p:sp>
      <p:sp>
        <p:nvSpPr>
          <p:cNvPr id="165892" name="Slide Number Placeholder 3">
            <a:extLst>
              <a:ext uri="{FF2B5EF4-FFF2-40B4-BE49-F238E27FC236}">
                <a16:creationId xmlns:a16="http://schemas.microsoft.com/office/drawing/2014/main" id="{4BB3FEDD-5A65-44A2-8EAC-E78BFC4287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9449C0F0-BEF7-41DD-8990-670C9DECA0D6}" type="slidenum">
              <a:rPr lang="en-US" altLang="en-US"/>
              <a:pPr rtl="0" eaLnBrk="1" hangingPunct="1">
                <a:spcBef>
                  <a:spcPct val="0"/>
                </a:spcBef>
              </a:pPr>
              <a:t>56</a:t>
            </a:fld>
            <a:endParaRPr lang="en-US" altLang="en-US"/>
          </a:p>
        </p:txBody>
      </p:sp>
    </p:spTree>
    <p:extLst>
      <p:ext uri="{BB962C8B-B14F-4D97-AF65-F5344CB8AC3E}">
        <p14:creationId xmlns:p14="http://schemas.microsoft.com/office/powerpoint/2010/main" val="3026916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37623140-52F4-4081-921F-9A799773D3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930C768B-8832-4BB1-874E-B094AD2BB7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r>
              <a:rPr lang="es" i="1">
                <a:ea typeface="ＭＳ Ｐゴシック" panose="020B0600070205080204" pitchFamily="34" charset="-128"/>
              </a:rPr>
              <a:t>Illustration courtesy of: Miller Fall Protection, Bacou-Dalloz.</a:t>
            </a:r>
          </a:p>
          <a:p>
            <a:pPr rtl="0"/>
            <a:endParaRPr lang="en-US" altLang="en-US">
              <a:ea typeface="ＭＳ Ｐゴシック" panose="020B0600070205080204" pitchFamily="34" charset="-128"/>
            </a:endParaRPr>
          </a:p>
        </p:txBody>
      </p:sp>
      <p:sp>
        <p:nvSpPr>
          <p:cNvPr id="164868" name="Slide Number Placeholder 3">
            <a:extLst>
              <a:ext uri="{FF2B5EF4-FFF2-40B4-BE49-F238E27FC236}">
                <a16:creationId xmlns:a16="http://schemas.microsoft.com/office/drawing/2014/main" id="{8B2F2E7D-B4E4-4526-8A56-B39BC220CF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EE723A8C-702D-4214-9872-FCF6F0303CD1}" type="slidenum">
              <a:rPr lang="en-US" altLang="en-US"/>
              <a:pPr rtl="0" eaLnBrk="1" hangingPunct="1">
                <a:spcBef>
                  <a:spcPct val="0"/>
                </a:spcBef>
              </a:pPr>
              <a:t>57</a:t>
            </a:fld>
            <a:endParaRPr lang="en-US" altLang="en-US"/>
          </a:p>
        </p:txBody>
      </p:sp>
    </p:spTree>
    <p:extLst>
      <p:ext uri="{BB962C8B-B14F-4D97-AF65-F5344CB8AC3E}">
        <p14:creationId xmlns:p14="http://schemas.microsoft.com/office/powerpoint/2010/main" val="31478830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0B259F10-7121-4B4B-9261-55FCA9D70D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1E779F1A-52C9-4F6C-9CBF-0357F028A4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A swing fall can be created </a:t>
            </a:r>
            <a:r>
              <a:rPr lang="es">
                <a:latin typeface="Arial" panose="020B0604020202020204" pitchFamily="34" charset="0"/>
                <a:ea typeface="ＭＳ Ｐゴシック" panose="020B0600070205080204" pitchFamily="34" charset="-128"/>
                <a:cs typeface="Arial" panose="020B0604020202020204" pitchFamily="34" charset="0"/>
              </a:rPr>
              <a:t>if a worker is not directly below the anchor point and experiences a fall; which caused the worker to swing back towards the anchor point. </a:t>
            </a:r>
            <a:endParaRPr lang="en-US" altLang="en-US" dirty="0">
              <a:ea typeface="ＭＳ Ｐゴシック" panose="020B0600070205080204" pitchFamily="34" charset="-128"/>
            </a:endParaRPr>
          </a:p>
        </p:txBody>
      </p:sp>
      <p:sp>
        <p:nvSpPr>
          <p:cNvPr id="166916" name="Slide Number Placeholder 3">
            <a:extLst>
              <a:ext uri="{FF2B5EF4-FFF2-40B4-BE49-F238E27FC236}">
                <a16:creationId xmlns:a16="http://schemas.microsoft.com/office/drawing/2014/main" id="{5A742E7A-98F3-44E1-B2F0-BA3B766003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0BBF7904-4ABF-45DA-8E72-F2899D81A055}" type="slidenum">
              <a:rPr lang="en-US" altLang="en-US"/>
              <a:pPr rtl="0" eaLnBrk="1" hangingPunct="1">
                <a:spcBef>
                  <a:spcPct val="0"/>
                </a:spcBef>
              </a:pPr>
              <a:t>58</a:t>
            </a:fld>
            <a:endParaRPr lang="en-US" altLang="en-US"/>
          </a:p>
        </p:txBody>
      </p:sp>
    </p:spTree>
    <p:extLst>
      <p:ext uri="{BB962C8B-B14F-4D97-AF65-F5344CB8AC3E}">
        <p14:creationId xmlns:p14="http://schemas.microsoft.com/office/powerpoint/2010/main" val="11215678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BF4B8931-9C40-44E2-801C-CD6AA2C7B5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C72453A0-DAB3-43BF-9DA2-C5BE650E2D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ea typeface="ＭＳ Ｐゴシック" panose="020B0600070205080204" pitchFamily="34" charset="-128"/>
              </a:rPr>
              <a:t>To reduce the risk of a swing fall hazard workers should work no more than 30 degrees from an anchor point. </a:t>
            </a:r>
          </a:p>
          <a:p>
            <a:pPr rtl="0"/>
            <a:endParaRPr lang="en-US" altLang="en-US" dirty="0">
              <a:ea typeface="ＭＳ Ｐゴシック" panose="020B0600070205080204" pitchFamily="34" charset="-128"/>
            </a:endParaRPr>
          </a:p>
        </p:txBody>
      </p:sp>
      <p:sp>
        <p:nvSpPr>
          <p:cNvPr id="167940" name="Slide Number Placeholder 3">
            <a:extLst>
              <a:ext uri="{FF2B5EF4-FFF2-40B4-BE49-F238E27FC236}">
                <a16:creationId xmlns:a16="http://schemas.microsoft.com/office/drawing/2014/main" id="{5639D571-850C-4D4F-B84F-56CD2DC9F2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4555F7E3-2868-4D15-8B8A-665B80B083FB}" type="slidenum">
              <a:rPr lang="en-US" altLang="en-US"/>
              <a:pPr rtl="0" eaLnBrk="1" hangingPunct="1">
                <a:spcBef>
                  <a:spcPct val="0"/>
                </a:spcBef>
              </a:pPr>
              <a:t>59</a:t>
            </a:fld>
            <a:endParaRPr lang="en-US" altLang="en-US"/>
          </a:p>
        </p:txBody>
      </p:sp>
    </p:spTree>
    <p:extLst>
      <p:ext uri="{BB962C8B-B14F-4D97-AF65-F5344CB8AC3E}">
        <p14:creationId xmlns:p14="http://schemas.microsoft.com/office/powerpoint/2010/main" val="3781327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b="0">
                <a:latin typeface="Arial" panose="020B0604020202020204" pitchFamily="34" charset="0"/>
                <a:ea typeface="ＭＳ Ｐゴシック" panose="020B0600070205080204" pitchFamily="34" charset="-128"/>
              </a:rPr>
              <a:t>This slide shows a worker exposed to a swing fall hazard. </a:t>
            </a:r>
          </a:p>
          <a:p>
            <a:pPr rtl="0"/>
            <a:endParaRPr lang="en-US" altLang="en-US" b="1" dirty="0" smtClean="0">
              <a:latin typeface="Arial" panose="020B0604020202020204" pitchFamily="34" charset="0"/>
              <a:ea typeface="ＭＳ Ｐゴシック" panose="020B0600070205080204" pitchFamily="34" charset="-128"/>
            </a:endParaRPr>
          </a:p>
          <a:p>
            <a:pPr rtl="0"/>
            <a:r>
              <a:rPr lang="es">
                <a:ea typeface="ＭＳ Ｐゴシック" panose="020B0600070205080204" pitchFamily="34" charset="-128"/>
              </a:rPr>
              <a:t>Photo provided by materials developed through a Susan Harwood Training Grant, a program of the US Department of Labor, Occupational Safety &amp; Health Administration </a:t>
            </a:r>
          </a:p>
          <a:p>
            <a:pPr rtl="0"/>
            <a:endParaRPr lang="en-US" altLang="en-US" b="1" dirty="0" smtClean="0">
              <a:latin typeface="Arial" panose="020B0604020202020204" pitchFamily="34" charset="0"/>
              <a:ea typeface="ＭＳ Ｐゴシック" panose="020B0600070205080204" pitchFamily="34" charset="-128"/>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60</a:t>
            </a:fld>
            <a:endParaRPr lang="en-US"/>
          </a:p>
        </p:txBody>
      </p:sp>
    </p:spTree>
    <p:extLst>
      <p:ext uri="{BB962C8B-B14F-4D97-AF65-F5344CB8AC3E}">
        <p14:creationId xmlns:p14="http://schemas.microsoft.com/office/powerpoint/2010/main" val="40316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Discuss that some OSHA State-Plan states may have different trigger heights of when conventional fall protection is required on residential jobsites. Participants should refer to their state-plan requirements to understand if they have different requirements from federal OSHA.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7</a:t>
            </a:fld>
            <a:endParaRPr lang="en-US"/>
          </a:p>
        </p:txBody>
      </p:sp>
    </p:spTree>
    <p:extLst>
      <p:ext uri="{BB962C8B-B14F-4D97-AF65-F5344CB8AC3E}">
        <p14:creationId xmlns:p14="http://schemas.microsoft.com/office/powerpoint/2010/main" val="3529007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photo shows a worker working at heights above 6 feet without utilizing conventional fall protection.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rtl="0">
                <a:spcBef>
                  <a:spcPct val="0"/>
                </a:spcBef>
              </a:pPr>
              <a:t>61</a:t>
            </a:fld>
            <a:endParaRPr lang="en-US" altLang="en-US"/>
          </a:p>
        </p:txBody>
      </p:sp>
    </p:spTree>
    <p:extLst>
      <p:ext uri="{BB962C8B-B14F-4D97-AF65-F5344CB8AC3E}">
        <p14:creationId xmlns:p14="http://schemas.microsoft.com/office/powerpoint/2010/main" val="6105974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photo shows a worker working at heights above 6 feet without utilizing conventional fall protection.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rtl="0">
                <a:spcBef>
                  <a:spcPct val="0"/>
                </a:spcBef>
              </a:pPr>
              <a:t>62</a:t>
            </a:fld>
            <a:endParaRPr lang="en-US" altLang="en-US"/>
          </a:p>
        </p:txBody>
      </p:sp>
    </p:spTree>
    <p:extLst>
      <p:ext uri="{BB962C8B-B14F-4D97-AF65-F5344CB8AC3E}">
        <p14:creationId xmlns:p14="http://schemas.microsoft.com/office/powerpoint/2010/main" val="16698110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247018-ED2E-4035-9726-20E1CB3630DE}"/>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360B0E27-61BC-4E00-94B0-E94787126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This photo shows stairs with 4 or more risers without proper handrails or guardrails. Additionally there is an unguarded wall opening that Is not protected by guardrails. </a:t>
            </a:r>
          </a:p>
        </p:txBody>
      </p:sp>
      <p:sp>
        <p:nvSpPr>
          <p:cNvPr id="47108" name="Slide Number Placeholder 3">
            <a:extLst>
              <a:ext uri="{FF2B5EF4-FFF2-40B4-BE49-F238E27FC236}">
                <a16:creationId xmlns:a16="http://schemas.microsoft.com/office/drawing/2014/main" id="{E7AE9165-90C0-4476-B2DB-BB2C229D76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09E61D0C-2543-4D67-92CF-737C295AD84D}" type="slidenum">
              <a:rPr lang="en-US" altLang="en-US"/>
              <a:pPr rtl="0">
                <a:spcBef>
                  <a:spcPct val="0"/>
                </a:spcBef>
              </a:pPr>
              <a:t>63</a:t>
            </a:fld>
            <a:endParaRPr lang="en-US" altLang="en-US"/>
          </a:p>
        </p:txBody>
      </p:sp>
    </p:spTree>
    <p:extLst>
      <p:ext uri="{BB962C8B-B14F-4D97-AF65-F5344CB8AC3E}">
        <p14:creationId xmlns:p14="http://schemas.microsoft.com/office/powerpoint/2010/main" val="16786010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19245D00-723C-48AB-8025-5D27753E09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021F4CB6-FD64-45C5-962A-1618239CF8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sz="3200">
                <a:latin typeface="Arial" panose="020B0604020202020204" pitchFamily="34" charset="0"/>
                <a:ea typeface="ＭＳ Ｐゴシック" panose="020B0600070205080204" pitchFamily="34" charset="-128"/>
                <a:cs typeface="Arial" panose="020B0604020202020204" pitchFamily="34" charset="0"/>
              </a:rPr>
              <a:t>Limitations of conventional fall protection systems during the installation of exterior walls may include the l</a:t>
            </a:r>
            <a:r>
              <a:rPr lang="es" sz="2800">
                <a:latin typeface="Arial" panose="020B0604020202020204" pitchFamily="34" charset="0"/>
                <a:ea typeface="ＭＳ Ｐゴシック" panose="020B0600070205080204" pitchFamily="34" charset="-128"/>
                <a:cs typeface="Arial" panose="020B0604020202020204" pitchFamily="34" charset="0"/>
              </a:rPr>
              <a:t>ack of a suitable anchor point or in special instances where the installation of guardrail system could involve more risk, due to the duration of the fall exposure. </a:t>
            </a:r>
          </a:p>
          <a:p>
            <a:pPr rtl="0"/>
            <a:endParaRPr lang="en-US" altLang="en-US" dirty="0">
              <a:ea typeface="ＭＳ Ｐゴシック" panose="020B0600070205080204" pitchFamily="34" charset="-128"/>
            </a:endParaRPr>
          </a:p>
        </p:txBody>
      </p:sp>
      <p:sp>
        <p:nvSpPr>
          <p:cNvPr id="149508" name="Slide Number Placeholder 3">
            <a:extLst>
              <a:ext uri="{FF2B5EF4-FFF2-40B4-BE49-F238E27FC236}">
                <a16:creationId xmlns:a16="http://schemas.microsoft.com/office/drawing/2014/main" id="{3197D29A-13DF-4EDD-91C5-4AE92CAEF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CC751C78-001D-47CF-9C4C-86FC835D2B07}" type="slidenum">
              <a:rPr lang="en-US" altLang="en-US"/>
              <a:pPr rtl="0" eaLnBrk="1" hangingPunct="1">
                <a:spcBef>
                  <a:spcPct val="0"/>
                </a:spcBef>
              </a:pPr>
              <a:t>64</a:t>
            </a:fld>
            <a:endParaRPr lang="en-US" altLang="en-US"/>
          </a:p>
        </p:txBody>
      </p:sp>
    </p:spTree>
    <p:extLst>
      <p:ext uri="{BB962C8B-B14F-4D97-AF65-F5344CB8AC3E}">
        <p14:creationId xmlns:p14="http://schemas.microsoft.com/office/powerpoint/2010/main" val="41144229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a:extLst>
              <a:ext uri="{FF2B5EF4-FFF2-40B4-BE49-F238E27FC236}">
                <a16:creationId xmlns:a16="http://schemas.microsoft.com/office/drawing/2014/main" id="{DF1A2CD0-9473-4102-AF43-41B16C2691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a:extLst>
              <a:ext uri="{FF2B5EF4-FFF2-40B4-BE49-F238E27FC236}">
                <a16:creationId xmlns:a16="http://schemas.microsoft.com/office/drawing/2014/main" id="{286519B4-CB12-43D2-B8F2-AD44B0BFEE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endParaRPr lang="en-US" altLang="en-US">
              <a:ea typeface="ＭＳ Ｐゴシック" panose="020B0600070205080204" pitchFamily="34" charset="-128"/>
            </a:endParaRPr>
          </a:p>
        </p:txBody>
      </p:sp>
      <p:sp>
        <p:nvSpPr>
          <p:cNvPr id="150532" name="Slide Number Placeholder 3">
            <a:extLst>
              <a:ext uri="{FF2B5EF4-FFF2-40B4-BE49-F238E27FC236}">
                <a16:creationId xmlns:a16="http://schemas.microsoft.com/office/drawing/2014/main" id="{F6A17C8E-8290-427B-9E68-5625710224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B2B521AA-DB26-48C2-99E7-EACB3A647083}" type="slidenum">
              <a:rPr lang="en-US" altLang="en-US"/>
              <a:pPr rtl="0" eaLnBrk="1" hangingPunct="1">
                <a:spcBef>
                  <a:spcPct val="0"/>
                </a:spcBef>
              </a:pPr>
              <a:t>65</a:t>
            </a:fld>
            <a:endParaRPr lang="en-US" altLang="en-US"/>
          </a:p>
        </p:txBody>
      </p:sp>
    </p:spTree>
    <p:extLst>
      <p:ext uri="{BB962C8B-B14F-4D97-AF65-F5344CB8AC3E}">
        <p14:creationId xmlns:p14="http://schemas.microsoft.com/office/powerpoint/2010/main" val="18358991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s"/>
              <a:t>Remember, the trigger height for when conventional fall protection is required is 6 feet. Workers need to be trained before being exposed to fall hazards, and must understand the proper use and limitations of fall protection systems being utilized. </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66</a:t>
            </a:fld>
            <a:endParaRPr lang="en-US"/>
          </a:p>
        </p:txBody>
      </p:sp>
    </p:spTree>
    <p:extLst>
      <p:ext uri="{BB962C8B-B14F-4D97-AF65-F5344CB8AC3E}">
        <p14:creationId xmlns:p14="http://schemas.microsoft.com/office/powerpoint/2010/main" val="243012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ea typeface="ＭＳ Ｐゴシック" panose="020B0600070205080204" pitchFamily="34" charset="-128"/>
              </a:rPr>
              <a:t>OSHA identifies guardrails, safety nets and personal fall arrest systems as the three types of conventional fall protection. </a:t>
            </a: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8</a:t>
            </a:fld>
            <a:endParaRPr lang="en-US"/>
          </a:p>
        </p:txBody>
      </p:sp>
    </p:spTree>
    <p:extLst>
      <p:ext uri="{BB962C8B-B14F-4D97-AF65-F5344CB8AC3E}">
        <p14:creationId xmlns:p14="http://schemas.microsoft.com/office/powerpoint/2010/main" val="2884025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46CD1741-659C-4B2C-A131-268B84CB7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E88A5874-07F9-4B58-BA63-ED444ACB344D}" type="slidenum">
              <a:rPr lang="en-US" altLang="en-US"/>
              <a:pPr rtl="0">
                <a:spcBef>
                  <a:spcPct val="0"/>
                </a:spcBef>
              </a:pPr>
              <a:t>9</a:t>
            </a:fld>
            <a:endParaRPr lang="en-US" altLang="en-US"/>
          </a:p>
        </p:txBody>
      </p:sp>
      <p:sp>
        <p:nvSpPr>
          <p:cNvPr id="36867" name="Rectangle 2">
            <a:extLst>
              <a:ext uri="{FF2B5EF4-FFF2-40B4-BE49-F238E27FC236}">
                <a16:creationId xmlns:a16="http://schemas.microsoft.com/office/drawing/2014/main" id="{1B5368DF-0A3C-4003-948A-6525FC98A352}"/>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1E942CE-F1EF-47A5-917C-1CE45E19656E}"/>
              </a:ext>
            </a:extLst>
          </p:cNvPr>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A guardrail is a barrier built to OSHA specifications and is constructed to prevent workers from falling to lower levels. They can be used to protect against window and wall openings, unprotected sides and edges and floor hole hazards. </a:t>
            </a:r>
          </a:p>
        </p:txBody>
      </p:sp>
    </p:spTree>
    <p:extLst>
      <p:ext uri="{BB962C8B-B14F-4D97-AF65-F5344CB8AC3E}">
        <p14:creationId xmlns:p14="http://schemas.microsoft.com/office/powerpoint/2010/main" val="103773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F1361AB-6EB5-429B-9097-2532EF6BA085}"/>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43544B5C-F0F6-4178-8576-EE00F12CE4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b="0">
                <a:latin typeface="Arial" panose="020B0604020202020204" pitchFamily="34" charset="0"/>
              </a:rPr>
              <a:t>Guardrails can be used to protect workers from falling during many stages of the residential construction process. This slide shows a variety of hazards that guardrails can be used </a:t>
            </a:r>
            <a:r>
              <a:rPr lang="es">
                <a:latin typeface="Arial" panose="020B0604020202020204" pitchFamily="34" charset="0"/>
              </a:rPr>
              <a:t>to protect workers from falls. </a:t>
            </a:r>
            <a:endParaRPr lang="en-US" altLang="en-US" b="1"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DB84EA8C-3A65-4790-82F1-010F6B5A83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C48443C-F2D3-4A48-BFAC-D8D415988417}" type="slidenum">
              <a:rPr lang="en-US" altLang="en-US"/>
              <a:pPr rtl="0">
                <a:spcBef>
                  <a:spcPct val="0"/>
                </a:spcBef>
              </a:pPr>
              <a:t>10</a:t>
            </a:fld>
            <a:endParaRPr lang="en-US" altLang="en-US"/>
          </a:p>
        </p:txBody>
      </p:sp>
    </p:spTree>
    <p:extLst>
      <p:ext uri="{BB962C8B-B14F-4D97-AF65-F5344CB8AC3E}">
        <p14:creationId xmlns:p14="http://schemas.microsoft.com/office/powerpoint/2010/main" val="2473351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rtlCol="0" anchor="b"/>
          <a:lstStyle>
            <a:lvl1pPr>
              <a:defRPr sz="7200" b="1">
                <a:solidFill>
                  <a:schemeClr val="tx1"/>
                </a:solidFill>
                <a:effectLst>
                  <a:outerShdw blurRad="38100" dist="38100" dir="2700000" algn="tl">
                    <a:srgbClr val="000000">
                      <a:alpha val="43137"/>
                    </a:srgbClr>
                  </a:outerShdw>
                </a:effectLst>
              </a:defRPr>
            </a:lvl1pPr>
          </a:lstStyle>
          <a:p>
            <a:pPr rtl="0"/>
            <a:r>
              <a:rPr lang="es"/>
              <a:t>Click to edit Master title style</a:t>
            </a:r>
          </a:p>
        </p:txBody>
      </p:sp>
      <p:sp>
        <p:nvSpPr>
          <p:cNvPr id="3" name="Subtitle 2"/>
          <p:cNvSpPr>
            <a:spLocks noGrp="1"/>
          </p:cNvSpPr>
          <p:nvPr>
            <p:ph type="subTitle" idx="1"/>
          </p:nvPr>
        </p:nvSpPr>
        <p:spPr>
          <a:xfrm>
            <a:off x="1154955" y="4777380"/>
            <a:ext cx="8825658" cy="861420"/>
          </a:xfrm>
        </p:spPr>
        <p:txBody>
          <a:bodyPr rtlCol="0"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
              <a:t>Click to edit Master subtitle style</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2052"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e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rtlCol="0"/>
          <a:lstStyle>
            <a:lvl1pPr>
              <a:defRPr sz="4800">
                <a:latin typeface="Arial" panose="020B0604020202020204" pitchFamily="34" charset="0"/>
                <a:cs typeface="Arial" panose="020B0604020202020204" pitchFamily="34" charset="0"/>
              </a:defRPr>
            </a:lvl1pPr>
          </a:lstStyle>
          <a:p>
            <a:pPr rtl="0"/>
            <a:r>
              <a:rPr lang="es"/>
              <a:t>Click to edit Master title style</a:t>
            </a:r>
          </a:p>
        </p:txBody>
      </p:sp>
      <p:sp>
        <p:nvSpPr>
          <p:cNvPr id="8" name="Text Placeholder 3"/>
          <p:cNvSpPr>
            <a:spLocks noGrp="1"/>
          </p:cNvSpPr>
          <p:nvPr>
            <p:ph type="body" sz="half" idx="2"/>
          </p:nvPr>
        </p:nvSpPr>
        <p:spPr>
          <a:xfrm>
            <a:off x="1154954" y="3657600"/>
            <a:ext cx="8825659" cy="2362200"/>
          </a:xfrm>
        </p:spPr>
        <p:txBody>
          <a:bodyPr rtlCol="0"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rtlCol="0"/>
          <a:lstStyle>
            <a:lvl1pPr>
              <a:defRPr sz="4800">
                <a:latin typeface="Arial" panose="020B0604020202020204" pitchFamily="34" charset="0"/>
                <a:cs typeface="Arial" panose="020B0604020202020204" pitchFamily="34" charset="0"/>
              </a:defRPr>
            </a:lvl1pPr>
          </a:lstStyle>
          <a:p>
            <a:pPr rtl="0"/>
            <a:r>
              <a:rPr lang="e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rtl="0">
              <a:buNone/>
            </a:pPr>
            <a:r>
              <a:rPr lang="es"/>
              <a:t>Click to edit Master text styles</a:t>
            </a:r>
          </a:p>
        </p:txBody>
      </p:sp>
      <p:sp>
        <p:nvSpPr>
          <p:cNvPr id="10" name="Text Placeholder 3"/>
          <p:cNvSpPr>
            <a:spLocks noGrp="1"/>
          </p:cNvSpPr>
          <p:nvPr>
            <p:ph type="body" sz="half" idx="2"/>
          </p:nvPr>
        </p:nvSpPr>
        <p:spPr>
          <a:xfrm>
            <a:off x="1154954" y="4350657"/>
            <a:ext cx="8825659" cy="1676400"/>
          </a:xfrm>
        </p:spPr>
        <p:txBody>
          <a:bodyPr rtlCol="0" anchor="ct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rtlCol="0" anchor="b"/>
          <a:lstStyle>
            <a:lvl1pPr algn="l">
              <a:defRPr sz="4000" b="0" cap="none"/>
            </a:lvl1pPr>
          </a:lstStyle>
          <a:p>
            <a:pPr rtl="0"/>
            <a:r>
              <a:rPr lang="e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6" name="Text Placeholder 3"/>
          <p:cNvSpPr>
            <a:spLocks noGrp="1"/>
          </p:cNvSpPr>
          <p:nvPr>
            <p:ph type="body" sz="half" idx="15"/>
          </p:nvPr>
        </p:nvSpPr>
        <p:spPr>
          <a:xfrm>
            <a:off x="652463" y="2667000"/>
            <a:ext cx="2927350" cy="3589338"/>
          </a:xfrm>
        </p:spPr>
        <p:txBody>
          <a:bodyPr rtlCol="0" anchor="t">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9" name="Text Placeholder 3"/>
          <p:cNvSpPr>
            <a:spLocks noGrp="1"/>
          </p:cNvSpPr>
          <p:nvPr>
            <p:ph type="body" sz="half" idx="16"/>
          </p:nvPr>
        </p:nvSpPr>
        <p:spPr>
          <a:xfrm>
            <a:off x="3873106" y="2667000"/>
            <a:ext cx="2946794" cy="3589338"/>
          </a:xfrm>
        </p:spPr>
        <p:txBody>
          <a:bodyPr rtlCol="0" anchor="t">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0" name="Text Placeholder 3"/>
          <p:cNvSpPr>
            <a:spLocks noGrp="1"/>
          </p:cNvSpPr>
          <p:nvPr>
            <p:ph type="body" sz="half" idx="17"/>
          </p:nvPr>
        </p:nvSpPr>
        <p:spPr>
          <a:xfrm>
            <a:off x="7124700" y="2667000"/>
            <a:ext cx="2932113" cy="3589338"/>
          </a:xfrm>
        </p:spPr>
        <p:txBody>
          <a:bodyPr rtlCol="0" anchor="t">
            <a:normAutofit/>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2" name="Text Placeholder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3" name="Text Placeholder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4" name="Text Placeholder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Vertical Text Placeholder 2"/>
          <p:cNvSpPr>
            <a:spLocks noGrp="1"/>
          </p:cNvSpPr>
          <p:nvPr>
            <p:ph type="body" orient="vert" idx="1"/>
          </p:nvPr>
        </p:nvSpPr>
        <p:spPr/>
        <p:txBody>
          <a:bodyPr vert="eaVert" rtlCol="0" anchor="t" anchorCtr="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rtlCol="0" anchor="b" anchorCtr="0"/>
          <a:lstStyle/>
          <a:p>
            <a:pPr rtl="0"/>
            <a:r>
              <a:rPr lang="e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Content Placeholder 2"/>
          <p:cNvSpPr>
            <a:spLocks noGrp="1"/>
          </p:cNvSpPr>
          <p:nvPr>
            <p:ph idx="1"/>
          </p:nvPr>
        </p:nvSpPr>
        <p:spPr/>
        <p:txBody>
          <a:bodyPr rtlCol="0"/>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rtlCol="0" anchor="b"/>
          <a:lstStyle>
            <a:lvl1pPr algn="l">
              <a:defRPr sz="7200" b="1" cap="none">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1154955" y="4777381"/>
            <a:ext cx="8825658" cy="860400"/>
          </a:xfrm>
        </p:spPr>
        <p:txBody>
          <a:bodyPr rtlCol="0"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sz="half" idx="1"/>
          </p:nvPr>
        </p:nvSpPr>
        <p:spPr>
          <a:xfrm>
            <a:off x="1103312" y="2060575"/>
            <a:ext cx="4396339" cy="4195763"/>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Content Placeholder 3"/>
          <p:cNvSpPr>
            <a:spLocks noGrp="1"/>
          </p:cNvSpPr>
          <p:nvPr>
            <p:ph sz="half" idx="2"/>
          </p:nvPr>
        </p:nvSpPr>
        <p:spPr>
          <a:xfrm>
            <a:off x="5654493" y="2056092"/>
            <a:ext cx="4396341" cy="4200245"/>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3" name="Text Placeholder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p:cNvSpPr>
            <a:spLocks noGrp="1"/>
          </p:cNvSpPr>
          <p:nvPr>
            <p:ph sz="half" idx="2"/>
          </p:nvPr>
        </p:nvSpPr>
        <p:spPr>
          <a:xfrm>
            <a:off x="1103312" y="2514600"/>
            <a:ext cx="4396339" cy="3741738"/>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5" name="Text Placeholder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p:cNvSpPr>
            <a:spLocks noGrp="1"/>
          </p:cNvSpPr>
          <p:nvPr>
            <p:ph sz="quarter" idx="4"/>
          </p:nvPr>
        </p:nvSpPr>
        <p:spPr>
          <a:xfrm>
            <a:off x="5654495" y="2514600"/>
            <a:ext cx="4396339" cy="3741738"/>
          </a:xfrm>
        </p:spPr>
        <p:txBody>
          <a:bodyPr rtlCol="0">
            <a:normAutofit/>
          </a:bodyPr>
          <a:lstStyle>
            <a:lvl1pPr>
              <a:defRPr sz="18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6"/>
          <p:cNvSpPr>
            <a:spLocks noGrp="1"/>
          </p:cNvSpPr>
          <p:nvPr>
            <p:ph type="dt" sz="half" idx="10"/>
          </p:nvPr>
        </p:nvSpPr>
        <p:spPr/>
        <p:txBody>
          <a:bodyPr rtlCol="0"/>
          <a:lstStyle/>
          <a:p>
            <a:pPr rtl="0"/>
            <a:r>
              <a:rPr lang="en-US" smtClean="0"/>
              <a:t>2/8/2018</a:t>
            </a:r>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atin typeface="Arial" panose="020B0604020202020204" pitchFamily="34" charset="0"/>
                <a:cs typeface="Arial" panose="020B0604020202020204" pitchFamily="34" charset="0"/>
              </a:defRPr>
            </a:lvl1pPr>
          </a:lstStyle>
          <a:p>
            <a:pPr rtl="0"/>
            <a:r>
              <a:rPr lang="es"/>
              <a:t>Click to edit Master title style</a:t>
            </a:r>
          </a:p>
        </p:txBody>
      </p:sp>
      <p:sp>
        <p:nvSpPr>
          <p:cNvPr id="7" name="Date Placeholder 2"/>
          <p:cNvSpPr>
            <a:spLocks noGrp="1"/>
          </p:cNvSpPr>
          <p:nvPr>
            <p:ph type="dt" sz="half" idx="10"/>
          </p:nvPr>
        </p:nvSpPr>
        <p:spPr/>
        <p:txBody>
          <a:bodyPr rtlCol="0"/>
          <a:lstStyle/>
          <a:p>
            <a:pPr rtl="0"/>
            <a:r>
              <a:rPr lang="en-US" smtClean="0"/>
              <a:t>2/8/2018</a:t>
            </a:r>
            <a:endParaRPr lang="en-US"/>
          </a:p>
        </p:txBody>
      </p:sp>
      <p:sp>
        <p:nvSpPr>
          <p:cNvPr id="5" name="Footer Placeholder 3"/>
          <p:cNvSpPr>
            <a:spLocks noGrp="1"/>
          </p:cNvSpPr>
          <p:nvPr>
            <p:ph type="ftr" sz="quarter" idx="11"/>
          </p:nvPr>
        </p:nvSpPr>
        <p:spPr/>
        <p:txBody>
          <a:bodyPr rtlCol="0"/>
          <a:lstStyle/>
          <a:p>
            <a:pPr rtl="0"/>
            <a:endParaRPr lang="en-US"/>
          </a:p>
        </p:txBody>
      </p:sp>
      <p:sp>
        <p:nvSpPr>
          <p:cNvPr id="6" name="Slide Number Placeholder 4"/>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rtlCol="0"/>
          <a:lstStyle/>
          <a:p>
            <a:pPr rtl="0"/>
            <a:r>
              <a:rPr lang="en-US" smtClean="0"/>
              <a:t>2/8/2018</a:t>
            </a:r>
            <a:endParaRPr lang="en-US"/>
          </a:p>
        </p:txBody>
      </p:sp>
      <p:sp>
        <p:nvSpPr>
          <p:cNvPr id="5" name="Footer Placeholder 2"/>
          <p:cNvSpPr>
            <a:spLocks noGrp="1"/>
          </p:cNvSpPr>
          <p:nvPr>
            <p:ph type="ftr" sz="quarter" idx="11"/>
          </p:nvPr>
        </p:nvSpPr>
        <p:spPr/>
        <p:txBody>
          <a:bodyPr rtlCol="0"/>
          <a:lstStyle/>
          <a:p>
            <a:pPr rtl="0"/>
            <a:endParaRPr lang="en-US"/>
          </a:p>
        </p:txBody>
      </p:sp>
      <p:sp>
        <p:nvSpPr>
          <p:cNvPr id="6" name="Slide Number Placeholder 3"/>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rtlCol="0" anchor="b"/>
          <a:lstStyle>
            <a:lvl1pPr algn="l">
              <a:defRPr sz="2400" b="0">
                <a:latin typeface="Arial" panose="020B0604020202020204" pitchFamily="34" charset="0"/>
                <a:cs typeface="Arial" panose="020B0604020202020204" pitchFamily="34" charset="0"/>
              </a:defRPr>
            </a:lvl1pPr>
          </a:lstStyle>
          <a:p>
            <a:pPr rtl="0"/>
            <a:r>
              <a:rPr lang="es"/>
              <a:t>Click to edit Master title style</a:t>
            </a:r>
          </a:p>
        </p:txBody>
      </p:sp>
      <p:sp>
        <p:nvSpPr>
          <p:cNvPr id="3" name="Content Placeholder 2"/>
          <p:cNvSpPr>
            <a:spLocks noGrp="1"/>
          </p:cNvSpPr>
          <p:nvPr>
            <p:ph idx="1"/>
          </p:nvPr>
        </p:nvSpPr>
        <p:spPr>
          <a:xfrm>
            <a:off x="4784616" y="1447800"/>
            <a:ext cx="5195997" cy="4572000"/>
          </a:xfrm>
        </p:spPr>
        <p:txBody>
          <a:bodyPr rtlCol="0" anchor="ct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4" name="Text Placeholder 3"/>
          <p:cNvSpPr>
            <a:spLocks noGrp="1"/>
          </p:cNvSpPr>
          <p:nvPr>
            <p:ph type="body" sz="half" idx="2"/>
          </p:nvPr>
        </p:nvSpPr>
        <p:spPr>
          <a:xfrm>
            <a:off x="1154953" y="3129280"/>
            <a:ext cx="3401063" cy="2895599"/>
          </a:xfrm>
        </p:spPr>
        <p:txBody>
          <a:bodyPr rtlCol="0"/>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7" name="Date Placeholder 4"/>
          <p:cNvSpPr>
            <a:spLocks noGrp="1"/>
          </p:cNvSpPr>
          <p:nvPr>
            <p:ph type="dt" sz="half" idx="10"/>
          </p:nvPr>
        </p:nvSpPr>
        <p:spPr/>
        <p:txBody>
          <a:bodyPr rtlCol="0"/>
          <a:lstStyle/>
          <a:p>
            <a:pPr rtl="0"/>
            <a:r>
              <a:rPr lang="en-US" smtClean="0"/>
              <a:t>2/8/2018</a:t>
            </a:r>
            <a:endParaRPr lang="en-US"/>
          </a:p>
        </p:txBody>
      </p:sp>
      <p:sp>
        <p:nvSpPr>
          <p:cNvPr id="5" name="Footer Placeholder 5"/>
          <p:cNvSpPr>
            <a:spLocks noGrp="1"/>
          </p:cNvSpPr>
          <p:nvPr>
            <p:ph type="ftr" sz="quarter" idx="11"/>
          </p:nvPr>
        </p:nvSpPr>
        <p:spPr/>
        <p:txBody>
          <a:bodyPr rtlCol="0"/>
          <a:lstStyle/>
          <a:p>
            <a:pPr rtl="0"/>
            <a:endParaRPr lang="en-US"/>
          </a:p>
        </p:txBody>
      </p:sp>
      <p:sp>
        <p:nvSpPr>
          <p:cNvPr id="6"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e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es"/>
              <a:t>Haga clic para editar el estilo del título principal</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es"/>
              <a:t>Haga clic para editar los estilos de texto principal</a:t>
            </a:r>
          </a:p>
          <a:p>
            <a:pPr lvl="1" rtl="0"/>
            <a:r>
              <a:rPr lang="es"/>
              <a:t>Segundo nivel</a:t>
            </a:r>
          </a:p>
          <a:p>
            <a:pPr lvl="2" rtl="0"/>
            <a:r>
              <a:rPr lang="es"/>
              <a:t>Tercer nivel</a:t>
            </a:r>
          </a:p>
          <a:p>
            <a:pPr lvl="3" rtl="0"/>
            <a:r>
              <a:rPr lang="es"/>
              <a:t>Cuarto nivel</a:t>
            </a:r>
          </a:p>
          <a:p>
            <a:pPr lvl="4" rtl="0"/>
            <a:r>
              <a:rPr lang="es"/>
              <a:t>Quinto nivel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r>
              <a:rPr lang="en-US" smtClean="0"/>
              <a:t>8/2/2018</a:t>
            </a:r>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6.sv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32.pn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39.pn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58.jpg"/></Relationships>
</file>

<file path=ppt/slides/_rels/slide5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9.xml"/><Relationship Id="rId1" Type="http://schemas.openxmlformats.org/officeDocument/2006/relationships/slideLayout" Target="../slideLayouts/slideLayout6.xml"/><Relationship Id="rId5" Type="http://schemas.openxmlformats.org/officeDocument/2006/relationships/image" Target="../media/image26.svg"/><Relationship Id="rId4" Type="http://schemas.openxmlformats.org/officeDocument/2006/relationships/image" Target="../media/image39.png"/></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39.png"/></Relationships>
</file>

<file path=ppt/slides/_rels/slide6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dirty="0"/>
              <a:t>Sección </a:t>
            </a:r>
            <a:r>
              <a:rPr lang="es" dirty="0" smtClean="0"/>
              <a:t>4</a:t>
            </a:r>
            <a:endParaRPr lang="es" dirty="0"/>
          </a:p>
        </p:txBody>
      </p:sp>
      <p:sp>
        <p:nvSpPr>
          <p:cNvPr id="3" name="Text Placeholder 2"/>
          <p:cNvSpPr>
            <a:spLocks noGrp="1"/>
          </p:cNvSpPr>
          <p:nvPr>
            <p:ph type="body" idx="1"/>
          </p:nvPr>
        </p:nvSpPr>
        <p:spPr>
          <a:xfrm>
            <a:off x="1219195" y="4777381"/>
            <a:ext cx="9904413" cy="860400"/>
          </a:xfrm>
        </p:spPr>
        <p:txBody>
          <a:bodyPr rtlCol="0">
            <a:normAutofit fontScale="77500" lnSpcReduction="20000"/>
          </a:bodyPr>
          <a:lstStyle/>
          <a:p>
            <a:pPr rtl="0"/>
            <a:r>
              <a:rPr lang="es"/>
              <a:t>Protección convencional contra caídas</a:t>
            </a:r>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2D3F9E5-A2D2-4E63-941D-660B79753DAC}"/>
              </a:ext>
            </a:extLst>
          </p:cNvPr>
          <p:cNvSpPr>
            <a:spLocks noGrp="1" noChangeArrowheads="1"/>
          </p:cNvSpPr>
          <p:nvPr>
            <p:ph type="title"/>
          </p:nvPr>
        </p:nvSpPr>
        <p:spPr>
          <a:xfrm>
            <a:off x="646111" y="452718"/>
            <a:ext cx="11411911" cy="1400530"/>
          </a:xfrm>
        </p:spPr>
        <p:txBody>
          <a:bodyPr rtlCol="0"/>
          <a:lstStyle/>
          <a:p>
            <a:pPr rtl="0" eaLnBrk="1" hangingPunct="1">
              <a:defRPr/>
            </a:pPr>
            <a:r>
              <a:rPr lang="es" sz="4000" dirty="0">
                <a:latin typeface="Arial" panose="020B0604020202020204" pitchFamily="34" charset="0"/>
                <a:cs typeface="Arial" panose="020B0604020202020204" pitchFamily="34" charset="0"/>
              </a:rPr>
              <a:t>Los sistemas de barandas son necesarios para:</a:t>
            </a:r>
          </a:p>
        </p:txBody>
      </p:sp>
      <p:sp>
        <p:nvSpPr>
          <p:cNvPr id="37891" name="Rectangle 3">
            <a:extLst>
              <a:ext uri="{FF2B5EF4-FFF2-40B4-BE49-F238E27FC236}">
                <a16:creationId xmlns:a16="http://schemas.microsoft.com/office/drawing/2014/main" id="{3BF91D91-E121-4CD1-9156-D2B3AE39EBAC}"/>
              </a:ext>
            </a:extLst>
          </p:cNvPr>
          <p:cNvSpPr>
            <a:spLocks noGrp="1" noChangeArrowheads="1"/>
          </p:cNvSpPr>
          <p:nvPr>
            <p:ph idx="1"/>
          </p:nvPr>
        </p:nvSpPr>
        <p:spPr>
          <a:xfrm>
            <a:off x="1104293" y="1721322"/>
            <a:ext cx="8946541" cy="4195481"/>
          </a:xfrm>
        </p:spPr>
        <p:txBody>
          <a:bodyPr rtlCol="0">
            <a:normAutofit fontScale="92500" lnSpcReduction="20000"/>
          </a:bodyPr>
          <a:lstStyle/>
          <a:p>
            <a:pPr rtl="0" eaLnBrk="1" hangingPunct="1">
              <a:lnSpc>
                <a:spcPct val="90000"/>
              </a:lnSpc>
            </a:pPr>
            <a:r>
              <a:rPr lang="es">
                <a:latin typeface="Arial" panose="020B0604020202020204" pitchFamily="34" charset="0"/>
                <a:cs typeface="Arial" panose="020B0604020202020204" pitchFamily="34" charset="0"/>
              </a:rPr>
              <a:t>Aberturas de escaleras</a:t>
            </a:r>
          </a:p>
          <a:p>
            <a:pPr rtl="0" eaLnBrk="1" hangingPunct="1">
              <a:lnSpc>
                <a:spcPct val="90000"/>
              </a:lnSpc>
            </a:pPr>
            <a:r>
              <a:rPr lang="es">
                <a:latin typeface="Arial" panose="020B0604020202020204" pitchFamily="34" charset="0"/>
                <a:cs typeface="Arial" panose="020B0604020202020204" pitchFamily="34" charset="0"/>
              </a:rPr>
              <a:t>Aberturas en paredes de laterales abiertos</a:t>
            </a:r>
          </a:p>
          <a:p>
            <a:pPr rtl="0" eaLnBrk="1" hangingPunct="1">
              <a:lnSpc>
                <a:spcPct val="90000"/>
              </a:lnSpc>
            </a:pPr>
            <a:r>
              <a:rPr lang="es">
                <a:latin typeface="Arial" panose="020B0604020202020204" pitchFamily="34" charset="0"/>
                <a:cs typeface="Arial" panose="020B0604020202020204" pitchFamily="34" charset="0"/>
              </a:rPr>
              <a:t>Muros que no son de carga en segundo y tercer piso, cuando el entramado es de 24" (61 cm) OC</a:t>
            </a:r>
          </a:p>
          <a:p>
            <a:pPr rtl="0" eaLnBrk="1" hangingPunct="1">
              <a:lnSpc>
                <a:spcPct val="90000"/>
              </a:lnSpc>
            </a:pPr>
            <a:r>
              <a:rPr lang="es">
                <a:latin typeface="Arial" panose="020B0604020202020204" pitchFamily="34" charset="0"/>
                <a:cs typeface="Arial" panose="020B0604020202020204" pitchFamily="34" charset="0"/>
              </a:rPr>
              <a:t>Ventanas de alféizares bajos (menos de 39" [99 cm])</a:t>
            </a:r>
          </a:p>
          <a:p>
            <a:pPr rtl="0" eaLnBrk="1" hangingPunct="1">
              <a:lnSpc>
                <a:spcPct val="90000"/>
              </a:lnSpc>
            </a:pPr>
            <a:r>
              <a:rPr lang="es">
                <a:latin typeface="Arial" panose="020B0604020202020204" pitchFamily="34" charset="0"/>
                <a:cs typeface="Arial" panose="020B0604020202020204" pitchFamily="34" charset="0"/>
              </a:rPr>
              <a:t>Orificios en cubiertas de plataformas de segundos y terceros pisos para áreas de recepción o pasillos de servicio</a:t>
            </a:r>
          </a:p>
          <a:p>
            <a:pPr rtl="0" eaLnBrk="1" hangingPunct="1">
              <a:lnSpc>
                <a:spcPct val="90000"/>
              </a:lnSpc>
            </a:pPr>
            <a:r>
              <a:rPr lang="es">
                <a:latin typeface="Arial" panose="020B0604020202020204" pitchFamily="34" charset="0"/>
                <a:cs typeface="Arial" panose="020B0604020202020204" pitchFamily="34" charset="0"/>
              </a:rPr>
              <a:t>Puertas corredizas de vidrio y aberturas de puertas de balcón hacia terrazas y galerías</a:t>
            </a:r>
          </a:p>
          <a:p>
            <a:pPr rtl="0" eaLnBrk="1" hangingPunct="1">
              <a:lnSpc>
                <a:spcPct val="90000"/>
              </a:lnSpc>
            </a:pPr>
            <a:r>
              <a:rPr lang="es">
                <a:latin typeface="Arial" panose="020B0604020202020204" pitchFamily="34" charset="0"/>
                <a:cs typeface="Arial" panose="020B0604020202020204" pitchFamily="34" charset="0"/>
              </a:rPr>
              <a:t>Aberturas para claraboyas abiertas en el techo</a:t>
            </a:r>
          </a:p>
        </p:txBody>
      </p:sp>
    </p:spTree>
    <p:extLst>
      <p:ext uri="{BB962C8B-B14F-4D97-AF65-F5344CB8AC3E}">
        <p14:creationId xmlns:p14="http://schemas.microsoft.com/office/powerpoint/2010/main" val="196404250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4551B3B-B4E4-49B1-9EC8-4B86E4BB7C92}"/>
              </a:ext>
            </a:extLst>
          </p:cNvPr>
          <p:cNvSpPr>
            <a:spLocks noGrp="1" noChangeArrowheads="1"/>
          </p:cNvSpPr>
          <p:nvPr>
            <p:ph type="title"/>
          </p:nvPr>
        </p:nvSpPr>
        <p:spPr>
          <a:xfrm>
            <a:off x="646111" y="452718"/>
            <a:ext cx="11545889" cy="1400530"/>
          </a:xfrm>
        </p:spPr>
        <p:txBody>
          <a:bodyPr rtlCol="0"/>
          <a:lstStyle/>
          <a:p>
            <a:pPr rtl="0" eaLnBrk="1" hangingPunct="1">
              <a:defRPr/>
            </a:pPr>
            <a:r>
              <a:rPr lang="es" sz="4000" dirty="0">
                <a:latin typeface="Arial" panose="020B0604020202020204" pitchFamily="34" charset="0"/>
                <a:cs typeface="Arial" panose="020B0604020202020204" pitchFamily="34" charset="0"/>
              </a:rPr>
              <a:t>Requisitos de altura para barandillas de seguridad</a:t>
            </a:r>
          </a:p>
        </p:txBody>
      </p:sp>
      <p:sp>
        <p:nvSpPr>
          <p:cNvPr id="39939" name="Rectangle 3">
            <a:extLst>
              <a:ext uri="{FF2B5EF4-FFF2-40B4-BE49-F238E27FC236}">
                <a16:creationId xmlns:a16="http://schemas.microsoft.com/office/drawing/2014/main" id="{15D586EA-2930-499C-88DA-9515531B32DF}"/>
              </a:ext>
            </a:extLst>
          </p:cNvPr>
          <p:cNvSpPr>
            <a:spLocks noGrp="1" noChangeArrowheads="1"/>
          </p:cNvSpPr>
          <p:nvPr>
            <p:ph idx="1"/>
          </p:nvPr>
        </p:nvSpPr>
        <p:spPr>
          <a:xfrm>
            <a:off x="1104293" y="1731371"/>
            <a:ext cx="8946541" cy="4195481"/>
          </a:xfrm>
        </p:spPr>
        <p:txBody>
          <a:bodyPr rtlCol="0">
            <a:normAutofit/>
          </a:bodyPr>
          <a:lstStyle/>
          <a:p>
            <a:pPr marL="342900" lvl="1" indent="-342900" rtl="0">
              <a:lnSpc>
                <a:spcPct val="80000"/>
              </a:lnSpc>
              <a:buFont typeface="Wingdings 3" charset="2"/>
              <a:buChar char=""/>
            </a:pPr>
            <a:r>
              <a:rPr lang="es" sz="3200">
                <a:latin typeface="Arial" panose="020B0604020202020204" pitchFamily="34" charset="0"/>
                <a:cs typeface="Arial" panose="020B0604020202020204" pitchFamily="34" charset="0"/>
              </a:rPr>
              <a:t>Larguero superior</a:t>
            </a:r>
          </a:p>
          <a:p>
            <a:pPr marL="742950" lvl="2" indent="-342900" rtl="0">
              <a:lnSpc>
                <a:spcPct val="80000"/>
              </a:lnSpc>
              <a:buFont typeface="Wingdings 3" charset="2"/>
              <a:buChar char=""/>
            </a:pPr>
            <a:r>
              <a:rPr lang="es" sz="2800">
                <a:latin typeface="Arial" panose="020B0604020202020204" pitchFamily="34" charset="0"/>
                <a:cs typeface="Arial" panose="020B0604020202020204" pitchFamily="34" charset="0"/>
              </a:rPr>
              <a:t>42 pulgadas ± 3 pulgadas (1.1 m)</a:t>
            </a:r>
          </a:p>
          <a:p>
            <a:pPr marL="342900" lvl="1" indent="-342900" rtl="0">
              <a:lnSpc>
                <a:spcPct val="80000"/>
              </a:lnSpc>
              <a:buFont typeface="Wingdings 3" charset="2"/>
              <a:buChar char=""/>
            </a:pPr>
            <a:r>
              <a:rPr lang="es" sz="3200">
                <a:latin typeface="Arial" panose="020B0604020202020204" pitchFamily="34" charset="0"/>
                <a:cs typeface="Arial" panose="020B0604020202020204" pitchFamily="34" charset="0"/>
              </a:rPr>
              <a:t>Larguero intermedio </a:t>
            </a:r>
          </a:p>
          <a:p>
            <a:pPr marL="742950" lvl="2" indent="-342900" rtl="0">
              <a:lnSpc>
                <a:spcPct val="80000"/>
              </a:lnSpc>
              <a:buFont typeface="Wingdings 3" charset="2"/>
              <a:buChar char=""/>
            </a:pPr>
            <a:r>
              <a:rPr lang="es" sz="2800">
                <a:latin typeface="Arial" panose="020B0604020202020204" pitchFamily="34" charset="0"/>
                <a:cs typeface="Arial" panose="020B0604020202020204" pitchFamily="34" charset="0"/>
              </a:rPr>
              <a:t>21 pulgadas ± 3 pulgadas (50 cm)</a:t>
            </a:r>
          </a:p>
          <a:p>
            <a:pPr marL="342900" lvl="1" indent="-342900" rtl="0">
              <a:lnSpc>
                <a:spcPct val="80000"/>
              </a:lnSpc>
              <a:buFont typeface="Wingdings 3" charset="2"/>
              <a:buChar char=""/>
            </a:pPr>
            <a:r>
              <a:rPr lang="es" sz="3200">
                <a:latin typeface="Arial" panose="020B0604020202020204" pitchFamily="34" charset="0"/>
                <a:cs typeface="Arial" panose="020B0604020202020204" pitchFamily="34" charset="0"/>
              </a:rPr>
              <a:t>Tablón de protección para los pies</a:t>
            </a:r>
          </a:p>
          <a:p>
            <a:pPr marL="742950" lvl="2" indent="-342900" rtl="0">
              <a:lnSpc>
                <a:spcPct val="80000"/>
              </a:lnSpc>
              <a:buFont typeface="Wingdings 3" charset="2"/>
              <a:buChar char=""/>
            </a:pPr>
            <a:r>
              <a:rPr lang="es" sz="2800">
                <a:latin typeface="Arial" panose="020B0604020202020204" pitchFamily="34" charset="0"/>
                <a:cs typeface="Arial" panose="020B0604020202020204" pitchFamily="34" charset="0"/>
              </a:rPr>
              <a:t>Mínimo de 3 ½ pulgadas (4 pulgadas nominales) (10.2 cm)</a:t>
            </a:r>
          </a:p>
        </p:txBody>
      </p:sp>
    </p:spTree>
    <p:extLst>
      <p:ext uri="{BB962C8B-B14F-4D97-AF65-F5344CB8AC3E}">
        <p14:creationId xmlns:p14="http://schemas.microsoft.com/office/powerpoint/2010/main" val="4362902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p:txBody>
          <a:bodyPr rtlCol="0"/>
          <a:lstStyle/>
          <a:p>
            <a:pPr rtl="0" eaLnBrk="1" hangingPunct="1">
              <a:defRPr/>
            </a:pPr>
            <a:r>
              <a:rPr lang="es" sz="4000">
                <a:latin typeface="Arial" panose="020B0604020202020204" pitchFamily="34" charset="0"/>
                <a:cs typeface="Arial" panose="020B0604020202020204" pitchFamily="34" charset="0"/>
              </a:rPr>
              <a:t>Requisitos para barandillas</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p:txBody>
          <a:bodyPr rtlCol="0"/>
          <a:lstStyle/>
          <a:p>
            <a:pPr rtl="0" eaLnBrk="1" hangingPunct="1"/>
            <a:r>
              <a:rPr lang="es">
                <a:latin typeface="Arial" panose="020B0604020202020204" pitchFamily="34" charset="0"/>
                <a:cs typeface="Arial" panose="020B0604020202020204" pitchFamily="34" charset="0"/>
              </a:rPr>
              <a:t>Soportes verticales </a:t>
            </a:r>
          </a:p>
          <a:p>
            <a:pPr lvl="1" rtl="0" eaLnBrk="1" hangingPunct="1"/>
            <a:r>
              <a:rPr lang="es">
                <a:latin typeface="Arial" panose="020B0604020202020204" pitchFamily="34" charset="0"/>
                <a:cs typeface="Arial" panose="020B0604020202020204" pitchFamily="34" charset="0"/>
              </a:rPr>
              <a:t>Instalar a no más de </a:t>
            </a:r>
            <a:r>
              <a:rPr lang="es" u="sng">
                <a:latin typeface="Arial" panose="020B0604020202020204" pitchFamily="34" charset="0"/>
                <a:cs typeface="Arial" panose="020B0604020202020204" pitchFamily="34" charset="0"/>
              </a:rPr>
              <a:t>8 pies</a:t>
            </a:r>
            <a:r>
              <a:rPr lang="es">
                <a:latin typeface="Arial" panose="020B0604020202020204" pitchFamily="34" charset="0"/>
                <a:cs typeface="Arial" panose="020B0604020202020204" pitchFamily="34" charset="0"/>
              </a:rPr>
              <a:t>. (2.4 m) de separación </a:t>
            </a:r>
          </a:p>
          <a:p>
            <a:pPr rtl="0" eaLnBrk="1" hangingPunct="1"/>
            <a:r>
              <a:rPr lang="es">
                <a:latin typeface="Arial" panose="020B0604020202020204" pitchFamily="34" charset="0"/>
                <a:cs typeface="Arial" panose="020B0604020202020204" pitchFamily="34" charset="0"/>
              </a:rPr>
              <a:t>Requisito de peso</a:t>
            </a:r>
          </a:p>
          <a:p>
            <a:pPr lvl="1" rtl="0" eaLnBrk="1" hangingPunct="1"/>
            <a:r>
              <a:rPr lang="es">
                <a:latin typeface="Arial" panose="020B0604020202020204" pitchFamily="34" charset="0"/>
                <a:cs typeface="Arial" panose="020B0604020202020204" pitchFamily="34" charset="0"/>
              </a:rPr>
              <a:t>Deberá soportar al menos </a:t>
            </a:r>
            <a:r>
              <a:rPr lang="es" u="sng">
                <a:latin typeface="Arial" panose="020B0604020202020204" pitchFamily="34" charset="0"/>
                <a:cs typeface="Arial" panose="020B0604020202020204" pitchFamily="34" charset="0"/>
              </a:rPr>
              <a:t>200 </a:t>
            </a:r>
            <a:r>
              <a:rPr lang="es">
                <a:latin typeface="Arial" panose="020B0604020202020204" pitchFamily="34" charset="0"/>
                <a:cs typeface="Arial" panose="020B0604020202020204" pitchFamily="34" charset="0"/>
              </a:rPr>
              <a:t>lb. (90.9 kg) de fuerza hacia afuera y hacia abajo a lo largo del borde superior</a:t>
            </a:r>
          </a:p>
          <a:p>
            <a:pPr rtl="0"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59222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2863" y="452718"/>
            <a:ext cx="8197971" cy="1204632"/>
          </a:xfrm>
        </p:spPr>
        <p:txBody>
          <a:bodyPr rtlCol="0"/>
          <a:lstStyle/>
          <a:p>
            <a:pPr rtl="0"/>
            <a:r>
              <a:rPr lang="es"/>
              <a:t>Sistema de barandas adecuadamente instalado</a:t>
            </a:r>
            <a:endParaRPr lang="en-US" dirty="0"/>
          </a:p>
        </p:txBody>
      </p:sp>
      <p:pic>
        <p:nvPicPr>
          <p:cNvPr id="11" name="Picture 13" descr="La imagen muestra un sistema de barandilla protegiendo una abertura del piso." title="Image 3.4">
            <a:extLst>
              <a:ext uri="{FF2B5EF4-FFF2-40B4-BE49-F238E27FC236}">
                <a16:creationId xmlns:a16="http://schemas.microsoft.com/office/drawing/2014/main" id="{4DCB932C-5B84-4692-9943-2DDFC2A49D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descr="Sistema de barandal adecuado que muestra el larguero superior a 42 pulgadas (1,07 m), el larguero intermedio a 21 pulgadas (53 cm) y el tablón protector de pies de 3 pulgadas (7.6 cm)." title="Proper Guardrail System">
            <a:extLst>
              <a:ext uri="{FF2B5EF4-FFF2-40B4-BE49-F238E27FC236}">
                <a16:creationId xmlns:a16="http://schemas.microsoft.com/office/drawing/2014/main" id="{3147F5E7-A9E8-4AF3-B0E4-FE48CB95520E}"/>
              </a:ext>
            </a:extLst>
          </p:cNvPr>
          <p:cNvGrpSpPr>
            <a:grpSpLocks/>
          </p:cNvGrpSpPr>
          <p:nvPr/>
        </p:nvGrpSpPr>
        <p:grpSpPr bwMode="auto">
          <a:xfrm>
            <a:off x="2286000" y="1800225"/>
            <a:ext cx="4881282" cy="3200400"/>
            <a:chOff x="576" y="72"/>
            <a:chExt cx="2609" cy="3750"/>
          </a:xfrm>
        </p:grpSpPr>
        <p:sp>
          <p:nvSpPr>
            <p:cNvPr id="13" name="Rectangle 7">
              <a:extLst>
                <a:ext uri="{FF2B5EF4-FFF2-40B4-BE49-F238E27FC236}">
                  <a16:creationId xmlns:a16="http://schemas.microsoft.com/office/drawing/2014/main" id="{D4D37E0A-71FF-4FD6-8F5B-0B66C5F791D1}"/>
                </a:ext>
              </a:extLst>
            </p:cNvPr>
            <p:cNvSpPr>
              <a:spLocks noChangeArrowheads="1"/>
            </p:cNvSpPr>
            <p:nvPr/>
          </p:nvSpPr>
          <p:spPr bwMode="auto">
            <a:xfrm>
              <a:off x="725" y="284"/>
              <a:ext cx="2460" cy="541"/>
            </a:xfrm>
            <a:prstGeom prst="rect">
              <a:avLst/>
            </a:prstGeom>
            <a:noFill/>
            <a:ln w="9525">
              <a:noFill/>
              <a:miter lim="800000"/>
              <a:headEnd/>
              <a:tailEnd/>
            </a:ln>
            <a:effectLst>
              <a:outerShdw blurRad="50800" dist="50800" dir="5400000" algn="ctr" rotWithShape="0">
                <a:schemeClr val="tx1"/>
              </a:outerShdw>
            </a:effectLst>
          </p:spPr>
          <p:txBody>
            <a:bodyPr rtlCol="0">
              <a:spAutoFit/>
            </a:bodyPr>
            <a:lstStyle/>
            <a:p>
              <a:pPr rtl="0">
                <a:defRPr/>
              </a:pPr>
              <a:r>
                <a:rPr lang="es" sz="2400" dirty="0">
                  <a:solidFill>
                    <a:srgbClr val="66FF33"/>
                  </a:solidFill>
                  <a:effectLst>
                    <a:outerShdw blurRad="38100" dist="38100" dir="2700000" algn="tl">
                      <a:srgbClr val="C0C0C0"/>
                    </a:outerShdw>
                  </a:effectLst>
                  <a:latin typeface="Arial Black" pitchFamily="34" charset="0"/>
                </a:rPr>
                <a:t>Carril superior @ 42" ± 3" </a:t>
              </a:r>
              <a:endParaRPr lang="en-US" sz="2400" dirty="0">
                <a:solidFill>
                  <a:srgbClr val="66FF33"/>
                </a:solidFill>
                <a:effectLst>
                  <a:outerShdw blurRad="38100" dist="38100" dir="2700000" algn="tl">
                    <a:srgbClr val="C0C0C0"/>
                  </a:outerShdw>
                </a:effectLst>
                <a:latin typeface="Arial Black" pitchFamily="34" charset="0"/>
              </a:endParaRPr>
            </a:p>
          </p:txBody>
        </p:sp>
        <p:sp>
          <p:nvSpPr>
            <p:cNvPr id="14" name="Line 8">
              <a:extLst>
                <a:ext uri="{FF2B5EF4-FFF2-40B4-BE49-F238E27FC236}">
                  <a16:creationId xmlns:a16="http://schemas.microsoft.com/office/drawing/2014/main" id="{99E7523C-68B4-4D87-A8DC-7958767C528B}"/>
                </a:ext>
              </a:extLst>
            </p:cNvPr>
            <p:cNvSpPr>
              <a:spLocks noChangeShapeType="1"/>
            </p:cNvSpPr>
            <p:nvPr/>
          </p:nvSpPr>
          <p:spPr bwMode="auto">
            <a:xfrm>
              <a:off x="576" y="72"/>
              <a:ext cx="0" cy="3750"/>
            </a:xfrm>
            <a:prstGeom prst="line">
              <a:avLst/>
            </a:prstGeom>
            <a:noFill/>
            <a:ln w="120650">
              <a:solidFill>
                <a:srgbClr val="66FF33"/>
              </a:solidFill>
              <a:round/>
              <a:headEnd type="triangle" w="med" len="med"/>
              <a:tailEnd/>
            </a:ln>
            <a:extLst>
              <a:ext uri="{909E8E84-426E-40DD-AFC4-6F175D3DCCD1}">
                <a14:hiddenFill xmlns:a14="http://schemas.microsoft.com/office/drawing/2010/main">
                  <a:noFill/>
                </a14:hiddenFill>
              </a:ext>
            </a:extLst>
          </p:spPr>
          <p:txBody>
            <a:bodyPr rtlCol="0"/>
            <a:lstStyle/>
            <a:p>
              <a:pPr rtl="0"/>
              <a:endParaRPr lang="en-US" sz="1600"/>
            </a:p>
          </p:txBody>
        </p:sp>
      </p:grpSp>
      <p:sp>
        <p:nvSpPr>
          <p:cNvPr id="15" name="Line 11" title="Arrow">
            <a:extLst>
              <a:ext uri="{FF2B5EF4-FFF2-40B4-BE49-F238E27FC236}">
                <a16:creationId xmlns:a16="http://schemas.microsoft.com/office/drawing/2014/main" id="{DBCC12E4-B17D-49B0-A82B-CFD5C20C5202}"/>
              </a:ext>
            </a:extLst>
          </p:cNvPr>
          <p:cNvSpPr>
            <a:spLocks noChangeShapeType="1"/>
          </p:cNvSpPr>
          <p:nvPr/>
        </p:nvSpPr>
        <p:spPr bwMode="auto">
          <a:xfrm flipH="1">
            <a:off x="2835275" y="3152775"/>
            <a:ext cx="0" cy="2209800"/>
          </a:xfrm>
          <a:prstGeom prst="line">
            <a:avLst/>
          </a:prstGeom>
          <a:noFill/>
          <a:ln w="101600">
            <a:solidFill>
              <a:srgbClr val="0000FF"/>
            </a:solidFill>
            <a:round/>
            <a:headEnd type="triangle" w="med" len="med"/>
            <a:tailEnd/>
          </a:ln>
          <a:extLst>
            <a:ext uri="{909E8E84-426E-40DD-AFC4-6F175D3DCCD1}">
              <a14:hiddenFill xmlns:a14="http://schemas.microsoft.com/office/drawing/2010/main">
                <a:noFill/>
              </a14:hiddenFill>
            </a:ext>
          </a:extLst>
        </p:spPr>
        <p:txBody>
          <a:bodyPr rtlCol="0"/>
          <a:lstStyle/>
          <a:p>
            <a:pPr rtl="0"/>
            <a:endParaRPr lang="en-US"/>
          </a:p>
        </p:txBody>
      </p:sp>
      <p:sp>
        <p:nvSpPr>
          <p:cNvPr id="16" name="Rectangle 10">
            <a:extLst>
              <a:ext uri="{FF2B5EF4-FFF2-40B4-BE49-F238E27FC236}">
                <a16:creationId xmlns:a16="http://schemas.microsoft.com/office/drawing/2014/main" id="{467FC72A-9465-434D-A97E-1E2E1F24CCEB}"/>
              </a:ext>
            </a:extLst>
          </p:cNvPr>
          <p:cNvSpPr>
            <a:spLocks noChangeArrowheads="1"/>
          </p:cNvSpPr>
          <p:nvPr/>
        </p:nvSpPr>
        <p:spPr bwMode="auto">
          <a:xfrm>
            <a:off x="2987675" y="3838576"/>
            <a:ext cx="3676650" cy="830997"/>
          </a:xfrm>
          <a:prstGeom prst="rect">
            <a:avLst/>
          </a:prstGeom>
          <a:noFill/>
          <a:ln w="9525">
            <a:noFill/>
            <a:miter lim="800000"/>
            <a:headEnd/>
            <a:tailEnd/>
          </a:ln>
          <a:effectLst>
            <a:outerShdw blurRad="50800" dist="50800" dir="5400000" algn="ctr" rotWithShape="0">
              <a:schemeClr val="tx1"/>
            </a:outerShdw>
          </a:effectLst>
        </p:spPr>
        <p:txBody>
          <a:bodyPr rtlCol="0">
            <a:spAutoFit/>
          </a:bodyPr>
          <a:lstStyle/>
          <a:p>
            <a:pPr rtl="0">
              <a:defRPr/>
            </a:pPr>
            <a:r>
              <a:rPr lang="es" sz="2400">
                <a:solidFill>
                  <a:srgbClr val="0000FF"/>
                </a:solidFill>
                <a:effectLst>
                  <a:outerShdw blurRad="38100" dist="38100" dir="2700000" algn="tl">
                    <a:srgbClr val="C0C0C0"/>
                  </a:outerShdw>
                </a:effectLst>
                <a:latin typeface="Arial Black" pitchFamily="34" charset="0"/>
              </a:rPr>
              <a:t>Carril medio @ 21" ± 3" </a:t>
            </a:r>
            <a:endParaRPr lang="en-US" sz="2400" dirty="0">
              <a:solidFill>
                <a:srgbClr val="0000FF"/>
              </a:solidFill>
              <a:effectLst>
                <a:outerShdw blurRad="38100" dist="38100" dir="2700000" algn="tl">
                  <a:srgbClr val="C0C0C0"/>
                </a:outerShdw>
              </a:effectLst>
              <a:latin typeface="Arial Black" pitchFamily="34" charset="0"/>
            </a:endParaRPr>
          </a:p>
        </p:txBody>
      </p:sp>
      <p:grpSp>
        <p:nvGrpSpPr>
          <p:cNvPr id="17" name="Group 12" descr="La flecha apunta al tablón protector de pies a 3 pulgadas (7,6 cm)." title="Arrow">
            <a:extLst>
              <a:ext uri="{FF2B5EF4-FFF2-40B4-BE49-F238E27FC236}">
                <a16:creationId xmlns:a16="http://schemas.microsoft.com/office/drawing/2014/main" id="{3B94874C-9C7F-4074-9360-2C6041B79F9D}"/>
              </a:ext>
            </a:extLst>
          </p:cNvPr>
          <p:cNvGrpSpPr>
            <a:grpSpLocks/>
          </p:cNvGrpSpPr>
          <p:nvPr/>
        </p:nvGrpSpPr>
        <p:grpSpPr bwMode="auto">
          <a:xfrm>
            <a:off x="3352801" y="5210178"/>
            <a:ext cx="4443413" cy="909638"/>
            <a:chOff x="1936" y="3666"/>
            <a:chExt cx="2308" cy="573"/>
          </a:xfrm>
        </p:grpSpPr>
        <p:sp>
          <p:nvSpPr>
            <p:cNvPr id="18" name="Rectangle 13">
              <a:extLst>
                <a:ext uri="{FF2B5EF4-FFF2-40B4-BE49-F238E27FC236}">
                  <a16:creationId xmlns:a16="http://schemas.microsoft.com/office/drawing/2014/main" id="{4CA4C94F-A9B6-4011-9626-C983519A6566}"/>
                </a:ext>
              </a:extLst>
            </p:cNvPr>
            <p:cNvSpPr>
              <a:spLocks noChangeArrowheads="1"/>
            </p:cNvSpPr>
            <p:nvPr/>
          </p:nvSpPr>
          <p:spPr bwMode="auto">
            <a:xfrm>
              <a:off x="2047" y="3716"/>
              <a:ext cx="2197" cy="523"/>
            </a:xfrm>
            <a:prstGeom prst="rect">
              <a:avLst/>
            </a:prstGeom>
            <a:noFill/>
            <a:ln w="9525">
              <a:noFill/>
              <a:miter lim="800000"/>
              <a:headEnd/>
              <a:tailEnd/>
            </a:ln>
            <a:effectLst>
              <a:outerShdw blurRad="50800" dist="50800" dir="5400000" algn="ctr" rotWithShape="0">
                <a:schemeClr val="tx1"/>
              </a:outerShdw>
            </a:effectLst>
          </p:spPr>
          <p:txBody>
            <a:bodyPr rtlCol="0">
              <a:spAutoFit/>
            </a:bodyPr>
            <a:lstStyle/>
            <a:p>
              <a:pPr rtl="0" eaLnBrk="1" hangingPunct="1">
                <a:defRPr/>
              </a:pPr>
              <a:r>
                <a:rPr lang="es" sz="2400">
                  <a:solidFill>
                    <a:srgbClr val="FF0000"/>
                  </a:solidFill>
                  <a:effectLst>
                    <a:outerShdw blurRad="38100" dist="38100" dir="2700000" algn="tl">
                      <a:srgbClr val="C0C0C0"/>
                    </a:outerShdw>
                  </a:effectLst>
                  <a:latin typeface="Arial Black" pitchFamily="34" charset="0"/>
                </a:rPr>
                <a:t>Tablón protector de pies, min. 3-1/2"</a:t>
              </a:r>
            </a:p>
          </p:txBody>
        </p:sp>
        <p:sp>
          <p:nvSpPr>
            <p:cNvPr id="19" name="Line 14">
              <a:extLst>
                <a:ext uri="{FF2B5EF4-FFF2-40B4-BE49-F238E27FC236}">
                  <a16:creationId xmlns:a16="http://schemas.microsoft.com/office/drawing/2014/main" id="{817A1E8A-5410-44C1-8197-784A1A7F63A1}"/>
                </a:ext>
              </a:extLst>
            </p:cNvPr>
            <p:cNvSpPr>
              <a:spLocks noChangeShapeType="1"/>
            </p:cNvSpPr>
            <p:nvPr/>
          </p:nvSpPr>
          <p:spPr bwMode="auto">
            <a:xfrm>
              <a:off x="1936" y="3666"/>
              <a:ext cx="0" cy="336"/>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rtlCol="0"/>
            <a:lstStyle/>
            <a:p>
              <a:pPr rtl="0"/>
              <a:endParaRPr lang="en-US" sz="1600"/>
            </a:p>
          </p:txBody>
        </p:sp>
      </p:grpSp>
    </p:spTree>
    <p:extLst>
      <p:ext uri="{BB962C8B-B14F-4D97-AF65-F5344CB8AC3E}">
        <p14:creationId xmlns:p14="http://schemas.microsoft.com/office/powerpoint/2010/main" val="14284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197546" cy="1400530"/>
          </a:xfrm>
        </p:spPr>
        <p:txBody>
          <a:bodyPr rtlCol="0"/>
          <a:lstStyle/>
          <a:p>
            <a:pPr rtl="0" eaLnBrk="1" hangingPunct="1">
              <a:defRPr/>
            </a:pPr>
            <a:r>
              <a:rPr lang="es" sz="4000">
                <a:latin typeface="Arial" panose="020B0604020202020204" pitchFamily="34" charset="0"/>
                <a:cs typeface="Arial" panose="020B0604020202020204" pitchFamily="34" charset="0"/>
              </a:rPr>
              <a:t>Usos de Barandilla en Construcción Residencial</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946541" cy="4195481"/>
          </a:xfrm>
        </p:spPr>
        <p:txBody>
          <a:bodyPr rtlCol="0"/>
          <a:lstStyle/>
          <a:p>
            <a:pPr rtl="0" eaLnBrk="1" hangingPunct="1"/>
            <a:r>
              <a:rPr lang="es">
                <a:latin typeface="Arial" panose="020B0604020202020204" pitchFamily="34" charset="0"/>
                <a:cs typeface="Arial" panose="020B0604020202020204" pitchFamily="34" charset="0"/>
              </a:rPr>
              <a:t>Aberturas de la pared</a:t>
            </a:r>
          </a:p>
          <a:p>
            <a:pPr lvl="1" rtl="0" eaLnBrk="1" hangingPunct="1"/>
            <a:r>
              <a:rPr lang="es">
                <a:latin typeface="Arial" panose="020B0604020202020204" pitchFamily="34" charset="0"/>
                <a:cs typeface="Arial" panose="020B0604020202020204" pitchFamily="34" charset="0"/>
              </a:rPr>
              <a:t>Las aberturas en paredes mayores a 18 pulgadas (46 cm) deberán contar con protección</a:t>
            </a:r>
          </a:p>
          <a:p>
            <a:pPr rtl="0" eaLnBrk="1" hangingPunct="1"/>
            <a:endParaRPr lang="en-US" altLang="en-US" dirty="0">
              <a:latin typeface="Arial" panose="020B0604020202020204" pitchFamily="34" charset="0"/>
              <a:cs typeface="Arial" panose="020B0604020202020204" pitchFamily="34" charset="0"/>
            </a:endParaRPr>
          </a:p>
        </p:txBody>
      </p:sp>
      <p:pic>
        <p:nvPicPr>
          <p:cNvPr id="4" name="Picture 4" descr="La imagen muestra barandas instaladas en una abertura de pared. " title="Image 3.5">
            <a:extLst>
              <a:ext uri="{FF2B5EF4-FFF2-40B4-BE49-F238E27FC236}">
                <a16:creationId xmlns:a16="http://schemas.microsoft.com/office/drawing/2014/main" id="{4863636D-BFB0-4546-AEBF-00BFE568D02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568" y="2655276"/>
            <a:ext cx="5603631" cy="4202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47438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458803" cy="1400530"/>
          </a:xfrm>
        </p:spPr>
        <p:txBody>
          <a:bodyPr rtlCol="0"/>
          <a:lstStyle/>
          <a:p>
            <a:pPr rtl="0" eaLnBrk="1" hangingPunct="1">
              <a:defRPr/>
            </a:pPr>
            <a:r>
              <a:rPr lang="es" sz="4000" dirty="0">
                <a:latin typeface="Arial" panose="020B0604020202020204" pitchFamily="34" charset="0"/>
                <a:cs typeface="Arial" panose="020B0604020202020204" pitchFamily="34" charset="0"/>
              </a:rPr>
              <a:t>Usos de Barandilla en Construcción </a:t>
            </a:r>
            <a:r>
              <a:rPr lang="es" sz="4000" dirty="0" smtClean="0">
                <a:latin typeface="Arial" panose="020B0604020202020204" pitchFamily="34" charset="0"/>
                <a:cs typeface="Arial" panose="020B0604020202020204" pitchFamily="34" charset="0"/>
              </a:rPr>
              <a:t>Residencial </a:t>
            </a:r>
            <a:endParaRPr lang="en-US" sz="3200" dirty="0">
              <a:latin typeface="Arial" panose="020B0604020202020204" pitchFamily="34" charset="0"/>
              <a:cs typeface="Arial" panose="020B0604020202020204" pitchFamily="34" charset="0"/>
            </a:endParaRPr>
          </a:p>
        </p:txBody>
      </p:sp>
      <p:sp>
        <p:nvSpPr>
          <p:cNvPr id="41987" name="Rectangle 3" descr="Línea que muestra que las aberturas de pared de más de 18&quot; (46 cm) deben protegerse con una baranda de protección." title="Guardrail">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946541" cy="4195481"/>
          </a:xfrm>
        </p:spPr>
        <p:txBody>
          <a:bodyPr rtlCol="0"/>
          <a:lstStyle/>
          <a:p>
            <a:pPr rtl="0" eaLnBrk="1" hangingPunct="1"/>
            <a:r>
              <a:rPr lang="es">
                <a:latin typeface="Arial" panose="020B0604020202020204" pitchFamily="34" charset="0"/>
                <a:cs typeface="Arial" panose="020B0604020202020204" pitchFamily="34" charset="0"/>
              </a:rPr>
              <a:t>Aberturas de la pared</a:t>
            </a:r>
          </a:p>
          <a:p>
            <a:pPr lvl="1" rtl="0" eaLnBrk="1" hangingPunct="1"/>
            <a:r>
              <a:rPr lang="es">
                <a:latin typeface="Arial" panose="020B0604020202020204" pitchFamily="34" charset="0"/>
                <a:cs typeface="Arial" panose="020B0604020202020204" pitchFamily="34" charset="0"/>
              </a:rPr>
              <a:t>Las aberturas en paredes mayores a 18 pulgadas (46 cm) deberán contar con protección</a:t>
            </a:r>
          </a:p>
          <a:p>
            <a:pPr rtl="0" eaLnBrk="1" hangingPunct="1"/>
            <a:endParaRPr lang="en-US" altLang="en-US" dirty="0">
              <a:latin typeface="Arial" panose="020B0604020202020204" pitchFamily="34" charset="0"/>
              <a:cs typeface="Arial" panose="020B0604020202020204" pitchFamily="34" charset="0"/>
            </a:endParaRPr>
          </a:p>
        </p:txBody>
      </p:sp>
      <p:pic>
        <p:nvPicPr>
          <p:cNvPr id="13" name="Content Placeholder 3" descr="La imagen muestra barandas instaladas en una abertura de pared. " title="Image 3.6">
            <a:extLst>
              <a:ext uri="{FF2B5EF4-FFF2-40B4-BE49-F238E27FC236}">
                <a16:creationId xmlns:a16="http://schemas.microsoft.com/office/drawing/2014/main" id="{3C517101-96CE-46A5-B997-642D1AA0264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014505" y="2611943"/>
            <a:ext cx="5661410" cy="4246057"/>
          </a:xfrm>
          <a:prstGeom prst="rect">
            <a:avLst/>
          </a:prstGeom>
        </p:spPr>
      </p:pic>
      <p:cxnSp>
        <p:nvCxnSpPr>
          <p:cNvPr id="14" name="Straight Connector 13" descr="Línea que muestra que las aberturas de pared de más de 18&quot; (46 cm) deben protegerse con una baranda de protección." title="Line">
            <a:extLst>
              <a:ext uri="{FF2B5EF4-FFF2-40B4-BE49-F238E27FC236}">
                <a16:creationId xmlns:a16="http://schemas.microsoft.com/office/drawing/2014/main" id="{99E9ACFD-863A-40D7-85B7-E134CFB532DC}"/>
              </a:ext>
            </a:extLst>
          </p:cNvPr>
          <p:cNvCxnSpPr>
            <a:cxnSpLocks noChangeShapeType="1"/>
          </p:cNvCxnSpPr>
          <p:nvPr/>
        </p:nvCxnSpPr>
        <p:spPr bwMode="auto">
          <a:xfrm>
            <a:off x="3005520" y="4027714"/>
            <a:ext cx="5670395"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cxnSp>
      <p:cxnSp>
        <p:nvCxnSpPr>
          <p:cNvPr id="16" name="Straight Connector 15" descr="Línea que muestra que las aberturas de pared de más de 18&quot; (46 cm) deben protegerse con una baranda de protección." title="Line">
            <a:extLst>
              <a:ext uri="{FF2B5EF4-FFF2-40B4-BE49-F238E27FC236}">
                <a16:creationId xmlns:a16="http://schemas.microsoft.com/office/drawing/2014/main" id="{7D69B406-5166-4724-A185-BED7C371E964}"/>
              </a:ext>
            </a:extLst>
          </p:cNvPr>
          <p:cNvCxnSpPr>
            <a:cxnSpLocks noChangeShapeType="1"/>
          </p:cNvCxnSpPr>
          <p:nvPr/>
        </p:nvCxnSpPr>
        <p:spPr bwMode="auto">
          <a:xfrm>
            <a:off x="3005520" y="4746171"/>
            <a:ext cx="5670395" cy="0"/>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53360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066918" cy="1400530"/>
          </a:xfrm>
        </p:spPr>
        <p:txBody>
          <a:bodyPr rtlCol="0"/>
          <a:lstStyle/>
          <a:p>
            <a:pPr rtl="0" eaLnBrk="1" hangingPunct="1">
              <a:defRPr/>
            </a:pPr>
            <a:r>
              <a:rPr lang="es" sz="4000" dirty="0">
                <a:latin typeface="Arial" panose="020B0604020202020204" pitchFamily="34" charset="0"/>
                <a:cs typeface="Arial" panose="020B0604020202020204" pitchFamily="34" charset="0"/>
              </a:rPr>
              <a:t>Usos de Barandilla en Construcción </a:t>
            </a:r>
            <a:r>
              <a:rPr lang="es" sz="4000" dirty="0" smtClean="0">
                <a:latin typeface="Arial" panose="020B0604020202020204" pitchFamily="34" charset="0"/>
                <a:cs typeface="Arial" panose="020B0604020202020204" pitchFamily="34" charset="0"/>
              </a:rPr>
              <a:t>Residencial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946541" cy="4195481"/>
          </a:xfrm>
        </p:spPr>
        <p:txBody>
          <a:bodyPr rtlCol="0"/>
          <a:lstStyle/>
          <a:p>
            <a:pPr rtl="0" eaLnBrk="1" hangingPunct="1"/>
            <a:r>
              <a:rPr lang="es">
                <a:latin typeface="Arial" panose="020B0604020202020204" pitchFamily="34" charset="0"/>
                <a:cs typeface="Arial" panose="020B0604020202020204" pitchFamily="34" charset="0"/>
              </a:rPr>
              <a:t>Aberturas de la pared</a:t>
            </a:r>
          </a:p>
          <a:p>
            <a:pPr lvl="1" rtl="0" eaLnBrk="1" hangingPunct="1"/>
            <a:r>
              <a:rPr lang="es">
                <a:latin typeface="Arial" panose="020B0604020202020204" pitchFamily="34" charset="0"/>
                <a:cs typeface="Arial" panose="020B0604020202020204" pitchFamily="34" charset="0"/>
              </a:rPr>
              <a:t>Las aberturas en paredes mayores a 18 pulgadas (46 cm) deberán contar con protección</a:t>
            </a:r>
          </a:p>
          <a:p>
            <a:pPr rtl="0" eaLnBrk="1" hangingPunct="1"/>
            <a:endParaRPr lang="en-US" altLang="en-US" dirty="0">
              <a:latin typeface="Arial" panose="020B0604020202020204" pitchFamily="34" charset="0"/>
              <a:cs typeface="Arial" panose="020B0604020202020204" pitchFamily="34" charset="0"/>
            </a:endParaRPr>
          </a:p>
        </p:txBody>
      </p:sp>
      <p:pic>
        <p:nvPicPr>
          <p:cNvPr id="2" name="Picture 1" title="La imagen muestra barandas instaladas en una abertura de pared.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19646" y="2712445"/>
            <a:ext cx="5524838" cy="4145555"/>
          </a:xfrm>
          <a:prstGeom prst="rect">
            <a:avLst/>
          </a:prstGeom>
        </p:spPr>
      </p:pic>
    </p:spTree>
    <p:extLst>
      <p:ext uri="{BB962C8B-B14F-4D97-AF65-F5344CB8AC3E}">
        <p14:creationId xmlns:p14="http://schemas.microsoft.com/office/powerpoint/2010/main" val="159582082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545889" cy="1400530"/>
          </a:xfrm>
        </p:spPr>
        <p:txBody>
          <a:bodyPr rtlCol="0"/>
          <a:lstStyle/>
          <a:p>
            <a:pPr rtl="0" eaLnBrk="1" hangingPunct="1">
              <a:defRPr/>
            </a:pPr>
            <a:r>
              <a:rPr lang="es" sz="4000" dirty="0">
                <a:latin typeface="Arial" panose="020B0604020202020204" pitchFamily="34" charset="0"/>
                <a:cs typeface="Arial" panose="020B0604020202020204" pitchFamily="34" charset="0"/>
              </a:rPr>
              <a:t>Usos de Barandilla en Construcción </a:t>
            </a:r>
            <a:r>
              <a:rPr lang="es" sz="4000" dirty="0" smtClean="0">
                <a:latin typeface="Arial" panose="020B0604020202020204" pitchFamily="34" charset="0"/>
                <a:cs typeface="Arial" panose="020B0604020202020204" pitchFamily="34" charset="0"/>
              </a:rPr>
              <a:t>Residencial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946541" cy="4195481"/>
          </a:xfrm>
        </p:spPr>
        <p:txBody>
          <a:bodyPr rtlCol="0"/>
          <a:lstStyle/>
          <a:p>
            <a:pPr rtl="0" eaLnBrk="1" hangingPunct="1"/>
            <a:r>
              <a:rPr lang="es">
                <a:latin typeface="Arial" panose="020B0604020202020204" pitchFamily="34" charset="0"/>
                <a:cs typeface="Arial" panose="020B0604020202020204" pitchFamily="34" charset="0"/>
              </a:rPr>
              <a:t>Aberturas de la pared</a:t>
            </a:r>
          </a:p>
          <a:p>
            <a:pPr lvl="1" rtl="0" eaLnBrk="1" hangingPunct="1"/>
            <a:r>
              <a:rPr lang="es">
                <a:latin typeface="Arial" panose="020B0604020202020204" pitchFamily="34" charset="0"/>
                <a:cs typeface="Arial" panose="020B0604020202020204" pitchFamily="34" charset="0"/>
              </a:rPr>
              <a:t>Las aberturas en paredes mayores a 18 pulgadas (46 cm) deberán contar con protección</a:t>
            </a:r>
          </a:p>
          <a:p>
            <a:pPr rtl="0" eaLnBrk="1" hangingPunct="1"/>
            <a:endParaRPr lang="en-US" altLang="en-US" dirty="0">
              <a:latin typeface="Arial" panose="020B0604020202020204" pitchFamily="34" charset="0"/>
              <a:cs typeface="Arial" panose="020B0604020202020204" pitchFamily="34" charset="0"/>
            </a:endParaRPr>
          </a:p>
        </p:txBody>
      </p:sp>
      <p:pic>
        <p:nvPicPr>
          <p:cNvPr id="5" name="Picture 4" descr="La imagen muestra barandas instaladas en una abertura de pared. " title="Image 3.8">
            <a:extLst>
              <a:ext uri="{FF2B5EF4-FFF2-40B4-BE49-F238E27FC236}">
                <a16:creationId xmlns:a16="http://schemas.microsoft.com/office/drawing/2014/main" id="{D929E99A-6DC6-4FE6-899F-E7342D117E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85811" y="2750108"/>
            <a:ext cx="5477189" cy="41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497764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p:txBody>
          <a:bodyPr rtlCol="0"/>
          <a:lstStyle/>
          <a:p>
            <a:pPr rtl="0" eaLnBrk="1" hangingPunct="1">
              <a:defRPr/>
            </a:pPr>
            <a:r>
              <a:rPr lang="es" sz="4000">
                <a:latin typeface="Arial" panose="020B0604020202020204" pitchFamily="34" charset="0"/>
                <a:cs typeface="Arial" panose="020B0604020202020204" pitchFamily="34" charset="0"/>
              </a:rPr>
              <a:t>Barandilla durante la instalación de paneles mampostería</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944060"/>
            <a:ext cx="8946541" cy="4195481"/>
          </a:xfrm>
        </p:spPr>
        <p:txBody>
          <a:bodyPr rtlCol="0"/>
          <a:lstStyle/>
          <a:p>
            <a:pPr rtl="0"/>
            <a:r>
              <a:rPr lang="es">
                <a:latin typeface="Arial" panose="020B0604020202020204" pitchFamily="34" charset="0"/>
                <a:cs typeface="Arial" panose="020B0604020202020204" pitchFamily="34" charset="0"/>
              </a:rPr>
              <a:t>Evite la necesidad de quitar barandas durante la instalación de paneles mampostería:  </a:t>
            </a:r>
          </a:p>
          <a:p>
            <a:pPr lvl="1" rtl="0"/>
            <a:r>
              <a:rPr lang="es">
                <a:latin typeface="Arial" panose="020B0604020202020204" pitchFamily="34" charset="0"/>
                <a:cs typeface="Arial" panose="020B0604020202020204" pitchFamily="34" charset="0"/>
              </a:rPr>
              <a:t>Construye soportes para la barandilla de 6 a 12 pulgadas (15.4 a 30.5 cm) de mampostería </a:t>
            </a:r>
          </a:p>
          <a:p>
            <a:pPr rtl="0"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316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391814" cy="1400530"/>
          </a:xfrm>
        </p:spPr>
        <p:txBody>
          <a:bodyPr rtlCol="0"/>
          <a:lstStyle/>
          <a:p>
            <a:pPr rtl="0" eaLnBrk="1" hangingPunct="1">
              <a:defRPr/>
            </a:pPr>
            <a:r>
              <a:rPr lang="es" sz="4000" dirty="0" smtClean="0">
                <a:latin typeface="Arial" panose="020B0604020202020204" pitchFamily="34" charset="0"/>
                <a:cs typeface="Arial" panose="020B0604020202020204" pitchFamily="34" charset="0"/>
              </a:rPr>
              <a:t> Usos </a:t>
            </a:r>
            <a:r>
              <a:rPr lang="es" sz="4000" dirty="0">
                <a:latin typeface="Arial" panose="020B0604020202020204" pitchFamily="34" charset="0"/>
                <a:cs typeface="Arial" panose="020B0604020202020204" pitchFamily="34" charset="0"/>
              </a:rPr>
              <a:t>de Barandilla en Construcción Residencial</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946541" cy="4195481"/>
          </a:xfrm>
        </p:spPr>
        <p:txBody>
          <a:bodyPr rtlCol="0"/>
          <a:lstStyle/>
          <a:p>
            <a:pPr rtl="0" eaLnBrk="1" hangingPunct="1"/>
            <a:r>
              <a:rPr lang="es" dirty="0">
                <a:latin typeface="Arial" panose="020B0604020202020204" pitchFamily="34" charset="0"/>
                <a:cs typeface="Arial" panose="020B0604020202020204" pitchFamily="34" charset="0"/>
              </a:rPr>
              <a:t>Aberturas en paredes aun cuando hay colocados paneles de mampostería.</a:t>
            </a:r>
          </a:p>
          <a:p>
            <a:pPr rtl="0" eaLnBrk="1" hangingPunct="1"/>
            <a:endParaRPr lang="en-US" altLang="en-US" dirty="0">
              <a:latin typeface="Arial" panose="020B0604020202020204" pitchFamily="34" charset="0"/>
              <a:cs typeface="Arial" panose="020B0604020202020204" pitchFamily="34" charset="0"/>
            </a:endParaRPr>
          </a:p>
        </p:txBody>
      </p:sp>
      <p:pic>
        <p:nvPicPr>
          <p:cNvPr id="6" name="Picture 4" descr="La imagen muestra barandas instaladas en una abertura de pared. " title="Image 3.9">
            <a:extLst>
              <a:ext uri="{FF2B5EF4-FFF2-40B4-BE49-F238E27FC236}">
                <a16:creationId xmlns:a16="http://schemas.microsoft.com/office/drawing/2014/main" id="{C3C567DE-2D67-4258-A71E-2D2E2C5EE0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4699" y="2364503"/>
            <a:ext cx="5991329" cy="449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78258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rtlCol="0">
            <a:normAutofit fontScale="92500" lnSpcReduction="10000"/>
          </a:bodyPr>
          <a:lstStyle/>
          <a:p>
            <a:pPr rtl="0">
              <a:spcBef>
                <a:spcPct val="0"/>
              </a:spcBef>
            </a:pPr>
            <a:r>
              <a:rPr lang="es" sz="2000">
                <a:latin typeface="Arial" panose="020B0604020202020204" pitchFamily="34" charset="0"/>
                <a:cs typeface="Arial" panose="020B0604020202020204" pitchFamily="34" charset="0"/>
              </a:rPr>
              <a:t>Este </a:t>
            </a:r>
            <a:r>
              <a:rPr lang="es" sz="2000" smtClean="0">
                <a:latin typeface="Arial" panose="020B0604020202020204" pitchFamily="34" charset="0"/>
                <a:cs typeface="Arial" panose="020B0604020202020204" pitchFamily="34" charset="0"/>
              </a:rPr>
              <a:t>material </a:t>
            </a:r>
            <a:r>
              <a:rPr lang="es" sz="2000">
                <a:latin typeface="Arial" panose="020B0604020202020204" pitchFamily="34" charset="0"/>
                <a:cs typeface="Arial" panose="020B0604020202020204" pitchFamily="34" charset="0"/>
              </a:rPr>
              <a:t>fue elaborado gracias al subsidio número </a:t>
            </a:r>
            <a:r>
              <a:rPr lang="es" sz="2100" b="1">
                <a:solidFill>
                  <a:srgbClr val="FF0000"/>
                </a:solidFill>
                <a:latin typeface="Arial" panose="020B0604020202020204" pitchFamily="34" charset="0"/>
                <a:cs typeface="Arial" panose="020B0604020202020204" pitchFamily="34" charset="0"/>
              </a:rPr>
              <a:t>SH-31198-SH7</a:t>
            </a:r>
            <a:r>
              <a:rPr lang="es" sz="2000">
                <a:latin typeface="Arial" panose="020B0604020202020204" pitchFamily="34" charset="0"/>
                <a:cs typeface="Arial" panose="020B0604020202020204" pitchFamily="34" charset="0"/>
              </a:rPr>
              <a:t> de la Administración de Salud y Seguridad Ocupacional, del Departamento de Trabajo de los Estados Unidos. </a:t>
            </a:r>
            <a:r>
              <a:rPr lang="es" sz="2000" dirty="0">
                <a:latin typeface="Arial" panose="020B0604020202020204" pitchFamily="34" charset="0"/>
                <a:cs typeface="Arial" panose="020B0604020202020204" pitchFamily="34" charset="0"/>
              </a:rPr>
              <a:t>Su contenido no necesariamente refleja las opiniones o políticas de dicho Departamento. La inclusión de nombres o productos comerciales u organizaciones no implica la aprobación por parte del gobierno estadounidense.</a:t>
            </a:r>
          </a:p>
          <a:p>
            <a:pPr rtl="0" eaLnBrk="1" hangingPunct="1">
              <a:spcBef>
                <a:spcPct val="0"/>
              </a:spcBef>
            </a:pPr>
            <a:r>
              <a:rPr lang="es" sz="2000" dirty="0">
                <a:latin typeface="Arial" panose="020B0604020202020204" pitchFamily="34" charset="0"/>
                <a:cs typeface="Arial" panose="020B0604020202020204" pitchFamily="34" charset="0"/>
              </a:rPr>
              <a:t>Esta presentación está destinada a discutir las Reglamentaciones Federales </a:t>
            </a:r>
            <a:r>
              <a:rPr lang="es" sz="2000" b="1" u="sng" dirty="0">
                <a:latin typeface="Arial" panose="020B0604020202020204" pitchFamily="34" charset="0"/>
                <a:cs typeface="Arial" panose="020B0604020202020204" pitchFamily="34" charset="0"/>
              </a:rPr>
              <a:t>únicamente</a:t>
            </a:r>
            <a:r>
              <a:rPr lang="es" sz="2000" dirty="0">
                <a:latin typeface="Arial" panose="020B0604020202020204" pitchFamily="34" charset="0"/>
                <a:cs typeface="Arial" panose="020B0604020202020204" pitchFamily="34" charset="0"/>
              </a:rPr>
              <a:t>; sus requisitos estatales individuales pueden ser más estrictos ya que muchos estados operan su propia OSHA estatal y pueden haber adoptado estándares de construcción que son diferentes de la información presentada en esta capacitación.  Si vive en un estado con un plan estatal aprobado por OSHA, debe comunicarse con su administrador local para obtener más información sobre los estándares aplicables en su estado. </a:t>
            </a:r>
          </a:p>
          <a:p>
            <a:pPr rtl="0" eaLnBrk="1" hangingPunct="1">
              <a:spcBef>
                <a:spcPct val="0"/>
              </a:spcBef>
            </a:pPr>
            <a:r>
              <a:rPr lang="es" sz="2000" dirty="0">
                <a:latin typeface="Arial" panose="020B0604020202020204" pitchFamily="34" charset="0"/>
                <a:cs typeface="Arial" panose="020B0604020202020204" pitchFamily="34" charset="0"/>
              </a:rPr>
              <a:t>Estos materiales están destinados solo para fines informativos.</a:t>
            </a:r>
          </a:p>
          <a:p>
            <a:pPr rtl="0" eaLnBrk="1" hangingPunct="1">
              <a:spcBef>
                <a:spcPct val="0"/>
              </a:spcBef>
            </a:pPr>
            <a:r>
              <a:rPr lang="es" sz="2000" dirty="0">
                <a:latin typeface="Arial" panose="020B0604020202020204" pitchFamily="34" charset="0"/>
                <a:cs typeface="Arial" panose="020B0604020202020204" pitchFamily="34" charset="0"/>
              </a:rPr>
              <a:t>No se hace ninguna declaración en cuanto a la minuciosidad de la presentación.</a:t>
            </a:r>
          </a:p>
        </p:txBody>
      </p:sp>
    </p:spTree>
    <p:extLst>
      <p:ext uri="{BB962C8B-B14F-4D97-AF65-F5344CB8AC3E}">
        <p14:creationId xmlns:p14="http://schemas.microsoft.com/office/powerpoint/2010/main" val="76278743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La imagen muestra el encuadre de la pared que está a 24&quot; (61 cm) en el centro con barandas protectoras instalada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96034" y="2277035"/>
            <a:ext cx="6098721" cy="4580965"/>
          </a:xfrm>
          <a:prstGeom prst="rect">
            <a:avLst/>
          </a:prstGeom>
        </p:spPr>
      </p:pic>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233916" y="452718"/>
            <a:ext cx="11663331" cy="1400530"/>
          </a:xfrm>
        </p:spPr>
        <p:txBody>
          <a:bodyPr rtlCol="0"/>
          <a:lstStyle/>
          <a:p>
            <a:pPr rtl="0" eaLnBrk="1" hangingPunct="1">
              <a:defRPr/>
            </a:pPr>
            <a:r>
              <a:rPr lang="es" sz="4000" dirty="0" smtClean="0">
                <a:latin typeface="Arial" panose="020B0604020202020204" pitchFamily="34" charset="0"/>
                <a:cs typeface="Arial" panose="020B0604020202020204" pitchFamily="34" charset="0"/>
              </a:rPr>
              <a:t>   Usos </a:t>
            </a:r>
            <a:r>
              <a:rPr lang="es" sz="4000" dirty="0">
                <a:latin typeface="Arial" panose="020B0604020202020204" pitchFamily="34" charset="0"/>
                <a:cs typeface="Arial" panose="020B0604020202020204" pitchFamily="34" charset="0"/>
              </a:rPr>
              <a:t>de Barandilla en Construcción Residencial</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104293" y="1258260"/>
            <a:ext cx="8379949" cy="4195481"/>
          </a:xfrm>
        </p:spPr>
        <p:txBody>
          <a:bodyPr rtlCol="0"/>
          <a:lstStyle/>
          <a:p>
            <a:pPr rtl="0" eaLnBrk="1" hangingPunct="1"/>
            <a:r>
              <a:rPr lang="es" dirty="0">
                <a:latin typeface="Arial" panose="020B0604020202020204" pitchFamily="34" charset="0"/>
                <a:cs typeface="Arial" panose="020B0604020202020204" pitchFamily="34" charset="0"/>
              </a:rPr>
              <a:t>Los soportes de 24 pulgadas (61 cm) en el centro necesitan barandillas</a:t>
            </a:r>
          </a:p>
          <a:p>
            <a:pPr rtl="0" eaLnBrk="1" hangingPunct="1"/>
            <a:endParaRPr lang="en-US" altLang="en-US" dirty="0">
              <a:latin typeface="Arial" panose="020B0604020202020204" pitchFamily="34" charset="0"/>
              <a:cs typeface="Arial" panose="020B0604020202020204" pitchFamily="34" charset="0"/>
            </a:endParaRPr>
          </a:p>
        </p:txBody>
      </p:sp>
      <p:sp>
        <p:nvSpPr>
          <p:cNvPr id="8" name="Line 7" descr="Línea que muestra que las aberturas de pared de más de 18&quot; (46 cm) deben protegerse con una baranda de protección." title="Line">
            <a:extLst>
              <a:ext uri="{FF2B5EF4-FFF2-40B4-BE49-F238E27FC236}">
                <a16:creationId xmlns:a16="http://schemas.microsoft.com/office/drawing/2014/main" id="{876CF619-FDC2-4A17-9A24-B17BDAF2F235}"/>
              </a:ext>
            </a:extLst>
          </p:cNvPr>
          <p:cNvSpPr>
            <a:spLocks noChangeShapeType="1"/>
          </p:cNvSpPr>
          <p:nvPr/>
        </p:nvSpPr>
        <p:spPr bwMode="auto">
          <a:xfrm flipV="1">
            <a:off x="2220686" y="4169229"/>
            <a:ext cx="3069771" cy="389503"/>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
        <p:nvSpPr>
          <p:cNvPr id="9" name="Line 7" descr="Línea que muestra que las aberturas de pared de más de 18&quot; (46 cm) deben protegerse con una baranda de protección." title="Line">
            <a:extLst>
              <a:ext uri="{FF2B5EF4-FFF2-40B4-BE49-F238E27FC236}">
                <a16:creationId xmlns:a16="http://schemas.microsoft.com/office/drawing/2014/main" id="{F4FDF6EF-F03C-4EDE-976A-73638515D3BC}"/>
              </a:ext>
            </a:extLst>
          </p:cNvPr>
          <p:cNvSpPr>
            <a:spLocks noChangeShapeType="1"/>
          </p:cNvSpPr>
          <p:nvPr/>
        </p:nvSpPr>
        <p:spPr bwMode="auto">
          <a:xfrm flipV="1">
            <a:off x="2220685" y="4778829"/>
            <a:ext cx="3080658" cy="572177"/>
          </a:xfrm>
          <a:prstGeom prst="line">
            <a:avLst/>
          </a:prstGeom>
          <a:noFill/>
          <a:ln w="152400">
            <a:solidFill>
              <a:srgbClr val="00FF00"/>
            </a:solidFill>
            <a:round/>
            <a:headEnd/>
            <a:tailEnd/>
          </a:ln>
          <a:extLst>
            <a:ext uri="{909E8E84-426E-40DD-AFC4-6F175D3DCCD1}">
              <a14:hiddenFill xmlns:a14="http://schemas.microsoft.com/office/drawing/2010/main">
                <a:noFill/>
              </a14:hiddenFill>
            </a:ext>
          </a:extLst>
        </p:spPr>
        <p:txBody>
          <a:bodyPr rtlCol="0"/>
          <a:lstStyle/>
          <a:p>
            <a:pPr rtl="0"/>
            <a:endParaRPr lang="en-US"/>
          </a:p>
        </p:txBody>
      </p:sp>
    </p:spTree>
    <p:extLst>
      <p:ext uri="{BB962C8B-B14F-4D97-AF65-F5344CB8AC3E}">
        <p14:creationId xmlns:p14="http://schemas.microsoft.com/office/powerpoint/2010/main" val="3808775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1C10632F-D89A-40A8-AA43-C7BDBBF6C3D1}"/>
              </a:ext>
            </a:extLst>
          </p:cNvPr>
          <p:cNvSpPr>
            <a:spLocks noGrp="1" noChangeArrowheads="1"/>
          </p:cNvSpPr>
          <p:nvPr>
            <p:ph type="title"/>
          </p:nvPr>
        </p:nvSpPr>
        <p:spPr/>
        <p:txBody>
          <a:bodyPr rtlCol="0"/>
          <a:lstStyle/>
          <a:p>
            <a:pPr rtl="0" eaLnBrk="1" hangingPunct="1">
              <a:defRPr/>
            </a:pPr>
            <a:r>
              <a:rPr lang="es" sz="4000">
                <a:latin typeface="Arial" panose="020B0604020202020204" pitchFamily="34" charset="0"/>
                <a:cs typeface="Arial" panose="020B0604020202020204" pitchFamily="34" charset="0"/>
              </a:rPr>
              <a:t>Requisito para aberturas de ventanas</a:t>
            </a:r>
          </a:p>
        </p:txBody>
      </p:sp>
      <p:sp>
        <p:nvSpPr>
          <p:cNvPr id="91139" name="Rectangle 3">
            <a:extLst>
              <a:ext uri="{FF2B5EF4-FFF2-40B4-BE49-F238E27FC236}">
                <a16:creationId xmlns:a16="http://schemas.microsoft.com/office/drawing/2014/main" id="{09E6375A-F93A-435E-A2ED-CE0B1733E8AB}"/>
              </a:ext>
            </a:extLst>
          </p:cNvPr>
          <p:cNvSpPr>
            <a:spLocks noGrp="1" noChangeArrowheads="1"/>
          </p:cNvSpPr>
          <p:nvPr>
            <p:ph idx="1"/>
          </p:nvPr>
        </p:nvSpPr>
        <p:spPr/>
        <p:txBody>
          <a:bodyPr rtlCol="0"/>
          <a:lstStyle/>
          <a:p>
            <a:pPr rtl="0" eaLnBrk="1" hangingPunct="1"/>
            <a:r>
              <a:rPr lang="es" dirty="0">
                <a:latin typeface="Arial" panose="020B0604020202020204" pitchFamily="34" charset="0"/>
                <a:cs typeface="Arial" panose="020B0604020202020204" pitchFamily="34" charset="0"/>
              </a:rPr>
              <a:t>Las aberturas de ventanas con un peligro de caída de 6 pies (1.8 m) requieren la instalación de un sistema de barandas, si la altura del alféizar inferior es inferior a 39 pulgadas (1.1 m). </a:t>
            </a:r>
          </a:p>
          <a:p>
            <a:pPr rtl="0" eaLnBrk="1" hangingPunct="1"/>
            <a:endParaRPr lang="en-US" altLang="en-US" dirty="0">
              <a:latin typeface="Arial" panose="020B0604020202020204" pitchFamily="34" charset="0"/>
              <a:cs typeface="Arial" panose="020B0604020202020204" pitchFamily="34" charset="0"/>
            </a:endParaRPr>
          </a:p>
        </p:txBody>
      </p:sp>
      <p:sp>
        <p:nvSpPr>
          <p:cNvPr id="105476" name="Rectangle 4">
            <a:extLst>
              <a:ext uri="{FF2B5EF4-FFF2-40B4-BE49-F238E27FC236}">
                <a16:creationId xmlns:a16="http://schemas.microsoft.com/office/drawing/2014/main" id="{0102B057-91A4-46B9-B515-83B0B4436CDE}"/>
              </a:ext>
            </a:extLst>
          </p:cNvPr>
          <p:cNvSpPr>
            <a:spLocks noChangeArrowheads="1"/>
          </p:cNvSpPr>
          <p:nvPr/>
        </p:nvSpPr>
        <p:spPr bwMode="auto">
          <a:xfrm>
            <a:off x="664041" y="4150658"/>
            <a:ext cx="10462876" cy="690563"/>
          </a:xfrm>
          <a:prstGeom prst="rect">
            <a:avLst/>
          </a:prstGeom>
          <a:solidFill>
            <a:srgbClr val="FF0000"/>
          </a:solidFill>
          <a:ln w="9525">
            <a:solidFill>
              <a:schemeClr val="tx1"/>
            </a:solidFill>
            <a:miter lim="800000"/>
            <a:headEnd/>
            <a:tailEnd/>
          </a:ln>
        </p:spPr>
        <p:txBody>
          <a:bodyPr wrap="none" rtlCol="0" anchor="ct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1600" dirty="0">
                <a:solidFill>
                  <a:schemeClr val="bg1"/>
                </a:solidFill>
              </a:rPr>
              <a:t>Para </a:t>
            </a:r>
            <a:r>
              <a:rPr lang="es" sz="1600" b="1" dirty="0">
                <a:solidFill>
                  <a:schemeClr val="bg1"/>
                </a:solidFill>
              </a:rPr>
              <a:t>todas </a:t>
            </a:r>
            <a:r>
              <a:rPr lang="es" sz="1600" dirty="0" smtClean="0">
                <a:solidFill>
                  <a:schemeClr val="bg1"/>
                </a:solidFill>
              </a:rPr>
              <a:t>las aberturas </a:t>
            </a:r>
            <a:r>
              <a:rPr lang="es" sz="1600" dirty="0">
                <a:solidFill>
                  <a:schemeClr val="bg1"/>
                </a:solidFill>
              </a:rPr>
              <a:t>de ventanas, la </a:t>
            </a:r>
            <a:r>
              <a:rPr lang="es" sz="1600" u="sng" dirty="0">
                <a:solidFill>
                  <a:schemeClr val="bg1"/>
                </a:solidFill>
              </a:rPr>
              <a:t>altura del umbral</a:t>
            </a:r>
            <a:r>
              <a:rPr lang="es" sz="1600" dirty="0">
                <a:solidFill>
                  <a:schemeClr val="bg1"/>
                </a:solidFill>
              </a:rPr>
              <a:t> determina la necesidad de una baranda de protección. </a:t>
            </a:r>
          </a:p>
        </p:txBody>
      </p:sp>
    </p:spTree>
    <p:extLst>
      <p:ext uri="{BB962C8B-B14F-4D97-AF65-F5344CB8AC3E}">
        <p14:creationId xmlns:p14="http://schemas.microsoft.com/office/powerpoint/2010/main" val="23041163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dissolve">
                                      <p:cBhvr>
                                        <p:cTn id="7" dur="5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una abertura de ventana sin una barandilla adecuada.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04480" y="2231136"/>
            <a:ext cx="6089904" cy="4626864"/>
          </a:xfrm>
          <a:prstGeom prst="rect">
            <a:avLst/>
          </a:prstGeom>
        </p:spPr>
      </p:pic>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241301" y="452718"/>
            <a:ext cx="11950700" cy="1400530"/>
          </a:xfrm>
        </p:spPr>
        <p:txBody>
          <a:bodyPr rtlCol="0"/>
          <a:lstStyle/>
          <a:p>
            <a:pPr rtl="0" eaLnBrk="1" hangingPunct="1">
              <a:defRPr/>
            </a:pPr>
            <a:r>
              <a:rPr lang="es" sz="4000" dirty="0" smtClean="0">
                <a:latin typeface="Arial" panose="020B0604020202020204" pitchFamily="34" charset="0"/>
                <a:cs typeface="Arial" panose="020B0604020202020204" pitchFamily="34" charset="0"/>
              </a:rPr>
              <a:t>    Usos </a:t>
            </a:r>
            <a:r>
              <a:rPr lang="es" sz="4000" dirty="0">
                <a:latin typeface="Arial" panose="020B0604020202020204" pitchFamily="34" charset="0"/>
                <a:cs typeface="Arial" panose="020B0604020202020204" pitchFamily="34" charset="0"/>
              </a:rPr>
              <a:t>de Barandilla en Construcción </a:t>
            </a:r>
            <a:r>
              <a:rPr lang="es" sz="4000" dirty="0" smtClean="0">
                <a:latin typeface="Arial" panose="020B0604020202020204" pitchFamily="34" charset="0"/>
                <a:cs typeface="Arial" panose="020B0604020202020204" pitchFamily="34" charset="0"/>
              </a:rPr>
              <a:t>Residencial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602714" cy="4195481"/>
          </a:xfrm>
        </p:spPr>
        <p:txBody>
          <a:bodyPr rtlCol="0"/>
          <a:lstStyle/>
          <a:p>
            <a:pPr rtl="0" eaLnBrk="1" hangingPunct="1"/>
            <a:r>
              <a:rPr lang="es" dirty="0">
                <a:latin typeface="Arial" panose="020B0604020202020204" pitchFamily="34" charset="0"/>
                <a:cs typeface="Arial" panose="020B0604020202020204" pitchFamily="34" charset="0"/>
              </a:rPr>
              <a:t>Aberturas de ventanas</a:t>
            </a:r>
          </a:p>
          <a:p>
            <a:pPr lvl="1" rtl="0" eaLnBrk="1" hangingPunct="1"/>
            <a:r>
              <a:rPr lang="es" dirty="0">
                <a:latin typeface="Arial" panose="020B0604020202020204" pitchFamily="34" charset="0"/>
                <a:cs typeface="Arial" panose="020B0604020202020204" pitchFamily="34" charset="0"/>
              </a:rPr>
              <a:t>Aberturas de ventanas con riesgo de caída y altura de umbral bajo.</a:t>
            </a:r>
          </a:p>
          <a:p>
            <a:pPr rtl="0" eaLnBrk="1" hangingPunct="1"/>
            <a:endParaRPr lang="en-US" altLang="en-US" dirty="0">
              <a:latin typeface="Arial" panose="020B0604020202020204" pitchFamily="34" charset="0"/>
              <a:cs typeface="Arial" panose="020B0604020202020204" pitchFamily="34" charset="0"/>
            </a:endParaRPr>
          </a:p>
        </p:txBody>
      </p:sp>
      <p:sp>
        <p:nvSpPr>
          <p:cNvPr id="7" name="Line 6" descr="La flecha apunta hacia abajo y muestra que las ventanas de alféizares de menos de 39 pulgadas (99 cm) deben protegerse con una baranda de protección." title="Arrow pointing down">
            <a:extLst>
              <a:ext uri="{FF2B5EF4-FFF2-40B4-BE49-F238E27FC236}">
                <a16:creationId xmlns:a16="http://schemas.microsoft.com/office/drawing/2014/main" id="{996BE52E-2FC0-4E22-B185-1734ABD2094A}"/>
              </a:ext>
            </a:extLst>
          </p:cNvPr>
          <p:cNvSpPr>
            <a:spLocks noChangeShapeType="1"/>
          </p:cNvSpPr>
          <p:nvPr/>
        </p:nvSpPr>
        <p:spPr bwMode="auto">
          <a:xfrm>
            <a:off x="4180114" y="4833257"/>
            <a:ext cx="10885" cy="141514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rtlCol="0"/>
          <a:lstStyle/>
          <a:p>
            <a:pPr rtl="0"/>
            <a:endParaRPr lang="en-US"/>
          </a:p>
        </p:txBody>
      </p:sp>
      <p:sp>
        <p:nvSpPr>
          <p:cNvPr id="8" name="Text Box 7">
            <a:extLst>
              <a:ext uri="{FF2B5EF4-FFF2-40B4-BE49-F238E27FC236}">
                <a16:creationId xmlns:a16="http://schemas.microsoft.com/office/drawing/2014/main" id="{0E4A2C49-F247-4D59-9036-D22DDB0149F6}"/>
              </a:ext>
            </a:extLst>
          </p:cNvPr>
          <p:cNvSpPr txBox="1">
            <a:spLocks noChangeArrowheads="1"/>
          </p:cNvSpPr>
          <p:nvPr/>
        </p:nvSpPr>
        <p:spPr bwMode="auto">
          <a:xfrm>
            <a:off x="4507096" y="5540828"/>
            <a:ext cx="2737766"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eaLnBrk="1" hangingPunct="1">
              <a:spcBef>
                <a:spcPct val="0"/>
              </a:spcBef>
              <a:buFontTx/>
              <a:buNone/>
            </a:pPr>
            <a:r>
              <a:rPr lang="es" sz="1800" b="1" dirty="0">
                <a:solidFill>
                  <a:schemeClr val="bg1"/>
                </a:solidFill>
              </a:rPr>
              <a:t>Menos de 39" (99 cm)</a:t>
            </a:r>
          </a:p>
        </p:txBody>
      </p:sp>
      <p:sp>
        <p:nvSpPr>
          <p:cNvPr id="9" name="Line 5" descr="Línea que muestra que las ventanas de alféizares de menos de 39 pulgadas (99 cm) deben protegerse con una baranda de protección.">
            <a:extLst>
              <a:ext uri="{FF2B5EF4-FFF2-40B4-BE49-F238E27FC236}">
                <a16:creationId xmlns:a16="http://schemas.microsoft.com/office/drawing/2014/main" id="{FDB8E907-BF48-46AA-811A-974DAB2B11C3}"/>
              </a:ext>
            </a:extLst>
          </p:cNvPr>
          <p:cNvSpPr>
            <a:spLocks noChangeShapeType="1"/>
          </p:cNvSpPr>
          <p:nvPr/>
        </p:nvSpPr>
        <p:spPr bwMode="auto">
          <a:xfrm>
            <a:off x="3940628" y="3933322"/>
            <a:ext cx="2754085" cy="290334"/>
          </a:xfrm>
          <a:prstGeom prst="line">
            <a:avLst/>
          </a:prstGeom>
          <a:noFill/>
          <a:ln w="127000">
            <a:solidFill>
              <a:srgbClr val="66FF33"/>
            </a:solidFill>
            <a:round/>
            <a:headEnd/>
            <a:tailEnd/>
          </a:ln>
          <a:extLst>
            <a:ext uri="{909E8E84-426E-40DD-AFC4-6F175D3DCCD1}">
              <a14:hiddenFill xmlns:a14="http://schemas.microsoft.com/office/drawing/2010/main">
                <a:noFill/>
              </a14:hiddenFill>
            </a:ext>
          </a:extLst>
        </p:spPr>
        <p:txBody>
          <a:bodyPr rtlCol="0"/>
          <a:lstStyle/>
          <a:p>
            <a:pPr rtl="0"/>
            <a:endParaRPr lang="en-US" dirty="0"/>
          </a:p>
        </p:txBody>
      </p:sp>
    </p:spTree>
    <p:extLst>
      <p:ext uri="{BB962C8B-B14F-4D97-AF65-F5344CB8AC3E}">
        <p14:creationId xmlns:p14="http://schemas.microsoft.com/office/powerpoint/2010/main" val="3788036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5449D81-768D-4E71-AE88-A00FCBE4E815}"/>
              </a:ext>
            </a:extLst>
          </p:cNvPr>
          <p:cNvSpPr>
            <a:spLocks noGrp="1" noChangeArrowheads="1"/>
          </p:cNvSpPr>
          <p:nvPr>
            <p:ph type="title"/>
          </p:nvPr>
        </p:nvSpPr>
        <p:spPr>
          <a:xfrm>
            <a:off x="646111" y="452718"/>
            <a:ext cx="10417124" cy="1400530"/>
          </a:xfrm>
        </p:spPr>
        <p:txBody>
          <a:bodyPr rtlCol="0"/>
          <a:lstStyle/>
          <a:p>
            <a:pPr rtl="0" eaLnBrk="1" hangingPunct="1">
              <a:defRPr/>
            </a:pPr>
            <a:r>
              <a:rPr lang="es" dirty="0">
                <a:latin typeface="Arial" panose="020B0604020202020204" pitchFamily="34" charset="0"/>
                <a:cs typeface="Arial" panose="020B0604020202020204" pitchFamily="34" charset="0"/>
              </a:rPr>
              <a:t>¿Se requiere una baranda de protección?</a:t>
            </a:r>
          </a:p>
        </p:txBody>
      </p:sp>
      <p:pic>
        <p:nvPicPr>
          <p:cNvPr id="95236" name="Picture 4" descr="La imagen muestra una ventana abierta." title="Image 3.12">
            <a:extLst>
              <a:ext uri="{FF2B5EF4-FFF2-40B4-BE49-F238E27FC236}">
                <a16:creationId xmlns:a16="http://schemas.microsoft.com/office/drawing/2014/main" id="{7EC02B64-EA0D-425E-AE9B-7244A36A65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95753" y="1725328"/>
            <a:ext cx="8594357" cy="5105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descr="¿El signo de interrogación indicado es una baranda de protección requerida?" title="Question mark">
            <a:extLst>
              <a:ext uri="{FF2B5EF4-FFF2-40B4-BE49-F238E27FC236}">
                <a16:creationId xmlns:a16="http://schemas.microsoft.com/office/drawing/2014/main" id="{C09529B2-9C2C-4D31-BD0A-CFB98D91A381}"/>
              </a:ext>
            </a:extLst>
          </p:cNvPr>
          <p:cNvGrpSpPr>
            <a:grpSpLocks/>
          </p:cNvGrpSpPr>
          <p:nvPr/>
        </p:nvGrpSpPr>
        <p:grpSpPr bwMode="auto">
          <a:xfrm>
            <a:off x="7276069" y="2833911"/>
            <a:ext cx="1771095" cy="1316747"/>
            <a:chOff x="3552" y="1543"/>
            <a:chExt cx="1187" cy="943"/>
          </a:xfrm>
        </p:grpSpPr>
        <p:sp>
          <p:nvSpPr>
            <p:cNvPr id="95239" name="Line 6">
              <a:extLst>
                <a:ext uri="{FF2B5EF4-FFF2-40B4-BE49-F238E27FC236}">
                  <a16:creationId xmlns:a16="http://schemas.microsoft.com/office/drawing/2014/main" id="{5434E39D-CCD9-476A-B6C0-547ED84F9B0D}"/>
                </a:ext>
              </a:extLst>
            </p:cNvPr>
            <p:cNvSpPr>
              <a:spLocks noChangeShapeType="1"/>
            </p:cNvSpPr>
            <p:nvPr/>
          </p:nvSpPr>
          <p:spPr bwMode="auto">
            <a:xfrm flipH="1">
              <a:off x="3552" y="1910"/>
              <a:ext cx="720" cy="576"/>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rtlCol="0"/>
            <a:lstStyle/>
            <a:p>
              <a:pPr rtl="0"/>
              <a:endParaRPr lang="en-US" dirty="0"/>
            </a:p>
          </p:txBody>
        </p:sp>
        <p:pic>
          <p:nvPicPr>
            <p:cNvPr id="95240" name="Picture 7" descr="MCj04077340000 [1]">
              <a:extLst>
                <a:ext uri="{FF2B5EF4-FFF2-40B4-BE49-F238E27FC236}">
                  <a16:creationId xmlns:a16="http://schemas.microsoft.com/office/drawing/2014/main" id="{5F506DF8-F3F4-48D3-B779-E8959ACD0B2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3" y="1543"/>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8552" name="Line 8" descr="Se necesita una línea punteada que muestre una barrera de protección adicional de más de 42 pulgadas (107 cm) de alto." title="Guardrail required?">
            <a:extLst>
              <a:ext uri="{FF2B5EF4-FFF2-40B4-BE49-F238E27FC236}">
                <a16:creationId xmlns:a16="http://schemas.microsoft.com/office/drawing/2014/main" id="{D539D74F-2F35-4673-AE45-2C3E71CF343C}"/>
              </a:ext>
            </a:extLst>
          </p:cNvPr>
          <p:cNvSpPr>
            <a:spLocks noChangeShapeType="1"/>
          </p:cNvSpPr>
          <p:nvPr/>
        </p:nvSpPr>
        <p:spPr bwMode="auto">
          <a:xfrm flipV="1">
            <a:off x="4083155" y="4293697"/>
            <a:ext cx="3079645" cy="268097"/>
          </a:xfrm>
          <a:prstGeom prst="line">
            <a:avLst/>
          </a:prstGeom>
          <a:noFill/>
          <a:ln w="152400">
            <a:solidFill>
              <a:srgbClr val="00FF00"/>
            </a:solidFill>
            <a:prstDash val="sysDot"/>
            <a:round/>
            <a:headEnd/>
            <a:tailEnd/>
          </a:ln>
          <a:extLst>
            <a:ext uri="{909E8E84-426E-40DD-AFC4-6F175D3DCCD1}">
              <a14:hiddenFill xmlns:a14="http://schemas.microsoft.com/office/drawing/2010/main">
                <a:noFill/>
              </a14:hiddenFill>
            </a:ext>
          </a:extLst>
        </p:spPr>
        <p:txBody>
          <a:bodyPr rtlCol="0"/>
          <a:lstStyle/>
          <a:p>
            <a:pPr rtl="0"/>
            <a:endParaRPr lang="en-US"/>
          </a:p>
        </p:txBody>
      </p:sp>
    </p:spTree>
    <p:extLst>
      <p:ext uri="{BB962C8B-B14F-4D97-AF65-F5344CB8AC3E}">
        <p14:creationId xmlns:p14="http://schemas.microsoft.com/office/powerpoint/2010/main" val="4754345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8552"/>
                                        </p:tgtEl>
                                        <p:attrNameLst>
                                          <p:attrName>style.visibility</p:attrName>
                                        </p:attrNameLst>
                                      </p:cBhvr>
                                      <p:to>
                                        <p:strVal val="visible"/>
                                      </p:to>
                                    </p:set>
                                    <p:animEffect transition="in" filter="wipe(down)">
                                      <p:cBhvr>
                                        <p:cTn id="12" dur="500"/>
                                        <p:tgtEl>
                                          <p:spTgt spid="10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a un trabajador en una escalera de tijera cerca de una ventana abier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8296" y="2197510"/>
            <a:ext cx="5692877" cy="4660490"/>
          </a:xfrm>
          <a:prstGeom prst="rect">
            <a:avLst/>
          </a:prstGeom>
        </p:spPr>
      </p:pic>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545889" cy="1400530"/>
          </a:xfrm>
        </p:spPr>
        <p:txBody>
          <a:bodyPr rtlCol="0"/>
          <a:lstStyle/>
          <a:p>
            <a:pPr rtl="0" eaLnBrk="1" hangingPunct="1">
              <a:defRPr/>
            </a:pPr>
            <a:r>
              <a:rPr lang="es" sz="4000" dirty="0" smtClean="0">
                <a:latin typeface="Arial" panose="020B0604020202020204" pitchFamily="34" charset="0"/>
                <a:cs typeface="Arial" panose="020B0604020202020204" pitchFamily="34" charset="0"/>
              </a:rPr>
              <a:t> Usos </a:t>
            </a:r>
            <a:r>
              <a:rPr lang="es" sz="4000" dirty="0">
                <a:latin typeface="Arial" panose="020B0604020202020204" pitchFamily="34" charset="0"/>
                <a:cs typeface="Arial" panose="020B0604020202020204" pitchFamily="34" charset="0"/>
              </a:rPr>
              <a:t>de Barandilla en Construcción </a:t>
            </a:r>
            <a:r>
              <a:rPr lang="es" sz="4000" dirty="0" smtClean="0">
                <a:latin typeface="Arial" panose="020B0604020202020204" pitchFamily="34" charset="0"/>
                <a:cs typeface="Arial" panose="020B0604020202020204" pitchFamily="34" charset="0"/>
              </a:rPr>
              <a:t>Residencial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884816" cy="4195481"/>
          </a:xfrm>
        </p:spPr>
        <p:txBody>
          <a:bodyPr rtlCol="0"/>
          <a:lstStyle/>
          <a:p>
            <a:pPr rtl="0" eaLnBrk="1" hangingPunct="1"/>
            <a:r>
              <a:rPr lang="es" dirty="0">
                <a:latin typeface="Arial" panose="020B0604020202020204" pitchFamily="34" charset="0"/>
                <a:cs typeface="Arial" panose="020B0604020202020204" pitchFamily="34" charset="0"/>
              </a:rPr>
              <a:t>Aberturas de ventanas</a:t>
            </a:r>
          </a:p>
          <a:p>
            <a:pPr lvl="1" rtl="0" eaLnBrk="1" hangingPunct="1"/>
            <a:r>
              <a:rPr lang="es" dirty="0">
                <a:latin typeface="Arial" panose="020B0604020202020204" pitchFamily="34" charset="0"/>
                <a:cs typeface="Arial" panose="020B0604020202020204" pitchFamily="34" charset="0"/>
              </a:rPr>
              <a:t>Aberturas de ventanas con riesgo de caída y altura de umbral bajo.</a:t>
            </a:r>
          </a:p>
          <a:p>
            <a:pPr rtl="0" eaLnBrk="1" hangingPunct="1"/>
            <a:endParaRPr lang="en-US" altLang="en-US" dirty="0">
              <a:latin typeface="Arial" panose="020B0604020202020204" pitchFamily="34" charset="0"/>
              <a:cs typeface="Arial" panose="020B0604020202020204" pitchFamily="34" charset="0"/>
            </a:endParaRPr>
          </a:p>
        </p:txBody>
      </p:sp>
      <p:pic>
        <p:nvPicPr>
          <p:cNvPr id="5" name="Graphic 4" descr="No hay señalización">
            <a:extLst>
              <a:ext uri="{FF2B5EF4-FFF2-40B4-BE49-F238E27FC236}">
                <a16:creationId xmlns:a16="http://schemas.microsoft.com/office/drawing/2014/main" id="{F7EF3B4D-C3BF-413A-BD6C-6E8683D9AFD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257628" y="3254189"/>
            <a:ext cx="2201852" cy="2201852"/>
          </a:xfrm>
          <a:prstGeom prst="rect">
            <a:avLst/>
          </a:prstGeom>
        </p:spPr>
      </p:pic>
    </p:spTree>
    <p:extLst>
      <p:ext uri="{BB962C8B-B14F-4D97-AF65-F5344CB8AC3E}">
        <p14:creationId xmlns:p14="http://schemas.microsoft.com/office/powerpoint/2010/main" val="811904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139700" y="452718"/>
            <a:ext cx="11562443" cy="1400530"/>
          </a:xfrm>
        </p:spPr>
        <p:txBody>
          <a:bodyPr rtlCol="0"/>
          <a:lstStyle/>
          <a:p>
            <a:pPr rtl="0" eaLnBrk="1" hangingPunct="1">
              <a:defRPr/>
            </a:pPr>
            <a:r>
              <a:rPr lang="es" sz="4000" dirty="0" smtClean="0">
                <a:latin typeface="Arial" panose="020B0604020202020204" pitchFamily="34" charset="0"/>
                <a:cs typeface="Arial" panose="020B0604020202020204" pitchFamily="34" charset="0"/>
              </a:rPr>
              <a:t> Usos </a:t>
            </a:r>
            <a:r>
              <a:rPr lang="es" sz="4000" dirty="0">
                <a:latin typeface="Arial" panose="020B0604020202020204" pitchFamily="34" charset="0"/>
                <a:cs typeface="Arial" panose="020B0604020202020204" pitchFamily="34" charset="0"/>
              </a:rPr>
              <a:t>de Barandilla en Construcción </a:t>
            </a:r>
            <a:r>
              <a:rPr lang="es" sz="4000" dirty="0" smtClean="0">
                <a:latin typeface="Arial" panose="020B0604020202020204" pitchFamily="34" charset="0"/>
                <a:cs typeface="Arial" panose="020B0604020202020204" pitchFamily="34" charset="0"/>
              </a:rPr>
              <a:t>Residencial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1131250" cy="4195481"/>
          </a:xfrm>
        </p:spPr>
        <p:txBody>
          <a:bodyPr rtlCol="0"/>
          <a:lstStyle/>
          <a:p>
            <a:pPr rtl="0" eaLnBrk="1" hangingPunct="1"/>
            <a:r>
              <a:rPr lang="es" dirty="0">
                <a:latin typeface="Arial" panose="020B0604020202020204" pitchFamily="34" charset="0"/>
                <a:cs typeface="Arial" panose="020B0604020202020204" pitchFamily="34" charset="0"/>
              </a:rPr>
              <a:t>Aberturas </a:t>
            </a:r>
            <a:r>
              <a:rPr lang="es" dirty="0" smtClean="0">
                <a:latin typeface="Arial" panose="020B0604020202020204" pitchFamily="34" charset="0"/>
                <a:cs typeface="Arial" panose="020B0604020202020204" pitchFamily="34" charset="0"/>
              </a:rPr>
              <a:t>d  e </a:t>
            </a:r>
            <a:r>
              <a:rPr lang="es" dirty="0">
                <a:latin typeface="Arial" panose="020B0604020202020204" pitchFamily="34" charset="0"/>
                <a:cs typeface="Arial" panose="020B0604020202020204" pitchFamily="34" charset="0"/>
              </a:rPr>
              <a:t>ventanas</a:t>
            </a:r>
          </a:p>
          <a:p>
            <a:pPr lvl="1" rtl="0" eaLnBrk="1" hangingPunct="1"/>
            <a:r>
              <a:rPr lang="es" dirty="0">
                <a:latin typeface="Arial" panose="020B0604020202020204" pitchFamily="34" charset="0"/>
                <a:cs typeface="Arial" panose="020B0604020202020204" pitchFamily="34" charset="0"/>
              </a:rPr>
              <a:t>Aberturas de ventanas con riesgo de caída y altura de umbral bajo.</a:t>
            </a:r>
          </a:p>
          <a:p>
            <a:pPr rtl="0" eaLnBrk="1" hangingPunct="1"/>
            <a:endParaRPr lang="en-US" altLang="en-US" dirty="0">
              <a:latin typeface="Arial" panose="020B0604020202020204" pitchFamily="34" charset="0"/>
              <a:cs typeface="Arial" panose="020B0604020202020204" pitchFamily="34" charset="0"/>
            </a:endParaRPr>
          </a:p>
        </p:txBody>
      </p:sp>
      <p:pic>
        <p:nvPicPr>
          <p:cNvPr id="5" name="Picture 4" descr="La imagen muestra barandas instaladas en la abertura de la ventana. " title="Image 3.14">
            <a:extLst>
              <a:ext uri="{FF2B5EF4-FFF2-40B4-BE49-F238E27FC236}">
                <a16:creationId xmlns:a16="http://schemas.microsoft.com/office/drawing/2014/main" id="{13479078-271E-47F5-8BB3-182B6A27A9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0286" y="222885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62489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las barandillas instaladas en las aberturas de las ventanas de una casa en construcció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5173" y="2362200"/>
            <a:ext cx="6743700" cy="4495800"/>
          </a:xfrm>
          <a:prstGeom prst="rect">
            <a:avLst/>
          </a:prstGeom>
        </p:spPr>
      </p:pic>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1" y="452718"/>
            <a:ext cx="11937442" cy="1400530"/>
          </a:xfrm>
        </p:spPr>
        <p:txBody>
          <a:bodyPr rtlCol="0"/>
          <a:lstStyle/>
          <a:p>
            <a:pPr rtl="0" eaLnBrk="1" hangingPunct="1">
              <a:defRPr/>
            </a:pPr>
            <a:r>
              <a:rPr lang="es" sz="4000" dirty="0" smtClean="0">
                <a:latin typeface="Arial" panose="020B0604020202020204" pitchFamily="34" charset="0"/>
                <a:cs typeface="Arial" panose="020B0604020202020204" pitchFamily="34" charset="0"/>
              </a:rPr>
              <a:t> Usos </a:t>
            </a:r>
            <a:r>
              <a:rPr lang="es" sz="4000" dirty="0">
                <a:latin typeface="Arial" panose="020B0604020202020204" pitchFamily="34" charset="0"/>
                <a:cs typeface="Arial" panose="020B0604020202020204" pitchFamily="34" charset="0"/>
              </a:rPr>
              <a:t>de Barandilla en Construcción </a:t>
            </a:r>
            <a:r>
              <a:rPr lang="es" sz="4000" dirty="0" smtClean="0">
                <a:latin typeface="Arial" panose="020B0604020202020204" pitchFamily="34" charset="0"/>
                <a:cs typeface="Arial" panose="020B0604020202020204" pitchFamily="34" charset="0"/>
              </a:rPr>
              <a:t>Residencial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49" y="1152983"/>
            <a:ext cx="10797267" cy="4195481"/>
          </a:xfrm>
        </p:spPr>
        <p:txBody>
          <a:bodyPr rtlCol="0"/>
          <a:lstStyle/>
          <a:p>
            <a:pPr rtl="0" eaLnBrk="1" hangingPunct="1"/>
            <a:r>
              <a:rPr lang="es" dirty="0">
                <a:latin typeface="Arial" panose="020B0604020202020204" pitchFamily="34" charset="0"/>
                <a:cs typeface="Arial" panose="020B0604020202020204" pitchFamily="34" charset="0"/>
              </a:rPr>
              <a:t>Aberturas de ventanas</a:t>
            </a:r>
          </a:p>
          <a:p>
            <a:pPr lvl="1" rtl="0" eaLnBrk="1" hangingPunct="1"/>
            <a:r>
              <a:rPr lang="es" dirty="0">
                <a:latin typeface="Arial" panose="020B0604020202020204" pitchFamily="34" charset="0"/>
                <a:cs typeface="Arial" panose="020B0604020202020204" pitchFamily="34" charset="0"/>
              </a:rPr>
              <a:t>Aberturas de ventanas con riesgo de caída y altura de umbral bajo.</a:t>
            </a:r>
          </a:p>
          <a:p>
            <a:pPr rtl="0" eaLnBrk="1" hangingPunct="1"/>
            <a:endParaRPr lang="en-US" altLang="en-US" dirty="0">
              <a:latin typeface="Arial" panose="020B0604020202020204" pitchFamily="34" charset="0"/>
              <a:cs typeface="Arial" panose="020B0604020202020204" pitchFamily="34" charset="0"/>
            </a:endParaRPr>
          </a:p>
        </p:txBody>
      </p:sp>
      <p:pic>
        <p:nvPicPr>
          <p:cNvPr id="5" name="Graphic 4" descr="No hay señalización">
            <a:extLst>
              <a:ext uri="{FF2B5EF4-FFF2-40B4-BE49-F238E27FC236}">
                <a16:creationId xmlns:a16="http://schemas.microsoft.com/office/drawing/2014/main" id="{5BDD2A16-3B74-43D6-A236-8A19D54CC56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407057" y="4068514"/>
            <a:ext cx="969064" cy="969064"/>
          </a:xfrm>
          <a:prstGeom prst="rect">
            <a:avLst/>
          </a:prstGeom>
        </p:spPr>
      </p:pic>
      <p:pic>
        <p:nvPicPr>
          <p:cNvPr id="7" name="Graphic 6" descr="No hay señalización">
            <a:extLst>
              <a:ext uri="{FF2B5EF4-FFF2-40B4-BE49-F238E27FC236}">
                <a16:creationId xmlns:a16="http://schemas.microsoft.com/office/drawing/2014/main" id="{18709EA9-3290-47EE-A9F1-608F228BE26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024873" y="4068514"/>
            <a:ext cx="969064" cy="969064"/>
          </a:xfrm>
          <a:prstGeom prst="rect">
            <a:avLst/>
          </a:prstGeom>
        </p:spPr>
      </p:pic>
      <p:pic>
        <p:nvPicPr>
          <p:cNvPr id="8" name="Graphic 7" descr="No hay señalización">
            <a:extLst>
              <a:ext uri="{FF2B5EF4-FFF2-40B4-BE49-F238E27FC236}">
                <a16:creationId xmlns:a16="http://schemas.microsoft.com/office/drawing/2014/main" id="{BF4A4ABB-1961-493A-B686-E714AE712DDC}"/>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873034" y="4794730"/>
            <a:ext cx="622627" cy="622627"/>
          </a:xfrm>
          <a:prstGeom prst="rect">
            <a:avLst/>
          </a:prstGeom>
        </p:spPr>
      </p:pic>
    </p:spTree>
    <p:extLst>
      <p:ext uri="{BB962C8B-B14F-4D97-AF65-F5344CB8AC3E}">
        <p14:creationId xmlns:p14="http://schemas.microsoft.com/office/powerpoint/2010/main" val="160917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0" y="452718"/>
            <a:ext cx="11832771" cy="1400530"/>
          </a:xfrm>
        </p:spPr>
        <p:txBody>
          <a:bodyPr rtlCol="0"/>
          <a:lstStyle/>
          <a:p>
            <a:pPr rtl="0" eaLnBrk="1" hangingPunct="1">
              <a:defRPr/>
            </a:pPr>
            <a:r>
              <a:rPr lang="es" sz="4000" dirty="0" smtClean="0">
                <a:latin typeface="Arial" panose="020B0604020202020204" pitchFamily="34" charset="0"/>
                <a:cs typeface="Arial" panose="020B0604020202020204" pitchFamily="34" charset="0"/>
              </a:rPr>
              <a:t>  Usos </a:t>
            </a:r>
            <a:r>
              <a:rPr lang="es" sz="4000" dirty="0">
                <a:latin typeface="Arial" panose="020B0604020202020204" pitchFamily="34" charset="0"/>
                <a:cs typeface="Arial" panose="020B0604020202020204" pitchFamily="34" charset="0"/>
              </a:rPr>
              <a:t>de Barandilla en Construcción </a:t>
            </a:r>
            <a:r>
              <a:rPr lang="es" sz="4000" dirty="0" smtClean="0">
                <a:latin typeface="Arial" panose="020B0604020202020204" pitchFamily="34" charset="0"/>
                <a:cs typeface="Arial" panose="020B0604020202020204" pitchFamily="34" charset="0"/>
              </a:rPr>
              <a:t>Residencial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651352" cy="4195481"/>
          </a:xfrm>
        </p:spPr>
        <p:txBody>
          <a:bodyPr rtlCol="0"/>
          <a:lstStyle/>
          <a:p>
            <a:pPr rtl="0" eaLnBrk="1" hangingPunct="1"/>
            <a:r>
              <a:rPr lang="es" dirty="0">
                <a:latin typeface="Arial" panose="020B0604020202020204" pitchFamily="34" charset="0"/>
                <a:cs typeface="Arial" panose="020B0604020202020204" pitchFamily="34" charset="0"/>
              </a:rPr>
              <a:t>Aberturas de ventanas</a:t>
            </a:r>
          </a:p>
          <a:p>
            <a:pPr lvl="1" rtl="0" eaLnBrk="1" hangingPunct="1"/>
            <a:r>
              <a:rPr lang="es" dirty="0">
                <a:latin typeface="Arial" panose="020B0604020202020204" pitchFamily="34" charset="0"/>
                <a:cs typeface="Arial" panose="020B0604020202020204" pitchFamily="34" charset="0"/>
              </a:rPr>
              <a:t>Aberturas de ventanas con riesgo de caída y altura de umbral bajo.</a:t>
            </a:r>
          </a:p>
          <a:p>
            <a:pPr rtl="0" eaLnBrk="1" hangingPunct="1"/>
            <a:endParaRPr lang="en-US" altLang="en-US" dirty="0">
              <a:latin typeface="Arial" panose="020B0604020202020204" pitchFamily="34" charset="0"/>
              <a:cs typeface="Arial" panose="020B0604020202020204" pitchFamily="34" charset="0"/>
            </a:endParaRPr>
          </a:p>
        </p:txBody>
      </p:sp>
      <p:pic>
        <p:nvPicPr>
          <p:cNvPr id="5" name="Picture 4" descr="La imagen muestra las barandillas instaladas en las aberturas de las ventanas de una casa en construcción. " title="Image 3.16">
            <a:extLst>
              <a:ext uri="{FF2B5EF4-FFF2-40B4-BE49-F238E27FC236}">
                <a16:creationId xmlns:a16="http://schemas.microsoft.com/office/drawing/2014/main" id="{B5AA4E0C-2C4B-4433-93C2-E17E08BF363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2237014"/>
            <a:ext cx="6161314" cy="462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90092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La imagen muestra una abertura de un orificio sin protección en el p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0737" y="2552700"/>
            <a:ext cx="4048125" cy="4305300"/>
          </a:xfrm>
          <a:prstGeom prst="rect">
            <a:avLst/>
          </a:prstGeom>
        </p:spPr>
      </p:pic>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241300" y="452718"/>
            <a:ext cx="11624129" cy="1400530"/>
          </a:xfrm>
        </p:spPr>
        <p:txBody>
          <a:bodyPr rtlCol="0"/>
          <a:lstStyle/>
          <a:p>
            <a:pPr rtl="0" eaLnBrk="1" hangingPunct="1">
              <a:defRPr/>
            </a:pPr>
            <a:r>
              <a:rPr lang="es" sz="4000" dirty="0" smtClean="0">
                <a:latin typeface="Arial" panose="020B0604020202020204" pitchFamily="34" charset="0"/>
                <a:cs typeface="Arial" panose="020B0604020202020204" pitchFamily="34" charset="0"/>
              </a:rPr>
              <a:t>   Usos </a:t>
            </a:r>
            <a:r>
              <a:rPr lang="es" sz="4000" dirty="0">
                <a:latin typeface="Arial" panose="020B0604020202020204" pitchFamily="34" charset="0"/>
                <a:cs typeface="Arial" panose="020B0604020202020204" pitchFamily="34" charset="0"/>
              </a:rPr>
              <a:t>de Barandilla en Construcción </a:t>
            </a:r>
            <a:r>
              <a:rPr lang="es" sz="4000" dirty="0" smtClean="0">
                <a:latin typeface="Arial" panose="020B0604020202020204" pitchFamily="34" charset="0"/>
                <a:cs typeface="Arial" panose="020B0604020202020204" pitchFamily="34" charset="0"/>
              </a:rPr>
              <a:t>Residencial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rtlCol="0"/>
          <a:lstStyle/>
          <a:p>
            <a:pPr rtl="0" eaLnBrk="1" hangingPunct="1"/>
            <a:r>
              <a:rPr lang="es">
                <a:latin typeface="Arial" panose="020B0604020202020204" pitchFamily="34" charset="0"/>
                <a:cs typeface="Arial" panose="020B0604020202020204" pitchFamily="34" charset="0"/>
              </a:rPr>
              <a:t>Aberturas en el piso</a:t>
            </a:r>
          </a:p>
          <a:p>
            <a:pPr lvl="1" rtl="0" eaLnBrk="1" hangingPunct="1"/>
            <a:r>
              <a:rPr lang="es">
                <a:latin typeface="Arial" panose="020B0604020202020204" pitchFamily="34" charset="0"/>
                <a:cs typeface="Arial" panose="020B0604020202020204" pitchFamily="34" charset="0"/>
              </a:rPr>
              <a:t>Las barandas se pueden usar para proteger las aberturas en el piso sin protección.</a:t>
            </a:r>
          </a:p>
          <a:p>
            <a:pPr rtl="0" eaLnBrk="1" hangingPunct="1"/>
            <a:endParaRPr lang="en-US" altLang="en-US" dirty="0">
              <a:latin typeface="Arial" panose="020B0604020202020204" pitchFamily="34" charset="0"/>
              <a:cs typeface="Arial" panose="020B0604020202020204" pitchFamily="34" charset="0"/>
            </a:endParaRPr>
          </a:p>
        </p:txBody>
      </p:sp>
      <p:pic>
        <p:nvPicPr>
          <p:cNvPr id="5" name="Content Placeholder 6" descr="La imagen muestra una abertura de un orificio sin protección en el piso. " title="Image 3.17">
            <a:extLst>
              <a:ext uri="{FF2B5EF4-FFF2-40B4-BE49-F238E27FC236}">
                <a16:creationId xmlns:a16="http://schemas.microsoft.com/office/drawing/2014/main" id="{0F0E0CF9-4564-437D-870E-98272AAAB668}"/>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798750" y="2546423"/>
            <a:ext cx="3820565" cy="4098424"/>
          </a:xfrm>
          <a:prstGeom prst="rect">
            <a:avLst/>
          </a:prstGeom>
        </p:spPr>
      </p:pic>
      <p:pic>
        <p:nvPicPr>
          <p:cNvPr id="6" name="Graphic 5" descr="No hay señalización">
            <a:extLst>
              <a:ext uri="{FF2B5EF4-FFF2-40B4-BE49-F238E27FC236}">
                <a16:creationId xmlns:a16="http://schemas.microsoft.com/office/drawing/2014/main" id="{2590555C-14F6-4E42-95F2-E00520ACCA3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3177201" y="3716507"/>
            <a:ext cx="1710640" cy="1710640"/>
          </a:xfrm>
          <a:prstGeom prst="rect">
            <a:avLst/>
          </a:prstGeom>
        </p:spPr>
      </p:pic>
      <p:pic>
        <p:nvPicPr>
          <p:cNvPr id="9" name="Graphic 5" descr="No hay señalización">
            <a:extLst>
              <a:ext uri="{FF2B5EF4-FFF2-40B4-BE49-F238E27FC236}">
                <a16:creationId xmlns:a16="http://schemas.microsoft.com/office/drawing/2014/main" id="{2590555C-14F6-4E42-95F2-E00520ACCA3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844213" y="3963037"/>
            <a:ext cx="1710640" cy="1710640"/>
          </a:xfrm>
          <a:prstGeom prst="rect">
            <a:avLst/>
          </a:prstGeom>
        </p:spPr>
      </p:pic>
    </p:spTree>
    <p:extLst>
      <p:ext uri="{BB962C8B-B14F-4D97-AF65-F5344CB8AC3E}">
        <p14:creationId xmlns:p14="http://schemas.microsoft.com/office/powerpoint/2010/main" val="3928736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203201" y="452718"/>
            <a:ext cx="11988800" cy="1400530"/>
          </a:xfrm>
        </p:spPr>
        <p:txBody>
          <a:bodyPr rtlCol="0"/>
          <a:lstStyle/>
          <a:p>
            <a:pPr rtl="0" eaLnBrk="1" hangingPunct="1">
              <a:defRPr/>
            </a:pPr>
            <a:r>
              <a:rPr lang="es" sz="4000" dirty="0" smtClean="0">
                <a:latin typeface="Arial" panose="020B0604020202020204" pitchFamily="34" charset="0"/>
                <a:cs typeface="Arial" panose="020B0604020202020204" pitchFamily="34" charset="0"/>
              </a:rPr>
              <a:t>   Usos </a:t>
            </a:r>
            <a:r>
              <a:rPr lang="es" sz="4000" dirty="0">
                <a:latin typeface="Arial" panose="020B0604020202020204" pitchFamily="34" charset="0"/>
                <a:cs typeface="Arial" panose="020B0604020202020204" pitchFamily="34" charset="0"/>
              </a:rPr>
              <a:t>de Barandilla en Construcción </a:t>
            </a:r>
            <a:r>
              <a:rPr lang="es" sz="4000" dirty="0" smtClean="0">
                <a:latin typeface="Arial" panose="020B0604020202020204" pitchFamily="34" charset="0"/>
                <a:cs typeface="Arial" panose="020B0604020202020204" pitchFamily="34" charset="0"/>
              </a:rPr>
              <a:t>Residencial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rtlCol="0"/>
          <a:lstStyle/>
          <a:p>
            <a:pPr rtl="0" eaLnBrk="1" hangingPunct="1"/>
            <a:r>
              <a:rPr lang="es">
                <a:latin typeface="Arial" panose="020B0604020202020204" pitchFamily="34" charset="0"/>
                <a:cs typeface="Arial" panose="020B0604020202020204" pitchFamily="34" charset="0"/>
              </a:rPr>
              <a:t>Aberturas de escaleras</a:t>
            </a:r>
          </a:p>
          <a:p>
            <a:pPr lvl="1" rtl="0" eaLnBrk="1" hangingPunct="1"/>
            <a:r>
              <a:rPr lang="es">
                <a:latin typeface="Arial" panose="020B0604020202020204" pitchFamily="34" charset="0"/>
                <a:cs typeface="Arial" panose="020B0604020202020204" pitchFamily="34" charset="0"/>
              </a:rPr>
              <a:t>Las barandas se pueden usar para proteger las aberturas de escaleras sin protección.</a:t>
            </a:r>
          </a:p>
          <a:p>
            <a:pPr rtl="0" eaLnBrk="1" hangingPunct="1"/>
            <a:endParaRPr lang="en-US" altLang="en-US" dirty="0">
              <a:latin typeface="Arial" panose="020B0604020202020204" pitchFamily="34" charset="0"/>
              <a:cs typeface="Arial" panose="020B0604020202020204" pitchFamily="34" charset="0"/>
            </a:endParaRPr>
          </a:p>
        </p:txBody>
      </p:sp>
      <p:pic>
        <p:nvPicPr>
          <p:cNvPr id="6" name="Picture 4" descr="La imagen muestra una abertura de un orificio sin protección en el piso. " title="Image 3.19">
            <a:extLst>
              <a:ext uri="{FF2B5EF4-FFF2-40B4-BE49-F238E27FC236}">
                <a16:creationId xmlns:a16="http://schemas.microsoft.com/office/drawing/2014/main" id="{E1BD7F04-46AA-4AEC-A71E-D80A0CAEBC3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3326004" y="2525832"/>
            <a:ext cx="5998386" cy="4332168"/>
          </a:xfrm>
          <a:prstGeom prst="rect">
            <a:avLst/>
          </a:prstGeom>
          <a:noFill/>
        </p:spPr>
      </p:pic>
      <p:pic>
        <p:nvPicPr>
          <p:cNvPr id="5" name="Graphic 4" descr="No hay señalización">
            <a:extLst>
              <a:ext uri="{FF2B5EF4-FFF2-40B4-BE49-F238E27FC236}">
                <a16:creationId xmlns:a16="http://schemas.microsoft.com/office/drawing/2014/main" id="{D046D67F-D098-4D74-9734-151A21CD941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5017506" y="4047489"/>
            <a:ext cx="2459155" cy="2459155"/>
          </a:xfrm>
          <a:prstGeom prst="rect">
            <a:avLst/>
          </a:prstGeom>
        </p:spPr>
      </p:pic>
    </p:spTree>
    <p:extLst>
      <p:ext uri="{BB962C8B-B14F-4D97-AF65-F5344CB8AC3E}">
        <p14:creationId xmlns:p14="http://schemas.microsoft.com/office/powerpoint/2010/main" val="1757844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r>
              <a:rPr lang="es" sz="3600">
                <a:latin typeface="Arial" panose="020B0604020202020204" pitchFamily="34" charset="0"/>
                <a:cs typeface="Arial" panose="020B0604020202020204" pitchFamily="34" charset="0"/>
              </a:rPr>
              <a:t>, </a:t>
            </a:r>
            <a:r>
              <a:rPr lang="es" sz="280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rtlCol="0">
            <a:normAutofit fontScale="92500" lnSpcReduction="10000"/>
          </a:bodyPr>
          <a:lstStyle/>
          <a:p>
            <a:pPr rtl="0" eaLnBrk="1" hangingPunct="1">
              <a:spcBef>
                <a:spcPct val="0"/>
              </a:spcBef>
            </a:pPr>
            <a:r>
              <a:rPr lang="es" sz="2000">
                <a:latin typeface="Arial" panose="020B0604020202020204" pitchFamily="34" charset="0"/>
                <a:cs typeface="Arial" panose="020B0604020202020204" pitchFamily="34" charset="0"/>
              </a:rPr>
              <a:t>Esta presentación no tiene la intención de proporcionar una capacitación basada en el cumplimiento, la intención es abordar la concientización sobre de peligros en la industria de la construcción residencial (es decir, la construcción de viviendas) y reconocer los riesgos presentes que se superponen en muchos lugares de trabajo de construcción. </a:t>
            </a:r>
          </a:p>
          <a:p>
            <a:pPr rtl="0" eaLnBrk="1" hangingPunct="1">
              <a:spcBef>
                <a:spcPct val="0"/>
              </a:spcBef>
            </a:pPr>
            <a:r>
              <a:rPr lang="es" sz="2000">
                <a:latin typeface="Arial" panose="020B0604020202020204" pitchFamily="34" charset="0"/>
                <a:cs typeface="Arial" panose="020B0604020202020204" pitchFamily="34" charset="0"/>
              </a:rPr>
              <a:t>Las fotografías que se muestran en esta presentación pueden representar situaciones que no cumplen con los requisitos de seguridad aplicables de OSHA.</a:t>
            </a:r>
          </a:p>
          <a:p>
            <a:pPr rtl="0" eaLnBrk="1" hangingPunct="1">
              <a:spcBef>
                <a:spcPct val="0"/>
              </a:spcBef>
            </a:pPr>
            <a:r>
              <a:rPr lang="es" sz="2000">
                <a:latin typeface="Arial" panose="020B0604020202020204" pitchFamily="34" charset="0"/>
                <a:cs typeface="Arial" panose="020B0604020202020204" pitchFamily="34" charset="0"/>
              </a:rPr>
              <a:t>No se ofrece ni se da ninguna sugerencia legal, y no se pretende ni se establece ninguna relación abogado-cliente.  Si se requiere asesoramiento legal u otro tipo de asistencia de un especialista, se deberán buscar los servicios de un profesional competente.</a:t>
            </a:r>
          </a:p>
          <a:p>
            <a:pPr rtl="0" eaLnBrk="1" hangingPunct="1">
              <a:spcBef>
                <a:spcPct val="0"/>
              </a:spcBef>
            </a:pPr>
            <a:r>
              <a:rPr lang="es" sz="2000">
                <a:latin typeface="Arial" panose="020B0604020202020204" pitchFamily="34" charset="0"/>
                <a:cs typeface="Arial" panose="020B0604020202020204" pitchFamily="34" charset="0"/>
              </a:rPr>
              <a:t>Es responsabilidad del empleador y de sus empleados cumplir con todas las normas y reglamentaciones de seguridad de OSHA y de la jurisdicción en la cual trabajan.</a:t>
            </a:r>
          </a:p>
        </p:txBody>
      </p:sp>
    </p:spTree>
    <p:extLst>
      <p:ext uri="{BB962C8B-B14F-4D97-AF65-F5344CB8AC3E}">
        <p14:creationId xmlns:p14="http://schemas.microsoft.com/office/powerpoint/2010/main" val="425016956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190500" y="452718"/>
            <a:ext cx="12001499" cy="1400530"/>
          </a:xfrm>
        </p:spPr>
        <p:txBody>
          <a:bodyPr rtlCol="0"/>
          <a:lstStyle/>
          <a:p>
            <a:pPr rtl="0" eaLnBrk="1" hangingPunct="1">
              <a:defRPr/>
            </a:pPr>
            <a:r>
              <a:rPr lang="es" sz="4000" dirty="0" smtClean="0">
                <a:latin typeface="Arial" panose="020B0604020202020204" pitchFamily="34" charset="0"/>
                <a:cs typeface="Arial" panose="020B0604020202020204" pitchFamily="34" charset="0"/>
              </a:rPr>
              <a:t>   Usos </a:t>
            </a:r>
            <a:r>
              <a:rPr lang="es" sz="4000" dirty="0">
                <a:latin typeface="Arial" panose="020B0604020202020204" pitchFamily="34" charset="0"/>
                <a:cs typeface="Arial" panose="020B0604020202020204" pitchFamily="34" charset="0"/>
              </a:rPr>
              <a:t>de Barandilla en Construcción </a:t>
            </a:r>
            <a:r>
              <a:rPr lang="es" sz="4000" dirty="0" smtClean="0">
                <a:latin typeface="Arial" panose="020B0604020202020204" pitchFamily="34" charset="0"/>
                <a:cs typeface="Arial" panose="020B0604020202020204" pitchFamily="34" charset="0"/>
              </a:rPr>
              <a:t>Residencial   </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rtlCol="0"/>
          <a:lstStyle/>
          <a:p>
            <a:pPr rtl="0" eaLnBrk="1" hangingPunct="1"/>
            <a:r>
              <a:rPr lang="es" dirty="0">
                <a:latin typeface="Arial" panose="020B0604020202020204" pitchFamily="34" charset="0"/>
                <a:cs typeface="Arial" panose="020B0604020202020204" pitchFamily="34" charset="0"/>
              </a:rPr>
              <a:t>Aberturas de escaleras</a:t>
            </a:r>
          </a:p>
          <a:p>
            <a:pPr lvl="1" rtl="0" eaLnBrk="1" hangingPunct="1"/>
            <a:r>
              <a:rPr lang="es" dirty="0">
                <a:latin typeface="Arial" panose="020B0604020202020204" pitchFamily="34" charset="0"/>
                <a:cs typeface="Arial" panose="020B0604020202020204" pitchFamily="34" charset="0"/>
              </a:rPr>
              <a:t>Las barandas se pueden usar para proteger las aberturas de escaleras sin protección.</a:t>
            </a:r>
          </a:p>
          <a:p>
            <a:pPr rtl="0" eaLnBrk="1" hangingPunct="1"/>
            <a:endParaRPr lang="en-US" altLang="en-US" dirty="0">
              <a:latin typeface="Arial" panose="020B0604020202020204" pitchFamily="34" charset="0"/>
              <a:cs typeface="Arial" panose="020B0604020202020204" pitchFamily="34" charset="0"/>
            </a:endParaRPr>
          </a:p>
        </p:txBody>
      </p:sp>
      <p:pic>
        <p:nvPicPr>
          <p:cNvPr id="5" name="Picture 4" descr="La imagen muestra una abertura de un orificio sin protección en el piso. " title="Image 3.20">
            <a:extLst>
              <a:ext uri="{FF2B5EF4-FFF2-40B4-BE49-F238E27FC236}">
                <a16:creationId xmlns:a16="http://schemas.microsoft.com/office/drawing/2014/main" id="{EEA9791B-052D-4F76-B656-CEB1668AEC7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246" y="2453052"/>
            <a:ext cx="5873262" cy="4404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hay señalización">
            <a:extLst>
              <a:ext uri="{FF2B5EF4-FFF2-40B4-BE49-F238E27FC236}">
                <a16:creationId xmlns:a16="http://schemas.microsoft.com/office/drawing/2014/main" id="{C657F7AC-AAB6-49C0-8F77-A09F249A392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738264" y="3304320"/>
            <a:ext cx="2378924" cy="2378924"/>
          </a:xfrm>
          <a:prstGeom prst="rect">
            <a:avLst/>
          </a:prstGeom>
        </p:spPr>
      </p:pic>
    </p:spTree>
    <p:extLst>
      <p:ext uri="{BB962C8B-B14F-4D97-AF65-F5344CB8AC3E}">
        <p14:creationId xmlns:p14="http://schemas.microsoft.com/office/powerpoint/2010/main" val="114823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404375" cy="1400530"/>
          </a:xfrm>
        </p:spPr>
        <p:txBody>
          <a:bodyPr rtlCol="0"/>
          <a:lstStyle/>
          <a:p>
            <a:pPr rtl="0" eaLnBrk="1" hangingPunct="1">
              <a:defRPr/>
            </a:pPr>
            <a:r>
              <a:rPr lang="es" sz="4000" dirty="0">
                <a:latin typeface="Arial" panose="020B0604020202020204" pitchFamily="34" charset="0"/>
                <a:cs typeface="Arial" panose="020B0604020202020204" pitchFamily="34" charset="0"/>
              </a:rPr>
              <a:t>Usos de Barandilla en </a:t>
            </a:r>
            <a:r>
              <a:rPr lang="es" sz="4000" dirty="0" smtClean="0">
                <a:latin typeface="Arial" panose="020B0604020202020204" pitchFamily="34" charset="0"/>
                <a:cs typeface="Arial" panose="020B0604020202020204" pitchFamily="34" charset="0"/>
              </a:rPr>
              <a:t> Construcción </a:t>
            </a:r>
            <a:r>
              <a:rPr lang="es" sz="4000" dirty="0">
                <a:latin typeface="Arial" panose="020B0604020202020204" pitchFamily="34" charset="0"/>
                <a:cs typeface="Arial" panose="020B0604020202020204" pitchFamily="34" charset="0"/>
              </a:rPr>
              <a:t>Residencial</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rtlCol="0"/>
          <a:lstStyle/>
          <a:p>
            <a:pPr rtl="0" eaLnBrk="1" hangingPunct="1"/>
            <a:r>
              <a:rPr lang="es" dirty="0">
                <a:latin typeface="Arial" panose="020B0604020202020204" pitchFamily="34" charset="0"/>
                <a:cs typeface="Arial" panose="020B0604020202020204" pitchFamily="34" charset="0"/>
              </a:rPr>
              <a:t>Aberturas de puertas traseras</a:t>
            </a:r>
          </a:p>
          <a:p>
            <a:pPr lvl="1" rtl="0" eaLnBrk="1" hangingPunct="1"/>
            <a:r>
              <a:rPr lang="es" dirty="0">
                <a:latin typeface="Arial" panose="020B0604020202020204" pitchFamily="34" charset="0"/>
                <a:cs typeface="Arial" panose="020B0604020202020204" pitchFamily="34" charset="0"/>
              </a:rPr>
              <a:t>Las barandas se pueden usar para proteger las entradas sin protección.</a:t>
            </a:r>
          </a:p>
          <a:p>
            <a:pPr rtl="0" eaLnBrk="1" hangingPunct="1"/>
            <a:endParaRPr lang="en-US" altLang="en-US" dirty="0">
              <a:latin typeface="Arial" panose="020B0604020202020204" pitchFamily="34" charset="0"/>
              <a:cs typeface="Arial" panose="020B0604020202020204" pitchFamily="34" charset="0"/>
            </a:endParaRPr>
          </a:p>
        </p:txBody>
      </p:sp>
      <p:pic>
        <p:nvPicPr>
          <p:cNvPr id="6" name="Picture 4" descr="La imagen muestra un riesgo de caída debido a que se abre una puerta trasera sin escaleras debajo. " title="Image 3.21">
            <a:extLst>
              <a:ext uri="{FF2B5EF4-FFF2-40B4-BE49-F238E27FC236}">
                <a16:creationId xmlns:a16="http://schemas.microsoft.com/office/drawing/2014/main" id="{3E9A33B4-270C-470F-B0C2-F5045B4D332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1637881" y="2551331"/>
            <a:ext cx="3945654" cy="4208697"/>
          </a:xfrm>
          <a:prstGeom prst="rect">
            <a:avLst/>
          </a:prstGeom>
          <a:noFill/>
        </p:spPr>
      </p:pic>
      <p:pic>
        <p:nvPicPr>
          <p:cNvPr id="7" name="Picture 7" descr="La imagen muestra un riesgo de caída debido a que se abre una puerta trasera sin escaleras debajo. " title="Image 3.22">
            <a:extLst>
              <a:ext uri="{FF2B5EF4-FFF2-40B4-BE49-F238E27FC236}">
                <a16:creationId xmlns:a16="http://schemas.microsoft.com/office/drawing/2014/main" id="{E8771A01-150E-43E0-BA90-16AABC0DA18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6282006" y="2485570"/>
            <a:ext cx="3879893" cy="4274458"/>
          </a:xfrm>
          <a:prstGeom prst="rect">
            <a:avLst/>
          </a:prstGeom>
          <a:noFill/>
        </p:spPr>
      </p:pic>
      <p:pic>
        <p:nvPicPr>
          <p:cNvPr id="8" name="Graphic 7" descr="No hay señalización">
            <a:extLst>
              <a:ext uri="{FF2B5EF4-FFF2-40B4-BE49-F238E27FC236}">
                <a16:creationId xmlns:a16="http://schemas.microsoft.com/office/drawing/2014/main" id="{2E934504-C7CC-4704-9B6F-14A87B4F2B1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564806" y="3379132"/>
            <a:ext cx="1969332" cy="1969332"/>
          </a:xfrm>
          <a:prstGeom prst="rect">
            <a:avLst/>
          </a:prstGeom>
        </p:spPr>
      </p:pic>
      <p:pic>
        <p:nvPicPr>
          <p:cNvPr id="9" name="Graphic 8" descr="No hay señalización">
            <a:extLst>
              <a:ext uri="{FF2B5EF4-FFF2-40B4-BE49-F238E27FC236}">
                <a16:creationId xmlns:a16="http://schemas.microsoft.com/office/drawing/2014/main" id="{967B0F92-3B27-424A-8CFD-84EE1B9AFBD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178088" y="4084914"/>
            <a:ext cx="1969332" cy="1969332"/>
          </a:xfrm>
          <a:prstGeom prst="rect">
            <a:avLst/>
          </a:prstGeom>
        </p:spPr>
      </p:pic>
    </p:spTree>
    <p:extLst>
      <p:ext uri="{BB962C8B-B14F-4D97-AF65-F5344CB8AC3E}">
        <p14:creationId xmlns:p14="http://schemas.microsoft.com/office/powerpoint/2010/main" val="1731099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0" y="452718"/>
            <a:ext cx="11421959" cy="1400530"/>
          </a:xfrm>
        </p:spPr>
        <p:txBody>
          <a:bodyPr rtlCol="0"/>
          <a:lstStyle/>
          <a:p>
            <a:pPr rtl="0" eaLnBrk="1" hangingPunct="1">
              <a:defRPr/>
            </a:pPr>
            <a:r>
              <a:rPr lang="es" sz="4000" dirty="0">
                <a:latin typeface="Arial" panose="020B0604020202020204" pitchFamily="34" charset="0"/>
                <a:cs typeface="Arial" panose="020B0604020202020204" pitchFamily="34" charset="0"/>
              </a:rPr>
              <a:t>Usos de Barandilla en Construcción </a:t>
            </a:r>
            <a:r>
              <a:rPr lang="es" sz="4000" dirty="0" smtClean="0">
                <a:latin typeface="Arial" panose="020B0604020202020204" pitchFamily="34" charset="0"/>
                <a:cs typeface="Arial" panose="020B0604020202020204" pitchFamily="34" charset="0"/>
              </a:rPr>
              <a:t> Residencial</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rtlCol="0"/>
          <a:lstStyle/>
          <a:p>
            <a:pPr rtl="0" eaLnBrk="1" hangingPunct="1"/>
            <a:r>
              <a:rPr lang="es">
                <a:latin typeface="Arial" panose="020B0604020202020204" pitchFamily="34" charset="0"/>
                <a:cs typeface="Arial" panose="020B0604020202020204" pitchFamily="34" charset="0"/>
              </a:rPr>
              <a:t>Aberturas de puertas traseras</a:t>
            </a:r>
          </a:p>
          <a:p>
            <a:pPr lvl="1" rtl="0" eaLnBrk="1" hangingPunct="1"/>
            <a:r>
              <a:rPr lang="es">
                <a:latin typeface="Arial" panose="020B0604020202020204" pitchFamily="34" charset="0"/>
                <a:cs typeface="Arial" panose="020B0604020202020204" pitchFamily="34" charset="0"/>
              </a:rPr>
              <a:t>Las barandas se pueden usar para proteger las entradas sin protección.</a:t>
            </a:r>
          </a:p>
          <a:p>
            <a:pPr rtl="0" eaLnBrk="1" hangingPunct="1"/>
            <a:endParaRPr lang="en-US" altLang="en-US" dirty="0">
              <a:latin typeface="Arial" panose="020B0604020202020204" pitchFamily="34" charset="0"/>
              <a:cs typeface="Arial" panose="020B0604020202020204" pitchFamily="34" charset="0"/>
            </a:endParaRPr>
          </a:p>
        </p:txBody>
      </p:sp>
      <p:pic>
        <p:nvPicPr>
          <p:cNvPr id="8" name="Picture 4" descr="La imagen muestra una abertura de la puerta trasera con barandillas adjuntas. " title="Image 3.23">
            <a:extLst>
              <a:ext uri="{FF2B5EF4-FFF2-40B4-BE49-F238E27FC236}">
                <a16:creationId xmlns:a16="http://schemas.microsoft.com/office/drawing/2014/main" id="{0368D6AD-4E1B-4F31-8031-BD617A71BC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1705621" y="2553513"/>
            <a:ext cx="3852792" cy="4173858"/>
          </a:xfrm>
          <a:prstGeom prst="rect">
            <a:avLst/>
          </a:prstGeom>
          <a:noFill/>
        </p:spPr>
      </p:pic>
      <p:pic>
        <p:nvPicPr>
          <p:cNvPr id="9" name="Picture 7" descr="La imagen muestra una abertura de la puerta trasera con barandillas adjuntas. " title="Image 3.24">
            <a:extLst>
              <a:ext uri="{FF2B5EF4-FFF2-40B4-BE49-F238E27FC236}">
                <a16:creationId xmlns:a16="http://schemas.microsoft.com/office/drawing/2014/main" id="{15008A45-BBD8-4F5C-909C-56EF3527994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a:xfrm>
            <a:off x="6356237" y="2553513"/>
            <a:ext cx="3788579" cy="4173858"/>
          </a:xfrm>
          <a:prstGeom prst="rect">
            <a:avLst/>
          </a:prstGeom>
          <a:noFill/>
        </p:spPr>
      </p:pic>
    </p:spTree>
    <p:extLst>
      <p:ext uri="{BB962C8B-B14F-4D97-AF65-F5344CB8AC3E}">
        <p14:creationId xmlns:p14="http://schemas.microsoft.com/office/powerpoint/2010/main" val="352812044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0718575" cy="1400530"/>
          </a:xfrm>
        </p:spPr>
        <p:txBody>
          <a:bodyPr rtlCol="0"/>
          <a:lstStyle/>
          <a:p>
            <a:pPr rtl="0" eaLnBrk="1" hangingPunct="1">
              <a:defRPr/>
            </a:pPr>
            <a:r>
              <a:rPr lang="es" sz="3600" dirty="0">
                <a:latin typeface="Arial" panose="020B0604020202020204" pitchFamily="34" charset="0"/>
                <a:cs typeface="Arial" panose="020B0604020202020204" pitchFamily="34" charset="0"/>
              </a:rPr>
              <a:t>Usos de Barandilla </a:t>
            </a:r>
            <a:r>
              <a:rPr lang="es" sz="3600" dirty="0" smtClean="0">
                <a:latin typeface="Arial" panose="020B0604020202020204" pitchFamily="34" charset="0"/>
                <a:cs typeface="Arial" panose="020B0604020202020204" pitchFamily="34" charset="0"/>
              </a:rPr>
              <a:t> en </a:t>
            </a:r>
            <a:r>
              <a:rPr lang="es" sz="3600" dirty="0">
                <a:latin typeface="Arial" panose="020B0604020202020204" pitchFamily="34" charset="0"/>
                <a:cs typeface="Arial" panose="020B0604020202020204" pitchFamily="34" charset="0"/>
              </a:rPr>
              <a:t>Construcción Residencial</a:t>
            </a:r>
            <a:endParaRPr lang="en-US" sz="28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rtlCol="0"/>
          <a:lstStyle/>
          <a:p>
            <a:pPr rtl="0" eaLnBrk="1" hangingPunct="1"/>
            <a:r>
              <a:rPr lang="es">
                <a:latin typeface="Arial" panose="020B0604020202020204" pitchFamily="34" charset="0"/>
                <a:cs typeface="Arial" panose="020B0604020202020204" pitchFamily="34" charset="0"/>
              </a:rPr>
              <a:t>Protección de los trabajadores en altura</a:t>
            </a:r>
          </a:p>
          <a:p>
            <a:pPr lvl="1" rtl="0" eaLnBrk="1" hangingPunct="1"/>
            <a:r>
              <a:rPr lang="es">
                <a:latin typeface="Arial" panose="020B0604020202020204" pitchFamily="34" charset="0"/>
                <a:cs typeface="Arial" panose="020B0604020202020204" pitchFamily="34" charset="0"/>
              </a:rPr>
              <a:t>Cuando los trabajadores estén usando zancos, aumente la altura del borde superior de la barandilla superior hasta una altura igual a la de los zancos.</a:t>
            </a:r>
          </a:p>
          <a:p>
            <a:pPr rtl="0" eaLnBrk="1" hangingPunct="1"/>
            <a:endParaRPr lang="en-US" altLang="en-US" dirty="0">
              <a:latin typeface="Arial" panose="020B0604020202020204" pitchFamily="34" charset="0"/>
              <a:cs typeface="Arial" panose="020B0604020202020204" pitchFamily="34" charset="0"/>
            </a:endParaRPr>
          </a:p>
        </p:txBody>
      </p:sp>
      <p:pic>
        <p:nvPicPr>
          <p:cNvPr id="6" name="Picture 4" descr="La imagen muestra un trabajador sobre zancos protegido por una baranda de protección. " title="Image 3.25">
            <a:extLst>
              <a:ext uri="{FF2B5EF4-FFF2-40B4-BE49-F238E27FC236}">
                <a16:creationId xmlns:a16="http://schemas.microsoft.com/office/drawing/2014/main" id="{A87F3C39-B89D-4F13-AEC9-57D2E04E7E0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3265" y="2553513"/>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06332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0447269" cy="1400530"/>
          </a:xfrm>
        </p:spPr>
        <p:txBody>
          <a:bodyPr rtlCol="0"/>
          <a:lstStyle/>
          <a:p>
            <a:pPr rtl="0" eaLnBrk="1" hangingPunct="1">
              <a:defRPr/>
            </a:pPr>
            <a:r>
              <a:rPr lang="es" sz="3600" dirty="0">
                <a:latin typeface="Arial" panose="020B0604020202020204" pitchFamily="34" charset="0"/>
                <a:cs typeface="Arial" panose="020B0604020202020204" pitchFamily="34" charset="0"/>
              </a:rPr>
              <a:t>Usos </a:t>
            </a:r>
            <a:r>
              <a:rPr lang="es" sz="3600" dirty="0" smtClean="0">
                <a:latin typeface="Arial" panose="020B0604020202020204" pitchFamily="34" charset="0"/>
                <a:cs typeface="Arial" panose="020B0604020202020204" pitchFamily="34" charset="0"/>
              </a:rPr>
              <a:t>de  </a:t>
            </a:r>
            <a:r>
              <a:rPr lang="es" sz="3600" dirty="0">
                <a:latin typeface="Arial" panose="020B0604020202020204" pitchFamily="34" charset="0"/>
                <a:cs typeface="Arial" panose="020B0604020202020204" pitchFamily="34" charset="0"/>
              </a:rPr>
              <a:t>Barandilla en Construcción Residencial</a:t>
            </a:r>
            <a:endParaRPr lang="en-US" sz="28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664611"/>
            <a:ext cx="10445450" cy="4195481"/>
          </a:xfrm>
        </p:spPr>
        <p:txBody>
          <a:bodyPr rtlCol="0"/>
          <a:lstStyle/>
          <a:p>
            <a:pPr rtl="0"/>
            <a:r>
              <a:rPr lang="es">
                <a:latin typeface="Arial" panose="020B0604020202020204" pitchFamily="34" charset="0"/>
                <a:cs typeface="Arial" panose="020B0604020202020204" pitchFamily="34" charset="0"/>
              </a:rPr>
              <a:t>Terrazas completadas</a:t>
            </a:r>
          </a:p>
          <a:p>
            <a:pPr rtl="0"/>
            <a:r>
              <a:rPr lang="es">
                <a:latin typeface="Arial" panose="020B0604020202020204" pitchFamily="34" charset="0"/>
                <a:cs typeface="Arial" panose="020B0604020202020204" pitchFamily="34" charset="0"/>
              </a:rPr>
              <a:t>Altillos </a:t>
            </a:r>
          </a:p>
          <a:p>
            <a:pPr rtl="0"/>
            <a:r>
              <a:rPr lang="es">
                <a:latin typeface="Arial" panose="020B0604020202020204" pitchFamily="34" charset="0"/>
                <a:cs typeface="Arial" panose="020B0604020202020204" pitchFamily="34" charset="0"/>
              </a:rPr>
              <a:t>Descansos de escaleras</a:t>
            </a:r>
          </a:p>
          <a:p>
            <a:pPr rtl="0"/>
            <a:r>
              <a:rPr lang="es">
                <a:latin typeface="Arial" panose="020B0604020202020204" pitchFamily="34" charset="0"/>
                <a:cs typeface="Arial" panose="020B0604020202020204" pitchFamily="34" charset="0"/>
              </a:rPr>
              <a:t>Rampas o pasarelas</a:t>
            </a:r>
          </a:p>
          <a:p>
            <a:pPr rtl="0"/>
            <a:r>
              <a:rPr lang="es">
                <a:latin typeface="Arial" panose="020B0604020202020204" pitchFamily="34" charset="0"/>
                <a:cs typeface="Arial" panose="020B0604020202020204" pitchFamily="34" charset="0"/>
              </a:rPr>
              <a:t>Balcones y plataformas con laterales abiertos	</a:t>
            </a:r>
          </a:p>
          <a:p>
            <a:pPr rtl="0"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79008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1321476" cy="1400530"/>
          </a:xfrm>
        </p:spPr>
        <p:txBody>
          <a:bodyPr rtlCol="0"/>
          <a:lstStyle/>
          <a:p>
            <a:pPr rtl="0" eaLnBrk="1" hangingPunct="1">
              <a:defRPr/>
            </a:pPr>
            <a:r>
              <a:rPr lang="es" sz="4000" dirty="0" smtClean="0">
                <a:latin typeface="Arial" panose="020B0604020202020204" pitchFamily="34" charset="0"/>
                <a:cs typeface="Arial" panose="020B0604020202020204" pitchFamily="34" charset="0"/>
              </a:rPr>
              <a:t>Usos  </a:t>
            </a:r>
            <a:r>
              <a:rPr lang="es" sz="4000" dirty="0">
                <a:latin typeface="Arial" panose="020B0604020202020204" pitchFamily="34" charset="0"/>
                <a:cs typeface="Arial" panose="020B0604020202020204" pitchFamily="34" charset="0"/>
              </a:rPr>
              <a:t>de Barandilla en Construcción Residencial</a:t>
            </a:r>
            <a:endParaRPr lang="en-US" sz="32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rtlCol="0"/>
          <a:lstStyle/>
          <a:p>
            <a:pPr rtl="0" eaLnBrk="1" hangingPunct="1"/>
            <a:r>
              <a:rPr lang="es">
                <a:latin typeface="Arial" panose="020B0604020202020204" pitchFamily="34" charset="0"/>
                <a:cs typeface="Arial" panose="020B0604020202020204" pitchFamily="34" charset="0"/>
              </a:rPr>
              <a:t>Balcones y plataformas con laterales abiertos</a:t>
            </a:r>
          </a:p>
          <a:p>
            <a:pPr rtl="0" eaLnBrk="1" hangingPunct="1"/>
            <a:endParaRPr lang="en-US" altLang="en-US" dirty="0">
              <a:latin typeface="Arial" panose="020B0604020202020204" pitchFamily="34" charset="0"/>
              <a:cs typeface="Arial" panose="020B0604020202020204" pitchFamily="34" charset="0"/>
            </a:endParaRPr>
          </a:p>
        </p:txBody>
      </p:sp>
      <p:pic>
        <p:nvPicPr>
          <p:cNvPr id="5" name="Picture 4" descr="La imagen muestra una casa en construcción con aberturas en la pared. " title="Image 3.26">
            <a:extLst>
              <a:ext uri="{FF2B5EF4-FFF2-40B4-BE49-F238E27FC236}">
                <a16:creationId xmlns:a16="http://schemas.microsoft.com/office/drawing/2014/main" id="{A4F90E50-3331-4492-B16C-6D0D6BEE1BA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73086" y="1730828"/>
            <a:ext cx="6836228" cy="512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5" descr="Línea que muestra que las aberturas de pared de más de 18&quot; (46 cm) deben protegerse con una baranda de protección." title="Line">
            <a:extLst>
              <a:ext uri="{FF2B5EF4-FFF2-40B4-BE49-F238E27FC236}">
                <a16:creationId xmlns:a16="http://schemas.microsoft.com/office/drawing/2014/main" id="{77619135-958A-4994-A639-3D2A3A477FAA}"/>
              </a:ext>
            </a:extLst>
          </p:cNvPr>
          <p:cNvSpPr>
            <a:spLocks noChangeShapeType="1"/>
          </p:cNvSpPr>
          <p:nvPr/>
        </p:nvSpPr>
        <p:spPr bwMode="auto">
          <a:xfrm>
            <a:off x="4147457" y="4778828"/>
            <a:ext cx="1001486" cy="10885"/>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wrap="square" rtlCol="0">
            <a:spAutoFit/>
          </a:bodyPr>
          <a:lstStyle/>
          <a:p>
            <a:pPr rtl="0"/>
            <a:endParaRPr lang="en-US"/>
          </a:p>
        </p:txBody>
      </p:sp>
      <p:sp>
        <p:nvSpPr>
          <p:cNvPr id="8" name="Line 5" descr="Línea que muestra que las aberturas de pared de más de 18&quot; (46 cm) deben protegerse con una baranda de protección." title="Line">
            <a:extLst>
              <a:ext uri="{FF2B5EF4-FFF2-40B4-BE49-F238E27FC236}">
                <a16:creationId xmlns:a16="http://schemas.microsoft.com/office/drawing/2014/main" id="{10005162-0864-4569-BB4C-A0F8E07F1322}"/>
              </a:ext>
            </a:extLst>
          </p:cNvPr>
          <p:cNvSpPr>
            <a:spLocks noChangeShapeType="1"/>
          </p:cNvSpPr>
          <p:nvPr/>
        </p:nvSpPr>
        <p:spPr bwMode="auto">
          <a:xfrm>
            <a:off x="4147457" y="5029199"/>
            <a:ext cx="1001486" cy="10885"/>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wrap="square" rtlCol="0">
            <a:spAutoFit/>
          </a:bodyPr>
          <a:lstStyle/>
          <a:p>
            <a:pPr rtl="0"/>
            <a:endParaRPr lang="en-US"/>
          </a:p>
        </p:txBody>
      </p:sp>
      <p:sp>
        <p:nvSpPr>
          <p:cNvPr id="9" name="Line 5" descr="Línea que muestra que las aberturas de pared de más de 18&quot; (46 cm) deben protegerse con una baranda de protección." title="Line">
            <a:extLst>
              <a:ext uri="{FF2B5EF4-FFF2-40B4-BE49-F238E27FC236}">
                <a16:creationId xmlns:a16="http://schemas.microsoft.com/office/drawing/2014/main" id="{AB3CC34C-B641-4E05-8694-0A01AD994E8A}"/>
              </a:ext>
            </a:extLst>
          </p:cNvPr>
          <p:cNvSpPr>
            <a:spLocks noChangeShapeType="1"/>
          </p:cNvSpPr>
          <p:nvPr/>
        </p:nvSpPr>
        <p:spPr bwMode="auto">
          <a:xfrm>
            <a:off x="5464628" y="4796944"/>
            <a:ext cx="1001486" cy="10885"/>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wrap="square" rtlCol="0">
            <a:spAutoFit/>
          </a:bodyPr>
          <a:lstStyle/>
          <a:p>
            <a:pPr rtl="0"/>
            <a:endParaRPr lang="en-US"/>
          </a:p>
        </p:txBody>
      </p:sp>
      <p:sp>
        <p:nvSpPr>
          <p:cNvPr id="10" name="Line 5" descr="Línea que muestra que las aberturas de pared de más de 18&quot; (46 cm) deben protegerse con una baranda de protección." title="Line">
            <a:extLst>
              <a:ext uri="{FF2B5EF4-FFF2-40B4-BE49-F238E27FC236}">
                <a16:creationId xmlns:a16="http://schemas.microsoft.com/office/drawing/2014/main" id="{2F385AFF-E965-4339-B6A1-66DC8ACA2E3A}"/>
              </a:ext>
            </a:extLst>
          </p:cNvPr>
          <p:cNvSpPr>
            <a:spLocks noChangeShapeType="1"/>
          </p:cNvSpPr>
          <p:nvPr/>
        </p:nvSpPr>
        <p:spPr bwMode="auto">
          <a:xfrm>
            <a:off x="5464628" y="5061819"/>
            <a:ext cx="1001486" cy="10885"/>
          </a:xfrm>
          <a:prstGeom prst="line">
            <a:avLst/>
          </a:prstGeom>
          <a:noFill/>
          <a:ln w="57150">
            <a:solidFill>
              <a:srgbClr val="00CC00"/>
            </a:solidFill>
            <a:round/>
            <a:headEnd/>
            <a:tailEnd/>
          </a:ln>
          <a:extLst>
            <a:ext uri="{909E8E84-426E-40DD-AFC4-6F175D3DCCD1}">
              <a14:hiddenFill xmlns:a14="http://schemas.microsoft.com/office/drawing/2010/main">
                <a:noFill/>
              </a14:hiddenFill>
            </a:ext>
          </a:extLst>
        </p:spPr>
        <p:txBody>
          <a:bodyPr wrap="square" rtlCol="0">
            <a:spAutoFit/>
          </a:bodyPr>
          <a:lstStyle/>
          <a:p>
            <a:pPr rtl="0"/>
            <a:endParaRPr lang="en-US"/>
          </a:p>
        </p:txBody>
      </p:sp>
    </p:spTree>
    <p:extLst>
      <p:ext uri="{BB962C8B-B14F-4D97-AF65-F5344CB8AC3E}">
        <p14:creationId xmlns:p14="http://schemas.microsoft.com/office/powerpoint/2010/main" val="2347556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1558BBDF-CE9A-4BC3-B27D-036FACAF53D5}"/>
              </a:ext>
            </a:extLst>
          </p:cNvPr>
          <p:cNvSpPr>
            <a:spLocks noGrp="1" noChangeArrowheads="1"/>
          </p:cNvSpPr>
          <p:nvPr>
            <p:ph type="title"/>
          </p:nvPr>
        </p:nvSpPr>
        <p:spPr>
          <a:xfrm>
            <a:off x="646111" y="452718"/>
            <a:ext cx="10487463" cy="1400530"/>
          </a:xfrm>
        </p:spPr>
        <p:txBody>
          <a:bodyPr rtlCol="0"/>
          <a:lstStyle/>
          <a:p>
            <a:pPr rtl="0" eaLnBrk="1" hangingPunct="1">
              <a:defRPr/>
            </a:pPr>
            <a:r>
              <a:rPr lang="es" sz="3600" dirty="0">
                <a:latin typeface="Arial" panose="020B0604020202020204" pitchFamily="34" charset="0"/>
                <a:cs typeface="Arial" panose="020B0604020202020204" pitchFamily="34" charset="0"/>
              </a:rPr>
              <a:t>Usos de Barandilla en Construcción </a:t>
            </a:r>
            <a:r>
              <a:rPr lang="es" sz="3600" dirty="0" smtClean="0">
                <a:latin typeface="Arial" panose="020B0604020202020204" pitchFamily="34" charset="0"/>
                <a:cs typeface="Arial" panose="020B0604020202020204" pitchFamily="34" charset="0"/>
              </a:rPr>
              <a:t> Residencial </a:t>
            </a:r>
            <a:endParaRPr lang="en-US" sz="2800" dirty="0">
              <a:latin typeface="Arial" panose="020B0604020202020204" pitchFamily="34" charset="0"/>
              <a:cs typeface="Arial" panose="020B0604020202020204" pitchFamily="34" charset="0"/>
            </a:endParaRPr>
          </a:p>
        </p:txBody>
      </p:sp>
      <p:sp>
        <p:nvSpPr>
          <p:cNvPr id="41987" name="Rectangle 3">
            <a:extLst>
              <a:ext uri="{FF2B5EF4-FFF2-40B4-BE49-F238E27FC236}">
                <a16:creationId xmlns:a16="http://schemas.microsoft.com/office/drawing/2014/main" id="{552F15D9-826B-4469-9427-616D2930F75D}"/>
              </a:ext>
            </a:extLst>
          </p:cNvPr>
          <p:cNvSpPr>
            <a:spLocks noGrp="1" noChangeArrowheads="1"/>
          </p:cNvSpPr>
          <p:nvPr>
            <p:ph idx="1"/>
          </p:nvPr>
        </p:nvSpPr>
        <p:spPr>
          <a:xfrm>
            <a:off x="1060750" y="1152983"/>
            <a:ext cx="10445450" cy="4195481"/>
          </a:xfrm>
        </p:spPr>
        <p:txBody>
          <a:bodyPr rtlCol="0"/>
          <a:lstStyle/>
          <a:p>
            <a:pPr rtl="0" eaLnBrk="1" hangingPunct="1"/>
            <a:r>
              <a:rPr lang="es">
                <a:latin typeface="Arial" panose="020B0604020202020204" pitchFamily="34" charset="0"/>
                <a:cs typeface="Arial" panose="020B0604020202020204" pitchFamily="34" charset="0"/>
              </a:rPr>
              <a:t>Balcones y plataformas con laterales abiertos</a:t>
            </a:r>
          </a:p>
          <a:p>
            <a:pPr rtl="0" eaLnBrk="1" hangingPunct="1"/>
            <a:endParaRPr lang="en-US" altLang="en-US" dirty="0">
              <a:latin typeface="Arial" panose="020B0604020202020204" pitchFamily="34" charset="0"/>
              <a:cs typeface="Arial" panose="020B0604020202020204" pitchFamily="34" charset="0"/>
            </a:endParaRPr>
          </a:p>
        </p:txBody>
      </p:sp>
      <p:pic>
        <p:nvPicPr>
          <p:cNvPr id="11" name="Picture 4" descr="La imagen muestra un balcón sin barandillas. " title="Image 3.27">
            <a:extLst>
              <a:ext uri="{FF2B5EF4-FFF2-40B4-BE49-F238E27FC236}">
                <a16:creationId xmlns:a16="http://schemas.microsoft.com/office/drawing/2014/main" id="{1C744925-55DF-44B5-8208-F5D8ADE3FDE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2571" y="1787978"/>
            <a:ext cx="6760029" cy="507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5" descr="La flecha apunta hacia abajo, indicando un peligro de caída de más de 6 pies (1,80 metros) que debe protegerse con una baranda de protección.">
            <a:extLst>
              <a:ext uri="{FF2B5EF4-FFF2-40B4-BE49-F238E27FC236}">
                <a16:creationId xmlns:a16="http://schemas.microsoft.com/office/drawing/2014/main" id="{FFB65947-158F-4FDA-8A4D-E35BD288AA33}"/>
              </a:ext>
            </a:extLst>
          </p:cNvPr>
          <p:cNvSpPr>
            <a:spLocks noChangeShapeType="1"/>
          </p:cNvSpPr>
          <p:nvPr/>
        </p:nvSpPr>
        <p:spPr bwMode="auto">
          <a:xfrm flipH="1">
            <a:off x="4702627" y="3603171"/>
            <a:ext cx="43543" cy="2841171"/>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rtlCol="0"/>
          <a:lstStyle/>
          <a:p>
            <a:pPr rtl="0"/>
            <a:endParaRPr lang="en-US"/>
          </a:p>
        </p:txBody>
      </p:sp>
      <p:sp>
        <p:nvSpPr>
          <p:cNvPr id="13" name="Text Box 6">
            <a:extLst>
              <a:ext uri="{FF2B5EF4-FFF2-40B4-BE49-F238E27FC236}">
                <a16:creationId xmlns:a16="http://schemas.microsoft.com/office/drawing/2014/main" id="{E0B2561A-8DCA-49BD-862F-EC53F771750E}"/>
              </a:ext>
            </a:extLst>
          </p:cNvPr>
          <p:cNvSpPr txBox="1">
            <a:spLocks noChangeArrowheads="1"/>
          </p:cNvSpPr>
          <p:nvPr/>
        </p:nvSpPr>
        <p:spPr bwMode="auto">
          <a:xfrm>
            <a:off x="5070373" y="4921966"/>
            <a:ext cx="3691789"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rtl="0" eaLnBrk="1" hangingPunct="1">
              <a:spcBef>
                <a:spcPct val="0"/>
              </a:spcBef>
              <a:buFontTx/>
              <a:buNone/>
            </a:pPr>
            <a:r>
              <a:rPr lang="es" sz="1800" b="1" dirty="0">
                <a:solidFill>
                  <a:schemeClr val="bg1"/>
                </a:solidFill>
              </a:rPr>
              <a:t>Caída mayor a 6 pies (1,80 m)</a:t>
            </a:r>
          </a:p>
        </p:txBody>
      </p:sp>
      <p:sp>
        <p:nvSpPr>
          <p:cNvPr id="14" name="Line 9" descr="Línea que muestra que las aberturas de pared de más de 18&quot; (46 cm) deben protegerse con una baranda de protección.">
            <a:extLst>
              <a:ext uri="{FF2B5EF4-FFF2-40B4-BE49-F238E27FC236}">
                <a16:creationId xmlns:a16="http://schemas.microsoft.com/office/drawing/2014/main" id="{2326E717-D959-4F4A-9EDB-E46536DAD056}"/>
              </a:ext>
            </a:extLst>
          </p:cNvPr>
          <p:cNvSpPr>
            <a:spLocks noChangeShapeType="1"/>
          </p:cNvSpPr>
          <p:nvPr/>
        </p:nvSpPr>
        <p:spPr bwMode="auto">
          <a:xfrm flipV="1">
            <a:off x="4750993" y="1925977"/>
            <a:ext cx="3145973" cy="840878"/>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rtlCol="0"/>
          <a:lstStyle/>
          <a:p>
            <a:pPr rtl="0"/>
            <a:endParaRPr lang="en-US" dirty="0"/>
          </a:p>
        </p:txBody>
      </p:sp>
      <p:sp>
        <p:nvSpPr>
          <p:cNvPr id="15" name="Line 9" descr="Línea que muestra que las aberturas de pared de más de 18&quot; (46 cm) deben protegerse con una baranda de protección.">
            <a:extLst>
              <a:ext uri="{FF2B5EF4-FFF2-40B4-BE49-F238E27FC236}">
                <a16:creationId xmlns:a16="http://schemas.microsoft.com/office/drawing/2014/main" id="{2237DC59-A9F4-47B7-94D9-5A2A36616EA1}"/>
              </a:ext>
            </a:extLst>
          </p:cNvPr>
          <p:cNvSpPr>
            <a:spLocks noChangeShapeType="1"/>
          </p:cNvSpPr>
          <p:nvPr/>
        </p:nvSpPr>
        <p:spPr bwMode="auto">
          <a:xfrm flipV="1">
            <a:off x="4750993" y="2507293"/>
            <a:ext cx="3145973" cy="840878"/>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rtlCol="0"/>
          <a:lstStyle/>
          <a:p>
            <a:pPr rtl="0"/>
            <a:endParaRPr lang="en-US" dirty="0"/>
          </a:p>
        </p:txBody>
      </p:sp>
      <p:sp>
        <p:nvSpPr>
          <p:cNvPr id="16" name="Line 9" descr="Línea que muestra que las aberturas de pared de más de 18&quot; (46 cm) deben protegerse con una baranda de protección.">
            <a:extLst>
              <a:ext uri="{FF2B5EF4-FFF2-40B4-BE49-F238E27FC236}">
                <a16:creationId xmlns:a16="http://schemas.microsoft.com/office/drawing/2014/main" id="{212336AB-E0AC-4841-AAD4-356D39698E0C}"/>
              </a:ext>
            </a:extLst>
          </p:cNvPr>
          <p:cNvSpPr>
            <a:spLocks noChangeShapeType="1"/>
          </p:cNvSpPr>
          <p:nvPr/>
        </p:nvSpPr>
        <p:spPr bwMode="auto">
          <a:xfrm flipV="1">
            <a:off x="4749757" y="2766854"/>
            <a:ext cx="889044" cy="72595"/>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rtlCol="0"/>
          <a:lstStyle/>
          <a:p>
            <a:pPr rtl="0"/>
            <a:endParaRPr lang="en-US" dirty="0"/>
          </a:p>
        </p:txBody>
      </p:sp>
      <p:sp>
        <p:nvSpPr>
          <p:cNvPr id="18" name="Line 9" descr="Línea que muestra que las aberturas de pared de más de 18&quot; (46 cm) deben protegerse con una baranda de protección.">
            <a:extLst>
              <a:ext uri="{FF2B5EF4-FFF2-40B4-BE49-F238E27FC236}">
                <a16:creationId xmlns:a16="http://schemas.microsoft.com/office/drawing/2014/main" id="{C1D81F5C-4EBA-4DA0-913B-BACB75BBD55C}"/>
              </a:ext>
            </a:extLst>
          </p:cNvPr>
          <p:cNvSpPr>
            <a:spLocks noChangeShapeType="1"/>
          </p:cNvSpPr>
          <p:nvPr/>
        </p:nvSpPr>
        <p:spPr bwMode="auto">
          <a:xfrm flipV="1">
            <a:off x="4749757" y="3071458"/>
            <a:ext cx="889044" cy="72595"/>
          </a:xfrm>
          <a:prstGeom prst="line">
            <a:avLst/>
          </a:prstGeom>
          <a:noFill/>
          <a:ln w="76200">
            <a:solidFill>
              <a:srgbClr val="66FF33"/>
            </a:solidFill>
            <a:round/>
            <a:headEnd/>
            <a:tailEnd/>
          </a:ln>
          <a:extLst>
            <a:ext uri="{909E8E84-426E-40DD-AFC4-6F175D3DCCD1}">
              <a14:hiddenFill xmlns:a14="http://schemas.microsoft.com/office/drawing/2010/main">
                <a:noFill/>
              </a14:hiddenFill>
            </a:ext>
          </a:extLst>
        </p:spPr>
        <p:txBody>
          <a:bodyPr rtlCol="0"/>
          <a:lstStyle/>
          <a:p>
            <a:pPr rtl="0"/>
            <a:endParaRPr lang="en-US" dirty="0"/>
          </a:p>
        </p:txBody>
      </p:sp>
    </p:spTree>
    <p:extLst>
      <p:ext uri="{BB962C8B-B14F-4D97-AF65-F5344CB8AC3E}">
        <p14:creationId xmlns:p14="http://schemas.microsoft.com/office/powerpoint/2010/main" val="3674304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AB8696BC-A4E4-45A8-87B3-E580CB6E3798}"/>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Redes de seguridad</a:t>
            </a:r>
          </a:p>
        </p:txBody>
      </p:sp>
      <p:sp>
        <p:nvSpPr>
          <p:cNvPr id="17411" name="Content Placeholder 2">
            <a:extLst>
              <a:ext uri="{FF2B5EF4-FFF2-40B4-BE49-F238E27FC236}">
                <a16:creationId xmlns:a16="http://schemas.microsoft.com/office/drawing/2014/main" id="{A2C712D9-58A2-40F7-97BF-1E331E5C6FB7}"/>
              </a:ext>
            </a:extLst>
          </p:cNvPr>
          <p:cNvSpPr>
            <a:spLocks noGrp="1"/>
          </p:cNvSpPr>
          <p:nvPr>
            <p:ph idx="1"/>
          </p:nvPr>
        </p:nvSpPr>
        <p:spPr>
          <a:xfrm>
            <a:off x="911409" y="1469571"/>
            <a:ext cx="8874125" cy="4953000"/>
          </a:xfrm>
        </p:spPr>
        <p:txBody>
          <a:bodyPr rtlCol="0"/>
          <a:lstStyle/>
          <a:p>
            <a:pPr rtl="0" eaLnBrk="1" hangingPunct="1">
              <a:lnSpc>
                <a:spcPct val="90000"/>
              </a:lnSpc>
              <a:defRPr/>
            </a:pPr>
            <a:r>
              <a:rPr lang="es">
                <a:latin typeface="Arial" panose="020B0604020202020204" pitchFamily="34" charset="0"/>
                <a:cs typeface="Arial" panose="020B0604020202020204" pitchFamily="34" charset="0"/>
              </a:rPr>
              <a:t>Sistema que consiste en conectores y redes instalados debajo de una superficie de trabajo; diseñado para evitar que un trabajador se ponga en contacto con un nivel o estructura inferior en caso de una caída.</a:t>
            </a:r>
          </a:p>
          <a:p>
            <a:pPr marL="0" indent="0" rtl="0">
              <a:buNone/>
              <a:defRPr/>
            </a:pPr>
            <a:endParaRPr lang="en-US" altLang="en-US" sz="2400" dirty="0">
              <a:latin typeface="Arial" panose="020B0604020202020204" pitchFamily="34" charset="0"/>
              <a:cs typeface="Arial" panose="020B0604020202020204" pitchFamily="34" charset="0"/>
            </a:endParaRPr>
          </a:p>
        </p:txBody>
      </p:sp>
      <p:pic>
        <p:nvPicPr>
          <p:cNvPr id="37894" name="Picture 6" descr="La imagen muestra una red de seguridad instalada en el segundo piso de una casa en construcción. " title="Image 3.28">
            <a:extLst>
              <a:ext uri="{FF2B5EF4-FFF2-40B4-BE49-F238E27FC236}">
                <a16:creationId xmlns:a16="http://schemas.microsoft.com/office/drawing/2014/main" id="{3A4BA98C-DD69-49B0-8E38-BCF28E7F536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13055" y="3457190"/>
            <a:ext cx="7397376" cy="3204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8065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5573632B-48B8-4300-9CA7-F13C9936549C}"/>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Redes de </a:t>
            </a:r>
            <a:r>
              <a:rPr lang="es" dirty="0" smtClean="0">
                <a:latin typeface="Arial" panose="020B0604020202020204" pitchFamily="34" charset="0"/>
                <a:ea typeface="ＭＳ Ｐゴシック" panose="020B0600070205080204" pitchFamily="34" charset="-128"/>
                <a:cs typeface="Arial" panose="020B0604020202020204" pitchFamily="34" charset="0"/>
              </a:rPr>
              <a:t>seguridad </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8915" name="Content Placeholder 2">
            <a:extLst>
              <a:ext uri="{FF2B5EF4-FFF2-40B4-BE49-F238E27FC236}">
                <a16:creationId xmlns:a16="http://schemas.microsoft.com/office/drawing/2014/main" id="{51E9B47E-8DFF-45FB-AA31-8549F84885FF}"/>
              </a:ext>
            </a:extLst>
          </p:cNvPr>
          <p:cNvSpPr>
            <a:spLocks noGrp="1"/>
          </p:cNvSpPr>
          <p:nvPr>
            <p:ph idx="1"/>
          </p:nvPr>
        </p:nvSpPr>
        <p:spPr>
          <a:xfrm>
            <a:off x="1489076" y="1676400"/>
            <a:ext cx="8950325" cy="4953000"/>
          </a:xfrm>
        </p:spPr>
        <p:txBody>
          <a:bodyPr rtlCol="0"/>
          <a:lstStyle/>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Cuando se usa, la seguridad debe extenderse 8 pies (2,40 metros) más allá del borde de la superficie de trabajo donde los empleados están expuestos y debe instalarse lo más cerca posible de la superficie de trabajo, pero en ningún caso a más de 25 pies (7,6 metros) por debajo. </a:t>
            </a:r>
          </a:p>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 Las redes de seguridad deben ser sometidas a pruebas de caída en el sitio de trabajo después de la instalación inicial y antes de ser utilizadas como un sistema de protección contra caídas, y en intervalos de 6 meses si se dejan en un solo lugar. </a:t>
            </a:r>
          </a:p>
        </p:txBody>
      </p:sp>
    </p:spTree>
    <p:extLst>
      <p:ext uri="{BB962C8B-B14F-4D97-AF65-F5344CB8AC3E}">
        <p14:creationId xmlns:p14="http://schemas.microsoft.com/office/powerpoint/2010/main" val="1838947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7080B3C6-BDDD-4BCB-9492-AE896097D7C3}"/>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Redes de </a:t>
            </a:r>
            <a:r>
              <a:rPr lang="es" dirty="0" smtClean="0">
                <a:latin typeface="Arial" panose="020B0604020202020204" pitchFamily="34" charset="0"/>
                <a:ea typeface="ＭＳ Ｐゴシック" panose="020B0600070205080204" pitchFamily="34" charset="-128"/>
                <a:cs typeface="Arial" panose="020B0604020202020204" pitchFamily="34" charset="0"/>
              </a:rPr>
              <a:t>seguridad  </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9939" name="Content Placeholder 2">
            <a:extLst>
              <a:ext uri="{FF2B5EF4-FFF2-40B4-BE49-F238E27FC236}">
                <a16:creationId xmlns:a16="http://schemas.microsoft.com/office/drawing/2014/main" id="{E6D4B4B3-3D13-4FDE-908D-0CFD919E3B6B}"/>
              </a:ext>
            </a:extLst>
          </p:cNvPr>
          <p:cNvSpPr>
            <a:spLocks noGrp="1"/>
          </p:cNvSpPr>
          <p:nvPr>
            <p:ph idx="1"/>
          </p:nvPr>
        </p:nvSpPr>
        <p:spPr>
          <a:xfrm>
            <a:off x="1510847" y="1426028"/>
            <a:ext cx="8950325" cy="4953000"/>
          </a:xfrm>
        </p:spPr>
        <p:txBody>
          <a:bodyPr rtlCol="0"/>
          <a:lstStyle/>
          <a:p>
            <a:pPr rtl="0"/>
            <a:r>
              <a:rPr lang="es" sz="2400">
                <a:latin typeface="Arial" panose="020B0604020202020204" pitchFamily="34" charset="0"/>
                <a:ea typeface="ＭＳ Ｐゴシック" panose="020B0600070205080204" pitchFamily="34" charset="-128"/>
                <a:cs typeface="Arial" panose="020B0604020202020204" pitchFamily="34" charset="0"/>
              </a:rPr>
              <a:t>La prueba de caída consiste en una bolsa de 400 libras (181 kg) de arena, que mide 28-32 pulgadas de diámetro (entre 71 y 81 cm), que se arroja en la red desde la superficie más alta a caminar/trabajar donde los trabajadores están expuestos a riesgos de caídas, pero se deja caer por lo menos a 42 pulgadas (1.06 m) arriba de ese nivel.</a:t>
            </a:r>
          </a:p>
        </p:txBody>
      </p:sp>
      <p:pic>
        <p:nvPicPr>
          <p:cNvPr id="2" name="Picture 1" title="La imagen muestra una red de seguridad instalada en el segundo piso de una casa en construcció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226" y="3892062"/>
            <a:ext cx="4947138" cy="2965938"/>
          </a:xfrm>
          <a:prstGeom prst="rect">
            <a:avLst/>
          </a:prstGeom>
        </p:spPr>
      </p:pic>
    </p:spTree>
    <p:extLst>
      <p:ext uri="{BB962C8B-B14F-4D97-AF65-F5344CB8AC3E}">
        <p14:creationId xmlns:p14="http://schemas.microsoft.com/office/powerpoint/2010/main" val="2173464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Información de copyright © 2018 </a:t>
            </a:r>
            <a:endParaRPr lang="en-US" dirty="0"/>
          </a:p>
        </p:txBody>
      </p:sp>
      <p:sp>
        <p:nvSpPr>
          <p:cNvPr id="3" name="Content Placeholder 2"/>
          <p:cNvSpPr>
            <a:spLocks noGrp="1"/>
          </p:cNvSpPr>
          <p:nvPr>
            <p:ph idx="1"/>
          </p:nvPr>
        </p:nvSpPr>
        <p:spPr>
          <a:xfrm>
            <a:off x="1103312" y="1664208"/>
            <a:ext cx="9339136" cy="4584191"/>
          </a:xfrm>
        </p:spPr>
        <p:txBody>
          <a:bodyPr rtlCol="0">
            <a:normAutofit fontScale="62500" lnSpcReduction="20000"/>
          </a:bodyPr>
          <a:lstStyle/>
          <a:p>
            <a:pPr rtl="0"/>
            <a:r>
              <a:rPr lang="es">
                <a:latin typeface="Arial" panose="020B0604020202020204" pitchFamily="34" charset="0"/>
                <a:cs typeface="Arial" panose="020B0604020202020204" pitchFamily="34" charset="0"/>
              </a:rPr>
              <a:t>Este material es propiedad con derechos de autor de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a:t>
            </a:r>
            <a:r>
              <a:rPr lang="es">
                <a:latin typeface="Arial" panose="020B0604020202020204" pitchFamily="34" charset="0"/>
                <a:cs typeface="Arial" panose="020B0604020202020204" pitchFamily="34" charset="0"/>
              </a:rPr>
              <a:t>. Conforme con la reglamentación federal, OSHA se reserva la licencia de usar y difusión de dicho material con el propósito de promover la seguridad y la salud en el lugar de trabajo. El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 </a:t>
            </a:r>
            <a:r>
              <a:rPr lang="es">
                <a:latin typeface="Arial" panose="020B0604020202020204" pitchFamily="34" charset="0"/>
                <a:cs typeface="Arial" panose="020B0604020202020204" pitchFamily="34" charset="0"/>
              </a:rPr>
              <a:t>autorizan a los empleadores y profesionales de seguridad y salud en el lugar de trabajo a utilizar este material, distribuido por o a través de OSHA, en sus lugares o prácticas de trabajo, de acuerdo con las pautas contenidas en el material.</a:t>
            </a:r>
          </a:p>
          <a:p>
            <a:pPr rtl="0"/>
            <a:r>
              <a:rPr lang="es">
                <a:latin typeface="Arial" panose="020B0604020202020204" pitchFamily="34" charset="0"/>
                <a:cs typeface="Arial" panose="020B0604020202020204" pitchFamily="34" charset="0"/>
              </a:rPr>
              <a:t>A este fin, se concede permiso para utilizar dicho material con derechos de autor únicamente con fines no comerciales, educativos, personales o académicos. El material puede ser utilizado e incorporado en otros programas de seguridad y salud en el lugar de trabajo, con la condición de que no se cobre ninguna tarifa por el uso posterior del material. Se prohíbe el uso del material para cualquier otro propósito, en particular el uso comercial sin una autorización previa expresa y por escrito del titular de los derechos de autor. Además, cualquier modificación al material está prohibida sin la autorización previa, expresa y por escrito de los propietarios de los derechos de autor.</a:t>
            </a:r>
          </a:p>
          <a:p>
            <a:pPr rtl="0"/>
            <a:endParaRPr lang="en-US" dirty="0"/>
          </a:p>
        </p:txBody>
      </p:sp>
    </p:spTree>
    <p:extLst>
      <p:ext uri="{BB962C8B-B14F-4D97-AF65-F5344CB8AC3E}">
        <p14:creationId xmlns:p14="http://schemas.microsoft.com/office/powerpoint/2010/main" val="2169406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1D343D92-D7D7-4E11-8CF0-A8F02A57D1D2}"/>
              </a:ext>
            </a:extLst>
          </p:cNvPr>
          <p:cNvSpPr>
            <a:spLocks noGrp="1"/>
          </p:cNvSpPr>
          <p:nvPr>
            <p:ph type="title"/>
          </p:nvPr>
        </p:nvSpPr>
        <p:spPr>
          <a:xfrm>
            <a:off x="646111" y="452718"/>
            <a:ext cx="11190847" cy="1400530"/>
          </a:xfrm>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Sistemas personales de detención de caídas</a:t>
            </a:r>
          </a:p>
        </p:txBody>
      </p:sp>
      <p:sp>
        <p:nvSpPr>
          <p:cNvPr id="50179" name="Content Placeholder 2">
            <a:extLst>
              <a:ext uri="{FF2B5EF4-FFF2-40B4-BE49-F238E27FC236}">
                <a16:creationId xmlns:a16="http://schemas.microsoft.com/office/drawing/2014/main" id="{8AC3F6AA-CAFD-4C0C-9488-522556B6C60B}"/>
              </a:ext>
            </a:extLst>
          </p:cNvPr>
          <p:cNvSpPr>
            <a:spLocks noGrp="1"/>
          </p:cNvSpPr>
          <p:nvPr>
            <p:ph idx="1"/>
          </p:nvPr>
        </p:nvSpPr>
        <p:spPr>
          <a:xfrm>
            <a:off x="1500642" y="1284513"/>
            <a:ext cx="9067800" cy="4953000"/>
          </a:xfrm>
        </p:spPr>
        <p:txBody>
          <a:bodyPr rtlCol="0"/>
          <a:lstStyle/>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Comúnmente llamados (PFAS), se componen de un punto de anclaje, conectores y un arnés corporal que se utilizan en conjunto para evitar que un trabajador caiga libremente desde una superficie elevada.</a:t>
            </a: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La imagen muestra a los trabajadores que usan un PFAS en un techo en cons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14586" y="3154680"/>
            <a:ext cx="8247888" cy="3703320"/>
          </a:xfrm>
          <a:prstGeom prst="rect">
            <a:avLst/>
          </a:prstGeom>
        </p:spPr>
      </p:pic>
    </p:spTree>
    <p:extLst>
      <p:ext uri="{BB962C8B-B14F-4D97-AF65-F5344CB8AC3E}">
        <p14:creationId xmlns:p14="http://schemas.microsoft.com/office/powerpoint/2010/main" val="2728291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PFAS adecuado para trabajar en techos</a:t>
            </a:r>
            <a:endParaRPr lang="en-US" dirty="0"/>
          </a:p>
        </p:txBody>
      </p:sp>
      <p:pic>
        <p:nvPicPr>
          <p:cNvPr id="14" name="Picture 5" descr="La imagen muestra a un trabajador en un techo con un sistema PFAS." title="Image 3.31">
            <a:extLst>
              <a:ext uri="{FF2B5EF4-FFF2-40B4-BE49-F238E27FC236}">
                <a16:creationId xmlns:a16="http://schemas.microsoft.com/office/drawing/2014/main" id="{5C9D4324-81F1-480E-BC84-B3A8467149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800" y="-34924"/>
            <a:ext cx="9398000" cy="689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7" descr="Flecha apuntando a línea de vida.">
            <a:extLst>
              <a:ext uri="{FF2B5EF4-FFF2-40B4-BE49-F238E27FC236}">
                <a16:creationId xmlns:a16="http://schemas.microsoft.com/office/drawing/2014/main" id="{F2D34EF6-61A7-4042-8ADD-FE9EA26BA01F}"/>
              </a:ext>
            </a:extLst>
          </p:cNvPr>
          <p:cNvCxnSpPr>
            <a:cxnSpLocks noChangeShapeType="1"/>
          </p:cNvCxnSpPr>
          <p:nvPr/>
        </p:nvCxnSpPr>
        <p:spPr bwMode="auto">
          <a:xfrm rot="5400000" flipH="1" flipV="1">
            <a:off x="5496493" y="4294756"/>
            <a:ext cx="1371600" cy="2286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6" name="TextBox 10">
            <a:extLst>
              <a:ext uri="{FF2B5EF4-FFF2-40B4-BE49-F238E27FC236}">
                <a16:creationId xmlns:a16="http://schemas.microsoft.com/office/drawing/2014/main" id="{8E6A641D-773D-4EE9-8AD8-7EB39165FC07}"/>
              </a:ext>
            </a:extLst>
          </p:cNvPr>
          <p:cNvSpPr txBox="1">
            <a:spLocks noChangeArrowheads="1"/>
          </p:cNvSpPr>
          <p:nvPr/>
        </p:nvSpPr>
        <p:spPr bwMode="auto">
          <a:xfrm>
            <a:off x="5496493" y="5094856"/>
            <a:ext cx="1143000" cy="584775"/>
          </a:xfrm>
          <a:prstGeom prst="rect">
            <a:avLst/>
          </a:prstGeom>
          <a:solidFill>
            <a:schemeClr val="bg1"/>
          </a:solidFill>
          <a:ln w="9525">
            <a:solidFill>
              <a:srgbClr val="FF0000"/>
            </a:solidFill>
            <a:miter lim="800000"/>
            <a:headEnd/>
            <a:tailEnd/>
          </a:ln>
        </p:spPr>
        <p:txBody>
          <a:bodyPr rtlCol="0">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rtl="0" eaLnBrk="1" hangingPunct="1">
              <a:spcBef>
                <a:spcPct val="0"/>
              </a:spcBef>
              <a:buFontTx/>
              <a:buNone/>
            </a:pPr>
            <a:r>
              <a:rPr lang="es" sz="1600"/>
              <a:t>Línea de vida</a:t>
            </a:r>
          </a:p>
        </p:txBody>
      </p:sp>
      <p:cxnSp>
        <p:nvCxnSpPr>
          <p:cNvPr id="17" name="Straight Arrow Connector 11" descr="Flecha apuntando al punto de anclaje.">
            <a:extLst>
              <a:ext uri="{FF2B5EF4-FFF2-40B4-BE49-F238E27FC236}">
                <a16:creationId xmlns:a16="http://schemas.microsoft.com/office/drawing/2014/main" id="{4D26D8E6-5301-4A2F-9E12-EE8FBC1C65DC}"/>
              </a:ext>
            </a:extLst>
          </p:cNvPr>
          <p:cNvCxnSpPr>
            <a:cxnSpLocks noChangeShapeType="1"/>
          </p:cNvCxnSpPr>
          <p:nvPr/>
        </p:nvCxnSpPr>
        <p:spPr bwMode="auto">
          <a:xfrm rot="5400000" flipH="1" flipV="1">
            <a:off x="6958296" y="4199393"/>
            <a:ext cx="1371600" cy="2286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8" name="TextBox 12">
            <a:extLst>
              <a:ext uri="{FF2B5EF4-FFF2-40B4-BE49-F238E27FC236}">
                <a16:creationId xmlns:a16="http://schemas.microsoft.com/office/drawing/2014/main" id="{46F74DAE-1A1C-4A43-A627-8F281F99FA7F}"/>
              </a:ext>
            </a:extLst>
          </p:cNvPr>
          <p:cNvSpPr txBox="1">
            <a:spLocks noChangeArrowheads="1"/>
          </p:cNvSpPr>
          <p:nvPr/>
        </p:nvSpPr>
        <p:spPr bwMode="auto">
          <a:xfrm>
            <a:off x="7289800" y="4918302"/>
            <a:ext cx="1143000" cy="584775"/>
          </a:xfrm>
          <a:prstGeom prst="rect">
            <a:avLst/>
          </a:prstGeom>
          <a:solidFill>
            <a:schemeClr val="bg1"/>
          </a:solidFill>
          <a:ln w="9525">
            <a:solidFill>
              <a:srgbClr val="FF0000"/>
            </a:solidFill>
            <a:miter lim="800000"/>
            <a:headEnd/>
            <a:tailEnd/>
          </a:ln>
        </p:spPr>
        <p:txBody>
          <a:bodyPr rtlCol="0">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rtl="0" eaLnBrk="1" hangingPunct="1">
              <a:spcBef>
                <a:spcPct val="0"/>
              </a:spcBef>
              <a:buFontTx/>
              <a:buNone/>
            </a:pPr>
            <a:r>
              <a:rPr lang="es" sz="1600"/>
              <a:t>Punto de anclaje</a:t>
            </a:r>
          </a:p>
        </p:txBody>
      </p:sp>
      <p:sp>
        <p:nvSpPr>
          <p:cNvPr id="19" name="TextBox 13">
            <a:extLst>
              <a:ext uri="{FF2B5EF4-FFF2-40B4-BE49-F238E27FC236}">
                <a16:creationId xmlns:a16="http://schemas.microsoft.com/office/drawing/2014/main" id="{6C33079C-F569-421E-BD57-3D7AA9013E5F}"/>
              </a:ext>
            </a:extLst>
          </p:cNvPr>
          <p:cNvSpPr txBox="1">
            <a:spLocks noChangeArrowheads="1"/>
          </p:cNvSpPr>
          <p:nvPr/>
        </p:nvSpPr>
        <p:spPr bwMode="auto">
          <a:xfrm>
            <a:off x="3378200" y="4918302"/>
            <a:ext cx="1143000" cy="584775"/>
          </a:xfrm>
          <a:prstGeom prst="rect">
            <a:avLst/>
          </a:prstGeom>
          <a:solidFill>
            <a:schemeClr val="bg1"/>
          </a:solidFill>
          <a:ln w="9525">
            <a:solidFill>
              <a:srgbClr val="FF0000"/>
            </a:solidFill>
            <a:miter lim="800000"/>
            <a:headEnd/>
            <a:tailEnd/>
          </a:ln>
        </p:spPr>
        <p:txBody>
          <a:bodyPr rtlCol="0">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rtl="0" eaLnBrk="1" hangingPunct="1">
              <a:spcBef>
                <a:spcPct val="0"/>
              </a:spcBef>
              <a:buFontTx/>
              <a:buNone/>
            </a:pPr>
            <a:r>
              <a:rPr lang="es" sz="1600"/>
              <a:t>Amarre de cuerda</a:t>
            </a:r>
          </a:p>
        </p:txBody>
      </p:sp>
      <p:cxnSp>
        <p:nvCxnSpPr>
          <p:cNvPr id="20" name="Straight Arrow Connector 14" descr="Flecha apuntando al agarre de cuerda.">
            <a:extLst>
              <a:ext uri="{FF2B5EF4-FFF2-40B4-BE49-F238E27FC236}">
                <a16:creationId xmlns:a16="http://schemas.microsoft.com/office/drawing/2014/main" id="{56BC1223-2027-4D71-9151-F83A83B10EB5}"/>
              </a:ext>
            </a:extLst>
          </p:cNvPr>
          <p:cNvCxnSpPr>
            <a:cxnSpLocks noChangeShapeType="1"/>
          </p:cNvCxnSpPr>
          <p:nvPr/>
        </p:nvCxnSpPr>
        <p:spPr bwMode="auto">
          <a:xfrm rot="5400000" flipH="1" flipV="1">
            <a:off x="3400313" y="4068763"/>
            <a:ext cx="1371600" cy="34925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21" name="Straight Arrow Connector 15" descr="Flecha apuntando al arnés de cuerpo completo.">
            <a:extLst>
              <a:ext uri="{FF2B5EF4-FFF2-40B4-BE49-F238E27FC236}">
                <a16:creationId xmlns:a16="http://schemas.microsoft.com/office/drawing/2014/main" id="{9E8C93EA-D89B-4369-83B6-6557AF837D95}"/>
              </a:ext>
            </a:extLst>
          </p:cNvPr>
          <p:cNvCxnSpPr>
            <a:cxnSpLocks noChangeShapeType="1"/>
          </p:cNvCxnSpPr>
          <p:nvPr/>
        </p:nvCxnSpPr>
        <p:spPr bwMode="auto">
          <a:xfrm flipV="1">
            <a:off x="1997075" y="3100389"/>
            <a:ext cx="1143000" cy="762000"/>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2" name="TextBox 17">
            <a:extLst>
              <a:ext uri="{FF2B5EF4-FFF2-40B4-BE49-F238E27FC236}">
                <a16:creationId xmlns:a16="http://schemas.microsoft.com/office/drawing/2014/main" id="{5D3EBBA2-9372-4828-8907-17CD2125C6F5}"/>
              </a:ext>
            </a:extLst>
          </p:cNvPr>
          <p:cNvSpPr txBox="1">
            <a:spLocks noChangeArrowheads="1"/>
          </p:cNvSpPr>
          <p:nvPr/>
        </p:nvSpPr>
        <p:spPr bwMode="auto">
          <a:xfrm>
            <a:off x="1603375" y="3627893"/>
            <a:ext cx="1143000" cy="830997"/>
          </a:xfrm>
          <a:prstGeom prst="rect">
            <a:avLst/>
          </a:prstGeom>
          <a:solidFill>
            <a:schemeClr val="bg1"/>
          </a:solidFill>
          <a:ln w="9525">
            <a:solidFill>
              <a:srgbClr val="FF0000"/>
            </a:solidFill>
            <a:miter lim="800000"/>
            <a:headEnd/>
            <a:tailEnd/>
          </a:ln>
        </p:spPr>
        <p:txBody>
          <a:bodyPr rtlCol="0">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rtl="0" eaLnBrk="1" hangingPunct="1">
              <a:spcBef>
                <a:spcPct val="0"/>
              </a:spcBef>
              <a:buFontTx/>
              <a:buNone/>
            </a:pPr>
            <a:r>
              <a:rPr lang="es" sz="1600" dirty="0"/>
              <a:t>Arnés de cuerpo entero</a:t>
            </a:r>
          </a:p>
        </p:txBody>
      </p:sp>
      <p:pic>
        <p:nvPicPr>
          <p:cNvPr id="23" name="Picture 18" descr="Amortiguador de absorción de impactos como parte del sistema personal de detención de caídas.">
            <a:extLst>
              <a:ext uri="{FF2B5EF4-FFF2-40B4-BE49-F238E27FC236}">
                <a16:creationId xmlns:a16="http://schemas.microsoft.com/office/drawing/2014/main" id="{06C6BD25-6B6C-42C3-8651-AFC1074868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18488" y="87996"/>
            <a:ext cx="3962400" cy="25146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cxnSp>
        <p:nvCxnSpPr>
          <p:cNvPr id="24" name="Straight Arrow Connector 19" descr="Flecha apuntando al amortiguador de impacto.">
            <a:extLst>
              <a:ext uri="{FF2B5EF4-FFF2-40B4-BE49-F238E27FC236}">
                <a16:creationId xmlns:a16="http://schemas.microsoft.com/office/drawing/2014/main" id="{390BF50F-B06C-4299-B9BA-A8E19DA5A27F}"/>
              </a:ext>
            </a:extLst>
          </p:cNvPr>
          <p:cNvCxnSpPr>
            <a:cxnSpLocks noChangeShapeType="1"/>
            <a:stCxn id="25" idx="0"/>
          </p:cNvCxnSpPr>
          <p:nvPr/>
        </p:nvCxnSpPr>
        <p:spPr bwMode="auto">
          <a:xfrm flipH="1" flipV="1">
            <a:off x="9174957" y="830152"/>
            <a:ext cx="30276" cy="158353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 name="TextBox 22">
            <a:extLst>
              <a:ext uri="{FF2B5EF4-FFF2-40B4-BE49-F238E27FC236}">
                <a16:creationId xmlns:a16="http://schemas.microsoft.com/office/drawing/2014/main" id="{6C71A187-85F5-4FD6-90A7-2215C970E12A}"/>
              </a:ext>
            </a:extLst>
          </p:cNvPr>
          <p:cNvSpPr txBox="1">
            <a:spLocks noChangeArrowheads="1"/>
          </p:cNvSpPr>
          <p:nvPr/>
        </p:nvSpPr>
        <p:spPr bwMode="auto">
          <a:xfrm>
            <a:off x="8214633" y="2413684"/>
            <a:ext cx="1981200" cy="584775"/>
          </a:xfrm>
          <a:prstGeom prst="rect">
            <a:avLst/>
          </a:prstGeom>
          <a:solidFill>
            <a:schemeClr val="bg1"/>
          </a:solidFill>
          <a:ln w="9525">
            <a:solidFill>
              <a:srgbClr val="FF0000"/>
            </a:solidFill>
            <a:miter lim="800000"/>
            <a:headEnd/>
            <a:tailEnd/>
          </a:ln>
        </p:spPr>
        <p:txBody>
          <a:bodyPr rtlCol="0">
            <a:spAutoFit/>
          </a:bodyPr>
          <a:lstStyle>
            <a:lvl1pPr eaLnBrk="0" hangingPunct="0">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rtl="0" eaLnBrk="1" hangingPunct="1">
              <a:spcBef>
                <a:spcPct val="0"/>
              </a:spcBef>
              <a:buFontTx/>
              <a:buNone/>
            </a:pPr>
            <a:r>
              <a:rPr lang="es" sz="1600"/>
              <a:t>Línea de seguridad para amortiguación</a:t>
            </a:r>
          </a:p>
        </p:txBody>
      </p:sp>
    </p:spTree>
    <p:extLst>
      <p:ext uri="{BB962C8B-B14F-4D97-AF65-F5344CB8AC3E}">
        <p14:creationId xmlns:p14="http://schemas.microsoft.com/office/powerpoint/2010/main" val="38466874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788C6B4-1511-4A04-88A1-D7120CB8FD95}"/>
              </a:ext>
            </a:extLst>
          </p:cNvPr>
          <p:cNvSpPr>
            <a:spLocks noGrp="1"/>
          </p:cNvSpPr>
          <p:nvPr>
            <p:ph type="title"/>
          </p:nvPr>
        </p:nvSpPr>
        <p:spPr>
          <a:xfrm>
            <a:off x="646111" y="452718"/>
            <a:ext cx="10969784" cy="1400530"/>
          </a:xfrm>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Sistemas personales de detención de </a:t>
            </a:r>
            <a:r>
              <a:rPr lang="es" dirty="0" smtClean="0">
                <a:latin typeface="Arial" panose="020B0604020202020204" pitchFamily="34" charset="0"/>
                <a:ea typeface="ＭＳ Ｐゴシック" panose="020B0600070205080204" pitchFamily="34" charset="-128"/>
                <a:cs typeface="Arial" panose="020B0604020202020204" pitchFamily="34" charset="0"/>
              </a:rPr>
              <a:t>caídas </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2227" name="Content Placeholder 2">
            <a:extLst>
              <a:ext uri="{FF2B5EF4-FFF2-40B4-BE49-F238E27FC236}">
                <a16:creationId xmlns:a16="http://schemas.microsoft.com/office/drawing/2014/main" id="{970831E6-F7F5-4B93-8EC9-37430D03F076}"/>
              </a:ext>
            </a:extLst>
          </p:cNvPr>
          <p:cNvSpPr>
            <a:spLocks noGrp="1"/>
          </p:cNvSpPr>
          <p:nvPr>
            <p:ph idx="1"/>
          </p:nvPr>
        </p:nvSpPr>
        <p:spPr>
          <a:xfrm>
            <a:off x="1524000" y="1643743"/>
            <a:ext cx="9672536" cy="4953000"/>
          </a:xfrm>
        </p:spPr>
        <p:txBody>
          <a:bodyPr rtlCol="0"/>
          <a:lstStyle/>
          <a:p>
            <a:pPr rtl="0">
              <a:spcBef>
                <a:spcPct val="0"/>
              </a:spcBef>
              <a:spcAft>
                <a:spcPts val="800"/>
              </a:spcAft>
            </a:pPr>
            <a:r>
              <a:rPr lang="es" dirty="0">
                <a:latin typeface="Arial" panose="020B0604020202020204" pitchFamily="34" charset="0"/>
                <a:ea typeface="ＭＳ Ｐゴシック" panose="020B0600070205080204" pitchFamily="34" charset="-128"/>
                <a:cs typeface="Arial" panose="020B0604020202020204" pitchFamily="34" charset="0"/>
              </a:rPr>
              <a:t>Las líneas de vida pueden incluir sistemas de agarre de cuerda o cuerdas de seguridad autorretráctiles (SRL).</a:t>
            </a: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52230" name="Picture 5" descr="La imagen muestra a un trabajador usando un sistema de agarre de cuerda mientras trabaja en un techo. " title="Image 3.32">
            <a:extLst>
              <a:ext uri="{FF2B5EF4-FFF2-40B4-BE49-F238E27FC236}">
                <a16:creationId xmlns:a16="http://schemas.microsoft.com/office/drawing/2014/main" id="{C3BC11C4-CC80-423E-8492-4BEA301736C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5433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4" descr="La imagen muestra a un trabajador usando un cordón autorretráctil mientras trabaja en un techo. " title="Image 3.33">
            <a:extLst>
              <a:ext uri="{FF2B5EF4-FFF2-40B4-BE49-F238E27FC236}">
                <a16:creationId xmlns:a16="http://schemas.microsoft.com/office/drawing/2014/main" id="{88B32A33-4A61-4800-8ECF-530199905E9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38750" y="3543300"/>
            <a:ext cx="4667250" cy="33147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32" name="TextBox 8">
            <a:extLst>
              <a:ext uri="{FF2B5EF4-FFF2-40B4-BE49-F238E27FC236}">
                <a16:creationId xmlns:a16="http://schemas.microsoft.com/office/drawing/2014/main" id="{B44361C7-D58F-494B-B628-C9C0C437B4C5}"/>
              </a:ext>
            </a:extLst>
          </p:cNvPr>
          <p:cNvSpPr txBox="1">
            <a:spLocks noChangeArrowheads="1"/>
          </p:cNvSpPr>
          <p:nvPr/>
        </p:nvSpPr>
        <p:spPr bwMode="auto">
          <a:xfrm>
            <a:off x="1386714" y="3173968"/>
            <a:ext cx="20697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eaLnBrk="1" hangingPunct="1"/>
            <a:r>
              <a:rPr lang="es" dirty="0"/>
              <a:t>Sistema de agarre de cuerda</a:t>
            </a:r>
          </a:p>
        </p:txBody>
      </p:sp>
      <p:sp>
        <p:nvSpPr>
          <p:cNvPr id="52233" name="TextBox 9">
            <a:extLst>
              <a:ext uri="{FF2B5EF4-FFF2-40B4-BE49-F238E27FC236}">
                <a16:creationId xmlns:a16="http://schemas.microsoft.com/office/drawing/2014/main" id="{7A3D0A02-D5FD-4CA9-832C-F82755486BFE}"/>
              </a:ext>
            </a:extLst>
          </p:cNvPr>
          <p:cNvSpPr txBox="1">
            <a:spLocks noChangeArrowheads="1"/>
          </p:cNvSpPr>
          <p:nvPr/>
        </p:nvSpPr>
        <p:spPr bwMode="auto">
          <a:xfrm>
            <a:off x="5308870" y="3173413"/>
            <a:ext cx="3151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rtl="0" eaLnBrk="1" hangingPunct="1"/>
            <a:r>
              <a:rPr lang="es"/>
              <a:t>Cuerdas de seguridad autorretráctiles (SRL)</a:t>
            </a:r>
          </a:p>
        </p:txBody>
      </p:sp>
    </p:spTree>
    <p:extLst>
      <p:ext uri="{BB962C8B-B14F-4D97-AF65-F5344CB8AC3E}">
        <p14:creationId xmlns:p14="http://schemas.microsoft.com/office/powerpoint/2010/main" val="505149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B788C6B4-1511-4A04-88A1-D7120CB8FD9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Líneas de vida autorretráctiles / SRL</a:t>
            </a:r>
          </a:p>
        </p:txBody>
      </p:sp>
      <p:sp>
        <p:nvSpPr>
          <p:cNvPr id="52227" name="Content Placeholder 2">
            <a:extLst>
              <a:ext uri="{FF2B5EF4-FFF2-40B4-BE49-F238E27FC236}">
                <a16:creationId xmlns:a16="http://schemas.microsoft.com/office/drawing/2014/main" id="{970831E6-F7F5-4B93-8EC9-37430D03F076}"/>
              </a:ext>
            </a:extLst>
          </p:cNvPr>
          <p:cNvSpPr>
            <a:spLocks noGrp="1"/>
          </p:cNvSpPr>
          <p:nvPr>
            <p:ph idx="1"/>
          </p:nvPr>
        </p:nvSpPr>
        <p:spPr>
          <a:xfrm>
            <a:off x="1513114" y="1415143"/>
            <a:ext cx="9851571" cy="4953000"/>
          </a:xfrm>
        </p:spPr>
        <p:txBody>
          <a:bodyPr rtlCol="0"/>
          <a:lstStyle/>
          <a:p>
            <a:pPr rtl="0">
              <a:spcBef>
                <a:spcPct val="0"/>
              </a:spcBef>
              <a:spcAft>
                <a:spcPts val="800"/>
              </a:spcAft>
            </a:pPr>
            <a:r>
              <a:rPr lang="es" dirty="0">
                <a:latin typeface="Arial" panose="020B0604020202020204" pitchFamily="34" charset="0"/>
                <a:ea typeface="ＭＳ Ｐゴシック" panose="020B0600070205080204" pitchFamily="34" charset="-128"/>
                <a:cs typeface="Arial" panose="020B0604020202020204" pitchFamily="34" charset="0"/>
              </a:rPr>
              <a:t>La disponibilidad y los precios más bajos de SRL han llevado a un aumento dramático en su uso en los últimos años. </a:t>
            </a:r>
          </a:p>
          <a:p>
            <a:pPr rtl="0">
              <a:spcBef>
                <a:spcPct val="0"/>
              </a:spcBef>
              <a:spcAft>
                <a:spcPts val="800"/>
              </a:spcAft>
            </a:pPr>
            <a:r>
              <a:rPr lang="es" dirty="0">
                <a:latin typeface="Arial" panose="020B0604020202020204" pitchFamily="34" charset="0"/>
                <a:ea typeface="ＭＳ Ｐゴシック" panose="020B0600070205080204" pitchFamily="34" charset="-128"/>
                <a:cs typeface="Arial" panose="020B0604020202020204" pitchFamily="34" charset="0"/>
              </a:rPr>
              <a:t>Las SRL están disponibles para una variedad de usos, incluido el trabajo de vanguardia. </a:t>
            </a:r>
          </a:p>
          <a:p>
            <a:pPr rtl="0">
              <a:spcBef>
                <a:spcPct val="0"/>
              </a:spcBef>
              <a:spcAft>
                <a:spcPts val="800"/>
              </a:spcAft>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La imagen muestra una cuerda autorretráctil.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79405" y="3747540"/>
            <a:ext cx="6623530" cy="2961604"/>
          </a:xfrm>
          <a:prstGeom prst="rect">
            <a:avLst/>
          </a:prstGeom>
        </p:spPr>
      </p:pic>
    </p:spTree>
    <p:extLst>
      <p:ext uri="{BB962C8B-B14F-4D97-AF65-F5344CB8AC3E}">
        <p14:creationId xmlns:p14="http://schemas.microsoft.com/office/powerpoint/2010/main" val="319231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DFE936A3-568E-4952-B306-8155B4E2BF01}"/>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Antes de usar un PFAS</a:t>
            </a:r>
          </a:p>
        </p:txBody>
      </p:sp>
      <p:sp>
        <p:nvSpPr>
          <p:cNvPr id="57347" name="Content Placeholder 2">
            <a:extLst>
              <a:ext uri="{FF2B5EF4-FFF2-40B4-BE49-F238E27FC236}">
                <a16:creationId xmlns:a16="http://schemas.microsoft.com/office/drawing/2014/main" id="{A6839158-4C42-4F91-A88A-709243E30C28}"/>
              </a:ext>
            </a:extLst>
          </p:cNvPr>
          <p:cNvSpPr>
            <a:spLocks noGrp="1"/>
          </p:cNvSpPr>
          <p:nvPr>
            <p:ph idx="1"/>
          </p:nvPr>
        </p:nvSpPr>
        <p:spPr>
          <a:xfrm>
            <a:off x="983034" y="1665514"/>
            <a:ext cx="9067800" cy="4953000"/>
          </a:xfrm>
        </p:spPr>
        <p:txBody>
          <a:bodyPr rtlCol="0"/>
          <a:lstStyle/>
          <a:p>
            <a:pPr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Revise las instrucciones del fabricante para el uso apropiado, inspección, colocación, limitaciones, accesorios y otra información. </a:t>
            </a:r>
          </a:p>
          <a:p>
            <a:pPr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Inspeccione el PFAS antes de CADA USO.</a:t>
            </a:r>
          </a:p>
          <a:p>
            <a:pPr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Recuerde que, en caso de producirse una caída, esto protege su VIDA.</a:t>
            </a:r>
          </a:p>
          <a:p>
            <a:pPr rtl="0">
              <a:spcBef>
                <a:spcPct val="0"/>
              </a:spcBef>
              <a:spcAft>
                <a:spcPts val="800"/>
              </a:spcAft>
            </a:pPr>
            <a:r>
              <a:rPr lang="es">
                <a:latin typeface="Arial" panose="020B0604020202020204" pitchFamily="34" charset="0"/>
                <a:ea typeface="ＭＳ Ｐゴシック" panose="020B0600070205080204" pitchFamily="34" charset="-128"/>
                <a:cs typeface="Arial" panose="020B0604020202020204" pitchFamily="34" charset="0"/>
              </a:rPr>
              <a:t>No use un PFAS dañado, gastado o que haya sufrido una caída detenida.</a:t>
            </a: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668198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59EC8052-D9A6-4C8B-ABA4-D7C3DA9AC9D2}"/>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Componentes del PFAS</a:t>
            </a:r>
          </a:p>
        </p:txBody>
      </p:sp>
      <p:sp>
        <p:nvSpPr>
          <p:cNvPr id="59395" name="Content Placeholder 2">
            <a:extLst>
              <a:ext uri="{FF2B5EF4-FFF2-40B4-BE49-F238E27FC236}">
                <a16:creationId xmlns:a16="http://schemas.microsoft.com/office/drawing/2014/main" id="{362C5B9D-7282-44D9-87A8-FA922D6E319E}"/>
              </a:ext>
            </a:extLst>
          </p:cNvPr>
          <p:cNvSpPr>
            <a:spLocks noGrp="1"/>
          </p:cNvSpPr>
          <p:nvPr>
            <p:ph idx="1"/>
          </p:nvPr>
        </p:nvSpPr>
        <p:spPr>
          <a:xfrm>
            <a:off x="1317170" y="1567543"/>
            <a:ext cx="9149791" cy="4953000"/>
          </a:xfrm>
        </p:spPr>
        <p:txBody>
          <a:bodyPr rtlCol="0"/>
          <a:lstStyle/>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Los anillos en D y los ganchos de seguridad deben poder de soportar 3,600 lb. (1.630 kg) sin falla. </a:t>
            </a:r>
          </a:p>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Los mosquetones no deben estar colocados:</a:t>
            </a:r>
          </a:p>
          <a:p>
            <a:pPr lvl="1"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Directamente a correas, cuerdas o cables</a:t>
            </a:r>
          </a:p>
          <a:p>
            <a:pPr lvl="1"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Unos con otros</a:t>
            </a:r>
          </a:p>
          <a:p>
            <a:pPr lvl="1"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A un anillo en D con otro mosquetón o conector en él</a:t>
            </a:r>
          </a:p>
          <a:p>
            <a:pPr lvl="1"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A una línea de vida horizontal</a:t>
            </a: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230030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descr="Inspección de componentes de un sistema personal de detención de caídas.">
            <a:extLst>
              <a:ext uri="{FF2B5EF4-FFF2-40B4-BE49-F238E27FC236}">
                <a16:creationId xmlns:a16="http://schemas.microsoft.com/office/drawing/2014/main" id="{35FB1A23-EEC7-47C7-9E3F-241F8ED7723F}"/>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Inspección de componentes del PFAS</a:t>
            </a:r>
          </a:p>
        </p:txBody>
      </p:sp>
      <p:sp>
        <p:nvSpPr>
          <p:cNvPr id="60419" name="Content Placeholder 2">
            <a:extLst>
              <a:ext uri="{FF2B5EF4-FFF2-40B4-BE49-F238E27FC236}">
                <a16:creationId xmlns:a16="http://schemas.microsoft.com/office/drawing/2014/main" id="{69D3063E-D4A0-4CDA-ACD4-0FA02FFD0027}"/>
              </a:ext>
            </a:extLst>
          </p:cNvPr>
          <p:cNvSpPr>
            <a:spLocks noGrp="1"/>
          </p:cNvSpPr>
          <p:nvPr>
            <p:ph idx="1"/>
          </p:nvPr>
        </p:nvSpPr>
        <p:spPr>
          <a:xfrm>
            <a:off x="1132115" y="1631403"/>
            <a:ext cx="5029200" cy="4953000"/>
          </a:xfrm>
        </p:spPr>
        <p:txBody>
          <a:bodyPr rtlCol="0">
            <a:normAutofit lnSpcReduction="10000"/>
          </a:bodyPr>
          <a:lstStyle/>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Inspección de un arnés:</a:t>
            </a:r>
          </a:p>
          <a:p>
            <a:pPr lvl="1" rtl="0"/>
            <a:r>
              <a:rPr lang="es">
                <a:latin typeface="Arial" panose="020B0604020202020204" pitchFamily="34" charset="0"/>
                <a:ea typeface="ＭＳ Ｐゴシック" panose="020B0600070205080204" pitchFamily="34" charset="-128"/>
                <a:cs typeface="Arial" panose="020B0604020202020204" pitchFamily="34" charset="0"/>
              </a:rPr>
              <a:t>Inspección de las hebillas</a:t>
            </a:r>
          </a:p>
          <a:p>
            <a:pPr lvl="1" rtl="0"/>
            <a:r>
              <a:rPr lang="es">
                <a:latin typeface="Arial" panose="020B0604020202020204" pitchFamily="34" charset="0"/>
                <a:ea typeface="ＭＳ Ｐゴシック" panose="020B0600070205080204" pitchFamily="34" charset="-128"/>
                <a:cs typeface="Arial" panose="020B0604020202020204" pitchFamily="34" charset="0"/>
              </a:rPr>
              <a:t>Inspección del cordón</a:t>
            </a:r>
          </a:p>
          <a:p>
            <a:pPr lvl="1" rtl="0"/>
            <a:r>
              <a:rPr lang="es">
                <a:latin typeface="Arial" panose="020B0604020202020204" pitchFamily="34" charset="0"/>
                <a:ea typeface="ＭＳ Ｐゴシック" panose="020B0600070205080204" pitchFamily="34" charset="-128"/>
                <a:cs typeface="Arial" panose="020B0604020202020204" pitchFamily="34" charset="0"/>
              </a:rPr>
              <a:t>Revisar cuidadosamente el entramado en busca de alteraciones</a:t>
            </a:r>
          </a:p>
          <a:p>
            <a:pPr lvl="1" rtl="0"/>
            <a:r>
              <a:rPr lang="es">
                <a:latin typeface="Arial" panose="020B0604020202020204" pitchFamily="34" charset="0"/>
                <a:ea typeface="ＭＳ Ｐゴシック" panose="020B0600070205080204" pitchFamily="34" charset="-128"/>
                <a:cs typeface="Arial" panose="020B0604020202020204" pitchFamily="34" charset="0"/>
              </a:rPr>
              <a:t>Revise los conectores de montaje (anillos en “D”) en busca de defectos </a:t>
            </a:r>
          </a:p>
          <a:p>
            <a:pPr lvl="1" rtl="0"/>
            <a:r>
              <a:rPr lang="es">
                <a:latin typeface="Arial" panose="020B0604020202020204" pitchFamily="34" charset="0"/>
                <a:ea typeface="ＭＳ Ｐゴシック" panose="020B0600070205080204" pitchFamily="34" charset="-128"/>
                <a:cs typeface="Arial" panose="020B0604020202020204" pitchFamily="34" charset="0"/>
              </a:rPr>
              <a:t>Inspeccione la cuerda o soga por si presenta roturas, desgarres o deformidades </a:t>
            </a:r>
          </a:p>
          <a:p>
            <a:pPr lvl="1" rtl="0"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descr="Inspección de componentes de un sistema personal de detención de caídas."/>
          <p:cNvPicPr>
            <a:picLocks noChangeAspect="1"/>
          </p:cNvPicPr>
          <p:nvPr/>
        </p:nvPicPr>
        <p:blipFill>
          <a:blip r:embed="rId3"/>
          <a:stretch>
            <a:fillRect/>
          </a:stretch>
        </p:blipFill>
        <p:spPr>
          <a:xfrm>
            <a:off x="7258050" y="1514475"/>
            <a:ext cx="4933950" cy="5343525"/>
          </a:xfrm>
          <a:prstGeom prst="rect">
            <a:avLst/>
          </a:prstGeom>
        </p:spPr>
      </p:pic>
    </p:spTree>
    <p:extLst>
      <p:ext uri="{BB962C8B-B14F-4D97-AF65-F5344CB8AC3E}">
        <p14:creationId xmlns:p14="http://schemas.microsoft.com/office/powerpoint/2010/main" val="27876132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5FB1A23-EEC7-47C7-9E3F-241F8ED7723F}"/>
              </a:ext>
            </a:extLst>
          </p:cNvPr>
          <p:cNvSpPr>
            <a:spLocks noGrp="1"/>
          </p:cNvSpPr>
          <p:nvPr>
            <p:ph type="title"/>
          </p:nvPr>
        </p:nvSpPr>
        <p:spPr>
          <a:xfrm>
            <a:off x="646111" y="452718"/>
            <a:ext cx="5659065" cy="1400530"/>
          </a:xfrm>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Inspección del PFAS</a:t>
            </a:r>
          </a:p>
        </p:txBody>
      </p:sp>
      <p:sp>
        <p:nvSpPr>
          <p:cNvPr id="60419" name="Content Placeholder 2">
            <a:extLst>
              <a:ext uri="{FF2B5EF4-FFF2-40B4-BE49-F238E27FC236}">
                <a16:creationId xmlns:a16="http://schemas.microsoft.com/office/drawing/2014/main" id="{69D3063E-D4A0-4CDA-ACD4-0FA02FFD0027}"/>
              </a:ext>
            </a:extLst>
          </p:cNvPr>
          <p:cNvSpPr>
            <a:spLocks noGrp="1"/>
          </p:cNvSpPr>
          <p:nvPr>
            <p:ph idx="1"/>
          </p:nvPr>
        </p:nvSpPr>
        <p:spPr>
          <a:xfrm>
            <a:off x="961044" y="1600200"/>
            <a:ext cx="5029200" cy="4953000"/>
          </a:xfrm>
        </p:spPr>
        <p:txBody>
          <a:bodyPr rtlCol="0"/>
          <a:lstStyle/>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Consejo rápido </a:t>
            </a:r>
          </a:p>
          <a:p>
            <a:pPr lvl="1" rtl="0"/>
            <a:r>
              <a:rPr lang="es">
                <a:latin typeface="Arial" panose="020B0604020202020204" pitchFamily="34" charset="0"/>
                <a:ea typeface="ＭＳ Ｐゴシック" panose="020B0600070205080204" pitchFamily="34" charset="-128"/>
                <a:cs typeface="Arial" panose="020B0604020202020204" pitchFamily="34" charset="0"/>
              </a:rPr>
              <a:t>Muchos tipos de arneses y cuerdas de seguridad autorretráctiles (SR) tienen etiquetas de inspección instaladas en ellos. </a:t>
            </a:r>
          </a:p>
          <a:p>
            <a:pPr lvl="1" rtl="0"/>
            <a:r>
              <a:rPr lang="es">
                <a:latin typeface="Arial" panose="020B0604020202020204" pitchFamily="34" charset="0"/>
                <a:ea typeface="ＭＳ Ｐゴシック" panose="020B0600070205080204" pitchFamily="34" charset="-128"/>
                <a:cs typeface="Arial" panose="020B0604020202020204" pitchFamily="34" charset="0"/>
              </a:rPr>
              <a:t>Esto le facilita el seguimiento de las inspecciones que ha realizado. </a:t>
            </a:r>
          </a:p>
          <a:p>
            <a:pPr lvl="1" rtl="0" eaLnBrk="1" hangingPunct="1"/>
            <a:endParaRPr lang="en-US" altLang="en-US" sz="20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Inspección de componentes del sistema personal de detención de caídas (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05550" y="457200"/>
            <a:ext cx="5886450" cy="6400800"/>
          </a:xfrm>
          <a:prstGeom prst="rect">
            <a:avLst/>
          </a:prstGeom>
        </p:spPr>
      </p:pic>
    </p:spTree>
    <p:extLst>
      <p:ext uri="{BB962C8B-B14F-4D97-AF65-F5344CB8AC3E}">
        <p14:creationId xmlns:p14="http://schemas.microsoft.com/office/powerpoint/2010/main" val="786318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9762A97-8268-4397-A3D5-01B6E682978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Uso de un PFAS</a:t>
            </a:r>
          </a:p>
        </p:txBody>
      </p:sp>
      <p:sp>
        <p:nvSpPr>
          <p:cNvPr id="58371" name="Content Placeholder 2">
            <a:extLst>
              <a:ext uri="{FF2B5EF4-FFF2-40B4-BE49-F238E27FC236}">
                <a16:creationId xmlns:a16="http://schemas.microsoft.com/office/drawing/2014/main" id="{591D2A9F-B056-439B-8B57-4994DD96D23C}"/>
              </a:ext>
            </a:extLst>
          </p:cNvPr>
          <p:cNvSpPr>
            <a:spLocks noGrp="1"/>
          </p:cNvSpPr>
          <p:nvPr>
            <p:ph idx="1"/>
          </p:nvPr>
        </p:nvSpPr>
        <p:spPr>
          <a:xfrm>
            <a:off x="1600200" y="1981200"/>
            <a:ext cx="5181600" cy="4953000"/>
          </a:xfrm>
        </p:spPr>
        <p:txBody>
          <a:bodyPr rtlCol="0"/>
          <a:lstStyle/>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Uso adecuado: ubique el anillo en D en la parte posterior del arnés en el centro de la espalda, entre los omóplatos. </a:t>
            </a: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title="La imagen muestra a un trabajad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457200"/>
            <a:ext cx="4114800" cy="6400800"/>
          </a:xfrm>
          <a:prstGeom prst="rect">
            <a:avLst/>
          </a:prstGeom>
        </p:spPr>
      </p:pic>
    </p:spTree>
    <p:extLst>
      <p:ext uri="{BB962C8B-B14F-4D97-AF65-F5344CB8AC3E}">
        <p14:creationId xmlns:p14="http://schemas.microsoft.com/office/powerpoint/2010/main" val="26029021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49762A97-8268-4397-A3D5-01B6E6829785}"/>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Uso de un </a:t>
            </a:r>
            <a:r>
              <a:rPr lang="es" dirty="0" smtClean="0">
                <a:latin typeface="Arial" panose="020B0604020202020204" pitchFamily="34" charset="0"/>
                <a:ea typeface="ＭＳ Ｐゴシック" panose="020B0600070205080204" pitchFamily="34" charset="-128"/>
                <a:cs typeface="Arial" panose="020B0604020202020204" pitchFamily="34" charset="0"/>
              </a:rPr>
              <a:t>PFAS </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8371" name="Content Placeholder 2">
            <a:extLst>
              <a:ext uri="{FF2B5EF4-FFF2-40B4-BE49-F238E27FC236}">
                <a16:creationId xmlns:a16="http://schemas.microsoft.com/office/drawing/2014/main" id="{591D2A9F-B056-439B-8B57-4994DD96D23C}"/>
              </a:ext>
            </a:extLst>
          </p:cNvPr>
          <p:cNvSpPr>
            <a:spLocks noGrp="1"/>
          </p:cNvSpPr>
          <p:nvPr>
            <p:ph idx="1"/>
          </p:nvPr>
        </p:nvSpPr>
        <p:spPr>
          <a:xfrm>
            <a:off x="166872" y="1853248"/>
            <a:ext cx="5181600" cy="4953000"/>
          </a:xfrm>
        </p:spPr>
        <p:txBody>
          <a:bodyPr rtlCol="0"/>
          <a:lstStyle/>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Uso adecuado: siempre ajuste el arnés para asegurarse de que quede ajustado para evitar que se caiga del arnés en caso de una caída.</a:t>
            </a: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Colocación correcta de un sistema personal de detención de caídas, arnés de cuerpo enter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26545" y="429491"/>
            <a:ext cx="6465455" cy="6428509"/>
          </a:xfrm>
          <a:prstGeom prst="rect">
            <a:avLst/>
          </a:prstGeom>
        </p:spPr>
      </p:pic>
    </p:spTree>
    <p:extLst>
      <p:ext uri="{BB962C8B-B14F-4D97-AF65-F5344CB8AC3E}">
        <p14:creationId xmlns:p14="http://schemas.microsoft.com/office/powerpoint/2010/main" val="350834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dirty="0">
                <a:latin typeface="Arial" panose="020B0604020202020204" pitchFamily="34" charset="0"/>
                <a:cs typeface="Arial" panose="020B0604020202020204" pitchFamily="34" charset="0"/>
              </a:rPr>
              <a:t>Objetivos de aprendizaje: Sección </a:t>
            </a:r>
            <a:r>
              <a:rPr lang="es" dirty="0" smtClean="0">
                <a:latin typeface="Arial" panose="020B0604020202020204" pitchFamily="34" charset="0"/>
                <a:cs typeface="Arial" panose="020B0604020202020204" pitchFamily="34" charset="0"/>
              </a:rPr>
              <a:t>4</a:t>
            </a:r>
            <a:endParaRPr lang="en-US" dirty="0"/>
          </a:p>
        </p:txBody>
      </p:sp>
      <p:sp>
        <p:nvSpPr>
          <p:cNvPr id="3" name="Content Placeholder 2"/>
          <p:cNvSpPr>
            <a:spLocks noGrp="1"/>
          </p:cNvSpPr>
          <p:nvPr>
            <p:ph idx="1"/>
          </p:nvPr>
        </p:nvSpPr>
        <p:spPr/>
        <p:txBody>
          <a:bodyPr rtlCol="0"/>
          <a:lstStyle/>
          <a:p>
            <a:pPr rtl="0"/>
            <a:r>
              <a:rPr lang="es">
                <a:latin typeface="Arial" panose="020B0604020202020204" pitchFamily="34" charset="0"/>
                <a:cs typeface="Arial" panose="020B0604020202020204" pitchFamily="34" charset="0"/>
              </a:rPr>
              <a:t>Identificar cuándo se requiere protección contra caídas.</a:t>
            </a:r>
          </a:p>
          <a:p>
            <a:pPr rtl="0"/>
            <a:r>
              <a:rPr lang="es">
                <a:latin typeface="Arial" panose="020B0604020202020204" pitchFamily="34" charset="0"/>
                <a:cs typeface="Arial" panose="020B0604020202020204" pitchFamily="34" charset="0"/>
              </a:rPr>
              <a:t>Identificar tipos de sistemas de protección “convencionales” contra caídas.</a:t>
            </a:r>
          </a:p>
          <a:p>
            <a:pPr rtl="0"/>
            <a:r>
              <a:rPr lang="es">
                <a:latin typeface="Arial" panose="020B0604020202020204" pitchFamily="34" charset="0"/>
                <a:cs typeface="Arial" panose="020B0604020202020204" pitchFamily="34" charset="0"/>
              </a:rPr>
              <a:t>Determinar qué sistema de protección usar para un riesgo de caída dado.</a:t>
            </a:r>
          </a:p>
          <a:p>
            <a:pPr rtl="0"/>
            <a:r>
              <a:rPr lang="es">
                <a:latin typeface="Arial" panose="020B0604020202020204" pitchFamily="34" charset="0"/>
                <a:cs typeface="Arial" panose="020B0604020202020204" pitchFamily="34" charset="0"/>
              </a:rPr>
              <a:t>Identificar los requisitos claves y las prácticas de seguridad básicas para cada sistema de protección.</a:t>
            </a:r>
          </a:p>
          <a:p>
            <a:pPr rtl="0"/>
            <a:endParaRPr lang="en-US" dirty="0"/>
          </a:p>
        </p:txBody>
      </p:sp>
    </p:spTree>
    <p:extLst>
      <p:ext uri="{BB962C8B-B14F-4D97-AF65-F5344CB8AC3E}">
        <p14:creationId xmlns:p14="http://schemas.microsoft.com/office/powerpoint/2010/main" val="22610357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2ADAE4A-9924-4E55-97DE-715AA848EF21}"/>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Requisitos del punto de anclaje</a:t>
            </a:r>
          </a:p>
        </p:txBody>
      </p:sp>
      <p:sp>
        <p:nvSpPr>
          <p:cNvPr id="54275" name="Content Placeholder 2">
            <a:extLst>
              <a:ext uri="{FF2B5EF4-FFF2-40B4-BE49-F238E27FC236}">
                <a16:creationId xmlns:a16="http://schemas.microsoft.com/office/drawing/2014/main" id="{BFDD3565-52D9-49DE-9E98-9D17AF3AFBD5}"/>
              </a:ext>
            </a:extLst>
          </p:cNvPr>
          <p:cNvSpPr>
            <a:spLocks noGrp="1"/>
          </p:cNvSpPr>
          <p:nvPr>
            <p:ph idx="1"/>
          </p:nvPr>
        </p:nvSpPr>
        <p:spPr>
          <a:xfrm>
            <a:off x="1598613" y="1752600"/>
            <a:ext cx="9067800" cy="4953000"/>
          </a:xfrm>
        </p:spPr>
        <p:txBody>
          <a:bodyPr rtlCol="0"/>
          <a:lstStyle/>
          <a:p>
            <a:pPr rtl="0" eaLnBrk="1" hangingPunct="1">
              <a:lnSpc>
                <a:spcPct val="80000"/>
              </a:lnSpc>
            </a:pPr>
            <a:r>
              <a:rPr lang="es">
                <a:latin typeface="Arial" panose="020B0604020202020204" pitchFamily="34" charset="0"/>
                <a:ea typeface="ＭＳ Ｐゴシック" panose="020B0600070205080204" pitchFamily="34" charset="-128"/>
                <a:cs typeface="Arial" panose="020B0604020202020204" pitchFamily="34" charset="0"/>
              </a:rPr>
              <a:t>Los puntos de anclaje deben poder soportar 5,000 libras (2.268 kg) o el doble de la carga prevista.  </a:t>
            </a: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54278" name="Picture 4" descr="La imagen muestra un anclaje de techo instalado en el revestimiento con un cordón de seguridad conectado. " title="Image 3.40">
            <a:extLst>
              <a:ext uri="{FF2B5EF4-FFF2-40B4-BE49-F238E27FC236}">
                <a16:creationId xmlns:a16="http://schemas.microsoft.com/office/drawing/2014/main" id="{D3C8B14B-EE8D-48C4-A753-25BC5C0AE88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373" y="2858407"/>
            <a:ext cx="3867150" cy="3606800"/>
          </a:xfrm>
          <a:prstGeom prst="rect">
            <a:avLst/>
          </a:prstGeom>
          <a:noFill/>
          <a:ln w="57150" cmpd="thinThick">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title="La imagen muestra un anclaje de techo o piso instalado en el revestimiento.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504" y="2835459"/>
            <a:ext cx="5848350" cy="3781425"/>
          </a:xfrm>
          <a:prstGeom prst="rect">
            <a:avLst/>
          </a:prstGeom>
        </p:spPr>
      </p:pic>
    </p:spTree>
    <p:extLst>
      <p:ext uri="{BB962C8B-B14F-4D97-AF65-F5344CB8AC3E}">
        <p14:creationId xmlns:p14="http://schemas.microsoft.com/office/powerpoint/2010/main" val="1095211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2ADAE4A-9924-4E55-97DE-715AA848EF21}"/>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Ejemplos de puntos de anclaje</a:t>
            </a:r>
          </a:p>
        </p:txBody>
      </p:sp>
      <p:sp>
        <p:nvSpPr>
          <p:cNvPr id="15" name="Content Placeholder 2">
            <a:extLst>
              <a:ext uri="{FF2B5EF4-FFF2-40B4-BE49-F238E27FC236}">
                <a16:creationId xmlns:a16="http://schemas.microsoft.com/office/drawing/2014/main" id="{76A4B8A6-C2CD-48A6-9E11-BB6AFF585E0F}"/>
              </a:ext>
            </a:extLst>
          </p:cNvPr>
          <p:cNvSpPr>
            <a:spLocks noGrp="1"/>
          </p:cNvSpPr>
          <p:nvPr>
            <p:ph idx="1"/>
          </p:nvPr>
        </p:nvSpPr>
        <p:spPr>
          <a:xfrm>
            <a:off x="7391401" y="1905000"/>
            <a:ext cx="3653517" cy="4953000"/>
          </a:xfrm>
        </p:spPr>
        <p:txBody>
          <a:bodyPr rtlCol="0"/>
          <a:lstStyle/>
          <a:p>
            <a:pPr rtl="0" eaLnBrk="1" hangingPunct="1">
              <a:lnSpc>
                <a:spcPct val="80000"/>
              </a:lnSpc>
            </a:pPr>
            <a:r>
              <a:rPr lang="es">
                <a:latin typeface="Arial" panose="020B0604020202020204" pitchFamily="34" charset="0"/>
                <a:ea typeface="ＭＳ Ｐゴシック" panose="020B0600070205080204" pitchFamily="34" charset="-128"/>
                <a:cs typeface="Arial" panose="020B0604020202020204" pitchFamily="34" charset="0"/>
              </a:rPr>
              <a:t>El punto de anclaje se instala en una serie de anclajes para vigas de techos. </a:t>
            </a: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title="La imagen muestra a un trabajador que está instalando el revestimiento de techo mientras usa un PFAS conectado a un punto de anclaje en una serie de vigas apuntalada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350" y="1330090"/>
            <a:ext cx="5990492" cy="5218545"/>
          </a:xfrm>
          <a:prstGeom prst="rect">
            <a:avLst/>
          </a:prstGeom>
        </p:spPr>
      </p:pic>
    </p:spTree>
    <p:extLst>
      <p:ext uri="{BB962C8B-B14F-4D97-AF65-F5344CB8AC3E}">
        <p14:creationId xmlns:p14="http://schemas.microsoft.com/office/powerpoint/2010/main" val="10738663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2ADAE4A-9924-4E55-97DE-715AA848EF21}"/>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Ejemplos de puntos de </a:t>
            </a:r>
            <a:r>
              <a:rPr lang="es" dirty="0" smtClean="0">
                <a:latin typeface="Arial" panose="020B0604020202020204" pitchFamily="34" charset="0"/>
                <a:ea typeface="ＭＳ Ｐゴシック" panose="020B0600070205080204" pitchFamily="34" charset="-128"/>
                <a:cs typeface="Arial" panose="020B0604020202020204" pitchFamily="34" charset="0"/>
              </a:rPr>
              <a:t>anclaje </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Content Placeholder 2">
            <a:extLst>
              <a:ext uri="{FF2B5EF4-FFF2-40B4-BE49-F238E27FC236}">
                <a16:creationId xmlns:a16="http://schemas.microsoft.com/office/drawing/2014/main" id="{6B50EAB8-F07A-4344-9C10-78AC26FBD988}"/>
              </a:ext>
            </a:extLst>
          </p:cNvPr>
          <p:cNvSpPr>
            <a:spLocks noGrp="1"/>
          </p:cNvSpPr>
          <p:nvPr>
            <p:ph idx="1"/>
          </p:nvPr>
        </p:nvSpPr>
        <p:spPr>
          <a:xfrm>
            <a:off x="130629" y="1752600"/>
            <a:ext cx="3653517" cy="4953000"/>
          </a:xfrm>
        </p:spPr>
        <p:txBody>
          <a:bodyPr rtlCol="0"/>
          <a:lstStyle/>
          <a:p>
            <a:pPr rtl="0" eaLnBrk="1" hangingPunct="1">
              <a:lnSpc>
                <a:spcPct val="80000"/>
              </a:lnSpc>
            </a:pPr>
            <a:r>
              <a:rPr lang="es">
                <a:latin typeface="Arial" panose="020B0604020202020204" pitchFamily="34" charset="0"/>
                <a:ea typeface="ＭＳ Ｐゴシック" panose="020B0600070205080204" pitchFamily="34" charset="-128"/>
                <a:cs typeface="Arial" panose="020B0604020202020204" pitchFamily="34" charset="0"/>
              </a:rPr>
              <a:t>El punto de anclaje se instala a través del revestimiento del piso en las vigas del piso, para soportar a un trabajador que utiliza una cuerda de salvamento autorretráctil de avanzada.</a:t>
            </a: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La imagen muestra a un trabajador colocando paredes encuadradas en su lugar mientras usa un PF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9550" y="1284213"/>
            <a:ext cx="8172450" cy="4714875"/>
          </a:xfrm>
          <a:prstGeom prst="rect">
            <a:avLst/>
          </a:prstGeom>
        </p:spPr>
      </p:pic>
    </p:spTree>
    <p:extLst>
      <p:ext uri="{BB962C8B-B14F-4D97-AF65-F5344CB8AC3E}">
        <p14:creationId xmlns:p14="http://schemas.microsoft.com/office/powerpoint/2010/main" val="1177861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2ADAE4A-9924-4E55-97DE-715AA848EF21}"/>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Puntos de anclaje</a:t>
            </a:r>
          </a:p>
        </p:txBody>
      </p:sp>
      <p:sp>
        <p:nvSpPr>
          <p:cNvPr id="5" name="Content Placeholder 2">
            <a:extLst>
              <a:ext uri="{FF2B5EF4-FFF2-40B4-BE49-F238E27FC236}">
                <a16:creationId xmlns:a16="http://schemas.microsoft.com/office/drawing/2014/main" id="{6B50EAB8-F07A-4344-9C10-78AC26FBD988}"/>
              </a:ext>
            </a:extLst>
          </p:cNvPr>
          <p:cNvSpPr>
            <a:spLocks noGrp="1"/>
          </p:cNvSpPr>
          <p:nvPr>
            <p:ph idx="1"/>
          </p:nvPr>
        </p:nvSpPr>
        <p:spPr>
          <a:xfrm>
            <a:off x="1175657" y="1871946"/>
            <a:ext cx="3653517" cy="4953000"/>
          </a:xfrm>
        </p:spPr>
        <p:txBody>
          <a:bodyPr rtlCol="0"/>
          <a:lstStyle/>
          <a:p>
            <a:pPr rtl="0" eaLnBrk="1" hangingPunct="1">
              <a:lnSpc>
                <a:spcPct val="80000"/>
              </a:lnSpc>
            </a:pPr>
            <a:r>
              <a:rPr lang="es">
                <a:latin typeface="Arial" panose="020B0604020202020204" pitchFamily="34" charset="0"/>
                <a:ea typeface="ＭＳ Ｐゴシック" panose="020B0600070205080204" pitchFamily="34" charset="-128"/>
                <a:cs typeface="Arial" panose="020B0604020202020204" pitchFamily="34" charset="0"/>
              </a:rPr>
              <a:t>Se une la cuerda de salvamento horizontal a un poste estructural vertical y se puede usar para atar marcos. </a:t>
            </a: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title="La imagen muestra un poste vertical utilizado por los armadores como punto de anclaj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0725" y="466825"/>
            <a:ext cx="4735629" cy="6391175"/>
          </a:xfrm>
          <a:prstGeom prst="rect">
            <a:avLst/>
          </a:prstGeom>
        </p:spPr>
      </p:pic>
    </p:spTree>
    <p:extLst>
      <p:ext uri="{BB962C8B-B14F-4D97-AF65-F5344CB8AC3E}">
        <p14:creationId xmlns:p14="http://schemas.microsoft.com/office/powerpoint/2010/main" val="1125639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2ADAE4A-9924-4E55-97DE-715AA848EF21}"/>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Puntos de anclaje, cont.</a:t>
            </a:r>
          </a:p>
        </p:txBody>
      </p:sp>
      <p:sp>
        <p:nvSpPr>
          <p:cNvPr id="5" name="Content Placeholder 2">
            <a:extLst>
              <a:ext uri="{FF2B5EF4-FFF2-40B4-BE49-F238E27FC236}">
                <a16:creationId xmlns:a16="http://schemas.microsoft.com/office/drawing/2014/main" id="{6B50EAB8-F07A-4344-9C10-78AC26FBD988}"/>
              </a:ext>
            </a:extLst>
          </p:cNvPr>
          <p:cNvSpPr>
            <a:spLocks noGrp="1"/>
          </p:cNvSpPr>
          <p:nvPr>
            <p:ph idx="1"/>
          </p:nvPr>
        </p:nvSpPr>
        <p:spPr>
          <a:xfrm>
            <a:off x="646111" y="2100546"/>
            <a:ext cx="3653517" cy="4953000"/>
          </a:xfrm>
        </p:spPr>
        <p:txBody>
          <a:bodyPr rtlCol="0"/>
          <a:lstStyle/>
          <a:p>
            <a:pPr rtl="0" eaLnBrk="1" hangingPunct="1">
              <a:lnSpc>
                <a:spcPct val="80000"/>
              </a:lnSpc>
            </a:pPr>
            <a:r>
              <a:rPr lang="es">
                <a:latin typeface="Arial" panose="020B0604020202020204" pitchFamily="34" charset="0"/>
                <a:ea typeface="ＭＳ Ｐゴシック" panose="020B0600070205080204" pitchFamily="34" charset="-128"/>
                <a:cs typeface="Arial" panose="020B0604020202020204" pitchFamily="34" charset="0"/>
              </a:rPr>
              <a:t>Se une la cuerda de salvamento horizontal a un poste estructural vertical y se puede usar para atar marcos. </a:t>
            </a: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La imagen muestra a los trabajadores atados a un poste vertical durante las operaciones de encuadre. "/>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35611" y="1692876"/>
            <a:ext cx="7356389" cy="5165124"/>
          </a:xfrm>
          <a:prstGeom prst="rect">
            <a:avLst/>
          </a:prstGeom>
        </p:spPr>
      </p:pic>
    </p:spTree>
    <p:extLst>
      <p:ext uri="{BB962C8B-B14F-4D97-AF65-F5344CB8AC3E}">
        <p14:creationId xmlns:p14="http://schemas.microsoft.com/office/powerpoint/2010/main" val="1199903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372661E2-7508-4BC2-BD8A-E4033AF995AF}"/>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Ejemplos de puntos de </a:t>
            </a:r>
            <a:r>
              <a:rPr lang="es" dirty="0" smtClean="0">
                <a:latin typeface="Arial" panose="020B0604020202020204" pitchFamily="34" charset="0"/>
                <a:ea typeface="ＭＳ Ｐゴシック" panose="020B0600070205080204" pitchFamily="34" charset="-128"/>
                <a:cs typeface="Arial" panose="020B0604020202020204" pitchFamily="34" charset="0"/>
              </a:rPr>
              <a:t>anclaje  </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6323" name="Content Placeholder 2">
            <a:extLst>
              <a:ext uri="{FF2B5EF4-FFF2-40B4-BE49-F238E27FC236}">
                <a16:creationId xmlns:a16="http://schemas.microsoft.com/office/drawing/2014/main" id="{EA3BCC74-ED03-43F8-9D1D-B17B103289E0}"/>
              </a:ext>
            </a:extLst>
          </p:cNvPr>
          <p:cNvSpPr>
            <a:spLocks noGrp="1"/>
          </p:cNvSpPr>
          <p:nvPr>
            <p:ph idx="1"/>
          </p:nvPr>
        </p:nvSpPr>
        <p:spPr>
          <a:xfrm>
            <a:off x="1489756" y="1527175"/>
            <a:ext cx="9067800" cy="4953000"/>
          </a:xfrm>
        </p:spPr>
        <p:txBody>
          <a:bodyPr rtlCol="0"/>
          <a:lstStyle/>
          <a:p>
            <a:pPr rtl="0" eaLnBrk="1" hangingPunct="1">
              <a:lnSpc>
                <a:spcPct val="80000"/>
              </a:lnSpc>
            </a:pPr>
            <a:r>
              <a:rPr lang="es">
                <a:latin typeface="Arial" panose="020B0604020202020204" pitchFamily="34" charset="0"/>
                <a:ea typeface="ＭＳ Ｐゴシック" panose="020B0600070205080204" pitchFamily="34" charset="-128"/>
                <a:cs typeface="Arial" panose="020B0604020202020204" pitchFamily="34" charset="0"/>
              </a:rPr>
              <a:t>Puntos de anclaje de muestra:</a:t>
            </a: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56326" name="Content Placeholder 3" descr="La imagen muestra una cuerda de salvamento autorretráctil unida a un techo. " title="Image 3.45">
            <a:extLst>
              <a:ext uri="{FF2B5EF4-FFF2-40B4-BE49-F238E27FC236}">
                <a16:creationId xmlns:a16="http://schemas.microsoft.com/office/drawing/2014/main" id="{0B68D445-8CE2-433C-A420-ED490FD76A86}"/>
              </a:ext>
            </a:extLst>
          </p:cNvPr>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380772" y="2337910"/>
            <a:ext cx="3440113" cy="421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3" descr="La imagen muestra un punto de anclaje en la cima de un techo con un cordón de seguridad conectado. " title="Image 3.46">
            <a:extLst>
              <a:ext uri="{FF2B5EF4-FFF2-40B4-BE49-F238E27FC236}">
                <a16:creationId xmlns:a16="http://schemas.microsoft.com/office/drawing/2014/main" id="{53FC2B74-6D44-4E72-9569-FAB862A6E8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05060" y="2927705"/>
            <a:ext cx="3437192" cy="2663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Content Placeholder 3" descr="La imagen muestra los puntos de anclaje instalados a través de un techo para permitir que los intercambios finales los usen como puntos de conexión. " title="Image 3.47">
            <a:extLst>
              <a:ext uri="{FF2B5EF4-FFF2-40B4-BE49-F238E27FC236}">
                <a16:creationId xmlns:a16="http://schemas.microsoft.com/office/drawing/2014/main" id="{A25A4DD3-BBF3-4298-8C8D-7A7B1946E442}"/>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26427" y="2091092"/>
            <a:ext cx="3293170" cy="384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364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45F22DF-3F6E-45EA-94AF-91DE137C8442}"/>
              </a:ext>
            </a:extLst>
          </p:cNvPr>
          <p:cNvSpPr>
            <a:spLocks noGrp="1"/>
          </p:cNvSpPr>
          <p:nvPr>
            <p:ph type="title"/>
          </p:nvPr>
        </p:nvSpPr>
        <p:spPr>
          <a:xfrm>
            <a:off x="950911" y="503518"/>
            <a:ext cx="9404723" cy="1033182"/>
          </a:xfrm>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Cómo Calcular la Distancia de Caída</a:t>
            </a:r>
          </a:p>
        </p:txBody>
      </p:sp>
      <p:sp>
        <p:nvSpPr>
          <p:cNvPr id="64517" name="Content Placeholder 2">
            <a:extLst>
              <a:ext uri="{FF2B5EF4-FFF2-40B4-BE49-F238E27FC236}">
                <a16:creationId xmlns:a16="http://schemas.microsoft.com/office/drawing/2014/main" id="{D34176A4-9278-4369-BEF5-D4617F897E59}"/>
              </a:ext>
            </a:extLst>
          </p:cNvPr>
          <p:cNvSpPr>
            <a:spLocks noGrp="1"/>
          </p:cNvSpPr>
          <p:nvPr>
            <p:ph idx="1"/>
          </p:nvPr>
        </p:nvSpPr>
        <p:spPr>
          <a:xfrm>
            <a:off x="1600200" y="1600200"/>
            <a:ext cx="9067800" cy="4953000"/>
          </a:xfrm>
        </p:spPr>
        <p:txBody>
          <a:bodyPr rtlCol="0"/>
          <a:lstStyle/>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Las reglamentaciones requieren que el trabajador no pueda descender en caída libre más de 6 pies (1,80 metros)</a:t>
            </a:r>
          </a:p>
          <a:p>
            <a:pPr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Cuán lejos caerá un trabajador depende de una variedad de factores, que incluyen, entre otros, los siguientes:</a:t>
            </a:r>
          </a:p>
          <a:p>
            <a:pPr lvl="1"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Tamaño corporal del trabajador</a:t>
            </a:r>
          </a:p>
          <a:p>
            <a:pPr lvl="1"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Ajuste del arnés, para permitir el estiramiento</a:t>
            </a:r>
          </a:p>
          <a:p>
            <a:pPr lvl="1"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Tipo de cordón (costura de desgarre o autorretráctil)</a:t>
            </a:r>
          </a:p>
          <a:p>
            <a:pPr lvl="1" rtl="0" eaLnBrk="1" hangingPunct="1"/>
            <a:r>
              <a:rPr lang="es" dirty="0">
                <a:latin typeface="Arial" panose="020B0604020202020204" pitchFamily="34" charset="0"/>
                <a:ea typeface="ＭＳ Ｐゴシック" panose="020B0600070205080204" pitchFamily="34" charset="-128"/>
                <a:cs typeface="Arial" panose="020B0604020202020204" pitchFamily="34" charset="0"/>
              </a:rPr>
              <a:t>Factores de seguridad</a:t>
            </a: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07472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9864A0E-74DA-49CA-8E46-9BAF71CA5350}"/>
              </a:ext>
            </a:extLst>
          </p:cNvPr>
          <p:cNvSpPr>
            <a:spLocks noGrp="1"/>
          </p:cNvSpPr>
          <p:nvPr>
            <p:ph type="title"/>
          </p:nvPr>
        </p:nvSpPr>
        <p:spPr>
          <a:xfrm>
            <a:off x="359988" y="583347"/>
            <a:ext cx="9404723" cy="1400530"/>
          </a:xfrm>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Cómo Calcular la Distancia de </a:t>
            </a:r>
            <a:r>
              <a:rPr lang="es" dirty="0" smtClean="0">
                <a:latin typeface="Arial" panose="020B0604020202020204" pitchFamily="34" charset="0"/>
                <a:ea typeface="ＭＳ Ｐゴシック" panose="020B0600070205080204" pitchFamily="34" charset="-128"/>
                <a:cs typeface="Arial" panose="020B0604020202020204" pitchFamily="34" charset="0"/>
              </a:rPr>
              <a:t>Caída </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63493" name="Content Placeholder 5" descr="La imagen muestra una ilustración de un cálculo de distancia de caída. " title="Image 3.48">
            <a:extLst>
              <a:ext uri="{FF2B5EF4-FFF2-40B4-BE49-F238E27FC236}">
                <a16:creationId xmlns:a16="http://schemas.microsoft.com/office/drawing/2014/main" id="{323ED5E2-462E-4B7B-BA14-4F2C393EEEC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6111" y="1853248"/>
            <a:ext cx="911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0302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B77885D4-994C-4620-861C-AD0BC9A2079A}"/>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Peligro de caída oscilante</a:t>
            </a:r>
          </a:p>
        </p:txBody>
      </p:sp>
      <p:sp>
        <p:nvSpPr>
          <p:cNvPr id="65541" name="Content Placeholder 2">
            <a:extLst>
              <a:ext uri="{FF2B5EF4-FFF2-40B4-BE49-F238E27FC236}">
                <a16:creationId xmlns:a16="http://schemas.microsoft.com/office/drawing/2014/main" id="{56DA3BF8-1976-4208-9AF6-DCF55E3D0940}"/>
              </a:ext>
            </a:extLst>
          </p:cNvPr>
          <p:cNvSpPr>
            <a:spLocks noGrp="1"/>
          </p:cNvSpPr>
          <p:nvPr>
            <p:ph idx="1"/>
          </p:nvPr>
        </p:nvSpPr>
        <p:spPr>
          <a:xfrm>
            <a:off x="1676400" y="1905000"/>
            <a:ext cx="9067800" cy="4953000"/>
          </a:xfrm>
        </p:spPr>
        <p:txBody>
          <a:bodyPr rtlCol="0"/>
          <a:lstStyle/>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Un peligro que se produce si un trabajador no está directamente debajo del punto de anclaje y experimenta una caída; lo que hace que el trabajador vuelva hacia el punto de anclaje. </a:t>
            </a:r>
          </a:p>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Para minimizar la oscilación de la caída:</a:t>
            </a:r>
          </a:p>
          <a:p>
            <a:pPr lvl="1" rtl="0" eaLnBrk="1" hangingPunct="1"/>
            <a:r>
              <a:rPr lang="es">
                <a:latin typeface="Arial" panose="020B0604020202020204" pitchFamily="34" charset="0"/>
                <a:ea typeface="ＭＳ Ｐゴシック" panose="020B0600070205080204" pitchFamily="34" charset="-128"/>
                <a:cs typeface="Arial" panose="020B0604020202020204" pitchFamily="34" charset="0"/>
              </a:rPr>
              <a:t>Trabaje directamente debajo de punto de anclaje </a:t>
            </a:r>
          </a:p>
          <a:p>
            <a:pPr lvl="1" rtl="0" eaLnBrk="1" hangingPunct="1"/>
            <a:r>
              <a:rPr lang="es">
                <a:latin typeface="Arial" panose="020B0604020202020204" pitchFamily="34" charset="0"/>
                <a:ea typeface="ＭＳ Ｐゴシック" panose="020B0600070205080204" pitchFamily="34" charset="-128"/>
                <a:cs typeface="Arial" panose="020B0604020202020204" pitchFamily="34" charset="0"/>
              </a:rPr>
              <a:t>No extienda su zona de trabajo más de 30</a:t>
            </a:r>
            <a:r>
              <a:rPr lang="es" baseline="30000">
                <a:latin typeface="Arial" panose="020B0604020202020204" pitchFamily="34" charset="0"/>
                <a:ea typeface="ＭＳ Ｐゴシック" panose="020B0600070205080204" pitchFamily="34" charset="-128"/>
                <a:cs typeface="Arial" panose="020B0604020202020204" pitchFamily="34" charset="0"/>
              </a:rPr>
              <a:t>o</a:t>
            </a:r>
            <a:r>
              <a:rPr lang="es">
                <a:latin typeface="Arial" panose="020B0604020202020204" pitchFamily="34" charset="0"/>
                <a:ea typeface="ＭＳ Ｐゴシック" panose="020B0600070205080204" pitchFamily="34" charset="-128"/>
                <a:cs typeface="Arial" panose="020B0604020202020204" pitchFamily="34" charset="0"/>
              </a:rPr>
              <a:t> del anclaje.</a:t>
            </a:r>
          </a:p>
          <a:p>
            <a:pPr lvl="1" rtl="0" eaLnBrk="1" hangingPunct="1"/>
            <a:r>
              <a:rPr lang="es">
                <a:latin typeface="Arial" panose="020B0604020202020204" pitchFamily="34" charset="0"/>
                <a:ea typeface="ＭＳ Ｐゴシック" panose="020B0600070205080204" pitchFamily="34" charset="-128"/>
                <a:cs typeface="Arial" panose="020B0604020202020204" pitchFamily="34" charset="0"/>
              </a:rPr>
              <a:t>Administre la holgura en la cuerda.</a:t>
            </a: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16419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5F8D5517-A516-4E6D-9A66-EBEA9F40B599}"/>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Peligro de caída </a:t>
            </a:r>
            <a:r>
              <a:rPr lang="es" dirty="0" smtClean="0">
                <a:latin typeface="Arial" panose="020B0604020202020204" pitchFamily="34" charset="0"/>
                <a:ea typeface="ＭＳ Ｐゴシック" panose="020B0600070205080204" pitchFamily="34" charset="-128"/>
                <a:cs typeface="Arial" panose="020B0604020202020204" pitchFamily="34" charset="0"/>
              </a:rPr>
              <a:t>oscilante </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6565" name="Content Placeholder 2" descr="Techo e">
            <a:extLst>
              <a:ext uri="{FF2B5EF4-FFF2-40B4-BE49-F238E27FC236}">
                <a16:creationId xmlns:a16="http://schemas.microsoft.com/office/drawing/2014/main" id="{746B5304-26BC-43D2-A4C6-D82098757AA0}"/>
              </a:ext>
            </a:extLst>
          </p:cNvPr>
          <p:cNvSpPr>
            <a:spLocks noGrp="1"/>
          </p:cNvSpPr>
          <p:nvPr>
            <p:ph idx="1"/>
          </p:nvPr>
        </p:nvSpPr>
        <p:spPr>
          <a:xfrm>
            <a:off x="1676400" y="1905000"/>
            <a:ext cx="9067800" cy="4953000"/>
          </a:xfrm>
        </p:spPr>
        <p:txBody>
          <a:bodyPr rtlCol="0"/>
          <a:lstStyle/>
          <a:p>
            <a:pPr lvl="1" rtl="0" eaLnBrk="1" hangingPunct="1"/>
            <a:endParaRPr lang="en-US" altLang="en-US">
              <a:ea typeface="ＭＳ Ｐゴシック" panose="020B0600070205080204" pitchFamily="34" charset="-128"/>
            </a:endParaRPr>
          </a:p>
          <a:p>
            <a:pPr rtl="0" eaLnBrk="1" hangingPunct="1"/>
            <a:endParaRPr lang="en-US" altLang="en-US">
              <a:ea typeface="ＭＳ Ｐゴシック" panose="020B0600070205080204" pitchFamily="34" charset="-128"/>
            </a:endParaRPr>
          </a:p>
          <a:p>
            <a:pPr lvl="1" rtl="0" eaLnBrk="1" hangingPunct="1"/>
            <a:endParaRPr lang="en-US" altLang="en-US">
              <a:ea typeface="ＭＳ Ｐゴシック" panose="020B0600070205080204" pitchFamily="34" charset="-128"/>
            </a:endParaRPr>
          </a:p>
        </p:txBody>
      </p:sp>
      <p:pic>
        <p:nvPicPr>
          <p:cNvPr id="66566" name="Picture 3" descr="imagen que muestra una ilustración que indica que los trabajadores no deben trabajar más allá de 30 grados desde el punto de anclaje. " title="Image 3.49">
            <a:extLst>
              <a:ext uri="{FF2B5EF4-FFF2-40B4-BE49-F238E27FC236}">
                <a16:creationId xmlns:a16="http://schemas.microsoft.com/office/drawing/2014/main" id="{B013E82F-5BEC-4A1E-AF61-93F4DC5ED1A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5475" y="1828801"/>
            <a:ext cx="5562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4103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545889" cy="1400530"/>
          </a:xfrm>
        </p:spPr>
        <p:txBody>
          <a:bodyPr rtlCol="0"/>
          <a:lstStyle/>
          <a:p>
            <a:pPr rtl="0"/>
            <a:r>
              <a:rPr lang="es" dirty="0">
                <a:latin typeface="Arial" panose="020B0604020202020204" pitchFamily="34" charset="0"/>
                <a:cs typeface="Arial" panose="020B0604020202020204" pitchFamily="34" charset="0"/>
              </a:rPr>
              <a:t>¿Cuándo se necesita protección contra caídas?</a:t>
            </a:r>
            <a:endParaRPr lang="en-US" dirty="0"/>
          </a:p>
        </p:txBody>
      </p:sp>
      <p:sp>
        <p:nvSpPr>
          <p:cNvPr id="3" name="Content Placeholder 2"/>
          <p:cNvSpPr>
            <a:spLocks noGrp="1"/>
          </p:cNvSpPr>
          <p:nvPr>
            <p:ph idx="1"/>
          </p:nvPr>
        </p:nvSpPr>
        <p:spPr/>
        <p:txBody>
          <a:bodyPr rtlCol="0">
            <a:normAutofit fontScale="92500" lnSpcReduction="10000"/>
          </a:bodyPr>
          <a:lstStyle/>
          <a:p>
            <a:pPr rtl="0">
              <a:spcBef>
                <a:spcPct val="20000"/>
              </a:spcBef>
              <a:defRPr/>
            </a:pPr>
            <a:r>
              <a:rPr lang="es">
                <a:latin typeface="Arial" panose="020B0604020202020204" pitchFamily="34" charset="0"/>
                <a:ea typeface="ＭＳ Ｐゴシック" panose="020B0600070205080204" pitchFamily="34" charset="-128"/>
                <a:cs typeface="Arial" panose="020B0604020202020204" pitchFamily="34" charset="0"/>
              </a:rPr>
              <a:t>OSHA §1926 Subparte M</a:t>
            </a:r>
          </a:p>
          <a:p>
            <a:pPr rtl="0">
              <a:spcBef>
                <a:spcPct val="20000"/>
              </a:spcBef>
              <a:buFont typeface="Wingdings" panose="05000000000000000000" pitchFamily="2" charset="2"/>
              <a:buChar char="q"/>
              <a:defRPr/>
            </a:pPr>
            <a:r>
              <a:rPr lang="es">
                <a:latin typeface="Arial" panose="020B0604020202020204" pitchFamily="34" charset="0"/>
                <a:ea typeface="ＭＳ Ｐゴシック" panose="020B0600070205080204" pitchFamily="34" charset="-128"/>
                <a:cs typeface="Arial" panose="020B0604020202020204" pitchFamily="34" charset="0"/>
              </a:rPr>
              <a:t>Donde los trabajadores en un sitio de construcción residencial estén expuestos a caídas verticales de 6 pies (1.80 metros) o más, OSHA requiere que los empleadores proporcionen protección contra caídas de una de tres maneras antes de que comience el trabajo:  </a:t>
            </a:r>
          </a:p>
          <a:p>
            <a:pPr marL="0" indent="0" rtl="0">
              <a:spcBef>
                <a:spcPct val="20000"/>
              </a:spcBef>
              <a:buNone/>
              <a:defRPr/>
            </a:pPr>
            <a:r>
              <a:rPr lang="es">
                <a:latin typeface="Arial" panose="020B0604020202020204" pitchFamily="34" charset="0"/>
                <a:ea typeface="ＭＳ Ｐゴシック" panose="020B0600070205080204" pitchFamily="34" charset="-128"/>
                <a:cs typeface="Arial" panose="020B0604020202020204" pitchFamily="34" charset="0"/>
              </a:rPr>
              <a:t>		1) Protección convencional contra caídas</a:t>
            </a:r>
          </a:p>
          <a:p>
            <a:pPr marL="0" indent="0" rtl="0">
              <a:spcBef>
                <a:spcPct val="20000"/>
              </a:spcBef>
              <a:buNone/>
              <a:defRPr/>
            </a:pPr>
            <a:r>
              <a:rPr lang="es">
                <a:latin typeface="Arial" panose="020B0604020202020204" pitchFamily="34" charset="0"/>
                <a:ea typeface="ＭＳ Ｐゴシック" panose="020B0600070205080204" pitchFamily="34" charset="-128"/>
                <a:cs typeface="Arial" panose="020B0604020202020204" pitchFamily="34" charset="0"/>
              </a:rPr>
              <a:t>		2) Otros métodos de trabajo (Sección 2)</a:t>
            </a:r>
          </a:p>
          <a:p>
            <a:pPr marL="0" indent="0" rtl="0">
              <a:spcBef>
                <a:spcPct val="20000"/>
              </a:spcBef>
              <a:buNone/>
              <a:defRPr/>
            </a:pPr>
            <a:r>
              <a:rPr lang="es">
                <a:latin typeface="Arial" panose="020B0604020202020204" pitchFamily="34" charset="0"/>
                <a:ea typeface="ＭＳ Ｐゴシック" panose="020B0600070205080204" pitchFamily="34" charset="-128"/>
                <a:cs typeface="Arial" panose="020B0604020202020204" pitchFamily="34" charset="0"/>
              </a:rPr>
              <a:t>		3) Protección no convencional contra caídas (Sección 4)</a:t>
            </a:r>
          </a:p>
          <a:p>
            <a:pPr rtl="0"/>
            <a:endParaRPr lang="en-US" dirty="0"/>
          </a:p>
        </p:txBody>
      </p:sp>
    </p:spTree>
    <p:extLst>
      <p:ext uri="{BB962C8B-B14F-4D97-AF65-F5344CB8AC3E}">
        <p14:creationId xmlns:p14="http://schemas.microsoft.com/office/powerpoint/2010/main" val="4086862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dirty="0"/>
              <a:t>Peligro de caída </a:t>
            </a:r>
            <a:r>
              <a:rPr lang="es" dirty="0" smtClean="0"/>
              <a:t>oscilante  </a:t>
            </a:r>
            <a:endParaRPr lang="en-US" dirty="0"/>
          </a:p>
        </p:txBody>
      </p:sp>
      <p:pic>
        <p:nvPicPr>
          <p:cNvPr id="3" name="Picture 2" descr="La imagen muestra a un trabajador expuesto a un riesgo de caída oscilante en un techo. " title="Image 3.50">
            <a:extLst>
              <a:ext uri="{FF2B5EF4-FFF2-40B4-BE49-F238E27FC236}">
                <a16:creationId xmlns:a16="http://schemas.microsoft.com/office/drawing/2014/main" id="{3BFFFDFD-A9FE-4DB3-A0D5-2A6311E7B6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8">
            <a:extLst>
              <a:ext uri="{FF2B5EF4-FFF2-40B4-BE49-F238E27FC236}">
                <a16:creationId xmlns:a16="http://schemas.microsoft.com/office/drawing/2014/main" id="{FFCD3B8C-185E-4C90-8116-755F51E5052B}"/>
              </a:ext>
            </a:extLst>
          </p:cNvPr>
          <p:cNvSpPr>
            <a:spLocks noChangeArrowheads="1"/>
          </p:cNvSpPr>
          <p:nvPr/>
        </p:nvSpPr>
        <p:spPr bwMode="auto">
          <a:xfrm>
            <a:off x="0" y="201388"/>
            <a:ext cx="9163050" cy="533400"/>
          </a:xfrm>
          <a:prstGeom prst="rect">
            <a:avLst/>
          </a:prstGeom>
          <a:solidFill>
            <a:srgbClr val="FF0000"/>
          </a:solidFill>
          <a:ln w="9525">
            <a:noFill/>
            <a:miter lim="800000"/>
            <a:headEnd/>
            <a:tailEnd/>
          </a:ln>
          <a:effectLst/>
        </p:spPr>
        <p:txBody>
          <a:bodyPr rtlCol="0" anchor="ctr"/>
          <a:lstStyle/>
          <a:p>
            <a:pPr rtl="0">
              <a:defRPr/>
            </a:pPr>
            <a:r>
              <a:rPr lang="es" sz="2800" b="1">
                <a:solidFill>
                  <a:schemeClr val="bg1"/>
                </a:solidFill>
                <a:effectLst>
                  <a:outerShdw blurRad="38100" dist="38100" dir="2700000" algn="tl">
                    <a:srgbClr val="000000"/>
                  </a:outerShdw>
                </a:effectLst>
                <a:latin typeface="Arial" charset="0"/>
              </a:rPr>
              <a:t>Peligro de caída oscilante</a:t>
            </a:r>
          </a:p>
        </p:txBody>
      </p:sp>
      <p:cxnSp>
        <p:nvCxnSpPr>
          <p:cNvPr id="5" name="Curved Connector 4" descr="Flecha que indica peligro de caída oscilante.">
            <a:extLst>
              <a:ext uri="{FF2B5EF4-FFF2-40B4-BE49-F238E27FC236}">
                <a16:creationId xmlns:a16="http://schemas.microsoft.com/office/drawing/2014/main" id="{C0319E99-F92D-41B7-B378-7986CA8041AA}"/>
              </a:ext>
            </a:extLst>
          </p:cNvPr>
          <p:cNvCxnSpPr>
            <a:cxnSpLocks noChangeShapeType="1"/>
          </p:cNvCxnSpPr>
          <p:nvPr/>
        </p:nvCxnSpPr>
        <p:spPr bwMode="auto">
          <a:xfrm rot="10800000" flipV="1">
            <a:off x="2997200" y="2718706"/>
            <a:ext cx="3200400" cy="2971800"/>
          </a:xfrm>
          <a:prstGeom prst="curvedConnector3">
            <a:avLst>
              <a:gd name="adj1" fmla="val 6157"/>
            </a:avLst>
          </a:prstGeom>
          <a:noFill/>
          <a:ln w="82550" algn="ctr">
            <a:solidFill>
              <a:srgbClr val="FF0000"/>
            </a:solidFill>
            <a:round/>
            <a:headEnd/>
            <a:tailEnd type="arrow" w="med" len="med"/>
          </a:ln>
          <a:extLst>
            <a:ext uri="{909E8E84-426E-40DD-AFC4-6F175D3DCCD1}">
              <a14:hiddenFill xmlns:a14="http://schemas.microsoft.com/office/drawing/2010/main">
                <a:noFill/>
              </a14:hiddenFill>
            </a:ext>
          </a:extLst>
        </p:spPr>
      </p:cxnSp>
      <p:pic>
        <p:nvPicPr>
          <p:cNvPr id="6" name="Graphic 7" descr="No hay señalización">
            <a:extLst>
              <a:ext uri="{FF2B5EF4-FFF2-40B4-BE49-F238E27FC236}">
                <a16:creationId xmlns:a16="http://schemas.microsoft.com/office/drawing/2014/main" id="{F8AF61E0-4889-4BCF-8847-F9E971D1797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4841139" y="1705024"/>
            <a:ext cx="2091370" cy="2091370"/>
          </a:xfrm>
          <a:prstGeom prst="rect">
            <a:avLst/>
          </a:prstGeom>
        </p:spPr>
      </p:pic>
    </p:spTree>
    <p:extLst>
      <p:ext uri="{BB962C8B-B14F-4D97-AF65-F5344CB8AC3E}">
        <p14:creationId xmlns:p14="http://schemas.microsoft.com/office/powerpoint/2010/main" val="348158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Identificar los peligros</a:t>
            </a: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7" name="Content Placeholder 3" descr="La imagen muestra a un trabajador trabajando en un techo sin protección contra caídas. " title="Image 3.51">
            <a:extLst>
              <a:ext uri="{FF2B5EF4-FFF2-40B4-BE49-F238E27FC236}">
                <a16:creationId xmlns:a16="http://schemas.microsoft.com/office/drawing/2014/main" id="{A895305B-E30C-41D7-9627-165781CDBF4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98571" y="1458685"/>
            <a:ext cx="5725885" cy="435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hay señalización">
            <a:extLst>
              <a:ext uri="{FF2B5EF4-FFF2-40B4-BE49-F238E27FC236}">
                <a16:creationId xmlns:a16="http://schemas.microsoft.com/office/drawing/2014/main" id="{6535E4E7-54D8-4872-8D6B-800223D5673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265140" y="2320922"/>
            <a:ext cx="2091370" cy="2091370"/>
          </a:xfrm>
          <a:prstGeom prst="rect">
            <a:avLst/>
          </a:prstGeom>
        </p:spPr>
      </p:pic>
    </p:spTree>
    <p:extLst>
      <p:ext uri="{BB962C8B-B14F-4D97-AF65-F5344CB8AC3E}">
        <p14:creationId xmlns:p14="http://schemas.microsoft.com/office/powerpoint/2010/main" val="435333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a:latin typeface="Arial" panose="020B0604020202020204" pitchFamily="34" charset="0"/>
                <a:cs typeface="Arial" panose="020B0604020202020204" pitchFamily="34" charset="0"/>
              </a:rPr>
              <a:t>Identificar los </a:t>
            </a:r>
            <a:r>
              <a:rPr lang="es" dirty="0" smtClean="0">
                <a:latin typeface="Arial" panose="020B0604020202020204" pitchFamily="34" charset="0"/>
                <a:cs typeface="Arial" panose="020B0604020202020204" pitchFamily="34" charset="0"/>
              </a:rPr>
              <a:t>peligros </a:t>
            </a:r>
            <a:endParaRPr lang="es" dirty="0">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6" name="Picture 3" descr="La imagen muestra a un trabajador trabajando en un techo sin sistemas convencionales de protección contra caídas. " title="Image 3.52">
            <a:extLst>
              <a:ext uri="{FF2B5EF4-FFF2-40B4-BE49-F238E27FC236}">
                <a16:creationId xmlns:a16="http://schemas.microsoft.com/office/drawing/2014/main" id="{CEDF570D-0645-4CA9-843A-A73B1FCE99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314" y="1672284"/>
            <a:ext cx="5346700" cy="425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descr="No hay señalización">
            <a:extLst>
              <a:ext uri="{FF2B5EF4-FFF2-40B4-BE49-F238E27FC236}">
                <a16:creationId xmlns:a16="http://schemas.microsoft.com/office/drawing/2014/main" id="{0D6C697F-B821-487E-9318-73A044A772A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7215231" y="2843537"/>
            <a:ext cx="2091370" cy="2091370"/>
          </a:xfrm>
          <a:prstGeom prst="rect">
            <a:avLst/>
          </a:prstGeom>
        </p:spPr>
      </p:pic>
    </p:spTree>
    <p:extLst>
      <p:ext uri="{BB962C8B-B14F-4D97-AF65-F5344CB8AC3E}">
        <p14:creationId xmlns:p14="http://schemas.microsoft.com/office/powerpoint/2010/main" val="216175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7" name="Rectangle 5">
            <a:extLst>
              <a:ext uri="{FF2B5EF4-FFF2-40B4-BE49-F238E27FC236}">
                <a16:creationId xmlns:a16="http://schemas.microsoft.com/office/drawing/2014/main" id="{99FE33B0-24EA-48C4-929E-914F5CECF163}"/>
              </a:ext>
            </a:extLst>
          </p:cNvPr>
          <p:cNvSpPr>
            <a:spLocks noGrp="1" noChangeArrowheads="1"/>
          </p:cNvSpPr>
          <p:nvPr>
            <p:ph type="title"/>
          </p:nvPr>
        </p:nvSpPr>
        <p:spPr/>
        <p:txBody>
          <a:bodyPr rtlCol="0"/>
          <a:lstStyle/>
          <a:p>
            <a:pPr rtl="0" eaLnBrk="1" hangingPunct="1">
              <a:defRPr/>
            </a:pPr>
            <a:r>
              <a:rPr lang="es" dirty="0">
                <a:latin typeface="Arial" panose="020B0604020202020204" pitchFamily="34" charset="0"/>
                <a:cs typeface="Arial" panose="020B0604020202020204" pitchFamily="34" charset="0"/>
              </a:rPr>
              <a:t>Identificar los </a:t>
            </a:r>
            <a:r>
              <a:rPr lang="es" dirty="0" smtClean="0">
                <a:latin typeface="Arial" panose="020B0604020202020204" pitchFamily="34" charset="0"/>
                <a:cs typeface="Arial" panose="020B0604020202020204" pitchFamily="34" charset="0"/>
              </a:rPr>
              <a:t>peligros  </a:t>
            </a:r>
            <a:endParaRPr lang="es" dirty="0">
              <a:latin typeface="Arial" panose="020B0604020202020204" pitchFamily="34" charset="0"/>
              <a:cs typeface="Arial" panose="020B0604020202020204" pitchFamily="34" charset="0"/>
            </a:endParaRPr>
          </a:p>
        </p:txBody>
      </p:sp>
      <p:sp>
        <p:nvSpPr>
          <p:cNvPr id="5" name="Text Placeholder 2">
            <a:extLst>
              <a:ext uri="{FF2B5EF4-FFF2-40B4-BE49-F238E27FC236}">
                <a16:creationId xmlns:a16="http://schemas.microsoft.com/office/drawing/2014/main" id="{C4457268-5429-4135-9060-90ED3F409B65}"/>
              </a:ext>
            </a:extLst>
          </p:cNvPr>
          <p:cNvSpPr txBox="1">
            <a:spLocks/>
          </p:cNvSpPr>
          <p:nvPr/>
        </p:nvSpPr>
        <p:spPr>
          <a:xfrm>
            <a:off x="278005" y="2078685"/>
            <a:ext cx="3610708" cy="384651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¿Cuántos peligros identifica en esta foto?</a:t>
            </a:r>
          </a:p>
        </p:txBody>
      </p:sp>
      <p:pic>
        <p:nvPicPr>
          <p:cNvPr id="7" name="Content Placeholder 3" descr="La imagen muestra escaleras sin pasamanos y aberturas de pared sin protección. " title="Image 3.53">
            <a:extLst>
              <a:ext uri="{FF2B5EF4-FFF2-40B4-BE49-F238E27FC236}">
                <a16:creationId xmlns:a16="http://schemas.microsoft.com/office/drawing/2014/main" id="{9FBBDDFC-810B-4AE5-B7C2-D6722DFD126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48905" y="1426028"/>
            <a:ext cx="5821922" cy="4365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5" descr="No hay señalización">
            <a:extLst>
              <a:ext uri="{FF2B5EF4-FFF2-40B4-BE49-F238E27FC236}">
                <a16:creationId xmlns:a16="http://schemas.microsoft.com/office/drawing/2014/main" id="{2C5D0D2C-AAD6-4CCA-88C7-EF52C170490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8091507" y="3572993"/>
            <a:ext cx="1858656" cy="1858656"/>
          </a:xfrm>
          <a:prstGeom prst="rect">
            <a:avLst/>
          </a:prstGeom>
        </p:spPr>
      </p:pic>
      <p:pic>
        <p:nvPicPr>
          <p:cNvPr id="9" name="Graphic 5" descr="No hay señalización">
            <a:extLst>
              <a:ext uri="{FF2B5EF4-FFF2-40B4-BE49-F238E27FC236}">
                <a16:creationId xmlns:a16="http://schemas.microsoft.com/office/drawing/2014/main" id="{2C5D0D2C-AAD6-4CCA-88C7-EF52C170490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985886" y="2078685"/>
            <a:ext cx="1858656" cy="1858656"/>
          </a:xfrm>
          <a:prstGeom prst="rect">
            <a:avLst/>
          </a:prstGeom>
        </p:spPr>
      </p:pic>
    </p:spTree>
    <p:extLst>
      <p:ext uri="{BB962C8B-B14F-4D97-AF65-F5344CB8AC3E}">
        <p14:creationId xmlns:p14="http://schemas.microsoft.com/office/powerpoint/2010/main" val="1411416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47A906C-B97A-4028-B47B-0D0CCDA3A031}"/>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Limitaciones de uso de un PFAS</a:t>
            </a:r>
          </a:p>
        </p:txBody>
      </p:sp>
      <p:sp>
        <p:nvSpPr>
          <p:cNvPr id="48131" name="Content Placeholder 2">
            <a:extLst>
              <a:ext uri="{FF2B5EF4-FFF2-40B4-BE49-F238E27FC236}">
                <a16:creationId xmlns:a16="http://schemas.microsoft.com/office/drawing/2014/main" id="{8DA5B05B-9FE5-47A3-9D20-2AF4044700FB}"/>
              </a:ext>
            </a:extLst>
          </p:cNvPr>
          <p:cNvSpPr>
            <a:spLocks noGrp="1"/>
          </p:cNvSpPr>
          <p:nvPr>
            <p:ph idx="1"/>
          </p:nvPr>
        </p:nvSpPr>
        <p:spPr>
          <a:xfrm>
            <a:off x="1598613" y="1752600"/>
            <a:ext cx="9067800" cy="4953000"/>
          </a:xfrm>
        </p:spPr>
        <p:txBody>
          <a:bodyPr rtlCol="0">
            <a:normAutofit/>
          </a:bodyPr>
          <a:lstStyle/>
          <a:p>
            <a:pPr rtl="0"/>
            <a:r>
              <a:rPr lang="es" sz="3200">
                <a:latin typeface="Arial" panose="020B0604020202020204" pitchFamily="34" charset="0"/>
                <a:ea typeface="ＭＳ Ｐゴシック" panose="020B0600070205080204" pitchFamily="34" charset="-128"/>
                <a:cs typeface="Arial" panose="020B0604020202020204" pitchFamily="34" charset="0"/>
              </a:rPr>
              <a:t>Las limitaciones de los sistemas convencionales de protección contra caídas durante la instalación de paredes exteriores pueden incluir:</a:t>
            </a:r>
          </a:p>
          <a:p>
            <a:pPr lvl="1" rtl="0">
              <a:buFontTx/>
              <a:buChar char="•"/>
            </a:pPr>
            <a:r>
              <a:rPr lang="es" sz="2800">
                <a:latin typeface="Arial" panose="020B0604020202020204" pitchFamily="34" charset="0"/>
                <a:ea typeface="ＭＳ Ｐゴシック" panose="020B0600070205080204" pitchFamily="34" charset="-128"/>
                <a:cs typeface="Arial" panose="020B0604020202020204" pitchFamily="34" charset="0"/>
              </a:rPr>
              <a:t>La falta de un punto de anclaje adecuado para soportar 5,000 libras (2.268 kilos) o el doble de la carga prevista de un trabajador que cae. </a:t>
            </a:r>
          </a:p>
          <a:p>
            <a:pPr lvl="1" rtl="0">
              <a:buFontTx/>
              <a:buChar char="•"/>
            </a:pPr>
            <a:r>
              <a:rPr lang="es" sz="2800">
                <a:latin typeface="Arial" panose="020B0604020202020204" pitchFamily="34" charset="0"/>
                <a:ea typeface="ＭＳ Ｐゴシック" panose="020B0600070205080204" pitchFamily="34" charset="-128"/>
                <a:cs typeface="Arial" panose="020B0604020202020204" pitchFamily="34" charset="0"/>
              </a:rPr>
              <a:t>La instalación del sistema de barandas podría implicar más riesgos, debido a la duración de la exposición a la caída. </a:t>
            </a:r>
          </a:p>
          <a:p>
            <a:pPr lvl="1" rtl="0" eaLnBrk="1" hangingPunct="1"/>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346203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D481EC10-CCF7-47B0-B53D-C880D8B4C215}"/>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Limitaciones de uso de un </a:t>
            </a:r>
            <a:r>
              <a:rPr lang="es" dirty="0" smtClean="0">
                <a:latin typeface="Arial" panose="020B0604020202020204" pitchFamily="34" charset="0"/>
                <a:ea typeface="ＭＳ Ｐゴシック" panose="020B0600070205080204" pitchFamily="34" charset="-128"/>
                <a:cs typeface="Arial" panose="020B0604020202020204" pitchFamily="34" charset="0"/>
              </a:rPr>
              <a:t>PFAS </a:t>
            </a:r>
            <a:endParaRPr lang="e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9155" name="Content Placeholder 2">
            <a:extLst>
              <a:ext uri="{FF2B5EF4-FFF2-40B4-BE49-F238E27FC236}">
                <a16:creationId xmlns:a16="http://schemas.microsoft.com/office/drawing/2014/main" id="{4EACE650-84FD-4251-826F-E1F71DBAF5FC}"/>
              </a:ext>
            </a:extLst>
          </p:cNvPr>
          <p:cNvSpPr>
            <a:spLocks noGrp="1"/>
          </p:cNvSpPr>
          <p:nvPr>
            <p:ph idx="1"/>
          </p:nvPr>
        </p:nvSpPr>
        <p:spPr>
          <a:xfrm>
            <a:off x="1099457" y="1447800"/>
            <a:ext cx="9566956" cy="5257800"/>
          </a:xfrm>
        </p:spPr>
        <p:txBody>
          <a:bodyPr rtlCol="0">
            <a:normAutofit lnSpcReduction="10000"/>
          </a:bodyPr>
          <a:lstStyle/>
          <a:p>
            <a:pPr lvl="1" rtl="0">
              <a:buFontTx/>
              <a:buChar char="•"/>
            </a:pPr>
            <a:r>
              <a:rPr lang="es" sz="2800">
                <a:latin typeface="Arial" panose="020B0604020202020204" pitchFamily="34" charset="0"/>
                <a:ea typeface="ＭＳ Ｐゴシック" panose="020B0600070205080204" pitchFamily="34" charset="-128"/>
                <a:cs typeface="Arial" panose="020B0604020202020204" pitchFamily="34" charset="0"/>
              </a:rPr>
              <a:t>Los fabricantes de componentes de sistemas personales de detención de caídas pueden prohibir que el punto de anclaje se coloque a nivel del suelo o debajo del anillo ‘D’ en el arnés de los trabajadores.</a:t>
            </a:r>
          </a:p>
          <a:p>
            <a:pPr lvl="1" rtl="0">
              <a:buFontTx/>
              <a:buChar char="•"/>
            </a:pPr>
            <a:r>
              <a:rPr lang="es" sz="2800">
                <a:latin typeface="Arial" panose="020B0604020202020204" pitchFamily="34" charset="0"/>
                <a:ea typeface="ＭＳ Ｐゴシック" panose="020B0600070205080204" pitchFamily="34" charset="-128"/>
                <a:cs typeface="Arial" panose="020B0604020202020204" pitchFamily="34" charset="0"/>
              </a:rPr>
              <a:t>La distancia de separación debajo de un trabajador, que es necesaria cuando se usa un sistema personal de detención de caídas, puede no ser suficiente para evitar que el trabajador haga contacto con el siguiente nivel inferior, en caso de que ocurra una caída. </a:t>
            </a:r>
          </a:p>
          <a:p>
            <a:pPr lvl="1" rtl="0">
              <a:buFontTx/>
              <a:buChar char="•"/>
            </a:pPr>
            <a:r>
              <a:rPr lang="es" sz="2800">
                <a:latin typeface="Arial" panose="020B0604020202020204" pitchFamily="34" charset="0"/>
                <a:ea typeface="ＭＳ Ｐゴシック" panose="020B0600070205080204" pitchFamily="34" charset="-128"/>
                <a:cs typeface="Arial" panose="020B0604020202020204" pitchFamily="34" charset="0"/>
              </a:rPr>
              <a:t>Los fabricantes pueden tener diferentes requisitos de instalación o uso; siempre consulte las instrucciones del fabricante antes de su uso. </a:t>
            </a:r>
          </a:p>
          <a:p>
            <a:pPr lvl="1" rtl="0" eaLnBrk="1" hangingPunct="1"/>
            <a:endParaRPr lang="en-US" altLang="en-US" sz="280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08034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346CE279-3331-482A-92B6-6D360834FEC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Resumen</a:t>
            </a:r>
          </a:p>
        </p:txBody>
      </p:sp>
      <p:sp>
        <p:nvSpPr>
          <p:cNvPr id="104451" name="Content Placeholder 2">
            <a:extLst>
              <a:ext uri="{FF2B5EF4-FFF2-40B4-BE49-F238E27FC236}">
                <a16:creationId xmlns:a16="http://schemas.microsoft.com/office/drawing/2014/main" id="{29672CC6-688E-4E25-B873-C74444AD315D}"/>
              </a:ext>
            </a:extLst>
          </p:cNvPr>
          <p:cNvSpPr>
            <a:spLocks noGrp="1"/>
          </p:cNvSpPr>
          <p:nvPr>
            <p:ph idx="1"/>
          </p:nvPr>
        </p:nvSpPr>
        <p:spPr>
          <a:xfrm>
            <a:off x="1016226" y="1578429"/>
            <a:ext cx="9771517" cy="4789713"/>
          </a:xfrm>
        </p:spPr>
        <p:txBody>
          <a:bodyPr rtlCol="0">
            <a:normAutofit lnSpcReduction="10000"/>
          </a:bodyPr>
          <a:lstStyle/>
          <a:p>
            <a:pPr rtl="0">
              <a:lnSpc>
                <a:spcPct val="85000"/>
              </a:lnSpc>
              <a:spcBef>
                <a:spcPct val="35000"/>
              </a:spcBef>
            </a:pPr>
            <a:r>
              <a:rPr lang="es" dirty="0">
                <a:latin typeface="Arial" panose="020B0604020202020204" pitchFamily="34" charset="0"/>
                <a:ea typeface="ＭＳ Ｐゴシック" panose="020B0600070205080204" pitchFamily="34" charset="-128"/>
                <a:cs typeface="Arial" panose="020B0604020202020204" pitchFamily="34" charset="0"/>
              </a:rPr>
              <a:t>En construcción, la altura mínima sensible para cuando se requiere protección convencional contra caídas (barandillas, PFAS, redes de seguridad) es de 6 pies (1,80 metros). </a:t>
            </a:r>
          </a:p>
          <a:p>
            <a:pPr rtl="0">
              <a:lnSpc>
                <a:spcPct val="85000"/>
              </a:lnSpc>
              <a:spcBef>
                <a:spcPct val="35000"/>
              </a:spcBef>
            </a:pPr>
            <a:r>
              <a:rPr lang="es" dirty="0">
                <a:latin typeface="Arial" panose="020B0604020202020204" pitchFamily="34" charset="0"/>
                <a:ea typeface="ＭＳ Ｐゴシック" panose="020B0600070205080204" pitchFamily="34" charset="-128"/>
                <a:cs typeface="Arial" panose="020B0604020202020204" pitchFamily="34" charset="0"/>
              </a:rPr>
              <a:t>Antes de exponerse a riesgos de caídas, los trabajadores deben recibir capacitación. </a:t>
            </a:r>
          </a:p>
          <a:p>
            <a:pPr rtl="0">
              <a:lnSpc>
                <a:spcPct val="85000"/>
              </a:lnSpc>
              <a:spcBef>
                <a:spcPct val="35000"/>
              </a:spcBef>
            </a:pPr>
            <a:r>
              <a:rPr lang="es" dirty="0">
                <a:latin typeface="Arial" panose="020B0604020202020204" pitchFamily="34" charset="0"/>
                <a:ea typeface="ＭＳ Ｐゴシック" panose="020B0600070205080204" pitchFamily="34" charset="-128"/>
                <a:cs typeface="Arial" panose="020B0604020202020204" pitchFamily="34" charset="0"/>
              </a:rPr>
              <a:t>Comprender el uso apropiado y las limitaciones de los sistemas de protección contra caídas antes de comenzar a trabajar.</a:t>
            </a:r>
          </a:p>
          <a:p>
            <a:pPr rtl="0">
              <a:lnSpc>
                <a:spcPct val="85000"/>
              </a:lnSpc>
              <a:spcBef>
                <a:spcPct val="35000"/>
              </a:spcBef>
            </a:pPr>
            <a:r>
              <a:rPr lang="es">
                <a:latin typeface="Arial" panose="020B0604020202020204" pitchFamily="34" charset="0"/>
                <a:ea typeface="ＭＳ Ｐゴシック" panose="020B0600070205080204" pitchFamily="34" charset="-128"/>
                <a:cs typeface="Arial" panose="020B0604020202020204" pitchFamily="34" charset="0"/>
              </a:rPr>
              <a:t>Nunca tome atajos, siempre solicite la ayuda de un supervisor o una persona competente si no está seguro acerca de un peligro de caída o un sistema de protección.</a:t>
            </a:r>
            <a:endParaRPr lang="en-US" altLang="en-US" sz="2400" dirty="0">
              <a:latin typeface="Arial" panose="020B0604020202020204" pitchFamily="34" charset="0"/>
              <a:ea typeface="ＭＳ Ｐゴシック" panose="020B0600070205080204" pitchFamily="34" charset="-128"/>
              <a:cs typeface="Arial" panose="020B0604020202020204" pitchFamily="34" charset="0"/>
            </a:endParaRPr>
          </a:p>
          <a:p>
            <a:pPr lvl="1" rtl="0"/>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40210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4848391-08D5-4C92-8138-6AC4A5AB9D08}"/>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Requisitos en los sitios de trabajo</a:t>
            </a:r>
          </a:p>
        </p:txBody>
      </p:sp>
      <p:sp>
        <p:nvSpPr>
          <p:cNvPr id="6" name="Content Placeholder 2">
            <a:extLst>
              <a:ext uri="{FF2B5EF4-FFF2-40B4-BE49-F238E27FC236}">
                <a16:creationId xmlns:a16="http://schemas.microsoft.com/office/drawing/2014/main" id="{F7C44ABB-8908-4AC6-B879-8637B522E3C7}"/>
              </a:ext>
            </a:extLst>
          </p:cNvPr>
          <p:cNvSpPr>
            <a:spLocks noGrp="1"/>
          </p:cNvSpPr>
          <p:nvPr>
            <p:ph idx="1"/>
          </p:nvPr>
        </p:nvSpPr>
        <p:spPr>
          <a:xfrm>
            <a:off x="875201" y="1661032"/>
            <a:ext cx="8946541" cy="4195481"/>
          </a:xfrm>
        </p:spPr>
        <p:txBody>
          <a:bodyPr rtlCol="0">
            <a:normAutofit fontScale="92500"/>
          </a:bodyPr>
          <a:lstStyle/>
          <a:p>
            <a:pPr rtl="0">
              <a:spcBef>
                <a:spcPts val="0"/>
              </a:spcBef>
              <a:spcAft>
                <a:spcPts val="800"/>
              </a:spcAft>
              <a:defRPr/>
            </a:pPr>
            <a:r>
              <a:rPr lang="es" sz="2400">
                <a:latin typeface="Arial" panose="020B0604020202020204" pitchFamily="34" charset="0"/>
                <a:cs typeface="Arial" panose="020B0604020202020204" pitchFamily="34" charset="0"/>
              </a:rPr>
              <a:t>Los estados donde hay un Plan Estatal de OSHA pueden tener diferentes alturas mínimas sensibles cuando se requiere protección contra caídas convencional en sitios de trabajo residenciales. </a:t>
            </a:r>
          </a:p>
          <a:p>
            <a:pPr rtl="0">
              <a:spcBef>
                <a:spcPts val="0"/>
              </a:spcBef>
              <a:spcAft>
                <a:spcPts val="800"/>
              </a:spcAft>
              <a:defRPr/>
            </a:pPr>
            <a:r>
              <a:rPr lang="es" sz="2400">
                <a:latin typeface="Arial" panose="020B0604020202020204" pitchFamily="34" charset="0"/>
                <a:cs typeface="Arial" panose="020B0604020202020204" pitchFamily="34" charset="0"/>
              </a:rPr>
              <a:t>Estos estados incluyen, entre otros, los siguientes:</a:t>
            </a:r>
            <a:endParaRPr lang="en-US" sz="2400" dirty="0">
              <a:latin typeface="Arial" panose="020B0604020202020204" pitchFamily="34" charset="0"/>
              <a:cs typeface="Arial" panose="020B0604020202020204" pitchFamily="34" charset="0"/>
            </a:endParaRPr>
          </a:p>
          <a:p>
            <a:pPr lvl="1" rtl="0">
              <a:spcBef>
                <a:spcPts val="0"/>
              </a:spcBef>
              <a:spcAft>
                <a:spcPts val="800"/>
              </a:spcAft>
              <a:defRPr/>
            </a:pPr>
            <a:r>
              <a:rPr lang="es" sz="2200">
                <a:latin typeface="Arial" panose="020B0604020202020204" pitchFamily="34" charset="0"/>
                <a:cs typeface="Arial" panose="020B0604020202020204" pitchFamily="34" charset="0"/>
              </a:rPr>
              <a:t>California</a:t>
            </a:r>
          </a:p>
          <a:p>
            <a:pPr lvl="1" rtl="0">
              <a:spcBef>
                <a:spcPts val="0"/>
              </a:spcBef>
              <a:spcAft>
                <a:spcPts val="800"/>
              </a:spcAft>
              <a:defRPr/>
            </a:pPr>
            <a:r>
              <a:rPr lang="es" sz="2200">
                <a:latin typeface="Arial" panose="020B0604020202020204" pitchFamily="34" charset="0"/>
                <a:cs typeface="Arial" panose="020B0604020202020204" pitchFamily="34" charset="0"/>
              </a:rPr>
              <a:t>Kentucky</a:t>
            </a:r>
          </a:p>
          <a:p>
            <a:pPr lvl="1" rtl="0">
              <a:spcBef>
                <a:spcPts val="0"/>
              </a:spcBef>
              <a:spcAft>
                <a:spcPts val="800"/>
              </a:spcAft>
              <a:defRPr/>
            </a:pPr>
            <a:r>
              <a:rPr lang="es" sz="2200">
                <a:latin typeface="Arial" panose="020B0604020202020204" pitchFamily="34" charset="0"/>
                <a:cs typeface="Arial" panose="020B0604020202020204" pitchFamily="34" charset="0"/>
              </a:rPr>
              <a:t>Carolina del Norte</a:t>
            </a:r>
          </a:p>
          <a:p>
            <a:pPr lvl="1" rtl="0">
              <a:spcBef>
                <a:spcPts val="0"/>
              </a:spcBef>
              <a:spcAft>
                <a:spcPts val="800"/>
              </a:spcAft>
              <a:defRPr/>
            </a:pPr>
            <a:r>
              <a:rPr lang="es" sz="2200">
                <a:latin typeface="Arial" panose="020B0604020202020204" pitchFamily="34" charset="0"/>
                <a:cs typeface="Arial" panose="020B0604020202020204" pitchFamily="34" charset="0"/>
              </a:rPr>
              <a:t>Arizona</a:t>
            </a:r>
          </a:p>
          <a:p>
            <a:pPr lvl="1" rtl="0">
              <a:spcBef>
                <a:spcPts val="0"/>
              </a:spcBef>
              <a:spcAft>
                <a:spcPts val="800"/>
              </a:spcAft>
              <a:defRPr/>
            </a:pPr>
            <a:r>
              <a:rPr lang="es" sz="2200">
                <a:latin typeface="Arial" panose="020B0604020202020204" pitchFamily="34" charset="0"/>
                <a:cs typeface="Arial" panose="020B0604020202020204" pitchFamily="34" charset="0"/>
              </a:rPr>
              <a:t>Washington</a:t>
            </a:r>
          </a:p>
          <a:p>
            <a:pPr lvl="1" rtl="0">
              <a:spcBef>
                <a:spcPts val="0"/>
              </a:spcBef>
              <a:spcAft>
                <a:spcPts val="800"/>
              </a:spcAft>
              <a:defRPr/>
            </a:pPr>
            <a:r>
              <a:rPr lang="es" sz="2200">
                <a:latin typeface="Arial" panose="020B0604020202020204" pitchFamily="34" charset="0"/>
                <a:cs typeface="Arial" panose="020B0604020202020204" pitchFamily="34" charset="0"/>
              </a:rPr>
              <a:t>Oregón</a:t>
            </a:r>
          </a:p>
        </p:txBody>
      </p:sp>
      <p:sp>
        <p:nvSpPr>
          <p:cNvPr id="2" name="TextBox 1"/>
          <p:cNvSpPr txBox="1"/>
          <p:nvPr/>
        </p:nvSpPr>
        <p:spPr>
          <a:xfrm>
            <a:off x="5649505" y="3549190"/>
            <a:ext cx="3292312" cy="369332"/>
          </a:xfrm>
          <a:prstGeom prst="rect">
            <a:avLst/>
          </a:prstGeom>
          <a:noFill/>
        </p:spPr>
        <p:txBody>
          <a:bodyPr wrap="none" rtlCol="0">
            <a:spAutoFit/>
          </a:bodyPr>
          <a:lstStyle/>
          <a:p>
            <a:pPr rtl="0"/>
            <a:r>
              <a:rPr lang="es" b="1" dirty="0">
                <a:latin typeface="Arial" panose="020B0604020202020204" pitchFamily="34" charset="0"/>
                <a:cs typeface="Arial" panose="020B0604020202020204" pitchFamily="34" charset="0"/>
              </a:rPr>
              <a:t>Planes estatales aprobados de OSHA</a:t>
            </a:r>
            <a:endParaRPr lang="en-US" b="1" dirty="0">
              <a:latin typeface="Arial" panose="020B0604020202020204" pitchFamily="34" charset="0"/>
              <a:cs typeface="Arial" panose="020B0604020202020204" pitchFamily="34" charset="0"/>
            </a:endParaRPr>
          </a:p>
        </p:txBody>
      </p:sp>
      <p:pic>
        <p:nvPicPr>
          <p:cNvPr id="4" name="Picture 3" title="Mapa de los planes estatales de OSHA Aprobado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24856" y="3395472"/>
            <a:ext cx="4931664" cy="2968752"/>
          </a:xfrm>
          <a:prstGeom prst="rect">
            <a:avLst/>
          </a:prstGeom>
        </p:spPr>
      </p:pic>
    </p:spTree>
    <p:extLst>
      <p:ext uri="{BB962C8B-B14F-4D97-AF65-F5344CB8AC3E}">
        <p14:creationId xmlns:p14="http://schemas.microsoft.com/office/powerpoint/2010/main" val="156249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3009"/>
            <a:ext cx="12379569" cy="1400530"/>
          </a:xfrm>
        </p:spPr>
        <p:txBody>
          <a:bodyPr rtlCol="0"/>
          <a:lstStyle/>
          <a:p>
            <a:pPr rtl="0"/>
            <a:r>
              <a:rPr lang="es" sz="4000" dirty="0"/>
              <a:t>¿Qué es la protección convencional contra caídas?</a:t>
            </a:r>
            <a:endParaRPr lang="en-US" sz="4000" dirty="0"/>
          </a:p>
        </p:txBody>
      </p:sp>
      <p:sp>
        <p:nvSpPr>
          <p:cNvPr id="3" name="Rectangle 2">
            <a:extLst>
              <a:ext uri="{FF2B5EF4-FFF2-40B4-BE49-F238E27FC236}">
                <a16:creationId xmlns:a16="http://schemas.microsoft.com/office/drawing/2014/main" id="{5A96B427-11A4-47AC-8B11-A9B5D5424D46}"/>
              </a:ext>
            </a:extLst>
          </p:cNvPr>
          <p:cNvSpPr>
            <a:spLocks noChangeArrowheads="1"/>
          </p:cNvSpPr>
          <p:nvPr/>
        </p:nvSpPr>
        <p:spPr bwMode="auto">
          <a:xfrm>
            <a:off x="946654" y="5334299"/>
            <a:ext cx="2888611"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1600" b="1" dirty="0">
                <a:solidFill>
                  <a:schemeClr val="tx1"/>
                </a:solidFill>
              </a:rPr>
              <a:t>1) Barandillas de Seguridad</a:t>
            </a:r>
          </a:p>
        </p:txBody>
      </p:sp>
      <p:pic>
        <p:nvPicPr>
          <p:cNvPr id="4" name="Picture 9" descr="La imagen muestra un conjunto de barandas que protegen una escalera. " title="Image 3.1">
            <a:extLst>
              <a:ext uri="{FF2B5EF4-FFF2-40B4-BE49-F238E27FC236}">
                <a16:creationId xmlns:a16="http://schemas.microsoft.com/office/drawing/2014/main" id="{F2CF86C9-51F2-4BA8-B0A4-DA111870655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133659" y="1696452"/>
            <a:ext cx="2514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683F8052-7447-4931-B8A5-5972AF17EFD0}"/>
              </a:ext>
            </a:extLst>
          </p:cNvPr>
          <p:cNvSpPr>
            <a:spLocks noChangeArrowheads="1"/>
          </p:cNvSpPr>
          <p:nvPr/>
        </p:nvSpPr>
        <p:spPr bwMode="auto">
          <a:xfrm>
            <a:off x="7293400" y="5125452"/>
            <a:ext cx="2662670"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1600" b="1">
                <a:solidFill>
                  <a:schemeClr val="tx1"/>
                </a:solidFill>
              </a:rPr>
              <a:t>3) Sistema Personal de </a:t>
            </a:r>
          </a:p>
          <a:p>
            <a:pPr algn="ctr" rtl="0">
              <a:spcBef>
                <a:spcPct val="0"/>
              </a:spcBef>
              <a:buFontTx/>
              <a:buNone/>
            </a:pPr>
            <a:r>
              <a:rPr lang="es" sz="1600" b="1">
                <a:solidFill>
                  <a:schemeClr val="tx1"/>
                </a:solidFill>
              </a:rPr>
              <a:t>detención de caídas</a:t>
            </a:r>
          </a:p>
          <a:p>
            <a:pPr algn="ctr" rtl="0">
              <a:spcBef>
                <a:spcPct val="0"/>
              </a:spcBef>
              <a:buFontTx/>
              <a:buNone/>
            </a:pPr>
            <a:r>
              <a:rPr lang="es" sz="1600" b="1">
                <a:solidFill>
                  <a:schemeClr val="tx1"/>
                </a:solidFill>
              </a:rPr>
              <a:t>(PFAS)</a:t>
            </a:r>
          </a:p>
        </p:txBody>
      </p:sp>
      <p:sp>
        <p:nvSpPr>
          <p:cNvPr id="8" name="Rectangle 7">
            <a:extLst>
              <a:ext uri="{FF2B5EF4-FFF2-40B4-BE49-F238E27FC236}">
                <a16:creationId xmlns:a16="http://schemas.microsoft.com/office/drawing/2014/main" id="{516A83E2-EA8F-498D-87D8-5A9464171AB3}"/>
              </a:ext>
            </a:extLst>
          </p:cNvPr>
          <p:cNvSpPr>
            <a:spLocks noChangeArrowheads="1"/>
          </p:cNvSpPr>
          <p:nvPr/>
        </p:nvSpPr>
        <p:spPr bwMode="auto">
          <a:xfrm>
            <a:off x="4262597" y="5334299"/>
            <a:ext cx="237404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rtlCol="0">
            <a:spAutoFit/>
          </a:bodyPr>
          <a:lstStyle>
            <a:lvl1pPr>
              <a:spcBef>
                <a:spcPct val="20000"/>
              </a:spcBef>
              <a:buChar char="•"/>
              <a:defRPr sz="3200">
                <a:solidFill>
                  <a:srgbClr val="000066"/>
                </a:solidFill>
                <a:latin typeface="Arial" panose="020B0604020202020204" pitchFamily="34" charset="0"/>
              </a:defRPr>
            </a:lvl1pPr>
            <a:lvl2pPr marL="742950" indent="-285750">
              <a:spcBef>
                <a:spcPct val="20000"/>
              </a:spcBef>
              <a:buChar char="–"/>
              <a:defRPr sz="2800">
                <a:solidFill>
                  <a:srgbClr val="000066"/>
                </a:solidFill>
                <a:latin typeface="Arial" panose="020B0604020202020204" pitchFamily="34" charset="0"/>
              </a:defRPr>
            </a:lvl2pPr>
            <a:lvl3pPr marL="1143000" indent="-228600">
              <a:spcBef>
                <a:spcPct val="20000"/>
              </a:spcBef>
              <a:buChar char="•"/>
              <a:defRPr sz="2400">
                <a:solidFill>
                  <a:srgbClr val="000066"/>
                </a:solidFill>
                <a:latin typeface="Arial" panose="020B0604020202020204" pitchFamily="34" charset="0"/>
              </a:defRPr>
            </a:lvl3pPr>
            <a:lvl4pPr marL="1600200" indent="-228600">
              <a:spcBef>
                <a:spcPct val="20000"/>
              </a:spcBef>
              <a:buChar char="–"/>
              <a:defRPr sz="2000">
                <a:solidFill>
                  <a:srgbClr val="000066"/>
                </a:solidFill>
                <a:latin typeface="Arial" panose="020B0604020202020204" pitchFamily="34" charset="0"/>
              </a:defRPr>
            </a:lvl4pPr>
            <a:lvl5pPr marL="2057400" indent="-228600">
              <a:spcBef>
                <a:spcPct val="20000"/>
              </a:spcBef>
              <a:buChar char="»"/>
              <a:defRPr sz="2000">
                <a:solidFill>
                  <a:srgbClr val="000066"/>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66"/>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66"/>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66"/>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66"/>
                </a:solidFill>
                <a:latin typeface="Arial" panose="020B0604020202020204" pitchFamily="34" charset="0"/>
              </a:defRPr>
            </a:lvl9pPr>
          </a:lstStyle>
          <a:p>
            <a:pPr algn="ctr" rtl="0">
              <a:spcBef>
                <a:spcPct val="0"/>
              </a:spcBef>
              <a:buFontTx/>
              <a:buNone/>
            </a:pPr>
            <a:r>
              <a:rPr lang="es" sz="1600" b="1">
                <a:solidFill>
                  <a:schemeClr val="tx1"/>
                </a:solidFill>
              </a:rPr>
              <a:t>2) Redes de seguridad</a:t>
            </a:r>
          </a:p>
        </p:txBody>
      </p:sp>
      <p:pic>
        <p:nvPicPr>
          <p:cNvPr id="10" name="Picture 9" title="Sistemas de red de seguridad instalados en una casa de armazón de mader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618" y="1797129"/>
            <a:ext cx="2600325" cy="3433864"/>
          </a:xfrm>
          <a:prstGeom prst="rect">
            <a:avLst/>
          </a:prstGeom>
        </p:spPr>
      </p:pic>
      <p:pic>
        <p:nvPicPr>
          <p:cNvPr id="11" name="Picture 10" title="La imagen muestra a un trabajador en un techo en construcción usando un P"/>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233613" y="1750970"/>
            <a:ext cx="2785872" cy="4334256"/>
          </a:xfrm>
          <a:prstGeom prst="rect">
            <a:avLst/>
          </a:prstGeom>
        </p:spPr>
      </p:pic>
    </p:spTree>
    <p:extLst>
      <p:ext uri="{BB962C8B-B14F-4D97-AF65-F5344CB8AC3E}">
        <p14:creationId xmlns:p14="http://schemas.microsoft.com/office/powerpoint/2010/main" val="101148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C8CB39C-A961-491D-A185-CBCCA30505DD}"/>
              </a:ext>
            </a:extLst>
          </p:cNvPr>
          <p:cNvSpPr>
            <a:spLocks noGrp="1" noChangeArrowheads="1"/>
          </p:cNvSpPr>
          <p:nvPr>
            <p:ph type="title"/>
          </p:nvPr>
        </p:nvSpPr>
        <p:spPr/>
        <p:txBody>
          <a:bodyPr rtlCol="0"/>
          <a:lstStyle/>
          <a:p>
            <a:pPr rtl="0" eaLnBrk="1" hangingPunct="1">
              <a:defRPr/>
            </a:pPr>
            <a:r>
              <a:rPr lang="es" sz="4400">
                <a:latin typeface="Arial" panose="020B0604020202020204" pitchFamily="34" charset="0"/>
                <a:cs typeface="Arial" panose="020B0604020202020204" pitchFamily="34" charset="0"/>
              </a:rPr>
              <a:t>Sistema de barandillas de seguridad</a:t>
            </a:r>
          </a:p>
        </p:txBody>
      </p:sp>
      <p:sp>
        <p:nvSpPr>
          <p:cNvPr id="81923" name="Rectangle 3">
            <a:extLst>
              <a:ext uri="{FF2B5EF4-FFF2-40B4-BE49-F238E27FC236}">
                <a16:creationId xmlns:a16="http://schemas.microsoft.com/office/drawing/2014/main" id="{E98B0B8A-0B6F-4D4A-A9F1-F935114D3931}"/>
              </a:ext>
            </a:extLst>
          </p:cNvPr>
          <p:cNvSpPr>
            <a:spLocks noGrp="1" noChangeArrowheads="1"/>
          </p:cNvSpPr>
          <p:nvPr>
            <p:ph idx="1"/>
          </p:nvPr>
        </p:nvSpPr>
        <p:spPr>
          <a:xfrm>
            <a:off x="1104293" y="1610791"/>
            <a:ext cx="8946541" cy="4195481"/>
          </a:xfrm>
        </p:spPr>
        <p:txBody>
          <a:bodyPr rtlCol="0"/>
          <a:lstStyle/>
          <a:p>
            <a:pPr rtl="0" eaLnBrk="1" hangingPunct="1"/>
            <a:r>
              <a:rPr lang="es">
                <a:latin typeface="Arial" panose="020B0604020202020204" pitchFamily="34" charset="0"/>
                <a:cs typeface="Arial" panose="020B0604020202020204" pitchFamily="34" charset="0"/>
              </a:rPr>
              <a:t>Barrera construida según las especificaciones de OSHA; para evitar que los trabajadores caigan a niveles inferiores.</a:t>
            </a:r>
          </a:p>
          <a:p>
            <a:pPr rtl="0" eaLnBrk="1" hangingPunct="1"/>
            <a:r>
              <a:rPr lang="es">
                <a:latin typeface="Arial" panose="020B0604020202020204" pitchFamily="34" charset="0"/>
                <a:cs typeface="Arial" panose="020B0604020202020204" pitchFamily="34" charset="0"/>
              </a:rPr>
              <a:t>Protege contra los siguientes peligros:</a:t>
            </a:r>
          </a:p>
          <a:p>
            <a:pPr lvl="1" rtl="0" eaLnBrk="1" hangingPunct="1"/>
            <a:r>
              <a:rPr lang="es">
                <a:latin typeface="Arial" panose="020B0604020202020204" pitchFamily="34" charset="0"/>
                <a:cs typeface="Arial" panose="020B0604020202020204" pitchFamily="34" charset="0"/>
              </a:rPr>
              <a:t>Ventanas y aberturas en las paredes</a:t>
            </a:r>
          </a:p>
          <a:p>
            <a:pPr lvl="1" rtl="0" eaLnBrk="1" hangingPunct="1"/>
            <a:r>
              <a:rPr lang="es">
                <a:latin typeface="Arial" panose="020B0604020202020204" pitchFamily="34" charset="0"/>
                <a:cs typeface="Arial" panose="020B0604020202020204" pitchFamily="34" charset="0"/>
              </a:rPr>
              <a:t>Laterales y bordes desprotegidos</a:t>
            </a:r>
          </a:p>
          <a:p>
            <a:pPr lvl="1" rtl="0" eaLnBrk="1" hangingPunct="1"/>
            <a:r>
              <a:rPr lang="es">
                <a:latin typeface="Arial" panose="020B0604020202020204" pitchFamily="34" charset="0"/>
                <a:cs typeface="Arial" panose="020B0604020202020204" pitchFamily="34" charset="0"/>
              </a:rPr>
              <a:t>Orificios en el piso</a:t>
            </a:r>
          </a:p>
        </p:txBody>
      </p:sp>
    </p:spTree>
    <p:extLst>
      <p:ext uri="{BB962C8B-B14F-4D97-AF65-F5344CB8AC3E}">
        <p14:creationId xmlns:p14="http://schemas.microsoft.com/office/powerpoint/2010/main" val="6452379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4964</Words>
  <Application>Microsoft Office PowerPoint</Application>
  <PresentationFormat>Widescreen</PresentationFormat>
  <Paragraphs>413</Paragraphs>
  <Slides>66</Slides>
  <Notes>65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ＭＳ Ｐゴシック</vt:lpstr>
      <vt:lpstr>Arial</vt:lpstr>
      <vt:lpstr>Arial Black</vt:lpstr>
      <vt:lpstr>Calibri</vt:lpstr>
      <vt:lpstr>Century Gothic</vt:lpstr>
      <vt:lpstr>Courier New</vt:lpstr>
      <vt:lpstr>Wingdings</vt:lpstr>
      <vt:lpstr>Wingdings 3</vt:lpstr>
      <vt:lpstr>Ion</vt:lpstr>
      <vt:lpstr>Sección 4</vt:lpstr>
      <vt:lpstr>Aviso legal</vt:lpstr>
      <vt:lpstr>Aviso legal, cont.</vt:lpstr>
      <vt:lpstr>Información de copyright © 2018 </vt:lpstr>
      <vt:lpstr>Objetivos de aprendizaje: Sección 4</vt:lpstr>
      <vt:lpstr>¿Cuándo se necesita protección contra caídas?</vt:lpstr>
      <vt:lpstr>Requisitos en los sitios de trabajo</vt:lpstr>
      <vt:lpstr>¿Qué es la protección convencional contra caídas?</vt:lpstr>
      <vt:lpstr>Sistema de barandillas de seguridad</vt:lpstr>
      <vt:lpstr>Los sistemas de barandas son necesarios para:</vt:lpstr>
      <vt:lpstr>Requisitos de altura para barandillas de seguridad</vt:lpstr>
      <vt:lpstr>Requisitos para barandillas</vt:lpstr>
      <vt:lpstr>Sistema de barandas adecuadamente instalado</vt:lpstr>
      <vt:lpstr>Usos de Barandilla en Construcción Residencial</vt:lpstr>
      <vt:lpstr>Usos de Barandilla en Construcción Residencial </vt:lpstr>
      <vt:lpstr>Usos de Barandilla en Construcción Residencial  </vt:lpstr>
      <vt:lpstr>Usos de Barandilla en Construcción Residencial   </vt:lpstr>
      <vt:lpstr>Barandilla durante la instalación de paneles mampostería</vt:lpstr>
      <vt:lpstr> Usos de Barandilla en Construcción Residencial</vt:lpstr>
      <vt:lpstr>   Usos de Barandilla en Construcción Residencial</vt:lpstr>
      <vt:lpstr>Requisito para aberturas de ventanas</vt:lpstr>
      <vt:lpstr>    Usos de Barandilla en Construcción Residencial   </vt:lpstr>
      <vt:lpstr>¿Se requiere una baranda de protección?</vt:lpstr>
      <vt:lpstr> Usos de Barandilla en Construcción Residencial </vt:lpstr>
      <vt:lpstr> Usos de Barandilla en Construcción Residencial  </vt:lpstr>
      <vt:lpstr> Usos de Barandilla en Construcción Residencial   </vt:lpstr>
      <vt:lpstr>  Usos de Barandilla en Construcción Residencial </vt:lpstr>
      <vt:lpstr>   Usos de Barandilla en Construcción Residencial </vt:lpstr>
      <vt:lpstr>   Usos de Barandilla en Construcción Residencial  </vt:lpstr>
      <vt:lpstr>   Usos de Barandilla en Construcción Residencial   </vt:lpstr>
      <vt:lpstr>Usos de Barandilla en  Construcción Residencial</vt:lpstr>
      <vt:lpstr>Usos de Barandilla en Construcción  Residencial</vt:lpstr>
      <vt:lpstr>Usos de Barandilla  en Construcción Residencial</vt:lpstr>
      <vt:lpstr>Usos de  Barandilla en Construcción Residencial</vt:lpstr>
      <vt:lpstr>Usos  de Barandilla en Construcción Residencial</vt:lpstr>
      <vt:lpstr>Usos de Barandilla en Construcción  Residencial </vt:lpstr>
      <vt:lpstr>Redes de seguridad</vt:lpstr>
      <vt:lpstr>Redes de seguridad </vt:lpstr>
      <vt:lpstr>Redes de seguridad  </vt:lpstr>
      <vt:lpstr>Sistemas personales de detención de caídas</vt:lpstr>
      <vt:lpstr>PFAS adecuado para trabajar en techos</vt:lpstr>
      <vt:lpstr>Sistemas personales de detención de caídas </vt:lpstr>
      <vt:lpstr>Líneas de vida autorretráctiles / SRL</vt:lpstr>
      <vt:lpstr>Antes de usar un PFAS</vt:lpstr>
      <vt:lpstr>Componentes del PFAS</vt:lpstr>
      <vt:lpstr>Inspección de componentes del PFAS</vt:lpstr>
      <vt:lpstr>Inspección del PFAS</vt:lpstr>
      <vt:lpstr>Uso de un PFAS</vt:lpstr>
      <vt:lpstr>Uso de un PFAS </vt:lpstr>
      <vt:lpstr>Requisitos del punto de anclaje</vt:lpstr>
      <vt:lpstr>Ejemplos de puntos de anclaje</vt:lpstr>
      <vt:lpstr>Ejemplos de puntos de anclaje </vt:lpstr>
      <vt:lpstr>Puntos de anclaje</vt:lpstr>
      <vt:lpstr>Puntos de anclaje, cont.</vt:lpstr>
      <vt:lpstr>Ejemplos de puntos de anclaje  </vt:lpstr>
      <vt:lpstr>Cómo Calcular la Distancia de Caída</vt:lpstr>
      <vt:lpstr>Cómo Calcular la Distancia de Caída </vt:lpstr>
      <vt:lpstr>Peligro de caída oscilante</vt:lpstr>
      <vt:lpstr>Peligro de caída oscilante </vt:lpstr>
      <vt:lpstr>Peligro de caída oscilante  </vt:lpstr>
      <vt:lpstr>Identificar los peligros</vt:lpstr>
      <vt:lpstr>Identificar los peligros </vt:lpstr>
      <vt:lpstr>Identificar los peligros  </vt:lpstr>
      <vt:lpstr>Limitaciones de uso de un PFAS</vt:lpstr>
      <vt:lpstr>Limitaciones de uso de un PFAS </vt:lpstr>
      <vt:lpstr>Resumen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2018-02-08T17:00:32Z</dcterms:created>
  <dcterms:modified xsi:type="dcterms:W3CDTF">2021-03-25T19:29:30Z</dcterms:modified>
</cp:coreProperties>
</file>