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8"/>
  </p:notesMasterIdLst>
  <p:handoutMasterIdLst>
    <p:handoutMasterId r:id="rId69"/>
  </p:handoutMasterIdLst>
  <p:sldIdLst>
    <p:sldId id="285" r:id="rId2"/>
    <p:sldId id="469" r:id="rId3"/>
    <p:sldId id="470" r:id="rId4"/>
    <p:sldId id="471" r:id="rId5"/>
    <p:sldId id="461" r:id="rId6"/>
    <p:sldId id="463" r:id="rId7"/>
    <p:sldId id="423" r:id="rId8"/>
    <p:sldId id="464" r:id="rId9"/>
    <p:sldId id="360" r:id="rId10"/>
    <p:sldId id="361" r:id="rId11"/>
    <p:sldId id="362" r:id="rId12"/>
    <p:sldId id="363" r:id="rId13"/>
    <p:sldId id="465" r:id="rId14"/>
    <p:sldId id="393" r:id="rId15"/>
    <p:sldId id="394" r:id="rId16"/>
    <p:sldId id="396" r:id="rId17"/>
    <p:sldId id="397" r:id="rId18"/>
    <p:sldId id="399" r:id="rId19"/>
    <p:sldId id="398" r:id="rId20"/>
    <p:sldId id="395" r:id="rId21"/>
    <p:sldId id="400" r:id="rId22"/>
    <p:sldId id="406" r:id="rId23"/>
    <p:sldId id="402" r:id="rId24"/>
    <p:sldId id="407" r:id="rId25"/>
    <p:sldId id="408" r:id="rId26"/>
    <p:sldId id="409" r:id="rId27"/>
    <p:sldId id="413" r:id="rId28"/>
    <p:sldId id="410" r:id="rId29"/>
    <p:sldId id="411" r:id="rId30"/>
    <p:sldId id="412" r:id="rId31"/>
    <p:sldId id="414" r:id="rId32"/>
    <p:sldId id="415" r:id="rId33"/>
    <p:sldId id="416" r:id="rId34"/>
    <p:sldId id="417" r:id="rId35"/>
    <p:sldId id="418" r:id="rId36"/>
    <p:sldId id="419" r:id="rId37"/>
    <p:sldId id="424" r:id="rId38"/>
    <p:sldId id="425" r:id="rId39"/>
    <p:sldId id="426" r:id="rId40"/>
    <p:sldId id="427" r:id="rId41"/>
    <p:sldId id="466" r:id="rId42"/>
    <p:sldId id="429" r:id="rId43"/>
    <p:sldId id="450" r:id="rId44"/>
    <p:sldId id="434" r:id="rId45"/>
    <p:sldId id="436" r:id="rId46"/>
    <p:sldId id="437" r:id="rId47"/>
    <p:sldId id="451" r:id="rId48"/>
    <p:sldId id="435" r:id="rId49"/>
    <p:sldId id="452" r:id="rId50"/>
    <p:sldId id="431" r:id="rId51"/>
    <p:sldId id="448" r:id="rId52"/>
    <p:sldId id="449" r:id="rId53"/>
    <p:sldId id="453" r:id="rId54"/>
    <p:sldId id="454" r:id="rId55"/>
    <p:sldId id="433" r:id="rId56"/>
    <p:sldId id="441" r:id="rId57"/>
    <p:sldId id="440" r:id="rId58"/>
    <p:sldId id="442" r:id="rId59"/>
    <p:sldId id="443" r:id="rId60"/>
    <p:sldId id="467" r:id="rId61"/>
    <p:sldId id="458" r:id="rId62"/>
    <p:sldId id="459" r:id="rId63"/>
    <p:sldId id="460" r:id="rId64"/>
    <p:sldId id="455" r:id="rId65"/>
    <p:sldId id="456" r:id="rId66"/>
    <p:sldId id="45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7361" autoAdjust="0"/>
  </p:normalViewPr>
  <p:slideViewPr>
    <p:cSldViewPr snapToGrid="0">
      <p:cViewPr varScale="1">
        <p:scale>
          <a:sx n="53" d="100"/>
          <a:sy n="53" d="100"/>
        </p:scale>
        <p:origin x="384" y="6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785E4C-26D8-4214-9C5B-C4059D87E60C}" type="datetimeFigureOut">
              <a:rPr lang="en-US" smtClean="0"/>
              <a:t>3/24/2021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31585-3B2A-4D1C-AB7B-F7740F676C97}" type="datetimeFigureOut">
              <a:rPr lang="en-US" smtClean="0"/>
              <a:t>3/24/2021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material was produced under the Susan Harwood training grant number </a:t>
            </a:r>
            <a:r>
              <a:rPr lang="en-US" altLang="en-US" dirty="0" smtClean="0">
                <a:latin typeface="Arial" panose="020B0604020202020204" pitchFamily="34" charset="0"/>
              </a:rPr>
              <a:t>SH-31198-SH7 from </a:t>
            </a:r>
            <a:r>
              <a:rPr lang="en-US" altLang="en-US" dirty="0">
                <a:latin typeface="Arial" panose="020B0604020202020204" pitchFamily="34" charset="0"/>
              </a:rPr>
              <a:t>the Occupational Safety and Health Administration, U.S. Department of Labor.</a:t>
            </a:r>
          </a:p>
        </p:txBody>
      </p:sp>
    </p:spTree>
    <p:extLst>
      <p:ext uri="{BB962C8B-B14F-4D97-AF65-F5344CB8AC3E}">
        <p14:creationId xmlns:p14="http://schemas.microsoft.com/office/powerpoint/2010/main" val="175937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59E8A3F-ED23-4FE0-A846-776D98D66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7742B0-2111-44EC-B436-E136627BE3FD}" type="slidenum">
              <a:rPr lang="en-US" altLang="en-US"/>
              <a:pPr>
                <a:spcBef>
                  <a:spcPct val="0"/>
                </a:spcBef>
              </a:pPr>
              <a:t>11</a:t>
            </a:fld>
            <a:endParaRPr lang="en-US" altLang="en-US"/>
          </a:p>
        </p:txBody>
      </p:sp>
      <p:sp>
        <p:nvSpPr>
          <p:cNvPr id="40963" name="Rectangle 2">
            <a:extLst>
              <a:ext uri="{FF2B5EF4-FFF2-40B4-BE49-F238E27FC236}">
                <a16:creationId xmlns:a16="http://schemas.microsoft.com/office/drawing/2014/main" id="{A9975555-FC9C-408C-971D-85A45379F62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88E7CC7-1312-4C7C-BCC3-BE050C057F02}"/>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When constructing a guardrail, the toprail should be 42 inches, plus or minus 3 inches; the midrail 21 inches, plus or minus 3 inches; and the toeboard a minimum of 3 ½ inches. </a:t>
            </a:r>
          </a:p>
        </p:txBody>
      </p:sp>
    </p:spTree>
    <p:extLst>
      <p:ext uri="{BB962C8B-B14F-4D97-AF65-F5344CB8AC3E}">
        <p14:creationId xmlns:p14="http://schemas.microsoft.com/office/powerpoint/2010/main" val="145158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Vertical supports on guardrails must be placed no more than every 8 feet apart. Guardrails must be able to support at least 200 pounds of force outward and downward along the top edge.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12</a:t>
            </a:fld>
            <a:endParaRPr lang="en-US" altLang="en-US"/>
          </a:p>
        </p:txBody>
      </p:sp>
    </p:spTree>
    <p:extLst>
      <p:ext uri="{BB962C8B-B14F-4D97-AF65-F5344CB8AC3E}">
        <p14:creationId xmlns:p14="http://schemas.microsoft.com/office/powerpoint/2010/main" val="241315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latin typeface="Arial" panose="020B0604020202020204" pitchFamily="34" charset="0"/>
              </a:rPr>
              <a:t>This photo shows a properly installed guardrail system around a stairwell opening.</a:t>
            </a:r>
          </a:p>
          <a:p>
            <a:pPr eaLnBrk="1" hangingPunct="1"/>
            <a:r>
              <a:rPr lang="en-US" altLang="en-US" dirty="0" smtClean="0">
                <a:latin typeface="Arial" panose="020B0604020202020204" pitchFamily="34" charset="0"/>
              </a:rPr>
              <a:t>Top-rail = 42in.</a:t>
            </a:r>
          </a:p>
          <a:p>
            <a:pPr eaLnBrk="1" hangingPunct="1"/>
            <a:r>
              <a:rPr lang="en-US" altLang="en-US" dirty="0" smtClean="0">
                <a:latin typeface="Arial" panose="020B0604020202020204" pitchFamily="34" charset="0"/>
              </a:rPr>
              <a:t>Mid-rail = 21in.</a:t>
            </a:r>
          </a:p>
          <a:p>
            <a:pPr eaLnBrk="1" hangingPunct="1"/>
            <a:r>
              <a:rPr lang="en-US" altLang="en-US" dirty="0" err="1" smtClean="0">
                <a:latin typeface="Arial" panose="020B0604020202020204" pitchFamily="34" charset="0"/>
              </a:rPr>
              <a:t>Toeboard</a:t>
            </a:r>
            <a:r>
              <a:rPr lang="en-US" altLang="en-US" dirty="0" smtClean="0">
                <a:latin typeface="Arial" panose="020B0604020202020204" pitchFamily="34" charset="0"/>
              </a:rPr>
              <a:t> = 3 ½ in. (4in. Nominal)</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13</a:t>
            </a:fld>
            <a:endParaRPr lang="en-US"/>
          </a:p>
        </p:txBody>
      </p:sp>
    </p:spTree>
    <p:extLst>
      <p:ext uri="{BB962C8B-B14F-4D97-AF65-F5344CB8AC3E}">
        <p14:creationId xmlns:p14="http://schemas.microsoft.com/office/powerpoint/2010/main" val="154754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14</a:t>
            </a:fld>
            <a:endParaRPr lang="en-US" altLang="en-US"/>
          </a:p>
        </p:txBody>
      </p:sp>
    </p:spTree>
    <p:extLst>
      <p:ext uri="{BB962C8B-B14F-4D97-AF65-F5344CB8AC3E}">
        <p14:creationId xmlns:p14="http://schemas.microsoft.com/office/powerpoint/2010/main" val="87592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missing guardrails on a wall opening greater than 18 inches. Guardrails were drawn-in to show the approximate location where they should be installed.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15</a:t>
            </a:fld>
            <a:endParaRPr lang="en-US" altLang="en-US"/>
          </a:p>
        </p:txBody>
      </p:sp>
    </p:spTree>
    <p:extLst>
      <p:ext uri="{BB962C8B-B14F-4D97-AF65-F5344CB8AC3E}">
        <p14:creationId xmlns:p14="http://schemas.microsoft.com/office/powerpoint/2010/main" val="219607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16</a:t>
            </a:fld>
            <a:endParaRPr lang="en-US" altLang="en-US"/>
          </a:p>
        </p:txBody>
      </p:sp>
    </p:spTree>
    <p:extLst>
      <p:ext uri="{BB962C8B-B14F-4D97-AF65-F5344CB8AC3E}">
        <p14:creationId xmlns:p14="http://schemas.microsoft.com/office/powerpoint/2010/main" val="85473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17</a:t>
            </a:fld>
            <a:endParaRPr lang="en-US" altLang="en-US"/>
          </a:p>
        </p:txBody>
      </p:sp>
    </p:spTree>
    <p:extLst>
      <p:ext uri="{BB962C8B-B14F-4D97-AF65-F5344CB8AC3E}">
        <p14:creationId xmlns:p14="http://schemas.microsoft.com/office/powerpoint/2010/main" val="352374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When guardrails are needed to protect wall openings, and drywall has to be installed, consider using a safety-boot system such as the example on the next slide.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18</a:t>
            </a:fld>
            <a:endParaRPr lang="en-US" altLang="en-US"/>
          </a:p>
        </p:txBody>
      </p:sp>
    </p:spTree>
    <p:extLst>
      <p:ext uri="{BB962C8B-B14F-4D97-AF65-F5344CB8AC3E}">
        <p14:creationId xmlns:p14="http://schemas.microsoft.com/office/powerpoint/2010/main" val="284534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19</a:t>
            </a:fld>
            <a:endParaRPr lang="en-US" altLang="en-US"/>
          </a:p>
        </p:txBody>
      </p:sp>
    </p:spTree>
    <p:extLst>
      <p:ext uri="{BB962C8B-B14F-4D97-AF65-F5344CB8AC3E}">
        <p14:creationId xmlns:p14="http://schemas.microsoft.com/office/powerpoint/2010/main" val="129081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When wall studs are 24 inches on center, guardrails must be used to protect workers from falling through the opening. This photo shows guardrails drawn-in where they should be located.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20</a:t>
            </a:fld>
            <a:endParaRPr lang="en-US" altLang="en-US"/>
          </a:p>
        </p:txBody>
      </p:sp>
    </p:spTree>
    <p:extLst>
      <p:ext uri="{BB962C8B-B14F-4D97-AF65-F5344CB8AC3E}">
        <p14:creationId xmlns:p14="http://schemas.microsoft.com/office/powerpoint/2010/main" val="61845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44138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6236DDB-A635-4B55-A2DF-1D3027BF71A4}"/>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75AF5C85-5CD1-47CC-AD36-F567A6DFD3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Window openings with a 6ft fall hazard requires the installation of a guardrail system. For window openings, the sill height determines the need for a guardrail. </a:t>
            </a:r>
          </a:p>
        </p:txBody>
      </p:sp>
      <p:sp>
        <p:nvSpPr>
          <p:cNvPr id="92164" name="Slide Number Placeholder 3">
            <a:extLst>
              <a:ext uri="{FF2B5EF4-FFF2-40B4-BE49-F238E27FC236}">
                <a16:creationId xmlns:a16="http://schemas.microsoft.com/office/drawing/2014/main" id="{87E66B01-66B0-46C4-8B75-6F47DEFBFE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49233B-3513-4F37-8463-E33B52D7C778}" type="slidenum">
              <a:rPr lang="en-US" altLang="en-US"/>
              <a:pPr>
                <a:spcBef>
                  <a:spcPct val="0"/>
                </a:spcBef>
              </a:pPr>
              <a:t>21</a:t>
            </a:fld>
            <a:endParaRPr lang="en-US" altLang="en-US"/>
          </a:p>
        </p:txBody>
      </p:sp>
    </p:spTree>
    <p:extLst>
      <p:ext uri="{BB962C8B-B14F-4D97-AF65-F5344CB8AC3E}">
        <p14:creationId xmlns:p14="http://schemas.microsoft.com/office/powerpoint/2010/main" val="23984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The photo shows the approximate location where a guardrail should be placed. Since the window sill height is less than 39 inches, a guardrail is necessary.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22</a:t>
            </a:fld>
            <a:endParaRPr lang="en-US" altLang="en-US"/>
          </a:p>
        </p:txBody>
      </p:sp>
    </p:spTree>
    <p:extLst>
      <p:ext uri="{BB962C8B-B14F-4D97-AF65-F5344CB8AC3E}">
        <p14:creationId xmlns:p14="http://schemas.microsoft.com/office/powerpoint/2010/main" val="4038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0931357-6FF1-4BB7-AE59-AD804AE283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1AAEF9-1A93-4E74-80CC-1843D5658C21}" type="slidenum">
              <a:rPr lang="en-US" altLang="en-US"/>
              <a:pPr>
                <a:spcBef>
                  <a:spcPct val="0"/>
                </a:spcBef>
              </a:pPr>
              <a:t>23</a:t>
            </a:fld>
            <a:endParaRPr lang="en-US" altLang="en-US"/>
          </a:p>
        </p:txBody>
      </p:sp>
      <p:sp>
        <p:nvSpPr>
          <p:cNvPr id="96259" name="Rectangle 2">
            <a:extLst>
              <a:ext uri="{FF2B5EF4-FFF2-40B4-BE49-F238E27FC236}">
                <a16:creationId xmlns:a16="http://schemas.microsoft.com/office/drawing/2014/main" id="{5039FA1D-EF76-4C27-B9D1-EFD47B334ED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7314003-8218-4529-B149-AA9406CABFEF}"/>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Notice the ladder in the background.  The use of the ladder near the window opening would require the height of the guardrail to be increased.</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Discuss: </a:t>
            </a:r>
            <a:r>
              <a:rPr lang="en-US" altLang="en-US" dirty="0">
                <a:latin typeface="Arial" panose="020B0604020202020204" pitchFamily="34" charset="0"/>
              </a:rPr>
              <a:t>The worker using the power </a:t>
            </a:r>
            <a:r>
              <a:rPr lang="en-US" altLang="en-US" dirty="0" err="1">
                <a:latin typeface="Arial" panose="020B0604020202020204" pitchFamily="34" charset="0"/>
              </a:rPr>
              <a:t>nailer</a:t>
            </a:r>
            <a:r>
              <a:rPr lang="en-US" altLang="en-US" dirty="0">
                <a:latin typeface="Arial" panose="020B0604020202020204" pitchFamily="34" charset="0"/>
              </a:rPr>
              <a:t> (nail gun) should be wearing protective eyewear (safety glasses) to protect from any flying object hazards.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 general OSHA requires employees to be protected from any potential eye or face injury from physical hazards. </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Note: </a:t>
            </a:r>
            <a:r>
              <a:rPr lang="en-US" altLang="en-US" dirty="0">
                <a:latin typeface="Arial" panose="020B0604020202020204" pitchFamily="34" charset="0"/>
              </a:rPr>
              <a:t>Safety glasses must meet the requirements specified in American National Standards Institute, Z87.1-1968, Practice for Occupational and Educational Eye and Face Protection.</a:t>
            </a:r>
          </a:p>
        </p:txBody>
      </p:sp>
    </p:spTree>
    <p:extLst>
      <p:ext uri="{BB962C8B-B14F-4D97-AF65-F5344CB8AC3E}">
        <p14:creationId xmlns:p14="http://schemas.microsoft.com/office/powerpoint/2010/main" val="280829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worker standing on a stepladder and exposed to a fall hazard through a wall opening. There should be a guardrail system installed at the level the workers are working from.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24</a:t>
            </a:fld>
            <a:endParaRPr lang="en-US" altLang="en-US"/>
          </a:p>
        </p:txBody>
      </p:sp>
    </p:spTree>
    <p:extLst>
      <p:ext uri="{BB962C8B-B14F-4D97-AF65-F5344CB8AC3E}">
        <p14:creationId xmlns:p14="http://schemas.microsoft.com/office/powerpoint/2010/main" val="152950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the correct use of guardrails to protect workers from falling through wall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25</a:t>
            </a:fld>
            <a:endParaRPr lang="en-US" altLang="en-US"/>
          </a:p>
        </p:txBody>
      </p:sp>
    </p:spTree>
    <p:extLst>
      <p:ext uri="{BB962C8B-B14F-4D97-AF65-F5344CB8AC3E}">
        <p14:creationId xmlns:p14="http://schemas.microsoft.com/office/powerpoint/2010/main" val="4088667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residential home under construction with some wall and window openings with guardrails installed, and some without.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26</a:t>
            </a:fld>
            <a:endParaRPr lang="en-US" altLang="en-US"/>
          </a:p>
        </p:txBody>
      </p:sp>
    </p:spTree>
    <p:extLst>
      <p:ext uri="{BB962C8B-B14F-4D97-AF65-F5344CB8AC3E}">
        <p14:creationId xmlns:p14="http://schemas.microsoft.com/office/powerpoint/2010/main" val="328159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This photo shows a guardrail installed on a window opening with a window sill height less than 39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27</a:t>
            </a:fld>
            <a:endParaRPr lang="en-US" altLang="en-US"/>
          </a:p>
        </p:txBody>
      </p:sp>
    </p:spTree>
    <p:extLst>
      <p:ext uri="{BB962C8B-B14F-4D97-AF65-F5344CB8AC3E}">
        <p14:creationId xmlns:p14="http://schemas.microsoft.com/office/powerpoint/2010/main" val="1451902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The photos in the slide show unguarded floor openings. Guardrails can be used to protect workers from falling through unguarded floor holes or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28</a:t>
            </a:fld>
            <a:endParaRPr lang="en-US" altLang="en-US"/>
          </a:p>
        </p:txBody>
      </p:sp>
    </p:spTree>
    <p:extLst>
      <p:ext uri="{BB962C8B-B14F-4D97-AF65-F5344CB8AC3E}">
        <p14:creationId xmlns:p14="http://schemas.microsoft.com/office/powerpoint/2010/main" val="296543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The photos in the slide show unguarded stair openings. Guardrails can be used to protect workers from falling through unguarded stair holes or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29</a:t>
            </a:fld>
            <a:endParaRPr lang="en-US" altLang="en-US"/>
          </a:p>
        </p:txBody>
      </p:sp>
    </p:spTree>
    <p:extLst>
      <p:ext uri="{BB962C8B-B14F-4D97-AF65-F5344CB8AC3E}">
        <p14:creationId xmlns:p14="http://schemas.microsoft.com/office/powerpoint/2010/main" val="2708981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The photos in the slide show unguarded stair openings. Guardrails can be used to protect workers from falling through unguarded stair holes or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30</a:t>
            </a:fld>
            <a:endParaRPr lang="en-US" altLang="en-US"/>
          </a:p>
        </p:txBody>
      </p:sp>
    </p:spTree>
    <p:extLst>
      <p:ext uri="{BB962C8B-B14F-4D97-AF65-F5344CB8AC3E}">
        <p14:creationId xmlns:p14="http://schemas.microsoft.com/office/powerpoint/2010/main" val="300037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Note that the these</a:t>
            </a:r>
            <a:r>
              <a:rPr lang="en-US" altLang="en-US" baseline="0" dirty="0" smtClean="0">
                <a:latin typeface="Arial" panose="020B0604020202020204" pitchFamily="34" charset="0"/>
              </a:rPr>
              <a:t> materials are copyrighted by the </a:t>
            </a:r>
            <a:r>
              <a:rPr lang="en-US" dirty="0" smtClean="0">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a:t>
            </a:r>
            <a:r>
              <a:rPr lang="en-US" baseline="0" dirty="0" smtClean="0">
                <a:latin typeface="Arial" panose="020B0604020202020204" pitchFamily="34" charset="0"/>
                <a:cs typeface="Arial" panose="020B0604020202020204" pitchFamily="34" charset="0"/>
              </a:rPr>
              <a:t> with the terms on the slide.</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a:t>
            </a:fld>
            <a:endParaRPr lang="en-US"/>
          </a:p>
        </p:txBody>
      </p:sp>
    </p:spTree>
    <p:extLst>
      <p:ext uri="{BB962C8B-B14F-4D97-AF65-F5344CB8AC3E}">
        <p14:creationId xmlns:p14="http://schemas.microsoft.com/office/powerpoint/2010/main" val="1066727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dirty="0">
                <a:latin typeface="Arial" panose="020B0604020202020204" pitchFamily="34" charset="0"/>
                <a:cs typeface="Arial" panose="020B0604020202020204" pitchFamily="34" charset="0"/>
              </a:rPr>
              <a:t>Guardrails can be used to protect unguarded doorways.</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31</a:t>
            </a:fld>
            <a:endParaRPr lang="en-US" altLang="en-US"/>
          </a:p>
        </p:txBody>
      </p:sp>
    </p:spTree>
    <p:extLst>
      <p:ext uri="{BB962C8B-B14F-4D97-AF65-F5344CB8AC3E}">
        <p14:creationId xmlns:p14="http://schemas.microsoft.com/office/powerpoint/2010/main" val="451108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These photos show temporary and permanent guardrails placed at the location of doorways with fall hazards present.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32</a:t>
            </a:fld>
            <a:endParaRPr lang="en-US" altLang="en-US"/>
          </a:p>
        </p:txBody>
      </p:sp>
    </p:spTree>
    <p:extLst>
      <p:ext uri="{BB962C8B-B14F-4D97-AF65-F5344CB8AC3E}">
        <p14:creationId xmlns:p14="http://schemas.microsoft.com/office/powerpoint/2010/main" val="3025388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dirty="0"/>
              <a:t>When workers are using stilts, increase the height of the top edge of the top rail to the amount equal to height of stilts.</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33</a:t>
            </a:fld>
            <a:endParaRPr lang="en-US" altLang="en-US"/>
          </a:p>
        </p:txBody>
      </p:sp>
    </p:spTree>
    <p:extLst>
      <p:ext uri="{BB962C8B-B14F-4D97-AF65-F5344CB8AC3E}">
        <p14:creationId xmlns:p14="http://schemas.microsoft.com/office/powerpoint/2010/main" val="3416250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Guardrails can be used to protect workers on decks, lofts, stair landings, ramps and open-sided balconies.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34</a:t>
            </a:fld>
            <a:endParaRPr lang="en-US" altLang="en-US"/>
          </a:p>
        </p:txBody>
      </p:sp>
    </p:spTree>
    <p:extLst>
      <p:ext uri="{BB962C8B-B14F-4D97-AF65-F5344CB8AC3E}">
        <p14:creationId xmlns:p14="http://schemas.microsoft.com/office/powerpoint/2010/main" val="2497904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Guardrails can be used to protect workers from falling through an open-sided balcony and platform. This photo shows the approximate location where guardrails can be located.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35</a:t>
            </a:fld>
            <a:endParaRPr lang="en-US" altLang="en-US"/>
          </a:p>
        </p:txBody>
      </p:sp>
    </p:spTree>
    <p:extLst>
      <p:ext uri="{BB962C8B-B14F-4D97-AF65-F5344CB8AC3E}">
        <p14:creationId xmlns:p14="http://schemas.microsoft.com/office/powerpoint/2010/main" val="2263959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Guardrails can be used to protect workers from falling through an open-sided balcony and platform. This photo shows the approximate location where guardrails can be located.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713F33-C298-4ADA-857A-2EEA4825CE8B}" type="slidenum">
              <a:rPr lang="en-US" altLang="en-US"/>
              <a:pPr>
                <a:spcBef>
                  <a:spcPct val="0"/>
                </a:spcBef>
              </a:pPr>
              <a:t>36</a:t>
            </a:fld>
            <a:endParaRPr lang="en-US" altLang="en-US"/>
          </a:p>
        </p:txBody>
      </p:sp>
    </p:spTree>
    <p:extLst>
      <p:ext uri="{BB962C8B-B14F-4D97-AF65-F5344CB8AC3E}">
        <p14:creationId xmlns:p14="http://schemas.microsoft.com/office/powerpoint/2010/main" val="3168904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2B964754-B308-4032-A54A-ED3D79A91C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041D1E38-F234-4C7E-8809-05FAF58AC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Safety nets consist of </a:t>
            </a:r>
            <a:r>
              <a:rPr lang="en-US" altLang="en-US" dirty="0">
                <a:latin typeface="Arial" panose="020B0604020202020204" pitchFamily="34" charset="0"/>
                <a:cs typeface="Arial" panose="020B0604020202020204" pitchFamily="34" charset="0"/>
              </a:rPr>
              <a:t>connectors and net installed below a working surface; designed to prevent a worker from contacting a lower level or structure in the event of a fall.</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D5FD056C-E932-45FE-8B04-1352017D7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0F39464-FDA0-4329-8563-453556BD4C06}"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1229526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B9E018A8-7D23-4F5C-9330-3A234E733D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7637B0B-3981-4C13-BD88-20353D73A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Safety nets must:</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Extend 8 feet beyond the edge of the work surface where employees are exposed.</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Be installed as close under the work surface as practical but in no case more than 25 feet below. </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Be drop-tested at the jobsite after initial installation and before being used as a fall protection system.</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40292" name="Slide Number Placeholder 3">
            <a:extLst>
              <a:ext uri="{FF2B5EF4-FFF2-40B4-BE49-F238E27FC236}">
                <a16:creationId xmlns:a16="http://schemas.microsoft.com/office/drawing/2014/main" id="{2A9FBC8C-51D5-4B38-B1E4-8562FE69B7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0DDE7F3-C364-46C6-82B1-9348293416CD}" type="slidenum">
              <a:rPr lang="en-US" altLang="en-US"/>
              <a:pPr eaLnBrk="1" hangingPunct="1">
                <a:spcBef>
                  <a:spcPct val="0"/>
                </a:spcBef>
              </a:pPr>
              <a:t>38</a:t>
            </a:fld>
            <a:endParaRPr lang="en-US" altLang="en-US"/>
          </a:p>
        </p:txBody>
      </p:sp>
    </p:spTree>
    <p:extLst>
      <p:ext uri="{BB962C8B-B14F-4D97-AF65-F5344CB8AC3E}">
        <p14:creationId xmlns:p14="http://schemas.microsoft.com/office/powerpoint/2010/main" val="2440511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AB8AF42E-C7B9-4C58-964E-B1C0950A6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B8F742E1-D936-4D69-AA85-8827EBA59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Photo from OSHA</a:t>
            </a:r>
          </a:p>
        </p:txBody>
      </p:sp>
      <p:sp>
        <p:nvSpPr>
          <p:cNvPr id="141316" name="Slide Number Placeholder 3">
            <a:extLst>
              <a:ext uri="{FF2B5EF4-FFF2-40B4-BE49-F238E27FC236}">
                <a16:creationId xmlns:a16="http://schemas.microsoft.com/office/drawing/2014/main" id="{A2B269F1-4F1A-45CF-9E84-77866E001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3511463-63A7-4ECC-971B-FC521C790210}"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1657544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79F68F3-2F22-4A21-9873-359B7841B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E3478333-E014-4D26-9B8E-296F4A7A7F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A personal fall arrest system (PFAS) is </a:t>
            </a:r>
            <a:r>
              <a:rPr lang="en-US" altLang="en-US" dirty="0">
                <a:latin typeface="Arial" panose="020B0604020202020204" pitchFamily="34" charset="0"/>
                <a:ea typeface="ＭＳ Ｐゴシック" panose="020B0600070205080204" pitchFamily="34" charset="-128"/>
                <a:cs typeface="Arial" panose="020B0604020202020204" pitchFamily="34" charset="0"/>
              </a:rPr>
              <a:t>comprised of an anchorage point, connectors, and a body harness used together to keep a worker from free falling from an elevated surface.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courtesy of NAHB. </a:t>
            </a:r>
          </a:p>
          <a:p>
            <a:endParaRPr lang="en-US" altLang="en-US" dirty="0">
              <a:ea typeface="ＭＳ Ｐゴシック" panose="020B0600070205080204" pitchFamily="34" charset="-128"/>
            </a:endParaRPr>
          </a:p>
        </p:txBody>
      </p:sp>
      <p:sp>
        <p:nvSpPr>
          <p:cNvPr id="151556" name="Slide Number Placeholder 3">
            <a:extLst>
              <a:ext uri="{FF2B5EF4-FFF2-40B4-BE49-F238E27FC236}">
                <a16:creationId xmlns:a16="http://schemas.microsoft.com/office/drawing/2014/main" id="{8538FE75-3444-4797-80BE-234020779B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BE3E3DF-C293-4BDD-A17B-035D2DC835C4}"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193794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learning objectives for Section 4.  In this section we will address conventional</a:t>
            </a:r>
            <a:r>
              <a:rPr lang="en-US" baseline="0" dirty="0" smtClean="0"/>
              <a:t> fall protection systems</a:t>
            </a:r>
            <a:r>
              <a:rPr lang="en-US" dirty="0" smtClean="0"/>
              <a:t>, including:</a:t>
            </a:r>
          </a:p>
          <a:p>
            <a:pPr marL="171450" indent="-171450">
              <a:buFont typeface="Arial" panose="020B0604020202020204" pitchFamily="34" charset="0"/>
              <a:buChar char="•"/>
            </a:pPr>
            <a:r>
              <a:rPr lang="en-US" dirty="0" smtClean="0"/>
              <a:t>Identify when fall protection is required.</a:t>
            </a:r>
          </a:p>
          <a:p>
            <a:pPr marL="171450" indent="-171450">
              <a:buFont typeface="Arial" panose="020B0604020202020204" pitchFamily="34" charset="0"/>
              <a:buChar char="•"/>
            </a:pPr>
            <a:r>
              <a:rPr lang="en-US" dirty="0" smtClean="0"/>
              <a:t>Identify types of “conventional” fall protection systems.</a:t>
            </a:r>
          </a:p>
          <a:p>
            <a:pPr marL="171450" indent="-171450">
              <a:buFont typeface="Arial" panose="020B0604020202020204" pitchFamily="34" charset="0"/>
              <a:buChar char="•"/>
            </a:pPr>
            <a:r>
              <a:rPr lang="en-US" dirty="0" smtClean="0"/>
              <a:t>Determine which protection system to use for a given fall hazard.</a:t>
            </a:r>
          </a:p>
          <a:p>
            <a:pPr marL="171450" indent="-171450">
              <a:buFont typeface="Arial" panose="020B0604020202020204" pitchFamily="34" charset="0"/>
              <a:buChar char="•"/>
            </a:pPr>
            <a:r>
              <a:rPr lang="en-US" dirty="0" smtClean="0"/>
              <a:t>Identify key requirements and basic safety practices for each protection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5</a:t>
            </a:fld>
            <a:endParaRPr lang="en-US"/>
          </a:p>
        </p:txBody>
      </p:sp>
    </p:spTree>
    <p:extLst>
      <p:ext uri="{BB962C8B-B14F-4D97-AF65-F5344CB8AC3E}">
        <p14:creationId xmlns:p14="http://schemas.microsoft.com/office/powerpoint/2010/main" val="2510652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41</a:t>
            </a:fld>
            <a:endParaRPr lang="en-US"/>
          </a:p>
        </p:txBody>
      </p:sp>
    </p:spTree>
    <p:extLst>
      <p:ext uri="{BB962C8B-B14F-4D97-AF65-F5344CB8AC3E}">
        <p14:creationId xmlns:p14="http://schemas.microsoft.com/office/powerpoint/2010/main" val="775403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A844F87D-379F-4867-89E2-ECEEA58A4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CCC2EBB-48CD-47A0-B450-953A3F946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Lifelines can include rope-grab or self-retracting lanyards.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53604" name="Slide Number Placeholder 3">
            <a:extLst>
              <a:ext uri="{FF2B5EF4-FFF2-40B4-BE49-F238E27FC236}">
                <a16:creationId xmlns:a16="http://schemas.microsoft.com/office/drawing/2014/main" id="{023BC157-87B5-4DB4-BCD5-3E44F3424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56F6D3E-7892-435F-B307-D971E3BE11C9}"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2753179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A844F87D-379F-4867-89E2-ECEEA58A4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CCC2EBB-48CD-47A0-B450-953A3F946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lower prices and rising availability of self-retracting lanyards (SRL) has led to a dramatic increase in use in recent years. SRL’s serve a variety of uses to protect workers from falling. </a:t>
            </a:r>
          </a:p>
        </p:txBody>
      </p:sp>
      <p:sp>
        <p:nvSpPr>
          <p:cNvPr id="153604" name="Slide Number Placeholder 3">
            <a:extLst>
              <a:ext uri="{FF2B5EF4-FFF2-40B4-BE49-F238E27FC236}">
                <a16:creationId xmlns:a16="http://schemas.microsoft.com/office/drawing/2014/main" id="{023BC157-87B5-4DB4-BCD5-3E44F3424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56F6D3E-7892-435F-B307-D971E3BE11C9}"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3982267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E2AA8C6B-5E22-4F2B-B318-E5A6553AD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2A7DA779-0B70-4574-B46A-A7ECEB534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Prior to use, a PFAS should be inspected and damaged, work or components that have experienced an arrested fall should be removed from service. All manufacturer’s instructions should be followed for proper use. </a:t>
            </a:r>
          </a:p>
        </p:txBody>
      </p:sp>
      <p:sp>
        <p:nvSpPr>
          <p:cNvPr id="158724" name="Slide Number Placeholder 3">
            <a:extLst>
              <a:ext uri="{FF2B5EF4-FFF2-40B4-BE49-F238E27FC236}">
                <a16:creationId xmlns:a16="http://schemas.microsoft.com/office/drawing/2014/main" id="{A8EAEFE3-09E9-4A18-8445-1BA8F5ADF9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D40E237-181A-4E94-916C-9FEBEF302D36}"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2244801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A3D05920-10BE-480D-B7B3-01D60ADA8E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F49A9AC3-88EB-4766-ADB7-84FFF5E57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Components of a PFAS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D-rings and snaphooks which must be capable of withstanding 3,600 lbs. without failure. </a:t>
            </a:r>
          </a:p>
          <a:p>
            <a:pPr marL="171450"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Snaphooks which must not be attached to:</a:t>
            </a:r>
          </a:p>
          <a:p>
            <a:pPr marL="628650" lvl="1"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Directly to webbing, rope or wire rope</a:t>
            </a:r>
          </a:p>
          <a:p>
            <a:pPr marL="628650" lvl="1"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To each other</a:t>
            </a:r>
          </a:p>
          <a:p>
            <a:pPr marL="628650" lvl="1"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To a D-ring with another snaphook or connector on it</a:t>
            </a:r>
          </a:p>
          <a:p>
            <a:pPr marL="628650" lvl="1" indent="-171450" eaLnBrk="1" hangingPunct="1">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To a horizontal lifeline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p:txBody>
      </p:sp>
      <p:sp>
        <p:nvSpPr>
          <p:cNvPr id="160772" name="Slide Number Placeholder 3">
            <a:extLst>
              <a:ext uri="{FF2B5EF4-FFF2-40B4-BE49-F238E27FC236}">
                <a16:creationId xmlns:a16="http://schemas.microsoft.com/office/drawing/2014/main" id="{43835ABE-C841-49A1-9E0D-00BDA99DD5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732DB86C-41A4-428D-97D3-3F14395CCAC4}"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1399149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EF27993B-2980-4992-B966-4A62A75F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0B7F5655-8B8D-42B3-AA3F-AAAA19C72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When inspecting a harness: </a:t>
            </a:r>
          </a:p>
          <a:p>
            <a:pPr marL="628650" lvl="1"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the buckles</a:t>
            </a:r>
          </a:p>
          <a:p>
            <a:pPr marL="628650" lvl="1"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the lanyard</a:t>
            </a:r>
          </a:p>
          <a:p>
            <a:pPr marL="628650" lvl="1"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Carefully checking the webbing for distortions</a:t>
            </a:r>
          </a:p>
          <a:p>
            <a:pPr marL="628650" lvl="1"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Check the hardware (D-rings) connectors for defects </a:t>
            </a:r>
          </a:p>
          <a:p>
            <a:pPr marL="628650" lvl="1"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cs typeface="Arial" panose="020B0604020202020204" pitchFamily="34" charset="0"/>
              </a:rPr>
              <a:t>Inspect rope or lifeline for any rips, tears, or deformities </a:t>
            </a:r>
          </a:p>
          <a:p>
            <a:endParaRPr lang="en-US" altLang="en-US" dirty="0">
              <a:ea typeface="ＭＳ Ｐゴシック" panose="020B0600070205080204" pitchFamily="34" charset="-128"/>
            </a:endParaRPr>
          </a:p>
        </p:txBody>
      </p:sp>
      <p:sp>
        <p:nvSpPr>
          <p:cNvPr id="161796" name="Slide Number Placeholder 3">
            <a:extLst>
              <a:ext uri="{FF2B5EF4-FFF2-40B4-BE49-F238E27FC236}">
                <a16:creationId xmlns:a16="http://schemas.microsoft.com/office/drawing/2014/main" id="{A682886A-8414-4EE5-818C-B8C8E715E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1D1A3FB-3F70-4AA2-9F7C-C68401FDC755}"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3005110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EF27993B-2980-4992-B966-4A62A75F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0B7F5655-8B8D-42B3-AA3F-AAAA19C72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Many types of harnesses and SRL’s have inspection tags installed on them. </a:t>
            </a:r>
          </a:p>
          <a:p>
            <a:endParaRPr lang="en-US" altLang="en-US" dirty="0">
              <a:ea typeface="ＭＳ Ｐゴシック" panose="020B0600070205080204" pitchFamily="34" charset="-128"/>
            </a:endParaRPr>
          </a:p>
        </p:txBody>
      </p:sp>
      <p:sp>
        <p:nvSpPr>
          <p:cNvPr id="161796" name="Slide Number Placeholder 3">
            <a:extLst>
              <a:ext uri="{FF2B5EF4-FFF2-40B4-BE49-F238E27FC236}">
                <a16:creationId xmlns:a16="http://schemas.microsoft.com/office/drawing/2014/main" id="{A682886A-8414-4EE5-818C-B8C8E715E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1D1A3FB-3F70-4AA2-9F7C-C68401FDC755}"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3932156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92E29981-2D85-4790-96B4-E6AED70EB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F068BD20-49EB-4CCB-856B-CDFF699F4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When wearing a PFAS, always remember to locate the D-ring on the back of the harness in the center of the back, between the shoulder blades. </a:t>
            </a:r>
          </a:p>
        </p:txBody>
      </p:sp>
      <p:sp>
        <p:nvSpPr>
          <p:cNvPr id="159748" name="Slide Number Placeholder 3">
            <a:extLst>
              <a:ext uri="{FF2B5EF4-FFF2-40B4-BE49-F238E27FC236}">
                <a16:creationId xmlns:a16="http://schemas.microsoft.com/office/drawing/2014/main" id="{3CA16E7D-3EC7-4FF3-8D2F-5BA89B90C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42AAE4-2C57-4B65-8817-FF2F898C3544}"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2276345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92E29981-2D85-4790-96B4-E6AED70EB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F068BD20-49EB-4CCB-856B-CDFF699F4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Always adjust the harness to ensure it fits tight to prevent you from falling out of the harness in the event of a fall.</a:t>
            </a:r>
            <a:endParaRPr lang="en-US" altLang="en-US" dirty="0">
              <a:ea typeface="ＭＳ Ｐゴシック" panose="020B0600070205080204" pitchFamily="34" charset="-128"/>
            </a:endParaRPr>
          </a:p>
        </p:txBody>
      </p:sp>
      <p:sp>
        <p:nvSpPr>
          <p:cNvPr id="159748" name="Slide Number Placeholder 3">
            <a:extLst>
              <a:ext uri="{FF2B5EF4-FFF2-40B4-BE49-F238E27FC236}">
                <a16:creationId xmlns:a16="http://schemas.microsoft.com/office/drawing/2014/main" id="{3CA16E7D-3EC7-4FF3-8D2F-5BA89B90C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42AAE4-2C57-4B65-8817-FF2F898C3544}"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1972682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points must be capable of supporting 5,000 pounds or twice the intended load.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Second photo is directly from Miller Fall Protection by Honeywell. https://www.millerfallprotection.com/smart-solutions/guide-to-fall-protection/personal-fall-arrest-system</a:t>
            </a:r>
          </a:p>
          <a:p>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E7C334-DDAE-468F-BAF6-4C4C9EBE618C}" type="slidenum">
              <a:rPr lang="en-US" altLang="en-US"/>
              <a:pPr eaLnBrk="1" hangingPunct="1">
                <a:spcBef>
                  <a:spcPct val="0"/>
                </a:spcBef>
              </a:pPr>
              <a:t>50</a:t>
            </a:fld>
            <a:endParaRPr lang="en-US" altLang="en-US"/>
          </a:p>
        </p:txBody>
      </p:sp>
    </p:spTree>
    <p:extLst>
      <p:ext uri="{BB962C8B-B14F-4D97-AF65-F5344CB8AC3E}">
        <p14:creationId xmlns:p14="http://schemas.microsoft.com/office/powerpoint/2010/main" val="5695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Discuss that OSHA’s fall protection regulation is found in 29 Code of Federal Regulations 1926 Subpart M. When workers are exposed to fall hazards 6 feet or more, OSHA requires the use of conventional fall protection, other work methods or alternative fall protection.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6</a:t>
            </a:fld>
            <a:endParaRPr lang="en-US"/>
          </a:p>
        </p:txBody>
      </p:sp>
    </p:spTree>
    <p:extLst>
      <p:ext uri="{BB962C8B-B14F-4D97-AF65-F5344CB8AC3E}">
        <p14:creationId xmlns:p14="http://schemas.microsoft.com/office/powerpoint/2010/main" val="3591134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slide shows a worker installing roof sheathing while wearing a PFAS connected to an anchor point on a series of braced trusses. </a:t>
            </a: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E7C334-DDAE-468F-BAF6-4C4C9EBE618C}"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3811427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slide shows a worker using a PFAS attached to a floor-anchor while using a leading edge self-retracting lanyard. </a:t>
            </a: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E7C334-DDAE-468F-BAF6-4C4C9EBE618C}" type="slidenum">
              <a:rPr lang="en-US" altLang="en-US"/>
              <a:pPr eaLnBrk="1" hangingPunct="1">
                <a:spcBef>
                  <a:spcPct val="0"/>
                </a:spcBef>
              </a:pPr>
              <a:t>52</a:t>
            </a:fld>
            <a:endParaRPr lang="en-US" altLang="en-US"/>
          </a:p>
        </p:txBody>
      </p:sp>
    </p:spTree>
    <p:extLst>
      <p:ext uri="{BB962C8B-B14F-4D97-AF65-F5344CB8AC3E}">
        <p14:creationId xmlns:p14="http://schemas.microsoft.com/office/powerpoint/2010/main" val="2296991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A horizontal lifeline is attached to a vertical structural pole and is a system which can be used to tie off framers. </a:t>
            </a:r>
          </a:p>
          <a:p>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E7C334-DDAE-468F-BAF6-4C4C9EBE618C}" type="slidenum">
              <a:rPr lang="en-US" altLang="en-US"/>
              <a:pPr eaLnBrk="1" hangingPunct="1">
                <a:spcBef>
                  <a:spcPct val="0"/>
                </a:spcBef>
              </a:pPr>
              <a:t>53</a:t>
            </a:fld>
            <a:endParaRPr lang="en-US" altLang="en-US"/>
          </a:p>
        </p:txBody>
      </p:sp>
    </p:spTree>
    <p:extLst>
      <p:ext uri="{BB962C8B-B14F-4D97-AF65-F5344CB8AC3E}">
        <p14:creationId xmlns:p14="http://schemas.microsoft.com/office/powerpoint/2010/main" val="1592052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This slide shows workers attached to a </a:t>
            </a:r>
            <a:r>
              <a:rPr lang="en-US" altLang="en-US" dirty="0">
                <a:latin typeface="Arial" panose="020B0604020202020204" pitchFamily="34" charset="0"/>
                <a:ea typeface="ＭＳ Ｐゴシック" panose="020B0600070205080204" pitchFamily="34" charset="-128"/>
                <a:cs typeface="Arial" panose="020B0604020202020204" pitchFamily="34" charset="0"/>
              </a:rPr>
              <a:t>horizontal lifeline, which is attached to a vertical structural pole used to tie off framers. </a:t>
            </a:r>
          </a:p>
          <a:p>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E7C334-DDAE-468F-BAF6-4C4C9EBE618C}" type="slidenum">
              <a:rPr lang="en-US" altLang="en-US"/>
              <a:pPr eaLnBrk="1" hangingPunct="1">
                <a:spcBef>
                  <a:spcPct val="0"/>
                </a:spcBef>
              </a:pPr>
              <a:t>54</a:t>
            </a:fld>
            <a:endParaRPr lang="en-US" altLang="en-US"/>
          </a:p>
        </p:txBody>
      </p:sp>
    </p:spTree>
    <p:extLst>
      <p:ext uri="{BB962C8B-B14F-4D97-AF65-F5344CB8AC3E}">
        <p14:creationId xmlns:p14="http://schemas.microsoft.com/office/powerpoint/2010/main" val="898435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188FC6A1-A053-471C-A25D-C6EBC76C44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493734DF-33C5-4C79-AF46-BF4F633F2A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slide depicts samples of various anchor points.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dirty="0">
              <a:ea typeface="ＭＳ Ｐゴシック" panose="020B0600070205080204" pitchFamily="34" charset="-128"/>
            </a:endParaRPr>
          </a:p>
        </p:txBody>
      </p:sp>
      <p:sp>
        <p:nvSpPr>
          <p:cNvPr id="157700" name="Slide Number Placeholder 3">
            <a:extLst>
              <a:ext uri="{FF2B5EF4-FFF2-40B4-BE49-F238E27FC236}">
                <a16:creationId xmlns:a16="http://schemas.microsoft.com/office/drawing/2014/main" id="{E963316E-61EF-4A24-8054-68204B94D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560113B7-1DC9-45E3-91C9-9BED3565284C}" type="slidenum">
              <a:rPr lang="en-US" altLang="en-US"/>
              <a:pPr eaLnBrk="1" hangingPunct="1">
                <a:spcBef>
                  <a:spcPct val="0"/>
                </a:spcBef>
              </a:pPr>
              <a:t>55</a:t>
            </a:fld>
            <a:endParaRPr lang="en-US" altLang="en-US"/>
          </a:p>
        </p:txBody>
      </p:sp>
    </p:spTree>
    <p:extLst>
      <p:ext uri="{BB962C8B-B14F-4D97-AF65-F5344CB8AC3E}">
        <p14:creationId xmlns:p14="http://schemas.microsoft.com/office/powerpoint/2010/main" val="3420896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4AC80E70-1B3D-4D20-98E1-1FB765248A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384BEF47-3DAF-41C9-B6A2-EC23424765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Various factors go into calculating a fall distance, including the height of a worker, fit of harness, type of lanyard and built-in safety factors. </a:t>
            </a:r>
          </a:p>
        </p:txBody>
      </p:sp>
      <p:sp>
        <p:nvSpPr>
          <p:cNvPr id="165892" name="Slide Number Placeholder 3">
            <a:extLst>
              <a:ext uri="{FF2B5EF4-FFF2-40B4-BE49-F238E27FC236}">
                <a16:creationId xmlns:a16="http://schemas.microsoft.com/office/drawing/2014/main" id="{4BB3FEDD-5A65-44A2-8EAC-E78BFC428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449C0F0-BEF7-41DD-8990-670C9DECA0D6}" type="slidenum">
              <a:rPr lang="en-US" altLang="en-US"/>
              <a:pPr eaLnBrk="1" hangingPunct="1">
                <a:spcBef>
                  <a:spcPct val="0"/>
                </a:spcBef>
              </a:pPr>
              <a:t>56</a:t>
            </a:fld>
            <a:endParaRPr lang="en-US" altLang="en-US"/>
          </a:p>
        </p:txBody>
      </p:sp>
    </p:spTree>
    <p:extLst>
      <p:ext uri="{BB962C8B-B14F-4D97-AF65-F5344CB8AC3E}">
        <p14:creationId xmlns:p14="http://schemas.microsoft.com/office/powerpoint/2010/main" val="3026916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37623140-52F4-4081-921F-9A799773D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930C768B-8832-4BB1-874E-B094AD2BB7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ea typeface="ＭＳ Ｐゴシック" panose="020B0600070205080204" pitchFamily="34" charset="-128"/>
              </a:rPr>
              <a:t>Illustration courtesy of: Miller Fall Protection, Bacou-Dalloz.</a:t>
            </a:r>
          </a:p>
          <a:p>
            <a:endParaRPr lang="en-US" altLang="en-US">
              <a:ea typeface="ＭＳ Ｐゴシック" panose="020B0600070205080204" pitchFamily="34" charset="-128"/>
            </a:endParaRPr>
          </a:p>
        </p:txBody>
      </p:sp>
      <p:sp>
        <p:nvSpPr>
          <p:cNvPr id="164868" name="Slide Number Placeholder 3">
            <a:extLst>
              <a:ext uri="{FF2B5EF4-FFF2-40B4-BE49-F238E27FC236}">
                <a16:creationId xmlns:a16="http://schemas.microsoft.com/office/drawing/2014/main" id="{8B2F2E7D-B4E4-4526-8A56-B39BC220C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E723A8C-702D-4214-9872-FCF6F0303CD1}" type="slidenum">
              <a:rPr lang="en-US" altLang="en-US"/>
              <a:pPr eaLnBrk="1" hangingPunct="1">
                <a:spcBef>
                  <a:spcPct val="0"/>
                </a:spcBef>
              </a:pPr>
              <a:t>57</a:t>
            </a:fld>
            <a:endParaRPr lang="en-US" altLang="en-US"/>
          </a:p>
        </p:txBody>
      </p:sp>
    </p:spTree>
    <p:extLst>
      <p:ext uri="{BB962C8B-B14F-4D97-AF65-F5344CB8AC3E}">
        <p14:creationId xmlns:p14="http://schemas.microsoft.com/office/powerpoint/2010/main" val="3147883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0B259F10-7121-4B4B-9261-55FCA9D70D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1E779F1A-52C9-4F6C-9CBF-0357F028A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 swing fall can be created </a:t>
            </a:r>
            <a:r>
              <a:rPr lang="en-US" altLang="en-US" dirty="0">
                <a:latin typeface="Arial" panose="020B0604020202020204" pitchFamily="34" charset="0"/>
                <a:ea typeface="ＭＳ Ｐゴシック" panose="020B0600070205080204" pitchFamily="34" charset="-128"/>
                <a:cs typeface="Arial" panose="020B0604020202020204" pitchFamily="34" charset="0"/>
              </a:rPr>
              <a:t>if a worker is not directly below the anchor point and experiences a fall; which caused the worker to swing back towards the anchor point. </a:t>
            </a:r>
            <a:endParaRPr lang="en-US" altLang="en-US" dirty="0">
              <a:ea typeface="ＭＳ Ｐゴシック" panose="020B0600070205080204" pitchFamily="34" charset="-128"/>
            </a:endParaRPr>
          </a:p>
        </p:txBody>
      </p:sp>
      <p:sp>
        <p:nvSpPr>
          <p:cNvPr id="166916" name="Slide Number Placeholder 3">
            <a:extLst>
              <a:ext uri="{FF2B5EF4-FFF2-40B4-BE49-F238E27FC236}">
                <a16:creationId xmlns:a16="http://schemas.microsoft.com/office/drawing/2014/main" id="{5A742E7A-98F3-44E1-B2F0-BA3B76600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BF7904-4ABF-45DA-8E72-F2899D81A055}" type="slidenum">
              <a:rPr lang="en-US" altLang="en-US"/>
              <a:pPr eaLnBrk="1" hangingPunct="1">
                <a:spcBef>
                  <a:spcPct val="0"/>
                </a:spcBef>
              </a:pPr>
              <a:t>58</a:t>
            </a:fld>
            <a:endParaRPr lang="en-US" altLang="en-US"/>
          </a:p>
        </p:txBody>
      </p:sp>
    </p:spTree>
    <p:extLst>
      <p:ext uri="{BB962C8B-B14F-4D97-AF65-F5344CB8AC3E}">
        <p14:creationId xmlns:p14="http://schemas.microsoft.com/office/powerpoint/2010/main" val="1121567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F4B8931-9C40-44E2-801C-CD6AA2C7B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C72453A0-DAB3-43BF-9DA2-C5BE650E2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To reduce the risk of a swing fall hazard workers should work no more than 30 degrees from an anchor point. </a:t>
            </a:r>
          </a:p>
          <a:p>
            <a:endParaRPr lang="en-US" altLang="en-US" dirty="0">
              <a:ea typeface="ＭＳ Ｐゴシック" panose="020B0600070205080204" pitchFamily="34" charset="-128"/>
            </a:endParaRPr>
          </a:p>
        </p:txBody>
      </p:sp>
      <p:sp>
        <p:nvSpPr>
          <p:cNvPr id="167940" name="Slide Number Placeholder 3">
            <a:extLst>
              <a:ext uri="{FF2B5EF4-FFF2-40B4-BE49-F238E27FC236}">
                <a16:creationId xmlns:a16="http://schemas.microsoft.com/office/drawing/2014/main" id="{5639D571-850C-4D4F-B84F-56CD2DC9F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555F7E3-2868-4D15-8B8A-665B80B083FB}" type="slidenum">
              <a:rPr lang="en-US" altLang="en-US"/>
              <a:pPr eaLnBrk="1" hangingPunct="1">
                <a:spcBef>
                  <a:spcPct val="0"/>
                </a:spcBef>
              </a:pPr>
              <a:t>59</a:t>
            </a:fld>
            <a:endParaRPr lang="en-US" altLang="en-US"/>
          </a:p>
        </p:txBody>
      </p:sp>
    </p:spTree>
    <p:extLst>
      <p:ext uri="{BB962C8B-B14F-4D97-AF65-F5344CB8AC3E}">
        <p14:creationId xmlns:p14="http://schemas.microsoft.com/office/powerpoint/2010/main" val="3781327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latin typeface="Arial" panose="020B0604020202020204" pitchFamily="34" charset="0"/>
                <a:ea typeface="ＭＳ Ｐゴシック" panose="020B0600070205080204" pitchFamily="34" charset="-128"/>
              </a:rPr>
              <a:t>This slide shows a worker exposed to a swing fall hazard. </a:t>
            </a:r>
          </a:p>
          <a:p>
            <a:endParaRPr lang="en-US" altLang="en-US" b="1" dirty="0" smtClean="0">
              <a:latin typeface="Arial" panose="020B0604020202020204" pitchFamily="34" charset="0"/>
              <a:ea typeface="ＭＳ Ｐゴシック" panose="020B0600070205080204" pitchFamily="34" charset="-128"/>
            </a:endParaRPr>
          </a:p>
          <a:p>
            <a:r>
              <a:rPr lang="en-US" altLang="en-US" dirty="0" smtClean="0">
                <a:ea typeface="ＭＳ Ｐゴシック" panose="020B0600070205080204" pitchFamily="34" charset="-128"/>
              </a:rPr>
              <a:t>Photo provided by materials developed through a Susan Harwood Training Grant, a program of the US Department of Labor, Occupational Safety &amp; Health Administration </a:t>
            </a:r>
          </a:p>
          <a:p>
            <a:endParaRPr lang="en-US" altLang="en-US" b="1" dirty="0" smtClean="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60</a:t>
            </a:fld>
            <a:endParaRPr lang="en-US"/>
          </a:p>
        </p:txBody>
      </p:sp>
    </p:spTree>
    <p:extLst>
      <p:ext uri="{BB962C8B-B14F-4D97-AF65-F5344CB8AC3E}">
        <p14:creationId xmlns:p14="http://schemas.microsoft.com/office/powerpoint/2010/main" val="40316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some OSHA State-Plan states may have different trigger heights of when conventional fall protection is required on residential jobsites. Participants should refer to their state-plan requirements to understand if they have different requirements from federal OSHA. </a:t>
            </a:r>
          </a:p>
        </p:txBody>
      </p:sp>
      <p:sp>
        <p:nvSpPr>
          <p:cNvPr id="4" name="Slide Number Placeholder 3"/>
          <p:cNvSpPr>
            <a:spLocks noGrp="1"/>
          </p:cNvSpPr>
          <p:nvPr>
            <p:ph type="sldNum" sz="quarter" idx="10"/>
          </p:nvPr>
        </p:nvSpPr>
        <p:spPr/>
        <p:txBody>
          <a:bodyPr/>
          <a:lstStyle/>
          <a:p>
            <a:fld id="{B81ED52B-E31C-4633-9C0F-3F1E6FA0A1CC}" type="slidenum">
              <a:rPr lang="en-US" smtClean="0"/>
              <a:t>7</a:t>
            </a:fld>
            <a:endParaRPr lang="en-US"/>
          </a:p>
        </p:txBody>
      </p:sp>
    </p:spTree>
    <p:extLst>
      <p:ext uri="{BB962C8B-B14F-4D97-AF65-F5344CB8AC3E}">
        <p14:creationId xmlns:p14="http://schemas.microsoft.com/office/powerpoint/2010/main" val="3529007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a worker working at heights above 6 feet without utilizing conventional fall protection.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61</a:t>
            </a:fld>
            <a:endParaRPr lang="en-US" altLang="en-US"/>
          </a:p>
        </p:txBody>
      </p:sp>
    </p:spTree>
    <p:extLst>
      <p:ext uri="{BB962C8B-B14F-4D97-AF65-F5344CB8AC3E}">
        <p14:creationId xmlns:p14="http://schemas.microsoft.com/office/powerpoint/2010/main" val="610597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a worker working at heights above 6 feet without utilizing conventional fall protection.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62</a:t>
            </a:fld>
            <a:endParaRPr lang="en-US" altLang="en-US"/>
          </a:p>
        </p:txBody>
      </p:sp>
    </p:spTree>
    <p:extLst>
      <p:ext uri="{BB962C8B-B14F-4D97-AF65-F5344CB8AC3E}">
        <p14:creationId xmlns:p14="http://schemas.microsoft.com/office/powerpoint/2010/main" val="1669811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photo shows stairs with 4 or more risers without proper handrails or guardrails. Additionally there is an unguarded wall opening that Is not protected by guardrails.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61D0C-2543-4D67-92CF-737C295AD84D}" type="slidenum">
              <a:rPr lang="en-US" altLang="en-US"/>
              <a:pPr>
                <a:spcBef>
                  <a:spcPct val="0"/>
                </a:spcBef>
              </a:pPr>
              <a:t>63</a:t>
            </a:fld>
            <a:endParaRPr lang="en-US" altLang="en-US"/>
          </a:p>
        </p:txBody>
      </p:sp>
    </p:spTree>
    <p:extLst>
      <p:ext uri="{BB962C8B-B14F-4D97-AF65-F5344CB8AC3E}">
        <p14:creationId xmlns:p14="http://schemas.microsoft.com/office/powerpoint/2010/main" val="1678601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9245D00-723C-48AB-8025-5D27753E0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021F4CB6-FD64-45C5-962A-1618239CF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3200" dirty="0">
                <a:latin typeface="Arial" panose="020B0604020202020204" pitchFamily="34" charset="0"/>
                <a:ea typeface="ＭＳ Ｐゴシック" panose="020B0600070205080204" pitchFamily="34" charset="-128"/>
                <a:cs typeface="Arial" panose="020B0604020202020204" pitchFamily="34" charset="0"/>
              </a:rPr>
              <a:t>Limitations of conventional fall protection systems during the installation of exterior walls may include the l</a:t>
            </a:r>
            <a:r>
              <a:rPr lang="en-US" altLang="en-US" sz="2800" dirty="0">
                <a:latin typeface="Arial" panose="020B0604020202020204" pitchFamily="34" charset="0"/>
                <a:ea typeface="ＭＳ Ｐゴシック" panose="020B0600070205080204" pitchFamily="34" charset="-128"/>
                <a:cs typeface="Arial" panose="020B0604020202020204" pitchFamily="34" charset="0"/>
              </a:rPr>
              <a:t>ack of a suitable anchor point or in special instances where the installation of guardrail system could involve more risk, due to the duration of the fall exposure. </a:t>
            </a:r>
          </a:p>
          <a:p>
            <a:endParaRPr lang="en-US" altLang="en-US" dirty="0">
              <a:ea typeface="ＭＳ Ｐゴシック" panose="020B0600070205080204" pitchFamily="34" charset="-128"/>
            </a:endParaRPr>
          </a:p>
        </p:txBody>
      </p:sp>
      <p:sp>
        <p:nvSpPr>
          <p:cNvPr id="149508" name="Slide Number Placeholder 3">
            <a:extLst>
              <a:ext uri="{FF2B5EF4-FFF2-40B4-BE49-F238E27FC236}">
                <a16:creationId xmlns:a16="http://schemas.microsoft.com/office/drawing/2014/main" id="{3197D29A-13DF-4EDD-91C5-4AE92CAEF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C751C78-001D-47CF-9C4C-86FC835D2B07}" type="slidenum">
              <a:rPr lang="en-US" altLang="en-US"/>
              <a:pPr eaLnBrk="1" hangingPunct="1">
                <a:spcBef>
                  <a:spcPct val="0"/>
                </a:spcBef>
              </a:pPr>
              <a:t>64</a:t>
            </a:fld>
            <a:endParaRPr lang="en-US" altLang="en-US"/>
          </a:p>
        </p:txBody>
      </p:sp>
    </p:spTree>
    <p:extLst>
      <p:ext uri="{BB962C8B-B14F-4D97-AF65-F5344CB8AC3E}">
        <p14:creationId xmlns:p14="http://schemas.microsoft.com/office/powerpoint/2010/main" val="41144229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F1A2CD0-9473-4102-AF43-41B16C269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286519B4-CB12-43D2-B8F2-AD44B0BFE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50532" name="Slide Number Placeholder 3">
            <a:extLst>
              <a:ext uri="{FF2B5EF4-FFF2-40B4-BE49-F238E27FC236}">
                <a16:creationId xmlns:a16="http://schemas.microsoft.com/office/drawing/2014/main" id="{F6A17C8E-8290-427B-9E68-562571022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2B521AA-DB26-48C2-99E7-EACB3A647083}" type="slidenum">
              <a:rPr lang="en-US" altLang="en-US"/>
              <a:pPr eaLnBrk="1" hangingPunct="1">
                <a:spcBef>
                  <a:spcPct val="0"/>
                </a:spcBef>
              </a:pPr>
              <a:t>65</a:t>
            </a:fld>
            <a:endParaRPr lang="en-US" altLang="en-US"/>
          </a:p>
        </p:txBody>
      </p:sp>
    </p:spTree>
    <p:extLst>
      <p:ext uri="{BB962C8B-B14F-4D97-AF65-F5344CB8AC3E}">
        <p14:creationId xmlns:p14="http://schemas.microsoft.com/office/powerpoint/2010/main" val="1835899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trigger height for when conventional fall protection is required is 6 feet. Workers need to be trained before being exposed to fall hazards, and must understand the proper use and limitations of fall protection systems being utilized. </a:t>
            </a:r>
          </a:p>
        </p:txBody>
      </p:sp>
      <p:sp>
        <p:nvSpPr>
          <p:cNvPr id="4" name="Slide Number Placeholder 3"/>
          <p:cNvSpPr>
            <a:spLocks noGrp="1"/>
          </p:cNvSpPr>
          <p:nvPr>
            <p:ph type="sldNum" sz="quarter" idx="10"/>
          </p:nvPr>
        </p:nvSpPr>
        <p:spPr/>
        <p:txBody>
          <a:bodyPr/>
          <a:lstStyle/>
          <a:p>
            <a:fld id="{B81ED52B-E31C-4633-9C0F-3F1E6FA0A1CC}" type="slidenum">
              <a:rPr lang="en-US" smtClean="0"/>
              <a:t>66</a:t>
            </a:fld>
            <a:endParaRPr lang="en-US"/>
          </a:p>
        </p:txBody>
      </p:sp>
    </p:spTree>
    <p:extLst>
      <p:ext uri="{BB962C8B-B14F-4D97-AF65-F5344CB8AC3E}">
        <p14:creationId xmlns:p14="http://schemas.microsoft.com/office/powerpoint/2010/main" val="243012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panose="020B0600070205080204" pitchFamily="34" charset="-128"/>
              </a:rPr>
              <a:t>OSHA identifies guardrails, safety nets and personal fall arrest systems as the three types of conventional fall protection. </a:t>
            </a:r>
          </a:p>
          <a:p>
            <a:endParaRPr lang="en-US" dirty="0"/>
          </a:p>
        </p:txBody>
      </p:sp>
      <p:sp>
        <p:nvSpPr>
          <p:cNvPr id="4" name="Slide Number Placeholder 3"/>
          <p:cNvSpPr>
            <a:spLocks noGrp="1"/>
          </p:cNvSpPr>
          <p:nvPr>
            <p:ph type="sldNum" sz="quarter" idx="10"/>
          </p:nvPr>
        </p:nvSpPr>
        <p:spPr/>
        <p:txBody>
          <a:bodyPr/>
          <a:lstStyle/>
          <a:p>
            <a:fld id="{B81ED52B-E31C-4633-9C0F-3F1E6FA0A1CC}" type="slidenum">
              <a:rPr lang="en-US" smtClean="0"/>
              <a:t>8</a:t>
            </a:fld>
            <a:endParaRPr lang="en-US"/>
          </a:p>
        </p:txBody>
      </p:sp>
    </p:spTree>
    <p:extLst>
      <p:ext uri="{BB962C8B-B14F-4D97-AF65-F5344CB8AC3E}">
        <p14:creationId xmlns:p14="http://schemas.microsoft.com/office/powerpoint/2010/main" val="288402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8A5874-07F9-4B58-BA63-ED444ACB344D}" type="slidenum">
              <a:rPr lang="en-US" altLang="en-US"/>
              <a:pPr>
                <a:spcBef>
                  <a:spcPct val="0"/>
                </a:spcBef>
              </a:pPr>
              <a:t>9</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 guardrail is a barrier built to OSHA specifications and is constructed to prevent workers from falling to lower levels. They can be used to protect against window and wall openings, unprotected sides and edges and floor hole hazards. </a:t>
            </a:r>
          </a:p>
        </p:txBody>
      </p:sp>
    </p:spTree>
    <p:extLst>
      <p:ext uri="{BB962C8B-B14F-4D97-AF65-F5344CB8AC3E}">
        <p14:creationId xmlns:p14="http://schemas.microsoft.com/office/powerpoint/2010/main" val="103773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F1361AB-6EB5-429B-9097-2532EF6BA085}"/>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43544B5C-F0F6-4178-8576-EE00F12CE4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Arial" panose="020B0604020202020204" pitchFamily="34" charset="0"/>
              </a:rPr>
              <a:t>Guardrails can be used to protect workers from falling during many stages of the residential construction process. This slide shows a variety of hazards that guardrails can be used </a:t>
            </a:r>
            <a:r>
              <a:rPr lang="en-US" altLang="en-US" dirty="0">
                <a:latin typeface="Arial" panose="020B0604020202020204" pitchFamily="34" charset="0"/>
              </a:rPr>
              <a:t>to protect workers from falls. </a:t>
            </a:r>
            <a:endParaRPr lang="en-US" altLang="en-US" b="1"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DB84EA8C-3A65-4790-82F1-010F6B5A83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48443C-F2D3-4A48-BFAC-D8D415988417}" type="slidenum">
              <a:rPr lang="en-US" altLang="en-US"/>
              <a:pPr>
                <a:spcBef>
                  <a:spcPct val="0"/>
                </a:spcBef>
              </a:pPr>
              <a:t>10</a:t>
            </a:fld>
            <a:endParaRPr lang="en-US" altLang="en-US"/>
          </a:p>
        </p:txBody>
      </p:sp>
    </p:spTree>
    <p:extLst>
      <p:ext uri="{BB962C8B-B14F-4D97-AF65-F5344CB8AC3E}">
        <p14:creationId xmlns:p14="http://schemas.microsoft.com/office/powerpoint/2010/main" val="247335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anchor="b"/>
          <a:lstStyle>
            <a:lvl1pPr>
              <a:defRPr sz="7200" b="1">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2052"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Job-site Safety Institut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F814BF-F05B-473D-8F66-A113CFE829BE}"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2"/>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814BF-F05B-473D-8F66-A113CFE829BE}"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F814BF-F05B-473D-8F66-A113CFE829BE}" type="datetimeFigureOut">
              <a:rPr lang="en-US" smtClean="0"/>
              <a:t>3/24/2021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39.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t>
            </a:r>
            <a:r>
              <a:rPr lang="en-US" dirty="0" smtClean="0"/>
              <a:t>4</a:t>
            </a:r>
            <a:endParaRPr lang="en-US" dirty="0"/>
          </a:p>
        </p:txBody>
      </p:sp>
      <p:sp>
        <p:nvSpPr>
          <p:cNvPr id="3" name="Text Placeholder 2"/>
          <p:cNvSpPr>
            <a:spLocks noGrp="1"/>
          </p:cNvSpPr>
          <p:nvPr>
            <p:ph type="body" idx="1"/>
          </p:nvPr>
        </p:nvSpPr>
        <p:spPr>
          <a:xfrm>
            <a:off x="1219195" y="4777381"/>
            <a:ext cx="9904413" cy="860400"/>
          </a:xfrm>
        </p:spPr>
        <p:txBody>
          <a:bodyPr>
            <a:normAutofit/>
          </a:bodyPr>
          <a:lstStyle/>
          <a:p>
            <a:r>
              <a:rPr lang="en-US" dirty="0"/>
              <a:t>Conventional Fall Protection</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2D3F9E5-A2D2-4E63-941D-660B79753DAC}"/>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Guardrail Systems Are Needed For:</a:t>
            </a:r>
          </a:p>
        </p:txBody>
      </p:sp>
      <p:sp>
        <p:nvSpPr>
          <p:cNvPr id="37891" name="Rectangle 3">
            <a:extLst>
              <a:ext uri="{FF2B5EF4-FFF2-40B4-BE49-F238E27FC236}">
                <a16:creationId xmlns:a16="http://schemas.microsoft.com/office/drawing/2014/main" id="{3BF91D91-E121-4CD1-9156-D2B3AE39EBAC}"/>
              </a:ext>
            </a:extLst>
          </p:cNvPr>
          <p:cNvSpPr>
            <a:spLocks noGrp="1" noChangeArrowheads="1"/>
          </p:cNvSpPr>
          <p:nvPr>
            <p:ph idx="1"/>
          </p:nvPr>
        </p:nvSpPr>
        <p:spPr>
          <a:xfrm>
            <a:off x="1104293" y="1721322"/>
            <a:ext cx="8946541" cy="4195481"/>
          </a:xfrm>
        </p:spPr>
        <p:txBody>
          <a:bodyPr>
            <a:normAutofit fontScale="92500" lnSpcReduction="10000"/>
          </a:bodyPr>
          <a:lstStyle/>
          <a:p>
            <a:pPr eaLnBrk="1" hangingPunct="1">
              <a:lnSpc>
                <a:spcPct val="90000"/>
              </a:lnSpc>
            </a:pPr>
            <a:r>
              <a:rPr lang="en-US" altLang="en-US" dirty="0">
                <a:latin typeface="Arial" panose="020B0604020202020204" pitchFamily="34" charset="0"/>
                <a:cs typeface="Arial" panose="020B0604020202020204" pitchFamily="34" charset="0"/>
              </a:rPr>
              <a:t>Stairwell Openings</a:t>
            </a:r>
          </a:p>
          <a:p>
            <a:pPr eaLnBrk="1" hangingPunct="1">
              <a:lnSpc>
                <a:spcPct val="90000"/>
              </a:lnSpc>
            </a:pPr>
            <a:r>
              <a:rPr lang="en-US" altLang="en-US" dirty="0">
                <a:latin typeface="Arial" panose="020B0604020202020204" pitchFamily="34" charset="0"/>
                <a:cs typeface="Arial" panose="020B0604020202020204" pitchFamily="34" charset="0"/>
              </a:rPr>
              <a:t>Open-sided Wall Openings</a:t>
            </a:r>
          </a:p>
          <a:p>
            <a:pPr eaLnBrk="1" hangingPunct="1">
              <a:lnSpc>
                <a:spcPct val="90000"/>
              </a:lnSpc>
            </a:pPr>
            <a:r>
              <a:rPr lang="en-US" altLang="en-US" dirty="0">
                <a:latin typeface="Arial" panose="020B0604020202020204" pitchFamily="34" charset="0"/>
                <a:cs typeface="Arial" panose="020B0604020202020204" pitchFamily="34" charset="0"/>
              </a:rPr>
              <a:t>Second and Third Story Non-loading Bearing Walls When the Studs Are 24” OC</a:t>
            </a:r>
          </a:p>
          <a:p>
            <a:pPr eaLnBrk="1" hangingPunct="1">
              <a:lnSpc>
                <a:spcPct val="90000"/>
              </a:lnSpc>
            </a:pPr>
            <a:r>
              <a:rPr lang="en-US" altLang="en-US" dirty="0">
                <a:latin typeface="Arial" panose="020B0604020202020204" pitchFamily="34" charset="0"/>
                <a:cs typeface="Arial" panose="020B0604020202020204" pitchFamily="34" charset="0"/>
              </a:rPr>
              <a:t>Low (Less Than 39”) Silled Windows</a:t>
            </a:r>
          </a:p>
          <a:p>
            <a:pPr eaLnBrk="1" hangingPunct="1">
              <a:lnSpc>
                <a:spcPct val="90000"/>
              </a:lnSpc>
            </a:pPr>
            <a:r>
              <a:rPr lang="en-US" altLang="en-US" dirty="0">
                <a:latin typeface="Arial" panose="020B0604020202020204" pitchFamily="34" charset="0"/>
                <a:cs typeface="Arial" panose="020B0604020202020204" pitchFamily="34" charset="0"/>
              </a:rPr>
              <a:t>Second and Third Story Deck Floor Holes for Open Foyers or Cat Walks</a:t>
            </a:r>
          </a:p>
          <a:p>
            <a:pPr eaLnBrk="1" hangingPunct="1">
              <a:lnSpc>
                <a:spcPct val="90000"/>
              </a:lnSpc>
            </a:pPr>
            <a:r>
              <a:rPr lang="en-US" altLang="en-US" dirty="0">
                <a:latin typeface="Arial" panose="020B0604020202020204" pitchFamily="34" charset="0"/>
                <a:cs typeface="Arial" panose="020B0604020202020204" pitchFamily="34" charset="0"/>
              </a:rPr>
              <a:t>Sliding Glass and French Door Openings Onto Decks and Porches</a:t>
            </a:r>
          </a:p>
          <a:p>
            <a:pPr eaLnBrk="1" hangingPunct="1">
              <a:lnSpc>
                <a:spcPct val="90000"/>
              </a:lnSpc>
            </a:pPr>
            <a:r>
              <a:rPr lang="en-US" altLang="en-US" dirty="0">
                <a:latin typeface="Arial" panose="020B0604020202020204" pitchFamily="34" charset="0"/>
                <a:cs typeface="Arial" panose="020B0604020202020204" pitchFamily="34" charset="0"/>
              </a:rPr>
              <a:t>Skylight Openings Cut Into the Roof</a:t>
            </a:r>
          </a:p>
        </p:txBody>
      </p:sp>
    </p:spTree>
    <p:extLst>
      <p:ext uri="{BB962C8B-B14F-4D97-AF65-F5344CB8AC3E}">
        <p14:creationId xmlns:p14="http://schemas.microsoft.com/office/powerpoint/2010/main" val="19640425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4551B3B-B4E4-49B1-9EC8-4B86E4BB7C92}"/>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Height Requirements for Guardrails</a:t>
            </a:r>
          </a:p>
        </p:txBody>
      </p:sp>
      <p:sp>
        <p:nvSpPr>
          <p:cNvPr id="39939" name="Rectangle 3">
            <a:extLst>
              <a:ext uri="{FF2B5EF4-FFF2-40B4-BE49-F238E27FC236}">
                <a16:creationId xmlns:a16="http://schemas.microsoft.com/office/drawing/2014/main" id="{15D586EA-2930-499C-88DA-9515531B32DF}"/>
              </a:ext>
            </a:extLst>
          </p:cNvPr>
          <p:cNvSpPr>
            <a:spLocks noGrp="1" noChangeArrowheads="1"/>
          </p:cNvSpPr>
          <p:nvPr>
            <p:ph idx="1"/>
          </p:nvPr>
        </p:nvSpPr>
        <p:spPr>
          <a:xfrm>
            <a:off x="1104293" y="1731371"/>
            <a:ext cx="8946541" cy="4195481"/>
          </a:xfrm>
        </p:spPr>
        <p:txBody>
          <a:bodyPr>
            <a:normAutofit/>
          </a:bodyPr>
          <a:lstStyle/>
          <a:p>
            <a:pPr marL="342900" lvl="1" indent="-342900">
              <a:lnSpc>
                <a:spcPct val="80000"/>
              </a:lnSpc>
              <a:buFont typeface="Wingdings 3" charset="2"/>
              <a:buChar char=""/>
            </a:pPr>
            <a:r>
              <a:rPr lang="en-US" altLang="en-US" sz="3200" dirty="0">
                <a:latin typeface="Arial" panose="020B0604020202020204" pitchFamily="34" charset="0"/>
                <a:cs typeface="Arial" panose="020B0604020202020204" pitchFamily="34" charset="0"/>
              </a:rPr>
              <a:t>Toprail</a:t>
            </a:r>
          </a:p>
          <a:p>
            <a:pPr marL="742950" lvl="2" indent="-342900">
              <a:lnSpc>
                <a:spcPct val="80000"/>
              </a:lnSpc>
              <a:buFont typeface="Wingdings 3" charset="2"/>
              <a:buChar char=""/>
            </a:pPr>
            <a:r>
              <a:rPr lang="en-US" altLang="en-US" sz="2800" dirty="0">
                <a:latin typeface="Arial" panose="020B0604020202020204" pitchFamily="34" charset="0"/>
                <a:cs typeface="Arial" panose="020B0604020202020204" pitchFamily="34" charset="0"/>
              </a:rPr>
              <a:t>42 in. ± </a:t>
            </a:r>
            <a:r>
              <a:rPr lang="en-US" altLang="en-US" sz="2800" dirty="0" smtClean="0">
                <a:latin typeface="Arial" panose="020B0604020202020204" pitchFamily="34" charset="0"/>
                <a:cs typeface="Arial" panose="020B0604020202020204" pitchFamily="34" charset="0"/>
              </a:rPr>
              <a:t>3 in. (1.1 </a:t>
            </a:r>
            <a:r>
              <a:rPr lang="en-US" altLang="en-US" sz="2800" dirty="0">
                <a:latin typeface="Arial" panose="020B0604020202020204" pitchFamily="34" charset="0"/>
                <a:cs typeface="Arial" panose="020B0604020202020204" pitchFamily="34" charset="0"/>
              </a:rPr>
              <a:t>m)</a:t>
            </a:r>
          </a:p>
          <a:p>
            <a:pPr marL="342900" lvl="1" indent="-342900">
              <a:lnSpc>
                <a:spcPct val="80000"/>
              </a:lnSpc>
              <a:buFont typeface="Wingdings 3" charset="2"/>
              <a:buChar char=""/>
            </a:pPr>
            <a:r>
              <a:rPr lang="en-US" altLang="en-US" sz="3200" dirty="0">
                <a:latin typeface="Arial" panose="020B0604020202020204" pitchFamily="34" charset="0"/>
                <a:cs typeface="Arial" panose="020B0604020202020204" pitchFamily="34" charset="0"/>
              </a:rPr>
              <a:t>Midrail </a:t>
            </a:r>
          </a:p>
          <a:p>
            <a:pPr marL="742950" lvl="2" indent="-342900">
              <a:lnSpc>
                <a:spcPct val="80000"/>
              </a:lnSpc>
              <a:buFont typeface="Wingdings 3" charset="2"/>
              <a:buChar char=""/>
            </a:pPr>
            <a:r>
              <a:rPr lang="en-US" altLang="en-US" sz="2800" dirty="0">
                <a:latin typeface="Arial" panose="020B0604020202020204" pitchFamily="34" charset="0"/>
                <a:cs typeface="Arial" panose="020B0604020202020204" pitchFamily="34" charset="0"/>
              </a:rPr>
              <a:t>21 in. ± 3 </a:t>
            </a:r>
            <a:r>
              <a:rPr lang="en-US" altLang="en-US" sz="2800" dirty="0" smtClean="0">
                <a:latin typeface="Arial" panose="020B0604020202020204" pitchFamily="34" charset="0"/>
                <a:cs typeface="Arial" panose="020B0604020202020204" pitchFamily="34" charset="0"/>
              </a:rPr>
              <a:t>in. </a:t>
            </a:r>
            <a:r>
              <a:rPr lang="en-US" altLang="en-US" sz="2800" dirty="0">
                <a:latin typeface="Arial" panose="020B0604020202020204" pitchFamily="34" charset="0"/>
                <a:cs typeface="Arial" panose="020B0604020202020204" pitchFamily="34" charset="0"/>
              </a:rPr>
              <a:t>(50 cm)</a:t>
            </a:r>
          </a:p>
          <a:p>
            <a:pPr marL="342900" lvl="1" indent="-342900">
              <a:lnSpc>
                <a:spcPct val="80000"/>
              </a:lnSpc>
              <a:buFont typeface="Wingdings 3" charset="2"/>
              <a:buChar char=""/>
            </a:pPr>
            <a:r>
              <a:rPr lang="en-US" altLang="en-US" sz="3200" dirty="0">
                <a:latin typeface="Arial" panose="020B0604020202020204" pitchFamily="34" charset="0"/>
                <a:cs typeface="Arial" panose="020B0604020202020204" pitchFamily="34" charset="0"/>
              </a:rPr>
              <a:t>Toe Board</a:t>
            </a:r>
          </a:p>
          <a:p>
            <a:pPr marL="742950" lvl="2" indent="-342900">
              <a:lnSpc>
                <a:spcPct val="80000"/>
              </a:lnSpc>
              <a:buFont typeface="Wingdings 3" charset="2"/>
              <a:buChar char=""/>
            </a:pPr>
            <a:r>
              <a:rPr lang="en-US" altLang="en-US" sz="2800" dirty="0">
                <a:latin typeface="Arial" panose="020B0604020202020204" pitchFamily="34" charset="0"/>
                <a:cs typeface="Arial" panose="020B0604020202020204" pitchFamily="34" charset="0"/>
              </a:rPr>
              <a:t>Minimum of 3 ½ in. (4 in. nominal) (10.2 cm)</a:t>
            </a:r>
          </a:p>
        </p:txBody>
      </p:sp>
    </p:spTree>
    <p:extLst>
      <p:ext uri="{BB962C8B-B14F-4D97-AF65-F5344CB8AC3E}">
        <p14:creationId xmlns:p14="http://schemas.microsoft.com/office/powerpoint/2010/main" val="4362902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Requirements for Guardrails</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Vertical Supports </a:t>
            </a:r>
          </a:p>
          <a:p>
            <a:pPr lvl="1" eaLnBrk="1" hangingPunct="1"/>
            <a:r>
              <a:rPr lang="en-US" altLang="en-US" dirty="0">
                <a:latin typeface="Arial" panose="020B0604020202020204" pitchFamily="34" charset="0"/>
                <a:cs typeface="Arial" panose="020B0604020202020204" pitchFamily="34" charset="0"/>
              </a:rPr>
              <a:t>Install no more than every  </a:t>
            </a:r>
            <a:r>
              <a:rPr lang="en-US" altLang="en-US" u="sng" dirty="0">
                <a:latin typeface="Arial" panose="020B0604020202020204" pitchFamily="34" charset="0"/>
                <a:cs typeface="Arial" panose="020B0604020202020204" pitchFamily="34" charset="0"/>
              </a:rPr>
              <a:t>8 ft</a:t>
            </a:r>
            <a:r>
              <a:rPr lang="en-US" altLang="en-US" dirty="0">
                <a:latin typeface="Arial" panose="020B0604020202020204" pitchFamily="34" charset="0"/>
                <a:cs typeface="Arial" panose="020B0604020202020204" pitchFamily="34" charset="0"/>
              </a:rPr>
              <a:t>. (2.4 m) </a:t>
            </a:r>
          </a:p>
          <a:p>
            <a:pPr eaLnBrk="1" hangingPunct="1"/>
            <a:r>
              <a:rPr lang="en-US" altLang="en-US" dirty="0">
                <a:latin typeface="Arial" panose="020B0604020202020204" pitchFamily="34" charset="0"/>
                <a:cs typeface="Arial" panose="020B0604020202020204" pitchFamily="34" charset="0"/>
              </a:rPr>
              <a:t>Weight Requirement</a:t>
            </a:r>
          </a:p>
          <a:p>
            <a:pPr lvl="1" eaLnBrk="1" hangingPunct="1"/>
            <a:r>
              <a:rPr lang="en-US" altLang="en-US" dirty="0">
                <a:latin typeface="Arial" panose="020B0604020202020204" pitchFamily="34" charset="0"/>
                <a:cs typeface="Arial" panose="020B0604020202020204" pitchFamily="34" charset="0"/>
              </a:rPr>
              <a:t>Must support at least </a:t>
            </a:r>
            <a:r>
              <a:rPr lang="en-US" altLang="en-US" u="sng" dirty="0">
                <a:latin typeface="Arial" panose="020B0604020202020204" pitchFamily="34" charset="0"/>
                <a:cs typeface="Arial" panose="020B0604020202020204" pitchFamily="34" charset="0"/>
              </a:rPr>
              <a:t>200 </a:t>
            </a:r>
            <a:r>
              <a:rPr lang="en-US" altLang="en-US" dirty="0">
                <a:latin typeface="Arial" panose="020B0604020202020204" pitchFamily="34" charset="0"/>
                <a:cs typeface="Arial" panose="020B0604020202020204" pitchFamily="34" charset="0"/>
              </a:rPr>
              <a:t>lbs. (90.9 kg) of force outward and downward along top edge</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5922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863" y="452718"/>
            <a:ext cx="8197971" cy="1204632"/>
          </a:xfrm>
        </p:spPr>
        <p:txBody>
          <a:bodyPr/>
          <a:lstStyle/>
          <a:p>
            <a:r>
              <a:rPr lang="en-US" altLang="en-US" dirty="0" smtClean="0"/>
              <a:t>Properly </a:t>
            </a:r>
            <a:r>
              <a:rPr lang="en-US" altLang="en-US" dirty="0"/>
              <a:t>installed guardrail system</a:t>
            </a:r>
            <a:endParaRPr lang="en-US" dirty="0"/>
          </a:p>
        </p:txBody>
      </p:sp>
      <p:pic>
        <p:nvPicPr>
          <p:cNvPr id="11" name="Picture 13" descr="Image depicts a guardrail system protecting a floor opening." title="Image 3.4">
            <a:extLst>
              <a:ext uri="{FF2B5EF4-FFF2-40B4-BE49-F238E27FC236}">
                <a16:creationId xmlns:a16="http://schemas.microsoft.com/office/drawing/2014/main" id="{4DCB932C-5B84-4692-9943-2DDFC2A49D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descr="Proper Guardrail System showing toprail at 42 inches, midrail at 21 inches, and toeboard at 3 inches." title="Proper Guardrail System">
            <a:extLst>
              <a:ext uri="{FF2B5EF4-FFF2-40B4-BE49-F238E27FC236}">
                <a16:creationId xmlns:a16="http://schemas.microsoft.com/office/drawing/2014/main" id="{3147F5E7-A9E8-4AF3-B0E4-FE48CB95520E}"/>
              </a:ext>
            </a:extLst>
          </p:cNvPr>
          <p:cNvGrpSpPr>
            <a:grpSpLocks/>
          </p:cNvGrpSpPr>
          <p:nvPr/>
        </p:nvGrpSpPr>
        <p:grpSpPr bwMode="auto">
          <a:xfrm>
            <a:off x="2286000" y="1800225"/>
            <a:ext cx="4881282" cy="3200400"/>
            <a:chOff x="576" y="72"/>
            <a:chExt cx="2609" cy="3750"/>
          </a:xfrm>
        </p:grpSpPr>
        <p:sp>
          <p:nvSpPr>
            <p:cNvPr id="13" name="Rectangle 7">
              <a:extLst>
                <a:ext uri="{FF2B5EF4-FFF2-40B4-BE49-F238E27FC236}">
                  <a16:creationId xmlns:a16="http://schemas.microsoft.com/office/drawing/2014/main" id="{D4D37E0A-71FF-4FD6-8F5B-0B66C5F791D1}"/>
                </a:ext>
              </a:extLst>
            </p:cNvPr>
            <p:cNvSpPr>
              <a:spLocks noChangeArrowheads="1"/>
            </p:cNvSpPr>
            <p:nvPr/>
          </p:nvSpPr>
          <p:spPr bwMode="auto">
            <a:xfrm>
              <a:off x="725" y="284"/>
              <a:ext cx="2460" cy="613"/>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defRPr/>
              </a:pPr>
              <a:r>
                <a:rPr lang="en-US" sz="2800" dirty="0">
                  <a:solidFill>
                    <a:srgbClr val="66FF33"/>
                  </a:solidFill>
                  <a:effectLst>
                    <a:outerShdw blurRad="38100" dist="38100" dir="2700000" algn="tl">
                      <a:srgbClr val="C0C0C0"/>
                    </a:outerShdw>
                  </a:effectLst>
                  <a:latin typeface="Arial Black" pitchFamily="34" charset="0"/>
                </a:rPr>
                <a:t>Top-rail @ 42” ± </a:t>
              </a:r>
              <a:r>
                <a:rPr lang="en-US" sz="2800" dirty="0" smtClean="0">
                  <a:solidFill>
                    <a:srgbClr val="66FF33"/>
                  </a:solidFill>
                  <a:effectLst>
                    <a:outerShdw blurRad="38100" dist="38100" dir="2700000" algn="tl">
                      <a:srgbClr val="C0C0C0"/>
                    </a:outerShdw>
                  </a:effectLst>
                  <a:latin typeface="Arial Black" pitchFamily="34" charset="0"/>
                </a:rPr>
                <a:t>3” </a:t>
              </a:r>
              <a:endParaRPr lang="en-US" sz="2800" dirty="0">
                <a:solidFill>
                  <a:srgbClr val="66FF33"/>
                </a:solidFill>
                <a:effectLst>
                  <a:outerShdw blurRad="38100" dist="38100" dir="2700000" algn="tl">
                    <a:srgbClr val="C0C0C0"/>
                  </a:outerShdw>
                </a:effectLst>
                <a:latin typeface="Arial Black" pitchFamily="34" charset="0"/>
              </a:endParaRPr>
            </a:p>
          </p:txBody>
        </p:sp>
        <p:sp>
          <p:nvSpPr>
            <p:cNvPr id="14" name="Line 8">
              <a:extLst>
                <a:ext uri="{FF2B5EF4-FFF2-40B4-BE49-F238E27FC236}">
                  <a16:creationId xmlns:a16="http://schemas.microsoft.com/office/drawing/2014/main" id="{99E7523C-68B4-4D87-A8DC-7958767C528B}"/>
                </a:ext>
              </a:extLst>
            </p:cNvPr>
            <p:cNvSpPr>
              <a:spLocks noChangeShapeType="1"/>
            </p:cNvSpPr>
            <p:nvPr/>
          </p:nvSpPr>
          <p:spPr bwMode="auto">
            <a:xfrm>
              <a:off x="576" y="72"/>
              <a:ext cx="0" cy="3750"/>
            </a:xfrm>
            <a:prstGeom prst="line">
              <a:avLst/>
            </a:prstGeom>
            <a:noFill/>
            <a:ln w="120650">
              <a:solidFill>
                <a:srgbClr val="66FF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15" name="Line 11" title="Arrow">
            <a:extLst>
              <a:ext uri="{FF2B5EF4-FFF2-40B4-BE49-F238E27FC236}">
                <a16:creationId xmlns:a16="http://schemas.microsoft.com/office/drawing/2014/main" id="{DBCC12E4-B17D-49B0-A82B-CFD5C20C5202}"/>
              </a:ext>
            </a:extLst>
          </p:cNvPr>
          <p:cNvSpPr>
            <a:spLocks noChangeShapeType="1"/>
          </p:cNvSpPr>
          <p:nvPr/>
        </p:nvSpPr>
        <p:spPr bwMode="auto">
          <a:xfrm flipH="1">
            <a:off x="2835275" y="3152775"/>
            <a:ext cx="0" cy="2209800"/>
          </a:xfrm>
          <a:prstGeom prst="line">
            <a:avLst/>
          </a:prstGeom>
          <a:noFill/>
          <a:ln w="1016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 name="Rectangle 10">
            <a:extLst>
              <a:ext uri="{FF2B5EF4-FFF2-40B4-BE49-F238E27FC236}">
                <a16:creationId xmlns:a16="http://schemas.microsoft.com/office/drawing/2014/main" id="{467FC72A-9465-434D-A97E-1E2E1F24CCEB}"/>
              </a:ext>
            </a:extLst>
          </p:cNvPr>
          <p:cNvSpPr>
            <a:spLocks noChangeArrowheads="1"/>
          </p:cNvSpPr>
          <p:nvPr/>
        </p:nvSpPr>
        <p:spPr bwMode="auto">
          <a:xfrm>
            <a:off x="2987675" y="3838576"/>
            <a:ext cx="3676650" cy="523220"/>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defRPr/>
            </a:pPr>
            <a:r>
              <a:rPr lang="en-US" sz="2800" dirty="0">
                <a:solidFill>
                  <a:srgbClr val="0000FF"/>
                </a:solidFill>
                <a:effectLst>
                  <a:outerShdw blurRad="38100" dist="38100" dir="2700000" algn="tl">
                    <a:srgbClr val="C0C0C0"/>
                  </a:outerShdw>
                </a:effectLst>
                <a:latin typeface="Arial Black" pitchFamily="34" charset="0"/>
              </a:rPr>
              <a:t>Mid-rail @ 21” ± </a:t>
            </a:r>
            <a:r>
              <a:rPr lang="en-US" sz="2800" dirty="0" smtClean="0">
                <a:solidFill>
                  <a:srgbClr val="0000FF"/>
                </a:solidFill>
                <a:effectLst>
                  <a:outerShdw blurRad="38100" dist="38100" dir="2700000" algn="tl">
                    <a:srgbClr val="C0C0C0"/>
                  </a:outerShdw>
                </a:effectLst>
                <a:latin typeface="Arial Black" pitchFamily="34" charset="0"/>
              </a:rPr>
              <a:t>3” </a:t>
            </a:r>
            <a:endParaRPr lang="en-US" sz="2800" dirty="0">
              <a:solidFill>
                <a:srgbClr val="0000FF"/>
              </a:solidFill>
              <a:effectLst>
                <a:outerShdw blurRad="38100" dist="38100" dir="2700000" algn="tl">
                  <a:srgbClr val="C0C0C0"/>
                </a:outerShdw>
              </a:effectLst>
              <a:latin typeface="Arial Black" pitchFamily="34" charset="0"/>
            </a:endParaRPr>
          </a:p>
        </p:txBody>
      </p:sp>
      <p:grpSp>
        <p:nvGrpSpPr>
          <p:cNvPr id="17" name="Group 12" descr="Arrow pointing to toeboard at 3 inches." title="Arrow">
            <a:extLst>
              <a:ext uri="{FF2B5EF4-FFF2-40B4-BE49-F238E27FC236}">
                <a16:creationId xmlns:a16="http://schemas.microsoft.com/office/drawing/2014/main" id="{3B94874C-9C7F-4074-9360-2C6041B79F9D}"/>
              </a:ext>
            </a:extLst>
          </p:cNvPr>
          <p:cNvGrpSpPr>
            <a:grpSpLocks/>
          </p:cNvGrpSpPr>
          <p:nvPr/>
        </p:nvGrpSpPr>
        <p:grpSpPr bwMode="auto">
          <a:xfrm>
            <a:off x="3352801" y="5210175"/>
            <a:ext cx="4443413" cy="603250"/>
            <a:chOff x="1936" y="3666"/>
            <a:chExt cx="2308" cy="380"/>
          </a:xfrm>
        </p:grpSpPr>
        <p:sp>
          <p:nvSpPr>
            <p:cNvPr id="18" name="Rectangle 13">
              <a:extLst>
                <a:ext uri="{FF2B5EF4-FFF2-40B4-BE49-F238E27FC236}">
                  <a16:creationId xmlns:a16="http://schemas.microsoft.com/office/drawing/2014/main" id="{4CA4C94F-A9B6-4011-9626-C983519A6566}"/>
                </a:ext>
              </a:extLst>
            </p:cNvPr>
            <p:cNvSpPr>
              <a:spLocks noChangeArrowheads="1"/>
            </p:cNvSpPr>
            <p:nvPr/>
          </p:nvSpPr>
          <p:spPr bwMode="auto">
            <a:xfrm>
              <a:off x="2047" y="3716"/>
              <a:ext cx="2197" cy="330"/>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eaLnBrk="1" hangingPunct="1">
                <a:defRPr/>
              </a:pPr>
              <a:r>
                <a:rPr lang="en-US" sz="2800" dirty="0">
                  <a:solidFill>
                    <a:srgbClr val="FF0000"/>
                  </a:solidFill>
                  <a:effectLst>
                    <a:outerShdw blurRad="38100" dist="38100" dir="2700000" algn="tl">
                      <a:srgbClr val="C0C0C0"/>
                    </a:outerShdw>
                  </a:effectLst>
                  <a:latin typeface="Arial Black" pitchFamily="34" charset="0"/>
                </a:rPr>
                <a:t>Toeboard min. 3-1/2”</a:t>
              </a:r>
            </a:p>
          </p:txBody>
        </p:sp>
        <p:sp>
          <p:nvSpPr>
            <p:cNvPr id="19" name="Line 14">
              <a:extLst>
                <a:ext uri="{FF2B5EF4-FFF2-40B4-BE49-F238E27FC236}">
                  <a16:creationId xmlns:a16="http://schemas.microsoft.com/office/drawing/2014/main" id="{817A1E8A-5410-44C1-8197-784A1A7F63A1}"/>
                </a:ext>
              </a:extLst>
            </p:cNvPr>
            <p:cNvSpPr>
              <a:spLocks noChangeShapeType="1"/>
            </p:cNvSpPr>
            <p:nvPr/>
          </p:nvSpPr>
          <p:spPr bwMode="auto">
            <a:xfrm>
              <a:off x="1936" y="3666"/>
              <a:ext cx="0" cy="336"/>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4284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197546"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in Residential 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a:lstStyle/>
          <a:p>
            <a:pPr eaLnBrk="1" hangingPunct="1"/>
            <a:r>
              <a:rPr lang="en-US" altLang="en-US" dirty="0">
                <a:latin typeface="Arial" panose="020B0604020202020204" pitchFamily="34" charset="0"/>
                <a:cs typeface="Arial" panose="020B0604020202020204" pitchFamily="34" charset="0"/>
              </a:rPr>
              <a:t>Wall Openings</a:t>
            </a:r>
          </a:p>
          <a:p>
            <a:pPr lvl="1" eaLnBrk="1" hangingPunct="1"/>
            <a:r>
              <a:rPr lang="en-US" altLang="en-US" dirty="0">
                <a:latin typeface="Arial" panose="020B0604020202020204" pitchFamily="34" charset="0"/>
                <a:cs typeface="Arial" panose="020B0604020202020204" pitchFamily="34" charset="0"/>
              </a:rPr>
              <a:t>Wall openings greater than 18” need to be protected.</a:t>
            </a:r>
          </a:p>
          <a:p>
            <a:pPr eaLnBrk="1" hangingPunct="1"/>
            <a:endParaRPr lang="en-US" altLang="en-US" dirty="0">
              <a:latin typeface="Arial" panose="020B0604020202020204" pitchFamily="34" charset="0"/>
              <a:cs typeface="Arial" panose="020B0604020202020204" pitchFamily="34" charset="0"/>
            </a:endParaRPr>
          </a:p>
        </p:txBody>
      </p:sp>
      <p:pic>
        <p:nvPicPr>
          <p:cNvPr id="4" name="Picture 4" descr="Image depicts guardrails installed at a wall opening. " title="Image 3.5">
            <a:extLst>
              <a:ext uri="{FF2B5EF4-FFF2-40B4-BE49-F238E27FC236}">
                <a16:creationId xmlns:a16="http://schemas.microsoft.com/office/drawing/2014/main" id="{4863636D-BFB0-4546-AEBF-00BFE568D0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53656" y="2443842"/>
            <a:ext cx="5885544" cy="44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4743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458803"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Construction</a:t>
            </a:r>
            <a:endParaRPr lang="en-US" sz="3200" dirty="0">
              <a:latin typeface="Arial" panose="020B0604020202020204" pitchFamily="34" charset="0"/>
              <a:cs typeface="Arial" panose="020B0604020202020204" pitchFamily="34" charset="0"/>
            </a:endParaRPr>
          </a:p>
        </p:txBody>
      </p:sp>
      <p:sp>
        <p:nvSpPr>
          <p:cNvPr id="41987" name="Rectangle 3" descr="Line showing that wall openings greater than 18” need to be protected with a guardrail." title="Guardrail">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a:lstStyle/>
          <a:p>
            <a:pPr eaLnBrk="1" hangingPunct="1"/>
            <a:r>
              <a:rPr lang="en-US" altLang="en-US" dirty="0">
                <a:latin typeface="Arial" panose="020B0604020202020204" pitchFamily="34" charset="0"/>
                <a:cs typeface="Arial" panose="020B0604020202020204" pitchFamily="34" charset="0"/>
              </a:rPr>
              <a:t>Wall Openings</a:t>
            </a:r>
          </a:p>
          <a:p>
            <a:pPr lvl="1" eaLnBrk="1" hangingPunct="1"/>
            <a:r>
              <a:rPr lang="en-US" altLang="en-US" dirty="0">
                <a:latin typeface="Arial" panose="020B0604020202020204" pitchFamily="34" charset="0"/>
                <a:cs typeface="Arial" panose="020B0604020202020204" pitchFamily="34" charset="0"/>
              </a:rPr>
              <a:t>Wall openings greater than 18” need to be protected.</a:t>
            </a:r>
          </a:p>
          <a:p>
            <a:pPr eaLnBrk="1" hangingPunct="1"/>
            <a:endParaRPr lang="en-US" altLang="en-US" dirty="0">
              <a:latin typeface="Arial" panose="020B0604020202020204" pitchFamily="34" charset="0"/>
              <a:cs typeface="Arial" panose="020B0604020202020204" pitchFamily="34" charset="0"/>
            </a:endParaRPr>
          </a:p>
        </p:txBody>
      </p:sp>
      <p:pic>
        <p:nvPicPr>
          <p:cNvPr id="13" name="Content Placeholder 3" descr="Image depicts guardrails installed at a wall opening. " title="Image 3.6">
            <a:extLst>
              <a:ext uri="{FF2B5EF4-FFF2-40B4-BE49-F238E27FC236}">
                <a16:creationId xmlns:a16="http://schemas.microsoft.com/office/drawing/2014/main" id="{3C517101-96CE-46A5-B997-642D1AA026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76521" y="2358455"/>
            <a:ext cx="5999394" cy="4499545"/>
          </a:xfrm>
          <a:prstGeom prst="rect">
            <a:avLst/>
          </a:prstGeom>
        </p:spPr>
      </p:pic>
      <p:cxnSp>
        <p:nvCxnSpPr>
          <p:cNvPr id="14" name="Straight Connector 13" descr="Line showing that wall openings greater than 18” need to be protected with a guardrail." title="Line">
            <a:extLst>
              <a:ext uri="{FF2B5EF4-FFF2-40B4-BE49-F238E27FC236}">
                <a16:creationId xmlns:a16="http://schemas.microsoft.com/office/drawing/2014/main" id="{99E9ACFD-863A-40D7-85B7-E134CFB532DC}"/>
              </a:ext>
            </a:extLst>
          </p:cNvPr>
          <p:cNvCxnSpPr>
            <a:cxnSpLocks noChangeShapeType="1"/>
          </p:cNvCxnSpPr>
          <p:nvPr/>
        </p:nvCxnSpPr>
        <p:spPr bwMode="auto">
          <a:xfrm>
            <a:off x="2667000" y="4027714"/>
            <a:ext cx="6008915"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cxnSp>
      <p:cxnSp>
        <p:nvCxnSpPr>
          <p:cNvPr id="16" name="Straight Connector 15" descr="Line showing that wall openings greater than 18” need to be protected with a guardrail." title="Line">
            <a:extLst>
              <a:ext uri="{FF2B5EF4-FFF2-40B4-BE49-F238E27FC236}">
                <a16:creationId xmlns:a16="http://schemas.microsoft.com/office/drawing/2014/main" id="{7D69B406-5166-4724-A185-BED7C371E964}"/>
              </a:ext>
            </a:extLst>
          </p:cNvPr>
          <p:cNvCxnSpPr>
            <a:cxnSpLocks noChangeShapeType="1"/>
          </p:cNvCxnSpPr>
          <p:nvPr/>
        </p:nvCxnSpPr>
        <p:spPr bwMode="auto">
          <a:xfrm>
            <a:off x="2667000" y="4746171"/>
            <a:ext cx="6008915"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3360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066918"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a:lstStyle/>
          <a:p>
            <a:pPr eaLnBrk="1" hangingPunct="1"/>
            <a:r>
              <a:rPr lang="en-US" altLang="en-US" dirty="0">
                <a:latin typeface="Arial" panose="020B0604020202020204" pitchFamily="34" charset="0"/>
                <a:cs typeface="Arial" panose="020B0604020202020204" pitchFamily="34" charset="0"/>
              </a:rPr>
              <a:t>Wall Openings</a:t>
            </a:r>
          </a:p>
          <a:p>
            <a:pPr lvl="1" eaLnBrk="1" hangingPunct="1"/>
            <a:r>
              <a:rPr lang="en-US" altLang="en-US" dirty="0">
                <a:latin typeface="Arial" panose="020B0604020202020204" pitchFamily="34" charset="0"/>
                <a:cs typeface="Arial" panose="020B0604020202020204" pitchFamily="34" charset="0"/>
              </a:rPr>
              <a:t>Wall openings greater than 18” need to be protected.</a:t>
            </a:r>
          </a:p>
          <a:p>
            <a:pPr eaLnBrk="1" hangingPunct="1"/>
            <a:endParaRPr lang="en-US" altLang="en-US" dirty="0">
              <a:latin typeface="Arial" panose="020B0604020202020204" pitchFamily="34" charset="0"/>
              <a:cs typeface="Arial" panose="020B0604020202020204" pitchFamily="34" charset="0"/>
            </a:endParaRPr>
          </a:p>
        </p:txBody>
      </p:sp>
      <p:pic>
        <p:nvPicPr>
          <p:cNvPr id="2" name="Picture 1" title="Image 3.7 depicts guardrails installed at a wall open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4020" y="2385753"/>
            <a:ext cx="5960225" cy="4472247"/>
          </a:xfrm>
          <a:prstGeom prst="rect">
            <a:avLst/>
          </a:prstGeom>
        </p:spPr>
      </p:pic>
    </p:spTree>
    <p:extLst>
      <p:ext uri="{BB962C8B-B14F-4D97-AF65-F5344CB8AC3E}">
        <p14:creationId xmlns:p14="http://schemas.microsoft.com/office/powerpoint/2010/main" val="15958208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545889"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a:lstStyle/>
          <a:p>
            <a:pPr eaLnBrk="1" hangingPunct="1"/>
            <a:r>
              <a:rPr lang="en-US" altLang="en-US" dirty="0">
                <a:latin typeface="Arial" panose="020B0604020202020204" pitchFamily="34" charset="0"/>
                <a:cs typeface="Arial" panose="020B0604020202020204" pitchFamily="34" charset="0"/>
              </a:rPr>
              <a:t>Wall Openings</a:t>
            </a:r>
          </a:p>
          <a:p>
            <a:pPr lvl="1" eaLnBrk="1" hangingPunct="1"/>
            <a:r>
              <a:rPr lang="en-US" altLang="en-US" dirty="0">
                <a:latin typeface="Arial" panose="020B0604020202020204" pitchFamily="34" charset="0"/>
                <a:cs typeface="Arial" panose="020B0604020202020204" pitchFamily="34" charset="0"/>
              </a:rPr>
              <a:t>Wall openings greater than 18” need to be protected.</a:t>
            </a:r>
          </a:p>
          <a:p>
            <a:pPr eaLnBrk="1" hangingPunct="1"/>
            <a:endParaRPr lang="en-US" altLang="en-US" dirty="0">
              <a:latin typeface="Arial" panose="020B0604020202020204" pitchFamily="34" charset="0"/>
              <a:cs typeface="Arial" panose="020B0604020202020204" pitchFamily="34" charset="0"/>
            </a:endParaRPr>
          </a:p>
        </p:txBody>
      </p:sp>
      <p:pic>
        <p:nvPicPr>
          <p:cNvPr id="5" name="Picture 4" descr="Image depicts guardrails installed at a wall opening. " title="Image 3.8">
            <a:extLst>
              <a:ext uri="{FF2B5EF4-FFF2-40B4-BE49-F238E27FC236}">
                <a16:creationId xmlns:a16="http://schemas.microsoft.com/office/drawing/2014/main" id="{D929E99A-6DC6-4FE6-899F-E7342D117E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1171" y="2416628"/>
            <a:ext cx="5921829" cy="444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9776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Guardrail During Drywall Installation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944060"/>
            <a:ext cx="8946541" cy="4195481"/>
          </a:xfrm>
        </p:spPr>
        <p:txBody>
          <a:bodyPr/>
          <a:lstStyle/>
          <a:p>
            <a:r>
              <a:rPr lang="en-US" altLang="en-US" dirty="0">
                <a:latin typeface="Arial" panose="020B0604020202020204" pitchFamily="34" charset="0"/>
                <a:cs typeface="Arial" panose="020B0604020202020204" pitchFamily="34" charset="0"/>
              </a:rPr>
              <a:t>Prevent the need to remove guardrails during drywall installation:  </a:t>
            </a:r>
          </a:p>
          <a:p>
            <a:pPr lvl="1"/>
            <a:r>
              <a:rPr lang="en-US" altLang="en-US" dirty="0">
                <a:latin typeface="Arial" panose="020B0604020202020204" pitchFamily="34" charset="0"/>
                <a:cs typeface="Arial" panose="020B0604020202020204" pitchFamily="34" charset="0"/>
              </a:rPr>
              <a:t>Build guardrail uprights 6 to 12 in. (15.4 to 30.5 cm) away from where drywall will be placed </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316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609718"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a:lstStyle/>
          <a:p>
            <a:pPr eaLnBrk="1" hangingPunct="1"/>
            <a:r>
              <a:rPr lang="en-US" altLang="en-US" dirty="0">
                <a:latin typeface="Arial" panose="020B0604020202020204" pitchFamily="34" charset="0"/>
                <a:cs typeface="Arial" panose="020B0604020202020204" pitchFamily="34" charset="0"/>
              </a:rPr>
              <a:t>Wall Openings even when Drywall is Installed.</a:t>
            </a:r>
          </a:p>
          <a:p>
            <a:pPr eaLnBrk="1" hangingPunct="1"/>
            <a:endParaRPr lang="en-US" altLang="en-US" dirty="0">
              <a:latin typeface="Arial" panose="020B0604020202020204" pitchFamily="34" charset="0"/>
              <a:cs typeface="Arial" panose="020B0604020202020204" pitchFamily="34" charset="0"/>
            </a:endParaRPr>
          </a:p>
        </p:txBody>
      </p:sp>
      <p:pic>
        <p:nvPicPr>
          <p:cNvPr id="6" name="Picture 4" descr="Image depicts guardrails installed at a wall opening. " title="Image 3.9">
            <a:extLst>
              <a:ext uri="{FF2B5EF4-FFF2-40B4-BE49-F238E27FC236}">
                <a16:creationId xmlns:a16="http://schemas.microsoft.com/office/drawing/2014/main" id="{C3C567DE-2D67-4258-A71E-2D2E2C5EE0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2571" y="2032907"/>
            <a:ext cx="6433457" cy="482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7825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a:normAutofit/>
          </a:bodyPr>
          <a:lstStyle/>
          <a:p>
            <a:pPr>
              <a:spcBef>
                <a:spcPct val="0"/>
              </a:spcBef>
            </a:pPr>
            <a:r>
              <a:rPr lang="en-US" altLang="en-US" sz="2000">
                <a:latin typeface="Arial" panose="020B0604020202020204" pitchFamily="34" charset="0"/>
                <a:cs typeface="Arial" panose="020B0604020202020204" pitchFamily="34" charset="0"/>
              </a:rPr>
              <a:t>This </a:t>
            </a:r>
            <a:r>
              <a:rPr lang="en-US" altLang="en-US" sz="2000" smtClean="0">
                <a:latin typeface="Arial" panose="020B0604020202020204" pitchFamily="34" charset="0"/>
                <a:cs typeface="Arial" panose="020B0604020202020204" pitchFamily="34" charset="0"/>
              </a:rPr>
              <a:t>material </a:t>
            </a:r>
            <a:r>
              <a:rPr lang="en-US" altLang="en-US" sz="2000" dirty="0">
                <a:latin typeface="Arial" panose="020B0604020202020204" pitchFamily="34" charset="0"/>
                <a:cs typeface="Arial" panose="020B0604020202020204" pitchFamily="34" charset="0"/>
              </a:rPr>
              <a:t>was produced under grant number </a:t>
            </a:r>
            <a:r>
              <a:rPr lang="en-US" altLang="en-US" sz="2100" b="1" dirty="0">
                <a:solidFill>
                  <a:srgbClr val="FF0000"/>
                </a:solidFill>
                <a:latin typeface="Arial" panose="020B0604020202020204" pitchFamily="34" charset="0"/>
                <a:cs typeface="Arial" panose="020B0604020202020204" pitchFamily="34" charset="0"/>
              </a:rPr>
              <a:t>SH-31198-SH7 </a:t>
            </a:r>
            <a:r>
              <a:rPr lang="en-US" altLang="en-US" sz="2000" dirty="0">
                <a:latin typeface="Arial" panose="020B0604020202020204" pitchFamily="34" charset="0"/>
                <a:cs typeface="Arial" panose="020B0604020202020204" pitchFamily="34" charset="0"/>
              </a:rPr>
              <a:t>from the Occupational Safety and Health Administration, U.S. Department of Labor. It does not necessarily reflect the views or policies of the U.S. Department of Labor, nor does mention of trade names, commercial products, or organizations imply endorsement by the U.S. </a:t>
            </a:r>
            <a:r>
              <a:rPr lang="en-US" altLang="en-US" sz="2000" dirty="0" smtClean="0">
                <a:latin typeface="Arial" panose="020B0604020202020204" pitchFamily="34" charset="0"/>
                <a:cs typeface="Arial" panose="020B0604020202020204" pitchFamily="34" charset="0"/>
              </a:rPr>
              <a:t>Government.</a:t>
            </a:r>
          </a:p>
          <a:p>
            <a:pPr eaLnBrk="1" hangingPunct="1">
              <a:spcBef>
                <a:spcPct val="0"/>
              </a:spcBef>
            </a:pPr>
            <a:r>
              <a:rPr lang="en-US" altLang="en-US" sz="2000" dirty="0" smtClean="0">
                <a:latin typeface="Arial" panose="020B0604020202020204" pitchFamily="34" charset="0"/>
                <a:cs typeface="Arial" panose="020B0604020202020204" pitchFamily="34" charset="0"/>
              </a:rPr>
              <a:t>This </a:t>
            </a:r>
            <a:r>
              <a:rPr lang="en-US" altLang="en-US" sz="2000" dirty="0">
                <a:latin typeface="Arial" panose="020B0604020202020204" pitchFamily="34" charset="0"/>
                <a:cs typeface="Arial" panose="020B0604020202020204" pitchFamily="34" charset="0"/>
              </a:rPr>
              <a:t>presentation is intended to discuss Federal Regulations </a:t>
            </a:r>
            <a:r>
              <a:rPr lang="en-US" altLang="en-US" sz="2000" b="1" u="sng" dirty="0">
                <a:latin typeface="Arial" panose="020B0604020202020204" pitchFamily="34" charset="0"/>
                <a:cs typeface="Arial" panose="020B0604020202020204" pitchFamily="34" charset="0"/>
              </a:rPr>
              <a:t>only</a:t>
            </a:r>
            <a:r>
              <a:rPr lang="en-US" altLang="en-US" sz="2000" dirty="0">
                <a:latin typeface="Arial" panose="020B0604020202020204" pitchFamily="34" charset="0"/>
                <a:cs typeface="Arial" panose="020B0604020202020204" pitchFamily="34" charset="0"/>
              </a:rPr>
              <a:t> - your individual State requirements may be more stringent as many states operate their own state OSHA and they may have adopted construction standards that are different from information presented in this training.  If you live in a state with an OSHA approved state plan, you should contact your local administrator for further information on the standards applicable in your state. </a:t>
            </a:r>
          </a:p>
          <a:p>
            <a:pPr eaLnBrk="1" hangingPunct="1">
              <a:spcBef>
                <a:spcPct val="0"/>
              </a:spcBef>
            </a:pPr>
            <a:r>
              <a:rPr lang="en-US" altLang="en-US" sz="2000" dirty="0">
                <a:latin typeface="Arial" panose="020B0604020202020204" pitchFamily="34" charset="0"/>
                <a:cs typeface="Arial" panose="020B0604020202020204" pitchFamily="34" charset="0"/>
              </a:rPr>
              <a:t>These materials are meant for informational purposes only.</a:t>
            </a:r>
          </a:p>
          <a:p>
            <a:pPr eaLnBrk="1" hangingPunct="1">
              <a:spcBef>
                <a:spcPct val="0"/>
              </a:spcBef>
            </a:pPr>
            <a:r>
              <a:rPr lang="en-US" altLang="en-US" sz="2000" dirty="0">
                <a:latin typeface="Arial" panose="020B0604020202020204" pitchFamily="34" charset="0"/>
                <a:cs typeface="Arial" panose="020B0604020202020204" pitchFamily="34" charset="0"/>
              </a:rPr>
              <a:t>No representation is made as to the thoroughness of the presentation.</a:t>
            </a:r>
          </a:p>
        </p:txBody>
      </p:sp>
    </p:spTree>
    <p:extLst>
      <p:ext uri="{BB962C8B-B14F-4D97-AF65-F5344CB8AC3E}">
        <p14:creationId xmlns:p14="http://schemas.microsoft.com/office/powerpoint/2010/main" val="7627874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3.10 depicts wall framing that is 24&quot; on center with guardrails instal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486" y="1958741"/>
            <a:ext cx="6531429" cy="4899259"/>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533518"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a:lstStyle/>
          <a:p>
            <a:pPr eaLnBrk="1" hangingPunct="1"/>
            <a:r>
              <a:rPr lang="en-US" altLang="en-US" dirty="0">
                <a:latin typeface="Arial" panose="020B0604020202020204" pitchFamily="34" charset="0"/>
                <a:cs typeface="Arial" panose="020B0604020202020204" pitchFamily="34" charset="0"/>
              </a:rPr>
              <a:t>24” on Center Studs need Guardrails</a:t>
            </a:r>
          </a:p>
          <a:p>
            <a:pPr eaLnBrk="1" hangingPunct="1"/>
            <a:endParaRPr lang="en-US" altLang="en-US" dirty="0">
              <a:latin typeface="Arial" panose="020B0604020202020204" pitchFamily="34" charset="0"/>
              <a:cs typeface="Arial" panose="020B0604020202020204" pitchFamily="34" charset="0"/>
            </a:endParaRPr>
          </a:p>
        </p:txBody>
      </p:sp>
      <p:sp>
        <p:nvSpPr>
          <p:cNvPr id="9" name="Line 7" descr="Line showing that wall openings greater than 18” need to be protected with a guardrail." title="Line">
            <a:extLst>
              <a:ext uri="{FF2B5EF4-FFF2-40B4-BE49-F238E27FC236}">
                <a16:creationId xmlns:a16="http://schemas.microsoft.com/office/drawing/2014/main" id="{F4FDF6EF-F03C-4EDE-976A-73638515D3BC}"/>
              </a:ext>
            </a:extLst>
          </p:cNvPr>
          <p:cNvSpPr>
            <a:spLocks noChangeShapeType="1"/>
          </p:cNvSpPr>
          <p:nvPr/>
        </p:nvSpPr>
        <p:spPr bwMode="auto">
          <a:xfrm flipV="1">
            <a:off x="2203752" y="4389363"/>
            <a:ext cx="3080658" cy="572177"/>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08775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10632F-D89A-40A8-AA43-C7BDBBF6C3D1}"/>
              </a:ext>
            </a:extLst>
          </p:cNvPr>
          <p:cNvSpPr>
            <a:spLocks noGrp="1" noChangeArrowheads="1"/>
          </p:cNvSpPr>
          <p:nvPr>
            <p:ph type="title"/>
          </p:nvPr>
        </p:nvSpPr>
        <p:spPr/>
        <p:txBody>
          <a:bodyPr/>
          <a:lstStyle/>
          <a:p>
            <a:pPr eaLnBrk="1" hangingPunct="1">
              <a:defRPr/>
            </a:pPr>
            <a:r>
              <a:rPr lang="en-US" sz="4000" dirty="0">
                <a:latin typeface="Arial" panose="020B0604020202020204" pitchFamily="34" charset="0"/>
                <a:cs typeface="Arial" panose="020B0604020202020204" pitchFamily="34" charset="0"/>
              </a:rPr>
              <a:t>Requirement for Window Openings</a:t>
            </a:r>
          </a:p>
        </p:txBody>
      </p:sp>
      <p:sp>
        <p:nvSpPr>
          <p:cNvPr id="91139" name="Rectangle 3">
            <a:extLst>
              <a:ext uri="{FF2B5EF4-FFF2-40B4-BE49-F238E27FC236}">
                <a16:creationId xmlns:a16="http://schemas.microsoft.com/office/drawing/2014/main" id="{09E6375A-F93A-435E-A2ED-CE0B1733E8AB}"/>
              </a:ext>
            </a:extLst>
          </p:cNvPr>
          <p:cNvSpPr>
            <a:spLocks noGrp="1" noChangeArrowheads="1"/>
          </p:cNvSpPr>
          <p:nvPr>
            <p:ph idx="1"/>
          </p:nvPr>
        </p:nvSpPr>
        <p:spPr/>
        <p:txBody>
          <a:bodyPr/>
          <a:lstStyle/>
          <a:p>
            <a:pPr eaLnBrk="1" hangingPunct="1"/>
            <a:r>
              <a:rPr lang="en-US" altLang="en-US" dirty="0">
                <a:latin typeface="Arial" panose="020B0604020202020204" pitchFamily="34" charset="0"/>
                <a:cs typeface="Arial" panose="020B0604020202020204" pitchFamily="34" charset="0"/>
              </a:rPr>
              <a:t>Window openings with a 6 ft. fall hazard (1.8 m) require the installation of a guardrail system, if the bottom sill height is less than 39 in. (1.1 m). </a:t>
            </a:r>
          </a:p>
          <a:p>
            <a:pPr eaLnBrk="1" hangingPunct="1"/>
            <a:endParaRPr lang="en-US" altLang="en-US" dirty="0">
              <a:latin typeface="Arial" panose="020B0604020202020204" pitchFamily="34" charset="0"/>
              <a:cs typeface="Arial" panose="020B0604020202020204" pitchFamily="34" charset="0"/>
            </a:endParaRPr>
          </a:p>
        </p:txBody>
      </p:sp>
      <p:sp>
        <p:nvSpPr>
          <p:cNvPr id="105476" name="Rectangle 4">
            <a:extLst>
              <a:ext uri="{FF2B5EF4-FFF2-40B4-BE49-F238E27FC236}">
                <a16:creationId xmlns:a16="http://schemas.microsoft.com/office/drawing/2014/main" id="{0102B057-91A4-46B9-B515-83B0B4436CDE}"/>
              </a:ext>
            </a:extLst>
          </p:cNvPr>
          <p:cNvSpPr>
            <a:spLocks noChangeArrowheads="1"/>
          </p:cNvSpPr>
          <p:nvPr/>
        </p:nvSpPr>
        <p:spPr bwMode="auto">
          <a:xfrm>
            <a:off x="905853" y="4150658"/>
            <a:ext cx="9144000" cy="690563"/>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100" dirty="0">
                <a:solidFill>
                  <a:schemeClr val="bg1"/>
                </a:solidFill>
              </a:rPr>
              <a:t>For </a:t>
            </a:r>
            <a:r>
              <a:rPr lang="en-US" altLang="en-US" sz="2100" b="1" dirty="0">
                <a:solidFill>
                  <a:schemeClr val="bg1"/>
                </a:solidFill>
              </a:rPr>
              <a:t>all </a:t>
            </a:r>
            <a:r>
              <a:rPr lang="en-US" altLang="en-US" sz="2100" dirty="0">
                <a:solidFill>
                  <a:schemeClr val="bg1"/>
                </a:solidFill>
              </a:rPr>
              <a:t>window openings, the </a:t>
            </a:r>
            <a:r>
              <a:rPr lang="en-US" altLang="en-US" sz="2100" u="sng" dirty="0">
                <a:solidFill>
                  <a:schemeClr val="bg1"/>
                </a:solidFill>
              </a:rPr>
              <a:t>sill height</a:t>
            </a:r>
            <a:r>
              <a:rPr lang="en-US" altLang="en-US" sz="2100" dirty="0">
                <a:solidFill>
                  <a:schemeClr val="bg1"/>
                </a:solidFill>
              </a:rPr>
              <a:t> determines the need for a guardrail. </a:t>
            </a:r>
          </a:p>
        </p:txBody>
      </p:sp>
    </p:spTree>
    <p:extLst>
      <p:ext uri="{BB962C8B-B14F-4D97-AF65-F5344CB8AC3E}">
        <p14:creationId xmlns:p14="http://schemas.microsoft.com/office/powerpoint/2010/main" val="2304116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3.11 shows a window opening without a proper guardrai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3847" y="2044869"/>
            <a:ext cx="6089904" cy="4626864"/>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175775"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9661678" cy="4195481"/>
          </a:xfrm>
        </p:spPr>
        <p:txBody>
          <a:bodyPr/>
          <a:lstStyle/>
          <a:p>
            <a:pPr eaLnBrk="1" hangingPunct="1"/>
            <a:r>
              <a:rPr lang="en-US" altLang="en-US" dirty="0">
                <a:latin typeface="Arial" panose="020B0604020202020204" pitchFamily="34" charset="0"/>
                <a:cs typeface="Arial" panose="020B0604020202020204" pitchFamily="34" charset="0"/>
              </a:rPr>
              <a:t>Window Openings</a:t>
            </a:r>
          </a:p>
          <a:p>
            <a:pPr lvl="1" eaLnBrk="1" hangingPunct="1"/>
            <a:r>
              <a:rPr lang="en-US" altLang="en-US" dirty="0">
                <a:latin typeface="Arial" panose="020B0604020202020204" pitchFamily="34" charset="0"/>
                <a:cs typeface="Arial" panose="020B0604020202020204" pitchFamily="34" charset="0"/>
              </a:rPr>
              <a:t>Window openings with a fall hazard and low sill height.</a:t>
            </a:r>
          </a:p>
          <a:p>
            <a:pPr eaLnBrk="1" hangingPunct="1"/>
            <a:endParaRPr lang="en-US" altLang="en-US" dirty="0">
              <a:latin typeface="Arial" panose="020B0604020202020204" pitchFamily="34" charset="0"/>
              <a:cs typeface="Arial" panose="020B0604020202020204" pitchFamily="34" charset="0"/>
            </a:endParaRPr>
          </a:p>
        </p:txBody>
      </p:sp>
      <p:sp>
        <p:nvSpPr>
          <p:cNvPr id="7" name="Line 6" descr="Arrow pointing down showing that low silled windows less than 39 inches need to be protected with a guardrail." title="Arrow pointing down">
            <a:extLst>
              <a:ext uri="{FF2B5EF4-FFF2-40B4-BE49-F238E27FC236}">
                <a16:creationId xmlns:a16="http://schemas.microsoft.com/office/drawing/2014/main" id="{996BE52E-2FC0-4E22-B185-1734ABD2094A}"/>
              </a:ext>
            </a:extLst>
          </p:cNvPr>
          <p:cNvSpPr>
            <a:spLocks noChangeShapeType="1"/>
          </p:cNvSpPr>
          <p:nvPr/>
        </p:nvSpPr>
        <p:spPr bwMode="auto">
          <a:xfrm>
            <a:off x="4180114" y="4833257"/>
            <a:ext cx="10885" cy="141514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7">
            <a:extLst>
              <a:ext uri="{FF2B5EF4-FFF2-40B4-BE49-F238E27FC236}">
                <a16:creationId xmlns:a16="http://schemas.microsoft.com/office/drawing/2014/main" id="{0E4A2C49-F247-4D59-9036-D22DDB0149F6}"/>
              </a:ext>
            </a:extLst>
          </p:cNvPr>
          <p:cNvSpPr txBox="1">
            <a:spLocks noChangeArrowheads="1"/>
          </p:cNvSpPr>
          <p:nvPr/>
        </p:nvSpPr>
        <p:spPr bwMode="auto">
          <a:xfrm>
            <a:off x="4507097" y="5540828"/>
            <a:ext cx="1682750" cy="3667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spcBef>
                <a:spcPct val="0"/>
              </a:spcBef>
              <a:buFontTx/>
              <a:buNone/>
            </a:pPr>
            <a:r>
              <a:rPr lang="en-US" altLang="en-US" sz="1800" b="1">
                <a:solidFill>
                  <a:schemeClr val="bg1"/>
                </a:solidFill>
              </a:rPr>
              <a:t>Less than 39”</a:t>
            </a:r>
          </a:p>
        </p:txBody>
      </p:sp>
      <p:sp>
        <p:nvSpPr>
          <p:cNvPr id="9" name="Line 5" descr="Line showing that low silled windows less than 39 inches need to be protected with a guardrail.">
            <a:extLst>
              <a:ext uri="{FF2B5EF4-FFF2-40B4-BE49-F238E27FC236}">
                <a16:creationId xmlns:a16="http://schemas.microsoft.com/office/drawing/2014/main" id="{FDB8E907-BF48-46AA-811A-974DAB2B11C3}"/>
              </a:ext>
            </a:extLst>
          </p:cNvPr>
          <p:cNvSpPr>
            <a:spLocks noChangeShapeType="1"/>
          </p:cNvSpPr>
          <p:nvPr/>
        </p:nvSpPr>
        <p:spPr bwMode="auto">
          <a:xfrm>
            <a:off x="3940628" y="3933322"/>
            <a:ext cx="2754085" cy="290334"/>
          </a:xfrm>
          <a:prstGeom prst="line">
            <a:avLst/>
          </a:prstGeom>
          <a:noFill/>
          <a:ln w="127000">
            <a:solidFill>
              <a:srgbClr val="66FF33"/>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788036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5449D81-768D-4E71-AE88-A00FCBE4E815}"/>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Is a guardrail required?</a:t>
            </a:r>
          </a:p>
        </p:txBody>
      </p:sp>
      <p:pic>
        <p:nvPicPr>
          <p:cNvPr id="95236" name="Picture 4" descr="Image shows a window opening." title="Image 3.12">
            <a:extLst>
              <a:ext uri="{FF2B5EF4-FFF2-40B4-BE49-F238E27FC236}">
                <a16:creationId xmlns:a16="http://schemas.microsoft.com/office/drawing/2014/main" id="{7EC02B64-EA0D-425E-AE9B-7244A36A65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111" y="1398814"/>
            <a:ext cx="9144000" cy="54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descr="Question mark indicated is a guardrail required?" title="Question mark">
            <a:extLst>
              <a:ext uri="{FF2B5EF4-FFF2-40B4-BE49-F238E27FC236}">
                <a16:creationId xmlns:a16="http://schemas.microsoft.com/office/drawing/2014/main" id="{C09529B2-9C2C-4D31-BD0A-CFB98D91A381}"/>
              </a:ext>
            </a:extLst>
          </p:cNvPr>
          <p:cNvGrpSpPr>
            <a:grpSpLocks/>
          </p:cNvGrpSpPr>
          <p:nvPr/>
        </p:nvGrpSpPr>
        <p:grpSpPr bwMode="auto">
          <a:xfrm>
            <a:off x="7162801" y="2653645"/>
            <a:ext cx="1884363" cy="1497013"/>
            <a:chOff x="3552" y="1543"/>
            <a:chExt cx="1187" cy="943"/>
          </a:xfrm>
        </p:grpSpPr>
        <p:sp>
          <p:nvSpPr>
            <p:cNvPr id="95239" name="Line 6">
              <a:extLst>
                <a:ext uri="{FF2B5EF4-FFF2-40B4-BE49-F238E27FC236}">
                  <a16:creationId xmlns:a16="http://schemas.microsoft.com/office/drawing/2014/main" id="{5434E39D-CCD9-476A-B6C0-547ED84F9B0D}"/>
                </a:ext>
              </a:extLst>
            </p:cNvPr>
            <p:cNvSpPr>
              <a:spLocks noChangeShapeType="1"/>
            </p:cNvSpPr>
            <p:nvPr/>
          </p:nvSpPr>
          <p:spPr bwMode="auto">
            <a:xfrm flipH="1">
              <a:off x="3552" y="1910"/>
              <a:ext cx="720" cy="57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95240" name="Picture 7" descr="MCj04077340000[1]">
              <a:extLst>
                <a:ext uri="{FF2B5EF4-FFF2-40B4-BE49-F238E27FC236}">
                  <a16:creationId xmlns:a16="http://schemas.microsoft.com/office/drawing/2014/main" id="{5F506DF8-F3F4-48D3-B779-E8959ACD0B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3" y="1543"/>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52" name="Line 8" descr="Dotted line showing addtioanl guardrail is needed over 42 inches in height." title="Guardrail required?">
            <a:extLst>
              <a:ext uri="{FF2B5EF4-FFF2-40B4-BE49-F238E27FC236}">
                <a16:creationId xmlns:a16="http://schemas.microsoft.com/office/drawing/2014/main" id="{D539D74F-2F35-4673-AE45-2C3E71CF343C}"/>
              </a:ext>
            </a:extLst>
          </p:cNvPr>
          <p:cNvSpPr>
            <a:spLocks noChangeShapeType="1"/>
          </p:cNvSpPr>
          <p:nvPr/>
        </p:nvSpPr>
        <p:spPr bwMode="auto">
          <a:xfrm flipV="1">
            <a:off x="3886201" y="4256995"/>
            <a:ext cx="3276600" cy="304800"/>
          </a:xfrm>
          <a:prstGeom prst="line">
            <a:avLst/>
          </a:prstGeom>
          <a:noFill/>
          <a:ln w="152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75434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8552"/>
                                        </p:tgtEl>
                                        <p:attrNameLst>
                                          <p:attrName>style.visibility</p:attrName>
                                        </p:attrNameLst>
                                      </p:cBhvr>
                                      <p:to>
                                        <p:strVal val="visible"/>
                                      </p:to>
                                    </p:set>
                                    <p:animEffect transition="in" filter="wipe(down)">
                                      <p:cBhvr>
                                        <p:cTn id="12"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3.13  shows a worker on a stepladder near a window ope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828" y="2197510"/>
            <a:ext cx="5692877" cy="4660490"/>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545889"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9661678" cy="4195481"/>
          </a:xfrm>
        </p:spPr>
        <p:txBody>
          <a:bodyPr/>
          <a:lstStyle/>
          <a:p>
            <a:pPr eaLnBrk="1" hangingPunct="1"/>
            <a:r>
              <a:rPr lang="en-US" altLang="en-US" dirty="0">
                <a:latin typeface="Arial" panose="020B0604020202020204" pitchFamily="34" charset="0"/>
                <a:cs typeface="Arial" panose="020B0604020202020204" pitchFamily="34" charset="0"/>
              </a:rPr>
              <a:t>Window Openings</a:t>
            </a:r>
          </a:p>
          <a:p>
            <a:pPr lvl="1" eaLnBrk="1" hangingPunct="1"/>
            <a:r>
              <a:rPr lang="en-US" altLang="en-US" dirty="0">
                <a:latin typeface="Arial" panose="020B0604020202020204" pitchFamily="34" charset="0"/>
                <a:cs typeface="Arial" panose="020B0604020202020204" pitchFamily="34" charset="0"/>
              </a:rPr>
              <a:t>Window openings with a fall hazard and low sill height.</a:t>
            </a:r>
          </a:p>
          <a:p>
            <a:pPr eaLnBrk="1" hangingPunct="1"/>
            <a:endParaRPr lang="en-US" altLang="en-US" dirty="0">
              <a:latin typeface="Arial" panose="020B0604020202020204" pitchFamily="34" charset="0"/>
              <a:cs typeface="Arial" panose="020B0604020202020204" pitchFamily="34" charset="0"/>
            </a:endParaRPr>
          </a:p>
        </p:txBody>
      </p:sp>
      <p:pic>
        <p:nvPicPr>
          <p:cNvPr id="5" name="Graphic 4" descr="No sign">
            <a:extLst>
              <a:ext uri="{FF2B5EF4-FFF2-40B4-BE49-F238E27FC236}">
                <a16:creationId xmlns:a16="http://schemas.microsoft.com/office/drawing/2014/main" id="{F7EF3B4D-C3BF-413A-BD6C-6E8683D9AF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60161" y="3034055"/>
            <a:ext cx="2201852" cy="2201852"/>
          </a:xfrm>
          <a:prstGeom prst="rect">
            <a:avLst/>
          </a:prstGeom>
        </p:spPr>
      </p:pic>
    </p:spTree>
    <p:extLst>
      <p:ext uri="{BB962C8B-B14F-4D97-AF65-F5344CB8AC3E}">
        <p14:creationId xmlns:p14="http://schemas.microsoft.com/office/powerpoint/2010/main" val="811904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056032"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9661678" cy="4195481"/>
          </a:xfrm>
        </p:spPr>
        <p:txBody>
          <a:bodyPr/>
          <a:lstStyle/>
          <a:p>
            <a:pPr eaLnBrk="1" hangingPunct="1"/>
            <a:r>
              <a:rPr lang="en-US" altLang="en-US" dirty="0">
                <a:latin typeface="Arial" panose="020B0604020202020204" pitchFamily="34" charset="0"/>
                <a:cs typeface="Arial" panose="020B0604020202020204" pitchFamily="34" charset="0"/>
              </a:rPr>
              <a:t>Window Openings</a:t>
            </a:r>
          </a:p>
          <a:p>
            <a:pPr lvl="1" eaLnBrk="1" hangingPunct="1"/>
            <a:r>
              <a:rPr lang="en-US" altLang="en-US" dirty="0">
                <a:latin typeface="Arial" panose="020B0604020202020204" pitchFamily="34" charset="0"/>
                <a:cs typeface="Arial" panose="020B0604020202020204" pitchFamily="34" charset="0"/>
              </a:rPr>
              <a:t>Window openings with a fall hazard and low sill height.</a:t>
            </a:r>
          </a:p>
          <a:p>
            <a:pPr eaLnBrk="1" hangingPunct="1"/>
            <a:endParaRPr lang="en-US" altLang="en-US" dirty="0">
              <a:latin typeface="Arial" panose="020B0604020202020204" pitchFamily="34" charset="0"/>
              <a:cs typeface="Arial" panose="020B0604020202020204" pitchFamily="34" charset="0"/>
            </a:endParaRPr>
          </a:p>
        </p:txBody>
      </p:sp>
      <p:pic>
        <p:nvPicPr>
          <p:cNvPr id="5" name="Picture 4" descr="Image shows guardrails installed on window opening. " title="Image 3.14">
            <a:extLst>
              <a:ext uri="{FF2B5EF4-FFF2-40B4-BE49-F238E27FC236}">
                <a16:creationId xmlns:a16="http://schemas.microsoft.com/office/drawing/2014/main" id="{13479078-271E-47F5-8BB3-182B6A27A9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0286" y="222885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6248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3.15 shows guardrails installed on window openings on a home under constr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62200"/>
            <a:ext cx="6743700" cy="4495800"/>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783889"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9661678" cy="4195481"/>
          </a:xfrm>
        </p:spPr>
        <p:txBody>
          <a:bodyPr/>
          <a:lstStyle/>
          <a:p>
            <a:pPr eaLnBrk="1" hangingPunct="1"/>
            <a:r>
              <a:rPr lang="en-US" altLang="en-US" dirty="0">
                <a:latin typeface="Arial" panose="020B0604020202020204" pitchFamily="34" charset="0"/>
                <a:cs typeface="Arial" panose="020B0604020202020204" pitchFamily="34" charset="0"/>
              </a:rPr>
              <a:t>Window Openings</a:t>
            </a:r>
          </a:p>
          <a:p>
            <a:pPr lvl="1" eaLnBrk="1" hangingPunct="1"/>
            <a:r>
              <a:rPr lang="en-US" altLang="en-US" dirty="0">
                <a:latin typeface="Arial" panose="020B0604020202020204" pitchFamily="34" charset="0"/>
                <a:cs typeface="Arial" panose="020B0604020202020204" pitchFamily="34" charset="0"/>
              </a:rPr>
              <a:t>Window openings with a fall hazard and low sill height.</a:t>
            </a:r>
          </a:p>
          <a:p>
            <a:pPr eaLnBrk="1" hangingPunct="1"/>
            <a:endParaRPr lang="en-US" altLang="en-US" dirty="0">
              <a:latin typeface="Arial" panose="020B0604020202020204" pitchFamily="34" charset="0"/>
              <a:cs typeface="Arial" panose="020B0604020202020204" pitchFamily="34" charset="0"/>
            </a:endParaRPr>
          </a:p>
        </p:txBody>
      </p:sp>
      <p:pic>
        <p:nvPicPr>
          <p:cNvPr id="5" name="Graphic 4" descr="No sign">
            <a:extLst>
              <a:ext uri="{FF2B5EF4-FFF2-40B4-BE49-F238E27FC236}">
                <a16:creationId xmlns:a16="http://schemas.microsoft.com/office/drawing/2014/main" id="{5BDD2A16-3B74-43D6-A236-8A19D54CC5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407057" y="4068514"/>
            <a:ext cx="969064" cy="969064"/>
          </a:xfrm>
          <a:prstGeom prst="rect">
            <a:avLst/>
          </a:prstGeom>
        </p:spPr>
      </p:pic>
      <p:pic>
        <p:nvPicPr>
          <p:cNvPr id="7" name="Graphic 6" descr="No sign">
            <a:extLst>
              <a:ext uri="{FF2B5EF4-FFF2-40B4-BE49-F238E27FC236}">
                <a16:creationId xmlns:a16="http://schemas.microsoft.com/office/drawing/2014/main" id="{18709EA9-3290-47EE-A9F1-608F228BE26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024873" y="4068514"/>
            <a:ext cx="969064" cy="969064"/>
          </a:xfrm>
          <a:prstGeom prst="rect">
            <a:avLst/>
          </a:prstGeom>
        </p:spPr>
      </p:pic>
      <p:pic>
        <p:nvPicPr>
          <p:cNvPr id="8" name="Graphic 7" descr="No sign">
            <a:extLst>
              <a:ext uri="{FF2B5EF4-FFF2-40B4-BE49-F238E27FC236}">
                <a16:creationId xmlns:a16="http://schemas.microsoft.com/office/drawing/2014/main" id="{BF4A4ABB-1961-493A-B686-E714AE712DD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873034" y="4794730"/>
            <a:ext cx="622627" cy="622627"/>
          </a:xfrm>
          <a:prstGeom prst="rect">
            <a:avLst/>
          </a:prstGeom>
        </p:spPr>
      </p:pic>
    </p:spTree>
    <p:extLst>
      <p:ext uri="{BB962C8B-B14F-4D97-AF65-F5344CB8AC3E}">
        <p14:creationId xmlns:p14="http://schemas.microsoft.com/office/powerpoint/2010/main" val="160917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186660"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9661678" cy="4195481"/>
          </a:xfrm>
        </p:spPr>
        <p:txBody>
          <a:bodyPr/>
          <a:lstStyle/>
          <a:p>
            <a:pPr eaLnBrk="1" hangingPunct="1"/>
            <a:r>
              <a:rPr lang="en-US" altLang="en-US" dirty="0">
                <a:latin typeface="Arial" panose="020B0604020202020204" pitchFamily="34" charset="0"/>
                <a:cs typeface="Arial" panose="020B0604020202020204" pitchFamily="34" charset="0"/>
              </a:rPr>
              <a:t>Window Openings</a:t>
            </a:r>
          </a:p>
          <a:p>
            <a:pPr lvl="1" eaLnBrk="1" hangingPunct="1"/>
            <a:r>
              <a:rPr lang="en-US" altLang="en-US" dirty="0">
                <a:latin typeface="Arial" panose="020B0604020202020204" pitchFamily="34" charset="0"/>
                <a:cs typeface="Arial" panose="020B0604020202020204" pitchFamily="34" charset="0"/>
              </a:rPr>
              <a:t>Window openings with a fall hazard and low sill height.</a:t>
            </a:r>
          </a:p>
          <a:p>
            <a:pPr eaLnBrk="1" hangingPunct="1"/>
            <a:endParaRPr lang="en-US" altLang="en-US" dirty="0">
              <a:latin typeface="Arial" panose="020B0604020202020204" pitchFamily="34" charset="0"/>
              <a:cs typeface="Arial" panose="020B0604020202020204" pitchFamily="34" charset="0"/>
            </a:endParaRPr>
          </a:p>
        </p:txBody>
      </p:sp>
      <p:pic>
        <p:nvPicPr>
          <p:cNvPr id="5" name="Picture 4" descr="Image shows guardrails installed on window openings on a home under construction. " title="Image 3.16">
            <a:extLst>
              <a:ext uri="{FF2B5EF4-FFF2-40B4-BE49-F238E27FC236}">
                <a16:creationId xmlns:a16="http://schemas.microsoft.com/office/drawing/2014/main" id="{B5AA4E0C-2C4B-4433-93C2-E17E08BF36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2237014"/>
            <a:ext cx="6161314" cy="462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9009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mage 3.18 shows an unguarded floor hole ope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270" y="2292350"/>
            <a:ext cx="4048125" cy="4305300"/>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219318" cy="1400530"/>
          </a:xfrm>
        </p:spPr>
        <p:txBody>
          <a:bodyPr/>
          <a:lstStyle/>
          <a:p>
            <a:pPr eaLnBrk="1" hangingPunct="1">
              <a:defRPr/>
            </a:pPr>
            <a:r>
              <a:rPr lang="en-US" sz="4000" dirty="0" smtClean="0">
                <a:latin typeface="Arial" panose="020B0604020202020204" pitchFamily="34" charset="0"/>
                <a:cs typeface="Arial" panose="020B0604020202020204" pitchFamily="34" charset="0"/>
              </a:rPr>
              <a:t>  Guardrail </a:t>
            </a:r>
            <a:r>
              <a:rPr lang="en-US" sz="4000" dirty="0">
                <a:latin typeface="Arial" panose="020B0604020202020204" pitchFamily="34" charset="0"/>
                <a:cs typeface="Arial" panose="020B0604020202020204" pitchFamily="34" charset="0"/>
              </a:rPr>
              <a:t>Uses in Residential </a:t>
            </a:r>
            <a:r>
              <a:rPr lang="en-US" sz="4000" dirty="0" smtClean="0">
                <a:latin typeface="Arial" panose="020B0604020202020204" pitchFamily="34" charset="0"/>
                <a:cs typeface="Arial" panose="020B0604020202020204" pitchFamily="34" charset="0"/>
              </a:rPr>
              <a:t>Construction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Floor Openings</a:t>
            </a:r>
          </a:p>
          <a:p>
            <a:pPr lvl="1" eaLnBrk="1" hangingPunct="1"/>
            <a:r>
              <a:rPr lang="en-US" altLang="en-US" dirty="0">
                <a:latin typeface="Arial" panose="020B0604020202020204" pitchFamily="34" charset="0"/>
                <a:cs typeface="Arial" panose="020B0604020202020204" pitchFamily="34" charset="0"/>
              </a:rPr>
              <a:t>Guardrails can be used to protect unguarded floor openings.</a:t>
            </a:r>
          </a:p>
          <a:p>
            <a:pPr eaLnBrk="1" hangingPunct="1"/>
            <a:endParaRPr lang="en-US" altLang="en-US" dirty="0">
              <a:latin typeface="Arial" panose="020B0604020202020204" pitchFamily="34" charset="0"/>
              <a:cs typeface="Arial" panose="020B0604020202020204" pitchFamily="34" charset="0"/>
            </a:endParaRPr>
          </a:p>
        </p:txBody>
      </p:sp>
      <p:pic>
        <p:nvPicPr>
          <p:cNvPr id="5" name="Content Placeholder 6" descr="Image shows an unguarded floor hole opening. " title="Image 3.17">
            <a:extLst>
              <a:ext uri="{FF2B5EF4-FFF2-40B4-BE49-F238E27FC236}">
                <a16:creationId xmlns:a16="http://schemas.microsoft.com/office/drawing/2014/main" id="{0F0E0CF9-4564-437D-870E-98272AAAB66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657947" y="2378423"/>
            <a:ext cx="3977175" cy="4266424"/>
          </a:xfrm>
          <a:prstGeom prst="rect">
            <a:avLst/>
          </a:prstGeom>
        </p:spPr>
      </p:pic>
      <p:pic>
        <p:nvPicPr>
          <p:cNvPr id="6" name="Graphic 5" descr="No sign">
            <a:extLst>
              <a:ext uri="{FF2B5EF4-FFF2-40B4-BE49-F238E27FC236}">
                <a16:creationId xmlns:a16="http://schemas.microsoft.com/office/drawing/2014/main" id="{2590555C-14F6-4E42-95F2-E00520ACCA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122887" y="3646386"/>
            <a:ext cx="1780761" cy="1780761"/>
          </a:xfrm>
          <a:prstGeom prst="rect">
            <a:avLst/>
          </a:prstGeom>
        </p:spPr>
      </p:pic>
      <p:pic>
        <p:nvPicPr>
          <p:cNvPr id="9" name="Graphic 5" descr="No sign">
            <a:extLst>
              <a:ext uri="{FF2B5EF4-FFF2-40B4-BE49-F238E27FC236}">
                <a16:creationId xmlns:a16="http://schemas.microsoft.com/office/drawing/2014/main" id="{2590555C-14F6-4E42-95F2-E00520ACCA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789899" y="3892916"/>
            <a:ext cx="1780761" cy="1780761"/>
          </a:xfrm>
          <a:prstGeom prst="rect">
            <a:avLst/>
          </a:prstGeom>
        </p:spPr>
      </p:pic>
    </p:spTree>
    <p:extLst>
      <p:ext uri="{BB962C8B-B14F-4D97-AF65-F5344CB8AC3E}">
        <p14:creationId xmlns:p14="http://schemas.microsoft.com/office/powerpoint/2010/main" val="3928736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545889"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a:t>
            </a:r>
            <a:r>
              <a:rPr lang="en-US" sz="4000" dirty="0" smtClean="0">
                <a:latin typeface="Arial" panose="020B0604020202020204" pitchFamily="34" charset="0"/>
                <a:cs typeface="Arial" panose="020B0604020202020204" pitchFamily="34" charset="0"/>
              </a:rPr>
              <a:t> in </a:t>
            </a:r>
            <a:r>
              <a:rPr lang="en-US" sz="4000" dirty="0">
                <a:latin typeface="Arial" panose="020B0604020202020204" pitchFamily="34" charset="0"/>
                <a:cs typeface="Arial" panose="020B0604020202020204" pitchFamily="34" charset="0"/>
              </a:rPr>
              <a:t>Residential 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Stair Openings</a:t>
            </a:r>
          </a:p>
          <a:p>
            <a:pPr lvl="1" eaLnBrk="1" hangingPunct="1"/>
            <a:r>
              <a:rPr lang="en-US" altLang="en-US" dirty="0">
                <a:latin typeface="Arial" panose="020B0604020202020204" pitchFamily="34" charset="0"/>
                <a:cs typeface="Arial" panose="020B0604020202020204" pitchFamily="34" charset="0"/>
              </a:rPr>
              <a:t>Guardrails can be used to protect unguarded stair openings.</a:t>
            </a:r>
          </a:p>
          <a:p>
            <a:pPr eaLnBrk="1" hangingPunct="1"/>
            <a:endParaRPr lang="en-US" altLang="en-US" dirty="0">
              <a:latin typeface="Arial" panose="020B0604020202020204" pitchFamily="34" charset="0"/>
              <a:cs typeface="Arial" panose="020B0604020202020204" pitchFamily="34" charset="0"/>
            </a:endParaRPr>
          </a:p>
        </p:txBody>
      </p:sp>
      <p:pic>
        <p:nvPicPr>
          <p:cNvPr id="6" name="Picture 4" descr="Image shows an unguarded floor hole opening. " title="Image 3.19">
            <a:extLst>
              <a:ext uri="{FF2B5EF4-FFF2-40B4-BE49-F238E27FC236}">
                <a16:creationId xmlns:a16="http://schemas.microsoft.com/office/drawing/2014/main" id="{E1BD7F04-46AA-4AEC-A71E-D80A0CAEBC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2819400" y="2218009"/>
            <a:ext cx="6424603" cy="4639991"/>
          </a:xfrm>
          <a:prstGeom prst="rect">
            <a:avLst/>
          </a:prstGeom>
          <a:noFill/>
        </p:spPr>
      </p:pic>
      <p:pic>
        <p:nvPicPr>
          <p:cNvPr id="5" name="Graphic 4" descr="No sign">
            <a:extLst>
              <a:ext uri="{FF2B5EF4-FFF2-40B4-BE49-F238E27FC236}">
                <a16:creationId xmlns:a16="http://schemas.microsoft.com/office/drawing/2014/main" id="{D046D67F-D098-4D74-9734-151A21CD94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12625" y="3872753"/>
            <a:ext cx="2633891" cy="2633891"/>
          </a:xfrm>
          <a:prstGeom prst="rect">
            <a:avLst/>
          </a:prstGeom>
        </p:spPr>
      </p:pic>
    </p:spTree>
    <p:extLst>
      <p:ext uri="{BB962C8B-B14F-4D97-AF65-F5344CB8AC3E}">
        <p14:creationId xmlns:p14="http://schemas.microsoft.com/office/powerpoint/2010/main" val="1757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Disclaimer</a:t>
            </a:r>
            <a:r>
              <a:rPr lang="en-US" sz="3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a:normAutofit/>
          </a:bodyPr>
          <a:lstStyle/>
          <a:p>
            <a:pPr eaLnBrk="1" hangingPunct="1">
              <a:spcBef>
                <a:spcPct val="0"/>
              </a:spcBef>
            </a:pPr>
            <a:r>
              <a:rPr lang="en-US" altLang="en-US" sz="2000" dirty="0">
                <a:latin typeface="Arial" panose="020B0604020202020204" pitchFamily="34" charset="0"/>
                <a:cs typeface="Arial" panose="020B0604020202020204" pitchFamily="34" charset="0"/>
              </a:rPr>
              <a:t>It is not the intent to provide compliance-based training in this presentation, the intent is more to address hazard awareness in the residential construction (i.e. home building) industry, and to recognize the overlapping hazards present in many construction workplaces. </a:t>
            </a:r>
          </a:p>
          <a:p>
            <a:pPr eaLnBrk="1" hangingPunct="1">
              <a:spcBef>
                <a:spcPct val="0"/>
              </a:spcBef>
            </a:pPr>
            <a:r>
              <a:rPr lang="en-US" altLang="en-US" sz="2000" dirty="0">
                <a:latin typeface="Arial" panose="020B0604020202020204" pitchFamily="34" charset="0"/>
                <a:cs typeface="Arial" panose="020B0604020202020204" pitchFamily="34" charset="0"/>
              </a:rPr>
              <a:t>Photos shown in this presentation may depict situations that are not in compliance with applicable OSHA/safety requirements.</a:t>
            </a:r>
          </a:p>
          <a:p>
            <a:pPr eaLnBrk="1" hangingPunct="1">
              <a:spcBef>
                <a:spcPct val="0"/>
              </a:spcBef>
            </a:pPr>
            <a:r>
              <a:rPr lang="en-US" altLang="en-US" sz="2000" dirty="0">
                <a:latin typeface="Arial" panose="020B0604020202020204" pitchFamily="34" charset="0"/>
                <a:cs typeface="Arial" panose="020B0604020202020204" pitchFamily="34" charset="0"/>
              </a:rPr>
              <a:t>No legal advice is offered or implied, and no attorney-client relationship is intended or established.  If legal advice or other expert assistance is required the services of a competent professional person should be sought.</a:t>
            </a:r>
          </a:p>
          <a:p>
            <a:pPr eaLnBrk="1" hangingPunct="1">
              <a:spcBef>
                <a:spcPct val="0"/>
              </a:spcBef>
            </a:pPr>
            <a:r>
              <a:rPr lang="en-US" altLang="en-US" sz="2000" dirty="0">
                <a:latin typeface="Arial" panose="020B0604020202020204" pitchFamily="34" charset="0"/>
                <a:cs typeface="Arial" panose="020B0604020202020204" pitchFamily="34" charset="0"/>
              </a:rPr>
              <a:t>It is the responsibility of the employer and its employees to comply with all pertinent OSHA/safety rules and regulations in the jurisdiction in which they work.</a:t>
            </a:r>
          </a:p>
        </p:txBody>
      </p:sp>
    </p:spTree>
    <p:extLst>
      <p:ext uri="{BB962C8B-B14F-4D97-AF65-F5344CB8AC3E}">
        <p14:creationId xmlns:p14="http://schemas.microsoft.com/office/powerpoint/2010/main" val="42501695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555289"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in </a:t>
            </a:r>
            <a:r>
              <a:rPr lang="en-US" sz="4000" dirty="0" smtClean="0">
                <a:latin typeface="Arial" panose="020B0604020202020204" pitchFamily="34" charset="0"/>
                <a:cs typeface="Arial" panose="020B0604020202020204" pitchFamily="34" charset="0"/>
              </a:rPr>
              <a:t> Residential </a:t>
            </a:r>
            <a:r>
              <a:rPr lang="en-US" sz="4000" dirty="0">
                <a:latin typeface="Arial" panose="020B0604020202020204" pitchFamily="34" charset="0"/>
                <a:cs typeface="Arial" panose="020B0604020202020204" pitchFamily="34" charset="0"/>
              </a:rPr>
              <a:t>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Stair Openings</a:t>
            </a:r>
          </a:p>
          <a:p>
            <a:pPr lvl="1" eaLnBrk="1" hangingPunct="1"/>
            <a:r>
              <a:rPr lang="en-US" altLang="en-US" dirty="0">
                <a:latin typeface="Arial" panose="020B0604020202020204" pitchFamily="34" charset="0"/>
                <a:cs typeface="Arial" panose="020B0604020202020204" pitchFamily="34" charset="0"/>
              </a:rPr>
              <a:t>Guardrails can be used to protect unguarded stair openings.</a:t>
            </a:r>
          </a:p>
          <a:p>
            <a:pPr eaLnBrk="1" hangingPunct="1"/>
            <a:endParaRPr lang="en-US" altLang="en-US" dirty="0">
              <a:latin typeface="Arial" panose="020B0604020202020204" pitchFamily="34" charset="0"/>
              <a:cs typeface="Arial" panose="020B0604020202020204" pitchFamily="34" charset="0"/>
            </a:endParaRPr>
          </a:p>
        </p:txBody>
      </p:sp>
      <p:pic>
        <p:nvPicPr>
          <p:cNvPr id="5" name="Picture 4" descr="Image shows an unguarded floor hole opening. " title="Image 3.20">
            <a:extLst>
              <a:ext uri="{FF2B5EF4-FFF2-40B4-BE49-F238E27FC236}">
                <a16:creationId xmlns:a16="http://schemas.microsoft.com/office/drawing/2014/main" id="{EEA9791B-052D-4F76-B656-CEB1668AEC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2686" y="2188028"/>
            <a:ext cx="6226629" cy="466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C657F7AC-AAB6-49C0-8F77-A09F249A392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554942" y="3161191"/>
            <a:ext cx="2522053" cy="2522053"/>
          </a:xfrm>
          <a:prstGeom prst="rect">
            <a:avLst/>
          </a:prstGeom>
        </p:spPr>
      </p:pic>
    </p:spTree>
    <p:extLst>
      <p:ext uri="{BB962C8B-B14F-4D97-AF65-F5344CB8AC3E}">
        <p14:creationId xmlns:p14="http://schemas.microsoft.com/office/powerpoint/2010/main" val="114823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404375"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a:t>
            </a:r>
            <a:r>
              <a:rPr lang="en-US" sz="4000" dirty="0" smtClean="0">
                <a:latin typeface="Arial" panose="020B0604020202020204" pitchFamily="34" charset="0"/>
                <a:cs typeface="Arial" panose="020B0604020202020204" pitchFamily="34" charset="0"/>
              </a:rPr>
              <a:t> Uses </a:t>
            </a:r>
            <a:r>
              <a:rPr lang="en-US" sz="4000" dirty="0">
                <a:latin typeface="Arial" panose="020B0604020202020204" pitchFamily="34" charset="0"/>
                <a:cs typeface="Arial" panose="020B0604020202020204" pitchFamily="34" charset="0"/>
              </a:rPr>
              <a:t>in Residential 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Rear Door Openings</a:t>
            </a:r>
          </a:p>
          <a:p>
            <a:pPr lvl="1" eaLnBrk="1" hangingPunct="1"/>
            <a:r>
              <a:rPr lang="en-US" altLang="en-US" dirty="0">
                <a:latin typeface="Arial" panose="020B0604020202020204" pitchFamily="34" charset="0"/>
                <a:cs typeface="Arial" panose="020B0604020202020204" pitchFamily="34" charset="0"/>
              </a:rPr>
              <a:t>Guardrails can be used to protect unguarded doorways.</a:t>
            </a:r>
          </a:p>
          <a:p>
            <a:pPr eaLnBrk="1" hangingPunct="1"/>
            <a:endParaRPr lang="en-US" altLang="en-US" dirty="0">
              <a:latin typeface="Arial" panose="020B0604020202020204" pitchFamily="34" charset="0"/>
              <a:cs typeface="Arial" panose="020B0604020202020204" pitchFamily="34" charset="0"/>
            </a:endParaRPr>
          </a:p>
        </p:txBody>
      </p:sp>
      <p:pic>
        <p:nvPicPr>
          <p:cNvPr id="6" name="Picture 4" descr="Image shows a fall hazard due to a rear door being opened with no stairs beneath. " title="Image 3.21">
            <a:extLst>
              <a:ext uri="{FF2B5EF4-FFF2-40B4-BE49-F238E27FC236}">
                <a16:creationId xmlns:a16="http://schemas.microsoft.com/office/drawing/2014/main" id="{3E9A33B4-270C-470F-B0C2-F5045B4D33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393372" y="2290521"/>
            <a:ext cx="4190163" cy="4469507"/>
          </a:xfrm>
          <a:prstGeom prst="rect">
            <a:avLst/>
          </a:prstGeom>
          <a:noFill/>
        </p:spPr>
      </p:pic>
      <p:pic>
        <p:nvPicPr>
          <p:cNvPr id="7" name="Picture 7" descr="Image shows a fall hazard due to a rear door being opened with no stairs beneath. " title="Image 3.22">
            <a:extLst>
              <a:ext uri="{FF2B5EF4-FFF2-40B4-BE49-F238E27FC236}">
                <a16:creationId xmlns:a16="http://schemas.microsoft.com/office/drawing/2014/main" id="{E8771A01-150E-43E0-BA90-16AABC0DA18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6041572" y="2220685"/>
            <a:ext cx="4120327" cy="4539343"/>
          </a:xfrm>
          <a:prstGeom prst="rect">
            <a:avLst/>
          </a:prstGeom>
          <a:noFill/>
        </p:spPr>
      </p:pic>
      <p:pic>
        <p:nvPicPr>
          <p:cNvPr id="8" name="Graphic 7" descr="No sign">
            <a:extLst>
              <a:ext uri="{FF2B5EF4-FFF2-40B4-BE49-F238E27FC236}">
                <a16:creationId xmlns:a16="http://schemas.microsoft.com/office/drawing/2014/main" id="{2E934504-C7CC-4704-9B6F-14A87B4F2B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2442768" y="3257094"/>
            <a:ext cx="2091370" cy="2091370"/>
          </a:xfrm>
          <a:prstGeom prst="rect">
            <a:avLst/>
          </a:prstGeom>
        </p:spPr>
      </p:pic>
      <p:pic>
        <p:nvPicPr>
          <p:cNvPr id="9" name="Graphic 8" descr="No sign">
            <a:extLst>
              <a:ext uri="{FF2B5EF4-FFF2-40B4-BE49-F238E27FC236}">
                <a16:creationId xmlns:a16="http://schemas.microsoft.com/office/drawing/2014/main" id="{967B0F92-3B27-424A-8CFD-84EE1B9AFBD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056050" y="3962876"/>
            <a:ext cx="2091370" cy="2091370"/>
          </a:xfrm>
          <a:prstGeom prst="rect">
            <a:avLst/>
          </a:prstGeom>
        </p:spPr>
      </p:pic>
    </p:spTree>
    <p:extLst>
      <p:ext uri="{BB962C8B-B14F-4D97-AF65-F5344CB8AC3E}">
        <p14:creationId xmlns:p14="http://schemas.microsoft.com/office/powerpoint/2010/main" val="1731099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675032"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Uses in </a:t>
            </a:r>
            <a:r>
              <a:rPr lang="en-US" sz="4000" dirty="0" smtClean="0">
                <a:latin typeface="Arial" panose="020B0604020202020204" pitchFamily="34" charset="0"/>
                <a:cs typeface="Arial" panose="020B0604020202020204" pitchFamily="34" charset="0"/>
              </a:rPr>
              <a:t> Residential  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Rear Door Openings</a:t>
            </a:r>
          </a:p>
          <a:p>
            <a:pPr lvl="1" eaLnBrk="1" hangingPunct="1"/>
            <a:r>
              <a:rPr lang="en-US" altLang="en-US" dirty="0">
                <a:latin typeface="Arial" panose="020B0604020202020204" pitchFamily="34" charset="0"/>
                <a:cs typeface="Arial" panose="020B0604020202020204" pitchFamily="34" charset="0"/>
              </a:rPr>
              <a:t>Guardrails can be used to protect unguarded doorways.</a:t>
            </a:r>
          </a:p>
          <a:p>
            <a:pPr eaLnBrk="1" hangingPunct="1"/>
            <a:endParaRPr lang="en-US" altLang="en-US" dirty="0">
              <a:latin typeface="Arial" panose="020B0604020202020204" pitchFamily="34" charset="0"/>
              <a:cs typeface="Arial" panose="020B0604020202020204" pitchFamily="34" charset="0"/>
            </a:endParaRPr>
          </a:p>
        </p:txBody>
      </p:sp>
      <p:pic>
        <p:nvPicPr>
          <p:cNvPr id="8" name="Picture 4" descr="Image shows a rear door opening with guardrails attached. " title="Image 3.23">
            <a:extLst>
              <a:ext uri="{FF2B5EF4-FFF2-40B4-BE49-F238E27FC236}">
                <a16:creationId xmlns:a16="http://schemas.microsoft.com/office/drawing/2014/main" id="{0368D6AD-4E1B-4F31-8031-BD617A71BC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539073" y="2373086"/>
            <a:ext cx="4019340" cy="4354285"/>
          </a:xfrm>
          <a:prstGeom prst="rect">
            <a:avLst/>
          </a:prstGeom>
          <a:noFill/>
        </p:spPr>
      </p:pic>
      <p:pic>
        <p:nvPicPr>
          <p:cNvPr id="9" name="Picture 7" descr="Image shows a rear door opening with guardrails attached. " title="Image 3.24">
            <a:extLst>
              <a:ext uri="{FF2B5EF4-FFF2-40B4-BE49-F238E27FC236}">
                <a16:creationId xmlns:a16="http://schemas.microsoft.com/office/drawing/2014/main" id="{15008A45-BBD8-4F5C-909C-56EF352799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6192465" y="2373086"/>
            <a:ext cx="3952351" cy="4354285"/>
          </a:xfrm>
          <a:prstGeom prst="rect">
            <a:avLst/>
          </a:prstGeom>
          <a:noFill/>
        </p:spPr>
      </p:pic>
    </p:spTree>
    <p:extLst>
      <p:ext uri="{BB962C8B-B14F-4D97-AF65-F5344CB8AC3E}">
        <p14:creationId xmlns:p14="http://schemas.microsoft.com/office/powerpoint/2010/main" val="35281204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Guardrail Uses in </a:t>
            </a:r>
            <a:r>
              <a:rPr lang="en-US" sz="3600" dirty="0" smtClean="0">
                <a:latin typeface="Arial" panose="020B0604020202020204" pitchFamily="34" charset="0"/>
                <a:cs typeface="Arial" panose="020B0604020202020204" pitchFamily="34" charset="0"/>
              </a:rPr>
              <a:t> Residential  Construction </a:t>
            </a:r>
            <a:endParaRPr lang="en-US" sz="28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Protect Elevated Workers</a:t>
            </a:r>
          </a:p>
          <a:p>
            <a:pPr lvl="1" eaLnBrk="1" hangingPunct="1"/>
            <a:r>
              <a:rPr lang="en-US" altLang="en-US" dirty="0">
                <a:latin typeface="Arial" panose="020B0604020202020204" pitchFamily="34" charset="0"/>
                <a:cs typeface="Arial" panose="020B0604020202020204" pitchFamily="34" charset="0"/>
              </a:rPr>
              <a:t>When workers are using stilts, increase the height of the top edge of the top rail to the amount equal to height of stilts.</a:t>
            </a:r>
          </a:p>
          <a:p>
            <a:pPr eaLnBrk="1" hangingPunct="1"/>
            <a:endParaRPr lang="en-US" altLang="en-US" dirty="0">
              <a:latin typeface="Arial" panose="020B0604020202020204" pitchFamily="34" charset="0"/>
              <a:cs typeface="Arial" panose="020B0604020202020204" pitchFamily="34" charset="0"/>
            </a:endParaRPr>
          </a:p>
        </p:txBody>
      </p:sp>
      <p:pic>
        <p:nvPicPr>
          <p:cNvPr id="6" name="Picture 4" descr="Image shows worker on stilts protected by a guardrail. " title="Image 3.25">
            <a:extLst>
              <a:ext uri="{FF2B5EF4-FFF2-40B4-BE49-F238E27FC236}">
                <a16:creationId xmlns:a16="http://schemas.microsoft.com/office/drawing/2014/main" id="{A87F3C39-B89D-4F13-AEC9-57D2E04E7E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257" y="2553513"/>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0633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Guardrail </a:t>
            </a:r>
            <a:r>
              <a:rPr lang="en-US" sz="3600" dirty="0" smtClean="0">
                <a:latin typeface="Arial" panose="020B0604020202020204" pitchFamily="34" charset="0"/>
                <a:cs typeface="Arial" panose="020B0604020202020204" pitchFamily="34" charset="0"/>
              </a:rPr>
              <a:t> Uses  in </a:t>
            </a:r>
            <a:r>
              <a:rPr lang="en-US" sz="3600" dirty="0">
                <a:latin typeface="Arial" panose="020B0604020202020204" pitchFamily="34" charset="0"/>
                <a:cs typeface="Arial" panose="020B0604020202020204" pitchFamily="34" charset="0"/>
              </a:rPr>
              <a:t>Residential Construction</a:t>
            </a:r>
            <a:endParaRPr lang="en-US" sz="28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664611"/>
            <a:ext cx="10445450" cy="4195481"/>
          </a:xfrm>
        </p:spPr>
        <p:txBody>
          <a:bodyPr/>
          <a:lstStyle/>
          <a:p>
            <a:r>
              <a:rPr lang="en-US" altLang="en-US" dirty="0">
                <a:latin typeface="Arial" panose="020B0604020202020204" pitchFamily="34" charset="0"/>
                <a:cs typeface="Arial" panose="020B0604020202020204" pitchFamily="34" charset="0"/>
              </a:rPr>
              <a:t>Completed decks</a:t>
            </a:r>
          </a:p>
          <a:p>
            <a:r>
              <a:rPr lang="en-US" altLang="en-US" dirty="0">
                <a:latin typeface="Arial" panose="020B0604020202020204" pitchFamily="34" charset="0"/>
                <a:cs typeface="Arial" panose="020B0604020202020204" pitchFamily="34" charset="0"/>
              </a:rPr>
              <a:t>Lofts </a:t>
            </a:r>
          </a:p>
          <a:p>
            <a:r>
              <a:rPr lang="en-US" altLang="en-US" dirty="0">
                <a:latin typeface="Arial" panose="020B0604020202020204" pitchFamily="34" charset="0"/>
                <a:cs typeface="Arial" panose="020B0604020202020204" pitchFamily="34" charset="0"/>
              </a:rPr>
              <a:t>Stair landings</a:t>
            </a:r>
          </a:p>
          <a:p>
            <a:r>
              <a:rPr lang="en-US" altLang="en-US" dirty="0">
                <a:latin typeface="Arial" panose="020B0604020202020204" pitchFamily="34" charset="0"/>
                <a:cs typeface="Arial" panose="020B0604020202020204" pitchFamily="34" charset="0"/>
              </a:rPr>
              <a:t>Ramps or runways</a:t>
            </a:r>
          </a:p>
          <a:p>
            <a:r>
              <a:rPr lang="en-US" altLang="en-US" dirty="0">
                <a:latin typeface="Arial" panose="020B0604020202020204" pitchFamily="34" charset="0"/>
                <a:cs typeface="Arial" panose="020B0604020202020204" pitchFamily="34" charset="0"/>
              </a:rPr>
              <a:t>Open-sided balconies and platforms	</a:t>
            </a:r>
          </a:p>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7900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762118" cy="1400530"/>
          </a:xfrm>
        </p:spPr>
        <p:txBody>
          <a:bodyPr/>
          <a:lstStyle/>
          <a:p>
            <a:pPr eaLnBrk="1" hangingPunct="1">
              <a:defRPr/>
            </a:pPr>
            <a:r>
              <a:rPr lang="en-US" sz="4000" dirty="0">
                <a:latin typeface="Arial" panose="020B0604020202020204" pitchFamily="34" charset="0"/>
                <a:cs typeface="Arial" panose="020B0604020202020204" pitchFamily="34" charset="0"/>
              </a:rPr>
              <a:t>Guardrail </a:t>
            </a:r>
            <a:r>
              <a:rPr lang="en-US" sz="4000" dirty="0" smtClean="0">
                <a:latin typeface="Arial" panose="020B0604020202020204" pitchFamily="34" charset="0"/>
                <a:cs typeface="Arial" panose="020B0604020202020204" pitchFamily="34" charset="0"/>
              </a:rPr>
              <a:t> Uses  </a:t>
            </a:r>
            <a:r>
              <a:rPr lang="en-US" sz="4000" dirty="0">
                <a:latin typeface="Arial" panose="020B0604020202020204" pitchFamily="34" charset="0"/>
                <a:cs typeface="Arial" panose="020B0604020202020204" pitchFamily="34" charset="0"/>
              </a:rPr>
              <a:t>in </a:t>
            </a:r>
            <a:r>
              <a:rPr lang="en-US" sz="4000" dirty="0" smtClean="0">
                <a:latin typeface="Arial" panose="020B0604020202020204" pitchFamily="34" charset="0"/>
                <a:cs typeface="Arial" panose="020B0604020202020204" pitchFamily="34" charset="0"/>
              </a:rPr>
              <a:t> Residential </a:t>
            </a:r>
            <a:r>
              <a:rPr lang="en-US" sz="4000" dirty="0">
                <a:latin typeface="Arial" panose="020B0604020202020204" pitchFamily="34" charset="0"/>
                <a:cs typeface="Arial" panose="020B0604020202020204" pitchFamily="34" charset="0"/>
              </a:rPr>
              <a:t>Construction</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Open-Sided Balcony and Platforms</a:t>
            </a:r>
          </a:p>
          <a:p>
            <a:pPr eaLnBrk="1" hangingPunct="1"/>
            <a:endParaRPr lang="en-US" altLang="en-US" dirty="0">
              <a:latin typeface="Arial" panose="020B0604020202020204" pitchFamily="34" charset="0"/>
              <a:cs typeface="Arial" panose="020B0604020202020204" pitchFamily="34" charset="0"/>
            </a:endParaRPr>
          </a:p>
        </p:txBody>
      </p:sp>
      <p:pic>
        <p:nvPicPr>
          <p:cNvPr id="5" name="Picture 4" descr="Image shows a home under construction with wall openings. " title="Image 3.26">
            <a:extLst>
              <a:ext uri="{FF2B5EF4-FFF2-40B4-BE49-F238E27FC236}">
                <a16:creationId xmlns:a16="http://schemas.microsoft.com/office/drawing/2014/main" id="{A4F90E50-3331-4492-B16C-6D0D6BEE1B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086" y="1730828"/>
            <a:ext cx="6836228" cy="512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descr="Line showing that wall openings greater than 18” need to be protected with a guardrail." title="Line">
            <a:extLst>
              <a:ext uri="{FF2B5EF4-FFF2-40B4-BE49-F238E27FC236}">
                <a16:creationId xmlns:a16="http://schemas.microsoft.com/office/drawing/2014/main" id="{77619135-958A-4994-A639-3D2A3A477FAA}"/>
              </a:ext>
            </a:extLst>
          </p:cNvPr>
          <p:cNvSpPr>
            <a:spLocks noChangeShapeType="1"/>
          </p:cNvSpPr>
          <p:nvPr/>
        </p:nvSpPr>
        <p:spPr bwMode="auto">
          <a:xfrm>
            <a:off x="4147457" y="4778828"/>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8" name="Line 5" descr="Line showing that wall openings greater than 18” need to be protected with a guardrail." title="Line">
            <a:extLst>
              <a:ext uri="{FF2B5EF4-FFF2-40B4-BE49-F238E27FC236}">
                <a16:creationId xmlns:a16="http://schemas.microsoft.com/office/drawing/2014/main" id="{10005162-0864-4569-BB4C-A0F8E07F1322}"/>
              </a:ext>
            </a:extLst>
          </p:cNvPr>
          <p:cNvSpPr>
            <a:spLocks noChangeShapeType="1"/>
          </p:cNvSpPr>
          <p:nvPr/>
        </p:nvSpPr>
        <p:spPr bwMode="auto">
          <a:xfrm>
            <a:off x="4147457" y="5029199"/>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9" name="Line 5" descr="Line showing that wall openings greater than 18” need to be protected with a guardrail." title="Line">
            <a:extLst>
              <a:ext uri="{FF2B5EF4-FFF2-40B4-BE49-F238E27FC236}">
                <a16:creationId xmlns:a16="http://schemas.microsoft.com/office/drawing/2014/main" id="{AB3CC34C-B641-4E05-8694-0A01AD994E8A}"/>
              </a:ext>
            </a:extLst>
          </p:cNvPr>
          <p:cNvSpPr>
            <a:spLocks noChangeShapeType="1"/>
          </p:cNvSpPr>
          <p:nvPr/>
        </p:nvSpPr>
        <p:spPr bwMode="auto">
          <a:xfrm>
            <a:off x="5464628" y="4796944"/>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0" name="Line 5" descr="Line showing that wall openings greater than 18” need to be protected with a guardrail." title="Line">
            <a:extLst>
              <a:ext uri="{FF2B5EF4-FFF2-40B4-BE49-F238E27FC236}">
                <a16:creationId xmlns:a16="http://schemas.microsoft.com/office/drawing/2014/main" id="{2F385AFF-E965-4339-B6A1-66DC8ACA2E3A}"/>
              </a:ext>
            </a:extLst>
          </p:cNvPr>
          <p:cNvSpPr>
            <a:spLocks noChangeShapeType="1"/>
          </p:cNvSpPr>
          <p:nvPr/>
        </p:nvSpPr>
        <p:spPr bwMode="auto">
          <a:xfrm>
            <a:off x="5464628" y="5061819"/>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a:spAutoFit/>
          </a:bodyPr>
          <a:lstStyle/>
          <a:p>
            <a:endParaRPr lang="en-US"/>
          </a:p>
        </p:txBody>
      </p:sp>
    </p:spTree>
    <p:extLst>
      <p:ext uri="{BB962C8B-B14F-4D97-AF65-F5344CB8AC3E}">
        <p14:creationId xmlns:p14="http://schemas.microsoft.com/office/powerpoint/2010/main" val="2347556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a:lstStyle/>
          <a:p>
            <a:pPr eaLnBrk="1" hangingPunct="1">
              <a:defRPr/>
            </a:pPr>
            <a:r>
              <a:rPr lang="en-US" sz="3600" dirty="0">
                <a:latin typeface="Arial" panose="020B0604020202020204" pitchFamily="34" charset="0"/>
                <a:cs typeface="Arial" panose="020B0604020202020204" pitchFamily="34" charset="0"/>
              </a:rPr>
              <a:t>Guardrail </a:t>
            </a:r>
            <a:r>
              <a:rPr lang="en-US" sz="3600" dirty="0" smtClean="0">
                <a:latin typeface="Arial" panose="020B0604020202020204" pitchFamily="34" charset="0"/>
                <a:cs typeface="Arial" panose="020B0604020202020204" pitchFamily="34" charset="0"/>
              </a:rPr>
              <a:t> Uses  </a:t>
            </a:r>
            <a:r>
              <a:rPr lang="en-US" sz="3600" dirty="0">
                <a:latin typeface="Arial" panose="020B0604020202020204" pitchFamily="34" charset="0"/>
                <a:cs typeface="Arial" panose="020B0604020202020204" pitchFamily="34" charset="0"/>
              </a:rPr>
              <a:t>in </a:t>
            </a:r>
            <a:r>
              <a:rPr lang="en-US" sz="3600" dirty="0" smtClean="0">
                <a:latin typeface="Arial" panose="020B0604020202020204" pitchFamily="34" charset="0"/>
                <a:cs typeface="Arial" panose="020B0604020202020204" pitchFamily="34" charset="0"/>
              </a:rPr>
              <a:t> Residential  Construction</a:t>
            </a:r>
            <a:endParaRPr lang="en-US" sz="28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a:lstStyle/>
          <a:p>
            <a:pPr eaLnBrk="1" hangingPunct="1"/>
            <a:r>
              <a:rPr lang="en-US" altLang="en-US" dirty="0">
                <a:latin typeface="Arial" panose="020B0604020202020204" pitchFamily="34" charset="0"/>
                <a:cs typeface="Arial" panose="020B0604020202020204" pitchFamily="34" charset="0"/>
              </a:rPr>
              <a:t>Open-Sided Balcony and Platforms</a:t>
            </a:r>
          </a:p>
          <a:p>
            <a:pPr eaLnBrk="1" hangingPunct="1"/>
            <a:endParaRPr lang="en-US" altLang="en-US" dirty="0">
              <a:latin typeface="Arial" panose="020B0604020202020204" pitchFamily="34" charset="0"/>
              <a:cs typeface="Arial" panose="020B0604020202020204" pitchFamily="34" charset="0"/>
            </a:endParaRPr>
          </a:p>
        </p:txBody>
      </p:sp>
      <p:pic>
        <p:nvPicPr>
          <p:cNvPr id="11" name="Picture 4" descr="Image shows a balcony without guardrails. " title="Image 3.27">
            <a:extLst>
              <a:ext uri="{FF2B5EF4-FFF2-40B4-BE49-F238E27FC236}">
                <a16:creationId xmlns:a16="http://schemas.microsoft.com/office/drawing/2014/main" id="{1C744925-55DF-44B5-8208-F5D8ADE3FD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2571" y="1787978"/>
            <a:ext cx="6760029" cy="50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5" descr="Arrow pointing down indicating a fall hazard greater than 6 feet that needs to be protected with a guardrail.">
            <a:extLst>
              <a:ext uri="{FF2B5EF4-FFF2-40B4-BE49-F238E27FC236}">
                <a16:creationId xmlns:a16="http://schemas.microsoft.com/office/drawing/2014/main" id="{FFB65947-158F-4FDA-8A4D-E35BD288AA33}"/>
              </a:ext>
            </a:extLst>
          </p:cNvPr>
          <p:cNvSpPr>
            <a:spLocks noChangeShapeType="1"/>
          </p:cNvSpPr>
          <p:nvPr/>
        </p:nvSpPr>
        <p:spPr bwMode="auto">
          <a:xfrm flipH="1">
            <a:off x="4702627" y="3603171"/>
            <a:ext cx="43543" cy="284117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6">
            <a:extLst>
              <a:ext uri="{FF2B5EF4-FFF2-40B4-BE49-F238E27FC236}">
                <a16:creationId xmlns:a16="http://schemas.microsoft.com/office/drawing/2014/main" id="{E0B2561A-8DCA-49BD-862F-EC53F771750E}"/>
              </a:ext>
            </a:extLst>
          </p:cNvPr>
          <p:cNvSpPr txBox="1">
            <a:spLocks noChangeArrowheads="1"/>
          </p:cNvSpPr>
          <p:nvPr/>
        </p:nvSpPr>
        <p:spPr bwMode="auto">
          <a:xfrm>
            <a:off x="5160809" y="4891264"/>
            <a:ext cx="2326342"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eaLnBrk="1" hangingPunct="1">
              <a:spcBef>
                <a:spcPct val="0"/>
              </a:spcBef>
              <a:buFontTx/>
              <a:buNone/>
            </a:pPr>
            <a:r>
              <a:rPr lang="en-US" altLang="en-US" sz="1800" b="1" dirty="0">
                <a:solidFill>
                  <a:schemeClr val="bg1"/>
                </a:solidFill>
              </a:rPr>
              <a:t>Greater Than 6’ Fall</a:t>
            </a:r>
          </a:p>
        </p:txBody>
      </p:sp>
      <p:sp>
        <p:nvSpPr>
          <p:cNvPr id="14" name="Line 9" descr="Line showing that wall openings greater than 18” need to be protected with a guardrail.">
            <a:extLst>
              <a:ext uri="{FF2B5EF4-FFF2-40B4-BE49-F238E27FC236}">
                <a16:creationId xmlns:a16="http://schemas.microsoft.com/office/drawing/2014/main" id="{2326E717-D959-4F4A-9EDB-E46536DAD056}"/>
              </a:ext>
            </a:extLst>
          </p:cNvPr>
          <p:cNvSpPr>
            <a:spLocks noChangeShapeType="1"/>
          </p:cNvSpPr>
          <p:nvPr/>
        </p:nvSpPr>
        <p:spPr bwMode="auto">
          <a:xfrm flipV="1">
            <a:off x="4750993" y="1925977"/>
            <a:ext cx="3145973" cy="840878"/>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Line 9" descr="Line showing that wall openings greater than 18” need to be protected with a guardrail.">
            <a:extLst>
              <a:ext uri="{FF2B5EF4-FFF2-40B4-BE49-F238E27FC236}">
                <a16:creationId xmlns:a16="http://schemas.microsoft.com/office/drawing/2014/main" id="{2237DC59-A9F4-47B7-94D9-5A2A36616EA1}"/>
              </a:ext>
            </a:extLst>
          </p:cNvPr>
          <p:cNvSpPr>
            <a:spLocks noChangeShapeType="1"/>
          </p:cNvSpPr>
          <p:nvPr/>
        </p:nvSpPr>
        <p:spPr bwMode="auto">
          <a:xfrm flipV="1">
            <a:off x="4750993" y="2507293"/>
            <a:ext cx="3145973" cy="840878"/>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 name="Line 9" descr="Line showing that wall openings greater than 18” need to be protected with a guardrail.">
            <a:extLst>
              <a:ext uri="{FF2B5EF4-FFF2-40B4-BE49-F238E27FC236}">
                <a16:creationId xmlns:a16="http://schemas.microsoft.com/office/drawing/2014/main" id="{212336AB-E0AC-4841-AAD4-356D39698E0C}"/>
              </a:ext>
            </a:extLst>
          </p:cNvPr>
          <p:cNvSpPr>
            <a:spLocks noChangeShapeType="1"/>
          </p:cNvSpPr>
          <p:nvPr/>
        </p:nvSpPr>
        <p:spPr bwMode="auto">
          <a:xfrm flipV="1">
            <a:off x="4749757" y="2766854"/>
            <a:ext cx="889044" cy="72595"/>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Line 9" descr="Line showing that wall openings greater than 18” need to be protected with a guardrail.">
            <a:extLst>
              <a:ext uri="{FF2B5EF4-FFF2-40B4-BE49-F238E27FC236}">
                <a16:creationId xmlns:a16="http://schemas.microsoft.com/office/drawing/2014/main" id="{C1D81F5C-4EBA-4DA0-913B-BACB75BBD55C}"/>
              </a:ext>
            </a:extLst>
          </p:cNvPr>
          <p:cNvSpPr>
            <a:spLocks noChangeShapeType="1"/>
          </p:cNvSpPr>
          <p:nvPr/>
        </p:nvSpPr>
        <p:spPr bwMode="auto">
          <a:xfrm flipV="1">
            <a:off x="4749757" y="3071458"/>
            <a:ext cx="889044" cy="72595"/>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674304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B8696BC-A4E4-45A8-87B3-E580CB6E3798}"/>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Safety Nets</a:t>
            </a:r>
          </a:p>
        </p:txBody>
      </p:sp>
      <p:sp>
        <p:nvSpPr>
          <p:cNvPr id="17411" name="Content Placeholder 2">
            <a:extLst>
              <a:ext uri="{FF2B5EF4-FFF2-40B4-BE49-F238E27FC236}">
                <a16:creationId xmlns:a16="http://schemas.microsoft.com/office/drawing/2014/main" id="{A2C712D9-58A2-40F7-97BF-1E331E5C6FB7}"/>
              </a:ext>
            </a:extLst>
          </p:cNvPr>
          <p:cNvSpPr>
            <a:spLocks noGrp="1"/>
          </p:cNvSpPr>
          <p:nvPr>
            <p:ph idx="1"/>
          </p:nvPr>
        </p:nvSpPr>
        <p:spPr>
          <a:xfrm>
            <a:off x="911409" y="1469571"/>
            <a:ext cx="8874125" cy="4953000"/>
          </a:xfrm>
        </p:spPr>
        <p:txBody>
          <a:bodyPr/>
          <a:lstStyle/>
          <a:p>
            <a:pPr eaLnBrk="1" hangingPunct="1">
              <a:lnSpc>
                <a:spcPct val="90000"/>
              </a:lnSpc>
              <a:defRPr/>
            </a:pPr>
            <a:r>
              <a:rPr lang="en-US" altLang="en-US" dirty="0">
                <a:latin typeface="Arial" panose="020B0604020202020204" pitchFamily="34" charset="0"/>
                <a:cs typeface="Arial" panose="020B0604020202020204" pitchFamily="34" charset="0"/>
              </a:rPr>
              <a:t>System consisting of connectors and net installed below a working surface; designed to prevent a worker from contacting a lower level or structure in the event of a fall.</a:t>
            </a:r>
          </a:p>
          <a:p>
            <a:pPr marL="0" indent="0">
              <a:buNone/>
              <a:defRPr/>
            </a:pPr>
            <a:endParaRPr lang="en-US" altLang="en-US" sz="2400" dirty="0">
              <a:latin typeface="Arial" panose="020B0604020202020204" pitchFamily="34" charset="0"/>
              <a:cs typeface="Arial" panose="020B0604020202020204" pitchFamily="34" charset="0"/>
            </a:endParaRPr>
          </a:p>
        </p:txBody>
      </p:sp>
      <p:pic>
        <p:nvPicPr>
          <p:cNvPr id="37894" name="Picture 6" descr="Image shows a safety net installed on the second floor of a home under construction. " title="Image 3.28">
            <a:extLst>
              <a:ext uri="{FF2B5EF4-FFF2-40B4-BE49-F238E27FC236}">
                <a16:creationId xmlns:a16="http://schemas.microsoft.com/office/drawing/2014/main" id="{3A4BA98C-DD69-49B0-8E38-BCF28E7F53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1057" y="3352346"/>
            <a:ext cx="7639374" cy="330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06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573632B-48B8-4300-9CA7-F13C9936549C}"/>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Safety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Nets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8915" name="Content Placeholder 2">
            <a:extLst>
              <a:ext uri="{FF2B5EF4-FFF2-40B4-BE49-F238E27FC236}">
                <a16:creationId xmlns:a16="http://schemas.microsoft.com/office/drawing/2014/main" id="{51E9B47E-8DFF-45FB-AA31-8549F84885FF}"/>
              </a:ext>
            </a:extLst>
          </p:cNvPr>
          <p:cNvSpPr>
            <a:spLocks noGrp="1"/>
          </p:cNvSpPr>
          <p:nvPr>
            <p:ph idx="1"/>
          </p:nvPr>
        </p:nvSpPr>
        <p:spPr>
          <a:xfrm>
            <a:off x="1489076" y="1676400"/>
            <a:ext cx="8950325"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When used, safety must extend 8 feet beyond the edge of the work surface where employees are exposed and be installed as close under the work surface as practical but in no case more than 25 feet below.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 Safety nets must be drop-tested at the jobsite after initial installation and before being used as a fall protection system, and at 6-month intervals if left in one place. </a:t>
            </a:r>
          </a:p>
        </p:txBody>
      </p:sp>
    </p:spTree>
    <p:extLst>
      <p:ext uri="{BB962C8B-B14F-4D97-AF65-F5344CB8AC3E}">
        <p14:creationId xmlns:p14="http://schemas.microsoft.com/office/powerpoint/2010/main" val="183894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080B3C6-BDDD-4BCB-9492-AE896097D7C3}"/>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Safety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Nets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9939" name="Content Placeholder 2">
            <a:extLst>
              <a:ext uri="{FF2B5EF4-FFF2-40B4-BE49-F238E27FC236}">
                <a16:creationId xmlns:a16="http://schemas.microsoft.com/office/drawing/2014/main" id="{E6D4B4B3-3D13-4FDE-908D-0CFD919E3B6B}"/>
              </a:ext>
            </a:extLst>
          </p:cNvPr>
          <p:cNvSpPr>
            <a:spLocks noGrp="1"/>
          </p:cNvSpPr>
          <p:nvPr>
            <p:ph idx="1"/>
          </p:nvPr>
        </p:nvSpPr>
        <p:spPr>
          <a:xfrm>
            <a:off x="1510847" y="1426028"/>
            <a:ext cx="8950325" cy="4953000"/>
          </a:xfrm>
        </p:spPr>
        <p:txBody>
          <a:bodyPr/>
          <a:lstStyle/>
          <a:p>
            <a:r>
              <a:rPr lang="en-US" altLang="en-US" sz="2400" dirty="0">
                <a:latin typeface="Arial" panose="020B0604020202020204" pitchFamily="34" charset="0"/>
                <a:ea typeface="ＭＳ Ｐゴシック" panose="020B0600070205080204" pitchFamily="34" charset="-128"/>
                <a:cs typeface="Arial" panose="020B0604020202020204" pitchFamily="34" charset="0"/>
              </a:rPr>
              <a:t>The drop-test consists of a 400 pound bag of </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sand, that is 28-32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inches in </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diameter,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dropped into the net from the highest walking/working surface at which </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workers are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exposed to fall </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hazards, but dropped from at least 42 </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inches above that level.</a:t>
            </a:r>
          </a:p>
        </p:txBody>
      </p:sp>
      <p:pic>
        <p:nvPicPr>
          <p:cNvPr id="2" name="Picture 1" title="Image 3.29 shows a safety net installed on the second floor of a house under constr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564" y="3453098"/>
            <a:ext cx="4947138" cy="2965938"/>
          </a:xfrm>
          <a:prstGeom prst="rect">
            <a:avLst/>
          </a:prstGeom>
        </p:spPr>
      </p:pic>
    </p:spTree>
    <p:extLst>
      <p:ext uri="{BB962C8B-B14F-4D97-AF65-F5344CB8AC3E}">
        <p14:creationId xmlns:p14="http://schemas.microsoft.com/office/powerpoint/2010/main" val="217346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Copyright Information </a:t>
            </a:r>
            <a:r>
              <a:rPr lang="en-US" dirty="0">
                <a:latin typeface="Arial" panose="020B0604020202020204" pitchFamily="34" charset="0"/>
                <a:cs typeface="Arial" panose="020B0604020202020204" pitchFamily="34" charset="0"/>
              </a:rPr>
              <a:t>© 2018 </a:t>
            </a:r>
            <a:endParaRPr lang="en-US" dirty="0"/>
          </a:p>
        </p:txBody>
      </p:sp>
      <p:sp>
        <p:nvSpPr>
          <p:cNvPr id="3" name="Content Placeholder 2"/>
          <p:cNvSpPr>
            <a:spLocks noGrp="1"/>
          </p:cNvSpPr>
          <p:nvPr>
            <p:ph idx="1"/>
          </p:nvPr>
        </p:nvSpPr>
        <p:spPr>
          <a:xfrm>
            <a:off x="1103312" y="1664208"/>
            <a:ext cx="9339136" cy="4584191"/>
          </a:xfrm>
        </p:spPr>
        <p:txBody>
          <a:bodyPr>
            <a:normAutofit fontScale="70000" lnSpcReduction="20000"/>
          </a:bodyPr>
          <a:lstStyle/>
          <a:p>
            <a:r>
              <a:rPr lang="en-US" dirty="0">
                <a:latin typeface="Arial" panose="020B0604020202020204" pitchFamily="34" charset="0"/>
                <a:cs typeface="Arial" panose="020B0604020202020204" pitchFamily="34" charset="0"/>
              </a:rPr>
              <a:t>This material is the copyrighted property of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a:t>
            </a:r>
            <a:r>
              <a:rPr lang="en-US" dirty="0">
                <a:latin typeface="Arial" panose="020B0604020202020204" pitchFamily="34" charset="0"/>
                <a:cs typeface="Arial" panose="020B0604020202020204" pitchFamily="34" charset="0"/>
              </a:rPr>
              <a:t>. By federal regulation, OSHA reserves a license to use and disseminate such material for the purpose of promoting safety and health in the workplace. The </a:t>
            </a:r>
            <a:r>
              <a:rPr lang="en-US" b="1" dirty="0">
                <a:latin typeface="Arial" panose="020B0604020202020204" pitchFamily="34" charset="0"/>
                <a:cs typeface="Arial" panose="020B0604020202020204" pitchFamily="34" charset="0"/>
              </a:rPr>
              <a:t>Job-Site Safety Institute </a:t>
            </a:r>
            <a:r>
              <a:rPr lang="en-US" dirty="0">
                <a:latin typeface="Arial" panose="020B0604020202020204" pitchFamily="34" charset="0"/>
                <a:cs typeface="Arial" panose="020B0604020202020204" pitchFamily="34" charset="0"/>
              </a:rPr>
              <a:t>and the </a:t>
            </a:r>
            <a:r>
              <a:rPr lang="en-US" b="1" dirty="0">
                <a:latin typeface="Arial" panose="020B0604020202020204" pitchFamily="34" charset="0"/>
                <a:cs typeface="Arial" panose="020B0604020202020204" pitchFamily="34" charset="0"/>
              </a:rPr>
              <a:t>National Association of Home Builders </a:t>
            </a:r>
            <a:r>
              <a:rPr lang="en-US" dirty="0">
                <a:latin typeface="Arial" panose="020B0604020202020204" pitchFamily="34" charset="0"/>
                <a:cs typeface="Arial" panose="020B0604020202020204" pitchFamily="34" charset="0"/>
              </a:rPr>
              <a:t>hereby authorizes employers and workplace safety and health professionals to use this material, distributed by or through OSHA, in their workplaces or practices in accordance with the guidance contained in the material.</a:t>
            </a:r>
          </a:p>
          <a:p>
            <a:r>
              <a:rPr lang="en-US" dirty="0">
                <a:latin typeface="Arial" panose="020B0604020202020204" pitchFamily="34" charset="0"/>
                <a:cs typeface="Arial" panose="020B0604020202020204" pitchFamily="34"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endParaRPr lang="en-US" dirty="0"/>
          </a:p>
        </p:txBody>
      </p:sp>
    </p:spTree>
    <p:extLst>
      <p:ext uri="{BB962C8B-B14F-4D97-AF65-F5344CB8AC3E}">
        <p14:creationId xmlns:p14="http://schemas.microsoft.com/office/powerpoint/2010/main" val="2169406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D343D92-D7D7-4E11-8CF0-A8F02A57D1D2}"/>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Personal Fall Arrest Systems</a:t>
            </a:r>
          </a:p>
        </p:txBody>
      </p:sp>
      <p:sp>
        <p:nvSpPr>
          <p:cNvPr id="50179" name="Content Placeholder 2">
            <a:extLst>
              <a:ext uri="{FF2B5EF4-FFF2-40B4-BE49-F238E27FC236}">
                <a16:creationId xmlns:a16="http://schemas.microsoft.com/office/drawing/2014/main" id="{8AC3F6AA-CAFD-4C0C-9488-522556B6C60B}"/>
              </a:ext>
            </a:extLst>
          </p:cNvPr>
          <p:cNvSpPr>
            <a:spLocks noGrp="1"/>
          </p:cNvSpPr>
          <p:nvPr>
            <p:ph idx="1"/>
          </p:nvPr>
        </p:nvSpPr>
        <p:spPr>
          <a:xfrm>
            <a:off x="1500642" y="1284513"/>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Commonly called a (PFAS) it’s comprised of an anchorage point, connectors, and a body harness used together to keep a worker from free falling from an elevated surface.</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mage 3.30 shows workers using a PFAS on a roof under constructio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2723" y="2830407"/>
            <a:ext cx="8247888" cy="3703320"/>
          </a:xfrm>
          <a:prstGeom prst="rect">
            <a:avLst/>
          </a:prstGeom>
        </p:spPr>
      </p:pic>
    </p:spTree>
    <p:extLst>
      <p:ext uri="{BB962C8B-B14F-4D97-AF65-F5344CB8AC3E}">
        <p14:creationId xmlns:p14="http://schemas.microsoft.com/office/powerpoint/2010/main" val="2728291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PFAS for roofing</a:t>
            </a:r>
            <a:endParaRPr lang="en-US" dirty="0"/>
          </a:p>
        </p:txBody>
      </p:sp>
      <p:pic>
        <p:nvPicPr>
          <p:cNvPr id="14" name="Picture 5" descr="Image shows a worker on a roof with a PFAS system." title="Image 3.31">
            <a:extLst>
              <a:ext uri="{FF2B5EF4-FFF2-40B4-BE49-F238E27FC236}">
                <a16:creationId xmlns:a16="http://schemas.microsoft.com/office/drawing/2014/main" id="{5C9D4324-81F1-480E-BC84-B3A8467149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00" y="-34924"/>
            <a:ext cx="9398000" cy="689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7" descr="Arrow pointing to lifeline.">
            <a:extLst>
              <a:ext uri="{FF2B5EF4-FFF2-40B4-BE49-F238E27FC236}">
                <a16:creationId xmlns:a16="http://schemas.microsoft.com/office/drawing/2014/main" id="{F2D34EF6-61A7-4042-8ADD-FE9EA26BA01F}"/>
              </a:ext>
            </a:extLst>
          </p:cNvPr>
          <p:cNvCxnSpPr>
            <a:cxnSpLocks noChangeShapeType="1"/>
          </p:cNvCxnSpPr>
          <p:nvPr/>
        </p:nvCxnSpPr>
        <p:spPr bwMode="auto">
          <a:xfrm rot="5400000" flipH="1" flipV="1">
            <a:off x="5496493" y="4294756"/>
            <a:ext cx="13716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0">
            <a:extLst>
              <a:ext uri="{FF2B5EF4-FFF2-40B4-BE49-F238E27FC236}">
                <a16:creationId xmlns:a16="http://schemas.microsoft.com/office/drawing/2014/main" id="{8E6A641D-773D-4EE9-8AD8-7EB39165FC07}"/>
              </a:ext>
            </a:extLst>
          </p:cNvPr>
          <p:cNvSpPr txBox="1">
            <a:spLocks noChangeArrowheads="1"/>
          </p:cNvSpPr>
          <p:nvPr/>
        </p:nvSpPr>
        <p:spPr bwMode="auto">
          <a:xfrm>
            <a:off x="5496493" y="5094856"/>
            <a:ext cx="1143000" cy="369887"/>
          </a:xfrm>
          <a:prstGeom prst="rect">
            <a:avLst/>
          </a:prstGeom>
          <a:solidFill>
            <a:schemeClr val="bg1"/>
          </a:solidFill>
          <a:ln w="95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dirty="0"/>
              <a:t>Lifeline</a:t>
            </a:r>
          </a:p>
        </p:txBody>
      </p:sp>
      <p:cxnSp>
        <p:nvCxnSpPr>
          <p:cNvPr id="17" name="Straight Arrow Connector 11" descr="Arrow pointing to anchor point.">
            <a:extLst>
              <a:ext uri="{FF2B5EF4-FFF2-40B4-BE49-F238E27FC236}">
                <a16:creationId xmlns:a16="http://schemas.microsoft.com/office/drawing/2014/main" id="{4D26D8E6-5301-4A2F-9E12-EE8FBC1C65DC}"/>
              </a:ext>
            </a:extLst>
          </p:cNvPr>
          <p:cNvCxnSpPr>
            <a:cxnSpLocks noChangeShapeType="1"/>
          </p:cNvCxnSpPr>
          <p:nvPr/>
        </p:nvCxnSpPr>
        <p:spPr bwMode="auto">
          <a:xfrm rot="5400000" flipH="1" flipV="1">
            <a:off x="6958296" y="4199393"/>
            <a:ext cx="13716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 name="TextBox 12">
            <a:extLst>
              <a:ext uri="{FF2B5EF4-FFF2-40B4-BE49-F238E27FC236}">
                <a16:creationId xmlns:a16="http://schemas.microsoft.com/office/drawing/2014/main" id="{46F74DAE-1A1C-4A43-A627-8F281F99FA7F}"/>
              </a:ext>
            </a:extLst>
          </p:cNvPr>
          <p:cNvSpPr txBox="1">
            <a:spLocks noChangeArrowheads="1"/>
          </p:cNvSpPr>
          <p:nvPr/>
        </p:nvSpPr>
        <p:spPr bwMode="auto">
          <a:xfrm>
            <a:off x="7289800" y="4918302"/>
            <a:ext cx="1143000" cy="646113"/>
          </a:xfrm>
          <a:prstGeom prst="rect">
            <a:avLst/>
          </a:prstGeom>
          <a:solidFill>
            <a:schemeClr val="bg1"/>
          </a:solidFill>
          <a:ln w="95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dirty="0"/>
              <a:t>Anchor Point</a:t>
            </a:r>
          </a:p>
        </p:txBody>
      </p:sp>
      <p:sp>
        <p:nvSpPr>
          <p:cNvPr id="19" name="TextBox 13">
            <a:extLst>
              <a:ext uri="{FF2B5EF4-FFF2-40B4-BE49-F238E27FC236}">
                <a16:creationId xmlns:a16="http://schemas.microsoft.com/office/drawing/2014/main" id="{6C33079C-F569-421E-BD57-3D7AA9013E5F}"/>
              </a:ext>
            </a:extLst>
          </p:cNvPr>
          <p:cNvSpPr txBox="1">
            <a:spLocks noChangeArrowheads="1"/>
          </p:cNvSpPr>
          <p:nvPr/>
        </p:nvSpPr>
        <p:spPr bwMode="auto">
          <a:xfrm>
            <a:off x="3378200" y="4918302"/>
            <a:ext cx="1143000" cy="646113"/>
          </a:xfrm>
          <a:prstGeom prst="rect">
            <a:avLst/>
          </a:prstGeom>
          <a:solidFill>
            <a:schemeClr val="bg1"/>
          </a:solidFill>
          <a:ln w="95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a:t>Rope Grab</a:t>
            </a:r>
          </a:p>
        </p:txBody>
      </p:sp>
      <p:cxnSp>
        <p:nvCxnSpPr>
          <p:cNvPr id="20" name="Straight Arrow Connector 14" descr="Arrow pointing to rope grab.">
            <a:extLst>
              <a:ext uri="{FF2B5EF4-FFF2-40B4-BE49-F238E27FC236}">
                <a16:creationId xmlns:a16="http://schemas.microsoft.com/office/drawing/2014/main" id="{56BC1223-2027-4D71-9151-F83A83B10EB5}"/>
              </a:ext>
            </a:extLst>
          </p:cNvPr>
          <p:cNvCxnSpPr>
            <a:cxnSpLocks noChangeShapeType="1"/>
          </p:cNvCxnSpPr>
          <p:nvPr/>
        </p:nvCxnSpPr>
        <p:spPr bwMode="auto">
          <a:xfrm rot="5400000" flipH="1" flipV="1">
            <a:off x="3400313" y="4068763"/>
            <a:ext cx="1371600" cy="3492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15" descr="Arrow pointing to full body harness.">
            <a:extLst>
              <a:ext uri="{FF2B5EF4-FFF2-40B4-BE49-F238E27FC236}">
                <a16:creationId xmlns:a16="http://schemas.microsoft.com/office/drawing/2014/main" id="{9E8C93EA-D89B-4369-83B6-6557AF837D95}"/>
              </a:ext>
            </a:extLst>
          </p:cNvPr>
          <p:cNvCxnSpPr>
            <a:cxnSpLocks noChangeShapeType="1"/>
          </p:cNvCxnSpPr>
          <p:nvPr/>
        </p:nvCxnSpPr>
        <p:spPr bwMode="auto">
          <a:xfrm flipV="1">
            <a:off x="1997075" y="3100389"/>
            <a:ext cx="1143000" cy="7620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2" name="TextBox 17">
            <a:extLst>
              <a:ext uri="{FF2B5EF4-FFF2-40B4-BE49-F238E27FC236}">
                <a16:creationId xmlns:a16="http://schemas.microsoft.com/office/drawing/2014/main" id="{5D3EBBA2-9372-4828-8907-17CD2125C6F5}"/>
              </a:ext>
            </a:extLst>
          </p:cNvPr>
          <p:cNvSpPr txBox="1">
            <a:spLocks noChangeArrowheads="1"/>
          </p:cNvSpPr>
          <p:nvPr/>
        </p:nvSpPr>
        <p:spPr bwMode="auto">
          <a:xfrm>
            <a:off x="1603375" y="3627893"/>
            <a:ext cx="1143000" cy="646113"/>
          </a:xfrm>
          <a:prstGeom prst="rect">
            <a:avLst/>
          </a:prstGeom>
          <a:solidFill>
            <a:schemeClr val="bg1"/>
          </a:solidFill>
          <a:ln w="95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dirty="0"/>
              <a:t>Full Body Harness</a:t>
            </a:r>
          </a:p>
        </p:txBody>
      </p:sp>
      <p:pic>
        <p:nvPicPr>
          <p:cNvPr id="23" name="Picture 18" descr="Shock absorbing laynard as part of personal fall arrest system.">
            <a:extLst>
              <a:ext uri="{FF2B5EF4-FFF2-40B4-BE49-F238E27FC236}">
                <a16:creationId xmlns:a16="http://schemas.microsoft.com/office/drawing/2014/main" id="{06C6BD25-6B6C-42C3-8651-AFC1074868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18488" y="87996"/>
            <a:ext cx="3962400"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24" name="Straight Arrow Connector 19" descr="Arrow pointing to shock absorbing lanyard.">
            <a:extLst>
              <a:ext uri="{FF2B5EF4-FFF2-40B4-BE49-F238E27FC236}">
                <a16:creationId xmlns:a16="http://schemas.microsoft.com/office/drawing/2014/main" id="{390BF50F-B06C-4299-B9BA-A8E19DA5A27F}"/>
              </a:ext>
            </a:extLst>
          </p:cNvPr>
          <p:cNvCxnSpPr>
            <a:cxnSpLocks noChangeShapeType="1"/>
            <a:stCxn id="25" idx="0"/>
          </p:cNvCxnSpPr>
          <p:nvPr/>
        </p:nvCxnSpPr>
        <p:spPr bwMode="auto">
          <a:xfrm flipH="1" flipV="1">
            <a:off x="9174957" y="830152"/>
            <a:ext cx="30276" cy="158353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22">
            <a:extLst>
              <a:ext uri="{FF2B5EF4-FFF2-40B4-BE49-F238E27FC236}">
                <a16:creationId xmlns:a16="http://schemas.microsoft.com/office/drawing/2014/main" id="{6C71A187-85F5-4FD6-90A7-2215C970E12A}"/>
              </a:ext>
            </a:extLst>
          </p:cNvPr>
          <p:cNvSpPr txBox="1">
            <a:spLocks noChangeArrowheads="1"/>
          </p:cNvSpPr>
          <p:nvPr/>
        </p:nvSpPr>
        <p:spPr bwMode="auto">
          <a:xfrm>
            <a:off x="8214633" y="2413684"/>
            <a:ext cx="1981200" cy="646112"/>
          </a:xfrm>
          <a:prstGeom prst="rect">
            <a:avLst/>
          </a:prstGeom>
          <a:solidFill>
            <a:schemeClr val="bg1"/>
          </a:solidFill>
          <a:ln w="9525">
            <a:solidFill>
              <a:srgbClr val="FF0000"/>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dirty="0"/>
              <a:t>Shock Absorbing Lanyard</a:t>
            </a:r>
          </a:p>
        </p:txBody>
      </p:sp>
    </p:spTree>
    <p:extLst>
      <p:ext uri="{BB962C8B-B14F-4D97-AF65-F5344CB8AC3E}">
        <p14:creationId xmlns:p14="http://schemas.microsoft.com/office/powerpoint/2010/main" val="3846687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788C6B4-1511-4A04-88A1-D7120CB8FD9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Personal Fall Arrest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Systems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2227" name="Content Placeholder 2">
            <a:extLst>
              <a:ext uri="{FF2B5EF4-FFF2-40B4-BE49-F238E27FC236}">
                <a16:creationId xmlns:a16="http://schemas.microsoft.com/office/drawing/2014/main" id="{970831E6-F7F5-4B93-8EC9-37430D03F076}"/>
              </a:ext>
            </a:extLst>
          </p:cNvPr>
          <p:cNvSpPr>
            <a:spLocks noGrp="1"/>
          </p:cNvSpPr>
          <p:nvPr>
            <p:ph idx="1"/>
          </p:nvPr>
        </p:nvSpPr>
        <p:spPr>
          <a:xfrm>
            <a:off x="1524000" y="1643743"/>
            <a:ext cx="9067800" cy="4953000"/>
          </a:xfrm>
        </p:spPr>
        <p:txBody>
          <a:body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Lifelines can include rope-grab systems or self-retracting lanyards (SRL’s).</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2230" name="Picture 5" descr="Image shows a worker using a rope-grab system while working on a roof. " title="Image 3.32">
            <a:extLst>
              <a:ext uri="{FF2B5EF4-FFF2-40B4-BE49-F238E27FC236}">
                <a16:creationId xmlns:a16="http://schemas.microsoft.com/office/drawing/2014/main" id="{C3BC11C4-CC80-423E-8492-4BEA301736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 descr="Image shows a worker using a self-retracting lanyard while working on a roof. " title="Image 3.33">
            <a:extLst>
              <a:ext uri="{FF2B5EF4-FFF2-40B4-BE49-F238E27FC236}">
                <a16:creationId xmlns:a16="http://schemas.microsoft.com/office/drawing/2014/main" id="{88B32A33-4A61-4800-8ECF-530199905E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8750" y="3543300"/>
            <a:ext cx="4667250" cy="33147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2" name="TextBox 8">
            <a:extLst>
              <a:ext uri="{FF2B5EF4-FFF2-40B4-BE49-F238E27FC236}">
                <a16:creationId xmlns:a16="http://schemas.microsoft.com/office/drawing/2014/main" id="{B44361C7-D58F-494B-B628-C9C0C437B4C5}"/>
              </a:ext>
            </a:extLst>
          </p:cNvPr>
          <p:cNvSpPr txBox="1">
            <a:spLocks noChangeArrowheads="1"/>
          </p:cNvSpPr>
          <p:nvPr/>
        </p:nvSpPr>
        <p:spPr bwMode="auto">
          <a:xfrm>
            <a:off x="1960640" y="3173968"/>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Rope-grab system</a:t>
            </a:r>
          </a:p>
        </p:txBody>
      </p:sp>
      <p:sp>
        <p:nvSpPr>
          <p:cNvPr id="52233" name="TextBox 9">
            <a:extLst>
              <a:ext uri="{FF2B5EF4-FFF2-40B4-BE49-F238E27FC236}">
                <a16:creationId xmlns:a16="http://schemas.microsoft.com/office/drawing/2014/main" id="{7A3D0A02-D5FD-4CA9-832C-F82755486BFE}"/>
              </a:ext>
            </a:extLst>
          </p:cNvPr>
          <p:cNvSpPr txBox="1">
            <a:spLocks noChangeArrowheads="1"/>
          </p:cNvSpPr>
          <p:nvPr/>
        </p:nvSpPr>
        <p:spPr bwMode="auto">
          <a:xfrm>
            <a:off x="6057900" y="3173413"/>
            <a:ext cx="3151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Self-retracting lanyard (SRL)</a:t>
            </a:r>
          </a:p>
        </p:txBody>
      </p:sp>
    </p:spTree>
    <p:extLst>
      <p:ext uri="{BB962C8B-B14F-4D97-AF65-F5344CB8AC3E}">
        <p14:creationId xmlns:p14="http://schemas.microsoft.com/office/powerpoint/2010/main" val="505149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788C6B4-1511-4A04-88A1-D7120CB8FD9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Self-Retracting Lanyards / SRL’s</a:t>
            </a:r>
          </a:p>
        </p:txBody>
      </p:sp>
      <p:sp>
        <p:nvSpPr>
          <p:cNvPr id="52227" name="Content Placeholder 2">
            <a:extLst>
              <a:ext uri="{FF2B5EF4-FFF2-40B4-BE49-F238E27FC236}">
                <a16:creationId xmlns:a16="http://schemas.microsoft.com/office/drawing/2014/main" id="{970831E6-F7F5-4B93-8EC9-37430D03F076}"/>
              </a:ext>
            </a:extLst>
          </p:cNvPr>
          <p:cNvSpPr>
            <a:spLocks noGrp="1"/>
          </p:cNvSpPr>
          <p:nvPr>
            <p:ph idx="1"/>
          </p:nvPr>
        </p:nvSpPr>
        <p:spPr>
          <a:xfrm>
            <a:off x="1513114" y="1415143"/>
            <a:ext cx="9851571" cy="4953000"/>
          </a:xfrm>
        </p:spPr>
        <p:txBody>
          <a:body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The availability and lower prices of SRL’s has led to a dramatic increase in their use in recent years. </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SRL’s are available for a variety of uses, including leading edge work. </a:t>
            </a:r>
          </a:p>
          <a:p>
            <a:pPr>
              <a:spcBef>
                <a:spcPct val="0"/>
              </a:spcBef>
              <a:spcAft>
                <a:spcPts val="800"/>
              </a:spcAft>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mage 3.34 shows a self-retrcting lanya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37" y="3298295"/>
            <a:ext cx="7477125" cy="3343275"/>
          </a:xfrm>
          <a:prstGeom prst="rect">
            <a:avLst/>
          </a:prstGeom>
        </p:spPr>
      </p:pic>
    </p:spTree>
    <p:extLst>
      <p:ext uri="{BB962C8B-B14F-4D97-AF65-F5344CB8AC3E}">
        <p14:creationId xmlns:p14="http://schemas.microsoft.com/office/powerpoint/2010/main" val="31923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FE936A3-568E-4952-B306-8155B4E2BF0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PFAS – Prior to Use</a:t>
            </a:r>
          </a:p>
        </p:txBody>
      </p:sp>
      <p:sp>
        <p:nvSpPr>
          <p:cNvPr id="57347" name="Content Placeholder 2">
            <a:extLst>
              <a:ext uri="{FF2B5EF4-FFF2-40B4-BE49-F238E27FC236}">
                <a16:creationId xmlns:a16="http://schemas.microsoft.com/office/drawing/2014/main" id="{A6839158-4C42-4F91-A88A-709243E30C28}"/>
              </a:ext>
            </a:extLst>
          </p:cNvPr>
          <p:cNvSpPr>
            <a:spLocks noGrp="1"/>
          </p:cNvSpPr>
          <p:nvPr>
            <p:ph idx="1"/>
          </p:nvPr>
        </p:nvSpPr>
        <p:spPr>
          <a:xfrm>
            <a:off x="983034" y="1665514"/>
            <a:ext cx="9067800" cy="4953000"/>
          </a:xfrm>
        </p:spPr>
        <p:txBody>
          <a:bodyPr/>
          <a:lstStyle/>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Review the manufacturer's instructions for proper use, inspection, donning, limitations, accessories, and other information. </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Inspect a PFAS prior to EACH USE.</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Remember in the event of a fall, this protects your LIFE.</a:t>
            </a:r>
          </a:p>
          <a:p>
            <a:pPr>
              <a:spcBef>
                <a:spcPct val="0"/>
              </a:spcBef>
              <a:spcAft>
                <a:spcPts val="800"/>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Don’t use a PFAS that is damaged, worn, or has experienced an arrested fall.</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68198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59EC8052-D9A6-4C8B-ABA4-D7C3DA9AC9D2}"/>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PFAS Components</a:t>
            </a:r>
          </a:p>
        </p:txBody>
      </p:sp>
      <p:sp>
        <p:nvSpPr>
          <p:cNvPr id="59395" name="Content Placeholder 2">
            <a:extLst>
              <a:ext uri="{FF2B5EF4-FFF2-40B4-BE49-F238E27FC236}">
                <a16:creationId xmlns:a16="http://schemas.microsoft.com/office/drawing/2014/main" id="{362C5B9D-7282-44D9-87A8-FA922D6E319E}"/>
              </a:ext>
            </a:extLst>
          </p:cNvPr>
          <p:cNvSpPr>
            <a:spLocks noGrp="1"/>
          </p:cNvSpPr>
          <p:nvPr>
            <p:ph idx="1"/>
          </p:nvPr>
        </p:nvSpPr>
        <p:spPr>
          <a:xfrm>
            <a:off x="1317171" y="1567543"/>
            <a:ext cx="85344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D-rings and snaphooks must be capable of withstanding 3,600 lbs. without failure.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Snaphooks must not be attached to:</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Directly to webbing, rope or wire rope</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To each other</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To a D-ring with another snaphook or connector on it</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To a horizontal lifeline</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3003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descr="Inspecting Components of a persoanl fall arrest system.">
            <a:extLst>
              <a:ext uri="{FF2B5EF4-FFF2-40B4-BE49-F238E27FC236}">
                <a16:creationId xmlns:a16="http://schemas.microsoft.com/office/drawing/2014/main" id="{35FB1A23-EEC7-47C7-9E3F-241F8ED7723F}"/>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Components of PFAS</a:t>
            </a:r>
          </a:p>
        </p:txBody>
      </p:sp>
      <p:sp>
        <p:nvSpPr>
          <p:cNvPr id="60419" name="Content Placeholder 2">
            <a:extLst>
              <a:ext uri="{FF2B5EF4-FFF2-40B4-BE49-F238E27FC236}">
                <a16:creationId xmlns:a16="http://schemas.microsoft.com/office/drawing/2014/main" id="{69D3063E-D4A0-4CDA-ACD4-0FA02FFD0027}"/>
              </a:ext>
            </a:extLst>
          </p:cNvPr>
          <p:cNvSpPr>
            <a:spLocks noGrp="1"/>
          </p:cNvSpPr>
          <p:nvPr>
            <p:ph idx="1"/>
          </p:nvPr>
        </p:nvSpPr>
        <p:spPr>
          <a:xfrm>
            <a:off x="1132115" y="1631403"/>
            <a:ext cx="50292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a harness:</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the buckles</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the lanyard</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Carefully checking the webbing for distortions</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Check the hardware (D-rings) connectors for defects </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Inspect rope or lifeline for any rips, tears, or deformities </a:t>
            </a:r>
          </a:p>
          <a:p>
            <a:pPr lvl="1"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title="Inspecting Components of a personal fall arres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092" y="1332970"/>
            <a:ext cx="4933950" cy="5343525"/>
          </a:xfrm>
          <a:prstGeom prst="rect">
            <a:avLst/>
          </a:prstGeom>
        </p:spPr>
      </p:pic>
    </p:spTree>
    <p:extLst>
      <p:ext uri="{BB962C8B-B14F-4D97-AF65-F5344CB8AC3E}">
        <p14:creationId xmlns:p14="http://schemas.microsoft.com/office/powerpoint/2010/main" val="2787613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5FB1A23-EEC7-47C7-9E3F-241F8ED7723F}"/>
              </a:ext>
            </a:extLst>
          </p:cNvPr>
          <p:cNvSpPr>
            <a:spLocks noGrp="1"/>
          </p:cNvSpPr>
          <p:nvPr>
            <p:ph type="title"/>
          </p:nvPr>
        </p:nvSpPr>
        <p:spPr>
          <a:xfrm>
            <a:off x="646111" y="452718"/>
            <a:ext cx="5659065" cy="140053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Inspecting PFAS</a:t>
            </a:r>
          </a:p>
        </p:txBody>
      </p:sp>
      <p:sp>
        <p:nvSpPr>
          <p:cNvPr id="60419" name="Content Placeholder 2">
            <a:extLst>
              <a:ext uri="{FF2B5EF4-FFF2-40B4-BE49-F238E27FC236}">
                <a16:creationId xmlns:a16="http://schemas.microsoft.com/office/drawing/2014/main" id="{69D3063E-D4A0-4CDA-ACD4-0FA02FFD0027}"/>
              </a:ext>
            </a:extLst>
          </p:cNvPr>
          <p:cNvSpPr>
            <a:spLocks noGrp="1"/>
          </p:cNvSpPr>
          <p:nvPr>
            <p:ph idx="1"/>
          </p:nvPr>
        </p:nvSpPr>
        <p:spPr>
          <a:xfrm>
            <a:off x="961044" y="1600200"/>
            <a:ext cx="50292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Quick Tip – </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Many types of harnesses and SRL’s have inspection tags installed on them. </a:t>
            </a:r>
          </a:p>
          <a:p>
            <a:pPr lvl="1"/>
            <a:r>
              <a:rPr lang="en-US" altLang="en-US" dirty="0">
                <a:latin typeface="Arial" panose="020B0604020202020204" pitchFamily="34" charset="0"/>
                <a:ea typeface="ＭＳ Ｐゴシック" panose="020B0600070205080204" pitchFamily="34" charset="-128"/>
                <a:cs typeface="Arial" panose="020B0604020202020204" pitchFamily="34" charset="0"/>
              </a:rPr>
              <a:t>This makes it easy for you to keep track of the inspections you have performed. </a:t>
            </a:r>
          </a:p>
          <a:p>
            <a:pPr lvl="1"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nspecting Components of personal fall arrest system (tag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9175" y="457200"/>
            <a:ext cx="5886450" cy="6400800"/>
          </a:xfrm>
          <a:prstGeom prst="rect">
            <a:avLst/>
          </a:prstGeom>
        </p:spPr>
      </p:pic>
    </p:spTree>
    <p:extLst>
      <p:ext uri="{BB962C8B-B14F-4D97-AF65-F5344CB8AC3E}">
        <p14:creationId xmlns:p14="http://schemas.microsoft.com/office/powerpoint/2010/main" val="786318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9762A97-8268-4397-A3D5-01B6E682978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Wearing a PFAS</a:t>
            </a:r>
          </a:p>
        </p:txBody>
      </p:sp>
      <p:sp>
        <p:nvSpPr>
          <p:cNvPr id="58371" name="Content Placeholder 2">
            <a:extLst>
              <a:ext uri="{FF2B5EF4-FFF2-40B4-BE49-F238E27FC236}">
                <a16:creationId xmlns:a16="http://schemas.microsoft.com/office/drawing/2014/main" id="{591D2A9F-B056-439B-8B57-4994DD96D23C}"/>
              </a:ext>
            </a:extLst>
          </p:cNvPr>
          <p:cNvSpPr>
            <a:spLocks noGrp="1"/>
          </p:cNvSpPr>
          <p:nvPr>
            <p:ph idx="1"/>
          </p:nvPr>
        </p:nvSpPr>
        <p:spPr>
          <a:xfrm>
            <a:off x="1600200" y="1981200"/>
            <a:ext cx="51816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Proper wear: locate the D-ring on the back of the harness in the center of the back between the shoulder blades. </a:t>
            </a: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mage 3.37 shows a worker wearing a PF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200" y="457200"/>
            <a:ext cx="4114800" cy="6400800"/>
          </a:xfrm>
          <a:prstGeom prst="rect">
            <a:avLst/>
          </a:prstGeom>
        </p:spPr>
      </p:pic>
    </p:spTree>
    <p:extLst>
      <p:ext uri="{BB962C8B-B14F-4D97-AF65-F5344CB8AC3E}">
        <p14:creationId xmlns:p14="http://schemas.microsoft.com/office/powerpoint/2010/main" val="2602902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9762A97-8268-4397-A3D5-01B6E682978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Wearing a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PFAS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8371" name="Content Placeholder 2">
            <a:extLst>
              <a:ext uri="{FF2B5EF4-FFF2-40B4-BE49-F238E27FC236}">
                <a16:creationId xmlns:a16="http://schemas.microsoft.com/office/drawing/2014/main" id="{591D2A9F-B056-439B-8B57-4994DD96D23C}"/>
              </a:ext>
            </a:extLst>
          </p:cNvPr>
          <p:cNvSpPr>
            <a:spLocks noGrp="1"/>
          </p:cNvSpPr>
          <p:nvPr>
            <p:ph idx="1"/>
          </p:nvPr>
        </p:nvSpPr>
        <p:spPr>
          <a:xfrm>
            <a:off x="166872" y="1853248"/>
            <a:ext cx="51816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Proper wear: always adjust the harness to ensure it fits tight to prevent you from falling out of the harness in the event of a fall.</a:t>
            </a: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Properly donning a personal fall arrest system, full body harnes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6545" y="429491"/>
            <a:ext cx="6465455" cy="6428509"/>
          </a:xfrm>
          <a:prstGeom prst="rect">
            <a:avLst/>
          </a:prstGeom>
        </p:spPr>
      </p:pic>
    </p:spTree>
    <p:extLst>
      <p:ext uri="{BB962C8B-B14F-4D97-AF65-F5344CB8AC3E}">
        <p14:creationId xmlns:p14="http://schemas.microsoft.com/office/powerpoint/2010/main" val="350834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Learning Objectives: Section </a:t>
            </a:r>
            <a:r>
              <a:rPr lang="en-US" dirty="0" smtClean="0">
                <a:latin typeface="Arial" panose="020B0604020202020204" pitchFamily="34" charset="0"/>
                <a:cs typeface="Arial" panose="020B0604020202020204" pitchFamily="34" charset="0"/>
              </a:rPr>
              <a:t>4</a:t>
            </a:r>
            <a:endParaRPr lang="en-US" dirty="0"/>
          </a:p>
        </p:txBody>
      </p:sp>
      <p:sp>
        <p:nvSpPr>
          <p:cNvPr id="3"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Identify when fall protection is required.</a:t>
            </a:r>
          </a:p>
          <a:p>
            <a:r>
              <a:rPr lang="en-US" altLang="en-US" dirty="0">
                <a:latin typeface="Arial" panose="020B0604020202020204" pitchFamily="34" charset="0"/>
                <a:cs typeface="Arial" panose="020B0604020202020204" pitchFamily="34" charset="0"/>
              </a:rPr>
              <a:t>Identify types of “conventional” fall protection systems.</a:t>
            </a:r>
          </a:p>
          <a:p>
            <a:r>
              <a:rPr lang="en-US" altLang="en-US" dirty="0">
                <a:latin typeface="Arial" panose="020B0604020202020204" pitchFamily="34" charset="0"/>
                <a:cs typeface="Arial" panose="020B0604020202020204" pitchFamily="34" charset="0"/>
              </a:rPr>
              <a:t>Determine which protection system to use for a given fall hazard.</a:t>
            </a:r>
          </a:p>
          <a:p>
            <a:r>
              <a:rPr lang="en-US" altLang="en-US" dirty="0">
                <a:latin typeface="Arial" panose="020B0604020202020204" pitchFamily="34" charset="0"/>
                <a:cs typeface="Arial" panose="020B0604020202020204" pitchFamily="34" charset="0"/>
              </a:rPr>
              <a:t>Identify key requirements and basic safety practices for each protection system.</a:t>
            </a:r>
          </a:p>
          <a:p>
            <a:endParaRPr lang="en-US" dirty="0"/>
          </a:p>
        </p:txBody>
      </p:sp>
    </p:spTree>
    <p:extLst>
      <p:ext uri="{BB962C8B-B14F-4D97-AF65-F5344CB8AC3E}">
        <p14:creationId xmlns:p14="http://schemas.microsoft.com/office/powerpoint/2010/main" val="2261035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 Requirements</a:t>
            </a:r>
          </a:p>
        </p:txBody>
      </p:sp>
      <p:sp>
        <p:nvSpPr>
          <p:cNvPr id="54275" name="Content Placeholder 2">
            <a:extLst>
              <a:ext uri="{FF2B5EF4-FFF2-40B4-BE49-F238E27FC236}">
                <a16:creationId xmlns:a16="http://schemas.microsoft.com/office/drawing/2014/main" id="{BFDD3565-52D9-49DE-9E98-9D17AF3AFBD5}"/>
              </a:ext>
            </a:extLst>
          </p:cNvPr>
          <p:cNvSpPr>
            <a:spLocks noGrp="1"/>
          </p:cNvSpPr>
          <p:nvPr>
            <p:ph idx="1"/>
          </p:nvPr>
        </p:nvSpPr>
        <p:spPr>
          <a:xfrm>
            <a:off x="1598613" y="1752600"/>
            <a:ext cx="9067800" cy="4953000"/>
          </a:xfrm>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points must be capable of supporting 5,000 pounds or twice the intended load.  </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4278" name="Picture 4" descr="Image shows a roof anchor installed on sheathing with a rope-grab lanyard connected to it. " title="Image 3.40">
            <a:extLst>
              <a:ext uri="{FF2B5EF4-FFF2-40B4-BE49-F238E27FC236}">
                <a16:creationId xmlns:a16="http://schemas.microsoft.com/office/drawing/2014/main" id="{D3C8B14B-EE8D-48C4-A753-25BC5C0AE8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373" y="2858407"/>
            <a:ext cx="3867150" cy="3606800"/>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title="Image 3.39  shows a roof or floor anchor installed on sheat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25" y="2808287"/>
            <a:ext cx="5848350" cy="3781425"/>
          </a:xfrm>
          <a:prstGeom prst="rect">
            <a:avLst/>
          </a:prstGeom>
        </p:spPr>
      </p:pic>
    </p:spTree>
    <p:extLst>
      <p:ext uri="{BB962C8B-B14F-4D97-AF65-F5344CB8AC3E}">
        <p14:creationId xmlns:p14="http://schemas.microsoft.com/office/powerpoint/2010/main" val="1095211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Anchor Points</a:t>
            </a:r>
          </a:p>
        </p:txBody>
      </p:sp>
      <p:sp>
        <p:nvSpPr>
          <p:cNvPr id="15" name="Content Placeholder 2">
            <a:extLst>
              <a:ext uri="{FF2B5EF4-FFF2-40B4-BE49-F238E27FC236}">
                <a16:creationId xmlns:a16="http://schemas.microsoft.com/office/drawing/2014/main" id="{76A4B8A6-C2CD-48A6-9E11-BB6AFF585E0F}"/>
              </a:ext>
            </a:extLst>
          </p:cNvPr>
          <p:cNvSpPr>
            <a:spLocks noGrp="1"/>
          </p:cNvSpPr>
          <p:nvPr>
            <p:ph idx="1"/>
          </p:nvPr>
        </p:nvSpPr>
        <p:spPr>
          <a:xfrm>
            <a:off x="7391401" y="1905000"/>
            <a:ext cx="3653517" cy="4953000"/>
          </a:xfrm>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 is installed on a series of braced roof trusses. </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title="Image shows a worker installing roof sheathing while wearing a PFAS connected to an anchor point on a series of braced truss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87" y="1429327"/>
            <a:ext cx="5990492" cy="5218545"/>
          </a:xfrm>
          <a:prstGeom prst="rect">
            <a:avLst/>
          </a:prstGeom>
        </p:spPr>
      </p:pic>
    </p:spTree>
    <p:extLst>
      <p:ext uri="{BB962C8B-B14F-4D97-AF65-F5344CB8AC3E}">
        <p14:creationId xmlns:p14="http://schemas.microsoft.com/office/powerpoint/2010/main" val="1073866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Anchor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Points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Content Placeholder 2">
            <a:extLst>
              <a:ext uri="{FF2B5EF4-FFF2-40B4-BE49-F238E27FC236}">
                <a16:creationId xmlns:a16="http://schemas.microsoft.com/office/drawing/2014/main" id="{6B50EAB8-F07A-4344-9C10-78AC26FBD988}"/>
              </a:ext>
            </a:extLst>
          </p:cNvPr>
          <p:cNvSpPr>
            <a:spLocks noGrp="1"/>
          </p:cNvSpPr>
          <p:nvPr>
            <p:ph idx="1"/>
          </p:nvPr>
        </p:nvSpPr>
        <p:spPr>
          <a:xfrm>
            <a:off x="130629" y="1752600"/>
            <a:ext cx="3653517" cy="4953000"/>
          </a:xfrm>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 is installed through floor sheathing into floor trusses to support a worker using a leading edge self-retracting lifeline.</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mage shows a worker placing framed walls into place while wearing a PF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708" y="1410228"/>
            <a:ext cx="8172450" cy="4714875"/>
          </a:xfrm>
          <a:prstGeom prst="rect">
            <a:avLst/>
          </a:prstGeom>
        </p:spPr>
      </p:pic>
    </p:spTree>
    <p:extLst>
      <p:ext uri="{BB962C8B-B14F-4D97-AF65-F5344CB8AC3E}">
        <p14:creationId xmlns:p14="http://schemas.microsoft.com/office/powerpoint/2010/main" val="1177861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Points</a:t>
            </a:r>
          </a:p>
        </p:txBody>
      </p:sp>
      <p:sp>
        <p:nvSpPr>
          <p:cNvPr id="5" name="Content Placeholder 2">
            <a:extLst>
              <a:ext uri="{FF2B5EF4-FFF2-40B4-BE49-F238E27FC236}">
                <a16:creationId xmlns:a16="http://schemas.microsoft.com/office/drawing/2014/main" id="{6B50EAB8-F07A-4344-9C10-78AC26FBD988}"/>
              </a:ext>
            </a:extLst>
          </p:cNvPr>
          <p:cNvSpPr>
            <a:spLocks noGrp="1"/>
          </p:cNvSpPr>
          <p:nvPr>
            <p:ph idx="1"/>
          </p:nvPr>
        </p:nvSpPr>
        <p:spPr>
          <a:xfrm>
            <a:off x="1175657" y="1871946"/>
            <a:ext cx="3653517" cy="4953000"/>
          </a:xfrm>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A horizontal lifeline is attached to a vertical structural pole and can be used to tie off framers. </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title="Image shows a vertical pole used by framers as an anchor poi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652" y="466825"/>
            <a:ext cx="4735629" cy="6391175"/>
          </a:xfrm>
          <a:prstGeom prst="rect">
            <a:avLst/>
          </a:prstGeom>
        </p:spPr>
      </p:pic>
    </p:spTree>
    <p:extLst>
      <p:ext uri="{BB962C8B-B14F-4D97-AF65-F5344CB8AC3E}">
        <p14:creationId xmlns:p14="http://schemas.microsoft.com/office/powerpoint/2010/main" val="1125639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Anchor Points, cont.</a:t>
            </a:r>
          </a:p>
        </p:txBody>
      </p:sp>
      <p:sp>
        <p:nvSpPr>
          <p:cNvPr id="5" name="Content Placeholder 2">
            <a:extLst>
              <a:ext uri="{FF2B5EF4-FFF2-40B4-BE49-F238E27FC236}">
                <a16:creationId xmlns:a16="http://schemas.microsoft.com/office/drawing/2014/main" id="{6B50EAB8-F07A-4344-9C10-78AC26FBD988}"/>
              </a:ext>
            </a:extLst>
          </p:cNvPr>
          <p:cNvSpPr>
            <a:spLocks noGrp="1"/>
          </p:cNvSpPr>
          <p:nvPr>
            <p:ph idx="1"/>
          </p:nvPr>
        </p:nvSpPr>
        <p:spPr>
          <a:xfrm>
            <a:off x="646111" y="2100546"/>
            <a:ext cx="3653517" cy="4953000"/>
          </a:xfrm>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A horizontal lifeline is attached to a vertical structural pole and can be used to tie off framers. </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mage shows workers tied-off to a vertical pole during framing operations.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1272" y="1489905"/>
            <a:ext cx="7356389" cy="5165124"/>
          </a:xfrm>
          <a:prstGeom prst="rect">
            <a:avLst/>
          </a:prstGeom>
        </p:spPr>
      </p:pic>
    </p:spTree>
    <p:extLst>
      <p:ext uri="{BB962C8B-B14F-4D97-AF65-F5344CB8AC3E}">
        <p14:creationId xmlns:p14="http://schemas.microsoft.com/office/powerpoint/2010/main" val="1199903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72661E2-7508-4BC2-BD8A-E4033AF995AF}"/>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Examples of Anchor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Points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6323" name="Content Placeholder 2">
            <a:extLst>
              <a:ext uri="{FF2B5EF4-FFF2-40B4-BE49-F238E27FC236}">
                <a16:creationId xmlns:a16="http://schemas.microsoft.com/office/drawing/2014/main" id="{EA3BCC74-ED03-43F8-9D1D-B17B103289E0}"/>
              </a:ext>
            </a:extLst>
          </p:cNvPr>
          <p:cNvSpPr>
            <a:spLocks noGrp="1"/>
          </p:cNvSpPr>
          <p:nvPr>
            <p:ph idx="1"/>
          </p:nvPr>
        </p:nvSpPr>
        <p:spPr>
          <a:xfrm>
            <a:off x="1489756" y="1527175"/>
            <a:ext cx="9067800" cy="4953000"/>
          </a:xfrm>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cs typeface="Arial" panose="020B0604020202020204" pitchFamily="34" charset="0"/>
              </a:rPr>
              <a:t>Sample Anchor Points:</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6326" name="Content Placeholder 3" descr="Image shows a self-retracting lifeline attached to a roof. " title="Image 3.45">
            <a:extLst>
              <a:ext uri="{FF2B5EF4-FFF2-40B4-BE49-F238E27FC236}">
                <a16:creationId xmlns:a16="http://schemas.microsoft.com/office/drawing/2014/main" id="{0B68D445-8CE2-433C-A420-ED490FD76A86}"/>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772" y="2337910"/>
            <a:ext cx="3440113" cy="42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descr="Image shows an anchor point at the peak of a roof with a rope-grab lanyard attached. " title="Image 3.46">
            <a:extLst>
              <a:ext uri="{FF2B5EF4-FFF2-40B4-BE49-F238E27FC236}">
                <a16:creationId xmlns:a16="http://schemas.microsoft.com/office/drawing/2014/main" id="{53FC2B74-6D44-4E72-9569-FAB862A6E8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5060" y="2927705"/>
            <a:ext cx="3437192" cy="266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Content Placeholder 3" descr="Image shows anchor points installed through a roof to allow finishing trades to use them as tie-off points. " title="Image 3.47">
            <a:extLst>
              <a:ext uri="{FF2B5EF4-FFF2-40B4-BE49-F238E27FC236}">
                <a16:creationId xmlns:a16="http://schemas.microsoft.com/office/drawing/2014/main" id="{A25A4DD3-BBF3-4298-8C8D-7A7B1946E44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6427" y="2091092"/>
            <a:ext cx="3293170" cy="38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64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45F22DF-3F6E-45EA-94AF-91DE137C8442}"/>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Calculating Fall Distances</a:t>
            </a:r>
          </a:p>
        </p:txBody>
      </p:sp>
      <p:sp>
        <p:nvSpPr>
          <p:cNvPr id="64517" name="Content Placeholder 2">
            <a:extLst>
              <a:ext uri="{FF2B5EF4-FFF2-40B4-BE49-F238E27FC236}">
                <a16:creationId xmlns:a16="http://schemas.microsoft.com/office/drawing/2014/main" id="{D34176A4-9278-4369-BEF5-D4617F897E59}"/>
              </a:ext>
            </a:extLst>
          </p:cNvPr>
          <p:cNvSpPr>
            <a:spLocks noGrp="1"/>
          </p:cNvSpPr>
          <p:nvPr>
            <p:ph idx="1"/>
          </p:nvPr>
        </p:nvSpPr>
        <p:spPr>
          <a:xfrm>
            <a:off x="1600200" y="1981200"/>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Regulations require that a worker cannot free fall more than 6 feet.</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How far a worker will fall depends on a variety of factors, which include but is not limited to:</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Body size of worker</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Fit of harness, to allow for stretch</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Type of lanyard (rip-stitch or self-retracting)</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Safety factors</a:t>
            </a: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07472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9864A0E-74DA-49CA-8E46-9BAF71CA5350}"/>
              </a:ext>
            </a:extLst>
          </p:cNvPr>
          <p:cNvSpPr>
            <a:spLocks noGrp="1"/>
          </p:cNvSpPr>
          <p:nvPr>
            <p:ph type="title"/>
          </p:nvPr>
        </p:nvSpPr>
        <p:spPr>
          <a:xfrm>
            <a:off x="359988" y="583347"/>
            <a:ext cx="9404723" cy="1400530"/>
          </a:xfrm>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Calculating Fall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Distances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63493" name="Content Placeholder 5" descr="Image shows an illustration of a fall distance calculation. " title="Image 3.48">
            <a:extLst>
              <a:ext uri="{FF2B5EF4-FFF2-40B4-BE49-F238E27FC236}">
                <a16:creationId xmlns:a16="http://schemas.microsoft.com/office/drawing/2014/main" id="{323ED5E2-462E-4B7B-BA14-4F2C393EEE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6111" y="1853248"/>
            <a:ext cx="911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302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77885D4-994C-4620-861C-AD0BC9A2079A}"/>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Swing Fall Hazard</a:t>
            </a:r>
          </a:p>
        </p:txBody>
      </p:sp>
      <p:sp>
        <p:nvSpPr>
          <p:cNvPr id="65541" name="Content Placeholder 2">
            <a:extLst>
              <a:ext uri="{FF2B5EF4-FFF2-40B4-BE49-F238E27FC236}">
                <a16:creationId xmlns:a16="http://schemas.microsoft.com/office/drawing/2014/main" id="{56DA3BF8-1976-4208-9AF6-DCF55E3D0940}"/>
              </a:ext>
            </a:extLst>
          </p:cNvPr>
          <p:cNvSpPr>
            <a:spLocks noGrp="1"/>
          </p:cNvSpPr>
          <p:nvPr>
            <p:ph idx="1"/>
          </p:nvPr>
        </p:nvSpPr>
        <p:spPr>
          <a:xfrm>
            <a:off x="1676400" y="1905000"/>
            <a:ext cx="9067800" cy="4953000"/>
          </a:xfrm>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A hazard created if a worker is not directly below the anchor point and experiences a fall; which caused the worker to swing back towards the anchor point. </a:t>
            </a:r>
          </a:p>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In order to minimize the swing follow a fall:</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Work directly below the anchor. </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Do not extend your work zone more than 30</a:t>
            </a:r>
            <a:r>
              <a:rPr lang="en-US" altLang="en-US" baseline="30000" dirty="0">
                <a:latin typeface="Arial" panose="020B0604020202020204" pitchFamily="34" charset="0"/>
                <a:ea typeface="ＭＳ Ｐゴシック" panose="020B0600070205080204" pitchFamily="34" charset="-128"/>
                <a:cs typeface="Arial" panose="020B0604020202020204" pitchFamily="34" charset="0"/>
              </a:rPr>
              <a:t>o</a:t>
            </a:r>
            <a:r>
              <a:rPr lang="en-US" altLang="en-US" dirty="0">
                <a:latin typeface="Arial" panose="020B0604020202020204" pitchFamily="34" charset="0"/>
                <a:ea typeface="ＭＳ Ｐゴシック" panose="020B0600070205080204" pitchFamily="34" charset="-128"/>
                <a:cs typeface="Arial" panose="020B0604020202020204" pitchFamily="34" charset="0"/>
              </a:rPr>
              <a:t> from the anchor.</a:t>
            </a:r>
          </a:p>
          <a:p>
            <a:pPr lvl="1"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Manage the slack in the rope.</a:t>
            </a: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16419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F8D5517-A516-4E6D-9A66-EBEA9F40B599}"/>
              </a:ext>
            </a:extLst>
          </p:cNvPr>
          <p:cNvSpPr>
            <a:spLocks noGrp="1"/>
          </p:cNvSpPr>
          <p:nvPr>
            <p:ph type="title"/>
          </p:nvPr>
        </p:nvSpPr>
        <p:spPr/>
        <p:txBody>
          <a:bodyPr/>
          <a:lstStyle/>
          <a:p>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 Swing </a:t>
            </a:r>
            <a:r>
              <a:rPr lang="en-US" altLang="en-US" dirty="0">
                <a:latin typeface="Arial" panose="020B0604020202020204" pitchFamily="34" charset="0"/>
                <a:ea typeface="ＭＳ Ｐゴシック" panose="020B0600070205080204" pitchFamily="34" charset="-128"/>
                <a:cs typeface="Arial" panose="020B0604020202020204" pitchFamily="34" charset="0"/>
              </a:rPr>
              <a:t>Fall Hazard</a:t>
            </a:r>
          </a:p>
        </p:txBody>
      </p:sp>
      <p:sp>
        <p:nvSpPr>
          <p:cNvPr id="66565" name="Content Placeholder 2" descr="Roof ano">
            <a:extLst>
              <a:ext uri="{FF2B5EF4-FFF2-40B4-BE49-F238E27FC236}">
                <a16:creationId xmlns:a16="http://schemas.microsoft.com/office/drawing/2014/main" id="{746B5304-26BC-43D2-A4C6-D82098757AA0}"/>
              </a:ext>
            </a:extLst>
          </p:cNvPr>
          <p:cNvSpPr>
            <a:spLocks noGrp="1"/>
          </p:cNvSpPr>
          <p:nvPr>
            <p:ph idx="1"/>
          </p:nvPr>
        </p:nvSpPr>
        <p:spPr>
          <a:xfrm>
            <a:off x="1676400" y="1905000"/>
            <a:ext cx="9067800" cy="4953000"/>
          </a:xfrm>
        </p:spPr>
        <p:txBody>
          <a:bodyPr/>
          <a:lstStyle/>
          <a:p>
            <a:pPr lvl="1"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pic>
        <p:nvPicPr>
          <p:cNvPr id="2" name="Picture 1" title="Image shows an illustration that workers should not work beyond 30 degrees from the anchor poi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567" y="1657879"/>
            <a:ext cx="5562600" cy="4524375"/>
          </a:xfrm>
          <a:prstGeom prst="rect">
            <a:avLst/>
          </a:prstGeom>
        </p:spPr>
      </p:pic>
    </p:spTree>
    <p:extLst>
      <p:ext uri="{BB962C8B-B14F-4D97-AF65-F5344CB8AC3E}">
        <p14:creationId xmlns:p14="http://schemas.microsoft.com/office/powerpoint/2010/main" val="734103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When is Fall Protection Required</a:t>
            </a:r>
            <a:r>
              <a:rPr lang="en-US" dirty="0" smtClean="0">
                <a:latin typeface="Arial" panose="020B0604020202020204" pitchFamily="34" charset="0"/>
                <a:cs typeface="Arial" panose="020B0604020202020204" pitchFamily="34" charset="0"/>
              </a:rPr>
              <a:t>?</a:t>
            </a:r>
            <a:endParaRPr lang="en-US" dirty="0"/>
          </a:p>
        </p:txBody>
      </p:sp>
      <p:sp>
        <p:nvSpPr>
          <p:cNvPr id="3" name="Content Placeholder 2"/>
          <p:cNvSpPr>
            <a:spLocks noGrp="1"/>
          </p:cNvSpPr>
          <p:nvPr>
            <p:ph idx="1"/>
          </p:nvPr>
        </p:nvSpPr>
        <p:spPr/>
        <p:txBody>
          <a:bodyPr/>
          <a:lstStyle/>
          <a:p>
            <a:pPr>
              <a:spcBef>
                <a:spcPct val="20000"/>
              </a:spcBef>
              <a:defRPr/>
            </a:pPr>
            <a:r>
              <a:rPr lang="en-US" dirty="0">
                <a:latin typeface="Arial" panose="020B0604020202020204" pitchFamily="34" charset="0"/>
                <a:ea typeface="ＭＳ Ｐゴシック" panose="020B0600070205080204" pitchFamily="34" charset="-128"/>
                <a:cs typeface="Arial" panose="020B0604020202020204" pitchFamily="34" charset="0"/>
              </a:rPr>
              <a:t>OSHA §1926 Subpart M</a:t>
            </a:r>
          </a:p>
          <a:p>
            <a:pPr>
              <a:spcBef>
                <a:spcPct val="20000"/>
              </a:spcBef>
              <a:buFont typeface="Wingdings" panose="05000000000000000000" pitchFamily="2" charset="2"/>
              <a:buChar char="q"/>
              <a:defRPr/>
            </a:pPr>
            <a:r>
              <a:rPr lang="en-US" dirty="0">
                <a:latin typeface="Arial" panose="020B0604020202020204" pitchFamily="34" charset="0"/>
                <a:ea typeface="ＭＳ Ｐゴシック" panose="020B0600070205080204" pitchFamily="34" charset="-128"/>
                <a:cs typeface="Arial" panose="020B0604020202020204" pitchFamily="34" charset="0"/>
              </a:rPr>
              <a:t>Where workers on a residential construction site are exposed to vertical drops of 6 feet or more, OSHA requires that employers provide fall protection in one of three ways before work begins:  </a:t>
            </a:r>
          </a:p>
          <a:p>
            <a:pPr marL="0" indent="0">
              <a:spcBef>
                <a:spcPct val="20000"/>
              </a:spcBef>
              <a:buNone/>
              <a:defRPr/>
            </a:pPr>
            <a:r>
              <a:rPr lang="en-US" dirty="0">
                <a:latin typeface="Arial" panose="020B0604020202020204" pitchFamily="34" charset="0"/>
                <a:ea typeface="ＭＳ Ｐゴシック" panose="020B0600070205080204" pitchFamily="34" charset="-128"/>
                <a:cs typeface="Arial" panose="020B0604020202020204" pitchFamily="34" charset="0"/>
              </a:rPr>
              <a:t>		1) Conventional Fall Protection</a:t>
            </a:r>
          </a:p>
          <a:p>
            <a:pPr marL="0" indent="0">
              <a:spcBef>
                <a:spcPct val="20000"/>
              </a:spcBef>
              <a:buNone/>
              <a:defRPr/>
            </a:pPr>
            <a:r>
              <a:rPr lang="en-US" dirty="0">
                <a:latin typeface="Arial" panose="020B0604020202020204" pitchFamily="34" charset="0"/>
                <a:ea typeface="ＭＳ Ｐゴシック" panose="020B0600070205080204" pitchFamily="34" charset="-128"/>
                <a:cs typeface="Arial" panose="020B0604020202020204" pitchFamily="34" charset="0"/>
              </a:rPr>
              <a:t>		2) Other Work Methods (Section 2)</a:t>
            </a:r>
          </a:p>
          <a:p>
            <a:pPr marL="0" indent="0">
              <a:spcBef>
                <a:spcPct val="20000"/>
              </a:spcBef>
              <a:buNone/>
              <a:defRPr/>
            </a:pPr>
            <a:r>
              <a:rPr lang="en-US" dirty="0">
                <a:latin typeface="Arial" panose="020B0604020202020204" pitchFamily="34" charset="0"/>
                <a:ea typeface="ＭＳ Ｐゴシック" panose="020B0600070205080204" pitchFamily="34" charset="-128"/>
                <a:cs typeface="Arial" panose="020B0604020202020204" pitchFamily="34" charset="0"/>
              </a:rPr>
              <a:t>		3) Non-Conventional Fall Protection (Section 4)</a:t>
            </a:r>
          </a:p>
          <a:p>
            <a:endParaRPr lang="en-US" dirty="0"/>
          </a:p>
        </p:txBody>
      </p:sp>
    </p:spTree>
    <p:extLst>
      <p:ext uri="{BB962C8B-B14F-4D97-AF65-F5344CB8AC3E}">
        <p14:creationId xmlns:p14="http://schemas.microsoft.com/office/powerpoint/2010/main" val="40868621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Fall Hazard   </a:t>
            </a:r>
            <a:endParaRPr lang="en-US" dirty="0"/>
          </a:p>
        </p:txBody>
      </p:sp>
      <p:pic>
        <p:nvPicPr>
          <p:cNvPr id="3" name="Picture 2" descr="Image shows a worker exposed to a swing fall hazard on a roof. " title="Image 3.50">
            <a:extLst>
              <a:ext uri="{FF2B5EF4-FFF2-40B4-BE49-F238E27FC236}">
                <a16:creationId xmlns:a16="http://schemas.microsoft.com/office/drawing/2014/main" id="{3BFFFDFD-A9FE-4DB3-A0D5-2A6311E7B6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8">
            <a:extLst>
              <a:ext uri="{FF2B5EF4-FFF2-40B4-BE49-F238E27FC236}">
                <a16:creationId xmlns:a16="http://schemas.microsoft.com/office/drawing/2014/main" id="{FFCD3B8C-185E-4C90-8116-755F51E5052B}"/>
              </a:ext>
            </a:extLst>
          </p:cNvPr>
          <p:cNvSpPr>
            <a:spLocks noChangeArrowheads="1"/>
          </p:cNvSpPr>
          <p:nvPr/>
        </p:nvSpPr>
        <p:spPr bwMode="auto">
          <a:xfrm>
            <a:off x="0" y="201388"/>
            <a:ext cx="9163050" cy="533400"/>
          </a:xfrm>
          <a:prstGeom prst="rect">
            <a:avLst/>
          </a:prstGeom>
          <a:solidFill>
            <a:srgbClr val="FF0000"/>
          </a:solidFill>
          <a:ln w="9525">
            <a:noFill/>
            <a:miter lim="800000"/>
            <a:headEnd/>
            <a:tailEnd/>
          </a:ln>
          <a:effectLst/>
        </p:spPr>
        <p:txBody>
          <a:bodyPr anchor="ctr"/>
          <a:lstStyle/>
          <a:p>
            <a:pPr>
              <a:defRPr/>
            </a:pPr>
            <a:r>
              <a:rPr lang="en-US" sz="2800" b="1" dirty="0">
                <a:solidFill>
                  <a:schemeClr val="bg1"/>
                </a:solidFill>
                <a:effectLst>
                  <a:outerShdw blurRad="38100" dist="38100" dir="2700000" algn="tl">
                    <a:srgbClr val="000000"/>
                  </a:outerShdw>
                </a:effectLst>
                <a:latin typeface="Arial" charset="0"/>
              </a:rPr>
              <a:t>Swing Fall </a:t>
            </a:r>
            <a:r>
              <a:rPr lang="en-US" sz="2800" b="1" dirty="0" smtClean="0">
                <a:solidFill>
                  <a:schemeClr val="bg1"/>
                </a:solidFill>
                <a:effectLst>
                  <a:outerShdw blurRad="38100" dist="38100" dir="2700000" algn="tl">
                    <a:srgbClr val="000000"/>
                  </a:outerShdw>
                </a:effectLst>
                <a:latin typeface="Arial" charset="0"/>
              </a:rPr>
              <a:t>Hazard  </a:t>
            </a:r>
            <a:endParaRPr lang="en-US" sz="2800" b="1" dirty="0">
              <a:solidFill>
                <a:schemeClr val="bg1"/>
              </a:solidFill>
              <a:effectLst>
                <a:outerShdw blurRad="38100" dist="38100" dir="2700000" algn="tl">
                  <a:srgbClr val="000000"/>
                </a:outerShdw>
              </a:effectLst>
              <a:latin typeface="Arial" charset="0"/>
            </a:endParaRPr>
          </a:p>
        </p:txBody>
      </p:sp>
      <p:cxnSp>
        <p:nvCxnSpPr>
          <p:cNvPr id="5" name="Curved Connector 4" descr="Arrow indicating swing fall hazard.">
            <a:extLst>
              <a:ext uri="{FF2B5EF4-FFF2-40B4-BE49-F238E27FC236}">
                <a16:creationId xmlns:a16="http://schemas.microsoft.com/office/drawing/2014/main" id="{C0319E99-F92D-41B7-B378-7986CA8041AA}"/>
              </a:ext>
            </a:extLst>
          </p:cNvPr>
          <p:cNvCxnSpPr>
            <a:cxnSpLocks noChangeShapeType="1"/>
          </p:cNvCxnSpPr>
          <p:nvPr/>
        </p:nvCxnSpPr>
        <p:spPr bwMode="auto">
          <a:xfrm rot="10800000" flipV="1">
            <a:off x="2997200" y="2718706"/>
            <a:ext cx="3200400" cy="2971800"/>
          </a:xfrm>
          <a:prstGeom prst="curvedConnector3">
            <a:avLst>
              <a:gd name="adj1" fmla="val 6157"/>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6" name="Graphic 7" descr="No sign">
            <a:extLst>
              <a:ext uri="{FF2B5EF4-FFF2-40B4-BE49-F238E27FC236}">
                <a16:creationId xmlns:a16="http://schemas.microsoft.com/office/drawing/2014/main" id="{F8AF61E0-4889-4BCF-8847-F9E971D179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41139" y="1705024"/>
            <a:ext cx="2091370" cy="2091370"/>
          </a:xfrm>
          <a:prstGeom prst="rect">
            <a:avLst/>
          </a:prstGeom>
        </p:spPr>
      </p:pic>
    </p:spTree>
    <p:extLst>
      <p:ext uri="{BB962C8B-B14F-4D97-AF65-F5344CB8AC3E}">
        <p14:creationId xmlns:p14="http://schemas.microsoft.com/office/powerpoint/2010/main" val="34815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Identify 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Content Placeholder 3" descr="Image shows a worker working on a roof without fall protection. " title="Image 3.51">
            <a:extLst>
              <a:ext uri="{FF2B5EF4-FFF2-40B4-BE49-F238E27FC236}">
                <a16:creationId xmlns:a16="http://schemas.microsoft.com/office/drawing/2014/main" id="{A895305B-E30C-41D7-9627-165781CDBF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8571" y="1458685"/>
            <a:ext cx="5725885" cy="4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6535E4E7-54D8-4872-8D6B-800223D5673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65140" y="2320922"/>
            <a:ext cx="2091370" cy="2091370"/>
          </a:xfrm>
          <a:prstGeom prst="rect">
            <a:avLst/>
          </a:prstGeom>
        </p:spPr>
      </p:pic>
    </p:spTree>
    <p:extLst>
      <p:ext uri="{BB962C8B-B14F-4D97-AF65-F5344CB8AC3E}">
        <p14:creationId xmlns:p14="http://schemas.microsoft.com/office/powerpoint/2010/main" val="43533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a:latin typeface="Arial" panose="020B0604020202020204" pitchFamily="34" charset="0"/>
                <a:cs typeface="Arial" panose="020B0604020202020204" pitchFamily="34" charset="0"/>
              </a:rPr>
              <a:t>Identify the </a:t>
            </a:r>
            <a:r>
              <a:rPr lang="en-US" dirty="0" smtClean="0">
                <a:latin typeface="Arial" panose="020B0604020202020204" pitchFamily="34" charset="0"/>
                <a:cs typeface="Arial" panose="020B0604020202020204" pitchFamily="34" charset="0"/>
              </a:rPr>
              <a:t>Hazards </a:t>
            </a:r>
            <a:endParaRPr lang="en-US" dirty="0">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6" name="Picture 3" descr="Image shows a worker working on a roof without conventional fall protection systems. " title="Image 3.52">
            <a:extLst>
              <a:ext uri="{FF2B5EF4-FFF2-40B4-BE49-F238E27FC236}">
                <a16:creationId xmlns:a16="http://schemas.microsoft.com/office/drawing/2014/main" id="{CEDF570D-0645-4CA9-843A-A73B1FCE99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314" y="1672284"/>
            <a:ext cx="534670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No sign">
            <a:extLst>
              <a:ext uri="{FF2B5EF4-FFF2-40B4-BE49-F238E27FC236}">
                <a16:creationId xmlns:a16="http://schemas.microsoft.com/office/drawing/2014/main" id="{0D6C697F-B821-487E-9318-73A044A772A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215231" y="2843537"/>
            <a:ext cx="2091370" cy="2091370"/>
          </a:xfrm>
          <a:prstGeom prst="rect">
            <a:avLst/>
          </a:prstGeom>
        </p:spPr>
      </p:pic>
    </p:spTree>
    <p:extLst>
      <p:ext uri="{BB962C8B-B14F-4D97-AF65-F5344CB8AC3E}">
        <p14:creationId xmlns:p14="http://schemas.microsoft.com/office/powerpoint/2010/main" val="21617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a:lstStyle/>
          <a:p>
            <a:pPr eaLnBrk="1" hangingPunct="1">
              <a:defRPr/>
            </a:pPr>
            <a:r>
              <a:rPr lang="en-US" dirty="0" smtClean="0">
                <a:latin typeface="Arial" panose="020B0604020202020204" pitchFamily="34" charset="0"/>
                <a:cs typeface="Arial" panose="020B0604020202020204" pitchFamily="34" charset="0"/>
              </a:rPr>
              <a:t> Identify </a:t>
            </a:r>
            <a:r>
              <a:rPr lang="en-US" dirty="0">
                <a:latin typeface="Arial" panose="020B0604020202020204" pitchFamily="34" charset="0"/>
                <a:cs typeface="Arial" panose="020B0604020202020204" pitchFamily="34" charset="0"/>
              </a:rPr>
              <a:t>the Hazards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Arial" panose="020B0604020202020204" pitchFamily="34" charset="0"/>
                <a:cs typeface="Arial" panose="020B0604020202020204" pitchFamily="34" charset="0"/>
              </a:rPr>
              <a:t>How many hazards do you see in this photo?</a:t>
            </a:r>
          </a:p>
        </p:txBody>
      </p:sp>
      <p:pic>
        <p:nvPicPr>
          <p:cNvPr id="7" name="Content Placeholder 3" descr="Image shows stairs without handrails, and unguarded wall openings. " title="Image 3.53">
            <a:extLst>
              <a:ext uri="{FF2B5EF4-FFF2-40B4-BE49-F238E27FC236}">
                <a16:creationId xmlns:a16="http://schemas.microsoft.com/office/drawing/2014/main" id="{9FBBDDFC-810B-4AE5-B7C2-D6722DFD12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8905" y="1426028"/>
            <a:ext cx="5821922" cy="436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sign">
            <a:extLst>
              <a:ext uri="{FF2B5EF4-FFF2-40B4-BE49-F238E27FC236}">
                <a16:creationId xmlns:a16="http://schemas.microsoft.com/office/drawing/2014/main" id="{2C5D0D2C-AAD6-4CCA-88C7-EF52C17049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091507" y="3572993"/>
            <a:ext cx="1858656" cy="1858656"/>
          </a:xfrm>
          <a:prstGeom prst="rect">
            <a:avLst/>
          </a:prstGeom>
        </p:spPr>
      </p:pic>
      <p:pic>
        <p:nvPicPr>
          <p:cNvPr id="9" name="Graphic 5" descr="No sign">
            <a:extLst>
              <a:ext uri="{FF2B5EF4-FFF2-40B4-BE49-F238E27FC236}">
                <a16:creationId xmlns:a16="http://schemas.microsoft.com/office/drawing/2014/main" id="{2C5D0D2C-AAD6-4CCA-88C7-EF52C17049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985886" y="2078685"/>
            <a:ext cx="1858656" cy="1858656"/>
          </a:xfrm>
          <a:prstGeom prst="rect">
            <a:avLst/>
          </a:prstGeom>
        </p:spPr>
      </p:pic>
    </p:spTree>
    <p:extLst>
      <p:ext uri="{BB962C8B-B14F-4D97-AF65-F5344CB8AC3E}">
        <p14:creationId xmlns:p14="http://schemas.microsoft.com/office/powerpoint/2010/main" val="1411416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47A906C-B97A-4028-B47B-0D0CCDA3A031}"/>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Limitations of using a PFAS</a:t>
            </a:r>
          </a:p>
        </p:txBody>
      </p:sp>
      <p:sp>
        <p:nvSpPr>
          <p:cNvPr id="48131" name="Content Placeholder 2">
            <a:extLst>
              <a:ext uri="{FF2B5EF4-FFF2-40B4-BE49-F238E27FC236}">
                <a16:creationId xmlns:a16="http://schemas.microsoft.com/office/drawing/2014/main" id="{8DA5B05B-9FE5-47A3-9D20-2AF4044700FB}"/>
              </a:ext>
            </a:extLst>
          </p:cNvPr>
          <p:cNvSpPr>
            <a:spLocks noGrp="1"/>
          </p:cNvSpPr>
          <p:nvPr>
            <p:ph idx="1"/>
          </p:nvPr>
        </p:nvSpPr>
        <p:spPr>
          <a:xfrm>
            <a:off x="1598613" y="1752600"/>
            <a:ext cx="9067800" cy="4953000"/>
          </a:xfrm>
        </p:spPr>
        <p:txBody>
          <a:bodyPr>
            <a:normAutofit/>
          </a:bodyPr>
          <a:lstStyle/>
          <a:p>
            <a:r>
              <a:rPr lang="en-US" altLang="en-US" sz="3200" dirty="0">
                <a:latin typeface="Arial" panose="020B0604020202020204" pitchFamily="34" charset="0"/>
                <a:ea typeface="ＭＳ Ｐゴシック" panose="020B0600070205080204" pitchFamily="34" charset="-128"/>
                <a:cs typeface="Arial" panose="020B0604020202020204" pitchFamily="34" charset="0"/>
              </a:rPr>
              <a:t>Limitations of conventional fall protection systems during the installation of exterior walls may include:</a:t>
            </a:r>
          </a:p>
          <a:p>
            <a:pPr lvl="1">
              <a:buFontTx/>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Lack of a suitable anchor point to withstand 5000 pounds or twice the intended load from a falling worker. </a:t>
            </a:r>
          </a:p>
          <a:p>
            <a:pPr lvl="1">
              <a:buFontTx/>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Installation of guardrail system could involve more risk, due to the duration of the fall exposure. </a:t>
            </a:r>
          </a:p>
          <a:p>
            <a:pPr lvl="1" eaLnBrk="1" hangingPunct="1"/>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34620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481EC10-CCF7-47B0-B53D-C880D8B4C21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Limitations of using a </a:t>
            </a:r>
            <a:r>
              <a:rPr lang="en-US" altLang="en-US" dirty="0" smtClean="0">
                <a:latin typeface="Arial" panose="020B0604020202020204" pitchFamily="34" charset="0"/>
                <a:ea typeface="ＭＳ Ｐゴシック" panose="020B0600070205080204" pitchFamily="34" charset="-128"/>
                <a:cs typeface="Arial" panose="020B0604020202020204" pitchFamily="34" charset="0"/>
              </a:rPr>
              <a:t>PFAS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9155" name="Content Placeholder 2">
            <a:extLst>
              <a:ext uri="{FF2B5EF4-FFF2-40B4-BE49-F238E27FC236}">
                <a16:creationId xmlns:a16="http://schemas.microsoft.com/office/drawing/2014/main" id="{4EACE650-84FD-4251-826F-E1F71DBAF5FC}"/>
              </a:ext>
            </a:extLst>
          </p:cNvPr>
          <p:cNvSpPr>
            <a:spLocks noGrp="1"/>
          </p:cNvSpPr>
          <p:nvPr>
            <p:ph idx="1"/>
          </p:nvPr>
        </p:nvSpPr>
        <p:spPr>
          <a:xfrm>
            <a:off x="1099457" y="1447800"/>
            <a:ext cx="9566956" cy="5257800"/>
          </a:xfrm>
        </p:spPr>
        <p:txBody>
          <a:bodyPr>
            <a:normAutofit/>
          </a:bodyPr>
          <a:lstStyle/>
          <a:p>
            <a:pPr lvl="1">
              <a:buFontTx/>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Manufacturers of personal fall arrest system components may prohibit the anchor point to be placed at ground level, or below a workers ‘D’ ring on their harness.</a:t>
            </a:r>
          </a:p>
          <a:p>
            <a:pPr lvl="1">
              <a:buFontTx/>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Clearance distance below a worker, which is needed when using a personal fall arrest system, may not be sufficient to prevent the worker from contacting the next lower level, should a fall occur. </a:t>
            </a:r>
          </a:p>
          <a:p>
            <a:pPr lvl="1">
              <a:buFontTx/>
              <a:buChar char="•"/>
            </a:pPr>
            <a:r>
              <a:rPr lang="en-US" altLang="en-US" sz="2800" dirty="0">
                <a:latin typeface="Arial" panose="020B0604020202020204" pitchFamily="34" charset="0"/>
                <a:ea typeface="ＭＳ Ｐゴシック" panose="020B0600070205080204" pitchFamily="34" charset="-128"/>
                <a:cs typeface="Arial" panose="020B0604020202020204" pitchFamily="34" charset="0"/>
              </a:rPr>
              <a:t>Manufacturers may have differing installation/usage requirements; always refer to the manufacturers’ instruction prior to use. </a:t>
            </a:r>
          </a:p>
          <a:p>
            <a:pPr lvl="1" eaLnBrk="1" hangingPunct="1"/>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8034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346CE279-3331-482A-92B6-6D360834FEC5}"/>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Recap</a:t>
            </a:r>
          </a:p>
        </p:txBody>
      </p:sp>
      <p:sp>
        <p:nvSpPr>
          <p:cNvPr id="104451" name="Content Placeholder 2">
            <a:extLst>
              <a:ext uri="{FF2B5EF4-FFF2-40B4-BE49-F238E27FC236}">
                <a16:creationId xmlns:a16="http://schemas.microsoft.com/office/drawing/2014/main" id="{29672CC6-688E-4E25-B873-C74444AD315D}"/>
              </a:ext>
            </a:extLst>
          </p:cNvPr>
          <p:cNvSpPr>
            <a:spLocks noGrp="1"/>
          </p:cNvSpPr>
          <p:nvPr>
            <p:ph idx="1"/>
          </p:nvPr>
        </p:nvSpPr>
        <p:spPr>
          <a:xfrm>
            <a:off x="1016226" y="1578429"/>
            <a:ext cx="9771517" cy="4789713"/>
          </a:xfrm>
        </p:spPr>
        <p:txBody>
          <a:bodyPr/>
          <a:lstStyle/>
          <a:p>
            <a:pPr>
              <a:lnSpc>
                <a:spcPct val="85000"/>
              </a:lnSpc>
              <a:spcBef>
                <a:spcPct val="350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In construction, the trigger height for when conventional fall protection (guardrails, PFAS, safety nets) is required is 6 feet. </a:t>
            </a:r>
          </a:p>
          <a:p>
            <a:pPr>
              <a:lnSpc>
                <a:spcPct val="85000"/>
              </a:lnSpc>
              <a:spcBef>
                <a:spcPct val="350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Before being exposed to fall hazards, workers must be trained. </a:t>
            </a:r>
          </a:p>
          <a:p>
            <a:pPr>
              <a:lnSpc>
                <a:spcPct val="85000"/>
              </a:lnSpc>
              <a:spcBef>
                <a:spcPct val="350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Understand the proper use and limitations of fall protection systems before beginning work.</a:t>
            </a:r>
          </a:p>
          <a:p>
            <a:pPr>
              <a:lnSpc>
                <a:spcPct val="85000"/>
              </a:lnSpc>
              <a:spcBef>
                <a:spcPct val="3500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Never take shortcuts, always ask for assistance from a supervisor or competent person if you are unsure about a fall hazard or protective system.</a:t>
            </a: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lvl="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4021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4848391-08D5-4C92-8138-6AC4A5AB9D08}"/>
              </a:ext>
            </a:extLst>
          </p:cNvPr>
          <p:cNvSpPr>
            <a:spLocks noGrp="1"/>
          </p:cNvSpPr>
          <p:nvPr>
            <p:ph type="title"/>
          </p:nvPr>
        </p:nvSpPr>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Requirements on Jobsites</a:t>
            </a:r>
          </a:p>
        </p:txBody>
      </p:sp>
      <p:sp>
        <p:nvSpPr>
          <p:cNvPr id="6" name="Content Placeholder 2">
            <a:extLst>
              <a:ext uri="{FF2B5EF4-FFF2-40B4-BE49-F238E27FC236}">
                <a16:creationId xmlns:a16="http://schemas.microsoft.com/office/drawing/2014/main" id="{F7C44ABB-8908-4AC6-B879-8637B522E3C7}"/>
              </a:ext>
            </a:extLst>
          </p:cNvPr>
          <p:cNvSpPr>
            <a:spLocks noGrp="1"/>
          </p:cNvSpPr>
          <p:nvPr>
            <p:ph idx="1"/>
          </p:nvPr>
        </p:nvSpPr>
        <p:spPr>
          <a:xfrm>
            <a:off x="875201" y="1661032"/>
            <a:ext cx="8946541" cy="4195481"/>
          </a:xfrm>
        </p:spPr>
        <p:txBody>
          <a:bodyPr>
            <a:normAutofit lnSpcReduction="10000"/>
          </a:bodyPr>
          <a:lstStyle/>
          <a:p>
            <a:pPr>
              <a:spcBef>
                <a:spcPts val="0"/>
              </a:spcBef>
              <a:spcAft>
                <a:spcPts val="800"/>
              </a:spcAft>
              <a:defRPr/>
            </a:pPr>
            <a:r>
              <a:rPr lang="en-US" sz="2400" dirty="0">
                <a:latin typeface="Arial" panose="020B0604020202020204" pitchFamily="34" charset="0"/>
                <a:cs typeface="Arial" panose="020B0604020202020204" pitchFamily="34" charset="0"/>
              </a:rPr>
              <a:t>Some OSHA State-Plan states may have different trigger heights of when conventional fall protection is required on residential jobsites. </a:t>
            </a:r>
          </a:p>
          <a:p>
            <a:pPr>
              <a:spcBef>
                <a:spcPts val="0"/>
              </a:spcBef>
              <a:spcAft>
                <a:spcPts val="800"/>
              </a:spcAft>
              <a:defRPr/>
            </a:pPr>
            <a:r>
              <a:rPr lang="en-US" sz="2400" dirty="0">
                <a:latin typeface="Arial" panose="020B0604020202020204" pitchFamily="34" charset="0"/>
                <a:cs typeface="Arial" panose="020B0604020202020204" pitchFamily="34" charset="0"/>
              </a:rPr>
              <a:t>These states </a:t>
            </a:r>
            <a:r>
              <a:rPr lang="en-US" sz="2400" dirty="0" smtClean="0">
                <a:latin typeface="Arial" panose="020B0604020202020204" pitchFamily="34" charset="0"/>
                <a:cs typeface="Arial" panose="020B0604020202020204" pitchFamily="34" charset="0"/>
              </a:rPr>
              <a:t>include, but may not be limited to:</a:t>
            </a:r>
            <a:endParaRPr lang="en-US" sz="2400" dirty="0">
              <a:latin typeface="Arial" panose="020B0604020202020204" pitchFamily="34" charset="0"/>
              <a:cs typeface="Arial" panose="020B0604020202020204" pitchFamily="34" charset="0"/>
            </a:endParaRPr>
          </a:p>
          <a:p>
            <a:pPr lvl="1">
              <a:spcBef>
                <a:spcPts val="0"/>
              </a:spcBef>
              <a:spcAft>
                <a:spcPts val="800"/>
              </a:spcAft>
              <a:defRPr/>
            </a:pPr>
            <a:r>
              <a:rPr lang="en-US" sz="2200" dirty="0">
                <a:latin typeface="Arial" panose="020B0604020202020204" pitchFamily="34" charset="0"/>
                <a:cs typeface="Arial" panose="020B0604020202020204" pitchFamily="34" charset="0"/>
              </a:rPr>
              <a:t>California</a:t>
            </a:r>
          </a:p>
          <a:p>
            <a:pPr lvl="1">
              <a:spcBef>
                <a:spcPts val="0"/>
              </a:spcBef>
              <a:spcAft>
                <a:spcPts val="800"/>
              </a:spcAft>
              <a:defRPr/>
            </a:pPr>
            <a:r>
              <a:rPr lang="en-US" sz="2200" dirty="0">
                <a:latin typeface="Arial" panose="020B0604020202020204" pitchFamily="34" charset="0"/>
                <a:cs typeface="Arial" panose="020B0604020202020204" pitchFamily="34" charset="0"/>
              </a:rPr>
              <a:t>Kentucky</a:t>
            </a:r>
          </a:p>
          <a:p>
            <a:pPr lvl="1">
              <a:spcBef>
                <a:spcPts val="0"/>
              </a:spcBef>
              <a:spcAft>
                <a:spcPts val="800"/>
              </a:spcAft>
              <a:defRPr/>
            </a:pPr>
            <a:r>
              <a:rPr lang="en-US" sz="2200" dirty="0">
                <a:latin typeface="Arial" panose="020B0604020202020204" pitchFamily="34" charset="0"/>
                <a:cs typeface="Arial" panose="020B0604020202020204" pitchFamily="34" charset="0"/>
              </a:rPr>
              <a:t>North Carolina</a:t>
            </a:r>
          </a:p>
          <a:p>
            <a:pPr lvl="1">
              <a:spcBef>
                <a:spcPts val="0"/>
              </a:spcBef>
              <a:spcAft>
                <a:spcPts val="800"/>
              </a:spcAft>
              <a:defRPr/>
            </a:pPr>
            <a:r>
              <a:rPr lang="en-US" sz="2200" dirty="0">
                <a:latin typeface="Arial" panose="020B0604020202020204" pitchFamily="34" charset="0"/>
                <a:cs typeface="Arial" panose="020B0604020202020204" pitchFamily="34" charset="0"/>
              </a:rPr>
              <a:t>Arizona</a:t>
            </a:r>
          </a:p>
          <a:p>
            <a:pPr lvl="1">
              <a:spcBef>
                <a:spcPts val="0"/>
              </a:spcBef>
              <a:spcAft>
                <a:spcPts val="800"/>
              </a:spcAft>
              <a:defRPr/>
            </a:pPr>
            <a:r>
              <a:rPr lang="en-US" sz="2200" dirty="0">
                <a:latin typeface="Arial" panose="020B0604020202020204" pitchFamily="34" charset="0"/>
                <a:cs typeface="Arial" panose="020B0604020202020204" pitchFamily="34" charset="0"/>
              </a:rPr>
              <a:t>Washington</a:t>
            </a:r>
          </a:p>
          <a:p>
            <a:pPr lvl="1">
              <a:spcBef>
                <a:spcPts val="0"/>
              </a:spcBef>
              <a:spcAft>
                <a:spcPts val="800"/>
              </a:spcAft>
              <a:defRPr/>
            </a:pPr>
            <a:r>
              <a:rPr lang="en-US" sz="2200" dirty="0">
                <a:latin typeface="Arial" panose="020B0604020202020204" pitchFamily="34" charset="0"/>
                <a:cs typeface="Arial" panose="020B0604020202020204" pitchFamily="34" charset="0"/>
              </a:rPr>
              <a:t>Oregon</a:t>
            </a:r>
          </a:p>
        </p:txBody>
      </p:sp>
      <p:grpSp>
        <p:nvGrpSpPr>
          <p:cNvPr id="3" name="Group 2" descr="Map of Approvoed OSHA state plans." title="Approved OSHA State Plans"/>
          <p:cNvGrpSpPr/>
          <p:nvPr/>
        </p:nvGrpSpPr>
        <p:grpSpPr>
          <a:xfrm>
            <a:off x="5012186" y="3455894"/>
            <a:ext cx="4917158" cy="2971219"/>
            <a:chOff x="5012186" y="3455894"/>
            <a:chExt cx="4917158" cy="2971219"/>
          </a:xfrm>
        </p:grpSpPr>
        <p:pic>
          <p:nvPicPr>
            <p:cNvPr id="4102" name="Picture 6" descr="Image result for osha state pla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2186" y="3455894"/>
              <a:ext cx="4917158" cy="29712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45306" y="3549190"/>
              <a:ext cx="329231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Approved OSHA State Plans</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6249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Conventional Fall Protection</a:t>
            </a:r>
            <a:r>
              <a:rPr lang="en-US" dirty="0" smtClean="0"/>
              <a:t>?</a:t>
            </a:r>
            <a:endParaRPr lang="en-US" dirty="0"/>
          </a:p>
        </p:txBody>
      </p:sp>
      <p:sp>
        <p:nvSpPr>
          <p:cNvPr id="3" name="Rectangle 2">
            <a:extLst>
              <a:ext uri="{FF2B5EF4-FFF2-40B4-BE49-F238E27FC236}">
                <a16:creationId xmlns:a16="http://schemas.microsoft.com/office/drawing/2014/main" id="{5A96B427-11A4-47AC-8B11-A9B5D5424D46}"/>
              </a:ext>
            </a:extLst>
          </p:cNvPr>
          <p:cNvSpPr>
            <a:spLocks noChangeArrowheads="1"/>
          </p:cNvSpPr>
          <p:nvPr/>
        </p:nvSpPr>
        <p:spPr bwMode="auto">
          <a:xfrm>
            <a:off x="1517040" y="5334299"/>
            <a:ext cx="174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1) Guardrails</a:t>
            </a:r>
          </a:p>
        </p:txBody>
      </p:sp>
      <p:pic>
        <p:nvPicPr>
          <p:cNvPr id="4" name="Picture 9" descr="Image depicts a set of guardrails protecting a stairway. " title="Image 3.1">
            <a:extLst>
              <a:ext uri="{FF2B5EF4-FFF2-40B4-BE49-F238E27FC236}">
                <a16:creationId xmlns:a16="http://schemas.microsoft.com/office/drawing/2014/main" id="{F2CF86C9-51F2-4BA8-B0A4-DA11187065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3659" y="1696452"/>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3F8052-7447-4931-B8A5-5972AF17EFD0}"/>
              </a:ext>
            </a:extLst>
          </p:cNvPr>
          <p:cNvSpPr>
            <a:spLocks noChangeArrowheads="1"/>
          </p:cNvSpPr>
          <p:nvPr/>
        </p:nvSpPr>
        <p:spPr bwMode="auto">
          <a:xfrm>
            <a:off x="7293400" y="5125452"/>
            <a:ext cx="266267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3) Personal Fall </a:t>
            </a:r>
          </a:p>
          <a:p>
            <a:pPr algn="ctr">
              <a:spcBef>
                <a:spcPct val="0"/>
              </a:spcBef>
              <a:buFontTx/>
              <a:buNone/>
            </a:pPr>
            <a:r>
              <a:rPr lang="en-US" altLang="en-US" sz="2000" b="1" dirty="0">
                <a:solidFill>
                  <a:schemeClr val="tx1"/>
                </a:solidFill>
              </a:rPr>
              <a:t>Arrest System</a:t>
            </a:r>
          </a:p>
          <a:p>
            <a:pPr algn="ctr">
              <a:spcBef>
                <a:spcPct val="0"/>
              </a:spcBef>
              <a:buFontTx/>
              <a:buNone/>
            </a:pPr>
            <a:r>
              <a:rPr lang="en-US" altLang="en-US" sz="2000" b="1" dirty="0">
                <a:solidFill>
                  <a:schemeClr val="tx1"/>
                </a:solidFill>
              </a:rPr>
              <a:t>(PFAS)</a:t>
            </a:r>
          </a:p>
        </p:txBody>
      </p:sp>
      <p:pic>
        <p:nvPicPr>
          <p:cNvPr id="7" name="Picture 12" descr="Roofer using personal fall arrest system." title="Roofer Fall Protection">
            <a:extLst>
              <a:ext uri="{FF2B5EF4-FFF2-40B4-BE49-F238E27FC236}">
                <a16:creationId xmlns:a16="http://schemas.microsoft.com/office/drawing/2014/main" id="{B922ADC8-C5EF-4518-BB80-369DFCF4158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35816" y="1696452"/>
            <a:ext cx="274364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16A83E2-EA8F-498D-87D8-5A9464171AB3}"/>
              </a:ext>
            </a:extLst>
          </p:cNvPr>
          <p:cNvSpPr>
            <a:spLocks noChangeArrowheads="1"/>
          </p:cNvSpPr>
          <p:nvPr/>
        </p:nvSpPr>
        <p:spPr bwMode="auto">
          <a:xfrm>
            <a:off x="4509459" y="5334299"/>
            <a:ext cx="188032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a:spcBef>
                <a:spcPct val="0"/>
              </a:spcBef>
              <a:buFontTx/>
              <a:buNone/>
            </a:pPr>
            <a:r>
              <a:rPr lang="en-US" altLang="en-US" sz="2000" b="1" dirty="0">
                <a:solidFill>
                  <a:schemeClr val="tx1"/>
                </a:solidFill>
              </a:rPr>
              <a:t>2) Safety Nets</a:t>
            </a:r>
          </a:p>
        </p:txBody>
      </p:sp>
      <p:pic>
        <p:nvPicPr>
          <p:cNvPr id="5" name="Picture 4" title="Safety Net systems intstalled on wood framed ho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171" y="1712068"/>
            <a:ext cx="2600325" cy="3433864"/>
          </a:xfrm>
          <a:prstGeom prst="rect">
            <a:avLst/>
          </a:prstGeom>
        </p:spPr>
      </p:pic>
    </p:spTree>
    <p:extLst>
      <p:ext uri="{BB962C8B-B14F-4D97-AF65-F5344CB8AC3E}">
        <p14:creationId xmlns:p14="http://schemas.microsoft.com/office/powerpoint/2010/main" val="101148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a:lstStyle/>
          <a:p>
            <a:pPr eaLnBrk="1" hangingPunct="1">
              <a:defRPr/>
            </a:pPr>
            <a:r>
              <a:rPr lang="en-US" sz="4400" dirty="0">
                <a:latin typeface="Arial" panose="020B0604020202020204" pitchFamily="34" charset="0"/>
                <a:cs typeface="Arial" panose="020B0604020202020204" pitchFamily="34" charset="0"/>
              </a:rPr>
              <a:t>Guardrail Systems</a:t>
            </a:r>
          </a:p>
        </p:txBody>
      </p:sp>
      <p:sp>
        <p:nvSpPr>
          <p:cNvPr id="81923" name="Rectangle 3">
            <a:extLst>
              <a:ext uri="{FF2B5EF4-FFF2-40B4-BE49-F238E27FC236}">
                <a16:creationId xmlns:a16="http://schemas.microsoft.com/office/drawing/2014/main" id="{E98B0B8A-0B6F-4D4A-A9F1-F935114D3931}"/>
              </a:ext>
            </a:extLst>
          </p:cNvPr>
          <p:cNvSpPr>
            <a:spLocks noGrp="1" noChangeArrowheads="1"/>
          </p:cNvSpPr>
          <p:nvPr>
            <p:ph idx="1"/>
          </p:nvPr>
        </p:nvSpPr>
        <p:spPr>
          <a:xfrm>
            <a:off x="1104293" y="1610791"/>
            <a:ext cx="8946541" cy="4195481"/>
          </a:xfrm>
        </p:spPr>
        <p:txBody>
          <a:bodyPr/>
          <a:lstStyle/>
          <a:p>
            <a:pPr eaLnBrk="1" hangingPunct="1"/>
            <a:r>
              <a:rPr lang="en-US" altLang="en-US" dirty="0">
                <a:latin typeface="Arial" panose="020B0604020202020204" pitchFamily="34" charset="0"/>
                <a:cs typeface="Arial" panose="020B0604020202020204" pitchFamily="34" charset="0"/>
              </a:rPr>
              <a:t>Barrier built to OSHA specifications; constructed to prevent workers from falling to lower levels</a:t>
            </a:r>
          </a:p>
          <a:p>
            <a:pPr eaLnBrk="1" hangingPunct="1"/>
            <a:r>
              <a:rPr lang="en-US" altLang="en-US" dirty="0">
                <a:latin typeface="Arial" panose="020B0604020202020204" pitchFamily="34" charset="0"/>
                <a:cs typeface="Arial" panose="020B0604020202020204" pitchFamily="34" charset="0"/>
              </a:rPr>
              <a:t>Protects against these hazards:</a:t>
            </a:r>
          </a:p>
          <a:p>
            <a:pPr lvl="1" eaLnBrk="1" hangingPunct="1"/>
            <a:r>
              <a:rPr lang="en-US" altLang="en-US" dirty="0">
                <a:latin typeface="Arial" panose="020B0604020202020204" pitchFamily="34" charset="0"/>
                <a:cs typeface="Arial" panose="020B0604020202020204" pitchFamily="34" charset="0"/>
              </a:rPr>
              <a:t>Window and Wall Openings</a:t>
            </a:r>
          </a:p>
          <a:p>
            <a:pPr lvl="1" eaLnBrk="1" hangingPunct="1"/>
            <a:r>
              <a:rPr lang="en-US" altLang="en-US" dirty="0">
                <a:latin typeface="Arial" panose="020B0604020202020204" pitchFamily="34" charset="0"/>
                <a:cs typeface="Arial" panose="020B0604020202020204" pitchFamily="34" charset="0"/>
              </a:rPr>
              <a:t>Unprotected Sides and Edges</a:t>
            </a:r>
          </a:p>
          <a:p>
            <a:pPr lvl="1" eaLnBrk="1" hangingPunct="1"/>
            <a:r>
              <a:rPr lang="en-US" altLang="en-US" dirty="0">
                <a:latin typeface="Arial" panose="020B0604020202020204" pitchFamily="34" charset="0"/>
                <a:cs typeface="Arial" panose="020B0604020202020204" pitchFamily="34" charset="0"/>
              </a:rPr>
              <a:t>Floor Holes</a:t>
            </a:r>
          </a:p>
        </p:txBody>
      </p:sp>
    </p:spTree>
    <p:extLst>
      <p:ext uri="{BB962C8B-B14F-4D97-AF65-F5344CB8AC3E}">
        <p14:creationId xmlns:p14="http://schemas.microsoft.com/office/powerpoint/2010/main" val="645237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4403</Words>
  <Application>Microsoft Office PowerPoint</Application>
  <PresentationFormat>Widescreen</PresentationFormat>
  <Paragraphs>413</Paragraphs>
  <Slides>66</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ＭＳ Ｐゴシック</vt:lpstr>
      <vt:lpstr>Arial</vt:lpstr>
      <vt:lpstr>Arial Black</vt:lpstr>
      <vt:lpstr>Calibri</vt:lpstr>
      <vt:lpstr>Century Gothic</vt:lpstr>
      <vt:lpstr>Courier New</vt:lpstr>
      <vt:lpstr>Wingdings</vt:lpstr>
      <vt:lpstr>Wingdings 3</vt:lpstr>
      <vt:lpstr>Ion</vt:lpstr>
      <vt:lpstr>Section 4</vt:lpstr>
      <vt:lpstr>Disclaimer</vt:lpstr>
      <vt:lpstr>Disclaimer, cont.</vt:lpstr>
      <vt:lpstr>Copyright Information © 2018 </vt:lpstr>
      <vt:lpstr>Learning Objectives: Section 4</vt:lpstr>
      <vt:lpstr>When is Fall Protection Required?</vt:lpstr>
      <vt:lpstr>Requirements on Jobsites</vt:lpstr>
      <vt:lpstr>What is Conventional Fall Protection?</vt:lpstr>
      <vt:lpstr>Guardrail Systems</vt:lpstr>
      <vt:lpstr>Guardrail Systems Are Needed For:</vt:lpstr>
      <vt:lpstr>Height Requirements for Guardrails</vt:lpstr>
      <vt:lpstr>Requirements for Guardrails</vt:lpstr>
      <vt:lpstr>Properly installed guardrail system</vt:lpstr>
      <vt:lpstr>Guardrail Uses in Residential Construction</vt:lpstr>
      <vt:lpstr> Guardrail Uses in Residential Construction</vt:lpstr>
      <vt:lpstr>Guardrail Uses in Residential Construction </vt:lpstr>
      <vt:lpstr> Guardrail Uses in Residential Construction </vt:lpstr>
      <vt:lpstr>Guardrail During Drywall Installation</vt:lpstr>
      <vt:lpstr>Guardrail Uses in Residential Construction  </vt:lpstr>
      <vt:lpstr>  Guardrail Uses in Residential Construction</vt:lpstr>
      <vt:lpstr>Requirement for Window Openings</vt:lpstr>
      <vt:lpstr>  Guardrail Uses in Residential Construction </vt:lpstr>
      <vt:lpstr>Is a guardrail required?</vt:lpstr>
      <vt:lpstr>  Guardrail Uses in Residential Construction  </vt:lpstr>
      <vt:lpstr>   Guardrail Uses in Residential Construction</vt:lpstr>
      <vt:lpstr>Guardrail Uses in Residential Construction   </vt:lpstr>
      <vt:lpstr> Guardrail Uses in Residential Construction  </vt:lpstr>
      <vt:lpstr>  Guardrail Uses in Residential Construction   </vt:lpstr>
      <vt:lpstr>Guardrail Uses  in Residential Construction</vt:lpstr>
      <vt:lpstr>Guardrail Uses in  Residential Construction</vt:lpstr>
      <vt:lpstr>Guardrail  Uses in Residential Construction</vt:lpstr>
      <vt:lpstr>Guardrail Uses in  Residential  Construction</vt:lpstr>
      <vt:lpstr>Guardrail Uses in  Residential  Construction </vt:lpstr>
      <vt:lpstr>Guardrail  Uses  in Residential Construction</vt:lpstr>
      <vt:lpstr>Guardrail  Uses  in  Residential Construction</vt:lpstr>
      <vt:lpstr>Guardrail  Uses  in  Residential  Construction</vt:lpstr>
      <vt:lpstr>Safety Nets</vt:lpstr>
      <vt:lpstr>Safety Nets </vt:lpstr>
      <vt:lpstr>Safety Nets  </vt:lpstr>
      <vt:lpstr>Personal Fall Arrest Systems</vt:lpstr>
      <vt:lpstr>Proper PFAS for roofing</vt:lpstr>
      <vt:lpstr>Personal Fall Arrest Systems </vt:lpstr>
      <vt:lpstr>Self-Retracting Lanyards / SRL’s</vt:lpstr>
      <vt:lpstr>PFAS – Prior to Use</vt:lpstr>
      <vt:lpstr>PFAS Components</vt:lpstr>
      <vt:lpstr>Inspecting Components of PFAS</vt:lpstr>
      <vt:lpstr>Inspecting PFAS</vt:lpstr>
      <vt:lpstr>Wearing a PFAS</vt:lpstr>
      <vt:lpstr>Wearing a PFAS </vt:lpstr>
      <vt:lpstr>Anchor Point Requirements</vt:lpstr>
      <vt:lpstr>Examples of Anchor Points</vt:lpstr>
      <vt:lpstr>Examples of Anchor Points </vt:lpstr>
      <vt:lpstr>Anchor Points</vt:lpstr>
      <vt:lpstr>Anchor Points, cont.</vt:lpstr>
      <vt:lpstr>Examples of Anchor Points  </vt:lpstr>
      <vt:lpstr>Calculating Fall Distances</vt:lpstr>
      <vt:lpstr>Calculating Fall Distances </vt:lpstr>
      <vt:lpstr>Swing Fall Hazard</vt:lpstr>
      <vt:lpstr> Swing Fall Hazard</vt:lpstr>
      <vt:lpstr>Swing Fall Hazard   </vt:lpstr>
      <vt:lpstr>Identify the Hazards</vt:lpstr>
      <vt:lpstr>Identify the Hazards </vt:lpstr>
      <vt:lpstr> Identify the Hazards</vt:lpstr>
      <vt:lpstr>Limitations of using a PFAS</vt:lpstr>
      <vt:lpstr>Limitations of using a PFAS </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2018-02-08T17:00:32Z</dcterms:created>
  <dcterms:modified xsi:type="dcterms:W3CDTF">2021-03-24T19:58:33Z</dcterms:modified>
</cp:coreProperties>
</file>