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58"/>
  </p:notesMasterIdLst>
  <p:handoutMasterIdLst>
    <p:handoutMasterId r:id="rId59"/>
  </p:handoutMasterIdLst>
  <p:sldIdLst>
    <p:sldId id="285" r:id="rId2"/>
    <p:sldId id="437" r:id="rId3"/>
    <p:sldId id="438" r:id="rId4"/>
    <p:sldId id="439" r:id="rId5"/>
    <p:sldId id="423" r:id="rId6"/>
    <p:sldId id="425" r:id="rId7"/>
    <p:sldId id="318" r:id="rId8"/>
    <p:sldId id="434" r:id="rId9"/>
    <p:sldId id="376" r:id="rId10"/>
    <p:sldId id="377" r:id="rId11"/>
    <p:sldId id="378" r:id="rId12"/>
    <p:sldId id="379" r:id="rId13"/>
    <p:sldId id="380" r:id="rId14"/>
    <p:sldId id="381" r:id="rId15"/>
    <p:sldId id="382" r:id="rId16"/>
    <p:sldId id="383" r:id="rId17"/>
    <p:sldId id="384" r:id="rId18"/>
    <p:sldId id="321" r:id="rId19"/>
    <p:sldId id="387" r:id="rId20"/>
    <p:sldId id="388" r:id="rId21"/>
    <p:sldId id="427" r:id="rId22"/>
    <p:sldId id="391" r:id="rId23"/>
    <p:sldId id="392" r:id="rId24"/>
    <p:sldId id="393" r:id="rId25"/>
    <p:sldId id="394" r:id="rId26"/>
    <p:sldId id="396" r:id="rId27"/>
    <p:sldId id="397" r:id="rId28"/>
    <p:sldId id="398" r:id="rId29"/>
    <p:sldId id="399" r:id="rId30"/>
    <p:sldId id="422" r:id="rId31"/>
    <p:sldId id="420" r:id="rId32"/>
    <p:sldId id="435" r:id="rId33"/>
    <p:sldId id="400" r:id="rId34"/>
    <p:sldId id="401" r:id="rId35"/>
    <p:sldId id="413" r:id="rId36"/>
    <p:sldId id="414" r:id="rId37"/>
    <p:sldId id="415" r:id="rId38"/>
    <p:sldId id="416" r:id="rId39"/>
    <p:sldId id="417" r:id="rId40"/>
    <p:sldId id="418" r:id="rId41"/>
    <p:sldId id="419" r:id="rId42"/>
    <p:sldId id="332" r:id="rId43"/>
    <p:sldId id="333" r:id="rId44"/>
    <p:sldId id="342" r:id="rId45"/>
    <p:sldId id="335" r:id="rId46"/>
    <p:sldId id="338" r:id="rId47"/>
    <p:sldId id="339" r:id="rId48"/>
    <p:sldId id="345" r:id="rId49"/>
    <p:sldId id="346" r:id="rId50"/>
    <p:sldId id="347" r:id="rId51"/>
    <p:sldId id="348" r:id="rId52"/>
    <p:sldId id="349" r:id="rId53"/>
    <p:sldId id="351" r:id="rId54"/>
    <p:sldId id="352" r:id="rId55"/>
    <p:sldId id="353" r:id="rId56"/>
    <p:sldId id="35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86902" autoAdjust="0"/>
  </p:normalViewPr>
  <p:slideViewPr>
    <p:cSldViewPr snapToGrid="0">
      <p:cViewPr varScale="1">
        <p:scale>
          <a:sx n="63" d="100"/>
          <a:sy n="63" d="100"/>
        </p:scale>
        <p:origin x="269" y="48"/>
      </p:cViewPr>
      <p:guideLst>
        <p:guide orient="horz" pos="2160"/>
        <p:guide pos="3840"/>
      </p:guideLst>
    </p:cSldViewPr>
  </p:slideViewPr>
  <p:outlineViewPr>
    <p:cViewPr>
      <p:scale>
        <a:sx n="33" d="100"/>
        <a:sy n="33" d="100"/>
      </p:scale>
      <p:origin x="0" y="20606"/>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85E4C-26D8-4214-9C5B-C4059D87E60C}" type="datetimeFigureOut">
              <a:rPr lang="en-US" smtClean="0"/>
              <a:t>3/25/2021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31585-3B2A-4D1C-AB7B-F7740F676C97}"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a:t>
            </a:r>
            <a:r>
              <a:rPr lang="en-US" altLang="en-US" dirty="0" smtClean="0">
                <a:latin typeface="Arial" panose="020B0604020202020204" pitchFamily="34" charset="0"/>
              </a:rPr>
              <a:t>SH-31198-SH7 from </a:t>
            </a:r>
            <a:r>
              <a:rPr lang="en-US" altLang="en-US" dirty="0">
                <a:latin typeface="Arial" panose="020B0604020202020204" pitchFamily="34" charset="0"/>
              </a:rPr>
              <a:t>the Occupational Safety and Health Administration, U.S. Department of Labor.</a:t>
            </a:r>
          </a:p>
        </p:txBody>
      </p:sp>
    </p:spTree>
    <p:extLst>
      <p:ext uri="{BB962C8B-B14F-4D97-AF65-F5344CB8AC3E}">
        <p14:creationId xmlns:p14="http://schemas.microsoft.com/office/powerpoint/2010/main" val="347995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CF1F25BE-9D05-409B-8E58-B89CB2CFC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EF98EBE0-F2AD-431F-865C-6678207F75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photo shows a fabricated frame scaffold.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14692" name="Slide Number Placeholder 3">
            <a:extLst>
              <a:ext uri="{FF2B5EF4-FFF2-40B4-BE49-F238E27FC236}">
                <a16:creationId xmlns:a16="http://schemas.microsoft.com/office/drawing/2014/main" id="{B47F3338-8007-487A-95A8-5F2647D1A2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1DCDC93-7BE6-4FE2-A5F0-06DE6C9D954E}"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24231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018A2BBF-4E2A-4F47-B629-AC01564A5A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F953E09A-A951-4CB8-B5F8-2EC644F82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photo shows an example of a pump-jack scaffold.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15716" name="Slide Number Placeholder 3">
            <a:extLst>
              <a:ext uri="{FF2B5EF4-FFF2-40B4-BE49-F238E27FC236}">
                <a16:creationId xmlns:a16="http://schemas.microsoft.com/office/drawing/2014/main" id="{69D9AC31-4F9C-4EBB-A6AE-7C1F514924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836C891-778F-44BB-BEB9-B6915A286018}"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91847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2279C7FA-0C7F-4945-BAC0-8AAE75BA97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0B449403-28AD-47BF-836F-8CBCEE37F2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photo shows an example of a ladder-jack scaffold.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16740" name="Slide Number Placeholder 3">
            <a:extLst>
              <a:ext uri="{FF2B5EF4-FFF2-40B4-BE49-F238E27FC236}">
                <a16:creationId xmlns:a16="http://schemas.microsoft.com/office/drawing/2014/main" id="{D4259796-D7D6-4E9C-AEFD-38073591BF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00A00D9-4A78-4FFA-9119-27F8027307F1}"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70076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8707E3F-8618-49AE-8F33-C5C506EDEF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ECEF21BD-57F5-42A2-B8A0-215C416745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photo shows an example of an interior mobile scaffold.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8BE64CF8-76FE-4DC2-A01B-DD1FD0E283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83E5187-352A-47FE-B459-7D06D9278CDF}"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91415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629F5B92-A597-4638-9931-3A583F949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E93D4133-3311-4C6B-9613-8C21A8D204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photo shows an example of a trestle scaffold.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3E752445-2FA9-4CBB-BCCE-CA4A889223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59E84AF-8CD8-4B1D-A5FA-7902C9C44C68}"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95806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59B486A-C4F5-49E0-8DF8-FFAEE0572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6F66077D-3329-42D5-984E-E84E9B731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photo shows an example of a top plate scaffold. This type of scaffold can be used to set floor joists, or roof joists.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19812" name="Slide Number Placeholder 3">
            <a:extLst>
              <a:ext uri="{FF2B5EF4-FFF2-40B4-BE49-F238E27FC236}">
                <a16:creationId xmlns:a16="http://schemas.microsoft.com/office/drawing/2014/main" id="{79BE259C-5810-47F3-8A71-D2F272A99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501BB43-B6CD-41E7-B666-AE3349312742}"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420051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E9BD06E-6B7A-4013-A9C9-E79A14EB5FFF}"/>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021419B9-5081-47E7-A404-8FB5C3F851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Discuss</a:t>
            </a:r>
            <a:r>
              <a:rPr lang="en-US" altLang="en-US" dirty="0">
                <a:latin typeface="Arial" panose="020B0604020202020204" pitchFamily="34" charset="0"/>
              </a:rPr>
              <a:t> the hazards associated with improperly constructed job-built scaffolds, and the types of interior and exterior scaffolding that is commercially available. It is important to always follow the manufacturer’s safety instructions regarding proper setup and use. </a:t>
            </a:r>
            <a:endParaRPr lang="en-US" altLang="en-US" b="1"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85496361-EC9C-4A1F-BEEE-2BED210960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070AB-AE8E-4CCD-A3E9-F7727D6F3D86}" type="slidenum">
              <a:rPr lang="en-US" altLang="en-US"/>
              <a:pPr>
                <a:spcBef>
                  <a:spcPct val="0"/>
                </a:spcBef>
              </a:pPr>
              <a:t>18</a:t>
            </a:fld>
            <a:endParaRPr lang="en-US" altLang="en-US"/>
          </a:p>
        </p:txBody>
      </p:sp>
    </p:spTree>
    <p:extLst>
      <p:ext uri="{BB962C8B-B14F-4D97-AF65-F5344CB8AC3E}">
        <p14:creationId xmlns:p14="http://schemas.microsoft.com/office/powerpoint/2010/main" val="11141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BAB538DE-1E9A-41C4-8FCD-5B3BF5977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C8E7D24D-53FF-44BE-8E73-4A733AACB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Discuss examples of common scaffold hazards on jobsites; which include:</a:t>
            </a:r>
          </a:p>
          <a:p>
            <a:pPr marL="171450" indent="-171450">
              <a:buFont typeface="Arial" panose="020B0604020202020204" pitchFamily="34" charset="0"/>
              <a:buChar char="•"/>
            </a:pPr>
            <a:r>
              <a:rPr lang="en-US" altLang="en-US" sz="1200" dirty="0"/>
              <a:t>Defective wood planks and inadequate planking overhang.</a:t>
            </a:r>
          </a:p>
          <a:p>
            <a:pPr marL="171450" indent="-171450">
              <a:buFont typeface="Arial" panose="020B0604020202020204" pitchFamily="34" charset="0"/>
              <a:buChar char="•"/>
            </a:pPr>
            <a:r>
              <a:rPr lang="en-US" altLang="en-US" sz="1200" dirty="0"/>
              <a:t>Unsafe access to scaffold.</a:t>
            </a:r>
          </a:p>
          <a:p>
            <a:pPr marL="171450" indent="-171450">
              <a:buFont typeface="Arial" panose="020B0604020202020204" pitchFamily="34" charset="0"/>
              <a:buChar char="•"/>
            </a:pPr>
            <a:r>
              <a:rPr lang="en-US" altLang="en-US" sz="1200" dirty="0"/>
              <a:t>Cross bracing not adequate.</a:t>
            </a:r>
          </a:p>
          <a:p>
            <a:pPr marL="171450" indent="-171450">
              <a:buFont typeface="Arial" panose="020B0604020202020204" pitchFamily="34" charset="0"/>
              <a:buChar char="•"/>
            </a:pPr>
            <a:r>
              <a:rPr lang="en-US" altLang="en-US" sz="1200" dirty="0"/>
              <a:t>Inadequate footings.</a:t>
            </a:r>
          </a:p>
          <a:p>
            <a:pPr marL="171450" indent="-171450">
              <a:buFont typeface="Arial" panose="020B0604020202020204" pitchFamily="34" charset="0"/>
              <a:buChar char="•"/>
            </a:pPr>
            <a:r>
              <a:rPr lang="en-US" altLang="en-US" sz="1200" dirty="0"/>
              <a:t>Bridging of scaffolds. </a:t>
            </a:r>
          </a:p>
          <a:p>
            <a:pPr marL="171450" indent="-171450">
              <a:buFont typeface="Arial" panose="020B0604020202020204" pitchFamily="34" charset="0"/>
              <a:buChar char="•"/>
            </a:pPr>
            <a:r>
              <a:rPr lang="en-US" altLang="en-US" sz="1200" dirty="0"/>
              <a:t>Working within 10 feet of overhead power lines (discuss in greater detail)</a:t>
            </a:r>
          </a:p>
          <a:p>
            <a:endParaRPr lang="en-US" altLang="en-US" dirty="0">
              <a:ea typeface="ＭＳ Ｐゴシック" panose="020B0600070205080204" pitchFamily="34" charset="-128"/>
            </a:endParaRPr>
          </a:p>
        </p:txBody>
      </p:sp>
      <p:sp>
        <p:nvSpPr>
          <p:cNvPr id="123908" name="Slide Number Placeholder 3">
            <a:extLst>
              <a:ext uri="{FF2B5EF4-FFF2-40B4-BE49-F238E27FC236}">
                <a16:creationId xmlns:a16="http://schemas.microsoft.com/office/drawing/2014/main" id="{E8560818-EBE6-4283-BADC-88AEE9C87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09251AF-7FFF-456A-B902-531439872CAE}"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97846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employees working on a scaffold must be trained. Training should be conducted by a qualified person and include training on electrical hazards, fall protection, falling object protection, proper use, material handling and load-carrying capacities. </a:t>
            </a:r>
          </a:p>
        </p:txBody>
      </p:sp>
      <p:sp>
        <p:nvSpPr>
          <p:cNvPr id="4" name="Slide Number Placeholder 3"/>
          <p:cNvSpPr>
            <a:spLocks noGrp="1"/>
          </p:cNvSpPr>
          <p:nvPr>
            <p:ph type="sldNum" sz="quarter" idx="10"/>
          </p:nvPr>
        </p:nvSpPr>
        <p:spPr/>
        <p:txBody>
          <a:bodyPr/>
          <a:lstStyle/>
          <a:p>
            <a:fld id="{B81ED52B-E31C-4633-9C0F-3F1E6FA0A1CC}" type="slidenum">
              <a:rPr lang="en-US" smtClean="0"/>
              <a:t>20</a:t>
            </a:fld>
            <a:endParaRPr lang="en-US"/>
          </a:p>
        </p:txBody>
      </p:sp>
    </p:spTree>
    <p:extLst>
      <p:ext uri="{BB962C8B-B14F-4D97-AF65-F5344CB8AC3E}">
        <p14:creationId xmlns:p14="http://schemas.microsoft.com/office/powerpoint/2010/main" val="112582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trigger height for when guardrails must be used on a scaffold is 10 feet. Additionally, a competent person must supervise the setup and take down of all scaffolding. The working deck of a scaffold must be fully planked, and the planks must be secured to prevent movement.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21</a:t>
            </a:fld>
            <a:endParaRPr lang="en-US"/>
          </a:p>
        </p:txBody>
      </p:sp>
    </p:spTree>
    <p:extLst>
      <p:ext uri="{BB962C8B-B14F-4D97-AF65-F5344CB8AC3E}">
        <p14:creationId xmlns:p14="http://schemas.microsoft.com/office/powerpoint/2010/main" val="363877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831722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C85E11FB-9FE6-4A0C-BA86-32813CE07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155A2CBE-3D93-4490-BF5B-232AE98373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Scaffolds must be capable of supporting 4 times the maximum intended load. Additionally, scaffolds must be placed on stable footings with a proper base plate, screw jacks and mudsills. </a:t>
            </a:r>
          </a:p>
        </p:txBody>
      </p:sp>
      <p:sp>
        <p:nvSpPr>
          <p:cNvPr id="125956" name="Slide Number Placeholder 3">
            <a:extLst>
              <a:ext uri="{FF2B5EF4-FFF2-40B4-BE49-F238E27FC236}">
                <a16:creationId xmlns:a16="http://schemas.microsoft.com/office/drawing/2014/main" id="{7A647F88-18CD-42E9-ACCE-1445EFC217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B90AAF2-C065-43C6-B3BC-07AECB62C23B}"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23376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BD764C0F-E963-4450-8942-A2F0A0BB25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6E0CBEAA-508F-4928-B259-1C9C61453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When calculating the anticipated load, factor in the weight of workers, equipment, tools and any materials being placed on the scaffold. </a:t>
            </a:r>
          </a:p>
        </p:txBody>
      </p:sp>
      <p:sp>
        <p:nvSpPr>
          <p:cNvPr id="126980" name="Slide Number Placeholder 3">
            <a:extLst>
              <a:ext uri="{FF2B5EF4-FFF2-40B4-BE49-F238E27FC236}">
                <a16:creationId xmlns:a16="http://schemas.microsoft.com/office/drawing/2014/main" id="{C8CB603C-7C5D-4D73-8BAA-153198E72A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A1FBCAD-EC08-4F70-B53A-78A9ED7C61C1}"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45768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212C7710-7109-4983-83CE-40CC8E06E6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3DDB8FFE-44BB-4EC4-A857-7CD005E961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front edge of all platforms must be within 14” of the face of the work or structure.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28004" name="Slide Number Placeholder 3">
            <a:extLst>
              <a:ext uri="{FF2B5EF4-FFF2-40B4-BE49-F238E27FC236}">
                <a16:creationId xmlns:a16="http://schemas.microsoft.com/office/drawing/2014/main" id="{21951AD0-C669-4ED5-BC65-8ACA85F3C6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EBAE14F-48CA-4B8C-BAA6-704F1C21446F}"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70641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56203FFA-B047-44C8-A1F5-9439F48F7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42133E54-A25B-46BD-A555-0F68B898DF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Ends of platforms must extend at least 6” over the center line of the support, if not equipped with cleats or hooks to prevent movement.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29028" name="Slide Number Placeholder 3">
            <a:extLst>
              <a:ext uri="{FF2B5EF4-FFF2-40B4-BE49-F238E27FC236}">
                <a16:creationId xmlns:a16="http://schemas.microsoft.com/office/drawing/2014/main" id="{015F9C37-8C79-4EAA-8B42-12FF7779CC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87C05A1-7EC1-40B9-984C-CEF9FEFC200D}"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105889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87A5CE44-E287-4D42-A7D0-76DD5C0B48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B7D789BD-DDF5-4A74-A995-0AF13045A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Base plates and mudsills are required.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31076" name="Slide Number Placeholder 3">
            <a:extLst>
              <a:ext uri="{FF2B5EF4-FFF2-40B4-BE49-F238E27FC236}">
                <a16:creationId xmlns:a16="http://schemas.microsoft.com/office/drawing/2014/main" id="{F495CADE-0F6E-4A76-BEB5-8DAA69D237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1E66E91-F0BC-412F-8A85-C9671F3B84F6}"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711739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35D74831-D1FD-4CF8-A2E2-EB611168F3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92C1DE8-6458-4299-88E4-3D1A8BBEE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Masonry bricks and blocks are not acceptable scaffold bases.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SEE, Inc.</a:t>
            </a:r>
          </a:p>
          <a:p>
            <a:endParaRPr lang="en-US" altLang="en-US" dirty="0">
              <a:ea typeface="ＭＳ Ｐゴシック" panose="020B0600070205080204" pitchFamily="34" charset="-128"/>
            </a:endParaRPr>
          </a:p>
        </p:txBody>
      </p:sp>
      <p:sp>
        <p:nvSpPr>
          <p:cNvPr id="132100" name="Slide Number Placeholder 3">
            <a:extLst>
              <a:ext uri="{FF2B5EF4-FFF2-40B4-BE49-F238E27FC236}">
                <a16:creationId xmlns:a16="http://schemas.microsoft.com/office/drawing/2014/main" id="{02FD6EA5-CE86-467E-A5C3-331E599CFE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F0C9F82-4CFC-4AA8-804E-AA6A14CA4D93}"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252867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124D877B-E94B-415B-9382-12EA4746C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C88FBD60-FA55-4CD3-BFBC-24BA37E618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Each platform on all working levels must be fully planked and secured. There should be no more than a 1” space between decking and planking should be nominal 2” x 10” and made of scaffold grade planks.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33124" name="Slide Number Placeholder 3">
            <a:extLst>
              <a:ext uri="{FF2B5EF4-FFF2-40B4-BE49-F238E27FC236}">
                <a16:creationId xmlns:a16="http://schemas.microsoft.com/office/drawing/2014/main" id="{2168150A-AA74-45BB-B544-F7E4DDCE37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CCC920B-7889-42AF-A319-BE1983A92668}"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83195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ladder must be used when accessing a scaffold more than 2’ off the ground. Do not climb cross bracing. </a:t>
            </a:r>
          </a:p>
        </p:txBody>
      </p:sp>
      <p:sp>
        <p:nvSpPr>
          <p:cNvPr id="4" name="Slide Number Placeholder 3"/>
          <p:cNvSpPr>
            <a:spLocks noGrp="1"/>
          </p:cNvSpPr>
          <p:nvPr>
            <p:ph type="sldNum" sz="quarter" idx="10"/>
          </p:nvPr>
        </p:nvSpPr>
        <p:spPr/>
        <p:txBody>
          <a:bodyPr/>
          <a:lstStyle/>
          <a:p>
            <a:fld id="{B81ED52B-E31C-4633-9C0F-3F1E6FA0A1CC}" type="slidenum">
              <a:rPr lang="en-US" smtClean="0"/>
              <a:t>29</a:t>
            </a:fld>
            <a:endParaRPr lang="en-US"/>
          </a:p>
        </p:txBody>
      </p:sp>
    </p:spTree>
    <p:extLst>
      <p:ext uri="{BB962C8B-B14F-4D97-AF65-F5344CB8AC3E}">
        <p14:creationId xmlns:p14="http://schemas.microsoft.com/office/powerpoint/2010/main" val="358711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a ladder placed against a fabricated frame scaffold to allow workers to access the working level safely. </a:t>
            </a:r>
          </a:p>
        </p:txBody>
      </p:sp>
      <p:sp>
        <p:nvSpPr>
          <p:cNvPr id="4" name="Slide Number Placeholder 3"/>
          <p:cNvSpPr>
            <a:spLocks noGrp="1"/>
          </p:cNvSpPr>
          <p:nvPr>
            <p:ph type="sldNum" sz="quarter" idx="10"/>
          </p:nvPr>
        </p:nvSpPr>
        <p:spPr/>
        <p:txBody>
          <a:bodyPr/>
          <a:lstStyle/>
          <a:p>
            <a:fld id="{B81ED52B-E31C-4633-9C0F-3F1E6FA0A1CC}" type="slidenum">
              <a:rPr lang="en-US" smtClean="0"/>
              <a:t>30</a:t>
            </a:fld>
            <a:endParaRPr lang="en-US"/>
          </a:p>
        </p:txBody>
      </p:sp>
    </p:spTree>
    <p:extLst>
      <p:ext uri="{BB962C8B-B14F-4D97-AF65-F5344CB8AC3E}">
        <p14:creationId xmlns:p14="http://schemas.microsoft.com/office/powerpoint/2010/main" val="3134019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DEDE238-ED31-404D-9353-01CAAFE91291}"/>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25719F3D-E3FB-41E3-8B39-955D94F7E3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requirements for guardrails on scaffolding. </a:t>
            </a:r>
          </a:p>
          <a:p>
            <a:endParaRPr lang="en-US" altLang="en-US" b="1" dirty="0">
              <a:latin typeface="Arial" panose="020B0604020202020204" pitchFamily="34" charset="0"/>
            </a:endParaRPr>
          </a:p>
          <a:p>
            <a:r>
              <a:rPr lang="en-US" altLang="en-US" dirty="0">
                <a:latin typeface="Arial" panose="020B0604020202020204" pitchFamily="34" charset="0"/>
              </a:rPr>
              <a:t>OSHA states that the top edge height of </a:t>
            </a:r>
            <a:r>
              <a:rPr lang="en-US" altLang="en-US" dirty="0" err="1">
                <a:latin typeface="Arial" panose="020B0604020202020204" pitchFamily="34" charset="0"/>
              </a:rPr>
              <a:t>toprails</a:t>
            </a:r>
            <a:r>
              <a:rPr lang="en-US" altLang="en-US" dirty="0">
                <a:latin typeface="Arial" panose="020B0604020202020204" pitchFamily="34" charset="0"/>
              </a:rPr>
              <a:t>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endParaRPr lang="en-US" altLang="en-US" dirty="0">
              <a:latin typeface="Arial" panose="020B0604020202020204" pitchFamily="34" charset="0"/>
            </a:endParaRPr>
          </a:p>
          <a:p>
            <a:r>
              <a:rPr lang="en-US" altLang="en-US" dirty="0">
                <a:latin typeface="Arial" panose="020B0604020202020204" pitchFamily="34" charset="0"/>
              </a:rPr>
              <a:t>Midrails, screens, mesh, intermediate vertical members, solid panels, and equivalent structural members of a guardrail system shall be capable of withstanding, without failure, a force applied in any downward or horizontal direction at any point along the midrail or other member of at least 75 pounds (333 n) for guardrail systems with a minimum 100 pound toprail capacity, and at least 150 pounds (666 n) for guardrail systems with a minimum 200 pound toprail capacity.</a:t>
            </a:r>
          </a:p>
          <a:p>
            <a:endParaRPr lang="en-US" altLang="en-US" dirty="0">
              <a:latin typeface="Arial" panose="020B0604020202020204" pitchFamily="34" charset="0"/>
            </a:endParaRPr>
          </a:p>
          <a:p>
            <a:endParaRPr lang="en-US" altLang="en-US" b="1"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D2037993-AF02-4349-9F73-F86CBBB5D5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5F6AD5-CBB1-4C93-AF0C-EB887AF0A48A}" type="slidenum">
              <a:rPr lang="en-US" altLang="en-US"/>
              <a:pPr>
                <a:spcBef>
                  <a:spcPct val="0"/>
                </a:spcBef>
              </a:pPr>
              <a:t>31</a:t>
            </a:fld>
            <a:endParaRPr lang="en-US" altLang="en-US"/>
          </a:p>
        </p:txBody>
      </p:sp>
    </p:spTree>
    <p:extLst>
      <p:ext uri="{BB962C8B-B14F-4D97-AF65-F5344CB8AC3E}">
        <p14:creationId xmlns:p14="http://schemas.microsoft.com/office/powerpoint/2010/main" val="81235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Note that the these</a:t>
            </a:r>
            <a:r>
              <a:rPr lang="en-US" altLang="en-US" baseline="0" dirty="0" smtClean="0">
                <a:latin typeface="Arial" panose="020B0604020202020204" pitchFamily="34" charset="0"/>
              </a:rPr>
              <a:t> materials are copyrighted by the </a:t>
            </a:r>
            <a:r>
              <a:rPr lang="en-US" dirty="0" smtClean="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smtClean="0">
                <a:latin typeface="Arial" panose="020B0604020202020204" pitchFamily="34" charset="0"/>
                <a:cs typeface="Arial" panose="020B0604020202020204" pitchFamily="34" charset="0"/>
              </a:rPr>
              <a:t> with the terms on the slide.</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a:t>
            </a:fld>
            <a:endParaRPr lang="en-US"/>
          </a:p>
        </p:txBody>
      </p:sp>
    </p:spTree>
    <p:extLst>
      <p:ext uri="{BB962C8B-B14F-4D97-AF65-F5344CB8AC3E}">
        <p14:creationId xmlns:p14="http://schemas.microsoft.com/office/powerpoint/2010/main" val="3426875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smtClean="0">
                <a:latin typeface="Arial" panose="020B0604020202020204" pitchFamily="34" charset="0"/>
              </a:rPr>
              <a:t> Overall, a pretty well built stucco scaffold with proper guardrails.</a:t>
            </a:r>
          </a:p>
          <a:p>
            <a:pPr eaLnBrk="1" hangingPunct="1">
              <a:buFontTx/>
              <a:buChar char="•"/>
            </a:pPr>
            <a:r>
              <a:rPr lang="en-US" altLang="en-US" dirty="0" smtClean="0">
                <a:latin typeface="Arial" panose="020B0604020202020204" pitchFamily="34" charset="0"/>
              </a:rPr>
              <a:t> Braces are used as top rails with </a:t>
            </a:r>
            <a:r>
              <a:rPr lang="en-US" altLang="en-US" dirty="0" err="1" smtClean="0">
                <a:latin typeface="Arial" panose="020B0604020202020204" pitchFamily="34" charset="0"/>
              </a:rPr>
              <a:t>midrails</a:t>
            </a:r>
            <a:r>
              <a:rPr lang="en-US" altLang="en-US" dirty="0" smtClean="0">
                <a:latin typeface="Arial" panose="020B0604020202020204" pitchFamily="34" charset="0"/>
              </a:rPr>
              <a:t> installed approximately half way</a:t>
            </a:r>
          </a:p>
          <a:p>
            <a:pPr eaLnBrk="1" hangingPunct="1">
              <a:buFontTx/>
              <a:buChar char="•"/>
            </a:pPr>
            <a:endParaRPr lang="en-US" altLang="en-US" dirty="0" smtClean="0">
              <a:latin typeface="Arial" panose="020B0604020202020204" pitchFamily="34" charset="0"/>
            </a:endParaRPr>
          </a:p>
          <a:p>
            <a:r>
              <a:rPr lang="en-US" altLang="en-US" b="1" dirty="0" smtClean="0">
                <a:latin typeface="Arial" panose="020B0604020202020204" pitchFamily="34" charset="0"/>
              </a:rPr>
              <a:t>Discuss</a:t>
            </a:r>
            <a:r>
              <a:rPr lang="en-US" altLang="en-US" dirty="0" smtClean="0">
                <a:latin typeface="Arial" panose="020B0604020202020204" pitchFamily="34" charset="0"/>
              </a:rPr>
              <a:t> the requirements for guardrails on scaffolding. </a:t>
            </a:r>
          </a:p>
          <a:p>
            <a:endParaRPr lang="en-US" altLang="en-US" b="1" dirty="0" smtClean="0">
              <a:latin typeface="Arial" panose="020B0604020202020204" pitchFamily="34" charset="0"/>
            </a:endParaRPr>
          </a:p>
          <a:p>
            <a:r>
              <a:rPr lang="en-US" altLang="en-US" dirty="0" smtClean="0">
                <a:latin typeface="Arial" panose="020B0604020202020204" pitchFamily="34" charset="0"/>
              </a:rPr>
              <a:t>OSHA states that the top edge height of </a:t>
            </a:r>
            <a:r>
              <a:rPr lang="en-US" altLang="en-US" dirty="0" err="1" smtClean="0">
                <a:latin typeface="Arial" panose="020B0604020202020204" pitchFamily="34" charset="0"/>
              </a:rPr>
              <a:t>toprails</a:t>
            </a:r>
            <a:r>
              <a:rPr lang="en-US" altLang="en-US" dirty="0" smtClean="0">
                <a:latin typeface="Arial" panose="020B0604020202020204" pitchFamily="34" charset="0"/>
              </a:rPr>
              <a:t>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endParaRPr lang="en-US" altLang="en-US" dirty="0" smtClean="0">
              <a:latin typeface="Arial" panose="020B0604020202020204" pitchFamily="34" charset="0"/>
            </a:endParaRPr>
          </a:p>
          <a:p>
            <a:r>
              <a:rPr lang="en-US" altLang="en-US" dirty="0" err="1" smtClean="0">
                <a:latin typeface="Arial" panose="020B0604020202020204" pitchFamily="34" charset="0"/>
              </a:rPr>
              <a:t>Midrails</a:t>
            </a:r>
            <a:r>
              <a:rPr lang="en-US" altLang="en-US" dirty="0" smtClean="0">
                <a:latin typeface="Arial" panose="020B0604020202020204" pitchFamily="34" charset="0"/>
              </a:rPr>
              <a:t>, screens, mesh, intermediate vertical members, solid panels, and equivalent structural members of a guardrail system shall be capable of withstanding, without failure, a force applied in any downward or horizontal direction at any point along the </a:t>
            </a:r>
            <a:r>
              <a:rPr lang="en-US" altLang="en-US" dirty="0" err="1" smtClean="0">
                <a:latin typeface="Arial" panose="020B0604020202020204" pitchFamily="34" charset="0"/>
              </a:rPr>
              <a:t>midrail</a:t>
            </a:r>
            <a:r>
              <a:rPr lang="en-US" altLang="en-US" dirty="0" smtClean="0">
                <a:latin typeface="Arial" panose="020B0604020202020204" pitchFamily="34" charset="0"/>
              </a:rPr>
              <a:t> or other member of at least 75 pounds (333 n) for guardrail systems with a minimum 100 pound </a:t>
            </a:r>
            <a:r>
              <a:rPr lang="en-US" altLang="en-US" dirty="0" err="1" smtClean="0">
                <a:latin typeface="Arial" panose="020B0604020202020204" pitchFamily="34" charset="0"/>
              </a:rPr>
              <a:t>toprail</a:t>
            </a:r>
            <a:r>
              <a:rPr lang="en-US" altLang="en-US" dirty="0" smtClean="0">
                <a:latin typeface="Arial" panose="020B0604020202020204" pitchFamily="34" charset="0"/>
              </a:rPr>
              <a:t> capacity, and at least 150 pounds (666 n) for guardrail systems with a minimum 200 pound </a:t>
            </a:r>
            <a:r>
              <a:rPr lang="en-US" altLang="en-US" dirty="0" err="1" smtClean="0">
                <a:latin typeface="Arial" panose="020B0604020202020204" pitchFamily="34" charset="0"/>
              </a:rPr>
              <a:t>toprail</a:t>
            </a:r>
            <a:r>
              <a:rPr lang="en-US" altLang="en-US" dirty="0" smtClean="0">
                <a:latin typeface="Arial" panose="020B0604020202020204" pitchFamily="34" charset="0"/>
              </a:rPr>
              <a:t> capacity.</a:t>
            </a:r>
          </a:p>
          <a:p>
            <a:pPr eaLnBrk="1" hangingPunct="1">
              <a:buFontTx/>
              <a:buChar char="•"/>
            </a:pP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32</a:t>
            </a:fld>
            <a:endParaRPr lang="en-US"/>
          </a:p>
        </p:txBody>
      </p:sp>
    </p:spTree>
    <p:extLst>
      <p:ext uri="{BB962C8B-B14F-4D97-AF65-F5344CB8AC3E}">
        <p14:creationId xmlns:p14="http://schemas.microsoft.com/office/powerpoint/2010/main" val="1609042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multiple unsafe practices, such as installing a scaffold on improper footing without the use of mudsills. Scaffolds should not be placed on blocks.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33</a:t>
            </a:fld>
            <a:endParaRPr lang="en-US" altLang="en-US"/>
          </a:p>
        </p:txBody>
      </p:sp>
    </p:spTree>
    <p:extLst>
      <p:ext uri="{BB962C8B-B14F-4D97-AF65-F5344CB8AC3E}">
        <p14:creationId xmlns:p14="http://schemas.microsoft.com/office/powerpoint/2010/main" val="3341321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 Examples of these hazards include:</a:t>
            </a:r>
          </a:p>
          <a:p>
            <a:pPr marL="171450" indent="-171450">
              <a:buFont typeface="Arial" panose="020B0604020202020204" pitchFamily="34" charset="0"/>
              <a:buChar char="•"/>
            </a:pPr>
            <a:r>
              <a:rPr lang="en-US" altLang="en-US" dirty="0">
                <a:latin typeface="Arial" panose="020B0604020202020204" pitchFamily="34" charset="0"/>
              </a:rPr>
              <a:t>Improper planking</a:t>
            </a:r>
          </a:p>
          <a:p>
            <a:pPr marL="171450" indent="-171450">
              <a:buFont typeface="Arial" panose="020B0604020202020204" pitchFamily="34" charset="0"/>
              <a:buChar char="•"/>
            </a:pPr>
            <a:r>
              <a:rPr lang="en-US" altLang="en-US" dirty="0">
                <a:latin typeface="Arial" panose="020B0604020202020204" pitchFamily="34" charset="0"/>
              </a:rPr>
              <a:t>Overloading of scaffold</a:t>
            </a:r>
          </a:p>
          <a:p>
            <a:pPr marL="171450" indent="-171450">
              <a:buFont typeface="Arial" panose="020B0604020202020204" pitchFamily="34" charset="0"/>
              <a:buChar char="•"/>
            </a:pPr>
            <a:r>
              <a:rPr lang="en-US" altLang="en-US" dirty="0">
                <a:latin typeface="Arial" panose="020B0604020202020204" pitchFamily="34" charset="0"/>
              </a:rPr>
              <a:t>Improper footing</a:t>
            </a:r>
          </a:p>
          <a:p>
            <a:pPr marL="171450" indent="-171450">
              <a:buFont typeface="Arial" panose="020B0604020202020204" pitchFamily="34" charset="0"/>
              <a:buChar char="•"/>
            </a:pPr>
            <a:r>
              <a:rPr lang="en-US" altLang="en-US" dirty="0">
                <a:latin typeface="Arial" panose="020B0604020202020204" pitchFamily="34" charset="0"/>
              </a:rPr>
              <a:t>Improper use of mudsills</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34</a:t>
            </a:fld>
            <a:endParaRPr lang="en-US" altLang="en-US"/>
          </a:p>
        </p:txBody>
      </p:sp>
    </p:spTree>
    <p:extLst>
      <p:ext uri="{BB962C8B-B14F-4D97-AF65-F5344CB8AC3E}">
        <p14:creationId xmlns:p14="http://schemas.microsoft.com/office/powerpoint/2010/main" val="3890763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35</a:t>
            </a:fld>
            <a:endParaRPr lang="en-US" altLang="en-US"/>
          </a:p>
        </p:txBody>
      </p:sp>
    </p:spTree>
    <p:extLst>
      <p:ext uri="{BB962C8B-B14F-4D97-AF65-F5344CB8AC3E}">
        <p14:creationId xmlns:p14="http://schemas.microsoft.com/office/powerpoint/2010/main" val="2907022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36</a:t>
            </a:fld>
            <a:endParaRPr lang="en-US" altLang="en-US"/>
          </a:p>
        </p:txBody>
      </p:sp>
    </p:spTree>
    <p:extLst>
      <p:ext uri="{BB962C8B-B14F-4D97-AF65-F5344CB8AC3E}">
        <p14:creationId xmlns:p14="http://schemas.microsoft.com/office/powerpoint/2010/main" val="1867449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 Examples of these hazards include:</a:t>
            </a:r>
          </a:p>
          <a:p>
            <a:pPr marL="171450" indent="-171450">
              <a:buFont typeface="Arial" panose="020B0604020202020204" pitchFamily="34" charset="0"/>
              <a:buChar char="•"/>
            </a:pPr>
            <a:r>
              <a:rPr lang="en-US" altLang="en-US" dirty="0">
                <a:latin typeface="Arial" panose="020B0604020202020204" pitchFamily="34" charset="0"/>
              </a:rPr>
              <a:t>Improper planking</a:t>
            </a:r>
          </a:p>
          <a:p>
            <a:pPr marL="171450" indent="-171450">
              <a:buFont typeface="Arial" panose="020B0604020202020204" pitchFamily="34" charset="0"/>
              <a:buChar char="•"/>
            </a:pPr>
            <a:r>
              <a:rPr lang="en-US" altLang="en-US" dirty="0">
                <a:latin typeface="Arial" panose="020B0604020202020204" pitchFamily="34" charset="0"/>
              </a:rPr>
              <a:t>Overloading of scaffold</a:t>
            </a:r>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37</a:t>
            </a:fld>
            <a:endParaRPr lang="en-US" altLang="en-US"/>
          </a:p>
        </p:txBody>
      </p:sp>
    </p:spTree>
    <p:extLst>
      <p:ext uri="{BB962C8B-B14F-4D97-AF65-F5344CB8AC3E}">
        <p14:creationId xmlns:p14="http://schemas.microsoft.com/office/powerpoint/2010/main" val="1666463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38</a:t>
            </a:fld>
            <a:endParaRPr lang="en-US" altLang="en-US"/>
          </a:p>
        </p:txBody>
      </p:sp>
    </p:spTree>
    <p:extLst>
      <p:ext uri="{BB962C8B-B14F-4D97-AF65-F5344CB8AC3E}">
        <p14:creationId xmlns:p14="http://schemas.microsoft.com/office/powerpoint/2010/main" val="1681052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 Examples of these hazards include:</a:t>
            </a:r>
          </a:p>
          <a:p>
            <a:pPr marL="171450" indent="-171450">
              <a:buFont typeface="Arial" panose="020B0604020202020204" pitchFamily="34" charset="0"/>
              <a:buChar char="•"/>
            </a:pPr>
            <a:r>
              <a:rPr lang="en-US" altLang="en-US" dirty="0">
                <a:latin typeface="Arial" panose="020B0604020202020204" pitchFamily="34" charset="0"/>
              </a:rPr>
              <a:t>Improper planking</a:t>
            </a:r>
          </a:p>
          <a:p>
            <a:pPr marL="171450" indent="-171450">
              <a:buFont typeface="Arial" panose="020B0604020202020204" pitchFamily="34" charset="0"/>
              <a:buChar char="•"/>
            </a:pPr>
            <a:r>
              <a:rPr lang="en-US" altLang="en-US" dirty="0">
                <a:latin typeface="Arial" panose="020B0604020202020204" pitchFamily="34" charset="0"/>
              </a:rPr>
              <a:t>Improper footing</a:t>
            </a:r>
          </a:p>
          <a:p>
            <a:pPr marL="171450" indent="-171450">
              <a:buFont typeface="Arial" panose="020B0604020202020204" pitchFamily="34" charset="0"/>
              <a:buChar char="•"/>
            </a:pPr>
            <a:r>
              <a:rPr lang="en-US" altLang="en-US" dirty="0">
                <a:latin typeface="Arial" panose="020B0604020202020204" pitchFamily="34" charset="0"/>
              </a:rPr>
              <a:t>Improper use of mudsills</a:t>
            </a:r>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39</a:t>
            </a:fld>
            <a:endParaRPr lang="en-US" altLang="en-US"/>
          </a:p>
        </p:txBody>
      </p:sp>
    </p:spTree>
    <p:extLst>
      <p:ext uri="{BB962C8B-B14F-4D97-AF65-F5344CB8AC3E}">
        <p14:creationId xmlns:p14="http://schemas.microsoft.com/office/powerpoint/2010/main" val="889231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40</a:t>
            </a:fld>
            <a:endParaRPr lang="en-US" altLang="en-US"/>
          </a:p>
        </p:txBody>
      </p:sp>
    </p:spTree>
    <p:extLst>
      <p:ext uri="{BB962C8B-B14F-4D97-AF65-F5344CB8AC3E}">
        <p14:creationId xmlns:p14="http://schemas.microsoft.com/office/powerpoint/2010/main" val="3176237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various safety hazards shown in this photo.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41</a:t>
            </a:fld>
            <a:endParaRPr lang="en-US" altLang="en-US"/>
          </a:p>
        </p:txBody>
      </p:sp>
    </p:spTree>
    <p:extLst>
      <p:ext uri="{BB962C8B-B14F-4D97-AF65-F5344CB8AC3E}">
        <p14:creationId xmlns:p14="http://schemas.microsoft.com/office/powerpoint/2010/main" val="423346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Discuss the learning objectives for Section 3.  In this section we will address ladder</a:t>
            </a:r>
            <a:r>
              <a:rPr lang="en-US" altLang="en-US" baseline="0" dirty="0" smtClean="0">
                <a:latin typeface="Arial" panose="020B0604020202020204" pitchFamily="34" charset="0"/>
              </a:rPr>
              <a:t> and scaffold safety, including</a:t>
            </a:r>
            <a:r>
              <a:rPr lang="en-US" altLang="en-US" dirty="0" smtClean="0">
                <a:latin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latin typeface="Arial" panose="020B0604020202020204" pitchFamily="34" charset="0"/>
              </a:rPr>
              <a:t>Identify safety requirements and practices for scaffolding, including aerial lifts.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5</a:t>
            </a:fld>
            <a:endParaRPr lang="en-US"/>
          </a:p>
        </p:txBody>
      </p:sp>
    </p:spTree>
    <p:extLst>
      <p:ext uri="{BB962C8B-B14F-4D97-AF65-F5344CB8AC3E}">
        <p14:creationId xmlns:p14="http://schemas.microsoft.com/office/powerpoint/2010/main" val="2414809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7FD178E-6DC0-4E10-A3CE-1216AD879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15371D-4029-4B04-8B18-78FE9CFA94DA}" type="slidenum">
              <a:rPr lang="en-US" altLang="en-US"/>
              <a:pPr>
                <a:spcBef>
                  <a:spcPct val="0"/>
                </a:spcBef>
              </a:pPr>
              <a:t>42</a:t>
            </a:fld>
            <a:endParaRPr lang="en-US" altLang="en-US"/>
          </a:p>
        </p:txBody>
      </p:sp>
      <p:sp>
        <p:nvSpPr>
          <p:cNvPr id="106499" name="Rectangle 2">
            <a:extLst>
              <a:ext uri="{FF2B5EF4-FFF2-40B4-BE49-F238E27FC236}">
                <a16:creationId xmlns:a16="http://schemas.microsoft.com/office/drawing/2014/main" id="{296D41EA-FAAB-4276-A599-8387C794D4F9}"/>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744DFA5-B6C9-42EA-8651-37118A5D29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Planks with visible defects, such as bowing and cracks (as shown in this slide) must not be used.</a:t>
            </a:r>
          </a:p>
        </p:txBody>
      </p:sp>
    </p:spTree>
    <p:extLst>
      <p:ext uri="{BB962C8B-B14F-4D97-AF65-F5344CB8AC3E}">
        <p14:creationId xmlns:p14="http://schemas.microsoft.com/office/powerpoint/2010/main" val="2642989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53BD447-F479-4354-B1ED-4BE1CC50E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5857E3-28E8-426C-8B1A-CDF6BE3985D9}" type="slidenum">
              <a:rPr lang="en-US" altLang="en-US"/>
              <a:pPr>
                <a:spcBef>
                  <a:spcPct val="0"/>
                </a:spcBef>
              </a:pPr>
              <a:t>43</a:t>
            </a:fld>
            <a:endParaRPr lang="en-US" altLang="en-US"/>
          </a:p>
        </p:txBody>
      </p:sp>
      <p:sp>
        <p:nvSpPr>
          <p:cNvPr id="108547" name="Rectangle 2">
            <a:extLst>
              <a:ext uri="{FF2B5EF4-FFF2-40B4-BE49-F238E27FC236}">
                <a16:creationId xmlns:a16="http://schemas.microsoft.com/office/drawing/2014/main" id="{9C9904E1-D602-48F6-813A-45760BDD7260}"/>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B59B3BD-99B8-4648-8F75-8D3BE921E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Planks with visible defects, such as bowing and cracks (as shown in this slide) must not be used.</a:t>
            </a:r>
          </a:p>
        </p:txBody>
      </p:sp>
    </p:spTree>
    <p:extLst>
      <p:ext uri="{BB962C8B-B14F-4D97-AF65-F5344CB8AC3E}">
        <p14:creationId xmlns:p14="http://schemas.microsoft.com/office/powerpoint/2010/main" val="1328611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D167214-4D38-4688-B586-A48603D23F20}"/>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83D996D7-4CBC-41EE-BCF4-1C97E1E55D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There are many hazards associated with using job-made scaffolds, including the lack of available engineering data to show the maximum intended load. Only use approved scaffolding material on a jobsite. This photo shows worker using a job-made scaffold, which is unsafe and could cause a worker to experience a fatal fall.</a:t>
            </a:r>
          </a:p>
        </p:txBody>
      </p:sp>
      <p:sp>
        <p:nvSpPr>
          <p:cNvPr id="126980" name="Slide Number Placeholder 3">
            <a:extLst>
              <a:ext uri="{FF2B5EF4-FFF2-40B4-BE49-F238E27FC236}">
                <a16:creationId xmlns:a16="http://schemas.microsoft.com/office/drawing/2014/main" id="{E68BF463-6A6D-4A39-AC63-942E9C2D8A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AC811F-A57B-40CD-BFB8-8DF667750276}" type="slidenum">
              <a:rPr lang="en-US" altLang="en-US"/>
              <a:pPr>
                <a:spcBef>
                  <a:spcPct val="0"/>
                </a:spcBef>
              </a:pPr>
              <a:t>44</a:t>
            </a:fld>
            <a:endParaRPr lang="en-US" altLang="en-US"/>
          </a:p>
        </p:txBody>
      </p:sp>
    </p:spTree>
    <p:extLst>
      <p:ext uri="{BB962C8B-B14F-4D97-AF65-F5344CB8AC3E}">
        <p14:creationId xmlns:p14="http://schemas.microsoft.com/office/powerpoint/2010/main" val="100361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8971535-20C1-49C6-AA64-24D73917AA62}"/>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117CCDF0-11E2-443D-BBC4-98F40ABB33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picture shows a fully planked scaffold complete with a kick-plate. </a:t>
            </a:r>
          </a:p>
        </p:txBody>
      </p:sp>
      <p:sp>
        <p:nvSpPr>
          <p:cNvPr id="112644" name="Slide Number Placeholder 3">
            <a:extLst>
              <a:ext uri="{FF2B5EF4-FFF2-40B4-BE49-F238E27FC236}">
                <a16:creationId xmlns:a16="http://schemas.microsoft.com/office/drawing/2014/main" id="{C37B94C2-0831-4C65-9CCA-ED63FF4A96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44CB96-74F9-4CEB-B64B-FF96F648B86D}" type="slidenum">
              <a:rPr lang="en-US" altLang="en-US"/>
              <a:pPr>
                <a:spcBef>
                  <a:spcPct val="0"/>
                </a:spcBef>
              </a:pPr>
              <a:t>45</a:t>
            </a:fld>
            <a:endParaRPr lang="en-US" altLang="en-US"/>
          </a:p>
        </p:txBody>
      </p:sp>
    </p:spTree>
    <p:extLst>
      <p:ext uri="{BB962C8B-B14F-4D97-AF65-F5344CB8AC3E}">
        <p14:creationId xmlns:p14="http://schemas.microsoft.com/office/powerpoint/2010/main" val="3803114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840D4D6-1D3A-437F-B9B5-8C75CF930F58}"/>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A5216038-C671-4159-AF58-2422D0815E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a properly used pump jack scaffold. </a:t>
            </a:r>
          </a:p>
        </p:txBody>
      </p:sp>
      <p:sp>
        <p:nvSpPr>
          <p:cNvPr id="118788" name="Slide Number Placeholder 3">
            <a:extLst>
              <a:ext uri="{FF2B5EF4-FFF2-40B4-BE49-F238E27FC236}">
                <a16:creationId xmlns:a16="http://schemas.microsoft.com/office/drawing/2014/main" id="{6A17A04B-C21B-42FF-AC79-EABCDAD2FF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4E20ED-BE92-4147-B0BD-166F2DB07E95}" type="slidenum">
              <a:rPr lang="en-US" altLang="en-US"/>
              <a:pPr>
                <a:spcBef>
                  <a:spcPct val="0"/>
                </a:spcBef>
              </a:pPr>
              <a:t>46</a:t>
            </a:fld>
            <a:endParaRPr lang="en-US" altLang="en-US"/>
          </a:p>
        </p:txBody>
      </p:sp>
    </p:spTree>
    <p:extLst>
      <p:ext uri="{BB962C8B-B14F-4D97-AF65-F5344CB8AC3E}">
        <p14:creationId xmlns:p14="http://schemas.microsoft.com/office/powerpoint/2010/main" val="4239268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7710F93-EBF2-4F5F-84EE-87B1872C5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1F16EB-5828-4D78-B270-ECEA25E23D81}" type="slidenum">
              <a:rPr lang="en-US" altLang="en-US"/>
              <a:pPr>
                <a:spcBef>
                  <a:spcPct val="0"/>
                </a:spcBef>
              </a:pPr>
              <a:t>47</a:t>
            </a:fld>
            <a:endParaRPr lang="en-US" altLang="en-US"/>
          </a:p>
        </p:txBody>
      </p:sp>
      <p:sp>
        <p:nvSpPr>
          <p:cNvPr id="120835" name="Rectangle 2">
            <a:extLst>
              <a:ext uri="{FF2B5EF4-FFF2-40B4-BE49-F238E27FC236}">
                <a16:creationId xmlns:a16="http://schemas.microsoft.com/office/drawing/2014/main" id="{782C4895-1CD5-4F2A-9468-52F4243E35EB}"/>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A59F0FAD-EE97-465A-AFCF-3004758D9EE7}"/>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Ladder jack scaffolds cannot exceed 20ft and workers must use a PFAS if they are working higher than 10ft.  </a:t>
            </a:r>
          </a:p>
        </p:txBody>
      </p:sp>
    </p:spTree>
    <p:extLst>
      <p:ext uri="{BB962C8B-B14F-4D97-AF65-F5344CB8AC3E}">
        <p14:creationId xmlns:p14="http://schemas.microsoft.com/office/powerpoint/2010/main" val="4079131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C8272E86-5EC4-416D-8BA4-95BFACF70D7B}"/>
              </a:ext>
            </a:extLst>
          </p:cNvPr>
          <p:cNvSpPr>
            <a:spLocks noGrp="1" noRot="1" noChangeAspect="1" noTextEdit="1"/>
          </p:cNvSpPr>
          <p:nvPr>
            <p:ph type="sldImg"/>
          </p:nvPr>
        </p:nvSpPr>
        <p:spPr>
          <a:ln/>
        </p:spPr>
      </p:sp>
      <p:sp>
        <p:nvSpPr>
          <p:cNvPr id="133123" name="Notes Placeholder 2">
            <a:extLst>
              <a:ext uri="{FF2B5EF4-FFF2-40B4-BE49-F238E27FC236}">
                <a16:creationId xmlns:a16="http://schemas.microsoft.com/office/drawing/2014/main" id="{675328C8-96C5-453F-A271-E8E5291E1B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Aerial lift can be a safe alternative to working from ladders or other forms of scaffolding. These lifts can be used for a variety of tasks including the attachment of exterior fixtures or accessories. </a:t>
            </a:r>
          </a:p>
        </p:txBody>
      </p:sp>
      <p:sp>
        <p:nvSpPr>
          <p:cNvPr id="133124" name="Slide Number Placeholder 3">
            <a:extLst>
              <a:ext uri="{FF2B5EF4-FFF2-40B4-BE49-F238E27FC236}">
                <a16:creationId xmlns:a16="http://schemas.microsoft.com/office/drawing/2014/main" id="{156A0F31-89D3-4425-ABB2-2E6D306880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533B64-2418-4095-88F7-41298111E5CF}" type="slidenum">
              <a:rPr lang="en-US" altLang="en-US"/>
              <a:pPr>
                <a:spcBef>
                  <a:spcPct val="0"/>
                </a:spcBef>
              </a:pPr>
              <a:t>48</a:t>
            </a:fld>
            <a:endParaRPr lang="en-US" altLang="en-US"/>
          </a:p>
        </p:txBody>
      </p:sp>
    </p:spTree>
    <p:extLst>
      <p:ext uri="{BB962C8B-B14F-4D97-AF65-F5344CB8AC3E}">
        <p14:creationId xmlns:p14="http://schemas.microsoft.com/office/powerpoint/2010/main" val="3958101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001612BD-706F-4AF5-80FB-A3FA7CF3213A}"/>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2B1C067A-C9DD-4767-91C5-96CB9A0FC1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Picture of an aerial lift on a residential construction jobsite. </a:t>
            </a:r>
          </a:p>
        </p:txBody>
      </p:sp>
      <p:sp>
        <p:nvSpPr>
          <p:cNvPr id="135172" name="Slide Number Placeholder 3">
            <a:extLst>
              <a:ext uri="{FF2B5EF4-FFF2-40B4-BE49-F238E27FC236}">
                <a16:creationId xmlns:a16="http://schemas.microsoft.com/office/drawing/2014/main" id="{655D66AC-3937-4921-89F7-E7BC6A7A12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DDB1FB-2DA9-4E99-9A14-818EE7CB7C0A}" type="slidenum">
              <a:rPr lang="en-US" altLang="en-US"/>
              <a:pPr>
                <a:spcBef>
                  <a:spcPct val="0"/>
                </a:spcBef>
              </a:pPr>
              <a:t>49</a:t>
            </a:fld>
            <a:endParaRPr lang="en-US" altLang="en-US"/>
          </a:p>
        </p:txBody>
      </p:sp>
    </p:spTree>
    <p:extLst>
      <p:ext uri="{BB962C8B-B14F-4D97-AF65-F5344CB8AC3E}">
        <p14:creationId xmlns:p14="http://schemas.microsoft.com/office/powerpoint/2010/main" val="607699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3FC07A2E-C1F3-4B3A-9C28-261EAEBC5E80}"/>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ED0BFF6C-730C-44D5-9BEF-97A98233BC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Picture showing a personnel basket attached to a forklift (left) and the use of a PFAS attached to an anchor point on an aerial lift (on the right). </a:t>
            </a:r>
          </a:p>
        </p:txBody>
      </p:sp>
      <p:sp>
        <p:nvSpPr>
          <p:cNvPr id="137220" name="Slide Number Placeholder 3">
            <a:extLst>
              <a:ext uri="{FF2B5EF4-FFF2-40B4-BE49-F238E27FC236}">
                <a16:creationId xmlns:a16="http://schemas.microsoft.com/office/drawing/2014/main" id="{B463629F-2ECB-4415-A494-28F16FFB32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ED62F9-6157-49B9-B7E6-8D65855C7F48}" type="slidenum">
              <a:rPr lang="en-US" altLang="en-US"/>
              <a:pPr>
                <a:spcBef>
                  <a:spcPct val="0"/>
                </a:spcBef>
              </a:pPr>
              <a:t>50</a:t>
            </a:fld>
            <a:endParaRPr lang="en-US" altLang="en-US"/>
          </a:p>
        </p:txBody>
      </p:sp>
    </p:spTree>
    <p:extLst>
      <p:ext uri="{BB962C8B-B14F-4D97-AF65-F5344CB8AC3E}">
        <p14:creationId xmlns:p14="http://schemas.microsoft.com/office/powerpoint/2010/main" val="548571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AE9B6443-F4A2-4771-B0E9-4EFD5DAA62AA}"/>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D3483508-C4B1-4F35-BDD1-8AAFFF4F72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Aerial lift competent person requirements:</a:t>
            </a:r>
          </a:p>
          <a:p>
            <a:pPr marL="0" lvl="0" indent="0">
              <a:buFont typeface="Arial" panose="020B0604020202020204" pitchFamily="34" charset="0"/>
              <a:buChar char="•"/>
            </a:pPr>
            <a:r>
              <a:rPr lang="en-US" altLang="en-US" sz="2400" dirty="0"/>
              <a:t> Restrict operation of aerial lifts or forklift vehicles to trained and authorized personnel.</a:t>
            </a:r>
          </a:p>
          <a:p>
            <a:pPr marL="0" lvl="0" indent="0">
              <a:buFont typeface="Arial" panose="020B0604020202020204" pitchFamily="34" charset="0"/>
              <a:buChar char="•"/>
            </a:pPr>
            <a:r>
              <a:rPr lang="en-US" altLang="en-US" sz="2400" dirty="0"/>
              <a:t> Use only commercially built personnel baskets designed for lifting workers. </a:t>
            </a:r>
          </a:p>
          <a:p>
            <a:pPr marL="0" lvl="0" indent="0">
              <a:buFont typeface="Arial" panose="020B0604020202020204" pitchFamily="34" charset="0"/>
              <a:buChar char="•"/>
            </a:pPr>
            <a:r>
              <a:rPr lang="en-US" altLang="en-US" dirty="0"/>
              <a:t> Follow the American National Standards Institute’s (ANSI) standards for using personnel lift baskets.</a:t>
            </a:r>
          </a:p>
          <a:p>
            <a:pPr marL="0" lvl="0" indent="0">
              <a:buFont typeface="Arial" panose="020B0604020202020204" pitchFamily="34" charset="0"/>
              <a:buChar char="•"/>
            </a:pPr>
            <a:r>
              <a:rPr lang="en-US" altLang="en-US" sz="2400" dirty="0"/>
              <a:t> Make certain that homemade boxes lifted by a forklift are not used—homemade boxes are unacceptable.</a:t>
            </a:r>
          </a:p>
          <a:p>
            <a:endParaRPr lang="en-US" altLang="en-US" b="0" dirty="0">
              <a:latin typeface="Arial" panose="020B0604020202020204" pitchFamily="34" charset="0"/>
            </a:endParaRPr>
          </a:p>
          <a:p>
            <a:endParaRPr lang="en-US" altLang="en-US" b="0" dirty="0">
              <a:latin typeface="Arial" panose="020B0604020202020204" pitchFamily="34" charset="0"/>
            </a:endParaRPr>
          </a:p>
        </p:txBody>
      </p:sp>
      <p:sp>
        <p:nvSpPr>
          <p:cNvPr id="139268" name="Slide Number Placeholder 3">
            <a:extLst>
              <a:ext uri="{FF2B5EF4-FFF2-40B4-BE49-F238E27FC236}">
                <a16:creationId xmlns:a16="http://schemas.microsoft.com/office/drawing/2014/main" id="{F799E998-35FC-47EE-8A37-3D9532C541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644143-63FF-4A3C-8918-071CAFA2538F}" type="slidenum">
              <a:rPr lang="en-US" altLang="en-US"/>
              <a:pPr>
                <a:spcBef>
                  <a:spcPct val="0"/>
                </a:spcBef>
              </a:pPr>
              <a:t>51</a:t>
            </a:fld>
            <a:endParaRPr lang="en-US" altLang="en-US"/>
          </a:p>
        </p:txBody>
      </p:sp>
    </p:spTree>
    <p:extLst>
      <p:ext uri="{BB962C8B-B14F-4D97-AF65-F5344CB8AC3E}">
        <p14:creationId xmlns:p14="http://schemas.microsoft.com/office/powerpoint/2010/main" val="365706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3EB8D90-5E99-4466-AF69-75C79FCDFC6D}"/>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D685148D-8D2F-4CC5-A3B1-BF8356F2DF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A safer alternative to working from a ladder is to use interior and exterior scaffolding or aerial lifts. </a:t>
            </a:r>
          </a:p>
        </p:txBody>
      </p:sp>
      <p:sp>
        <p:nvSpPr>
          <p:cNvPr id="77828" name="Slide Number Placeholder 3">
            <a:extLst>
              <a:ext uri="{FF2B5EF4-FFF2-40B4-BE49-F238E27FC236}">
                <a16:creationId xmlns:a16="http://schemas.microsoft.com/office/drawing/2014/main" id="{173785A7-1A43-4B63-8E68-319B64962A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DE66CE-39CA-49F1-BE82-6998C4E098EE}" type="slidenum">
              <a:rPr lang="en-US" altLang="en-US"/>
              <a:pPr>
                <a:spcBef>
                  <a:spcPct val="0"/>
                </a:spcBef>
              </a:pPr>
              <a:t>7</a:t>
            </a:fld>
            <a:endParaRPr lang="en-US" altLang="en-US"/>
          </a:p>
        </p:txBody>
      </p:sp>
    </p:spTree>
    <p:extLst>
      <p:ext uri="{BB962C8B-B14F-4D97-AF65-F5344CB8AC3E}">
        <p14:creationId xmlns:p14="http://schemas.microsoft.com/office/powerpoint/2010/main" val="2480681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F8A4CDCB-FA77-4931-AE4F-6B14EE50BC53}"/>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6837E4D3-ED2B-4714-B957-BDB8C59006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When working from an aerial lift, remember to always wear a full body harness and attach and approved lanyard to the boor or approved anchor point inside the basket. </a:t>
            </a:r>
          </a:p>
        </p:txBody>
      </p:sp>
      <p:sp>
        <p:nvSpPr>
          <p:cNvPr id="141316" name="Slide Number Placeholder 3">
            <a:extLst>
              <a:ext uri="{FF2B5EF4-FFF2-40B4-BE49-F238E27FC236}">
                <a16:creationId xmlns:a16="http://schemas.microsoft.com/office/drawing/2014/main" id="{A68EFCA3-E8AA-48BE-A781-F477606949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4DD68A-1FA5-490B-9FA4-2DE36A9834D4}" type="slidenum">
              <a:rPr lang="en-US" altLang="en-US"/>
              <a:pPr>
                <a:spcBef>
                  <a:spcPct val="0"/>
                </a:spcBef>
              </a:pPr>
              <a:t>52</a:t>
            </a:fld>
            <a:endParaRPr lang="en-US" altLang="en-US"/>
          </a:p>
        </p:txBody>
      </p:sp>
    </p:spTree>
    <p:extLst>
      <p:ext uri="{BB962C8B-B14F-4D97-AF65-F5344CB8AC3E}">
        <p14:creationId xmlns:p14="http://schemas.microsoft.com/office/powerpoint/2010/main" val="1197019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4CECB7A5-ADE8-405F-80D9-F70A906ACA58}"/>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22DF805D-421F-4D71-A9A7-049EDFB219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Close-up picture of a worker using an aerial lift (using a PFAS). </a:t>
            </a:r>
          </a:p>
        </p:txBody>
      </p:sp>
      <p:sp>
        <p:nvSpPr>
          <p:cNvPr id="145412" name="Slide Number Placeholder 3">
            <a:extLst>
              <a:ext uri="{FF2B5EF4-FFF2-40B4-BE49-F238E27FC236}">
                <a16:creationId xmlns:a16="http://schemas.microsoft.com/office/drawing/2014/main" id="{63B22DE3-743C-4947-A8E0-77C09D1950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81576-7444-4238-9C71-6960D0DB5E95}" type="slidenum">
              <a:rPr lang="en-US" altLang="en-US"/>
              <a:pPr>
                <a:spcBef>
                  <a:spcPct val="0"/>
                </a:spcBef>
              </a:pPr>
              <a:t>53</a:t>
            </a:fld>
            <a:endParaRPr lang="en-US" altLang="en-US"/>
          </a:p>
        </p:txBody>
      </p:sp>
    </p:spTree>
    <p:extLst>
      <p:ext uri="{BB962C8B-B14F-4D97-AF65-F5344CB8AC3E}">
        <p14:creationId xmlns:p14="http://schemas.microsoft.com/office/powerpoint/2010/main" val="38815369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546AAEE4-496C-4451-ACDD-77EB9629BFCC}"/>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81416700-1037-4E9B-A8D5-FBC2B2AD7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Always stand on the top floor of the basket and do not sit or climb on the edge of the basket, lean over the edge or climb out of the basket. Do not use a ladder or other objects to increase your reach. </a:t>
            </a:r>
          </a:p>
        </p:txBody>
      </p:sp>
      <p:sp>
        <p:nvSpPr>
          <p:cNvPr id="147460" name="Slide Number Placeholder 3">
            <a:extLst>
              <a:ext uri="{FF2B5EF4-FFF2-40B4-BE49-F238E27FC236}">
                <a16:creationId xmlns:a16="http://schemas.microsoft.com/office/drawing/2014/main" id="{0477455C-3FEF-4C96-81C0-1913318A2E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EFB057-576A-4CB7-AEA0-490C537DB058}" type="slidenum">
              <a:rPr lang="en-US" altLang="en-US"/>
              <a:pPr>
                <a:spcBef>
                  <a:spcPct val="0"/>
                </a:spcBef>
              </a:pPr>
              <a:t>54</a:t>
            </a:fld>
            <a:endParaRPr lang="en-US" altLang="en-US"/>
          </a:p>
        </p:txBody>
      </p:sp>
    </p:spTree>
    <p:extLst>
      <p:ext uri="{BB962C8B-B14F-4D97-AF65-F5344CB8AC3E}">
        <p14:creationId xmlns:p14="http://schemas.microsoft.com/office/powerpoint/2010/main" val="595398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64AAE748-CEF7-47F7-A4A2-A2844E36F988}"/>
              </a:ext>
            </a:extLst>
          </p:cNvPr>
          <p:cNvSpPr>
            <a:spLocks noGrp="1" noRot="1" noChangeAspect="1" noTextEdit="1"/>
          </p:cNvSpPr>
          <p:nvPr>
            <p:ph type="sldImg"/>
          </p:nvPr>
        </p:nvSpPr>
        <p:spPr>
          <a:ln/>
        </p:spPr>
      </p:sp>
      <p:sp>
        <p:nvSpPr>
          <p:cNvPr id="149507" name="Notes Placeholder 2">
            <a:extLst>
              <a:ext uri="{FF2B5EF4-FFF2-40B4-BE49-F238E27FC236}">
                <a16:creationId xmlns:a16="http://schemas.microsoft.com/office/drawing/2014/main" id="{CD6C0B87-96F5-4B16-A4BC-45D1566935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When operating an aerial lift, stay in control of the lift at all times and do not move the vehicle with a person inside the basket. Additionally, only use the equipment when it is on a stable and level ground. Remember – it is important to maintain the minimum clearance distance of 10 feet from all power lines. </a:t>
            </a:r>
          </a:p>
          <a:p>
            <a:endParaRPr lang="en-US" altLang="en-US" dirty="0">
              <a:latin typeface="Arial" panose="020B0604020202020204" pitchFamily="34" charset="0"/>
            </a:endParaRPr>
          </a:p>
          <a:p>
            <a:r>
              <a:rPr lang="en-US" altLang="en-US" dirty="0">
                <a:latin typeface="Arial" panose="020B0604020202020204" pitchFamily="34" charset="0"/>
              </a:rPr>
              <a:t>***Please note that the clearance distances from overhead power lines may change. </a:t>
            </a:r>
          </a:p>
        </p:txBody>
      </p:sp>
      <p:sp>
        <p:nvSpPr>
          <p:cNvPr id="149508" name="Slide Number Placeholder 3">
            <a:extLst>
              <a:ext uri="{FF2B5EF4-FFF2-40B4-BE49-F238E27FC236}">
                <a16:creationId xmlns:a16="http://schemas.microsoft.com/office/drawing/2014/main" id="{E143932F-8B46-43B5-9093-AEF570CAB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FEF80-83D2-4AE4-AF8B-98FA876211C9}" type="slidenum">
              <a:rPr lang="en-US" altLang="en-US"/>
              <a:pPr>
                <a:spcBef>
                  <a:spcPct val="0"/>
                </a:spcBef>
              </a:pPr>
              <a:t>55</a:t>
            </a:fld>
            <a:endParaRPr lang="en-US" altLang="en-US"/>
          </a:p>
        </p:txBody>
      </p:sp>
    </p:spTree>
    <p:extLst>
      <p:ext uri="{BB962C8B-B14F-4D97-AF65-F5344CB8AC3E}">
        <p14:creationId xmlns:p14="http://schemas.microsoft.com/office/powerpoint/2010/main" val="2315333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2F188FB-62F3-421C-8DA5-B6DAC70B1AEF}"/>
              </a:ext>
            </a:extLst>
          </p:cNvPr>
          <p:cNvSpPr>
            <a:spLocks noGrp="1" noRot="1" noChangeAspect="1" noTextEdit="1"/>
          </p:cNvSpPr>
          <p:nvPr>
            <p:ph type="sldImg"/>
          </p:nvPr>
        </p:nvSpPr>
        <p:spPr>
          <a:ln/>
        </p:spPr>
      </p:sp>
      <p:sp>
        <p:nvSpPr>
          <p:cNvPr id="151555" name="Notes Placeholder 2">
            <a:extLst>
              <a:ext uri="{FF2B5EF4-FFF2-40B4-BE49-F238E27FC236}">
                <a16:creationId xmlns:a16="http://schemas.microsoft.com/office/drawing/2014/main" id="{7949D6A5-1938-4AC4-A09C-66D800C611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Picture showing a worker that has fallen out of lift basket and is restrained by his harness attached to the anchor point of the lift. </a:t>
            </a:r>
          </a:p>
        </p:txBody>
      </p:sp>
      <p:sp>
        <p:nvSpPr>
          <p:cNvPr id="151556" name="Slide Number Placeholder 3">
            <a:extLst>
              <a:ext uri="{FF2B5EF4-FFF2-40B4-BE49-F238E27FC236}">
                <a16:creationId xmlns:a16="http://schemas.microsoft.com/office/drawing/2014/main" id="{65F2FFB4-0949-4E1A-9667-CDFFF643BE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480F3B-DC6C-4781-8ABC-70E09BAAA42A}" type="slidenum">
              <a:rPr lang="en-US" altLang="en-US"/>
              <a:pPr>
                <a:spcBef>
                  <a:spcPct val="0"/>
                </a:spcBef>
              </a:pPr>
              <a:t>56</a:t>
            </a:fld>
            <a:endParaRPr lang="en-US" altLang="en-US"/>
          </a:p>
        </p:txBody>
      </p:sp>
    </p:spTree>
    <p:extLst>
      <p:ext uri="{BB962C8B-B14F-4D97-AF65-F5344CB8AC3E}">
        <p14:creationId xmlns:p14="http://schemas.microsoft.com/office/powerpoint/2010/main" val="330628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anose="020B0600070205080204" pitchFamily="34" charset="-128"/>
              </a:rPr>
              <a:t>There are three basic types of scaffolding, including:</a:t>
            </a:r>
          </a:p>
          <a:p>
            <a:pPr marL="171450" indent="-171450">
              <a:buFont typeface="Arial" panose="020B0604020202020204" pitchFamily="34" charset="0"/>
              <a:buChar char="•"/>
            </a:pPr>
            <a:r>
              <a:rPr lang="en-US" altLang="en-US" dirty="0" smtClean="0">
                <a:ea typeface="ＭＳ Ｐゴシック" panose="020B0600070205080204" pitchFamily="34" charset="-128"/>
              </a:rPr>
              <a:t>Supported scaffold</a:t>
            </a:r>
          </a:p>
          <a:p>
            <a:pPr marL="171450" indent="-171450">
              <a:buFont typeface="Arial" panose="020B0604020202020204" pitchFamily="34" charset="0"/>
              <a:buChar char="•"/>
            </a:pPr>
            <a:r>
              <a:rPr lang="en-US" altLang="en-US" dirty="0" smtClean="0">
                <a:ea typeface="ＭＳ Ｐゴシック" panose="020B0600070205080204" pitchFamily="34" charset="-128"/>
              </a:rPr>
              <a:t>Suspended scaffold</a:t>
            </a:r>
          </a:p>
          <a:p>
            <a:pPr marL="171450" indent="-171450">
              <a:buFont typeface="Arial" panose="020B0604020202020204" pitchFamily="34" charset="0"/>
              <a:buChar char="•"/>
            </a:pPr>
            <a:r>
              <a:rPr lang="en-US" altLang="en-US" dirty="0" smtClean="0">
                <a:ea typeface="ＭＳ Ｐゴシック" panose="020B0600070205080204" pitchFamily="34" charset="-128"/>
              </a:rPr>
              <a:t>Aerial lifts</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8</a:t>
            </a:fld>
            <a:endParaRPr lang="en-US"/>
          </a:p>
        </p:txBody>
      </p:sp>
    </p:spTree>
    <p:extLst>
      <p:ext uri="{BB962C8B-B14F-4D97-AF65-F5344CB8AC3E}">
        <p14:creationId xmlns:p14="http://schemas.microsoft.com/office/powerpoint/2010/main" val="210057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competent person plays an important role when working on or around scaffolds. A competent person is:</a:t>
            </a:r>
          </a:p>
          <a:p>
            <a:pPr marL="171450" indent="-171450">
              <a:buFont typeface="Arial" panose="020B0604020202020204" pitchFamily="34" charset="0"/>
              <a:buChar char="•"/>
            </a:pPr>
            <a:r>
              <a:rPr lang="en-US" altLang="en-US" dirty="0">
                <a:ea typeface="ＭＳ Ｐゴシック" panose="020B0600070205080204" pitchFamily="34" charset="-128"/>
              </a:rPr>
              <a:t>Designated by the employer.</a:t>
            </a:r>
          </a:p>
          <a:p>
            <a:pPr marL="171450" indent="-171450">
              <a:buFont typeface="Arial" panose="020B0604020202020204" pitchFamily="34" charset="0"/>
              <a:buChar char="•"/>
            </a:pPr>
            <a:r>
              <a:rPr lang="en-US" altLang="en-US" dirty="0">
                <a:ea typeface="ＭＳ Ｐゴシック" panose="020B0600070205080204" pitchFamily="34" charset="-128"/>
              </a:rPr>
              <a:t>Has the knowledge and experience required to identify existing and predictable hazards.</a:t>
            </a:r>
          </a:p>
          <a:p>
            <a:pPr marL="171450" indent="-171450">
              <a:buFont typeface="Arial" panose="020B0604020202020204" pitchFamily="34" charset="0"/>
              <a:buChar char="•"/>
            </a:pPr>
            <a:r>
              <a:rPr lang="en-US" altLang="en-US" dirty="0">
                <a:ea typeface="ＭＳ Ｐゴシック" panose="020B0600070205080204" pitchFamily="34" charset="-128"/>
              </a:rPr>
              <a:t>Has authority to eliminate unsafe working conditions.</a:t>
            </a:r>
          </a:p>
          <a:p>
            <a:pPr marL="171450" indent="-171450">
              <a:buFont typeface="Arial" panose="020B0604020202020204" pitchFamily="34" charset="0"/>
              <a:buChar char="•"/>
            </a:pPr>
            <a:r>
              <a:rPr lang="en-US" altLang="en-US" dirty="0">
                <a:ea typeface="ＭＳ Ｐゴシック" panose="020B0600070205080204" pitchFamily="34" charset="-128"/>
              </a:rPr>
              <a:t>Has authority to stop work if unsafe conditions exists.</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9</a:t>
            </a:fld>
            <a:endParaRPr lang="en-US"/>
          </a:p>
        </p:txBody>
      </p:sp>
    </p:spTree>
    <p:extLst>
      <p:ext uri="{BB962C8B-B14F-4D97-AF65-F5344CB8AC3E}">
        <p14:creationId xmlns:p14="http://schemas.microsoft.com/office/powerpoint/2010/main" val="112088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competent person is responsible to:</a:t>
            </a:r>
          </a:p>
          <a:p>
            <a:pPr marL="171450" indent="-171450">
              <a:buFont typeface="Arial" panose="020B0604020202020204" pitchFamily="34" charset="0"/>
              <a:buChar char="•"/>
            </a:pPr>
            <a:r>
              <a:rPr lang="en-US" altLang="en-US" dirty="0">
                <a:ea typeface="ＭＳ Ｐゴシック" panose="020B0600070205080204" pitchFamily="34" charset="-128"/>
              </a:rPr>
              <a:t>Train employees who erect, dismantle, move, or alter scaffolds.</a:t>
            </a:r>
          </a:p>
          <a:p>
            <a:pPr marL="171450" indent="-171450">
              <a:buFont typeface="Arial" panose="020B0604020202020204" pitchFamily="34" charset="0"/>
              <a:buChar char="•"/>
            </a:pPr>
            <a:r>
              <a:rPr lang="en-US" altLang="en-US" dirty="0">
                <a:ea typeface="ＭＳ Ｐゴシック" panose="020B0600070205080204" pitchFamily="34" charset="-128"/>
              </a:rPr>
              <a:t>Determine if it is safe for employees to work on or from a scaffold during storms or high winds.</a:t>
            </a:r>
          </a:p>
          <a:p>
            <a:pPr marL="171450" indent="-171450">
              <a:buFont typeface="Arial" panose="020B0604020202020204" pitchFamily="34" charset="0"/>
              <a:buChar char="•"/>
            </a:pPr>
            <a:r>
              <a:rPr lang="en-US" altLang="en-US" dirty="0">
                <a:ea typeface="ＭＳ Ｐゴシック" panose="020B0600070205080204" pitchFamily="34" charset="-128"/>
              </a:rPr>
              <a:t>Inspect scaffolds and scaffold components for visible defects before each work shift.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10</a:t>
            </a:fld>
            <a:endParaRPr lang="en-US"/>
          </a:p>
        </p:txBody>
      </p:sp>
    </p:spTree>
    <p:extLst>
      <p:ext uri="{BB962C8B-B14F-4D97-AF65-F5344CB8AC3E}">
        <p14:creationId xmlns:p14="http://schemas.microsoft.com/office/powerpoint/2010/main" val="316430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9376D82-3EF8-4096-A546-2E0EDF8939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64D3571B-D217-43DC-9B84-5E2B60D92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Before each shift, and after any alterations, a competent person must inspect the scaffold for visible defects. Any defective parts must be immediately repaired.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courtesy of OSHA.</a:t>
            </a:r>
          </a:p>
        </p:txBody>
      </p:sp>
      <p:sp>
        <p:nvSpPr>
          <p:cNvPr id="113668" name="Slide Number Placeholder 3">
            <a:extLst>
              <a:ext uri="{FF2B5EF4-FFF2-40B4-BE49-F238E27FC236}">
                <a16:creationId xmlns:a16="http://schemas.microsoft.com/office/drawing/2014/main" id="{A1FE6C27-5E85-444B-A014-7F9611333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096A93D-CF27-443A-BC35-089D3256ADFF}"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1130378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C000"/>
              </a:buClr>
              <a:defRPr>
                <a:latin typeface="Arial" panose="020B0604020202020204" pitchFamily="34" charset="0"/>
                <a:cs typeface="Arial" panose="020B0604020202020204" pitchFamily="34" charset="0"/>
              </a:defRPr>
            </a:lvl1pPr>
            <a:lvl2pPr>
              <a:buClr>
                <a:srgbClr val="FFC000"/>
              </a:buClr>
              <a:defRPr>
                <a:latin typeface="Arial" panose="020B0604020202020204" pitchFamily="34" charset="0"/>
                <a:cs typeface="Arial" panose="020B0604020202020204" pitchFamily="34" charset="0"/>
              </a:defRPr>
            </a:lvl2pPr>
            <a:lvl3pPr>
              <a:buClr>
                <a:srgbClr val="FFC000"/>
              </a:buClr>
              <a:defRPr>
                <a:latin typeface="Arial" panose="020B0604020202020204" pitchFamily="34" charset="0"/>
                <a:cs typeface="Arial" panose="020B0604020202020204" pitchFamily="34" charset="0"/>
              </a:defRPr>
            </a:lvl3pPr>
            <a:lvl4pPr>
              <a:buClr>
                <a:srgbClr val="FFC000"/>
              </a:buClr>
              <a:defRPr>
                <a:latin typeface="Arial" panose="020B0604020202020204" pitchFamily="34" charset="0"/>
                <a:cs typeface="Arial" panose="020B0604020202020204" pitchFamily="34" charset="0"/>
              </a:defRPr>
            </a:lvl4pPr>
            <a:lvl5pPr>
              <a:buClr>
                <a:srgbClr val="FFC0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F814BF-F05B-473D-8F66-A113CFE829BE}"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3/25/2021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file:///D:\Videos\Mason%20Scaffold%20MVI_2652.AVI"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23.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48.pn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Section</a:t>
            </a:r>
            <a:r>
              <a:rPr lang="en-US" dirty="0"/>
              <a:t> </a:t>
            </a:r>
            <a:r>
              <a:rPr lang="en-US" dirty="0" smtClean="0"/>
              <a:t>3</a:t>
            </a:r>
            <a:endParaRPr lang="en-US" dirty="0"/>
          </a:p>
        </p:txBody>
      </p:sp>
      <p:sp>
        <p:nvSpPr>
          <p:cNvPr id="3" name="Text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SCAFFOLDS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61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4A5FC31-E798-4C14-AA58-C6BCC92B6E0B}"/>
              </a:ext>
            </a:extLst>
          </p:cNvPr>
          <p:cNvSpPr>
            <a:spLocks noGrp="1"/>
          </p:cNvSpPr>
          <p:nvPr>
            <p:ph type="title"/>
          </p:nvPr>
        </p:nvSpPr>
        <p:spPr/>
        <p:txBody>
          <a:bodyPr/>
          <a:lstStyle/>
          <a:p>
            <a:r>
              <a:rPr lang="en-US" altLang="en-US" sz="4000" dirty="0" smtClean="0">
                <a:ea typeface="ＭＳ Ｐゴシック" panose="020B0600070205080204" pitchFamily="34" charset="-128"/>
              </a:rPr>
              <a:t> Competent </a:t>
            </a:r>
            <a:r>
              <a:rPr lang="en-US" altLang="en-US" sz="4000" dirty="0">
                <a:ea typeface="ＭＳ Ｐゴシック" panose="020B0600070205080204" pitchFamily="34" charset="-128"/>
              </a:rPr>
              <a:t>Person Requirements</a:t>
            </a:r>
          </a:p>
        </p:txBody>
      </p:sp>
      <p:sp>
        <p:nvSpPr>
          <p:cNvPr id="21507" name="Content Placeholder 2">
            <a:extLst>
              <a:ext uri="{FF2B5EF4-FFF2-40B4-BE49-F238E27FC236}">
                <a16:creationId xmlns:a16="http://schemas.microsoft.com/office/drawing/2014/main" id="{77FEB950-6D37-4F7D-A02C-FE3EC6C8456D}"/>
              </a:ext>
            </a:extLst>
          </p:cNvPr>
          <p:cNvSpPr>
            <a:spLocks noGrp="1"/>
          </p:cNvSpPr>
          <p:nvPr>
            <p:ph idx="1"/>
          </p:nvPr>
        </p:nvSpPr>
        <p:spPr>
          <a:xfrm>
            <a:off x="1036655" y="1678075"/>
            <a:ext cx="8229600" cy="4648200"/>
          </a:xfrm>
        </p:spPr>
        <p:txBody>
          <a:bodyPr/>
          <a:lstStyle/>
          <a:p>
            <a:r>
              <a:rPr lang="en-US" altLang="en-US" dirty="0">
                <a:ea typeface="ＭＳ Ｐゴシック" panose="020B0600070205080204" pitchFamily="34" charset="-128"/>
              </a:rPr>
              <a:t>Train employees who erect, dismantle, move, or alter scaffolds.</a:t>
            </a:r>
          </a:p>
          <a:p>
            <a:r>
              <a:rPr lang="en-US" altLang="en-US" dirty="0">
                <a:ea typeface="ＭＳ Ｐゴシック" panose="020B0600070205080204" pitchFamily="34" charset="-128"/>
              </a:rPr>
              <a:t>Determine if it is safe for employees to work on or from a scaffold during storms or high winds.</a:t>
            </a:r>
          </a:p>
          <a:p>
            <a:r>
              <a:rPr lang="en-US" altLang="en-US" dirty="0">
                <a:ea typeface="ＭＳ Ｐゴシック" panose="020B0600070205080204" pitchFamily="34" charset="-128"/>
              </a:rPr>
              <a:t>Inspect scaffolds and scaffold components for visible defects before each work shift. </a:t>
            </a:r>
          </a:p>
        </p:txBody>
      </p:sp>
    </p:spTree>
    <p:extLst>
      <p:ext uri="{BB962C8B-B14F-4D97-AF65-F5344CB8AC3E}">
        <p14:creationId xmlns:p14="http://schemas.microsoft.com/office/powerpoint/2010/main" val="55689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damaged bearer on a section of 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88" y="1513332"/>
            <a:ext cx="3901440" cy="4221480"/>
          </a:xfrm>
          <a:prstGeom prst="rect">
            <a:avLst/>
          </a:prstGeom>
        </p:spPr>
      </p:pic>
      <p:sp>
        <p:nvSpPr>
          <p:cNvPr id="22530" name="Title 1">
            <a:extLst>
              <a:ext uri="{FF2B5EF4-FFF2-40B4-BE49-F238E27FC236}">
                <a16:creationId xmlns:a16="http://schemas.microsoft.com/office/drawing/2014/main" id="{99918C96-EAF1-4DF6-A7D2-F43C838A1FDA}"/>
              </a:ext>
            </a:extLst>
          </p:cNvPr>
          <p:cNvSpPr>
            <a:spLocks noGrp="1"/>
          </p:cNvSpPr>
          <p:nvPr>
            <p:ph type="title"/>
          </p:nvPr>
        </p:nvSpPr>
        <p:spPr/>
        <p:txBody>
          <a:bodyPr/>
          <a:lstStyle/>
          <a:p>
            <a:r>
              <a:rPr lang="en-US" altLang="en-US">
                <a:ea typeface="ＭＳ Ｐゴシック" panose="020B0600070205080204" pitchFamily="34" charset="-128"/>
              </a:rPr>
              <a:t>Scaffold Inspection</a:t>
            </a:r>
          </a:p>
        </p:txBody>
      </p:sp>
      <p:sp>
        <p:nvSpPr>
          <p:cNvPr id="22531" name="Content Placeholder 2">
            <a:extLst>
              <a:ext uri="{FF2B5EF4-FFF2-40B4-BE49-F238E27FC236}">
                <a16:creationId xmlns:a16="http://schemas.microsoft.com/office/drawing/2014/main" id="{6DFAE63D-E4C8-4CC0-8F99-CB48D9F20343}"/>
              </a:ext>
            </a:extLst>
          </p:cNvPr>
          <p:cNvSpPr>
            <a:spLocks noGrp="1"/>
          </p:cNvSpPr>
          <p:nvPr>
            <p:ph idx="1"/>
          </p:nvPr>
        </p:nvSpPr>
        <p:spPr>
          <a:xfrm>
            <a:off x="798007" y="1800225"/>
            <a:ext cx="4800600" cy="4221163"/>
          </a:xfrm>
        </p:spPr>
        <p:txBody>
          <a:bodyPr/>
          <a:lstStyle/>
          <a:p>
            <a:r>
              <a:rPr lang="en-US" altLang="en-US" dirty="0">
                <a:ea typeface="ＭＳ Ｐゴシック" panose="020B0600070205080204" pitchFamily="34" charset="-128"/>
              </a:rPr>
              <a:t>Competent person inspects scaffolds for visible defects before each shift and after any alterations</a:t>
            </a:r>
          </a:p>
          <a:p>
            <a:r>
              <a:rPr lang="en-US" altLang="en-US" dirty="0">
                <a:ea typeface="ＭＳ Ｐゴシック" panose="020B0600070205080204" pitchFamily="34" charset="-128"/>
              </a:rPr>
              <a:t>Defective parts must be immediately repaired</a:t>
            </a:r>
          </a:p>
          <a:p>
            <a:endParaRPr lang="en-US" altLang="en-US" dirty="0">
              <a:ea typeface="ＭＳ Ｐゴシック" panose="020B0600070205080204" pitchFamily="34" charset="-128"/>
            </a:endParaRPr>
          </a:p>
        </p:txBody>
      </p:sp>
      <p:pic>
        <p:nvPicPr>
          <p:cNvPr id="5"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937262" y="2586036"/>
            <a:ext cx="2653051" cy="2653051"/>
          </a:xfrm>
          <a:prstGeom prst="rect">
            <a:avLst/>
          </a:prstGeom>
        </p:spPr>
      </p:pic>
    </p:spTree>
    <p:extLst>
      <p:ext uri="{BB962C8B-B14F-4D97-AF65-F5344CB8AC3E}">
        <p14:creationId xmlns:p14="http://schemas.microsoft.com/office/powerpoint/2010/main" val="23443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680B12A-12D7-40E0-AD29-CD2ED4046CD7}"/>
              </a:ext>
            </a:extLst>
          </p:cNvPr>
          <p:cNvSpPr>
            <a:spLocks noGrp="1"/>
          </p:cNvSpPr>
          <p:nvPr>
            <p:ph type="title"/>
          </p:nvPr>
        </p:nvSpPr>
        <p:spPr/>
        <p:txBody>
          <a:bodyPr/>
          <a:lstStyle/>
          <a:p>
            <a:r>
              <a:rPr lang="en-US" altLang="en-US">
                <a:ea typeface="ＭＳ Ｐゴシック" panose="020B0600070205080204" pitchFamily="34" charset="-128"/>
              </a:rPr>
              <a:t>Types of Common Scaffolds</a:t>
            </a:r>
          </a:p>
        </p:txBody>
      </p:sp>
      <p:sp>
        <p:nvSpPr>
          <p:cNvPr id="23555" name="Content Placeholder 2">
            <a:extLst>
              <a:ext uri="{FF2B5EF4-FFF2-40B4-BE49-F238E27FC236}">
                <a16:creationId xmlns:a16="http://schemas.microsoft.com/office/drawing/2014/main" id="{2276842C-6440-4696-89C3-EC52F5FCFBA6}"/>
              </a:ext>
            </a:extLst>
          </p:cNvPr>
          <p:cNvSpPr>
            <a:spLocks noGrp="1"/>
          </p:cNvSpPr>
          <p:nvPr>
            <p:ph idx="1"/>
          </p:nvPr>
        </p:nvSpPr>
        <p:spPr>
          <a:xfrm>
            <a:off x="1036655" y="1537398"/>
            <a:ext cx="4635483" cy="4648200"/>
          </a:xfrm>
        </p:spPr>
        <p:txBody>
          <a:bodyPr>
            <a:normAutofit/>
          </a:bodyPr>
          <a:lstStyle/>
          <a:p>
            <a:r>
              <a:rPr lang="en-US" altLang="en-US" dirty="0">
                <a:ea typeface="ＭＳ Ｐゴシック" panose="020B0600070205080204" pitchFamily="34" charset="-128"/>
              </a:rPr>
              <a:t>Fabricated Frame Scaffold</a:t>
            </a:r>
          </a:p>
        </p:txBody>
      </p:sp>
      <p:pic>
        <p:nvPicPr>
          <p:cNvPr id="23558" name="Picture 2" descr="Image depicts a fabricated frame scaffold erected on the side of a house under construction." title="Image 2.36">
            <a:extLst>
              <a:ext uri="{FF2B5EF4-FFF2-40B4-BE49-F238E27FC236}">
                <a16:creationId xmlns:a16="http://schemas.microsoft.com/office/drawing/2014/main" id="{F101E194-EEF6-4C6D-9E21-DC6374AC86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3095" y="1530572"/>
            <a:ext cx="5222816" cy="497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783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372ABB1-2F78-4B92-8185-76709B62F1C9}"/>
              </a:ext>
            </a:extLst>
          </p:cNvPr>
          <p:cNvSpPr>
            <a:spLocks noGrp="1"/>
          </p:cNvSpPr>
          <p:nvPr>
            <p:ph type="title"/>
          </p:nvPr>
        </p:nvSpPr>
        <p:spPr/>
        <p:txBody>
          <a:bodyPr/>
          <a:lstStyle/>
          <a:p>
            <a:r>
              <a:rPr lang="en-US" altLang="en-US" dirty="0" smtClean="0">
                <a:ea typeface="ＭＳ Ｐゴシック" panose="020B0600070205080204" pitchFamily="34" charset="-128"/>
              </a:rPr>
              <a:t> Types </a:t>
            </a:r>
            <a:r>
              <a:rPr lang="en-US" altLang="en-US" dirty="0">
                <a:ea typeface="ＭＳ Ｐゴシック" panose="020B0600070205080204" pitchFamily="34" charset="-128"/>
              </a:rPr>
              <a:t>of Common Scaffolds</a:t>
            </a:r>
          </a:p>
        </p:txBody>
      </p:sp>
      <p:sp>
        <p:nvSpPr>
          <p:cNvPr id="24579" name="Content Placeholder 2">
            <a:extLst>
              <a:ext uri="{FF2B5EF4-FFF2-40B4-BE49-F238E27FC236}">
                <a16:creationId xmlns:a16="http://schemas.microsoft.com/office/drawing/2014/main" id="{84AB3F7E-3678-44C6-9239-CACBD5BF20D4}"/>
              </a:ext>
            </a:extLst>
          </p:cNvPr>
          <p:cNvSpPr>
            <a:spLocks noGrp="1"/>
          </p:cNvSpPr>
          <p:nvPr>
            <p:ph idx="1"/>
          </p:nvPr>
        </p:nvSpPr>
        <p:spPr>
          <a:xfrm>
            <a:off x="1066800" y="1557494"/>
            <a:ext cx="3590925" cy="4648200"/>
          </a:xfrm>
        </p:spPr>
        <p:txBody>
          <a:bodyPr>
            <a:normAutofit/>
          </a:bodyPr>
          <a:lstStyle/>
          <a:p>
            <a:r>
              <a:rPr lang="en-US" altLang="en-US" dirty="0">
                <a:ea typeface="ＭＳ Ｐゴシック" panose="020B0600070205080204" pitchFamily="34" charset="-128"/>
              </a:rPr>
              <a:t>Pump-Jack Scaffold</a:t>
            </a:r>
          </a:p>
        </p:txBody>
      </p:sp>
      <p:pic>
        <p:nvPicPr>
          <p:cNvPr id="24582" name="Picture 3" descr="Image depicts a worker on a pump-jack scaffold." title="Image 2.37">
            <a:extLst>
              <a:ext uri="{FF2B5EF4-FFF2-40B4-BE49-F238E27FC236}">
                <a16:creationId xmlns:a16="http://schemas.microsoft.com/office/drawing/2014/main" id="{77017F3F-E1F8-49F5-8816-F94E71E80D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7251" y="1446283"/>
            <a:ext cx="6034272" cy="452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69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4299E45-23A1-4F7A-8325-1319AF336A92}"/>
              </a:ext>
            </a:extLst>
          </p:cNvPr>
          <p:cNvSpPr>
            <a:spLocks noGrp="1"/>
          </p:cNvSpPr>
          <p:nvPr>
            <p:ph type="title"/>
          </p:nvPr>
        </p:nvSpPr>
        <p:spPr/>
        <p:txBody>
          <a:bodyPr/>
          <a:lstStyle/>
          <a:p>
            <a:r>
              <a:rPr lang="en-US" altLang="en-US" dirty="0">
                <a:ea typeface="ＭＳ Ｐゴシック" panose="020B0600070205080204" pitchFamily="34" charset="-128"/>
              </a:rPr>
              <a:t>Types of Common </a:t>
            </a:r>
            <a:r>
              <a:rPr lang="en-US" altLang="en-US" dirty="0" smtClean="0">
                <a:ea typeface="ＭＳ Ｐゴシック" panose="020B0600070205080204" pitchFamily="34" charset="-128"/>
              </a:rPr>
              <a:t>Scaffolds </a:t>
            </a:r>
            <a:endParaRPr lang="en-US" altLang="en-US" dirty="0">
              <a:ea typeface="ＭＳ Ｐゴシック" panose="020B0600070205080204" pitchFamily="34" charset="-128"/>
            </a:endParaRPr>
          </a:p>
        </p:txBody>
      </p:sp>
      <p:sp>
        <p:nvSpPr>
          <p:cNvPr id="25603" name="Content Placeholder 2">
            <a:extLst>
              <a:ext uri="{FF2B5EF4-FFF2-40B4-BE49-F238E27FC236}">
                <a16:creationId xmlns:a16="http://schemas.microsoft.com/office/drawing/2014/main" id="{6A1FB5D7-BD8E-4F17-BE79-7A6841723AA2}"/>
              </a:ext>
            </a:extLst>
          </p:cNvPr>
          <p:cNvSpPr>
            <a:spLocks noGrp="1"/>
          </p:cNvSpPr>
          <p:nvPr>
            <p:ph idx="1"/>
          </p:nvPr>
        </p:nvSpPr>
        <p:spPr>
          <a:xfrm>
            <a:off x="916075" y="1547446"/>
            <a:ext cx="3470188" cy="4648200"/>
          </a:xfrm>
        </p:spPr>
        <p:txBody>
          <a:bodyPr>
            <a:normAutofit/>
          </a:bodyPr>
          <a:lstStyle/>
          <a:p>
            <a:r>
              <a:rPr lang="en-US" altLang="en-US" dirty="0">
                <a:ea typeface="ＭＳ Ｐゴシック" panose="020B0600070205080204" pitchFamily="34" charset="-128"/>
              </a:rPr>
              <a:t>Ladder-Jack Scaffold</a:t>
            </a:r>
          </a:p>
        </p:txBody>
      </p:sp>
      <p:pic>
        <p:nvPicPr>
          <p:cNvPr id="5" name="Picture 6" descr="Ladder jack scaffold." title="Ladder Jack Scaff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6263" y="1500252"/>
            <a:ext cx="6043612" cy="453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565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87AC8B9-A4C0-444D-9298-40E927C50FB0}"/>
              </a:ext>
            </a:extLst>
          </p:cNvPr>
          <p:cNvSpPr>
            <a:spLocks noGrp="1"/>
          </p:cNvSpPr>
          <p:nvPr>
            <p:ph type="title"/>
          </p:nvPr>
        </p:nvSpPr>
        <p:spPr/>
        <p:txBody>
          <a:bodyPr/>
          <a:lstStyle/>
          <a:p>
            <a:r>
              <a:rPr lang="en-US" altLang="en-US" dirty="0" smtClean="0">
                <a:ea typeface="ＭＳ Ｐゴシック" panose="020B0600070205080204" pitchFamily="34" charset="-128"/>
              </a:rPr>
              <a:t> Types </a:t>
            </a:r>
            <a:r>
              <a:rPr lang="en-US" altLang="en-US" dirty="0">
                <a:ea typeface="ＭＳ Ｐゴシック" panose="020B0600070205080204" pitchFamily="34" charset="-128"/>
              </a:rPr>
              <a:t>of Common </a:t>
            </a:r>
            <a:r>
              <a:rPr lang="en-US" altLang="en-US" dirty="0" smtClean="0">
                <a:ea typeface="ＭＳ Ｐゴシック" panose="020B0600070205080204" pitchFamily="34" charset="-128"/>
              </a:rPr>
              <a:t>Scaffolds </a:t>
            </a:r>
            <a:endParaRPr lang="en-US" altLang="en-US" dirty="0">
              <a:ea typeface="ＭＳ Ｐゴシック" panose="020B0600070205080204" pitchFamily="34" charset="-128"/>
            </a:endParaRPr>
          </a:p>
        </p:txBody>
      </p:sp>
      <p:sp>
        <p:nvSpPr>
          <p:cNvPr id="26627" name="Content Placeholder 2">
            <a:extLst>
              <a:ext uri="{FF2B5EF4-FFF2-40B4-BE49-F238E27FC236}">
                <a16:creationId xmlns:a16="http://schemas.microsoft.com/office/drawing/2014/main" id="{3D32FEA6-9293-4436-8254-F95449418AFE}"/>
              </a:ext>
            </a:extLst>
          </p:cNvPr>
          <p:cNvSpPr>
            <a:spLocks noGrp="1"/>
          </p:cNvSpPr>
          <p:nvPr>
            <p:ph idx="1"/>
          </p:nvPr>
        </p:nvSpPr>
        <p:spPr>
          <a:xfrm>
            <a:off x="946220" y="1627833"/>
            <a:ext cx="8229600" cy="4648200"/>
          </a:xfrm>
        </p:spPr>
        <p:txBody>
          <a:bodyPr>
            <a:normAutofit/>
          </a:bodyPr>
          <a:lstStyle/>
          <a:p>
            <a:r>
              <a:rPr lang="en-US" altLang="en-US" dirty="0">
                <a:ea typeface="ＭＳ Ｐゴシック" panose="020B0600070205080204" pitchFamily="34" charset="-128"/>
              </a:rPr>
              <a:t>Interior-Mobile Scaffold</a:t>
            </a:r>
          </a:p>
        </p:txBody>
      </p:sp>
      <p:pic>
        <p:nvPicPr>
          <p:cNvPr id="2" name="Picture 1" title="Image depicts a worker on a mobile 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929" y="1564767"/>
            <a:ext cx="4476750" cy="4972050"/>
          </a:xfrm>
          <a:prstGeom prst="rect">
            <a:avLst/>
          </a:prstGeom>
        </p:spPr>
      </p:pic>
    </p:spTree>
    <p:extLst>
      <p:ext uri="{BB962C8B-B14F-4D97-AF65-F5344CB8AC3E}">
        <p14:creationId xmlns:p14="http://schemas.microsoft.com/office/powerpoint/2010/main" val="283608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00FACE7-D306-4F9F-9E34-345B7404AC0C}"/>
              </a:ext>
            </a:extLst>
          </p:cNvPr>
          <p:cNvSpPr>
            <a:spLocks noGrp="1"/>
          </p:cNvSpPr>
          <p:nvPr>
            <p:ph type="title"/>
          </p:nvPr>
        </p:nvSpPr>
        <p:spPr/>
        <p:txBody>
          <a:bodyPr/>
          <a:lstStyle/>
          <a:p>
            <a:r>
              <a:rPr lang="en-US" altLang="en-US" dirty="0" smtClean="0">
                <a:ea typeface="ＭＳ Ｐゴシック" panose="020B0600070205080204" pitchFamily="34" charset="-128"/>
              </a:rPr>
              <a:t> Types </a:t>
            </a:r>
            <a:r>
              <a:rPr lang="en-US" altLang="en-US" dirty="0">
                <a:ea typeface="ＭＳ Ｐゴシック" panose="020B0600070205080204" pitchFamily="34" charset="-128"/>
              </a:rPr>
              <a:t>of Common </a:t>
            </a:r>
            <a:r>
              <a:rPr lang="en-US" altLang="en-US" dirty="0" smtClean="0">
                <a:ea typeface="ＭＳ Ｐゴシック" panose="020B0600070205080204" pitchFamily="34" charset="-128"/>
              </a:rPr>
              <a:t>Scaffolds  </a:t>
            </a:r>
            <a:endParaRPr lang="en-US" altLang="en-US" dirty="0">
              <a:ea typeface="ＭＳ Ｐゴシック" panose="020B0600070205080204" pitchFamily="34" charset="-128"/>
            </a:endParaRPr>
          </a:p>
        </p:txBody>
      </p:sp>
      <p:sp>
        <p:nvSpPr>
          <p:cNvPr id="27651" name="Content Placeholder 2">
            <a:extLst>
              <a:ext uri="{FF2B5EF4-FFF2-40B4-BE49-F238E27FC236}">
                <a16:creationId xmlns:a16="http://schemas.microsoft.com/office/drawing/2014/main" id="{74B5320D-C579-4C8F-BC51-86A2366A8DD8}"/>
              </a:ext>
            </a:extLst>
          </p:cNvPr>
          <p:cNvSpPr>
            <a:spLocks noGrp="1"/>
          </p:cNvSpPr>
          <p:nvPr>
            <p:ph idx="1"/>
          </p:nvPr>
        </p:nvSpPr>
        <p:spPr>
          <a:xfrm>
            <a:off x="845269" y="1607736"/>
            <a:ext cx="8229600" cy="4648200"/>
          </a:xfrm>
        </p:spPr>
        <p:txBody>
          <a:bodyPr>
            <a:normAutofit/>
          </a:bodyPr>
          <a:lstStyle/>
          <a:p>
            <a:r>
              <a:rPr lang="en-US" altLang="en-US" dirty="0">
                <a:ea typeface="ＭＳ Ｐゴシック" panose="020B0600070205080204" pitchFamily="34" charset="-128"/>
              </a:rPr>
              <a:t>Trestle Scaffold</a:t>
            </a:r>
          </a:p>
        </p:txBody>
      </p:sp>
      <p:pic>
        <p:nvPicPr>
          <p:cNvPr id="27654" name="Picture 6" descr="Image shows a trestle scaffold." title="Image 2.40">
            <a:extLst>
              <a:ext uri="{FF2B5EF4-FFF2-40B4-BE49-F238E27FC236}">
                <a16:creationId xmlns:a16="http://schemas.microsoft.com/office/drawing/2014/main" id="{3CF87533-8EE2-430F-8167-8C1C0982D2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3" y="1517248"/>
            <a:ext cx="5407740" cy="489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543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27F7188-C712-43DB-9996-64027A5EC078}"/>
              </a:ext>
            </a:extLst>
          </p:cNvPr>
          <p:cNvSpPr>
            <a:spLocks noGrp="1"/>
          </p:cNvSpPr>
          <p:nvPr>
            <p:ph type="title"/>
          </p:nvPr>
        </p:nvSpPr>
        <p:spPr/>
        <p:txBody>
          <a:bodyPr/>
          <a:lstStyle/>
          <a:p>
            <a:r>
              <a:rPr lang="en-US" altLang="en-US" dirty="0" smtClean="0">
                <a:ea typeface="ＭＳ Ｐゴシック" panose="020B0600070205080204" pitchFamily="34" charset="-128"/>
              </a:rPr>
              <a:t>  Types </a:t>
            </a:r>
            <a:r>
              <a:rPr lang="en-US" altLang="en-US" dirty="0">
                <a:ea typeface="ＭＳ Ｐゴシック" panose="020B0600070205080204" pitchFamily="34" charset="-128"/>
              </a:rPr>
              <a:t>of Common Scaffolds</a:t>
            </a:r>
          </a:p>
        </p:txBody>
      </p:sp>
      <p:sp>
        <p:nvSpPr>
          <p:cNvPr id="28675" name="Content Placeholder 2">
            <a:extLst>
              <a:ext uri="{FF2B5EF4-FFF2-40B4-BE49-F238E27FC236}">
                <a16:creationId xmlns:a16="http://schemas.microsoft.com/office/drawing/2014/main" id="{4890D138-BE84-49B0-936B-6CEB4F2BDB76}"/>
              </a:ext>
            </a:extLst>
          </p:cNvPr>
          <p:cNvSpPr>
            <a:spLocks noGrp="1"/>
          </p:cNvSpPr>
          <p:nvPr>
            <p:ph idx="1"/>
          </p:nvPr>
        </p:nvSpPr>
        <p:spPr>
          <a:xfrm>
            <a:off x="966317" y="1607736"/>
            <a:ext cx="2877021" cy="4648200"/>
          </a:xfrm>
        </p:spPr>
        <p:txBody>
          <a:bodyPr>
            <a:normAutofit/>
          </a:bodyPr>
          <a:lstStyle/>
          <a:p>
            <a:r>
              <a:rPr lang="en-US" altLang="en-US" dirty="0">
                <a:ea typeface="ＭＳ Ｐゴシック" panose="020B0600070205080204" pitchFamily="34" charset="-128"/>
              </a:rPr>
              <a:t>Top-Plate Scaffold</a:t>
            </a:r>
          </a:p>
        </p:txBody>
      </p:sp>
      <p:pic>
        <p:nvPicPr>
          <p:cNvPr id="2" name="Picture 1" title="Image depicts a top-plate 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356" y="1593342"/>
            <a:ext cx="6962775" cy="4305300"/>
          </a:xfrm>
          <a:prstGeom prst="rect">
            <a:avLst/>
          </a:prstGeom>
        </p:spPr>
      </p:pic>
    </p:spTree>
    <p:extLst>
      <p:ext uri="{BB962C8B-B14F-4D97-AF65-F5344CB8AC3E}">
        <p14:creationId xmlns:p14="http://schemas.microsoft.com/office/powerpoint/2010/main" val="830874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97A01C84-D305-46CB-A214-386294B1634E}"/>
              </a:ext>
            </a:extLst>
          </p:cNvPr>
          <p:cNvSpPr>
            <a:spLocks noGrp="1" noChangeArrowheads="1"/>
          </p:cNvSpPr>
          <p:nvPr>
            <p:ph type="title"/>
          </p:nvPr>
        </p:nvSpPr>
        <p:spPr/>
        <p:txBody>
          <a:bodyPr/>
          <a:lstStyle/>
          <a:p>
            <a:pPr eaLnBrk="1" hangingPunct="1">
              <a:defRPr/>
            </a:pPr>
            <a:r>
              <a:rPr lang="en-US"/>
              <a:t>Interior and Exterior Scaffolding</a:t>
            </a:r>
          </a:p>
        </p:txBody>
      </p:sp>
      <p:sp>
        <p:nvSpPr>
          <p:cNvPr id="82947" name="Rectangle 3">
            <a:extLst>
              <a:ext uri="{FF2B5EF4-FFF2-40B4-BE49-F238E27FC236}">
                <a16:creationId xmlns:a16="http://schemas.microsoft.com/office/drawing/2014/main" id="{8BA30637-9092-4337-9219-1DD801F6560C}"/>
              </a:ext>
            </a:extLst>
          </p:cNvPr>
          <p:cNvSpPr>
            <a:spLocks noGrp="1" noChangeArrowheads="1"/>
          </p:cNvSpPr>
          <p:nvPr>
            <p:ph idx="1"/>
          </p:nvPr>
        </p:nvSpPr>
        <p:spPr/>
        <p:txBody>
          <a:bodyPr/>
          <a:lstStyle/>
          <a:p>
            <a:pPr eaLnBrk="1" hangingPunct="1"/>
            <a:r>
              <a:rPr lang="en-US" altLang="en-US" dirty="0"/>
              <a:t>Job-built scaffolding that is improperly constructed is extremely hazardous. </a:t>
            </a:r>
          </a:p>
          <a:p>
            <a:pPr eaLnBrk="1" hangingPunct="1"/>
            <a:r>
              <a:rPr lang="en-US" altLang="en-US" dirty="0"/>
              <a:t>Various types and brands of interior and exterior scaffolding are commercially available.  </a:t>
            </a:r>
          </a:p>
          <a:p>
            <a:pPr lvl="1" eaLnBrk="1" hangingPunct="1"/>
            <a:r>
              <a:rPr lang="en-US" altLang="en-US" dirty="0"/>
              <a:t>Always, follow the manufacturer’s safety instructions.</a:t>
            </a:r>
          </a:p>
          <a:p>
            <a:pPr lvl="1" eaLnBrk="1" hangingPunct="1">
              <a:buFontTx/>
              <a:buNone/>
            </a:pPr>
            <a:endParaRPr lang="en-US" altLang="en-US" dirty="0"/>
          </a:p>
        </p:txBody>
      </p:sp>
    </p:spTree>
    <p:extLst>
      <p:ext uri="{BB962C8B-B14F-4D97-AF65-F5344CB8AC3E}">
        <p14:creationId xmlns:p14="http://schemas.microsoft.com/office/powerpoint/2010/main" val="23704490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E9ACC19-BDAE-44B4-AE02-A9DD73C1A018}"/>
              </a:ext>
            </a:extLst>
          </p:cNvPr>
          <p:cNvSpPr>
            <a:spLocks noGrp="1"/>
          </p:cNvSpPr>
          <p:nvPr>
            <p:ph type="title"/>
          </p:nvPr>
        </p:nvSpPr>
        <p:spPr/>
        <p:txBody>
          <a:bodyPr/>
          <a:lstStyle/>
          <a:p>
            <a:r>
              <a:rPr lang="en-US" altLang="en-US">
                <a:ea typeface="ＭＳ Ｐゴシック" panose="020B0600070205080204" pitchFamily="34" charset="-128"/>
              </a:rPr>
              <a:t>Common Hazards on Jobsites</a:t>
            </a:r>
          </a:p>
        </p:txBody>
      </p:sp>
      <p:sp>
        <p:nvSpPr>
          <p:cNvPr id="13315" name="Content Placeholder 2">
            <a:extLst>
              <a:ext uri="{FF2B5EF4-FFF2-40B4-BE49-F238E27FC236}">
                <a16:creationId xmlns:a16="http://schemas.microsoft.com/office/drawing/2014/main" id="{6D6DA8A1-1A8B-477E-8FF8-1DDEE3D100B4}"/>
              </a:ext>
            </a:extLst>
          </p:cNvPr>
          <p:cNvSpPr>
            <a:spLocks noGrp="1"/>
          </p:cNvSpPr>
          <p:nvPr>
            <p:ph idx="1"/>
          </p:nvPr>
        </p:nvSpPr>
        <p:spPr>
          <a:xfrm>
            <a:off x="731520" y="1642156"/>
            <a:ext cx="8998634" cy="5347924"/>
          </a:xfrm>
        </p:spPr>
        <p:txBody>
          <a:bodyPr>
            <a:normAutofit/>
          </a:bodyPr>
          <a:lstStyle/>
          <a:p>
            <a:r>
              <a:rPr lang="en-US" altLang="en-US" sz="2400" dirty="0"/>
              <a:t>Defective wood planks and inadequate planking overhang.</a:t>
            </a:r>
          </a:p>
          <a:p>
            <a:r>
              <a:rPr lang="en-US" altLang="en-US" sz="2400" dirty="0"/>
              <a:t>Unsafe access to scaffold.</a:t>
            </a:r>
          </a:p>
          <a:p>
            <a:r>
              <a:rPr lang="en-US" altLang="en-US" sz="2400" dirty="0"/>
              <a:t>Cross bracing not adequate.</a:t>
            </a:r>
          </a:p>
          <a:p>
            <a:r>
              <a:rPr lang="en-US" altLang="en-US" sz="2400" dirty="0"/>
              <a:t>Inadequate footings.</a:t>
            </a:r>
          </a:p>
          <a:p>
            <a:r>
              <a:rPr lang="en-US" altLang="en-US" sz="2400" dirty="0"/>
              <a:t>Bridging of scaffolds. </a:t>
            </a:r>
          </a:p>
          <a:p>
            <a:r>
              <a:rPr lang="en-US" altLang="en-US" sz="2400" dirty="0"/>
              <a:t>Working within 10 feet of overhead power lines (discuss in greater detail)</a:t>
            </a:r>
          </a:p>
          <a:p>
            <a:pPr marL="0" indent="0">
              <a:buNone/>
              <a:defRPr/>
            </a:pPr>
            <a:r>
              <a:rPr lang="en-US" altLang="en-US" sz="2400" dirty="0">
                <a:latin typeface="Arial" charset="0"/>
                <a:ea typeface="ＭＳ Ｐゴシック" pitchFamily="34" charset="-128"/>
                <a:cs typeface="Arial" charset="0"/>
              </a:rPr>
              <a:t> </a:t>
            </a:r>
          </a:p>
          <a:p>
            <a:pPr lvl="3">
              <a:buFont typeface="Arial" charset="0"/>
              <a:buChar char="–"/>
              <a:defRPr/>
            </a:pPr>
            <a:endParaRPr lang="en-US" altLang="en-US" sz="16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63316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a:bodyPr>
          <a:lstStyle/>
          <a:p>
            <a:pPr>
              <a:spcBef>
                <a:spcPct val="0"/>
              </a:spcBef>
            </a:pPr>
            <a:r>
              <a:rPr lang="en-US" altLang="en-US" sz="2000">
                <a:latin typeface="Arial" panose="020B0604020202020204" pitchFamily="34" charset="0"/>
                <a:cs typeface="Arial" panose="020B0604020202020204" pitchFamily="34" charset="0"/>
              </a:rPr>
              <a:t>This </a:t>
            </a:r>
            <a:r>
              <a:rPr lang="en-US" altLang="en-US" sz="2000" smtClean="0">
                <a:latin typeface="Arial" panose="020B0604020202020204" pitchFamily="34" charset="0"/>
                <a:cs typeface="Arial" panose="020B0604020202020204" pitchFamily="34" charset="0"/>
              </a:rPr>
              <a:t>material </a:t>
            </a:r>
            <a:r>
              <a:rPr lang="en-US" altLang="en-US" sz="2000" dirty="0">
                <a:latin typeface="Arial" panose="020B0604020202020204" pitchFamily="34" charset="0"/>
                <a:cs typeface="Arial" panose="020B0604020202020204" pitchFamily="34" charset="0"/>
              </a:rPr>
              <a:t>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a:t>
            </a:r>
            <a:r>
              <a:rPr lang="en-US" altLang="en-US" sz="2000" dirty="0" smtClean="0">
                <a:latin typeface="Arial" panose="020B0604020202020204" pitchFamily="34" charset="0"/>
                <a:cs typeface="Arial" panose="020B0604020202020204" pitchFamily="34" charset="0"/>
              </a:rPr>
              <a:t>Government.</a:t>
            </a:r>
          </a:p>
          <a:p>
            <a:pPr eaLnBrk="1" hangingPunct="1">
              <a:spcBef>
                <a:spcPct val="0"/>
              </a:spcBef>
            </a:pPr>
            <a:r>
              <a:rPr lang="en-US" altLang="en-US" sz="2000" dirty="0" smtClean="0">
                <a:latin typeface="Arial" panose="020B0604020202020204" pitchFamily="34" charset="0"/>
                <a:cs typeface="Arial" panose="020B0604020202020204" pitchFamily="34" charset="0"/>
              </a:rPr>
              <a:t>This </a:t>
            </a:r>
            <a:r>
              <a:rPr lang="en-US" altLang="en-US" sz="2000" dirty="0">
                <a:latin typeface="Arial" panose="020B0604020202020204" pitchFamily="34" charset="0"/>
                <a:cs typeface="Arial" panose="020B0604020202020204" pitchFamily="34" charset="0"/>
              </a:rPr>
              <a:t>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31433962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80BAC54-1429-4601-8908-15A1CCB88DFF}"/>
              </a:ext>
            </a:extLst>
          </p:cNvPr>
          <p:cNvSpPr>
            <a:spLocks noGrp="1"/>
          </p:cNvSpPr>
          <p:nvPr>
            <p:ph type="title"/>
          </p:nvPr>
        </p:nvSpPr>
        <p:spPr/>
        <p:txBody>
          <a:bodyPr/>
          <a:lstStyle/>
          <a:p>
            <a:r>
              <a:rPr lang="en-US" altLang="en-US">
                <a:ea typeface="ＭＳ Ｐゴシック" panose="020B0600070205080204" pitchFamily="34" charset="-128"/>
              </a:rPr>
              <a:t>Training Requirements</a:t>
            </a:r>
          </a:p>
        </p:txBody>
      </p:sp>
      <p:sp>
        <p:nvSpPr>
          <p:cNvPr id="33795" name="Content Placeholder 2">
            <a:extLst>
              <a:ext uri="{FF2B5EF4-FFF2-40B4-BE49-F238E27FC236}">
                <a16:creationId xmlns:a16="http://schemas.microsoft.com/office/drawing/2014/main" id="{1647379B-FBE8-4F34-BBCB-5C9A0A720308}"/>
              </a:ext>
            </a:extLst>
          </p:cNvPr>
          <p:cNvSpPr>
            <a:spLocks noGrp="1"/>
          </p:cNvSpPr>
          <p:nvPr>
            <p:ph idx="1"/>
          </p:nvPr>
        </p:nvSpPr>
        <p:spPr>
          <a:xfrm>
            <a:off x="1104293" y="1630888"/>
            <a:ext cx="8946541" cy="4195481"/>
          </a:xfrm>
        </p:spPr>
        <p:txBody>
          <a:bodyPr>
            <a:normAutofit lnSpcReduction="10000"/>
          </a:bodyPr>
          <a:lstStyle/>
          <a:p>
            <a:r>
              <a:rPr lang="en-US" altLang="en-US" dirty="0">
                <a:ea typeface="ＭＳ Ｐゴシック" panose="020B0600070205080204" pitchFamily="34" charset="-128"/>
              </a:rPr>
              <a:t>All employees must be trained prior to working on scaffolds.</a:t>
            </a:r>
          </a:p>
          <a:p>
            <a:r>
              <a:rPr lang="en-US" altLang="en-US" dirty="0">
                <a:ea typeface="ＭＳ Ｐゴシック" panose="020B0600070205080204" pitchFamily="34" charset="-128"/>
              </a:rPr>
              <a:t>Qualified person must conduct the training and include the following:</a:t>
            </a:r>
          </a:p>
          <a:p>
            <a:pPr lvl="1"/>
            <a:r>
              <a:rPr lang="en-US" altLang="en-US" sz="2000" dirty="0">
                <a:ea typeface="ＭＳ Ｐゴシック" panose="020B0600070205080204" pitchFamily="34" charset="-128"/>
              </a:rPr>
              <a:t>Electrical Hazards	</a:t>
            </a:r>
          </a:p>
          <a:p>
            <a:pPr lvl="1"/>
            <a:r>
              <a:rPr lang="en-US" altLang="en-US" sz="2000" dirty="0">
                <a:ea typeface="ＭＳ Ｐゴシック" panose="020B0600070205080204" pitchFamily="34" charset="-128"/>
              </a:rPr>
              <a:t>Fall Protection</a:t>
            </a:r>
          </a:p>
          <a:p>
            <a:pPr lvl="1"/>
            <a:r>
              <a:rPr lang="en-US" altLang="en-US" sz="2000" dirty="0">
                <a:ea typeface="ＭＳ Ｐゴシック" panose="020B0600070205080204" pitchFamily="34" charset="-128"/>
              </a:rPr>
              <a:t>Falling Object Protection</a:t>
            </a:r>
          </a:p>
          <a:p>
            <a:pPr lvl="1"/>
            <a:r>
              <a:rPr lang="en-US" altLang="en-US" sz="2000" dirty="0">
                <a:ea typeface="ＭＳ Ｐゴシック" panose="020B0600070205080204" pitchFamily="34" charset="-128"/>
              </a:rPr>
              <a:t>Proper Use</a:t>
            </a:r>
          </a:p>
          <a:p>
            <a:pPr lvl="1"/>
            <a:r>
              <a:rPr lang="en-US" altLang="en-US" sz="2000" dirty="0">
                <a:ea typeface="ＭＳ Ｐゴシック" panose="020B0600070205080204" pitchFamily="34" charset="-128"/>
              </a:rPr>
              <a:t>Material Handling</a:t>
            </a:r>
          </a:p>
          <a:p>
            <a:pPr lvl="1"/>
            <a:r>
              <a:rPr lang="en-US" altLang="en-US" sz="2000" dirty="0">
                <a:ea typeface="ＭＳ Ｐゴシック" panose="020B0600070205080204" pitchFamily="34" charset="-128"/>
              </a:rPr>
              <a:t>Load-carrying Capacities</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71822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anose="020B0600070205080204" pitchFamily="34" charset="-128"/>
              </a:rPr>
              <a:t>Basic Requirements</a:t>
            </a:r>
            <a:endParaRPr lang="en-US" dirty="0"/>
          </a:p>
        </p:txBody>
      </p:sp>
      <p:sp>
        <p:nvSpPr>
          <p:cNvPr id="3" name="Content Placeholder 2"/>
          <p:cNvSpPr>
            <a:spLocks noGrp="1"/>
          </p:cNvSpPr>
          <p:nvPr>
            <p:ph idx="1"/>
          </p:nvPr>
        </p:nvSpPr>
        <p:spPr>
          <a:xfrm>
            <a:off x="760901" y="1796096"/>
            <a:ext cx="8946541" cy="4195481"/>
          </a:xfrm>
        </p:spPr>
        <p:txBody>
          <a:bodyPr/>
          <a:lstStyle/>
          <a:p>
            <a:pPr>
              <a:lnSpc>
                <a:spcPct val="90000"/>
              </a:lnSpc>
            </a:pPr>
            <a:r>
              <a:rPr lang="en-US" altLang="en-US" dirty="0">
                <a:ea typeface="ＭＳ Ｐゴシック" panose="020B0600070205080204" pitchFamily="34" charset="-128"/>
              </a:rPr>
              <a:t>Scaffolding that is </a:t>
            </a:r>
            <a:r>
              <a:rPr lang="en-US" altLang="en-US" b="1" dirty="0">
                <a:ea typeface="ＭＳ Ｐゴシック" panose="020B0600070205080204" pitchFamily="34" charset="-128"/>
              </a:rPr>
              <a:t>10 ft. </a:t>
            </a:r>
            <a:r>
              <a:rPr lang="en-US" altLang="en-US" dirty="0">
                <a:ea typeface="ＭＳ Ｐゴシック" panose="020B0600070205080204" pitchFamily="34" charset="-128"/>
              </a:rPr>
              <a:t>or higher must be equipped with guardrails.</a:t>
            </a:r>
          </a:p>
          <a:p>
            <a:pPr>
              <a:lnSpc>
                <a:spcPct val="90000"/>
              </a:lnSpc>
            </a:pPr>
            <a:r>
              <a:rPr lang="en-US" altLang="en-US" dirty="0">
                <a:ea typeface="ＭＳ Ｐゴシック" panose="020B0600070205080204" pitchFamily="34" charset="-128"/>
              </a:rPr>
              <a:t>A </a:t>
            </a:r>
            <a:r>
              <a:rPr lang="en-US" altLang="en-US" i="1" dirty="0">
                <a:ea typeface="ＭＳ Ｐゴシック" panose="020B0600070205080204" pitchFamily="34" charset="-128"/>
              </a:rPr>
              <a:t>competent person </a:t>
            </a:r>
            <a:r>
              <a:rPr lang="en-US" altLang="en-US" dirty="0">
                <a:ea typeface="ＭＳ Ｐゴシック" panose="020B0600070205080204" pitchFamily="34" charset="-128"/>
              </a:rPr>
              <a:t>must supervise the set-up and take down of all scaffolding.</a:t>
            </a:r>
          </a:p>
          <a:p>
            <a:pPr>
              <a:lnSpc>
                <a:spcPct val="90000"/>
              </a:lnSpc>
            </a:pPr>
            <a:r>
              <a:rPr lang="en-US" altLang="en-US" dirty="0">
                <a:ea typeface="ＭＳ Ｐゴシック" panose="020B0600070205080204" pitchFamily="34" charset="-128"/>
              </a:rPr>
              <a:t>Scaffolding must be fully planked, and planks must be secured so they cannot move.</a:t>
            </a:r>
          </a:p>
          <a:p>
            <a:endParaRPr lang="en-US" dirty="0"/>
          </a:p>
        </p:txBody>
      </p:sp>
    </p:spTree>
    <p:extLst>
      <p:ext uri="{BB962C8B-B14F-4D97-AF65-F5344CB8AC3E}">
        <p14:creationId xmlns:p14="http://schemas.microsoft.com/office/powerpoint/2010/main" val="2200438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EC824DE-E839-427E-9706-7871FA5CCF99}"/>
              </a:ext>
            </a:extLst>
          </p:cNvPr>
          <p:cNvSpPr>
            <a:spLocks noGrp="1"/>
          </p:cNvSpPr>
          <p:nvPr>
            <p:ph type="title"/>
          </p:nvPr>
        </p:nvSpPr>
        <p:spPr/>
        <p:txBody>
          <a:bodyPr/>
          <a:lstStyle/>
          <a:p>
            <a:r>
              <a:rPr lang="en-US" altLang="en-US" dirty="0">
                <a:ea typeface="ＭＳ Ｐゴシック" panose="020B0600070205080204" pitchFamily="34" charset="-128"/>
              </a:rPr>
              <a:t>Basic </a:t>
            </a:r>
            <a:r>
              <a:rPr lang="en-US" altLang="en-US" dirty="0" smtClean="0">
                <a:ea typeface="ＭＳ Ｐゴシック" panose="020B0600070205080204" pitchFamily="34" charset="-128"/>
              </a:rPr>
              <a:t>Requirements </a:t>
            </a:r>
            <a:endParaRPr lang="en-US" altLang="en-US" dirty="0">
              <a:ea typeface="ＭＳ Ｐゴシック" panose="020B0600070205080204" pitchFamily="34" charset="-128"/>
            </a:endParaRPr>
          </a:p>
        </p:txBody>
      </p:sp>
      <p:sp>
        <p:nvSpPr>
          <p:cNvPr id="36867" name="Content Placeholder 2">
            <a:extLst>
              <a:ext uri="{FF2B5EF4-FFF2-40B4-BE49-F238E27FC236}">
                <a16:creationId xmlns:a16="http://schemas.microsoft.com/office/drawing/2014/main" id="{A0707936-7228-4FFA-A93B-C9DA041C94AC}"/>
              </a:ext>
            </a:extLst>
          </p:cNvPr>
          <p:cNvSpPr>
            <a:spLocks noGrp="1"/>
          </p:cNvSpPr>
          <p:nvPr>
            <p:ph idx="1"/>
          </p:nvPr>
        </p:nvSpPr>
        <p:spPr>
          <a:xfrm>
            <a:off x="761393" y="1724661"/>
            <a:ext cx="8946541" cy="4195481"/>
          </a:xfrm>
        </p:spPr>
        <p:txBody>
          <a:bodyPr/>
          <a:lstStyle/>
          <a:p>
            <a:r>
              <a:rPr lang="en-US" altLang="en-US" dirty="0">
                <a:ea typeface="ＭＳ Ｐゴシック" panose="020B0600070205080204" pitchFamily="34" charset="-128"/>
              </a:rPr>
              <a:t>Erect/dismantle all scaffolds according to the manufacturer's Instructions </a:t>
            </a:r>
          </a:p>
          <a:p>
            <a:r>
              <a:rPr lang="en-US" altLang="en-US" dirty="0">
                <a:ea typeface="ＭＳ Ｐゴシック" panose="020B0600070205080204" pitchFamily="34" charset="-128"/>
              </a:rPr>
              <a:t>Capacity</a:t>
            </a:r>
          </a:p>
          <a:p>
            <a:pPr marL="742950" lvl="2" indent="-342900">
              <a:buFont typeface="Courier New" panose="02070309020205020404" pitchFamily="49" charset="0"/>
              <a:buChar char="o"/>
            </a:pPr>
            <a:r>
              <a:rPr lang="en-US" altLang="en-US" sz="2800" dirty="0">
                <a:ea typeface="ＭＳ Ｐゴシック" panose="020B0600070205080204" pitchFamily="34" charset="-128"/>
              </a:rPr>
              <a:t>Must support 4x Intended Load</a:t>
            </a:r>
          </a:p>
          <a:p>
            <a:r>
              <a:rPr lang="en-US" altLang="en-US" dirty="0">
                <a:ea typeface="ＭＳ Ｐゴシック" panose="020B0600070205080204" pitchFamily="34" charset="-128"/>
              </a:rPr>
              <a:t>Stable Footings</a:t>
            </a:r>
          </a:p>
          <a:p>
            <a:pPr marL="742950" lvl="2" indent="-342900">
              <a:buFont typeface="Courier New" panose="02070309020205020404" pitchFamily="49" charset="0"/>
              <a:buChar char="o"/>
            </a:pPr>
            <a:r>
              <a:rPr lang="en-US" altLang="en-US" sz="2800" dirty="0">
                <a:ea typeface="ＭＳ Ｐゴシック" panose="020B0600070205080204" pitchFamily="34" charset="-128"/>
              </a:rPr>
              <a:t>Base Plate, Screw Jacks &amp; Mudsills</a:t>
            </a:r>
          </a:p>
          <a:p>
            <a:pPr lvl="3"/>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63316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E95B822-6C5A-4770-BFE8-0B83E062F393}"/>
              </a:ext>
            </a:extLst>
          </p:cNvPr>
          <p:cNvSpPr>
            <a:spLocks noGrp="1"/>
          </p:cNvSpPr>
          <p:nvPr>
            <p:ph type="title"/>
          </p:nvPr>
        </p:nvSpPr>
        <p:spPr/>
        <p:txBody>
          <a:bodyPr/>
          <a:lstStyle/>
          <a:p>
            <a:r>
              <a:rPr lang="en-US" altLang="en-US" dirty="0" smtClean="0">
                <a:ea typeface="ＭＳ Ｐゴシック" panose="020B0600070205080204" pitchFamily="34" charset="-128"/>
              </a:rPr>
              <a:t> Basic </a:t>
            </a:r>
            <a:r>
              <a:rPr lang="en-US" altLang="en-US" dirty="0">
                <a:ea typeface="ＭＳ Ｐゴシック" panose="020B0600070205080204" pitchFamily="34" charset="-128"/>
              </a:rPr>
              <a:t>Requirements</a:t>
            </a:r>
          </a:p>
        </p:txBody>
      </p:sp>
      <p:sp>
        <p:nvSpPr>
          <p:cNvPr id="37891" name="Content Placeholder 2">
            <a:extLst>
              <a:ext uri="{FF2B5EF4-FFF2-40B4-BE49-F238E27FC236}">
                <a16:creationId xmlns:a16="http://schemas.microsoft.com/office/drawing/2014/main" id="{F557DCBC-040E-42BE-803F-0E36E20E07B8}"/>
              </a:ext>
            </a:extLst>
          </p:cNvPr>
          <p:cNvSpPr>
            <a:spLocks noGrp="1"/>
          </p:cNvSpPr>
          <p:nvPr>
            <p:ph idx="1"/>
          </p:nvPr>
        </p:nvSpPr>
        <p:spPr>
          <a:xfrm>
            <a:off x="717551" y="1729801"/>
            <a:ext cx="8946541" cy="4195481"/>
          </a:xfrm>
        </p:spPr>
        <p:txBody>
          <a:bodyPr/>
          <a:lstStyle/>
          <a:p>
            <a:r>
              <a:rPr lang="en-US" altLang="en-US" dirty="0">
                <a:ea typeface="ＭＳ Ｐゴシック" panose="020B0600070205080204" pitchFamily="34" charset="-128"/>
              </a:rPr>
              <a:t>Scaffolds must be capable of supporting its own weight and at least 4 times the anticipated load.</a:t>
            </a:r>
          </a:p>
          <a:p>
            <a:r>
              <a:rPr lang="en-US" altLang="en-US" dirty="0">
                <a:ea typeface="ＭＳ Ｐゴシック" panose="020B0600070205080204" pitchFamily="34" charset="-128"/>
              </a:rPr>
              <a:t>Expected load includes:</a:t>
            </a:r>
          </a:p>
          <a:p>
            <a:pPr lvl="2"/>
            <a:r>
              <a:rPr lang="en-US" altLang="en-US" dirty="0">
                <a:ea typeface="ＭＳ Ｐゴシック" panose="020B0600070205080204" pitchFamily="34" charset="-128"/>
              </a:rPr>
              <a:t>Workers </a:t>
            </a:r>
          </a:p>
          <a:p>
            <a:pPr lvl="2"/>
            <a:r>
              <a:rPr lang="en-US" altLang="en-US" dirty="0">
                <a:ea typeface="ＭＳ Ｐゴシック" panose="020B0600070205080204" pitchFamily="34" charset="-128"/>
              </a:rPr>
              <a:t>Equipment</a:t>
            </a:r>
          </a:p>
          <a:p>
            <a:pPr lvl="2"/>
            <a:r>
              <a:rPr lang="en-US" altLang="en-US" dirty="0">
                <a:ea typeface="ＭＳ Ｐゴシック" panose="020B0600070205080204" pitchFamily="34" charset="-128"/>
              </a:rPr>
              <a:t>Tools </a:t>
            </a:r>
          </a:p>
          <a:p>
            <a:pPr lvl="2"/>
            <a:r>
              <a:rPr lang="en-US" altLang="en-US" dirty="0">
                <a:ea typeface="ＭＳ Ｐゴシック" panose="020B0600070205080204" pitchFamily="34" charset="-128"/>
              </a:rPr>
              <a:t>Materials  </a:t>
            </a:r>
          </a:p>
          <a:p>
            <a:pPr lvl="3"/>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77086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609816D-93B5-42B2-AA01-4178ACC82805}"/>
              </a:ext>
            </a:extLst>
          </p:cNvPr>
          <p:cNvSpPr>
            <a:spLocks noGrp="1"/>
          </p:cNvSpPr>
          <p:nvPr>
            <p:ph type="title"/>
          </p:nvPr>
        </p:nvSpPr>
        <p:spPr/>
        <p:txBody>
          <a:bodyPr/>
          <a:lstStyle/>
          <a:p>
            <a:r>
              <a:rPr lang="en-US" altLang="en-US" dirty="0">
                <a:ea typeface="ＭＳ Ｐゴシック" panose="020B0600070205080204" pitchFamily="34" charset="-128"/>
              </a:rPr>
              <a:t>Requirements on Jobsites</a:t>
            </a:r>
          </a:p>
        </p:txBody>
      </p:sp>
      <p:sp>
        <p:nvSpPr>
          <p:cNvPr id="38915" name="Content Placeholder 2">
            <a:extLst>
              <a:ext uri="{FF2B5EF4-FFF2-40B4-BE49-F238E27FC236}">
                <a16:creationId xmlns:a16="http://schemas.microsoft.com/office/drawing/2014/main" id="{97887647-4741-4E2F-9476-804C6C195CEE}"/>
              </a:ext>
            </a:extLst>
          </p:cNvPr>
          <p:cNvSpPr>
            <a:spLocks noGrp="1"/>
          </p:cNvSpPr>
          <p:nvPr>
            <p:ph idx="1"/>
          </p:nvPr>
        </p:nvSpPr>
        <p:spPr>
          <a:xfrm>
            <a:off x="875201" y="1580645"/>
            <a:ext cx="8946541" cy="4195481"/>
          </a:xfrm>
        </p:spPr>
        <p:txBody>
          <a:bodyPr/>
          <a:lstStyle/>
          <a:p>
            <a:pPr>
              <a:lnSpc>
                <a:spcPct val="75000"/>
              </a:lnSpc>
            </a:pPr>
            <a:r>
              <a:rPr lang="en-US" altLang="en-US" dirty="0">
                <a:ea typeface="ＭＳ Ｐゴシック" panose="020B0600070205080204" pitchFamily="34" charset="-128"/>
              </a:rPr>
              <a:t>Front edge of all platforms must be within 14” of face of work (i.e., structure).</a:t>
            </a:r>
          </a:p>
          <a:p>
            <a:pPr lvl="3"/>
            <a:endParaRPr lang="en-US" altLang="en-US" dirty="0">
              <a:ea typeface="ＭＳ Ｐゴシック" panose="020B0600070205080204" pitchFamily="34" charset="-128"/>
            </a:endParaRPr>
          </a:p>
        </p:txBody>
      </p:sp>
      <p:pic>
        <p:nvPicPr>
          <p:cNvPr id="2" name="Picture 1" title="Image shows a fabricated frame scaffold placed closely to the side of a home under constr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631" y="2580513"/>
            <a:ext cx="7743825" cy="3867150"/>
          </a:xfrm>
          <a:prstGeom prst="rect">
            <a:avLst/>
          </a:prstGeom>
        </p:spPr>
      </p:pic>
    </p:spTree>
    <p:extLst>
      <p:ext uri="{BB962C8B-B14F-4D97-AF65-F5344CB8AC3E}">
        <p14:creationId xmlns:p14="http://schemas.microsoft.com/office/powerpoint/2010/main" val="1637377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E16CE75-D756-4CC4-A722-BA48AA6AB5B1}"/>
              </a:ext>
            </a:extLst>
          </p:cNvPr>
          <p:cNvSpPr>
            <a:spLocks noGrp="1"/>
          </p:cNvSpPr>
          <p:nvPr>
            <p:ph type="title"/>
          </p:nvPr>
        </p:nvSpPr>
        <p:spPr/>
        <p:txBody>
          <a:bodyPr/>
          <a:lstStyle/>
          <a:p>
            <a:r>
              <a:rPr lang="en-US" altLang="en-US" dirty="0" smtClean="0">
                <a:ea typeface="ＭＳ Ｐゴシック" panose="020B0600070205080204" pitchFamily="34" charset="-128"/>
              </a:rPr>
              <a:t> Requirements </a:t>
            </a:r>
            <a:r>
              <a:rPr lang="en-US" altLang="en-US" dirty="0">
                <a:ea typeface="ＭＳ Ｐゴシック" panose="020B0600070205080204" pitchFamily="34" charset="-128"/>
              </a:rPr>
              <a:t>on Jobsites</a:t>
            </a:r>
          </a:p>
        </p:txBody>
      </p:sp>
      <p:sp>
        <p:nvSpPr>
          <p:cNvPr id="39939" name="Content Placeholder 2">
            <a:extLst>
              <a:ext uri="{FF2B5EF4-FFF2-40B4-BE49-F238E27FC236}">
                <a16:creationId xmlns:a16="http://schemas.microsoft.com/office/drawing/2014/main" id="{D9DE27BF-BC72-4D7D-9E1D-8D3D74010BD0}"/>
              </a:ext>
            </a:extLst>
          </p:cNvPr>
          <p:cNvSpPr>
            <a:spLocks noGrp="1"/>
          </p:cNvSpPr>
          <p:nvPr>
            <p:ph idx="1"/>
          </p:nvPr>
        </p:nvSpPr>
        <p:spPr>
          <a:xfrm>
            <a:off x="952588" y="1696081"/>
            <a:ext cx="10505988" cy="3902782"/>
          </a:xfrm>
        </p:spPr>
        <p:txBody>
          <a:bodyPr/>
          <a:lstStyle/>
          <a:p>
            <a:pPr>
              <a:lnSpc>
                <a:spcPct val="75000"/>
              </a:lnSpc>
            </a:pPr>
            <a:r>
              <a:rPr lang="en-US" altLang="en-US" dirty="0">
                <a:ea typeface="ＭＳ Ｐゴシック" panose="020B0600070205080204" pitchFamily="34" charset="-128"/>
              </a:rPr>
              <a:t>Planks – must extend 6</a:t>
            </a:r>
            <a:r>
              <a:rPr lang="en-US" altLang="en-US" dirty="0" smtClean="0">
                <a:ea typeface="ＭＳ Ｐゴシック" panose="020B0600070205080204" pitchFamily="34" charset="-128"/>
              </a:rPr>
              <a:t>’’ to 12” past </a:t>
            </a:r>
            <a:r>
              <a:rPr lang="en-US" altLang="en-US" dirty="0">
                <a:ea typeface="ＭＳ Ｐゴシック" panose="020B0600070205080204" pitchFamily="34" charset="-128"/>
              </a:rPr>
              <a:t>the end of </a:t>
            </a:r>
            <a:r>
              <a:rPr lang="en-US" altLang="en-US" dirty="0" smtClean="0">
                <a:ea typeface="ＭＳ Ｐゴシック" panose="020B0600070205080204" pitchFamily="34" charset="-128"/>
              </a:rPr>
              <a:t>supports</a:t>
            </a:r>
            <a:r>
              <a:rPr lang="en-US" altLang="en-US" dirty="0">
                <a:ea typeface="ＭＳ Ｐゴシック" panose="020B0600070205080204" pitchFamily="34" charset="-128"/>
              </a:rPr>
              <a:t> </a:t>
            </a:r>
            <a:r>
              <a:rPr lang="en-US" altLang="en-US" b="1" u="sng" dirty="0" smtClean="0">
                <a:ea typeface="ＭＳ Ｐゴシック" panose="020B0600070205080204" pitchFamily="34" charset="-128"/>
              </a:rPr>
              <a:t>or</a:t>
            </a:r>
            <a:r>
              <a:rPr lang="en-US" altLang="en-US" dirty="0" smtClean="0">
                <a:ea typeface="ＭＳ Ｐゴシック" panose="020B0600070205080204" pitchFamily="34" charset="-128"/>
              </a:rPr>
              <a:t> be cleated.</a:t>
            </a:r>
            <a:endParaRPr lang="en-US" altLang="en-US" dirty="0">
              <a:ea typeface="ＭＳ Ｐゴシック" panose="020B0600070205080204" pitchFamily="34" charset="-128"/>
            </a:endParaRPr>
          </a:p>
          <a:p>
            <a:pPr lvl="3"/>
            <a:endParaRPr lang="en-US" altLang="en-US" dirty="0">
              <a:ea typeface="ＭＳ Ｐゴシック" panose="020B0600070205080204" pitchFamily="34" charset="-128"/>
            </a:endParaRPr>
          </a:p>
        </p:txBody>
      </p:sp>
      <p:pic>
        <p:nvPicPr>
          <p:cNvPr id="39942" name="Picture 2" descr="Image depicts planks on a fabricated frame scaffold extending past the end of supports. " title="Image 2.43 a">
            <a:extLst>
              <a:ext uri="{FF2B5EF4-FFF2-40B4-BE49-F238E27FC236}">
                <a16:creationId xmlns:a16="http://schemas.microsoft.com/office/drawing/2014/main" id="{2E94E568-2D07-49CB-AA71-290FD8D4DC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5" y="2557463"/>
            <a:ext cx="384828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leats installed on scaffold plank using 2x4 lumber to prevent movement." title="Image 2.43 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83572" y="2557463"/>
            <a:ext cx="383194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778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6863DFF-1F70-446E-9199-2FEE4D03EC3C}"/>
              </a:ext>
            </a:extLst>
          </p:cNvPr>
          <p:cNvSpPr>
            <a:spLocks noGrp="1"/>
          </p:cNvSpPr>
          <p:nvPr>
            <p:ph type="title"/>
          </p:nvPr>
        </p:nvSpPr>
        <p:spPr/>
        <p:txBody>
          <a:bodyPr/>
          <a:lstStyle/>
          <a:p>
            <a:r>
              <a:rPr lang="en-US" altLang="en-US" dirty="0">
                <a:ea typeface="ＭＳ Ｐゴシック" panose="020B0600070205080204" pitchFamily="34" charset="-128"/>
              </a:rPr>
              <a:t>Requirements on </a:t>
            </a:r>
            <a:r>
              <a:rPr lang="en-US" altLang="en-US" dirty="0" smtClean="0">
                <a:ea typeface="ＭＳ Ｐゴシック" panose="020B0600070205080204" pitchFamily="34" charset="-128"/>
              </a:rPr>
              <a:t>Jobsites </a:t>
            </a:r>
            <a:endParaRPr lang="en-US" altLang="en-US" dirty="0">
              <a:ea typeface="ＭＳ Ｐゴシック" panose="020B0600070205080204" pitchFamily="34" charset="-128"/>
            </a:endParaRPr>
          </a:p>
        </p:txBody>
      </p:sp>
      <p:sp>
        <p:nvSpPr>
          <p:cNvPr id="41987" name="Content Placeholder 2">
            <a:extLst>
              <a:ext uri="{FF2B5EF4-FFF2-40B4-BE49-F238E27FC236}">
                <a16:creationId xmlns:a16="http://schemas.microsoft.com/office/drawing/2014/main" id="{9B0EECF6-2C7C-421A-97F2-5A5D1E2E9B28}"/>
              </a:ext>
            </a:extLst>
          </p:cNvPr>
          <p:cNvSpPr>
            <a:spLocks noGrp="1"/>
          </p:cNvSpPr>
          <p:nvPr>
            <p:ph idx="1"/>
          </p:nvPr>
        </p:nvSpPr>
        <p:spPr>
          <a:xfrm>
            <a:off x="875201" y="1610790"/>
            <a:ext cx="8946541" cy="4195481"/>
          </a:xfrm>
        </p:spPr>
        <p:txBody>
          <a:bodyPr/>
          <a:lstStyle/>
          <a:p>
            <a:r>
              <a:rPr lang="en-US" altLang="en-US" dirty="0">
                <a:ea typeface="ＭＳ Ｐゴシック" panose="020B0600070205080204" pitchFamily="34" charset="-128"/>
              </a:rPr>
              <a:t>Base Plate &amp; Mudsill are Required</a:t>
            </a:r>
          </a:p>
          <a:p>
            <a:pPr lvl="3"/>
            <a:endParaRPr lang="en-US" altLang="en-US" dirty="0">
              <a:ea typeface="ＭＳ Ｐゴシック" panose="020B0600070205080204" pitchFamily="34" charset="-128"/>
            </a:endParaRPr>
          </a:p>
        </p:txBody>
      </p:sp>
      <p:pic>
        <p:nvPicPr>
          <p:cNvPr id="41990" name="Picture 2" descr="Image depicts base plate and mudsill on a fabricated frame scaffold." title="Image 2.44">
            <a:extLst>
              <a:ext uri="{FF2B5EF4-FFF2-40B4-BE49-F238E27FC236}">
                <a16:creationId xmlns:a16="http://schemas.microsoft.com/office/drawing/2014/main" id="{E484819E-8640-44F8-BAFB-AB5FE178E1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3088" y="2474407"/>
            <a:ext cx="6096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429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fabricated frame scaffold placed on masonry bloc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044" y="1755267"/>
            <a:ext cx="4648200" cy="4591050"/>
          </a:xfrm>
          <a:prstGeom prst="rect">
            <a:avLst/>
          </a:prstGeom>
        </p:spPr>
      </p:pic>
      <p:sp>
        <p:nvSpPr>
          <p:cNvPr id="43010" name="Title 1">
            <a:extLst>
              <a:ext uri="{FF2B5EF4-FFF2-40B4-BE49-F238E27FC236}">
                <a16:creationId xmlns:a16="http://schemas.microsoft.com/office/drawing/2014/main" id="{5966A4F9-6D70-4763-A46B-AAE5F38FF8D6}"/>
              </a:ext>
            </a:extLst>
          </p:cNvPr>
          <p:cNvSpPr>
            <a:spLocks noGrp="1"/>
          </p:cNvSpPr>
          <p:nvPr>
            <p:ph type="title"/>
          </p:nvPr>
        </p:nvSpPr>
        <p:spPr/>
        <p:txBody>
          <a:bodyPr/>
          <a:lstStyle/>
          <a:p>
            <a:r>
              <a:rPr lang="en-US" altLang="en-US" dirty="0" smtClean="0">
                <a:ea typeface="ＭＳ Ｐゴシック" panose="020B0600070205080204" pitchFamily="34" charset="-128"/>
              </a:rPr>
              <a:t>  Requirements </a:t>
            </a:r>
            <a:r>
              <a:rPr lang="en-US" altLang="en-US" dirty="0">
                <a:ea typeface="ＭＳ Ｐゴシック" panose="020B0600070205080204" pitchFamily="34" charset="-128"/>
              </a:rPr>
              <a:t>on Jobsites</a:t>
            </a:r>
          </a:p>
        </p:txBody>
      </p:sp>
      <p:sp>
        <p:nvSpPr>
          <p:cNvPr id="43011" name="Content Placeholder 2">
            <a:extLst>
              <a:ext uri="{FF2B5EF4-FFF2-40B4-BE49-F238E27FC236}">
                <a16:creationId xmlns:a16="http://schemas.microsoft.com/office/drawing/2014/main" id="{B692E27A-00A3-47D2-8DB3-18BE10C842D1}"/>
              </a:ext>
            </a:extLst>
          </p:cNvPr>
          <p:cNvSpPr>
            <a:spLocks noGrp="1"/>
          </p:cNvSpPr>
          <p:nvPr>
            <p:ph idx="1"/>
          </p:nvPr>
        </p:nvSpPr>
        <p:spPr>
          <a:xfrm>
            <a:off x="835967" y="1994617"/>
            <a:ext cx="4343400" cy="4221163"/>
          </a:xfrm>
        </p:spPr>
        <p:txBody>
          <a:bodyPr/>
          <a:lstStyle/>
          <a:p>
            <a:r>
              <a:rPr lang="en-US" altLang="en-US" dirty="0">
                <a:ea typeface="ＭＳ Ｐゴシック" panose="020B0600070205080204" pitchFamily="34" charset="-128"/>
              </a:rPr>
              <a:t>Masonry Bricks &amp; Blocks are </a:t>
            </a:r>
            <a:r>
              <a:rPr lang="en-US" altLang="en-US" b="1" dirty="0">
                <a:ea typeface="ＭＳ Ｐゴシック" panose="020B0600070205080204" pitchFamily="34" charset="-128"/>
              </a:rPr>
              <a:t>not </a:t>
            </a:r>
            <a:r>
              <a:rPr lang="en-US" altLang="en-US" dirty="0">
                <a:ea typeface="ＭＳ Ｐゴシック" panose="020B0600070205080204" pitchFamily="34" charset="-128"/>
              </a:rPr>
              <a:t>acceptable scaffold bases. </a:t>
            </a:r>
          </a:p>
          <a:p>
            <a:pPr lvl="3"/>
            <a:endParaRPr lang="en-US" altLang="en-US" dirty="0">
              <a:ea typeface="ＭＳ Ｐゴシック" panose="020B0600070205080204" pitchFamily="34" charset="-128"/>
            </a:endParaRPr>
          </a:p>
        </p:txBody>
      </p:sp>
      <p:pic>
        <p:nvPicPr>
          <p:cNvPr id="7"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58592" y="3314699"/>
            <a:ext cx="1931509" cy="1931509"/>
          </a:xfrm>
          <a:prstGeom prst="rect">
            <a:avLst/>
          </a:prstGeom>
        </p:spPr>
      </p:pic>
      <p:pic>
        <p:nvPicPr>
          <p:cNvPr id="8"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113368" y="4280453"/>
            <a:ext cx="1931509" cy="1931509"/>
          </a:xfrm>
          <a:prstGeom prst="rect">
            <a:avLst/>
          </a:prstGeom>
        </p:spPr>
      </p:pic>
    </p:spTree>
    <p:extLst>
      <p:ext uri="{BB962C8B-B14F-4D97-AF65-F5344CB8AC3E}">
        <p14:creationId xmlns:p14="http://schemas.microsoft.com/office/powerpoint/2010/main" val="20499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4B63C26-E621-4ED9-8803-324F8624F09B}"/>
              </a:ext>
            </a:extLst>
          </p:cNvPr>
          <p:cNvSpPr>
            <a:spLocks noGrp="1"/>
          </p:cNvSpPr>
          <p:nvPr>
            <p:ph type="title"/>
          </p:nvPr>
        </p:nvSpPr>
        <p:spPr/>
        <p:txBody>
          <a:bodyPr/>
          <a:lstStyle/>
          <a:p>
            <a:r>
              <a:rPr lang="en-US" altLang="en-US" dirty="0">
                <a:ea typeface="ＭＳ Ｐゴシック" panose="020B0600070205080204" pitchFamily="34" charset="-128"/>
              </a:rPr>
              <a:t>Requirements on </a:t>
            </a:r>
            <a:r>
              <a:rPr lang="en-US" altLang="en-US" dirty="0" smtClean="0">
                <a:ea typeface="ＭＳ Ｐゴシック" panose="020B0600070205080204" pitchFamily="34" charset="-128"/>
              </a:rPr>
              <a:t>Jobsites  </a:t>
            </a:r>
            <a:endParaRPr lang="en-US" altLang="en-US" dirty="0">
              <a:ea typeface="ＭＳ Ｐゴシック" panose="020B0600070205080204" pitchFamily="34" charset="-128"/>
            </a:endParaRPr>
          </a:p>
        </p:txBody>
      </p:sp>
      <p:sp>
        <p:nvSpPr>
          <p:cNvPr id="44035" name="Content Placeholder 2">
            <a:extLst>
              <a:ext uri="{FF2B5EF4-FFF2-40B4-BE49-F238E27FC236}">
                <a16:creationId xmlns:a16="http://schemas.microsoft.com/office/drawing/2014/main" id="{17E66B57-6079-45F7-A955-C556B7A68CBA}"/>
              </a:ext>
            </a:extLst>
          </p:cNvPr>
          <p:cNvSpPr>
            <a:spLocks noGrp="1"/>
          </p:cNvSpPr>
          <p:nvPr>
            <p:ph idx="1"/>
          </p:nvPr>
        </p:nvSpPr>
        <p:spPr>
          <a:xfrm>
            <a:off x="1378299" y="1445290"/>
            <a:ext cx="8229600" cy="4221163"/>
          </a:xfrm>
        </p:spPr>
        <p:txBody>
          <a:bodyPr/>
          <a:lstStyle/>
          <a:p>
            <a:r>
              <a:rPr lang="en-US" altLang="en-US" sz="2400" dirty="0">
                <a:ea typeface="ＭＳ Ｐゴシック" panose="020B0600070205080204" pitchFamily="34" charset="-128"/>
              </a:rPr>
              <a:t>Each platform on all working levels must be fully planked and secured to prevent movement.</a:t>
            </a:r>
          </a:p>
          <a:p>
            <a:r>
              <a:rPr lang="en-US" altLang="en-US" sz="2400" dirty="0">
                <a:ea typeface="ＭＳ Ｐゴシック" panose="020B0600070205080204" pitchFamily="34" charset="-128"/>
              </a:rPr>
              <a:t>No more than a 1” space between decking/platform units and upright supports.</a:t>
            </a:r>
          </a:p>
          <a:p>
            <a:r>
              <a:rPr lang="en-US" altLang="en-US" sz="2400" dirty="0">
                <a:ea typeface="ＭＳ Ｐゴシック" panose="020B0600070205080204" pitchFamily="34" charset="-128"/>
              </a:rPr>
              <a:t>Wood scaffold planks must be nominal 2” x 10”.</a:t>
            </a:r>
          </a:p>
          <a:p>
            <a:r>
              <a:rPr lang="en-US" altLang="en-US" sz="2400" dirty="0">
                <a:ea typeface="ＭＳ Ｐゴシック" panose="020B0600070205080204" pitchFamily="34" charset="-128"/>
              </a:rPr>
              <a:t>Must be Scaffold Grade Planks or equivalent.</a:t>
            </a:r>
          </a:p>
          <a:p>
            <a:pPr lvl="3"/>
            <a:endParaRPr lang="en-US" altLang="en-US" sz="1400" dirty="0">
              <a:ea typeface="ＭＳ Ｐゴシック" panose="020B0600070205080204" pitchFamily="34" charset="-128"/>
            </a:endParaRPr>
          </a:p>
        </p:txBody>
      </p:sp>
      <p:pic>
        <p:nvPicPr>
          <p:cNvPr id="2" name="Picture 1" title="Image depicts scaffold plan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4267200"/>
            <a:ext cx="9144000" cy="2590800"/>
          </a:xfrm>
          <a:prstGeom prst="rect">
            <a:avLst/>
          </a:prstGeom>
        </p:spPr>
      </p:pic>
    </p:spTree>
    <p:extLst>
      <p:ext uri="{BB962C8B-B14F-4D97-AF65-F5344CB8AC3E}">
        <p14:creationId xmlns:p14="http://schemas.microsoft.com/office/powerpoint/2010/main" val="461628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AC04323-7039-49C9-A994-3DB2E445401D}"/>
              </a:ext>
            </a:extLst>
          </p:cNvPr>
          <p:cNvSpPr>
            <a:spLocks noGrp="1"/>
          </p:cNvSpPr>
          <p:nvPr>
            <p:ph type="title"/>
          </p:nvPr>
        </p:nvSpPr>
        <p:spPr/>
        <p:txBody>
          <a:bodyPr/>
          <a:lstStyle/>
          <a:p>
            <a:r>
              <a:rPr lang="en-US" altLang="en-US">
                <a:ea typeface="ＭＳ Ｐゴシック" panose="020B0600070205080204" pitchFamily="34" charset="-128"/>
              </a:rPr>
              <a:t>Scaffold Access</a:t>
            </a:r>
          </a:p>
        </p:txBody>
      </p:sp>
      <p:sp>
        <p:nvSpPr>
          <p:cNvPr id="45059" name="Content Placeholder 2">
            <a:extLst>
              <a:ext uri="{FF2B5EF4-FFF2-40B4-BE49-F238E27FC236}">
                <a16:creationId xmlns:a16="http://schemas.microsoft.com/office/drawing/2014/main" id="{B3D04D3C-9BF6-4BF2-96FE-5699462B87EB}"/>
              </a:ext>
            </a:extLst>
          </p:cNvPr>
          <p:cNvSpPr>
            <a:spLocks noGrp="1"/>
          </p:cNvSpPr>
          <p:nvPr>
            <p:ph idx="1"/>
          </p:nvPr>
        </p:nvSpPr>
        <p:spPr>
          <a:xfrm>
            <a:off x="1032974" y="1671081"/>
            <a:ext cx="8946541" cy="4195481"/>
          </a:xfrm>
        </p:spPr>
        <p:txBody>
          <a:bodyPr/>
          <a:lstStyle/>
          <a:p>
            <a:r>
              <a:rPr lang="en-US" altLang="en-US" dirty="0">
                <a:ea typeface="ＭＳ Ｐゴシック" panose="020B0600070205080204" pitchFamily="34" charset="-128"/>
              </a:rPr>
              <a:t>Ladders needed if access to scaffold is more than 2 feet.</a:t>
            </a:r>
          </a:p>
          <a:p>
            <a:r>
              <a:rPr lang="en-US" altLang="en-US" dirty="0">
                <a:ea typeface="ＭＳ Ｐゴシック" panose="020B0600070205080204" pitchFamily="34" charset="-128"/>
              </a:rPr>
              <a:t>Do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climb cross bracing.</a:t>
            </a:r>
          </a:p>
          <a:p>
            <a:r>
              <a:rPr lang="en-US" altLang="en-US" dirty="0">
                <a:ea typeface="ＭＳ Ｐゴシック" panose="020B0600070205080204" pitchFamily="34" charset="-128"/>
              </a:rPr>
              <a:t>Place ladders securely.</a:t>
            </a:r>
          </a:p>
          <a:p>
            <a:pPr lvl="1"/>
            <a:r>
              <a:rPr lang="en-US" altLang="en-US" dirty="0">
                <a:ea typeface="ＭＳ Ｐゴシック" panose="020B0600070205080204" pitchFamily="34" charset="-128"/>
              </a:rPr>
              <a:t>Ladders must be positioned so they will not tip the</a:t>
            </a:r>
            <a:r>
              <a:rPr lang="en-US" altLang="en-US" sz="3200" dirty="0">
                <a:ea typeface="ＭＳ Ｐゴシック" panose="020B0600070205080204" pitchFamily="34" charset="-128"/>
              </a:rPr>
              <a:t> </a:t>
            </a:r>
            <a:r>
              <a:rPr lang="en-US" altLang="en-US" dirty="0">
                <a:ea typeface="ＭＳ Ｐゴシック" panose="020B0600070205080204" pitchFamily="34" charset="-128"/>
              </a:rPr>
              <a:t>scaffold.</a:t>
            </a:r>
          </a:p>
          <a:p>
            <a:r>
              <a:rPr lang="en-US" altLang="en-US" dirty="0">
                <a:ea typeface="ＭＳ Ｐゴシック" panose="020B0600070205080204" pitchFamily="34" charset="-128"/>
              </a:rPr>
              <a:t>OSHA permits direct access from another scaffold, structure, or personnel hoist.</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9571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746305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AC04323-7039-49C9-A994-3DB2E445401D}"/>
              </a:ext>
            </a:extLst>
          </p:cNvPr>
          <p:cNvSpPr>
            <a:spLocks noGrp="1"/>
          </p:cNvSpPr>
          <p:nvPr>
            <p:ph type="title"/>
          </p:nvPr>
        </p:nvSpPr>
        <p:spPr/>
        <p:txBody>
          <a:bodyPr/>
          <a:lstStyle/>
          <a:p>
            <a:r>
              <a:rPr lang="en-US" altLang="en-US" dirty="0">
                <a:ea typeface="ＭＳ Ｐゴシック" panose="020B0600070205080204" pitchFamily="34" charset="-128"/>
              </a:rPr>
              <a:t>Scaffold </a:t>
            </a:r>
            <a:r>
              <a:rPr lang="en-US" altLang="en-US" dirty="0" smtClean="0">
                <a:ea typeface="ＭＳ Ｐゴシック" panose="020B0600070205080204" pitchFamily="34" charset="-128"/>
              </a:rPr>
              <a:t>Access </a:t>
            </a:r>
            <a:endParaRPr lang="en-US" altLang="en-US" dirty="0">
              <a:ea typeface="ＭＳ Ｐゴシック" panose="020B0600070205080204" pitchFamily="34" charset="-128"/>
            </a:endParaRPr>
          </a:p>
        </p:txBody>
      </p:sp>
      <p:sp>
        <p:nvSpPr>
          <p:cNvPr id="45059" name="Content Placeholder 2">
            <a:extLst>
              <a:ext uri="{FF2B5EF4-FFF2-40B4-BE49-F238E27FC236}">
                <a16:creationId xmlns:a16="http://schemas.microsoft.com/office/drawing/2014/main" id="{B3D04D3C-9BF6-4BF2-96FE-5699462B87EB}"/>
              </a:ext>
            </a:extLst>
          </p:cNvPr>
          <p:cNvSpPr>
            <a:spLocks noGrp="1"/>
          </p:cNvSpPr>
          <p:nvPr>
            <p:ph idx="1"/>
          </p:nvPr>
        </p:nvSpPr>
        <p:spPr>
          <a:xfrm>
            <a:off x="440121" y="1853248"/>
            <a:ext cx="3679703" cy="4195481"/>
          </a:xfrm>
        </p:spPr>
        <p:txBody>
          <a:bodyPr/>
          <a:lstStyle/>
          <a:p>
            <a:r>
              <a:rPr lang="en-US" altLang="en-US" dirty="0">
                <a:ea typeface="ＭＳ Ｐゴシック" panose="020B0600070205080204" pitchFamily="34" charset="-128"/>
              </a:rPr>
              <a:t>Ladders needed if access to scaffold is more than 2 feet.</a:t>
            </a:r>
          </a:p>
          <a:p>
            <a:endParaRPr lang="en-US" altLang="en-US" dirty="0">
              <a:ea typeface="ＭＳ Ｐゴシック" panose="020B0600070205080204" pitchFamily="34" charset="-128"/>
            </a:endParaRPr>
          </a:p>
        </p:txBody>
      </p:sp>
      <p:pic>
        <p:nvPicPr>
          <p:cNvPr id="4" name="Picture 4" descr="Image depicts a ladder being used to access  a fabricated frame scaffold." title="Image 2.47">
            <a:extLst>
              <a:ext uri="{FF2B5EF4-FFF2-40B4-BE49-F238E27FC236}">
                <a16:creationId xmlns:a16="http://schemas.microsoft.com/office/drawing/2014/main" id="{DB19003B-3EAD-44C0-AB7D-F56C44CB30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665784" y="1681130"/>
            <a:ext cx="6466385" cy="4020161"/>
          </a:xfrm>
          <a:prstGeom prst="rect">
            <a:avLst/>
          </a:prstGeom>
          <a:noFill/>
        </p:spPr>
      </p:pic>
    </p:spTree>
    <p:extLst>
      <p:ext uri="{BB962C8B-B14F-4D97-AF65-F5344CB8AC3E}">
        <p14:creationId xmlns:p14="http://schemas.microsoft.com/office/powerpoint/2010/main" val="57016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B36900AC-3153-4343-9DB2-509E5743AA7E}"/>
              </a:ext>
            </a:extLst>
          </p:cNvPr>
          <p:cNvSpPr>
            <a:spLocks noGrp="1" noChangeArrowheads="1"/>
          </p:cNvSpPr>
          <p:nvPr>
            <p:ph type="title"/>
          </p:nvPr>
        </p:nvSpPr>
        <p:spPr/>
        <p:txBody>
          <a:bodyPr/>
          <a:lstStyle/>
          <a:p>
            <a:pPr eaLnBrk="1" hangingPunct="1">
              <a:defRPr/>
            </a:pPr>
            <a:r>
              <a:rPr lang="en-US"/>
              <a:t>Guardrail</a:t>
            </a:r>
            <a:r>
              <a:rPr lang="en-US" sz="3600"/>
              <a:t> </a:t>
            </a:r>
            <a:r>
              <a:rPr lang="en-US"/>
              <a:t>Requirements- Scaffolds</a:t>
            </a:r>
          </a:p>
        </p:txBody>
      </p:sp>
      <p:sp>
        <p:nvSpPr>
          <p:cNvPr id="91139" name="Rectangle 3">
            <a:extLst>
              <a:ext uri="{FF2B5EF4-FFF2-40B4-BE49-F238E27FC236}">
                <a16:creationId xmlns:a16="http://schemas.microsoft.com/office/drawing/2014/main" id="{0DD735F4-3171-410C-B796-AC5A9656BC19}"/>
              </a:ext>
            </a:extLst>
          </p:cNvPr>
          <p:cNvSpPr>
            <a:spLocks noGrp="1" noChangeArrowheads="1"/>
          </p:cNvSpPr>
          <p:nvPr>
            <p:ph idx="1"/>
          </p:nvPr>
        </p:nvSpPr>
        <p:spPr>
          <a:xfrm>
            <a:off x="890772" y="1670538"/>
            <a:ext cx="8915400" cy="4724400"/>
          </a:xfrm>
        </p:spPr>
        <p:txBody>
          <a:bodyPr/>
          <a:lstStyle/>
          <a:p>
            <a:pPr eaLnBrk="1" hangingPunct="1"/>
            <a:r>
              <a:rPr lang="en-US" altLang="en-US" dirty="0"/>
              <a:t>Toprails Between 38” and 45” High</a:t>
            </a:r>
          </a:p>
          <a:p>
            <a:pPr eaLnBrk="1" hangingPunct="1"/>
            <a:r>
              <a:rPr lang="en-US" altLang="en-US" dirty="0"/>
              <a:t>Guardrails to 200 </a:t>
            </a:r>
            <a:r>
              <a:rPr lang="en-US" altLang="en-US" dirty="0" err="1" smtClean="0"/>
              <a:t>lbs</a:t>
            </a:r>
            <a:r>
              <a:rPr lang="en-US" altLang="en-US" dirty="0" smtClean="0"/>
              <a:t>/</a:t>
            </a:r>
            <a:r>
              <a:rPr lang="en-US" altLang="en-US" dirty="0" err="1" smtClean="0"/>
              <a:t>Midrails</a:t>
            </a:r>
            <a:r>
              <a:rPr lang="en-US" altLang="en-US" dirty="0" smtClean="0"/>
              <a:t> </a:t>
            </a:r>
            <a:r>
              <a:rPr lang="en-US" altLang="en-US" dirty="0"/>
              <a:t>to min. 75 </a:t>
            </a:r>
            <a:r>
              <a:rPr lang="en-US" altLang="en-US" dirty="0" err="1"/>
              <a:t>l</a:t>
            </a:r>
            <a:r>
              <a:rPr lang="en-US" altLang="en-US" dirty="0" err="1" smtClean="0"/>
              <a:t>bs</a:t>
            </a:r>
            <a:r>
              <a:rPr lang="en-US" altLang="en-US" dirty="0" smtClean="0"/>
              <a:t> </a:t>
            </a:r>
            <a:r>
              <a:rPr lang="en-US" altLang="en-US" dirty="0"/>
              <a:t>– 150 </a:t>
            </a:r>
            <a:r>
              <a:rPr lang="en-US" altLang="en-US" dirty="0" err="1"/>
              <a:t>l</a:t>
            </a:r>
            <a:r>
              <a:rPr lang="en-US" altLang="en-US" dirty="0" err="1" smtClean="0"/>
              <a:t>bs</a:t>
            </a:r>
            <a:r>
              <a:rPr lang="en-US" altLang="en-US" dirty="0" smtClean="0"/>
              <a:t> </a:t>
            </a:r>
            <a:r>
              <a:rPr lang="en-US" altLang="en-US" dirty="0"/>
              <a:t>depending on Toprail capacity. </a:t>
            </a:r>
          </a:p>
          <a:p>
            <a:pPr eaLnBrk="1" hangingPunct="1"/>
            <a:r>
              <a:rPr lang="en-US" altLang="en-US" dirty="0"/>
              <a:t>Cross Bracing OK as Guardrail if Between 20” and 30” for Midrail 38” to 48” for Toprail</a:t>
            </a:r>
          </a:p>
          <a:p>
            <a:pPr eaLnBrk="1" hangingPunct="1"/>
            <a:r>
              <a:rPr lang="en-US" altLang="en-US" dirty="0"/>
              <a:t>Protect from Falling Objects</a:t>
            </a:r>
          </a:p>
          <a:p>
            <a:pPr lvl="1" eaLnBrk="1" hangingPunct="1"/>
            <a:r>
              <a:rPr lang="en-US" altLang="en-US" dirty="0"/>
              <a:t>All Workers on Scaffolds MUST Wear Hard Hats</a:t>
            </a:r>
          </a:p>
          <a:p>
            <a:pPr eaLnBrk="1" hangingPunct="1"/>
            <a:endParaRPr lang="en-US" altLang="en-US" dirty="0"/>
          </a:p>
        </p:txBody>
      </p:sp>
    </p:spTree>
    <p:extLst>
      <p:ext uri="{BB962C8B-B14F-4D97-AF65-F5344CB8AC3E}">
        <p14:creationId xmlns:p14="http://schemas.microsoft.com/office/powerpoint/2010/main" val="10488618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200" y="452718"/>
            <a:ext cx="7942634" cy="1241145"/>
          </a:xfrm>
        </p:spPr>
        <p:txBody>
          <a:bodyPr/>
          <a:lstStyle/>
          <a:p>
            <a:r>
              <a:rPr lang="en-US" dirty="0" smtClean="0"/>
              <a:t>Cross Bracing OK as Top Rail</a:t>
            </a:r>
            <a:endParaRPr lang="en-US" dirty="0"/>
          </a:p>
        </p:txBody>
      </p:sp>
      <p:pic>
        <p:nvPicPr>
          <p:cNvPr id="3" name="Picture 3" descr="Image depicts workers on a fabricated frame scaffold." title="Image 2.48">
            <a:extLst>
              <a:ext uri="{FF2B5EF4-FFF2-40B4-BE49-F238E27FC236}">
                <a16:creationId xmlns:a16="http://schemas.microsoft.com/office/drawing/2014/main" id="{D22303FC-65B4-4790-9A4B-E5CE200592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524000" y="0"/>
            <a:ext cx="9144000" cy="6858000"/>
          </a:xfrm>
          <a:prstGeom prst="rect">
            <a:avLst/>
          </a:prstGeom>
          <a:solidFill>
            <a:srgbClr val="FF0000"/>
          </a:solidFill>
        </p:spPr>
      </p:pic>
      <p:sp>
        <p:nvSpPr>
          <p:cNvPr id="4" name="AutoShape 4" descr="Arrow pointing to midrail of guardrail system on scaffold." title="Arrow">
            <a:extLst>
              <a:ext uri="{FF2B5EF4-FFF2-40B4-BE49-F238E27FC236}">
                <a16:creationId xmlns:a16="http://schemas.microsoft.com/office/drawing/2014/main" id="{026D9BCF-0ECC-45EB-AB97-31FCB18B0829}"/>
              </a:ext>
            </a:extLst>
          </p:cNvPr>
          <p:cNvSpPr>
            <a:spLocks noChangeArrowheads="1"/>
          </p:cNvSpPr>
          <p:nvPr/>
        </p:nvSpPr>
        <p:spPr bwMode="auto">
          <a:xfrm>
            <a:off x="6934200" y="4343400"/>
            <a:ext cx="152400" cy="685800"/>
          </a:xfrm>
          <a:prstGeom prst="upArrow">
            <a:avLst>
              <a:gd name="adj1" fmla="val 50000"/>
              <a:gd name="adj2" fmla="val 112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
        <p:nvSpPr>
          <p:cNvPr id="5" name="AutoShape 5" descr="Arrow pointing to toprail of guardrail system on scaffold." title="Arrow">
            <a:extLst>
              <a:ext uri="{FF2B5EF4-FFF2-40B4-BE49-F238E27FC236}">
                <a16:creationId xmlns:a16="http://schemas.microsoft.com/office/drawing/2014/main" id="{F75D989F-38DC-42B1-A884-6E3CAAE3F467}"/>
              </a:ext>
            </a:extLst>
          </p:cNvPr>
          <p:cNvSpPr>
            <a:spLocks noChangeArrowheads="1"/>
          </p:cNvSpPr>
          <p:nvPr/>
        </p:nvSpPr>
        <p:spPr bwMode="auto">
          <a:xfrm>
            <a:off x="6934200" y="3111500"/>
            <a:ext cx="152400" cy="533400"/>
          </a:xfrm>
          <a:prstGeom prst="downArrow">
            <a:avLst>
              <a:gd name="adj1" fmla="val 50000"/>
              <a:gd name="adj2" fmla="val 8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sp>
        <p:nvSpPr>
          <p:cNvPr id="6" name="Text Box 6" descr="Midrail of guardrail system on scaffold." title="Midrail">
            <a:extLst>
              <a:ext uri="{FF2B5EF4-FFF2-40B4-BE49-F238E27FC236}">
                <a16:creationId xmlns:a16="http://schemas.microsoft.com/office/drawing/2014/main" id="{53791C93-6B88-4825-BE7B-83E0FC7A03E0}"/>
              </a:ext>
            </a:extLst>
          </p:cNvPr>
          <p:cNvSpPr txBox="1">
            <a:spLocks noChangeArrowheads="1"/>
          </p:cNvSpPr>
          <p:nvPr/>
        </p:nvSpPr>
        <p:spPr bwMode="auto">
          <a:xfrm>
            <a:off x="6781800" y="50292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spcBef>
                <a:spcPct val="50000"/>
              </a:spcBef>
              <a:buFontTx/>
              <a:buNone/>
            </a:pPr>
            <a:endParaRPr lang="en-US" altLang="en-US" sz="1800">
              <a:solidFill>
                <a:schemeClr val="tx1"/>
              </a:solidFill>
            </a:endParaRPr>
          </a:p>
        </p:txBody>
      </p:sp>
      <p:sp>
        <p:nvSpPr>
          <p:cNvPr id="7" name="Text Box 7">
            <a:extLst>
              <a:ext uri="{FF2B5EF4-FFF2-40B4-BE49-F238E27FC236}">
                <a16:creationId xmlns:a16="http://schemas.microsoft.com/office/drawing/2014/main" id="{2E997331-1C71-4068-A83C-2DAAC281B4C1}"/>
              </a:ext>
            </a:extLst>
          </p:cNvPr>
          <p:cNvSpPr txBox="1">
            <a:spLocks noChangeArrowheads="1"/>
          </p:cNvSpPr>
          <p:nvPr/>
        </p:nvSpPr>
        <p:spPr bwMode="auto">
          <a:xfrm>
            <a:off x="6473825" y="5040313"/>
            <a:ext cx="1066800" cy="40005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50000"/>
              </a:spcBef>
              <a:buFontTx/>
              <a:buNone/>
            </a:pPr>
            <a:r>
              <a:rPr lang="en-US" altLang="en-US" sz="2000" b="1">
                <a:solidFill>
                  <a:schemeClr val="tx1"/>
                </a:solidFill>
              </a:rPr>
              <a:t>Midrail</a:t>
            </a:r>
            <a:endParaRPr lang="en-US" altLang="en-US" sz="1800" b="1">
              <a:solidFill>
                <a:schemeClr val="tx1"/>
              </a:solidFill>
            </a:endParaRPr>
          </a:p>
        </p:txBody>
      </p:sp>
      <p:sp>
        <p:nvSpPr>
          <p:cNvPr id="8" name="Text Box 8">
            <a:extLst>
              <a:ext uri="{FF2B5EF4-FFF2-40B4-BE49-F238E27FC236}">
                <a16:creationId xmlns:a16="http://schemas.microsoft.com/office/drawing/2014/main" id="{BF7F006B-3B45-464C-BC2C-DBCE696DB117}"/>
              </a:ext>
            </a:extLst>
          </p:cNvPr>
          <p:cNvSpPr txBox="1">
            <a:spLocks noChangeArrowheads="1"/>
          </p:cNvSpPr>
          <p:nvPr/>
        </p:nvSpPr>
        <p:spPr bwMode="auto">
          <a:xfrm>
            <a:off x="6489700" y="2730500"/>
            <a:ext cx="1066800" cy="40005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50000"/>
              </a:spcBef>
              <a:buFontTx/>
              <a:buNone/>
            </a:pPr>
            <a:r>
              <a:rPr lang="en-US" altLang="en-US" sz="2000" b="1" dirty="0" err="1">
                <a:solidFill>
                  <a:schemeClr val="tx1"/>
                </a:solidFill>
              </a:rPr>
              <a:t>Toprail</a:t>
            </a:r>
            <a:endParaRPr lang="en-US" altLang="en-US" sz="2000" b="1" dirty="0">
              <a:solidFill>
                <a:schemeClr val="tx1"/>
              </a:solidFill>
            </a:endParaRPr>
          </a:p>
        </p:txBody>
      </p:sp>
      <p:sp>
        <p:nvSpPr>
          <p:cNvPr id="9" name="Rectangle 18">
            <a:extLst>
              <a:ext uri="{FF2B5EF4-FFF2-40B4-BE49-F238E27FC236}">
                <a16:creationId xmlns:a16="http://schemas.microsoft.com/office/drawing/2014/main" id="{1CEAD6BC-8551-4375-BB00-987A09BDA080}"/>
              </a:ext>
            </a:extLst>
          </p:cNvPr>
          <p:cNvSpPr>
            <a:spLocks noChangeArrowheads="1"/>
          </p:cNvSpPr>
          <p:nvPr/>
        </p:nvSpPr>
        <p:spPr bwMode="auto">
          <a:xfrm>
            <a:off x="1524000" y="228600"/>
            <a:ext cx="9163050" cy="533400"/>
          </a:xfrm>
          <a:prstGeom prst="rect">
            <a:avLst/>
          </a:prstGeom>
          <a:solidFill>
            <a:srgbClr val="FF0000"/>
          </a:solidFill>
          <a:ln w="9525">
            <a:noFill/>
            <a:miter lim="800000"/>
            <a:headEnd/>
            <a:tailEnd/>
          </a:ln>
          <a:effectLst/>
        </p:spPr>
        <p:txBody>
          <a:bodyPr anchor="ctr"/>
          <a:lstStyle/>
          <a:p>
            <a:pPr algn="ctr" eaLnBrk="1" hangingPunct="1">
              <a:defRPr/>
            </a:pPr>
            <a:r>
              <a:rPr lang="en-US" sz="2800" b="1" dirty="0">
                <a:solidFill>
                  <a:schemeClr val="bg1"/>
                </a:solidFill>
                <a:effectLst>
                  <a:outerShdw blurRad="38100" dist="38100" dir="2700000" algn="tl">
                    <a:srgbClr val="000000"/>
                  </a:outerShdw>
                </a:effectLst>
                <a:latin typeface="Arial" charset="0"/>
              </a:rPr>
              <a:t>Cross Bracing OK as Toprail</a:t>
            </a:r>
          </a:p>
        </p:txBody>
      </p:sp>
      <p:sp>
        <p:nvSpPr>
          <p:cNvPr id="10" name="Text Box 5" descr="Check mark indicated cross bracing ok as toprail of guardrail system on scaffold." title="Checkmark">
            <a:extLst>
              <a:ext uri="{FF2B5EF4-FFF2-40B4-BE49-F238E27FC236}">
                <a16:creationId xmlns:a16="http://schemas.microsoft.com/office/drawing/2014/main" id="{3D498D5A-54F5-430B-9EE2-77803E796140}"/>
              </a:ext>
            </a:extLst>
          </p:cNvPr>
          <p:cNvSpPr txBox="1">
            <a:spLocks noChangeArrowheads="1"/>
          </p:cNvSpPr>
          <p:nvPr/>
        </p:nvSpPr>
        <p:spPr bwMode="auto">
          <a:xfrm>
            <a:off x="7620001"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Clr>
                <a:srgbClr val="00FF00"/>
              </a:buClr>
              <a:buFont typeface="Wingdings" panose="05000000000000000000" pitchFamily="2" charset="2"/>
              <a:buChar char="ü"/>
            </a:pPr>
            <a:r>
              <a:rPr lang="en-US" altLang="en-US" sz="27700" dirty="0">
                <a:solidFill>
                  <a:schemeClr val="tx1"/>
                </a:solidFill>
                <a:latin typeface="Times New Roman" panose="02020603050405020304" pitchFamily="18" charset="0"/>
              </a:rPr>
              <a:t> </a:t>
            </a:r>
          </a:p>
        </p:txBody>
      </p:sp>
    </p:spTree>
    <p:extLst>
      <p:ext uri="{BB962C8B-B14F-4D97-AF65-F5344CB8AC3E}">
        <p14:creationId xmlns:p14="http://schemas.microsoft.com/office/powerpoint/2010/main" val="29145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11852" y="201839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7" name="Picture 4" descr="Image depicts a fabricated frame scaffold on masonry blocks." title="Image 2.49">
            <a:hlinkClick r:id="rId3" action="ppaction://hlinkfile"/>
            <a:extLst>
              <a:ext uri="{FF2B5EF4-FFF2-40B4-BE49-F238E27FC236}">
                <a16:creationId xmlns:a16="http://schemas.microsoft.com/office/drawing/2014/main" id="{026EF8C5-B7A8-4932-B55C-99374EDC64A0}"/>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3822560" y="1653534"/>
            <a:ext cx="6336324" cy="4576234"/>
          </a:xfrm>
        </p:spPr>
      </p:pic>
      <p:pic>
        <p:nvPicPr>
          <p:cNvPr id="11"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158617" y="1853248"/>
            <a:ext cx="1931509" cy="1931509"/>
          </a:xfrm>
          <a:prstGeom prst="rect">
            <a:avLst/>
          </a:prstGeom>
        </p:spPr>
      </p:pic>
      <p:pic>
        <p:nvPicPr>
          <p:cNvPr id="12"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887279" y="3228974"/>
            <a:ext cx="1931509" cy="1931509"/>
          </a:xfrm>
          <a:prstGeom prst="rect">
            <a:avLst/>
          </a:prstGeom>
        </p:spPr>
      </p:pic>
      <p:pic>
        <p:nvPicPr>
          <p:cNvPr id="13"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697826" y="4298259"/>
            <a:ext cx="1931509" cy="1931509"/>
          </a:xfrm>
          <a:prstGeom prst="rect">
            <a:avLst/>
          </a:prstGeom>
        </p:spPr>
      </p:pic>
      <p:pic>
        <p:nvPicPr>
          <p:cNvPr id="14"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469332" y="4194728"/>
            <a:ext cx="1931509" cy="1931509"/>
          </a:xfrm>
          <a:prstGeom prst="rect">
            <a:avLst/>
          </a:prstGeom>
        </p:spPr>
      </p:pic>
    </p:spTree>
    <p:extLst>
      <p:ext uri="{BB962C8B-B14F-4D97-AF65-F5344CB8AC3E}">
        <p14:creationId xmlns:p14="http://schemas.microsoft.com/office/powerpoint/2010/main" val="206748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8" name="Picture 4" descr="Image depicts a scaffold with many safety hazards. " title="Image 2.50">
            <a:extLst>
              <a:ext uri="{FF2B5EF4-FFF2-40B4-BE49-F238E27FC236}">
                <a16:creationId xmlns:a16="http://schemas.microsoft.com/office/drawing/2014/main" id="{E1E33939-BB35-4583-94D0-03E1A88DFA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139922" y="1688718"/>
            <a:ext cx="6035675" cy="4525963"/>
          </a:xfrm>
          <a:prstGeom prst="rect">
            <a:avLst/>
          </a:prstGeom>
          <a:noFill/>
        </p:spPr>
      </p:pic>
      <p:pic>
        <p:nvPicPr>
          <p:cNvPr id="6" name="Graphic 5" descr="No sig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49050" y="2814637"/>
            <a:ext cx="2645884" cy="2645884"/>
          </a:xfrm>
          <a:prstGeom prst="rect">
            <a:avLst/>
          </a:prstGeom>
        </p:spPr>
      </p:pic>
    </p:spTree>
    <p:extLst>
      <p:ext uri="{BB962C8B-B14F-4D97-AF65-F5344CB8AC3E}">
        <p14:creationId xmlns:p14="http://schemas.microsoft.com/office/powerpoint/2010/main" val="2631804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worker standing on a job-made 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731" y="1820608"/>
            <a:ext cx="5534025" cy="414337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7" name="Graphic 6" descr="No sign">
            <a:extLst>
              <a:ext uri="{FF2B5EF4-FFF2-40B4-BE49-F238E27FC236}">
                <a16:creationId xmlns:a16="http://schemas.microsoft.com/office/drawing/2014/main" id="{CD2648F0-DFC2-4559-88CC-F36164D9D0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817374" y="3571876"/>
            <a:ext cx="2262484" cy="2262484"/>
          </a:xfrm>
          <a:prstGeom prst="rect">
            <a:avLst/>
          </a:prstGeom>
        </p:spPr>
      </p:pic>
    </p:spTree>
    <p:extLst>
      <p:ext uri="{BB962C8B-B14F-4D97-AF65-F5344CB8AC3E}">
        <p14:creationId xmlns:p14="http://schemas.microsoft.com/office/powerpoint/2010/main" val="3354745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worker standing on materials placed on top of a mobile 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288" y="1806702"/>
            <a:ext cx="5334000" cy="40005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6" name="Graphic 5" descr="No sign">
            <a:extLst>
              <a:ext uri="{FF2B5EF4-FFF2-40B4-BE49-F238E27FC236}">
                <a16:creationId xmlns:a16="http://schemas.microsoft.com/office/drawing/2014/main" id="{F03B5431-3DB1-48E8-8EA7-EB269DC81DC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998779" y="3168434"/>
            <a:ext cx="2267584" cy="2267584"/>
          </a:xfrm>
          <a:prstGeom prst="rect">
            <a:avLst/>
          </a:prstGeom>
        </p:spPr>
      </p:pic>
    </p:spTree>
    <p:extLst>
      <p:ext uri="{BB962C8B-B14F-4D97-AF65-F5344CB8AC3E}">
        <p14:creationId xmlns:p14="http://schemas.microsoft.com/office/powerpoint/2010/main" val="2476125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bricks placed on fabricated frame plan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768" y="1652016"/>
            <a:ext cx="5486400" cy="41148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7" name="Graphic 6" descr="No sign">
            <a:extLst>
              <a:ext uri="{FF2B5EF4-FFF2-40B4-BE49-F238E27FC236}">
                <a16:creationId xmlns:a16="http://schemas.microsoft.com/office/drawing/2014/main" id="{721E99F3-8642-4C21-8EAF-3D99D951A48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9313" y="2530483"/>
            <a:ext cx="2703739" cy="2703739"/>
          </a:xfrm>
          <a:prstGeom prst="rect">
            <a:avLst/>
          </a:prstGeom>
        </p:spPr>
      </p:pic>
    </p:spTree>
    <p:extLst>
      <p:ext uri="{BB962C8B-B14F-4D97-AF65-F5344CB8AC3E}">
        <p14:creationId xmlns:p14="http://schemas.microsoft.com/office/powerpoint/2010/main" val="963375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worker standing on a job-made scaffold with numerous safety hazard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864" y="1737931"/>
            <a:ext cx="5791200" cy="416242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6" name="Graphic 5" descr="No sign">
            <a:extLst>
              <a:ext uri="{FF2B5EF4-FFF2-40B4-BE49-F238E27FC236}">
                <a16:creationId xmlns:a16="http://schemas.microsoft.com/office/drawing/2014/main" id="{B526D66D-E22D-45A1-A2E9-06A3A79A25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492450" y="3890021"/>
            <a:ext cx="1977614" cy="1977614"/>
          </a:xfrm>
          <a:prstGeom prst="rect">
            <a:avLst/>
          </a:prstGeom>
        </p:spPr>
      </p:pic>
      <p:pic>
        <p:nvPicPr>
          <p:cNvPr id="8" name="Graphic 7" descr="No sign">
            <a:extLst>
              <a:ext uri="{FF2B5EF4-FFF2-40B4-BE49-F238E27FC236}">
                <a16:creationId xmlns:a16="http://schemas.microsoft.com/office/drawing/2014/main" id="{2997430F-33CE-4CDA-8ADF-146B5C7E253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31050" y="2831272"/>
            <a:ext cx="1977614" cy="1977614"/>
          </a:xfrm>
          <a:prstGeom prst="rect">
            <a:avLst/>
          </a:prstGeom>
        </p:spPr>
      </p:pic>
    </p:spTree>
    <p:extLst>
      <p:ext uri="{BB962C8B-B14F-4D97-AF65-F5344CB8AC3E}">
        <p14:creationId xmlns:p14="http://schemas.microsoft.com/office/powerpoint/2010/main" val="1012691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fabricated frame scaffold with numerous safety hazard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81" y="1530096"/>
            <a:ext cx="5343525" cy="41148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7" name="Graphic 6" descr="No sign">
            <a:extLst>
              <a:ext uri="{FF2B5EF4-FFF2-40B4-BE49-F238E27FC236}">
                <a16:creationId xmlns:a16="http://schemas.microsoft.com/office/drawing/2014/main" id="{913F5265-F58C-409E-84E3-095EE0F0B1F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41100" y="3128021"/>
            <a:ext cx="1977614" cy="1977614"/>
          </a:xfrm>
          <a:prstGeom prst="rect">
            <a:avLst/>
          </a:prstGeom>
        </p:spPr>
      </p:pic>
    </p:spTree>
    <p:extLst>
      <p:ext uri="{BB962C8B-B14F-4D97-AF65-F5344CB8AC3E}">
        <p14:creationId xmlns:p14="http://schemas.microsoft.com/office/powerpoint/2010/main" val="698009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Copyright Information </a:t>
            </a:r>
            <a:r>
              <a:rPr lang="en-US" dirty="0">
                <a:latin typeface="Arial" panose="020B0604020202020204" pitchFamily="34" charset="0"/>
                <a:cs typeface="Arial" panose="020B0604020202020204" pitchFamily="34" charset="0"/>
              </a:rPr>
              <a:t>©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2816746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job-made scaffold with nuermous safety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708" y="1871091"/>
            <a:ext cx="5715000" cy="428625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6" name="Graphic 5" descr="No sign">
            <a:extLst>
              <a:ext uri="{FF2B5EF4-FFF2-40B4-BE49-F238E27FC236}">
                <a16:creationId xmlns:a16="http://schemas.microsoft.com/office/drawing/2014/main" id="{42F46FBC-DE9F-4148-8FAA-9D80EA16F25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43600" y="3452313"/>
            <a:ext cx="2275114" cy="2275114"/>
          </a:xfrm>
          <a:prstGeom prst="rect">
            <a:avLst/>
          </a:prstGeom>
        </p:spPr>
      </p:pic>
    </p:spTree>
    <p:extLst>
      <p:ext uri="{BB962C8B-B14F-4D97-AF65-F5344CB8AC3E}">
        <p14:creationId xmlns:p14="http://schemas.microsoft.com/office/powerpoint/2010/main" val="4155222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depicts a worker climbing the cross bracing of a fabricated frame 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540" y="1789176"/>
            <a:ext cx="5867400" cy="45720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7" name="Graphic 6" descr="No sign">
            <a:extLst>
              <a:ext uri="{FF2B5EF4-FFF2-40B4-BE49-F238E27FC236}">
                <a16:creationId xmlns:a16="http://schemas.microsoft.com/office/drawing/2014/main" id="{D87EA346-4504-4427-B228-360AC3497E0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348472" y="2715937"/>
            <a:ext cx="2575151" cy="2575151"/>
          </a:xfrm>
          <a:prstGeom prst="rect">
            <a:avLst/>
          </a:prstGeom>
        </p:spPr>
      </p:pic>
    </p:spTree>
    <p:extLst>
      <p:ext uri="{BB962C8B-B14F-4D97-AF65-F5344CB8AC3E}">
        <p14:creationId xmlns:p14="http://schemas.microsoft.com/office/powerpoint/2010/main" val="721333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3D51E5E8-3062-46F3-91B7-973E4BD17857}"/>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pic>
        <p:nvPicPr>
          <p:cNvPr id="105475" name="Picture 3" descr="Image depicts a damaged section of scaffold planking." title="Image 2.58">
            <a:extLst>
              <a:ext uri="{FF2B5EF4-FFF2-40B4-BE49-F238E27FC236}">
                <a16:creationId xmlns:a16="http://schemas.microsoft.com/office/drawing/2014/main" id="{8A961B25-4E68-4B0D-A2D8-76C59A7D9E53}"/>
              </a:ext>
            </a:extLst>
          </p:cNvPr>
          <p:cNvPicPr>
            <a:picLocks noGrp="1" noChangeAspect="1" noChangeArrowheads="1"/>
          </p:cNvPicPr>
          <p:nvPr>
            <p:ph idx="1"/>
          </p:nvPr>
        </p:nvPicPr>
        <p:blipFill>
          <a:blip r:embed="rId3">
            <a:lum bright="18000"/>
            <a:extLst>
              <a:ext uri="{28A0092B-C50C-407E-A947-70E740481C1C}">
                <a14:useLocalDpi xmlns:a14="http://schemas.microsoft.com/office/drawing/2010/main"/>
              </a:ext>
            </a:extLst>
          </a:blip>
          <a:srcRect/>
          <a:stretch>
            <a:fillRect/>
          </a:stretch>
        </p:blipFill>
        <p:spPr>
          <a:xfrm>
            <a:off x="1524000" y="1346478"/>
            <a:ext cx="7348695" cy="5511521"/>
          </a:xfrm>
          <a:solidFill>
            <a:schemeClr val="bg1"/>
          </a:solidFill>
        </p:spPr>
      </p:pic>
      <p:pic>
        <p:nvPicPr>
          <p:cNvPr id="4" name="Graphic 3" descr="No sign">
            <a:extLst>
              <a:ext uri="{FF2B5EF4-FFF2-40B4-BE49-F238E27FC236}">
                <a16:creationId xmlns:a16="http://schemas.microsoft.com/office/drawing/2014/main" id="{81D59783-73F1-4852-894A-D12DFE46918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443288" y="3454409"/>
            <a:ext cx="2603726" cy="2603726"/>
          </a:xfrm>
          <a:prstGeom prst="rect">
            <a:avLst/>
          </a:prstGeom>
        </p:spPr>
      </p:pic>
    </p:spTree>
    <p:extLst>
      <p:ext uri="{BB962C8B-B14F-4D97-AF65-F5344CB8AC3E}">
        <p14:creationId xmlns:p14="http://schemas.microsoft.com/office/powerpoint/2010/main" val="4136758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6" name="Rectangle 10">
            <a:extLst>
              <a:ext uri="{FF2B5EF4-FFF2-40B4-BE49-F238E27FC236}">
                <a16:creationId xmlns:a16="http://schemas.microsoft.com/office/drawing/2014/main" id="{BD39069A-248C-4DFB-BDA1-7D6009BC15F6}"/>
              </a:ext>
            </a:extLst>
          </p:cNvPr>
          <p:cNvSpPr>
            <a:spLocks noGrp="1" noChangeArrowheads="1"/>
          </p:cNvSpPr>
          <p:nvPr>
            <p:ph type="title"/>
          </p:nvPr>
        </p:nvSpPr>
        <p:spPr/>
        <p:txBody>
          <a:bodyPr/>
          <a:lstStyle/>
          <a:p>
            <a:pPr eaLnBrk="1" hangingPunct="1">
              <a:defRPr/>
            </a:pPr>
            <a:r>
              <a:rPr lang="en-US" dirty="0" smtClean="0"/>
              <a:t>Identify  </a:t>
            </a:r>
            <a:r>
              <a:rPr lang="en-US" dirty="0"/>
              <a:t>the </a:t>
            </a:r>
            <a:r>
              <a:rPr lang="en-US" dirty="0" smtClean="0"/>
              <a:t> Hazards</a:t>
            </a:r>
            <a:endParaRPr lang="en-US" dirty="0"/>
          </a:p>
        </p:txBody>
      </p:sp>
      <p:pic>
        <p:nvPicPr>
          <p:cNvPr id="107523" name="Picture 9" descr="Image depicts bricks placed on damaged sections of scaffold planking." title="Image 2.59">
            <a:extLst>
              <a:ext uri="{FF2B5EF4-FFF2-40B4-BE49-F238E27FC236}">
                <a16:creationId xmlns:a16="http://schemas.microsoft.com/office/drawing/2014/main" id="{FD2CA871-28DE-4D59-A971-DCBD2DC07A1C}"/>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015112" y="1519814"/>
            <a:ext cx="6897775" cy="5058014"/>
          </a:xfrm>
          <a:noFill/>
        </p:spPr>
      </p:pic>
      <p:pic>
        <p:nvPicPr>
          <p:cNvPr id="4" name="Graphic 3" descr="No sign">
            <a:extLst>
              <a:ext uri="{FF2B5EF4-FFF2-40B4-BE49-F238E27FC236}">
                <a16:creationId xmlns:a16="http://schemas.microsoft.com/office/drawing/2014/main" id="{8BC6BA0F-CA8D-4599-B66D-6C38D3A2C3A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00512" y="2527762"/>
            <a:ext cx="3303814" cy="3303814"/>
          </a:xfrm>
          <a:prstGeom prst="rect">
            <a:avLst/>
          </a:prstGeom>
        </p:spPr>
      </p:pic>
    </p:spTree>
    <p:extLst>
      <p:ext uri="{BB962C8B-B14F-4D97-AF65-F5344CB8AC3E}">
        <p14:creationId xmlns:p14="http://schemas.microsoft.com/office/powerpoint/2010/main" val="59678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1" name="Rectangle 5">
            <a:extLst>
              <a:ext uri="{FF2B5EF4-FFF2-40B4-BE49-F238E27FC236}">
                <a16:creationId xmlns:a16="http://schemas.microsoft.com/office/drawing/2014/main" id="{04C238F2-311D-4747-B900-8DE04C75F9A7}"/>
              </a:ext>
            </a:extLst>
          </p:cNvPr>
          <p:cNvSpPr>
            <a:spLocks noGrp="1" noChangeArrowheads="1"/>
          </p:cNvSpPr>
          <p:nvPr>
            <p:ph type="title"/>
          </p:nvPr>
        </p:nvSpPr>
        <p:spPr/>
        <p:txBody>
          <a:bodyPr/>
          <a:lstStyle/>
          <a:p>
            <a:pPr eaLnBrk="1" hangingPunct="1">
              <a:defRPr/>
            </a:pPr>
            <a:r>
              <a:rPr lang="en-US" dirty="0" smtClean="0"/>
              <a:t>Identify  the  Hazards </a:t>
            </a:r>
            <a:endParaRPr lang="en-US" dirty="0"/>
          </a:p>
        </p:txBody>
      </p:sp>
      <p:pic>
        <p:nvPicPr>
          <p:cNvPr id="125955" name="Picture 4" descr="Image depicts a job-made scaffold with workers working from it. " title="Image 2.60">
            <a:extLst>
              <a:ext uri="{FF2B5EF4-FFF2-40B4-BE49-F238E27FC236}">
                <a16:creationId xmlns:a16="http://schemas.microsoft.com/office/drawing/2014/main" id="{5265F463-C4DC-47C6-96F2-822C7B898E0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117879"/>
            <a:ext cx="7653495" cy="5740121"/>
          </a:xfrm>
          <a:noFill/>
        </p:spPr>
      </p:pic>
      <p:pic>
        <p:nvPicPr>
          <p:cNvPr id="4" name="Picture 4" descr="Image depicts a job-made scaffold with workers working from it. " title="Image 2.60">
            <a:extLst>
              <a:ext uri="{FF2B5EF4-FFF2-40B4-BE49-F238E27FC236}">
                <a16:creationId xmlns:a16="http://schemas.microsoft.com/office/drawing/2014/main" id="{D9B3DF82-EECA-465B-865E-9BC561381A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89825" y="1625256"/>
            <a:ext cx="4702175" cy="3657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Graphic 4" descr="No sign">
            <a:extLst>
              <a:ext uri="{FF2B5EF4-FFF2-40B4-BE49-F238E27FC236}">
                <a16:creationId xmlns:a16="http://schemas.microsoft.com/office/drawing/2014/main" id="{E35A5EB2-9DD3-4C17-8993-1155EF71A9B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424608" y="1853248"/>
            <a:ext cx="2996279" cy="2996279"/>
          </a:xfrm>
          <a:prstGeom prst="rect">
            <a:avLst/>
          </a:prstGeom>
        </p:spPr>
      </p:pic>
    </p:spTree>
    <p:extLst>
      <p:ext uri="{BB962C8B-B14F-4D97-AF65-F5344CB8AC3E}">
        <p14:creationId xmlns:p14="http://schemas.microsoft.com/office/powerpoint/2010/main" val="3479611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9" name="Rectangle 5">
            <a:extLst>
              <a:ext uri="{FF2B5EF4-FFF2-40B4-BE49-F238E27FC236}">
                <a16:creationId xmlns:a16="http://schemas.microsoft.com/office/drawing/2014/main" id="{A41B293D-F42E-41A8-A2E4-3FCE53D4415E}"/>
              </a:ext>
            </a:extLst>
          </p:cNvPr>
          <p:cNvSpPr>
            <a:spLocks noGrp="1" noChangeArrowheads="1"/>
          </p:cNvSpPr>
          <p:nvPr>
            <p:ph type="title"/>
          </p:nvPr>
        </p:nvSpPr>
        <p:spPr>
          <a:xfrm>
            <a:off x="646111" y="452718"/>
            <a:ext cx="11220992" cy="1400530"/>
          </a:xfrm>
        </p:spPr>
        <p:txBody>
          <a:bodyPr/>
          <a:lstStyle/>
          <a:p>
            <a:pPr eaLnBrk="1" hangingPunct="1">
              <a:defRPr/>
            </a:pPr>
            <a:r>
              <a:rPr lang="en-US" dirty="0"/>
              <a:t>Safe Practices - Fully Planked Scaffold</a:t>
            </a:r>
          </a:p>
        </p:txBody>
      </p:sp>
      <p:pic>
        <p:nvPicPr>
          <p:cNvPr id="111619" name="Picture 4" descr="Image depicts a properly constructed fabricated frame scaffold with planking." title="Image 2.61">
            <a:extLst>
              <a:ext uri="{FF2B5EF4-FFF2-40B4-BE49-F238E27FC236}">
                <a16:creationId xmlns:a16="http://schemas.microsoft.com/office/drawing/2014/main" id="{5BE970ED-E95B-47B4-825F-E7315A57DB79}"/>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298560" y="1490506"/>
            <a:ext cx="6858000" cy="4953000"/>
          </a:xfrm>
          <a:noFill/>
        </p:spPr>
      </p:pic>
    </p:spTree>
    <p:extLst>
      <p:ext uri="{BB962C8B-B14F-4D97-AF65-F5344CB8AC3E}">
        <p14:creationId xmlns:p14="http://schemas.microsoft.com/office/powerpoint/2010/main" val="54806414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F3135AA4-6E26-425B-8D92-7F6C29D655D6}"/>
              </a:ext>
            </a:extLst>
          </p:cNvPr>
          <p:cNvSpPr>
            <a:spLocks noGrp="1" noChangeArrowheads="1"/>
          </p:cNvSpPr>
          <p:nvPr>
            <p:ph type="title"/>
          </p:nvPr>
        </p:nvSpPr>
        <p:spPr>
          <a:xfrm>
            <a:off x="646111" y="452718"/>
            <a:ext cx="11100412" cy="1400530"/>
          </a:xfrm>
        </p:spPr>
        <p:txBody>
          <a:bodyPr/>
          <a:lstStyle/>
          <a:p>
            <a:pPr eaLnBrk="1" hangingPunct="1">
              <a:defRPr/>
            </a:pPr>
            <a:r>
              <a:rPr lang="en-US" dirty="0"/>
              <a:t>Safe Practices – Pump-Jack Scaffold</a:t>
            </a:r>
          </a:p>
        </p:txBody>
      </p:sp>
      <p:pic>
        <p:nvPicPr>
          <p:cNvPr id="2" name="Picture 1" descr="Image depicts a worker on a pump-jack scaffold." title="Image 2.6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1319429"/>
            <a:ext cx="7172325" cy="5372100"/>
          </a:xfrm>
          <a:prstGeom prst="rect">
            <a:avLst/>
          </a:prstGeom>
        </p:spPr>
      </p:pic>
    </p:spTree>
    <p:extLst>
      <p:ext uri="{BB962C8B-B14F-4D97-AF65-F5344CB8AC3E}">
        <p14:creationId xmlns:p14="http://schemas.microsoft.com/office/powerpoint/2010/main" val="6704719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BCDF93B0-45BB-456E-BA7F-0FE8D790568E}"/>
              </a:ext>
            </a:extLst>
          </p:cNvPr>
          <p:cNvSpPr>
            <a:spLocks noGrp="1" noChangeArrowheads="1"/>
          </p:cNvSpPr>
          <p:nvPr>
            <p:ph type="title"/>
          </p:nvPr>
        </p:nvSpPr>
        <p:spPr>
          <a:xfrm>
            <a:off x="676256" y="369560"/>
            <a:ext cx="9404723" cy="1400530"/>
          </a:xfrm>
        </p:spPr>
        <p:txBody>
          <a:bodyPr/>
          <a:lstStyle/>
          <a:p>
            <a:pPr eaLnBrk="1" hangingPunct="1">
              <a:defRPr/>
            </a:pPr>
            <a:r>
              <a:rPr lang="en-US" sz="3600" dirty="0"/>
              <a:t>PFAS Used with Ladder Jack Scaffold</a:t>
            </a:r>
          </a:p>
        </p:txBody>
      </p:sp>
      <p:pic>
        <p:nvPicPr>
          <p:cNvPr id="2" name="Picture 1" descr="Image depicts a worker using a PFAS on a ladder jack scaffold." title="Image 2.6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7755" y="1063137"/>
            <a:ext cx="7629525" cy="5724525"/>
          </a:xfrm>
          <a:prstGeom prst="rect">
            <a:avLst/>
          </a:prstGeom>
        </p:spPr>
      </p:pic>
    </p:spTree>
    <p:extLst>
      <p:ext uri="{BB962C8B-B14F-4D97-AF65-F5344CB8AC3E}">
        <p14:creationId xmlns:p14="http://schemas.microsoft.com/office/powerpoint/2010/main" val="38323067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D45BC4DD-9F1D-47E3-BE0B-F0F2AD038F5A}"/>
              </a:ext>
            </a:extLst>
          </p:cNvPr>
          <p:cNvSpPr>
            <a:spLocks noGrp="1" noChangeArrowheads="1"/>
          </p:cNvSpPr>
          <p:nvPr>
            <p:ph type="title"/>
          </p:nvPr>
        </p:nvSpPr>
        <p:spPr/>
        <p:txBody>
          <a:bodyPr/>
          <a:lstStyle/>
          <a:p>
            <a:pPr eaLnBrk="1" hangingPunct="1">
              <a:defRPr/>
            </a:pPr>
            <a:r>
              <a:rPr lang="en-US"/>
              <a:t>Aerial Lifts</a:t>
            </a:r>
          </a:p>
        </p:txBody>
      </p:sp>
      <p:sp>
        <p:nvSpPr>
          <p:cNvPr id="132099" name="Rectangle 3">
            <a:extLst>
              <a:ext uri="{FF2B5EF4-FFF2-40B4-BE49-F238E27FC236}">
                <a16:creationId xmlns:a16="http://schemas.microsoft.com/office/drawing/2014/main" id="{114C3B0E-70F4-4B0C-A03C-06C3BA9C0C24}"/>
              </a:ext>
            </a:extLst>
          </p:cNvPr>
          <p:cNvSpPr>
            <a:spLocks noGrp="1" noChangeArrowheads="1"/>
          </p:cNvSpPr>
          <p:nvPr>
            <p:ph idx="1"/>
          </p:nvPr>
        </p:nvSpPr>
        <p:spPr>
          <a:xfrm>
            <a:off x="1104293" y="1693689"/>
            <a:ext cx="8946541" cy="4195481"/>
          </a:xfrm>
        </p:spPr>
        <p:txBody>
          <a:bodyPr>
            <a:normAutofit fontScale="92500" lnSpcReduction="20000"/>
          </a:bodyPr>
          <a:lstStyle/>
          <a:p>
            <a:pPr eaLnBrk="1" hangingPunct="1"/>
            <a:r>
              <a:rPr lang="en-US" altLang="en-US" dirty="0"/>
              <a:t>Aerial lifts (e.g., JLG boom lift) or approved personnel lift baskets on rough terrain forklifts is a safe alternative to working from:</a:t>
            </a:r>
          </a:p>
          <a:p>
            <a:pPr lvl="2" eaLnBrk="1" hangingPunct="1"/>
            <a:r>
              <a:rPr lang="en-US" altLang="en-US" dirty="0"/>
              <a:t>Ladders, or</a:t>
            </a:r>
            <a:r>
              <a:rPr lang="en-US" altLang="en-US" b="1" dirty="0"/>
              <a:t> </a:t>
            </a:r>
          </a:p>
          <a:p>
            <a:pPr lvl="2" eaLnBrk="1" hangingPunct="1"/>
            <a:r>
              <a:rPr lang="en-US" altLang="en-US" dirty="0"/>
              <a:t>other types of scaffolding. </a:t>
            </a:r>
          </a:p>
          <a:p>
            <a:pPr eaLnBrk="1" hangingPunct="1"/>
            <a:r>
              <a:rPr lang="en-US" altLang="en-US" dirty="0"/>
              <a:t>An aerial lift can be used for the installations of:</a:t>
            </a:r>
          </a:p>
          <a:p>
            <a:pPr lvl="2" eaLnBrk="1" hangingPunct="1"/>
            <a:r>
              <a:rPr lang="en-US" altLang="en-US" dirty="0"/>
              <a:t>windows</a:t>
            </a:r>
          </a:p>
          <a:p>
            <a:pPr lvl="2" eaLnBrk="1" hangingPunct="1"/>
            <a:r>
              <a:rPr lang="en-US" altLang="en-US" dirty="0"/>
              <a:t>soffit</a:t>
            </a:r>
          </a:p>
          <a:p>
            <a:pPr lvl="2" eaLnBrk="1" hangingPunct="1"/>
            <a:r>
              <a:rPr lang="en-US" altLang="en-US" dirty="0"/>
              <a:t>fascia</a:t>
            </a:r>
          </a:p>
          <a:p>
            <a:pPr lvl="2" eaLnBrk="1" hangingPunct="1"/>
            <a:r>
              <a:rPr lang="en-US" altLang="en-US" dirty="0"/>
              <a:t>gutters</a:t>
            </a:r>
          </a:p>
          <a:p>
            <a:pPr lvl="2" eaLnBrk="1" hangingPunct="1"/>
            <a:r>
              <a:rPr lang="en-US" altLang="en-US" dirty="0"/>
              <a:t>siding</a:t>
            </a:r>
          </a:p>
        </p:txBody>
      </p:sp>
    </p:spTree>
    <p:extLst>
      <p:ext uri="{BB962C8B-B14F-4D97-AF65-F5344CB8AC3E}">
        <p14:creationId xmlns:p14="http://schemas.microsoft.com/office/powerpoint/2010/main" val="391360109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197D-0B2B-405D-A4DE-315978726DAB}"/>
              </a:ext>
            </a:extLst>
          </p:cNvPr>
          <p:cNvSpPr>
            <a:spLocks noGrp="1"/>
          </p:cNvSpPr>
          <p:nvPr>
            <p:ph type="title"/>
          </p:nvPr>
        </p:nvSpPr>
        <p:spPr/>
        <p:txBody>
          <a:bodyPr/>
          <a:lstStyle/>
          <a:p>
            <a:pPr>
              <a:defRPr/>
            </a:pPr>
            <a:r>
              <a:rPr lang="en-US" dirty="0"/>
              <a:t>Aerial Lifts, </a:t>
            </a:r>
            <a:r>
              <a:rPr lang="en-US" sz="3200" dirty="0"/>
              <a:t>cont</a:t>
            </a:r>
            <a:r>
              <a:rPr lang="en-US" sz="2800" dirty="0"/>
              <a:t>.</a:t>
            </a:r>
          </a:p>
        </p:txBody>
      </p:sp>
      <p:pic>
        <p:nvPicPr>
          <p:cNvPr id="4" name="Picture 3" descr="Image depicts an aerial lift on a jobsite." title="Image 2.6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748" y="1371600"/>
            <a:ext cx="8534400" cy="5334000"/>
          </a:xfrm>
          <a:prstGeom prst="rect">
            <a:avLst/>
          </a:prstGeom>
        </p:spPr>
      </p:pic>
    </p:spTree>
    <p:extLst>
      <p:ext uri="{BB962C8B-B14F-4D97-AF65-F5344CB8AC3E}">
        <p14:creationId xmlns:p14="http://schemas.microsoft.com/office/powerpoint/2010/main" val="33782683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Section </a:t>
            </a:r>
            <a:r>
              <a:rPr lang="en-US" dirty="0" smtClean="0"/>
              <a:t>3</a:t>
            </a:r>
            <a:endParaRPr lang="en-US" dirty="0"/>
          </a:p>
        </p:txBody>
      </p:sp>
      <p:sp>
        <p:nvSpPr>
          <p:cNvPr id="3" name="Content Placeholder 2"/>
          <p:cNvSpPr>
            <a:spLocks noGrp="1"/>
          </p:cNvSpPr>
          <p:nvPr>
            <p:ph idx="1"/>
          </p:nvPr>
        </p:nvSpPr>
        <p:spPr/>
        <p:txBody>
          <a:bodyPr>
            <a:normAutofit/>
          </a:bodyPr>
          <a:lstStyle/>
          <a:p>
            <a:r>
              <a:rPr lang="en-US" dirty="0" smtClean="0"/>
              <a:t>Identify </a:t>
            </a:r>
            <a:r>
              <a:rPr lang="en-US" dirty="0"/>
              <a:t>general requirements for safely building and using scaffolds. </a:t>
            </a:r>
          </a:p>
          <a:p>
            <a:r>
              <a:rPr lang="en-US" dirty="0"/>
              <a:t>Identify competent person responsibilities.</a:t>
            </a:r>
          </a:p>
          <a:p>
            <a:r>
              <a:rPr lang="en-US" dirty="0"/>
              <a:t>How to access scaffolds safely.</a:t>
            </a:r>
          </a:p>
          <a:p>
            <a:r>
              <a:rPr lang="en-US" dirty="0"/>
              <a:t>Determine proper fall protection including guardrails and personal fall arrest systems.</a:t>
            </a:r>
          </a:p>
          <a:p>
            <a:r>
              <a:rPr lang="en-US" dirty="0"/>
              <a:t>Identify safety requirements applicable to specific types of scaffolds.</a:t>
            </a:r>
          </a:p>
          <a:p>
            <a:endParaRPr lang="en-US" dirty="0"/>
          </a:p>
          <a:p>
            <a:endParaRPr lang="en-US" dirty="0"/>
          </a:p>
        </p:txBody>
      </p:sp>
    </p:spTree>
    <p:extLst>
      <p:ext uri="{BB962C8B-B14F-4D97-AF65-F5344CB8AC3E}">
        <p14:creationId xmlns:p14="http://schemas.microsoft.com/office/powerpoint/2010/main" val="2025071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267750-B4C1-43E8-9B92-CE93D33030B9}"/>
              </a:ext>
            </a:extLst>
          </p:cNvPr>
          <p:cNvSpPr>
            <a:spLocks noGrp="1"/>
          </p:cNvSpPr>
          <p:nvPr>
            <p:ph type="title"/>
          </p:nvPr>
        </p:nvSpPr>
        <p:spPr/>
        <p:txBody>
          <a:bodyPr/>
          <a:lstStyle/>
          <a:p>
            <a:pPr>
              <a:defRPr/>
            </a:pPr>
            <a:r>
              <a:rPr lang="en-US" dirty="0"/>
              <a:t>Aerial Lifts, </a:t>
            </a:r>
            <a:r>
              <a:rPr lang="en-US" sz="3200" dirty="0"/>
              <a:t>cont</a:t>
            </a:r>
            <a:r>
              <a:rPr lang="en-US" sz="2800" dirty="0" smtClean="0"/>
              <a:t>. </a:t>
            </a:r>
            <a:endParaRPr lang="en-US" sz="2800" dirty="0"/>
          </a:p>
        </p:txBody>
      </p:sp>
      <p:pic>
        <p:nvPicPr>
          <p:cNvPr id="136195" name="Content Placeholder 3" descr="Image depicts a man basket attached to an off-road forklift. " title="Image 2.65">
            <a:extLst>
              <a:ext uri="{FF2B5EF4-FFF2-40B4-BE49-F238E27FC236}">
                <a16:creationId xmlns:a16="http://schemas.microsoft.com/office/drawing/2014/main" id="{B23843D2-9CAD-489D-A210-87411717A6DF}"/>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143000" y="1447800"/>
            <a:ext cx="4648200" cy="5410200"/>
          </a:xfrm>
        </p:spPr>
      </p:pic>
      <p:pic>
        <p:nvPicPr>
          <p:cNvPr id="136196" name="Picture 6" descr="Image depicts a worker using a PFAS attached to an aerial lift basket." title="Image 2.66">
            <a:extLst>
              <a:ext uri="{FF2B5EF4-FFF2-40B4-BE49-F238E27FC236}">
                <a16:creationId xmlns:a16="http://schemas.microsoft.com/office/drawing/2014/main" id="{5D5A6DFE-B630-445F-8F77-4F5E30B3023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1" y="1447800"/>
            <a:ext cx="47545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70031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584DF039-7BA1-4DF3-998D-0F213CF4696C}"/>
              </a:ext>
            </a:extLst>
          </p:cNvPr>
          <p:cNvSpPr>
            <a:spLocks noGrp="1" noChangeArrowheads="1"/>
          </p:cNvSpPr>
          <p:nvPr>
            <p:ph type="title"/>
          </p:nvPr>
        </p:nvSpPr>
        <p:spPr/>
        <p:txBody>
          <a:bodyPr/>
          <a:lstStyle/>
          <a:p>
            <a:pPr eaLnBrk="1" hangingPunct="1">
              <a:defRPr/>
            </a:pPr>
            <a:r>
              <a:rPr lang="en-US" dirty="0" smtClean="0"/>
              <a:t> Aerial </a:t>
            </a:r>
            <a:r>
              <a:rPr lang="en-US" dirty="0"/>
              <a:t>Lifts, </a:t>
            </a:r>
            <a:r>
              <a:rPr lang="en-US" sz="3200" dirty="0"/>
              <a:t>cont.</a:t>
            </a:r>
          </a:p>
        </p:txBody>
      </p:sp>
      <p:sp>
        <p:nvSpPr>
          <p:cNvPr id="254979" name="Rectangle 3">
            <a:extLst>
              <a:ext uri="{FF2B5EF4-FFF2-40B4-BE49-F238E27FC236}">
                <a16:creationId xmlns:a16="http://schemas.microsoft.com/office/drawing/2014/main" id="{A0F7D479-08B2-4F20-AC9C-1F0FF043B2C9}"/>
              </a:ext>
            </a:extLst>
          </p:cNvPr>
          <p:cNvSpPr>
            <a:spLocks noGrp="1" noChangeArrowheads="1"/>
          </p:cNvSpPr>
          <p:nvPr>
            <p:ph idx="1"/>
          </p:nvPr>
        </p:nvSpPr>
        <p:spPr>
          <a:xfrm>
            <a:off x="1981200" y="1600200"/>
            <a:ext cx="8229600" cy="4343400"/>
          </a:xfrm>
          <a:solidFill>
            <a:schemeClr val="bg1"/>
          </a:solidFill>
          <a:ln w="38100" cap="flat" cmpd="dbl" algn="ctr">
            <a:solidFill>
              <a:schemeClr val="tx1"/>
            </a:solidFill>
            <a:miter lim="800000"/>
            <a:headEnd/>
            <a:tailEnd/>
          </a:ln>
          <a:effectLst>
            <a:outerShdw dist="35921" dir="2700000" algn="ctr" rotWithShape="0">
              <a:schemeClr val="bg2"/>
            </a:outerShdw>
          </a:effectLst>
        </p:spPr>
        <p:txBody>
          <a:bodyPr>
            <a:normAutofit/>
          </a:bodyPr>
          <a:lstStyle/>
          <a:p>
            <a:pPr marL="609600" indent="-609600">
              <a:buNone/>
            </a:pPr>
            <a:r>
              <a:rPr lang="en-US" altLang="en-US" sz="2400" dirty="0"/>
              <a:t>The </a:t>
            </a:r>
            <a:r>
              <a:rPr lang="en-US" altLang="en-US" sz="2400" dirty="0">
                <a:solidFill>
                  <a:srgbClr val="FF3300"/>
                </a:solidFill>
              </a:rPr>
              <a:t>competent person</a:t>
            </a:r>
            <a:r>
              <a:rPr lang="en-US" altLang="en-US" sz="2400" dirty="0"/>
              <a:t> should:</a:t>
            </a:r>
          </a:p>
          <a:p>
            <a:pPr marL="609600" indent="-609600"/>
            <a:r>
              <a:rPr lang="en-US" altLang="en-US" sz="2400" dirty="0"/>
              <a:t>Restrict operation of aerial lifts or forklift vehicles to trained and authorized personnel.</a:t>
            </a:r>
          </a:p>
          <a:p>
            <a:pPr marL="609600" indent="-609600"/>
            <a:r>
              <a:rPr lang="en-US" altLang="en-US" sz="2400" dirty="0"/>
              <a:t>Use only commercially built personnel baskets designed for lifting workers. </a:t>
            </a:r>
          </a:p>
          <a:p>
            <a:pPr marL="990600" lvl="1" indent="-533400"/>
            <a:r>
              <a:rPr lang="en-US" altLang="en-US" dirty="0"/>
              <a:t>Follow the American National Standards Institute’s (ANSI) standards for using personnel lift baskets.</a:t>
            </a:r>
          </a:p>
          <a:p>
            <a:pPr marL="609600" indent="-609600"/>
            <a:r>
              <a:rPr lang="en-US" altLang="en-US" sz="2400" dirty="0"/>
              <a:t>Make certain that homemade boxes lifted by a forklift are not used—homemade boxes are unacceptable.</a:t>
            </a:r>
          </a:p>
        </p:txBody>
      </p:sp>
    </p:spTree>
    <p:extLst>
      <p:ext uri="{BB962C8B-B14F-4D97-AF65-F5344CB8AC3E}">
        <p14:creationId xmlns:p14="http://schemas.microsoft.com/office/powerpoint/2010/main" val="2249127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ED6C6106-340F-4603-94E8-92D479B1279A}"/>
              </a:ext>
            </a:extLst>
          </p:cNvPr>
          <p:cNvSpPr>
            <a:spLocks noGrp="1" noChangeArrowheads="1"/>
          </p:cNvSpPr>
          <p:nvPr>
            <p:ph type="title"/>
          </p:nvPr>
        </p:nvSpPr>
        <p:spPr/>
        <p:txBody>
          <a:bodyPr/>
          <a:lstStyle/>
          <a:p>
            <a:pPr eaLnBrk="1" hangingPunct="1">
              <a:defRPr/>
            </a:pPr>
            <a:r>
              <a:rPr lang="en-US" dirty="0" smtClean="0"/>
              <a:t> Aerial </a:t>
            </a:r>
            <a:r>
              <a:rPr lang="en-US" dirty="0"/>
              <a:t>Lifts, </a:t>
            </a:r>
            <a:r>
              <a:rPr lang="en-US" sz="3200" dirty="0"/>
              <a:t>cont</a:t>
            </a:r>
            <a:r>
              <a:rPr lang="en-US" sz="3200" dirty="0" smtClean="0"/>
              <a:t>. </a:t>
            </a:r>
            <a:endParaRPr lang="en-US" sz="3200" dirty="0"/>
          </a:p>
        </p:txBody>
      </p:sp>
      <p:sp>
        <p:nvSpPr>
          <p:cNvPr id="140291" name="Rectangle 3">
            <a:extLst>
              <a:ext uri="{FF2B5EF4-FFF2-40B4-BE49-F238E27FC236}">
                <a16:creationId xmlns:a16="http://schemas.microsoft.com/office/drawing/2014/main" id="{0D370B8E-3898-440A-96B4-4FFB2BD5F6E7}"/>
              </a:ext>
            </a:extLst>
          </p:cNvPr>
          <p:cNvSpPr>
            <a:spLocks noGrp="1" noChangeArrowheads="1"/>
          </p:cNvSpPr>
          <p:nvPr>
            <p:ph idx="1"/>
          </p:nvPr>
        </p:nvSpPr>
        <p:spPr/>
        <p:txBody>
          <a:bodyPr/>
          <a:lstStyle/>
          <a:p>
            <a:pPr eaLnBrk="1" hangingPunct="1">
              <a:buFontTx/>
              <a:buNone/>
            </a:pPr>
            <a:r>
              <a:rPr lang="en-US" altLang="en-US" sz="3600"/>
              <a:t>When in the lift:</a:t>
            </a:r>
          </a:p>
          <a:p>
            <a:pPr eaLnBrk="1" hangingPunct="1"/>
            <a:r>
              <a:rPr lang="en-US" altLang="en-US" sz="3600"/>
              <a:t>Wear a full body harness.</a:t>
            </a:r>
          </a:p>
          <a:p>
            <a:pPr eaLnBrk="1" hangingPunct="1"/>
            <a:r>
              <a:rPr lang="en-US" altLang="en-US" sz="3600"/>
              <a:t>Attach the lanyard to the boom or an approved anchor point inside the basket.</a:t>
            </a:r>
          </a:p>
          <a:p>
            <a:pPr eaLnBrk="1" hangingPunct="1"/>
            <a:endParaRPr lang="en-US" altLang="en-US"/>
          </a:p>
        </p:txBody>
      </p:sp>
    </p:spTree>
    <p:extLst>
      <p:ext uri="{BB962C8B-B14F-4D97-AF65-F5344CB8AC3E}">
        <p14:creationId xmlns:p14="http://schemas.microsoft.com/office/powerpoint/2010/main" val="7206444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B971E685-B7EF-4E0F-8221-6BCEABF5073E}"/>
              </a:ext>
            </a:extLst>
          </p:cNvPr>
          <p:cNvSpPr>
            <a:spLocks noGrp="1" noChangeArrowheads="1"/>
          </p:cNvSpPr>
          <p:nvPr>
            <p:ph type="title"/>
          </p:nvPr>
        </p:nvSpPr>
        <p:spPr/>
        <p:txBody>
          <a:bodyPr/>
          <a:lstStyle/>
          <a:p>
            <a:pPr eaLnBrk="1" hangingPunct="1">
              <a:defRPr/>
            </a:pPr>
            <a:r>
              <a:rPr lang="en-US" dirty="0"/>
              <a:t>Proper use of PFAS in Basket</a:t>
            </a:r>
          </a:p>
        </p:txBody>
      </p:sp>
      <p:pic>
        <p:nvPicPr>
          <p:cNvPr id="2" name="Picture 1" descr="Image depicts a worker in a man basket attached to an aerial lift. " title="Image 2.6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3682" y="1318729"/>
            <a:ext cx="7115175" cy="5334000"/>
          </a:xfrm>
          <a:prstGeom prst="rect">
            <a:avLst/>
          </a:prstGeom>
        </p:spPr>
      </p:pic>
    </p:spTree>
    <p:extLst>
      <p:ext uri="{BB962C8B-B14F-4D97-AF65-F5344CB8AC3E}">
        <p14:creationId xmlns:p14="http://schemas.microsoft.com/office/powerpoint/2010/main" val="134960185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FDF1D229-0AA9-461D-88E0-443C8B0811B6}"/>
              </a:ext>
            </a:extLst>
          </p:cNvPr>
          <p:cNvSpPr>
            <a:spLocks noGrp="1" noChangeArrowheads="1"/>
          </p:cNvSpPr>
          <p:nvPr>
            <p:ph type="title"/>
          </p:nvPr>
        </p:nvSpPr>
        <p:spPr/>
        <p:txBody>
          <a:bodyPr/>
          <a:lstStyle/>
          <a:p>
            <a:pPr eaLnBrk="1" hangingPunct="1">
              <a:defRPr/>
            </a:pPr>
            <a:r>
              <a:rPr lang="en-US" dirty="0" smtClean="0"/>
              <a:t>  Aerial </a:t>
            </a:r>
            <a:r>
              <a:rPr lang="en-US" dirty="0"/>
              <a:t>Lifts, </a:t>
            </a:r>
            <a:r>
              <a:rPr lang="en-US" sz="3200" dirty="0"/>
              <a:t>cont.</a:t>
            </a:r>
          </a:p>
        </p:txBody>
      </p:sp>
      <p:sp>
        <p:nvSpPr>
          <p:cNvPr id="146435" name="Rectangle 3">
            <a:extLst>
              <a:ext uri="{FF2B5EF4-FFF2-40B4-BE49-F238E27FC236}">
                <a16:creationId xmlns:a16="http://schemas.microsoft.com/office/drawing/2014/main" id="{E62E8B20-55B7-41C0-91F3-A62E4133E08E}"/>
              </a:ext>
            </a:extLst>
          </p:cNvPr>
          <p:cNvSpPr>
            <a:spLocks noGrp="1" noChangeArrowheads="1"/>
          </p:cNvSpPr>
          <p:nvPr>
            <p:ph idx="1"/>
          </p:nvPr>
        </p:nvSpPr>
        <p:spPr/>
        <p:txBody>
          <a:bodyPr/>
          <a:lstStyle/>
          <a:p>
            <a:pPr eaLnBrk="1" hangingPunct="1">
              <a:lnSpc>
                <a:spcPct val="90000"/>
              </a:lnSpc>
              <a:buFontTx/>
              <a:buNone/>
            </a:pPr>
            <a:r>
              <a:rPr lang="en-US" altLang="en-US" dirty="0"/>
              <a:t>When in the lift:</a:t>
            </a:r>
          </a:p>
          <a:p>
            <a:pPr eaLnBrk="1" hangingPunct="1">
              <a:lnSpc>
                <a:spcPct val="90000"/>
              </a:lnSpc>
            </a:pPr>
            <a:r>
              <a:rPr lang="en-US" altLang="en-US" dirty="0"/>
              <a:t>Always stand on the floor of the basket. </a:t>
            </a:r>
          </a:p>
          <a:p>
            <a:pPr eaLnBrk="1" hangingPunct="1">
              <a:lnSpc>
                <a:spcPct val="90000"/>
              </a:lnSpc>
            </a:pPr>
            <a:r>
              <a:rPr lang="en-US" altLang="en-US" dirty="0"/>
              <a:t>Do not sit or climb on the edge of the basket, lean over the edge, or climb out of the basket.</a:t>
            </a:r>
          </a:p>
          <a:p>
            <a:pPr eaLnBrk="1" hangingPunct="1">
              <a:lnSpc>
                <a:spcPct val="90000"/>
              </a:lnSpc>
            </a:pPr>
            <a:r>
              <a:rPr lang="en-US" altLang="en-US" dirty="0"/>
              <a:t>Do not use a ladder or other objects to increase reach.</a:t>
            </a:r>
          </a:p>
        </p:txBody>
      </p:sp>
    </p:spTree>
    <p:extLst>
      <p:ext uri="{BB962C8B-B14F-4D97-AF65-F5344CB8AC3E}">
        <p14:creationId xmlns:p14="http://schemas.microsoft.com/office/powerpoint/2010/main" val="263513295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2BCBD162-8C3B-458D-8389-456A487504A9}"/>
              </a:ext>
            </a:extLst>
          </p:cNvPr>
          <p:cNvSpPr>
            <a:spLocks noGrp="1" noChangeArrowheads="1"/>
          </p:cNvSpPr>
          <p:nvPr>
            <p:ph type="title"/>
          </p:nvPr>
        </p:nvSpPr>
        <p:spPr/>
        <p:txBody>
          <a:bodyPr/>
          <a:lstStyle/>
          <a:p>
            <a:pPr eaLnBrk="1" hangingPunct="1">
              <a:defRPr/>
            </a:pPr>
            <a:r>
              <a:rPr lang="en-US" dirty="0" smtClean="0"/>
              <a:t> Aerial </a:t>
            </a:r>
            <a:r>
              <a:rPr lang="en-US" dirty="0"/>
              <a:t>Lifts, </a:t>
            </a:r>
            <a:r>
              <a:rPr lang="en-US" sz="3200" dirty="0"/>
              <a:t>cont</a:t>
            </a:r>
            <a:r>
              <a:rPr lang="en-US" sz="3200" dirty="0" smtClean="0"/>
              <a:t>.  </a:t>
            </a:r>
            <a:endParaRPr lang="en-US" sz="3200" dirty="0"/>
          </a:p>
        </p:txBody>
      </p:sp>
      <p:sp>
        <p:nvSpPr>
          <p:cNvPr id="148483" name="Rectangle 3">
            <a:extLst>
              <a:ext uri="{FF2B5EF4-FFF2-40B4-BE49-F238E27FC236}">
                <a16:creationId xmlns:a16="http://schemas.microsoft.com/office/drawing/2014/main" id="{9E452F4C-5614-4603-8044-AC9FA117E584}"/>
              </a:ext>
            </a:extLst>
          </p:cNvPr>
          <p:cNvSpPr>
            <a:spLocks noGrp="1" noChangeArrowheads="1"/>
          </p:cNvSpPr>
          <p:nvPr>
            <p:ph idx="1"/>
          </p:nvPr>
        </p:nvSpPr>
        <p:spPr>
          <a:xfrm>
            <a:off x="1104293" y="1575398"/>
            <a:ext cx="8946541" cy="4195481"/>
          </a:xfrm>
        </p:spPr>
        <p:txBody>
          <a:bodyPr/>
          <a:lstStyle/>
          <a:p>
            <a:pPr eaLnBrk="1" hangingPunct="1">
              <a:lnSpc>
                <a:spcPct val="90000"/>
              </a:lnSpc>
              <a:buFontTx/>
              <a:buNone/>
            </a:pPr>
            <a:r>
              <a:rPr lang="en-US" altLang="en-US" dirty="0"/>
              <a:t>When operating the lift:</a:t>
            </a:r>
          </a:p>
          <a:p>
            <a:pPr eaLnBrk="1" hangingPunct="1">
              <a:lnSpc>
                <a:spcPct val="90000"/>
              </a:lnSpc>
            </a:pPr>
            <a:r>
              <a:rPr lang="en-US" altLang="en-US" dirty="0"/>
              <a:t>Stay at the controls at all times.</a:t>
            </a:r>
          </a:p>
          <a:p>
            <a:pPr eaLnBrk="1" hangingPunct="1">
              <a:lnSpc>
                <a:spcPct val="90000"/>
              </a:lnSpc>
            </a:pPr>
            <a:r>
              <a:rPr lang="en-US" altLang="en-US" dirty="0"/>
              <a:t>Do not move the vehicle while a person is in the elevated basket.</a:t>
            </a:r>
            <a:r>
              <a:rPr lang="en-US" altLang="en-US" b="1" dirty="0"/>
              <a:t> </a:t>
            </a:r>
            <a:endParaRPr lang="en-US" altLang="en-US" dirty="0"/>
          </a:p>
          <a:p>
            <a:pPr eaLnBrk="1" hangingPunct="1">
              <a:lnSpc>
                <a:spcPct val="90000"/>
              </a:lnSpc>
            </a:pPr>
            <a:r>
              <a:rPr lang="en-US" altLang="en-US" dirty="0"/>
              <a:t>Only use the equipment when it is on stable and level ground.</a:t>
            </a:r>
          </a:p>
          <a:p>
            <a:pPr eaLnBrk="1" hangingPunct="1">
              <a:lnSpc>
                <a:spcPct val="90000"/>
              </a:lnSpc>
            </a:pPr>
            <a:r>
              <a:rPr lang="en-US" altLang="en-US" dirty="0"/>
              <a:t>Maintain the required minimum clearance of 10 ft. (3 m) from power lines carrying 50 kilovolts or less.</a:t>
            </a:r>
          </a:p>
        </p:txBody>
      </p:sp>
    </p:spTree>
    <p:extLst>
      <p:ext uri="{BB962C8B-B14F-4D97-AF65-F5344CB8AC3E}">
        <p14:creationId xmlns:p14="http://schemas.microsoft.com/office/powerpoint/2010/main" val="34363453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9" name="Rectangle 5">
            <a:extLst>
              <a:ext uri="{FF2B5EF4-FFF2-40B4-BE49-F238E27FC236}">
                <a16:creationId xmlns:a16="http://schemas.microsoft.com/office/drawing/2014/main" id="{0A1F8D9A-C089-47DB-83C8-BF21D093C394}"/>
              </a:ext>
            </a:extLst>
          </p:cNvPr>
          <p:cNvSpPr>
            <a:spLocks noGrp="1" noChangeArrowheads="1"/>
          </p:cNvSpPr>
          <p:nvPr>
            <p:ph type="title"/>
          </p:nvPr>
        </p:nvSpPr>
        <p:spPr/>
        <p:txBody>
          <a:bodyPr/>
          <a:lstStyle/>
          <a:p>
            <a:pPr eaLnBrk="1" hangingPunct="1">
              <a:defRPr/>
            </a:pPr>
            <a:r>
              <a:rPr lang="en-US" dirty="0"/>
              <a:t>Why a harness </a:t>
            </a:r>
            <a:r>
              <a:rPr lang="en-US"/>
              <a:t>is necessary.</a:t>
            </a:r>
            <a:endParaRPr lang="en-US" dirty="0"/>
          </a:p>
        </p:txBody>
      </p:sp>
      <p:pic>
        <p:nvPicPr>
          <p:cNvPr id="2" name="Picture 1" descr="Image depicts an aerial lift which has toppled over and a worker is hanging from his harness from the man basket." title="Image 2.6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5352" y="1352941"/>
            <a:ext cx="7191375" cy="5248275"/>
          </a:xfrm>
          <a:prstGeom prst="rect">
            <a:avLst/>
          </a:prstGeom>
        </p:spPr>
      </p:pic>
    </p:spTree>
    <p:extLst>
      <p:ext uri="{BB962C8B-B14F-4D97-AF65-F5344CB8AC3E}">
        <p14:creationId xmlns:p14="http://schemas.microsoft.com/office/powerpoint/2010/main" val="18736916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Scaffolds</a:t>
            </a:r>
            <a:endParaRPr lang="en-US" dirty="0"/>
          </a:p>
        </p:txBody>
      </p:sp>
    </p:spTree>
    <p:extLst>
      <p:ext uri="{BB962C8B-B14F-4D97-AF65-F5344CB8AC3E}">
        <p14:creationId xmlns:p14="http://schemas.microsoft.com/office/powerpoint/2010/main" val="2112242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8B367DC4-8A0D-4BF1-BBBE-520FCBBA4D3A}"/>
              </a:ext>
            </a:extLst>
          </p:cNvPr>
          <p:cNvSpPr>
            <a:spLocks noGrp="1" noChangeArrowheads="1"/>
          </p:cNvSpPr>
          <p:nvPr>
            <p:ph type="title"/>
          </p:nvPr>
        </p:nvSpPr>
        <p:spPr/>
        <p:txBody>
          <a:bodyPr/>
          <a:lstStyle/>
          <a:p>
            <a:pPr eaLnBrk="1" hangingPunct="1">
              <a:defRPr/>
            </a:pPr>
            <a:r>
              <a:rPr lang="en-US" dirty="0"/>
              <a:t>Scaffolding </a:t>
            </a:r>
            <a:endParaRPr lang="en-US" sz="3600" dirty="0"/>
          </a:p>
        </p:txBody>
      </p:sp>
      <p:sp>
        <p:nvSpPr>
          <p:cNvPr id="76803" name="Rectangle 3">
            <a:extLst>
              <a:ext uri="{FF2B5EF4-FFF2-40B4-BE49-F238E27FC236}">
                <a16:creationId xmlns:a16="http://schemas.microsoft.com/office/drawing/2014/main" id="{7FFDBD81-5131-45A6-B305-7F3F7DA0A5C8}"/>
              </a:ext>
            </a:extLst>
          </p:cNvPr>
          <p:cNvSpPr>
            <a:spLocks noGrp="1" noChangeArrowheads="1"/>
          </p:cNvSpPr>
          <p:nvPr>
            <p:ph idx="1"/>
          </p:nvPr>
        </p:nvSpPr>
        <p:spPr>
          <a:xfrm>
            <a:off x="269300" y="2052918"/>
            <a:ext cx="5997521" cy="4195481"/>
          </a:xfrm>
        </p:spPr>
        <p:txBody>
          <a:bodyPr/>
          <a:lstStyle/>
          <a:p>
            <a:pPr marL="0" indent="0" eaLnBrk="1" hangingPunct="1">
              <a:buFontTx/>
              <a:buNone/>
            </a:pPr>
            <a:r>
              <a:rPr lang="en-US" altLang="en-US" dirty="0"/>
              <a:t>A safe alternative to using ladders is to use:</a:t>
            </a:r>
          </a:p>
          <a:p>
            <a:pPr eaLnBrk="1" hangingPunct="1"/>
            <a:r>
              <a:rPr lang="en-US" altLang="en-US" dirty="0"/>
              <a:t>Interior and Exterior Scaffolding</a:t>
            </a:r>
          </a:p>
          <a:p>
            <a:pPr eaLnBrk="1" hangingPunct="1"/>
            <a:r>
              <a:rPr lang="en-US" altLang="en-US" dirty="0"/>
              <a:t>Aerial Lifts </a:t>
            </a:r>
          </a:p>
          <a:p>
            <a:pPr eaLnBrk="1" hangingPunct="1">
              <a:buFontTx/>
              <a:buNone/>
            </a:pPr>
            <a:r>
              <a:rPr lang="en-US" altLang="en-US" dirty="0"/>
              <a:t>...if OSHA requirements and safety practices are followed. </a:t>
            </a:r>
          </a:p>
          <a:p>
            <a:pPr lvl="1" eaLnBrk="1" hangingPunct="1">
              <a:buFontTx/>
              <a:buNone/>
            </a:pPr>
            <a:endParaRPr lang="en-US" altLang="en-US" dirty="0"/>
          </a:p>
        </p:txBody>
      </p:sp>
      <p:pic>
        <p:nvPicPr>
          <p:cNvPr id="5" name="Picture 3" descr="Image shows a fabricated frame scaffold placed near the side of a house under construction." title="Image 2.34">
            <a:extLst>
              <a:ext uri="{FF2B5EF4-FFF2-40B4-BE49-F238E27FC236}">
                <a16:creationId xmlns:a16="http://schemas.microsoft.com/office/drawing/2014/main" id="{A6D3592D-B80C-440F-989E-2565D9372A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6821" y="1152983"/>
            <a:ext cx="5796439" cy="44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2595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Scaffolding </a:t>
            </a:r>
          </a:p>
        </p:txBody>
      </p:sp>
      <p:sp>
        <p:nvSpPr>
          <p:cNvPr id="3" name="Content Placeholder 2"/>
          <p:cNvSpPr>
            <a:spLocks noGrp="1"/>
          </p:cNvSpPr>
          <p:nvPr>
            <p:ph idx="1"/>
          </p:nvPr>
        </p:nvSpPr>
        <p:spPr/>
        <p:txBody>
          <a:bodyPr/>
          <a:lstStyle/>
          <a:p>
            <a:pPr marL="346075" indent="-346075">
              <a:buNone/>
              <a:defRPr/>
            </a:pPr>
            <a:r>
              <a:rPr lang="en-US" altLang="en-US" dirty="0"/>
              <a:t>Three basic types:</a:t>
            </a:r>
          </a:p>
          <a:p>
            <a:r>
              <a:rPr lang="en-US" altLang="en-US" b="1" dirty="0"/>
              <a:t>Supported scaffolds</a:t>
            </a:r>
            <a:r>
              <a:rPr lang="en-US" altLang="en-US" dirty="0"/>
              <a:t> -- platforms supported by rigid, load bearing members, such as poles, legs, frames, &amp; outrigger.</a:t>
            </a:r>
          </a:p>
          <a:p>
            <a:r>
              <a:rPr lang="en-US" altLang="en-US" b="1" dirty="0"/>
              <a:t>Suspended scaffolds</a:t>
            </a:r>
            <a:r>
              <a:rPr lang="en-US" altLang="en-US" dirty="0"/>
              <a:t> -- platforms suspended by ropes or other non-rigid, overhead </a:t>
            </a:r>
            <a:r>
              <a:rPr lang="en-US" altLang="en-US" dirty="0" smtClean="0"/>
              <a:t>support.</a:t>
            </a:r>
            <a:endParaRPr lang="en-US" altLang="en-US" dirty="0"/>
          </a:p>
          <a:p>
            <a:r>
              <a:rPr lang="en-US" altLang="en-US" b="1" dirty="0"/>
              <a:t>Aerial Lifts</a:t>
            </a:r>
            <a:r>
              <a:rPr lang="en-US" altLang="en-US" dirty="0"/>
              <a:t> -- such as “cherry pickers” or “boom trucks</a:t>
            </a:r>
            <a:r>
              <a:rPr lang="en-US" altLang="en-US" dirty="0" smtClean="0"/>
              <a:t>”.</a:t>
            </a:r>
            <a:endParaRPr lang="en-US" altLang="en-US" dirty="0"/>
          </a:p>
          <a:p>
            <a:endParaRPr lang="en-US" dirty="0"/>
          </a:p>
        </p:txBody>
      </p:sp>
    </p:spTree>
    <p:extLst>
      <p:ext uri="{BB962C8B-B14F-4D97-AF65-F5344CB8AC3E}">
        <p14:creationId xmlns:p14="http://schemas.microsoft.com/office/powerpoint/2010/main" val="2218168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CD53CFD-3A9F-4DB2-A7B9-F5B4BAA275AD}"/>
              </a:ext>
            </a:extLst>
          </p:cNvPr>
          <p:cNvSpPr>
            <a:spLocks noGrp="1"/>
          </p:cNvSpPr>
          <p:nvPr>
            <p:ph type="title"/>
          </p:nvPr>
        </p:nvSpPr>
        <p:spPr/>
        <p:txBody>
          <a:bodyPr/>
          <a:lstStyle/>
          <a:p>
            <a:r>
              <a:rPr lang="en-US" altLang="en-US" sz="4000">
                <a:ea typeface="ＭＳ Ｐゴシック" panose="020B0600070205080204" pitchFamily="34" charset="-128"/>
              </a:rPr>
              <a:t>Competent Person Requirements</a:t>
            </a:r>
          </a:p>
        </p:txBody>
      </p:sp>
      <p:sp>
        <p:nvSpPr>
          <p:cNvPr id="20483" name="Content Placeholder 2">
            <a:extLst>
              <a:ext uri="{FF2B5EF4-FFF2-40B4-BE49-F238E27FC236}">
                <a16:creationId xmlns:a16="http://schemas.microsoft.com/office/drawing/2014/main" id="{FDF97CA8-E18A-4FFC-BF9A-A091C28BE868}"/>
              </a:ext>
            </a:extLst>
          </p:cNvPr>
          <p:cNvSpPr>
            <a:spLocks noGrp="1"/>
          </p:cNvSpPr>
          <p:nvPr>
            <p:ph idx="1"/>
          </p:nvPr>
        </p:nvSpPr>
        <p:spPr>
          <a:xfrm>
            <a:off x="986413" y="1517301"/>
            <a:ext cx="8229600" cy="4648200"/>
          </a:xfrm>
        </p:spPr>
        <p:txBody>
          <a:bodyPr/>
          <a:lstStyle/>
          <a:p>
            <a:r>
              <a:rPr lang="en-US" altLang="en-US" dirty="0">
                <a:ea typeface="ＭＳ Ｐゴシック" panose="020B0600070205080204" pitchFamily="34" charset="-128"/>
              </a:rPr>
              <a:t>Designated by the employer.</a:t>
            </a:r>
          </a:p>
          <a:p>
            <a:r>
              <a:rPr lang="en-US" altLang="en-US" dirty="0">
                <a:ea typeface="ＭＳ Ｐゴシック" panose="020B0600070205080204" pitchFamily="34" charset="-128"/>
              </a:rPr>
              <a:t>Has the knowledge and experience required to identify existing and predictable hazards.</a:t>
            </a:r>
          </a:p>
          <a:p>
            <a:r>
              <a:rPr lang="en-US" altLang="en-US" dirty="0">
                <a:ea typeface="ＭＳ Ｐゴシック" panose="020B0600070205080204" pitchFamily="34" charset="-128"/>
              </a:rPr>
              <a:t>Has authority to eliminate unsafe working conditions.</a:t>
            </a:r>
          </a:p>
          <a:p>
            <a:r>
              <a:rPr lang="en-US" altLang="en-US" dirty="0">
                <a:ea typeface="ＭＳ Ｐゴシック" panose="020B0600070205080204" pitchFamily="34" charset="-128"/>
              </a:rPr>
              <a:t>Has authority to stop work if unsafe conditions exists.</a:t>
            </a:r>
          </a:p>
        </p:txBody>
      </p:sp>
    </p:spTree>
    <p:extLst>
      <p:ext uri="{BB962C8B-B14F-4D97-AF65-F5344CB8AC3E}">
        <p14:creationId xmlns:p14="http://schemas.microsoft.com/office/powerpoint/2010/main" val="3221314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3835</Words>
  <Application>Microsoft Office PowerPoint</Application>
  <PresentationFormat>Widescreen</PresentationFormat>
  <Paragraphs>360</Paragraphs>
  <Slides>56</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ＭＳ Ｐゴシック</vt:lpstr>
      <vt:lpstr>Arial</vt:lpstr>
      <vt:lpstr>Calibri</vt:lpstr>
      <vt:lpstr>Century Gothic</vt:lpstr>
      <vt:lpstr>Courier New</vt:lpstr>
      <vt:lpstr>Times New Roman</vt:lpstr>
      <vt:lpstr>Wingdings</vt:lpstr>
      <vt:lpstr>Wingdings 3</vt:lpstr>
      <vt:lpstr>Ion</vt:lpstr>
      <vt:lpstr>Section 3</vt:lpstr>
      <vt:lpstr>Disclaimer</vt:lpstr>
      <vt:lpstr>Disclaimer, cont.</vt:lpstr>
      <vt:lpstr>Copyright Information © 2018 </vt:lpstr>
      <vt:lpstr>Learning Objectives: Section 3</vt:lpstr>
      <vt:lpstr>Scaffolds</vt:lpstr>
      <vt:lpstr>Scaffolding </vt:lpstr>
      <vt:lpstr>Types of Scaffolding </vt:lpstr>
      <vt:lpstr>Competent Person Requirements</vt:lpstr>
      <vt:lpstr> Competent Person Requirements</vt:lpstr>
      <vt:lpstr>Scaffold Inspection</vt:lpstr>
      <vt:lpstr>Types of Common Scaffolds</vt:lpstr>
      <vt:lpstr> Types of Common Scaffolds</vt:lpstr>
      <vt:lpstr>Types of Common Scaffolds </vt:lpstr>
      <vt:lpstr> Types of Common Scaffolds </vt:lpstr>
      <vt:lpstr> Types of Common Scaffolds  </vt:lpstr>
      <vt:lpstr>  Types of Common Scaffolds</vt:lpstr>
      <vt:lpstr>Interior and Exterior Scaffolding</vt:lpstr>
      <vt:lpstr>Common Hazards on Jobsites</vt:lpstr>
      <vt:lpstr>Training Requirements</vt:lpstr>
      <vt:lpstr>Basic Requirements</vt:lpstr>
      <vt:lpstr>Basic Requirements </vt:lpstr>
      <vt:lpstr> Basic Requirements</vt:lpstr>
      <vt:lpstr>Requirements on Jobsites</vt:lpstr>
      <vt:lpstr> Requirements on Jobsites</vt:lpstr>
      <vt:lpstr>Requirements on Jobsites </vt:lpstr>
      <vt:lpstr>  Requirements on Jobsites</vt:lpstr>
      <vt:lpstr>Requirements on Jobsites  </vt:lpstr>
      <vt:lpstr>Scaffold Access</vt:lpstr>
      <vt:lpstr>Scaffold Access </vt:lpstr>
      <vt:lpstr>Guardrail Requirements- Scaffolds</vt:lpstr>
      <vt:lpstr>Cross Bracing OK as Top Rail</vt:lpstr>
      <vt:lpstr> Identify the Hazards</vt:lpstr>
      <vt:lpstr> Identify the Hazards </vt:lpstr>
      <vt:lpstr> Identify the Hazards  </vt:lpstr>
      <vt:lpstr>  Identify the Hazards </vt:lpstr>
      <vt:lpstr>  Identify the Hazards  </vt:lpstr>
      <vt:lpstr>  Identify the Hazards   </vt:lpstr>
      <vt:lpstr>   Identify the Hazards </vt:lpstr>
      <vt:lpstr>   Identify the Hazards  </vt:lpstr>
      <vt:lpstr>Identify the Hazards</vt:lpstr>
      <vt:lpstr>   Identify the Hazards   </vt:lpstr>
      <vt:lpstr>Identify  the  Hazards</vt:lpstr>
      <vt:lpstr>Identify  the  Hazards </vt:lpstr>
      <vt:lpstr>Safe Practices - Fully Planked Scaffold</vt:lpstr>
      <vt:lpstr>Safe Practices – Pump-Jack Scaffold</vt:lpstr>
      <vt:lpstr>PFAS Used with Ladder Jack Scaffold</vt:lpstr>
      <vt:lpstr>Aerial Lifts</vt:lpstr>
      <vt:lpstr>Aerial Lifts, cont.</vt:lpstr>
      <vt:lpstr>Aerial Lifts, cont. </vt:lpstr>
      <vt:lpstr> Aerial Lifts, cont.</vt:lpstr>
      <vt:lpstr> Aerial Lifts, cont. </vt:lpstr>
      <vt:lpstr>Proper use of PFAS in Basket</vt:lpstr>
      <vt:lpstr>  Aerial Lifts, cont.</vt:lpstr>
      <vt:lpstr> Aerial Lifts, cont.  </vt:lpstr>
      <vt:lpstr>Why a harness is necessary.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2018-02-08T16:38:50Z</dcterms:created>
  <dcterms:modified xsi:type="dcterms:W3CDTF">2021-03-25T17:35:48Z</dcterms:modified>
</cp:coreProperties>
</file>