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58"/>
  </p:notesMasterIdLst>
  <p:handoutMasterIdLst>
    <p:handoutMasterId r:id="rId59"/>
  </p:handoutMasterIdLst>
  <p:sldIdLst>
    <p:sldId id="285" r:id="rId2"/>
    <p:sldId id="437" r:id="rId3"/>
    <p:sldId id="438" r:id="rId4"/>
    <p:sldId id="439" r:id="rId5"/>
    <p:sldId id="423" r:id="rId6"/>
    <p:sldId id="425" r:id="rId7"/>
    <p:sldId id="318" r:id="rId8"/>
    <p:sldId id="434" r:id="rId9"/>
    <p:sldId id="376" r:id="rId10"/>
    <p:sldId id="377" r:id="rId11"/>
    <p:sldId id="378" r:id="rId12"/>
    <p:sldId id="379" r:id="rId13"/>
    <p:sldId id="380" r:id="rId14"/>
    <p:sldId id="381" r:id="rId15"/>
    <p:sldId id="382" r:id="rId16"/>
    <p:sldId id="383" r:id="rId17"/>
    <p:sldId id="384" r:id="rId18"/>
    <p:sldId id="321" r:id="rId19"/>
    <p:sldId id="387" r:id="rId20"/>
    <p:sldId id="388" r:id="rId21"/>
    <p:sldId id="427" r:id="rId22"/>
    <p:sldId id="391" r:id="rId23"/>
    <p:sldId id="392" r:id="rId24"/>
    <p:sldId id="393" r:id="rId25"/>
    <p:sldId id="394" r:id="rId26"/>
    <p:sldId id="396" r:id="rId27"/>
    <p:sldId id="397" r:id="rId28"/>
    <p:sldId id="398" r:id="rId29"/>
    <p:sldId id="399" r:id="rId30"/>
    <p:sldId id="422" r:id="rId31"/>
    <p:sldId id="420" r:id="rId32"/>
    <p:sldId id="435" r:id="rId33"/>
    <p:sldId id="400" r:id="rId34"/>
    <p:sldId id="401" r:id="rId35"/>
    <p:sldId id="413" r:id="rId36"/>
    <p:sldId id="414" r:id="rId37"/>
    <p:sldId id="415" r:id="rId38"/>
    <p:sldId id="416" r:id="rId39"/>
    <p:sldId id="417" r:id="rId40"/>
    <p:sldId id="418" r:id="rId41"/>
    <p:sldId id="419" r:id="rId42"/>
    <p:sldId id="332" r:id="rId43"/>
    <p:sldId id="333" r:id="rId44"/>
    <p:sldId id="342" r:id="rId45"/>
    <p:sldId id="335" r:id="rId46"/>
    <p:sldId id="338" r:id="rId47"/>
    <p:sldId id="339" r:id="rId48"/>
    <p:sldId id="345" r:id="rId49"/>
    <p:sldId id="346" r:id="rId50"/>
    <p:sldId id="347" r:id="rId51"/>
    <p:sldId id="348" r:id="rId52"/>
    <p:sldId id="349" r:id="rId53"/>
    <p:sldId id="351" r:id="rId54"/>
    <p:sldId id="352" r:id="rId55"/>
    <p:sldId id="353" r:id="rId56"/>
    <p:sldId id="354" r:id="rId57"/>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5998" autoAdjust="0"/>
  </p:normalViewPr>
  <p:slideViewPr>
    <p:cSldViewPr snapToGrid="0">
      <p:cViewPr varScale="1">
        <p:scale>
          <a:sx n="46" d="100"/>
          <a:sy n="46" d="100"/>
        </p:scale>
        <p:origin x="58" y="182"/>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10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smtClean="0"/>
              <a:t>2/8/2018</a:t>
            </a:r>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F2DF57B-A8F1-428E-8C37-30770C031DE7}" type="slidenum">
              <a:rPr lang="en-US" smtClean="0"/>
              <a:t>‹#›</a:t>
            </a:fld>
            <a:endParaRPr lang="en-US"/>
          </a:p>
        </p:txBody>
      </p:sp>
    </p:spTree>
    <p:extLst>
      <p:ext uri="{BB962C8B-B14F-4D97-AF65-F5344CB8AC3E}">
        <p14:creationId xmlns:p14="http://schemas.microsoft.com/office/powerpoint/2010/main" val="31175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smtClean="0"/>
              <a:t>2/8/2018</a:t>
            </a:r>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1ED52B-E31C-4633-9C0F-3F1E6FA0A1CC}" type="slidenum">
              <a:rPr lang="en-US" smtClean="0"/>
              <a:t>‹#›</a:t>
            </a:fld>
            <a:endParaRPr lang="en-US"/>
          </a:p>
        </p:txBody>
      </p:sp>
    </p:spTree>
    <p:extLst>
      <p:ext uri="{BB962C8B-B14F-4D97-AF65-F5344CB8AC3E}">
        <p14:creationId xmlns:p14="http://schemas.microsoft.com/office/powerpoint/2010/main" val="294180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CC70935-E587-4665-97ED-A47EB5B157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D5E52225-E8E4-4D17-A44E-888BD7B181A7}" type="slidenum">
              <a:rPr lang="en-US" altLang="en-US"/>
              <a:pPr>
                <a:spcBef>
                  <a:spcPct val="0"/>
                </a:spcBef>
              </a:pPr>
              <a:t>2</a:t>
            </a:fld>
            <a:endParaRPr lang="en-US" altLang="en-US"/>
          </a:p>
        </p:txBody>
      </p:sp>
      <p:sp>
        <p:nvSpPr>
          <p:cNvPr id="12291" name="Rectangle 2">
            <a:extLst>
              <a:ext uri="{FF2B5EF4-FFF2-40B4-BE49-F238E27FC236}">
                <a16:creationId xmlns:a16="http://schemas.microsoft.com/office/drawing/2014/main" id="{30C120A7-44BE-4659-8FA1-914E7A7155C6}"/>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84CD8C02-F9CE-4C3B-95D9-38125E68FF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a:latin typeface="Arial" panose="020B0604020202020204" pitchFamily="34" charset="0"/>
              </a:rPr>
              <a:t>This material was produced under the Susan Harwood training grant number SH-31198-SH7 from the Occupational Safety and Health Administration, U.S. Department of Labor.</a:t>
            </a:r>
          </a:p>
        </p:txBody>
      </p:sp>
    </p:spTree>
    <p:extLst>
      <p:ext uri="{BB962C8B-B14F-4D97-AF65-F5344CB8AC3E}">
        <p14:creationId xmlns:p14="http://schemas.microsoft.com/office/powerpoint/2010/main" val="3479951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CF1F25BE-9D05-409B-8E58-B89CB2CFC9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EF98EBE0-F2AD-431F-865C-6678207F75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The photo shows a fabricated frame scaffold. </a:t>
            </a:r>
          </a:p>
          <a:p>
            <a:pPr rtl="0"/>
            <a:endParaRPr lang="en-US" altLang="en-US" dirty="0">
              <a:ea typeface="ＭＳ Ｐゴシック" panose="020B0600070205080204" pitchFamily="34" charset="-128"/>
            </a:endParaRPr>
          </a:p>
          <a:p>
            <a:pPr rtl="0"/>
            <a:r>
              <a:rPr lang="es">
                <a:ea typeface="ＭＳ Ｐゴシック" panose="020B0600070205080204" pitchFamily="34" charset="-128"/>
              </a:rPr>
              <a:t>Photo provided by materials developed through a Susan Harwood Training Grant, a program of the US Department of Labor, Occupational Safety &amp; Health Administration. </a:t>
            </a:r>
          </a:p>
          <a:p>
            <a:pPr rtl="0"/>
            <a:endParaRPr lang="en-US" altLang="en-US" dirty="0">
              <a:ea typeface="ＭＳ Ｐゴシック" panose="020B0600070205080204" pitchFamily="34" charset="-128"/>
            </a:endParaRPr>
          </a:p>
        </p:txBody>
      </p:sp>
      <p:sp>
        <p:nvSpPr>
          <p:cNvPr id="114692" name="Slide Number Placeholder 3">
            <a:extLst>
              <a:ext uri="{FF2B5EF4-FFF2-40B4-BE49-F238E27FC236}">
                <a16:creationId xmlns:a16="http://schemas.microsoft.com/office/drawing/2014/main" id="{B47F3338-8007-487A-95A8-5F2647D1A2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B1DCDC93-7BE6-4FE2-A5F0-06DE6C9D954E}" type="slidenum">
              <a:rPr lang="en-US" altLang="en-US"/>
              <a:pPr eaLnBrk="1" hangingPunct="1">
                <a:spcBef>
                  <a:spcPct val="0"/>
                </a:spcBef>
              </a:pPr>
              <a:t>12</a:t>
            </a:fld>
            <a:endParaRPr lang="en-US" altLang="en-US"/>
          </a:p>
        </p:txBody>
      </p:sp>
    </p:spTree>
    <p:extLst>
      <p:ext uri="{BB962C8B-B14F-4D97-AF65-F5344CB8AC3E}">
        <p14:creationId xmlns:p14="http://schemas.microsoft.com/office/powerpoint/2010/main" val="2242314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018A2BBF-4E2A-4F47-B629-AC01564A5A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F953E09A-A951-4CB8-B5F8-2EC644F827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The photo shows an example of a pump-jack scaffold.</a:t>
            </a:r>
          </a:p>
          <a:p>
            <a:pPr rtl="0"/>
            <a:endParaRPr lang="en-US" altLang="en-US" dirty="0">
              <a:ea typeface="ＭＳ Ｐゴシック" panose="020B0600070205080204" pitchFamily="34" charset="-128"/>
            </a:endParaRPr>
          </a:p>
          <a:p>
            <a:pPr rtl="0"/>
            <a:r>
              <a:rPr lang="es">
                <a:ea typeface="ＭＳ Ｐゴシック" panose="020B0600070205080204" pitchFamily="34" charset="-128"/>
              </a:rPr>
              <a:t>Photo provided by materials developed through a Susan Harwood Training Grant, a program of the US Department of Labor, Occupational Safety &amp; Health Administration. </a:t>
            </a:r>
          </a:p>
          <a:p>
            <a:pPr rtl="0"/>
            <a:endParaRPr lang="en-US" altLang="en-US" dirty="0">
              <a:ea typeface="ＭＳ Ｐゴシック" panose="020B0600070205080204" pitchFamily="34" charset="-128"/>
            </a:endParaRPr>
          </a:p>
        </p:txBody>
      </p:sp>
      <p:sp>
        <p:nvSpPr>
          <p:cNvPr id="115716" name="Slide Number Placeholder 3">
            <a:extLst>
              <a:ext uri="{FF2B5EF4-FFF2-40B4-BE49-F238E27FC236}">
                <a16:creationId xmlns:a16="http://schemas.microsoft.com/office/drawing/2014/main" id="{69D9AC31-4F9C-4EBB-A6AE-7C1F514924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6836C891-778F-44BB-BEB9-B6915A286018}"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3918473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2279C7FA-0C7F-4945-BAC0-8AAE75BA97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0B449403-28AD-47BF-836F-8CBCEE37F2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This photo shows an example of a ladder-jack scaffold.</a:t>
            </a:r>
          </a:p>
          <a:p>
            <a:pPr rtl="0"/>
            <a:endParaRPr lang="en-US" altLang="en-US" dirty="0">
              <a:ea typeface="ＭＳ Ｐゴシック" panose="020B0600070205080204" pitchFamily="34" charset="-128"/>
            </a:endParaRPr>
          </a:p>
          <a:p>
            <a:pPr rtl="0"/>
            <a:r>
              <a:rPr lang="es">
                <a:ea typeface="ＭＳ Ｐゴシック" panose="020B0600070205080204" pitchFamily="34" charset="-128"/>
              </a:rPr>
              <a:t>Photo provided by materials developed through a Susan Harwood Training Grant, a program of the US Department of Labor, Occupational Safety &amp; Health Administration. </a:t>
            </a:r>
          </a:p>
          <a:p>
            <a:pPr rtl="0"/>
            <a:endParaRPr lang="en-US" altLang="en-US" dirty="0">
              <a:ea typeface="ＭＳ Ｐゴシック" panose="020B0600070205080204" pitchFamily="34" charset="-128"/>
            </a:endParaRPr>
          </a:p>
        </p:txBody>
      </p:sp>
      <p:sp>
        <p:nvSpPr>
          <p:cNvPr id="116740" name="Slide Number Placeholder 3">
            <a:extLst>
              <a:ext uri="{FF2B5EF4-FFF2-40B4-BE49-F238E27FC236}">
                <a16:creationId xmlns:a16="http://schemas.microsoft.com/office/drawing/2014/main" id="{D4259796-D7D6-4E9C-AEFD-38073591BF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200A00D9-4A78-4FFA-9119-27F8027307F1}" type="slidenum">
              <a:rPr lang="en-US" altLang="en-US"/>
              <a:pPr eaLnBrk="1" hangingPunct="1">
                <a:spcBef>
                  <a:spcPct val="0"/>
                </a:spcBef>
              </a:pPr>
              <a:t>14</a:t>
            </a:fld>
            <a:endParaRPr lang="en-US" altLang="en-US"/>
          </a:p>
        </p:txBody>
      </p:sp>
    </p:spTree>
    <p:extLst>
      <p:ext uri="{BB962C8B-B14F-4D97-AF65-F5344CB8AC3E}">
        <p14:creationId xmlns:p14="http://schemas.microsoft.com/office/powerpoint/2010/main" val="1700766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78707E3F-8618-49AE-8F33-C5C506EDEF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ECEF21BD-57F5-42A2-B8A0-215C416745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This photo shows an example of an interior mobile scaffold. </a:t>
            </a:r>
          </a:p>
          <a:p>
            <a:pPr rtl="0"/>
            <a:endParaRPr lang="en-US" altLang="en-US" dirty="0">
              <a:ea typeface="ＭＳ Ｐゴシック" panose="020B0600070205080204" pitchFamily="34" charset="-128"/>
            </a:endParaRPr>
          </a:p>
          <a:p>
            <a:pPr rtl="0"/>
            <a:r>
              <a:rPr lang="es">
                <a:ea typeface="ＭＳ Ｐゴシック" panose="020B0600070205080204" pitchFamily="34" charset="-128"/>
              </a:rPr>
              <a:t>Photo provided by materials developed through a Susan Harwood Training Grant, a program of the US Department of Labor, Occupational Safety &amp; Health Administration. </a:t>
            </a:r>
          </a:p>
          <a:p>
            <a:pPr rtl="0"/>
            <a:endParaRPr lang="en-US" altLang="en-US" dirty="0">
              <a:ea typeface="ＭＳ Ｐゴシック" panose="020B0600070205080204" pitchFamily="34" charset="-128"/>
            </a:endParaRPr>
          </a:p>
        </p:txBody>
      </p:sp>
      <p:sp>
        <p:nvSpPr>
          <p:cNvPr id="117764" name="Slide Number Placeholder 3">
            <a:extLst>
              <a:ext uri="{FF2B5EF4-FFF2-40B4-BE49-F238E27FC236}">
                <a16:creationId xmlns:a16="http://schemas.microsoft.com/office/drawing/2014/main" id="{8BE64CF8-76FE-4DC2-A01B-DD1FD0E283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F83E5187-352A-47FE-B459-7D06D9278CDF}" type="slidenum">
              <a:rPr lang="en-US" altLang="en-US"/>
              <a:pPr eaLnBrk="1" hangingPunct="1">
                <a:spcBef>
                  <a:spcPct val="0"/>
                </a:spcBef>
              </a:pPr>
              <a:t>15</a:t>
            </a:fld>
            <a:endParaRPr lang="en-US" altLang="en-US"/>
          </a:p>
        </p:txBody>
      </p:sp>
    </p:spTree>
    <p:extLst>
      <p:ext uri="{BB962C8B-B14F-4D97-AF65-F5344CB8AC3E}">
        <p14:creationId xmlns:p14="http://schemas.microsoft.com/office/powerpoint/2010/main" val="914152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629F5B92-A597-4638-9931-3A583F949C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E93D4133-3311-4C6B-9613-8C21A8D204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This photo shows an example of a trestle scaffold. </a:t>
            </a:r>
          </a:p>
          <a:p>
            <a:pPr rtl="0"/>
            <a:endParaRPr lang="en-US" altLang="en-US" dirty="0">
              <a:ea typeface="ＭＳ Ｐゴシック" panose="020B0600070205080204" pitchFamily="34" charset="-128"/>
            </a:endParaRPr>
          </a:p>
          <a:p>
            <a:pPr rtl="0"/>
            <a:r>
              <a:rPr lang="es">
                <a:ea typeface="ＭＳ Ｐゴシック" panose="020B0600070205080204" pitchFamily="34" charset="-128"/>
              </a:rPr>
              <a:t>Photo provided by materials developed through a Susan Harwood Training Grant, a program of the US Department of Labor, Occupational Safety &amp; Health Administration. </a:t>
            </a:r>
          </a:p>
          <a:p>
            <a:pPr rtl="0"/>
            <a:endParaRPr lang="en-US" altLang="en-US" dirty="0">
              <a:ea typeface="ＭＳ Ｐゴシック" panose="020B0600070205080204" pitchFamily="34" charset="-128"/>
            </a:endParaRPr>
          </a:p>
        </p:txBody>
      </p:sp>
      <p:sp>
        <p:nvSpPr>
          <p:cNvPr id="118788" name="Slide Number Placeholder 3">
            <a:extLst>
              <a:ext uri="{FF2B5EF4-FFF2-40B4-BE49-F238E27FC236}">
                <a16:creationId xmlns:a16="http://schemas.microsoft.com/office/drawing/2014/main" id="{3E752445-2FA9-4CBB-BCCE-CA4A889223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A59E84AF-8CD8-4B1D-A5FA-7902C9C44C68}"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1958065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B59B486A-C4F5-49E0-8DF8-FFAEE05722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6F66077D-3329-42D5-984E-E84E9B7311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This photo shows an example of a top plate scaffold. This type of scaffold can be used to set floor joists, or roof joists. </a:t>
            </a:r>
          </a:p>
          <a:p>
            <a:pPr rtl="0"/>
            <a:endParaRPr lang="en-US" altLang="en-US" dirty="0">
              <a:ea typeface="ＭＳ Ｐゴシック" panose="020B0600070205080204" pitchFamily="34" charset="-128"/>
            </a:endParaRPr>
          </a:p>
          <a:p>
            <a:pPr rtl="0"/>
            <a:r>
              <a:rPr lang="es">
                <a:ea typeface="ＭＳ Ｐゴシック" panose="020B0600070205080204" pitchFamily="34" charset="-128"/>
              </a:rPr>
              <a:t>Photo provided by materials developed through a Susan Harwood Training Grant, a program of the US Department of Labor, Occupational Safety &amp; Health Administration. </a:t>
            </a:r>
          </a:p>
          <a:p>
            <a:pPr rtl="0"/>
            <a:endParaRPr lang="en-US" altLang="en-US" dirty="0">
              <a:ea typeface="ＭＳ Ｐゴシック" panose="020B0600070205080204" pitchFamily="34" charset="-128"/>
            </a:endParaRPr>
          </a:p>
        </p:txBody>
      </p:sp>
      <p:sp>
        <p:nvSpPr>
          <p:cNvPr id="119812" name="Slide Number Placeholder 3">
            <a:extLst>
              <a:ext uri="{FF2B5EF4-FFF2-40B4-BE49-F238E27FC236}">
                <a16:creationId xmlns:a16="http://schemas.microsoft.com/office/drawing/2014/main" id="{79BE259C-5810-47F3-8A71-D2F272A99F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D501BB43-B6CD-41E7-B666-AE3349312742}"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4200513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CE9BD06E-6B7A-4013-A9C9-E79A14EB5FFF}"/>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021419B9-5081-47E7-A404-8FB5C3F851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Discuss</a:t>
            </a:r>
            <a:r>
              <a:rPr lang="es">
                <a:latin typeface="Arial" panose="020B0604020202020204" pitchFamily="34" charset="0"/>
              </a:rPr>
              <a:t> the hazards associated with improperly constructed job-built scaffolds, and the types of interior and exterior scaffolding that is commercially available. It is important to always follow the manufacturer’s safety instructions regarding proper setup and use. </a:t>
            </a:r>
            <a:endParaRPr lang="en-US" altLang="en-US" b="1" dirty="0">
              <a:latin typeface="Arial" panose="020B0604020202020204" pitchFamily="34" charset="0"/>
            </a:endParaRPr>
          </a:p>
        </p:txBody>
      </p:sp>
      <p:sp>
        <p:nvSpPr>
          <p:cNvPr id="83972" name="Slide Number Placeholder 3">
            <a:extLst>
              <a:ext uri="{FF2B5EF4-FFF2-40B4-BE49-F238E27FC236}">
                <a16:creationId xmlns:a16="http://schemas.microsoft.com/office/drawing/2014/main" id="{85496361-EC9C-4A1F-BEEE-2BED210960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E88070AB-AE8E-4CCD-A3E9-F7727D6F3D86}" type="slidenum">
              <a:rPr lang="en-US" altLang="en-US"/>
              <a:pPr>
                <a:spcBef>
                  <a:spcPct val="0"/>
                </a:spcBef>
              </a:pPr>
              <a:t>18</a:t>
            </a:fld>
            <a:endParaRPr lang="en-US" altLang="en-US"/>
          </a:p>
        </p:txBody>
      </p:sp>
    </p:spTree>
    <p:extLst>
      <p:ext uri="{BB962C8B-B14F-4D97-AF65-F5344CB8AC3E}">
        <p14:creationId xmlns:p14="http://schemas.microsoft.com/office/powerpoint/2010/main" val="111416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BAB538DE-1E9A-41C4-8FCD-5B3BF59777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C8E7D24D-53FF-44BE-8E73-4A733AACB3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Discuss examples of common scaffold hazards on jobsites; which include:</a:t>
            </a:r>
          </a:p>
          <a:p>
            <a:pPr marL="171450" indent="-171450" rtl="0">
              <a:buFont typeface="Arial" panose="020B0604020202020204" pitchFamily="34" charset="0"/>
              <a:buChar char="•"/>
            </a:pPr>
            <a:r>
              <a:rPr lang="es" sz="1200"/>
              <a:t>Defective wood planks and inadequate planking overhang.</a:t>
            </a:r>
          </a:p>
          <a:p>
            <a:pPr marL="171450" indent="-171450" rtl="0">
              <a:buFont typeface="Arial" panose="020B0604020202020204" pitchFamily="34" charset="0"/>
              <a:buChar char="•"/>
            </a:pPr>
            <a:r>
              <a:rPr lang="es" sz="1200"/>
              <a:t>Unsafe access to scaffold.</a:t>
            </a:r>
          </a:p>
          <a:p>
            <a:pPr marL="171450" indent="-171450" rtl="0">
              <a:buFont typeface="Arial" panose="020B0604020202020204" pitchFamily="34" charset="0"/>
              <a:buChar char="•"/>
            </a:pPr>
            <a:r>
              <a:rPr lang="es" sz="1200"/>
              <a:t>Cross bracing not adequate.</a:t>
            </a:r>
          </a:p>
          <a:p>
            <a:pPr marL="171450" indent="-171450" rtl="0">
              <a:buFont typeface="Arial" panose="020B0604020202020204" pitchFamily="34" charset="0"/>
              <a:buChar char="•"/>
            </a:pPr>
            <a:r>
              <a:rPr lang="es" sz="1200"/>
              <a:t>Inadequate footings.</a:t>
            </a:r>
          </a:p>
          <a:p>
            <a:pPr marL="171450" indent="-171450" rtl="0">
              <a:buFont typeface="Arial" panose="020B0604020202020204" pitchFamily="34" charset="0"/>
              <a:buChar char="•"/>
            </a:pPr>
            <a:r>
              <a:rPr lang="es" sz="1200"/>
              <a:t>Bridging of scaffolds. </a:t>
            </a:r>
          </a:p>
          <a:p>
            <a:pPr marL="171450" indent="-171450" rtl="0">
              <a:buFont typeface="Arial" panose="020B0604020202020204" pitchFamily="34" charset="0"/>
              <a:buChar char="•"/>
            </a:pPr>
            <a:r>
              <a:rPr lang="es" sz="1200"/>
              <a:t>Working within 10 feet of overhead power lines (discuss in greater detail)</a:t>
            </a:r>
          </a:p>
          <a:p>
            <a:pPr rtl="0"/>
            <a:endParaRPr lang="en-US" altLang="en-US" dirty="0">
              <a:ea typeface="ＭＳ Ｐゴシック" panose="020B0600070205080204" pitchFamily="34" charset="-128"/>
            </a:endParaRPr>
          </a:p>
        </p:txBody>
      </p:sp>
      <p:sp>
        <p:nvSpPr>
          <p:cNvPr id="123908" name="Slide Number Placeholder 3">
            <a:extLst>
              <a:ext uri="{FF2B5EF4-FFF2-40B4-BE49-F238E27FC236}">
                <a16:creationId xmlns:a16="http://schemas.microsoft.com/office/drawing/2014/main" id="{E8560818-EBE6-4283-BADC-88AEE9C87F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309251AF-7FFF-456A-B902-531439872CAE}"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3978461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t>All employees working on a scaffold must be trained. Training should be conducted by a qualified person and include training on electrical hazards, fall protection, falling object protection, proper use, material handling and load-carrying capacities. </a:t>
            </a:r>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20</a:t>
            </a:fld>
            <a:endParaRPr lang="en-US"/>
          </a:p>
        </p:txBody>
      </p:sp>
    </p:spTree>
    <p:extLst>
      <p:ext uri="{BB962C8B-B14F-4D97-AF65-F5344CB8AC3E}">
        <p14:creationId xmlns:p14="http://schemas.microsoft.com/office/powerpoint/2010/main" val="1125827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t>The trigger height for when guardrails must be used on a scaffold is 10 feet. Additionally, a competent person must supervise the setup and take down of all scaffolding. The working deck of a scaffold must be fully planked, and the planks must be secured to prevent movement. </a:t>
            </a: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21</a:t>
            </a:fld>
            <a:endParaRPr lang="en-US"/>
          </a:p>
        </p:txBody>
      </p:sp>
    </p:spTree>
    <p:extLst>
      <p:ext uri="{BB962C8B-B14F-4D97-AF65-F5344CB8AC3E}">
        <p14:creationId xmlns:p14="http://schemas.microsoft.com/office/powerpoint/2010/main" val="363877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4C4AEA4-86D8-4A31-AF70-AC3B85D6232A}"/>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9EA89775-91C4-46CD-B929-798C1B269D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Please read the disclaimer for legal purposes, this is required under the Susan Harwood Training Grant program. </a:t>
            </a:r>
          </a:p>
        </p:txBody>
      </p:sp>
      <p:sp>
        <p:nvSpPr>
          <p:cNvPr id="14340" name="Slide Number Placeholder 3">
            <a:extLst>
              <a:ext uri="{FF2B5EF4-FFF2-40B4-BE49-F238E27FC236}">
                <a16:creationId xmlns:a16="http://schemas.microsoft.com/office/drawing/2014/main" id="{732BC00C-96C1-4047-9ABD-CF3AC50E0B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0B4DEDD-830B-4A55-A1B8-303B3D140E49}" type="slidenum">
              <a:rPr lang="en-US" altLang="en-US"/>
              <a:pPr>
                <a:spcBef>
                  <a:spcPct val="0"/>
                </a:spcBef>
              </a:pPr>
              <a:t>3</a:t>
            </a:fld>
            <a:endParaRPr lang="en-US" altLang="en-US"/>
          </a:p>
        </p:txBody>
      </p:sp>
    </p:spTree>
    <p:extLst>
      <p:ext uri="{BB962C8B-B14F-4D97-AF65-F5344CB8AC3E}">
        <p14:creationId xmlns:p14="http://schemas.microsoft.com/office/powerpoint/2010/main" val="3831722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C85E11FB-9FE6-4A0C-BA86-32813CE078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155A2CBE-3D93-4490-BF5B-232AE98373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Scaffolds must be capable of supporting 4 times the maximum intended load. Additionally, scaffolds must be placed on stable footings with a proper base plate, screw jacks and mudsills. </a:t>
            </a:r>
          </a:p>
        </p:txBody>
      </p:sp>
      <p:sp>
        <p:nvSpPr>
          <p:cNvPr id="125956" name="Slide Number Placeholder 3">
            <a:extLst>
              <a:ext uri="{FF2B5EF4-FFF2-40B4-BE49-F238E27FC236}">
                <a16:creationId xmlns:a16="http://schemas.microsoft.com/office/drawing/2014/main" id="{7A647F88-18CD-42E9-ACCE-1445EFC217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DB90AAF2-C065-43C6-B3BC-07AECB62C23B}" type="slidenum">
              <a:rPr lang="en-US" altLang="en-US"/>
              <a:pPr eaLnBrk="1" hangingPunct="1">
                <a:spcBef>
                  <a:spcPct val="0"/>
                </a:spcBef>
              </a:pPr>
              <a:t>22</a:t>
            </a:fld>
            <a:endParaRPr lang="en-US" altLang="en-US"/>
          </a:p>
        </p:txBody>
      </p:sp>
    </p:spTree>
    <p:extLst>
      <p:ext uri="{BB962C8B-B14F-4D97-AF65-F5344CB8AC3E}">
        <p14:creationId xmlns:p14="http://schemas.microsoft.com/office/powerpoint/2010/main" val="1233765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BD764C0F-E963-4450-8942-A2F0A0BB25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6E0CBEAA-508F-4928-B259-1C9C614535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When calculating the anticipated load, factor in the weight of workers, equipment, tools and any materials being placed on the scaffold. </a:t>
            </a:r>
          </a:p>
        </p:txBody>
      </p:sp>
      <p:sp>
        <p:nvSpPr>
          <p:cNvPr id="126980" name="Slide Number Placeholder 3">
            <a:extLst>
              <a:ext uri="{FF2B5EF4-FFF2-40B4-BE49-F238E27FC236}">
                <a16:creationId xmlns:a16="http://schemas.microsoft.com/office/drawing/2014/main" id="{C8CB603C-7C5D-4D73-8BAA-153198E72A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1A1FBCAD-EC08-4F70-B53A-78A9ED7C61C1}" type="slidenum">
              <a:rPr lang="en-US" altLang="en-US"/>
              <a:pPr eaLnBrk="1" hangingPunct="1">
                <a:spcBef>
                  <a:spcPct val="0"/>
                </a:spcBef>
              </a:pPr>
              <a:t>23</a:t>
            </a:fld>
            <a:endParaRPr lang="en-US" altLang="en-US"/>
          </a:p>
        </p:txBody>
      </p:sp>
    </p:spTree>
    <p:extLst>
      <p:ext uri="{BB962C8B-B14F-4D97-AF65-F5344CB8AC3E}">
        <p14:creationId xmlns:p14="http://schemas.microsoft.com/office/powerpoint/2010/main" val="3457680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212C7710-7109-4983-83CE-40CC8E06E6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3DDB8FFE-44BB-4EC4-A857-7CD005E961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The front edge of all platforms must be within 14” of the face of the work or structure. </a:t>
            </a:r>
          </a:p>
          <a:p>
            <a:pPr rtl="0"/>
            <a:endParaRPr lang="en-US" altLang="en-US" dirty="0">
              <a:ea typeface="ＭＳ Ｐゴシック" panose="020B0600070205080204" pitchFamily="34" charset="-128"/>
            </a:endParaRPr>
          </a:p>
          <a:p>
            <a:pPr rtl="0"/>
            <a:r>
              <a:rPr lang="es">
                <a:ea typeface="ＭＳ Ｐゴシック" panose="020B0600070205080204" pitchFamily="34" charset="-128"/>
              </a:rPr>
              <a:t>Photo provided by materials developed through a Susan Harwood Training Grant, a program of the US Department of Labor, Occupational Safety &amp; Health Administration. </a:t>
            </a:r>
          </a:p>
          <a:p>
            <a:pPr rtl="0"/>
            <a:endParaRPr lang="en-US" altLang="en-US" dirty="0">
              <a:ea typeface="ＭＳ Ｐゴシック" panose="020B0600070205080204" pitchFamily="34" charset="-128"/>
            </a:endParaRPr>
          </a:p>
        </p:txBody>
      </p:sp>
      <p:sp>
        <p:nvSpPr>
          <p:cNvPr id="128004" name="Slide Number Placeholder 3">
            <a:extLst>
              <a:ext uri="{FF2B5EF4-FFF2-40B4-BE49-F238E27FC236}">
                <a16:creationId xmlns:a16="http://schemas.microsoft.com/office/drawing/2014/main" id="{21951AD0-C669-4ED5-BC65-8ACA85F3C6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4EBAE14F-48CA-4B8C-BAA6-704F1C21446F}" type="slidenum">
              <a:rPr lang="en-US" altLang="en-US"/>
              <a:pPr eaLnBrk="1" hangingPunct="1">
                <a:spcBef>
                  <a:spcPct val="0"/>
                </a:spcBef>
              </a:pPr>
              <a:t>24</a:t>
            </a:fld>
            <a:endParaRPr lang="en-US" altLang="en-US"/>
          </a:p>
        </p:txBody>
      </p:sp>
    </p:spTree>
    <p:extLst>
      <p:ext uri="{BB962C8B-B14F-4D97-AF65-F5344CB8AC3E}">
        <p14:creationId xmlns:p14="http://schemas.microsoft.com/office/powerpoint/2010/main" val="3706412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56203FFA-B047-44C8-A1F5-9439F48F71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42133E54-A25B-46BD-A555-0F68B898DF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r>
              <a:rPr lang="en-US" altLang="en-US" dirty="0" smtClean="0">
                <a:latin typeface="Arial" panose="020B0604020202020204" pitchFamily="34" charset="0"/>
              </a:rPr>
              <a:t>Ends of platforms must extend at least 6” over the center line of the support, if not equipped with cleats or hooks to prevent movement.</a:t>
            </a:r>
          </a:p>
          <a:p>
            <a:pPr rtl="0"/>
            <a:endParaRPr lang="en-US" altLang="en-US" dirty="0">
              <a:ea typeface="ＭＳ Ｐゴシック" panose="020B0600070205080204" pitchFamily="34" charset="-128"/>
            </a:endParaRPr>
          </a:p>
          <a:p>
            <a:pPr rtl="0"/>
            <a:r>
              <a:rPr lang="es" dirty="0">
                <a:ea typeface="ＭＳ Ｐゴシック" panose="020B0600070205080204" pitchFamily="34" charset="-128"/>
              </a:rPr>
              <a:t>Photo provided by materials developed through a Susan Harwood Training Grant, a program of the US Department of Labor, Occupational Safety &amp; Health Administration. </a:t>
            </a:r>
          </a:p>
          <a:p>
            <a:pPr rtl="0"/>
            <a:endParaRPr lang="en-US" altLang="en-US" dirty="0">
              <a:ea typeface="ＭＳ Ｐゴシック" panose="020B0600070205080204" pitchFamily="34" charset="-128"/>
            </a:endParaRPr>
          </a:p>
        </p:txBody>
      </p:sp>
      <p:sp>
        <p:nvSpPr>
          <p:cNvPr id="129028" name="Slide Number Placeholder 3">
            <a:extLst>
              <a:ext uri="{FF2B5EF4-FFF2-40B4-BE49-F238E27FC236}">
                <a16:creationId xmlns:a16="http://schemas.microsoft.com/office/drawing/2014/main" id="{015F9C37-8C79-4EAA-8B42-12FF7779CC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687C05A1-7EC1-40B9-984C-CEF9FEFC200D}" type="slidenum">
              <a:rPr lang="en-US" altLang="en-US"/>
              <a:pPr eaLnBrk="1" hangingPunct="1">
                <a:spcBef>
                  <a:spcPct val="0"/>
                </a:spcBef>
              </a:pPr>
              <a:t>25</a:t>
            </a:fld>
            <a:endParaRPr lang="en-US" altLang="en-US"/>
          </a:p>
        </p:txBody>
      </p:sp>
    </p:spTree>
    <p:extLst>
      <p:ext uri="{BB962C8B-B14F-4D97-AF65-F5344CB8AC3E}">
        <p14:creationId xmlns:p14="http://schemas.microsoft.com/office/powerpoint/2010/main" val="1058890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87A5CE44-E287-4D42-A7D0-76DD5C0B48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B7D789BD-DDF5-4A74-A995-0AF13045A9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Base plates and mudsills are required. </a:t>
            </a:r>
          </a:p>
          <a:p>
            <a:pPr rtl="0"/>
            <a:endParaRPr lang="en-US" altLang="en-US" dirty="0">
              <a:ea typeface="ＭＳ Ｐゴシック" panose="020B0600070205080204" pitchFamily="34" charset="-128"/>
            </a:endParaRPr>
          </a:p>
          <a:p>
            <a:pPr rtl="0"/>
            <a:r>
              <a:rPr lang="es">
                <a:ea typeface="ＭＳ Ｐゴシック" panose="020B0600070205080204" pitchFamily="34" charset="-128"/>
              </a:rPr>
              <a:t>Photo provided by materials developed through a Susan Harwood Training Grant, a program of the US Department of Labor, Occupational Safety &amp; Health Administration. </a:t>
            </a:r>
          </a:p>
          <a:p>
            <a:pPr rtl="0"/>
            <a:endParaRPr lang="en-US" altLang="en-US" dirty="0">
              <a:ea typeface="ＭＳ Ｐゴシック" panose="020B0600070205080204" pitchFamily="34" charset="-128"/>
            </a:endParaRPr>
          </a:p>
        </p:txBody>
      </p:sp>
      <p:sp>
        <p:nvSpPr>
          <p:cNvPr id="131076" name="Slide Number Placeholder 3">
            <a:extLst>
              <a:ext uri="{FF2B5EF4-FFF2-40B4-BE49-F238E27FC236}">
                <a16:creationId xmlns:a16="http://schemas.microsoft.com/office/drawing/2014/main" id="{F495CADE-0F6E-4A76-BEB5-8DAA69D237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41E66E91-F0BC-412F-8A85-C9671F3B84F6}" type="slidenum">
              <a:rPr lang="en-US" altLang="en-US"/>
              <a:pPr eaLnBrk="1" hangingPunct="1">
                <a:spcBef>
                  <a:spcPct val="0"/>
                </a:spcBef>
              </a:pPr>
              <a:t>26</a:t>
            </a:fld>
            <a:endParaRPr lang="en-US" altLang="en-US"/>
          </a:p>
        </p:txBody>
      </p:sp>
    </p:spTree>
    <p:extLst>
      <p:ext uri="{BB962C8B-B14F-4D97-AF65-F5344CB8AC3E}">
        <p14:creationId xmlns:p14="http://schemas.microsoft.com/office/powerpoint/2010/main" val="711739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35D74831-D1FD-4CF8-A2E2-EB611168F3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592C1DE8-6458-4299-88E4-3D1A8BBEE6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Masonry bricks and blocks are not acceptable scaffold bases. </a:t>
            </a:r>
          </a:p>
          <a:p>
            <a:pPr rtl="0"/>
            <a:endParaRPr lang="en-US" altLang="en-US" dirty="0">
              <a:ea typeface="ＭＳ Ｐゴシック" panose="020B0600070205080204" pitchFamily="34" charset="-128"/>
            </a:endParaRPr>
          </a:p>
          <a:p>
            <a:pPr rtl="0"/>
            <a:r>
              <a:rPr lang="es">
                <a:ea typeface="ＭＳ Ｐゴシック" panose="020B0600070205080204" pitchFamily="34" charset="-128"/>
              </a:rPr>
              <a:t>Photo provided by SEE, Inc.</a:t>
            </a:r>
          </a:p>
          <a:p>
            <a:pPr rtl="0"/>
            <a:endParaRPr lang="en-US" altLang="en-US" dirty="0">
              <a:ea typeface="ＭＳ Ｐゴシック" panose="020B0600070205080204" pitchFamily="34" charset="-128"/>
            </a:endParaRPr>
          </a:p>
        </p:txBody>
      </p:sp>
      <p:sp>
        <p:nvSpPr>
          <p:cNvPr id="132100" name="Slide Number Placeholder 3">
            <a:extLst>
              <a:ext uri="{FF2B5EF4-FFF2-40B4-BE49-F238E27FC236}">
                <a16:creationId xmlns:a16="http://schemas.microsoft.com/office/drawing/2014/main" id="{02FD6EA5-CE86-467E-A5C3-331E599CFE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AF0C9F82-4CFC-4AA8-804E-AA6A14CA4D93}" type="slidenum">
              <a:rPr lang="en-US" altLang="en-US"/>
              <a:pPr eaLnBrk="1" hangingPunct="1">
                <a:spcBef>
                  <a:spcPct val="0"/>
                </a:spcBef>
              </a:pPr>
              <a:t>27</a:t>
            </a:fld>
            <a:endParaRPr lang="en-US" altLang="en-US"/>
          </a:p>
        </p:txBody>
      </p:sp>
    </p:spTree>
    <p:extLst>
      <p:ext uri="{BB962C8B-B14F-4D97-AF65-F5344CB8AC3E}">
        <p14:creationId xmlns:p14="http://schemas.microsoft.com/office/powerpoint/2010/main" val="2528678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124D877B-E94B-415B-9382-12EA4746C8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C88FBD60-FA55-4CD3-BFBC-24BA37E618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Each platform on all working levels must be fully planked and secured. There should be no more than a 1” space between decking and planking should be nominal 2” x 10” and made of scaffold grade planks. </a:t>
            </a:r>
          </a:p>
          <a:p>
            <a:pPr rtl="0"/>
            <a:endParaRPr lang="en-US" altLang="en-US" dirty="0">
              <a:ea typeface="ＭＳ Ｐゴシック" panose="020B0600070205080204" pitchFamily="34" charset="-128"/>
            </a:endParaRPr>
          </a:p>
          <a:p>
            <a:pPr rtl="0"/>
            <a:r>
              <a:rPr lang="es">
                <a:ea typeface="ＭＳ Ｐゴシック" panose="020B0600070205080204" pitchFamily="34" charset="-128"/>
              </a:rPr>
              <a:t>Photo provided by materials developed through a Susan Harwood Training Grant, a program of the US Department of Labor, Occupational Safety &amp; Health Administration. </a:t>
            </a:r>
          </a:p>
          <a:p>
            <a:pPr rtl="0"/>
            <a:endParaRPr lang="en-US" altLang="en-US" dirty="0">
              <a:ea typeface="ＭＳ Ｐゴシック" panose="020B0600070205080204" pitchFamily="34" charset="-128"/>
            </a:endParaRPr>
          </a:p>
        </p:txBody>
      </p:sp>
      <p:sp>
        <p:nvSpPr>
          <p:cNvPr id="133124" name="Slide Number Placeholder 3">
            <a:extLst>
              <a:ext uri="{FF2B5EF4-FFF2-40B4-BE49-F238E27FC236}">
                <a16:creationId xmlns:a16="http://schemas.microsoft.com/office/drawing/2014/main" id="{2168150A-AA74-45BB-B544-F7E4DDCE37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0CCC920B-7889-42AF-A319-BE1983A92668}" type="slidenum">
              <a:rPr lang="en-US" altLang="en-US"/>
              <a:pPr eaLnBrk="1" hangingPunct="1">
                <a:spcBef>
                  <a:spcPct val="0"/>
                </a:spcBef>
              </a:pPr>
              <a:t>28</a:t>
            </a:fld>
            <a:endParaRPr lang="en-US" altLang="en-US"/>
          </a:p>
        </p:txBody>
      </p:sp>
    </p:spTree>
    <p:extLst>
      <p:ext uri="{BB962C8B-B14F-4D97-AF65-F5344CB8AC3E}">
        <p14:creationId xmlns:p14="http://schemas.microsoft.com/office/powerpoint/2010/main" val="831951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t>A ladder must be used when accessing a scaffold more than 2’ off the ground. Do not climb cross bracing. </a:t>
            </a:r>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29</a:t>
            </a:fld>
            <a:endParaRPr lang="en-US"/>
          </a:p>
        </p:txBody>
      </p:sp>
    </p:spTree>
    <p:extLst>
      <p:ext uri="{BB962C8B-B14F-4D97-AF65-F5344CB8AC3E}">
        <p14:creationId xmlns:p14="http://schemas.microsoft.com/office/powerpoint/2010/main" val="3587113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t>This photo shows a ladder placed against a fabricated frame scaffold to allow workers to access the working level safely. </a:t>
            </a:r>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30</a:t>
            </a:fld>
            <a:endParaRPr lang="en-US"/>
          </a:p>
        </p:txBody>
      </p:sp>
    </p:spTree>
    <p:extLst>
      <p:ext uri="{BB962C8B-B14F-4D97-AF65-F5344CB8AC3E}">
        <p14:creationId xmlns:p14="http://schemas.microsoft.com/office/powerpoint/2010/main" val="3134019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1DEDE238-ED31-404D-9353-01CAAFE91291}"/>
              </a:ext>
            </a:extLst>
          </p:cNvPr>
          <p:cNvSpPr>
            <a:spLocks noGrp="1" noRot="1" noChangeAspect="1" noTextEdit="1"/>
          </p:cNvSpPr>
          <p:nvPr>
            <p:ph type="sldImg"/>
          </p:nvPr>
        </p:nvSpPr>
        <p:spPr>
          <a:ln/>
        </p:spPr>
      </p:sp>
      <p:sp>
        <p:nvSpPr>
          <p:cNvPr id="92163" name="Notes Placeholder 2">
            <a:extLst>
              <a:ext uri="{FF2B5EF4-FFF2-40B4-BE49-F238E27FC236}">
                <a16:creationId xmlns:a16="http://schemas.microsoft.com/office/drawing/2014/main" id="{25719F3D-E3FB-41E3-8B39-955D94F7E3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1">
                <a:latin typeface="Arial" panose="020B0604020202020204" pitchFamily="34" charset="0"/>
              </a:rPr>
              <a:t>Discuss</a:t>
            </a:r>
            <a:r>
              <a:rPr lang="es">
                <a:latin typeface="Arial" panose="020B0604020202020204" pitchFamily="34" charset="0"/>
              </a:rPr>
              <a:t> the requirements for guardrails on scaffolding. </a:t>
            </a:r>
          </a:p>
          <a:p>
            <a:pPr rtl="0"/>
            <a:endParaRPr lang="en-US" altLang="en-US" b="1" dirty="0">
              <a:latin typeface="Arial" panose="020B0604020202020204" pitchFamily="34" charset="0"/>
            </a:endParaRPr>
          </a:p>
          <a:p>
            <a:pPr rtl="0"/>
            <a:r>
              <a:rPr lang="es">
                <a:latin typeface="Arial" panose="020B0604020202020204" pitchFamily="34" charset="0"/>
              </a:rPr>
              <a:t>OSHA states that the top edge height of toprails or equivalent member on supported scaffolds manufactured or placed in service after January 1, 2000 shall be installed between 38 inches (0.97 m) and 45 inches (1.2 m) above the platform surface. The top edge height on supported scaffolds manufactured and placed in service before January 1, 2000, and on all suspended scaffolds where both a guardrail and a personal fall arrest system are required shall be between 36 inches (0.9 m) and 45 inches (1.2 m). </a:t>
            </a:r>
          </a:p>
          <a:p>
            <a:pPr rtl="0"/>
            <a:endParaRPr lang="en-US" altLang="en-US" dirty="0">
              <a:latin typeface="Arial" panose="020B0604020202020204" pitchFamily="34" charset="0"/>
            </a:endParaRPr>
          </a:p>
          <a:p>
            <a:pPr rtl="0"/>
            <a:r>
              <a:rPr lang="es">
                <a:latin typeface="Arial" panose="020B0604020202020204" pitchFamily="34" charset="0"/>
              </a:rPr>
              <a:t>Midrails, screens, mesh, intermediate vertical members, solid panels, and equivalent structural members of a guardrail system shall be capable of withstanding, without failure, a force applied in any downward or horizontal direction at any point along the midrail or other member of at least 75 pounds (333 n) for guardrail systems with a minimum 100 pound toprail capacity, and at least 150 pounds (666 n) for guardrail systems with a minimum 200 pound toprail capacity.</a:t>
            </a:r>
          </a:p>
          <a:p>
            <a:pPr rtl="0"/>
            <a:endParaRPr lang="en-US" altLang="en-US" dirty="0">
              <a:latin typeface="Arial" panose="020B0604020202020204" pitchFamily="34" charset="0"/>
            </a:endParaRPr>
          </a:p>
          <a:p>
            <a:pPr rtl="0"/>
            <a:endParaRPr lang="en-US" altLang="en-US" b="1" dirty="0">
              <a:latin typeface="Arial" panose="020B0604020202020204" pitchFamily="34" charset="0"/>
            </a:endParaRPr>
          </a:p>
        </p:txBody>
      </p:sp>
      <p:sp>
        <p:nvSpPr>
          <p:cNvPr id="92164" name="Slide Number Placeholder 3">
            <a:extLst>
              <a:ext uri="{FF2B5EF4-FFF2-40B4-BE49-F238E27FC236}">
                <a16:creationId xmlns:a16="http://schemas.microsoft.com/office/drawing/2014/main" id="{D2037993-AF02-4349-9F73-F86CBBB5D5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05F6AD5-CBB1-4C93-AF0C-EB887AF0A48A}" type="slidenum">
              <a:rPr lang="en-US" altLang="en-US"/>
              <a:pPr>
                <a:spcBef>
                  <a:spcPct val="0"/>
                </a:spcBef>
              </a:pPr>
              <a:t>31</a:t>
            </a:fld>
            <a:endParaRPr lang="en-US" altLang="en-US"/>
          </a:p>
        </p:txBody>
      </p:sp>
    </p:spTree>
    <p:extLst>
      <p:ext uri="{BB962C8B-B14F-4D97-AF65-F5344CB8AC3E}">
        <p14:creationId xmlns:p14="http://schemas.microsoft.com/office/powerpoint/2010/main" val="81235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latin typeface="Arial" panose="020B0604020202020204" pitchFamily="34" charset="0"/>
              </a:rPr>
              <a:t>Note that the these materials are copyrighted by the </a:t>
            </a:r>
            <a:r>
              <a:rPr lang="es">
                <a:latin typeface="Arial" panose="020B0604020202020204" pitchFamily="34" charset="0"/>
                <a:cs typeface="Arial" panose="020B0604020202020204" pitchFamily="34" charset="0"/>
              </a:rPr>
              <a:t>Job-Site Safety Institute and the National Association of Home Builders. Permission is granted to use such copyrighted material in accordance with the terms on the slide.</a:t>
            </a:r>
            <a:endParaRPr lang="en-US" altLang="en-US" dirty="0" smtClean="0">
              <a:latin typeface="Arial" panose="020B0604020202020204" pitchFamily="34" charset="0"/>
            </a:endParaRP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4</a:t>
            </a:fld>
            <a:endParaRPr lang="en-US"/>
          </a:p>
        </p:txBody>
      </p:sp>
    </p:spTree>
    <p:extLst>
      <p:ext uri="{BB962C8B-B14F-4D97-AF65-F5344CB8AC3E}">
        <p14:creationId xmlns:p14="http://schemas.microsoft.com/office/powerpoint/2010/main" val="3426875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eaLnBrk="1" hangingPunct="1">
              <a:buFontTx/>
              <a:buChar char="•"/>
            </a:pPr>
            <a:r>
              <a:rPr lang="es">
                <a:latin typeface="Arial" panose="020B0604020202020204" pitchFamily="34" charset="0"/>
              </a:rPr>
              <a:t> Overall, a pretty well built stucco scaffold with proper guardrails.</a:t>
            </a:r>
          </a:p>
          <a:p>
            <a:pPr rtl="0" eaLnBrk="1" hangingPunct="1">
              <a:buFontTx/>
              <a:buChar char="•"/>
            </a:pPr>
            <a:r>
              <a:rPr lang="es">
                <a:latin typeface="Arial" panose="020B0604020202020204" pitchFamily="34" charset="0"/>
              </a:rPr>
              <a:t> Braces are used as top rails with midrails installed approximately half way</a:t>
            </a:r>
          </a:p>
          <a:p>
            <a:pPr rtl="0" eaLnBrk="1" hangingPunct="1">
              <a:buFontTx/>
              <a:buChar char="•"/>
            </a:pPr>
            <a:endParaRPr lang="en-US" altLang="en-US" dirty="0" smtClean="0">
              <a:latin typeface="Arial" panose="020B0604020202020204" pitchFamily="34" charset="0"/>
            </a:endParaRPr>
          </a:p>
          <a:p>
            <a:pPr rtl="0"/>
            <a:r>
              <a:rPr lang="es" b="1">
                <a:latin typeface="Arial" panose="020B0604020202020204" pitchFamily="34" charset="0"/>
              </a:rPr>
              <a:t>Discuss</a:t>
            </a:r>
            <a:r>
              <a:rPr lang="es">
                <a:latin typeface="Arial" panose="020B0604020202020204" pitchFamily="34" charset="0"/>
              </a:rPr>
              <a:t> the requirements for guardrails on scaffolding. </a:t>
            </a:r>
          </a:p>
          <a:p>
            <a:pPr rtl="0"/>
            <a:endParaRPr lang="en-US" altLang="en-US" b="1" dirty="0" smtClean="0">
              <a:latin typeface="Arial" panose="020B0604020202020204" pitchFamily="34" charset="0"/>
            </a:endParaRPr>
          </a:p>
          <a:p>
            <a:pPr rtl="0"/>
            <a:r>
              <a:rPr lang="es">
                <a:latin typeface="Arial" panose="020B0604020202020204" pitchFamily="34" charset="0"/>
              </a:rPr>
              <a:t>OSHA states that the top edge height of toprails or equivalent member on supported scaffolds manufactured or placed in service after January 1, 2000 shall be installed between 38 inches (0.97 m) and 45 inches (1.2 m) above the platform surface. The top edge height on supported scaffolds manufactured and placed in service before January 1, 2000, and on all suspended scaffolds where both a guardrail and a personal fall arrest system are required shall be between 36 inches (0.9 m) and 45 inches (1.2 m). </a:t>
            </a:r>
          </a:p>
          <a:p>
            <a:pPr rtl="0"/>
            <a:endParaRPr lang="en-US" altLang="en-US" dirty="0" smtClean="0">
              <a:latin typeface="Arial" panose="020B0604020202020204" pitchFamily="34" charset="0"/>
            </a:endParaRPr>
          </a:p>
          <a:p>
            <a:pPr rtl="0"/>
            <a:r>
              <a:rPr lang="es">
                <a:latin typeface="Arial" panose="020B0604020202020204" pitchFamily="34" charset="0"/>
              </a:rPr>
              <a:t>Midrails, screens, mesh, intermediate vertical members, solid panels, and equivalent structural members of a guardrail system shall be capable of withstanding, without failure, a force applied in any downward or horizontal direction at any point along the midrail or other member of at least 75 pounds (333 n) for guardrail systems with a minimum 100 pound toprail capacity, and at least 150 pounds (666 n) for guardrail systems with a minimum 200 pound toprail capacity.</a:t>
            </a:r>
          </a:p>
          <a:p>
            <a:pPr rtl="0" eaLnBrk="1" hangingPunct="1">
              <a:buFontTx/>
              <a:buChar char="•"/>
            </a:pPr>
            <a:endParaRPr lang="en-US" altLang="en-US" dirty="0" smtClean="0">
              <a:latin typeface="Arial" panose="020B0604020202020204" pitchFamily="34" charset="0"/>
            </a:endParaRP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32</a:t>
            </a:fld>
            <a:endParaRPr lang="en-US"/>
          </a:p>
        </p:txBody>
      </p:sp>
    </p:spTree>
    <p:extLst>
      <p:ext uri="{BB962C8B-B14F-4D97-AF65-F5344CB8AC3E}">
        <p14:creationId xmlns:p14="http://schemas.microsoft.com/office/powerpoint/2010/main" val="1609042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This photo shows multiple unsafe practices, such as installing a scaffold on improper footing without the use of mudsills. Scaffolds should not be placed on blocks.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9E61D0C-2543-4D67-92CF-737C295AD84D}" type="slidenum">
              <a:rPr lang="en-US" altLang="en-US"/>
              <a:pPr>
                <a:spcBef>
                  <a:spcPct val="0"/>
                </a:spcBef>
              </a:pPr>
              <a:t>33</a:t>
            </a:fld>
            <a:endParaRPr lang="en-US" altLang="en-US"/>
          </a:p>
        </p:txBody>
      </p:sp>
    </p:spTree>
    <p:extLst>
      <p:ext uri="{BB962C8B-B14F-4D97-AF65-F5344CB8AC3E}">
        <p14:creationId xmlns:p14="http://schemas.microsoft.com/office/powerpoint/2010/main" val="3341321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Discuss the various safety hazards shown in this photo. Examples of these hazards include:</a:t>
            </a:r>
          </a:p>
          <a:p>
            <a:pPr marL="171450" indent="-171450" rtl="0">
              <a:buFont typeface="Arial" panose="020B0604020202020204" pitchFamily="34" charset="0"/>
              <a:buChar char="•"/>
            </a:pPr>
            <a:r>
              <a:rPr lang="es">
                <a:latin typeface="Arial" panose="020B0604020202020204" pitchFamily="34" charset="0"/>
              </a:rPr>
              <a:t>Improper planking</a:t>
            </a:r>
          </a:p>
          <a:p>
            <a:pPr marL="171450" indent="-171450" rtl="0">
              <a:buFont typeface="Arial" panose="020B0604020202020204" pitchFamily="34" charset="0"/>
              <a:buChar char="•"/>
            </a:pPr>
            <a:r>
              <a:rPr lang="es">
                <a:latin typeface="Arial" panose="020B0604020202020204" pitchFamily="34" charset="0"/>
              </a:rPr>
              <a:t>Overloading of scaffold</a:t>
            </a:r>
          </a:p>
          <a:p>
            <a:pPr marL="171450" indent="-171450" rtl="0">
              <a:buFont typeface="Arial" panose="020B0604020202020204" pitchFamily="34" charset="0"/>
              <a:buChar char="•"/>
            </a:pPr>
            <a:r>
              <a:rPr lang="es">
                <a:latin typeface="Arial" panose="020B0604020202020204" pitchFamily="34" charset="0"/>
              </a:rPr>
              <a:t>Improper footing</a:t>
            </a:r>
          </a:p>
          <a:p>
            <a:pPr marL="171450" indent="-171450" rtl="0">
              <a:buFont typeface="Arial" panose="020B0604020202020204" pitchFamily="34" charset="0"/>
              <a:buChar char="•"/>
            </a:pPr>
            <a:r>
              <a:rPr lang="es">
                <a:latin typeface="Arial" panose="020B0604020202020204" pitchFamily="34" charset="0"/>
              </a:rPr>
              <a:t>Improper use of mudsills</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9E61D0C-2543-4D67-92CF-737C295AD84D}" type="slidenum">
              <a:rPr lang="en-US" altLang="en-US"/>
              <a:pPr>
                <a:spcBef>
                  <a:spcPct val="0"/>
                </a:spcBef>
              </a:pPr>
              <a:t>34</a:t>
            </a:fld>
            <a:endParaRPr lang="en-US" altLang="en-US"/>
          </a:p>
        </p:txBody>
      </p:sp>
    </p:spTree>
    <p:extLst>
      <p:ext uri="{BB962C8B-B14F-4D97-AF65-F5344CB8AC3E}">
        <p14:creationId xmlns:p14="http://schemas.microsoft.com/office/powerpoint/2010/main" val="3890763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Discuss the various safety hazards shown in this photo.</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9E61D0C-2543-4D67-92CF-737C295AD84D}" type="slidenum">
              <a:rPr lang="en-US" altLang="en-US"/>
              <a:pPr>
                <a:spcBef>
                  <a:spcPct val="0"/>
                </a:spcBef>
              </a:pPr>
              <a:t>35</a:t>
            </a:fld>
            <a:endParaRPr lang="en-US" altLang="en-US"/>
          </a:p>
        </p:txBody>
      </p:sp>
    </p:spTree>
    <p:extLst>
      <p:ext uri="{BB962C8B-B14F-4D97-AF65-F5344CB8AC3E}">
        <p14:creationId xmlns:p14="http://schemas.microsoft.com/office/powerpoint/2010/main" val="2907022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Discuss the various safety hazards shown in this photo.</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9E61D0C-2543-4D67-92CF-737C295AD84D}" type="slidenum">
              <a:rPr lang="en-US" altLang="en-US"/>
              <a:pPr>
                <a:spcBef>
                  <a:spcPct val="0"/>
                </a:spcBef>
              </a:pPr>
              <a:t>36</a:t>
            </a:fld>
            <a:endParaRPr lang="en-US" altLang="en-US"/>
          </a:p>
        </p:txBody>
      </p:sp>
    </p:spTree>
    <p:extLst>
      <p:ext uri="{BB962C8B-B14F-4D97-AF65-F5344CB8AC3E}">
        <p14:creationId xmlns:p14="http://schemas.microsoft.com/office/powerpoint/2010/main" val="1867449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Discuss the various safety hazards shown in this photo. Examples of these hazards include:</a:t>
            </a:r>
          </a:p>
          <a:p>
            <a:pPr marL="171450" indent="-171450" rtl="0">
              <a:buFont typeface="Arial" panose="020B0604020202020204" pitchFamily="34" charset="0"/>
              <a:buChar char="•"/>
            </a:pPr>
            <a:r>
              <a:rPr lang="es">
                <a:latin typeface="Arial" panose="020B0604020202020204" pitchFamily="34" charset="0"/>
              </a:rPr>
              <a:t>Improper planking</a:t>
            </a:r>
          </a:p>
          <a:p>
            <a:pPr marL="171450" indent="-171450" rtl="0">
              <a:buFont typeface="Arial" panose="020B0604020202020204" pitchFamily="34" charset="0"/>
              <a:buChar char="•"/>
            </a:pPr>
            <a:r>
              <a:rPr lang="es">
                <a:latin typeface="Arial" panose="020B0604020202020204" pitchFamily="34" charset="0"/>
              </a:rPr>
              <a:t>Overloading of scaffold</a:t>
            </a:r>
          </a:p>
          <a:p>
            <a:pPr rtl="0"/>
            <a:endParaRPr lang="en-US" altLang="en-US" dirty="0">
              <a:latin typeface="Arial" panose="020B0604020202020204" pitchFamily="34" charset="0"/>
            </a:endParaRP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9E61D0C-2543-4D67-92CF-737C295AD84D}" type="slidenum">
              <a:rPr lang="en-US" altLang="en-US"/>
              <a:pPr>
                <a:spcBef>
                  <a:spcPct val="0"/>
                </a:spcBef>
              </a:pPr>
              <a:t>37</a:t>
            </a:fld>
            <a:endParaRPr lang="en-US" altLang="en-US"/>
          </a:p>
        </p:txBody>
      </p:sp>
    </p:spTree>
    <p:extLst>
      <p:ext uri="{BB962C8B-B14F-4D97-AF65-F5344CB8AC3E}">
        <p14:creationId xmlns:p14="http://schemas.microsoft.com/office/powerpoint/2010/main" val="1666463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Discuss the various safety hazards shown in this photo.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9E61D0C-2543-4D67-92CF-737C295AD84D}" type="slidenum">
              <a:rPr lang="en-US" altLang="en-US"/>
              <a:pPr>
                <a:spcBef>
                  <a:spcPct val="0"/>
                </a:spcBef>
              </a:pPr>
              <a:t>38</a:t>
            </a:fld>
            <a:endParaRPr lang="en-US" altLang="en-US"/>
          </a:p>
        </p:txBody>
      </p:sp>
    </p:spTree>
    <p:extLst>
      <p:ext uri="{BB962C8B-B14F-4D97-AF65-F5344CB8AC3E}">
        <p14:creationId xmlns:p14="http://schemas.microsoft.com/office/powerpoint/2010/main" val="1681052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Discuss the various safety hazards shown in this photo. Examples of these hazards include:</a:t>
            </a:r>
          </a:p>
          <a:p>
            <a:pPr marL="171450" indent="-171450" rtl="0">
              <a:buFont typeface="Arial" panose="020B0604020202020204" pitchFamily="34" charset="0"/>
              <a:buChar char="•"/>
            </a:pPr>
            <a:r>
              <a:rPr lang="es">
                <a:latin typeface="Arial" panose="020B0604020202020204" pitchFamily="34" charset="0"/>
              </a:rPr>
              <a:t>Improper planking</a:t>
            </a:r>
          </a:p>
          <a:p>
            <a:pPr marL="171450" indent="-171450" rtl="0">
              <a:buFont typeface="Arial" panose="020B0604020202020204" pitchFamily="34" charset="0"/>
              <a:buChar char="•"/>
            </a:pPr>
            <a:r>
              <a:rPr lang="es">
                <a:latin typeface="Arial" panose="020B0604020202020204" pitchFamily="34" charset="0"/>
              </a:rPr>
              <a:t>Improper footing</a:t>
            </a:r>
          </a:p>
          <a:p>
            <a:pPr marL="171450" indent="-171450" rtl="0">
              <a:buFont typeface="Arial" panose="020B0604020202020204" pitchFamily="34" charset="0"/>
              <a:buChar char="•"/>
            </a:pPr>
            <a:r>
              <a:rPr lang="es">
                <a:latin typeface="Arial" panose="020B0604020202020204" pitchFamily="34" charset="0"/>
              </a:rPr>
              <a:t>Improper use of mudsills</a:t>
            </a:r>
          </a:p>
          <a:p>
            <a:pPr rtl="0"/>
            <a:endParaRPr lang="en-US" altLang="en-US" dirty="0">
              <a:latin typeface="Arial" panose="020B0604020202020204" pitchFamily="34" charset="0"/>
            </a:endParaRP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9E61D0C-2543-4D67-92CF-737C295AD84D}" type="slidenum">
              <a:rPr lang="en-US" altLang="en-US"/>
              <a:pPr>
                <a:spcBef>
                  <a:spcPct val="0"/>
                </a:spcBef>
              </a:pPr>
              <a:t>39</a:t>
            </a:fld>
            <a:endParaRPr lang="en-US" altLang="en-US"/>
          </a:p>
        </p:txBody>
      </p:sp>
    </p:spTree>
    <p:extLst>
      <p:ext uri="{BB962C8B-B14F-4D97-AF65-F5344CB8AC3E}">
        <p14:creationId xmlns:p14="http://schemas.microsoft.com/office/powerpoint/2010/main" val="889231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Discuss the various safety hazards shown in this photo.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9E61D0C-2543-4D67-92CF-737C295AD84D}" type="slidenum">
              <a:rPr lang="en-US" altLang="en-US"/>
              <a:pPr>
                <a:spcBef>
                  <a:spcPct val="0"/>
                </a:spcBef>
              </a:pPr>
              <a:t>40</a:t>
            </a:fld>
            <a:endParaRPr lang="en-US" altLang="en-US"/>
          </a:p>
        </p:txBody>
      </p:sp>
    </p:spTree>
    <p:extLst>
      <p:ext uri="{BB962C8B-B14F-4D97-AF65-F5344CB8AC3E}">
        <p14:creationId xmlns:p14="http://schemas.microsoft.com/office/powerpoint/2010/main" val="3176237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Discuss the various safety hazards shown in this photo.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9E61D0C-2543-4D67-92CF-737C295AD84D}" type="slidenum">
              <a:rPr lang="en-US" altLang="en-US"/>
              <a:pPr>
                <a:spcBef>
                  <a:spcPct val="0"/>
                </a:spcBef>
              </a:pPr>
              <a:t>41</a:t>
            </a:fld>
            <a:endParaRPr lang="en-US" altLang="en-US"/>
          </a:p>
        </p:txBody>
      </p:sp>
    </p:spTree>
    <p:extLst>
      <p:ext uri="{BB962C8B-B14F-4D97-AF65-F5344CB8AC3E}">
        <p14:creationId xmlns:p14="http://schemas.microsoft.com/office/powerpoint/2010/main" val="4233464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dirty="0">
                <a:latin typeface="Arial" panose="020B0604020202020204" pitchFamily="34" charset="0"/>
              </a:rPr>
              <a:t>Discuss the learning objectives for Section </a:t>
            </a:r>
            <a:r>
              <a:rPr lang="es" dirty="0" smtClean="0">
                <a:latin typeface="Arial" panose="020B0604020202020204" pitchFamily="34" charset="0"/>
              </a:rPr>
              <a:t>3.  </a:t>
            </a:r>
            <a:r>
              <a:rPr lang="es" dirty="0">
                <a:latin typeface="Arial" panose="020B0604020202020204" pitchFamily="34" charset="0"/>
              </a:rPr>
              <a:t>In this section we will address ladder and scaffold safety, including: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panose="020B0604020202020204" pitchFamily="34" charset="0"/>
              </a:rPr>
              <a:t>Identify general requirements for safely building and using scaffolds.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panose="020B0604020202020204" pitchFamily="34" charset="0"/>
              </a:rPr>
              <a:t>Identify competent person responsibilities.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panose="020B0604020202020204" pitchFamily="34" charset="0"/>
              </a:rPr>
              <a:t>How to access scaffolds safely.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panose="020B0604020202020204" pitchFamily="34" charset="0"/>
              </a:rPr>
              <a:t>Determine proper fall protection including guardrails and personal fall arrest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panose="020B0604020202020204" pitchFamily="34" charset="0"/>
              </a:rPr>
              <a:t>Identify safety requirements applicable to specific types of scaffolds.</a:t>
            </a:r>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5</a:t>
            </a:fld>
            <a:endParaRPr lang="en-US"/>
          </a:p>
        </p:txBody>
      </p:sp>
    </p:spTree>
    <p:extLst>
      <p:ext uri="{BB962C8B-B14F-4D97-AF65-F5344CB8AC3E}">
        <p14:creationId xmlns:p14="http://schemas.microsoft.com/office/powerpoint/2010/main" val="24148093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B7FD178E-6DC0-4E10-A3CE-1216AD879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C115371D-4029-4B04-8B18-78FE9CFA94DA}" type="slidenum">
              <a:rPr lang="en-US" altLang="en-US"/>
              <a:pPr>
                <a:spcBef>
                  <a:spcPct val="0"/>
                </a:spcBef>
              </a:pPr>
              <a:t>42</a:t>
            </a:fld>
            <a:endParaRPr lang="en-US" altLang="en-US"/>
          </a:p>
        </p:txBody>
      </p:sp>
      <p:sp>
        <p:nvSpPr>
          <p:cNvPr id="106499" name="Rectangle 2">
            <a:extLst>
              <a:ext uri="{FF2B5EF4-FFF2-40B4-BE49-F238E27FC236}">
                <a16:creationId xmlns:a16="http://schemas.microsoft.com/office/drawing/2014/main" id="{296D41EA-FAAB-4276-A599-8387C794D4F9}"/>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9744DFA5-B6C9-42EA-8651-37118A5D29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a:latin typeface="Arial" panose="020B0604020202020204" pitchFamily="34" charset="0"/>
              </a:rPr>
              <a:t>Planks with visible defects, such as bowing and cracks (as shown in this slide) must not be used.</a:t>
            </a:r>
          </a:p>
        </p:txBody>
      </p:sp>
    </p:spTree>
    <p:extLst>
      <p:ext uri="{BB962C8B-B14F-4D97-AF65-F5344CB8AC3E}">
        <p14:creationId xmlns:p14="http://schemas.microsoft.com/office/powerpoint/2010/main" val="26429892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C53BD447-F479-4354-B1ED-4BE1CC50E9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F05857E3-28E8-426C-8B1A-CDF6BE3985D9}" type="slidenum">
              <a:rPr lang="en-US" altLang="en-US"/>
              <a:pPr>
                <a:spcBef>
                  <a:spcPct val="0"/>
                </a:spcBef>
              </a:pPr>
              <a:t>43</a:t>
            </a:fld>
            <a:endParaRPr lang="en-US" altLang="en-US"/>
          </a:p>
        </p:txBody>
      </p:sp>
      <p:sp>
        <p:nvSpPr>
          <p:cNvPr id="108547" name="Rectangle 2">
            <a:extLst>
              <a:ext uri="{FF2B5EF4-FFF2-40B4-BE49-F238E27FC236}">
                <a16:creationId xmlns:a16="http://schemas.microsoft.com/office/drawing/2014/main" id="{9C9904E1-D602-48F6-813A-45760BDD7260}"/>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2B59B3BD-99B8-4648-8F75-8D3BE921E7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a:latin typeface="Arial" panose="020B0604020202020204" pitchFamily="34" charset="0"/>
              </a:rPr>
              <a:t>Planks with visible defects, such as bowing and cracks (as shown in this slide) must not be used.</a:t>
            </a:r>
          </a:p>
        </p:txBody>
      </p:sp>
    </p:spTree>
    <p:extLst>
      <p:ext uri="{BB962C8B-B14F-4D97-AF65-F5344CB8AC3E}">
        <p14:creationId xmlns:p14="http://schemas.microsoft.com/office/powerpoint/2010/main" val="1328611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FD167214-4D38-4688-B586-A48603D23F20}"/>
              </a:ext>
            </a:extLst>
          </p:cNvPr>
          <p:cNvSpPr>
            <a:spLocks noGrp="1" noRot="1" noChangeAspect="1" noTextEdit="1"/>
          </p:cNvSpPr>
          <p:nvPr>
            <p:ph type="sldImg"/>
          </p:nvPr>
        </p:nvSpPr>
        <p:spPr>
          <a:ln/>
        </p:spPr>
      </p:sp>
      <p:sp>
        <p:nvSpPr>
          <p:cNvPr id="126979" name="Notes Placeholder 2">
            <a:extLst>
              <a:ext uri="{FF2B5EF4-FFF2-40B4-BE49-F238E27FC236}">
                <a16:creationId xmlns:a16="http://schemas.microsoft.com/office/drawing/2014/main" id="{83D996D7-4CBC-41EE-BCF4-1C97E1E55D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There are many hazards associated with using job-made scaffolds, including the lack of available engineering data to show the maximum intended load. Only use approved scaffolding material on a jobsite. This photo shows worker using a job-made scaffold, which is unsafe and could cause a worker to experience a fatal fall.</a:t>
            </a:r>
          </a:p>
        </p:txBody>
      </p:sp>
      <p:sp>
        <p:nvSpPr>
          <p:cNvPr id="126980" name="Slide Number Placeholder 3">
            <a:extLst>
              <a:ext uri="{FF2B5EF4-FFF2-40B4-BE49-F238E27FC236}">
                <a16:creationId xmlns:a16="http://schemas.microsoft.com/office/drawing/2014/main" id="{E68BF463-6A6D-4A39-AC63-942E9C2D8A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B2AC811F-A57B-40CD-BFB8-8DF667750276}" type="slidenum">
              <a:rPr lang="en-US" altLang="en-US"/>
              <a:pPr>
                <a:spcBef>
                  <a:spcPct val="0"/>
                </a:spcBef>
              </a:pPr>
              <a:t>44</a:t>
            </a:fld>
            <a:endParaRPr lang="en-US" altLang="en-US"/>
          </a:p>
        </p:txBody>
      </p:sp>
    </p:spTree>
    <p:extLst>
      <p:ext uri="{BB962C8B-B14F-4D97-AF65-F5344CB8AC3E}">
        <p14:creationId xmlns:p14="http://schemas.microsoft.com/office/powerpoint/2010/main" val="100361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98971535-20C1-49C6-AA64-24D73917AA62}"/>
              </a:ext>
            </a:extLst>
          </p:cNvPr>
          <p:cNvSpPr>
            <a:spLocks noGrp="1" noRot="1" noChangeAspect="1" noTextEdit="1"/>
          </p:cNvSpPr>
          <p:nvPr>
            <p:ph type="sldImg"/>
          </p:nvPr>
        </p:nvSpPr>
        <p:spPr>
          <a:ln/>
        </p:spPr>
      </p:sp>
      <p:sp>
        <p:nvSpPr>
          <p:cNvPr id="112643" name="Notes Placeholder 2">
            <a:extLst>
              <a:ext uri="{FF2B5EF4-FFF2-40B4-BE49-F238E27FC236}">
                <a16:creationId xmlns:a16="http://schemas.microsoft.com/office/drawing/2014/main" id="{117CCDF0-11E2-443D-BBC4-98F40ABB33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This picture shows a fully planked scaffold complete with a kick-plate. </a:t>
            </a:r>
          </a:p>
        </p:txBody>
      </p:sp>
      <p:sp>
        <p:nvSpPr>
          <p:cNvPr id="112644" name="Slide Number Placeholder 3">
            <a:extLst>
              <a:ext uri="{FF2B5EF4-FFF2-40B4-BE49-F238E27FC236}">
                <a16:creationId xmlns:a16="http://schemas.microsoft.com/office/drawing/2014/main" id="{C37B94C2-0831-4C65-9CCA-ED63FF4A96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744CB96-74F9-4CEB-B64B-FF96F648B86D}" type="slidenum">
              <a:rPr lang="en-US" altLang="en-US"/>
              <a:pPr>
                <a:spcBef>
                  <a:spcPct val="0"/>
                </a:spcBef>
              </a:pPr>
              <a:t>45</a:t>
            </a:fld>
            <a:endParaRPr lang="en-US" altLang="en-US"/>
          </a:p>
        </p:txBody>
      </p:sp>
    </p:spTree>
    <p:extLst>
      <p:ext uri="{BB962C8B-B14F-4D97-AF65-F5344CB8AC3E}">
        <p14:creationId xmlns:p14="http://schemas.microsoft.com/office/powerpoint/2010/main" val="38031149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3840D4D6-1D3A-437F-B9B5-8C75CF930F58}"/>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A5216038-C671-4159-AF58-2422D0815E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This photo shows a properly used pump jack scaffold. </a:t>
            </a:r>
          </a:p>
        </p:txBody>
      </p:sp>
      <p:sp>
        <p:nvSpPr>
          <p:cNvPr id="118788" name="Slide Number Placeholder 3">
            <a:extLst>
              <a:ext uri="{FF2B5EF4-FFF2-40B4-BE49-F238E27FC236}">
                <a16:creationId xmlns:a16="http://schemas.microsoft.com/office/drawing/2014/main" id="{6A17A04B-C21B-42FF-AC79-EABCDAD2FF8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654E20ED-BE92-4147-B0BD-166F2DB07E95}" type="slidenum">
              <a:rPr lang="en-US" altLang="en-US"/>
              <a:pPr>
                <a:spcBef>
                  <a:spcPct val="0"/>
                </a:spcBef>
              </a:pPr>
              <a:t>46</a:t>
            </a:fld>
            <a:endParaRPr lang="en-US" altLang="en-US"/>
          </a:p>
        </p:txBody>
      </p:sp>
    </p:spTree>
    <p:extLst>
      <p:ext uri="{BB962C8B-B14F-4D97-AF65-F5344CB8AC3E}">
        <p14:creationId xmlns:p14="http://schemas.microsoft.com/office/powerpoint/2010/main" val="42392687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27710F93-EBF2-4F5F-84EE-87B1872C5B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EC1F16EB-5828-4D78-B270-ECEA25E23D81}" type="slidenum">
              <a:rPr lang="en-US" altLang="en-US"/>
              <a:pPr>
                <a:spcBef>
                  <a:spcPct val="0"/>
                </a:spcBef>
              </a:pPr>
              <a:t>47</a:t>
            </a:fld>
            <a:endParaRPr lang="en-US" altLang="en-US"/>
          </a:p>
        </p:txBody>
      </p:sp>
      <p:sp>
        <p:nvSpPr>
          <p:cNvPr id="120835" name="Rectangle 2">
            <a:extLst>
              <a:ext uri="{FF2B5EF4-FFF2-40B4-BE49-F238E27FC236}">
                <a16:creationId xmlns:a16="http://schemas.microsoft.com/office/drawing/2014/main" id="{782C4895-1CD5-4F2A-9468-52F4243E35EB}"/>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A59F0FAD-EE97-465A-AFCF-3004758D9EE7}"/>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a:latin typeface="Arial" panose="020B0604020202020204" pitchFamily="34" charset="0"/>
              </a:rPr>
              <a:t>Ladder jack scaffolds cannot exceed 20ft and workers must use a PFAS if they are working higher than 10ft.  </a:t>
            </a:r>
          </a:p>
        </p:txBody>
      </p:sp>
    </p:spTree>
    <p:extLst>
      <p:ext uri="{BB962C8B-B14F-4D97-AF65-F5344CB8AC3E}">
        <p14:creationId xmlns:p14="http://schemas.microsoft.com/office/powerpoint/2010/main" val="40791315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C8272E86-5EC4-416D-8BA4-95BFACF70D7B}"/>
              </a:ext>
            </a:extLst>
          </p:cNvPr>
          <p:cNvSpPr>
            <a:spLocks noGrp="1" noRot="1" noChangeAspect="1" noTextEdit="1"/>
          </p:cNvSpPr>
          <p:nvPr>
            <p:ph type="sldImg"/>
          </p:nvPr>
        </p:nvSpPr>
        <p:spPr>
          <a:ln/>
        </p:spPr>
      </p:sp>
      <p:sp>
        <p:nvSpPr>
          <p:cNvPr id="133123" name="Notes Placeholder 2">
            <a:extLst>
              <a:ext uri="{FF2B5EF4-FFF2-40B4-BE49-F238E27FC236}">
                <a16:creationId xmlns:a16="http://schemas.microsoft.com/office/drawing/2014/main" id="{675328C8-96C5-453F-A271-E8E5291E1B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Aerial lift can be a safe alternative to working from ladders or other forms of scaffolding. These lifts can be used for a variety of tasks including the attachment of exterior fixtures or accessories. </a:t>
            </a:r>
          </a:p>
        </p:txBody>
      </p:sp>
      <p:sp>
        <p:nvSpPr>
          <p:cNvPr id="133124" name="Slide Number Placeholder 3">
            <a:extLst>
              <a:ext uri="{FF2B5EF4-FFF2-40B4-BE49-F238E27FC236}">
                <a16:creationId xmlns:a16="http://schemas.microsoft.com/office/drawing/2014/main" id="{156A0F31-89D3-4425-ABB2-2E6D306880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31533B64-2418-4095-88F7-41298111E5CF}" type="slidenum">
              <a:rPr lang="en-US" altLang="en-US"/>
              <a:pPr>
                <a:spcBef>
                  <a:spcPct val="0"/>
                </a:spcBef>
              </a:pPr>
              <a:t>48</a:t>
            </a:fld>
            <a:endParaRPr lang="en-US" altLang="en-US"/>
          </a:p>
        </p:txBody>
      </p:sp>
    </p:spTree>
    <p:extLst>
      <p:ext uri="{BB962C8B-B14F-4D97-AF65-F5344CB8AC3E}">
        <p14:creationId xmlns:p14="http://schemas.microsoft.com/office/powerpoint/2010/main" val="39581018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001612BD-706F-4AF5-80FB-A3FA7CF3213A}"/>
              </a:ext>
            </a:extLst>
          </p:cNvPr>
          <p:cNvSpPr>
            <a:spLocks noGrp="1" noRot="1" noChangeAspect="1" noTextEdit="1"/>
          </p:cNvSpPr>
          <p:nvPr>
            <p:ph type="sldImg"/>
          </p:nvPr>
        </p:nvSpPr>
        <p:spPr>
          <a:ln/>
        </p:spPr>
      </p:sp>
      <p:sp>
        <p:nvSpPr>
          <p:cNvPr id="135171" name="Notes Placeholder 2">
            <a:extLst>
              <a:ext uri="{FF2B5EF4-FFF2-40B4-BE49-F238E27FC236}">
                <a16:creationId xmlns:a16="http://schemas.microsoft.com/office/drawing/2014/main" id="{2B1C067A-C9DD-4767-91C5-96CB9A0FC1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Picture of an aerial lift on a residential construction jobsite. </a:t>
            </a:r>
          </a:p>
        </p:txBody>
      </p:sp>
      <p:sp>
        <p:nvSpPr>
          <p:cNvPr id="135172" name="Slide Number Placeholder 3">
            <a:extLst>
              <a:ext uri="{FF2B5EF4-FFF2-40B4-BE49-F238E27FC236}">
                <a16:creationId xmlns:a16="http://schemas.microsoft.com/office/drawing/2014/main" id="{655D66AC-3937-4921-89F7-E7BC6A7A12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90DDB1FB-2DA9-4E99-9A14-818EE7CB7C0A}" type="slidenum">
              <a:rPr lang="en-US" altLang="en-US"/>
              <a:pPr>
                <a:spcBef>
                  <a:spcPct val="0"/>
                </a:spcBef>
              </a:pPr>
              <a:t>49</a:t>
            </a:fld>
            <a:endParaRPr lang="en-US" altLang="en-US"/>
          </a:p>
        </p:txBody>
      </p:sp>
    </p:spTree>
    <p:extLst>
      <p:ext uri="{BB962C8B-B14F-4D97-AF65-F5344CB8AC3E}">
        <p14:creationId xmlns:p14="http://schemas.microsoft.com/office/powerpoint/2010/main" val="6076991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3FC07A2E-C1F3-4B3A-9C28-261EAEBC5E80}"/>
              </a:ext>
            </a:extLst>
          </p:cNvPr>
          <p:cNvSpPr>
            <a:spLocks noGrp="1" noRot="1" noChangeAspect="1" noTextEdit="1"/>
          </p:cNvSpPr>
          <p:nvPr>
            <p:ph type="sldImg"/>
          </p:nvPr>
        </p:nvSpPr>
        <p:spPr>
          <a:ln/>
        </p:spPr>
      </p:sp>
      <p:sp>
        <p:nvSpPr>
          <p:cNvPr id="137219" name="Notes Placeholder 2">
            <a:extLst>
              <a:ext uri="{FF2B5EF4-FFF2-40B4-BE49-F238E27FC236}">
                <a16:creationId xmlns:a16="http://schemas.microsoft.com/office/drawing/2014/main" id="{ED0BFF6C-730C-44D5-9BEF-97A98233BC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Picture showing a personnel basket attached to a forklift (left) and the use of a PFAS attached to an anchor point on an aerial lift (on the right). </a:t>
            </a:r>
          </a:p>
        </p:txBody>
      </p:sp>
      <p:sp>
        <p:nvSpPr>
          <p:cNvPr id="137220" name="Slide Number Placeholder 3">
            <a:extLst>
              <a:ext uri="{FF2B5EF4-FFF2-40B4-BE49-F238E27FC236}">
                <a16:creationId xmlns:a16="http://schemas.microsoft.com/office/drawing/2014/main" id="{B463629F-2ECB-4415-A494-28F16FFB32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EFED62F9-6157-49B9-B7E6-8D65855C7F48}" type="slidenum">
              <a:rPr lang="en-US" altLang="en-US"/>
              <a:pPr>
                <a:spcBef>
                  <a:spcPct val="0"/>
                </a:spcBef>
              </a:pPr>
              <a:t>50</a:t>
            </a:fld>
            <a:endParaRPr lang="en-US" altLang="en-US"/>
          </a:p>
        </p:txBody>
      </p:sp>
    </p:spTree>
    <p:extLst>
      <p:ext uri="{BB962C8B-B14F-4D97-AF65-F5344CB8AC3E}">
        <p14:creationId xmlns:p14="http://schemas.microsoft.com/office/powerpoint/2010/main" val="5485715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AE9B6443-F4A2-4771-B0E9-4EFD5DAA62AA}"/>
              </a:ext>
            </a:extLst>
          </p:cNvPr>
          <p:cNvSpPr>
            <a:spLocks noGrp="1" noRot="1" noChangeAspect="1" noTextEdit="1"/>
          </p:cNvSpPr>
          <p:nvPr>
            <p:ph type="sldImg"/>
          </p:nvPr>
        </p:nvSpPr>
        <p:spPr>
          <a:ln/>
        </p:spPr>
      </p:sp>
      <p:sp>
        <p:nvSpPr>
          <p:cNvPr id="139267" name="Notes Placeholder 2">
            <a:extLst>
              <a:ext uri="{FF2B5EF4-FFF2-40B4-BE49-F238E27FC236}">
                <a16:creationId xmlns:a16="http://schemas.microsoft.com/office/drawing/2014/main" id="{D3483508-C4B1-4F35-BDD1-8AAFFF4F72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Aerial lift competent person requirements:</a:t>
            </a:r>
          </a:p>
          <a:p>
            <a:pPr marL="0" lvl="0" indent="0" rtl="0">
              <a:buFont typeface="Arial" panose="020B0604020202020204" pitchFamily="34" charset="0"/>
              <a:buChar char="•"/>
            </a:pPr>
            <a:r>
              <a:rPr lang="es" sz="2400"/>
              <a:t> Restrict operation of aerial lifts or forklift vehicles to trained and authorized personnel.</a:t>
            </a:r>
          </a:p>
          <a:p>
            <a:pPr marL="0" lvl="0" indent="0" rtl="0">
              <a:buFont typeface="Arial" panose="020B0604020202020204" pitchFamily="34" charset="0"/>
              <a:buChar char="•"/>
            </a:pPr>
            <a:r>
              <a:rPr lang="es" sz="2400"/>
              <a:t> Use only commercially built personnel baskets designed for lifting workers. </a:t>
            </a:r>
          </a:p>
          <a:p>
            <a:pPr marL="0" lvl="0" indent="0" rtl="0">
              <a:buFont typeface="Arial" panose="020B0604020202020204" pitchFamily="34" charset="0"/>
              <a:buChar char="•"/>
            </a:pPr>
            <a:r>
              <a:rPr lang="es"/>
              <a:t> Follow the American National Standards Institute’s (ANSI) standards for using personnel lift baskets.</a:t>
            </a:r>
          </a:p>
          <a:p>
            <a:pPr marL="0" lvl="0" indent="0" rtl="0">
              <a:buFont typeface="Arial" panose="020B0604020202020204" pitchFamily="34" charset="0"/>
              <a:buChar char="•"/>
            </a:pPr>
            <a:r>
              <a:rPr lang="es" sz="2400"/>
              <a:t> Make certain that homemade boxes lifted by a forklift are not used—homemade boxes are unacceptable.</a:t>
            </a:r>
          </a:p>
          <a:p>
            <a:pPr rtl="0"/>
            <a:endParaRPr lang="en-US" altLang="en-US" b="0" dirty="0">
              <a:latin typeface="Arial" panose="020B0604020202020204" pitchFamily="34" charset="0"/>
            </a:endParaRPr>
          </a:p>
          <a:p>
            <a:pPr rtl="0"/>
            <a:endParaRPr lang="en-US" altLang="en-US" b="0" dirty="0">
              <a:latin typeface="Arial" panose="020B0604020202020204" pitchFamily="34" charset="0"/>
            </a:endParaRPr>
          </a:p>
        </p:txBody>
      </p:sp>
      <p:sp>
        <p:nvSpPr>
          <p:cNvPr id="139268" name="Slide Number Placeholder 3">
            <a:extLst>
              <a:ext uri="{FF2B5EF4-FFF2-40B4-BE49-F238E27FC236}">
                <a16:creationId xmlns:a16="http://schemas.microsoft.com/office/drawing/2014/main" id="{F799E998-35FC-47EE-8A37-3D9532C541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23644143-63FF-4A3C-8918-071CAFA2538F}" type="slidenum">
              <a:rPr lang="en-US" altLang="en-US"/>
              <a:pPr>
                <a:spcBef>
                  <a:spcPct val="0"/>
                </a:spcBef>
              </a:pPr>
              <a:t>51</a:t>
            </a:fld>
            <a:endParaRPr lang="en-US" altLang="en-US"/>
          </a:p>
        </p:txBody>
      </p:sp>
    </p:spTree>
    <p:extLst>
      <p:ext uri="{BB962C8B-B14F-4D97-AF65-F5344CB8AC3E}">
        <p14:creationId xmlns:p14="http://schemas.microsoft.com/office/powerpoint/2010/main" val="3657063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A3EB8D90-5E99-4466-AF69-75C79FCDFC6D}"/>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D685148D-8D2F-4CC5-A3B1-BF8356F2DF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A safer alternative to working from a ladder is to use interior and exterior scaffolding or aerial lifts. </a:t>
            </a:r>
          </a:p>
        </p:txBody>
      </p:sp>
      <p:sp>
        <p:nvSpPr>
          <p:cNvPr id="77828" name="Slide Number Placeholder 3">
            <a:extLst>
              <a:ext uri="{FF2B5EF4-FFF2-40B4-BE49-F238E27FC236}">
                <a16:creationId xmlns:a16="http://schemas.microsoft.com/office/drawing/2014/main" id="{173785A7-1A43-4B63-8E68-319B64962A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68DE66CE-39CA-49F1-BE82-6998C4E098EE}" type="slidenum">
              <a:rPr lang="en-US" altLang="en-US"/>
              <a:pPr>
                <a:spcBef>
                  <a:spcPct val="0"/>
                </a:spcBef>
              </a:pPr>
              <a:t>7</a:t>
            </a:fld>
            <a:endParaRPr lang="en-US" altLang="en-US"/>
          </a:p>
        </p:txBody>
      </p:sp>
    </p:spTree>
    <p:extLst>
      <p:ext uri="{BB962C8B-B14F-4D97-AF65-F5344CB8AC3E}">
        <p14:creationId xmlns:p14="http://schemas.microsoft.com/office/powerpoint/2010/main" val="24806813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F8A4CDCB-FA77-4931-AE4F-6B14EE50BC53}"/>
              </a:ext>
            </a:extLst>
          </p:cNvPr>
          <p:cNvSpPr>
            <a:spLocks noGrp="1" noRot="1" noChangeAspect="1" noTextEdit="1"/>
          </p:cNvSpPr>
          <p:nvPr>
            <p:ph type="sldImg"/>
          </p:nvPr>
        </p:nvSpPr>
        <p:spPr>
          <a:ln/>
        </p:spPr>
      </p:sp>
      <p:sp>
        <p:nvSpPr>
          <p:cNvPr id="141315" name="Notes Placeholder 2">
            <a:extLst>
              <a:ext uri="{FF2B5EF4-FFF2-40B4-BE49-F238E27FC236}">
                <a16:creationId xmlns:a16="http://schemas.microsoft.com/office/drawing/2014/main" id="{6837E4D3-ED2B-4714-B957-BDB8C59006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When working from an aerial lift, remember to always wear a full body harness and attach and approved lanyard to the boor or approved anchor point inside the basket. </a:t>
            </a:r>
          </a:p>
        </p:txBody>
      </p:sp>
      <p:sp>
        <p:nvSpPr>
          <p:cNvPr id="141316" name="Slide Number Placeholder 3">
            <a:extLst>
              <a:ext uri="{FF2B5EF4-FFF2-40B4-BE49-F238E27FC236}">
                <a16:creationId xmlns:a16="http://schemas.microsoft.com/office/drawing/2014/main" id="{A68EFCA3-E8AA-48BE-A781-F477606949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A4DD68A-1FA5-490B-9FA4-2DE36A9834D4}" type="slidenum">
              <a:rPr lang="en-US" altLang="en-US"/>
              <a:pPr>
                <a:spcBef>
                  <a:spcPct val="0"/>
                </a:spcBef>
              </a:pPr>
              <a:t>52</a:t>
            </a:fld>
            <a:endParaRPr lang="en-US" altLang="en-US"/>
          </a:p>
        </p:txBody>
      </p:sp>
    </p:spTree>
    <p:extLst>
      <p:ext uri="{BB962C8B-B14F-4D97-AF65-F5344CB8AC3E}">
        <p14:creationId xmlns:p14="http://schemas.microsoft.com/office/powerpoint/2010/main" val="11970192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4CECB7A5-ADE8-405F-80D9-F70A906ACA58}"/>
              </a:ext>
            </a:extLst>
          </p:cNvPr>
          <p:cNvSpPr>
            <a:spLocks noGrp="1" noRot="1" noChangeAspect="1" noTextEdit="1"/>
          </p:cNvSpPr>
          <p:nvPr>
            <p:ph type="sldImg"/>
          </p:nvPr>
        </p:nvSpPr>
        <p:spPr>
          <a:ln/>
        </p:spPr>
      </p:sp>
      <p:sp>
        <p:nvSpPr>
          <p:cNvPr id="145411" name="Notes Placeholder 2">
            <a:extLst>
              <a:ext uri="{FF2B5EF4-FFF2-40B4-BE49-F238E27FC236}">
                <a16:creationId xmlns:a16="http://schemas.microsoft.com/office/drawing/2014/main" id="{22DF805D-421F-4D71-A9A7-049EDFB219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Close-up picture of a worker using an aerial lift (using a PFAS). </a:t>
            </a:r>
          </a:p>
        </p:txBody>
      </p:sp>
      <p:sp>
        <p:nvSpPr>
          <p:cNvPr id="145412" name="Slide Number Placeholder 3">
            <a:extLst>
              <a:ext uri="{FF2B5EF4-FFF2-40B4-BE49-F238E27FC236}">
                <a16:creationId xmlns:a16="http://schemas.microsoft.com/office/drawing/2014/main" id="{63B22DE3-743C-4947-A8E0-77C09D1950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2D581576-7444-4238-9C71-6960D0DB5E95}" type="slidenum">
              <a:rPr lang="en-US" altLang="en-US"/>
              <a:pPr>
                <a:spcBef>
                  <a:spcPct val="0"/>
                </a:spcBef>
              </a:pPr>
              <a:t>53</a:t>
            </a:fld>
            <a:endParaRPr lang="en-US" altLang="en-US"/>
          </a:p>
        </p:txBody>
      </p:sp>
    </p:spTree>
    <p:extLst>
      <p:ext uri="{BB962C8B-B14F-4D97-AF65-F5344CB8AC3E}">
        <p14:creationId xmlns:p14="http://schemas.microsoft.com/office/powerpoint/2010/main" val="38815369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546AAEE4-496C-4451-ACDD-77EB9629BFCC}"/>
              </a:ext>
            </a:extLst>
          </p:cNvPr>
          <p:cNvSpPr>
            <a:spLocks noGrp="1" noRot="1" noChangeAspect="1" noTextEdit="1"/>
          </p:cNvSpPr>
          <p:nvPr>
            <p:ph type="sldImg"/>
          </p:nvPr>
        </p:nvSpPr>
        <p:spPr>
          <a:ln/>
        </p:spPr>
      </p:sp>
      <p:sp>
        <p:nvSpPr>
          <p:cNvPr id="147459" name="Notes Placeholder 2">
            <a:extLst>
              <a:ext uri="{FF2B5EF4-FFF2-40B4-BE49-F238E27FC236}">
                <a16:creationId xmlns:a16="http://schemas.microsoft.com/office/drawing/2014/main" id="{81416700-1037-4E9B-A8D5-FBC2B2AD7F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Always stand on the top floor of the basket and do not sit or climb on the edge of the basket, lean over the edge or climb out of the basket. Do not use a ladder or other objects to increase your reach. </a:t>
            </a:r>
          </a:p>
        </p:txBody>
      </p:sp>
      <p:sp>
        <p:nvSpPr>
          <p:cNvPr id="147460" name="Slide Number Placeholder 3">
            <a:extLst>
              <a:ext uri="{FF2B5EF4-FFF2-40B4-BE49-F238E27FC236}">
                <a16:creationId xmlns:a16="http://schemas.microsoft.com/office/drawing/2014/main" id="{0477455C-3FEF-4C96-81C0-1913318A2E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B2EFB057-576A-4CB7-AEA0-490C537DB058}" type="slidenum">
              <a:rPr lang="en-US" altLang="en-US"/>
              <a:pPr>
                <a:spcBef>
                  <a:spcPct val="0"/>
                </a:spcBef>
              </a:pPr>
              <a:t>54</a:t>
            </a:fld>
            <a:endParaRPr lang="en-US" altLang="en-US"/>
          </a:p>
        </p:txBody>
      </p:sp>
    </p:spTree>
    <p:extLst>
      <p:ext uri="{BB962C8B-B14F-4D97-AF65-F5344CB8AC3E}">
        <p14:creationId xmlns:p14="http://schemas.microsoft.com/office/powerpoint/2010/main" val="5953985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64AAE748-CEF7-47F7-A4A2-A2844E36F988}"/>
              </a:ext>
            </a:extLst>
          </p:cNvPr>
          <p:cNvSpPr>
            <a:spLocks noGrp="1" noRot="1" noChangeAspect="1" noTextEdit="1"/>
          </p:cNvSpPr>
          <p:nvPr>
            <p:ph type="sldImg"/>
          </p:nvPr>
        </p:nvSpPr>
        <p:spPr>
          <a:ln/>
        </p:spPr>
      </p:sp>
      <p:sp>
        <p:nvSpPr>
          <p:cNvPr id="149507" name="Notes Placeholder 2">
            <a:extLst>
              <a:ext uri="{FF2B5EF4-FFF2-40B4-BE49-F238E27FC236}">
                <a16:creationId xmlns:a16="http://schemas.microsoft.com/office/drawing/2014/main" id="{CD6C0B87-96F5-4B16-A4BC-45D1566935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When operating an aerial lift, stay in control of the lift at all times and do not move the vehicle with a person inside the basket. Additionally, only use the equipment when it is on a stable and level ground. Remember – it is important to maintain the minimum clearance distance of 10 feet from all power lines. </a:t>
            </a:r>
          </a:p>
          <a:p>
            <a:pPr rtl="0"/>
            <a:endParaRPr lang="en-US" altLang="en-US" dirty="0">
              <a:latin typeface="Arial" panose="020B0604020202020204" pitchFamily="34" charset="0"/>
            </a:endParaRPr>
          </a:p>
          <a:p>
            <a:pPr rtl="0"/>
            <a:r>
              <a:rPr lang="es">
                <a:latin typeface="Arial" panose="020B0604020202020204" pitchFamily="34" charset="0"/>
              </a:rPr>
              <a:t>***Please note that the clearance distances from overhead power lines may change. </a:t>
            </a:r>
          </a:p>
        </p:txBody>
      </p:sp>
      <p:sp>
        <p:nvSpPr>
          <p:cNvPr id="149508" name="Slide Number Placeholder 3">
            <a:extLst>
              <a:ext uri="{FF2B5EF4-FFF2-40B4-BE49-F238E27FC236}">
                <a16:creationId xmlns:a16="http://schemas.microsoft.com/office/drawing/2014/main" id="{E143932F-8B46-43B5-9093-AEF570CAB4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D9CFEF80-83D2-4AE4-AF8B-98FA876211C9}" type="slidenum">
              <a:rPr lang="en-US" altLang="en-US"/>
              <a:pPr>
                <a:spcBef>
                  <a:spcPct val="0"/>
                </a:spcBef>
              </a:pPr>
              <a:t>55</a:t>
            </a:fld>
            <a:endParaRPr lang="en-US" altLang="en-US"/>
          </a:p>
        </p:txBody>
      </p:sp>
    </p:spTree>
    <p:extLst>
      <p:ext uri="{BB962C8B-B14F-4D97-AF65-F5344CB8AC3E}">
        <p14:creationId xmlns:p14="http://schemas.microsoft.com/office/powerpoint/2010/main" val="23153339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62F188FB-62F3-421C-8DA5-B6DAC70B1AEF}"/>
              </a:ext>
            </a:extLst>
          </p:cNvPr>
          <p:cNvSpPr>
            <a:spLocks noGrp="1" noRot="1" noChangeAspect="1" noTextEdit="1"/>
          </p:cNvSpPr>
          <p:nvPr>
            <p:ph type="sldImg"/>
          </p:nvPr>
        </p:nvSpPr>
        <p:spPr>
          <a:ln/>
        </p:spPr>
      </p:sp>
      <p:sp>
        <p:nvSpPr>
          <p:cNvPr id="151555" name="Notes Placeholder 2">
            <a:extLst>
              <a:ext uri="{FF2B5EF4-FFF2-40B4-BE49-F238E27FC236}">
                <a16:creationId xmlns:a16="http://schemas.microsoft.com/office/drawing/2014/main" id="{7949D6A5-1938-4AC4-A09C-66D800C611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Picture showing a worker that has fallen out of lift basket and is restrained by his harness attached to the anchor point of the lift. </a:t>
            </a:r>
          </a:p>
        </p:txBody>
      </p:sp>
      <p:sp>
        <p:nvSpPr>
          <p:cNvPr id="151556" name="Slide Number Placeholder 3">
            <a:extLst>
              <a:ext uri="{FF2B5EF4-FFF2-40B4-BE49-F238E27FC236}">
                <a16:creationId xmlns:a16="http://schemas.microsoft.com/office/drawing/2014/main" id="{65F2FFB4-0949-4E1A-9667-CDFFF643BE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D1480F3B-DC6C-4781-8ABC-70E09BAAA42A}" type="slidenum">
              <a:rPr lang="en-US" altLang="en-US"/>
              <a:pPr>
                <a:spcBef>
                  <a:spcPct val="0"/>
                </a:spcBef>
              </a:pPr>
              <a:t>56</a:t>
            </a:fld>
            <a:endParaRPr lang="en-US" altLang="en-US"/>
          </a:p>
        </p:txBody>
      </p:sp>
    </p:spTree>
    <p:extLst>
      <p:ext uri="{BB962C8B-B14F-4D97-AF65-F5344CB8AC3E}">
        <p14:creationId xmlns:p14="http://schemas.microsoft.com/office/powerpoint/2010/main" val="3306281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ea typeface="ＭＳ Ｐゴシック" panose="020B0600070205080204" pitchFamily="34" charset="-128"/>
              </a:rPr>
              <a:t>There are three basic types of scaffolding, including:</a:t>
            </a:r>
          </a:p>
          <a:p>
            <a:pPr marL="171450" indent="-171450" rtl="0">
              <a:buFont typeface="Arial" panose="020B0604020202020204" pitchFamily="34" charset="0"/>
              <a:buChar char="•"/>
            </a:pPr>
            <a:r>
              <a:rPr lang="es">
                <a:ea typeface="ＭＳ Ｐゴシック" panose="020B0600070205080204" pitchFamily="34" charset="-128"/>
              </a:rPr>
              <a:t>Supported scaffold</a:t>
            </a:r>
          </a:p>
          <a:p>
            <a:pPr marL="171450" indent="-171450" rtl="0">
              <a:buFont typeface="Arial" panose="020B0604020202020204" pitchFamily="34" charset="0"/>
              <a:buChar char="•"/>
            </a:pPr>
            <a:r>
              <a:rPr lang="es">
                <a:ea typeface="ＭＳ Ｐゴシック" panose="020B0600070205080204" pitchFamily="34" charset="-128"/>
              </a:rPr>
              <a:t>Suspended scaffold</a:t>
            </a:r>
          </a:p>
          <a:p>
            <a:pPr marL="171450" indent="-171450" rtl="0">
              <a:buFont typeface="Arial" panose="020B0604020202020204" pitchFamily="34" charset="0"/>
              <a:buChar char="•"/>
            </a:pPr>
            <a:r>
              <a:rPr lang="es">
                <a:ea typeface="ＭＳ Ｐゴシック" panose="020B0600070205080204" pitchFamily="34" charset="-128"/>
              </a:rPr>
              <a:t>Aerial lifts</a:t>
            </a: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8</a:t>
            </a:fld>
            <a:endParaRPr lang="en-US"/>
          </a:p>
        </p:txBody>
      </p:sp>
    </p:spTree>
    <p:extLst>
      <p:ext uri="{BB962C8B-B14F-4D97-AF65-F5344CB8AC3E}">
        <p14:creationId xmlns:p14="http://schemas.microsoft.com/office/powerpoint/2010/main" val="2100574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t>A competent person plays an important role when working on or around scaffolds. A competent person is:</a:t>
            </a:r>
          </a:p>
          <a:p>
            <a:pPr marL="171450" indent="-171450" rtl="0">
              <a:buFont typeface="Arial" panose="020B0604020202020204" pitchFamily="34" charset="0"/>
              <a:buChar char="•"/>
            </a:pPr>
            <a:r>
              <a:rPr lang="es">
                <a:ea typeface="ＭＳ Ｐゴシック" panose="020B0600070205080204" pitchFamily="34" charset="-128"/>
              </a:rPr>
              <a:t>Designated by the employer.</a:t>
            </a:r>
          </a:p>
          <a:p>
            <a:pPr marL="171450" indent="-171450" rtl="0">
              <a:buFont typeface="Arial" panose="020B0604020202020204" pitchFamily="34" charset="0"/>
              <a:buChar char="•"/>
            </a:pPr>
            <a:r>
              <a:rPr lang="es">
                <a:ea typeface="ＭＳ Ｐゴシック" panose="020B0600070205080204" pitchFamily="34" charset="-128"/>
              </a:rPr>
              <a:t>Has the knowledge and experience required to identify existing and predictable hazards.</a:t>
            </a:r>
          </a:p>
          <a:p>
            <a:pPr marL="171450" indent="-171450" rtl="0">
              <a:buFont typeface="Arial" panose="020B0604020202020204" pitchFamily="34" charset="0"/>
              <a:buChar char="•"/>
            </a:pPr>
            <a:r>
              <a:rPr lang="es">
                <a:ea typeface="ＭＳ Ｐゴシック" panose="020B0600070205080204" pitchFamily="34" charset="-128"/>
              </a:rPr>
              <a:t>Has authority to eliminate unsafe working conditions.</a:t>
            </a:r>
          </a:p>
          <a:p>
            <a:pPr marL="171450" indent="-171450" rtl="0">
              <a:buFont typeface="Arial" panose="020B0604020202020204" pitchFamily="34" charset="0"/>
              <a:buChar char="•"/>
            </a:pPr>
            <a:r>
              <a:rPr lang="es">
                <a:ea typeface="ＭＳ Ｐゴシック" panose="020B0600070205080204" pitchFamily="34" charset="-128"/>
              </a:rPr>
              <a:t>Has authority to stop work if unsafe conditions exists.</a:t>
            </a: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9</a:t>
            </a:fld>
            <a:endParaRPr lang="en-US"/>
          </a:p>
        </p:txBody>
      </p:sp>
    </p:spTree>
    <p:extLst>
      <p:ext uri="{BB962C8B-B14F-4D97-AF65-F5344CB8AC3E}">
        <p14:creationId xmlns:p14="http://schemas.microsoft.com/office/powerpoint/2010/main" val="1120883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t>A competent person is responsible to:</a:t>
            </a:r>
          </a:p>
          <a:p>
            <a:pPr marL="171450" indent="-171450" rtl="0">
              <a:buFont typeface="Arial" panose="020B0604020202020204" pitchFamily="34" charset="0"/>
              <a:buChar char="•"/>
            </a:pPr>
            <a:r>
              <a:rPr lang="es">
                <a:ea typeface="ＭＳ Ｐゴシック" panose="020B0600070205080204" pitchFamily="34" charset="-128"/>
              </a:rPr>
              <a:t>Train employees who erect, dismantle, move, or alter scaffolds.</a:t>
            </a:r>
          </a:p>
          <a:p>
            <a:pPr marL="171450" indent="-171450" rtl="0">
              <a:buFont typeface="Arial" panose="020B0604020202020204" pitchFamily="34" charset="0"/>
              <a:buChar char="•"/>
            </a:pPr>
            <a:r>
              <a:rPr lang="es">
                <a:ea typeface="ＭＳ Ｐゴシック" panose="020B0600070205080204" pitchFamily="34" charset="-128"/>
              </a:rPr>
              <a:t>Determine if it is safe for employees to work on or from a scaffold during storms or high winds.</a:t>
            </a:r>
          </a:p>
          <a:p>
            <a:pPr marL="171450" indent="-171450" rtl="0">
              <a:buFont typeface="Arial" panose="020B0604020202020204" pitchFamily="34" charset="0"/>
              <a:buChar char="•"/>
            </a:pPr>
            <a:r>
              <a:rPr lang="es">
                <a:ea typeface="ＭＳ Ｐゴシック" panose="020B0600070205080204" pitchFamily="34" charset="-128"/>
              </a:rPr>
              <a:t>Inspect scaffolds and scaffold components for visible defects before each work shift. </a:t>
            </a: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10</a:t>
            </a:fld>
            <a:endParaRPr lang="en-US"/>
          </a:p>
        </p:txBody>
      </p:sp>
    </p:spTree>
    <p:extLst>
      <p:ext uri="{BB962C8B-B14F-4D97-AF65-F5344CB8AC3E}">
        <p14:creationId xmlns:p14="http://schemas.microsoft.com/office/powerpoint/2010/main" val="3164308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9376D82-3EF8-4096-A546-2E0EDF8939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64D3571B-D217-43DC-9B84-5E2B60D927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Before each shift, and after any alterations, a competent person must inspect the scaffold for visible defects. Any defective parts must be immediately repaired. </a:t>
            </a:r>
          </a:p>
          <a:p>
            <a:pPr rtl="0"/>
            <a:endParaRPr lang="en-US" altLang="en-US" dirty="0">
              <a:ea typeface="ＭＳ Ｐゴシック" panose="020B0600070205080204" pitchFamily="34" charset="-128"/>
            </a:endParaRPr>
          </a:p>
          <a:p>
            <a:pPr rtl="0"/>
            <a:r>
              <a:rPr lang="es">
                <a:ea typeface="ＭＳ Ｐゴシック" panose="020B0600070205080204" pitchFamily="34" charset="-128"/>
              </a:rPr>
              <a:t>Photo courtesy of OSHA.</a:t>
            </a:r>
          </a:p>
        </p:txBody>
      </p:sp>
      <p:sp>
        <p:nvSpPr>
          <p:cNvPr id="113668" name="Slide Number Placeholder 3">
            <a:extLst>
              <a:ext uri="{FF2B5EF4-FFF2-40B4-BE49-F238E27FC236}">
                <a16:creationId xmlns:a16="http://schemas.microsoft.com/office/drawing/2014/main" id="{A1FE6C27-5E85-444B-A014-7F96113331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D096A93D-CF27-443A-BC35-089D3256ADFF}"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1130378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sp>
        <p:nvSpPr>
          <p:cNvPr id="2" name="Title 1"/>
          <p:cNvSpPr>
            <a:spLocks noGrp="1"/>
          </p:cNvSpPr>
          <p:nvPr>
            <p:ph type="ctrTitle"/>
          </p:nvPr>
        </p:nvSpPr>
        <p:spPr>
          <a:xfrm>
            <a:off x="1154955" y="1447800"/>
            <a:ext cx="8825658" cy="3329581"/>
          </a:xfrm>
        </p:spPr>
        <p:txBody>
          <a:bodyPr rtlCol="0" anchor="b"/>
          <a:lstStyle>
            <a:lvl1pPr>
              <a:defRPr sz="7200" b="1">
                <a:solidFill>
                  <a:schemeClr val="tx1"/>
                </a:solidFill>
                <a:effectLst>
                  <a:outerShdw blurRad="38100" dist="38100" dir="2700000" algn="tl">
                    <a:srgbClr val="000000">
                      <a:alpha val="43137"/>
                    </a:srgbClr>
                  </a:outerShdw>
                </a:effectLst>
              </a:defRPr>
            </a:lvl1pPr>
          </a:lstStyle>
          <a:p>
            <a:pPr rtl="0"/>
            <a:r>
              <a:rPr lang="es"/>
              <a:t>Click to edit Master title style</a:t>
            </a:r>
          </a:p>
        </p:txBody>
      </p:sp>
      <p:sp>
        <p:nvSpPr>
          <p:cNvPr id="3" name="Subtitle 2"/>
          <p:cNvSpPr>
            <a:spLocks noGrp="1"/>
          </p:cNvSpPr>
          <p:nvPr>
            <p:ph type="subTitle" idx="1"/>
          </p:nvPr>
        </p:nvSpPr>
        <p:spPr>
          <a:xfrm>
            <a:off x="1154955" y="4777380"/>
            <a:ext cx="8825658" cy="861420"/>
          </a:xfrm>
        </p:spPr>
        <p:txBody>
          <a:bodyPr rtlCol="0" anchor="t">
            <a:noAutofit/>
          </a:bodyPr>
          <a:lstStyle>
            <a:lvl1pPr marL="0" indent="0" algn="l">
              <a:buNone/>
              <a:defRPr sz="4000" cap="all">
                <a:solidFill>
                  <a:srgbClr val="C00000"/>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
              <a:t>Click to edit Master subtitle style</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pic>
        <p:nvPicPr>
          <p:cNvPr id="2052" name="Picture 4" descr="Instituto de Seguridad en el Sitio de Trabajo"/>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031573"/>
            <a:ext cx="12192000" cy="950976"/>
          </a:xfrm>
          <a:prstGeom prst="rect">
            <a:avLst/>
          </a:prstGeom>
        </p:spPr>
      </p:pic>
      <p:pic>
        <p:nvPicPr>
          <p:cNvPr id="27" name="Picture 26" descr="NAHB 2 Line 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15339" y="3746379"/>
            <a:ext cx="1829707" cy="1271017"/>
          </a:xfrm>
          <a:prstGeom prst="rect">
            <a:avLst/>
          </a:prstGeom>
        </p:spPr>
      </p:pic>
    </p:spTree>
    <p:extLst>
      <p:ext uri="{BB962C8B-B14F-4D97-AF65-F5344CB8AC3E}">
        <p14:creationId xmlns:p14="http://schemas.microsoft.com/office/powerpoint/2010/main" val="85557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rtlCol="0" anchor="b">
            <a:normAutofit/>
          </a:bodyPr>
          <a:lstStyle>
            <a:lvl1pPr algn="l">
              <a:defRPr sz="2400" b="0"/>
            </a:lvl1pPr>
          </a:lstStyle>
          <a:p>
            <a:pPr rtl="0"/>
            <a:r>
              <a:rPr lang="e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4" name="Text Placeholder 3"/>
          <p:cNvSpPr>
            <a:spLocks noGrp="1"/>
          </p:cNvSpPr>
          <p:nvPr>
            <p:ph type="body" sz="half" idx="2"/>
          </p:nvPr>
        </p:nvSpPr>
        <p:spPr>
          <a:xfrm>
            <a:off x="1154956" y="5367325"/>
            <a:ext cx="8825656"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Date Placeholder 4"/>
          <p:cNvSpPr>
            <a:spLocks noGrp="1"/>
          </p:cNvSpPr>
          <p:nvPr>
            <p:ph type="dt" sz="half" idx="10"/>
          </p:nvPr>
        </p:nvSpPr>
        <p:spPr/>
        <p:txBody>
          <a:bodyPr rtlCol="0"/>
          <a:lstStyle/>
          <a:p>
            <a:pPr rtl="0"/>
            <a:r>
              <a:rPr lang="en-US" smtClean="0"/>
              <a:t>2/8/2018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2070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rtlCol="0"/>
          <a:lstStyle>
            <a:lvl1pPr>
              <a:defRPr sz="4800"/>
            </a:lvl1pPr>
          </a:lstStyle>
          <a:p>
            <a:pPr rtl="0"/>
            <a:r>
              <a:rPr lang="e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271671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rtlCol="0"/>
          <a:lstStyle>
            <a:lvl1pPr>
              <a:defRPr sz="4800"/>
            </a:lvl1pPr>
          </a:lstStyle>
          <a:p>
            <a:pPr rtl="0"/>
            <a:r>
              <a:rPr lang="e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rtl="0">
              <a:buNone/>
            </a:pPr>
            <a:r>
              <a:rPr lang="es"/>
              <a:t>Click to edit Master text styles</a:t>
            </a:r>
          </a:p>
        </p:txBody>
      </p:sp>
      <p:sp>
        <p:nvSpPr>
          <p:cNvPr id="10" name="Text Placeholder 3"/>
          <p:cNvSpPr>
            <a:spLocks noGrp="1"/>
          </p:cNvSpPr>
          <p:nvPr>
            <p:ph type="body" sz="half" idx="2"/>
          </p:nvPr>
        </p:nvSpPr>
        <p:spPr>
          <a:xfrm>
            <a:off x="1154954" y="4350657"/>
            <a:ext cx="8825659" cy="16764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e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es"/>
              <a:t>”</a:t>
            </a:r>
          </a:p>
        </p:txBody>
      </p:sp>
    </p:spTree>
    <p:extLst>
      <p:ext uri="{BB962C8B-B14F-4D97-AF65-F5344CB8AC3E}">
        <p14:creationId xmlns:p14="http://schemas.microsoft.com/office/powerpoint/2010/main" val="1562134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rtlCol="0" anchor="b"/>
          <a:lstStyle>
            <a:lvl1pPr algn="l">
              <a:defRPr sz="4000" b="0" cap="none"/>
            </a:lvl1pPr>
          </a:lstStyle>
          <a:p>
            <a:pPr rtl="0"/>
            <a:r>
              <a:rPr lang="es"/>
              <a:t>Click to edit Master title style</a:t>
            </a:r>
          </a:p>
        </p:txBody>
      </p:sp>
      <p:sp>
        <p:nvSpPr>
          <p:cNvPr id="3" name="Text Placeholder 2"/>
          <p:cNvSpPr>
            <a:spLocks noGrp="1"/>
          </p:cNvSpPr>
          <p:nvPr>
            <p:ph type="body" idx="1"/>
          </p:nvPr>
        </p:nvSpPr>
        <p:spPr>
          <a:xfrm>
            <a:off x="1154954" y="4777381"/>
            <a:ext cx="8825659" cy="860400"/>
          </a:xfrm>
        </p:spPr>
        <p:txBody>
          <a:bodyPr rtlCol="0"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60470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4200"/>
            </a:lvl1pPr>
          </a:lstStyle>
          <a:p>
            <a:pPr rtl="0"/>
            <a:r>
              <a:rPr lang="e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16" name="Text Placeholder 3"/>
          <p:cNvSpPr>
            <a:spLocks noGrp="1"/>
          </p:cNvSpPr>
          <p:nvPr>
            <p:ph type="body" sz="half" idx="15"/>
          </p:nvPr>
        </p:nvSpPr>
        <p:spPr>
          <a:xfrm>
            <a:off x="652463" y="266700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Text Placeholder 4"/>
          <p:cNvSpPr>
            <a:spLocks noGrp="1"/>
          </p:cNvSpPr>
          <p:nvPr>
            <p:ph type="body" sz="quarter" idx="3"/>
          </p:nvPr>
        </p:nvSpPr>
        <p:spPr>
          <a:xfrm>
            <a:off x="3883659" y="1981200"/>
            <a:ext cx="2936241"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19" name="Text Placeholder 3"/>
          <p:cNvSpPr>
            <a:spLocks noGrp="1"/>
          </p:cNvSpPr>
          <p:nvPr>
            <p:ph type="body" sz="half" idx="16"/>
          </p:nvPr>
        </p:nvSpPr>
        <p:spPr>
          <a:xfrm>
            <a:off x="3873106" y="266700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14" name="Text Placeholder 4"/>
          <p:cNvSpPr>
            <a:spLocks noGrp="1"/>
          </p:cNvSpPr>
          <p:nvPr>
            <p:ph type="body" sz="quarter" idx="13"/>
          </p:nvPr>
        </p:nvSpPr>
        <p:spPr>
          <a:xfrm>
            <a:off x="7124700" y="1981200"/>
            <a:ext cx="2932113"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20" name="Text Placeholder 3"/>
          <p:cNvSpPr>
            <a:spLocks noGrp="1"/>
          </p:cNvSpPr>
          <p:nvPr>
            <p:ph type="body" sz="half" idx="17"/>
          </p:nvPr>
        </p:nvSpPr>
        <p:spPr>
          <a:xfrm>
            <a:off x="7124700" y="2667000"/>
            <a:ext cx="2932113"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rtlCol="0"/>
          <a:lstStyle/>
          <a:p>
            <a:pPr rtl="0"/>
            <a:r>
              <a:rPr lang="en-US" smtClean="0"/>
              <a:t>2/8/2018</a:t>
            </a:r>
            <a:endParaRPr lang="en-US"/>
          </a:p>
        </p:txBody>
      </p:sp>
      <p:sp>
        <p:nvSpPr>
          <p:cNvPr id="4"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585248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4200"/>
            </a:lvl1pPr>
          </a:lstStyle>
          <a:p>
            <a:pPr rtl="0"/>
            <a:r>
              <a:rPr lang="e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22" name="Text Placeholder 3"/>
          <p:cNvSpPr>
            <a:spLocks noGrp="1"/>
          </p:cNvSpPr>
          <p:nvPr>
            <p:ph type="body" sz="half" idx="18"/>
          </p:nvPr>
        </p:nvSpPr>
        <p:spPr>
          <a:xfrm>
            <a:off x="652463" y="4827211"/>
            <a:ext cx="2940050"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Text Placeholder 4"/>
          <p:cNvSpPr>
            <a:spLocks noGrp="1"/>
          </p:cNvSpPr>
          <p:nvPr>
            <p:ph type="body" sz="quarter" idx="3"/>
          </p:nvPr>
        </p:nvSpPr>
        <p:spPr>
          <a:xfrm>
            <a:off x="3889375" y="4250949"/>
            <a:ext cx="2930525"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23" name="Text Placeholder 3"/>
          <p:cNvSpPr>
            <a:spLocks noGrp="1"/>
          </p:cNvSpPr>
          <p:nvPr>
            <p:ph type="body" sz="half" idx="19"/>
          </p:nvPr>
        </p:nvSpPr>
        <p:spPr>
          <a:xfrm>
            <a:off x="3888022" y="4827210"/>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14" name="Text Placeholder 4"/>
          <p:cNvSpPr>
            <a:spLocks noGrp="1"/>
          </p:cNvSpPr>
          <p:nvPr>
            <p:ph type="body" sz="quarter" idx="13"/>
          </p:nvPr>
        </p:nvSpPr>
        <p:spPr>
          <a:xfrm>
            <a:off x="7124700" y="4250949"/>
            <a:ext cx="2932113"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24" name="Text Placeholder 3"/>
          <p:cNvSpPr>
            <a:spLocks noGrp="1"/>
          </p:cNvSpPr>
          <p:nvPr>
            <p:ph type="body" sz="half" idx="20"/>
          </p:nvPr>
        </p:nvSpPr>
        <p:spPr>
          <a:xfrm>
            <a:off x="7124575" y="4827208"/>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rtlCol="0"/>
          <a:lstStyle/>
          <a:p>
            <a:pPr rtl="0"/>
            <a:r>
              <a:rPr lang="en-US" smtClean="0"/>
              <a:t>2/8/2018</a:t>
            </a:r>
            <a:endParaRPr lang="en-US"/>
          </a:p>
        </p:txBody>
      </p:sp>
      <p:sp>
        <p:nvSpPr>
          <p:cNvPr id="4"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231055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Click to edit Master title style</a:t>
            </a:r>
            <a:endParaRPr lang="en-US" dirty="0"/>
          </a:p>
        </p:txBody>
      </p:sp>
      <p:sp>
        <p:nvSpPr>
          <p:cNvPr id="3" name="Vertical Text Placeholder 2"/>
          <p:cNvSpPr>
            <a:spLocks noGrp="1"/>
          </p:cNvSpPr>
          <p:nvPr>
            <p:ph type="body" orient="vert" idx="1"/>
          </p:nvPr>
        </p:nvSpPr>
        <p:spPr/>
        <p:txBody>
          <a:bodyPr vert="eaVert" rtlCol="0" anchor="t" anchorCtr="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29602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rtlCol="0" anchor="b" anchorCtr="0"/>
          <a:lstStyle/>
          <a:p>
            <a:pPr rtl="0"/>
            <a:r>
              <a:rPr lang="e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166417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atin typeface="Arial" panose="020B0604020202020204" pitchFamily="34" charset="0"/>
                <a:cs typeface="Arial" panose="020B0604020202020204" pitchFamily="34" charset="0"/>
              </a:defRPr>
            </a:lvl1pPr>
          </a:lstStyle>
          <a:p>
            <a:pPr rtl="0"/>
            <a:r>
              <a:rPr lang="es"/>
              <a:t>Click to edit Master title style</a:t>
            </a:r>
          </a:p>
        </p:txBody>
      </p:sp>
      <p:sp>
        <p:nvSpPr>
          <p:cNvPr id="3" name="Content Placeholder 2"/>
          <p:cNvSpPr>
            <a:spLocks noGrp="1"/>
          </p:cNvSpPr>
          <p:nvPr>
            <p:ph idx="1"/>
          </p:nvPr>
        </p:nvSpPr>
        <p:spPr/>
        <p:txBody>
          <a:bodyPr rtlCol="0"/>
          <a:lstStyle>
            <a:lvl1pPr>
              <a:buClr>
                <a:srgbClr val="FFC000"/>
              </a:buClr>
              <a:defRPr>
                <a:latin typeface="Arial" panose="020B0604020202020204" pitchFamily="34" charset="0"/>
                <a:cs typeface="Arial" panose="020B0604020202020204" pitchFamily="34" charset="0"/>
              </a:defRPr>
            </a:lvl1pPr>
            <a:lvl2pPr>
              <a:buClr>
                <a:srgbClr val="FFC000"/>
              </a:buClr>
              <a:defRPr>
                <a:latin typeface="Arial" panose="020B0604020202020204" pitchFamily="34" charset="0"/>
                <a:cs typeface="Arial" panose="020B0604020202020204" pitchFamily="34" charset="0"/>
              </a:defRPr>
            </a:lvl2pPr>
            <a:lvl3pPr>
              <a:buClr>
                <a:srgbClr val="FFC000"/>
              </a:buClr>
              <a:defRPr>
                <a:latin typeface="Arial" panose="020B0604020202020204" pitchFamily="34" charset="0"/>
                <a:cs typeface="Arial" panose="020B0604020202020204" pitchFamily="34" charset="0"/>
              </a:defRPr>
            </a:lvl3pPr>
            <a:lvl4pPr>
              <a:buClr>
                <a:srgbClr val="FFC000"/>
              </a:buClr>
              <a:defRPr>
                <a:latin typeface="Arial" panose="020B0604020202020204" pitchFamily="34" charset="0"/>
                <a:cs typeface="Arial" panose="020B0604020202020204" pitchFamily="34" charset="0"/>
              </a:defRPr>
            </a:lvl4pPr>
            <a:lvl5pPr>
              <a:buClr>
                <a:srgbClr val="FFC000"/>
              </a:buClr>
              <a:defRPr>
                <a:latin typeface="Arial" panose="020B0604020202020204" pitchFamily="34" charset="0"/>
                <a:cs typeface="Arial" panose="020B0604020202020204" pitchFamily="34" charset="0"/>
              </a:defRPr>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7"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pic>
        <p:nvPicPr>
          <p:cNvPr id="12" name="Picture 11"/>
          <p:cNvPicPr>
            <a:picLocks noChangeAspect="1"/>
          </p:cNvPicPr>
          <p:nvPr userDrawn="1"/>
        </p:nvPicPr>
        <p:blipFill>
          <a:blip r:embed="rId2"/>
          <a:stretch>
            <a:fillRect/>
          </a:stretch>
        </p:blipFill>
        <p:spPr>
          <a:xfrm>
            <a:off x="0" y="0"/>
            <a:ext cx="12191999" cy="294951"/>
          </a:xfrm>
          <a:prstGeom prst="rect">
            <a:avLst/>
          </a:prstGeom>
        </p:spPr>
      </p:pic>
    </p:spTree>
    <p:extLst>
      <p:ext uri="{BB962C8B-B14F-4D97-AF65-F5344CB8AC3E}">
        <p14:creationId xmlns:p14="http://schemas.microsoft.com/office/powerpoint/2010/main" val="81377595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pic>
        <p:nvPicPr>
          <p:cNvPr id="8" name="Picture 4" descr="Instituto de Seguridad en el Sitio de Trabajo"/>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031573"/>
            <a:ext cx="12192000" cy="950976"/>
          </a:xfrm>
          <a:prstGeom prst="rect">
            <a:avLst/>
          </a:prstGeom>
        </p:spPr>
      </p:pic>
      <p:pic>
        <p:nvPicPr>
          <p:cNvPr id="10" name="Picture 9" descr="NAHB 2 Line 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15339" y="3746379"/>
            <a:ext cx="1829707" cy="1271017"/>
          </a:xfrm>
          <a:prstGeom prst="rect">
            <a:avLst/>
          </a:prstGeom>
        </p:spPr>
      </p:pic>
      <p:sp>
        <p:nvSpPr>
          <p:cNvPr id="2" name="Title 1"/>
          <p:cNvSpPr>
            <a:spLocks noGrp="1"/>
          </p:cNvSpPr>
          <p:nvPr>
            <p:ph type="title"/>
          </p:nvPr>
        </p:nvSpPr>
        <p:spPr>
          <a:xfrm>
            <a:off x="1154956" y="2861733"/>
            <a:ext cx="8825657" cy="1915647"/>
          </a:xfrm>
        </p:spPr>
        <p:txBody>
          <a:bodyPr rtlCol="0" anchor="b"/>
          <a:lstStyle>
            <a:lvl1pPr algn="l">
              <a:defRPr sz="7200" b="1" cap="none">
                <a:effectLst>
                  <a:outerShdw blurRad="38100" dist="38100" dir="2700000" algn="tl">
                    <a:srgbClr val="000000">
                      <a:alpha val="43137"/>
                    </a:srgbClr>
                  </a:outerShdw>
                </a:effectLst>
              </a:defRPr>
            </a:lvl1pPr>
          </a:lstStyle>
          <a:p>
            <a:pPr rtl="0"/>
            <a:r>
              <a:rPr lang="es"/>
              <a:t>Click to edit Master title style</a:t>
            </a:r>
          </a:p>
        </p:txBody>
      </p:sp>
      <p:sp>
        <p:nvSpPr>
          <p:cNvPr id="3" name="Text Placeholder 2"/>
          <p:cNvSpPr>
            <a:spLocks noGrp="1"/>
          </p:cNvSpPr>
          <p:nvPr>
            <p:ph type="body" idx="1"/>
          </p:nvPr>
        </p:nvSpPr>
        <p:spPr>
          <a:xfrm>
            <a:off x="1154955" y="4777381"/>
            <a:ext cx="8825658" cy="860400"/>
          </a:xfrm>
        </p:spPr>
        <p:txBody>
          <a:bodyPr rtlCol="0" anchor="t">
            <a:normAutofit/>
          </a:bodyPr>
          <a:lstStyle>
            <a:lvl1pPr marL="0" indent="0" algn="l" defTabSz="457200" rtl="0" eaLnBrk="1" latinLnBrk="0" hangingPunct="1">
              <a:spcBef>
                <a:spcPts val="1000"/>
              </a:spcBef>
              <a:spcAft>
                <a:spcPts val="0"/>
              </a:spcAft>
              <a:buClr>
                <a:srgbClr val="FFC000"/>
              </a:buClr>
              <a:buSzPct val="80000"/>
              <a:buFont typeface="Wingdings 3" charset="2"/>
              <a:buNone/>
              <a:defRPr lang="en-US" sz="4000" b="0" i="0" kern="1200" cap="all" dirty="0" smtClean="0">
                <a:solidFill>
                  <a:srgbClr val="C00000"/>
                </a:solidFill>
                <a:effectLst>
                  <a:outerShdw blurRad="38100" dist="38100" dir="2700000" algn="tl">
                    <a:srgbClr val="000000">
                      <a:alpha val="43137"/>
                    </a:srgb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64592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atin typeface="Arial" panose="020B0604020202020204" pitchFamily="34" charset="0"/>
                <a:cs typeface="Arial" panose="020B0604020202020204" pitchFamily="34" charset="0"/>
              </a:defRPr>
            </a:lvl1pPr>
          </a:lstStyle>
          <a:p>
            <a:pPr rtl="0"/>
            <a:r>
              <a:rPr lang="es"/>
              <a:t>Click to edit Master title style</a:t>
            </a:r>
          </a:p>
        </p:txBody>
      </p:sp>
      <p:sp>
        <p:nvSpPr>
          <p:cNvPr id="3" name="Content Placeholder 2"/>
          <p:cNvSpPr>
            <a:spLocks noGrp="1"/>
          </p:cNvSpPr>
          <p:nvPr>
            <p:ph sz="half" idx="1"/>
          </p:nvPr>
        </p:nvSpPr>
        <p:spPr>
          <a:xfrm>
            <a:off x="1103312" y="2060575"/>
            <a:ext cx="4396339" cy="4195763"/>
          </a:xfrm>
        </p:spPr>
        <p:txBody>
          <a:bodyPr rtlCol="0">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Content Placeholder 3"/>
          <p:cNvSpPr>
            <a:spLocks noGrp="1"/>
          </p:cNvSpPr>
          <p:nvPr>
            <p:ph sz="half" idx="2"/>
          </p:nvPr>
        </p:nvSpPr>
        <p:spPr>
          <a:xfrm>
            <a:off x="5654493" y="2056092"/>
            <a:ext cx="4396341" cy="4200245"/>
          </a:xfrm>
        </p:spPr>
        <p:txBody>
          <a:bodyPr rtlCol="0">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5" name="Date Placeholder 4"/>
          <p:cNvSpPr>
            <a:spLocks noGrp="1"/>
          </p:cNvSpPr>
          <p:nvPr>
            <p:ph type="dt" sz="half" idx="10"/>
          </p:nvPr>
        </p:nvSpPr>
        <p:spPr/>
        <p:txBody>
          <a:bodyPr rtlCol="0"/>
          <a:lstStyle/>
          <a:p>
            <a:pPr rtl="0"/>
            <a:r>
              <a:rPr lang="en-US" smtClean="0"/>
              <a:t>2/8/2018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52572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4" name="Content Placeholder 3"/>
          <p:cNvSpPr>
            <a:spLocks noGrp="1"/>
          </p:cNvSpPr>
          <p:nvPr>
            <p:ph sz="half" idx="2"/>
          </p:nvPr>
        </p:nvSpPr>
        <p:spPr>
          <a:xfrm>
            <a:off x="1103312"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5" name="Text Placeholder 4"/>
          <p:cNvSpPr>
            <a:spLocks noGrp="1"/>
          </p:cNvSpPr>
          <p:nvPr>
            <p:ph type="body" sz="quarter" idx="3"/>
          </p:nvPr>
        </p:nvSpPr>
        <p:spPr>
          <a:xfrm>
            <a:off x="5654495" y="1905000"/>
            <a:ext cx="4396339"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6" name="Content Placeholder 5"/>
          <p:cNvSpPr>
            <a:spLocks noGrp="1"/>
          </p:cNvSpPr>
          <p:nvPr>
            <p:ph sz="quarter" idx="4"/>
          </p:nvPr>
        </p:nvSpPr>
        <p:spPr>
          <a:xfrm>
            <a:off x="5654495"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7" name="Date Placeholder 6"/>
          <p:cNvSpPr>
            <a:spLocks noGrp="1"/>
          </p:cNvSpPr>
          <p:nvPr>
            <p:ph type="dt" sz="half" idx="10"/>
          </p:nvPr>
        </p:nvSpPr>
        <p:spPr/>
        <p:txBody>
          <a:bodyPr rtlCol="0"/>
          <a:lstStyle/>
          <a:p>
            <a:pPr rtl="0"/>
            <a:r>
              <a:rPr lang="en-US" smtClean="0"/>
              <a:t>2/8/2018</a:t>
            </a:r>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93333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Click to edit Master title style</a:t>
            </a:r>
          </a:p>
        </p:txBody>
      </p:sp>
      <p:sp>
        <p:nvSpPr>
          <p:cNvPr id="7" name="Date Placeholder 2"/>
          <p:cNvSpPr>
            <a:spLocks noGrp="1"/>
          </p:cNvSpPr>
          <p:nvPr>
            <p:ph type="dt" sz="half" idx="10"/>
          </p:nvPr>
        </p:nvSpPr>
        <p:spPr/>
        <p:txBody>
          <a:bodyPr rtlCol="0"/>
          <a:lstStyle/>
          <a:p>
            <a:pPr rtl="0"/>
            <a:r>
              <a:rPr lang="en-US" smtClean="0"/>
              <a:t>2/8/2018</a:t>
            </a:r>
            <a:endParaRPr lang="en-US"/>
          </a:p>
        </p:txBody>
      </p:sp>
      <p:sp>
        <p:nvSpPr>
          <p:cNvPr id="5" name="Footer Placeholder 3"/>
          <p:cNvSpPr>
            <a:spLocks noGrp="1"/>
          </p:cNvSpPr>
          <p:nvPr>
            <p:ph type="ftr" sz="quarter" idx="11"/>
          </p:nvPr>
        </p:nvSpPr>
        <p:spPr/>
        <p:txBody>
          <a:bodyPr rtlCol="0"/>
          <a:lstStyle/>
          <a:p>
            <a:pPr rtl="0"/>
            <a:endParaRPr lang="en-US"/>
          </a:p>
        </p:txBody>
      </p:sp>
      <p:sp>
        <p:nvSpPr>
          <p:cNvPr id="6" name="Slide Number Placeholder 4"/>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961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rtlCol="0"/>
          <a:lstStyle/>
          <a:p>
            <a:pPr rtl="0"/>
            <a:r>
              <a:rPr lang="en-US" smtClean="0"/>
              <a:t>2/8/2018</a:t>
            </a:r>
            <a:endParaRPr lang="en-US"/>
          </a:p>
        </p:txBody>
      </p:sp>
      <p:sp>
        <p:nvSpPr>
          <p:cNvPr id="5" name="Footer Placeholder 2"/>
          <p:cNvSpPr>
            <a:spLocks noGrp="1"/>
          </p:cNvSpPr>
          <p:nvPr>
            <p:ph type="ftr" sz="quarter" idx="11"/>
          </p:nvPr>
        </p:nvSpPr>
        <p:spPr/>
        <p:txBody>
          <a:bodyPr rtlCol="0"/>
          <a:lstStyle/>
          <a:p>
            <a:pPr rtl="0"/>
            <a:endParaRPr lang="en-US"/>
          </a:p>
        </p:txBody>
      </p:sp>
      <p:sp>
        <p:nvSpPr>
          <p:cNvPr id="6" name="Slide Number Placeholder 3"/>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13439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rtlCol="0" anchor="b"/>
          <a:lstStyle>
            <a:lvl1pPr algn="l">
              <a:defRPr sz="2400" b="0"/>
            </a:lvl1pPr>
          </a:lstStyle>
          <a:p>
            <a:pPr rtl="0"/>
            <a:r>
              <a:rPr lang="es"/>
              <a:t>Click to edit Master title style</a:t>
            </a:r>
          </a:p>
        </p:txBody>
      </p:sp>
      <p:sp>
        <p:nvSpPr>
          <p:cNvPr id="3" name="Content Placeholder 2"/>
          <p:cNvSpPr>
            <a:spLocks noGrp="1"/>
          </p:cNvSpPr>
          <p:nvPr>
            <p:ph idx="1"/>
          </p:nvPr>
        </p:nvSpPr>
        <p:spPr>
          <a:xfrm>
            <a:off x="4784616" y="1447800"/>
            <a:ext cx="5195997" cy="4572000"/>
          </a:xfrm>
        </p:spPr>
        <p:txBody>
          <a:bodyPr rtlCol="0"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Text Placeholder 3"/>
          <p:cNvSpPr>
            <a:spLocks noGrp="1"/>
          </p:cNvSpPr>
          <p:nvPr>
            <p:ph type="body" sz="half" idx="2"/>
          </p:nvPr>
        </p:nvSpPr>
        <p:spPr>
          <a:xfrm>
            <a:off x="1154953" y="3129280"/>
            <a:ext cx="3401063" cy="2895599"/>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7" name="Date Placeholder 4"/>
          <p:cNvSpPr>
            <a:spLocks noGrp="1"/>
          </p:cNvSpPr>
          <p:nvPr>
            <p:ph type="dt" sz="half" idx="10"/>
          </p:nvPr>
        </p:nvSpPr>
        <p:spPr/>
        <p:txBody>
          <a:bodyPr rtlCol="0"/>
          <a:lstStyle/>
          <a:p>
            <a:pPr rtl="0"/>
            <a:r>
              <a:rPr lang="en-US" smtClean="0"/>
              <a:t>2/8/2018</a:t>
            </a:r>
            <a:endParaRPr lang="en-US"/>
          </a:p>
        </p:txBody>
      </p:sp>
      <p:sp>
        <p:nvSpPr>
          <p:cNvPr id="5" name="Footer Placeholder 5"/>
          <p:cNvSpPr>
            <a:spLocks noGrp="1"/>
          </p:cNvSpPr>
          <p:nvPr>
            <p:ph type="ftr" sz="quarter" idx="11"/>
          </p:nvPr>
        </p:nvSpPr>
        <p:spPr/>
        <p:txBody>
          <a:bodyPr rtlCol="0"/>
          <a:lstStyle/>
          <a:p>
            <a:pPr rtl="0"/>
            <a:endParaRPr lang="en-US"/>
          </a:p>
        </p:txBody>
      </p:sp>
      <p:sp>
        <p:nvSpPr>
          <p:cNvPr id="6"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12059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rtlCol="0" anchor="b">
            <a:normAutofit/>
          </a:bodyPr>
          <a:lstStyle>
            <a:lvl1pPr algn="l">
              <a:defRPr sz="3600" b="0"/>
            </a:lvl1pPr>
          </a:lstStyle>
          <a:p>
            <a:pPr rtl="0"/>
            <a:r>
              <a:rPr lang="e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4" name="Text Placeholder 3"/>
          <p:cNvSpPr>
            <a:spLocks noGrp="1"/>
          </p:cNvSpPr>
          <p:nvPr>
            <p:ph type="body" sz="half" idx="2"/>
          </p:nvPr>
        </p:nvSpPr>
        <p:spPr>
          <a:xfrm>
            <a:off x="1154954" y="3657600"/>
            <a:ext cx="5084979" cy="1371600"/>
          </a:xfrm>
        </p:spPr>
        <p:txBody>
          <a:bodyPr rtlCol="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Date Placeholder 4"/>
          <p:cNvSpPr>
            <a:spLocks noGrp="1"/>
          </p:cNvSpPr>
          <p:nvPr>
            <p:ph type="dt" sz="half" idx="10"/>
          </p:nvPr>
        </p:nvSpPr>
        <p:spPr/>
        <p:txBody>
          <a:bodyPr rtlCol="0"/>
          <a:lstStyle/>
          <a:p>
            <a:pPr rtl="0"/>
            <a:r>
              <a:rPr lang="en-US" smtClean="0"/>
              <a:t>2/8/2018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78469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 y="0"/>
            <a:ext cx="12191999" cy="6858000"/>
          </a:xfrm>
          <a:prstGeom prst="rect">
            <a:avLst/>
          </a:prstGeom>
        </p:spPr>
      </p:pic>
      <p:pic>
        <p:nvPicPr>
          <p:cNvPr id="20" name="Picture 19"/>
          <p:cNvPicPr>
            <a:picLocks noChangeAspect="1"/>
          </p:cNvPicPr>
          <p:nvPr userDrawn="1"/>
        </p:nvPicPr>
        <p:blipFill>
          <a:blip r:embed="rId20"/>
          <a:stretch>
            <a:fillRect/>
          </a:stretch>
        </p:blipFill>
        <p:spPr>
          <a:xfrm>
            <a:off x="0" y="0"/>
            <a:ext cx="12191999" cy="294951"/>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pPr rtl="0"/>
            <a:r>
              <a:rPr lang="es"/>
              <a:t>Haga clic para editar el estilo del título principal</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rtl="0"/>
            <a:r>
              <a:rPr lang="es"/>
              <a:t>Haga clic para editar los estilos de texto principal</a:t>
            </a:r>
          </a:p>
          <a:p>
            <a:pPr lvl="1" rtl="0"/>
            <a:r>
              <a:rPr lang="es"/>
              <a:t>Segundo nivel</a:t>
            </a:r>
          </a:p>
          <a:p>
            <a:pPr lvl="2" rtl="0"/>
            <a:r>
              <a:rPr lang="es"/>
              <a:t>Tercer nivel</a:t>
            </a:r>
          </a:p>
          <a:p>
            <a:pPr lvl="3" rtl="0"/>
            <a:r>
              <a:rPr lang="es"/>
              <a:t>Cuarto nivel</a:t>
            </a:r>
          </a:p>
          <a:p>
            <a:pPr lvl="4" rtl="0"/>
            <a:r>
              <a:rPr lang="es"/>
              <a:t>Quinto nivel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r>
              <a:rPr lang="en-US" smtClean="0"/>
              <a:t>8/2/2018</a:t>
            </a:r>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DF6C4F3C-585D-4FCE-9490-7E2447D97CC9}" type="slidenum">
              <a:rPr lang="en-US" smtClean="0"/>
              <a:t>‹#›</a:t>
            </a:fld>
            <a:endParaRPr lang="en-US"/>
          </a:p>
        </p:txBody>
      </p:sp>
      <p:pic>
        <p:nvPicPr>
          <p:cNvPr id="22" name="Picture 21" descr="NAHB 2 Line CMYK.eps"/>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1209731" y="6114804"/>
            <a:ext cx="861268" cy="598285"/>
          </a:xfrm>
          <a:prstGeom prst="rect">
            <a:avLst/>
          </a:prstGeom>
        </p:spPr>
      </p:pic>
      <p:pic>
        <p:nvPicPr>
          <p:cNvPr id="24" name="Picture 23"/>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0381526" y="6066678"/>
            <a:ext cx="591363" cy="688908"/>
          </a:xfrm>
          <a:prstGeom prst="rect">
            <a:avLst/>
          </a:prstGeom>
        </p:spPr>
      </p:pic>
    </p:spTree>
    <p:extLst>
      <p:ext uri="{BB962C8B-B14F-4D97-AF65-F5344CB8AC3E}">
        <p14:creationId xmlns:p14="http://schemas.microsoft.com/office/powerpoint/2010/main" val="3197860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Arial" panose="020B0604020202020204" pitchFamily="34" charset="0"/>
          <a:ea typeface="+mj-ea"/>
          <a:cs typeface="Arial" panose="020B0604020202020204" pitchFamily="34" charset="0"/>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Arial" panose="020B0604020202020204" pitchFamily="34" charset="0"/>
          <a:ea typeface="+mj-ea"/>
          <a:cs typeface="Arial" panose="020B0604020202020204" pitchFamily="34" charset="0"/>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Arial" panose="020B0604020202020204" pitchFamily="34" charset="0"/>
          <a:ea typeface="+mj-ea"/>
          <a:cs typeface="Arial" panose="020B0604020202020204" pitchFamily="34" charset="0"/>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Arial" panose="020B0604020202020204" pitchFamily="34" charset="0"/>
          <a:ea typeface="+mj-ea"/>
          <a:cs typeface="Arial" panose="020B0604020202020204" pitchFamily="34" charset="0"/>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Arial" panose="020B0604020202020204" pitchFamily="34" charset="0"/>
          <a:ea typeface="+mj-ea"/>
          <a:cs typeface="Arial" panose="020B0604020202020204" pitchFamily="34" charset="0"/>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file:///D:\Videos\Mason%20Scaffold%20MVI_2652.AVI"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2.svg"/><Relationship Id="rId5" Type="http://schemas.openxmlformats.org/officeDocument/2006/relationships/image" Target="../media/image23.png"/><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2.svg"/><Relationship Id="rId5" Type="http://schemas.openxmlformats.org/officeDocument/2006/relationships/image" Target="../media/image48.png"/><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dirty="0">
                <a:latin typeface="Arial" panose="020B0604020202020204" pitchFamily="34" charset="0"/>
                <a:cs typeface="Arial" panose="020B0604020202020204" pitchFamily="34" charset="0"/>
              </a:rPr>
              <a:t>Sección</a:t>
            </a:r>
            <a:r>
              <a:rPr lang="es" dirty="0"/>
              <a:t> </a:t>
            </a:r>
            <a:r>
              <a:rPr lang="es" dirty="0" smtClean="0"/>
              <a:t>3</a:t>
            </a:r>
            <a:endParaRPr lang="es" dirty="0"/>
          </a:p>
        </p:txBody>
      </p:sp>
      <p:sp>
        <p:nvSpPr>
          <p:cNvPr id="3" name="Text Placeholder 2"/>
          <p:cNvSpPr>
            <a:spLocks noGrp="1"/>
          </p:cNvSpPr>
          <p:nvPr>
            <p:ph type="body" idx="1"/>
          </p:nvPr>
        </p:nvSpPr>
        <p:spPr/>
        <p:txBody>
          <a:bodyPr rtlCol="0"/>
          <a:lstStyle/>
          <a:p>
            <a:pPr rtl="0"/>
            <a:r>
              <a:rPr lang="es" dirty="0" smtClean="0">
                <a:latin typeface="Arial" panose="020B0604020202020204" pitchFamily="34" charset="0"/>
                <a:cs typeface="Arial" panose="020B0604020202020204" pitchFamily="34" charset="0"/>
              </a:rPr>
              <a:t>ANDAMIOS</a:t>
            </a:r>
            <a:endParaRPr lang="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161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4A5FC31-E798-4C14-AA58-C6BCC92B6E0B}"/>
              </a:ext>
            </a:extLst>
          </p:cNvPr>
          <p:cNvSpPr>
            <a:spLocks noGrp="1"/>
          </p:cNvSpPr>
          <p:nvPr>
            <p:ph type="title"/>
          </p:nvPr>
        </p:nvSpPr>
        <p:spPr/>
        <p:txBody>
          <a:bodyPr rtlCol="0"/>
          <a:lstStyle/>
          <a:p>
            <a:pPr rtl="0"/>
            <a:r>
              <a:rPr lang="es" sz="4000" dirty="0" smtClean="0">
                <a:ea typeface="ＭＳ Ｐゴシック" panose="020B0600070205080204" pitchFamily="34" charset="-128"/>
              </a:rPr>
              <a:t> Requisitos </a:t>
            </a:r>
            <a:r>
              <a:rPr lang="es" sz="4000" dirty="0">
                <a:ea typeface="ＭＳ Ｐゴシック" panose="020B0600070205080204" pitchFamily="34" charset="-128"/>
              </a:rPr>
              <a:t>de la Persona Competente</a:t>
            </a:r>
          </a:p>
        </p:txBody>
      </p:sp>
      <p:sp>
        <p:nvSpPr>
          <p:cNvPr id="21507" name="Content Placeholder 2">
            <a:extLst>
              <a:ext uri="{FF2B5EF4-FFF2-40B4-BE49-F238E27FC236}">
                <a16:creationId xmlns:a16="http://schemas.microsoft.com/office/drawing/2014/main" id="{77FEB950-6D37-4F7D-A02C-FE3EC6C8456D}"/>
              </a:ext>
            </a:extLst>
          </p:cNvPr>
          <p:cNvSpPr>
            <a:spLocks noGrp="1"/>
          </p:cNvSpPr>
          <p:nvPr>
            <p:ph idx="1"/>
          </p:nvPr>
        </p:nvSpPr>
        <p:spPr>
          <a:xfrm>
            <a:off x="1036655" y="1678075"/>
            <a:ext cx="8229600" cy="4648200"/>
          </a:xfrm>
        </p:spPr>
        <p:txBody>
          <a:bodyPr rtlCol="0"/>
          <a:lstStyle/>
          <a:p>
            <a:pPr rtl="0"/>
            <a:r>
              <a:rPr lang="es">
                <a:ea typeface="ＭＳ Ｐゴシック" panose="020B0600070205080204" pitchFamily="34" charset="-128"/>
              </a:rPr>
              <a:t>Capacite a los empleados que levantan, desmantelan, mueven o alteran andamios.</a:t>
            </a:r>
          </a:p>
          <a:p>
            <a:pPr rtl="0"/>
            <a:r>
              <a:rPr lang="es">
                <a:ea typeface="ＭＳ Ｐゴシック" panose="020B0600070205080204" pitchFamily="34" charset="-128"/>
              </a:rPr>
              <a:t>Determine si es seguro que los empleados trabajen en o desde un andamio durante tormentas o fuertes vientos.</a:t>
            </a:r>
          </a:p>
          <a:p>
            <a:pPr rtl="0"/>
            <a:r>
              <a:rPr lang="es">
                <a:ea typeface="ＭＳ Ｐゴシック" panose="020B0600070205080204" pitchFamily="34" charset="-128"/>
              </a:rPr>
              <a:t>Inspeccione los andamios y los componentes del andamio en busca de defectos visibles antes de cada turno de trabajo. </a:t>
            </a:r>
          </a:p>
        </p:txBody>
      </p:sp>
    </p:spTree>
    <p:extLst>
      <p:ext uri="{BB962C8B-B14F-4D97-AF65-F5344CB8AC3E}">
        <p14:creationId xmlns:p14="http://schemas.microsoft.com/office/powerpoint/2010/main" val="556891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La imagen muestra un caballete dañado en una sección de andami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542" y="1763737"/>
            <a:ext cx="3901440" cy="4221480"/>
          </a:xfrm>
          <a:prstGeom prst="rect">
            <a:avLst/>
          </a:prstGeom>
        </p:spPr>
      </p:pic>
      <p:sp>
        <p:nvSpPr>
          <p:cNvPr id="22530" name="Title 1">
            <a:extLst>
              <a:ext uri="{FF2B5EF4-FFF2-40B4-BE49-F238E27FC236}">
                <a16:creationId xmlns:a16="http://schemas.microsoft.com/office/drawing/2014/main" id="{99918C96-EAF1-4DF6-A7D2-F43C838A1FDA}"/>
              </a:ext>
            </a:extLst>
          </p:cNvPr>
          <p:cNvSpPr>
            <a:spLocks noGrp="1"/>
          </p:cNvSpPr>
          <p:nvPr>
            <p:ph type="title"/>
          </p:nvPr>
        </p:nvSpPr>
        <p:spPr/>
        <p:txBody>
          <a:bodyPr rtlCol="0"/>
          <a:lstStyle/>
          <a:p>
            <a:pPr rtl="0"/>
            <a:r>
              <a:rPr lang="es">
                <a:ea typeface="ＭＳ Ｐゴシック" panose="020B0600070205080204" pitchFamily="34" charset="-128"/>
              </a:rPr>
              <a:t>Inspección de andamios</a:t>
            </a:r>
          </a:p>
        </p:txBody>
      </p:sp>
      <p:sp>
        <p:nvSpPr>
          <p:cNvPr id="22531" name="Content Placeholder 2">
            <a:extLst>
              <a:ext uri="{FF2B5EF4-FFF2-40B4-BE49-F238E27FC236}">
                <a16:creationId xmlns:a16="http://schemas.microsoft.com/office/drawing/2014/main" id="{6DFAE63D-E4C8-4CC0-8F99-CB48D9F20343}"/>
              </a:ext>
            </a:extLst>
          </p:cNvPr>
          <p:cNvSpPr>
            <a:spLocks noGrp="1"/>
          </p:cNvSpPr>
          <p:nvPr>
            <p:ph idx="1"/>
          </p:nvPr>
        </p:nvSpPr>
        <p:spPr>
          <a:xfrm>
            <a:off x="798007" y="1800225"/>
            <a:ext cx="4800600" cy="4221163"/>
          </a:xfrm>
        </p:spPr>
        <p:txBody>
          <a:bodyPr rtlCol="0"/>
          <a:lstStyle/>
          <a:p>
            <a:pPr rtl="0"/>
            <a:r>
              <a:rPr lang="es">
                <a:ea typeface="ＭＳ Ｐゴシック" panose="020B0600070205080204" pitchFamily="34" charset="-128"/>
              </a:rPr>
              <a:t>Una persona competente inspecciona los andamios en busca de defectos visibles antes de cada turno y después de cualquier alteración</a:t>
            </a:r>
          </a:p>
          <a:p>
            <a:pPr rtl="0"/>
            <a:r>
              <a:rPr lang="es">
                <a:ea typeface="ＭＳ Ｐゴシック" panose="020B0600070205080204" pitchFamily="34" charset="-128"/>
              </a:rPr>
              <a:t>Las piezas defectuosas deben repararse inmediatamente</a:t>
            </a:r>
          </a:p>
          <a:p>
            <a:pPr rtl="0"/>
            <a:endParaRPr lang="en-US" altLang="en-US" dirty="0">
              <a:ea typeface="ＭＳ Ｐゴシック" panose="020B0600070205080204" pitchFamily="34" charset="-128"/>
            </a:endParaRPr>
          </a:p>
        </p:txBody>
      </p:sp>
      <p:pic>
        <p:nvPicPr>
          <p:cNvPr id="5" name="Graphic 5" descr="No hay señalización">
            <a:extLst>
              <a:ext uri="{FF2B5EF4-FFF2-40B4-BE49-F238E27FC236}">
                <a16:creationId xmlns:a16="http://schemas.microsoft.com/office/drawing/2014/main" id="{B667E269-50D4-4DB3-BECD-7E49AD1A85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937262" y="2586036"/>
            <a:ext cx="2653051" cy="2653051"/>
          </a:xfrm>
          <a:prstGeom prst="rect">
            <a:avLst/>
          </a:prstGeom>
        </p:spPr>
      </p:pic>
    </p:spTree>
    <p:extLst>
      <p:ext uri="{BB962C8B-B14F-4D97-AF65-F5344CB8AC3E}">
        <p14:creationId xmlns:p14="http://schemas.microsoft.com/office/powerpoint/2010/main" val="234431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680B12A-12D7-40E0-AD29-CD2ED4046CD7}"/>
              </a:ext>
            </a:extLst>
          </p:cNvPr>
          <p:cNvSpPr>
            <a:spLocks noGrp="1"/>
          </p:cNvSpPr>
          <p:nvPr>
            <p:ph type="title"/>
          </p:nvPr>
        </p:nvSpPr>
        <p:spPr/>
        <p:txBody>
          <a:bodyPr rtlCol="0"/>
          <a:lstStyle/>
          <a:p>
            <a:pPr rtl="0"/>
            <a:r>
              <a:rPr lang="es">
                <a:ea typeface="ＭＳ Ｐゴシック" panose="020B0600070205080204" pitchFamily="34" charset="-128"/>
              </a:rPr>
              <a:t>Tipos de andamios comunes</a:t>
            </a:r>
          </a:p>
        </p:txBody>
      </p:sp>
      <p:sp>
        <p:nvSpPr>
          <p:cNvPr id="23555" name="Content Placeholder 2">
            <a:extLst>
              <a:ext uri="{FF2B5EF4-FFF2-40B4-BE49-F238E27FC236}">
                <a16:creationId xmlns:a16="http://schemas.microsoft.com/office/drawing/2014/main" id="{2276842C-6440-4696-89C3-EC52F5FCFBA6}"/>
              </a:ext>
            </a:extLst>
          </p:cNvPr>
          <p:cNvSpPr>
            <a:spLocks noGrp="1"/>
          </p:cNvSpPr>
          <p:nvPr>
            <p:ph idx="1"/>
          </p:nvPr>
        </p:nvSpPr>
        <p:spPr>
          <a:xfrm>
            <a:off x="1036655" y="1537398"/>
            <a:ext cx="4635483" cy="4648200"/>
          </a:xfrm>
        </p:spPr>
        <p:txBody>
          <a:bodyPr rtlCol="0">
            <a:normAutofit/>
          </a:bodyPr>
          <a:lstStyle/>
          <a:p>
            <a:pPr rtl="0"/>
            <a:r>
              <a:rPr lang="es">
                <a:ea typeface="ＭＳ Ｐゴシック" panose="020B0600070205080204" pitchFamily="34" charset="-128"/>
              </a:rPr>
              <a:t>Andamio de cuadro fabricado</a:t>
            </a:r>
          </a:p>
        </p:txBody>
      </p:sp>
      <p:pic>
        <p:nvPicPr>
          <p:cNvPr id="23558" name="Picture 2" descr="La imagen muestra un andamio de armazón fabricado en el costado de una casa en construcción." title="Image 2.36">
            <a:extLst>
              <a:ext uri="{FF2B5EF4-FFF2-40B4-BE49-F238E27FC236}">
                <a16:creationId xmlns:a16="http://schemas.microsoft.com/office/drawing/2014/main" id="{F101E194-EEF6-4C6D-9E21-DC6374AC86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3095" y="1530572"/>
            <a:ext cx="5222816" cy="497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783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372ABB1-2F78-4B92-8185-76709B62F1C9}"/>
              </a:ext>
            </a:extLst>
          </p:cNvPr>
          <p:cNvSpPr>
            <a:spLocks noGrp="1"/>
          </p:cNvSpPr>
          <p:nvPr>
            <p:ph type="title"/>
          </p:nvPr>
        </p:nvSpPr>
        <p:spPr/>
        <p:txBody>
          <a:bodyPr rtlCol="0"/>
          <a:lstStyle/>
          <a:p>
            <a:pPr rtl="0"/>
            <a:r>
              <a:rPr lang="es" dirty="0" smtClean="0">
                <a:ea typeface="ＭＳ Ｐゴシック" panose="020B0600070205080204" pitchFamily="34" charset="-128"/>
              </a:rPr>
              <a:t> Tipos </a:t>
            </a:r>
            <a:r>
              <a:rPr lang="es" dirty="0">
                <a:ea typeface="ＭＳ Ｐゴシック" panose="020B0600070205080204" pitchFamily="34" charset="-128"/>
              </a:rPr>
              <a:t>de andamios comunes</a:t>
            </a:r>
          </a:p>
        </p:txBody>
      </p:sp>
      <p:sp>
        <p:nvSpPr>
          <p:cNvPr id="24579" name="Content Placeholder 2">
            <a:extLst>
              <a:ext uri="{FF2B5EF4-FFF2-40B4-BE49-F238E27FC236}">
                <a16:creationId xmlns:a16="http://schemas.microsoft.com/office/drawing/2014/main" id="{84AB3F7E-3678-44C6-9239-CACBD5BF20D4}"/>
              </a:ext>
            </a:extLst>
          </p:cNvPr>
          <p:cNvSpPr>
            <a:spLocks noGrp="1"/>
          </p:cNvSpPr>
          <p:nvPr>
            <p:ph idx="1"/>
          </p:nvPr>
        </p:nvSpPr>
        <p:spPr>
          <a:xfrm>
            <a:off x="1066800" y="1557494"/>
            <a:ext cx="3590925" cy="4648200"/>
          </a:xfrm>
        </p:spPr>
        <p:txBody>
          <a:bodyPr rtlCol="0">
            <a:normAutofit/>
          </a:bodyPr>
          <a:lstStyle/>
          <a:p>
            <a:pPr rtl="0"/>
            <a:r>
              <a:rPr lang="es">
                <a:ea typeface="ＭＳ Ｐゴシック" panose="020B0600070205080204" pitchFamily="34" charset="-128"/>
              </a:rPr>
              <a:t>Andamio con gato hidráulico</a:t>
            </a:r>
          </a:p>
        </p:txBody>
      </p:sp>
      <p:pic>
        <p:nvPicPr>
          <p:cNvPr id="24582" name="Picture 3" descr="La imagen muestra a un trabajador en un andamio con gato hidráulico." title="Image 2.37">
            <a:extLst>
              <a:ext uri="{FF2B5EF4-FFF2-40B4-BE49-F238E27FC236}">
                <a16:creationId xmlns:a16="http://schemas.microsoft.com/office/drawing/2014/main" id="{77017F3F-E1F8-49F5-8816-F94E71E80D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7251" y="1446283"/>
            <a:ext cx="6034272" cy="452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569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4299E45-23A1-4F7A-8325-1319AF336A92}"/>
              </a:ext>
            </a:extLst>
          </p:cNvPr>
          <p:cNvSpPr>
            <a:spLocks noGrp="1"/>
          </p:cNvSpPr>
          <p:nvPr>
            <p:ph type="title"/>
          </p:nvPr>
        </p:nvSpPr>
        <p:spPr/>
        <p:txBody>
          <a:bodyPr rtlCol="0"/>
          <a:lstStyle/>
          <a:p>
            <a:pPr rtl="0"/>
            <a:r>
              <a:rPr lang="es" dirty="0">
                <a:ea typeface="ＭＳ Ｐゴシック" panose="020B0600070205080204" pitchFamily="34" charset="-128"/>
              </a:rPr>
              <a:t>Tipos de andamios </a:t>
            </a:r>
            <a:r>
              <a:rPr lang="es" dirty="0" smtClean="0">
                <a:ea typeface="ＭＳ Ｐゴシック" panose="020B0600070205080204" pitchFamily="34" charset="-128"/>
              </a:rPr>
              <a:t>comunes </a:t>
            </a:r>
            <a:endParaRPr lang="es" dirty="0">
              <a:ea typeface="ＭＳ Ｐゴシック" panose="020B0600070205080204" pitchFamily="34" charset="-128"/>
            </a:endParaRPr>
          </a:p>
        </p:txBody>
      </p:sp>
      <p:sp>
        <p:nvSpPr>
          <p:cNvPr id="25603" name="Content Placeholder 2">
            <a:extLst>
              <a:ext uri="{FF2B5EF4-FFF2-40B4-BE49-F238E27FC236}">
                <a16:creationId xmlns:a16="http://schemas.microsoft.com/office/drawing/2014/main" id="{6A1FB5D7-BD8E-4F17-BE79-7A6841723AA2}"/>
              </a:ext>
            </a:extLst>
          </p:cNvPr>
          <p:cNvSpPr>
            <a:spLocks noGrp="1"/>
          </p:cNvSpPr>
          <p:nvPr>
            <p:ph idx="1"/>
          </p:nvPr>
        </p:nvSpPr>
        <p:spPr>
          <a:xfrm>
            <a:off x="916075" y="1547446"/>
            <a:ext cx="3470188" cy="4648200"/>
          </a:xfrm>
        </p:spPr>
        <p:txBody>
          <a:bodyPr rtlCol="0">
            <a:normAutofit/>
          </a:bodyPr>
          <a:lstStyle/>
          <a:p>
            <a:pPr rtl="0"/>
            <a:r>
              <a:rPr lang="es">
                <a:ea typeface="ＭＳ Ｐゴシック" panose="020B0600070205080204" pitchFamily="34" charset="-128"/>
              </a:rPr>
              <a:t>Andamio para escalera</a:t>
            </a:r>
          </a:p>
        </p:txBody>
      </p:sp>
      <p:pic>
        <p:nvPicPr>
          <p:cNvPr id="5" name="Picture 6" descr="Andamio para escalera." title="Ladder Jack Scaffol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86263" y="1500252"/>
            <a:ext cx="6043612" cy="453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565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87AC8B9-A4C0-444D-9298-40E927C50FB0}"/>
              </a:ext>
            </a:extLst>
          </p:cNvPr>
          <p:cNvSpPr>
            <a:spLocks noGrp="1"/>
          </p:cNvSpPr>
          <p:nvPr>
            <p:ph type="title"/>
          </p:nvPr>
        </p:nvSpPr>
        <p:spPr/>
        <p:txBody>
          <a:bodyPr rtlCol="0"/>
          <a:lstStyle/>
          <a:p>
            <a:pPr rtl="0"/>
            <a:r>
              <a:rPr lang="es" dirty="0" smtClean="0">
                <a:ea typeface="ＭＳ Ｐゴシック" panose="020B0600070205080204" pitchFamily="34" charset="-128"/>
              </a:rPr>
              <a:t>  Tipos </a:t>
            </a:r>
            <a:r>
              <a:rPr lang="es" dirty="0">
                <a:ea typeface="ＭＳ Ｐゴシック" panose="020B0600070205080204" pitchFamily="34" charset="-128"/>
              </a:rPr>
              <a:t>de andamios comunes</a:t>
            </a:r>
          </a:p>
        </p:txBody>
      </p:sp>
      <p:sp>
        <p:nvSpPr>
          <p:cNvPr id="26627" name="Content Placeholder 2">
            <a:extLst>
              <a:ext uri="{FF2B5EF4-FFF2-40B4-BE49-F238E27FC236}">
                <a16:creationId xmlns:a16="http://schemas.microsoft.com/office/drawing/2014/main" id="{3D32FEA6-9293-4436-8254-F95449418AFE}"/>
              </a:ext>
            </a:extLst>
          </p:cNvPr>
          <p:cNvSpPr>
            <a:spLocks noGrp="1"/>
          </p:cNvSpPr>
          <p:nvPr>
            <p:ph idx="1"/>
          </p:nvPr>
        </p:nvSpPr>
        <p:spPr>
          <a:xfrm>
            <a:off x="946220" y="1627833"/>
            <a:ext cx="8229600" cy="4648200"/>
          </a:xfrm>
        </p:spPr>
        <p:txBody>
          <a:bodyPr rtlCol="0">
            <a:normAutofit/>
          </a:bodyPr>
          <a:lstStyle/>
          <a:p>
            <a:pPr rtl="0"/>
            <a:r>
              <a:rPr lang="es">
                <a:ea typeface="ＭＳ Ｐゴシック" panose="020B0600070205080204" pitchFamily="34" charset="-128"/>
              </a:rPr>
              <a:t>Andamio Interior-Móvil</a:t>
            </a:r>
          </a:p>
        </p:txBody>
      </p:sp>
      <p:pic>
        <p:nvPicPr>
          <p:cNvPr id="2" name="Picture 1" title="La imagen muestra a un trabajador en un andamio móv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963" y="1529128"/>
            <a:ext cx="4476750" cy="4972050"/>
          </a:xfrm>
          <a:prstGeom prst="rect">
            <a:avLst/>
          </a:prstGeom>
        </p:spPr>
      </p:pic>
    </p:spTree>
    <p:extLst>
      <p:ext uri="{BB962C8B-B14F-4D97-AF65-F5344CB8AC3E}">
        <p14:creationId xmlns:p14="http://schemas.microsoft.com/office/powerpoint/2010/main" val="2836083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00FACE7-D306-4F9F-9E34-345B7404AC0C}"/>
              </a:ext>
            </a:extLst>
          </p:cNvPr>
          <p:cNvSpPr>
            <a:spLocks noGrp="1"/>
          </p:cNvSpPr>
          <p:nvPr>
            <p:ph type="title"/>
          </p:nvPr>
        </p:nvSpPr>
        <p:spPr/>
        <p:txBody>
          <a:bodyPr rtlCol="0"/>
          <a:lstStyle/>
          <a:p>
            <a:pPr rtl="0"/>
            <a:r>
              <a:rPr lang="es" dirty="0">
                <a:ea typeface="ＭＳ Ｐゴシック" panose="020B0600070205080204" pitchFamily="34" charset="-128"/>
              </a:rPr>
              <a:t>Tipos de andamios </a:t>
            </a:r>
            <a:r>
              <a:rPr lang="es" dirty="0" smtClean="0">
                <a:ea typeface="ＭＳ Ｐゴシック" panose="020B0600070205080204" pitchFamily="34" charset="-128"/>
              </a:rPr>
              <a:t>comunes  </a:t>
            </a:r>
            <a:endParaRPr lang="es" dirty="0">
              <a:ea typeface="ＭＳ Ｐゴシック" panose="020B0600070205080204" pitchFamily="34" charset="-128"/>
            </a:endParaRPr>
          </a:p>
        </p:txBody>
      </p:sp>
      <p:sp>
        <p:nvSpPr>
          <p:cNvPr id="27651" name="Content Placeholder 2">
            <a:extLst>
              <a:ext uri="{FF2B5EF4-FFF2-40B4-BE49-F238E27FC236}">
                <a16:creationId xmlns:a16="http://schemas.microsoft.com/office/drawing/2014/main" id="{74B5320D-C579-4C8F-BC51-86A2366A8DD8}"/>
              </a:ext>
            </a:extLst>
          </p:cNvPr>
          <p:cNvSpPr>
            <a:spLocks noGrp="1"/>
          </p:cNvSpPr>
          <p:nvPr>
            <p:ph idx="1"/>
          </p:nvPr>
        </p:nvSpPr>
        <p:spPr>
          <a:xfrm>
            <a:off x="845269" y="1607736"/>
            <a:ext cx="8229600" cy="4648200"/>
          </a:xfrm>
        </p:spPr>
        <p:txBody>
          <a:bodyPr rtlCol="0">
            <a:normAutofit/>
          </a:bodyPr>
          <a:lstStyle/>
          <a:p>
            <a:pPr rtl="0"/>
            <a:r>
              <a:rPr lang="es">
                <a:ea typeface="ＭＳ Ｐゴシック" panose="020B0600070205080204" pitchFamily="34" charset="-128"/>
              </a:rPr>
              <a:t>Andamio tubular</a:t>
            </a:r>
          </a:p>
        </p:txBody>
      </p:sp>
      <p:pic>
        <p:nvPicPr>
          <p:cNvPr id="27654" name="Picture 6" descr="La imagen muestra un andamio tubular." title="Image 2.40">
            <a:extLst>
              <a:ext uri="{FF2B5EF4-FFF2-40B4-BE49-F238E27FC236}">
                <a16:creationId xmlns:a16="http://schemas.microsoft.com/office/drawing/2014/main" id="{3CF87533-8EE2-430F-8167-8C1C0982D2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6313" y="1517248"/>
            <a:ext cx="5407740" cy="489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543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27F7188-C712-43DB-9996-64027A5EC078}"/>
              </a:ext>
            </a:extLst>
          </p:cNvPr>
          <p:cNvSpPr>
            <a:spLocks noGrp="1"/>
          </p:cNvSpPr>
          <p:nvPr>
            <p:ph type="title"/>
          </p:nvPr>
        </p:nvSpPr>
        <p:spPr/>
        <p:txBody>
          <a:bodyPr rtlCol="0"/>
          <a:lstStyle/>
          <a:p>
            <a:pPr rtl="0"/>
            <a:r>
              <a:rPr lang="es" dirty="0" smtClean="0">
                <a:ea typeface="ＭＳ Ｐゴシック" panose="020B0600070205080204" pitchFamily="34" charset="-128"/>
              </a:rPr>
              <a:t> Tipos </a:t>
            </a:r>
            <a:r>
              <a:rPr lang="es" dirty="0">
                <a:ea typeface="ＭＳ Ｐゴシック" panose="020B0600070205080204" pitchFamily="34" charset="-128"/>
              </a:rPr>
              <a:t>de andamios </a:t>
            </a:r>
            <a:r>
              <a:rPr lang="es" dirty="0" smtClean="0">
                <a:ea typeface="ＭＳ Ｐゴシック" panose="020B0600070205080204" pitchFamily="34" charset="-128"/>
              </a:rPr>
              <a:t>comunes </a:t>
            </a:r>
            <a:endParaRPr lang="es" dirty="0">
              <a:ea typeface="ＭＳ Ｐゴシック" panose="020B0600070205080204" pitchFamily="34" charset="-128"/>
            </a:endParaRPr>
          </a:p>
        </p:txBody>
      </p:sp>
      <p:sp>
        <p:nvSpPr>
          <p:cNvPr id="28675" name="Content Placeholder 2">
            <a:extLst>
              <a:ext uri="{FF2B5EF4-FFF2-40B4-BE49-F238E27FC236}">
                <a16:creationId xmlns:a16="http://schemas.microsoft.com/office/drawing/2014/main" id="{4890D138-BE84-49B0-936B-6CEB4F2BDB76}"/>
              </a:ext>
            </a:extLst>
          </p:cNvPr>
          <p:cNvSpPr>
            <a:spLocks noGrp="1"/>
          </p:cNvSpPr>
          <p:nvPr>
            <p:ph idx="1"/>
          </p:nvPr>
        </p:nvSpPr>
        <p:spPr>
          <a:xfrm>
            <a:off x="966317" y="1607736"/>
            <a:ext cx="2877021" cy="4648200"/>
          </a:xfrm>
        </p:spPr>
        <p:txBody>
          <a:bodyPr rtlCol="0">
            <a:normAutofit/>
          </a:bodyPr>
          <a:lstStyle/>
          <a:p>
            <a:pPr rtl="0"/>
            <a:r>
              <a:rPr lang="es">
                <a:ea typeface="ＭＳ Ｐゴシック" panose="020B0600070205080204" pitchFamily="34" charset="-128"/>
              </a:rPr>
              <a:t>Andamio con plataforma hidráulica</a:t>
            </a:r>
          </a:p>
        </p:txBody>
      </p:sp>
      <p:pic>
        <p:nvPicPr>
          <p:cNvPr id="2" name="Picture 1" title="La imagen muestra un andamio con plataforma hidráulic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5505" y="1628042"/>
            <a:ext cx="6962775" cy="4305300"/>
          </a:xfrm>
          <a:prstGeom prst="rect">
            <a:avLst/>
          </a:prstGeom>
        </p:spPr>
      </p:pic>
    </p:spTree>
    <p:extLst>
      <p:ext uri="{BB962C8B-B14F-4D97-AF65-F5344CB8AC3E}">
        <p14:creationId xmlns:p14="http://schemas.microsoft.com/office/powerpoint/2010/main" val="830874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97A01C84-D305-46CB-A214-386294B1634E}"/>
              </a:ext>
            </a:extLst>
          </p:cNvPr>
          <p:cNvSpPr>
            <a:spLocks noGrp="1" noChangeArrowheads="1"/>
          </p:cNvSpPr>
          <p:nvPr>
            <p:ph type="title"/>
          </p:nvPr>
        </p:nvSpPr>
        <p:spPr/>
        <p:txBody>
          <a:bodyPr rtlCol="0"/>
          <a:lstStyle/>
          <a:p>
            <a:pPr rtl="0" eaLnBrk="1" hangingPunct="1">
              <a:defRPr/>
            </a:pPr>
            <a:r>
              <a:rPr lang="es"/>
              <a:t>Andamio interior y exterior</a:t>
            </a:r>
          </a:p>
        </p:txBody>
      </p:sp>
      <p:sp>
        <p:nvSpPr>
          <p:cNvPr id="82947" name="Rectangle 3">
            <a:extLst>
              <a:ext uri="{FF2B5EF4-FFF2-40B4-BE49-F238E27FC236}">
                <a16:creationId xmlns:a16="http://schemas.microsoft.com/office/drawing/2014/main" id="{8BA30637-9092-4337-9219-1DD801F6560C}"/>
              </a:ext>
            </a:extLst>
          </p:cNvPr>
          <p:cNvSpPr>
            <a:spLocks noGrp="1" noChangeArrowheads="1"/>
          </p:cNvSpPr>
          <p:nvPr>
            <p:ph idx="1"/>
          </p:nvPr>
        </p:nvSpPr>
        <p:spPr/>
        <p:txBody>
          <a:bodyPr rtlCol="0"/>
          <a:lstStyle/>
          <a:p>
            <a:pPr rtl="0" eaLnBrk="1" hangingPunct="1"/>
            <a:r>
              <a:rPr lang="es"/>
              <a:t>Los andamios construidos de forma incorrecta en los sitios de obra son extremadamente peligrosos. </a:t>
            </a:r>
          </a:p>
          <a:p>
            <a:pPr rtl="0" eaLnBrk="1" hangingPunct="1"/>
            <a:r>
              <a:rPr lang="es"/>
              <a:t>Comercialmente hay varios tipos y marcas de andamios interiores y exteriores disponibles.  </a:t>
            </a:r>
          </a:p>
          <a:p>
            <a:pPr lvl="1" rtl="0" eaLnBrk="1" hangingPunct="1"/>
            <a:r>
              <a:rPr lang="es"/>
              <a:t>Siempre, siga las instrucciones de seguridad del fabricante.</a:t>
            </a:r>
          </a:p>
          <a:p>
            <a:pPr lvl="1" rtl="0" eaLnBrk="1" hangingPunct="1">
              <a:buFontTx/>
              <a:buNone/>
            </a:pPr>
            <a:endParaRPr lang="en-US" altLang="en-US" dirty="0"/>
          </a:p>
        </p:txBody>
      </p:sp>
    </p:spTree>
    <p:extLst>
      <p:ext uri="{BB962C8B-B14F-4D97-AF65-F5344CB8AC3E}">
        <p14:creationId xmlns:p14="http://schemas.microsoft.com/office/powerpoint/2010/main" val="237044901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E9ACC19-BDAE-44B4-AE02-A9DD73C1A018}"/>
              </a:ext>
            </a:extLst>
          </p:cNvPr>
          <p:cNvSpPr>
            <a:spLocks noGrp="1"/>
          </p:cNvSpPr>
          <p:nvPr>
            <p:ph type="title"/>
          </p:nvPr>
        </p:nvSpPr>
        <p:spPr>
          <a:xfrm>
            <a:off x="646111" y="452718"/>
            <a:ext cx="10133649" cy="1400530"/>
          </a:xfrm>
        </p:spPr>
        <p:txBody>
          <a:bodyPr rtlCol="0"/>
          <a:lstStyle/>
          <a:p>
            <a:pPr rtl="0"/>
            <a:r>
              <a:rPr lang="es" dirty="0">
                <a:ea typeface="ＭＳ Ｐゴシック" panose="020B0600070205080204" pitchFamily="34" charset="-128"/>
              </a:rPr>
              <a:t>Riesgos comunes en los sitios de trabajo</a:t>
            </a:r>
          </a:p>
        </p:txBody>
      </p:sp>
      <p:sp>
        <p:nvSpPr>
          <p:cNvPr id="13315" name="Content Placeholder 2">
            <a:extLst>
              <a:ext uri="{FF2B5EF4-FFF2-40B4-BE49-F238E27FC236}">
                <a16:creationId xmlns:a16="http://schemas.microsoft.com/office/drawing/2014/main" id="{6D6DA8A1-1A8B-477E-8FF8-1DDEE3D100B4}"/>
              </a:ext>
            </a:extLst>
          </p:cNvPr>
          <p:cNvSpPr>
            <a:spLocks noGrp="1"/>
          </p:cNvSpPr>
          <p:nvPr>
            <p:ph idx="1"/>
          </p:nvPr>
        </p:nvSpPr>
        <p:spPr>
          <a:xfrm>
            <a:off x="731520" y="1642156"/>
            <a:ext cx="8998634" cy="5347924"/>
          </a:xfrm>
        </p:spPr>
        <p:txBody>
          <a:bodyPr rtlCol="0">
            <a:normAutofit/>
          </a:bodyPr>
          <a:lstStyle/>
          <a:p>
            <a:pPr rtl="0"/>
            <a:r>
              <a:rPr lang="es" sz="2400"/>
              <a:t>Tablones de madera defectuosos y tablones en voladizo inadecuados.</a:t>
            </a:r>
          </a:p>
          <a:p>
            <a:pPr rtl="0"/>
            <a:r>
              <a:rPr lang="es" sz="2400"/>
              <a:t>Acceso inseguro al andamio.</a:t>
            </a:r>
          </a:p>
          <a:p>
            <a:pPr rtl="0"/>
            <a:r>
              <a:rPr lang="es" sz="2400"/>
              <a:t>Cruce de refuerzo no adecuado.</a:t>
            </a:r>
          </a:p>
          <a:p>
            <a:pPr rtl="0"/>
            <a:r>
              <a:rPr lang="es" sz="2400"/>
              <a:t>Zapatas inadecuadas.</a:t>
            </a:r>
          </a:p>
          <a:p>
            <a:pPr rtl="0"/>
            <a:r>
              <a:rPr lang="es" sz="2400"/>
              <a:t>Puente de andamios. </a:t>
            </a:r>
          </a:p>
          <a:p>
            <a:pPr rtl="0"/>
            <a:r>
              <a:rPr lang="es" sz="2400"/>
              <a:t>Trabajar a menos de 10 pies (3 metros) de líneas eléctricas aéreas (se desarrolla con mayor detalle).</a:t>
            </a:r>
          </a:p>
          <a:p>
            <a:pPr marL="0" indent="0" rtl="0">
              <a:buNone/>
              <a:defRPr/>
            </a:pPr>
            <a:r>
              <a:rPr lang="es" sz="2400">
                <a:latin typeface="Arial" charset="0"/>
                <a:ea typeface="ＭＳ Ｐゴシック" pitchFamily="34" charset="-128"/>
                <a:cs typeface="Arial" charset="0"/>
              </a:rPr>
              <a:t> </a:t>
            </a:r>
          </a:p>
          <a:p>
            <a:pPr lvl="3" rtl="0">
              <a:buFont typeface="Arial" charset="0"/>
              <a:buChar char="–"/>
              <a:defRPr/>
            </a:pPr>
            <a:endParaRPr lang="en-US" altLang="en-US" sz="1600"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633160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B21CF78-ADAC-45D3-BC53-0D65200F09A2}"/>
              </a:ext>
            </a:extLst>
          </p:cNvPr>
          <p:cNvSpPr>
            <a:spLocks noGrp="1" noChangeArrowheads="1"/>
          </p:cNvSpPr>
          <p:nvPr>
            <p:ph type="title"/>
          </p:nvPr>
        </p:nvSpPr>
        <p:spPr/>
        <p:txBody>
          <a:bodyPr rtlCol="0"/>
          <a:lstStyle/>
          <a:p>
            <a:pPr rtl="0" eaLnBrk="1" hangingPunct="1">
              <a:defRPr/>
            </a:pPr>
            <a:r>
              <a:rPr lang="es">
                <a:latin typeface="Arial" panose="020B0604020202020204" pitchFamily="34" charset="0"/>
                <a:cs typeface="Arial" panose="020B0604020202020204" pitchFamily="34" charset="0"/>
              </a:rPr>
              <a:t>Aviso legal</a:t>
            </a:r>
          </a:p>
        </p:txBody>
      </p:sp>
      <p:sp>
        <p:nvSpPr>
          <p:cNvPr id="11267" name="Rectangle 3">
            <a:extLst>
              <a:ext uri="{FF2B5EF4-FFF2-40B4-BE49-F238E27FC236}">
                <a16:creationId xmlns:a16="http://schemas.microsoft.com/office/drawing/2014/main" id="{6B57DE6C-5FB8-4E5E-8D84-455EDD6454BF}"/>
              </a:ext>
            </a:extLst>
          </p:cNvPr>
          <p:cNvSpPr>
            <a:spLocks noGrp="1" noChangeArrowheads="1"/>
          </p:cNvSpPr>
          <p:nvPr>
            <p:ph idx="1"/>
          </p:nvPr>
        </p:nvSpPr>
        <p:spPr>
          <a:xfrm>
            <a:off x="1103312" y="1558636"/>
            <a:ext cx="8946541" cy="4689763"/>
          </a:xfrm>
        </p:spPr>
        <p:txBody>
          <a:bodyPr rtlCol="0">
            <a:normAutofit fontScale="92500" lnSpcReduction="10000"/>
          </a:bodyPr>
          <a:lstStyle/>
          <a:p>
            <a:pPr rtl="0">
              <a:spcBef>
                <a:spcPct val="0"/>
              </a:spcBef>
            </a:pPr>
            <a:r>
              <a:rPr lang="es" sz="2000">
                <a:latin typeface="Arial" panose="020B0604020202020204" pitchFamily="34" charset="0"/>
                <a:cs typeface="Arial" panose="020B0604020202020204" pitchFamily="34" charset="0"/>
              </a:rPr>
              <a:t>Este </a:t>
            </a:r>
            <a:r>
              <a:rPr lang="es" sz="2000" smtClean="0">
                <a:latin typeface="Arial" panose="020B0604020202020204" pitchFamily="34" charset="0"/>
                <a:cs typeface="Arial" panose="020B0604020202020204" pitchFamily="34" charset="0"/>
              </a:rPr>
              <a:t>material </a:t>
            </a:r>
            <a:r>
              <a:rPr lang="es" sz="2000">
                <a:latin typeface="Arial" panose="020B0604020202020204" pitchFamily="34" charset="0"/>
                <a:cs typeface="Arial" panose="020B0604020202020204" pitchFamily="34" charset="0"/>
              </a:rPr>
              <a:t>fue elaborado gracias al subsidio número </a:t>
            </a:r>
            <a:r>
              <a:rPr lang="es" sz="2100" b="1">
                <a:solidFill>
                  <a:srgbClr val="FF0000"/>
                </a:solidFill>
                <a:latin typeface="Arial" panose="020B0604020202020204" pitchFamily="34" charset="0"/>
                <a:cs typeface="Arial" panose="020B0604020202020204" pitchFamily="34" charset="0"/>
              </a:rPr>
              <a:t>SH-31198-SH7</a:t>
            </a:r>
            <a:r>
              <a:rPr lang="es" sz="2000">
                <a:latin typeface="Arial" panose="020B0604020202020204" pitchFamily="34" charset="0"/>
                <a:cs typeface="Arial" panose="020B0604020202020204" pitchFamily="34" charset="0"/>
              </a:rPr>
              <a:t> de la Administración de Salud y Seguridad Ocupacional, del Departamento de Trabajo de los Estados Unidos. </a:t>
            </a:r>
            <a:r>
              <a:rPr lang="es" sz="2000" dirty="0">
                <a:latin typeface="Arial" panose="020B0604020202020204" pitchFamily="34" charset="0"/>
                <a:cs typeface="Arial" panose="020B0604020202020204" pitchFamily="34" charset="0"/>
              </a:rPr>
              <a:t>Su contenido no necesariamente refleja las opiniones o políticas de dicho Departamento. La inclusión de nombres o productos comerciales u organizaciones no implica la aprobación por parte del gobierno estadounidense.</a:t>
            </a:r>
          </a:p>
          <a:p>
            <a:pPr rtl="0" eaLnBrk="1" hangingPunct="1">
              <a:spcBef>
                <a:spcPct val="0"/>
              </a:spcBef>
            </a:pPr>
            <a:r>
              <a:rPr lang="es" sz="2000" dirty="0">
                <a:latin typeface="Arial" panose="020B0604020202020204" pitchFamily="34" charset="0"/>
                <a:cs typeface="Arial" panose="020B0604020202020204" pitchFamily="34" charset="0"/>
              </a:rPr>
              <a:t>Esta presentación está destinada a discutir las Reglamentaciones Federales </a:t>
            </a:r>
            <a:r>
              <a:rPr lang="es" sz="2000" b="1" u="sng" dirty="0">
                <a:latin typeface="Arial" panose="020B0604020202020204" pitchFamily="34" charset="0"/>
                <a:cs typeface="Arial" panose="020B0604020202020204" pitchFamily="34" charset="0"/>
              </a:rPr>
              <a:t>únicamente</a:t>
            </a:r>
            <a:r>
              <a:rPr lang="es" sz="2000" dirty="0">
                <a:latin typeface="Arial" panose="020B0604020202020204" pitchFamily="34" charset="0"/>
                <a:cs typeface="Arial" panose="020B0604020202020204" pitchFamily="34" charset="0"/>
              </a:rPr>
              <a:t>; sus requisitos estatales individuales pueden ser más estrictos ya que muchos estados operan su propia OSHA estatal y pueden haber adoptado estándares de construcción que son diferentes de la información presentada en esta capacitación.  Si vive en un estado con un plan estatal aprobado por OSHA, debe comunicarse con su administrador local para obtener más información sobre los estándares aplicables en su estado. </a:t>
            </a:r>
          </a:p>
          <a:p>
            <a:pPr rtl="0" eaLnBrk="1" hangingPunct="1">
              <a:spcBef>
                <a:spcPct val="0"/>
              </a:spcBef>
            </a:pPr>
            <a:r>
              <a:rPr lang="es" sz="2000" dirty="0">
                <a:latin typeface="Arial" panose="020B0604020202020204" pitchFamily="34" charset="0"/>
                <a:cs typeface="Arial" panose="020B0604020202020204" pitchFamily="34" charset="0"/>
              </a:rPr>
              <a:t>Estos materiales están destinados solo para fines informativos.</a:t>
            </a:r>
          </a:p>
          <a:p>
            <a:pPr rtl="0" eaLnBrk="1" hangingPunct="1">
              <a:spcBef>
                <a:spcPct val="0"/>
              </a:spcBef>
            </a:pPr>
            <a:r>
              <a:rPr lang="es" sz="2000" dirty="0">
                <a:latin typeface="Arial" panose="020B0604020202020204" pitchFamily="34" charset="0"/>
                <a:cs typeface="Arial" panose="020B0604020202020204" pitchFamily="34" charset="0"/>
              </a:rPr>
              <a:t>No se hace ninguna declaración en cuanto a la minuciosidad de la presentación.</a:t>
            </a:r>
          </a:p>
        </p:txBody>
      </p:sp>
    </p:spTree>
    <p:extLst>
      <p:ext uri="{BB962C8B-B14F-4D97-AF65-F5344CB8AC3E}">
        <p14:creationId xmlns:p14="http://schemas.microsoft.com/office/powerpoint/2010/main" val="314339624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B80BAC54-1429-4601-8908-15A1CCB88DFF}"/>
              </a:ext>
            </a:extLst>
          </p:cNvPr>
          <p:cNvSpPr>
            <a:spLocks noGrp="1"/>
          </p:cNvSpPr>
          <p:nvPr>
            <p:ph type="title"/>
          </p:nvPr>
        </p:nvSpPr>
        <p:spPr/>
        <p:txBody>
          <a:bodyPr rtlCol="0"/>
          <a:lstStyle/>
          <a:p>
            <a:pPr rtl="0"/>
            <a:r>
              <a:rPr lang="es">
                <a:ea typeface="ＭＳ Ｐゴシック" panose="020B0600070205080204" pitchFamily="34" charset="-128"/>
              </a:rPr>
              <a:t>Requisitos para Capacitación</a:t>
            </a:r>
          </a:p>
        </p:txBody>
      </p:sp>
      <p:sp>
        <p:nvSpPr>
          <p:cNvPr id="33795" name="Content Placeholder 2">
            <a:extLst>
              <a:ext uri="{FF2B5EF4-FFF2-40B4-BE49-F238E27FC236}">
                <a16:creationId xmlns:a16="http://schemas.microsoft.com/office/drawing/2014/main" id="{1647379B-FBE8-4F34-BBCB-5C9A0A720308}"/>
              </a:ext>
            </a:extLst>
          </p:cNvPr>
          <p:cNvSpPr>
            <a:spLocks noGrp="1"/>
          </p:cNvSpPr>
          <p:nvPr>
            <p:ph idx="1"/>
          </p:nvPr>
        </p:nvSpPr>
        <p:spPr>
          <a:xfrm>
            <a:off x="1104293" y="1630888"/>
            <a:ext cx="8946541" cy="4195481"/>
          </a:xfrm>
        </p:spPr>
        <p:txBody>
          <a:bodyPr rtlCol="0">
            <a:normAutofit lnSpcReduction="10000"/>
          </a:bodyPr>
          <a:lstStyle/>
          <a:p>
            <a:pPr rtl="0"/>
            <a:r>
              <a:rPr lang="es">
                <a:ea typeface="ＭＳ Ｐゴシック" panose="020B0600070205080204" pitchFamily="34" charset="-128"/>
              </a:rPr>
              <a:t>Todos los empleados deberán ser entrenados antes de trabajar en andamios.</a:t>
            </a:r>
          </a:p>
          <a:p>
            <a:pPr rtl="0"/>
            <a:r>
              <a:rPr lang="es">
                <a:ea typeface="ＭＳ Ｐゴシック" panose="020B0600070205080204" pitchFamily="34" charset="-128"/>
              </a:rPr>
              <a:t>La persona calificada deberá realizar la capacitación que debe incluir:</a:t>
            </a:r>
          </a:p>
          <a:p>
            <a:pPr lvl="1" rtl="0"/>
            <a:r>
              <a:rPr lang="es" sz="2000">
                <a:ea typeface="ＭＳ Ｐゴシック" panose="020B0600070205080204" pitchFamily="34" charset="-128"/>
              </a:rPr>
              <a:t>Peligros eléctricos	</a:t>
            </a:r>
          </a:p>
          <a:p>
            <a:pPr lvl="1" rtl="0"/>
            <a:r>
              <a:rPr lang="es" sz="2000">
                <a:ea typeface="ＭＳ Ｐゴシック" panose="020B0600070205080204" pitchFamily="34" charset="-128"/>
              </a:rPr>
              <a:t>Protección contra caídas</a:t>
            </a:r>
          </a:p>
          <a:p>
            <a:pPr lvl="1" rtl="0"/>
            <a:r>
              <a:rPr lang="es" sz="2000">
                <a:ea typeface="ＭＳ Ｐゴシック" panose="020B0600070205080204" pitchFamily="34" charset="-128"/>
              </a:rPr>
              <a:t>Protección contra caída de objetos</a:t>
            </a:r>
          </a:p>
          <a:p>
            <a:pPr lvl="1" rtl="0"/>
            <a:r>
              <a:rPr lang="es" sz="2000">
                <a:ea typeface="ＭＳ Ｐゴシック" panose="020B0600070205080204" pitchFamily="34" charset="-128"/>
              </a:rPr>
              <a:t>Uso adecuado</a:t>
            </a:r>
          </a:p>
          <a:p>
            <a:pPr lvl="1" rtl="0"/>
            <a:r>
              <a:rPr lang="es" sz="2000">
                <a:ea typeface="ＭＳ Ｐゴシック" panose="020B0600070205080204" pitchFamily="34" charset="-128"/>
              </a:rPr>
              <a:t>Manejo de materiales</a:t>
            </a:r>
          </a:p>
          <a:p>
            <a:pPr lvl="1" rtl="0"/>
            <a:r>
              <a:rPr lang="es" sz="2000">
                <a:ea typeface="ＭＳ Ｐゴシック" panose="020B0600070205080204" pitchFamily="34" charset="-128"/>
              </a:rPr>
              <a:t>Capacidades de carga</a:t>
            </a:r>
            <a:endParaRPr lang="en-US" altLang="en-US" dirty="0">
              <a:ea typeface="ＭＳ Ｐゴシック" panose="020B0600070205080204" pitchFamily="34" charset="-128"/>
            </a:endParaRPr>
          </a:p>
          <a:p>
            <a:pPr rtl="0"/>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771822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ea typeface="ＭＳ Ｐゴシック" panose="020B0600070205080204" pitchFamily="34" charset="-128"/>
              </a:rPr>
              <a:t>Requerimientos básicos</a:t>
            </a:r>
            <a:endParaRPr lang="en-US" dirty="0"/>
          </a:p>
        </p:txBody>
      </p:sp>
      <p:sp>
        <p:nvSpPr>
          <p:cNvPr id="3" name="Content Placeholder 2"/>
          <p:cNvSpPr>
            <a:spLocks noGrp="1"/>
          </p:cNvSpPr>
          <p:nvPr>
            <p:ph idx="1"/>
          </p:nvPr>
        </p:nvSpPr>
        <p:spPr>
          <a:xfrm>
            <a:off x="760901" y="1796096"/>
            <a:ext cx="8946541" cy="4195481"/>
          </a:xfrm>
        </p:spPr>
        <p:txBody>
          <a:bodyPr rtlCol="0"/>
          <a:lstStyle/>
          <a:p>
            <a:pPr rtl="0">
              <a:lnSpc>
                <a:spcPct val="90000"/>
              </a:lnSpc>
            </a:pPr>
            <a:r>
              <a:rPr lang="es">
                <a:ea typeface="ＭＳ Ｐゴシック" panose="020B0600070205080204" pitchFamily="34" charset="-128"/>
              </a:rPr>
              <a:t>Un andamio de </a:t>
            </a:r>
            <a:r>
              <a:rPr lang="es" b="1">
                <a:ea typeface="ＭＳ Ｐゴシック" panose="020B0600070205080204" pitchFamily="34" charset="-128"/>
              </a:rPr>
              <a:t>10 pies </a:t>
            </a:r>
            <a:r>
              <a:rPr lang="es">
                <a:ea typeface="ＭＳ Ｐゴシック" panose="020B0600070205080204" pitchFamily="34" charset="-128"/>
              </a:rPr>
              <a:t>(3 m)</a:t>
            </a:r>
            <a:r>
              <a:rPr lang="en-US" b="1">
                <a:ea typeface="ＭＳ Ｐゴシック" panose="020B0600070205080204" pitchFamily="34" charset="-128"/>
              </a:rPr>
              <a:t> </a:t>
            </a:r>
            <a:r>
              <a:rPr lang="en-US">
                <a:ea typeface="ＭＳ Ｐゴシック" panose="020B0600070205080204" pitchFamily="34" charset="-128"/>
              </a:rPr>
              <a:t>o más elevado debe estar equipado con barandillas.</a:t>
            </a:r>
          </a:p>
          <a:p>
            <a:pPr rtl="0">
              <a:lnSpc>
                <a:spcPct val="90000"/>
              </a:lnSpc>
            </a:pPr>
            <a:r>
              <a:rPr lang="es">
                <a:ea typeface="ＭＳ Ｐゴシック" panose="020B0600070205080204" pitchFamily="34" charset="-128"/>
              </a:rPr>
              <a:t>Una </a:t>
            </a:r>
            <a:r>
              <a:rPr lang="es" i="1">
                <a:ea typeface="ＭＳ Ｐゴシック" panose="020B0600070205080204" pitchFamily="34" charset="-128"/>
              </a:rPr>
              <a:t>Persona competente </a:t>
            </a:r>
            <a:r>
              <a:rPr lang="es">
                <a:ea typeface="ＭＳ Ｐゴシック" panose="020B0600070205080204" pitchFamily="34" charset="-128"/>
              </a:rPr>
              <a:t>deberá supervisar la instalación y desmontaje de todos los andamios.</a:t>
            </a:r>
          </a:p>
          <a:p>
            <a:pPr rtl="0">
              <a:lnSpc>
                <a:spcPct val="90000"/>
              </a:lnSpc>
            </a:pPr>
            <a:r>
              <a:rPr lang="es">
                <a:ea typeface="ＭＳ Ｐゴシック" panose="020B0600070205080204" pitchFamily="34" charset="-128"/>
              </a:rPr>
              <a:t>Los andamios deberán estar completamente entablonados, y los tablones deberán estar asegurados para que no puedan moverse.</a:t>
            </a:r>
          </a:p>
          <a:p>
            <a:pPr rtl="0"/>
            <a:endParaRPr lang="en-US" dirty="0"/>
          </a:p>
        </p:txBody>
      </p:sp>
    </p:spTree>
    <p:extLst>
      <p:ext uri="{BB962C8B-B14F-4D97-AF65-F5344CB8AC3E}">
        <p14:creationId xmlns:p14="http://schemas.microsoft.com/office/powerpoint/2010/main" val="2200438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EC824DE-E839-427E-9706-7871FA5CCF99}"/>
              </a:ext>
            </a:extLst>
          </p:cNvPr>
          <p:cNvSpPr>
            <a:spLocks noGrp="1"/>
          </p:cNvSpPr>
          <p:nvPr>
            <p:ph type="title"/>
          </p:nvPr>
        </p:nvSpPr>
        <p:spPr/>
        <p:txBody>
          <a:bodyPr rtlCol="0"/>
          <a:lstStyle/>
          <a:p>
            <a:pPr rtl="0"/>
            <a:r>
              <a:rPr lang="es" dirty="0">
                <a:ea typeface="ＭＳ Ｐゴシック" panose="020B0600070205080204" pitchFamily="34" charset="-128"/>
              </a:rPr>
              <a:t>Requerimientos </a:t>
            </a:r>
            <a:r>
              <a:rPr lang="es" dirty="0" smtClean="0">
                <a:ea typeface="ＭＳ Ｐゴシック" panose="020B0600070205080204" pitchFamily="34" charset="-128"/>
              </a:rPr>
              <a:t>básicos </a:t>
            </a:r>
            <a:endParaRPr lang="es" dirty="0">
              <a:ea typeface="ＭＳ Ｐゴシック" panose="020B0600070205080204" pitchFamily="34" charset="-128"/>
            </a:endParaRPr>
          </a:p>
        </p:txBody>
      </p:sp>
      <p:sp>
        <p:nvSpPr>
          <p:cNvPr id="36867" name="Content Placeholder 2">
            <a:extLst>
              <a:ext uri="{FF2B5EF4-FFF2-40B4-BE49-F238E27FC236}">
                <a16:creationId xmlns:a16="http://schemas.microsoft.com/office/drawing/2014/main" id="{A0707936-7228-4FFA-A93B-C9DA041C94AC}"/>
              </a:ext>
            </a:extLst>
          </p:cNvPr>
          <p:cNvSpPr>
            <a:spLocks noGrp="1"/>
          </p:cNvSpPr>
          <p:nvPr>
            <p:ph idx="1"/>
          </p:nvPr>
        </p:nvSpPr>
        <p:spPr>
          <a:xfrm>
            <a:off x="761393" y="1724661"/>
            <a:ext cx="8946541" cy="4195481"/>
          </a:xfrm>
        </p:spPr>
        <p:txBody>
          <a:bodyPr rtlCol="0"/>
          <a:lstStyle/>
          <a:p>
            <a:pPr rtl="0"/>
            <a:r>
              <a:rPr lang="es">
                <a:ea typeface="ＭＳ Ｐゴシック" panose="020B0600070205080204" pitchFamily="34" charset="-128"/>
              </a:rPr>
              <a:t>Arme / desmonte todos los andamios de acuerdo con las instrucciones del fabricante </a:t>
            </a:r>
          </a:p>
          <a:p>
            <a:pPr rtl="0"/>
            <a:r>
              <a:rPr lang="es">
                <a:ea typeface="ＭＳ Ｐゴシック" panose="020B0600070205080204" pitchFamily="34" charset="-128"/>
              </a:rPr>
              <a:t>Capacidad</a:t>
            </a:r>
          </a:p>
          <a:p>
            <a:pPr marL="742950" lvl="2" indent="-342900" rtl="0">
              <a:buFont typeface="Courier New" panose="02070309020205020404" pitchFamily="49" charset="0"/>
              <a:buChar char="o"/>
            </a:pPr>
            <a:r>
              <a:rPr lang="es" sz="2800">
                <a:ea typeface="ＭＳ Ｐゴシック" panose="020B0600070205080204" pitchFamily="34" charset="-128"/>
              </a:rPr>
              <a:t>Debe soportar 4 veces la carga prevista</a:t>
            </a:r>
          </a:p>
          <a:p>
            <a:pPr rtl="0"/>
            <a:r>
              <a:rPr lang="es">
                <a:ea typeface="ＭＳ Ｐゴシック" panose="020B0600070205080204" pitchFamily="34" charset="-128"/>
              </a:rPr>
              <a:t>Las zapatas deben ser estables</a:t>
            </a:r>
          </a:p>
          <a:p>
            <a:pPr marL="742950" lvl="2" indent="-342900" rtl="0">
              <a:buFont typeface="Courier New" panose="02070309020205020404" pitchFamily="49" charset="0"/>
              <a:buChar char="o"/>
            </a:pPr>
            <a:r>
              <a:rPr lang="es" sz="2800">
                <a:ea typeface="ＭＳ Ｐゴシック" panose="020B0600070205080204" pitchFamily="34" charset="-128"/>
              </a:rPr>
              <a:t>Placa de Base, Tornillos gatos mecánicos y zapatas de asiento</a:t>
            </a:r>
          </a:p>
          <a:p>
            <a:pPr lvl="3" rtl="0"/>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663316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E95B822-6C5A-4770-BFE8-0B83E062F393}"/>
              </a:ext>
            </a:extLst>
          </p:cNvPr>
          <p:cNvSpPr>
            <a:spLocks noGrp="1"/>
          </p:cNvSpPr>
          <p:nvPr>
            <p:ph type="title"/>
          </p:nvPr>
        </p:nvSpPr>
        <p:spPr/>
        <p:txBody>
          <a:bodyPr rtlCol="0"/>
          <a:lstStyle/>
          <a:p>
            <a:pPr rtl="0"/>
            <a:r>
              <a:rPr lang="es" dirty="0">
                <a:ea typeface="ＭＳ Ｐゴシック" panose="020B0600070205080204" pitchFamily="34" charset="-128"/>
              </a:rPr>
              <a:t>Requerimientos </a:t>
            </a:r>
            <a:r>
              <a:rPr lang="es" dirty="0" smtClean="0">
                <a:ea typeface="ＭＳ Ｐゴシック" panose="020B0600070205080204" pitchFamily="34" charset="-128"/>
              </a:rPr>
              <a:t>básicos  </a:t>
            </a:r>
            <a:endParaRPr lang="es" dirty="0">
              <a:ea typeface="ＭＳ Ｐゴシック" panose="020B0600070205080204" pitchFamily="34" charset="-128"/>
            </a:endParaRPr>
          </a:p>
        </p:txBody>
      </p:sp>
      <p:sp>
        <p:nvSpPr>
          <p:cNvPr id="37891" name="Content Placeholder 2">
            <a:extLst>
              <a:ext uri="{FF2B5EF4-FFF2-40B4-BE49-F238E27FC236}">
                <a16:creationId xmlns:a16="http://schemas.microsoft.com/office/drawing/2014/main" id="{F557DCBC-040E-42BE-803F-0E36E20E07B8}"/>
              </a:ext>
            </a:extLst>
          </p:cNvPr>
          <p:cNvSpPr>
            <a:spLocks noGrp="1"/>
          </p:cNvSpPr>
          <p:nvPr>
            <p:ph idx="1"/>
          </p:nvPr>
        </p:nvSpPr>
        <p:spPr>
          <a:xfrm>
            <a:off x="717551" y="1729801"/>
            <a:ext cx="8946541" cy="4195481"/>
          </a:xfrm>
        </p:spPr>
        <p:txBody>
          <a:bodyPr rtlCol="0"/>
          <a:lstStyle/>
          <a:p>
            <a:pPr rtl="0"/>
            <a:r>
              <a:rPr lang="es">
                <a:ea typeface="ＭＳ Ｐゴシック" panose="020B0600070205080204" pitchFamily="34" charset="-128"/>
              </a:rPr>
              <a:t>Los andamios deberán poder soportar su propio peso y al menos 4 veces la carga anticipada.</a:t>
            </a:r>
          </a:p>
          <a:p>
            <a:pPr rtl="0"/>
            <a:r>
              <a:rPr lang="es">
                <a:ea typeface="ＭＳ Ｐゴシック" panose="020B0600070205080204" pitchFamily="34" charset="-128"/>
              </a:rPr>
              <a:t>La carga esperada incluye:</a:t>
            </a:r>
          </a:p>
          <a:p>
            <a:pPr lvl="2" rtl="0"/>
            <a:r>
              <a:rPr lang="es">
                <a:ea typeface="ＭＳ Ｐゴシック" panose="020B0600070205080204" pitchFamily="34" charset="-128"/>
              </a:rPr>
              <a:t>Trabajadores </a:t>
            </a:r>
          </a:p>
          <a:p>
            <a:pPr lvl="2" rtl="0"/>
            <a:r>
              <a:rPr lang="es">
                <a:ea typeface="ＭＳ Ｐゴシック" panose="020B0600070205080204" pitchFamily="34" charset="-128"/>
              </a:rPr>
              <a:t>Equipo</a:t>
            </a:r>
          </a:p>
          <a:p>
            <a:pPr lvl="2" rtl="0"/>
            <a:r>
              <a:rPr lang="es">
                <a:ea typeface="ＭＳ Ｐゴシック" panose="020B0600070205080204" pitchFamily="34" charset="-128"/>
              </a:rPr>
              <a:t>Herramientas </a:t>
            </a:r>
          </a:p>
          <a:p>
            <a:pPr lvl="2" rtl="0"/>
            <a:r>
              <a:rPr lang="es">
                <a:ea typeface="ＭＳ Ｐゴシック" panose="020B0600070205080204" pitchFamily="34" charset="-128"/>
              </a:rPr>
              <a:t>Materiales  </a:t>
            </a:r>
          </a:p>
          <a:p>
            <a:pPr lvl="3" rtl="0"/>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877086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9609816D-93B5-42B2-AA01-4178ACC82805}"/>
              </a:ext>
            </a:extLst>
          </p:cNvPr>
          <p:cNvSpPr>
            <a:spLocks noGrp="1"/>
          </p:cNvSpPr>
          <p:nvPr>
            <p:ph type="title"/>
          </p:nvPr>
        </p:nvSpPr>
        <p:spPr/>
        <p:txBody>
          <a:bodyPr rtlCol="0"/>
          <a:lstStyle/>
          <a:p>
            <a:pPr rtl="0"/>
            <a:r>
              <a:rPr lang="es">
                <a:ea typeface="ＭＳ Ｐゴシック" panose="020B0600070205080204" pitchFamily="34" charset="-128"/>
              </a:rPr>
              <a:t>Requisitos en los sitios de trabajo</a:t>
            </a:r>
          </a:p>
        </p:txBody>
      </p:sp>
      <p:sp>
        <p:nvSpPr>
          <p:cNvPr id="38915" name="Content Placeholder 2">
            <a:extLst>
              <a:ext uri="{FF2B5EF4-FFF2-40B4-BE49-F238E27FC236}">
                <a16:creationId xmlns:a16="http://schemas.microsoft.com/office/drawing/2014/main" id="{97887647-4741-4E2F-9476-804C6C195CEE}"/>
              </a:ext>
            </a:extLst>
          </p:cNvPr>
          <p:cNvSpPr>
            <a:spLocks noGrp="1"/>
          </p:cNvSpPr>
          <p:nvPr>
            <p:ph idx="1"/>
          </p:nvPr>
        </p:nvSpPr>
        <p:spPr>
          <a:xfrm>
            <a:off x="875201" y="1580645"/>
            <a:ext cx="8946541" cy="4195481"/>
          </a:xfrm>
        </p:spPr>
        <p:txBody>
          <a:bodyPr rtlCol="0"/>
          <a:lstStyle/>
          <a:p>
            <a:pPr rtl="0">
              <a:lnSpc>
                <a:spcPct val="75000"/>
              </a:lnSpc>
            </a:pPr>
            <a:r>
              <a:rPr lang="es">
                <a:ea typeface="ＭＳ Ｐゴシック" panose="020B0600070205080204" pitchFamily="34" charset="-128"/>
              </a:rPr>
              <a:t>El borde delantero de todas las plataformas deberá estar a 14" (35 cm) o menos del frente del trabajo (es decir, de la estructura).</a:t>
            </a:r>
          </a:p>
          <a:p>
            <a:pPr lvl="3" rtl="0"/>
            <a:endParaRPr lang="en-US" altLang="en-US" dirty="0">
              <a:ea typeface="ＭＳ Ｐゴシック" panose="020B0600070205080204" pitchFamily="34" charset="-128"/>
            </a:endParaRPr>
          </a:p>
        </p:txBody>
      </p:sp>
      <p:pic>
        <p:nvPicPr>
          <p:cNvPr id="2" name="Picture 1" title="La imagen muestra un andamio de cuadro fabricado cerca del costado de una casa en construcció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395" y="2738072"/>
            <a:ext cx="7743825" cy="3867150"/>
          </a:xfrm>
          <a:prstGeom prst="rect">
            <a:avLst/>
          </a:prstGeom>
        </p:spPr>
      </p:pic>
    </p:spTree>
    <p:extLst>
      <p:ext uri="{BB962C8B-B14F-4D97-AF65-F5344CB8AC3E}">
        <p14:creationId xmlns:p14="http://schemas.microsoft.com/office/powerpoint/2010/main" val="1637377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E16CE75-D756-4CC4-A722-BA48AA6AB5B1}"/>
              </a:ext>
            </a:extLst>
          </p:cNvPr>
          <p:cNvSpPr>
            <a:spLocks noGrp="1"/>
          </p:cNvSpPr>
          <p:nvPr>
            <p:ph type="title"/>
          </p:nvPr>
        </p:nvSpPr>
        <p:spPr/>
        <p:txBody>
          <a:bodyPr rtlCol="0"/>
          <a:lstStyle/>
          <a:p>
            <a:pPr rtl="0"/>
            <a:r>
              <a:rPr lang="es" dirty="0">
                <a:ea typeface="ＭＳ Ｐゴシック" panose="020B0600070205080204" pitchFamily="34" charset="-128"/>
              </a:rPr>
              <a:t>Requisitos en los sitios de </a:t>
            </a:r>
            <a:r>
              <a:rPr lang="es" dirty="0" smtClean="0">
                <a:ea typeface="ＭＳ Ｐゴシック" panose="020B0600070205080204" pitchFamily="34" charset="-128"/>
              </a:rPr>
              <a:t>trabajo </a:t>
            </a:r>
            <a:endParaRPr lang="es" dirty="0">
              <a:ea typeface="ＭＳ Ｐゴシック" panose="020B0600070205080204" pitchFamily="34" charset="-128"/>
            </a:endParaRPr>
          </a:p>
        </p:txBody>
      </p:sp>
      <p:sp>
        <p:nvSpPr>
          <p:cNvPr id="39939" name="Content Placeholder 2">
            <a:extLst>
              <a:ext uri="{FF2B5EF4-FFF2-40B4-BE49-F238E27FC236}">
                <a16:creationId xmlns:a16="http://schemas.microsoft.com/office/drawing/2014/main" id="{D9DE27BF-BC72-4D7D-9E1D-8D3D74010BD0}"/>
              </a:ext>
            </a:extLst>
          </p:cNvPr>
          <p:cNvSpPr>
            <a:spLocks noGrp="1"/>
          </p:cNvSpPr>
          <p:nvPr>
            <p:ph idx="1"/>
          </p:nvPr>
        </p:nvSpPr>
        <p:spPr>
          <a:xfrm>
            <a:off x="952588" y="1696081"/>
            <a:ext cx="10505988" cy="3902782"/>
          </a:xfrm>
        </p:spPr>
        <p:txBody>
          <a:bodyPr rtlCol="0"/>
          <a:lstStyle/>
          <a:p>
            <a:pPr>
              <a:lnSpc>
                <a:spcPct val="75000"/>
              </a:lnSpc>
            </a:pPr>
            <a:r>
              <a:rPr lang="es" dirty="0">
                <a:ea typeface="ＭＳ Ｐゴシック" panose="020B0600070205080204" pitchFamily="34" charset="-128"/>
              </a:rPr>
              <a:t>Tablones: deben extenderse 6" o </a:t>
            </a:r>
            <a:r>
              <a:rPr lang="es" dirty="0" smtClean="0">
                <a:ea typeface="ＭＳ Ｐゴシック" panose="020B0600070205080204" pitchFamily="34" charset="-128"/>
              </a:rPr>
              <a:t>12" </a:t>
            </a:r>
            <a:r>
              <a:rPr lang="es" dirty="0">
                <a:ea typeface="ＭＳ Ｐゴシック" panose="020B0600070205080204" pitchFamily="34" charset="-128"/>
              </a:rPr>
              <a:t>(entre 15 y </a:t>
            </a:r>
            <a:r>
              <a:rPr lang="es" dirty="0" smtClean="0">
                <a:ea typeface="ＭＳ Ｐゴシック" panose="020B0600070205080204" pitchFamily="34" charset="-128"/>
              </a:rPr>
              <a:t>30 cm</a:t>
            </a:r>
            <a:r>
              <a:rPr lang="es" dirty="0">
                <a:ea typeface="ＭＳ Ｐゴシック" panose="020B0600070205080204" pitchFamily="34" charset="-128"/>
              </a:rPr>
              <a:t>) </a:t>
            </a:r>
            <a:r>
              <a:rPr lang="es-ES" dirty="0">
                <a:ea typeface="ＭＳ Ｐゴシック" panose="020B0600070205080204" pitchFamily="34" charset="-128"/>
              </a:rPr>
              <a:t>más allá del extremo de los soportes </a:t>
            </a:r>
            <a:r>
              <a:rPr lang="es-ES" b="1" u="sng" dirty="0">
                <a:ea typeface="ＭＳ Ｐゴシック" panose="020B0600070205080204" pitchFamily="34" charset="-128"/>
              </a:rPr>
              <a:t>o</a:t>
            </a:r>
            <a:r>
              <a:rPr lang="es-ES" dirty="0">
                <a:ea typeface="ＭＳ Ｐゴシック" panose="020B0600070205080204" pitchFamily="34" charset="-128"/>
              </a:rPr>
              <a:t> debe estar </a:t>
            </a:r>
            <a:r>
              <a:rPr lang="es-ES" dirty="0" smtClean="0">
                <a:ea typeface="ＭＳ Ｐゴシック" panose="020B0600070205080204" pitchFamily="34" charset="-128"/>
              </a:rPr>
              <a:t>remachado.</a:t>
            </a:r>
            <a:endParaRPr lang="en-US" altLang="en-US" dirty="0">
              <a:ea typeface="ＭＳ Ｐゴシック" panose="020B0600070205080204" pitchFamily="34" charset="-128"/>
            </a:endParaRPr>
          </a:p>
        </p:txBody>
      </p:sp>
      <p:pic>
        <p:nvPicPr>
          <p:cNvPr id="5" name="Picture 2" descr="Tacos instalados en tablones de andamios con madera de 2x4 para evitar el movimiento.&#10;" title="Image 2.43 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83572" y="2557463"/>
            <a:ext cx="3831946"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title="La imagen muestra tablones en un andamio de armazón fabricado que se extienden más allá del extremo de los soporte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4714" y="2567354"/>
            <a:ext cx="3738880" cy="4114800"/>
          </a:xfrm>
          <a:prstGeom prst="rect">
            <a:avLst/>
          </a:prstGeom>
        </p:spPr>
      </p:pic>
    </p:spTree>
    <p:extLst>
      <p:ext uri="{BB962C8B-B14F-4D97-AF65-F5344CB8AC3E}">
        <p14:creationId xmlns:p14="http://schemas.microsoft.com/office/powerpoint/2010/main" val="1724778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06863DFF-1F70-446E-9199-2FEE4D03EC3C}"/>
              </a:ext>
            </a:extLst>
          </p:cNvPr>
          <p:cNvSpPr>
            <a:spLocks noGrp="1"/>
          </p:cNvSpPr>
          <p:nvPr>
            <p:ph type="title"/>
          </p:nvPr>
        </p:nvSpPr>
        <p:spPr/>
        <p:txBody>
          <a:bodyPr rtlCol="0"/>
          <a:lstStyle/>
          <a:p>
            <a:pPr rtl="0"/>
            <a:r>
              <a:rPr lang="es" dirty="0">
                <a:ea typeface="ＭＳ Ｐゴシック" panose="020B0600070205080204" pitchFamily="34" charset="-128"/>
              </a:rPr>
              <a:t>Requisitos en los sitios de </a:t>
            </a:r>
            <a:r>
              <a:rPr lang="es" dirty="0" smtClean="0">
                <a:ea typeface="ＭＳ Ｐゴシック" panose="020B0600070205080204" pitchFamily="34" charset="-128"/>
              </a:rPr>
              <a:t>trabajo  </a:t>
            </a:r>
            <a:endParaRPr lang="es" dirty="0">
              <a:ea typeface="ＭＳ Ｐゴシック" panose="020B0600070205080204" pitchFamily="34" charset="-128"/>
            </a:endParaRPr>
          </a:p>
        </p:txBody>
      </p:sp>
      <p:sp>
        <p:nvSpPr>
          <p:cNvPr id="41987" name="Content Placeholder 2">
            <a:extLst>
              <a:ext uri="{FF2B5EF4-FFF2-40B4-BE49-F238E27FC236}">
                <a16:creationId xmlns:a16="http://schemas.microsoft.com/office/drawing/2014/main" id="{9B0EECF6-2C7C-421A-97F2-5A5D1E2E9B28}"/>
              </a:ext>
            </a:extLst>
          </p:cNvPr>
          <p:cNvSpPr>
            <a:spLocks noGrp="1"/>
          </p:cNvSpPr>
          <p:nvPr>
            <p:ph idx="1"/>
          </p:nvPr>
        </p:nvSpPr>
        <p:spPr>
          <a:xfrm>
            <a:off x="875201" y="1610790"/>
            <a:ext cx="8946541" cy="4195481"/>
          </a:xfrm>
        </p:spPr>
        <p:txBody>
          <a:bodyPr rtlCol="0"/>
          <a:lstStyle/>
          <a:p>
            <a:pPr rtl="0"/>
            <a:r>
              <a:rPr lang="es">
                <a:ea typeface="ＭＳ Ｐゴシック" panose="020B0600070205080204" pitchFamily="34" charset="-128"/>
              </a:rPr>
              <a:t>La placa base y las zapatas son obligatorios</a:t>
            </a:r>
          </a:p>
          <a:p>
            <a:pPr lvl="3" rtl="0"/>
            <a:endParaRPr lang="en-US" altLang="en-US" dirty="0">
              <a:ea typeface="ＭＳ Ｐゴシック" panose="020B0600070205080204" pitchFamily="34" charset="-128"/>
            </a:endParaRPr>
          </a:p>
        </p:txBody>
      </p:sp>
      <p:pic>
        <p:nvPicPr>
          <p:cNvPr id="41990" name="Picture 2" descr="La imagen muestra la placa base y las zapatas de asiento en un andamio de armazón fabricado." title="Image 2.44">
            <a:extLst>
              <a:ext uri="{FF2B5EF4-FFF2-40B4-BE49-F238E27FC236}">
                <a16:creationId xmlns:a16="http://schemas.microsoft.com/office/drawing/2014/main" id="{E484819E-8640-44F8-BAFB-AB5FE178E1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3088" y="2474407"/>
            <a:ext cx="60960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7429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La imagen muestra un andamio de cuadro fabricado colocado en bloques de mamposterí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3470" y="1719629"/>
            <a:ext cx="4648200" cy="4591050"/>
          </a:xfrm>
          <a:prstGeom prst="rect">
            <a:avLst/>
          </a:prstGeom>
        </p:spPr>
      </p:pic>
      <p:sp>
        <p:nvSpPr>
          <p:cNvPr id="43010" name="Title 1">
            <a:extLst>
              <a:ext uri="{FF2B5EF4-FFF2-40B4-BE49-F238E27FC236}">
                <a16:creationId xmlns:a16="http://schemas.microsoft.com/office/drawing/2014/main" id="{5966A4F9-6D70-4763-A46B-AAE5F38FF8D6}"/>
              </a:ext>
            </a:extLst>
          </p:cNvPr>
          <p:cNvSpPr>
            <a:spLocks noGrp="1"/>
          </p:cNvSpPr>
          <p:nvPr>
            <p:ph type="title"/>
          </p:nvPr>
        </p:nvSpPr>
        <p:spPr/>
        <p:txBody>
          <a:bodyPr rtlCol="0"/>
          <a:lstStyle/>
          <a:p>
            <a:pPr rtl="0"/>
            <a:r>
              <a:rPr lang="es" dirty="0" smtClean="0">
                <a:ea typeface="ＭＳ Ｐゴシック" panose="020B0600070205080204" pitchFamily="34" charset="-128"/>
              </a:rPr>
              <a:t> Requisitos </a:t>
            </a:r>
            <a:r>
              <a:rPr lang="es" dirty="0">
                <a:ea typeface="ＭＳ Ｐゴシック" panose="020B0600070205080204" pitchFamily="34" charset="-128"/>
              </a:rPr>
              <a:t>en los sitios de trabajo</a:t>
            </a:r>
          </a:p>
        </p:txBody>
      </p:sp>
      <p:sp>
        <p:nvSpPr>
          <p:cNvPr id="43011" name="Content Placeholder 2">
            <a:extLst>
              <a:ext uri="{FF2B5EF4-FFF2-40B4-BE49-F238E27FC236}">
                <a16:creationId xmlns:a16="http://schemas.microsoft.com/office/drawing/2014/main" id="{B692E27A-00A3-47D2-8DB3-18BE10C842D1}"/>
              </a:ext>
            </a:extLst>
          </p:cNvPr>
          <p:cNvSpPr>
            <a:spLocks noGrp="1"/>
          </p:cNvSpPr>
          <p:nvPr>
            <p:ph idx="1"/>
          </p:nvPr>
        </p:nvSpPr>
        <p:spPr>
          <a:xfrm>
            <a:off x="835967" y="1994617"/>
            <a:ext cx="4343400" cy="4221163"/>
          </a:xfrm>
        </p:spPr>
        <p:txBody>
          <a:bodyPr rtlCol="0"/>
          <a:lstStyle/>
          <a:p>
            <a:pPr rtl="0"/>
            <a:r>
              <a:rPr lang="es">
                <a:ea typeface="ＭＳ Ｐゴシック" panose="020B0600070205080204" pitchFamily="34" charset="-128"/>
              </a:rPr>
              <a:t>Ladrillos y bloques de mampostería </a:t>
            </a:r>
            <a:r>
              <a:rPr lang="es" b="1">
                <a:ea typeface="ＭＳ Ｐゴシック" panose="020B0600070205080204" pitchFamily="34" charset="-128"/>
              </a:rPr>
              <a:t>no </a:t>
            </a:r>
            <a:r>
              <a:rPr lang="es">
                <a:ea typeface="ＭＳ Ｐゴシック" panose="020B0600070205080204" pitchFamily="34" charset="-128"/>
              </a:rPr>
              <a:t>son bases de andamios aceptables. </a:t>
            </a:r>
          </a:p>
          <a:p>
            <a:pPr lvl="3" rtl="0"/>
            <a:endParaRPr lang="en-US" altLang="en-US" dirty="0">
              <a:ea typeface="ＭＳ Ｐゴシック" panose="020B0600070205080204" pitchFamily="34" charset="-128"/>
            </a:endParaRPr>
          </a:p>
        </p:txBody>
      </p:sp>
      <p:pic>
        <p:nvPicPr>
          <p:cNvPr id="7" name="Graphic 5" descr="No hay señalización">
            <a:extLst>
              <a:ext uri="{FF2B5EF4-FFF2-40B4-BE49-F238E27FC236}">
                <a16:creationId xmlns:a16="http://schemas.microsoft.com/office/drawing/2014/main" id="{B667E269-50D4-4DB3-BECD-7E49AD1A85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58592" y="3314699"/>
            <a:ext cx="1931509" cy="1931509"/>
          </a:xfrm>
          <a:prstGeom prst="rect">
            <a:avLst/>
          </a:prstGeom>
        </p:spPr>
      </p:pic>
      <p:pic>
        <p:nvPicPr>
          <p:cNvPr id="8" name="Graphic 5" descr="No hay señalización">
            <a:extLst>
              <a:ext uri="{FF2B5EF4-FFF2-40B4-BE49-F238E27FC236}">
                <a16:creationId xmlns:a16="http://schemas.microsoft.com/office/drawing/2014/main" id="{B667E269-50D4-4DB3-BECD-7E49AD1A85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113368" y="4280453"/>
            <a:ext cx="1931509" cy="1931509"/>
          </a:xfrm>
          <a:prstGeom prst="rect">
            <a:avLst/>
          </a:prstGeom>
        </p:spPr>
      </p:pic>
    </p:spTree>
    <p:extLst>
      <p:ext uri="{BB962C8B-B14F-4D97-AF65-F5344CB8AC3E}">
        <p14:creationId xmlns:p14="http://schemas.microsoft.com/office/powerpoint/2010/main" val="204997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44B63C26-E621-4ED9-8803-324F8624F09B}"/>
              </a:ext>
            </a:extLst>
          </p:cNvPr>
          <p:cNvSpPr>
            <a:spLocks noGrp="1"/>
          </p:cNvSpPr>
          <p:nvPr>
            <p:ph type="title"/>
          </p:nvPr>
        </p:nvSpPr>
        <p:spPr/>
        <p:txBody>
          <a:bodyPr rtlCol="0"/>
          <a:lstStyle/>
          <a:p>
            <a:pPr rtl="0"/>
            <a:r>
              <a:rPr lang="es" dirty="0" smtClean="0">
                <a:ea typeface="ＭＳ Ｐゴシック" panose="020B0600070205080204" pitchFamily="34" charset="-128"/>
              </a:rPr>
              <a:t>  Requisitos </a:t>
            </a:r>
            <a:r>
              <a:rPr lang="es" dirty="0">
                <a:ea typeface="ＭＳ Ｐゴシック" panose="020B0600070205080204" pitchFamily="34" charset="-128"/>
              </a:rPr>
              <a:t>en los sitios de trabajo</a:t>
            </a:r>
          </a:p>
        </p:txBody>
      </p:sp>
      <p:sp>
        <p:nvSpPr>
          <p:cNvPr id="44035" name="Content Placeholder 2">
            <a:extLst>
              <a:ext uri="{FF2B5EF4-FFF2-40B4-BE49-F238E27FC236}">
                <a16:creationId xmlns:a16="http://schemas.microsoft.com/office/drawing/2014/main" id="{17E66B57-6079-45F7-A955-C556B7A68CBA}"/>
              </a:ext>
            </a:extLst>
          </p:cNvPr>
          <p:cNvSpPr>
            <a:spLocks noGrp="1"/>
          </p:cNvSpPr>
          <p:nvPr>
            <p:ph idx="1"/>
          </p:nvPr>
        </p:nvSpPr>
        <p:spPr>
          <a:xfrm>
            <a:off x="1378299" y="1445290"/>
            <a:ext cx="8229600" cy="4221163"/>
          </a:xfrm>
        </p:spPr>
        <p:txBody>
          <a:bodyPr rtlCol="0"/>
          <a:lstStyle/>
          <a:p>
            <a:pPr rtl="0"/>
            <a:r>
              <a:rPr lang="es" sz="2400">
                <a:ea typeface="ＭＳ Ｐゴシック" panose="020B0600070205080204" pitchFamily="34" charset="-128"/>
              </a:rPr>
              <a:t>Cada plataforma en todos los niveles de trabajo debe estar completamente entablonada y asegurada para evitar el movimiento.</a:t>
            </a:r>
          </a:p>
          <a:p>
            <a:pPr rtl="0"/>
            <a:r>
              <a:rPr lang="es" sz="2400">
                <a:ea typeface="ＭＳ Ｐゴシック" panose="020B0600070205080204" pitchFamily="34" charset="-128"/>
              </a:rPr>
              <a:t>No más de 1" de espacio entre entablados/plataformas y soportes verticales.</a:t>
            </a:r>
          </a:p>
          <a:p>
            <a:pPr rtl="0"/>
            <a:r>
              <a:rPr lang="es" sz="2400">
                <a:ea typeface="ＭＳ Ｐゴシック" panose="020B0600070205080204" pitchFamily="34" charset="-128"/>
              </a:rPr>
              <a:t>Las tablas de andamios de madera deben tener un tamaño nominal de 2" x 10".</a:t>
            </a:r>
          </a:p>
          <a:p>
            <a:pPr rtl="0"/>
            <a:r>
              <a:rPr lang="es" sz="2400">
                <a:ea typeface="ＭＳ Ｐゴシック" panose="020B0600070205080204" pitchFamily="34" charset="-128"/>
              </a:rPr>
              <a:t>Deben ser tablones de grado de andamio o equivalente.</a:t>
            </a:r>
          </a:p>
          <a:p>
            <a:pPr lvl="3" rtl="0"/>
            <a:endParaRPr lang="en-US" altLang="en-US" sz="1400" dirty="0">
              <a:ea typeface="ＭＳ Ｐゴシック" panose="020B0600070205080204" pitchFamily="34" charset="-128"/>
            </a:endParaRPr>
          </a:p>
        </p:txBody>
      </p:sp>
      <p:pic>
        <p:nvPicPr>
          <p:cNvPr id="2" name="Picture 1" title="La imagen muestra tablones de andamio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22585" y="4971366"/>
            <a:ext cx="6658708" cy="1886634"/>
          </a:xfrm>
          <a:prstGeom prst="rect">
            <a:avLst/>
          </a:prstGeom>
        </p:spPr>
      </p:pic>
    </p:spTree>
    <p:extLst>
      <p:ext uri="{BB962C8B-B14F-4D97-AF65-F5344CB8AC3E}">
        <p14:creationId xmlns:p14="http://schemas.microsoft.com/office/powerpoint/2010/main" val="461628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7AC04323-7039-49C9-A994-3DB2E445401D}"/>
              </a:ext>
            </a:extLst>
          </p:cNvPr>
          <p:cNvSpPr>
            <a:spLocks noGrp="1"/>
          </p:cNvSpPr>
          <p:nvPr>
            <p:ph type="title"/>
          </p:nvPr>
        </p:nvSpPr>
        <p:spPr/>
        <p:txBody>
          <a:bodyPr rtlCol="0"/>
          <a:lstStyle/>
          <a:p>
            <a:pPr rtl="0"/>
            <a:r>
              <a:rPr lang="es">
                <a:ea typeface="ＭＳ Ｐゴシック" panose="020B0600070205080204" pitchFamily="34" charset="-128"/>
              </a:rPr>
              <a:t>Acceso al andamio</a:t>
            </a:r>
          </a:p>
        </p:txBody>
      </p:sp>
      <p:sp>
        <p:nvSpPr>
          <p:cNvPr id="45059" name="Content Placeholder 2">
            <a:extLst>
              <a:ext uri="{FF2B5EF4-FFF2-40B4-BE49-F238E27FC236}">
                <a16:creationId xmlns:a16="http://schemas.microsoft.com/office/drawing/2014/main" id="{B3D04D3C-9BF6-4BF2-96FE-5699462B87EB}"/>
              </a:ext>
            </a:extLst>
          </p:cNvPr>
          <p:cNvSpPr>
            <a:spLocks noGrp="1"/>
          </p:cNvSpPr>
          <p:nvPr>
            <p:ph idx="1"/>
          </p:nvPr>
        </p:nvSpPr>
        <p:spPr>
          <a:xfrm>
            <a:off x="1032974" y="1671081"/>
            <a:ext cx="8946541" cy="4195481"/>
          </a:xfrm>
        </p:spPr>
        <p:txBody>
          <a:bodyPr rtlCol="0">
            <a:normAutofit lnSpcReduction="10000"/>
          </a:bodyPr>
          <a:lstStyle/>
          <a:p>
            <a:pPr rtl="0"/>
            <a:r>
              <a:rPr lang="es">
                <a:ea typeface="ＭＳ Ｐゴシック" panose="020B0600070205080204" pitchFamily="34" charset="-128"/>
              </a:rPr>
              <a:t>Deberá utilizarse una escalera cuando la distancia para acceder al andamio sea de más de 2 pies (60 cm).</a:t>
            </a:r>
          </a:p>
          <a:p>
            <a:pPr rtl="0"/>
            <a:r>
              <a:rPr lang="es" b="1">
                <a:ea typeface="ＭＳ Ｐゴシック" panose="020B0600070205080204" pitchFamily="34" charset="-128"/>
              </a:rPr>
              <a:t>No</a:t>
            </a:r>
            <a:r>
              <a:rPr lang="es">
                <a:ea typeface="ＭＳ Ｐゴシック" panose="020B0600070205080204" pitchFamily="34" charset="-128"/>
              </a:rPr>
              <a:t> escalar por la abrazadera cruzada.</a:t>
            </a:r>
          </a:p>
          <a:p>
            <a:pPr rtl="0"/>
            <a:r>
              <a:rPr lang="es">
                <a:ea typeface="ＭＳ Ｐゴシック" panose="020B0600070205080204" pitchFamily="34" charset="-128"/>
              </a:rPr>
              <a:t>Coloque las escaleras de forma segura.</a:t>
            </a:r>
          </a:p>
          <a:p>
            <a:pPr lvl="1" rtl="0"/>
            <a:r>
              <a:rPr lang="es">
                <a:ea typeface="ＭＳ Ｐゴシック" panose="020B0600070205080204" pitchFamily="34" charset="-128"/>
              </a:rPr>
              <a:t>Se deberá colocar las escaleras de forma tal que no vuelquen el</a:t>
            </a:r>
            <a:r>
              <a:rPr lang="es" sz="3200">
                <a:ea typeface="ＭＳ Ｐゴシック" panose="020B0600070205080204" pitchFamily="34" charset="-128"/>
              </a:rPr>
              <a:t> </a:t>
            </a:r>
            <a:r>
              <a:rPr lang="es">
                <a:ea typeface="ＭＳ Ｐゴシック" panose="020B0600070205080204" pitchFamily="34" charset="-128"/>
              </a:rPr>
              <a:t>andamio.</a:t>
            </a:r>
          </a:p>
          <a:p>
            <a:pPr rtl="0"/>
            <a:r>
              <a:rPr lang="es">
                <a:ea typeface="ＭＳ Ｐゴシック" panose="020B0600070205080204" pitchFamily="34" charset="-128"/>
              </a:rPr>
              <a:t>OSHA permite el acceso directo desde otro andamio, estructura o elevador de personal.</a:t>
            </a:r>
          </a:p>
          <a:p>
            <a:pPr rtl="0"/>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895711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427B12F-E659-4EB5-B2FD-F2D2658DDCD9}"/>
              </a:ext>
            </a:extLst>
          </p:cNvPr>
          <p:cNvSpPr>
            <a:spLocks noGrp="1" noChangeArrowheads="1"/>
          </p:cNvSpPr>
          <p:nvPr>
            <p:ph type="title"/>
          </p:nvPr>
        </p:nvSpPr>
        <p:spPr/>
        <p:txBody>
          <a:bodyPr rtlCol="0"/>
          <a:lstStyle/>
          <a:p>
            <a:pPr rtl="0" eaLnBrk="1" hangingPunct="1">
              <a:defRPr/>
            </a:pPr>
            <a:r>
              <a:rPr lang="es">
                <a:latin typeface="Arial" panose="020B0604020202020204" pitchFamily="34" charset="0"/>
                <a:cs typeface="Arial" panose="020B0604020202020204" pitchFamily="34" charset="0"/>
              </a:rPr>
              <a:t>Aviso legal</a:t>
            </a:r>
            <a:r>
              <a:rPr lang="es" sz="3600">
                <a:latin typeface="Arial" panose="020B0604020202020204" pitchFamily="34" charset="0"/>
                <a:cs typeface="Arial" panose="020B0604020202020204" pitchFamily="34" charset="0"/>
              </a:rPr>
              <a:t>, </a:t>
            </a:r>
            <a:r>
              <a:rPr lang="es" sz="2800">
                <a:latin typeface="Arial" panose="020B0604020202020204" pitchFamily="34" charset="0"/>
                <a:cs typeface="Arial" panose="020B0604020202020204" pitchFamily="34" charset="0"/>
              </a:rPr>
              <a:t>cont.</a:t>
            </a:r>
          </a:p>
        </p:txBody>
      </p:sp>
      <p:sp>
        <p:nvSpPr>
          <p:cNvPr id="13315" name="Rectangle 3">
            <a:extLst>
              <a:ext uri="{FF2B5EF4-FFF2-40B4-BE49-F238E27FC236}">
                <a16:creationId xmlns:a16="http://schemas.microsoft.com/office/drawing/2014/main" id="{EF311974-4646-4FA9-9223-D142DF7B4B60}"/>
              </a:ext>
            </a:extLst>
          </p:cNvPr>
          <p:cNvSpPr>
            <a:spLocks noGrp="1" noChangeArrowheads="1"/>
          </p:cNvSpPr>
          <p:nvPr>
            <p:ph idx="1"/>
          </p:nvPr>
        </p:nvSpPr>
        <p:spPr>
          <a:xfrm>
            <a:off x="1104293" y="1689237"/>
            <a:ext cx="8946541" cy="4195481"/>
          </a:xfrm>
        </p:spPr>
        <p:txBody>
          <a:bodyPr rtlCol="0">
            <a:normAutofit fontScale="92500" lnSpcReduction="10000"/>
          </a:bodyPr>
          <a:lstStyle/>
          <a:p>
            <a:pPr rtl="0" eaLnBrk="1" hangingPunct="1">
              <a:spcBef>
                <a:spcPct val="0"/>
              </a:spcBef>
            </a:pPr>
            <a:r>
              <a:rPr lang="es" sz="2000">
                <a:latin typeface="Arial" panose="020B0604020202020204" pitchFamily="34" charset="0"/>
                <a:cs typeface="Arial" panose="020B0604020202020204" pitchFamily="34" charset="0"/>
              </a:rPr>
              <a:t>Esta presentación no tiene la intención de proporcionar una capacitación basada en el cumplimiento, la intención es abordar la concientización sobre de peligros en la industria de la construcción residencial (es decir, la construcción de viviendas) y reconocer los riesgos presentes que se superponen en muchos lugares de trabajo de construcción. </a:t>
            </a:r>
          </a:p>
          <a:p>
            <a:pPr rtl="0" eaLnBrk="1" hangingPunct="1">
              <a:spcBef>
                <a:spcPct val="0"/>
              </a:spcBef>
            </a:pPr>
            <a:r>
              <a:rPr lang="es" sz="2000">
                <a:latin typeface="Arial" panose="020B0604020202020204" pitchFamily="34" charset="0"/>
                <a:cs typeface="Arial" panose="020B0604020202020204" pitchFamily="34" charset="0"/>
              </a:rPr>
              <a:t>Las fotografías que se muestran en esta presentación pueden representar situaciones que no cumplen con los requisitos de seguridad aplicables de OSHA.</a:t>
            </a:r>
          </a:p>
          <a:p>
            <a:pPr rtl="0" eaLnBrk="1" hangingPunct="1">
              <a:spcBef>
                <a:spcPct val="0"/>
              </a:spcBef>
            </a:pPr>
            <a:r>
              <a:rPr lang="es" sz="2000">
                <a:latin typeface="Arial" panose="020B0604020202020204" pitchFamily="34" charset="0"/>
                <a:cs typeface="Arial" panose="020B0604020202020204" pitchFamily="34" charset="0"/>
              </a:rPr>
              <a:t>No se ofrece ni se da ninguna sugerencia legal, y no se pretende ni se establece ninguna relación abogado-cliente.  Si se requiere asesoramiento legal u otro tipo de asistencia de un especialista, se deberán buscar los servicios de un profesional competente.</a:t>
            </a:r>
          </a:p>
          <a:p>
            <a:pPr rtl="0" eaLnBrk="1" hangingPunct="1">
              <a:spcBef>
                <a:spcPct val="0"/>
              </a:spcBef>
            </a:pPr>
            <a:r>
              <a:rPr lang="es" sz="2000">
                <a:latin typeface="Arial" panose="020B0604020202020204" pitchFamily="34" charset="0"/>
                <a:cs typeface="Arial" panose="020B0604020202020204" pitchFamily="34" charset="0"/>
              </a:rPr>
              <a:t>Es responsabilidad del empleador y de sus empleados cumplir con todas las normas y reglamentaciones de seguridad de OSHA y de la jurisdicción en la cual trabajan.</a:t>
            </a:r>
          </a:p>
        </p:txBody>
      </p:sp>
    </p:spTree>
    <p:extLst>
      <p:ext uri="{BB962C8B-B14F-4D97-AF65-F5344CB8AC3E}">
        <p14:creationId xmlns:p14="http://schemas.microsoft.com/office/powerpoint/2010/main" val="74630530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7AC04323-7039-49C9-A994-3DB2E445401D}"/>
              </a:ext>
            </a:extLst>
          </p:cNvPr>
          <p:cNvSpPr>
            <a:spLocks noGrp="1"/>
          </p:cNvSpPr>
          <p:nvPr>
            <p:ph type="title"/>
          </p:nvPr>
        </p:nvSpPr>
        <p:spPr/>
        <p:txBody>
          <a:bodyPr rtlCol="0"/>
          <a:lstStyle/>
          <a:p>
            <a:pPr rtl="0"/>
            <a:r>
              <a:rPr lang="es" dirty="0">
                <a:ea typeface="ＭＳ Ｐゴシック" panose="020B0600070205080204" pitchFamily="34" charset="-128"/>
              </a:rPr>
              <a:t>Acceso al </a:t>
            </a:r>
            <a:r>
              <a:rPr lang="es" dirty="0" smtClean="0">
                <a:ea typeface="ＭＳ Ｐゴシック" panose="020B0600070205080204" pitchFamily="34" charset="-128"/>
              </a:rPr>
              <a:t>andamio </a:t>
            </a:r>
            <a:endParaRPr lang="es" dirty="0">
              <a:ea typeface="ＭＳ Ｐゴシック" panose="020B0600070205080204" pitchFamily="34" charset="-128"/>
            </a:endParaRPr>
          </a:p>
        </p:txBody>
      </p:sp>
      <p:sp>
        <p:nvSpPr>
          <p:cNvPr id="45059" name="Content Placeholder 2">
            <a:extLst>
              <a:ext uri="{FF2B5EF4-FFF2-40B4-BE49-F238E27FC236}">
                <a16:creationId xmlns:a16="http://schemas.microsoft.com/office/drawing/2014/main" id="{B3D04D3C-9BF6-4BF2-96FE-5699462B87EB}"/>
              </a:ext>
            </a:extLst>
          </p:cNvPr>
          <p:cNvSpPr>
            <a:spLocks noGrp="1"/>
          </p:cNvSpPr>
          <p:nvPr>
            <p:ph idx="1"/>
          </p:nvPr>
        </p:nvSpPr>
        <p:spPr>
          <a:xfrm>
            <a:off x="440121" y="1853248"/>
            <a:ext cx="3679703" cy="4195481"/>
          </a:xfrm>
        </p:spPr>
        <p:txBody>
          <a:bodyPr rtlCol="0"/>
          <a:lstStyle/>
          <a:p>
            <a:pPr rtl="0"/>
            <a:r>
              <a:rPr lang="es">
                <a:ea typeface="ＭＳ Ｐゴシック" panose="020B0600070205080204" pitchFamily="34" charset="-128"/>
              </a:rPr>
              <a:t>Deberá utilizarse una escalera cuando la distancia para acceder al andamio sea de más de 2 pies (60 cm).</a:t>
            </a:r>
          </a:p>
          <a:p>
            <a:pPr rtl="0"/>
            <a:endParaRPr lang="en-US" altLang="en-US" dirty="0">
              <a:ea typeface="ＭＳ Ｐゴシック" panose="020B0600070205080204" pitchFamily="34" charset="-128"/>
            </a:endParaRPr>
          </a:p>
        </p:txBody>
      </p:sp>
      <p:pic>
        <p:nvPicPr>
          <p:cNvPr id="4" name="Picture 4" descr="La imagen muestra una escalera que se usa para acceder a un andamio de cuadro fabricado." title="Image 2.47">
            <a:extLst>
              <a:ext uri="{FF2B5EF4-FFF2-40B4-BE49-F238E27FC236}">
                <a16:creationId xmlns:a16="http://schemas.microsoft.com/office/drawing/2014/main" id="{DB19003B-3EAD-44C0-AB7D-F56C44CB30A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4665784" y="1681130"/>
            <a:ext cx="6466385" cy="4020161"/>
          </a:xfrm>
          <a:prstGeom prst="rect">
            <a:avLst/>
          </a:prstGeom>
          <a:noFill/>
        </p:spPr>
      </p:pic>
    </p:spTree>
    <p:extLst>
      <p:ext uri="{BB962C8B-B14F-4D97-AF65-F5344CB8AC3E}">
        <p14:creationId xmlns:p14="http://schemas.microsoft.com/office/powerpoint/2010/main" val="570168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B36900AC-3153-4343-9DB2-509E5743AA7E}"/>
              </a:ext>
            </a:extLst>
          </p:cNvPr>
          <p:cNvSpPr>
            <a:spLocks noGrp="1" noChangeArrowheads="1"/>
          </p:cNvSpPr>
          <p:nvPr>
            <p:ph type="title"/>
          </p:nvPr>
        </p:nvSpPr>
        <p:spPr/>
        <p:txBody>
          <a:bodyPr rtlCol="0"/>
          <a:lstStyle/>
          <a:p>
            <a:pPr rtl="0" eaLnBrk="1" hangingPunct="1">
              <a:defRPr/>
            </a:pPr>
            <a:r>
              <a:rPr lang="es"/>
              <a:t>Largueros</a:t>
            </a:r>
            <a:r>
              <a:rPr lang="es" sz="3600"/>
              <a:t> </a:t>
            </a:r>
            <a:r>
              <a:rPr lang="es"/>
              <a:t>Requisitos - Andamios</a:t>
            </a:r>
          </a:p>
        </p:txBody>
      </p:sp>
      <p:sp>
        <p:nvSpPr>
          <p:cNvPr id="91139" name="Rectangle 3">
            <a:extLst>
              <a:ext uri="{FF2B5EF4-FFF2-40B4-BE49-F238E27FC236}">
                <a16:creationId xmlns:a16="http://schemas.microsoft.com/office/drawing/2014/main" id="{0DD735F4-3171-410C-B796-AC5A9656BC19}"/>
              </a:ext>
            </a:extLst>
          </p:cNvPr>
          <p:cNvSpPr>
            <a:spLocks noGrp="1" noChangeArrowheads="1"/>
          </p:cNvSpPr>
          <p:nvPr>
            <p:ph idx="1"/>
          </p:nvPr>
        </p:nvSpPr>
        <p:spPr>
          <a:xfrm>
            <a:off x="890772" y="1670538"/>
            <a:ext cx="8915400" cy="4724400"/>
          </a:xfrm>
        </p:spPr>
        <p:txBody>
          <a:bodyPr rtlCol="0">
            <a:normAutofit fontScale="92500" lnSpcReduction="20000"/>
          </a:bodyPr>
          <a:lstStyle/>
          <a:p>
            <a:pPr rtl="0" eaLnBrk="1" hangingPunct="1"/>
            <a:r>
              <a:rPr lang="es"/>
              <a:t>Largueros superiores entre 38" y 45" de alto (97 cm a 1.14 m).</a:t>
            </a:r>
          </a:p>
          <a:p>
            <a:pPr rtl="0" eaLnBrk="1" hangingPunct="1"/>
            <a:r>
              <a:rPr lang="es"/>
              <a:t>Largueros laterales a 200 lb (91 kg) / Largueros intermedios a un mínimo de 75 lb a 150 lb (34 a 68 kg) dependiendo de la capacidad de la baranda superior. </a:t>
            </a:r>
          </a:p>
          <a:p>
            <a:pPr rtl="0" eaLnBrk="1" hangingPunct="1"/>
            <a:r>
              <a:rPr lang="es"/>
              <a:t>Refuerzos transversales OK si los largueros laterales tienen entre 20" y 30" (50 cm a 76 cm), para largueros intermedios de 38" a 48" (97 cm a 1,22 m) para el larguero superior.</a:t>
            </a:r>
          </a:p>
          <a:p>
            <a:pPr rtl="0" eaLnBrk="1" hangingPunct="1"/>
            <a:r>
              <a:rPr lang="es"/>
              <a:t>Protección de los objetos que caen</a:t>
            </a:r>
          </a:p>
          <a:p>
            <a:pPr lvl="1" rtl="0" eaLnBrk="1" hangingPunct="1"/>
            <a:r>
              <a:rPr lang="es"/>
              <a:t>Todos los trabajadores en andamios DEBERÁN usar sombreros cascos de seguridad</a:t>
            </a:r>
          </a:p>
          <a:p>
            <a:pPr rtl="0" eaLnBrk="1" hangingPunct="1"/>
            <a:endParaRPr lang="en-US" altLang="en-US" dirty="0"/>
          </a:p>
        </p:txBody>
      </p:sp>
    </p:spTree>
    <p:extLst>
      <p:ext uri="{BB962C8B-B14F-4D97-AF65-F5344CB8AC3E}">
        <p14:creationId xmlns:p14="http://schemas.microsoft.com/office/powerpoint/2010/main" val="104886186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200" y="452718"/>
            <a:ext cx="7942634" cy="1241145"/>
          </a:xfrm>
        </p:spPr>
        <p:txBody>
          <a:bodyPr rtlCol="0"/>
          <a:lstStyle/>
          <a:p>
            <a:pPr rtl="0"/>
            <a:r>
              <a:rPr lang="es"/>
              <a:t>Refuerzos laterales OK como larguero superior</a:t>
            </a:r>
            <a:endParaRPr lang="en-US" dirty="0"/>
          </a:p>
        </p:txBody>
      </p:sp>
      <p:pic>
        <p:nvPicPr>
          <p:cNvPr id="3" name="Picture 3" descr="La imagen muestra a los trabajadores en un andamio de cuadro fabricado." title="Image 2.48">
            <a:extLst>
              <a:ext uri="{FF2B5EF4-FFF2-40B4-BE49-F238E27FC236}">
                <a16:creationId xmlns:a16="http://schemas.microsoft.com/office/drawing/2014/main" id="{D22303FC-65B4-4790-9A4B-E5CE2005927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1524000" y="0"/>
            <a:ext cx="9144000" cy="6858000"/>
          </a:xfrm>
          <a:prstGeom prst="rect">
            <a:avLst/>
          </a:prstGeom>
          <a:solidFill>
            <a:srgbClr val="FF0000"/>
          </a:solidFill>
        </p:spPr>
      </p:pic>
      <p:sp>
        <p:nvSpPr>
          <p:cNvPr id="4" name="AutoShape 4" descr="Flecha apuntando al larguero medio del sistema de barandas en el andamio." title="Arrow">
            <a:extLst>
              <a:ext uri="{FF2B5EF4-FFF2-40B4-BE49-F238E27FC236}">
                <a16:creationId xmlns:a16="http://schemas.microsoft.com/office/drawing/2014/main" id="{026D9BCF-0ECC-45EB-AB97-31FCB18B0829}"/>
              </a:ext>
            </a:extLst>
          </p:cNvPr>
          <p:cNvSpPr>
            <a:spLocks noChangeArrowheads="1"/>
          </p:cNvSpPr>
          <p:nvPr/>
        </p:nvSpPr>
        <p:spPr bwMode="auto">
          <a:xfrm>
            <a:off x="6934200" y="4343400"/>
            <a:ext cx="152400" cy="685800"/>
          </a:xfrm>
          <a:prstGeom prst="upArrow">
            <a:avLst>
              <a:gd name="adj1" fmla="val 50000"/>
              <a:gd name="adj2" fmla="val 112500"/>
            </a:avLst>
          </a:prstGeom>
          <a:solidFill>
            <a:srgbClr val="FF0000"/>
          </a:solidFill>
          <a:ln w="9525">
            <a:solidFill>
              <a:schemeClr val="tx1"/>
            </a:solidFill>
            <a:miter lim="800000"/>
            <a:headEnd/>
            <a:tailEnd/>
          </a:ln>
        </p:spPr>
        <p:txBody>
          <a:bodyPr wrap="none" rtlCol="0"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endParaRPr lang="en-US" altLang="en-US" sz="1800">
              <a:solidFill>
                <a:schemeClr val="tx1"/>
              </a:solidFill>
            </a:endParaRPr>
          </a:p>
        </p:txBody>
      </p:sp>
      <p:sp>
        <p:nvSpPr>
          <p:cNvPr id="5" name="AutoShape 5" descr="Flecha apuntando al larguero superior del sistema de barandas en el andamio." title="Arrow">
            <a:extLst>
              <a:ext uri="{FF2B5EF4-FFF2-40B4-BE49-F238E27FC236}">
                <a16:creationId xmlns:a16="http://schemas.microsoft.com/office/drawing/2014/main" id="{F75D989F-38DC-42B1-A884-6E3CAAE3F467}"/>
              </a:ext>
            </a:extLst>
          </p:cNvPr>
          <p:cNvSpPr>
            <a:spLocks noChangeArrowheads="1"/>
          </p:cNvSpPr>
          <p:nvPr/>
        </p:nvSpPr>
        <p:spPr bwMode="auto">
          <a:xfrm>
            <a:off x="6934200" y="3111500"/>
            <a:ext cx="152400" cy="533400"/>
          </a:xfrm>
          <a:prstGeom prst="downArrow">
            <a:avLst>
              <a:gd name="adj1" fmla="val 50000"/>
              <a:gd name="adj2" fmla="val 87500"/>
            </a:avLst>
          </a:prstGeom>
          <a:solidFill>
            <a:srgbClr val="FF0000"/>
          </a:solidFill>
          <a:ln w="9525">
            <a:solidFill>
              <a:schemeClr val="tx1"/>
            </a:solidFill>
            <a:miter lim="800000"/>
            <a:headEnd/>
            <a:tailEnd/>
          </a:ln>
        </p:spPr>
        <p:txBody>
          <a:bodyPr wrap="none" rtlCol="0"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endParaRPr lang="en-US" altLang="en-US" sz="1800">
              <a:solidFill>
                <a:schemeClr val="tx1"/>
              </a:solidFill>
            </a:endParaRPr>
          </a:p>
        </p:txBody>
      </p:sp>
      <p:sp>
        <p:nvSpPr>
          <p:cNvPr id="6" name="Text Box 6" descr="Larguero central del sistema de barandas en el andamio." title="Midrail">
            <a:extLst>
              <a:ext uri="{FF2B5EF4-FFF2-40B4-BE49-F238E27FC236}">
                <a16:creationId xmlns:a16="http://schemas.microsoft.com/office/drawing/2014/main" id="{53791C93-6B88-4825-BE7B-83E0FC7A03E0}"/>
              </a:ext>
            </a:extLst>
          </p:cNvPr>
          <p:cNvSpPr txBox="1">
            <a:spLocks noChangeArrowheads="1"/>
          </p:cNvSpPr>
          <p:nvPr/>
        </p:nvSpPr>
        <p:spPr bwMode="auto">
          <a:xfrm>
            <a:off x="6781800" y="50292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rtl="0" eaLnBrk="1" hangingPunct="1">
              <a:spcBef>
                <a:spcPct val="50000"/>
              </a:spcBef>
              <a:buFontTx/>
              <a:buNone/>
            </a:pPr>
            <a:endParaRPr lang="en-US" altLang="en-US" sz="1800">
              <a:solidFill>
                <a:schemeClr val="tx1"/>
              </a:solidFill>
            </a:endParaRPr>
          </a:p>
        </p:txBody>
      </p:sp>
      <p:sp>
        <p:nvSpPr>
          <p:cNvPr id="7" name="Text Box 7">
            <a:extLst>
              <a:ext uri="{FF2B5EF4-FFF2-40B4-BE49-F238E27FC236}">
                <a16:creationId xmlns:a16="http://schemas.microsoft.com/office/drawing/2014/main" id="{2E997331-1C71-4068-A83C-2DAAC281B4C1}"/>
              </a:ext>
            </a:extLst>
          </p:cNvPr>
          <p:cNvSpPr txBox="1">
            <a:spLocks noChangeArrowheads="1"/>
          </p:cNvSpPr>
          <p:nvPr/>
        </p:nvSpPr>
        <p:spPr bwMode="auto">
          <a:xfrm>
            <a:off x="5683631" y="5040313"/>
            <a:ext cx="2689407" cy="400110"/>
          </a:xfrm>
          <a:prstGeom prst="rect">
            <a:avLst/>
          </a:prstGeom>
          <a:solidFill>
            <a:schemeClr val="bg1"/>
          </a:solidFill>
          <a:ln w="9525">
            <a:solidFill>
              <a:srgbClr val="FF0000"/>
            </a:solidFill>
            <a:miter lim="800000"/>
            <a:headEnd/>
            <a:tailEnd/>
          </a:ln>
        </p:spPr>
        <p:txBody>
          <a:bodyPr wrap="squar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50000"/>
              </a:spcBef>
              <a:buFontTx/>
              <a:buNone/>
            </a:pPr>
            <a:r>
              <a:rPr lang="es" sz="2000" b="1" dirty="0">
                <a:solidFill>
                  <a:schemeClr val="tx1"/>
                </a:solidFill>
              </a:rPr>
              <a:t>Larguero intermedio</a:t>
            </a:r>
            <a:endParaRPr lang="en-US" altLang="en-US" sz="1800" b="1" dirty="0">
              <a:solidFill>
                <a:schemeClr val="tx1"/>
              </a:solidFill>
            </a:endParaRPr>
          </a:p>
        </p:txBody>
      </p:sp>
      <p:sp>
        <p:nvSpPr>
          <p:cNvPr id="8" name="Text Box 8">
            <a:extLst>
              <a:ext uri="{FF2B5EF4-FFF2-40B4-BE49-F238E27FC236}">
                <a16:creationId xmlns:a16="http://schemas.microsoft.com/office/drawing/2014/main" id="{BF7F006B-3B45-464C-BC2C-DBCE696DB117}"/>
              </a:ext>
            </a:extLst>
          </p:cNvPr>
          <p:cNvSpPr txBox="1">
            <a:spLocks noChangeArrowheads="1"/>
          </p:cNvSpPr>
          <p:nvPr/>
        </p:nvSpPr>
        <p:spPr bwMode="auto">
          <a:xfrm>
            <a:off x="5809134" y="2730500"/>
            <a:ext cx="2410759" cy="400110"/>
          </a:xfrm>
          <a:prstGeom prst="rect">
            <a:avLst/>
          </a:prstGeom>
          <a:solidFill>
            <a:schemeClr val="bg1"/>
          </a:solidFill>
          <a:ln w="9525">
            <a:solidFill>
              <a:srgbClr val="FF0000"/>
            </a:solidFill>
            <a:miter lim="800000"/>
            <a:headEnd/>
            <a:tailEnd/>
          </a:ln>
        </p:spPr>
        <p:txBody>
          <a:bodyPr wrap="squar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50000"/>
              </a:spcBef>
              <a:buFontTx/>
              <a:buNone/>
            </a:pPr>
            <a:r>
              <a:rPr lang="es" sz="2000" b="1" dirty="0">
                <a:solidFill>
                  <a:schemeClr val="tx1"/>
                </a:solidFill>
              </a:rPr>
              <a:t>Larguero superior</a:t>
            </a:r>
            <a:endParaRPr lang="en-US" altLang="en-US" sz="2000" b="1" dirty="0">
              <a:solidFill>
                <a:schemeClr val="tx1"/>
              </a:solidFill>
            </a:endParaRPr>
          </a:p>
        </p:txBody>
      </p:sp>
      <p:sp>
        <p:nvSpPr>
          <p:cNvPr id="9" name="Rectangle 18">
            <a:extLst>
              <a:ext uri="{FF2B5EF4-FFF2-40B4-BE49-F238E27FC236}">
                <a16:creationId xmlns:a16="http://schemas.microsoft.com/office/drawing/2014/main" id="{1CEAD6BC-8551-4375-BB00-987A09BDA080}"/>
              </a:ext>
            </a:extLst>
          </p:cNvPr>
          <p:cNvSpPr>
            <a:spLocks noChangeArrowheads="1"/>
          </p:cNvSpPr>
          <p:nvPr/>
        </p:nvSpPr>
        <p:spPr bwMode="auto">
          <a:xfrm>
            <a:off x="1524000" y="228600"/>
            <a:ext cx="9163050" cy="533400"/>
          </a:xfrm>
          <a:prstGeom prst="rect">
            <a:avLst/>
          </a:prstGeom>
          <a:solidFill>
            <a:srgbClr val="FF0000"/>
          </a:solidFill>
          <a:ln w="9525">
            <a:noFill/>
            <a:miter lim="800000"/>
            <a:headEnd/>
            <a:tailEnd/>
          </a:ln>
          <a:effectLst/>
        </p:spPr>
        <p:txBody>
          <a:bodyPr rtlCol="0" anchor="ctr"/>
          <a:lstStyle/>
          <a:p>
            <a:pPr algn="ctr" rtl="0" eaLnBrk="1" hangingPunct="1">
              <a:defRPr/>
            </a:pPr>
            <a:r>
              <a:rPr lang="es" sz="2800" b="1">
                <a:solidFill>
                  <a:schemeClr val="bg1"/>
                </a:solidFill>
                <a:effectLst>
                  <a:outerShdw blurRad="38100" dist="38100" dir="2700000" algn="tl">
                    <a:srgbClr val="000000"/>
                  </a:outerShdw>
                </a:effectLst>
                <a:latin typeface="Arial" charset="0"/>
              </a:rPr>
              <a:t>Refuerzos transversales OK como larguero superior</a:t>
            </a:r>
          </a:p>
        </p:txBody>
      </p:sp>
      <p:sp>
        <p:nvSpPr>
          <p:cNvPr id="10" name="Text Box 5" descr="La marca de verificación indicaba el cruce transversal adecuado, así como el larguero superior del sistema de barandilla en el andamio." title="Checkmark">
            <a:extLst>
              <a:ext uri="{FF2B5EF4-FFF2-40B4-BE49-F238E27FC236}">
                <a16:creationId xmlns:a16="http://schemas.microsoft.com/office/drawing/2014/main" id="{3D498D5A-54F5-430B-9EE2-77803E796140}"/>
              </a:ext>
            </a:extLst>
          </p:cNvPr>
          <p:cNvSpPr txBox="1">
            <a:spLocks noChangeArrowheads="1"/>
          </p:cNvSpPr>
          <p:nvPr/>
        </p:nvSpPr>
        <p:spPr bwMode="auto">
          <a:xfrm>
            <a:off x="7620001" y="3352800"/>
            <a:ext cx="3827463"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rtl="0">
              <a:spcBef>
                <a:spcPct val="0"/>
              </a:spcBef>
              <a:buClr>
                <a:srgbClr val="00FF00"/>
              </a:buClr>
              <a:buFont typeface="Wingdings" panose="05000000000000000000" pitchFamily="2" charset="2"/>
              <a:buChar char="ü"/>
            </a:pPr>
            <a:r>
              <a:rPr lang="es" sz="27700">
                <a:solidFill>
                  <a:schemeClr val="tx1"/>
                </a:solidFill>
                <a:latin typeface="Times New Roman" panose="02020603050405020304" pitchFamily="18" charset="0"/>
              </a:rPr>
              <a:t> </a:t>
            </a:r>
          </a:p>
        </p:txBody>
      </p:sp>
    </p:spTree>
    <p:extLst>
      <p:ext uri="{BB962C8B-B14F-4D97-AF65-F5344CB8AC3E}">
        <p14:creationId xmlns:p14="http://schemas.microsoft.com/office/powerpoint/2010/main" val="291455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rtlCol="0"/>
          <a:lstStyle/>
          <a:p>
            <a:pPr rtl="0" eaLnBrk="1" hangingPunct="1">
              <a:defRPr/>
            </a:pPr>
            <a:r>
              <a:rPr lang="es"/>
              <a:t>Identificar los peligros</a:t>
            </a:r>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211852" y="201839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a:latin typeface="Arial" panose="020B0604020202020204" pitchFamily="34" charset="0"/>
                <a:cs typeface="Arial" panose="020B0604020202020204" pitchFamily="34" charset="0"/>
              </a:rPr>
              <a:t>¿Cuántos peligros identifica en esta foto?</a:t>
            </a:r>
          </a:p>
        </p:txBody>
      </p:sp>
      <p:pic>
        <p:nvPicPr>
          <p:cNvPr id="7" name="Picture 4" descr="La imagen muestra un andamio de cuadro fabricado en bloques de mampostería." title="Image 2.49">
            <a:hlinkClick r:id="rId3" action="ppaction://hlinkfile"/>
            <a:extLst>
              <a:ext uri="{FF2B5EF4-FFF2-40B4-BE49-F238E27FC236}">
                <a16:creationId xmlns:a16="http://schemas.microsoft.com/office/drawing/2014/main" id="{026EF8C5-B7A8-4932-B55C-99374EDC64A0}"/>
              </a:ext>
            </a:extLst>
          </p:cNvPr>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a:xfrm>
            <a:off x="3822560" y="1653534"/>
            <a:ext cx="6336324" cy="4576234"/>
          </a:xfrm>
        </p:spPr>
      </p:pic>
      <p:pic>
        <p:nvPicPr>
          <p:cNvPr id="11" name="Graphic 5" descr="No hay señalización">
            <a:extLst>
              <a:ext uri="{FF2B5EF4-FFF2-40B4-BE49-F238E27FC236}">
                <a16:creationId xmlns:a16="http://schemas.microsoft.com/office/drawing/2014/main" id="{B667E269-50D4-4DB3-BECD-7E49AD1A853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6158617" y="1853248"/>
            <a:ext cx="1931509" cy="1931509"/>
          </a:xfrm>
          <a:prstGeom prst="rect">
            <a:avLst/>
          </a:prstGeom>
        </p:spPr>
      </p:pic>
      <p:pic>
        <p:nvPicPr>
          <p:cNvPr id="12" name="Graphic 5" descr="No hay señalización">
            <a:extLst>
              <a:ext uri="{FF2B5EF4-FFF2-40B4-BE49-F238E27FC236}">
                <a16:creationId xmlns:a16="http://schemas.microsoft.com/office/drawing/2014/main" id="{B667E269-50D4-4DB3-BECD-7E49AD1A853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6887279" y="3228974"/>
            <a:ext cx="1931509" cy="1931509"/>
          </a:xfrm>
          <a:prstGeom prst="rect">
            <a:avLst/>
          </a:prstGeom>
        </p:spPr>
      </p:pic>
      <p:pic>
        <p:nvPicPr>
          <p:cNvPr id="13" name="Graphic 5" descr="No hay señalización">
            <a:extLst>
              <a:ext uri="{FF2B5EF4-FFF2-40B4-BE49-F238E27FC236}">
                <a16:creationId xmlns:a16="http://schemas.microsoft.com/office/drawing/2014/main" id="{B667E269-50D4-4DB3-BECD-7E49AD1A853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3697826" y="4298259"/>
            <a:ext cx="1931509" cy="1931509"/>
          </a:xfrm>
          <a:prstGeom prst="rect">
            <a:avLst/>
          </a:prstGeom>
        </p:spPr>
      </p:pic>
      <p:pic>
        <p:nvPicPr>
          <p:cNvPr id="14" name="Graphic 5" descr="No hay señalización">
            <a:extLst>
              <a:ext uri="{FF2B5EF4-FFF2-40B4-BE49-F238E27FC236}">
                <a16:creationId xmlns:a16="http://schemas.microsoft.com/office/drawing/2014/main" id="{B667E269-50D4-4DB3-BECD-7E49AD1A853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8469332" y="4194728"/>
            <a:ext cx="1931509" cy="1931509"/>
          </a:xfrm>
          <a:prstGeom prst="rect">
            <a:avLst/>
          </a:prstGeom>
        </p:spPr>
      </p:pic>
    </p:spTree>
    <p:extLst>
      <p:ext uri="{BB962C8B-B14F-4D97-AF65-F5344CB8AC3E}">
        <p14:creationId xmlns:p14="http://schemas.microsoft.com/office/powerpoint/2010/main" val="2067485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rtlCol="0"/>
          <a:lstStyle/>
          <a:p>
            <a:pPr rtl="0" eaLnBrk="1" hangingPunct="1">
              <a:defRPr/>
            </a:pPr>
            <a:r>
              <a:rPr lang="es" dirty="0"/>
              <a:t>Identificar los </a:t>
            </a:r>
            <a:r>
              <a:rPr lang="es" dirty="0" smtClean="0"/>
              <a:t>peligros </a:t>
            </a:r>
            <a:endParaRPr lang="es" dirty="0"/>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167473" y="2105684"/>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a:latin typeface="Arial" panose="020B0604020202020204" pitchFamily="34" charset="0"/>
                <a:cs typeface="Arial" panose="020B0604020202020204" pitchFamily="34" charset="0"/>
              </a:rPr>
              <a:t>¿Cuántos peligros identifica en esta foto?</a:t>
            </a:r>
          </a:p>
        </p:txBody>
      </p:sp>
      <p:pic>
        <p:nvPicPr>
          <p:cNvPr id="8" name="Picture 4" descr="La imagen muestra un andamio con muchos riesgos de seguridad. " title="Image 2.50">
            <a:extLst>
              <a:ext uri="{FF2B5EF4-FFF2-40B4-BE49-F238E27FC236}">
                <a16:creationId xmlns:a16="http://schemas.microsoft.com/office/drawing/2014/main" id="{E1E33939-BB35-4583-94D0-03E1A88DFA3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4139922" y="1688718"/>
            <a:ext cx="6035675" cy="4525963"/>
          </a:xfrm>
          <a:prstGeom prst="rect">
            <a:avLst/>
          </a:prstGeom>
          <a:noFill/>
        </p:spPr>
      </p:pic>
      <p:pic>
        <p:nvPicPr>
          <p:cNvPr id="6" name="Graphic 5" descr="No hay señalización">
            <a:extLst>
              <a:ext uri="{FF2B5EF4-FFF2-40B4-BE49-F238E27FC236}">
                <a16:creationId xmlns:a16="http://schemas.microsoft.com/office/drawing/2014/main" id="{B667E269-50D4-4DB3-BECD-7E49AD1A85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49050" y="2814637"/>
            <a:ext cx="2645884" cy="2645884"/>
          </a:xfrm>
          <a:prstGeom prst="rect">
            <a:avLst/>
          </a:prstGeom>
        </p:spPr>
      </p:pic>
    </p:spTree>
    <p:extLst>
      <p:ext uri="{BB962C8B-B14F-4D97-AF65-F5344CB8AC3E}">
        <p14:creationId xmlns:p14="http://schemas.microsoft.com/office/powerpoint/2010/main" val="2631804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La imagen muestra a un trabajador parado en un andamio hecho en el trabaj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3049" y="2013804"/>
            <a:ext cx="5534025" cy="4143375"/>
          </a:xfrm>
          <a:prstGeom prst="rect">
            <a:avLst/>
          </a:prstGeom>
        </p:spPr>
      </p:pic>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rtlCol="0"/>
          <a:lstStyle/>
          <a:p>
            <a:pPr rtl="0" eaLnBrk="1" hangingPunct="1">
              <a:defRPr/>
            </a:pPr>
            <a:r>
              <a:rPr lang="es" dirty="0"/>
              <a:t>Identificar los </a:t>
            </a:r>
            <a:r>
              <a:rPr lang="es" dirty="0" smtClean="0"/>
              <a:t>peligros  </a:t>
            </a:r>
            <a:endParaRPr lang="es" dirty="0"/>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167473" y="2105684"/>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a:latin typeface="Arial" panose="020B0604020202020204" pitchFamily="34" charset="0"/>
                <a:cs typeface="Arial" panose="020B0604020202020204" pitchFamily="34" charset="0"/>
              </a:rPr>
              <a:t>¿Cuántos peligros identifica en esta foto?</a:t>
            </a:r>
          </a:p>
        </p:txBody>
      </p:sp>
      <p:pic>
        <p:nvPicPr>
          <p:cNvPr id="7" name="Graphic 6" descr="No hay señalización">
            <a:extLst>
              <a:ext uri="{FF2B5EF4-FFF2-40B4-BE49-F238E27FC236}">
                <a16:creationId xmlns:a16="http://schemas.microsoft.com/office/drawing/2014/main" id="{CD2648F0-DFC2-4559-88CC-F36164D9D0D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817374" y="3571876"/>
            <a:ext cx="2262484" cy="2262484"/>
          </a:xfrm>
          <a:prstGeom prst="rect">
            <a:avLst/>
          </a:prstGeom>
        </p:spPr>
      </p:pic>
    </p:spTree>
    <p:extLst>
      <p:ext uri="{BB962C8B-B14F-4D97-AF65-F5344CB8AC3E}">
        <p14:creationId xmlns:p14="http://schemas.microsoft.com/office/powerpoint/2010/main" val="3354745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La imagen muestra a un trabajador parado sobre materiales colocados encima de un andamio móv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9277" y="2225919"/>
            <a:ext cx="5334000" cy="4000500"/>
          </a:xfrm>
          <a:prstGeom prst="rect">
            <a:avLst/>
          </a:prstGeom>
        </p:spPr>
      </p:pic>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rtlCol="0"/>
          <a:lstStyle/>
          <a:p>
            <a:pPr rtl="0" eaLnBrk="1" hangingPunct="1">
              <a:defRPr/>
            </a:pPr>
            <a:r>
              <a:rPr lang="es" dirty="0"/>
              <a:t>Identificar los </a:t>
            </a:r>
            <a:r>
              <a:rPr lang="es" dirty="0" smtClean="0"/>
              <a:t>peligros   </a:t>
            </a:r>
            <a:endParaRPr lang="es" dirty="0"/>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167473" y="2105684"/>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a:latin typeface="Arial" panose="020B0604020202020204" pitchFamily="34" charset="0"/>
                <a:cs typeface="Arial" panose="020B0604020202020204" pitchFamily="34" charset="0"/>
              </a:rPr>
              <a:t>¿Cuántos peligros identifica en esta foto?</a:t>
            </a:r>
          </a:p>
        </p:txBody>
      </p:sp>
      <p:pic>
        <p:nvPicPr>
          <p:cNvPr id="6" name="Graphic 5" descr="No hay señalización">
            <a:extLst>
              <a:ext uri="{FF2B5EF4-FFF2-40B4-BE49-F238E27FC236}">
                <a16:creationId xmlns:a16="http://schemas.microsoft.com/office/drawing/2014/main" id="{F03B5431-3DB1-48E8-8EA7-EB269DC81DC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072187" y="3253778"/>
            <a:ext cx="2267584" cy="2267584"/>
          </a:xfrm>
          <a:prstGeom prst="rect">
            <a:avLst/>
          </a:prstGeom>
        </p:spPr>
      </p:pic>
    </p:spTree>
    <p:extLst>
      <p:ext uri="{BB962C8B-B14F-4D97-AF65-F5344CB8AC3E}">
        <p14:creationId xmlns:p14="http://schemas.microsoft.com/office/powerpoint/2010/main" val="2476125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La imagen muestra ladrillos colocados en un marco de tablones fabrica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2339" y="1910861"/>
            <a:ext cx="5486400" cy="4114800"/>
          </a:xfrm>
          <a:prstGeom prst="rect">
            <a:avLst/>
          </a:prstGeom>
        </p:spPr>
      </p:pic>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a:xfrm>
            <a:off x="342901" y="452718"/>
            <a:ext cx="9707934" cy="1400530"/>
          </a:xfrm>
        </p:spPr>
        <p:txBody>
          <a:bodyPr rtlCol="0"/>
          <a:lstStyle/>
          <a:p>
            <a:pPr rtl="0" eaLnBrk="1" hangingPunct="1">
              <a:defRPr/>
            </a:pPr>
            <a:r>
              <a:rPr lang="es" dirty="0" smtClean="0"/>
              <a:t> Identificar </a:t>
            </a:r>
            <a:r>
              <a:rPr lang="es" dirty="0"/>
              <a:t>los peligros</a:t>
            </a:r>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167473" y="2105684"/>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a:latin typeface="Arial" panose="020B0604020202020204" pitchFamily="34" charset="0"/>
                <a:cs typeface="Arial" panose="020B0604020202020204" pitchFamily="34" charset="0"/>
              </a:rPr>
              <a:t>¿Cuántos peligros identifica en esta foto?</a:t>
            </a:r>
          </a:p>
        </p:txBody>
      </p:sp>
      <p:pic>
        <p:nvPicPr>
          <p:cNvPr id="7" name="Graphic 6" descr="No hay señalización">
            <a:extLst>
              <a:ext uri="{FF2B5EF4-FFF2-40B4-BE49-F238E27FC236}">
                <a16:creationId xmlns:a16="http://schemas.microsoft.com/office/drawing/2014/main" id="{721E99F3-8642-4C21-8EAF-3D99D951A48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29313" y="2530483"/>
            <a:ext cx="2703739" cy="2703739"/>
          </a:xfrm>
          <a:prstGeom prst="rect">
            <a:avLst/>
          </a:prstGeom>
        </p:spPr>
      </p:pic>
    </p:spTree>
    <p:extLst>
      <p:ext uri="{BB962C8B-B14F-4D97-AF65-F5344CB8AC3E}">
        <p14:creationId xmlns:p14="http://schemas.microsoft.com/office/powerpoint/2010/main" val="963375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La imagen muestra a un trabajador parado en un andamio hecho en el trabajo que presenta numerosos riesgos de 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2708" y="1863602"/>
            <a:ext cx="5791200" cy="4162425"/>
          </a:xfrm>
          <a:prstGeom prst="rect">
            <a:avLst/>
          </a:prstGeom>
        </p:spPr>
      </p:pic>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a:xfrm>
            <a:off x="167473" y="452718"/>
            <a:ext cx="9883361" cy="1400530"/>
          </a:xfrm>
        </p:spPr>
        <p:txBody>
          <a:bodyPr rtlCol="0"/>
          <a:lstStyle/>
          <a:p>
            <a:pPr rtl="0" eaLnBrk="1" hangingPunct="1">
              <a:defRPr/>
            </a:pPr>
            <a:r>
              <a:rPr lang="es" dirty="0" smtClean="0"/>
              <a:t>  Identificar </a:t>
            </a:r>
            <a:r>
              <a:rPr lang="es" dirty="0"/>
              <a:t>los peligros</a:t>
            </a:r>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167473" y="2105684"/>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a:latin typeface="Arial" panose="020B0604020202020204" pitchFamily="34" charset="0"/>
                <a:cs typeface="Arial" panose="020B0604020202020204" pitchFamily="34" charset="0"/>
              </a:rPr>
              <a:t>¿Cuántos peligros identifica en esta foto?</a:t>
            </a:r>
          </a:p>
        </p:txBody>
      </p:sp>
      <p:pic>
        <p:nvPicPr>
          <p:cNvPr id="6" name="Graphic 5" descr="No hay señalización">
            <a:extLst>
              <a:ext uri="{FF2B5EF4-FFF2-40B4-BE49-F238E27FC236}">
                <a16:creationId xmlns:a16="http://schemas.microsoft.com/office/drawing/2014/main" id="{B526D66D-E22D-45A1-A2E9-06A3A79A25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492450" y="3890021"/>
            <a:ext cx="1977614" cy="1977614"/>
          </a:xfrm>
          <a:prstGeom prst="rect">
            <a:avLst/>
          </a:prstGeom>
        </p:spPr>
      </p:pic>
      <p:pic>
        <p:nvPicPr>
          <p:cNvPr id="8" name="Graphic 7" descr="No hay señalización">
            <a:extLst>
              <a:ext uri="{FF2B5EF4-FFF2-40B4-BE49-F238E27FC236}">
                <a16:creationId xmlns:a16="http://schemas.microsoft.com/office/drawing/2014/main" id="{2997430F-33CE-4CDA-8ADF-146B5C7E253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31050" y="2831272"/>
            <a:ext cx="1977614" cy="1977614"/>
          </a:xfrm>
          <a:prstGeom prst="rect">
            <a:avLst/>
          </a:prstGeom>
        </p:spPr>
      </p:pic>
    </p:spTree>
    <p:extLst>
      <p:ext uri="{BB962C8B-B14F-4D97-AF65-F5344CB8AC3E}">
        <p14:creationId xmlns:p14="http://schemas.microsoft.com/office/powerpoint/2010/main" val="10126911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La imagen muestra un andamio de cuadro fabricado con numerosos riesgos de segurida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529" y="1981200"/>
            <a:ext cx="5343525" cy="4114800"/>
          </a:xfrm>
          <a:prstGeom prst="rect">
            <a:avLst/>
          </a:prstGeom>
        </p:spPr>
      </p:pic>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a:xfrm>
            <a:off x="0" y="452718"/>
            <a:ext cx="10050835" cy="1400530"/>
          </a:xfrm>
        </p:spPr>
        <p:txBody>
          <a:bodyPr rtlCol="0"/>
          <a:lstStyle/>
          <a:p>
            <a:pPr rtl="0" eaLnBrk="1" hangingPunct="1">
              <a:defRPr/>
            </a:pPr>
            <a:r>
              <a:rPr lang="es" dirty="0" smtClean="0"/>
              <a:t>   Identificar </a:t>
            </a:r>
            <a:r>
              <a:rPr lang="es" dirty="0"/>
              <a:t>los peligros</a:t>
            </a:r>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167473" y="2105684"/>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a:latin typeface="Arial" panose="020B0604020202020204" pitchFamily="34" charset="0"/>
                <a:cs typeface="Arial" panose="020B0604020202020204" pitchFamily="34" charset="0"/>
              </a:rPr>
              <a:t>¿Cuántos peligros identifica en esta foto?</a:t>
            </a:r>
          </a:p>
        </p:txBody>
      </p:sp>
      <p:pic>
        <p:nvPicPr>
          <p:cNvPr id="7" name="Graphic 6" descr="No hay señalización">
            <a:extLst>
              <a:ext uri="{FF2B5EF4-FFF2-40B4-BE49-F238E27FC236}">
                <a16:creationId xmlns:a16="http://schemas.microsoft.com/office/drawing/2014/main" id="{913F5265-F58C-409E-84E3-095EE0F0B1F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241100" y="3128021"/>
            <a:ext cx="1977614" cy="1977614"/>
          </a:xfrm>
          <a:prstGeom prst="rect">
            <a:avLst/>
          </a:prstGeom>
        </p:spPr>
      </p:pic>
    </p:spTree>
    <p:extLst>
      <p:ext uri="{BB962C8B-B14F-4D97-AF65-F5344CB8AC3E}">
        <p14:creationId xmlns:p14="http://schemas.microsoft.com/office/powerpoint/2010/main" val="6980094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latin typeface="Arial" panose="020B0604020202020204" pitchFamily="34" charset="0"/>
                <a:cs typeface="Arial" panose="020B0604020202020204" pitchFamily="34" charset="0"/>
              </a:rPr>
              <a:t>Información de copyright © 2018 </a:t>
            </a:r>
            <a:endParaRPr lang="en-US" dirty="0"/>
          </a:p>
        </p:txBody>
      </p:sp>
      <p:sp>
        <p:nvSpPr>
          <p:cNvPr id="3" name="Content Placeholder 2"/>
          <p:cNvSpPr>
            <a:spLocks noGrp="1"/>
          </p:cNvSpPr>
          <p:nvPr>
            <p:ph idx="1"/>
          </p:nvPr>
        </p:nvSpPr>
        <p:spPr>
          <a:xfrm>
            <a:off x="1103312" y="1664208"/>
            <a:ext cx="9339136" cy="4584191"/>
          </a:xfrm>
        </p:spPr>
        <p:txBody>
          <a:bodyPr rtlCol="0">
            <a:normAutofit fontScale="62500" lnSpcReduction="20000"/>
          </a:bodyPr>
          <a:lstStyle/>
          <a:p>
            <a:pPr rtl="0"/>
            <a:r>
              <a:rPr lang="es">
                <a:latin typeface="Arial" panose="020B0604020202020204" pitchFamily="34" charset="0"/>
                <a:cs typeface="Arial" panose="020B0604020202020204" pitchFamily="34" charset="0"/>
              </a:rPr>
              <a:t>Este material es propiedad con derechos de autor de </a:t>
            </a:r>
            <a:r>
              <a:rPr lang="es" b="1">
                <a:latin typeface="Arial" panose="020B0604020202020204" pitchFamily="34" charset="0"/>
                <a:cs typeface="Arial" panose="020B0604020202020204" pitchFamily="34" charset="0"/>
              </a:rPr>
              <a:t>Job-Site Safety Institute </a:t>
            </a:r>
            <a:r>
              <a:rPr lang="es">
                <a:latin typeface="Arial" panose="020B0604020202020204" pitchFamily="34" charset="0"/>
                <a:cs typeface="Arial" panose="020B0604020202020204" pitchFamily="34" charset="0"/>
              </a:rPr>
              <a:t>y la </a:t>
            </a:r>
            <a:r>
              <a:rPr lang="es" b="1">
                <a:latin typeface="Arial" panose="020B0604020202020204" pitchFamily="34" charset="0"/>
                <a:cs typeface="Arial" panose="020B0604020202020204" pitchFamily="34" charset="0"/>
              </a:rPr>
              <a:t>Asociación Nacional de Constructores de Viviendas</a:t>
            </a:r>
            <a:r>
              <a:rPr lang="es">
                <a:latin typeface="Arial" panose="020B0604020202020204" pitchFamily="34" charset="0"/>
                <a:cs typeface="Arial" panose="020B0604020202020204" pitchFamily="34" charset="0"/>
              </a:rPr>
              <a:t>. Conforme con la reglamentación federal, OSHA se reserva la licencia de usar y difusión de dicho material con el propósito de promover la seguridad y la salud en el lugar de trabajo. El </a:t>
            </a:r>
            <a:r>
              <a:rPr lang="es" b="1">
                <a:latin typeface="Arial" panose="020B0604020202020204" pitchFamily="34" charset="0"/>
                <a:cs typeface="Arial" panose="020B0604020202020204" pitchFamily="34" charset="0"/>
              </a:rPr>
              <a:t>Job-Site Safety Institute </a:t>
            </a:r>
            <a:r>
              <a:rPr lang="es">
                <a:latin typeface="Arial" panose="020B0604020202020204" pitchFamily="34" charset="0"/>
                <a:cs typeface="Arial" panose="020B0604020202020204" pitchFamily="34" charset="0"/>
              </a:rPr>
              <a:t>y la </a:t>
            </a:r>
            <a:r>
              <a:rPr lang="es" b="1">
                <a:latin typeface="Arial" panose="020B0604020202020204" pitchFamily="34" charset="0"/>
                <a:cs typeface="Arial" panose="020B0604020202020204" pitchFamily="34" charset="0"/>
              </a:rPr>
              <a:t>Asociación Nacional de Constructores de Viviendas </a:t>
            </a:r>
            <a:r>
              <a:rPr lang="es">
                <a:latin typeface="Arial" panose="020B0604020202020204" pitchFamily="34" charset="0"/>
                <a:cs typeface="Arial" panose="020B0604020202020204" pitchFamily="34" charset="0"/>
              </a:rPr>
              <a:t>autorizan a los empleadores y profesionales de seguridad y salud en el lugar de trabajo a utilizar este material, distribuido por o a través de OSHA, en sus lugares o prácticas de trabajo, de acuerdo con las pautas contenidas en el material.</a:t>
            </a:r>
          </a:p>
          <a:p>
            <a:pPr rtl="0"/>
            <a:r>
              <a:rPr lang="es">
                <a:latin typeface="Arial" panose="020B0604020202020204" pitchFamily="34" charset="0"/>
                <a:cs typeface="Arial" panose="020B0604020202020204" pitchFamily="34" charset="0"/>
              </a:rPr>
              <a:t>A este fin, se concede permiso para utilizar dicho material con derechos de autor únicamente con fines no comerciales, educativos, personales o académicos. El material puede ser utilizado e incorporado en otros programas de seguridad y salud en el lugar de trabajo, con la condición de que no se cobre ninguna tarifa por el uso posterior del material. Se prohíbe el uso del material para cualquier otro propósito, en particular el uso comercial sin una autorización previa expresa y por escrito del titular de los derechos de autor. Además, cualquier modificación al material está prohibida sin la autorización previa, expresa y por escrito de los propietarios de los derechos de autor.</a:t>
            </a:r>
          </a:p>
          <a:p>
            <a:pPr rtl="0"/>
            <a:endParaRPr lang="en-US" dirty="0"/>
          </a:p>
        </p:txBody>
      </p:sp>
    </p:spTree>
    <p:extLst>
      <p:ext uri="{BB962C8B-B14F-4D97-AF65-F5344CB8AC3E}">
        <p14:creationId xmlns:p14="http://schemas.microsoft.com/office/powerpoint/2010/main" val="2816746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La imagen muestra un andamio hecho en el trabajo con numerosos riesgos de segurid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3916" y="1872028"/>
            <a:ext cx="5715000" cy="4286250"/>
          </a:xfrm>
          <a:prstGeom prst="rect">
            <a:avLst/>
          </a:prstGeom>
        </p:spPr>
      </p:pic>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rtlCol="0"/>
          <a:lstStyle/>
          <a:p>
            <a:pPr rtl="0" eaLnBrk="1" hangingPunct="1">
              <a:defRPr/>
            </a:pPr>
            <a:r>
              <a:rPr lang="es" dirty="0" smtClean="0"/>
              <a:t> Identificar </a:t>
            </a:r>
            <a:r>
              <a:rPr lang="es" dirty="0"/>
              <a:t>los </a:t>
            </a:r>
            <a:r>
              <a:rPr lang="es" dirty="0" smtClean="0"/>
              <a:t>peligros </a:t>
            </a:r>
            <a:endParaRPr lang="es" dirty="0"/>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167473" y="2105684"/>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a:latin typeface="Arial" panose="020B0604020202020204" pitchFamily="34" charset="0"/>
                <a:cs typeface="Arial" panose="020B0604020202020204" pitchFamily="34" charset="0"/>
              </a:rPr>
              <a:t>¿Cuántos peligros identifica en esta foto?</a:t>
            </a:r>
          </a:p>
        </p:txBody>
      </p:sp>
      <p:pic>
        <p:nvPicPr>
          <p:cNvPr id="6" name="Graphic 5" descr="No hay señalización">
            <a:extLst>
              <a:ext uri="{FF2B5EF4-FFF2-40B4-BE49-F238E27FC236}">
                <a16:creationId xmlns:a16="http://schemas.microsoft.com/office/drawing/2014/main" id="{42F46FBC-DE9F-4148-8FAA-9D80EA16F25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43600" y="2830521"/>
            <a:ext cx="2275114" cy="2275114"/>
          </a:xfrm>
          <a:prstGeom prst="rect">
            <a:avLst/>
          </a:prstGeom>
        </p:spPr>
      </p:pic>
    </p:spTree>
    <p:extLst>
      <p:ext uri="{BB962C8B-B14F-4D97-AF65-F5344CB8AC3E}">
        <p14:creationId xmlns:p14="http://schemas.microsoft.com/office/powerpoint/2010/main" val="41552221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La imagen muestra a un trabajador trepando el refuerzo cruzado de un andamio de cuadro fabrica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592" y="1494693"/>
            <a:ext cx="5867400" cy="4572000"/>
          </a:xfrm>
          <a:prstGeom prst="rect">
            <a:avLst/>
          </a:prstGeom>
        </p:spPr>
      </p:pic>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rtlCol="0"/>
          <a:lstStyle/>
          <a:p>
            <a:pPr rtl="0" eaLnBrk="1" hangingPunct="1">
              <a:defRPr/>
            </a:pPr>
            <a:r>
              <a:rPr lang="es" dirty="0" smtClean="0"/>
              <a:t> Identificar </a:t>
            </a:r>
            <a:r>
              <a:rPr lang="es" dirty="0"/>
              <a:t>los </a:t>
            </a:r>
            <a:r>
              <a:rPr lang="es" dirty="0" smtClean="0"/>
              <a:t>peligros  </a:t>
            </a:r>
            <a:endParaRPr lang="es" dirty="0"/>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167473" y="2105684"/>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a:latin typeface="Arial" panose="020B0604020202020204" pitchFamily="34" charset="0"/>
                <a:cs typeface="Arial" panose="020B0604020202020204" pitchFamily="34" charset="0"/>
              </a:rPr>
              <a:t>¿Cuántos peligros identifica en esta foto?</a:t>
            </a:r>
          </a:p>
        </p:txBody>
      </p:sp>
      <p:pic>
        <p:nvPicPr>
          <p:cNvPr id="7" name="Graphic 6" descr="No hay señalización">
            <a:extLst>
              <a:ext uri="{FF2B5EF4-FFF2-40B4-BE49-F238E27FC236}">
                <a16:creationId xmlns:a16="http://schemas.microsoft.com/office/drawing/2014/main" id="{D87EA346-4504-4427-B228-360AC3497E0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348472" y="2715937"/>
            <a:ext cx="2575151" cy="2575151"/>
          </a:xfrm>
          <a:prstGeom prst="rect">
            <a:avLst/>
          </a:prstGeom>
        </p:spPr>
      </p:pic>
    </p:spTree>
    <p:extLst>
      <p:ext uri="{BB962C8B-B14F-4D97-AF65-F5344CB8AC3E}">
        <p14:creationId xmlns:p14="http://schemas.microsoft.com/office/powerpoint/2010/main" val="7213339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3D51E5E8-3062-46F3-91B7-973E4BD17857}"/>
              </a:ext>
            </a:extLst>
          </p:cNvPr>
          <p:cNvSpPr>
            <a:spLocks noGrp="1" noChangeArrowheads="1"/>
          </p:cNvSpPr>
          <p:nvPr>
            <p:ph type="title"/>
          </p:nvPr>
        </p:nvSpPr>
        <p:spPr>
          <a:xfrm>
            <a:off x="342901" y="452718"/>
            <a:ext cx="9707934" cy="1400530"/>
          </a:xfrm>
        </p:spPr>
        <p:txBody>
          <a:bodyPr rtlCol="0"/>
          <a:lstStyle/>
          <a:p>
            <a:pPr rtl="0" eaLnBrk="1" hangingPunct="1">
              <a:defRPr/>
            </a:pPr>
            <a:r>
              <a:rPr lang="es" dirty="0" smtClean="0"/>
              <a:t>  Identificar </a:t>
            </a:r>
            <a:r>
              <a:rPr lang="es" dirty="0"/>
              <a:t>los </a:t>
            </a:r>
            <a:r>
              <a:rPr lang="es" dirty="0" smtClean="0"/>
              <a:t>peligros </a:t>
            </a:r>
            <a:endParaRPr lang="es" dirty="0"/>
          </a:p>
        </p:txBody>
      </p:sp>
      <p:pic>
        <p:nvPicPr>
          <p:cNvPr id="105475" name="Picture 3" descr="La imagen muestra una sección dañada de las tablas de un andamio." title="Image 2.58">
            <a:extLst>
              <a:ext uri="{FF2B5EF4-FFF2-40B4-BE49-F238E27FC236}">
                <a16:creationId xmlns:a16="http://schemas.microsoft.com/office/drawing/2014/main" id="{8A961B25-4E68-4B0D-A2D8-76C59A7D9E53}"/>
              </a:ext>
            </a:extLst>
          </p:cNvPr>
          <p:cNvPicPr>
            <a:picLocks noGrp="1" noChangeAspect="1" noChangeArrowheads="1"/>
          </p:cNvPicPr>
          <p:nvPr>
            <p:ph idx="1"/>
          </p:nvPr>
        </p:nvPicPr>
        <p:blipFill>
          <a:blip r:embed="rId3">
            <a:lum bright="18000"/>
            <a:extLst>
              <a:ext uri="{28A0092B-C50C-407E-A947-70E740481C1C}">
                <a14:useLocalDpi xmlns:a14="http://schemas.microsoft.com/office/drawing/2010/main"/>
              </a:ext>
            </a:extLst>
          </a:blip>
          <a:srcRect/>
          <a:stretch>
            <a:fillRect/>
          </a:stretch>
        </p:blipFill>
        <p:spPr>
          <a:xfrm>
            <a:off x="1524000" y="1346478"/>
            <a:ext cx="7348695" cy="5511521"/>
          </a:xfrm>
          <a:solidFill>
            <a:schemeClr val="bg1"/>
          </a:solidFill>
        </p:spPr>
      </p:pic>
      <p:pic>
        <p:nvPicPr>
          <p:cNvPr id="4" name="Graphic 3" descr="No hay señalización">
            <a:extLst>
              <a:ext uri="{FF2B5EF4-FFF2-40B4-BE49-F238E27FC236}">
                <a16:creationId xmlns:a16="http://schemas.microsoft.com/office/drawing/2014/main" id="{81D59783-73F1-4852-894A-D12DFE46918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3443288" y="3454409"/>
            <a:ext cx="2603726" cy="2603726"/>
          </a:xfrm>
          <a:prstGeom prst="rect">
            <a:avLst/>
          </a:prstGeom>
        </p:spPr>
      </p:pic>
    </p:spTree>
    <p:extLst>
      <p:ext uri="{BB962C8B-B14F-4D97-AF65-F5344CB8AC3E}">
        <p14:creationId xmlns:p14="http://schemas.microsoft.com/office/powerpoint/2010/main" val="41367582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6" name="Rectangle 10">
            <a:extLst>
              <a:ext uri="{FF2B5EF4-FFF2-40B4-BE49-F238E27FC236}">
                <a16:creationId xmlns:a16="http://schemas.microsoft.com/office/drawing/2014/main" id="{BD39069A-248C-4DFB-BDA1-7D6009BC15F6}"/>
              </a:ext>
            </a:extLst>
          </p:cNvPr>
          <p:cNvSpPr>
            <a:spLocks noGrp="1" noChangeArrowheads="1"/>
          </p:cNvSpPr>
          <p:nvPr>
            <p:ph type="title"/>
          </p:nvPr>
        </p:nvSpPr>
        <p:spPr>
          <a:xfrm>
            <a:off x="619734" y="461510"/>
            <a:ext cx="9404723" cy="1400530"/>
          </a:xfrm>
        </p:spPr>
        <p:txBody>
          <a:bodyPr rtlCol="0"/>
          <a:lstStyle/>
          <a:p>
            <a:pPr rtl="0" eaLnBrk="1" hangingPunct="1">
              <a:defRPr/>
            </a:pPr>
            <a:r>
              <a:rPr lang="es" dirty="0" smtClean="0"/>
              <a:t>  Identificar </a:t>
            </a:r>
            <a:r>
              <a:rPr lang="es" dirty="0"/>
              <a:t>los </a:t>
            </a:r>
            <a:r>
              <a:rPr lang="es" dirty="0" smtClean="0"/>
              <a:t>peligros  </a:t>
            </a:r>
            <a:endParaRPr lang="es" dirty="0"/>
          </a:p>
        </p:txBody>
      </p:sp>
      <p:pic>
        <p:nvPicPr>
          <p:cNvPr id="107523" name="Picture 9" descr="La imagen muestra ladrillos colocados en secciones dañadas de tablas de andamios." title="Image 2.59">
            <a:extLst>
              <a:ext uri="{FF2B5EF4-FFF2-40B4-BE49-F238E27FC236}">
                <a16:creationId xmlns:a16="http://schemas.microsoft.com/office/drawing/2014/main" id="{FD2CA871-28DE-4D59-A971-DCBD2DC07A1C}"/>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2015112" y="1519814"/>
            <a:ext cx="6897775" cy="5058014"/>
          </a:xfrm>
          <a:noFill/>
        </p:spPr>
      </p:pic>
      <p:pic>
        <p:nvPicPr>
          <p:cNvPr id="4" name="Graphic 3" descr="No hay señalización">
            <a:extLst>
              <a:ext uri="{FF2B5EF4-FFF2-40B4-BE49-F238E27FC236}">
                <a16:creationId xmlns:a16="http://schemas.microsoft.com/office/drawing/2014/main" id="{8BC6BA0F-CA8D-4599-B66D-6C38D3A2C3A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100512" y="2527762"/>
            <a:ext cx="3303814" cy="3303814"/>
          </a:xfrm>
          <a:prstGeom prst="rect">
            <a:avLst/>
          </a:prstGeom>
        </p:spPr>
      </p:pic>
    </p:spTree>
    <p:extLst>
      <p:ext uri="{BB962C8B-B14F-4D97-AF65-F5344CB8AC3E}">
        <p14:creationId xmlns:p14="http://schemas.microsoft.com/office/powerpoint/2010/main" val="596780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81" name="Rectangle 5">
            <a:extLst>
              <a:ext uri="{FF2B5EF4-FFF2-40B4-BE49-F238E27FC236}">
                <a16:creationId xmlns:a16="http://schemas.microsoft.com/office/drawing/2014/main" id="{04C238F2-311D-4747-B900-8DE04C75F9A7}"/>
              </a:ext>
            </a:extLst>
          </p:cNvPr>
          <p:cNvSpPr>
            <a:spLocks noGrp="1" noChangeArrowheads="1"/>
          </p:cNvSpPr>
          <p:nvPr>
            <p:ph type="title"/>
          </p:nvPr>
        </p:nvSpPr>
        <p:spPr/>
        <p:txBody>
          <a:bodyPr rtlCol="0"/>
          <a:lstStyle/>
          <a:p>
            <a:pPr rtl="0" eaLnBrk="1" hangingPunct="1">
              <a:defRPr/>
            </a:pPr>
            <a:r>
              <a:rPr lang="es" dirty="0" smtClean="0"/>
              <a:t>   Identificar </a:t>
            </a:r>
            <a:r>
              <a:rPr lang="es" dirty="0"/>
              <a:t>los </a:t>
            </a:r>
            <a:r>
              <a:rPr lang="es" dirty="0" smtClean="0"/>
              <a:t>peligros </a:t>
            </a:r>
            <a:endParaRPr lang="es" dirty="0"/>
          </a:p>
        </p:txBody>
      </p:sp>
      <p:pic>
        <p:nvPicPr>
          <p:cNvPr id="125955" name="Picture 4" descr="La imagen muestra un andamio hecho en el trabajo con trabajadores que trabajan desde él. " title="Image 2.60">
            <a:extLst>
              <a:ext uri="{FF2B5EF4-FFF2-40B4-BE49-F238E27FC236}">
                <a16:creationId xmlns:a16="http://schemas.microsoft.com/office/drawing/2014/main" id="{5265F463-C4DC-47C6-96F2-822C7B898E0A}"/>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42240" y="1224559"/>
            <a:ext cx="7511255" cy="5633441"/>
          </a:xfrm>
          <a:noFill/>
        </p:spPr>
      </p:pic>
      <p:pic>
        <p:nvPicPr>
          <p:cNvPr id="4" name="Picture 4" descr="La imagen muestra un andamio hecho en el trabajo con trabajadores que trabajan desde él. " title="Image 2.60">
            <a:extLst>
              <a:ext uri="{FF2B5EF4-FFF2-40B4-BE49-F238E27FC236}">
                <a16:creationId xmlns:a16="http://schemas.microsoft.com/office/drawing/2014/main" id="{D9B3DF82-EECA-465B-865E-9BC561381AC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89825" y="1625256"/>
            <a:ext cx="4702175" cy="36576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 name="Graphic 4" descr="No hay señalización">
            <a:extLst>
              <a:ext uri="{FF2B5EF4-FFF2-40B4-BE49-F238E27FC236}">
                <a16:creationId xmlns:a16="http://schemas.microsoft.com/office/drawing/2014/main" id="{E35A5EB2-9DD3-4C17-8993-1155EF71A9B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8424608" y="1853248"/>
            <a:ext cx="2996279" cy="2996279"/>
          </a:xfrm>
          <a:prstGeom prst="rect">
            <a:avLst/>
          </a:prstGeom>
        </p:spPr>
      </p:pic>
    </p:spTree>
    <p:extLst>
      <p:ext uri="{BB962C8B-B14F-4D97-AF65-F5344CB8AC3E}">
        <p14:creationId xmlns:p14="http://schemas.microsoft.com/office/powerpoint/2010/main" val="34796113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9" name="Rectangle 5">
            <a:extLst>
              <a:ext uri="{FF2B5EF4-FFF2-40B4-BE49-F238E27FC236}">
                <a16:creationId xmlns:a16="http://schemas.microsoft.com/office/drawing/2014/main" id="{A41B293D-F42E-41A8-A2E4-3FCE53D4415E}"/>
              </a:ext>
            </a:extLst>
          </p:cNvPr>
          <p:cNvSpPr>
            <a:spLocks noGrp="1" noChangeArrowheads="1"/>
          </p:cNvSpPr>
          <p:nvPr>
            <p:ph type="title"/>
          </p:nvPr>
        </p:nvSpPr>
        <p:spPr>
          <a:xfrm>
            <a:off x="646111" y="452718"/>
            <a:ext cx="11220992" cy="1400530"/>
          </a:xfrm>
        </p:spPr>
        <p:txBody>
          <a:bodyPr rtlCol="0"/>
          <a:lstStyle/>
          <a:p>
            <a:pPr rtl="0" eaLnBrk="1" hangingPunct="1">
              <a:defRPr/>
            </a:pPr>
            <a:r>
              <a:rPr lang="es"/>
              <a:t>Prácticas seguras - Andamio completamente entablonado</a:t>
            </a:r>
          </a:p>
        </p:txBody>
      </p:sp>
      <p:pic>
        <p:nvPicPr>
          <p:cNvPr id="111619" name="Picture 4" descr="La imagen muestra un andamio de armazón fabricado correctamente con tablones." title="Image 2.61">
            <a:extLst>
              <a:ext uri="{FF2B5EF4-FFF2-40B4-BE49-F238E27FC236}">
                <a16:creationId xmlns:a16="http://schemas.microsoft.com/office/drawing/2014/main" id="{5BE970ED-E95B-47B4-825F-E7315A57DB79}"/>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2672080" y="1760270"/>
            <a:ext cx="6484480" cy="4683236"/>
          </a:xfrm>
          <a:noFill/>
        </p:spPr>
      </p:pic>
    </p:spTree>
    <p:extLst>
      <p:ext uri="{BB962C8B-B14F-4D97-AF65-F5344CB8AC3E}">
        <p14:creationId xmlns:p14="http://schemas.microsoft.com/office/powerpoint/2010/main" val="54806414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F3135AA4-6E26-425B-8D92-7F6C29D655D6}"/>
              </a:ext>
            </a:extLst>
          </p:cNvPr>
          <p:cNvSpPr>
            <a:spLocks noGrp="1" noChangeArrowheads="1"/>
          </p:cNvSpPr>
          <p:nvPr>
            <p:ph type="title"/>
          </p:nvPr>
        </p:nvSpPr>
        <p:spPr>
          <a:xfrm>
            <a:off x="646111" y="452718"/>
            <a:ext cx="11100412" cy="1400530"/>
          </a:xfrm>
        </p:spPr>
        <p:txBody>
          <a:bodyPr rtlCol="0"/>
          <a:lstStyle/>
          <a:p>
            <a:pPr rtl="0" eaLnBrk="1" hangingPunct="1">
              <a:defRPr/>
            </a:pPr>
            <a:r>
              <a:rPr lang="es"/>
              <a:t>Prácticas de seguridad - Andamio con gato hidráulico</a:t>
            </a:r>
          </a:p>
        </p:txBody>
      </p:sp>
      <p:pic>
        <p:nvPicPr>
          <p:cNvPr id="2" name="Picture 1" descr="La imagen muestra a un trabajador en un andamio con gato hidráulico." title="Image 2.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3680" y="1741777"/>
            <a:ext cx="6608445" cy="4949752"/>
          </a:xfrm>
          <a:prstGeom prst="rect">
            <a:avLst/>
          </a:prstGeom>
        </p:spPr>
      </p:pic>
    </p:spTree>
    <p:extLst>
      <p:ext uri="{BB962C8B-B14F-4D97-AF65-F5344CB8AC3E}">
        <p14:creationId xmlns:p14="http://schemas.microsoft.com/office/powerpoint/2010/main" val="67047193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BCDF93B0-45BB-456E-BA7F-0FE8D790568E}"/>
              </a:ext>
            </a:extLst>
          </p:cNvPr>
          <p:cNvSpPr>
            <a:spLocks noGrp="1" noChangeArrowheads="1"/>
          </p:cNvSpPr>
          <p:nvPr>
            <p:ph type="title"/>
          </p:nvPr>
        </p:nvSpPr>
        <p:spPr>
          <a:xfrm>
            <a:off x="676256" y="369560"/>
            <a:ext cx="10967104" cy="1400530"/>
          </a:xfrm>
        </p:spPr>
        <p:txBody>
          <a:bodyPr rtlCol="0"/>
          <a:lstStyle/>
          <a:p>
            <a:pPr rtl="0" eaLnBrk="1" hangingPunct="1">
              <a:defRPr/>
            </a:pPr>
            <a:r>
              <a:rPr lang="es" sz="3600"/>
              <a:t>Sistema personal de detención de caídas (PFAS) utilizado con andamio para escalera</a:t>
            </a:r>
          </a:p>
        </p:txBody>
      </p:sp>
      <p:pic>
        <p:nvPicPr>
          <p:cNvPr id="2" name="Picture 1" descr="La imagen muestra a un trabajador usando un PFAS en un andamio para escalera." title="Image 2.6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3840" y="1622934"/>
            <a:ext cx="6883440" cy="5164728"/>
          </a:xfrm>
          <a:prstGeom prst="rect">
            <a:avLst/>
          </a:prstGeom>
        </p:spPr>
      </p:pic>
    </p:spTree>
    <p:extLst>
      <p:ext uri="{BB962C8B-B14F-4D97-AF65-F5344CB8AC3E}">
        <p14:creationId xmlns:p14="http://schemas.microsoft.com/office/powerpoint/2010/main" val="383230678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id="{D45BC4DD-9F1D-47E3-BE0B-F0F2AD038F5A}"/>
              </a:ext>
            </a:extLst>
          </p:cNvPr>
          <p:cNvSpPr>
            <a:spLocks noGrp="1" noChangeArrowheads="1"/>
          </p:cNvSpPr>
          <p:nvPr>
            <p:ph type="title"/>
          </p:nvPr>
        </p:nvSpPr>
        <p:spPr/>
        <p:txBody>
          <a:bodyPr rtlCol="0"/>
          <a:lstStyle/>
          <a:p>
            <a:pPr rtl="0" eaLnBrk="1" hangingPunct="1">
              <a:defRPr/>
            </a:pPr>
            <a:r>
              <a:rPr lang="es"/>
              <a:t>Plataforma aérea</a:t>
            </a:r>
          </a:p>
        </p:txBody>
      </p:sp>
      <p:sp>
        <p:nvSpPr>
          <p:cNvPr id="132099" name="Rectangle 3">
            <a:extLst>
              <a:ext uri="{FF2B5EF4-FFF2-40B4-BE49-F238E27FC236}">
                <a16:creationId xmlns:a16="http://schemas.microsoft.com/office/drawing/2014/main" id="{114C3B0E-70F4-4B0C-A03C-06C3BA9C0C24}"/>
              </a:ext>
            </a:extLst>
          </p:cNvPr>
          <p:cNvSpPr>
            <a:spLocks noGrp="1" noChangeArrowheads="1"/>
          </p:cNvSpPr>
          <p:nvPr>
            <p:ph idx="1"/>
          </p:nvPr>
        </p:nvSpPr>
        <p:spPr>
          <a:xfrm>
            <a:off x="1104293" y="1693689"/>
            <a:ext cx="8946541" cy="4195481"/>
          </a:xfrm>
        </p:spPr>
        <p:txBody>
          <a:bodyPr rtlCol="0">
            <a:normAutofit fontScale="85000" lnSpcReduction="20000"/>
          </a:bodyPr>
          <a:lstStyle/>
          <a:p>
            <a:pPr rtl="0" eaLnBrk="1" hangingPunct="1"/>
            <a:r>
              <a:rPr lang="es"/>
              <a:t>Las plataformas aéreas (por ejemplo, plataformas telescópicas) o las cestas elevadoras de personal aprobadas en carretillas elevadoras para terreno irregular son una alternativa segura para trabajar desde:</a:t>
            </a:r>
          </a:p>
          <a:p>
            <a:pPr lvl="2" rtl="0" eaLnBrk="1" hangingPunct="1"/>
            <a:r>
              <a:rPr lang="es"/>
              <a:t>Escaleras, o</a:t>
            </a:r>
            <a:r>
              <a:rPr lang="es" b="1"/>
              <a:t> </a:t>
            </a:r>
          </a:p>
          <a:p>
            <a:pPr lvl="2" rtl="0" eaLnBrk="1" hangingPunct="1"/>
            <a:r>
              <a:rPr lang="es"/>
              <a:t>otros tipos de andamios. </a:t>
            </a:r>
          </a:p>
          <a:p>
            <a:pPr rtl="0" eaLnBrk="1" hangingPunct="1"/>
            <a:r>
              <a:rPr lang="es"/>
              <a:t>Se puede usar un elevador aéreo para la instalación de:</a:t>
            </a:r>
          </a:p>
          <a:p>
            <a:pPr lvl="2" rtl="0" eaLnBrk="1" hangingPunct="1"/>
            <a:r>
              <a:rPr lang="es"/>
              <a:t>ventanas</a:t>
            </a:r>
          </a:p>
          <a:p>
            <a:pPr lvl="2" rtl="0" eaLnBrk="1" hangingPunct="1"/>
            <a:r>
              <a:rPr lang="es"/>
              <a:t>plafón</a:t>
            </a:r>
          </a:p>
          <a:p>
            <a:pPr lvl="2" rtl="0" eaLnBrk="1" hangingPunct="1"/>
            <a:r>
              <a:rPr lang="es"/>
              <a:t>revestimiento</a:t>
            </a:r>
          </a:p>
          <a:p>
            <a:pPr lvl="2" rtl="0" eaLnBrk="1" hangingPunct="1"/>
            <a:r>
              <a:rPr lang="es"/>
              <a:t>canalones</a:t>
            </a:r>
          </a:p>
          <a:p>
            <a:pPr lvl="2" rtl="0" eaLnBrk="1" hangingPunct="1"/>
            <a:r>
              <a:rPr lang="es"/>
              <a:t>planchas para paredes</a:t>
            </a:r>
          </a:p>
        </p:txBody>
      </p:sp>
    </p:spTree>
    <p:extLst>
      <p:ext uri="{BB962C8B-B14F-4D97-AF65-F5344CB8AC3E}">
        <p14:creationId xmlns:p14="http://schemas.microsoft.com/office/powerpoint/2010/main" val="391360109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197D-0B2B-405D-A4DE-315978726DAB}"/>
              </a:ext>
            </a:extLst>
          </p:cNvPr>
          <p:cNvSpPr>
            <a:spLocks noGrp="1"/>
          </p:cNvSpPr>
          <p:nvPr>
            <p:ph type="title"/>
          </p:nvPr>
        </p:nvSpPr>
        <p:spPr/>
        <p:txBody>
          <a:bodyPr rtlCol="0"/>
          <a:lstStyle/>
          <a:p>
            <a:pPr rtl="0">
              <a:defRPr/>
            </a:pPr>
            <a:r>
              <a:rPr lang="es"/>
              <a:t>Plataformas aéreas, </a:t>
            </a:r>
            <a:r>
              <a:rPr lang="es" sz="3200"/>
              <a:t>cont</a:t>
            </a:r>
            <a:r>
              <a:rPr lang="es" sz="2800"/>
              <a:t>.</a:t>
            </a:r>
          </a:p>
        </p:txBody>
      </p:sp>
      <p:pic>
        <p:nvPicPr>
          <p:cNvPr id="4" name="Picture 3" descr="La imagen muestra una plataforma aérea en un sitio de trabajo." title="Image 2.6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1748" y="1371600"/>
            <a:ext cx="8534400" cy="5334000"/>
          </a:xfrm>
          <a:prstGeom prst="rect">
            <a:avLst/>
          </a:prstGeom>
        </p:spPr>
      </p:pic>
    </p:spTree>
    <p:extLst>
      <p:ext uri="{BB962C8B-B14F-4D97-AF65-F5344CB8AC3E}">
        <p14:creationId xmlns:p14="http://schemas.microsoft.com/office/powerpoint/2010/main" val="337826831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dirty="0"/>
              <a:t>Objetivos de aprendizaje: Sección </a:t>
            </a:r>
            <a:r>
              <a:rPr lang="es" dirty="0" smtClean="0"/>
              <a:t>3</a:t>
            </a:r>
            <a:endParaRPr lang="es" dirty="0"/>
          </a:p>
        </p:txBody>
      </p:sp>
      <p:sp>
        <p:nvSpPr>
          <p:cNvPr id="3" name="Content Placeholder 2"/>
          <p:cNvSpPr>
            <a:spLocks noGrp="1"/>
          </p:cNvSpPr>
          <p:nvPr>
            <p:ph idx="1"/>
          </p:nvPr>
        </p:nvSpPr>
        <p:spPr/>
        <p:txBody>
          <a:bodyPr rtlCol="0">
            <a:normAutofit fontScale="92500" lnSpcReduction="10000"/>
          </a:bodyPr>
          <a:lstStyle/>
          <a:p>
            <a:r>
              <a:rPr lang="es-ES" dirty="0"/>
              <a:t>Identificar los requisitos generales para armar y usar andamios en forma segura. </a:t>
            </a:r>
          </a:p>
          <a:p>
            <a:r>
              <a:rPr lang="es-ES" dirty="0"/>
              <a:t>Identificar las responsabilidades de la persona competente.</a:t>
            </a:r>
          </a:p>
          <a:p>
            <a:r>
              <a:rPr lang="es-ES" dirty="0"/>
              <a:t>Saber acceder a los andamios de manera segura.</a:t>
            </a:r>
          </a:p>
          <a:p>
            <a:r>
              <a:rPr lang="es-ES" dirty="0"/>
              <a:t>Determinar cuál es la protección adecuada contra caídas, incluidos las barandillas y los sistemas personales de detención de caídas.</a:t>
            </a:r>
          </a:p>
          <a:p>
            <a:r>
              <a:rPr lang="es-ES" dirty="0"/>
              <a:t>Identificar los requisitos de seguridad correspondientes a tipos específicos de andamios</a:t>
            </a:r>
            <a:r>
              <a:rPr lang="es-ES" dirty="0" smtClean="0"/>
              <a:t>.</a:t>
            </a:r>
            <a:endParaRPr lang="es-ES" dirty="0"/>
          </a:p>
        </p:txBody>
      </p:sp>
    </p:spTree>
    <p:extLst>
      <p:ext uri="{BB962C8B-B14F-4D97-AF65-F5344CB8AC3E}">
        <p14:creationId xmlns:p14="http://schemas.microsoft.com/office/powerpoint/2010/main" val="2025071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3267750-B4C1-43E8-9B92-CE93D33030B9}"/>
              </a:ext>
            </a:extLst>
          </p:cNvPr>
          <p:cNvSpPr>
            <a:spLocks noGrp="1"/>
          </p:cNvSpPr>
          <p:nvPr>
            <p:ph type="title"/>
          </p:nvPr>
        </p:nvSpPr>
        <p:spPr/>
        <p:txBody>
          <a:bodyPr rtlCol="0"/>
          <a:lstStyle/>
          <a:p>
            <a:pPr rtl="0">
              <a:defRPr/>
            </a:pPr>
            <a:r>
              <a:rPr lang="es" dirty="0" smtClean="0"/>
              <a:t> Plataformas </a:t>
            </a:r>
            <a:r>
              <a:rPr lang="es" dirty="0"/>
              <a:t>aéreas, </a:t>
            </a:r>
            <a:r>
              <a:rPr lang="es" sz="3200" dirty="0"/>
              <a:t>cont</a:t>
            </a:r>
            <a:r>
              <a:rPr lang="es" sz="2800" dirty="0"/>
              <a:t>.</a:t>
            </a:r>
          </a:p>
        </p:txBody>
      </p:sp>
      <p:pic>
        <p:nvPicPr>
          <p:cNvPr id="136195" name="Content Placeholder 3" descr="La imagen muestra una cesta de hombre unida a una carretilla elevadora todoterreno. " title="Image 2.65">
            <a:extLst>
              <a:ext uri="{FF2B5EF4-FFF2-40B4-BE49-F238E27FC236}">
                <a16:creationId xmlns:a16="http://schemas.microsoft.com/office/drawing/2014/main" id="{B23843D2-9CAD-489D-A210-87411717A6DF}"/>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143000" y="1447800"/>
            <a:ext cx="4648200" cy="5410200"/>
          </a:xfrm>
        </p:spPr>
      </p:pic>
      <p:pic>
        <p:nvPicPr>
          <p:cNvPr id="136196" name="Picture 6" descr="La imagen muestra a un trabajador que usa un PFAS conectado a una cesta elevadora aérea." title="Image 2.66">
            <a:extLst>
              <a:ext uri="{FF2B5EF4-FFF2-40B4-BE49-F238E27FC236}">
                <a16:creationId xmlns:a16="http://schemas.microsoft.com/office/drawing/2014/main" id="{5D5A6DFE-B630-445F-8F77-4F5E30B3023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48401" y="1447800"/>
            <a:ext cx="47545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70031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584DF039-7BA1-4DF3-998D-0F213CF4696C}"/>
              </a:ext>
            </a:extLst>
          </p:cNvPr>
          <p:cNvSpPr>
            <a:spLocks noGrp="1" noChangeArrowheads="1"/>
          </p:cNvSpPr>
          <p:nvPr>
            <p:ph type="title"/>
          </p:nvPr>
        </p:nvSpPr>
        <p:spPr/>
        <p:txBody>
          <a:bodyPr rtlCol="0"/>
          <a:lstStyle/>
          <a:p>
            <a:pPr rtl="0" eaLnBrk="1" hangingPunct="1">
              <a:defRPr/>
            </a:pPr>
            <a:r>
              <a:rPr lang="es" dirty="0" smtClean="0"/>
              <a:t>  Plataformas </a:t>
            </a:r>
            <a:r>
              <a:rPr lang="es" dirty="0"/>
              <a:t>aéreas, </a:t>
            </a:r>
            <a:r>
              <a:rPr lang="es" sz="3200" dirty="0"/>
              <a:t>cont.</a:t>
            </a:r>
          </a:p>
        </p:txBody>
      </p:sp>
      <p:sp>
        <p:nvSpPr>
          <p:cNvPr id="254979" name="Rectangle 3">
            <a:extLst>
              <a:ext uri="{FF2B5EF4-FFF2-40B4-BE49-F238E27FC236}">
                <a16:creationId xmlns:a16="http://schemas.microsoft.com/office/drawing/2014/main" id="{A0F7D479-08B2-4F20-AC9C-1F0FF043B2C9}"/>
              </a:ext>
            </a:extLst>
          </p:cNvPr>
          <p:cNvSpPr>
            <a:spLocks noGrp="1" noChangeArrowheads="1"/>
          </p:cNvSpPr>
          <p:nvPr>
            <p:ph idx="1"/>
          </p:nvPr>
        </p:nvSpPr>
        <p:spPr>
          <a:xfrm>
            <a:off x="1981200" y="1600200"/>
            <a:ext cx="8229600" cy="4343400"/>
          </a:xfrm>
          <a:solidFill>
            <a:schemeClr val="bg1"/>
          </a:solidFill>
          <a:ln w="38100" cap="flat" cmpd="dbl" algn="ctr">
            <a:solidFill>
              <a:schemeClr val="tx1"/>
            </a:solidFill>
            <a:miter lim="800000"/>
            <a:headEnd/>
            <a:tailEnd/>
          </a:ln>
          <a:effectLst>
            <a:outerShdw dist="35921" dir="2700000" algn="ctr" rotWithShape="0">
              <a:schemeClr val="bg2"/>
            </a:outerShdw>
          </a:effectLst>
        </p:spPr>
        <p:txBody>
          <a:bodyPr rtlCol="0">
            <a:normAutofit fontScale="92500"/>
          </a:bodyPr>
          <a:lstStyle/>
          <a:p>
            <a:pPr marL="609600" indent="-609600" rtl="0">
              <a:buNone/>
            </a:pPr>
            <a:r>
              <a:rPr lang="es" sz="2400" dirty="0" smtClean="0"/>
              <a:t>La </a:t>
            </a:r>
            <a:r>
              <a:rPr lang="es" sz="2400" dirty="0" smtClean="0">
                <a:solidFill>
                  <a:srgbClr val="FF3300"/>
                </a:solidFill>
              </a:rPr>
              <a:t>Persona </a:t>
            </a:r>
            <a:r>
              <a:rPr lang="es" sz="2400" dirty="0">
                <a:solidFill>
                  <a:srgbClr val="FF3300"/>
                </a:solidFill>
              </a:rPr>
              <a:t>competente</a:t>
            </a:r>
            <a:r>
              <a:rPr lang="es" sz="2400" dirty="0"/>
              <a:t> deberá:</a:t>
            </a:r>
          </a:p>
          <a:p>
            <a:pPr marL="609600" indent="-609600" rtl="0"/>
            <a:r>
              <a:rPr lang="es" sz="2400" dirty="0"/>
              <a:t>Restrinja la operación de plataformas aéreas o vehículos de montacargas al personal capacitado y autorizado.</a:t>
            </a:r>
          </a:p>
          <a:p>
            <a:pPr marL="609600" indent="-609600" rtl="0"/>
            <a:r>
              <a:rPr lang="es" sz="2400" dirty="0"/>
              <a:t>Use solo cestas de personal construidas comercialmente, diseñadas para levantar trabajadores. </a:t>
            </a:r>
          </a:p>
          <a:p>
            <a:pPr marL="990600" lvl="1" indent="-533400" rtl="0"/>
            <a:r>
              <a:rPr lang="es" dirty="0"/>
              <a:t>Siga los estándares del Instituto Nacional Americano de Estándares (ANSI) para el uso de cestas elevadoras de personal.</a:t>
            </a:r>
          </a:p>
          <a:p>
            <a:pPr marL="609600" indent="-609600" rtl="0"/>
            <a:r>
              <a:rPr lang="es" sz="2400" dirty="0"/>
              <a:t>Asegúrese de que no se usen cajas de manufactura casera levantadas con una carretilla elevadora: las cajas de manufactura casera son inaceptables.</a:t>
            </a:r>
          </a:p>
        </p:txBody>
      </p:sp>
    </p:spTree>
    <p:extLst>
      <p:ext uri="{BB962C8B-B14F-4D97-AF65-F5344CB8AC3E}">
        <p14:creationId xmlns:p14="http://schemas.microsoft.com/office/powerpoint/2010/main" val="22491273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9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49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49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49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ED6C6106-340F-4603-94E8-92D479B1279A}"/>
              </a:ext>
            </a:extLst>
          </p:cNvPr>
          <p:cNvSpPr>
            <a:spLocks noGrp="1" noChangeArrowheads="1"/>
          </p:cNvSpPr>
          <p:nvPr>
            <p:ph type="title"/>
          </p:nvPr>
        </p:nvSpPr>
        <p:spPr/>
        <p:txBody>
          <a:bodyPr rtlCol="0"/>
          <a:lstStyle/>
          <a:p>
            <a:pPr rtl="0" eaLnBrk="1" hangingPunct="1">
              <a:defRPr/>
            </a:pPr>
            <a:r>
              <a:rPr lang="es" dirty="0"/>
              <a:t>Plataformas aéreas, </a:t>
            </a:r>
            <a:r>
              <a:rPr lang="es" sz="3200" dirty="0"/>
              <a:t>cont</a:t>
            </a:r>
            <a:r>
              <a:rPr lang="es" sz="3200" dirty="0" smtClean="0"/>
              <a:t>. </a:t>
            </a:r>
            <a:endParaRPr lang="es" sz="3200" dirty="0"/>
          </a:p>
        </p:txBody>
      </p:sp>
      <p:sp>
        <p:nvSpPr>
          <p:cNvPr id="140291" name="Rectangle 3">
            <a:extLst>
              <a:ext uri="{FF2B5EF4-FFF2-40B4-BE49-F238E27FC236}">
                <a16:creationId xmlns:a16="http://schemas.microsoft.com/office/drawing/2014/main" id="{0D370B8E-3898-440A-96B4-4FFB2BD5F6E7}"/>
              </a:ext>
            </a:extLst>
          </p:cNvPr>
          <p:cNvSpPr>
            <a:spLocks noGrp="1" noChangeArrowheads="1"/>
          </p:cNvSpPr>
          <p:nvPr>
            <p:ph idx="1"/>
          </p:nvPr>
        </p:nvSpPr>
        <p:spPr/>
        <p:txBody>
          <a:bodyPr rtlCol="0"/>
          <a:lstStyle/>
          <a:p>
            <a:pPr rtl="0" eaLnBrk="1" hangingPunct="1">
              <a:buFontTx/>
              <a:buNone/>
            </a:pPr>
            <a:r>
              <a:rPr lang="es" sz="3600"/>
              <a:t>Cuando está en la plataforma:</a:t>
            </a:r>
          </a:p>
          <a:p>
            <a:pPr rtl="0" eaLnBrk="1" hangingPunct="1"/>
            <a:r>
              <a:rPr lang="es" sz="3600"/>
              <a:t>Use un arnés de cuerpo completo.</a:t>
            </a:r>
          </a:p>
          <a:p>
            <a:pPr rtl="0" eaLnBrk="1" hangingPunct="1"/>
            <a:r>
              <a:rPr lang="es" sz="3600"/>
              <a:t>Conecte la cuerda de amarre al brazo o un punto de anclaje aprobado dentro de la cesta.</a:t>
            </a:r>
          </a:p>
          <a:p>
            <a:pPr rtl="0" eaLnBrk="1" hangingPunct="1"/>
            <a:endParaRPr lang="en-US" altLang="en-US"/>
          </a:p>
        </p:txBody>
      </p:sp>
    </p:spTree>
    <p:extLst>
      <p:ext uri="{BB962C8B-B14F-4D97-AF65-F5344CB8AC3E}">
        <p14:creationId xmlns:p14="http://schemas.microsoft.com/office/powerpoint/2010/main" val="72064443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B971E685-B7EF-4E0F-8221-6BCEABF5073E}"/>
              </a:ext>
            </a:extLst>
          </p:cNvPr>
          <p:cNvSpPr>
            <a:spLocks noGrp="1" noChangeArrowheads="1"/>
          </p:cNvSpPr>
          <p:nvPr>
            <p:ph type="title"/>
          </p:nvPr>
        </p:nvSpPr>
        <p:spPr>
          <a:xfrm>
            <a:off x="646111" y="452718"/>
            <a:ext cx="11251249" cy="1400530"/>
          </a:xfrm>
        </p:spPr>
        <p:txBody>
          <a:bodyPr rtlCol="0"/>
          <a:lstStyle/>
          <a:p>
            <a:pPr rtl="0" eaLnBrk="1" hangingPunct="1">
              <a:defRPr/>
            </a:pPr>
            <a:r>
              <a:rPr lang="es" dirty="0"/>
              <a:t>Uso apropiado de PFAS dentro de la cesta</a:t>
            </a:r>
          </a:p>
        </p:txBody>
      </p:sp>
      <p:pic>
        <p:nvPicPr>
          <p:cNvPr id="2" name="Picture 1" descr="La imagen muestra a un trabajador en una cesta de hombre conectada a un elevador aéreo. " title="Image 2.6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63682" y="1318729"/>
            <a:ext cx="7115175" cy="5334000"/>
          </a:xfrm>
          <a:prstGeom prst="rect">
            <a:avLst/>
          </a:prstGeom>
        </p:spPr>
      </p:pic>
    </p:spTree>
    <p:extLst>
      <p:ext uri="{BB962C8B-B14F-4D97-AF65-F5344CB8AC3E}">
        <p14:creationId xmlns:p14="http://schemas.microsoft.com/office/powerpoint/2010/main" val="134960185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FDF1D229-0AA9-461D-88E0-443C8B0811B6}"/>
              </a:ext>
            </a:extLst>
          </p:cNvPr>
          <p:cNvSpPr>
            <a:spLocks noGrp="1" noChangeArrowheads="1"/>
          </p:cNvSpPr>
          <p:nvPr>
            <p:ph type="title"/>
          </p:nvPr>
        </p:nvSpPr>
        <p:spPr/>
        <p:txBody>
          <a:bodyPr rtlCol="0"/>
          <a:lstStyle/>
          <a:p>
            <a:pPr rtl="0" eaLnBrk="1" hangingPunct="1">
              <a:defRPr/>
            </a:pPr>
            <a:r>
              <a:rPr lang="es" dirty="0"/>
              <a:t>Plataformas aéreas, </a:t>
            </a:r>
            <a:r>
              <a:rPr lang="es" sz="3200" dirty="0"/>
              <a:t>cont</a:t>
            </a:r>
            <a:r>
              <a:rPr lang="es" sz="3200" dirty="0" smtClean="0"/>
              <a:t>.  </a:t>
            </a:r>
            <a:endParaRPr lang="es" sz="3200" dirty="0"/>
          </a:p>
        </p:txBody>
      </p:sp>
      <p:sp>
        <p:nvSpPr>
          <p:cNvPr id="146435" name="Rectangle 3">
            <a:extLst>
              <a:ext uri="{FF2B5EF4-FFF2-40B4-BE49-F238E27FC236}">
                <a16:creationId xmlns:a16="http://schemas.microsoft.com/office/drawing/2014/main" id="{E62E8B20-55B7-41C0-91F3-A62E4133E08E}"/>
              </a:ext>
            </a:extLst>
          </p:cNvPr>
          <p:cNvSpPr>
            <a:spLocks noGrp="1" noChangeArrowheads="1"/>
          </p:cNvSpPr>
          <p:nvPr>
            <p:ph idx="1"/>
          </p:nvPr>
        </p:nvSpPr>
        <p:spPr/>
        <p:txBody>
          <a:bodyPr rtlCol="0"/>
          <a:lstStyle/>
          <a:p>
            <a:pPr rtl="0" eaLnBrk="1" hangingPunct="1">
              <a:lnSpc>
                <a:spcPct val="90000"/>
              </a:lnSpc>
              <a:buFontTx/>
              <a:buNone/>
            </a:pPr>
            <a:r>
              <a:rPr lang="es"/>
              <a:t>Cuando está en la plataforma:</a:t>
            </a:r>
          </a:p>
          <a:p>
            <a:pPr rtl="0" eaLnBrk="1" hangingPunct="1">
              <a:lnSpc>
                <a:spcPct val="90000"/>
              </a:lnSpc>
            </a:pPr>
            <a:r>
              <a:rPr lang="es"/>
              <a:t>Párese siempre en el piso de la canasta. </a:t>
            </a:r>
          </a:p>
          <a:p>
            <a:pPr rtl="0" eaLnBrk="1" hangingPunct="1">
              <a:lnSpc>
                <a:spcPct val="90000"/>
              </a:lnSpc>
            </a:pPr>
            <a:r>
              <a:rPr lang="es"/>
              <a:t>No se siente ni se suba al borde de la canasta, ni se incline sobre el borde, ni salga de la canasta.</a:t>
            </a:r>
          </a:p>
          <a:p>
            <a:pPr rtl="0" eaLnBrk="1" hangingPunct="1">
              <a:lnSpc>
                <a:spcPct val="90000"/>
              </a:lnSpc>
            </a:pPr>
            <a:r>
              <a:rPr lang="es"/>
              <a:t>No use una escalera u otros objetos para aumentar el alcance.</a:t>
            </a:r>
          </a:p>
        </p:txBody>
      </p:sp>
    </p:spTree>
    <p:extLst>
      <p:ext uri="{BB962C8B-B14F-4D97-AF65-F5344CB8AC3E}">
        <p14:creationId xmlns:p14="http://schemas.microsoft.com/office/powerpoint/2010/main" val="263513295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2BCBD162-8C3B-458D-8389-456A487504A9}"/>
              </a:ext>
            </a:extLst>
          </p:cNvPr>
          <p:cNvSpPr>
            <a:spLocks noGrp="1" noChangeArrowheads="1"/>
          </p:cNvSpPr>
          <p:nvPr>
            <p:ph type="title"/>
          </p:nvPr>
        </p:nvSpPr>
        <p:spPr>
          <a:xfrm>
            <a:off x="646111" y="452718"/>
            <a:ext cx="9404723" cy="918882"/>
          </a:xfrm>
        </p:spPr>
        <p:txBody>
          <a:bodyPr rtlCol="0"/>
          <a:lstStyle/>
          <a:p>
            <a:pPr rtl="0" eaLnBrk="1" hangingPunct="1">
              <a:defRPr/>
            </a:pPr>
            <a:r>
              <a:rPr lang="es" dirty="0" smtClean="0"/>
              <a:t> Plataformas </a:t>
            </a:r>
            <a:r>
              <a:rPr lang="es" dirty="0"/>
              <a:t>aéreas, </a:t>
            </a:r>
            <a:r>
              <a:rPr lang="es" sz="3200" dirty="0"/>
              <a:t>cont</a:t>
            </a:r>
            <a:r>
              <a:rPr lang="es" sz="3200" dirty="0" smtClean="0"/>
              <a:t>. </a:t>
            </a:r>
            <a:endParaRPr lang="es" sz="3200" dirty="0"/>
          </a:p>
        </p:txBody>
      </p:sp>
      <p:sp>
        <p:nvSpPr>
          <p:cNvPr id="148483" name="Rectangle 3">
            <a:extLst>
              <a:ext uri="{FF2B5EF4-FFF2-40B4-BE49-F238E27FC236}">
                <a16:creationId xmlns:a16="http://schemas.microsoft.com/office/drawing/2014/main" id="{9E452F4C-5614-4603-8044-AC9FA117E584}"/>
              </a:ext>
            </a:extLst>
          </p:cNvPr>
          <p:cNvSpPr>
            <a:spLocks noGrp="1" noChangeArrowheads="1"/>
          </p:cNvSpPr>
          <p:nvPr>
            <p:ph idx="1"/>
          </p:nvPr>
        </p:nvSpPr>
        <p:spPr>
          <a:xfrm>
            <a:off x="1104293" y="1575398"/>
            <a:ext cx="8946541" cy="4195481"/>
          </a:xfrm>
        </p:spPr>
        <p:txBody>
          <a:bodyPr rtlCol="0"/>
          <a:lstStyle/>
          <a:p>
            <a:pPr rtl="0" eaLnBrk="1" hangingPunct="1">
              <a:lnSpc>
                <a:spcPct val="90000"/>
              </a:lnSpc>
              <a:buFontTx/>
              <a:buNone/>
            </a:pPr>
            <a:r>
              <a:rPr lang="es"/>
              <a:t>Al operar la plataforma:</a:t>
            </a:r>
          </a:p>
          <a:p>
            <a:pPr rtl="0" eaLnBrk="1" hangingPunct="1">
              <a:lnSpc>
                <a:spcPct val="90000"/>
              </a:lnSpc>
            </a:pPr>
            <a:r>
              <a:rPr lang="es" dirty="0"/>
              <a:t>Manténgase en los controles todo el tiempo.</a:t>
            </a:r>
          </a:p>
          <a:p>
            <a:pPr rtl="0" eaLnBrk="1" hangingPunct="1">
              <a:lnSpc>
                <a:spcPct val="90000"/>
              </a:lnSpc>
            </a:pPr>
            <a:r>
              <a:rPr lang="es" dirty="0"/>
              <a:t>No mueva el vehículo mientras una persona está en la canasta elevada.</a:t>
            </a:r>
            <a:r>
              <a:rPr lang="es" b="1" dirty="0"/>
              <a:t> </a:t>
            </a:r>
            <a:endParaRPr lang="en-US" altLang="en-US" dirty="0"/>
          </a:p>
          <a:p>
            <a:pPr rtl="0" eaLnBrk="1" hangingPunct="1">
              <a:lnSpc>
                <a:spcPct val="90000"/>
              </a:lnSpc>
            </a:pPr>
            <a:r>
              <a:rPr lang="es" dirty="0"/>
              <a:t>Use el equipo solo cuando esté en terreno estable y nivelado.</a:t>
            </a:r>
          </a:p>
          <a:p>
            <a:pPr rtl="0" eaLnBrk="1" hangingPunct="1">
              <a:lnSpc>
                <a:spcPct val="90000"/>
              </a:lnSpc>
            </a:pPr>
            <a:r>
              <a:rPr lang="es" dirty="0"/>
              <a:t>Mantenga una distancia mínima requerida de 10 pies (3 m) de las líneas eléctricas que transportan 50 kilovoltios o menos.</a:t>
            </a:r>
          </a:p>
        </p:txBody>
      </p:sp>
    </p:spTree>
    <p:extLst>
      <p:ext uri="{BB962C8B-B14F-4D97-AF65-F5344CB8AC3E}">
        <p14:creationId xmlns:p14="http://schemas.microsoft.com/office/powerpoint/2010/main" val="343634536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9" name="Rectangle 5">
            <a:extLst>
              <a:ext uri="{FF2B5EF4-FFF2-40B4-BE49-F238E27FC236}">
                <a16:creationId xmlns:a16="http://schemas.microsoft.com/office/drawing/2014/main" id="{0A1F8D9A-C089-47DB-83C8-BF21D093C394}"/>
              </a:ext>
            </a:extLst>
          </p:cNvPr>
          <p:cNvSpPr>
            <a:spLocks noGrp="1" noChangeArrowheads="1"/>
          </p:cNvSpPr>
          <p:nvPr>
            <p:ph type="title"/>
          </p:nvPr>
        </p:nvSpPr>
        <p:spPr/>
        <p:txBody>
          <a:bodyPr rtlCol="0"/>
          <a:lstStyle/>
          <a:p>
            <a:pPr rtl="0" eaLnBrk="1" hangingPunct="1">
              <a:defRPr/>
            </a:pPr>
            <a:r>
              <a:rPr lang="es"/>
              <a:t>Por qué es necesario un arnés</a:t>
            </a:r>
            <a:endParaRPr lang="en-US" dirty="0"/>
          </a:p>
        </p:txBody>
      </p:sp>
      <p:pic>
        <p:nvPicPr>
          <p:cNvPr id="2" name="Picture 1" descr="La imagen muestra una plataforma aérea que se ha volcado y un trabajador cuelga de su arnés de la cesta de hombre." title="Image 2.6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65352" y="1352941"/>
            <a:ext cx="7191375" cy="5248275"/>
          </a:xfrm>
          <a:prstGeom prst="rect">
            <a:avLst/>
          </a:prstGeom>
        </p:spPr>
      </p:pic>
    </p:spTree>
    <p:extLst>
      <p:ext uri="{BB962C8B-B14F-4D97-AF65-F5344CB8AC3E}">
        <p14:creationId xmlns:p14="http://schemas.microsoft.com/office/powerpoint/2010/main" val="187369162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Andamios</a:t>
            </a:r>
            <a:endParaRPr lang="en-US" dirty="0"/>
          </a:p>
        </p:txBody>
      </p:sp>
    </p:spTree>
    <p:extLst>
      <p:ext uri="{BB962C8B-B14F-4D97-AF65-F5344CB8AC3E}">
        <p14:creationId xmlns:p14="http://schemas.microsoft.com/office/powerpoint/2010/main" val="2112242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8B367DC4-8A0D-4BF1-BBBE-520FCBBA4D3A}"/>
              </a:ext>
            </a:extLst>
          </p:cNvPr>
          <p:cNvSpPr>
            <a:spLocks noGrp="1" noChangeArrowheads="1"/>
          </p:cNvSpPr>
          <p:nvPr>
            <p:ph type="title"/>
          </p:nvPr>
        </p:nvSpPr>
        <p:spPr/>
        <p:txBody>
          <a:bodyPr rtlCol="0"/>
          <a:lstStyle/>
          <a:p>
            <a:pPr rtl="0" eaLnBrk="1" hangingPunct="1">
              <a:defRPr/>
            </a:pPr>
            <a:r>
              <a:rPr lang="es"/>
              <a:t>Andamios </a:t>
            </a:r>
            <a:endParaRPr lang="en-US" sz="3600" dirty="0"/>
          </a:p>
        </p:txBody>
      </p:sp>
      <p:sp>
        <p:nvSpPr>
          <p:cNvPr id="76803" name="Rectangle 3">
            <a:extLst>
              <a:ext uri="{FF2B5EF4-FFF2-40B4-BE49-F238E27FC236}">
                <a16:creationId xmlns:a16="http://schemas.microsoft.com/office/drawing/2014/main" id="{7FFDBD81-5131-45A6-B305-7F3F7DA0A5C8}"/>
              </a:ext>
            </a:extLst>
          </p:cNvPr>
          <p:cNvSpPr>
            <a:spLocks noGrp="1" noChangeArrowheads="1"/>
          </p:cNvSpPr>
          <p:nvPr>
            <p:ph idx="1"/>
          </p:nvPr>
        </p:nvSpPr>
        <p:spPr>
          <a:xfrm>
            <a:off x="269300" y="2052918"/>
            <a:ext cx="5997521" cy="4195481"/>
          </a:xfrm>
        </p:spPr>
        <p:txBody>
          <a:bodyPr rtlCol="0"/>
          <a:lstStyle/>
          <a:p>
            <a:pPr marL="0" indent="0" rtl="0" eaLnBrk="1" hangingPunct="1">
              <a:buFontTx/>
              <a:buNone/>
            </a:pPr>
            <a:r>
              <a:rPr lang="es"/>
              <a:t>Una alternativa segura al uso de escaleras es usar:</a:t>
            </a:r>
          </a:p>
          <a:p>
            <a:pPr rtl="0" eaLnBrk="1" hangingPunct="1"/>
            <a:r>
              <a:rPr lang="es"/>
              <a:t>Andamio interior y exterior</a:t>
            </a:r>
          </a:p>
          <a:p>
            <a:pPr rtl="0" eaLnBrk="1" hangingPunct="1"/>
            <a:r>
              <a:rPr lang="es"/>
              <a:t>Plataforma aérea </a:t>
            </a:r>
          </a:p>
          <a:p>
            <a:pPr rtl="0" eaLnBrk="1" hangingPunct="1">
              <a:buFontTx/>
              <a:buNone/>
            </a:pPr>
            <a:r>
              <a:rPr lang="es"/>
              <a:t>... si se siguen los requisitos de OSHA y las prácticas de seguridad. </a:t>
            </a:r>
          </a:p>
          <a:p>
            <a:pPr lvl="1" rtl="0" eaLnBrk="1" hangingPunct="1">
              <a:buFontTx/>
              <a:buNone/>
            </a:pPr>
            <a:endParaRPr lang="en-US" altLang="en-US" dirty="0"/>
          </a:p>
        </p:txBody>
      </p:sp>
      <p:pic>
        <p:nvPicPr>
          <p:cNvPr id="5" name="Picture 3" descr="La imagen muestra un andamio de cuadro fabricado cerca del costado de una casa en construcción." title="Image 2.34">
            <a:extLst>
              <a:ext uri="{FF2B5EF4-FFF2-40B4-BE49-F238E27FC236}">
                <a16:creationId xmlns:a16="http://schemas.microsoft.com/office/drawing/2014/main" id="{A6D3592D-B80C-440F-989E-2565D9372A4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66821" y="1152983"/>
            <a:ext cx="5796439" cy="44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25957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Tipos de andamios </a:t>
            </a:r>
          </a:p>
        </p:txBody>
      </p:sp>
      <p:sp>
        <p:nvSpPr>
          <p:cNvPr id="3" name="Content Placeholder 2"/>
          <p:cNvSpPr>
            <a:spLocks noGrp="1"/>
          </p:cNvSpPr>
          <p:nvPr>
            <p:ph idx="1"/>
          </p:nvPr>
        </p:nvSpPr>
        <p:spPr/>
        <p:txBody>
          <a:bodyPr rtlCol="0"/>
          <a:lstStyle/>
          <a:p>
            <a:pPr marL="346075" indent="-346075" rtl="0">
              <a:buNone/>
              <a:defRPr/>
            </a:pPr>
            <a:r>
              <a:rPr lang="es"/>
              <a:t>Tres tipos básicos:</a:t>
            </a:r>
          </a:p>
          <a:p>
            <a:pPr rtl="0"/>
            <a:r>
              <a:rPr lang="es" b="1"/>
              <a:t>Andamios soportados</a:t>
            </a:r>
            <a:r>
              <a:rPr lang="es"/>
              <a:t> - plataformas soportadas por miembros rígidos que soportan cargas, como postes, patas, marcos y estabilizadores.</a:t>
            </a:r>
          </a:p>
          <a:p>
            <a:pPr rtl="0"/>
            <a:r>
              <a:rPr lang="es" b="1"/>
              <a:t>Andamios suspendidos</a:t>
            </a:r>
            <a:r>
              <a:rPr lang="es"/>
              <a:t> - plataformas suspendidas por cuerdas u otro soporte superior no rígido.</a:t>
            </a:r>
            <a:endParaRPr lang="en-US" altLang="en-US" dirty="0"/>
          </a:p>
          <a:p>
            <a:pPr rtl="0"/>
            <a:r>
              <a:rPr lang="es" b="1"/>
              <a:t>Plataformas aéreas</a:t>
            </a:r>
            <a:r>
              <a:rPr lang="es"/>
              <a:t> - como “cestas elevadoras” o “camiones grúa”.</a:t>
            </a:r>
            <a:endParaRPr lang="en-US" altLang="en-US" dirty="0"/>
          </a:p>
          <a:p>
            <a:pPr rtl="0"/>
            <a:endParaRPr lang="en-US" dirty="0"/>
          </a:p>
        </p:txBody>
      </p:sp>
    </p:spTree>
    <p:extLst>
      <p:ext uri="{BB962C8B-B14F-4D97-AF65-F5344CB8AC3E}">
        <p14:creationId xmlns:p14="http://schemas.microsoft.com/office/powerpoint/2010/main" val="2218168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CD53CFD-3A9F-4DB2-A7B9-F5B4BAA275AD}"/>
              </a:ext>
            </a:extLst>
          </p:cNvPr>
          <p:cNvSpPr>
            <a:spLocks noGrp="1"/>
          </p:cNvSpPr>
          <p:nvPr>
            <p:ph type="title"/>
          </p:nvPr>
        </p:nvSpPr>
        <p:spPr/>
        <p:txBody>
          <a:bodyPr rtlCol="0"/>
          <a:lstStyle/>
          <a:p>
            <a:pPr rtl="0"/>
            <a:r>
              <a:rPr lang="es" sz="4000">
                <a:ea typeface="ＭＳ Ｐゴシック" panose="020B0600070205080204" pitchFamily="34" charset="-128"/>
              </a:rPr>
              <a:t>Requisitos de la Persona Competente</a:t>
            </a:r>
          </a:p>
        </p:txBody>
      </p:sp>
      <p:sp>
        <p:nvSpPr>
          <p:cNvPr id="20483" name="Content Placeholder 2">
            <a:extLst>
              <a:ext uri="{FF2B5EF4-FFF2-40B4-BE49-F238E27FC236}">
                <a16:creationId xmlns:a16="http://schemas.microsoft.com/office/drawing/2014/main" id="{FDF97CA8-E18A-4FFC-BF9A-A091C28BE868}"/>
              </a:ext>
            </a:extLst>
          </p:cNvPr>
          <p:cNvSpPr>
            <a:spLocks noGrp="1"/>
          </p:cNvSpPr>
          <p:nvPr>
            <p:ph idx="1"/>
          </p:nvPr>
        </p:nvSpPr>
        <p:spPr>
          <a:xfrm>
            <a:off x="986413" y="1517301"/>
            <a:ext cx="8229600" cy="4648200"/>
          </a:xfrm>
        </p:spPr>
        <p:txBody>
          <a:bodyPr rtlCol="0"/>
          <a:lstStyle/>
          <a:p>
            <a:pPr rtl="0"/>
            <a:r>
              <a:rPr lang="es">
                <a:ea typeface="ＭＳ Ｐゴシック" panose="020B0600070205080204" pitchFamily="34" charset="-128"/>
              </a:rPr>
              <a:t>Designada por el empleador.</a:t>
            </a:r>
          </a:p>
          <a:p>
            <a:pPr rtl="0"/>
            <a:r>
              <a:rPr lang="es">
                <a:ea typeface="ＭＳ Ｐゴシック" panose="020B0600070205080204" pitchFamily="34" charset="-128"/>
              </a:rPr>
              <a:t>Tiene el conocimiento y la experiencia necesarios para identificar los peligros existentes y predecibles.</a:t>
            </a:r>
          </a:p>
          <a:p>
            <a:pPr rtl="0"/>
            <a:r>
              <a:rPr lang="es">
                <a:ea typeface="ＭＳ Ｐゴシック" panose="020B0600070205080204" pitchFamily="34" charset="-128"/>
              </a:rPr>
              <a:t>Tiene autoridad para eliminar las condiciones de trabajo inseguras.</a:t>
            </a:r>
          </a:p>
          <a:p>
            <a:pPr rtl="0"/>
            <a:r>
              <a:rPr lang="es">
                <a:ea typeface="ＭＳ Ｐゴシック" panose="020B0600070205080204" pitchFamily="34" charset="-128"/>
              </a:rPr>
              <a:t>Tiene autoridad para detener el trabajo si existen condiciones inseguras.</a:t>
            </a:r>
          </a:p>
        </p:txBody>
      </p:sp>
    </p:spTree>
    <p:extLst>
      <p:ext uri="{BB962C8B-B14F-4D97-AF65-F5344CB8AC3E}">
        <p14:creationId xmlns:p14="http://schemas.microsoft.com/office/powerpoint/2010/main" val="32213149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4197</Words>
  <Application>Microsoft Office PowerPoint</Application>
  <PresentationFormat>Widescreen</PresentationFormat>
  <Paragraphs>364</Paragraphs>
  <Slides>56</Slides>
  <Notes>54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ＭＳ Ｐゴシック</vt:lpstr>
      <vt:lpstr>Arial</vt:lpstr>
      <vt:lpstr>Calibri</vt:lpstr>
      <vt:lpstr>Century Gothic</vt:lpstr>
      <vt:lpstr>Courier New</vt:lpstr>
      <vt:lpstr>Times New Roman</vt:lpstr>
      <vt:lpstr>Wingdings</vt:lpstr>
      <vt:lpstr>Wingdings 3</vt:lpstr>
      <vt:lpstr>Ion</vt:lpstr>
      <vt:lpstr>Sección 3</vt:lpstr>
      <vt:lpstr>Aviso legal</vt:lpstr>
      <vt:lpstr>Aviso legal, cont.</vt:lpstr>
      <vt:lpstr>Información de copyright © 2018 </vt:lpstr>
      <vt:lpstr>Objetivos de aprendizaje: Sección 3</vt:lpstr>
      <vt:lpstr>Andamios</vt:lpstr>
      <vt:lpstr>Andamios </vt:lpstr>
      <vt:lpstr>Tipos de andamios </vt:lpstr>
      <vt:lpstr>Requisitos de la Persona Competente</vt:lpstr>
      <vt:lpstr> Requisitos de la Persona Competente</vt:lpstr>
      <vt:lpstr>Inspección de andamios</vt:lpstr>
      <vt:lpstr>Tipos de andamios comunes</vt:lpstr>
      <vt:lpstr> Tipos de andamios comunes</vt:lpstr>
      <vt:lpstr>Tipos de andamios comunes </vt:lpstr>
      <vt:lpstr>  Tipos de andamios comunes</vt:lpstr>
      <vt:lpstr>Tipos de andamios comunes  </vt:lpstr>
      <vt:lpstr> Tipos de andamios comunes </vt:lpstr>
      <vt:lpstr>Andamio interior y exterior</vt:lpstr>
      <vt:lpstr>Riesgos comunes en los sitios de trabajo</vt:lpstr>
      <vt:lpstr>Requisitos para Capacitación</vt:lpstr>
      <vt:lpstr>Requerimientos básicos</vt:lpstr>
      <vt:lpstr>Requerimientos básicos </vt:lpstr>
      <vt:lpstr>Requerimientos básicos  </vt:lpstr>
      <vt:lpstr>Requisitos en los sitios de trabajo</vt:lpstr>
      <vt:lpstr>Requisitos en los sitios de trabajo </vt:lpstr>
      <vt:lpstr>Requisitos en los sitios de trabajo  </vt:lpstr>
      <vt:lpstr> Requisitos en los sitios de trabajo</vt:lpstr>
      <vt:lpstr>  Requisitos en los sitios de trabajo</vt:lpstr>
      <vt:lpstr>Acceso al andamio</vt:lpstr>
      <vt:lpstr>Acceso al andamio </vt:lpstr>
      <vt:lpstr>Largueros Requisitos - Andamios</vt:lpstr>
      <vt:lpstr>Refuerzos laterales OK como larguero superior</vt:lpstr>
      <vt:lpstr>Identificar los peligros</vt:lpstr>
      <vt:lpstr>Identificar los peligros </vt:lpstr>
      <vt:lpstr>Identificar los peligros  </vt:lpstr>
      <vt:lpstr>Identificar los peligros   </vt:lpstr>
      <vt:lpstr> Identificar los peligros</vt:lpstr>
      <vt:lpstr>  Identificar los peligros</vt:lpstr>
      <vt:lpstr>   Identificar los peligros</vt:lpstr>
      <vt:lpstr> Identificar los peligros </vt:lpstr>
      <vt:lpstr> Identificar los peligros  </vt:lpstr>
      <vt:lpstr>  Identificar los peligros </vt:lpstr>
      <vt:lpstr>  Identificar los peligros  </vt:lpstr>
      <vt:lpstr>   Identificar los peligros </vt:lpstr>
      <vt:lpstr>Prácticas seguras - Andamio completamente entablonado</vt:lpstr>
      <vt:lpstr>Prácticas de seguridad - Andamio con gato hidráulico</vt:lpstr>
      <vt:lpstr>Sistema personal de detención de caídas (PFAS) utilizado con andamio para escalera</vt:lpstr>
      <vt:lpstr>Plataforma aérea</vt:lpstr>
      <vt:lpstr>Plataformas aéreas, cont.</vt:lpstr>
      <vt:lpstr> Plataformas aéreas, cont.</vt:lpstr>
      <vt:lpstr>  Plataformas aéreas, cont.</vt:lpstr>
      <vt:lpstr>Plataformas aéreas, cont. </vt:lpstr>
      <vt:lpstr>Uso apropiado de PFAS dentro de la cesta</vt:lpstr>
      <vt:lpstr>Plataformas aéreas, cont.  </vt:lpstr>
      <vt:lpstr> Plataformas aéreas, cont. </vt:lpstr>
      <vt:lpstr>Por qué es necesario un arnés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2018-02-08T16:38:50Z</dcterms:created>
  <dcterms:modified xsi:type="dcterms:W3CDTF">2021-03-25T18:39:35Z</dcterms:modified>
</cp:coreProperties>
</file>