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46"/>
  </p:notesMasterIdLst>
  <p:handoutMasterIdLst>
    <p:handoutMasterId r:id="rId47"/>
  </p:handoutMasterIdLst>
  <p:sldIdLst>
    <p:sldId id="285" r:id="rId2"/>
    <p:sldId id="437" r:id="rId3"/>
    <p:sldId id="438" r:id="rId4"/>
    <p:sldId id="439" r:id="rId5"/>
    <p:sldId id="423" r:id="rId6"/>
    <p:sldId id="424" r:id="rId7"/>
    <p:sldId id="428" r:id="rId8"/>
    <p:sldId id="426" r:id="rId9"/>
    <p:sldId id="287" r:id="rId10"/>
    <p:sldId id="288" r:id="rId11"/>
    <p:sldId id="289" r:id="rId12"/>
    <p:sldId id="355" r:id="rId13"/>
    <p:sldId id="290" r:id="rId14"/>
    <p:sldId id="429" r:id="rId15"/>
    <p:sldId id="430" r:id="rId16"/>
    <p:sldId id="431" r:id="rId17"/>
    <p:sldId id="432" r:id="rId18"/>
    <p:sldId id="295" r:id="rId19"/>
    <p:sldId id="296" r:id="rId20"/>
    <p:sldId id="360" r:id="rId21"/>
    <p:sldId id="363" r:id="rId22"/>
    <p:sldId id="297" r:id="rId23"/>
    <p:sldId id="359" r:id="rId24"/>
    <p:sldId id="298" r:id="rId25"/>
    <p:sldId id="300" r:id="rId26"/>
    <p:sldId id="433" r:id="rId27"/>
    <p:sldId id="302" r:id="rId28"/>
    <p:sldId id="303" r:id="rId29"/>
    <p:sldId id="365" r:id="rId30"/>
    <p:sldId id="304" r:id="rId31"/>
    <p:sldId id="364" r:id="rId32"/>
    <p:sldId id="369" r:id="rId33"/>
    <p:sldId id="307" r:id="rId34"/>
    <p:sldId id="308" r:id="rId35"/>
    <p:sldId id="309" r:id="rId36"/>
    <p:sldId id="311" r:id="rId37"/>
    <p:sldId id="312" r:id="rId38"/>
    <p:sldId id="366" r:id="rId39"/>
    <p:sldId id="314" r:id="rId40"/>
    <p:sldId id="370" r:id="rId41"/>
    <p:sldId id="371" r:id="rId42"/>
    <p:sldId id="372" r:id="rId43"/>
    <p:sldId id="373" r:id="rId44"/>
    <p:sldId id="37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63" autoAdjust="0"/>
    <p:restoredTop sz="85998" autoAdjust="0"/>
  </p:normalViewPr>
  <p:slideViewPr>
    <p:cSldViewPr snapToGrid="0">
      <p:cViewPr varScale="1">
        <p:scale>
          <a:sx n="61" d="100"/>
          <a:sy n="61" d="100"/>
        </p:scale>
        <p:origin x="72" y="134"/>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785E4C-26D8-4214-9C5B-C4059D87E60C}" type="datetimeFigureOut">
              <a:rPr lang="en-US" smtClean="0"/>
              <a:t>3/25/2021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2DF57B-A8F1-428E-8C37-30770C031DE7}" type="slidenum">
              <a:rPr lang="en-US" smtClean="0"/>
              <a:t>‹#›</a:t>
            </a:fld>
            <a:endParaRPr lang="en-US"/>
          </a:p>
        </p:txBody>
      </p:sp>
    </p:spTree>
    <p:extLst>
      <p:ext uri="{BB962C8B-B14F-4D97-AF65-F5344CB8AC3E}">
        <p14:creationId xmlns:p14="http://schemas.microsoft.com/office/powerpoint/2010/main" val="31175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31585-3B2A-4D1C-AB7B-F7740F676C97}" type="datetimeFigureOut">
              <a:rPr lang="en-US" smtClean="0"/>
              <a:t>3/25/2021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ED52B-E31C-4633-9C0F-3F1E6FA0A1CC}" type="slidenum">
              <a:rPr lang="en-US" smtClean="0"/>
              <a:t>‹#›</a:t>
            </a:fld>
            <a:endParaRPr lang="en-US"/>
          </a:p>
        </p:txBody>
      </p:sp>
    </p:spTree>
    <p:extLst>
      <p:ext uri="{BB962C8B-B14F-4D97-AF65-F5344CB8AC3E}">
        <p14:creationId xmlns:p14="http://schemas.microsoft.com/office/powerpoint/2010/main" val="294180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CC70935-E587-4665-97ED-A47EB5B157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E52225-E8E4-4D17-A44E-888BD7B181A7}" type="slidenum">
              <a:rPr lang="en-US" altLang="en-US"/>
              <a:pPr>
                <a:spcBef>
                  <a:spcPct val="0"/>
                </a:spcBef>
              </a:pPr>
              <a:t>2</a:t>
            </a:fld>
            <a:endParaRPr lang="en-US" altLang="en-US"/>
          </a:p>
        </p:txBody>
      </p:sp>
      <p:sp>
        <p:nvSpPr>
          <p:cNvPr id="12291" name="Rectangle 2">
            <a:extLst>
              <a:ext uri="{FF2B5EF4-FFF2-40B4-BE49-F238E27FC236}">
                <a16:creationId xmlns:a16="http://schemas.microsoft.com/office/drawing/2014/main" id="{30C120A7-44BE-4659-8FA1-914E7A7155C6}"/>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4CD8C02-F9CE-4C3B-95D9-38125E68FF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material was produced under the Susan Harwood training grant number SH-31198-SH7 from the Occupational Safety and Health Administration, U.S. Department of Labor.</a:t>
            </a:r>
          </a:p>
        </p:txBody>
      </p:sp>
    </p:spTree>
    <p:extLst>
      <p:ext uri="{BB962C8B-B14F-4D97-AF65-F5344CB8AC3E}">
        <p14:creationId xmlns:p14="http://schemas.microsoft.com/office/powerpoint/2010/main" val="986117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8B1D365-559F-47B3-82B4-9F189F658AE8}"/>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BC7433FF-85D4-4E2E-97CE-EA08814166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a:t>
            </a:r>
            <a:r>
              <a:rPr lang="en-US" altLang="en-US" dirty="0">
                <a:latin typeface="Arial" panose="020B0604020202020204" pitchFamily="34" charset="0"/>
              </a:rPr>
              <a:t> the proper duty rating capacity of ladders. When calculating the duty rating or ladder you need, remember to factor in your weight plus the weight of tools and materials being carried. The duty rating is the maximum safe load capacity of the ladder. </a:t>
            </a:r>
          </a:p>
          <a:p>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latin typeface="Arial" panose="020B0604020202020204" pitchFamily="34" charset="0"/>
              </a:rPr>
              <a:t>Photo Source: https://www.wernerco.com/us/support/ladder-safety-tips/how-to-choose-a-ladder</a:t>
            </a:r>
          </a:p>
          <a:p>
            <a:endParaRPr lang="en-US" altLang="en-US" b="1" dirty="0">
              <a:latin typeface="Arial" panose="020B0604020202020204" pitchFamily="34" charset="0"/>
            </a:endParaRPr>
          </a:p>
        </p:txBody>
      </p:sp>
      <p:sp>
        <p:nvSpPr>
          <p:cNvPr id="18436" name="Slide Number Placeholder 3">
            <a:extLst>
              <a:ext uri="{FF2B5EF4-FFF2-40B4-BE49-F238E27FC236}">
                <a16:creationId xmlns:a16="http://schemas.microsoft.com/office/drawing/2014/main" id="{EF3D9796-216C-4212-B400-864D3E2796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2B002C-7248-445B-9859-DD42474080EA}" type="slidenum">
              <a:rPr lang="en-US" altLang="en-US"/>
              <a:pPr>
                <a:spcBef>
                  <a:spcPct val="0"/>
                </a:spcBef>
              </a:pPr>
              <a:t>12</a:t>
            </a:fld>
            <a:endParaRPr lang="en-US" altLang="en-US"/>
          </a:p>
        </p:txBody>
      </p:sp>
    </p:spTree>
    <p:extLst>
      <p:ext uri="{BB962C8B-B14F-4D97-AF65-F5344CB8AC3E}">
        <p14:creationId xmlns:p14="http://schemas.microsoft.com/office/powerpoint/2010/main" val="133424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01592FA-301B-4903-9BFE-6700A558A145}"/>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50CBCB02-EEEC-4ECB-AF79-6B98D9D295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Explain </a:t>
            </a:r>
            <a:r>
              <a:rPr lang="en-US" altLang="en-US" dirty="0">
                <a:latin typeface="Arial" panose="020B0604020202020204" pitchFamily="34" charset="0"/>
              </a:rPr>
              <a:t>the table showing duty ratings for a variety of ladder types. For example, a type III light-duty ladder is meant for household use and its maximum intended load rating is 200 lbs. On the opposite spectrum, a type IAA ladder is meant for special heavy duty rugged use and its maximum intended load rating is 375 lbs. </a:t>
            </a:r>
            <a:endParaRPr lang="en-US" altLang="en-US" b="1"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28BDE2A6-BA72-44E8-8D8E-E4D8306943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4D6DE0-0A77-4E1F-9C9F-C4F4937AD0FC}" type="slidenum">
              <a:rPr lang="en-US" altLang="en-US"/>
              <a:pPr>
                <a:spcBef>
                  <a:spcPct val="0"/>
                </a:spcBef>
              </a:pPr>
              <a:t>13</a:t>
            </a:fld>
            <a:endParaRPr lang="en-US" altLang="en-US"/>
          </a:p>
        </p:txBody>
      </p:sp>
    </p:spTree>
    <p:extLst>
      <p:ext uri="{BB962C8B-B14F-4D97-AF65-F5344CB8AC3E}">
        <p14:creationId xmlns:p14="http://schemas.microsoft.com/office/powerpoint/2010/main" val="3070242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rPr>
              <a:t>Emphasize </a:t>
            </a:r>
            <a:r>
              <a:rPr lang="en-US" altLang="en-US" dirty="0">
                <a:latin typeface="Arial" panose="020B0604020202020204" pitchFamily="34" charset="0"/>
              </a:rPr>
              <a:t>this important rule, requiring the ladder to expend at least 3 feet above the landing or area being accessed. The reason for this requirement is to provide a hand hold for employees to be able to safely get on and off the ladder.  </a:t>
            </a:r>
            <a:endParaRPr lang="en-US" altLang="en-US" b="1"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14</a:t>
            </a:fld>
            <a:endParaRPr lang="en-US"/>
          </a:p>
        </p:txBody>
      </p:sp>
    </p:spTree>
    <p:extLst>
      <p:ext uri="{BB962C8B-B14F-4D97-AF65-F5344CB8AC3E}">
        <p14:creationId xmlns:p14="http://schemas.microsoft.com/office/powerpoint/2010/main" val="4135369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a:latin typeface="Arial" panose="020B0604020202020204" pitchFamily="34" charset="0"/>
              </a:rPr>
              <a:t>Recognizing that it is important to provide a safe hand hold for workers to get on and off of a ladder, many manufacturers are beginning to make walk-through extensions to avoid having to navigate around the rungs of a ladder. An example of this type of walk-through ladder extension is shown in the slide. </a:t>
            </a:r>
          </a:p>
          <a:p>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rPr>
              <a:t>Photo: https://www.osha.gov/pls/oshaweb/owadisp.show_document?p_table=INTERPRETATIONS&amp;p_id=25177</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15</a:t>
            </a:fld>
            <a:endParaRPr lang="en-US"/>
          </a:p>
        </p:txBody>
      </p:sp>
    </p:spTree>
    <p:extLst>
      <p:ext uri="{BB962C8B-B14F-4D97-AF65-F5344CB8AC3E}">
        <p14:creationId xmlns:p14="http://schemas.microsoft.com/office/powerpoint/2010/main" val="110459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This picture helps illustrate that a ladder must extend 3 feet beyond the level being accessed. A general rule is that a ladder must extend 3-rungs above the level being accessed as most rungs are placed approximately 12 inches apart. </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16</a:t>
            </a:fld>
            <a:endParaRPr lang="en-US"/>
          </a:p>
        </p:txBody>
      </p:sp>
    </p:spTree>
    <p:extLst>
      <p:ext uri="{BB962C8B-B14F-4D97-AF65-F5344CB8AC3E}">
        <p14:creationId xmlns:p14="http://schemas.microsoft.com/office/powerpoint/2010/main" val="2612598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latin typeface="Arial" panose="020B0604020202020204" pitchFamily="34" charset="0"/>
              </a:rPr>
              <a:t>Explain that extension ladders should be at least 7 to 10 feet longer than the height being accessed. This allows for the proper angle for the ladder to be placed, in addition to adding the 3 feet extension above the level being accessed. The chart on the right helps explain this further by providing examples of the height being accessed and also the corresponding ladder height needed. </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17</a:t>
            </a:fld>
            <a:endParaRPr lang="en-US"/>
          </a:p>
        </p:txBody>
      </p:sp>
    </p:spTree>
    <p:extLst>
      <p:ext uri="{BB962C8B-B14F-4D97-AF65-F5344CB8AC3E}">
        <p14:creationId xmlns:p14="http://schemas.microsoft.com/office/powerpoint/2010/main" val="2910464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8CC245A-44B0-4A1E-B6FA-B2281CEBDD24}"/>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6685A82B-FCA0-4031-9E8B-FA034599E5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A stepladder must be no more than 4 feet shorter than the area being reached. This prevents employees from needed to stand on the top 2-rungs of a stepladder, which is unsafe and against OSHA regulations. </a:t>
            </a:r>
          </a:p>
        </p:txBody>
      </p:sp>
      <p:sp>
        <p:nvSpPr>
          <p:cNvPr id="30724" name="Slide Number Placeholder 3">
            <a:extLst>
              <a:ext uri="{FF2B5EF4-FFF2-40B4-BE49-F238E27FC236}">
                <a16:creationId xmlns:a16="http://schemas.microsoft.com/office/drawing/2014/main" id="{B00540F8-CF16-415A-A627-44B7CE6DBB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1560E1-F7D4-4D66-B578-2C4C9714E8E9}" type="slidenum">
              <a:rPr lang="en-US" altLang="en-US"/>
              <a:pPr>
                <a:spcBef>
                  <a:spcPct val="0"/>
                </a:spcBef>
              </a:pPr>
              <a:t>18</a:t>
            </a:fld>
            <a:endParaRPr lang="en-US" altLang="en-US"/>
          </a:p>
        </p:txBody>
      </p:sp>
    </p:spTree>
    <p:extLst>
      <p:ext uri="{BB962C8B-B14F-4D97-AF65-F5344CB8AC3E}">
        <p14:creationId xmlns:p14="http://schemas.microsoft.com/office/powerpoint/2010/main" val="952393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53C1DB34-D09A-44CE-B9A3-75449C3FACC1}"/>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AE4B6370-4F29-4D79-99FB-C722300921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Ladders must be inspected at least daily for visible defects. Employees must never use a ladder that is broken or otherwise damaged. Damaged ladders must be removed from service and tagged as defective. An example of a tag to mark a ladder as unsafe and to not use is shown on this slide. </a:t>
            </a:r>
          </a:p>
        </p:txBody>
      </p:sp>
      <p:sp>
        <p:nvSpPr>
          <p:cNvPr id="32772" name="Slide Number Placeholder 3">
            <a:extLst>
              <a:ext uri="{FF2B5EF4-FFF2-40B4-BE49-F238E27FC236}">
                <a16:creationId xmlns:a16="http://schemas.microsoft.com/office/drawing/2014/main" id="{860358F8-877C-4CB4-92F4-7FD0380F08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985A8-0C8F-45A2-AB35-0B3BCFB17E49}" type="slidenum">
              <a:rPr lang="en-US" altLang="en-US"/>
              <a:pPr>
                <a:spcBef>
                  <a:spcPct val="0"/>
                </a:spcBef>
              </a:pPr>
              <a:t>19</a:t>
            </a:fld>
            <a:endParaRPr lang="en-US" altLang="en-US"/>
          </a:p>
        </p:txBody>
      </p:sp>
    </p:spTree>
    <p:extLst>
      <p:ext uri="{BB962C8B-B14F-4D97-AF65-F5344CB8AC3E}">
        <p14:creationId xmlns:p14="http://schemas.microsoft.com/office/powerpoint/2010/main" val="4098611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71EAD3E0-DA03-4A24-AC53-5726B4E53B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14B13DD8-D418-4AF7-B3C7-94F821CC93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Discuss different areas of a ladder to inspect prior to use. Look for damaged rungs, feet, missing connectors, rot or decay, broken rails and missing identification labels. </a:t>
            </a:r>
          </a:p>
        </p:txBody>
      </p:sp>
      <p:sp>
        <p:nvSpPr>
          <p:cNvPr id="73732" name="Slide Number Placeholder 3">
            <a:extLst>
              <a:ext uri="{FF2B5EF4-FFF2-40B4-BE49-F238E27FC236}">
                <a16:creationId xmlns:a16="http://schemas.microsoft.com/office/drawing/2014/main" id="{795CC906-1EC7-4D37-AD63-383D198B72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99F287A8-08AB-47B4-AE31-F1CA9BA3C5BF}" type="slidenum">
              <a:rPr lang="en-US" altLang="en-US"/>
              <a:pPr eaLnBrk="1" hangingPunct="1">
                <a:spcBef>
                  <a:spcPct val="0"/>
                </a:spcBef>
              </a:pPr>
              <a:t>20</a:t>
            </a:fld>
            <a:endParaRPr lang="en-US" altLang="en-US"/>
          </a:p>
        </p:txBody>
      </p:sp>
    </p:spTree>
    <p:extLst>
      <p:ext uri="{BB962C8B-B14F-4D97-AF65-F5344CB8AC3E}">
        <p14:creationId xmlns:p14="http://schemas.microsoft.com/office/powerpoint/2010/main" val="4003376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2874130-12B8-4A9A-B610-C3676CE214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9BBA9C00-7E5A-44E3-8BF8-C51284F3AF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Discuss that job-made ladders are permissible, but must be made pursuant to specific OSHA and ANSI requirements. These standards contain specific instructions for the type of materials to use, spacing and limitations of job-made ladders. </a:t>
            </a:r>
          </a:p>
        </p:txBody>
      </p:sp>
      <p:sp>
        <p:nvSpPr>
          <p:cNvPr id="76804" name="Slide Number Placeholder 3">
            <a:extLst>
              <a:ext uri="{FF2B5EF4-FFF2-40B4-BE49-F238E27FC236}">
                <a16:creationId xmlns:a16="http://schemas.microsoft.com/office/drawing/2014/main" id="{5CF89A19-7F8D-466C-9AE1-133EFBF26B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2AE61F9-7A81-4F89-9D76-E7EF1EC62DBF}" type="slidenum">
              <a:rPr lang="en-US" altLang="en-US"/>
              <a:pPr eaLnBrk="1" hangingPunct="1">
                <a:spcBef>
                  <a:spcPct val="0"/>
                </a:spcBef>
              </a:pPr>
              <a:t>21</a:t>
            </a:fld>
            <a:endParaRPr lang="en-US" altLang="en-US"/>
          </a:p>
        </p:txBody>
      </p:sp>
    </p:spTree>
    <p:extLst>
      <p:ext uri="{BB962C8B-B14F-4D97-AF65-F5344CB8AC3E}">
        <p14:creationId xmlns:p14="http://schemas.microsoft.com/office/powerpoint/2010/main" val="304992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4C4AEA4-86D8-4A31-AF70-AC3B85D6232A}"/>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9EA89775-91C4-46CD-B929-798C1B269D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Please read the disclaimer for legal purposes, this is required under the Susan Harwood Training Grant program. </a:t>
            </a:r>
          </a:p>
        </p:txBody>
      </p:sp>
      <p:sp>
        <p:nvSpPr>
          <p:cNvPr id="14340" name="Slide Number Placeholder 3">
            <a:extLst>
              <a:ext uri="{FF2B5EF4-FFF2-40B4-BE49-F238E27FC236}">
                <a16:creationId xmlns:a16="http://schemas.microsoft.com/office/drawing/2014/main" id="{732BC00C-96C1-4047-9ABD-CF3AC50E0B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B4DEDD-830B-4A55-A1B8-303B3D140E49}" type="slidenum">
              <a:rPr lang="en-US" altLang="en-US"/>
              <a:pPr>
                <a:spcBef>
                  <a:spcPct val="0"/>
                </a:spcBef>
              </a:pPr>
              <a:t>3</a:t>
            </a:fld>
            <a:endParaRPr lang="en-US" altLang="en-US"/>
          </a:p>
        </p:txBody>
      </p:sp>
    </p:spTree>
    <p:extLst>
      <p:ext uri="{BB962C8B-B14F-4D97-AF65-F5344CB8AC3E}">
        <p14:creationId xmlns:p14="http://schemas.microsoft.com/office/powerpoint/2010/main" val="1599931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5979C3F6-8FFF-494D-B0FC-1A2941B1E2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41B268-B26A-4FC3-9585-298A91B21EDE}" type="slidenum">
              <a:rPr lang="en-US" altLang="en-US"/>
              <a:pPr>
                <a:spcBef>
                  <a:spcPct val="0"/>
                </a:spcBef>
              </a:pPr>
              <a:t>22</a:t>
            </a:fld>
            <a:endParaRPr lang="en-US" altLang="en-US"/>
          </a:p>
        </p:txBody>
      </p:sp>
      <p:sp>
        <p:nvSpPr>
          <p:cNvPr id="34819" name="Rectangle 2">
            <a:extLst>
              <a:ext uri="{FF2B5EF4-FFF2-40B4-BE49-F238E27FC236}">
                <a16:creationId xmlns:a16="http://schemas.microsoft.com/office/drawing/2014/main" id="{39B412AE-E23F-4763-BF36-4F5BB287329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DFAEE2BC-C869-481F-B53E-338361663B88}"/>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photo shows a ladder with a 2x4 used to repair the </a:t>
            </a:r>
            <a:r>
              <a:rPr lang="en-US" altLang="en-US" dirty="0" err="1">
                <a:latin typeface="Arial" panose="020B0604020202020204" pitchFamily="34" charset="0"/>
              </a:rPr>
              <a:t>siderail</a:t>
            </a:r>
            <a:r>
              <a:rPr lang="en-US" altLang="en-US" dirty="0">
                <a:latin typeface="Arial" panose="020B0604020202020204" pitchFamily="34" charset="0"/>
              </a:rPr>
              <a:t>, which is not permitted.  Ladders that are damaged must be tagged and removed from service.  Also, notice the lumber used to support the bottom step.</a:t>
            </a:r>
          </a:p>
        </p:txBody>
      </p:sp>
    </p:spTree>
    <p:extLst>
      <p:ext uri="{BB962C8B-B14F-4D97-AF65-F5344CB8AC3E}">
        <p14:creationId xmlns:p14="http://schemas.microsoft.com/office/powerpoint/2010/main" val="3256169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5979C3F6-8FFF-494D-B0FC-1A2941B1E2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41B268-B26A-4FC3-9585-298A91B21EDE}" type="slidenum">
              <a:rPr lang="en-US" altLang="en-US"/>
              <a:pPr>
                <a:spcBef>
                  <a:spcPct val="0"/>
                </a:spcBef>
              </a:pPr>
              <a:t>23</a:t>
            </a:fld>
            <a:endParaRPr lang="en-US" altLang="en-US"/>
          </a:p>
        </p:txBody>
      </p:sp>
      <p:sp>
        <p:nvSpPr>
          <p:cNvPr id="34819" name="Rectangle 2">
            <a:extLst>
              <a:ext uri="{FF2B5EF4-FFF2-40B4-BE49-F238E27FC236}">
                <a16:creationId xmlns:a16="http://schemas.microsoft.com/office/drawing/2014/main" id="{39B412AE-E23F-4763-BF36-4F5BB287329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DFAEE2BC-C869-481F-B53E-338361663B88}"/>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slide shows a photo of a damaged ladder </a:t>
            </a:r>
            <a:r>
              <a:rPr lang="en-US" altLang="en-US" dirty="0" err="1">
                <a:latin typeface="Arial" panose="020B0604020202020204" pitchFamily="34" charset="0"/>
              </a:rPr>
              <a:t>siderail</a:t>
            </a:r>
            <a:r>
              <a:rPr lang="en-US" altLang="en-US" dirty="0">
                <a:latin typeface="Arial" panose="020B0604020202020204" pitchFamily="34" charset="0"/>
              </a:rPr>
              <a:t>. This ladder should be tagged and removed from service.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Source: http://osha.oregon.gov/OSHAResourceNewsletter/2013/08-2013/images/ladder/fig-03.jpg</a:t>
            </a:r>
          </a:p>
        </p:txBody>
      </p:sp>
    </p:spTree>
    <p:extLst>
      <p:ext uri="{BB962C8B-B14F-4D97-AF65-F5344CB8AC3E}">
        <p14:creationId xmlns:p14="http://schemas.microsoft.com/office/powerpoint/2010/main" val="3552409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3AE8143-AC4F-460F-8884-1A258BA55571}"/>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BF82A122-A333-4DBD-9778-140F02834D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Ladder manufacturers must affix labels which show warnings, duty rating and discuss proper set-up.</a:t>
            </a:r>
          </a:p>
        </p:txBody>
      </p:sp>
      <p:sp>
        <p:nvSpPr>
          <p:cNvPr id="36868" name="Slide Number Placeholder 3">
            <a:extLst>
              <a:ext uri="{FF2B5EF4-FFF2-40B4-BE49-F238E27FC236}">
                <a16:creationId xmlns:a16="http://schemas.microsoft.com/office/drawing/2014/main" id="{BDAF3876-5A4D-43E6-A513-29ADA1F0AF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FFC5FC-3A30-4193-9A2C-A425ECA3C5D2}" type="slidenum">
              <a:rPr lang="en-US" altLang="en-US"/>
              <a:pPr>
                <a:spcBef>
                  <a:spcPct val="0"/>
                </a:spcBef>
              </a:pPr>
              <a:t>24</a:t>
            </a:fld>
            <a:endParaRPr lang="en-US" altLang="en-US"/>
          </a:p>
        </p:txBody>
      </p:sp>
    </p:spTree>
    <p:extLst>
      <p:ext uri="{BB962C8B-B14F-4D97-AF65-F5344CB8AC3E}">
        <p14:creationId xmlns:p14="http://schemas.microsoft.com/office/powerpoint/2010/main" val="2429282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D315C3A-223F-42DD-81F2-88B4B1264A82}"/>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2F38E8F6-F86F-4BF4-AA3A-CABF5CF6CD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Avoid setting up ladders in a high traffic area or barricaded areas. Do not use metal or aluminum ladders near electrical lines. Additionally, ladders must be placed on stable and level surfaces. </a:t>
            </a:r>
          </a:p>
        </p:txBody>
      </p:sp>
      <p:sp>
        <p:nvSpPr>
          <p:cNvPr id="40964" name="Slide Number Placeholder 3">
            <a:extLst>
              <a:ext uri="{FF2B5EF4-FFF2-40B4-BE49-F238E27FC236}">
                <a16:creationId xmlns:a16="http://schemas.microsoft.com/office/drawing/2014/main" id="{A40AECE2-20F5-4C4D-A47A-38D2CB8A07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B94507-07AA-45F4-8193-401A2216C17B}" type="slidenum">
              <a:rPr lang="en-US" altLang="en-US"/>
              <a:pPr>
                <a:spcBef>
                  <a:spcPct val="0"/>
                </a:spcBef>
              </a:pPr>
              <a:t>25</a:t>
            </a:fld>
            <a:endParaRPr lang="en-US" altLang="en-US"/>
          </a:p>
        </p:txBody>
      </p:sp>
    </p:spTree>
    <p:extLst>
      <p:ext uri="{BB962C8B-B14F-4D97-AF65-F5344CB8AC3E}">
        <p14:creationId xmlns:p14="http://schemas.microsoft.com/office/powerpoint/2010/main" val="2471935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A good rule of thumb to determine if the ladder is at the proper pitch is to stand at the base of the ladder and extend your arms. If you can touch the ladder while standing straight up the pitch is approximately 4:1. </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26</a:t>
            </a:fld>
            <a:endParaRPr lang="en-US"/>
          </a:p>
        </p:txBody>
      </p:sp>
    </p:spTree>
    <p:extLst>
      <p:ext uri="{BB962C8B-B14F-4D97-AF65-F5344CB8AC3E}">
        <p14:creationId xmlns:p14="http://schemas.microsoft.com/office/powerpoint/2010/main" val="3942559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1D6644F-0B4E-4447-B19B-8B82BB0F2D6B}"/>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E35E586E-CBC0-467A-927D-C379E5F949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Discuss</a:t>
            </a:r>
            <a:r>
              <a:rPr lang="en-US" altLang="en-US" dirty="0">
                <a:latin typeface="Arial" panose="020B0604020202020204" pitchFamily="34" charset="0"/>
              </a:rPr>
              <a:t> the unsafe work practices utilized in this photo. A worker is shown climbing an extension ladder leaning against a residential home under construction at an improper pitch. </a:t>
            </a:r>
            <a:endParaRPr lang="en-US" altLang="en-US" b="1" dirty="0">
              <a:latin typeface="Arial" panose="020B0604020202020204" pitchFamily="34" charset="0"/>
            </a:endParaRPr>
          </a:p>
        </p:txBody>
      </p:sp>
      <p:sp>
        <p:nvSpPr>
          <p:cNvPr id="45060" name="Slide Number Placeholder 3">
            <a:extLst>
              <a:ext uri="{FF2B5EF4-FFF2-40B4-BE49-F238E27FC236}">
                <a16:creationId xmlns:a16="http://schemas.microsoft.com/office/drawing/2014/main" id="{9510E131-099C-4E27-9013-12459C7D09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FABF11-3AA3-43B6-BF94-D2FED008DAD2}" type="slidenum">
              <a:rPr lang="en-US" altLang="en-US"/>
              <a:pPr>
                <a:spcBef>
                  <a:spcPct val="0"/>
                </a:spcBef>
              </a:pPr>
              <a:t>27</a:t>
            </a:fld>
            <a:endParaRPr lang="en-US" altLang="en-US"/>
          </a:p>
        </p:txBody>
      </p:sp>
    </p:spTree>
    <p:extLst>
      <p:ext uri="{BB962C8B-B14F-4D97-AF65-F5344CB8AC3E}">
        <p14:creationId xmlns:p14="http://schemas.microsoft.com/office/powerpoint/2010/main" val="637429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 ladder is shown at an improper angle. Additionally, a stepladder is shown without being fully opened.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28</a:t>
            </a:fld>
            <a:endParaRPr lang="en-US" altLang="en-US"/>
          </a:p>
        </p:txBody>
      </p:sp>
    </p:spTree>
    <p:extLst>
      <p:ext uri="{BB962C8B-B14F-4D97-AF65-F5344CB8AC3E}">
        <p14:creationId xmlns:p14="http://schemas.microsoft.com/office/powerpoint/2010/main" val="2892700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 job-made wooden ladder is shown over a floor opening. Floor openings should be properly secured with a cover suitable to handle 2-times the maximum intended load.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29</a:t>
            </a:fld>
            <a:endParaRPr lang="en-US" altLang="en-US"/>
          </a:p>
        </p:txBody>
      </p:sp>
    </p:spTree>
    <p:extLst>
      <p:ext uri="{BB962C8B-B14F-4D97-AF65-F5344CB8AC3E}">
        <p14:creationId xmlns:p14="http://schemas.microsoft.com/office/powerpoint/2010/main" val="1033319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72B28DF-523B-47F4-86C7-1D46134B3EB3}"/>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D084F29A-23CF-40B2-9BFB-1D4266DD0A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Stepladders are only to be used in an opened and locked position. Do not use a stepladder leaning against a structure or in a folded position. </a:t>
            </a:r>
          </a:p>
        </p:txBody>
      </p:sp>
      <p:sp>
        <p:nvSpPr>
          <p:cNvPr id="49156" name="Slide Number Placeholder 3">
            <a:extLst>
              <a:ext uri="{FF2B5EF4-FFF2-40B4-BE49-F238E27FC236}">
                <a16:creationId xmlns:a16="http://schemas.microsoft.com/office/drawing/2014/main" id="{00B06C9E-179C-4294-AA95-47BA5D2E6F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FE557B-AB0A-427B-AB42-BB29D772B459}" type="slidenum">
              <a:rPr lang="en-US" altLang="en-US"/>
              <a:pPr>
                <a:spcBef>
                  <a:spcPct val="0"/>
                </a:spcBef>
              </a:pPr>
              <a:t>30</a:t>
            </a:fld>
            <a:endParaRPr lang="en-US" altLang="en-US"/>
          </a:p>
        </p:txBody>
      </p:sp>
    </p:spTree>
    <p:extLst>
      <p:ext uri="{BB962C8B-B14F-4D97-AF65-F5344CB8AC3E}">
        <p14:creationId xmlns:p14="http://schemas.microsoft.com/office/powerpoint/2010/main" val="661742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72B28DF-523B-47F4-86C7-1D46134B3EB3}"/>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D084F29A-23CF-40B2-9BFB-1D4266DD0A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Never stand on the top 2 rungs of a stepladder as you are at a higher risk to lose your balance and fall.</a:t>
            </a:r>
          </a:p>
        </p:txBody>
      </p:sp>
      <p:sp>
        <p:nvSpPr>
          <p:cNvPr id="49156" name="Slide Number Placeholder 3">
            <a:extLst>
              <a:ext uri="{FF2B5EF4-FFF2-40B4-BE49-F238E27FC236}">
                <a16:creationId xmlns:a16="http://schemas.microsoft.com/office/drawing/2014/main" id="{00B06C9E-179C-4294-AA95-47BA5D2E6F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FE557B-AB0A-427B-AB42-BB29D772B459}" type="slidenum">
              <a:rPr lang="en-US" altLang="en-US"/>
              <a:pPr>
                <a:spcBef>
                  <a:spcPct val="0"/>
                </a:spcBef>
              </a:pPr>
              <a:t>31</a:t>
            </a:fld>
            <a:endParaRPr lang="en-US" altLang="en-US"/>
          </a:p>
        </p:txBody>
      </p:sp>
    </p:spTree>
    <p:extLst>
      <p:ext uri="{BB962C8B-B14F-4D97-AF65-F5344CB8AC3E}">
        <p14:creationId xmlns:p14="http://schemas.microsoft.com/office/powerpoint/2010/main" val="3679085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Note that the these</a:t>
            </a:r>
            <a:r>
              <a:rPr lang="en-US" altLang="en-US" baseline="0" dirty="0">
                <a:latin typeface="Arial" panose="020B0604020202020204" pitchFamily="34" charset="0"/>
              </a:rPr>
              <a:t> materials are copyrighted by the </a:t>
            </a:r>
            <a:r>
              <a:rPr lang="en-US" dirty="0">
                <a:latin typeface="Arial" panose="020B0604020202020204" pitchFamily="34" charset="0"/>
                <a:cs typeface="Arial" panose="020B0604020202020204" pitchFamily="34" charset="0"/>
              </a:rPr>
              <a:t>Job-Site Safety Institute and the National Association of Home Builders. Permission is granted to use such copyrighted material in accordance</a:t>
            </a:r>
            <a:r>
              <a:rPr lang="en-US" baseline="0" dirty="0">
                <a:latin typeface="Arial" panose="020B0604020202020204" pitchFamily="34" charset="0"/>
                <a:cs typeface="Arial" panose="020B0604020202020204" pitchFamily="34" charset="0"/>
              </a:rPr>
              <a:t> with the terms on the slide.</a:t>
            </a: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4</a:t>
            </a:fld>
            <a:endParaRPr lang="en-US"/>
          </a:p>
        </p:txBody>
      </p:sp>
    </p:spTree>
    <p:extLst>
      <p:ext uri="{BB962C8B-B14F-4D97-AF65-F5344CB8AC3E}">
        <p14:creationId xmlns:p14="http://schemas.microsoft.com/office/powerpoint/2010/main" val="1658959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These photos show employees improperly using stepladders. One worker is shown using a stepladder in a leaning position and the other worker is shown on the top rung of a stepladder.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32</a:t>
            </a:fld>
            <a:endParaRPr lang="en-US" altLang="en-US"/>
          </a:p>
        </p:txBody>
      </p:sp>
    </p:spTree>
    <p:extLst>
      <p:ext uri="{BB962C8B-B14F-4D97-AF65-F5344CB8AC3E}">
        <p14:creationId xmlns:p14="http://schemas.microsoft.com/office/powerpoint/2010/main" val="1292066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EA0ECC4-AF88-472D-BFE1-D38446AA5E17}"/>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A5A16C89-5F7D-4F2B-B99D-2DF9F76815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Ladders should be secured at the top and bottom to prevent movement or displacement. The base of an extension ladder must be secured by using the feet on the ladder or by other effective means. </a:t>
            </a:r>
          </a:p>
        </p:txBody>
      </p:sp>
      <p:sp>
        <p:nvSpPr>
          <p:cNvPr id="55300" name="Slide Number Placeholder 3">
            <a:extLst>
              <a:ext uri="{FF2B5EF4-FFF2-40B4-BE49-F238E27FC236}">
                <a16:creationId xmlns:a16="http://schemas.microsoft.com/office/drawing/2014/main" id="{59534C51-97B7-4569-8204-3DD63B657B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F689F0-24C0-462D-84DA-5A69D8CFBE36}" type="slidenum">
              <a:rPr lang="en-US" altLang="en-US"/>
              <a:pPr>
                <a:spcBef>
                  <a:spcPct val="0"/>
                </a:spcBef>
              </a:pPr>
              <a:t>33</a:t>
            </a:fld>
            <a:endParaRPr lang="en-US" altLang="en-US"/>
          </a:p>
        </p:txBody>
      </p:sp>
    </p:spTree>
    <p:extLst>
      <p:ext uri="{BB962C8B-B14F-4D97-AF65-F5344CB8AC3E}">
        <p14:creationId xmlns:p14="http://schemas.microsoft.com/office/powerpoint/2010/main" val="1264898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EC5599A0-8083-42C5-946E-BC4EE6D5321E}"/>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215CE354-98C5-4040-8529-A646F8C77F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These photos show two types of ways to secure ladders at the top to prevent displacement. The photo on the left shows a brace or bracket system and the photo on the right shows a chain. </a:t>
            </a:r>
          </a:p>
        </p:txBody>
      </p:sp>
      <p:sp>
        <p:nvSpPr>
          <p:cNvPr id="57348" name="Slide Number Placeholder 3">
            <a:extLst>
              <a:ext uri="{FF2B5EF4-FFF2-40B4-BE49-F238E27FC236}">
                <a16:creationId xmlns:a16="http://schemas.microsoft.com/office/drawing/2014/main" id="{BEC7A511-0320-455E-BE34-F8BE0A0F8E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6B3FBD-F855-4CBE-8789-82EED43CFC8F}" type="slidenum">
              <a:rPr lang="en-US" altLang="en-US"/>
              <a:pPr>
                <a:spcBef>
                  <a:spcPct val="0"/>
                </a:spcBef>
              </a:pPr>
              <a:t>34</a:t>
            </a:fld>
            <a:endParaRPr lang="en-US" altLang="en-US"/>
          </a:p>
        </p:txBody>
      </p:sp>
    </p:spTree>
    <p:extLst>
      <p:ext uri="{BB962C8B-B14F-4D97-AF65-F5344CB8AC3E}">
        <p14:creationId xmlns:p14="http://schemas.microsoft.com/office/powerpoint/2010/main" val="1338636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C3112E2-F35C-4FBD-B86A-B89709CE9125}"/>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E83C654E-7997-40CB-A0CC-E1C3B63DF1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These photos show examples of ways to secure ladders at the bottom or base. Beyond securing the feet of a ladder into the ground, you can also use an anchor type device, as shown on the photos. </a:t>
            </a:r>
          </a:p>
        </p:txBody>
      </p:sp>
      <p:sp>
        <p:nvSpPr>
          <p:cNvPr id="59396" name="Slide Number Placeholder 3">
            <a:extLst>
              <a:ext uri="{FF2B5EF4-FFF2-40B4-BE49-F238E27FC236}">
                <a16:creationId xmlns:a16="http://schemas.microsoft.com/office/drawing/2014/main" id="{BFC5B7F4-66D7-4C3C-9385-1C55C6FA0E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C856A1-2B83-4CAF-87F4-1A30EB923225}" type="slidenum">
              <a:rPr lang="en-US" altLang="en-US"/>
              <a:pPr>
                <a:spcBef>
                  <a:spcPct val="0"/>
                </a:spcBef>
              </a:pPr>
              <a:t>35</a:t>
            </a:fld>
            <a:endParaRPr lang="en-US" altLang="en-US"/>
          </a:p>
        </p:txBody>
      </p:sp>
    </p:spTree>
    <p:extLst>
      <p:ext uri="{BB962C8B-B14F-4D97-AF65-F5344CB8AC3E}">
        <p14:creationId xmlns:p14="http://schemas.microsoft.com/office/powerpoint/2010/main" val="2668106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1B893ACF-9652-439F-9038-3246B05395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785401-84AD-4108-A03F-6004E45DC49A}" type="slidenum">
              <a:rPr lang="en-US" altLang="en-US"/>
              <a:pPr>
                <a:spcBef>
                  <a:spcPct val="0"/>
                </a:spcBef>
              </a:pPr>
              <a:t>36</a:t>
            </a:fld>
            <a:endParaRPr lang="en-US" altLang="en-US"/>
          </a:p>
        </p:txBody>
      </p:sp>
      <p:sp>
        <p:nvSpPr>
          <p:cNvPr id="63491" name="Rectangle 2">
            <a:extLst>
              <a:ext uri="{FF2B5EF4-FFF2-40B4-BE49-F238E27FC236}">
                <a16:creationId xmlns:a16="http://schemas.microsoft.com/office/drawing/2014/main" id="{C3890B3B-6A31-42E9-AB5B-473B69825256}"/>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73372D82-15A5-4249-84CD-37278AE3A66A}"/>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a:latin typeface="Arial" panose="020B0604020202020204" pitchFamily="34" charset="0"/>
              </a:rPr>
              <a:t>On loose soil or a soft base, dig feet into the ground.</a:t>
            </a:r>
            <a:r>
              <a:rPr lang="en-US" altLang="en-US" sz="1600" dirty="0">
                <a:latin typeface="Arial" panose="020B0604020202020204" pitchFamily="34" charset="0"/>
              </a:rPr>
              <a:t> The feet should face outward and dig into the ground to prevent the ladder from kicking out. </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92689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536F484-2E55-4FFC-9A33-51B8C4CB4A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C59A1B-7E9C-4D39-A821-29AF196450FF}" type="slidenum">
              <a:rPr lang="en-US" altLang="en-US"/>
              <a:pPr>
                <a:spcBef>
                  <a:spcPct val="0"/>
                </a:spcBef>
              </a:pPr>
              <a:t>37</a:t>
            </a:fld>
            <a:endParaRPr lang="en-US" altLang="en-US"/>
          </a:p>
        </p:txBody>
      </p:sp>
      <p:sp>
        <p:nvSpPr>
          <p:cNvPr id="65539" name="Rectangle 2">
            <a:extLst>
              <a:ext uri="{FF2B5EF4-FFF2-40B4-BE49-F238E27FC236}">
                <a16:creationId xmlns:a16="http://schemas.microsoft.com/office/drawing/2014/main" id="{CD82077E-9016-4F31-97BF-47BC480B5DE8}"/>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4C1541F0-80D8-4FD3-9DF6-B6D0278F254C}"/>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a:latin typeface="Arial" panose="020B0604020202020204" pitchFamily="34" charset="0"/>
              </a:rPr>
              <a:t>On a firm base, set feet level and on the rubber pads. You can also install a kick-plate or have someone hold the ladder to prevent it from slipping out when in use. </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550300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photo shows improper and unsafe ways to stabilize a ladder on an uneven surface. In these photos buckets are used on stairs to assist in leveling a ladder. This is an unsafe practice and is against OSHA regulations, specifically those found in 29 CFR 1926.1053.</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38</a:t>
            </a:fld>
            <a:endParaRPr lang="en-US" altLang="en-US"/>
          </a:p>
        </p:txBody>
      </p:sp>
    </p:spTree>
    <p:extLst>
      <p:ext uri="{BB962C8B-B14F-4D97-AF65-F5344CB8AC3E}">
        <p14:creationId xmlns:p14="http://schemas.microsoft.com/office/powerpoint/2010/main" val="465394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75ED4CE-1D9A-45DF-A518-7E8DE36D0DC9}"/>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FDB10928-020C-483F-9CAB-8DBA20AEB2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To assist in leveling ladders on uneven surfaces, you should use an approved ladder leveling accessory; an example of which is shown in the slide. </a:t>
            </a:r>
          </a:p>
        </p:txBody>
      </p:sp>
      <p:sp>
        <p:nvSpPr>
          <p:cNvPr id="69636" name="Slide Number Placeholder 3">
            <a:extLst>
              <a:ext uri="{FF2B5EF4-FFF2-40B4-BE49-F238E27FC236}">
                <a16:creationId xmlns:a16="http://schemas.microsoft.com/office/drawing/2014/main" id="{C9EA33F2-87E5-43FE-8093-4AEDD7CCEA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2926F3-13E5-4D5E-91BC-DE8A1154295A}" type="slidenum">
              <a:rPr lang="en-US" altLang="en-US"/>
              <a:pPr>
                <a:spcBef>
                  <a:spcPct val="0"/>
                </a:spcBef>
              </a:pPr>
              <a:t>39</a:t>
            </a:fld>
            <a:endParaRPr lang="en-US" altLang="en-US"/>
          </a:p>
        </p:txBody>
      </p:sp>
    </p:spTree>
    <p:extLst>
      <p:ext uri="{BB962C8B-B14F-4D97-AF65-F5344CB8AC3E}">
        <p14:creationId xmlns:p14="http://schemas.microsoft.com/office/powerpoint/2010/main" val="4148152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75ED4CE-1D9A-45DF-A518-7E8DE36D0DC9}"/>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FDB10928-020C-483F-9CAB-8DBA20AEB2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When working from a ladder:</a:t>
            </a:r>
          </a:p>
          <a:p>
            <a:pPr marL="171450" indent="-171450">
              <a:buFont typeface="Arial" panose="020B0604020202020204" pitchFamily="34" charset="0"/>
              <a:buChar char="•"/>
            </a:pPr>
            <a:r>
              <a:rPr lang="en-US" altLang="en-US" sz="1200" dirty="0"/>
              <a:t>Face the ladder when </a:t>
            </a:r>
            <a:r>
              <a:rPr lang="en-US" altLang="en-US" sz="1200" i="1" dirty="0"/>
              <a:t>ascending</a:t>
            </a:r>
            <a:r>
              <a:rPr lang="en-US" altLang="en-US" sz="1200" dirty="0"/>
              <a:t> </a:t>
            </a:r>
            <a:r>
              <a:rPr lang="en-US" altLang="en-US" sz="1200" u="sng" dirty="0"/>
              <a:t>or</a:t>
            </a:r>
            <a:r>
              <a:rPr lang="en-US" altLang="en-US" sz="1200" dirty="0"/>
              <a:t> </a:t>
            </a:r>
            <a:r>
              <a:rPr lang="en-US" altLang="en-US" sz="1200" i="1" dirty="0"/>
              <a:t>descending.</a:t>
            </a:r>
          </a:p>
          <a:p>
            <a:pPr marL="171450" indent="-171450">
              <a:buFont typeface="Arial" panose="020B0604020202020204" pitchFamily="34" charset="0"/>
              <a:buChar char="•"/>
            </a:pPr>
            <a:r>
              <a:rPr lang="en-US" altLang="en-US" sz="1200" dirty="0"/>
              <a:t>Keep your body centered on the ladder.</a:t>
            </a:r>
          </a:p>
          <a:p>
            <a:pPr marL="171450" indent="-171450">
              <a:buFont typeface="Arial" panose="020B0604020202020204" pitchFamily="34" charset="0"/>
              <a:buChar char="•"/>
            </a:pPr>
            <a:r>
              <a:rPr lang="en-US" altLang="en-US" sz="1200" dirty="0"/>
              <a:t>Never let your belt buckle pass either ladder side-rail.</a:t>
            </a:r>
          </a:p>
          <a:p>
            <a:endParaRPr lang="en-US" altLang="en-US" dirty="0">
              <a:latin typeface="Arial" panose="020B0604020202020204" pitchFamily="34" charset="0"/>
            </a:endParaRPr>
          </a:p>
        </p:txBody>
      </p:sp>
      <p:sp>
        <p:nvSpPr>
          <p:cNvPr id="69636" name="Slide Number Placeholder 3">
            <a:extLst>
              <a:ext uri="{FF2B5EF4-FFF2-40B4-BE49-F238E27FC236}">
                <a16:creationId xmlns:a16="http://schemas.microsoft.com/office/drawing/2014/main" id="{C9EA33F2-87E5-43FE-8093-4AEDD7CCEA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2926F3-13E5-4D5E-91BC-DE8A1154295A}" type="slidenum">
              <a:rPr lang="en-US" altLang="en-US"/>
              <a:pPr>
                <a:spcBef>
                  <a:spcPct val="0"/>
                </a:spcBef>
              </a:pPr>
              <a:t>40</a:t>
            </a:fld>
            <a:endParaRPr lang="en-US" altLang="en-US"/>
          </a:p>
        </p:txBody>
      </p:sp>
    </p:spTree>
    <p:extLst>
      <p:ext uri="{BB962C8B-B14F-4D97-AF65-F5344CB8AC3E}">
        <p14:creationId xmlns:p14="http://schemas.microsoft.com/office/powerpoint/2010/main" val="37661034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75ED4CE-1D9A-45DF-A518-7E8DE36D0DC9}"/>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FDB10928-020C-483F-9CAB-8DBA20AEB2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When working from ladders it is important to maintain three points of contact when ascending or descending a ladder. In the photo, a worker is shown with both feet firmly affixed to the ladder and also one hand used as support.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from http://www.orosha.org/resource-newsletter/2013/08-2013/Feat01.html#.VLKkbSvF9qU</a:t>
            </a:r>
          </a:p>
        </p:txBody>
      </p:sp>
      <p:sp>
        <p:nvSpPr>
          <p:cNvPr id="69636" name="Slide Number Placeholder 3">
            <a:extLst>
              <a:ext uri="{FF2B5EF4-FFF2-40B4-BE49-F238E27FC236}">
                <a16:creationId xmlns:a16="http://schemas.microsoft.com/office/drawing/2014/main" id="{C9EA33F2-87E5-43FE-8093-4AEDD7CCEA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2926F3-13E5-4D5E-91BC-DE8A1154295A}" type="slidenum">
              <a:rPr lang="en-US" altLang="en-US"/>
              <a:pPr>
                <a:spcBef>
                  <a:spcPct val="0"/>
                </a:spcBef>
              </a:pPr>
              <a:t>41</a:t>
            </a:fld>
            <a:endParaRPr lang="en-US" altLang="en-US"/>
          </a:p>
        </p:txBody>
      </p:sp>
    </p:spTree>
    <p:extLst>
      <p:ext uri="{BB962C8B-B14F-4D97-AF65-F5344CB8AC3E}">
        <p14:creationId xmlns:p14="http://schemas.microsoft.com/office/powerpoint/2010/main" val="3383302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Discuss the learning objectives for Section 2.  In this section we will address ladder</a:t>
            </a:r>
            <a:r>
              <a:rPr lang="en-US" altLang="en-US" baseline="0" dirty="0">
                <a:latin typeface="Arial" panose="020B0604020202020204" pitchFamily="34" charset="0"/>
              </a:rPr>
              <a:t> and scaffold safety, including</a:t>
            </a:r>
            <a:r>
              <a:rPr lang="en-US" altLang="en-US" dirty="0">
                <a:latin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rPr>
              <a:t>Determine the proper ladder to use based on weight capacity and height.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rPr>
              <a:t>Calculate the proper pitch of extension ladders for proper set-up, and identify how to secure and stabilize ladders.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rPr>
              <a:t>Identify how to maintain a safe position when using a ladder.</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5</a:t>
            </a:fld>
            <a:endParaRPr lang="en-US"/>
          </a:p>
        </p:txBody>
      </p:sp>
    </p:spTree>
    <p:extLst>
      <p:ext uri="{BB962C8B-B14F-4D97-AF65-F5344CB8AC3E}">
        <p14:creationId xmlns:p14="http://schemas.microsoft.com/office/powerpoint/2010/main" val="24148093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75ED4CE-1D9A-45DF-A518-7E8DE36D0DC9}"/>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FDB10928-020C-483F-9CAB-8DBA20AEB2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Recap important ladder safety tips:</a:t>
            </a:r>
          </a:p>
          <a:p>
            <a:pPr marL="171450" indent="-171450">
              <a:buFont typeface="Arial" panose="020B0604020202020204" pitchFamily="34" charset="0"/>
              <a:buChar char="•"/>
            </a:pPr>
            <a:r>
              <a:rPr lang="en-US" altLang="en-US" sz="1200" dirty="0"/>
              <a:t>Maintain three points of contact when ascending or descending ladder.</a:t>
            </a:r>
          </a:p>
          <a:p>
            <a:pPr marL="171450" indent="-171450">
              <a:buFont typeface="Arial" panose="020B0604020202020204" pitchFamily="34" charset="0"/>
              <a:buChar char="•"/>
            </a:pPr>
            <a:r>
              <a:rPr lang="en-US" altLang="en-US" sz="1200" dirty="0"/>
              <a:t>Secure the ladder at the top or bottom. </a:t>
            </a:r>
          </a:p>
          <a:p>
            <a:pPr marL="171450" indent="-171450">
              <a:buFont typeface="Arial" panose="020B0604020202020204" pitchFamily="34" charset="0"/>
              <a:buChar char="•"/>
            </a:pPr>
            <a:r>
              <a:rPr lang="en-US" altLang="en-US" sz="1200" dirty="0"/>
              <a:t>Extend the ladder at least 3 feet above the level being accessed.</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69636" name="Slide Number Placeholder 3">
            <a:extLst>
              <a:ext uri="{FF2B5EF4-FFF2-40B4-BE49-F238E27FC236}">
                <a16:creationId xmlns:a16="http://schemas.microsoft.com/office/drawing/2014/main" id="{C9EA33F2-87E5-43FE-8093-4AEDD7CCEA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2926F3-13E5-4D5E-91BC-DE8A1154295A}" type="slidenum">
              <a:rPr lang="en-US" altLang="en-US"/>
              <a:pPr>
                <a:spcBef>
                  <a:spcPct val="0"/>
                </a:spcBef>
              </a:pPr>
              <a:t>42</a:t>
            </a:fld>
            <a:endParaRPr lang="en-US" altLang="en-US"/>
          </a:p>
        </p:txBody>
      </p:sp>
    </p:spTree>
    <p:extLst>
      <p:ext uri="{BB962C8B-B14F-4D97-AF65-F5344CB8AC3E}">
        <p14:creationId xmlns:p14="http://schemas.microsoft.com/office/powerpoint/2010/main" val="35299357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75ED4CE-1D9A-45DF-A518-7E8DE36D0DC9}"/>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FDB10928-020C-483F-9CAB-8DBA20AEB2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Recap important ladder safety tips:</a:t>
            </a:r>
          </a:p>
          <a:p>
            <a:pPr marL="171450" indent="-171450" eaLnBrk="1" hangingPunct="1">
              <a:buFont typeface="Arial" panose="020B0604020202020204" pitchFamily="34" charset="0"/>
              <a:buChar char="•"/>
            </a:pPr>
            <a:r>
              <a:rPr lang="en-US" altLang="en-US" sz="1200" dirty="0"/>
              <a:t>Do not overreach when working from the ladder. </a:t>
            </a:r>
          </a:p>
          <a:p>
            <a:pPr marL="171450" indent="-171450" eaLnBrk="1" hangingPunct="1">
              <a:buFont typeface="Arial" panose="020B0604020202020204" pitchFamily="34" charset="0"/>
              <a:buChar char="•"/>
            </a:pPr>
            <a:r>
              <a:rPr lang="en-US" altLang="en-US" sz="1200" dirty="0"/>
              <a:t>Do not stand on the top two rungs of a stepladder. </a:t>
            </a:r>
          </a:p>
          <a:p>
            <a:pPr marL="171450" indent="-171450" eaLnBrk="1" hangingPunct="1">
              <a:buFont typeface="Arial" panose="020B0604020202020204" pitchFamily="34" charset="0"/>
              <a:buChar char="•"/>
            </a:pPr>
            <a:r>
              <a:rPr lang="en-US" altLang="en-US" sz="1200" dirty="0"/>
              <a:t>Do not allow another person on a ladder at any given time, unless you are using a double-cleated ladder that is intended for two-way traffic.</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69636" name="Slide Number Placeholder 3">
            <a:extLst>
              <a:ext uri="{FF2B5EF4-FFF2-40B4-BE49-F238E27FC236}">
                <a16:creationId xmlns:a16="http://schemas.microsoft.com/office/drawing/2014/main" id="{C9EA33F2-87E5-43FE-8093-4AEDD7CCEA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2926F3-13E5-4D5E-91BC-DE8A1154295A}" type="slidenum">
              <a:rPr lang="en-US" altLang="en-US"/>
              <a:pPr>
                <a:spcBef>
                  <a:spcPct val="0"/>
                </a:spcBef>
              </a:pPr>
              <a:t>43</a:t>
            </a:fld>
            <a:endParaRPr lang="en-US" altLang="en-US"/>
          </a:p>
        </p:txBody>
      </p:sp>
    </p:spTree>
    <p:extLst>
      <p:ext uri="{BB962C8B-B14F-4D97-AF65-F5344CB8AC3E}">
        <p14:creationId xmlns:p14="http://schemas.microsoft.com/office/powerpoint/2010/main" val="9803966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75ED4CE-1D9A-45DF-A518-7E8DE36D0DC9}"/>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FDB10928-020C-483F-9CAB-8DBA20AEB2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Recap important ladder safety tips:</a:t>
            </a:r>
          </a:p>
          <a:p>
            <a:pPr marL="171450" indent="-171450">
              <a:spcBef>
                <a:spcPct val="0"/>
              </a:spcBef>
              <a:spcAft>
                <a:spcPts val="800"/>
              </a:spcAft>
              <a:buFont typeface="Arial" panose="020B0604020202020204" pitchFamily="34" charset="0"/>
              <a:buChar char="•"/>
            </a:pPr>
            <a:r>
              <a:rPr lang="en-US" altLang="en-US" sz="1200" dirty="0">
                <a:ea typeface="ＭＳ Ｐゴシック" panose="020B0600070205080204" pitchFamily="34" charset="-128"/>
              </a:rPr>
              <a:t>Do not carry anything that may cause loss of balance.</a:t>
            </a:r>
          </a:p>
          <a:p>
            <a:pPr marL="171450" indent="-171450">
              <a:spcBef>
                <a:spcPct val="0"/>
              </a:spcBef>
              <a:spcAft>
                <a:spcPts val="800"/>
              </a:spcAft>
              <a:buFont typeface="Arial" panose="020B0604020202020204" pitchFamily="34" charset="0"/>
              <a:buChar char="•"/>
            </a:pPr>
            <a:r>
              <a:rPr lang="en-US" altLang="en-US" sz="1200" dirty="0">
                <a:ea typeface="ＭＳ Ｐゴシック" panose="020B0600070205080204" pitchFamily="34" charset="-128"/>
              </a:rPr>
              <a:t>Consider using rope to raise/lower material.</a:t>
            </a:r>
          </a:p>
          <a:p>
            <a:pPr marL="171450" indent="-171450">
              <a:spcBef>
                <a:spcPct val="0"/>
              </a:spcBef>
              <a:spcAft>
                <a:spcPts val="800"/>
              </a:spcAft>
              <a:buFont typeface="Arial" panose="020B0604020202020204" pitchFamily="34" charset="0"/>
              <a:buChar char="•"/>
            </a:pPr>
            <a:r>
              <a:rPr lang="en-US" altLang="en-US" sz="1200" dirty="0">
                <a:ea typeface="ＭＳ Ｐゴシック" panose="020B0600070205080204" pitchFamily="34" charset="-128"/>
              </a:rPr>
              <a:t>Do not stand on top 2 rungs of stepladder.</a:t>
            </a:r>
          </a:p>
          <a:p>
            <a:pPr marL="171450" indent="-171450">
              <a:spcBef>
                <a:spcPct val="0"/>
              </a:spcBef>
              <a:spcAft>
                <a:spcPts val="800"/>
              </a:spcAft>
              <a:buFont typeface="Arial" panose="020B0604020202020204" pitchFamily="34" charset="0"/>
              <a:buChar char="•"/>
            </a:pPr>
            <a:r>
              <a:rPr lang="en-US" altLang="en-US" sz="1200" dirty="0">
                <a:ea typeface="ＭＳ Ｐゴシック" panose="020B0600070205080204" pitchFamily="34" charset="-128"/>
              </a:rPr>
              <a:t>Use a pulley system to get materials to your working level.</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69636" name="Slide Number Placeholder 3">
            <a:extLst>
              <a:ext uri="{FF2B5EF4-FFF2-40B4-BE49-F238E27FC236}">
                <a16:creationId xmlns:a16="http://schemas.microsoft.com/office/drawing/2014/main" id="{C9EA33F2-87E5-43FE-8093-4AEDD7CCEA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2926F3-13E5-4D5E-91BC-DE8A1154295A}" type="slidenum">
              <a:rPr lang="en-US" altLang="en-US"/>
              <a:pPr>
                <a:spcBef>
                  <a:spcPct val="0"/>
                </a:spcBef>
              </a:pPr>
              <a:t>44</a:t>
            </a:fld>
            <a:endParaRPr lang="en-US" altLang="en-US"/>
          </a:p>
        </p:txBody>
      </p:sp>
    </p:spTree>
    <p:extLst>
      <p:ext uri="{BB962C8B-B14F-4D97-AF65-F5344CB8AC3E}">
        <p14:creationId xmlns:p14="http://schemas.microsoft.com/office/powerpoint/2010/main" val="114731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Your chances of surviving a fall from a ladder at least 10 feet high is only 50%. Additionally, approximately half of all injuries caused by falls from ladders require time away from work to heal. This can lead to reduced income for your family, and also unnecessary pain and suffering.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from the Electronic Library of Construction Occupational Safety &amp; Health (ELCOSH) http://www.elcosh.org/image/625/i000230/230.html</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7</a:t>
            </a:fld>
            <a:endParaRPr lang="en-US"/>
          </a:p>
        </p:txBody>
      </p:sp>
    </p:spTree>
    <p:extLst>
      <p:ext uri="{BB962C8B-B14F-4D97-AF65-F5344CB8AC3E}">
        <p14:creationId xmlns:p14="http://schemas.microsoft.com/office/powerpoint/2010/main" val="683709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rPr>
              <a:t>Discuss </a:t>
            </a:r>
            <a:r>
              <a:rPr lang="en-US" altLang="en-US" dirty="0">
                <a:latin typeface="Arial" panose="020B0604020202020204" pitchFamily="34" charset="0"/>
              </a:rPr>
              <a:t>the training requirements when using ladders. Additionally, employees need to understand the nature of fall hazards, correct procedures for placing and using ladders and the maximum intended load-carrying capacities of ladders so you do not exceed their maximum working load rating. </a:t>
            </a:r>
            <a:endParaRPr lang="en-US" altLang="en-US" b="1"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8</a:t>
            </a:fld>
            <a:endParaRPr lang="en-US"/>
          </a:p>
        </p:txBody>
      </p:sp>
    </p:spTree>
    <p:extLst>
      <p:ext uri="{BB962C8B-B14F-4D97-AF65-F5344CB8AC3E}">
        <p14:creationId xmlns:p14="http://schemas.microsoft.com/office/powerpoint/2010/main" val="2747712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143D9044-3EA0-4EC6-81DE-742EE18C666C}"/>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E775CADA-5365-403B-B5B0-E342DFAA29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a:t>
            </a:r>
            <a:r>
              <a:rPr lang="en-US" altLang="en-US" dirty="0">
                <a:latin typeface="Arial" panose="020B0604020202020204" pitchFamily="34" charset="0"/>
              </a:rPr>
              <a:t> the unsafe work practice that is utilized here. Rather than use a stepladder, trestle scaffold or other approved equipment, the worker is placing himself in harm’s way by standing on three stacked 5-gallon paint buckets. It is important to always use the right tool for the job. </a:t>
            </a:r>
            <a:endParaRPr lang="en-US" altLang="en-US" b="1" dirty="0">
              <a:latin typeface="Arial" panose="020B0604020202020204" pitchFamily="34" charset="0"/>
            </a:endParaRPr>
          </a:p>
        </p:txBody>
      </p:sp>
      <p:sp>
        <p:nvSpPr>
          <p:cNvPr id="14340" name="Slide Number Placeholder 3">
            <a:extLst>
              <a:ext uri="{FF2B5EF4-FFF2-40B4-BE49-F238E27FC236}">
                <a16:creationId xmlns:a16="http://schemas.microsoft.com/office/drawing/2014/main" id="{E7293267-7E3E-4331-8171-7971EF0F8A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F259A2-BF38-4062-97D0-B898EA61C67C}" type="slidenum">
              <a:rPr lang="en-US" altLang="en-US"/>
              <a:pPr>
                <a:spcBef>
                  <a:spcPct val="0"/>
                </a:spcBef>
              </a:pPr>
              <a:t>9</a:t>
            </a:fld>
            <a:endParaRPr lang="en-US" altLang="en-US"/>
          </a:p>
        </p:txBody>
      </p:sp>
    </p:spTree>
    <p:extLst>
      <p:ext uri="{BB962C8B-B14F-4D97-AF65-F5344CB8AC3E}">
        <p14:creationId xmlns:p14="http://schemas.microsoft.com/office/powerpoint/2010/main" val="257529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D0C0824-91D3-44BB-A9AD-826714F89460}"/>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4553FD7E-DE20-4E74-A4D6-4ADB4546A3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Explain </a:t>
            </a:r>
            <a:r>
              <a:rPr lang="en-US" altLang="en-US" dirty="0">
                <a:latin typeface="Arial" panose="020B0604020202020204" pitchFamily="34" charset="0"/>
              </a:rPr>
              <a:t>how to pick the right ladder for the task being performed. Remember to pay close attention to the task(s) being performed. Try to think about what capacity the ladder can hold, the height of the area you need to access, and always remember to perform a visual inspection of the ladder prior to use. </a:t>
            </a:r>
            <a:endParaRPr lang="en-US" altLang="en-US" b="1" dirty="0">
              <a:latin typeface="Arial" panose="020B0604020202020204" pitchFamily="34" charset="0"/>
            </a:endParaRPr>
          </a:p>
        </p:txBody>
      </p:sp>
      <p:sp>
        <p:nvSpPr>
          <p:cNvPr id="16388" name="Slide Number Placeholder 3">
            <a:extLst>
              <a:ext uri="{FF2B5EF4-FFF2-40B4-BE49-F238E27FC236}">
                <a16:creationId xmlns:a16="http://schemas.microsoft.com/office/drawing/2014/main" id="{A9E75DF2-D28D-4158-9135-FFF0D1635C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9D774B-7829-4F12-870E-99CBF27E15C4}" type="slidenum">
              <a:rPr lang="en-US" altLang="en-US"/>
              <a:pPr>
                <a:spcBef>
                  <a:spcPct val="0"/>
                </a:spcBef>
              </a:pPr>
              <a:t>10</a:t>
            </a:fld>
            <a:endParaRPr lang="en-US" altLang="en-US"/>
          </a:p>
        </p:txBody>
      </p:sp>
    </p:spTree>
    <p:extLst>
      <p:ext uri="{BB962C8B-B14F-4D97-AF65-F5344CB8AC3E}">
        <p14:creationId xmlns:p14="http://schemas.microsoft.com/office/powerpoint/2010/main" val="3441098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8B1D365-559F-47B3-82B4-9F189F658AE8}"/>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BC7433FF-85D4-4E2E-97CE-EA08814166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a:t>
            </a:r>
            <a:r>
              <a:rPr lang="en-US" altLang="en-US" dirty="0">
                <a:latin typeface="Arial" panose="020B0604020202020204" pitchFamily="34" charset="0"/>
              </a:rPr>
              <a:t> the proper duty rating capacity of ladders. Ladders must not be loaded beyond the manufacturers maximum intended load for which they were built to handle. </a:t>
            </a:r>
            <a:endParaRPr lang="en-US" altLang="en-US" b="1" dirty="0">
              <a:latin typeface="Arial" panose="020B0604020202020204" pitchFamily="34" charset="0"/>
            </a:endParaRPr>
          </a:p>
        </p:txBody>
      </p:sp>
      <p:sp>
        <p:nvSpPr>
          <p:cNvPr id="18436" name="Slide Number Placeholder 3">
            <a:extLst>
              <a:ext uri="{FF2B5EF4-FFF2-40B4-BE49-F238E27FC236}">
                <a16:creationId xmlns:a16="http://schemas.microsoft.com/office/drawing/2014/main" id="{EF3D9796-216C-4212-B400-864D3E2796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2B002C-7248-445B-9859-DD42474080EA}" type="slidenum">
              <a:rPr lang="en-US" altLang="en-US"/>
              <a:pPr>
                <a:spcBef>
                  <a:spcPct val="0"/>
                </a:spcBef>
              </a:pPr>
              <a:t>11</a:t>
            </a:fld>
            <a:endParaRPr lang="en-US" altLang="en-US"/>
          </a:p>
        </p:txBody>
      </p:sp>
    </p:spTree>
    <p:extLst>
      <p:ext uri="{BB962C8B-B14F-4D97-AF65-F5344CB8AC3E}">
        <p14:creationId xmlns:p14="http://schemas.microsoft.com/office/powerpoint/2010/main" val="1855503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sp>
        <p:nvSpPr>
          <p:cNvPr id="2" name="Title 1"/>
          <p:cNvSpPr>
            <a:spLocks noGrp="1"/>
          </p:cNvSpPr>
          <p:nvPr>
            <p:ph type="ctrTitle"/>
          </p:nvPr>
        </p:nvSpPr>
        <p:spPr>
          <a:xfrm>
            <a:off x="1154955" y="1447800"/>
            <a:ext cx="8825658" cy="3329581"/>
          </a:xfrm>
        </p:spPr>
        <p:txBody>
          <a:bodyPr anchor="b"/>
          <a:lstStyle>
            <a:lvl1pPr>
              <a:defRPr sz="7200" b="1">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noAutofit/>
          </a:bodyPr>
          <a:lstStyle>
            <a:lvl1pPr marL="0" indent="0" algn="l">
              <a:buNone/>
              <a:defRPr sz="4000" cap="all">
                <a:solidFill>
                  <a:srgbClr val="C0000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pic>
        <p:nvPicPr>
          <p:cNvPr id="2052" name="Picture 4" descr="Job-site Safety Institute"/>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27" name="Picture 26" descr="NAHB 2 Line 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Tree>
    <p:extLst>
      <p:ext uri="{BB962C8B-B14F-4D97-AF65-F5344CB8AC3E}">
        <p14:creationId xmlns:p14="http://schemas.microsoft.com/office/powerpoint/2010/main" val="85557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F814BF-F05B-473D-8F66-A113CFE829BE}"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070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71671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562134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60470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585248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31055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29602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1664179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0668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235E151-B4D6-49BC-A82A-406699C6BEA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70928C9-DF23-4872-8011-CEB7058C9D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555E88-6001-492E-A745-0FDBFB78BBE3}"/>
              </a:ext>
            </a:extLst>
          </p:cNvPr>
          <p:cNvSpPr>
            <a:spLocks noGrp="1" noChangeArrowheads="1"/>
          </p:cNvSpPr>
          <p:nvPr>
            <p:ph type="sldNum" sz="quarter" idx="12"/>
          </p:nvPr>
        </p:nvSpPr>
        <p:spPr>
          <a:ln/>
        </p:spPr>
        <p:txBody>
          <a:bodyPr/>
          <a:lstStyle>
            <a:lvl1pPr>
              <a:defRPr/>
            </a:lvl1pPr>
          </a:lstStyle>
          <a:p>
            <a:pPr>
              <a:defRPr/>
            </a:pPr>
            <a:fld id="{AFCCCE6E-8D4F-4934-A375-785C50E58B53}" type="slidenum">
              <a:rPr lang="en-US" altLang="en-US"/>
              <a:pPr>
                <a:defRPr/>
              </a:pPr>
              <a:t>‹#›</a:t>
            </a:fld>
            <a:endParaRPr lang="en-US" altLang="en-US"/>
          </a:p>
        </p:txBody>
      </p:sp>
    </p:spTree>
    <p:extLst>
      <p:ext uri="{BB962C8B-B14F-4D97-AF65-F5344CB8AC3E}">
        <p14:creationId xmlns:p14="http://schemas.microsoft.com/office/powerpoint/2010/main" val="2892224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0668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202E4C3-7ED3-498C-B73F-948CE1A2D0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F5154D9-2A6B-44B5-94C0-4ECB19303F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3DE92A2-C399-493C-A7CA-B4926BE97FAB}"/>
              </a:ext>
            </a:extLst>
          </p:cNvPr>
          <p:cNvSpPr>
            <a:spLocks noGrp="1" noChangeArrowheads="1"/>
          </p:cNvSpPr>
          <p:nvPr>
            <p:ph type="sldNum" sz="quarter" idx="12"/>
          </p:nvPr>
        </p:nvSpPr>
        <p:spPr>
          <a:ln/>
        </p:spPr>
        <p:txBody>
          <a:bodyPr/>
          <a:lstStyle>
            <a:lvl1pPr>
              <a:defRPr/>
            </a:lvl1pPr>
          </a:lstStyle>
          <a:p>
            <a:pPr>
              <a:defRPr/>
            </a:pPr>
            <a:fld id="{99308AF1-8794-4EE1-966D-30C379AF32D9}" type="slidenum">
              <a:rPr lang="en-US" altLang="en-US"/>
              <a:pPr>
                <a:defRPr/>
              </a:pPr>
              <a:t>‹#›</a:t>
            </a:fld>
            <a:endParaRPr lang="en-US" altLang="en-US"/>
          </a:p>
        </p:txBody>
      </p:sp>
    </p:spTree>
    <p:extLst>
      <p:ext uri="{BB962C8B-B14F-4D97-AF65-F5344CB8AC3E}">
        <p14:creationId xmlns:p14="http://schemas.microsoft.com/office/powerpoint/2010/main" val="265565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FFC000"/>
              </a:buClr>
              <a:defRPr>
                <a:latin typeface="Arial" panose="020B0604020202020204" pitchFamily="34" charset="0"/>
                <a:cs typeface="Arial" panose="020B0604020202020204" pitchFamily="34" charset="0"/>
              </a:defRPr>
            </a:lvl1pPr>
            <a:lvl2pPr>
              <a:buClr>
                <a:srgbClr val="FFC000"/>
              </a:buClr>
              <a:defRPr>
                <a:latin typeface="Arial" panose="020B0604020202020204" pitchFamily="34" charset="0"/>
                <a:cs typeface="Arial" panose="020B0604020202020204" pitchFamily="34" charset="0"/>
              </a:defRPr>
            </a:lvl2pPr>
            <a:lvl3pPr>
              <a:buClr>
                <a:srgbClr val="FFC000"/>
              </a:buClr>
              <a:defRPr>
                <a:latin typeface="Arial" panose="020B0604020202020204" pitchFamily="34" charset="0"/>
                <a:cs typeface="Arial" panose="020B0604020202020204" pitchFamily="34" charset="0"/>
              </a:defRPr>
            </a:lvl3pPr>
            <a:lvl4pPr>
              <a:buClr>
                <a:srgbClr val="FFC000"/>
              </a:buClr>
              <a:defRPr>
                <a:latin typeface="Arial" panose="020B0604020202020204" pitchFamily="34" charset="0"/>
                <a:cs typeface="Arial" panose="020B0604020202020204" pitchFamily="34" charset="0"/>
              </a:defRPr>
            </a:lvl4pPr>
            <a:lvl5pPr>
              <a:buClr>
                <a:srgbClr val="FFC000"/>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0" y="0"/>
            <a:ext cx="12191999" cy="294951"/>
          </a:xfrm>
          <a:prstGeom prst="rect">
            <a:avLst/>
          </a:prstGeom>
        </p:spPr>
      </p:pic>
    </p:spTree>
    <p:extLst>
      <p:ext uri="{BB962C8B-B14F-4D97-AF65-F5344CB8AC3E}">
        <p14:creationId xmlns:p14="http://schemas.microsoft.com/office/powerpoint/2010/main" val="81377595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0668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Rectangle 4">
            <a:extLst>
              <a:ext uri="{FF2B5EF4-FFF2-40B4-BE49-F238E27FC236}">
                <a16:creationId xmlns:a16="http://schemas.microsoft.com/office/drawing/2014/main" id="{020159D0-8B3C-4DDF-A2BF-BA80FCB8CC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61CE597-461A-4C16-91E3-7403E0F545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7C604C5-EBCF-4E6B-810D-D0D8EA481D84}"/>
              </a:ext>
            </a:extLst>
          </p:cNvPr>
          <p:cNvSpPr>
            <a:spLocks noGrp="1" noChangeArrowheads="1"/>
          </p:cNvSpPr>
          <p:nvPr>
            <p:ph type="sldNum" sz="quarter" idx="12"/>
          </p:nvPr>
        </p:nvSpPr>
        <p:spPr>
          <a:ln/>
        </p:spPr>
        <p:txBody>
          <a:bodyPr/>
          <a:lstStyle>
            <a:lvl1pPr>
              <a:defRPr/>
            </a:lvl1pPr>
          </a:lstStyle>
          <a:p>
            <a:pPr>
              <a:defRPr/>
            </a:pPr>
            <a:fld id="{30C8832A-E803-4D15-81DD-1A96B3863B36}" type="slidenum">
              <a:rPr lang="en-US" altLang="en-US"/>
              <a:pPr>
                <a:defRPr/>
              </a:pPr>
              <a:t>‹#›</a:t>
            </a:fld>
            <a:endParaRPr lang="en-US" altLang="en-US"/>
          </a:p>
        </p:txBody>
      </p:sp>
    </p:spTree>
    <p:extLst>
      <p:ext uri="{BB962C8B-B14F-4D97-AF65-F5344CB8AC3E}">
        <p14:creationId xmlns:p14="http://schemas.microsoft.com/office/powerpoint/2010/main" val="8751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pic>
        <p:nvPicPr>
          <p:cNvPr id="8" name="Picture 4" descr="Job-site Safety Institute"/>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10" name="Picture 9" descr="NAHB 2 Line 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
        <p:nvSpPr>
          <p:cNvPr id="2" name="Title 1"/>
          <p:cNvSpPr>
            <a:spLocks noGrp="1"/>
          </p:cNvSpPr>
          <p:nvPr>
            <p:ph type="title"/>
          </p:nvPr>
        </p:nvSpPr>
        <p:spPr>
          <a:xfrm>
            <a:off x="1154956" y="2861733"/>
            <a:ext cx="8825657" cy="1915647"/>
          </a:xfrm>
        </p:spPr>
        <p:txBody>
          <a:bodyPr anchor="b"/>
          <a:lstStyle>
            <a:lvl1pPr algn="l">
              <a:defRPr sz="7200" b="1" cap="none">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normAutofit/>
          </a:bodyPr>
          <a:lstStyle>
            <a:lvl1pPr marL="0" indent="0" algn="l" defTabSz="457200" rtl="0" eaLnBrk="1" latinLnBrk="0" hangingPunct="1">
              <a:spcBef>
                <a:spcPts val="1000"/>
              </a:spcBef>
              <a:spcAft>
                <a:spcPts val="0"/>
              </a:spcAft>
              <a:buClr>
                <a:srgbClr val="FFC000"/>
              </a:buClr>
              <a:buSzPct val="80000"/>
              <a:buFont typeface="Wingdings 3" charset="2"/>
              <a:buNone/>
              <a:defRPr lang="en-US" sz="4000" b="0" i="0" kern="1200" cap="all" dirty="0" smtClean="0">
                <a:solidFill>
                  <a:srgbClr val="C00000"/>
                </a:solidFill>
                <a:effectLst>
                  <a:outerShdw blurRad="38100" dist="38100" dir="2700000" algn="tl">
                    <a:srgbClr val="000000">
                      <a:alpha val="43137"/>
                    </a:srgb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64592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9F814BF-F05B-473D-8F66-A113CFE829BE}"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52572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F814BF-F05B-473D-8F66-A113CFE829BE}" type="datetimeFigureOut">
              <a:rPr lang="en-US" smtClean="0"/>
              <a:t>3/25/2021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93333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961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13439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12059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9F814BF-F05B-473D-8F66-A113CFE829BE}"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78469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 y="0"/>
            <a:ext cx="12191999" cy="6858000"/>
          </a:xfrm>
          <a:prstGeom prst="rect">
            <a:avLst/>
          </a:prstGeom>
        </p:spPr>
      </p:pic>
      <p:pic>
        <p:nvPicPr>
          <p:cNvPr id="20" name="Picture 19"/>
          <p:cNvPicPr>
            <a:picLocks noChangeAspect="1"/>
          </p:cNvPicPr>
          <p:nvPr userDrawn="1"/>
        </p:nvPicPr>
        <p:blipFill>
          <a:blip r:embed="rId23"/>
          <a:stretch>
            <a:fillRect/>
          </a:stretch>
        </p:blipFill>
        <p:spPr>
          <a:xfrm>
            <a:off x="0" y="0"/>
            <a:ext cx="12191999" cy="294951"/>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9F814BF-F05B-473D-8F66-A113CFE829BE}" type="datetimeFigureOut">
              <a:rPr lang="en-US" smtClean="0"/>
              <a:t>3/25/2021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F6C4F3C-585D-4FCE-9490-7E2447D97CC9}" type="slidenum">
              <a:rPr lang="en-US" smtClean="0"/>
              <a:t>‹#›</a:t>
            </a:fld>
            <a:endParaRPr lang="en-US"/>
          </a:p>
        </p:txBody>
      </p:sp>
      <p:pic>
        <p:nvPicPr>
          <p:cNvPr id="22" name="Picture 21" descr="NAHB 2 Line CMYK.eps"/>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11209731" y="6114804"/>
            <a:ext cx="861268" cy="598285"/>
          </a:xfrm>
          <a:prstGeom prst="rect">
            <a:avLst/>
          </a:prstGeom>
        </p:spPr>
      </p:pic>
      <p:pic>
        <p:nvPicPr>
          <p:cNvPr id="24" name="Picture 23"/>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10381526" y="6066678"/>
            <a:ext cx="591363" cy="688908"/>
          </a:xfrm>
          <a:prstGeom prst="rect">
            <a:avLst/>
          </a:prstGeom>
        </p:spPr>
      </p:pic>
    </p:spTree>
    <p:extLst>
      <p:ext uri="{BB962C8B-B14F-4D97-AF65-F5344CB8AC3E}">
        <p14:creationId xmlns:p14="http://schemas.microsoft.com/office/powerpoint/2010/main" val="3197860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2" r:id="rId19"/>
    <p:sldLayoutId id="2147483693" r:id="rId20"/>
  </p:sldLayoutIdLst>
  <p:txStyles>
    <p:titleStyle>
      <a:lvl1pPr algn="l" defTabSz="457200" rtl="0" eaLnBrk="1" latinLnBrk="0" hangingPunct="1">
        <a:spcBef>
          <a:spcPct val="0"/>
        </a:spcBef>
        <a:buNone/>
        <a:defRPr sz="4200" b="0" i="0" kern="1200">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Arial" panose="020B0604020202020204" pitchFamily="34" charset="0"/>
          <a:ea typeface="+mj-ea"/>
          <a:cs typeface="Arial" panose="020B0604020202020204" pitchFamily="34" charset="0"/>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Arial" panose="020B0604020202020204" pitchFamily="34" charset="0"/>
          <a:ea typeface="+mj-ea"/>
          <a:cs typeface="Arial" panose="020B0604020202020204" pitchFamily="34" charset="0"/>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Arial" panose="020B0604020202020204" pitchFamily="34" charset="0"/>
          <a:ea typeface="+mj-ea"/>
          <a:cs typeface="Arial" panose="020B0604020202020204" pitchFamily="34" charset="0"/>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Arial" panose="020B0604020202020204" pitchFamily="34" charset="0"/>
          <a:ea typeface="+mj-ea"/>
          <a:cs typeface="Arial" panose="020B0604020202020204" pitchFamily="34"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38.png"/><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48.png"/><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Section</a:t>
            </a:r>
            <a:r>
              <a:rPr lang="en-US" dirty="0"/>
              <a:t> 2</a:t>
            </a:r>
          </a:p>
        </p:txBody>
      </p:sp>
      <p:sp>
        <p:nvSpPr>
          <p:cNvPr id="3" name="Text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Ladders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1613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E45E361A-4BE9-4956-885B-CC618E01BC45}"/>
              </a:ext>
            </a:extLst>
          </p:cNvPr>
          <p:cNvSpPr>
            <a:spLocks noGrp="1" noChangeArrowheads="1"/>
          </p:cNvSpPr>
          <p:nvPr>
            <p:ph idx="1"/>
          </p:nvPr>
        </p:nvSpPr>
        <p:spPr>
          <a:xfrm>
            <a:off x="1104293" y="1540452"/>
            <a:ext cx="8946541" cy="4195481"/>
          </a:xfrm>
        </p:spPr>
        <p:txBody>
          <a:bodyPr/>
          <a:lstStyle/>
          <a:p>
            <a:pPr indent="0" eaLnBrk="1" hangingPunct="1">
              <a:buFontTx/>
              <a:buNone/>
            </a:pPr>
            <a:r>
              <a:rPr lang="en-US" altLang="en-US" dirty="0"/>
              <a:t>Before stepping onto a ladder, think about these things:</a:t>
            </a:r>
          </a:p>
          <a:p>
            <a:pPr eaLnBrk="1" hangingPunct="1"/>
            <a:r>
              <a:rPr lang="en-US" altLang="en-US" dirty="0"/>
              <a:t>What capacity can it hold?</a:t>
            </a:r>
          </a:p>
          <a:p>
            <a:pPr eaLnBrk="1" hangingPunct="1"/>
            <a:r>
              <a:rPr lang="en-US" altLang="en-US" dirty="0"/>
              <a:t>Height of the ladder—too short or too tall?</a:t>
            </a:r>
          </a:p>
          <a:p>
            <a:pPr eaLnBrk="1" hangingPunct="1"/>
            <a:r>
              <a:rPr lang="en-US" altLang="en-US" dirty="0"/>
              <a:t>Condition of the ladder and instructions unique to the ladder selected.</a:t>
            </a:r>
          </a:p>
          <a:p>
            <a:pPr eaLnBrk="1" hangingPunct="1"/>
            <a:endParaRPr lang="en-US" altLang="en-US" dirty="0"/>
          </a:p>
        </p:txBody>
      </p:sp>
      <p:sp>
        <p:nvSpPr>
          <p:cNvPr id="279556" name="AutoShape 4">
            <a:extLst>
              <a:ext uri="{FF2B5EF4-FFF2-40B4-BE49-F238E27FC236}">
                <a16:creationId xmlns:a16="http://schemas.microsoft.com/office/drawing/2014/main" id="{39CFF282-62C6-464C-A7C2-04164038DECA}"/>
              </a:ext>
            </a:extLst>
          </p:cNvPr>
          <p:cNvSpPr>
            <a:spLocks noChangeArrowheads="1"/>
          </p:cNvSpPr>
          <p:nvPr/>
        </p:nvSpPr>
        <p:spPr bwMode="auto">
          <a:xfrm>
            <a:off x="5108576" y="5105400"/>
            <a:ext cx="5483225" cy="1047750"/>
          </a:xfrm>
          <a:prstGeom prst="rightArrow">
            <a:avLst>
              <a:gd name="adj1" fmla="val 50000"/>
              <a:gd name="adj2" fmla="val 130833"/>
            </a:avLst>
          </a:prstGeom>
          <a:solidFill>
            <a:schemeClr val="bg1"/>
          </a:solidFill>
          <a:ln w="9525">
            <a:solidFill>
              <a:srgbClr val="FF0000"/>
            </a:solidFill>
            <a:miter lim="800000"/>
            <a:headEnd/>
            <a:tailEnd/>
          </a:ln>
        </p:spPr>
        <p:txBody>
          <a:bodyPr wrap="none"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a:spcBef>
                <a:spcPct val="0"/>
              </a:spcBef>
              <a:buFontTx/>
              <a:buNone/>
            </a:pPr>
            <a:r>
              <a:rPr lang="en-US" altLang="en-US" sz="2400">
                <a:solidFill>
                  <a:schemeClr val="tx1"/>
                </a:solidFill>
              </a:rPr>
              <a:t>We’ll look at each of these in detail.</a:t>
            </a:r>
          </a:p>
        </p:txBody>
      </p:sp>
      <p:sp>
        <p:nvSpPr>
          <p:cNvPr id="9" name="Rectangle 2">
            <a:extLst>
              <a:ext uri="{FF2B5EF4-FFF2-40B4-BE49-F238E27FC236}">
                <a16:creationId xmlns:a16="http://schemas.microsoft.com/office/drawing/2014/main" id="{4A2587E4-3EAA-4614-813D-98280DEC4CD2}"/>
              </a:ext>
            </a:extLst>
          </p:cNvPr>
          <p:cNvSpPr>
            <a:spLocks noGrp="1" noChangeArrowheads="1"/>
          </p:cNvSpPr>
          <p:nvPr>
            <p:ph type="title"/>
          </p:nvPr>
        </p:nvSpPr>
        <p:spPr>
          <a:xfrm>
            <a:off x="646111" y="452718"/>
            <a:ext cx="9404723" cy="1400530"/>
          </a:xfrm>
        </p:spPr>
        <p:txBody>
          <a:bodyPr/>
          <a:lstStyle/>
          <a:p>
            <a:pPr eaLnBrk="1" hangingPunct="1">
              <a:defRPr/>
            </a:pPr>
            <a:r>
              <a:rPr lang="en-US" dirty="0"/>
              <a:t>Choosing the Right Ladder</a:t>
            </a:r>
          </a:p>
        </p:txBody>
      </p:sp>
    </p:spTree>
    <p:extLst>
      <p:ext uri="{BB962C8B-B14F-4D97-AF65-F5344CB8AC3E}">
        <p14:creationId xmlns:p14="http://schemas.microsoft.com/office/powerpoint/2010/main" val="2216830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9556"/>
                                        </p:tgtEl>
                                        <p:attrNameLst>
                                          <p:attrName>style.visibility</p:attrName>
                                        </p:attrNameLst>
                                      </p:cBhvr>
                                      <p:to>
                                        <p:strVal val="visible"/>
                                      </p:to>
                                    </p:set>
                                    <p:animEffect transition="in" filter="wipe(left)">
                                      <p:cBhvr>
                                        <p:cTn id="7" dur="500"/>
                                        <p:tgtEl>
                                          <p:spTgt spid="279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05265363-5482-4BBA-A55A-81E5E7C473A5}"/>
              </a:ext>
            </a:extLst>
          </p:cNvPr>
          <p:cNvSpPr>
            <a:spLocks noGrp="1" noChangeArrowheads="1"/>
          </p:cNvSpPr>
          <p:nvPr>
            <p:ph type="title"/>
          </p:nvPr>
        </p:nvSpPr>
        <p:spPr>
          <a:xfrm>
            <a:off x="425077" y="0"/>
            <a:ext cx="9404723" cy="1400530"/>
          </a:xfrm>
        </p:spPr>
        <p:txBody>
          <a:bodyPr/>
          <a:lstStyle/>
          <a:p>
            <a:pPr eaLnBrk="1" hangingPunct="1">
              <a:defRPr/>
            </a:pPr>
            <a:r>
              <a:rPr lang="en-US" sz="3600" dirty="0"/>
              <a:t/>
            </a:r>
            <a:br>
              <a:rPr lang="en-US" sz="3600" dirty="0"/>
            </a:br>
            <a:r>
              <a:rPr lang="en-US" dirty="0"/>
              <a:t>Proper Duty Rating/Capacity</a:t>
            </a:r>
            <a:br>
              <a:rPr lang="en-US" dirty="0"/>
            </a:br>
            <a:endParaRPr lang="en-US" dirty="0"/>
          </a:p>
        </p:txBody>
      </p:sp>
      <p:sp>
        <p:nvSpPr>
          <p:cNvPr id="17411" name="Rectangle 3">
            <a:extLst>
              <a:ext uri="{FF2B5EF4-FFF2-40B4-BE49-F238E27FC236}">
                <a16:creationId xmlns:a16="http://schemas.microsoft.com/office/drawing/2014/main" id="{E11F3A7C-E8F4-475B-B08B-A1F4B7476943}"/>
              </a:ext>
            </a:extLst>
          </p:cNvPr>
          <p:cNvSpPr>
            <a:spLocks noGrp="1" noChangeArrowheads="1"/>
          </p:cNvSpPr>
          <p:nvPr>
            <p:ph idx="1"/>
          </p:nvPr>
        </p:nvSpPr>
        <p:spPr>
          <a:xfrm>
            <a:off x="2451100" y="1752600"/>
            <a:ext cx="7378700" cy="4178300"/>
          </a:xfrm>
          <a:solidFill>
            <a:schemeClr val="bg1"/>
          </a:solidFill>
          <a:ln w="76200" cmpd="tri">
            <a:solidFill>
              <a:schemeClr val="tx1"/>
            </a:solidFill>
            <a:miter lim="800000"/>
            <a:headEnd/>
            <a:tailEnd/>
          </a:ln>
        </p:spPr>
        <p:txBody>
          <a:bodyPr/>
          <a:lstStyle/>
          <a:p>
            <a:pPr eaLnBrk="1" hangingPunct="1">
              <a:buFontTx/>
              <a:buNone/>
            </a:pPr>
            <a:r>
              <a:rPr lang="en-US" altLang="en-US" b="1" dirty="0"/>
              <a:t>OSHA</a:t>
            </a:r>
            <a:r>
              <a:rPr lang="en-US" altLang="en-US" dirty="0"/>
              <a:t> </a:t>
            </a:r>
            <a:r>
              <a:rPr lang="en-US" altLang="en-US" b="1" dirty="0"/>
              <a:t>Requirement</a:t>
            </a:r>
          </a:p>
          <a:p>
            <a:pPr eaLnBrk="1" hangingPunct="1">
              <a:buFontTx/>
              <a:buNone/>
            </a:pPr>
            <a:r>
              <a:rPr lang="en-US" altLang="en-US" dirty="0"/>
              <a:t>	Ladders shall not be loaded beyond the maximum intended load for which they were built nor beyond their manufacturer's rated capacity.</a:t>
            </a:r>
          </a:p>
          <a:p>
            <a:pPr eaLnBrk="1" hangingPunct="1">
              <a:buFontTx/>
              <a:buNone/>
            </a:pPr>
            <a:endParaRPr lang="en-US" altLang="en-US" dirty="0"/>
          </a:p>
        </p:txBody>
      </p:sp>
    </p:spTree>
    <p:extLst>
      <p:ext uri="{BB962C8B-B14F-4D97-AF65-F5344CB8AC3E}">
        <p14:creationId xmlns:p14="http://schemas.microsoft.com/office/powerpoint/2010/main" val="25554124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05265363-5482-4BBA-A55A-81E5E7C473A5}"/>
              </a:ext>
            </a:extLst>
          </p:cNvPr>
          <p:cNvSpPr>
            <a:spLocks noGrp="1" noChangeArrowheads="1"/>
          </p:cNvSpPr>
          <p:nvPr>
            <p:ph type="title"/>
          </p:nvPr>
        </p:nvSpPr>
        <p:spPr>
          <a:xfrm>
            <a:off x="425077" y="0"/>
            <a:ext cx="9404723" cy="1400530"/>
          </a:xfrm>
        </p:spPr>
        <p:txBody>
          <a:bodyPr/>
          <a:lstStyle/>
          <a:p>
            <a:pPr eaLnBrk="1" hangingPunct="1">
              <a:defRPr/>
            </a:pPr>
            <a:r>
              <a:rPr lang="en-US" sz="3600" dirty="0"/>
              <a:t/>
            </a:r>
            <a:br>
              <a:rPr lang="en-US" sz="3600" dirty="0"/>
            </a:br>
            <a:r>
              <a:rPr lang="en-US" sz="3600" dirty="0" smtClean="0"/>
              <a:t> </a:t>
            </a:r>
            <a:r>
              <a:rPr lang="en-US" dirty="0" smtClean="0"/>
              <a:t>Proper </a:t>
            </a:r>
            <a:r>
              <a:rPr lang="en-US" dirty="0"/>
              <a:t>Duty Rating/Capacity</a:t>
            </a:r>
            <a:br>
              <a:rPr lang="en-US" dirty="0"/>
            </a:br>
            <a:endParaRPr lang="en-US" dirty="0"/>
          </a:p>
        </p:txBody>
      </p:sp>
      <p:sp>
        <p:nvSpPr>
          <p:cNvPr id="3" name="Content Placeholder 2">
            <a:extLst>
              <a:ext uri="{FF2B5EF4-FFF2-40B4-BE49-F238E27FC236}">
                <a16:creationId xmlns:a16="http://schemas.microsoft.com/office/drawing/2014/main" id="{1446B751-CC70-4DC4-8E04-C118E37E1DB7}"/>
              </a:ext>
            </a:extLst>
          </p:cNvPr>
          <p:cNvSpPr>
            <a:spLocks noGrp="1"/>
          </p:cNvSpPr>
          <p:nvPr>
            <p:ph idx="1"/>
          </p:nvPr>
        </p:nvSpPr>
        <p:spPr>
          <a:xfrm>
            <a:off x="1113360" y="1811758"/>
            <a:ext cx="4845313" cy="4195481"/>
          </a:xfrm>
        </p:spPr>
        <p:txBody>
          <a:bodyPr>
            <a:normAutofit fontScale="92500" lnSpcReduction="20000"/>
          </a:bodyPr>
          <a:lstStyle/>
          <a:p>
            <a:r>
              <a:rPr lang="en-US" dirty="0"/>
              <a:t>How much weight will be on the ladder?</a:t>
            </a:r>
          </a:p>
          <a:p>
            <a:pPr lvl="1"/>
            <a:r>
              <a:rPr lang="en-US" dirty="0"/>
              <a:t>Factor your weight plus tools and materials being handled.</a:t>
            </a:r>
          </a:p>
          <a:p>
            <a:pPr lvl="1"/>
            <a:r>
              <a:rPr lang="en-US" i="1" dirty="0"/>
              <a:t>NOTE: workers </a:t>
            </a:r>
            <a:r>
              <a:rPr lang="en-US" b="1" i="1" dirty="0"/>
              <a:t>must not carry </a:t>
            </a:r>
            <a:r>
              <a:rPr lang="en-US" i="1" dirty="0"/>
              <a:t>any tools/materials when climbing a ladder that could cause them to lose balance and fall</a:t>
            </a:r>
            <a:r>
              <a:rPr lang="en-US" dirty="0"/>
              <a:t>.</a:t>
            </a:r>
          </a:p>
          <a:p>
            <a:r>
              <a:rPr lang="en-US" dirty="0"/>
              <a:t>Duty rating is the maximum safe load capacity of the ladder.</a:t>
            </a:r>
          </a:p>
          <a:p>
            <a:endParaRPr lang="en-US" dirty="0"/>
          </a:p>
          <a:p>
            <a:pPr lvl="1"/>
            <a:endParaRPr lang="en-US" dirty="0"/>
          </a:p>
        </p:txBody>
      </p:sp>
      <p:pic>
        <p:nvPicPr>
          <p:cNvPr id="2" name="Picture 1" title="Image depicts a chart showing the approximate weight of common building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152" y="1420046"/>
            <a:ext cx="3872753" cy="4894729"/>
          </a:xfrm>
          <a:prstGeom prst="rect">
            <a:avLst/>
          </a:prstGeom>
        </p:spPr>
      </p:pic>
    </p:spTree>
    <p:extLst>
      <p:ext uri="{BB962C8B-B14F-4D97-AF65-F5344CB8AC3E}">
        <p14:creationId xmlns:p14="http://schemas.microsoft.com/office/powerpoint/2010/main" val="127495343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EDAA41C0-BD77-4C37-ABCD-1524C295BCC9}"/>
              </a:ext>
            </a:extLst>
          </p:cNvPr>
          <p:cNvSpPr>
            <a:spLocks noGrp="1" noChangeArrowheads="1"/>
          </p:cNvSpPr>
          <p:nvPr>
            <p:ph type="title"/>
          </p:nvPr>
        </p:nvSpPr>
        <p:spPr>
          <a:xfrm>
            <a:off x="609600" y="558521"/>
            <a:ext cx="10972800" cy="1066800"/>
          </a:xfrm>
        </p:spPr>
        <p:txBody>
          <a:bodyPr/>
          <a:lstStyle/>
          <a:p>
            <a:pPr eaLnBrk="1" hangingPunct="1">
              <a:defRPr/>
            </a:pPr>
            <a:r>
              <a:rPr lang="en-US" dirty="0"/>
              <a:t>Proper Duty Rating/Capacity, </a:t>
            </a:r>
            <a:r>
              <a:rPr lang="en-US" sz="3200" dirty="0"/>
              <a:t>cont.</a:t>
            </a:r>
            <a:r>
              <a:rPr lang="en-US" sz="3600" dirty="0"/>
              <a:t> </a:t>
            </a:r>
          </a:p>
        </p:txBody>
      </p:sp>
      <p:sp>
        <p:nvSpPr>
          <p:cNvPr id="19459" name="Rectangle 3">
            <a:extLst>
              <a:ext uri="{FF2B5EF4-FFF2-40B4-BE49-F238E27FC236}">
                <a16:creationId xmlns:a16="http://schemas.microsoft.com/office/drawing/2014/main" id="{D57EDF12-833E-42C4-9DB3-E1041DDEA8CB}"/>
              </a:ext>
            </a:extLst>
          </p:cNvPr>
          <p:cNvSpPr>
            <a:spLocks noGrp="1" noChangeArrowheads="1"/>
          </p:cNvSpPr>
          <p:nvPr>
            <p:ph type="body" sz="half" idx="2"/>
          </p:nvPr>
        </p:nvSpPr>
        <p:spPr>
          <a:xfrm>
            <a:off x="1960564" y="5078396"/>
            <a:ext cx="8229600" cy="1077913"/>
          </a:xfrm>
        </p:spPr>
        <p:txBody>
          <a:bodyPr>
            <a:normAutofit/>
          </a:bodyPr>
          <a:lstStyle/>
          <a:p>
            <a:pPr eaLnBrk="1" hangingPunct="1">
              <a:buFontTx/>
              <a:buNone/>
            </a:pPr>
            <a:r>
              <a:rPr lang="en-US" altLang="en-US" dirty="0"/>
              <a:t>	Select a ladder with the proper duty rating for your weight and the materials you are handling. </a:t>
            </a:r>
          </a:p>
        </p:txBody>
      </p:sp>
      <p:pic>
        <p:nvPicPr>
          <p:cNvPr id="2" name="Picture 1" title="Image depicts a chart evidencing the type, duty rating, use and maximum load rating for the 5 classifications of ladders.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83664" y="2042160"/>
            <a:ext cx="8424672" cy="2773680"/>
          </a:xfrm>
          <a:prstGeom prst="rect">
            <a:avLst/>
          </a:prstGeom>
        </p:spPr>
      </p:pic>
    </p:spTree>
    <p:extLst>
      <p:ext uri="{BB962C8B-B14F-4D97-AF65-F5344CB8AC3E}">
        <p14:creationId xmlns:p14="http://schemas.microsoft.com/office/powerpoint/2010/main" val="2686870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Feet Rule” for Extension Ladders </a:t>
            </a:r>
          </a:p>
        </p:txBody>
      </p:sp>
      <p:sp>
        <p:nvSpPr>
          <p:cNvPr id="3" name="Content Placeholder 2"/>
          <p:cNvSpPr>
            <a:spLocks noGrp="1"/>
          </p:cNvSpPr>
          <p:nvPr>
            <p:ph idx="1"/>
          </p:nvPr>
        </p:nvSpPr>
        <p:spPr>
          <a:xfrm>
            <a:off x="1103313" y="2052918"/>
            <a:ext cx="4510088" cy="4195481"/>
          </a:xfrm>
        </p:spPr>
        <p:txBody>
          <a:bodyPr/>
          <a:lstStyle/>
          <a:p>
            <a:r>
              <a:rPr lang="en-US" dirty="0"/>
              <a:t>When using an extension ladder for access to another level, the ladder must extend at least 3 feet (.9 m) above the landing to provide a hand hold for getting on and off the ladder.</a:t>
            </a:r>
          </a:p>
          <a:p>
            <a:endParaRPr lang="en-US" dirty="0"/>
          </a:p>
        </p:txBody>
      </p:sp>
      <p:pic>
        <p:nvPicPr>
          <p:cNvPr id="4" name="Picture 3" descr="Image depicts an extension ladder used to access a second floor of a residential home under construction. " title="Image 2.5">
            <a:extLst>
              <a:ext uri="{FF2B5EF4-FFF2-40B4-BE49-F238E27FC236}">
                <a16:creationId xmlns:a16="http://schemas.microsoft.com/office/drawing/2014/main" id="{D8D2BC30-323A-45DA-BD05-3F97EA39AA5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6180138" y="1600201"/>
            <a:ext cx="4030662" cy="4297363"/>
          </a:xfrm>
          <a:prstGeom prst="rect">
            <a:avLst/>
          </a:prstGeom>
          <a:noFill/>
          <a:ln w="19050">
            <a:solidFill>
              <a:schemeClr val="bg2"/>
            </a:solidFill>
            <a:miter lim="800000"/>
            <a:headEnd/>
            <a:tailEnd/>
          </a:ln>
        </p:spPr>
      </p:pic>
    </p:spTree>
    <p:extLst>
      <p:ext uri="{BB962C8B-B14F-4D97-AF65-F5344CB8AC3E}">
        <p14:creationId xmlns:p14="http://schemas.microsoft.com/office/powerpoint/2010/main" val="3715226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275889" cy="1400530"/>
          </a:xfrm>
        </p:spPr>
        <p:txBody>
          <a:bodyPr/>
          <a:lstStyle/>
          <a:p>
            <a:r>
              <a:rPr lang="en-US" dirty="0"/>
              <a:t>“3 Feet Rule” for Extension Ladders, cont. </a:t>
            </a:r>
            <a:br>
              <a:rPr lang="en-US" dirty="0"/>
            </a:br>
            <a:endParaRPr lang="en-US" dirty="0"/>
          </a:p>
        </p:txBody>
      </p:sp>
      <p:sp>
        <p:nvSpPr>
          <p:cNvPr id="3" name="Content Placeholder 2"/>
          <p:cNvSpPr>
            <a:spLocks noGrp="1"/>
          </p:cNvSpPr>
          <p:nvPr>
            <p:ph idx="1"/>
          </p:nvPr>
        </p:nvSpPr>
        <p:spPr>
          <a:xfrm>
            <a:off x="1103313" y="2052918"/>
            <a:ext cx="4687888" cy="4195481"/>
          </a:xfrm>
        </p:spPr>
        <p:txBody>
          <a:bodyPr/>
          <a:lstStyle/>
          <a:p>
            <a:r>
              <a:rPr lang="en-US" dirty="0"/>
              <a:t>Add-on extensions to ladders which allow workers to walk-through the top of an extension ladder are acceptable if they extend at least 3 feet (.9 m) above the landing.</a:t>
            </a:r>
          </a:p>
          <a:p>
            <a:endParaRPr lang="en-US" dirty="0"/>
          </a:p>
        </p:txBody>
      </p:sp>
      <p:pic>
        <p:nvPicPr>
          <p:cNvPr id="5" name="Picture 4" title="Ladder depicts a worker using an add-on walk-through at the top of an extension lad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225" y="1585169"/>
            <a:ext cx="3550920" cy="4389120"/>
          </a:xfrm>
          <a:prstGeom prst="rect">
            <a:avLst/>
          </a:prstGeom>
        </p:spPr>
      </p:pic>
    </p:spTree>
    <p:extLst>
      <p:ext uri="{BB962C8B-B14F-4D97-AF65-F5344CB8AC3E}">
        <p14:creationId xmlns:p14="http://schemas.microsoft.com/office/powerpoint/2010/main" val="528724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Image depicts an extension ladder leaning against a wood-framed w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503" y="1622038"/>
            <a:ext cx="7583214" cy="4415589"/>
          </a:xfrm>
          <a:prstGeom prst="rect">
            <a:avLst/>
          </a:prstGeom>
        </p:spPr>
      </p:pic>
      <p:sp>
        <p:nvSpPr>
          <p:cNvPr id="2" name="Title 1"/>
          <p:cNvSpPr>
            <a:spLocks noGrp="1"/>
          </p:cNvSpPr>
          <p:nvPr>
            <p:ph type="title"/>
          </p:nvPr>
        </p:nvSpPr>
        <p:spPr>
          <a:xfrm>
            <a:off x="646111" y="452718"/>
            <a:ext cx="10275889" cy="1400530"/>
          </a:xfrm>
        </p:spPr>
        <p:txBody>
          <a:bodyPr/>
          <a:lstStyle/>
          <a:p>
            <a:r>
              <a:rPr lang="en-US" dirty="0"/>
              <a:t>“3 Feet Rule” for Extension Ladders, cont</a:t>
            </a:r>
            <a:r>
              <a:rPr lang="en-US" dirty="0" smtClean="0"/>
              <a:t>.  </a:t>
            </a:r>
            <a:r>
              <a:rPr lang="en-US" dirty="0"/>
              <a:t/>
            </a:r>
            <a:br>
              <a:rPr lang="en-US" dirty="0"/>
            </a:br>
            <a:endParaRPr lang="en-US" dirty="0"/>
          </a:p>
        </p:txBody>
      </p:sp>
      <p:sp>
        <p:nvSpPr>
          <p:cNvPr id="5" name="AutoShape 3" descr="Arrow pointing up and down." title="Arrow">
            <a:extLst>
              <a:ext uri="{FF2B5EF4-FFF2-40B4-BE49-F238E27FC236}">
                <a16:creationId xmlns:a16="http://schemas.microsoft.com/office/drawing/2014/main" id="{7B59C2F8-2667-477A-9C5D-14B3F5B64809}"/>
              </a:ext>
            </a:extLst>
          </p:cNvPr>
          <p:cNvSpPr>
            <a:spLocks noChangeArrowheads="1"/>
          </p:cNvSpPr>
          <p:nvPr/>
        </p:nvSpPr>
        <p:spPr bwMode="auto">
          <a:xfrm>
            <a:off x="9067800" y="1981200"/>
            <a:ext cx="609600" cy="1600200"/>
          </a:xfrm>
          <a:prstGeom prst="upDownArrow">
            <a:avLst>
              <a:gd name="adj1" fmla="val 50000"/>
              <a:gd name="adj2" fmla="val 69806"/>
            </a:avLst>
          </a:prstGeom>
          <a:solidFill>
            <a:srgbClr val="FFFF00"/>
          </a:solidFill>
          <a:ln w="3175" algn="ctr">
            <a:solidFill>
              <a:srgbClr val="FF0000"/>
            </a:solidFill>
            <a:miter lim="800000"/>
            <a:headEnd/>
            <a:tailEnd/>
          </a:ln>
        </p:spPr>
        <p:txBody>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endParaRPr lang="en-US" altLang="en-US" sz="1800">
              <a:solidFill>
                <a:schemeClr val="tx1"/>
              </a:solidFill>
            </a:endParaRPr>
          </a:p>
        </p:txBody>
      </p:sp>
      <p:cxnSp>
        <p:nvCxnSpPr>
          <p:cNvPr id="6" name="AutoShape 4" descr="Line showing boundry of ladder three feet above landing surface." title="Line">
            <a:extLst>
              <a:ext uri="{FF2B5EF4-FFF2-40B4-BE49-F238E27FC236}">
                <a16:creationId xmlns:a16="http://schemas.microsoft.com/office/drawing/2014/main" id="{61DD14DB-93F4-4383-BEC5-3722A9C83139}"/>
              </a:ext>
            </a:extLst>
          </p:cNvPr>
          <p:cNvCxnSpPr>
            <a:cxnSpLocks noChangeShapeType="1"/>
          </p:cNvCxnSpPr>
          <p:nvPr/>
        </p:nvCxnSpPr>
        <p:spPr bwMode="auto">
          <a:xfrm>
            <a:off x="6805613" y="3594100"/>
            <a:ext cx="2438400" cy="1588"/>
          </a:xfrm>
          <a:prstGeom prst="straightConnector1">
            <a:avLst/>
          </a:prstGeom>
          <a:noFill/>
          <a:ln w="50800">
            <a:solidFill>
              <a:srgbClr val="FFFF00"/>
            </a:solidFill>
            <a:round/>
            <a:headEnd/>
            <a:tailEnd/>
          </a:ln>
          <a:extLst>
            <a:ext uri="{909E8E84-426E-40DD-AFC4-6F175D3DCCD1}">
              <a14:hiddenFill xmlns:a14="http://schemas.microsoft.com/office/drawing/2010/main">
                <a:noFill/>
              </a14:hiddenFill>
            </a:ext>
          </a:extLst>
        </p:spPr>
      </p:cxnSp>
      <p:cxnSp>
        <p:nvCxnSpPr>
          <p:cNvPr id="7" name="AutoShape 4" descr="Line showing boundry of ladder three feet above landing surface." title="Line">
            <a:extLst>
              <a:ext uri="{FF2B5EF4-FFF2-40B4-BE49-F238E27FC236}">
                <a16:creationId xmlns:a16="http://schemas.microsoft.com/office/drawing/2014/main" id="{26487371-A154-49CE-84AF-FE3B37FFE1CC}"/>
              </a:ext>
            </a:extLst>
          </p:cNvPr>
          <p:cNvCxnSpPr>
            <a:cxnSpLocks noChangeShapeType="1"/>
          </p:cNvCxnSpPr>
          <p:nvPr/>
        </p:nvCxnSpPr>
        <p:spPr bwMode="auto">
          <a:xfrm>
            <a:off x="7756525" y="1979614"/>
            <a:ext cx="1371600" cy="1587"/>
          </a:xfrm>
          <a:prstGeom prst="straightConnector1">
            <a:avLst/>
          </a:prstGeom>
          <a:noFill/>
          <a:ln w="50800">
            <a:solidFill>
              <a:srgbClr val="FFFF00"/>
            </a:solidFill>
            <a:round/>
            <a:headEnd/>
            <a:tailEnd/>
          </a:ln>
          <a:extLst>
            <a:ext uri="{909E8E84-426E-40DD-AFC4-6F175D3DCCD1}">
              <a14:hiddenFill xmlns:a14="http://schemas.microsoft.com/office/drawing/2010/main">
                <a:noFill/>
              </a14:hiddenFill>
            </a:ext>
          </a:extLst>
        </p:spPr>
      </p:cxnSp>
      <p:sp>
        <p:nvSpPr>
          <p:cNvPr id="8" name="TextBox 9">
            <a:extLst>
              <a:ext uri="{FF2B5EF4-FFF2-40B4-BE49-F238E27FC236}">
                <a16:creationId xmlns:a16="http://schemas.microsoft.com/office/drawing/2014/main" id="{F46017AB-9A0E-4EE7-9E4D-520C0CB8CC34}"/>
              </a:ext>
            </a:extLst>
          </p:cNvPr>
          <p:cNvSpPr txBox="1">
            <a:spLocks noChangeArrowheads="1"/>
          </p:cNvSpPr>
          <p:nvPr/>
        </p:nvSpPr>
        <p:spPr bwMode="auto">
          <a:xfrm>
            <a:off x="7926388" y="2527301"/>
            <a:ext cx="989012"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2400" b="1" dirty="0">
                <a:solidFill>
                  <a:schemeClr val="tx1"/>
                </a:solidFill>
              </a:rPr>
              <a:t>3 feet</a:t>
            </a:r>
          </a:p>
        </p:txBody>
      </p:sp>
    </p:spTree>
    <p:extLst>
      <p:ext uri="{BB962C8B-B14F-4D97-AF65-F5344CB8AC3E}">
        <p14:creationId xmlns:p14="http://schemas.microsoft.com/office/powerpoint/2010/main" val="2918206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Calculate length of Ladder Needed</a:t>
            </a:r>
            <a:endParaRPr lang="en-US" dirty="0"/>
          </a:p>
        </p:txBody>
      </p:sp>
      <p:sp>
        <p:nvSpPr>
          <p:cNvPr id="3" name="Content Placeholder 2"/>
          <p:cNvSpPr>
            <a:spLocks noGrp="1"/>
          </p:cNvSpPr>
          <p:nvPr>
            <p:ph idx="1"/>
          </p:nvPr>
        </p:nvSpPr>
        <p:spPr>
          <a:xfrm>
            <a:off x="646110" y="1750696"/>
            <a:ext cx="4281490" cy="4195481"/>
          </a:xfrm>
        </p:spPr>
        <p:txBody>
          <a:bodyPr/>
          <a:lstStyle/>
          <a:p>
            <a:r>
              <a:rPr lang="en-US" dirty="0"/>
              <a:t>Extension ladders should be 7 to 10 feet longer than the highest contact point. </a:t>
            </a:r>
          </a:p>
          <a:p>
            <a:pPr lvl="1"/>
            <a:r>
              <a:rPr lang="en-US" dirty="0"/>
              <a:t>Allows for proper positioning angle and extension above the roof line or landing</a:t>
            </a:r>
          </a:p>
        </p:txBody>
      </p:sp>
      <p:pic>
        <p:nvPicPr>
          <p:cNvPr id="5" name="Picture 4" title="Image depicts a chart showing the height of an extension ladder needed based upon the height of area being accesse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4167" y="1803330"/>
            <a:ext cx="6108192" cy="3627120"/>
          </a:xfrm>
          <a:prstGeom prst="rect">
            <a:avLst/>
          </a:prstGeom>
        </p:spPr>
      </p:pic>
    </p:spTree>
    <p:extLst>
      <p:ext uri="{BB962C8B-B14F-4D97-AF65-F5344CB8AC3E}">
        <p14:creationId xmlns:p14="http://schemas.microsoft.com/office/powerpoint/2010/main" val="3734948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D31887A5-70AD-4E06-9EFA-5F6C02D7A275}"/>
              </a:ext>
            </a:extLst>
          </p:cNvPr>
          <p:cNvSpPr>
            <a:spLocks noGrp="1" noChangeArrowheads="1"/>
          </p:cNvSpPr>
          <p:nvPr>
            <p:ph type="title"/>
          </p:nvPr>
        </p:nvSpPr>
        <p:spPr/>
        <p:txBody>
          <a:bodyPr/>
          <a:lstStyle/>
          <a:p>
            <a:pPr eaLnBrk="1" hangingPunct="1">
              <a:defRPr/>
            </a:pPr>
            <a:r>
              <a:rPr lang="en-US" dirty="0"/>
              <a:t>Proper Height Stepladders </a:t>
            </a:r>
          </a:p>
        </p:txBody>
      </p:sp>
      <p:sp>
        <p:nvSpPr>
          <p:cNvPr id="5" name="Content Placeholder 2">
            <a:extLst>
              <a:ext uri="{FF2B5EF4-FFF2-40B4-BE49-F238E27FC236}">
                <a16:creationId xmlns:a16="http://schemas.microsoft.com/office/drawing/2014/main" id="{778A3B48-8D7F-4B51-9CC0-4E51DC6CDAEC}"/>
              </a:ext>
            </a:extLst>
          </p:cNvPr>
          <p:cNvSpPr txBox="1">
            <a:spLocks/>
          </p:cNvSpPr>
          <p:nvPr/>
        </p:nvSpPr>
        <p:spPr>
          <a:xfrm>
            <a:off x="309492" y="1654551"/>
            <a:ext cx="4845313"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latin typeface="Arial" panose="020B0604020202020204" pitchFamily="34" charset="0"/>
                <a:cs typeface="Arial" panose="020B0604020202020204" pitchFamily="34" charset="0"/>
              </a:rPr>
              <a:t>Choose a stepladder that is no more than 4 feet shorter than the height being reached.</a:t>
            </a:r>
          </a:p>
          <a:p>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pic>
        <p:nvPicPr>
          <p:cNvPr id="3" name="Content Placeholder 2" title="Image depicts a chart showing the height of stepladder needed based upon the height you need to reach."/>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601104" y="1601701"/>
            <a:ext cx="5563228" cy="4195762"/>
          </a:xfrm>
        </p:spPr>
      </p:pic>
    </p:spTree>
    <p:extLst>
      <p:ext uri="{BB962C8B-B14F-4D97-AF65-F5344CB8AC3E}">
        <p14:creationId xmlns:p14="http://schemas.microsoft.com/office/powerpoint/2010/main" val="147532658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4C1EA0A4-83FB-4D9A-B786-5B0752FF5826}"/>
              </a:ext>
            </a:extLst>
          </p:cNvPr>
          <p:cNvSpPr>
            <a:spLocks noGrp="1" noChangeArrowheads="1"/>
          </p:cNvSpPr>
          <p:nvPr>
            <p:ph type="title"/>
          </p:nvPr>
        </p:nvSpPr>
        <p:spPr/>
        <p:txBody>
          <a:bodyPr/>
          <a:lstStyle/>
          <a:p>
            <a:pPr eaLnBrk="1" hangingPunct="1">
              <a:defRPr/>
            </a:pPr>
            <a:r>
              <a:rPr lang="en-US" dirty="0"/>
              <a:t>Inspect your Ladder</a:t>
            </a:r>
          </a:p>
        </p:txBody>
      </p:sp>
      <p:sp>
        <p:nvSpPr>
          <p:cNvPr id="219139" name="Rectangle 3">
            <a:extLst>
              <a:ext uri="{FF2B5EF4-FFF2-40B4-BE49-F238E27FC236}">
                <a16:creationId xmlns:a16="http://schemas.microsoft.com/office/drawing/2014/main" id="{901A1B1A-82DB-4016-BD7A-B80BDDFD203D}"/>
              </a:ext>
            </a:extLst>
          </p:cNvPr>
          <p:cNvSpPr>
            <a:spLocks noGrp="1" noChangeArrowheads="1"/>
          </p:cNvSpPr>
          <p:nvPr>
            <p:ph idx="1"/>
          </p:nvPr>
        </p:nvSpPr>
        <p:spPr>
          <a:xfrm>
            <a:off x="1104293" y="1630887"/>
            <a:ext cx="6030037" cy="4195481"/>
          </a:xfrm>
        </p:spPr>
        <p:txBody>
          <a:bodyPr/>
          <a:lstStyle/>
          <a:p>
            <a:pPr eaLnBrk="1" hangingPunct="1"/>
            <a:r>
              <a:rPr lang="en-US" altLang="en-US" dirty="0"/>
              <a:t>Inspect ladders </a:t>
            </a:r>
            <a:r>
              <a:rPr lang="en-US" altLang="en-US" b="1" dirty="0"/>
              <a:t>prior to use </a:t>
            </a:r>
            <a:r>
              <a:rPr lang="en-US" altLang="en-US" dirty="0"/>
              <a:t>for visible defects. </a:t>
            </a:r>
          </a:p>
          <a:p>
            <a:pPr lvl="1" eaLnBrk="1" hangingPunct="1"/>
            <a:r>
              <a:rPr lang="en-US" altLang="en-US" dirty="0"/>
              <a:t>Never use a ladder that is broken or otherwise damaged. </a:t>
            </a:r>
          </a:p>
          <a:p>
            <a:pPr lvl="1" eaLnBrk="1" hangingPunct="1"/>
            <a:r>
              <a:rPr lang="en-US" altLang="en-US" dirty="0"/>
              <a:t>Remove damaged ladders from service, tag them as damaged, and discard them immediately, if feasible.</a:t>
            </a:r>
          </a:p>
        </p:txBody>
      </p:sp>
      <p:pic>
        <p:nvPicPr>
          <p:cNvPr id="2" name="Picture 1" title="Image depicts a service tag used to remove damaged ladders from servi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9647" y="1739588"/>
            <a:ext cx="3721395" cy="3253563"/>
          </a:xfrm>
          <a:prstGeom prst="rect">
            <a:avLst/>
          </a:prstGeom>
        </p:spPr>
      </p:pic>
    </p:spTree>
    <p:extLst>
      <p:ext uri="{BB962C8B-B14F-4D97-AF65-F5344CB8AC3E}">
        <p14:creationId xmlns:p14="http://schemas.microsoft.com/office/powerpoint/2010/main" val="153025638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B21CF78-ADAC-45D3-BC53-0D65200F09A2}"/>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Disclaimer</a:t>
            </a:r>
          </a:p>
        </p:txBody>
      </p:sp>
      <p:sp>
        <p:nvSpPr>
          <p:cNvPr id="11267" name="Rectangle 3">
            <a:extLst>
              <a:ext uri="{FF2B5EF4-FFF2-40B4-BE49-F238E27FC236}">
                <a16:creationId xmlns:a16="http://schemas.microsoft.com/office/drawing/2014/main" id="{6B57DE6C-5FB8-4E5E-8D84-455EDD6454BF}"/>
              </a:ext>
            </a:extLst>
          </p:cNvPr>
          <p:cNvSpPr>
            <a:spLocks noGrp="1" noChangeArrowheads="1"/>
          </p:cNvSpPr>
          <p:nvPr>
            <p:ph idx="1"/>
          </p:nvPr>
        </p:nvSpPr>
        <p:spPr>
          <a:xfrm>
            <a:off x="1103312" y="1558636"/>
            <a:ext cx="8946541" cy="4689763"/>
          </a:xfrm>
        </p:spPr>
        <p:txBody>
          <a:bodyPr>
            <a:normAutofit/>
          </a:bodyPr>
          <a:lstStyle/>
          <a:p>
            <a:pPr>
              <a:spcBef>
                <a:spcPct val="0"/>
              </a:spcBef>
            </a:pPr>
            <a:r>
              <a:rPr lang="en-US" altLang="en-US" sz="2000" dirty="0">
                <a:latin typeface="Arial" panose="020B0604020202020204" pitchFamily="34" charset="0"/>
                <a:cs typeface="Arial" panose="020B0604020202020204" pitchFamily="34" charset="0"/>
              </a:rPr>
              <a:t>This </a:t>
            </a:r>
            <a:r>
              <a:rPr lang="en-US" altLang="en-US" sz="2000" dirty="0" smtClean="0">
                <a:latin typeface="Arial" panose="020B0604020202020204" pitchFamily="34" charset="0"/>
                <a:cs typeface="Arial" panose="020B0604020202020204" pitchFamily="34" charset="0"/>
              </a:rPr>
              <a:t>material </a:t>
            </a:r>
            <a:r>
              <a:rPr lang="en-US" altLang="en-US" sz="2000" dirty="0">
                <a:latin typeface="Arial" panose="020B0604020202020204" pitchFamily="34" charset="0"/>
                <a:cs typeface="Arial" panose="020B0604020202020204" pitchFamily="34" charset="0"/>
              </a:rPr>
              <a:t>was produced under grant number </a:t>
            </a:r>
            <a:r>
              <a:rPr lang="en-US" altLang="en-US" sz="2100" b="1" dirty="0">
                <a:solidFill>
                  <a:srgbClr val="FF0000"/>
                </a:solidFill>
                <a:latin typeface="Arial" panose="020B0604020202020204" pitchFamily="34" charset="0"/>
                <a:cs typeface="Arial" panose="020B0604020202020204" pitchFamily="34" charset="0"/>
              </a:rPr>
              <a:t>SH-31198-SH7 </a:t>
            </a:r>
            <a:r>
              <a:rPr lang="en-US" altLang="en-US" sz="2000" dirty="0">
                <a:latin typeface="Arial" panose="020B0604020202020204" pitchFamily="34" charset="0"/>
                <a:cs typeface="Arial" panose="020B0604020202020204" pitchFamily="34" charset="0"/>
              </a:rPr>
              <a:t>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eaLnBrk="1" hangingPunct="1">
              <a:spcBef>
                <a:spcPct val="0"/>
              </a:spcBef>
            </a:pPr>
            <a:r>
              <a:rPr lang="en-US" altLang="en-US" sz="2000" dirty="0">
                <a:latin typeface="Arial" panose="020B0604020202020204" pitchFamily="34" charset="0"/>
                <a:cs typeface="Arial" panose="020B0604020202020204" pitchFamily="34" charset="0"/>
              </a:rPr>
              <a:t>This presentation is intended to discuss Federal Regulations </a:t>
            </a:r>
            <a:r>
              <a:rPr lang="en-US" altLang="en-US" sz="2000" b="1" u="sng" dirty="0">
                <a:latin typeface="Arial" panose="020B0604020202020204" pitchFamily="34" charset="0"/>
                <a:cs typeface="Arial" panose="020B0604020202020204" pitchFamily="34" charset="0"/>
              </a:rPr>
              <a:t>only</a:t>
            </a:r>
            <a:r>
              <a:rPr lang="en-US" altLang="en-US" sz="2000" dirty="0">
                <a:latin typeface="Arial" panose="020B0604020202020204" pitchFamily="34" charset="0"/>
                <a:cs typeface="Arial" panose="020B0604020202020204" pitchFamily="34" charset="0"/>
              </a:rPr>
              <a:t> - your individual State requirements may be more stringent as many states operate their own state OSHA and they may have adopted construction standards that are different from information presented in this training.  If you live in a state with an OSHA approved state plan, you should contact your local administrator for further information on the standards applicable in your state. </a:t>
            </a:r>
          </a:p>
          <a:p>
            <a:pPr eaLnBrk="1" hangingPunct="1">
              <a:spcBef>
                <a:spcPct val="0"/>
              </a:spcBef>
            </a:pPr>
            <a:r>
              <a:rPr lang="en-US" altLang="en-US" sz="2000" dirty="0">
                <a:latin typeface="Arial" panose="020B0604020202020204" pitchFamily="34" charset="0"/>
                <a:cs typeface="Arial" panose="020B0604020202020204" pitchFamily="34" charset="0"/>
              </a:rPr>
              <a:t>These materials are meant for informational purposes only.</a:t>
            </a:r>
          </a:p>
          <a:p>
            <a:pPr eaLnBrk="1" hangingPunct="1">
              <a:spcBef>
                <a:spcPct val="0"/>
              </a:spcBef>
            </a:pPr>
            <a:r>
              <a:rPr lang="en-US" altLang="en-US" sz="2000" dirty="0">
                <a:latin typeface="Arial" panose="020B0604020202020204" pitchFamily="34" charset="0"/>
                <a:cs typeface="Arial" panose="020B0604020202020204" pitchFamily="34" charset="0"/>
              </a:rPr>
              <a:t>No representation is made as to the thoroughness of the presentation.</a:t>
            </a:r>
          </a:p>
        </p:txBody>
      </p:sp>
    </p:spTree>
    <p:extLst>
      <p:ext uri="{BB962C8B-B14F-4D97-AF65-F5344CB8AC3E}">
        <p14:creationId xmlns:p14="http://schemas.microsoft.com/office/powerpoint/2010/main" val="341872678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C540C71-3D68-4A97-A06A-62B927BCDEA4}"/>
              </a:ext>
            </a:extLst>
          </p:cNvPr>
          <p:cNvSpPr>
            <a:spLocks noGrp="1"/>
          </p:cNvSpPr>
          <p:nvPr>
            <p:ph type="title"/>
          </p:nvPr>
        </p:nvSpPr>
        <p:spPr/>
        <p:txBody>
          <a:bodyPr/>
          <a:lstStyle/>
          <a:p>
            <a:r>
              <a:rPr lang="en-US" altLang="en-US" dirty="0">
                <a:ea typeface="ＭＳ Ｐゴシック" panose="020B0600070205080204" pitchFamily="34" charset="-128"/>
              </a:rPr>
              <a:t>Inspection of Ladders</a:t>
            </a:r>
          </a:p>
        </p:txBody>
      </p:sp>
      <p:sp>
        <p:nvSpPr>
          <p:cNvPr id="28675" name="Content Placeholder 2">
            <a:extLst>
              <a:ext uri="{FF2B5EF4-FFF2-40B4-BE49-F238E27FC236}">
                <a16:creationId xmlns:a16="http://schemas.microsoft.com/office/drawing/2014/main" id="{F65047B5-C285-43F4-B511-AE520B7C0437}"/>
              </a:ext>
            </a:extLst>
          </p:cNvPr>
          <p:cNvSpPr>
            <a:spLocks noGrp="1"/>
          </p:cNvSpPr>
          <p:nvPr>
            <p:ph idx="1"/>
          </p:nvPr>
        </p:nvSpPr>
        <p:spPr>
          <a:xfrm>
            <a:off x="820042" y="1776885"/>
            <a:ext cx="4043362" cy="4221163"/>
          </a:xfrm>
        </p:spPr>
        <p:txBody>
          <a:bodyPr>
            <a:normAutofit lnSpcReduction="10000"/>
          </a:bodyPr>
          <a:lstStyle/>
          <a:p>
            <a:pPr>
              <a:spcBef>
                <a:spcPct val="0"/>
              </a:spcBef>
              <a:spcAft>
                <a:spcPts val="800"/>
              </a:spcAft>
            </a:pPr>
            <a:r>
              <a:rPr lang="en-US" altLang="en-US" dirty="0">
                <a:ea typeface="ＭＳ Ｐゴシック" panose="020B0600070205080204" pitchFamily="34" charset="-128"/>
              </a:rPr>
              <a:t>Missing, broken or loose rungs.</a:t>
            </a:r>
          </a:p>
          <a:p>
            <a:pPr>
              <a:spcBef>
                <a:spcPct val="0"/>
              </a:spcBef>
              <a:spcAft>
                <a:spcPts val="800"/>
              </a:spcAft>
            </a:pPr>
            <a:r>
              <a:rPr lang="en-US" altLang="en-US" dirty="0">
                <a:ea typeface="ＭＳ Ｐゴシック" panose="020B0600070205080204" pitchFamily="34" charset="-128"/>
              </a:rPr>
              <a:t>Damaged or worn non-slip feet.</a:t>
            </a:r>
          </a:p>
          <a:p>
            <a:pPr>
              <a:spcBef>
                <a:spcPct val="0"/>
              </a:spcBef>
              <a:spcAft>
                <a:spcPts val="800"/>
              </a:spcAft>
            </a:pPr>
            <a:r>
              <a:rPr lang="en-US" altLang="en-US" dirty="0">
                <a:ea typeface="ＭＳ Ｐゴシック" panose="020B0600070205080204" pitchFamily="34" charset="-128"/>
              </a:rPr>
              <a:t>Loose nails, screws, bolts, rivets.</a:t>
            </a:r>
          </a:p>
          <a:p>
            <a:pPr>
              <a:spcBef>
                <a:spcPct val="0"/>
              </a:spcBef>
              <a:spcAft>
                <a:spcPts val="800"/>
              </a:spcAft>
            </a:pPr>
            <a:r>
              <a:rPr lang="en-US" altLang="en-US" dirty="0">
                <a:ea typeface="ＭＳ Ｐゴシック" panose="020B0600070205080204" pitchFamily="34" charset="-128"/>
              </a:rPr>
              <a:t>Loose or faulty spreaders, locks, other materials.</a:t>
            </a:r>
          </a:p>
        </p:txBody>
      </p:sp>
      <p:sp>
        <p:nvSpPr>
          <p:cNvPr id="7" name="Content Placeholder 2">
            <a:extLst>
              <a:ext uri="{FF2B5EF4-FFF2-40B4-BE49-F238E27FC236}">
                <a16:creationId xmlns:a16="http://schemas.microsoft.com/office/drawing/2014/main" id="{FE8297B8-D740-4BAA-8137-0F85CF8914D6}"/>
              </a:ext>
            </a:extLst>
          </p:cNvPr>
          <p:cNvSpPr txBox="1">
            <a:spLocks/>
          </p:cNvSpPr>
          <p:nvPr/>
        </p:nvSpPr>
        <p:spPr>
          <a:xfrm>
            <a:off x="6083672" y="1776884"/>
            <a:ext cx="3967162" cy="422116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Rot, decay of wooden ladders.</a:t>
            </a:r>
          </a:p>
          <a:p>
            <a:pPr>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Cracked, split, worn or broken rails, braces, steps.</a:t>
            </a:r>
          </a:p>
          <a:p>
            <a:pPr>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Missing identification or safety labels.</a:t>
            </a:r>
          </a:p>
          <a:p>
            <a:pPr>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Do not paint ladders since defects may be concealed.</a:t>
            </a:r>
          </a:p>
        </p:txBody>
      </p:sp>
    </p:spTree>
    <p:extLst>
      <p:ext uri="{BB962C8B-B14F-4D97-AF65-F5344CB8AC3E}">
        <p14:creationId xmlns:p14="http://schemas.microsoft.com/office/powerpoint/2010/main" val="3092657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980BB62-7A32-4810-B155-F1262EB9ABBC}"/>
              </a:ext>
            </a:extLst>
          </p:cNvPr>
          <p:cNvSpPr>
            <a:spLocks noGrp="1"/>
          </p:cNvSpPr>
          <p:nvPr>
            <p:ph type="title"/>
          </p:nvPr>
        </p:nvSpPr>
        <p:spPr/>
        <p:txBody>
          <a:bodyPr/>
          <a:lstStyle/>
          <a:p>
            <a:r>
              <a:rPr lang="en-US" altLang="en-US" sz="4000">
                <a:ea typeface="ＭＳ Ｐゴシック" panose="020B0600070205080204" pitchFamily="34" charset="-128"/>
              </a:rPr>
              <a:t>Job-Made Wooden Ladders</a:t>
            </a:r>
          </a:p>
        </p:txBody>
      </p:sp>
      <p:sp>
        <p:nvSpPr>
          <p:cNvPr id="31747" name="Content Placeholder 2">
            <a:extLst>
              <a:ext uri="{FF2B5EF4-FFF2-40B4-BE49-F238E27FC236}">
                <a16:creationId xmlns:a16="http://schemas.microsoft.com/office/drawing/2014/main" id="{14D95A51-877E-4B75-A68F-9EE6D038E43E}"/>
              </a:ext>
            </a:extLst>
          </p:cNvPr>
          <p:cNvSpPr>
            <a:spLocks noGrp="1"/>
          </p:cNvSpPr>
          <p:nvPr>
            <p:ph idx="1"/>
          </p:nvPr>
        </p:nvSpPr>
        <p:spPr>
          <a:xfrm>
            <a:off x="341644" y="1676401"/>
            <a:ext cx="7095476" cy="5181599"/>
          </a:xfrm>
        </p:spPr>
        <p:txBody>
          <a:bodyPr>
            <a:normAutofit/>
          </a:bodyPr>
          <a:lstStyle/>
          <a:p>
            <a:pPr>
              <a:spcBef>
                <a:spcPct val="0"/>
              </a:spcBef>
              <a:spcAft>
                <a:spcPts val="800"/>
              </a:spcAft>
            </a:pPr>
            <a:r>
              <a:rPr lang="en-US" altLang="en-US" sz="2400" dirty="0">
                <a:ea typeface="ＭＳ Ｐゴシック" panose="020B0600070205080204" pitchFamily="34" charset="-128"/>
              </a:rPr>
              <a:t>Job-made wooden ladders are permissible, if constructed according to OSHA and ANSI specifications. </a:t>
            </a:r>
          </a:p>
          <a:p>
            <a:pPr lvl="1">
              <a:spcBef>
                <a:spcPct val="0"/>
              </a:spcBef>
              <a:spcAft>
                <a:spcPts val="800"/>
              </a:spcAft>
            </a:pPr>
            <a:r>
              <a:rPr lang="en-US" altLang="en-US" dirty="0">
                <a:ea typeface="ＭＳ Ｐゴシック" panose="020B0600070205080204" pitchFamily="34" charset="-128"/>
              </a:rPr>
              <a:t>Must be constructed to ANSI A14.4-2009 standard. </a:t>
            </a:r>
          </a:p>
          <a:p>
            <a:pPr lvl="1">
              <a:spcBef>
                <a:spcPct val="0"/>
              </a:spcBef>
              <a:spcAft>
                <a:spcPts val="800"/>
              </a:spcAft>
            </a:pPr>
            <a:r>
              <a:rPr lang="en-US" altLang="en-US" dirty="0">
                <a:ea typeface="ＭＳ Ｐゴシック" panose="020B0600070205080204" pitchFamily="34" charset="-128"/>
              </a:rPr>
              <a:t>Standard contains very specific requirements for type of materials to use, as well as spacing and limitations. </a:t>
            </a:r>
          </a:p>
          <a:p>
            <a:pPr lvl="1">
              <a:spcBef>
                <a:spcPct val="0"/>
              </a:spcBef>
              <a:spcAft>
                <a:spcPts val="800"/>
              </a:spcAft>
            </a:pPr>
            <a:r>
              <a:rPr lang="en-US" altLang="en-US" dirty="0">
                <a:ea typeface="ＭＳ Ｐゴシック" panose="020B0600070205080204" pitchFamily="34" charset="-128"/>
              </a:rPr>
              <a:t>Do not use job-made ladders unless you have reviewed the OSHA and ANSI regulations and standards.  </a:t>
            </a:r>
          </a:p>
          <a:p>
            <a:pPr>
              <a:spcBef>
                <a:spcPct val="0"/>
              </a:spcBef>
              <a:spcAft>
                <a:spcPts val="800"/>
              </a:spcAft>
            </a:pPr>
            <a:endParaRPr lang="en-US" altLang="en-US" sz="2400" dirty="0">
              <a:ea typeface="ＭＳ Ｐゴシック" panose="020B0600070205080204" pitchFamily="34" charset="-128"/>
            </a:endParaRPr>
          </a:p>
        </p:txBody>
      </p:sp>
      <p:pic>
        <p:nvPicPr>
          <p:cNvPr id="2" name="Picture 1" title="Image depicts a picture of a job-made ladder and the proper measurements used to construct it proper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202" y="1839146"/>
            <a:ext cx="3518704" cy="3680749"/>
          </a:xfrm>
          <a:prstGeom prst="rect">
            <a:avLst/>
          </a:prstGeom>
        </p:spPr>
      </p:pic>
    </p:spTree>
    <p:extLst>
      <p:ext uri="{BB962C8B-B14F-4D97-AF65-F5344CB8AC3E}">
        <p14:creationId xmlns:p14="http://schemas.microsoft.com/office/powerpoint/2010/main" val="2321973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5168E1B-64E0-4D96-992A-0B9C66205004}"/>
              </a:ext>
            </a:extLst>
          </p:cNvPr>
          <p:cNvSpPr>
            <a:spLocks noGrp="1" noChangeArrowheads="1"/>
          </p:cNvSpPr>
          <p:nvPr>
            <p:ph type="title"/>
          </p:nvPr>
        </p:nvSpPr>
        <p:spPr/>
        <p:txBody>
          <a:bodyPr/>
          <a:lstStyle/>
          <a:p>
            <a:pPr eaLnBrk="1" hangingPunct="1">
              <a:defRPr/>
            </a:pPr>
            <a:r>
              <a:rPr lang="en-US" dirty="0"/>
              <a:t>Damaged Ladder Photos</a:t>
            </a:r>
          </a:p>
        </p:txBody>
      </p:sp>
      <p:pic>
        <p:nvPicPr>
          <p:cNvPr id="33795" name="Picture 3" descr="Image depicts a damaged extension ladder that has been improperly repaired using 2x4's. " title="Image 2.12">
            <a:extLst>
              <a:ext uri="{FF2B5EF4-FFF2-40B4-BE49-F238E27FC236}">
                <a16:creationId xmlns:a16="http://schemas.microsoft.com/office/drawing/2014/main" id="{C886A268-DBE5-43BF-8EE5-0879BE3D94C3}"/>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6260959" y="1742716"/>
            <a:ext cx="5147851" cy="3946686"/>
          </a:xfrm>
          <a:noFill/>
        </p:spPr>
      </p:pic>
      <p:sp>
        <p:nvSpPr>
          <p:cNvPr id="5" name="Content Placeholder 2">
            <a:extLst>
              <a:ext uri="{FF2B5EF4-FFF2-40B4-BE49-F238E27FC236}">
                <a16:creationId xmlns:a16="http://schemas.microsoft.com/office/drawing/2014/main" id="{0308ACA9-8368-4595-AC29-D2F0450E492E}"/>
              </a:ext>
            </a:extLst>
          </p:cNvPr>
          <p:cNvSpPr txBox="1">
            <a:spLocks/>
          </p:cNvSpPr>
          <p:nvPr/>
        </p:nvSpPr>
        <p:spPr>
          <a:xfrm>
            <a:off x="321547" y="2042870"/>
            <a:ext cx="5789857"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latin typeface="Arial" panose="020B0604020202020204" pitchFamily="34" charset="0"/>
                <a:cs typeface="Arial" panose="020B0604020202020204" pitchFamily="34" charset="0"/>
              </a:rPr>
              <a:t>This ladder shows the use of 2x4 wood to repair damaged side-rails and feet of a ladder. </a:t>
            </a:r>
          </a:p>
          <a:p>
            <a:pPr lvl="1"/>
            <a:r>
              <a:rPr lang="en-US" dirty="0">
                <a:latin typeface="Arial" panose="020B0604020202020204" pitchFamily="34" charset="0"/>
                <a:cs typeface="Arial" panose="020B0604020202020204" pitchFamily="34" charset="0"/>
              </a:rPr>
              <a:t>This ladder should be tagged and removed from service.</a:t>
            </a:r>
          </a:p>
        </p:txBody>
      </p:sp>
      <p:pic>
        <p:nvPicPr>
          <p:cNvPr id="7" name="Graphic 5" descr="No sig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111404" y="2757487"/>
            <a:ext cx="2545871" cy="2545871"/>
          </a:xfrm>
          <a:prstGeom prst="rect">
            <a:avLst/>
          </a:prstGeom>
        </p:spPr>
      </p:pic>
    </p:spTree>
    <p:extLst>
      <p:ext uri="{BB962C8B-B14F-4D97-AF65-F5344CB8AC3E}">
        <p14:creationId xmlns:p14="http://schemas.microsoft.com/office/powerpoint/2010/main" val="15464088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mage of a damaged lad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553" y="408662"/>
            <a:ext cx="4476750" cy="5715000"/>
          </a:xfrm>
          <a:prstGeom prst="rect">
            <a:avLst/>
          </a:prstGeom>
        </p:spPr>
      </p:pic>
      <p:sp>
        <p:nvSpPr>
          <p:cNvPr id="220162" name="Rectangle 2">
            <a:extLst>
              <a:ext uri="{FF2B5EF4-FFF2-40B4-BE49-F238E27FC236}">
                <a16:creationId xmlns:a16="http://schemas.microsoft.com/office/drawing/2014/main" id="{25168E1B-64E0-4D96-992A-0B9C66205004}"/>
              </a:ext>
            </a:extLst>
          </p:cNvPr>
          <p:cNvSpPr>
            <a:spLocks noGrp="1" noChangeArrowheads="1"/>
          </p:cNvSpPr>
          <p:nvPr>
            <p:ph type="title"/>
          </p:nvPr>
        </p:nvSpPr>
        <p:spPr/>
        <p:txBody>
          <a:bodyPr/>
          <a:lstStyle/>
          <a:p>
            <a:pPr eaLnBrk="1" hangingPunct="1">
              <a:defRPr/>
            </a:pPr>
            <a:r>
              <a:rPr lang="en-US" dirty="0"/>
              <a:t>Damaged Ladder </a:t>
            </a:r>
            <a:r>
              <a:rPr lang="en-US" dirty="0" smtClean="0"/>
              <a:t>Photos </a:t>
            </a:r>
            <a:endParaRPr lang="en-US" dirty="0"/>
          </a:p>
        </p:txBody>
      </p:sp>
      <p:sp>
        <p:nvSpPr>
          <p:cNvPr id="3" name="Content Placeholder 2">
            <a:extLst>
              <a:ext uri="{FF2B5EF4-FFF2-40B4-BE49-F238E27FC236}">
                <a16:creationId xmlns:a16="http://schemas.microsoft.com/office/drawing/2014/main" id="{9D025F25-C2A1-4E03-87A1-482CB753A97F}"/>
              </a:ext>
            </a:extLst>
          </p:cNvPr>
          <p:cNvSpPr>
            <a:spLocks noGrp="1"/>
          </p:cNvSpPr>
          <p:nvPr>
            <p:ph idx="1"/>
          </p:nvPr>
        </p:nvSpPr>
        <p:spPr>
          <a:xfrm>
            <a:off x="1103312" y="2052918"/>
            <a:ext cx="5789857" cy="4195481"/>
          </a:xfrm>
        </p:spPr>
        <p:txBody>
          <a:bodyPr/>
          <a:lstStyle/>
          <a:p>
            <a:r>
              <a:rPr lang="en-US" dirty="0"/>
              <a:t>The side-rail of this ladder is dented.</a:t>
            </a:r>
          </a:p>
          <a:p>
            <a:pPr lvl="1"/>
            <a:r>
              <a:rPr lang="en-US" dirty="0"/>
              <a:t>This ladder should be tagged and removed from service.</a:t>
            </a:r>
          </a:p>
          <a:p>
            <a:endParaRPr lang="en-US" dirty="0"/>
          </a:p>
        </p:txBody>
      </p:sp>
      <p:pic>
        <p:nvPicPr>
          <p:cNvPr id="6" name="Graphic 5" descr="No sign" title="Image depicts a damaged side-rail section on an extension ladder. ">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475690" y="3085702"/>
            <a:ext cx="2317977" cy="2317977"/>
          </a:xfrm>
          <a:prstGeom prst="rect">
            <a:avLst/>
          </a:prstGeom>
        </p:spPr>
      </p:pic>
    </p:spTree>
    <p:extLst>
      <p:ext uri="{BB962C8B-B14F-4D97-AF65-F5344CB8AC3E}">
        <p14:creationId xmlns:p14="http://schemas.microsoft.com/office/powerpoint/2010/main" val="15970260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Rectangle 4">
            <a:extLst>
              <a:ext uri="{FF2B5EF4-FFF2-40B4-BE49-F238E27FC236}">
                <a16:creationId xmlns:a16="http://schemas.microsoft.com/office/drawing/2014/main" id="{13083B9A-EA9B-40B8-8F50-CF0C1D0F9561}"/>
              </a:ext>
            </a:extLst>
          </p:cNvPr>
          <p:cNvSpPr>
            <a:spLocks noGrp="1" noChangeArrowheads="1"/>
          </p:cNvSpPr>
          <p:nvPr>
            <p:ph type="title"/>
          </p:nvPr>
        </p:nvSpPr>
        <p:spPr/>
        <p:txBody>
          <a:bodyPr/>
          <a:lstStyle/>
          <a:p>
            <a:pPr eaLnBrk="1" hangingPunct="1">
              <a:defRPr/>
            </a:pPr>
            <a:r>
              <a:rPr lang="en-US" dirty="0"/>
              <a:t>Ladder Labels</a:t>
            </a:r>
          </a:p>
        </p:txBody>
      </p:sp>
      <p:sp>
        <p:nvSpPr>
          <p:cNvPr id="35843" name="Rectangle 5">
            <a:extLst>
              <a:ext uri="{FF2B5EF4-FFF2-40B4-BE49-F238E27FC236}">
                <a16:creationId xmlns:a16="http://schemas.microsoft.com/office/drawing/2014/main" id="{EBC74822-5174-4011-9CF0-9D2F8B9C41E4}"/>
              </a:ext>
            </a:extLst>
          </p:cNvPr>
          <p:cNvSpPr>
            <a:spLocks noGrp="1" noChangeArrowheads="1"/>
          </p:cNvSpPr>
          <p:nvPr>
            <p:ph sz="half" idx="1"/>
          </p:nvPr>
        </p:nvSpPr>
        <p:spPr>
          <a:xfrm>
            <a:off x="1213844" y="1735931"/>
            <a:ext cx="4396339" cy="4195763"/>
          </a:xfrm>
        </p:spPr>
        <p:txBody>
          <a:bodyPr/>
          <a:lstStyle/>
          <a:p>
            <a:pPr eaLnBrk="1" hangingPunct="1"/>
            <a:r>
              <a:rPr lang="en-US" altLang="en-US" sz="3200" dirty="0"/>
              <a:t>Check the labels to learn about:</a:t>
            </a:r>
          </a:p>
          <a:p>
            <a:pPr lvl="1" eaLnBrk="1" hangingPunct="1"/>
            <a:r>
              <a:rPr lang="en-US" altLang="en-US" sz="2800" dirty="0"/>
              <a:t>Warnings</a:t>
            </a:r>
          </a:p>
          <a:p>
            <a:pPr lvl="1" eaLnBrk="1" hangingPunct="1"/>
            <a:r>
              <a:rPr lang="en-US" altLang="en-US" sz="2800" dirty="0"/>
              <a:t>Duty rating</a:t>
            </a:r>
          </a:p>
          <a:p>
            <a:pPr lvl="1" eaLnBrk="1" hangingPunct="1"/>
            <a:r>
              <a:rPr lang="en-US" altLang="en-US" sz="2800" dirty="0"/>
              <a:t>Set-up</a:t>
            </a:r>
          </a:p>
          <a:p>
            <a:pPr eaLnBrk="1" hangingPunct="1"/>
            <a:endParaRPr lang="en-US" altLang="en-US" dirty="0"/>
          </a:p>
        </p:txBody>
      </p:sp>
      <p:pic>
        <p:nvPicPr>
          <p:cNvPr id="35844" name="Picture 7" descr="Image depicts an example of a warning label placed on a ladder. " title="Image 2.14">
            <a:extLst>
              <a:ext uri="{FF2B5EF4-FFF2-40B4-BE49-F238E27FC236}">
                <a16:creationId xmlns:a16="http://schemas.microsoft.com/office/drawing/2014/main" id="{50F51B0C-24B2-465D-BC2E-6518808020A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4384" y="1600199"/>
            <a:ext cx="3346450" cy="4467225"/>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01565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E4A25F32-8772-4DC3-B260-8543172A244E}"/>
              </a:ext>
            </a:extLst>
          </p:cNvPr>
          <p:cNvSpPr>
            <a:spLocks noGrp="1" noChangeArrowheads="1"/>
          </p:cNvSpPr>
          <p:nvPr>
            <p:ph type="title"/>
          </p:nvPr>
        </p:nvSpPr>
        <p:spPr/>
        <p:txBody>
          <a:bodyPr/>
          <a:lstStyle/>
          <a:p>
            <a:pPr eaLnBrk="1" hangingPunct="1">
              <a:defRPr/>
            </a:pPr>
            <a:r>
              <a:rPr lang="en-US" dirty="0"/>
              <a:t>Ladder Setup - Placement</a:t>
            </a:r>
          </a:p>
        </p:txBody>
      </p:sp>
      <p:sp>
        <p:nvSpPr>
          <p:cNvPr id="39939" name="Rectangle 3">
            <a:extLst>
              <a:ext uri="{FF2B5EF4-FFF2-40B4-BE49-F238E27FC236}">
                <a16:creationId xmlns:a16="http://schemas.microsoft.com/office/drawing/2014/main" id="{08D1D923-8795-4707-9294-21A830B5F047}"/>
              </a:ext>
            </a:extLst>
          </p:cNvPr>
          <p:cNvSpPr>
            <a:spLocks noGrp="1" noChangeArrowheads="1"/>
          </p:cNvSpPr>
          <p:nvPr>
            <p:ph idx="1"/>
          </p:nvPr>
        </p:nvSpPr>
        <p:spPr/>
        <p:txBody>
          <a:bodyPr/>
          <a:lstStyle/>
          <a:p>
            <a:r>
              <a:rPr lang="en-US" altLang="en-US" dirty="0"/>
              <a:t>Avoid setting up a ladder in high traffic areas or barricade areas around ladder.</a:t>
            </a:r>
          </a:p>
          <a:p>
            <a:pPr eaLnBrk="1" hangingPunct="1"/>
            <a:r>
              <a:rPr lang="en-US" altLang="en-US" dirty="0"/>
              <a:t>Do not use metal or aluminum ladders near electrical lines.</a:t>
            </a:r>
          </a:p>
          <a:p>
            <a:pPr eaLnBrk="1" hangingPunct="1"/>
            <a:r>
              <a:rPr lang="en-US" altLang="en-US" dirty="0"/>
              <a:t>Place ladders on stable and level surfaces.</a:t>
            </a:r>
          </a:p>
        </p:txBody>
      </p:sp>
    </p:spTree>
    <p:extLst>
      <p:ext uri="{BB962C8B-B14F-4D97-AF65-F5344CB8AC3E}">
        <p14:creationId xmlns:p14="http://schemas.microsoft.com/office/powerpoint/2010/main" val="109038664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Ladder Setup – Proper Pitch </a:t>
            </a:r>
            <a:br>
              <a:rPr lang="en-US" dirty="0"/>
            </a:br>
            <a:endParaRPr lang="en-US" dirty="0"/>
          </a:p>
        </p:txBody>
      </p:sp>
      <p:sp>
        <p:nvSpPr>
          <p:cNvPr id="3" name="Content Placeholder 2"/>
          <p:cNvSpPr>
            <a:spLocks noGrp="1"/>
          </p:cNvSpPr>
          <p:nvPr>
            <p:ph idx="1"/>
          </p:nvPr>
        </p:nvSpPr>
        <p:spPr>
          <a:xfrm>
            <a:off x="939984" y="1561766"/>
            <a:ext cx="4408488" cy="4195481"/>
          </a:xfrm>
        </p:spPr>
        <p:txBody>
          <a:bodyPr/>
          <a:lstStyle/>
          <a:p>
            <a:r>
              <a:rPr lang="en-US" dirty="0"/>
              <a:t>Extension ladders should be used at a 4 to 1 pitch (1.2 to .3 m). </a:t>
            </a:r>
          </a:p>
          <a:p>
            <a:r>
              <a:rPr lang="en-US" dirty="0"/>
              <a:t>For every 4 ft. (1.2 m) in height, the bottom of the ladder should be 1 ft. (.3 m) away from the structure.</a:t>
            </a:r>
          </a:p>
          <a:p>
            <a:endParaRPr lang="en-US" dirty="0"/>
          </a:p>
        </p:txBody>
      </p:sp>
      <p:pic>
        <p:nvPicPr>
          <p:cNvPr id="4" name="Picture 6" descr="Image depicts a worker standing on the ground and reaching his arms out to grab a leaning extension ladder. " title="Image 2.15">
            <a:extLst>
              <a:ext uri="{FF2B5EF4-FFF2-40B4-BE49-F238E27FC236}">
                <a16:creationId xmlns:a16="http://schemas.microsoft.com/office/drawing/2014/main" id="{F3E4A7C4-B351-426F-BBBF-92632CEC9E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60477" y="1340821"/>
            <a:ext cx="4227692"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id="{495D8766-90DB-46EB-9AB1-9FE9611205FC}"/>
              </a:ext>
            </a:extLst>
          </p:cNvPr>
          <p:cNvSpPr>
            <a:spLocks noChangeArrowheads="1"/>
          </p:cNvSpPr>
          <p:nvPr/>
        </p:nvSpPr>
        <p:spPr bwMode="auto">
          <a:xfrm>
            <a:off x="1108264" y="5465764"/>
            <a:ext cx="4141787" cy="65881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spcBef>
                <a:spcPct val="0"/>
              </a:spcBef>
              <a:buFontTx/>
              <a:buNone/>
            </a:pPr>
            <a:r>
              <a:rPr lang="en-US" altLang="en-US" sz="2000" dirty="0">
                <a:solidFill>
                  <a:schemeClr val="tx1"/>
                </a:solidFill>
              </a:rPr>
              <a:t>Example:</a:t>
            </a:r>
          </a:p>
          <a:p>
            <a:pPr>
              <a:spcBef>
                <a:spcPct val="0"/>
              </a:spcBef>
              <a:buFontTx/>
              <a:buNone/>
            </a:pPr>
            <a:r>
              <a:rPr lang="en-US" altLang="en-US" sz="2000" dirty="0">
                <a:solidFill>
                  <a:schemeClr val="tx1"/>
                </a:solidFill>
              </a:rPr>
              <a:t>20 ft. (height) </a:t>
            </a:r>
            <a:r>
              <a:rPr lang="en-US" altLang="en-US" sz="2000" dirty="0">
                <a:solidFill>
                  <a:schemeClr val="tx1"/>
                </a:solidFill>
                <a:cs typeface="Arial" panose="020B0604020202020204" pitchFamily="34" charset="0"/>
              </a:rPr>
              <a:t>÷ 4 ft. = 5 ft. pitch</a:t>
            </a:r>
          </a:p>
        </p:txBody>
      </p:sp>
    </p:spTree>
    <p:extLst>
      <p:ext uri="{BB962C8B-B14F-4D97-AF65-F5344CB8AC3E}">
        <p14:creationId xmlns:p14="http://schemas.microsoft.com/office/powerpoint/2010/main" val="31269677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9" name="Rectangle 5">
            <a:extLst>
              <a:ext uri="{FF2B5EF4-FFF2-40B4-BE49-F238E27FC236}">
                <a16:creationId xmlns:a16="http://schemas.microsoft.com/office/drawing/2014/main" id="{B98822C1-502C-480C-88E5-C61719FC9486}"/>
              </a:ext>
            </a:extLst>
          </p:cNvPr>
          <p:cNvSpPr>
            <a:spLocks noGrp="1" noChangeArrowheads="1"/>
          </p:cNvSpPr>
          <p:nvPr>
            <p:ph type="title"/>
          </p:nvPr>
        </p:nvSpPr>
        <p:spPr/>
        <p:txBody>
          <a:bodyPr/>
          <a:lstStyle/>
          <a:p>
            <a:pPr eaLnBrk="1" hangingPunct="1">
              <a:defRPr/>
            </a:pPr>
            <a:r>
              <a:rPr lang="en-US" dirty="0"/>
              <a:t>Correct Pitch?</a:t>
            </a:r>
          </a:p>
        </p:txBody>
      </p:sp>
      <p:pic>
        <p:nvPicPr>
          <p:cNvPr id="44035" name="Picture 4" descr="Image shows a worker climbing a leaning extension ladder. " title="Image 2.16">
            <a:extLst>
              <a:ext uri="{FF2B5EF4-FFF2-40B4-BE49-F238E27FC236}">
                <a16:creationId xmlns:a16="http://schemas.microsoft.com/office/drawing/2014/main" id="{03F34D3E-77BE-4D43-9290-7FFE9A5C0C57}"/>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5084066" y="1399234"/>
            <a:ext cx="6264275" cy="4525963"/>
          </a:xfrm>
          <a:noFill/>
        </p:spPr>
      </p:pic>
      <p:sp>
        <p:nvSpPr>
          <p:cNvPr id="5" name="Text Placeholder 2">
            <a:extLst>
              <a:ext uri="{FF2B5EF4-FFF2-40B4-BE49-F238E27FC236}">
                <a16:creationId xmlns:a16="http://schemas.microsoft.com/office/drawing/2014/main" id="{B3A69D5F-08A1-4585-844B-0CA05E84BDF9}"/>
              </a:ext>
            </a:extLst>
          </p:cNvPr>
          <p:cNvSpPr txBox="1">
            <a:spLocks/>
          </p:cNvSpPr>
          <p:nvPr/>
        </p:nvSpPr>
        <p:spPr>
          <a:xfrm>
            <a:off x="278004" y="2078685"/>
            <a:ext cx="4555253"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latin typeface="Arial" panose="020B0604020202020204" pitchFamily="34" charset="0"/>
                <a:cs typeface="Arial" panose="020B0604020202020204" pitchFamily="34" charset="0"/>
              </a:rPr>
              <a:t>Remember, for every 4 ft. (1.2 m) in height, the bottom of the ladder should be 1 ft. (.3 m) away from the structure.</a:t>
            </a:r>
          </a:p>
        </p:txBody>
      </p:sp>
      <p:pic>
        <p:nvPicPr>
          <p:cNvPr id="7" name="Graphic 5" descr="No sig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587367" y="2457450"/>
            <a:ext cx="2645884" cy="2645884"/>
          </a:xfrm>
          <a:prstGeom prst="rect">
            <a:avLst/>
          </a:prstGeom>
        </p:spPr>
      </p:pic>
    </p:spTree>
    <p:extLst>
      <p:ext uri="{BB962C8B-B14F-4D97-AF65-F5344CB8AC3E}">
        <p14:creationId xmlns:p14="http://schemas.microsoft.com/office/powerpoint/2010/main" val="758055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a:t>Identify the Hazards</a:t>
            </a:r>
          </a:p>
        </p:txBody>
      </p:sp>
      <p:pic>
        <p:nvPicPr>
          <p:cNvPr id="46083" name="Picture 4" descr="Image depicts an extension ladder leaning against a residential house under construction." title="Image 2.17">
            <a:extLst>
              <a:ext uri="{FF2B5EF4-FFF2-40B4-BE49-F238E27FC236}">
                <a16:creationId xmlns:a16="http://schemas.microsoft.com/office/drawing/2014/main" id="{18D89232-5A09-4CFB-A60D-A6775D8806B6}"/>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4145557" y="1369089"/>
            <a:ext cx="7337425" cy="4525963"/>
          </a:xfrm>
          <a:noFill/>
        </p:spPr>
      </p:pic>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278005" y="207868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latin typeface="Arial" panose="020B0604020202020204" pitchFamily="34" charset="0"/>
                <a:cs typeface="Arial" panose="020B0604020202020204" pitchFamily="34" charset="0"/>
              </a:rPr>
              <a:t>How many hazards do you see in this photo?</a:t>
            </a:r>
          </a:p>
        </p:txBody>
      </p:sp>
      <p:pic>
        <p:nvPicPr>
          <p:cNvPr id="8" name="Graphic 5" descr="No sig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930141" y="2528886"/>
            <a:ext cx="1988659" cy="1988659"/>
          </a:xfrm>
          <a:prstGeom prst="rect">
            <a:avLst/>
          </a:prstGeom>
        </p:spPr>
      </p:pic>
      <p:pic>
        <p:nvPicPr>
          <p:cNvPr id="7" name="Graphic 5" descr="No sig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0203341" y="3209924"/>
            <a:ext cx="1988659" cy="1988659"/>
          </a:xfrm>
          <a:prstGeom prst="rect">
            <a:avLst/>
          </a:prstGeom>
        </p:spPr>
      </p:pic>
    </p:spTree>
    <p:extLst>
      <p:ext uri="{BB962C8B-B14F-4D97-AF65-F5344CB8AC3E}">
        <p14:creationId xmlns:p14="http://schemas.microsoft.com/office/powerpoint/2010/main" val="435333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mage depicts a job-made wooden ladder connecting the first and second floor of a home under construction. The ladder is placed over a large floor ho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045" y="1553684"/>
            <a:ext cx="7334250" cy="4276725"/>
          </a:xfrm>
          <a:prstGeom prst="rect">
            <a:avLst/>
          </a:prstGeom>
        </p:spPr>
      </p:pic>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a:t>Identify the </a:t>
            </a:r>
            <a:r>
              <a:rPr lang="en-US" dirty="0" smtClean="0"/>
              <a:t>Hazards </a:t>
            </a:r>
            <a:endParaRPr lang="en-U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278005" y="207868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latin typeface="Arial" panose="020B0604020202020204" pitchFamily="34" charset="0"/>
                <a:cs typeface="Arial" panose="020B0604020202020204" pitchFamily="34" charset="0"/>
              </a:rPr>
              <a:t>How many hazards do you see in this photo?</a:t>
            </a:r>
          </a:p>
        </p:txBody>
      </p:sp>
      <p:pic>
        <p:nvPicPr>
          <p:cNvPr id="8" name="Graphic 5" descr="No sig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810250" y="2326292"/>
            <a:ext cx="2702908" cy="2702908"/>
          </a:xfrm>
          <a:prstGeom prst="rect">
            <a:avLst/>
          </a:prstGeom>
        </p:spPr>
      </p:pic>
    </p:spTree>
    <p:extLst>
      <p:ext uri="{BB962C8B-B14F-4D97-AF65-F5344CB8AC3E}">
        <p14:creationId xmlns:p14="http://schemas.microsoft.com/office/powerpoint/2010/main" val="4571294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427B12F-E659-4EB5-B2FD-F2D2658DDCD9}"/>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Disclaimer</a:t>
            </a:r>
            <a:r>
              <a:rPr lang="en-US" sz="36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cont.</a:t>
            </a:r>
          </a:p>
        </p:txBody>
      </p:sp>
      <p:sp>
        <p:nvSpPr>
          <p:cNvPr id="13315" name="Rectangle 3">
            <a:extLst>
              <a:ext uri="{FF2B5EF4-FFF2-40B4-BE49-F238E27FC236}">
                <a16:creationId xmlns:a16="http://schemas.microsoft.com/office/drawing/2014/main" id="{EF311974-4646-4FA9-9223-D142DF7B4B60}"/>
              </a:ext>
            </a:extLst>
          </p:cNvPr>
          <p:cNvSpPr>
            <a:spLocks noGrp="1" noChangeArrowheads="1"/>
          </p:cNvSpPr>
          <p:nvPr>
            <p:ph idx="1"/>
          </p:nvPr>
        </p:nvSpPr>
        <p:spPr>
          <a:xfrm>
            <a:off x="1104293" y="1689237"/>
            <a:ext cx="8946541" cy="4195481"/>
          </a:xfrm>
        </p:spPr>
        <p:txBody>
          <a:bodyPr>
            <a:normAutofit/>
          </a:bodyPr>
          <a:lstStyle/>
          <a:p>
            <a:pPr eaLnBrk="1" hangingPunct="1">
              <a:spcBef>
                <a:spcPct val="0"/>
              </a:spcBef>
            </a:pPr>
            <a:r>
              <a:rPr lang="en-US" altLang="en-US" sz="2000" dirty="0">
                <a:latin typeface="Arial" panose="020B0604020202020204" pitchFamily="34" charset="0"/>
                <a:cs typeface="Arial" panose="020B0604020202020204" pitchFamily="34" charset="0"/>
              </a:rPr>
              <a:t>It is not the intent to provide compliance-based training in this presentation, the intent is more to address hazard awareness in the residential construction (i.e. home building) industry, and to recognize the overlapping hazards present in many construction workplaces. </a:t>
            </a:r>
          </a:p>
          <a:p>
            <a:pPr eaLnBrk="1" hangingPunct="1">
              <a:spcBef>
                <a:spcPct val="0"/>
              </a:spcBef>
            </a:pPr>
            <a:r>
              <a:rPr lang="en-US" altLang="en-US" sz="2000" dirty="0">
                <a:latin typeface="Arial" panose="020B0604020202020204" pitchFamily="34" charset="0"/>
                <a:cs typeface="Arial" panose="020B0604020202020204" pitchFamily="34" charset="0"/>
              </a:rPr>
              <a:t>Photos shown in this presentation may depict situations that are not in compliance with applicable OSHA/safety requirements.</a:t>
            </a:r>
          </a:p>
          <a:p>
            <a:pPr eaLnBrk="1" hangingPunct="1">
              <a:spcBef>
                <a:spcPct val="0"/>
              </a:spcBef>
            </a:pPr>
            <a:r>
              <a:rPr lang="en-US" altLang="en-US" sz="2000" dirty="0">
                <a:latin typeface="Arial" panose="020B0604020202020204" pitchFamily="34" charset="0"/>
                <a:cs typeface="Arial" panose="020B0604020202020204" pitchFamily="34" charset="0"/>
              </a:rPr>
              <a:t>No legal advice is offered or implied, and no attorney-client relationship is intended or established.  If legal advice or other expert assistance is required the services of a competent professional person should be sought.</a:t>
            </a:r>
          </a:p>
          <a:p>
            <a:pPr eaLnBrk="1" hangingPunct="1">
              <a:spcBef>
                <a:spcPct val="0"/>
              </a:spcBef>
            </a:pPr>
            <a:r>
              <a:rPr lang="en-US" altLang="en-US" sz="2000" dirty="0">
                <a:latin typeface="Arial" panose="020B0604020202020204" pitchFamily="34" charset="0"/>
                <a:cs typeface="Arial" panose="020B0604020202020204" pitchFamily="34" charset="0"/>
              </a:rPr>
              <a:t>It is the responsibility of the employer and its employees to comply with all pertinent OSHA/safety rules and regulations in the jurisdiction in which they work.</a:t>
            </a:r>
          </a:p>
        </p:txBody>
      </p:sp>
    </p:spTree>
    <p:extLst>
      <p:ext uri="{BB962C8B-B14F-4D97-AF65-F5344CB8AC3E}">
        <p14:creationId xmlns:p14="http://schemas.microsoft.com/office/powerpoint/2010/main" val="427518719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88D3C212-7FBA-4E85-B4F5-89FF30AAE30F}"/>
              </a:ext>
            </a:extLst>
          </p:cNvPr>
          <p:cNvSpPr>
            <a:spLocks noGrp="1" noChangeArrowheads="1"/>
          </p:cNvSpPr>
          <p:nvPr>
            <p:ph type="title"/>
          </p:nvPr>
        </p:nvSpPr>
        <p:spPr/>
        <p:txBody>
          <a:bodyPr/>
          <a:lstStyle/>
          <a:p>
            <a:pPr eaLnBrk="1" hangingPunct="1">
              <a:defRPr/>
            </a:pPr>
            <a:r>
              <a:rPr lang="en-US" dirty="0"/>
              <a:t>Stepladders</a:t>
            </a:r>
          </a:p>
        </p:txBody>
      </p:sp>
      <p:sp>
        <p:nvSpPr>
          <p:cNvPr id="48131" name="Rectangle 4">
            <a:extLst>
              <a:ext uri="{FF2B5EF4-FFF2-40B4-BE49-F238E27FC236}">
                <a16:creationId xmlns:a16="http://schemas.microsoft.com/office/drawing/2014/main" id="{01DFDA47-A21D-46C7-BC29-C54F6AB1D948}"/>
              </a:ext>
            </a:extLst>
          </p:cNvPr>
          <p:cNvSpPr>
            <a:spLocks noGrp="1" noChangeArrowheads="1"/>
          </p:cNvSpPr>
          <p:nvPr>
            <p:ph sz="half" idx="1"/>
          </p:nvPr>
        </p:nvSpPr>
        <p:spPr>
          <a:xfrm>
            <a:off x="1163602" y="1739900"/>
            <a:ext cx="4396339" cy="4195763"/>
          </a:xfrm>
        </p:spPr>
        <p:txBody>
          <a:bodyPr/>
          <a:lstStyle/>
          <a:p>
            <a:pPr eaLnBrk="1" hangingPunct="1"/>
            <a:r>
              <a:rPr lang="en-US" altLang="en-US" sz="3200" dirty="0"/>
              <a:t>Stepladders are designed for use in an opened-and-locked position. </a:t>
            </a:r>
          </a:p>
          <a:p>
            <a:pPr eaLnBrk="1" hangingPunct="1"/>
            <a:r>
              <a:rPr lang="en-US" altLang="en-US" sz="3200" dirty="0"/>
              <a:t>Do not use a stepladder that is folded or in a leaning position.</a:t>
            </a:r>
          </a:p>
        </p:txBody>
      </p:sp>
      <p:pic>
        <p:nvPicPr>
          <p:cNvPr id="48132" name="Picture 6" descr="Image depicts a worker standing on a stepladder. " title="Image 2.19">
            <a:extLst>
              <a:ext uri="{FF2B5EF4-FFF2-40B4-BE49-F238E27FC236}">
                <a16:creationId xmlns:a16="http://schemas.microsoft.com/office/drawing/2014/main" id="{2D868D9F-47B9-45C7-976D-D653D264AB8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58585" y="1593851"/>
            <a:ext cx="3906178" cy="489267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98883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88D3C212-7FBA-4E85-B4F5-89FF30AAE30F}"/>
              </a:ext>
            </a:extLst>
          </p:cNvPr>
          <p:cNvSpPr>
            <a:spLocks noGrp="1" noChangeArrowheads="1"/>
          </p:cNvSpPr>
          <p:nvPr>
            <p:ph type="title"/>
          </p:nvPr>
        </p:nvSpPr>
        <p:spPr/>
        <p:txBody>
          <a:bodyPr/>
          <a:lstStyle/>
          <a:p>
            <a:pPr eaLnBrk="1" hangingPunct="1">
              <a:defRPr/>
            </a:pPr>
            <a:r>
              <a:rPr lang="en-US" dirty="0"/>
              <a:t>Stepladders, cont.</a:t>
            </a:r>
          </a:p>
        </p:txBody>
      </p:sp>
      <p:sp>
        <p:nvSpPr>
          <p:cNvPr id="48131" name="Rectangle 4">
            <a:extLst>
              <a:ext uri="{FF2B5EF4-FFF2-40B4-BE49-F238E27FC236}">
                <a16:creationId xmlns:a16="http://schemas.microsoft.com/office/drawing/2014/main" id="{01DFDA47-A21D-46C7-BC29-C54F6AB1D948}"/>
              </a:ext>
            </a:extLst>
          </p:cNvPr>
          <p:cNvSpPr>
            <a:spLocks noGrp="1" noChangeArrowheads="1"/>
          </p:cNvSpPr>
          <p:nvPr>
            <p:ph sz="half" idx="1"/>
          </p:nvPr>
        </p:nvSpPr>
        <p:spPr>
          <a:xfrm>
            <a:off x="500411" y="1690857"/>
            <a:ext cx="4396339" cy="4195763"/>
          </a:xfrm>
        </p:spPr>
        <p:txBody>
          <a:bodyPr/>
          <a:lstStyle/>
          <a:p>
            <a:pPr eaLnBrk="1" hangingPunct="1"/>
            <a:r>
              <a:rPr lang="en-US" altLang="en-US" sz="3200" dirty="0"/>
              <a:t>Never stand on the top 2 rungs of a stepladder.</a:t>
            </a:r>
          </a:p>
        </p:txBody>
      </p:sp>
      <p:pic>
        <p:nvPicPr>
          <p:cNvPr id="5" name="Picture 7" descr="Image depicts a worker standing on the top of a stepladder." title="Image 2.20">
            <a:extLst>
              <a:ext uri="{FF2B5EF4-FFF2-40B4-BE49-F238E27FC236}">
                <a16:creationId xmlns:a16="http://schemas.microsoft.com/office/drawing/2014/main" id="{CF7231E4-D034-4641-BCD4-A4B90B87758F}"/>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5348472" y="1587639"/>
            <a:ext cx="6619124" cy="4136590"/>
          </a:xfrm>
          <a:noFill/>
        </p:spPr>
      </p:pic>
      <p:pic>
        <p:nvPicPr>
          <p:cNvPr id="7" name="Graphic 5" descr="No sig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572376" y="2647430"/>
            <a:ext cx="2660876" cy="2660876"/>
          </a:xfrm>
          <a:prstGeom prst="rect">
            <a:avLst/>
          </a:prstGeom>
        </p:spPr>
      </p:pic>
    </p:spTree>
    <p:extLst>
      <p:ext uri="{BB962C8B-B14F-4D97-AF65-F5344CB8AC3E}">
        <p14:creationId xmlns:p14="http://schemas.microsoft.com/office/powerpoint/2010/main" val="3992904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Image of a worker standing on top step of lad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159" y="1633408"/>
            <a:ext cx="2817341" cy="4593265"/>
          </a:xfrm>
          <a:prstGeom prst="rect">
            <a:avLst/>
          </a:prstGeom>
        </p:spPr>
      </p:pic>
      <p:pic>
        <p:nvPicPr>
          <p:cNvPr id="2" name="Picture 1" title="Image depicts a worker standing on a leaning stepladder.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7036" y="1623202"/>
            <a:ext cx="2726575" cy="4588625"/>
          </a:xfrm>
          <a:prstGeom prst="rect">
            <a:avLst/>
          </a:prstGeom>
        </p:spPr>
      </p:pic>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smtClean="0"/>
              <a:t> Identify </a:t>
            </a:r>
            <a:r>
              <a:rPr lang="en-US" dirty="0"/>
              <a:t>the Hazards</a:t>
            </a:r>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398585" y="201839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latin typeface="Arial" panose="020B0604020202020204" pitchFamily="34" charset="0"/>
                <a:cs typeface="Arial" panose="020B0604020202020204" pitchFamily="34" charset="0"/>
              </a:rPr>
              <a:t>How many hazards do you see in these photos?</a:t>
            </a:r>
          </a:p>
        </p:txBody>
      </p:sp>
      <p:pic>
        <p:nvPicPr>
          <p:cNvPr id="10" name="Graphic 5" descr="No sign">
            <a:extLst>
              <a:ext uri="{FF2B5EF4-FFF2-40B4-BE49-F238E27FC236}">
                <a16:creationId xmlns:a16="http://schemas.microsoft.com/office/drawing/2014/main" id="{B667E269-50D4-4DB3-BECD-7E49AD1A853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073634" y="3914423"/>
            <a:ext cx="1846433" cy="1846433"/>
          </a:xfrm>
          <a:prstGeom prst="rect">
            <a:avLst/>
          </a:prstGeom>
        </p:spPr>
      </p:pic>
      <p:pic>
        <p:nvPicPr>
          <p:cNvPr id="11" name="Graphic 5" descr="No sign">
            <a:extLst>
              <a:ext uri="{FF2B5EF4-FFF2-40B4-BE49-F238E27FC236}">
                <a16:creationId xmlns:a16="http://schemas.microsoft.com/office/drawing/2014/main" id="{B667E269-50D4-4DB3-BECD-7E49AD1A853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956035" y="3486150"/>
            <a:ext cx="1831496" cy="1831496"/>
          </a:xfrm>
          <a:prstGeom prst="rect">
            <a:avLst/>
          </a:prstGeom>
        </p:spPr>
      </p:pic>
    </p:spTree>
    <p:extLst>
      <p:ext uri="{BB962C8B-B14F-4D97-AF65-F5344CB8AC3E}">
        <p14:creationId xmlns:p14="http://schemas.microsoft.com/office/powerpoint/2010/main" val="25733889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03F4102B-C39A-44C7-8682-54F410232D63}"/>
              </a:ext>
            </a:extLst>
          </p:cNvPr>
          <p:cNvSpPr>
            <a:spLocks noGrp="1" noChangeArrowheads="1"/>
          </p:cNvSpPr>
          <p:nvPr>
            <p:ph type="title"/>
          </p:nvPr>
        </p:nvSpPr>
        <p:spPr/>
        <p:txBody>
          <a:bodyPr/>
          <a:lstStyle/>
          <a:p>
            <a:pPr eaLnBrk="1" hangingPunct="1">
              <a:defRPr/>
            </a:pPr>
            <a:r>
              <a:rPr lang="en-US" dirty="0"/>
              <a:t>Secure and Stabilize Ladders</a:t>
            </a:r>
          </a:p>
        </p:txBody>
      </p:sp>
      <p:sp>
        <p:nvSpPr>
          <p:cNvPr id="54275" name="Rectangle 3">
            <a:extLst>
              <a:ext uri="{FF2B5EF4-FFF2-40B4-BE49-F238E27FC236}">
                <a16:creationId xmlns:a16="http://schemas.microsoft.com/office/drawing/2014/main" id="{FE78384A-2B2B-4C6C-80F2-B3E3B6B6945A}"/>
              </a:ext>
            </a:extLst>
          </p:cNvPr>
          <p:cNvSpPr>
            <a:spLocks noGrp="1" noChangeArrowheads="1"/>
          </p:cNvSpPr>
          <p:nvPr>
            <p:ph idx="1"/>
          </p:nvPr>
        </p:nvSpPr>
        <p:spPr>
          <a:xfrm>
            <a:off x="1104293" y="1570597"/>
            <a:ext cx="8946541" cy="4195481"/>
          </a:xfrm>
        </p:spPr>
        <p:txBody>
          <a:bodyPr/>
          <a:lstStyle/>
          <a:p>
            <a:pPr eaLnBrk="1" hangingPunct="1"/>
            <a:r>
              <a:rPr lang="en-US" altLang="en-US" sz="3600" dirty="0"/>
              <a:t>Secure extension ladders at the top or bottom to prevent movement. </a:t>
            </a:r>
          </a:p>
          <a:p>
            <a:pPr eaLnBrk="1" hangingPunct="1"/>
            <a:r>
              <a:rPr lang="en-US" altLang="en-US" sz="3600" dirty="0"/>
              <a:t>The base of an extension ladder must be secured in place by using the safety feet on the ladder or other effective means. </a:t>
            </a:r>
          </a:p>
          <a:p>
            <a:pPr eaLnBrk="1" hangingPunct="1"/>
            <a:endParaRPr lang="en-US" altLang="en-US" dirty="0"/>
          </a:p>
        </p:txBody>
      </p:sp>
    </p:spTree>
    <p:extLst>
      <p:ext uri="{BB962C8B-B14F-4D97-AF65-F5344CB8AC3E}">
        <p14:creationId xmlns:p14="http://schemas.microsoft.com/office/powerpoint/2010/main" val="402349389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3" name="Rectangle 5">
            <a:extLst>
              <a:ext uri="{FF2B5EF4-FFF2-40B4-BE49-F238E27FC236}">
                <a16:creationId xmlns:a16="http://schemas.microsoft.com/office/drawing/2014/main" id="{A3662D28-0978-4AE4-9915-4F19174C189A}"/>
              </a:ext>
            </a:extLst>
          </p:cNvPr>
          <p:cNvSpPr>
            <a:spLocks noGrp="1" noChangeArrowheads="1"/>
          </p:cNvSpPr>
          <p:nvPr>
            <p:ph type="title"/>
          </p:nvPr>
        </p:nvSpPr>
        <p:spPr/>
        <p:txBody>
          <a:bodyPr/>
          <a:lstStyle/>
          <a:p>
            <a:pPr eaLnBrk="1" hangingPunct="1">
              <a:defRPr/>
            </a:pPr>
            <a:r>
              <a:rPr lang="en-US" dirty="0"/>
              <a:t>Ladder Secured at the Top</a:t>
            </a:r>
          </a:p>
        </p:txBody>
      </p:sp>
      <p:pic>
        <p:nvPicPr>
          <p:cNvPr id="56323" name="Picture 4" descr="Image depicts an extension ladder secured at the top to prevent displacement." title="Image 2.23">
            <a:extLst>
              <a:ext uri="{FF2B5EF4-FFF2-40B4-BE49-F238E27FC236}">
                <a16:creationId xmlns:a16="http://schemas.microsoft.com/office/drawing/2014/main" id="{9098F254-F8ED-489A-BC77-0E1FF621E4DA}"/>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428729" y="1473758"/>
            <a:ext cx="4644444" cy="5129684"/>
          </a:xfrm>
          <a:noFill/>
        </p:spPr>
      </p:pic>
      <p:pic>
        <p:nvPicPr>
          <p:cNvPr id="56324" name="Picture 3" descr="Image depicts an extension ladder secured at the top to prevent displacement." title="Image 2.24">
            <a:extLst>
              <a:ext uri="{FF2B5EF4-FFF2-40B4-BE49-F238E27FC236}">
                <a16:creationId xmlns:a16="http://schemas.microsoft.com/office/drawing/2014/main" id="{957F7AE4-51B5-4118-819C-D13EF39A08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9912" y="1473758"/>
            <a:ext cx="4583882" cy="512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85474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10BC-E29B-4075-A1F5-CA7F59BA552C}"/>
              </a:ext>
            </a:extLst>
          </p:cNvPr>
          <p:cNvSpPr>
            <a:spLocks noGrp="1"/>
          </p:cNvSpPr>
          <p:nvPr>
            <p:ph type="title"/>
          </p:nvPr>
        </p:nvSpPr>
        <p:spPr/>
        <p:txBody>
          <a:bodyPr/>
          <a:lstStyle/>
          <a:p>
            <a:pPr>
              <a:defRPr/>
            </a:pPr>
            <a:r>
              <a:rPr lang="en-US" dirty="0"/>
              <a:t>Ladder Secured at the Bottom</a:t>
            </a:r>
          </a:p>
        </p:txBody>
      </p:sp>
      <p:pic>
        <p:nvPicPr>
          <p:cNvPr id="58371" name="Content Placeholder 3" descr="Image depicts an extension ladder secured at the bottom to prevent displacement." title="Image 2.25">
            <a:extLst>
              <a:ext uri="{FF2B5EF4-FFF2-40B4-BE49-F238E27FC236}">
                <a16:creationId xmlns:a16="http://schemas.microsoft.com/office/drawing/2014/main" id="{3A7782AB-37AD-4AC2-AD7D-1DE6A4492B0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646111" y="1438277"/>
            <a:ext cx="4419600" cy="5133974"/>
          </a:xfrm>
        </p:spPr>
      </p:pic>
      <p:pic>
        <p:nvPicPr>
          <p:cNvPr id="3" name="Picture 2" title="Image depicts an extension ladder secured at the bottom to prevent displace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7757" y="1413158"/>
            <a:ext cx="4724400" cy="5133975"/>
          </a:xfrm>
          <a:prstGeom prst="rect">
            <a:avLst/>
          </a:prstGeom>
        </p:spPr>
      </p:pic>
    </p:spTree>
    <p:extLst>
      <p:ext uri="{BB962C8B-B14F-4D97-AF65-F5344CB8AC3E}">
        <p14:creationId xmlns:p14="http://schemas.microsoft.com/office/powerpoint/2010/main" val="158349552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81021F48-8E12-40D4-8AB1-5CED8CFD5472}"/>
              </a:ext>
            </a:extLst>
          </p:cNvPr>
          <p:cNvSpPr>
            <a:spLocks noGrp="1" noChangeArrowheads="1"/>
          </p:cNvSpPr>
          <p:nvPr>
            <p:ph type="title"/>
          </p:nvPr>
        </p:nvSpPr>
        <p:spPr>
          <a:xfrm>
            <a:off x="571500" y="495300"/>
            <a:ext cx="10972800" cy="1066800"/>
          </a:xfrm>
        </p:spPr>
        <p:txBody>
          <a:bodyPr/>
          <a:lstStyle/>
          <a:p>
            <a:pPr eaLnBrk="1" hangingPunct="1">
              <a:defRPr/>
            </a:pPr>
            <a:r>
              <a:rPr lang="en-US" sz="4400" dirty="0"/>
              <a:t>Securing Ladders in Loose Soil</a:t>
            </a:r>
          </a:p>
        </p:txBody>
      </p:sp>
      <p:pic>
        <p:nvPicPr>
          <p:cNvPr id="62467" name="Picture 3" descr="Image depicts an extension ladder with its' cleats dug into loose soil to prevent displacement." title="Image 2.27">
            <a:extLst>
              <a:ext uri="{FF2B5EF4-FFF2-40B4-BE49-F238E27FC236}">
                <a16:creationId xmlns:a16="http://schemas.microsoft.com/office/drawing/2014/main" id="{BA55D21E-6209-4878-BD30-AA9AE6BC607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71681" y="1451568"/>
            <a:ext cx="6477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985E5F9-A568-48E6-B758-FEA007AA6955}"/>
              </a:ext>
            </a:extLst>
          </p:cNvPr>
          <p:cNvSpPr>
            <a:spLocks noGrp="1" noChangeArrowheads="1"/>
          </p:cNvSpPr>
          <p:nvPr>
            <p:ph idx="1"/>
          </p:nvPr>
        </p:nvSpPr>
        <p:spPr>
          <a:xfrm>
            <a:off x="401935" y="1570597"/>
            <a:ext cx="4682532" cy="4195481"/>
          </a:xfrm>
        </p:spPr>
        <p:txBody>
          <a:bodyPr>
            <a:normAutofit lnSpcReduction="10000"/>
          </a:bodyPr>
          <a:lstStyle/>
          <a:p>
            <a:pPr eaLnBrk="1" hangingPunct="1"/>
            <a:r>
              <a:rPr lang="en-US" altLang="en-US" sz="3600" dirty="0"/>
              <a:t>Dig feet/cleat of extension ladder into soil. </a:t>
            </a:r>
          </a:p>
          <a:p>
            <a:pPr lvl="1"/>
            <a:r>
              <a:rPr lang="en-US" altLang="en-US" sz="3200" dirty="0"/>
              <a:t>The feet should face outward and dig into the ground to prevent ladder from kicking out.</a:t>
            </a:r>
          </a:p>
          <a:p>
            <a:pPr eaLnBrk="1" hangingPunct="1"/>
            <a:endParaRPr lang="en-US" altLang="en-US" dirty="0"/>
          </a:p>
        </p:txBody>
      </p:sp>
    </p:spTree>
    <p:extLst>
      <p:ext uri="{BB962C8B-B14F-4D97-AF65-F5344CB8AC3E}">
        <p14:creationId xmlns:p14="http://schemas.microsoft.com/office/powerpoint/2010/main" val="16194286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descr="Image depicts an extension ladder on a concerete surface. " title="Image 2.28">
            <a:extLst>
              <a:ext uri="{FF2B5EF4-FFF2-40B4-BE49-F238E27FC236}">
                <a16:creationId xmlns:a16="http://schemas.microsoft.com/office/drawing/2014/main" id="{2DE6102E-5F41-4C75-BB2E-1E7A942D489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66613" y="1402416"/>
            <a:ext cx="46482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34A80617-5870-4E2E-BC00-FD06A2E6F691}"/>
              </a:ext>
            </a:extLst>
          </p:cNvPr>
          <p:cNvSpPr>
            <a:spLocks noGrp="1" noChangeArrowheads="1"/>
          </p:cNvSpPr>
          <p:nvPr>
            <p:ph type="title"/>
          </p:nvPr>
        </p:nvSpPr>
        <p:spPr>
          <a:xfrm>
            <a:off x="571500" y="495300"/>
            <a:ext cx="10972800" cy="1066800"/>
          </a:xfrm>
        </p:spPr>
        <p:txBody>
          <a:bodyPr/>
          <a:lstStyle/>
          <a:p>
            <a:pPr eaLnBrk="1" hangingPunct="1">
              <a:defRPr/>
            </a:pPr>
            <a:r>
              <a:rPr lang="en-US" sz="4400" dirty="0"/>
              <a:t>Securing Ladders on Firm Base</a:t>
            </a:r>
          </a:p>
        </p:txBody>
      </p:sp>
      <p:sp>
        <p:nvSpPr>
          <p:cNvPr id="7" name="Rectangle 3">
            <a:extLst>
              <a:ext uri="{FF2B5EF4-FFF2-40B4-BE49-F238E27FC236}">
                <a16:creationId xmlns:a16="http://schemas.microsoft.com/office/drawing/2014/main" id="{2CFF0F27-A5CE-4BC6-9E5E-1027ACE4309D}"/>
              </a:ext>
            </a:extLst>
          </p:cNvPr>
          <p:cNvSpPr txBox="1">
            <a:spLocks noChangeArrowheads="1"/>
          </p:cNvSpPr>
          <p:nvPr/>
        </p:nvSpPr>
        <p:spPr>
          <a:xfrm>
            <a:off x="954594" y="1562100"/>
            <a:ext cx="4682532"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altLang="en-US" sz="3600" dirty="0">
                <a:latin typeface="Arial" panose="020B0604020202020204" pitchFamily="34" charset="0"/>
                <a:cs typeface="Arial" panose="020B0604020202020204" pitchFamily="34" charset="0"/>
              </a:rPr>
              <a:t>Use anti-slip shoes/ safety feet on firm ground.</a:t>
            </a:r>
          </a:p>
          <a:p>
            <a:r>
              <a:rPr lang="en-US" altLang="en-US" sz="3600" dirty="0">
                <a:latin typeface="Arial" panose="020B0604020202020204" pitchFamily="34" charset="0"/>
                <a:cs typeface="Arial" panose="020B0604020202020204" pitchFamily="34" charset="0"/>
              </a:rPr>
              <a:t>Install a kick-plate or have someone hold the ladder while in use.</a:t>
            </a:r>
            <a:endParaRPr lang="en-US" altLang="en-US" sz="3200"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96249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smtClean="0"/>
              <a:t> Identify </a:t>
            </a:r>
            <a:r>
              <a:rPr lang="en-US" dirty="0"/>
              <a:t>the </a:t>
            </a:r>
            <a:r>
              <a:rPr lang="en-US" dirty="0" smtClean="0"/>
              <a:t>Hazards </a:t>
            </a:r>
            <a:endParaRPr lang="en-U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80387" y="2078685"/>
            <a:ext cx="2967613"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latin typeface="Arial" panose="020B0604020202020204" pitchFamily="34" charset="0"/>
                <a:cs typeface="Arial" panose="020B0604020202020204" pitchFamily="34" charset="0"/>
              </a:rPr>
              <a:t>How many hazards do you see in these photos?</a:t>
            </a:r>
          </a:p>
        </p:txBody>
      </p:sp>
      <p:pic>
        <p:nvPicPr>
          <p:cNvPr id="6" name="Picture 4" descr="Image depicts an extension ladder placed on a set of stairs with one set of siderails on a paint bucket. " title="Image 2.29">
            <a:extLst>
              <a:ext uri="{FF2B5EF4-FFF2-40B4-BE49-F238E27FC236}">
                <a16:creationId xmlns:a16="http://schemas.microsoft.com/office/drawing/2014/main" id="{CE75B584-6E07-404E-B9D9-4A5E677EAAAA}"/>
              </a:ext>
            </a:extLst>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3048000" y="1524000"/>
            <a:ext cx="4495800" cy="5334000"/>
          </a:xfrm>
          <a:noFill/>
        </p:spPr>
      </p:pic>
      <p:pic>
        <p:nvPicPr>
          <p:cNvPr id="8" name="Picture 7" descr="Image depicts an extension ladder placed on a set of stairs with one set of siderails on a paint bucket. " title="Image 2.30">
            <a:extLst>
              <a:ext uri="{FF2B5EF4-FFF2-40B4-BE49-F238E27FC236}">
                <a16:creationId xmlns:a16="http://schemas.microsoft.com/office/drawing/2014/main" id="{366282F8-1356-41D7-AACB-5FCE4AE76B4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43800" y="1524000"/>
            <a:ext cx="4648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5" descr="No sign">
            <a:extLst>
              <a:ext uri="{FF2B5EF4-FFF2-40B4-BE49-F238E27FC236}">
                <a16:creationId xmlns:a16="http://schemas.microsoft.com/office/drawing/2014/main" id="{B667E269-50D4-4DB3-BECD-7E49AD1A853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748772" y="2452520"/>
            <a:ext cx="2762641" cy="2762641"/>
          </a:xfrm>
          <a:prstGeom prst="rect">
            <a:avLst/>
          </a:prstGeom>
        </p:spPr>
      </p:pic>
      <p:pic>
        <p:nvPicPr>
          <p:cNvPr id="9" name="Graphic 5" descr="No sign">
            <a:extLst>
              <a:ext uri="{FF2B5EF4-FFF2-40B4-BE49-F238E27FC236}">
                <a16:creationId xmlns:a16="http://schemas.microsoft.com/office/drawing/2014/main" id="{B667E269-50D4-4DB3-BECD-7E49AD1A853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100572" y="3347870"/>
            <a:ext cx="2762641" cy="2762641"/>
          </a:xfrm>
          <a:prstGeom prst="rect">
            <a:avLst/>
          </a:prstGeom>
        </p:spPr>
      </p:pic>
    </p:spTree>
    <p:extLst>
      <p:ext uri="{BB962C8B-B14F-4D97-AF65-F5344CB8AC3E}">
        <p14:creationId xmlns:p14="http://schemas.microsoft.com/office/powerpoint/2010/main" val="4091932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6E41EBC1-82B4-48DB-8739-5578D6319D92}"/>
              </a:ext>
            </a:extLst>
          </p:cNvPr>
          <p:cNvSpPr>
            <a:spLocks noGrp="1" noChangeArrowheads="1"/>
          </p:cNvSpPr>
          <p:nvPr>
            <p:ph type="title"/>
          </p:nvPr>
        </p:nvSpPr>
        <p:spPr>
          <a:xfrm>
            <a:off x="646111" y="452718"/>
            <a:ext cx="10829107" cy="1400530"/>
          </a:xfrm>
        </p:spPr>
        <p:txBody>
          <a:bodyPr/>
          <a:lstStyle/>
          <a:p>
            <a:pPr eaLnBrk="1" hangingPunct="1">
              <a:defRPr/>
            </a:pPr>
            <a:r>
              <a:rPr lang="en-US" dirty="0"/>
              <a:t>Securing Ladders on Uneven Surfaces</a:t>
            </a:r>
            <a:endParaRPr lang="en-US" sz="3200" dirty="0"/>
          </a:p>
        </p:txBody>
      </p:sp>
      <p:pic>
        <p:nvPicPr>
          <p:cNvPr id="68612" name="Picture 8" descr="Image shows a ladder leveler accessory attached to an extension ladder placed on a set of stairs." title="Image 2.31">
            <a:extLst>
              <a:ext uri="{FF2B5EF4-FFF2-40B4-BE49-F238E27FC236}">
                <a16:creationId xmlns:a16="http://schemas.microsoft.com/office/drawing/2014/main" id="{064A6C18-079E-4656-A69B-6F51D3C7F8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62650" y="1828800"/>
            <a:ext cx="4286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260CA5D7-7EA8-41AE-A35D-C28D6DAB8767}"/>
              </a:ext>
            </a:extLst>
          </p:cNvPr>
          <p:cNvSpPr txBox="1">
            <a:spLocks noChangeArrowheads="1"/>
          </p:cNvSpPr>
          <p:nvPr/>
        </p:nvSpPr>
        <p:spPr>
          <a:xfrm>
            <a:off x="984739" y="1743534"/>
            <a:ext cx="4682532"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altLang="en-US" sz="3200" dirty="0">
                <a:latin typeface="Arial" panose="020B0604020202020204" pitchFamily="34" charset="0"/>
                <a:cs typeface="Arial" panose="020B0604020202020204" pitchFamily="34" charset="0"/>
              </a:rPr>
              <a:t>When the surface is not level, use a ladder leveler (accessory) to provide even contact points. </a:t>
            </a:r>
          </a:p>
          <a:p>
            <a:endParaRPr lang="en-US" altLang="en-US" sz="3200"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3572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Copyright Information © 2018 </a:t>
            </a:r>
            <a:endParaRPr lang="en-US" dirty="0"/>
          </a:p>
        </p:txBody>
      </p:sp>
      <p:sp>
        <p:nvSpPr>
          <p:cNvPr id="3" name="Content Placeholder 2"/>
          <p:cNvSpPr>
            <a:spLocks noGrp="1"/>
          </p:cNvSpPr>
          <p:nvPr>
            <p:ph idx="1"/>
          </p:nvPr>
        </p:nvSpPr>
        <p:spPr>
          <a:xfrm>
            <a:off x="1103312" y="1664208"/>
            <a:ext cx="9339136" cy="4584191"/>
          </a:xfrm>
        </p:spPr>
        <p:txBody>
          <a:bodyPr>
            <a:normAutofit fontScale="70000" lnSpcReduction="20000"/>
          </a:bodyPr>
          <a:lstStyle/>
          <a:p>
            <a:r>
              <a:rPr lang="en-US" dirty="0">
                <a:latin typeface="Arial" panose="020B0604020202020204" pitchFamily="34" charset="0"/>
                <a:cs typeface="Arial" panose="020B0604020202020204" pitchFamily="34" charset="0"/>
              </a:rPr>
              <a:t>This material is the copyrighted property of the </a:t>
            </a:r>
            <a:r>
              <a:rPr lang="en-US" b="1" dirty="0">
                <a:latin typeface="Arial" panose="020B0604020202020204" pitchFamily="34" charset="0"/>
                <a:cs typeface="Arial" panose="020B0604020202020204" pitchFamily="34" charset="0"/>
              </a:rPr>
              <a:t>Job-Site Safety Institute </a:t>
            </a:r>
            <a:r>
              <a:rPr lang="en-US" dirty="0">
                <a:latin typeface="Arial" panose="020B0604020202020204" pitchFamily="34" charset="0"/>
                <a:cs typeface="Arial" panose="020B0604020202020204" pitchFamily="34" charset="0"/>
              </a:rPr>
              <a:t>and the </a:t>
            </a:r>
            <a:r>
              <a:rPr lang="en-US" b="1" dirty="0">
                <a:latin typeface="Arial" panose="020B0604020202020204" pitchFamily="34" charset="0"/>
                <a:cs typeface="Arial" panose="020B0604020202020204" pitchFamily="34" charset="0"/>
              </a:rPr>
              <a:t>National Association of Home Builders</a:t>
            </a:r>
            <a:r>
              <a:rPr lang="en-US" dirty="0">
                <a:latin typeface="Arial" panose="020B0604020202020204" pitchFamily="34" charset="0"/>
                <a:cs typeface="Arial" panose="020B0604020202020204" pitchFamily="34" charset="0"/>
              </a:rPr>
              <a:t>. By federal regulation, OSHA reserves a license to use and disseminate such material for the purpose of promoting safety and health in the workplace. The </a:t>
            </a:r>
            <a:r>
              <a:rPr lang="en-US" b="1" dirty="0">
                <a:latin typeface="Arial" panose="020B0604020202020204" pitchFamily="34" charset="0"/>
                <a:cs typeface="Arial" panose="020B0604020202020204" pitchFamily="34" charset="0"/>
              </a:rPr>
              <a:t>Job-Site Safety Institute </a:t>
            </a:r>
            <a:r>
              <a:rPr lang="en-US" dirty="0">
                <a:latin typeface="Arial" panose="020B0604020202020204" pitchFamily="34" charset="0"/>
                <a:cs typeface="Arial" panose="020B0604020202020204" pitchFamily="34" charset="0"/>
              </a:rPr>
              <a:t>and the </a:t>
            </a:r>
            <a:r>
              <a:rPr lang="en-US" b="1" dirty="0">
                <a:latin typeface="Arial" panose="020B0604020202020204" pitchFamily="34" charset="0"/>
                <a:cs typeface="Arial" panose="020B0604020202020204" pitchFamily="34" charset="0"/>
              </a:rPr>
              <a:t>National Association of Home Builders </a:t>
            </a:r>
            <a:r>
              <a:rPr lang="en-US" dirty="0">
                <a:latin typeface="Arial" panose="020B0604020202020204" pitchFamily="34" charset="0"/>
                <a:cs typeface="Arial" panose="020B0604020202020204" pitchFamily="34" charset="0"/>
              </a:rPr>
              <a:t>hereby authorizes employers and workplace safety and health professionals to use this material, distributed by or through OSHA, in their workplaces or practices in accordance with the guidance contained in the material.</a:t>
            </a:r>
          </a:p>
          <a:p>
            <a:r>
              <a:rPr lang="en-US" dirty="0">
                <a:latin typeface="Arial" panose="020B0604020202020204" pitchFamily="34" charset="0"/>
                <a:cs typeface="Arial" panose="020B0604020202020204" pitchFamily="34" charset="0"/>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endParaRPr lang="en-US" dirty="0"/>
          </a:p>
        </p:txBody>
      </p:sp>
    </p:spTree>
    <p:extLst>
      <p:ext uri="{BB962C8B-B14F-4D97-AF65-F5344CB8AC3E}">
        <p14:creationId xmlns:p14="http://schemas.microsoft.com/office/powerpoint/2010/main" val="33032147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6E41EBC1-82B4-48DB-8739-5578D6319D92}"/>
              </a:ext>
            </a:extLst>
          </p:cNvPr>
          <p:cNvSpPr>
            <a:spLocks noGrp="1" noChangeArrowheads="1"/>
          </p:cNvSpPr>
          <p:nvPr>
            <p:ph type="title"/>
          </p:nvPr>
        </p:nvSpPr>
        <p:spPr>
          <a:xfrm>
            <a:off x="646111" y="452718"/>
            <a:ext cx="10829107" cy="1400530"/>
          </a:xfrm>
        </p:spPr>
        <p:txBody>
          <a:bodyPr/>
          <a:lstStyle/>
          <a:p>
            <a:pPr eaLnBrk="1" hangingPunct="1">
              <a:defRPr/>
            </a:pPr>
            <a:r>
              <a:rPr lang="en-US" dirty="0"/>
              <a:t>Safely Working from Ladders</a:t>
            </a:r>
            <a:endParaRPr lang="en-US" sz="3200" dirty="0"/>
          </a:p>
        </p:txBody>
      </p:sp>
      <p:sp>
        <p:nvSpPr>
          <p:cNvPr id="5" name="Rectangle 3">
            <a:extLst>
              <a:ext uri="{FF2B5EF4-FFF2-40B4-BE49-F238E27FC236}">
                <a16:creationId xmlns:a16="http://schemas.microsoft.com/office/drawing/2014/main" id="{260CA5D7-7EA8-41AE-A35D-C28D6DAB8767}"/>
              </a:ext>
            </a:extLst>
          </p:cNvPr>
          <p:cNvSpPr txBox="1">
            <a:spLocks noChangeArrowheads="1"/>
          </p:cNvSpPr>
          <p:nvPr/>
        </p:nvSpPr>
        <p:spPr>
          <a:xfrm>
            <a:off x="984739" y="1743534"/>
            <a:ext cx="9324870"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altLang="en-US" sz="3200" dirty="0">
                <a:latin typeface="Arial" panose="020B0604020202020204" pitchFamily="34" charset="0"/>
                <a:cs typeface="Arial" panose="020B0604020202020204" pitchFamily="34" charset="0"/>
              </a:rPr>
              <a:t>Face the ladder when </a:t>
            </a:r>
            <a:r>
              <a:rPr lang="en-US" altLang="en-US" sz="3200" i="1" dirty="0">
                <a:latin typeface="Arial" panose="020B0604020202020204" pitchFamily="34" charset="0"/>
                <a:cs typeface="Arial" panose="020B0604020202020204" pitchFamily="34" charset="0"/>
              </a:rPr>
              <a:t>ascending</a:t>
            </a:r>
            <a:r>
              <a:rPr lang="en-US" altLang="en-US" sz="3200" dirty="0">
                <a:latin typeface="Arial" panose="020B0604020202020204" pitchFamily="34" charset="0"/>
                <a:cs typeface="Arial" panose="020B0604020202020204" pitchFamily="34" charset="0"/>
              </a:rPr>
              <a:t> </a:t>
            </a:r>
            <a:r>
              <a:rPr lang="en-US" altLang="en-US" sz="3200" u="sng" dirty="0">
                <a:latin typeface="Arial" panose="020B0604020202020204" pitchFamily="34" charset="0"/>
                <a:cs typeface="Arial" panose="020B0604020202020204" pitchFamily="34" charset="0"/>
              </a:rPr>
              <a:t>or</a:t>
            </a:r>
            <a:r>
              <a:rPr lang="en-US" altLang="en-US" sz="3200" dirty="0">
                <a:latin typeface="Arial" panose="020B0604020202020204" pitchFamily="34" charset="0"/>
                <a:cs typeface="Arial" panose="020B0604020202020204" pitchFamily="34" charset="0"/>
              </a:rPr>
              <a:t> </a:t>
            </a:r>
            <a:r>
              <a:rPr lang="en-US" altLang="en-US" sz="3200" i="1" dirty="0">
                <a:latin typeface="Arial" panose="020B0604020202020204" pitchFamily="34" charset="0"/>
                <a:cs typeface="Arial" panose="020B0604020202020204" pitchFamily="34" charset="0"/>
              </a:rPr>
              <a:t>descending.</a:t>
            </a:r>
          </a:p>
          <a:p>
            <a:r>
              <a:rPr lang="en-US" altLang="en-US" sz="3200" dirty="0">
                <a:latin typeface="Arial" panose="020B0604020202020204" pitchFamily="34" charset="0"/>
                <a:cs typeface="Arial" panose="020B0604020202020204" pitchFamily="34" charset="0"/>
              </a:rPr>
              <a:t>Keep your body centered on the ladder.</a:t>
            </a:r>
          </a:p>
          <a:p>
            <a:r>
              <a:rPr lang="en-US" altLang="en-US" sz="3200" dirty="0">
                <a:latin typeface="Arial" panose="020B0604020202020204" pitchFamily="34" charset="0"/>
                <a:cs typeface="Arial" panose="020B0604020202020204" pitchFamily="34" charset="0"/>
              </a:rPr>
              <a:t>Never let your belt buckle pass either ladder side-rail.</a:t>
            </a:r>
          </a:p>
          <a:p>
            <a:endParaRPr lang="en-US" altLang="en-US" sz="3200" dirty="0">
              <a:latin typeface="Arial" panose="020B0604020202020204" pitchFamily="34" charset="0"/>
              <a:cs typeface="Arial" panose="020B0604020202020204" pitchFamily="34" charset="0"/>
            </a:endParaRPr>
          </a:p>
          <a:p>
            <a:endParaRPr lang="en-US" altLang="en-US" sz="3200"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5596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6E41EBC1-82B4-48DB-8739-5578D6319D92}"/>
              </a:ext>
            </a:extLst>
          </p:cNvPr>
          <p:cNvSpPr>
            <a:spLocks noGrp="1" noChangeArrowheads="1"/>
          </p:cNvSpPr>
          <p:nvPr>
            <p:ph type="title"/>
          </p:nvPr>
        </p:nvSpPr>
        <p:spPr>
          <a:xfrm>
            <a:off x="646111" y="452718"/>
            <a:ext cx="10829107" cy="1400530"/>
          </a:xfrm>
        </p:spPr>
        <p:txBody>
          <a:bodyPr/>
          <a:lstStyle/>
          <a:p>
            <a:pPr eaLnBrk="1" hangingPunct="1">
              <a:defRPr/>
            </a:pPr>
            <a:r>
              <a:rPr lang="en-US" dirty="0"/>
              <a:t>Safely Working from </a:t>
            </a:r>
            <a:r>
              <a:rPr lang="en-US" dirty="0" smtClean="0"/>
              <a:t>Ladders </a:t>
            </a:r>
            <a:endParaRPr lang="en-US" sz="3200" dirty="0"/>
          </a:p>
        </p:txBody>
      </p:sp>
      <p:sp>
        <p:nvSpPr>
          <p:cNvPr id="5" name="Rectangle 3">
            <a:extLst>
              <a:ext uri="{FF2B5EF4-FFF2-40B4-BE49-F238E27FC236}">
                <a16:creationId xmlns:a16="http://schemas.microsoft.com/office/drawing/2014/main" id="{260CA5D7-7EA8-41AE-A35D-C28D6DAB8767}"/>
              </a:ext>
            </a:extLst>
          </p:cNvPr>
          <p:cNvSpPr txBox="1">
            <a:spLocks noChangeArrowheads="1"/>
          </p:cNvSpPr>
          <p:nvPr/>
        </p:nvSpPr>
        <p:spPr>
          <a:xfrm>
            <a:off x="984739" y="1743534"/>
            <a:ext cx="6591718"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altLang="en-US" sz="3200" dirty="0">
                <a:latin typeface="Arial" panose="020B0604020202020204" pitchFamily="34" charset="0"/>
                <a:cs typeface="Arial" panose="020B0604020202020204" pitchFamily="34" charset="0"/>
              </a:rPr>
              <a:t>Maintain three points of contact when ascending or descending a ladder.</a:t>
            </a:r>
          </a:p>
          <a:p>
            <a:endParaRPr lang="en-US" altLang="en-US" sz="3200" dirty="0">
              <a:latin typeface="Arial" panose="020B0604020202020204" pitchFamily="34" charset="0"/>
              <a:cs typeface="Arial" panose="020B0604020202020204" pitchFamily="34" charset="0"/>
            </a:endParaRPr>
          </a:p>
          <a:p>
            <a:endParaRPr lang="en-US" altLang="en-US" sz="3200"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pic>
        <p:nvPicPr>
          <p:cNvPr id="4" name="Picture 6" descr="Image depicts a worker standing on a stepladder." title="Image 2.32">
            <a:extLst>
              <a:ext uri="{FF2B5EF4-FFF2-40B4-BE49-F238E27FC236}">
                <a16:creationId xmlns:a16="http://schemas.microsoft.com/office/drawing/2014/main" id="{2F91EBC6-2790-4DF3-8CBB-1C3814F86F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31534" y="1206229"/>
            <a:ext cx="3560466" cy="5651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26425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6E41EBC1-82B4-48DB-8739-5578D6319D92}"/>
              </a:ext>
            </a:extLst>
          </p:cNvPr>
          <p:cNvSpPr>
            <a:spLocks noGrp="1" noChangeArrowheads="1"/>
          </p:cNvSpPr>
          <p:nvPr>
            <p:ph type="title"/>
          </p:nvPr>
        </p:nvSpPr>
        <p:spPr>
          <a:xfrm>
            <a:off x="646111" y="452718"/>
            <a:ext cx="10829107" cy="1400530"/>
          </a:xfrm>
        </p:spPr>
        <p:txBody>
          <a:bodyPr/>
          <a:lstStyle/>
          <a:p>
            <a:pPr eaLnBrk="1" hangingPunct="1">
              <a:defRPr/>
            </a:pPr>
            <a:r>
              <a:rPr lang="en-US" dirty="0" smtClean="0"/>
              <a:t> Safely </a:t>
            </a:r>
            <a:r>
              <a:rPr lang="en-US" dirty="0"/>
              <a:t>Working from Ladders</a:t>
            </a:r>
            <a:endParaRPr lang="en-US" sz="3200" dirty="0"/>
          </a:p>
        </p:txBody>
      </p:sp>
      <p:sp>
        <p:nvSpPr>
          <p:cNvPr id="5" name="Rectangle 3">
            <a:extLst>
              <a:ext uri="{FF2B5EF4-FFF2-40B4-BE49-F238E27FC236}">
                <a16:creationId xmlns:a16="http://schemas.microsoft.com/office/drawing/2014/main" id="{260CA5D7-7EA8-41AE-A35D-C28D6DAB8767}"/>
              </a:ext>
            </a:extLst>
          </p:cNvPr>
          <p:cNvSpPr txBox="1">
            <a:spLocks noChangeArrowheads="1"/>
          </p:cNvSpPr>
          <p:nvPr/>
        </p:nvSpPr>
        <p:spPr>
          <a:xfrm>
            <a:off x="562708" y="1853248"/>
            <a:ext cx="6591718"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altLang="en-US" sz="3200" dirty="0">
                <a:latin typeface="Arial" panose="020B0604020202020204" pitchFamily="34" charset="0"/>
                <a:cs typeface="Arial" panose="020B0604020202020204" pitchFamily="34" charset="0"/>
              </a:rPr>
              <a:t>Remember:</a:t>
            </a:r>
          </a:p>
          <a:p>
            <a:r>
              <a:rPr lang="en-US" altLang="en-US" sz="3200" dirty="0">
                <a:latin typeface="Arial" panose="020B0604020202020204" pitchFamily="34" charset="0"/>
                <a:cs typeface="Arial" panose="020B0604020202020204" pitchFamily="34" charset="0"/>
              </a:rPr>
              <a:t>Maintain three points of contact when ascending or descending.</a:t>
            </a:r>
          </a:p>
          <a:p>
            <a:r>
              <a:rPr lang="en-US" altLang="en-US" sz="3200" dirty="0">
                <a:latin typeface="Arial" panose="020B0604020202020204" pitchFamily="34" charset="0"/>
                <a:cs typeface="Arial" panose="020B0604020202020204" pitchFamily="34" charset="0"/>
              </a:rPr>
              <a:t>Secure the ladder at the top or bottom. </a:t>
            </a:r>
          </a:p>
          <a:p>
            <a:r>
              <a:rPr lang="en-US" altLang="en-US" sz="3200" dirty="0">
                <a:latin typeface="Arial" panose="020B0604020202020204" pitchFamily="34" charset="0"/>
                <a:cs typeface="Arial" panose="020B0604020202020204" pitchFamily="34" charset="0"/>
              </a:rPr>
              <a:t>Extend the ladder at least 3 feet above the level being accessed.</a:t>
            </a:r>
          </a:p>
          <a:p>
            <a:endParaRPr lang="en-US" altLang="en-US" sz="3200" dirty="0">
              <a:latin typeface="Arial" panose="020B0604020202020204" pitchFamily="34" charset="0"/>
              <a:cs typeface="Arial" panose="020B0604020202020204" pitchFamily="34" charset="0"/>
            </a:endParaRPr>
          </a:p>
          <a:p>
            <a:endParaRPr lang="en-US" altLang="en-US" sz="3200"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pic>
        <p:nvPicPr>
          <p:cNvPr id="6" name="Picture 3" descr="Image shows a worker climbing an extension ladder. " title="Image 2.33">
            <a:extLst>
              <a:ext uri="{FF2B5EF4-FFF2-40B4-BE49-F238E27FC236}">
                <a16:creationId xmlns:a16="http://schemas.microsoft.com/office/drawing/2014/main" id="{FD1C5479-098A-4BFB-AD61-EF07C62E261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345" y="1397796"/>
            <a:ext cx="4846655" cy="54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00207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6E41EBC1-82B4-48DB-8739-5578D6319D92}"/>
              </a:ext>
            </a:extLst>
          </p:cNvPr>
          <p:cNvSpPr>
            <a:spLocks noGrp="1" noChangeArrowheads="1"/>
          </p:cNvSpPr>
          <p:nvPr>
            <p:ph type="title"/>
          </p:nvPr>
        </p:nvSpPr>
        <p:spPr>
          <a:xfrm>
            <a:off x="646111" y="452718"/>
            <a:ext cx="10829107" cy="1400530"/>
          </a:xfrm>
        </p:spPr>
        <p:txBody>
          <a:bodyPr/>
          <a:lstStyle/>
          <a:p>
            <a:pPr eaLnBrk="1" hangingPunct="1">
              <a:defRPr/>
            </a:pPr>
            <a:r>
              <a:rPr lang="en-US" dirty="0"/>
              <a:t>Safely Working from Ladders, cont.</a:t>
            </a:r>
            <a:endParaRPr lang="en-US" sz="3200" dirty="0"/>
          </a:p>
        </p:txBody>
      </p:sp>
      <p:sp>
        <p:nvSpPr>
          <p:cNvPr id="7" name="Rectangle 3">
            <a:extLst>
              <a:ext uri="{FF2B5EF4-FFF2-40B4-BE49-F238E27FC236}">
                <a16:creationId xmlns:a16="http://schemas.microsoft.com/office/drawing/2014/main" id="{C35988D6-C60D-4E9C-8444-B81E749554F8}"/>
              </a:ext>
            </a:extLst>
          </p:cNvPr>
          <p:cNvSpPr>
            <a:spLocks noGrp="1" noChangeArrowheads="1"/>
          </p:cNvSpPr>
          <p:nvPr>
            <p:ph idx="1"/>
          </p:nvPr>
        </p:nvSpPr>
        <p:spPr>
          <a:xfrm>
            <a:off x="821231" y="1853248"/>
            <a:ext cx="9889585" cy="4518704"/>
          </a:xfrm>
        </p:spPr>
        <p:txBody>
          <a:bodyPr>
            <a:normAutofit/>
          </a:bodyPr>
          <a:lstStyle/>
          <a:p>
            <a:pPr eaLnBrk="1" hangingPunct="1"/>
            <a:r>
              <a:rPr lang="en-US" altLang="en-US" sz="2800" dirty="0"/>
              <a:t>Do not overreach when working from the ladder. </a:t>
            </a:r>
          </a:p>
          <a:p>
            <a:pPr eaLnBrk="1" hangingPunct="1"/>
            <a:r>
              <a:rPr lang="en-US" altLang="en-US" sz="2800" dirty="0"/>
              <a:t>Do not stand on the top two rungs of a stepladder. </a:t>
            </a:r>
          </a:p>
          <a:p>
            <a:pPr eaLnBrk="1" hangingPunct="1"/>
            <a:r>
              <a:rPr lang="en-US" altLang="en-US" sz="2800" dirty="0"/>
              <a:t>Do not allow another person on a ladder at any given time, unless you are using a double-cleated ladder that is intended for two-way traffic.</a:t>
            </a:r>
          </a:p>
        </p:txBody>
      </p:sp>
    </p:spTree>
    <p:extLst>
      <p:ext uri="{BB962C8B-B14F-4D97-AF65-F5344CB8AC3E}">
        <p14:creationId xmlns:p14="http://schemas.microsoft.com/office/powerpoint/2010/main" val="407582963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6E41EBC1-82B4-48DB-8739-5578D6319D92}"/>
              </a:ext>
            </a:extLst>
          </p:cNvPr>
          <p:cNvSpPr>
            <a:spLocks noGrp="1" noChangeArrowheads="1"/>
          </p:cNvSpPr>
          <p:nvPr>
            <p:ph type="title"/>
          </p:nvPr>
        </p:nvSpPr>
        <p:spPr>
          <a:xfrm>
            <a:off x="646111" y="452718"/>
            <a:ext cx="10829107" cy="1400530"/>
          </a:xfrm>
        </p:spPr>
        <p:txBody>
          <a:bodyPr/>
          <a:lstStyle/>
          <a:p>
            <a:pPr eaLnBrk="1" hangingPunct="1">
              <a:defRPr/>
            </a:pPr>
            <a:r>
              <a:rPr lang="en-US" dirty="0"/>
              <a:t>Safely Working from Ladders - Review</a:t>
            </a:r>
            <a:endParaRPr lang="en-US" sz="3200" dirty="0"/>
          </a:p>
        </p:txBody>
      </p:sp>
      <p:sp>
        <p:nvSpPr>
          <p:cNvPr id="7" name="Rectangle 3">
            <a:extLst>
              <a:ext uri="{FF2B5EF4-FFF2-40B4-BE49-F238E27FC236}">
                <a16:creationId xmlns:a16="http://schemas.microsoft.com/office/drawing/2014/main" id="{C35988D6-C60D-4E9C-8444-B81E749554F8}"/>
              </a:ext>
            </a:extLst>
          </p:cNvPr>
          <p:cNvSpPr>
            <a:spLocks noGrp="1" noChangeArrowheads="1"/>
          </p:cNvSpPr>
          <p:nvPr>
            <p:ph idx="1"/>
          </p:nvPr>
        </p:nvSpPr>
        <p:spPr>
          <a:xfrm>
            <a:off x="830116" y="1853248"/>
            <a:ext cx="9889585" cy="4518704"/>
          </a:xfrm>
        </p:spPr>
        <p:txBody>
          <a:bodyPr>
            <a:normAutofit/>
          </a:bodyPr>
          <a:lstStyle/>
          <a:p>
            <a:pPr>
              <a:spcBef>
                <a:spcPct val="0"/>
              </a:spcBef>
              <a:spcAft>
                <a:spcPts val="800"/>
              </a:spcAft>
            </a:pPr>
            <a:r>
              <a:rPr lang="en-US" altLang="en-US" sz="2800" dirty="0">
                <a:ea typeface="ＭＳ Ｐゴシック" panose="020B0600070205080204" pitchFamily="34" charset="-128"/>
              </a:rPr>
              <a:t>Do not carry anything that may cause loss of balance.</a:t>
            </a:r>
          </a:p>
          <a:p>
            <a:pPr>
              <a:spcBef>
                <a:spcPct val="0"/>
              </a:spcBef>
              <a:spcAft>
                <a:spcPts val="800"/>
              </a:spcAft>
            </a:pPr>
            <a:r>
              <a:rPr lang="en-US" altLang="en-US" sz="2800" dirty="0">
                <a:ea typeface="ＭＳ Ｐゴシック" panose="020B0600070205080204" pitchFamily="34" charset="-128"/>
              </a:rPr>
              <a:t>Consider using rope to raise/lower material.</a:t>
            </a:r>
          </a:p>
          <a:p>
            <a:pPr>
              <a:spcBef>
                <a:spcPct val="0"/>
              </a:spcBef>
              <a:spcAft>
                <a:spcPts val="800"/>
              </a:spcAft>
            </a:pPr>
            <a:r>
              <a:rPr lang="en-US" altLang="en-US" sz="2800" dirty="0">
                <a:ea typeface="ＭＳ Ｐゴシック" panose="020B0600070205080204" pitchFamily="34" charset="-128"/>
              </a:rPr>
              <a:t>Do not stand on top 2 rungs of stepladder.</a:t>
            </a:r>
          </a:p>
          <a:p>
            <a:pPr>
              <a:spcBef>
                <a:spcPct val="0"/>
              </a:spcBef>
              <a:spcAft>
                <a:spcPts val="800"/>
              </a:spcAft>
            </a:pPr>
            <a:r>
              <a:rPr lang="en-US" altLang="en-US" sz="2800" dirty="0">
                <a:ea typeface="ＭＳ Ｐゴシック" panose="020B0600070205080204" pitchFamily="34" charset="-128"/>
              </a:rPr>
              <a:t>Use a pulley system to get materials to your working level.</a:t>
            </a:r>
          </a:p>
          <a:p>
            <a:pPr>
              <a:spcBef>
                <a:spcPct val="0"/>
              </a:spcBef>
              <a:spcAft>
                <a:spcPts val="800"/>
              </a:spcAft>
            </a:pPr>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val="7553469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Section 2</a:t>
            </a:r>
          </a:p>
        </p:txBody>
      </p:sp>
      <p:sp>
        <p:nvSpPr>
          <p:cNvPr id="3" name="Content Placeholder 2"/>
          <p:cNvSpPr>
            <a:spLocks noGrp="1"/>
          </p:cNvSpPr>
          <p:nvPr>
            <p:ph idx="1"/>
          </p:nvPr>
        </p:nvSpPr>
        <p:spPr/>
        <p:txBody>
          <a:bodyPr>
            <a:normAutofit/>
          </a:bodyPr>
          <a:lstStyle/>
          <a:p>
            <a:r>
              <a:rPr lang="en-US" dirty="0"/>
              <a:t>Determine the proper ladder to use based on weight capacity and height.</a:t>
            </a:r>
          </a:p>
          <a:p>
            <a:r>
              <a:rPr lang="en-US" dirty="0"/>
              <a:t>Calculate the proper pitch of extension ladders for proper set-up, and identify how to secure and stabilize ladders. </a:t>
            </a:r>
          </a:p>
          <a:p>
            <a:r>
              <a:rPr lang="en-US" dirty="0"/>
              <a:t>Identify how to maintain a safe position when using a ladder</a:t>
            </a:r>
            <a:r>
              <a:rPr lang="en-US" dirty="0" smtClean="0"/>
              <a:t>.</a:t>
            </a:r>
            <a:endParaRPr lang="en-US" dirty="0"/>
          </a:p>
        </p:txBody>
      </p:sp>
    </p:spTree>
    <p:extLst>
      <p:ext uri="{BB962C8B-B14F-4D97-AF65-F5344CB8AC3E}">
        <p14:creationId xmlns:p14="http://schemas.microsoft.com/office/powerpoint/2010/main" val="2025071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Ladders</a:t>
            </a:r>
          </a:p>
        </p:txBody>
      </p:sp>
    </p:spTree>
    <p:extLst>
      <p:ext uri="{BB962C8B-B14F-4D97-AF65-F5344CB8AC3E}">
        <p14:creationId xmlns:p14="http://schemas.microsoft.com/office/powerpoint/2010/main" val="2345990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Ladder Hazards</a:t>
            </a:r>
          </a:p>
        </p:txBody>
      </p:sp>
      <p:sp>
        <p:nvSpPr>
          <p:cNvPr id="3" name="Content Placeholder 2"/>
          <p:cNvSpPr>
            <a:spLocks noGrp="1"/>
          </p:cNvSpPr>
          <p:nvPr>
            <p:ph idx="1"/>
          </p:nvPr>
        </p:nvSpPr>
        <p:spPr>
          <a:xfrm>
            <a:off x="1103313" y="2052918"/>
            <a:ext cx="4484688" cy="4195481"/>
          </a:xfrm>
        </p:spPr>
        <p:txBody>
          <a:bodyPr/>
          <a:lstStyle/>
          <a:p>
            <a:r>
              <a:rPr lang="en-US" altLang="en-US" dirty="0">
                <a:ea typeface="ＭＳ Ｐゴシック" panose="020B0600070205080204" pitchFamily="34" charset="-128"/>
              </a:rPr>
              <a:t>The likelihood of surviving a fall from a ladder at least 10 feet high is only 50%. </a:t>
            </a:r>
          </a:p>
          <a:p>
            <a:r>
              <a:rPr lang="en-US" altLang="en-US" dirty="0">
                <a:ea typeface="ＭＳ Ｐゴシック" panose="020B0600070205080204" pitchFamily="34" charset="-128"/>
              </a:rPr>
              <a:t>Approximately half of all injuries caused by slips, trips or falls from ladders and stairways require time off work. </a:t>
            </a:r>
          </a:p>
          <a:p>
            <a:endParaRPr lang="en-US" dirty="0"/>
          </a:p>
        </p:txBody>
      </p:sp>
      <p:pic>
        <p:nvPicPr>
          <p:cNvPr id="6" name="Picture 5" title="Image depicts a worker standing on second floor of a residential home under construction. A job-made ladder is shown for access to the second flo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624" y="1318951"/>
            <a:ext cx="3228975" cy="5172075"/>
          </a:xfrm>
          <a:prstGeom prst="rect">
            <a:avLst/>
          </a:prstGeom>
        </p:spPr>
      </p:pic>
    </p:spTree>
    <p:extLst>
      <p:ext uri="{BB962C8B-B14F-4D97-AF65-F5344CB8AC3E}">
        <p14:creationId xmlns:p14="http://schemas.microsoft.com/office/powerpoint/2010/main" val="1383091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Ladder Training Requirements</a:t>
            </a:r>
          </a:p>
        </p:txBody>
      </p:sp>
      <p:sp>
        <p:nvSpPr>
          <p:cNvPr id="3" name="Content Placeholder 2"/>
          <p:cNvSpPr>
            <a:spLocks noGrp="1"/>
          </p:cNvSpPr>
          <p:nvPr>
            <p:ph idx="1"/>
          </p:nvPr>
        </p:nvSpPr>
        <p:spPr/>
        <p:txBody>
          <a:bodyPr/>
          <a:lstStyle/>
          <a:p>
            <a:r>
              <a:rPr lang="en-US" altLang="en-US" dirty="0"/>
              <a:t>Each employee using ladders should be trained to recognize hazards. </a:t>
            </a:r>
          </a:p>
          <a:p>
            <a:r>
              <a:rPr lang="en-US" altLang="en-US" dirty="0"/>
              <a:t>Hazards Include:</a:t>
            </a:r>
          </a:p>
          <a:p>
            <a:pPr lvl="1"/>
            <a:r>
              <a:rPr lang="en-US" altLang="en-US" dirty="0"/>
              <a:t>Nature of the fall hazards in the work area.</a:t>
            </a:r>
          </a:p>
          <a:p>
            <a:pPr lvl="1"/>
            <a:r>
              <a:rPr lang="en-US" altLang="en-US" dirty="0"/>
              <a:t>Correct procedures for placement, use and maintenance.</a:t>
            </a:r>
          </a:p>
          <a:p>
            <a:pPr lvl="1"/>
            <a:r>
              <a:rPr lang="en-US" altLang="en-US" dirty="0"/>
              <a:t>Maximum intended load-carrying capacities. </a:t>
            </a:r>
          </a:p>
          <a:p>
            <a:endParaRPr lang="en-US" dirty="0"/>
          </a:p>
        </p:txBody>
      </p:sp>
    </p:spTree>
    <p:extLst>
      <p:ext uri="{BB962C8B-B14F-4D97-AF65-F5344CB8AC3E}">
        <p14:creationId xmlns:p14="http://schemas.microsoft.com/office/powerpoint/2010/main" val="594587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a:extLst>
              <a:ext uri="{FF2B5EF4-FFF2-40B4-BE49-F238E27FC236}">
                <a16:creationId xmlns:a16="http://schemas.microsoft.com/office/drawing/2014/main" id="{B40BD9C4-6BDA-4086-81BD-F17527B15F92}"/>
              </a:ext>
            </a:extLst>
          </p:cNvPr>
          <p:cNvSpPr>
            <a:spLocks noGrp="1" noChangeArrowheads="1"/>
          </p:cNvSpPr>
          <p:nvPr>
            <p:ph type="title"/>
          </p:nvPr>
        </p:nvSpPr>
        <p:spPr/>
        <p:txBody>
          <a:bodyPr/>
          <a:lstStyle/>
          <a:p>
            <a:pPr eaLnBrk="1" hangingPunct="1">
              <a:defRPr/>
            </a:pPr>
            <a:r>
              <a:rPr lang="en-US" dirty="0"/>
              <a:t>Ladder or Scaffold?</a:t>
            </a:r>
          </a:p>
        </p:txBody>
      </p:sp>
      <p:pic>
        <p:nvPicPr>
          <p:cNvPr id="13315" name="Picture 4" descr="Image depicts a painter standing on three five-gallon buckets. " title="Image 2.2">
            <a:extLst>
              <a:ext uri="{FF2B5EF4-FFF2-40B4-BE49-F238E27FC236}">
                <a16:creationId xmlns:a16="http://schemas.microsoft.com/office/drawing/2014/main" id="{F8935C94-1AFF-42E7-997E-3DDCADF548D0}"/>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2443347" y="1295773"/>
            <a:ext cx="5810250" cy="5417765"/>
          </a:xfrm>
          <a:noFill/>
        </p:spPr>
      </p:pic>
      <p:pic>
        <p:nvPicPr>
          <p:cNvPr id="5" name="Graphic 5" descr="No sig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743450" y="3861076"/>
            <a:ext cx="2032225" cy="2032225"/>
          </a:xfrm>
          <a:prstGeom prst="rect">
            <a:avLst/>
          </a:prstGeom>
        </p:spPr>
      </p:pic>
    </p:spTree>
    <p:extLst>
      <p:ext uri="{BB962C8B-B14F-4D97-AF65-F5344CB8AC3E}">
        <p14:creationId xmlns:p14="http://schemas.microsoft.com/office/powerpoint/2010/main" val="1916898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3516</Words>
  <Application>Microsoft Office PowerPoint</Application>
  <PresentationFormat>Widescreen</PresentationFormat>
  <Paragraphs>256</Paragraphs>
  <Slides>44</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ＭＳ Ｐゴシック</vt:lpstr>
      <vt:lpstr>Arial</vt:lpstr>
      <vt:lpstr>Calibri</vt:lpstr>
      <vt:lpstr>Century Gothic</vt:lpstr>
      <vt:lpstr>Courier New</vt:lpstr>
      <vt:lpstr>Wingdings</vt:lpstr>
      <vt:lpstr>Wingdings 3</vt:lpstr>
      <vt:lpstr>Ion</vt:lpstr>
      <vt:lpstr>Section 2</vt:lpstr>
      <vt:lpstr>Disclaimer</vt:lpstr>
      <vt:lpstr>Disclaimer, cont.</vt:lpstr>
      <vt:lpstr>Copyright Information © 2018 </vt:lpstr>
      <vt:lpstr>Learning Objectives: Section 2</vt:lpstr>
      <vt:lpstr>Ladders</vt:lpstr>
      <vt:lpstr>Ladder Hazards</vt:lpstr>
      <vt:lpstr>Ladder Training Requirements</vt:lpstr>
      <vt:lpstr>Ladder or Scaffold?</vt:lpstr>
      <vt:lpstr>Choosing the Right Ladder</vt:lpstr>
      <vt:lpstr> Proper Duty Rating/Capacity </vt:lpstr>
      <vt:lpstr>  Proper Duty Rating/Capacity </vt:lpstr>
      <vt:lpstr>Proper Duty Rating/Capacity, cont. </vt:lpstr>
      <vt:lpstr>“3 Feet Rule” for Extension Ladders </vt:lpstr>
      <vt:lpstr>“3 Feet Rule” for Extension Ladders, cont.  </vt:lpstr>
      <vt:lpstr>“3 Feet Rule” for Extension Ladders, cont.   </vt:lpstr>
      <vt:lpstr>Calculate length of Ladder Needed</vt:lpstr>
      <vt:lpstr>Proper Height Stepladders </vt:lpstr>
      <vt:lpstr>Inspect your Ladder</vt:lpstr>
      <vt:lpstr>Inspection of Ladders</vt:lpstr>
      <vt:lpstr>Job-Made Wooden Ladders</vt:lpstr>
      <vt:lpstr>Damaged Ladder Photos</vt:lpstr>
      <vt:lpstr>Damaged Ladder Photos </vt:lpstr>
      <vt:lpstr>Ladder Labels</vt:lpstr>
      <vt:lpstr>Ladder Setup - Placement</vt:lpstr>
      <vt:lpstr>Ladder Setup – Proper Pitch  </vt:lpstr>
      <vt:lpstr>Correct Pitch?</vt:lpstr>
      <vt:lpstr>Identify the Hazards</vt:lpstr>
      <vt:lpstr>Identify the Hazards </vt:lpstr>
      <vt:lpstr>Stepladders</vt:lpstr>
      <vt:lpstr>Stepladders, cont.</vt:lpstr>
      <vt:lpstr> Identify the Hazards</vt:lpstr>
      <vt:lpstr>Secure and Stabilize Ladders</vt:lpstr>
      <vt:lpstr>Ladder Secured at the Top</vt:lpstr>
      <vt:lpstr>Ladder Secured at the Bottom</vt:lpstr>
      <vt:lpstr>Securing Ladders in Loose Soil</vt:lpstr>
      <vt:lpstr>Securing Ladders on Firm Base</vt:lpstr>
      <vt:lpstr> Identify the Hazards </vt:lpstr>
      <vt:lpstr>Securing Ladders on Uneven Surfaces</vt:lpstr>
      <vt:lpstr>Safely Working from Ladders</vt:lpstr>
      <vt:lpstr>Safely Working from Ladders </vt:lpstr>
      <vt:lpstr> Safely Working from Ladders</vt:lpstr>
      <vt:lpstr>Safely Working from Ladders, cont.</vt:lpstr>
      <vt:lpstr>Safely Working from Ladders -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2018-02-08T16:38:50Z</dcterms:created>
  <dcterms:modified xsi:type="dcterms:W3CDTF">2021-03-25T17:14:09Z</dcterms:modified>
</cp:coreProperties>
</file>