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674" r:id="rId3"/>
  </p:sldMasterIdLst>
  <p:notesMasterIdLst>
    <p:notesMasterId r:id="rId38"/>
  </p:notesMasterIdLst>
  <p:sldIdLst>
    <p:sldId id="285" r:id="rId4"/>
    <p:sldId id="302" r:id="rId5"/>
    <p:sldId id="303" r:id="rId6"/>
    <p:sldId id="304" r:id="rId7"/>
    <p:sldId id="266" r:id="rId8"/>
    <p:sldId id="287" r:id="rId9"/>
    <p:sldId id="288" r:id="rId10"/>
    <p:sldId id="289" r:id="rId11"/>
    <p:sldId id="290" r:id="rId12"/>
    <p:sldId id="291" r:id="rId13"/>
    <p:sldId id="292" r:id="rId14"/>
    <p:sldId id="306" r:id="rId15"/>
    <p:sldId id="309" r:id="rId16"/>
    <p:sldId id="308" r:id="rId17"/>
    <p:sldId id="268" r:id="rId18"/>
    <p:sldId id="269" r:id="rId19"/>
    <p:sldId id="310" r:id="rId20"/>
    <p:sldId id="270" r:id="rId21"/>
    <p:sldId id="276" r:id="rId22"/>
    <p:sldId id="277" r:id="rId23"/>
    <p:sldId id="293" r:id="rId24"/>
    <p:sldId id="271" r:id="rId25"/>
    <p:sldId id="294" r:id="rId26"/>
    <p:sldId id="295" r:id="rId27"/>
    <p:sldId id="296" r:id="rId28"/>
    <p:sldId id="300" r:id="rId29"/>
    <p:sldId id="272" r:id="rId30"/>
    <p:sldId id="273" r:id="rId31"/>
    <p:sldId id="284" r:id="rId32"/>
    <p:sldId id="262" r:id="rId33"/>
    <p:sldId id="298" r:id="rId34"/>
    <p:sldId id="267" r:id="rId35"/>
    <p:sldId id="265" r:id="rId36"/>
    <p:sldId id="264"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F5F0F4"/>
    <a:srgbClr val="B8B8B8"/>
    <a:srgbClr val="969696"/>
    <a:srgbClr val="B2B2B2"/>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653"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47045-A9E7-43F6-83B6-6C76C9ED9ADE}"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US"/>
        </a:p>
      </dgm:t>
    </dgm:pt>
    <dgm:pt modelId="{E4D40CD9-115D-4F44-836B-41F5870B16B5}">
      <dgm:prSet phldrT="[Text]"/>
      <dgm:spPr/>
      <dgm:t>
        <a:bodyPr/>
        <a:lstStyle/>
        <a:p>
          <a:r>
            <a:rPr lang="en-US" dirty="0" smtClean="0">
              <a:effectLst/>
            </a:rPr>
            <a:t>1: Learn the standard and identify a champion</a:t>
          </a:r>
          <a:endParaRPr lang="en-US" dirty="0">
            <a:effectLst/>
          </a:endParaRPr>
        </a:p>
      </dgm:t>
    </dgm:pt>
    <dgm:pt modelId="{A80EAF2B-AE04-40C0-BBD4-6D2CF801D814}" type="parTrans" cxnId="{89DC3C16-BE80-4975-B6CE-EB1E61D3E6A1}">
      <dgm:prSet/>
      <dgm:spPr/>
      <dgm:t>
        <a:bodyPr/>
        <a:lstStyle/>
        <a:p>
          <a:endParaRPr lang="en-US">
            <a:solidFill>
              <a:schemeClr val="accent1">
                <a:lumMod val="50000"/>
              </a:schemeClr>
            </a:solidFill>
            <a:effectLst/>
          </a:endParaRPr>
        </a:p>
      </dgm:t>
    </dgm:pt>
    <dgm:pt modelId="{7A1FB4EF-9F02-49FB-9690-F1C9E5C23639}" type="sibTrans" cxnId="{89DC3C16-BE80-4975-B6CE-EB1E61D3E6A1}">
      <dgm:prSet/>
      <dgm:spPr/>
      <dgm:t>
        <a:bodyPr/>
        <a:lstStyle/>
        <a:p>
          <a:endParaRPr lang="en-US">
            <a:solidFill>
              <a:schemeClr val="accent1">
                <a:lumMod val="50000"/>
              </a:schemeClr>
            </a:solidFill>
            <a:effectLst/>
          </a:endParaRPr>
        </a:p>
      </dgm:t>
    </dgm:pt>
    <dgm:pt modelId="{A146D973-CD1C-46E2-9982-D07EEE8456C3}">
      <dgm:prSet/>
      <dgm:spPr/>
      <dgm:t>
        <a:bodyPr/>
        <a:lstStyle/>
        <a:p>
          <a:r>
            <a:rPr lang="en-US" dirty="0" smtClean="0">
              <a:effectLst/>
            </a:rPr>
            <a:t>2: Prepare and implement a written Hazard Communication Program</a:t>
          </a:r>
        </a:p>
      </dgm:t>
    </dgm:pt>
    <dgm:pt modelId="{D80C1B88-E759-41F7-9860-E830E3717534}" type="parTrans" cxnId="{935376DB-56C1-4DEE-AE93-56470C193B6E}">
      <dgm:prSet/>
      <dgm:spPr/>
      <dgm:t>
        <a:bodyPr/>
        <a:lstStyle/>
        <a:p>
          <a:endParaRPr lang="en-US">
            <a:solidFill>
              <a:schemeClr val="accent1">
                <a:lumMod val="50000"/>
              </a:schemeClr>
            </a:solidFill>
            <a:effectLst/>
          </a:endParaRPr>
        </a:p>
      </dgm:t>
    </dgm:pt>
    <dgm:pt modelId="{88F44EFA-E39A-495F-9FBD-3A930FB8E7AB}" type="sibTrans" cxnId="{935376DB-56C1-4DEE-AE93-56470C193B6E}">
      <dgm:prSet/>
      <dgm:spPr/>
      <dgm:t>
        <a:bodyPr/>
        <a:lstStyle/>
        <a:p>
          <a:endParaRPr lang="en-US">
            <a:solidFill>
              <a:schemeClr val="accent1">
                <a:lumMod val="50000"/>
              </a:schemeClr>
            </a:solidFill>
            <a:effectLst/>
          </a:endParaRPr>
        </a:p>
      </dgm:t>
    </dgm:pt>
    <dgm:pt modelId="{890A96D8-C311-465C-9DF9-B56B54AAB01F}">
      <dgm:prSet/>
      <dgm:spPr/>
      <dgm:t>
        <a:bodyPr/>
        <a:lstStyle/>
        <a:p>
          <a:r>
            <a:rPr lang="en-US" dirty="0" smtClean="0">
              <a:effectLst/>
            </a:rPr>
            <a:t>3: Ensure containers are labeled</a:t>
          </a:r>
        </a:p>
      </dgm:t>
    </dgm:pt>
    <dgm:pt modelId="{1FDF8D6F-76AD-4AA8-89AD-ECE9DA6DEAA2}" type="parTrans" cxnId="{74885A61-3F02-4F16-9105-1476A6B302C4}">
      <dgm:prSet/>
      <dgm:spPr/>
      <dgm:t>
        <a:bodyPr/>
        <a:lstStyle/>
        <a:p>
          <a:endParaRPr lang="en-US">
            <a:solidFill>
              <a:schemeClr val="accent1">
                <a:lumMod val="50000"/>
              </a:schemeClr>
            </a:solidFill>
            <a:effectLst/>
          </a:endParaRPr>
        </a:p>
      </dgm:t>
    </dgm:pt>
    <dgm:pt modelId="{FFAEFA06-A69D-4EC4-9E42-43D99E8A9AA7}" type="sibTrans" cxnId="{74885A61-3F02-4F16-9105-1476A6B302C4}">
      <dgm:prSet/>
      <dgm:spPr/>
      <dgm:t>
        <a:bodyPr/>
        <a:lstStyle/>
        <a:p>
          <a:endParaRPr lang="en-US">
            <a:solidFill>
              <a:schemeClr val="accent1">
                <a:lumMod val="50000"/>
              </a:schemeClr>
            </a:solidFill>
            <a:effectLst/>
          </a:endParaRPr>
        </a:p>
      </dgm:t>
    </dgm:pt>
    <dgm:pt modelId="{F090D8E0-0312-4345-A599-00942DEBEF22}">
      <dgm:prSet/>
      <dgm:spPr/>
      <dgm:t>
        <a:bodyPr/>
        <a:lstStyle/>
        <a:p>
          <a:r>
            <a:rPr lang="en-US" dirty="0" smtClean="0">
              <a:effectLst/>
            </a:rPr>
            <a:t>4: Maintain Safety Data Sheets (SDS)</a:t>
          </a:r>
        </a:p>
      </dgm:t>
    </dgm:pt>
    <dgm:pt modelId="{E0B17D88-12CF-40FE-BFA6-FE6F6BD54EAB}" type="parTrans" cxnId="{9F47C8B8-0A86-49CF-BFB8-27961E4CFF9C}">
      <dgm:prSet/>
      <dgm:spPr/>
      <dgm:t>
        <a:bodyPr/>
        <a:lstStyle/>
        <a:p>
          <a:endParaRPr lang="en-US">
            <a:solidFill>
              <a:schemeClr val="accent1">
                <a:lumMod val="50000"/>
              </a:schemeClr>
            </a:solidFill>
            <a:effectLst/>
          </a:endParaRPr>
        </a:p>
      </dgm:t>
    </dgm:pt>
    <dgm:pt modelId="{05228C3D-9C1A-4B5B-8657-660ACB65D0D5}" type="sibTrans" cxnId="{9F47C8B8-0A86-49CF-BFB8-27961E4CFF9C}">
      <dgm:prSet/>
      <dgm:spPr/>
      <dgm:t>
        <a:bodyPr/>
        <a:lstStyle/>
        <a:p>
          <a:endParaRPr lang="en-US">
            <a:solidFill>
              <a:schemeClr val="accent1">
                <a:lumMod val="50000"/>
              </a:schemeClr>
            </a:solidFill>
            <a:effectLst/>
          </a:endParaRPr>
        </a:p>
      </dgm:t>
    </dgm:pt>
    <dgm:pt modelId="{2A22D4F2-ADA9-445F-92CB-16A8DDD85C59}">
      <dgm:prSet/>
      <dgm:spPr/>
      <dgm:t>
        <a:bodyPr/>
        <a:lstStyle/>
        <a:p>
          <a:r>
            <a:rPr lang="en-US" dirty="0" smtClean="0">
              <a:effectLst/>
            </a:rPr>
            <a:t>5: Inform and Train Employees</a:t>
          </a:r>
        </a:p>
      </dgm:t>
    </dgm:pt>
    <dgm:pt modelId="{3463A9FB-ABC7-4195-9CEF-DC273E60D444}" type="parTrans" cxnId="{9B927D51-8CE5-49B6-B7B9-9ED2E9A4C572}">
      <dgm:prSet/>
      <dgm:spPr/>
      <dgm:t>
        <a:bodyPr/>
        <a:lstStyle/>
        <a:p>
          <a:endParaRPr lang="en-US">
            <a:solidFill>
              <a:schemeClr val="accent1">
                <a:lumMod val="50000"/>
              </a:schemeClr>
            </a:solidFill>
            <a:effectLst/>
          </a:endParaRPr>
        </a:p>
      </dgm:t>
    </dgm:pt>
    <dgm:pt modelId="{ADEB8C5B-4A47-4B69-B8AF-AB45FBFF97A9}" type="sibTrans" cxnId="{9B927D51-8CE5-49B6-B7B9-9ED2E9A4C572}">
      <dgm:prSet/>
      <dgm:spPr/>
      <dgm:t>
        <a:bodyPr/>
        <a:lstStyle/>
        <a:p>
          <a:endParaRPr lang="en-US">
            <a:solidFill>
              <a:schemeClr val="accent1">
                <a:lumMod val="50000"/>
              </a:schemeClr>
            </a:solidFill>
            <a:effectLst/>
          </a:endParaRPr>
        </a:p>
      </dgm:t>
    </dgm:pt>
    <dgm:pt modelId="{4BC8397D-E044-447D-881D-D2D8FED3028F}">
      <dgm:prSet/>
      <dgm:spPr/>
      <dgm:t>
        <a:bodyPr/>
        <a:lstStyle/>
        <a:p>
          <a:r>
            <a:rPr lang="en-US" dirty="0" smtClean="0">
              <a:effectLst/>
            </a:rPr>
            <a:t>6: Evaluate and Reassess Your Program</a:t>
          </a:r>
        </a:p>
      </dgm:t>
    </dgm:pt>
    <dgm:pt modelId="{3E0E5393-B601-4936-A7B4-8A500FC50289}" type="parTrans" cxnId="{CD09EC3A-D9D4-4622-BF43-F169B0EF9881}">
      <dgm:prSet/>
      <dgm:spPr/>
      <dgm:t>
        <a:bodyPr/>
        <a:lstStyle/>
        <a:p>
          <a:endParaRPr lang="en-US">
            <a:solidFill>
              <a:schemeClr val="accent1">
                <a:lumMod val="50000"/>
              </a:schemeClr>
            </a:solidFill>
            <a:effectLst/>
          </a:endParaRPr>
        </a:p>
      </dgm:t>
    </dgm:pt>
    <dgm:pt modelId="{46EB260A-877A-4823-A427-F52D955C4A9C}" type="sibTrans" cxnId="{CD09EC3A-D9D4-4622-BF43-F169B0EF9881}">
      <dgm:prSet/>
      <dgm:spPr/>
      <dgm:t>
        <a:bodyPr/>
        <a:lstStyle/>
        <a:p>
          <a:endParaRPr lang="en-US">
            <a:solidFill>
              <a:schemeClr val="accent1">
                <a:lumMod val="50000"/>
              </a:schemeClr>
            </a:solidFill>
            <a:effectLst/>
          </a:endParaRPr>
        </a:p>
      </dgm:t>
    </dgm:pt>
    <dgm:pt modelId="{2124FCCE-A121-4A49-9BDE-F4DB47343BB0}" type="pres">
      <dgm:prSet presAssocID="{0A247045-A9E7-43F6-83B6-6C76C9ED9ADE}" presName="Name0" presStyleCnt="0">
        <dgm:presLayoutVars>
          <dgm:dir/>
          <dgm:resizeHandles val="exact"/>
        </dgm:presLayoutVars>
      </dgm:prSet>
      <dgm:spPr/>
      <dgm:t>
        <a:bodyPr/>
        <a:lstStyle/>
        <a:p>
          <a:endParaRPr lang="en-US"/>
        </a:p>
      </dgm:t>
    </dgm:pt>
    <dgm:pt modelId="{B4C5ACA7-9CDB-40BE-A88E-CFE4F9C946BC}" type="pres">
      <dgm:prSet presAssocID="{E4D40CD9-115D-4F44-836B-41F5870B16B5}" presName="node" presStyleLbl="node1" presStyleIdx="0" presStyleCnt="6">
        <dgm:presLayoutVars>
          <dgm:bulletEnabled val="1"/>
        </dgm:presLayoutVars>
      </dgm:prSet>
      <dgm:spPr/>
      <dgm:t>
        <a:bodyPr/>
        <a:lstStyle/>
        <a:p>
          <a:endParaRPr lang="en-US"/>
        </a:p>
      </dgm:t>
    </dgm:pt>
    <dgm:pt modelId="{D6AF2F9D-3815-4E29-A2FD-96776D96116B}" type="pres">
      <dgm:prSet presAssocID="{7A1FB4EF-9F02-49FB-9690-F1C9E5C23639}" presName="sibTrans" presStyleLbl="sibTrans1D1" presStyleIdx="0" presStyleCnt="5"/>
      <dgm:spPr/>
      <dgm:t>
        <a:bodyPr/>
        <a:lstStyle/>
        <a:p>
          <a:endParaRPr lang="en-US"/>
        </a:p>
      </dgm:t>
    </dgm:pt>
    <dgm:pt modelId="{FCA038F5-8B08-4624-B482-6AB0A095FDCE}" type="pres">
      <dgm:prSet presAssocID="{7A1FB4EF-9F02-49FB-9690-F1C9E5C23639}" presName="connectorText" presStyleLbl="sibTrans1D1" presStyleIdx="0" presStyleCnt="5"/>
      <dgm:spPr/>
      <dgm:t>
        <a:bodyPr/>
        <a:lstStyle/>
        <a:p>
          <a:endParaRPr lang="en-US"/>
        </a:p>
      </dgm:t>
    </dgm:pt>
    <dgm:pt modelId="{5FF911DF-1FFD-49A5-BCB6-B00F0C548657}" type="pres">
      <dgm:prSet presAssocID="{A146D973-CD1C-46E2-9982-D07EEE8456C3}" presName="node" presStyleLbl="node1" presStyleIdx="1" presStyleCnt="6">
        <dgm:presLayoutVars>
          <dgm:bulletEnabled val="1"/>
        </dgm:presLayoutVars>
      </dgm:prSet>
      <dgm:spPr/>
      <dgm:t>
        <a:bodyPr/>
        <a:lstStyle/>
        <a:p>
          <a:endParaRPr lang="en-US"/>
        </a:p>
      </dgm:t>
    </dgm:pt>
    <dgm:pt modelId="{F2E11686-23E9-40FF-8000-0A1E50FAE0A0}" type="pres">
      <dgm:prSet presAssocID="{88F44EFA-E39A-495F-9FBD-3A930FB8E7AB}" presName="sibTrans" presStyleLbl="sibTrans1D1" presStyleIdx="1" presStyleCnt="5"/>
      <dgm:spPr/>
      <dgm:t>
        <a:bodyPr/>
        <a:lstStyle/>
        <a:p>
          <a:endParaRPr lang="en-US"/>
        </a:p>
      </dgm:t>
    </dgm:pt>
    <dgm:pt modelId="{E58B0BD6-AC89-4D2D-8F6D-85A4EAE10D1C}" type="pres">
      <dgm:prSet presAssocID="{88F44EFA-E39A-495F-9FBD-3A930FB8E7AB}" presName="connectorText" presStyleLbl="sibTrans1D1" presStyleIdx="1" presStyleCnt="5"/>
      <dgm:spPr/>
      <dgm:t>
        <a:bodyPr/>
        <a:lstStyle/>
        <a:p>
          <a:endParaRPr lang="en-US"/>
        </a:p>
      </dgm:t>
    </dgm:pt>
    <dgm:pt modelId="{86CE55FE-B398-4E1C-B39C-D8BF055B20E4}" type="pres">
      <dgm:prSet presAssocID="{890A96D8-C311-465C-9DF9-B56B54AAB01F}" presName="node" presStyleLbl="node1" presStyleIdx="2" presStyleCnt="6">
        <dgm:presLayoutVars>
          <dgm:bulletEnabled val="1"/>
        </dgm:presLayoutVars>
      </dgm:prSet>
      <dgm:spPr/>
      <dgm:t>
        <a:bodyPr/>
        <a:lstStyle/>
        <a:p>
          <a:endParaRPr lang="en-US"/>
        </a:p>
      </dgm:t>
    </dgm:pt>
    <dgm:pt modelId="{8BE63C96-77BF-4BD9-9A82-984E80798AA5}" type="pres">
      <dgm:prSet presAssocID="{FFAEFA06-A69D-4EC4-9E42-43D99E8A9AA7}" presName="sibTrans" presStyleLbl="sibTrans1D1" presStyleIdx="2" presStyleCnt="5"/>
      <dgm:spPr/>
      <dgm:t>
        <a:bodyPr/>
        <a:lstStyle/>
        <a:p>
          <a:endParaRPr lang="en-US"/>
        </a:p>
      </dgm:t>
    </dgm:pt>
    <dgm:pt modelId="{51790E23-8D3A-42F8-B8AA-F82CEA5B3415}" type="pres">
      <dgm:prSet presAssocID="{FFAEFA06-A69D-4EC4-9E42-43D99E8A9AA7}" presName="connectorText" presStyleLbl="sibTrans1D1" presStyleIdx="2" presStyleCnt="5"/>
      <dgm:spPr/>
      <dgm:t>
        <a:bodyPr/>
        <a:lstStyle/>
        <a:p>
          <a:endParaRPr lang="en-US"/>
        </a:p>
      </dgm:t>
    </dgm:pt>
    <dgm:pt modelId="{E225F2E0-0600-454A-9FE3-9C9311D54ACD}" type="pres">
      <dgm:prSet presAssocID="{F090D8E0-0312-4345-A599-00942DEBEF22}" presName="node" presStyleLbl="node1" presStyleIdx="3" presStyleCnt="6">
        <dgm:presLayoutVars>
          <dgm:bulletEnabled val="1"/>
        </dgm:presLayoutVars>
      </dgm:prSet>
      <dgm:spPr/>
      <dgm:t>
        <a:bodyPr/>
        <a:lstStyle/>
        <a:p>
          <a:endParaRPr lang="en-US"/>
        </a:p>
      </dgm:t>
    </dgm:pt>
    <dgm:pt modelId="{5725B5C5-4422-4078-B14E-AFABC5900CD4}" type="pres">
      <dgm:prSet presAssocID="{05228C3D-9C1A-4B5B-8657-660ACB65D0D5}" presName="sibTrans" presStyleLbl="sibTrans1D1" presStyleIdx="3" presStyleCnt="5"/>
      <dgm:spPr/>
      <dgm:t>
        <a:bodyPr/>
        <a:lstStyle/>
        <a:p>
          <a:endParaRPr lang="en-US"/>
        </a:p>
      </dgm:t>
    </dgm:pt>
    <dgm:pt modelId="{05DACD1B-6E6A-44BC-8D35-2057B6CA7E25}" type="pres">
      <dgm:prSet presAssocID="{05228C3D-9C1A-4B5B-8657-660ACB65D0D5}" presName="connectorText" presStyleLbl="sibTrans1D1" presStyleIdx="3" presStyleCnt="5"/>
      <dgm:spPr/>
      <dgm:t>
        <a:bodyPr/>
        <a:lstStyle/>
        <a:p>
          <a:endParaRPr lang="en-US"/>
        </a:p>
      </dgm:t>
    </dgm:pt>
    <dgm:pt modelId="{7A446A29-F859-4F9A-8342-BE9B90EBC49C}" type="pres">
      <dgm:prSet presAssocID="{2A22D4F2-ADA9-445F-92CB-16A8DDD85C59}" presName="node" presStyleLbl="node1" presStyleIdx="4" presStyleCnt="6" custLinFactNeighborY="749">
        <dgm:presLayoutVars>
          <dgm:bulletEnabled val="1"/>
        </dgm:presLayoutVars>
      </dgm:prSet>
      <dgm:spPr/>
      <dgm:t>
        <a:bodyPr/>
        <a:lstStyle/>
        <a:p>
          <a:endParaRPr lang="en-US"/>
        </a:p>
      </dgm:t>
    </dgm:pt>
    <dgm:pt modelId="{FE7C2472-7A70-467A-9901-F9AB129BB8BA}" type="pres">
      <dgm:prSet presAssocID="{ADEB8C5B-4A47-4B69-B8AF-AB45FBFF97A9}" presName="sibTrans" presStyleLbl="sibTrans1D1" presStyleIdx="4" presStyleCnt="5"/>
      <dgm:spPr/>
      <dgm:t>
        <a:bodyPr/>
        <a:lstStyle/>
        <a:p>
          <a:endParaRPr lang="en-US"/>
        </a:p>
      </dgm:t>
    </dgm:pt>
    <dgm:pt modelId="{E642DD61-CA11-4690-BBE7-1B6839BE012B}" type="pres">
      <dgm:prSet presAssocID="{ADEB8C5B-4A47-4B69-B8AF-AB45FBFF97A9}" presName="connectorText" presStyleLbl="sibTrans1D1" presStyleIdx="4" presStyleCnt="5"/>
      <dgm:spPr/>
      <dgm:t>
        <a:bodyPr/>
        <a:lstStyle/>
        <a:p>
          <a:endParaRPr lang="en-US"/>
        </a:p>
      </dgm:t>
    </dgm:pt>
    <dgm:pt modelId="{C4BE8A19-E3EA-4300-9122-7EFF02E212FA}" type="pres">
      <dgm:prSet presAssocID="{4BC8397D-E044-447D-881D-D2D8FED3028F}" presName="node" presStyleLbl="node1" presStyleIdx="5" presStyleCnt="6">
        <dgm:presLayoutVars>
          <dgm:bulletEnabled val="1"/>
        </dgm:presLayoutVars>
      </dgm:prSet>
      <dgm:spPr/>
      <dgm:t>
        <a:bodyPr/>
        <a:lstStyle/>
        <a:p>
          <a:endParaRPr lang="en-US"/>
        </a:p>
      </dgm:t>
    </dgm:pt>
  </dgm:ptLst>
  <dgm:cxnLst>
    <dgm:cxn modelId="{9F47C8B8-0A86-49CF-BFB8-27961E4CFF9C}" srcId="{0A247045-A9E7-43F6-83B6-6C76C9ED9ADE}" destId="{F090D8E0-0312-4345-A599-00942DEBEF22}" srcOrd="3" destOrd="0" parTransId="{E0B17D88-12CF-40FE-BFA6-FE6F6BD54EAB}" sibTransId="{05228C3D-9C1A-4B5B-8657-660ACB65D0D5}"/>
    <dgm:cxn modelId="{A45DEC25-F41B-40F2-ABF0-10F8B64F2C87}" type="presOf" srcId="{A146D973-CD1C-46E2-9982-D07EEE8456C3}" destId="{5FF911DF-1FFD-49A5-BCB6-B00F0C548657}" srcOrd="0" destOrd="0" presId="urn:microsoft.com/office/officeart/2005/8/layout/bProcess3"/>
    <dgm:cxn modelId="{CD09EC3A-D9D4-4622-BF43-F169B0EF9881}" srcId="{0A247045-A9E7-43F6-83B6-6C76C9ED9ADE}" destId="{4BC8397D-E044-447D-881D-D2D8FED3028F}" srcOrd="5" destOrd="0" parTransId="{3E0E5393-B601-4936-A7B4-8A500FC50289}" sibTransId="{46EB260A-877A-4823-A427-F52D955C4A9C}"/>
    <dgm:cxn modelId="{59B27DA8-0BD8-4214-9570-722E1B227102}" type="presOf" srcId="{890A96D8-C311-465C-9DF9-B56B54AAB01F}" destId="{86CE55FE-B398-4E1C-B39C-D8BF055B20E4}" srcOrd="0" destOrd="0" presId="urn:microsoft.com/office/officeart/2005/8/layout/bProcess3"/>
    <dgm:cxn modelId="{D8F109B8-F308-4451-90D2-C21F5657DAB6}" type="presOf" srcId="{05228C3D-9C1A-4B5B-8657-660ACB65D0D5}" destId="{5725B5C5-4422-4078-B14E-AFABC5900CD4}" srcOrd="0" destOrd="0" presId="urn:microsoft.com/office/officeart/2005/8/layout/bProcess3"/>
    <dgm:cxn modelId="{D3E9EAF0-FA50-4C9B-A737-003B1CC809C5}" type="presOf" srcId="{0A247045-A9E7-43F6-83B6-6C76C9ED9ADE}" destId="{2124FCCE-A121-4A49-9BDE-F4DB47343BB0}" srcOrd="0" destOrd="0" presId="urn:microsoft.com/office/officeart/2005/8/layout/bProcess3"/>
    <dgm:cxn modelId="{74885A61-3F02-4F16-9105-1476A6B302C4}" srcId="{0A247045-A9E7-43F6-83B6-6C76C9ED9ADE}" destId="{890A96D8-C311-465C-9DF9-B56B54AAB01F}" srcOrd="2" destOrd="0" parTransId="{1FDF8D6F-76AD-4AA8-89AD-ECE9DA6DEAA2}" sibTransId="{FFAEFA06-A69D-4EC4-9E42-43D99E8A9AA7}"/>
    <dgm:cxn modelId="{FFBCD4AB-06AF-45B8-83B7-9F1881E7D244}" type="presOf" srcId="{F090D8E0-0312-4345-A599-00942DEBEF22}" destId="{E225F2E0-0600-454A-9FE3-9C9311D54ACD}" srcOrd="0" destOrd="0" presId="urn:microsoft.com/office/officeart/2005/8/layout/bProcess3"/>
    <dgm:cxn modelId="{9642CBBD-1049-4424-B0E8-769DF6F30D62}" type="presOf" srcId="{88F44EFA-E39A-495F-9FBD-3A930FB8E7AB}" destId="{E58B0BD6-AC89-4D2D-8F6D-85A4EAE10D1C}" srcOrd="1" destOrd="0" presId="urn:microsoft.com/office/officeart/2005/8/layout/bProcess3"/>
    <dgm:cxn modelId="{AEE089DF-D625-45F4-8DD7-81BF3C0838E5}" type="presOf" srcId="{7A1FB4EF-9F02-49FB-9690-F1C9E5C23639}" destId="{D6AF2F9D-3815-4E29-A2FD-96776D96116B}" srcOrd="0" destOrd="0" presId="urn:microsoft.com/office/officeart/2005/8/layout/bProcess3"/>
    <dgm:cxn modelId="{2F014746-C67C-43F1-B80D-058D51BFB550}" type="presOf" srcId="{E4D40CD9-115D-4F44-836B-41F5870B16B5}" destId="{B4C5ACA7-9CDB-40BE-A88E-CFE4F9C946BC}" srcOrd="0" destOrd="0" presId="urn:microsoft.com/office/officeart/2005/8/layout/bProcess3"/>
    <dgm:cxn modelId="{89DC3C16-BE80-4975-B6CE-EB1E61D3E6A1}" srcId="{0A247045-A9E7-43F6-83B6-6C76C9ED9ADE}" destId="{E4D40CD9-115D-4F44-836B-41F5870B16B5}" srcOrd="0" destOrd="0" parTransId="{A80EAF2B-AE04-40C0-BBD4-6D2CF801D814}" sibTransId="{7A1FB4EF-9F02-49FB-9690-F1C9E5C23639}"/>
    <dgm:cxn modelId="{FA960EFF-DED1-4F26-B259-E78CC246962C}" type="presOf" srcId="{ADEB8C5B-4A47-4B69-B8AF-AB45FBFF97A9}" destId="{E642DD61-CA11-4690-BBE7-1B6839BE012B}" srcOrd="1" destOrd="0" presId="urn:microsoft.com/office/officeart/2005/8/layout/bProcess3"/>
    <dgm:cxn modelId="{FEFB5AD0-C907-4AA8-B6EE-46C19FFB1F36}" type="presOf" srcId="{88F44EFA-E39A-495F-9FBD-3A930FB8E7AB}" destId="{F2E11686-23E9-40FF-8000-0A1E50FAE0A0}" srcOrd="0" destOrd="0" presId="urn:microsoft.com/office/officeart/2005/8/layout/bProcess3"/>
    <dgm:cxn modelId="{A6C0C886-E3C0-4053-AC2A-AF3EA8B31273}" type="presOf" srcId="{7A1FB4EF-9F02-49FB-9690-F1C9E5C23639}" destId="{FCA038F5-8B08-4624-B482-6AB0A095FDCE}" srcOrd="1" destOrd="0" presId="urn:microsoft.com/office/officeart/2005/8/layout/bProcess3"/>
    <dgm:cxn modelId="{15DB35A3-6C1A-43A5-B37E-0D2753B11C88}" type="presOf" srcId="{ADEB8C5B-4A47-4B69-B8AF-AB45FBFF97A9}" destId="{FE7C2472-7A70-467A-9901-F9AB129BB8BA}" srcOrd="0" destOrd="0" presId="urn:microsoft.com/office/officeart/2005/8/layout/bProcess3"/>
    <dgm:cxn modelId="{9B927D51-8CE5-49B6-B7B9-9ED2E9A4C572}" srcId="{0A247045-A9E7-43F6-83B6-6C76C9ED9ADE}" destId="{2A22D4F2-ADA9-445F-92CB-16A8DDD85C59}" srcOrd="4" destOrd="0" parTransId="{3463A9FB-ABC7-4195-9CEF-DC273E60D444}" sibTransId="{ADEB8C5B-4A47-4B69-B8AF-AB45FBFF97A9}"/>
    <dgm:cxn modelId="{51FF1635-F462-4B25-975D-91E3FAD32DCC}" type="presOf" srcId="{FFAEFA06-A69D-4EC4-9E42-43D99E8A9AA7}" destId="{8BE63C96-77BF-4BD9-9A82-984E80798AA5}" srcOrd="0" destOrd="0" presId="urn:microsoft.com/office/officeart/2005/8/layout/bProcess3"/>
    <dgm:cxn modelId="{B0AFAE3E-6765-48F2-9509-2892696C6CED}" type="presOf" srcId="{4BC8397D-E044-447D-881D-D2D8FED3028F}" destId="{C4BE8A19-E3EA-4300-9122-7EFF02E212FA}" srcOrd="0" destOrd="0" presId="urn:microsoft.com/office/officeart/2005/8/layout/bProcess3"/>
    <dgm:cxn modelId="{4A1AC9C5-F308-4005-8449-E5DB7E92B7D6}" type="presOf" srcId="{2A22D4F2-ADA9-445F-92CB-16A8DDD85C59}" destId="{7A446A29-F859-4F9A-8342-BE9B90EBC49C}" srcOrd="0" destOrd="0" presId="urn:microsoft.com/office/officeart/2005/8/layout/bProcess3"/>
    <dgm:cxn modelId="{C7FDF87F-5295-4F9F-96DF-9CDABF4DB2F5}" type="presOf" srcId="{FFAEFA06-A69D-4EC4-9E42-43D99E8A9AA7}" destId="{51790E23-8D3A-42F8-B8AA-F82CEA5B3415}" srcOrd="1" destOrd="0" presId="urn:microsoft.com/office/officeart/2005/8/layout/bProcess3"/>
    <dgm:cxn modelId="{935376DB-56C1-4DEE-AE93-56470C193B6E}" srcId="{0A247045-A9E7-43F6-83B6-6C76C9ED9ADE}" destId="{A146D973-CD1C-46E2-9982-D07EEE8456C3}" srcOrd="1" destOrd="0" parTransId="{D80C1B88-E759-41F7-9860-E830E3717534}" sibTransId="{88F44EFA-E39A-495F-9FBD-3A930FB8E7AB}"/>
    <dgm:cxn modelId="{DC1E2D34-556C-4523-888E-8394D84A91E3}" type="presOf" srcId="{05228C3D-9C1A-4B5B-8657-660ACB65D0D5}" destId="{05DACD1B-6E6A-44BC-8D35-2057B6CA7E25}" srcOrd="1" destOrd="0" presId="urn:microsoft.com/office/officeart/2005/8/layout/bProcess3"/>
    <dgm:cxn modelId="{1C93D970-60AE-45CC-BB53-CBCC226945D0}" type="presParOf" srcId="{2124FCCE-A121-4A49-9BDE-F4DB47343BB0}" destId="{B4C5ACA7-9CDB-40BE-A88E-CFE4F9C946BC}" srcOrd="0" destOrd="0" presId="urn:microsoft.com/office/officeart/2005/8/layout/bProcess3"/>
    <dgm:cxn modelId="{DBE7E92F-145C-4A31-A805-1404C88CA19D}" type="presParOf" srcId="{2124FCCE-A121-4A49-9BDE-F4DB47343BB0}" destId="{D6AF2F9D-3815-4E29-A2FD-96776D96116B}" srcOrd="1" destOrd="0" presId="urn:microsoft.com/office/officeart/2005/8/layout/bProcess3"/>
    <dgm:cxn modelId="{8D368A3E-D4DA-4F5A-B6FF-2D194F2D8646}" type="presParOf" srcId="{D6AF2F9D-3815-4E29-A2FD-96776D96116B}" destId="{FCA038F5-8B08-4624-B482-6AB0A095FDCE}" srcOrd="0" destOrd="0" presId="urn:microsoft.com/office/officeart/2005/8/layout/bProcess3"/>
    <dgm:cxn modelId="{3EF958D3-CA06-4A7A-BB49-439D82E06C68}" type="presParOf" srcId="{2124FCCE-A121-4A49-9BDE-F4DB47343BB0}" destId="{5FF911DF-1FFD-49A5-BCB6-B00F0C548657}" srcOrd="2" destOrd="0" presId="urn:microsoft.com/office/officeart/2005/8/layout/bProcess3"/>
    <dgm:cxn modelId="{AA6FCA4C-9393-4266-A80F-AB70E29583B6}" type="presParOf" srcId="{2124FCCE-A121-4A49-9BDE-F4DB47343BB0}" destId="{F2E11686-23E9-40FF-8000-0A1E50FAE0A0}" srcOrd="3" destOrd="0" presId="urn:microsoft.com/office/officeart/2005/8/layout/bProcess3"/>
    <dgm:cxn modelId="{4EA15E56-CB80-489C-A3A3-25AF61C862C7}" type="presParOf" srcId="{F2E11686-23E9-40FF-8000-0A1E50FAE0A0}" destId="{E58B0BD6-AC89-4D2D-8F6D-85A4EAE10D1C}" srcOrd="0" destOrd="0" presId="urn:microsoft.com/office/officeart/2005/8/layout/bProcess3"/>
    <dgm:cxn modelId="{8678D933-0447-4335-AC8C-49AD654FAD74}" type="presParOf" srcId="{2124FCCE-A121-4A49-9BDE-F4DB47343BB0}" destId="{86CE55FE-B398-4E1C-B39C-D8BF055B20E4}" srcOrd="4" destOrd="0" presId="urn:microsoft.com/office/officeart/2005/8/layout/bProcess3"/>
    <dgm:cxn modelId="{6120E30F-B645-4BAC-A2BA-30AEF19F2DF3}" type="presParOf" srcId="{2124FCCE-A121-4A49-9BDE-F4DB47343BB0}" destId="{8BE63C96-77BF-4BD9-9A82-984E80798AA5}" srcOrd="5" destOrd="0" presId="urn:microsoft.com/office/officeart/2005/8/layout/bProcess3"/>
    <dgm:cxn modelId="{317817C4-6E15-47ED-BB0C-FC9C263A2C80}" type="presParOf" srcId="{8BE63C96-77BF-4BD9-9A82-984E80798AA5}" destId="{51790E23-8D3A-42F8-B8AA-F82CEA5B3415}" srcOrd="0" destOrd="0" presId="urn:microsoft.com/office/officeart/2005/8/layout/bProcess3"/>
    <dgm:cxn modelId="{CF25F2F5-FF8C-4AD0-8464-145777402997}" type="presParOf" srcId="{2124FCCE-A121-4A49-9BDE-F4DB47343BB0}" destId="{E225F2E0-0600-454A-9FE3-9C9311D54ACD}" srcOrd="6" destOrd="0" presId="urn:microsoft.com/office/officeart/2005/8/layout/bProcess3"/>
    <dgm:cxn modelId="{6579D3EC-A212-413A-BD18-E18133D22DCF}" type="presParOf" srcId="{2124FCCE-A121-4A49-9BDE-F4DB47343BB0}" destId="{5725B5C5-4422-4078-B14E-AFABC5900CD4}" srcOrd="7" destOrd="0" presId="urn:microsoft.com/office/officeart/2005/8/layout/bProcess3"/>
    <dgm:cxn modelId="{8BA3BC16-D416-4C15-9E7F-C982BBE86382}" type="presParOf" srcId="{5725B5C5-4422-4078-B14E-AFABC5900CD4}" destId="{05DACD1B-6E6A-44BC-8D35-2057B6CA7E25}" srcOrd="0" destOrd="0" presId="urn:microsoft.com/office/officeart/2005/8/layout/bProcess3"/>
    <dgm:cxn modelId="{2E81D46A-53B3-4081-B921-1F7625DFD684}" type="presParOf" srcId="{2124FCCE-A121-4A49-9BDE-F4DB47343BB0}" destId="{7A446A29-F859-4F9A-8342-BE9B90EBC49C}" srcOrd="8" destOrd="0" presId="urn:microsoft.com/office/officeart/2005/8/layout/bProcess3"/>
    <dgm:cxn modelId="{033F55E3-A2B6-4504-8B54-3F08975B7CA6}" type="presParOf" srcId="{2124FCCE-A121-4A49-9BDE-F4DB47343BB0}" destId="{FE7C2472-7A70-467A-9901-F9AB129BB8BA}" srcOrd="9" destOrd="0" presId="urn:microsoft.com/office/officeart/2005/8/layout/bProcess3"/>
    <dgm:cxn modelId="{6C7F39DF-620B-4752-BC5C-5888E417329A}" type="presParOf" srcId="{FE7C2472-7A70-467A-9901-F9AB129BB8BA}" destId="{E642DD61-CA11-4690-BBE7-1B6839BE012B}" srcOrd="0" destOrd="0" presId="urn:microsoft.com/office/officeart/2005/8/layout/bProcess3"/>
    <dgm:cxn modelId="{07909D9A-CB2A-4976-AD04-390FB09C3ABD}" type="presParOf" srcId="{2124FCCE-A121-4A49-9BDE-F4DB47343BB0}" destId="{C4BE8A19-E3EA-4300-9122-7EFF02E212F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C3CF8-6FE2-4735-BE5F-0742E60067D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430CE8D0-C853-4EB7-8891-AABCF89333F5}">
      <dgm:prSet phldrT="[Text]" custT="1"/>
      <dgm:spPr/>
      <dgm:t>
        <a:bodyPr/>
        <a:lstStyle/>
        <a:p>
          <a:r>
            <a:rPr lang="en-US" sz="4400" dirty="0" smtClean="0"/>
            <a:t>Provide worker trainings</a:t>
          </a:r>
          <a:endParaRPr lang="en-US" sz="4400" dirty="0"/>
        </a:p>
      </dgm:t>
    </dgm:pt>
    <dgm:pt modelId="{6F074B9F-615F-4C43-B41E-3F73919CEFCD}" type="parTrans" cxnId="{2616CED1-524B-4C4A-ACB1-407011C1E684}">
      <dgm:prSet/>
      <dgm:spPr/>
      <dgm:t>
        <a:bodyPr/>
        <a:lstStyle/>
        <a:p>
          <a:endParaRPr lang="en-US"/>
        </a:p>
      </dgm:t>
    </dgm:pt>
    <dgm:pt modelId="{F8A7616A-0571-4BAA-B7CC-30960C2AB549}" type="sibTrans" cxnId="{2616CED1-524B-4C4A-ACB1-407011C1E684}">
      <dgm:prSet/>
      <dgm:spPr/>
      <dgm:t>
        <a:bodyPr/>
        <a:lstStyle/>
        <a:p>
          <a:endParaRPr lang="en-US"/>
        </a:p>
      </dgm:t>
    </dgm:pt>
    <dgm:pt modelId="{9BD8F836-B3D2-405B-B6C2-3B7C8B355EB1}">
      <dgm:prSet custT="1"/>
      <dgm:spPr/>
      <dgm:t>
        <a:bodyPr/>
        <a:lstStyle/>
        <a:p>
          <a:r>
            <a:rPr lang="en-US" sz="4000" dirty="0" smtClean="0"/>
            <a:t>Culturally appropriate</a:t>
          </a:r>
          <a:endParaRPr lang="en-US" sz="4000" dirty="0"/>
        </a:p>
      </dgm:t>
    </dgm:pt>
    <dgm:pt modelId="{B39B23E2-ED29-459C-A31F-E3BDF4C631C5}" type="parTrans" cxnId="{720650D8-2832-4539-8E8F-E6173404E24E}">
      <dgm:prSet/>
      <dgm:spPr/>
      <dgm:t>
        <a:bodyPr/>
        <a:lstStyle/>
        <a:p>
          <a:endParaRPr lang="en-US"/>
        </a:p>
      </dgm:t>
    </dgm:pt>
    <dgm:pt modelId="{95C49FE3-9233-48A0-9AF8-8B933AFA09A6}" type="sibTrans" cxnId="{720650D8-2832-4539-8E8F-E6173404E24E}">
      <dgm:prSet/>
      <dgm:spPr/>
      <dgm:t>
        <a:bodyPr/>
        <a:lstStyle/>
        <a:p>
          <a:endParaRPr lang="en-US"/>
        </a:p>
      </dgm:t>
    </dgm:pt>
    <dgm:pt modelId="{9D633203-6344-4832-8DEF-EE3361256345}">
      <dgm:prSet custT="1"/>
      <dgm:spPr/>
      <dgm:t>
        <a:bodyPr/>
        <a:lstStyle/>
        <a:p>
          <a:r>
            <a:rPr lang="en-US" sz="4000" dirty="0" smtClean="0"/>
            <a:t>Spanish or English</a:t>
          </a:r>
          <a:endParaRPr lang="en-US" sz="4000" dirty="0"/>
        </a:p>
      </dgm:t>
    </dgm:pt>
    <dgm:pt modelId="{047C2B5F-EB9B-4BBB-B821-4CA6AE6C7C04}" type="parTrans" cxnId="{653DE93D-85EE-4025-B1CF-D1B0D38DAA60}">
      <dgm:prSet/>
      <dgm:spPr/>
      <dgm:t>
        <a:bodyPr/>
        <a:lstStyle/>
        <a:p>
          <a:endParaRPr lang="en-US"/>
        </a:p>
      </dgm:t>
    </dgm:pt>
    <dgm:pt modelId="{A1907092-84D4-4225-856F-4F56135BDD41}" type="sibTrans" cxnId="{653DE93D-85EE-4025-B1CF-D1B0D38DAA60}">
      <dgm:prSet/>
      <dgm:spPr/>
      <dgm:t>
        <a:bodyPr/>
        <a:lstStyle/>
        <a:p>
          <a:endParaRPr lang="en-US"/>
        </a:p>
      </dgm:t>
    </dgm:pt>
    <dgm:pt modelId="{C4D77CC7-2340-4634-BBEE-E6C2F71E48D7}">
      <dgm:prSet custT="1"/>
      <dgm:spPr/>
      <dgm:t>
        <a:bodyPr/>
        <a:lstStyle/>
        <a:p>
          <a:r>
            <a:rPr lang="en-US" sz="4000" dirty="0" smtClean="0"/>
            <a:t>Designed to be inclusive of all literacy level</a:t>
          </a:r>
          <a:endParaRPr lang="en-US" sz="4000" dirty="0"/>
        </a:p>
      </dgm:t>
    </dgm:pt>
    <dgm:pt modelId="{0563E0A7-49BE-414A-8DF9-337478948DB3}" type="parTrans" cxnId="{F2989A79-5FDB-43B2-A71D-4FD527044EAC}">
      <dgm:prSet/>
      <dgm:spPr/>
      <dgm:t>
        <a:bodyPr/>
        <a:lstStyle/>
        <a:p>
          <a:endParaRPr lang="en-US"/>
        </a:p>
      </dgm:t>
    </dgm:pt>
    <dgm:pt modelId="{906D1B53-F609-43BB-AC48-40D3D4D510D7}" type="sibTrans" cxnId="{F2989A79-5FDB-43B2-A71D-4FD527044EAC}">
      <dgm:prSet/>
      <dgm:spPr/>
      <dgm:t>
        <a:bodyPr/>
        <a:lstStyle/>
        <a:p>
          <a:endParaRPr lang="en-US"/>
        </a:p>
      </dgm:t>
    </dgm:pt>
    <dgm:pt modelId="{6E6F5D63-3CE6-43E8-9C5A-37F9F6FF4EF5}" type="pres">
      <dgm:prSet presAssocID="{696C3CF8-6FE2-4735-BE5F-0742E60067D2}" presName="linearFlow" presStyleCnt="0">
        <dgm:presLayoutVars>
          <dgm:dir/>
          <dgm:animLvl val="lvl"/>
          <dgm:resizeHandles/>
        </dgm:presLayoutVars>
      </dgm:prSet>
      <dgm:spPr/>
      <dgm:t>
        <a:bodyPr/>
        <a:lstStyle/>
        <a:p>
          <a:endParaRPr lang="en-US"/>
        </a:p>
      </dgm:t>
    </dgm:pt>
    <dgm:pt modelId="{AE956C6D-DD83-4EA4-B122-7F650C5CCB48}" type="pres">
      <dgm:prSet presAssocID="{430CE8D0-C853-4EB7-8891-AABCF89333F5}" presName="compositeNode" presStyleCnt="0">
        <dgm:presLayoutVars>
          <dgm:bulletEnabled val="1"/>
        </dgm:presLayoutVars>
      </dgm:prSet>
      <dgm:spPr/>
    </dgm:pt>
    <dgm:pt modelId="{D8820A50-803A-4679-B8BE-E781C3796194}" type="pres">
      <dgm:prSet presAssocID="{430CE8D0-C853-4EB7-8891-AABCF89333F5}" presName="image" presStyleLbl="fgImgPlace1" presStyleIdx="0" presStyleCnt="1"/>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Workers being trained"/>
        </a:ext>
      </dgm:extLst>
    </dgm:pt>
    <dgm:pt modelId="{D4C3A389-D38F-462E-A35A-8C2221A60741}" type="pres">
      <dgm:prSet presAssocID="{430CE8D0-C853-4EB7-8891-AABCF89333F5}" presName="childNode" presStyleLbl="node1" presStyleIdx="0" presStyleCnt="1" custScaleX="93996">
        <dgm:presLayoutVars>
          <dgm:bulletEnabled val="1"/>
        </dgm:presLayoutVars>
      </dgm:prSet>
      <dgm:spPr/>
      <dgm:t>
        <a:bodyPr/>
        <a:lstStyle/>
        <a:p>
          <a:endParaRPr lang="en-US"/>
        </a:p>
      </dgm:t>
    </dgm:pt>
    <dgm:pt modelId="{D407E790-121A-47F9-9E60-50A534007E04}" type="pres">
      <dgm:prSet presAssocID="{430CE8D0-C853-4EB7-8891-AABCF89333F5}" presName="parentNode" presStyleLbl="revTx" presStyleIdx="0" presStyleCnt="1">
        <dgm:presLayoutVars>
          <dgm:chMax val="0"/>
          <dgm:bulletEnabled val="1"/>
        </dgm:presLayoutVars>
      </dgm:prSet>
      <dgm:spPr/>
      <dgm:t>
        <a:bodyPr/>
        <a:lstStyle/>
        <a:p>
          <a:endParaRPr lang="en-US"/>
        </a:p>
      </dgm:t>
    </dgm:pt>
  </dgm:ptLst>
  <dgm:cxnLst>
    <dgm:cxn modelId="{F872F51D-A6B9-48B7-94A1-F17306EEE9E2}" type="presOf" srcId="{C4D77CC7-2340-4634-BBEE-E6C2F71E48D7}" destId="{D4C3A389-D38F-462E-A35A-8C2221A60741}" srcOrd="0" destOrd="2" presId="urn:microsoft.com/office/officeart/2005/8/layout/hList2"/>
    <dgm:cxn modelId="{653DE93D-85EE-4025-B1CF-D1B0D38DAA60}" srcId="{430CE8D0-C853-4EB7-8891-AABCF89333F5}" destId="{9D633203-6344-4832-8DEF-EE3361256345}" srcOrd="1" destOrd="0" parTransId="{047C2B5F-EB9B-4BBB-B821-4CA6AE6C7C04}" sibTransId="{A1907092-84D4-4225-856F-4F56135BDD41}"/>
    <dgm:cxn modelId="{DD62E03B-1525-40BA-B06F-2DA8E140B4CC}" type="presOf" srcId="{430CE8D0-C853-4EB7-8891-AABCF89333F5}" destId="{D407E790-121A-47F9-9E60-50A534007E04}" srcOrd="0" destOrd="0" presId="urn:microsoft.com/office/officeart/2005/8/layout/hList2"/>
    <dgm:cxn modelId="{FAE2C72C-0C6B-45A7-93F1-BA45941E116D}" type="presOf" srcId="{9BD8F836-B3D2-405B-B6C2-3B7C8B355EB1}" destId="{D4C3A389-D38F-462E-A35A-8C2221A60741}" srcOrd="0" destOrd="0" presId="urn:microsoft.com/office/officeart/2005/8/layout/hList2"/>
    <dgm:cxn modelId="{720650D8-2832-4539-8E8F-E6173404E24E}" srcId="{430CE8D0-C853-4EB7-8891-AABCF89333F5}" destId="{9BD8F836-B3D2-405B-B6C2-3B7C8B355EB1}" srcOrd="0" destOrd="0" parTransId="{B39B23E2-ED29-459C-A31F-E3BDF4C631C5}" sibTransId="{95C49FE3-9233-48A0-9AF8-8B933AFA09A6}"/>
    <dgm:cxn modelId="{F2989A79-5FDB-43B2-A71D-4FD527044EAC}" srcId="{430CE8D0-C853-4EB7-8891-AABCF89333F5}" destId="{C4D77CC7-2340-4634-BBEE-E6C2F71E48D7}" srcOrd="2" destOrd="0" parTransId="{0563E0A7-49BE-414A-8DF9-337478948DB3}" sibTransId="{906D1B53-F609-43BB-AC48-40D3D4D510D7}"/>
    <dgm:cxn modelId="{89B21250-F40D-41A9-B68C-1B3C9707C2D7}" type="presOf" srcId="{696C3CF8-6FE2-4735-BE5F-0742E60067D2}" destId="{6E6F5D63-3CE6-43E8-9C5A-37F9F6FF4EF5}" srcOrd="0" destOrd="0" presId="urn:microsoft.com/office/officeart/2005/8/layout/hList2"/>
    <dgm:cxn modelId="{2616CED1-524B-4C4A-ACB1-407011C1E684}" srcId="{696C3CF8-6FE2-4735-BE5F-0742E60067D2}" destId="{430CE8D0-C853-4EB7-8891-AABCF89333F5}" srcOrd="0" destOrd="0" parTransId="{6F074B9F-615F-4C43-B41E-3F73919CEFCD}" sibTransId="{F8A7616A-0571-4BAA-B7CC-30960C2AB549}"/>
    <dgm:cxn modelId="{9540BF38-6CF1-4DB5-8202-2B8EF810B9DD}" type="presOf" srcId="{9D633203-6344-4832-8DEF-EE3361256345}" destId="{D4C3A389-D38F-462E-A35A-8C2221A60741}" srcOrd="0" destOrd="1" presId="urn:microsoft.com/office/officeart/2005/8/layout/hList2"/>
    <dgm:cxn modelId="{6E086565-03AC-42D2-86D4-8716C54F0E6D}" type="presParOf" srcId="{6E6F5D63-3CE6-43E8-9C5A-37F9F6FF4EF5}" destId="{AE956C6D-DD83-4EA4-B122-7F650C5CCB48}" srcOrd="0" destOrd="0" presId="urn:microsoft.com/office/officeart/2005/8/layout/hList2"/>
    <dgm:cxn modelId="{6B2CE837-7B73-4998-9F20-AC2496CDA8D8}" type="presParOf" srcId="{AE956C6D-DD83-4EA4-B122-7F650C5CCB48}" destId="{D8820A50-803A-4679-B8BE-E781C3796194}" srcOrd="0" destOrd="0" presId="urn:microsoft.com/office/officeart/2005/8/layout/hList2"/>
    <dgm:cxn modelId="{C01274B6-B44E-4EB2-900F-EE7C56E0DC0C}" type="presParOf" srcId="{AE956C6D-DD83-4EA4-B122-7F650C5CCB48}" destId="{D4C3A389-D38F-462E-A35A-8C2221A60741}" srcOrd="1" destOrd="0" presId="urn:microsoft.com/office/officeart/2005/8/layout/hList2"/>
    <dgm:cxn modelId="{CD4B0EC3-F5B1-4123-A03E-D2A335C83CBC}" type="presParOf" srcId="{AE956C6D-DD83-4EA4-B122-7F650C5CCB48}" destId="{D407E790-121A-47F9-9E60-50A534007E0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F2F9D-3815-4E29-A2FD-96776D96116B}">
      <dsp:nvSpPr>
        <dsp:cNvPr id="0" name=""/>
        <dsp:cNvSpPr/>
      </dsp:nvSpPr>
      <dsp:spPr>
        <a:xfrm>
          <a:off x="2555741" y="1638912"/>
          <a:ext cx="556076" cy="91440"/>
        </a:xfrm>
        <a:custGeom>
          <a:avLst/>
          <a:gdLst/>
          <a:ahLst/>
          <a:cxnLst/>
          <a:rect l="0" t="0" r="0" b="0"/>
          <a:pathLst>
            <a:path>
              <a:moveTo>
                <a:pt x="0" y="45720"/>
              </a:moveTo>
              <a:lnTo>
                <a:pt x="556076"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2819112" y="1681699"/>
        <a:ext cx="29333" cy="5866"/>
      </dsp:txXfrm>
    </dsp:sp>
    <dsp:sp modelId="{B4C5ACA7-9CDB-40BE-A88E-CFE4F9C946BC}">
      <dsp:nvSpPr>
        <dsp:cNvPr id="0" name=""/>
        <dsp:cNvSpPr/>
      </dsp:nvSpPr>
      <dsp:spPr>
        <a:xfrm>
          <a:off x="6776" y="919402"/>
          <a:ext cx="2550765" cy="1530459"/>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effectLst/>
            </a:rPr>
            <a:t>1: Learn the standard and identify a champion</a:t>
          </a:r>
          <a:endParaRPr lang="en-US" sz="1800" kern="1200" dirty="0">
            <a:effectLst/>
          </a:endParaRPr>
        </a:p>
      </dsp:txBody>
      <dsp:txXfrm>
        <a:off x="6776" y="919402"/>
        <a:ext cx="2550765" cy="1530459"/>
      </dsp:txXfrm>
    </dsp:sp>
    <dsp:sp modelId="{F2E11686-23E9-40FF-8000-0A1E50FAE0A0}">
      <dsp:nvSpPr>
        <dsp:cNvPr id="0" name=""/>
        <dsp:cNvSpPr/>
      </dsp:nvSpPr>
      <dsp:spPr>
        <a:xfrm>
          <a:off x="5693182" y="1638912"/>
          <a:ext cx="556076" cy="91440"/>
        </a:xfrm>
        <a:custGeom>
          <a:avLst/>
          <a:gdLst/>
          <a:ahLst/>
          <a:cxnLst/>
          <a:rect l="0" t="0" r="0" b="0"/>
          <a:pathLst>
            <a:path>
              <a:moveTo>
                <a:pt x="0" y="45720"/>
              </a:moveTo>
              <a:lnTo>
                <a:pt x="556076" y="45720"/>
              </a:lnTo>
            </a:path>
          </a:pathLst>
        </a:custGeom>
        <a:noFill/>
        <a:ln w="9525" cap="flat" cmpd="sng" algn="ctr">
          <a:solidFill>
            <a:schemeClr val="accent1">
              <a:shade val="90000"/>
              <a:hueOff val="150045"/>
              <a:satOff val="-2771"/>
              <a:lumOff val="128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5956553" y="1681699"/>
        <a:ext cx="29333" cy="5866"/>
      </dsp:txXfrm>
    </dsp:sp>
    <dsp:sp modelId="{5FF911DF-1FFD-49A5-BCB6-B00F0C548657}">
      <dsp:nvSpPr>
        <dsp:cNvPr id="0" name=""/>
        <dsp:cNvSpPr/>
      </dsp:nvSpPr>
      <dsp:spPr>
        <a:xfrm>
          <a:off x="3144217" y="919402"/>
          <a:ext cx="2550765" cy="1530459"/>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effectLst/>
            </a:rPr>
            <a:t>2: Prepare and implement a written Hazard Communication Program</a:t>
          </a:r>
        </a:p>
      </dsp:txBody>
      <dsp:txXfrm>
        <a:off x="3144217" y="919402"/>
        <a:ext cx="2550765" cy="1530459"/>
      </dsp:txXfrm>
    </dsp:sp>
    <dsp:sp modelId="{8BE63C96-77BF-4BD9-9A82-984E80798AA5}">
      <dsp:nvSpPr>
        <dsp:cNvPr id="0" name=""/>
        <dsp:cNvSpPr/>
      </dsp:nvSpPr>
      <dsp:spPr>
        <a:xfrm>
          <a:off x="1282158" y="2448061"/>
          <a:ext cx="6274882" cy="556076"/>
        </a:xfrm>
        <a:custGeom>
          <a:avLst/>
          <a:gdLst/>
          <a:ahLst/>
          <a:cxnLst/>
          <a:rect l="0" t="0" r="0" b="0"/>
          <a:pathLst>
            <a:path>
              <a:moveTo>
                <a:pt x="6274882" y="0"/>
              </a:moveTo>
              <a:lnTo>
                <a:pt x="6274882" y="295138"/>
              </a:lnTo>
              <a:lnTo>
                <a:pt x="0" y="295138"/>
              </a:lnTo>
              <a:lnTo>
                <a:pt x="0" y="556076"/>
              </a:lnTo>
            </a:path>
          </a:pathLst>
        </a:custGeom>
        <a:noFill/>
        <a:ln w="9525" cap="flat" cmpd="sng" algn="ctr">
          <a:solidFill>
            <a:schemeClr val="accent1">
              <a:shade val="90000"/>
              <a:hueOff val="300089"/>
              <a:satOff val="-5542"/>
              <a:lumOff val="25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4262043" y="2723166"/>
        <a:ext cx="315112" cy="5866"/>
      </dsp:txXfrm>
    </dsp:sp>
    <dsp:sp modelId="{86CE55FE-B398-4E1C-B39C-D8BF055B20E4}">
      <dsp:nvSpPr>
        <dsp:cNvPr id="0" name=""/>
        <dsp:cNvSpPr/>
      </dsp:nvSpPr>
      <dsp:spPr>
        <a:xfrm>
          <a:off x="6281658" y="919402"/>
          <a:ext cx="2550765" cy="1530459"/>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effectLst/>
            </a:rPr>
            <a:t>3: Ensure containers are labeled</a:t>
          </a:r>
        </a:p>
      </dsp:txBody>
      <dsp:txXfrm>
        <a:off x="6281658" y="919402"/>
        <a:ext cx="2550765" cy="1530459"/>
      </dsp:txXfrm>
    </dsp:sp>
    <dsp:sp modelId="{5725B5C5-4422-4078-B14E-AFABC5900CD4}">
      <dsp:nvSpPr>
        <dsp:cNvPr id="0" name=""/>
        <dsp:cNvSpPr/>
      </dsp:nvSpPr>
      <dsp:spPr>
        <a:xfrm>
          <a:off x="2555741" y="3756047"/>
          <a:ext cx="556076" cy="91440"/>
        </a:xfrm>
        <a:custGeom>
          <a:avLst/>
          <a:gdLst/>
          <a:ahLst/>
          <a:cxnLst/>
          <a:rect l="0" t="0" r="0" b="0"/>
          <a:pathLst>
            <a:path>
              <a:moveTo>
                <a:pt x="0" y="45720"/>
              </a:moveTo>
              <a:lnTo>
                <a:pt x="295138" y="45720"/>
              </a:lnTo>
              <a:lnTo>
                <a:pt x="295138" y="57183"/>
              </a:lnTo>
              <a:lnTo>
                <a:pt x="556076" y="57183"/>
              </a:lnTo>
            </a:path>
          </a:pathLst>
        </a:custGeom>
        <a:noFill/>
        <a:ln w="9525" cap="flat" cmpd="sng" algn="ctr">
          <a:solidFill>
            <a:schemeClr val="accent1">
              <a:shade val="90000"/>
              <a:hueOff val="300089"/>
              <a:satOff val="-5542"/>
              <a:lumOff val="25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2819109" y="3798834"/>
        <a:ext cx="29339" cy="5866"/>
      </dsp:txXfrm>
    </dsp:sp>
    <dsp:sp modelId="{E225F2E0-0600-454A-9FE3-9C9311D54ACD}">
      <dsp:nvSpPr>
        <dsp:cNvPr id="0" name=""/>
        <dsp:cNvSpPr/>
      </dsp:nvSpPr>
      <dsp:spPr>
        <a:xfrm>
          <a:off x="6776" y="3036538"/>
          <a:ext cx="2550765" cy="1530459"/>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effectLst/>
            </a:rPr>
            <a:t>4: Maintain Safety Data Sheets (SDS)</a:t>
          </a:r>
        </a:p>
      </dsp:txBody>
      <dsp:txXfrm>
        <a:off x="6776" y="3036538"/>
        <a:ext cx="2550765" cy="1530459"/>
      </dsp:txXfrm>
    </dsp:sp>
    <dsp:sp modelId="{FE7C2472-7A70-467A-9901-F9AB129BB8BA}">
      <dsp:nvSpPr>
        <dsp:cNvPr id="0" name=""/>
        <dsp:cNvSpPr/>
      </dsp:nvSpPr>
      <dsp:spPr>
        <a:xfrm>
          <a:off x="5693182" y="3756047"/>
          <a:ext cx="556076" cy="91440"/>
        </a:xfrm>
        <a:custGeom>
          <a:avLst/>
          <a:gdLst/>
          <a:ahLst/>
          <a:cxnLst/>
          <a:rect l="0" t="0" r="0" b="0"/>
          <a:pathLst>
            <a:path>
              <a:moveTo>
                <a:pt x="0" y="57183"/>
              </a:moveTo>
              <a:lnTo>
                <a:pt x="295138" y="57183"/>
              </a:lnTo>
              <a:lnTo>
                <a:pt x="295138" y="45720"/>
              </a:lnTo>
              <a:lnTo>
                <a:pt x="556076" y="45720"/>
              </a:lnTo>
            </a:path>
          </a:pathLst>
        </a:custGeom>
        <a:noFill/>
        <a:ln w="9525" cap="flat" cmpd="sng" algn="ctr">
          <a:solidFill>
            <a:schemeClr val="accent1">
              <a:shade val="90000"/>
              <a:hueOff val="150045"/>
              <a:satOff val="-2771"/>
              <a:lumOff val="128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5956550" y="3798834"/>
        <a:ext cx="29339" cy="5866"/>
      </dsp:txXfrm>
    </dsp:sp>
    <dsp:sp modelId="{7A446A29-F859-4F9A-8342-BE9B90EBC49C}">
      <dsp:nvSpPr>
        <dsp:cNvPr id="0" name=""/>
        <dsp:cNvSpPr/>
      </dsp:nvSpPr>
      <dsp:spPr>
        <a:xfrm>
          <a:off x="3144217" y="3048001"/>
          <a:ext cx="2550765" cy="1530459"/>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effectLst/>
            </a:rPr>
            <a:t>5: Inform and Train Employees</a:t>
          </a:r>
        </a:p>
      </dsp:txBody>
      <dsp:txXfrm>
        <a:off x="3144217" y="3048001"/>
        <a:ext cx="2550765" cy="1530459"/>
      </dsp:txXfrm>
    </dsp:sp>
    <dsp:sp modelId="{C4BE8A19-E3EA-4300-9122-7EFF02E212FA}">
      <dsp:nvSpPr>
        <dsp:cNvPr id="0" name=""/>
        <dsp:cNvSpPr/>
      </dsp:nvSpPr>
      <dsp:spPr>
        <a:xfrm>
          <a:off x="6281658" y="3036538"/>
          <a:ext cx="2550765" cy="1530459"/>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effectLst/>
            </a:rPr>
            <a:t>6: Evaluate and Reassess Your Program</a:t>
          </a:r>
        </a:p>
      </dsp:txBody>
      <dsp:txXfrm>
        <a:off x="6281658" y="3036538"/>
        <a:ext cx="2550765" cy="1530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E790-121A-47F9-9E60-50A534007E04}">
      <dsp:nvSpPr>
        <dsp:cNvPr id="0" name=""/>
        <dsp:cNvSpPr/>
      </dsp:nvSpPr>
      <dsp:spPr>
        <a:xfrm rot="16200000">
          <a:off x="-1500016" y="3168822"/>
          <a:ext cx="4695443" cy="99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76006" bIns="0" numCol="1" spcCol="1270" anchor="t" anchorCtr="0">
          <a:noAutofit/>
        </a:bodyPr>
        <a:lstStyle/>
        <a:p>
          <a:pPr lvl="0" algn="r" defTabSz="1955800">
            <a:lnSpc>
              <a:spcPct val="90000"/>
            </a:lnSpc>
            <a:spcBef>
              <a:spcPct val="0"/>
            </a:spcBef>
            <a:spcAft>
              <a:spcPct val="35000"/>
            </a:spcAft>
          </a:pPr>
          <a:r>
            <a:rPr lang="en-US" sz="4400" kern="1200" dirty="0" smtClean="0"/>
            <a:t>Provide worker trainings</a:t>
          </a:r>
          <a:endParaRPr lang="en-US" sz="4400" kern="1200" dirty="0"/>
        </a:p>
      </dsp:txBody>
      <dsp:txXfrm>
        <a:off x="-1500016" y="3168822"/>
        <a:ext cx="4695443" cy="993267"/>
      </dsp:txXfrm>
    </dsp:sp>
    <dsp:sp modelId="{D4C3A389-D38F-462E-A35A-8C2221A60741}">
      <dsp:nvSpPr>
        <dsp:cNvPr id="0" name=""/>
        <dsp:cNvSpPr/>
      </dsp:nvSpPr>
      <dsp:spPr>
        <a:xfrm>
          <a:off x="1551282" y="1317734"/>
          <a:ext cx="6479645" cy="4695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876006" rIns="284480"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smtClean="0"/>
            <a:t>Culturally appropriate</a:t>
          </a:r>
          <a:endParaRPr lang="en-US" sz="4000" kern="1200" dirty="0"/>
        </a:p>
        <a:p>
          <a:pPr marL="285750" lvl="1" indent="-285750" algn="l" defTabSz="1778000">
            <a:lnSpc>
              <a:spcPct val="90000"/>
            </a:lnSpc>
            <a:spcBef>
              <a:spcPct val="0"/>
            </a:spcBef>
            <a:spcAft>
              <a:spcPct val="15000"/>
            </a:spcAft>
            <a:buChar char="••"/>
          </a:pPr>
          <a:r>
            <a:rPr lang="en-US" sz="4000" kern="1200" dirty="0" smtClean="0"/>
            <a:t>Spanish or English</a:t>
          </a:r>
          <a:endParaRPr lang="en-US" sz="4000" kern="1200" dirty="0"/>
        </a:p>
        <a:p>
          <a:pPr marL="285750" lvl="1" indent="-285750" algn="l" defTabSz="1778000">
            <a:lnSpc>
              <a:spcPct val="90000"/>
            </a:lnSpc>
            <a:spcBef>
              <a:spcPct val="0"/>
            </a:spcBef>
            <a:spcAft>
              <a:spcPct val="15000"/>
            </a:spcAft>
            <a:buChar char="••"/>
          </a:pPr>
          <a:r>
            <a:rPr lang="en-US" sz="4000" kern="1200" dirty="0" smtClean="0"/>
            <a:t>Designed to be inclusive of all literacy level</a:t>
          </a:r>
          <a:endParaRPr lang="en-US" sz="4000" kern="1200" dirty="0"/>
        </a:p>
      </dsp:txBody>
      <dsp:txXfrm>
        <a:off x="1551282" y="1317734"/>
        <a:ext cx="6479645" cy="4695444"/>
      </dsp:txXfrm>
    </dsp:sp>
    <dsp:sp modelId="{D8820A50-803A-4679-B8BE-E781C3796194}">
      <dsp:nvSpPr>
        <dsp:cNvPr id="0" name=""/>
        <dsp:cNvSpPr/>
      </dsp:nvSpPr>
      <dsp:spPr>
        <a:xfrm>
          <a:off x="351071" y="6621"/>
          <a:ext cx="1986534" cy="1986534"/>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6203A-5B02-43C6-A6C5-89353C2347A2}" type="datetimeFigureOut">
              <a:rPr lang="en-US" smtClean="0"/>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0D343-C387-419F-81C9-EB785FED3AAB}" type="slidenum">
              <a:rPr lang="en-US" smtClean="0"/>
              <a:t>‹#›</a:t>
            </a:fld>
            <a:endParaRPr lang="en-US"/>
          </a:p>
        </p:txBody>
      </p:sp>
    </p:spTree>
    <p:extLst>
      <p:ext uri="{BB962C8B-B14F-4D97-AF65-F5344CB8AC3E}">
        <p14:creationId xmlns:p14="http://schemas.microsoft.com/office/powerpoint/2010/main" val="8103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156"/>
            <a:fld id="{45A1F270-CBB7-43A4-BBEE-FA9325E7BD9C}" type="slidenum">
              <a:rPr lang="es-CL" smtClean="0">
                <a:solidFill>
                  <a:srgbClr val="000000"/>
                </a:solidFill>
                <a:latin typeface="Arial" charset="0"/>
              </a:rPr>
              <a:pPr defTabSz="899156"/>
              <a:t>1</a:t>
            </a:fld>
            <a:endParaRPr lang="es-CL" dirty="0" smtClean="0">
              <a:solidFill>
                <a:srgbClr val="000000"/>
              </a:solidFill>
              <a:latin typeface="Arial" charset="0"/>
            </a:endParaRPr>
          </a:p>
        </p:txBody>
      </p:sp>
      <p:sp>
        <p:nvSpPr>
          <p:cNvPr id="5734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solidFill>
                  <a:srgbClr val="000000"/>
                </a:solidFill>
              </a:rPr>
              <a:t>This presentation</a:t>
            </a:r>
            <a:r>
              <a:rPr lang="en-US" baseline="0" dirty="0" smtClean="0">
                <a:solidFill>
                  <a:srgbClr val="000000"/>
                </a:solidFill>
              </a:rPr>
              <a:t> is about making promoting chemical safety on the job.</a:t>
            </a:r>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Keep records of work-related illnesses and injuries</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10</a:t>
            </a:fld>
            <a:endParaRPr lang="en-US"/>
          </a:p>
        </p:txBody>
      </p:sp>
    </p:spTree>
    <p:extLst>
      <p:ext uri="{BB962C8B-B14F-4D97-AF65-F5344CB8AC3E}">
        <p14:creationId xmlns:p14="http://schemas.microsoft.com/office/powerpoint/2010/main" val="302583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and implement a written hazard communication program and train employees on the hazards they are exposed to.</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11</a:t>
            </a:fld>
            <a:endParaRPr lang="en-US"/>
          </a:p>
        </p:txBody>
      </p:sp>
    </p:spTree>
    <p:extLst>
      <p:ext uri="{BB962C8B-B14F-4D97-AF65-F5344CB8AC3E}">
        <p14:creationId xmlns:p14="http://schemas.microsoft.com/office/powerpoint/2010/main" val="309327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where we are going to dive in to a little more detailed information about OSHA’s Hazard Communication Standard. </a:t>
            </a:r>
            <a:r>
              <a:rPr lang="en-US" dirty="0" smtClean="0">
                <a:solidFill>
                  <a:schemeClr val="bg1">
                    <a:lumMod val="95000"/>
                  </a:schemeClr>
                </a:solidFill>
                <a:effectLst>
                  <a:outerShdw blurRad="38100" dist="38100" dir="2700000" algn="tl">
                    <a:srgbClr val="000000">
                      <a:alpha val="43137"/>
                    </a:srgbClr>
                  </a:outerShdw>
                </a:effectLst>
              </a:rPr>
              <a:t>Employers that have hazardous chemicals in their workplaces are required to implement a hazard communication program. </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7511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depicts the general flow of how hazard communication works.</a:t>
            </a:r>
            <a:r>
              <a:rPr lang="en-US" baseline="0" dirty="0" smtClean="0"/>
              <a:t> You can take a moment to read through this slide. </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13</a:t>
            </a:fld>
            <a:endParaRPr lang="en-US"/>
          </a:p>
        </p:txBody>
      </p:sp>
    </p:spTree>
    <p:extLst>
      <p:ext uri="{BB962C8B-B14F-4D97-AF65-F5344CB8AC3E}">
        <p14:creationId xmlns:p14="http://schemas.microsoft.com/office/powerpoint/2010/main" val="27357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steps to an effective hazard communication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 Learn the standard and identify a champion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2: Prepare and implement a written Hazard Communication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3: Ensure containers are labeled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4: Maintain Safety Data Sheets (SDS)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5: Inform and Train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6: Evaluate and Reassess Your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3917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Identifying a staff champion in the workplace is very important. This person will ensure that the written</a:t>
            </a:r>
            <a:r>
              <a:rPr lang="en-US" baseline="0" dirty="0" smtClean="0"/>
              <a:t> plan is being abided by. </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15</a:t>
            </a:fld>
            <a:endParaRPr lang="en-US"/>
          </a:p>
        </p:txBody>
      </p:sp>
    </p:spTree>
    <p:extLst>
      <p:ext uri="{BB962C8B-B14F-4D97-AF65-F5344CB8AC3E}">
        <p14:creationId xmlns:p14="http://schemas.microsoft.com/office/powerpoint/2010/main" val="139239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Prepare a written plan to indicate how hazard communication will be addressed in your facility. </a:t>
            </a:r>
          </a:p>
          <a:p>
            <a:r>
              <a:rPr lang="en-US" dirty="0" smtClean="0"/>
              <a:t>• Prepare a list or inventory of all hazardous chemicals in the workplace.</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16</a:t>
            </a:fld>
            <a:endParaRPr lang="en-US"/>
          </a:p>
        </p:txBody>
      </p:sp>
    </p:spTree>
    <p:extLst>
      <p:ext uri="{BB962C8B-B14F-4D97-AF65-F5344CB8AC3E}">
        <p14:creationId xmlns:p14="http://schemas.microsoft.com/office/powerpoint/2010/main" val="90450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containers must be appropriately labeled</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17</a:t>
            </a:fld>
            <a:endParaRPr lang="en-US"/>
          </a:p>
        </p:txBody>
      </p:sp>
    </p:spTree>
    <p:extLst>
      <p:ext uri="{BB962C8B-B14F-4D97-AF65-F5344CB8AC3E}">
        <p14:creationId xmlns:p14="http://schemas.microsoft.com/office/powerpoint/2010/main" val="280495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Keep labels on shipped containers. </a:t>
            </a:r>
          </a:p>
          <a:p>
            <a:r>
              <a:rPr lang="en-US" dirty="0" smtClean="0"/>
              <a:t>• Label workplace containers where required.</a:t>
            </a:r>
          </a:p>
          <a:p>
            <a:pPr>
              <a:buFont typeface="Wingdings" panose="05000000000000000000" pitchFamily="2" charset="2"/>
              <a:buChar char="ü"/>
            </a:pPr>
            <a:r>
              <a:rPr lang="en-US" dirty="0" smtClean="0"/>
              <a:t>Can use manufacturer labels or labels from a third party system</a:t>
            </a:r>
          </a:p>
          <a:p>
            <a:pPr>
              <a:buFont typeface="Wingdings" panose="05000000000000000000" pitchFamily="2" charset="2"/>
              <a:buChar char="ü"/>
            </a:pPr>
            <a:r>
              <a:rPr lang="en-US" dirty="0" smtClean="0"/>
              <a:t>Labels must include at least:</a:t>
            </a:r>
          </a:p>
          <a:p>
            <a:pPr lvl="1">
              <a:buFont typeface="Arial" panose="020B0604020202020204" pitchFamily="34" charset="0"/>
              <a:buChar char="•"/>
            </a:pPr>
            <a:r>
              <a:rPr lang="en-US" dirty="0" smtClean="0"/>
              <a:t>A product identifier</a:t>
            </a:r>
          </a:p>
          <a:p>
            <a:pPr lvl="1">
              <a:buFont typeface="Arial" panose="020B0604020202020204" pitchFamily="34" charset="0"/>
              <a:buChar char="•"/>
            </a:pPr>
            <a:r>
              <a:rPr lang="en-US" dirty="0" smtClean="0"/>
              <a:t>General information concerning the hazards of the chemical</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18</a:t>
            </a:fld>
            <a:endParaRPr lang="en-US"/>
          </a:p>
        </p:txBody>
      </p:sp>
    </p:spTree>
    <p:extLst>
      <p:ext uri="{BB962C8B-B14F-4D97-AF65-F5344CB8AC3E}">
        <p14:creationId xmlns:p14="http://schemas.microsoft.com/office/powerpoint/2010/main" val="8961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19</a:t>
            </a:fld>
            <a:endParaRPr lang="en-US"/>
          </a:p>
        </p:txBody>
      </p:sp>
    </p:spTree>
    <p:extLst>
      <p:ext uri="{BB962C8B-B14F-4D97-AF65-F5344CB8AC3E}">
        <p14:creationId xmlns:p14="http://schemas.microsoft.com/office/powerpoint/2010/main" val="208019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effectLst>
                  <a:outerShdw blurRad="38100" dist="38100" dir="2700000" algn="tl">
                    <a:srgbClr val="000000">
                      <a:alpha val="43137"/>
                    </a:srgbClr>
                  </a:outerShdw>
                </a:effectLst>
              </a:rPr>
              <a:t>We offer health and safety training at no cost to employees. </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6843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required label elements</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20</a:t>
            </a:fld>
            <a:endParaRPr lang="en-US"/>
          </a:p>
        </p:txBody>
      </p:sp>
    </p:spTree>
    <p:extLst>
      <p:ext uri="{BB962C8B-B14F-4D97-AF65-F5344CB8AC3E}">
        <p14:creationId xmlns:p14="http://schemas.microsoft.com/office/powerpoint/2010/main" val="75872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lstStyle/>
          <a:p>
            <a:r>
              <a:rPr lang="en-US" dirty="0" smtClean="0"/>
              <a:t>Safety Data sheets are required for all chemicals used in the workplace</a:t>
            </a:r>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21</a:t>
            </a:fld>
            <a:endParaRPr lang="es-MX">
              <a:solidFill>
                <a:prstClr val="black"/>
              </a:solidFill>
            </a:endParaRPr>
          </a:p>
        </p:txBody>
      </p:sp>
    </p:spTree>
    <p:extLst>
      <p:ext uri="{BB962C8B-B14F-4D97-AF65-F5344CB8AC3E}">
        <p14:creationId xmlns:p14="http://schemas.microsoft.com/office/powerpoint/2010/main" val="99739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Maintain safety data sheets for each hazardous chemical in the workplace. </a:t>
            </a:r>
          </a:p>
          <a:p>
            <a:r>
              <a:rPr lang="en-US" dirty="0" smtClean="0"/>
              <a:t>• Ensure that safety data sheets are readily accessible to employees.</a:t>
            </a:r>
          </a:p>
          <a:p>
            <a:r>
              <a:rPr lang="en-US" dirty="0" smtClean="0"/>
              <a:t>Request SDSs from chemical manufacturer if they are not already supplied</a:t>
            </a:r>
          </a:p>
          <a:p>
            <a:r>
              <a:rPr lang="en-US" dirty="0" smtClean="0"/>
              <a:t>SDSs must be readily accessible to workers</a:t>
            </a:r>
          </a:p>
          <a:p>
            <a:pPr lvl="1"/>
            <a:r>
              <a:rPr lang="en-US" dirty="0" smtClean="0"/>
              <a:t>Examples:</a:t>
            </a:r>
          </a:p>
          <a:p>
            <a:pPr lvl="2"/>
            <a:r>
              <a:rPr lang="en-US" dirty="0" smtClean="0"/>
              <a:t>In a pickup truck on a construction site</a:t>
            </a:r>
          </a:p>
          <a:p>
            <a:pPr lvl="2"/>
            <a:r>
              <a:rPr lang="en-US" dirty="0" smtClean="0"/>
              <a:t>In a binder in a central location in a warehouse</a:t>
            </a:r>
          </a:p>
          <a:p>
            <a:pPr lvl="2"/>
            <a:r>
              <a:rPr lang="en-US" dirty="0" smtClean="0"/>
              <a:t>Electronically stored, with hard copy backup</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22</a:t>
            </a:fld>
            <a:endParaRPr lang="en-US"/>
          </a:p>
        </p:txBody>
      </p:sp>
    </p:spTree>
    <p:extLst>
      <p:ext uri="{BB962C8B-B14F-4D97-AF65-F5344CB8AC3E}">
        <p14:creationId xmlns:p14="http://schemas.microsoft.com/office/powerpoint/2010/main" val="1051596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49263"/>
            <a:ext cx="4572000" cy="3429000"/>
          </a:xfrm>
        </p:spPr>
      </p:sp>
      <p:sp>
        <p:nvSpPr>
          <p:cNvPr id="3" name="Notes Placeholder 2"/>
          <p:cNvSpPr>
            <a:spLocks noGrp="1"/>
          </p:cNvSpPr>
          <p:nvPr>
            <p:ph type="body" idx="1"/>
          </p:nvPr>
        </p:nvSpPr>
        <p:spPr>
          <a:xfrm>
            <a:off x="685800" y="3822491"/>
            <a:ext cx="5486400" cy="4114800"/>
          </a:xfrm>
        </p:spPr>
        <p:txBody>
          <a:bodyPr/>
          <a:lstStyle/>
          <a:p>
            <a:pPr lvl="0"/>
            <a:r>
              <a:rPr lang="en-US" i="1" dirty="0" smtClean="0"/>
              <a:t>Where to find the name of the chemical. What kind of hazards are associated with the chemical</a:t>
            </a:r>
            <a:endParaRPr lang="en-US" i="1" baseline="0" dirty="0" smtClean="0"/>
          </a:p>
          <a:p>
            <a:pPr lvl="0"/>
            <a:endParaRPr lang="en-US" i="1" baseline="0" dirty="0" smtClean="0"/>
          </a:p>
          <a:p>
            <a:pPr lvl="0"/>
            <a:r>
              <a:rPr lang="en-US" i="1" baseline="0" dirty="0" smtClean="0"/>
              <a:t>Danger </a:t>
            </a:r>
          </a:p>
          <a:p>
            <a:pPr lvl="0"/>
            <a:r>
              <a:rPr lang="en-US" i="1" baseline="0" dirty="0" smtClean="0"/>
              <a:t>Harmful if inhaled</a:t>
            </a:r>
          </a:p>
          <a:p>
            <a:pPr lvl="0"/>
            <a:r>
              <a:rPr lang="en-US" i="1" baseline="0" dirty="0" smtClean="0"/>
              <a:t>Causes sever burns and serious eye damage</a:t>
            </a:r>
          </a:p>
          <a:p>
            <a:pPr lvl="0"/>
            <a:r>
              <a:rPr lang="en-US" i="1" baseline="0" dirty="0" smtClean="0"/>
              <a:t>Flammable gas</a:t>
            </a:r>
          </a:p>
          <a:p>
            <a:pPr lvl="0"/>
            <a:r>
              <a:rPr lang="en-US" i="1" baseline="0" dirty="0" smtClean="0"/>
              <a:t>Contains gas under pressure; may explode if heated</a:t>
            </a: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23</a:t>
            </a:fld>
            <a:endParaRPr lang="es-MX">
              <a:solidFill>
                <a:prstClr val="black"/>
              </a:solidFill>
            </a:endParaRPr>
          </a:p>
        </p:txBody>
      </p:sp>
    </p:spTree>
    <p:extLst>
      <p:ext uri="{BB962C8B-B14F-4D97-AF65-F5344CB8AC3E}">
        <p14:creationId xmlns:p14="http://schemas.microsoft.com/office/powerpoint/2010/main" val="232668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First Aid Measures – shows what to do if you come into contact with the chemical</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19086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PPE section</a:t>
            </a:r>
            <a:r>
              <a:rPr lang="en-US" i="1" baseline="0" dirty="0" smtClean="0"/>
              <a:t> shows what PPE is recommended when using this chemical</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4953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examples of personal protective</a:t>
            </a:r>
            <a:r>
              <a:rPr lang="en-US" sz="1200" kern="1200" baseline="0" dirty="0" smtClean="0">
                <a:solidFill>
                  <a:schemeClr val="tx1"/>
                </a:solidFill>
                <a:effectLst/>
                <a:latin typeface="+mn-lt"/>
                <a:ea typeface="+mn-ea"/>
                <a:cs typeface="+mn-cs"/>
              </a:rPr>
              <a:t> equipment that may be needed for use with hazardous chemicals</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22201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Train employees on the hazardous chemicals in their work area before initial assignment, and when new hazards are introduced. </a:t>
            </a:r>
          </a:p>
          <a:p>
            <a:r>
              <a:rPr lang="en-US" dirty="0" smtClean="0"/>
              <a:t>• Include the requirements of the standard, hazards of chemicals, appropriate protective measures, and where and how to obtain additional information.</a:t>
            </a:r>
          </a:p>
          <a:p>
            <a:endParaRPr lang="en-US" dirty="0" smtClean="0"/>
          </a:p>
          <a:p>
            <a:r>
              <a:rPr lang="en-US" dirty="0" smtClean="0"/>
              <a:t>Here is some</a:t>
            </a:r>
            <a:r>
              <a:rPr lang="en-US" baseline="0" dirty="0" smtClean="0"/>
              <a:t> basic information on training employees, and we will circle back to this in a few minutes.</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27</a:t>
            </a:fld>
            <a:endParaRPr lang="en-US"/>
          </a:p>
        </p:txBody>
      </p:sp>
    </p:spTree>
    <p:extLst>
      <p:ext uri="{BB962C8B-B14F-4D97-AF65-F5344CB8AC3E}">
        <p14:creationId xmlns:p14="http://schemas.microsoft.com/office/powerpoint/2010/main" val="331650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Review your hazard communication program periodically to make sure that it is still working and meeting its objectives. </a:t>
            </a:r>
          </a:p>
          <a:p>
            <a:r>
              <a:rPr lang="en-US" dirty="0" smtClean="0"/>
              <a:t>• Revise your program as appropriate to address changed conditions in the workplace (e.g., new chemicals, new hazards, etc.).</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28</a:t>
            </a:fld>
            <a:endParaRPr lang="en-US"/>
          </a:p>
        </p:txBody>
      </p:sp>
    </p:spTree>
    <p:extLst>
      <p:ext uri="{BB962C8B-B14F-4D97-AF65-F5344CB8AC3E}">
        <p14:creationId xmlns:p14="http://schemas.microsoft.com/office/powerpoint/2010/main" val="1368946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elements are important for an effective hazard communication</a:t>
            </a:r>
            <a:r>
              <a:rPr lang="en-US" baseline="0" dirty="0" smtClean="0"/>
              <a:t> program. Please take a moment to review this slide</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29</a:t>
            </a:fld>
            <a:endParaRPr lang="en-US"/>
          </a:p>
        </p:txBody>
      </p:sp>
    </p:spTree>
    <p:extLst>
      <p:ext uri="{BB962C8B-B14F-4D97-AF65-F5344CB8AC3E}">
        <p14:creationId xmlns:p14="http://schemas.microsoft.com/office/powerpoint/2010/main" val="386825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effectLst>
                  <a:outerShdw blurRad="38100" dist="38100" dir="2700000" algn="tl">
                    <a:srgbClr val="000000">
                      <a:alpha val="43137"/>
                    </a:srgbClr>
                  </a:outerShdw>
                </a:effectLst>
              </a:rPr>
              <a:t>This project is funded by OSHA, but MCN does NOT take part in any enforcement. We are not a regulatory agency. </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70618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Culturally appropriate</a:t>
            </a:r>
          </a:p>
          <a:p>
            <a:pPr lvl="0"/>
            <a:r>
              <a:rPr lang="en-US" sz="1200" dirty="0" smtClean="0"/>
              <a:t>Spanish or English</a:t>
            </a:r>
          </a:p>
          <a:p>
            <a:pPr lvl="0"/>
            <a:r>
              <a:rPr lang="en-US" sz="1200" dirty="0" smtClean="0"/>
              <a:t>Designed to be inclusive of all literacy level</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30</a:t>
            </a:fld>
            <a:endParaRPr lang="en-US"/>
          </a:p>
        </p:txBody>
      </p:sp>
    </p:spTree>
    <p:extLst>
      <p:ext uri="{BB962C8B-B14F-4D97-AF65-F5344CB8AC3E}">
        <p14:creationId xmlns:p14="http://schemas.microsoft.com/office/powerpoint/2010/main" val="133491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270"/>
            <a:fld id="{783480D5-424D-4CAE-839E-6A1C327E66D9}" type="slidenum">
              <a:rPr lang="es-CL" smtClean="0">
                <a:solidFill>
                  <a:srgbClr val="000000"/>
                </a:solidFill>
                <a:latin typeface="Arial" charset="0"/>
              </a:rPr>
              <a:pPr defTabSz="899270"/>
              <a:t>31</a:t>
            </a:fld>
            <a:endParaRPr lang="es-CL" dirty="0" smtClean="0">
              <a:solidFill>
                <a:srgbClr val="000000"/>
              </a:solidFill>
              <a:latin typeface="Arial" charset="0"/>
            </a:endParaRPr>
          </a:p>
        </p:txBody>
      </p:sp>
      <p:sp>
        <p:nvSpPr>
          <p:cNvPr id="59394" name="Rectangle 2"/>
          <p:cNvSpPr>
            <a:spLocks noGrp="1" noRot="1" noChangeAspect="1" noChangeArrowheads="1" noTextEdit="1"/>
          </p:cNvSpPr>
          <p:nvPr>
            <p:ph type="sldImg"/>
          </p:nvPr>
        </p:nvSpPr>
        <p:spPr bwMode="auto">
          <a:xfrm>
            <a:off x="1143000" y="149225"/>
            <a:ext cx="4572000" cy="3429000"/>
          </a:xfrm>
          <a:noFill/>
          <a:ln>
            <a:solidFill>
              <a:srgbClr val="000000"/>
            </a:solidFill>
            <a:miter lim="800000"/>
            <a:headEnd/>
            <a:tailEnd/>
          </a:ln>
        </p:spPr>
      </p:sp>
      <p:sp>
        <p:nvSpPr>
          <p:cNvPr id="59395" name="Rectangle 3"/>
          <p:cNvSpPr>
            <a:spLocks noGrp="1" noChangeArrowheads="1"/>
          </p:cNvSpPr>
          <p:nvPr>
            <p:ph type="body" idx="1"/>
          </p:nvPr>
        </p:nvSpPr>
        <p:spPr bwMode="auto">
          <a:xfrm>
            <a:off x="685800" y="3597639"/>
            <a:ext cx="5486400" cy="4114800"/>
          </a:xfrm>
          <a:noFill/>
        </p:spPr>
        <p:txBody>
          <a:bodyPr wrap="square" numCol="1" anchor="t" anchorCtr="0" compatLnSpc="1">
            <a:prstTxWarp prst="textNoShape">
              <a:avLst/>
            </a:prstTxWarp>
          </a:bodyPr>
          <a:lstStyle/>
          <a:p>
            <a:pPr marL="0" indent="0">
              <a:buFont typeface="Arial" panose="020B0604020202020204" pitchFamily="34" charset="0"/>
              <a:buNone/>
            </a:pPr>
            <a:r>
              <a:rPr lang="es-ES" sz="1200" dirty="0" smtClean="0">
                <a:solidFill>
                  <a:schemeClr val="accent6"/>
                </a:solidFill>
              </a:rPr>
              <a:t>Trainings </a:t>
            </a:r>
            <a:r>
              <a:rPr lang="es-ES" sz="1200" dirty="0" err="1" smtClean="0">
                <a:solidFill>
                  <a:schemeClr val="accent6"/>
                </a:solidFill>
              </a:rPr>
              <a:t>will</a:t>
            </a:r>
            <a:r>
              <a:rPr lang="es-ES" sz="1200" baseline="0" dirty="0" smtClean="0">
                <a:solidFill>
                  <a:schemeClr val="accent6"/>
                </a:solidFill>
              </a:rPr>
              <a:t> </a:t>
            </a:r>
            <a:r>
              <a:rPr lang="es-ES" sz="1200" baseline="0" dirty="0" err="1" smtClean="0">
                <a:solidFill>
                  <a:schemeClr val="accent6"/>
                </a:solidFill>
              </a:rPr>
              <a:t>address</a:t>
            </a:r>
            <a:r>
              <a:rPr lang="es-ES" sz="1200" baseline="0" dirty="0" smtClean="0">
                <a:solidFill>
                  <a:schemeClr val="accent6"/>
                </a:solidFill>
              </a:rPr>
              <a:t>:</a:t>
            </a:r>
          </a:p>
          <a:p>
            <a:r>
              <a:rPr lang="es-ES" sz="1200" dirty="0" err="1" smtClean="0">
                <a:latin typeface="Calibri" panose="020F0502020204030204" pitchFamily="34" charset="0"/>
              </a:rPr>
              <a:t>How</a:t>
            </a:r>
            <a:r>
              <a:rPr lang="es-ES" sz="1200" dirty="0" smtClean="0">
                <a:latin typeface="Calibri" panose="020F0502020204030204" pitchFamily="34" charset="0"/>
              </a:rPr>
              <a:t> </a:t>
            </a:r>
            <a:r>
              <a:rPr lang="es-ES" sz="1200" dirty="0" err="1" smtClean="0">
                <a:latin typeface="Calibri" panose="020F0502020204030204" pitchFamily="34" charset="0"/>
              </a:rPr>
              <a:t>workers</a:t>
            </a:r>
            <a:r>
              <a:rPr lang="es-ES" sz="1200" dirty="0" smtClean="0">
                <a:latin typeface="Calibri" panose="020F0502020204030204" pitchFamily="34" charset="0"/>
              </a:rPr>
              <a:t> are </a:t>
            </a:r>
            <a:r>
              <a:rPr lang="es-ES" sz="1200" dirty="0" err="1" smtClean="0">
                <a:latin typeface="Calibri" panose="020F0502020204030204" pitchFamily="34" charset="0"/>
              </a:rPr>
              <a:t>exposed</a:t>
            </a:r>
            <a:r>
              <a:rPr lang="es-ES" sz="1200" dirty="0" smtClean="0">
                <a:latin typeface="Calibri" panose="020F0502020204030204" pitchFamily="34" charset="0"/>
              </a:rPr>
              <a:t> to </a:t>
            </a:r>
            <a:r>
              <a:rPr lang="es-ES" sz="1200" dirty="0" err="1" smtClean="0">
                <a:latin typeface="Calibri" panose="020F0502020204030204" pitchFamily="34" charset="0"/>
              </a:rPr>
              <a:t>chemicals</a:t>
            </a:r>
            <a:endParaRPr lang="es-ES" sz="1200" dirty="0" smtClean="0">
              <a:latin typeface="Calibri" panose="020F0502020204030204" pitchFamily="34" charset="0"/>
            </a:endParaRPr>
          </a:p>
          <a:p>
            <a:r>
              <a:rPr lang="es-ES" sz="1200" dirty="0" err="1" smtClean="0">
                <a:latin typeface="Calibri" panose="020F0502020204030204" pitchFamily="34" charset="0"/>
              </a:rPr>
              <a:t>The</a:t>
            </a:r>
            <a:r>
              <a:rPr lang="es-ES" sz="1200" dirty="0" smtClean="0">
                <a:latin typeface="Calibri" panose="020F0502020204030204" pitchFamily="34" charset="0"/>
              </a:rPr>
              <a:t> </a:t>
            </a:r>
            <a:r>
              <a:rPr lang="es-ES" sz="1200" dirty="0" err="1" smtClean="0">
                <a:latin typeface="Calibri" panose="020F0502020204030204" pitchFamily="34" charset="0"/>
              </a:rPr>
              <a:t>effects</a:t>
            </a:r>
            <a:r>
              <a:rPr lang="es-ES" sz="1200" dirty="0" smtClean="0">
                <a:latin typeface="Calibri" panose="020F0502020204030204" pitchFamily="34" charset="0"/>
              </a:rPr>
              <a:t> of </a:t>
            </a:r>
            <a:r>
              <a:rPr lang="es-ES" sz="1200" dirty="0" err="1" smtClean="0">
                <a:latin typeface="Calibri" panose="020F0502020204030204" pitchFamily="34" charset="0"/>
              </a:rPr>
              <a:t>chemicals</a:t>
            </a:r>
            <a:r>
              <a:rPr lang="es-ES" sz="1200" dirty="0" smtClean="0">
                <a:latin typeface="Calibri" panose="020F0502020204030204" pitchFamily="34" charset="0"/>
              </a:rPr>
              <a:t> </a:t>
            </a:r>
            <a:r>
              <a:rPr lang="es-ES" sz="1200" dirty="0" err="1" smtClean="0">
                <a:latin typeface="Calibri" panose="020F0502020204030204" pitchFamily="34" charset="0"/>
              </a:rPr>
              <a:t>on</a:t>
            </a:r>
            <a:r>
              <a:rPr lang="es-ES" sz="1200" dirty="0" smtClean="0">
                <a:latin typeface="Calibri" panose="020F0502020204030204" pitchFamily="34" charset="0"/>
              </a:rPr>
              <a:t> </a:t>
            </a:r>
            <a:r>
              <a:rPr lang="es-ES" sz="1200" dirty="0" err="1" smtClean="0">
                <a:latin typeface="Calibri" panose="020F0502020204030204" pitchFamily="34" charset="0"/>
              </a:rPr>
              <a:t>worker</a:t>
            </a:r>
            <a:r>
              <a:rPr lang="es-ES" sz="1200" dirty="0" smtClean="0">
                <a:latin typeface="Calibri" panose="020F0502020204030204" pitchFamily="34" charset="0"/>
              </a:rPr>
              <a:t> </a:t>
            </a:r>
            <a:r>
              <a:rPr lang="es-ES" sz="1200" dirty="0" err="1" smtClean="0">
                <a:latin typeface="Calibri" panose="020F0502020204030204" pitchFamily="34" charset="0"/>
              </a:rPr>
              <a:t>health</a:t>
            </a:r>
            <a:endParaRPr lang="es-ES" sz="1200" dirty="0" smtClean="0">
              <a:latin typeface="Calibri" panose="020F0502020204030204" pitchFamily="34" charset="0"/>
            </a:endParaRPr>
          </a:p>
          <a:p>
            <a:r>
              <a:rPr lang="es-ES" sz="1200" dirty="0" err="1" smtClean="0">
                <a:latin typeface="Calibri" panose="020F0502020204030204" pitchFamily="34" charset="0"/>
              </a:rPr>
              <a:t>Understanding</a:t>
            </a:r>
            <a:r>
              <a:rPr lang="es-ES" sz="1200" dirty="0" smtClean="0">
                <a:latin typeface="Calibri" panose="020F0502020204030204" pitchFamily="34" charset="0"/>
              </a:rPr>
              <a:t> safety data </a:t>
            </a:r>
            <a:r>
              <a:rPr lang="es-ES" sz="1200" dirty="0" err="1" smtClean="0">
                <a:latin typeface="Calibri" panose="020F0502020204030204" pitchFamily="34" charset="0"/>
              </a:rPr>
              <a:t>sheets</a:t>
            </a:r>
            <a:endParaRPr lang="es-ES" sz="1200" dirty="0" smtClean="0">
              <a:latin typeface="Calibri" panose="020F0502020204030204" pitchFamily="34" charset="0"/>
            </a:endParaRPr>
          </a:p>
          <a:p>
            <a:r>
              <a:rPr lang="es-ES" sz="1200" dirty="0" smtClean="0">
                <a:latin typeface="Calibri" panose="020F0502020204030204" pitchFamily="34" charset="0"/>
              </a:rPr>
              <a:t>Basic safety </a:t>
            </a:r>
            <a:r>
              <a:rPr lang="es-ES" sz="1200" dirty="0" err="1" smtClean="0">
                <a:latin typeface="Calibri" panose="020F0502020204030204" pitchFamily="34" charset="0"/>
              </a:rPr>
              <a:t>practices</a:t>
            </a:r>
            <a:r>
              <a:rPr lang="es-ES" sz="1200" dirty="0" smtClean="0">
                <a:latin typeface="Calibri" panose="020F0502020204030204" pitchFamily="34" charset="0"/>
              </a:rPr>
              <a:t> </a:t>
            </a:r>
            <a:r>
              <a:rPr lang="es-ES" sz="1200" dirty="0" err="1" smtClean="0">
                <a:latin typeface="Calibri" panose="020F0502020204030204" pitchFamily="34" charset="0"/>
              </a:rPr>
              <a:t>such</a:t>
            </a:r>
            <a:r>
              <a:rPr lang="es-ES" sz="1200" dirty="0" smtClean="0">
                <a:latin typeface="Calibri" panose="020F0502020204030204" pitchFamily="34" charset="0"/>
              </a:rPr>
              <a:t> as PPE and </a:t>
            </a:r>
            <a:r>
              <a:rPr lang="es-ES" sz="1200" dirty="0" err="1" smtClean="0">
                <a:latin typeface="Calibri" panose="020F0502020204030204" pitchFamily="34" charset="0"/>
              </a:rPr>
              <a:t>what</a:t>
            </a:r>
            <a:r>
              <a:rPr lang="es-ES" sz="1200" dirty="0" smtClean="0">
                <a:latin typeface="Calibri" panose="020F0502020204030204" pitchFamily="34" charset="0"/>
              </a:rPr>
              <a:t> to do in case of </a:t>
            </a:r>
            <a:r>
              <a:rPr lang="es-ES" sz="1200" dirty="0" err="1" smtClean="0">
                <a:latin typeface="Calibri" panose="020F0502020204030204" pitchFamily="34" charset="0"/>
              </a:rPr>
              <a:t>an</a:t>
            </a:r>
            <a:r>
              <a:rPr lang="es-ES" sz="1200" dirty="0" smtClean="0">
                <a:latin typeface="Calibri" panose="020F0502020204030204" pitchFamily="34" charset="0"/>
              </a:rPr>
              <a:t> </a:t>
            </a:r>
            <a:r>
              <a:rPr lang="es-ES" sz="1200" dirty="0" err="1" smtClean="0">
                <a:latin typeface="Calibri" panose="020F0502020204030204" pitchFamily="34" charset="0"/>
              </a:rPr>
              <a:t>emergency</a:t>
            </a:r>
            <a:endParaRPr lang="es-ES" sz="1200" dirty="0" smtClean="0">
              <a:latin typeface="Calibri" panose="020F0502020204030204" pitchFamily="34" charset="0"/>
            </a:endParaRPr>
          </a:p>
          <a:p>
            <a:pPr marL="0" indent="0">
              <a:buFont typeface="Arial" panose="020B0604020202020204" pitchFamily="34" charset="0"/>
              <a:buNone/>
            </a:pPr>
            <a:endParaRPr lang="es-ES" sz="1200" dirty="0" smtClean="0">
              <a:solidFill>
                <a:schemeClr val="accent6"/>
              </a:solidFill>
            </a:endParaRPr>
          </a:p>
          <a:p>
            <a:pPr marL="0" indent="0">
              <a:buFont typeface="Arial" panose="020B0604020202020204" pitchFamily="34" charset="0"/>
              <a:buNone/>
            </a:pPr>
            <a:endParaRPr lang="es-ES" sz="1200" baseline="0" dirty="0" smtClean="0">
              <a:solidFill>
                <a:schemeClr val="accent6"/>
              </a:solidFill>
            </a:endParaRPr>
          </a:p>
          <a:p>
            <a:pPr marL="0" indent="0">
              <a:buFont typeface="Arial" panose="020B0604020202020204" pitchFamily="34" charset="0"/>
              <a:buNone/>
            </a:pPr>
            <a:endParaRPr lang="es-ES" sz="1200" dirty="0" smtClean="0">
              <a:solidFill>
                <a:schemeClr val="accent6"/>
              </a:solidFill>
            </a:endParaRPr>
          </a:p>
          <a:p>
            <a:endParaRPr lang="en-US" dirty="0"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resources</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32</a:t>
            </a:fld>
            <a:endParaRPr lang="en-US"/>
          </a:p>
        </p:txBody>
      </p:sp>
    </p:spTree>
    <p:extLst>
      <p:ext uri="{BB962C8B-B14F-4D97-AF65-F5344CB8AC3E}">
        <p14:creationId xmlns:p14="http://schemas.microsoft.com/office/powerpoint/2010/main" val="1853676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a:t>
            </a:r>
            <a:r>
              <a:rPr lang="en-US" baseline="0" dirty="0" smtClean="0"/>
              <a:t> us </a:t>
            </a:r>
            <a:r>
              <a:rPr lang="en-US" baseline="0" smtClean="0"/>
              <a:t>for more information</a:t>
            </a:r>
            <a:endParaRPr lang="en-US"/>
          </a:p>
        </p:txBody>
      </p:sp>
      <p:sp>
        <p:nvSpPr>
          <p:cNvPr id="4" name="Slide Number Placeholder 3"/>
          <p:cNvSpPr>
            <a:spLocks noGrp="1"/>
          </p:cNvSpPr>
          <p:nvPr>
            <p:ph type="sldNum" sz="quarter" idx="10"/>
          </p:nvPr>
        </p:nvSpPr>
        <p:spPr/>
        <p:txBody>
          <a:bodyPr/>
          <a:lstStyle/>
          <a:p>
            <a:fld id="{7AA0D343-C387-419F-81C9-EB785FED3AAB}" type="slidenum">
              <a:rPr lang="en-US" smtClean="0"/>
              <a:t>33</a:t>
            </a:fld>
            <a:endParaRPr lang="en-US"/>
          </a:p>
        </p:txBody>
      </p:sp>
    </p:spTree>
    <p:extLst>
      <p:ext uri="{BB962C8B-B14F-4D97-AF65-F5344CB8AC3E}">
        <p14:creationId xmlns:p14="http://schemas.microsoft.com/office/powerpoint/2010/main" val="1407865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42EAA1-839F-4E5B-8C07-B34FF000E758}"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96310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moment to watch this video to better understand chemical safety.</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6029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abbreviated look at some key employer responsibilities per OSHA. For this presentation, we are going to hone in specifically on hazard communication</a:t>
            </a:r>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5</a:t>
            </a:fld>
            <a:endParaRPr lang="en-US"/>
          </a:p>
        </p:txBody>
      </p:sp>
    </p:spTree>
    <p:extLst>
      <p:ext uri="{BB962C8B-B14F-4D97-AF65-F5344CB8AC3E}">
        <p14:creationId xmlns:p14="http://schemas.microsoft.com/office/powerpoint/2010/main" val="290977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bg1"/>
                </a:solidFill>
                <a:effectLst>
                  <a:outerShdw blurRad="38100" dist="38100" dir="2700000" algn="tl">
                    <a:srgbClr val="000000">
                      <a:alpha val="43137"/>
                    </a:srgbClr>
                  </a:outerShdw>
                </a:effectLst>
              </a:rPr>
              <a:t>Provide a workplace free from serious hazards</a:t>
            </a:r>
          </a:p>
          <a:p>
            <a:endParaRPr lang="en-US" sz="1200" dirty="0" smtClean="0">
              <a:solidFill>
                <a:schemeClr val="bg1"/>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6</a:t>
            </a:fld>
            <a:endParaRPr lang="en-US"/>
          </a:p>
        </p:txBody>
      </p:sp>
    </p:spTree>
    <p:extLst>
      <p:ext uri="{BB962C8B-B14F-4D97-AF65-F5344CB8AC3E}">
        <p14:creationId xmlns:p14="http://schemas.microsoft.com/office/powerpoint/2010/main" val="86827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 employees with safe tools and personal protective equipment</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7</a:t>
            </a:fld>
            <a:endParaRPr lang="en-US"/>
          </a:p>
        </p:txBody>
      </p:sp>
    </p:spTree>
    <p:extLst>
      <p:ext uri="{BB962C8B-B14F-4D97-AF65-F5344CB8AC3E}">
        <p14:creationId xmlns:p14="http://schemas.microsoft.com/office/powerpoint/2010/main" val="337975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38100" dist="38100" dir="2700000" algn="tl">
                    <a:srgbClr val="000000">
                      <a:alpha val="43137"/>
                    </a:srgbClr>
                  </a:outerShdw>
                </a:effectLst>
              </a:rPr>
              <a:t>Use signs and labels to warn employees of potential hazards</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8</a:t>
            </a:fld>
            <a:endParaRPr lang="en-US"/>
          </a:p>
        </p:txBody>
      </p:sp>
    </p:spTree>
    <p:extLst>
      <p:ext uri="{BB962C8B-B14F-4D97-AF65-F5344CB8AC3E}">
        <p14:creationId xmlns:p14="http://schemas.microsoft.com/office/powerpoint/2010/main" val="249124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Training must be provided </a:t>
            </a:r>
            <a:br>
              <a:rPr lang="en-US" sz="1200" dirty="0" smtClean="0"/>
            </a:br>
            <a:r>
              <a:rPr lang="en-US" sz="1200" dirty="0" smtClean="0"/>
              <a:t>in a language that workers understand.</a:t>
            </a:r>
          </a:p>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9</a:t>
            </a:fld>
            <a:endParaRPr lang="en-US"/>
          </a:p>
        </p:txBody>
      </p:sp>
    </p:spTree>
    <p:extLst>
      <p:ext uri="{BB962C8B-B14F-4D97-AF65-F5344CB8AC3E}">
        <p14:creationId xmlns:p14="http://schemas.microsoft.com/office/powerpoint/2010/main" val="209628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300693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54775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395657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2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028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19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9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29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24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357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54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56951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06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775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547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6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59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199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418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071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34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753041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357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84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45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0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26E59-B124-43C6-A9BA-DF3DE1FCEB9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64793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26E59-B124-43C6-A9BA-DF3DE1FCEB97}"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77491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26E59-B124-43C6-A9BA-DF3DE1FCEB97}"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80626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26E59-B124-43C6-A9BA-DF3DE1FCEB97}"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114576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33331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158379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26E59-B124-43C6-A9BA-DF3DE1FCEB97}" type="datetimeFigureOut">
              <a:rPr lang="en-US" smtClean="0"/>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A65D-C3D1-4AAD-B4CC-7F183540E5F1}" type="slidenum">
              <a:rPr lang="en-US" smtClean="0"/>
              <a:t>‹#›</a:t>
            </a:fld>
            <a:endParaRPr lang="en-US"/>
          </a:p>
        </p:txBody>
      </p:sp>
    </p:spTree>
    <p:extLst>
      <p:ext uri="{BB962C8B-B14F-4D97-AF65-F5344CB8AC3E}">
        <p14:creationId xmlns:p14="http://schemas.microsoft.com/office/powerpoint/2010/main" val="60669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012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26E59-B124-43C6-A9BA-DF3DE1FCEB97}"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A65D-C3D1-4AAD-B4CC-7F183540E5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6365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1.jpeg"/><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2209800" y="5173550"/>
            <a:ext cx="6324600" cy="1015663"/>
          </a:xfrm>
          <a:prstGeom prst="rect">
            <a:avLst/>
          </a:prstGeom>
          <a:noFill/>
        </p:spPr>
        <p:txBody>
          <a:bodyPr wrap="square" rtlCol="0">
            <a:spAutoFit/>
          </a:bodyPr>
          <a:lstStyle/>
          <a:p>
            <a:r>
              <a:rPr lang="en-US" sz="2000" dirty="0" smtClean="0">
                <a:latin typeface="Calibri" panose="020F0502020204030204" pitchFamily="34" charset="0"/>
              </a:rPr>
              <a:t>Juliana Simmons, MSPH, CHES</a:t>
            </a:r>
            <a:br>
              <a:rPr lang="en-US" sz="2000" dirty="0" smtClean="0">
                <a:latin typeface="Calibri" panose="020F0502020204030204" pitchFamily="34" charset="0"/>
              </a:rPr>
            </a:br>
            <a:r>
              <a:rPr lang="en-US" sz="2000" dirty="0" smtClean="0">
                <a:latin typeface="Calibri" panose="020F0502020204030204" pitchFamily="34" charset="0"/>
              </a:rPr>
              <a:t>Environmental and Occupational Health Program Manager</a:t>
            </a:r>
          </a:p>
          <a:p>
            <a:r>
              <a:rPr lang="en-US" sz="2000" dirty="0" smtClean="0">
                <a:latin typeface="Calibri" panose="020F0502020204030204" pitchFamily="34" charset="0"/>
              </a:rPr>
              <a:t>Migrant Clinicians Network</a:t>
            </a:r>
            <a:endParaRPr lang="en-US" sz="2000" dirty="0"/>
          </a:p>
        </p:txBody>
      </p:sp>
      <p:pic>
        <p:nvPicPr>
          <p:cNvPr id="2" name="Picture 1" title="Construction worker in hazmat sui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463749" y="4191000"/>
            <a:ext cx="6172200" cy="1200329"/>
          </a:xfrm>
          <a:prstGeom prst="rect">
            <a:avLst/>
          </a:prstGeom>
        </p:spPr>
        <p:txBody>
          <a:bodyPr wrap="square">
            <a:spAutoFit/>
          </a:bodyPr>
          <a:lstStyle/>
          <a:p>
            <a:pPr algn="ctr"/>
            <a:r>
              <a:rPr lang="en-US" sz="3600" b="1" dirty="0" smtClean="0">
                <a:solidFill>
                  <a:srgbClr val="111111"/>
                </a:solidFill>
                <a:latin typeface="Calibri" panose="020F0502020204030204" pitchFamily="34" charset="0"/>
              </a:rPr>
              <a:t>Promoting </a:t>
            </a:r>
            <a:r>
              <a:rPr lang="en-US" sz="3600" b="1" dirty="0">
                <a:solidFill>
                  <a:srgbClr val="111111"/>
                </a:solidFill>
                <a:latin typeface="Calibri" panose="020F0502020204030204" pitchFamily="34" charset="0"/>
              </a:rPr>
              <a:t>Chemical Safety on the Job</a:t>
            </a:r>
          </a:p>
        </p:txBody>
      </p:sp>
      <p:sp>
        <p:nvSpPr>
          <p:cNvPr id="5" name="Title 4" hidden="1"/>
          <p:cNvSpPr>
            <a:spLocks noGrp="1"/>
          </p:cNvSpPr>
          <p:nvPr>
            <p:ph type="title"/>
          </p:nvPr>
        </p:nvSpPr>
        <p:spPr/>
        <p:txBody>
          <a:bodyPr>
            <a:normAutofit fontScale="90000"/>
          </a:bodyPr>
          <a:lstStyle/>
          <a:p>
            <a:r>
              <a:rPr lang="en-US" b="1" dirty="0">
                <a:solidFill>
                  <a:srgbClr val="111111"/>
                </a:solidFill>
                <a:latin typeface="Calibri" panose="020F0502020204030204" pitchFamily="34" charset="0"/>
              </a:rPr>
              <a:t>Promoting Chemical Safety on the Job</a:t>
            </a:r>
            <a:br>
              <a:rPr lang="en-US" b="1" dirty="0">
                <a:solidFill>
                  <a:srgbClr val="111111"/>
                </a:solidFill>
                <a:latin typeface="Calibri" panose="020F0502020204030204" pitchFamily="34" charset="0"/>
              </a:rPr>
            </a:br>
            <a:endParaRPr lang="en-US" dirty="0"/>
          </a:p>
        </p:txBody>
      </p:sp>
      <p:sp>
        <p:nvSpPr>
          <p:cNvPr id="6" name="Rectangle 5" title="redacted logo"/>
          <p:cNvSpPr/>
          <p:nvPr/>
        </p:nvSpPr>
        <p:spPr>
          <a:xfrm>
            <a:off x="6324600" y="5992879"/>
            <a:ext cx="1447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4379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Keeping records of worke illness or injur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87400"/>
            <a:ext cx="9144000" cy="6096000"/>
          </a:xfrm>
          <a:prstGeom prst="rect">
            <a:avLst/>
          </a:prstGeom>
        </p:spPr>
      </p:pic>
      <p:sp>
        <p:nvSpPr>
          <p:cNvPr id="5" name="Title 4"/>
          <p:cNvSpPr>
            <a:spLocks noGrp="1"/>
          </p:cNvSpPr>
          <p:nvPr>
            <p:ph type="title"/>
          </p:nvPr>
        </p:nvSpPr>
        <p:spPr/>
        <p:txBody>
          <a:bodyPr>
            <a:normAutofit fontScale="90000"/>
          </a:bodyPr>
          <a:lstStyle/>
          <a:p>
            <a:r>
              <a:rPr lang="en-US" dirty="0"/>
              <a:t>Keep records of work-related illnesses and </a:t>
            </a:r>
            <a:r>
              <a:rPr lang="en-US" dirty="0" smtClean="0"/>
              <a:t>injuries</a:t>
            </a:r>
            <a:endParaRPr lang="en-US" dirty="0"/>
          </a:p>
        </p:txBody>
      </p:sp>
    </p:spTree>
    <p:extLst>
      <p:ext uri="{BB962C8B-B14F-4D97-AF65-F5344CB8AC3E}">
        <p14:creationId xmlns:p14="http://schemas.microsoft.com/office/powerpoint/2010/main" val="383329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0F4"/>
        </a:solidFill>
        <a:effectLst/>
      </p:bgPr>
    </p:bg>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n-US" dirty="0"/>
              <a:t>Develop and implement a written hazard communication program and train employees on the hazards they are exposed to</a:t>
            </a:r>
            <a:r>
              <a:rPr lang="en-US" dirty="0" smtClean="0"/>
              <a:t>.</a:t>
            </a:r>
            <a:endParaRPr lang="en-US" dirty="0"/>
          </a:p>
        </p:txBody>
      </p:sp>
      <p:sp>
        <p:nvSpPr>
          <p:cNvPr id="3" name="Content Placeholder 2"/>
          <p:cNvSpPr>
            <a:spLocks noGrp="1"/>
          </p:cNvSpPr>
          <p:nvPr>
            <p:ph idx="4294967295"/>
          </p:nvPr>
        </p:nvSpPr>
        <p:spPr>
          <a:xfrm>
            <a:off x="4953000" y="1600200"/>
            <a:ext cx="4191000" cy="4525963"/>
          </a:xfrm>
        </p:spPr>
        <p:txBody>
          <a:bodyPr/>
          <a:lstStyle/>
          <a:p>
            <a:pPr marL="0" indent="0">
              <a:buNone/>
            </a:pPr>
            <a:r>
              <a:rPr lang="en-US" dirty="0"/>
              <a:t>Develop and implement a written hazard communication program and train employees on the hazards they are exposed </a:t>
            </a:r>
            <a:r>
              <a:rPr lang="en-US" dirty="0" smtClean="0"/>
              <a:t>to.</a:t>
            </a:r>
            <a:endParaRPr lang="en-US" dirty="0"/>
          </a:p>
          <a:p>
            <a:pPr marL="0" indent="0">
              <a:buNone/>
            </a:pPr>
            <a:endParaRPr lang="en-US" dirty="0"/>
          </a:p>
        </p:txBody>
      </p:sp>
      <p:pic>
        <p:nvPicPr>
          <p:cNvPr id="2" name="Picture 1" title="Hazard management procedur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40869" cy="6858000"/>
          </a:xfrm>
          <a:prstGeom prst="rect">
            <a:avLst/>
          </a:prstGeom>
        </p:spPr>
      </p:pic>
    </p:spTree>
    <p:extLst>
      <p:ext uri="{BB962C8B-B14F-4D97-AF65-F5344CB8AC3E}">
        <p14:creationId xmlns:p14="http://schemas.microsoft.com/office/powerpoint/2010/main" val="3110026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39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4114800" cy="1143000"/>
          </a:xfrm>
        </p:spPr>
        <p:txBody>
          <a:bodyPr>
            <a:normAutofit fontScale="90000"/>
          </a:bodyPr>
          <a:lstStyle/>
          <a:p>
            <a:pPr algn="l"/>
            <a:r>
              <a:rPr lang="en-US" dirty="0" smtClean="0">
                <a:solidFill>
                  <a:schemeClr val="bg1">
                    <a:lumMod val="95000"/>
                  </a:schemeClr>
                </a:solidFill>
                <a:effectLst>
                  <a:outerShdw blurRad="38100" dist="38100" dir="2700000" algn="tl">
                    <a:srgbClr val="000000">
                      <a:alpha val="43137"/>
                    </a:srgbClr>
                  </a:outerShdw>
                </a:effectLst>
              </a:rPr>
              <a:t>OSHA’s Hazard Communication Standard</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2590800"/>
            <a:ext cx="4343400" cy="3992563"/>
          </a:xfrm>
        </p:spPr>
        <p:txBody>
          <a:bodyPr/>
          <a:lstStyle/>
          <a:p>
            <a:pPr marL="0" indent="0">
              <a:buNone/>
            </a:pPr>
            <a:r>
              <a:rPr lang="en-US" dirty="0" smtClean="0">
                <a:solidFill>
                  <a:schemeClr val="bg1">
                    <a:lumMod val="95000"/>
                  </a:schemeClr>
                </a:solidFill>
                <a:effectLst>
                  <a:outerShdw blurRad="38100" dist="38100" dir="2700000" algn="tl">
                    <a:srgbClr val="000000">
                      <a:alpha val="43137"/>
                    </a:srgbClr>
                  </a:outerShdw>
                </a:effectLst>
              </a:rPr>
              <a:t>Employers that have hazardous chemicals in their workplaces are required to implement a hazard communication program. </a:t>
            </a:r>
            <a:endParaRPr lang="en-US" dirty="0">
              <a:solidFill>
                <a:schemeClr val="bg1">
                  <a:lumMod val="95000"/>
                </a:schemeClr>
              </a:solidFill>
              <a:effectLst>
                <a:outerShdw blurRad="38100" dist="38100" dir="2700000" algn="tl">
                  <a:srgbClr val="000000">
                    <a:alpha val="43137"/>
                  </a:srgbClr>
                </a:outerShdw>
              </a:effectLst>
            </a:endParaRPr>
          </a:p>
        </p:txBody>
      </p:sp>
      <p:pic>
        <p:nvPicPr>
          <p:cNvPr id="4" name="Picture 3" title="Latino farm wo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6858000"/>
          </a:xfrm>
          <a:prstGeom prst="rect">
            <a:avLst/>
          </a:prstGeom>
          <a:effectLst>
            <a:softEdge rad="63500"/>
          </a:effectLst>
        </p:spPr>
      </p:pic>
    </p:spTree>
    <p:extLst>
      <p:ext uri="{BB962C8B-B14F-4D97-AF65-F5344CB8AC3E}">
        <p14:creationId xmlns:p14="http://schemas.microsoft.com/office/powerpoint/2010/main" val="389083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6693" y="2419889"/>
            <a:ext cx="2446948" cy="2018220"/>
          </a:xfrm>
          <a:custGeom>
            <a:avLst/>
            <a:gdLst>
              <a:gd name="connsiteX0" fmla="*/ 0 w 2446948"/>
              <a:gd name="connsiteY0" fmla="*/ 201822 h 2018220"/>
              <a:gd name="connsiteX1" fmla="*/ 201822 w 2446948"/>
              <a:gd name="connsiteY1" fmla="*/ 0 h 2018220"/>
              <a:gd name="connsiteX2" fmla="*/ 2245126 w 2446948"/>
              <a:gd name="connsiteY2" fmla="*/ 0 h 2018220"/>
              <a:gd name="connsiteX3" fmla="*/ 2446948 w 2446948"/>
              <a:gd name="connsiteY3" fmla="*/ 201822 h 2018220"/>
              <a:gd name="connsiteX4" fmla="*/ 2446948 w 2446948"/>
              <a:gd name="connsiteY4" fmla="*/ 1816398 h 2018220"/>
              <a:gd name="connsiteX5" fmla="*/ 2245126 w 2446948"/>
              <a:gd name="connsiteY5" fmla="*/ 2018220 h 2018220"/>
              <a:gd name="connsiteX6" fmla="*/ 201822 w 2446948"/>
              <a:gd name="connsiteY6" fmla="*/ 2018220 h 2018220"/>
              <a:gd name="connsiteX7" fmla="*/ 0 w 2446948"/>
              <a:gd name="connsiteY7" fmla="*/ 1816398 h 2018220"/>
              <a:gd name="connsiteX8" fmla="*/ 0 w 2446948"/>
              <a:gd name="connsiteY8" fmla="*/ 201822 h 201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48" h="2018220">
                <a:moveTo>
                  <a:pt x="0" y="201822"/>
                </a:moveTo>
                <a:cubicBezTo>
                  <a:pt x="0" y="90359"/>
                  <a:pt x="90359" y="0"/>
                  <a:pt x="201822" y="0"/>
                </a:cubicBezTo>
                <a:lnTo>
                  <a:pt x="2245126" y="0"/>
                </a:lnTo>
                <a:cubicBezTo>
                  <a:pt x="2356589" y="0"/>
                  <a:pt x="2446948" y="90359"/>
                  <a:pt x="2446948" y="201822"/>
                </a:cubicBezTo>
                <a:lnTo>
                  <a:pt x="2446948" y="1816398"/>
                </a:lnTo>
                <a:cubicBezTo>
                  <a:pt x="2446948" y="1927861"/>
                  <a:pt x="2356589" y="2018220"/>
                  <a:pt x="2245126" y="2018220"/>
                </a:cubicBezTo>
                <a:lnTo>
                  <a:pt x="201822" y="2018220"/>
                </a:lnTo>
                <a:cubicBezTo>
                  <a:pt x="90359" y="2018220"/>
                  <a:pt x="0" y="1927861"/>
                  <a:pt x="0" y="1816398"/>
                </a:cubicBezTo>
                <a:lnTo>
                  <a:pt x="0" y="201822"/>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270" tIns="170270" rIns="170270" bIns="602745" numCol="1" spcCol="1270" anchor="t" anchorCtr="0">
            <a:noAutofit/>
          </a:bodyPr>
          <a:lstStyle/>
          <a:p>
            <a:pPr marL="114300" lvl="1" indent="-114300" algn="l" defTabSz="622300">
              <a:lnSpc>
                <a:spcPct val="90000"/>
              </a:lnSpc>
              <a:spcBef>
                <a:spcPct val="0"/>
              </a:spcBef>
              <a:spcAft>
                <a:spcPct val="15000"/>
              </a:spcAft>
              <a:buChar char="••"/>
            </a:pPr>
            <a:r>
              <a:rPr lang="en-US" sz="1400" b="1" kern="1200" smtClean="0"/>
              <a:t>Chemical Manufactuers and Importers </a:t>
            </a:r>
            <a:r>
              <a:rPr lang="en-US" sz="1400" kern="1200" smtClean="0"/>
              <a:t>classify the hazards of chemicals they produce or import, and prepare labels and safety data sheets based on the classifications. </a:t>
            </a:r>
            <a:endParaRPr lang="en-US" sz="1400" kern="1200"/>
          </a:p>
        </p:txBody>
      </p:sp>
      <p:sp>
        <p:nvSpPr>
          <p:cNvPr id="5" name="Shape 4" title="Arrow pointing right"/>
          <p:cNvSpPr/>
          <p:nvPr/>
        </p:nvSpPr>
        <p:spPr>
          <a:xfrm>
            <a:off x="1578214" y="3476986"/>
            <a:ext cx="2466663" cy="2466663"/>
          </a:xfrm>
          <a:prstGeom prst="leftCircularArrow">
            <a:avLst>
              <a:gd name="adj1" fmla="val 2221"/>
              <a:gd name="adj2" fmla="val 267420"/>
              <a:gd name="adj3" fmla="val 2058981"/>
              <a:gd name="adj4" fmla="val 9040540"/>
              <a:gd name="adj5" fmla="val 2591"/>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Freeform 5"/>
          <p:cNvSpPr/>
          <p:nvPr/>
        </p:nvSpPr>
        <p:spPr>
          <a:xfrm>
            <a:off x="700459" y="4005634"/>
            <a:ext cx="2175065" cy="864951"/>
          </a:xfrm>
          <a:custGeom>
            <a:avLst/>
            <a:gdLst>
              <a:gd name="connsiteX0" fmla="*/ 0 w 2175065"/>
              <a:gd name="connsiteY0" fmla="*/ 86495 h 864951"/>
              <a:gd name="connsiteX1" fmla="*/ 86495 w 2175065"/>
              <a:gd name="connsiteY1" fmla="*/ 0 h 864951"/>
              <a:gd name="connsiteX2" fmla="*/ 2088570 w 2175065"/>
              <a:gd name="connsiteY2" fmla="*/ 0 h 864951"/>
              <a:gd name="connsiteX3" fmla="*/ 2175065 w 2175065"/>
              <a:gd name="connsiteY3" fmla="*/ 86495 h 864951"/>
              <a:gd name="connsiteX4" fmla="*/ 2175065 w 2175065"/>
              <a:gd name="connsiteY4" fmla="*/ 778456 h 864951"/>
              <a:gd name="connsiteX5" fmla="*/ 2088570 w 2175065"/>
              <a:gd name="connsiteY5" fmla="*/ 864951 h 864951"/>
              <a:gd name="connsiteX6" fmla="*/ 86495 w 2175065"/>
              <a:gd name="connsiteY6" fmla="*/ 864951 h 864951"/>
              <a:gd name="connsiteX7" fmla="*/ 0 w 2175065"/>
              <a:gd name="connsiteY7" fmla="*/ 778456 h 864951"/>
              <a:gd name="connsiteX8" fmla="*/ 0 w 2175065"/>
              <a:gd name="connsiteY8" fmla="*/ 86495 h 86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065" h="864951">
                <a:moveTo>
                  <a:pt x="0" y="86495"/>
                </a:moveTo>
                <a:cubicBezTo>
                  <a:pt x="0" y="38725"/>
                  <a:pt x="38725" y="0"/>
                  <a:pt x="86495" y="0"/>
                </a:cubicBezTo>
                <a:lnTo>
                  <a:pt x="2088570" y="0"/>
                </a:lnTo>
                <a:cubicBezTo>
                  <a:pt x="2136340" y="0"/>
                  <a:pt x="2175065" y="38725"/>
                  <a:pt x="2175065" y="86495"/>
                </a:cubicBezTo>
                <a:lnTo>
                  <a:pt x="2175065" y="778456"/>
                </a:lnTo>
                <a:cubicBezTo>
                  <a:pt x="2175065" y="826226"/>
                  <a:pt x="2136340" y="864951"/>
                  <a:pt x="2088570" y="864951"/>
                </a:cubicBezTo>
                <a:lnTo>
                  <a:pt x="86495" y="864951"/>
                </a:lnTo>
                <a:cubicBezTo>
                  <a:pt x="38725" y="864951"/>
                  <a:pt x="0" y="826226"/>
                  <a:pt x="0" y="778456"/>
                </a:cubicBezTo>
                <a:lnTo>
                  <a:pt x="0" y="8649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0099" tIns="41844" rIns="50099" bIns="41844" numCol="1" spcCol="1270" anchor="ctr" anchorCtr="0">
            <a:noAutofit/>
          </a:bodyPr>
          <a:lstStyle/>
          <a:p>
            <a:pPr lvl="0" algn="ctr" defTabSz="577850">
              <a:lnSpc>
                <a:spcPct val="90000"/>
              </a:lnSpc>
              <a:spcBef>
                <a:spcPct val="0"/>
              </a:spcBef>
              <a:spcAft>
                <a:spcPct val="35000"/>
              </a:spcAft>
            </a:pPr>
            <a:r>
              <a:rPr lang="en-US" sz="1300" kern="1200" smtClean="0"/>
              <a:t>Chemicals are Shipped to Employers by Chemical Manufacturers, Importers or Distributors</a:t>
            </a:r>
            <a:endParaRPr lang="en-US" sz="1300" kern="1200"/>
          </a:p>
        </p:txBody>
      </p:sp>
      <p:sp>
        <p:nvSpPr>
          <p:cNvPr id="7" name="Freeform 6"/>
          <p:cNvSpPr/>
          <p:nvPr/>
        </p:nvSpPr>
        <p:spPr>
          <a:xfrm>
            <a:off x="3136384" y="1752595"/>
            <a:ext cx="2446948" cy="3352809"/>
          </a:xfrm>
          <a:custGeom>
            <a:avLst/>
            <a:gdLst>
              <a:gd name="connsiteX0" fmla="*/ 0 w 2446948"/>
              <a:gd name="connsiteY0" fmla="*/ 244695 h 3352809"/>
              <a:gd name="connsiteX1" fmla="*/ 244695 w 2446948"/>
              <a:gd name="connsiteY1" fmla="*/ 0 h 3352809"/>
              <a:gd name="connsiteX2" fmla="*/ 2202253 w 2446948"/>
              <a:gd name="connsiteY2" fmla="*/ 0 h 3352809"/>
              <a:gd name="connsiteX3" fmla="*/ 2446948 w 2446948"/>
              <a:gd name="connsiteY3" fmla="*/ 244695 h 3352809"/>
              <a:gd name="connsiteX4" fmla="*/ 2446948 w 2446948"/>
              <a:gd name="connsiteY4" fmla="*/ 3108114 h 3352809"/>
              <a:gd name="connsiteX5" fmla="*/ 2202253 w 2446948"/>
              <a:gd name="connsiteY5" fmla="*/ 3352809 h 3352809"/>
              <a:gd name="connsiteX6" fmla="*/ 244695 w 2446948"/>
              <a:gd name="connsiteY6" fmla="*/ 3352809 h 3352809"/>
              <a:gd name="connsiteX7" fmla="*/ 0 w 2446948"/>
              <a:gd name="connsiteY7" fmla="*/ 3108114 h 3352809"/>
              <a:gd name="connsiteX8" fmla="*/ 0 w 2446948"/>
              <a:gd name="connsiteY8" fmla="*/ 244695 h 335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48" h="3352809">
                <a:moveTo>
                  <a:pt x="0" y="244695"/>
                </a:moveTo>
                <a:cubicBezTo>
                  <a:pt x="0" y="109554"/>
                  <a:pt x="109554" y="0"/>
                  <a:pt x="244695" y="0"/>
                </a:cubicBezTo>
                <a:lnTo>
                  <a:pt x="2202253" y="0"/>
                </a:lnTo>
                <a:cubicBezTo>
                  <a:pt x="2337394" y="0"/>
                  <a:pt x="2446948" y="109554"/>
                  <a:pt x="2446948" y="244695"/>
                </a:cubicBezTo>
                <a:lnTo>
                  <a:pt x="2446948" y="3108114"/>
                </a:lnTo>
                <a:cubicBezTo>
                  <a:pt x="2446948" y="3243255"/>
                  <a:pt x="2337394" y="3352809"/>
                  <a:pt x="2202253" y="3352809"/>
                </a:cubicBezTo>
                <a:lnTo>
                  <a:pt x="244695" y="3352809"/>
                </a:lnTo>
                <a:cubicBezTo>
                  <a:pt x="109554" y="3352809"/>
                  <a:pt x="0" y="3243255"/>
                  <a:pt x="0" y="3108114"/>
                </a:cubicBezTo>
                <a:lnTo>
                  <a:pt x="0" y="244695"/>
                </a:lnTo>
                <a:close/>
              </a:path>
            </a:pathLst>
          </a:custGeom>
        </p:spPr>
        <p:style>
          <a:lnRef idx="2">
            <a:schemeClr val="accent4">
              <a:hueOff val="-2232385"/>
              <a:satOff val="13449"/>
              <a:lumOff val="10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5494" tIns="913953" rIns="195494" bIns="195494" numCol="1" spcCol="1270" anchor="t" anchorCtr="0">
            <a:noAutofit/>
          </a:bodyPr>
          <a:lstStyle/>
          <a:p>
            <a:pPr marL="114300" lvl="1" indent="-114300" algn="l" defTabSz="622300">
              <a:lnSpc>
                <a:spcPct val="90000"/>
              </a:lnSpc>
              <a:spcBef>
                <a:spcPct val="0"/>
              </a:spcBef>
              <a:spcAft>
                <a:spcPct val="15000"/>
              </a:spcAft>
              <a:buChar char="••"/>
            </a:pPr>
            <a:r>
              <a:rPr lang="en-US" sz="1400" b="1" kern="1200" smtClean="0"/>
              <a:t>All Employers </a:t>
            </a:r>
            <a:r>
              <a:rPr lang="en-US" sz="1400" kern="1200" smtClean="0"/>
              <a:t>receive labels containers and safety data sheets with shipped chemicals</a:t>
            </a:r>
            <a:endParaRPr lang="en-US" sz="1400" kern="1200"/>
          </a:p>
          <a:p>
            <a:pPr marL="114300" lvl="1" indent="-114300" algn="l" defTabSz="622300">
              <a:lnSpc>
                <a:spcPct val="90000"/>
              </a:lnSpc>
              <a:spcBef>
                <a:spcPct val="0"/>
              </a:spcBef>
              <a:spcAft>
                <a:spcPct val="15000"/>
              </a:spcAft>
              <a:buChar char="••"/>
            </a:pPr>
            <a:r>
              <a:rPr lang="en-US" sz="1400" b="1" kern="1200" smtClean="0"/>
              <a:t>All Employers </a:t>
            </a:r>
            <a:r>
              <a:rPr lang="en-US" sz="1400" kern="1200" smtClean="0"/>
              <a:t>must prepare a written hazard communication program, including a list of the hazardous chemicals in the workplace. </a:t>
            </a:r>
            <a:endParaRPr lang="en-US" sz="1400" kern="1200"/>
          </a:p>
        </p:txBody>
      </p:sp>
      <p:sp>
        <p:nvSpPr>
          <p:cNvPr id="8" name="Circular Arrow 7" title="Arrow pointing down"/>
          <p:cNvSpPr/>
          <p:nvPr/>
        </p:nvSpPr>
        <p:spPr>
          <a:xfrm rot="21044729">
            <a:off x="4932449" y="649027"/>
            <a:ext cx="1898999" cy="1223621"/>
          </a:xfrm>
          <a:custGeom>
            <a:avLst/>
            <a:gdLst>
              <a:gd name="connsiteX0" fmla="*/ 512848 w 2418092"/>
              <a:gd name="connsiteY0" fmla="*/ 278145 h 2643140"/>
              <a:gd name="connsiteX1" fmla="*/ 1744399 w 2418092"/>
              <a:gd name="connsiteY1" fmla="*/ 169871 h 2643140"/>
              <a:gd name="connsiteX2" fmla="*/ 2382730 w 2418092"/>
              <a:gd name="connsiteY2" fmla="*/ 1189375 h 2643140"/>
              <a:gd name="connsiteX3" fmla="*/ 2411847 w 2418092"/>
              <a:gd name="connsiteY3" fmla="*/ 1187901 h 2643140"/>
              <a:gd name="connsiteX4" fmla="*/ 2365817 w 2418092"/>
              <a:gd name="connsiteY4" fmla="*/ 1263055 h 2643140"/>
              <a:gd name="connsiteX5" fmla="*/ 2309885 w 2418092"/>
              <a:gd name="connsiteY5" fmla="*/ 1193059 h 2643140"/>
              <a:gd name="connsiteX6" fmla="*/ 2339002 w 2418092"/>
              <a:gd name="connsiteY6" fmla="*/ 1191586 h 2643140"/>
              <a:gd name="connsiteX7" fmla="*/ 1724651 w 2418092"/>
              <a:gd name="connsiteY7" fmla="*/ 208908 h 2643140"/>
              <a:gd name="connsiteX8" fmla="*/ 537198 w 2418092"/>
              <a:gd name="connsiteY8" fmla="*/ 314638 h 2643140"/>
              <a:gd name="connsiteX9" fmla="*/ 512848 w 2418092"/>
              <a:gd name="connsiteY9" fmla="*/ 278145 h 2643140"/>
              <a:gd name="connsiteX0" fmla="*/ 0 w 1898999"/>
              <a:gd name="connsiteY0" fmla="*/ 238711 h 1223621"/>
              <a:gd name="connsiteX1" fmla="*/ 1231551 w 1898999"/>
              <a:gd name="connsiteY1" fmla="*/ 130437 h 1223621"/>
              <a:gd name="connsiteX2" fmla="*/ 1869882 w 1898999"/>
              <a:gd name="connsiteY2" fmla="*/ 1149941 h 1223621"/>
              <a:gd name="connsiteX3" fmla="*/ 1898999 w 1898999"/>
              <a:gd name="connsiteY3" fmla="*/ 1148467 h 1223621"/>
              <a:gd name="connsiteX4" fmla="*/ 1852969 w 1898999"/>
              <a:gd name="connsiteY4" fmla="*/ 1223621 h 1223621"/>
              <a:gd name="connsiteX5" fmla="*/ 1797037 w 1898999"/>
              <a:gd name="connsiteY5" fmla="*/ 1153625 h 1223621"/>
              <a:gd name="connsiteX6" fmla="*/ 1826154 w 1898999"/>
              <a:gd name="connsiteY6" fmla="*/ 1152152 h 1223621"/>
              <a:gd name="connsiteX7" fmla="*/ 1211803 w 1898999"/>
              <a:gd name="connsiteY7" fmla="*/ 169474 h 1223621"/>
              <a:gd name="connsiteX8" fmla="*/ 24350 w 1898999"/>
              <a:gd name="connsiteY8" fmla="*/ 275204 h 1223621"/>
              <a:gd name="connsiteX9" fmla="*/ 0 w 1898999"/>
              <a:gd name="connsiteY9" fmla="*/ 238711 h 12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999" h="1223621">
                <a:moveTo>
                  <a:pt x="0" y="238711"/>
                </a:moveTo>
                <a:cubicBezTo>
                  <a:pt x="342142" y="-14883"/>
                  <a:pt x="835215" y="-90610"/>
                  <a:pt x="1231551" y="130437"/>
                </a:cubicBezTo>
                <a:cubicBezTo>
                  <a:pt x="1588535" y="329537"/>
                  <a:pt x="1828906" y="713443"/>
                  <a:pt x="1869882" y="1149941"/>
                </a:cubicBezTo>
                <a:lnTo>
                  <a:pt x="1898999" y="1148467"/>
                </a:lnTo>
                <a:lnTo>
                  <a:pt x="1852969" y="1223621"/>
                </a:lnTo>
                <a:lnTo>
                  <a:pt x="1797037" y="1153625"/>
                </a:lnTo>
                <a:lnTo>
                  <a:pt x="1826154" y="1152152"/>
                </a:lnTo>
                <a:cubicBezTo>
                  <a:pt x="1786079" y="731354"/>
                  <a:pt x="1554844" y="361485"/>
                  <a:pt x="1211803" y="169474"/>
                </a:cubicBezTo>
                <a:cubicBezTo>
                  <a:pt x="829563" y="-44478"/>
                  <a:pt x="370268" y="-3583"/>
                  <a:pt x="24350" y="275204"/>
                </a:cubicBezTo>
                <a:lnTo>
                  <a:pt x="0" y="238711"/>
                </a:lnTo>
                <a:close/>
              </a:path>
            </a:pathLst>
          </a:cu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9" name="Freeform 8"/>
          <p:cNvSpPr/>
          <p:nvPr/>
        </p:nvSpPr>
        <p:spPr>
          <a:xfrm>
            <a:off x="3733809" y="1295400"/>
            <a:ext cx="2175065" cy="864951"/>
          </a:xfrm>
          <a:custGeom>
            <a:avLst/>
            <a:gdLst>
              <a:gd name="connsiteX0" fmla="*/ 0 w 2175065"/>
              <a:gd name="connsiteY0" fmla="*/ 86495 h 864951"/>
              <a:gd name="connsiteX1" fmla="*/ 86495 w 2175065"/>
              <a:gd name="connsiteY1" fmla="*/ 0 h 864951"/>
              <a:gd name="connsiteX2" fmla="*/ 2088570 w 2175065"/>
              <a:gd name="connsiteY2" fmla="*/ 0 h 864951"/>
              <a:gd name="connsiteX3" fmla="*/ 2175065 w 2175065"/>
              <a:gd name="connsiteY3" fmla="*/ 86495 h 864951"/>
              <a:gd name="connsiteX4" fmla="*/ 2175065 w 2175065"/>
              <a:gd name="connsiteY4" fmla="*/ 778456 h 864951"/>
              <a:gd name="connsiteX5" fmla="*/ 2088570 w 2175065"/>
              <a:gd name="connsiteY5" fmla="*/ 864951 h 864951"/>
              <a:gd name="connsiteX6" fmla="*/ 86495 w 2175065"/>
              <a:gd name="connsiteY6" fmla="*/ 864951 h 864951"/>
              <a:gd name="connsiteX7" fmla="*/ 0 w 2175065"/>
              <a:gd name="connsiteY7" fmla="*/ 778456 h 864951"/>
              <a:gd name="connsiteX8" fmla="*/ 0 w 2175065"/>
              <a:gd name="connsiteY8" fmla="*/ 86495 h 86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065" h="864951">
                <a:moveTo>
                  <a:pt x="0" y="86495"/>
                </a:moveTo>
                <a:cubicBezTo>
                  <a:pt x="0" y="38725"/>
                  <a:pt x="38725" y="0"/>
                  <a:pt x="86495" y="0"/>
                </a:cubicBezTo>
                <a:lnTo>
                  <a:pt x="2088570" y="0"/>
                </a:lnTo>
                <a:cubicBezTo>
                  <a:pt x="2136340" y="0"/>
                  <a:pt x="2175065" y="38725"/>
                  <a:pt x="2175065" y="86495"/>
                </a:cubicBezTo>
                <a:lnTo>
                  <a:pt x="2175065" y="778456"/>
                </a:lnTo>
                <a:cubicBezTo>
                  <a:pt x="2175065" y="826226"/>
                  <a:pt x="2136340" y="864951"/>
                  <a:pt x="2088570" y="864951"/>
                </a:cubicBezTo>
                <a:lnTo>
                  <a:pt x="86495" y="864951"/>
                </a:lnTo>
                <a:cubicBezTo>
                  <a:pt x="38725" y="864951"/>
                  <a:pt x="0" y="826226"/>
                  <a:pt x="0" y="778456"/>
                </a:cubicBezTo>
                <a:lnTo>
                  <a:pt x="0" y="86495"/>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50099" tIns="41844" rIns="50099" bIns="41844" numCol="1" spcCol="1270" anchor="ctr" anchorCtr="0">
            <a:noAutofit/>
          </a:bodyPr>
          <a:lstStyle/>
          <a:p>
            <a:pPr lvl="0" algn="ctr" defTabSz="577850">
              <a:lnSpc>
                <a:spcPct val="90000"/>
              </a:lnSpc>
              <a:spcBef>
                <a:spcPct val="0"/>
              </a:spcBef>
              <a:spcAft>
                <a:spcPct val="35000"/>
              </a:spcAft>
            </a:pPr>
            <a:r>
              <a:rPr lang="en-US" sz="1600" kern="1200" smtClean="0"/>
              <a:t>Implement the Program</a:t>
            </a:r>
            <a:endParaRPr lang="en-US" sz="1600" kern="1200"/>
          </a:p>
        </p:txBody>
      </p:sp>
      <p:sp>
        <p:nvSpPr>
          <p:cNvPr id="10" name="Freeform 9"/>
          <p:cNvSpPr/>
          <p:nvPr/>
        </p:nvSpPr>
        <p:spPr>
          <a:xfrm>
            <a:off x="6116074" y="1981208"/>
            <a:ext cx="2446948" cy="3809997"/>
          </a:xfrm>
          <a:custGeom>
            <a:avLst/>
            <a:gdLst>
              <a:gd name="connsiteX0" fmla="*/ 0 w 2446948"/>
              <a:gd name="connsiteY0" fmla="*/ 244695 h 3809997"/>
              <a:gd name="connsiteX1" fmla="*/ 244695 w 2446948"/>
              <a:gd name="connsiteY1" fmla="*/ 0 h 3809997"/>
              <a:gd name="connsiteX2" fmla="*/ 2202253 w 2446948"/>
              <a:gd name="connsiteY2" fmla="*/ 0 h 3809997"/>
              <a:gd name="connsiteX3" fmla="*/ 2446948 w 2446948"/>
              <a:gd name="connsiteY3" fmla="*/ 244695 h 3809997"/>
              <a:gd name="connsiteX4" fmla="*/ 2446948 w 2446948"/>
              <a:gd name="connsiteY4" fmla="*/ 3565302 h 3809997"/>
              <a:gd name="connsiteX5" fmla="*/ 2202253 w 2446948"/>
              <a:gd name="connsiteY5" fmla="*/ 3809997 h 3809997"/>
              <a:gd name="connsiteX6" fmla="*/ 244695 w 2446948"/>
              <a:gd name="connsiteY6" fmla="*/ 3809997 h 3809997"/>
              <a:gd name="connsiteX7" fmla="*/ 0 w 2446948"/>
              <a:gd name="connsiteY7" fmla="*/ 3565302 h 3809997"/>
              <a:gd name="connsiteX8" fmla="*/ 0 w 2446948"/>
              <a:gd name="connsiteY8" fmla="*/ 244695 h 380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48" h="3809997">
                <a:moveTo>
                  <a:pt x="0" y="244695"/>
                </a:moveTo>
                <a:cubicBezTo>
                  <a:pt x="0" y="109554"/>
                  <a:pt x="109554" y="0"/>
                  <a:pt x="244695" y="0"/>
                </a:cubicBezTo>
                <a:lnTo>
                  <a:pt x="2202253" y="0"/>
                </a:lnTo>
                <a:cubicBezTo>
                  <a:pt x="2337394" y="0"/>
                  <a:pt x="2446948" y="109554"/>
                  <a:pt x="2446948" y="244695"/>
                </a:cubicBezTo>
                <a:lnTo>
                  <a:pt x="2446948" y="3565302"/>
                </a:lnTo>
                <a:cubicBezTo>
                  <a:pt x="2446948" y="3700443"/>
                  <a:pt x="2337394" y="3809997"/>
                  <a:pt x="2202253" y="3809997"/>
                </a:cubicBezTo>
                <a:lnTo>
                  <a:pt x="244695" y="3809997"/>
                </a:lnTo>
                <a:cubicBezTo>
                  <a:pt x="109554" y="3809997"/>
                  <a:pt x="0" y="3700443"/>
                  <a:pt x="0" y="3565302"/>
                </a:cubicBezTo>
                <a:lnTo>
                  <a:pt x="0" y="244695"/>
                </a:lnTo>
                <a:close/>
              </a:path>
            </a:pathLst>
          </a:custGeom>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5494" tIns="195494" rIns="195494" bIns="1011922" numCol="1" spcCol="1270" anchor="t" anchorCtr="0">
            <a:noAutofit/>
          </a:bodyPr>
          <a:lstStyle/>
          <a:p>
            <a:pPr marL="0" lvl="1" algn="l" defTabSz="622300">
              <a:lnSpc>
                <a:spcPct val="90000"/>
              </a:lnSpc>
              <a:spcBef>
                <a:spcPct val="0"/>
              </a:spcBef>
              <a:spcAft>
                <a:spcPct val="15000"/>
              </a:spcAft>
            </a:pPr>
            <a:r>
              <a:rPr lang="en-US" sz="1400" kern="1200" smtClean="0"/>
              <a:t>Employers must ensure:</a:t>
            </a:r>
            <a:br>
              <a:rPr lang="en-US" sz="1400" kern="1200" smtClean="0"/>
            </a:br>
            <a:endParaRPr lang="en-US" sz="1400" kern="1200"/>
          </a:p>
          <a:p>
            <a:pPr marL="228600" lvl="2" indent="-114300" algn="l" defTabSz="622300">
              <a:lnSpc>
                <a:spcPct val="90000"/>
              </a:lnSpc>
              <a:spcBef>
                <a:spcPct val="0"/>
              </a:spcBef>
              <a:spcAft>
                <a:spcPct val="15000"/>
              </a:spcAft>
              <a:buChar char="••"/>
            </a:pPr>
            <a:r>
              <a:rPr lang="en-US" sz="1400" b="1" kern="1200" smtClean="0"/>
              <a:t>All containers </a:t>
            </a:r>
            <a:r>
              <a:rPr lang="en-US" sz="1400" kern="1200" smtClean="0"/>
              <a:t>of hazardous chemicals are labeled</a:t>
            </a:r>
            <a:br>
              <a:rPr lang="en-US" sz="1400" kern="1200" smtClean="0"/>
            </a:br>
            <a:endParaRPr lang="en-US" sz="1000" kern="1200"/>
          </a:p>
          <a:p>
            <a:pPr marL="228600" lvl="2" indent="-114300" algn="l" defTabSz="622300">
              <a:lnSpc>
                <a:spcPct val="90000"/>
              </a:lnSpc>
              <a:spcBef>
                <a:spcPct val="0"/>
              </a:spcBef>
              <a:spcAft>
                <a:spcPct val="15000"/>
              </a:spcAft>
              <a:buChar char="••"/>
            </a:pPr>
            <a:r>
              <a:rPr lang="en-US" sz="1400" b="1" kern="1200" smtClean="0"/>
              <a:t>Safety data sheets </a:t>
            </a:r>
            <a:r>
              <a:rPr lang="en-US" sz="1400" kern="1200" smtClean="0"/>
              <a:t>are maintained for all hazardous chemicals</a:t>
            </a:r>
            <a:br>
              <a:rPr lang="en-US" sz="1400" kern="1200" smtClean="0"/>
            </a:br>
            <a:endParaRPr lang="en-US" sz="1000" kern="1200"/>
          </a:p>
          <a:p>
            <a:pPr marL="228600" lvl="2" indent="-114300" algn="l" defTabSz="622300">
              <a:lnSpc>
                <a:spcPct val="90000"/>
              </a:lnSpc>
              <a:spcBef>
                <a:spcPct val="0"/>
              </a:spcBef>
              <a:spcAft>
                <a:spcPct val="15000"/>
              </a:spcAft>
              <a:buChar char="••"/>
            </a:pPr>
            <a:r>
              <a:rPr lang="en-US" sz="1400" b="1" kern="1200" smtClean="0"/>
              <a:t>Workers are trained </a:t>
            </a:r>
            <a:r>
              <a:rPr lang="en-US" sz="1400" kern="1200" smtClean="0"/>
              <a:t>on program elemetns, hazards, protective measures, etc. </a:t>
            </a:r>
            <a:endParaRPr lang="en-US" sz="1400" kern="1200"/>
          </a:p>
        </p:txBody>
      </p:sp>
      <p:sp>
        <p:nvSpPr>
          <p:cNvPr id="11" name="Freeform 10"/>
          <p:cNvSpPr/>
          <p:nvPr/>
        </p:nvSpPr>
        <p:spPr>
          <a:xfrm>
            <a:off x="6553197" y="5257799"/>
            <a:ext cx="2175065" cy="864951"/>
          </a:xfrm>
          <a:custGeom>
            <a:avLst/>
            <a:gdLst>
              <a:gd name="connsiteX0" fmla="*/ 0 w 2175065"/>
              <a:gd name="connsiteY0" fmla="*/ 86495 h 864951"/>
              <a:gd name="connsiteX1" fmla="*/ 86495 w 2175065"/>
              <a:gd name="connsiteY1" fmla="*/ 0 h 864951"/>
              <a:gd name="connsiteX2" fmla="*/ 2088570 w 2175065"/>
              <a:gd name="connsiteY2" fmla="*/ 0 h 864951"/>
              <a:gd name="connsiteX3" fmla="*/ 2175065 w 2175065"/>
              <a:gd name="connsiteY3" fmla="*/ 86495 h 864951"/>
              <a:gd name="connsiteX4" fmla="*/ 2175065 w 2175065"/>
              <a:gd name="connsiteY4" fmla="*/ 778456 h 864951"/>
              <a:gd name="connsiteX5" fmla="*/ 2088570 w 2175065"/>
              <a:gd name="connsiteY5" fmla="*/ 864951 h 864951"/>
              <a:gd name="connsiteX6" fmla="*/ 86495 w 2175065"/>
              <a:gd name="connsiteY6" fmla="*/ 864951 h 864951"/>
              <a:gd name="connsiteX7" fmla="*/ 0 w 2175065"/>
              <a:gd name="connsiteY7" fmla="*/ 778456 h 864951"/>
              <a:gd name="connsiteX8" fmla="*/ 0 w 2175065"/>
              <a:gd name="connsiteY8" fmla="*/ 86495 h 86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065" h="864951">
                <a:moveTo>
                  <a:pt x="0" y="86495"/>
                </a:moveTo>
                <a:cubicBezTo>
                  <a:pt x="0" y="38725"/>
                  <a:pt x="38725" y="0"/>
                  <a:pt x="86495" y="0"/>
                </a:cubicBezTo>
                <a:lnTo>
                  <a:pt x="2088570" y="0"/>
                </a:lnTo>
                <a:cubicBezTo>
                  <a:pt x="2136340" y="0"/>
                  <a:pt x="2175065" y="38725"/>
                  <a:pt x="2175065" y="86495"/>
                </a:cubicBezTo>
                <a:lnTo>
                  <a:pt x="2175065" y="778456"/>
                </a:lnTo>
                <a:cubicBezTo>
                  <a:pt x="2175065" y="826226"/>
                  <a:pt x="2136340" y="864951"/>
                  <a:pt x="2088570" y="864951"/>
                </a:cubicBezTo>
                <a:lnTo>
                  <a:pt x="86495" y="864951"/>
                </a:lnTo>
                <a:cubicBezTo>
                  <a:pt x="38725" y="864951"/>
                  <a:pt x="0" y="826226"/>
                  <a:pt x="0" y="778456"/>
                </a:cubicBezTo>
                <a:lnTo>
                  <a:pt x="0" y="86495"/>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50099" tIns="41844" rIns="50099" bIns="41844" numCol="1" spcCol="1270" anchor="ctr" anchorCtr="0">
            <a:noAutofit/>
          </a:bodyPr>
          <a:lstStyle/>
          <a:p>
            <a:pPr lvl="0" algn="ctr" defTabSz="577850">
              <a:lnSpc>
                <a:spcPct val="90000"/>
              </a:lnSpc>
              <a:spcBef>
                <a:spcPct val="0"/>
              </a:spcBef>
              <a:spcAft>
                <a:spcPct val="35000"/>
              </a:spcAft>
            </a:pPr>
            <a:r>
              <a:rPr lang="en-US" sz="1300" kern="1200" smtClean="0"/>
              <a:t>Keep Information Up to Date</a:t>
            </a:r>
            <a:endParaRPr lang="en-US" sz="1300" kern="1200"/>
          </a:p>
        </p:txBody>
      </p:sp>
      <p:sp>
        <p:nvSpPr>
          <p:cNvPr id="12" name="Title 1"/>
          <p:cNvSpPr txBox="1">
            <a:spLocks/>
          </p:cNvSpPr>
          <p:nvPr/>
        </p:nvSpPr>
        <p:spPr>
          <a:xfrm>
            <a:off x="317641" y="181505"/>
            <a:ext cx="4572000" cy="1143000"/>
          </a:xfrm>
          <a:prstGeom prst="rect">
            <a:avLst/>
          </a:prstGeom>
        </p:spPr>
        <p:txBody>
          <a:bodyP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a:r>
              <a:rPr lang="en-US" sz="3600" dirty="0" smtClean="0"/>
              <a:t>How Hazard Communication </a:t>
            </a:r>
            <a:br>
              <a:rPr lang="en-US" sz="3600" dirty="0" smtClean="0"/>
            </a:br>
            <a:r>
              <a:rPr lang="en-US" sz="3600" dirty="0" smtClean="0"/>
              <a:t>Works</a:t>
            </a:r>
            <a:endParaRPr lang="en-US" sz="3600" dirty="0"/>
          </a:p>
        </p:txBody>
      </p:sp>
      <p:sp>
        <p:nvSpPr>
          <p:cNvPr id="13" name="TextBox 12"/>
          <p:cNvSpPr txBox="1"/>
          <p:nvPr/>
        </p:nvSpPr>
        <p:spPr>
          <a:xfrm>
            <a:off x="304800" y="6400800"/>
            <a:ext cx="8686800" cy="338554"/>
          </a:xfrm>
          <a:prstGeom prst="rect">
            <a:avLst/>
          </a:prstGeom>
          <a:noFill/>
        </p:spPr>
        <p:txBody>
          <a:bodyPr wrap="square" rtlCol="0">
            <a:spAutoFit/>
          </a:bodyPr>
          <a:lstStyle/>
          <a:p>
            <a:r>
              <a:rPr lang="en-US" sz="1600" dirty="0"/>
              <a:t>Source:  https://www.osha.gov/Publications/OSHA3695.pdf</a:t>
            </a:r>
          </a:p>
        </p:txBody>
      </p:sp>
      <p:sp>
        <p:nvSpPr>
          <p:cNvPr id="2" name="Title 1" hidden="1"/>
          <p:cNvSpPr>
            <a:spLocks noGrp="1"/>
          </p:cNvSpPr>
          <p:nvPr>
            <p:ph type="title"/>
          </p:nvPr>
        </p:nvSpPr>
        <p:spPr/>
        <p:txBody>
          <a:bodyPr>
            <a:normAutofit fontScale="90000"/>
          </a:bodyPr>
          <a:lstStyle/>
          <a:p>
            <a:r>
              <a:rPr lang="en-US" dirty="0"/>
              <a:t>How Hazard Communication </a:t>
            </a:r>
            <a:br>
              <a:rPr lang="en-US" dirty="0"/>
            </a:br>
            <a:r>
              <a:rPr lang="en-US" dirty="0" smtClean="0"/>
              <a:t>Works</a:t>
            </a:r>
            <a:endParaRPr lang="en-US" dirty="0"/>
          </a:p>
        </p:txBody>
      </p:sp>
    </p:spTree>
    <p:extLst>
      <p:ext uri="{BB962C8B-B14F-4D97-AF65-F5344CB8AC3E}">
        <p14:creationId xmlns:p14="http://schemas.microsoft.com/office/powerpoint/2010/main" val="1624841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title="Steps to effective hazard management"/>
          <p:cNvGraphicFramePr/>
          <p:nvPr>
            <p:extLst>
              <p:ext uri="{D42A27DB-BD31-4B8C-83A1-F6EECF244321}">
                <p14:modId xmlns:p14="http://schemas.microsoft.com/office/powerpoint/2010/main" val="1066451685"/>
              </p:ext>
            </p:extLst>
          </p:nvPr>
        </p:nvGraphicFramePr>
        <p:xfrm>
          <a:off x="152400" y="11430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fontScale="90000"/>
          </a:bodyPr>
          <a:lstStyle/>
          <a:p>
            <a:r>
              <a:rPr lang="en-US" dirty="0">
                <a:solidFill>
                  <a:srgbClr val="4F81BD">
                    <a:lumMod val="50000"/>
                  </a:srgbClr>
                </a:solidFill>
              </a:rPr>
              <a:t>Steps to an Effective Hazard Communication </a:t>
            </a:r>
            <a:r>
              <a:rPr lang="en-US" dirty="0" smtClean="0">
                <a:solidFill>
                  <a:srgbClr val="4F81BD">
                    <a:lumMod val="50000"/>
                  </a:srgbClr>
                </a:solidFill>
              </a:rPr>
              <a:t>Program</a:t>
            </a:r>
            <a:endParaRPr lang="en-US" dirty="0"/>
          </a:p>
        </p:txBody>
      </p:sp>
    </p:spTree>
    <p:extLst>
      <p:ext uri="{BB962C8B-B14F-4D97-AF65-F5344CB8AC3E}">
        <p14:creationId xmlns:p14="http://schemas.microsoft.com/office/powerpoint/2010/main" val="36970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B4C5ACA7-9CDB-40BE-A88E-CFE4F9C946BC}"/>
                                            </p:graphicEl>
                                          </p:spTgt>
                                        </p:tgtEl>
                                        <p:attrNameLst>
                                          <p:attrName>style.visibility</p:attrName>
                                        </p:attrNameLst>
                                      </p:cBhvr>
                                      <p:to>
                                        <p:strVal val="visible"/>
                                      </p:to>
                                    </p:set>
                                    <p:animEffect transition="in" filter="wipe(left)">
                                      <p:cBhvr>
                                        <p:cTn id="7" dur="500"/>
                                        <p:tgtEl>
                                          <p:spTgt spid="2">
                                            <p:graphicEl>
                                              <a:dgm id="{B4C5ACA7-9CDB-40BE-A88E-CFE4F9C946B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D6AF2F9D-3815-4E29-A2FD-96776D96116B}"/>
                                            </p:graphicEl>
                                          </p:spTgt>
                                        </p:tgtEl>
                                        <p:attrNameLst>
                                          <p:attrName>style.visibility</p:attrName>
                                        </p:attrNameLst>
                                      </p:cBhvr>
                                      <p:to>
                                        <p:strVal val="visible"/>
                                      </p:to>
                                    </p:set>
                                    <p:animEffect transition="in" filter="wipe(left)">
                                      <p:cBhvr>
                                        <p:cTn id="12" dur="500"/>
                                        <p:tgtEl>
                                          <p:spTgt spid="2">
                                            <p:graphicEl>
                                              <a:dgm id="{D6AF2F9D-3815-4E29-A2FD-96776D96116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5FF911DF-1FFD-49A5-BCB6-B00F0C548657}"/>
                                            </p:graphicEl>
                                          </p:spTgt>
                                        </p:tgtEl>
                                        <p:attrNameLst>
                                          <p:attrName>style.visibility</p:attrName>
                                        </p:attrNameLst>
                                      </p:cBhvr>
                                      <p:to>
                                        <p:strVal val="visible"/>
                                      </p:to>
                                    </p:set>
                                    <p:animEffect transition="in" filter="wipe(left)">
                                      <p:cBhvr>
                                        <p:cTn id="15" dur="500"/>
                                        <p:tgtEl>
                                          <p:spTgt spid="2">
                                            <p:graphicEl>
                                              <a:dgm id="{5FF911DF-1FFD-49A5-BCB6-B00F0C5486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F2E11686-23E9-40FF-8000-0A1E50FAE0A0}"/>
                                            </p:graphicEl>
                                          </p:spTgt>
                                        </p:tgtEl>
                                        <p:attrNameLst>
                                          <p:attrName>style.visibility</p:attrName>
                                        </p:attrNameLst>
                                      </p:cBhvr>
                                      <p:to>
                                        <p:strVal val="visible"/>
                                      </p:to>
                                    </p:set>
                                    <p:animEffect transition="in" filter="wipe(left)">
                                      <p:cBhvr>
                                        <p:cTn id="20" dur="500"/>
                                        <p:tgtEl>
                                          <p:spTgt spid="2">
                                            <p:graphicEl>
                                              <a:dgm id="{F2E11686-23E9-40FF-8000-0A1E50FAE0A0}"/>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86CE55FE-B398-4E1C-B39C-D8BF055B20E4}"/>
                                            </p:graphicEl>
                                          </p:spTgt>
                                        </p:tgtEl>
                                        <p:attrNameLst>
                                          <p:attrName>style.visibility</p:attrName>
                                        </p:attrNameLst>
                                      </p:cBhvr>
                                      <p:to>
                                        <p:strVal val="visible"/>
                                      </p:to>
                                    </p:set>
                                    <p:animEffect transition="in" filter="wipe(left)">
                                      <p:cBhvr>
                                        <p:cTn id="23" dur="500"/>
                                        <p:tgtEl>
                                          <p:spTgt spid="2">
                                            <p:graphicEl>
                                              <a:dgm id="{86CE55FE-B398-4E1C-B39C-D8BF055B20E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8BE63C96-77BF-4BD9-9A82-984E80798AA5}"/>
                                            </p:graphicEl>
                                          </p:spTgt>
                                        </p:tgtEl>
                                        <p:attrNameLst>
                                          <p:attrName>style.visibility</p:attrName>
                                        </p:attrNameLst>
                                      </p:cBhvr>
                                      <p:to>
                                        <p:strVal val="visible"/>
                                      </p:to>
                                    </p:set>
                                    <p:animEffect transition="in" filter="wipe(left)">
                                      <p:cBhvr>
                                        <p:cTn id="28" dur="500"/>
                                        <p:tgtEl>
                                          <p:spTgt spid="2">
                                            <p:graphicEl>
                                              <a:dgm id="{8BE63C96-77BF-4BD9-9A82-984E80798AA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E225F2E0-0600-454A-9FE3-9C9311D54ACD}"/>
                                            </p:graphicEl>
                                          </p:spTgt>
                                        </p:tgtEl>
                                        <p:attrNameLst>
                                          <p:attrName>style.visibility</p:attrName>
                                        </p:attrNameLst>
                                      </p:cBhvr>
                                      <p:to>
                                        <p:strVal val="visible"/>
                                      </p:to>
                                    </p:set>
                                    <p:animEffect transition="in" filter="wipe(left)">
                                      <p:cBhvr>
                                        <p:cTn id="31" dur="500"/>
                                        <p:tgtEl>
                                          <p:spTgt spid="2">
                                            <p:graphicEl>
                                              <a:dgm id="{E225F2E0-0600-454A-9FE3-9C9311D54AC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5725B5C5-4422-4078-B14E-AFABC5900CD4}"/>
                                            </p:graphicEl>
                                          </p:spTgt>
                                        </p:tgtEl>
                                        <p:attrNameLst>
                                          <p:attrName>style.visibility</p:attrName>
                                        </p:attrNameLst>
                                      </p:cBhvr>
                                      <p:to>
                                        <p:strVal val="visible"/>
                                      </p:to>
                                    </p:set>
                                    <p:animEffect transition="in" filter="wipe(left)">
                                      <p:cBhvr>
                                        <p:cTn id="36" dur="500"/>
                                        <p:tgtEl>
                                          <p:spTgt spid="2">
                                            <p:graphicEl>
                                              <a:dgm id="{5725B5C5-4422-4078-B14E-AFABC5900CD4}"/>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7A446A29-F859-4F9A-8342-BE9B90EBC49C}"/>
                                            </p:graphicEl>
                                          </p:spTgt>
                                        </p:tgtEl>
                                        <p:attrNameLst>
                                          <p:attrName>style.visibility</p:attrName>
                                        </p:attrNameLst>
                                      </p:cBhvr>
                                      <p:to>
                                        <p:strVal val="visible"/>
                                      </p:to>
                                    </p:set>
                                    <p:animEffect transition="in" filter="wipe(left)">
                                      <p:cBhvr>
                                        <p:cTn id="39" dur="500"/>
                                        <p:tgtEl>
                                          <p:spTgt spid="2">
                                            <p:graphicEl>
                                              <a:dgm id="{7A446A29-F859-4F9A-8342-BE9B90EBC49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graphicEl>
                                              <a:dgm id="{FE7C2472-7A70-467A-9901-F9AB129BB8BA}"/>
                                            </p:graphicEl>
                                          </p:spTgt>
                                        </p:tgtEl>
                                        <p:attrNameLst>
                                          <p:attrName>style.visibility</p:attrName>
                                        </p:attrNameLst>
                                      </p:cBhvr>
                                      <p:to>
                                        <p:strVal val="visible"/>
                                      </p:to>
                                    </p:set>
                                    <p:animEffect transition="in" filter="wipe(left)">
                                      <p:cBhvr>
                                        <p:cTn id="44" dur="500"/>
                                        <p:tgtEl>
                                          <p:spTgt spid="2">
                                            <p:graphicEl>
                                              <a:dgm id="{FE7C2472-7A70-467A-9901-F9AB129BB8BA}"/>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C4BE8A19-E3EA-4300-9122-7EFF02E212FA}"/>
                                            </p:graphicEl>
                                          </p:spTgt>
                                        </p:tgtEl>
                                        <p:attrNameLst>
                                          <p:attrName>style.visibility</p:attrName>
                                        </p:attrNameLst>
                                      </p:cBhvr>
                                      <p:to>
                                        <p:strVal val="visible"/>
                                      </p:to>
                                    </p:set>
                                    <p:animEffect transition="in" filter="wipe(left)">
                                      <p:cBhvr>
                                        <p:cTn id="47" dur="500"/>
                                        <p:tgtEl>
                                          <p:spTgt spid="2">
                                            <p:graphicEl>
                                              <a:dgm id="{C4BE8A19-E3EA-4300-9122-7EFF02E212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Autofit/>
          </a:bodyPr>
          <a:lstStyle/>
          <a:p>
            <a:r>
              <a:rPr lang="en-US" sz="5400" dirty="0">
                <a:solidFill>
                  <a:schemeClr val="bg1"/>
                </a:solidFill>
                <a:effectLst>
                  <a:outerShdw blurRad="38100" dist="38100" dir="2700000" algn="tl">
                    <a:srgbClr val="000000">
                      <a:alpha val="43137"/>
                    </a:srgbClr>
                  </a:outerShdw>
                </a:effectLst>
              </a:rPr>
              <a:t>Learn the standard and identify a champion</a:t>
            </a:r>
            <a:br>
              <a:rPr lang="en-US" sz="5400" dirty="0">
                <a:solidFill>
                  <a:schemeClr val="bg1"/>
                </a:solidFill>
                <a:effectLst>
                  <a:outerShdw blurRad="38100" dist="38100" dir="2700000" algn="tl">
                    <a:srgbClr val="000000">
                      <a:alpha val="43137"/>
                    </a:srgbClr>
                  </a:outerShdw>
                </a:effectLst>
              </a:rPr>
            </a:br>
            <a:endParaRPr lang="en-US" sz="5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743200"/>
            <a:ext cx="8229600" cy="3382963"/>
          </a:xfrm>
        </p:spPr>
        <p:txBody>
          <a:bodyPr/>
          <a:lstStyle/>
          <a:p>
            <a:r>
              <a:rPr lang="en-US" dirty="0" smtClean="0">
                <a:solidFill>
                  <a:schemeClr val="bg1"/>
                </a:solidFill>
                <a:effectLst>
                  <a:outerShdw blurRad="38100" dist="38100" dir="2700000" algn="tl">
                    <a:srgbClr val="000000">
                      <a:alpha val="43137"/>
                    </a:srgbClr>
                  </a:outerShdw>
                </a:effectLst>
              </a:rPr>
              <a:t>Download </a:t>
            </a:r>
            <a:r>
              <a:rPr lang="en-US" dirty="0">
                <a:solidFill>
                  <a:schemeClr val="bg1"/>
                </a:solidFill>
                <a:effectLst>
                  <a:outerShdw blurRad="38100" dist="38100" dir="2700000" algn="tl">
                    <a:srgbClr val="000000">
                      <a:alpha val="43137"/>
                    </a:srgbClr>
                  </a:outerShdw>
                </a:effectLst>
              </a:rPr>
              <a:t>the standard: www.osha.gov/ </a:t>
            </a:r>
            <a:r>
              <a:rPr lang="en-US" dirty="0" err="1" smtClean="0">
                <a:solidFill>
                  <a:schemeClr val="bg1"/>
                </a:solidFill>
                <a:effectLst>
                  <a:outerShdw blurRad="38100" dist="38100" dir="2700000" algn="tl">
                    <a:srgbClr val="000000">
                      <a:alpha val="43137"/>
                    </a:srgbClr>
                  </a:outerShdw>
                </a:effectLst>
              </a:rPr>
              <a:t>dsg</a:t>
            </a:r>
            <a:r>
              <a:rPr lang="en-US" dirty="0" smtClean="0">
                <a:solidFill>
                  <a:schemeClr val="bg1"/>
                </a:solidFill>
                <a:effectLst>
                  <a:outerShdw blurRad="38100" dist="38100" dir="2700000" algn="tl">
                    <a:srgbClr val="000000">
                      <a:alpha val="43137"/>
                    </a:srgbClr>
                  </a:outerShdw>
                </a:effectLst>
              </a:rPr>
              <a:t>/</a:t>
            </a:r>
            <a:r>
              <a:rPr lang="en-US" dirty="0" err="1" smtClean="0">
                <a:solidFill>
                  <a:schemeClr val="bg1"/>
                </a:solidFill>
                <a:effectLst>
                  <a:outerShdw blurRad="38100" dist="38100" dir="2700000" algn="tl">
                    <a:srgbClr val="000000">
                      <a:alpha val="43137"/>
                    </a:srgbClr>
                  </a:outerShdw>
                </a:effectLst>
              </a:rPr>
              <a:t>hazcom</a:t>
            </a:r>
            <a:endParaRPr lang="en-US" dirty="0" smtClean="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Hazard communication coordinator should be someone who can ensure that the training and other activities take place according to the written plan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375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Hazard communica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9858" y="2133600"/>
            <a:ext cx="4848637"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fontScale="90000"/>
          </a:bodyPr>
          <a:lstStyle/>
          <a:p>
            <a:r>
              <a:rPr lang="en-US" dirty="0"/>
              <a:t>Prepare and implement a written Hazard Communication Program</a:t>
            </a:r>
            <a:br>
              <a:rPr lang="en-US" dirty="0"/>
            </a:br>
            <a:endParaRPr lang="en-US" dirty="0"/>
          </a:p>
        </p:txBody>
      </p:sp>
      <p:sp>
        <p:nvSpPr>
          <p:cNvPr id="3" name="Content Placeholder 2"/>
          <p:cNvSpPr>
            <a:spLocks noGrp="1"/>
          </p:cNvSpPr>
          <p:nvPr>
            <p:ph idx="1"/>
          </p:nvPr>
        </p:nvSpPr>
        <p:spPr>
          <a:xfrm>
            <a:off x="381000" y="2362200"/>
            <a:ext cx="3962400" cy="4144963"/>
          </a:xfrm>
        </p:spPr>
        <p:txBody>
          <a:bodyPr/>
          <a:lstStyle/>
          <a:p>
            <a:pPr marL="0" indent="0">
              <a:buNone/>
            </a:pPr>
            <a:r>
              <a:rPr lang="en-US" dirty="0" smtClean="0"/>
              <a:t>Must address:</a:t>
            </a:r>
          </a:p>
          <a:p>
            <a:pPr lvl="1"/>
            <a:r>
              <a:rPr lang="en-US" dirty="0" smtClean="0"/>
              <a:t>Labels and other forms of warning</a:t>
            </a:r>
          </a:p>
          <a:p>
            <a:pPr lvl="1"/>
            <a:r>
              <a:rPr lang="en-US" dirty="0" smtClean="0"/>
              <a:t>Safety data sheets</a:t>
            </a:r>
          </a:p>
          <a:p>
            <a:pPr lvl="1"/>
            <a:r>
              <a:rPr lang="en-US" dirty="0" smtClean="0"/>
              <a:t>Employee training in the workplace</a:t>
            </a:r>
            <a:endParaRPr lang="en-US" dirty="0"/>
          </a:p>
        </p:txBody>
      </p:sp>
    </p:spTree>
    <p:extLst>
      <p:ext uri="{BB962C8B-B14F-4D97-AF65-F5344CB8AC3E}">
        <p14:creationId xmlns:p14="http://schemas.microsoft.com/office/powerpoint/2010/main" val="163023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esticide labe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098955" cy="6858000"/>
          </a:xfrm>
          <a:prstGeom prst="rect">
            <a:avLst/>
          </a:prstGeom>
        </p:spPr>
      </p:pic>
      <p:sp>
        <p:nvSpPr>
          <p:cNvPr id="4" name="Title 3"/>
          <p:cNvSpPr>
            <a:spLocks noGrp="1"/>
          </p:cNvSpPr>
          <p:nvPr>
            <p:ph type="title"/>
          </p:nvPr>
        </p:nvSpPr>
        <p:spPr>
          <a:xfrm>
            <a:off x="3581400" y="152400"/>
            <a:ext cx="5029200" cy="1143000"/>
          </a:xfrm>
        </p:spPr>
        <p:txBody>
          <a:bodyPr>
            <a:normAutofit fontScale="90000"/>
          </a:bodyPr>
          <a:lstStyle/>
          <a:p>
            <a:r>
              <a:rPr lang="en-US" dirty="0"/>
              <a:t>Ensure containers are </a:t>
            </a:r>
            <a:r>
              <a:rPr lang="en-US" dirty="0" smtClean="0"/>
              <a:t>labeled</a:t>
            </a:r>
            <a:endParaRPr lang="en-US" dirty="0"/>
          </a:p>
        </p:txBody>
      </p:sp>
    </p:spTree>
    <p:extLst>
      <p:ext uri="{BB962C8B-B14F-4D97-AF65-F5344CB8AC3E}">
        <p14:creationId xmlns:p14="http://schemas.microsoft.com/office/powerpoint/2010/main" val="164995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Labels</a:t>
            </a:r>
          </a:p>
        </p:txBody>
      </p:sp>
      <p:sp>
        <p:nvSpPr>
          <p:cNvPr id="3" name="Content Placeholder 2"/>
          <p:cNvSpPr>
            <a:spLocks noGrp="1"/>
          </p:cNvSpPr>
          <p:nvPr>
            <p:ph idx="4294967295"/>
          </p:nvPr>
        </p:nvSpPr>
        <p:spPr>
          <a:xfrm>
            <a:off x="502599" y="3404497"/>
            <a:ext cx="8229600" cy="3154363"/>
          </a:xfrm>
        </p:spPr>
        <p:txBody>
          <a:bodyPr/>
          <a:lstStyle/>
          <a:p>
            <a:pPr>
              <a:buFont typeface="Wingdings" panose="05000000000000000000" pitchFamily="2" charset="2"/>
              <a:buChar char="ü"/>
            </a:pPr>
            <a:r>
              <a:rPr lang="en-US" dirty="0" smtClean="0"/>
              <a:t>Can use manufacturer labels or labels from a third party system</a:t>
            </a:r>
          </a:p>
          <a:p>
            <a:pPr>
              <a:buFont typeface="Wingdings" panose="05000000000000000000" pitchFamily="2" charset="2"/>
              <a:buChar char="ü"/>
            </a:pPr>
            <a:r>
              <a:rPr lang="en-US" dirty="0" smtClean="0"/>
              <a:t>Labels must include at least:</a:t>
            </a:r>
          </a:p>
          <a:p>
            <a:pPr lvl="1">
              <a:buFont typeface="Arial" panose="020B0604020202020204" pitchFamily="34" charset="0"/>
              <a:buChar char="•"/>
            </a:pPr>
            <a:r>
              <a:rPr lang="en-US" dirty="0" smtClean="0"/>
              <a:t>A product identifier</a:t>
            </a:r>
          </a:p>
          <a:p>
            <a:pPr lvl="1">
              <a:buFont typeface="Arial" panose="020B0604020202020204" pitchFamily="34" charset="0"/>
              <a:buChar char="•"/>
            </a:pPr>
            <a:r>
              <a:rPr lang="en-US" dirty="0" smtClean="0"/>
              <a:t>General information concerning the hazards of the chemical</a:t>
            </a:r>
            <a:endParaRPr lang="en-US" dirty="0"/>
          </a:p>
        </p:txBody>
      </p:sp>
      <p:pic>
        <p:nvPicPr>
          <p:cNvPr id="5" name="Picture 4" title="Pesticid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84415">
            <a:off x="410363" y="486514"/>
            <a:ext cx="2709387" cy="2042100"/>
          </a:xfrm>
          <a:prstGeom prst="rect">
            <a:avLst/>
          </a:prstGeom>
          <a:ln>
            <a:noFill/>
          </a:ln>
          <a:effectLst>
            <a:outerShdw blurRad="292100" dist="139700" dir="2700000" algn="tl" rotWithShape="0">
              <a:srgbClr val="333333">
                <a:alpha val="65000"/>
              </a:srgbClr>
            </a:outerShdw>
          </a:effectLst>
        </p:spPr>
      </p:pic>
      <p:pic>
        <p:nvPicPr>
          <p:cNvPr id="2050" name="Picture 2" title="Cleaning produc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1513" y="846567"/>
            <a:ext cx="2631772" cy="1973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title="Herbicide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749711">
            <a:off x="6129640" y="605954"/>
            <a:ext cx="2616057" cy="2101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584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Pictograms</a:t>
            </a:r>
            <a:endParaRPr lang="en-US" dirty="0"/>
          </a:p>
        </p:txBody>
      </p:sp>
      <p:pic>
        <p:nvPicPr>
          <p:cNvPr id="3074" name="Picture 2" title="Pictogram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667000" y="1295400"/>
            <a:ext cx="3810000" cy="483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232264"/>
            <a:ext cx="7162800" cy="646331"/>
          </a:xfrm>
          <a:prstGeom prst="rect">
            <a:avLst/>
          </a:prstGeom>
          <a:noFill/>
        </p:spPr>
        <p:txBody>
          <a:bodyPr wrap="square" rtlCol="0">
            <a:spAutoFit/>
          </a:bodyPr>
          <a:lstStyle/>
          <a:p>
            <a:r>
              <a:rPr lang="en-US" dirty="0"/>
              <a:t>Source: https://www.osha.gov/Publications/OSHA3695.pdf</a:t>
            </a:r>
          </a:p>
          <a:p>
            <a:endParaRPr lang="en-US" dirty="0"/>
          </a:p>
        </p:txBody>
      </p:sp>
    </p:spTree>
    <p:extLst>
      <p:ext uri="{BB962C8B-B14F-4D97-AF65-F5344CB8AC3E}">
        <p14:creationId xmlns:p14="http://schemas.microsoft.com/office/powerpoint/2010/main" val="1233275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Farmworkers participating in a train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Rectangle 2"/>
          <p:cNvSpPr/>
          <p:nvPr/>
        </p:nvSpPr>
        <p:spPr>
          <a:xfrm>
            <a:off x="3279098" y="5116166"/>
            <a:ext cx="4572000" cy="1200329"/>
          </a:xfrm>
          <a:prstGeom prst="rect">
            <a:avLst/>
          </a:prstGeom>
        </p:spPr>
        <p:txBody>
          <a:bodyPr>
            <a:spAutoFit/>
          </a:bodyPr>
          <a:lstStyle/>
          <a:p>
            <a:pPr algn="ctr"/>
            <a:r>
              <a:rPr lang="en-US" sz="3600" dirty="0">
                <a:solidFill>
                  <a:prstClr val="white"/>
                </a:solidFill>
                <a:effectLst>
                  <a:outerShdw blurRad="38100" dist="38100" dir="2700000" algn="tl">
                    <a:srgbClr val="000000">
                      <a:alpha val="43137"/>
                    </a:srgbClr>
                  </a:outerShdw>
                </a:effectLst>
              </a:rPr>
              <a:t>We offer health and </a:t>
            </a:r>
            <a:r>
              <a:rPr lang="en-US" sz="3600" dirty="0" smtClean="0">
                <a:solidFill>
                  <a:prstClr val="white"/>
                </a:solidFill>
                <a:effectLst>
                  <a:outerShdw blurRad="38100" dist="38100" dir="2700000" algn="tl">
                    <a:srgbClr val="000000">
                      <a:alpha val="43137"/>
                    </a:srgbClr>
                  </a:outerShdw>
                </a:effectLst>
              </a:rPr>
              <a:t>safety </a:t>
            </a:r>
            <a:r>
              <a:rPr lang="en-US" sz="3600" dirty="0" smtClean="0">
                <a:solidFill>
                  <a:prstClr val="white"/>
                </a:solidFill>
                <a:effectLst>
                  <a:outerShdw blurRad="38100" dist="38100" dir="2700000" algn="tl">
                    <a:srgbClr val="000000">
                      <a:alpha val="43137"/>
                    </a:srgbClr>
                  </a:outerShdw>
                </a:effectLst>
              </a:rPr>
              <a:t>training. </a:t>
            </a:r>
            <a:endParaRPr lang="en-US" sz="3600" dirty="0">
              <a:solidFill>
                <a:prstClr val="white"/>
              </a:solidFill>
              <a:effectLst>
                <a:outerShdw blurRad="38100" dist="38100" dir="2700000" algn="tl">
                  <a:srgbClr val="000000">
                    <a:alpha val="43137"/>
                  </a:srgbClr>
                </a:outerShdw>
              </a:effectLst>
            </a:endParaRPr>
          </a:p>
        </p:txBody>
      </p:sp>
      <p:sp>
        <p:nvSpPr>
          <p:cNvPr id="4" name="Title 3" hidden="1"/>
          <p:cNvSpPr>
            <a:spLocks noGrp="1"/>
          </p:cNvSpPr>
          <p:nvPr>
            <p:ph type="title"/>
          </p:nvPr>
        </p:nvSpPr>
        <p:spPr/>
        <p:txBody>
          <a:bodyPr>
            <a:normAutofit fontScale="90000"/>
          </a:bodyPr>
          <a:lstStyle/>
          <a:p>
            <a:r>
              <a:rPr lang="en-US" dirty="0">
                <a:solidFill>
                  <a:prstClr val="white"/>
                </a:solidFill>
                <a:effectLst>
                  <a:outerShdw blurRad="38100" dist="38100" dir="2700000" algn="tl">
                    <a:srgbClr val="000000">
                      <a:alpha val="43137"/>
                    </a:srgbClr>
                  </a:outerShdw>
                </a:effectLst>
              </a:rPr>
              <a:t>We offer health and safety training at no cost to employees. </a:t>
            </a:r>
            <a:endParaRPr lang="en-US" dirty="0"/>
          </a:p>
        </p:txBody>
      </p:sp>
    </p:spTree>
    <p:extLst>
      <p:ext uri="{BB962C8B-B14F-4D97-AF65-F5344CB8AC3E}">
        <p14:creationId xmlns:p14="http://schemas.microsoft.com/office/powerpoint/2010/main" val="1786447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Label Elements</a:t>
            </a:r>
            <a:endParaRPr lang="en-US" dirty="0"/>
          </a:p>
        </p:txBody>
      </p:sp>
      <p:pic>
        <p:nvPicPr>
          <p:cNvPr id="4098" name="Picture 2" title="Product identifier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262062" y="1815306"/>
            <a:ext cx="66198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232264"/>
            <a:ext cx="7162800" cy="646331"/>
          </a:xfrm>
          <a:prstGeom prst="rect">
            <a:avLst/>
          </a:prstGeom>
          <a:noFill/>
        </p:spPr>
        <p:txBody>
          <a:bodyPr wrap="square" rtlCol="0">
            <a:spAutoFit/>
          </a:bodyPr>
          <a:lstStyle/>
          <a:p>
            <a:r>
              <a:rPr lang="en-US" dirty="0"/>
              <a:t>Source: https://www.osha.gov/Publications/OSHA3695.pdf</a:t>
            </a:r>
          </a:p>
          <a:p>
            <a:endParaRPr lang="en-US" dirty="0"/>
          </a:p>
        </p:txBody>
      </p:sp>
    </p:spTree>
    <p:extLst>
      <p:ext uri="{BB962C8B-B14F-4D97-AF65-F5344CB8AC3E}">
        <p14:creationId xmlns:p14="http://schemas.microsoft.com/office/powerpoint/2010/main" val="1059509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7282" name="TextBox 5"/>
          <p:cNvSpPr txBox="1">
            <a:spLocks noChangeArrowheads="1"/>
          </p:cNvSpPr>
          <p:nvPr>
            <p:custDataLst>
              <p:tags r:id="rId1"/>
            </p:custDataLst>
          </p:nvPr>
        </p:nvSpPr>
        <p:spPr bwMode="auto">
          <a:xfrm>
            <a:off x="76200" y="1571997"/>
            <a:ext cx="4357258" cy="2923803"/>
          </a:xfrm>
          <a:prstGeom prst="rect">
            <a:avLst/>
          </a:prstGeom>
          <a:noFill/>
          <a:ln w="9525">
            <a:noFill/>
            <a:miter lim="800000"/>
            <a:headEnd/>
            <a:tailEnd/>
          </a:ln>
        </p:spPr>
        <p:txBody>
          <a:bodyPr wrap="square" lIns="91365" tIns="45683" rIns="91365" bIns="45683">
            <a:spAutoFit/>
          </a:bodyPr>
          <a:lstStyle/>
          <a:p>
            <a:pPr algn="ctr" defTabSz="820583" fontAlgn="base">
              <a:spcBef>
                <a:spcPct val="0"/>
              </a:spcBef>
              <a:spcAft>
                <a:spcPct val="0"/>
              </a:spcAft>
            </a:pPr>
            <a:r>
              <a:rPr lang="es-MX" sz="72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Safety Data </a:t>
            </a:r>
            <a:r>
              <a:rPr lang="es-MX" sz="7200" dirty="0" err="1">
                <a:solidFill>
                  <a:srgbClr val="FFFFFF"/>
                </a:solidFill>
                <a:effectLst>
                  <a:outerShdw blurRad="38100" dist="38100" dir="2700000" algn="tl">
                    <a:srgbClr val="000000">
                      <a:alpha val="43137"/>
                    </a:srgbClr>
                  </a:outerShdw>
                </a:effectLst>
                <a:latin typeface="Calibri" panose="020F0502020204030204" pitchFamily="34" charset="0"/>
                <a:cs typeface="Arial" charset="0"/>
              </a:rPr>
              <a:t>Sheet</a:t>
            </a:r>
            <a:endParaRPr lang="es-MX" sz="72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endParaRPr>
          </a:p>
          <a:p>
            <a:pPr algn="ctr" defTabSz="820583" fontAlgn="base">
              <a:spcBef>
                <a:spcPct val="0"/>
              </a:spcBef>
              <a:spcAft>
                <a:spcPct val="0"/>
              </a:spcAft>
            </a:pPr>
            <a:r>
              <a:rPr lang="es-MX" sz="4000"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(SDS)</a:t>
            </a:r>
          </a:p>
        </p:txBody>
      </p:sp>
      <p:pic>
        <p:nvPicPr>
          <p:cNvPr id="17410" name="Picture 2" title="Man reading safety data shee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3458" y="0"/>
            <a:ext cx="4710545" cy="6858000"/>
          </a:xfrm>
          <a:prstGeom prst="rect">
            <a:avLst/>
          </a:prstGeom>
          <a:noFill/>
        </p:spPr>
      </p:pic>
      <p:sp>
        <p:nvSpPr>
          <p:cNvPr id="4" name="Rectangle 3"/>
          <p:cNvSpPr/>
          <p:nvPr>
            <p:custDataLst>
              <p:tags r:id="rId2"/>
            </p:custDataLst>
          </p:nvPr>
        </p:nvSpPr>
        <p:spPr>
          <a:xfrm>
            <a:off x="4433458" y="6590533"/>
            <a:ext cx="1433583" cy="267467"/>
          </a:xfrm>
          <a:prstGeom prst="rect">
            <a:avLst/>
          </a:prstGeom>
        </p:spPr>
        <p:txBody>
          <a:bodyPr wrap="none"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820583"/>
            <a:r>
              <a:rPr lang="en-US" sz="1200" dirty="0">
                <a:solidFill>
                  <a:srgbClr val="FFFFFF"/>
                </a:solidFill>
              </a:rPr>
              <a:t>©Earl Dotter- NFMC</a:t>
            </a:r>
          </a:p>
        </p:txBody>
      </p:sp>
      <p:sp>
        <p:nvSpPr>
          <p:cNvPr id="2" name="Title 1" hidden="1"/>
          <p:cNvSpPr>
            <a:spLocks noGrp="1"/>
          </p:cNvSpPr>
          <p:nvPr>
            <p:ph type="title"/>
          </p:nvPr>
        </p:nvSpPr>
        <p:spPr/>
        <p:txBody>
          <a:bodyPr>
            <a:normAutofit/>
          </a:bodyPr>
          <a:lstStyle/>
          <a:p>
            <a:r>
              <a:rPr lang="es-MX" dirty="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Safety Data </a:t>
            </a:r>
            <a:r>
              <a:rPr lang="es-MX" dirty="0" err="1" smtClean="0">
                <a:solidFill>
                  <a:srgbClr val="FFFFFF"/>
                </a:solidFill>
                <a:effectLst>
                  <a:outerShdw blurRad="38100" dist="38100" dir="2700000" algn="tl">
                    <a:srgbClr val="000000">
                      <a:alpha val="43137"/>
                    </a:srgbClr>
                  </a:outerShdw>
                </a:effectLst>
                <a:latin typeface="Calibri" panose="020F0502020204030204" pitchFamily="34" charset="0"/>
                <a:cs typeface="Arial" charset="0"/>
              </a:rPr>
              <a:t>Sheet</a:t>
            </a:r>
            <a:endParaRPr lang="en-US" dirty="0"/>
          </a:p>
        </p:txBody>
      </p:sp>
    </p:spTree>
    <p:extLst>
      <p:ext uri="{BB962C8B-B14F-4D97-AF65-F5344CB8AC3E}">
        <p14:creationId xmlns:p14="http://schemas.microsoft.com/office/powerpoint/2010/main" val="238705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Maintain Safety Data Sheets (SDS)</a:t>
            </a:r>
            <a:br>
              <a:rPr lang="en-US" dirty="0"/>
            </a:br>
            <a:endParaRPr lang="en-US" dirty="0"/>
          </a:p>
        </p:txBody>
      </p:sp>
      <p:sp>
        <p:nvSpPr>
          <p:cNvPr id="3" name="Content Placeholder 2"/>
          <p:cNvSpPr>
            <a:spLocks noGrp="1"/>
          </p:cNvSpPr>
          <p:nvPr>
            <p:ph idx="1"/>
          </p:nvPr>
        </p:nvSpPr>
        <p:spPr/>
        <p:txBody>
          <a:bodyPr/>
          <a:lstStyle/>
          <a:p>
            <a:r>
              <a:rPr lang="en-US" dirty="0" smtClean="0"/>
              <a:t>Request SDSs from chemical manufacturer if they are not already supplied</a:t>
            </a:r>
          </a:p>
          <a:p>
            <a:r>
              <a:rPr lang="en-US" dirty="0" smtClean="0"/>
              <a:t>SDSs must be readily accessible to workers</a:t>
            </a:r>
          </a:p>
          <a:p>
            <a:pPr lvl="1"/>
            <a:r>
              <a:rPr lang="en-US" dirty="0" smtClean="0"/>
              <a:t>Examples:</a:t>
            </a:r>
          </a:p>
          <a:p>
            <a:pPr lvl="2"/>
            <a:r>
              <a:rPr lang="en-US" dirty="0"/>
              <a:t>I</a:t>
            </a:r>
            <a:r>
              <a:rPr lang="en-US" dirty="0" smtClean="0"/>
              <a:t>n a pickup truck on a construction site</a:t>
            </a:r>
          </a:p>
          <a:p>
            <a:pPr lvl="2"/>
            <a:r>
              <a:rPr lang="en-US" dirty="0" smtClean="0"/>
              <a:t>In a binder in a central location in a warehouse</a:t>
            </a:r>
          </a:p>
          <a:p>
            <a:pPr lvl="2"/>
            <a:r>
              <a:rPr lang="en-US" dirty="0" smtClean="0"/>
              <a:t>Electronically stored, with hard copy backup</a:t>
            </a:r>
            <a:endParaRPr lang="en-US" dirty="0"/>
          </a:p>
        </p:txBody>
      </p:sp>
    </p:spTree>
    <p:extLst>
      <p:ext uri="{BB962C8B-B14F-4D97-AF65-F5344CB8AC3E}">
        <p14:creationId xmlns:p14="http://schemas.microsoft.com/office/powerpoint/2010/main" val="1510644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Ammonia S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7104" y="60240"/>
            <a:ext cx="6126697" cy="664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title="Circle around titl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400" y="152399"/>
            <a:ext cx="6553200" cy="1752601"/>
          </a:xfrm>
          <a:prstGeom prst="rect">
            <a:avLst/>
          </a:prstGeom>
        </p:spPr>
      </p:pic>
      <p:pic>
        <p:nvPicPr>
          <p:cNvPr id="4" name="Picture 3" title="Circle around warning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4572000"/>
            <a:ext cx="6301149" cy="1904999"/>
          </a:xfrm>
          <a:prstGeom prst="rect">
            <a:avLst/>
          </a:prstGeom>
        </p:spPr>
      </p:pic>
      <p:sp>
        <p:nvSpPr>
          <p:cNvPr id="3" name="Title 2" hidden="1"/>
          <p:cNvSpPr>
            <a:spLocks noGrp="1"/>
          </p:cNvSpPr>
          <p:nvPr>
            <p:ph type="title"/>
          </p:nvPr>
        </p:nvSpPr>
        <p:spPr/>
        <p:txBody>
          <a:bodyPr/>
          <a:lstStyle/>
          <a:p>
            <a:r>
              <a:rPr lang="en-US" dirty="0" smtClean="0"/>
              <a:t>Ammonia 1</a:t>
            </a:r>
            <a:endParaRPr lang="en-US" dirty="0"/>
          </a:p>
        </p:txBody>
      </p:sp>
    </p:spTree>
    <p:extLst>
      <p:ext uri="{BB962C8B-B14F-4D97-AF65-F5344CB8AC3E}">
        <p14:creationId xmlns:p14="http://schemas.microsoft.com/office/powerpoint/2010/main" val="420098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title="Ammonia sds pag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3581" y="167866"/>
            <a:ext cx="6933171" cy="661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title="Circle around first aid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2743200"/>
            <a:ext cx="7924800" cy="3581400"/>
          </a:xfrm>
          <a:prstGeom prst="rect">
            <a:avLst/>
          </a:prstGeom>
        </p:spPr>
      </p:pic>
      <p:sp>
        <p:nvSpPr>
          <p:cNvPr id="2" name="Title 1" hidden="1"/>
          <p:cNvSpPr>
            <a:spLocks noGrp="1"/>
          </p:cNvSpPr>
          <p:nvPr>
            <p:ph type="title"/>
          </p:nvPr>
        </p:nvSpPr>
        <p:spPr/>
        <p:txBody>
          <a:bodyPr>
            <a:normAutofit/>
          </a:bodyPr>
          <a:lstStyle/>
          <a:p>
            <a:r>
              <a:rPr lang="en-US" dirty="0" smtClean="0"/>
              <a:t>Ammonia 2</a:t>
            </a:r>
            <a:endParaRPr lang="en-US" dirty="0"/>
          </a:p>
        </p:txBody>
      </p:sp>
    </p:spTree>
    <p:extLst>
      <p:ext uri="{BB962C8B-B14F-4D97-AF65-F5344CB8AC3E}">
        <p14:creationId xmlns:p14="http://schemas.microsoft.com/office/powerpoint/2010/main" val="358352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title="Ammonia sds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0891" y="2581275"/>
            <a:ext cx="7995909"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title="Ammonia sds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0892" y="460976"/>
            <a:ext cx="7995908" cy="426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title="Personal protective equipment"/>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105398"/>
            <a:ext cx="6553200" cy="1752601"/>
          </a:xfrm>
          <a:prstGeom prst="rect">
            <a:avLst/>
          </a:prstGeom>
        </p:spPr>
      </p:pic>
      <p:sp>
        <p:nvSpPr>
          <p:cNvPr id="3" name="Title 2" hidden="1"/>
          <p:cNvSpPr>
            <a:spLocks noGrp="1"/>
          </p:cNvSpPr>
          <p:nvPr>
            <p:ph type="title"/>
          </p:nvPr>
        </p:nvSpPr>
        <p:spPr/>
        <p:txBody>
          <a:bodyPr/>
          <a:lstStyle/>
          <a:p>
            <a:r>
              <a:rPr lang="en-US" dirty="0" smtClean="0"/>
              <a:t>Ammonia 3</a:t>
            </a:r>
            <a:endParaRPr lang="en-US" dirty="0"/>
          </a:p>
        </p:txBody>
      </p:sp>
    </p:spTree>
    <p:extLst>
      <p:ext uri="{BB962C8B-B14F-4D97-AF65-F5344CB8AC3E}">
        <p14:creationId xmlns:p14="http://schemas.microsoft.com/office/powerpoint/2010/main" val="37996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title="Safety glasses"/>
          <p:cNvSpPr/>
          <p:nvPr/>
        </p:nvSpPr>
        <p:spPr>
          <a:xfrm>
            <a:off x="2662796" y="4204574"/>
            <a:ext cx="2948343" cy="1842132"/>
          </a:xfrm>
          <a:prstGeom prst="rect">
            <a:avLst/>
          </a:prstGeom>
          <a:blipFill>
            <a:blip r:embed="rId3" cstate="email">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title="gloves"/>
          <p:cNvSpPr/>
          <p:nvPr/>
        </p:nvSpPr>
        <p:spPr>
          <a:xfrm>
            <a:off x="3689991" y="838200"/>
            <a:ext cx="1898754" cy="3538494"/>
          </a:xfrm>
          <a:prstGeom prst="rect">
            <a:avLst/>
          </a:prstGeom>
          <a:blipFill>
            <a:blip r:embed="rId4" cstate="email">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4841408" y="3891422"/>
            <a:ext cx="1921707" cy="461818"/>
          </a:xfrm>
          <a:custGeom>
            <a:avLst/>
            <a:gdLst>
              <a:gd name="connsiteX0" fmla="*/ 0 w 1921707"/>
              <a:gd name="connsiteY0" fmla="*/ 0 h 461818"/>
              <a:gd name="connsiteX1" fmla="*/ 1921707 w 1921707"/>
              <a:gd name="connsiteY1" fmla="*/ 0 h 461818"/>
              <a:gd name="connsiteX2" fmla="*/ 1921707 w 1921707"/>
              <a:gd name="connsiteY2" fmla="*/ 461818 h 461818"/>
              <a:gd name="connsiteX3" fmla="*/ 0 w 1921707"/>
              <a:gd name="connsiteY3" fmla="*/ 461818 h 461818"/>
              <a:gd name="connsiteX4" fmla="*/ 0 w 1921707"/>
              <a:gd name="connsiteY4" fmla="*/ 0 h 4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707" h="461818">
                <a:moveTo>
                  <a:pt x="0" y="0"/>
                </a:moveTo>
                <a:lnTo>
                  <a:pt x="1921707" y="0"/>
                </a:lnTo>
                <a:lnTo>
                  <a:pt x="1921707" y="461818"/>
                </a:lnTo>
                <a:lnTo>
                  <a:pt x="0" y="4618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Gloves</a:t>
            </a:r>
            <a:endParaRPr lang="en-US" sz="1500" kern="1200" dirty="0"/>
          </a:p>
        </p:txBody>
      </p:sp>
      <p:sp>
        <p:nvSpPr>
          <p:cNvPr id="8" name="Rectangle 7" title="Respirator"/>
          <p:cNvSpPr/>
          <p:nvPr/>
        </p:nvSpPr>
        <p:spPr>
          <a:xfrm>
            <a:off x="6174668" y="1382253"/>
            <a:ext cx="2230129" cy="1648057"/>
          </a:xfrm>
          <a:prstGeom prst="rect">
            <a:avLst/>
          </a:prstGeom>
          <a:blipFill>
            <a:blip r:embed="rId5"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6796302" y="2865770"/>
            <a:ext cx="1921707" cy="790785"/>
          </a:xfrm>
          <a:custGeom>
            <a:avLst/>
            <a:gdLst>
              <a:gd name="connsiteX0" fmla="*/ 0 w 1921707"/>
              <a:gd name="connsiteY0" fmla="*/ 0 h 790785"/>
              <a:gd name="connsiteX1" fmla="*/ 1921707 w 1921707"/>
              <a:gd name="connsiteY1" fmla="*/ 0 h 790785"/>
              <a:gd name="connsiteX2" fmla="*/ 1921707 w 1921707"/>
              <a:gd name="connsiteY2" fmla="*/ 790785 h 790785"/>
              <a:gd name="connsiteX3" fmla="*/ 0 w 1921707"/>
              <a:gd name="connsiteY3" fmla="*/ 790785 h 790785"/>
              <a:gd name="connsiteX4" fmla="*/ 0 w 1921707"/>
              <a:gd name="connsiteY4" fmla="*/ 0 h 79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707" h="790785">
                <a:moveTo>
                  <a:pt x="0" y="0"/>
                </a:moveTo>
                <a:lnTo>
                  <a:pt x="1921707" y="0"/>
                </a:lnTo>
                <a:lnTo>
                  <a:pt x="1921707" y="790785"/>
                </a:lnTo>
                <a:lnTo>
                  <a:pt x="0" y="7907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Respiratory protection </a:t>
            </a:r>
            <a:endParaRPr lang="en-US" sz="2400" kern="1200" dirty="0"/>
          </a:p>
        </p:txBody>
      </p:sp>
      <p:sp>
        <p:nvSpPr>
          <p:cNvPr id="11" name="Freeform 10"/>
          <p:cNvSpPr/>
          <p:nvPr/>
        </p:nvSpPr>
        <p:spPr>
          <a:xfrm>
            <a:off x="3445662" y="5934804"/>
            <a:ext cx="4255717" cy="461818"/>
          </a:xfrm>
          <a:custGeom>
            <a:avLst/>
            <a:gdLst>
              <a:gd name="connsiteX0" fmla="*/ 0 w 4255717"/>
              <a:gd name="connsiteY0" fmla="*/ 0 h 461818"/>
              <a:gd name="connsiteX1" fmla="*/ 4255717 w 4255717"/>
              <a:gd name="connsiteY1" fmla="*/ 0 h 461818"/>
              <a:gd name="connsiteX2" fmla="*/ 4255717 w 4255717"/>
              <a:gd name="connsiteY2" fmla="*/ 461818 h 461818"/>
              <a:gd name="connsiteX3" fmla="*/ 0 w 4255717"/>
              <a:gd name="connsiteY3" fmla="*/ 461818 h 461818"/>
              <a:gd name="connsiteX4" fmla="*/ 0 w 4255717"/>
              <a:gd name="connsiteY4" fmla="*/ 0 h 4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5717" h="461818">
                <a:moveTo>
                  <a:pt x="0" y="0"/>
                </a:moveTo>
                <a:lnTo>
                  <a:pt x="4255717" y="0"/>
                </a:lnTo>
                <a:lnTo>
                  <a:pt x="4255717" y="461818"/>
                </a:lnTo>
                <a:lnTo>
                  <a:pt x="0" y="4618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kern="1200" dirty="0" smtClean="0"/>
              <a:t>Safety glasses with side shields</a:t>
            </a:r>
            <a:endParaRPr lang="en-US" sz="2400" kern="1200" dirty="0"/>
          </a:p>
        </p:txBody>
      </p:sp>
      <p:pic>
        <p:nvPicPr>
          <p:cNvPr id="1026" name="Picture 2" title="Face shiel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1279962"/>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reeform 11"/>
          <p:cNvSpPr/>
          <p:nvPr/>
        </p:nvSpPr>
        <p:spPr>
          <a:xfrm>
            <a:off x="1858546" y="2873301"/>
            <a:ext cx="1921707" cy="461818"/>
          </a:xfrm>
          <a:custGeom>
            <a:avLst/>
            <a:gdLst>
              <a:gd name="connsiteX0" fmla="*/ 0 w 1921707"/>
              <a:gd name="connsiteY0" fmla="*/ 0 h 461818"/>
              <a:gd name="connsiteX1" fmla="*/ 1921707 w 1921707"/>
              <a:gd name="connsiteY1" fmla="*/ 0 h 461818"/>
              <a:gd name="connsiteX2" fmla="*/ 1921707 w 1921707"/>
              <a:gd name="connsiteY2" fmla="*/ 461818 h 461818"/>
              <a:gd name="connsiteX3" fmla="*/ 0 w 1921707"/>
              <a:gd name="connsiteY3" fmla="*/ 461818 h 461818"/>
              <a:gd name="connsiteX4" fmla="*/ 0 w 1921707"/>
              <a:gd name="connsiteY4" fmla="*/ 0 h 4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707" h="461818">
                <a:moveTo>
                  <a:pt x="0" y="0"/>
                </a:moveTo>
                <a:lnTo>
                  <a:pt x="1921707" y="0"/>
                </a:lnTo>
                <a:lnTo>
                  <a:pt x="1921707" y="461818"/>
                </a:lnTo>
                <a:lnTo>
                  <a:pt x="0" y="4618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smtClean="0"/>
              <a:t>Face Shield</a:t>
            </a:r>
            <a:endParaRPr lang="en-US" sz="1500" kern="1200" dirty="0"/>
          </a:p>
        </p:txBody>
      </p:sp>
      <p:pic>
        <p:nvPicPr>
          <p:cNvPr id="1027" name="Picture 3" title="Coverall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000" y="3505200"/>
            <a:ext cx="2000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reeform 12"/>
          <p:cNvSpPr/>
          <p:nvPr/>
        </p:nvSpPr>
        <p:spPr>
          <a:xfrm>
            <a:off x="360947" y="5410200"/>
            <a:ext cx="1921707" cy="461818"/>
          </a:xfrm>
          <a:custGeom>
            <a:avLst/>
            <a:gdLst>
              <a:gd name="connsiteX0" fmla="*/ 0 w 1921707"/>
              <a:gd name="connsiteY0" fmla="*/ 0 h 461818"/>
              <a:gd name="connsiteX1" fmla="*/ 1921707 w 1921707"/>
              <a:gd name="connsiteY1" fmla="*/ 0 h 461818"/>
              <a:gd name="connsiteX2" fmla="*/ 1921707 w 1921707"/>
              <a:gd name="connsiteY2" fmla="*/ 461818 h 461818"/>
              <a:gd name="connsiteX3" fmla="*/ 0 w 1921707"/>
              <a:gd name="connsiteY3" fmla="*/ 461818 h 461818"/>
              <a:gd name="connsiteX4" fmla="*/ 0 w 1921707"/>
              <a:gd name="connsiteY4" fmla="*/ 0 h 4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707" h="461818">
                <a:moveTo>
                  <a:pt x="0" y="0"/>
                </a:moveTo>
                <a:lnTo>
                  <a:pt x="1921707" y="0"/>
                </a:lnTo>
                <a:lnTo>
                  <a:pt x="1921707" y="461818"/>
                </a:lnTo>
                <a:lnTo>
                  <a:pt x="0" y="4618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US" sz="2400" smtClean="0"/>
              <a:t>Coveralls</a:t>
            </a:r>
            <a:endParaRPr lang="en-US" sz="1500" kern="1200" dirty="0"/>
          </a:p>
        </p:txBody>
      </p:sp>
      <p:sp>
        <p:nvSpPr>
          <p:cNvPr id="2" name="Title 1"/>
          <p:cNvSpPr>
            <a:spLocks noGrp="1"/>
          </p:cNvSpPr>
          <p:nvPr>
            <p:ph type="title"/>
          </p:nvPr>
        </p:nvSpPr>
        <p:spPr>
          <a:xfrm>
            <a:off x="488409" y="163681"/>
            <a:ext cx="8229600" cy="1143000"/>
          </a:xfrm>
        </p:spPr>
        <p:txBody>
          <a:bodyPr>
            <a:normAutofit/>
          </a:bodyPr>
          <a:lstStyle/>
          <a:p>
            <a:r>
              <a:rPr lang="en-US" dirty="0">
                <a:solidFill>
                  <a:srgbClr val="4F81BD"/>
                </a:solidFill>
                <a:latin typeface="Calibri" panose="020F0502020204030204" pitchFamily="34" charset="0"/>
              </a:rPr>
              <a:t>Personal Protective </a:t>
            </a:r>
            <a:r>
              <a:rPr lang="en-US" dirty="0" smtClean="0">
                <a:solidFill>
                  <a:srgbClr val="4F81BD"/>
                </a:solidFill>
                <a:latin typeface="Calibri" panose="020F0502020204030204" pitchFamily="34" charset="0"/>
              </a:rPr>
              <a:t>Equipment</a:t>
            </a:r>
            <a:endParaRPr lang="en-US" dirty="0"/>
          </a:p>
        </p:txBody>
      </p:sp>
    </p:spTree>
    <p:extLst>
      <p:ext uri="{BB962C8B-B14F-4D97-AF65-F5344CB8AC3E}">
        <p14:creationId xmlns:p14="http://schemas.microsoft.com/office/powerpoint/2010/main" val="4064735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effectLst>
                  <a:outerShdw blurRad="38100" dist="38100" dir="2700000" algn="tl">
                    <a:srgbClr val="000000">
                      <a:alpha val="43137"/>
                    </a:srgbClr>
                  </a:outerShdw>
                </a:effectLst>
              </a:rPr>
              <a:t>Inform and </a:t>
            </a:r>
            <a:r>
              <a:rPr lang="en-US">
                <a:solidFill>
                  <a:schemeClr val="bg1"/>
                </a:solidFill>
                <a:effectLst>
                  <a:outerShdw blurRad="38100" dist="38100" dir="2700000" algn="tl">
                    <a:srgbClr val="000000">
                      <a:alpha val="43137"/>
                    </a:srgbClr>
                  </a:outerShdw>
                </a:effectLst>
              </a:rPr>
              <a:t>Train </a:t>
            </a:r>
            <a:r>
              <a:rPr lang="en-US" smtClean="0">
                <a:solidFill>
                  <a:schemeClr val="bg1"/>
                </a:solidFill>
                <a:effectLst>
                  <a:outerShdw blurRad="38100" dist="38100" dir="2700000" algn="tl">
                    <a:srgbClr val="000000">
                      <a:alpha val="43137"/>
                    </a:srgbClr>
                  </a:outerShdw>
                </a:effectLst>
              </a:rPr>
              <a:t>Employees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smtClean="0">
                <a:solidFill>
                  <a:schemeClr val="bg1"/>
                </a:solidFill>
                <a:effectLst>
                  <a:outerShdw blurRad="38100" dist="38100" dir="2700000" algn="tl">
                    <a:srgbClr val="000000">
                      <a:alpha val="43137"/>
                    </a:srgbClr>
                  </a:outerShdw>
                </a:effectLst>
              </a:rPr>
              <a:t>Training must take place before the initial assignment and when new hazards are introduced</a:t>
            </a:r>
          </a:p>
          <a:p>
            <a:r>
              <a:rPr lang="en-US" dirty="0" smtClean="0">
                <a:solidFill>
                  <a:schemeClr val="bg1"/>
                </a:solidFill>
                <a:effectLst>
                  <a:outerShdw blurRad="38100" dist="38100" dir="2700000" algn="tl">
                    <a:srgbClr val="000000">
                      <a:alpha val="43137"/>
                    </a:srgbClr>
                  </a:outerShdw>
                </a:effectLst>
              </a:rPr>
              <a:t>Must be in a language that employees understand</a:t>
            </a:r>
          </a:p>
          <a:p>
            <a:r>
              <a:rPr lang="en-US" dirty="0" smtClean="0">
                <a:solidFill>
                  <a:schemeClr val="bg1"/>
                </a:solidFill>
                <a:effectLst>
                  <a:outerShdw blurRad="38100" dist="38100" dir="2700000" algn="tl">
                    <a:srgbClr val="000000">
                      <a:alpha val="43137"/>
                    </a:srgbClr>
                  </a:outerShdw>
                </a:effectLst>
              </a:rPr>
              <a:t>Training must address:</a:t>
            </a:r>
          </a:p>
          <a:p>
            <a:pPr lvl="1"/>
            <a:r>
              <a:rPr lang="en-US" dirty="0" smtClean="0">
                <a:solidFill>
                  <a:schemeClr val="bg1"/>
                </a:solidFill>
                <a:effectLst>
                  <a:outerShdw blurRad="38100" dist="38100" dir="2700000" algn="tl">
                    <a:srgbClr val="000000">
                      <a:alpha val="43137"/>
                    </a:srgbClr>
                  </a:outerShdw>
                </a:effectLst>
              </a:rPr>
              <a:t>how workers can find information on hazards</a:t>
            </a:r>
          </a:p>
          <a:p>
            <a:pPr lvl="1"/>
            <a:r>
              <a:rPr lang="en-US" dirty="0" smtClean="0">
                <a:solidFill>
                  <a:schemeClr val="bg1"/>
                </a:solidFill>
                <a:effectLst>
                  <a:outerShdw blurRad="38100" dist="38100" dir="2700000" algn="tl">
                    <a:srgbClr val="000000">
                      <a:alpha val="43137"/>
                    </a:srgbClr>
                  </a:outerShdw>
                </a:effectLst>
              </a:rPr>
              <a:t>protective measures</a:t>
            </a:r>
          </a:p>
          <a:p>
            <a:pPr lvl="1"/>
            <a:r>
              <a:rPr lang="en-US" dirty="0" smtClean="0">
                <a:solidFill>
                  <a:schemeClr val="bg1"/>
                </a:solidFill>
                <a:effectLst>
                  <a:outerShdw blurRad="38100" dist="38100" dir="2700000" algn="tl">
                    <a:srgbClr val="000000">
                      <a:alpha val="43137"/>
                    </a:srgbClr>
                  </a:outerShdw>
                </a:effectLst>
              </a:rPr>
              <a:t>who to contact if an issue arises</a:t>
            </a:r>
          </a:p>
          <a:p>
            <a:pPr lvl="1"/>
            <a:r>
              <a:rPr lang="en-US" dirty="0" smtClean="0">
                <a:solidFill>
                  <a:schemeClr val="bg1"/>
                </a:solidFill>
                <a:effectLst>
                  <a:outerShdw blurRad="38100" dist="38100" dir="2700000" algn="tl">
                    <a:srgbClr val="000000">
                      <a:alpha val="43137"/>
                    </a:srgbClr>
                  </a:outerShdw>
                </a:effectLst>
              </a:rPr>
              <a:t>what information is available on labels and SDSs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697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dirty="0">
                <a:solidFill>
                  <a:schemeClr val="bg1"/>
                </a:solidFill>
                <a:effectLst>
                  <a:outerShdw blurRad="38100" dist="38100" dir="2700000" algn="tl">
                    <a:srgbClr val="000000">
                      <a:alpha val="43137"/>
                    </a:srgbClr>
                  </a:outerShdw>
                </a:effectLst>
              </a:rPr>
              <a:t>Evaluate and Reassess </a:t>
            </a:r>
            <a:r>
              <a:rPr lang="en-US">
                <a:solidFill>
                  <a:schemeClr val="bg1"/>
                </a:solidFill>
                <a:effectLst>
                  <a:outerShdw blurRad="38100" dist="38100" dir="2700000" algn="tl">
                    <a:srgbClr val="000000">
                      <a:alpha val="43137"/>
                    </a:srgbClr>
                  </a:outerShdw>
                </a:effectLst>
              </a:rPr>
              <a:t>Your </a:t>
            </a:r>
            <a:r>
              <a:rPr lang="en-US" smtClean="0">
                <a:solidFill>
                  <a:schemeClr val="bg1"/>
                </a:solidFill>
                <a:effectLst>
                  <a:outerShdw blurRad="38100" dist="38100" dir="2700000" algn="tl">
                    <a:srgbClr val="000000">
                      <a:alpha val="43137"/>
                    </a:srgbClr>
                  </a:outerShdw>
                </a:effectLst>
              </a:rPr>
              <a:t>Program</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normAutofit/>
          </a:bodyPr>
          <a:lstStyle/>
          <a:p>
            <a:pPr marL="457200" indent="-457200">
              <a:spcBef>
                <a:spcPts val="1200"/>
              </a:spcBef>
              <a:buFont typeface="Wingdings" panose="05000000000000000000" pitchFamily="2" charset="2"/>
              <a:buChar char="ü"/>
            </a:pPr>
            <a:r>
              <a:rPr lang="en-US" sz="3600" dirty="0" smtClean="0">
                <a:solidFill>
                  <a:schemeClr val="bg1"/>
                </a:solidFill>
                <a:effectLst>
                  <a:outerShdw blurRad="38100" dist="38100" dir="2700000" algn="tl">
                    <a:srgbClr val="000000">
                      <a:alpha val="43137"/>
                    </a:srgbClr>
                  </a:outerShdw>
                </a:effectLst>
              </a:rPr>
              <a:t>No required evaluation component</a:t>
            </a:r>
          </a:p>
          <a:p>
            <a:pPr marL="457200" indent="-457200">
              <a:spcBef>
                <a:spcPts val="1200"/>
              </a:spcBef>
              <a:buFont typeface="Wingdings" panose="05000000000000000000" pitchFamily="2" charset="2"/>
              <a:buChar char="ü"/>
            </a:pPr>
            <a:r>
              <a:rPr lang="en-US" sz="3600" dirty="0" smtClean="0">
                <a:solidFill>
                  <a:schemeClr val="bg1"/>
                </a:solidFill>
                <a:effectLst>
                  <a:outerShdw blurRad="38100" dist="38100" dir="2700000" algn="tl">
                    <a:srgbClr val="000000">
                      <a:alpha val="43137"/>
                    </a:srgbClr>
                  </a:outerShdw>
                </a:effectLst>
              </a:rPr>
              <a:t>Plan must be updated as new hazards are introduced, so system should be in place to review program periodically to ensure it is still relevant and comprehensive</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1197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Effective Hazard Communication Program</a:t>
            </a:r>
            <a:endParaRPr lang="en-US" dirty="0"/>
          </a:p>
        </p:txBody>
      </p:sp>
      <p:pic>
        <p:nvPicPr>
          <p:cNvPr id="11266" name="Picture 2" title="Effective hazard communication"/>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215437" y="1600200"/>
            <a:ext cx="471312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232264"/>
            <a:ext cx="7162800" cy="646331"/>
          </a:xfrm>
          <a:prstGeom prst="rect">
            <a:avLst/>
          </a:prstGeom>
          <a:noFill/>
        </p:spPr>
        <p:txBody>
          <a:bodyPr wrap="square" rtlCol="0">
            <a:spAutoFit/>
          </a:bodyPr>
          <a:lstStyle/>
          <a:p>
            <a:r>
              <a:rPr lang="en-US" dirty="0"/>
              <a:t>Source: https://www.osha.gov/Publications/OSHA3695.pdf</a:t>
            </a:r>
          </a:p>
          <a:p>
            <a:endParaRPr lang="en-US" dirty="0"/>
          </a:p>
        </p:txBody>
      </p:sp>
    </p:spTree>
    <p:extLst>
      <p:ext uri="{BB962C8B-B14F-4D97-AF65-F5344CB8AC3E}">
        <p14:creationId xmlns:p14="http://schemas.microsoft.com/office/powerpoint/2010/main" val="358570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1295400"/>
            <a:ext cx="8305800" cy="4247317"/>
          </a:xfrm>
          <a:prstGeom prst="rect">
            <a:avLst/>
          </a:prstGeom>
        </p:spPr>
        <p:txBody>
          <a:bodyPr wrap="square">
            <a:spAutoFit/>
          </a:bodyPr>
          <a:lstStyle/>
          <a:p>
            <a:pPr algn="ctr"/>
            <a:r>
              <a:rPr lang="en-US" sz="5400" dirty="0">
                <a:solidFill>
                  <a:prstClr val="white"/>
                </a:solidFill>
                <a:effectLst>
                  <a:outerShdw blurRad="38100" dist="38100" dir="2700000" algn="tl">
                    <a:srgbClr val="000000">
                      <a:alpha val="43137"/>
                    </a:srgbClr>
                  </a:outerShdw>
                </a:effectLst>
              </a:rPr>
              <a:t>This project is funded by OSHA, but </a:t>
            </a:r>
            <a:r>
              <a:rPr lang="en-US" sz="5400" dirty="0" smtClean="0">
                <a:solidFill>
                  <a:prstClr val="white"/>
                </a:solidFill>
                <a:effectLst>
                  <a:outerShdw blurRad="38100" dist="38100" dir="2700000" algn="tl">
                    <a:srgbClr val="000000">
                      <a:alpha val="43137"/>
                    </a:srgbClr>
                  </a:outerShdw>
                </a:effectLst>
              </a:rPr>
              <a:t>MCN does NOT </a:t>
            </a:r>
            <a:r>
              <a:rPr lang="en-US" sz="5400" dirty="0">
                <a:solidFill>
                  <a:prstClr val="white"/>
                </a:solidFill>
                <a:effectLst>
                  <a:outerShdw blurRad="38100" dist="38100" dir="2700000" algn="tl">
                    <a:srgbClr val="000000">
                      <a:alpha val="43137"/>
                    </a:srgbClr>
                  </a:outerShdw>
                </a:effectLst>
              </a:rPr>
              <a:t>take part in any enforcement. We are not a regulatory agency. </a:t>
            </a:r>
          </a:p>
        </p:txBody>
      </p:sp>
      <p:sp>
        <p:nvSpPr>
          <p:cNvPr id="3" name="Title 2" hidden="1"/>
          <p:cNvSpPr>
            <a:spLocks noGrp="1"/>
          </p:cNvSpPr>
          <p:nvPr>
            <p:ph type="title"/>
          </p:nvPr>
        </p:nvSpPr>
        <p:spPr/>
        <p:txBody>
          <a:bodyPr>
            <a:normAutofit fontScale="90000"/>
          </a:bodyPr>
          <a:lstStyle/>
          <a:p>
            <a:r>
              <a:rPr lang="en-US" dirty="0">
                <a:solidFill>
                  <a:prstClr val="white"/>
                </a:solidFill>
                <a:effectLst>
                  <a:outerShdw blurRad="38100" dist="38100" dir="2700000" algn="tl">
                    <a:srgbClr val="000000">
                      <a:alpha val="43137"/>
                    </a:srgbClr>
                  </a:outerShdw>
                </a:effectLst>
              </a:rPr>
              <a:t>This project is funded by OSHA, but MCN does NOT take part in any enforcement. We are not a regulatory agency. </a:t>
            </a:r>
            <a:endParaRPr lang="en-US" dirty="0"/>
          </a:p>
        </p:txBody>
      </p:sp>
    </p:spTree>
    <p:extLst>
      <p:ext uri="{BB962C8B-B14F-4D97-AF65-F5344CB8AC3E}">
        <p14:creationId xmlns:p14="http://schemas.microsoft.com/office/powerpoint/2010/main" val="1287019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title="Providing worker training"/>
          <p:cNvGraphicFramePr/>
          <p:nvPr>
            <p:extLst>
              <p:ext uri="{D42A27DB-BD31-4B8C-83A1-F6EECF244321}">
                <p14:modId xmlns:p14="http://schemas.microsoft.com/office/powerpoint/2010/main" val="2129456515"/>
              </p:ext>
            </p:extLst>
          </p:nvPr>
        </p:nvGraphicFramePr>
        <p:xfrm>
          <a:off x="381000" y="457200"/>
          <a:ext cx="8382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p:nvPr>
        </p:nvSpPr>
        <p:spPr/>
        <p:txBody>
          <a:bodyPr>
            <a:normAutofit/>
          </a:bodyPr>
          <a:lstStyle/>
          <a:p>
            <a:pPr lvl="0"/>
            <a:r>
              <a:rPr lang="en-US" dirty="0"/>
              <a:t>Provide worker </a:t>
            </a:r>
            <a:r>
              <a:rPr lang="en-US" dirty="0" smtClean="0"/>
              <a:t>trainings</a:t>
            </a:r>
            <a:endParaRPr lang="en-US" dirty="0"/>
          </a:p>
        </p:txBody>
      </p:sp>
    </p:spTree>
    <p:extLst>
      <p:ext uri="{BB962C8B-B14F-4D97-AF65-F5344CB8AC3E}">
        <p14:creationId xmlns:p14="http://schemas.microsoft.com/office/powerpoint/2010/main" val="419609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custDataLst>
              <p:tags r:id="rId2"/>
            </p:custDataLst>
          </p:nvPr>
        </p:nvSpPr>
        <p:spPr>
          <a:xfrm>
            <a:off x="304800" y="1752600"/>
            <a:ext cx="4572000" cy="4568101"/>
          </a:xfrm>
        </p:spPr>
        <p:txBody>
          <a:bodyPr/>
          <a:lstStyle/>
          <a:p>
            <a:r>
              <a:rPr lang="es-ES" sz="2800" dirty="0" err="1" smtClean="0">
                <a:latin typeface="Calibri" panose="020F0502020204030204" pitchFamily="34" charset="0"/>
              </a:rPr>
              <a:t>How</a:t>
            </a:r>
            <a:r>
              <a:rPr lang="es-ES" sz="2800" dirty="0" smtClean="0">
                <a:latin typeface="Calibri" panose="020F0502020204030204" pitchFamily="34" charset="0"/>
              </a:rPr>
              <a:t> </a:t>
            </a:r>
            <a:r>
              <a:rPr lang="es-ES" sz="2800" dirty="0" err="1" smtClean="0">
                <a:latin typeface="Calibri" panose="020F0502020204030204" pitchFamily="34" charset="0"/>
              </a:rPr>
              <a:t>workers</a:t>
            </a:r>
            <a:r>
              <a:rPr lang="es-ES" sz="2800" dirty="0" smtClean="0">
                <a:latin typeface="Calibri" panose="020F0502020204030204" pitchFamily="34" charset="0"/>
              </a:rPr>
              <a:t> are </a:t>
            </a:r>
            <a:r>
              <a:rPr lang="es-ES" sz="2800" dirty="0" err="1" smtClean="0">
                <a:latin typeface="Calibri" panose="020F0502020204030204" pitchFamily="34" charset="0"/>
              </a:rPr>
              <a:t>exposed</a:t>
            </a:r>
            <a:r>
              <a:rPr lang="es-ES" sz="2800" dirty="0" smtClean="0">
                <a:latin typeface="Calibri" panose="020F0502020204030204" pitchFamily="34" charset="0"/>
              </a:rPr>
              <a:t> to </a:t>
            </a:r>
            <a:r>
              <a:rPr lang="es-ES" sz="2800" dirty="0" err="1" smtClean="0">
                <a:latin typeface="Calibri" panose="020F0502020204030204" pitchFamily="34" charset="0"/>
              </a:rPr>
              <a:t>chemicals</a:t>
            </a:r>
            <a:endParaRPr lang="es-ES" sz="2800" dirty="0" smtClean="0">
              <a:latin typeface="Calibri" panose="020F0502020204030204" pitchFamily="34" charset="0"/>
            </a:endParaRPr>
          </a:p>
          <a:p>
            <a:r>
              <a:rPr lang="es-ES" sz="2800" dirty="0" err="1" smtClean="0">
                <a:latin typeface="Calibri" panose="020F0502020204030204" pitchFamily="34" charset="0"/>
              </a:rPr>
              <a:t>The</a:t>
            </a:r>
            <a:r>
              <a:rPr lang="es-ES" sz="2800" dirty="0" smtClean="0">
                <a:latin typeface="Calibri" panose="020F0502020204030204" pitchFamily="34" charset="0"/>
              </a:rPr>
              <a:t> </a:t>
            </a:r>
            <a:r>
              <a:rPr lang="es-ES" sz="2800" dirty="0" err="1" smtClean="0">
                <a:latin typeface="Calibri" panose="020F0502020204030204" pitchFamily="34" charset="0"/>
              </a:rPr>
              <a:t>effects</a:t>
            </a:r>
            <a:r>
              <a:rPr lang="es-ES" sz="2800" dirty="0" smtClean="0">
                <a:latin typeface="Calibri" panose="020F0502020204030204" pitchFamily="34" charset="0"/>
              </a:rPr>
              <a:t> of </a:t>
            </a:r>
            <a:r>
              <a:rPr lang="es-ES" sz="2800" dirty="0" err="1" smtClean="0">
                <a:latin typeface="Calibri" panose="020F0502020204030204" pitchFamily="34" charset="0"/>
              </a:rPr>
              <a:t>chemicals</a:t>
            </a:r>
            <a:r>
              <a:rPr lang="es-ES" sz="2800" dirty="0" smtClean="0">
                <a:latin typeface="Calibri" panose="020F0502020204030204" pitchFamily="34" charset="0"/>
              </a:rPr>
              <a:t> </a:t>
            </a:r>
            <a:r>
              <a:rPr lang="es-ES" sz="2800" dirty="0" err="1" smtClean="0">
                <a:latin typeface="Calibri" panose="020F0502020204030204" pitchFamily="34" charset="0"/>
              </a:rPr>
              <a:t>on</a:t>
            </a:r>
            <a:r>
              <a:rPr lang="es-ES" sz="2800" dirty="0" smtClean="0">
                <a:latin typeface="Calibri" panose="020F0502020204030204" pitchFamily="34" charset="0"/>
              </a:rPr>
              <a:t> </a:t>
            </a:r>
            <a:r>
              <a:rPr lang="es-ES" sz="2800" dirty="0" err="1" smtClean="0">
                <a:latin typeface="Calibri" panose="020F0502020204030204" pitchFamily="34" charset="0"/>
              </a:rPr>
              <a:t>worker</a:t>
            </a:r>
            <a:r>
              <a:rPr lang="es-ES" sz="2800" dirty="0" smtClean="0">
                <a:latin typeface="Calibri" panose="020F0502020204030204" pitchFamily="34" charset="0"/>
              </a:rPr>
              <a:t> </a:t>
            </a:r>
            <a:r>
              <a:rPr lang="es-ES" sz="2800" dirty="0" err="1" smtClean="0">
                <a:latin typeface="Calibri" panose="020F0502020204030204" pitchFamily="34" charset="0"/>
              </a:rPr>
              <a:t>health</a:t>
            </a:r>
            <a:endParaRPr lang="es-ES" sz="2800" dirty="0" smtClean="0">
              <a:latin typeface="Calibri" panose="020F0502020204030204" pitchFamily="34" charset="0"/>
            </a:endParaRPr>
          </a:p>
          <a:p>
            <a:r>
              <a:rPr lang="es-ES" sz="2800" dirty="0" err="1" smtClean="0">
                <a:latin typeface="Calibri" panose="020F0502020204030204" pitchFamily="34" charset="0"/>
              </a:rPr>
              <a:t>Understanding</a:t>
            </a:r>
            <a:r>
              <a:rPr lang="es-ES" sz="2800" dirty="0" smtClean="0">
                <a:latin typeface="Calibri" panose="020F0502020204030204" pitchFamily="34" charset="0"/>
              </a:rPr>
              <a:t> safety data </a:t>
            </a:r>
            <a:r>
              <a:rPr lang="es-ES" sz="2800" dirty="0" err="1" smtClean="0">
                <a:latin typeface="Calibri" panose="020F0502020204030204" pitchFamily="34" charset="0"/>
              </a:rPr>
              <a:t>sheets</a:t>
            </a:r>
            <a:endParaRPr lang="es-ES" sz="2800" dirty="0" smtClean="0">
              <a:latin typeface="Calibri" panose="020F0502020204030204" pitchFamily="34" charset="0"/>
            </a:endParaRPr>
          </a:p>
          <a:p>
            <a:r>
              <a:rPr lang="es-ES" sz="2800" dirty="0" smtClean="0">
                <a:latin typeface="Calibri" panose="020F0502020204030204" pitchFamily="34" charset="0"/>
              </a:rPr>
              <a:t>Basic safety </a:t>
            </a:r>
            <a:r>
              <a:rPr lang="es-ES" sz="2800" dirty="0" err="1" smtClean="0">
                <a:latin typeface="Calibri" panose="020F0502020204030204" pitchFamily="34" charset="0"/>
              </a:rPr>
              <a:t>practices</a:t>
            </a:r>
            <a:r>
              <a:rPr lang="es-ES" sz="2800" dirty="0" smtClean="0">
                <a:latin typeface="Calibri" panose="020F0502020204030204" pitchFamily="34" charset="0"/>
              </a:rPr>
              <a:t> </a:t>
            </a:r>
            <a:r>
              <a:rPr lang="es-ES" sz="2800" dirty="0" err="1" smtClean="0">
                <a:latin typeface="Calibri" panose="020F0502020204030204" pitchFamily="34" charset="0"/>
              </a:rPr>
              <a:t>such</a:t>
            </a:r>
            <a:r>
              <a:rPr lang="es-ES" sz="2800" dirty="0" smtClean="0">
                <a:latin typeface="Calibri" panose="020F0502020204030204" pitchFamily="34" charset="0"/>
              </a:rPr>
              <a:t> as PPE and </a:t>
            </a:r>
            <a:r>
              <a:rPr lang="es-ES" sz="2800" dirty="0" err="1" smtClean="0">
                <a:latin typeface="Calibri" panose="020F0502020204030204" pitchFamily="34" charset="0"/>
              </a:rPr>
              <a:t>what</a:t>
            </a:r>
            <a:r>
              <a:rPr lang="es-ES" sz="2800" dirty="0" smtClean="0">
                <a:latin typeface="Calibri" panose="020F0502020204030204" pitchFamily="34" charset="0"/>
              </a:rPr>
              <a:t> to do in case of </a:t>
            </a:r>
            <a:r>
              <a:rPr lang="es-ES" sz="2800" dirty="0" err="1" smtClean="0">
                <a:latin typeface="Calibri" panose="020F0502020204030204" pitchFamily="34" charset="0"/>
              </a:rPr>
              <a:t>an</a:t>
            </a:r>
            <a:r>
              <a:rPr lang="es-ES" sz="2800" dirty="0" smtClean="0">
                <a:latin typeface="Calibri" panose="020F0502020204030204" pitchFamily="34" charset="0"/>
              </a:rPr>
              <a:t> </a:t>
            </a:r>
            <a:r>
              <a:rPr lang="es-ES" sz="2800" dirty="0" err="1" smtClean="0">
                <a:latin typeface="Calibri" panose="020F0502020204030204" pitchFamily="34" charset="0"/>
              </a:rPr>
              <a:t>emergency</a:t>
            </a:r>
            <a:endParaRPr lang="es-ES" sz="2800" dirty="0" smtClean="0">
              <a:latin typeface="Calibri" panose="020F0502020204030204" pitchFamily="34" charset="0"/>
            </a:endParaRPr>
          </a:p>
          <a:p>
            <a:pPr marL="0" indent="0">
              <a:buFont typeface="Arial" panose="020B0604020202020204" pitchFamily="34" charset="0"/>
              <a:buNone/>
            </a:pPr>
            <a:endParaRPr lang="es-ES" sz="2800" dirty="0">
              <a:latin typeface="Calibri" panose="020F0502020204030204" pitchFamily="34" charset="0"/>
            </a:endParaRPr>
          </a:p>
          <a:p>
            <a:pPr eaLnBrk="1" hangingPunct="1"/>
            <a:endParaRPr lang="es-CL" sz="4000" dirty="0">
              <a:latin typeface="Calibri" panose="020F0502020204030204" pitchFamily="34" charset="0"/>
            </a:endParaRPr>
          </a:p>
        </p:txBody>
      </p:sp>
      <p:sp>
        <p:nvSpPr>
          <p:cNvPr id="58369" name="Title 1"/>
          <p:cNvSpPr>
            <a:spLocks noGrp="1"/>
          </p:cNvSpPr>
          <p:nvPr>
            <p:ph type="title"/>
            <p:custDataLst>
              <p:tags r:id="rId3"/>
            </p:custDataLst>
          </p:nvPr>
        </p:nvSpPr>
        <p:spPr>
          <a:xfrm>
            <a:off x="0" y="152400"/>
            <a:ext cx="5403273" cy="1143000"/>
          </a:xfrm>
          <a:solidFill>
            <a:schemeClr val="accent1"/>
          </a:solidFill>
          <a:ln>
            <a:solidFill>
              <a:schemeClr val="accent6">
                <a:lumMod val="50000"/>
              </a:schemeClr>
            </a:solidFill>
          </a:ln>
        </p:spPr>
        <p:style>
          <a:lnRef idx="1">
            <a:schemeClr val="accent2"/>
          </a:lnRef>
          <a:fillRef idx="3">
            <a:schemeClr val="accent2"/>
          </a:fillRef>
          <a:effectRef idx="2">
            <a:schemeClr val="accent2"/>
          </a:effectRef>
          <a:fontRef idx="minor">
            <a:schemeClr val="lt1"/>
          </a:fontRef>
        </p:style>
        <p:txBody>
          <a:bodyPr>
            <a:noAutofit/>
          </a:bodyPr>
          <a:lstStyle/>
          <a:p>
            <a:pPr eaLnBrk="1" hangingPunct="1"/>
            <a:r>
              <a:rPr lang="es-CL" sz="3200" dirty="0" err="1" smtClean="0">
                <a:solidFill>
                  <a:schemeClr val="bg1"/>
                </a:solidFill>
                <a:effectLst>
                  <a:outerShdw blurRad="38100" dist="38100" dir="2700000" algn="tl">
                    <a:srgbClr val="000000">
                      <a:alpha val="43137"/>
                    </a:srgbClr>
                  </a:outerShdw>
                </a:effectLst>
                <a:latin typeface="Calibri" panose="020F0502020204030204" pitchFamily="34" charset="0"/>
              </a:rPr>
              <a:t>Worker</a:t>
            </a:r>
            <a:r>
              <a:rPr lang="es-CL" sz="3200" dirty="0" smtClean="0">
                <a:solidFill>
                  <a:schemeClr val="bg1"/>
                </a:solidFill>
                <a:effectLst>
                  <a:outerShdw blurRad="38100" dist="38100" dir="2700000" algn="tl">
                    <a:srgbClr val="000000">
                      <a:alpha val="43137"/>
                    </a:srgbClr>
                  </a:outerShdw>
                </a:effectLst>
                <a:latin typeface="Calibri" panose="020F0502020204030204" pitchFamily="34" charset="0"/>
              </a:rPr>
              <a:t> trainings </a:t>
            </a:r>
            <a:r>
              <a:rPr lang="es-CL" sz="3200" dirty="0" err="1" smtClean="0">
                <a:solidFill>
                  <a:schemeClr val="bg1"/>
                </a:solidFill>
                <a:effectLst>
                  <a:outerShdw blurRad="38100" dist="38100" dir="2700000" algn="tl">
                    <a:srgbClr val="000000">
                      <a:alpha val="43137"/>
                    </a:srgbClr>
                  </a:outerShdw>
                </a:effectLst>
                <a:latin typeface="Calibri" panose="020F0502020204030204" pitchFamily="34" charset="0"/>
              </a:rPr>
              <a:t>will</a:t>
            </a:r>
            <a:r>
              <a:rPr lang="es-CL" sz="3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es-CL" sz="3200" dirty="0" err="1" smtClean="0">
                <a:solidFill>
                  <a:schemeClr val="bg1"/>
                </a:solidFill>
                <a:effectLst>
                  <a:outerShdw blurRad="38100" dist="38100" dir="2700000" algn="tl">
                    <a:srgbClr val="000000">
                      <a:alpha val="43137"/>
                    </a:srgbClr>
                  </a:outerShdw>
                </a:effectLst>
                <a:latin typeface="Calibri" panose="020F0502020204030204" pitchFamily="34" charset="0"/>
              </a:rPr>
              <a:t>address</a:t>
            </a:r>
            <a:r>
              <a:rPr lang="es-CL" sz="3200" dirty="0" smtClean="0">
                <a:solidFill>
                  <a:schemeClr val="bg1"/>
                </a:solidFill>
                <a:effectLst>
                  <a:outerShdw blurRad="38100" dist="38100" dir="2700000" algn="tl">
                    <a:srgbClr val="000000">
                      <a:alpha val="43137"/>
                    </a:srgbClr>
                  </a:outerShdw>
                </a:effectLst>
                <a:latin typeface="Calibri" panose="020F0502020204030204" pitchFamily="34" charset="0"/>
              </a:rPr>
              <a:t>…</a:t>
            </a:r>
          </a:p>
        </p:txBody>
      </p:sp>
      <p:pic>
        <p:nvPicPr>
          <p:cNvPr id="3" name="Picture 2" title="MAn painting house"/>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9200" y="1542392"/>
            <a:ext cx="3581400" cy="467552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386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500"/>
                                        <p:tgtEl>
                                          <p:spTgt spid="5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500"/>
                                        <p:tgtEl>
                                          <p:spTgt spid="58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500"/>
                                        <p:tgtEl>
                                          <p:spTgt spid="58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0">
                                            <p:txEl>
                                              <p:pRg st="3" end="3"/>
                                            </p:txEl>
                                          </p:spTgt>
                                        </p:tgtEl>
                                        <p:attrNameLst>
                                          <p:attrName>style.visibility</p:attrName>
                                        </p:attrNameLst>
                                      </p:cBhvr>
                                      <p:to>
                                        <p:strVal val="visible"/>
                                      </p:to>
                                    </p:set>
                                    <p:animEffect transition="in" filter="fade">
                                      <p:cBhvr>
                                        <p:cTn id="22" dur="500"/>
                                        <p:tgtEl>
                                          <p:spTgt spid="58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OSHA Hazard Communication Fact Sheet</a:t>
            </a:r>
          </a:p>
          <a:p>
            <a:r>
              <a:rPr lang="en-US" dirty="0" smtClean="0"/>
              <a:t>Guide for Small Employers</a:t>
            </a:r>
          </a:p>
          <a:p>
            <a:r>
              <a:rPr lang="en-US" dirty="0" smtClean="0"/>
              <a:t>OSHA Direct Assistance:</a:t>
            </a:r>
          </a:p>
          <a:p>
            <a:pPr lvl="1"/>
            <a:r>
              <a:rPr lang="en-US" dirty="0" smtClean="0"/>
              <a:t>Regional Offices (find your region online)</a:t>
            </a:r>
          </a:p>
          <a:p>
            <a:pPr lvl="1"/>
            <a:r>
              <a:rPr lang="en-US" dirty="0" smtClean="0"/>
              <a:t>On-site Consultation Services</a:t>
            </a:r>
          </a:p>
          <a:p>
            <a:pPr lvl="2"/>
            <a:r>
              <a:rPr lang="en-US" dirty="0" smtClean="0">
                <a:solidFill>
                  <a:schemeClr val="tx2"/>
                </a:solidFill>
              </a:rPr>
              <a:t>www.osha.gov/consultation</a:t>
            </a:r>
            <a:r>
              <a:rPr lang="en-US" dirty="0" smtClean="0"/>
              <a:t> or 1-800-321-OSHA</a:t>
            </a:r>
          </a:p>
          <a:p>
            <a:pPr lvl="1"/>
            <a:r>
              <a:rPr lang="en-US" dirty="0" smtClean="0"/>
              <a:t>Compliance Assistance Specialists</a:t>
            </a:r>
          </a:p>
          <a:p>
            <a:pPr lvl="2"/>
            <a:r>
              <a:rPr lang="en-US" dirty="0" smtClean="0">
                <a:solidFill>
                  <a:schemeClr val="tx2"/>
                </a:solidFill>
              </a:rPr>
              <a:t>www.osha.gov/dcsp/compliance_assistance/cas.html </a:t>
            </a:r>
            <a:r>
              <a:rPr lang="en-US" dirty="0" smtClean="0"/>
              <a:t>or 1-800-321-OSHA</a:t>
            </a:r>
          </a:p>
          <a:p>
            <a:pPr lvl="2"/>
            <a:endParaRPr lang="en-US" dirty="0"/>
          </a:p>
        </p:txBody>
      </p:sp>
    </p:spTree>
    <p:extLst>
      <p:ext uri="{BB962C8B-B14F-4D97-AF65-F5344CB8AC3E}">
        <p14:creationId xmlns:p14="http://schemas.microsoft.com/office/powerpoint/2010/main" val="1982845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would love to work with you!</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For more information, please contact:</a:t>
            </a:r>
          </a:p>
        </p:txBody>
      </p:sp>
    </p:spTree>
    <p:extLst>
      <p:ext uri="{BB962C8B-B14F-4D97-AF65-F5344CB8AC3E}">
        <p14:creationId xmlns:p14="http://schemas.microsoft.com/office/powerpoint/2010/main" val="681037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OSHA GRANT</a:t>
            </a:r>
            <a:endParaRPr lang="en-US" dirty="0"/>
          </a:p>
        </p:txBody>
      </p:sp>
      <p:sp>
        <p:nvSpPr>
          <p:cNvPr id="117762" name="Rectangle 3"/>
          <p:cNvSpPr>
            <a:spLocks noGrp="1"/>
          </p:cNvSpPr>
          <p:nvPr>
            <p:ph idx="4294967295"/>
            <p:custDataLst>
              <p:tags r:id="rId1"/>
            </p:custDataLst>
          </p:nvPr>
        </p:nvSpPr>
        <p:spPr>
          <a:xfrm>
            <a:off x="152400" y="685800"/>
            <a:ext cx="8991600" cy="5649913"/>
          </a:xfrm>
        </p:spPr>
        <p:txBody>
          <a:bodyPr>
            <a:normAutofit/>
          </a:bodyPr>
          <a:lstStyle/>
          <a:p>
            <a:pPr marL="0" indent="0">
              <a:buNone/>
            </a:pP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This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material was produced under grant </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SH-29622-SH6</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from the Occupational Safety and Health Administration, </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U.S.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Department of Labor.  It does not necessarily reflect the views of policies of the U. S. Department of Labor, nor does it mention of trade names, commercial products, or organizations imply endorsement by the U. S. Government</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r>
            <a:br>
              <a:rPr lang="en-US" sz="2800" dirty="0">
                <a:solidFill>
                  <a:schemeClr val="bg1"/>
                </a:solidFill>
                <a:effectLst>
                  <a:outerShdw blurRad="38100" dist="38100" dir="2700000" algn="tl">
                    <a:srgbClr val="000000">
                      <a:alpha val="43137"/>
                    </a:srgbClr>
                  </a:outerShdw>
                </a:effectLst>
                <a:latin typeface="Calibri" panose="020F0502020204030204" pitchFamily="34" charset="0"/>
              </a:rPr>
            </a:b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ndParaRPr>
          </a:p>
          <a:p>
            <a:pPr marL="0" indent="0">
              <a:buNone/>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Revisions were made to this material under grant number </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SH-31222-SH7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from the Occupational Safety and Health Administration, U.S. Department of Labor</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ndParaRPr>
          </a:p>
          <a:p>
            <a:pPr eaLnBrk="1" hangingPunct="1">
              <a:buNone/>
            </a:pPr>
            <a:endParaRPr lang="es-MX" altLang="en-US" sz="28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7873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Video: </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lumMod val="65000"/>
                  </a:schemeClr>
                </a:solidFill>
              </a:rPr>
              <a:t>https://www.youtube.com/watch?v=9XluYVm8oS4&amp;feature=youtu.be</a:t>
            </a:r>
            <a:endParaRPr lang="en-US" dirty="0">
              <a:solidFill>
                <a:schemeClr val="bg1">
                  <a:lumMod val="65000"/>
                </a:schemeClr>
              </a:solidFill>
            </a:endParaRPr>
          </a:p>
        </p:txBody>
      </p:sp>
    </p:spTree>
    <p:extLst>
      <p:ext uri="{BB962C8B-B14F-4D97-AF65-F5344CB8AC3E}">
        <p14:creationId xmlns:p14="http://schemas.microsoft.com/office/powerpoint/2010/main" val="163164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Two people talking on a farm"/>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228600" y="152400"/>
            <a:ext cx="4419600" cy="1371600"/>
          </a:xfrm>
          <a:gradFill flip="none" rotWithShape="1">
            <a:gsLst>
              <a:gs pos="0">
                <a:srgbClr val="A6A6A6">
                  <a:shade val="30000"/>
                  <a:satMod val="115000"/>
                  <a:alpha val="85000"/>
                </a:srgbClr>
              </a:gs>
              <a:gs pos="64000">
                <a:srgbClr val="A6A6A6">
                  <a:shade val="67500"/>
                  <a:satMod val="115000"/>
                  <a:alpha val="80000"/>
                </a:srgbClr>
              </a:gs>
              <a:gs pos="100000">
                <a:srgbClr val="A6A6A6">
                  <a:shade val="100000"/>
                  <a:satMod val="115000"/>
                  <a:alpha val="61000"/>
                </a:srgbClr>
              </a:gs>
            </a:gsLst>
            <a:lin ang="0" scaled="1"/>
            <a:tileRect/>
          </a:gradFill>
          <a:effectLst>
            <a:softEdge rad="31750"/>
          </a:effectLst>
        </p:spPr>
        <p:txBody>
          <a:bodyPr>
            <a:noAutofit/>
          </a:bodyPr>
          <a:lstStyle/>
          <a:p>
            <a:pPr algn="l"/>
            <a:r>
              <a:rPr lang="en-US" sz="4800" dirty="0" smtClean="0">
                <a:solidFill>
                  <a:schemeClr val="bg1"/>
                </a:solidFill>
                <a:effectLst>
                  <a:outerShdw blurRad="38100" dist="38100" dir="2700000" algn="tl">
                    <a:srgbClr val="000000">
                      <a:alpha val="43137"/>
                    </a:srgbClr>
                  </a:outerShdw>
                </a:effectLst>
              </a:rPr>
              <a:t>Employer Responsibilities</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07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actor lifting a heavy loa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hidden="1"/>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rPr>
              <a:t>Provide a workplace free from serious </a:t>
            </a:r>
            <a:r>
              <a:rPr lang="en-US" dirty="0" smtClean="0">
                <a:solidFill>
                  <a:schemeClr val="bg1"/>
                </a:solidFill>
                <a:effectLst>
                  <a:outerShdw blurRad="38100" dist="38100" dir="2700000" algn="tl">
                    <a:srgbClr val="000000">
                      <a:alpha val="43137"/>
                    </a:srgbClr>
                  </a:outerShdw>
                </a:effectLst>
              </a:rPr>
              <a:t>hazards</a:t>
            </a:r>
            <a:endParaRPr lang="en-US" dirty="0"/>
          </a:p>
        </p:txBody>
      </p:sp>
      <p:sp>
        <p:nvSpPr>
          <p:cNvPr id="3" name="Content Placeholder 2"/>
          <p:cNvSpPr>
            <a:spLocks noGrp="1"/>
          </p:cNvSpPr>
          <p:nvPr>
            <p:ph idx="4294967295"/>
          </p:nvPr>
        </p:nvSpPr>
        <p:spPr>
          <a:xfrm>
            <a:off x="0" y="5867400"/>
            <a:ext cx="8839200" cy="762000"/>
          </a:xfrm>
        </p:spPr>
        <p:txBody>
          <a:bodyPr>
            <a:noAutofit/>
          </a:bodyPr>
          <a:lstStyle/>
          <a:p>
            <a:pPr marL="0" indent="0">
              <a:buNone/>
            </a:pPr>
            <a:r>
              <a:rPr lang="en-US" sz="3600" dirty="0">
                <a:solidFill>
                  <a:schemeClr val="bg1"/>
                </a:solidFill>
                <a:effectLst>
                  <a:outerShdw blurRad="38100" dist="38100" dir="2700000" algn="tl">
                    <a:srgbClr val="000000">
                      <a:alpha val="43137"/>
                    </a:srgbClr>
                  </a:outerShdw>
                </a:effectLst>
              </a:rPr>
              <a:t>Provide a workplace free from serious hazards</a:t>
            </a: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198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n-US" dirty="0"/>
              <a:t>Provide employees with safe tools and personal protective equipment</a:t>
            </a:r>
            <a:br>
              <a:rPr lang="en-US" dirty="0"/>
            </a:br>
            <a:endParaRPr lang="en-US" dirty="0"/>
          </a:p>
        </p:txBody>
      </p:sp>
      <p:sp>
        <p:nvSpPr>
          <p:cNvPr id="3" name="Content Placeholder 2"/>
          <p:cNvSpPr>
            <a:spLocks noGrp="1"/>
          </p:cNvSpPr>
          <p:nvPr>
            <p:ph idx="4294967295"/>
          </p:nvPr>
        </p:nvSpPr>
        <p:spPr>
          <a:xfrm>
            <a:off x="5334000" y="1600200"/>
            <a:ext cx="3810000" cy="4525963"/>
          </a:xfrm>
        </p:spPr>
        <p:txBody>
          <a:bodyPr>
            <a:normAutofit/>
          </a:bodyPr>
          <a:lstStyle/>
          <a:p>
            <a:pPr marL="0" indent="0">
              <a:buNone/>
            </a:pPr>
            <a:r>
              <a:rPr lang="en-US" sz="4000" dirty="0"/>
              <a:t>Provide employees with safe tools and personal protective equipment</a:t>
            </a:r>
          </a:p>
          <a:p>
            <a:pPr marL="0" indent="0">
              <a:buNone/>
            </a:pPr>
            <a:endParaRPr lang="en-US" sz="4000" dirty="0"/>
          </a:p>
        </p:txBody>
      </p:sp>
      <p:pic>
        <p:nvPicPr>
          <p:cNvPr id="2" name="Picture 1" title="Woman wearing respirator and pouring chemic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9" y="0"/>
            <a:ext cx="4577392" cy="6858000"/>
          </a:xfrm>
          <a:prstGeom prst="rect">
            <a:avLst/>
          </a:prstGeom>
        </p:spPr>
      </p:pic>
    </p:spTree>
    <p:extLst>
      <p:ext uri="{BB962C8B-B14F-4D97-AF65-F5344CB8AC3E}">
        <p14:creationId xmlns:p14="http://schemas.microsoft.com/office/powerpoint/2010/main" val="88975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anger, pesticid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5" name="Title 4" hidden="1"/>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rPr>
              <a:t>Use signs and labels to warn employees of potential hazards</a:t>
            </a:r>
            <a:br>
              <a:rPr lang="en-US" dirty="0">
                <a:solidFill>
                  <a:schemeClr val="bg1"/>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4294967295"/>
          </p:nvPr>
        </p:nvSpPr>
        <p:spPr>
          <a:xfrm>
            <a:off x="0" y="0"/>
            <a:ext cx="9144000" cy="1219200"/>
          </a:xfrm>
          <a:solidFill>
            <a:srgbClr val="4F6228"/>
          </a:solidFill>
        </p:spPr>
        <p:txBody>
          <a:bodyPr>
            <a:noAutofit/>
          </a:bodyPr>
          <a:lstStyle/>
          <a:p>
            <a:pPr marL="0" indent="0" algn="ctr">
              <a:buNone/>
            </a:pPr>
            <a:r>
              <a:rPr lang="en-US" sz="3600" dirty="0">
                <a:solidFill>
                  <a:schemeClr val="bg1"/>
                </a:solidFill>
                <a:effectLst>
                  <a:outerShdw blurRad="38100" dist="38100" dir="2700000" algn="tl">
                    <a:srgbClr val="000000">
                      <a:alpha val="43137"/>
                    </a:srgbClr>
                  </a:outerShdw>
                </a:effectLst>
              </a:rPr>
              <a:t>Use signs and labels to warn employees of potential hazards</a:t>
            </a:r>
          </a:p>
          <a:p>
            <a:pPr marL="0" indent="0" algn="ctr">
              <a:buNone/>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529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onstruction workers recieving a train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932"/>
            <a:ext cx="9144000" cy="6841067"/>
          </a:xfrm>
          <a:prstGeom prst="rect">
            <a:avLst/>
          </a:prstGeom>
        </p:spPr>
      </p:pic>
      <p:sp>
        <p:nvSpPr>
          <p:cNvPr id="4" name="Title 3" hidden="1"/>
          <p:cNvSpPr>
            <a:spLocks noGrp="1"/>
          </p:cNvSpPr>
          <p:nvPr>
            <p:ph type="title"/>
          </p:nvPr>
        </p:nvSpPr>
        <p:spPr/>
        <p:txBody>
          <a:bodyPr>
            <a:normAutofit fontScale="90000"/>
          </a:bodyPr>
          <a:lstStyle/>
          <a:p>
            <a:r>
              <a:rPr lang="en-US" dirty="0"/>
              <a:t>Training must be provided </a:t>
            </a:r>
            <a:br>
              <a:rPr lang="en-US" dirty="0"/>
            </a:br>
            <a:r>
              <a:rPr lang="en-US" dirty="0"/>
              <a:t>in a language that workers understand.</a:t>
            </a:r>
            <a:br>
              <a:rPr lang="en-US" dirty="0"/>
            </a:br>
            <a:endParaRPr lang="en-US" dirty="0"/>
          </a:p>
        </p:txBody>
      </p:sp>
      <p:sp>
        <p:nvSpPr>
          <p:cNvPr id="3" name="Content Placeholder 2"/>
          <p:cNvSpPr>
            <a:spLocks noGrp="1"/>
          </p:cNvSpPr>
          <p:nvPr>
            <p:ph idx="4294967295"/>
          </p:nvPr>
        </p:nvSpPr>
        <p:spPr>
          <a:xfrm>
            <a:off x="0" y="5181600"/>
            <a:ext cx="6172200" cy="1143000"/>
          </a:xfrm>
        </p:spPr>
        <p:txBody>
          <a:bodyPr>
            <a:noAutofit/>
          </a:bodyPr>
          <a:lstStyle/>
          <a:p>
            <a:pPr marL="0" indent="0" algn="ctr">
              <a:buNone/>
            </a:pPr>
            <a:r>
              <a:rPr lang="en-US" sz="3600" dirty="0"/>
              <a:t>Training must be provided </a:t>
            </a:r>
            <a:r>
              <a:rPr lang="en-US" sz="3600" dirty="0" smtClean="0"/>
              <a:t/>
            </a:r>
            <a:br>
              <a:rPr lang="en-US" sz="3600" dirty="0" smtClean="0"/>
            </a:br>
            <a:r>
              <a:rPr lang="en-US" sz="3600" dirty="0" smtClean="0"/>
              <a:t>in </a:t>
            </a:r>
            <a:r>
              <a:rPr lang="en-US" sz="3600" dirty="0"/>
              <a:t>a language that </a:t>
            </a:r>
            <a:r>
              <a:rPr lang="en-US" sz="3600" dirty="0" smtClean="0"/>
              <a:t>workers understand.</a:t>
            </a:r>
            <a:endParaRPr lang="en-US" sz="3600" dirty="0"/>
          </a:p>
          <a:p>
            <a:pPr algn="ctr"/>
            <a:endParaRPr lang="en-US" sz="3600" dirty="0"/>
          </a:p>
        </p:txBody>
      </p:sp>
    </p:spTree>
    <p:extLst>
      <p:ext uri="{BB962C8B-B14F-4D97-AF65-F5344CB8AC3E}">
        <p14:creationId xmlns:p14="http://schemas.microsoft.com/office/powerpoint/2010/main" val="4099452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31225&quot;&gt;&lt;object type=&quot;3&quot; unique_id=&quot;31226&quot;&gt;&lt;property id=&quot;20148&quot; value=&quot;5&quot;/&gt;&lt;property id=&quot;20300&quot; value=&quot;Slide 1&quot;/&gt;&lt;property id=&quot;20307&quot; value=&quot;285&quot;/&gt;&lt;/object&gt;&lt;object type=&quot;3&quot; unique_id=&quot;31227&quot;&gt;&lt;property id=&quot;20148&quot; value=&quot;5&quot;/&gt;&lt;property id=&quot;20300&quot; value=&quot;Slide 2&quot;/&gt;&lt;property id=&quot;20307&quot; value=&quot;301&quot;/&gt;&lt;/object&gt;&lt;object type=&quot;3&quot; unique_id=&quot;31228&quot;&gt;&lt;property id=&quot;20148&quot; value=&quot;5&quot;/&gt;&lt;property id=&quot;20300&quot; value=&quot;Slide 3&quot;/&gt;&lt;property id=&quot;20307&quot; value=&quot;302&quot;/&gt;&lt;/object&gt;&lt;object type=&quot;3&quot; unique_id=&quot;31229&quot;&gt;&lt;property id=&quot;20148&quot; value=&quot;5&quot;/&gt;&lt;property id=&quot;20300&quot; value=&quot;Slide 4&quot;/&gt;&lt;property id=&quot;20307&quot; value=&quot;303&quot;/&gt;&lt;/object&gt;&lt;object type=&quot;3&quot; unique_id=&quot;31230&quot;&gt;&lt;property id=&quot;20148&quot; value=&quot;5&quot;/&gt;&lt;property id=&quot;20300&quot; value=&quot;Slide 5 - &amp;quot;Video: &amp;quot;&quot;/&gt;&lt;property id=&quot;20307&quot; value=&quot;304&quot;/&gt;&lt;/object&gt;&lt;object type=&quot;3&quot; unique_id=&quot;31232&quot;&gt;&lt;property id=&quot;20148&quot; value=&quot;5&quot;/&gt;&lt;property id=&quot;20300&quot; value=&quot;Slide 6 - &amp;quot;Employer Responsibilities&amp;quot;&quot;/&gt;&lt;property id=&quot;20307&quot; value=&quot;266&quot;/&gt;&lt;/object&gt;&lt;object type=&quot;3&quot; unique_id=&quot;31233&quot;&gt;&lt;property id=&quot;20148&quot; value=&quot;5&quot;/&gt;&lt;property id=&quot;20300&quot; value=&quot;Slide 7&quot;/&gt;&lt;property id=&quot;20307&quot; value=&quot;287&quot;/&gt;&lt;/object&gt;&lt;object type=&quot;3&quot; unique_id=&quot;31234&quot;&gt;&lt;property id=&quot;20148&quot; value=&quot;5&quot;/&gt;&lt;property id=&quot;20300&quot; value=&quot;Slide 8&quot;/&gt;&lt;property id=&quot;20307&quot; value=&quot;288&quot;/&gt;&lt;/object&gt;&lt;object type=&quot;3&quot; unique_id=&quot;31235&quot;&gt;&lt;property id=&quot;20148&quot; value=&quot;5&quot;/&gt;&lt;property id=&quot;20300&quot; value=&quot;Slide 9&quot;/&gt;&lt;property id=&quot;20307&quot; value=&quot;289&quot;/&gt;&lt;/object&gt;&lt;object type=&quot;3&quot; unique_id=&quot;31236&quot;&gt;&lt;property id=&quot;20148&quot; value=&quot;5&quot;/&gt;&lt;property id=&quot;20300&quot; value=&quot;Slide 10&quot;/&gt;&lt;property id=&quot;20307&quot; value=&quot;290&quot;/&gt;&lt;/object&gt;&lt;object type=&quot;3&quot; unique_id=&quot;31237&quot;&gt;&lt;property id=&quot;20148&quot; value=&quot;5&quot;/&gt;&lt;property id=&quot;20300&quot; value=&quot;Slide 11&quot;/&gt;&lt;property id=&quot;20307&quot; value=&quot;291&quot;/&gt;&lt;/object&gt;&lt;object type=&quot;3&quot; unique_id=&quot;31238&quot;&gt;&lt;property id=&quot;20148&quot; value=&quot;5&quot;/&gt;&lt;property id=&quot;20300&quot; value=&quot;Slide 12&quot;/&gt;&lt;property id=&quot;20307&quot; value=&quot;292&quot;/&gt;&lt;/object&gt;&lt;object type=&quot;3&quot; unique_id=&quot;31239&quot;&gt;&lt;property id=&quot;20148&quot; value=&quot;5&quot;/&gt;&lt;property id=&quot;20300&quot; value=&quot;Slide 13 - &amp;quot;OSHA’s Hazard Communication Standard&amp;quot;&quot;/&gt;&lt;property id=&quot;20307&quot; value=&quot;306&quot;/&gt;&lt;/object&gt;&lt;object type=&quot;3&quot; unique_id=&quot;31241&quot;&gt;&lt;property id=&quot;20148&quot; value=&quot;5&quot;/&gt;&lt;property id=&quot;20300&quot; value=&quot;Slide 15&quot;/&gt;&lt;property id=&quot;20307&quot; value=&quot;308&quot;/&gt;&lt;/object&gt;&lt;object type=&quot;3&quot; unique_id=&quot;31242&quot;&gt;&lt;property id=&quot;20148&quot; value=&quot;5&quot;/&gt;&lt;property id=&quot;20300&quot; value=&quot;Slide 16 - &amp;quot;Learn the standard and identify a champion &amp;quot;&quot;/&gt;&lt;property id=&quot;20307&quot; value=&quot;268&quot;/&gt;&lt;/object&gt;&lt;object type=&quot;3&quot; unique_id=&quot;31243&quot;&gt;&lt;property id=&quot;20148&quot; value=&quot;5&quot;/&gt;&lt;property id=&quot;20300&quot; value=&quot;Slide 17 - &amp;quot;Prepare and implement a written Hazard Communication Program &amp;quot;&quot;/&gt;&lt;property id=&quot;20307&quot; value=&quot;269&quot;/&gt;&lt;/object&gt;&lt;object type=&quot;3&quot; unique_id=&quot;31244&quot;&gt;&lt;property id=&quot;20148&quot; value=&quot;5&quot;/&gt;&lt;property id=&quot;20300&quot; value=&quot;Slide 19&quot;/&gt;&lt;property id=&quot;20307&quot; value=&quot;270&quot;/&gt;&lt;/object&gt;&lt;object type=&quot;3&quot; unique_id=&quot;31245&quot;&gt;&lt;property id=&quot;20148&quot; value=&quot;5&quot;/&gt;&lt;property id=&quot;20300&quot; value=&quot;Slide 20 - &amp;quot;Pictograms&amp;quot;&quot;/&gt;&lt;property id=&quot;20307&quot; value=&quot;276&quot;/&gt;&lt;/object&gt;&lt;object type=&quot;3&quot; unique_id=&quot;31246&quot;&gt;&lt;property id=&quot;20148&quot; value=&quot;5&quot;/&gt;&lt;property id=&quot;20300&quot; value=&quot;Slide 21 - &amp;quot;Required Label Elements&amp;quot;&quot;/&gt;&lt;property id=&quot;20307&quot; value=&quot;277&quot;/&gt;&lt;/object&gt;&lt;object type=&quot;3&quot; unique_id=&quot;31247&quot;&gt;&lt;property id=&quot;20148&quot; value=&quot;5&quot;/&gt;&lt;property id=&quot;20300&quot; value=&quot;Slide 22&quot;/&gt;&lt;property id=&quot;20307&quot; value=&quot;293&quot;/&gt;&lt;/object&gt;&lt;object type=&quot;3&quot; unique_id=&quot;31248&quot;&gt;&lt;property id=&quot;20148&quot; value=&quot;5&quot;/&gt;&lt;property id=&quot;20300&quot; value=&quot;Slide 23 - &amp;quot;Maintain Safety Data Sheets (SDS) &amp;quot;&quot;/&gt;&lt;property id=&quot;20307&quot; value=&quot;271&quot;/&gt;&lt;/object&gt;&lt;object type=&quot;3&quot; unique_id=&quot;31249&quot;&gt;&lt;property id=&quot;20148&quot; value=&quot;5&quot;/&gt;&lt;property id=&quot;20300&quot; value=&quot;Slide 24&quot;/&gt;&lt;property id=&quot;20307&quot; value=&quot;294&quot;/&gt;&lt;/object&gt;&lt;object type=&quot;3&quot; unique_id=&quot;31250&quot;&gt;&lt;property id=&quot;20148&quot; value=&quot;5&quot;/&gt;&lt;property id=&quot;20300&quot; value=&quot;Slide 25&quot;/&gt;&lt;property id=&quot;20307&quot; value=&quot;295&quot;/&gt;&lt;/object&gt;&lt;object type=&quot;3&quot; unique_id=&quot;31251&quot;&gt;&lt;property id=&quot;20148&quot; value=&quot;5&quot;/&gt;&lt;property id=&quot;20300&quot; value=&quot;Slide 26&quot;/&gt;&lt;property id=&quot;20307&quot; value=&quot;296&quot;/&gt;&lt;/object&gt;&lt;object type=&quot;3&quot; unique_id=&quot;31252&quot;&gt;&lt;property id=&quot;20148&quot; value=&quot;5&quot;/&gt;&lt;property id=&quot;20300&quot; value=&quot;Slide 27&quot;/&gt;&lt;property id=&quot;20307&quot; value=&quot;300&quot;/&gt;&lt;/object&gt;&lt;object type=&quot;3&quot; unique_id=&quot;31253&quot;&gt;&lt;property id=&quot;20148&quot; value=&quot;5&quot;/&gt;&lt;property id=&quot;20300&quot; value=&quot;Slide 28 - &amp;quot;Inform and Train Employees&amp;quot;&quot;/&gt;&lt;property id=&quot;20307&quot; value=&quot;272&quot;/&gt;&lt;/object&gt;&lt;object type=&quot;3&quot; unique_id=&quot;31254&quot;&gt;&lt;property id=&quot;20148&quot; value=&quot;5&quot;/&gt;&lt;property id=&quot;20300&quot; value=&quot;Slide 29 - &amp;quot;Evaluate and Reassess Your Program&amp;quot;&quot;/&gt;&lt;property id=&quot;20307&quot; value=&quot;273&quot;/&gt;&lt;/object&gt;&lt;object type=&quot;3&quot; unique_id=&quot;31255&quot;&gt;&lt;property id=&quot;20148&quot; value=&quot;5&quot;/&gt;&lt;property id=&quot;20300&quot; value=&quot;Slide 30 - &amp;quot;An Effective Hazard Communication Program&amp;quot;&quot;/&gt;&lt;property id=&quot;20307&quot; value=&quot;284&quot;/&gt;&lt;/object&gt;&lt;object type=&quot;3&quot; unique_id=&quot;31256&quot;&gt;&lt;property id=&quot;20148&quot; value=&quot;5&quot;/&gt;&lt;property id=&quot;20300&quot; value=&quot;Slide 32&quot;/&gt;&lt;property id=&quot;20307&quot; value=&quot;262&quot;/&gt;&lt;/object&gt;&lt;object type=&quot;3&quot; unique_id=&quot;31257&quot;&gt;&lt;property id=&quot;20148&quot; value=&quot;5&quot;/&gt;&lt;property id=&quot;20300&quot; value=&quot;Slide 33 - &amp;quot;Worker trainings will address…&amp;quot;&quot;/&gt;&lt;property id=&quot;20307&quot; value=&quot;298&quot;/&gt;&lt;/object&gt;&lt;object type=&quot;3&quot; unique_id=&quot;31258&quot;&gt;&lt;property id=&quot;20148&quot; value=&quot;5&quot;/&gt;&lt;property id=&quot;20300&quot; value=&quot;Slide 34 - &amp;quot;Resources&amp;quot;&quot;/&gt;&lt;property id=&quot;20307&quot; value=&quot;267&quot;/&gt;&lt;/object&gt;&lt;object type=&quot;3&quot; unique_id=&quot;31259&quot;&gt;&lt;property id=&quot;20148&quot; value=&quot;5&quot;/&gt;&lt;property id=&quot;20300&quot; value=&quot;Slide 35 - &amp;quot;We would love to work with you!&amp;quot;&quot;/&gt;&lt;property id=&quot;20307&quot; value=&quot;265&quot;/&gt;&lt;/object&gt;&lt;object type=&quot;3&quot; unique_id=&quot;31260&quot;&gt;&lt;property id=&quot;20148&quot; value=&quot;5&quot;/&gt;&lt;property id=&quot;20300&quot; value=&quot;Slide 36&quot;/&gt;&lt;property id=&quot;20307&quot; value=&quot;264&quot;/&gt;&lt;/object&gt;&lt;object type=&quot;3&quot; unique_id=&quot;31446&quot;&gt;&lt;property id=&quot;20148&quot; value=&quot;5&quot;/&gt;&lt;property id=&quot;20300&quot; value=&quot;Slide 14&quot;/&gt;&lt;property id=&quot;20307&quot; value=&quot;309&quot;/&gt;&lt;/object&gt;&lt;object type=&quot;3&quot; unique_id=&quot;31447&quot;&gt;&lt;property id=&quot;20148&quot; value=&quot;5&quot;/&gt;&lt;property id=&quot;20300&quot; value=&quot;Slide 18&quot;/&gt;&lt;property id=&quot;20307&quot; value=&quot;310&quot;/&gt;&lt;/object&gt;&lt;object type=&quot;3&quot; unique_id=&quot;31448&quot;&gt;&lt;property id=&quot;20148&quot; value=&quot;5&quot;/&gt;&lt;property id=&quot;20300&quot; value=&quot;Slide 31&quot;/&gt;&lt;property id=&quot;20307&quot; value=&quot;311&quot;/&gt;&lt;/object&gt;&lt;/object&gt;&lt;object type=&quot;8&quot; unique_id=&quot;31297&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54&quot;/&gt;&lt;lineCharCount val=&quot;26&quot;/&gt;&lt;/TableIndex&gt;&lt;/ShapeTextInfo&gt;"/>
  <p:tag name="HTML_SHAPEINFO" val="&lt;ThreeDShapeInfo&gt;&lt;uuid val=&quot;&quot;/&gt;&lt;isInvalidForFieldText val=&quot;0&quot;/&gt;&lt;Image&gt;&lt;filename val=&quot;C:\Users\Jillian\AppData\Local\Temp\PR\data\asimages\{14ED09A9-FB27-4ACF-A8C4-8677FC4445C4}_1.png&quot;/&gt;&lt;left val=&quot;168&quot;/&gt;&lt;top val=&quot;404&quot;/&gt;&lt;width val=&quot;504&quot;/&gt;&lt;height val=&quot;9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11&quot;/&gt;&lt;lineCharCount val=&quot;5&quot;/&gt;&lt;/TableIndex&gt;&lt;/ShapeTextInfo&gt;"/>
  <p:tag name="PRESENTER_SHAPEINFO" val="&lt;ThreeDShapeInfo&gt;&lt;uuid val=&quot;{0A2DAD14-3FC8-4A47-86D4-E11B463698D4}&quot;/&gt;&lt;isInvalidForFieldText val=&quot;0&quot;/&gt;&lt;Image&gt;&lt;filename val=&quot;C:\Users\Jillian\AppData\Local\Temp\PR\data\asimages\{0A2DAD14-3FC8-4A47-86D4-E11B463698D4}_28.png&quot;/&gt;&lt;left val=&quot;-25&quot;/&gt;&lt;top val=&quot;105&quot;/&gt;&lt;width val=&quot;412&quot;/&gt;&lt;height val=&quot;27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illian\AppData\Local\Temp\PR\data\asimages\{DAA42B7B-267B-4053-988A-B96A69634579}_28.png&quot;/&gt;&lt;left val=&quot;348&quot;/&gt;&lt;top val=&quot;519&quot;/&gt;&lt;width val=&quot;114&quot;/&gt;&lt;height val=&quot;2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6&quot;/&gt;&lt;lineCharCount val=&quot;21&quot;/&gt;&lt;lineCharCount val=&quot;25&quot;/&gt;&lt;lineCharCount val=&quot;17&quot;/&gt;&lt;lineCharCount val=&quot;23&quot;/&gt;&lt;lineCharCount val=&quot;21&quot;/&gt;&lt;lineCharCount val=&quot;25&quot;/&gt;&lt;lineCharCount val=&quot;24&quot;/&gt;&lt;lineCharCount val=&quot;11&quot;/&gt;&lt;lineCharCount val=&quot;21&quot;/&gt;&lt;lineCharCount val=&quot;22&quot;/&gt;&lt;lineCharCount val=&quot;1&quot;/&gt;&lt;/TableIndex&gt;&lt;/ShapeTextInfo&gt;"/>
  <p:tag name="HTML_SHAPEINFO" val="&lt;TextEffect&gt;&lt;Image&gt;&lt;filename val=&quot;C:\Users\Jillian\AppData\Local\Temp\PR\data\asimages\{1D676388-01B1-42AA-9138-408AFFD98A62}_1.png_crop.png&quot;/&gt;&lt;left val=&quot;27&quot;/&gt;&lt;top val=&quot;123&quot;/&gt;&lt;width val=&quot;267&quot;/&gt;&lt;height val=&quot;58&quot;/&gt;&lt;hasText val=&quot;1&quot;/&gt;&lt;paraId val=&quot;1&quot;/&gt;&lt;/Image&gt;&lt;Image&gt;&lt;filename val=&quot;C:\Users\Jillian\AppData\Local\Temp\PR\data\asimages\{D5748193-1B2D-4A33-8B57-92CF359D73F2}_1.png_crop.png&quot;/&gt;&lt;left val=&quot;27&quot;/&gt;&lt;top val=&quot;197&quot;/&gt;&lt;width val=&quot;297&quot;/&gt;&lt;height val=&quot;53&quot;/&gt;&lt;hasText val=&quot;1&quot;/&gt;&lt;paraId val=&quot;2&quot;/&gt;&lt;/Image&gt;&lt;Image&gt;&lt;filename val=&quot;C:\Users\Jillian\AppData\Local\Temp\PR\data\asimages\{739F79FC-DFA9-432D-A719-AAF899F9A490}_1.png_crop.png&quot;/&gt;&lt;left val=&quot;27&quot;/&gt;&lt;top val=&quot;271&quot;/&gt;&lt;width val=&quot;265&quot;/&gt;&lt;height val=&quot;24&quot;/&gt;&lt;hasText val=&quot;1&quot;/&gt;&lt;paraId val=&quot;3&quot;/&gt;&lt;/Image&gt;&lt;Image&gt;&lt;filename val=&quot;C:\Users\Jillian\AppData\Local\Temp\PR\data\asimages\{7235BFA6-B1D0-4F3A-A6E7-82B3C00B94F9}_1.png_crop.png&quot;/&gt;&lt;left val=&quot;27&quot;/&gt;&lt;top val=&quot;312&quot;/&gt;&lt;width val=&quot;316&quot;/&gt;&lt;height val=&quot;125&quot;/&gt;&lt;hasText val=&quot;1&quot;/&gt;&lt;paraId val=&quot;4&quot;/&gt;&lt;/Image&gt;&lt;Image&gt;&lt;filename val=&quot;C:\Users\Jillian\AppData\Local\Temp\PR\data\asimages\{CE155DC5-5BC7-46B7-BA61-3552F9B3A6F7}_1.png_crop.png&quot;/&gt;&lt;left val=&quot;27&quot;/&gt;&lt;top val=&quot;453&quot;/&gt;&lt;width val=&quot;273&quot;/&gt;&lt;height val=&quot;58&quot;/&gt;&lt;hasText val=&quot;1&quot;/&gt;&lt;paraId val=&quot;5&quot;/&gt;&lt;/Image&gt;&lt;Image&gt;&lt;filename val=&quot;C:\Users\Jillian\AppData\Local\Temp\PR\data\asimages\{6AC78346-5AE9-4ABA-B46B-040E9AA3A45B}_1.png_crop.png&quot;/&gt;&lt;left val=&quot;361&quot;/&gt;&lt;top val=&quot;540&quot;/&gt;&lt;width val=&quot;0&quot;/&gt;&lt;height val=&quot;0&quot;/&gt;&lt;hasText val=&quot;1&quot;/&gt;&lt;paraId val=&quot;6&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1BBC5369-E8BF-4C18-B4C3-CA378CB01E36}&quot;/&gt;&lt;isInvalidForFieldText val=&quot;0&quot;/&gt;&lt;Image&gt;&lt;filename val=&quot;C:\Users\Jillian\AppData\Local\Temp\PR\data\asimages\{1BBC5369-E8BF-4C18-B4C3-CA378CB01E36}_3.png&quot;/&gt;&lt;left val=&quot;-3&quot;/&gt;&lt;top val=&quot;10&quot;/&gt;&lt;width val=&quot;434&quot;/&gt;&lt;height val=&quot;10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78&quot;/&gt;&lt;lineCharCount val=&quot;75&quot;/&gt;&lt;lineCharCount val=&quot;40&quot;/&gt;&lt;lineCharCount val=&quot;43&quot;/&gt;&lt;lineCharCount val=&quot;1&quot;/&gt;&lt;lineCharCount val=&quot;63&quot;/&gt;&lt;lineCharCount val=&quot;74&quot;/&gt;&lt;lineCharCount val=&quot;72&quot;/&gt;&lt;lineCharCount val=&quot;48&quot;/&gt;&lt;lineCharCount val=&quot;1&quot;/&gt;&lt;lineCharCount val=&quot;61&quot;/&gt;&lt;lineCharCount val=&quot;67&quot;/&gt;&lt;lineCharCount val=&quot;75&quot;/&gt;&lt;lineCharCount val=&quot;68&quot;/&gt;&lt;lineCharCount val=&quot;58&quot;/&gt;&lt;lineCharCount val=&quot;13&quot;/&gt;&lt;lineCharCount val=&quot;1&quot;/&gt;&lt;lineCharCount val=&quot;1&quot;/&gt;&lt;/TableIndex&gt;&lt;/ShapeTextInfo&gt;"/>
  <p:tag name="HTML_SHAPEINFO" val="&lt;ThreeDShapeInfo&gt;&lt;uuid val=&quot;&quot;/&gt;&lt;isInvalidForFieldText val=&quot;0&quot;/&gt;&lt;Image&gt;&lt;filename val=&quot;C:\Users\Jillian\AppData\Local\Temp\PR\data\asimages\{F836504A-E5EE-4576-A580-3C3E92555B9C}_45.png&quot;/&gt;&lt;left val=&quot;30&quot;/&gt;&lt;top val=&quot;33&quot;/&gt;&lt;width val=&quot;674&quot;/&gt;&lt;height val=&quot;46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On-screen Show (4:3)</PresentationFormat>
  <Paragraphs>232</Paragraphs>
  <Slides>34</Slides>
  <Notes>34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Wingdings</vt:lpstr>
      <vt:lpstr>Office Theme</vt:lpstr>
      <vt:lpstr>2_Office Theme</vt:lpstr>
      <vt:lpstr>3_Office Theme</vt:lpstr>
      <vt:lpstr>Promoting Chemical Safety on the Job </vt:lpstr>
      <vt:lpstr>We offer health and safety training at no cost to employees. </vt:lpstr>
      <vt:lpstr>This project is funded by OSHA, but MCN does NOT take part in any enforcement. We are not a regulatory agency. </vt:lpstr>
      <vt:lpstr>Video: </vt:lpstr>
      <vt:lpstr>Employer Responsibilities</vt:lpstr>
      <vt:lpstr>Provide a workplace free from serious hazards</vt:lpstr>
      <vt:lpstr>Provide employees with safe tools and personal protective equipment </vt:lpstr>
      <vt:lpstr>Use signs and labels to warn employees of potential hazards </vt:lpstr>
      <vt:lpstr>Training must be provided  in a language that workers understand. </vt:lpstr>
      <vt:lpstr>Keep records of work-related illnesses and injuries</vt:lpstr>
      <vt:lpstr>Develop and implement a written hazard communication program and train employees on the hazards they are exposed to.</vt:lpstr>
      <vt:lpstr>OSHA’s Hazard Communication Standard</vt:lpstr>
      <vt:lpstr>How Hazard Communication  Works</vt:lpstr>
      <vt:lpstr>Steps to an Effective Hazard Communication Program</vt:lpstr>
      <vt:lpstr>Learn the standard and identify a champion </vt:lpstr>
      <vt:lpstr>Prepare and implement a written Hazard Communication Program </vt:lpstr>
      <vt:lpstr>Ensure containers are labeled</vt:lpstr>
      <vt:lpstr>Labels</vt:lpstr>
      <vt:lpstr>Pictograms</vt:lpstr>
      <vt:lpstr>Required Label Elements</vt:lpstr>
      <vt:lpstr>Safety Data Sheet</vt:lpstr>
      <vt:lpstr>Maintain Safety Data Sheets (SDS) </vt:lpstr>
      <vt:lpstr>Ammonia 1</vt:lpstr>
      <vt:lpstr>Ammonia 2</vt:lpstr>
      <vt:lpstr>Ammonia 3</vt:lpstr>
      <vt:lpstr>Personal Protective Equipment</vt:lpstr>
      <vt:lpstr>Inform and Train Employees</vt:lpstr>
      <vt:lpstr>Evaluate and Reassess Your Program</vt:lpstr>
      <vt:lpstr>An Effective Hazard Communication Program</vt:lpstr>
      <vt:lpstr>Provide worker trainings</vt:lpstr>
      <vt:lpstr>Worker trainings will address…</vt:lpstr>
      <vt:lpstr>Resources</vt:lpstr>
      <vt:lpstr>We would love to work with you!</vt:lpstr>
      <vt:lpstr>OSHA GRANT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2020-11-10T21:18:52Z</dcterms:created>
  <dcterms:modified xsi:type="dcterms:W3CDTF">2020-11-10T21:18:58Z</dcterms:modified>
</cp:coreProperties>
</file>