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notesMasterIdLst>
    <p:notesMasterId r:id="rId28"/>
  </p:notesMasterIdLst>
  <p:handoutMasterIdLst>
    <p:handoutMasterId r:id="rId29"/>
  </p:handoutMasterIdLst>
  <p:sldIdLst>
    <p:sldId id="256" r:id="rId2"/>
    <p:sldId id="257" r:id="rId3"/>
    <p:sldId id="273" r:id="rId4"/>
    <p:sldId id="278" r:id="rId5"/>
    <p:sldId id="277" r:id="rId6"/>
    <p:sldId id="275" r:id="rId7"/>
    <p:sldId id="276" r:id="rId8"/>
    <p:sldId id="279" r:id="rId9"/>
    <p:sldId id="260" r:id="rId10"/>
    <p:sldId id="280" r:id="rId11"/>
    <p:sldId id="290" r:id="rId12"/>
    <p:sldId id="292" r:id="rId13"/>
    <p:sldId id="289" r:id="rId14"/>
    <p:sldId id="261" r:id="rId15"/>
    <p:sldId id="281" r:id="rId16"/>
    <p:sldId id="282" r:id="rId17"/>
    <p:sldId id="262" r:id="rId18"/>
    <p:sldId id="283" r:id="rId19"/>
    <p:sldId id="285" r:id="rId20"/>
    <p:sldId id="291" r:id="rId21"/>
    <p:sldId id="267" r:id="rId22"/>
    <p:sldId id="264" r:id="rId23"/>
    <p:sldId id="258" r:id="rId24"/>
    <p:sldId id="287" r:id="rId25"/>
    <p:sldId id="288" r:id="rId26"/>
    <p:sldId id="272" r:id="rId2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77" autoAdjust="0"/>
    <p:restoredTop sz="94975" autoAdjust="0"/>
  </p:normalViewPr>
  <p:slideViewPr>
    <p:cSldViewPr snapToGrid="0">
      <p:cViewPr varScale="1">
        <p:scale>
          <a:sx n="81" d="100"/>
          <a:sy n="81" d="100"/>
        </p:scale>
        <p:origin x="624" y="62"/>
      </p:cViewPr>
      <p:guideLst/>
    </p:cSldViewPr>
  </p:slideViewPr>
  <p:notesTextViewPr>
    <p:cViewPr>
      <p:scale>
        <a:sx n="1" d="1"/>
        <a:sy n="1" d="1"/>
      </p:scale>
      <p:origin x="0" y="0"/>
    </p:cViewPr>
  </p:notesTextViewPr>
  <p:sorterViewPr>
    <p:cViewPr>
      <p:scale>
        <a:sx n="100" d="100"/>
        <a:sy n="100" d="100"/>
      </p:scale>
      <p:origin x="0" y="-172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6725"/>
          </a:xfrm>
          <a:prstGeom prst="rect">
            <a:avLst/>
          </a:prstGeom>
        </p:spPr>
        <p:txBody>
          <a:bodyPr vert="horz" lIns="91427" tIns="45713" rIns="91427" bIns="45713" rtlCol="0"/>
          <a:lstStyle>
            <a:lvl1pPr algn="l">
              <a:defRPr sz="1200"/>
            </a:lvl1pPr>
          </a:lstStyle>
          <a:p>
            <a:endParaRPr lang="en-US" dirty="0"/>
          </a:p>
        </p:txBody>
      </p:sp>
      <p:sp>
        <p:nvSpPr>
          <p:cNvPr id="3" name="Date Placeholder 2"/>
          <p:cNvSpPr>
            <a:spLocks noGrp="1"/>
          </p:cNvSpPr>
          <p:nvPr>
            <p:ph type="dt" sz="quarter" idx="1"/>
          </p:nvPr>
        </p:nvSpPr>
        <p:spPr>
          <a:xfrm>
            <a:off x="3970339" y="1"/>
            <a:ext cx="3038475" cy="466725"/>
          </a:xfrm>
          <a:prstGeom prst="rect">
            <a:avLst/>
          </a:prstGeom>
        </p:spPr>
        <p:txBody>
          <a:bodyPr vert="horz" lIns="91427" tIns="45713" rIns="91427" bIns="45713" rtlCol="0"/>
          <a:lstStyle>
            <a:lvl1pPr algn="r">
              <a:defRPr sz="1200"/>
            </a:lvl1pPr>
          </a:lstStyle>
          <a:p>
            <a:endParaRPr lang="en-US" dirty="0"/>
          </a:p>
        </p:txBody>
      </p:sp>
      <p:sp>
        <p:nvSpPr>
          <p:cNvPr id="4" name="Footer Placeholder 3"/>
          <p:cNvSpPr>
            <a:spLocks noGrp="1"/>
          </p:cNvSpPr>
          <p:nvPr>
            <p:ph type="ftr" sz="quarter" idx="2"/>
          </p:nvPr>
        </p:nvSpPr>
        <p:spPr>
          <a:xfrm>
            <a:off x="1" y="8829676"/>
            <a:ext cx="3038475" cy="466725"/>
          </a:xfrm>
          <a:prstGeom prst="rect">
            <a:avLst/>
          </a:prstGeom>
        </p:spPr>
        <p:txBody>
          <a:bodyPr vert="horz" lIns="91427" tIns="45713" rIns="91427" bIns="4571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9" y="8829676"/>
            <a:ext cx="3038475" cy="466725"/>
          </a:xfrm>
          <a:prstGeom prst="rect">
            <a:avLst/>
          </a:prstGeom>
        </p:spPr>
        <p:txBody>
          <a:bodyPr vert="horz" lIns="91427" tIns="45713" rIns="91427" bIns="45713" rtlCol="0" anchor="b"/>
          <a:lstStyle>
            <a:lvl1pPr algn="r">
              <a:defRPr sz="1200"/>
            </a:lvl1pPr>
          </a:lstStyle>
          <a:p>
            <a:fld id="{0B24B40C-6728-4305-B8E3-26C538737A21}" type="slidenum">
              <a:rPr lang="en-US" smtClean="0"/>
              <a:t>‹#›</a:t>
            </a:fld>
            <a:endParaRPr lang="en-US" dirty="0"/>
          </a:p>
        </p:txBody>
      </p:sp>
    </p:spTree>
    <p:extLst>
      <p:ext uri="{BB962C8B-B14F-4D97-AF65-F5344CB8AC3E}">
        <p14:creationId xmlns:p14="http://schemas.microsoft.com/office/powerpoint/2010/main" val="1505873935"/>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64" tIns="46582" rIns="93164" bIns="46582" rtlCol="0"/>
          <a:lstStyle>
            <a:lvl1pPr algn="r">
              <a:defRPr sz="1200"/>
            </a:lvl1pPr>
          </a:lstStyle>
          <a:p>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4" tIns="46582" rIns="93164" bIns="46582"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4" tIns="46582" rIns="93164" bIns="4658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64" tIns="46582" rIns="93164" bIns="465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64" tIns="46582" rIns="93164" bIns="46582" rtlCol="0" anchor="b"/>
          <a:lstStyle>
            <a:lvl1pPr algn="r">
              <a:defRPr sz="1200"/>
            </a:lvl1pPr>
          </a:lstStyle>
          <a:p>
            <a:fld id="{18E06A5F-BEE5-4624-805C-5C8C2321C666}" type="slidenum">
              <a:rPr lang="en-US" smtClean="0"/>
              <a:t>‹#›</a:t>
            </a:fld>
            <a:endParaRPr lang="en-US" dirty="0"/>
          </a:p>
        </p:txBody>
      </p:sp>
    </p:spTree>
    <p:extLst>
      <p:ext uri="{BB962C8B-B14F-4D97-AF65-F5344CB8AC3E}">
        <p14:creationId xmlns:p14="http://schemas.microsoft.com/office/powerpoint/2010/main" val="393527843"/>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everyone!</a:t>
            </a:r>
            <a:r>
              <a:rPr lang="en-US" baseline="0" dirty="0"/>
              <a:t>  Introduce yourself and explain your background-Certifications, Training Experience and job experience. This course is Preventing, Slips, Trips and Falls:  A training program for small businesses</a:t>
            </a:r>
            <a:endParaRPr lang="en-US" dirty="0"/>
          </a:p>
        </p:txBody>
      </p:sp>
      <p:sp>
        <p:nvSpPr>
          <p:cNvPr id="4" name="Slide Number Placeholder 3"/>
          <p:cNvSpPr>
            <a:spLocks noGrp="1"/>
          </p:cNvSpPr>
          <p:nvPr>
            <p:ph type="sldNum" sz="quarter" idx="10"/>
          </p:nvPr>
        </p:nvSpPr>
        <p:spPr/>
        <p:txBody>
          <a:bodyPr/>
          <a:lstStyle/>
          <a:p>
            <a:fld id="{18E06A5F-BEE5-4624-805C-5C8C2321C666}" type="slidenum">
              <a:rPr lang="en-US" smtClean="0"/>
              <a:t>1</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21131113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Announce</a:t>
            </a:r>
            <a:r>
              <a:rPr lang="en-US" baseline="0" dirty="0"/>
              <a:t> to class, there will be two tests.  The first test, is a pre-test. The other test, is a post-test, after course completion.  This is to measure the level of knowledge gained. Instructor passes out the pretest to all of the participants.  Instruct participants to ensure their name is on pre test and return the pre-test to instructor or facilitator.  </a:t>
            </a:r>
            <a:endParaRPr lang="en-US" dirty="0"/>
          </a:p>
        </p:txBody>
      </p:sp>
      <p:sp>
        <p:nvSpPr>
          <p:cNvPr id="4" name="Slide Number Placeholder 3"/>
          <p:cNvSpPr>
            <a:spLocks noGrp="1"/>
          </p:cNvSpPr>
          <p:nvPr>
            <p:ph type="sldNum" sz="quarter" idx="10"/>
          </p:nvPr>
        </p:nvSpPr>
        <p:spPr/>
        <p:txBody>
          <a:bodyPr/>
          <a:lstStyle/>
          <a:p>
            <a:fld id="{18E06A5F-BEE5-4624-805C-5C8C2321C666}" type="slidenum">
              <a:rPr lang="en-US" smtClean="0"/>
              <a:t>10</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552207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Workers are free from retaliation and </a:t>
            </a:r>
            <a:r>
              <a:rPr lang="en-US" baseline="0" dirty="0"/>
              <a:t>have rights exercising safety and health rights, without fear of punishment.  Section II © of the OSH Act  and information regarding Whistleblower Protection Plan can be found at the websites listed and fact sheet.  Workers have 30 days to contact OSHA if they feel they have been punished for exercising their safety and health rights.  </a:t>
            </a:r>
            <a:r>
              <a:rPr lang="en-US" dirty="0"/>
              <a:t>State any other pertinent</a:t>
            </a:r>
            <a:r>
              <a:rPr lang="en-US" baseline="0" dirty="0"/>
              <a:t> information that would be helpful.  </a:t>
            </a:r>
            <a:endParaRPr lang="en-US" dirty="0"/>
          </a:p>
        </p:txBody>
      </p:sp>
      <p:sp>
        <p:nvSpPr>
          <p:cNvPr id="4" name="Slide Number Placeholder 3"/>
          <p:cNvSpPr>
            <a:spLocks noGrp="1"/>
          </p:cNvSpPr>
          <p:nvPr>
            <p:ph type="sldNum" sz="quarter" idx="10"/>
          </p:nvPr>
        </p:nvSpPr>
        <p:spPr/>
        <p:txBody>
          <a:bodyPr/>
          <a:lstStyle/>
          <a:p>
            <a:fld id="{18E06A5F-BEE5-4624-805C-5C8C2321C666}" type="slidenum">
              <a:rPr lang="en-US" smtClean="0"/>
              <a:t>11</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7124537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OSHA Workers</a:t>
            </a:r>
            <a:r>
              <a:rPr lang="en-US" baseline="0" dirty="0"/>
              <a:t> Rights Video.  1 minute and 25 seconds.  This video is included for visual learners to better understand their rights when reporting workplace occupational health and safety.  Note</a:t>
            </a:r>
            <a:r>
              <a:rPr lang="en-US" baseline="0"/>
              <a:t>, there </a:t>
            </a:r>
            <a:r>
              <a:rPr lang="en-US" baseline="0" dirty="0"/>
              <a:t>is no speaking in this video. </a:t>
            </a:r>
            <a:endParaRPr lang="en-US" dirty="0"/>
          </a:p>
        </p:txBody>
      </p:sp>
      <p:sp>
        <p:nvSpPr>
          <p:cNvPr id="4" name="Slide Number Placeholder 3"/>
          <p:cNvSpPr>
            <a:spLocks noGrp="1"/>
          </p:cNvSpPr>
          <p:nvPr>
            <p:ph type="sldNum" sz="quarter" idx="10"/>
          </p:nvPr>
        </p:nvSpPr>
        <p:spPr/>
        <p:txBody>
          <a:bodyPr/>
          <a:lstStyle/>
          <a:p>
            <a:fld id="{18E06A5F-BEE5-4624-805C-5C8C2321C666}" type="slidenum">
              <a:rPr lang="en-US" smtClean="0"/>
              <a:t>12</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23739959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a:t>
            </a:r>
            <a:r>
              <a:rPr lang="en-US" baseline="0" dirty="0"/>
              <a:t> is OSHA important to you?   Ask, students if they would like to guess what they think the number of persons killed on the job was in 2017.  Ask students if they would like to guess how many work related injuries do they think occurred in 2017.  Ask students what the n</a:t>
            </a:r>
            <a:r>
              <a:rPr lang="en-US" dirty="0"/>
              <a:t>umber</a:t>
            </a:r>
            <a:r>
              <a:rPr lang="en-US" baseline="0" dirty="0"/>
              <a:t> of </a:t>
            </a:r>
            <a:r>
              <a:rPr lang="en-US" dirty="0"/>
              <a:t>workers </a:t>
            </a:r>
            <a:r>
              <a:rPr lang="en-US" baseline="0" dirty="0"/>
              <a:t>killed, number of work related injuries and the cost was in 2017.      Show slide after guesses have been provided.  Discuss briefly. </a:t>
            </a:r>
            <a:endParaRPr lang="en-US" dirty="0"/>
          </a:p>
        </p:txBody>
      </p:sp>
      <p:sp>
        <p:nvSpPr>
          <p:cNvPr id="4" name="Slide Number Placeholder 3"/>
          <p:cNvSpPr>
            <a:spLocks noGrp="1"/>
          </p:cNvSpPr>
          <p:nvPr>
            <p:ph type="sldNum" sz="quarter" idx="10"/>
          </p:nvPr>
        </p:nvSpPr>
        <p:spPr/>
        <p:txBody>
          <a:bodyPr/>
          <a:lstStyle/>
          <a:p>
            <a:fld id="{18E06A5F-BEE5-4624-805C-5C8C2321C666}" type="slidenum">
              <a:rPr lang="en-US" smtClean="0"/>
              <a:t>13</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4656309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Provides 2016 and 2017 statistics from occupational injuries, illnesses, deaths and days missed from work,  caused by slips, trips and falls. </a:t>
            </a:r>
            <a:endParaRPr lang="en-US" dirty="0"/>
          </a:p>
        </p:txBody>
      </p:sp>
      <p:sp>
        <p:nvSpPr>
          <p:cNvPr id="4" name="Slide Number Placeholder 3"/>
          <p:cNvSpPr>
            <a:spLocks noGrp="1"/>
          </p:cNvSpPr>
          <p:nvPr>
            <p:ph type="sldNum" sz="quarter" idx="10"/>
          </p:nvPr>
        </p:nvSpPr>
        <p:spPr/>
        <p:txBody>
          <a:bodyPr/>
          <a:lstStyle/>
          <a:p>
            <a:fld id="{18E06A5F-BEE5-4624-805C-5C8C2321C666}" type="slidenum">
              <a:rPr lang="en-US" smtClean="0"/>
              <a:t>14</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22687007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Median number of work days that were lost in 2017, due to slips, trips and falls from lower and same level. </a:t>
            </a:r>
            <a:endParaRPr lang="en-US" dirty="0"/>
          </a:p>
        </p:txBody>
      </p:sp>
      <p:sp>
        <p:nvSpPr>
          <p:cNvPr id="4" name="Slide Number Placeholder 3"/>
          <p:cNvSpPr>
            <a:spLocks noGrp="1"/>
          </p:cNvSpPr>
          <p:nvPr>
            <p:ph type="sldNum" sz="quarter" idx="10"/>
          </p:nvPr>
        </p:nvSpPr>
        <p:spPr/>
        <p:txBody>
          <a:bodyPr/>
          <a:lstStyle/>
          <a:p>
            <a:fld id="{18E06A5F-BEE5-4624-805C-5C8C2321C666}" type="slidenum">
              <a:rPr lang="en-US" smtClean="0"/>
              <a:t>15</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6562456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Average incurred workers’ compensation cost per slip, trip and fall exceeded the average cost of other injuries in 2016 and 2017 by 15%.</a:t>
            </a:r>
            <a:endParaRPr lang="en-US" dirty="0"/>
          </a:p>
        </p:txBody>
      </p:sp>
      <p:sp>
        <p:nvSpPr>
          <p:cNvPr id="4" name="Slide Number Placeholder 3"/>
          <p:cNvSpPr>
            <a:spLocks noGrp="1"/>
          </p:cNvSpPr>
          <p:nvPr>
            <p:ph type="sldNum" sz="quarter" idx="10"/>
          </p:nvPr>
        </p:nvSpPr>
        <p:spPr/>
        <p:txBody>
          <a:bodyPr/>
          <a:lstStyle/>
          <a:p>
            <a:fld id="{18E06A5F-BEE5-4624-805C-5C8C2321C666}" type="slidenum">
              <a:rPr lang="en-US" smtClean="0"/>
              <a:t>16</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9777195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Defines</a:t>
            </a:r>
            <a:r>
              <a:rPr lang="en-US" baseline="0" dirty="0"/>
              <a:t> what a slip is, a trip and a fall. </a:t>
            </a:r>
            <a:endParaRPr lang="en-US" dirty="0"/>
          </a:p>
        </p:txBody>
      </p:sp>
      <p:sp>
        <p:nvSpPr>
          <p:cNvPr id="4" name="Slide Number Placeholder 3"/>
          <p:cNvSpPr>
            <a:spLocks noGrp="1"/>
          </p:cNvSpPr>
          <p:nvPr>
            <p:ph type="sldNum" sz="quarter" idx="10"/>
          </p:nvPr>
        </p:nvSpPr>
        <p:spPr/>
        <p:txBody>
          <a:bodyPr/>
          <a:lstStyle/>
          <a:p>
            <a:fld id="{18E06A5F-BEE5-4624-805C-5C8C2321C666}" type="slidenum">
              <a:rPr lang="en-US" smtClean="0"/>
              <a:t>17</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8627367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37">
              <a:defRPr/>
            </a:pPr>
            <a:r>
              <a:rPr lang="en-US" dirty="0"/>
              <a:t>Definitions of </a:t>
            </a:r>
            <a:r>
              <a:rPr lang="en-US" baseline="0" dirty="0"/>
              <a:t>friction terms:  Fiction; Tribology; Tribometer.</a:t>
            </a:r>
            <a:endParaRPr lang="en-US" dirty="0"/>
          </a:p>
        </p:txBody>
      </p:sp>
      <p:sp>
        <p:nvSpPr>
          <p:cNvPr id="4" name="Slide Number Placeholder 3"/>
          <p:cNvSpPr>
            <a:spLocks noGrp="1"/>
          </p:cNvSpPr>
          <p:nvPr>
            <p:ph type="sldNum" sz="quarter" idx="10"/>
          </p:nvPr>
        </p:nvSpPr>
        <p:spPr/>
        <p:txBody>
          <a:bodyPr/>
          <a:lstStyle/>
          <a:p>
            <a:fld id="{18E06A5F-BEE5-4624-805C-5C8C2321C666}" type="slidenum">
              <a:rPr lang="en-US" smtClean="0"/>
              <a:t>18</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5256013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Definitions</a:t>
            </a:r>
            <a:r>
              <a:rPr lang="en-US" baseline="0" dirty="0"/>
              <a:t> of Slip Resistance and high traction. Read both definitions.    Explain why both of these are important. </a:t>
            </a:r>
            <a:endParaRPr lang="en-US" dirty="0"/>
          </a:p>
        </p:txBody>
      </p:sp>
      <p:sp>
        <p:nvSpPr>
          <p:cNvPr id="4" name="Slide Number Placeholder 3"/>
          <p:cNvSpPr>
            <a:spLocks noGrp="1"/>
          </p:cNvSpPr>
          <p:nvPr>
            <p:ph type="sldNum" sz="quarter" idx="10"/>
          </p:nvPr>
        </p:nvSpPr>
        <p:spPr/>
        <p:txBody>
          <a:bodyPr/>
          <a:lstStyle/>
          <a:p>
            <a:fld id="{18E06A5F-BEE5-4624-805C-5C8C2321C666}" type="slidenum">
              <a:rPr lang="en-US" smtClean="0"/>
              <a:t>19</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2181042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free course if funded by the </a:t>
            </a:r>
            <a:r>
              <a:rPr lang="en-US" dirty="0"/>
              <a:t>Susan Harwood grant</a:t>
            </a:r>
            <a:r>
              <a:rPr lang="en-US" baseline="0" dirty="0"/>
              <a:t>.  This course has been revised based on a former course. Harper College grant number is SH05064-SH8, 2019.  State the grant disclaimer and state the complete disclaimer statement.</a:t>
            </a:r>
            <a:endParaRPr lang="en-US" dirty="0"/>
          </a:p>
        </p:txBody>
      </p:sp>
      <p:sp>
        <p:nvSpPr>
          <p:cNvPr id="4" name="Slide Number Placeholder 3"/>
          <p:cNvSpPr>
            <a:spLocks noGrp="1"/>
          </p:cNvSpPr>
          <p:nvPr>
            <p:ph type="sldNum" sz="quarter" idx="10"/>
          </p:nvPr>
        </p:nvSpPr>
        <p:spPr/>
        <p:txBody>
          <a:bodyPr/>
          <a:lstStyle/>
          <a:p>
            <a:fld id="{18E06A5F-BEE5-4624-805C-5C8C2321C666}" type="slidenum">
              <a:rPr lang="en-US" smtClean="0"/>
              <a:t>2</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2434830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Regulation,</a:t>
            </a:r>
            <a:r>
              <a:rPr lang="en-US" baseline="0" dirty="0"/>
              <a:t> Fact Sheet, Final Rule and publications can be found on the OSHA site and the handouts. </a:t>
            </a:r>
            <a:endParaRPr lang="en-US" dirty="0"/>
          </a:p>
        </p:txBody>
      </p:sp>
      <p:sp>
        <p:nvSpPr>
          <p:cNvPr id="4" name="Slide Number Placeholder 3"/>
          <p:cNvSpPr>
            <a:spLocks noGrp="1"/>
          </p:cNvSpPr>
          <p:nvPr>
            <p:ph type="sldNum" sz="quarter" idx="10"/>
          </p:nvPr>
        </p:nvSpPr>
        <p:spPr/>
        <p:txBody>
          <a:bodyPr/>
          <a:lstStyle/>
          <a:p>
            <a:fld id="{18E06A5F-BEE5-4624-805C-5C8C2321C666}" type="slidenum">
              <a:rPr lang="en-US" smtClean="0"/>
              <a:t>20</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0310269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OSHA Regulations requirements –OSHA</a:t>
            </a:r>
            <a:r>
              <a:rPr lang="en-US" baseline="0" dirty="0"/>
              <a:t> </a:t>
            </a:r>
            <a:r>
              <a:rPr lang="en-US" dirty="0"/>
              <a:t>laws</a:t>
            </a:r>
            <a:r>
              <a:rPr lang="en-US" baseline="0" dirty="0"/>
              <a:t> and regulations </a:t>
            </a:r>
            <a:r>
              <a:rPr lang="en-US" dirty="0"/>
              <a:t>; Individual State Building Codes-</a:t>
            </a:r>
            <a:r>
              <a:rPr lang="en-US" baseline="0" dirty="0"/>
              <a:t>Each state has different codes. Advise students to visit their states’ website for further information. Mention, it could be possible that each county and cities could further have more codes and/or regulations.   Voluntary Consensus Standards-NFSI, ANSI, ASTM, NFPA. Explain what voluntary census standards means.</a:t>
            </a:r>
            <a:endParaRPr lang="en-US" dirty="0"/>
          </a:p>
        </p:txBody>
      </p:sp>
      <p:sp>
        <p:nvSpPr>
          <p:cNvPr id="4" name="Slide Number Placeholder 3"/>
          <p:cNvSpPr>
            <a:spLocks noGrp="1"/>
          </p:cNvSpPr>
          <p:nvPr>
            <p:ph type="sldNum" sz="quarter" idx="10"/>
          </p:nvPr>
        </p:nvSpPr>
        <p:spPr/>
        <p:txBody>
          <a:bodyPr/>
          <a:lstStyle/>
          <a:p>
            <a:fld id="{18E06A5F-BEE5-4624-805C-5C8C2321C666}" type="slidenum">
              <a:rPr lang="en-US" smtClean="0"/>
              <a:t>21</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4996958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Applying</a:t>
            </a:r>
            <a:r>
              <a:rPr lang="en-US" baseline="0" dirty="0"/>
              <a:t> standards-Become familiar with the standards-OSHA Subpart D; Set a goal to learn the standards one at a time.  Target areas that need improvement and learn the related standard; Use the internet to do more research; Contact your contractors, vendors and insurance company for assistance. </a:t>
            </a:r>
            <a:endParaRPr lang="en-US" dirty="0"/>
          </a:p>
        </p:txBody>
      </p:sp>
      <p:sp>
        <p:nvSpPr>
          <p:cNvPr id="4" name="Slide Number Placeholder 3"/>
          <p:cNvSpPr>
            <a:spLocks noGrp="1"/>
          </p:cNvSpPr>
          <p:nvPr>
            <p:ph type="sldNum" sz="quarter" idx="10"/>
          </p:nvPr>
        </p:nvSpPr>
        <p:spPr/>
        <p:txBody>
          <a:bodyPr/>
          <a:lstStyle/>
          <a:p>
            <a:fld id="{18E06A5F-BEE5-4624-805C-5C8C2321C666}" type="slidenum">
              <a:rPr lang="en-US" smtClean="0"/>
              <a:t>22</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22525036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Recognize</a:t>
            </a:r>
            <a:r>
              <a:rPr lang="en-US" baseline="0" dirty="0"/>
              <a:t> slip, trip and fall prevention. The first step in fall prevention is recognize.   Advise students to be aware of their surroundings and to be proactive.   Give examples of how they can recognize, including what to look for. </a:t>
            </a:r>
            <a:endParaRPr lang="en-US" dirty="0"/>
          </a:p>
        </p:txBody>
      </p:sp>
      <p:sp>
        <p:nvSpPr>
          <p:cNvPr id="4" name="Slide Number Placeholder 3"/>
          <p:cNvSpPr>
            <a:spLocks noGrp="1"/>
          </p:cNvSpPr>
          <p:nvPr>
            <p:ph type="sldNum" sz="quarter" idx="10"/>
          </p:nvPr>
        </p:nvSpPr>
        <p:spPr/>
        <p:txBody>
          <a:bodyPr/>
          <a:lstStyle/>
          <a:p>
            <a:fld id="{18E06A5F-BEE5-4624-805C-5C8C2321C666}" type="slidenum">
              <a:rPr lang="en-US" smtClean="0"/>
              <a:t>23</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7696757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second step in fall prevention is evaluate.   Give a few examples of evaluation.    Ask students if they have questions on this step. If so, talk it through until student (s) have full understanding.    </a:t>
            </a:r>
            <a:endParaRPr lang="en-US" dirty="0"/>
          </a:p>
          <a:p>
            <a:endParaRPr lang="en-US" dirty="0"/>
          </a:p>
        </p:txBody>
      </p:sp>
      <p:sp>
        <p:nvSpPr>
          <p:cNvPr id="4" name="Slide Number Placeholder 3"/>
          <p:cNvSpPr>
            <a:spLocks noGrp="1"/>
          </p:cNvSpPr>
          <p:nvPr>
            <p:ph type="sldNum" sz="quarter" idx="10"/>
          </p:nvPr>
        </p:nvSpPr>
        <p:spPr/>
        <p:txBody>
          <a:bodyPr/>
          <a:lstStyle/>
          <a:p>
            <a:fld id="{18E06A5F-BEE5-4624-805C-5C8C2321C666}" type="slidenum">
              <a:rPr lang="en-US" smtClean="0"/>
              <a:t>24</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6593924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third step in fall prevention is control.  Give a couple examples of control.  Ask students if they are encountering any pressing, unresolved issues or reoccurring issues.  Discuss how they can change issue (s). </a:t>
            </a:r>
            <a:endParaRPr lang="en-US" dirty="0"/>
          </a:p>
          <a:p>
            <a:endParaRPr lang="en-US" dirty="0"/>
          </a:p>
        </p:txBody>
      </p:sp>
      <p:sp>
        <p:nvSpPr>
          <p:cNvPr id="4" name="Slide Number Placeholder 3"/>
          <p:cNvSpPr>
            <a:spLocks noGrp="1"/>
          </p:cNvSpPr>
          <p:nvPr>
            <p:ph type="sldNum" sz="quarter" idx="10"/>
          </p:nvPr>
        </p:nvSpPr>
        <p:spPr/>
        <p:txBody>
          <a:bodyPr/>
          <a:lstStyle/>
          <a:p>
            <a:fld id="{18E06A5F-BEE5-4624-805C-5C8C2321C666}" type="slidenum">
              <a:rPr lang="en-US" smtClean="0"/>
              <a:t>25</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21161074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37">
              <a:defRPr/>
            </a:pPr>
            <a:r>
              <a:rPr lang="en-US" baseline="0" dirty="0"/>
              <a:t>The action plan template is a matrix showing three (3) columns:   Action;  Potential Barriers; Overcoming the Barriers.  Discuss the action plan including, how will they overcome the barriers, the pain points and addressing push back.</a:t>
            </a:r>
            <a:endParaRPr lang="en-US" dirty="0"/>
          </a:p>
          <a:p>
            <a:endParaRPr lang="en-US" dirty="0"/>
          </a:p>
        </p:txBody>
      </p:sp>
      <p:sp>
        <p:nvSpPr>
          <p:cNvPr id="4" name="Slide Number Placeholder 3"/>
          <p:cNvSpPr>
            <a:spLocks noGrp="1"/>
          </p:cNvSpPr>
          <p:nvPr>
            <p:ph type="sldNum" sz="quarter" idx="10"/>
          </p:nvPr>
        </p:nvSpPr>
        <p:spPr/>
        <p:txBody>
          <a:bodyPr/>
          <a:lstStyle/>
          <a:p>
            <a:fld id="{18E06A5F-BEE5-4624-805C-5C8C2321C666}" type="slidenum">
              <a:rPr lang="en-US" smtClean="0"/>
              <a:t>26</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2560431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Emergency</a:t>
            </a:r>
            <a:r>
              <a:rPr lang="en-US" baseline="0" dirty="0"/>
              <a:t> evacuation procedures, course start and end times, including breaks, campus and or building no smoking policy.  Smoking and vaping are allowed, only inside vehicles.  Location of the rest rooms in hallway outside of classroom.   Point out the location of classroom phone on the wall and advise campus has a police department and number is one the wall or call 911.  Point out emergency exits for building are outside the hallway.  Please silent all mobile phones.    Participation is welcomed and encouraged.  Later in course, there will be group break-out sessions. </a:t>
            </a:r>
            <a:endParaRPr lang="en-US" dirty="0"/>
          </a:p>
        </p:txBody>
      </p:sp>
      <p:sp>
        <p:nvSpPr>
          <p:cNvPr id="4" name="Slide Number Placeholder 3"/>
          <p:cNvSpPr>
            <a:spLocks noGrp="1"/>
          </p:cNvSpPr>
          <p:nvPr>
            <p:ph type="sldNum" sz="quarter" idx="10"/>
          </p:nvPr>
        </p:nvSpPr>
        <p:spPr/>
        <p:txBody>
          <a:bodyPr/>
          <a:lstStyle/>
          <a:p>
            <a:fld id="{18E06A5F-BEE5-4624-805C-5C8C2321C666}" type="slidenum">
              <a:rPr lang="en-US" smtClean="0"/>
              <a:t>3</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290676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course is a four (4) course</a:t>
            </a:r>
            <a:r>
              <a:rPr lang="en-US" baseline="0" dirty="0"/>
              <a:t> that includes module 1 and module 2.  </a:t>
            </a:r>
            <a:r>
              <a:rPr lang="en-US" dirty="0"/>
              <a:t>This</a:t>
            </a:r>
            <a:r>
              <a:rPr lang="en-US" baseline="0" dirty="0"/>
              <a:t> slide outlines the program agenda-Program Introduction; Module 1-Inroduction to the prevention of slips, trips and falls; Module 2-Recognizing Slip, Trip and Falls Hazards.</a:t>
            </a:r>
            <a:endParaRPr lang="en-US" dirty="0"/>
          </a:p>
        </p:txBody>
      </p:sp>
      <p:sp>
        <p:nvSpPr>
          <p:cNvPr id="4" name="Slide Number Placeholder 3"/>
          <p:cNvSpPr>
            <a:spLocks noGrp="1"/>
          </p:cNvSpPr>
          <p:nvPr>
            <p:ph type="sldNum" sz="quarter" idx="10"/>
          </p:nvPr>
        </p:nvSpPr>
        <p:spPr/>
        <p:txBody>
          <a:bodyPr/>
          <a:lstStyle/>
          <a:p>
            <a:fld id="{18E06A5F-BEE5-4624-805C-5C8C2321C666}" type="slidenum">
              <a:rPr lang="en-US" smtClean="0"/>
              <a:t>4</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324722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Program Goals:  Identify</a:t>
            </a:r>
            <a:r>
              <a:rPr lang="en-US" baseline="0" dirty="0"/>
              <a:t> slips, trips and falls; Distinguish various types; Know OSHA regulations and industry standards; Recognize slip trips and fall hazards in their workplace; Conduct baseline slip, trip an fall evaluation; Select controls for organization, for slips, trips and falls; Identify actions that can be taken to prevent slips, trips and falls upon returning to your job. </a:t>
            </a:r>
            <a:endParaRPr lang="en-US" dirty="0"/>
          </a:p>
        </p:txBody>
      </p:sp>
      <p:sp>
        <p:nvSpPr>
          <p:cNvPr id="4" name="Slide Number Placeholder 3"/>
          <p:cNvSpPr>
            <a:spLocks noGrp="1"/>
          </p:cNvSpPr>
          <p:nvPr>
            <p:ph type="sldNum" sz="quarter" idx="10"/>
          </p:nvPr>
        </p:nvSpPr>
        <p:spPr/>
        <p:txBody>
          <a:bodyPr/>
          <a:lstStyle/>
          <a:p>
            <a:fld id="{18E06A5F-BEE5-4624-805C-5C8C2321C666}" type="slidenum">
              <a:rPr lang="en-US" smtClean="0"/>
              <a:t>5</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4002050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Introduction-Have each</a:t>
            </a:r>
            <a:r>
              <a:rPr lang="en-US" baseline="0" dirty="0"/>
              <a:t> student state their name, where they work, title.  Ask everyone at end of introductions if they would like to share common slips, trips and falls in their workplace and if they would like to share specific accidents they may be concerned about or have occurred in their workplace. Based on participant comments, this could take 20 minutes or more, depending on class size and responses.  Note allowable time and adjust accordingly.</a:t>
            </a:r>
            <a:endParaRPr lang="en-US" dirty="0"/>
          </a:p>
        </p:txBody>
      </p:sp>
      <p:sp>
        <p:nvSpPr>
          <p:cNvPr id="4" name="Slide Number Placeholder 3"/>
          <p:cNvSpPr>
            <a:spLocks noGrp="1"/>
          </p:cNvSpPr>
          <p:nvPr>
            <p:ph type="sldNum" sz="quarter" idx="10"/>
          </p:nvPr>
        </p:nvSpPr>
        <p:spPr/>
        <p:txBody>
          <a:bodyPr/>
          <a:lstStyle/>
          <a:p>
            <a:fld id="{18E06A5F-BEE5-4624-805C-5C8C2321C666}" type="slidenum">
              <a:rPr lang="en-US" smtClean="0"/>
              <a:t>6</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239026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if anyone would like to share what is</a:t>
            </a:r>
            <a:r>
              <a:rPr lang="en-US" baseline="0" dirty="0"/>
              <a:t> their learning goal, what is their biggest concern (s) and what they want to achieve from the course.  Note, this could take 20 minutes depending on answer description and class size. Adjust accordingly. </a:t>
            </a:r>
            <a:endParaRPr lang="en-US" dirty="0"/>
          </a:p>
        </p:txBody>
      </p:sp>
      <p:sp>
        <p:nvSpPr>
          <p:cNvPr id="4" name="Slide Number Placeholder 3"/>
          <p:cNvSpPr>
            <a:spLocks noGrp="1"/>
          </p:cNvSpPr>
          <p:nvPr>
            <p:ph type="sldNum" sz="quarter" idx="10"/>
          </p:nvPr>
        </p:nvSpPr>
        <p:spPr/>
        <p:txBody>
          <a:bodyPr/>
          <a:lstStyle/>
          <a:p>
            <a:fld id="{18E06A5F-BEE5-4624-805C-5C8C2321C666}" type="slidenum">
              <a:rPr lang="en-US" smtClean="0"/>
              <a:t>7</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705308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Module 1:</a:t>
            </a:r>
            <a:r>
              <a:rPr lang="en-US" baseline="0" dirty="0"/>
              <a:t>  Introduction to preventing slips, trips and falls:  A free training program for small businesses.</a:t>
            </a:r>
            <a:endParaRPr lang="en-US" dirty="0"/>
          </a:p>
        </p:txBody>
      </p:sp>
      <p:sp>
        <p:nvSpPr>
          <p:cNvPr id="4" name="Slide Number Placeholder 3"/>
          <p:cNvSpPr>
            <a:spLocks noGrp="1"/>
          </p:cNvSpPr>
          <p:nvPr>
            <p:ph type="sldNum" sz="quarter" idx="10"/>
          </p:nvPr>
        </p:nvSpPr>
        <p:spPr/>
        <p:txBody>
          <a:bodyPr/>
          <a:lstStyle/>
          <a:p>
            <a:fld id="{18E06A5F-BEE5-4624-805C-5C8C2321C666}" type="slidenum">
              <a:rPr lang="en-US" smtClean="0"/>
              <a:t>8</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96028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Objectives</a:t>
            </a:r>
            <a:r>
              <a:rPr lang="en-US" baseline="0" dirty="0"/>
              <a:t> of Module 1-Identify impact of slips, trips and falls in the workplace; Know key slip, trip and fall terminology; Recognize OSHA regulations and other standards for slips, trips and falls; State three components of effective slip, trip and fall prevention.</a:t>
            </a:r>
            <a:endParaRPr lang="en-US" dirty="0"/>
          </a:p>
        </p:txBody>
      </p:sp>
      <p:sp>
        <p:nvSpPr>
          <p:cNvPr id="4" name="Slide Number Placeholder 3"/>
          <p:cNvSpPr>
            <a:spLocks noGrp="1"/>
          </p:cNvSpPr>
          <p:nvPr>
            <p:ph type="sldNum" sz="quarter" idx="10"/>
          </p:nvPr>
        </p:nvSpPr>
        <p:spPr/>
        <p:txBody>
          <a:bodyPr/>
          <a:lstStyle/>
          <a:p>
            <a:fld id="{18E06A5F-BEE5-4624-805C-5C8C2321C666}" type="slidenum">
              <a:rPr lang="en-US" smtClean="0"/>
              <a:t>9</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8611696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2F3C41F9-9CDE-4DE3-AB44-445A8546A6AF}" type="datetimeFigureOut">
              <a:rPr lang="en-US" smtClean="0"/>
              <a:t>11/10/2020</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FBEB490B-37AC-4775-8E30-670872E2195B}" type="slidenum">
              <a:rPr lang="en-US" smtClean="0"/>
              <a:t>‹#›</a:t>
            </a:fld>
            <a:endParaRPr lang="en-US" dirty="0"/>
          </a:p>
        </p:txBody>
      </p:sp>
      <p:pic>
        <p:nvPicPr>
          <p:cNvPr id="8" name="Picture 7" descr="Harper College Continuing Education bann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5216" y="5951811"/>
            <a:ext cx="3621024" cy="419277"/>
          </a:xfrm>
          <a:prstGeom prst="rect">
            <a:avLst/>
          </a:prstGeom>
        </p:spPr>
      </p:pic>
      <p:sp>
        <p:nvSpPr>
          <p:cNvPr id="13" name="Picture Placeholder 12">
            <a:extLst>
              <a:ext uri="{FF2B5EF4-FFF2-40B4-BE49-F238E27FC236}">
                <a16:creationId xmlns:a16="http://schemas.microsoft.com/office/drawing/2014/main" id="{B245E257-AEDC-E943-8844-7493D8E0A402}"/>
              </a:ext>
            </a:extLst>
          </p:cNvPr>
          <p:cNvSpPr>
            <a:spLocks noGrp="1"/>
          </p:cNvSpPr>
          <p:nvPr>
            <p:ph type="pic" sz="quarter" idx="13"/>
          </p:nvPr>
        </p:nvSpPr>
        <p:spPr>
          <a:xfrm>
            <a:off x="7605951" y="3157086"/>
            <a:ext cx="3968789" cy="2729748"/>
          </a:xfrm>
        </p:spPr>
        <p:txBody>
          <a:bodyPr/>
          <a:lstStyle/>
          <a:p>
            <a:endParaRPr lang="en-US"/>
          </a:p>
        </p:txBody>
      </p:sp>
    </p:spTree>
    <p:extLst>
      <p:ext uri="{BB962C8B-B14F-4D97-AF65-F5344CB8AC3E}">
        <p14:creationId xmlns:p14="http://schemas.microsoft.com/office/powerpoint/2010/main" val="1861365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F3C41F9-9CDE-4DE3-AB44-445A8546A6AF}" type="datetimeFigureOut">
              <a:rPr lang="en-US" smtClean="0"/>
              <a:t>11/10/2020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EB490B-37AC-4775-8E30-670872E2195B}" type="slidenum">
              <a:rPr lang="en-US" smtClean="0"/>
              <a:t>‹#›</a:t>
            </a:fld>
            <a:endParaRPr lang="en-US" dirty="0"/>
          </a:p>
        </p:txBody>
      </p:sp>
      <p:pic>
        <p:nvPicPr>
          <p:cNvPr id="9" name="Picture 8" descr="Harper College Continuing Education banner">
            <a:extLst>
              <a:ext uri="{FF2B5EF4-FFF2-40B4-BE49-F238E27FC236}">
                <a16:creationId xmlns:a16="http://schemas.microsoft.com/office/drawing/2014/main" id="{36860A2F-3FBC-FC41-9C6A-0CA11917E3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1193" y="5951812"/>
            <a:ext cx="3621024" cy="425347"/>
          </a:xfrm>
          <a:prstGeom prst="rect">
            <a:avLst/>
          </a:prstGeom>
        </p:spPr>
      </p:pic>
    </p:spTree>
    <p:extLst>
      <p:ext uri="{BB962C8B-B14F-4D97-AF65-F5344CB8AC3E}">
        <p14:creationId xmlns:p14="http://schemas.microsoft.com/office/powerpoint/2010/main" val="2395426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3C41F9-9CDE-4DE3-AB44-445A8546A6AF}" type="datetimeFigureOut">
              <a:rPr lang="en-US" smtClean="0"/>
              <a:t>11/10/2020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EB490B-37AC-4775-8E30-670872E2195B}" type="slidenum">
              <a:rPr lang="en-US" smtClean="0"/>
              <a:t>‹#›</a:t>
            </a:fld>
            <a:endParaRPr lang="en-US" dirty="0"/>
          </a:p>
        </p:txBody>
      </p:sp>
      <p:pic>
        <p:nvPicPr>
          <p:cNvPr id="10" name="Picture 9" descr="Harper College Continuing Education banner">
            <a:extLst>
              <a:ext uri="{FF2B5EF4-FFF2-40B4-BE49-F238E27FC236}">
                <a16:creationId xmlns:a16="http://schemas.microsoft.com/office/drawing/2014/main" id="{69760AB2-1FB5-494A-A7F7-BF62279065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1193" y="5951811"/>
            <a:ext cx="3658658" cy="429768"/>
          </a:xfrm>
          <a:prstGeom prst="rect">
            <a:avLst/>
          </a:prstGeom>
        </p:spPr>
      </p:pic>
    </p:spTree>
    <p:extLst>
      <p:ext uri="{BB962C8B-B14F-4D97-AF65-F5344CB8AC3E}">
        <p14:creationId xmlns:p14="http://schemas.microsoft.com/office/powerpoint/2010/main" val="2957733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3C41F9-9CDE-4DE3-AB44-445A8546A6AF}" type="datetimeFigureOut">
              <a:rPr lang="en-US" smtClean="0"/>
              <a:t>11/10/2020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FBEB490B-37AC-4775-8E30-670872E2195B}" type="slidenum">
              <a:rPr lang="en-US" smtClean="0"/>
              <a:t>‹#›</a:t>
            </a:fld>
            <a:endParaRPr lang="en-US" dirty="0"/>
          </a:p>
        </p:txBody>
      </p:sp>
      <p:pic>
        <p:nvPicPr>
          <p:cNvPr id="8" name="Picture 7" descr="Harper College Continuing Education bann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1193" y="5951811"/>
            <a:ext cx="3658658" cy="429768"/>
          </a:xfrm>
          <a:prstGeom prst="rect">
            <a:avLst/>
          </a:prstGeom>
        </p:spPr>
      </p:pic>
    </p:spTree>
    <p:extLst>
      <p:ext uri="{BB962C8B-B14F-4D97-AF65-F5344CB8AC3E}">
        <p14:creationId xmlns:p14="http://schemas.microsoft.com/office/powerpoint/2010/main" val="2129460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2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1891454"/>
            <a:ext cx="11029615" cy="189849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3C41F9-9CDE-4DE3-AB44-445A8546A6AF}" type="datetimeFigureOut">
              <a:rPr lang="en-US" smtClean="0"/>
              <a:t>11/10/2020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FBEB490B-37AC-4775-8E30-670872E2195B}" type="slidenum">
              <a:rPr lang="en-US" smtClean="0"/>
              <a:t>‹#›</a:t>
            </a:fld>
            <a:endParaRPr lang="en-US" dirty="0"/>
          </a:p>
        </p:txBody>
      </p:sp>
      <p:pic>
        <p:nvPicPr>
          <p:cNvPr id="8" name="Picture 7" descr="Harper College Continuing Education bann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1193" y="5951811"/>
            <a:ext cx="3658658" cy="429768"/>
          </a:xfrm>
          <a:prstGeom prst="rect">
            <a:avLst/>
          </a:prstGeom>
        </p:spPr>
      </p:pic>
      <p:sp>
        <p:nvSpPr>
          <p:cNvPr id="10" name="Content Placeholder 9">
            <a:extLst>
              <a:ext uri="{FF2B5EF4-FFF2-40B4-BE49-F238E27FC236}">
                <a16:creationId xmlns:a16="http://schemas.microsoft.com/office/drawing/2014/main" id="{66F3555C-5544-FE45-8E0B-99E9365CC93A}"/>
              </a:ext>
            </a:extLst>
          </p:cNvPr>
          <p:cNvSpPr>
            <a:spLocks noGrp="1"/>
          </p:cNvSpPr>
          <p:nvPr>
            <p:ph sz="quarter" idx="13"/>
          </p:nvPr>
        </p:nvSpPr>
        <p:spPr>
          <a:xfrm>
            <a:off x="581025" y="3873500"/>
            <a:ext cx="11029950" cy="199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9044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2F3C41F9-9CDE-4DE3-AB44-445A8546A6AF}" type="datetimeFigureOut">
              <a:rPr lang="en-US" smtClean="0"/>
              <a:t>11/10/2020</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FBEB490B-37AC-4775-8E30-670872E2195B}" type="slidenum">
              <a:rPr lang="en-US" smtClean="0"/>
              <a:t>‹#›</a:t>
            </a:fld>
            <a:endParaRPr lang="en-US" dirty="0"/>
          </a:p>
        </p:txBody>
      </p:sp>
    </p:spTree>
    <p:extLst>
      <p:ext uri="{BB962C8B-B14F-4D97-AF65-F5344CB8AC3E}">
        <p14:creationId xmlns:p14="http://schemas.microsoft.com/office/powerpoint/2010/main" val="3585079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3C41F9-9CDE-4DE3-AB44-445A8546A6AF}" type="datetimeFigureOut">
              <a:rPr lang="en-US" smtClean="0"/>
              <a:t>11/10/2020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EB490B-37AC-4775-8E30-670872E2195B}" type="slidenum">
              <a:rPr lang="en-US" smtClean="0"/>
              <a:t>‹#›</a:t>
            </a:fld>
            <a:endParaRPr lang="en-US" dirty="0"/>
          </a:p>
        </p:txBody>
      </p:sp>
      <p:pic>
        <p:nvPicPr>
          <p:cNvPr id="10" name="Picture 9">
            <a:extLst>
              <a:ext uri="{FF2B5EF4-FFF2-40B4-BE49-F238E27FC236}">
                <a16:creationId xmlns:a16="http://schemas.microsoft.com/office/drawing/2014/main" id="{056C7A8A-83EE-534A-9EB8-0DF96D16AF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1193" y="5951811"/>
            <a:ext cx="3658658" cy="429768"/>
          </a:xfrm>
          <a:prstGeom prst="rect">
            <a:avLst/>
          </a:prstGeom>
        </p:spPr>
      </p:pic>
    </p:spTree>
    <p:extLst>
      <p:ext uri="{BB962C8B-B14F-4D97-AF65-F5344CB8AC3E}">
        <p14:creationId xmlns:p14="http://schemas.microsoft.com/office/powerpoint/2010/main" val="3943075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3C41F9-9CDE-4DE3-AB44-445A8546A6AF}" type="datetimeFigureOut">
              <a:rPr lang="en-US" smtClean="0"/>
              <a:t>11/10/2020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BEB490B-37AC-4775-8E30-670872E2195B}" type="slidenum">
              <a:rPr lang="en-US" smtClean="0"/>
              <a:t>‹#›</a:t>
            </a:fld>
            <a:endParaRPr lang="en-US" dirty="0"/>
          </a:p>
        </p:txBody>
      </p:sp>
      <p:pic>
        <p:nvPicPr>
          <p:cNvPr id="13" name="Picture 12" descr="Harper College Continuing Education banner">
            <a:extLst>
              <a:ext uri="{FF2B5EF4-FFF2-40B4-BE49-F238E27FC236}">
                <a16:creationId xmlns:a16="http://schemas.microsoft.com/office/drawing/2014/main" id="{3C709C28-DF69-E941-A60C-AEEA02AEA0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1193" y="5951811"/>
            <a:ext cx="3658658" cy="429768"/>
          </a:xfrm>
          <a:prstGeom prst="rect">
            <a:avLst/>
          </a:prstGeom>
        </p:spPr>
      </p:pic>
    </p:spTree>
    <p:extLst>
      <p:ext uri="{BB962C8B-B14F-4D97-AF65-F5344CB8AC3E}">
        <p14:creationId xmlns:p14="http://schemas.microsoft.com/office/powerpoint/2010/main" val="3095258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F3C41F9-9CDE-4DE3-AB44-445A8546A6AF}" type="datetimeFigureOut">
              <a:rPr lang="en-US" smtClean="0"/>
              <a:t>11/10/2020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r>
              <a:rPr lang="en-US" dirty="0"/>
              <a:t>2-1</a:t>
            </a:r>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hasCustomPrompt="1"/>
          </p:nvPr>
        </p:nvSpPr>
        <p:spPr>
          <a:xfrm>
            <a:off x="575894" y="729658"/>
            <a:ext cx="11029616" cy="988332"/>
          </a:xfrm>
        </p:spPr>
        <p:txBody>
          <a:bodyPr/>
          <a:lstStyle>
            <a:lvl1pPr>
              <a:defRPr baseline="0"/>
            </a:lvl1pPr>
          </a:lstStyle>
          <a:p>
            <a:r>
              <a:rPr lang="en-US" dirty="0"/>
              <a:t>Module 2: Recognizing Slip, Trip and Fall Hazards</a:t>
            </a:r>
          </a:p>
        </p:txBody>
      </p:sp>
      <p:pic>
        <p:nvPicPr>
          <p:cNvPr id="6" name="Picture 5"/>
          <p:cNvPicPr>
            <a:picLocks noChangeAspect="1"/>
          </p:cNvPicPr>
          <p:nvPr userDrawn="1"/>
        </p:nvPicPr>
        <p:blipFill>
          <a:blip r:embed="rId2"/>
          <a:stretch>
            <a:fillRect/>
          </a:stretch>
        </p:blipFill>
        <p:spPr>
          <a:xfrm>
            <a:off x="4450138" y="2336700"/>
            <a:ext cx="3048264" cy="2950720"/>
          </a:xfrm>
          <a:prstGeom prst="rect">
            <a:avLst/>
          </a:prstGeom>
        </p:spPr>
      </p:pic>
      <p:pic>
        <p:nvPicPr>
          <p:cNvPr id="9" name="Picture 8" descr="Harper College Continuing Education banner">
            <a:extLst>
              <a:ext uri="{FF2B5EF4-FFF2-40B4-BE49-F238E27FC236}">
                <a16:creationId xmlns:a16="http://schemas.microsoft.com/office/drawing/2014/main" id="{91C8372E-6877-6744-BDB9-ED8C62171C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1193" y="5951812"/>
            <a:ext cx="3621024" cy="425347"/>
          </a:xfrm>
          <a:prstGeom prst="rect">
            <a:avLst/>
          </a:prstGeom>
        </p:spPr>
      </p:pic>
    </p:spTree>
    <p:extLst>
      <p:ext uri="{BB962C8B-B14F-4D97-AF65-F5344CB8AC3E}">
        <p14:creationId xmlns:p14="http://schemas.microsoft.com/office/powerpoint/2010/main" val="3739131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3C41F9-9CDE-4DE3-AB44-445A8546A6AF}" type="datetimeFigureOut">
              <a:rPr lang="en-US" smtClean="0"/>
              <a:t>11/10/2020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BEB490B-37AC-4775-8E30-670872E2195B}" type="slidenum">
              <a:rPr lang="en-US" smtClean="0"/>
              <a:t>‹#›</a:t>
            </a:fld>
            <a:endParaRPr lang="en-US" dirty="0"/>
          </a:p>
        </p:txBody>
      </p:sp>
      <p:pic>
        <p:nvPicPr>
          <p:cNvPr id="6" name="Picture 5" descr="Harper College Continuing Education banner">
            <a:extLst>
              <a:ext uri="{FF2B5EF4-FFF2-40B4-BE49-F238E27FC236}">
                <a16:creationId xmlns:a16="http://schemas.microsoft.com/office/drawing/2014/main" id="{86B76AFA-2245-1C4A-BF1D-7A1E1FC2F8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1193" y="5951812"/>
            <a:ext cx="3621024" cy="425347"/>
          </a:xfrm>
          <a:prstGeom prst="rect">
            <a:avLst/>
          </a:prstGeom>
        </p:spPr>
      </p:pic>
    </p:spTree>
    <p:extLst>
      <p:ext uri="{BB962C8B-B14F-4D97-AF65-F5344CB8AC3E}">
        <p14:creationId xmlns:p14="http://schemas.microsoft.com/office/powerpoint/2010/main" val="4285831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2F3C41F9-9CDE-4DE3-AB44-445A8546A6AF}" type="datetimeFigureOut">
              <a:rPr lang="en-US" smtClean="0"/>
              <a:t>11/10/2020</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FBEB490B-37AC-4775-8E30-670872E2195B}" type="slidenum">
              <a:rPr lang="en-US" smtClean="0"/>
              <a:t>‹#›</a:t>
            </a:fld>
            <a:endParaRPr lang="en-US" dirty="0"/>
          </a:p>
        </p:txBody>
      </p:sp>
      <p:pic>
        <p:nvPicPr>
          <p:cNvPr id="10" name="Picture 9" descr="Harper College Continuing Education banner">
            <a:extLst>
              <a:ext uri="{FF2B5EF4-FFF2-40B4-BE49-F238E27FC236}">
                <a16:creationId xmlns:a16="http://schemas.microsoft.com/office/drawing/2014/main" id="{4C448222-6579-6646-8DD0-745E7594CD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1193" y="5951811"/>
            <a:ext cx="3658658" cy="429768"/>
          </a:xfrm>
          <a:prstGeom prst="rect">
            <a:avLst/>
          </a:prstGeom>
        </p:spPr>
      </p:pic>
    </p:spTree>
    <p:extLst>
      <p:ext uri="{BB962C8B-B14F-4D97-AF65-F5344CB8AC3E}">
        <p14:creationId xmlns:p14="http://schemas.microsoft.com/office/powerpoint/2010/main" val="3251072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2F3C41F9-9CDE-4DE3-AB44-445A8546A6AF}" type="datetimeFigureOut">
              <a:rPr lang="en-US" smtClean="0"/>
              <a:t>11/10/2020</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FBEB490B-37AC-4775-8E30-670872E2195B}" type="slidenum">
              <a:rPr lang="en-US" smtClean="0"/>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6315748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3"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Preventing Slips, Trips and Falls" title="Preventing Slips, Trips and Falls"/>
          <p:cNvSpPr>
            <a:spLocks noGrp="1"/>
          </p:cNvSpPr>
          <p:nvPr>
            <p:ph type="ctrTitle"/>
          </p:nvPr>
        </p:nvSpPr>
        <p:spPr/>
        <p:txBody>
          <a:bodyPr>
            <a:normAutofit fontScale="90000"/>
          </a:bodyPr>
          <a:lstStyle/>
          <a:p>
            <a:r>
              <a:rPr lang="en-US" dirty="0"/>
              <a:t>Preventing Slips, Trips and Falls:  A </a:t>
            </a:r>
            <a:r>
              <a:rPr lang="en-US" dirty="0" smtClean="0"/>
              <a:t>Training </a:t>
            </a:r>
            <a:r>
              <a:rPr lang="en-US" dirty="0"/>
              <a:t>Program for Small Businesses</a:t>
            </a:r>
            <a:br>
              <a:rPr lang="en-US" dirty="0"/>
            </a:br>
            <a:endParaRPr lang="en-US" dirty="0"/>
          </a:p>
        </p:txBody>
      </p:sp>
      <p:pic>
        <p:nvPicPr>
          <p:cNvPr id="8" name="Picture Placeholder 7" descr="Cartoon man about to step in manhole" title="Clip Art">
            <a:extLst>
              <a:ext uri="{FF2B5EF4-FFF2-40B4-BE49-F238E27FC236}">
                <a16:creationId xmlns:a16="http://schemas.microsoft.com/office/drawing/2014/main" id="{11190E1F-DB5B-5A48-BD3F-49FBE466685E}"/>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t="4837" b="4837"/>
          <a:stretch/>
        </p:blipFill>
        <p:spPr>
          <a:xfrm>
            <a:off x="8318220" y="3734602"/>
            <a:ext cx="2882900" cy="1982261"/>
          </a:xfrm>
        </p:spPr>
      </p:pic>
      <p:sp>
        <p:nvSpPr>
          <p:cNvPr id="4" name="Rectangle 3" descr="redacted logo"/>
          <p:cNvSpPr/>
          <p:nvPr/>
        </p:nvSpPr>
        <p:spPr>
          <a:xfrm>
            <a:off x="581191" y="5887844"/>
            <a:ext cx="3712029" cy="4906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0405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est your slip, trip and fall IQ" title="Title Page"/>
          <p:cNvSpPr>
            <a:spLocks noGrp="1"/>
          </p:cNvSpPr>
          <p:nvPr>
            <p:ph type="title"/>
          </p:nvPr>
        </p:nvSpPr>
        <p:spPr/>
        <p:txBody>
          <a:bodyPr/>
          <a:lstStyle/>
          <a:p>
            <a:pPr algn="r"/>
            <a:r>
              <a:rPr lang="en-US" dirty="0"/>
              <a:t>Test your slip,  trip and fall IQ</a:t>
            </a:r>
          </a:p>
        </p:txBody>
      </p:sp>
      <p:sp>
        <p:nvSpPr>
          <p:cNvPr id="3" name="Content Placeholder 2" descr="Take the quiz to determine your knowledge of slip, trip and fall facts. " title="Text box"/>
          <p:cNvSpPr>
            <a:spLocks noGrp="1"/>
          </p:cNvSpPr>
          <p:nvPr>
            <p:ph sz="half" idx="1"/>
          </p:nvPr>
        </p:nvSpPr>
        <p:spPr>
          <a:xfrm>
            <a:off x="581192" y="2228003"/>
            <a:ext cx="6599253" cy="3633047"/>
          </a:xfrm>
        </p:spPr>
        <p:txBody>
          <a:bodyPr>
            <a:normAutofit/>
          </a:bodyPr>
          <a:lstStyle/>
          <a:p>
            <a:r>
              <a:rPr lang="en-US" sz="2200" dirty="0"/>
              <a:t>Take the quiz to determine your knowledge of slip, trip and fall facts </a:t>
            </a:r>
          </a:p>
        </p:txBody>
      </p:sp>
      <p:pic>
        <p:nvPicPr>
          <p:cNvPr id="7" name="Content Placeholder 6" descr="This clip art image shows a Scantron test sheet and a pencil" title="Clip Art">
            <a:extLst>
              <a:ext uri="{FF2B5EF4-FFF2-40B4-BE49-F238E27FC236}">
                <a16:creationId xmlns:a16="http://schemas.microsoft.com/office/drawing/2014/main" id="{DDC7E82D-3F7D-0146-AAC1-71B0F40A093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168040" y="2742776"/>
            <a:ext cx="2730500" cy="2603500"/>
          </a:xfrm>
        </p:spPr>
      </p:pic>
      <p:sp>
        <p:nvSpPr>
          <p:cNvPr id="5" name="Rectangle 4" descr="redacted logo"/>
          <p:cNvSpPr/>
          <p:nvPr/>
        </p:nvSpPr>
        <p:spPr>
          <a:xfrm>
            <a:off x="439838" y="5858271"/>
            <a:ext cx="3715473" cy="3920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2708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itle page, be free from retaliation.  " title="Title Page"/>
          <p:cNvSpPr>
            <a:spLocks noGrp="1"/>
          </p:cNvSpPr>
          <p:nvPr>
            <p:ph type="title"/>
          </p:nvPr>
        </p:nvSpPr>
        <p:spPr/>
        <p:txBody>
          <a:bodyPr/>
          <a:lstStyle/>
          <a:p>
            <a:pPr algn="r"/>
            <a:r>
              <a:rPr lang="en-US" dirty="0"/>
              <a:t>Be free from retaliation</a:t>
            </a:r>
          </a:p>
        </p:txBody>
      </p:sp>
      <p:sp>
        <p:nvSpPr>
          <p:cNvPr id="3" name="Content Placeholder 2" descr="Lists Act, links and fact sheets on whistleblower." title="Be free from retaliation"/>
          <p:cNvSpPr>
            <a:spLocks noGrp="1"/>
          </p:cNvSpPr>
          <p:nvPr>
            <p:ph idx="1"/>
          </p:nvPr>
        </p:nvSpPr>
        <p:spPr/>
        <p:txBody>
          <a:bodyPr/>
          <a:lstStyle/>
          <a:p>
            <a:r>
              <a:rPr lang="en-US" dirty="0"/>
              <a:t>Workers have the right to be free from retaliation for exercising safety and health rights</a:t>
            </a:r>
          </a:p>
          <a:p>
            <a:r>
              <a:rPr lang="en-US" dirty="0"/>
              <a:t>Workers have a right to seek safety and health on the job without fear of punishment</a:t>
            </a:r>
          </a:p>
          <a:p>
            <a:r>
              <a:rPr lang="en-US" dirty="0"/>
              <a:t>This right is spelled out in Section 11(c) of the OSH Act</a:t>
            </a:r>
          </a:p>
          <a:p>
            <a:pPr marL="0" indent="0">
              <a:buNone/>
            </a:pPr>
            <a:r>
              <a:rPr lang="en-US" dirty="0"/>
              <a:t>      https://www.osha.gov/laws-regs/regulations/standardnumber/1977/1977.3</a:t>
            </a:r>
          </a:p>
          <a:p>
            <a:r>
              <a:rPr lang="en-US" dirty="0"/>
              <a:t>Whistleblower information can be found at the following link and fact sheet</a:t>
            </a:r>
          </a:p>
          <a:p>
            <a:pPr marL="324000" lvl="1" indent="0">
              <a:buNone/>
            </a:pPr>
            <a:r>
              <a:rPr lang="en-US" dirty="0"/>
              <a:t>https://www.whistleblowers.gov/ </a:t>
            </a:r>
          </a:p>
          <a:p>
            <a:pPr marL="324000" lvl="1" indent="0">
              <a:buNone/>
            </a:pPr>
            <a:r>
              <a:rPr lang="en-US" dirty="0"/>
              <a:t>https://www.osha.gov/OshDoc/data_General_Facts/whistleblower_rights.pdf</a:t>
            </a:r>
          </a:p>
          <a:p>
            <a:r>
              <a:rPr lang="en-US" dirty="0"/>
              <a:t>Workers have 30 days to contact OSHA if they feel they have been punished for exercising their safety and health rights</a:t>
            </a:r>
          </a:p>
        </p:txBody>
      </p:sp>
      <p:sp>
        <p:nvSpPr>
          <p:cNvPr id="4" name="Rectangle 3" descr="redacted logo"/>
          <p:cNvSpPr/>
          <p:nvPr/>
        </p:nvSpPr>
        <p:spPr>
          <a:xfrm>
            <a:off x="439838" y="5858271"/>
            <a:ext cx="3715473" cy="3920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8785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Know your rights, link to  OSHA page and short, one minute 25 second video.  VIdeo has not speaking words. " title="Workers' Rights"/>
          <p:cNvSpPr>
            <a:spLocks noGrp="1"/>
          </p:cNvSpPr>
          <p:nvPr>
            <p:ph type="title"/>
          </p:nvPr>
        </p:nvSpPr>
        <p:spPr/>
        <p:txBody>
          <a:bodyPr/>
          <a:lstStyle/>
          <a:p>
            <a:pPr algn="r"/>
            <a:r>
              <a:rPr lang="en-US" dirty="0"/>
              <a:t>Workers’ rights</a:t>
            </a:r>
          </a:p>
        </p:txBody>
      </p:sp>
      <p:sp>
        <p:nvSpPr>
          <p:cNvPr id="3" name="Content Placeholder 2" descr="OSHA Link to provide more information on workers rights and page has a short OSHA Video." title="Know your rights"/>
          <p:cNvSpPr>
            <a:spLocks noGrp="1"/>
          </p:cNvSpPr>
          <p:nvPr>
            <p:ph sz="half" idx="1"/>
          </p:nvPr>
        </p:nvSpPr>
        <p:spPr>
          <a:xfrm>
            <a:off x="3152522" y="2069507"/>
            <a:ext cx="5422390" cy="1113705"/>
          </a:xfrm>
        </p:spPr>
        <p:txBody>
          <a:bodyPr anchor="t">
            <a:normAutofit lnSpcReduction="10000"/>
          </a:bodyPr>
          <a:lstStyle/>
          <a:p>
            <a:pPr marL="0" indent="0" algn="ctr">
              <a:buNone/>
            </a:pPr>
            <a:r>
              <a:rPr lang="en-US" dirty="0"/>
              <a:t>Know your rights. </a:t>
            </a:r>
          </a:p>
          <a:p>
            <a:pPr marL="0" indent="0" algn="ctr">
              <a:buNone/>
            </a:pPr>
            <a:r>
              <a:rPr lang="en-US" dirty="0"/>
              <a:t>To learn more visit:  osha.gov/workers</a:t>
            </a:r>
          </a:p>
          <a:p>
            <a:pPr marL="0" indent="0" algn="ctr">
              <a:buNone/>
            </a:pPr>
            <a:r>
              <a:rPr lang="en-US" dirty="0"/>
              <a:t>OSHA Workers’ Safety and Health Rights on the job</a:t>
            </a:r>
          </a:p>
        </p:txBody>
      </p:sp>
      <p:pic>
        <p:nvPicPr>
          <p:cNvPr id="9" name="Content Placeholder 8" descr="OSHA Video on Workers' Safety and Health Rights on the job.  There are no spoken words in this video.&#10;Video is 1 minute and 25 seconds long.  Video can be found at:  https://www.youtube.com/watch?v=MjnWMQeufI0">
            <a:extLst>
              <a:ext uri="{FF2B5EF4-FFF2-40B4-BE49-F238E27FC236}">
                <a16:creationId xmlns:a16="http://schemas.microsoft.com/office/drawing/2014/main" id="{D91B7FDB-9629-EC42-B32C-54E8079918AC}"/>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577717" y="3341708"/>
            <a:ext cx="4572000" cy="2552700"/>
          </a:xfrm>
        </p:spPr>
      </p:pic>
      <p:sp>
        <p:nvSpPr>
          <p:cNvPr id="5" name="Rectangle 4" descr="redacted logo"/>
          <p:cNvSpPr/>
          <p:nvPr/>
        </p:nvSpPr>
        <p:spPr>
          <a:xfrm>
            <a:off x="439838" y="5858271"/>
            <a:ext cx="3715473" cy="3920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5433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Why is OSHA Important to you?  Lists numbers of workers killed in 2017, number of work related injuries in 2017 and the costs in 2017." title="Title Page"/>
          <p:cNvSpPr>
            <a:spLocks noGrp="1"/>
          </p:cNvSpPr>
          <p:nvPr>
            <p:ph type="title"/>
          </p:nvPr>
        </p:nvSpPr>
        <p:spPr/>
        <p:txBody>
          <a:bodyPr/>
          <a:lstStyle/>
          <a:p>
            <a:pPr algn="r"/>
            <a:r>
              <a:rPr lang="en-US" dirty="0"/>
              <a:t>Why is osha important to you?</a:t>
            </a:r>
          </a:p>
        </p:txBody>
      </p:sp>
      <p:sp>
        <p:nvSpPr>
          <p:cNvPr id="3" name="Content Placeholder 2" descr="Worksing killed and  injured in 2017 and cost in 2017." title="Text Box "/>
          <p:cNvSpPr>
            <a:spLocks noGrp="1"/>
          </p:cNvSpPr>
          <p:nvPr>
            <p:ph idx="1"/>
          </p:nvPr>
        </p:nvSpPr>
        <p:spPr/>
        <p:txBody>
          <a:bodyPr/>
          <a:lstStyle/>
          <a:p>
            <a:r>
              <a:rPr lang="en-US" dirty="0"/>
              <a:t>5,147 workers were killed on the job in 2017</a:t>
            </a:r>
          </a:p>
          <a:p>
            <a:endParaRPr lang="en-US" dirty="0"/>
          </a:p>
          <a:p>
            <a:r>
              <a:rPr lang="en-US" dirty="0"/>
              <a:t>4.5 million work related injuries in 2017</a:t>
            </a:r>
          </a:p>
          <a:p>
            <a:endParaRPr lang="en-US" dirty="0"/>
          </a:p>
          <a:p>
            <a:r>
              <a:rPr lang="en-US" dirty="0"/>
              <a:t>Cost $161.5 billion in 2017</a:t>
            </a:r>
          </a:p>
        </p:txBody>
      </p:sp>
      <p:sp>
        <p:nvSpPr>
          <p:cNvPr id="4" name="Rectangle 3" descr="redacted logo"/>
          <p:cNvSpPr/>
          <p:nvPr/>
        </p:nvSpPr>
        <p:spPr>
          <a:xfrm>
            <a:off x="439838" y="5858271"/>
            <a:ext cx="3715473" cy="3920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5342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Did you know?" title="Title Page"/>
          <p:cNvSpPr>
            <a:spLocks noGrp="1"/>
          </p:cNvSpPr>
          <p:nvPr>
            <p:ph type="title"/>
          </p:nvPr>
        </p:nvSpPr>
        <p:spPr>
          <a:xfrm>
            <a:off x="581192" y="928399"/>
            <a:ext cx="11029616" cy="1013800"/>
          </a:xfrm>
        </p:spPr>
        <p:txBody>
          <a:bodyPr/>
          <a:lstStyle/>
          <a:p>
            <a:pPr algn="r"/>
            <a:r>
              <a:rPr lang="en-US" dirty="0"/>
              <a:t>Did you know?</a:t>
            </a:r>
          </a:p>
        </p:txBody>
      </p:sp>
      <p:sp>
        <p:nvSpPr>
          <p:cNvPr id="3" name="Content Placeholder 2" descr="Informaiton listed on injuries, illnesses, deaths in 2016 and 2017." title="Information listed "/>
          <p:cNvSpPr>
            <a:spLocks noGrp="1"/>
          </p:cNvSpPr>
          <p:nvPr>
            <p:ph idx="1"/>
          </p:nvPr>
        </p:nvSpPr>
        <p:spPr/>
        <p:txBody>
          <a:bodyPr/>
          <a:lstStyle/>
          <a:p>
            <a:r>
              <a:rPr lang="en-US" sz="2400" dirty="0"/>
              <a:t>There were 882,730 occupational injuries and illnesses in 2017 that resulted in days away from work in the private industry, essentially unchanged from 2016.</a:t>
            </a:r>
          </a:p>
          <a:p>
            <a:r>
              <a:rPr lang="en-US" sz="2400" dirty="0"/>
              <a:t>227,716 occupational injuries were caused by slips, trips and falls in 2017.</a:t>
            </a:r>
          </a:p>
          <a:p>
            <a:r>
              <a:rPr lang="en-US" sz="2400" dirty="0"/>
              <a:t>697 occupational deaths were caused by falls in 2016.</a:t>
            </a:r>
          </a:p>
          <a:p>
            <a:r>
              <a:rPr lang="en-US" sz="2400" dirty="0"/>
              <a:t>There were 882,730 occupational injures and illnesses in 2017 that resulted in days away from work in the private industry, essentially unchanged from 2016.</a:t>
            </a:r>
          </a:p>
          <a:p>
            <a:pPr marL="0" indent="0">
              <a:buNone/>
            </a:pPr>
            <a:endParaRPr lang="en-US" dirty="0"/>
          </a:p>
        </p:txBody>
      </p:sp>
      <p:sp>
        <p:nvSpPr>
          <p:cNvPr id="4" name="Rectangle 3" descr="redacted logo"/>
          <p:cNvSpPr/>
          <p:nvPr/>
        </p:nvSpPr>
        <p:spPr>
          <a:xfrm>
            <a:off x="439838" y="5858271"/>
            <a:ext cx="3715473" cy="3920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7056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itle page in the year 2017, a median of" title="Title Page"/>
          <p:cNvSpPr>
            <a:spLocks noGrp="1"/>
          </p:cNvSpPr>
          <p:nvPr>
            <p:ph type="title"/>
          </p:nvPr>
        </p:nvSpPr>
        <p:spPr/>
        <p:txBody>
          <a:bodyPr/>
          <a:lstStyle/>
          <a:p>
            <a:pPr algn="r"/>
            <a:r>
              <a:rPr lang="en-US" dirty="0"/>
              <a:t>In the year 2017,  a median of …</a:t>
            </a:r>
          </a:p>
        </p:txBody>
      </p:sp>
      <p:sp>
        <p:nvSpPr>
          <p:cNvPr id="3" name="Content Placeholder 2" descr="Days off due to falls from lower, same and slips trips and falls. " title="Page with 2017 statstics"/>
          <p:cNvSpPr>
            <a:spLocks noGrp="1"/>
          </p:cNvSpPr>
          <p:nvPr>
            <p:ph idx="1"/>
          </p:nvPr>
        </p:nvSpPr>
        <p:spPr/>
        <p:txBody>
          <a:bodyPr>
            <a:normAutofit/>
          </a:bodyPr>
          <a:lstStyle/>
          <a:p>
            <a:r>
              <a:rPr lang="en-US" sz="2400" dirty="0"/>
              <a:t>12 work days were lost due to falls to a lower level</a:t>
            </a:r>
          </a:p>
          <a:p>
            <a:r>
              <a:rPr lang="en-US" sz="2400" dirty="0"/>
              <a:t>9 work days were lost due to falls on the same level</a:t>
            </a:r>
          </a:p>
          <a:p>
            <a:r>
              <a:rPr lang="en-US" sz="2400" dirty="0"/>
              <a:t>9 work days were lost due to slips and trips</a:t>
            </a:r>
          </a:p>
        </p:txBody>
      </p:sp>
      <p:sp>
        <p:nvSpPr>
          <p:cNvPr id="4" name="Rectangle 3" descr="redacted logo"/>
          <p:cNvSpPr/>
          <p:nvPr/>
        </p:nvSpPr>
        <p:spPr>
          <a:xfrm>
            <a:off x="439838" y="5858271"/>
            <a:ext cx="3715473" cy="3920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0243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In the years 2016-2017 states information on worker's compensation. " title="Title Page"/>
          <p:cNvSpPr>
            <a:spLocks noGrp="1"/>
          </p:cNvSpPr>
          <p:nvPr>
            <p:ph type="title"/>
          </p:nvPr>
        </p:nvSpPr>
        <p:spPr/>
        <p:txBody>
          <a:bodyPr/>
          <a:lstStyle/>
          <a:p>
            <a:pPr algn="r"/>
            <a:r>
              <a:rPr lang="en-US" dirty="0"/>
              <a:t>In the  years 2016 – 2017 ….</a:t>
            </a:r>
          </a:p>
        </p:txBody>
      </p:sp>
      <p:sp>
        <p:nvSpPr>
          <p:cNvPr id="3" name="Content Placeholder 2" descr="Avearge incurred workers' compenstation cost per slip, rip and fall exceeded the aqverage cost of other infureis by 15%." title="In the years 2016-2017"/>
          <p:cNvSpPr>
            <a:spLocks noGrp="1"/>
          </p:cNvSpPr>
          <p:nvPr>
            <p:ph idx="1"/>
          </p:nvPr>
        </p:nvSpPr>
        <p:spPr/>
        <p:txBody>
          <a:bodyPr anchor="ctr"/>
          <a:lstStyle/>
          <a:p>
            <a:r>
              <a:rPr lang="en-US" sz="2400" dirty="0"/>
              <a:t>The average incurred workers’ compensation cost per slip, trip and fall exceeded the average cost of other injuries by 15%.</a:t>
            </a:r>
            <a:endParaRPr lang="en-US" dirty="0"/>
          </a:p>
        </p:txBody>
      </p:sp>
      <p:pic>
        <p:nvPicPr>
          <p:cNvPr id="10" name="Content Placeholder 9" descr="Illustration of a construction worker with a leg injury" title="Clip Art">
            <a:extLst>
              <a:ext uri="{FF2B5EF4-FFF2-40B4-BE49-F238E27FC236}">
                <a16:creationId xmlns:a16="http://schemas.microsoft.com/office/drawing/2014/main" id="{62BE60F6-63CC-B745-BA0C-C1B206425074}"/>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7878904" y="3965445"/>
            <a:ext cx="2883118" cy="1990725"/>
          </a:xfrm>
        </p:spPr>
      </p:pic>
      <p:sp>
        <p:nvSpPr>
          <p:cNvPr id="5" name="Rectangle 4" descr="redacted logo"/>
          <p:cNvSpPr/>
          <p:nvPr/>
        </p:nvSpPr>
        <p:spPr>
          <a:xfrm>
            <a:off x="439838" y="5858271"/>
            <a:ext cx="3715473" cy="3920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84443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SLIDE TITLE OF SLIP, TRIP AND FALL DEFINITONS" title="Title Page with SLIP, TRIP AND FALL DEFINTIONS"/>
          <p:cNvSpPr>
            <a:spLocks noGrp="1"/>
          </p:cNvSpPr>
          <p:nvPr>
            <p:ph type="title"/>
          </p:nvPr>
        </p:nvSpPr>
        <p:spPr/>
        <p:txBody>
          <a:bodyPr/>
          <a:lstStyle/>
          <a:p>
            <a:pPr algn="r"/>
            <a:r>
              <a:rPr lang="en-US" dirty="0"/>
              <a:t>Slip,  trip,  and Fall definitions</a:t>
            </a:r>
          </a:p>
        </p:txBody>
      </p:sp>
      <p:sp>
        <p:nvSpPr>
          <p:cNvPr id="3" name="Content Placeholder 2" descr="Slip, Trip and Fall definitions. " title="Slip, Trip and Fall Definitions"/>
          <p:cNvSpPr>
            <a:spLocks noGrp="1"/>
          </p:cNvSpPr>
          <p:nvPr>
            <p:ph idx="1"/>
          </p:nvPr>
        </p:nvSpPr>
        <p:spPr/>
        <p:txBody>
          <a:bodyPr anchor="b">
            <a:normAutofit/>
          </a:bodyPr>
          <a:lstStyle/>
          <a:p>
            <a:r>
              <a:rPr lang="en-US" sz="2400" dirty="0"/>
              <a:t>Slip:  Loss of balance when there is too little friction between the foot and the floor.</a:t>
            </a:r>
          </a:p>
          <a:p>
            <a:r>
              <a:rPr lang="en-US" sz="2400" dirty="0"/>
              <a:t>Trip:  Loss of balance when the foot collides with, strikes or hits and in its path.</a:t>
            </a:r>
          </a:p>
          <a:p>
            <a:r>
              <a:rPr lang="en-US" sz="2400" dirty="0"/>
              <a:t>Fall:  To move downward, typically rapidly and freely, from a higher to a lower level.</a:t>
            </a:r>
          </a:p>
        </p:txBody>
      </p:sp>
      <p:pic>
        <p:nvPicPr>
          <p:cNvPr id="6" name="Content Placeholder 5" descr="Illustration of a graph chart with a man falling down declining arrow on the chart" title="Clip Art">
            <a:extLst>
              <a:ext uri="{FF2B5EF4-FFF2-40B4-BE49-F238E27FC236}">
                <a16:creationId xmlns:a16="http://schemas.microsoft.com/office/drawing/2014/main" id="{35D2EA5B-3313-9D4F-89ED-2968F5028304}"/>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7651128" y="3873500"/>
            <a:ext cx="3410860" cy="1990725"/>
          </a:xfrm>
        </p:spPr>
      </p:pic>
      <p:sp>
        <p:nvSpPr>
          <p:cNvPr id="5" name="Rectangle 4" descr="redacted logo"/>
          <p:cNvSpPr/>
          <p:nvPr/>
        </p:nvSpPr>
        <p:spPr>
          <a:xfrm>
            <a:off x="439838" y="5858271"/>
            <a:ext cx="3715473" cy="3920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9014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Friction Definitions" title="Title Page"/>
          <p:cNvSpPr>
            <a:spLocks noGrp="1"/>
          </p:cNvSpPr>
          <p:nvPr>
            <p:ph type="title"/>
          </p:nvPr>
        </p:nvSpPr>
        <p:spPr/>
        <p:txBody>
          <a:bodyPr/>
          <a:lstStyle/>
          <a:p>
            <a:pPr algn="r"/>
            <a:r>
              <a:rPr lang="en-US" dirty="0"/>
              <a:t>Friction definitions</a:t>
            </a:r>
          </a:p>
        </p:txBody>
      </p:sp>
      <p:sp>
        <p:nvSpPr>
          <p:cNvPr id="3" name="Content Placeholder 2" descr="Friction, Tribology and Tribometer definitions listed. " title="Friction Definitions"/>
          <p:cNvSpPr>
            <a:spLocks noGrp="1"/>
          </p:cNvSpPr>
          <p:nvPr>
            <p:ph idx="1"/>
          </p:nvPr>
        </p:nvSpPr>
        <p:spPr>
          <a:xfrm>
            <a:off x="581192" y="2924253"/>
            <a:ext cx="11029615" cy="1898493"/>
          </a:xfrm>
        </p:spPr>
        <p:txBody>
          <a:bodyPr>
            <a:normAutofit/>
          </a:bodyPr>
          <a:lstStyle/>
          <a:p>
            <a:r>
              <a:rPr lang="en-US" sz="2400" dirty="0"/>
              <a:t>Friction:  The resistance that one surface or object encounters when moving over another. The resistance between the shoe and the walking surface.</a:t>
            </a:r>
          </a:p>
          <a:p>
            <a:r>
              <a:rPr lang="en-US" sz="2400" dirty="0"/>
              <a:t>Tribology:  The study of friction.</a:t>
            </a:r>
          </a:p>
          <a:p>
            <a:r>
              <a:rPr lang="en-US" sz="2400" dirty="0"/>
              <a:t>Tribometer:  An instrument for measuring friction in sliding.</a:t>
            </a:r>
          </a:p>
        </p:txBody>
      </p:sp>
      <p:pic>
        <p:nvPicPr>
          <p:cNvPr id="7" name="Content Placeholder 6" descr="This clip art image is of a foot about to make contact the floor" title="Clip Art">
            <a:extLst>
              <a:ext uri="{FF2B5EF4-FFF2-40B4-BE49-F238E27FC236}">
                <a16:creationId xmlns:a16="http://schemas.microsoft.com/office/drawing/2014/main" id="{39A21DEF-D535-F34B-80B2-ABFA0F54123F}"/>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9280751" y="3873500"/>
            <a:ext cx="1990725" cy="1990725"/>
          </a:xfrm>
        </p:spPr>
      </p:pic>
      <p:sp>
        <p:nvSpPr>
          <p:cNvPr id="5" name="Rectangle 4" descr="redacted logo"/>
          <p:cNvSpPr/>
          <p:nvPr/>
        </p:nvSpPr>
        <p:spPr>
          <a:xfrm>
            <a:off x="439838" y="5858271"/>
            <a:ext cx="3715473" cy="3920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3104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Slip Resistance and High Traction Definitons " title="Title Page"/>
          <p:cNvSpPr>
            <a:spLocks noGrp="1"/>
          </p:cNvSpPr>
          <p:nvPr>
            <p:ph type="title"/>
          </p:nvPr>
        </p:nvSpPr>
        <p:spPr/>
        <p:txBody>
          <a:bodyPr/>
          <a:lstStyle/>
          <a:p>
            <a:pPr algn="r"/>
            <a:r>
              <a:rPr lang="en-US" dirty="0"/>
              <a:t>slip resistance and high traction definitions</a:t>
            </a:r>
          </a:p>
        </p:txBody>
      </p:sp>
      <p:sp>
        <p:nvSpPr>
          <p:cNvPr id="3" name="Content Placeholder 2" descr="Slip Resistance and High Traction definations " title="Slip Resistance and High Traction Defintions "/>
          <p:cNvSpPr>
            <a:spLocks noGrp="1"/>
          </p:cNvSpPr>
          <p:nvPr>
            <p:ph idx="1"/>
          </p:nvPr>
        </p:nvSpPr>
        <p:spPr/>
        <p:txBody>
          <a:bodyPr>
            <a:normAutofit/>
          </a:bodyPr>
          <a:lstStyle/>
          <a:p>
            <a:r>
              <a:rPr lang="en-US" sz="2000" b="1" dirty="0"/>
              <a:t>Slip Resistance</a:t>
            </a:r>
            <a:r>
              <a:rPr lang="en-US" sz="2000" dirty="0"/>
              <a:t>:  The relative force that resists the tendency of a shoe or foot to slide along a floor.</a:t>
            </a:r>
          </a:p>
          <a:p>
            <a:pPr marL="0" indent="0">
              <a:buNone/>
            </a:pPr>
            <a:endParaRPr lang="en-US" sz="2000" dirty="0"/>
          </a:p>
          <a:p>
            <a:pPr marL="0" indent="0">
              <a:buNone/>
            </a:pPr>
            <a:endParaRPr lang="en-US" sz="2000" dirty="0"/>
          </a:p>
          <a:p>
            <a:r>
              <a:rPr lang="en-US" sz="2000" b="1" dirty="0"/>
              <a:t>High Traction</a:t>
            </a:r>
            <a:r>
              <a:rPr lang="en-US" sz="2000" dirty="0"/>
              <a:t>:  Amount of walkway slip resistance often associated with preventing a slip, trip or fall.</a:t>
            </a:r>
          </a:p>
        </p:txBody>
      </p:sp>
      <p:sp>
        <p:nvSpPr>
          <p:cNvPr id="4" name="Rectangle 3" descr="redacted logo"/>
          <p:cNvSpPr/>
          <p:nvPr/>
        </p:nvSpPr>
        <p:spPr>
          <a:xfrm>
            <a:off x="439838" y="5858271"/>
            <a:ext cx="3715473" cy="3920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4188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Grant Information " title="Title Page"/>
          <p:cNvSpPr>
            <a:spLocks noGrp="1"/>
          </p:cNvSpPr>
          <p:nvPr>
            <p:ph type="title"/>
          </p:nvPr>
        </p:nvSpPr>
        <p:spPr/>
        <p:txBody>
          <a:bodyPr/>
          <a:lstStyle/>
          <a:p>
            <a:pPr algn="r"/>
            <a:r>
              <a:rPr lang="en-US" dirty="0"/>
              <a:t>Grant Information</a:t>
            </a:r>
          </a:p>
        </p:txBody>
      </p:sp>
      <p:sp>
        <p:nvSpPr>
          <p:cNvPr id="3" name="Content Placeholder 2" descr="Disclaimer information " title="Text Box"/>
          <p:cNvSpPr>
            <a:spLocks noGrp="1"/>
          </p:cNvSpPr>
          <p:nvPr>
            <p:ph idx="1"/>
          </p:nvPr>
        </p:nvSpPr>
        <p:spPr/>
        <p:txBody>
          <a:bodyPr>
            <a:normAutofit fontScale="92500" lnSpcReduction="10000"/>
          </a:bodyPr>
          <a:lstStyle/>
          <a:p>
            <a:r>
              <a:rPr lang="en-US" sz="2400" dirty="0"/>
              <a:t>The free safety awareness training for small businesses, is funded by the Susan Harwood grant </a:t>
            </a:r>
          </a:p>
          <a:p>
            <a:r>
              <a:rPr lang="en-US" sz="2400" dirty="0"/>
              <a:t>Originally produced under grant number 46EO-HT10 by the National Safety Council, 2006</a:t>
            </a:r>
          </a:p>
          <a:p>
            <a:r>
              <a:rPr lang="en-US" sz="2400" dirty="0"/>
              <a:t>Harper College grant number SH05064-SH8, 2019</a:t>
            </a:r>
          </a:p>
          <a:p>
            <a:pPr marL="0" indent="0">
              <a:buNone/>
            </a:pPr>
            <a:endParaRPr lang="en-US" sz="2000" dirty="0"/>
          </a:p>
          <a:p>
            <a:pPr marL="0" indent="0">
              <a:buNone/>
            </a:pPr>
            <a:endParaRPr lang="en-US" sz="2000" dirty="0"/>
          </a:p>
          <a:p>
            <a:pPr marL="0" indent="0">
              <a:buNone/>
            </a:pPr>
            <a:r>
              <a:rPr lang="en-US" dirty="0"/>
              <a:t>Disclaimer: This material was produced under grant number 46EO-HT10 by the National Safety Council and revised under SH-05064-SH8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p>
        </p:txBody>
      </p:sp>
      <p:sp>
        <p:nvSpPr>
          <p:cNvPr id="4" name="Rectangle 3" descr="redacted logo"/>
          <p:cNvSpPr/>
          <p:nvPr/>
        </p:nvSpPr>
        <p:spPr>
          <a:xfrm>
            <a:off x="439838" y="5858271"/>
            <a:ext cx="3715473" cy="3920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90708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itle page-Regulation 1910 OSHA Subpart D, Fact Sheet, Final Rule and OSHA Pulibcations" title="Title Page"/>
          <p:cNvSpPr>
            <a:spLocks noGrp="1"/>
          </p:cNvSpPr>
          <p:nvPr>
            <p:ph type="title"/>
          </p:nvPr>
        </p:nvSpPr>
        <p:spPr/>
        <p:txBody>
          <a:bodyPr/>
          <a:lstStyle/>
          <a:p>
            <a:pPr algn="ctr"/>
            <a:r>
              <a:rPr lang="en-US" dirty="0"/>
              <a:t>Regulation 1910 Osha Subpart d, final rule, FACT SHEET </a:t>
            </a:r>
            <a:br>
              <a:rPr lang="en-US" dirty="0"/>
            </a:br>
            <a:r>
              <a:rPr lang="en-US" dirty="0"/>
              <a:t>and osha publications</a:t>
            </a:r>
          </a:p>
        </p:txBody>
      </p:sp>
      <p:sp>
        <p:nvSpPr>
          <p:cNvPr id="3" name="Content Placeholder 2" descr="Website address for:&#10;Regulation 1010 OSHA Subpart D, &#10;Fact sheet website address&#10;Final Rule website address&#10;OSHA publications website address. " title="Page lists OSHA Regualations, Rules and Face sheet Web addresses"/>
          <p:cNvSpPr>
            <a:spLocks noGrp="1"/>
          </p:cNvSpPr>
          <p:nvPr>
            <p:ph idx="1"/>
          </p:nvPr>
        </p:nvSpPr>
        <p:spPr/>
        <p:txBody>
          <a:bodyPr>
            <a:normAutofit lnSpcReduction="10000"/>
          </a:bodyPr>
          <a:lstStyle/>
          <a:p>
            <a:pPr marL="0" indent="0">
              <a:buNone/>
            </a:pPr>
            <a:endParaRPr lang="en-US" dirty="0"/>
          </a:p>
          <a:p>
            <a:r>
              <a:rPr lang="en-US" dirty="0"/>
              <a:t>The Standard Regulation1910 OSHA Subpart D, Walking and Working Surfaces:</a:t>
            </a:r>
          </a:p>
          <a:p>
            <a:pPr marL="0" indent="0">
              <a:buNone/>
            </a:pPr>
            <a:r>
              <a:rPr lang="en-US" b="1" dirty="0"/>
              <a:t>	</a:t>
            </a:r>
            <a:r>
              <a:rPr lang="en-US" b="1" dirty="0">
                <a:solidFill>
                  <a:schemeClr val="tx1"/>
                </a:solidFill>
              </a:rPr>
              <a:t>https://www.osha.gov/laws-regs/regulations/standardnumber/1910</a:t>
            </a:r>
          </a:p>
          <a:p>
            <a:r>
              <a:rPr lang="en-US" dirty="0"/>
              <a:t>Final Rule on the General Industry Walking-Working Surfaces and Fall Protection Standards:</a:t>
            </a:r>
          </a:p>
          <a:p>
            <a:pPr marL="0" indent="0">
              <a:buNone/>
            </a:pPr>
            <a:r>
              <a:rPr lang="en-US" dirty="0"/>
              <a:t>	</a:t>
            </a:r>
            <a:r>
              <a:rPr lang="en-US" b="1" dirty="0"/>
              <a:t>https://www.osha.gov/walking-working-surfaces/</a:t>
            </a:r>
          </a:p>
          <a:p>
            <a:r>
              <a:rPr lang="en-US" dirty="0"/>
              <a:t>Fact Sheet:</a:t>
            </a:r>
          </a:p>
          <a:p>
            <a:pPr marL="0" indent="0">
              <a:buNone/>
            </a:pPr>
            <a:r>
              <a:rPr lang="en-US" b="1" dirty="0"/>
              <a:t>	https://www.osha.gov/Publications/OSHA3903.pdf</a:t>
            </a:r>
          </a:p>
          <a:p>
            <a:r>
              <a:rPr lang="en-US" dirty="0"/>
              <a:t>OSHA Website publications can be found at: </a:t>
            </a:r>
          </a:p>
          <a:p>
            <a:pPr marL="0" indent="0">
              <a:buNone/>
            </a:pPr>
            <a:r>
              <a:rPr lang="en-US" dirty="0"/>
              <a:t>	</a:t>
            </a:r>
            <a:r>
              <a:rPr lang="en-US" b="1" dirty="0"/>
              <a:t>https://www.osha.gov/pls/publications/publication.html</a:t>
            </a:r>
          </a:p>
          <a:p>
            <a:endParaRPr lang="en-US" dirty="0"/>
          </a:p>
        </p:txBody>
      </p:sp>
      <p:sp>
        <p:nvSpPr>
          <p:cNvPr id="4" name="Rectangle 3" descr="redacted logo"/>
          <p:cNvSpPr/>
          <p:nvPr/>
        </p:nvSpPr>
        <p:spPr>
          <a:xfrm>
            <a:off x="439838" y="5858271"/>
            <a:ext cx="3715473" cy="3920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90038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Addtional Reguations and Standards. Requirements, code and standards with some weblinks. " title="Title Page"/>
          <p:cNvSpPr>
            <a:spLocks noGrp="1"/>
          </p:cNvSpPr>
          <p:nvPr>
            <p:ph type="title"/>
          </p:nvPr>
        </p:nvSpPr>
        <p:spPr/>
        <p:txBody>
          <a:bodyPr/>
          <a:lstStyle/>
          <a:p>
            <a:pPr algn="r"/>
            <a:r>
              <a:rPr lang="en-US" dirty="0"/>
              <a:t>Additional Regulations and Standards</a:t>
            </a:r>
          </a:p>
        </p:txBody>
      </p:sp>
      <p:sp>
        <p:nvSpPr>
          <p:cNvPr id="3" name="Content Placeholder 2" descr="Lists out regulations and website, states individual buidling codes and all volulntary consensus standards and links. " title="Addtional Regulations and Standards"/>
          <p:cNvSpPr>
            <a:spLocks noGrp="1"/>
          </p:cNvSpPr>
          <p:nvPr>
            <p:ph idx="1"/>
          </p:nvPr>
        </p:nvSpPr>
        <p:spPr/>
        <p:txBody>
          <a:bodyPr>
            <a:normAutofit/>
          </a:bodyPr>
          <a:lstStyle/>
          <a:p>
            <a:r>
              <a:rPr lang="en-US" sz="2000" dirty="0"/>
              <a:t>OSHA Regulatory requirements</a:t>
            </a:r>
          </a:p>
          <a:p>
            <a:pPr marL="0" indent="0">
              <a:buNone/>
            </a:pPr>
            <a:r>
              <a:rPr lang="en-US" sz="2000" dirty="0"/>
              <a:t>     https://www.osha.gov/laws-regs</a:t>
            </a:r>
          </a:p>
          <a:p>
            <a:r>
              <a:rPr lang="en-US" sz="2000" dirty="0"/>
              <a:t>Individual State Building Codes</a:t>
            </a:r>
          </a:p>
          <a:p>
            <a:r>
              <a:rPr lang="en-US" sz="2000" dirty="0"/>
              <a:t>Voluntary Consensus Standards</a:t>
            </a:r>
          </a:p>
          <a:p>
            <a:pPr lvl="1"/>
            <a:r>
              <a:rPr lang="en-US" sz="2000" dirty="0"/>
              <a:t>National Fall Safety Institute (NFSI): https://nfsi.org/</a:t>
            </a:r>
          </a:p>
          <a:p>
            <a:pPr lvl="1"/>
            <a:r>
              <a:rPr lang="en-US" sz="2000" dirty="0"/>
              <a:t>American National Standards Institute (ANSI): https://www.ansi.org/</a:t>
            </a:r>
          </a:p>
          <a:p>
            <a:pPr lvl="1"/>
            <a:r>
              <a:rPr lang="en-US" sz="2000" dirty="0"/>
              <a:t>American Standard for Testing Materials (ASTM): https://www.astm.org/</a:t>
            </a:r>
          </a:p>
          <a:p>
            <a:pPr lvl="1"/>
            <a:r>
              <a:rPr lang="en-US" sz="2000" dirty="0"/>
              <a:t>National Fire Protection Association (NFPA): https://www.nfpa.org/</a:t>
            </a:r>
          </a:p>
        </p:txBody>
      </p:sp>
      <p:sp>
        <p:nvSpPr>
          <p:cNvPr id="4" name="Rectangle 3" descr="redacted logo"/>
          <p:cNvSpPr/>
          <p:nvPr/>
        </p:nvSpPr>
        <p:spPr>
          <a:xfrm>
            <a:off x="439838" y="5858271"/>
            <a:ext cx="3715473" cy="3920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20132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Applying the standards" title="Title Page"/>
          <p:cNvSpPr>
            <a:spLocks noGrp="1"/>
          </p:cNvSpPr>
          <p:nvPr>
            <p:ph type="title"/>
          </p:nvPr>
        </p:nvSpPr>
        <p:spPr/>
        <p:txBody>
          <a:bodyPr/>
          <a:lstStyle/>
          <a:p>
            <a:pPr algn="r"/>
            <a:r>
              <a:rPr lang="en-US" dirty="0"/>
              <a:t>APPLYING THE STANDARDS</a:t>
            </a:r>
          </a:p>
        </p:txBody>
      </p:sp>
      <p:sp>
        <p:nvSpPr>
          <p:cNvPr id="3" name="Content Placeholder 2" descr="Explains how to apply standards. " title="Applying the Standards"/>
          <p:cNvSpPr>
            <a:spLocks noGrp="1"/>
          </p:cNvSpPr>
          <p:nvPr>
            <p:ph idx="1"/>
          </p:nvPr>
        </p:nvSpPr>
        <p:spPr/>
        <p:txBody>
          <a:bodyPr/>
          <a:lstStyle/>
          <a:p>
            <a:r>
              <a:rPr lang="en-US" sz="2000" dirty="0"/>
              <a:t>Become familiar with the standards, especially OSHA Subpart D.</a:t>
            </a:r>
          </a:p>
          <a:p>
            <a:r>
              <a:rPr lang="en-US" sz="2000" dirty="0"/>
              <a:t>Set a goal to learn the standards one at a time.</a:t>
            </a:r>
          </a:p>
          <a:p>
            <a:r>
              <a:rPr lang="en-US" sz="2000" dirty="0"/>
              <a:t>Target areas that you want to improve, then learn the related standard.</a:t>
            </a:r>
          </a:p>
          <a:p>
            <a:r>
              <a:rPr lang="en-US" sz="2000" dirty="0"/>
              <a:t>Use the Internet to do more research.</a:t>
            </a:r>
          </a:p>
          <a:p>
            <a:r>
              <a:rPr lang="en-US" sz="2000" dirty="0"/>
              <a:t>Contact your contractors, vendors and insurance company for assistance and to provide information.</a:t>
            </a:r>
          </a:p>
          <a:p>
            <a:endParaRPr lang="en-US" b="1" dirty="0"/>
          </a:p>
          <a:p>
            <a:pPr marL="0" indent="0">
              <a:buNone/>
            </a:pPr>
            <a:endParaRPr lang="en-US" dirty="0"/>
          </a:p>
        </p:txBody>
      </p:sp>
      <p:sp>
        <p:nvSpPr>
          <p:cNvPr id="4" name="Rectangle 3" descr="redacted logo"/>
          <p:cNvSpPr/>
          <p:nvPr/>
        </p:nvSpPr>
        <p:spPr>
          <a:xfrm>
            <a:off x="439838" y="5858271"/>
            <a:ext cx="3715473" cy="3920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45143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Recognize Slip, Trip and Fall Prevention." title="TItle Page"/>
          <p:cNvSpPr>
            <a:spLocks noGrp="1"/>
          </p:cNvSpPr>
          <p:nvPr>
            <p:ph type="title"/>
          </p:nvPr>
        </p:nvSpPr>
        <p:spPr/>
        <p:txBody>
          <a:bodyPr/>
          <a:lstStyle/>
          <a:p>
            <a:pPr algn="r"/>
            <a:r>
              <a:rPr lang="en-US" dirty="0"/>
              <a:t>Recognize Slip, trip and fall prevention</a:t>
            </a:r>
          </a:p>
        </p:txBody>
      </p:sp>
      <p:pic>
        <p:nvPicPr>
          <p:cNvPr id="8" name="Content Placeholder 7" descr="Word art with three boxes representing steps with arrows. The first box has the word Recognize inside." title="Boxes with arrows representing steps ">
            <a:extLst>
              <a:ext uri="{FF2B5EF4-FFF2-40B4-BE49-F238E27FC236}">
                <a16:creationId xmlns:a16="http://schemas.microsoft.com/office/drawing/2014/main" id="{B78DB6FA-3188-1C4C-AF70-0DEA0D41258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28628" y="2181225"/>
            <a:ext cx="6334743" cy="3678238"/>
          </a:xfrm>
        </p:spPr>
      </p:pic>
      <p:sp>
        <p:nvSpPr>
          <p:cNvPr id="4" name="Rectangle 3" descr="redacted logo"/>
          <p:cNvSpPr/>
          <p:nvPr/>
        </p:nvSpPr>
        <p:spPr>
          <a:xfrm>
            <a:off x="439838" y="5858271"/>
            <a:ext cx="3715473" cy="3920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43150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Evaluate Slip, Trip and Fall Prevention" title="Title Page"/>
          <p:cNvSpPr>
            <a:spLocks noGrp="1"/>
          </p:cNvSpPr>
          <p:nvPr>
            <p:ph type="title"/>
          </p:nvPr>
        </p:nvSpPr>
        <p:spPr>
          <a:xfrm>
            <a:off x="713657" y="746761"/>
            <a:ext cx="11029616" cy="1013800"/>
          </a:xfrm>
        </p:spPr>
        <p:txBody>
          <a:bodyPr/>
          <a:lstStyle/>
          <a:p>
            <a:pPr algn="r"/>
            <a:r>
              <a:rPr lang="en-US" dirty="0"/>
              <a:t>Evaluate Slip, trip and fall prevention</a:t>
            </a:r>
          </a:p>
        </p:txBody>
      </p:sp>
      <p:pic>
        <p:nvPicPr>
          <p:cNvPr id="10" name="Content Placeholder 9" descr="Word art with three boxes representing steps with arrows. The first box has the word Recognize inside, second box has Evaluate, third box a question mark." title="Boxes with arrows representing steps ">
            <a:extLst>
              <a:ext uri="{FF2B5EF4-FFF2-40B4-BE49-F238E27FC236}">
                <a16:creationId xmlns:a16="http://schemas.microsoft.com/office/drawing/2014/main" id="{820B97D8-20D0-D647-A125-61052B240E7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28628" y="2181225"/>
            <a:ext cx="6334743" cy="3678238"/>
          </a:xfrm>
        </p:spPr>
      </p:pic>
      <p:sp>
        <p:nvSpPr>
          <p:cNvPr id="4" name="Rectangle 3" descr="redacted logo"/>
          <p:cNvSpPr/>
          <p:nvPr/>
        </p:nvSpPr>
        <p:spPr>
          <a:xfrm>
            <a:off x="439838" y="5858271"/>
            <a:ext cx="3715473" cy="3920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00202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itle page with Control, Slip, Trip and Fall Prevention" title="CONTROL SLIP, TRIP AND FALL PREVENTION"/>
          <p:cNvSpPr>
            <a:spLocks noGrp="1"/>
          </p:cNvSpPr>
          <p:nvPr>
            <p:ph type="title"/>
          </p:nvPr>
        </p:nvSpPr>
        <p:spPr/>
        <p:txBody>
          <a:bodyPr/>
          <a:lstStyle/>
          <a:p>
            <a:pPr algn="r"/>
            <a:r>
              <a:rPr lang="en-US" dirty="0"/>
              <a:t>Control Slip,  trip and fall prevention</a:t>
            </a:r>
          </a:p>
        </p:txBody>
      </p:sp>
      <p:pic>
        <p:nvPicPr>
          <p:cNvPr id="10" name="Content Placeholder 9" descr="Word art with three boxes representing steps with arrows. The first box has the word Recognize inside, second box has the word Evaluate inside, third box has the word Control inside." title="Boxes with arrows representing steps">
            <a:extLst>
              <a:ext uri="{FF2B5EF4-FFF2-40B4-BE49-F238E27FC236}">
                <a16:creationId xmlns:a16="http://schemas.microsoft.com/office/drawing/2014/main" id="{AC2127CD-9977-964B-863D-49AF4D8510F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28628" y="2181225"/>
            <a:ext cx="6334743" cy="3678238"/>
          </a:xfrm>
        </p:spPr>
      </p:pic>
      <p:sp>
        <p:nvSpPr>
          <p:cNvPr id="4" name="Rectangle 3" descr="redacted logo"/>
          <p:cNvSpPr/>
          <p:nvPr/>
        </p:nvSpPr>
        <p:spPr>
          <a:xfrm>
            <a:off x="439838" y="5858271"/>
            <a:ext cx="3715473" cy="3920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457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Action Plan Template" title="Title Page"/>
          <p:cNvSpPr>
            <a:spLocks noGrp="1"/>
          </p:cNvSpPr>
          <p:nvPr>
            <p:ph type="title"/>
          </p:nvPr>
        </p:nvSpPr>
        <p:spPr/>
        <p:txBody>
          <a:bodyPr/>
          <a:lstStyle/>
          <a:p>
            <a:pPr algn="r"/>
            <a:r>
              <a:rPr lang="en-US" dirty="0"/>
              <a:t>Action plan Template</a:t>
            </a:r>
          </a:p>
        </p:txBody>
      </p:sp>
      <p:pic>
        <p:nvPicPr>
          <p:cNvPr id="4" name="Content Placeholder 3" descr="This is a three column table with the first column is labeled action, the second column is labeled potential barrieres and the third column is labeled overcoming the barriers with 9 blank boxes" title="Action plan table"/>
          <p:cNvPicPr>
            <a:picLocks noGrp="1" noChangeAspect="1"/>
          </p:cNvPicPr>
          <p:nvPr>
            <p:ph idx="1"/>
          </p:nvPr>
        </p:nvPicPr>
        <p:blipFill>
          <a:blip r:embed="rId3"/>
          <a:stretch>
            <a:fillRect/>
          </a:stretch>
        </p:blipFill>
        <p:spPr>
          <a:xfrm>
            <a:off x="3486378" y="2168630"/>
            <a:ext cx="5219244" cy="3678238"/>
          </a:xfrm>
          <a:prstGeom prst="rect">
            <a:avLst/>
          </a:prstGeom>
        </p:spPr>
      </p:pic>
      <p:sp>
        <p:nvSpPr>
          <p:cNvPr id="5" name="Rectangle 4" descr="redacted logo"/>
          <p:cNvSpPr/>
          <p:nvPr/>
        </p:nvSpPr>
        <p:spPr>
          <a:xfrm>
            <a:off x="439838" y="5858271"/>
            <a:ext cx="3715473" cy="3920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0873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Course Information " title="Title Page"/>
          <p:cNvSpPr>
            <a:spLocks noGrp="1"/>
          </p:cNvSpPr>
          <p:nvPr>
            <p:ph type="title"/>
          </p:nvPr>
        </p:nvSpPr>
        <p:spPr/>
        <p:txBody>
          <a:bodyPr/>
          <a:lstStyle/>
          <a:p>
            <a:pPr algn="r"/>
            <a:r>
              <a:rPr lang="en-US" dirty="0"/>
              <a:t>Course information</a:t>
            </a:r>
          </a:p>
        </p:txBody>
      </p:sp>
      <p:sp>
        <p:nvSpPr>
          <p:cNvPr id="3" name="Content Placeholder 2" descr="Lists out all important information. " title="Text Box"/>
          <p:cNvSpPr>
            <a:spLocks noGrp="1"/>
          </p:cNvSpPr>
          <p:nvPr>
            <p:ph sz="half" idx="1"/>
          </p:nvPr>
        </p:nvSpPr>
        <p:spPr/>
        <p:txBody>
          <a:bodyPr>
            <a:normAutofit fontScale="85000" lnSpcReduction="10000"/>
          </a:bodyPr>
          <a:lstStyle/>
          <a:p>
            <a:r>
              <a:rPr lang="en-US" sz="2400" dirty="0"/>
              <a:t>Emergency evacuation procedures and emergency exits</a:t>
            </a:r>
          </a:p>
          <a:p>
            <a:r>
              <a:rPr lang="en-US" sz="2400" dirty="0"/>
              <a:t>Location of rest rooms and classroom phone</a:t>
            </a:r>
          </a:p>
          <a:p>
            <a:r>
              <a:rPr lang="en-US" sz="2400" dirty="0"/>
              <a:t>Course starting and ending times</a:t>
            </a:r>
          </a:p>
          <a:p>
            <a:r>
              <a:rPr lang="en-US" sz="2400" dirty="0"/>
              <a:t>Break</a:t>
            </a:r>
          </a:p>
          <a:p>
            <a:r>
              <a:rPr lang="en-US" sz="2400" dirty="0"/>
              <a:t>Campus Smoking policy </a:t>
            </a:r>
          </a:p>
          <a:p>
            <a:r>
              <a:rPr lang="en-US" sz="2400" dirty="0"/>
              <a:t>Please silent all electronic devices</a:t>
            </a:r>
          </a:p>
          <a:p>
            <a:r>
              <a:rPr lang="en-US" sz="2400" dirty="0"/>
              <a:t>Medical Concerns</a:t>
            </a:r>
          </a:p>
          <a:p>
            <a:r>
              <a:rPr lang="en-US" sz="2400" dirty="0"/>
              <a:t>Participation</a:t>
            </a:r>
          </a:p>
          <a:p>
            <a:endParaRPr lang="en-US" dirty="0"/>
          </a:p>
        </p:txBody>
      </p:sp>
      <p:pic>
        <p:nvPicPr>
          <p:cNvPr id="7" name="Content Placeholder 6" descr="Illustration with clock, document and an open book surrounded by numbers" title="Clip Art">
            <a:extLst>
              <a:ext uri="{FF2B5EF4-FFF2-40B4-BE49-F238E27FC236}">
                <a16:creationId xmlns:a16="http://schemas.microsoft.com/office/drawing/2014/main" id="{7BD9BFC0-F44C-C643-874B-174D974BC8E6}"/>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680325" y="3358356"/>
            <a:ext cx="2438400" cy="1371600"/>
          </a:xfrm>
        </p:spPr>
      </p:pic>
      <p:sp>
        <p:nvSpPr>
          <p:cNvPr id="5" name="Rectangle 4" descr="redacted logo"/>
          <p:cNvSpPr/>
          <p:nvPr/>
        </p:nvSpPr>
        <p:spPr>
          <a:xfrm>
            <a:off x="439838" y="5858271"/>
            <a:ext cx="3715473" cy="3920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0136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Program Agenda" title="Title Page"/>
          <p:cNvSpPr>
            <a:spLocks noGrp="1"/>
          </p:cNvSpPr>
          <p:nvPr>
            <p:ph type="title"/>
          </p:nvPr>
        </p:nvSpPr>
        <p:spPr/>
        <p:txBody>
          <a:bodyPr/>
          <a:lstStyle/>
          <a:p>
            <a:pPr algn="r"/>
            <a:r>
              <a:rPr lang="en-US" dirty="0"/>
              <a:t>Program agenda</a:t>
            </a:r>
          </a:p>
        </p:txBody>
      </p:sp>
      <p:sp>
        <p:nvSpPr>
          <p:cNvPr id="3" name="Content Placeholder 2" descr="Program,. module 1 and module 2." title="Text Box"/>
          <p:cNvSpPr>
            <a:spLocks noGrp="1"/>
          </p:cNvSpPr>
          <p:nvPr>
            <p:ph idx="1"/>
          </p:nvPr>
        </p:nvSpPr>
        <p:spPr/>
        <p:txBody>
          <a:bodyPr>
            <a:normAutofit/>
          </a:bodyPr>
          <a:lstStyle/>
          <a:p>
            <a:r>
              <a:rPr lang="en-US" sz="2400" dirty="0"/>
              <a:t>Program Introduction</a:t>
            </a:r>
          </a:p>
          <a:p>
            <a:r>
              <a:rPr lang="en-US" sz="2400" dirty="0"/>
              <a:t>Module 1:  Introduction to Preventing Slips, Trips and Falls</a:t>
            </a:r>
          </a:p>
          <a:p>
            <a:r>
              <a:rPr lang="en-US" sz="2400" dirty="0"/>
              <a:t>Module 2:  Recognizing Slip, Trip and Fall Hazards</a:t>
            </a:r>
          </a:p>
        </p:txBody>
      </p:sp>
      <p:sp>
        <p:nvSpPr>
          <p:cNvPr id="4" name="Rectangle 3" descr="redacted logo"/>
          <p:cNvSpPr/>
          <p:nvPr/>
        </p:nvSpPr>
        <p:spPr>
          <a:xfrm>
            <a:off x="439838" y="5858271"/>
            <a:ext cx="3715473" cy="3920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3511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Program Goals" title="Title Page "/>
          <p:cNvSpPr>
            <a:spLocks noGrp="1"/>
          </p:cNvSpPr>
          <p:nvPr>
            <p:ph type="title"/>
          </p:nvPr>
        </p:nvSpPr>
        <p:spPr/>
        <p:txBody>
          <a:bodyPr/>
          <a:lstStyle/>
          <a:p>
            <a:pPr algn="r"/>
            <a:r>
              <a:rPr lang="en-US" dirty="0"/>
              <a:t>Program Goals</a:t>
            </a:r>
          </a:p>
        </p:txBody>
      </p:sp>
      <p:sp>
        <p:nvSpPr>
          <p:cNvPr id="3" name="Content Placeholder 2" descr="Lists out all goals of program. " title="Text Box "/>
          <p:cNvSpPr>
            <a:spLocks noGrp="1"/>
          </p:cNvSpPr>
          <p:nvPr>
            <p:ph idx="1"/>
          </p:nvPr>
        </p:nvSpPr>
        <p:spPr/>
        <p:txBody>
          <a:bodyPr>
            <a:normAutofit/>
          </a:bodyPr>
          <a:lstStyle/>
          <a:p>
            <a:r>
              <a:rPr lang="en-US" sz="2000" dirty="0"/>
              <a:t>Identify the impact of slips, trips and falls in your workplace</a:t>
            </a:r>
          </a:p>
          <a:p>
            <a:r>
              <a:rPr lang="en-US" sz="2000" dirty="0"/>
              <a:t>Distinguish the various types of slips, trips and falls</a:t>
            </a:r>
          </a:p>
          <a:p>
            <a:r>
              <a:rPr lang="en-US" sz="2000" dirty="0"/>
              <a:t>Know the OSHA rule, regulations and other industry standards relating to slips, trips and falls</a:t>
            </a:r>
          </a:p>
          <a:p>
            <a:r>
              <a:rPr lang="en-US" sz="2000" dirty="0"/>
              <a:t>Recognize the slip, trip and fall hazards at your workplace</a:t>
            </a:r>
          </a:p>
          <a:p>
            <a:r>
              <a:rPr lang="en-US" sz="2000" dirty="0"/>
              <a:t>Conduct a baseline slip, trip and fall evaluation of your workplace</a:t>
            </a:r>
          </a:p>
          <a:p>
            <a:r>
              <a:rPr lang="en-US" sz="2000" dirty="0"/>
              <a:t>Select controls for your organization relating to slips, trips and falls</a:t>
            </a:r>
          </a:p>
          <a:p>
            <a:r>
              <a:rPr lang="en-US" sz="2000" dirty="0"/>
              <a:t>Identify actions you can take to prevent slips, trips and falls when you return to your job</a:t>
            </a:r>
          </a:p>
        </p:txBody>
      </p:sp>
      <p:sp>
        <p:nvSpPr>
          <p:cNvPr id="4" name="Rectangle 3" descr="redacted logo"/>
          <p:cNvSpPr/>
          <p:nvPr/>
        </p:nvSpPr>
        <p:spPr>
          <a:xfrm>
            <a:off x="439838" y="5858271"/>
            <a:ext cx="3715473" cy="3920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8186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Introduction" title="TItle Page"/>
          <p:cNvSpPr>
            <a:spLocks noGrp="1"/>
          </p:cNvSpPr>
          <p:nvPr>
            <p:ph type="title"/>
          </p:nvPr>
        </p:nvSpPr>
        <p:spPr/>
        <p:txBody>
          <a:bodyPr/>
          <a:lstStyle/>
          <a:p>
            <a:pPr algn="r"/>
            <a:r>
              <a:rPr lang="en-US" dirty="0"/>
              <a:t>Introduction</a:t>
            </a:r>
          </a:p>
        </p:txBody>
      </p:sp>
      <p:sp>
        <p:nvSpPr>
          <p:cNvPr id="3" name="Content Placeholder 2" descr="Name, where you work, what you do and common slips, trips and falls. " title="Text box"/>
          <p:cNvSpPr>
            <a:spLocks noGrp="1"/>
          </p:cNvSpPr>
          <p:nvPr>
            <p:ph sz="half" idx="1"/>
          </p:nvPr>
        </p:nvSpPr>
        <p:spPr/>
        <p:txBody>
          <a:bodyPr>
            <a:normAutofit/>
          </a:bodyPr>
          <a:lstStyle/>
          <a:p>
            <a:r>
              <a:rPr lang="en-US" sz="2400" dirty="0"/>
              <a:t>Name</a:t>
            </a:r>
          </a:p>
          <a:p>
            <a:r>
              <a:rPr lang="en-US" sz="2400" dirty="0"/>
              <a:t>Where you work</a:t>
            </a:r>
          </a:p>
          <a:p>
            <a:r>
              <a:rPr lang="en-US" sz="2400" dirty="0"/>
              <a:t>What you do</a:t>
            </a:r>
          </a:p>
          <a:p>
            <a:r>
              <a:rPr lang="en-US" sz="2400" dirty="0"/>
              <a:t>Common slips, trips and falls</a:t>
            </a:r>
          </a:p>
        </p:txBody>
      </p:sp>
      <p:pic>
        <p:nvPicPr>
          <p:cNvPr id="7" name="Content Placeholder 6" descr="Illustration of coworkers around a laptop" title="Clip Art">
            <a:extLst>
              <a:ext uri="{FF2B5EF4-FFF2-40B4-BE49-F238E27FC236}">
                <a16:creationId xmlns:a16="http://schemas.microsoft.com/office/drawing/2014/main" id="{28048DB0-2965-2D4E-BB83-D880948D3386}"/>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381875" y="3047206"/>
            <a:ext cx="3035300" cy="1993900"/>
          </a:xfrm>
        </p:spPr>
      </p:pic>
      <p:sp>
        <p:nvSpPr>
          <p:cNvPr id="5" name="Rectangle 4" descr="redacted logo"/>
          <p:cNvSpPr/>
          <p:nvPr/>
        </p:nvSpPr>
        <p:spPr>
          <a:xfrm>
            <a:off x="439838" y="5858271"/>
            <a:ext cx="3715473" cy="3920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5850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SLIDE TITLE LEARNING GOAL" title="LEARNING GOAL"/>
          <p:cNvSpPr>
            <a:spLocks noGrp="1"/>
          </p:cNvSpPr>
          <p:nvPr>
            <p:ph type="title"/>
          </p:nvPr>
        </p:nvSpPr>
        <p:spPr/>
        <p:txBody>
          <a:bodyPr/>
          <a:lstStyle/>
          <a:p>
            <a:pPr algn="r"/>
            <a:r>
              <a:rPr lang="en-US" dirty="0"/>
              <a:t>Learning Goal</a:t>
            </a:r>
          </a:p>
        </p:txBody>
      </p:sp>
      <p:sp>
        <p:nvSpPr>
          <p:cNvPr id="3" name="Content Placeholder 2" descr="What is your learning goal?" title="Text box"/>
          <p:cNvSpPr>
            <a:spLocks noGrp="1"/>
          </p:cNvSpPr>
          <p:nvPr>
            <p:ph sz="half" idx="1"/>
          </p:nvPr>
        </p:nvSpPr>
        <p:spPr/>
        <p:txBody>
          <a:bodyPr>
            <a:normAutofit/>
          </a:bodyPr>
          <a:lstStyle/>
          <a:p>
            <a:r>
              <a:rPr lang="en-US" sz="2400" dirty="0"/>
              <a:t>What is your learning goal?</a:t>
            </a:r>
          </a:p>
        </p:txBody>
      </p:sp>
      <p:pic>
        <p:nvPicPr>
          <p:cNvPr id="7" name="Content Placeholder 6" descr="Illustration of a man with a presentation chart" title="Clip Art">
            <a:extLst>
              <a:ext uri="{FF2B5EF4-FFF2-40B4-BE49-F238E27FC236}">
                <a16:creationId xmlns:a16="http://schemas.microsoft.com/office/drawing/2014/main" id="{AE3B05EE-9DF9-934C-9206-08711404953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729834" y="2227259"/>
            <a:ext cx="4686300" cy="3924300"/>
          </a:xfrm>
        </p:spPr>
      </p:pic>
      <p:sp>
        <p:nvSpPr>
          <p:cNvPr id="5" name="Rectangle 4" descr="redacted logo"/>
          <p:cNvSpPr/>
          <p:nvPr/>
        </p:nvSpPr>
        <p:spPr>
          <a:xfrm>
            <a:off x="439838" y="5858271"/>
            <a:ext cx="3715473" cy="3920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012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Module 1:  Preventing Slips, Trips and Falls:  A Free Training Program for Small Businesses. &#10;Introduction to preventing slips, trips and falls. " title="Title Page"/>
          <p:cNvSpPr>
            <a:spLocks noGrp="1"/>
          </p:cNvSpPr>
          <p:nvPr>
            <p:ph type="title"/>
          </p:nvPr>
        </p:nvSpPr>
        <p:spPr/>
        <p:txBody>
          <a:bodyPr/>
          <a:lstStyle/>
          <a:p>
            <a:r>
              <a:rPr lang="en-US" dirty="0"/>
              <a:t>Module 1: preventing slips, trips and falls:  A FREE Training program for small businesses</a:t>
            </a:r>
          </a:p>
        </p:txBody>
      </p:sp>
      <p:sp>
        <p:nvSpPr>
          <p:cNvPr id="5" name="Text Placeholder 4" descr="Introduction to preventing slips, trips and falls" title="Introduction to preventing slips, trips and falls">
            <a:extLst>
              <a:ext uri="{FF2B5EF4-FFF2-40B4-BE49-F238E27FC236}">
                <a16:creationId xmlns:a16="http://schemas.microsoft.com/office/drawing/2014/main" id="{3E84C128-D8C1-5A44-B6FF-F837AF2BA014}"/>
              </a:ext>
            </a:extLst>
          </p:cNvPr>
          <p:cNvSpPr>
            <a:spLocks noGrp="1"/>
          </p:cNvSpPr>
          <p:nvPr>
            <p:ph type="body" idx="1"/>
          </p:nvPr>
        </p:nvSpPr>
        <p:spPr>
          <a:xfrm>
            <a:off x="581193" y="1872887"/>
            <a:ext cx="8100794" cy="536005"/>
          </a:xfrm>
        </p:spPr>
        <p:txBody>
          <a:bodyPr/>
          <a:lstStyle/>
          <a:p>
            <a:r>
              <a:rPr lang="en-US" dirty="0"/>
              <a:t>INTRODUCTION TO PREVENTING SLIPS, TRIPS AND FALLS</a:t>
            </a:r>
          </a:p>
        </p:txBody>
      </p:sp>
      <p:pic>
        <p:nvPicPr>
          <p:cNvPr id="11" name="Content Placeholder 10" descr="Cartoon man about to step in manhole" title="Clip Art">
            <a:extLst>
              <a:ext uri="{FF2B5EF4-FFF2-40B4-BE49-F238E27FC236}">
                <a16:creationId xmlns:a16="http://schemas.microsoft.com/office/drawing/2014/main" id="{F38318E4-F6F5-C043-BF44-A35EB159EA91}"/>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7473156" y="3225006"/>
            <a:ext cx="2882900" cy="2336800"/>
          </a:xfrm>
        </p:spPr>
      </p:pic>
      <p:sp>
        <p:nvSpPr>
          <p:cNvPr id="6" name="Rectangle 5" descr="redacted logo"/>
          <p:cNvSpPr/>
          <p:nvPr/>
        </p:nvSpPr>
        <p:spPr>
          <a:xfrm>
            <a:off x="439838" y="5858271"/>
            <a:ext cx="3715473" cy="3920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545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Objectives" title="Text Box"/>
          <p:cNvSpPr>
            <a:spLocks noGrp="1"/>
          </p:cNvSpPr>
          <p:nvPr>
            <p:ph type="title"/>
          </p:nvPr>
        </p:nvSpPr>
        <p:spPr/>
        <p:txBody>
          <a:bodyPr/>
          <a:lstStyle/>
          <a:p>
            <a:pPr algn="ctr"/>
            <a:r>
              <a:rPr lang="en-US" dirty="0"/>
              <a:t>objectives</a:t>
            </a:r>
          </a:p>
        </p:txBody>
      </p:sp>
      <p:sp>
        <p:nvSpPr>
          <p:cNvPr id="3" name="Content Placeholder 2" descr="Identfiy impact, key fall terminology and recognize OSHA Rules and Regulations and 3 components of slip, trip and fall prevention" title="Text Box"/>
          <p:cNvSpPr>
            <a:spLocks noGrp="1"/>
          </p:cNvSpPr>
          <p:nvPr>
            <p:ph idx="1"/>
          </p:nvPr>
        </p:nvSpPr>
        <p:spPr>
          <a:xfrm>
            <a:off x="581192" y="2283133"/>
            <a:ext cx="11029615" cy="3678303"/>
          </a:xfrm>
        </p:spPr>
        <p:txBody>
          <a:bodyPr/>
          <a:lstStyle/>
          <a:p>
            <a:pPr marL="0" indent="0">
              <a:buNone/>
            </a:pPr>
            <a:r>
              <a:rPr lang="en-US" sz="2200" dirty="0"/>
              <a:t>After completing this module, you will be able to:</a:t>
            </a:r>
          </a:p>
          <a:p>
            <a:r>
              <a:rPr lang="en-US" sz="2200" dirty="0"/>
              <a:t>Identify the impact of slips, trips and falls in the workplace</a:t>
            </a:r>
          </a:p>
          <a:p>
            <a:r>
              <a:rPr lang="en-US" sz="2200" dirty="0"/>
              <a:t>Know key slip, trip and fall terminology</a:t>
            </a:r>
          </a:p>
          <a:p>
            <a:r>
              <a:rPr lang="en-US" sz="2200" dirty="0"/>
              <a:t>Recognize OSHA rules and regulations and other standards relating to slips, trips and falls</a:t>
            </a:r>
          </a:p>
          <a:p>
            <a:r>
              <a:rPr lang="en-US" sz="2200" dirty="0"/>
              <a:t>State the three (3) components of effective slip, trip and fall prevention</a:t>
            </a:r>
          </a:p>
          <a:p>
            <a:pPr marL="0" indent="0">
              <a:buNone/>
            </a:pPr>
            <a:endParaRPr lang="en-US" dirty="0"/>
          </a:p>
        </p:txBody>
      </p:sp>
      <p:sp>
        <p:nvSpPr>
          <p:cNvPr id="4" name="Rectangle 3" descr="redacted logo"/>
          <p:cNvSpPr/>
          <p:nvPr/>
        </p:nvSpPr>
        <p:spPr>
          <a:xfrm>
            <a:off x="439838" y="5858271"/>
            <a:ext cx="3715473" cy="3920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3225597"/>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GrantModule2" id="{5F9A3905-F3C5-4CC8-A149-33D7CE46215F}" vid="{CBD0932F-54CE-498D-B142-AE60A846FC3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GrantModule2</Template>
  <TotalTime>0</TotalTime>
  <Words>2287</Words>
  <Application>Microsoft Office PowerPoint</Application>
  <PresentationFormat>Widescreen</PresentationFormat>
  <Paragraphs>170</Paragraphs>
  <Slides>26</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Calibri</vt:lpstr>
      <vt:lpstr>Gill Sans MT</vt:lpstr>
      <vt:lpstr>Wingdings 2</vt:lpstr>
      <vt:lpstr>Dividend</vt:lpstr>
      <vt:lpstr>Preventing Slips, Trips and Falls:  A Training Program for Small Businesses </vt:lpstr>
      <vt:lpstr>Grant Information</vt:lpstr>
      <vt:lpstr>Course information</vt:lpstr>
      <vt:lpstr>Program agenda</vt:lpstr>
      <vt:lpstr>Program Goals</vt:lpstr>
      <vt:lpstr>Introduction</vt:lpstr>
      <vt:lpstr>Learning Goal</vt:lpstr>
      <vt:lpstr>Module 1: preventing slips, trips and falls:  A FREE Training program for small businesses</vt:lpstr>
      <vt:lpstr>objectives</vt:lpstr>
      <vt:lpstr>Test your slip,  trip and fall IQ</vt:lpstr>
      <vt:lpstr>Be free from retaliation</vt:lpstr>
      <vt:lpstr>Workers’ rights</vt:lpstr>
      <vt:lpstr>Why is osha important to you?</vt:lpstr>
      <vt:lpstr>Did you know?</vt:lpstr>
      <vt:lpstr>In the year 2017,  a median of …</vt:lpstr>
      <vt:lpstr>In the  years 2016 – 2017 ….</vt:lpstr>
      <vt:lpstr>Slip,  trip,  and Fall definitions</vt:lpstr>
      <vt:lpstr>Friction definitions</vt:lpstr>
      <vt:lpstr>slip resistance and high traction definitions</vt:lpstr>
      <vt:lpstr>Regulation 1910 Osha Subpart d, final rule, FACT SHEET  and osha publications</vt:lpstr>
      <vt:lpstr>Additional Regulations and Standards</vt:lpstr>
      <vt:lpstr>APPLYING THE STANDARDS</vt:lpstr>
      <vt:lpstr>Recognize Slip, trip and fall prevention</vt:lpstr>
      <vt:lpstr>Evaluate Slip, trip and fall prevention</vt:lpstr>
      <vt:lpstr>Control Slip,  trip and fall prevention</vt:lpstr>
      <vt:lpstr>Action plan Template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2020-11-10T17:48:22Z</dcterms:created>
  <dcterms:modified xsi:type="dcterms:W3CDTF">2020-11-10T17:49:49Z</dcterms:modified>
  <cp:category/>
</cp:coreProperties>
</file>