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4"/>
  </p:notesMasterIdLst>
  <p:handoutMasterIdLst>
    <p:handoutMasterId r:id="rId65"/>
  </p:handoutMasterIdLst>
  <p:sldIdLst>
    <p:sldId id="381" r:id="rId2"/>
    <p:sldId id="448" r:id="rId3"/>
    <p:sldId id="477" r:id="rId4"/>
    <p:sldId id="467" r:id="rId5"/>
    <p:sldId id="383" r:id="rId6"/>
    <p:sldId id="446" r:id="rId7"/>
    <p:sldId id="400" r:id="rId8"/>
    <p:sldId id="445" r:id="rId9"/>
    <p:sldId id="468" r:id="rId10"/>
    <p:sldId id="420" r:id="rId11"/>
    <p:sldId id="449" r:id="rId12"/>
    <p:sldId id="391" r:id="rId13"/>
    <p:sldId id="459" r:id="rId14"/>
    <p:sldId id="435" r:id="rId15"/>
    <p:sldId id="440" r:id="rId16"/>
    <p:sldId id="437" r:id="rId17"/>
    <p:sldId id="403" r:id="rId18"/>
    <p:sldId id="402" r:id="rId19"/>
    <p:sldId id="422" r:id="rId20"/>
    <p:sldId id="447" r:id="rId21"/>
    <p:sldId id="404" r:id="rId22"/>
    <p:sldId id="423" r:id="rId23"/>
    <p:sldId id="453" r:id="rId24"/>
    <p:sldId id="424" r:id="rId25"/>
    <p:sldId id="452" r:id="rId26"/>
    <p:sldId id="478" r:id="rId27"/>
    <p:sldId id="479" r:id="rId28"/>
    <p:sldId id="257" r:id="rId29"/>
    <p:sldId id="431" r:id="rId30"/>
    <p:sldId id="466" r:id="rId31"/>
    <p:sldId id="406" r:id="rId32"/>
    <p:sldId id="426" r:id="rId33"/>
    <p:sldId id="428" r:id="rId34"/>
    <p:sldId id="433" r:id="rId35"/>
    <p:sldId id="429" r:id="rId36"/>
    <p:sldId id="409" r:id="rId37"/>
    <p:sldId id="454" r:id="rId38"/>
    <p:sldId id="462" r:id="rId39"/>
    <p:sldId id="463" r:id="rId40"/>
    <p:sldId id="408" r:id="rId41"/>
    <p:sldId id="481" r:id="rId42"/>
    <p:sldId id="480" r:id="rId43"/>
    <p:sldId id="421" r:id="rId44"/>
    <p:sldId id="427" r:id="rId45"/>
    <p:sldId id="413" r:id="rId46"/>
    <p:sldId id="470" r:id="rId47"/>
    <p:sldId id="412" r:id="rId48"/>
    <p:sldId id="414" r:id="rId49"/>
    <p:sldId id="415" r:id="rId50"/>
    <p:sldId id="416" r:id="rId51"/>
    <p:sldId id="419" r:id="rId52"/>
    <p:sldId id="455" r:id="rId53"/>
    <p:sldId id="457" r:id="rId54"/>
    <p:sldId id="458" r:id="rId55"/>
    <p:sldId id="417" r:id="rId56"/>
    <p:sldId id="469" r:id="rId57"/>
    <p:sldId id="472" r:id="rId58"/>
    <p:sldId id="471" r:id="rId59"/>
    <p:sldId id="473" r:id="rId60"/>
    <p:sldId id="482" r:id="rId61"/>
    <p:sldId id="474" r:id="rId62"/>
    <p:sldId id="47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FF9999"/>
    <a:srgbClr val="FFCC66"/>
    <a:srgbClr val="0099FF"/>
    <a:srgbClr val="99FF99"/>
    <a:srgbClr val="CCFF66"/>
    <a:srgbClr val="00FF00"/>
    <a:srgbClr val="66FFFF"/>
    <a:srgbClr val="FF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9" autoAdjust="0"/>
    <p:restoredTop sz="74939" autoAdjust="0"/>
  </p:normalViewPr>
  <p:slideViewPr>
    <p:cSldViewPr snapToGrid="0">
      <p:cViewPr varScale="1">
        <p:scale>
          <a:sx n="63" d="100"/>
          <a:sy n="63" d="100"/>
        </p:scale>
        <p:origin x="1229" y="6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00" d="100"/>
        <a:sy n="100" d="100"/>
      </p:scale>
      <p:origin x="0" y="-8275"/>
    </p:cViewPr>
  </p:sorterViewPr>
  <p:notesViewPr>
    <p:cSldViewPr snapToGrid="0">
      <p:cViewPr>
        <p:scale>
          <a:sx n="100" d="100"/>
          <a:sy n="100" d="100"/>
        </p:scale>
        <p:origin x="312" y="-10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FED6C-5C91-425F-B5A3-6C6F522E0A45}" type="datetimeFigureOut">
              <a:rPr lang="en-US" smtClean="0"/>
              <a:t>11/10/2020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3E32AB-4C09-4170-9F6B-86316EE9B804}" type="slidenum">
              <a:rPr lang="en-US" smtClean="0"/>
              <a:t>‹#›</a:t>
            </a:fld>
            <a:endParaRPr lang="en-US"/>
          </a:p>
        </p:txBody>
      </p:sp>
    </p:spTree>
    <p:extLst>
      <p:ext uri="{BB962C8B-B14F-4D97-AF65-F5344CB8AC3E}">
        <p14:creationId xmlns:p14="http://schemas.microsoft.com/office/powerpoint/2010/main" val="294785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9736B-6FDD-4015-9865-216B0E954EB4}" type="datetimeFigureOut">
              <a:rPr lang="en-US" smtClean="0"/>
              <a:t>11/10/2020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6C4F7-EC48-43DC-ABC6-F7B9E10ACEE1}" type="slidenum">
              <a:rPr lang="en-US" smtClean="0"/>
              <a:t>‹#›</a:t>
            </a:fld>
            <a:endParaRPr lang="en-US"/>
          </a:p>
        </p:txBody>
      </p:sp>
    </p:spTree>
    <p:extLst>
      <p:ext uri="{BB962C8B-B14F-4D97-AF65-F5344CB8AC3E}">
        <p14:creationId xmlns:p14="http://schemas.microsoft.com/office/powerpoint/2010/main" val="426115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1</a:t>
            </a:fld>
            <a:endParaRPr lang="en-US"/>
          </a:p>
        </p:txBody>
      </p:sp>
    </p:spTree>
    <p:extLst>
      <p:ext uri="{BB962C8B-B14F-4D97-AF65-F5344CB8AC3E}">
        <p14:creationId xmlns:p14="http://schemas.microsoft.com/office/powerpoint/2010/main" val="38277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r>
              <a:rPr lang="en-US" dirty="0"/>
              <a:t>According to OSHA, excavation is defined as any man-made cut, cavity, trench, or depression in the Earth’s surface formed by earth removal. </a:t>
            </a:r>
            <a:r>
              <a:rPr lang="en-US" b="1" dirty="0"/>
              <a:t>Excavation can be of any size </a:t>
            </a:r>
            <a:r>
              <a:rPr lang="en-US" dirty="0"/>
              <a:t>i.e. wide, narrow, deep, or shallow.  </a:t>
            </a:r>
          </a:p>
        </p:txBody>
      </p:sp>
      <p:sp>
        <p:nvSpPr>
          <p:cNvPr id="4" name="Slide Number Placeholder 3"/>
          <p:cNvSpPr>
            <a:spLocks noGrp="1"/>
          </p:cNvSpPr>
          <p:nvPr>
            <p:ph type="sldNum" sz="quarter" idx="10"/>
          </p:nvPr>
        </p:nvSpPr>
        <p:spPr/>
        <p:txBody>
          <a:bodyPr/>
          <a:lstStyle/>
          <a:p>
            <a:fld id="{987650DD-0EC9-F747-945D-41EDBF2F74B4}" type="slidenum">
              <a:rPr lang="en-US" smtClean="0"/>
              <a:pPr/>
              <a:t>10</a:t>
            </a:fld>
            <a:endParaRPr lang="en-US"/>
          </a:p>
        </p:txBody>
      </p:sp>
    </p:spTree>
    <p:extLst>
      <p:ext uri="{BB962C8B-B14F-4D97-AF65-F5344CB8AC3E}">
        <p14:creationId xmlns:p14="http://schemas.microsoft.com/office/powerpoint/2010/main" val="41882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examples of excavations. </a:t>
            </a:r>
            <a:r>
              <a:rPr lang="en-US" sz="1200" b="0" i="0" u="none" strike="noStrike" kern="1200" baseline="0" dirty="0">
                <a:solidFill>
                  <a:schemeClr val="tx1"/>
                </a:solidFill>
                <a:latin typeface="+mn-lt"/>
                <a:ea typeface="+mn-ea"/>
                <a:cs typeface="+mn-cs"/>
              </a:rPr>
              <a:t>Excavations can be any size . </a:t>
            </a:r>
            <a:r>
              <a:rPr lang="en-US" sz="1200" dirty="0"/>
              <a:t>Usually, excavations are large and open digs with more than 15 </a:t>
            </a:r>
            <a:r>
              <a:rPr lang="en-US" sz="1200" dirty="0" err="1"/>
              <a:t>ft</a:t>
            </a:r>
            <a:r>
              <a:rPr lang="en-US" sz="1200" dirty="0"/>
              <a:t> of bottom width</a:t>
            </a:r>
          </a:p>
          <a:p>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smtClean="0"/>
              <a:t>11</a:t>
            </a:fld>
            <a:endParaRPr lang="en-US"/>
          </a:p>
        </p:txBody>
      </p:sp>
    </p:spTree>
    <p:extLst>
      <p:ext uri="{BB962C8B-B14F-4D97-AF65-F5344CB8AC3E}">
        <p14:creationId xmlns:p14="http://schemas.microsoft.com/office/powerpoint/2010/main" val="116687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0" dirty="0"/>
              <a:t>Trench is basically a special type of excavation. A trench is defined as a narrow excavation (in relation to its length) made below the surface of the ground. </a:t>
            </a:r>
          </a:p>
          <a:p>
            <a:pPr>
              <a:buFont typeface="Wingdings" panose="05000000000000000000" pitchFamily="2" charset="2"/>
              <a:buNone/>
            </a:pPr>
            <a:r>
              <a:rPr lang="en-US" b="0" dirty="0"/>
              <a:t>In general, the depth of a trench is greater than its width (D&gt;B), but the width of a trench (measured at the bottom) is not greater than 15 feet (4.6 m).  If formworks or other structures are installed in an excavation that reduce its width to less than 15 feet, measured at the bottom</a:t>
            </a:r>
            <a:r>
              <a:rPr lang="en-US" b="0"/>
              <a:t>, that </a:t>
            </a:r>
            <a:r>
              <a:rPr lang="en-US" b="0" dirty="0"/>
              <a:t>excavation is also considered a trench</a:t>
            </a:r>
          </a:p>
          <a:p>
            <a:pPr>
              <a:buFont typeface="Wingdings" panose="05000000000000000000" pitchFamily="2" charset="2"/>
              <a:buNone/>
            </a:pPr>
            <a:endParaRPr lang="en-US" b="0" dirty="0"/>
          </a:p>
          <a:p>
            <a:pPr>
              <a:buFont typeface="Wingdings" panose="05000000000000000000" pitchFamily="2" charset="2"/>
              <a:buNone/>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12</a:t>
            </a:fld>
            <a:endParaRPr lang="en-US"/>
          </a:p>
        </p:txBody>
      </p:sp>
    </p:spTree>
    <p:extLst>
      <p:ext uri="{BB962C8B-B14F-4D97-AF65-F5344CB8AC3E}">
        <p14:creationId xmlns:p14="http://schemas.microsoft.com/office/powerpoint/2010/main" val="344580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different forms of trenches are shown in the pictures. Also, you can clearly see the commonly used protective systems  e.g. sloping and benching.</a:t>
            </a:r>
          </a:p>
          <a:p>
            <a:endParaRPr lang="en-US" dirty="0"/>
          </a:p>
          <a:p>
            <a:r>
              <a:rPr lang="en-US" dirty="0"/>
              <a:t>Top right picture ( identified with red x) displays a noncompliance with the OSHA’s Excavation Standard, a worker must not be in a trench where no egress is present. </a:t>
            </a:r>
          </a:p>
        </p:txBody>
      </p:sp>
      <p:sp>
        <p:nvSpPr>
          <p:cNvPr id="4" name="Slide Number Placeholder 3"/>
          <p:cNvSpPr>
            <a:spLocks noGrp="1"/>
          </p:cNvSpPr>
          <p:nvPr>
            <p:ph type="sldNum" sz="quarter" idx="10"/>
          </p:nvPr>
        </p:nvSpPr>
        <p:spPr/>
        <p:txBody>
          <a:bodyPr/>
          <a:lstStyle/>
          <a:p>
            <a:fld id="{C0E6C4F7-EC48-43DC-ABC6-F7B9E10ACEE1}" type="slidenum">
              <a:rPr lang="en-US" smtClean="0"/>
              <a:t>13</a:t>
            </a:fld>
            <a:endParaRPr lang="en-US"/>
          </a:p>
        </p:txBody>
      </p:sp>
    </p:spTree>
    <p:extLst>
      <p:ext uri="{BB962C8B-B14F-4D97-AF65-F5344CB8AC3E}">
        <p14:creationId xmlns:p14="http://schemas.microsoft.com/office/powerpoint/2010/main" val="325300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buFont typeface="Wingdings" panose="05000000000000000000" pitchFamily="2" charset="2"/>
              <a:buNone/>
            </a:pPr>
            <a:r>
              <a:rPr lang="en-US" b="0" dirty="0"/>
              <a:t>Excavation and trenching are recognized as highly dangerous construction activities. They</a:t>
            </a:r>
            <a:r>
              <a:rPr lang="en-US" b="0" baseline="0" dirty="0"/>
              <a:t> </a:t>
            </a:r>
            <a:r>
              <a:rPr lang="en-US" dirty="0"/>
              <a:t>present serious hazards to all workers involved. Cave-ins pose the greatest risk and are more likely than some other excavation-related incidents to result in worker fatalities. </a:t>
            </a:r>
            <a:r>
              <a:rPr lang="en-US" b="0" dirty="0"/>
              <a:t>Each year, large numbers of workers in unprotected excavations and trenches are crushed or suffocated</a:t>
            </a:r>
            <a:r>
              <a:rPr lang="en-US" b="0" baseline="0" dirty="0"/>
              <a:t> </a:t>
            </a:r>
            <a:r>
              <a:rPr lang="en-US" b="0" dirty="0"/>
              <a:t>mainly due to collapsing soils and cave-ins.  Research reports reveals that:</a:t>
            </a:r>
          </a:p>
          <a:p>
            <a:pPr lvl="1">
              <a:buFont typeface="Wingdings" panose="05000000000000000000" pitchFamily="2" charset="2"/>
              <a:buChar char="§"/>
            </a:pPr>
            <a:r>
              <a:rPr lang="en-US" b="0" dirty="0"/>
              <a:t>  75% (3 out of 4) of the fatalities in excavation</a:t>
            </a:r>
            <a:r>
              <a:rPr lang="en-US" b="0" baseline="0" dirty="0"/>
              <a:t> works are from cave-ins </a:t>
            </a:r>
          </a:p>
          <a:p>
            <a:pPr lvl="1">
              <a:buFont typeface="Wingdings" panose="05000000000000000000" pitchFamily="2" charset="2"/>
              <a:buChar char="§"/>
            </a:pPr>
            <a:r>
              <a:rPr lang="en-US" b="0" baseline="0" dirty="0"/>
              <a:t>  </a:t>
            </a:r>
            <a:r>
              <a:rPr lang="en-US" b="0" dirty="0"/>
              <a:t>Struck-by accidents and electrocutions have been mainly responsible for the remaining 25%</a:t>
            </a:r>
          </a:p>
          <a:p>
            <a:pPr lvl="1">
              <a:buFont typeface="Wingdings" panose="05000000000000000000" pitchFamily="2" charset="2"/>
              <a:buChar char="§"/>
            </a:pPr>
            <a:r>
              <a:rPr lang="en-US" b="0" dirty="0"/>
              <a:t>  Generally, employees performing excavation work have had twice the fatality rate of those engaged in other types of construction work.</a:t>
            </a:r>
          </a:p>
          <a:p>
            <a:pPr>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14</a:t>
            </a:fld>
            <a:endParaRPr lang="en-US"/>
          </a:p>
        </p:txBody>
      </p:sp>
    </p:spTree>
    <p:extLst>
      <p:ext uri="{BB962C8B-B14F-4D97-AF65-F5344CB8AC3E}">
        <p14:creationId xmlns:p14="http://schemas.microsoft.com/office/powerpoint/2010/main" val="62130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562976"/>
          </a:xfrm>
        </p:spPr>
        <p:txBody>
          <a:bodyPr/>
          <a:lstStyle/>
          <a:p>
            <a:pPr>
              <a:buFont typeface="Wingdings" panose="05000000000000000000" pitchFamily="2" charset="2"/>
              <a:buNone/>
            </a:pPr>
            <a:r>
              <a:rPr lang="en-US" dirty="0"/>
              <a:t>Trench collapse, known as cave-in, </a:t>
            </a:r>
            <a:r>
              <a:rPr lang="en-US" b="0" i="0" u="none" strike="noStrike" kern="1200" baseline="0" dirty="0">
                <a:solidFill>
                  <a:schemeClr val="tx1"/>
                </a:solidFill>
                <a:latin typeface="+mn-lt"/>
                <a:ea typeface="+mn-ea"/>
                <a:cs typeface="+mn-cs"/>
              </a:rPr>
              <a:t>can trap workers in the trench within seconds and may result in severe injuries and fatalities within minutes.  As seen in the picture, workers may be exposed severe compressive forces in a cave-in. Here are some facts about these severe forces:</a:t>
            </a:r>
          </a:p>
          <a:p>
            <a:pPr>
              <a:buFont typeface="Wingdings" panose="05000000000000000000" pitchFamily="2" charset="2"/>
              <a:buNone/>
            </a:pPr>
            <a:r>
              <a:rPr lang="en-US" b="0" i="0" u="none" strike="noStrike" kern="1200" baseline="0" dirty="0">
                <a:solidFill>
                  <a:schemeClr val="tx1"/>
                </a:solidFill>
                <a:latin typeface="+mn-lt"/>
                <a:ea typeface="+mn-ea"/>
                <a:cs typeface="+mn-cs"/>
              </a:rPr>
              <a:t> </a:t>
            </a:r>
            <a:endParaRPr lang="en-US" b="0" dirty="0"/>
          </a:p>
          <a:p>
            <a:pPr lvl="1">
              <a:buFont typeface="Wingdings" panose="05000000000000000000" pitchFamily="2" charset="2"/>
              <a:buChar char="§"/>
            </a:pPr>
            <a:r>
              <a:rPr lang="en-US" b="0" dirty="0"/>
              <a:t>  A cubic foot of soil weighs 100 pounds or more</a:t>
            </a:r>
          </a:p>
          <a:p>
            <a:pPr lvl="1">
              <a:buFont typeface="Wingdings" panose="05000000000000000000" pitchFamily="2" charset="2"/>
              <a:buChar char="§"/>
            </a:pPr>
            <a:r>
              <a:rPr lang="en-US" b="0" dirty="0"/>
              <a:t>  A chunk of earth the size of a washing machine can weigh 1,500 pounds or more</a:t>
            </a:r>
          </a:p>
          <a:p>
            <a:pPr lvl="1">
              <a:buFont typeface="Wingdings" panose="05000000000000000000" pitchFamily="2" charset="2"/>
              <a:buChar char="§"/>
            </a:pPr>
            <a:r>
              <a:rPr lang="en-US" b="0" dirty="0"/>
              <a:t> A cubic yard, the capacity of most backhoe loader front  buckets</a:t>
            </a:r>
            <a:r>
              <a:rPr lang="en-US" b="0" baseline="0" dirty="0"/>
              <a:t> weighs about </a:t>
            </a:r>
            <a:r>
              <a:rPr lang="en-US" b="0" dirty="0"/>
              <a:t>2700 pounds,</a:t>
            </a:r>
            <a:r>
              <a:rPr lang="en-US" b="0" baseline="0" dirty="0"/>
              <a:t> which is roughly equal to the weight of a small car.</a:t>
            </a:r>
          </a:p>
          <a:p>
            <a:pPr lvl="1"/>
            <a:endParaRPr lang="en-US" b="0" baseline="0" dirty="0"/>
          </a:p>
          <a:p>
            <a:pPr marL="0" lvl="1">
              <a:buFont typeface="Wingdings" panose="05000000000000000000" pitchFamily="2" charset="2"/>
              <a:buNone/>
            </a:pPr>
            <a:r>
              <a:rPr lang="en-US" b="0" i="0" u="none" strike="noStrike" kern="1200" baseline="0" dirty="0">
                <a:solidFill>
                  <a:schemeClr val="tx1"/>
                </a:solidFill>
                <a:latin typeface="+mn-lt"/>
                <a:ea typeface="+mn-ea"/>
                <a:cs typeface="+mn-cs"/>
              </a:rPr>
              <a:t>Here is how cave-ins occur.  In the natural state undisturbed soil stays in place because opposing horizontal and vertical forces are evenly balanced. However, when you create an excavation, you remove the soil that provides horizontal support. Soil will eventually move downward into the excavation. The longer the face (a side of the excavation) remains unsupported, the more likely it is to cave in. </a:t>
            </a:r>
          </a:p>
          <a:p>
            <a:pPr marL="0" lvl="1">
              <a:buFont typeface="Wingdings" panose="05000000000000000000" pitchFamily="2" charset="2"/>
              <a:buNone/>
            </a:pPr>
            <a:endParaRPr lang="en-US" b="0" dirty="0"/>
          </a:p>
          <a:p>
            <a:pPr>
              <a:buFont typeface="Wingdings" panose="05000000000000000000" pitchFamily="2" charset="2"/>
              <a:buNone/>
            </a:pPr>
            <a:r>
              <a:rPr lang="en-US" b="0" dirty="0"/>
              <a:t>Cave-ins are serious events; a person working in an unprotected 8ft deep trench could easily have 3-6 cubic yards (8100-16200</a:t>
            </a:r>
            <a:r>
              <a:rPr lang="en-US" b="0" baseline="0" dirty="0"/>
              <a:t> pounds</a:t>
            </a:r>
            <a:r>
              <a:rPr lang="en-US" b="0" dirty="0"/>
              <a:t>) which will totally bury him in a cave-in. It should also be noted that soil does not need to bury the worker to kill him because just </a:t>
            </a:r>
            <a:r>
              <a:rPr lang="en-US" altLang="en-US" b="0" dirty="0"/>
              <a:t>24 inches of soil on a person’s chest weighs 750-1000 lbs., enough to crush his lungs.</a:t>
            </a:r>
            <a:endParaRPr lang="en-US" b="0" dirty="0"/>
          </a:p>
          <a:p>
            <a:endParaRPr lang="en-US" b="0" dirty="0"/>
          </a:p>
        </p:txBody>
      </p:sp>
      <p:sp>
        <p:nvSpPr>
          <p:cNvPr id="4" name="Slide Number Placeholder 3"/>
          <p:cNvSpPr>
            <a:spLocks noGrp="1"/>
          </p:cNvSpPr>
          <p:nvPr>
            <p:ph type="sldNum" sz="quarter" idx="10"/>
          </p:nvPr>
        </p:nvSpPr>
        <p:spPr/>
        <p:txBody>
          <a:bodyPr/>
          <a:lstStyle/>
          <a:p>
            <a:fld id="{C0E6C4F7-EC48-43DC-ABC6-F7B9E10ACEE1}" type="slidenum">
              <a:rPr lang="en-US" smtClean="0"/>
              <a:t>15</a:t>
            </a:fld>
            <a:endParaRPr lang="en-US"/>
          </a:p>
        </p:txBody>
      </p:sp>
    </p:spTree>
    <p:extLst>
      <p:ext uri="{BB962C8B-B14F-4D97-AF65-F5344CB8AC3E}">
        <p14:creationId xmlns:p14="http://schemas.microsoft.com/office/powerpoint/2010/main" val="326020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50305" cy="3600450"/>
          </a:xfrm>
        </p:spPr>
        <p:txBody>
          <a:bodyPr/>
          <a:lstStyle/>
          <a:p>
            <a:pPr marL="0" lvl="1"/>
            <a:r>
              <a:rPr lang="en-US" b="0" dirty="0">
                <a:cs typeface="Times New Roman" panose="02020603050405020304" pitchFamily="18" charset="0"/>
              </a:rPr>
              <a:t>The main reason for collapsing of trenches is that they are not properly protected. Some statistical facts showed that that:</a:t>
            </a:r>
          </a:p>
          <a:p>
            <a:pPr lvl="1">
              <a:buFont typeface="Wingdings" panose="05000000000000000000" pitchFamily="2" charset="2"/>
              <a:buChar char="§"/>
            </a:pPr>
            <a:r>
              <a:rPr lang="en-US" b="0" dirty="0">
                <a:cs typeface="Times New Roman" panose="02020603050405020304" pitchFamily="18" charset="0"/>
              </a:rPr>
              <a:t>  Protective systems were properly employed in only 24% of the trenches where fatalities occurred.</a:t>
            </a:r>
          </a:p>
          <a:p>
            <a:pPr lvl="1">
              <a:buFont typeface="Wingdings" panose="05000000000000000000" pitchFamily="2" charset="2"/>
              <a:buChar char="§"/>
            </a:pPr>
            <a:r>
              <a:rPr lang="en-US" b="0" dirty="0">
                <a:cs typeface="Times New Roman" panose="02020603050405020304" pitchFamily="18" charset="0"/>
              </a:rPr>
              <a:t> For the rest, a protective system was either </a:t>
            </a:r>
          </a:p>
          <a:p>
            <a:pPr lvl="2">
              <a:buFont typeface="Wingdings" panose="05000000000000000000" pitchFamily="2" charset="2"/>
              <a:buChar char="§"/>
            </a:pPr>
            <a:r>
              <a:rPr lang="en-US" b="0" dirty="0">
                <a:cs typeface="Times New Roman" panose="02020603050405020304" pitchFamily="18" charset="0"/>
              </a:rPr>
              <a:t> improperly used (24 %); </a:t>
            </a:r>
          </a:p>
          <a:p>
            <a:pPr lvl="2">
              <a:buFont typeface="Wingdings" panose="05000000000000000000" pitchFamily="2" charset="2"/>
              <a:buChar char="§"/>
            </a:pPr>
            <a:r>
              <a:rPr lang="en-US" b="0" dirty="0">
                <a:cs typeface="Times New Roman" panose="02020603050405020304" pitchFamily="18" charset="0"/>
              </a:rPr>
              <a:t> was available but not used (12%); or</a:t>
            </a:r>
          </a:p>
          <a:p>
            <a:pPr lvl="2">
              <a:buFont typeface="Wingdings" panose="05000000000000000000" pitchFamily="2" charset="2"/>
              <a:buChar char="§"/>
            </a:pPr>
            <a:r>
              <a:rPr lang="en-US" b="0" dirty="0">
                <a:cs typeface="Times New Roman" panose="02020603050405020304" pitchFamily="18" charset="0"/>
              </a:rPr>
              <a:t> was simply unavailable (64 %). </a:t>
            </a:r>
          </a:p>
          <a:p>
            <a:pPr lvl="1">
              <a:buFont typeface="Wingdings" panose="05000000000000000000" pitchFamily="2" charset="2"/>
              <a:buChar char="§"/>
            </a:pPr>
            <a:r>
              <a:rPr lang="en-US" dirty="0">
                <a:cs typeface="Times New Roman" panose="02020603050405020304" pitchFamily="18" charset="0"/>
              </a:rPr>
              <a:t> E</a:t>
            </a:r>
            <a:r>
              <a:rPr lang="en-US" b="0" dirty="0">
                <a:cs typeface="Times New Roman" panose="02020603050405020304" pitchFamily="18" charset="0"/>
              </a:rPr>
              <a:t>nvironmental conditions were a contributing factor in 68 % of the fatalities</a:t>
            </a:r>
          </a:p>
          <a:p>
            <a:pPr lvl="1">
              <a:buFont typeface="Wingdings" panose="05000000000000000000" pitchFamily="2" charset="2"/>
              <a:buChar char="§"/>
            </a:pPr>
            <a:r>
              <a:rPr lang="en-US" b="0" dirty="0">
                <a:cs typeface="Times New Roman" panose="02020603050405020304" pitchFamily="18" charset="0"/>
              </a:rPr>
              <a:t>  Excavation sites with out an assigned competent person were also prone to accidents. A competent person was not present onsite in 86% of the cases, when the fatality occurred.</a:t>
            </a:r>
          </a:p>
          <a:p>
            <a:pPr marL="0" lvl="1"/>
            <a:r>
              <a:rPr lang="en-US" dirty="0">
                <a:cs typeface="Times New Roman" panose="02020603050405020304" pitchFamily="18" charset="0"/>
              </a:rPr>
              <a:t>Also, previous accident data analysis revealed that m</a:t>
            </a:r>
            <a:r>
              <a:rPr lang="en-US" b="0" dirty="0">
                <a:cs typeface="Times New Roman" panose="02020603050405020304" pitchFamily="18" charset="0"/>
              </a:rPr>
              <a:t>ost of the time (65%), the employer had not identified the soil type. </a:t>
            </a:r>
          </a:p>
          <a:p>
            <a:pPr marL="0" lvl="1"/>
            <a:endParaRPr lang="en-US" dirty="0">
              <a:cs typeface="Times New Roman" panose="02020603050405020304" pitchFamily="18" charset="0"/>
            </a:endParaRPr>
          </a:p>
          <a:p>
            <a:pPr marL="0" lvl="1"/>
            <a:r>
              <a:rPr lang="en-US" b="0" dirty="0">
                <a:cs typeface="Times New Roman" panose="02020603050405020304" pitchFamily="18" charset="0"/>
              </a:rPr>
              <a:t>Based on these identified reason, it can be concluded that lack of adhering to OSHA regulation is the fundamental reason or fatalities.</a:t>
            </a:r>
          </a:p>
          <a:p>
            <a:pPr lvl="1">
              <a:buFont typeface="Wingdings" panose="05000000000000000000" pitchFamily="2" charset="2"/>
              <a:buChar char="§"/>
            </a:pPr>
            <a:endParaRPr lang="en-US" b="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0E6C4F7-EC48-43DC-ABC6-F7B9E10ACEE1}" type="slidenum">
              <a:rPr lang="en-US" smtClean="0"/>
              <a:t>16</a:t>
            </a:fld>
            <a:endParaRPr lang="en-US"/>
          </a:p>
        </p:txBody>
      </p:sp>
    </p:spTree>
    <p:extLst>
      <p:ext uri="{BB962C8B-B14F-4D97-AF65-F5344CB8AC3E}">
        <p14:creationId xmlns:p14="http://schemas.microsoft.com/office/powerpoint/2010/main" val="281042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dirty="0"/>
              <a:t>The Occupational Safety and Health Administration’s (OSHA) Excavation standards, 29 Code of Federal Regulations (CFR) Part 1926, Subpart P, contain requirements for excavation and trenching operations. Below is the list of sections from the Subpart P </a:t>
            </a:r>
            <a:endParaRPr lang="en-US" sz="1200" b="0" i="0" kern="1200" dirty="0">
              <a:solidFill>
                <a:schemeClr val="tx1"/>
              </a:solidFill>
              <a:effectLst/>
              <a:latin typeface="+mn-lt"/>
              <a:ea typeface="+mn-ea"/>
              <a:cs typeface="+mn-cs"/>
            </a:endParaRPr>
          </a:p>
          <a:p>
            <a:pPr lvl="1">
              <a:spcAft>
                <a:spcPts val="600"/>
              </a:spcAft>
              <a:buFont typeface="Wingdings" panose="05000000000000000000" pitchFamily="2" charset="2"/>
              <a:buChar char="§"/>
            </a:pPr>
            <a:r>
              <a:rPr lang="en-US" altLang="en-US" kern="0" dirty="0"/>
              <a:t> 1926.650 - Scope, application, and definitions</a:t>
            </a:r>
          </a:p>
          <a:p>
            <a:pPr lvl="1">
              <a:spcAft>
                <a:spcPts val="600"/>
              </a:spcAft>
              <a:buFont typeface="Wingdings" panose="05000000000000000000" pitchFamily="2" charset="2"/>
              <a:buChar char="§"/>
            </a:pPr>
            <a:r>
              <a:rPr lang="en-US" altLang="en-US" kern="0" dirty="0"/>
              <a:t> 1926.651 - Specific Excavation Requirements.</a:t>
            </a:r>
          </a:p>
          <a:p>
            <a:pPr lvl="1">
              <a:spcAft>
                <a:spcPts val="600"/>
              </a:spcAft>
              <a:buFont typeface="Wingdings" panose="05000000000000000000" pitchFamily="2" charset="2"/>
              <a:buChar char="§"/>
            </a:pPr>
            <a:r>
              <a:rPr lang="en-US" altLang="en-US" kern="0" dirty="0"/>
              <a:t> 1926.652 - Requirements for protective systems.</a:t>
            </a:r>
          </a:p>
          <a:p>
            <a:pPr lvl="1">
              <a:spcAft>
                <a:spcPts val="600"/>
              </a:spcAft>
              <a:buFont typeface="Wingdings" panose="05000000000000000000" pitchFamily="2" charset="2"/>
              <a:buChar char="§"/>
            </a:pPr>
            <a:r>
              <a:rPr lang="en-US" altLang="en-US" kern="0" dirty="0"/>
              <a:t> 1926 Subpart P App A - Soil Classification</a:t>
            </a:r>
          </a:p>
          <a:p>
            <a:pPr lvl="1">
              <a:spcAft>
                <a:spcPts val="600"/>
              </a:spcAft>
              <a:buFont typeface="Wingdings" panose="05000000000000000000" pitchFamily="2" charset="2"/>
              <a:buChar char="§"/>
            </a:pPr>
            <a:r>
              <a:rPr lang="en-US" altLang="en-US" kern="0" dirty="0"/>
              <a:t> 1926 Subpart P App B - Sloping and Benching</a:t>
            </a:r>
          </a:p>
          <a:p>
            <a:pPr lvl="1">
              <a:spcAft>
                <a:spcPts val="600"/>
              </a:spcAft>
              <a:buFont typeface="Wingdings" panose="05000000000000000000" pitchFamily="2" charset="2"/>
              <a:buChar char="§"/>
            </a:pPr>
            <a:r>
              <a:rPr lang="en-US" altLang="en-US" kern="0" dirty="0"/>
              <a:t> 1926 Subpart P App C - Timber Shoring for Trenches</a:t>
            </a:r>
          </a:p>
          <a:p>
            <a:pPr lvl="1">
              <a:spcAft>
                <a:spcPts val="600"/>
              </a:spcAft>
              <a:buFont typeface="Wingdings" panose="05000000000000000000" pitchFamily="2" charset="2"/>
              <a:buChar char="§"/>
            </a:pPr>
            <a:r>
              <a:rPr lang="en-US" altLang="en-US" kern="0" dirty="0"/>
              <a:t> 1926 Subpart P App D - Aluminum Hydraulic Shoring for Trenches</a:t>
            </a:r>
          </a:p>
          <a:p>
            <a:pPr lvl="1">
              <a:spcAft>
                <a:spcPts val="600"/>
              </a:spcAft>
              <a:buFont typeface="Wingdings" panose="05000000000000000000" pitchFamily="2" charset="2"/>
              <a:buChar char="§"/>
            </a:pPr>
            <a:r>
              <a:rPr lang="en-US" altLang="en-US" kern="0" dirty="0"/>
              <a:t> 1926 Subpart P App E - Alternatives to Timber Shoring</a:t>
            </a:r>
          </a:p>
          <a:p>
            <a:pPr lvl="1">
              <a:spcAft>
                <a:spcPts val="600"/>
              </a:spcAft>
              <a:buFont typeface="Wingdings" panose="05000000000000000000" pitchFamily="2" charset="2"/>
              <a:buChar char="§"/>
            </a:pPr>
            <a:r>
              <a:rPr lang="en-US" altLang="en-US" kern="0" dirty="0"/>
              <a:t> 1926 Subpart P App F - Selection of Protective Systems</a:t>
            </a:r>
          </a:p>
          <a:p>
            <a:pPr eaLnBrk="0" fontAlgn="base" hangingPunct="0">
              <a:spcBef>
                <a:spcPct val="30000"/>
              </a:spcBef>
              <a:spcAft>
                <a:spcPct val="0"/>
              </a:spcAft>
              <a:defRPr/>
            </a:pPr>
            <a:r>
              <a:rPr lang="en-US" b="1" dirty="0"/>
              <a:t>The standards apply to all open excavations made in the Earth’s surface, including trenches</a:t>
            </a:r>
            <a:r>
              <a:rPr lang="en-US" dirty="0"/>
              <a:t>. Following the requirements of the standards will prevent or greatly reduce the risk of cave-ins and other excavation-related incidents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2550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284663"/>
          </a:xfrm>
        </p:spPr>
        <p:txBody>
          <a:bodyPr/>
          <a:lstStyle/>
          <a:p>
            <a:r>
              <a:rPr lang="en-US" b="0" kern="0" dirty="0"/>
              <a:t>In order to know how soil behaves in excavation, you need to understand soil stability . Soils have different levels of stability, some are more stable than others. </a:t>
            </a:r>
            <a:r>
              <a:rPr lang="en-US" b="1" kern="0" dirty="0"/>
              <a:t>The type of soil is one of the factors that determines the level of stability and hence affecting the chance that an excavation will cave in</a:t>
            </a:r>
            <a:r>
              <a:rPr lang="en-US" b="0" kern="0" dirty="0"/>
              <a:t>.</a:t>
            </a:r>
          </a:p>
          <a:p>
            <a:endParaRPr lang="en-US" b="0" kern="0" dirty="0"/>
          </a:p>
          <a:p>
            <a:r>
              <a:rPr lang="en-US" b="0" kern="0" dirty="0"/>
              <a:t>OSHA follows a simple soil classification consisting of 4 types:  stable rock, and Types A, B and C.</a:t>
            </a:r>
          </a:p>
          <a:p>
            <a:pPr lvl="1">
              <a:buFont typeface="Wingdings" panose="05000000000000000000" pitchFamily="2" charset="2"/>
              <a:buChar char="§"/>
            </a:pPr>
            <a:r>
              <a:rPr lang="en-US" b="0" i="0" kern="1200" dirty="0">
                <a:solidFill>
                  <a:schemeClr val="tx1"/>
                </a:solidFill>
                <a:effectLst/>
                <a:latin typeface="+mn-lt"/>
                <a:ea typeface="+mn-ea"/>
                <a:cs typeface="+mn-cs"/>
              </a:rPr>
              <a:t> </a:t>
            </a:r>
            <a:r>
              <a:rPr lang="en-US" b="0" kern="0" dirty="0"/>
              <a:t>Stable rock – the most stable type</a:t>
            </a:r>
          </a:p>
          <a:p>
            <a:pPr lvl="1">
              <a:buFont typeface="Wingdings" panose="05000000000000000000" pitchFamily="2" charset="2"/>
              <a:buChar char="§"/>
            </a:pPr>
            <a:r>
              <a:rPr lang="en-US" b="0" kern="0" dirty="0"/>
              <a:t> Type A – very stable. Clay is an example.</a:t>
            </a:r>
          </a:p>
          <a:p>
            <a:pPr lvl="1">
              <a:buFont typeface="Wingdings" panose="05000000000000000000" pitchFamily="2" charset="2"/>
              <a:buChar char="§"/>
            </a:pPr>
            <a:r>
              <a:rPr lang="en-US" b="0" kern="0" dirty="0"/>
              <a:t> Type B – less stable than type A soil; examples include crushed rock, silt, and soils that contain an equal mixture of sand and silt.</a:t>
            </a:r>
          </a:p>
          <a:p>
            <a:pPr lvl="1">
              <a:buFont typeface="Wingdings" panose="05000000000000000000" pitchFamily="2" charset="2"/>
              <a:buChar char="§"/>
            </a:pPr>
            <a:r>
              <a:rPr lang="en-US" b="0" kern="0" dirty="0"/>
              <a:t> Type C – less stable than type B soil  and include unstable gravel and sand</a:t>
            </a:r>
          </a:p>
          <a:p>
            <a:pPr lvl="1">
              <a:buFont typeface="Wingdings" panose="05000000000000000000" pitchFamily="2" charset="2"/>
              <a:buChar char="§"/>
            </a:pPr>
            <a:endParaRPr lang="en-US" kern="0" dirty="0"/>
          </a:p>
          <a:p>
            <a:pPr marL="0" lvl="1"/>
            <a:r>
              <a:rPr lang="en-US" kern="0" dirty="0"/>
              <a:t>Where soils are configured in layers, i.e., where a layered geologic structure exists, the soil must be classified on the basis of the soil classification of the weakest soil layer. Each layer may be classified individually if a more stable layer lies below a less stable layer, i.e., where a Type C soil rests on top of stable rock.</a:t>
            </a:r>
          </a:p>
          <a:p>
            <a:pPr marL="0" lvl="1"/>
            <a:endParaRPr lang="en-US" kern="0" dirty="0"/>
          </a:p>
          <a:p>
            <a:r>
              <a:rPr lang="en-US" b="0" kern="0" dirty="0"/>
              <a:t>OSHA requires that all excavations 5ft deep or greater make use of protective system except in stable rock!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9012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Soil has other qualities that affect its stability. These include </a:t>
            </a:r>
            <a:r>
              <a:rPr lang="en-US" i="1" dirty="0"/>
              <a:t>granularity, saturation, cohesiveness, </a:t>
            </a:r>
            <a:r>
              <a:rPr lang="en-US" dirty="0"/>
              <a:t>and </a:t>
            </a:r>
            <a:r>
              <a:rPr lang="en-US" i="1" dirty="0"/>
              <a:t>unconfined compressive strength</a:t>
            </a:r>
            <a:r>
              <a:rPr lang="en-US" dirty="0"/>
              <a:t>. </a:t>
            </a:r>
            <a:endParaRPr lang="en-US" b="0" kern="0" dirty="0"/>
          </a:p>
          <a:p>
            <a:pPr marL="744538" lvl="1" indent="-287338">
              <a:buFont typeface="Wingdings" panose="05000000000000000000" pitchFamily="2" charset="2"/>
              <a:buChar char="§"/>
            </a:pPr>
            <a:r>
              <a:rPr lang="en-US" b="0" kern="0" dirty="0"/>
              <a:t>Granularity – refers to the size of the soil grains; the larger and less angular the grains, the less stable the soil.</a:t>
            </a:r>
          </a:p>
          <a:p>
            <a:pPr marL="744538" marR="0" lvl="1" indent="-2873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kern="0" dirty="0"/>
              <a:t>Cohesiveness – means how well soil holds together; for example clay is a cohesive soil.</a:t>
            </a:r>
          </a:p>
          <a:p>
            <a:pPr lvl="1">
              <a:buFont typeface="Wingdings" panose="05000000000000000000" pitchFamily="2" charset="2"/>
              <a:buChar char="§"/>
            </a:pPr>
            <a:r>
              <a:rPr lang="en-US" b="0" kern="0" dirty="0"/>
              <a:t>      Saturation/water – how much water soil has absorbed. As the cohesive soil gets wetter, it loses</a:t>
            </a:r>
            <a:r>
              <a:rPr lang="en-US" b="0" kern="0" baseline="0" dirty="0"/>
              <a:t>  strength and stability</a:t>
            </a:r>
          </a:p>
          <a:p>
            <a:pPr lvl="1">
              <a:buFont typeface="Wingdings" panose="05000000000000000000" pitchFamily="2" charset="2"/>
              <a:buChar char="§"/>
            </a:pPr>
            <a:r>
              <a:rPr lang="en-US" b="0" kern="0" baseline="0" dirty="0"/>
              <a:t>      External forces such as surcharge (loads on surface) and vibrations have affects on soil stability</a:t>
            </a:r>
            <a:endParaRPr lang="en-US" b="0" kern="0" dirty="0"/>
          </a:p>
          <a:p>
            <a:pPr lvl="1">
              <a:buFont typeface="Wingdings" panose="05000000000000000000" pitchFamily="2" charset="2"/>
              <a:buChar char="§"/>
            </a:pPr>
            <a:r>
              <a:rPr lang="en-US" b="0" kern="0" dirty="0"/>
              <a:t>       Unconfined compressive strength – is determined by a test that measures how much pressure it takes to collapse a soil sample. For example, Type A soil must have an unconﬁned compressive strength of at least 1.5 tons per square foot.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9111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smtClean="0"/>
              <a:t>2</a:t>
            </a:fld>
            <a:endParaRPr lang="en-US"/>
          </a:p>
        </p:txBody>
      </p:sp>
    </p:spTree>
    <p:extLst>
      <p:ext uri="{BB962C8B-B14F-4D97-AF65-F5344CB8AC3E}">
        <p14:creationId xmlns:p14="http://schemas.microsoft.com/office/powerpoint/2010/main" val="2379124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146008"/>
          </a:xfrm>
        </p:spPr>
        <p:txBody>
          <a:bodyPr/>
          <a:lstStyle/>
          <a:p>
            <a:r>
              <a:rPr lang="en-US" dirty="0"/>
              <a:t>These are the different varieties of soils likely to be encountered in excavations and trenching. This pictures illustrates mainly gravel, sand, silt and clay which comes from conglomerate, sandstone, siltstone and shale respectively.</a:t>
            </a:r>
          </a:p>
        </p:txBody>
      </p:sp>
      <p:sp>
        <p:nvSpPr>
          <p:cNvPr id="4" name="Slide Number Placeholder 3"/>
          <p:cNvSpPr>
            <a:spLocks noGrp="1"/>
          </p:cNvSpPr>
          <p:nvPr>
            <p:ph type="sldNum" sz="quarter" idx="10"/>
          </p:nvPr>
        </p:nvSpPr>
        <p:spPr/>
        <p:txBody>
          <a:bodyPr/>
          <a:lstStyle/>
          <a:p>
            <a:fld id="{C0E6C4F7-EC48-43DC-ABC6-F7B9E10ACEE1}" type="slidenum">
              <a:rPr lang="en-US" smtClean="0"/>
              <a:t>20</a:t>
            </a:fld>
            <a:endParaRPr lang="en-US"/>
          </a:p>
        </p:txBody>
      </p:sp>
    </p:spTree>
    <p:extLst>
      <p:ext uri="{BB962C8B-B14F-4D97-AF65-F5344CB8AC3E}">
        <p14:creationId xmlns:p14="http://schemas.microsoft.com/office/powerpoint/2010/main" val="6350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177966"/>
          </a:xfrm>
        </p:spPr>
        <p:txBody>
          <a:bodyPr>
            <a:normAutofit/>
          </a:bodyPr>
          <a:lstStyle/>
          <a:p>
            <a:r>
              <a:rPr lang="en-US" dirty="0"/>
              <a:t>Before anyone enters an excavation, soil testing must be conducted.  There are two ways to conduct soil testing. These test are  </a:t>
            </a:r>
            <a:r>
              <a:rPr lang="en-US" b="1" dirty="0"/>
              <a:t>visual </a:t>
            </a:r>
            <a:r>
              <a:rPr lang="en-US" dirty="0"/>
              <a:t>and </a:t>
            </a:r>
            <a:r>
              <a:rPr lang="en-US" b="1" dirty="0"/>
              <a:t>manual </a:t>
            </a:r>
            <a:r>
              <a:rPr lang="en-US" dirty="0"/>
              <a:t>soil tests. </a:t>
            </a:r>
          </a:p>
          <a:p>
            <a:endParaRPr lang="en-US" dirty="0"/>
          </a:p>
          <a:p>
            <a:r>
              <a:rPr lang="en-US" dirty="0"/>
              <a:t>Visual and manual tests are a critical part of determining the type of protective system that will be used. </a:t>
            </a:r>
            <a:endParaRPr lang="en-US" b="0" kern="0" dirty="0">
              <a:cs typeface="Times New Roman" panose="02020603050405020304" pitchFamily="18" charset="0"/>
            </a:endParaRPr>
          </a:p>
          <a:p>
            <a:endParaRPr lang="en-US" kern="0" dirty="0">
              <a:cs typeface="Times New Roman" panose="02020603050405020304" pitchFamily="18" charset="0"/>
            </a:endParaRPr>
          </a:p>
          <a:p>
            <a:r>
              <a:rPr lang="en-US" b="1" kern="0" dirty="0">
                <a:cs typeface="Times New Roman" panose="02020603050405020304" pitchFamily="18" charset="0"/>
              </a:rPr>
              <a:t>Visual tests</a:t>
            </a:r>
            <a:r>
              <a:rPr lang="en-US" b="0" kern="0" dirty="0">
                <a:cs typeface="Times New Roman" panose="02020603050405020304" pitchFamily="18" charset="0"/>
              </a:rPr>
              <a:t>: involves looking at the soil and the area around the  excavation site for signs of instability. The soil should be observed </a:t>
            </a:r>
            <a:r>
              <a:rPr lang="en-US" dirty="0"/>
              <a:t>as it is excavated. Soil that remains in large clumps when excavated may be cohesive. Soil that breaks up easily is granular. Also, excavated soil’s particle sizes  should be examined to determine how they hold together.</a:t>
            </a:r>
          </a:p>
          <a:p>
            <a:endParaRPr lang="en-US" b="0" kern="0" dirty="0">
              <a:cs typeface="Times New Roman" panose="02020603050405020304" pitchFamily="18" charset="0"/>
            </a:endParaRPr>
          </a:p>
          <a:p>
            <a:pPr>
              <a:buFont typeface="Wingdings" panose="05000000000000000000" pitchFamily="2" charset="2"/>
              <a:buChar char="§"/>
            </a:pPr>
            <a:r>
              <a:rPr lang="en-US" b="0" kern="0" dirty="0">
                <a:cs typeface="Times New Roman" panose="02020603050405020304" pitchFamily="18" charset="0"/>
              </a:rPr>
              <a:t> When visually examining a given soil, always look for:</a:t>
            </a:r>
          </a:p>
          <a:p>
            <a:pPr lvl="1">
              <a:buFont typeface="Wingdings" panose="05000000000000000000" pitchFamily="2" charset="2"/>
              <a:buChar char="§"/>
            </a:pPr>
            <a:r>
              <a:rPr lang="en-US" b="0" kern="0" dirty="0">
                <a:cs typeface="Times New Roman" panose="02020603050405020304" pitchFamily="18" charset="0"/>
              </a:rPr>
              <a:t>  cracks or fissures in the faces of the excavation.</a:t>
            </a:r>
          </a:p>
          <a:p>
            <a:pPr lvl="1">
              <a:buFont typeface="Wingdings" panose="05000000000000000000" pitchFamily="2" charset="2"/>
              <a:buChar char="§"/>
            </a:pPr>
            <a:r>
              <a:rPr lang="en-US" b="0" kern="0" dirty="0">
                <a:cs typeface="Times New Roman" panose="02020603050405020304" pitchFamily="18" charset="0"/>
              </a:rPr>
              <a:t>  layers of different soil types and the angle of the layers in the face of the excavation that may indicate instability (&gt;4:1).</a:t>
            </a:r>
          </a:p>
          <a:p>
            <a:pPr lvl="1">
              <a:buFont typeface="Wingdings" panose="05000000000000000000" pitchFamily="2" charset="2"/>
              <a:buChar char="§"/>
            </a:pPr>
            <a:r>
              <a:rPr lang="en-US" b="0" kern="0" dirty="0">
                <a:cs typeface="Times New Roman" panose="02020603050405020304" pitchFamily="18" charset="0"/>
              </a:rPr>
              <a:t>  water seeping from the sides of the excavation.</a:t>
            </a:r>
          </a:p>
          <a:p>
            <a:pPr lvl="1">
              <a:buFont typeface="Wingdings" panose="05000000000000000000" pitchFamily="2" charset="2"/>
              <a:buChar char="§"/>
            </a:pPr>
            <a:r>
              <a:rPr lang="en-US" b="0" kern="0" dirty="0">
                <a:cs typeface="Times New Roman" panose="02020603050405020304" pitchFamily="18" charset="0"/>
              </a:rPr>
              <a:t>   signs of previously disturbed soil from other construction or excavation work.</a:t>
            </a:r>
          </a:p>
          <a:p>
            <a:pPr lvl="1">
              <a:buFont typeface="Wingdings" panose="05000000000000000000" pitchFamily="2" charset="2"/>
              <a:buChar char="§"/>
            </a:pPr>
            <a:r>
              <a:rPr lang="en-US" b="0" kern="0" dirty="0">
                <a:cs typeface="Times New Roman" panose="02020603050405020304" pitchFamily="18" charset="0"/>
              </a:rPr>
              <a:t>   vibrations from construction activity or highway traffic that may affect the stability of the excavation.</a:t>
            </a:r>
          </a:p>
          <a:p>
            <a:pPr lvl="1">
              <a:buFont typeface="Wingdings" panose="05000000000000000000" pitchFamily="2" charset="2"/>
              <a:buChar char="§"/>
            </a:pPr>
            <a:endParaRPr lang="en-US" b="0" kern="0" dirty="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21</a:t>
            </a:fld>
            <a:endParaRPr lang="en-US"/>
          </a:p>
        </p:txBody>
      </p:sp>
    </p:spTree>
    <p:extLst>
      <p:ext uri="{BB962C8B-B14F-4D97-AF65-F5344CB8AC3E}">
        <p14:creationId xmlns:p14="http://schemas.microsoft.com/office/powerpoint/2010/main" val="3512365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Manual testing involves evaluating a sample of soil from the excavation to determine qualities such as cohesiveness, granularity, and unconfined compressive strength. Soil can be tested either on site or off site, but should be tested as soon as possible to preserve its natural moisture.</a:t>
            </a:r>
            <a:endParaRPr lang="en-US" kern="0" dirty="0"/>
          </a:p>
          <a:p>
            <a:endParaRPr lang="en-US" b="0" u="none" kern="0" dirty="0"/>
          </a:p>
          <a:p>
            <a:r>
              <a:rPr lang="en-US" b="0" u="none" kern="0" dirty="0"/>
              <a:t>Some examples of manual tests:</a:t>
            </a:r>
          </a:p>
          <a:p>
            <a:endParaRPr lang="en-US" b="1" u="none" kern="0" dirty="0"/>
          </a:p>
          <a:p>
            <a:r>
              <a:rPr lang="en-US" b="1" u="none" kern="0" dirty="0"/>
              <a:t>Plasticity test</a:t>
            </a:r>
            <a:r>
              <a:rPr lang="en-US" b="1" kern="0" dirty="0"/>
              <a:t>:  </a:t>
            </a:r>
            <a:r>
              <a:rPr lang="en-US" kern="0" dirty="0"/>
              <a:t>To conduct this test , you m</a:t>
            </a:r>
            <a:r>
              <a:rPr lang="en-US" u="none" kern="0" dirty="0"/>
              <a:t>old a wet sample of soil into a ball and attempt to roll it into threads as thin as 1/8 inch in diameter. </a:t>
            </a:r>
          </a:p>
          <a:p>
            <a:pPr marL="628650" lvl="1" indent="-171450">
              <a:buFont typeface="Arial" panose="020B0604020202020204" pitchFamily="34" charset="0"/>
              <a:buChar char="•"/>
            </a:pPr>
            <a:r>
              <a:rPr lang="en-US" u="none" kern="0" dirty="0"/>
              <a:t>Cohesive soil can be successfully rolled into threads without crumbling. </a:t>
            </a:r>
          </a:p>
          <a:p>
            <a:pPr marL="628650" lvl="1" indent="-171450">
              <a:buFont typeface="Arial" panose="020B0604020202020204" pitchFamily="34" charset="0"/>
              <a:buChar char="•"/>
            </a:pPr>
            <a:r>
              <a:rPr lang="en-US" u="none" kern="0" dirty="0"/>
              <a:t>If at least a 2 inch length of 1/8 inch thread can be held on one end without tearing, the soil is cohesive.</a:t>
            </a:r>
            <a:endParaRPr lang="en-US" u="none"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22</a:t>
            </a:fld>
            <a:endParaRPr lang="en-US"/>
          </a:p>
        </p:txBody>
      </p:sp>
    </p:spTree>
    <p:extLst>
      <p:ext uri="{BB962C8B-B14F-4D97-AF65-F5344CB8AC3E}">
        <p14:creationId xmlns:p14="http://schemas.microsoft.com/office/powerpoint/2010/main" val="173970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lvl="1">
              <a:defRPr/>
            </a:pPr>
            <a:r>
              <a:rPr lang="en-US" b="1" kern="0" dirty="0"/>
              <a:t>Pocket penetrometer test: As its name implies, this test is conducted by using </a:t>
            </a:r>
            <a:r>
              <a:rPr lang="en-US" kern="0" dirty="0"/>
              <a:t>a simple and handy tool, “penetrometer”. </a:t>
            </a:r>
            <a:r>
              <a:rPr lang="en-US" dirty="0"/>
              <a:t>Penetrometers are direct-reading, spring-operated instruments used to determine the unconfined compressive strength of saturated cohesive soils. This device </a:t>
            </a:r>
            <a:r>
              <a:rPr lang="en-US" b="0" u="none" kern="0" dirty="0"/>
              <a:t>gives relatively more accurate estimates of unconﬁned compressive strength. </a:t>
            </a:r>
          </a:p>
          <a:p>
            <a:pPr marL="0" marR="0" lvl="1" algn="l" defTabSz="914400" rtl="0" eaLnBrk="1" fontAlgn="auto" latinLnBrk="0" hangingPunct="1">
              <a:lnSpc>
                <a:spcPct val="100000"/>
              </a:lnSpc>
              <a:spcBef>
                <a:spcPts val="0"/>
              </a:spcBef>
              <a:spcAft>
                <a:spcPts val="0"/>
              </a:spcAft>
              <a:buClrTx/>
              <a:buSzTx/>
              <a:tabLst/>
              <a:defRPr/>
            </a:pPr>
            <a:endParaRPr lang="en-US" kern="0" dirty="0"/>
          </a:p>
          <a:p>
            <a:pPr marL="0" marR="0" lvl="1" algn="l" defTabSz="914400" rtl="0" eaLnBrk="1" fontAlgn="auto" latinLnBrk="0" hangingPunct="1">
              <a:lnSpc>
                <a:spcPct val="100000"/>
              </a:lnSpc>
              <a:spcBef>
                <a:spcPts val="0"/>
              </a:spcBef>
              <a:spcAft>
                <a:spcPts val="0"/>
              </a:spcAft>
              <a:buClrTx/>
              <a:buSzTx/>
              <a:tabLst/>
              <a:defRPr/>
            </a:pPr>
            <a:r>
              <a:rPr lang="en-US" b="0" u="none" kern="0" dirty="0"/>
              <a:t>When the pocket penetrometers is pressed into soil , a spring loaded piston displaces the scale ring which in turn indicate the compressive strength in tons/sq. </a:t>
            </a:r>
            <a:r>
              <a:rPr lang="en-US" b="0" u="none" kern="0" dirty="0" err="1"/>
              <a:t>ft</a:t>
            </a:r>
            <a:r>
              <a:rPr lang="en-US" b="0" u="none" kern="0" dirty="0"/>
              <a:t> (TSF) of the soil. </a:t>
            </a:r>
            <a:r>
              <a:rPr lang="en-US" dirty="0"/>
              <a:t>However, penetrometers have error rates in the range of ± 20 to 40%.</a:t>
            </a:r>
            <a:endParaRPr lang="en-US" b="0" u="none"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23</a:t>
            </a:fld>
            <a:endParaRPr lang="en-US"/>
          </a:p>
        </p:txBody>
      </p:sp>
    </p:spTree>
    <p:extLst>
      <p:ext uri="{BB962C8B-B14F-4D97-AF65-F5344CB8AC3E}">
        <p14:creationId xmlns:p14="http://schemas.microsoft.com/office/powerpoint/2010/main" val="556547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r>
              <a:rPr lang="en-US" b="1" dirty="0"/>
              <a:t>Dry strength test:  </a:t>
            </a:r>
            <a:r>
              <a:rPr lang="en-US" dirty="0"/>
              <a:t>To conduct this test, </a:t>
            </a:r>
            <a:r>
              <a:rPr lang="en-US" b="1" dirty="0"/>
              <a:t>h</a:t>
            </a:r>
            <a:r>
              <a:rPr lang="en-US" dirty="0"/>
              <a:t>old a dry soil sample in your hand </a:t>
            </a:r>
            <a:endParaRPr lang="en-US" b="1" dirty="0"/>
          </a:p>
          <a:p>
            <a:pPr marL="0" indent="0">
              <a:buFont typeface="Wingdings" panose="05000000000000000000" pitchFamily="2" charset="2"/>
              <a:buNone/>
            </a:pPr>
            <a:endParaRPr lang="en-US" b="1" dirty="0"/>
          </a:p>
          <a:p>
            <a:pPr marL="171450" indent="-171450">
              <a:buFont typeface="Arial" panose="020B0604020202020204" pitchFamily="34" charset="0"/>
              <a:buChar char="•"/>
            </a:pPr>
            <a:r>
              <a:rPr lang="en-US" dirty="0"/>
              <a:t>If the soil is dry and crumbles on its own or with moderate pressure into individual grains or ﬁne powder, it’s granular. </a:t>
            </a:r>
          </a:p>
          <a:p>
            <a:pPr marL="171450" indent="-171450">
              <a:buFont typeface="Arial" panose="020B0604020202020204" pitchFamily="34" charset="0"/>
              <a:buChar char="•"/>
            </a:pPr>
            <a:r>
              <a:rPr lang="en-US" dirty="0"/>
              <a:t>If the soil breaks into clumps that are hard to break into smaller clumps, but the smaller clumps can only be broken up with difficulty, it may be clay combined with gravel, sand, or silt.</a:t>
            </a:r>
          </a:p>
          <a:p>
            <a:pPr marL="171450" indent="-171450">
              <a:buFont typeface="Arial" panose="020B0604020202020204" pitchFamily="34" charset="0"/>
              <a:buChar char="•"/>
            </a:pPr>
            <a:r>
              <a:rPr lang="en-US" dirty="0"/>
              <a:t>If the soil breaks into clumps that do not break into smaller clumps (and the soil can be broken only with difficulty), the soil is considered </a:t>
            </a:r>
            <a:r>
              <a:rPr lang="en-US" dirty="0" err="1"/>
              <a:t>unfissured</a:t>
            </a:r>
            <a:r>
              <a:rPr lang="en-US" dirty="0"/>
              <a:t> unless there is visual indication of fissuring.</a:t>
            </a:r>
          </a:p>
          <a:p>
            <a:pPr marL="0" indent="0">
              <a:buFont typeface="Wingdings" panose="05000000000000000000" pitchFamily="2" charset="2"/>
              <a:buNone/>
            </a:pPr>
            <a:endParaRPr lang="en-US" dirty="0"/>
          </a:p>
          <a:p>
            <a:r>
              <a:rPr lang="en-US" b="1" dirty="0"/>
              <a:t>Thumb penetration test: </a:t>
            </a:r>
            <a:r>
              <a:rPr lang="en-US" dirty="0"/>
              <a:t>This test roughly estimates the unconfined compressive strength of a sample. </a:t>
            </a:r>
            <a:r>
              <a:rPr lang="en-US" b="1" dirty="0"/>
              <a:t> </a:t>
            </a:r>
            <a:r>
              <a:rPr lang="en-US" dirty="0"/>
              <a:t>The test is conducted on an undisturbed soil sample, such as a large clump of spoil, as soon as practicable after excavation to limit the effects of exposure to drying influences.</a:t>
            </a:r>
          </a:p>
          <a:p>
            <a:pPr marL="171450" indent="-171450">
              <a:buFont typeface="Arial" panose="020B0604020202020204" pitchFamily="34" charset="0"/>
              <a:buChar char="•"/>
            </a:pPr>
            <a:r>
              <a:rPr lang="en-US" dirty="0"/>
              <a:t>Press your thumb into the soil sample. </a:t>
            </a:r>
          </a:p>
          <a:p>
            <a:pPr marL="628650" lvl="1" indent="-171450">
              <a:buFont typeface="Arial" panose="020B0604020202020204" pitchFamily="34" charset="0"/>
              <a:buChar char="•"/>
            </a:pPr>
            <a:r>
              <a:rPr lang="en-US" dirty="0"/>
              <a:t>If the sample resists hard pressure it may be Type A soil. </a:t>
            </a:r>
          </a:p>
          <a:p>
            <a:pPr marL="628650" lvl="1" indent="-171450">
              <a:buFont typeface="Arial" panose="020B0604020202020204" pitchFamily="34" charset="0"/>
              <a:buChar char="•"/>
            </a:pPr>
            <a:r>
              <a:rPr lang="en-US" dirty="0"/>
              <a:t>If it’s easy to penetrate (several inches), the sample may be Type C.</a:t>
            </a:r>
          </a:p>
          <a:p>
            <a:endParaRPr lang="en-US" dirty="0"/>
          </a:p>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24</a:t>
            </a:fld>
            <a:endParaRPr lang="en-US"/>
          </a:p>
        </p:txBody>
      </p:sp>
    </p:spTree>
    <p:extLst>
      <p:ext uri="{BB962C8B-B14F-4D97-AF65-F5344CB8AC3E}">
        <p14:creationId xmlns:p14="http://schemas.microsoft.com/office/powerpoint/2010/main" val="3521704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lvl="1">
              <a:spcAft>
                <a:spcPts val="600"/>
              </a:spcAft>
            </a:pPr>
            <a:r>
              <a:rPr lang="en-US" b="1" kern="0" dirty="0" err="1"/>
              <a:t>Shearvane</a:t>
            </a:r>
            <a:r>
              <a:rPr lang="en-US" b="1" kern="0" dirty="0"/>
              <a:t>/</a:t>
            </a:r>
            <a:r>
              <a:rPr lang="en-US" b="1" kern="0" dirty="0" err="1"/>
              <a:t>Torvane</a:t>
            </a:r>
            <a:r>
              <a:rPr lang="en-US" b="1" u="sng" kern="0" dirty="0"/>
              <a:t>:</a:t>
            </a:r>
            <a:r>
              <a:rPr lang="en-US" kern="0" dirty="0"/>
              <a:t>  This is a simple soil testing instrument for the rapid determination of shear strength of cohesive soils, either in the field or in the laboratory. The tester is simple to use and sample trimming is eliminated. All that is required is a reasonably flat surface 25 mm in diameter. </a:t>
            </a:r>
            <a:r>
              <a:rPr lang="en-US" kern="0" dirty="0" err="1"/>
              <a:t>Shearvane</a:t>
            </a:r>
            <a:r>
              <a:rPr lang="en-US" kern="0" dirty="0"/>
              <a:t>/</a:t>
            </a:r>
            <a:r>
              <a:rPr lang="en-US" kern="0" dirty="0" err="1"/>
              <a:t>tovane</a:t>
            </a:r>
            <a:r>
              <a:rPr lang="en-US" kern="0" dirty="0"/>
              <a:t> testing can be conducted as follows:</a:t>
            </a:r>
          </a:p>
          <a:p>
            <a:pPr marL="628650" lvl="1" indent="-171450">
              <a:spcAft>
                <a:spcPts val="600"/>
              </a:spcAft>
              <a:buFont typeface="Arial" panose="020B0604020202020204" pitchFamily="34" charset="0"/>
              <a:buChar char="•"/>
            </a:pPr>
            <a:r>
              <a:rPr lang="en-US" kern="0" dirty="0"/>
              <a:t>Select fresh clod or block of undisturbed soil from spoil pile </a:t>
            </a:r>
          </a:p>
          <a:p>
            <a:pPr marL="628650" lvl="1" indent="-171450">
              <a:spcAft>
                <a:spcPts val="600"/>
              </a:spcAft>
              <a:buFont typeface="Arial" panose="020B0604020202020204" pitchFamily="34" charset="0"/>
              <a:buChar char="•"/>
            </a:pPr>
            <a:r>
              <a:rPr lang="en-US" kern="0" dirty="0"/>
              <a:t>Cut a </a:t>
            </a:r>
            <a:r>
              <a:rPr lang="en-US" b="1" kern="0" dirty="0"/>
              <a:t>smooth surface </a:t>
            </a:r>
            <a:r>
              <a:rPr lang="en-US" kern="0" dirty="0"/>
              <a:t>on the clod</a:t>
            </a:r>
          </a:p>
          <a:p>
            <a:pPr marL="628650" lvl="1" indent="-171450">
              <a:spcAft>
                <a:spcPts val="600"/>
              </a:spcAft>
              <a:buFont typeface="Arial" panose="020B0604020202020204" pitchFamily="34" charset="0"/>
              <a:buChar char="•"/>
            </a:pPr>
            <a:r>
              <a:rPr lang="en-US" kern="0" dirty="0"/>
              <a:t>Insert vanes of device into the soil</a:t>
            </a:r>
          </a:p>
          <a:p>
            <a:pPr marL="628650" lvl="1" indent="-171450">
              <a:spcAft>
                <a:spcPts val="600"/>
              </a:spcAft>
              <a:buFont typeface="Arial" panose="020B0604020202020204" pitchFamily="34" charset="0"/>
              <a:buChar char="•"/>
            </a:pPr>
            <a:r>
              <a:rPr lang="en-US" kern="0" dirty="0"/>
              <a:t>Retract vanes to show </a:t>
            </a:r>
            <a:r>
              <a:rPr lang="en-US" b="1" kern="0" dirty="0"/>
              <a:t>foot imprint </a:t>
            </a:r>
          </a:p>
          <a:p>
            <a:pPr marL="628650" lvl="1" indent="-171450">
              <a:spcAft>
                <a:spcPts val="600"/>
              </a:spcAft>
              <a:buFont typeface="Arial" panose="020B0604020202020204" pitchFamily="34" charset="0"/>
              <a:buChar char="•"/>
            </a:pPr>
            <a:r>
              <a:rPr lang="en-US" kern="0" dirty="0"/>
              <a:t>Set indicator at zero</a:t>
            </a:r>
          </a:p>
          <a:p>
            <a:pPr marL="628650" lvl="1" indent="-171450">
              <a:spcAft>
                <a:spcPts val="600"/>
              </a:spcAft>
              <a:buFont typeface="Arial" panose="020B0604020202020204" pitchFamily="34" charset="0"/>
              <a:buChar char="•"/>
            </a:pPr>
            <a:r>
              <a:rPr lang="en-US" kern="0" dirty="0"/>
              <a:t>Hold device firmly against soil and </a:t>
            </a:r>
            <a:r>
              <a:rPr lang="en-US" b="1" kern="0" dirty="0"/>
              <a:t>twist in clockwise manner until soil fails in shear</a:t>
            </a:r>
          </a:p>
        </p:txBody>
      </p:sp>
      <p:sp>
        <p:nvSpPr>
          <p:cNvPr id="4" name="Slide Number Placeholder 3"/>
          <p:cNvSpPr>
            <a:spLocks noGrp="1"/>
          </p:cNvSpPr>
          <p:nvPr>
            <p:ph type="sldNum" sz="quarter" idx="10"/>
          </p:nvPr>
        </p:nvSpPr>
        <p:spPr/>
        <p:txBody>
          <a:bodyPr/>
          <a:lstStyle/>
          <a:p>
            <a:fld id="{987650DD-0EC9-F747-945D-41EDBF2F74B4}" type="slidenum">
              <a:rPr lang="en-US" smtClean="0"/>
              <a:pPr/>
              <a:t>25</a:t>
            </a:fld>
            <a:endParaRPr lang="en-US"/>
          </a:p>
        </p:txBody>
      </p:sp>
    </p:spTree>
    <p:extLst>
      <p:ext uri="{BB962C8B-B14F-4D97-AF65-F5344CB8AC3E}">
        <p14:creationId xmlns:p14="http://schemas.microsoft.com/office/powerpoint/2010/main" val="487135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743450"/>
          </a:xfrm>
        </p:spPr>
        <p:txBody>
          <a:bodyPr>
            <a:noAutofit/>
          </a:bodyPr>
          <a:lstStyle/>
          <a:p>
            <a:r>
              <a:rPr lang="en-US" b="0" u="none" kern="0" dirty="0"/>
              <a:t>Per OSHA soil classification, there are 4 types of soils. Each soil type has different unconfined compressive strength</a:t>
            </a:r>
            <a:r>
              <a:rPr lang="en-US" b="1" u="none" kern="0" dirty="0"/>
              <a:t>. </a:t>
            </a:r>
            <a:r>
              <a:rPr lang="en-US" b="1" dirty="0"/>
              <a:t>Unconfined compressive strength means </a:t>
            </a:r>
            <a:r>
              <a:rPr lang="en-US" dirty="0"/>
              <a:t>the load per unit area at which a soil will fail in compression. And this strength can be determined by laboratory testing or estimated in the field using a pocket penetrometer, thumb penetration tests, or other methods. Belo is the list of soil types and their strength.</a:t>
            </a:r>
            <a:endParaRPr lang="en-US" b="0" u="none" kern="0" dirty="0"/>
          </a:p>
          <a:p>
            <a:pPr marL="628650" lvl="1" indent="-171450">
              <a:buFont typeface="Arial" panose="020B0604020202020204" pitchFamily="34" charset="0"/>
              <a:buChar char="•"/>
            </a:pPr>
            <a:r>
              <a:rPr lang="en-US" b="1" u="none" kern="0" dirty="0"/>
              <a:t>Solid (Stable) rocks</a:t>
            </a:r>
            <a:r>
              <a:rPr lang="en-US" b="0" u="none" kern="0" dirty="0"/>
              <a:t>: These are natural solid mineral material that can be excavated with vertical sides and will remain intact while exposed due to high strength. Solid rocks also don’t need protection at shallower depths</a:t>
            </a:r>
          </a:p>
          <a:p>
            <a:pPr marL="628650" lvl="1" indent="-171450">
              <a:buFont typeface="Arial" panose="020B0604020202020204" pitchFamily="34" charset="0"/>
              <a:buChar char="•"/>
            </a:pPr>
            <a:r>
              <a:rPr lang="en-US" b="0" u="none" kern="0" dirty="0"/>
              <a:t> </a:t>
            </a:r>
            <a:r>
              <a:rPr lang="en-US" b="1" u="none" kern="0" dirty="0"/>
              <a:t>Type A soil:  </a:t>
            </a:r>
            <a:r>
              <a:rPr lang="en-US" u="none" kern="0" dirty="0"/>
              <a:t>This type is a cohesive soil with an unconfined compressive strength of 1.5 ton per square foot. </a:t>
            </a:r>
          </a:p>
          <a:p>
            <a:pPr marL="628650" lvl="3" indent="-171450">
              <a:buFont typeface="Arial" panose="020B0604020202020204" pitchFamily="34" charset="0"/>
              <a:buChar char="•"/>
            </a:pPr>
            <a:r>
              <a:rPr lang="en-US" b="1" kern="0" dirty="0"/>
              <a:t>Type B soil: The u</a:t>
            </a:r>
            <a:r>
              <a:rPr lang="en-US" b="0" u="none" kern="0" dirty="0"/>
              <a:t>nconfined compressive strength between 0.5 and 1.5 ton per square foot for the Type B soil</a:t>
            </a:r>
          </a:p>
          <a:p>
            <a:pPr marL="628650" lvl="3" indent="-171450">
              <a:buFont typeface="Arial" panose="020B0604020202020204" pitchFamily="34" charset="0"/>
              <a:buChar char="•"/>
              <a:defRPr/>
            </a:pPr>
            <a:r>
              <a:rPr lang="en-US" b="1" kern="0" dirty="0"/>
              <a:t>Type C soil: These type  soils are s</a:t>
            </a:r>
            <a:r>
              <a:rPr lang="en-US" b="0" u="none" kern="0" dirty="0"/>
              <a:t>ubmerged soil or soil from which water is freely seeping. Their unconfined compressive strength less than 0.5 ton per square foot</a:t>
            </a:r>
          </a:p>
          <a:p>
            <a:pPr marL="457200" lvl="3">
              <a:defRPr/>
            </a:pPr>
            <a:endParaRPr lang="en-US" b="0" u="none" kern="0" dirty="0"/>
          </a:p>
          <a:p>
            <a:pPr marL="0" lvl="2">
              <a:defRPr/>
            </a:pPr>
            <a:r>
              <a:rPr lang="en-US" b="0" u="none" kern="0" dirty="0">
                <a:solidFill>
                  <a:schemeClr val="tx1"/>
                </a:solidFill>
                <a:latin typeface="+mn-lt"/>
                <a:ea typeface="+mn-ea"/>
                <a:cs typeface="+mn-cs"/>
              </a:rPr>
              <a:t>If any of the following conditions are observed </a:t>
            </a:r>
            <a:r>
              <a:rPr lang="en-US" kern="0" dirty="0"/>
              <a:t>, It is imperative to downgrade soil type, </a:t>
            </a:r>
          </a:p>
          <a:p>
            <a:pPr marL="1085850" lvl="2" indent="-171450">
              <a:buFont typeface="Arial" panose="020B0604020202020204" pitchFamily="34" charset="0"/>
              <a:buChar char="•"/>
            </a:pPr>
            <a:r>
              <a:rPr lang="en-US" b="0" u="none" kern="0" dirty="0"/>
              <a:t>Fissured</a:t>
            </a:r>
          </a:p>
          <a:p>
            <a:pPr marL="1085850" lvl="2" indent="-171450">
              <a:buFont typeface="Arial" panose="020B0604020202020204" pitchFamily="34" charset="0"/>
              <a:buChar char="•"/>
            </a:pPr>
            <a:r>
              <a:rPr lang="en-US" b="0" u="none" kern="0" dirty="0"/>
              <a:t>Subjected to vibration</a:t>
            </a:r>
          </a:p>
          <a:p>
            <a:pPr marL="1085850" lvl="2" indent="-171450">
              <a:buFont typeface="Arial" panose="020B0604020202020204" pitchFamily="34" charset="0"/>
              <a:buChar char="•"/>
            </a:pPr>
            <a:r>
              <a:rPr lang="en-US" b="0" u="none" kern="0" dirty="0"/>
              <a:t>Previously disturbance</a:t>
            </a:r>
          </a:p>
          <a:p>
            <a:pPr marL="1085850" lvl="2" indent="-171450">
              <a:buFont typeface="Arial" panose="020B0604020202020204" pitchFamily="34" charset="0"/>
              <a:buChar char="•"/>
            </a:pPr>
            <a:r>
              <a:rPr lang="en-US" b="0" u="none" kern="0" dirty="0"/>
              <a:t>Seeping water</a:t>
            </a:r>
          </a:p>
          <a:p>
            <a:pPr marL="1085850" lvl="2" indent="-171450">
              <a:buFont typeface="Arial" panose="020B0604020202020204" pitchFamily="34" charset="0"/>
              <a:buChar char="•"/>
            </a:pPr>
            <a:r>
              <a:rPr lang="en-US" b="0" u="none" kern="0" dirty="0"/>
              <a:t>Layered soil (&gt;4:1)</a:t>
            </a:r>
          </a:p>
          <a:p>
            <a:endParaRPr lang="en-US" b="0" u="none"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26</a:t>
            </a:fld>
            <a:endParaRPr lang="en-US"/>
          </a:p>
        </p:txBody>
      </p:sp>
    </p:spTree>
    <p:extLst>
      <p:ext uri="{BB962C8B-B14F-4D97-AF65-F5344CB8AC3E}">
        <p14:creationId xmlns:p14="http://schemas.microsoft.com/office/powerpoint/2010/main" val="3116889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Source: OSHA Salt Lake Technical Center (2014) https://www.osha.gov/dts/sltc/methods/validated/id194/id194.pdf</a:t>
            </a:r>
          </a:p>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27</a:t>
            </a:fld>
            <a:endParaRPr lang="en-US"/>
          </a:p>
        </p:txBody>
      </p:sp>
    </p:spTree>
    <p:extLst>
      <p:ext uri="{BB962C8B-B14F-4D97-AF65-F5344CB8AC3E}">
        <p14:creationId xmlns:p14="http://schemas.microsoft.com/office/powerpoint/2010/main" val="1475875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227472"/>
          </a:xfrm>
        </p:spPr>
        <p:txBody>
          <a:bodyPr>
            <a:noAutofit/>
          </a:bodyPr>
          <a:lstStyle/>
          <a:p>
            <a:pPr>
              <a:spcAft>
                <a:spcPts val="1200"/>
              </a:spcAft>
            </a:pPr>
            <a:r>
              <a:rPr lang="en-US" b="0" kern="0" dirty="0"/>
              <a:t>Water in an excavation can undermine the sides of the excavation and make it more difficult for workers to get out of the excavation. </a:t>
            </a:r>
            <a:r>
              <a:rPr lang="en-US" b="1" kern="0" dirty="0"/>
              <a:t>Water</a:t>
            </a:r>
            <a:r>
              <a:rPr lang="en-US" kern="0" dirty="0"/>
              <a:t> makes </a:t>
            </a:r>
            <a:r>
              <a:rPr lang="en-US" b="1" kern="0" dirty="0"/>
              <a:t>soil unstable by reducing </a:t>
            </a:r>
            <a:r>
              <a:rPr lang="en-US" kern="0" dirty="0"/>
              <a:t>the </a:t>
            </a:r>
            <a:r>
              <a:rPr lang="en-US" b="1" kern="0" dirty="0"/>
              <a:t>cohesive forces </a:t>
            </a:r>
            <a:r>
              <a:rPr lang="en-US" kern="0" dirty="0"/>
              <a:t>between the soil particles.  </a:t>
            </a:r>
            <a:r>
              <a:rPr lang="en-US" b="0" kern="0" dirty="0"/>
              <a:t>Employers are prohibited from allowing workers to enter an excavation where water has accumulated or is accumulating unless adequate precautions are taken to protect workers. </a:t>
            </a:r>
          </a:p>
          <a:p>
            <a:pPr>
              <a:spcAft>
                <a:spcPts val="1200"/>
              </a:spcAft>
            </a:pPr>
            <a:r>
              <a:rPr lang="en-US" b="1" kern="0" dirty="0"/>
              <a:t>Excavations</a:t>
            </a:r>
            <a:r>
              <a:rPr lang="en-US" kern="0" dirty="0"/>
              <a:t> should </a:t>
            </a:r>
            <a:r>
              <a:rPr lang="en-US" b="1" kern="0" dirty="0"/>
              <a:t>not</a:t>
            </a:r>
            <a:r>
              <a:rPr lang="en-US" kern="0" dirty="0"/>
              <a:t> be </a:t>
            </a:r>
            <a:r>
              <a:rPr lang="en-US" b="1" kern="0" dirty="0"/>
              <a:t>entered</a:t>
            </a:r>
            <a:r>
              <a:rPr lang="en-US" kern="0" dirty="0"/>
              <a:t> when water has built up unless there is protection for the </a:t>
            </a:r>
            <a:r>
              <a:rPr lang="en-US" b="1" kern="0" dirty="0"/>
              <a:t>unstable</a:t>
            </a:r>
            <a:r>
              <a:rPr lang="en-US" kern="0" dirty="0"/>
              <a:t> soil and </a:t>
            </a:r>
            <a:r>
              <a:rPr lang="en-US" b="1" kern="0" dirty="0"/>
              <a:t>water-removal</a:t>
            </a:r>
            <a:r>
              <a:rPr lang="en-US" kern="0" dirty="0"/>
              <a:t> equipment is present</a:t>
            </a:r>
          </a:p>
          <a:p>
            <a:pPr>
              <a:spcAft>
                <a:spcPts val="1200"/>
              </a:spcAft>
            </a:pPr>
            <a:r>
              <a:rPr lang="en-US" b="0" kern="0" dirty="0"/>
              <a:t>If an employer uses water removal equipment to control or prevent water accumulation, the equipment and operations must be monitored by a competent </a:t>
            </a:r>
          </a:p>
          <a:p>
            <a:pPr>
              <a:spcAft>
                <a:spcPts val="1200"/>
              </a:spcAft>
            </a:pPr>
            <a:r>
              <a:rPr lang="en-US" b="1" kern="0" dirty="0"/>
              <a:t>Storm water </a:t>
            </a:r>
            <a:r>
              <a:rPr lang="en-US" kern="0" dirty="0"/>
              <a:t>must be carefully </a:t>
            </a:r>
            <a:r>
              <a:rPr lang="en-US" b="1" kern="0" dirty="0"/>
              <a:t>diverted</a:t>
            </a:r>
            <a:r>
              <a:rPr lang="en-US" kern="0" dirty="0"/>
              <a:t> away from the excavation site.</a:t>
            </a:r>
          </a:p>
          <a:p>
            <a:pPr>
              <a:spcAft>
                <a:spcPts val="1200"/>
              </a:spcAft>
            </a:pPr>
            <a:r>
              <a:rPr lang="en-US" kern="0" dirty="0"/>
              <a:t>All </a:t>
            </a:r>
            <a:r>
              <a:rPr lang="en-US" b="1" kern="0" dirty="0"/>
              <a:t>laborers</a:t>
            </a:r>
            <a:r>
              <a:rPr lang="en-US" kern="0" dirty="0"/>
              <a:t> must be </a:t>
            </a:r>
            <a:r>
              <a:rPr lang="en-US" b="1" kern="0" dirty="0"/>
              <a:t>withdrawn from trench during rain storms.</a:t>
            </a:r>
          </a:p>
          <a:p>
            <a:pPr>
              <a:spcAft>
                <a:spcPts val="1200"/>
              </a:spcAft>
            </a:pPr>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38521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lvl="0" eaLnBrk="0" fontAlgn="base" hangingPunct="0">
              <a:spcBef>
                <a:spcPct val="30000"/>
              </a:spcBef>
              <a:spcAft>
                <a:spcPct val="0"/>
              </a:spcAft>
              <a:defRPr/>
            </a:pPr>
            <a:r>
              <a:rPr lang="en-US" dirty="0"/>
              <a:t>Trainer distributes the handout “Posttest-1” to the trainees.</a:t>
            </a:r>
          </a:p>
          <a:p>
            <a:pPr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0034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typical training session flowchart is presented above. Training starts with sign-up to collect demographic and background information on the trainees. This is followed by a pretest consisting of 25 questions that aim to measure the existing knowledge level of the trainees on Excavation and Trenching Safety. This will establish a baseline that can be compared to the posttest results to assess the effectiveness of the training on increasing the knowledge of the participants. Next is the presentation of the training module which is divided in to two sessions. After finishing the first session, a posttest covering that session will be given. A short break will be given after the posttest-1. Presentation of the second part of the training module will continue after the break followed by the posttest-2. Both posttests are identical to the pretest. Improvement of scores from pretest to posttest will signify learning attributable to training. Lastly, trainees will fill out the opinion survey designed to measure the trainees’ feedback to the training. This feedback is used to make an overall assessment of the training, and to establish strategies for improving the  module, and training delivery.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0805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smtClean="0"/>
              <a:t>30</a:t>
            </a:fld>
            <a:endParaRPr lang="en-US"/>
          </a:p>
        </p:txBody>
      </p:sp>
    </p:spTree>
    <p:extLst>
      <p:ext uri="{BB962C8B-B14F-4D97-AF65-F5344CB8AC3E}">
        <p14:creationId xmlns:p14="http://schemas.microsoft.com/office/powerpoint/2010/main" val="18496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538913"/>
          </a:xfrm>
        </p:spPr>
        <p:txBody>
          <a:bodyPr>
            <a:noAutofit/>
          </a:bodyPr>
          <a:lstStyle/>
          <a:p>
            <a:r>
              <a:rPr lang="en-US" dirty="0"/>
              <a:t>  </a:t>
            </a:r>
          </a:p>
          <a:p>
            <a:r>
              <a:rPr lang="en-US" b="1" dirty="0"/>
              <a:t>Engineering Controls</a:t>
            </a:r>
            <a:r>
              <a:rPr lang="en-US" b="1" baseline="0" dirty="0"/>
              <a:t> </a:t>
            </a:r>
            <a:r>
              <a:rPr lang="en-US" dirty="0"/>
              <a:t>are used to make changes to the work environment, machine or piece of equipment, often </a:t>
            </a:r>
            <a:r>
              <a:rPr lang="en-US" b="1" i="1" dirty="0"/>
              <a:t>reducing the hazard</a:t>
            </a:r>
            <a:r>
              <a:rPr lang="en-US" dirty="0"/>
              <a:t> at the source. Employees working in the trench must be protected from  all excavation and trench related hazards. </a:t>
            </a:r>
            <a:r>
              <a:rPr lang="en-US" kern="0" dirty="0"/>
              <a:t>The basic methods for protection from cave-ins are </a:t>
            </a:r>
          </a:p>
          <a:p>
            <a:endParaRPr lang="en-US" kern="0" dirty="0"/>
          </a:p>
          <a:p>
            <a:pPr marL="171450" indent="-171450">
              <a:buFont typeface="Arial" panose="020B0604020202020204" pitchFamily="34" charset="0"/>
              <a:buChar char="•"/>
            </a:pPr>
            <a:r>
              <a:rPr lang="en-US" kern="0" dirty="0"/>
              <a:t>Sloping</a:t>
            </a:r>
            <a:r>
              <a:rPr lang="en-US" kern="0" baseline="0" dirty="0"/>
              <a:t> and benching </a:t>
            </a:r>
          </a:p>
          <a:p>
            <a:pPr marL="171450" indent="-171450">
              <a:buFont typeface="Arial" panose="020B0604020202020204" pitchFamily="34" charset="0"/>
              <a:buChar char="•"/>
            </a:pPr>
            <a:r>
              <a:rPr lang="en-US" dirty="0"/>
              <a:t>Shoring,</a:t>
            </a:r>
            <a:r>
              <a:rPr lang="en-US" baseline="0" dirty="0"/>
              <a:t> and</a:t>
            </a:r>
          </a:p>
          <a:p>
            <a:pPr marL="171450" indent="-171450">
              <a:buFont typeface="Arial" panose="020B0604020202020204" pitchFamily="34" charset="0"/>
              <a:buChar char="•"/>
            </a:pPr>
            <a:r>
              <a:rPr lang="en-US" dirty="0"/>
              <a:t>Shielding</a:t>
            </a:r>
          </a:p>
          <a:p>
            <a:pPr marL="171450" indent="-171450">
              <a:buFont typeface="Arial" panose="020B0604020202020204" pitchFamily="34" charset="0"/>
              <a:buChar char="•"/>
            </a:pPr>
            <a:endParaRPr lang="en-US" dirty="0"/>
          </a:p>
          <a:p>
            <a:pPr marL="0" lvl="2"/>
            <a:r>
              <a:rPr lang="en-US" kern="0" dirty="0"/>
              <a:t>Which </a:t>
            </a:r>
            <a:r>
              <a:rPr lang="en-US" b="1" kern="0" dirty="0"/>
              <a:t>method</a:t>
            </a:r>
            <a:r>
              <a:rPr lang="en-US" kern="0" dirty="0"/>
              <a:t> to use </a:t>
            </a:r>
            <a:r>
              <a:rPr lang="en-US" b="1" kern="0" dirty="0"/>
              <a:t>depends</a:t>
            </a:r>
            <a:r>
              <a:rPr lang="en-US" kern="0" dirty="0"/>
              <a:t> on factors such as </a:t>
            </a:r>
            <a:r>
              <a:rPr lang="en-US" b="1" kern="0" dirty="0"/>
              <a:t>soil type </a:t>
            </a:r>
            <a:r>
              <a:rPr lang="en-US" kern="0" dirty="0"/>
              <a:t>and </a:t>
            </a:r>
            <a:r>
              <a:rPr lang="en-US" b="1" kern="0" dirty="0"/>
              <a:t>water content</a:t>
            </a:r>
            <a:r>
              <a:rPr lang="en-US" kern="0" dirty="0"/>
              <a:t>, excavation </a:t>
            </a:r>
            <a:r>
              <a:rPr lang="en-US" b="1" kern="0" dirty="0"/>
              <a:t>depth</a:t>
            </a:r>
            <a:r>
              <a:rPr lang="en-US" kern="0" dirty="0"/>
              <a:t> and </a:t>
            </a:r>
            <a:r>
              <a:rPr lang="en-US" b="1" kern="0" dirty="0"/>
              <a:t>width</a:t>
            </a:r>
            <a:r>
              <a:rPr lang="en-US" kern="0" dirty="0"/>
              <a:t>, </a:t>
            </a:r>
            <a:r>
              <a:rPr lang="en-US" b="1" kern="0" dirty="0"/>
              <a:t>nature</a:t>
            </a:r>
            <a:r>
              <a:rPr lang="en-US" kern="0" dirty="0"/>
              <a:t> of the work, and nearby activities that could increase the risk of a cave-in. The </a:t>
            </a:r>
            <a:r>
              <a:rPr lang="en-US" b="1" kern="0" dirty="0"/>
              <a:t>competent person </a:t>
            </a:r>
            <a:r>
              <a:rPr lang="en-US" kern="0" dirty="0"/>
              <a:t>has the responsibility for considering these factors and for </a:t>
            </a:r>
            <a:r>
              <a:rPr lang="en-US" b="1" kern="0" dirty="0"/>
              <a:t>determining</a:t>
            </a:r>
            <a:r>
              <a:rPr lang="en-US" kern="0" dirty="0"/>
              <a:t> the appropriate </a:t>
            </a:r>
            <a:r>
              <a:rPr lang="en-US" b="1" kern="0" dirty="0"/>
              <a:t>protective system</a:t>
            </a:r>
            <a:r>
              <a:rPr lang="en-US" kern="0" dirty="0"/>
              <a:t>. </a:t>
            </a:r>
          </a:p>
          <a:p>
            <a:endParaRPr lang="en-US" dirty="0"/>
          </a:p>
          <a:p>
            <a:r>
              <a:rPr lang="en-US" dirty="0"/>
              <a:t>Trenching and excavation work requires specialized knowledge because its technical in nature (refer to OSHA Subpart P) </a:t>
            </a:r>
            <a:r>
              <a:rPr lang="en-US" baseline="0" dirty="0"/>
              <a:t>; </a:t>
            </a:r>
            <a:r>
              <a:rPr lang="en-US" dirty="0"/>
              <a:t>its inherent hazards may require a greater level of training and experience than what a common worker would normally possess. </a:t>
            </a:r>
          </a:p>
          <a:p>
            <a:endParaRPr lang="en-US" kern="0" dirty="0"/>
          </a:p>
          <a:p>
            <a:r>
              <a:rPr lang="en-US" kern="0" dirty="0"/>
              <a:t>If a </a:t>
            </a:r>
            <a:r>
              <a:rPr lang="en-US" b="1" kern="0" dirty="0"/>
              <a:t>competent person </a:t>
            </a:r>
            <a:r>
              <a:rPr lang="en-US" kern="0" dirty="0"/>
              <a:t>determines that there’s a </a:t>
            </a:r>
            <a:r>
              <a:rPr lang="en-US" b="1" kern="0" dirty="0"/>
              <a:t>potential for an excavation to cave-in</a:t>
            </a:r>
            <a:r>
              <a:rPr lang="en-US" kern="0" dirty="0"/>
              <a:t>, you </a:t>
            </a:r>
            <a:r>
              <a:rPr lang="en-US" b="1" kern="0" dirty="0"/>
              <a:t>must</a:t>
            </a:r>
            <a:r>
              <a:rPr lang="en-US" kern="0" dirty="0"/>
              <a:t> be </a:t>
            </a:r>
            <a:r>
              <a:rPr lang="en-US" b="1" kern="0" dirty="0"/>
              <a:t>protected</a:t>
            </a:r>
            <a:r>
              <a:rPr lang="en-US" kern="0" dirty="0"/>
              <a:t> regardless of its depth, </a:t>
            </a:r>
            <a:r>
              <a:rPr lang="en-US" b="1" kern="0" dirty="0"/>
              <a:t>even if it is less the 5 ft.</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76996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spcAft>
                <a:spcPts val="1200"/>
              </a:spcAft>
            </a:pPr>
            <a:r>
              <a:rPr lang="en-US" b="1" dirty="0"/>
              <a:t>Sloping </a:t>
            </a:r>
            <a:r>
              <a:rPr lang="en-US" b="0" dirty="0"/>
              <a:t>is an </a:t>
            </a:r>
            <a:r>
              <a:rPr lang="en-US" b="1" dirty="0"/>
              <a:t>engineering control method of protecting employees from cave-­ins</a:t>
            </a:r>
            <a:r>
              <a:rPr lang="en-US" dirty="0"/>
              <a:t>. </a:t>
            </a:r>
            <a:r>
              <a:rPr lang="en-US" b="0" dirty="0"/>
              <a:t>It</a:t>
            </a:r>
            <a:r>
              <a:rPr lang="en-US" b="1" dirty="0"/>
              <a:t> </a:t>
            </a:r>
            <a:r>
              <a:rPr lang="en-US" dirty="0"/>
              <a:t>provides </a:t>
            </a:r>
            <a:r>
              <a:rPr lang="en-US" b="1" dirty="0"/>
              <a:t>protection</a:t>
            </a:r>
            <a:r>
              <a:rPr lang="en-US" dirty="0"/>
              <a:t> by </a:t>
            </a:r>
            <a:r>
              <a:rPr lang="en-US" b="1" dirty="0"/>
              <a:t>removing</a:t>
            </a:r>
            <a:r>
              <a:rPr lang="en-US" dirty="0"/>
              <a:t> </a:t>
            </a:r>
            <a:r>
              <a:rPr lang="en-US" b="1" dirty="0"/>
              <a:t>material</a:t>
            </a:r>
            <a:r>
              <a:rPr lang="en-US" dirty="0"/>
              <a:t> from the face of an excavation at an angle to its floor so as to prevent cave-­ins. </a:t>
            </a:r>
            <a:r>
              <a:rPr lang="en-US" b="1" dirty="0"/>
              <a:t> I</a:t>
            </a:r>
            <a:r>
              <a:rPr lang="en-US" dirty="0"/>
              <a:t>n general, the </a:t>
            </a:r>
            <a:r>
              <a:rPr lang="en-US" b="1" dirty="0"/>
              <a:t>flatter the angle</a:t>
            </a:r>
            <a:r>
              <a:rPr lang="en-US" dirty="0"/>
              <a:t>, the </a:t>
            </a:r>
            <a:r>
              <a:rPr lang="en-US" b="1" dirty="0"/>
              <a:t>greater the protection.</a:t>
            </a:r>
          </a:p>
          <a:p>
            <a:pPr>
              <a:spcAft>
                <a:spcPts val="1200"/>
              </a:spcAft>
            </a:pPr>
            <a:r>
              <a:rPr lang="en-US" b="1" dirty="0"/>
              <a:t>On the other hand, Benches</a:t>
            </a:r>
            <a:r>
              <a:rPr lang="en-US" dirty="0"/>
              <a:t> are cuts in the slope that give it a </a:t>
            </a:r>
            <a:r>
              <a:rPr lang="en-US" b="1" dirty="0"/>
              <a:t>stair-step appearance</a:t>
            </a:r>
            <a:r>
              <a:rPr lang="en-US" dirty="0"/>
              <a:t>. There are </a:t>
            </a:r>
            <a:r>
              <a:rPr lang="en-US" b="1" dirty="0"/>
              <a:t>two types of benches</a:t>
            </a:r>
            <a:r>
              <a:rPr lang="en-US" dirty="0"/>
              <a:t>: </a:t>
            </a:r>
            <a:r>
              <a:rPr lang="en-US" b="1" dirty="0"/>
              <a:t>simple</a:t>
            </a:r>
            <a:r>
              <a:rPr lang="en-US" b="0" dirty="0"/>
              <a:t> and </a:t>
            </a:r>
            <a:r>
              <a:rPr lang="en-US" b="1" dirty="0"/>
              <a:t>multiple.</a:t>
            </a:r>
          </a:p>
          <a:p>
            <a:pPr>
              <a:spcAft>
                <a:spcPts val="1200"/>
              </a:spcAft>
            </a:pPr>
            <a:r>
              <a:rPr lang="en-US" dirty="0"/>
              <a:t>After classifying the </a:t>
            </a:r>
            <a:r>
              <a:rPr lang="en-US" b="1" dirty="0"/>
              <a:t>type of soil </a:t>
            </a:r>
            <a:r>
              <a:rPr lang="en-US" dirty="0"/>
              <a:t>using  </a:t>
            </a:r>
            <a:r>
              <a:rPr lang="en-US" b="1" dirty="0"/>
              <a:t>Appendix A</a:t>
            </a:r>
            <a:r>
              <a:rPr lang="en-US" dirty="0"/>
              <a:t> (subpart P), the </a:t>
            </a:r>
            <a:r>
              <a:rPr lang="en-US" b="1" dirty="0"/>
              <a:t>relevant angle of slope </a:t>
            </a:r>
            <a:r>
              <a:rPr lang="en-US" dirty="0"/>
              <a:t>required is determined from </a:t>
            </a:r>
            <a:r>
              <a:rPr lang="en-US" b="1" dirty="0"/>
              <a:t>Appendix B </a:t>
            </a:r>
          </a:p>
          <a:p>
            <a:pPr>
              <a:spcAft>
                <a:spcPts val="1200"/>
              </a:spcAft>
            </a:pPr>
            <a:r>
              <a:rPr lang="en-US" dirty="0"/>
              <a:t>The type of soil determines the horizontal to vertical ratio of the benched side. </a:t>
            </a:r>
          </a:p>
          <a:p>
            <a:pPr>
              <a:spcAft>
                <a:spcPts val="1200"/>
              </a:spcAft>
            </a:pPr>
            <a:r>
              <a:rPr lang="en-US" b="1" dirty="0"/>
              <a:t>OSHA </a:t>
            </a:r>
            <a:r>
              <a:rPr lang="en-US" dirty="0"/>
              <a:t>provides  slope  information based on the </a:t>
            </a:r>
            <a:r>
              <a:rPr lang="en-US" b="1" dirty="0"/>
              <a:t>maximum allowable  slope</a:t>
            </a:r>
            <a:r>
              <a:rPr lang="en-US" dirty="0"/>
              <a:t>.  To use the maximum allowable slope, site conditions must be ideal. </a:t>
            </a:r>
            <a:r>
              <a:rPr lang="en-US" b="1" dirty="0"/>
              <a:t>If any signs  of  distress are observed,  the actual slope is required  to  be less  than the  maximum allowable slope. </a:t>
            </a:r>
          </a:p>
          <a:p>
            <a:pPr>
              <a:spcAft>
                <a:spcPts val="1200"/>
              </a:spcAft>
            </a:pPr>
            <a:r>
              <a:rPr lang="en-US" dirty="0"/>
              <a:t>(https://www.osha.gov/pls/oshaweb/owadisp.show_document?p_table=standards&amp;p_id=10930)</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32</a:t>
            </a:fld>
            <a:endParaRPr lang="en-US" kern="0" dirty="0">
              <a:solidFill>
                <a:sysClr val="windowText" lastClr="000000"/>
              </a:solidFill>
            </a:endParaRPr>
          </a:p>
        </p:txBody>
      </p:sp>
    </p:spTree>
    <p:extLst>
      <p:ext uri="{BB962C8B-B14F-4D97-AF65-F5344CB8AC3E}">
        <p14:creationId xmlns:p14="http://schemas.microsoft.com/office/powerpoint/2010/main" val="1156177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a:p>
            <a:r>
              <a:rPr lang="en-US" dirty="0"/>
              <a:t>Here is an example of benching practice for soil Type A and B single and multiple bench. </a:t>
            </a:r>
            <a:r>
              <a:rPr lang="en-US" b="1" dirty="0"/>
              <a:t>Generally, benching in Type C is not permitted</a:t>
            </a:r>
            <a:r>
              <a:rPr lang="en-US" dirty="0"/>
              <a:t>; however in special cases OSHA permits benching practice for Type C soil.</a:t>
            </a:r>
          </a:p>
          <a:p>
            <a:endParaRPr lang="en-US" dirty="0"/>
          </a:p>
          <a:p>
            <a:r>
              <a:rPr lang="en-US" dirty="0"/>
              <a:t>Standard “§1926.652(b) “ may permit an employer to cut steps into the slope of type C soil in extraordinary circumstances, such as</a:t>
            </a:r>
            <a:r>
              <a:rPr lang="en-US" b="1" dirty="0"/>
              <a:t>, where a registered professional engineer approves cutting steps </a:t>
            </a:r>
            <a:r>
              <a:rPr lang="en-US" dirty="0"/>
              <a:t>into the slope of type C soil under § 1926.652(b)(4)</a:t>
            </a:r>
          </a:p>
          <a:p>
            <a:endParaRPr lang="en-US" dirty="0"/>
          </a:p>
          <a:p>
            <a:endParaRPr lang="en-US" dirty="0"/>
          </a:p>
          <a:p>
            <a:r>
              <a:rPr lang="en-US" dirty="0"/>
              <a:t>https://www.osha.gov/pls/oshaweb/owadisp.show_document?p_table=INTERPRETATIONS&amp;p_id=27506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96823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Here is a chart displaying the maximum allowable slopes for excavations less than 20 feet deep.  </a:t>
            </a:r>
          </a:p>
          <a:p>
            <a:endParaRPr lang="en-US" dirty="0"/>
          </a:p>
          <a:p>
            <a:r>
              <a:rPr lang="en-US" dirty="0"/>
              <a:t>As shown, when the soil stability decrease , the slope also decreases.</a:t>
            </a:r>
          </a:p>
          <a:p>
            <a:endParaRPr lang="en-US" dirty="0"/>
          </a:p>
          <a:p>
            <a:r>
              <a:rPr lang="en-US" dirty="0"/>
              <a:t>If any signs  of  distress are observed,  the actual </a:t>
            </a:r>
            <a:r>
              <a:rPr lang="en-US" b="1" dirty="0"/>
              <a:t>slope is required  to  be less  than the  maximum allowable</a:t>
            </a:r>
            <a:r>
              <a:rPr lang="en-US" dirty="0"/>
              <a:t> slope.  </a:t>
            </a:r>
            <a:r>
              <a:rPr lang="en-US" b="1" dirty="0"/>
              <a:t>Signs of distress</a:t>
            </a:r>
            <a:r>
              <a:rPr lang="en-US" b="0" dirty="0"/>
              <a:t> that OSHA lists are: · </a:t>
            </a:r>
            <a:r>
              <a:rPr lang="en-US" b="1" dirty="0"/>
              <a:t>Development of fissures</a:t>
            </a:r>
            <a:r>
              <a:rPr lang="en-US" b="0" dirty="0"/>
              <a:t> in trench face; · Appearance of </a:t>
            </a:r>
            <a:r>
              <a:rPr lang="en-US" b="1" dirty="0"/>
              <a:t>stress cracks; </a:t>
            </a:r>
            <a:r>
              <a:rPr lang="en-US" b="0" dirty="0"/>
              <a:t>· </a:t>
            </a:r>
            <a:r>
              <a:rPr lang="en-US" b="1" dirty="0"/>
              <a:t>Material slumping from face</a:t>
            </a:r>
            <a:r>
              <a:rPr lang="en-US" b="0" dirty="0"/>
              <a:t>; · </a:t>
            </a:r>
            <a:r>
              <a:rPr lang="en-US" b="1" dirty="0"/>
              <a:t>Bulging or heaving of the trench bottom</a:t>
            </a:r>
            <a:r>
              <a:rPr lang="en-US" dirty="0"/>
              <a:t>;  </a:t>
            </a:r>
            <a:r>
              <a:rPr lang="en-US" b="1" dirty="0"/>
              <a:t>Spalling or raveling.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75256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spcBef>
                <a:spcPts val="0"/>
              </a:spcBef>
              <a:spcAft>
                <a:spcPts val="600"/>
              </a:spcAft>
            </a:pPr>
            <a:r>
              <a:rPr lang="en-US" b="1" dirty="0"/>
              <a:t>Shoring</a:t>
            </a:r>
            <a:r>
              <a:rPr lang="en-US" dirty="0"/>
              <a:t> is the provision of a support system for trench faces used to </a:t>
            </a:r>
            <a:r>
              <a:rPr lang="en-US" b="1" dirty="0"/>
              <a:t>prevent movement of soil</a:t>
            </a:r>
            <a:r>
              <a:rPr lang="en-US" dirty="0"/>
              <a:t>, underground utilities, roadways, and foundations. </a:t>
            </a:r>
            <a:r>
              <a:rPr lang="en-US" b="1" dirty="0"/>
              <a:t>Shoring or shielding is used when the location or depth of the cut makes sloping back to the maximum allowable slope impractical. </a:t>
            </a:r>
          </a:p>
          <a:p>
            <a:pPr>
              <a:spcBef>
                <a:spcPts val="0"/>
              </a:spcBef>
              <a:spcAft>
                <a:spcPts val="600"/>
              </a:spcAft>
            </a:pPr>
            <a:r>
              <a:rPr lang="en-US" b="1" dirty="0"/>
              <a:t>Shores</a:t>
            </a:r>
            <a:r>
              <a:rPr lang="en-US" dirty="0"/>
              <a:t> are </a:t>
            </a:r>
            <a:r>
              <a:rPr lang="en-US" b="1" dirty="0"/>
              <a:t>vertical supports </a:t>
            </a:r>
            <a:r>
              <a:rPr lang="en-US" dirty="0"/>
              <a:t>that </a:t>
            </a:r>
            <a:r>
              <a:rPr lang="en-US" b="1" dirty="0"/>
              <a:t>prevent</a:t>
            </a:r>
            <a:r>
              <a:rPr lang="en-US" dirty="0"/>
              <a:t> the </a:t>
            </a:r>
            <a:r>
              <a:rPr lang="en-US" b="1" dirty="0"/>
              <a:t>faces</a:t>
            </a:r>
            <a:r>
              <a:rPr lang="en-US" dirty="0"/>
              <a:t> of an excavation from </a:t>
            </a:r>
            <a:r>
              <a:rPr lang="en-US" b="1" dirty="0"/>
              <a:t>collapsing.</a:t>
            </a:r>
          </a:p>
          <a:p>
            <a:pPr>
              <a:spcAft>
                <a:spcPts val="600"/>
              </a:spcAft>
            </a:pPr>
            <a:r>
              <a:rPr lang="en-US" b="1" dirty="0"/>
              <a:t>Shoring systems </a:t>
            </a:r>
            <a:r>
              <a:rPr lang="en-US" dirty="0"/>
              <a:t>consist of </a:t>
            </a:r>
            <a:r>
              <a:rPr lang="en-US" b="1" dirty="0"/>
              <a:t>posts, wales, struts, and sheeting</a:t>
            </a:r>
            <a:r>
              <a:rPr lang="en-US" dirty="0"/>
              <a:t>. There are two basic </a:t>
            </a:r>
            <a:r>
              <a:rPr lang="en-US" b="1" dirty="0"/>
              <a:t>types of shoring</a:t>
            </a:r>
            <a:r>
              <a:rPr lang="en-US" dirty="0"/>
              <a:t>, </a:t>
            </a:r>
            <a:r>
              <a:rPr lang="en-US" b="1" dirty="0"/>
              <a:t>timber</a:t>
            </a:r>
            <a:r>
              <a:rPr lang="en-US" dirty="0"/>
              <a:t> and </a:t>
            </a:r>
            <a:r>
              <a:rPr lang="en-US" b="1" dirty="0"/>
              <a:t>aluminum hydraulic</a:t>
            </a:r>
            <a:r>
              <a:rPr lang="en-US" dirty="0"/>
              <a:t>. </a:t>
            </a:r>
            <a:endParaRPr lang="en-US" b="1" dirty="0"/>
          </a:p>
          <a:p>
            <a:pPr>
              <a:spcBef>
                <a:spcPts val="0"/>
              </a:spcBef>
              <a:spcAft>
                <a:spcPts val="600"/>
              </a:spcAft>
            </a:pPr>
            <a:r>
              <a:rPr lang="en-US" b="1" dirty="0"/>
              <a:t>Shields </a:t>
            </a:r>
            <a:r>
              <a:rPr lang="en-US" b="0" dirty="0"/>
              <a:t>are</a:t>
            </a:r>
            <a:r>
              <a:rPr lang="en-US" b="1" dirty="0"/>
              <a:t> box like structures </a:t>
            </a:r>
            <a:r>
              <a:rPr lang="en-US" dirty="0"/>
              <a:t>that </a:t>
            </a:r>
            <a:r>
              <a:rPr lang="en-US" b="1" dirty="0"/>
              <a:t>provide employees </a:t>
            </a:r>
            <a:r>
              <a:rPr lang="en-US" dirty="0"/>
              <a:t>a </a:t>
            </a:r>
            <a:r>
              <a:rPr lang="en-US" b="1" dirty="0"/>
              <a:t>safe work</a:t>
            </a:r>
            <a:r>
              <a:rPr lang="en-US" dirty="0"/>
              <a:t> </a:t>
            </a:r>
            <a:r>
              <a:rPr lang="en-US" b="1" dirty="0"/>
              <a:t>area</a:t>
            </a:r>
            <a:r>
              <a:rPr lang="en-US" dirty="0"/>
              <a:t> by </a:t>
            </a:r>
            <a:r>
              <a:rPr lang="en-US" b="1" dirty="0"/>
              <a:t>protecting them from  collapsing soil</a:t>
            </a:r>
            <a:r>
              <a:rPr lang="en-US" dirty="0"/>
              <a:t>.</a:t>
            </a:r>
          </a:p>
          <a:p>
            <a:pPr marL="800100" lvl="1" indent="-342900">
              <a:spcBef>
                <a:spcPts val="0"/>
              </a:spcBef>
              <a:spcAft>
                <a:spcPts val="600"/>
              </a:spcAft>
              <a:buFont typeface="Arial" panose="020B0604020202020204" pitchFamily="34" charset="0"/>
              <a:buChar char="•"/>
            </a:pPr>
            <a:r>
              <a:rPr lang="en-US" dirty="0"/>
              <a:t>Shields </a:t>
            </a:r>
            <a:r>
              <a:rPr lang="en-US" b="1" dirty="0"/>
              <a:t>don’t prevent cave-ins</a:t>
            </a:r>
            <a:r>
              <a:rPr lang="en-US" dirty="0"/>
              <a:t> but </a:t>
            </a:r>
            <a:r>
              <a:rPr lang="en-US" b="1" dirty="0"/>
              <a:t>“shield” workers </a:t>
            </a:r>
            <a:r>
              <a:rPr lang="en-US" dirty="0"/>
              <a:t>if a face does collapse</a:t>
            </a:r>
          </a:p>
          <a:p>
            <a:pPr marL="0" lvl="1">
              <a:spcBef>
                <a:spcPts val="0"/>
              </a:spcBef>
              <a:spcAft>
                <a:spcPts val="600"/>
              </a:spcAft>
            </a:pPr>
            <a:r>
              <a:rPr lang="en-US" b="1" dirty="0"/>
              <a:t>The excavated area between the outside of the trench box and the face of the trench should be as small as possible</a:t>
            </a:r>
            <a:r>
              <a:rPr lang="en-US" dirty="0"/>
              <a:t>. The space between the trench boxes and the excavation side are </a:t>
            </a:r>
            <a:r>
              <a:rPr lang="en-US" b="1" dirty="0"/>
              <a:t>backfilled to prevent lateral movement of the box</a:t>
            </a:r>
            <a:r>
              <a:rPr lang="en-US" dirty="0"/>
              <a:t>. Shields may not be subjected to loads exceeding those which the system was designed to withstand. </a:t>
            </a:r>
          </a:p>
          <a:p>
            <a:pPr>
              <a:spcBef>
                <a:spcPts val="0"/>
              </a:spcBef>
              <a:spcAft>
                <a:spcPts val="600"/>
              </a:spcAft>
            </a:pPr>
            <a:r>
              <a:rPr lang="en-US" b="1" dirty="0"/>
              <a:t>Both</a:t>
            </a:r>
            <a:r>
              <a:rPr lang="en-US" dirty="0"/>
              <a:t> </a:t>
            </a:r>
            <a:r>
              <a:rPr lang="en-US" b="1" dirty="0"/>
              <a:t>shoring and shielding </a:t>
            </a:r>
            <a:r>
              <a:rPr lang="en-US" dirty="0"/>
              <a:t>can be used </a:t>
            </a:r>
            <a:r>
              <a:rPr lang="en-US" b="1" dirty="0"/>
              <a:t>with or without sloped </a:t>
            </a:r>
            <a:r>
              <a:rPr lang="en-US" dirty="0"/>
              <a:t>or </a:t>
            </a:r>
            <a:r>
              <a:rPr lang="en-US" b="1" dirty="0"/>
              <a:t>benched faces.</a:t>
            </a:r>
          </a:p>
          <a:p>
            <a:pPr>
              <a:spcBef>
                <a:spcPts val="0"/>
              </a:spcBef>
              <a:spcAft>
                <a:spcPts val="600"/>
              </a:spcAft>
            </a:pPr>
            <a:r>
              <a:rPr lang="en-US" b="1" dirty="0"/>
              <a:t>Manufacturers provide </a:t>
            </a:r>
            <a:r>
              <a:rPr lang="en-US" dirty="0"/>
              <a:t>shoring and shielding systems accompanied with </a:t>
            </a:r>
            <a:r>
              <a:rPr lang="en-US" b="1" dirty="0"/>
              <a:t>tabulated data, </a:t>
            </a:r>
            <a:r>
              <a:rPr lang="en-US" dirty="0"/>
              <a:t>so it can be custom-built by approval of a registered </a:t>
            </a:r>
            <a:r>
              <a:rPr lang="en-US" b="1" dirty="0"/>
              <a:t>professional engineer</a:t>
            </a:r>
            <a:r>
              <a:rPr lang="en-US" dirty="0"/>
              <a:t>.</a:t>
            </a:r>
          </a:p>
          <a:p>
            <a:pPr>
              <a:spcBef>
                <a:spcPts val="0"/>
              </a:spcBef>
              <a:spcAft>
                <a:spcPts val="600"/>
              </a:spcAft>
            </a:pPr>
            <a:r>
              <a:rPr lang="en-US" b="1" dirty="0"/>
              <a:t>All shoring should be installed from the top down and removed from the bottom up</a:t>
            </a:r>
            <a:r>
              <a:rPr lang="en-US" dirty="0"/>
              <a:t>. </a:t>
            </a:r>
            <a:r>
              <a:rPr lang="en-US" b="1" dirty="0"/>
              <a:t>Hydraulic shoring </a:t>
            </a:r>
            <a:r>
              <a:rPr lang="en-US" dirty="0"/>
              <a:t>should be </a:t>
            </a:r>
            <a:r>
              <a:rPr lang="en-US" b="1" dirty="0"/>
              <a:t>checked at least once per shift for leaking hoses </a:t>
            </a:r>
            <a:r>
              <a:rPr lang="en-US" dirty="0"/>
              <a:t>and/or cylinders, </a:t>
            </a:r>
            <a:r>
              <a:rPr lang="en-US" b="1" dirty="0"/>
              <a:t>broken connections</a:t>
            </a:r>
            <a:r>
              <a:rPr lang="en-US" dirty="0"/>
              <a:t>, </a:t>
            </a:r>
            <a:r>
              <a:rPr lang="en-US" b="1" dirty="0"/>
              <a:t>cracked nipples</a:t>
            </a:r>
            <a:r>
              <a:rPr lang="en-US" dirty="0"/>
              <a:t>, </a:t>
            </a:r>
            <a:r>
              <a:rPr lang="en-US" b="1" dirty="0"/>
              <a:t>bent bases, </a:t>
            </a:r>
            <a:r>
              <a:rPr lang="en-US" dirty="0"/>
              <a:t>and any other </a:t>
            </a:r>
            <a:r>
              <a:rPr lang="en-US" b="1" dirty="0"/>
              <a:t>damaged or defective parts</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4150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spcAft>
                <a:spcPts val="1200"/>
              </a:spcAft>
            </a:pPr>
            <a:r>
              <a:rPr lang="en-US" dirty="0"/>
              <a:t>OSHA standards require that an excavation of </a:t>
            </a:r>
            <a:r>
              <a:rPr lang="en-US" b="1" dirty="0"/>
              <a:t>depth 4 </a:t>
            </a:r>
            <a:r>
              <a:rPr lang="en-US" b="1" dirty="0" err="1"/>
              <a:t>ft</a:t>
            </a:r>
            <a:r>
              <a:rPr lang="en-US" b="1" dirty="0"/>
              <a:t> </a:t>
            </a:r>
            <a:r>
              <a:rPr lang="en-US" dirty="0"/>
              <a:t>or more must have a means for </a:t>
            </a:r>
            <a:r>
              <a:rPr lang="en-US" b="1" dirty="0"/>
              <a:t>entering (access) </a:t>
            </a:r>
            <a:r>
              <a:rPr lang="en-US" dirty="0"/>
              <a:t>and </a:t>
            </a:r>
            <a:r>
              <a:rPr lang="en-US" b="1" dirty="0"/>
              <a:t>exiting (egress)</a:t>
            </a:r>
          </a:p>
          <a:p>
            <a:pPr marL="800100" lvl="1" indent="-342900">
              <a:spcAft>
                <a:spcPts val="1200"/>
              </a:spcAft>
              <a:buFont typeface="Arial" panose="020B0604020202020204" pitchFamily="34" charset="0"/>
              <a:buChar char="•"/>
            </a:pPr>
            <a:r>
              <a:rPr lang="en-US" dirty="0"/>
              <a:t>Come in the form of </a:t>
            </a:r>
            <a:r>
              <a:rPr lang="en-US" b="1" dirty="0"/>
              <a:t>stairways</a:t>
            </a:r>
            <a:r>
              <a:rPr lang="en-US" dirty="0"/>
              <a:t>, </a:t>
            </a:r>
            <a:r>
              <a:rPr lang="en-US" b="1" dirty="0"/>
              <a:t>ladders</a:t>
            </a:r>
            <a:r>
              <a:rPr lang="en-US" dirty="0"/>
              <a:t>, or ramps</a:t>
            </a:r>
          </a:p>
          <a:p>
            <a:pPr marL="800100" lvl="1" indent="-342900">
              <a:spcAft>
                <a:spcPts val="1200"/>
              </a:spcAft>
              <a:buFont typeface="Arial" panose="020B0604020202020204" pitchFamily="34" charset="0"/>
              <a:buChar char="•"/>
            </a:pPr>
            <a:r>
              <a:rPr lang="en-US" dirty="0"/>
              <a:t>Should be </a:t>
            </a:r>
            <a:r>
              <a:rPr lang="en-US" b="1" dirty="0"/>
              <a:t>within 25 </a:t>
            </a:r>
            <a:r>
              <a:rPr lang="en-US" b="1" dirty="0" err="1"/>
              <a:t>ft</a:t>
            </a:r>
            <a:r>
              <a:rPr lang="en-US" b="1" dirty="0"/>
              <a:t> </a:t>
            </a:r>
            <a:r>
              <a:rPr lang="en-US" dirty="0"/>
              <a:t>of employees</a:t>
            </a:r>
          </a:p>
          <a:p>
            <a:pPr marL="800100" lvl="1" indent="-342900">
              <a:spcAft>
                <a:spcPts val="1200"/>
              </a:spcAft>
              <a:buFont typeface="Arial" panose="020B0604020202020204" pitchFamily="34" charset="0"/>
              <a:buChar char="•"/>
            </a:pPr>
            <a:r>
              <a:rPr lang="en-US" dirty="0"/>
              <a:t>Ladders must </a:t>
            </a:r>
            <a:r>
              <a:rPr lang="en-US" b="1" dirty="0"/>
              <a:t>extend 3 </a:t>
            </a:r>
            <a:r>
              <a:rPr lang="en-US" b="1" dirty="0" err="1"/>
              <a:t>ft</a:t>
            </a:r>
            <a:r>
              <a:rPr lang="en-US" b="1" dirty="0"/>
              <a:t> </a:t>
            </a:r>
            <a:r>
              <a:rPr lang="en-US" dirty="0"/>
              <a:t>above the edge of the excavation</a:t>
            </a:r>
          </a:p>
          <a:p>
            <a:pPr marL="800100" lvl="1" indent="-342900">
              <a:spcAft>
                <a:spcPts val="1200"/>
              </a:spcAft>
              <a:buFont typeface="Arial" panose="020B0604020202020204" pitchFamily="34" charset="0"/>
              <a:buChar char="•"/>
            </a:pPr>
            <a:r>
              <a:rPr lang="en-US" dirty="0"/>
              <a:t>Metal ladders should be used with caution, particularly when electric utilities are present. </a:t>
            </a:r>
          </a:p>
          <a:p>
            <a:pPr>
              <a:spcAft>
                <a:spcPts val="1200"/>
              </a:spcAft>
            </a:pPr>
            <a:r>
              <a:rPr lang="en-US" b="1" dirty="0"/>
              <a:t>Ramps</a:t>
            </a:r>
            <a:r>
              <a:rPr lang="en-US" dirty="0"/>
              <a:t> that are used to enter and exit the excavation must have </a:t>
            </a:r>
            <a:r>
              <a:rPr lang="en-US" b="1" dirty="0"/>
              <a:t>nonslip surfaces </a:t>
            </a:r>
            <a:r>
              <a:rPr lang="en-US" dirty="0"/>
              <a:t>and be designed by a competent person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a:pPr marL="0" marR="0" lvl="0" indent="0" defTabSz="914400" eaLnBrk="1" fontAlgn="auto" latinLnBrk="0" hangingPunct="1">
                <a:lnSpc>
                  <a:spcPct val="100000"/>
                </a:lnSpc>
                <a:spcBef>
                  <a:spcPts val="0"/>
                </a:spcBef>
                <a:spcAft>
                  <a:spcPts val="0"/>
                </a:spcAft>
                <a:buClrTx/>
                <a:buSzTx/>
                <a:buFontTx/>
                <a:buNone/>
                <a:tabLst/>
                <a:defRPr/>
              </a:pPr>
              <a:t>36</a:t>
            </a:fld>
            <a:endParaRPr lang="en-US" dirty="0"/>
          </a:p>
        </p:txBody>
      </p:sp>
    </p:spTree>
    <p:extLst>
      <p:ext uri="{BB962C8B-B14F-4D97-AF65-F5344CB8AC3E}">
        <p14:creationId xmlns:p14="http://schemas.microsoft.com/office/powerpoint/2010/main" val="406716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figures are a graphic summary of the requirements contained in subpart P for excavations 20 feet or less in depth. </a:t>
            </a:r>
          </a:p>
          <a:p>
            <a:endParaRPr lang="en-US" dirty="0"/>
          </a:p>
          <a:p>
            <a:r>
              <a:rPr lang="en-US" dirty="0"/>
              <a:t>Protective systems for use in excavations more than 20 feet in depth must be designed by a registered professional engineer in accordance with 1926.652(b) and (c)</a:t>
            </a:r>
          </a:p>
        </p:txBody>
      </p:sp>
      <p:sp>
        <p:nvSpPr>
          <p:cNvPr id="4" name="Slide Number Placeholder 3"/>
          <p:cNvSpPr>
            <a:spLocks noGrp="1"/>
          </p:cNvSpPr>
          <p:nvPr>
            <p:ph type="sldNum" sz="quarter" idx="10"/>
          </p:nvPr>
        </p:nvSpPr>
        <p:spPr/>
        <p:txBody>
          <a:bodyPr/>
          <a:lstStyle/>
          <a:p>
            <a:fld id="{C0E6C4F7-EC48-43DC-ABC6-F7B9E10ACEE1}" type="slidenum">
              <a:rPr lang="en-US" smtClean="0"/>
              <a:t>37</a:t>
            </a:fld>
            <a:endParaRPr lang="en-US" dirty="0"/>
          </a:p>
        </p:txBody>
      </p:sp>
    </p:spTree>
    <p:extLst>
      <p:ext uri="{BB962C8B-B14F-4D97-AF65-F5344CB8AC3E}">
        <p14:creationId xmlns:p14="http://schemas.microsoft.com/office/powerpoint/2010/main" val="2469675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sloping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selected as the method of protection based on the previous figure; there are 4 options to be chosen.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the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soil classification is made in accordance with sec. 1926.652(b); there are three options. </a:t>
            </a:r>
            <a:r>
              <a:rPr lang="en-US" dirty="0"/>
              <a:t>The sloping angles and bench dimensions can be determined by using any of the following options: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Use  Appendix A (Soil Testing) and Appendix B (Sloping and Benching).  Soil testing required.</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Use of Tabulated Data approved by a Registered Professional Engineer.  Data must include system selection parameters, data limits, and explanatory  information.  A copy  of  the tabulated  data is required to  be at  the job site  during construction. Soil testing required.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Use  a  slope  or benching configuration designed by a  Registered Professional Engineer. A copy of the design data is required to be at the job site during construction. Soil testing required.  </a:t>
            </a:r>
          </a:p>
          <a:p>
            <a:endParaRPr lang="en-US" dirty="0"/>
          </a:p>
          <a:p>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If the </a:t>
            </a:r>
            <a:r>
              <a:rPr lang="en-US" dirty="0">
                <a:solidFill>
                  <a:srgbClr val="000000"/>
                </a:solidFill>
                <a:latin typeface="Times New Roman" panose="02020603050405020304" pitchFamily="18" charset="0"/>
                <a:ea typeface="Calibri" panose="020F0502020204030204" pitchFamily="34" charset="0"/>
                <a:cs typeface="Arial" panose="020B0604020202020204" pitchFamily="34" charset="0"/>
              </a:rPr>
              <a:t>soil classification is not made in accordance with sec. 1926.652(b); </a:t>
            </a:r>
            <a:endParaRPr lang="en-US" dirty="0"/>
          </a:p>
          <a:p>
            <a:r>
              <a:rPr lang="en-US" dirty="0"/>
              <a:t>1. Assume TYPE C soil. This gives a maximum allowable slope of 34 degrees  (1.5H: 1V). No benching is allowed. Soil testing is not required. </a:t>
            </a:r>
          </a:p>
        </p:txBody>
      </p:sp>
      <p:sp>
        <p:nvSpPr>
          <p:cNvPr id="4" name="Slide Number Placeholder 3"/>
          <p:cNvSpPr>
            <a:spLocks noGrp="1"/>
          </p:cNvSpPr>
          <p:nvPr>
            <p:ph type="sldNum" sz="quarter" idx="10"/>
          </p:nvPr>
        </p:nvSpPr>
        <p:spPr/>
        <p:txBody>
          <a:bodyPr/>
          <a:lstStyle/>
          <a:p>
            <a:fld id="{C0E6C4F7-EC48-43DC-ABC6-F7B9E10ACEE1}" type="slidenum">
              <a:rPr lang="en-US" smtClean="0"/>
              <a:t>38</a:t>
            </a:fld>
            <a:endParaRPr lang="en-US" dirty="0"/>
          </a:p>
        </p:txBody>
      </p:sp>
    </p:spTree>
    <p:extLst>
      <p:ext uri="{BB962C8B-B14F-4D97-AF65-F5344CB8AC3E}">
        <p14:creationId xmlns:p14="http://schemas.microsoft.com/office/powerpoint/2010/main" val="1944430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shoring and shielding is </a:t>
            </a:r>
            <a:r>
              <a:rPr lang="en-US"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selected as the method of protection, there are four options to be chosen. The excavation must comply with one of these four options.</a:t>
            </a:r>
            <a:endParaRPr lang="en-US" dirty="0"/>
          </a:p>
        </p:txBody>
      </p:sp>
      <p:sp>
        <p:nvSpPr>
          <p:cNvPr id="4" name="Slide Number Placeholder 3"/>
          <p:cNvSpPr>
            <a:spLocks noGrp="1"/>
          </p:cNvSpPr>
          <p:nvPr>
            <p:ph type="sldNum" sz="quarter" idx="10"/>
          </p:nvPr>
        </p:nvSpPr>
        <p:spPr/>
        <p:txBody>
          <a:bodyPr/>
          <a:lstStyle/>
          <a:p>
            <a:fld id="{C0E6C4F7-EC48-43DC-ABC6-F7B9E10ACEE1}" type="slidenum">
              <a:rPr lang="en-US" kern="0">
                <a:solidFill>
                  <a:sysClr val="windowText" lastClr="000000"/>
                </a:solidFill>
              </a:rPr>
              <a:t>39</a:t>
            </a:fld>
            <a:endParaRPr lang="en-US" kern="0" dirty="0">
              <a:solidFill>
                <a:sysClr val="windowText" lastClr="000000"/>
              </a:solidFill>
            </a:endParaRPr>
          </a:p>
        </p:txBody>
      </p:sp>
    </p:spTree>
    <p:extLst>
      <p:ext uri="{BB962C8B-B14F-4D97-AF65-F5344CB8AC3E}">
        <p14:creationId xmlns:p14="http://schemas.microsoft.com/office/powerpoint/2010/main" val="110818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lvl="0" eaLnBrk="0" fontAlgn="base" hangingPunct="0">
              <a:spcBef>
                <a:spcPct val="30000"/>
              </a:spcBef>
              <a:spcAft>
                <a:spcPct val="0"/>
              </a:spcAft>
              <a:defRPr/>
            </a:pPr>
            <a:r>
              <a:rPr lang="en-US" dirty="0"/>
              <a:t>Trainer hands out the “Pretests” to the trainees.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038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Some examples that illustrate the shoring and shielding options discussed previously.</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40</a:t>
            </a:fld>
            <a:endParaRPr lang="en-US" kern="0" dirty="0">
              <a:solidFill>
                <a:sysClr val="windowText" lastClr="000000"/>
              </a:solidFill>
            </a:endParaRPr>
          </a:p>
        </p:txBody>
      </p:sp>
    </p:spTree>
    <p:extLst>
      <p:ext uri="{BB962C8B-B14F-4D97-AF65-F5344CB8AC3E}">
        <p14:creationId xmlns:p14="http://schemas.microsoft.com/office/powerpoint/2010/main" val="4057929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examples that illustrate the shoring and shielding options discussed previously.</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41</a:t>
            </a:fld>
            <a:endParaRPr lang="en-US" kern="0" dirty="0">
              <a:solidFill>
                <a:sysClr val="windowText" lastClr="000000"/>
              </a:solidFill>
            </a:endParaRPr>
          </a:p>
        </p:txBody>
      </p:sp>
    </p:spTree>
    <p:extLst>
      <p:ext uri="{BB962C8B-B14F-4D97-AF65-F5344CB8AC3E}">
        <p14:creationId xmlns:p14="http://schemas.microsoft.com/office/powerpoint/2010/main" val="4231985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b="1" dirty="0"/>
              <a:t>Competent Person </a:t>
            </a:r>
            <a:r>
              <a:rPr lang="en-US" dirty="0"/>
              <a:t>must be </a:t>
            </a:r>
            <a:r>
              <a:rPr lang="en-US" b="1" dirty="0"/>
              <a:t>designated by the employer;</a:t>
            </a:r>
            <a:r>
              <a:rPr lang="en-US" dirty="0"/>
              <a:t> </a:t>
            </a:r>
            <a:r>
              <a:rPr lang="en-US" b="1" dirty="0"/>
              <a:t>should be well trained </a:t>
            </a:r>
            <a:r>
              <a:rPr lang="en-US" dirty="0"/>
              <a:t>and </a:t>
            </a:r>
            <a:r>
              <a:rPr lang="en-US" b="1" dirty="0"/>
              <a:t>well acquainted with the mechanics of soil failures;</a:t>
            </a:r>
            <a:r>
              <a:rPr lang="en-US" dirty="0"/>
              <a:t> </a:t>
            </a:r>
            <a:r>
              <a:rPr lang="en-US" b="1" dirty="0"/>
              <a:t>capable of identifying the signs of failure. </a:t>
            </a:r>
          </a:p>
          <a:p>
            <a:endParaRPr lang="en-US"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Also, workers</a:t>
            </a:r>
            <a:r>
              <a:rPr lang="en-US" dirty="0"/>
              <a:t> need to have </a:t>
            </a:r>
            <a:r>
              <a:rPr lang="en-US" b="1" dirty="0"/>
              <a:t>basic safety training (knowledge) </a:t>
            </a:r>
            <a:r>
              <a:rPr lang="en-US" dirty="0"/>
              <a:t>in regard to </a:t>
            </a:r>
            <a:r>
              <a:rPr lang="en-US" b="1" dirty="0"/>
              <a:t>soil excavation accidents </a:t>
            </a:r>
            <a:r>
              <a:rPr lang="en-US" dirty="0"/>
              <a:t>and the </a:t>
            </a:r>
            <a:r>
              <a:rPr lang="en-US" b="1" dirty="0"/>
              <a:t>need to wear the PPE, </a:t>
            </a:r>
            <a:r>
              <a:rPr lang="en-US" dirty="0"/>
              <a:t>such as hardhats, gloves, etc.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99468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lvl="0">
              <a:defRPr/>
            </a:pPr>
            <a:r>
              <a:rPr lang="en-US" b="1" dirty="0"/>
              <a:t>One of the most important jobs that the competent person performs is soil testing</a:t>
            </a:r>
            <a:r>
              <a:rPr lang="en-US" dirty="0"/>
              <a:t>. As</a:t>
            </a:r>
            <a:r>
              <a:rPr lang="en-US" baseline="0" dirty="0"/>
              <a:t> covered here</a:t>
            </a:r>
            <a:r>
              <a:rPr lang="en-US" dirty="0"/>
              <a:t>, the results of soil testing are a major determining factor in the design of certain types of protection systems. Also, the competent person has the </a:t>
            </a:r>
            <a:r>
              <a:rPr lang="en-US" b="1" dirty="0"/>
              <a:t>responsibility to inspect </a:t>
            </a:r>
            <a:r>
              <a:rPr lang="en-US" dirty="0"/>
              <a:t>the trench and the area around the trench for any hazard which could cause a cave-in or other hazard to the employees and the keep the employees out of the trench until the safety problem has been remedied. This person must inspect the trench area for any evidence of a cave-in hazard, which might include: Fissures, Tension cracks, Sloughing, Undercutting, Water seepage, Bulging at the bottom. The </a:t>
            </a:r>
            <a:r>
              <a:rPr lang="en-US" b="1" dirty="0"/>
              <a:t>protection system integrity </a:t>
            </a:r>
            <a:r>
              <a:rPr lang="en-US" dirty="0"/>
              <a:t>should also be evaluated. Unlike any other worker, the competent person may stand on the shoring system during the inspection process. </a:t>
            </a:r>
            <a:r>
              <a:rPr lang="en-US" b="1" dirty="0"/>
              <a:t>Like the other employees, the competent person may not enter a trench for inspection until all appropriate protective systems are in place.</a:t>
            </a:r>
          </a:p>
          <a:p>
            <a:pPr>
              <a:spcBef>
                <a:spcPts val="0"/>
              </a:spcBef>
              <a:spcAft>
                <a:spcPts val="600"/>
              </a:spcAft>
            </a:pPr>
            <a:endParaRPr lang="en-US" dirty="0"/>
          </a:p>
          <a:p>
            <a:pPr>
              <a:spcBef>
                <a:spcPts val="0"/>
              </a:spcBef>
              <a:spcAft>
                <a:spcPts val="600"/>
              </a:spcAft>
            </a:pPr>
            <a:r>
              <a:rPr lang="en-US" dirty="0"/>
              <a:t>The competent person must :</a:t>
            </a:r>
          </a:p>
          <a:p>
            <a:pPr marL="800100" lvl="1" indent="-342900">
              <a:buFont typeface="Arial" panose="020B0604020202020204" pitchFamily="34" charset="0"/>
              <a:buChar char="•"/>
            </a:pPr>
            <a:r>
              <a:rPr lang="en-US" dirty="0"/>
              <a:t>be knowledgeable about the </a:t>
            </a:r>
            <a:r>
              <a:rPr lang="en-US" b="1" dirty="0"/>
              <a:t>type of soil </a:t>
            </a:r>
            <a:r>
              <a:rPr lang="en-US" dirty="0"/>
              <a:t>excavated</a:t>
            </a:r>
          </a:p>
          <a:p>
            <a:pPr marL="800100" lvl="1" indent="-342900">
              <a:spcBef>
                <a:spcPts val="600"/>
              </a:spcBef>
              <a:spcAft>
                <a:spcPts val="600"/>
              </a:spcAft>
              <a:buFont typeface="Arial" panose="020B0604020202020204" pitchFamily="34" charset="0"/>
              <a:buChar char="•"/>
            </a:pPr>
            <a:r>
              <a:rPr lang="en-US" dirty="0"/>
              <a:t>be knowledgeable of </a:t>
            </a:r>
            <a:r>
              <a:rPr lang="en-US" b="1" dirty="0"/>
              <a:t>conditions leading </a:t>
            </a:r>
            <a:r>
              <a:rPr lang="en-US" dirty="0"/>
              <a:t>to cave-ins and different </a:t>
            </a:r>
            <a:r>
              <a:rPr lang="en-US" b="1" dirty="0"/>
              <a:t>protective systems</a:t>
            </a:r>
          </a:p>
          <a:p>
            <a:pPr marL="800100" lvl="1" indent="-342900">
              <a:spcBef>
                <a:spcPts val="600"/>
              </a:spcBef>
              <a:spcAft>
                <a:spcPts val="600"/>
              </a:spcAft>
              <a:buFont typeface="Arial" panose="020B0604020202020204" pitchFamily="34" charset="0"/>
              <a:buChar char="•"/>
            </a:pPr>
            <a:r>
              <a:rPr lang="en-US" b="1" dirty="0"/>
              <a:t>inspect</a:t>
            </a:r>
            <a:r>
              <a:rPr lang="en-US" dirty="0"/>
              <a:t> the protective system daily for </a:t>
            </a:r>
            <a:r>
              <a:rPr lang="en-US" b="1" dirty="0"/>
              <a:t>signs of instability</a:t>
            </a:r>
            <a:r>
              <a:rPr lang="en-US" dirty="0"/>
              <a:t>, damage, or other hazards.</a:t>
            </a:r>
          </a:p>
          <a:p>
            <a:pPr marL="800100" marR="0" lvl="1"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b="1" kern="1200" dirty="0">
                <a:solidFill>
                  <a:schemeClr val="tx1"/>
                </a:solidFill>
                <a:latin typeface="+mn-lt"/>
                <a:ea typeface="+mn-ea"/>
                <a:cs typeface="+mn-cs"/>
              </a:rPr>
              <a:t>utility installations </a:t>
            </a:r>
            <a:r>
              <a:rPr lang="en-US" sz="1200" kern="1200" dirty="0">
                <a:solidFill>
                  <a:schemeClr val="tx1"/>
                </a:solidFill>
                <a:latin typeface="+mn-lt"/>
                <a:ea typeface="+mn-ea"/>
                <a:cs typeface="+mn-cs"/>
              </a:rPr>
              <a:t>reasonably expected to be encountered </a:t>
            </a:r>
            <a:r>
              <a:rPr lang="en-US" sz="1200" b="1" kern="1200" dirty="0">
                <a:solidFill>
                  <a:schemeClr val="tx1"/>
                </a:solidFill>
                <a:latin typeface="+mn-lt"/>
                <a:ea typeface="+mn-ea"/>
                <a:cs typeface="+mn-cs"/>
              </a:rPr>
              <a:t>must be determined before excavation</a:t>
            </a:r>
            <a:r>
              <a:rPr lang="en-US" sz="1200" kern="1200" dirty="0">
                <a:solidFill>
                  <a:schemeClr val="tx1"/>
                </a:solidFill>
                <a:latin typeface="+mn-lt"/>
                <a:ea typeface="+mn-ea"/>
                <a:cs typeface="+mn-cs"/>
              </a:rPr>
              <a:t>.</a:t>
            </a:r>
          </a:p>
          <a:p>
            <a:pPr marL="800100" lvl="1" indent="-342900">
              <a:spcBef>
                <a:spcPts val="600"/>
              </a:spcBef>
              <a:spcAft>
                <a:spcPts val="600"/>
              </a:spcAft>
              <a:buFont typeface="Arial" panose="020B0604020202020204" pitchFamily="34" charset="0"/>
              <a:buChar char="•"/>
            </a:pPr>
            <a:r>
              <a:rPr lang="en-US" dirty="0"/>
              <a:t>detect </a:t>
            </a:r>
            <a:r>
              <a:rPr lang="en-US" b="1" dirty="0"/>
              <a:t>hazardous</a:t>
            </a:r>
            <a:r>
              <a:rPr lang="en-US" dirty="0"/>
              <a:t> atmosphere. A</a:t>
            </a:r>
            <a:r>
              <a:rPr lang="en-US" sz="1200" kern="1200" dirty="0">
                <a:solidFill>
                  <a:schemeClr val="tx1"/>
                </a:solidFill>
                <a:latin typeface="+mn-lt"/>
                <a:ea typeface="+mn-ea"/>
                <a:cs typeface="+mn-cs"/>
              </a:rPr>
              <a:t>tmospheres must be tested </a:t>
            </a:r>
            <a:r>
              <a:rPr lang="en-US" sz="1200" b="1" kern="1200" dirty="0">
                <a:solidFill>
                  <a:schemeClr val="tx1"/>
                </a:solidFill>
                <a:latin typeface="+mn-lt"/>
                <a:ea typeface="+mn-ea"/>
                <a:cs typeface="+mn-cs"/>
              </a:rPr>
              <a:t>BEFORE</a:t>
            </a:r>
            <a:r>
              <a:rPr lang="en-US" sz="1200" kern="1200" dirty="0">
                <a:solidFill>
                  <a:schemeClr val="tx1"/>
                </a:solidFill>
                <a:latin typeface="+mn-lt"/>
                <a:ea typeface="+mn-ea"/>
                <a:cs typeface="+mn-cs"/>
              </a:rPr>
              <a:t> workers </a:t>
            </a:r>
            <a:r>
              <a:rPr lang="en-US" sz="1200" b="1" kern="1200" dirty="0">
                <a:solidFill>
                  <a:schemeClr val="tx1"/>
                </a:solidFill>
                <a:latin typeface="+mn-lt"/>
                <a:ea typeface="+mn-ea"/>
                <a:cs typeface="+mn-cs"/>
              </a:rPr>
              <a:t>enter excavations greater than 4 feet </a:t>
            </a:r>
            <a:r>
              <a:rPr lang="en-US" sz="1200" kern="1200" dirty="0">
                <a:solidFill>
                  <a:schemeClr val="tx1"/>
                </a:solidFill>
                <a:latin typeface="+mn-lt"/>
                <a:ea typeface="+mn-ea"/>
                <a:cs typeface="+mn-cs"/>
              </a:rPr>
              <a:t>where hazardous chemicals are likely to exceed. </a:t>
            </a:r>
          </a:p>
          <a:p>
            <a:pPr marL="800100" lvl="1" indent="-342900">
              <a:spcBef>
                <a:spcPts val="600"/>
              </a:spcBef>
              <a:spcAft>
                <a:spcPts val="600"/>
              </a:spcAft>
              <a:buFont typeface="Arial" panose="020B0604020202020204" pitchFamily="34" charset="0"/>
              <a:buChar char="•"/>
            </a:pPr>
            <a:r>
              <a:rPr lang="en-US" b="1" dirty="0"/>
              <a:t>inspect</a:t>
            </a:r>
            <a:r>
              <a:rPr lang="en-US" dirty="0"/>
              <a:t> after </a:t>
            </a:r>
            <a:r>
              <a:rPr lang="en-US" b="1" dirty="0"/>
              <a:t>heavy rain </a:t>
            </a:r>
            <a:r>
              <a:rPr lang="en-US" dirty="0"/>
              <a:t>or activities such as blasting that may increase the risk of cave-in.</a:t>
            </a:r>
          </a:p>
          <a:p>
            <a:pPr marL="800100" lvl="1" indent="-342900">
              <a:spcBef>
                <a:spcPts val="600"/>
              </a:spcBef>
              <a:spcAft>
                <a:spcPts val="600"/>
              </a:spcAft>
              <a:buFont typeface="Arial" panose="020B0604020202020204" pitchFamily="34" charset="0"/>
              <a:buChar char="•"/>
            </a:pPr>
            <a:r>
              <a:rPr lang="en-US" dirty="0"/>
              <a:t>have </a:t>
            </a:r>
            <a:r>
              <a:rPr lang="en-US" b="1" dirty="0"/>
              <a:t>authority</a:t>
            </a:r>
            <a:r>
              <a:rPr lang="en-US" dirty="0"/>
              <a:t> to immediately </a:t>
            </a:r>
            <a:r>
              <a:rPr lang="en-US" b="1" dirty="0"/>
              <a:t>correct</a:t>
            </a:r>
            <a:r>
              <a:rPr lang="en-US" dirty="0"/>
              <a:t> any hazards and </a:t>
            </a:r>
            <a:r>
              <a:rPr lang="en-US" b="1" dirty="0"/>
              <a:t>order</a:t>
            </a:r>
            <a:r>
              <a:rPr lang="en-US" dirty="0"/>
              <a:t> </a:t>
            </a:r>
            <a:r>
              <a:rPr lang="en-US" b="1" dirty="0"/>
              <a:t>employees</a:t>
            </a:r>
            <a:r>
              <a:rPr lang="en-US" dirty="0"/>
              <a:t> to </a:t>
            </a:r>
            <a:r>
              <a:rPr lang="en-US" b="1" dirty="0"/>
              <a:t>leave</a:t>
            </a:r>
            <a:r>
              <a:rPr lang="en-US" dirty="0"/>
              <a:t> the excavation until the hazards have been corrected</a:t>
            </a:r>
          </a:p>
          <a:p>
            <a:pPr>
              <a:spcAft>
                <a:spcPts val="1200"/>
              </a:spcAft>
            </a:pPr>
            <a:r>
              <a:rPr lang="en-US" dirty="0"/>
              <a:t>It should be noted that an employee who is trained and can identify excavation hazards but </a:t>
            </a:r>
            <a:r>
              <a:rPr lang="en-US" b="1" dirty="0"/>
              <a:t>doesn’t have the authority </a:t>
            </a:r>
            <a:r>
              <a:rPr lang="en-US" dirty="0"/>
              <a:t>to correct them is </a:t>
            </a:r>
            <a:r>
              <a:rPr lang="en-US" b="1" dirty="0"/>
              <a:t>not a competent person.</a:t>
            </a:r>
          </a:p>
          <a:p>
            <a:pPr>
              <a:spcAft>
                <a:spcPts val="1200"/>
              </a:spcAft>
            </a:pPr>
            <a:endParaRPr lang="en-US" b="1" dirty="0"/>
          </a:p>
          <a:p>
            <a:pPr>
              <a:spcAft>
                <a:spcPts val="1200"/>
              </a:spcAft>
            </a:pPr>
            <a:r>
              <a:rPr lang="en-US" b="1" dirty="0"/>
              <a:t>If there are no existing hazard(s), the competent person can leave the excavation site for a short time, but must be present when a protective system is moved.</a:t>
            </a:r>
          </a:p>
          <a:p>
            <a:pPr>
              <a:spcAft>
                <a:spcPts val="1200"/>
              </a:spcAft>
            </a:pPr>
            <a:endParaRPr lang="en-US" b="1" dirty="0"/>
          </a:p>
          <a:p>
            <a:pPr>
              <a:spcAft>
                <a:spcPts val="1200"/>
              </a:spcAft>
            </a:pPr>
            <a:r>
              <a:rPr lang="en-US" sz="1200" b="0" i="0" kern="1200" dirty="0">
                <a:solidFill>
                  <a:schemeClr val="tx1"/>
                </a:solidFill>
                <a:effectLst/>
                <a:latin typeface="+mn-lt"/>
                <a:ea typeface="+mn-ea"/>
                <a:cs typeface="+mn-cs"/>
              </a:rPr>
              <a:t>Competent person has the right </a:t>
            </a:r>
            <a:r>
              <a:rPr lang="en-US" sz="1200" b="1" i="0" kern="1200" dirty="0">
                <a:solidFill>
                  <a:schemeClr val="tx1"/>
                </a:solidFill>
                <a:effectLst/>
                <a:latin typeface="+mn-lt"/>
                <a:ea typeface="+mn-ea"/>
                <a:cs typeface="+mn-cs"/>
              </a:rPr>
              <a:t>to require shoring for dangerous conditions, he/she believes to exist even if excavation is under 5 feet.</a:t>
            </a:r>
            <a:endParaRPr lang="en-US" b="1" dirty="0"/>
          </a:p>
          <a:p>
            <a:pPr>
              <a:spcAft>
                <a:spcPts val="1200"/>
              </a:spcAft>
            </a:pP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43</a:t>
            </a:fld>
            <a:endParaRPr lang="en-US" kern="0" dirty="0">
              <a:solidFill>
                <a:sysClr val="windowText" lastClr="000000"/>
              </a:solidFill>
            </a:endParaRPr>
          </a:p>
        </p:txBody>
      </p:sp>
    </p:spTree>
    <p:extLst>
      <p:ext uri="{BB962C8B-B14F-4D97-AF65-F5344CB8AC3E}">
        <p14:creationId xmlns:p14="http://schemas.microsoft.com/office/powerpoint/2010/main" val="3442142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284663"/>
          </a:xfrm>
        </p:spPr>
        <p:txBody>
          <a:bodyPr>
            <a:noAutofit/>
          </a:bodyPr>
          <a:lstStyle/>
          <a:p>
            <a:r>
              <a:rPr lang="en-US" dirty="0"/>
              <a:t>In some situations, the hazard potential is so great or the protection system design so complicated, the design of the trenching and protective systems operation can only be done by a professional. This is the job of the Registered Professional Engineer (PE). </a:t>
            </a:r>
            <a:r>
              <a:rPr lang="en-US" b="1" dirty="0"/>
              <a:t>PE’s duties include</a:t>
            </a:r>
          </a:p>
          <a:p>
            <a:pPr marL="628650" lvl="1" indent="-171450">
              <a:buFont typeface="Arial" panose="020B0604020202020204" pitchFamily="34" charset="0"/>
              <a:buChar char="•"/>
            </a:pPr>
            <a:r>
              <a:rPr lang="en-US" b="1" dirty="0"/>
              <a:t>Approval of protective system designs </a:t>
            </a:r>
            <a:r>
              <a:rPr lang="en-US" dirty="0"/>
              <a:t>where the </a:t>
            </a:r>
            <a:r>
              <a:rPr lang="en-US" b="1" dirty="0"/>
              <a:t>trench is over 20 feet deep</a:t>
            </a:r>
            <a:r>
              <a:rPr lang="en-US" dirty="0"/>
              <a:t>;</a:t>
            </a:r>
          </a:p>
          <a:p>
            <a:pPr marL="628650" lvl="1" indent="-171450">
              <a:buFont typeface="Arial" panose="020B0604020202020204" pitchFamily="34" charset="0"/>
              <a:buChar char="•"/>
            </a:pPr>
            <a:r>
              <a:rPr lang="en-US" dirty="0"/>
              <a:t>Approval of </a:t>
            </a:r>
            <a:r>
              <a:rPr lang="en-US" b="1" dirty="0"/>
              <a:t>protective systems </a:t>
            </a:r>
            <a:r>
              <a:rPr lang="en-US" dirty="0"/>
              <a:t>which involve </a:t>
            </a:r>
            <a:r>
              <a:rPr lang="en-US" b="1" dirty="0"/>
              <a:t>working close to or under</a:t>
            </a:r>
          </a:p>
          <a:p>
            <a:pPr marL="457200" lvl="1" indent="0">
              <a:buFont typeface="Arial" panose="020B0604020202020204" pitchFamily="34" charset="0"/>
              <a:buNone/>
            </a:pPr>
            <a:r>
              <a:rPr lang="en-US" b="1" dirty="0"/>
              <a:t>     footings, foundations, retaining walls, </a:t>
            </a:r>
            <a:r>
              <a:rPr lang="en-US" dirty="0"/>
              <a:t>or other structures;</a:t>
            </a:r>
          </a:p>
          <a:p>
            <a:pPr marL="628650" lvl="1" indent="-171450">
              <a:buFont typeface="Arial" panose="020B0604020202020204" pitchFamily="34" charset="0"/>
              <a:buChar char="•"/>
            </a:pPr>
            <a:r>
              <a:rPr lang="en-US" b="1" dirty="0"/>
              <a:t>Custom design of protective systems</a:t>
            </a:r>
            <a:r>
              <a:rPr lang="en-US" dirty="0"/>
              <a:t>;</a:t>
            </a:r>
          </a:p>
          <a:p>
            <a:pPr marL="628650" lvl="1" indent="-171450">
              <a:buFont typeface="Arial" panose="020B0604020202020204" pitchFamily="34" charset="0"/>
              <a:buChar char="•"/>
            </a:pPr>
            <a:r>
              <a:rPr lang="en-US" b="1" dirty="0"/>
              <a:t>Approval of tabulated data </a:t>
            </a:r>
            <a:r>
              <a:rPr lang="en-US" dirty="0"/>
              <a:t>for protective systems; </a:t>
            </a:r>
          </a:p>
          <a:p>
            <a:pPr marL="628650" lvl="1" indent="-171450">
              <a:buFont typeface="Arial" panose="020B0604020202020204" pitchFamily="34" charset="0"/>
              <a:buChar char="•"/>
            </a:pPr>
            <a:r>
              <a:rPr lang="en-US" b="1" dirty="0"/>
              <a:t>Approval of major repairs to protective systems.</a:t>
            </a:r>
          </a:p>
          <a:p>
            <a:pPr marL="0" lvl="1"/>
            <a:r>
              <a:rPr lang="en-US" dirty="0"/>
              <a:t>In short, PE’s are considered to be the </a:t>
            </a:r>
            <a:r>
              <a:rPr lang="en-US" b="1" dirty="0"/>
              <a:t>"experts" </a:t>
            </a:r>
            <a:r>
              <a:rPr lang="en-US" dirty="0"/>
              <a:t>in designing and approving protective systems.</a:t>
            </a:r>
          </a:p>
          <a:p>
            <a:pPr marL="0" lvl="1"/>
            <a:endParaRPr lang="en-US" dirty="0"/>
          </a:p>
          <a:p>
            <a:r>
              <a:rPr lang="en-US" dirty="0"/>
              <a:t>The law states that the RPE needs to be registered in the state where the</a:t>
            </a:r>
          </a:p>
          <a:p>
            <a:r>
              <a:rPr lang="en-US" dirty="0"/>
              <a:t>work is performed. It goes on to state, however, that an out of state</a:t>
            </a:r>
          </a:p>
          <a:p>
            <a:r>
              <a:rPr lang="en-US" dirty="0"/>
              <a:t>PE can approve tabulated data or manufactured protective systems that are used in</a:t>
            </a:r>
          </a:p>
          <a:p>
            <a:r>
              <a:rPr lang="en-US" dirty="0"/>
              <a:t>interstate commerce. Therefore, a construction company from Michigan can</a:t>
            </a:r>
          </a:p>
          <a:p>
            <a:r>
              <a:rPr lang="en-US" dirty="0"/>
              <a:t>come into Iowa and use their tabulated data or their protective systems that were</a:t>
            </a:r>
          </a:p>
          <a:p>
            <a:r>
              <a:rPr lang="en-US" dirty="0"/>
              <a:t>designed by a PE back in Michigan.</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44</a:t>
            </a:fld>
            <a:endParaRPr lang="en-US" kern="0" dirty="0">
              <a:solidFill>
                <a:sysClr val="windowText" lastClr="000000"/>
              </a:solidFill>
            </a:endParaRPr>
          </a:p>
        </p:txBody>
      </p:sp>
    </p:spTree>
    <p:extLst>
      <p:ext uri="{BB962C8B-B14F-4D97-AF65-F5344CB8AC3E}">
        <p14:creationId xmlns:p14="http://schemas.microsoft.com/office/powerpoint/2010/main" val="837281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45</a:t>
            </a:fld>
            <a:endParaRPr lang="en-US" kern="0" dirty="0">
              <a:solidFill>
                <a:sysClr val="windowText" lastClr="000000"/>
              </a:solidFill>
            </a:endParaRPr>
          </a:p>
        </p:txBody>
      </p:sp>
    </p:spTree>
    <p:extLst>
      <p:ext uri="{BB962C8B-B14F-4D97-AF65-F5344CB8AC3E}">
        <p14:creationId xmlns:p14="http://schemas.microsoft.com/office/powerpoint/2010/main" val="4080697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1200"/>
              </a:spcAft>
            </a:pPr>
            <a:r>
              <a:rPr lang="en-US" b="1" dirty="0"/>
              <a:t>Besides</a:t>
            </a:r>
            <a:r>
              <a:rPr lang="en-US" dirty="0"/>
              <a:t> collapsing of soils and cave-ins, there are other excavation and trenching hazards that has to be put in to consideration to protect employees while performing these tasks. These hazards can be listed as:</a:t>
            </a:r>
          </a:p>
          <a:p>
            <a:pPr marL="800100" lvl="1" indent="-342900">
              <a:spcAft>
                <a:spcPts val="1200"/>
              </a:spcAft>
              <a:buFont typeface="Arial" panose="020B0604020202020204" pitchFamily="34" charset="0"/>
              <a:buChar char="•"/>
            </a:pPr>
            <a:r>
              <a:rPr lang="en-US" b="1" dirty="0"/>
              <a:t>People falling </a:t>
            </a:r>
            <a:r>
              <a:rPr lang="en-US" dirty="0"/>
              <a:t>from above into trenches or lower areas of excavations</a:t>
            </a:r>
          </a:p>
          <a:p>
            <a:pPr marL="800100" lvl="1" indent="-342900">
              <a:spcAft>
                <a:spcPts val="1200"/>
              </a:spcAft>
              <a:buFont typeface="Arial" panose="020B0604020202020204" pitchFamily="34" charset="0"/>
              <a:buChar char="•"/>
            </a:pPr>
            <a:r>
              <a:rPr lang="en-US" b="1" dirty="0"/>
              <a:t>Falling loads </a:t>
            </a:r>
            <a:r>
              <a:rPr lang="en-US" dirty="0"/>
              <a:t>or equipment into excavations or trenches </a:t>
            </a:r>
          </a:p>
          <a:p>
            <a:pPr marL="800100" lvl="1" indent="-342900">
              <a:spcAft>
                <a:spcPts val="1200"/>
              </a:spcAft>
              <a:buFont typeface="Arial" panose="020B0604020202020204" pitchFamily="34" charset="0"/>
              <a:buChar char="•"/>
            </a:pPr>
            <a:r>
              <a:rPr lang="en-US" b="1" dirty="0"/>
              <a:t>Contact</a:t>
            </a:r>
            <a:r>
              <a:rPr lang="en-US" dirty="0"/>
              <a:t> with overhead and underground </a:t>
            </a:r>
            <a:r>
              <a:rPr lang="en-US" b="1" dirty="0"/>
              <a:t>power lines</a:t>
            </a:r>
          </a:p>
          <a:p>
            <a:pPr marL="800100" lvl="1" indent="-342900">
              <a:spcAft>
                <a:spcPts val="1200"/>
              </a:spcAft>
              <a:buFont typeface="Arial" panose="020B0604020202020204" pitchFamily="34" charset="0"/>
              <a:buChar char="•"/>
            </a:pPr>
            <a:r>
              <a:rPr lang="en-US" b="1" dirty="0"/>
              <a:t>Hazardous atmospheres</a:t>
            </a:r>
            <a:r>
              <a:rPr lang="en-US" dirty="0"/>
              <a:t>, toxic fumes, fire, explosion, electrocution and water accumulation</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b="1" dirty="0"/>
              <a:t>Stability of adjacent structures</a:t>
            </a:r>
            <a:r>
              <a:rPr lang="en-US" dirty="0"/>
              <a:t>; and</a:t>
            </a:r>
          </a:p>
          <a:p>
            <a:pPr marL="800100" lvl="1" indent="-342900">
              <a:spcAft>
                <a:spcPts val="1200"/>
              </a:spcAft>
              <a:buFont typeface="Arial" panose="020B0604020202020204" pitchFamily="34" charset="0"/>
              <a:buChar char="•"/>
            </a:pPr>
            <a:r>
              <a:rPr lang="en-US" dirty="0"/>
              <a:t>Use of </a:t>
            </a:r>
            <a:r>
              <a:rPr lang="en-US" b="1" dirty="0"/>
              <a:t>heavy machinery near</a:t>
            </a:r>
            <a:r>
              <a:rPr lang="en-US" dirty="0"/>
              <a:t> an excavation site (surcharge load and vibrations)</a:t>
            </a:r>
          </a:p>
          <a:p>
            <a:endParaRPr lang="en-US" dirty="0"/>
          </a:p>
        </p:txBody>
      </p:sp>
      <p:sp>
        <p:nvSpPr>
          <p:cNvPr id="4" name="Slide Number Placeholder 3"/>
          <p:cNvSpPr>
            <a:spLocks noGrp="1"/>
          </p:cNvSpPr>
          <p:nvPr>
            <p:ph type="sldNum" sz="quarter" idx="10"/>
          </p:nvPr>
        </p:nvSpPr>
        <p:spPr/>
        <p:txBody>
          <a:bodyPr/>
          <a:lstStyle/>
          <a:p>
            <a:fld id="{987650DD-0EC9-F747-945D-41EDBF2F74B4}" type="slidenum">
              <a:rPr lang="en-US" smtClean="0"/>
              <a:pPr/>
              <a:t>46</a:t>
            </a:fld>
            <a:endParaRPr lang="en-US"/>
          </a:p>
        </p:txBody>
      </p:sp>
    </p:spTree>
    <p:extLst>
      <p:ext uri="{BB962C8B-B14F-4D97-AF65-F5344CB8AC3E}">
        <p14:creationId xmlns:p14="http://schemas.microsoft.com/office/powerpoint/2010/main" val="1436232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190557"/>
          </a:xfrm>
        </p:spPr>
        <p:txBody>
          <a:bodyPr>
            <a:noAutofit/>
          </a:bodyPr>
          <a:lstStyle/>
          <a:p>
            <a:pPr>
              <a:spcAft>
                <a:spcPts val="1200"/>
              </a:spcAft>
            </a:pPr>
            <a:r>
              <a:rPr lang="en-US" dirty="0"/>
              <a:t>Struck-by injuries are produced by forcible contact or impact between the injured person and an object or piece of equipment. </a:t>
            </a:r>
          </a:p>
          <a:p>
            <a:pPr>
              <a:spcAft>
                <a:spcPts val="1200"/>
              </a:spcAft>
            </a:pPr>
            <a:r>
              <a:rPr lang="en-US" dirty="0"/>
              <a:t>During the excavation and trenching work, struck-by hazards are caused by </a:t>
            </a:r>
            <a:r>
              <a:rPr lang="en-US" b="1" dirty="0"/>
              <a:t>falling loads or materials moving equipment. </a:t>
            </a:r>
            <a:r>
              <a:rPr lang="en-US" dirty="0"/>
              <a:t>Some of the </a:t>
            </a:r>
            <a:r>
              <a:rPr lang="en-US" b="1" dirty="0"/>
              <a:t>common reasons </a:t>
            </a:r>
            <a:r>
              <a:rPr lang="en-US" dirty="0"/>
              <a:t>resulting in accidents are:</a:t>
            </a:r>
          </a:p>
          <a:p>
            <a:pPr marL="800100" lvl="1" indent="-342900">
              <a:spcAft>
                <a:spcPts val="1200"/>
              </a:spcAft>
              <a:buFont typeface="Arial" panose="020B0604020202020204" pitchFamily="34" charset="0"/>
              <a:buChar char="•"/>
            </a:pPr>
            <a:r>
              <a:rPr lang="en-US" dirty="0"/>
              <a:t>Entering the excavator’s </a:t>
            </a:r>
            <a:r>
              <a:rPr lang="en-US" b="1" dirty="0"/>
              <a:t>swing area</a:t>
            </a:r>
          </a:p>
          <a:p>
            <a:pPr marL="800100" lvl="1" indent="-342900">
              <a:spcAft>
                <a:spcPts val="1200"/>
              </a:spcAft>
              <a:buFont typeface="Arial" panose="020B0604020202020204" pitchFamily="34" charset="0"/>
              <a:buChar char="•"/>
            </a:pPr>
            <a:r>
              <a:rPr lang="en-US" dirty="0"/>
              <a:t>Using </a:t>
            </a:r>
            <a:r>
              <a:rPr lang="en-US" b="1" dirty="0"/>
              <a:t>quick-coupling devices </a:t>
            </a:r>
            <a:r>
              <a:rPr lang="en-US" dirty="0"/>
              <a:t>improperly: coupling devices </a:t>
            </a:r>
            <a:r>
              <a:rPr lang="en-US" b="1" dirty="0"/>
              <a:t>not locked </a:t>
            </a:r>
            <a:r>
              <a:rPr lang="en-US" dirty="0"/>
              <a:t>properly</a:t>
            </a:r>
          </a:p>
          <a:p>
            <a:pPr marL="800100" lvl="1" indent="-342900">
              <a:spcAft>
                <a:spcPts val="1200"/>
              </a:spcAft>
              <a:buFont typeface="Arial" panose="020B0604020202020204" pitchFamily="34" charset="0"/>
              <a:buChar char="•"/>
            </a:pPr>
            <a:r>
              <a:rPr lang="en-US" dirty="0"/>
              <a:t>Using </a:t>
            </a:r>
            <a:r>
              <a:rPr lang="en-US" b="1" dirty="0"/>
              <a:t>unsafe rigging methods </a:t>
            </a:r>
            <a:r>
              <a:rPr lang="en-US" dirty="0"/>
              <a:t>to drag a trench shield</a:t>
            </a:r>
          </a:p>
          <a:p>
            <a:r>
              <a:rPr lang="en-US" dirty="0"/>
              <a:t>Other leading causes of fatalities are rollovers, electrocutions, and slides into trenches after cave-ins.</a:t>
            </a:r>
          </a:p>
          <a:p>
            <a:pPr>
              <a:spcAft>
                <a:spcPts val="1200"/>
              </a:spcAft>
            </a:pPr>
            <a:r>
              <a:rPr lang="en-US" b="1" dirty="0"/>
              <a:t>Soil spoil </a:t>
            </a:r>
            <a:r>
              <a:rPr lang="en-US" dirty="0"/>
              <a:t>and other equipment </a:t>
            </a:r>
            <a:r>
              <a:rPr lang="en-US" b="1" dirty="0"/>
              <a:t>must</a:t>
            </a:r>
            <a:r>
              <a:rPr lang="en-US" dirty="0"/>
              <a:t> be positioned at </a:t>
            </a:r>
            <a:r>
              <a:rPr lang="en-US" b="1" dirty="0"/>
              <a:t>least 2 </a:t>
            </a:r>
            <a:r>
              <a:rPr lang="en-US" b="1" dirty="0" err="1"/>
              <a:t>ft</a:t>
            </a:r>
            <a:r>
              <a:rPr lang="en-US" b="1" dirty="0"/>
              <a:t> </a:t>
            </a:r>
            <a:r>
              <a:rPr lang="en-US" dirty="0"/>
              <a:t>from the excavation edge. </a:t>
            </a:r>
            <a:r>
              <a:rPr lang="en-US" b="1" dirty="0"/>
              <a:t>No one </a:t>
            </a:r>
            <a:r>
              <a:rPr lang="en-US" dirty="0"/>
              <a:t>should be allowed to </a:t>
            </a:r>
            <a:r>
              <a:rPr lang="en-US" b="1" dirty="0"/>
              <a:t>stand under </a:t>
            </a:r>
            <a:r>
              <a:rPr lang="en-US" dirty="0"/>
              <a:t>a suspended load or the </a:t>
            </a:r>
            <a:r>
              <a:rPr lang="en-US" b="1" dirty="0"/>
              <a:t>boom, arm, or bucket</a:t>
            </a:r>
            <a:r>
              <a:rPr lang="en-US" dirty="0"/>
              <a:t>. Load capacities when lifting materials shall not be exceeded.</a:t>
            </a:r>
          </a:p>
          <a:p>
            <a:r>
              <a:rPr lang="en-US" dirty="0"/>
              <a:t>Workers shall not be  allowed to stand under suspended loads or suspended machine components such as the boom, arm, or bucket. Workers shall not approach the equipment until they signal the operator to shut down the machine and receive acknowledgment from the operator.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47</a:t>
            </a:fld>
            <a:endParaRPr lang="en-US" kern="0" dirty="0">
              <a:solidFill>
                <a:sysClr val="windowText" lastClr="000000"/>
              </a:solidFill>
            </a:endParaRPr>
          </a:p>
        </p:txBody>
      </p:sp>
    </p:spTree>
    <p:extLst>
      <p:ext uri="{BB962C8B-B14F-4D97-AF65-F5344CB8AC3E}">
        <p14:creationId xmlns:p14="http://schemas.microsoft.com/office/powerpoint/2010/main" val="1173438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spcAft>
                <a:spcPts val="1200"/>
              </a:spcAft>
            </a:pPr>
            <a:r>
              <a:rPr lang="en-US" b="1" dirty="0"/>
              <a:t>Proper protection </a:t>
            </a:r>
            <a:r>
              <a:rPr lang="en-US" dirty="0"/>
              <a:t>(in the form of </a:t>
            </a:r>
            <a:r>
              <a:rPr lang="en-US" b="1" dirty="0"/>
              <a:t>Signs/Barricades</a:t>
            </a:r>
            <a:r>
              <a:rPr lang="en-US" dirty="0"/>
              <a:t>) must be installed around (sometimes over) the excavation to prevent direct falls into the excavation floor.</a:t>
            </a:r>
          </a:p>
          <a:p>
            <a:pPr marL="0" indent="0">
              <a:spcAft>
                <a:spcPts val="1200"/>
              </a:spcAft>
              <a:buFont typeface="Arial" panose="020B0604020202020204" pitchFamily="34" charset="0"/>
              <a:buNone/>
            </a:pPr>
            <a:r>
              <a:rPr lang="en-US" dirty="0"/>
              <a:t>It is not only people that  fall into the excavation, many times </a:t>
            </a:r>
            <a:r>
              <a:rPr lang="en-US" b="1" dirty="0"/>
              <a:t>machineries (equipment’s)</a:t>
            </a:r>
            <a:r>
              <a:rPr lang="en-US" dirty="0"/>
              <a:t> </a:t>
            </a:r>
            <a:r>
              <a:rPr lang="en-US" b="1" dirty="0"/>
              <a:t>and materials </a:t>
            </a:r>
            <a:r>
              <a:rPr lang="en-US" dirty="0"/>
              <a:t>which are not positioned safely also </a:t>
            </a:r>
            <a:r>
              <a:rPr lang="en-US" b="1" dirty="0"/>
              <a:t>fall into </a:t>
            </a:r>
            <a:r>
              <a:rPr lang="en-US" dirty="0"/>
              <a:t>the trench. Employees must be protected from loads or objects falling from lifting or digging equipment. Procedures designed to ensure their protection include: </a:t>
            </a:r>
          </a:p>
          <a:p>
            <a:pPr marL="171450" indent="-171450">
              <a:spcAft>
                <a:spcPts val="1200"/>
              </a:spcAft>
              <a:buFont typeface="Arial" panose="020B0604020202020204" pitchFamily="34" charset="0"/>
              <a:buChar char="•"/>
            </a:pPr>
            <a:r>
              <a:rPr lang="en-US" dirty="0"/>
              <a:t>Employees are not permitted to work under raised loads. </a:t>
            </a:r>
          </a:p>
          <a:p>
            <a:pPr marL="171450" indent="-171450">
              <a:spcAft>
                <a:spcPts val="1200"/>
              </a:spcAft>
              <a:buFont typeface="Arial" panose="020B0604020202020204" pitchFamily="34" charset="0"/>
              <a:buChar char="•"/>
            </a:pPr>
            <a:r>
              <a:rPr lang="en-US" dirty="0"/>
              <a:t>Employees are required to stand away from equipment that is being loaded or unloaded</a:t>
            </a:r>
          </a:p>
          <a:p>
            <a:pPr marL="171450" indent="-171450">
              <a:spcAft>
                <a:spcPts val="1200"/>
              </a:spcAft>
              <a:buFont typeface="Arial" panose="020B0604020202020204" pitchFamily="34" charset="0"/>
              <a:buChar char="•"/>
            </a:pPr>
            <a:r>
              <a:rPr lang="en-US" dirty="0"/>
              <a:t>Equipment operators or truck drivers may stay in their equipment during loading and unloading if the equipment is properly equipped with a cab shield or adequate canopy. </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48</a:t>
            </a:fld>
            <a:endParaRPr lang="en-US" kern="0" dirty="0">
              <a:solidFill>
                <a:sysClr val="windowText" lastClr="000000"/>
              </a:solidFill>
            </a:endParaRPr>
          </a:p>
        </p:txBody>
      </p:sp>
    </p:spTree>
    <p:extLst>
      <p:ext uri="{BB962C8B-B14F-4D97-AF65-F5344CB8AC3E}">
        <p14:creationId xmlns:p14="http://schemas.microsoft.com/office/powerpoint/2010/main" val="233826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4540250"/>
          </a:xfrm>
        </p:spPr>
        <p:txBody>
          <a:bodyPr>
            <a:normAutofit fontScale="55000" lnSpcReduction="20000"/>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1" dirty="0"/>
              <a:t>Underground utility </a:t>
            </a:r>
            <a:r>
              <a:rPr lang="en-US" sz="1800" dirty="0"/>
              <a:t>lines need to be </a:t>
            </a:r>
            <a:r>
              <a:rPr lang="en-US" sz="1800" b="1" dirty="0"/>
              <a:t>located</a:t>
            </a:r>
            <a:r>
              <a:rPr lang="en-US" sz="1800" dirty="0"/>
              <a:t> either by contacting utilities or by careful hand digging as these are potential source of high cost. Before starting work, the Excavation standards require employers to do the following: </a:t>
            </a:r>
          </a:p>
          <a:p>
            <a:pPr marL="171450" indent="-171450">
              <a:spcAft>
                <a:spcPts val="1200"/>
              </a:spcAft>
              <a:buFont typeface="Arial" panose="020B0604020202020204" pitchFamily="34" charset="0"/>
              <a:buChar char="•"/>
            </a:pPr>
            <a:r>
              <a:rPr lang="en-US" sz="1800" dirty="0"/>
              <a:t>Determine the approximate location(s) of utility installations — including sewer, telephone, fuel, electric, and water lines. One common industry practice is to call 811, the “Call Before You Dig” number, to establish the location of any underground utility installations in the work area.</a:t>
            </a:r>
          </a:p>
          <a:p>
            <a:pPr marL="171450" indent="-171450">
              <a:spcAft>
                <a:spcPts val="1200"/>
              </a:spcAft>
              <a:buFont typeface="Arial" panose="020B0604020202020204" pitchFamily="34" charset="0"/>
              <a:buChar char="•"/>
            </a:pPr>
            <a:r>
              <a:rPr lang="en-US" sz="1800" dirty="0"/>
              <a:t>Contact and notify the utility companies or owners involved to inform them of the proposed work within established or customary local response times.</a:t>
            </a:r>
          </a:p>
          <a:p>
            <a:pPr marL="171450" indent="-171450">
              <a:spcAft>
                <a:spcPts val="1200"/>
              </a:spcAft>
              <a:buFont typeface="Arial" panose="020B0604020202020204" pitchFamily="34" charset="0"/>
              <a:buChar char="•"/>
            </a:pPr>
            <a:r>
              <a:rPr lang="en-US" sz="1800" dirty="0"/>
              <a:t>Ask the utility companies or owners to establish the location of underground installations prior to the start of excavation work. If they cannot respond within 24 hours (unless the period required by state or local law is longer) or cannot establish the exact location of the utility installations, employers may proceed with caution, which includes using detection equipment or other acceptable means to locate utility installations.</a:t>
            </a:r>
            <a:endParaRPr lang="en-US" sz="1800" b="1" dirty="0"/>
          </a:p>
          <a:p>
            <a:pPr marL="171450" indent="-171450">
              <a:spcAft>
                <a:spcPts val="1200"/>
              </a:spcAft>
              <a:buFont typeface="Arial" panose="020B0604020202020204" pitchFamily="34" charset="0"/>
              <a:buChar char="•"/>
            </a:pPr>
            <a:r>
              <a:rPr lang="en-US" sz="1800" dirty="0"/>
              <a:t>Determine the exact location of underground installations by safe and acceptable means when excavation operations approach the approximate location of the installations. </a:t>
            </a:r>
          </a:p>
          <a:p>
            <a:pPr marL="171450" indent="-171450">
              <a:spcAft>
                <a:spcPts val="1200"/>
              </a:spcAft>
              <a:buFont typeface="Arial" panose="020B0604020202020204" pitchFamily="34" charset="0"/>
              <a:buChar char="•"/>
            </a:pPr>
            <a:r>
              <a:rPr lang="en-US" sz="1800" dirty="0"/>
              <a:t>Ensure that while the excavation is open, underground installations are protected, supported or removed as necessary to safeguard workers.</a:t>
            </a:r>
            <a:endParaRPr lang="en-US" sz="1800" b="1" dirty="0"/>
          </a:p>
          <a:p>
            <a:pPr>
              <a:spcAft>
                <a:spcPts val="1200"/>
              </a:spcAft>
            </a:pPr>
            <a:r>
              <a:rPr lang="en-US" sz="1800" dirty="0"/>
              <a:t>https://www.osha.gov/pls/oshaweb/owadisp.show_document?p_table=STANDARDS&amp;p_id=10775 </a:t>
            </a:r>
          </a:p>
          <a:p>
            <a:pPr>
              <a:spcAft>
                <a:spcPts val="1200"/>
              </a:spcAft>
            </a:pPr>
            <a:r>
              <a:rPr lang="en-US" sz="1800" dirty="0"/>
              <a:t>Besides being source of </a:t>
            </a:r>
            <a:r>
              <a:rPr lang="en-US" sz="1800" b="1" dirty="0"/>
              <a:t>direct injury </a:t>
            </a:r>
            <a:r>
              <a:rPr lang="en-US" sz="1800" dirty="0"/>
              <a:t>(fire, explosion and/or electrocution) to the workers, there is a huge potential of </a:t>
            </a:r>
            <a:r>
              <a:rPr lang="en-US" sz="1800" b="1" dirty="0"/>
              <a:t>disruption of electrical</a:t>
            </a:r>
            <a:r>
              <a:rPr lang="en-US" sz="1800" dirty="0"/>
              <a:t>, gas or communication services to the </a:t>
            </a:r>
            <a:r>
              <a:rPr lang="en-US" sz="1800" b="1" dirty="0"/>
              <a:t>end-users</a:t>
            </a:r>
            <a:r>
              <a:rPr lang="en-US" sz="1800" dirty="0"/>
              <a:t> in the surrounding areas.</a:t>
            </a:r>
          </a:p>
          <a:p>
            <a:pPr>
              <a:spcAft>
                <a:spcPts val="1200"/>
              </a:spcAft>
            </a:pPr>
            <a:r>
              <a:rPr lang="en-US" sz="1800" dirty="0"/>
              <a:t>In the vicinity of </a:t>
            </a:r>
            <a:r>
              <a:rPr lang="en-US" sz="1800" b="1" dirty="0"/>
              <a:t>high-voltage power </a:t>
            </a:r>
            <a:r>
              <a:rPr lang="en-US" sz="1800" dirty="0"/>
              <a:t>lines, </a:t>
            </a:r>
            <a:r>
              <a:rPr lang="en-US" sz="1800" b="1" dirty="0"/>
              <a:t>no work </a:t>
            </a:r>
            <a:r>
              <a:rPr lang="en-US" sz="1800" dirty="0"/>
              <a:t>should be conducted </a:t>
            </a:r>
            <a:r>
              <a:rPr lang="en-US" sz="1800" b="1" dirty="0"/>
              <a:t>within 10 </a:t>
            </a:r>
            <a:r>
              <a:rPr lang="en-US" sz="1800" b="1" dirty="0" err="1"/>
              <a:t>ft</a:t>
            </a:r>
            <a:r>
              <a:rPr lang="en-US" sz="1800" b="1" dirty="0"/>
              <a:t> </a:t>
            </a:r>
            <a:r>
              <a:rPr lang="en-US" sz="1800" dirty="0"/>
              <a:t>of the power lines. For works </a:t>
            </a:r>
            <a:r>
              <a:rPr lang="en-US" sz="1800" b="1" dirty="0"/>
              <a:t>within 10 ft </a:t>
            </a:r>
            <a:r>
              <a:rPr lang="en-US" sz="1800" dirty="0"/>
              <a:t>of the power lines, the utility company must be informed so as to </a:t>
            </a:r>
            <a:r>
              <a:rPr lang="en-US" sz="1800" b="1" dirty="0"/>
              <a:t>coordinate work </a:t>
            </a:r>
            <a:r>
              <a:rPr lang="en-US" sz="1800" dirty="0"/>
              <a:t>schedules (to De-energize and ground the lines, temporarily raise or move the lines)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49</a:t>
            </a:fld>
            <a:endParaRPr lang="en-US" kern="0" dirty="0">
              <a:solidFill>
                <a:sysClr val="windowText" lastClr="000000"/>
              </a:solidFill>
            </a:endParaRPr>
          </a:p>
        </p:txBody>
      </p:sp>
    </p:spTree>
    <p:extLst>
      <p:ext uri="{BB962C8B-B14F-4D97-AF65-F5344CB8AC3E}">
        <p14:creationId xmlns:p14="http://schemas.microsoft.com/office/powerpoint/2010/main" val="28419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training covers workers rights under OSH Act, </a:t>
            </a:r>
            <a:r>
              <a:rPr lang="en-US" dirty="0">
                <a:ea typeface="ＭＳ Ｐゴシック" charset="-128"/>
                <a:cs typeface="Times New Roman" panose="02020603050405020304" pitchFamily="18" charset="0"/>
              </a:rPr>
              <a:t>health hazards associated with excavation and trenching operations, specific workplace tasks that could expose employees to cave-in hazards , and specific measures that can be implemented to protect employees from cave-ins. </a:t>
            </a:r>
          </a:p>
          <a:p>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5</a:t>
            </a:fld>
            <a:endParaRPr lang="en-US" dirty="0"/>
          </a:p>
        </p:txBody>
      </p:sp>
    </p:spTree>
    <p:extLst>
      <p:ext uri="{BB962C8B-B14F-4D97-AF65-F5344CB8AC3E}">
        <p14:creationId xmlns:p14="http://schemas.microsoft.com/office/powerpoint/2010/main" val="2179060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spcAft>
                <a:spcPts val="1200"/>
              </a:spcAft>
            </a:pPr>
            <a:r>
              <a:rPr lang="en-US" b="1" dirty="0"/>
              <a:t>Hazardous atmospheres </a:t>
            </a:r>
            <a:r>
              <a:rPr lang="en-US" dirty="0"/>
              <a:t>could occur in excavations near landfills, sites contaminated by leaking gas lines or storage tanks, in sewers, and in other confined spaces. </a:t>
            </a:r>
          </a:p>
          <a:p>
            <a:pPr>
              <a:spcAft>
                <a:spcPts val="1200"/>
              </a:spcAft>
            </a:pPr>
            <a:r>
              <a:rPr lang="en-US" dirty="0"/>
              <a:t>Atmospheric testing </a:t>
            </a:r>
            <a:r>
              <a:rPr lang="en-US" b="1" dirty="0"/>
              <a:t>is required before workers enter an excavation greater than 4 feet </a:t>
            </a:r>
            <a:r>
              <a:rPr lang="en-US" dirty="0"/>
              <a:t>(1.22 meters</a:t>
            </a:r>
            <a:r>
              <a:rPr lang="en-US" b="1" dirty="0"/>
              <a:t>) in depth where an oxygen deficiency or a hazardous atmosphere is present or could reasonably be expected</a:t>
            </a:r>
            <a:r>
              <a:rPr lang="en-US" dirty="0"/>
              <a:t>, such as in excavations in landfill areas or excavations in areas where hazardous substances are stored nearby</a:t>
            </a:r>
          </a:p>
          <a:p>
            <a:pPr marL="800100" lvl="1" indent="-342900">
              <a:spcAft>
                <a:spcPts val="1200"/>
              </a:spcAft>
              <a:buFont typeface="Arial" panose="020B0604020202020204" pitchFamily="34" charset="0"/>
              <a:buChar char="•"/>
            </a:pPr>
            <a:r>
              <a:rPr lang="en-US" dirty="0"/>
              <a:t>In such cases, a </a:t>
            </a:r>
            <a:r>
              <a:rPr lang="en-US" b="1" dirty="0"/>
              <a:t>competent person </a:t>
            </a:r>
            <a:r>
              <a:rPr lang="en-US" dirty="0"/>
              <a:t>must </a:t>
            </a:r>
            <a:r>
              <a:rPr lang="en-US" b="1" dirty="0"/>
              <a:t>test</a:t>
            </a:r>
            <a:r>
              <a:rPr lang="en-US" dirty="0"/>
              <a:t> for </a:t>
            </a:r>
            <a:r>
              <a:rPr lang="en-US" b="1" dirty="0"/>
              <a:t>oxygen</a:t>
            </a:r>
            <a:r>
              <a:rPr lang="en-US" dirty="0"/>
              <a:t> deficiency and hazardous atmospheres before entering the excavation.</a:t>
            </a:r>
          </a:p>
          <a:p>
            <a:pPr marL="800100" lvl="1" indent="-342900">
              <a:spcAft>
                <a:spcPts val="1200"/>
              </a:spcAft>
              <a:buFont typeface="Arial" panose="020B0604020202020204" pitchFamily="34" charset="0"/>
              <a:buChar char="•"/>
            </a:pPr>
            <a:r>
              <a:rPr lang="en-US" b="1" dirty="0"/>
              <a:t>oxygen</a:t>
            </a:r>
            <a:r>
              <a:rPr lang="en-US" dirty="0"/>
              <a:t> levels should </a:t>
            </a:r>
            <a:r>
              <a:rPr lang="en-US" b="1" dirty="0"/>
              <a:t>not be less than 19.5</a:t>
            </a:r>
            <a:r>
              <a:rPr lang="en-US" b="1" baseline="0" dirty="0"/>
              <a:t> % (1926.651(g)(1)(i) https://www.osha.gov/pls/oshaweb/owadisp.show_document?p_table=standards&amp;p_id=10775</a:t>
            </a:r>
            <a:endParaRPr lang="en-US" b="1" dirty="0"/>
          </a:p>
          <a:p>
            <a:pPr>
              <a:spcAft>
                <a:spcPts val="1200"/>
              </a:spcAft>
            </a:pPr>
            <a:r>
              <a:rPr lang="en-US" dirty="0"/>
              <a:t>If hazardous atmospheric conditions exist or may reasonably be expected to develop in an excavation, the employer must ensure the ready availability of emergency rescue equipment, such as breathing apparatus, a safety harness and line, or a basket stretcher. This equipment must be attended when in use. In the case of  hazardous atmosphere proper respirators and/or </a:t>
            </a:r>
            <a:r>
              <a:rPr lang="en-US" b="1" dirty="0"/>
              <a:t>ventilation</a:t>
            </a:r>
            <a:r>
              <a:rPr lang="en-US" dirty="0"/>
              <a:t> system must be used.</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50</a:t>
            </a:fld>
            <a:endParaRPr lang="en-US" kern="0" dirty="0">
              <a:solidFill>
                <a:sysClr val="windowText" lastClr="000000"/>
              </a:solidFill>
            </a:endParaRPr>
          </a:p>
        </p:txBody>
      </p:sp>
    </p:spTree>
    <p:extLst>
      <p:ext uri="{BB962C8B-B14F-4D97-AF65-F5344CB8AC3E}">
        <p14:creationId xmlns:p14="http://schemas.microsoft.com/office/powerpoint/2010/main" val="3833547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pPr>
              <a:spcAft>
                <a:spcPts val="1200"/>
              </a:spcAft>
            </a:pPr>
            <a:r>
              <a:rPr lang="en-US" dirty="0"/>
              <a:t>Excavation operations </a:t>
            </a:r>
            <a:r>
              <a:rPr lang="en-US" b="1" dirty="0"/>
              <a:t>endanger</a:t>
            </a:r>
            <a:r>
              <a:rPr lang="en-US" dirty="0"/>
              <a:t> the stability of </a:t>
            </a:r>
            <a:r>
              <a:rPr lang="en-US" b="1" dirty="0"/>
              <a:t>adjoining structures which may put the occupant as well as the workers at risk in the event of a collapse of adjacent structure.</a:t>
            </a:r>
            <a:endParaRPr lang="en-US" dirty="0"/>
          </a:p>
          <a:p>
            <a:pPr>
              <a:spcAft>
                <a:spcPts val="1200"/>
              </a:spcAft>
            </a:pPr>
            <a:r>
              <a:rPr lang="en-US" dirty="0"/>
              <a:t>To  prevent such events, employers have to make sure that </a:t>
            </a:r>
            <a:r>
              <a:rPr lang="en-US" b="1" dirty="0"/>
              <a:t>structures</a:t>
            </a:r>
            <a:r>
              <a:rPr lang="en-US" dirty="0"/>
              <a:t>, </a:t>
            </a:r>
            <a:r>
              <a:rPr lang="en-US" b="1" dirty="0"/>
              <a:t>roadways</a:t>
            </a:r>
            <a:r>
              <a:rPr lang="en-US" dirty="0"/>
              <a:t>, and </a:t>
            </a:r>
            <a:r>
              <a:rPr lang="en-US" b="1" dirty="0"/>
              <a:t>sidewalks</a:t>
            </a:r>
            <a:r>
              <a:rPr lang="en-US" dirty="0"/>
              <a:t> adjacent to the excavation are </a:t>
            </a:r>
            <a:r>
              <a:rPr lang="en-US" b="1" dirty="0"/>
              <a:t>adequately supported </a:t>
            </a:r>
            <a:r>
              <a:rPr lang="en-US" dirty="0"/>
              <a:t>when conducting excavation works.</a:t>
            </a:r>
          </a:p>
          <a:p>
            <a:pPr>
              <a:spcAft>
                <a:spcPts val="1200"/>
              </a:spcAft>
            </a:pPr>
            <a:r>
              <a:rPr lang="en-US" b="1" dirty="0"/>
              <a:t>An appropriate support </a:t>
            </a:r>
            <a:r>
              <a:rPr lang="en-US" dirty="0"/>
              <a:t>system – such as shoring or bracing –  must be used if the excavation could affect the stability of nearby buildings, sidewalks, and roads. Do not excavate </a:t>
            </a:r>
            <a:r>
              <a:rPr lang="en-US" b="1" dirty="0"/>
              <a:t>below the base or footing </a:t>
            </a:r>
            <a:r>
              <a:rPr lang="en-US" dirty="0"/>
              <a:t>of any foundation that might endanger employees unless you do one of the following:</a:t>
            </a:r>
          </a:p>
          <a:p>
            <a:pPr marL="1200150" lvl="2" indent="-342900">
              <a:spcAft>
                <a:spcPts val="1200"/>
              </a:spcAft>
              <a:buFont typeface="Arial" panose="020B0604020202020204" pitchFamily="34" charset="0"/>
              <a:buChar char="•"/>
            </a:pPr>
            <a:r>
              <a:rPr lang="en-US" dirty="0"/>
              <a:t>Use a support system that protects employees and keeps the structure stable.</a:t>
            </a:r>
          </a:p>
          <a:p>
            <a:pPr marL="1200150" lvl="2" indent="-342900">
              <a:spcAft>
                <a:spcPts val="1200"/>
              </a:spcAft>
              <a:buFont typeface="Arial" panose="020B0604020202020204" pitchFamily="34" charset="0"/>
              <a:buChar char="•"/>
            </a:pPr>
            <a:r>
              <a:rPr lang="en-US" dirty="0"/>
              <a:t>Ensure that the excavation is in stable rock.</a:t>
            </a:r>
          </a:p>
          <a:p>
            <a:pPr marL="1200150" lvl="2" indent="-342900">
              <a:spcAft>
                <a:spcPts val="1200"/>
              </a:spcAft>
              <a:buFont typeface="Arial" panose="020B0604020202020204" pitchFamily="34" charset="0"/>
              <a:buChar char="•"/>
            </a:pPr>
            <a:r>
              <a:rPr lang="en-US" dirty="0"/>
              <a:t>Have a registered professional engineer determine that the structure will not be affected by the excavation work.</a:t>
            </a:r>
          </a:p>
          <a:p>
            <a:pPr marL="1200150" lvl="2" indent="-342900">
              <a:spcAft>
                <a:spcPts val="1200"/>
              </a:spcAft>
              <a:buFont typeface="Arial" panose="020B0604020202020204" pitchFamily="34" charset="0"/>
              <a:buChar char="•"/>
            </a:pPr>
            <a:r>
              <a:rPr lang="en-US" dirty="0"/>
              <a:t>Have a registered professional engineer determine that the excavation work will not endanger employees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51</a:t>
            </a:fld>
            <a:endParaRPr lang="en-US" kern="0" dirty="0">
              <a:solidFill>
                <a:sysClr val="windowText" lastClr="000000"/>
              </a:solidFill>
            </a:endParaRPr>
          </a:p>
        </p:txBody>
      </p:sp>
    </p:spTree>
    <p:extLst>
      <p:ext uri="{BB962C8B-B14F-4D97-AF65-F5344CB8AC3E}">
        <p14:creationId xmlns:p14="http://schemas.microsoft.com/office/powerpoint/2010/main" val="429488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r>
              <a:rPr lang="en-US" dirty="0"/>
              <a:t>Trench rescue is hazardous for responding personnel.</a:t>
            </a:r>
            <a:r>
              <a:rPr lang="en-US" b="0" dirty="0"/>
              <a:t> Per  OSHA’s newsletter, </a:t>
            </a:r>
            <a:r>
              <a:rPr lang="en-US" b="1" dirty="0"/>
              <a:t>65 %</a:t>
            </a:r>
            <a:r>
              <a:rPr lang="en-US" dirty="0"/>
              <a:t> of all would be </a:t>
            </a:r>
            <a:r>
              <a:rPr lang="en-US" b="1" dirty="0"/>
              <a:t>rescuers</a:t>
            </a:r>
            <a:r>
              <a:rPr lang="en-US" dirty="0"/>
              <a:t> become </a:t>
            </a:r>
            <a:r>
              <a:rPr lang="en-US" b="1" dirty="0"/>
              <a:t>victims,</a:t>
            </a:r>
            <a:r>
              <a:rPr lang="en-US" dirty="0"/>
              <a:t> because proper safety procedures are not followed. </a:t>
            </a:r>
            <a:r>
              <a:rPr lang="en-US" b="0" i="0" kern="1200" dirty="0">
                <a:solidFill>
                  <a:schemeClr val="tx1"/>
                </a:solidFill>
                <a:effectLst/>
                <a:latin typeface="+mn-lt"/>
                <a:ea typeface="+mn-ea"/>
                <a:cs typeface="+mn-cs"/>
              </a:rPr>
              <a:t>A collapsed trench or excavation has greater than a 50 percent chance of collapsing again, particularly when rescuers are digging out the original victims. This potential secondary collapse, combined with numerous other factors such as adverse weather, hazardous atmospheres, release of gas from ruptured lines, broken water lines, the number of victims, and department capabilities, makes such a response challenging.</a:t>
            </a:r>
          </a:p>
          <a:p>
            <a:endParaRPr lang="en-US"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If hazardous atmospheric conditions exist </a:t>
            </a:r>
            <a:r>
              <a:rPr lang="en-US" sz="1200" dirty="0"/>
              <a:t>or may reasonably be expected to develop in an excavation, </a:t>
            </a:r>
            <a:r>
              <a:rPr lang="en-US" sz="1200" b="1" dirty="0"/>
              <a:t>the employer must ensure the ready availability of emergency rescue equipment</a:t>
            </a:r>
            <a:r>
              <a:rPr lang="en-US" sz="1200" dirty="0"/>
              <a:t>, such as </a:t>
            </a:r>
            <a:r>
              <a:rPr lang="en-US" sz="1200" b="1" dirty="0"/>
              <a:t>breathing apparatus, a safety harness and line, or a basket stretcher</a:t>
            </a:r>
          </a:p>
          <a:p>
            <a:endParaRPr lang="en-US" b="0" i="0" kern="1200" dirty="0">
              <a:solidFill>
                <a:schemeClr val="tx1"/>
              </a:solidFill>
              <a:effectLst/>
              <a:latin typeface="+mn-lt"/>
              <a:ea typeface="+mn-ea"/>
              <a:cs typeface="+mn-cs"/>
            </a:endParaRPr>
          </a:p>
          <a:p>
            <a:endParaRPr lang="en-US" dirty="0"/>
          </a:p>
          <a:p>
            <a:pPr>
              <a:spcAft>
                <a:spcPts val="1200"/>
              </a:spcAft>
            </a:pPr>
            <a:r>
              <a:rPr lang="en-US" dirty="0"/>
              <a:t>In the event of any </a:t>
            </a:r>
            <a:r>
              <a:rPr lang="en-US" b="1" dirty="0"/>
              <a:t>emergency situation </a:t>
            </a:r>
            <a:r>
              <a:rPr lang="en-US" dirty="0"/>
              <a:t>requiring rescue from an excavation workers shall </a:t>
            </a:r>
            <a:r>
              <a:rPr lang="en-US" b="1" dirty="0"/>
              <a:t>not enter</a:t>
            </a:r>
            <a:r>
              <a:rPr lang="en-US" dirty="0"/>
              <a:t> an </a:t>
            </a:r>
            <a:r>
              <a:rPr lang="en-US" b="1" dirty="0"/>
              <a:t>unprotected excavation </a:t>
            </a:r>
            <a:r>
              <a:rPr lang="en-US" dirty="0"/>
              <a:t>to perform rescue and l</a:t>
            </a:r>
            <a:r>
              <a:rPr lang="en-US" b="1" dirty="0"/>
              <a:t>ocal emergency </a:t>
            </a:r>
            <a:r>
              <a:rPr lang="en-US" dirty="0"/>
              <a:t>services must be </a:t>
            </a:r>
            <a:r>
              <a:rPr lang="en-US" b="1" dirty="0"/>
              <a:t>notified</a:t>
            </a:r>
            <a:r>
              <a:rPr lang="en-US" b="0" dirty="0"/>
              <a:t>. </a:t>
            </a:r>
            <a:r>
              <a:rPr lang="en-US" b="1" dirty="0"/>
              <a:t>Rescue operations that can be performed safely </a:t>
            </a:r>
            <a:r>
              <a:rPr lang="en-US" dirty="0"/>
              <a:t>from </a:t>
            </a:r>
            <a:r>
              <a:rPr lang="en-US" b="1" dirty="0"/>
              <a:t>outside</a:t>
            </a:r>
            <a:r>
              <a:rPr lang="en-US" dirty="0"/>
              <a:t> the excavation, such </a:t>
            </a:r>
            <a:r>
              <a:rPr lang="en-US" b="1" dirty="0"/>
              <a:t>as hoisting a harnessed victim</a:t>
            </a:r>
            <a:r>
              <a:rPr lang="en-US" dirty="0"/>
              <a:t>, will be carried out.  </a:t>
            </a:r>
            <a:r>
              <a:rPr lang="en-US" b="1" dirty="0"/>
              <a:t>Other personnel </a:t>
            </a:r>
            <a:r>
              <a:rPr lang="en-US" dirty="0"/>
              <a:t>in the excavation will </a:t>
            </a:r>
            <a:r>
              <a:rPr lang="en-US" b="1" dirty="0"/>
              <a:t>exit immediately </a:t>
            </a:r>
            <a:r>
              <a:rPr lang="en-US" dirty="0"/>
              <a:t>and may provide assistance only when their own safety is ensured.</a:t>
            </a:r>
          </a:p>
          <a:p>
            <a:endParaRPr lang="en-US" dirty="0"/>
          </a:p>
          <a:p>
            <a:r>
              <a:rPr lang="en-US" dirty="0"/>
              <a:t>Sources: https://www.osha.gov/SLTC/trenchingexcavation/newsletter.html  and https://www.osha.gov/Publications/osha2226.pdf</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52</a:t>
            </a:fld>
            <a:endParaRPr lang="en-US" kern="0" dirty="0">
              <a:solidFill>
                <a:sysClr val="windowText" lastClr="000000"/>
              </a:solidFill>
            </a:endParaRPr>
          </a:p>
        </p:txBody>
      </p:sp>
    </p:spTree>
    <p:extLst>
      <p:ext uri="{BB962C8B-B14F-4D97-AF65-F5344CB8AC3E}">
        <p14:creationId xmlns:p14="http://schemas.microsoft.com/office/powerpoint/2010/main" val="2170217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r>
              <a:rPr lang="en-US" dirty="0"/>
              <a:t>Here are some safe practices to be followed in the event of emergency rescue operations:</a:t>
            </a:r>
          </a:p>
          <a:p>
            <a:endParaRPr lang="en-US" dirty="0"/>
          </a:p>
          <a:p>
            <a:pPr marL="628650" lvl="1" indent="-171450">
              <a:spcBef>
                <a:spcPts val="600"/>
              </a:spcBef>
              <a:spcAft>
                <a:spcPts val="600"/>
              </a:spcAft>
              <a:buFont typeface="Arial" panose="020B0604020202020204" pitchFamily="34" charset="0"/>
              <a:buChar char="•"/>
            </a:pPr>
            <a:r>
              <a:rPr lang="en-US" sz="1200" dirty="0"/>
              <a:t>Get </a:t>
            </a:r>
            <a:r>
              <a:rPr lang="en-US" sz="1200" b="1" dirty="0"/>
              <a:t>general description </a:t>
            </a:r>
            <a:r>
              <a:rPr lang="en-US" sz="1200" dirty="0"/>
              <a:t>of the incident, the number and location of victims.</a:t>
            </a:r>
          </a:p>
          <a:p>
            <a:pPr marL="628650" lvl="1" indent="-171450">
              <a:spcBef>
                <a:spcPts val="600"/>
              </a:spcBef>
              <a:spcAft>
                <a:spcPts val="600"/>
              </a:spcAft>
              <a:buFont typeface="Arial" panose="020B0604020202020204" pitchFamily="34" charset="0"/>
              <a:buChar char="•"/>
            </a:pPr>
            <a:r>
              <a:rPr lang="en-US" sz="1200" dirty="0"/>
              <a:t>Determine if it is a </a:t>
            </a:r>
            <a:r>
              <a:rPr lang="en-US" sz="1200" b="1" dirty="0"/>
              <a:t>rescue</a:t>
            </a:r>
            <a:r>
              <a:rPr lang="en-US" sz="1200" dirty="0"/>
              <a:t> or a </a:t>
            </a:r>
            <a:r>
              <a:rPr lang="en-US" sz="1200" b="1" dirty="0"/>
              <a:t>recovery</a:t>
            </a:r>
          </a:p>
          <a:p>
            <a:pPr marL="628650" lvl="1" indent="-171450">
              <a:spcBef>
                <a:spcPts val="600"/>
              </a:spcBef>
              <a:spcAft>
                <a:spcPts val="600"/>
              </a:spcAft>
              <a:buFont typeface="Arial" panose="020B0604020202020204" pitchFamily="34" charset="0"/>
              <a:buChar char="•"/>
            </a:pPr>
            <a:r>
              <a:rPr lang="en-US" sz="1200" b="1" dirty="0"/>
              <a:t>Remove</a:t>
            </a:r>
            <a:r>
              <a:rPr lang="en-US" sz="1200" dirty="0"/>
              <a:t> </a:t>
            </a:r>
            <a:r>
              <a:rPr lang="en-US" sz="1200" b="1" dirty="0"/>
              <a:t>non-essential</a:t>
            </a:r>
            <a:r>
              <a:rPr lang="en-US" sz="1200" dirty="0"/>
              <a:t> personnel from the area, </a:t>
            </a:r>
            <a:r>
              <a:rPr lang="en-US" sz="1200" b="1" dirty="0"/>
              <a:t>restrict entry</a:t>
            </a:r>
            <a:r>
              <a:rPr lang="en-US" sz="1200" dirty="0"/>
              <a:t>, and </a:t>
            </a:r>
            <a:r>
              <a:rPr lang="en-US" sz="1200" b="1" dirty="0"/>
              <a:t>establish</a:t>
            </a:r>
            <a:r>
              <a:rPr lang="en-US" sz="1200" dirty="0"/>
              <a:t> visible access </a:t>
            </a:r>
            <a:r>
              <a:rPr lang="en-US" sz="1200" b="1" dirty="0"/>
              <a:t>control points</a:t>
            </a:r>
            <a:r>
              <a:rPr lang="en-US" sz="1200" dirty="0"/>
              <a:t>. </a:t>
            </a:r>
          </a:p>
          <a:p>
            <a:pPr marL="628650" lvl="1" indent="-171450">
              <a:spcBef>
                <a:spcPts val="600"/>
              </a:spcBef>
              <a:spcAft>
                <a:spcPts val="600"/>
              </a:spcAft>
              <a:buFont typeface="Arial" panose="020B0604020202020204" pitchFamily="34" charset="0"/>
              <a:buChar char="•"/>
            </a:pPr>
            <a:r>
              <a:rPr lang="en-US" sz="1200" dirty="0"/>
              <a:t>Locate </a:t>
            </a:r>
            <a:r>
              <a:rPr lang="en-US" sz="1200" b="1" dirty="0"/>
              <a:t>incident scene hazards </a:t>
            </a:r>
            <a:r>
              <a:rPr lang="en-US" sz="1200" dirty="0"/>
              <a:t>including disrupted or exposed utilities, flowing water; locate all utilities.</a:t>
            </a:r>
          </a:p>
          <a:p>
            <a:pPr marL="628650" lvl="1" indent="-171450">
              <a:spcBef>
                <a:spcPts val="600"/>
              </a:spcBef>
              <a:spcAft>
                <a:spcPts val="600"/>
              </a:spcAft>
              <a:buFont typeface="Arial" panose="020B0604020202020204" pitchFamily="34" charset="0"/>
              <a:buChar char="•"/>
            </a:pPr>
            <a:r>
              <a:rPr lang="en-US" sz="1200" b="1" dirty="0"/>
              <a:t>No personnel </a:t>
            </a:r>
            <a:r>
              <a:rPr lang="en-US" sz="1200" dirty="0"/>
              <a:t>shall be allowed to </a:t>
            </a:r>
            <a:r>
              <a:rPr lang="en-US" sz="1200" b="1" dirty="0"/>
              <a:t>enter</a:t>
            </a:r>
            <a:r>
              <a:rPr lang="en-US" sz="1200" dirty="0"/>
              <a:t> an unprotected trench to render patient care or help.</a:t>
            </a:r>
          </a:p>
          <a:p>
            <a:pPr marL="628650" lvl="1" indent="-171450">
              <a:spcBef>
                <a:spcPts val="600"/>
              </a:spcBef>
              <a:spcAft>
                <a:spcPts val="600"/>
              </a:spcAft>
              <a:buFont typeface="Arial" panose="020B0604020202020204" pitchFamily="34" charset="0"/>
              <a:buChar char="•"/>
            </a:pPr>
            <a:r>
              <a:rPr lang="en-US" sz="1200" dirty="0"/>
              <a:t>All </a:t>
            </a:r>
            <a:r>
              <a:rPr lang="en-US" sz="1200" b="1" dirty="0"/>
              <a:t>trenches</a:t>
            </a:r>
            <a:r>
              <a:rPr lang="en-US" sz="1200" dirty="0"/>
              <a:t> shall be </a:t>
            </a:r>
            <a:r>
              <a:rPr lang="en-US" sz="1200" b="1" dirty="0"/>
              <a:t>safe</a:t>
            </a:r>
            <a:r>
              <a:rPr lang="en-US" sz="1200" dirty="0"/>
              <a:t> and </a:t>
            </a:r>
            <a:r>
              <a:rPr lang="en-US" sz="1200" b="1" dirty="0"/>
              <a:t>protected</a:t>
            </a:r>
            <a:r>
              <a:rPr lang="en-US" sz="1200" dirty="0"/>
              <a:t> using approved methods prior to entry.</a:t>
            </a:r>
          </a:p>
          <a:p>
            <a:pPr marL="628650" lvl="1" indent="-171450">
              <a:spcBef>
                <a:spcPts val="600"/>
              </a:spcBef>
              <a:spcAft>
                <a:spcPts val="600"/>
              </a:spcAft>
              <a:buFont typeface="Arial" panose="020B0604020202020204" pitchFamily="34" charset="0"/>
              <a:buChar char="•"/>
            </a:pPr>
            <a:r>
              <a:rPr lang="en-US" sz="1200" b="1" dirty="0"/>
              <a:t>Shut down </a:t>
            </a:r>
            <a:r>
              <a:rPr lang="en-US" sz="1200" dirty="0"/>
              <a:t>all </a:t>
            </a:r>
            <a:r>
              <a:rPr lang="en-US" sz="1200" b="1" dirty="0"/>
              <a:t>heavy equipment </a:t>
            </a:r>
            <a:r>
              <a:rPr lang="en-US" sz="1200" dirty="0"/>
              <a:t>operations.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53</a:t>
            </a:fld>
            <a:endParaRPr lang="en-US" kern="0" dirty="0">
              <a:solidFill>
                <a:sysClr val="windowText" lastClr="000000"/>
              </a:solidFill>
            </a:endParaRPr>
          </a:p>
        </p:txBody>
      </p:sp>
    </p:spTree>
    <p:extLst>
      <p:ext uri="{BB962C8B-B14F-4D97-AF65-F5344CB8AC3E}">
        <p14:creationId xmlns:p14="http://schemas.microsoft.com/office/powerpoint/2010/main" val="1265422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628650" lvl="1" indent="-171450">
              <a:spcBef>
                <a:spcPts val="1200"/>
              </a:spcBef>
              <a:spcAft>
                <a:spcPts val="600"/>
              </a:spcAft>
              <a:buFont typeface="Arial" panose="020B0604020202020204" pitchFamily="34" charset="0"/>
              <a:buChar char="•"/>
            </a:pPr>
            <a:r>
              <a:rPr lang="en-US" sz="1200" dirty="0"/>
              <a:t>Personnel shall approach the trench </a:t>
            </a:r>
            <a:r>
              <a:rPr lang="en-US" sz="1200" b="1" dirty="0"/>
              <a:t>from the end</a:t>
            </a:r>
            <a:r>
              <a:rPr lang="en-US" sz="1200" dirty="0"/>
              <a:t>.</a:t>
            </a:r>
          </a:p>
          <a:p>
            <a:pPr marL="628650" lvl="1" indent="-171450">
              <a:spcBef>
                <a:spcPts val="1200"/>
              </a:spcBef>
              <a:spcAft>
                <a:spcPts val="600"/>
              </a:spcAft>
              <a:buFont typeface="Arial" panose="020B0604020202020204" pitchFamily="34" charset="0"/>
              <a:buChar char="•"/>
            </a:pPr>
            <a:r>
              <a:rPr lang="en-US" sz="1200" dirty="0"/>
              <a:t>Place </a:t>
            </a:r>
            <a:r>
              <a:rPr lang="en-US" sz="1200" b="1" dirty="0"/>
              <a:t>ladders</a:t>
            </a:r>
            <a:r>
              <a:rPr lang="en-US" sz="1200" dirty="0"/>
              <a:t> at each end of the trench for </a:t>
            </a:r>
            <a:r>
              <a:rPr lang="en-US" sz="1200" b="1" dirty="0"/>
              <a:t>emergency egress</a:t>
            </a:r>
            <a:r>
              <a:rPr lang="en-US" sz="1200" dirty="0"/>
              <a:t>.</a:t>
            </a:r>
          </a:p>
          <a:p>
            <a:pPr marL="628650" lvl="1" indent="-171450">
              <a:spcBef>
                <a:spcPts val="1200"/>
              </a:spcBef>
              <a:spcAft>
                <a:spcPts val="600"/>
              </a:spcAft>
              <a:buFont typeface="Arial" panose="020B0604020202020204" pitchFamily="34" charset="0"/>
              <a:buChar char="•"/>
            </a:pPr>
            <a:r>
              <a:rPr lang="en-US" sz="1200" b="1" dirty="0"/>
              <a:t>Support</a:t>
            </a:r>
            <a:r>
              <a:rPr lang="en-US" sz="1200" dirty="0"/>
              <a:t> any unbroken </a:t>
            </a:r>
            <a:r>
              <a:rPr lang="en-US" sz="1200" b="1" dirty="0"/>
              <a:t>utilities</a:t>
            </a:r>
            <a:r>
              <a:rPr lang="en-US" sz="1200" dirty="0"/>
              <a:t>.</a:t>
            </a:r>
          </a:p>
          <a:p>
            <a:pPr marL="628650" lvl="1" indent="-171450">
              <a:spcBef>
                <a:spcPts val="1200"/>
              </a:spcBef>
              <a:spcAft>
                <a:spcPts val="600"/>
              </a:spcAft>
              <a:buFont typeface="Arial" panose="020B0604020202020204" pitchFamily="34" charset="0"/>
              <a:buChar char="•"/>
            </a:pPr>
            <a:r>
              <a:rPr lang="en-US" sz="1200" dirty="0"/>
              <a:t>Provide a </a:t>
            </a:r>
            <a:r>
              <a:rPr lang="en-US" sz="1200" b="1" dirty="0"/>
              <a:t>helmet</a:t>
            </a:r>
            <a:r>
              <a:rPr lang="en-US" sz="1200" dirty="0"/>
              <a:t>, </a:t>
            </a:r>
            <a:r>
              <a:rPr lang="en-US" sz="1200" b="1" dirty="0"/>
              <a:t>goggles</a:t>
            </a:r>
            <a:r>
              <a:rPr lang="en-US" sz="1200" dirty="0"/>
              <a:t> and </a:t>
            </a:r>
            <a:r>
              <a:rPr lang="en-US" sz="1200" b="1" dirty="0"/>
              <a:t>oxygen</a:t>
            </a:r>
            <a:r>
              <a:rPr lang="en-US" sz="1200" dirty="0"/>
              <a:t> (if needed) for the victim.</a:t>
            </a:r>
          </a:p>
          <a:p>
            <a:pPr marL="628650" lvl="1" indent="-171450">
              <a:spcBef>
                <a:spcPts val="1200"/>
              </a:spcBef>
              <a:spcAft>
                <a:spcPts val="600"/>
              </a:spcAft>
              <a:buFont typeface="Arial" panose="020B0604020202020204" pitchFamily="34" charset="0"/>
              <a:buChar char="•"/>
            </a:pPr>
            <a:r>
              <a:rPr lang="en-US" sz="1200" dirty="0"/>
              <a:t>If the victim is </a:t>
            </a:r>
            <a:r>
              <a:rPr lang="en-US" sz="1200" b="1" dirty="0"/>
              <a:t>conscious</a:t>
            </a:r>
            <a:r>
              <a:rPr lang="en-US" sz="1200" dirty="0"/>
              <a:t> and trapped pass them a shovel so that they can attempt to self rescue.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54</a:t>
            </a:fld>
            <a:endParaRPr lang="en-US" kern="0" dirty="0">
              <a:solidFill>
                <a:sysClr val="windowText" lastClr="000000"/>
              </a:solidFill>
            </a:endParaRPr>
          </a:p>
        </p:txBody>
      </p:sp>
    </p:spTree>
    <p:extLst>
      <p:ext uri="{BB962C8B-B14F-4D97-AF65-F5344CB8AC3E}">
        <p14:creationId xmlns:p14="http://schemas.microsoft.com/office/powerpoint/2010/main" val="3222563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This checklist is representative of the topics covered in this training presentation. It is not comprehensive and exhaustive and should not be used to replace the provision of  OSHA Standard Subpart P.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lang="en-US" kern="0">
                <a:solidFill>
                  <a:sysClr val="windowText" lastClr="000000"/>
                </a:solidFill>
              </a:rPr>
              <a:pPr marL="0" marR="0" lvl="0" indent="0" defTabSz="914400" eaLnBrk="1" fontAlgn="auto" latinLnBrk="0" hangingPunct="1">
                <a:lnSpc>
                  <a:spcPct val="100000"/>
                </a:lnSpc>
                <a:spcBef>
                  <a:spcPts val="0"/>
                </a:spcBef>
                <a:spcAft>
                  <a:spcPts val="0"/>
                </a:spcAft>
                <a:buClrTx/>
                <a:buSzTx/>
                <a:buFontTx/>
                <a:buNone/>
                <a:tabLst/>
                <a:defRPr/>
              </a:pPr>
              <a:t>55</a:t>
            </a:fld>
            <a:endParaRPr lang="en-US" kern="0" dirty="0">
              <a:solidFill>
                <a:sysClr val="windowText" lastClr="000000"/>
              </a:solidFill>
            </a:endParaRPr>
          </a:p>
        </p:txBody>
      </p:sp>
    </p:spTree>
    <p:extLst>
      <p:ext uri="{BB962C8B-B14F-4D97-AF65-F5344CB8AC3E}">
        <p14:creationId xmlns:p14="http://schemas.microsoft.com/office/powerpoint/2010/main" val="1157193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kern="0">
                <a:solidFill>
                  <a:sysClr val="windowText" lastClr="000000"/>
                </a:solidFill>
              </a:rPr>
              <a:t>56</a:t>
            </a:fld>
            <a:endParaRPr lang="en-US" kern="0" dirty="0">
              <a:solidFill>
                <a:sysClr val="windowText" lastClr="000000"/>
              </a:solidFill>
            </a:endParaRPr>
          </a:p>
        </p:txBody>
      </p:sp>
    </p:spTree>
    <p:extLst>
      <p:ext uri="{BB962C8B-B14F-4D97-AF65-F5344CB8AC3E}">
        <p14:creationId xmlns:p14="http://schemas.microsoft.com/office/powerpoint/2010/main" val="341234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kern="0">
                <a:solidFill>
                  <a:sysClr val="windowText" lastClr="000000"/>
                </a:solidFill>
              </a:rPr>
              <a:t>57</a:t>
            </a:fld>
            <a:endParaRPr lang="en-US" kern="0" dirty="0">
              <a:solidFill>
                <a:sysClr val="windowText" lastClr="000000"/>
              </a:solidFill>
            </a:endParaRPr>
          </a:p>
        </p:txBody>
      </p:sp>
    </p:spTree>
    <p:extLst>
      <p:ext uri="{BB962C8B-B14F-4D97-AF65-F5344CB8AC3E}">
        <p14:creationId xmlns:p14="http://schemas.microsoft.com/office/powerpoint/2010/main" val="2281480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lvl="0" eaLnBrk="0" fontAlgn="base" hangingPunct="0">
              <a:spcBef>
                <a:spcPct val="30000"/>
              </a:spcBef>
              <a:spcAft>
                <a:spcPct val="0"/>
              </a:spcAft>
              <a:defRPr/>
            </a:pPr>
            <a:r>
              <a:rPr lang="en-US" dirty="0"/>
              <a:t>Trainer distributes the handout “Posttest - 2” to the trainees.</a:t>
            </a:r>
          </a:p>
          <a:p>
            <a:pPr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87650DD-0EC9-F747-945D-41EDBF2F74B4}"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510490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Trainer</a:t>
            </a:r>
            <a:r>
              <a:rPr lang="en-US" sz="1200" b="0" i="0" kern="1200" baseline="0" dirty="0">
                <a:solidFill>
                  <a:schemeClr val="tx1"/>
                </a:solidFill>
                <a:effectLst/>
                <a:latin typeface="+mn-lt"/>
                <a:ea typeface="+mn-ea"/>
                <a:cs typeface="+mn-cs"/>
              </a:rPr>
              <a:t> distributes the handout “Opinion Survey” to the trainees.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6112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smtClean="0"/>
              <a:t>6</a:t>
            </a:fld>
            <a:endParaRPr lang="en-US"/>
          </a:p>
        </p:txBody>
      </p:sp>
    </p:spTree>
    <p:extLst>
      <p:ext uri="{BB962C8B-B14F-4D97-AF65-F5344CB8AC3E}">
        <p14:creationId xmlns:p14="http://schemas.microsoft.com/office/powerpoint/2010/main" val="24521798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Trainer</a:t>
            </a:r>
            <a:r>
              <a:rPr lang="en-US" sz="1200" b="0" i="0" kern="1200" baseline="0" dirty="0">
                <a:solidFill>
                  <a:schemeClr val="tx1"/>
                </a:solidFill>
                <a:effectLst/>
                <a:latin typeface="+mn-lt"/>
                <a:ea typeface="+mn-ea"/>
                <a:cs typeface="+mn-cs"/>
              </a:rPr>
              <a:t> distributes the handout “Opinion Survey” to the trainees.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0724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mn-lt"/>
                <a:ea typeface="+mn-ea"/>
                <a:cs typeface="+mn-cs"/>
              </a:rPr>
              <a:t>Once a trainee finishes the opinion survey, all of the handouts are collected from trainees (sign-up, pre-test, post-test and the opinion survey).</a:t>
            </a:r>
            <a:endParaRPr lang="en-US"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7370DC-B3C8-40B8-A044-A790431107D7}"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475475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smtClean="0"/>
              <a:t>62</a:t>
            </a:fld>
            <a:endParaRPr lang="en-US"/>
          </a:p>
        </p:txBody>
      </p:sp>
    </p:spTree>
    <p:extLst>
      <p:ext uri="{BB962C8B-B14F-4D97-AF65-F5344CB8AC3E}">
        <p14:creationId xmlns:p14="http://schemas.microsoft.com/office/powerpoint/2010/main" val="25628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370DC-B3C8-40B8-A044-A790431107D7}" type="slidenum">
              <a:rPr lang="en-US" smtClean="0"/>
              <a:pPr/>
              <a:t>7</a:t>
            </a:fld>
            <a:endParaRPr lang="en-US" dirty="0"/>
          </a:p>
        </p:txBody>
      </p:sp>
    </p:spTree>
    <p:extLst>
      <p:ext uri="{BB962C8B-B14F-4D97-AF65-F5344CB8AC3E}">
        <p14:creationId xmlns:p14="http://schemas.microsoft.com/office/powerpoint/2010/main" val="364861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229100"/>
            <a:ext cx="5486400" cy="3600450"/>
          </a:xfrm>
        </p:spPr>
        <p:txBody>
          <a:bodyPr/>
          <a:lstStyle/>
          <a:p>
            <a:pPr marL="0" indent="0">
              <a:buNone/>
            </a:pPr>
            <a:r>
              <a:rPr lang="en-US" b="0" u="none" dirty="0">
                <a:solidFill>
                  <a:schemeClr val="tx1"/>
                </a:solidFill>
                <a:cs typeface="Times New Roman" panose="02020603050405020304" pitchFamily="18" charset="0"/>
              </a:rPr>
              <a:t>  This regulation (29 CFR  1910.1200) is designed to make information about hazardous chemicals  that are present in work places available to exposed employees. </a:t>
            </a:r>
          </a:p>
          <a:p>
            <a:pPr marL="0" indent="0">
              <a:buNone/>
            </a:pPr>
            <a:endParaRPr lang="en-US" b="0" u="none" dirty="0">
              <a:solidFill>
                <a:schemeClr val="tx1"/>
              </a:solidFill>
              <a:cs typeface="Times New Roman" panose="02020603050405020304" pitchFamily="18" charset="0"/>
            </a:endParaRPr>
          </a:p>
          <a:p>
            <a:pPr marL="0" indent="0">
              <a:buNone/>
            </a:pPr>
            <a:r>
              <a:rPr lang="en-US" b="0" u="none" dirty="0">
                <a:solidFill>
                  <a:schemeClr val="tx1"/>
                </a:solidFill>
                <a:cs typeface="Times New Roman" panose="02020603050405020304" pitchFamily="18" charset="0"/>
              </a:rPr>
              <a:t>The hazard communication standard  applies to any business as long as the business use  hazardous chemicals, regardless of the number of individuals employed. </a:t>
            </a:r>
          </a:p>
          <a:p>
            <a:pPr marL="0" indent="0">
              <a:buNone/>
            </a:pPr>
            <a:endParaRPr lang="en-US" b="0" u="none" dirty="0">
              <a:solidFill>
                <a:schemeClr val="tx1"/>
              </a:solidFill>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b="0" u="none" noProof="0" dirty="0">
                <a:cs typeface="Times New Roman" panose="02020603050405020304" pitchFamily="18" charset="0"/>
              </a:rPr>
              <a:t>Workers may file a complaint with OSHA if the employer retaliates by taking unfavorable personnel action against employees for whistleblowing</a:t>
            </a:r>
            <a:r>
              <a:rPr lang="en-US" b="0" u="none" baseline="0" noProof="0" dirty="0">
                <a:cs typeface="Times New Roman" panose="02020603050405020304" pitchFamily="18" charset="0"/>
              </a:rPr>
              <a:t> </a:t>
            </a:r>
            <a:r>
              <a:rPr lang="en-US" b="0" u="none" noProof="0" dirty="0">
                <a:cs typeface="Times New Roman" panose="02020603050405020304" pitchFamily="18" charset="0"/>
              </a:rPr>
              <a:t>for engaging in</a:t>
            </a:r>
            <a:r>
              <a:rPr lang="en-US" b="0" u="none" baseline="0" noProof="0" dirty="0">
                <a:cs typeface="Times New Roman" panose="02020603050405020304" pitchFamily="18" charset="0"/>
              </a:rPr>
              <a:t> </a:t>
            </a:r>
            <a:r>
              <a:rPr lang="en-US" b="0" u="none" noProof="0" dirty="0">
                <a:cs typeface="Times New Roman" panose="02020603050405020304" pitchFamily="18" charset="0"/>
              </a:rPr>
              <a:t>protected activity </a:t>
            </a:r>
            <a:r>
              <a:rPr lang="en-US" b="0" u="none" kern="1200" noProof="0" dirty="0">
                <a:ea typeface="ＭＳ Ｐゴシック" charset="-128"/>
                <a:cs typeface="Times New Roman" panose="02020603050405020304" pitchFamily="18" charset="0"/>
              </a:rPr>
              <a:t>(legal rights as an employee</a:t>
            </a:r>
            <a:r>
              <a:rPr lang="en-US" b="0" u="none" noProof="0" dirty="0">
                <a:cs typeface="Times New Roman" panose="02020603050405020304" pitchFamily="18" charset="0"/>
              </a:rPr>
              <a:t>) relating to workplace safety or health.</a:t>
            </a:r>
            <a:r>
              <a:rPr lang="en-US" b="0" u="none" baseline="0" noProof="0" dirty="0">
                <a:cs typeface="Times New Roman" panose="02020603050405020304" pitchFamily="18" charset="0"/>
              </a:rPr>
              <a:t> </a:t>
            </a:r>
          </a:p>
          <a:p>
            <a:pPr eaLnBrk="1" hangingPunct="1">
              <a:lnSpc>
                <a:spcPct val="90000"/>
              </a:lnSpc>
            </a:pPr>
            <a:endParaRPr lang="en-US" altLang="en-US" b="0" u="none" dirty="0">
              <a:solidFill>
                <a:schemeClr val="tx2"/>
              </a:solidFill>
              <a:ea typeface="ＭＳ Ｐゴシック" panose="020B0600070205080204" pitchFamily="34" charset="-128"/>
              <a:cs typeface="Times New Roman" panose="02020603050405020304" pitchFamily="18" charset="0"/>
            </a:endParaRPr>
          </a:p>
          <a:p>
            <a:pPr eaLnBrk="1" hangingPunct="1">
              <a:lnSpc>
                <a:spcPct val="90000"/>
              </a:lnSpc>
            </a:pPr>
            <a:r>
              <a:rPr lang="en-US" altLang="en-US" b="0" u="none" dirty="0">
                <a:ea typeface="ＭＳ Ｐゴシック" panose="020B0600070205080204" pitchFamily="34" charset="-128"/>
                <a:cs typeface="Times New Roman" panose="02020603050405020304" pitchFamily="18" charset="0"/>
              </a:rPr>
              <a:t>Employers cannot punish workers in any way for:</a:t>
            </a:r>
          </a:p>
          <a:p>
            <a:pPr lvl="1"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Reporting an injury or illness;</a:t>
            </a:r>
          </a:p>
          <a:p>
            <a:pPr lvl="1"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Complaining to your employer, union, OSHA or other agencies about safety and health problems;</a:t>
            </a:r>
          </a:p>
          <a:p>
            <a:pPr lvl="1"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Filing safety and health grievances;</a:t>
            </a:r>
          </a:p>
          <a:p>
            <a:pPr lvl="1"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Participating in safety and health committees; or</a:t>
            </a:r>
          </a:p>
          <a:p>
            <a:pPr lvl="1" eaLnBrk="1" hangingPunct="1">
              <a:lnSpc>
                <a:spcPct val="90000"/>
              </a:lnSpc>
              <a:buFontTx/>
              <a:buChar char="•"/>
            </a:pPr>
            <a:r>
              <a:rPr lang="en-US" altLang="en-US" b="0" u="none" dirty="0">
                <a:ea typeface="ＭＳ Ｐゴシック" panose="020B0600070205080204" pitchFamily="34" charset="-128"/>
                <a:cs typeface="Times New Roman" panose="02020603050405020304" pitchFamily="18" charset="0"/>
              </a:rPr>
              <a:t> Participating in OSHA inspections and other OSHA-related activities.</a:t>
            </a:r>
            <a:endParaRPr lang="en-US" b="0" u="none" kern="1200" baseline="0" noProof="0" dirty="0">
              <a:ea typeface="ＭＳ Ｐゴシック" charset="-128"/>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b="0" u="none" kern="1200" baseline="0" noProof="0" dirty="0">
              <a:solidFill>
                <a:schemeClr val="tx1"/>
              </a:solidFill>
              <a:ea typeface="ＭＳ Ｐゴシック" charset="-128"/>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b="0" u="none" kern="1200" noProof="0" dirty="0">
                <a:solidFill>
                  <a:schemeClr val="tx1"/>
                </a:solidFill>
                <a:ea typeface="ＭＳ Ｐゴシック" charset="-128"/>
                <a:cs typeface="Times New Roman" panose="02020603050405020304" pitchFamily="18" charset="0"/>
              </a:rPr>
              <a:t>If the</a:t>
            </a:r>
            <a:r>
              <a:rPr lang="en-US" b="0" u="none" kern="1200" baseline="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employer retaliated against the</a:t>
            </a:r>
            <a:r>
              <a:rPr lang="en-US" b="0" u="none" kern="1200" baseline="0" noProof="0" dirty="0">
                <a:solidFill>
                  <a:schemeClr val="tx1"/>
                </a:solidFill>
                <a:ea typeface="ＭＳ Ｐゴシック" charset="-128"/>
                <a:cs typeface="Times New Roman" panose="02020603050405020304" pitchFamily="18" charset="0"/>
              </a:rPr>
              <a:t> employee </a:t>
            </a:r>
            <a:r>
              <a:rPr lang="en-US" b="0" u="none" kern="1200" noProof="0" dirty="0">
                <a:solidFill>
                  <a:schemeClr val="tx1"/>
                </a:solidFill>
                <a:ea typeface="ＭＳ Ｐゴシック" charset="-128"/>
                <a:cs typeface="Times New Roman" panose="02020603050405020304" pitchFamily="18" charset="0"/>
              </a:rPr>
              <a:t> because of exercising his/her legal rights, the worker must contact OSHA as soon as possible.</a:t>
            </a:r>
            <a:r>
              <a:rPr lang="en-US" b="0" u="none" kern="1200" baseline="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the complaints must be filed within the legal time limits. An employee can file a</a:t>
            </a:r>
            <a:r>
              <a:rPr lang="en-US" b="0" u="none" kern="1200" baseline="0" noProof="0" dirty="0">
                <a:solidFill>
                  <a:schemeClr val="tx1"/>
                </a:solidFill>
                <a:ea typeface="ＭＳ Ｐゴシック" charset="-128"/>
                <a:cs typeface="Times New Roman" panose="02020603050405020304" pitchFamily="18" charset="0"/>
              </a:rPr>
              <a:t> co</a:t>
            </a:r>
            <a:r>
              <a:rPr lang="en-US" b="0" u="none" kern="1200" noProof="0" dirty="0">
                <a:solidFill>
                  <a:schemeClr val="tx1"/>
                </a:solidFill>
                <a:ea typeface="ＭＳ Ｐゴシック" charset="-128"/>
                <a:cs typeface="Times New Roman" panose="02020603050405020304" pitchFamily="18" charset="0"/>
              </a:rPr>
              <a:t>mplaint with OSHA by visiting or calling the local OSHA office or sending a written complaint to the closest OSHA regional or area office. Written complaints may be filed by facsimile, electronic communication, hand delivery during business hours,</a:t>
            </a:r>
            <a:r>
              <a:rPr lang="tr-TR" b="0" u="none" kern="120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U.S.</a:t>
            </a:r>
            <a:r>
              <a:rPr lang="tr-TR" b="0" u="none" kern="1200" noProof="0" dirty="0">
                <a:solidFill>
                  <a:schemeClr val="tx1"/>
                </a:solidFill>
                <a:ea typeface="ＭＳ Ｐゴシック" charset="-128"/>
                <a:cs typeface="Times New Roman" panose="02020603050405020304" pitchFamily="18" charset="0"/>
              </a:rPr>
              <a:t> </a:t>
            </a:r>
            <a:r>
              <a:rPr lang="en-US" b="0" u="none" kern="1200" noProof="0" dirty="0">
                <a:solidFill>
                  <a:schemeClr val="tx1"/>
                </a:solidFill>
                <a:ea typeface="ＭＳ Ｐゴシック" charset="-128"/>
                <a:cs typeface="Times New Roman" panose="02020603050405020304" pitchFamily="18" charset="0"/>
              </a:rPr>
              <a:t>mail (confirmation services recommended), or other third-party commercial carrier.</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b="0" u="none" kern="1200" noProof="0" dirty="0">
              <a:solidFill>
                <a:schemeClr val="tx1"/>
              </a:solidFill>
              <a:ea typeface="ＭＳ Ｐゴシック" charset="-128"/>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b="0" u="none" kern="1200" noProof="0" dirty="0">
                <a:solidFill>
                  <a:schemeClr val="tx1"/>
                </a:solidFill>
                <a:ea typeface="ＭＳ Ｐゴシック" charset="-128"/>
                <a:cs typeface="Times New Roman" panose="02020603050405020304" pitchFamily="18" charset="0"/>
              </a:rPr>
              <a:t>If a worker is fired, demoted, transferred or discriminated against in any way for using his/her rights under the law, he/she must he/she must file a complaint with OSHA within 30 days.</a:t>
            </a:r>
          </a:p>
        </p:txBody>
      </p:sp>
      <p:sp>
        <p:nvSpPr>
          <p:cNvPr id="4" name="Slide Number Placeholder 3"/>
          <p:cNvSpPr>
            <a:spLocks noGrp="1"/>
          </p:cNvSpPr>
          <p:nvPr>
            <p:ph type="sldNum" sz="quarter" idx="10"/>
          </p:nvPr>
        </p:nvSpPr>
        <p:spPr/>
        <p:txBody>
          <a:bodyPr/>
          <a:lstStyle/>
          <a:p>
            <a:fld id="{9B7370DC-B3C8-40B8-A044-A790431107D7}" type="slidenum">
              <a:rPr lang="en-US" smtClean="0"/>
              <a:pPr/>
              <a:t>8</a:t>
            </a:fld>
            <a:endParaRPr lang="en-US" dirty="0"/>
          </a:p>
        </p:txBody>
      </p:sp>
    </p:spTree>
    <p:extLst>
      <p:ext uri="{BB962C8B-B14F-4D97-AF65-F5344CB8AC3E}">
        <p14:creationId xmlns:p14="http://schemas.microsoft.com/office/powerpoint/2010/main" val="419005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E6C4F7-EC48-43DC-ABC6-F7B9E10ACEE1}" type="slidenum">
              <a:rPr lang="en-US" smtClean="0"/>
              <a:t>9</a:t>
            </a:fld>
            <a:endParaRPr lang="en-US"/>
          </a:p>
        </p:txBody>
      </p:sp>
    </p:spTree>
    <p:extLst>
      <p:ext uri="{BB962C8B-B14F-4D97-AF65-F5344CB8AC3E}">
        <p14:creationId xmlns:p14="http://schemas.microsoft.com/office/powerpoint/2010/main" val="228910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6869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33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96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32241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2422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308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2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180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880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86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 y="2"/>
            <a:ext cx="9155113" cy="7077075"/>
          </a:xfrm>
          <a:prstGeom prst="rect">
            <a:avLst/>
          </a:prstGeom>
          <a:noFill/>
          <a:ln w="9525">
            <a:noFill/>
            <a:miter lim="800000"/>
            <a:headEnd/>
            <a:tailEnd/>
          </a:ln>
        </p:spPr>
      </p:pic>
    </p:spTree>
    <p:extLst>
      <p:ext uri="{BB962C8B-B14F-4D97-AF65-F5344CB8AC3E}">
        <p14:creationId xmlns:p14="http://schemas.microsoft.com/office/powerpoint/2010/main" val="209721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93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hyperlink" Target="https://www.osha.gov/OshDoc/data_General_Facts/whistleblower_right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1"/>
          <p:cNvSpPr txBox="1">
            <a:spLocks/>
          </p:cNvSpPr>
          <p:nvPr/>
        </p:nvSpPr>
        <p:spPr>
          <a:xfrm>
            <a:off x="610972" y="1348363"/>
            <a:ext cx="8386724" cy="1252779"/>
          </a:xfrm>
          <a:prstGeom prst="rect">
            <a:avLst/>
          </a:prstGeom>
        </p:spPr>
        <p:txBody>
          <a:bodyPr vert="horz">
            <a:normAutofit lnSpcReduction="1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en-US" sz="4000" b="1" kern="0" dirty="0"/>
              <a:t>Excavation and Trenching </a:t>
            </a:r>
            <a:br>
              <a:rPr lang="en-US" sz="4000" b="1" kern="0" dirty="0"/>
            </a:br>
            <a:r>
              <a:rPr lang="en-US" sz="4000" b="1" kern="0" dirty="0"/>
              <a:t>Safety Training </a:t>
            </a:r>
          </a:p>
        </p:txBody>
      </p:sp>
      <p:sp>
        <p:nvSpPr>
          <p:cNvPr id="7" name="Subtitle 2"/>
          <p:cNvSpPr txBox="1">
            <a:spLocks/>
          </p:cNvSpPr>
          <p:nvPr/>
        </p:nvSpPr>
        <p:spPr>
          <a:xfrm>
            <a:off x="768192" y="2601142"/>
            <a:ext cx="7594274" cy="1439636"/>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2400" b="1" kern="0" dirty="0"/>
              <a:t>Based On</a:t>
            </a:r>
          </a:p>
          <a:p>
            <a:pPr marL="0" indent="0" algn="ctr">
              <a:buNone/>
            </a:pPr>
            <a:r>
              <a:rPr lang="en-US" sz="2400" b="1" kern="0" dirty="0"/>
              <a:t> OSHA 29 CFR 1926 </a:t>
            </a:r>
          </a:p>
          <a:p>
            <a:pPr marL="0" indent="0" algn="ctr">
              <a:buNone/>
            </a:pPr>
            <a:r>
              <a:rPr lang="en-US" sz="2400" b="1" kern="0" dirty="0"/>
              <a:t>SUBPART P</a:t>
            </a:r>
          </a:p>
        </p:txBody>
      </p:sp>
      <p:pic>
        <p:nvPicPr>
          <p:cNvPr id="2" name="Picture 1" descr="Image showing workers in a trench box while " title="Trench work in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994" y="4223658"/>
            <a:ext cx="3452671" cy="2297596"/>
          </a:xfrm>
          <a:prstGeom prst="rect">
            <a:avLst/>
          </a:prstGeom>
        </p:spPr>
      </p:pic>
      <p:sp>
        <p:nvSpPr>
          <p:cNvPr id="5" name="Title 1">
            <a:extLst>
              <a:ext uri="{FF2B5EF4-FFF2-40B4-BE49-F238E27FC236}">
                <a16:creationId xmlns:a16="http://schemas.microsoft.com/office/drawing/2014/main" id="{58713946-8ED4-4AB1-A956-81413FC731DF}"/>
              </a:ext>
            </a:extLst>
          </p:cNvPr>
          <p:cNvSpPr>
            <a:spLocks noGrp="1"/>
          </p:cNvSpPr>
          <p:nvPr>
            <p:ph type="title"/>
          </p:nvPr>
        </p:nvSpPr>
        <p:spPr>
          <a:xfrm>
            <a:off x="1793696" y="309322"/>
            <a:ext cx="6909955" cy="675228"/>
          </a:xfrm>
        </p:spPr>
        <p:txBody>
          <a:bodyPr/>
          <a:lstStyle/>
          <a:p>
            <a:r>
              <a:rPr lang="tr-TR" sz="2900" spc="150" dirty="0">
                <a:solidFill>
                  <a:schemeClr val="bg1"/>
                </a:solidFill>
                <a:latin typeface="Impact" panose="020B0806030902050204"/>
              </a:rPr>
              <a:t/>
            </a:r>
            <a:br>
              <a:rPr lang="tr-TR" sz="2900" spc="150" dirty="0">
                <a:solidFill>
                  <a:schemeClr val="bg1"/>
                </a:solidFill>
                <a:latin typeface="Impact" panose="020B0806030902050204"/>
              </a:rPr>
            </a:br>
            <a:r>
              <a:rPr lang="tr-TR" sz="2900" spc="150" dirty="0">
                <a:solidFill>
                  <a:schemeClr val="bg1"/>
                </a:solidFill>
                <a:latin typeface="Impact" panose="020B0806030902050204"/>
              </a:rPr>
              <a:t/>
            </a:r>
            <a:br>
              <a:rPr lang="tr-TR" sz="2900" spc="150" dirty="0">
                <a:solidFill>
                  <a:schemeClr val="bg1"/>
                </a:solidFill>
                <a:latin typeface="Impact" panose="020B0806030902050204"/>
              </a:rPr>
            </a:br>
            <a:endParaRPr lang="tr-TR" sz="2900" kern="1200" spc="150" dirty="0">
              <a:solidFill>
                <a:schemeClr val="bg1"/>
              </a:solidFill>
              <a:latin typeface="Impact" panose="020B0806030902050204"/>
              <a:ea typeface="+mj-ea"/>
              <a:cs typeface="+mj-cs"/>
            </a:endParaRPr>
          </a:p>
        </p:txBody>
      </p:sp>
    </p:spTree>
    <p:extLst>
      <p:ext uri="{BB962C8B-B14F-4D97-AF65-F5344CB8AC3E}">
        <p14:creationId xmlns:p14="http://schemas.microsoft.com/office/powerpoint/2010/main" val="284240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Excavations and Trenches</a:t>
            </a:r>
            <a:endParaRPr lang="en-US" dirty="0"/>
          </a:p>
        </p:txBody>
      </p:sp>
      <p:sp>
        <p:nvSpPr>
          <p:cNvPr id="3" name="Content Placeholder 2"/>
          <p:cNvSpPr>
            <a:spLocks noGrp="1"/>
          </p:cNvSpPr>
          <p:nvPr>
            <p:ph idx="1"/>
          </p:nvPr>
        </p:nvSpPr>
        <p:spPr>
          <a:xfrm>
            <a:off x="1" y="1348654"/>
            <a:ext cx="9144000" cy="1835417"/>
          </a:xfrm>
        </p:spPr>
        <p:txBody>
          <a:bodyPr/>
          <a:lstStyle/>
          <a:p>
            <a:pPr>
              <a:buFont typeface="Wingdings" panose="05000000000000000000" pitchFamily="2" charset="2"/>
              <a:buChar char="§"/>
            </a:pPr>
            <a:r>
              <a:rPr lang="en-US" b="1" dirty="0"/>
              <a:t>Excavation</a:t>
            </a:r>
            <a:r>
              <a:rPr lang="en-US" dirty="0"/>
              <a:t>: a man-made hole (cut) that is dug in the earth surface</a:t>
            </a:r>
            <a:endParaRPr lang="en-US" sz="2800" dirty="0"/>
          </a:p>
          <a:p>
            <a:pPr marL="800100" lvl="1" indent="-342900">
              <a:buFont typeface="Courier New" panose="02070309020205020404" pitchFamily="49" charset="0"/>
              <a:buChar char="o"/>
            </a:pPr>
            <a:r>
              <a:rPr lang="en-US" b="1" dirty="0"/>
              <a:t>Varying size</a:t>
            </a:r>
            <a:r>
              <a:rPr lang="en-US" dirty="0"/>
              <a:t>: wide, narrow, deep, or shallow. </a:t>
            </a:r>
          </a:p>
          <a:p>
            <a:pPr marL="800100" lvl="1" indent="-342900">
              <a:buFont typeface="Courier New" panose="02070309020205020404" pitchFamily="49" charset="0"/>
              <a:buChar char="o"/>
            </a:pPr>
            <a:endParaRPr lang="en-US" dirty="0"/>
          </a:p>
          <a:p>
            <a:pPr marL="457200" lvl="1" indent="0"/>
            <a:endParaRPr lang="en-US" sz="3200" dirty="0"/>
          </a:p>
        </p:txBody>
      </p:sp>
      <p:pic>
        <p:nvPicPr>
          <p:cNvPr id="8" name="Picture 7" descr="An image displaying an excavation example;  a man hand digging" title="Excavatio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35676" y="3184071"/>
            <a:ext cx="6870356" cy="3380015"/>
          </a:xfrm>
          <a:prstGeom prst="rect">
            <a:avLst/>
          </a:prstGeom>
        </p:spPr>
      </p:pic>
    </p:spTree>
    <p:extLst>
      <p:ext uri="{BB962C8B-B14F-4D97-AF65-F5344CB8AC3E}">
        <p14:creationId xmlns:p14="http://schemas.microsoft.com/office/powerpoint/2010/main" val="311889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Examples of Excavations</a:t>
            </a:r>
            <a:endParaRPr lang="en-US" dirty="0"/>
          </a:p>
        </p:txBody>
      </p:sp>
      <p:pic>
        <p:nvPicPr>
          <p:cNvPr id="1026" name="Picture 2" descr="Image showing an open excavation" title="Excavation exampl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393753"/>
            <a:ext cx="4074689" cy="2949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showing an excavation" title="Excavation exampl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069" y="1621636"/>
            <a:ext cx="4428355" cy="27221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ide excavation example." title="Excavation exampl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72" y="4454091"/>
            <a:ext cx="4094531" cy="2292937"/>
          </a:xfrm>
          <a:prstGeom prst="rect">
            <a:avLst/>
          </a:prstGeom>
        </p:spPr>
      </p:pic>
      <p:pic>
        <p:nvPicPr>
          <p:cNvPr id="3" name="Picture 2" descr="Deep and wide excavation example, a compactor is compating bottom." title="Excavation exampl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9453" y="4466532"/>
            <a:ext cx="3755254" cy="2280496"/>
          </a:xfrm>
          <a:prstGeom prst="rect">
            <a:avLst/>
          </a:prstGeom>
        </p:spPr>
      </p:pic>
    </p:spTree>
    <p:extLst>
      <p:ext uri="{BB962C8B-B14F-4D97-AF65-F5344CB8AC3E}">
        <p14:creationId xmlns:p14="http://schemas.microsoft.com/office/powerpoint/2010/main" val="355246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Excavations and trenches – cont.</a:t>
            </a:r>
            <a:endParaRPr lang="en-US" dirty="0"/>
          </a:p>
        </p:txBody>
      </p:sp>
      <p:sp>
        <p:nvSpPr>
          <p:cNvPr id="3" name="Content Placeholder 2"/>
          <p:cNvSpPr>
            <a:spLocks noGrp="1"/>
          </p:cNvSpPr>
          <p:nvPr>
            <p:ph idx="1"/>
          </p:nvPr>
        </p:nvSpPr>
        <p:spPr>
          <a:xfrm>
            <a:off x="0" y="1254369"/>
            <a:ext cx="9044204" cy="1675401"/>
          </a:xfrm>
        </p:spPr>
        <p:txBody>
          <a:bodyPr/>
          <a:lstStyle/>
          <a:p>
            <a:pPr>
              <a:buFont typeface="Wingdings" panose="05000000000000000000" pitchFamily="2" charset="2"/>
              <a:buChar char="§"/>
            </a:pPr>
            <a:r>
              <a:rPr lang="en-US" sz="2800" b="1" dirty="0"/>
              <a:t>Trench</a:t>
            </a:r>
            <a:r>
              <a:rPr lang="en-US" sz="2800" dirty="0"/>
              <a:t> is a </a:t>
            </a:r>
            <a:r>
              <a:rPr lang="en-US" sz="2800" b="1" dirty="0"/>
              <a:t>special</a:t>
            </a:r>
            <a:r>
              <a:rPr lang="en-US" sz="2800" dirty="0"/>
              <a:t> excavation</a:t>
            </a:r>
          </a:p>
          <a:p>
            <a:pPr marL="979488" lvl="1" indent="-342900">
              <a:buFont typeface="Wingdings" panose="05000000000000000000" pitchFamily="2" charset="2"/>
              <a:buChar char="§"/>
            </a:pPr>
            <a:r>
              <a:rPr lang="en-US" sz="2400" dirty="0"/>
              <a:t>Depth is larger than width</a:t>
            </a:r>
          </a:p>
          <a:p>
            <a:pPr marL="979488" lvl="1" indent="-342900">
              <a:buFont typeface="Wingdings" panose="05000000000000000000" pitchFamily="2" charset="2"/>
              <a:buChar char="§"/>
            </a:pPr>
            <a:r>
              <a:rPr lang="en-US" sz="2400" dirty="0"/>
              <a:t>Usually narrow, less than 15 feet (</a:t>
            </a:r>
            <a:r>
              <a:rPr lang="en-US" sz="2400" dirty="0" err="1"/>
              <a:t>ft</a:t>
            </a:r>
            <a:r>
              <a:rPr lang="en-US" sz="2400" dirty="0"/>
              <a:t>) at the bottom</a:t>
            </a:r>
          </a:p>
          <a:p>
            <a:pPr marL="979488" lvl="1" indent="-342900">
              <a:buFont typeface="Wingdings" panose="05000000000000000000" pitchFamily="2" charset="2"/>
              <a:buChar char="§"/>
            </a:pPr>
            <a:r>
              <a:rPr lang="en-US" sz="2400" dirty="0"/>
              <a:t>Installation of formwork can create a trench</a:t>
            </a:r>
          </a:p>
          <a:p>
            <a:pPr marL="457200" lvl="1" indent="0"/>
            <a:endParaRPr lang="en-US" dirty="0"/>
          </a:p>
        </p:txBody>
      </p:sp>
      <p:pic>
        <p:nvPicPr>
          <p:cNvPr id="31" name="Picture 30" descr="An image displaying a trench ; created by formwork which is unprotected while a worker in the trench" title="A trench created by formwork">
            <a:extLst>
              <a:ext uri="{FF2B5EF4-FFF2-40B4-BE49-F238E27FC236}">
                <a16:creationId xmlns:a16="http://schemas.microsoft.com/office/drawing/2014/main" id="{932F2AEA-B7DA-4CCF-B2E8-A3E4EE2FFA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2102" y="3271776"/>
            <a:ext cx="4395597" cy="3456732"/>
          </a:xfrm>
          <a:prstGeom prst="rect">
            <a:avLst/>
          </a:prstGeom>
        </p:spPr>
      </p:pic>
      <p:pic>
        <p:nvPicPr>
          <p:cNvPr id="32" name="Picture 31" descr="An image displaying a typical trench ; however unprotected one while a worker in the trench" title="A typical trench">
            <a:extLst>
              <a:ext uri="{FF2B5EF4-FFF2-40B4-BE49-F238E27FC236}">
                <a16:creationId xmlns:a16="http://schemas.microsoft.com/office/drawing/2014/main" id="{AB5D2BBF-5FA2-4F08-985E-0489CE6D3B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823" y="3125036"/>
            <a:ext cx="3578662" cy="3499407"/>
          </a:xfrm>
          <a:prstGeom prst="rect">
            <a:avLst/>
          </a:prstGeom>
        </p:spPr>
      </p:pic>
    </p:spTree>
    <p:extLst>
      <p:ext uri="{BB962C8B-B14F-4D97-AF65-F5344CB8AC3E}">
        <p14:creationId xmlns:p14="http://schemas.microsoft.com/office/powerpoint/2010/main" val="131483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Examples of trenches</a:t>
            </a:r>
            <a:endParaRPr lang="en-US" dirty="0"/>
          </a:p>
        </p:txBody>
      </p:sp>
      <p:pic>
        <p:nvPicPr>
          <p:cNvPr id="25" name="Picture 24" descr="An image displying four different trench examples. One with dislaying noncompliance with the OSHA's excavation standar." title="Example of trenches">
            <a:extLst>
              <a:ext uri="{FF2B5EF4-FFF2-40B4-BE49-F238E27FC236}">
                <a16:creationId xmlns:a16="http://schemas.microsoft.com/office/drawing/2014/main" id="{C7AACC8F-9579-4BC2-A947-676128AF19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1800" y="1346980"/>
            <a:ext cx="7888908" cy="5371042"/>
          </a:xfrm>
          <a:prstGeom prst="rect">
            <a:avLst/>
          </a:prstGeom>
        </p:spPr>
      </p:pic>
      <p:pic>
        <p:nvPicPr>
          <p:cNvPr id="31" name="Picture 30" descr="A corss sign displaying a hazard in a trench where no egress is present" title="A cross sign">
            <a:extLst>
              <a:ext uri="{FF2B5EF4-FFF2-40B4-BE49-F238E27FC236}">
                <a16:creationId xmlns:a16="http://schemas.microsoft.com/office/drawing/2014/main" id="{DC4A8523-6918-4965-B255-4C04AC1A0E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52355" y="2474278"/>
            <a:ext cx="829128" cy="896190"/>
          </a:xfrm>
          <a:prstGeom prst="rect">
            <a:avLst/>
          </a:prstGeom>
        </p:spPr>
      </p:pic>
    </p:spTree>
    <p:extLst>
      <p:ext uri="{BB962C8B-B14F-4D97-AF65-F5344CB8AC3E}">
        <p14:creationId xmlns:p14="http://schemas.microsoft.com/office/powerpoint/2010/main" val="783364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10154" y="356699"/>
            <a:ext cx="7033846" cy="897670"/>
          </a:xfrm>
        </p:spPr>
        <p:txBody>
          <a:bodyPr/>
          <a:lstStyle/>
          <a:p>
            <a:r>
              <a:rPr lang="en-US" sz="2900" kern="1200" spc="150" dirty="0">
                <a:solidFill>
                  <a:schemeClr val="bg1"/>
                </a:solidFill>
                <a:latin typeface="Impact" panose="020B0806030902050204"/>
                <a:ea typeface="+mj-ea"/>
                <a:cs typeface="+mj-cs"/>
              </a:rPr>
              <a:t>Cave-in Hazard in Excavations and Trenches</a:t>
            </a:r>
            <a:endParaRPr lang="en-US" dirty="0"/>
          </a:p>
        </p:txBody>
      </p:sp>
      <p:sp>
        <p:nvSpPr>
          <p:cNvPr id="3" name="Content Placeholder 2"/>
          <p:cNvSpPr>
            <a:spLocks noGrp="1"/>
          </p:cNvSpPr>
          <p:nvPr>
            <p:ph idx="1"/>
          </p:nvPr>
        </p:nvSpPr>
        <p:spPr>
          <a:xfrm>
            <a:off x="123569" y="1489148"/>
            <a:ext cx="9020431" cy="4738658"/>
          </a:xfrm>
        </p:spPr>
        <p:txBody>
          <a:bodyPr>
            <a:normAutofit/>
          </a:bodyPr>
          <a:lstStyle/>
          <a:p>
            <a:pPr>
              <a:spcBef>
                <a:spcPts val="1200"/>
              </a:spcBef>
              <a:spcAft>
                <a:spcPts val="1200"/>
              </a:spcAft>
              <a:buFont typeface="Wingdings" panose="05000000000000000000" pitchFamily="2" charset="2"/>
              <a:buChar char="§"/>
            </a:pPr>
            <a:r>
              <a:rPr lang="en-US" sz="2600" b="1" dirty="0"/>
              <a:t>Excavation</a:t>
            </a:r>
            <a:r>
              <a:rPr lang="en-US" sz="2600" dirty="0"/>
              <a:t> and </a:t>
            </a:r>
            <a:r>
              <a:rPr lang="en-US" sz="2600" b="1" dirty="0"/>
              <a:t>trenching</a:t>
            </a:r>
            <a:r>
              <a:rPr lang="en-US" sz="2600" dirty="0"/>
              <a:t> is </a:t>
            </a:r>
            <a:r>
              <a:rPr lang="en-US" sz="2600" b="1" dirty="0"/>
              <a:t>dangerous work</a:t>
            </a:r>
          </a:p>
          <a:p>
            <a:pPr>
              <a:spcBef>
                <a:spcPts val="1200"/>
              </a:spcBef>
              <a:spcAft>
                <a:spcPts val="1200"/>
              </a:spcAft>
              <a:buFont typeface="Wingdings" panose="05000000000000000000" pitchFamily="2" charset="2"/>
              <a:buChar char="§"/>
            </a:pPr>
            <a:r>
              <a:rPr lang="en-US" sz="2600" dirty="0"/>
              <a:t>Many</a:t>
            </a:r>
            <a:r>
              <a:rPr lang="en-US" sz="2600" b="1" dirty="0"/>
              <a:t> </a:t>
            </a:r>
            <a:r>
              <a:rPr lang="en-US" sz="2600" dirty="0"/>
              <a:t>workers are </a:t>
            </a:r>
            <a:r>
              <a:rPr lang="en-US" sz="2600" b="1" dirty="0"/>
              <a:t>crushed</a:t>
            </a:r>
            <a:r>
              <a:rPr lang="en-US" sz="2600" dirty="0"/>
              <a:t> or </a:t>
            </a:r>
            <a:r>
              <a:rPr lang="en-US" sz="2600" b="1" dirty="0"/>
              <a:t>suffocated </a:t>
            </a:r>
            <a:r>
              <a:rPr lang="en-US" sz="2600" dirty="0"/>
              <a:t>in</a:t>
            </a:r>
            <a:r>
              <a:rPr lang="en-US" sz="2600" b="1" dirty="0"/>
              <a:t> unprotected trenches</a:t>
            </a:r>
            <a:r>
              <a:rPr lang="en-US" sz="2600" dirty="0"/>
              <a:t> - </a:t>
            </a:r>
            <a:r>
              <a:rPr lang="en-US" sz="2600" b="1" dirty="0"/>
              <a:t>collapsing soils </a:t>
            </a:r>
            <a:r>
              <a:rPr lang="en-US" sz="2600" dirty="0"/>
              <a:t>and </a:t>
            </a:r>
            <a:r>
              <a:rPr lang="en-US" sz="2600" b="1" dirty="0"/>
              <a:t>cave-ins</a:t>
            </a:r>
            <a:r>
              <a:rPr lang="en-US" sz="2600" dirty="0"/>
              <a:t> </a:t>
            </a:r>
          </a:p>
          <a:p>
            <a:pPr>
              <a:spcBef>
                <a:spcPts val="1200"/>
              </a:spcBef>
              <a:spcAft>
                <a:spcPts val="1200"/>
              </a:spcAft>
              <a:buFont typeface="Wingdings" panose="05000000000000000000" pitchFamily="2" charset="2"/>
              <a:buChar char="§"/>
            </a:pPr>
            <a:r>
              <a:rPr lang="en-US" sz="2600" b="1" dirty="0"/>
              <a:t>Cave-ins</a:t>
            </a:r>
            <a:r>
              <a:rPr lang="en-US" sz="2600" dirty="0"/>
              <a:t> cause </a:t>
            </a:r>
            <a:r>
              <a:rPr lang="en-US" sz="2600" b="1" dirty="0"/>
              <a:t>3 out of every 4 excavation</a:t>
            </a:r>
            <a:r>
              <a:rPr lang="en-US" sz="2600" dirty="0"/>
              <a:t> </a:t>
            </a:r>
            <a:r>
              <a:rPr lang="en-US" sz="2600" b="1" dirty="0"/>
              <a:t>fatality</a:t>
            </a:r>
            <a:r>
              <a:rPr lang="en-US" sz="2600" dirty="0"/>
              <a:t> </a:t>
            </a:r>
          </a:p>
          <a:p>
            <a:pPr>
              <a:spcBef>
                <a:spcPts val="1200"/>
              </a:spcBef>
              <a:spcAft>
                <a:spcPts val="1200"/>
              </a:spcAft>
              <a:buFont typeface="Wingdings" panose="05000000000000000000" pitchFamily="2" charset="2"/>
              <a:buChar char="§"/>
            </a:pPr>
            <a:r>
              <a:rPr lang="en-US" sz="2600" b="1" dirty="0"/>
              <a:t>Fatality rates </a:t>
            </a:r>
            <a:r>
              <a:rPr lang="en-US" sz="2600" dirty="0"/>
              <a:t>are </a:t>
            </a:r>
            <a:r>
              <a:rPr lang="en-US" sz="2600" b="1" dirty="0"/>
              <a:t>twice the fatality rate </a:t>
            </a:r>
            <a:r>
              <a:rPr lang="en-US" sz="2600" dirty="0"/>
              <a:t>of</a:t>
            </a:r>
            <a:r>
              <a:rPr lang="en-US" sz="2600" b="1" dirty="0"/>
              <a:t> other</a:t>
            </a:r>
            <a:r>
              <a:rPr lang="en-US" sz="2600" dirty="0"/>
              <a:t> </a:t>
            </a:r>
            <a:r>
              <a:rPr lang="en-US" sz="2600" b="1" dirty="0"/>
              <a:t>construction work</a:t>
            </a:r>
            <a:r>
              <a:rPr lang="en-US" sz="2600" dirty="0"/>
              <a:t>.</a:t>
            </a:r>
          </a:p>
        </p:txBody>
      </p:sp>
    </p:spTree>
    <p:extLst>
      <p:ext uri="{BB962C8B-B14F-4D97-AF65-F5344CB8AC3E}">
        <p14:creationId xmlns:p14="http://schemas.microsoft.com/office/powerpoint/2010/main" val="364850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110154" y="356699"/>
            <a:ext cx="6826028" cy="897670"/>
          </a:xfrm>
        </p:spPr>
        <p:txBody>
          <a:bodyPr/>
          <a:lstStyle/>
          <a:p>
            <a:r>
              <a:rPr lang="en-US" sz="2900" kern="1200" spc="150" dirty="0">
                <a:solidFill>
                  <a:schemeClr val="bg1"/>
                </a:solidFill>
                <a:latin typeface="Impact" panose="020B0806030902050204"/>
              </a:rPr>
              <a:t>Forces of Trench Collapse</a:t>
            </a:r>
            <a:endParaRPr lang="en-US" dirty="0"/>
          </a:p>
        </p:txBody>
      </p:sp>
      <p:sp>
        <p:nvSpPr>
          <p:cNvPr id="3" name="Content Placeholder 2"/>
          <p:cNvSpPr>
            <a:spLocks noGrp="1"/>
          </p:cNvSpPr>
          <p:nvPr>
            <p:ph idx="1"/>
          </p:nvPr>
        </p:nvSpPr>
        <p:spPr>
          <a:xfrm>
            <a:off x="261257" y="1254370"/>
            <a:ext cx="8560625" cy="5481592"/>
          </a:xfrm>
        </p:spPr>
        <p:txBody>
          <a:bodyPr>
            <a:normAutofit/>
          </a:bodyPr>
          <a:lstStyle/>
          <a:p>
            <a:pPr>
              <a:spcBef>
                <a:spcPts val="1200"/>
              </a:spcBef>
              <a:spcAft>
                <a:spcPts val="1200"/>
              </a:spcAft>
              <a:buFont typeface="Wingdings" panose="05000000000000000000" pitchFamily="2" charset="2"/>
              <a:buChar char="§"/>
            </a:pPr>
            <a:r>
              <a:rPr lang="en-US" sz="3600" dirty="0"/>
              <a:t> </a:t>
            </a:r>
            <a:r>
              <a:rPr lang="en-US" sz="3000" dirty="0"/>
              <a:t>A </a:t>
            </a:r>
            <a:r>
              <a:rPr lang="en-US" sz="3000" b="1" dirty="0"/>
              <a:t>cubic foot </a:t>
            </a:r>
            <a:r>
              <a:rPr lang="en-US" sz="3000" dirty="0"/>
              <a:t>of soil weighs </a:t>
            </a:r>
            <a:r>
              <a:rPr lang="en-US" sz="3000" b="1" dirty="0"/>
              <a:t>100 pounds</a:t>
            </a:r>
            <a:r>
              <a:rPr lang="en-US" sz="3000" dirty="0"/>
              <a:t> or more</a:t>
            </a:r>
          </a:p>
          <a:p>
            <a:pPr marL="342900" lvl="1" indent="-342900">
              <a:spcBef>
                <a:spcPts val="1200"/>
              </a:spcBef>
              <a:spcAft>
                <a:spcPts val="1200"/>
              </a:spcAft>
              <a:buFont typeface="Wingdings" panose="05000000000000000000" pitchFamily="2" charset="2"/>
              <a:buChar char="§"/>
            </a:pPr>
            <a:r>
              <a:rPr lang="en-US" sz="3000" dirty="0">
                <a:ea typeface="ＭＳ Ｐゴシック" charset="-128"/>
                <a:cs typeface="ＭＳ Ｐゴシック" charset="-128"/>
              </a:rPr>
              <a:t>A </a:t>
            </a:r>
            <a:r>
              <a:rPr lang="en-US" b="1" dirty="0">
                <a:ea typeface="ＭＳ Ｐゴシック" charset="-128"/>
                <a:cs typeface="ＭＳ Ｐゴシック" charset="-128"/>
              </a:rPr>
              <a:t>cubic yard </a:t>
            </a:r>
            <a:r>
              <a:rPr lang="en-US" sz="3000" dirty="0">
                <a:ea typeface="ＭＳ Ｐゴシック" charset="-128"/>
                <a:cs typeface="ＭＳ Ｐゴシック" charset="-128"/>
              </a:rPr>
              <a:t>of soil may weigh as much as a </a:t>
            </a:r>
            <a:r>
              <a:rPr lang="en-US" sz="3000" b="1" dirty="0">
                <a:ea typeface="ＭＳ Ｐゴシック" charset="-128"/>
                <a:cs typeface="ＭＳ Ｐゴシック" charset="-128"/>
              </a:rPr>
              <a:t>small car </a:t>
            </a:r>
            <a:r>
              <a:rPr lang="en-US" sz="3000" dirty="0">
                <a:ea typeface="ＭＳ Ｐゴシック" charset="-128"/>
                <a:cs typeface="ＭＳ Ｐゴシック" charset="-128"/>
              </a:rPr>
              <a:t>(</a:t>
            </a:r>
            <a:r>
              <a:rPr lang="en-US" sz="3000" b="1" dirty="0">
                <a:ea typeface="ＭＳ Ｐゴシック" charset="-128"/>
                <a:cs typeface="ＭＳ Ｐゴシック" charset="-128"/>
              </a:rPr>
              <a:t>2700 pounds</a:t>
            </a:r>
            <a:r>
              <a:rPr lang="en-US" sz="3000" dirty="0">
                <a:ea typeface="ＭＳ Ｐゴシック" charset="-128"/>
                <a:cs typeface="ＭＳ Ｐゴシック" charset="-128"/>
              </a:rPr>
              <a:t>).</a:t>
            </a:r>
          </a:p>
          <a:p>
            <a:pPr marL="342900" lvl="1" indent="-342900">
              <a:spcBef>
                <a:spcPts val="1200"/>
              </a:spcBef>
              <a:spcAft>
                <a:spcPts val="1200"/>
              </a:spcAft>
              <a:buFont typeface="Wingdings" panose="05000000000000000000" pitchFamily="2" charset="2"/>
              <a:buChar char="§"/>
            </a:pPr>
            <a:r>
              <a:rPr lang="en-US" sz="3000" dirty="0">
                <a:ea typeface="ＭＳ Ｐゴシック" charset="-128"/>
                <a:cs typeface="ＭＳ Ｐゴシック" charset="-128"/>
              </a:rPr>
              <a:t> A </a:t>
            </a:r>
            <a:r>
              <a:rPr lang="en-US" sz="3000" b="1" dirty="0">
                <a:ea typeface="ＭＳ Ｐゴシック" charset="-128"/>
                <a:cs typeface="ＭＳ Ｐゴシック" charset="-128"/>
              </a:rPr>
              <a:t>cave-in</a:t>
            </a:r>
            <a:r>
              <a:rPr lang="en-US" sz="3000" dirty="0">
                <a:ea typeface="ＭＳ Ｐゴシック" charset="-128"/>
                <a:cs typeface="ＭＳ Ｐゴシック" charset="-128"/>
              </a:rPr>
              <a:t> in an </a:t>
            </a:r>
            <a:r>
              <a:rPr lang="en-US" sz="3000" b="1" dirty="0">
                <a:ea typeface="ＭＳ Ｐゴシック" charset="-128"/>
                <a:cs typeface="ＭＳ Ｐゴシック" charset="-128"/>
              </a:rPr>
              <a:t>unprotected</a:t>
            </a:r>
            <a:r>
              <a:rPr lang="en-US" sz="3000" dirty="0">
                <a:ea typeface="ＭＳ Ｐゴシック" charset="-128"/>
                <a:cs typeface="ＭＳ Ｐゴシック" charset="-128"/>
              </a:rPr>
              <a:t> </a:t>
            </a:r>
            <a:r>
              <a:rPr lang="en-US" sz="3000" b="1" dirty="0">
                <a:ea typeface="ＭＳ Ｐゴシック" charset="-128"/>
                <a:cs typeface="ＭＳ Ｐゴシック" charset="-128"/>
              </a:rPr>
              <a:t>8 </a:t>
            </a:r>
            <a:r>
              <a:rPr lang="en-US" sz="3000" b="1" dirty="0" err="1">
                <a:ea typeface="ＭＳ Ｐゴシック" charset="-128"/>
                <a:cs typeface="ＭＳ Ｐゴシック" charset="-128"/>
              </a:rPr>
              <a:t>ft</a:t>
            </a:r>
            <a:r>
              <a:rPr lang="en-US" sz="3000" b="1" dirty="0">
                <a:ea typeface="ＭＳ Ｐゴシック" charset="-128"/>
                <a:cs typeface="ＭＳ Ｐゴシック" charset="-128"/>
              </a:rPr>
              <a:t> deep trench </a:t>
            </a:r>
            <a:r>
              <a:rPr lang="en-US" sz="3000" dirty="0">
                <a:ea typeface="ＭＳ Ｐゴシック" charset="-128"/>
                <a:cs typeface="ＭＳ Ｐゴシック" charset="-128"/>
              </a:rPr>
              <a:t>can easily have </a:t>
            </a:r>
            <a:r>
              <a:rPr lang="en-US" sz="3000" b="1" dirty="0">
                <a:ea typeface="ＭＳ Ｐゴシック" charset="-128"/>
                <a:cs typeface="ＭＳ Ｐゴシック" charset="-128"/>
              </a:rPr>
              <a:t>3-6 cubic yards burying  </a:t>
            </a:r>
            <a:r>
              <a:rPr lang="en-US" sz="3000" dirty="0">
                <a:ea typeface="ＭＳ Ｐゴシック" charset="-128"/>
                <a:cs typeface="ＭＳ Ｐゴシック" charset="-128"/>
              </a:rPr>
              <a:t>him</a:t>
            </a:r>
            <a:endParaRPr lang="en-US" sz="3000" b="1" dirty="0">
              <a:ea typeface="ＭＳ Ｐゴシック" charset="-128"/>
              <a:cs typeface="ＭＳ Ｐゴシック" charset="-128"/>
            </a:endParaRPr>
          </a:p>
          <a:p>
            <a:pPr marL="342900" lvl="1" indent="-342900">
              <a:spcBef>
                <a:spcPts val="1200"/>
              </a:spcBef>
              <a:spcAft>
                <a:spcPts val="1200"/>
              </a:spcAft>
              <a:buFont typeface="Wingdings" panose="05000000000000000000" pitchFamily="2" charset="2"/>
              <a:buChar char="§"/>
            </a:pPr>
            <a:r>
              <a:rPr lang="en-US" sz="3000" b="1" dirty="0">
                <a:ea typeface="ＭＳ Ｐゴシック" charset="-128"/>
                <a:cs typeface="ＭＳ Ｐゴシック" charset="-128"/>
              </a:rPr>
              <a:t>Soil does not need to bury                                                              to kill a worker!</a:t>
            </a:r>
          </a:p>
        </p:txBody>
      </p:sp>
      <p:pic>
        <p:nvPicPr>
          <p:cNvPr id="2" name="Picture 1" descr="An image illustrating forces during a cave-in." title="Forces of trench collapse"/>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192292" y="4323522"/>
            <a:ext cx="3951708" cy="2412440"/>
          </a:xfrm>
          <a:prstGeom prst="rect">
            <a:avLst/>
          </a:prstGeom>
        </p:spPr>
      </p:pic>
    </p:spTree>
    <p:extLst>
      <p:ext uri="{BB962C8B-B14F-4D97-AF65-F5344CB8AC3E}">
        <p14:creationId xmlns:p14="http://schemas.microsoft.com/office/powerpoint/2010/main" val="229389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818409" y="356699"/>
            <a:ext cx="6909955" cy="897670"/>
          </a:xfrm>
        </p:spPr>
        <p:txBody>
          <a:bodyPr/>
          <a:lstStyle/>
          <a:p>
            <a:r>
              <a:rPr lang="en-US" sz="2900" kern="1200" spc="150" dirty="0">
                <a:solidFill>
                  <a:schemeClr val="bg1"/>
                </a:solidFill>
                <a:latin typeface="Impact" panose="020B0806030902050204"/>
                <a:ea typeface="+mj-ea"/>
                <a:cs typeface="+mj-cs"/>
              </a:rPr>
              <a:t>Reasons for Fatality</a:t>
            </a:r>
            <a:endParaRPr lang="en-US" dirty="0"/>
          </a:p>
        </p:txBody>
      </p:sp>
      <p:sp>
        <p:nvSpPr>
          <p:cNvPr id="11" name="Content Placeholder 2"/>
          <p:cNvSpPr txBox="1">
            <a:spLocks/>
          </p:cNvSpPr>
          <p:nvPr/>
        </p:nvSpPr>
        <p:spPr>
          <a:xfrm>
            <a:off x="0" y="1254369"/>
            <a:ext cx="8934993" cy="5603631"/>
          </a:xfrm>
          <a:prstGeom prst="rect">
            <a:avLst/>
          </a:prstGeom>
        </p:spPr>
        <p:txBody>
          <a:bodyPr vert="horz">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Bef>
                <a:spcPts val="1200"/>
              </a:spcBef>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Lack </a:t>
            </a:r>
            <a:r>
              <a:rPr lang="en-US" dirty="0">
                <a:latin typeface="Times New Roman" panose="02020603050405020304" pitchFamily="18" charset="0"/>
                <a:cs typeface="Times New Roman" panose="02020603050405020304" pitchFamily="18" charset="0"/>
              </a:rPr>
              <a:t>of </a:t>
            </a:r>
            <a:r>
              <a:rPr lang="en-US" b="1" dirty="0">
                <a:latin typeface="Times New Roman" panose="02020603050405020304" pitchFamily="18" charset="0"/>
                <a:cs typeface="Times New Roman" panose="02020603050405020304" pitchFamily="18" charset="0"/>
              </a:rPr>
              <a:t>appropriate protection</a:t>
            </a:r>
          </a:p>
          <a:p>
            <a:pPr lvl="1">
              <a:spcBef>
                <a:spcPts val="1200"/>
              </a:spcBef>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Protective systems not employed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improperly installed </a:t>
            </a:r>
          </a:p>
          <a:p>
            <a:pPr lvl="1">
              <a:spcBef>
                <a:spcPts val="1200"/>
              </a:spcBef>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Environmental conditions – </a:t>
            </a:r>
            <a:r>
              <a:rPr lang="en-US" dirty="0">
                <a:latin typeface="Times New Roman" panose="02020603050405020304" pitchFamily="18" charset="0"/>
                <a:cs typeface="Times New Roman" panose="02020603050405020304" pitchFamily="18" charset="0"/>
              </a:rPr>
              <a:t>rain, ice, vibrations</a:t>
            </a:r>
          </a:p>
          <a:p>
            <a:pPr lvl="1">
              <a:spcBef>
                <a:spcPts val="1200"/>
              </a:spcBef>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Competent person </a:t>
            </a:r>
            <a:r>
              <a:rPr lang="en-US" dirty="0">
                <a:latin typeface="Times New Roman" panose="02020603050405020304" pitchFamily="18" charset="0"/>
                <a:cs typeface="Times New Roman" panose="02020603050405020304" pitchFamily="18" charset="0"/>
              </a:rPr>
              <a:t>was </a:t>
            </a:r>
            <a:r>
              <a:rPr lang="en-US" b="1" dirty="0">
                <a:latin typeface="Times New Roman" panose="02020603050405020304" pitchFamily="18" charset="0"/>
                <a:cs typeface="Times New Roman" panose="02020603050405020304" pitchFamily="18" charset="0"/>
              </a:rPr>
              <a:t>not assigned</a:t>
            </a:r>
            <a:endParaRPr lang="en-US" sz="1600" dirty="0">
              <a:latin typeface="Times New Roman" panose="02020603050405020304" pitchFamily="18" charset="0"/>
              <a:cs typeface="Times New Roman" panose="02020603050405020304" pitchFamily="18" charset="0"/>
            </a:endParaRPr>
          </a:p>
          <a:p>
            <a:pPr>
              <a:spcBef>
                <a:spcPts val="1200"/>
              </a:spcBef>
              <a:spcAft>
                <a:spcPts val="1200"/>
              </a:spcAft>
              <a:buFont typeface="Wingdings" panose="05000000000000000000" pitchFamily="2" charset="2"/>
              <a:buChar char="§"/>
            </a:pPr>
            <a:r>
              <a:rPr lang="en-US" b="1" dirty="0">
                <a:latin typeface="Times New Roman" panose="02020603050405020304" pitchFamily="18" charset="0"/>
                <a:cs typeface="Times New Roman" panose="02020603050405020304" pitchFamily="18" charset="0"/>
              </a:rPr>
              <a:t>  Soil type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not determined/considered</a:t>
            </a:r>
          </a:p>
          <a:p>
            <a:pPr>
              <a:spcBef>
                <a:spcPts val="1200"/>
              </a:spcBef>
              <a:spcAft>
                <a:spcPts val="1200"/>
              </a:spcAft>
              <a:buFont typeface="Wingdings" panose="05000000000000000000" pitchFamily="2" charset="2"/>
              <a:buChar char="§"/>
            </a:pPr>
            <a:r>
              <a:rPr lang="en-US" b="1" kern="0" dirty="0">
                <a:latin typeface="Times New Roman" panose="02020603050405020304" pitchFamily="18" charset="0"/>
                <a:cs typeface="Times New Roman" panose="02020603050405020304" pitchFamily="18" charset="0"/>
              </a:rPr>
              <a:t>Non-compliance</a:t>
            </a:r>
            <a:r>
              <a:rPr lang="en-US" kern="0" dirty="0">
                <a:latin typeface="Times New Roman" panose="02020603050405020304" pitchFamily="18" charset="0"/>
                <a:cs typeface="Times New Roman" panose="02020603050405020304" pitchFamily="18" charset="0"/>
              </a:rPr>
              <a:t> with the </a:t>
            </a:r>
            <a:r>
              <a:rPr lang="en-US" b="1" kern="0" dirty="0">
                <a:latin typeface="Times New Roman" panose="02020603050405020304" pitchFamily="18" charset="0"/>
                <a:cs typeface="Times New Roman" panose="02020603050405020304" pitchFamily="18" charset="0"/>
              </a:rPr>
              <a:t>OSHA                              regulations</a:t>
            </a:r>
            <a:endParaRPr lang="en-US" kern="0" dirty="0">
              <a:latin typeface="Times New Roman" panose="02020603050405020304" pitchFamily="18" charset="0"/>
              <a:cs typeface="Times New Roman" panose="02020603050405020304" pitchFamily="18" charset="0"/>
            </a:endParaRPr>
          </a:p>
        </p:txBody>
      </p:sp>
      <p:pic>
        <p:nvPicPr>
          <p:cNvPr id="2" name="Picture 1" descr="Image displaying to comply with OSHA regulations." title="Remin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775" y="4056184"/>
            <a:ext cx="2181225" cy="2095500"/>
          </a:xfrm>
          <a:prstGeom prst="rect">
            <a:avLst/>
          </a:prstGeom>
        </p:spPr>
      </p:pic>
    </p:spTree>
    <p:extLst>
      <p:ext uri="{BB962C8B-B14F-4D97-AF65-F5344CB8AC3E}">
        <p14:creationId xmlns:p14="http://schemas.microsoft.com/office/powerpoint/2010/main" val="169558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177B3C-5678-457E-BF55-1D887F27CD54}"/>
              </a:ext>
            </a:extLst>
          </p:cNvPr>
          <p:cNvSpPr>
            <a:spLocks noGrp="1"/>
          </p:cNvSpPr>
          <p:nvPr>
            <p:ph type="title"/>
          </p:nvPr>
        </p:nvSpPr>
        <p:spPr>
          <a:xfrm>
            <a:off x="1818409" y="356699"/>
            <a:ext cx="6909955" cy="897670"/>
          </a:xfrm>
        </p:spPr>
        <p:txBody>
          <a:bodyPr/>
          <a:lstStyle/>
          <a:p>
            <a:r>
              <a:rPr lang="en-US" altLang="en-US" sz="2900" kern="1200" spc="150" dirty="0">
                <a:solidFill>
                  <a:schemeClr val="bg1"/>
                </a:solidFill>
                <a:latin typeface="Impact" panose="020B0806030902050204"/>
                <a:ea typeface="+mj-ea"/>
                <a:cs typeface="+mj-cs"/>
              </a:rPr>
              <a:t>OSHA Standard on Excavations</a:t>
            </a:r>
            <a:br>
              <a:rPr lang="en-US" altLang="en-US" sz="2900" kern="1200" spc="150" dirty="0">
                <a:solidFill>
                  <a:schemeClr val="bg1"/>
                </a:solidFill>
                <a:latin typeface="Impact" panose="020B0806030902050204"/>
                <a:ea typeface="+mj-ea"/>
                <a:cs typeface="+mj-cs"/>
              </a:rPr>
            </a:br>
            <a:r>
              <a:rPr lang="en-US" altLang="en-US" sz="2900" kern="1200" spc="150" dirty="0">
                <a:solidFill>
                  <a:schemeClr val="bg1"/>
                </a:solidFill>
                <a:latin typeface="Impact" panose="020B0806030902050204"/>
                <a:ea typeface="+mj-ea"/>
                <a:cs typeface="+mj-cs"/>
              </a:rPr>
              <a:t> (29 CFR 1926 Subpart P)</a:t>
            </a:r>
            <a:endParaRPr lang="tr-TR" sz="2900" kern="1200" spc="150" dirty="0">
              <a:solidFill>
                <a:schemeClr val="bg1"/>
              </a:solidFill>
              <a:latin typeface="Impact" panose="020B0806030902050204"/>
              <a:ea typeface="+mj-ea"/>
              <a:cs typeface="+mj-cs"/>
            </a:endParaRPr>
          </a:p>
        </p:txBody>
      </p:sp>
      <p:sp>
        <p:nvSpPr>
          <p:cNvPr id="10" name="Content Placeholder 2"/>
          <p:cNvSpPr txBox="1">
            <a:spLocks/>
          </p:cNvSpPr>
          <p:nvPr/>
        </p:nvSpPr>
        <p:spPr>
          <a:xfrm>
            <a:off x="69668" y="1393371"/>
            <a:ext cx="9074331" cy="5342590"/>
          </a:xfrm>
          <a:prstGeom prst="rect">
            <a:avLst/>
          </a:prstGeom>
        </p:spPr>
        <p:txBody>
          <a:bodyPr>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spcAft>
                <a:spcPts val="600"/>
              </a:spcAft>
              <a:buNone/>
            </a:pPr>
            <a:r>
              <a:rPr lang="en-US" altLang="en-US" sz="4100" kern="0" dirty="0"/>
              <a:t>1926 Subpart P - Excavations</a:t>
            </a:r>
          </a:p>
          <a:p>
            <a:pPr>
              <a:spcAft>
                <a:spcPts val="600"/>
              </a:spcAft>
              <a:buFont typeface="Wingdings" panose="05000000000000000000" pitchFamily="2" charset="2"/>
              <a:buChar char="§"/>
            </a:pPr>
            <a:r>
              <a:rPr lang="en-US" altLang="en-US" sz="3100" kern="0" dirty="0"/>
              <a:t>1926.650 - Scope, application, and definitions</a:t>
            </a:r>
          </a:p>
          <a:p>
            <a:pPr>
              <a:spcAft>
                <a:spcPts val="600"/>
              </a:spcAft>
              <a:buFont typeface="Wingdings" panose="05000000000000000000" pitchFamily="2" charset="2"/>
              <a:buChar char="§"/>
            </a:pPr>
            <a:r>
              <a:rPr lang="en-US" altLang="en-US" sz="3100" kern="0" dirty="0"/>
              <a:t>1926.651 - Specific Excavation Requirements.</a:t>
            </a:r>
          </a:p>
          <a:p>
            <a:pPr>
              <a:spcAft>
                <a:spcPts val="600"/>
              </a:spcAft>
              <a:buFont typeface="Wingdings" panose="05000000000000000000" pitchFamily="2" charset="2"/>
              <a:buChar char="§"/>
            </a:pPr>
            <a:r>
              <a:rPr lang="en-US" altLang="en-US" sz="3100" kern="0" dirty="0"/>
              <a:t>1926.652 - Requirements for protective systems.</a:t>
            </a:r>
          </a:p>
          <a:p>
            <a:pPr>
              <a:spcAft>
                <a:spcPts val="600"/>
              </a:spcAft>
              <a:buFont typeface="Wingdings" panose="05000000000000000000" pitchFamily="2" charset="2"/>
              <a:buChar char="§"/>
            </a:pPr>
            <a:r>
              <a:rPr lang="en-US" altLang="en-US" sz="3100" kern="0" dirty="0"/>
              <a:t>1926 Subpart P App A - Soil Classification</a:t>
            </a:r>
          </a:p>
          <a:p>
            <a:pPr>
              <a:spcAft>
                <a:spcPts val="600"/>
              </a:spcAft>
              <a:buFont typeface="Wingdings" panose="05000000000000000000" pitchFamily="2" charset="2"/>
              <a:buChar char="§"/>
            </a:pPr>
            <a:r>
              <a:rPr lang="en-US" altLang="en-US" sz="3100" kern="0" dirty="0"/>
              <a:t>1926 Subpart P App B - Sloping and Benching</a:t>
            </a:r>
          </a:p>
          <a:p>
            <a:pPr>
              <a:spcAft>
                <a:spcPts val="600"/>
              </a:spcAft>
              <a:buFont typeface="Wingdings" panose="05000000000000000000" pitchFamily="2" charset="2"/>
              <a:buChar char="§"/>
            </a:pPr>
            <a:r>
              <a:rPr lang="en-US" altLang="en-US" sz="3100" kern="0" dirty="0"/>
              <a:t>1926 Subpart P App C - Timber Shoring for Trenches</a:t>
            </a:r>
          </a:p>
          <a:p>
            <a:pPr>
              <a:spcAft>
                <a:spcPts val="600"/>
              </a:spcAft>
              <a:buFont typeface="Wingdings" panose="05000000000000000000" pitchFamily="2" charset="2"/>
              <a:buChar char="§"/>
            </a:pPr>
            <a:r>
              <a:rPr lang="en-US" altLang="en-US" sz="3100" kern="0" dirty="0"/>
              <a:t>1926 Subpart P App D - Aluminum Hydraulic Shoring for Trenches</a:t>
            </a:r>
          </a:p>
          <a:p>
            <a:pPr>
              <a:spcAft>
                <a:spcPts val="600"/>
              </a:spcAft>
              <a:buFont typeface="Wingdings" panose="05000000000000000000" pitchFamily="2" charset="2"/>
              <a:buChar char="§"/>
            </a:pPr>
            <a:r>
              <a:rPr lang="en-US" altLang="en-US" sz="3100" kern="0" dirty="0"/>
              <a:t>1926 Subpart P App E - Alternatives to Timber Shoring</a:t>
            </a:r>
          </a:p>
          <a:p>
            <a:pPr>
              <a:spcAft>
                <a:spcPts val="600"/>
              </a:spcAft>
              <a:buFont typeface="Wingdings" panose="05000000000000000000" pitchFamily="2" charset="2"/>
              <a:buChar char="§"/>
            </a:pPr>
            <a:r>
              <a:rPr lang="en-US" altLang="en-US" sz="3100" kern="0" dirty="0"/>
              <a:t>1926 Subpart P App F - Selection of Protective Systems</a:t>
            </a:r>
          </a:p>
        </p:txBody>
      </p:sp>
      <p:pic>
        <p:nvPicPr>
          <p:cNvPr id="2" name="Picture 1" descr="Image of an excavator machinery." title="Exca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1713412"/>
            <a:ext cx="2292531" cy="2292531"/>
          </a:xfrm>
          <a:prstGeom prst="rect">
            <a:avLst/>
          </a:prstGeom>
        </p:spPr>
      </p:pic>
    </p:spTree>
    <p:extLst>
      <p:ext uri="{BB962C8B-B14F-4D97-AF65-F5344CB8AC3E}">
        <p14:creationId xmlns:p14="http://schemas.microsoft.com/office/powerpoint/2010/main" val="11941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7EE710-CD9A-46CB-BF95-42A1903F584D}"/>
              </a:ext>
            </a:extLst>
          </p:cNvPr>
          <p:cNvSpPr>
            <a:spLocks noGrp="1"/>
          </p:cNvSpPr>
          <p:nvPr>
            <p:ph type="title"/>
          </p:nvPr>
        </p:nvSpPr>
        <p:spPr>
          <a:xfrm>
            <a:off x="1793696" y="309322"/>
            <a:ext cx="6909955" cy="675228"/>
          </a:xfrm>
        </p:spPr>
        <p:txBody>
          <a:bodyPr/>
          <a:lstStyle/>
          <a:p>
            <a:r>
              <a:rPr lang="en-US" altLang="en-US" sz="2900" spc="150" dirty="0">
                <a:solidFill>
                  <a:schemeClr val="bg1"/>
                </a:solidFill>
                <a:latin typeface="Impact" panose="020B0806030902050204"/>
              </a:rPr>
              <a:t>OSHA’s Soil Classification</a:t>
            </a:r>
            <a:r>
              <a:rPr lang="tr-TR" sz="2900" spc="150" dirty="0">
                <a:solidFill>
                  <a:schemeClr val="bg1"/>
                </a:solidFill>
                <a:latin typeface="Impact" panose="020B0806030902050204"/>
              </a:rPr>
              <a:t/>
            </a:r>
            <a:br>
              <a:rPr lang="tr-TR" sz="2900" spc="150" dirty="0">
                <a:solidFill>
                  <a:schemeClr val="bg1"/>
                </a:solidFill>
                <a:latin typeface="Impact" panose="020B0806030902050204"/>
              </a:rPr>
            </a:br>
            <a:endParaRPr lang="tr-TR" sz="2900" kern="1200" spc="150" dirty="0">
              <a:solidFill>
                <a:schemeClr val="bg1"/>
              </a:solidFill>
              <a:latin typeface="Impact" panose="020B0806030902050204"/>
              <a:ea typeface="+mj-ea"/>
              <a:cs typeface="+mj-cs"/>
            </a:endParaRPr>
          </a:p>
        </p:txBody>
      </p:sp>
      <p:sp>
        <p:nvSpPr>
          <p:cNvPr id="5" name="Content Placeholder 2"/>
          <p:cNvSpPr txBox="1">
            <a:spLocks/>
          </p:cNvSpPr>
          <p:nvPr/>
        </p:nvSpPr>
        <p:spPr>
          <a:xfrm>
            <a:off x="0" y="1363852"/>
            <a:ext cx="7824355" cy="102605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buFont typeface="Wingdings" panose="05000000000000000000" pitchFamily="2" charset="2"/>
              <a:buChar char="§"/>
            </a:pPr>
            <a:r>
              <a:rPr lang="en-US" sz="2800" kern="0" dirty="0"/>
              <a:t>Soils have </a:t>
            </a:r>
            <a:r>
              <a:rPr lang="en-US" sz="2800" b="1" kern="0" dirty="0"/>
              <a:t>different levels of stability </a:t>
            </a:r>
          </a:p>
          <a:p>
            <a:pPr>
              <a:buFont typeface="Wingdings" panose="05000000000000000000" pitchFamily="2" charset="2"/>
              <a:buChar char="§"/>
            </a:pPr>
            <a:r>
              <a:rPr lang="en-US" sz="2800" kern="0" dirty="0"/>
              <a:t>OSHA classifies </a:t>
            </a:r>
            <a:r>
              <a:rPr lang="en-US" sz="2800" b="1" kern="0" dirty="0"/>
              <a:t>soils into 4 types</a:t>
            </a:r>
            <a:endParaRPr lang="en-US" sz="2800" kern="0" dirty="0"/>
          </a:p>
        </p:txBody>
      </p:sp>
      <p:pic>
        <p:nvPicPr>
          <p:cNvPr id="2" name="Picture 1" descr="An image showing unstable soil" title="Unstable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811" y="1445624"/>
            <a:ext cx="2738620" cy="1815824"/>
          </a:xfrm>
          <a:prstGeom prst="rect">
            <a:avLst/>
          </a:prstGeom>
        </p:spPr>
      </p:pic>
      <p:sp>
        <p:nvSpPr>
          <p:cNvPr id="6" name="Content Placeholder 2"/>
          <p:cNvSpPr txBox="1">
            <a:spLocks/>
          </p:cNvSpPr>
          <p:nvPr/>
        </p:nvSpPr>
        <p:spPr>
          <a:xfrm>
            <a:off x="108489" y="2286000"/>
            <a:ext cx="6199322" cy="457200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lvl="1">
              <a:spcAft>
                <a:spcPts val="600"/>
              </a:spcAft>
              <a:buFont typeface="Wingdings" panose="05000000000000000000" pitchFamily="2" charset="2"/>
              <a:buChar char="§"/>
            </a:pPr>
            <a:r>
              <a:rPr lang="en-US" sz="2900" b="1" kern="0" dirty="0"/>
              <a:t>Stable rock –</a:t>
            </a:r>
            <a:r>
              <a:rPr lang="en-US" kern="0" dirty="0"/>
              <a:t> the </a:t>
            </a:r>
            <a:r>
              <a:rPr lang="en-US" b="1" kern="0" dirty="0"/>
              <a:t>most stable </a:t>
            </a:r>
            <a:r>
              <a:rPr lang="en-US" kern="0" dirty="0"/>
              <a:t>type</a:t>
            </a:r>
          </a:p>
          <a:p>
            <a:pPr lvl="1">
              <a:spcAft>
                <a:spcPts val="600"/>
              </a:spcAft>
              <a:buFont typeface="Wingdings" panose="05000000000000000000" pitchFamily="2" charset="2"/>
              <a:buChar char="§"/>
            </a:pPr>
            <a:r>
              <a:rPr lang="en-US" b="1" kern="0" dirty="0"/>
              <a:t>Type A </a:t>
            </a:r>
            <a:r>
              <a:rPr lang="en-US" kern="0" dirty="0"/>
              <a:t>– </a:t>
            </a:r>
            <a:r>
              <a:rPr lang="en-US" b="1" kern="0" dirty="0"/>
              <a:t>very stable</a:t>
            </a:r>
            <a:r>
              <a:rPr lang="en-US" kern="0" dirty="0"/>
              <a:t>.  (e.g. </a:t>
            </a:r>
            <a:r>
              <a:rPr lang="en-US" b="1" kern="0" dirty="0"/>
              <a:t>clay, cemented soils</a:t>
            </a:r>
            <a:r>
              <a:rPr lang="en-US" kern="0" dirty="0"/>
              <a:t>)</a:t>
            </a:r>
          </a:p>
          <a:p>
            <a:pPr lvl="1">
              <a:spcAft>
                <a:spcPts val="600"/>
              </a:spcAft>
              <a:buFont typeface="Wingdings" panose="05000000000000000000" pitchFamily="2" charset="2"/>
              <a:buChar char="§"/>
            </a:pPr>
            <a:r>
              <a:rPr lang="en-US" sz="2900" b="1" kern="0" dirty="0"/>
              <a:t>Type B </a:t>
            </a:r>
            <a:r>
              <a:rPr lang="en-US" kern="0" dirty="0"/>
              <a:t>– </a:t>
            </a:r>
            <a:r>
              <a:rPr lang="en-US" b="1" kern="0" dirty="0"/>
              <a:t>less stable </a:t>
            </a:r>
            <a:r>
              <a:rPr lang="en-US" kern="0" dirty="0"/>
              <a:t>than </a:t>
            </a:r>
            <a:r>
              <a:rPr lang="en-US" b="1" kern="0" dirty="0"/>
              <a:t>type A</a:t>
            </a:r>
            <a:r>
              <a:rPr lang="en-US" kern="0" dirty="0"/>
              <a:t> (</a:t>
            </a:r>
            <a:r>
              <a:rPr lang="en-US" b="1" kern="0" dirty="0"/>
              <a:t>crushed rock</a:t>
            </a:r>
            <a:r>
              <a:rPr lang="en-US" kern="0" dirty="0"/>
              <a:t>, </a:t>
            </a:r>
            <a:r>
              <a:rPr lang="en-US" b="1" kern="0" dirty="0"/>
              <a:t>sand – silt mixtures</a:t>
            </a:r>
            <a:r>
              <a:rPr lang="en-US" kern="0" dirty="0"/>
              <a:t>) </a:t>
            </a:r>
          </a:p>
          <a:p>
            <a:pPr lvl="1">
              <a:spcAft>
                <a:spcPts val="600"/>
              </a:spcAft>
              <a:buFont typeface="Wingdings" panose="05000000000000000000" pitchFamily="2" charset="2"/>
              <a:buChar char="§"/>
            </a:pPr>
            <a:r>
              <a:rPr lang="en-US" sz="2900" b="1" kern="0" dirty="0"/>
              <a:t>Type C </a:t>
            </a:r>
            <a:r>
              <a:rPr lang="en-US" kern="0" dirty="0"/>
              <a:t>– </a:t>
            </a:r>
            <a:r>
              <a:rPr lang="en-US" b="1" kern="0" dirty="0"/>
              <a:t>less stable </a:t>
            </a:r>
            <a:r>
              <a:rPr lang="en-US" kern="0" dirty="0"/>
              <a:t>than </a:t>
            </a:r>
            <a:r>
              <a:rPr lang="en-US" b="1" kern="0" dirty="0"/>
              <a:t>type B</a:t>
            </a:r>
            <a:r>
              <a:rPr lang="en-US" kern="0" dirty="0"/>
              <a:t>. </a:t>
            </a:r>
            <a:r>
              <a:rPr lang="en-US" b="1" kern="0" dirty="0"/>
              <a:t>(unstable gravel </a:t>
            </a:r>
            <a:r>
              <a:rPr lang="en-US" kern="0" dirty="0"/>
              <a:t>and </a:t>
            </a:r>
            <a:r>
              <a:rPr lang="en-US" b="1" kern="0" dirty="0"/>
              <a:t>sand</a:t>
            </a:r>
            <a:r>
              <a:rPr lang="en-US" kern="0" dirty="0"/>
              <a:t> )</a:t>
            </a:r>
          </a:p>
          <a:p>
            <a:pPr>
              <a:spcAft>
                <a:spcPts val="600"/>
              </a:spcAft>
              <a:buFont typeface="Wingdings" panose="05000000000000000000" pitchFamily="2" charset="2"/>
              <a:buChar char="§"/>
            </a:pPr>
            <a:r>
              <a:rPr lang="en-US" kern="0" dirty="0"/>
              <a:t> </a:t>
            </a:r>
            <a:r>
              <a:rPr lang="en-US" sz="2800" b="1" kern="0" dirty="0"/>
              <a:t>OSHA requires protective systems </a:t>
            </a:r>
            <a:r>
              <a:rPr lang="en-US" sz="2800" kern="0" dirty="0"/>
              <a:t>for </a:t>
            </a:r>
            <a:r>
              <a:rPr lang="en-US" sz="2800" b="1" kern="0" dirty="0"/>
              <a:t>excavations deeper than 5 </a:t>
            </a:r>
            <a:r>
              <a:rPr lang="en-US" sz="2800" b="1" kern="0" dirty="0" err="1"/>
              <a:t>ft</a:t>
            </a:r>
            <a:r>
              <a:rPr lang="en-US" sz="2800" b="1" kern="0" dirty="0"/>
              <a:t> (except in stable rock)</a:t>
            </a:r>
          </a:p>
        </p:txBody>
      </p:sp>
      <p:pic>
        <p:nvPicPr>
          <p:cNvPr id="8" name="Picture 7" descr="An image showing how stability changes by type of soil." title="Soil Typ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811" y="3444440"/>
            <a:ext cx="2680854" cy="3138054"/>
          </a:xfrm>
          <a:prstGeom prst="rect">
            <a:avLst/>
          </a:prstGeom>
        </p:spPr>
      </p:pic>
    </p:spTree>
    <p:extLst>
      <p:ext uri="{BB962C8B-B14F-4D97-AF65-F5344CB8AC3E}">
        <p14:creationId xmlns:p14="http://schemas.microsoft.com/office/powerpoint/2010/main" val="261675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77AB4F1-4FBC-4689-B626-DB944FFEC82E}"/>
              </a:ext>
            </a:extLst>
          </p:cNvPr>
          <p:cNvSpPr>
            <a:spLocks noGrp="1"/>
          </p:cNvSpPr>
          <p:nvPr>
            <p:ph type="title"/>
          </p:nvPr>
        </p:nvSpPr>
        <p:spPr>
          <a:xfrm>
            <a:off x="1793696" y="309322"/>
            <a:ext cx="6909955" cy="675228"/>
          </a:xfrm>
        </p:spPr>
        <p:txBody>
          <a:bodyPr/>
          <a:lstStyle/>
          <a:p>
            <a:r>
              <a:rPr lang="en-US" altLang="en-US" sz="2900" spc="150" dirty="0">
                <a:solidFill>
                  <a:schemeClr val="bg1"/>
                </a:solidFill>
                <a:latin typeface="Impact" panose="020B0806030902050204"/>
              </a:rPr>
              <a:t>Factors Affecting Soil Stability</a:t>
            </a:r>
            <a:r>
              <a:rPr lang="tr-TR" sz="2900" spc="150" dirty="0">
                <a:solidFill>
                  <a:schemeClr val="bg1"/>
                </a:solidFill>
                <a:latin typeface="Impact" panose="020B0806030902050204"/>
              </a:rPr>
              <a:t/>
            </a:r>
            <a:br>
              <a:rPr lang="tr-TR" sz="2900" spc="150" dirty="0">
                <a:solidFill>
                  <a:schemeClr val="bg1"/>
                </a:solidFill>
                <a:latin typeface="Impact" panose="020B0806030902050204"/>
              </a:rPr>
            </a:br>
            <a:r>
              <a:rPr lang="tr-TR" sz="2900" spc="150" dirty="0">
                <a:solidFill>
                  <a:schemeClr val="bg1"/>
                </a:solidFill>
                <a:latin typeface="Impact" panose="020B0806030902050204"/>
              </a:rPr>
              <a:t/>
            </a:r>
            <a:br>
              <a:rPr lang="tr-TR" sz="2900" spc="150" dirty="0">
                <a:solidFill>
                  <a:schemeClr val="bg1"/>
                </a:solidFill>
                <a:latin typeface="Impact" panose="020B0806030902050204"/>
              </a:rPr>
            </a:br>
            <a:endParaRPr lang="tr-TR" sz="2900" kern="1200" spc="150" dirty="0">
              <a:solidFill>
                <a:schemeClr val="bg1"/>
              </a:solidFill>
              <a:latin typeface="Impact" panose="020B0806030902050204"/>
              <a:ea typeface="+mj-ea"/>
              <a:cs typeface="+mj-cs"/>
            </a:endParaRPr>
          </a:p>
        </p:txBody>
      </p:sp>
      <p:sp>
        <p:nvSpPr>
          <p:cNvPr id="7" name="Content Placeholder 2"/>
          <p:cNvSpPr txBox="1">
            <a:spLocks/>
          </p:cNvSpPr>
          <p:nvPr/>
        </p:nvSpPr>
        <p:spPr>
          <a:xfrm>
            <a:off x="0" y="1420508"/>
            <a:ext cx="9144000" cy="529904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914400" lvl="1" indent="-457200">
              <a:buFont typeface="Wingdings" panose="05000000000000000000" pitchFamily="2" charset="2"/>
              <a:buChar char="§"/>
            </a:pPr>
            <a:r>
              <a:rPr lang="en-US" sz="2600" b="1" kern="0" dirty="0">
                <a:ea typeface="ＭＳ Ｐゴシック" charset="-128"/>
                <a:cs typeface="ＭＳ Ｐゴシック" charset="-128"/>
              </a:rPr>
              <a:t>Granularity –  </a:t>
            </a:r>
            <a:r>
              <a:rPr lang="en-US" sz="2600" kern="0" dirty="0">
                <a:ea typeface="ＭＳ Ｐゴシック" charset="-128"/>
                <a:cs typeface="ＭＳ Ｐゴシック" charset="-128"/>
              </a:rPr>
              <a:t>makes soil </a:t>
            </a:r>
            <a:r>
              <a:rPr lang="en-US" sz="2600" b="1" kern="0" dirty="0">
                <a:ea typeface="ＭＳ Ｐゴシック" charset="-128"/>
                <a:cs typeface="ＭＳ Ｐゴシック" charset="-128"/>
              </a:rPr>
              <a:t>less stable</a:t>
            </a:r>
          </a:p>
          <a:p>
            <a:pPr marL="457200" lvl="1" indent="0"/>
            <a:r>
              <a:rPr lang="en-US" sz="2600" b="1" kern="0" dirty="0">
                <a:ea typeface="ＭＳ Ｐゴシック" charset="-128"/>
                <a:cs typeface="ＭＳ Ｐゴシック" charset="-128"/>
              </a:rPr>
              <a:t>      (sloughing</a:t>
            </a:r>
            <a:r>
              <a:rPr lang="en-US" sz="2600" kern="0" dirty="0">
                <a:ea typeface="ＭＳ Ｐゴシック" charset="-128"/>
                <a:cs typeface="ＭＳ Ｐゴシック" charset="-128"/>
              </a:rPr>
              <a:t>) </a:t>
            </a:r>
          </a:p>
          <a:p>
            <a:pPr marL="914400" lvl="1" indent="-457200">
              <a:buFont typeface="Wingdings" panose="05000000000000000000" pitchFamily="2" charset="2"/>
              <a:buChar char="§"/>
            </a:pPr>
            <a:r>
              <a:rPr lang="en-US" sz="2600" b="1" kern="0" dirty="0">
                <a:ea typeface="ＭＳ Ｐゴシック" charset="-128"/>
                <a:cs typeface="ＭＳ Ｐゴシック" charset="-128"/>
              </a:rPr>
              <a:t>Cohesiveness - soil holding together                          (</a:t>
            </a:r>
            <a:r>
              <a:rPr lang="en-US" sz="2600" kern="0" dirty="0">
                <a:ea typeface="ＭＳ Ｐゴシック" charset="-128"/>
                <a:cs typeface="ＭＳ Ｐゴシック" charset="-128"/>
              </a:rPr>
              <a:t>example-</a:t>
            </a:r>
            <a:r>
              <a:rPr lang="en-US" sz="2600" b="1" kern="0" dirty="0">
                <a:ea typeface="ＭＳ Ｐゴシック" charset="-128"/>
                <a:cs typeface="ＭＳ Ｐゴシック" charset="-128"/>
              </a:rPr>
              <a:t> </a:t>
            </a:r>
            <a:r>
              <a:rPr lang="en-US" sz="2600" b="1" i="1" kern="0" dirty="0">
                <a:ea typeface="ＭＳ Ｐゴシック" charset="-128"/>
                <a:cs typeface="ＭＳ Ｐゴシック" charset="-128"/>
              </a:rPr>
              <a:t>clay</a:t>
            </a:r>
            <a:r>
              <a:rPr lang="en-US" sz="2600" b="1" kern="0" dirty="0">
                <a:ea typeface="ＭＳ Ｐゴシック" charset="-128"/>
                <a:cs typeface="ＭＳ Ｐゴシック" charset="-128"/>
              </a:rPr>
              <a:t>) – more  stable</a:t>
            </a:r>
          </a:p>
          <a:p>
            <a:pPr marL="914400" lvl="1" indent="-457200">
              <a:buFont typeface="Wingdings" panose="05000000000000000000" pitchFamily="2" charset="2"/>
              <a:buChar char="§"/>
            </a:pPr>
            <a:r>
              <a:rPr lang="en-US" sz="2600" b="1" kern="0" dirty="0">
                <a:ea typeface="ＭＳ Ｐゴシック" charset="-128"/>
                <a:cs typeface="ＭＳ Ｐゴシック" charset="-128"/>
              </a:rPr>
              <a:t>Water</a:t>
            </a:r>
            <a:r>
              <a:rPr lang="en-US" sz="2600" kern="0" dirty="0">
                <a:ea typeface="ＭＳ Ｐゴシック" charset="-128"/>
                <a:cs typeface="ＭＳ Ｐゴシック" charset="-128"/>
              </a:rPr>
              <a:t>-weakens soil (extreme case- </a:t>
            </a:r>
            <a:r>
              <a:rPr lang="en-US" sz="2600" b="1" i="1" kern="0" dirty="0">
                <a:ea typeface="ＭＳ Ｐゴシック" charset="-128"/>
                <a:cs typeface="ＭＳ Ｐゴシック" charset="-128"/>
              </a:rPr>
              <a:t>slurry</a:t>
            </a:r>
            <a:r>
              <a:rPr lang="en-US" sz="2600" kern="0" dirty="0">
                <a:ea typeface="ＭＳ Ｐゴシック" charset="-128"/>
                <a:cs typeface="ＭＳ Ｐゴシック" charset="-128"/>
              </a:rPr>
              <a:t>)</a:t>
            </a:r>
          </a:p>
          <a:p>
            <a:pPr marL="914400" lvl="1" indent="-457200">
              <a:buFont typeface="Wingdings" panose="05000000000000000000" pitchFamily="2" charset="2"/>
              <a:buChar char="§"/>
            </a:pPr>
            <a:r>
              <a:rPr lang="en-US" sz="2600" b="1" kern="0" dirty="0">
                <a:ea typeface="ＭＳ Ｐゴシック" charset="-128"/>
                <a:cs typeface="ＭＳ Ｐゴシック" charset="-128"/>
              </a:rPr>
              <a:t>External forces</a:t>
            </a:r>
            <a:r>
              <a:rPr lang="en-US" sz="2600" i="1" kern="0" dirty="0">
                <a:ea typeface="ＭＳ Ｐゴシック" charset="-128"/>
                <a:cs typeface="ＭＳ Ｐゴシック" charset="-128"/>
              </a:rPr>
              <a:t> –</a:t>
            </a:r>
            <a:r>
              <a:rPr lang="en-US" sz="2600" b="1" i="1" kern="0" dirty="0">
                <a:ea typeface="ＭＳ Ｐゴシック" charset="-128"/>
                <a:cs typeface="ＭＳ Ｐゴシック" charset="-128"/>
              </a:rPr>
              <a:t> </a:t>
            </a:r>
            <a:r>
              <a:rPr lang="en-US" sz="2600" kern="0" dirty="0">
                <a:ea typeface="ＭＳ Ｐゴシック" charset="-128"/>
                <a:cs typeface="ＭＳ Ｐゴシック" charset="-128"/>
              </a:rPr>
              <a:t>usually make soil </a:t>
            </a:r>
            <a:r>
              <a:rPr lang="en-US" sz="2600" b="1" kern="0" dirty="0">
                <a:ea typeface="ＭＳ Ｐゴシック" charset="-128"/>
                <a:cs typeface="ＭＳ Ｐゴシック" charset="-128"/>
              </a:rPr>
              <a:t>less </a:t>
            </a:r>
            <a:r>
              <a:rPr lang="en-US" sz="2600" b="1" i="1" kern="0" dirty="0">
                <a:ea typeface="ＭＳ Ｐゴシック" charset="-128"/>
                <a:cs typeface="ＭＳ Ｐゴシック" charset="-128"/>
              </a:rPr>
              <a:t>                       </a:t>
            </a:r>
            <a:r>
              <a:rPr lang="en-US" sz="2600" b="1" kern="0" dirty="0">
                <a:ea typeface="ＭＳ Ｐゴシック" charset="-128"/>
                <a:cs typeface="ＭＳ Ｐゴシック" charset="-128"/>
              </a:rPr>
              <a:t>stable</a:t>
            </a:r>
            <a:r>
              <a:rPr lang="en-US" sz="2600" b="1" i="1" kern="0" dirty="0">
                <a:ea typeface="ＭＳ Ｐゴシック" charset="-128"/>
                <a:cs typeface="ＭＳ Ｐゴシック" charset="-128"/>
              </a:rPr>
              <a:t> (surcharge,</a:t>
            </a:r>
            <a:r>
              <a:rPr lang="en-US" sz="2600" i="1" kern="0" dirty="0">
                <a:ea typeface="ＭＳ Ｐゴシック" charset="-128"/>
                <a:cs typeface="ＭＳ Ｐゴシック" charset="-128"/>
              </a:rPr>
              <a:t> </a:t>
            </a:r>
            <a:r>
              <a:rPr lang="en-US" sz="2600" b="1" i="1" kern="0" dirty="0">
                <a:ea typeface="ＭＳ Ｐゴシック" charset="-128"/>
                <a:cs typeface="ＭＳ Ｐゴシック" charset="-128"/>
              </a:rPr>
              <a:t>vibrations)</a:t>
            </a:r>
          </a:p>
          <a:p>
            <a:pPr marL="914400" lvl="1" indent="-457200">
              <a:buFont typeface="Wingdings" panose="05000000000000000000" pitchFamily="2" charset="2"/>
              <a:buChar char="§"/>
            </a:pPr>
            <a:r>
              <a:rPr lang="en-US" sz="2600" b="1" kern="0" dirty="0">
                <a:ea typeface="ＭＳ Ｐゴシック" charset="-128"/>
                <a:cs typeface="ＭＳ Ｐゴシック" charset="-128"/>
              </a:rPr>
              <a:t>Unconfined compressive strength </a:t>
            </a:r>
            <a:r>
              <a:rPr lang="en-US" sz="2600" kern="0" dirty="0">
                <a:ea typeface="ＭＳ Ｐゴシック" charset="-128"/>
                <a:cs typeface="ＭＳ Ｐゴシック" charset="-128"/>
              </a:rPr>
              <a:t>–                                                           Load per unit area to collapse soil                                    (</a:t>
            </a:r>
            <a:r>
              <a:rPr lang="en-US" sz="2600" b="1" kern="0" dirty="0">
                <a:ea typeface="ＭＳ Ｐゴシック" charset="-128"/>
                <a:cs typeface="ＭＳ Ｐゴシック" charset="-128"/>
              </a:rPr>
              <a:t>tons per square feet </a:t>
            </a:r>
            <a:r>
              <a:rPr lang="en-US" sz="2600" kern="0" dirty="0">
                <a:ea typeface="ＭＳ Ｐゴシック" charset="-128"/>
                <a:cs typeface="ＭＳ Ｐゴシック" charset="-128"/>
              </a:rPr>
              <a:t>– </a:t>
            </a:r>
            <a:r>
              <a:rPr lang="en-US" sz="2600" b="1" kern="0" dirty="0" err="1">
                <a:ea typeface="ＭＳ Ｐゴシック" charset="-128"/>
                <a:cs typeface="ＭＳ Ｐゴシック" charset="-128"/>
              </a:rPr>
              <a:t>tsf</a:t>
            </a:r>
            <a:r>
              <a:rPr lang="en-US" sz="2600" kern="0" dirty="0">
                <a:ea typeface="ＭＳ Ｐゴシック" charset="-128"/>
                <a:cs typeface="ＭＳ Ｐゴシック" charset="-128"/>
              </a:rPr>
              <a:t>) is a </a:t>
            </a:r>
            <a:r>
              <a:rPr lang="en-US" sz="2600" b="1" kern="0" dirty="0">
                <a:ea typeface="ＭＳ Ｐゴシック" charset="-128"/>
                <a:cs typeface="ＭＳ Ｐゴシック" charset="-128"/>
              </a:rPr>
              <a:t>measure </a:t>
            </a:r>
            <a:r>
              <a:rPr lang="en-US" sz="2600" kern="0" dirty="0">
                <a:ea typeface="ＭＳ Ｐゴシック" charset="-128"/>
                <a:cs typeface="ＭＳ Ｐゴシック" charset="-128"/>
              </a:rPr>
              <a:t>                                        of strength and stability</a:t>
            </a:r>
          </a:p>
        </p:txBody>
      </p:sp>
      <p:pic>
        <p:nvPicPr>
          <p:cNvPr id="2" name="Picture 1" descr="An image showing three different factors affecting soil stability; water, cohesiveness, granularity." title="Factors affecting soil stability">
            <a:extLst>
              <a:ext uri="{FF2B5EF4-FFF2-40B4-BE49-F238E27FC236}">
                <a16:creationId xmlns:a16="http://schemas.microsoft.com/office/drawing/2014/main" id="{D9D9972B-C98A-4ACA-A5F2-C82B21E537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8465" y="1420508"/>
            <a:ext cx="2316681" cy="5108891"/>
          </a:xfrm>
          <a:prstGeom prst="rect">
            <a:avLst/>
          </a:prstGeom>
        </p:spPr>
      </p:pic>
    </p:spTree>
    <p:extLst>
      <p:ext uri="{BB962C8B-B14F-4D97-AF65-F5344CB8AC3E}">
        <p14:creationId xmlns:p14="http://schemas.microsoft.com/office/powerpoint/2010/main" val="107066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9" y="274638"/>
            <a:ext cx="7495953" cy="1010465"/>
          </a:xfrm>
        </p:spPr>
        <p:txBody>
          <a:bodyPr/>
          <a:lstStyle/>
          <a:p>
            <a:r>
              <a:rPr lang="tr-TR" sz="2900" kern="1200" spc="150" dirty="0">
                <a:solidFill>
                  <a:schemeClr val="bg1"/>
                </a:solidFill>
                <a:latin typeface="Impact" panose="020B0806030902050204"/>
                <a:ea typeface="+mj-ea"/>
                <a:cs typeface="+mj-cs"/>
              </a:rPr>
              <a:t>Acknowledgement</a:t>
            </a:r>
            <a:endParaRPr lang="en-US" sz="2900" kern="1200" spc="150" dirty="0">
              <a:solidFill>
                <a:schemeClr val="bg1"/>
              </a:solidFill>
              <a:latin typeface="Impact" panose="020B0806030902050204"/>
              <a:ea typeface="+mj-ea"/>
              <a:cs typeface="+mj-cs"/>
            </a:endParaRPr>
          </a:p>
        </p:txBody>
      </p:sp>
      <p:sp>
        <p:nvSpPr>
          <p:cNvPr id="3" name="Title 2"/>
          <p:cNvSpPr txBox="1">
            <a:spLocks/>
          </p:cNvSpPr>
          <p:nvPr/>
        </p:nvSpPr>
        <p:spPr>
          <a:xfrm>
            <a:off x="304800" y="1916349"/>
            <a:ext cx="8967537" cy="2156414"/>
          </a:xfrm>
          <a:prstGeom prst="rect">
            <a:avLst/>
          </a:prstGeom>
        </p:spPr>
        <p:txBody>
          <a:bodyPr vert="horz">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tr-TR" sz="2500" b="1" kern="0" dirty="0">
                <a:latin typeface="Times New Roman" panose="02020603050405020304" pitchFamily="18" charset="0"/>
                <a:cs typeface="Times New Roman" panose="02020603050405020304" pitchFamily="18" charset="0"/>
              </a:rPr>
              <a:t>UNITED STATES </a:t>
            </a:r>
            <a:br>
              <a:rPr lang="tr-TR" sz="2500" b="1" kern="0" dirty="0">
                <a:latin typeface="Times New Roman" panose="02020603050405020304" pitchFamily="18" charset="0"/>
                <a:cs typeface="Times New Roman" panose="02020603050405020304" pitchFamily="18" charset="0"/>
              </a:rPr>
            </a:br>
            <a:r>
              <a:rPr lang="tr-TR" sz="2500" b="1" kern="0" dirty="0">
                <a:latin typeface="Times New Roman" panose="02020603050405020304" pitchFamily="18" charset="0"/>
                <a:cs typeface="Times New Roman" panose="02020603050405020304" pitchFamily="18" charset="0"/>
              </a:rPr>
              <a:t>DEPARTMENT OF LABOR</a:t>
            </a:r>
            <a:r>
              <a:rPr lang="en-US" sz="2500" b="1" kern="0" dirty="0">
                <a:latin typeface="Times New Roman" panose="02020603050405020304" pitchFamily="18" charset="0"/>
                <a:cs typeface="Times New Roman" panose="02020603050405020304" pitchFamily="18" charset="0"/>
              </a:rPr>
              <a:t/>
            </a:r>
            <a:br>
              <a:rPr lang="en-US" sz="2500" b="1" kern="0" dirty="0">
                <a:latin typeface="Times New Roman" panose="02020603050405020304" pitchFamily="18" charset="0"/>
                <a:cs typeface="Times New Roman" panose="02020603050405020304" pitchFamily="18" charset="0"/>
              </a:rPr>
            </a:br>
            <a:r>
              <a:rPr lang="en-US" sz="2500" b="1" kern="0" dirty="0">
                <a:latin typeface="Times New Roman" panose="02020603050405020304" pitchFamily="18" charset="0"/>
                <a:cs typeface="Times New Roman" panose="02020603050405020304" pitchFamily="18" charset="0"/>
              </a:rPr>
              <a:t>Occupational Health and Safety Administration  (OSHA)</a:t>
            </a:r>
            <a:br>
              <a:rPr lang="en-US" sz="2500" b="1" kern="0" dirty="0">
                <a:latin typeface="Times New Roman" panose="02020603050405020304" pitchFamily="18" charset="0"/>
                <a:cs typeface="Times New Roman" panose="02020603050405020304" pitchFamily="18" charset="0"/>
              </a:rPr>
            </a:br>
            <a:r>
              <a:rPr lang="en-US" sz="2500" b="1" kern="0" dirty="0">
                <a:latin typeface="Times New Roman" panose="02020603050405020304" pitchFamily="18" charset="0"/>
                <a:cs typeface="Times New Roman" panose="02020603050405020304" pitchFamily="18" charset="0"/>
              </a:rPr>
              <a:t>Susan Harwood Training Grant</a:t>
            </a:r>
          </a:p>
          <a:p>
            <a:r>
              <a:rPr lang="en-US" sz="2500" b="1" kern="0" dirty="0">
                <a:latin typeface="Times New Roman" panose="02020603050405020304" pitchFamily="18" charset="0"/>
                <a:cs typeface="Times New Roman" panose="02020603050405020304" pitchFamily="18" charset="0"/>
              </a:rPr>
              <a:t>SH-31218-SH7</a:t>
            </a:r>
            <a:r>
              <a:rPr lang="en-US" sz="1800" b="1" kern="0" dirty="0">
                <a:latin typeface="Times New Roman" panose="02020603050405020304" pitchFamily="18" charset="0"/>
                <a:cs typeface="Times New Roman" panose="02020603050405020304" pitchFamily="18" charset="0"/>
              </a:rPr>
              <a:t/>
            </a:r>
            <a:br>
              <a:rPr lang="en-US" sz="1800" b="1" kern="0" dirty="0">
                <a:latin typeface="Times New Roman" panose="02020603050405020304" pitchFamily="18" charset="0"/>
                <a:cs typeface="Times New Roman" panose="02020603050405020304" pitchFamily="18" charset="0"/>
              </a:rPr>
            </a:br>
            <a:endParaRPr lang="tr-TR" sz="1800" kern="0" dirty="0">
              <a:latin typeface="Times New Roman" panose="02020603050405020304" pitchFamily="18" charset="0"/>
              <a:cs typeface="Times New Roman" panose="02020603050405020304" pitchFamily="18" charset="0"/>
            </a:endParaRPr>
          </a:p>
        </p:txBody>
      </p:sp>
      <p:sp>
        <p:nvSpPr>
          <p:cNvPr id="4" name="Subtitle 1"/>
          <p:cNvSpPr txBox="1">
            <a:spLocks/>
          </p:cNvSpPr>
          <p:nvPr/>
        </p:nvSpPr>
        <p:spPr>
          <a:xfrm>
            <a:off x="292608" y="5536096"/>
            <a:ext cx="8375904" cy="10454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buNone/>
            </a:pPr>
            <a:r>
              <a:rPr lang="en-US" sz="1400" i="1" dirty="0"/>
              <a:t>This material was produced under a grant (</a:t>
            </a:r>
            <a:r>
              <a:rPr lang="tr-TR" sz="1400" i="1" dirty="0"/>
              <a:t>SH</a:t>
            </a:r>
            <a:r>
              <a:rPr lang="en-US" sz="1400" i="1" dirty="0"/>
              <a:t>-31218-SH7) from the Occupational Health Administration, U.S. Department of Labor. It does not necessarily reflect the views or policies of the U.S. Department of Labor, nor does the mention of trade names, commercial products, or organization imply endorsement by the U.S. Government.</a:t>
            </a:r>
            <a:endParaRPr lang="en-US" sz="1400" dirty="0"/>
          </a:p>
        </p:txBody>
      </p:sp>
    </p:spTree>
    <p:extLst>
      <p:ext uri="{BB962C8B-B14F-4D97-AF65-F5344CB8AC3E}">
        <p14:creationId xmlns:p14="http://schemas.microsoft.com/office/powerpoint/2010/main" val="3832970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7" y="-73532"/>
            <a:ext cx="7223874" cy="1304903"/>
          </a:xfrm>
        </p:spPr>
        <p:txBody>
          <a:bodyPr/>
          <a:lstStyle/>
          <a:p>
            <a:r>
              <a:rPr lang="en-US" sz="4200" dirty="0">
                <a:solidFill>
                  <a:schemeClr val="bg1"/>
                </a:solidFill>
              </a:rPr>
              <a:t>Gravel, Sand, Silt and Clay </a:t>
            </a:r>
            <a:br>
              <a:rPr lang="en-US" sz="4200" dirty="0">
                <a:solidFill>
                  <a:schemeClr val="bg1"/>
                </a:solidFill>
              </a:rPr>
            </a:br>
            <a:r>
              <a:rPr lang="en-US" sz="4200" dirty="0">
                <a:solidFill>
                  <a:schemeClr val="bg1"/>
                </a:solidFill>
              </a:rPr>
              <a:t>Soils</a:t>
            </a:r>
          </a:p>
        </p:txBody>
      </p:sp>
      <p:pic>
        <p:nvPicPr>
          <p:cNvPr id="3" name="Picture 2" descr="This pictures illustrates mainly gravel, sand, silt and clay which comes from conglomerate, sandstone, siltstone and shale." title="Different varieties of soils ">
            <a:extLst>
              <a:ext uri="{FF2B5EF4-FFF2-40B4-BE49-F238E27FC236}">
                <a16:creationId xmlns:a16="http://schemas.microsoft.com/office/drawing/2014/main" id="{823624F6-398B-4EC1-B746-F8674A47A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21" y="1334503"/>
            <a:ext cx="8686800" cy="5295900"/>
          </a:xfrm>
          <a:prstGeom prst="rect">
            <a:avLst/>
          </a:prstGeom>
        </p:spPr>
      </p:pic>
    </p:spTree>
    <p:extLst>
      <p:ext uri="{BB962C8B-B14F-4D97-AF65-F5344CB8AC3E}">
        <p14:creationId xmlns:p14="http://schemas.microsoft.com/office/powerpoint/2010/main" val="1900933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34297"/>
            <a:ext cx="8229600" cy="698090"/>
          </a:xfrm>
        </p:spPr>
        <p:txBody>
          <a:bodyPr/>
          <a:lstStyle/>
          <a:p>
            <a:r>
              <a:rPr lang="en-US" sz="2900" kern="1200" spc="150" dirty="0">
                <a:solidFill>
                  <a:schemeClr val="bg1"/>
                </a:solidFill>
                <a:latin typeface="Impact" panose="020B0806030902050204"/>
                <a:ea typeface="+mj-ea"/>
                <a:cs typeface="+mj-cs"/>
              </a:rPr>
              <a:t>Visual Soil Examination</a:t>
            </a:r>
          </a:p>
        </p:txBody>
      </p:sp>
      <p:sp>
        <p:nvSpPr>
          <p:cNvPr id="7" name="Content Placeholder 2"/>
          <p:cNvSpPr txBox="1">
            <a:spLocks/>
          </p:cNvSpPr>
          <p:nvPr/>
        </p:nvSpPr>
        <p:spPr>
          <a:xfrm>
            <a:off x="0" y="1371600"/>
            <a:ext cx="8950084" cy="5107858"/>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600"/>
              </a:spcAft>
              <a:buFont typeface="Wingdings" panose="05000000000000000000" pitchFamily="2" charset="2"/>
              <a:buChar char="§"/>
            </a:pPr>
            <a:r>
              <a:rPr lang="en-US" b="1" kern="0" dirty="0">
                <a:latin typeface="Times New Roman" panose="02020603050405020304" pitchFamily="18" charset="0"/>
                <a:cs typeface="Times New Roman" panose="02020603050405020304" pitchFamily="18" charset="0"/>
              </a:rPr>
              <a:t>Soil testing </a:t>
            </a:r>
            <a:r>
              <a:rPr lang="en-US" kern="0" dirty="0">
                <a:latin typeface="Times New Roman" panose="02020603050405020304" pitchFamily="18" charset="0"/>
                <a:cs typeface="Times New Roman" panose="02020603050405020304" pitchFamily="18" charset="0"/>
              </a:rPr>
              <a:t>can be </a:t>
            </a:r>
            <a:r>
              <a:rPr lang="en-US" b="1" kern="0" dirty="0">
                <a:latin typeface="Times New Roman" panose="02020603050405020304" pitchFamily="18" charset="0"/>
                <a:cs typeface="Times New Roman" panose="02020603050405020304" pitchFamily="18" charset="0"/>
              </a:rPr>
              <a:t>visual</a:t>
            </a:r>
            <a:r>
              <a:rPr lang="en-US" kern="0" dirty="0">
                <a:latin typeface="Times New Roman" panose="02020603050405020304" pitchFamily="18" charset="0"/>
                <a:cs typeface="Times New Roman" panose="02020603050405020304" pitchFamily="18" charset="0"/>
              </a:rPr>
              <a:t> or </a:t>
            </a:r>
            <a:r>
              <a:rPr lang="en-US" b="1" kern="0" dirty="0">
                <a:latin typeface="Times New Roman" panose="02020603050405020304" pitchFamily="18" charset="0"/>
                <a:cs typeface="Times New Roman" panose="02020603050405020304" pitchFamily="18" charset="0"/>
              </a:rPr>
              <a:t>manual</a:t>
            </a:r>
            <a:r>
              <a:rPr lang="en-US" kern="0" dirty="0">
                <a:latin typeface="Times New Roman" panose="02020603050405020304" pitchFamily="18" charset="0"/>
                <a:cs typeface="Times New Roman" panose="02020603050405020304" pitchFamily="18" charset="0"/>
              </a:rPr>
              <a:t>.</a:t>
            </a:r>
          </a:p>
          <a:p>
            <a:pPr>
              <a:spcAft>
                <a:spcPts val="600"/>
              </a:spcAft>
              <a:buFont typeface="Wingdings" panose="05000000000000000000" pitchFamily="2" charset="2"/>
              <a:buChar char="§"/>
            </a:pPr>
            <a:r>
              <a:rPr lang="en-US" b="1" kern="0" dirty="0">
                <a:latin typeface="Times New Roman" panose="02020603050405020304" pitchFamily="18" charset="0"/>
                <a:cs typeface="Times New Roman" panose="02020603050405020304" pitchFamily="18" charset="0"/>
              </a:rPr>
              <a:t>Visual </a:t>
            </a:r>
            <a:r>
              <a:rPr lang="en-US" kern="0" dirty="0">
                <a:latin typeface="Times New Roman" panose="02020603050405020304" pitchFamily="18" charset="0"/>
                <a:cs typeface="Times New Roman" panose="02020603050405020304" pitchFamily="18" charset="0"/>
              </a:rPr>
              <a:t>– </a:t>
            </a:r>
            <a:r>
              <a:rPr lang="en-US" b="1" kern="0" dirty="0">
                <a:latin typeface="Times New Roman" panose="02020603050405020304" pitchFamily="18" charset="0"/>
                <a:cs typeface="Times New Roman" panose="02020603050405020304" pitchFamily="18" charset="0"/>
              </a:rPr>
              <a:t>look </a:t>
            </a:r>
            <a:r>
              <a:rPr lang="en-US" kern="0" dirty="0">
                <a:latin typeface="Times New Roman" panose="02020603050405020304" pitchFamily="18" charset="0"/>
                <a:cs typeface="Times New Roman" panose="02020603050405020304" pitchFamily="18" charset="0"/>
              </a:rPr>
              <a:t>at the </a:t>
            </a:r>
            <a:r>
              <a:rPr lang="en-US" b="1" kern="0" dirty="0">
                <a:latin typeface="Times New Roman" panose="02020603050405020304" pitchFamily="18" charset="0"/>
                <a:cs typeface="Times New Roman" panose="02020603050405020304" pitchFamily="18" charset="0"/>
              </a:rPr>
              <a:t>soil/site</a:t>
            </a:r>
            <a:r>
              <a:rPr lang="en-US" kern="0" dirty="0">
                <a:latin typeface="Times New Roman" panose="02020603050405020304" pitchFamily="18" charset="0"/>
                <a:cs typeface="Times New Roman" panose="02020603050405020304" pitchFamily="18" charset="0"/>
              </a:rPr>
              <a:t> for </a:t>
            </a:r>
            <a:r>
              <a:rPr lang="en-US" b="1" kern="0" dirty="0">
                <a:latin typeface="Times New Roman" panose="02020603050405020304" pitchFamily="18" charset="0"/>
                <a:cs typeface="Times New Roman" panose="02020603050405020304" pitchFamily="18" charset="0"/>
              </a:rPr>
              <a:t>signs of instability</a:t>
            </a:r>
          </a:p>
          <a:p>
            <a:pPr lvl="1">
              <a:spcAft>
                <a:spcPts val="600"/>
              </a:spcAft>
              <a:buFont typeface="Wingdings" panose="05000000000000000000" pitchFamily="2" charset="2"/>
              <a:buChar char="§"/>
            </a:pPr>
            <a:r>
              <a:rPr lang="en-US" b="1" kern="0" dirty="0">
                <a:latin typeface="Times New Roman" panose="02020603050405020304" pitchFamily="18" charset="0"/>
                <a:cs typeface="Times New Roman" panose="02020603050405020304" pitchFamily="18" charset="0"/>
              </a:rPr>
              <a:t>C</a:t>
            </a:r>
            <a:r>
              <a:rPr lang="en-US" sz="2700" b="1" kern="0" dirty="0">
                <a:latin typeface="Times New Roman" panose="02020603050405020304" pitchFamily="18" charset="0"/>
                <a:cs typeface="Times New Roman" panose="02020603050405020304" pitchFamily="18" charset="0"/>
              </a:rPr>
              <a:t>racks </a:t>
            </a:r>
            <a:r>
              <a:rPr lang="en-US" sz="2700" kern="0" dirty="0">
                <a:latin typeface="Times New Roman" panose="02020603050405020304" pitchFamily="18" charset="0"/>
                <a:cs typeface="Times New Roman" panose="02020603050405020304" pitchFamily="18" charset="0"/>
              </a:rPr>
              <a:t>or</a:t>
            </a:r>
            <a:r>
              <a:rPr lang="en-US" sz="2700" b="1" kern="0" dirty="0">
                <a:latin typeface="Times New Roman" panose="02020603050405020304" pitchFamily="18" charset="0"/>
                <a:cs typeface="Times New Roman" panose="02020603050405020304" pitchFamily="18" charset="0"/>
              </a:rPr>
              <a:t> fissures</a:t>
            </a:r>
          </a:p>
          <a:p>
            <a:pPr lvl="1">
              <a:spcAft>
                <a:spcPts val="600"/>
              </a:spcAft>
              <a:buFont typeface="Wingdings" panose="05000000000000000000" pitchFamily="2" charset="2"/>
              <a:buChar char="§"/>
            </a:pPr>
            <a:r>
              <a:rPr lang="en-US" sz="2700" b="1" kern="0" dirty="0">
                <a:latin typeface="Times New Roman" panose="02020603050405020304" pitchFamily="18" charset="0"/>
                <a:cs typeface="Times New Roman" panose="02020603050405020304" pitchFamily="18" charset="0"/>
              </a:rPr>
              <a:t>Water seeping </a:t>
            </a:r>
            <a:r>
              <a:rPr lang="en-US" sz="2700" kern="0" dirty="0">
                <a:latin typeface="Times New Roman" panose="02020603050405020304" pitchFamily="18" charset="0"/>
                <a:cs typeface="Times New Roman" panose="02020603050405020304" pitchFamily="18" charset="0"/>
              </a:rPr>
              <a:t>from                                                                        the sides of excavation</a:t>
            </a:r>
          </a:p>
          <a:p>
            <a:pPr lvl="1">
              <a:spcAft>
                <a:spcPts val="600"/>
              </a:spcAft>
              <a:buFont typeface="Wingdings" panose="05000000000000000000" pitchFamily="2" charset="2"/>
              <a:buChar char="§"/>
            </a:pPr>
            <a:r>
              <a:rPr lang="en-US" sz="2700" kern="0" dirty="0">
                <a:latin typeface="Times New Roman" panose="02020603050405020304" pitchFamily="18" charset="0"/>
                <a:cs typeface="Times New Roman" panose="02020603050405020304" pitchFamily="18" charset="0"/>
              </a:rPr>
              <a:t>Previously</a:t>
            </a:r>
            <a:r>
              <a:rPr lang="en-US" sz="2700" b="1" kern="0" dirty="0">
                <a:latin typeface="Times New Roman" panose="02020603050405020304" pitchFamily="18" charset="0"/>
                <a:cs typeface="Times New Roman" panose="02020603050405020304" pitchFamily="18" charset="0"/>
              </a:rPr>
              <a:t> disturbed soil </a:t>
            </a:r>
          </a:p>
          <a:p>
            <a:pPr lvl="1">
              <a:spcAft>
                <a:spcPts val="600"/>
              </a:spcAft>
              <a:buFont typeface="Wingdings" panose="05000000000000000000" pitchFamily="2" charset="2"/>
              <a:buChar char="§"/>
            </a:pPr>
            <a:r>
              <a:rPr lang="en-US" sz="2700" b="1" kern="0" dirty="0">
                <a:latin typeface="Times New Roman" panose="02020603050405020304" pitchFamily="18" charset="0"/>
                <a:cs typeface="Times New Roman" panose="02020603050405020304" pitchFamily="18" charset="0"/>
              </a:rPr>
              <a:t>Vibrations </a:t>
            </a:r>
            <a:r>
              <a:rPr lang="en-US" sz="2700" kern="0" dirty="0">
                <a:latin typeface="Times New Roman" panose="02020603050405020304" pitchFamily="18" charset="0"/>
                <a:cs typeface="Times New Roman" panose="02020603050405020304" pitchFamily="18" charset="0"/>
              </a:rPr>
              <a:t>from construction activity                                                                                         or highway traffic nearby</a:t>
            </a:r>
          </a:p>
          <a:p>
            <a:pPr lvl="1">
              <a:spcAft>
                <a:spcPts val="600"/>
              </a:spcAft>
              <a:buFont typeface="Wingdings" panose="05000000000000000000" pitchFamily="2" charset="2"/>
              <a:buChar char="§"/>
            </a:pPr>
            <a:r>
              <a:rPr lang="en-US" sz="2700" b="1" kern="0" dirty="0">
                <a:latin typeface="Times New Roman" panose="02020603050405020304" pitchFamily="18" charset="0"/>
                <a:cs typeface="Times New Roman" panose="02020603050405020304" pitchFamily="18" charset="0"/>
              </a:rPr>
              <a:t>Layers </a:t>
            </a:r>
            <a:r>
              <a:rPr lang="en-US" sz="2700" kern="0" dirty="0">
                <a:latin typeface="Times New Roman" panose="02020603050405020304" pitchFamily="18" charset="0"/>
                <a:cs typeface="Times New Roman" panose="02020603050405020304" pitchFamily="18" charset="0"/>
              </a:rPr>
              <a:t>of different </a:t>
            </a:r>
            <a:r>
              <a:rPr lang="en-US" sz="2700" b="1" kern="0" dirty="0">
                <a:latin typeface="Times New Roman" panose="02020603050405020304" pitchFamily="18" charset="0"/>
                <a:cs typeface="Times New Roman" panose="02020603050405020304" pitchFamily="18" charset="0"/>
              </a:rPr>
              <a:t>soil types </a:t>
            </a:r>
            <a:r>
              <a:rPr lang="en-US" sz="2700" kern="0" dirty="0">
                <a:latin typeface="Times New Roman" panose="02020603050405020304" pitchFamily="18" charset="0"/>
                <a:cs typeface="Times New Roman" panose="02020603050405020304" pitchFamily="18" charset="0"/>
              </a:rPr>
              <a:t>and</a:t>
            </a:r>
            <a:r>
              <a:rPr lang="en-US" sz="2700" b="1" kern="0" dirty="0">
                <a:latin typeface="Times New Roman" panose="02020603050405020304" pitchFamily="18" charset="0"/>
                <a:cs typeface="Times New Roman" panose="02020603050405020304" pitchFamily="18" charset="0"/>
              </a:rPr>
              <a:t> angles of layers (&gt; 4:1) </a:t>
            </a:r>
            <a:r>
              <a:rPr lang="en-US" sz="2700" kern="0" dirty="0">
                <a:latin typeface="Times New Roman" panose="02020603050405020304" pitchFamily="18" charset="0"/>
                <a:cs typeface="Times New Roman" panose="02020603050405020304" pitchFamily="18" charset="0"/>
              </a:rPr>
              <a:t>in the face of excavation </a:t>
            </a:r>
          </a:p>
          <a:p>
            <a:pPr marL="457200" lvl="1" indent="0">
              <a:spcAft>
                <a:spcPts val="600"/>
              </a:spcAft>
            </a:pPr>
            <a:endParaRPr lang="en-US" sz="2300" kern="0" dirty="0">
              <a:latin typeface="Times New Roman" panose="02020603050405020304" pitchFamily="18" charset="0"/>
              <a:cs typeface="Times New Roman" panose="02020603050405020304" pitchFamily="18" charset="0"/>
            </a:endParaRPr>
          </a:p>
          <a:p>
            <a:pPr marL="457200" lvl="1" indent="0">
              <a:spcAft>
                <a:spcPts val="600"/>
              </a:spcAft>
            </a:pPr>
            <a:endParaRPr lang="en-US" sz="2300" kern="0" dirty="0">
              <a:latin typeface="Times New Roman" panose="02020603050405020304" pitchFamily="18" charset="0"/>
              <a:cs typeface="Times New Roman" panose="02020603050405020304" pitchFamily="18" charset="0"/>
            </a:endParaRPr>
          </a:p>
          <a:p>
            <a:pPr marL="457200" lvl="1" indent="0">
              <a:spcAft>
                <a:spcPts val="600"/>
              </a:spcAft>
            </a:pPr>
            <a:endParaRPr lang="en-US" sz="2300" kern="0" dirty="0">
              <a:latin typeface="Times New Roman" panose="02020603050405020304" pitchFamily="18" charset="0"/>
              <a:cs typeface="Times New Roman" panose="02020603050405020304" pitchFamily="18" charset="0"/>
            </a:endParaRPr>
          </a:p>
          <a:p>
            <a:pPr marL="457200" lvl="1" indent="0">
              <a:spcAft>
                <a:spcPts val="600"/>
              </a:spcAft>
            </a:pPr>
            <a:endParaRPr lang="en-US" sz="2300" kern="0" dirty="0">
              <a:latin typeface="Times New Roman" panose="02020603050405020304" pitchFamily="18" charset="0"/>
              <a:cs typeface="Times New Roman" panose="02020603050405020304" pitchFamily="18" charset="0"/>
            </a:endParaRPr>
          </a:p>
        </p:txBody>
      </p:sp>
      <p:pic>
        <p:nvPicPr>
          <p:cNvPr id="3" name="Picture 2" descr="An image showing water seeping from the sides of excavation" title="Visual soil examina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95258" y="3303255"/>
            <a:ext cx="2969978" cy="1455304"/>
          </a:xfrm>
          <a:prstGeom prst="rect">
            <a:avLst/>
          </a:prstGeom>
        </p:spPr>
      </p:pic>
      <p:pic>
        <p:nvPicPr>
          <p:cNvPr id="8" name="Picture 7" descr="An image displaying cracks in soil" title="Visual soil examination"/>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013609" y="2489538"/>
            <a:ext cx="2306476" cy="1231562"/>
          </a:xfrm>
          <a:prstGeom prst="rect">
            <a:avLst/>
          </a:prstGeom>
        </p:spPr>
      </p:pic>
    </p:spTree>
    <p:extLst>
      <p:ext uri="{BB962C8B-B14F-4D97-AF65-F5344CB8AC3E}">
        <p14:creationId xmlns:p14="http://schemas.microsoft.com/office/powerpoint/2010/main" val="258071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2900" kern="1200" spc="150" dirty="0">
                <a:solidFill>
                  <a:schemeClr val="bg1"/>
                </a:solidFill>
                <a:latin typeface="Impact" panose="020B0806030902050204"/>
                <a:ea typeface="+mj-ea"/>
                <a:cs typeface="+mj-cs"/>
              </a:rPr>
              <a:t>Soil Testing - Manual Tests</a:t>
            </a:r>
          </a:p>
        </p:txBody>
      </p:sp>
      <p:sp>
        <p:nvSpPr>
          <p:cNvPr id="7" name="Content Placeholder 2"/>
          <p:cNvSpPr txBox="1">
            <a:spLocks/>
          </p:cNvSpPr>
          <p:nvPr/>
        </p:nvSpPr>
        <p:spPr>
          <a:xfrm>
            <a:off x="0" y="1286359"/>
            <a:ext cx="8931965" cy="2927831"/>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Bef>
                <a:spcPts val="1200"/>
              </a:spcBef>
              <a:spcAft>
                <a:spcPts val="600"/>
              </a:spcAft>
              <a:buFont typeface="Wingdings" panose="05000000000000000000" pitchFamily="2" charset="2"/>
              <a:buChar char="§"/>
            </a:pPr>
            <a:r>
              <a:rPr lang="en-US" sz="2200" b="1" kern="0" dirty="0"/>
              <a:t>Manual tests </a:t>
            </a:r>
            <a:r>
              <a:rPr lang="en-US" sz="2200" kern="0" dirty="0"/>
              <a:t>involve testing a </a:t>
            </a:r>
            <a:r>
              <a:rPr lang="en-US" sz="2200" b="1" kern="0" dirty="0"/>
              <a:t>sample of soil </a:t>
            </a:r>
            <a:r>
              <a:rPr lang="en-US" sz="2200" kern="0" dirty="0"/>
              <a:t>from the excavation to determine </a:t>
            </a:r>
            <a:r>
              <a:rPr lang="en-US" sz="2200" b="1" kern="0" dirty="0"/>
              <a:t>granularity, cohesiveness (</a:t>
            </a:r>
            <a:r>
              <a:rPr lang="en-US" sz="2200" kern="0" dirty="0"/>
              <a:t>plasticity) and</a:t>
            </a:r>
            <a:r>
              <a:rPr lang="en-US" sz="2200" b="1" kern="0" dirty="0"/>
              <a:t> unconﬁned compressive strength</a:t>
            </a:r>
          </a:p>
          <a:p>
            <a:pPr>
              <a:spcBef>
                <a:spcPts val="1200"/>
              </a:spcBef>
              <a:spcAft>
                <a:spcPts val="600"/>
              </a:spcAft>
              <a:buFont typeface="Wingdings" panose="05000000000000000000" pitchFamily="2" charset="2"/>
              <a:buChar char="§"/>
            </a:pPr>
            <a:endParaRPr lang="en-US" sz="2200" b="1" kern="0" dirty="0"/>
          </a:p>
          <a:p>
            <a:pPr>
              <a:spcBef>
                <a:spcPts val="1200"/>
              </a:spcBef>
              <a:spcAft>
                <a:spcPts val="600"/>
              </a:spcAft>
              <a:buFont typeface="Wingdings" panose="05000000000000000000" pitchFamily="2" charset="2"/>
              <a:buChar char="§"/>
            </a:pPr>
            <a:r>
              <a:rPr lang="en-US" sz="2400" kern="0" dirty="0"/>
              <a:t>The </a:t>
            </a:r>
            <a:r>
              <a:rPr lang="en-US" sz="2400" b="1" u="sng" kern="0" dirty="0"/>
              <a:t>unconfined strength test </a:t>
            </a:r>
            <a:r>
              <a:rPr lang="en-US" sz="2400" kern="0" dirty="0"/>
              <a:t>can be </a:t>
            </a:r>
            <a:br>
              <a:rPr lang="en-US" sz="2400" kern="0" dirty="0"/>
            </a:br>
            <a:r>
              <a:rPr lang="en-US" sz="2400" kern="0" dirty="0"/>
              <a:t>done </a:t>
            </a:r>
            <a:r>
              <a:rPr lang="en-US" sz="2400" b="1" kern="0" dirty="0"/>
              <a:t>on </a:t>
            </a:r>
            <a:r>
              <a:rPr lang="en-US" sz="2400" kern="0" dirty="0"/>
              <a:t>or </a:t>
            </a:r>
            <a:r>
              <a:rPr lang="en-US" sz="2400" b="1" kern="0" dirty="0"/>
              <a:t>off site; should </a:t>
            </a:r>
            <a:r>
              <a:rPr lang="en-US" sz="2400" kern="0" dirty="0"/>
              <a:t>be </a:t>
            </a:r>
            <a:r>
              <a:rPr lang="en-US" sz="2400" b="1" kern="0" dirty="0"/>
              <a:t>completed                                                                quickly </a:t>
            </a:r>
            <a:r>
              <a:rPr lang="en-US" sz="2400" kern="0" dirty="0"/>
              <a:t>to preserve natural </a:t>
            </a:r>
            <a:r>
              <a:rPr lang="en-US" sz="2400" b="1" kern="0" dirty="0"/>
              <a:t>moisture</a:t>
            </a:r>
            <a:endParaRPr lang="en-US" sz="2000" kern="0" dirty="0"/>
          </a:p>
        </p:txBody>
      </p:sp>
      <p:pic>
        <p:nvPicPr>
          <p:cNvPr id="9" name="Picture 8" descr="Image showing the device that is used for unconfined compression  testing " title="Unconfined strength testing devic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4099" y="2392154"/>
            <a:ext cx="1761866" cy="2457339"/>
          </a:xfrm>
          <a:prstGeom prst="rect">
            <a:avLst/>
          </a:prstGeom>
        </p:spPr>
      </p:pic>
      <p:sp>
        <p:nvSpPr>
          <p:cNvPr id="4" name="Content Placeholder 2"/>
          <p:cNvSpPr txBox="1">
            <a:spLocks/>
          </p:cNvSpPr>
          <p:nvPr/>
        </p:nvSpPr>
        <p:spPr>
          <a:xfrm>
            <a:off x="0" y="4574873"/>
            <a:ext cx="5456904" cy="193191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lvl="1">
              <a:buFont typeface="Wingdings" panose="05000000000000000000" pitchFamily="2" charset="2"/>
              <a:buChar char="§"/>
              <a:tabLst>
                <a:tab pos="976313" algn="l"/>
              </a:tabLst>
            </a:pPr>
            <a:r>
              <a:rPr lang="en-US" sz="2400" b="1" u="sng" kern="0" dirty="0"/>
              <a:t>Plasticity test</a:t>
            </a:r>
            <a:r>
              <a:rPr lang="en-US" sz="2400" kern="0" dirty="0"/>
              <a:t>. Shape a sample of moist soil into </a:t>
            </a:r>
            <a:r>
              <a:rPr lang="en-US" sz="2400" b="1" kern="0" dirty="0"/>
              <a:t>a ball </a:t>
            </a:r>
            <a:r>
              <a:rPr lang="en-US" sz="2400" kern="0" dirty="0"/>
              <a:t>and try to </a:t>
            </a:r>
            <a:r>
              <a:rPr lang="en-US" sz="2400" b="1" kern="0" dirty="0"/>
              <a:t>roll it </a:t>
            </a:r>
            <a:r>
              <a:rPr lang="en-US" sz="2400" kern="0" dirty="0"/>
              <a:t>into </a:t>
            </a:r>
            <a:r>
              <a:rPr lang="en-US" sz="2400" b="1" kern="0" dirty="0"/>
              <a:t>threads</a:t>
            </a:r>
            <a:r>
              <a:rPr lang="en-US" sz="2400" kern="0" dirty="0"/>
              <a:t>. </a:t>
            </a:r>
            <a:r>
              <a:rPr lang="en-US" sz="2400" b="1" kern="0" dirty="0"/>
              <a:t>Cohesive soil </a:t>
            </a:r>
            <a:r>
              <a:rPr lang="en-US" sz="2400" kern="0" dirty="0"/>
              <a:t>will roll into </a:t>
            </a:r>
            <a:r>
              <a:rPr lang="en-US" sz="2400" b="1" kern="0" dirty="0"/>
              <a:t>1/8 inch</a:t>
            </a:r>
            <a:r>
              <a:rPr lang="en-US" sz="2400" kern="0" dirty="0"/>
              <a:t> threads </a:t>
            </a:r>
            <a:r>
              <a:rPr lang="en-US" sz="2400" b="1" kern="0" dirty="0"/>
              <a:t>without crumbling.</a:t>
            </a:r>
          </a:p>
        </p:txBody>
      </p:sp>
      <p:pic>
        <p:nvPicPr>
          <p:cNvPr id="10" name="Picture 9" descr="Image illustrating the manual testing for plasticity" title="Plasticity test">
            <a:extLst>
              <a:ext uri="{FF2B5EF4-FFF2-40B4-BE49-F238E27FC236}">
                <a16:creationId xmlns:a16="http://schemas.microsoft.com/office/drawing/2014/main" id="{652740A4-E4A1-45E2-AFFB-F63AAF6CAC9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237120" y="3936999"/>
            <a:ext cx="1926054" cy="2286001"/>
          </a:xfrm>
          <a:prstGeom prst="rect">
            <a:avLst/>
          </a:prstGeom>
        </p:spPr>
      </p:pic>
      <p:pic>
        <p:nvPicPr>
          <p:cNvPr id="8" name="Picture 7" descr="Image showing a person the result of a manual soil  testing for plasticity" title="Plasticity tes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19347" y="4942734"/>
            <a:ext cx="2218357" cy="1852348"/>
          </a:xfrm>
          <a:prstGeom prst="rect">
            <a:avLst/>
          </a:prstGeom>
        </p:spPr>
      </p:pic>
    </p:spTree>
    <p:extLst>
      <p:ext uri="{BB962C8B-B14F-4D97-AF65-F5344CB8AC3E}">
        <p14:creationId xmlns:p14="http://schemas.microsoft.com/office/powerpoint/2010/main" val="490973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2900" kern="1200" spc="150" dirty="0">
                <a:solidFill>
                  <a:schemeClr val="bg1"/>
                </a:solidFill>
                <a:latin typeface="Impact" panose="020B0806030902050204"/>
                <a:ea typeface="+mj-ea"/>
                <a:cs typeface="+mj-cs"/>
              </a:rPr>
              <a:t>Soil testing - Manual tests – cont.</a:t>
            </a:r>
          </a:p>
        </p:txBody>
      </p:sp>
      <p:sp>
        <p:nvSpPr>
          <p:cNvPr id="4" name="Content Placeholder 2"/>
          <p:cNvSpPr txBox="1">
            <a:spLocks/>
          </p:cNvSpPr>
          <p:nvPr/>
        </p:nvSpPr>
        <p:spPr>
          <a:xfrm>
            <a:off x="0" y="1270860"/>
            <a:ext cx="8943076" cy="201689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342900" lvl="1">
              <a:buFont typeface="Wingdings" panose="05000000000000000000" pitchFamily="2" charset="2"/>
              <a:buChar char="§"/>
            </a:pPr>
            <a:r>
              <a:rPr lang="en-US" sz="2600" b="1" u="sng" kern="0" dirty="0"/>
              <a:t>Pocket penetrometers:</a:t>
            </a:r>
            <a:r>
              <a:rPr lang="en-US" sz="2600" kern="0" dirty="0"/>
              <a:t> used to estimate the </a:t>
            </a:r>
            <a:r>
              <a:rPr lang="en-US" sz="2600" b="1" kern="0" dirty="0"/>
              <a:t>unconﬁned compressive strength </a:t>
            </a:r>
            <a:r>
              <a:rPr lang="en-US" sz="2600" kern="0" dirty="0"/>
              <a:t>of saturated cohesive soils. When pushed into the sample, the indicator sleeve reads an </a:t>
            </a:r>
            <a:r>
              <a:rPr lang="en-US" sz="2600" b="1" kern="0" dirty="0"/>
              <a:t>estimate </a:t>
            </a:r>
            <a:r>
              <a:rPr lang="en-US" sz="2600" kern="0" dirty="0"/>
              <a:t>in</a:t>
            </a:r>
            <a:r>
              <a:rPr lang="en-US" sz="2600" b="1" kern="0" dirty="0"/>
              <a:t> tons per square foot</a:t>
            </a:r>
            <a:endParaRPr lang="en-US" sz="2600" kern="0" dirty="0"/>
          </a:p>
        </p:txBody>
      </p:sp>
      <p:sp>
        <p:nvSpPr>
          <p:cNvPr id="7" name="Content Placeholder 2"/>
          <p:cNvSpPr txBox="1">
            <a:spLocks/>
          </p:cNvSpPr>
          <p:nvPr/>
        </p:nvSpPr>
        <p:spPr>
          <a:xfrm>
            <a:off x="571500" y="3205317"/>
            <a:ext cx="4604934" cy="349468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407988" lvl="1">
              <a:spcAft>
                <a:spcPts val="600"/>
              </a:spcAft>
              <a:buFont typeface="Wingdings" panose="05000000000000000000" pitchFamily="2" charset="2"/>
              <a:buChar char="§"/>
            </a:pPr>
            <a:r>
              <a:rPr lang="en-US" sz="2400" kern="0" dirty="0"/>
              <a:t>Device is </a:t>
            </a:r>
            <a:r>
              <a:rPr lang="en-US" sz="2400" b="1" kern="0" dirty="0"/>
              <a:t>pressed into soil </a:t>
            </a:r>
            <a:r>
              <a:rPr lang="en-US" sz="2400" kern="0" dirty="0"/>
              <a:t>to calibration mark</a:t>
            </a:r>
          </a:p>
          <a:p>
            <a:pPr marL="407988" lvl="1">
              <a:spcAft>
                <a:spcPts val="600"/>
              </a:spcAft>
              <a:buFont typeface="Wingdings" panose="05000000000000000000" pitchFamily="2" charset="2"/>
              <a:buChar char="§"/>
            </a:pPr>
            <a:r>
              <a:rPr lang="en-US" sz="2400" b="1" kern="0" dirty="0"/>
              <a:t>Spring loaded piston </a:t>
            </a:r>
            <a:r>
              <a:rPr lang="en-US" sz="2400" kern="0" dirty="0"/>
              <a:t>displaces the scale ring</a:t>
            </a:r>
          </a:p>
          <a:p>
            <a:pPr marL="407988" lvl="1">
              <a:spcAft>
                <a:spcPts val="600"/>
              </a:spcAft>
              <a:buFont typeface="Wingdings" panose="05000000000000000000" pitchFamily="2" charset="2"/>
              <a:buChar char="§"/>
            </a:pPr>
            <a:r>
              <a:rPr lang="en-US" sz="2400" kern="0" dirty="0"/>
              <a:t>Produces a </a:t>
            </a:r>
            <a:r>
              <a:rPr lang="en-US" sz="2400" b="1" kern="0" dirty="0"/>
              <a:t>compressive strength reading</a:t>
            </a:r>
            <a:r>
              <a:rPr lang="en-US" sz="2400" kern="0" dirty="0"/>
              <a:t> rated in </a:t>
            </a:r>
            <a:r>
              <a:rPr lang="en-US" sz="2400" b="1" kern="0" dirty="0" err="1"/>
              <a:t>tsf</a:t>
            </a:r>
            <a:endParaRPr lang="en-US" sz="2400" b="1" kern="0" dirty="0"/>
          </a:p>
          <a:p>
            <a:pPr marL="407988" lvl="1">
              <a:spcAft>
                <a:spcPts val="600"/>
              </a:spcAft>
              <a:buFont typeface="Wingdings" panose="05000000000000000000" pitchFamily="2" charset="2"/>
              <a:buChar char="§"/>
            </a:pPr>
            <a:endParaRPr lang="en-US" sz="2400" kern="0" dirty="0"/>
          </a:p>
        </p:txBody>
      </p:sp>
      <p:pic>
        <p:nvPicPr>
          <p:cNvPr id="11" name="Picture 9" descr="A Pocket-Penetrometer image" title="Soil testing dev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6434" y="2943630"/>
            <a:ext cx="3657878" cy="3477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3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2900" kern="1200" spc="150" dirty="0">
                <a:solidFill>
                  <a:schemeClr val="bg1"/>
                </a:solidFill>
                <a:latin typeface="Impact" panose="020B0806030902050204"/>
                <a:ea typeface="+mj-ea"/>
                <a:cs typeface="+mj-cs"/>
              </a:rPr>
              <a:t>Soil Testing - Manual Tests </a:t>
            </a:r>
            <a:r>
              <a:rPr lang="en-US" sz="2900" kern="1200" spc="150" dirty="0">
                <a:solidFill>
                  <a:schemeClr val="bg1"/>
                </a:solidFill>
                <a:latin typeface="Impact" panose="020B0806030902050204"/>
              </a:rPr>
              <a:t>– cont. </a:t>
            </a:r>
            <a:endParaRPr lang="en-US" sz="2900" kern="1200" spc="150" dirty="0">
              <a:solidFill>
                <a:schemeClr val="bg1"/>
              </a:solidFill>
              <a:latin typeface="Impact" panose="020B0806030902050204"/>
              <a:ea typeface="+mj-ea"/>
              <a:cs typeface="+mj-cs"/>
            </a:endParaRPr>
          </a:p>
        </p:txBody>
      </p:sp>
      <p:sp>
        <p:nvSpPr>
          <p:cNvPr id="4" name="Content Placeholder 2"/>
          <p:cNvSpPr txBox="1">
            <a:spLocks/>
          </p:cNvSpPr>
          <p:nvPr/>
        </p:nvSpPr>
        <p:spPr>
          <a:xfrm>
            <a:off x="-1" y="1456840"/>
            <a:ext cx="7175864" cy="21398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lvl="1">
              <a:spcAft>
                <a:spcPts val="600"/>
              </a:spcAft>
              <a:buFont typeface="Wingdings" panose="05000000000000000000" pitchFamily="2" charset="2"/>
              <a:buChar char="§"/>
            </a:pPr>
            <a:r>
              <a:rPr lang="en-US" sz="2000" b="1" u="sng" kern="0" dirty="0"/>
              <a:t>Dry strength test:</a:t>
            </a:r>
            <a:r>
              <a:rPr lang="en-US" sz="2000" kern="0" dirty="0"/>
              <a:t> Hold a </a:t>
            </a:r>
            <a:r>
              <a:rPr lang="en-US" sz="2000" b="1" kern="0" dirty="0"/>
              <a:t>dry soil sample </a:t>
            </a:r>
            <a:r>
              <a:rPr lang="en-US" sz="2000" kern="0" dirty="0"/>
              <a:t>in your hand.</a:t>
            </a:r>
          </a:p>
          <a:p>
            <a:pPr lvl="2">
              <a:spcAft>
                <a:spcPts val="600"/>
              </a:spcAft>
              <a:buFont typeface="Wingdings" panose="05000000000000000000" pitchFamily="2" charset="2"/>
              <a:buChar char="§"/>
            </a:pPr>
            <a:r>
              <a:rPr lang="en-US" sz="2000" kern="0" dirty="0"/>
              <a:t> If the </a:t>
            </a:r>
            <a:r>
              <a:rPr lang="en-US" sz="2000" b="1" kern="0" dirty="0"/>
              <a:t>soil is dry </a:t>
            </a:r>
            <a:r>
              <a:rPr lang="en-US" sz="2000" kern="0" dirty="0"/>
              <a:t>and </a:t>
            </a:r>
            <a:r>
              <a:rPr lang="en-US" sz="2000" b="1" kern="0" dirty="0"/>
              <a:t>crumbles</a:t>
            </a:r>
            <a:r>
              <a:rPr lang="en-US" sz="2000" kern="0" dirty="0"/>
              <a:t> on </a:t>
            </a:r>
            <a:r>
              <a:rPr lang="en-US" sz="2000" b="1" kern="0" dirty="0"/>
              <a:t>its own </a:t>
            </a:r>
            <a:r>
              <a:rPr lang="en-US" sz="2000" kern="0" dirty="0"/>
              <a:t>or with moderate pressure into individual grains</a:t>
            </a:r>
            <a:r>
              <a:rPr lang="en-US" sz="2000" b="1" kern="0" dirty="0"/>
              <a:t>, it is granular</a:t>
            </a:r>
            <a:r>
              <a:rPr lang="en-US" sz="2000" kern="0" dirty="0"/>
              <a:t>. </a:t>
            </a:r>
          </a:p>
          <a:p>
            <a:pPr lvl="2">
              <a:spcAft>
                <a:spcPts val="600"/>
              </a:spcAft>
              <a:buFont typeface="Wingdings" panose="05000000000000000000" pitchFamily="2" charset="2"/>
              <a:buChar char="§"/>
            </a:pPr>
            <a:r>
              <a:rPr lang="en-US" sz="2000" kern="0" dirty="0"/>
              <a:t>If the soil </a:t>
            </a:r>
            <a:r>
              <a:rPr lang="en-US" sz="2000" b="1" kern="0" dirty="0"/>
              <a:t>breaks into clumps                                                           </a:t>
            </a:r>
            <a:r>
              <a:rPr lang="en-US" sz="2000" kern="0" dirty="0"/>
              <a:t>that are hard to break it may be                                                                    </a:t>
            </a:r>
            <a:r>
              <a:rPr lang="en-US" sz="2000" b="1" kern="0" dirty="0"/>
              <a:t>clay</a:t>
            </a:r>
            <a:r>
              <a:rPr lang="en-US" sz="2000" kern="0" dirty="0"/>
              <a:t> (often combined with                                                                                                           gravel,  sand, or silt)</a:t>
            </a:r>
          </a:p>
        </p:txBody>
      </p:sp>
      <p:pic>
        <p:nvPicPr>
          <p:cNvPr id="8" name="Picture 7" descr="An image showing dry strength test" title="Manual soil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541" y="1418891"/>
            <a:ext cx="1556399" cy="2095153"/>
          </a:xfrm>
          <a:prstGeom prst="rect">
            <a:avLst/>
          </a:prstGeom>
        </p:spPr>
      </p:pic>
      <p:sp>
        <p:nvSpPr>
          <p:cNvPr id="9" name="Content Placeholder 2"/>
          <p:cNvSpPr txBox="1">
            <a:spLocks/>
          </p:cNvSpPr>
          <p:nvPr/>
        </p:nvSpPr>
        <p:spPr>
          <a:xfrm>
            <a:off x="0" y="4208988"/>
            <a:ext cx="6067809" cy="264901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465138" lvl="1">
              <a:spcAft>
                <a:spcPts val="600"/>
              </a:spcAft>
              <a:buFont typeface="Wingdings" panose="05000000000000000000" pitchFamily="2" charset="2"/>
              <a:buChar char="§"/>
            </a:pPr>
            <a:r>
              <a:rPr lang="en-US" sz="2000" b="1" u="sng" kern="0" dirty="0"/>
              <a:t>Thumb penetration test:</a:t>
            </a:r>
            <a:r>
              <a:rPr lang="en-US" sz="2000" kern="0" dirty="0"/>
              <a:t> Roughly estimates </a:t>
            </a:r>
            <a:r>
              <a:rPr lang="en-US" sz="2000" b="1" kern="0" dirty="0"/>
              <a:t>unconﬁned compressive strength</a:t>
            </a:r>
            <a:r>
              <a:rPr lang="en-US" sz="2000" kern="0" dirty="0"/>
              <a:t>. </a:t>
            </a:r>
            <a:r>
              <a:rPr lang="en-US" sz="2000" b="1" kern="0" dirty="0"/>
              <a:t>Press your thumb</a:t>
            </a:r>
            <a:r>
              <a:rPr lang="en-US" sz="2000" kern="0" dirty="0"/>
              <a:t> into the soil. If the sample </a:t>
            </a:r>
            <a:r>
              <a:rPr lang="en-US" sz="2000" b="1" kern="0" dirty="0"/>
              <a:t>resists hard pressure, </a:t>
            </a:r>
            <a:r>
              <a:rPr lang="en-US" sz="2000" kern="0" dirty="0"/>
              <a:t>it is likely </a:t>
            </a:r>
            <a:r>
              <a:rPr lang="en-US" sz="2000" b="1" kern="0" dirty="0"/>
              <a:t>Type A</a:t>
            </a:r>
            <a:endParaRPr lang="en-US" sz="2000" kern="0" dirty="0"/>
          </a:p>
          <a:p>
            <a:pPr marL="865188" lvl="2">
              <a:spcAft>
                <a:spcPts val="600"/>
              </a:spcAft>
              <a:buFont typeface="Wingdings" panose="05000000000000000000" pitchFamily="2" charset="2"/>
              <a:buChar char="§"/>
            </a:pPr>
            <a:r>
              <a:rPr lang="en-US" sz="2000" kern="0" dirty="0"/>
              <a:t>If sample is </a:t>
            </a:r>
            <a:r>
              <a:rPr lang="en-US" sz="2000" b="1" kern="0" dirty="0"/>
              <a:t>easy to penetrate,                                             </a:t>
            </a:r>
            <a:r>
              <a:rPr lang="en-US" sz="2000" kern="0" dirty="0"/>
              <a:t>soil may be </a:t>
            </a:r>
            <a:r>
              <a:rPr lang="en-US" sz="2000" b="1" kern="0" dirty="0"/>
              <a:t>Type C</a:t>
            </a:r>
          </a:p>
        </p:txBody>
      </p:sp>
      <p:pic>
        <p:nvPicPr>
          <p:cNvPr id="7" name="Picture 6" descr="An image showing soil breaks into clumps" title="Dry strength test result">
            <a:extLst>
              <a:ext uri="{FF2B5EF4-FFF2-40B4-BE49-F238E27FC236}">
                <a16:creationId xmlns:a16="http://schemas.microsoft.com/office/drawing/2014/main" id="{8466A209-5F74-457F-AA73-FD2B562B81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70176" y="2611977"/>
            <a:ext cx="3078747" cy="1225402"/>
          </a:xfrm>
          <a:prstGeom prst="rect">
            <a:avLst/>
          </a:prstGeom>
        </p:spPr>
      </p:pic>
      <p:pic>
        <p:nvPicPr>
          <p:cNvPr id="10" name="Picture 9" descr="An image illustrating thumb penetration test." title="Manual soil te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769" y="5203499"/>
            <a:ext cx="1375020" cy="1475975"/>
          </a:xfrm>
          <a:prstGeom prst="rect">
            <a:avLst/>
          </a:prstGeom>
        </p:spPr>
      </p:pic>
      <p:pic>
        <p:nvPicPr>
          <p:cNvPr id="6" name="Picture 5" descr="Images showing a person conducting thumb penetration test." title="Thumb penetration test"/>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44727" y="3954680"/>
            <a:ext cx="3246723" cy="2605001"/>
          </a:xfrm>
          <a:prstGeom prst="rect">
            <a:avLst/>
          </a:prstGeom>
        </p:spPr>
      </p:pic>
    </p:spTree>
    <p:extLst>
      <p:ext uri="{BB962C8B-B14F-4D97-AF65-F5344CB8AC3E}">
        <p14:creationId xmlns:p14="http://schemas.microsoft.com/office/powerpoint/2010/main" val="175615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3026" y="355675"/>
            <a:ext cx="8229600" cy="739881"/>
          </a:xfrm>
        </p:spPr>
        <p:txBody>
          <a:bodyPr/>
          <a:lstStyle/>
          <a:p>
            <a:r>
              <a:rPr lang="en-US" sz="2900" kern="1200" spc="150" dirty="0">
                <a:solidFill>
                  <a:schemeClr val="bg1"/>
                </a:solidFill>
                <a:latin typeface="Impact" panose="020B0806030902050204"/>
                <a:ea typeface="+mj-ea"/>
                <a:cs typeface="+mj-cs"/>
              </a:rPr>
              <a:t>Soil testing - Manual tests </a:t>
            </a:r>
            <a:r>
              <a:rPr lang="en-US" sz="2900" kern="1200" spc="150" dirty="0">
                <a:solidFill>
                  <a:schemeClr val="bg1"/>
                </a:solidFill>
                <a:latin typeface="Impact" panose="020B0806030902050204"/>
              </a:rPr>
              <a:t>– cont.  </a:t>
            </a:r>
            <a:endParaRPr lang="en-US" sz="2900" kern="1200" spc="150" dirty="0">
              <a:solidFill>
                <a:schemeClr val="bg1"/>
              </a:solidFill>
              <a:latin typeface="Impact" panose="020B0806030902050204"/>
              <a:ea typeface="+mj-ea"/>
              <a:cs typeface="+mj-cs"/>
            </a:endParaRPr>
          </a:p>
        </p:txBody>
      </p:sp>
      <p:sp>
        <p:nvSpPr>
          <p:cNvPr id="4" name="Content Placeholder 2"/>
          <p:cNvSpPr txBox="1">
            <a:spLocks/>
          </p:cNvSpPr>
          <p:nvPr/>
        </p:nvSpPr>
        <p:spPr>
          <a:xfrm>
            <a:off x="0" y="1270860"/>
            <a:ext cx="8943076" cy="2016899"/>
          </a:xfrm>
          <a:prstGeom prst="rect">
            <a:avLst/>
          </a:prstGeom>
        </p:spPr>
        <p:txBody>
          <a:bodyPr>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465138" lvl="1">
              <a:spcAft>
                <a:spcPts val="600"/>
              </a:spcAft>
              <a:buFont typeface="Wingdings" panose="05000000000000000000" pitchFamily="2" charset="2"/>
              <a:buChar char="§"/>
            </a:pPr>
            <a:r>
              <a:rPr lang="en-US" b="1" u="sng" kern="0" dirty="0" err="1"/>
              <a:t>Shearvane</a:t>
            </a:r>
            <a:r>
              <a:rPr lang="en-US" b="1" u="sng" kern="0" dirty="0"/>
              <a:t>/</a:t>
            </a:r>
            <a:r>
              <a:rPr lang="en-US" b="1" u="sng" kern="0" dirty="0" err="1"/>
              <a:t>Torvane</a:t>
            </a:r>
            <a:r>
              <a:rPr lang="en-US" b="1" u="sng" kern="0" dirty="0"/>
              <a:t>:</a:t>
            </a:r>
            <a:r>
              <a:rPr lang="en-US" kern="0" dirty="0"/>
              <a:t> . is a simple soil testing instrument for the rapid determination of shear strength of cohesive soils, either in the field or in the laboratory. </a:t>
            </a:r>
          </a:p>
          <a:p>
            <a:pPr marL="465138" lvl="1">
              <a:spcAft>
                <a:spcPts val="600"/>
              </a:spcAft>
              <a:buFont typeface="Wingdings" panose="05000000000000000000" pitchFamily="2" charset="2"/>
              <a:buChar char="§"/>
            </a:pPr>
            <a:r>
              <a:rPr lang="en-US" kern="0" dirty="0"/>
              <a:t>The tester is simple to use and sample trimming is eliminated. All that is required is a reasonably flat surface 25 mm in diameter</a:t>
            </a:r>
          </a:p>
          <a:p>
            <a:pPr marL="179388" lvl="1" indent="0">
              <a:spcAft>
                <a:spcPts val="600"/>
              </a:spcAft>
            </a:pPr>
            <a:endParaRPr lang="en-US" kern="0" dirty="0"/>
          </a:p>
        </p:txBody>
      </p:sp>
      <p:sp>
        <p:nvSpPr>
          <p:cNvPr id="7" name="Content Placeholder 2"/>
          <p:cNvSpPr txBox="1">
            <a:spLocks/>
          </p:cNvSpPr>
          <p:nvPr/>
        </p:nvSpPr>
        <p:spPr>
          <a:xfrm>
            <a:off x="170481" y="3463062"/>
            <a:ext cx="5005953" cy="3604488"/>
          </a:xfrm>
          <a:prstGeom prst="rect">
            <a:avLst/>
          </a:prstGeom>
        </p:spPr>
        <p:txBody>
          <a:bodyPr wrap="square">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lvl="1">
              <a:spcAft>
                <a:spcPts val="600"/>
              </a:spcAft>
              <a:buFont typeface="Wingdings" panose="05000000000000000000" pitchFamily="2" charset="2"/>
              <a:buChar char="§"/>
            </a:pPr>
            <a:r>
              <a:rPr lang="en-US" kern="0" dirty="0"/>
              <a:t>Select fresh clod or block of undisturbed soil from spoil pile </a:t>
            </a:r>
          </a:p>
          <a:p>
            <a:pPr lvl="1">
              <a:spcAft>
                <a:spcPts val="600"/>
              </a:spcAft>
              <a:buFont typeface="Wingdings" panose="05000000000000000000" pitchFamily="2" charset="2"/>
              <a:buChar char="§"/>
            </a:pPr>
            <a:r>
              <a:rPr lang="en-US" kern="0" dirty="0"/>
              <a:t>Cut a </a:t>
            </a:r>
            <a:r>
              <a:rPr lang="en-US" b="1" kern="0" dirty="0"/>
              <a:t>smooth surface </a:t>
            </a:r>
            <a:r>
              <a:rPr lang="en-US" kern="0" dirty="0"/>
              <a:t>on the clod</a:t>
            </a:r>
          </a:p>
          <a:p>
            <a:pPr lvl="1">
              <a:spcAft>
                <a:spcPts val="600"/>
              </a:spcAft>
              <a:buFont typeface="Wingdings" panose="05000000000000000000" pitchFamily="2" charset="2"/>
              <a:buChar char="§"/>
            </a:pPr>
            <a:r>
              <a:rPr lang="en-US" kern="0" dirty="0"/>
              <a:t>Insert vanes of device into the soil</a:t>
            </a:r>
          </a:p>
          <a:p>
            <a:pPr lvl="1">
              <a:spcAft>
                <a:spcPts val="600"/>
              </a:spcAft>
              <a:buFont typeface="Wingdings" panose="05000000000000000000" pitchFamily="2" charset="2"/>
              <a:buChar char="§"/>
            </a:pPr>
            <a:r>
              <a:rPr lang="en-US" kern="0" dirty="0"/>
              <a:t>Retract vanes to show </a:t>
            </a:r>
            <a:r>
              <a:rPr lang="en-US" b="1" kern="0" dirty="0"/>
              <a:t>foot imprint </a:t>
            </a:r>
          </a:p>
          <a:p>
            <a:pPr lvl="1">
              <a:spcAft>
                <a:spcPts val="600"/>
              </a:spcAft>
              <a:buFont typeface="Wingdings" panose="05000000000000000000" pitchFamily="2" charset="2"/>
              <a:buChar char="§"/>
            </a:pPr>
            <a:r>
              <a:rPr lang="en-US" kern="0" dirty="0"/>
              <a:t>Set indicator at zero</a:t>
            </a:r>
          </a:p>
          <a:p>
            <a:pPr lvl="1">
              <a:spcAft>
                <a:spcPts val="600"/>
              </a:spcAft>
              <a:buFont typeface="Wingdings" panose="05000000000000000000" pitchFamily="2" charset="2"/>
              <a:buChar char="§"/>
            </a:pPr>
            <a:r>
              <a:rPr lang="en-US" kern="0" dirty="0"/>
              <a:t>Hold device firmly against soil and </a:t>
            </a:r>
            <a:r>
              <a:rPr lang="en-US" b="1" kern="0" dirty="0"/>
              <a:t>twist in clockwise manner until soil fails in shear</a:t>
            </a:r>
          </a:p>
        </p:txBody>
      </p:sp>
      <p:pic>
        <p:nvPicPr>
          <p:cNvPr id="5" name="Picture 4" descr="Shearvane/Torvane device" title="Manual soil testing dev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392" y="3463062"/>
            <a:ext cx="3725863" cy="3104886"/>
          </a:xfrm>
          <a:prstGeom prst="rect">
            <a:avLst/>
          </a:prstGeom>
        </p:spPr>
      </p:pic>
    </p:spTree>
    <p:extLst>
      <p:ext uri="{BB962C8B-B14F-4D97-AF65-F5344CB8AC3E}">
        <p14:creationId xmlns:p14="http://schemas.microsoft.com/office/powerpoint/2010/main" val="149818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1452"/>
            <a:ext cx="8229600" cy="739881"/>
          </a:xfrm>
        </p:spPr>
        <p:txBody>
          <a:bodyPr/>
          <a:lstStyle/>
          <a:p>
            <a:r>
              <a:rPr lang="en-US" sz="2900" kern="1200" spc="150" dirty="0">
                <a:solidFill>
                  <a:schemeClr val="bg1"/>
                </a:solidFill>
                <a:latin typeface="Impact" panose="020B0806030902050204"/>
                <a:ea typeface="+mj-ea"/>
                <a:cs typeface="+mj-cs"/>
              </a:rPr>
              <a:t>Soil Types Based on Strength</a:t>
            </a:r>
          </a:p>
        </p:txBody>
      </p:sp>
      <p:sp>
        <p:nvSpPr>
          <p:cNvPr id="6" name="Content Placeholder 1"/>
          <p:cNvSpPr txBox="1">
            <a:spLocks/>
          </p:cNvSpPr>
          <p:nvPr/>
        </p:nvSpPr>
        <p:spPr>
          <a:xfrm>
            <a:off x="198256" y="1203236"/>
            <a:ext cx="8610117" cy="126811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buFont typeface="Wingdings" panose="05000000000000000000" pitchFamily="2" charset="2"/>
              <a:buChar char="§"/>
            </a:pPr>
            <a:r>
              <a:rPr lang="en-US" sz="2400" b="1" kern="0" dirty="0"/>
              <a:t>Solid stable rock- High strength</a:t>
            </a:r>
            <a:endParaRPr lang="en-US" sz="2400" kern="0" dirty="0"/>
          </a:p>
          <a:p>
            <a:pPr>
              <a:buFont typeface="Wingdings" panose="05000000000000000000" pitchFamily="2" charset="2"/>
              <a:buChar char="§"/>
            </a:pPr>
            <a:r>
              <a:rPr lang="en-US" sz="2400" b="1" kern="0" dirty="0"/>
              <a:t>Type A soil – </a:t>
            </a:r>
            <a:r>
              <a:rPr lang="en-US" sz="2400" kern="0" dirty="0"/>
              <a:t>Unconfined compressive                                 strength (Q</a:t>
            </a:r>
            <a:r>
              <a:rPr lang="en-US" sz="2400" kern="0" baseline="-25000" dirty="0"/>
              <a:t>u</a:t>
            </a:r>
            <a:r>
              <a:rPr lang="en-US" sz="2400" kern="0" dirty="0"/>
              <a:t>) of </a:t>
            </a:r>
            <a:r>
              <a:rPr lang="en-US" sz="2400" b="1" kern="0" dirty="0"/>
              <a:t>1.5 </a:t>
            </a:r>
            <a:r>
              <a:rPr lang="en-US" sz="2400" b="1" kern="0" dirty="0" err="1"/>
              <a:t>tsf</a:t>
            </a:r>
            <a:endParaRPr lang="en-US" sz="2400" b="1" kern="0" dirty="0"/>
          </a:p>
        </p:txBody>
      </p:sp>
      <p:sp>
        <p:nvSpPr>
          <p:cNvPr id="7" name="Content Placeholder 2"/>
          <p:cNvSpPr txBox="1">
            <a:spLocks/>
          </p:cNvSpPr>
          <p:nvPr/>
        </p:nvSpPr>
        <p:spPr>
          <a:xfrm>
            <a:off x="194261" y="2303454"/>
            <a:ext cx="8062451" cy="445063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buFont typeface="Wingdings" panose="05000000000000000000" pitchFamily="2" charset="2"/>
              <a:buChar char="§"/>
            </a:pPr>
            <a:r>
              <a:rPr lang="en-US" sz="2400" b="1" kern="0" dirty="0"/>
              <a:t>Type B soil - </a:t>
            </a:r>
            <a:r>
              <a:rPr lang="en-US" sz="2400" kern="0" dirty="0"/>
              <a:t>Unconfined compressive                            strength (Q</a:t>
            </a:r>
            <a:r>
              <a:rPr lang="en-US" sz="2400" kern="0" baseline="-25000" dirty="0"/>
              <a:t>u</a:t>
            </a:r>
            <a:r>
              <a:rPr lang="en-US" sz="2400" kern="0" dirty="0"/>
              <a:t>) between</a:t>
            </a:r>
            <a:r>
              <a:rPr lang="en-US" sz="2400" b="1" kern="0" dirty="0"/>
              <a:t> 0.5 and 1.5 </a:t>
            </a:r>
            <a:r>
              <a:rPr lang="en-US" sz="2400" b="1" kern="0" dirty="0" err="1"/>
              <a:t>tsf</a:t>
            </a:r>
            <a:r>
              <a:rPr lang="en-US" sz="2400" b="1" kern="0" dirty="0"/>
              <a:t> </a:t>
            </a:r>
          </a:p>
          <a:p>
            <a:pPr>
              <a:buFont typeface="Wingdings" panose="05000000000000000000" pitchFamily="2" charset="2"/>
              <a:buChar char="§"/>
            </a:pPr>
            <a:r>
              <a:rPr lang="en-US" sz="2400" b="1" kern="0" dirty="0"/>
              <a:t> Type C soil - </a:t>
            </a:r>
            <a:r>
              <a:rPr lang="en-US" sz="2400" kern="0" dirty="0"/>
              <a:t>Unconfined compressive                         strength (Q</a:t>
            </a:r>
            <a:r>
              <a:rPr lang="en-US" sz="2400" kern="0" baseline="-25000" dirty="0"/>
              <a:t>u</a:t>
            </a:r>
            <a:r>
              <a:rPr lang="en-US" sz="2400" kern="0" dirty="0"/>
              <a:t>) </a:t>
            </a:r>
            <a:r>
              <a:rPr lang="en-US" sz="2400" b="1" kern="0" dirty="0"/>
              <a:t>less than 0.5 </a:t>
            </a:r>
            <a:r>
              <a:rPr lang="en-US" sz="2400" b="1" kern="0" dirty="0" err="1"/>
              <a:t>tsf</a:t>
            </a:r>
            <a:endParaRPr lang="en-US" sz="2400" b="1" kern="0" dirty="0"/>
          </a:p>
          <a:p>
            <a:pPr>
              <a:buFont typeface="Wingdings" panose="05000000000000000000" pitchFamily="2" charset="2"/>
              <a:buChar char="§"/>
            </a:pPr>
            <a:r>
              <a:rPr lang="en-US" sz="2400" b="1" kern="0" dirty="0"/>
              <a:t>Reclassify (downgrade) soil type if you </a:t>
            </a:r>
            <a:br>
              <a:rPr lang="en-US" sz="2400" b="1" kern="0" dirty="0"/>
            </a:br>
            <a:r>
              <a:rPr lang="en-US" sz="2400" b="1" kern="0" dirty="0"/>
              <a:t>observe</a:t>
            </a:r>
          </a:p>
          <a:p>
            <a:pPr lvl="1">
              <a:buFont typeface="Wingdings" panose="05000000000000000000" pitchFamily="2" charset="2"/>
              <a:buChar char="§"/>
            </a:pPr>
            <a:r>
              <a:rPr lang="en-US" sz="2000" b="1" kern="0" dirty="0"/>
              <a:t>Cracks and/or fissures</a:t>
            </a:r>
          </a:p>
          <a:p>
            <a:pPr lvl="1">
              <a:buFont typeface="Wingdings" panose="05000000000000000000" pitchFamily="2" charset="2"/>
              <a:buChar char="§"/>
            </a:pPr>
            <a:r>
              <a:rPr lang="en-US" sz="2000" b="1" kern="0" dirty="0"/>
              <a:t>Water seeping from sides                                                                 </a:t>
            </a:r>
          </a:p>
          <a:p>
            <a:pPr lvl="1">
              <a:buFont typeface="Wingdings" panose="05000000000000000000" pitchFamily="2" charset="2"/>
              <a:buChar char="§"/>
            </a:pPr>
            <a:r>
              <a:rPr lang="en-US" sz="2000" b="1" kern="0" dirty="0"/>
              <a:t>Previously disturbed soil </a:t>
            </a:r>
          </a:p>
          <a:p>
            <a:pPr lvl="1">
              <a:buFont typeface="Wingdings" panose="05000000000000000000" pitchFamily="2" charset="2"/>
              <a:buChar char="§"/>
            </a:pPr>
            <a:r>
              <a:rPr lang="en-US" sz="2000" b="1" kern="0" dirty="0"/>
              <a:t>Layers </a:t>
            </a:r>
            <a:r>
              <a:rPr lang="en-US" sz="2000" kern="0" dirty="0"/>
              <a:t>of different soils </a:t>
            </a:r>
            <a:r>
              <a:rPr lang="en-US" sz="2000" b="1" kern="0" dirty="0"/>
              <a:t>inclined towards the bottom</a:t>
            </a:r>
            <a:endParaRPr lang="en-US" sz="2000" kern="0" dirty="0"/>
          </a:p>
          <a:p>
            <a:pPr lvl="1">
              <a:buFont typeface="Wingdings" panose="05000000000000000000" pitchFamily="2" charset="2"/>
              <a:buChar char="§"/>
            </a:pPr>
            <a:r>
              <a:rPr lang="en-US" sz="2000" b="1" kern="0" dirty="0"/>
              <a:t>Vibration </a:t>
            </a:r>
            <a:r>
              <a:rPr lang="en-US" sz="2000" kern="0" dirty="0"/>
              <a:t>from equipment or traffic nearby</a:t>
            </a:r>
          </a:p>
          <a:p>
            <a:pPr lvl="2">
              <a:buFont typeface="Wingdings" panose="05000000000000000000" pitchFamily="2" charset="2"/>
              <a:buChar char="§"/>
            </a:pPr>
            <a:r>
              <a:rPr lang="en-US" sz="1600" b="1" kern="0" dirty="0"/>
              <a:t>Reclassification must be determined by a trained Competent Person</a:t>
            </a:r>
          </a:p>
          <a:p>
            <a:pPr lvl="1">
              <a:buFont typeface="Wingdings" panose="05000000000000000000" pitchFamily="2" charset="2"/>
              <a:buChar char="§"/>
            </a:pPr>
            <a:endParaRPr lang="en-US" sz="2000" b="1" kern="0" dirty="0"/>
          </a:p>
          <a:p>
            <a:pPr marL="457200" lvl="1" indent="0"/>
            <a:endParaRPr lang="en-US" sz="3200" kern="0" dirty="0"/>
          </a:p>
        </p:txBody>
      </p:sp>
      <p:pic>
        <p:nvPicPr>
          <p:cNvPr id="8" name="Picture 4" descr="An image showing Shearvane/Torvane device in action" title="Manual test"/>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0276" y="1391695"/>
            <a:ext cx="2179428" cy="220734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showing someone  using soil pocket penetrometer" title="Manual soil tes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15" y="3324060"/>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showing layered soil condition in natural form" title="Soil condition"/>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
          <a:stretch/>
        </p:blipFill>
        <p:spPr bwMode="auto">
          <a:xfrm>
            <a:off x="6854427" y="4619642"/>
            <a:ext cx="1954612" cy="190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5830" y="312738"/>
            <a:ext cx="7938170" cy="739881"/>
          </a:xfrm>
        </p:spPr>
        <p:txBody>
          <a:bodyPr/>
          <a:lstStyle/>
          <a:p>
            <a:r>
              <a:rPr lang="en-US" sz="2900" kern="1200" spc="150" dirty="0">
                <a:solidFill>
                  <a:schemeClr val="bg1"/>
                </a:solidFill>
                <a:latin typeface="Impact" panose="020B0806030902050204"/>
                <a:ea typeface="+mj-ea"/>
                <a:cs typeface="+mj-cs"/>
              </a:rPr>
              <a:t>Soil Classification Chart for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Excavation</a:t>
            </a:r>
          </a:p>
        </p:txBody>
      </p:sp>
      <p:pic>
        <p:nvPicPr>
          <p:cNvPr id="2054" name="Picture 6" descr="Soil classification chart for excavation" title="A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728" y="1377516"/>
            <a:ext cx="5696495" cy="52604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76593" y="6499484"/>
            <a:ext cx="3167407" cy="276999"/>
          </a:xfrm>
          <a:prstGeom prst="rect">
            <a:avLst/>
          </a:prstGeom>
        </p:spPr>
        <p:txBody>
          <a:bodyPr wrap="square">
            <a:spAutoFit/>
          </a:bodyPr>
          <a:lstStyle/>
          <a:p>
            <a:r>
              <a:rPr lang="en-US" sz="1200" b="1" dirty="0"/>
              <a:t>Source: OSHA Salt Lake Technical Center</a:t>
            </a:r>
          </a:p>
        </p:txBody>
      </p:sp>
    </p:spTree>
    <p:extLst>
      <p:ext uri="{BB962C8B-B14F-4D97-AF65-F5344CB8AC3E}">
        <p14:creationId xmlns:p14="http://schemas.microsoft.com/office/powerpoint/2010/main" val="425389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225195"/>
            <a:ext cx="7040880" cy="919404"/>
          </a:xfrm>
        </p:spPr>
        <p:txBody>
          <a:bodyPr/>
          <a:lstStyle/>
          <a:p>
            <a:r>
              <a:rPr lang="en-US" sz="2900" kern="1200" spc="150" dirty="0">
                <a:solidFill>
                  <a:schemeClr val="bg1"/>
                </a:solidFill>
                <a:latin typeface="Impact" panose="020B0806030902050204"/>
                <a:ea typeface="+mj-ea"/>
                <a:cs typeface="+mj-cs"/>
              </a:rPr>
              <a:t>Water Effects on Soil</a:t>
            </a:r>
          </a:p>
        </p:txBody>
      </p:sp>
      <p:sp>
        <p:nvSpPr>
          <p:cNvPr id="7" name="Content Placeholder 2"/>
          <p:cNvSpPr txBox="1">
            <a:spLocks/>
          </p:cNvSpPr>
          <p:nvPr/>
        </p:nvSpPr>
        <p:spPr>
          <a:xfrm>
            <a:off x="0" y="1506583"/>
            <a:ext cx="9143999" cy="5157688"/>
          </a:xfrm>
          <a:prstGeom prst="rect">
            <a:avLst/>
          </a:prstGeom>
        </p:spPr>
        <p:txBody>
          <a:bodyPr vert="horz">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1200"/>
              </a:spcAft>
            </a:pPr>
            <a:r>
              <a:rPr lang="en-US" sz="2800" b="1" kern="0" dirty="0"/>
              <a:t>Water</a:t>
            </a:r>
            <a:r>
              <a:rPr lang="en-US" sz="2800" kern="0" dirty="0"/>
              <a:t> makes </a:t>
            </a:r>
            <a:r>
              <a:rPr lang="en-US" sz="2800" b="1" kern="0" dirty="0"/>
              <a:t>soil unstable by reducing </a:t>
            </a:r>
            <a:r>
              <a:rPr lang="en-US" sz="2800" kern="0" dirty="0"/>
              <a:t>the </a:t>
            </a:r>
            <a:r>
              <a:rPr lang="en-US" sz="2800" b="1" kern="0" dirty="0"/>
              <a:t>cohesive forces </a:t>
            </a:r>
            <a:r>
              <a:rPr lang="en-US" sz="2800" kern="0" dirty="0"/>
              <a:t>between the soil particles. </a:t>
            </a:r>
          </a:p>
          <a:p>
            <a:pPr>
              <a:spcAft>
                <a:spcPts val="1200"/>
              </a:spcAft>
            </a:pPr>
            <a:r>
              <a:rPr lang="en-US" sz="2800" b="1" kern="0" dirty="0"/>
              <a:t>Excavations</a:t>
            </a:r>
            <a:r>
              <a:rPr lang="en-US" sz="2800" kern="0" dirty="0"/>
              <a:t> should </a:t>
            </a:r>
            <a:r>
              <a:rPr lang="en-US" sz="2800" b="1" kern="0" dirty="0"/>
              <a:t>not</a:t>
            </a:r>
            <a:r>
              <a:rPr lang="en-US" sz="2800" kern="0" dirty="0"/>
              <a:t> be </a:t>
            </a:r>
            <a:r>
              <a:rPr lang="en-US" sz="2800" b="1" kern="0" dirty="0"/>
              <a:t>entered</a:t>
            </a:r>
            <a:r>
              <a:rPr lang="en-US" sz="2800" kern="0" dirty="0"/>
              <a:t> when water has built up unless </a:t>
            </a:r>
            <a:r>
              <a:rPr lang="en-US" sz="2400" kern="0" dirty="0"/>
              <a:t>there is protection for the </a:t>
            </a:r>
            <a:r>
              <a:rPr lang="en-US" sz="2800" b="1" kern="0" dirty="0"/>
              <a:t>unstable</a:t>
            </a:r>
            <a:r>
              <a:rPr lang="en-US" sz="2800" kern="0" dirty="0"/>
              <a:t> soil and </a:t>
            </a:r>
            <a:r>
              <a:rPr lang="en-US" sz="2800" b="1" kern="0" dirty="0"/>
              <a:t>water-removal</a:t>
            </a:r>
            <a:r>
              <a:rPr lang="en-US" sz="2800" kern="0" dirty="0"/>
              <a:t> equipment is present</a:t>
            </a:r>
          </a:p>
          <a:p>
            <a:pPr>
              <a:spcAft>
                <a:spcPts val="1200"/>
              </a:spcAft>
            </a:pPr>
            <a:r>
              <a:rPr lang="en-US" sz="2800" kern="0" dirty="0"/>
              <a:t>The </a:t>
            </a:r>
            <a:r>
              <a:rPr lang="en-US" sz="2800" b="1" kern="0" dirty="0"/>
              <a:t>competent person </a:t>
            </a:r>
            <a:r>
              <a:rPr lang="en-US" sz="2800" kern="0" dirty="0"/>
              <a:t>must </a:t>
            </a:r>
            <a:r>
              <a:rPr lang="en-US" sz="2800" b="1" kern="0" dirty="0"/>
              <a:t>inspect</a:t>
            </a:r>
            <a:r>
              <a:rPr lang="en-US" sz="2800" kern="0" dirty="0"/>
              <a:t>                                             excavation and </a:t>
            </a:r>
            <a:r>
              <a:rPr lang="en-US" sz="2800" b="1" kern="0" dirty="0"/>
              <a:t>monitor the</a:t>
            </a:r>
            <a:r>
              <a:rPr lang="en-US" sz="2800" kern="0" dirty="0"/>
              <a:t> methods                                                         used to control water accumulation.</a:t>
            </a:r>
          </a:p>
          <a:p>
            <a:pPr>
              <a:spcAft>
                <a:spcPts val="1200"/>
              </a:spcAft>
            </a:pPr>
            <a:r>
              <a:rPr lang="en-US" sz="2800" b="1" kern="0" dirty="0"/>
              <a:t>Storm water </a:t>
            </a:r>
            <a:r>
              <a:rPr lang="en-US" sz="2800" kern="0" dirty="0"/>
              <a:t>must be carefully </a:t>
            </a:r>
            <a:r>
              <a:rPr lang="en-US" sz="2800" b="1" kern="0" dirty="0"/>
              <a:t>diverted</a:t>
            </a:r>
            <a:r>
              <a:rPr lang="en-US" sz="2800" kern="0" dirty="0"/>
              <a:t>                                              away from the excavation site.</a:t>
            </a:r>
          </a:p>
          <a:p>
            <a:pPr>
              <a:spcAft>
                <a:spcPts val="1200"/>
              </a:spcAft>
            </a:pPr>
            <a:r>
              <a:rPr lang="en-US" sz="2800" kern="0" dirty="0"/>
              <a:t>All </a:t>
            </a:r>
            <a:r>
              <a:rPr lang="en-US" sz="2800" b="1" kern="0" dirty="0"/>
              <a:t>laborers</a:t>
            </a:r>
            <a:r>
              <a:rPr lang="en-US" sz="2800" kern="0" dirty="0"/>
              <a:t> must be </a:t>
            </a:r>
            <a:r>
              <a:rPr lang="en-US" sz="2800" b="1" kern="0" dirty="0"/>
              <a:t>withdrawn from trench during rain storms.</a:t>
            </a:r>
          </a:p>
          <a:p>
            <a:pPr>
              <a:spcAft>
                <a:spcPts val="1200"/>
              </a:spcAft>
            </a:pPr>
            <a:endParaRPr lang="en-US" kern="0" dirty="0"/>
          </a:p>
        </p:txBody>
      </p:sp>
      <p:pic>
        <p:nvPicPr>
          <p:cNvPr id="3" name="Picture 2" descr="An image showing water accumulated in a trench pumped out." title="Water effect on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631" y="3352800"/>
            <a:ext cx="2700279" cy="2022603"/>
          </a:xfrm>
          <a:prstGeom prst="rect">
            <a:avLst/>
          </a:prstGeom>
        </p:spPr>
      </p:pic>
    </p:spTree>
    <p:extLst>
      <p:ext uri="{BB962C8B-B14F-4D97-AF65-F5344CB8AC3E}">
        <p14:creationId xmlns:p14="http://schemas.microsoft.com/office/powerpoint/2010/main" val="406987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0566" y="2362440"/>
            <a:ext cx="7040880" cy="2498318"/>
          </a:xfrm>
        </p:spPr>
        <p:txBody>
          <a:bodyPr/>
          <a:lstStyle/>
          <a:p>
            <a:r>
              <a:rPr lang="en-US" sz="2900" kern="1200" spc="150" dirty="0">
                <a:solidFill>
                  <a:schemeClr val="tx1"/>
                </a:solidFill>
                <a:latin typeface="Impact" panose="020B0806030902050204"/>
                <a:ea typeface="+mj-ea"/>
                <a:cs typeface="+mj-cs"/>
              </a:rPr>
              <a:t>PLEASE START THE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POSTTEST - SESSION 1</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Maximum: 10 minutes.</a:t>
            </a:r>
          </a:p>
        </p:txBody>
      </p:sp>
    </p:spTree>
    <p:extLst>
      <p:ext uri="{BB962C8B-B14F-4D97-AF65-F5344CB8AC3E}">
        <p14:creationId xmlns:p14="http://schemas.microsoft.com/office/powerpoint/2010/main" val="62557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581664" y="133842"/>
            <a:ext cx="6932141" cy="1143000"/>
          </a:xfrm>
        </p:spPr>
        <p:txBody>
          <a:bodyPr>
            <a:normAutofit/>
          </a:bodyPr>
          <a:lstStyle/>
          <a:p>
            <a:r>
              <a:rPr lang="en-US" altLang="en-US" sz="3800" b="1" spc="150" dirty="0">
                <a:solidFill>
                  <a:schemeClr val="tx1"/>
                </a:solidFill>
                <a:latin typeface="Arial" panose="020B0604020202020204" pitchFamily="34" charset="0"/>
                <a:ea typeface="Tahoma" panose="020B0604030504040204" pitchFamily="34" charset="0"/>
                <a:cs typeface="Arial" panose="020B0604020202020204" pitchFamily="34" charset="0"/>
              </a:rPr>
              <a:t>The Training Steps</a:t>
            </a:r>
            <a:r>
              <a:rPr lang="en-US" sz="3200" b="1" dirty="0">
                <a:solidFill>
                  <a:schemeClr val="tx1"/>
                </a:solidFill>
                <a:latin typeface="Times New Roman" panose="02020603050405020304" pitchFamily="18" charset="0"/>
                <a:cs typeface="Times New Roman" panose="02020603050405020304" pitchFamily="18" charset="0"/>
              </a:rPr>
              <a:t/>
            </a:r>
            <a:br>
              <a:rPr lang="en-US" sz="3200" b="1" dirty="0">
                <a:solidFill>
                  <a:schemeClr val="tx1"/>
                </a:solidFill>
                <a:latin typeface="Times New Roman" panose="02020603050405020304" pitchFamily="18" charset="0"/>
                <a:cs typeface="Times New Roman" panose="02020603050405020304" pitchFamily="18" charset="0"/>
              </a:rPr>
            </a:br>
            <a:endParaRPr lang="en-US" altLang="en-US" sz="29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flowchart image displaying the steps to complete the training." title="Training Flow Chart">
            <a:extLst>
              <a:ext uri="{FF2B5EF4-FFF2-40B4-BE49-F238E27FC236}">
                <a16:creationId xmlns:a16="http://schemas.microsoft.com/office/drawing/2014/main" id="{DA045F1A-5DDE-496C-9DAF-BE804FC043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9319" y="1363340"/>
            <a:ext cx="2883658" cy="5310076"/>
          </a:xfrm>
          <a:prstGeom prst="rect">
            <a:avLst/>
          </a:prstGeom>
        </p:spPr>
      </p:pic>
    </p:spTree>
    <p:extLst>
      <p:ext uri="{BB962C8B-B14F-4D97-AF65-F5344CB8AC3E}">
        <p14:creationId xmlns:p14="http://schemas.microsoft.com/office/powerpoint/2010/main" val="1057080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C045-BB75-421B-B658-F8B3638EDCA9}"/>
              </a:ext>
            </a:extLst>
          </p:cNvPr>
          <p:cNvSpPr>
            <a:spLocks noGrp="1"/>
          </p:cNvSpPr>
          <p:nvPr>
            <p:ph type="title"/>
          </p:nvPr>
        </p:nvSpPr>
        <p:spPr>
          <a:xfrm>
            <a:off x="721894" y="3048000"/>
            <a:ext cx="8229600" cy="1143000"/>
          </a:xfrm>
        </p:spPr>
        <p:txBody>
          <a:bodyPr/>
          <a:lstStyle/>
          <a:p>
            <a:r>
              <a:rPr lang="en-US" dirty="0"/>
              <a:t>CAVE-IN HAZARD CONTROLS </a:t>
            </a:r>
          </a:p>
        </p:txBody>
      </p:sp>
    </p:spTree>
    <p:extLst>
      <p:ext uri="{BB962C8B-B14F-4D97-AF65-F5344CB8AC3E}">
        <p14:creationId xmlns:p14="http://schemas.microsoft.com/office/powerpoint/2010/main" val="276665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Cave-In Hazard Controls</a:t>
            </a:r>
          </a:p>
        </p:txBody>
      </p:sp>
      <p:sp>
        <p:nvSpPr>
          <p:cNvPr id="5" name="Content Placeholder 2"/>
          <p:cNvSpPr txBox="1">
            <a:spLocks/>
          </p:cNvSpPr>
          <p:nvPr/>
        </p:nvSpPr>
        <p:spPr>
          <a:xfrm>
            <a:off x="0" y="1317358"/>
            <a:ext cx="9039497" cy="2488285"/>
          </a:xfrm>
          <a:prstGeom prst="rect">
            <a:avLst/>
          </a:prstGeom>
        </p:spPr>
        <p:txBody>
          <a:bodyPr vert="horz">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285750" lvl="1">
              <a:buFont typeface="Wingdings" panose="05000000000000000000" pitchFamily="2" charset="2"/>
              <a:buChar char="§"/>
            </a:pPr>
            <a:r>
              <a:rPr lang="en-US" sz="2600" b="1" kern="0" dirty="0"/>
              <a:t>Workers must be protected from cave-in hazard by</a:t>
            </a:r>
          </a:p>
          <a:p>
            <a:pPr marL="685800" lvl="2">
              <a:buFont typeface="Wingdings" panose="05000000000000000000" pitchFamily="2" charset="2"/>
              <a:buChar char="§"/>
            </a:pPr>
            <a:r>
              <a:rPr lang="en-US" b="1" kern="0" dirty="0"/>
              <a:t>Engineering controls</a:t>
            </a:r>
          </a:p>
          <a:p>
            <a:pPr marL="1143000" lvl="3">
              <a:buFont typeface="Wingdings" panose="05000000000000000000" pitchFamily="2" charset="2"/>
              <a:buChar char="§"/>
            </a:pPr>
            <a:r>
              <a:rPr lang="en-US" b="1" kern="0" dirty="0"/>
              <a:t>Sloping and benching</a:t>
            </a:r>
          </a:p>
          <a:p>
            <a:pPr marL="1143000" lvl="3">
              <a:buFont typeface="Wingdings" panose="05000000000000000000" pitchFamily="2" charset="2"/>
              <a:buChar char="§"/>
            </a:pPr>
            <a:r>
              <a:rPr lang="en-US" b="1" kern="0" dirty="0"/>
              <a:t>Shoring</a:t>
            </a:r>
          </a:p>
          <a:p>
            <a:pPr marL="1143000" lvl="3">
              <a:buFont typeface="Wingdings" panose="05000000000000000000" pitchFamily="2" charset="2"/>
              <a:buChar char="§"/>
            </a:pPr>
            <a:r>
              <a:rPr lang="en-US" b="1" kern="0" dirty="0"/>
              <a:t>Shielding</a:t>
            </a:r>
            <a:endParaRPr lang="en-US" sz="2200" b="1" kern="0" dirty="0"/>
          </a:p>
          <a:p>
            <a:pPr marL="685800" lvl="2">
              <a:buFont typeface="Wingdings" panose="05000000000000000000" pitchFamily="2" charset="2"/>
              <a:buChar char="§"/>
            </a:pPr>
            <a:r>
              <a:rPr lang="en-US" b="1" kern="0" dirty="0"/>
              <a:t>Workplace controls</a:t>
            </a:r>
          </a:p>
        </p:txBody>
      </p:sp>
      <p:pic>
        <p:nvPicPr>
          <p:cNvPr id="6" name="Picture 5" descr="Image showing hazard control hierarchy" title="Hazard CONTR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060" y="1872068"/>
            <a:ext cx="2362200" cy="1933575"/>
          </a:xfrm>
          <a:prstGeom prst="rect">
            <a:avLst/>
          </a:prstGeom>
        </p:spPr>
      </p:pic>
      <p:sp>
        <p:nvSpPr>
          <p:cNvPr id="3" name="Content Placeholder 2"/>
          <p:cNvSpPr>
            <a:spLocks noGrp="1"/>
          </p:cNvSpPr>
          <p:nvPr>
            <p:ph idx="1"/>
          </p:nvPr>
        </p:nvSpPr>
        <p:spPr>
          <a:xfrm>
            <a:off x="0" y="3918856"/>
            <a:ext cx="8700898" cy="1297577"/>
          </a:xfrm>
        </p:spPr>
        <p:txBody>
          <a:bodyPr>
            <a:noAutofit/>
          </a:bodyPr>
          <a:lstStyle/>
          <a:p>
            <a:pPr marL="285750" lvl="1">
              <a:buFont typeface="Wingdings" panose="05000000000000000000" pitchFamily="2" charset="2"/>
              <a:buChar char="§"/>
            </a:pPr>
            <a:r>
              <a:rPr lang="en-US" sz="2600" dirty="0">
                <a:cs typeface="+mn-cs"/>
              </a:rPr>
              <a:t>Decision for </a:t>
            </a:r>
            <a:r>
              <a:rPr lang="en-US" sz="2600" b="1" dirty="0">
                <a:cs typeface="+mn-cs"/>
              </a:rPr>
              <a:t>most appropriate protective system </a:t>
            </a:r>
            <a:r>
              <a:rPr lang="en-US" sz="2600" dirty="0">
                <a:cs typeface="+mn-cs"/>
              </a:rPr>
              <a:t>will depend on </a:t>
            </a:r>
            <a:r>
              <a:rPr lang="en-US" sz="2600" b="1" dirty="0">
                <a:cs typeface="+mn-cs"/>
              </a:rPr>
              <a:t>soil type, water content, excavation depth </a:t>
            </a:r>
            <a:r>
              <a:rPr lang="en-US" sz="2600" dirty="0">
                <a:cs typeface="+mn-cs"/>
              </a:rPr>
              <a:t>and </a:t>
            </a:r>
            <a:r>
              <a:rPr lang="en-US" sz="2600" b="1" dirty="0">
                <a:cs typeface="+mn-cs"/>
              </a:rPr>
              <a:t>width, </a:t>
            </a:r>
            <a:r>
              <a:rPr lang="en-US" sz="2600" dirty="0">
                <a:cs typeface="+mn-cs"/>
              </a:rPr>
              <a:t>and</a:t>
            </a:r>
            <a:r>
              <a:rPr lang="en-US" sz="2600" b="1" dirty="0">
                <a:cs typeface="+mn-cs"/>
              </a:rPr>
              <a:t> nature of work</a:t>
            </a:r>
          </a:p>
          <a:p>
            <a:pPr marL="0" indent="0">
              <a:spcAft>
                <a:spcPts val="1200"/>
              </a:spcAft>
              <a:buNone/>
            </a:pPr>
            <a:endParaRPr lang="en-US" sz="2600" b="1" dirty="0"/>
          </a:p>
        </p:txBody>
      </p:sp>
      <p:sp>
        <p:nvSpPr>
          <p:cNvPr id="4" name="Content Placeholder 2"/>
          <p:cNvSpPr txBox="1">
            <a:spLocks/>
          </p:cNvSpPr>
          <p:nvPr/>
        </p:nvSpPr>
        <p:spPr>
          <a:xfrm>
            <a:off x="0" y="5329646"/>
            <a:ext cx="9144000" cy="1001484"/>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285750" lvl="1">
              <a:buFont typeface="Wingdings" panose="05000000000000000000" pitchFamily="2" charset="2"/>
              <a:buChar char="§"/>
            </a:pPr>
            <a:r>
              <a:rPr lang="en-US" sz="2600" kern="0" dirty="0"/>
              <a:t>The</a:t>
            </a:r>
            <a:r>
              <a:rPr lang="en-US" sz="2600" b="1" kern="0" dirty="0"/>
              <a:t> competent person </a:t>
            </a:r>
            <a:r>
              <a:rPr lang="en-US" sz="2600" kern="0" dirty="0"/>
              <a:t>is </a:t>
            </a:r>
            <a:r>
              <a:rPr lang="en-US" sz="2600" b="1" kern="0" dirty="0"/>
              <a:t>responsible for                         </a:t>
            </a:r>
            <a:r>
              <a:rPr lang="en-US" sz="2600" kern="0" dirty="0"/>
              <a:t>for</a:t>
            </a:r>
            <a:r>
              <a:rPr lang="en-US" sz="2600" b="1" kern="0" dirty="0"/>
              <a:t> determining </a:t>
            </a:r>
            <a:r>
              <a:rPr lang="en-US" sz="2600" kern="0" dirty="0"/>
              <a:t>the appropriate </a:t>
            </a:r>
            <a:r>
              <a:rPr lang="en-US" sz="2600" b="1" kern="0" dirty="0"/>
              <a:t>protective system.</a:t>
            </a:r>
          </a:p>
        </p:txBody>
      </p:sp>
      <p:pic>
        <p:nvPicPr>
          <p:cNvPr id="7" name="Picture 6" descr="Image showing competent person" title="Competent pers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19703" y="5007429"/>
            <a:ext cx="1558833" cy="1611085"/>
          </a:xfrm>
          <a:prstGeom prst="rect">
            <a:avLst/>
          </a:prstGeom>
        </p:spPr>
      </p:pic>
    </p:spTree>
    <p:extLst>
      <p:ext uri="{BB962C8B-B14F-4D97-AF65-F5344CB8AC3E}">
        <p14:creationId xmlns:p14="http://schemas.microsoft.com/office/powerpoint/2010/main" val="88716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226423"/>
            <a:ext cx="7040880" cy="1022085"/>
          </a:xfrm>
        </p:spPr>
        <p:txBody>
          <a:bodyPr/>
          <a:lstStyle/>
          <a:p>
            <a:r>
              <a:rPr lang="en-US" sz="2900" kern="1200" spc="150" dirty="0">
                <a:solidFill>
                  <a:schemeClr val="bg1"/>
                </a:solidFill>
                <a:latin typeface="Impact" panose="020B0806030902050204"/>
                <a:ea typeface="+mj-ea"/>
                <a:cs typeface="+mj-cs"/>
              </a:rPr>
              <a:t>Engineering Controls- Sloping and Benching</a:t>
            </a:r>
          </a:p>
        </p:txBody>
      </p:sp>
      <p:sp>
        <p:nvSpPr>
          <p:cNvPr id="3" name="Content Placeholder 2" title="Text Box"/>
          <p:cNvSpPr>
            <a:spLocks noGrp="1"/>
          </p:cNvSpPr>
          <p:nvPr>
            <p:ph idx="1"/>
          </p:nvPr>
        </p:nvSpPr>
        <p:spPr>
          <a:xfrm>
            <a:off x="123186" y="1335714"/>
            <a:ext cx="8869015" cy="5406533"/>
          </a:xfrm>
        </p:spPr>
        <p:txBody>
          <a:bodyPr>
            <a:normAutofit fontScale="92500" lnSpcReduction="20000"/>
          </a:bodyPr>
          <a:lstStyle/>
          <a:p>
            <a:pPr>
              <a:spcAft>
                <a:spcPts val="1200"/>
              </a:spcAft>
            </a:pPr>
            <a:r>
              <a:rPr lang="en-US" sz="2800" b="1" dirty="0"/>
              <a:t>Sloping and benching </a:t>
            </a:r>
            <a:r>
              <a:rPr lang="en-US" sz="2800" dirty="0"/>
              <a:t>provide </a:t>
            </a:r>
            <a:r>
              <a:rPr lang="en-US" sz="2800" b="1" dirty="0"/>
              <a:t>protection</a:t>
            </a:r>
            <a:r>
              <a:rPr lang="en-US" sz="2800" dirty="0"/>
              <a:t> by </a:t>
            </a:r>
            <a:r>
              <a:rPr lang="en-US" sz="2800" b="1" dirty="0"/>
              <a:t>removing</a:t>
            </a:r>
            <a:r>
              <a:rPr lang="en-US" sz="2800" dirty="0"/>
              <a:t> </a:t>
            </a:r>
            <a:r>
              <a:rPr lang="en-US" sz="2800" b="1" dirty="0"/>
              <a:t>material</a:t>
            </a:r>
            <a:r>
              <a:rPr lang="en-US" sz="2800" dirty="0"/>
              <a:t> from the </a:t>
            </a:r>
            <a:r>
              <a:rPr lang="en-US" sz="2800" b="1" dirty="0"/>
              <a:t>face of excavation </a:t>
            </a:r>
          </a:p>
          <a:p>
            <a:pPr marL="800100" lvl="1" indent="-342900">
              <a:spcAft>
                <a:spcPts val="1200"/>
              </a:spcAft>
              <a:buFont typeface="Arial" panose="020B0604020202020204" pitchFamily="34" charset="0"/>
              <a:buChar char="•"/>
            </a:pPr>
            <a:r>
              <a:rPr lang="en-US" sz="2400" dirty="0"/>
              <a:t>The </a:t>
            </a:r>
            <a:r>
              <a:rPr lang="en-US" sz="2400" b="1" dirty="0"/>
              <a:t>flatter the angle</a:t>
            </a:r>
            <a:r>
              <a:rPr lang="en-US" sz="2400" dirty="0"/>
              <a:t>, </a:t>
            </a:r>
            <a:r>
              <a:rPr lang="en-US" sz="2400" b="1" dirty="0"/>
              <a:t>greater</a:t>
            </a:r>
            <a:r>
              <a:rPr lang="en-US" sz="2400" dirty="0"/>
              <a:t> </a:t>
            </a:r>
            <a:br>
              <a:rPr lang="en-US" sz="2400" dirty="0"/>
            </a:br>
            <a:r>
              <a:rPr lang="en-US" sz="2400" dirty="0"/>
              <a:t>the </a:t>
            </a:r>
            <a:r>
              <a:rPr lang="en-US" sz="2400" b="1" dirty="0"/>
              <a:t>protection</a:t>
            </a:r>
          </a:p>
          <a:p>
            <a:pPr>
              <a:spcAft>
                <a:spcPts val="1200"/>
              </a:spcAft>
            </a:pPr>
            <a:r>
              <a:rPr lang="en-US" sz="2800" b="1" dirty="0"/>
              <a:t>Benches</a:t>
            </a:r>
            <a:r>
              <a:rPr lang="en-US" sz="2800" dirty="0"/>
              <a:t> are cuts in the slope </a:t>
            </a:r>
            <a:br>
              <a:rPr lang="en-US" sz="2800" dirty="0"/>
            </a:br>
            <a:r>
              <a:rPr lang="en-US" sz="2800" dirty="0"/>
              <a:t>that give it a  </a:t>
            </a:r>
            <a:r>
              <a:rPr lang="en-US" sz="2800" b="1" dirty="0"/>
              <a:t>stair-step form</a:t>
            </a:r>
            <a:endParaRPr lang="en-US" sz="2800" dirty="0"/>
          </a:p>
          <a:p>
            <a:pPr marL="800100" lvl="1" indent="-342900">
              <a:spcAft>
                <a:spcPts val="1200"/>
              </a:spcAft>
              <a:buFont typeface="Arial" panose="020B0604020202020204" pitchFamily="34" charset="0"/>
              <a:buChar char="•"/>
            </a:pPr>
            <a:r>
              <a:rPr lang="en-US" sz="2400" dirty="0"/>
              <a:t>Two </a:t>
            </a:r>
            <a:r>
              <a:rPr lang="en-US" sz="2400" b="1" dirty="0"/>
              <a:t>types of benches</a:t>
            </a:r>
            <a:r>
              <a:rPr lang="en-US" sz="2400" dirty="0"/>
              <a:t>: </a:t>
            </a:r>
          </a:p>
          <a:p>
            <a:pPr marL="1200150" lvl="2" indent="-342900">
              <a:spcAft>
                <a:spcPts val="1200"/>
              </a:spcAft>
              <a:buFont typeface="Arial" panose="020B0604020202020204" pitchFamily="34" charset="0"/>
              <a:buChar char="•"/>
            </a:pPr>
            <a:r>
              <a:rPr lang="en-US" sz="2000" b="1" dirty="0"/>
              <a:t>simple</a:t>
            </a:r>
            <a:r>
              <a:rPr lang="en-US" sz="2000" dirty="0"/>
              <a:t> and </a:t>
            </a:r>
            <a:r>
              <a:rPr lang="en-US" sz="2000" b="1" dirty="0"/>
              <a:t>multiple</a:t>
            </a:r>
          </a:p>
          <a:p>
            <a:pPr marL="457200" lvl="1" indent="0">
              <a:spcAft>
                <a:spcPts val="1200"/>
              </a:spcAft>
            </a:pPr>
            <a:r>
              <a:rPr lang="en-US" sz="2400" dirty="0"/>
              <a:t>       </a:t>
            </a:r>
            <a:r>
              <a:rPr lang="en-US" sz="2400" b="1" dirty="0"/>
              <a:t>(refer to the next slide)</a:t>
            </a:r>
          </a:p>
          <a:p>
            <a:pPr marL="457200" lvl="1" indent="0">
              <a:spcAft>
                <a:spcPts val="1200"/>
              </a:spcAft>
            </a:pPr>
            <a:endParaRPr lang="en-US" sz="2400" dirty="0"/>
          </a:p>
          <a:p>
            <a:pPr>
              <a:spcAft>
                <a:spcPts val="1200"/>
              </a:spcAft>
            </a:pPr>
            <a:r>
              <a:rPr lang="en-US" sz="2800" dirty="0"/>
              <a:t>Use </a:t>
            </a:r>
            <a:r>
              <a:rPr lang="en-US" sz="2800" b="1" dirty="0"/>
              <a:t>Appendix A </a:t>
            </a:r>
            <a:r>
              <a:rPr lang="en-US" sz="2800" dirty="0"/>
              <a:t>and </a:t>
            </a:r>
            <a:r>
              <a:rPr lang="en-US" sz="2800" b="1" dirty="0"/>
              <a:t>B</a:t>
            </a:r>
            <a:r>
              <a:rPr lang="en-US" sz="2800" dirty="0"/>
              <a:t> of the </a:t>
            </a:r>
            <a:r>
              <a:rPr lang="en-US" sz="2800" b="1" dirty="0"/>
              <a:t>Standard</a:t>
            </a:r>
            <a:r>
              <a:rPr lang="en-US" sz="2800" dirty="0"/>
              <a:t> to </a:t>
            </a:r>
            <a:r>
              <a:rPr lang="en-US" sz="2800" b="1" dirty="0"/>
              <a:t>determine</a:t>
            </a:r>
            <a:r>
              <a:rPr lang="en-US" sz="2800" dirty="0"/>
              <a:t> </a:t>
            </a:r>
            <a:r>
              <a:rPr lang="en-US" sz="2800" b="1" dirty="0"/>
              <a:t>slope angle </a:t>
            </a:r>
            <a:r>
              <a:rPr lang="en-US" sz="2800" b="1" dirty="0" smtClean="0"/>
              <a:t>(</a:t>
            </a:r>
            <a:r>
              <a:rPr lang="en-US" sz="1900" b="1" i="1" dirty="0" smtClean="0">
                <a:hlinkClick r:id="rId3"/>
              </a:rPr>
              <a:t>Link to 1926 Subpart P - Subpart P—Excavations</a:t>
            </a:r>
            <a:r>
              <a:rPr lang="en-US" sz="2800" b="1" dirty="0" smtClean="0"/>
              <a:t>)</a:t>
            </a:r>
            <a:endParaRPr lang="en-US" sz="2400" b="1" dirty="0"/>
          </a:p>
        </p:txBody>
      </p:sp>
      <p:pic>
        <p:nvPicPr>
          <p:cNvPr id="4" name="Picture 3" descr="Image showing  max allowed slopes for different soil types" title="Sloping and Benc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975" y="2079481"/>
            <a:ext cx="4911715" cy="3599424"/>
          </a:xfrm>
          <a:prstGeom prst="rect">
            <a:avLst/>
          </a:prstGeom>
        </p:spPr>
      </p:pic>
    </p:spTree>
    <p:extLst>
      <p:ext uri="{BB962C8B-B14F-4D97-AF65-F5344CB8AC3E}">
        <p14:creationId xmlns:p14="http://schemas.microsoft.com/office/powerpoint/2010/main" val="72035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Sloping and Benching</a:t>
            </a:r>
          </a:p>
        </p:txBody>
      </p:sp>
      <p:sp>
        <p:nvSpPr>
          <p:cNvPr id="5" name="Content Placeholder 2"/>
          <p:cNvSpPr txBox="1">
            <a:spLocks/>
          </p:cNvSpPr>
          <p:nvPr/>
        </p:nvSpPr>
        <p:spPr>
          <a:xfrm>
            <a:off x="81221" y="1849364"/>
            <a:ext cx="1611824" cy="836909"/>
          </a:xfrm>
          <a:prstGeom prst="rect">
            <a:avLst/>
          </a:prstGeom>
        </p:spPr>
        <p:txBody>
          <a:bodyPr vert="horz">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1200"/>
              </a:spcAft>
            </a:pPr>
            <a:r>
              <a:rPr lang="en-US" sz="2800" kern="0" dirty="0"/>
              <a:t>Type A</a:t>
            </a:r>
            <a:r>
              <a:rPr lang="en-US" kern="0" dirty="0"/>
              <a:t> Soil</a:t>
            </a:r>
          </a:p>
        </p:txBody>
      </p:sp>
      <p:pic>
        <p:nvPicPr>
          <p:cNvPr id="6" name="Picture 5" descr="an example of benching practice for soil Type A single and multiple bench" title="TYpe A soil bench examp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267" y="1248508"/>
            <a:ext cx="7353435" cy="2384628"/>
          </a:xfrm>
          <a:prstGeom prst="rect">
            <a:avLst/>
          </a:prstGeom>
        </p:spPr>
      </p:pic>
      <p:sp>
        <p:nvSpPr>
          <p:cNvPr id="7" name="Content Placeholder 2"/>
          <p:cNvSpPr txBox="1">
            <a:spLocks/>
          </p:cNvSpPr>
          <p:nvPr/>
        </p:nvSpPr>
        <p:spPr>
          <a:xfrm>
            <a:off x="-27267" y="4024259"/>
            <a:ext cx="1611824" cy="836909"/>
          </a:xfrm>
          <a:prstGeom prst="rect">
            <a:avLst/>
          </a:prstGeom>
        </p:spPr>
        <p:txBody>
          <a:bodyPr vert="horz">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1200"/>
              </a:spcAft>
            </a:pPr>
            <a:r>
              <a:rPr lang="en-US" sz="2800" kern="0" dirty="0"/>
              <a:t>Type B Soil</a:t>
            </a:r>
            <a:endParaRPr lang="en-US" kern="0" dirty="0"/>
          </a:p>
        </p:txBody>
      </p:sp>
      <p:pic>
        <p:nvPicPr>
          <p:cNvPr id="8" name="Picture 7" descr="an example of benching practice for soil Type B single and multiple bench" title="Type B bench exampl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310" y="3811982"/>
            <a:ext cx="7086600" cy="2105025"/>
          </a:xfrm>
          <a:prstGeom prst="rect">
            <a:avLst/>
          </a:prstGeom>
        </p:spPr>
      </p:pic>
      <p:sp>
        <p:nvSpPr>
          <p:cNvPr id="9" name="Content Placeholder 2"/>
          <p:cNvSpPr txBox="1">
            <a:spLocks/>
          </p:cNvSpPr>
          <p:nvPr/>
        </p:nvSpPr>
        <p:spPr>
          <a:xfrm>
            <a:off x="81220" y="6166496"/>
            <a:ext cx="9062780" cy="685394"/>
          </a:xfrm>
          <a:prstGeom prst="rect">
            <a:avLst/>
          </a:prstGeom>
        </p:spPr>
        <p:txBody>
          <a:bodyPr vert="horz">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1200"/>
              </a:spcAft>
            </a:pPr>
            <a:r>
              <a:rPr lang="en-US" sz="2800" kern="0" dirty="0"/>
              <a:t>Type C Soil: slope with 1.5:1 …. Generally, </a:t>
            </a:r>
            <a:r>
              <a:rPr lang="en-US" sz="2800" b="1" kern="0" dirty="0"/>
              <a:t>benching in type C soil is not permitted</a:t>
            </a:r>
            <a:endParaRPr lang="en-US" b="1" kern="0" dirty="0"/>
          </a:p>
        </p:txBody>
      </p:sp>
    </p:spTree>
    <p:extLst>
      <p:ext uri="{BB962C8B-B14F-4D97-AF65-F5344CB8AC3E}">
        <p14:creationId xmlns:p14="http://schemas.microsoft.com/office/powerpoint/2010/main" val="339796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7416" y="231133"/>
            <a:ext cx="7040880" cy="919404"/>
          </a:xfrm>
        </p:spPr>
        <p:txBody>
          <a:bodyPr/>
          <a:lstStyle/>
          <a:p>
            <a:r>
              <a:rPr lang="en-US" sz="2900" kern="1200" spc="150" dirty="0">
                <a:solidFill>
                  <a:schemeClr val="bg1"/>
                </a:solidFill>
                <a:latin typeface="Impact" panose="020B0806030902050204"/>
                <a:ea typeface="+mj-ea"/>
                <a:cs typeface="+mj-cs"/>
              </a:rPr>
              <a:t>Sloping (angle) Charts for</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 Different Soil Types</a:t>
            </a:r>
          </a:p>
        </p:txBody>
      </p:sp>
      <p:pic>
        <p:nvPicPr>
          <p:cNvPr id="4" name="Picture 3" descr="Image showing different sloping options based on soil types" title="Sloping chart">
            <a:extLst>
              <a:ext uri="{FF2B5EF4-FFF2-40B4-BE49-F238E27FC236}">
                <a16:creationId xmlns:a16="http://schemas.microsoft.com/office/drawing/2014/main" id="{8048DA72-EB17-454E-B4EB-992F58CF9D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766" y="1278190"/>
            <a:ext cx="8040530" cy="5460596"/>
          </a:xfrm>
          <a:prstGeom prst="rect">
            <a:avLst/>
          </a:prstGeom>
          <a:solidFill>
            <a:srgbClr val="FF0000">
              <a:alpha val="0"/>
            </a:srgbClr>
          </a:solidFill>
        </p:spPr>
      </p:pic>
    </p:spTree>
    <p:extLst>
      <p:ext uri="{BB962C8B-B14F-4D97-AF65-F5344CB8AC3E}">
        <p14:creationId xmlns:p14="http://schemas.microsoft.com/office/powerpoint/2010/main" val="74532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Engineering Controls -  Shoring and Shielding</a:t>
            </a:r>
          </a:p>
        </p:txBody>
      </p:sp>
      <p:sp>
        <p:nvSpPr>
          <p:cNvPr id="3" name="Content Placeholder 2"/>
          <p:cNvSpPr>
            <a:spLocks noGrp="1"/>
          </p:cNvSpPr>
          <p:nvPr>
            <p:ph idx="1"/>
          </p:nvPr>
        </p:nvSpPr>
        <p:spPr>
          <a:xfrm>
            <a:off x="154983" y="1563529"/>
            <a:ext cx="8989017" cy="5470070"/>
          </a:xfrm>
        </p:spPr>
        <p:txBody>
          <a:bodyPr>
            <a:normAutofit lnSpcReduction="10000"/>
          </a:bodyPr>
          <a:lstStyle/>
          <a:p>
            <a:pPr>
              <a:spcBef>
                <a:spcPts val="0"/>
              </a:spcBef>
              <a:spcAft>
                <a:spcPts val="600"/>
              </a:spcAft>
            </a:pPr>
            <a:r>
              <a:rPr lang="en-US" sz="2400" b="1" dirty="0"/>
              <a:t>Shores</a:t>
            </a:r>
            <a:r>
              <a:rPr lang="en-US" sz="2400" dirty="0"/>
              <a:t> are </a:t>
            </a:r>
            <a:r>
              <a:rPr lang="en-US" sz="2400" b="1" dirty="0"/>
              <a:t>vertical supports </a:t>
            </a:r>
            <a:r>
              <a:rPr lang="en-US" sz="2400" dirty="0"/>
              <a:t>that </a:t>
            </a:r>
            <a:r>
              <a:rPr lang="en-US" sz="2400" b="1" dirty="0"/>
              <a:t>prevent</a:t>
            </a:r>
            <a:r>
              <a:rPr lang="en-US" sz="2400" dirty="0"/>
              <a:t>                                                  an excavation from </a:t>
            </a:r>
            <a:r>
              <a:rPr lang="en-US" sz="2400" b="1" dirty="0"/>
              <a:t>collapsing</a:t>
            </a:r>
            <a:endParaRPr lang="en-US" sz="1600" dirty="0"/>
          </a:p>
          <a:p>
            <a:pPr>
              <a:spcBef>
                <a:spcPts val="0"/>
              </a:spcBef>
              <a:spcAft>
                <a:spcPts val="600"/>
              </a:spcAft>
            </a:pPr>
            <a:r>
              <a:rPr lang="en-US" sz="2400" b="1" dirty="0"/>
              <a:t>Shields</a:t>
            </a:r>
            <a:r>
              <a:rPr lang="en-US" sz="2400" dirty="0"/>
              <a:t> are </a:t>
            </a:r>
            <a:r>
              <a:rPr lang="en-US" sz="2400" b="1" dirty="0"/>
              <a:t>box like structures </a:t>
            </a:r>
            <a:r>
              <a:rPr lang="en-US" sz="2400" dirty="0"/>
              <a:t>that provide                                                   employees a </a:t>
            </a:r>
            <a:r>
              <a:rPr lang="en-US" sz="2400" b="1" dirty="0"/>
              <a:t>safe work</a:t>
            </a:r>
            <a:r>
              <a:rPr lang="en-US" sz="2400" dirty="0"/>
              <a:t> </a:t>
            </a:r>
            <a:r>
              <a:rPr lang="en-US" sz="2400" b="1" dirty="0"/>
              <a:t>area,</a:t>
            </a:r>
            <a:r>
              <a:rPr lang="en-US" sz="2400" dirty="0"/>
              <a:t>  </a:t>
            </a:r>
            <a:r>
              <a:rPr lang="en-US" sz="2400" b="1" dirty="0"/>
              <a:t>protecting</a:t>
            </a:r>
            <a:r>
              <a:rPr lang="en-US" sz="2400" dirty="0"/>
              <a:t>                                                                          them </a:t>
            </a:r>
            <a:r>
              <a:rPr lang="en-US" sz="2400" b="1" dirty="0"/>
              <a:t>from collapsing soil</a:t>
            </a:r>
            <a:r>
              <a:rPr lang="en-US" sz="2400" dirty="0"/>
              <a:t>.</a:t>
            </a:r>
          </a:p>
          <a:p>
            <a:pPr marL="800100" lvl="1" indent="-342900">
              <a:spcBef>
                <a:spcPts val="0"/>
              </a:spcBef>
              <a:spcAft>
                <a:spcPts val="600"/>
              </a:spcAft>
              <a:buFont typeface="Arial" panose="020B0604020202020204" pitchFamily="34" charset="0"/>
              <a:buChar char="•"/>
            </a:pPr>
            <a:r>
              <a:rPr lang="en-US" sz="2000" b="1" dirty="0"/>
              <a:t>Shields (trench boxes) do NOT prevent cave-ins;</a:t>
            </a:r>
            <a:r>
              <a:rPr lang="en-US" sz="2000" dirty="0"/>
              <a:t> they                                          </a:t>
            </a:r>
            <a:r>
              <a:rPr lang="en-US" sz="2000" b="1" dirty="0"/>
              <a:t>“shield” workers if a face collapses</a:t>
            </a:r>
            <a:endParaRPr lang="en-US" sz="1200" b="1" dirty="0"/>
          </a:p>
          <a:p>
            <a:pPr>
              <a:spcBef>
                <a:spcPts val="0"/>
              </a:spcBef>
              <a:spcAft>
                <a:spcPts val="600"/>
              </a:spcAft>
            </a:pPr>
            <a:r>
              <a:rPr lang="en-US" sz="2400" b="1" dirty="0"/>
              <a:t>Both</a:t>
            </a:r>
            <a:r>
              <a:rPr lang="en-US" sz="2400" dirty="0"/>
              <a:t> </a:t>
            </a:r>
            <a:r>
              <a:rPr lang="en-US" sz="2400" b="1" dirty="0"/>
              <a:t>shoring and shielding </a:t>
            </a:r>
            <a:r>
              <a:rPr lang="en-US" sz="2400" dirty="0"/>
              <a:t>can be </a:t>
            </a:r>
            <a:r>
              <a:rPr lang="en-US" sz="2400" b="1" dirty="0"/>
              <a:t>used</a:t>
            </a:r>
            <a:r>
              <a:rPr lang="en-US" sz="2400" dirty="0"/>
              <a:t>                                                               </a:t>
            </a:r>
            <a:r>
              <a:rPr lang="en-US" sz="2400" b="1" dirty="0"/>
              <a:t>with or without sloped </a:t>
            </a:r>
            <a:r>
              <a:rPr lang="en-US" sz="2400" dirty="0"/>
              <a:t>or </a:t>
            </a:r>
            <a:r>
              <a:rPr lang="en-US" sz="2400" b="1" dirty="0"/>
              <a:t>benched</a:t>
            </a:r>
            <a:r>
              <a:rPr lang="en-US" sz="2400" dirty="0"/>
              <a:t> faces.</a:t>
            </a:r>
          </a:p>
          <a:p>
            <a:pPr>
              <a:spcBef>
                <a:spcPts val="0"/>
              </a:spcBef>
              <a:spcAft>
                <a:spcPts val="600"/>
              </a:spcAft>
            </a:pPr>
            <a:r>
              <a:rPr lang="en-US" sz="2400" dirty="0"/>
              <a:t>All </a:t>
            </a:r>
            <a:r>
              <a:rPr lang="en-US" sz="2400" b="1" dirty="0"/>
              <a:t>shoring</a:t>
            </a:r>
            <a:r>
              <a:rPr lang="en-US" sz="2400" dirty="0"/>
              <a:t> should be </a:t>
            </a:r>
            <a:r>
              <a:rPr lang="en-US" sz="2400" b="1" dirty="0"/>
              <a:t>installed</a:t>
            </a:r>
            <a:r>
              <a:rPr lang="en-US" sz="2400" dirty="0"/>
              <a:t> from </a:t>
            </a:r>
            <a:r>
              <a:rPr lang="en-US" sz="2400" b="1" dirty="0"/>
              <a:t>top                                                                        down </a:t>
            </a:r>
            <a:r>
              <a:rPr lang="en-US" sz="2400" dirty="0"/>
              <a:t>and </a:t>
            </a:r>
            <a:r>
              <a:rPr lang="en-US" sz="2400" b="1" dirty="0"/>
              <a:t>removed</a:t>
            </a:r>
            <a:r>
              <a:rPr lang="en-US" sz="2400" dirty="0"/>
              <a:t> from </a:t>
            </a:r>
            <a:r>
              <a:rPr lang="en-US" sz="2400" b="1" dirty="0"/>
              <a:t>bottom up</a:t>
            </a:r>
            <a:endParaRPr lang="en-US" sz="1600" dirty="0"/>
          </a:p>
          <a:p>
            <a:pPr>
              <a:spcBef>
                <a:spcPts val="0"/>
              </a:spcBef>
              <a:spcAft>
                <a:spcPts val="600"/>
              </a:spcAft>
            </a:pPr>
            <a:r>
              <a:rPr lang="en-US" sz="2400" b="1" dirty="0"/>
              <a:t>Manufacturers</a:t>
            </a:r>
            <a:r>
              <a:rPr lang="en-US" sz="2400" dirty="0"/>
              <a:t> provide </a:t>
            </a:r>
            <a:r>
              <a:rPr lang="en-US" sz="2400" b="1" dirty="0"/>
              <a:t>shoring </a:t>
            </a:r>
            <a:r>
              <a:rPr lang="en-US" sz="2400" dirty="0"/>
              <a:t>and</a:t>
            </a:r>
            <a:r>
              <a:rPr lang="en-US" sz="2400" b="1" dirty="0"/>
              <a:t> shielding systems </a:t>
            </a:r>
            <a:r>
              <a:rPr lang="en-US" sz="2400" dirty="0"/>
              <a:t>with </a:t>
            </a:r>
            <a:r>
              <a:rPr lang="en-US" sz="2400" b="1" dirty="0"/>
              <a:t>tabulated data </a:t>
            </a:r>
            <a:r>
              <a:rPr lang="en-US" sz="2400" dirty="0"/>
              <a:t>so it can be </a:t>
            </a:r>
            <a:r>
              <a:rPr lang="en-US" sz="2400" b="1" dirty="0"/>
              <a:t>custom-built</a:t>
            </a:r>
            <a:r>
              <a:rPr lang="en-US" sz="2400" dirty="0"/>
              <a:t> (</a:t>
            </a:r>
            <a:r>
              <a:rPr lang="en-US" sz="2400" b="1" dirty="0"/>
              <a:t>PE approval </a:t>
            </a:r>
            <a:r>
              <a:rPr lang="en-US" sz="2400" dirty="0"/>
              <a:t>may be needed)</a:t>
            </a:r>
          </a:p>
        </p:txBody>
      </p:sp>
      <p:pic>
        <p:nvPicPr>
          <p:cNvPr id="5" name="Picture 4" descr="A shielding example" title="Shi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71741" y="3292997"/>
            <a:ext cx="2011135" cy="2011135"/>
          </a:xfrm>
          <a:prstGeom prst="rect">
            <a:avLst/>
          </a:prstGeom>
        </p:spPr>
      </p:pic>
      <p:pic>
        <p:nvPicPr>
          <p:cNvPr id="6" name="Picture 5" descr="a showing example" title="Shor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71740" y="1294345"/>
            <a:ext cx="2011135" cy="2092237"/>
          </a:xfrm>
          <a:prstGeom prst="rect">
            <a:avLst/>
          </a:prstGeom>
        </p:spPr>
      </p:pic>
    </p:spTree>
    <p:extLst>
      <p:ext uri="{BB962C8B-B14F-4D97-AF65-F5344CB8AC3E}">
        <p14:creationId xmlns:p14="http://schemas.microsoft.com/office/powerpoint/2010/main" val="107996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0650" y="97867"/>
            <a:ext cx="7040880" cy="919404"/>
          </a:xfrm>
        </p:spPr>
        <p:txBody>
          <a:bodyPr/>
          <a:lstStyle/>
          <a:p>
            <a:r>
              <a:rPr lang="en-US" sz="2900" kern="1200" spc="150" dirty="0">
                <a:solidFill>
                  <a:schemeClr val="bg1"/>
                </a:solidFill>
                <a:latin typeface="Impact" panose="020B0806030902050204"/>
                <a:ea typeface="+mj-ea"/>
                <a:cs typeface="+mj-cs"/>
              </a:rPr>
              <a:t>Excavation Access and Egress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(Ramps and Ladders)</a:t>
            </a:r>
          </a:p>
        </p:txBody>
      </p:sp>
      <p:sp>
        <p:nvSpPr>
          <p:cNvPr id="3" name="Content Placeholder 2"/>
          <p:cNvSpPr>
            <a:spLocks noGrp="1"/>
          </p:cNvSpPr>
          <p:nvPr>
            <p:ph idx="1"/>
          </p:nvPr>
        </p:nvSpPr>
        <p:spPr>
          <a:xfrm>
            <a:off x="0" y="1363851"/>
            <a:ext cx="4147457" cy="4661775"/>
          </a:xfrm>
        </p:spPr>
        <p:txBody>
          <a:bodyPr>
            <a:normAutofit fontScale="92500"/>
          </a:bodyPr>
          <a:lstStyle/>
          <a:p>
            <a:pPr>
              <a:spcAft>
                <a:spcPts val="1200"/>
              </a:spcAft>
            </a:pPr>
            <a:r>
              <a:rPr lang="en-US" sz="2800" dirty="0"/>
              <a:t>Excavation with a </a:t>
            </a:r>
            <a:r>
              <a:rPr lang="en-US" sz="2800" b="1" dirty="0"/>
              <a:t>depth of 4 </a:t>
            </a:r>
            <a:r>
              <a:rPr lang="en-US" sz="2800" b="1" dirty="0" err="1"/>
              <a:t>ft</a:t>
            </a:r>
            <a:r>
              <a:rPr lang="en-US" sz="2800" b="1" dirty="0"/>
              <a:t> </a:t>
            </a:r>
            <a:r>
              <a:rPr lang="en-US" sz="2800" dirty="0"/>
              <a:t>or more must have means for </a:t>
            </a:r>
            <a:r>
              <a:rPr lang="en-US" sz="2800" b="1" dirty="0"/>
              <a:t>entering (access) </a:t>
            </a:r>
            <a:r>
              <a:rPr lang="en-US" sz="2800" dirty="0"/>
              <a:t>and </a:t>
            </a:r>
            <a:r>
              <a:rPr lang="en-US" sz="2800" b="1" dirty="0"/>
              <a:t>exiting (egress)</a:t>
            </a:r>
          </a:p>
          <a:p>
            <a:pPr marL="800100" lvl="1" indent="-342900">
              <a:spcAft>
                <a:spcPts val="1200"/>
              </a:spcAft>
              <a:buFont typeface="Arial" panose="020B0604020202020204" pitchFamily="34" charset="0"/>
              <a:buChar char="•"/>
            </a:pPr>
            <a:r>
              <a:rPr lang="en-US" sz="2400" b="1" dirty="0"/>
              <a:t>Stairways</a:t>
            </a:r>
            <a:r>
              <a:rPr lang="en-US" sz="2400" dirty="0"/>
              <a:t>, </a:t>
            </a:r>
            <a:r>
              <a:rPr lang="en-US" sz="2400" b="1" dirty="0"/>
              <a:t>ladders</a:t>
            </a:r>
            <a:r>
              <a:rPr lang="en-US" sz="2400" dirty="0"/>
              <a:t>, or </a:t>
            </a:r>
            <a:r>
              <a:rPr lang="en-US" sz="2400" b="1" dirty="0"/>
              <a:t>ramps</a:t>
            </a:r>
          </a:p>
          <a:p>
            <a:pPr marL="800100" lvl="1" indent="-342900">
              <a:spcAft>
                <a:spcPts val="1200"/>
              </a:spcAft>
              <a:buFont typeface="Arial" panose="020B0604020202020204" pitchFamily="34" charset="0"/>
              <a:buChar char="•"/>
            </a:pPr>
            <a:r>
              <a:rPr lang="en-US" sz="2400" b="1" dirty="0"/>
              <a:t>Within 25 </a:t>
            </a:r>
            <a:r>
              <a:rPr lang="en-US" sz="2400" b="1" dirty="0" err="1"/>
              <a:t>ft</a:t>
            </a:r>
            <a:r>
              <a:rPr lang="en-US" sz="2400" b="1" dirty="0"/>
              <a:t> </a:t>
            </a:r>
            <a:r>
              <a:rPr lang="en-US" sz="2400" dirty="0"/>
              <a:t>of employees</a:t>
            </a:r>
          </a:p>
          <a:p>
            <a:pPr marL="800100" lvl="1" indent="-342900">
              <a:spcAft>
                <a:spcPts val="1200"/>
              </a:spcAft>
              <a:buFont typeface="Arial" panose="020B0604020202020204" pitchFamily="34" charset="0"/>
              <a:buChar char="•"/>
            </a:pPr>
            <a:r>
              <a:rPr lang="en-US" sz="2400" dirty="0"/>
              <a:t>Ladders must </a:t>
            </a:r>
            <a:r>
              <a:rPr lang="en-US" sz="2400" b="1" dirty="0"/>
              <a:t>extend 3 </a:t>
            </a:r>
            <a:r>
              <a:rPr lang="en-US" sz="2400" b="1" dirty="0" err="1"/>
              <a:t>ft</a:t>
            </a:r>
            <a:r>
              <a:rPr lang="en-US" sz="2400" b="1" dirty="0"/>
              <a:t> </a:t>
            </a:r>
            <a:r>
              <a:rPr lang="en-US" sz="2400" dirty="0"/>
              <a:t>above edge of excavation</a:t>
            </a:r>
          </a:p>
        </p:txBody>
      </p:sp>
      <p:pic>
        <p:nvPicPr>
          <p:cNvPr id="5" name="Picture 4" descr="An image displaying ladders appropriately placed and extended per the regualtion." title="Excavation Access and Egress"/>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616101" y="1175169"/>
            <a:ext cx="4245429" cy="2181138"/>
          </a:xfrm>
          <a:prstGeom prst="rect">
            <a:avLst/>
          </a:prstGeom>
        </p:spPr>
      </p:pic>
      <p:sp>
        <p:nvSpPr>
          <p:cNvPr id="8" name="Content Placeholder 2"/>
          <p:cNvSpPr txBox="1">
            <a:spLocks/>
          </p:cNvSpPr>
          <p:nvPr/>
        </p:nvSpPr>
        <p:spPr>
          <a:xfrm>
            <a:off x="-1" y="6025626"/>
            <a:ext cx="9144001" cy="832373"/>
          </a:xfrm>
          <a:prstGeom prst="rect">
            <a:avLst/>
          </a:prstGeom>
        </p:spPr>
        <p:txBody>
          <a:bodyPr vert="horz">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a:spcAft>
                <a:spcPts val="1200"/>
              </a:spcAft>
            </a:pPr>
            <a:r>
              <a:rPr lang="en-US" sz="2800" b="1" kern="0" dirty="0"/>
              <a:t>Ramps</a:t>
            </a:r>
            <a:r>
              <a:rPr lang="en-US" sz="2800" kern="0" dirty="0"/>
              <a:t> for entry and egress must have </a:t>
            </a:r>
            <a:r>
              <a:rPr lang="en-US" sz="2800" b="1" kern="0" dirty="0"/>
              <a:t>nonslip surfaces </a:t>
            </a:r>
            <a:r>
              <a:rPr lang="en-US" sz="2800" kern="0" dirty="0"/>
              <a:t>and be designed by a </a:t>
            </a:r>
            <a:r>
              <a:rPr lang="en-US" sz="2800" b="1" kern="0" dirty="0"/>
              <a:t>Competent Person</a:t>
            </a:r>
            <a:endParaRPr lang="en-US" b="1" kern="0" dirty="0"/>
          </a:p>
        </p:txBody>
      </p:sp>
      <p:pic>
        <p:nvPicPr>
          <p:cNvPr id="25" name="Picture 24" descr="Image displaying two examples where excavation access and egrees are not properly provided" title="Excavation Access and Egress">
            <a:extLst>
              <a:ext uri="{FF2B5EF4-FFF2-40B4-BE49-F238E27FC236}">
                <a16:creationId xmlns:a16="http://schemas.microsoft.com/office/drawing/2014/main" id="{8B4D0516-20D9-4E97-8CEE-1CC44CACF9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2696" y="3398022"/>
            <a:ext cx="5261304" cy="2627604"/>
          </a:xfrm>
          <a:prstGeom prst="rect">
            <a:avLst/>
          </a:prstGeom>
        </p:spPr>
      </p:pic>
    </p:spTree>
    <p:extLst>
      <p:ext uri="{BB962C8B-B14F-4D97-AF65-F5344CB8AC3E}">
        <p14:creationId xmlns:p14="http://schemas.microsoft.com/office/powerpoint/2010/main" val="2110598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07030" y="329104"/>
            <a:ext cx="7040880" cy="919404"/>
          </a:xfrm>
        </p:spPr>
        <p:txBody>
          <a:bodyPr/>
          <a:lstStyle/>
          <a:p>
            <a:r>
              <a:rPr lang="en-US" sz="2400" kern="1200" spc="150" dirty="0">
                <a:solidFill>
                  <a:srgbClr val="FFFFFF"/>
                </a:solidFill>
                <a:latin typeface="Impact" panose="020B0806030902050204"/>
                <a:cs typeface="+mj-cs"/>
              </a:rPr>
              <a:t>Protective System Selection </a:t>
            </a:r>
            <a:br>
              <a:rPr lang="en-US" sz="2400" kern="1200" spc="150" dirty="0">
                <a:solidFill>
                  <a:srgbClr val="FFFFFF"/>
                </a:solidFill>
                <a:latin typeface="Impact" panose="020B0806030902050204"/>
                <a:cs typeface="+mj-cs"/>
              </a:rPr>
            </a:br>
            <a:r>
              <a:rPr lang="en-US" sz="2400" kern="1200" spc="150" dirty="0">
                <a:solidFill>
                  <a:srgbClr val="FFFFFF"/>
                </a:solidFill>
                <a:latin typeface="Impact" panose="020B0806030902050204"/>
                <a:cs typeface="+mj-cs"/>
              </a:rPr>
              <a:t> (Figure 1: Preliminary Decisions Flowchart)</a:t>
            </a:r>
            <a:endParaRPr lang="en-US" sz="2400" kern="1200" spc="150" dirty="0">
              <a:solidFill>
                <a:schemeClr val="bg1"/>
              </a:solidFill>
              <a:latin typeface="Impact" panose="020B0806030902050204"/>
              <a:ea typeface="+mj-ea"/>
              <a:cs typeface="+mj-cs"/>
            </a:endParaRPr>
          </a:p>
        </p:txBody>
      </p:sp>
      <p:pic>
        <p:nvPicPr>
          <p:cNvPr id="4" name="Picture 1" descr="Image displaying a preliminary decision flowchart for protective system selection" title="Protective system selection chart">
            <a:extLst>
              <a:ext uri="{FF2B5EF4-FFF2-40B4-BE49-F238E27FC236}">
                <a16:creationId xmlns:a16="http://schemas.microsoft.com/office/drawing/2014/main" id="{B10E1983-FBFE-4AA9-9DD9-4DA39ADA87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03543" y="1248508"/>
            <a:ext cx="6309907" cy="5456393"/>
          </a:xfrm>
          <a:prstGeom prst="rect">
            <a:avLst/>
          </a:prstGeom>
        </p:spPr>
      </p:pic>
    </p:spTree>
    <p:extLst>
      <p:ext uri="{BB962C8B-B14F-4D97-AF65-F5344CB8AC3E}">
        <p14:creationId xmlns:p14="http://schemas.microsoft.com/office/powerpoint/2010/main" val="319790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07030" y="329104"/>
            <a:ext cx="7040880" cy="919404"/>
          </a:xfrm>
        </p:spPr>
        <p:txBody>
          <a:bodyPr/>
          <a:lstStyle/>
          <a:p>
            <a:r>
              <a:rPr lang="en-US" sz="2400" kern="1200" spc="150" dirty="0">
                <a:solidFill>
                  <a:srgbClr val="FFFFFF"/>
                </a:solidFill>
                <a:latin typeface="Impact" panose="020B0806030902050204"/>
                <a:cs typeface="+mj-cs"/>
              </a:rPr>
              <a:t>Protective System Selection </a:t>
            </a:r>
            <a:br>
              <a:rPr lang="en-US" sz="2400" kern="1200" spc="150" dirty="0">
                <a:solidFill>
                  <a:srgbClr val="FFFFFF"/>
                </a:solidFill>
                <a:latin typeface="Impact" panose="020B0806030902050204"/>
                <a:cs typeface="+mj-cs"/>
              </a:rPr>
            </a:br>
            <a:r>
              <a:rPr lang="en-US" sz="2400" kern="1200" spc="150" dirty="0">
                <a:solidFill>
                  <a:srgbClr val="FFFFFF"/>
                </a:solidFill>
                <a:latin typeface="Impact" panose="020B0806030902050204"/>
                <a:cs typeface="+mj-cs"/>
              </a:rPr>
              <a:t> (Figure 2: </a:t>
            </a:r>
            <a:r>
              <a:rPr lang="en-US" sz="2400" spc="150" dirty="0">
                <a:solidFill>
                  <a:srgbClr val="FFFFFF"/>
                </a:solidFill>
                <a:latin typeface="Impact" panose="020B0806030902050204"/>
              </a:rPr>
              <a:t>Sloping Options </a:t>
            </a:r>
            <a:r>
              <a:rPr lang="en-US" sz="2400" kern="1200" spc="150" dirty="0">
                <a:solidFill>
                  <a:srgbClr val="FFFFFF"/>
                </a:solidFill>
                <a:latin typeface="Impact" panose="020B0806030902050204"/>
                <a:cs typeface="+mj-cs"/>
              </a:rPr>
              <a:t>Flowchart)</a:t>
            </a:r>
            <a:endParaRPr lang="en-US" sz="2400" kern="1200" spc="150" dirty="0">
              <a:solidFill>
                <a:schemeClr val="bg1"/>
              </a:solidFill>
              <a:latin typeface="Impact" panose="020B0806030902050204"/>
              <a:ea typeface="+mj-ea"/>
              <a:cs typeface="+mj-cs"/>
            </a:endParaRPr>
          </a:p>
        </p:txBody>
      </p:sp>
      <p:pic>
        <p:nvPicPr>
          <p:cNvPr id="17" name="Picture 16" descr="Image displaying a decision flowchart for sloping options" title="Protective System Selection">
            <a:extLst>
              <a:ext uri="{FF2B5EF4-FFF2-40B4-BE49-F238E27FC236}">
                <a16:creationId xmlns:a16="http://schemas.microsoft.com/office/drawing/2014/main" id="{ED246362-05EB-4054-8EB0-9366E12751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195" y="1248508"/>
            <a:ext cx="8733810" cy="5387546"/>
          </a:xfrm>
          <a:prstGeom prst="rect">
            <a:avLst/>
          </a:prstGeom>
        </p:spPr>
      </p:pic>
    </p:spTree>
    <p:extLst>
      <p:ext uri="{BB962C8B-B14F-4D97-AF65-F5344CB8AC3E}">
        <p14:creationId xmlns:p14="http://schemas.microsoft.com/office/powerpoint/2010/main" val="4255412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1807030" y="34693"/>
            <a:ext cx="7336970" cy="1213815"/>
          </a:xfrm>
        </p:spPr>
        <p:txBody>
          <a:bodyPr/>
          <a:lstStyle/>
          <a:p>
            <a:r>
              <a:rPr lang="en-US" sz="2400" kern="1200" spc="150" dirty="0">
                <a:solidFill>
                  <a:srgbClr val="FFFFFF"/>
                </a:solidFill>
                <a:latin typeface="Impact" panose="020B0806030902050204"/>
                <a:cs typeface="+mj-cs"/>
              </a:rPr>
              <a:t>Protective System Selection </a:t>
            </a:r>
            <a:br>
              <a:rPr lang="en-US" sz="2400" kern="1200" spc="150" dirty="0">
                <a:solidFill>
                  <a:srgbClr val="FFFFFF"/>
                </a:solidFill>
                <a:latin typeface="Impact" panose="020B0806030902050204"/>
                <a:cs typeface="+mj-cs"/>
              </a:rPr>
            </a:br>
            <a:r>
              <a:rPr lang="en-US" sz="2400" kern="1200" spc="150" dirty="0">
                <a:solidFill>
                  <a:srgbClr val="FFFFFF"/>
                </a:solidFill>
                <a:latin typeface="Impact" panose="020B0806030902050204"/>
                <a:cs typeface="+mj-cs"/>
              </a:rPr>
              <a:t> (Figure 3: </a:t>
            </a:r>
            <a:r>
              <a:rPr lang="en-US" sz="2400" spc="150" dirty="0">
                <a:solidFill>
                  <a:srgbClr val="FFFFFF"/>
                </a:solidFill>
                <a:latin typeface="Impact" panose="020B0806030902050204"/>
              </a:rPr>
              <a:t>Shoring and Shielding  Options </a:t>
            </a:r>
            <a:r>
              <a:rPr lang="en-US" sz="2400" kern="1200" spc="150" dirty="0">
                <a:solidFill>
                  <a:srgbClr val="FFFFFF"/>
                </a:solidFill>
                <a:latin typeface="Impact" panose="020B0806030902050204"/>
                <a:cs typeface="+mj-cs"/>
              </a:rPr>
              <a:t>Flowchart)</a:t>
            </a:r>
            <a:endParaRPr lang="en-US" sz="2400" kern="1200" spc="150" dirty="0">
              <a:solidFill>
                <a:schemeClr val="bg1"/>
              </a:solidFill>
              <a:latin typeface="Impact" panose="020B0806030902050204"/>
              <a:ea typeface="+mj-ea"/>
              <a:cs typeface="+mj-cs"/>
            </a:endParaRPr>
          </a:p>
        </p:txBody>
      </p:sp>
      <p:pic>
        <p:nvPicPr>
          <p:cNvPr id="2" name="Picture 1" descr="Image displaying a decision flowchart for shoring and shielding options" title="Protective System Selection">
            <a:extLst>
              <a:ext uri="{FF2B5EF4-FFF2-40B4-BE49-F238E27FC236}">
                <a16:creationId xmlns:a16="http://schemas.microsoft.com/office/drawing/2014/main" id="{48707BD1-56DC-49AD-B680-AC04FC80FA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211" y="1248508"/>
            <a:ext cx="8779001" cy="5517358"/>
          </a:xfrm>
          <a:prstGeom prst="rect">
            <a:avLst/>
          </a:prstGeom>
        </p:spPr>
      </p:pic>
    </p:spTree>
    <p:extLst>
      <p:ext uri="{BB962C8B-B14F-4D97-AF65-F5344CB8AC3E}">
        <p14:creationId xmlns:p14="http://schemas.microsoft.com/office/powerpoint/2010/main" val="187602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7956" y="2362440"/>
            <a:ext cx="7040880" cy="2498318"/>
          </a:xfrm>
        </p:spPr>
        <p:txBody>
          <a:bodyPr/>
          <a:lstStyle/>
          <a:p>
            <a:r>
              <a:rPr lang="en-US" sz="2900" kern="1200" spc="150" dirty="0">
                <a:solidFill>
                  <a:schemeClr val="tx1"/>
                </a:solidFill>
                <a:latin typeface="Impact" panose="020B0806030902050204"/>
                <a:ea typeface="+mj-ea"/>
                <a:cs typeface="+mj-cs"/>
              </a:rPr>
              <a:t>PLEASE START THE</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PRETEST</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Maximum: 15 minutes.</a:t>
            </a:r>
          </a:p>
        </p:txBody>
      </p:sp>
    </p:spTree>
    <p:extLst>
      <p:ext uri="{BB962C8B-B14F-4D97-AF65-F5344CB8AC3E}">
        <p14:creationId xmlns:p14="http://schemas.microsoft.com/office/powerpoint/2010/main" val="1921994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7461" y="197375"/>
            <a:ext cx="7003473" cy="919404"/>
          </a:xfrm>
        </p:spPr>
        <p:txBody>
          <a:bodyPr/>
          <a:lstStyle/>
          <a:p>
            <a:r>
              <a:rPr lang="en-US" sz="3200" spc="150" dirty="0">
                <a:solidFill>
                  <a:srgbClr val="FFFFFF"/>
                </a:solidFill>
                <a:latin typeface="Impact" panose="020B0806030902050204"/>
              </a:rPr>
              <a:t>Shoring and Shielding  Options -                           Examples</a:t>
            </a:r>
            <a:endParaRPr lang="en-US" sz="2900" kern="1200" spc="150" dirty="0">
              <a:solidFill>
                <a:schemeClr val="bg1"/>
              </a:solidFill>
              <a:latin typeface="Impact" panose="020B0806030902050204"/>
              <a:ea typeface="+mj-ea"/>
              <a:cs typeface="+mj-cs"/>
            </a:endParaRPr>
          </a:p>
        </p:txBody>
      </p:sp>
      <p:pic>
        <p:nvPicPr>
          <p:cNvPr id="22" name="Picture 21" descr="Image showing three different types of showing examples; timber showing, typical aluminum showring and a tabulated data for shoring" title="Shoring and shielding options examples">
            <a:extLst>
              <a:ext uri="{FF2B5EF4-FFF2-40B4-BE49-F238E27FC236}">
                <a16:creationId xmlns:a16="http://schemas.microsoft.com/office/drawing/2014/main" id="{0C7CF3B3-885E-4E3B-A2D3-88268681AC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8732" y="1665242"/>
            <a:ext cx="8602202" cy="4791871"/>
          </a:xfrm>
          <a:prstGeom prst="rect">
            <a:avLst/>
          </a:prstGeom>
        </p:spPr>
      </p:pic>
    </p:spTree>
    <p:extLst>
      <p:ext uri="{BB962C8B-B14F-4D97-AF65-F5344CB8AC3E}">
        <p14:creationId xmlns:p14="http://schemas.microsoft.com/office/powerpoint/2010/main" val="521428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444" y="182880"/>
            <a:ext cx="7003473" cy="1065628"/>
          </a:xfrm>
        </p:spPr>
        <p:txBody>
          <a:bodyPr/>
          <a:lstStyle/>
          <a:p>
            <a:r>
              <a:rPr lang="en-US" sz="3200" spc="150" dirty="0">
                <a:solidFill>
                  <a:srgbClr val="FFFFFF"/>
                </a:solidFill>
                <a:latin typeface="Impact" panose="020B0806030902050204"/>
              </a:rPr>
              <a:t>Shoring and Shielding  Options - Examples</a:t>
            </a:r>
            <a:endParaRPr lang="en-US" sz="2900" kern="1200" spc="150" dirty="0">
              <a:solidFill>
                <a:schemeClr val="bg1"/>
              </a:solidFill>
              <a:latin typeface="Impact" panose="020B0806030902050204"/>
              <a:ea typeface="+mj-ea"/>
              <a:cs typeface="+mj-cs"/>
            </a:endParaRPr>
          </a:p>
        </p:txBody>
      </p:sp>
      <p:sp>
        <p:nvSpPr>
          <p:cNvPr id="12" name="AutoShape 6" descr="data:image/jpeg;base64,/9j/4AAQSkZJRgABAQAAAQABAAD/2wBDABALDA4MChAODQ4SERATGCgaGBYWGDEjJR0oOjM9PDkzODdASFxOQERXRTc4UG1RV19iZ2hnPk1xeXBkeFxlZ2P/2wBDARESEhgVGC8aGi9jQjhCY2NjY2NjY2NjY2NjY2NjY2NjY2NjY2NjY2NjY2NjY2NjY2NjY2NjY2NjY2NjY2NjY2P/wAARCADCAQMDASIAAhEBAxEB/8QAGgAAAgMBAQAAAAAAAAAAAAAAAwQAAgUBBv/EAEAQAAEDAwIEBAMHAgUDAwUAAAECAxEABCESMRMiQVEFYXGBMpGhFCMzQlKx0QbBU2KS4fAVQ/EWJDREY4KTwv/EABgBAQEBAQEAAAAAAAAAAAAAAAABAgME/8QAIhEAAgIDAAIDAQEBAAAAAAAAAAECERIhMQNBE1FhIhQy/9oADAMBAAIRAxEAPwDaHidyn/sMH0UpNFb8VeUqDbD2fP8AFYXhDy3rZgrWpZKMlRJJxvQfEPGl+H3wYFuHBoC5KyO+NvKtWYZ6C/Lfidou3u7BxxJ2haZSY3HnXjXv6XudR0SROJAmPY16jw+8+22KLko0Eg8oVPWs6y/qNu9dbYFu42XSEg6gYq6CTPPuf07fbaBjsFH+1LueCX6P+1PzH717hTzibnRnRO+O+1WWo1Ukw2eERZXrKTNv83E/zQ3m3WkjiNKb1ElM7HNepa8atr1wMNhzWZjUkAVkeKWvGu3JdSMyApwcuB06UavhLM6xQ07dth7VwiZVpgmIob6gt90gkysqBiJE001ZOtJdXraP3ZCPvUyScd+00rw3E9B/rT/NSi2cbPMgyY6xTTNxocOAsRlKhg0+xd+HKaQj7KlZSkajwU7xRFveGp/I2PRAEeVTFN2GPsOW/ibCEIOgNqClN9QO1P2al+FzwGw7aqMuW5zB7prBFxY27sohCxMKSkUyi/C3CgXcR3UAN62Q9Le+G2Hjnhzr1olviqQEpKp5I6R0rxNgn7RYraRYJecMqD8GUGREx03xWpbXrlu6t22vEoWqQrnSJz2oHgHiN7a2S2La5aaQFnlUpA6b81ZKEbsLlNs2ta2bdjUVKKGSlYgbGd96d8BZNzfPtBwta1EpKkjVAVnT27UE3l7dOLOu2cWk6VEho/8Amqs+I+JN3J0OMcVuOjfLI6UBnWduVOeKcFkOOJWQHVAEITzzjz/tWXdsoawV/edQegj/AMVs2F5fIauWvDy3odVqdhIUTPrWPcIcVOtBkqMyNz2rLB6P+m7zxNm+bY4Tim9QS4hUyAZ6e5PtXpHPB3kpc16XGykShrk1GebA8o+teOD9+zefa4cbuDjWUEGTWp/6n8b4evQnRGrVwcR61Umhr2IeI2DyPG7cMoUX1JKykaSUgYnOP3r3Xh0m3Q2tiWoMKVBjyP8At2rwx8bvP+rjxAhr7TwuH8JjTPaacP8AVniyR8DIEnPD3PagNrxO0svFEuISw4OGoklKdCTGCCfb6V5fwOyRcWTbjhdcnPCYnUkSc9th9ah8avrdh9ptDbYdSdSdJJz60Oz8Wu7SxRboQnhiDqg6j70AO0tPtbqFl1TQPKhQMhJPQ/xVbfw+4uvG27QrVIJGpwZSJ3zTbnjbiXQu2tGbfk0rCfz+ZiKTTej/AKk5eLaaK1IgICyEpVAGr6bVHEG834NcW7iErYZW0tYSXYlOesbRV/EP6XuENrXbNpPdCVk9fMf3pO0/qm5tEtsKt7YttkcskKOO80y9/WlypUoYbbERp1BUnvVoHlPEGizCFiHJOoEQZqzbulhCCYAp/wAdvl+MO2biwyh0pIWUQABqgT8vrSd3ZmyuSjis3CBlK2lhSTn6ViUdaKdDpSIk/SpQCpc7D5ipXPEHp/BiGmmkcZjWkEckge2KfVbWzzoLiGnF6RzZ27Vmt3AQo6GGB2IkEYqG9KXICNvNUVpeSzs4x6jcZSzbtFCOGhvOM486UHhtgy+0WWG0ESQQYIPekk3i9iJkdVkAioq9d1AhvIBgqcMelX5GTBDyydMy3Jz8WJjeuknklxrIzzp3+dZrl49qhNu1o6yskkRU+0LV/wDTt7QPvDU+WhhE6z4Ra27gdb0hwZ/FBEx60ne+D3NxduOIW0AqIlXlTalasLYH+s5ojbmlJPDAwfzT70flfoqhD2YD9k6yooOkkJkwodqUS046oobQVmCYAkxWyWit8/C0B8BOShXQ+lFsvDVsvl9CJlMhKdgrtPY9PlWs7RyxWWjzSElClhYIO0HoZoqklbiygYJJ3Ap+98Pe4gdYADZ/KSOQ9qCm1eT+QbZ61b9otJ6Yuple+PmK79nc1Tj5inUW7qckR7VC27q3FTNjGIiq2c8v9QqCzeVHJvtkU7w3E9E0QK2kAHrzbUzYUYtiIsrjVBaPbpUNncf4R+laKFBSZAK4/SuryP0K/wBZ/imZXCK9mSbR7/DP0rn2S534Z+YrX74UMfr3Nczp/DV/rqZhRgZn2a6V+RX+qu8C80xDkERGrEVoyf8ADV/+yioBXGCMbl2KZjGBjpt7lDkgKB7girKbvNPPq/VBI3PWthxsIaJC9Z/Slw0Aq1fqGw+OKZsYw+zMU3dKknUSRByMjtRVG+4YbJVoEQMR5U6Z07Oey66pfN/3dhsvypmXCP2IoXepcW5J1kAE4yO1UbbuUqJKPiMkmN5p4r0/4uc4VXSvU3MvY/zZpnZMIfYtc3F46/xF6Vrkqnl3q6Ll5LRQbZsrVPPIEecVfieb3zrodCfzvfOnyMuEfsz30Ou6PuEo0iCUgc3maCbZ39BrTW6P1vfOuB4agOI/nv8A+aZtjCP2Zf2Z79BqVpl8IUU8V7BPb+alMhhH7NwAJTAGOoP71VTIVnf2n2rqS2tQAXoHqRR0thKYnzBrKpBi7biFKQ2J25D+U+VMAjhiRv0xQLlrmO8GeggUZLnFTK41jBJ6+dVoJ2d4Y6oEdSImquNoTmKaSQtMGIqq0hKYMADbP1qUmBdLyEpAWAtB3GcHv5V1xCNKHG8gk56jyoRQMrB88ZEd6JbxxCJGhz4tKTAPQ/8APOlIAnXWkp5xjfecd65buISoNaErQqdAwQofo2Pt51Z22WhxZAGsbicUs42d4LU4wNj3olT0DQU0dQIDi5BkKnmTPXEBX+1JLt/8Ne/wk7GmrF8XGDhYjVpQk6Vba0gJ69Se9UcZ4TiwUFCFLkTMJMdJ3H/OlbIJcF1KsiD671xbZz8XmDvTHE5SDmCQoHoaopOtXJn/ACn+1ABCR1E+vTzqFpCk7R2OMVdU7EZ7KwRXUjyV6QaoFTZtqmR79qs3bBCRvo77maOWuaVGKtrKNgD5ggYp0jQFdvoVk+dVLK0wRt2H71xb61KJWgx3rqHFrwfYHBNZaQootsqVtiqKTp7mmkrO+T5VAObMUpEpCZIV3/auJa5t6bKRkmMmrMpCUkjeOvbvSkNCRaKFbk+VVjpkT5044lCnIGTtND0hStz50xTFIVI5ok/Lc1wtrxzn2pkDRtmcYO9cjS3OKUgkkC4QRniKHvVFp07LJ670YFCf70TQFpz3wKUhQsoaU7mqrOrKV7Uw6lCFRvS/ERqgSP7+VKRaKwf1n51KtxEf4Z+VSlIlGsSvYjrEHvTduHNoVIEiQflTamnEK5HDB7GqJKOIQtySNxmdtqxLKPUd4qMuMEpDq9aFtKGcHQYAneqLYcQ4S2iQRJTqAPpThCOnEMegoKnkcUNcMyI2jvUzaKvGrBlp5Kp5dsEqH80dIOyyMAHEn2q+hC5EKn5dKEHAh8NR0GZ2rOT9GsEELLav9gZqrduhHfONhRTKugGe80vZKWnXIABjecUyYwQdbQWkIGqdgQRJztXOC2tOWyR31YNVu3FoSNCxvkQMUYuNqgrKpMTpJAJ71bbGMUJoTbpcIQwDukwFKBEbEV190rfQ0LQo1CEL4YCd/h2o1onTxStZyo9aXcsG0XyLjilcpKY0x1rSv2Ybj1HXGnGk63NKAIkkJECrBxemftAGOkj+1VuWWXWHEEGRCoKgOtXUUJYEISQdjlWO9SrLmk9ITRcNutghwrHkTSrVwh5xwEQASBOSc0ZshptYQAJUZiBBms8OFL7mY3nMda0kZz/DTBCdliPQ11J1JHOfSkuMvhkzOM5BqzTi0tAj4DtjpVouavg0oat1g7YMVRdmFJ/DntQXXfPR7wT5UVLqFKI27QR86ztDJMsGAjZsbdzNVDbf6FZ864HXFODSTo+tEU+dUGT7TR2P5foHwm1fq94MUypGjw0o1zqXKYVlOOo70sm6+8WCgAYIMCa6HAp0mUmd95qO2EogSyUyAZ9q5wVd/wB6YQ6FpJ0RnqauYVt9FCtW1oYxe0IFk6jK9+3btUDOnYg+pGKaBQ6pejcbgdKhTqbAgwJPwjeKZOwoRYqGl9p9FVRba9uG5/pMU0Uo2x71wpCdoAnuatkwX2AQ2cFYgRsaqW2skgH1zTC504M56GhrLiVDnO36+tVSJgBKWyZCoHapRXFISvSo8wAmZnapVM0elF/bqy43Hm0Z94P811tNlcO62bhviAgkE6FT5g0kS3yABOB2K8UPxAIW60jRIggcukzIyKq8jepbMvxpbjo0n23EYW3vtj67Uk42UP6+Hn1EGgv3VzZ2i9LjnAjn0KAWkTnGxp1pLPiDDdw6UkqylxpJ0kdin+KnxqW4l+WUdMoHV4/DbB/UoTQlctyCpwGRghB3mnH2ltQtCAW9gpsJKZ/tSV0squbecDVtqI6j5Vzxp8N5N+xoDUrQkOHO9LoDanVgzid1b/KmEhHEzG8mUkn1oDcfaX+m2MDpQWyi3EJtpbABC4Byeu9NNuFKUYAMbwKUWEfYXMZ1CNziaaQpCUjpjaBRhFGFDj3AWJ2gycY8qq6QpxgHaT0/mo0NVzcYnI7npXLghp1skpbABJJISAJ3oRcOvn7t+MiDtH8UAqHCaG8JH7Ue75OI04vQsg7yobbztWcLxlLYAcBWAdQESB3xVS0UEl0NJczHOaz0r1OrMnJqxvW1NuBSDlRI6/TH70uHkLd5EQJ69K1REPlwpaParNuIS0P4FIu3OjWgoJQRuDse9RF6hKR8QO2QYj60XA+jl0QpTYn8w6Grp+IZ6+dJOXbS+GdcxkgCmQ43pQvodume+9KJbLNn71cQY2mN6KgL0nzE4BHWgI/EcGc9RMbVG1cy0AgnaAQaNBMu0SrXK87ZNdBCUnM/IxVGAdJ338+1dcJ0kzHr+1K2W9BGijSs/wD8moFbwThMbkdaG3ytY3JqKlLZOfkaNWwtI42rWk5EdiRR2ycwP2NAZ/CP0z51wj7sr36dKMipIiFhTq1zB8x1muh9eOcfOhsJKkkx186vpOr07mqwvwq4palSDmehwaheGnIz1AmP3qikrTBOZJ2AOK4RpmR9BUoJtFAmZIBiTUoOs9/2qVrExcvs9YBqg/ekbYAAoF6BxWPU7qJxI6UVaTw+bMfqk0tcvNLdCAtRcaGspGkACe6iIrmjq0MqTqbIzBBHKmMRSLra/Dmm22OILecoSo6gfKjXfiFkjQGXUrlMq1KJKT25UkH50pc+L260jQhwEdUpSnPkVT+1ai3F2jMoqSpmmxfutJ4jZNwg4VpA1gdiNlUVFxZeJ6HUOcItLEkAhMzsRuk0i3cXF86Lly3bZKWwnWCdTkdSBj6Vm3Kyi74jJ+zuEY0QNRnaumSl054uPD1L1otpzWlYcQcyASkeQNKIU2zcuFxyEKIlSUHSnHc4rJtrq/aUBxxvOe8b1q296bhpxF+w2tEiVohB27bVz/l6NpSWxe6umWrFaxqcBXEBQ5s7zkChL8aZS0ENoIdkyUoK0xHSdOfamnfC7XxHFncpB2CFHTH/ADypRzw5dsqHG9EQIJic1GqVlTsDa+I3rri+Aga0/EpZAG3WB/egXhuXX2vvDLacKBJPrTwa0pOCJJOAMfOpwRxEb7HJkzWWzSMtVoXZ4jjjiwMSZplLQatggIxHMYpxTaEpMFUgZGAN6XX09BnE0TsrVCQZ+7wPPFLtpRqO8+lNu/DmcR+1J6hqyJ9MGtKzNoKtAUn4x6EGo20hWCBt1iuhQ0kZ96uhHLIX+9PQu2ActxqGPl6UQtBTYQsD6CiLBxJn3qJLnUn61UxQqi15SQT7VA28jIfVjzOKabIT6keUUwvRwyYSDHQEUumEtGfbodS5MxG+kAT8qM444hQcELGZBmPlRUpRwhI3J/eulI0zBgGnsgmm5KclEjtIgZ9Kum5GkhaFQRjTjPzo3C5ROBvQ1NhWMETSxRxF2hCYkgeZUP7VdNy2uUF0CcyYj0qot9LYwQI7GKoq3bVjr7d6WKGGH0aQ2JkmBA3zRBcIyNcEwBM/LNZ/2RtTc7mD+XrVU27iU4WRHYkU0xtI0lj4Ad89qHw98fQUx4b4TdKTxLoKYbJnUsjUR5CtBzgsuTbMN/d7KUkEkRvWJzUTpDxuSMZrw26caStFq6pJGDp3qVu/abhXN39KlZ/0HT/OZ7a755/7Tc8LilMApbGqPU5FZ79odWsnfJ6+9aKj2P7kxVi2VxuRneI2rSu9nF1WhBFk2pULmIO5imWLRCnAUtpgE5wZplpkJUJGO8FXvTCxpUgICpzlQjpUt2WqVg1urVKBAgdTE0m63r0Eo6+uaeDTilTkdtIHzzVVo+CQdyMzvSPQ+AChauQddhMH6UdxrQkjbJkmB0HemiA1zgx7gUPWvioW3k8QyO+NqvSWLsNIU1JWBqXjqSdVOoedToHFK0NzyLMpOK6W0JSBoSOYEgGSDqqjzrTWVrxIwshA/mpbT0Gk0Mg2y1TBtyTP6kk/uPrSt606hwOLQS3EBYOpJ99qDceJNMttrQhTnFnToTjfzoAublX3nK0fiSNRVJ8xsfStU30zdIGpS1OlGvEYHnNDulN2yoecAXjEyY9qPDN86hdyhy3dH/cZktL9Unb2igv+DOOul1ZDoAEltROw3PUVVFJDKwTqS7aOuswVtiSFA6dMDII652pG2d03yEFDS0aoOsSDinCytFzw21kNuQHBvqxV1WOnICQflWoqlsWmVu2EW6uI2hwIkJ1K2BKZj96RbuUfnBHsDT4QVsOW5grOkqO+kAqz9aELXhNLQWAsEg6hEp8qJX0ktO0cQ42uF6xG3ajItytpx1EaGwNRxME/WlHmHUp2UAe4iaf8AU1aN3C30N61AgFYBJEbCazJY7RU7KXdubV3QEOhEBSQsAKiNzFDkLbICDrPkM0DxW/N3dh1guoAQE8wEk96WbfcW4A4QR1OnMVaYtI0Ww4hIBkRM7jNWJCk9Sc9t4pFF6WlEBEgHcKI96YRdB5JkKGkE5A2iiT9lbVaGdZSkDhxjzFDcVqbxO/kRQk3LWPvNvVNMtsXF239w2XRMSkgwfPtU4x1FCkpbEyMbAEftUS247IbbUs4wmVVps+FoQmbx3P+G1v7mnEFDTZQw2GkeW59TWHJI6KDZns+Er0g3JbaEZAEq9MU02luyT/7NvQSocy+ZRPfyokFStiT8ya6pATHGXB6AZM1zcmzqoJFVFx1UklZ8zNLuKQ0rMkg7CmtZVhA0Dy3NJr0Jb1mCNR+UViWzpHQXUv8rIjpUrMd8ft2XC3znTiUpxUq/HIfJEaS18uuIq5HKCCDuARmMUYoGoYTjuNRFVccCo0LCzJkdNjXa9nkrVlJOmVuAAdjFdWoocQOGQATKs/pNKXKrFTrYeW2st5CQNap7f8AmjJvlvONoLCg2CZUtQHQ9BS74GqR23Wu5YQ4h1IChORnfsKKGdKgsrUdxmEp2370gh25Q4hpkNIbkwlCQCc00i0utUrEzPMpckCNq0l7M2Rd/Zoc/ES4v/7SCsz67UJ++LrSHGGxr4hELzHLvitP/pqOEASEL7oSBNETYMoxwwfU1aJZiNP3T1y1qcK29YKkoAASJ+tGR4S6pxxcgFSirmOa3EtIQnkEDtAqxR2q0SzMa8MaVbIbuX1OFOw0wN9quPD2URoAHYyTT5a0p/jepoR1PzoQUDSE9jS6WR9tXnnCQREgxWqpKNOBP70tcW5SpFwyiVtghaRupNUAhaI30Ce8V02pd5EIKzEwBRgtvTxBcK5shBbMj6V1h55OsgBudjIKiPTaqBVPhi0ayWNCzGTMehqiGUIUftUDoA2sEzR3Ur3cdcdOqYUdAiOwq7Tlq06Ft2iULnOlRB9Y61dASvUW67bW3dOgFMhKoWJpY2RdSjRCz+aCQSe4mnrlTdw6SCUSSDqAgH2296IyhxpuFsOGNyEmPWsf1ZtKFGQ/4Q4qV6AiT8KgRHlQFeCPJjAPoa2TealcPhzMYUqSDTibM3SRI0I316oirdGas8ovw57bQo+gnNGtfA727bJRCEDBW4YSPKvThq2t1SCblzbUoDSD/euLdWv4/r0HasPyJcOkfFatmWjwCzt0hdy6q5P6UgoTMfP9qcDmhoIZQllvMIQIA86MkLVtnyqFpCY4xjflEE1xlJs7xioiyErUqEAkntRy1wknjLAnokyaillKSGUaAcE9TQSOU8QnfJPasmyyn9wyjQPqaGFBKgVg+femPukJ1j5qI+dYr3iaHb4MMfeEzKjhIEfWiTfDLkl0d8SvBa2iy2OeJjt5ms2xc4tlxXhPDUdCc+WaF4spaLLJnUdWTk12xUU+BA4E6v3rtGKSOEptujILsqUdUSSY96lCIE1K6HOzeVdOLdQ0swgTknViN42q9u26q7bcS446NOFKwgyPkK9Mqxs1YbbYB7wFGrJ8Pa4cuXAHaNgKiSQyb0zz7fhZR+doHyE+1Os+Gsoy84XP8oTpH7089attJ1i4bIHSc0sq5aSkaVpK+w/mrRLYwSNIDbbbaIjlG/vXQ360Fq6a0niLKDGNKQoD1pthYWrkbB09TsTSiHG2lr2E+WPnXYPc0e6UVJ+5LbJ/NqkBQ9qQfuXWVBDjYIP5hMEUpgYSkqUBHpVrhItWOISFmfhG5pVN04rI0jHWrhx787pg9EmBSgAF6vUdDbgjfQmZrqrl1bfD0KKOuqB7UcNNL5CifMiobdGIJxjvFXQEXJ5AgFGf1BINUunWbLQ246niESUAlUepp19lC0lGtSJIkgzS6LJxLgh8FEydSd/Ko79GlXs4z982XAiUdFEmDmiEL4YCx7BW1Pag6nnJMbDAA9qGUNpVkGD17VVdbI69AG7VCmpcbcjoQpJj6UJxpCIWEEGcQqNQ9KfSlrThxXppHzq/AGFkhtHmCCaraXSJNvRmhtGrW42R6J5p9a07dxzgAAqQ3MSswSO46muyE/ho/wDyVvQn06lIJJJKsya5yn9HWPj3su46FSNHEzutIMUB4LWqVrP80cjUneuEISn74R23k1zbbOqSXASRq0I/zDAFGdb6Ez5DpVVkYQhGgGc9YrujTHDdk9jUNAlLWhJQAlA8tzQUKb1ZXE9f7U0R0Olfnp2oPBG616ADJABmsvujS5stqbSoaBnvS12AhWtbg6ADqc0K78RRb/A06gGOdScR5UiXEXTqHUOFa0/EknYd62oWrZyl5EuFLq4cd4iAOQSI6DzrAYUv7a7oyvSQJGJmK3rpWlhw4QPqc1j+DIC751ZEgJ2966JJLRyk22X8TKk2jYcguAAEp+GZ6U0k6PAm4GeEDJ6SZpXx1R1AK3GwFMXI02LDBXHIhIkGJ01TJjBRjZPyNStdmwhoAuJJzn3qUtk2bwuDp5EZ96Eo3S1QVgA/pJ7UwsLZTz5jYzXGw8tU9K1RLAfYXOrmfUmrN2TOn7yF58t6bRbvLwhEj3NPtWCEJHImQMkEYpRLM9ttvSEBv6zRmWnUSNZAPTr60w5boRJQ4QTjGUge9DuHuCwTMrjEJmTRuirbBLtULUTxNGwIJMERvUbQ2pOCHQMfFNZrt84tsNlwt80qI+I/OnPC/CEJSH13LpQQCAYSSKy51o2oXsPwkaZDeR5CDVRdIXggevY/OmXy0lxYQSR2pJYClYQBPatLasy1ToIbgIxoB8xGKuh7VtJ/mgBvlA0AGrJGqJEEeeDVIHJ5sxPlXQtvuT5Y3oSElKo69NqYRbISnXcuKRn4R8R/ipaXSpN8KBzVhvnWdgN6ELRziEvrLaNxJzPaKcN0E8jCA3O8fEfU0s4Cp1EnfNc5T+jrHx/YZCm2oQyj0UrJq6Pvecgz1JoYATjYURhW4/IOp2rFt9N0lwICNo+VVfSORZ+AKyaslbeowJPeMUG4JU43K+tHw0kXXeISmGEAY361RhC3UlxxYgTtV9DemVhIzEjNBfUNOhsYBkd6wyoFcKKnSUExG470W2Diuckz386qE8JOtfIK4u5WrCEb9ZzNVRbdklJLQ0+sITKyJIxjBNZKwt10ucTQsQIQ4TI7R0ooUvV8cjIiJzVLsBTckKkfCQ3KVHtNdlFI4yk2L3CnEyA2eH1SdME+VZ7TKGn5CC0HBOxMHtT67ZCVBbb8riTyHBjbzoAaXxc3HBbckCUhUGdvStejAreoLra+eMgEkbeVLWjRtEuuD41AY3AE/wC9aLzJS2srIdCjClQRmlFMlqRJg4gzIqVopn+JoW86NcoRAye9PXB4yZTkDETsI2rpShTAD3kAevp/zvQyhbWBBKdiAUkjsRQhz7Mj/i6lG43Yr9oqUB61lzS3uFx1O5py3fQtRAHuKwBdoRErB8jV0+J6kltBCB10xH0rZk9GoNqTK4I86Gl62aga0onbbNYqfE9Ta0NgEkRJJVppbStagXHNZ258z50BtP8AidqlRGhTnQkgDPvSCnmVqlGpv/LhRpMrWlXORv3mRViBqBAz19KAIstLVDjCfeJpi3uGWoCwUAQBAEClEpCVbe+aIW+pE/KpQC3KtTq+GJQrmEHfzoaStSQSAFj9INdTb8VUIbk/5egogZba+Nwkz8CFA+xNG0iqLb0UTzq5EFw4GkUxw0I/GWJ/QIKv9qCh4ZaZGhA6CQDn60REdvpia553w6rxpdCpcP8A2UBsdx8R96qEe9dBCagX94BCjOITvNZb9s2l6RVKNSjIzXOGeKj0mjulGnRIAkcqd/c0stS1uBoCAT1mKy2bSGFhtrKyD5A4qmpb2dgNgIiufZ9MkrmAJJxUDg1DQPSTvSwFKeXOMbdaSdacddPDk7UyWiroT3j96Gq4ZT8Cw6uCrlIgAVNsWoqy7Fs5pGtZJA2qzrzaEhCGwtzaRMD1oCrtxTYkjM4GBVFArUCuO85+dbUPZzfkvhZANwniOLEicEDA7CoWdDYXO6QqTn2oaBqaWh46BOFAmQO9WQpaElC3G3BAg4AI9q6JHJu9sKGEPJgL0SnfTPvWYm2uUuvjWHUKPMlSSkHzFOquEIcwIjPeucZp1MIf0Hqlz8xjpV4QzVpW02EZRj84EHNDU9qSQWzIT1OCaOR9la6nc5VJIpNwOtKLqWIbwNRjSPWgILhGPxIOI0ctWcJwQQEdlYA/ik1XFyhsLbAQ2ZAMiCPSitpW7DhABKQDEgetQA1utK5HFpkHlnauuK+7xAnuoVS5siv4oK/ygJ+LNZ67dziBo9zGdvKqLDOPLCyMfSpSRZeSYheO1SqLPUAD/gqwGlQO3TGK6WhiTEedWCkbYP19qpkIgneig8u/1FLJ74j1ogO8A/LpQFyEL3kecD51ZSeVEwT0xE0Rm2edlwQEfqXhIq6y018H3q/OQmfTrWXJI0othG2VvfACY3M4T7137lrqXl/5cJHv1oK3HHYQ4s6BskABI9qskaVVhzb4dFBLp0u3C5Bc0N/oQAkV0cuwqw/52rmsJ3isv9NpVwEyn7w+p/emR2ROaoy3pUS8eHJJAO5zRVPafwRHn1NZWjb2XQ0EJlzB6jrQ1ub6EQD2xNVB1Zkk1xxelInvVf6Rd0ULa1K+OR26VR91eQuPu0wIxRC8GpwZ6dt6GpK161uLARuSe1Yf4aX6dS+u5hABOZInA86dZQyhQ1mVxMdIrCSt69fbaszwbbUQtWyif+dK22GEM5QXFnYFaio10jD2znOfqIy9a29wkBeqOyVkCs93w6xZbLZcU1xD5GfpT2rQrJOs9qyP6iXcIaacbLs5C0oBVI6YrokuHB2+ijRuGVFt7ZsgpVPx538qdDjikkg5OM7QayLdHiPDXxG08xkBSjqA9Iptpm4SlH3nPAyJBAmrSS0QfWHEOIQVwspBABG20UN+WkkkCZwD0NKOouUuiVpW38SSU8wPcdqO2+tTcp1FZJ5XEgE0KDSu4eSQttuSNlFK9J7d6SuLL7Ck3CHHdwEochQic70Ry0Dr5KHFNgqEoUQQD3Bo9zYXH2J/gLUtCTzJQoLMRtFKBmOeJXKXOdwEdEFA00234oi9TwHjC9p1EBZJ2rz7iHHXJBEdxIBFMWTJauQ4qdGCmATJ70args2NI4aAcoTIB0DFcDg0mFiB757VxB6mQJjM96YS8juCZGJk0AopwupnhY6HT9fKuFKHZBQFwJztRVj72ZURuJAkHvVTGII32xG9AA4bfaPKT/FSrltSjqDgg+f+9SgGW/h9/wC9WT+L71KlaMktwOIj1Fadm2hfiCEqQlSdWxEipUqMHfFFKN2pJUdI2E4FKJ+E+tSpXBnqDN/DV0VKlUhf8xotoBxXD1CceVSpVZEKPZfzRk/xUqVhHRnR+JQXCeIfSpUo+hHVfie1LeK/i26fy5MdJmpUqR6Jf8jfgv4Rp5X4nzqVK7nm9nLf/wCT/wA7UtdZSJzvv7VKlEGZbalBSCFEHX0PnWk5+I/5JMeWTUqVR6M93Fo6BgA4jpgUg4pQyFEHXGD0qVKpC7ilcM5PTr50/wCA5uVz+k1KlAZVwlI8TugEgAPGABtmmrVKQ+uEgcw2FSpQgZ/8D2H7mkGkp7DY9KlShRxH/wAZmlWANK8DrUqVkITqVKlU0f/Z">
            <a:extLst>
              <a:ext uri="{FF2B5EF4-FFF2-40B4-BE49-F238E27FC236}">
                <a16:creationId xmlns:a16="http://schemas.microsoft.com/office/drawing/2014/main" id="{99698742-99CA-4AB1-B918-F902D653950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Image displaying different jacks used for showing and images of shoring systems designed by a Professional Engineer " title="Shoring options examples">
            <a:extLst>
              <a:ext uri="{FF2B5EF4-FFF2-40B4-BE49-F238E27FC236}">
                <a16:creationId xmlns:a16="http://schemas.microsoft.com/office/drawing/2014/main" id="{C3AB2676-C97E-4D11-BB26-52DE2E93B6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89" y="1457490"/>
            <a:ext cx="8919221" cy="5425910"/>
          </a:xfrm>
          <a:prstGeom prst="rect">
            <a:avLst/>
          </a:prstGeom>
        </p:spPr>
      </p:pic>
    </p:spTree>
    <p:extLst>
      <p:ext uri="{BB962C8B-B14F-4D97-AF65-F5344CB8AC3E}">
        <p14:creationId xmlns:p14="http://schemas.microsoft.com/office/powerpoint/2010/main" val="78195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5444" y="240204"/>
            <a:ext cx="7003473" cy="919404"/>
          </a:xfrm>
        </p:spPr>
        <p:txBody>
          <a:bodyPr/>
          <a:lstStyle/>
          <a:p>
            <a:r>
              <a:rPr lang="en-US" sz="2900" kern="1200" spc="150" dirty="0">
                <a:solidFill>
                  <a:schemeClr val="bg1"/>
                </a:solidFill>
                <a:latin typeface="Impact" panose="020B0806030902050204"/>
                <a:ea typeface="+mj-ea"/>
                <a:cs typeface="+mj-cs"/>
              </a:rPr>
              <a:t>Workplace Controls</a:t>
            </a:r>
          </a:p>
        </p:txBody>
      </p:sp>
      <p:sp>
        <p:nvSpPr>
          <p:cNvPr id="3" name="Content Placeholder 2"/>
          <p:cNvSpPr>
            <a:spLocks noGrp="1"/>
          </p:cNvSpPr>
          <p:nvPr>
            <p:ph idx="1"/>
          </p:nvPr>
        </p:nvSpPr>
        <p:spPr>
          <a:xfrm>
            <a:off x="408214" y="1584960"/>
            <a:ext cx="8265523" cy="5109837"/>
          </a:xfrm>
        </p:spPr>
        <p:txBody>
          <a:bodyPr/>
          <a:lstStyle/>
          <a:p>
            <a:pPr>
              <a:spcAft>
                <a:spcPts val="1200"/>
              </a:spcAft>
              <a:buFont typeface="Wingdings" panose="05000000000000000000" pitchFamily="2" charset="2"/>
              <a:buChar char="§"/>
            </a:pPr>
            <a:r>
              <a:rPr lang="en-US" sz="2800" dirty="0"/>
              <a:t>A </a:t>
            </a:r>
            <a:r>
              <a:rPr lang="en-US" sz="2800" b="1" dirty="0"/>
              <a:t>Competent Person </a:t>
            </a:r>
            <a:r>
              <a:rPr lang="en-US" sz="2800" dirty="0"/>
              <a:t>must be </a:t>
            </a:r>
            <a:r>
              <a:rPr lang="en-US" sz="2800" b="1" dirty="0"/>
              <a:t>designated by the employer</a:t>
            </a:r>
          </a:p>
          <a:p>
            <a:pPr lvl="1">
              <a:spcAft>
                <a:spcPts val="1200"/>
              </a:spcAft>
              <a:buFont typeface="Wingdings" panose="05000000000000000000" pitchFamily="2" charset="2"/>
              <a:buChar char="§"/>
            </a:pPr>
            <a:r>
              <a:rPr lang="en-US" sz="2400" b="1" dirty="0"/>
              <a:t>should be well trained </a:t>
            </a:r>
            <a:r>
              <a:rPr lang="en-US" sz="2400" dirty="0"/>
              <a:t>and </a:t>
            </a:r>
            <a:r>
              <a:rPr lang="en-US" sz="2400" b="1" dirty="0"/>
              <a:t>well acquainted with the mechanics of soil failures;</a:t>
            </a:r>
            <a:r>
              <a:rPr lang="en-US" sz="2400" dirty="0"/>
              <a:t> and</a:t>
            </a:r>
          </a:p>
          <a:p>
            <a:pPr lvl="1">
              <a:spcAft>
                <a:spcPts val="1200"/>
              </a:spcAft>
              <a:buFont typeface="Wingdings" panose="05000000000000000000" pitchFamily="2" charset="2"/>
              <a:buChar char="§"/>
            </a:pPr>
            <a:r>
              <a:rPr lang="en-US" sz="2400" b="1" dirty="0"/>
              <a:t>capable of identifying the signs of failure.</a:t>
            </a:r>
            <a:endParaRPr lang="en-US" sz="2400" dirty="0"/>
          </a:p>
          <a:p>
            <a:pPr>
              <a:spcAft>
                <a:spcPts val="1200"/>
              </a:spcAft>
              <a:buFont typeface="Wingdings" panose="05000000000000000000" pitchFamily="2" charset="2"/>
              <a:buChar char="§"/>
            </a:pPr>
            <a:r>
              <a:rPr lang="en-US" sz="2800" b="1" dirty="0"/>
              <a:t>Workers</a:t>
            </a:r>
            <a:r>
              <a:rPr lang="en-US" sz="2800" dirty="0"/>
              <a:t> must  have a </a:t>
            </a:r>
            <a:r>
              <a:rPr lang="en-US" sz="2800" b="1" dirty="0"/>
              <a:t>basic safety training on soil excavation accident prevention </a:t>
            </a:r>
          </a:p>
          <a:p>
            <a:pPr lvl="1">
              <a:spcAft>
                <a:spcPts val="1200"/>
              </a:spcAft>
              <a:buFont typeface="Wingdings" panose="05000000000000000000" pitchFamily="2" charset="2"/>
              <a:buChar char="§"/>
            </a:pPr>
            <a:r>
              <a:rPr lang="en-US" sz="2400" b="1" dirty="0"/>
              <a:t>including use of PPE, </a:t>
            </a:r>
            <a:r>
              <a:rPr lang="en-US" sz="2400" dirty="0"/>
              <a:t>such as hardhats,                                            gloves, etc.  </a:t>
            </a:r>
            <a:r>
              <a:rPr lang="en-US" sz="2400" b="1" dirty="0"/>
              <a:t>all the time</a:t>
            </a:r>
            <a:r>
              <a:rPr lang="en-US" sz="2400" dirty="0"/>
              <a:t>.</a:t>
            </a:r>
          </a:p>
          <a:p>
            <a:pPr marL="0" indent="0">
              <a:spcAft>
                <a:spcPts val="1200"/>
              </a:spcAft>
              <a:buNone/>
            </a:pPr>
            <a:endParaRPr lang="en-US" sz="8000" dirty="0"/>
          </a:p>
        </p:txBody>
      </p:sp>
      <p:pic>
        <p:nvPicPr>
          <p:cNvPr id="4" name="Picture 3" descr="Image showing personal protective equipment" title="Workplace contro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42" y="4733383"/>
            <a:ext cx="2619375" cy="1743075"/>
          </a:xfrm>
          <a:prstGeom prst="rect">
            <a:avLst/>
          </a:prstGeom>
        </p:spPr>
      </p:pic>
    </p:spTree>
    <p:extLst>
      <p:ext uri="{BB962C8B-B14F-4D97-AF65-F5344CB8AC3E}">
        <p14:creationId xmlns:p14="http://schemas.microsoft.com/office/powerpoint/2010/main" val="600913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207818"/>
            <a:ext cx="7040880" cy="862446"/>
          </a:xfrm>
        </p:spPr>
        <p:txBody>
          <a:bodyPr/>
          <a:lstStyle/>
          <a:p>
            <a:r>
              <a:rPr lang="en-US" sz="2900" kern="1200" spc="150" dirty="0">
                <a:solidFill>
                  <a:schemeClr val="bg1"/>
                </a:solidFill>
                <a:latin typeface="Impact" panose="020B0806030902050204"/>
                <a:ea typeface="+mj-ea"/>
                <a:cs typeface="+mj-cs"/>
              </a:rPr>
              <a:t>Competent Person Qualifications  and Responsibilities </a:t>
            </a:r>
          </a:p>
        </p:txBody>
      </p:sp>
      <p:sp>
        <p:nvSpPr>
          <p:cNvPr id="3" name="Content Placeholder 2"/>
          <p:cNvSpPr>
            <a:spLocks noGrp="1"/>
          </p:cNvSpPr>
          <p:nvPr>
            <p:ph idx="1"/>
          </p:nvPr>
        </p:nvSpPr>
        <p:spPr>
          <a:xfrm>
            <a:off x="171283" y="1247617"/>
            <a:ext cx="8972717" cy="5388965"/>
          </a:xfrm>
        </p:spPr>
        <p:txBody>
          <a:bodyPr/>
          <a:lstStyle/>
          <a:p>
            <a:pPr>
              <a:spcBef>
                <a:spcPts val="0"/>
              </a:spcBef>
              <a:spcAft>
                <a:spcPts val="600"/>
              </a:spcAft>
            </a:pPr>
            <a:r>
              <a:rPr lang="en-US" sz="1800" dirty="0"/>
              <a:t>The </a:t>
            </a:r>
            <a:r>
              <a:rPr lang="en-US" sz="1800" b="1" dirty="0"/>
              <a:t>Competent Person </a:t>
            </a:r>
            <a:r>
              <a:rPr lang="en-US" sz="1800" dirty="0"/>
              <a:t>must be </a:t>
            </a:r>
            <a:r>
              <a:rPr lang="en-US" sz="1800" b="1" dirty="0"/>
              <a:t>knowledgeable </a:t>
            </a:r>
            <a:r>
              <a:rPr lang="en-US" sz="1800" dirty="0"/>
              <a:t>of </a:t>
            </a:r>
          </a:p>
          <a:p>
            <a:pPr marL="1200150" lvl="2" indent="-342900">
              <a:spcBef>
                <a:spcPts val="600"/>
              </a:spcBef>
              <a:spcAft>
                <a:spcPts val="0"/>
              </a:spcAft>
              <a:buFont typeface="Arial" panose="020B0604020202020204" pitchFamily="34" charset="0"/>
              <a:buChar char="•"/>
            </a:pPr>
            <a:r>
              <a:rPr lang="en-US" sz="1600" b="1" dirty="0"/>
              <a:t>conditions </a:t>
            </a:r>
            <a:r>
              <a:rPr lang="en-US" sz="1600" dirty="0"/>
              <a:t>leading to </a:t>
            </a:r>
            <a:r>
              <a:rPr lang="en-US" sz="1600" b="1" dirty="0"/>
              <a:t>cave-ins</a:t>
            </a:r>
          </a:p>
          <a:p>
            <a:pPr marL="1200150" lvl="2" indent="-342900">
              <a:spcBef>
                <a:spcPts val="600"/>
              </a:spcBef>
              <a:spcAft>
                <a:spcPts val="0"/>
              </a:spcAft>
              <a:buFont typeface="Arial" panose="020B0604020202020204" pitchFamily="34" charset="0"/>
              <a:buChar char="•"/>
            </a:pPr>
            <a:r>
              <a:rPr lang="en-US" sz="1600" b="1" dirty="0"/>
              <a:t>soil testing/classification,  </a:t>
            </a:r>
            <a:r>
              <a:rPr lang="en-US" sz="1600" dirty="0"/>
              <a:t>and </a:t>
            </a:r>
            <a:r>
              <a:rPr lang="en-US" sz="1600" b="1" dirty="0"/>
              <a:t>  </a:t>
            </a:r>
          </a:p>
          <a:p>
            <a:pPr marL="1200150" lvl="2" indent="-342900">
              <a:spcBef>
                <a:spcPts val="600"/>
              </a:spcBef>
              <a:spcAft>
                <a:spcPts val="600"/>
              </a:spcAft>
              <a:buFont typeface="Arial" panose="020B0604020202020204" pitchFamily="34" charset="0"/>
              <a:buChar char="•"/>
            </a:pPr>
            <a:r>
              <a:rPr lang="en-US" sz="1600" dirty="0"/>
              <a:t>Options for different </a:t>
            </a:r>
            <a:r>
              <a:rPr lang="en-US" sz="1600" b="1" dirty="0"/>
              <a:t>protective systems</a:t>
            </a:r>
          </a:p>
          <a:p>
            <a:pPr marL="400050">
              <a:spcBef>
                <a:spcPts val="600"/>
              </a:spcBef>
              <a:spcAft>
                <a:spcPts val="600"/>
              </a:spcAft>
              <a:buFont typeface="Arial" panose="020B0604020202020204" pitchFamily="34" charset="0"/>
              <a:buChar char="•"/>
            </a:pPr>
            <a:r>
              <a:rPr lang="en-US" sz="1800" dirty="0">
                <a:ea typeface="ＭＳ Ｐゴシック" charset="-128"/>
                <a:cs typeface="ＭＳ Ｐゴシック" charset="-128"/>
              </a:rPr>
              <a:t>Must </a:t>
            </a:r>
            <a:r>
              <a:rPr lang="en-US" sz="1800" b="1" dirty="0">
                <a:ea typeface="ＭＳ Ｐゴシック" charset="-128"/>
                <a:cs typeface="ＭＳ Ｐゴシック" charset="-128"/>
              </a:rPr>
              <a:t>inspect</a:t>
            </a:r>
            <a:r>
              <a:rPr lang="en-US" sz="1800" dirty="0">
                <a:ea typeface="ＭＳ Ｐゴシック" charset="-128"/>
                <a:cs typeface="ＭＳ Ｐゴシック" charset="-128"/>
              </a:rPr>
              <a:t> the site and protective system </a:t>
            </a:r>
            <a:r>
              <a:rPr lang="en-US" sz="1800" b="1" dirty="0"/>
              <a:t>daily</a:t>
            </a:r>
            <a:endParaRPr lang="en-US" sz="1800" dirty="0"/>
          </a:p>
          <a:p>
            <a:pPr marL="1200150" lvl="2" indent="-342900">
              <a:spcBef>
                <a:spcPts val="600"/>
              </a:spcBef>
              <a:spcAft>
                <a:spcPts val="0"/>
              </a:spcAft>
              <a:buFont typeface="Arial" panose="020B0604020202020204" pitchFamily="34" charset="0"/>
              <a:buChar char="•"/>
            </a:pPr>
            <a:r>
              <a:rPr lang="en-US" sz="1600" dirty="0"/>
              <a:t> for</a:t>
            </a:r>
            <a:r>
              <a:rPr lang="en-US" sz="1600" b="1" dirty="0"/>
              <a:t> signs of instability </a:t>
            </a:r>
          </a:p>
          <a:p>
            <a:pPr marL="1200150" lvl="2" indent="-342900">
              <a:spcBef>
                <a:spcPts val="600"/>
              </a:spcBef>
              <a:spcAft>
                <a:spcPts val="600"/>
              </a:spcAft>
              <a:buFont typeface="Arial" panose="020B0604020202020204" pitchFamily="34" charset="0"/>
              <a:buChar char="•"/>
            </a:pPr>
            <a:r>
              <a:rPr lang="en-US" sz="1600" b="1" dirty="0"/>
              <a:t> damage (</a:t>
            </a:r>
            <a:r>
              <a:rPr lang="en-US" sz="1600" dirty="0"/>
              <a:t>to protective systems</a:t>
            </a:r>
            <a:r>
              <a:rPr lang="en-US" sz="1600" b="1" dirty="0"/>
              <a:t>)</a:t>
            </a:r>
            <a:r>
              <a:rPr lang="en-US" sz="1600" dirty="0"/>
              <a:t> </a:t>
            </a:r>
          </a:p>
          <a:p>
            <a:pPr marL="400050">
              <a:spcBef>
                <a:spcPts val="600"/>
              </a:spcBef>
              <a:spcAft>
                <a:spcPts val="600"/>
              </a:spcAft>
              <a:buFont typeface="Arial" panose="020B0604020202020204" pitchFamily="34" charset="0"/>
              <a:buChar char="•"/>
            </a:pPr>
            <a:r>
              <a:rPr lang="en-US" sz="1800" b="1" dirty="0"/>
              <a:t>Inspect after heavy rain, high risk activities (e.g. blasting)</a:t>
            </a:r>
          </a:p>
          <a:p>
            <a:pPr marL="400050">
              <a:spcBef>
                <a:spcPts val="600"/>
              </a:spcBef>
              <a:spcAft>
                <a:spcPts val="600"/>
              </a:spcAft>
              <a:buFont typeface="Arial" panose="020B0604020202020204" pitchFamily="34" charset="0"/>
              <a:buChar char="•"/>
            </a:pPr>
            <a:r>
              <a:rPr lang="en-US" sz="1800" dirty="0">
                <a:highlight>
                  <a:srgbClr val="FFFF00"/>
                </a:highlight>
              </a:rPr>
              <a:t>Determine</a:t>
            </a:r>
            <a:r>
              <a:rPr lang="en-US" sz="1800" b="1" dirty="0">
                <a:highlight>
                  <a:srgbClr val="FFFF00"/>
                </a:highlight>
              </a:rPr>
              <a:t> underground utilities </a:t>
            </a:r>
            <a:r>
              <a:rPr lang="en-US" sz="1800" dirty="0">
                <a:highlight>
                  <a:srgbClr val="FFFF00"/>
                </a:highlight>
              </a:rPr>
              <a:t>likely to be encountered</a:t>
            </a:r>
            <a:r>
              <a:rPr lang="en-US" sz="1800" b="1" dirty="0">
                <a:highlight>
                  <a:srgbClr val="FFFF00"/>
                </a:highlight>
              </a:rPr>
              <a:t> before </a:t>
            </a:r>
            <a:r>
              <a:rPr lang="en-US" sz="1800" dirty="0">
                <a:highlight>
                  <a:srgbClr val="FFFF00"/>
                </a:highlight>
              </a:rPr>
              <a:t>the excavation </a:t>
            </a:r>
            <a:endParaRPr lang="en-US" sz="1800" b="1" dirty="0">
              <a:highlight>
                <a:srgbClr val="FFFF00"/>
              </a:highlight>
            </a:endParaRPr>
          </a:p>
          <a:p>
            <a:pPr marL="400050">
              <a:spcBef>
                <a:spcPts val="600"/>
              </a:spcBef>
              <a:spcAft>
                <a:spcPts val="600"/>
              </a:spcAft>
              <a:buFont typeface="Arial" panose="020B0604020202020204" pitchFamily="34" charset="0"/>
              <a:buChar char="•"/>
            </a:pPr>
            <a:r>
              <a:rPr lang="en-US" sz="1800" dirty="0">
                <a:highlight>
                  <a:srgbClr val="FFFF00"/>
                </a:highlight>
              </a:rPr>
              <a:t>Detect and test for </a:t>
            </a:r>
            <a:r>
              <a:rPr lang="en-US" sz="1800" b="1" dirty="0">
                <a:highlight>
                  <a:srgbClr val="FFFF00"/>
                </a:highlight>
              </a:rPr>
              <a:t>hazardous atmosphere(s) before anyone enters </a:t>
            </a:r>
            <a:r>
              <a:rPr lang="en-US" sz="1800" dirty="0">
                <a:highlight>
                  <a:srgbClr val="FFFF00"/>
                </a:highlight>
              </a:rPr>
              <a:t>the excavation if oxygen deficiency is foreseen</a:t>
            </a:r>
          </a:p>
          <a:p>
            <a:pPr marL="400050">
              <a:spcBef>
                <a:spcPts val="600"/>
              </a:spcBef>
              <a:spcAft>
                <a:spcPts val="600"/>
              </a:spcAft>
              <a:buFont typeface="Arial" panose="020B0604020202020204" pitchFamily="34" charset="0"/>
              <a:buChar char="•"/>
            </a:pPr>
            <a:r>
              <a:rPr lang="en-US" sz="1800" dirty="0"/>
              <a:t>Have the </a:t>
            </a:r>
            <a:r>
              <a:rPr lang="en-US" sz="1800" b="1" u="sng" dirty="0"/>
              <a:t>authority</a:t>
            </a:r>
            <a:r>
              <a:rPr lang="en-US" sz="1800" u="sng" dirty="0"/>
              <a:t> </a:t>
            </a:r>
            <a:r>
              <a:rPr lang="en-US" sz="1800" dirty="0"/>
              <a:t>to immediately </a:t>
            </a:r>
            <a:r>
              <a:rPr lang="en-US" sz="1800" b="1" dirty="0"/>
              <a:t>correct</a:t>
            </a:r>
            <a:r>
              <a:rPr lang="en-US" sz="1800" dirty="0"/>
              <a:t> any hazard(s) and </a:t>
            </a:r>
            <a:r>
              <a:rPr lang="en-US" sz="1800" b="1" dirty="0"/>
              <a:t>order</a:t>
            </a:r>
            <a:r>
              <a:rPr lang="en-US" sz="1800" dirty="0"/>
              <a:t> </a:t>
            </a:r>
            <a:r>
              <a:rPr lang="en-US" sz="1800" b="1" dirty="0"/>
              <a:t>employees</a:t>
            </a:r>
            <a:r>
              <a:rPr lang="en-US" sz="1800" dirty="0"/>
              <a:t> to </a:t>
            </a:r>
            <a:r>
              <a:rPr lang="en-US" sz="1800" b="1" dirty="0"/>
              <a:t>leave</a:t>
            </a:r>
            <a:r>
              <a:rPr lang="en-US" sz="1800" dirty="0"/>
              <a:t> the excavation until corrective action is taken</a:t>
            </a:r>
          </a:p>
          <a:p>
            <a:pPr marL="400050">
              <a:spcBef>
                <a:spcPts val="600"/>
              </a:spcBef>
              <a:spcAft>
                <a:spcPts val="600"/>
              </a:spcAft>
              <a:buFont typeface="Arial" panose="020B0604020202020204" pitchFamily="34" charset="0"/>
              <a:buChar char="•"/>
            </a:pPr>
            <a:r>
              <a:rPr lang="en-US" sz="1800" b="1" dirty="0"/>
              <a:t>If</a:t>
            </a:r>
            <a:r>
              <a:rPr lang="en-US" sz="1800" dirty="0"/>
              <a:t> there are </a:t>
            </a:r>
            <a:r>
              <a:rPr lang="en-US" sz="1800" b="1" dirty="0"/>
              <a:t>no existing hazard(s)</a:t>
            </a:r>
            <a:r>
              <a:rPr lang="en-US" sz="1800" dirty="0"/>
              <a:t>, the competent person can </a:t>
            </a:r>
            <a:r>
              <a:rPr lang="en-US" sz="1800" b="1" dirty="0"/>
              <a:t>leave the excavation site </a:t>
            </a:r>
            <a:r>
              <a:rPr lang="en-US" sz="1800" dirty="0"/>
              <a:t>for a </a:t>
            </a:r>
            <a:r>
              <a:rPr lang="en-US" sz="1800" b="1" dirty="0"/>
              <a:t>short time</a:t>
            </a:r>
            <a:r>
              <a:rPr lang="en-US" sz="1800" dirty="0"/>
              <a:t>, but must be </a:t>
            </a:r>
            <a:r>
              <a:rPr lang="en-US" sz="1800" b="1" dirty="0"/>
              <a:t>present when a protective system is moved.</a:t>
            </a:r>
            <a:endParaRPr lang="en-US" sz="1800" dirty="0"/>
          </a:p>
        </p:txBody>
      </p:sp>
      <p:pic>
        <p:nvPicPr>
          <p:cNvPr id="4" name="Picture 3" descr="Image shwing a competent person while inspecting a trench" title="Competent 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6" y="1881554"/>
            <a:ext cx="3056624" cy="2060546"/>
          </a:xfrm>
          <a:prstGeom prst="rect">
            <a:avLst/>
          </a:prstGeom>
        </p:spPr>
      </p:pic>
    </p:spTree>
    <p:extLst>
      <p:ext uri="{BB962C8B-B14F-4D97-AF65-F5344CB8AC3E}">
        <p14:creationId xmlns:p14="http://schemas.microsoft.com/office/powerpoint/2010/main" val="19533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47008" y="329104"/>
            <a:ext cx="6930737" cy="741160"/>
          </a:xfrm>
        </p:spPr>
        <p:txBody>
          <a:bodyPr/>
          <a:lstStyle/>
          <a:p>
            <a:r>
              <a:rPr lang="en-US" sz="2900" kern="1200" spc="150" dirty="0">
                <a:solidFill>
                  <a:schemeClr val="bg1"/>
                </a:solidFill>
                <a:latin typeface="Impact" panose="020B0806030902050204"/>
                <a:ea typeface="+mj-ea"/>
                <a:cs typeface="+mj-cs"/>
              </a:rPr>
              <a:t>Professional Engineer Responsibilities</a:t>
            </a:r>
          </a:p>
        </p:txBody>
      </p:sp>
      <p:sp>
        <p:nvSpPr>
          <p:cNvPr id="3" name="Content Placeholder 2"/>
          <p:cNvSpPr>
            <a:spLocks noGrp="1"/>
          </p:cNvSpPr>
          <p:nvPr>
            <p:ph idx="1"/>
          </p:nvPr>
        </p:nvSpPr>
        <p:spPr>
          <a:xfrm>
            <a:off x="195943" y="1338943"/>
            <a:ext cx="8651967" cy="5519057"/>
          </a:xfrm>
        </p:spPr>
        <p:txBody>
          <a:bodyPr>
            <a:normAutofit lnSpcReduction="10000"/>
          </a:bodyPr>
          <a:lstStyle/>
          <a:p>
            <a:pPr>
              <a:spcBef>
                <a:spcPts val="1200"/>
              </a:spcBef>
              <a:spcAft>
                <a:spcPts val="600"/>
              </a:spcAft>
            </a:pPr>
            <a:r>
              <a:rPr lang="en-US" sz="2800" b="1" dirty="0"/>
              <a:t>According to OSHA Subpart P,</a:t>
            </a:r>
          </a:p>
          <a:p>
            <a:pPr marL="800100" lvl="1" indent="-342900">
              <a:spcBef>
                <a:spcPts val="1200"/>
              </a:spcBef>
              <a:spcAft>
                <a:spcPts val="600"/>
              </a:spcAft>
              <a:buFont typeface="Arial" panose="020B0604020202020204" pitchFamily="34" charset="0"/>
              <a:buChar char="•"/>
            </a:pPr>
            <a:r>
              <a:rPr lang="en-US" sz="2400" b="1" dirty="0"/>
              <a:t> Sloping </a:t>
            </a:r>
            <a:r>
              <a:rPr lang="en-US" sz="2400" dirty="0"/>
              <a:t>and</a:t>
            </a:r>
            <a:r>
              <a:rPr lang="en-US" sz="2400" b="1" dirty="0"/>
              <a:t> benching </a:t>
            </a:r>
            <a:r>
              <a:rPr lang="en-US" sz="2400" dirty="0"/>
              <a:t>should be </a:t>
            </a:r>
            <a:r>
              <a:rPr lang="en-US" sz="2400" b="1" dirty="0"/>
              <a:t>designed</a:t>
            </a:r>
            <a:r>
              <a:rPr lang="en-US" sz="2400" dirty="0"/>
              <a:t> by                          a </a:t>
            </a:r>
            <a:r>
              <a:rPr lang="en-US" sz="2400" b="1" dirty="0"/>
              <a:t>Registered</a:t>
            </a:r>
            <a:r>
              <a:rPr lang="en-US" sz="2400" dirty="0"/>
              <a:t> </a:t>
            </a:r>
            <a:r>
              <a:rPr lang="en-US" sz="2400" b="1" dirty="0"/>
              <a:t>Professional Engineer (PE)                                          </a:t>
            </a:r>
            <a:r>
              <a:rPr lang="en-US" sz="2400" dirty="0"/>
              <a:t>for excavations</a:t>
            </a:r>
          </a:p>
          <a:p>
            <a:pPr marL="1200150" lvl="2">
              <a:spcBef>
                <a:spcPts val="1200"/>
              </a:spcBef>
              <a:spcAft>
                <a:spcPts val="600"/>
              </a:spcAft>
              <a:buFont typeface="Arial" panose="020B0604020202020204" pitchFamily="34" charset="0"/>
              <a:buChar char="•"/>
            </a:pPr>
            <a:r>
              <a:rPr lang="en-US" sz="2000" b="1" dirty="0"/>
              <a:t>Deeper than 20 </a:t>
            </a:r>
            <a:r>
              <a:rPr lang="en-US" sz="2000" dirty="0" err="1"/>
              <a:t>ft</a:t>
            </a:r>
            <a:r>
              <a:rPr lang="en-US" sz="2000" dirty="0"/>
              <a:t> for </a:t>
            </a:r>
            <a:r>
              <a:rPr lang="en-US" sz="2000" b="1" dirty="0"/>
              <a:t>any soil type </a:t>
            </a:r>
          </a:p>
          <a:p>
            <a:pPr marL="1200150" lvl="2">
              <a:spcBef>
                <a:spcPts val="1200"/>
              </a:spcBef>
              <a:spcAft>
                <a:spcPts val="600"/>
              </a:spcAft>
              <a:buFont typeface="Arial" panose="020B0604020202020204" pitchFamily="34" charset="0"/>
              <a:buChar char="•"/>
            </a:pPr>
            <a:r>
              <a:rPr lang="en-US" sz="2000" b="1" dirty="0"/>
              <a:t>Exceeding 5 </a:t>
            </a:r>
            <a:r>
              <a:rPr lang="en-US" sz="2000" b="1" dirty="0" err="1"/>
              <a:t>ft</a:t>
            </a:r>
            <a:r>
              <a:rPr lang="en-US" sz="2000" b="1" dirty="0"/>
              <a:t> </a:t>
            </a:r>
            <a:r>
              <a:rPr lang="en-US" sz="2000" dirty="0"/>
              <a:t>in depth in </a:t>
            </a:r>
            <a:r>
              <a:rPr lang="en-US" sz="2000" b="1" dirty="0"/>
              <a:t>Type C soils</a:t>
            </a:r>
          </a:p>
          <a:p>
            <a:pPr marL="800100" lvl="1" indent="-342900">
              <a:spcBef>
                <a:spcPts val="1200"/>
              </a:spcBef>
              <a:spcAft>
                <a:spcPts val="600"/>
              </a:spcAft>
              <a:buFont typeface="Arial" panose="020B0604020202020204" pitchFamily="34" charset="0"/>
              <a:buChar char="•"/>
            </a:pPr>
            <a:r>
              <a:rPr lang="en-US" sz="2400" b="1" dirty="0"/>
              <a:t>Shoring and shielding </a:t>
            </a:r>
            <a:r>
              <a:rPr lang="en-US" sz="2400" dirty="0"/>
              <a:t>protection systems </a:t>
            </a:r>
            <a:r>
              <a:rPr lang="en-US" sz="2400" b="1" dirty="0"/>
              <a:t>based</a:t>
            </a:r>
            <a:r>
              <a:rPr lang="en-US" sz="2400" dirty="0"/>
              <a:t> on </a:t>
            </a:r>
            <a:r>
              <a:rPr lang="en-US" sz="2400" b="1" dirty="0"/>
              <a:t>manufacturer’s data </a:t>
            </a:r>
            <a:r>
              <a:rPr lang="en-US" sz="2400" dirty="0"/>
              <a:t>must be built by the contractor after approval by a PE.</a:t>
            </a:r>
          </a:p>
          <a:p>
            <a:pPr marL="800100" lvl="1" indent="-342900">
              <a:spcBef>
                <a:spcPts val="1200"/>
              </a:spcBef>
              <a:spcAft>
                <a:spcPts val="600"/>
              </a:spcAft>
              <a:buFont typeface="Arial" panose="020B0604020202020204" pitchFamily="34" charset="0"/>
              <a:buChar char="•"/>
            </a:pPr>
            <a:r>
              <a:rPr lang="en-US" sz="2400" b="1" dirty="0"/>
              <a:t>When </a:t>
            </a:r>
            <a:r>
              <a:rPr lang="en-US" sz="2400" dirty="0"/>
              <a:t>an </a:t>
            </a:r>
            <a:r>
              <a:rPr lang="en-US" sz="2400" b="1" dirty="0"/>
              <a:t>alternate system </a:t>
            </a:r>
            <a:r>
              <a:rPr lang="en-US" sz="2400" dirty="0"/>
              <a:t>(e.g. sheet piling) is to be used, for which the OSHA Subpart P does not provide guidance, a PE must design that system and supervise construction.</a:t>
            </a:r>
          </a:p>
        </p:txBody>
      </p:sp>
      <p:pic>
        <p:nvPicPr>
          <p:cNvPr id="4" name="Picture 3" descr="Image showing a professional engineer seal." title="Professional Engine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785" y="1782672"/>
            <a:ext cx="2143125" cy="2143125"/>
          </a:xfrm>
          <a:prstGeom prst="rect">
            <a:avLst/>
          </a:prstGeom>
        </p:spPr>
      </p:pic>
    </p:spTree>
    <p:extLst>
      <p:ext uri="{BB962C8B-B14F-4D97-AF65-F5344CB8AC3E}">
        <p14:creationId xmlns:p14="http://schemas.microsoft.com/office/powerpoint/2010/main" val="3407602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9AAB82-F639-4157-96D7-4C868E179387}"/>
              </a:ext>
            </a:extLst>
          </p:cNvPr>
          <p:cNvSpPr>
            <a:spLocks noGrp="1"/>
          </p:cNvSpPr>
          <p:nvPr>
            <p:ph type="title"/>
          </p:nvPr>
        </p:nvSpPr>
        <p:spPr>
          <a:xfrm>
            <a:off x="1594022" y="2575926"/>
            <a:ext cx="6400799" cy="2082571"/>
          </a:xfrm>
        </p:spPr>
        <p:txBody>
          <a:bodyPr/>
          <a:lstStyle/>
          <a:p>
            <a:pPr>
              <a:spcAft>
                <a:spcPts val="1200"/>
              </a:spcAft>
            </a:pPr>
            <a:r>
              <a:rPr lang="en-US" dirty="0"/>
              <a:t>OTHER EXCAVATION HAZARDS</a:t>
            </a:r>
            <a:endParaRPr lang="en-US" sz="4800" dirty="0"/>
          </a:p>
        </p:txBody>
      </p:sp>
    </p:spTree>
    <p:extLst>
      <p:ext uri="{BB962C8B-B14F-4D97-AF65-F5344CB8AC3E}">
        <p14:creationId xmlns:p14="http://schemas.microsoft.com/office/powerpoint/2010/main" val="3358951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652156" y="139485"/>
            <a:ext cx="7096990" cy="928042"/>
          </a:xfrm>
        </p:spPr>
        <p:txBody>
          <a:bodyPr/>
          <a:lstStyle/>
          <a:p>
            <a:r>
              <a:rPr lang="en-US" sz="2900" kern="1200" spc="150" dirty="0">
                <a:solidFill>
                  <a:schemeClr val="bg1"/>
                </a:solidFill>
                <a:latin typeface="Impact" panose="020B0806030902050204"/>
                <a:ea typeface="+mj-ea"/>
                <a:cs typeface="+mj-cs"/>
              </a:rPr>
              <a:t>Other Excavation and Trenching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Hazards</a:t>
            </a:r>
          </a:p>
        </p:txBody>
      </p:sp>
      <p:sp>
        <p:nvSpPr>
          <p:cNvPr id="10" name="Content Placeholder 2"/>
          <p:cNvSpPr>
            <a:spLocks noGrp="1"/>
          </p:cNvSpPr>
          <p:nvPr>
            <p:ph idx="1"/>
          </p:nvPr>
        </p:nvSpPr>
        <p:spPr>
          <a:xfrm>
            <a:off x="0" y="1363850"/>
            <a:ext cx="9144000" cy="5330863"/>
          </a:xfrm>
        </p:spPr>
        <p:txBody>
          <a:bodyPr>
            <a:normAutofit/>
          </a:bodyPr>
          <a:lstStyle/>
          <a:p>
            <a:pPr>
              <a:spcBef>
                <a:spcPts val="1200"/>
              </a:spcBef>
              <a:spcAft>
                <a:spcPts val="1200"/>
              </a:spcAft>
            </a:pPr>
            <a:r>
              <a:rPr lang="en-US" sz="2800" b="1" dirty="0"/>
              <a:t>Besides</a:t>
            </a:r>
            <a:r>
              <a:rPr lang="en-US" sz="2800" dirty="0"/>
              <a:t> cave-ins, hazards include</a:t>
            </a:r>
          </a:p>
          <a:p>
            <a:pPr marL="800100" lvl="1" indent="-342900">
              <a:spcBef>
                <a:spcPts val="1200"/>
              </a:spcBef>
              <a:spcAft>
                <a:spcPts val="1200"/>
              </a:spcAft>
              <a:buFont typeface="Arial" panose="020B0604020202020204" pitchFamily="34" charset="0"/>
              <a:buChar char="•"/>
            </a:pPr>
            <a:r>
              <a:rPr lang="en-US" sz="2400" dirty="0"/>
              <a:t>Workers</a:t>
            </a:r>
            <a:r>
              <a:rPr lang="en-US" sz="2400" b="1" dirty="0"/>
              <a:t> struck-by </a:t>
            </a:r>
            <a:r>
              <a:rPr lang="en-US" sz="2400" dirty="0"/>
              <a:t>equipment/loads</a:t>
            </a:r>
          </a:p>
          <a:p>
            <a:pPr marL="800100" lvl="1" indent="-342900">
              <a:spcBef>
                <a:spcPts val="1200"/>
              </a:spcBef>
              <a:spcAft>
                <a:spcPts val="1200"/>
              </a:spcAft>
              <a:buFont typeface="Arial" panose="020B0604020202020204" pitchFamily="34" charset="0"/>
              <a:buChar char="•"/>
            </a:pPr>
            <a:r>
              <a:rPr lang="en-US" sz="2400" dirty="0"/>
              <a:t>People</a:t>
            </a:r>
            <a:r>
              <a:rPr lang="en-US" sz="2400" b="1" dirty="0"/>
              <a:t> falling </a:t>
            </a:r>
            <a:r>
              <a:rPr lang="en-US" sz="2400" dirty="0"/>
              <a:t>from above into trenches</a:t>
            </a:r>
          </a:p>
          <a:p>
            <a:pPr marL="800100" lvl="1" indent="-342900">
              <a:spcBef>
                <a:spcPts val="1200"/>
              </a:spcBef>
              <a:spcAft>
                <a:spcPts val="1200"/>
              </a:spcAft>
              <a:buFont typeface="Arial" panose="020B0604020202020204" pitchFamily="34" charset="0"/>
              <a:buChar char="•"/>
            </a:pPr>
            <a:r>
              <a:rPr lang="en-US" sz="2400" b="1" dirty="0"/>
              <a:t>Falling loads </a:t>
            </a:r>
            <a:r>
              <a:rPr lang="en-US" sz="2400" dirty="0"/>
              <a:t>or </a:t>
            </a:r>
            <a:r>
              <a:rPr lang="en-US" sz="2400" b="1" dirty="0"/>
              <a:t>equipment</a:t>
            </a:r>
            <a:r>
              <a:rPr lang="en-US" sz="2400" dirty="0"/>
              <a:t> into trenches </a:t>
            </a:r>
          </a:p>
          <a:p>
            <a:pPr marL="800100" lvl="1" indent="-342900">
              <a:spcBef>
                <a:spcPts val="1200"/>
              </a:spcBef>
              <a:spcAft>
                <a:spcPts val="1200"/>
              </a:spcAft>
              <a:buFont typeface="Arial" panose="020B0604020202020204" pitchFamily="34" charset="0"/>
              <a:buChar char="•"/>
            </a:pPr>
            <a:r>
              <a:rPr lang="en-US" sz="2400" b="1" dirty="0"/>
              <a:t>Contact</a:t>
            </a:r>
            <a:r>
              <a:rPr lang="en-US" sz="2400" dirty="0"/>
              <a:t> with </a:t>
            </a:r>
            <a:r>
              <a:rPr lang="en-US" sz="2400" b="1" dirty="0"/>
              <a:t>overhead</a:t>
            </a:r>
            <a:r>
              <a:rPr lang="en-US" sz="2400" dirty="0"/>
              <a:t> and </a:t>
            </a:r>
            <a:r>
              <a:rPr lang="en-US" sz="2400" b="1" dirty="0"/>
              <a:t>underground</a:t>
            </a:r>
            <a:r>
              <a:rPr lang="en-US" sz="2400" dirty="0"/>
              <a:t> </a:t>
            </a:r>
            <a:r>
              <a:rPr lang="en-US" sz="2400" b="1" dirty="0"/>
              <a:t>power                                             lines</a:t>
            </a:r>
          </a:p>
          <a:p>
            <a:pPr marL="800100" lvl="1" indent="-342900">
              <a:spcBef>
                <a:spcPts val="1200"/>
              </a:spcBef>
              <a:spcAft>
                <a:spcPts val="1200"/>
              </a:spcAft>
              <a:buFont typeface="Arial" panose="020B0604020202020204" pitchFamily="34" charset="0"/>
              <a:buChar char="•"/>
            </a:pPr>
            <a:r>
              <a:rPr lang="en-US" sz="2400" b="1" dirty="0"/>
              <a:t>Hazardous atmospheres</a:t>
            </a:r>
            <a:r>
              <a:rPr lang="en-US" sz="2400" dirty="0"/>
              <a:t> - toxic fumes, fire,                                       explosion, electrocution and water/pressure </a:t>
            </a:r>
          </a:p>
          <a:p>
            <a:pPr marL="800100" lvl="1" indent="-342900">
              <a:spcBef>
                <a:spcPts val="1200"/>
              </a:spcBef>
              <a:spcAft>
                <a:spcPts val="1200"/>
              </a:spcAft>
              <a:buFont typeface="Arial" panose="020B0604020202020204" pitchFamily="34" charset="0"/>
              <a:buChar char="•"/>
            </a:pPr>
            <a:r>
              <a:rPr lang="en-US" sz="2400" b="1" dirty="0"/>
              <a:t>Stability of adjacent structures</a:t>
            </a:r>
          </a:p>
        </p:txBody>
      </p:sp>
      <p:pic>
        <p:nvPicPr>
          <p:cNvPr id="2" name="Picture 1" descr="Image showing a person jumping over the trench" title="Other excavation and trenching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913" y="1365381"/>
            <a:ext cx="2638425" cy="1733550"/>
          </a:xfrm>
          <a:prstGeom prst="rect">
            <a:avLst/>
          </a:prstGeom>
        </p:spPr>
      </p:pic>
      <p:pic>
        <p:nvPicPr>
          <p:cNvPr id="11" name="Picture 10" descr="A corss sign displaying a hazard." title="A cross sign">
            <a:extLst>
              <a:ext uri="{FF2B5EF4-FFF2-40B4-BE49-F238E27FC236}">
                <a16:creationId xmlns:a16="http://schemas.microsoft.com/office/drawing/2014/main" id="{6EDC70A5-C6B2-4E21-8449-9CAEC39856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2980" y="1500855"/>
            <a:ext cx="829128" cy="896190"/>
          </a:xfrm>
          <a:prstGeom prst="rect">
            <a:avLst/>
          </a:prstGeom>
        </p:spPr>
      </p:pic>
      <p:pic>
        <p:nvPicPr>
          <p:cNvPr id="5" name="Picture 4" descr="Image showing hazardous atmosphere warning sign" title="Other excavation and trenching hazard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12980" y="3126694"/>
            <a:ext cx="1306015" cy="1805173"/>
          </a:xfrm>
          <a:prstGeom prst="rect">
            <a:avLst/>
          </a:prstGeom>
        </p:spPr>
      </p:pic>
      <p:pic>
        <p:nvPicPr>
          <p:cNvPr id="6" name="Picture 5" descr="Image illustrating the effect of excavation to adjacent structures' stability" title="Other excavation and trenching hazards">
            <a:extLst>
              <a:ext uri="{FF2B5EF4-FFF2-40B4-BE49-F238E27FC236}">
                <a16:creationId xmlns:a16="http://schemas.microsoft.com/office/drawing/2014/main" id="{75874211-7C41-44DF-8530-951C72E9332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55309" y="4907227"/>
            <a:ext cx="2221359" cy="1802502"/>
          </a:xfrm>
          <a:prstGeom prst="rect">
            <a:avLst/>
          </a:prstGeom>
        </p:spPr>
      </p:pic>
    </p:spTree>
    <p:extLst>
      <p:ext uri="{BB962C8B-B14F-4D97-AF65-F5344CB8AC3E}">
        <p14:creationId xmlns:p14="http://schemas.microsoft.com/office/powerpoint/2010/main" val="1323626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Struck-by Hazards </a:t>
            </a:r>
          </a:p>
        </p:txBody>
      </p:sp>
      <p:sp>
        <p:nvSpPr>
          <p:cNvPr id="5" name="Content Placeholder 2"/>
          <p:cNvSpPr>
            <a:spLocks noGrp="1"/>
          </p:cNvSpPr>
          <p:nvPr>
            <p:ph idx="1"/>
          </p:nvPr>
        </p:nvSpPr>
        <p:spPr>
          <a:xfrm>
            <a:off x="130628" y="1363851"/>
            <a:ext cx="8860971" cy="5098942"/>
          </a:xfrm>
        </p:spPr>
        <p:txBody>
          <a:bodyPr>
            <a:normAutofit fontScale="92500" lnSpcReduction="20000"/>
          </a:bodyPr>
          <a:lstStyle/>
          <a:p>
            <a:pPr>
              <a:spcAft>
                <a:spcPts val="1200"/>
              </a:spcAft>
              <a:buFont typeface="Arial" panose="020B0604020202020204" pitchFamily="34" charset="0"/>
              <a:buChar char="•"/>
            </a:pPr>
            <a:r>
              <a:rPr lang="en-US" sz="2600" b="1" dirty="0"/>
              <a:t>Struck-by hazards </a:t>
            </a:r>
            <a:r>
              <a:rPr lang="en-US" sz="2600" dirty="0"/>
              <a:t>are caused by </a:t>
            </a:r>
            <a:r>
              <a:rPr lang="en-US" sz="2600" b="1" dirty="0"/>
              <a:t>falling loads or materials                                   </a:t>
            </a:r>
            <a:r>
              <a:rPr lang="en-US" sz="2600" dirty="0"/>
              <a:t>(from moving equipment), or by moving traffic in road highway </a:t>
            </a:r>
            <a:r>
              <a:rPr lang="en-US" sz="2600" b="1" dirty="0" err="1"/>
              <a:t>workzones</a:t>
            </a:r>
            <a:endParaRPr lang="en-US" sz="2600" b="1" dirty="0"/>
          </a:p>
          <a:p>
            <a:pPr>
              <a:spcAft>
                <a:spcPts val="1200"/>
              </a:spcAft>
            </a:pPr>
            <a:r>
              <a:rPr lang="en-US" sz="2600" dirty="0"/>
              <a:t>Some of the </a:t>
            </a:r>
            <a:r>
              <a:rPr lang="en-US" sz="2600" b="1" dirty="0"/>
              <a:t>common reasons </a:t>
            </a:r>
            <a:r>
              <a:rPr lang="en-US" sz="2600" dirty="0"/>
              <a:t>for </a:t>
            </a:r>
            <a:r>
              <a:rPr lang="en-US" sz="2600" b="1" dirty="0"/>
              <a:t>struck-by accidents </a:t>
            </a:r>
          </a:p>
          <a:p>
            <a:pPr marL="800100" lvl="1" indent="-342900">
              <a:spcAft>
                <a:spcPts val="1200"/>
              </a:spcAft>
              <a:buFont typeface="Arial" panose="020B0604020202020204" pitchFamily="34" charset="0"/>
              <a:buChar char="•"/>
            </a:pPr>
            <a:r>
              <a:rPr lang="en-US" sz="2200" dirty="0"/>
              <a:t>Entering the </a:t>
            </a:r>
            <a:r>
              <a:rPr lang="en-US" sz="2200" b="1" dirty="0"/>
              <a:t>excavator’s swing area (</a:t>
            </a:r>
            <a:r>
              <a:rPr lang="en-US" sz="2200" dirty="0"/>
              <a:t>moving equipment/parts</a:t>
            </a:r>
            <a:r>
              <a:rPr lang="en-US" sz="2200" b="1" dirty="0"/>
              <a:t>)</a:t>
            </a:r>
          </a:p>
          <a:p>
            <a:pPr marL="800100" lvl="1" indent="-342900">
              <a:spcAft>
                <a:spcPts val="1200"/>
              </a:spcAft>
              <a:buFont typeface="Arial" panose="020B0604020202020204" pitchFamily="34" charset="0"/>
              <a:buChar char="•"/>
            </a:pPr>
            <a:r>
              <a:rPr lang="en-US" sz="2200" b="1" dirty="0"/>
              <a:t>Unsafe rigging methods </a:t>
            </a:r>
            <a:r>
              <a:rPr lang="en-US" sz="2200" dirty="0"/>
              <a:t>(e.g. when dragging a trench shield)</a:t>
            </a:r>
          </a:p>
          <a:p>
            <a:pPr marL="800100" lvl="1" indent="-342900">
              <a:spcAft>
                <a:spcPts val="1200"/>
              </a:spcAft>
              <a:buFont typeface="Arial" panose="020B0604020202020204" pitchFamily="34" charset="0"/>
              <a:buChar char="•"/>
            </a:pPr>
            <a:r>
              <a:rPr lang="en-US" sz="2200" dirty="0">
                <a:highlight>
                  <a:srgbClr val="FFFF00"/>
                </a:highlight>
              </a:rPr>
              <a:t>Not taking necessary precautions in </a:t>
            </a:r>
            <a:r>
              <a:rPr lang="en-US" sz="2200" dirty="0" err="1">
                <a:highlight>
                  <a:srgbClr val="FFFF00"/>
                </a:highlight>
              </a:rPr>
              <a:t>workzones</a:t>
            </a:r>
            <a:r>
              <a:rPr lang="en-US" sz="2200" dirty="0">
                <a:highlight>
                  <a:srgbClr val="FFFF00"/>
                </a:highlight>
              </a:rPr>
              <a:t> (</a:t>
            </a:r>
            <a:r>
              <a:rPr lang="en-US" sz="2200" dirty="0" err="1">
                <a:highlight>
                  <a:srgbClr val="FFFF00"/>
                </a:highlight>
              </a:rPr>
              <a:t>e.g</a:t>
            </a:r>
            <a:r>
              <a:rPr lang="en-US" sz="2200" dirty="0">
                <a:highlight>
                  <a:srgbClr val="FFFF00"/>
                </a:highlight>
              </a:rPr>
              <a:t> high visibility vests)</a:t>
            </a:r>
          </a:p>
          <a:p>
            <a:pPr>
              <a:spcAft>
                <a:spcPts val="1200"/>
              </a:spcAft>
              <a:buFont typeface="Arial" panose="020B0604020202020204" pitchFamily="34" charset="0"/>
              <a:buChar char="•"/>
            </a:pPr>
            <a:r>
              <a:rPr lang="en-US" sz="2600" b="1" dirty="0"/>
              <a:t>Soil spoil </a:t>
            </a:r>
            <a:r>
              <a:rPr lang="en-US" sz="2600" dirty="0"/>
              <a:t>and other </a:t>
            </a:r>
            <a:r>
              <a:rPr lang="en-US" sz="2600" b="1" dirty="0"/>
              <a:t>equipment </a:t>
            </a:r>
            <a:r>
              <a:rPr lang="en-US" sz="2600" dirty="0"/>
              <a:t>must be                                                       placed</a:t>
            </a:r>
            <a:r>
              <a:rPr lang="en-US" sz="2600" b="1" dirty="0"/>
              <a:t> </a:t>
            </a:r>
            <a:r>
              <a:rPr lang="en-US" sz="2600" dirty="0"/>
              <a:t>at least </a:t>
            </a:r>
            <a:r>
              <a:rPr lang="en-US" sz="2600" b="1" dirty="0"/>
              <a:t>2 </a:t>
            </a:r>
            <a:r>
              <a:rPr lang="en-US" sz="2600" b="1" dirty="0" err="1"/>
              <a:t>ft</a:t>
            </a:r>
            <a:r>
              <a:rPr lang="en-US" sz="2600" b="1" dirty="0"/>
              <a:t> from excavation                                                   edge</a:t>
            </a:r>
          </a:p>
          <a:p>
            <a:pPr>
              <a:spcAft>
                <a:spcPts val="1200"/>
              </a:spcAft>
              <a:buFont typeface="Arial" panose="020B0604020202020204" pitchFamily="34" charset="0"/>
              <a:buChar char="•"/>
            </a:pPr>
            <a:r>
              <a:rPr lang="en-US" sz="2600" b="1" dirty="0"/>
              <a:t>No one allowed under a                                                                                      suspended load, </a:t>
            </a:r>
            <a:r>
              <a:rPr lang="en-US" sz="2600" dirty="0"/>
              <a:t>or the                                                                                             </a:t>
            </a:r>
            <a:r>
              <a:rPr lang="en-US" sz="2600" b="1" dirty="0"/>
              <a:t>boom, arm, or bucket</a:t>
            </a:r>
          </a:p>
        </p:txBody>
      </p:sp>
      <p:pic>
        <p:nvPicPr>
          <p:cNvPr id="3" name="Picture 2" descr="Image showing an excavator placing soil spoil away from the edge" title="Struck-by hazards in excav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721" y="4329253"/>
            <a:ext cx="2466975" cy="1847850"/>
          </a:xfrm>
          <a:prstGeom prst="rect">
            <a:avLst/>
          </a:prstGeom>
        </p:spPr>
      </p:pic>
      <p:pic>
        <p:nvPicPr>
          <p:cNvPr id="4" name="Picture 3" descr="Image showing an excavator rigging a pipe " title="Struck-by hazard in excavati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07224" y="5091813"/>
            <a:ext cx="1533595" cy="1594482"/>
          </a:xfrm>
          <a:prstGeom prst="rect">
            <a:avLst/>
          </a:prstGeom>
        </p:spPr>
      </p:pic>
    </p:spTree>
    <p:extLst>
      <p:ext uri="{BB962C8B-B14F-4D97-AF65-F5344CB8AC3E}">
        <p14:creationId xmlns:p14="http://schemas.microsoft.com/office/powerpoint/2010/main" val="470777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Falling Into Hazards</a:t>
            </a:r>
          </a:p>
        </p:txBody>
      </p:sp>
      <p:sp>
        <p:nvSpPr>
          <p:cNvPr id="5" name="Content Placeholder 2"/>
          <p:cNvSpPr>
            <a:spLocks noGrp="1"/>
          </p:cNvSpPr>
          <p:nvPr>
            <p:ph idx="1"/>
          </p:nvPr>
        </p:nvSpPr>
        <p:spPr>
          <a:xfrm>
            <a:off x="112426" y="1558977"/>
            <a:ext cx="5761432" cy="4903816"/>
          </a:xfrm>
        </p:spPr>
        <p:txBody>
          <a:bodyPr>
            <a:normAutofit/>
          </a:bodyPr>
          <a:lstStyle/>
          <a:p>
            <a:pPr>
              <a:spcBef>
                <a:spcPts val="1200"/>
              </a:spcBef>
              <a:spcAft>
                <a:spcPts val="1200"/>
              </a:spcAft>
            </a:pPr>
            <a:r>
              <a:rPr lang="en-US" sz="2800" b="1" dirty="0"/>
              <a:t>Proper protection </a:t>
            </a:r>
            <a:r>
              <a:rPr lang="en-US" sz="2800" dirty="0"/>
              <a:t>(such as </a:t>
            </a:r>
            <a:r>
              <a:rPr lang="en-US" sz="2800" b="1" dirty="0"/>
              <a:t>signs/barricades</a:t>
            </a:r>
            <a:r>
              <a:rPr lang="en-US" sz="2800" dirty="0"/>
              <a:t>) must be </a:t>
            </a:r>
            <a:r>
              <a:rPr lang="en-US" sz="2800" b="1" dirty="0"/>
              <a:t>installed</a:t>
            </a:r>
            <a:r>
              <a:rPr lang="en-US" sz="2800" dirty="0"/>
              <a:t> around the excavation </a:t>
            </a:r>
            <a:r>
              <a:rPr lang="en-US" sz="2800" b="1" dirty="0"/>
              <a:t>to prevent direct falls </a:t>
            </a:r>
            <a:r>
              <a:rPr lang="en-US" sz="2800" dirty="0"/>
              <a:t>into excavation floor.</a:t>
            </a:r>
          </a:p>
          <a:p>
            <a:pPr>
              <a:spcBef>
                <a:spcPts val="1200"/>
              </a:spcBef>
              <a:spcAft>
                <a:spcPts val="1200"/>
              </a:spcAft>
            </a:pPr>
            <a:endParaRPr lang="en-US" sz="2800" dirty="0"/>
          </a:p>
          <a:p>
            <a:pPr>
              <a:spcBef>
                <a:spcPts val="1200"/>
              </a:spcBef>
              <a:spcAft>
                <a:spcPts val="1200"/>
              </a:spcAft>
            </a:pPr>
            <a:r>
              <a:rPr lang="en-US" sz="2800" dirty="0"/>
              <a:t>Besides people, </a:t>
            </a:r>
            <a:r>
              <a:rPr lang="en-US" sz="2800" b="1" dirty="0"/>
              <a:t>machinery (equipment)</a:t>
            </a:r>
            <a:r>
              <a:rPr lang="en-US" sz="2800" dirty="0"/>
              <a:t> can </a:t>
            </a:r>
            <a:r>
              <a:rPr lang="en-US" sz="2800" b="1" dirty="0"/>
              <a:t>fall into </a:t>
            </a:r>
            <a:r>
              <a:rPr lang="en-US" sz="2800" dirty="0"/>
              <a:t>the            trench.</a:t>
            </a:r>
          </a:p>
          <a:p>
            <a:pPr marL="457200" lvl="1" indent="0">
              <a:spcAft>
                <a:spcPts val="1200"/>
              </a:spcAft>
            </a:pPr>
            <a:endParaRPr lang="en-US" dirty="0"/>
          </a:p>
        </p:txBody>
      </p:sp>
      <p:pic>
        <p:nvPicPr>
          <p:cNvPr id="3" name="Picture 2" descr="Image showing a barricade" title="Fall hazards in excav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022" y="1485400"/>
            <a:ext cx="2692545" cy="2143125"/>
          </a:xfrm>
          <a:prstGeom prst="rect">
            <a:avLst/>
          </a:prstGeom>
        </p:spPr>
      </p:pic>
      <p:pic>
        <p:nvPicPr>
          <p:cNvPr id="6" name="Picture 5" descr="Image showing a bobcat falled into an excavation." title="Fall into hazard"/>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92001" y="3628525"/>
            <a:ext cx="3190875" cy="2712718"/>
          </a:xfrm>
          <a:prstGeom prst="rect">
            <a:avLst/>
          </a:prstGeom>
        </p:spPr>
      </p:pic>
      <p:pic>
        <p:nvPicPr>
          <p:cNvPr id="12" name="Picture 11" descr="A corss sign displaying a hazard." title="A cross sign">
            <a:extLst>
              <a:ext uri="{FF2B5EF4-FFF2-40B4-BE49-F238E27FC236}">
                <a16:creationId xmlns:a16="http://schemas.microsoft.com/office/drawing/2014/main" id="{DC2BA443-C043-4B01-A9FE-B5E7ED9AD9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49239" y="4536789"/>
            <a:ext cx="829128" cy="896190"/>
          </a:xfrm>
          <a:prstGeom prst="rect">
            <a:avLst/>
          </a:prstGeom>
        </p:spPr>
      </p:pic>
    </p:spTree>
    <p:extLst>
      <p:ext uri="{BB962C8B-B14F-4D97-AF65-F5344CB8AC3E}">
        <p14:creationId xmlns:p14="http://schemas.microsoft.com/office/powerpoint/2010/main" val="4092028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Underground/Overhead Utilities </a:t>
            </a:r>
          </a:p>
        </p:txBody>
      </p:sp>
      <p:sp>
        <p:nvSpPr>
          <p:cNvPr id="5" name="Content Placeholder 2"/>
          <p:cNvSpPr>
            <a:spLocks noGrp="1"/>
          </p:cNvSpPr>
          <p:nvPr>
            <p:ph idx="1"/>
          </p:nvPr>
        </p:nvSpPr>
        <p:spPr>
          <a:xfrm>
            <a:off x="112426" y="1363851"/>
            <a:ext cx="9031574" cy="5098942"/>
          </a:xfrm>
        </p:spPr>
        <p:txBody>
          <a:bodyPr>
            <a:noAutofit/>
          </a:bodyPr>
          <a:lstStyle/>
          <a:p>
            <a:pPr>
              <a:spcAft>
                <a:spcPts val="1200"/>
              </a:spcAft>
            </a:pPr>
            <a:r>
              <a:rPr lang="en-US" sz="2800" dirty="0"/>
              <a:t>OSHA requires </a:t>
            </a:r>
            <a:r>
              <a:rPr lang="en-US" sz="2600" b="1" dirty="0"/>
              <a:t>underground utility </a:t>
            </a:r>
            <a:r>
              <a:rPr lang="en-US" sz="2600" dirty="0"/>
              <a:t>lines to be </a:t>
            </a:r>
            <a:r>
              <a:rPr lang="en-US" sz="2600" b="1" dirty="0"/>
              <a:t>located before starting work</a:t>
            </a:r>
            <a:endParaRPr lang="en-US" sz="2600" dirty="0"/>
          </a:p>
          <a:p>
            <a:pPr lvl="1">
              <a:spcAft>
                <a:spcPts val="1200"/>
              </a:spcAft>
              <a:buFont typeface="Arial" panose="020B0604020202020204" pitchFamily="34" charset="0"/>
              <a:buChar char="•"/>
            </a:pPr>
            <a:r>
              <a:rPr lang="en-US" sz="2000" dirty="0"/>
              <a:t>they pose </a:t>
            </a:r>
            <a:r>
              <a:rPr lang="en-US" sz="2000" b="1" dirty="0"/>
              <a:t>fire</a:t>
            </a:r>
            <a:r>
              <a:rPr lang="en-US" sz="2000" dirty="0"/>
              <a:t>, </a:t>
            </a:r>
            <a:r>
              <a:rPr lang="en-US" sz="2000" b="1" dirty="0"/>
              <a:t>explosion</a:t>
            </a:r>
            <a:r>
              <a:rPr lang="en-US" sz="2000" dirty="0"/>
              <a:t> or</a:t>
            </a:r>
            <a:r>
              <a:rPr lang="en-US" sz="2000" b="1" dirty="0"/>
              <a:t> electrocution </a:t>
            </a:r>
            <a:r>
              <a:rPr lang="en-US" sz="2000" dirty="0"/>
              <a:t>hazards</a:t>
            </a:r>
          </a:p>
          <a:p>
            <a:pPr>
              <a:spcAft>
                <a:spcPts val="1200"/>
              </a:spcAft>
            </a:pPr>
            <a:r>
              <a:rPr lang="en-US" sz="2600" dirty="0"/>
              <a:t>Besides </a:t>
            </a:r>
            <a:r>
              <a:rPr lang="en-US" sz="2600" b="1" dirty="0"/>
              <a:t>injury </a:t>
            </a:r>
            <a:r>
              <a:rPr lang="en-US" sz="2600" dirty="0"/>
              <a:t>hazard, there is also potential                                  for </a:t>
            </a:r>
            <a:r>
              <a:rPr lang="en-US" sz="2600" b="1" dirty="0"/>
              <a:t>disruption of utility services </a:t>
            </a:r>
          </a:p>
          <a:p>
            <a:pPr>
              <a:spcAft>
                <a:spcPts val="1200"/>
              </a:spcAft>
            </a:pPr>
            <a:r>
              <a:rPr lang="en-US" sz="2600" b="1" dirty="0"/>
              <a:t>No work </a:t>
            </a:r>
            <a:r>
              <a:rPr lang="en-US" sz="2600" dirty="0"/>
              <a:t>must be conducted </a:t>
            </a:r>
            <a:r>
              <a:rPr lang="en-US" sz="2600" b="1" dirty="0"/>
              <a:t>within  10 </a:t>
            </a:r>
            <a:r>
              <a:rPr lang="en-US" sz="2600" b="1" dirty="0" err="1"/>
              <a:t>ft</a:t>
            </a:r>
            <a:r>
              <a:rPr lang="en-US" sz="2600" b="1" dirty="0"/>
              <a:t>                                  </a:t>
            </a:r>
            <a:r>
              <a:rPr lang="en-US" sz="2600" dirty="0"/>
              <a:t>of </a:t>
            </a:r>
            <a:r>
              <a:rPr lang="en-US" sz="2600" b="1" dirty="0"/>
              <a:t>power lines</a:t>
            </a:r>
            <a:r>
              <a:rPr lang="en-US" sz="2600" dirty="0"/>
              <a:t>.</a:t>
            </a:r>
          </a:p>
          <a:p>
            <a:pPr lvl="1">
              <a:spcAft>
                <a:spcPts val="1200"/>
              </a:spcAft>
              <a:buFont typeface="Arial" panose="020B0604020202020204" pitchFamily="34" charset="0"/>
              <a:buChar char="•"/>
            </a:pPr>
            <a:r>
              <a:rPr lang="en-US" sz="2000" b="1" dirty="0"/>
              <a:t>If work must be within 10 </a:t>
            </a:r>
            <a:r>
              <a:rPr lang="en-US" sz="2000" b="1" dirty="0" err="1"/>
              <a:t>ft</a:t>
            </a:r>
            <a:r>
              <a:rPr lang="en-US" sz="2000" b="1" dirty="0"/>
              <a:t> of  power lines</a:t>
            </a:r>
            <a:r>
              <a:rPr lang="en-US" sz="2000" dirty="0"/>
              <a:t>, the </a:t>
            </a:r>
            <a:r>
              <a:rPr lang="en-US" sz="2000" b="1" dirty="0"/>
              <a:t>utility company </a:t>
            </a:r>
            <a:r>
              <a:rPr lang="en-US" sz="2000" dirty="0"/>
              <a:t>must be informed so as to </a:t>
            </a:r>
            <a:r>
              <a:rPr lang="en-US" sz="2000" b="1" dirty="0"/>
              <a:t>coordinate work schedules </a:t>
            </a:r>
            <a:r>
              <a:rPr lang="en-US" sz="2000" dirty="0"/>
              <a:t>(to de-energize, or temporarily relocate/raise the lines)</a:t>
            </a:r>
          </a:p>
        </p:txBody>
      </p:sp>
      <p:pic>
        <p:nvPicPr>
          <p:cNvPr id="3" name="Picture 2" descr="An image showing an excavator in contact with a overhead powerline" title="Overhead powerline hazard">
            <a:extLst>
              <a:ext uri="{FF2B5EF4-FFF2-40B4-BE49-F238E27FC236}">
                <a16:creationId xmlns:a16="http://schemas.microsoft.com/office/drawing/2014/main" id="{F97ED937-87E0-4145-9458-C9DCBE3DE4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6318" y="1926708"/>
            <a:ext cx="2121592" cy="2944623"/>
          </a:xfrm>
          <a:prstGeom prst="rect">
            <a:avLst/>
          </a:prstGeom>
        </p:spPr>
      </p:pic>
    </p:spTree>
    <p:extLst>
      <p:ext uri="{BB962C8B-B14F-4D97-AF65-F5344CB8AC3E}">
        <p14:creationId xmlns:p14="http://schemas.microsoft.com/office/powerpoint/2010/main" val="357992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8740" y="445169"/>
            <a:ext cx="8229600" cy="855983"/>
          </a:xfrm>
        </p:spPr>
        <p:txBody>
          <a:bodyPr/>
          <a:lstStyle/>
          <a:p>
            <a:r>
              <a:rPr lang="en-US" sz="2900" kern="1200" spc="150" dirty="0">
                <a:solidFill>
                  <a:schemeClr val="bg1"/>
                </a:solidFill>
                <a:latin typeface="Impact" panose="020B0806030902050204"/>
              </a:rPr>
              <a:t>Training Content</a:t>
            </a:r>
            <a:endParaRPr lang="en-US" sz="2900" kern="1200" spc="150" dirty="0">
              <a:solidFill>
                <a:schemeClr val="bg1"/>
              </a:solidFill>
              <a:latin typeface="Impact" panose="020B0806030902050204"/>
              <a:ea typeface="+mj-ea"/>
              <a:cs typeface="+mj-cs"/>
            </a:endParaRPr>
          </a:p>
        </p:txBody>
      </p:sp>
      <p:sp>
        <p:nvSpPr>
          <p:cNvPr id="3" name="Content Placeholder 2"/>
          <p:cNvSpPr>
            <a:spLocks noGrp="1"/>
          </p:cNvSpPr>
          <p:nvPr>
            <p:ph idx="1"/>
          </p:nvPr>
        </p:nvSpPr>
        <p:spPr>
          <a:xfrm>
            <a:off x="176646" y="1672936"/>
            <a:ext cx="8335984" cy="4640778"/>
          </a:xfrm>
        </p:spPr>
        <p:txBody>
          <a:bodyPr/>
          <a:lstStyle/>
          <a:p>
            <a:pPr marL="457200" lvl="2" indent="-168275" algn="just" defTabSz="685800" eaLnBrk="1" hangingPunct="1">
              <a:lnSpc>
                <a:spcPct val="105000"/>
              </a:lnSpc>
              <a:spcBef>
                <a:spcPts val="700"/>
              </a:spcBef>
              <a:buClr>
                <a:schemeClr val="tx2"/>
              </a:buClr>
              <a:buFont typeface="Arial" panose="020B0604020202020204" pitchFamily="34" charset="0"/>
              <a:buChar char="•"/>
            </a:pPr>
            <a:r>
              <a:rPr lang="en-US" sz="2800" b="1" kern="1200" dirty="0">
                <a:ea typeface="+mn-ea"/>
                <a:cs typeface="+mn-cs"/>
              </a:rPr>
              <a:t>Introduction</a:t>
            </a:r>
          </a:p>
          <a:p>
            <a:pPr marL="914400" lvl="3" algn="just" defTabSz="685800" eaLnBrk="1" hangingPunct="1">
              <a:lnSpc>
                <a:spcPct val="105000"/>
              </a:lnSpc>
              <a:spcBef>
                <a:spcPts val="700"/>
              </a:spcBef>
              <a:buClr>
                <a:schemeClr val="tx2"/>
              </a:buClr>
              <a:buFont typeface="Arial" panose="020B0604020202020204" pitchFamily="34" charset="0"/>
              <a:buChar char="•"/>
            </a:pPr>
            <a:r>
              <a:rPr lang="en-US" sz="2400" kern="1200" dirty="0">
                <a:ea typeface="+mn-ea"/>
                <a:cs typeface="+mn-cs"/>
              </a:rPr>
              <a:t>Workers’ Rights under the OSH Act</a:t>
            </a:r>
          </a:p>
          <a:p>
            <a:pPr marL="914400" lvl="3" algn="just" defTabSz="685800" eaLnBrk="1" hangingPunct="1">
              <a:lnSpc>
                <a:spcPct val="105000"/>
              </a:lnSpc>
              <a:spcBef>
                <a:spcPts val="700"/>
              </a:spcBef>
              <a:buClr>
                <a:schemeClr val="tx2"/>
              </a:buClr>
              <a:buFont typeface="Arial" panose="020B0604020202020204" pitchFamily="34" charset="0"/>
              <a:buChar char="•"/>
            </a:pPr>
            <a:r>
              <a:rPr lang="en-US" sz="2400" kern="1200" dirty="0">
                <a:ea typeface="+mn-ea"/>
                <a:cs typeface="+mn-cs"/>
              </a:rPr>
              <a:t>Excavations and trenches</a:t>
            </a:r>
          </a:p>
          <a:p>
            <a:pPr marL="914400" lvl="3" algn="just" defTabSz="685800" eaLnBrk="1" hangingPunct="1">
              <a:lnSpc>
                <a:spcPct val="105000"/>
              </a:lnSpc>
              <a:spcBef>
                <a:spcPts val="700"/>
              </a:spcBef>
              <a:buClr>
                <a:schemeClr val="tx2"/>
              </a:buClr>
              <a:buFont typeface="Arial" panose="020B0604020202020204" pitchFamily="34" charset="0"/>
              <a:buChar char="•"/>
            </a:pPr>
            <a:r>
              <a:rPr lang="en-US" sz="2400" kern="1200" dirty="0">
                <a:ea typeface="+mn-ea"/>
                <a:cs typeface="+mn-cs"/>
              </a:rPr>
              <a:t>How cave-ins occur and cause fatality</a:t>
            </a:r>
          </a:p>
          <a:p>
            <a:pPr marL="914400" lvl="3" algn="just" defTabSz="685800" eaLnBrk="1" hangingPunct="1">
              <a:lnSpc>
                <a:spcPct val="105000"/>
              </a:lnSpc>
              <a:spcBef>
                <a:spcPts val="700"/>
              </a:spcBef>
              <a:buClr>
                <a:schemeClr val="tx2"/>
              </a:buClr>
              <a:buFont typeface="Arial" panose="020B0604020202020204" pitchFamily="34" charset="0"/>
              <a:buChar char="•"/>
            </a:pPr>
            <a:r>
              <a:rPr lang="en-US" sz="2400" kern="1200" dirty="0">
                <a:ea typeface="+mn-ea"/>
                <a:cs typeface="+mn-cs"/>
              </a:rPr>
              <a:t>Excavation and trenching fatality and injury </a:t>
            </a:r>
          </a:p>
          <a:p>
            <a:pPr marL="914400" lvl="3" algn="just" defTabSz="685800" eaLnBrk="1" hangingPunct="1">
              <a:lnSpc>
                <a:spcPct val="105000"/>
              </a:lnSpc>
              <a:spcBef>
                <a:spcPts val="700"/>
              </a:spcBef>
              <a:buClr>
                <a:schemeClr val="tx2"/>
              </a:buClr>
              <a:buFont typeface="Arial" panose="020B0604020202020204" pitchFamily="34" charset="0"/>
              <a:buChar char="•"/>
            </a:pPr>
            <a:r>
              <a:rPr lang="en-US" sz="2400" kern="1200" dirty="0">
                <a:ea typeface="+mn-ea"/>
                <a:cs typeface="+mn-cs"/>
              </a:rPr>
              <a:t>OSHA Standard on excavations (29 CFR 1926 Subpart P)</a:t>
            </a:r>
          </a:p>
          <a:p>
            <a:pPr lvl="4" algn="just" defTabSz="685800" eaLnBrk="1" hangingPunct="1">
              <a:lnSpc>
                <a:spcPct val="105000"/>
              </a:lnSpc>
              <a:spcBef>
                <a:spcPts val="700"/>
              </a:spcBef>
              <a:buClr>
                <a:schemeClr val="tx2"/>
              </a:buClr>
              <a:buFont typeface="Arial" panose="020B0604020202020204" pitchFamily="34" charset="0"/>
              <a:buChar char="•"/>
            </a:pPr>
            <a:endParaRPr lang="en-US" altLang="en-US" sz="1800" kern="1200" dirty="0">
              <a:ea typeface="+mn-ea"/>
              <a:cs typeface="+mn-cs"/>
            </a:endParaRPr>
          </a:p>
          <a:p>
            <a:pPr>
              <a:lnSpc>
                <a:spcPct val="105000"/>
              </a:lnSpc>
            </a:pPr>
            <a:endParaRPr lang="en-US" sz="1800" dirty="0"/>
          </a:p>
          <a:p>
            <a:pPr>
              <a:lnSpc>
                <a:spcPct val="105000"/>
              </a:lnSpc>
            </a:pPr>
            <a:endParaRPr lang="en-US" sz="1800" dirty="0"/>
          </a:p>
        </p:txBody>
      </p:sp>
    </p:spTree>
    <p:extLst>
      <p:ext uri="{BB962C8B-B14F-4D97-AF65-F5344CB8AC3E}">
        <p14:creationId xmlns:p14="http://schemas.microsoft.com/office/powerpoint/2010/main" val="2593579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Hazardous Atmosphere and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Respiratory Protection/Ventilation</a:t>
            </a:r>
          </a:p>
        </p:txBody>
      </p:sp>
      <p:sp>
        <p:nvSpPr>
          <p:cNvPr id="6" name="Content Placeholder 2"/>
          <p:cNvSpPr>
            <a:spLocks noGrp="1"/>
          </p:cNvSpPr>
          <p:nvPr>
            <p:ph idx="1"/>
          </p:nvPr>
        </p:nvSpPr>
        <p:spPr>
          <a:xfrm>
            <a:off x="0" y="1363851"/>
            <a:ext cx="8847910" cy="5296722"/>
          </a:xfrm>
        </p:spPr>
        <p:txBody>
          <a:bodyPr>
            <a:normAutofit lnSpcReduction="10000"/>
          </a:bodyPr>
          <a:lstStyle/>
          <a:p>
            <a:pPr>
              <a:spcAft>
                <a:spcPts val="1200"/>
              </a:spcAft>
            </a:pPr>
            <a:r>
              <a:rPr lang="en-US" sz="2400" b="1" dirty="0"/>
              <a:t>Hazardous atmospheres </a:t>
            </a:r>
            <a:r>
              <a:rPr lang="en-US" sz="2400" dirty="0"/>
              <a:t>may occur in excavations </a:t>
            </a:r>
            <a:r>
              <a:rPr lang="en-US" sz="2400" b="1" dirty="0"/>
              <a:t>near landfills</a:t>
            </a:r>
            <a:r>
              <a:rPr lang="en-US" sz="2400" dirty="0"/>
              <a:t>, </a:t>
            </a:r>
            <a:r>
              <a:rPr lang="en-US" sz="2400" b="1" dirty="0"/>
              <a:t>leaking gas lines </a:t>
            </a:r>
            <a:r>
              <a:rPr lang="en-US" sz="2400" dirty="0"/>
              <a:t>or </a:t>
            </a:r>
            <a:r>
              <a:rPr lang="en-US" sz="2400" b="1" dirty="0"/>
              <a:t>storage tanks</a:t>
            </a:r>
            <a:r>
              <a:rPr lang="en-US" sz="2400" dirty="0"/>
              <a:t>; also in </a:t>
            </a:r>
            <a:r>
              <a:rPr lang="en-US" sz="2400" b="1" dirty="0"/>
              <a:t>sewers</a:t>
            </a:r>
            <a:r>
              <a:rPr lang="en-US" sz="2400" dirty="0"/>
              <a:t>, and in other </a:t>
            </a:r>
            <a:r>
              <a:rPr lang="en-US" sz="2400" b="1" dirty="0"/>
              <a:t>confined spaces</a:t>
            </a:r>
            <a:r>
              <a:rPr lang="en-US" sz="2400" dirty="0"/>
              <a:t>. </a:t>
            </a:r>
          </a:p>
          <a:p>
            <a:pPr marL="800100" lvl="1" indent="-342900">
              <a:spcAft>
                <a:spcPts val="1200"/>
              </a:spcAft>
              <a:buFont typeface="Arial" panose="020B0604020202020204" pitchFamily="34" charset="0"/>
              <a:buChar char="•"/>
            </a:pPr>
            <a:r>
              <a:rPr lang="en-US" sz="2200" dirty="0"/>
              <a:t>A </a:t>
            </a:r>
            <a:r>
              <a:rPr lang="en-US" sz="2200" b="1" dirty="0"/>
              <a:t>competent person </a:t>
            </a:r>
            <a:r>
              <a:rPr lang="en-US" sz="2200" dirty="0"/>
              <a:t>must </a:t>
            </a:r>
            <a:r>
              <a:rPr lang="en-US" sz="2200" b="1" dirty="0"/>
              <a:t>test</a:t>
            </a:r>
            <a:r>
              <a:rPr lang="en-US" sz="2200" dirty="0"/>
              <a:t> for </a:t>
            </a:r>
            <a:r>
              <a:rPr lang="en-US" sz="2200" b="1" dirty="0"/>
              <a:t>oxygen</a:t>
            </a:r>
            <a:r>
              <a:rPr lang="en-US" sz="2200" dirty="0"/>
              <a:t> </a:t>
            </a:r>
            <a:r>
              <a:rPr lang="en-US" sz="2200" b="1" dirty="0"/>
              <a:t>deficiency</a:t>
            </a:r>
            <a:r>
              <a:rPr lang="en-US" sz="2200" dirty="0"/>
              <a:t> and other hazards </a:t>
            </a:r>
            <a:r>
              <a:rPr lang="en-US" sz="2200" b="1" dirty="0"/>
              <a:t>before anyone enters the excavation</a:t>
            </a:r>
            <a:r>
              <a:rPr lang="en-US" sz="2200" dirty="0"/>
              <a:t>.</a:t>
            </a:r>
          </a:p>
          <a:p>
            <a:pPr marL="1200150" lvl="2" indent="-342900">
              <a:spcAft>
                <a:spcPts val="1200"/>
              </a:spcAft>
              <a:buFont typeface="Arial" panose="020B0604020202020204" pitchFamily="34" charset="0"/>
              <a:buChar char="•"/>
            </a:pPr>
            <a:r>
              <a:rPr lang="en-US" sz="1800" b="1" dirty="0"/>
              <a:t>Oxygen</a:t>
            </a:r>
            <a:r>
              <a:rPr lang="en-US" sz="1800" dirty="0"/>
              <a:t> levels should </a:t>
            </a:r>
            <a:r>
              <a:rPr lang="en-US" sz="1800" b="1" dirty="0"/>
              <a:t>not </a:t>
            </a:r>
            <a:r>
              <a:rPr lang="en-US" sz="1800" dirty="0"/>
              <a:t>be</a:t>
            </a:r>
            <a:r>
              <a:rPr lang="en-US" sz="1800" b="1" dirty="0"/>
              <a:t>  less than 19.5 %</a:t>
            </a:r>
            <a:endParaRPr lang="en-US" sz="2000" b="1" dirty="0"/>
          </a:p>
          <a:p>
            <a:pPr marL="800100" lvl="1" indent="-342900">
              <a:spcAft>
                <a:spcPts val="1200"/>
              </a:spcAft>
              <a:buFont typeface="Arial" panose="020B0604020202020204" pitchFamily="34" charset="0"/>
              <a:buChar char="•"/>
            </a:pPr>
            <a:endParaRPr lang="en-US" sz="2000" b="1" dirty="0"/>
          </a:p>
          <a:p>
            <a:pPr marL="800100" lvl="1" indent="-342900">
              <a:spcAft>
                <a:spcPts val="1200"/>
              </a:spcAft>
              <a:buFont typeface="Arial" panose="020B0604020202020204" pitchFamily="34" charset="0"/>
              <a:buChar char="•"/>
            </a:pPr>
            <a:endParaRPr lang="en-US" sz="2000" b="1" dirty="0"/>
          </a:p>
          <a:p>
            <a:pPr marL="800100" lvl="1" indent="-342900">
              <a:spcAft>
                <a:spcPts val="1200"/>
              </a:spcAft>
              <a:buFont typeface="Arial" panose="020B0604020202020204" pitchFamily="34" charset="0"/>
              <a:buChar char="•"/>
            </a:pPr>
            <a:endParaRPr lang="en-US" sz="2000" b="1" dirty="0"/>
          </a:p>
          <a:p>
            <a:pPr>
              <a:spcAft>
                <a:spcPts val="1200"/>
              </a:spcAft>
            </a:pPr>
            <a:r>
              <a:rPr lang="en-US" sz="2400" dirty="0"/>
              <a:t>Proper </a:t>
            </a:r>
            <a:r>
              <a:rPr lang="en-US" sz="2400" b="1" dirty="0"/>
              <a:t>respirators</a:t>
            </a:r>
            <a:r>
              <a:rPr lang="en-US" sz="2400" dirty="0"/>
              <a:t> and/or </a:t>
            </a:r>
            <a:r>
              <a:rPr lang="en-US" sz="2400" b="1" dirty="0"/>
              <a:t>ventilation system </a:t>
            </a:r>
            <a:r>
              <a:rPr lang="en-US" sz="2400" dirty="0"/>
              <a:t>must be                                   used when hazardous atmospheres are present in a trench/ excavation.</a:t>
            </a:r>
          </a:p>
        </p:txBody>
      </p:sp>
      <p:pic>
        <p:nvPicPr>
          <p:cNvPr id="3" name="Picture 2" descr="Image showing hazardous atmosphere warning sign" title="Hazardous Atmosp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91" y="3627719"/>
            <a:ext cx="2154478" cy="1731331"/>
          </a:xfrm>
          <a:prstGeom prst="rect">
            <a:avLst/>
          </a:prstGeom>
        </p:spPr>
      </p:pic>
      <p:pic>
        <p:nvPicPr>
          <p:cNvPr id="5" name="Picture 4" descr="Image showing a device that measures oxygen level" title="Hazardous Atmosphe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4748" y="3674095"/>
            <a:ext cx="1706066" cy="1638578"/>
          </a:xfrm>
          <a:prstGeom prst="rect">
            <a:avLst/>
          </a:prstGeom>
        </p:spPr>
      </p:pic>
      <p:pic>
        <p:nvPicPr>
          <p:cNvPr id="4" name="Picture 3" descr="Image showinga person in a hazmat suit" title="HazMat Su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0950" y="3053861"/>
            <a:ext cx="1543050" cy="2971800"/>
          </a:xfrm>
          <a:prstGeom prst="rect">
            <a:avLst/>
          </a:prstGeom>
        </p:spPr>
      </p:pic>
    </p:spTree>
    <p:extLst>
      <p:ext uri="{BB962C8B-B14F-4D97-AF65-F5344CB8AC3E}">
        <p14:creationId xmlns:p14="http://schemas.microsoft.com/office/powerpoint/2010/main" val="2187386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845069"/>
          </a:xfrm>
        </p:spPr>
        <p:txBody>
          <a:bodyPr/>
          <a:lstStyle/>
          <a:p>
            <a:r>
              <a:rPr lang="en-US" sz="2900" kern="1200" spc="150" dirty="0">
                <a:solidFill>
                  <a:schemeClr val="bg1"/>
                </a:solidFill>
                <a:latin typeface="Impact" panose="020B0806030902050204"/>
                <a:ea typeface="+mj-ea"/>
                <a:cs typeface="+mj-cs"/>
              </a:rPr>
              <a:t>Adjacent Structures</a:t>
            </a:r>
          </a:p>
        </p:txBody>
      </p:sp>
      <p:sp>
        <p:nvSpPr>
          <p:cNvPr id="5" name="Content Placeholder 2"/>
          <p:cNvSpPr>
            <a:spLocks noGrp="1"/>
          </p:cNvSpPr>
          <p:nvPr>
            <p:ph idx="1"/>
          </p:nvPr>
        </p:nvSpPr>
        <p:spPr>
          <a:xfrm>
            <a:off x="0" y="1281659"/>
            <a:ext cx="9144000" cy="5576341"/>
          </a:xfrm>
        </p:spPr>
        <p:txBody>
          <a:bodyPr>
            <a:normAutofit/>
          </a:bodyPr>
          <a:lstStyle/>
          <a:p>
            <a:pPr>
              <a:spcAft>
                <a:spcPts val="1200"/>
              </a:spcAft>
            </a:pPr>
            <a:r>
              <a:rPr lang="en-US" sz="2400" dirty="0"/>
              <a:t>Excavation work </a:t>
            </a:r>
            <a:r>
              <a:rPr lang="en-US" sz="2400" b="1" dirty="0"/>
              <a:t>endangers</a:t>
            </a:r>
            <a:r>
              <a:rPr lang="en-US" sz="2400" dirty="0"/>
              <a:t> stability of </a:t>
            </a:r>
            <a:r>
              <a:rPr lang="en-US" sz="2400" b="1" dirty="0"/>
              <a:t>adjacent structures</a:t>
            </a:r>
            <a:endParaRPr lang="en-US" sz="2400" dirty="0"/>
          </a:p>
          <a:p>
            <a:pPr marL="800100" lvl="1" indent="-342900">
              <a:spcAft>
                <a:spcPts val="1200"/>
              </a:spcAft>
              <a:buFont typeface="Arial" panose="020B0604020202020204" pitchFamily="34" charset="0"/>
              <a:buChar char="•"/>
            </a:pPr>
            <a:r>
              <a:rPr lang="en-US" sz="2000" dirty="0"/>
              <a:t>Collapse of adjacent structures puts </a:t>
            </a:r>
            <a:r>
              <a:rPr lang="en-US" sz="2000" b="1" dirty="0"/>
              <a:t>occupants</a:t>
            </a:r>
            <a:r>
              <a:rPr lang="en-US" sz="2000" dirty="0"/>
              <a:t> and </a:t>
            </a:r>
            <a:r>
              <a:rPr lang="en-US" sz="2000" b="1" dirty="0"/>
              <a:t>workers at risk</a:t>
            </a:r>
          </a:p>
          <a:p>
            <a:pPr>
              <a:spcAft>
                <a:spcPts val="1200"/>
              </a:spcAft>
            </a:pPr>
            <a:r>
              <a:rPr lang="en-US" sz="2400" b="1" dirty="0"/>
              <a:t>Structures</a:t>
            </a:r>
            <a:r>
              <a:rPr lang="en-US" sz="2400" dirty="0"/>
              <a:t>, </a:t>
            </a:r>
            <a:r>
              <a:rPr lang="en-US" sz="2400" b="1" dirty="0"/>
              <a:t>roadways</a:t>
            </a:r>
            <a:r>
              <a:rPr lang="en-US" sz="2400" dirty="0"/>
              <a:t>, and </a:t>
            </a:r>
            <a:r>
              <a:rPr lang="en-US" sz="2400" b="1" dirty="0"/>
              <a:t>sidewalks</a:t>
            </a:r>
            <a:r>
              <a:rPr lang="en-US" sz="2400" dirty="0"/>
              <a:t> adjacent to excavations must be  </a:t>
            </a:r>
            <a:r>
              <a:rPr lang="en-US" sz="2400" b="1" dirty="0"/>
              <a:t>adequately supported </a:t>
            </a:r>
            <a:r>
              <a:rPr lang="en-US" sz="2400" dirty="0"/>
              <a:t>when conducting excavation </a:t>
            </a:r>
          </a:p>
          <a:p>
            <a:pPr>
              <a:spcAft>
                <a:spcPts val="1200"/>
              </a:spcAft>
            </a:pPr>
            <a:r>
              <a:rPr lang="en-US" sz="2400" dirty="0"/>
              <a:t>Use an </a:t>
            </a:r>
            <a:r>
              <a:rPr lang="en-US" sz="2400" b="1" dirty="0"/>
              <a:t>appropriate support </a:t>
            </a:r>
            <a:r>
              <a:rPr lang="en-US" sz="2400" dirty="0"/>
              <a:t>system (such as </a:t>
            </a:r>
            <a:r>
              <a:rPr lang="en-US" sz="2400" b="1" dirty="0"/>
              <a:t>shoring </a:t>
            </a:r>
            <a:r>
              <a:rPr lang="en-US" sz="2400" dirty="0"/>
              <a:t>or </a:t>
            </a:r>
            <a:r>
              <a:rPr lang="en-US" sz="2400" b="1" dirty="0"/>
              <a:t>bracing</a:t>
            </a:r>
            <a:r>
              <a:rPr lang="en-US" sz="2400" dirty="0"/>
              <a:t>) if stability of </a:t>
            </a:r>
            <a:r>
              <a:rPr lang="en-US" sz="2400" b="1" dirty="0"/>
              <a:t>nearby buildings</a:t>
            </a:r>
            <a:r>
              <a:rPr lang="en-US" sz="2400" dirty="0"/>
              <a:t>, </a:t>
            </a:r>
            <a:r>
              <a:rPr lang="en-US" sz="2400" b="1" dirty="0"/>
              <a:t>sidewalks</a:t>
            </a:r>
            <a:r>
              <a:rPr lang="en-US" sz="2400" dirty="0"/>
              <a:t>, and </a:t>
            </a:r>
            <a:r>
              <a:rPr lang="en-US" sz="2400" b="1" dirty="0"/>
              <a:t>roads </a:t>
            </a:r>
            <a:r>
              <a:rPr lang="en-US" sz="2400" dirty="0"/>
              <a:t>is affected.</a:t>
            </a:r>
          </a:p>
          <a:p>
            <a:pPr marL="800100" lvl="1" indent="-342900">
              <a:spcAft>
                <a:spcPts val="1200"/>
              </a:spcAft>
              <a:buFont typeface="Arial" panose="020B0604020202020204" pitchFamily="34" charset="0"/>
              <a:buChar char="•"/>
            </a:pPr>
            <a:r>
              <a:rPr lang="en-US" sz="2400" dirty="0"/>
              <a:t>Do not excavate </a:t>
            </a:r>
            <a:r>
              <a:rPr lang="en-US" sz="2400" b="1" dirty="0"/>
              <a:t>below the base of                                        footing / </a:t>
            </a:r>
            <a:r>
              <a:rPr lang="en-US" sz="2400" dirty="0"/>
              <a:t>foundation, </a:t>
            </a:r>
            <a:r>
              <a:rPr lang="en-US" sz="2400" b="1" dirty="0"/>
              <a:t>unless</a:t>
            </a:r>
          </a:p>
          <a:p>
            <a:pPr marL="1200150" lvl="2" indent="-342900">
              <a:spcAft>
                <a:spcPts val="1200"/>
              </a:spcAft>
              <a:buFont typeface="Arial" panose="020B0604020202020204" pitchFamily="34" charset="0"/>
              <a:buChar char="•"/>
            </a:pPr>
            <a:r>
              <a:rPr lang="en-US" sz="2000" dirty="0"/>
              <a:t>A </a:t>
            </a:r>
            <a:r>
              <a:rPr lang="en-US" sz="2000" b="1" dirty="0"/>
              <a:t>support system </a:t>
            </a:r>
            <a:r>
              <a:rPr lang="en-US" sz="2000" dirty="0"/>
              <a:t>that keeps the </a:t>
            </a:r>
            <a:r>
              <a:rPr lang="en-US" sz="2000" b="1" dirty="0"/>
              <a:t>structure                                              stable </a:t>
            </a:r>
            <a:r>
              <a:rPr lang="en-US" sz="2000" dirty="0"/>
              <a:t>and</a:t>
            </a:r>
            <a:r>
              <a:rPr lang="en-US" sz="2000" b="1" dirty="0"/>
              <a:t> protects workers  </a:t>
            </a:r>
            <a:r>
              <a:rPr lang="en-US" sz="2000" dirty="0"/>
              <a:t>is in place  </a:t>
            </a:r>
          </a:p>
          <a:p>
            <a:pPr marL="1200150" lvl="2" indent="-342900">
              <a:spcAft>
                <a:spcPts val="1200"/>
              </a:spcAft>
              <a:buFont typeface="Arial" panose="020B0604020202020204" pitchFamily="34" charset="0"/>
              <a:buChar char="•"/>
            </a:pPr>
            <a:r>
              <a:rPr lang="en-US" sz="2000" b="1" dirty="0"/>
              <a:t> A </a:t>
            </a:r>
            <a:r>
              <a:rPr lang="en-US" sz="2000" dirty="0"/>
              <a:t>registered </a:t>
            </a:r>
            <a:r>
              <a:rPr lang="en-US" sz="2000" b="1" dirty="0"/>
              <a:t>Professional Engineer (P.E.) </a:t>
            </a:r>
            <a:r>
              <a:rPr lang="en-US" sz="2000" dirty="0"/>
              <a:t>determines the </a:t>
            </a:r>
            <a:r>
              <a:rPr lang="en-US" sz="2000" b="1" dirty="0"/>
              <a:t>structure will not be affected by the excavation.</a:t>
            </a:r>
          </a:p>
        </p:txBody>
      </p:sp>
      <p:pic>
        <p:nvPicPr>
          <p:cNvPr id="6" name="Picture 5" descr="Image showing appropriately supported excavation  next to an adjacent structure. " title="Adjacent stru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105" y="4130532"/>
            <a:ext cx="2690736" cy="1987861"/>
          </a:xfrm>
          <a:prstGeom prst="rect">
            <a:avLst/>
          </a:prstGeom>
        </p:spPr>
      </p:pic>
    </p:spTree>
    <p:extLst>
      <p:ext uri="{BB962C8B-B14F-4D97-AF65-F5344CB8AC3E}">
        <p14:creationId xmlns:p14="http://schemas.microsoft.com/office/powerpoint/2010/main" val="3876803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845069"/>
          </a:xfrm>
        </p:spPr>
        <p:txBody>
          <a:bodyPr/>
          <a:lstStyle/>
          <a:p>
            <a:r>
              <a:rPr lang="en-US" sz="2900" kern="1200" spc="150" dirty="0">
                <a:solidFill>
                  <a:schemeClr val="bg1"/>
                </a:solidFill>
                <a:latin typeface="Impact" panose="020B0806030902050204"/>
                <a:ea typeface="+mj-ea"/>
                <a:cs typeface="+mj-cs"/>
              </a:rPr>
              <a:t>Emergency Rescue Operations </a:t>
            </a:r>
          </a:p>
        </p:txBody>
      </p:sp>
      <p:sp>
        <p:nvSpPr>
          <p:cNvPr id="5" name="Content Placeholder 2"/>
          <p:cNvSpPr>
            <a:spLocks noGrp="1"/>
          </p:cNvSpPr>
          <p:nvPr>
            <p:ph idx="1"/>
          </p:nvPr>
        </p:nvSpPr>
        <p:spPr>
          <a:xfrm>
            <a:off x="0" y="1363850"/>
            <a:ext cx="9144000" cy="5494149"/>
          </a:xfrm>
        </p:spPr>
        <p:txBody>
          <a:bodyPr>
            <a:normAutofit fontScale="92500" lnSpcReduction="20000"/>
          </a:bodyPr>
          <a:lstStyle/>
          <a:p>
            <a:pPr>
              <a:spcAft>
                <a:spcPts val="1200"/>
              </a:spcAft>
            </a:pPr>
            <a:r>
              <a:rPr lang="en-US" sz="2400" b="1" dirty="0"/>
              <a:t>65 %</a:t>
            </a:r>
            <a:r>
              <a:rPr lang="en-US" sz="2400" dirty="0"/>
              <a:t> of all would be </a:t>
            </a:r>
            <a:r>
              <a:rPr lang="en-US" sz="2400" b="1" dirty="0"/>
              <a:t>rescuers</a:t>
            </a:r>
            <a:r>
              <a:rPr lang="en-US" sz="2400" dirty="0"/>
              <a:t> become </a:t>
            </a:r>
            <a:r>
              <a:rPr lang="en-US" sz="2400" b="1" dirty="0"/>
              <a:t>victims,</a:t>
            </a:r>
            <a:r>
              <a:rPr lang="en-US" sz="2400" dirty="0"/>
              <a:t> because proper safety procedures are not followed.</a:t>
            </a:r>
          </a:p>
          <a:p>
            <a:pPr>
              <a:spcAft>
                <a:spcPts val="1200"/>
              </a:spcAft>
            </a:pPr>
            <a:r>
              <a:rPr lang="en-US" sz="2400" dirty="0"/>
              <a:t>In the event of any </a:t>
            </a:r>
            <a:r>
              <a:rPr lang="en-US" sz="2400" b="1" dirty="0"/>
              <a:t>emergency situation </a:t>
            </a:r>
            <a:r>
              <a:rPr lang="en-US" sz="2400" dirty="0"/>
              <a:t>requiring rescue from an excavation </a:t>
            </a:r>
          </a:p>
          <a:p>
            <a:pPr marL="800100" lvl="1" indent="-342900">
              <a:spcAft>
                <a:spcPts val="1200"/>
              </a:spcAft>
              <a:buFont typeface="Arial" panose="020B0604020202020204" pitchFamily="34" charset="0"/>
              <a:buChar char="•"/>
            </a:pPr>
            <a:r>
              <a:rPr lang="en-US" sz="2200" dirty="0"/>
              <a:t>Workers will </a:t>
            </a:r>
            <a:r>
              <a:rPr lang="en-US" sz="2200" b="1" dirty="0"/>
              <a:t>not enter</a:t>
            </a:r>
            <a:r>
              <a:rPr lang="en-US" sz="2200" dirty="0"/>
              <a:t> an </a:t>
            </a:r>
            <a:r>
              <a:rPr lang="en-US" sz="2200" b="1" dirty="0"/>
              <a:t>unprotected excavation </a:t>
            </a:r>
            <a:r>
              <a:rPr lang="en-US" sz="2200" dirty="0"/>
              <a:t>to perform rescue. </a:t>
            </a:r>
          </a:p>
          <a:p>
            <a:pPr marL="800100" lvl="1" indent="-342900">
              <a:spcAft>
                <a:spcPts val="1200"/>
              </a:spcAft>
              <a:buFont typeface="Arial" panose="020B0604020202020204" pitchFamily="34" charset="0"/>
              <a:buChar char="•"/>
            </a:pPr>
            <a:r>
              <a:rPr lang="en-US" sz="2200" b="1" dirty="0"/>
              <a:t>Local emergency </a:t>
            </a:r>
            <a:r>
              <a:rPr lang="en-US" sz="2200" dirty="0"/>
              <a:t>services will be </a:t>
            </a:r>
            <a:r>
              <a:rPr lang="en-US" sz="2200" b="1" dirty="0"/>
              <a:t>notified</a:t>
            </a:r>
            <a:endParaRPr lang="en-US" sz="2000" dirty="0"/>
          </a:p>
          <a:p>
            <a:pPr>
              <a:spcAft>
                <a:spcPts val="1200"/>
              </a:spcAft>
            </a:pPr>
            <a:r>
              <a:rPr lang="en-US" sz="2400" b="1" dirty="0">
                <a:highlight>
                  <a:srgbClr val="FFFF00"/>
                </a:highlight>
              </a:rPr>
              <a:t>If hazardous atmospheric conditions exist </a:t>
            </a:r>
            <a:r>
              <a:rPr lang="en-US" sz="2400" dirty="0">
                <a:highlight>
                  <a:srgbClr val="FFFF00"/>
                </a:highlight>
              </a:rPr>
              <a:t>or may reasonably be expected to develop in an excavation, </a:t>
            </a:r>
            <a:r>
              <a:rPr lang="en-US" sz="2400" b="1" dirty="0">
                <a:highlight>
                  <a:srgbClr val="FFFF00"/>
                </a:highlight>
              </a:rPr>
              <a:t>the employer must ensure the ready availability of emergency rescue equipment</a:t>
            </a:r>
            <a:r>
              <a:rPr lang="en-US" sz="2400" dirty="0">
                <a:highlight>
                  <a:srgbClr val="FFFF00"/>
                </a:highlight>
              </a:rPr>
              <a:t>, such as </a:t>
            </a:r>
            <a:r>
              <a:rPr lang="en-US" sz="2400" b="1" dirty="0">
                <a:highlight>
                  <a:srgbClr val="FFFF00"/>
                </a:highlight>
              </a:rPr>
              <a:t>breathing apparatus, a safety harness and line, or a basket stretcher</a:t>
            </a:r>
          </a:p>
          <a:p>
            <a:pPr>
              <a:spcAft>
                <a:spcPts val="1200"/>
              </a:spcAft>
            </a:pPr>
            <a:r>
              <a:rPr lang="en-US" sz="2400" b="1" dirty="0"/>
              <a:t>Rescue operations that can be performed safely </a:t>
            </a:r>
            <a:r>
              <a:rPr lang="en-US" sz="2400" dirty="0"/>
              <a:t>from </a:t>
            </a:r>
            <a:r>
              <a:rPr lang="en-US" sz="2400" b="1" dirty="0"/>
              <a:t>outside</a:t>
            </a:r>
            <a:r>
              <a:rPr lang="en-US" sz="2400" dirty="0"/>
              <a:t> the excavation, such </a:t>
            </a:r>
            <a:r>
              <a:rPr lang="en-US" sz="2400" b="1" dirty="0"/>
              <a:t>as hoisting a harnessed victim</a:t>
            </a:r>
            <a:r>
              <a:rPr lang="en-US" sz="2400" dirty="0"/>
              <a:t>, will be carried out. </a:t>
            </a:r>
          </a:p>
          <a:p>
            <a:pPr>
              <a:spcAft>
                <a:spcPts val="1200"/>
              </a:spcAft>
            </a:pPr>
            <a:r>
              <a:rPr lang="en-US" sz="2400" b="1" dirty="0"/>
              <a:t>Other personnel </a:t>
            </a:r>
            <a:r>
              <a:rPr lang="en-US" sz="2400" dirty="0"/>
              <a:t>in the excavation will </a:t>
            </a:r>
            <a:r>
              <a:rPr lang="en-US" sz="2400" b="1" dirty="0"/>
              <a:t>exit immediately </a:t>
            </a:r>
            <a:r>
              <a:rPr lang="en-US" sz="2400" dirty="0"/>
              <a:t>and may provide assistance only when their own safety is ensured.</a:t>
            </a:r>
          </a:p>
        </p:txBody>
      </p:sp>
    </p:spTree>
    <p:extLst>
      <p:ext uri="{BB962C8B-B14F-4D97-AF65-F5344CB8AC3E}">
        <p14:creationId xmlns:p14="http://schemas.microsoft.com/office/powerpoint/2010/main" val="3878630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845069"/>
          </a:xfrm>
        </p:spPr>
        <p:txBody>
          <a:bodyPr/>
          <a:lstStyle/>
          <a:p>
            <a:r>
              <a:rPr lang="en-US" sz="2900" kern="1200" spc="150" dirty="0">
                <a:solidFill>
                  <a:schemeClr val="bg1"/>
                </a:solidFill>
                <a:latin typeface="Impact" panose="020B0806030902050204"/>
                <a:ea typeface="+mj-ea"/>
                <a:cs typeface="+mj-cs"/>
              </a:rPr>
              <a:t>Emergency Rescue Operations </a:t>
            </a:r>
            <a:r>
              <a:rPr lang="en-US" sz="2900" kern="1200" spc="150" dirty="0">
                <a:solidFill>
                  <a:schemeClr val="bg1"/>
                </a:solidFill>
                <a:latin typeface="Impact" panose="020B0806030902050204"/>
              </a:rPr>
              <a:t>– cont.</a:t>
            </a:r>
            <a:r>
              <a:rPr lang="en-US" sz="2900" kern="1200" spc="150" dirty="0">
                <a:solidFill>
                  <a:schemeClr val="bg1"/>
                </a:solidFill>
                <a:latin typeface="Impact" panose="020B0806030902050204"/>
                <a:ea typeface="+mj-ea"/>
                <a:cs typeface="+mj-cs"/>
              </a:rPr>
              <a:t> </a:t>
            </a:r>
          </a:p>
        </p:txBody>
      </p:sp>
      <p:sp>
        <p:nvSpPr>
          <p:cNvPr id="3" name="Content Placeholder 2"/>
          <p:cNvSpPr>
            <a:spLocks noGrp="1"/>
          </p:cNvSpPr>
          <p:nvPr>
            <p:ph idx="1"/>
          </p:nvPr>
        </p:nvSpPr>
        <p:spPr>
          <a:xfrm>
            <a:off x="0" y="1322614"/>
            <a:ext cx="8847910" cy="5421086"/>
          </a:xfrm>
        </p:spPr>
        <p:txBody>
          <a:bodyPr/>
          <a:lstStyle/>
          <a:p>
            <a:pPr>
              <a:spcBef>
                <a:spcPts val="600"/>
              </a:spcBef>
              <a:spcAft>
                <a:spcPts val="600"/>
              </a:spcAft>
            </a:pPr>
            <a:r>
              <a:rPr lang="en-US" sz="2200" dirty="0"/>
              <a:t>Get </a:t>
            </a:r>
            <a:r>
              <a:rPr lang="en-US" sz="2200" b="1" dirty="0"/>
              <a:t>general description </a:t>
            </a:r>
            <a:r>
              <a:rPr lang="en-US" sz="2200" dirty="0"/>
              <a:t>of the incident, the number and location of victims.</a:t>
            </a:r>
          </a:p>
          <a:p>
            <a:pPr>
              <a:spcBef>
                <a:spcPts val="600"/>
              </a:spcBef>
              <a:spcAft>
                <a:spcPts val="600"/>
              </a:spcAft>
            </a:pPr>
            <a:r>
              <a:rPr lang="en-US" sz="2200" dirty="0"/>
              <a:t>Determine if it is a </a:t>
            </a:r>
            <a:r>
              <a:rPr lang="en-US" sz="2200" b="1" dirty="0"/>
              <a:t>rescue</a:t>
            </a:r>
            <a:r>
              <a:rPr lang="en-US" sz="2200" dirty="0"/>
              <a:t> or a </a:t>
            </a:r>
            <a:r>
              <a:rPr lang="en-US" sz="2200" b="1" dirty="0"/>
              <a:t>recovery</a:t>
            </a:r>
          </a:p>
          <a:p>
            <a:pPr>
              <a:spcBef>
                <a:spcPts val="600"/>
              </a:spcBef>
              <a:spcAft>
                <a:spcPts val="600"/>
              </a:spcAft>
            </a:pPr>
            <a:r>
              <a:rPr lang="en-US" sz="2200" b="1" dirty="0"/>
              <a:t>Remove</a:t>
            </a:r>
            <a:r>
              <a:rPr lang="en-US" sz="2200" dirty="0"/>
              <a:t> </a:t>
            </a:r>
            <a:r>
              <a:rPr lang="en-US" sz="2200" b="1" dirty="0"/>
              <a:t>non-essential</a:t>
            </a:r>
            <a:r>
              <a:rPr lang="en-US" sz="2200" dirty="0"/>
              <a:t> personnel from the area, </a:t>
            </a:r>
            <a:r>
              <a:rPr lang="en-US" sz="2200" b="1" dirty="0"/>
              <a:t>restrict entry</a:t>
            </a:r>
            <a:r>
              <a:rPr lang="en-US" sz="2200" dirty="0"/>
              <a:t>, and </a:t>
            </a:r>
            <a:r>
              <a:rPr lang="en-US" sz="2200" b="1" dirty="0"/>
              <a:t>establish</a:t>
            </a:r>
            <a:r>
              <a:rPr lang="en-US" sz="2200" dirty="0"/>
              <a:t> visible access </a:t>
            </a:r>
            <a:r>
              <a:rPr lang="en-US" sz="2200" b="1" dirty="0"/>
              <a:t>control points</a:t>
            </a:r>
            <a:r>
              <a:rPr lang="en-US" sz="2200" dirty="0"/>
              <a:t>. </a:t>
            </a:r>
          </a:p>
          <a:p>
            <a:pPr>
              <a:spcBef>
                <a:spcPts val="600"/>
              </a:spcBef>
              <a:spcAft>
                <a:spcPts val="600"/>
              </a:spcAft>
            </a:pPr>
            <a:r>
              <a:rPr lang="en-US" sz="2200" dirty="0"/>
              <a:t>Locate </a:t>
            </a:r>
            <a:r>
              <a:rPr lang="en-US" sz="2200" b="1" dirty="0"/>
              <a:t>incident scene hazards </a:t>
            </a:r>
            <a:r>
              <a:rPr lang="en-US" sz="2200" dirty="0"/>
              <a:t>including disrupted or exposed utilities, flowing water; locate all utilities.</a:t>
            </a:r>
          </a:p>
          <a:p>
            <a:pPr>
              <a:spcBef>
                <a:spcPts val="600"/>
              </a:spcBef>
              <a:spcAft>
                <a:spcPts val="600"/>
              </a:spcAft>
            </a:pPr>
            <a:r>
              <a:rPr lang="en-US" sz="2200" b="1" dirty="0"/>
              <a:t>No personnel </a:t>
            </a:r>
            <a:r>
              <a:rPr lang="en-US" sz="2200" dirty="0"/>
              <a:t>shall be allowed to </a:t>
            </a:r>
            <a:r>
              <a:rPr lang="en-US" sz="2200" b="1" dirty="0"/>
              <a:t>enter</a:t>
            </a:r>
            <a:r>
              <a:rPr lang="en-US" sz="2200" dirty="0"/>
              <a:t> an unprotected trench to render patient care or help.</a:t>
            </a:r>
          </a:p>
          <a:p>
            <a:pPr>
              <a:spcBef>
                <a:spcPts val="600"/>
              </a:spcBef>
              <a:spcAft>
                <a:spcPts val="600"/>
              </a:spcAft>
            </a:pPr>
            <a:r>
              <a:rPr lang="en-US" sz="2200" dirty="0"/>
              <a:t>All </a:t>
            </a:r>
            <a:r>
              <a:rPr lang="en-US" sz="2200" b="1" dirty="0"/>
              <a:t>trenches</a:t>
            </a:r>
            <a:r>
              <a:rPr lang="en-US" sz="2200" dirty="0"/>
              <a:t> shall be </a:t>
            </a:r>
            <a:r>
              <a:rPr lang="en-US" sz="2200" b="1" dirty="0"/>
              <a:t>safe</a:t>
            </a:r>
            <a:r>
              <a:rPr lang="en-US" sz="2200" dirty="0"/>
              <a:t> and </a:t>
            </a:r>
            <a:r>
              <a:rPr lang="en-US" sz="2200" b="1" dirty="0"/>
              <a:t>protected</a:t>
            </a:r>
            <a:r>
              <a:rPr lang="en-US" sz="2200" dirty="0"/>
              <a:t> using approved methods prior to entry.</a:t>
            </a:r>
          </a:p>
          <a:p>
            <a:pPr>
              <a:spcBef>
                <a:spcPts val="600"/>
              </a:spcBef>
              <a:spcAft>
                <a:spcPts val="600"/>
              </a:spcAft>
            </a:pPr>
            <a:r>
              <a:rPr lang="en-US" sz="2200" b="1" dirty="0"/>
              <a:t>Shut down </a:t>
            </a:r>
            <a:r>
              <a:rPr lang="en-US" sz="2200" dirty="0"/>
              <a:t>all </a:t>
            </a:r>
            <a:r>
              <a:rPr lang="en-US" sz="2200" b="1" dirty="0"/>
              <a:t>heavy equipment </a:t>
            </a:r>
            <a:r>
              <a:rPr lang="en-US" sz="2200" dirty="0"/>
              <a:t>operations.</a:t>
            </a:r>
          </a:p>
        </p:txBody>
      </p:sp>
    </p:spTree>
    <p:extLst>
      <p:ext uri="{BB962C8B-B14F-4D97-AF65-F5344CB8AC3E}">
        <p14:creationId xmlns:p14="http://schemas.microsoft.com/office/powerpoint/2010/main" val="3202100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845069"/>
          </a:xfrm>
        </p:spPr>
        <p:txBody>
          <a:bodyPr/>
          <a:lstStyle/>
          <a:p>
            <a:r>
              <a:rPr lang="en-US" sz="2900" kern="1200" spc="150" dirty="0">
                <a:solidFill>
                  <a:schemeClr val="bg1"/>
                </a:solidFill>
                <a:latin typeface="Impact" panose="020B0806030902050204"/>
                <a:ea typeface="+mj-ea"/>
                <a:cs typeface="+mj-cs"/>
              </a:rPr>
              <a:t>Emergency Rescue Operations </a:t>
            </a:r>
            <a:r>
              <a:rPr lang="en-US" sz="2900" kern="1200" spc="150" dirty="0">
                <a:solidFill>
                  <a:schemeClr val="bg1"/>
                </a:solidFill>
                <a:latin typeface="Impact" panose="020B0806030902050204"/>
              </a:rPr>
              <a:t>– cont.  </a:t>
            </a:r>
            <a:r>
              <a:rPr lang="en-US" sz="2900" kern="1200" spc="150" dirty="0">
                <a:solidFill>
                  <a:schemeClr val="bg1"/>
                </a:solidFill>
                <a:latin typeface="Impact" panose="020B0806030902050204"/>
                <a:ea typeface="+mj-ea"/>
                <a:cs typeface="+mj-cs"/>
              </a:rPr>
              <a:t> </a:t>
            </a:r>
          </a:p>
        </p:txBody>
      </p:sp>
      <p:sp>
        <p:nvSpPr>
          <p:cNvPr id="3" name="Content Placeholder 2"/>
          <p:cNvSpPr>
            <a:spLocks noGrp="1"/>
          </p:cNvSpPr>
          <p:nvPr>
            <p:ph idx="1"/>
          </p:nvPr>
        </p:nvSpPr>
        <p:spPr>
          <a:xfrm>
            <a:off x="442686" y="1382487"/>
            <a:ext cx="8405224" cy="3600986"/>
          </a:xfrm>
        </p:spPr>
        <p:txBody>
          <a:bodyPr>
            <a:spAutoFit/>
          </a:bodyPr>
          <a:lstStyle/>
          <a:p>
            <a:pPr>
              <a:spcBef>
                <a:spcPts val="1200"/>
              </a:spcBef>
              <a:spcAft>
                <a:spcPts val="600"/>
              </a:spcAft>
            </a:pPr>
            <a:r>
              <a:rPr lang="en-US" sz="2400" dirty="0"/>
              <a:t>Personnel shall approach the trench </a:t>
            </a:r>
            <a:r>
              <a:rPr lang="en-US" sz="2400" b="1" dirty="0"/>
              <a:t>from the end</a:t>
            </a:r>
            <a:r>
              <a:rPr lang="en-US" sz="2400" dirty="0"/>
              <a:t>.</a:t>
            </a:r>
          </a:p>
          <a:p>
            <a:pPr>
              <a:spcBef>
                <a:spcPts val="1200"/>
              </a:spcBef>
              <a:spcAft>
                <a:spcPts val="600"/>
              </a:spcAft>
            </a:pPr>
            <a:r>
              <a:rPr lang="en-US" sz="2400" dirty="0"/>
              <a:t>Place </a:t>
            </a:r>
            <a:r>
              <a:rPr lang="en-US" sz="2400" b="1" dirty="0"/>
              <a:t>ladders</a:t>
            </a:r>
            <a:r>
              <a:rPr lang="en-US" sz="2400" dirty="0"/>
              <a:t> at each end of the trench for </a:t>
            </a:r>
            <a:r>
              <a:rPr lang="en-US" sz="2400" b="1" dirty="0"/>
              <a:t>emergency egress</a:t>
            </a:r>
            <a:r>
              <a:rPr lang="en-US" sz="2400" dirty="0"/>
              <a:t>.</a:t>
            </a:r>
          </a:p>
          <a:p>
            <a:pPr>
              <a:spcBef>
                <a:spcPts val="1200"/>
              </a:spcBef>
              <a:spcAft>
                <a:spcPts val="600"/>
              </a:spcAft>
            </a:pPr>
            <a:r>
              <a:rPr lang="en-US" sz="2400" b="1" dirty="0"/>
              <a:t>Support</a:t>
            </a:r>
            <a:r>
              <a:rPr lang="en-US" sz="2400" dirty="0"/>
              <a:t> any unbroken </a:t>
            </a:r>
            <a:r>
              <a:rPr lang="en-US" sz="2400" b="1" dirty="0"/>
              <a:t>utilities</a:t>
            </a:r>
            <a:r>
              <a:rPr lang="en-US" sz="2400" dirty="0"/>
              <a:t>.</a:t>
            </a:r>
          </a:p>
          <a:p>
            <a:pPr>
              <a:spcBef>
                <a:spcPts val="1200"/>
              </a:spcBef>
              <a:spcAft>
                <a:spcPts val="600"/>
              </a:spcAft>
            </a:pPr>
            <a:r>
              <a:rPr lang="en-US" sz="2400" dirty="0"/>
              <a:t>Provide a </a:t>
            </a:r>
            <a:r>
              <a:rPr lang="en-US" sz="2400" b="1" dirty="0"/>
              <a:t>helmet</a:t>
            </a:r>
            <a:r>
              <a:rPr lang="en-US" sz="2400" dirty="0"/>
              <a:t>, </a:t>
            </a:r>
            <a:r>
              <a:rPr lang="en-US" sz="2400" b="1" dirty="0"/>
              <a:t>goggles</a:t>
            </a:r>
            <a:r>
              <a:rPr lang="en-US" sz="2400" dirty="0"/>
              <a:t> and </a:t>
            </a:r>
            <a:r>
              <a:rPr lang="en-US" sz="2400" b="1" dirty="0"/>
              <a:t>oxygen</a:t>
            </a:r>
            <a:r>
              <a:rPr lang="en-US" sz="2400" dirty="0"/>
              <a:t> (if needed) for the victim.</a:t>
            </a:r>
          </a:p>
          <a:p>
            <a:pPr>
              <a:spcBef>
                <a:spcPts val="1200"/>
              </a:spcBef>
              <a:spcAft>
                <a:spcPts val="600"/>
              </a:spcAft>
            </a:pPr>
            <a:r>
              <a:rPr lang="en-US" sz="2400" dirty="0"/>
              <a:t>If the victim is </a:t>
            </a:r>
            <a:r>
              <a:rPr lang="en-US" sz="2400" b="1" dirty="0"/>
              <a:t>conscious</a:t>
            </a:r>
            <a:r>
              <a:rPr lang="en-US" sz="2400" dirty="0"/>
              <a:t> and trapped pass them a shovel so that they can attempt to self rescue.</a:t>
            </a:r>
          </a:p>
        </p:txBody>
      </p:sp>
    </p:spTree>
    <p:extLst>
      <p:ext uri="{BB962C8B-B14F-4D97-AF65-F5344CB8AC3E}">
        <p14:creationId xmlns:p14="http://schemas.microsoft.com/office/powerpoint/2010/main" val="1812726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7030" y="329104"/>
            <a:ext cx="7040880" cy="919404"/>
          </a:xfrm>
        </p:spPr>
        <p:txBody>
          <a:bodyPr/>
          <a:lstStyle/>
          <a:p>
            <a:r>
              <a:rPr lang="en-US" sz="2900" kern="1200" spc="150" dirty="0">
                <a:solidFill>
                  <a:schemeClr val="bg1"/>
                </a:solidFill>
                <a:latin typeface="Impact" panose="020B0806030902050204"/>
                <a:ea typeface="+mj-ea"/>
                <a:cs typeface="+mj-cs"/>
              </a:rPr>
              <a:t>Safe Practices Checklist </a:t>
            </a:r>
            <a:br>
              <a:rPr lang="en-US" sz="2900" kern="1200" spc="150" dirty="0">
                <a:solidFill>
                  <a:schemeClr val="bg1"/>
                </a:solidFill>
                <a:latin typeface="Impact" panose="020B0806030902050204"/>
                <a:ea typeface="+mj-ea"/>
                <a:cs typeface="+mj-cs"/>
              </a:rPr>
            </a:br>
            <a:r>
              <a:rPr lang="en-US" sz="2900" kern="1200" spc="150" dirty="0">
                <a:solidFill>
                  <a:schemeClr val="bg1"/>
                </a:solidFill>
                <a:latin typeface="Impact" panose="020B0806030902050204"/>
                <a:ea typeface="+mj-ea"/>
                <a:cs typeface="+mj-cs"/>
              </a:rPr>
              <a:t>and Summary</a:t>
            </a:r>
          </a:p>
        </p:txBody>
      </p:sp>
      <p:pic>
        <p:nvPicPr>
          <p:cNvPr id="4" name="Picture 3" descr="Image displaying items to be checked before and during excavation" title="Safe Practice Checklist">
            <a:extLst>
              <a:ext uri="{FF2B5EF4-FFF2-40B4-BE49-F238E27FC236}">
                <a16:creationId xmlns:a16="http://schemas.microsoft.com/office/drawing/2014/main" id="{D6651F4B-E9F2-4518-8D67-877C357C92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814" y="1273580"/>
            <a:ext cx="8864352" cy="5584420"/>
          </a:xfrm>
          <a:prstGeom prst="rect">
            <a:avLst/>
          </a:prstGeom>
        </p:spPr>
      </p:pic>
    </p:spTree>
    <p:extLst>
      <p:ext uri="{BB962C8B-B14F-4D97-AF65-F5344CB8AC3E}">
        <p14:creationId xmlns:p14="http://schemas.microsoft.com/office/powerpoint/2010/main" val="3790899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492B-F2E7-4048-93BD-3D2B563EB8AE}"/>
              </a:ext>
            </a:extLst>
          </p:cNvPr>
          <p:cNvSpPr>
            <a:spLocks noGrp="1"/>
          </p:cNvSpPr>
          <p:nvPr>
            <p:ph type="title"/>
          </p:nvPr>
        </p:nvSpPr>
        <p:spPr>
          <a:xfrm>
            <a:off x="914400" y="148389"/>
            <a:ext cx="8229600" cy="1143000"/>
          </a:xfrm>
        </p:spPr>
        <p:txBody>
          <a:bodyPr/>
          <a:lstStyle/>
          <a:p>
            <a:r>
              <a:rPr lang="en-US" sz="4000" dirty="0">
                <a:solidFill>
                  <a:schemeClr val="bg1"/>
                </a:solidFill>
              </a:rPr>
              <a:t>Additional Resources</a:t>
            </a:r>
          </a:p>
        </p:txBody>
      </p:sp>
      <p:sp>
        <p:nvSpPr>
          <p:cNvPr id="3" name="Content Placeholder 2">
            <a:extLst>
              <a:ext uri="{FF2B5EF4-FFF2-40B4-BE49-F238E27FC236}">
                <a16:creationId xmlns:a16="http://schemas.microsoft.com/office/drawing/2014/main" id="{513B536F-C70C-4B61-B8DC-B8B949666561}"/>
              </a:ext>
            </a:extLst>
          </p:cNvPr>
          <p:cNvSpPr>
            <a:spLocks noGrp="1"/>
          </p:cNvSpPr>
          <p:nvPr>
            <p:ph idx="1"/>
          </p:nvPr>
        </p:nvSpPr>
        <p:spPr>
          <a:xfrm>
            <a:off x="96253" y="1419728"/>
            <a:ext cx="9047747" cy="4525963"/>
          </a:xfrm>
        </p:spPr>
        <p:txBody>
          <a:bodyPr/>
          <a:lstStyle/>
          <a:p>
            <a:pPr marL="228600" indent="-228600" algn="just"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200" dirty="0">
                <a:solidFill>
                  <a:srgbClr val="000000"/>
                </a:solidFill>
                <a:latin typeface="Times New Roman" panose="02020603050405020304" pitchFamily="18" charset="0"/>
                <a:cs typeface="Times New Roman" panose="02020603050405020304" pitchFamily="18" charset="0"/>
              </a:rPr>
              <a:t>Additional resources for trainees:	</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OSHA Excavation Standard &lt;https://www.osha.gov/pls/oshaweb/owadisp.show_document?p_table=STANDARDS&amp;p_id=10930&gt;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OSHA Safety and Health Topics Page on Trenching and Excavation</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&lt;https://www.osha.gov/SLTC/trenchingexcavation/index.html&gt;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ELCOSH Excavation Safety &lt;http://www.elcosh.org/record/document/4236/d001520.pdf&gt;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OSHA Trenching and Excavation Safety Publication</a:t>
            </a:r>
          </a:p>
          <a:p>
            <a:pPr marL="914400" lvl="2" indent="0" defTabSz="685800" eaLnBrk="1" fontAlgn="auto" hangingPunct="1">
              <a:lnSpc>
                <a:spcPct val="110000"/>
              </a:lnSpc>
              <a:spcBef>
                <a:spcPts val="700"/>
              </a:spcBef>
              <a:spcAft>
                <a:spcPts val="0"/>
              </a:spcAft>
              <a:buClr>
                <a:srgbClr val="2A1A00"/>
              </a:buClr>
              <a:buNone/>
            </a:pPr>
            <a:r>
              <a:rPr lang="en-US" altLang="en-US" sz="2000" dirty="0">
                <a:solidFill>
                  <a:srgbClr val="000000"/>
                </a:solidFill>
                <a:latin typeface="Times New Roman" panose="02020603050405020304" pitchFamily="18" charset="0"/>
                <a:cs typeface="Times New Roman" panose="02020603050405020304" pitchFamily="18" charset="0"/>
              </a:rPr>
              <a:t>    &lt;https://www.osha.gov/Publications/osha2226.pdf&gt;</a:t>
            </a:r>
          </a:p>
          <a:p>
            <a:pPr lvl="2" defTabSz="685800" eaLnBrk="1" fontAlgn="auto" hangingPunct="1">
              <a:lnSpc>
                <a:spcPct val="110000"/>
              </a:lnSpc>
              <a:spcBef>
                <a:spcPts val="700"/>
              </a:spcBef>
              <a:spcAft>
                <a:spcPts val="0"/>
              </a:spcAft>
              <a:buClr>
                <a:srgbClr val="2A1A00"/>
              </a:buClr>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OSHA Fact Sheet  &lt;https://www.osha.gov/OshDoc/data_Hurricane_Facts/trench_excavation_fs.pdf&gt;</a:t>
            </a:r>
            <a:endParaRPr lang="en-US" sz="2000" dirty="0"/>
          </a:p>
        </p:txBody>
      </p:sp>
    </p:spTree>
    <p:extLst>
      <p:ext uri="{BB962C8B-B14F-4D97-AF65-F5344CB8AC3E}">
        <p14:creationId xmlns:p14="http://schemas.microsoft.com/office/powerpoint/2010/main" val="442534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2357006"/>
            <a:ext cx="9144001" cy="3256165"/>
          </a:xfrm>
        </p:spPr>
        <p:txBody>
          <a:bodyPr/>
          <a:lstStyle/>
          <a:p>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382479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97956" y="2362440"/>
            <a:ext cx="7040880" cy="2498318"/>
          </a:xfrm>
        </p:spPr>
        <p:txBody>
          <a:bodyPr/>
          <a:lstStyle/>
          <a:p>
            <a:r>
              <a:rPr lang="en-US" sz="2900" kern="1200" spc="150" dirty="0">
                <a:solidFill>
                  <a:schemeClr val="tx1"/>
                </a:solidFill>
                <a:latin typeface="Impact" panose="020B0806030902050204"/>
                <a:ea typeface="+mj-ea"/>
                <a:cs typeface="+mj-cs"/>
              </a:rPr>
              <a:t>PLEASE START THE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POSTTEST – SESSION 2</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Maximum: 15 minutes</a:t>
            </a:r>
          </a:p>
        </p:txBody>
      </p:sp>
    </p:spTree>
    <p:extLst>
      <p:ext uri="{BB962C8B-B14F-4D97-AF65-F5344CB8AC3E}">
        <p14:creationId xmlns:p14="http://schemas.microsoft.com/office/powerpoint/2010/main" val="46595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0149A3-6331-4145-BBEB-E0CAE745F0CB}"/>
              </a:ext>
            </a:extLst>
          </p:cNvPr>
          <p:cNvSpPr>
            <a:spLocks noGrp="1"/>
          </p:cNvSpPr>
          <p:nvPr>
            <p:ph type="title"/>
          </p:nvPr>
        </p:nvSpPr>
        <p:spPr>
          <a:xfrm>
            <a:off x="1239460" y="2679432"/>
            <a:ext cx="7040880" cy="1258584"/>
          </a:xfrm>
        </p:spPr>
        <p:txBody>
          <a:bodyPr/>
          <a:lstStyle/>
          <a:p>
            <a:r>
              <a:rPr lang="en-US" sz="2900" kern="1200" spc="150" dirty="0">
                <a:solidFill>
                  <a:schemeClr val="tx1"/>
                </a:solidFill>
                <a:latin typeface="Impact" panose="020B0806030902050204"/>
                <a:ea typeface="+mj-ea"/>
                <a:cs typeface="+mj-cs"/>
              </a:rPr>
              <a:t>PLEASE FILL OUT THE </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OPINION SURVEY</a:t>
            </a:r>
            <a:br>
              <a:rPr lang="en-US" sz="2900" kern="1200" spc="150" dirty="0">
                <a:solidFill>
                  <a:schemeClr val="tx1"/>
                </a:solidFill>
                <a:latin typeface="Impact" panose="020B0806030902050204"/>
                <a:ea typeface="+mj-ea"/>
                <a:cs typeface="+mj-cs"/>
              </a:rPr>
            </a:br>
            <a:endParaRPr lang="en-US" sz="2900" kern="1200" spc="150" dirty="0">
              <a:solidFill>
                <a:schemeClr val="tx1"/>
              </a:solidFill>
              <a:latin typeface="Impact" panose="020B0806030902050204"/>
              <a:ea typeface="+mj-ea"/>
              <a:cs typeface="+mj-cs"/>
            </a:endParaRPr>
          </a:p>
        </p:txBody>
      </p:sp>
    </p:spTree>
    <p:extLst>
      <p:ext uri="{BB962C8B-B14F-4D97-AF65-F5344CB8AC3E}">
        <p14:creationId xmlns:p14="http://schemas.microsoft.com/office/powerpoint/2010/main" val="27965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544" y="1589809"/>
            <a:ext cx="8011392" cy="4925291"/>
          </a:xfrm>
        </p:spPr>
        <p:txBody>
          <a:bodyPr/>
          <a:lstStyle/>
          <a:p>
            <a:r>
              <a:rPr lang="en-US" sz="2800" b="1" dirty="0"/>
              <a:t>Soil Classification</a:t>
            </a:r>
          </a:p>
          <a:p>
            <a:pPr marL="914400" lvl="1" indent="-457200">
              <a:buFont typeface="Arial" panose="020B0604020202020204" pitchFamily="34" charset="0"/>
              <a:buChar char="•"/>
            </a:pPr>
            <a:r>
              <a:rPr lang="en-US" sz="2400" dirty="0"/>
              <a:t>Categories (Solid Rock, Type A, Type B, Type C) </a:t>
            </a:r>
          </a:p>
          <a:p>
            <a:pPr marL="914400" lvl="1" indent="-457200">
              <a:buFont typeface="Arial" panose="020B0604020202020204" pitchFamily="34" charset="0"/>
              <a:buChar char="•"/>
            </a:pPr>
            <a:r>
              <a:rPr lang="en-US" sz="2400" dirty="0"/>
              <a:t>Soil testing</a:t>
            </a:r>
          </a:p>
          <a:p>
            <a:pPr marL="457200" lvl="1" indent="0"/>
            <a:endParaRPr lang="en-US" sz="2000" dirty="0"/>
          </a:p>
          <a:p>
            <a:r>
              <a:rPr lang="en-US" sz="2800" b="1" dirty="0"/>
              <a:t>Cave-in Hazard Controls </a:t>
            </a:r>
          </a:p>
          <a:p>
            <a:pPr marL="800100" lvl="1" indent="-342900">
              <a:buFont typeface="Arial" panose="020B0604020202020204" pitchFamily="34" charset="0"/>
              <a:buChar char="•"/>
            </a:pPr>
            <a:r>
              <a:rPr lang="en-US" sz="2400" b="1" dirty="0"/>
              <a:t>Engineering Controls</a:t>
            </a:r>
          </a:p>
          <a:p>
            <a:pPr marL="1262063" lvl="2" indent="-404813">
              <a:buFont typeface="Arial" panose="020B0604020202020204" pitchFamily="34" charset="0"/>
              <a:buChar char="•"/>
            </a:pPr>
            <a:r>
              <a:rPr lang="en-US" dirty="0"/>
              <a:t>Protective systems (Sloping, benching, shoring)</a:t>
            </a:r>
          </a:p>
          <a:p>
            <a:pPr marL="1262063" lvl="2" indent="-404813">
              <a:buFont typeface="Arial" panose="020B0604020202020204" pitchFamily="34" charset="0"/>
              <a:buChar char="•"/>
            </a:pPr>
            <a:r>
              <a:rPr lang="en-US" dirty="0"/>
              <a:t>Access and egress (Ramps and ladders)</a:t>
            </a:r>
          </a:p>
          <a:p>
            <a:pPr marL="1262063" lvl="2" indent="-404813">
              <a:buFont typeface="Arial" panose="020B0604020202020204" pitchFamily="34" charset="0"/>
              <a:buChar char="•"/>
            </a:pPr>
            <a:r>
              <a:rPr lang="en-US" dirty="0"/>
              <a:t>Protective system selection - Flowchart</a:t>
            </a:r>
          </a:p>
          <a:p>
            <a:pPr marL="1262063" lvl="2" indent="-404813">
              <a:buFont typeface="Arial" panose="020B0604020202020204" pitchFamily="34" charset="0"/>
              <a:buChar char="•"/>
            </a:pPr>
            <a:r>
              <a:rPr lang="en-US" dirty="0"/>
              <a:t>Protective system installation, maintenance and removal</a:t>
            </a:r>
          </a:p>
        </p:txBody>
      </p:sp>
      <p:sp>
        <p:nvSpPr>
          <p:cNvPr id="4" name="Title 1"/>
          <p:cNvSpPr>
            <a:spLocks noGrp="1"/>
          </p:cNvSpPr>
          <p:nvPr>
            <p:ph type="title"/>
          </p:nvPr>
        </p:nvSpPr>
        <p:spPr>
          <a:xfrm>
            <a:off x="698740" y="445169"/>
            <a:ext cx="8229600" cy="855983"/>
          </a:xfrm>
        </p:spPr>
        <p:txBody>
          <a:bodyPr/>
          <a:lstStyle/>
          <a:p>
            <a:r>
              <a:rPr lang="en-US" sz="2900" kern="1200" spc="150" dirty="0">
                <a:solidFill>
                  <a:schemeClr val="bg1"/>
                </a:solidFill>
                <a:latin typeface="Impact" panose="020B0806030902050204"/>
              </a:rPr>
              <a:t>Training Contents</a:t>
            </a:r>
            <a:endParaRPr lang="en-US" sz="2900" kern="1200" spc="150" dirty="0">
              <a:solidFill>
                <a:schemeClr val="bg1"/>
              </a:solidFill>
              <a:latin typeface="Impact" panose="020B0806030902050204"/>
              <a:ea typeface="+mj-ea"/>
              <a:cs typeface="+mj-cs"/>
            </a:endParaRPr>
          </a:p>
        </p:txBody>
      </p:sp>
    </p:spTree>
    <p:extLst>
      <p:ext uri="{BB962C8B-B14F-4D97-AF65-F5344CB8AC3E}">
        <p14:creationId xmlns:p14="http://schemas.microsoft.com/office/powerpoint/2010/main" val="7570270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0149A3-6331-4145-BBEB-E0CAE745F0CB}"/>
              </a:ext>
            </a:extLst>
          </p:cNvPr>
          <p:cNvSpPr>
            <a:spLocks noGrp="1"/>
          </p:cNvSpPr>
          <p:nvPr>
            <p:ph type="title"/>
          </p:nvPr>
        </p:nvSpPr>
        <p:spPr>
          <a:xfrm>
            <a:off x="1239460" y="2679432"/>
            <a:ext cx="7040880" cy="1258584"/>
          </a:xfrm>
        </p:spPr>
        <p:txBody>
          <a:bodyPr/>
          <a:lstStyle/>
          <a:p>
            <a:r>
              <a:rPr lang="en-US" sz="2900" kern="1200" spc="150" dirty="0">
                <a:solidFill>
                  <a:schemeClr val="tx1"/>
                </a:solidFill>
                <a:latin typeface="Impact" panose="020B0806030902050204"/>
                <a:ea typeface="+mj-ea"/>
                <a:cs typeface="+mj-cs"/>
              </a:rPr>
              <a:t>INTERACTIVE Q/A SESSION</a:t>
            </a:r>
            <a:br>
              <a:rPr lang="en-US" sz="2900" kern="1200" spc="150" dirty="0">
                <a:solidFill>
                  <a:schemeClr val="tx1"/>
                </a:solidFill>
                <a:latin typeface="Impact" panose="020B0806030902050204"/>
                <a:ea typeface="+mj-ea"/>
                <a:cs typeface="+mj-cs"/>
              </a:rPr>
            </a:br>
            <a:r>
              <a:rPr lang="en-US" sz="2900" kern="1200" spc="150" dirty="0">
                <a:solidFill>
                  <a:schemeClr val="tx1"/>
                </a:solidFill>
                <a:latin typeface="Impact" panose="020B0806030902050204"/>
                <a:ea typeface="+mj-ea"/>
                <a:cs typeface="+mj-cs"/>
              </a:rPr>
              <a:t>PLEASE GRADE YOUR POSTTEST</a:t>
            </a:r>
            <a:br>
              <a:rPr lang="en-US" sz="2900" kern="1200" spc="150" dirty="0">
                <a:solidFill>
                  <a:schemeClr val="tx1"/>
                </a:solidFill>
                <a:latin typeface="Impact" panose="020B0806030902050204"/>
                <a:ea typeface="+mj-ea"/>
                <a:cs typeface="+mj-cs"/>
              </a:rPr>
            </a:br>
            <a:endParaRPr lang="en-US" sz="2900" kern="1200" spc="150" dirty="0">
              <a:solidFill>
                <a:schemeClr val="tx1"/>
              </a:solidFill>
              <a:latin typeface="Impact" panose="020B0806030902050204"/>
              <a:ea typeface="+mj-ea"/>
              <a:cs typeface="+mj-cs"/>
            </a:endParaRPr>
          </a:p>
        </p:txBody>
      </p:sp>
    </p:spTree>
    <p:extLst>
      <p:ext uri="{BB962C8B-B14F-4D97-AF65-F5344CB8AC3E}">
        <p14:creationId xmlns:p14="http://schemas.microsoft.com/office/powerpoint/2010/main" val="1808958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0149A3-6331-4145-BBEB-E0CAE745F0CB}"/>
              </a:ext>
            </a:extLst>
          </p:cNvPr>
          <p:cNvSpPr>
            <a:spLocks noGrp="1"/>
          </p:cNvSpPr>
          <p:nvPr>
            <p:ph type="title"/>
          </p:nvPr>
        </p:nvSpPr>
        <p:spPr>
          <a:xfrm>
            <a:off x="1166308" y="1935720"/>
            <a:ext cx="7040880" cy="4038360"/>
          </a:xfrm>
        </p:spPr>
        <p:txBody>
          <a:bodyPr/>
          <a:lstStyle/>
          <a:p>
            <a:r>
              <a:rPr lang="en-US" sz="2900" kern="1200" spc="150" dirty="0">
                <a:solidFill>
                  <a:schemeClr val="tx1"/>
                </a:solidFill>
                <a:latin typeface="Impact" panose="020B0806030902050204"/>
              </a:rPr>
              <a:t>PLEASE HAND IN THE FOLLOWING TRAINING PACKAGE TO THE TRAINER</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Sign-up</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Pretest</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Posttest 1</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Posttest 2</a:t>
            </a:r>
            <a:br>
              <a:rPr lang="en-US" sz="2900" kern="1200" spc="150" dirty="0">
                <a:solidFill>
                  <a:schemeClr val="tx1"/>
                </a:solidFill>
                <a:latin typeface="Impact" panose="020B0806030902050204"/>
              </a:rPr>
            </a:br>
            <a:r>
              <a:rPr lang="en-US" sz="2900" kern="1200" spc="150" dirty="0">
                <a:solidFill>
                  <a:schemeClr val="tx1"/>
                </a:solidFill>
                <a:latin typeface="Impact" panose="020B0806030902050204"/>
              </a:rPr>
              <a:t>Opinion survey</a:t>
            </a:r>
            <a:r>
              <a:rPr lang="en-US" sz="2900" kern="1200" spc="150" dirty="0">
                <a:solidFill>
                  <a:schemeClr val="tx1"/>
                </a:solidFill>
                <a:latin typeface="Impact" panose="020B0806030902050204"/>
                <a:ea typeface="+mj-ea"/>
                <a:cs typeface="+mj-cs"/>
              </a:rPr>
              <a:t/>
            </a:r>
            <a:br>
              <a:rPr lang="en-US" sz="2900" kern="1200" spc="150" dirty="0">
                <a:solidFill>
                  <a:schemeClr val="tx1"/>
                </a:solidFill>
                <a:latin typeface="Impact" panose="020B0806030902050204"/>
                <a:ea typeface="+mj-ea"/>
                <a:cs typeface="+mj-cs"/>
              </a:rPr>
            </a:br>
            <a:endParaRPr lang="en-US" sz="2900" kern="1200" spc="150" dirty="0">
              <a:solidFill>
                <a:schemeClr val="tx1"/>
              </a:solidFill>
              <a:latin typeface="Impact" panose="020B0806030902050204"/>
              <a:ea typeface="+mj-ea"/>
              <a:cs typeface="+mj-cs"/>
            </a:endParaRPr>
          </a:p>
        </p:txBody>
      </p:sp>
    </p:spTree>
    <p:extLst>
      <p:ext uri="{BB962C8B-B14F-4D97-AF65-F5344CB8AC3E}">
        <p14:creationId xmlns:p14="http://schemas.microsoft.com/office/powerpoint/2010/main" val="346744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33306"/>
            <a:ext cx="9144000" cy="785621"/>
          </a:xfrm>
        </p:spPr>
        <p:txBody>
          <a:bodyPr/>
          <a:lstStyle/>
          <a:p>
            <a:r>
              <a:rPr lang="en-US" sz="2900" kern="1200" spc="150" dirty="0">
                <a:solidFill>
                  <a:schemeClr val="tx1"/>
                </a:solidFill>
                <a:latin typeface="Impact" panose="020B0806030902050204"/>
              </a:rPr>
              <a:t>THANK YOU!</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19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8740" y="445169"/>
            <a:ext cx="8229600" cy="855983"/>
          </a:xfrm>
        </p:spPr>
        <p:txBody>
          <a:bodyPr/>
          <a:lstStyle/>
          <a:p>
            <a:r>
              <a:rPr lang="en-US" sz="2900" kern="1200" spc="150" dirty="0">
                <a:solidFill>
                  <a:schemeClr val="bg1"/>
                </a:solidFill>
                <a:latin typeface="Impact" panose="020B0806030902050204"/>
                <a:ea typeface="+mj-ea"/>
                <a:cs typeface="+mj-cs"/>
              </a:rPr>
              <a:t>Training Content –cont.</a:t>
            </a:r>
          </a:p>
        </p:txBody>
      </p:sp>
      <p:sp>
        <p:nvSpPr>
          <p:cNvPr id="3" name="Content Placeholder 2"/>
          <p:cNvSpPr>
            <a:spLocks noGrp="1"/>
          </p:cNvSpPr>
          <p:nvPr>
            <p:ph idx="1"/>
          </p:nvPr>
        </p:nvSpPr>
        <p:spPr>
          <a:xfrm>
            <a:off x="399843" y="1301152"/>
            <a:ext cx="8162265" cy="5481388"/>
          </a:xfrm>
        </p:spPr>
        <p:txBody>
          <a:bodyPr/>
          <a:lstStyle/>
          <a:p>
            <a:pPr marL="804863" lvl="3" indent="-407988" algn="just" defTabSz="685800" eaLnBrk="1" hangingPunct="1">
              <a:lnSpc>
                <a:spcPct val="92000"/>
              </a:lnSpc>
              <a:spcBef>
                <a:spcPts val="700"/>
              </a:spcBef>
              <a:buClr>
                <a:schemeClr val="tx2"/>
              </a:buClr>
              <a:buFont typeface="Arial" panose="020B0604020202020204" pitchFamily="34" charset="0"/>
              <a:buChar char="•"/>
            </a:pPr>
            <a:r>
              <a:rPr lang="en-US" sz="2400" b="1" kern="1200" dirty="0"/>
              <a:t>Workplace Controls</a:t>
            </a:r>
          </a:p>
          <a:p>
            <a:pPr marL="1311275" lvl="4" indent="-457200" algn="just" defTabSz="685800" eaLnBrk="1" hangingPunct="1">
              <a:lnSpc>
                <a:spcPct val="92000"/>
              </a:lnSpc>
              <a:spcBef>
                <a:spcPts val="700"/>
              </a:spcBef>
              <a:buClr>
                <a:schemeClr val="tx2"/>
              </a:buClr>
              <a:buFont typeface="Arial" panose="020B0604020202020204" pitchFamily="34" charset="0"/>
              <a:buChar char="•"/>
            </a:pPr>
            <a:r>
              <a:rPr lang="en-US" sz="2400" kern="1200" dirty="0"/>
              <a:t>Training and Site inspection</a:t>
            </a:r>
          </a:p>
          <a:p>
            <a:pPr marL="1311275" lvl="4" indent="-457200" algn="just" defTabSz="685800" eaLnBrk="1" hangingPunct="1">
              <a:lnSpc>
                <a:spcPct val="92000"/>
              </a:lnSpc>
              <a:spcBef>
                <a:spcPts val="700"/>
              </a:spcBef>
              <a:buClr>
                <a:schemeClr val="tx2"/>
              </a:buClr>
              <a:buFont typeface="Arial" panose="020B0604020202020204" pitchFamily="34" charset="0"/>
              <a:buChar char="•"/>
            </a:pPr>
            <a:r>
              <a:rPr lang="en-US" sz="2400" kern="1200" dirty="0"/>
              <a:t>Competent Person (roles and responsibilities)</a:t>
            </a:r>
          </a:p>
          <a:p>
            <a:pPr marL="1311275" lvl="4" indent="-457200" algn="just" defTabSz="685800" eaLnBrk="1" hangingPunct="1">
              <a:lnSpc>
                <a:spcPct val="92000"/>
              </a:lnSpc>
              <a:spcBef>
                <a:spcPts val="700"/>
              </a:spcBef>
              <a:buClr>
                <a:schemeClr val="tx2"/>
              </a:buClr>
              <a:buFont typeface="Arial" panose="020B0604020202020204" pitchFamily="34" charset="0"/>
              <a:buChar char="•"/>
            </a:pPr>
            <a:r>
              <a:rPr lang="en-US" sz="2400" kern="1200" dirty="0"/>
              <a:t>Professional Engineer</a:t>
            </a:r>
          </a:p>
          <a:p>
            <a:pPr marL="1828800" lvl="4" indent="0" algn="just" defTabSz="685800" eaLnBrk="1" hangingPunct="1">
              <a:lnSpc>
                <a:spcPct val="92000"/>
              </a:lnSpc>
              <a:spcBef>
                <a:spcPts val="700"/>
              </a:spcBef>
              <a:buClr>
                <a:schemeClr val="tx2"/>
              </a:buClr>
              <a:buNone/>
            </a:pPr>
            <a:endParaRPr lang="en-US" kern="1200" dirty="0"/>
          </a:p>
          <a:p>
            <a:pPr marL="342900" lvl="2" indent="-342900" defTabSz="685800">
              <a:lnSpc>
                <a:spcPct val="92000"/>
              </a:lnSpc>
              <a:buClr>
                <a:schemeClr val="tx2"/>
              </a:buClr>
            </a:pPr>
            <a:r>
              <a:rPr lang="en-US" sz="2800" b="1" dirty="0">
                <a:ea typeface="ＭＳ Ｐゴシック" charset="-128"/>
                <a:cs typeface="ＭＳ Ｐゴシック" charset="-128"/>
              </a:rPr>
              <a:t>Other Excavation Hazards</a:t>
            </a:r>
          </a:p>
          <a:p>
            <a:pPr lvl="3" algn="just" defTabSz="685800" eaLnBrk="1" hangingPunct="1">
              <a:lnSpc>
                <a:spcPct val="92000"/>
              </a:lnSpc>
              <a:spcBef>
                <a:spcPts val="700"/>
              </a:spcBef>
              <a:buClr>
                <a:schemeClr val="tx2"/>
              </a:buClr>
              <a:buFont typeface="Arial" panose="020B0604020202020204" pitchFamily="34" charset="0"/>
              <a:buChar char="•"/>
            </a:pPr>
            <a:r>
              <a:rPr lang="en-US" sz="2400" kern="1200" dirty="0">
                <a:ea typeface="+mn-ea"/>
                <a:cs typeface="+mn-cs"/>
              </a:rPr>
              <a:t>Struck-by (Equipment, material and falling object)</a:t>
            </a:r>
          </a:p>
          <a:p>
            <a:pPr lvl="3" algn="just" defTabSz="685800" eaLnBrk="1" hangingPunct="1">
              <a:lnSpc>
                <a:spcPct val="92000"/>
              </a:lnSpc>
              <a:spcBef>
                <a:spcPts val="700"/>
              </a:spcBef>
              <a:buClr>
                <a:schemeClr val="tx2"/>
              </a:buClr>
              <a:buFont typeface="Arial" panose="020B0604020202020204" pitchFamily="34" charset="0"/>
              <a:buChar char="•"/>
            </a:pPr>
            <a:r>
              <a:rPr lang="en-US" sz="2400" kern="1200" dirty="0">
                <a:ea typeface="+mn-ea"/>
                <a:cs typeface="+mn-cs"/>
              </a:rPr>
              <a:t>Fall into (Signs/barricades)</a:t>
            </a:r>
          </a:p>
          <a:p>
            <a:pPr lvl="3" algn="just" defTabSz="685800" eaLnBrk="1" hangingPunct="1">
              <a:lnSpc>
                <a:spcPct val="92000"/>
              </a:lnSpc>
              <a:spcBef>
                <a:spcPts val="700"/>
              </a:spcBef>
              <a:buClr>
                <a:schemeClr val="tx2"/>
              </a:buClr>
              <a:buFont typeface="Arial" panose="020B0604020202020204" pitchFamily="34" charset="0"/>
              <a:buChar char="•"/>
            </a:pPr>
            <a:r>
              <a:rPr lang="en-US" sz="2400" kern="1200" dirty="0">
                <a:ea typeface="+mn-ea"/>
                <a:cs typeface="+mn-cs"/>
              </a:rPr>
              <a:t>Overhead/underground utilities </a:t>
            </a:r>
          </a:p>
          <a:p>
            <a:pPr lvl="3" algn="just" defTabSz="685800" eaLnBrk="1" hangingPunct="1">
              <a:lnSpc>
                <a:spcPct val="92000"/>
              </a:lnSpc>
              <a:spcBef>
                <a:spcPts val="700"/>
              </a:spcBef>
              <a:buClr>
                <a:schemeClr val="tx2"/>
              </a:buClr>
              <a:buFont typeface="Arial" panose="020B0604020202020204" pitchFamily="34" charset="0"/>
              <a:buChar char="•"/>
            </a:pPr>
            <a:r>
              <a:rPr lang="en-US" sz="2400" kern="1200" dirty="0">
                <a:ea typeface="+mn-ea"/>
                <a:cs typeface="+mn-cs"/>
              </a:rPr>
              <a:t>Stability and adjacent structures</a:t>
            </a:r>
          </a:p>
          <a:p>
            <a:pPr lvl="3" algn="just" defTabSz="685800" eaLnBrk="1" hangingPunct="1">
              <a:lnSpc>
                <a:spcPct val="92000"/>
              </a:lnSpc>
              <a:spcBef>
                <a:spcPts val="700"/>
              </a:spcBef>
              <a:buClr>
                <a:schemeClr val="tx2"/>
              </a:buClr>
              <a:buFont typeface="Arial" panose="020B0604020202020204" pitchFamily="34" charset="0"/>
              <a:buChar char="•"/>
            </a:pPr>
            <a:r>
              <a:rPr lang="en-US" sz="2400" kern="1200" dirty="0">
                <a:ea typeface="+mn-ea"/>
                <a:cs typeface="+mn-cs"/>
              </a:rPr>
              <a:t>Hazardous atmosphere</a:t>
            </a:r>
          </a:p>
          <a:p>
            <a:pPr marL="1371600" lvl="3" indent="0" algn="just" defTabSz="685800" eaLnBrk="1" hangingPunct="1">
              <a:lnSpc>
                <a:spcPct val="92000"/>
              </a:lnSpc>
              <a:spcBef>
                <a:spcPts val="700"/>
              </a:spcBef>
              <a:buClr>
                <a:schemeClr val="tx2"/>
              </a:buClr>
              <a:buNone/>
            </a:pPr>
            <a:endParaRPr lang="en-US" kern="1200" dirty="0">
              <a:ea typeface="+mn-ea"/>
              <a:cs typeface="+mn-cs"/>
            </a:endParaRPr>
          </a:p>
          <a:p>
            <a:pPr marL="342900" lvl="2" indent="-342900" defTabSz="685800">
              <a:lnSpc>
                <a:spcPct val="92000"/>
              </a:lnSpc>
              <a:buClr>
                <a:schemeClr val="tx2"/>
              </a:buClr>
            </a:pPr>
            <a:r>
              <a:rPr lang="en-US" sz="2800" b="1" dirty="0">
                <a:ea typeface="ＭＳ Ｐゴシック" charset="-128"/>
                <a:cs typeface="ＭＳ Ｐゴシック" charset="-128"/>
              </a:rPr>
              <a:t>Rescue Operations</a:t>
            </a:r>
          </a:p>
          <a:p>
            <a:pPr>
              <a:lnSpc>
                <a:spcPct val="92000"/>
              </a:lnSpc>
            </a:pPr>
            <a:endParaRPr lang="en-US" sz="1700" dirty="0"/>
          </a:p>
        </p:txBody>
      </p:sp>
    </p:spTree>
    <p:extLst>
      <p:ext uri="{BB962C8B-B14F-4D97-AF65-F5344CB8AC3E}">
        <p14:creationId xmlns:p14="http://schemas.microsoft.com/office/powerpoint/2010/main" val="152617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7FF07A-0D59-4631-B5CC-C6281746D8A2}"/>
              </a:ext>
            </a:extLst>
          </p:cNvPr>
          <p:cNvSpPr>
            <a:spLocks noGrp="1"/>
          </p:cNvSpPr>
          <p:nvPr>
            <p:ph type="title"/>
          </p:nvPr>
        </p:nvSpPr>
        <p:spPr>
          <a:xfrm>
            <a:off x="1977081" y="252157"/>
            <a:ext cx="7166919" cy="855983"/>
          </a:xfrm>
        </p:spPr>
        <p:txBody>
          <a:bodyPr/>
          <a:lstStyle/>
          <a:p>
            <a:pPr>
              <a:defRPr/>
            </a:pPr>
            <a:r>
              <a:rPr lang="en-US" sz="2800" spc="150" dirty="0">
                <a:solidFill>
                  <a:schemeClr val="bg1"/>
                </a:solidFill>
                <a:latin typeface="Impact" panose="020B0806030902050204"/>
              </a:rPr>
              <a:t>Worker Rights under OSH Act</a:t>
            </a:r>
            <a:br>
              <a:rPr lang="en-US" sz="2800" spc="150" dirty="0">
                <a:solidFill>
                  <a:schemeClr val="bg1"/>
                </a:solidFill>
                <a:latin typeface="Impact" panose="020B0806030902050204"/>
              </a:rPr>
            </a:br>
            <a:r>
              <a:rPr lang="en-US" sz="2400" spc="150" dirty="0">
                <a:solidFill>
                  <a:schemeClr val="bg1"/>
                </a:solidFill>
                <a:latin typeface="Impact" panose="020B0806030902050204"/>
              </a:rPr>
              <a:t>Right to Know  and Whistleblower Provisions</a:t>
            </a:r>
          </a:p>
        </p:txBody>
      </p:sp>
      <p:sp>
        <p:nvSpPr>
          <p:cNvPr id="2" name="Rectangle 1"/>
          <p:cNvSpPr/>
          <p:nvPr/>
        </p:nvSpPr>
        <p:spPr>
          <a:xfrm>
            <a:off x="304800" y="1316736"/>
            <a:ext cx="8752289" cy="2985433"/>
          </a:xfrm>
          <a:prstGeom prst="rect">
            <a:avLst/>
          </a:prstGeom>
        </p:spPr>
        <p:txBody>
          <a:bodyPr wrap="square">
            <a:spAutoFit/>
          </a:bodyPr>
          <a:lstStyle/>
          <a:p>
            <a:pPr marL="342900" indent="-342900">
              <a:buFont typeface="Arial" panose="020B0604020202020204" pitchFamily="34" charset="0"/>
              <a:buChar char="•"/>
            </a:pPr>
            <a:r>
              <a:rPr lang="en-US" sz="2200" dirty="0"/>
              <a:t>Federal Hazard Communication Standard, Title 29, Part 1910.1200 mandates that </a:t>
            </a:r>
            <a:r>
              <a:rPr lang="en-US" sz="2200" dirty="0">
                <a:cs typeface="Times New Roman" panose="02020603050405020304" pitchFamily="18" charset="0"/>
              </a:rPr>
              <a:t>“</a:t>
            </a:r>
            <a:r>
              <a:rPr lang="en-US" sz="2200" b="1" dirty="0">
                <a:cs typeface="Times New Roman" panose="02020603050405020304" pitchFamily="18" charset="0"/>
              </a:rPr>
              <a:t>Workers have the right to know and  understand the hazardous chemicals they use and how to work with them safely.”</a:t>
            </a:r>
          </a:p>
          <a:p>
            <a:endParaRPr lang="en-US" sz="2200" b="1" dirty="0">
              <a:cs typeface="Times New Roman" panose="02020603050405020304" pitchFamily="18" charset="0"/>
            </a:endParaRPr>
          </a:p>
          <a:p>
            <a:pPr marL="800100" lvl="1" indent="-342900">
              <a:buFont typeface="Arial" panose="020B0604020202020204" pitchFamily="34" charset="0"/>
              <a:buChar char="•"/>
            </a:pPr>
            <a:r>
              <a:rPr lang="en-US" sz="2000" dirty="0">
                <a:latin typeface="Times" panose="02020603050405020304" pitchFamily="18" charset="0"/>
              </a:rPr>
              <a:t>The hazard communication standard  </a:t>
            </a:r>
            <a:br>
              <a:rPr lang="en-US" sz="2000" dirty="0">
                <a:latin typeface="Times" panose="02020603050405020304" pitchFamily="18" charset="0"/>
              </a:rPr>
            </a:br>
            <a:r>
              <a:rPr lang="en-US" sz="2000" b="1" dirty="0">
                <a:latin typeface="Times" panose="02020603050405020304" pitchFamily="18" charset="0"/>
              </a:rPr>
              <a:t>applies to any business</a:t>
            </a:r>
            <a:r>
              <a:rPr lang="en-US" sz="2000" dirty="0">
                <a:latin typeface="Times" panose="02020603050405020304" pitchFamily="18" charset="0"/>
              </a:rPr>
              <a:t>, including manufacturers </a:t>
            </a:r>
            <a:br>
              <a:rPr lang="en-US" sz="2000" dirty="0">
                <a:latin typeface="Times" panose="02020603050405020304" pitchFamily="18" charset="0"/>
              </a:rPr>
            </a:br>
            <a:r>
              <a:rPr lang="en-US" sz="2000" dirty="0">
                <a:latin typeface="Times" panose="02020603050405020304" pitchFamily="18" charset="0"/>
              </a:rPr>
              <a:t>that use  hazardous chemicals.</a:t>
            </a:r>
          </a:p>
          <a:p>
            <a:pPr marL="342900" indent="-342900">
              <a:buFont typeface="Arial" panose="020B0604020202020204" pitchFamily="34" charset="0"/>
              <a:buChar char="•"/>
            </a:pPr>
            <a:endParaRPr lang="en-US" sz="2000" dirty="0">
              <a:latin typeface="Times" panose="02020603050405020304" pitchFamily="18" charset="0"/>
            </a:endParaRPr>
          </a:p>
          <a:p>
            <a:endParaRPr lang="en-US" sz="2000" dirty="0">
              <a:latin typeface="Times" panose="02020603050405020304" pitchFamily="18" charset="0"/>
            </a:endParaRPr>
          </a:p>
        </p:txBody>
      </p:sp>
      <p:pic>
        <p:nvPicPr>
          <p:cNvPr id="6" name="Picture 6" descr="New HazCom/GHS  pictograms image for righ to know law for the workers." title="Pictograms">
            <a:extLst>
              <a:ext uri="{FF2B5EF4-FFF2-40B4-BE49-F238E27FC236}">
                <a16:creationId xmlns:a16="http://schemas.microsoft.com/office/drawing/2014/main" id="{270E03BF-8EEF-4191-8C2B-72687BD1532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23136" y="2436179"/>
            <a:ext cx="1986716" cy="1495425"/>
          </a:xfrm>
          <a:prstGeom prst="rect">
            <a:avLst/>
          </a:prstGeom>
          <a:noFill/>
          <a:ln w="9525">
            <a:noFill/>
            <a:miter lim="800000"/>
            <a:headEnd/>
            <a:tailEnd/>
          </a:ln>
        </p:spPr>
      </p:pic>
      <p:sp>
        <p:nvSpPr>
          <p:cNvPr id="10" name="Rectangle 9">
            <a:extLst>
              <a:ext uri="{FF2B5EF4-FFF2-40B4-BE49-F238E27FC236}">
                <a16:creationId xmlns:a16="http://schemas.microsoft.com/office/drawing/2014/main" id="{E2D8A761-7449-45FB-93D4-DB2BF5EA7EC5}"/>
              </a:ext>
            </a:extLst>
          </p:cNvPr>
          <p:cNvSpPr/>
          <p:nvPr/>
        </p:nvSpPr>
        <p:spPr>
          <a:xfrm>
            <a:off x="304799" y="3355650"/>
            <a:ext cx="8752289" cy="2062103"/>
          </a:xfrm>
          <a:prstGeom prst="rect">
            <a:avLst/>
          </a:prstGeom>
        </p:spPr>
        <p:txBody>
          <a:bodyPr wrap="square">
            <a:spAutoFit/>
          </a:bodyPr>
          <a:lstStyle/>
          <a:p>
            <a:pPr marL="342900" indent="-342900">
              <a:buFont typeface="Arial" panose="020B0604020202020204" pitchFamily="34" charset="0"/>
              <a:buChar char="•"/>
            </a:pPr>
            <a:endParaRPr lang="en-US" sz="2000" dirty="0">
              <a:latin typeface="Times" panose="02020603050405020304" pitchFamily="18" charset="0"/>
            </a:endParaRPr>
          </a:p>
          <a:p>
            <a:endParaRPr lang="en-US" sz="2000" dirty="0">
              <a:latin typeface="Times"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Employers </a:t>
            </a:r>
            <a:r>
              <a:rPr lang="en-US" sz="2200" b="1" dirty="0">
                <a:latin typeface="Times New Roman" panose="02020603050405020304" pitchFamily="18" charset="0"/>
                <a:cs typeface="Times New Roman" panose="02020603050405020304" pitchFamily="18" charset="0"/>
              </a:rPr>
              <a:t>may not retaliate by taking unfavorable personnel action against them  for whistleblowing</a:t>
            </a:r>
            <a:r>
              <a:rPr lang="en-US" sz="22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more information refer to the hyperlink below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hlinkClick r:id="rId4"/>
              </a:rPr>
              <a:t>Whistleblowers’ Rights</a:t>
            </a:r>
            <a:endParaRPr lang="en-US" sz="6600" dirty="0"/>
          </a:p>
        </p:txBody>
      </p:sp>
      <p:pic>
        <p:nvPicPr>
          <p:cNvPr id="7" name="Picture 3" descr="Image showing a whistle blower." title="Whistle blowing">
            <a:extLst>
              <a:ext uri="{FF2B5EF4-FFF2-40B4-BE49-F238E27FC236}">
                <a16:creationId xmlns:a16="http://schemas.microsoft.com/office/drawing/2014/main" id="{8F9ED6A8-E203-4FD7-9477-E90026744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4599" y="4996183"/>
            <a:ext cx="1452979" cy="1538448"/>
          </a:xfrm>
          <a:prstGeom prst="rect">
            <a:avLst/>
          </a:prstGeom>
          <a:noFill/>
        </p:spPr>
      </p:pic>
    </p:spTree>
    <p:extLst>
      <p:ext uri="{BB962C8B-B14F-4D97-AF65-F5344CB8AC3E}">
        <p14:creationId xmlns:p14="http://schemas.microsoft.com/office/powerpoint/2010/main" val="1480634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C045-BB75-421B-B658-F8B3638EDCA9}"/>
              </a:ext>
            </a:extLst>
          </p:cNvPr>
          <p:cNvSpPr>
            <a:spLocks noGrp="1"/>
          </p:cNvSpPr>
          <p:nvPr>
            <p:ph type="title"/>
          </p:nvPr>
        </p:nvSpPr>
        <p:spPr>
          <a:xfrm>
            <a:off x="508000" y="3048000"/>
            <a:ext cx="8229600" cy="1143000"/>
          </a:xfrm>
        </p:spPr>
        <p:txBody>
          <a:bodyPr/>
          <a:lstStyle/>
          <a:p>
            <a:r>
              <a:rPr lang="en-US" dirty="0"/>
              <a:t>INTRODUCTION</a:t>
            </a:r>
          </a:p>
        </p:txBody>
      </p:sp>
    </p:spTree>
    <p:extLst>
      <p:ext uri="{BB962C8B-B14F-4D97-AF65-F5344CB8AC3E}">
        <p14:creationId xmlns:p14="http://schemas.microsoft.com/office/powerpoint/2010/main" val="292270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9777</Words>
  <Application>Microsoft Office PowerPoint</Application>
  <PresentationFormat>On-screen Show (4:3)</PresentationFormat>
  <Paragraphs>672</Paragraphs>
  <Slides>62</Slides>
  <Notes>62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Arial</vt:lpstr>
      <vt:lpstr>Calibri</vt:lpstr>
      <vt:lpstr>Courier New</vt:lpstr>
      <vt:lpstr>Impact</vt:lpstr>
      <vt:lpstr>Tahoma</vt:lpstr>
      <vt:lpstr>Times</vt:lpstr>
      <vt:lpstr>Times New Roman</vt:lpstr>
      <vt:lpstr>Wingdings</vt:lpstr>
      <vt:lpstr>Blank Presentation</vt:lpstr>
      <vt:lpstr>  </vt:lpstr>
      <vt:lpstr>Acknowledgement</vt:lpstr>
      <vt:lpstr>The Training Steps </vt:lpstr>
      <vt:lpstr>PLEASE START THE   PRETEST  Maximum: 15 minutes.</vt:lpstr>
      <vt:lpstr>Training Content</vt:lpstr>
      <vt:lpstr>Training Contents</vt:lpstr>
      <vt:lpstr>Training Content –cont.</vt:lpstr>
      <vt:lpstr>Worker Rights under OSH Act Right to Know  and Whistleblower Provisions</vt:lpstr>
      <vt:lpstr>INTRODUCTION</vt:lpstr>
      <vt:lpstr>Excavations and Trenches</vt:lpstr>
      <vt:lpstr>Examples of Excavations</vt:lpstr>
      <vt:lpstr>Excavations and trenches – cont.</vt:lpstr>
      <vt:lpstr>Examples of trenches</vt:lpstr>
      <vt:lpstr>Cave-in Hazard in Excavations and Trenches</vt:lpstr>
      <vt:lpstr>Forces of Trench Collapse</vt:lpstr>
      <vt:lpstr>Reasons for Fatality</vt:lpstr>
      <vt:lpstr>OSHA Standard on Excavations  (29 CFR 1926 Subpart P)</vt:lpstr>
      <vt:lpstr>OSHA’s Soil Classification </vt:lpstr>
      <vt:lpstr>Factors Affecting Soil Stability  </vt:lpstr>
      <vt:lpstr>Gravel, Sand, Silt and Clay  Soils</vt:lpstr>
      <vt:lpstr>Visual Soil Examination</vt:lpstr>
      <vt:lpstr>Soil Testing - Manual Tests</vt:lpstr>
      <vt:lpstr>Soil testing - Manual tests – cont.</vt:lpstr>
      <vt:lpstr>Soil Testing - Manual Tests – cont. </vt:lpstr>
      <vt:lpstr>Soil testing - Manual tests – cont.  </vt:lpstr>
      <vt:lpstr>Soil Types Based on Strength</vt:lpstr>
      <vt:lpstr>Soil Classification Chart for  Excavation</vt:lpstr>
      <vt:lpstr>Water Effects on Soil</vt:lpstr>
      <vt:lpstr>PLEASE START THE  POSTTEST - SESSION 1  Maximum: 10 minutes.</vt:lpstr>
      <vt:lpstr>CAVE-IN HAZARD CONTROLS </vt:lpstr>
      <vt:lpstr>Cave-In Hazard Controls</vt:lpstr>
      <vt:lpstr>Engineering Controls- Sloping and Benching</vt:lpstr>
      <vt:lpstr>Sloping and Benching</vt:lpstr>
      <vt:lpstr>Sloping (angle) Charts for  Different Soil Types</vt:lpstr>
      <vt:lpstr>Engineering Controls -  Shoring and Shielding</vt:lpstr>
      <vt:lpstr>Excavation Access and Egress  (Ramps and Ladders)</vt:lpstr>
      <vt:lpstr>Protective System Selection   (Figure 1: Preliminary Decisions Flowchart)</vt:lpstr>
      <vt:lpstr>Protective System Selection   (Figure 2: Sloping Options Flowchart)</vt:lpstr>
      <vt:lpstr>Protective System Selection   (Figure 3: Shoring and Shielding  Options Flowchart)</vt:lpstr>
      <vt:lpstr>Shoring and Shielding  Options -                           Examples</vt:lpstr>
      <vt:lpstr>Shoring and Shielding  Options - Examples</vt:lpstr>
      <vt:lpstr>Workplace Controls</vt:lpstr>
      <vt:lpstr>Competent Person Qualifications  and Responsibilities </vt:lpstr>
      <vt:lpstr>Professional Engineer Responsibilities</vt:lpstr>
      <vt:lpstr>OTHER EXCAVATION HAZARDS</vt:lpstr>
      <vt:lpstr>Other Excavation and Trenching  Hazards</vt:lpstr>
      <vt:lpstr>Struck-by Hazards </vt:lpstr>
      <vt:lpstr>Falling Into Hazards</vt:lpstr>
      <vt:lpstr>Underground/Overhead Utilities </vt:lpstr>
      <vt:lpstr>Hazardous Atmosphere and  Respiratory Protection/Ventilation</vt:lpstr>
      <vt:lpstr>Adjacent Structures</vt:lpstr>
      <vt:lpstr>Emergency Rescue Operations </vt:lpstr>
      <vt:lpstr>Emergency Rescue Operations – cont. </vt:lpstr>
      <vt:lpstr>Emergency Rescue Operations – cont.   </vt:lpstr>
      <vt:lpstr>Safe Practices Checklist  and Summary</vt:lpstr>
      <vt:lpstr>Additional Resources</vt:lpstr>
      <vt:lpstr> QUESTIONS?</vt:lpstr>
      <vt:lpstr>PLEASE START THE  POSTTEST – SESSION 2  Maximum: 15 minutes</vt:lpstr>
      <vt:lpstr>PLEASE FILL OUT THE  OPINION SURVEY </vt:lpstr>
      <vt:lpstr>INTERACTIVE Q/A SESSION PLEASE GRADE YOUR POSTTEST </vt:lpstr>
      <vt:lpstr>PLEASE HAND IN THE FOLLOWING TRAINING PACKAGE TO THE TRAINER  Sign-up Pretest Posttest 1 Posttest 2 Opinion survey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2020-11-10T18:12:17Z</dcterms:created>
  <dcterms:modified xsi:type="dcterms:W3CDTF">2020-11-10T18:21:35Z</dcterms:modified>
</cp:coreProperties>
</file>