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84" r:id="rId2"/>
  </p:sldMasterIdLst>
  <p:notesMasterIdLst>
    <p:notesMasterId r:id="rId107"/>
  </p:notesMasterIdLst>
  <p:sldIdLst>
    <p:sldId id="257" r:id="rId3"/>
    <p:sldId id="261"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4" r:id="rId33"/>
    <p:sldId id="293" r:id="rId34"/>
    <p:sldId id="295" r:id="rId35"/>
    <p:sldId id="296" r:id="rId36"/>
    <p:sldId id="297" r:id="rId37"/>
    <p:sldId id="298" r:id="rId38"/>
    <p:sldId id="299" r:id="rId39"/>
    <p:sldId id="300" r:id="rId40"/>
    <p:sldId id="301" r:id="rId41"/>
    <p:sldId id="302" r:id="rId42"/>
    <p:sldId id="303" r:id="rId43"/>
    <p:sldId id="309" r:id="rId44"/>
    <p:sldId id="304" r:id="rId45"/>
    <p:sldId id="305" r:id="rId46"/>
    <p:sldId id="306" r:id="rId47"/>
    <p:sldId id="307" r:id="rId48"/>
    <p:sldId id="308" r:id="rId49"/>
    <p:sldId id="256"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263"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6" r:id="rId87"/>
    <p:sldId id="347" r:id="rId88"/>
    <p:sldId id="348" r:id="rId89"/>
    <p:sldId id="349" r:id="rId90"/>
    <p:sldId id="350" r:id="rId91"/>
    <p:sldId id="351" r:id="rId92"/>
    <p:sldId id="356" r:id="rId93"/>
    <p:sldId id="352" r:id="rId94"/>
    <p:sldId id="353" r:id="rId95"/>
    <p:sldId id="354" r:id="rId96"/>
    <p:sldId id="355" r:id="rId97"/>
    <p:sldId id="357" r:id="rId98"/>
    <p:sldId id="358" r:id="rId99"/>
    <p:sldId id="359" r:id="rId100"/>
    <p:sldId id="360" r:id="rId101"/>
    <p:sldId id="361" r:id="rId102"/>
    <p:sldId id="362" r:id="rId103"/>
    <p:sldId id="366" r:id="rId104"/>
    <p:sldId id="363" r:id="rId105"/>
    <p:sldId id="365"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653"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22"/>
    </p:cViewPr>
  </p:sorterViewPr>
  <p:notesViewPr>
    <p:cSldViewPr>
      <p:cViewPr>
        <p:scale>
          <a:sx n="100" d="100"/>
          <a:sy n="100" d="100"/>
        </p:scale>
        <p:origin x="1386" y="-19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AB0A0-EF0F-48CB-8101-56688ED07FE2}" type="datetimeFigureOut">
              <a:rPr lang="en-US" smtClean="0"/>
              <a:pPr/>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74C91-62C3-44E0-8447-514B5CCA61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74C91-62C3-44E0-8447-514B5CCA610D}" type="slidenum">
              <a:rPr lang="en-US" smtClean="0"/>
              <a:pPr/>
              <a:t>1</a:t>
            </a:fld>
            <a:endParaRPr lang="en-US"/>
          </a:p>
        </p:txBody>
      </p:sp>
    </p:spTree>
    <p:extLst>
      <p:ext uri="{BB962C8B-B14F-4D97-AF65-F5344CB8AC3E}">
        <p14:creationId xmlns:p14="http://schemas.microsoft.com/office/powerpoint/2010/main" val="3598317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10</a:t>
            </a:fld>
            <a:endParaRPr lang="en-US"/>
          </a:p>
        </p:txBody>
      </p:sp>
    </p:spTree>
    <p:extLst>
      <p:ext uri="{BB962C8B-B14F-4D97-AF65-F5344CB8AC3E}">
        <p14:creationId xmlns:p14="http://schemas.microsoft.com/office/powerpoint/2010/main" val="6809643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100</a:t>
            </a:fld>
            <a:endParaRPr lang="en-US"/>
          </a:p>
        </p:txBody>
      </p:sp>
    </p:spTree>
    <p:extLst>
      <p:ext uri="{BB962C8B-B14F-4D97-AF65-F5344CB8AC3E}">
        <p14:creationId xmlns:p14="http://schemas.microsoft.com/office/powerpoint/2010/main" val="263335566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101</a:t>
            </a:fld>
            <a:endParaRPr lang="en-US"/>
          </a:p>
        </p:txBody>
      </p:sp>
    </p:spTree>
    <p:extLst>
      <p:ext uri="{BB962C8B-B14F-4D97-AF65-F5344CB8AC3E}">
        <p14:creationId xmlns:p14="http://schemas.microsoft.com/office/powerpoint/2010/main" val="16895936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102</a:t>
            </a:fld>
            <a:endParaRPr lang="en-US" dirty="0"/>
          </a:p>
        </p:txBody>
      </p:sp>
    </p:spTree>
    <p:extLst>
      <p:ext uri="{BB962C8B-B14F-4D97-AF65-F5344CB8AC3E}">
        <p14:creationId xmlns:p14="http://schemas.microsoft.com/office/powerpoint/2010/main" val="38120827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103</a:t>
            </a:fld>
            <a:endParaRPr lang="en-US"/>
          </a:p>
        </p:txBody>
      </p:sp>
    </p:spTree>
    <p:extLst>
      <p:ext uri="{BB962C8B-B14F-4D97-AF65-F5344CB8AC3E}">
        <p14:creationId xmlns:p14="http://schemas.microsoft.com/office/powerpoint/2010/main" val="18821380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104</a:t>
            </a:fld>
            <a:endParaRPr lang="en-US"/>
          </a:p>
        </p:txBody>
      </p:sp>
    </p:spTree>
    <p:extLst>
      <p:ext uri="{BB962C8B-B14F-4D97-AF65-F5344CB8AC3E}">
        <p14:creationId xmlns:p14="http://schemas.microsoft.com/office/powerpoint/2010/main" val="2267773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11</a:t>
            </a:fld>
            <a:endParaRPr lang="en-US"/>
          </a:p>
        </p:txBody>
      </p:sp>
    </p:spTree>
    <p:extLst>
      <p:ext uri="{BB962C8B-B14F-4D97-AF65-F5344CB8AC3E}">
        <p14:creationId xmlns:p14="http://schemas.microsoft.com/office/powerpoint/2010/main" val="203160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12</a:t>
            </a:fld>
            <a:endParaRPr lang="en-US"/>
          </a:p>
        </p:txBody>
      </p:sp>
    </p:spTree>
    <p:extLst>
      <p:ext uri="{BB962C8B-B14F-4D97-AF65-F5344CB8AC3E}">
        <p14:creationId xmlns:p14="http://schemas.microsoft.com/office/powerpoint/2010/main" val="4214494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13</a:t>
            </a:fld>
            <a:endParaRPr lang="en-US"/>
          </a:p>
        </p:txBody>
      </p:sp>
    </p:spTree>
    <p:extLst>
      <p:ext uri="{BB962C8B-B14F-4D97-AF65-F5344CB8AC3E}">
        <p14:creationId xmlns:p14="http://schemas.microsoft.com/office/powerpoint/2010/main" val="42047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14</a:t>
            </a:fld>
            <a:endParaRPr lang="en-US"/>
          </a:p>
        </p:txBody>
      </p:sp>
    </p:spTree>
    <p:extLst>
      <p:ext uri="{BB962C8B-B14F-4D97-AF65-F5344CB8AC3E}">
        <p14:creationId xmlns:p14="http://schemas.microsoft.com/office/powerpoint/2010/main" val="441525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15</a:t>
            </a:fld>
            <a:endParaRPr lang="en-US"/>
          </a:p>
        </p:txBody>
      </p:sp>
    </p:spTree>
    <p:extLst>
      <p:ext uri="{BB962C8B-B14F-4D97-AF65-F5344CB8AC3E}">
        <p14:creationId xmlns:p14="http://schemas.microsoft.com/office/powerpoint/2010/main" val="94296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16</a:t>
            </a:fld>
            <a:endParaRPr lang="en-US"/>
          </a:p>
        </p:txBody>
      </p:sp>
    </p:spTree>
    <p:extLst>
      <p:ext uri="{BB962C8B-B14F-4D97-AF65-F5344CB8AC3E}">
        <p14:creationId xmlns:p14="http://schemas.microsoft.com/office/powerpoint/2010/main" val="2071863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17</a:t>
            </a:fld>
            <a:endParaRPr lang="en-US"/>
          </a:p>
        </p:txBody>
      </p:sp>
    </p:spTree>
    <p:extLst>
      <p:ext uri="{BB962C8B-B14F-4D97-AF65-F5344CB8AC3E}">
        <p14:creationId xmlns:p14="http://schemas.microsoft.com/office/powerpoint/2010/main" val="63470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18</a:t>
            </a:fld>
            <a:endParaRPr lang="en-US"/>
          </a:p>
        </p:txBody>
      </p:sp>
    </p:spTree>
    <p:extLst>
      <p:ext uri="{BB962C8B-B14F-4D97-AF65-F5344CB8AC3E}">
        <p14:creationId xmlns:p14="http://schemas.microsoft.com/office/powerpoint/2010/main" val="827642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19</a:t>
            </a:fld>
            <a:endParaRPr lang="en-US"/>
          </a:p>
        </p:txBody>
      </p:sp>
    </p:spTree>
    <p:extLst>
      <p:ext uri="{BB962C8B-B14F-4D97-AF65-F5344CB8AC3E}">
        <p14:creationId xmlns:p14="http://schemas.microsoft.com/office/powerpoint/2010/main" val="180041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20</a:t>
            </a:fld>
            <a:endParaRPr lang="en-US"/>
          </a:p>
        </p:txBody>
      </p:sp>
    </p:spTree>
    <p:extLst>
      <p:ext uri="{BB962C8B-B14F-4D97-AF65-F5344CB8AC3E}">
        <p14:creationId xmlns:p14="http://schemas.microsoft.com/office/powerpoint/2010/main" val="2194474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21</a:t>
            </a:fld>
            <a:endParaRPr lang="en-US"/>
          </a:p>
        </p:txBody>
      </p:sp>
    </p:spTree>
    <p:extLst>
      <p:ext uri="{BB962C8B-B14F-4D97-AF65-F5344CB8AC3E}">
        <p14:creationId xmlns:p14="http://schemas.microsoft.com/office/powerpoint/2010/main" val="4090593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22</a:t>
            </a:fld>
            <a:endParaRPr lang="en-US"/>
          </a:p>
        </p:txBody>
      </p:sp>
    </p:spTree>
    <p:extLst>
      <p:ext uri="{BB962C8B-B14F-4D97-AF65-F5344CB8AC3E}">
        <p14:creationId xmlns:p14="http://schemas.microsoft.com/office/powerpoint/2010/main" val="4073697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23</a:t>
            </a:fld>
            <a:endParaRPr lang="en-US"/>
          </a:p>
        </p:txBody>
      </p:sp>
    </p:spTree>
    <p:extLst>
      <p:ext uri="{BB962C8B-B14F-4D97-AF65-F5344CB8AC3E}">
        <p14:creationId xmlns:p14="http://schemas.microsoft.com/office/powerpoint/2010/main" val="1649455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25</a:t>
            </a:fld>
            <a:endParaRPr lang="en-US"/>
          </a:p>
        </p:txBody>
      </p:sp>
    </p:spTree>
    <p:extLst>
      <p:ext uri="{BB962C8B-B14F-4D97-AF65-F5344CB8AC3E}">
        <p14:creationId xmlns:p14="http://schemas.microsoft.com/office/powerpoint/2010/main" val="2554095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26</a:t>
            </a:fld>
            <a:endParaRPr lang="en-US"/>
          </a:p>
        </p:txBody>
      </p:sp>
    </p:spTree>
    <p:extLst>
      <p:ext uri="{BB962C8B-B14F-4D97-AF65-F5344CB8AC3E}">
        <p14:creationId xmlns:p14="http://schemas.microsoft.com/office/powerpoint/2010/main" val="2709574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27</a:t>
            </a:fld>
            <a:endParaRPr lang="en-US"/>
          </a:p>
        </p:txBody>
      </p:sp>
    </p:spTree>
    <p:extLst>
      <p:ext uri="{BB962C8B-B14F-4D97-AF65-F5344CB8AC3E}">
        <p14:creationId xmlns:p14="http://schemas.microsoft.com/office/powerpoint/2010/main" val="4086775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28</a:t>
            </a:fld>
            <a:endParaRPr lang="en-US"/>
          </a:p>
        </p:txBody>
      </p:sp>
    </p:spTree>
    <p:extLst>
      <p:ext uri="{BB962C8B-B14F-4D97-AF65-F5344CB8AC3E}">
        <p14:creationId xmlns:p14="http://schemas.microsoft.com/office/powerpoint/2010/main" val="3848447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29</a:t>
            </a:fld>
            <a:endParaRPr lang="en-US"/>
          </a:p>
        </p:txBody>
      </p:sp>
    </p:spTree>
    <p:extLst>
      <p:ext uri="{BB962C8B-B14F-4D97-AF65-F5344CB8AC3E}">
        <p14:creationId xmlns:p14="http://schemas.microsoft.com/office/powerpoint/2010/main" val="51629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3</a:t>
            </a:fld>
            <a:endParaRPr lang="en-US"/>
          </a:p>
        </p:txBody>
      </p:sp>
    </p:spTree>
    <p:extLst>
      <p:ext uri="{BB962C8B-B14F-4D97-AF65-F5344CB8AC3E}">
        <p14:creationId xmlns:p14="http://schemas.microsoft.com/office/powerpoint/2010/main" val="4043861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30</a:t>
            </a:fld>
            <a:endParaRPr lang="en-US"/>
          </a:p>
        </p:txBody>
      </p:sp>
    </p:spTree>
    <p:extLst>
      <p:ext uri="{BB962C8B-B14F-4D97-AF65-F5344CB8AC3E}">
        <p14:creationId xmlns:p14="http://schemas.microsoft.com/office/powerpoint/2010/main" val="3681775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32</a:t>
            </a:fld>
            <a:endParaRPr lang="en-US"/>
          </a:p>
        </p:txBody>
      </p:sp>
    </p:spTree>
    <p:extLst>
      <p:ext uri="{BB962C8B-B14F-4D97-AF65-F5344CB8AC3E}">
        <p14:creationId xmlns:p14="http://schemas.microsoft.com/office/powerpoint/2010/main" val="3727448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33</a:t>
            </a:fld>
            <a:endParaRPr lang="en-US"/>
          </a:p>
        </p:txBody>
      </p:sp>
    </p:spTree>
    <p:extLst>
      <p:ext uri="{BB962C8B-B14F-4D97-AF65-F5344CB8AC3E}">
        <p14:creationId xmlns:p14="http://schemas.microsoft.com/office/powerpoint/2010/main" val="57929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34</a:t>
            </a:fld>
            <a:endParaRPr lang="en-US"/>
          </a:p>
        </p:txBody>
      </p:sp>
    </p:spTree>
    <p:extLst>
      <p:ext uri="{BB962C8B-B14F-4D97-AF65-F5344CB8AC3E}">
        <p14:creationId xmlns:p14="http://schemas.microsoft.com/office/powerpoint/2010/main" val="1921027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35</a:t>
            </a:fld>
            <a:endParaRPr lang="en-US"/>
          </a:p>
        </p:txBody>
      </p:sp>
    </p:spTree>
    <p:extLst>
      <p:ext uri="{BB962C8B-B14F-4D97-AF65-F5344CB8AC3E}">
        <p14:creationId xmlns:p14="http://schemas.microsoft.com/office/powerpoint/2010/main" val="1498959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36</a:t>
            </a:fld>
            <a:endParaRPr lang="en-US"/>
          </a:p>
        </p:txBody>
      </p:sp>
    </p:spTree>
    <p:extLst>
      <p:ext uri="{BB962C8B-B14F-4D97-AF65-F5344CB8AC3E}">
        <p14:creationId xmlns:p14="http://schemas.microsoft.com/office/powerpoint/2010/main" val="3566584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37</a:t>
            </a:fld>
            <a:endParaRPr lang="en-US"/>
          </a:p>
        </p:txBody>
      </p:sp>
    </p:spTree>
    <p:extLst>
      <p:ext uri="{BB962C8B-B14F-4D97-AF65-F5344CB8AC3E}">
        <p14:creationId xmlns:p14="http://schemas.microsoft.com/office/powerpoint/2010/main" val="1692748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38</a:t>
            </a:fld>
            <a:endParaRPr lang="en-US"/>
          </a:p>
        </p:txBody>
      </p:sp>
    </p:spTree>
    <p:extLst>
      <p:ext uri="{BB962C8B-B14F-4D97-AF65-F5344CB8AC3E}">
        <p14:creationId xmlns:p14="http://schemas.microsoft.com/office/powerpoint/2010/main" val="3544289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39</a:t>
            </a:fld>
            <a:endParaRPr lang="en-US"/>
          </a:p>
        </p:txBody>
      </p:sp>
    </p:spTree>
    <p:extLst>
      <p:ext uri="{BB962C8B-B14F-4D97-AF65-F5344CB8AC3E}">
        <p14:creationId xmlns:p14="http://schemas.microsoft.com/office/powerpoint/2010/main" val="418639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4</a:t>
            </a:fld>
            <a:endParaRPr lang="en-US"/>
          </a:p>
        </p:txBody>
      </p:sp>
    </p:spTree>
    <p:extLst>
      <p:ext uri="{BB962C8B-B14F-4D97-AF65-F5344CB8AC3E}">
        <p14:creationId xmlns:p14="http://schemas.microsoft.com/office/powerpoint/2010/main" val="3648230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40</a:t>
            </a:fld>
            <a:endParaRPr lang="en-US"/>
          </a:p>
        </p:txBody>
      </p:sp>
    </p:spTree>
    <p:extLst>
      <p:ext uri="{BB962C8B-B14F-4D97-AF65-F5344CB8AC3E}">
        <p14:creationId xmlns:p14="http://schemas.microsoft.com/office/powerpoint/2010/main" val="698477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41</a:t>
            </a:fld>
            <a:endParaRPr lang="en-US"/>
          </a:p>
        </p:txBody>
      </p:sp>
    </p:spTree>
    <p:extLst>
      <p:ext uri="{BB962C8B-B14F-4D97-AF65-F5344CB8AC3E}">
        <p14:creationId xmlns:p14="http://schemas.microsoft.com/office/powerpoint/2010/main" val="1057100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42</a:t>
            </a:fld>
            <a:endParaRPr lang="en-US"/>
          </a:p>
        </p:txBody>
      </p:sp>
    </p:spTree>
    <p:extLst>
      <p:ext uri="{BB962C8B-B14F-4D97-AF65-F5344CB8AC3E}">
        <p14:creationId xmlns:p14="http://schemas.microsoft.com/office/powerpoint/2010/main" val="3647348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43</a:t>
            </a:fld>
            <a:endParaRPr lang="en-US"/>
          </a:p>
        </p:txBody>
      </p:sp>
    </p:spTree>
    <p:extLst>
      <p:ext uri="{BB962C8B-B14F-4D97-AF65-F5344CB8AC3E}">
        <p14:creationId xmlns:p14="http://schemas.microsoft.com/office/powerpoint/2010/main" val="3745912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44</a:t>
            </a:fld>
            <a:endParaRPr lang="en-US"/>
          </a:p>
        </p:txBody>
      </p:sp>
    </p:spTree>
    <p:extLst>
      <p:ext uri="{BB962C8B-B14F-4D97-AF65-F5344CB8AC3E}">
        <p14:creationId xmlns:p14="http://schemas.microsoft.com/office/powerpoint/2010/main" val="45757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45</a:t>
            </a:fld>
            <a:endParaRPr lang="en-US"/>
          </a:p>
        </p:txBody>
      </p:sp>
    </p:spTree>
    <p:extLst>
      <p:ext uri="{BB962C8B-B14F-4D97-AF65-F5344CB8AC3E}">
        <p14:creationId xmlns:p14="http://schemas.microsoft.com/office/powerpoint/2010/main" val="3539413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46</a:t>
            </a:fld>
            <a:endParaRPr lang="en-US"/>
          </a:p>
        </p:txBody>
      </p:sp>
    </p:spTree>
    <p:extLst>
      <p:ext uri="{BB962C8B-B14F-4D97-AF65-F5344CB8AC3E}">
        <p14:creationId xmlns:p14="http://schemas.microsoft.com/office/powerpoint/2010/main" val="3332354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47</a:t>
            </a:fld>
            <a:endParaRPr lang="en-US"/>
          </a:p>
        </p:txBody>
      </p:sp>
    </p:spTree>
    <p:extLst>
      <p:ext uri="{BB962C8B-B14F-4D97-AF65-F5344CB8AC3E}">
        <p14:creationId xmlns:p14="http://schemas.microsoft.com/office/powerpoint/2010/main" val="495520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48</a:t>
            </a:fld>
            <a:endParaRPr lang="en-US"/>
          </a:p>
        </p:txBody>
      </p:sp>
    </p:spTree>
    <p:extLst>
      <p:ext uri="{BB962C8B-B14F-4D97-AF65-F5344CB8AC3E}">
        <p14:creationId xmlns:p14="http://schemas.microsoft.com/office/powerpoint/2010/main" val="3852516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49</a:t>
            </a:fld>
            <a:endParaRPr lang="en-US"/>
          </a:p>
        </p:txBody>
      </p:sp>
    </p:spTree>
    <p:extLst>
      <p:ext uri="{BB962C8B-B14F-4D97-AF65-F5344CB8AC3E}">
        <p14:creationId xmlns:p14="http://schemas.microsoft.com/office/powerpoint/2010/main" val="201383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5</a:t>
            </a:fld>
            <a:endParaRPr lang="en-US"/>
          </a:p>
        </p:txBody>
      </p:sp>
    </p:spTree>
    <p:extLst>
      <p:ext uri="{BB962C8B-B14F-4D97-AF65-F5344CB8AC3E}">
        <p14:creationId xmlns:p14="http://schemas.microsoft.com/office/powerpoint/2010/main" val="4210038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50</a:t>
            </a:fld>
            <a:endParaRPr lang="en-US"/>
          </a:p>
        </p:txBody>
      </p:sp>
    </p:spTree>
    <p:extLst>
      <p:ext uri="{BB962C8B-B14F-4D97-AF65-F5344CB8AC3E}">
        <p14:creationId xmlns:p14="http://schemas.microsoft.com/office/powerpoint/2010/main" val="2083198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51</a:t>
            </a:fld>
            <a:endParaRPr lang="en-US"/>
          </a:p>
        </p:txBody>
      </p:sp>
    </p:spTree>
    <p:extLst>
      <p:ext uri="{BB962C8B-B14F-4D97-AF65-F5344CB8AC3E}">
        <p14:creationId xmlns:p14="http://schemas.microsoft.com/office/powerpoint/2010/main" val="4931665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52</a:t>
            </a:fld>
            <a:endParaRPr lang="en-US"/>
          </a:p>
        </p:txBody>
      </p:sp>
    </p:spTree>
    <p:extLst>
      <p:ext uri="{BB962C8B-B14F-4D97-AF65-F5344CB8AC3E}">
        <p14:creationId xmlns:p14="http://schemas.microsoft.com/office/powerpoint/2010/main" val="14915868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53</a:t>
            </a:fld>
            <a:endParaRPr lang="en-US"/>
          </a:p>
        </p:txBody>
      </p:sp>
    </p:spTree>
    <p:extLst>
      <p:ext uri="{BB962C8B-B14F-4D97-AF65-F5344CB8AC3E}">
        <p14:creationId xmlns:p14="http://schemas.microsoft.com/office/powerpoint/2010/main" val="27168328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54</a:t>
            </a:fld>
            <a:endParaRPr lang="en-US"/>
          </a:p>
        </p:txBody>
      </p:sp>
    </p:spTree>
    <p:extLst>
      <p:ext uri="{BB962C8B-B14F-4D97-AF65-F5344CB8AC3E}">
        <p14:creationId xmlns:p14="http://schemas.microsoft.com/office/powerpoint/2010/main" val="1171655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55</a:t>
            </a:fld>
            <a:endParaRPr lang="en-US"/>
          </a:p>
        </p:txBody>
      </p:sp>
    </p:spTree>
    <p:extLst>
      <p:ext uri="{BB962C8B-B14F-4D97-AF65-F5344CB8AC3E}">
        <p14:creationId xmlns:p14="http://schemas.microsoft.com/office/powerpoint/2010/main" val="41638200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56</a:t>
            </a:fld>
            <a:endParaRPr lang="en-US"/>
          </a:p>
        </p:txBody>
      </p:sp>
    </p:spTree>
    <p:extLst>
      <p:ext uri="{BB962C8B-B14F-4D97-AF65-F5344CB8AC3E}">
        <p14:creationId xmlns:p14="http://schemas.microsoft.com/office/powerpoint/2010/main" val="4325177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57</a:t>
            </a:fld>
            <a:endParaRPr lang="en-US"/>
          </a:p>
        </p:txBody>
      </p:sp>
    </p:spTree>
    <p:extLst>
      <p:ext uri="{BB962C8B-B14F-4D97-AF65-F5344CB8AC3E}">
        <p14:creationId xmlns:p14="http://schemas.microsoft.com/office/powerpoint/2010/main" val="3932903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58</a:t>
            </a:fld>
            <a:endParaRPr lang="en-US"/>
          </a:p>
        </p:txBody>
      </p:sp>
    </p:spTree>
    <p:extLst>
      <p:ext uri="{BB962C8B-B14F-4D97-AF65-F5344CB8AC3E}">
        <p14:creationId xmlns:p14="http://schemas.microsoft.com/office/powerpoint/2010/main" val="29050650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59</a:t>
            </a:fld>
            <a:endParaRPr lang="en-US"/>
          </a:p>
        </p:txBody>
      </p:sp>
    </p:spTree>
    <p:extLst>
      <p:ext uri="{BB962C8B-B14F-4D97-AF65-F5344CB8AC3E}">
        <p14:creationId xmlns:p14="http://schemas.microsoft.com/office/powerpoint/2010/main" val="303449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6</a:t>
            </a:fld>
            <a:endParaRPr lang="en-US"/>
          </a:p>
        </p:txBody>
      </p:sp>
    </p:spTree>
    <p:extLst>
      <p:ext uri="{BB962C8B-B14F-4D97-AF65-F5344CB8AC3E}">
        <p14:creationId xmlns:p14="http://schemas.microsoft.com/office/powerpoint/2010/main" val="6786789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60</a:t>
            </a:fld>
            <a:endParaRPr lang="en-US"/>
          </a:p>
        </p:txBody>
      </p:sp>
    </p:spTree>
    <p:extLst>
      <p:ext uri="{BB962C8B-B14F-4D97-AF65-F5344CB8AC3E}">
        <p14:creationId xmlns:p14="http://schemas.microsoft.com/office/powerpoint/2010/main" val="24533409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61</a:t>
            </a:fld>
            <a:endParaRPr lang="en-US"/>
          </a:p>
        </p:txBody>
      </p:sp>
    </p:spTree>
    <p:extLst>
      <p:ext uri="{BB962C8B-B14F-4D97-AF65-F5344CB8AC3E}">
        <p14:creationId xmlns:p14="http://schemas.microsoft.com/office/powerpoint/2010/main" val="8866345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62</a:t>
            </a:fld>
            <a:endParaRPr lang="en-US"/>
          </a:p>
        </p:txBody>
      </p:sp>
    </p:spTree>
    <p:extLst>
      <p:ext uri="{BB962C8B-B14F-4D97-AF65-F5344CB8AC3E}">
        <p14:creationId xmlns:p14="http://schemas.microsoft.com/office/powerpoint/2010/main" val="3592267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63</a:t>
            </a:fld>
            <a:endParaRPr lang="en-US"/>
          </a:p>
        </p:txBody>
      </p:sp>
    </p:spTree>
    <p:extLst>
      <p:ext uri="{BB962C8B-B14F-4D97-AF65-F5344CB8AC3E}">
        <p14:creationId xmlns:p14="http://schemas.microsoft.com/office/powerpoint/2010/main" val="41932721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64</a:t>
            </a:fld>
            <a:endParaRPr lang="en-US"/>
          </a:p>
        </p:txBody>
      </p:sp>
    </p:spTree>
    <p:extLst>
      <p:ext uri="{BB962C8B-B14F-4D97-AF65-F5344CB8AC3E}">
        <p14:creationId xmlns:p14="http://schemas.microsoft.com/office/powerpoint/2010/main" val="1718901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65</a:t>
            </a:fld>
            <a:endParaRPr lang="en-US"/>
          </a:p>
        </p:txBody>
      </p:sp>
    </p:spTree>
    <p:extLst>
      <p:ext uri="{BB962C8B-B14F-4D97-AF65-F5344CB8AC3E}">
        <p14:creationId xmlns:p14="http://schemas.microsoft.com/office/powerpoint/2010/main" val="2829866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66</a:t>
            </a:fld>
            <a:endParaRPr lang="en-US"/>
          </a:p>
        </p:txBody>
      </p:sp>
    </p:spTree>
    <p:extLst>
      <p:ext uri="{BB962C8B-B14F-4D97-AF65-F5344CB8AC3E}">
        <p14:creationId xmlns:p14="http://schemas.microsoft.com/office/powerpoint/2010/main" val="12657465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67</a:t>
            </a:fld>
            <a:endParaRPr lang="en-US"/>
          </a:p>
        </p:txBody>
      </p:sp>
    </p:spTree>
    <p:extLst>
      <p:ext uri="{BB962C8B-B14F-4D97-AF65-F5344CB8AC3E}">
        <p14:creationId xmlns:p14="http://schemas.microsoft.com/office/powerpoint/2010/main" val="36768070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68</a:t>
            </a:fld>
            <a:endParaRPr lang="en-US"/>
          </a:p>
        </p:txBody>
      </p:sp>
    </p:spTree>
    <p:extLst>
      <p:ext uri="{BB962C8B-B14F-4D97-AF65-F5344CB8AC3E}">
        <p14:creationId xmlns:p14="http://schemas.microsoft.com/office/powerpoint/2010/main" val="26619640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69</a:t>
            </a:fld>
            <a:endParaRPr lang="en-US"/>
          </a:p>
        </p:txBody>
      </p:sp>
    </p:spTree>
    <p:extLst>
      <p:ext uri="{BB962C8B-B14F-4D97-AF65-F5344CB8AC3E}">
        <p14:creationId xmlns:p14="http://schemas.microsoft.com/office/powerpoint/2010/main" val="232044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7</a:t>
            </a:fld>
            <a:endParaRPr lang="en-US"/>
          </a:p>
        </p:txBody>
      </p:sp>
    </p:spTree>
    <p:extLst>
      <p:ext uri="{BB962C8B-B14F-4D97-AF65-F5344CB8AC3E}">
        <p14:creationId xmlns:p14="http://schemas.microsoft.com/office/powerpoint/2010/main" val="34838956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70</a:t>
            </a:fld>
            <a:endParaRPr lang="en-US"/>
          </a:p>
        </p:txBody>
      </p:sp>
    </p:spTree>
    <p:extLst>
      <p:ext uri="{BB962C8B-B14F-4D97-AF65-F5344CB8AC3E}">
        <p14:creationId xmlns:p14="http://schemas.microsoft.com/office/powerpoint/2010/main" val="20649445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71</a:t>
            </a:fld>
            <a:endParaRPr lang="en-US"/>
          </a:p>
        </p:txBody>
      </p:sp>
    </p:spTree>
    <p:extLst>
      <p:ext uri="{BB962C8B-B14F-4D97-AF65-F5344CB8AC3E}">
        <p14:creationId xmlns:p14="http://schemas.microsoft.com/office/powerpoint/2010/main" val="22776160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72</a:t>
            </a:fld>
            <a:endParaRPr lang="en-US"/>
          </a:p>
        </p:txBody>
      </p:sp>
    </p:spTree>
    <p:extLst>
      <p:ext uri="{BB962C8B-B14F-4D97-AF65-F5344CB8AC3E}">
        <p14:creationId xmlns:p14="http://schemas.microsoft.com/office/powerpoint/2010/main" val="31215193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73</a:t>
            </a:fld>
            <a:endParaRPr lang="en-US"/>
          </a:p>
        </p:txBody>
      </p:sp>
    </p:spTree>
    <p:extLst>
      <p:ext uri="{BB962C8B-B14F-4D97-AF65-F5344CB8AC3E}">
        <p14:creationId xmlns:p14="http://schemas.microsoft.com/office/powerpoint/2010/main" val="5315013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74</a:t>
            </a:fld>
            <a:endParaRPr lang="en-US"/>
          </a:p>
        </p:txBody>
      </p:sp>
    </p:spTree>
    <p:extLst>
      <p:ext uri="{BB962C8B-B14F-4D97-AF65-F5344CB8AC3E}">
        <p14:creationId xmlns:p14="http://schemas.microsoft.com/office/powerpoint/2010/main" val="26255316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75</a:t>
            </a:fld>
            <a:endParaRPr lang="en-US"/>
          </a:p>
        </p:txBody>
      </p:sp>
    </p:spTree>
    <p:extLst>
      <p:ext uri="{BB962C8B-B14F-4D97-AF65-F5344CB8AC3E}">
        <p14:creationId xmlns:p14="http://schemas.microsoft.com/office/powerpoint/2010/main" val="8827737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76</a:t>
            </a:fld>
            <a:endParaRPr lang="en-US"/>
          </a:p>
        </p:txBody>
      </p:sp>
    </p:spTree>
    <p:extLst>
      <p:ext uri="{BB962C8B-B14F-4D97-AF65-F5344CB8AC3E}">
        <p14:creationId xmlns:p14="http://schemas.microsoft.com/office/powerpoint/2010/main" val="8487150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77</a:t>
            </a:fld>
            <a:endParaRPr lang="en-US"/>
          </a:p>
        </p:txBody>
      </p:sp>
    </p:spTree>
    <p:extLst>
      <p:ext uri="{BB962C8B-B14F-4D97-AF65-F5344CB8AC3E}">
        <p14:creationId xmlns:p14="http://schemas.microsoft.com/office/powerpoint/2010/main" val="31601572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78</a:t>
            </a:fld>
            <a:endParaRPr lang="en-US"/>
          </a:p>
        </p:txBody>
      </p:sp>
    </p:spTree>
    <p:extLst>
      <p:ext uri="{BB962C8B-B14F-4D97-AF65-F5344CB8AC3E}">
        <p14:creationId xmlns:p14="http://schemas.microsoft.com/office/powerpoint/2010/main" val="26053995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79</a:t>
            </a:fld>
            <a:endParaRPr lang="en-US"/>
          </a:p>
        </p:txBody>
      </p:sp>
    </p:spTree>
    <p:extLst>
      <p:ext uri="{BB962C8B-B14F-4D97-AF65-F5344CB8AC3E}">
        <p14:creationId xmlns:p14="http://schemas.microsoft.com/office/powerpoint/2010/main" val="141531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8</a:t>
            </a:fld>
            <a:endParaRPr lang="en-US"/>
          </a:p>
        </p:txBody>
      </p:sp>
    </p:spTree>
    <p:extLst>
      <p:ext uri="{BB962C8B-B14F-4D97-AF65-F5344CB8AC3E}">
        <p14:creationId xmlns:p14="http://schemas.microsoft.com/office/powerpoint/2010/main" val="1882544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80</a:t>
            </a:fld>
            <a:endParaRPr lang="en-US"/>
          </a:p>
        </p:txBody>
      </p:sp>
    </p:spTree>
    <p:extLst>
      <p:ext uri="{BB962C8B-B14F-4D97-AF65-F5344CB8AC3E}">
        <p14:creationId xmlns:p14="http://schemas.microsoft.com/office/powerpoint/2010/main" val="4947780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81</a:t>
            </a:fld>
            <a:endParaRPr lang="en-US"/>
          </a:p>
        </p:txBody>
      </p:sp>
    </p:spTree>
    <p:extLst>
      <p:ext uri="{BB962C8B-B14F-4D97-AF65-F5344CB8AC3E}">
        <p14:creationId xmlns:p14="http://schemas.microsoft.com/office/powerpoint/2010/main" val="26193929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82</a:t>
            </a:fld>
            <a:endParaRPr lang="en-US"/>
          </a:p>
        </p:txBody>
      </p:sp>
    </p:spTree>
    <p:extLst>
      <p:ext uri="{BB962C8B-B14F-4D97-AF65-F5344CB8AC3E}">
        <p14:creationId xmlns:p14="http://schemas.microsoft.com/office/powerpoint/2010/main" val="39414616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83</a:t>
            </a:fld>
            <a:endParaRPr lang="en-US"/>
          </a:p>
        </p:txBody>
      </p:sp>
    </p:spTree>
    <p:extLst>
      <p:ext uri="{BB962C8B-B14F-4D97-AF65-F5344CB8AC3E}">
        <p14:creationId xmlns:p14="http://schemas.microsoft.com/office/powerpoint/2010/main" val="35683564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84</a:t>
            </a:fld>
            <a:endParaRPr lang="en-US"/>
          </a:p>
        </p:txBody>
      </p:sp>
    </p:spTree>
    <p:extLst>
      <p:ext uri="{BB962C8B-B14F-4D97-AF65-F5344CB8AC3E}">
        <p14:creationId xmlns:p14="http://schemas.microsoft.com/office/powerpoint/2010/main" val="32672576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85</a:t>
            </a:fld>
            <a:endParaRPr lang="en-US"/>
          </a:p>
        </p:txBody>
      </p:sp>
    </p:spTree>
    <p:extLst>
      <p:ext uri="{BB962C8B-B14F-4D97-AF65-F5344CB8AC3E}">
        <p14:creationId xmlns:p14="http://schemas.microsoft.com/office/powerpoint/2010/main" val="40458906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86</a:t>
            </a:fld>
            <a:endParaRPr lang="en-US"/>
          </a:p>
        </p:txBody>
      </p:sp>
    </p:spTree>
    <p:extLst>
      <p:ext uri="{BB962C8B-B14F-4D97-AF65-F5344CB8AC3E}">
        <p14:creationId xmlns:p14="http://schemas.microsoft.com/office/powerpoint/2010/main" val="32828898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87</a:t>
            </a:fld>
            <a:endParaRPr lang="en-US"/>
          </a:p>
        </p:txBody>
      </p:sp>
    </p:spTree>
    <p:extLst>
      <p:ext uri="{BB962C8B-B14F-4D97-AF65-F5344CB8AC3E}">
        <p14:creationId xmlns:p14="http://schemas.microsoft.com/office/powerpoint/2010/main" val="24130398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88</a:t>
            </a:fld>
            <a:endParaRPr lang="en-US"/>
          </a:p>
        </p:txBody>
      </p:sp>
    </p:spTree>
    <p:extLst>
      <p:ext uri="{BB962C8B-B14F-4D97-AF65-F5344CB8AC3E}">
        <p14:creationId xmlns:p14="http://schemas.microsoft.com/office/powerpoint/2010/main" val="8792608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89</a:t>
            </a:fld>
            <a:endParaRPr lang="en-US"/>
          </a:p>
        </p:txBody>
      </p:sp>
    </p:spTree>
    <p:extLst>
      <p:ext uri="{BB962C8B-B14F-4D97-AF65-F5344CB8AC3E}">
        <p14:creationId xmlns:p14="http://schemas.microsoft.com/office/powerpoint/2010/main" val="114050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9</a:t>
            </a:fld>
            <a:endParaRPr lang="en-US"/>
          </a:p>
        </p:txBody>
      </p:sp>
    </p:spTree>
    <p:extLst>
      <p:ext uri="{BB962C8B-B14F-4D97-AF65-F5344CB8AC3E}">
        <p14:creationId xmlns:p14="http://schemas.microsoft.com/office/powerpoint/2010/main" val="9252155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90</a:t>
            </a:fld>
            <a:endParaRPr lang="en-US"/>
          </a:p>
        </p:txBody>
      </p:sp>
    </p:spTree>
    <p:extLst>
      <p:ext uri="{BB962C8B-B14F-4D97-AF65-F5344CB8AC3E}">
        <p14:creationId xmlns:p14="http://schemas.microsoft.com/office/powerpoint/2010/main" val="10765656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91</a:t>
            </a:fld>
            <a:endParaRPr lang="en-US"/>
          </a:p>
        </p:txBody>
      </p:sp>
    </p:spTree>
    <p:extLst>
      <p:ext uri="{BB962C8B-B14F-4D97-AF65-F5344CB8AC3E}">
        <p14:creationId xmlns:p14="http://schemas.microsoft.com/office/powerpoint/2010/main" val="38649246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92</a:t>
            </a:fld>
            <a:endParaRPr lang="en-US"/>
          </a:p>
        </p:txBody>
      </p:sp>
    </p:spTree>
    <p:extLst>
      <p:ext uri="{BB962C8B-B14F-4D97-AF65-F5344CB8AC3E}">
        <p14:creationId xmlns:p14="http://schemas.microsoft.com/office/powerpoint/2010/main" val="8615578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93</a:t>
            </a:fld>
            <a:endParaRPr lang="en-US"/>
          </a:p>
        </p:txBody>
      </p:sp>
    </p:spTree>
    <p:extLst>
      <p:ext uri="{BB962C8B-B14F-4D97-AF65-F5344CB8AC3E}">
        <p14:creationId xmlns:p14="http://schemas.microsoft.com/office/powerpoint/2010/main" val="13187872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94</a:t>
            </a:fld>
            <a:endParaRPr lang="en-US"/>
          </a:p>
        </p:txBody>
      </p:sp>
    </p:spTree>
    <p:extLst>
      <p:ext uri="{BB962C8B-B14F-4D97-AF65-F5344CB8AC3E}">
        <p14:creationId xmlns:p14="http://schemas.microsoft.com/office/powerpoint/2010/main" val="12554318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95</a:t>
            </a:fld>
            <a:endParaRPr lang="en-US"/>
          </a:p>
        </p:txBody>
      </p:sp>
    </p:spTree>
    <p:extLst>
      <p:ext uri="{BB962C8B-B14F-4D97-AF65-F5344CB8AC3E}">
        <p14:creationId xmlns:p14="http://schemas.microsoft.com/office/powerpoint/2010/main" val="41801156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96</a:t>
            </a:fld>
            <a:endParaRPr lang="en-US"/>
          </a:p>
        </p:txBody>
      </p:sp>
    </p:spTree>
    <p:extLst>
      <p:ext uri="{BB962C8B-B14F-4D97-AF65-F5344CB8AC3E}">
        <p14:creationId xmlns:p14="http://schemas.microsoft.com/office/powerpoint/2010/main" val="38692049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97</a:t>
            </a:fld>
            <a:endParaRPr lang="en-US"/>
          </a:p>
        </p:txBody>
      </p:sp>
    </p:spTree>
    <p:extLst>
      <p:ext uri="{BB962C8B-B14F-4D97-AF65-F5344CB8AC3E}">
        <p14:creationId xmlns:p14="http://schemas.microsoft.com/office/powerpoint/2010/main" val="20358501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98</a:t>
            </a:fld>
            <a:endParaRPr lang="en-US"/>
          </a:p>
        </p:txBody>
      </p:sp>
    </p:spTree>
    <p:extLst>
      <p:ext uri="{BB962C8B-B14F-4D97-AF65-F5344CB8AC3E}">
        <p14:creationId xmlns:p14="http://schemas.microsoft.com/office/powerpoint/2010/main" val="29071804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74C91-62C3-44E0-8447-514B5CCA610D}" type="slidenum">
              <a:rPr lang="en-US" smtClean="0"/>
              <a:pPr/>
              <a:t>99</a:t>
            </a:fld>
            <a:endParaRPr lang="en-US"/>
          </a:p>
        </p:txBody>
      </p:sp>
    </p:spTree>
    <p:extLst>
      <p:ext uri="{BB962C8B-B14F-4D97-AF65-F5344CB8AC3E}">
        <p14:creationId xmlns:p14="http://schemas.microsoft.com/office/powerpoint/2010/main" val="31866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0" y="6172201"/>
            <a:ext cx="9067800" cy="685799"/>
          </a:xfrm>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8661162" y="3204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B7ABEF-04C8-4558-B0D1-01AF38FCF5D8}" type="datetime1">
              <a:rPr lang="en-US" smtClean="0">
                <a:solidFill>
                  <a:srgbClr val="000000">
                    <a:tint val="75000"/>
                  </a:srgbClr>
                </a:solidFill>
              </a:rPr>
              <a:pPr/>
              <a:t>11/10/2020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7BD0D1-3DD9-4F1D-9846-85010878B252}" type="datetime1">
              <a:rPr lang="en-US" smtClean="0">
                <a:solidFill>
                  <a:srgbClr val="000000">
                    <a:tint val="75000"/>
                  </a:srgbClr>
                </a:solidFill>
              </a:rPr>
              <a:pPr/>
              <a:t>11/10/2020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852A16-07A5-45F8-BA72-553CC836CA97}" type="datetime1">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F100C-6B0A-4F10-A6E7-74953DB03F3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3DE49-54AE-4D15-83DC-759E84AE0AEA}" type="datetime1">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F100C-6B0A-4F10-A6E7-74953DB03F3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A92D52-937A-4A77-A45D-873A1BC14E1C}" type="datetime1">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F100C-6B0A-4F10-A6E7-74953DB03F3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C387D-5955-423C-939E-FCD0FAC78F83}" type="datetime1">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F100C-6B0A-4F10-A6E7-74953DB03F3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46CEC1-177C-4B07-A71F-3198D2705B08}" type="datetime1">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F100C-6B0A-4F10-A6E7-74953DB03F3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B116F7-9A3E-41B4-85A9-BCA6DB9A189F}" type="datetime1">
              <a:rPr lang="en-US" smtClean="0"/>
              <a:pPr/>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F100C-6B0A-4F10-A6E7-74953DB03F3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C243D-78F6-4CE4-AFA4-C4847E845CA9}" type="datetime1">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4F100C-6B0A-4F10-A6E7-74953DB03F3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D982E-EA57-4B71-9017-618AEB9610AF}" type="datetime1">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F100C-6B0A-4F10-A6E7-74953DB03F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2" name="Title 1"/>
          <p:cNvSpPr>
            <a:spLocks noGrp="1"/>
          </p:cNvSpPr>
          <p:nvPr>
            <p:ph type="title"/>
          </p:nvPr>
        </p:nvSpPr>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669708"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5BE64-4B51-4EA6-BE51-8A10BA6E7C86}" type="datetime1">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F100C-6B0A-4F10-A6E7-74953DB03F3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8565A-0A79-41AF-A862-DAD040D6F7A3}" type="datetime1">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F100C-6B0A-4F10-A6E7-74953DB03F3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73533-8BD3-43E5-8AB0-8B22A31ED2E6}" type="datetime1">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F100C-6B0A-4F10-A6E7-74953DB03F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0449CD-D7B2-4104-9FB3-E26298B4D076}" type="datetime1">
              <a:rPr lang="en-US" smtClean="0">
                <a:solidFill>
                  <a:srgbClr val="000000">
                    <a:tint val="75000"/>
                  </a:srgbClr>
                </a:solidFill>
              </a:rPr>
              <a:pPr/>
              <a:t>11/10/2020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3470" y="6172201"/>
            <a:ext cx="9067800" cy="685799"/>
          </a:xfrm>
        </p:spPr>
        <p:txBody>
          <a:bodyPr/>
          <a:lstStyle/>
          <a:p>
            <a:endParaRPr lang="en-US" dirty="0">
              <a:solidFill>
                <a:srgbClr val="000000">
                  <a:tint val="75000"/>
                </a:srgb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8661876" y="24210"/>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0" y="6172200"/>
            <a:ext cx="9067800" cy="685799"/>
          </a:xfrm>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a:xfrm>
            <a:off x="8669708" y="32756"/>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8654044" y="1709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a:xfrm>
            <a:off x="8627692" y="4130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6EA80-824C-41D9-A937-0BAD600555E4}" type="datetime1">
              <a:rPr lang="en-US" smtClean="0">
                <a:solidFill>
                  <a:srgbClr val="000000">
                    <a:tint val="75000"/>
                  </a:srgbClr>
                </a:solidFill>
              </a:rPr>
              <a:pPr/>
              <a:t>11/10/2020</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a:xfrm>
            <a:off x="8669708" y="8546"/>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894D6A-8DF3-4BF9-82A8-8F30A69EECAE}" type="datetime1">
              <a:rPr lang="en-US" smtClean="0">
                <a:solidFill>
                  <a:srgbClr val="000000">
                    <a:tint val="75000"/>
                  </a:srgbClr>
                </a:solidFill>
              </a:rPr>
              <a:pPr/>
              <a:t>11/10/2020</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a:xfrm>
            <a:off x="8636238" y="50562"/>
            <a:ext cx="457200" cy="365125"/>
          </a:xfrm>
          <a:prstGeom prst="rect">
            <a:avLst/>
          </a:prstGeom>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76200" y="6172200"/>
            <a:ext cx="9067800" cy="685799"/>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0000">
                  <a:tint val="75000"/>
                </a:srgbClr>
              </a:solidFill>
            </a:endParaRPr>
          </a:p>
        </p:txBody>
      </p:sp>
      <p:pic>
        <p:nvPicPr>
          <p:cNvPr id="7" name="Picture 6" descr="Slilde Master.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6248400"/>
            <a:ext cx="9152545" cy="6096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4400" b="1" i="0" kern="1200" baseline="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5F61-A2B2-460B-9595-BDBC3C459331}" type="datetime1">
              <a:rPr lang="en-US" smtClean="0"/>
              <a:pPr/>
              <a:t>11/10/2020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F100C-6B0A-4F10-A6E7-74953DB03F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63.jpeg"/><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67.jpg"/></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83.jpeg"/></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jpeg"/></Relationships>
</file>

<file path=ppt/slides/_rels/slide6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8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9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99.jpeg"/><Relationship Id="rId4" Type="http://schemas.openxmlformats.org/officeDocument/2006/relationships/image" Target="../media/image9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8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111.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2.jpeg"/><Relationship Id="rId7" Type="http://schemas.openxmlformats.org/officeDocument/2006/relationships/image" Target="../media/image116.jpe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png"/></Relationships>
</file>

<file path=ppt/slides/_rels/slide9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91.xml"/><Relationship Id="rId1" Type="http://schemas.openxmlformats.org/officeDocument/2006/relationships/slideLayout" Target="../slideLayouts/slideLayout6.xml"/><Relationship Id="rId4" Type="http://schemas.openxmlformats.org/officeDocument/2006/relationships/image" Target="../media/image119.jpeg"/></Relationships>
</file>

<file path=ppt/slides/_rels/slide9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8" Type="http://schemas.openxmlformats.org/officeDocument/2006/relationships/image" Target="../media/image127.jpeg"/><Relationship Id="rId3" Type="http://schemas.openxmlformats.org/officeDocument/2006/relationships/image" Target="../media/image122.jpeg"/><Relationship Id="rId7" Type="http://schemas.openxmlformats.org/officeDocument/2006/relationships/image" Target="../media/image126.jpeg"/><Relationship Id="rId2" Type="http://schemas.openxmlformats.org/officeDocument/2006/relationships/notesSlide" Target="../notesSlides/notesSlide95.xml"/><Relationship Id="rId1" Type="http://schemas.openxmlformats.org/officeDocument/2006/relationships/slideLayout" Target="../slideLayouts/slideLayout6.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jpeg"/></Relationships>
</file>

<file path=ppt/slides/_rels/slide96.xml.rels><?xml version="1.0" encoding="UTF-8" standalone="yes"?>
<Relationships xmlns="http://schemas.openxmlformats.org/package/2006/relationships"><Relationship Id="rId3" Type="http://schemas.openxmlformats.org/officeDocument/2006/relationships/image" Target="../media/image128.jpeg"/><Relationship Id="rId7" Type="http://schemas.openxmlformats.org/officeDocument/2006/relationships/image" Target="../media/image132.jpeg"/><Relationship Id="rId2" Type="http://schemas.openxmlformats.org/officeDocument/2006/relationships/notesSlide" Target="../notesSlides/notesSlide96.xml"/><Relationship Id="rId1" Type="http://schemas.openxmlformats.org/officeDocument/2006/relationships/slideLayout" Target="../slideLayouts/slideLayout6.xml"/><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129.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99.xml"/><Relationship Id="rId1" Type="http://schemas.openxmlformats.org/officeDocument/2006/relationships/slideLayout" Target="../slideLayouts/slideLayout4.xml"/><Relationship Id="rId4" Type="http://schemas.openxmlformats.org/officeDocument/2006/relationships/image" Target="../media/image13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Electrical Hazards for Non-Electricians:  A training to keep construction workers safe on the job." title="Title P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6" y="1"/>
            <a:ext cx="9132189" cy="6849142"/>
          </a:xfrm>
          <a:prstGeom prst="rect">
            <a:avLst/>
          </a:prstGeom>
        </p:spPr>
      </p:pic>
      <p:sp>
        <p:nvSpPr>
          <p:cNvPr id="5" name="Title 4" hidden="1"/>
          <p:cNvSpPr>
            <a:spLocks noGrp="1"/>
          </p:cNvSpPr>
          <p:nvPr>
            <p:ph type="ctrTitle"/>
          </p:nvPr>
        </p:nvSpPr>
        <p:spPr/>
        <p:txBody>
          <a:bodyPr/>
          <a:lstStyle/>
          <a:p>
            <a:r>
              <a:rPr lang="en-US" dirty="0" smtClean="0"/>
              <a:t>Electrical hazards for Non-Electricians</a:t>
            </a:r>
            <a:endParaRPr lang="en-US" dirty="0"/>
          </a:p>
        </p:txBody>
      </p:sp>
      <p:sp>
        <p:nvSpPr>
          <p:cNvPr id="6" name="Subtitle 5" hidden="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58961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2667000" cy="715962"/>
          </a:xfrm>
        </p:spPr>
        <p:txBody>
          <a:bodyPr>
            <a:normAutofit fontScale="90000"/>
          </a:bodyPr>
          <a:lstStyle/>
          <a:p>
            <a:pPr algn="l"/>
            <a:r>
              <a:rPr lang="en-US" dirty="0" smtClean="0"/>
              <a:t>Bad news…</a:t>
            </a:r>
            <a:endParaRPr lang="en-US" dirty="0"/>
          </a:p>
        </p:txBody>
      </p:sp>
      <p:sp>
        <p:nvSpPr>
          <p:cNvPr id="2" name="Slide Number Placeholder 1"/>
          <p:cNvSpPr>
            <a:spLocks noGrp="1"/>
          </p:cNvSpPr>
          <p:nvPr>
            <p:ph type="sldNum" sz="quarter" idx="12"/>
          </p:nvPr>
        </p:nvSpPr>
        <p:spPr/>
        <p:txBody>
          <a:bodyPr/>
          <a:lstStyle/>
          <a:p>
            <a:fld id="{A385ADA4-7CA8-7D42-9033-52B4A2259F06}" type="slidenum">
              <a:rPr lang="en-US" smtClean="0">
                <a:solidFill>
                  <a:srgbClr val="000000">
                    <a:tint val="75000"/>
                  </a:srgbClr>
                </a:solidFill>
              </a:rPr>
              <a:pPr/>
              <a:t>10</a:t>
            </a:fld>
            <a:endParaRPr lang="en-US" dirty="0">
              <a:solidFill>
                <a:srgbClr val="000000">
                  <a:tint val="75000"/>
                </a:srgbClr>
              </a:solidFill>
            </a:endParaRPr>
          </a:p>
        </p:txBody>
      </p:sp>
      <p:pic>
        <p:nvPicPr>
          <p:cNvPr id="3" name="Picture 2" descr="Chart shows injuries for all industries (broken down by industry areas)." title="Number of electrocutions by major industry in 20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964385"/>
            <a:ext cx="6651945" cy="5207815"/>
          </a:xfrm>
          <a:prstGeom prst="rect">
            <a:avLst/>
          </a:prstGeom>
          <a:ln w="6350">
            <a:solidFill>
              <a:schemeClr val="tx1"/>
            </a:solidFill>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abuse your power cords!</a:t>
            </a:r>
            <a:br>
              <a:rPr lang="en-US" dirty="0" smtClean="0"/>
            </a:br>
            <a:r>
              <a:rPr lang="en-US" dirty="0" smtClean="0"/>
              <a:t>Things you should </a:t>
            </a:r>
            <a:r>
              <a:rPr lang="en-US" u="sng" dirty="0" smtClean="0"/>
              <a:t>NEVER</a:t>
            </a:r>
            <a:r>
              <a:rPr lang="en-US" dirty="0" smtClean="0"/>
              <a:t> do:</a:t>
            </a:r>
            <a:endParaRPr lang="en-US" dirty="0"/>
          </a:p>
        </p:txBody>
      </p:sp>
      <p:sp>
        <p:nvSpPr>
          <p:cNvPr id="4" name="Content Placeholder 3"/>
          <p:cNvSpPr>
            <a:spLocks noGrp="1"/>
          </p:cNvSpPr>
          <p:nvPr>
            <p:ph idx="1"/>
          </p:nvPr>
        </p:nvSpPr>
        <p:spPr>
          <a:xfrm>
            <a:off x="457200" y="1600201"/>
            <a:ext cx="8229600" cy="4038600"/>
          </a:xfrm>
        </p:spPr>
        <p:txBody>
          <a:bodyPr/>
          <a:lstStyle/>
          <a:p>
            <a:pPr>
              <a:buFont typeface="Arial" pitchFamily="34" charset="0"/>
              <a:buChar char="•"/>
            </a:pPr>
            <a:r>
              <a:rPr lang="en-US" dirty="0" smtClean="0"/>
              <a:t>Jerk on cord to unplug</a:t>
            </a:r>
          </a:p>
          <a:p>
            <a:pPr>
              <a:buFont typeface="Arial" pitchFamily="34" charset="0"/>
              <a:buChar char="•"/>
            </a:pPr>
            <a:r>
              <a:rPr lang="en-US" dirty="0" smtClean="0"/>
              <a:t>Pull or strain cords</a:t>
            </a:r>
          </a:p>
          <a:p>
            <a:pPr>
              <a:buFont typeface="Arial" pitchFamily="34" charset="0"/>
              <a:buChar char="•"/>
            </a:pPr>
            <a:r>
              <a:rPr lang="en-US" dirty="0" smtClean="0"/>
              <a:t>Carry tool by the cord</a:t>
            </a:r>
          </a:p>
          <a:p>
            <a:pPr>
              <a:buFont typeface="Arial" pitchFamily="34" charset="0"/>
              <a:buChar char="•"/>
            </a:pPr>
            <a:r>
              <a:rPr lang="en-US" dirty="0" smtClean="0"/>
              <a:t>Break off ground prong</a:t>
            </a:r>
          </a:p>
          <a:p>
            <a:pPr>
              <a:buFont typeface="Arial" pitchFamily="34" charset="0"/>
              <a:buChar char="•"/>
            </a:pPr>
            <a:r>
              <a:rPr lang="en-US" dirty="0" smtClean="0"/>
              <a:t>Tie cords in tight knots</a:t>
            </a:r>
          </a:p>
          <a:p>
            <a:pPr>
              <a:buFont typeface="Arial" pitchFamily="34" charset="0"/>
              <a:buChar char="•"/>
            </a:pPr>
            <a:r>
              <a:rPr lang="en-US" dirty="0" smtClean="0"/>
              <a:t>Allow vehicles to drive over</a:t>
            </a:r>
          </a:p>
          <a:p>
            <a:endParaRPr lang="en-US" dirty="0" smtClean="0"/>
          </a:p>
          <a:p>
            <a:endParaRPr lang="en-US" dirty="0"/>
          </a:p>
        </p:txBody>
      </p:sp>
      <p:sp>
        <p:nvSpPr>
          <p:cNvPr id="3" name="Slide Number Placeholder 2"/>
          <p:cNvSpPr>
            <a:spLocks noGrp="1"/>
          </p:cNvSpPr>
          <p:nvPr>
            <p:ph type="sldNum" sz="quarter" idx="12"/>
          </p:nvPr>
        </p:nvSpPr>
        <p:spPr>
          <a:xfrm>
            <a:off x="8534400" y="17092"/>
            <a:ext cx="592508" cy="365125"/>
          </a:xfrm>
        </p:spPr>
        <p:txBody>
          <a:bodyPr/>
          <a:lstStyle/>
          <a:p>
            <a:fld id="{A385ADA4-7CA8-7D42-9033-52B4A2259F06}" type="slidenum">
              <a:rPr lang="en-US" smtClean="0">
                <a:solidFill>
                  <a:srgbClr val="000000">
                    <a:tint val="75000"/>
                  </a:srgbClr>
                </a:solidFill>
              </a:rPr>
              <a:pPr/>
              <a:t>100</a:t>
            </a:fld>
            <a:endParaRPr lang="en-US" dirty="0">
              <a:solidFill>
                <a:srgbClr val="000000">
                  <a:tint val="75000"/>
                </a:srgbClr>
              </a:solidFill>
            </a:endParaRPr>
          </a:p>
        </p:txBody>
      </p:sp>
      <p:pic>
        <p:nvPicPr>
          <p:cNvPr id="1026" name="Picture 2" descr="C:\Users\laura\AppData\Local\Microsoft\Windows\INetCache\IE\SHZJ0M6B\ThumbsDown2[1].png" title="Red button with a thumbs down"/>
          <p:cNvPicPr>
            <a:picLocks noChangeAspect="1" noChangeArrowheads="1"/>
          </p:cNvPicPr>
          <p:nvPr/>
        </p:nvPicPr>
        <p:blipFill>
          <a:blip r:embed="rId3" cstate="print"/>
          <a:srcRect/>
          <a:stretch>
            <a:fillRect/>
          </a:stretch>
        </p:blipFill>
        <p:spPr bwMode="auto">
          <a:xfrm>
            <a:off x="5497830" y="1671930"/>
            <a:ext cx="3188970" cy="328107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876800" cy="1096962"/>
          </a:xfrm>
        </p:spPr>
        <p:txBody>
          <a:bodyPr>
            <a:normAutofit/>
          </a:bodyPr>
          <a:lstStyle/>
          <a:p>
            <a:r>
              <a:rPr lang="en-US" dirty="0" smtClean="0"/>
              <a:t>Do the right thing!</a:t>
            </a:r>
            <a:endParaRPr lang="en-US" dirty="0"/>
          </a:p>
        </p:txBody>
      </p:sp>
      <p:sp>
        <p:nvSpPr>
          <p:cNvPr id="3" name="Content Placeholder 2"/>
          <p:cNvSpPr>
            <a:spLocks noGrp="1"/>
          </p:cNvSpPr>
          <p:nvPr>
            <p:ph idx="1"/>
          </p:nvPr>
        </p:nvSpPr>
        <p:spPr>
          <a:xfrm>
            <a:off x="609600" y="1341437"/>
            <a:ext cx="8229600" cy="3306763"/>
          </a:xfrm>
        </p:spPr>
        <p:txBody>
          <a:bodyPr>
            <a:noAutofit/>
          </a:bodyPr>
          <a:lstStyle/>
          <a:p>
            <a:pPr marL="457200" indent="-457200">
              <a:buFont typeface="Wingdings" pitchFamily="2" charset="2"/>
              <a:buChar char="ü"/>
            </a:pPr>
            <a:r>
              <a:rPr lang="en-US" sz="3600" dirty="0" smtClean="0"/>
              <a:t>Watch for hazards</a:t>
            </a:r>
          </a:p>
          <a:p>
            <a:pPr marL="457200" indent="-457200">
              <a:buFont typeface="Wingdings" pitchFamily="2" charset="2"/>
              <a:buChar char="ü"/>
            </a:pPr>
            <a:r>
              <a:rPr lang="en-US" sz="3600" dirty="0" smtClean="0"/>
              <a:t>Recognize risks</a:t>
            </a:r>
          </a:p>
          <a:p>
            <a:pPr marL="457200" indent="-457200">
              <a:buFont typeface="Wingdings" pitchFamily="2" charset="2"/>
              <a:buChar char="ü"/>
            </a:pPr>
            <a:r>
              <a:rPr lang="en-US" sz="3600" dirty="0" smtClean="0"/>
              <a:t>Use safe practices</a:t>
            </a:r>
          </a:p>
          <a:p>
            <a:pPr marL="457200" indent="-457200">
              <a:buFont typeface="Wingdings" pitchFamily="2" charset="2"/>
              <a:buChar char="ü"/>
            </a:pPr>
            <a:r>
              <a:rPr lang="en-US" sz="3600" dirty="0" smtClean="0"/>
              <a:t>Speak-up if you</a:t>
            </a:r>
          </a:p>
          <a:p>
            <a:pPr marL="457200" indent="0">
              <a:spcBef>
                <a:spcPts val="0"/>
              </a:spcBef>
              <a:buNone/>
            </a:pPr>
            <a:r>
              <a:rPr lang="en-US" sz="3600" dirty="0" smtClean="0"/>
              <a:t>identify a hazard</a:t>
            </a:r>
          </a:p>
        </p:txBody>
      </p:sp>
      <p:sp>
        <p:nvSpPr>
          <p:cNvPr id="4" name="Slide Number Placeholder 3"/>
          <p:cNvSpPr>
            <a:spLocks noGrp="1"/>
          </p:cNvSpPr>
          <p:nvPr>
            <p:ph type="sldNum" sz="quarter" idx="12"/>
          </p:nvPr>
        </p:nvSpPr>
        <p:spPr>
          <a:xfrm>
            <a:off x="8534400" y="17092"/>
            <a:ext cx="592508" cy="365125"/>
          </a:xfrm>
        </p:spPr>
        <p:txBody>
          <a:bodyPr/>
          <a:lstStyle/>
          <a:p>
            <a:fld id="{A385ADA4-7CA8-7D42-9033-52B4A2259F06}" type="slidenum">
              <a:rPr lang="en-US" smtClean="0">
                <a:solidFill>
                  <a:srgbClr val="000000">
                    <a:tint val="75000"/>
                  </a:srgbClr>
                </a:solidFill>
              </a:rPr>
              <a:pPr/>
              <a:t>101</a:t>
            </a:fld>
            <a:endParaRPr lang="en-US" dirty="0">
              <a:solidFill>
                <a:srgbClr val="000000">
                  <a:tint val="75000"/>
                </a:srgbClr>
              </a:solidFill>
            </a:endParaRPr>
          </a:p>
        </p:txBody>
      </p:sp>
      <p:pic>
        <p:nvPicPr>
          <p:cNvPr id="2050" name="Picture 2" descr="C:\Users\laura\AppData\Local\Microsoft\Windows\INetCache\IE\DJ860AY4\Thumbs-Up-Circle[1].png" title="Green button with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597841"/>
            <a:ext cx="2832720" cy="2821759"/>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of material and duplication</a:t>
            </a:r>
            <a:endParaRPr lang="en-US" dirty="0"/>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dirty="0" smtClean="0"/>
              <a:t>Material may be used for non-commercial, instructional, educational purposes ONLY</a:t>
            </a:r>
          </a:p>
          <a:p>
            <a:pPr>
              <a:buNone/>
            </a:pPr>
            <a:endParaRPr lang="en-US" dirty="0" smtClean="0"/>
          </a:p>
          <a:p>
            <a:r>
              <a:rPr lang="en-US" dirty="0" smtClean="0"/>
              <a:t>Fees may </a:t>
            </a:r>
            <a:r>
              <a:rPr lang="en-US" u="sng" dirty="0" smtClean="0"/>
              <a:t>not</a:t>
            </a:r>
            <a:r>
              <a:rPr lang="en-US" dirty="0" smtClean="0"/>
              <a:t> be charged for this material</a:t>
            </a:r>
          </a:p>
          <a:p>
            <a:pPr>
              <a:buNone/>
            </a:pPr>
            <a:endParaRPr lang="en-US" dirty="0" smtClean="0"/>
          </a:p>
          <a:p>
            <a:r>
              <a:rPr lang="en-US" dirty="0" smtClean="0"/>
              <a:t>While every effort has been made to ensure information is current and accurate, the </a:t>
            </a:r>
            <a:r>
              <a:rPr lang="en-US" dirty="0" smtClean="0"/>
              <a:t>grantee </a:t>
            </a:r>
            <a:r>
              <a:rPr lang="en-US" dirty="0" smtClean="0"/>
              <a:t>does not assume any liability for errors or omissions</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102</a:t>
            </a:fld>
            <a:endParaRPr lang="en-US">
              <a:solidFill>
                <a:srgbClr val="000000">
                  <a:tint val="75000"/>
                </a:srgbClr>
              </a:solidFill>
            </a:endParaRPr>
          </a:p>
        </p:txBody>
      </p:sp>
    </p:spTree>
    <p:extLst>
      <p:ext uri="{BB962C8B-B14F-4D97-AF65-F5344CB8AC3E}">
        <p14:creationId xmlns:p14="http://schemas.microsoft.com/office/powerpoint/2010/main" val="2805850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safely around electricity and enjoy a healthy career in the trades</a:t>
            </a:r>
            <a:endParaRPr lang="en-US" dirty="0"/>
          </a:p>
        </p:txBody>
      </p:sp>
      <p:sp>
        <p:nvSpPr>
          <p:cNvPr id="3" name="Content Placeholder 2"/>
          <p:cNvSpPr>
            <a:spLocks noGrp="1"/>
          </p:cNvSpPr>
          <p:nvPr>
            <p:ph sz="half" idx="1"/>
          </p:nvPr>
        </p:nvSpPr>
        <p:spPr>
          <a:xfrm>
            <a:off x="457200" y="2209800"/>
            <a:ext cx="4038600" cy="2514600"/>
          </a:xfrm>
        </p:spPr>
        <p:txBody>
          <a:bodyPr>
            <a:normAutofit/>
          </a:bodyPr>
          <a:lstStyle/>
          <a:p>
            <a:pPr indent="0">
              <a:buNone/>
            </a:pPr>
            <a:r>
              <a:rPr lang="en-US" sz="4400" dirty="0" smtClean="0"/>
              <a:t>Thank you for attending this </a:t>
            </a:r>
            <a:r>
              <a:rPr lang="en-US" sz="4400" dirty="0" smtClean="0"/>
              <a:t>training</a:t>
            </a:r>
            <a:endParaRPr lang="en-US" sz="4400" dirty="0"/>
          </a:p>
        </p:txBody>
      </p:sp>
      <p:pic>
        <p:nvPicPr>
          <p:cNvPr id="6" name="Content Placeholder 5" descr="training elcosh01.jpg" title="Group of men discussing safety"/>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48200" y="2070844"/>
            <a:ext cx="4038600" cy="3584675"/>
          </a:xfrm>
        </p:spPr>
      </p:pic>
      <p:sp>
        <p:nvSpPr>
          <p:cNvPr id="5" name="Slide Number Placeholder 4"/>
          <p:cNvSpPr>
            <a:spLocks noGrp="1"/>
          </p:cNvSpPr>
          <p:nvPr>
            <p:ph type="sldNum" sz="quarter" idx="12"/>
          </p:nvPr>
        </p:nvSpPr>
        <p:spPr>
          <a:xfrm>
            <a:off x="8458200" y="24210"/>
            <a:ext cx="660876" cy="365125"/>
          </a:xfrm>
        </p:spPr>
        <p:txBody>
          <a:bodyPr/>
          <a:lstStyle/>
          <a:p>
            <a:fld id="{A385ADA4-7CA8-7D42-9033-52B4A2259F06}" type="slidenum">
              <a:rPr lang="en-US" smtClean="0">
                <a:solidFill>
                  <a:srgbClr val="000000">
                    <a:tint val="75000"/>
                  </a:srgbClr>
                </a:solidFill>
              </a:rPr>
              <a:pPr/>
              <a:t>103</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Safety and Health HUB</a:t>
            </a:r>
            <a:br>
              <a:rPr lang="en-US" dirty="0" smtClean="0"/>
            </a:br>
            <a:r>
              <a:rPr lang="en-US" dirty="0" smtClean="0"/>
              <a:t>safety.sbctc.org</a:t>
            </a:r>
            <a:endParaRPr lang="en-US" dirty="0"/>
          </a:p>
        </p:txBody>
      </p:sp>
      <p:pic>
        <p:nvPicPr>
          <p:cNvPr id="3" name="Picture 2" descr="safety.sbctc.org" title="Safety Hub Web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601470"/>
            <a:ext cx="8841574" cy="4418330"/>
          </a:xfrm>
          <a:prstGeom prst="rect">
            <a:avLst/>
          </a:prstGeom>
        </p:spPr>
      </p:pic>
      <p:sp>
        <p:nvSpPr>
          <p:cNvPr id="4" name="Slide Number Placeholder 3"/>
          <p:cNvSpPr>
            <a:spLocks noGrp="1"/>
          </p:cNvSpPr>
          <p:nvPr>
            <p:ph type="sldNum" sz="quarter" idx="12"/>
          </p:nvPr>
        </p:nvSpPr>
        <p:spPr>
          <a:xfrm>
            <a:off x="8772053" y="49041"/>
            <a:ext cx="304800" cy="365125"/>
          </a:xfrm>
        </p:spPr>
        <p:txBody>
          <a:bodyPr/>
          <a:lstStyle/>
          <a:p>
            <a:fld id="{A385ADA4-7CA8-7D42-9033-52B4A2259F06}" type="slidenum">
              <a:rPr lang="en-US" smtClean="0">
                <a:solidFill>
                  <a:srgbClr val="000000">
                    <a:tint val="75000"/>
                  </a:srgbClr>
                </a:solidFill>
              </a:rPr>
              <a:pPr/>
              <a:t>104</a:t>
            </a:fld>
            <a:endParaRPr lang="en-US" dirty="0">
              <a:solidFill>
                <a:srgbClr val="000000">
                  <a:tint val="75000"/>
                </a:srgbClr>
              </a:solidFill>
            </a:endParaRPr>
          </a:p>
        </p:txBody>
      </p:sp>
    </p:spTree>
    <p:extLst>
      <p:ext uri="{BB962C8B-B14F-4D97-AF65-F5344CB8AC3E}">
        <p14:creationId xmlns:p14="http://schemas.microsoft.com/office/powerpoint/2010/main" val="2372205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639762"/>
          </a:xfrm>
        </p:spPr>
        <p:txBody>
          <a:bodyPr>
            <a:normAutofit fontScale="90000"/>
          </a:bodyPr>
          <a:lstStyle/>
          <a:p>
            <a:pPr algn="l"/>
            <a:r>
              <a:rPr lang="en-US" dirty="0" smtClean="0"/>
              <a:t>More non-electrician fatalities</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11</a:t>
            </a:fld>
            <a:endParaRPr lang="en-US">
              <a:solidFill>
                <a:srgbClr val="000000">
                  <a:tint val="75000"/>
                </a:srgbClr>
              </a:solidFill>
            </a:endParaRPr>
          </a:p>
        </p:txBody>
      </p:sp>
      <p:pic>
        <p:nvPicPr>
          <p:cNvPr id="4" name="Picture 3" descr="chart10.jpg" title="Number and rate of electrocutions in construction, selected construction occupations, sum of 2011-20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8797" y="849630"/>
            <a:ext cx="7339403" cy="53225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hart14.jpg" title="Percentage and rate of electrocutions in construction, by age group, average of 2011-20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460" y="1252099"/>
            <a:ext cx="6934200" cy="4941983"/>
          </a:xfrm>
          <a:prstGeom prst="rect">
            <a:avLst/>
          </a:prstGeom>
        </p:spPr>
      </p:pic>
      <p:sp>
        <p:nvSpPr>
          <p:cNvPr id="2" name="Title 1"/>
          <p:cNvSpPr>
            <a:spLocks noGrp="1"/>
          </p:cNvSpPr>
          <p:nvPr>
            <p:ph type="title"/>
          </p:nvPr>
        </p:nvSpPr>
        <p:spPr>
          <a:xfrm>
            <a:off x="304800" y="76200"/>
            <a:ext cx="7010400" cy="1143000"/>
          </a:xfrm>
        </p:spPr>
        <p:txBody>
          <a:bodyPr>
            <a:normAutofit fontScale="90000"/>
          </a:bodyPr>
          <a:lstStyle/>
          <a:p>
            <a:pPr algn="l"/>
            <a:r>
              <a:rPr lang="en-US" dirty="0" smtClean="0"/>
              <a:t>By age:  </a:t>
            </a:r>
            <a:r>
              <a:rPr lang="en-US" sz="4000" dirty="0" smtClean="0"/>
              <a:t>Under 25</a:t>
            </a:r>
            <a:br>
              <a:rPr lang="en-US" sz="4000" dirty="0" smtClean="0"/>
            </a:br>
            <a:r>
              <a:rPr lang="en-US" sz="4000" dirty="0" smtClean="0"/>
              <a:t>have highest electrocution rate</a:t>
            </a:r>
            <a:endParaRPr lang="en-US" sz="4000"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12</a:t>
            </a:fld>
            <a:endParaRPr lang="en-US">
              <a:solidFill>
                <a:srgbClr val="000000">
                  <a:tint val="75000"/>
                </a:srgb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792162"/>
          </a:xfrm>
        </p:spPr>
        <p:txBody>
          <a:bodyPr/>
          <a:lstStyle/>
          <a:p>
            <a:pPr algn="l"/>
            <a:r>
              <a:rPr lang="en-US" dirty="0" smtClean="0"/>
              <a:t>Main causes of electrocution</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13</a:t>
            </a:fld>
            <a:endParaRPr lang="en-US">
              <a:solidFill>
                <a:srgbClr val="000000">
                  <a:tint val="75000"/>
                </a:srgbClr>
              </a:solidFill>
            </a:endParaRPr>
          </a:p>
        </p:txBody>
      </p:sp>
      <p:pic>
        <p:nvPicPr>
          <p:cNvPr id="4" name="Picture 3" descr="chart4.jpg" title="Electrocutions in construction, by major event or exposure, sum of 2011-20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453" y="969360"/>
            <a:ext cx="7273290" cy="5202840"/>
          </a:xfrm>
          <a:prstGeom prst="rect">
            <a:avLst/>
          </a:prstGeom>
          <a:ln w="6350">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792162"/>
          </a:xfrm>
        </p:spPr>
        <p:txBody>
          <a:bodyPr/>
          <a:lstStyle/>
          <a:p>
            <a:pPr algn="l"/>
            <a:r>
              <a:rPr lang="en-US" dirty="0" smtClean="0"/>
              <a:t>Sources of electrocution</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14</a:t>
            </a:fld>
            <a:endParaRPr lang="en-US">
              <a:solidFill>
                <a:srgbClr val="000000">
                  <a:tint val="75000"/>
                </a:srgbClr>
              </a:solidFill>
            </a:endParaRPr>
          </a:p>
        </p:txBody>
      </p:sp>
      <p:pic>
        <p:nvPicPr>
          <p:cNvPr id="4" name="Picture 3" descr="chart5.jpg" title="Number of electrocutions in construction, by primary source, sum of 2011-20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190" y="1145884"/>
            <a:ext cx="6938010" cy="495011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6248400" cy="639762"/>
          </a:xfrm>
        </p:spPr>
        <p:txBody>
          <a:bodyPr>
            <a:normAutofit fontScale="90000"/>
          </a:bodyPr>
          <a:lstStyle/>
          <a:p>
            <a:r>
              <a:rPr lang="en-US" dirty="0" smtClean="0"/>
              <a:t>“Electric parts” breakdown</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15</a:t>
            </a:fld>
            <a:endParaRPr lang="en-US">
              <a:solidFill>
                <a:srgbClr val="000000">
                  <a:tint val="75000"/>
                </a:srgbClr>
              </a:solidFill>
            </a:endParaRPr>
          </a:p>
        </p:txBody>
      </p:sp>
      <p:pic>
        <p:nvPicPr>
          <p:cNvPr id="4" name="Picture 3" descr="chart6.jpg" title="Electrocutions caused by electric parts in construction, by primary source, sum of 2011-20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838200"/>
            <a:ext cx="6645779" cy="4724400"/>
          </a:xfrm>
          <a:prstGeom prst="rect">
            <a:avLst/>
          </a:prstGeom>
          <a:ln w="6350">
            <a:solidFill>
              <a:schemeClr val="tx1"/>
            </a:solidFill>
          </a:ln>
        </p:spPr>
      </p:pic>
      <p:grpSp>
        <p:nvGrpSpPr>
          <p:cNvPr id="8" name="Group 7" title="Electrocutions are Preventable!"/>
          <p:cNvGrpSpPr/>
          <p:nvPr/>
        </p:nvGrpSpPr>
        <p:grpSpPr>
          <a:xfrm>
            <a:off x="1600200" y="5525869"/>
            <a:ext cx="7162800" cy="646331"/>
            <a:chOff x="1600200" y="5410200"/>
            <a:chExt cx="7162800" cy="646331"/>
          </a:xfrm>
        </p:grpSpPr>
        <p:sp>
          <p:nvSpPr>
            <p:cNvPr id="5" name="TextBox 4"/>
            <p:cNvSpPr txBox="1"/>
            <p:nvPr/>
          </p:nvSpPr>
          <p:spPr>
            <a:xfrm>
              <a:off x="1935935" y="5410200"/>
              <a:ext cx="6553200" cy="646331"/>
            </a:xfrm>
            <a:prstGeom prst="rect">
              <a:avLst/>
            </a:prstGeom>
            <a:noFill/>
          </p:spPr>
          <p:txBody>
            <a:bodyPr wrap="square" rtlCol="0">
              <a:spAutoFit/>
            </a:bodyPr>
            <a:lstStyle/>
            <a:p>
              <a:r>
                <a:rPr lang="en-US" sz="3600" b="1" dirty="0" smtClean="0">
                  <a:solidFill>
                    <a:srgbClr val="C00000"/>
                  </a:solidFill>
                </a:rPr>
                <a:t>Electrocutions are PREVENTABLE!</a:t>
              </a:r>
              <a:endParaRPr lang="en-US" sz="3600" b="1" dirty="0">
                <a:solidFill>
                  <a:srgbClr val="C00000"/>
                </a:solidFill>
              </a:endParaRPr>
            </a:p>
          </p:txBody>
        </p:sp>
        <p:pic>
          <p:nvPicPr>
            <p:cNvPr id="4098" name="Picture 2" descr="C:\Users\laura\AppData\Local\Microsoft\Windows\INetCache\IE\DJ860AY4\Emoji_u26a1.svg[1].png" title="Thunderbolt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5517335"/>
              <a:ext cx="457200" cy="457200"/>
            </a:xfrm>
            <a:prstGeom prst="rect">
              <a:avLst/>
            </a:prstGeom>
            <a:noFill/>
          </p:spPr>
        </p:pic>
        <p:pic>
          <p:nvPicPr>
            <p:cNvPr id="7" name="Picture 2" descr="C:\Users\laura\AppData\Local\Microsoft\Windows\INetCache\IE\DJ860AY4\Emoji_u26a1.svg[1].png" title="Thunderbolt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5800" y="5486400"/>
              <a:ext cx="457200" cy="457200"/>
            </a:xfrm>
            <a:prstGeom prst="rect">
              <a:avLst/>
            </a:prstGeom>
            <a:noFill/>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868362"/>
          </a:xfrm>
        </p:spPr>
        <p:txBody>
          <a:bodyPr>
            <a:normAutofit fontScale="90000"/>
          </a:bodyPr>
          <a:lstStyle/>
          <a:p>
            <a:r>
              <a:rPr lang="en-US" dirty="0" smtClean="0"/>
              <a:t>Section 2:</a:t>
            </a:r>
            <a:br>
              <a:rPr lang="en-US" dirty="0" smtClean="0"/>
            </a:br>
            <a:r>
              <a:rPr lang="en-US" dirty="0" smtClean="0"/>
              <a:t>Understanding Electricity Basics</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16</a:t>
            </a:fld>
            <a:endParaRPr lang="en-US">
              <a:solidFill>
                <a:srgbClr val="000000">
                  <a:tint val="75000"/>
                </a:srgbClr>
              </a:solidFill>
            </a:endParaRPr>
          </a:p>
        </p:txBody>
      </p:sp>
      <p:pic>
        <p:nvPicPr>
          <p:cNvPr id="4" name="Picture 3" descr="ist2_3580807-unplug-it.jpg" title="Human Hand plugging cord directly into a wall outlet"/>
          <p:cNvPicPr>
            <a:picLocks noChangeAspect="1"/>
          </p:cNvPicPr>
          <p:nvPr/>
        </p:nvPicPr>
        <p:blipFill>
          <a:blip r:embed="rId3" cstate="print"/>
          <a:stretch>
            <a:fillRect/>
          </a:stretch>
        </p:blipFill>
        <p:spPr>
          <a:xfrm>
            <a:off x="990600" y="1377350"/>
            <a:ext cx="5383791" cy="3575650"/>
          </a:xfrm>
          <a:prstGeom prst="rect">
            <a:avLst/>
          </a:prstGeom>
        </p:spPr>
      </p:pic>
      <p:sp>
        <p:nvSpPr>
          <p:cNvPr id="5" name="TextBox 4"/>
          <p:cNvSpPr txBox="1"/>
          <p:nvPr/>
        </p:nvSpPr>
        <p:spPr>
          <a:xfrm>
            <a:off x="3962400" y="5250359"/>
            <a:ext cx="4724400" cy="769441"/>
          </a:xfrm>
          <a:prstGeom prst="rect">
            <a:avLst/>
          </a:prstGeom>
          <a:solidFill>
            <a:srgbClr val="FFFF00"/>
          </a:solidFill>
          <a:effectLst>
            <a:outerShdw blurRad="50800" dist="215900" dir="13500000" algn="br" rotWithShape="0">
              <a:prstClr val="black">
                <a:alpha val="40000"/>
              </a:prstClr>
            </a:outerShdw>
          </a:effectLst>
        </p:spPr>
        <p:txBody>
          <a:bodyPr wrap="square" rtlCol="0">
            <a:spAutoFit/>
          </a:bodyPr>
          <a:lstStyle/>
          <a:p>
            <a:r>
              <a:rPr lang="en-US" sz="4400" b="1" dirty="0" smtClean="0">
                <a:solidFill>
                  <a:schemeClr val="accent2"/>
                </a:solidFill>
              </a:rPr>
              <a:t>What IS electricity?</a:t>
            </a:r>
            <a:endParaRPr lang="en-US" sz="4400" b="1"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is…</a:t>
            </a:r>
            <a:endParaRPr lang="en-US" dirty="0"/>
          </a:p>
        </p:txBody>
      </p:sp>
      <p:sp>
        <p:nvSpPr>
          <p:cNvPr id="3" name="Content Placeholder 2"/>
          <p:cNvSpPr>
            <a:spLocks noGrp="1"/>
          </p:cNvSpPr>
          <p:nvPr>
            <p:ph idx="1"/>
          </p:nvPr>
        </p:nvSpPr>
        <p:spPr>
          <a:xfrm>
            <a:off x="457200" y="1447801"/>
            <a:ext cx="7772400" cy="1219200"/>
          </a:xfrm>
        </p:spPr>
        <p:txBody>
          <a:bodyPr>
            <a:normAutofit lnSpcReduction="10000"/>
          </a:bodyPr>
          <a:lstStyle/>
          <a:p>
            <a:pPr>
              <a:spcBef>
                <a:spcPts val="0"/>
              </a:spcBef>
              <a:buNone/>
            </a:pPr>
            <a:r>
              <a:rPr lang="en-US" sz="4000" dirty="0" smtClean="0"/>
              <a:t>Movement or flow of electrons from</a:t>
            </a:r>
          </a:p>
          <a:p>
            <a:pPr>
              <a:spcBef>
                <a:spcPts val="0"/>
              </a:spcBef>
              <a:buNone/>
            </a:pPr>
            <a:r>
              <a:rPr lang="en-US" sz="4000" dirty="0" smtClean="0"/>
              <a:t>one atom to another</a:t>
            </a:r>
            <a:endParaRPr lang="en-US" sz="4000"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17</a:t>
            </a:fld>
            <a:endParaRPr lang="en-US">
              <a:solidFill>
                <a:srgbClr val="000000">
                  <a:tint val="75000"/>
                </a:srgbClr>
              </a:solidFill>
            </a:endParaRPr>
          </a:p>
        </p:txBody>
      </p:sp>
      <p:pic>
        <p:nvPicPr>
          <p:cNvPr id="5" name="Picture 4" descr="pattern_background_structure_1341253.jpg" title="Microscopic view of electrical curr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667001"/>
            <a:ext cx="4517457" cy="1676400"/>
          </a:xfrm>
          <a:prstGeom prst="rect">
            <a:avLst/>
          </a:prstGeom>
        </p:spPr>
      </p:pic>
      <p:sp>
        <p:nvSpPr>
          <p:cNvPr id="6" name="Content Placeholder 2"/>
          <p:cNvSpPr txBox="1">
            <a:spLocks/>
          </p:cNvSpPr>
          <p:nvPr/>
        </p:nvSpPr>
        <p:spPr>
          <a:xfrm>
            <a:off x="457200" y="4648200"/>
            <a:ext cx="4648200" cy="137159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0"/>
              </a:spcBef>
              <a:spcAft>
                <a:spcPts val="0"/>
              </a:spcAft>
              <a:buClrTx/>
              <a:buSzTx/>
              <a:buFont typeface="Arial"/>
              <a:buNone/>
              <a:tabLst/>
              <a:defRPr/>
            </a:pPr>
            <a:r>
              <a:rPr lang="en-US" sz="4000" dirty="0" smtClean="0"/>
              <a:t>F</a:t>
            </a:r>
            <a:r>
              <a:rPr kumimoji="0" lang="en-US" sz="4000" b="0" i="0" u="none" strike="noStrike" kern="1200" cap="none" spc="0" normalizeH="0" baseline="0" noProof="0" dirty="0" smtClean="0">
                <a:ln>
                  <a:noFill/>
                </a:ln>
                <a:solidFill>
                  <a:schemeClr val="tx1"/>
                </a:solidFill>
                <a:effectLst/>
                <a:uLnTx/>
                <a:uFillTx/>
                <a:latin typeface="+mn-lt"/>
                <a:ea typeface="+mn-ea"/>
                <a:cs typeface="+mn-cs"/>
              </a:rPr>
              <a:t>low of current</a:t>
            </a:r>
          </a:p>
          <a:p>
            <a:pPr marL="342900" marR="0" lvl="0" indent="-342900" algn="l" defTabSz="457200" rtl="0" eaLnBrk="1" fontAlgn="auto" latinLnBrk="0" hangingPunct="1">
              <a:lnSpc>
                <a:spcPct val="100000"/>
              </a:lnSpc>
              <a:spcBef>
                <a:spcPts val="0"/>
              </a:spcBef>
              <a:spcAft>
                <a:spcPts val="0"/>
              </a:spcAft>
              <a:buClrTx/>
              <a:buSzTx/>
              <a:buFont typeface="Arial"/>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through a conductor</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cable_current_flash_power.jpg" title="Cord with three exposed wires spewing out electrical curren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799" y="4002024"/>
            <a:ext cx="4102989" cy="21701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a:bodyPr>
          <a:lstStyle/>
          <a:p>
            <a:r>
              <a:rPr lang="en-US" dirty="0" smtClean="0"/>
              <a:t>5-Minute Buzz Group Activity</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18</a:t>
            </a:fld>
            <a:endParaRPr lang="en-US">
              <a:solidFill>
                <a:srgbClr val="000000">
                  <a:tint val="75000"/>
                </a:srgbClr>
              </a:solidFill>
            </a:endParaRPr>
          </a:p>
        </p:txBody>
      </p:sp>
      <p:pic>
        <p:nvPicPr>
          <p:cNvPr id="5122" name="Picture 2" descr="C:\Users\laura\AppData\Local\Microsoft\Windows\INetCache\IE\SHZJ0M6B\bigstockPeopleTalking[1].jpg" title="Two heads facing each other with numerous thinking bubbles abov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905000"/>
            <a:ext cx="3869436" cy="3869436"/>
          </a:xfrm>
          <a:prstGeom prst="rect">
            <a:avLst/>
          </a:prstGeom>
          <a:noFill/>
        </p:spPr>
      </p:pic>
      <p:sp>
        <p:nvSpPr>
          <p:cNvPr id="5" name="TextBox 4"/>
          <p:cNvSpPr txBox="1"/>
          <p:nvPr/>
        </p:nvSpPr>
        <p:spPr>
          <a:xfrm>
            <a:off x="381000" y="2735648"/>
            <a:ext cx="4427302" cy="769441"/>
          </a:xfrm>
          <a:prstGeom prst="rect">
            <a:avLst/>
          </a:prstGeom>
          <a:solidFill>
            <a:schemeClr val="accent2">
              <a:lumMod val="75000"/>
            </a:schemeClr>
          </a:solidFill>
        </p:spPr>
        <p:txBody>
          <a:bodyPr wrap="none" lIns="274320" rIns="274320" rtlCol="0">
            <a:spAutoFit/>
          </a:bodyPr>
          <a:lstStyle/>
          <a:p>
            <a:r>
              <a:rPr lang="en-US" sz="4400" b="1" dirty="0" smtClean="0">
                <a:solidFill>
                  <a:srgbClr val="FFFF00"/>
                </a:solidFill>
              </a:rPr>
              <a:t>Name That Term</a:t>
            </a:r>
            <a:endParaRPr lang="en-US" sz="44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basic electrical terms</a:t>
            </a:r>
            <a:endParaRPr lang="en-US" dirty="0"/>
          </a:p>
        </p:txBody>
      </p:sp>
      <p:sp>
        <p:nvSpPr>
          <p:cNvPr id="3" name="Content Placeholder 2"/>
          <p:cNvSpPr>
            <a:spLocks noGrp="1"/>
          </p:cNvSpPr>
          <p:nvPr>
            <p:ph idx="1"/>
          </p:nvPr>
        </p:nvSpPr>
        <p:spPr>
          <a:xfrm>
            <a:off x="457200" y="1600200"/>
            <a:ext cx="3429000" cy="4525963"/>
          </a:xfrm>
        </p:spPr>
        <p:txBody>
          <a:bodyPr>
            <a:normAutofit lnSpcReduction="10000"/>
          </a:bodyPr>
          <a:lstStyle/>
          <a:p>
            <a:r>
              <a:rPr lang="en-US" sz="3600" b="1" dirty="0" smtClean="0"/>
              <a:t>CURRENT</a:t>
            </a:r>
          </a:p>
          <a:p>
            <a:endParaRPr lang="en-US" sz="3600" b="1" dirty="0" smtClean="0"/>
          </a:p>
          <a:p>
            <a:r>
              <a:rPr lang="en-US" sz="3600" b="1" dirty="0" smtClean="0"/>
              <a:t>RESISTANCE</a:t>
            </a:r>
          </a:p>
          <a:p>
            <a:endParaRPr lang="en-US" sz="3600" b="1" dirty="0" smtClean="0"/>
          </a:p>
          <a:p>
            <a:r>
              <a:rPr lang="en-US" sz="3600" b="1" dirty="0" smtClean="0"/>
              <a:t>CONDUCTOR</a:t>
            </a:r>
          </a:p>
          <a:p>
            <a:endParaRPr lang="en-US" sz="3600" b="1" dirty="0" smtClean="0"/>
          </a:p>
          <a:p>
            <a:r>
              <a:rPr lang="en-US" sz="3600" b="1" dirty="0" smtClean="0"/>
              <a:t>INSULATOR</a:t>
            </a:r>
            <a:endParaRPr lang="en-US" sz="3600" b="1"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19</a:t>
            </a:fld>
            <a:endParaRPr lang="en-US">
              <a:solidFill>
                <a:srgbClr val="000000">
                  <a:tint val="75000"/>
                </a:srgbClr>
              </a:solidFill>
            </a:endParaRPr>
          </a:p>
        </p:txBody>
      </p:sp>
      <p:sp>
        <p:nvSpPr>
          <p:cNvPr id="5" name="TextBox 4"/>
          <p:cNvSpPr txBox="1"/>
          <p:nvPr/>
        </p:nvSpPr>
        <p:spPr>
          <a:xfrm>
            <a:off x="4442983" y="1408093"/>
            <a:ext cx="3429000" cy="954107"/>
          </a:xfrm>
          <a:prstGeom prst="rect">
            <a:avLst/>
          </a:prstGeom>
          <a:solidFill>
            <a:schemeClr val="accent2">
              <a:lumMod val="75000"/>
            </a:schemeClr>
          </a:solidFill>
        </p:spPr>
        <p:txBody>
          <a:bodyPr wrap="square" rtlCol="0">
            <a:spAutoFit/>
          </a:bodyPr>
          <a:lstStyle/>
          <a:p>
            <a:pPr algn="ctr"/>
            <a:r>
              <a:rPr lang="en-US" sz="2800" b="1" dirty="0" smtClean="0">
                <a:solidFill>
                  <a:srgbClr val="FFFF00"/>
                </a:solidFill>
              </a:rPr>
              <a:t>Movement or flow of electrical energy</a:t>
            </a:r>
            <a:endParaRPr lang="en-US" sz="2800" b="1" dirty="0">
              <a:solidFill>
                <a:srgbClr val="FFFF00"/>
              </a:solidFill>
            </a:endParaRPr>
          </a:p>
        </p:txBody>
      </p:sp>
      <p:sp>
        <p:nvSpPr>
          <p:cNvPr id="7" name="TextBox 6"/>
          <p:cNvSpPr txBox="1"/>
          <p:nvPr/>
        </p:nvSpPr>
        <p:spPr>
          <a:xfrm>
            <a:off x="4442983" y="2627922"/>
            <a:ext cx="2567417" cy="954107"/>
          </a:xfrm>
          <a:prstGeom prst="rect">
            <a:avLst/>
          </a:prstGeom>
          <a:solidFill>
            <a:schemeClr val="accent2">
              <a:lumMod val="75000"/>
            </a:schemeClr>
          </a:solidFill>
        </p:spPr>
        <p:txBody>
          <a:bodyPr wrap="square" rtlCol="0">
            <a:spAutoFit/>
          </a:bodyPr>
          <a:lstStyle/>
          <a:p>
            <a:pPr algn="ctr"/>
            <a:r>
              <a:rPr lang="en-US" sz="2800" b="1" dirty="0" smtClean="0">
                <a:solidFill>
                  <a:srgbClr val="FFFF00"/>
                </a:solidFill>
              </a:rPr>
              <a:t>Opposition to</a:t>
            </a:r>
          </a:p>
          <a:p>
            <a:pPr algn="ctr"/>
            <a:r>
              <a:rPr lang="en-US" sz="2800" b="1" dirty="0" smtClean="0">
                <a:solidFill>
                  <a:srgbClr val="FFFF00"/>
                </a:solidFill>
              </a:rPr>
              <a:t>current flow</a:t>
            </a:r>
            <a:endParaRPr lang="en-US" sz="2800" b="1" dirty="0">
              <a:solidFill>
                <a:srgbClr val="FFFF00"/>
              </a:solidFill>
            </a:endParaRPr>
          </a:p>
        </p:txBody>
      </p:sp>
      <p:sp>
        <p:nvSpPr>
          <p:cNvPr id="8" name="TextBox 7"/>
          <p:cNvSpPr txBox="1"/>
          <p:nvPr/>
        </p:nvSpPr>
        <p:spPr>
          <a:xfrm>
            <a:off x="4495800" y="3829016"/>
            <a:ext cx="4267200" cy="954107"/>
          </a:xfrm>
          <a:prstGeom prst="rect">
            <a:avLst/>
          </a:prstGeom>
          <a:solidFill>
            <a:schemeClr val="accent2">
              <a:lumMod val="75000"/>
            </a:schemeClr>
          </a:solidFill>
        </p:spPr>
        <p:txBody>
          <a:bodyPr wrap="square" rtlCol="0">
            <a:spAutoFit/>
          </a:bodyPr>
          <a:lstStyle/>
          <a:p>
            <a:pPr algn="ctr"/>
            <a:r>
              <a:rPr lang="en-US" sz="2800" b="1" dirty="0" smtClean="0">
                <a:solidFill>
                  <a:srgbClr val="FFFF00"/>
                </a:solidFill>
              </a:rPr>
              <a:t>Material through which</a:t>
            </a:r>
          </a:p>
          <a:p>
            <a:pPr algn="ctr"/>
            <a:r>
              <a:rPr lang="en-US" sz="2800" b="1" dirty="0" smtClean="0">
                <a:solidFill>
                  <a:srgbClr val="FFFF00"/>
                </a:solidFill>
              </a:rPr>
              <a:t>current moves easily</a:t>
            </a:r>
            <a:endParaRPr lang="en-US" sz="2800" b="1" dirty="0">
              <a:solidFill>
                <a:srgbClr val="FFFF00"/>
              </a:solidFill>
            </a:endParaRPr>
          </a:p>
        </p:txBody>
      </p:sp>
      <p:sp>
        <p:nvSpPr>
          <p:cNvPr id="9" name="TextBox 8"/>
          <p:cNvSpPr txBox="1"/>
          <p:nvPr/>
        </p:nvSpPr>
        <p:spPr>
          <a:xfrm>
            <a:off x="4191000" y="5031611"/>
            <a:ext cx="4648200" cy="954107"/>
          </a:xfrm>
          <a:prstGeom prst="rect">
            <a:avLst/>
          </a:prstGeom>
          <a:solidFill>
            <a:schemeClr val="accent2">
              <a:lumMod val="75000"/>
            </a:schemeClr>
          </a:solidFill>
        </p:spPr>
        <p:txBody>
          <a:bodyPr wrap="square" rtlCol="0">
            <a:spAutoFit/>
          </a:bodyPr>
          <a:lstStyle/>
          <a:p>
            <a:pPr algn="ctr"/>
            <a:r>
              <a:rPr lang="en-US" sz="2800" b="1" dirty="0" smtClean="0">
                <a:solidFill>
                  <a:srgbClr val="FFFF00"/>
                </a:solidFill>
              </a:rPr>
              <a:t>Material through which current does </a:t>
            </a:r>
            <a:r>
              <a:rPr lang="en-US" sz="2800" b="1" u="sng" dirty="0" smtClean="0">
                <a:solidFill>
                  <a:srgbClr val="FFFF00"/>
                </a:solidFill>
              </a:rPr>
              <a:t>NOT</a:t>
            </a:r>
            <a:r>
              <a:rPr lang="en-US" sz="2800" b="1" dirty="0" smtClean="0">
                <a:solidFill>
                  <a:srgbClr val="FFFF00"/>
                </a:solidFill>
              </a:rPr>
              <a:t> move easily</a:t>
            </a:r>
            <a:endParaRPr lang="en-US" sz="2800" b="1" dirty="0">
              <a:solidFill>
                <a:srgbClr val="FFFF00"/>
              </a:solidFill>
            </a:endParaRPr>
          </a:p>
        </p:txBody>
      </p:sp>
      <p:sp>
        <p:nvSpPr>
          <p:cNvPr id="11" name="Right Arrow 10" title="Arrow 1 pointing to definition"/>
          <p:cNvSpPr/>
          <p:nvPr/>
        </p:nvSpPr>
        <p:spPr>
          <a:xfrm>
            <a:off x="2819400" y="1752600"/>
            <a:ext cx="990600" cy="304800"/>
          </a:xfrm>
          <a:prstGeom prst="rightArrow">
            <a:avLst/>
          </a:prstGeom>
          <a:gradFill flip="none" rotWithShape="1">
            <a:gsLst>
              <a:gs pos="0">
                <a:srgbClr val="FFF200"/>
              </a:gs>
              <a:gs pos="45000">
                <a:srgbClr val="FF7A00"/>
              </a:gs>
              <a:gs pos="70000">
                <a:srgbClr val="FF0300"/>
              </a:gs>
              <a:gs pos="100000">
                <a:srgbClr val="4D0808"/>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title="Arrow 2 pointing to definition"/>
          <p:cNvSpPr/>
          <p:nvPr/>
        </p:nvSpPr>
        <p:spPr>
          <a:xfrm>
            <a:off x="3276600" y="2895600"/>
            <a:ext cx="990600" cy="304800"/>
          </a:xfrm>
          <a:prstGeom prst="rightArrow">
            <a:avLst/>
          </a:prstGeom>
          <a:gradFill flip="none" rotWithShape="1">
            <a:gsLst>
              <a:gs pos="0">
                <a:srgbClr val="FFF200"/>
              </a:gs>
              <a:gs pos="45000">
                <a:srgbClr val="FF7A00"/>
              </a:gs>
              <a:gs pos="70000">
                <a:srgbClr val="FF0300"/>
              </a:gs>
              <a:gs pos="100000">
                <a:srgbClr val="4D0808"/>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title="Arrow 3 pointing to definition"/>
          <p:cNvSpPr/>
          <p:nvPr/>
        </p:nvSpPr>
        <p:spPr>
          <a:xfrm>
            <a:off x="3429000" y="4114800"/>
            <a:ext cx="990600" cy="304800"/>
          </a:xfrm>
          <a:prstGeom prst="rightArrow">
            <a:avLst/>
          </a:prstGeom>
          <a:gradFill flip="none" rotWithShape="1">
            <a:gsLst>
              <a:gs pos="0">
                <a:srgbClr val="FFF200"/>
              </a:gs>
              <a:gs pos="45000">
                <a:srgbClr val="FF7A00"/>
              </a:gs>
              <a:gs pos="70000">
                <a:srgbClr val="FF0300"/>
              </a:gs>
              <a:gs pos="100000">
                <a:srgbClr val="4D0808"/>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title="Arrow 4 pointing to definition"/>
          <p:cNvSpPr/>
          <p:nvPr/>
        </p:nvSpPr>
        <p:spPr>
          <a:xfrm>
            <a:off x="3124200" y="5334000"/>
            <a:ext cx="990600" cy="304800"/>
          </a:xfrm>
          <a:prstGeom prst="rightArrow">
            <a:avLst/>
          </a:prstGeom>
          <a:gradFill flip="none" rotWithShape="1">
            <a:gsLst>
              <a:gs pos="0">
                <a:srgbClr val="FFF200"/>
              </a:gs>
              <a:gs pos="45000">
                <a:srgbClr val="FF7A00"/>
              </a:gs>
              <a:gs pos="70000">
                <a:srgbClr val="FF0300"/>
              </a:gs>
              <a:gs pos="100000">
                <a:srgbClr val="4D0808"/>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Acknowledgements</a:t>
            </a:r>
            <a:endParaRPr lang="en-US" dirty="0"/>
          </a:p>
        </p:txBody>
      </p:sp>
      <p:sp>
        <p:nvSpPr>
          <p:cNvPr id="3" name="Content Placeholder 2"/>
          <p:cNvSpPr>
            <a:spLocks noGrp="1"/>
          </p:cNvSpPr>
          <p:nvPr>
            <p:ph idx="1"/>
          </p:nvPr>
        </p:nvSpPr>
        <p:spPr>
          <a:xfrm>
            <a:off x="152400" y="1219200"/>
            <a:ext cx="8991600" cy="5486400"/>
          </a:xfrm>
        </p:spPr>
        <p:txBody>
          <a:bodyPr>
            <a:noAutofit/>
          </a:bodyPr>
          <a:lstStyle/>
          <a:p>
            <a:pPr>
              <a:buNone/>
            </a:pPr>
            <a:r>
              <a:rPr lang="en-US" sz="3400" dirty="0" smtClean="0"/>
              <a:t>Funded by OSHA</a:t>
            </a:r>
          </a:p>
          <a:p>
            <a:pPr marL="0" indent="1588">
              <a:buNone/>
            </a:pPr>
            <a:r>
              <a:rPr lang="en-US" sz="2400" dirty="0"/>
              <a:t>This material was produced under grant SH-31244-SH7 from the Occupational Safety and Health Administration, U.S. Department of Labor. It does not necessarily reflect the views or policies of the U.S. Department of Labor, nor does mention of trade names, commercial products, or organizations imply endorsement by the U.S. </a:t>
            </a:r>
            <a:r>
              <a:rPr lang="en-US" sz="2400" dirty="0" smtClean="0"/>
              <a:t>Government.</a:t>
            </a:r>
            <a:endParaRPr lang="en-US" sz="2400" dirty="0"/>
          </a:p>
          <a:p>
            <a:pPr>
              <a:buNone/>
            </a:pPr>
            <a:endParaRPr lang="en-US" sz="1000" dirty="0" smtClean="0"/>
          </a:p>
          <a:p>
            <a:pPr lvl="1">
              <a:spcBef>
                <a:spcPts val="0"/>
              </a:spcBef>
              <a:buNone/>
            </a:pPr>
            <a:r>
              <a:rPr lang="en-US" sz="1600" dirty="0" smtClean="0"/>
              <a:t>We </a:t>
            </a:r>
            <a:r>
              <a:rPr lang="en-US" sz="1600" dirty="0" smtClean="0"/>
              <a:t>thank the following organizations for:</a:t>
            </a:r>
          </a:p>
          <a:p>
            <a:pPr lvl="1">
              <a:spcBef>
                <a:spcPts val="0"/>
              </a:spcBef>
              <a:buNone/>
            </a:pPr>
            <a:r>
              <a:rPr lang="en-US" sz="1600" dirty="0" smtClean="0"/>
              <a:t>	Providing technical assistance with developing this </a:t>
            </a:r>
            <a:r>
              <a:rPr lang="en-US" sz="1600" dirty="0" smtClean="0"/>
              <a:t>training</a:t>
            </a:r>
            <a:endParaRPr lang="en-US" sz="1600" dirty="0" smtClean="0"/>
          </a:p>
          <a:p>
            <a:pPr lvl="2">
              <a:spcBef>
                <a:spcPts val="0"/>
              </a:spcBef>
            </a:pPr>
            <a:r>
              <a:rPr lang="en-US" sz="1600" dirty="0" smtClean="0"/>
              <a:t>International Brotherhood of Electrical Workers (IBEW)</a:t>
            </a:r>
          </a:p>
          <a:p>
            <a:pPr lvl="2">
              <a:spcBef>
                <a:spcPts val="0"/>
              </a:spcBef>
            </a:pPr>
            <a:r>
              <a:rPr lang="en-US" sz="1600" dirty="0" smtClean="0"/>
              <a:t>UC Berkeley Labor Occupational Health Program (LOHP)</a:t>
            </a:r>
          </a:p>
          <a:p>
            <a:pPr lvl="2">
              <a:spcBef>
                <a:spcPts val="0"/>
              </a:spcBef>
            </a:pPr>
            <a:r>
              <a:rPr lang="en-US" sz="1600" dirty="0" smtClean="0"/>
              <a:t>Cal/OSHA </a:t>
            </a:r>
          </a:p>
          <a:p>
            <a:pPr lvl="2">
              <a:spcBef>
                <a:spcPts val="0"/>
              </a:spcBef>
            </a:pPr>
            <a:r>
              <a:rPr lang="en-US" sz="1600" dirty="0" smtClean="0"/>
              <a:t>Federal OSHA</a:t>
            </a:r>
          </a:p>
          <a:p>
            <a:pPr lvl="1">
              <a:spcBef>
                <a:spcPts val="0"/>
              </a:spcBef>
              <a:buNone/>
            </a:pPr>
            <a:r>
              <a:rPr lang="en-US" sz="1600" dirty="0" smtClean="0"/>
              <a:t>	Sharing  </a:t>
            </a:r>
            <a:r>
              <a:rPr lang="en-US" sz="1600" dirty="0" smtClean="0"/>
              <a:t>photos, video, training </a:t>
            </a:r>
            <a:r>
              <a:rPr lang="en-US" sz="1600" dirty="0" smtClean="0"/>
              <a:t>material</a:t>
            </a:r>
            <a:endParaRPr lang="en-US" sz="1600" dirty="0" smtClean="0"/>
          </a:p>
          <a:p>
            <a:pPr lvl="2">
              <a:spcBef>
                <a:spcPts val="0"/>
              </a:spcBef>
            </a:pPr>
            <a:r>
              <a:rPr lang="en-US" sz="1600" dirty="0" smtClean="0"/>
              <a:t>CA Dept. of Industrial Relations—Commission on Health and Safety and Workers’ Compensation (WOSHTEP program)</a:t>
            </a:r>
          </a:p>
          <a:p>
            <a:pPr lvl="2">
              <a:spcBef>
                <a:spcPts val="0"/>
              </a:spcBef>
            </a:pPr>
            <a:r>
              <a:rPr lang="en-US" sz="1600" dirty="0" smtClean="0"/>
              <a:t>Center for Construction Research and Training (CPWR)</a:t>
            </a:r>
          </a:p>
          <a:p>
            <a:pPr lvl="2">
              <a:spcBef>
                <a:spcPts val="0"/>
              </a:spcBef>
            </a:pPr>
            <a:r>
              <a:rPr lang="en-US" sz="1600" dirty="0" err="1" smtClean="0"/>
              <a:t>WorkSafe</a:t>
            </a:r>
            <a:r>
              <a:rPr lang="en-US" sz="1600" dirty="0" smtClean="0"/>
              <a:t> BC (Canada)</a:t>
            </a:r>
            <a:endParaRPr lang="en-US" sz="1600"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2</a:t>
            </a:fld>
            <a:endParaRPr lang="en-US">
              <a:solidFill>
                <a:srgbClr val="000000">
                  <a:tint val="75000"/>
                </a:srgb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slide24.jpg" title="Human figure raising the right ha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990600"/>
            <a:ext cx="2889504" cy="5096256"/>
          </a:xfrm>
          <a:prstGeom prst="rect">
            <a:avLst/>
          </a:prstGeom>
        </p:spPr>
      </p:pic>
      <p:pic>
        <p:nvPicPr>
          <p:cNvPr id="9" name="Content Placeholder 8" descr="aluminum-wire.jpg" title="Cord with braided wires exposed"/>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657600" y="2133600"/>
            <a:ext cx="2878480" cy="1905000"/>
          </a:xfrm>
        </p:spPr>
      </p:pic>
      <p:sp>
        <p:nvSpPr>
          <p:cNvPr id="2" name="Title 1"/>
          <p:cNvSpPr>
            <a:spLocks noGrp="1"/>
          </p:cNvSpPr>
          <p:nvPr>
            <p:ph type="title"/>
          </p:nvPr>
        </p:nvSpPr>
        <p:spPr>
          <a:xfrm>
            <a:off x="457200" y="274638"/>
            <a:ext cx="6096000" cy="944562"/>
          </a:xfrm>
        </p:spPr>
        <p:txBody>
          <a:bodyPr/>
          <a:lstStyle/>
          <a:p>
            <a:r>
              <a:rPr lang="en-US" dirty="0" smtClean="0"/>
              <a:t>Examples of conductors</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20</a:t>
            </a:fld>
            <a:endParaRPr lang="en-US">
              <a:solidFill>
                <a:srgbClr val="000000">
                  <a:tint val="75000"/>
                </a:srgbClr>
              </a:solidFill>
            </a:endParaRPr>
          </a:p>
        </p:txBody>
      </p:sp>
      <p:pic>
        <p:nvPicPr>
          <p:cNvPr id="10" name="Picture 9" descr="copper.jpeg" title="Copper wiring"/>
          <p:cNvPicPr>
            <a:picLocks noChangeAspect="1"/>
          </p:cNvPicPr>
          <p:nvPr/>
        </p:nvPicPr>
        <p:blipFill>
          <a:blip r:embed="rId5" cstate="print"/>
          <a:stretch>
            <a:fillRect/>
          </a:stretch>
        </p:blipFill>
        <p:spPr>
          <a:xfrm>
            <a:off x="381000" y="2430794"/>
            <a:ext cx="3235964" cy="1607806"/>
          </a:xfrm>
          <a:prstGeom prst="rect">
            <a:avLst/>
          </a:prstGeom>
        </p:spPr>
      </p:pic>
      <p:pic>
        <p:nvPicPr>
          <p:cNvPr id="11" name="Picture 10" descr="gold_bars.jpg" title="Gold Bar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9000" y="4038600"/>
            <a:ext cx="2600427" cy="1981200"/>
          </a:xfrm>
          <a:prstGeom prst="rect">
            <a:avLst/>
          </a:prstGeom>
        </p:spPr>
      </p:pic>
      <p:pic>
        <p:nvPicPr>
          <p:cNvPr id="12" name="Picture 11" descr="silver.jpeg" title="Silver Bars and coins"/>
          <p:cNvPicPr>
            <a:picLocks noChangeAspect="1"/>
          </p:cNvPicPr>
          <p:nvPr/>
        </p:nvPicPr>
        <p:blipFill>
          <a:blip r:embed="rId7" cstate="print"/>
          <a:stretch>
            <a:fillRect/>
          </a:stretch>
        </p:blipFill>
        <p:spPr>
          <a:xfrm>
            <a:off x="381000" y="4065904"/>
            <a:ext cx="2895600" cy="1804652"/>
          </a:xfrm>
          <a:prstGeom prst="rect">
            <a:avLst/>
          </a:prstGeom>
        </p:spPr>
      </p:pic>
      <p:sp>
        <p:nvSpPr>
          <p:cNvPr id="13" name="TextBox 12"/>
          <p:cNvSpPr txBox="1"/>
          <p:nvPr/>
        </p:nvSpPr>
        <p:spPr>
          <a:xfrm>
            <a:off x="304800" y="1331893"/>
            <a:ext cx="5791200" cy="954107"/>
          </a:xfrm>
          <a:prstGeom prst="rect">
            <a:avLst/>
          </a:prstGeom>
          <a:noFill/>
        </p:spPr>
        <p:txBody>
          <a:bodyPr wrap="square" rtlCol="0">
            <a:spAutoFit/>
          </a:bodyPr>
          <a:lstStyle/>
          <a:p>
            <a:r>
              <a:rPr lang="en-US" sz="2800" dirty="0" smtClean="0"/>
              <a:t>Most metals: Copper, silver, gold and aluminum are excellent conductors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868362"/>
          </a:xfrm>
        </p:spPr>
        <p:txBody>
          <a:bodyPr/>
          <a:lstStyle/>
          <a:p>
            <a:r>
              <a:rPr lang="en-US" dirty="0" smtClean="0"/>
              <a:t>Examples of Insulators</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21</a:t>
            </a:fld>
            <a:endParaRPr lang="en-US">
              <a:solidFill>
                <a:srgbClr val="000000">
                  <a:tint val="75000"/>
                </a:srgbClr>
              </a:solidFill>
            </a:endParaRPr>
          </a:p>
        </p:txBody>
      </p:sp>
      <p:grpSp>
        <p:nvGrpSpPr>
          <p:cNvPr id="14" name="Group 13" title="Examples of glass, rubber, plastic, dry wood, ceramics, and paper"/>
          <p:cNvGrpSpPr/>
          <p:nvPr/>
        </p:nvGrpSpPr>
        <p:grpSpPr>
          <a:xfrm>
            <a:off x="838200" y="1229380"/>
            <a:ext cx="8001000" cy="4536995"/>
            <a:chOff x="838200" y="1229380"/>
            <a:chExt cx="8001000" cy="4536995"/>
          </a:xfrm>
        </p:grpSpPr>
        <p:grpSp>
          <p:nvGrpSpPr>
            <p:cNvPr id="12" name="Group 11"/>
            <p:cNvGrpSpPr/>
            <p:nvPr/>
          </p:nvGrpSpPr>
          <p:grpSpPr>
            <a:xfrm>
              <a:off x="914400" y="1229380"/>
              <a:ext cx="7467600" cy="4028420"/>
              <a:chOff x="838200" y="1991380"/>
              <a:chExt cx="7467600" cy="4028420"/>
            </a:xfrm>
          </p:grpSpPr>
          <p:grpSp>
            <p:nvGrpSpPr>
              <p:cNvPr id="10" name="Group 9"/>
              <p:cNvGrpSpPr/>
              <p:nvPr/>
            </p:nvGrpSpPr>
            <p:grpSpPr>
              <a:xfrm>
                <a:off x="1192708" y="2590800"/>
                <a:ext cx="7113092" cy="3429000"/>
                <a:chOff x="811708" y="1828800"/>
                <a:chExt cx="7113092" cy="3429000"/>
              </a:xfrm>
            </p:grpSpPr>
            <p:pic>
              <p:nvPicPr>
                <p:cNvPr id="4" name="Picture 3" descr="bar_cut_lumber_boards.jpg" title="Lumb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1828800"/>
                  <a:ext cx="2312491" cy="1733522"/>
                </a:xfrm>
                <a:prstGeom prst="rect">
                  <a:avLst/>
                </a:prstGeom>
              </p:spPr>
            </p:pic>
            <p:pic>
              <p:nvPicPr>
                <p:cNvPr id="5" name="Picture 4" descr="insulators_glass_antique_insulation.jpg" title="Glass jar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1828800"/>
                  <a:ext cx="2337941" cy="1752600"/>
                </a:xfrm>
                <a:prstGeom prst="rect">
                  <a:avLst/>
                </a:prstGeom>
              </p:spPr>
            </p:pic>
            <p:pic>
              <p:nvPicPr>
                <p:cNvPr id="6" name="Picture 5" descr="rubber_bands_colour_ball.jpg" title="Multi-colored rubber bands made into a tight bal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200" y="1828800"/>
                  <a:ext cx="2236292" cy="1676400"/>
                </a:xfrm>
                <a:prstGeom prst="rect">
                  <a:avLst/>
                </a:prstGeom>
              </p:spPr>
            </p:pic>
            <p:pic>
              <p:nvPicPr>
                <p:cNvPr id="7" name="Picture 6" descr="lexdon_png.jpg" title="Rubber cord tied into a pretzel shap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7999" y="3657600"/>
                  <a:ext cx="2297163" cy="1600200"/>
                </a:xfrm>
                <a:prstGeom prst="rect">
                  <a:avLst/>
                </a:prstGeom>
              </p:spPr>
            </p:pic>
            <p:pic>
              <p:nvPicPr>
                <p:cNvPr id="8" name="Picture 7" descr="tamagaishi.jpg" title="U-shaped plastic with a grey braided cord wrapped around"/>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708" y="3505201"/>
                  <a:ext cx="2236292" cy="1676400"/>
                </a:xfrm>
                <a:prstGeom prst="rect">
                  <a:avLst/>
                </a:prstGeom>
              </p:spPr>
            </p:pic>
            <p:pic>
              <p:nvPicPr>
                <p:cNvPr id="9" name="Picture 8" descr="paper_screwed_up_paper.jpg" title="Crumpled pape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10200" y="3505200"/>
                  <a:ext cx="2514600" cy="1676400"/>
                </a:xfrm>
                <a:prstGeom prst="rect">
                  <a:avLst/>
                </a:prstGeom>
              </p:spPr>
            </p:pic>
          </p:grpSp>
          <p:sp>
            <p:nvSpPr>
              <p:cNvPr id="11" name="TextBox 10"/>
              <p:cNvSpPr txBox="1"/>
              <p:nvPr/>
            </p:nvSpPr>
            <p:spPr>
              <a:xfrm>
                <a:off x="838200" y="1991380"/>
                <a:ext cx="7391400" cy="523220"/>
              </a:xfrm>
              <a:prstGeom prst="rect">
                <a:avLst/>
              </a:prstGeom>
              <a:noFill/>
            </p:spPr>
            <p:txBody>
              <a:bodyPr wrap="square" rtlCol="0">
                <a:spAutoFit/>
              </a:bodyPr>
              <a:lstStyle/>
              <a:p>
                <a:r>
                  <a:rPr lang="en-US" sz="2800" b="1" dirty="0" smtClean="0"/>
                  <a:t>Glass, rubber, plastic, dry wood, ceramics, paper</a:t>
                </a:r>
                <a:endParaRPr lang="en-US" sz="2800" b="1" dirty="0"/>
              </a:p>
            </p:txBody>
          </p:sp>
        </p:grpSp>
        <p:sp>
          <p:nvSpPr>
            <p:cNvPr id="13" name="TextBox 12"/>
            <p:cNvSpPr txBox="1"/>
            <p:nvPr/>
          </p:nvSpPr>
          <p:spPr>
            <a:xfrm>
              <a:off x="838200" y="5181600"/>
              <a:ext cx="8001000" cy="584775"/>
            </a:xfrm>
            <a:prstGeom prst="rect">
              <a:avLst/>
            </a:prstGeom>
            <a:solidFill>
              <a:srgbClr val="C00000"/>
            </a:solidFill>
          </p:spPr>
          <p:txBody>
            <a:bodyPr wrap="square" rtlCol="0">
              <a:spAutoFit/>
            </a:bodyPr>
            <a:lstStyle/>
            <a:p>
              <a:r>
                <a:rPr lang="en-US" sz="3200" b="1" dirty="0" smtClean="0">
                  <a:solidFill>
                    <a:schemeClr val="bg1"/>
                  </a:solidFill>
                </a:rPr>
                <a:t>#1 level of protection from electrical hazards</a:t>
              </a:r>
              <a:endParaRPr lang="en-US" sz="3200"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hunder_thunderstorm_violet_purple.jpg" title="Thunderstor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776" y="1981200"/>
            <a:ext cx="4572000" cy="3048000"/>
          </a:xfrm>
          <a:prstGeom prst="rect">
            <a:avLst/>
          </a:prstGeom>
        </p:spPr>
      </p:pic>
      <p:sp>
        <p:nvSpPr>
          <p:cNvPr id="2" name="Title 1"/>
          <p:cNvSpPr>
            <a:spLocks noGrp="1"/>
          </p:cNvSpPr>
          <p:nvPr>
            <p:ph type="title"/>
          </p:nvPr>
        </p:nvSpPr>
        <p:spPr>
          <a:xfrm>
            <a:off x="457200" y="274638"/>
            <a:ext cx="8001000" cy="1143000"/>
          </a:xfrm>
        </p:spPr>
        <p:txBody>
          <a:bodyPr>
            <a:normAutofit/>
          </a:bodyPr>
          <a:lstStyle/>
          <a:p>
            <a:r>
              <a:rPr lang="en-US" dirty="0" smtClean="0"/>
              <a:t>Conductor, insulator or both???</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22</a:t>
            </a:fld>
            <a:endParaRPr lang="en-US">
              <a:solidFill>
                <a:srgbClr val="000000">
                  <a:tint val="75000"/>
                </a:srgbClr>
              </a:solidFill>
            </a:endParaRPr>
          </a:p>
        </p:txBody>
      </p:sp>
      <p:pic>
        <p:nvPicPr>
          <p:cNvPr id="4" name="Picture 3" descr="20160226reilingen1.jpg" title="Wet muddy groun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776" y="1982959"/>
            <a:ext cx="4065983" cy="3048000"/>
          </a:xfrm>
          <a:prstGeom prst="rect">
            <a:avLst/>
          </a:prstGeom>
        </p:spPr>
      </p:pic>
      <p:sp>
        <p:nvSpPr>
          <p:cNvPr id="6" name="TextBox 5"/>
          <p:cNvSpPr txBox="1"/>
          <p:nvPr/>
        </p:nvSpPr>
        <p:spPr>
          <a:xfrm>
            <a:off x="609600" y="1295400"/>
            <a:ext cx="8077200" cy="523220"/>
          </a:xfrm>
          <a:prstGeom prst="rect">
            <a:avLst/>
          </a:prstGeom>
          <a:noFill/>
        </p:spPr>
        <p:txBody>
          <a:bodyPr wrap="square" rtlCol="0">
            <a:spAutoFit/>
          </a:bodyPr>
          <a:lstStyle/>
          <a:p>
            <a:r>
              <a:rPr lang="en-US" sz="2800" b="1" dirty="0" smtClean="0"/>
              <a:t>Water and air can be both under different conditions</a:t>
            </a:r>
            <a:endParaRPr lang="en-US" sz="2800" b="1" dirty="0"/>
          </a:p>
        </p:txBody>
      </p:sp>
      <p:sp>
        <p:nvSpPr>
          <p:cNvPr id="7" name="TextBox 6"/>
          <p:cNvSpPr txBox="1"/>
          <p:nvPr/>
        </p:nvSpPr>
        <p:spPr>
          <a:xfrm>
            <a:off x="304800" y="5105400"/>
            <a:ext cx="4191000" cy="923330"/>
          </a:xfrm>
          <a:prstGeom prst="rect">
            <a:avLst/>
          </a:prstGeom>
          <a:noFill/>
        </p:spPr>
        <p:txBody>
          <a:bodyPr wrap="square" rtlCol="0">
            <a:spAutoFit/>
          </a:bodyPr>
          <a:lstStyle/>
          <a:p>
            <a:r>
              <a:rPr lang="en-US" dirty="0" smtClean="0"/>
              <a:t>Unless totally “pure,” water is an excellent conductor and potentially dangerous in combo with electricity on-the-job.</a:t>
            </a:r>
            <a:endParaRPr lang="en-US" dirty="0"/>
          </a:p>
        </p:txBody>
      </p:sp>
      <p:sp>
        <p:nvSpPr>
          <p:cNvPr id="8" name="TextBox 7"/>
          <p:cNvSpPr txBox="1"/>
          <p:nvPr/>
        </p:nvSpPr>
        <p:spPr>
          <a:xfrm>
            <a:off x="4800600" y="5105400"/>
            <a:ext cx="4038600" cy="923330"/>
          </a:xfrm>
          <a:prstGeom prst="rect">
            <a:avLst/>
          </a:prstGeom>
          <a:noFill/>
        </p:spPr>
        <p:txBody>
          <a:bodyPr wrap="square" rtlCol="0">
            <a:spAutoFit/>
          </a:bodyPr>
          <a:lstStyle/>
          <a:p>
            <a:r>
              <a:rPr lang="en-US" dirty="0" smtClean="0"/>
              <a:t>Air is a good insulator.  But a big enough electrical charge can turn it into a</a:t>
            </a:r>
          </a:p>
          <a:p>
            <a:r>
              <a:rPr lang="en-US" dirty="0" smtClean="0"/>
              <a:t>conductor, as happens with lightning.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Source voltage to overcurrent protection to control to load to source voltage..." title="Flow of electricity"/>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4800" y="2438400"/>
            <a:ext cx="5562600" cy="3803440"/>
          </a:xfrm>
        </p:spPr>
      </p:pic>
      <p:sp>
        <p:nvSpPr>
          <p:cNvPr id="2" name="Title 1"/>
          <p:cNvSpPr>
            <a:spLocks noGrp="1"/>
          </p:cNvSpPr>
          <p:nvPr>
            <p:ph type="title"/>
          </p:nvPr>
        </p:nvSpPr>
        <p:spPr>
          <a:xfrm>
            <a:off x="457200" y="274638"/>
            <a:ext cx="8229600" cy="792162"/>
          </a:xfrm>
        </p:spPr>
        <p:txBody>
          <a:bodyPr>
            <a:normAutofit fontScale="90000"/>
          </a:bodyPr>
          <a:lstStyle/>
          <a:p>
            <a:r>
              <a:rPr lang="en-US" dirty="0" smtClean="0"/>
              <a:t>Flow of electricity—loops and paths</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23</a:t>
            </a:fld>
            <a:endParaRPr lang="en-US">
              <a:solidFill>
                <a:srgbClr val="000000">
                  <a:tint val="75000"/>
                </a:srgbClr>
              </a:solidFill>
            </a:endParaRPr>
          </a:p>
        </p:txBody>
      </p:sp>
      <p:sp>
        <p:nvSpPr>
          <p:cNvPr id="6" name="TextBox 5"/>
          <p:cNvSpPr txBox="1"/>
          <p:nvPr/>
        </p:nvSpPr>
        <p:spPr>
          <a:xfrm>
            <a:off x="609600" y="1295400"/>
            <a:ext cx="2743200" cy="830997"/>
          </a:xfrm>
          <a:prstGeom prst="rect">
            <a:avLst/>
          </a:prstGeom>
          <a:solidFill>
            <a:srgbClr val="FFFF00"/>
          </a:solidFill>
        </p:spPr>
        <p:txBody>
          <a:bodyPr wrap="square" rtlCol="0">
            <a:spAutoFit/>
          </a:bodyPr>
          <a:lstStyle/>
          <a:p>
            <a:pPr algn="ctr"/>
            <a:r>
              <a:rPr lang="en-US" sz="2400" b="1" dirty="0" smtClean="0"/>
              <a:t>Electricity travels through circuits</a:t>
            </a:r>
            <a:endParaRPr lang="en-US" sz="2400" b="1" dirty="0"/>
          </a:p>
        </p:txBody>
      </p:sp>
      <p:sp>
        <p:nvSpPr>
          <p:cNvPr id="7" name="TextBox 6"/>
          <p:cNvSpPr txBox="1"/>
          <p:nvPr/>
        </p:nvSpPr>
        <p:spPr>
          <a:xfrm>
            <a:off x="3581400" y="1331893"/>
            <a:ext cx="3124200" cy="830997"/>
          </a:xfrm>
          <a:prstGeom prst="rect">
            <a:avLst/>
          </a:prstGeom>
          <a:solidFill>
            <a:srgbClr val="FFFF00"/>
          </a:solidFill>
        </p:spPr>
        <p:txBody>
          <a:bodyPr wrap="square" rtlCol="0">
            <a:spAutoFit/>
          </a:bodyPr>
          <a:lstStyle/>
          <a:p>
            <a:pPr algn="ctr"/>
            <a:r>
              <a:rPr lang="en-US" sz="2400" b="1" dirty="0" smtClean="0"/>
              <a:t>Current cannot flow through open circuits</a:t>
            </a:r>
            <a:endParaRPr lang="en-US" sz="2400" b="1" dirty="0"/>
          </a:p>
        </p:txBody>
      </p:sp>
      <p:sp>
        <p:nvSpPr>
          <p:cNvPr id="8" name="TextBox 7"/>
          <p:cNvSpPr txBox="1"/>
          <p:nvPr/>
        </p:nvSpPr>
        <p:spPr>
          <a:xfrm>
            <a:off x="6019800" y="2398693"/>
            <a:ext cx="2590800" cy="830997"/>
          </a:xfrm>
          <a:prstGeom prst="rect">
            <a:avLst/>
          </a:prstGeom>
          <a:solidFill>
            <a:srgbClr val="FFFF00"/>
          </a:solidFill>
        </p:spPr>
        <p:txBody>
          <a:bodyPr wrap="square" rtlCol="0">
            <a:spAutoFit/>
          </a:bodyPr>
          <a:lstStyle/>
          <a:p>
            <a:pPr algn="ctr"/>
            <a:r>
              <a:rPr lang="en-US" sz="2400" b="1" dirty="0" smtClean="0"/>
              <a:t>Switches open and close circuits</a:t>
            </a:r>
            <a:endParaRPr lang="en-US" sz="2400" b="1" dirty="0"/>
          </a:p>
        </p:txBody>
      </p:sp>
      <p:cxnSp>
        <p:nvCxnSpPr>
          <p:cNvPr id="12" name="Elbow Connector 11" title="Switches open the close circuits"/>
          <p:cNvCxnSpPr/>
          <p:nvPr/>
        </p:nvCxnSpPr>
        <p:spPr>
          <a:xfrm rot="10800000" flipV="1">
            <a:off x="4191000" y="2514600"/>
            <a:ext cx="1828800" cy="1524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096000" y="3581400"/>
            <a:ext cx="2895600" cy="1200329"/>
          </a:xfrm>
          <a:prstGeom prst="rect">
            <a:avLst/>
          </a:prstGeom>
          <a:solidFill>
            <a:srgbClr val="FFFF00"/>
          </a:solidFill>
        </p:spPr>
        <p:txBody>
          <a:bodyPr wrap="square" rtlCol="0">
            <a:spAutoFit/>
          </a:bodyPr>
          <a:lstStyle/>
          <a:p>
            <a:pPr algn="ctr"/>
            <a:r>
              <a:rPr lang="en-US" sz="2400" b="1" dirty="0" smtClean="0"/>
              <a:t>Tools and devices powered by the circuit are the “load”</a:t>
            </a:r>
            <a:endParaRPr lang="en-US" sz="2400" b="1" dirty="0"/>
          </a:p>
        </p:txBody>
      </p:sp>
      <p:sp>
        <p:nvSpPr>
          <p:cNvPr id="14" name="TextBox 13"/>
          <p:cNvSpPr txBox="1"/>
          <p:nvPr/>
        </p:nvSpPr>
        <p:spPr>
          <a:xfrm>
            <a:off x="6019800" y="4953000"/>
            <a:ext cx="2667000" cy="830997"/>
          </a:xfrm>
          <a:prstGeom prst="rect">
            <a:avLst/>
          </a:prstGeom>
          <a:solidFill>
            <a:srgbClr val="FFFF00"/>
          </a:solidFill>
        </p:spPr>
        <p:txBody>
          <a:bodyPr wrap="square" rtlCol="0">
            <a:spAutoFit/>
          </a:bodyPr>
          <a:lstStyle/>
          <a:p>
            <a:r>
              <a:rPr lang="en-US" sz="2400" b="1" dirty="0" smtClean="0"/>
              <a:t>Electricity flows back to the source</a:t>
            </a:r>
            <a:endParaRPr lang="en-US" sz="2400" dirty="0"/>
          </a:p>
        </p:txBody>
      </p:sp>
      <p:cxnSp>
        <p:nvCxnSpPr>
          <p:cNvPr id="16" name="Straight Arrow Connector 15" descr="Tools and devices powered by the circuit are the &quot;load&quot;." title="Load"/>
          <p:cNvCxnSpPr>
            <a:stCxn id="13" idx="1"/>
          </p:cNvCxnSpPr>
          <p:nvPr/>
        </p:nvCxnSpPr>
        <p:spPr>
          <a:xfrm flipH="1" flipV="1">
            <a:off x="5410200" y="3733800"/>
            <a:ext cx="685800" cy="4477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title="Electricity flows back to the source"/>
          <p:cNvCxnSpPr/>
          <p:nvPr/>
        </p:nvCxnSpPr>
        <p:spPr>
          <a:xfrm flipH="1" flipV="1">
            <a:off x="1828800" y="4267200"/>
            <a:ext cx="41910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onductor, insulator, current, and resistance." title="Circuit compone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3184451"/>
            <a:ext cx="6768073" cy="2911549"/>
          </a:xfrm>
          <a:prstGeom prst="rect">
            <a:avLst/>
          </a:prstGeom>
        </p:spPr>
      </p:pic>
      <p:grpSp>
        <p:nvGrpSpPr>
          <p:cNvPr id="33" name="Group 32" title="Conductor and Insulator"/>
          <p:cNvGrpSpPr/>
          <p:nvPr/>
        </p:nvGrpSpPr>
        <p:grpSpPr>
          <a:xfrm>
            <a:off x="5334000" y="1051026"/>
            <a:ext cx="2308327" cy="2835174"/>
            <a:chOff x="6248400" y="1051026"/>
            <a:chExt cx="2308327" cy="2835174"/>
          </a:xfrm>
        </p:grpSpPr>
        <p:grpSp>
          <p:nvGrpSpPr>
            <p:cNvPr id="22" name="Group 21"/>
            <p:cNvGrpSpPr/>
            <p:nvPr/>
          </p:nvGrpSpPr>
          <p:grpSpPr>
            <a:xfrm>
              <a:off x="6248400" y="1051026"/>
              <a:ext cx="2308327" cy="2835174"/>
              <a:chOff x="6248400" y="1051026"/>
              <a:chExt cx="2308327" cy="2835174"/>
            </a:xfrm>
          </p:grpSpPr>
          <p:pic>
            <p:nvPicPr>
              <p:cNvPr id="15" name="Picture 14" descr="wire.jpeg" title="Three braided cords (red, green, black) with exposed wiring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782116">
                <a:off x="6842227" y="1051026"/>
                <a:ext cx="1714500" cy="1714500"/>
              </a:xfrm>
              <a:prstGeom prst="rect">
                <a:avLst/>
              </a:prstGeom>
            </p:spPr>
          </p:pic>
          <p:grpSp>
            <p:nvGrpSpPr>
              <p:cNvPr id="13" name="Group 12"/>
              <p:cNvGrpSpPr/>
              <p:nvPr/>
            </p:nvGrpSpPr>
            <p:grpSpPr>
              <a:xfrm>
                <a:off x="6248400" y="2667000"/>
                <a:ext cx="609600" cy="1219200"/>
                <a:chOff x="6248400" y="2667000"/>
                <a:chExt cx="609600" cy="1219200"/>
              </a:xfrm>
            </p:grpSpPr>
            <p:pic>
              <p:nvPicPr>
                <p:cNvPr id="1026" name="Picture 2" descr="C:\Users\laura\AppData\Local\Microsoft\Windows\INetCache\IE\YJG9812W\MB_line_1_icon[1].png" title="Conduc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2667000"/>
                  <a:ext cx="457200" cy="457200"/>
                </a:xfrm>
                <a:prstGeom prst="rect">
                  <a:avLst/>
                </a:prstGeom>
                <a:noFill/>
              </p:spPr>
            </p:pic>
            <p:cxnSp>
              <p:nvCxnSpPr>
                <p:cNvPr id="12" name="Straight Arrow Connector 11"/>
                <p:cNvCxnSpPr>
                  <a:stCxn id="1026" idx="2"/>
                </p:cNvCxnSpPr>
                <p:nvPr/>
              </p:nvCxnSpPr>
              <p:spPr>
                <a:xfrm flipH="1">
                  <a:off x="6248400" y="3124200"/>
                  <a:ext cx="381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p:cNvCxnSpPr/>
              <p:nvPr/>
            </p:nvCxnSpPr>
            <p:spPr>
              <a:xfrm flipV="1">
                <a:off x="7315200" y="20574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26" idx="0"/>
                <a:endCxn id="15" idx="3"/>
              </p:cNvCxnSpPr>
              <p:nvPr/>
            </p:nvCxnSpPr>
            <p:spPr>
              <a:xfrm flipV="1">
                <a:off x="6629400" y="2158407"/>
                <a:ext cx="250131" cy="5085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027" idx="2"/>
              </p:cNvCxnSpPr>
              <p:nvPr/>
            </p:nvCxnSpPr>
            <p:spPr>
              <a:xfrm flipH="1">
                <a:off x="6400800" y="3124200"/>
                <a:ext cx="762000" cy="45720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1027" name="Picture 3" descr="C:\Users\laura\AppData\Local\Microsoft\Windows\INetCache\IE\SHZJ0M6B\512px-Number_2_in_light_blue_rounded_square.svg[1].png" title="Insula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34200" y="2667000"/>
              <a:ext cx="457200" cy="457200"/>
            </a:xfrm>
            <a:prstGeom prst="rect">
              <a:avLst/>
            </a:prstGeom>
            <a:noFill/>
          </p:spPr>
        </p:pic>
      </p:grpSp>
      <p:sp>
        <p:nvSpPr>
          <p:cNvPr id="2" name="Title 1"/>
          <p:cNvSpPr>
            <a:spLocks noGrp="1"/>
          </p:cNvSpPr>
          <p:nvPr>
            <p:ph type="title"/>
          </p:nvPr>
        </p:nvSpPr>
        <p:spPr/>
        <p:txBody>
          <a:bodyPr>
            <a:normAutofit/>
          </a:bodyPr>
          <a:lstStyle/>
          <a:p>
            <a:r>
              <a:rPr lang="en-US" dirty="0" smtClean="0"/>
              <a:t>Find the circuit components</a:t>
            </a:r>
            <a:endParaRPr lang="en-US" dirty="0"/>
          </a:p>
        </p:txBody>
      </p:sp>
      <p:sp>
        <p:nvSpPr>
          <p:cNvPr id="6" name="Content Placeholder 5"/>
          <p:cNvSpPr>
            <a:spLocks noGrp="1"/>
          </p:cNvSpPr>
          <p:nvPr>
            <p:ph idx="1"/>
          </p:nvPr>
        </p:nvSpPr>
        <p:spPr>
          <a:xfrm>
            <a:off x="457200" y="1371600"/>
            <a:ext cx="2667000" cy="1219200"/>
          </a:xfrm>
        </p:spPr>
        <p:txBody>
          <a:bodyPr>
            <a:normAutofit/>
          </a:bodyPr>
          <a:lstStyle/>
          <a:p>
            <a:r>
              <a:rPr lang="en-US" dirty="0" smtClean="0"/>
              <a:t>1 Conductor</a:t>
            </a:r>
          </a:p>
          <a:p>
            <a:r>
              <a:rPr lang="en-US" dirty="0" smtClean="0"/>
              <a:t>3 Current</a:t>
            </a:r>
          </a:p>
          <a:p>
            <a:pPr>
              <a:buNone/>
            </a:pP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24</a:t>
            </a:fld>
            <a:endParaRPr lang="en-US">
              <a:solidFill>
                <a:srgbClr val="000000">
                  <a:tint val="75000"/>
                </a:srgbClr>
              </a:solidFill>
            </a:endParaRPr>
          </a:p>
        </p:txBody>
      </p:sp>
      <p:sp>
        <p:nvSpPr>
          <p:cNvPr id="9" name="Content Placeholder 5"/>
          <p:cNvSpPr txBox="1">
            <a:spLocks/>
          </p:cNvSpPr>
          <p:nvPr/>
        </p:nvSpPr>
        <p:spPr>
          <a:xfrm>
            <a:off x="3124200" y="1380653"/>
            <a:ext cx="2667000" cy="12192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Insulator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 Resistance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8" name="Group 27" title="Current"/>
          <p:cNvGrpSpPr/>
          <p:nvPr/>
        </p:nvGrpSpPr>
        <p:grpSpPr>
          <a:xfrm>
            <a:off x="3200400" y="4191000"/>
            <a:ext cx="762000" cy="990600"/>
            <a:chOff x="4191000" y="4191000"/>
            <a:chExt cx="762000" cy="990600"/>
          </a:xfrm>
        </p:grpSpPr>
        <p:pic>
          <p:nvPicPr>
            <p:cNvPr id="1028" name="Picture 4" descr="C:\Users\laura\AppData\Local\Microsoft\Windows\INetCache\IE\YJG9812W\numero-3[1].png" title="Current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91000" y="4419600"/>
              <a:ext cx="533400" cy="533400"/>
            </a:xfrm>
            <a:prstGeom prst="rect">
              <a:avLst/>
            </a:prstGeom>
            <a:noFill/>
          </p:spPr>
        </p:pic>
        <p:cxnSp>
          <p:nvCxnSpPr>
            <p:cNvPr id="25" name="Straight Arrow Connector 24"/>
            <p:cNvCxnSpPr>
              <a:stCxn id="1028" idx="0"/>
            </p:cNvCxnSpPr>
            <p:nvPr/>
          </p:nvCxnSpPr>
          <p:spPr>
            <a:xfrm flipH="1" flipV="1">
              <a:off x="4419600" y="4191000"/>
              <a:ext cx="381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572000" y="4876800"/>
              <a:ext cx="3810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descr="Any part of the circuit that has opposition to current flow." title="Resistance"/>
          <p:cNvGrpSpPr/>
          <p:nvPr/>
        </p:nvGrpSpPr>
        <p:grpSpPr>
          <a:xfrm>
            <a:off x="6934200" y="3733800"/>
            <a:ext cx="2057400" cy="1938992"/>
            <a:chOff x="7010400" y="3781961"/>
            <a:chExt cx="2057400" cy="1938992"/>
          </a:xfrm>
        </p:grpSpPr>
        <p:pic>
          <p:nvPicPr>
            <p:cNvPr id="1029" name="Picture 5" descr="C:\Users\laura\AppData\Local\Microsoft\Windows\INetCache\IE\EQ77RH9B\120px-Number_4_in_red_rounded_square.svg[1].png" title="Four Resistanc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10400" y="3810000"/>
              <a:ext cx="457200" cy="457200"/>
            </a:xfrm>
            <a:prstGeom prst="rect">
              <a:avLst/>
            </a:prstGeom>
            <a:noFill/>
          </p:spPr>
        </p:pic>
        <p:sp>
          <p:nvSpPr>
            <p:cNvPr id="35" name="TextBox 34"/>
            <p:cNvSpPr txBox="1"/>
            <p:nvPr/>
          </p:nvSpPr>
          <p:spPr>
            <a:xfrm>
              <a:off x="7467600" y="3781961"/>
              <a:ext cx="1600200" cy="1938992"/>
            </a:xfrm>
            <a:prstGeom prst="rect">
              <a:avLst/>
            </a:prstGeom>
            <a:noFill/>
          </p:spPr>
          <p:txBody>
            <a:bodyPr wrap="square" rtlCol="0">
              <a:spAutoFit/>
            </a:bodyPr>
            <a:lstStyle/>
            <a:p>
              <a:r>
                <a:rPr lang="en-US" sz="2000" dirty="0" smtClean="0"/>
                <a:t>Resistance any part of the circuit that has opposition to current flow</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amond(in)">
                                      <p:cBhvr>
                                        <p:cTn id="7" dur="2000"/>
                                        <p:tgtEl>
                                          <p:spTgt spid="3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diamond(in)">
                                      <p:cBhvr>
                                        <p:cTn id="11" dur="2000"/>
                                        <p:tgtEl>
                                          <p:spTgt spid="28"/>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amond(in)">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Circuits and worker safety</a:t>
            </a:r>
            <a:endParaRPr lang="en-US" dirty="0"/>
          </a:p>
        </p:txBody>
      </p:sp>
      <p:sp>
        <p:nvSpPr>
          <p:cNvPr id="3" name="Content Placeholder 2"/>
          <p:cNvSpPr>
            <a:spLocks noGrp="1"/>
          </p:cNvSpPr>
          <p:nvPr>
            <p:ph idx="1"/>
          </p:nvPr>
        </p:nvSpPr>
        <p:spPr>
          <a:xfrm>
            <a:off x="381000" y="1828800"/>
            <a:ext cx="6324600" cy="1143000"/>
          </a:xfrm>
        </p:spPr>
        <p:txBody>
          <a:bodyPr>
            <a:normAutofit/>
          </a:bodyPr>
          <a:lstStyle/>
          <a:p>
            <a:pPr algn="ctr">
              <a:buNone/>
            </a:pPr>
            <a:r>
              <a:rPr lang="en-US" b="1" dirty="0" smtClean="0"/>
              <a:t>What do current, conductors, and circuits have to do with safety?</a:t>
            </a:r>
            <a:endParaRPr lang="en-US" b="1"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25</a:t>
            </a:fld>
            <a:endParaRPr lang="en-US">
              <a:solidFill>
                <a:srgbClr val="000000">
                  <a:tint val="75000"/>
                </a:srgbClr>
              </a:solidFill>
            </a:endParaRPr>
          </a:p>
        </p:txBody>
      </p:sp>
      <p:sp>
        <p:nvSpPr>
          <p:cNvPr id="5" name="Content Placeholder 2"/>
          <p:cNvSpPr txBox="1">
            <a:spLocks/>
          </p:cNvSpPr>
          <p:nvPr/>
        </p:nvSpPr>
        <p:spPr>
          <a:xfrm>
            <a:off x="2209800" y="3505200"/>
            <a:ext cx="4495800" cy="2667000"/>
          </a:xfrm>
          <a:prstGeom prst="rect">
            <a:avLst/>
          </a:prstGeom>
          <a:solidFill>
            <a:srgbClr val="FFFF00"/>
          </a:solidFill>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effectLst/>
                <a:uLnTx/>
                <a:uFillTx/>
                <a:latin typeface="+mn-lt"/>
                <a:ea typeface="+mn-ea"/>
                <a:cs typeface="+mn-cs"/>
              </a:rPr>
              <a:t>Workers are injured or killed when they accidentally become</a:t>
            </a:r>
            <a:r>
              <a:rPr kumimoji="0" lang="en-US" sz="3200" b="1" i="0" u="none" strike="noStrike" kern="1200" cap="none" spc="0" normalizeH="0" noProof="0" dirty="0" smtClean="0">
                <a:ln>
                  <a:noFill/>
                </a:ln>
                <a:effectLst/>
                <a:uLnTx/>
                <a:uFillTx/>
                <a:latin typeface="+mn-lt"/>
                <a:ea typeface="+mn-ea"/>
                <a:cs typeface="+mn-cs"/>
              </a:rPr>
              <a:t> part of energized electrical circuits!</a:t>
            </a:r>
            <a:endParaRPr kumimoji="0" lang="en-US" sz="3200" b="1" i="0" u="none" strike="noStrike" kern="1200" cap="none" spc="0" normalizeH="0" baseline="0" noProof="0" dirty="0">
              <a:ln>
                <a:noFill/>
              </a:ln>
              <a:effectLst/>
              <a:uLnTx/>
              <a:uFillTx/>
              <a:latin typeface="+mn-lt"/>
              <a:ea typeface="+mn-ea"/>
              <a:cs typeface="+mn-cs"/>
            </a:endParaRPr>
          </a:p>
        </p:txBody>
      </p:sp>
      <p:pic>
        <p:nvPicPr>
          <p:cNvPr id="6" name="Picture 5" descr="AGCFocus4PPT.jpg" title="Man touching live wire with current going through man's body into ground"/>
          <p:cNvPicPr>
            <a:picLocks noChangeAspect="1"/>
          </p:cNvPicPr>
          <p:nvPr/>
        </p:nvPicPr>
        <p:blipFill>
          <a:blip r:embed="rId3" cstate="print"/>
          <a:stretch>
            <a:fillRect/>
          </a:stretch>
        </p:blipFill>
        <p:spPr>
          <a:xfrm>
            <a:off x="6705600" y="685800"/>
            <a:ext cx="1851782" cy="5486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descr="oshagrndfaultgood.png" title="Cord- and Plug-Connected Equipment without a Grounding Conducto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62000" y="990600"/>
            <a:ext cx="3429000" cy="2628775"/>
          </a:xfrm>
          <a:ln w="6350">
            <a:solidFill>
              <a:schemeClr val="tx1"/>
            </a:solidFill>
          </a:ln>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Electrical grounding—saves lives</a:t>
            </a:r>
            <a:endParaRPr lang="en-US" dirty="0"/>
          </a:p>
        </p:txBody>
      </p:sp>
      <p:sp>
        <p:nvSpPr>
          <p:cNvPr id="7" name="Content Placeholder 6"/>
          <p:cNvSpPr>
            <a:spLocks noGrp="1"/>
          </p:cNvSpPr>
          <p:nvPr>
            <p:ph sz="half" idx="2"/>
          </p:nvPr>
        </p:nvSpPr>
        <p:spPr>
          <a:xfrm>
            <a:off x="4648200" y="1143000"/>
            <a:ext cx="4267200" cy="4602163"/>
          </a:xfrm>
        </p:spPr>
        <p:txBody>
          <a:bodyPr>
            <a:normAutofit fontScale="92500" lnSpcReduction="10000"/>
          </a:bodyPr>
          <a:lstStyle/>
          <a:p>
            <a:pPr>
              <a:spcBef>
                <a:spcPts val="600"/>
              </a:spcBef>
            </a:pPr>
            <a:r>
              <a:rPr lang="en-US" b="1" dirty="0" smtClean="0"/>
              <a:t>Proper grounding of circuits and devices protects workers</a:t>
            </a:r>
          </a:p>
          <a:p>
            <a:pPr>
              <a:spcBef>
                <a:spcPts val="600"/>
              </a:spcBef>
              <a:buNone/>
            </a:pPr>
            <a:endParaRPr lang="en-US" b="1" dirty="0" smtClean="0"/>
          </a:p>
          <a:p>
            <a:pPr>
              <a:spcBef>
                <a:spcPts val="600"/>
              </a:spcBef>
            </a:pPr>
            <a:r>
              <a:rPr lang="en-US" b="1" dirty="0" smtClean="0"/>
              <a:t>Provides low-resistive path for current back to the source</a:t>
            </a:r>
          </a:p>
          <a:p>
            <a:pPr>
              <a:spcBef>
                <a:spcPts val="600"/>
              </a:spcBef>
              <a:buNone/>
            </a:pPr>
            <a:endParaRPr lang="en-US" b="1" dirty="0" smtClean="0"/>
          </a:p>
          <a:p>
            <a:pPr>
              <a:spcBef>
                <a:spcPts val="600"/>
              </a:spcBef>
            </a:pPr>
            <a:r>
              <a:rPr lang="en-US" b="1" dirty="0" smtClean="0"/>
              <a:t>Without grounding, current may flow through you!!</a:t>
            </a:r>
          </a:p>
          <a:p>
            <a:endParaRPr lang="en-US" b="1" dirty="0" smtClean="0"/>
          </a:p>
          <a:p>
            <a:pPr>
              <a:buNone/>
            </a:pPr>
            <a:endParaRPr lang="en-US" b="1" dirty="0" smtClean="0"/>
          </a:p>
          <a:p>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26</a:t>
            </a:fld>
            <a:endParaRPr lang="en-US">
              <a:solidFill>
                <a:srgbClr val="000000">
                  <a:tint val="75000"/>
                </a:srgbClr>
              </a:solidFill>
            </a:endParaRPr>
          </a:p>
        </p:txBody>
      </p:sp>
      <p:pic>
        <p:nvPicPr>
          <p:cNvPr id="11" name="Picture 10" descr="oshagroundfault.png" title="Short Circuit Inside the Drill will Energize the Cas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1" y="3651644"/>
            <a:ext cx="3657600" cy="2552087"/>
          </a:xfrm>
          <a:prstGeom prst="rect">
            <a:avLst/>
          </a:prstGeom>
          <a:solidFill>
            <a:srgbClr val="FFFF00"/>
          </a:solidFill>
          <a:ln w="12700">
            <a:solidFill>
              <a:srgbClr val="FF0000"/>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electrical terms</a:t>
            </a:r>
            <a:endParaRPr lang="en-US" dirty="0"/>
          </a:p>
        </p:txBody>
      </p:sp>
      <p:sp>
        <p:nvSpPr>
          <p:cNvPr id="3" name="Content Placeholder 2"/>
          <p:cNvSpPr>
            <a:spLocks noGrp="1"/>
          </p:cNvSpPr>
          <p:nvPr>
            <p:ph idx="1"/>
          </p:nvPr>
        </p:nvSpPr>
        <p:spPr>
          <a:xfrm>
            <a:off x="457200" y="1600200"/>
            <a:ext cx="3124200" cy="4525963"/>
          </a:xfrm>
        </p:spPr>
        <p:txBody>
          <a:bodyPr/>
          <a:lstStyle/>
          <a:p>
            <a:r>
              <a:rPr lang="en-US" sz="4000" b="1" dirty="0" smtClean="0"/>
              <a:t>Voltage</a:t>
            </a:r>
          </a:p>
          <a:p>
            <a:pPr>
              <a:buNone/>
            </a:pPr>
            <a:endParaRPr lang="en-US" sz="4000" b="1" dirty="0" smtClean="0"/>
          </a:p>
          <a:p>
            <a:r>
              <a:rPr lang="en-US" sz="4000" b="1" dirty="0" smtClean="0"/>
              <a:t>Amperage</a:t>
            </a:r>
          </a:p>
          <a:p>
            <a:pPr>
              <a:buNone/>
            </a:pPr>
            <a:endParaRPr lang="en-US" sz="4000" b="1" dirty="0" smtClean="0"/>
          </a:p>
          <a:p>
            <a:r>
              <a:rPr lang="en-US" sz="4000" b="1" dirty="0" smtClean="0"/>
              <a:t>Wattage</a:t>
            </a:r>
            <a:endParaRPr lang="en-US" sz="4000" b="1"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27</a:t>
            </a:fld>
            <a:endParaRPr lang="en-US">
              <a:solidFill>
                <a:srgbClr val="000000">
                  <a:tint val="75000"/>
                </a:srgbClr>
              </a:solidFill>
            </a:endParaRPr>
          </a:p>
        </p:txBody>
      </p:sp>
      <p:sp>
        <p:nvSpPr>
          <p:cNvPr id="5" name="TextBox 4"/>
          <p:cNvSpPr txBox="1"/>
          <p:nvPr/>
        </p:nvSpPr>
        <p:spPr>
          <a:xfrm>
            <a:off x="3048000" y="1676400"/>
            <a:ext cx="5562600" cy="830997"/>
          </a:xfrm>
          <a:prstGeom prst="rect">
            <a:avLst/>
          </a:prstGeom>
          <a:solidFill>
            <a:schemeClr val="tx2">
              <a:lumMod val="60000"/>
              <a:lumOff val="40000"/>
            </a:schemeClr>
          </a:solidFill>
          <a:ln w="12700">
            <a:solidFill>
              <a:srgbClr val="C00000"/>
            </a:solidFill>
          </a:ln>
        </p:spPr>
        <p:txBody>
          <a:bodyPr wrap="square" rtlCol="0">
            <a:spAutoFit/>
          </a:bodyPr>
          <a:lstStyle/>
          <a:p>
            <a:r>
              <a:rPr lang="en-US" sz="2400" b="1" dirty="0" smtClean="0">
                <a:solidFill>
                  <a:srgbClr val="FFFF00"/>
                </a:solidFill>
              </a:rPr>
              <a:t>Pushes current through a conductor</a:t>
            </a:r>
          </a:p>
          <a:p>
            <a:r>
              <a:rPr lang="en-US" sz="2400" b="1" dirty="0" smtClean="0">
                <a:solidFill>
                  <a:srgbClr val="FFFF00"/>
                </a:solidFill>
              </a:rPr>
              <a:t>Volts = measure of electrical FORCE</a:t>
            </a:r>
            <a:endParaRPr lang="en-US" sz="2400" b="1" dirty="0">
              <a:solidFill>
                <a:srgbClr val="FFFF00"/>
              </a:solidFill>
            </a:endParaRPr>
          </a:p>
        </p:txBody>
      </p:sp>
      <p:sp>
        <p:nvSpPr>
          <p:cNvPr id="6" name="TextBox 5"/>
          <p:cNvSpPr txBox="1"/>
          <p:nvPr/>
        </p:nvSpPr>
        <p:spPr>
          <a:xfrm>
            <a:off x="3276600" y="3048000"/>
            <a:ext cx="5562600" cy="830997"/>
          </a:xfrm>
          <a:prstGeom prst="rect">
            <a:avLst/>
          </a:prstGeom>
          <a:solidFill>
            <a:srgbClr val="FF0000"/>
          </a:solidFill>
          <a:ln w="12700">
            <a:solidFill>
              <a:srgbClr val="C00000"/>
            </a:solidFill>
          </a:ln>
        </p:spPr>
        <p:txBody>
          <a:bodyPr wrap="square" rtlCol="0">
            <a:spAutoFit/>
          </a:bodyPr>
          <a:lstStyle/>
          <a:p>
            <a:r>
              <a:rPr lang="en-US" sz="2400" b="1" dirty="0" smtClean="0">
                <a:solidFill>
                  <a:srgbClr val="FFFF00"/>
                </a:solidFill>
              </a:rPr>
              <a:t>Strength of electrical current</a:t>
            </a:r>
          </a:p>
          <a:p>
            <a:r>
              <a:rPr lang="en-US" sz="2400" b="1" dirty="0" smtClean="0">
                <a:solidFill>
                  <a:srgbClr val="FFFF00"/>
                </a:solidFill>
              </a:rPr>
              <a:t>Amperes “amps” = measure current FLOW</a:t>
            </a:r>
            <a:endParaRPr lang="en-US" sz="2400" b="1" dirty="0">
              <a:solidFill>
                <a:srgbClr val="FFFF00"/>
              </a:solidFill>
            </a:endParaRPr>
          </a:p>
        </p:txBody>
      </p:sp>
      <p:sp>
        <p:nvSpPr>
          <p:cNvPr id="7" name="TextBox 6"/>
          <p:cNvSpPr txBox="1"/>
          <p:nvPr/>
        </p:nvSpPr>
        <p:spPr>
          <a:xfrm>
            <a:off x="2971800" y="4579203"/>
            <a:ext cx="5791200" cy="830997"/>
          </a:xfrm>
          <a:prstGeom prst="rect">
            <a:avLst/>
          </a:prstGeom>
          <a:solidFill>
            <a:srgbClr val="7030A0"/>
          </a:solidFill>
          <a:ln w="12700">
            <a:solidFill>
              <a:srgbClr val="C00000"/>
            </a:solidFill>
          </a:ln>
        </p:spPr>
        <p:txBody>
          <a:bodyPr wrap="square" rtlCol="0">
            <a:spAutoFit/>
          </a:bodyPr>
          <a:lstStyle/>
          <a:p>
            <a:r>
              <a:rPr lang="en-US" sz="2400" b="1" dirty="0" smtClean="0">
                <a:solidFill>
                  <a:srgbClr val="FFFF00"/>
                </a:solidFill>
              </a:rPr>
              <a:t>How much power is produced or consumed</a:t>
            </a:r>
          </a:p>
          <a:p>
            <a:r>
              <a:rPr lang="en-US" sz="2400" b="1" dirty="0" smtClean="0">
                <a:solidFill>
                  <a:srgbClr val="FFFF00"/>
                </a:solidFill>
              </a:rPr>
              <a:t>Watts = measure electric POWER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792162"/>
          </a:xfrm>
        </p:spPr>
        <p:txBody>
          <a:bodyPr/>
          <a:lstStyle/>
          <a:p>
            <a:r>
              <a:rPr lang="en-US" dirty="0" smtClean="0"/>
              <a:t>Water comparison</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28</a:t>
            </a:fld>
            <a:endParaRPr lang="en-US">
              <a:solidFill>
                <a:srgbClr val="000000">
                  <a:tint val="75000"/>
                </a:srgbClr>
              </a:solidFill>
            </a:endParaRPr>
          </a:p>
        </p:txBody>
      </p:sp>
      <p:pic>
        <p:nvPicPr>
          <p:cNvPr id="5" name="Picture 4" descr="h2ohose.jpeg" title="Hand holding water hose with water pouring out onto grass"/>
          <p:cNvPicPr>
            <a:picLocks noChangeAspect="1"/>
          </p:cNvPicPr>
          <p:nvPr/>
        </p:nvPicPr>
        <p:blipFill>
          <a:blip r:embed="rId3" cstate="print"/>
          <a:stretch>
            <a:fillRect/>
          </a:stretch>
        </p:blipFill>
        <p:spPr>
          <a:xfrm>
            <a:off x="4191000" y="4499610"/>
            <a:ext cx="4564380" cy="1672590"/>
          </a:xfrm>
          <a:prstGeom prst="rect">
            <a:avLst/>
          </a:prstGeom>
        </p:spPr>
      </p:pic>
      <p:pic>
        <p:nvPicPr>
          <p:cNvPr id="6" name="Picture 5" descr="firehose.jpeg" title="Fireman on bended knee with water hose shooting water"/>
          <p:cNvPicPr>
            <a:picLocks noChangeAspect="1"/>
          </p:cNvPicPr>
          <p:nvPr/>
        </p:nvPicPr>
        <p:blipFill>
          <a:blip r:embed="rId4" cstate="print"/>
          <a:stretch>
            <a:fillRect/>
          </a:stretch>
        </p:blipFill>
        <p:spPr>
          <a:xfrm>
            <a:off x="5181600" y="1752600"/>
            <a:ext cx="3070860" cy="2193472"/>
          </a:xfrm>
          <a:prstGeom prst="rect">
            <a:avLst/>
          </a:prstGeom>
        </p:spPr>
      </p:pic>
      <p:pic>
        <p:nvPicPr>
          <p:cNvPr id="7" name="Picture 6" descr="water_hose_garden_wet.jpg" title="Hand holding water hose with thumb on spout and shooting wat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4495800"/>
            <a:ext cx="3200400" cy="1676400"/>
          </a:xfrm>
          <a:prstGeom prst="rect">
            <a:avLst/>
          </a:prstGeom>
        </p:spPr>
      </p:pic>
      <p:pic>
        <p:nvPicPr>
          <p:cNvPr id="8" name="Picture 7" descr="images.jpeg" title="Child shooting a water gun"/>
          <p:cNvPicPr>
            <a:picLocks noChangeAspect="1"/>
          </p:cNvPicPr>
          <p:nvPr/>
        </p:nvPicPr>
        <p:blipFill>
          <a:blip r:embed="rId6" cstate="print"/>
          <a:stretch>
            <a:fillRect/>
          </a:stretch>
        </p:blipFill>
        <p:spPr>
          <a:xfrm>
            <a:off x="756587" y="1600200"/>
            <a:ext cx="2977213" cy="1981200"/>
          </a:xfrm>
          <a:prstGeom prst="rect">
            <a:avLst/>
          </a:prstGeom>
        </p:spPr>
      </p:pic>
      <p:sp>
        <p:nvSpPr>
          <p:cNvPr id="10" name="TextBox 9"/>
          <p:cNvSpPr txBox="1"/>
          <p:nvPr/>
        </p:nvSpPr>
        <p:spPr>
          <a:xfrm>
            <a:off x="282918" y="1250135"/>
            <a:ext cx="4038600" cy="369332"/>
          </a:xfrm>
          <a:prstGeom prst="rect">
            <a:avLst/>
          </a:prstGeom>
          <a:noFill/>
        </p:spPr>
        <p:txBody>
          <a:bodyPr wrap="square" rtlCol="0">
            <a:spAutoFit/>
          </a:bodyPr>
          <a:lstStyle/>
          <a:p>
            <a:r>
              <a:rPr lang="en-US" dirty="0" smtClean="0"/>
              <a:t>Low pressure = Low voltage = Less flow</a:t>
            </a:r>
            <a:endParaRPr lang="en-US" dirty="0"/>
          </a:p>
        </p:txBody>
      </p:sp>
      <p:sp>
        <p:nvSpPr>
          <p:cNvPr id="11" name="TextBox 10"/>
          <p:cNvSpPr txBox="1"/>
          <p:nvPr/>
        </p:nvSpPr>
        <p:spPr>
          <a:xfrm>
            <a:off x="4686687" y="1344441"/>
            <a:ext cx="4191000" cy="369332"/>
          </a:xfrm>
          <a:prstGeom prst="rect">
            <a:avLst/>
          </a:prstGeom>
          <a:noFill/>
        </p:spPr>
        <p:txBody>
          <a:bodyPr wrap="square" rtlCol="0">
            <a:spAutoFit/>
          </a:bodyPr>
          <a:lstStyle/>
          <a:p>
            <a:r>
              <a:rPr lang="en-US" dirty="0" smtClean="0"/>
              <a:t>High pressure = High voltage = More flow</a:t>
            </a:r>
            <a:endParaRPr lang="en-US" dirty="0"/>
          </a:p>
        </p:txBody>
      </p:sp>
      <p:sp>
        <p:nvSpPr>
          <p:cNvPr id="12" name="TextBox 11"/>
          <p:cNvSpPr txBox="1"/>
          <p:nvPr/>
        </p:nvSpPr>
        <p:spPr>
          <a:xfrm>
            <a:off x="556783" y="3858522"/>
            <a:ext cx="2743200" cy="646331"/>
          </a:xfrm>
          <a:prstGeom prst="rect">
            <a:avLst/>
          </a:prstGeom>
          <a:noFill/>
        </p:spPr>
        <p:txBody>
          <a:bodyPr wrap="square" rtlCol="0">
            <a:spAutoFit/>
          </a:bodyPr>
          <a:lstStyle/>
          <a:p>
            <a:r>
              <a:rPr lang="en-US" dirty="0" smtClean="0"/>
              <a:t>At constant pressure…</a:t>
            </a:r>
          </a:p>
          <a:p>
            <a:r>
              <a:rPr lang="en-US" dirty="0" smtClean="0"/>
              <a:t>More resistance = Less flow</a:t>
            </a:r>
            <a:endParaRPr lang="en-US" dirty="0"/>
          </a:p>
        </p:txBody>
      </p:sp>
      <p:sp>
        <p:nvSpPr>
          <p:cNvPr id="13" name="TextBox 12"/>
          <p:cNvSpPr txBox="1"/>
          <p:nvPr/>
        </p:nvSpPr>
        <p:spPr>
          <a:xfrm>
            <a:off x="4419600" y="4120077"/>
            <a:ext cx="2743200" cy="369332"/>
          </a:xfrm>
          <a:prstGeom prst="rect">
            <a:avLst/>
          </a:prstGeom>
          <a:noFill/>
        </p:spPr>
        <p:txBody>
          <a:bodyPr wrap="square" rtlCol="0">
            <a:spAutoFit/>
          </a:bodyPr>
          <a:lstStyle/>
          <a:p>
            <a:r>
              <a:rPr lang="en-US" dirty="0" smtClean="0"/>
              <a:t>Less resistance = More flow</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Volts/amps/watts and power tools</a:t>
            </a:r>
            <a:endParaRPr lang="en-US" dirty="0"/>
          </a:p>
        </p:txBody>
      </p:sp>
      <p:sp>
        <p:nvSpPr>
          <p:cNvPr id="4" name="Content Placeholder 3"/>
          <p:cNvSpPr>
            <a:spLocks noGrp="1"/>
          </p:cNvSpPr>
          <p:nvPr>
            <p:ph idx="1"/>
          </p:nvPr>
        </p:nvSpPr>
        <p:spPr>
          <a:xfrm>
            <a:off x="381000" y="1219200"/>
            <a:ext cx="8229600" cy="4525963"/>
          </a:xfrm>
        </p:spPr>
        <p:txBody>
          <a:bodyPr/>
          <a:lstStyle/>
          <a:p>
            <a:pPr>
              <a:buNone/>
            </a:pPr>
            <a:r>
              <a:rPr lang="en-US" dirty="0" smtClean="0"/>
              <a:t>Power tool labels tell you:</a:t>
            </a:r>
          </a:p>
          <a:p>
            <a:r>
              <a:rPr lang="en-US" dirty="0" smtClean="0"/>
              <a:t>Required voltage</a:t>
            </a:r>
          </a:p>
          <a:p>
            <a:r>
              <a:rPr lang="en-US" dirty="0" smtClean="0"/>
              <a:t>Current the tool draws</a:t>
            </a:r>
          </a:p>
          <a:p>
            <a:r>
              <a:rPr lang="en-US" dirty="0" smtClean="0"/>
              <a:t>Power the tool consumes</a:t>
            </a:r>
          </a:p>
          <a:p>
            <a:endParaRPr lang="en-US" dirty="0" smtClean="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29</a:t>
            </a:fld>
            <a:endParaRPr lang="en-US">
              <a:solidFill>
                <a:srgbClr val="000000">
                  <a:tint val="75000"/>
                </a:srgbClr>
              </a:solidFill>
            </a:endParaRPr>
          </a:p>
        </p:txBody>
      </p:sp>
      <p:sp>
        <p:nvSpPr>
          <p:cNvPr id="13" name="TextBox 12"/>
          <p:cNvSpPr txBox="1"/>
          <p:nvPr/>
        </p:nvSpPr>
        <p:spPr>
          <a:xfrm>
            <a:off x="4648200" y="4191000"/>
            <a:ext cx="4038600" cy="1384995"/>
          </a:xfrm>
          <a:prstGeom prst="rect">
            <a:avLst/>
          </a:prstGeom>
          <a:solidFill>
            <a:srgbClr val="FFFF00"/>
          </a:solidFill>
        </p:spPr>
        <p:txBody>
          <a:bodyPr wrap="square" rtlCol="0">
            <a:spAutoFit/>
          </a:bodyPr>
          <a:lstStyle/>
          <a:p>
            <a:r>
              <a:rPr lang="en-US" sz="2800" dirty="0" smtClean="0"/>
              <a:t>Would you use these two tools at the same time on a 120V 15 amp circuit?</a:t>
            </a:r>
            <a:endParaRPr lang="en-US" sz="2800" dirty="0"/>
          </a:p>
        </p:txBody>
      </p:sp>
      <p:grpSp>
        <p:nvGrpSpPr>
          <p:cNvPr id="10" name="Group 9" title="7 1/4 inch Circular Saw Warning Sign"/>
          <p:cNvGrpSpPr/>
          <p:nvPr/>
        </p:nvGrpSpPr>
        <p:grpSpPr>
          <a:xfrm>
            <a:off x="4191000" y="1295400"/>
            <a:ext cx="4798213" cy="2614236"/>
            <a:chOff x="4191000" y="1295400"/>
            <a:chExt cx="4798213" cy="2614236"/>
          </a:xfrm>
        </p:grpSpPr>
        <p:pic>
          <p:nvPicPr>
            <p:cNvPr id="12" name="Picture 11" descr="2labeltool.png" title="Label showing danger of using circular saw"/>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295400"/>
              <a:ext cx="3883813" cy="2614236"/>
            </a:xfrm>
            <a:prstGeom prst="rect">
              <a:avLst/>
            </a:prstGeom>
          </p:spPr>
        </p:pic>
        <p:sp>
          <p:nvSpPr>
            <p:cNvPr id="8" name="Right Arrow 7"/>
            <p:cNvSpPr/>
            <p:nvPr/>
          </p:nvSpPr>
          <p:spPr>
            <a:xfrm>
              <a:off x="4191000" y="1865012"/>
              <a:ext cx="1143000" cy="27386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title="Label showing danger of using machinery"/>
          <p:cNvGrpSpPr/>
          <p:nvPr/>
        </p:nvGrpSpPr>
        <p:grpSpPr>
          <a:xfrm>
            <a:off x="381000" y="3733800"/>
            <a:ext cx="4038600" cy="2228850"/>
            <a:chOff x="381000" y="3733800"/>
            <a:chExt cx="4038600" cy="2228850"/>
          </a:xfrm>
        </p:grpSpPr>
        <p:pic>
          <p:nvPicPr>
            <p:cNvPr id="6" name="Picture 5" descr="20180222_140652.jpg" title="Power tool labe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457200" y="3733800"/>
              <a:ext cx="3962400" cy="2228850"/>
            </a:xfrm>
            <a:prstGeom prst="rect">
              <a:avLst/>
            </a:prstGeom>
          </p:spPr>
        </p:pic>
        <p:sp>
          <p:nvSpPr>
            <p:cNvPr id="9" name="Right Arrow 8"/>
            <p:cNvSpPr/>
            <p:nvPr/>
          </p:nvSpPr>
          <p:spPr>
            <a:xfrm>
              <a:off x="381000" y="4114800"/>
              <a:ext cx="990600" cy="27386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How often do you use electricity?</a:t>
            </a:r>
            <a:endParaRPr lang="en-US" dirty="0"/>
          </a:p>
        </p:txBody>
      </p:sp>
      <p:sp>
        <p:nvSpPr>
          <p:cNvPr id="3" name="Content Placeholder 2"/>
          <p:cNvSpPr>
            <a:spLocks noGrp="1"/>
          </p:cNvSpPr>
          <p:nvPr>
            <p:ph idx="1"/>
          </p:nvPr>
        </p:nvSpPr>
        <p:spPr>
          <a:xfrm>
            <a:off x="457200" y="1447800"/>
            <a:ext cx="8229600" cy="4572000"/>
          </a:xfrm>
        </p:spPr>
        <p:txBody>
          <a:bodyPr>
            <a:normAutofit/>
          </a:bodyPr>
          <a:lstStyle/>
          <a:p>
            <a:pPr>
              <a:spcBef>
                <a:spcPts val="0"/>
              </a:spcBef>
              <a:buNone/>
            </a:pPr>
            <a:r>
              <a:rPr lang="en-US" sz="4000" b="1" dirty="0" smtClean="0"/>
              <a:t>Any electrical</a:t>
            </a:r>
          </a:p>
          <a:p>
            <a:pPr>
              <a:spcBef>
                <a:spcPts val="0"/>
              </a:spcBef>
              <a:buNone/>
            </a:pPr>
            <a:r>
              <a:rPr lang="en-US" sz="4000" b="1" dirty="0" smtClean="0"/>
              <a:t>incidents or accidents?</a:t>
            </a:r>
          </a:p>
          <a:p>
            <a:pPr>
              <a:buNone/>
            </a:pPr>
            <a:endParaRPr lang="en-US" dirty="0" smtClean="0"/>
          </a:p>
          <a:p>
            <a:pPr>
              <a:buNone/>
            </a:pPr>
            <a:endParaRPr lang="en-US" dirty="0" smtClean="0"/>
          </a:p>
          <a:p>
            <a:pPr algn="r">
              <a:spcBef>
                <a:spcPts val="0"/>
              </a:spcBef>
              <a:buNone/>
            </a:pPr>
            <a:r>
              <a:rPr lang="en-US" sz="4000" b="1" dirty="0" smtClean="0"/>
              <a:t>Class Brainstorm:</a:t>
            </a:r>
          </a:p>
          <a:p>
            <a:pPr algn="r">
              <a:spcBef>
                <a:spcPts val="0"/>
              </a:spcBef>
              <a:buNone/>
            </a:pPr>
            <a:r>
              <a:rPr lang="en-US" sz="4000" b="1" dirty="0" smtClean="0"/>
              <a:t>Questions or concerns</a:t>
            </a:r>
          </a:p>
          <a:p>
            <a:pPr algn="r">
              <a:spcBef>
                <a:spcPts val="0"/>
              </a:spcBef>
              <a:buNone/>
            </a:pPr>
            <a:r>
              <a:rPr lang="en-US" sz="4000" b="1" dirty="0" smtClean="0"/>
              <a:t>about electricity at work?</a:t>
            </a:r>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3</a:t>
            </a:fld>
            <a:endParaRPr lang="en-US">
              <a:solidFill>
                <a:srgbClr val="000000">
                  <a:tint val="75000"/>
                </a:srgbClr>
              </a:solidFill>
            </a:endParaRPr>
          </a:p>
        </p:txBody>
      </p:sp>
      <p:pic>
        <p:nvPicPr>
          <p:cNvPr id="1026" name="Picture 2" descr="C:\Users\laura\AppData\Local\Microsoft\Windows\INetCache\IE\SHZJ0M6B\icon_43498-300x300[1].png" title="Three people sitting at a table brainstormi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3400" y="3352800"/>
            <a:ext cx="2590800" cy="2590800"/>
          </a:xfrm>
          <a:prstGeom prst="rect">
            <a:avLst/>
          </a:prstGeom>
          <a:noFill/>
        </p:spPr>
      </p:pic>
      <p:pic>
        <p:nvPicPr>
          <p:cNvPr id="7" name="Picture 6" descr="elecintro.jpg" title="Two cords with exposed wires and electrical current passing through"/>
          <p:cNvPicPr>
            <a:picLocks noChangeAspect="1"/>
          </p:cNvPicPr>
          <p:nvPr/>
        </p:nvPicPr>
        <p:blipFill>
          <a:blip r:embed="rId4" cstate="print"/>
          <a:stretch>
            <a:fillRect/>
          </a:stretch>
        </p:blipFill>
        <p:spPr>
          <a:xfrm>
            <a:off x="5570806" y="1447800"/>
            <a:ext cx="3344594" cy="2057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descr="270px-Edison-base-and-Type-S-fuses.jpg" title="Open fuse box"/>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19600" y="2971800"/>
            <a:ext cx="1600200" cy="2406100"/>
          </a:xfrm>
        </p:spPr>
      </p:pic>
      <p:pic>
        <p:nvPicPr>
          <p:cNvPr id="1026" name="Picture 2" descr="C:\Users\laura\AppData\Local\Microsoft\Windows\INetCache\IE\DJ860AY4\Lightning_bolt_of_energy_1239388375847583748573847534657346573485783475837458374857834785783478478347957[1].png" title="Thunderbol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5029200"/>
            <a:ext cx="831999" cy="800404"/>
          </a:xfrm>
          <a:prstGeom prst="rect">
            <a:avLst/>
          </a:prstGeom>
          <a:noFill/>
        </p:spPr>
      </p:pic>
      <p:sp>
        <p:nvSpPr>
          <p:cNvPr id="2" name="Title 1"/>
          <p:cNvSpPr>
            <a:spLocks noGrp="1"/>
          </p:cNvSpPr>
          <p:nvPr>
            <p:ph type="title"/>
          </p:nvPr>
        </p:nvSpPr>
        <p:spPr>
          <a:xfrm>
            <a:off x="457200" y="274638"/>
            <a:ext cx="8229600" cy="792162"/>
          </a:xfrm>
        </p:spPr>
        <p:txBody>
          <a:bodyPr/>
          <a:lstStyle/>
          <a:p>
            <a:r>
              <a:rPr lang="en-US" dirty="0" err="1" smtClean="0"/>
              <a:t>Overcurrent</a:t>
            </a:r>
            <a:r>
              <a:rPr lang="en-US" dirty="0" smtClean="0"/>
              <a:t> protection</a:t>
            </a:r>
            <a:endParaRPr lang="en-US" dirty="0"/>
          </a:p>
        </p:txBody>
      </p:sp>
      <p:sp>
        <p:nvSpPr>
          <p:cNvPr id="5" name="Slide Number Placeholder 4"/>
          <p:cNvSpPr>
            <a:spLocks noGrp="1"/>
          </p:cNvSpPr>
          <p:nvPr>
            <p:ph type="sldNum" sz="quarter" idx="12"/>
          </p:nvPr>
        </p:nvSpPr>
        <p:spPr/>
        <p:txBody>
          <a:bodyPr/>
          <a:lstStyle/>
          <a:p>
            <a:fld id="{A385ADA4-7CA8-7D42-9033-52B4A2259F06}" type="slidenum">
              <a:rPr lang="en-US" smtClean="0">
                <a:solidFill>
                  <a:srgbClr val="000000">
                    <a:tint val="75000"/>
                  </a:srgbClr>
                </a:solidFill>
              </a:rPr>
              <a:pPr/>
              <a:t>30</a:t>
            </a:fld>
            <a:endParaRPr lang="en-US" dirty="0">
              <a:solidFill>
                <a:srgbClr val="000000">
                  <a:tint val="75000"/>
                </a:srgbClr>
              </a:solidFill>
            </a:endParaRPr>
          </a:p>
        </p:txBody>
      </p:sp>
      <p:pic>
        <p:nvPicPr>
          <p:cNvPr id="6" name="Content Placeholder 5" descr="breakers.jpg" title="Open circuit breaker"/>
          <p:cNvPicPr>
            <a:picLocks noGrp="1" noChangeAspect="1"/>
          </p:cNvPicPr>
          <p:nvPr>
            <p:ph sz="half" idx="4294967295"/>
          </p:nvPr>
        </p:nvPicPr>
        <p:blipFill>
          <a:blip r:embed="rId5" cstate="email">
            <a:extLst>
              <a:ext uri="{28A0092B-C50C-407E-A947-70E740481C1C}">
                <a14:useLocalDpi xmlns:a14="http://schemas.microsoft.com/office/drawing/2010/main"/>
              </a:ext>
            </a:extLst>
          </a:blip>
          <a:stretch>
            <a:fillRect/>
          </a:stretch>
        </p:blipFill>
        <p:spPr>
          <a:xfrm>
            <a:off x="6248400" y="1197862"/>
            <a:ext cx="2741096" cy="3657276"/>
          </a:xfrm>
        </p:spPr>
      </p:pic>
      <p:sp>
        <p:nvSpPr>
          <p:cNvPr id="8" name="TextBox 7"/>
          <p:cNvSpPr txBox="1"/>
          <p:nvPr/>
        </p:nvSpPr>
        <p:spPr>
          <a:xfrm>
            <a:off x="457200" y="1295400"/>
            <a:ext cx="5486400" cy="646331"/>
          </a:xfrm>
          <a:prstGeom prst="rect">
            <a:avLst/>
          </a:prstGeom>
          <a:noFill/>
        </p:spPr>
        <p:txBody>
          <a:bodyPr wrap="square" rtlCol="0">
            <a:spAutoFit/>
          </a:bodyPr>
          <a:lstStyle/>
          <a:p>
            <a:r>
              <a:rPr lang="en-US" sz="3600" b="1" dirty="0" smtClean="0"/>
              <a:t>Circuit breakers and fuses:</a:t>
            </a:r>
            <a:endParaRPr lang="en-US" sz="3600" b="1" dirty="0"/>
          </a:p>
        </p:txBody>
      </p:sp>
      <p:sp>
        <p:nvSpPr>
          <p:cNvPr id="9" name="TextBox 8"/>
          <p:cNvSpPr txBox="1"/>
          <p:nvPr/>
        </p:nvSpPr>
        <p:spPr>
          <a:xfrm>
            <a:off x="990600" y="1905000"/>
            <a:ext cx="5105400" cy="2031325"/>
          </a:xfrm>
          <a:prstGeom prst="rect">
            <a:avLst/>
          </a:prstGeom>
          <a:noFill/>
        </p:spPr>
        <p:txBody>
          <a:bodyPr wrap="square" rtlCol="0">
            <a:spAutoFit/>
          </a:bodyPr>
          <a:lstStyle/>
          <a:p>
            <a:pPr indent="-457200">
              <a:lnSpc>
                <a:spcPct val="150000"/>
              </a:lnSpc>
              <a:buFont typeface="Wingdings" pitchFamily="2" charset="2"/>
              <a:buChar char="Ø"/>
            </a:pPr>
            <a:r>
              <a:rPr lang="en-US" sz="2800" b="1" dirty="0" smtClean="0"/>
              <a:t>Protect circuits from overload</a:t>
            </a:r>
          </a:p>
          <a:p>
            <a:pPr indent="-457200">
              <a:lnSpc>
                <a:spcPct val="150000"/>
              </a:lnSpc>
              <a:buFont typeface="Wingdings" pitchFamily="2" charset="2"/>
              <a:buChar char="Ø"/>
            </a:pPr>
            <a:r>
              <a:rPr lang="en-US" sz="2800" b="1" dirty="0" smtClean="0"/>
              <a:t>Detect current, if too much…</a:t>
            </a:r>
          </a:p>
          <a:p>
            <a:pPr indent="-457200">
              <a:lnSpc>
                <a:spcPct val="150000"/>
              </a:lnSpc>
              <a:buFont typeface="Wingdings" pitchFamily="2" charset="2"/>
              <a:buChar char="Ø"/>
            </a:pPr>
            <a:r>
              <a:rPr lang="en-US" sz="2800" b="1" dirty="0" smtClean="0"/>
              <a:t>Shut down circuit</a:t>
            </a:r>
          </a:p>
        </p:txBody>
      </p:sp>
      <p:sp>
        <p:nvSpPr>
          <p:cNvPr id="10" name="TextBox 9"/>
          <p:cNvSpPr txBox="1"/>
          <p:nvPr/>
        </p:nvSpPr>
        <p:spPr>
          <a:xfrm>
            <a:off x="990600" y="5358825"/>
            <a:ext cx="7620000" cy="584775"/>
          </a:xfrm>
          <a:prstGeom prst="rect">
            <a:avLst/>
          </a:prstGeom>
          <a:solidFill>
            <a:srgbClr val="FF0000"/>
          </a:solidFill>
        </p:spPr>
        <p:txBody>
          <a:bodyPr wrap="square" rtlCol="0">
            <a:spAutoFit/>
          </a:bodyPr>
          <a:lstStyle/>
          <a:p>
            <a:r>
              <a:rPr lang="en-US" sz="3200" dirty="0" smtClean="0">
                <a:solidFill>
                  <a:schemeClr val="bg1"/>
                </a:solidFill>
              </a:rPr>
              <a:t>Designed to protect equipment, not people!</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val 5" title="Black circle"/>
          <p:cNvSpPr/>
          <p:nvPr/>
        </p:nvSpPr>
        <p:spPr>
          <a:xfrm>
            <a:off x="609600" y="1752600"/>
            <a:ext cx="1447800" cy="1219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5562600" cy="1143000"/>
          </a:xfrm>
        </p:spPr>
        <p:txBody>
          <a:bodyPr/>
          <a:lstStyle/>
          <a:p>
            <a:r>
              <a:rPr lang="en-US" dirty="0" smtClean="0"/>
              <a:t>Review and Questions</a:t>
            </a:r>
            <a:endParaRPr lang="en-US" dirty="0"/>
          </a:p>
        </p:txBody>
      </p:sp>
      <p:pic>
        <p:nvPicPr>
          <p:cNvPr id="4" name="Picture 2" descr="C:\Users\laura\AppData\Local\Microsoft\Windows\INetCache\IE\I6YY64KB\target[1].png" title="Dart board with dart on bull's ey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38200" y="1876300"/>
            <a:ext cx="985650" cy="1011637"/>
          </a:xfrm>
          <a:prstGeom prst="rect">
            <a:avLst/>
          </a:prstGeom>
          <a:noFill/>
        </p:spPr>
      </p:pic>
      <p:pic>
        <p:nvPicPr>
          <p:cNvPr id="5" name="Picture 3" descr="C:\Users\laura\AppData\Local\Microsoft\Windows\INetCache\IE\I6YY64KB\preview_question_and_answer_site[1].jpg" title="domino showing Q&amp;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4267200"/>
            <a:ext cx="1651000" cy="1320800"/>
          </a:xfrm>
          <a:prstGeom prst="rect">
            <a:avLst/>
          </a:prstGeom>
          <a:noFill/>
        </p:spPr>
      </p:pic>
      <p:sp>
        <p:nvSpPr>
          <p:cNvPr id="7" name="TextBox 6"/>
          <p:cNvSpPr txBox="1"/>
          <p:nvPr/>
        </p:nvSpPr>
        <p:spPr>
          <a:xfrm>
            <a:off x="2438400" y="1600200"/>
            <a:ext cx="5791200" cy="1938992"/>
          </a:xfrm>
          <a:prstGeom prst="rect">
            <a:avLst/>
          </a:prstGeom>
          <a:noFill/>
        </p:spPr>
        <p:txBody>
          <a:bodyPr wrap="square" rtlCol="0">
            <a:spAutoFit/>
          </a:bodyPr>
          <a:lstStyle/>
          <a:p>
            <a:r>
              <a:rPr lang="en-US" sz="4000" dirty="0" smtClean="0"/>
              <a:t>Name three important things you learned in this section.</a:t>
            </a:r>
            <a:endParaRPr lang="en-US" sz="4000" dirty="0"/>
          </a:p>
        </p:txBody>
      </p:sp>
      <p:sp>
        <p:nvSpPr>
          <p:cNvPr id="8" name="Slide Number Placeholder 1"/>
          <p:cNvSpPr>
            <a:spLocks noGrp="1"/>
          </p:cNvSpPr>
          <p:nvPr>
            <p:ph type="sldNum" sz="quarter" idx="12"/>
          </p:nvPr>
        </p:nvSpPr>
        <p:spPr>
          <a:xfrm>
            <a:off x="8642549" y="35198"/>
            <a:ext cx="457200" cy="365125"/>
          </a:xfrm>
        </p:spPr>
        <p:txBody>
          <a:bodyPr/>
          <a:lstStyle/>
          <a:p>
            <a:fld id="{A385ADA4-7CA8-7D42-9033-52B4A2259F06}" type="slidenum">
              <a:rPr lang="en-US" smtClean="0">
                <a:solidFill>
                  <a:srgbClr val="000000">
                    <a:tint val="75000"/>
                  </a:srgbClr>
                </a:solidFill>
              </a:rPr>
              <a:pPr/>
              <a:t>31</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Hazard Mapping Activity</a:t>
            </a:r>
            <a:endParaRPr lang="en-US" dirty="0"/>
          </a:p>
        </p:txBody>
      </p:sp>
      <p:pic>
        <p:nvPicPr>
          <p:cNvPr id="5" name="Content Placeholder 4" descr="20150831_112016.jpg" title="Three people looking at the layout of an area"/>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410200" y="3448050"/>
            <a:ext cx="3672417" cy="2754313"/>
          </a:xfrm>
        </p:spPr>
      </p:pic>
      <p:sp>
        <p:nvSpPr>
          <p:cNvPr id="2" name="Slide Number Placeholder 1"/>
          <p:cNvSpPr>
            <a:spLocks noGrp="1"/>
          </p:cNvSpPr>
          <p:nvPr>
            <p:ph type="sldNum" sz="quarter" idx="12"/>
          </p:nvPr>
        </p:nvSpPr>
        <p:spPr/>
        <p:txBody>
          <a:bodyPr/>
          <a:lstStyle/>
          <a:p>
            <a:fld id="{A385ADA4-7CA8-7D42-9033-52B4A2259F06}" type="slidenum">
              <a:rPr lang="en-US" smtClean="0">
                <a:solidFill>
                  <a:srgbClr val="000000">
                    <a:tint val="75000"/>
                  </a:srgbClr>
                </a:solidFill>
              </a:rPr>
              <a:pPr/>
              <a:t>32</a:t>
            </a:fld>
            <a:endParaRPr lang="en-US" dirty="0">
              <a:solidFill>
                <a:srgbClr val="000000">
                  <a:tint val="75000"/>
                </a:srgbClr>
              </a:solidFill>
            </a:endParaRPr>
          </a:p>
        </p:txBody>
      </p:sp>
      <p:pic>
        <p:nvPicPr>
          <p:cNvPr id="6" name="Picture 5" descr="Picture2.png" title="Sample Hazard Drawing of a fast food restaura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799" y="1371600"/>
            <a:ext cx="5053195" cy="3733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249362"/>
          </a:xfrm>
        </p:spPr>
        <p:txBody>
          <a:bodyPr>
            <a:normAutofit fontScale="90000"/>
          </a:bodyPr>
          <a:lstStyle/>
          <a:p>
            <a:r>
              <a:rPr lang="en-US" dirty="0" smtClean="0"/>
              <a:t>Section 3:</a:t>
            </a:r>
            <a:br>
              <a:rPr lang="en-US" dirty="0" smtClean="0"/>
            </a:br>
            <a:r>
              <a:rPr lang="en-US" dirty="0" smtClean="0"/>
              <a:t>Effects of Electricity on the Human Body</a:t>
            </a:r>
            <a:endParaRPr lang="en-US" dirty="0"/>
          </a:p>
        </p:txBody>
      </p:sp>
      <p:sp>
        <p:nvSpPr>
          <p:cNvPr id="3" name="Content Placeholder 2"/>
          <p:cNvSpPr>
            <a:spLocks noGrp="1"/>
          </p:cNvSpPr>
          <p:nvPr>
            <p:ph idx="1"/>
          </p:nvPr>
        </p:nvSpPr>
        <p:spPr>
          <a:xfrm>
            <a:off x="685800" y="1752600"/>
            <a:ext cx="6553200" cy="3657600"/>
          </a:xfrm>
        </p:spPr>
        <p:txBody>
          <a:bodyPr>
            <a:normAutofit/>
          </a:bodyPr>
          <a:lstStyle/>
          <a:p>
            <a:r>
              <a:rPr lang="en-US" b="1" dirty="0" smtClean="0"/>
              <a:t>How workers are exposed to electricity</a:t>
            </a:r>
          </a:p>
          <a:p>
            <a:r>
              <a:rPr lang="en-US" b="1" dirty="0" smtClean="0"/>
              <a:t>What happens when you contact electricity</a:t>
            </a:r>
          </a:p>
          <a:p>
            <a:r>
              <a:rPr lang="en-US" b="1" dirty="0" smtClean="0"/>
              <a:t>Most common injuries</a:t>
            </a:r>
          </a:p>
          <a:p>
            <a:r>
              <a:rPr lang="en-US" b="1" dirty="0" smtClean="0"/>
              <a:t>What to do if someone is injured</a:t>
            </a:r>
            <a:endParaRPr lang="en-US" b="1"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33</a:t>
            </a:fld>
            <a:endParaRPr lang="en-US">
              <a:solidFill>
                <a:srgbClr val="000000">
                  <a:tint val="75000"/>
                </a:srgbClr>
              </a:solidFill>
            </a:endParaRPr>
          </a:p>
        </p:txBody>
      </p:sp>
      <p:pic>
        <p:nvPicPr>
          <p:cNvPr id="7" name="Picture 6" descr="2shockgraphic.jpeg" title="Hand touching exposed live wire with thunderbolt running diagonal across ha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4126675"/>
            <a:ext cx="2157608" cy="204552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laura\AppData\Local\Microsoft\Windows\INetCache\IE\YJG9812W\Lightning_bolt_of_energy_1239388375847583748573847534657346573485783475837458374857834785783478478347957[1].png" title="Thunderbolt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1"/>
            <a:ext cx="990600" cy="796242"/>
          </a:xfrm>
          <a:prstGeom prst="rect">
            <a:avLst/>
          </a:prstGeom>
          <a:noFill/>
        </p:spPr>
      </p:pic>
      <p:sp>
        <p:nvSpPr>
          <p:cNvPr id="2" name="Title 1"/>
          <p:cNvSpPr>
            <a:spLocks noGrp="1"/>
          </p:cNvSpPr>
          <p:nvPr>
            <p:ph type="title"/>
          </p:nvPr>
        </p:nvSpPr>
        <p:spPr/>
        <p:txBody>
          <a:bodyPr/>
          <a:lstStyle/>
          <a:p>
            <a:r>
              <a:rPr lang="en-US" dirty="0" smtClean="0"/>
              <a:t>Making dangerous contact</a:t>
            </a:r>
            <a:endParaRPr lang="en-US" dirty="0"/>
          </a:p>
        </p:txBody>
      </p:sp>
      <p:sp>
        <p:nvSpPr>
          <p:cNvPr id="3" name="Content Placeholder 2"/>
          <p:cNvSpPr>
            <a:spLocks noGrp="1"/>
          </p:cNvSpPr>
          <p:nvPr>
            <p:ph idx="1"/>
          </p:nvPr>
        </p:nvSpPr>
        <p:spPr>
          <a:xfrm>
            <a:off x="1447800" y="1600201"/>
            <a:ext cx="7086600" cy="2438400"/>
          </a:xfrm>
        </p:spPr>
        <p:txBody>
          <a:bodyPr>
            <a:normAutofit fontScale="92500" lnSpcReduction="10000"/>
          </a:bodyPr>
          <a:lstStyle/>
          <a:p>
            <a:pPr>
              <a:buNone/>
            </a:pPr>
            <a:r>
              <a:rPr lang="en-US" b="1" dirty="0" smtClean="0"/>
              <a:t>Workers are injured or killed when they accidentally become part of a circuit</a:t>
            </a:r>
          </a:p>
          <a:p>
            <a:pPr>
              <a:buNone/>
            </a:pPr>
            <a:endParaRPr lang="en-US" b="1" dirty="0" smtClean="0"/>
          </a:p>
          <a:p>
            <a:pPr>
              <a:buNone/>
            </a:pPr>
            <a:r>
              <a:rPr lang="en-US" b="1" dirty="0" smtClean="0"/>
              <a:t>Electrical shock happens when current passes through the body</a:t>
            </a:r>
            <a:endParaRPr lang="en-US" b="1"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34</a:t>
            </a:fld>
            <a:endParaRPr lang="en-US">
              <a:solidFill>
                <a:srgbClr val="000000">
                  <a:tint val="75000"/>
                </a:srgbClr>
              </a:solidFill>
            </a:endParaRPr>
          </a:p>
        </p:txBody>
      </p:sp>
      <p:pic>
        <p:nvPicPr>
          <p:cNvPr id="6" name="Picture 2" descr="C:\Users\laura\AppData\Local\Microsoft\Windows\INetCache\IE\YJG9812W\Lightning_bolt_of_energy_1239388375847583748573847534657346573485783475837458374857834785783478478347957[1].png" title="Thunderbolt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861358"/>
            <a:ext cx="990600" cy="796242"/>
          </a:xfrm>
          <a:prstGeom prst="rect">
            <a:avLst/>
          </a:prstGeom>
          <a:noFill/>
        </p:spPr>
      </p:pic>
      <p:sp>
        <p:nvSpPr>
          <p:cNvPr id="7" name="TextBox 6"/>
          <p:cNvSpPr txBox="1"/>
          <p:nvPr/>
        </p:nvSpPr>
        <p:spPr>
          <a:xfrm>
            <a:off x="1447800" y="4572000"/>
            <a:ext cx="5105400" cy="1323439"/>
          </a:xfrm>
          <a:prstGeom prst="rect">
            <a:avLst/>
          </a:prstGeom>
          <a:solidFill>
            <a:srgbClr val="FF0000"/>
          </a:solidFill>
          <a:effectLst>
            <a:outerShdw blurRad="50800" dist="38100" dir="16200000" sx="112000" sy="112000" rotWithShape="0">
              <a:prstClr val="black">
                <a:alpha val="56000"/>
              </a:prstClr>
            </a:outerShdw>
          </a:effectLst>
        </p:spPr>
        <p:txBody>
          <a:bodyPr wrap="square" rtlCol="0">
            <a:spAutoFit/>
          </a:bodyPr>
          <a:lstStyle/>
          <a:p>
            <a:pPr algn="ctr"/>
            <a:r>
              <a:rPr lang="en-US" sz="4000" b="1" dirty="0" smtClean="0">
                <a:solidFill>
                  <a:srgbClr val="FFFF00"/>
                </a:solidFill>
              </a:rPr>
              <a:t>How do you become part of a circuit?</a:t>
            </a:r>
            <a:endParaRPr lang="en-US" sz="4000" b="1" dirty="0">
              <a:solidFill>
                <a:srgbClr val="FFFF00"/>
              </a:solidFill>
            </a:endParaRPr>
          </a:p>
        </p:txBody>
      </p:sp>
      <p:pic>
        <p:nvPicPr>
          <p:cNvPr id="8" name="Picture 7" descr="electric_fuse_fuse_high.jpg" title="Hand becoming part of a circu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6600" y="3810000"/>
            <a:ext cx="1847316" cy="2352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How we become part of a circuit</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35</a:t>
            </a:fld>
            <a:endParaRPr lang="en-US">
              <a:solidFill>
                <a:srgbClr val="000000">
                  <a:tint val="75000"/>
                </a:srgbClr>
              </a:solidFill>
            </a:endParaRPr>
          </a:p>
        </p:txBody>
      </p:sp>
      <p:pic>
        <p:nvPicPr>
          <p:cNvPr id="4" name="Picture 3" descr="current01_over.jpg" title="Human showing live wire and another wire at a different potential in a circuit"/>
          <p:cNvPicPr>
            <a:picLocks noChangeAspect="1"/>
          </p:cNvPicPr>
          <p:nvPr/>
        </p:nvPicPr>
        <p:blipFill>
          <a:blip r:embed="rId3" cstate="print"/>
          <a:stretch>
            <a:fillRect/>
          </a:stretch>
        </p:blipFill>
        <p:spPr>
          <a:xfrm>
            <a:off x="152401" y="2133600"/>
            <a:ext cx="2590800" cy="2344674"/>
          </a:xfrm>
          <a:prstGeom prst="rect">
            <a:avLst/>
          </a:prstGeom>
        </p:spPr>
      </p:pic>
      <p:pic>
        <p:nvPicPr>
          <p:cNvPr id="5" name="Picture 4" descr="current02_over.jpg" title="Human with a live wire and electrical ground"/>
          <p:cNvPicPr>
            <a:picLocks noChangeAspect="1"/>
          </p:cNvPicPr>
          <p:nvPr/>
        </p:nvPicPr>
        <p:blipFill>
          <a:blip r:embed="rId4" cstate="print"/>
          <a:stretch>
            <a:fillRect/>
          </a:stretch>
        </p:blipFill>
        <p:spPr>
          <a:xfrm>
            <a:off x="3124200" y="2133601"/>
            <a:ext cx="2694365" cy="2438400"/>
          </a:xfrm>
          <a:prstGeom prst="rect">
            <a:avLst/>
          </a:prstGeom>
        </p:spPr>
      </p:pic>
      <p:pic>
        <p:nvPicPr>
          <p:cNvPr id="6" name="Picture 5" descr="current03_over.jpg" title="Human with an ungrounded metallic part energized by contact with an energized conductor"/>
          <p:cNvPicPr>
            <a:picLocks noChangeAspect="1"/>
          </p:cNvPicPr>
          <p:nvPr/>
        </p:nvPicPr>
        <p:blipFill>
          <a:blip r:embed="rId5" cstate="print"/>
          <a:stretch>
            <a:fillRect/>
          </a:stretch>
        </p:blipFill>
        <p:spPr>
          <a:xfrm>
            <a:off x="6305234" y="2133600"/>
            <a:ext cx="2610166" cy="2362200"/>
          </a:xfrm>
          <a:prstGeom prst="rect">
            <a:avLst/>
          </a:prstGeom>
        </p:spPr>
      </p:pic>
      <p:sp>
        <p:nvSpPr>
          <p:cNvPr id="8" name="TextBox 7"/>
          <p:cNvSpPr txBox="1"/>
          <p:nvPr/>
        </p:nvSpPr>
        <p:spPr>
          <a:xfrm>
            <a:off x="457200" y="1219200"/>
            <a:ext cx="3124200" cy="769441"/>
          </a:xfrm>
          <a:prstGeom prst="rect">
            <a:avLst/>
          </a:prstGeom>
          <a:noFill/>
        </p:spPr>
        <p:txBody>
          <a:bodyPr wrap="square" rtlCol="0">
            <a:spAutoFit/>
          </a:bodyPr>
          <a:lstStyle/>
          <a:p>
            <a:r>
              <a:rPr lang="en-US" sz="4400" b="1" dirty="0" smtClean="0"/>
              <a:t>By touching:</a:t>
            </a:r>
            <a:endParaRPr lang="en-US" sz="4400" b="1" dirty="0"/>
          </a:p>
        </p:txBody>
      </p:sp>
      <p:sp>
        <p:nvSpPr>
          <p:cNvPr id="9" name="TextBox 8"/>
          <p:cNvSpPr txBox="1"/>
          <p:nvPr/>
        </p:nvSpPr>
        <p:spPr>
          <a:xfrm>
            <a:off x="304800" y="4724400"/>
            <a:ext cx="2362200" cy="923330"/>
          </a:xfrm>
          <a:prstGeom prst="rect">
            <a:avLst/>
          </a:prstGeom>
          <a:noFill/>
        </p:spPr>
        <p:txBody>
          <a:bodyPr wrap="square" rtlCol="0">
            <a:spAutoFit/>
          </a:bodyPr>
          <a:lstStyle/>
          <a:p>
            <a:r>
              <a:rPr lang="en-US" dirty="0" smtClean="0"/>
              <a:t>A live wire and another wire at a different potential in a circuit</a:t>
            </a:r>
            <a:endParaRPr lang="en-US" dirty="0"/>
          </a:p>
        </p:txBody>
      </p:sp>
      <p:sp>
        <p:nvSpPr>
          <p:cNvPr id="10" name="TextBox 9"/>
          <p:cNvSpPr txBox="1"/>
          <p:nvPr/>
        </p:nvSpPr>
        <p:spPr>
          <a:xfrm>
            <a:off x="3733800" y="4724400"/>
            <a:ext cx="1905000" cy="646331"/>
          </a:xfrm>
          <a:prstGeom prst="rect">
            <a:avLst/>
          </a:prstGeom>
          <a:noFill/>
        </p:spPr>
        <p:txBody>
          <a:bodyPr wrap="square" rtlCol="0">
            <a:spAutoFit/>
          </a:bodyPr>
          <a:lstStyle/>
          <a:p>
            <a:r>
              <a:rPr lang="en-US" dirty="0" smtClean="0"/>
              <a:t>A live wire and an electrical ground</a:t>
            </a:r>
            <a:endParaRPr lang="en-US" dirty="0"/>
          </a:p>
        </p:txBody>
      </p:sp>
      <p:sp>
        <p:nvSpPr>
          <p:cNvPr id="11" name="TextBox 10"/>
          <p:cNvSpPr txBox="1"/>
          <p:nvPr/>
        </p:nvSpPr>
        <p:spPr>
          <a:xfrm>
            <a:off x="6400800" y="4715470"/>
            <a:ext cx="2514600" cy="1200329"/>
          </a:xfrm>
          <a:prstGeom prst="rect">
            <a:avLst/>
          </a:prstGeom>
          <a:noFill/>
        </p:spPr>
        <p:txBody>
          <a:bodyPr wrap="square" rtlCol="0">
            <a:spAutoFit/>
          </a:bodyPr>
          <a:lstStyle/>
          <a:p>
            <a:r>
              <a:rPr lang="en-US" dirty="0" smtClean="0"/>
              <a:t>An ungrounded metallic part energized by contact with an energized conductor</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hocksign.png" title="Triangle sign with person getting electrocuted"/>
          <p:cNvPicPr>
            <a:picLocks noChangeAspect="1"/>
          </p:cNvPicPr>
          <p:nvPr/>
        </p:nvPicPr>
        <p:blipFill>
          <a:blip r:embed="rId3" cstate="print"/>
          <a:stretch>
            <a:fillRect/>
          </a:stretch>
        </p:blipFill>
        <p:spPr>
          <a:xfrm>
            <a:off x="4876800" y="2590800"/>
            <a:ext cx="3882390" cy="3427549"/>
          </a:xfrm>
          <a:prstGeom prst="rect">
            <a:avLst/>
          </a:prstGeom>
        </p:spPr>
      </p:pic>
      <p:sp>
        <p:nvSpPr>
          <p:cNvPr id="2" name="Title 1"/>
          <p:cNvSpPr>
            <a:spLocks noGrp="1"/>
          </p:cNvSpPr>
          <p:nvPr>
            <p:ph type="title"/>
          </p:nvPr>
        </p:nvSpPr>
        <p:spPr>
          <a:xfrm>
            <a:off x="228600" y="274638"/>
            <a:ext cx="8610600" cy="1173162"/>
          </a:xfrm>
        </p:spPr>
        <p:txBody>
          <a:bodyPr>
            <a:noAutofit/>
          </a:bodyPr>
          <a:lstStyle/>
          <a:p>
            <a:r>
              <a:rPr lang="en-US" dirty="0" smtClean="0"/>
              <a:t>Four main electrical-related injuries</a:t>
            </a:r>
            <a:endParaRPr lang="en-US" dirty="0"/>
          </a:p>
        </p:txBody>
      </p:sp>
      <p:sp>
        <p:nvSpPr>
          <p:cNvPr id="3" name="Content Placeholder 2"/>
          <p:cNvSpPr>
            <a:spLocks noGrp="1"/>
          </p:cNvSpPr>
          <p:nvPr>
            <p:ph idx="1"/>
          </p:nvPr>
        </p:nvSpPr>
        <p:spPr>
          <a:xfrm>
            <a:off x="990600" y="1600201"/>
            <a:ext cx="4572000" cy="3352800"/>
          </a:xfrm>
        </p:spPr>
        <p:txBody>
          <a:bodyPr>
            <a:normAutofit/>
          </a:bodyPr>
          <a:lstStyle/>
          <a:p>
            <a:r>
              <a:rPr lang="en-US" sz="4400" b="1" dirty="0" smtClean="0"/>
              <a:t>Electric shock</a:t>
            </a:r>
          </a:p>
          <a:p>
            <a:r>
              <a:rPr lang="en-US" sz="4400" b="1" dirty="0" smtClean="0"/>
              <a:t>Electrocutions</a:t>
            </a:r>
          </a:p>
          <a:p>
            <a:r>
              <a:rPr lang="en-US" sz="4400" b="1" dirty="0" smtClean="0"/>
              <a:t>Burns</a:t>
            </a:r>
          </a:p>
          <a:p>
            <a:r>
              <a:rPr lang="en-US" sz="4400" b="1" dirty="0" smtClean="0"/>
              <a:t>Falls</a:t>
            </a:r>
            <a:endParaRPr lang="en-US" sz="4400" b="1"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36</a:t>
            </a:fld>
            <a:endParaRPr lang="en-US">
              <a:solidFill>
                <a:srgbClr val="000000">
                  <a:tint val="75000"/>
                </a:srgb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020762"/>
          </a:xfrm>
        </p:spPr>
        <p:txBody>
          <a:bodyPr>
            <a:normAutofit fontScale="90000"/>
          </a:bodyPr>
          <a:lstStyle/>
          <a:p>
            <a:r>
              <a:rPr lang="en-US" dirty="0" smtClean="0"/>
              <a:t>Electric shock—from tingle to death</a:t>
            </a:r>
            <a:endParaRPr lang="en-US" dirty="0"/>
          </a:p>
        </p:txBody>
      </p:sp>
      <p:sp>
        <p:nvSpPr>
          <p:cNvPr id="3" name="Content Placeholder 2"/>
          <p:cNvSpPr>
            <a:spLocks noGrp="1"/>
          </p:cNvSpPr>
          <p:nvPr>
            <p:ph idx="1"/>
          </p:nvPr>
        </p:nvSpPr>
        <p:spPr>
          <a:xfrm>
            <a:off x="457200" y="1600201"/>
            <a:ext cx="8229600" cy="4343400"/>
          </a:xfrm>
        </p:spPr>
        <p:txBody>
          <a:bodyPr>
            <a:normAutofit/>
          </a:bodyPr>
          <a:lstStyle/>
          <a:p>
            <a:pPr>
              <a:buNone/>
            </a:pPr>
            <a:r>
              <a:rPr lang="en-US" sz="4000" b="1" dirty="0" smtClean="0"/>
              <a:t>Three factors affect severity of shock:</a:t>
            </a:r>
          </a:p>
          <a:p>
            <a:r>
              <a:rPr lang="en-US" sz="4000" u="sng" dirty="0" smtClean="0"/>
              <a:t>PATH</a:t>
            </a:r>
            <a:r>
              <a:rPr lang="en-US" sz="4000" dirty="0" smtClean="0"/>
              <a:t> of the current through body</a:t>
            </a:r>
          </a:p>
          <a:p>
            <a:r>
              <a:rPr lang="en-US" sz="4000" u="sng" dirty="0" smtClean="0"/>
              <a:t>AMOUNT</a:t>
            </a:r>
            <a:r>
              <a:rPr lang="en-US" sz="4000" dirty="0" smtClean="0"/>
              <a:t> of current</a:t>
            </a:r>
          </a:p>
          <a:p>
            <a:r>
              <a:rPr lang="en-US" sz="4000" u="sng" dirty="0" smtClean="0"/>
              <a:t>LENGTH OF TIME</a:t>
            </a:r>
            <a:r>
              <a:rPr lang="en-US" sz="4000" dirty="0" smtClean="0"/>
              <a:t> body is in circuit</a:t>
            </a:r>
            <a:endParaRPr lang="en-US" sz="4000"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37</a:t>
            </a:fld>
            <a:endParaRPr lang="en-US">
              <a:solidFill>
                <a:srgbClr val="000000">
                  <a:tint val="75000"/>
                </a:srgb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through the body</a:t>
            </a:r>
            <a:endParaRPr lang="en-US" dirty="0"/>
          </a:p>
        </p:txBody>
      </p:sp>
      <p:sp>
        <p:nvSpPr>
          <p:cNvPr id="3" name="Content Placeholder 2"/>
          <p:cNvSpPr>
            <a:spLocks noGrp="1"/>
          </p:cNvSpPr>
          <p:nvPr>
            <p:ph idx="1"/>
          </p:nvPr>
        </p:nvSpPr>
        <p:spPr>
          <a:xfrm>
            <a:off x="304800" y="1600201"/>
            <a:ext cx="6477000" cy="3124200"/>
          </a:xfrm>
        </p:spPr>
        <p:txBody>
          <a:bodyPr>
            <a:normAutofit/>
          </a:bodyPr>
          <a:lstStyle/>
          <a:p>
            <a:r>
              <a:rPr lang="en-US" dirty="0" smtClean="0"/>
              <a:t>Current through the heart, lungs or nervous system--most dangerous</a:t>
            </a:r>
          </a:p>
          <a:p>
            <a:r>
              <a:rPr lang="en-US" dirty="0" smtClean="0"/>
              <a:t>Hand-to-hand across the chest</a:t>
            </a:r>
          </a:p>
          <a:p>
            <a:r>
              <a:rPr lang="en-US" dirty="0" smtClean="0"/>
              <a:t>Hands to feet</a:t>
            </a:r>
          </a:p>
          <a:p>
            <a:r>
              <a:rPr lang="en-US" dirty="0" smtClean="0"/>
              <a:t>Head contacting live conductor</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38</a:t>
            </a:fld>
            <a:endParaRPr lang="en-US">
              <a:solidFill>
                <a:srgbClr val="000000">
                  <a:tint val="75000"/>
                </a:srgbClr>
              </a:solidFill>
            </a:endParaRPr>
          </a:p>
        </p:txBody>
      </p:sp>
      <p:pic>
        <p:nvPicPr>
          <p:cNvPr id="5" name="Picture 4" descr="Untitled.jpg" title="Human body showing current path through the body"/>
          <p:cNvPicPr>
            <a:picLocks noChangeAspect="1"/>
          </p:cNvPicPr>
          <p:nvPr/>
        </p:nvPicPr>
        <p:blipFill>
          <a:blip r:embed="rId3" cstate="print"/>
          <a:stretch>
            <a:fillRect/>
          </a:stretch>
        </p:blipFill>
        <p:spPr>
          <a:xfrm>
            <a:off x="6553200" y="685800"/>
            <a:ext cx="2129682" cy="5486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and exposure time</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39</a:t>
            </a:fld>
            <a:endParaRPr lang="en-US">
              <a:solidFill>
                <a:srgbClr val="000000">
                  <a:tint val="75000"/>
                </a:srgbClr>
              </a:solidFill>
            </a:endParaRPr>
          </a:p>
        </p:txBody>
      </p:sp>
      <p:sp>
        <p:nvSpPr>
          <p:cNvPr id="6" name="Up Arrow 5" title="Up Arrow 1"/>
          <p:cNvSpPr/>
          <p:nvPr/>
        </p:nvSpPr>
        <p:spPr>
          <a:xfrm>
            <a:off x="1219200" y="1600200"/>
            <a:ext cx="1219200" cy="2286000"/>
          </a:xfrm>
          <a:prstGeom prst="up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title="Up Arrow 2"/>
          <p:cNvSpPr/>
          <p:nvPr/>
        </p:nvSpPr>
        <p:spPr>
          <a:xfrm>
            <a:off x="3886200" y="1600200"/>
            <a:ext cx="1219200" cy="2286000"/>
          </a:xfrm>
          <a:prstGeom prst="up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title="Up Arrow 3"/>
          <p:cNvSpPr/>
          <p:nvPr/>
        </p:nvSpPr>
        <p:spPr>
          <a:xfrm>
            <a:off x="6934200" y="914400"/>
            <a:ext cx="1219200" cy="2971800"/>
          </a:xfrm>
          <a:prstGeom prst="up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03906" y="4191000"/>
            <a:ext cx="2209800" cy="1384995"/>
          </a:xfrm>
          <a:prstGeom prst="rect">
            <a:avLst/>
          </a:prstGeom>
          <a:solidFill>
            <a:srgbClr val="FF0000"/>
          </a:solidFill>
        </p:spPr>
        <p:txBody>
          <a:bodyPr wrap="square" rtlCol="0">
            <a:spAutoFit/>
          </a:bodyPr>
          <a:lstStyle/>
          <a:p>
            <a:pPr algn="ctr"/>
            <a:r>
              <a:rPr lang="en-US" sz="2800" b="1" dirty="0" smtClean="0">
                <a:solidFill>
                  <a:srgbClr val="FFFF00"/>
                </a:solidFill>
              </a:rPr>
              <a:t>As amount of current increases</a:t>
            </a:r>
            <a:endParaRPr lang="en-US" sz="2800" b="1" dirty="0">
              <a:solidFill>
                <a:srgbClr val="FFFF00"/>
              </a:solidFill>
            </a:endParaRPr>
          </a:p>
        </p:txBody>
      </p:sp>
      <p:sp>
        <p:nvSpPr>
          <p:cNvPr id="10" name="TextBox 9"/>
          <p:cNvSpPr txBox="1"/>
          <p:nvPr/>
        </p:nvSpPr>
        <p:spPr>
          <a:xfrm>
            <a:off x="3429000" y="4218159"/>
            <a:ext cx="2362200" cy="1384995"/>
          </a:xfrm>
          <a:prstGeom prst="rect">
            <a:avLst/>
          </a:prstGeom>
          <a:solidFill>
            <a:srgbClr val="FF0000"/>
          </a:solidFill>
        </p:spPr>
        <p:txBody>
          <a:bodyPr wrap="square" rtlCol="0">
            <a:spAutoFit/>
          </a:bodyPr>
          <a:lstStyle/>
          <a:p>
            <a:pPr algn="ctr"/>
            <a:r>
              <a:rPr lang="en-US" sz="2800" b="1" dirty="0" smtClean="0">
                <a:solidFill>
                  <a:srgbClr val="FFFF00"/>
                </a:solidFill>
              </a:rPr>
              <a:t>As length of exposure time</a:t>
            </a:r>
          </a:p>
          <a:p>
            <a:pPr algn="ctr"/>
            <a:r>
              <a:rPr lang="en-US" sz="2800" b="1" dirty="0" smtClean="0">
                <a:solidFill>
                  <a:srgbClr val="FFFF00"/>
                </a:solidFill>
              </a:rPr>
              <a:t>increases</a:t>
            </a:r>
            <a:endParaRPr lang="en-US" sz="2800" b="1" dirty="0">
              <a:solidFill>
                <a:srgbClr val="FFFF00"/>
              </a:solidFill>
            </a:endParaRPr>
          </a:p>
        </p:txBody>
      </p:sp>
      <p:sp>
        <p:nvSpPr>
          <p:cNvPr id="11" name="TextBox 10"/>
          <p:cNvSpPr txBox="1"/>
          <p:nvPr/>
        </p:nvSpPr>
        <p:spPr>
          <a:xfrm>
            <a:off x="6453617" y="4218159"/>
            <a:ext cx="2286000" cy="1384995"/>
          </a:xfrm>
          <a:prstGeom prst="rect">
            <a:avLst/>
          </a:prstGeom>
          <a:solidFill>
            <a:srgbClr val="FF0000"/>
          </a:solidFill>
        </p:spPr>
        <p:txBody>
          <a:bodyPr wrap="square" rtlCol="0">
            <a:spAutoFit/>
          </a:bodyPr>
          <a:lstStyle/>
          <a:p>
            <a:pPr algn="ctr"/>
            <a:r>
              <a:rPr lang="en-US" sz="2800" b="1" dirty="0" smtClean="0">
                <a:solidFill>
                  <a:srgbClr val="FFFF00"/>
                </a:solidFill>
              </a:rPr>
              <a:t>Risk for injury and death increases</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Electrocutions—3</a:t>
            </a:r>
            <a:r>
              <a:rPr lang="en-US" baseline="30000" dirty="0" smtClean="0"/>
              <a:t>rd</a:t>
            </a:r>
            <a:r>
              <a:rPr lang="en-US" dirty="0" smtClean="0"/>
              <a:t> leading cause</a:t>
            </a:r>
            <a:br>
              <a:rPr lang="en-US" dirty="0" smtClean="0"/>
            </a:br>
            <a:r>
              <a:rPr lang="en-US" dirty="0" smtClean="0"/>
              <a:t>of construction fatalities</a:t>
            </a:r>
            <a:endParaRPr lang="en-US" dirty="0"/>
          </a:p>
        </p:txBody>
      </p:sp>
      <p:sp>
        <p:nvSpPr>
          <p:cNvPr id="3" name="Content Placeholder 2"/>
          <p:cNvSpPr>
            <a:spLocks noGrp="1"/>
          </p:cNvSpPr>
          <p:nvPr>
            <p:ph idx="1"/>
          </p:nvPr>
        </p:nvSpPr>
        <p:spPr/>
        <p:txBody>
          <a:bodyPr/>
          <a:lstStyle/>
          <a:p>
            <a:pPr>
              <a:spcBef>
                <a:spcPts val="0"/>
              </a:spcBef>
              <a:buNone/>
            </a:pPr>
            <a:r>
              <a:rPr lang="en-US" sz="4000" dirty="0" smtClean="0"/>
              <a:t>Electrical Hazards—among OSHA’s</a:t>
            </a:r>
          </a:p>
          <a:p>
            <a:pPr>
              <a:spcBef>
                <a:spcPts val="0"/>
              </a:spcBef>
              <a:buNone/>
            </a:pPr>
            <a:r>
              <a:rPr lang="en-US" sz="4000" dirty="0" smtClean="0"/>
              <a:t>“Focus Four”</a:t>
            </a:r>
          </a:p>
          <a:p>
            <a:pPr>
              <a:spcBef>
                <a:spcPts val="0"/>
              </a:spcBef>
              <a:buNone/>
            </a:pPr>
            <a:endParaRPr lang="en-US" sz="4000" dirty="0" smtClean="0"/>
          </a:p>
          <a:p>
            <a:pPr>
              <a:spcBef>
                <a:spcPts val="0"/>
              </a:spcBef>
              <a:buNone/>
            </a:pPr>
            <a:endParaRPr lang="en-US" sz="4000" dirty="0" smtClean="0"/>
          </a:p>
          <a:p>
            <a:pPr>
              <a:spcBef>
                <a:spcPts val="0"/>
              </a:spcBef>
              <a:buNone/>
            </a:pPr>
            <a:endParaRPr lang="en-US" sz="4000" dirty="0" smtClean="0"/>
          </a:p>
          <a:p>
            <a:pPr algn="r">
              <a:spcBef>
                <a:spcPts val="0"/>
              </a:spcBef>
              <a:buNone/>
            </a:pPr>
            <a:endParaRPr lang="en-US" sz="4000" dirty="0" smtClean="0"/>
          </a:p>
          <a:p>
            <a:pPr algn="ctr">
              <a:spcBef>
                <a:spcPts val="0"/>
              </a:spcBef>
              <a:buNone/>
            </a:pPr>
            <a:r>
              <a:rPr lang="en-US" sz="4000" dirty="0" smtClean="0"/>
              <a:t>Have you been trained?</a:t>
            </a:r>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4</a:t>
            </a:fld>
            <a:endParaRPr lang="en-US">
              <a:solidFill>
                <a:srgbClr val="000000">
                  <a:tint val="75000"/>
                </a:srgbClr>
              </a:solidFill>
            </a:endParaRPr>
          </a:p>
        </p:txBody>
      </p:sp>
      <p:pic>
        <p:nvPicPr>
          <p:cNvPr id="5" name="Picture 4" descr="Falls, Caught-in-between, Struck-by, and Electrocution." title="Focus Four Hazards"/>
          <p:cNvPicPr>
            <a:picLocks noChangeAspect="1"/>
          </p:cNvPicPr>
          <p:nvPr/>
        </p:nvPicPr>
        <p:blipFill>
          <a:blip r:embed="rId3" cstate="print"/>
          <a:stretch>
            <a:fillRect/>
          </a:stretch>
        </p:blipFill>
        <p:spPr>
          <a:xfrm>
            <a:off x="3810000" y="2514600"/>
            <a:ext cx="3733800" cy="26584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648200" y="1600200"/>
            <a:ext cx="4343400" cy="4525963"/>
          </a:xfrm>
        </p:spPr>
        <p:txBody>
          <a:bodyPr/>
          <a:lstStyle/>
          <a:p>
            <a:r>
              <a:rPr lang="en-US" dirty="0" smtClean="0"/>
              <a:t>Common household voltages?</a:t>
            </a:r>
          </a:p>
          <a:p>
            <a:pPr>
              <a:buNone/>
            </a:pPr>
            <a:endParaRPr lang="en-US" dirty="0" smtClean="0"/>
          </a:p>
          <a:p>
            <a:pPr>
              <a:buNone/>
            </a:pPr>
            <a:endParaRPr lang="en-US" dirty="0" smtClean="0"/>
          </a:p>
          <a:p>
            <a:r>
              <a:rPr lang="en-US" dirty="0" smtClean="0"/>
              <a:t>Cal/OSHA standards:</a:t>
            </a:r>
          </a:p>
          <a:p>
            <a:pPr>
              <a:buNone/>
            </a:pPr>
            <a:r>
              <a:rPr lang="en-US" dirty="0" smtClean="0"/>
              <a:t>Low voltage = ?</a:t>
            </a:r>
          </a:p>
          <a:p>
            <a:pPr>
              <a:buNone/>
            </a:pPr>
            <a:r>
              <a:rPr lang="en-US" dirty="0" smtClean="0"/>
              <a:t>High voltage = ?</a:t>
            </a:r>
            <a:endParaRPr lang="en-US" dirty="0"/>
          </a:p>
        </p:txBody>
      </p:sp>
      <p:sp>
        <p:nvSpPr>
          <p:cNvPr id="6" name="Content Placeholder 5"/>
          <p:cNvSpPr>
            <a:spLocks noGrp="1"/>
          </p:cNvSpPr>
          <p:nvPr>
            <p:ph sz="half" idx="1"/>
          </p:nvPr>
        </p:nvSpPr>
        <p:spPr>
          <a:xfrm>
            <a:off x="533400" y="1524000"/>
            <a:ext cx="4038600" cy="4525963"/>
          </a:xfrm>
        </p:spPr>
        <p:txBody>
          <a:bodyPr/>
          <a:lstStyle/>
          <a:p>
            <a:r>
              <a:rPr lang="en-US" dirty="0" smtClean="0"/>
              <a:t>Amperage “amps” measure?</a:t>
            </a:r>
          </a:p>
          <a:p>
            <a:pPr>
              <a:buNone/>
            </a:pPr>
            <a:endParaRPr lang="en-US" dirty="0" smtClean="0"/>
          </a:p>
          <a:p>
            <a:pPr>
              <a:buNone/>
            </a:pPr>
            <a:endParaRPr lang="en-US" dirty="0" smtClean="0"/>
          </a:p>
          <a:p>
            <a:r>
              <a:rPr lang="en-US" dirty="0" smtClean="0"/>
              <a:t>What’s a milliamp (</a:t>
            </a:r>
            <a:r>
              <a:rPr lang="en-US" dirty="0" err="1" smtClean="0"/>
              <a:t>mA</a:t>
            </a:r>
            <a:r>
              <a:rPr lang="en-US" dirty="0" smtClean="0"/>
              <a:t>)?</a:t>
            </a:r>
          </a:p>
          <a:p>
            <a:endParaRPr lang="en-US" dirty="0"/>
          </a:p>
        </p:txBody>
      </p:sp>
      <p:sp>
        <p:nvSpPr>
          <p:cNvPr id="2" name="Title 1"/>
          <p:cNvSpPr>
            <a:spLocks noGrp="1"/>
          </p:cNvSpPr>
          <p:nvPr>
            <p:ph type="title"/>
          </p:nvPr>
        </p:nvSpPr>
        <p:spPr>
          <a:xfrm>
            <a:off x="457200" y="274638"/>
            <a:ext cx="6705600" cy="1143000"/>
          </a:xfrm>
        </p:spPr>
        <p:txBody>
          <a:bodyPr>
            <a:normAutofit/>
          </a:bodyPr>
          <a:lstStyle/>
          <a:p>
            <a:r>
              <a:rPr lang="en-US" dirty="0" smtClean="0"/>
              <a:t>Review of amps and volts</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40</a:t>
            </a:fld>
            <a:endParaRPr lang="en-US">
              <a:solidFill>
                <a:srgbClr val="000000">
                  <a:tint val="75000"/>
                </a:srgbClr>
              </a:solidFill>
            </a:endParaRPr>
          </a:p>
        </p:txBody>
      </p:sp>
      <p:sp>
        <p:nvSpPr>
          <p:cNvPr id="8" name="TextBox 7"/>
          <p:cNvSpPr txBox="1"/>
          <p:nvPr/>
        </p:nvSpPr>
        <p:spPr>
          <a:xfrm>
            <a:off x="914400" y="2362200"/>
            <a:ext cx="3048000" cy="954107"/>
          </a:xfrm>
          <a:prstGeom prst="rect">
            <a:avLst/>
          </a:prstGeom>
          <a:noFill/>
        </p:spPr>
        <p:txBody>
          <a:bodyPr wrap="square" rtlCol="0">
            <a:spAutoFit/>
          </a:bodyPr>
          <a:lstStyle/>
          <a:p>
            <a:r>
              <a:rPr lang="en-US" sz="2800" b="1" dirty="0" smtClean="0">
                <a:solidFill>
                  <a:srgbClr val="FF0000"/>
                </a:solidFill>
              </a:rPr>
              <a:t>Flow of current</a:t>
            </a:r>
          </a:p>
          <a:p>
            <a:r>
              <a:rPr lang="en-US" sz="2800" b="1" dirty="0" smtClean="0">
                <a:solidFill>
                  <a:srgbClr val="FF0000"/>
                </a:solidFill>
              </a:rPr>
              <a:t>through conductor</a:t>
            </a:r>
            <a:endParaRPr lang="en-US" sz="2800" b="1" dirty="0">
              <a:solidFill>
                <a:srgbClr val="FF0000"/>
              </a:solidFill>
            </a:endParaRPr>
          </a:p>
        </p:txBody>
      </p:sp>
      <p:sp>
        <p:nvSpPr>
          <p:cNvPr id="9" name="TextBox 8"/>
          <p:cNvSpPr txBox="1"/>
          <p:nvPr/>
        </p:nvSpPr>
        <p:spPr>
          <a:xfrm>
            <a:off x="914400" y="4495800"/>
            <a:ext cx="3048000" cy="523220"/>
          </a:xfrm>
          <a:prstGeom prst="rect">
            <a:avLst/>
          </a:prstGeom>
          <a:noFill/>
        </p:spPr>
        <p:txBody>
          <a:bodyPr wrap="square" rtlCol="0">
            <a:spAutoFit/>
          </a:bodyPr>
          <a:lstStyle/>
          <a:p>
            <a:r>
              <a:rPr lang="en-US" sz="2800" b="1" dirty="0" smtClean="0">
                <a:solidFill>
                  <a:srgbClr val="FF0000"/>
                </a:solidFill>
              </a:rPr>
              <a:t>1/1000 of an amp</a:t>
            </a:r>
            <a:endParaRPr lang="en-US" sz="2800" b="1" dirty="0">
              <a:solidFill>
                <a:srgbClr val="FF0000"/>
              </a:solidFill>
            </a:endParaRPr>
          </a:p>
        </p:txBody>
      </p:sp>
      <p:sp>
        <p:nvSpPr>
          <p:cNvPr id="10" name="TextBox 9"/>
          <p:cNvSpPr txBox="1"/>
          <p:nvPr/>
        </p:nvSpPr>
        <p:spPr>
          <a:xfrm>
            <a:off x="5867400" y="2600980"/>
            <a:ext cx="2362200" cy="523220"/>
          </a:xfrm>
          <a:prstGeom prst="rect">
            <a:avLst/>
          </a:prstGeom>
          <a:noFill/>
        </p:spPr>
        <p:txBody>
          <a:bodyPr wrap="square" rtlCol="0">
            <a:spAutoFit/>
          </a:bodyPr>
          <a:lstStyle/>
          <a:p>
            <a:r>
              <a:rPr lang="en-US" sz="2800" b="1" dirty="0" smtClean="0">
                <a:solidFill>
                  <a:srgbClr val="FF0000"/>
                </a:solidFill>
              </a:rPr>
              <a:t>120/240 volts</a:t>
            </a:r>
            <a:endParaRPr lang="en-US" sz="2800" b="1" dirty="0">
              <a:solidFill>
                <a:srgbClr val="FF0000"/>
              </a:solidFill>
            </a:endParaRPr>
          </a:p>
        </p:txBody>
      </p:sp>
      <p:sp>
        <p:nvSpPr>
          <p:cNvPr id="11" name="TextBox 10"/>
          <p:cNvSpPr txBox="1"/>
          <p:nvPr/>
        </p:nvSpPr>
        <p:spPr>
          <a:xfrm>
            <a:off x="7162800" y="4066873"/>
            <a:ext cx="1828800" cy="523220"/>
          </a:xfrm>
          <a:prstGeom prst="rect">
            <a:avLst/>
          </a:prstGeom>
          <a:noFill/>
        </p:spPr>
        <p:txBody>
          <a:bodyPr wrap="square" rtlCol="0">
            <a:spAutoFit/>
          </a:bodyPr>
          <a:lstStyle/>
          <a:p>
            <a:r>
              <a:rPr lang="en-US" sz="2800" b="1" dirty="0" smtClean="0">
                <a:solidFill>
                  <a:srgbClr val="FF0000"/>
                </a:solidFill>
              </a:rPr>
              <a:t>≤ 600 volts</a:t>
            </a:r>
            <a:endParaRPr lang="en-US" sz="2800" b="1" dirty="0">
              <a:solidFill>
                <a:srgbClr val="FF0000"/>
              </a:solidFill>
            </a:endParaRPr>
          </a:p>
        </p:txBody>
      </p:sp>
      <p:sp>
        <p:nvSpPr>
          <p:cNvPr id="12" name="TextBox 11"/>
          <p:cNvSpPr txBox="1"/>
          <p:nvPr/>
        </p:nvSpPr>
        <p:spPr>
          <a:xfrm>
            <a:off x="7162800" y="4582180"/>
            <a:ext cx="1828800" cy="523220"/>
          </a:xfrm>
          <a:prstGeom prst="rect">
            <a:avLst/>
          </a:prstGeom>
          <a:noFill/>
        </p:spPr>
        <p:txBody>
          <a:bodyPr wrap="square" rtlCol="0">
            <a:spAutoFit/>
          </a:bodyPr>
          <a:lstStyle/>
          <a:p>
            <a:r>
              <a:rPr lang="en-US" sz="2800" b="1" dirty="0" smtClean="0">
                <a:solidFill>
                  <a:srgbClr val="FF0000"/>
                </a:solidFill>
              </a:rPr>
              <a:t>&gt; 600 volts</a:t>
            </a:r>
            <a:endParaRPr lang="en-US" sz="2800" b="1" dirty="0">
              <a:solidFill>
                <a:srgbClr val="FF0000"/>
              </a:solidFill>
            </a:endParaRPr>
          </a:p>
        </p:txBody>
      </p:sp>
      <p:sp>
        <p:nvSpPr>
          <p:cNvPr id="13" name="TextBox 12"/>
          <p:cNvSpPr txBox="1"/>
          <p:nvPr/>
        </p:nvSpPr>
        <p:spPr>
          <a:xfrm>
            <a:off x="838200" y="5334000"/>
            <a:ext cx="7696200" cy="646331"/>
          </a:xfrm>
          <a:prstGeom prst="rect">
            <a:avLst/>
          </a:prstGeom>
          <a:solidFill>
            <a:srgbClr val="FF0000"/>
          </a:solidFill>
        </p:spPr>
        <p:txBody>
          <a:bodyPr wrap="square" rtlCol="0">
            <a:spAutoFit/>
          </a:bodyPr>
          <a:lstStyle/>
          <a:p>
            <a:r>
              <a:rPr lang="en-US" sz="3600" dirty="0" smtClean="0">
                <a:solidFill>
                  <a:srgbClr val="FFFF00"/>
                </a:solidFill>
              </a:rPr>
              <a:t>Low voltage does not mean low hazard!</a:t>
            </a:r>
            <a:endParaRPr lang="en-US"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033"/>
            <a:ext cx="8229600" cy="715962"/>
          </a:xfrm>
        </p:spPr>
        <p:txBody>
          <a:bodyPr>
            <a:normAutofit fontScale="90000"/>
          </a:bodyPr>
          <a:lstStyle/>
          <a:p>
            <a:r>
              <a:rPr lang="en-US" dirty="0" smtClean="0"/>
              <a:t>It doesn’t take much to do harm</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41</a:t>
            </a:fld>
            <a:endParaRPr lang="en-US">
              <a:solidFill>
                <a:srgbClr val="000000">
                  <a:tint val="75000"/>
                </a:srgbClr>
              </a:solidFill>
            </a:endParaRPr>
          </a:p>
        </p:txBody>
      </p:sp>
      <p:pic>
        <p:nvPicPr>
          <p:cNvPr id="9" name="Picture 8" descr="BK19-range-tolerance-01.jpg" title="Electric current at different am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990600"/>
            <a:ext cx="4064897" cy="4956048"/>
          </a:xfrm>
          <a:prstGeom prst="rect">
            <a:avLst/>
          </a:prstGeom>
        </p:spPr>
      </p:pic>
      <p:sp>
        <p:nvSpPr>
          <p:cNvPr id="10" name="TextBox 9"/>
          <p:cNvSpPr txBox="1"/>
          <p:nvPr/>
        </p:nvSpPr>
        <p:spPr>
          <a:xfrm>
            <a:off x="132762" y="5943600"/>
            <a:ext cx="3810000" cy="246221"/>
          </a:xfrm>
          <a:prstGeom prst="rect">
            <a:avLst/>
          </a:prstGeom>
          <a:noFill/>
        </p:spPr>
        <p:txBody>
          <a:bodyPr wrap="square" rtlCol="0">
            <a:spAutoFit/>
          </a:bodyPr>
          <a:lstStyle/>
          <a:p>
            <a:r>
              <a:rPr lang="en-US" sz="1000" dirty="0" smtClean="0"/>
              <a:t>© </a:t>
            </a:r>
            <a:r>
              <a:rPr lang="en-US" sz="1000" dirty="0" err="1" smtClean="0"/>
              <a:t>WorkSafeBC</a:t>
            </a:r>
            <a:r>
              <a:rPr lang="en-US" sz="1000" dirty="0" smtClean="0"/>
              <a:t> (Workers’ Compensation Board), used with permission</a:t>
            </a:r>
            <a:endParaRPr lang="en-US" sz="1000" dirty="0"/>
          </a:p>
        </p:txBody>
      </p:sp>
      <p:pic>
        <p:nvPicPr>
          <p:cNvPr id="12" name="Picture 11" descr="voltage da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092" y="945995"/>
            <a:ext cx="4450080" cy="4956048"/>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a:normAutofit fontScale="90000"/>
          </a:bodyPr>
          <a:lstStyle/>
          <a:p>
            <a:r>
              <a:rPr lang="en-US" dirty="0" smtClean="0"/>
              <a:t>Electrical injury signs and symptoms</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42</a:t>
            </a:fld>
            <a:endParaRPr lang="en-US">
              <a:solidFill>
                <a:srgbClr val="000000">
                  <a:tint val="75000"/>
                </a:srgbClr>
              </a:solidFill>
            </a:endParaRPr>
          </a:p>
        </p:txBody>
      </p:sp>
      <p:pic>
        <p:nvPicPr>
          <p:cNvPr id="4" name="Picture 3" descr="WorksafeBCpg49workingsafelyaroundelec.jpg" title="Person lying on ground with different electrical injury signs and symptom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878526"/>
            <a:ext cx="5410200" cy="4939209"/>
          </a:xfrm>
          <a:prstGeom prst="rect">
            <a:avLst/>
          </a:prstGeom>
        </p:spPr>
      </p:pic>
      <p:sp>
        <p:nvSpPr>
          <p:cNvPr id="5" name="TextBox 4"/>
          <p:cNvSpPr txBox="1"/>
          <p:nvPr/>
        </p:nvSpPr>
        <p:spPr>
          <a:xfrm>
            <a:off x="2895600" y="5791200"/>
            <a:ext cx="3810000" cy="246221"/>
          </a:xfrm>
          <a:prstGeom prst="rect">
            <a:avLst/>
          </a:prstGeom>
          <a:noFill/>
        </p:spPr>
        <p:txBody>
          <a:bodyPr wrap="square" rtlCol="0">
            <a:spAutoFit/>
          </a:bodyPr>
          <a:lstStyle/>
          <a:p>
            <a:r>
              <a:rPr lang="en-US" sz="1000" dirty="0" smtClean="0"/>
              <a:t>© </a:t>
            </a:r>
            <a:r>
              <a:rPr lang="en-US" sz="1000" dirty="0" err="1" smtClean="0"/>
              <a:t>WorkSafeBC</a:t>
            </a:r>
            <a:r>
              <a:rPr lang="en-US" sz="1000" dirty="0" smtClean="0"/>
              <a:t> (Workers’ Compensation Board), used with permission</a:t>
            </a:r>
            <a:endParaRPr lang="en-US" sz="1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laura\AppData\Local\Microsoft\Windows\INetCache\IE\YJG9812W\Lightning_bolt_of_energy_1239388375847583748573847534657346573485783475837458374857834785783478478347957[1].png" title="Thunderbol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191000"/>
            <a:ext cx="990600" cy="796242"/>
          </a:xfrm>
          <a:prstGeom prst="rect">
            <a:avLst/>
          </a:prstGeom>
          <a:noFill/>
        </p:spPr>
      </p:pic>
      <p:sp>
        <p:nvSpPr>
          <p:cNvPr id="4" name="Title 3"/>
          <p:cNvSpPr>
            <a:spLocks noGrp="1"/>
          </p:cNvSpPr>
          <p:nvPr>
            <p:ph type="title"/>
          </p:nvPr>
        </p:nvSpPr>
        <p:spPr/>
        <p:txBody>
          <a:bodyPr/>
          <a:lstStyle/>
          <a:p>
            <a:r>
              <a:rPr lang="en-US" dirty="0" smtClean="0"/>
              <a:t>Duration of Exposure</a:t>
            </a:r>
            <a:endParaRPr lang="en-US" dirty="0"/>
          </a:p>
        </p:txBody>
      </p:sp>
      <p:sp>
        <p:nvSpPr>
          <p:cNvPr id="5" name="Content Placeholder 4"/>
          <p:cNvSpPr>
            <a:spLocks noGrp="1"/>
          </p:cNvSpPr>
          <p:nvPr>
            <p:ph idx="1"/>
          </p:nvPr>
        </p:nvSpPr>
        <p:spPr>
          <a:xfrm>
            <a:off x="457200" y="1600200"/>
            <a:ext cx="8229600" cy="2057399"/>
          </a:xfrm>
        </p:spPr>
        <p:txBody>
          <a:bodyPr>
            <a:normAutofit/>
          </a:bodyPr>
          <a:lstStyle/>
          <a:p>
            <a:pPr>
              <a:spcBef>
                <a:spcPts val="0"/>
              </a:spcBef>
            </a:pPr>
            <a:r>
              <a:rPr lang="en-US" dirty="0" smtClean="0"/>
              <a:t>The longer electricity flows through your body, the more damage it can do</a:t>
            </a:r>
          </a:p>
          <a:p>
            <a:pPr>
              <a:lnSpc>
                <a:spcPct val="160000"/>
              </a:lnSpc>
              <a:spcBef>
                <a:spcPts val="0"/>
              </a:spcBef>
            </a:pPr>
            <a:r>
              <a:rPr lang="en-US" dirty="0" smtClean="0"/>
              <a:t>In seconds and fractions of seconds</a:t>
            </a:r>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43</a:t>
            </a:fld>
            <a:endParaRPr lang="en-US">
              <a:solidFill>
                <a:srgbClr val="000000">
                  <a:tint val="75000"/>
                </a:srgbClr>
              </a:solidFill>
            </a:endParaRPr>
          </a:p>
        </p:txBody>
      </p:sp>
      <p:sp>
        <p:nvSpPr>
          <p:cNvPr id="6" name="TextBox 5"/>
          <p:cNvSpPr txBox="1"/>
          <p:nvPr/>
        </p:nvSpPr>
        <p:spPr>
          <a:xfrm>
            <a:off x="1143000" y="4256782"/>
            <a:ext cx="7924800" cy="1077218"/>
          </a:xfrm>
          <a:prstGeom prst="rect">
            <a:avLst/>
          </a:prstGeom>
          <a:solidFill>
            <a:srgbClr val="FF0000"/>
          </a:solidFill>
        </p:spPr>
        <p:txBody>
          <a:bodyPr wrap="square" rtlCol="0">
            <a:spAutoFit/>
          </a:bodyPr>
          <a:lstStyle/>
          <a:p>
            <a:pPr algn="ctr">
              <a:buNone/>
            </a:pPr>
            <a:r>
              <a:rPr lang="en-US" sz="3200" dirty="0" smtClean="0">
                <a:solidFill>
                  <a:srgbClr val="FFFF00"/>
                </a:solidFill>
              </a:rPr>
              <a:t>100 </a:t>
            </a:r>
            <a:r>
              <a:rPr lang="en-US" sz="3200" dirty="0" err="1" smtClean="0">
                <a:solidFill>
                  <a:srgbClr val="FFFF00"/>
                </a:solidFill>
              </a:rPr>
              <a:t>mA</a:t>
            </a:r>
            <a:r>
              <a:rPr lang="en-US" sz="3200" dirty="0" smtClean="0">
                <a:solidFill>
                  <a:srgbClr val="FFFF00"/>
                </a:solidFill>
              </a:rPr>
              <a:t> current applied for 3 seconds is as dangerous as 900 </a:t>
            </a:r>
            <a:r>
              <a:rPr lang="en-US" sz="3200" dirty="0" err="1" smtClean="0">
                <a:solidFill>
                  <a:srgbClr val="FFFF00"/>
                </a:solidFill>
              </a:rPr>
              <a:t>mA</a:t>
            </a:r>
            <a:r>
              <a:rPr lang="en-US" sz="3200" dirty="0" smtClean="0">
                <a:solidFill>
                  <a:srgbClr val="FFFF00"/>
                </a:solidFill>
              </a:rPr>
              <a:t> applied for 0.03 seconds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554162"/>
          </a:xfrm>
        </p:spPr>
        <p:txBody>
          <a:bodyPr>
            <a:normAutofit/>
          </a:bodyPr>
          <a:lstStyle/>
          <a:p>
            <a:r>
              <a:rPr lang="en-US" dirty="0" smtClean="0"/>
              <a:t>Other factors:</a:t>
            </a:r>
            <a:br>
              <a:rPr lang="en-US" dirty="0" smtClean="0"/>
            </a:br>
            <a:r>
              <a:rPr lang="en-US" dirty="0" smtClean="0"/>
              <a:t>Voltage</a:t>
            </a:r>
            <a:endParaRPr lang="en-US" dirty="0"/>
          </a:p>
        </p:txBody>
      </p:sp>
      <p:sp>
        <p:nvSpPr>
          <p:cNvPr id="3" name="Content Placeholder 2"/>
          <p:cNvSpPr>
            <a:spLocks noGrp="1"/>
          </p:cNvSpPr>
          <p:nvPr>
            <p:ph idx="1"/>
          </p:nvPr>
        </p:nvSpPr>
        <p:spPr>
          <a:xfrm>
            <a:off x="228600" y="2209800"/>
            <a:ext cx="8763000" cy="3657600"/>
          </a:xfrm>
        </p:spPr>
        <p:txBody>
          <a:bodyPr>
            <a:normAutofit/>
          </a:bodyPr>
          <a:lstStyle/>
          <a:p>
            <a:r>
              <a:rPr lang="en-US" dirty="0" smtClean="0"/>
              <a:t>Greater voltages produce greater currents</a:t>
            </a:r>
          </a:p>
          <a:p>
            <a:r>
              <a:rPr lang="en-US" dirty="0" smtClean="0"/>
              <a:t>@600 V = current through body may be </a:t>
            </a:r>
            <a:r>
              <a:rPr lang="en-US" b="1" dirty="0" smtClean="0">
                <a:solidFill>
                  <a:srgbClr val="FF0000"/>
                </a:solidFill>
              </a:rPr>
              <a:t>4 amps</a:t>
            </a:r>
            <a:r>
              <a:rPr lang="en-US" dirty="0" smtClean="0"/>
              <a:t>!</a:t>
            </a:r>
          </a:p>
          <a:p>
            <a:r>
              <a:rPr lang="en-US" dirty="0" smtClean="0"/>
              <a:t>@500 V = resistance in skin breaks down</a:t>
            </a:r>
          </a:p>
          <a:p>
            <a:r>
              <a:rPr lang="en-US" dirty="0" smtClean="0"/>
              <a:t>@&gt;600 V = breaks down electrical insulators</a:t>
            </a:r>
          </a:p>
          <a:p>
            <a:r>
              <a:rPr lang="en-US" dirty="0" smtClean="0"/>
              <a:t>High voltage        violent muscular contractions and severe burns</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44</a:t>
            </a:fld>
            <a:endParaRPr lang="en-US">
              <a:solidFill>
                <a:srgbClr val="000000">
                  <a:tint val="75000"/>
                </a:srgbClr>
              </a:solidFill>
            </a:endParaRPr>
          </a:p>
        </p:txBody>
      </p:sp>
      <p:pic>
        <p:nvPicPr>
          <p:cNvPr id="5" name="Picture 4" descr="index.png" title="Danger High Voltage Sig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9864" y="527717"/>
            <a:ext cx="2817091" cy="1524000"/>
          </a:xfrm>
          <a:prstGeom prst="rect">
            <a:avLst/>
          </a:prstGeom>
        </p:spPr>
      </p:pic>
      <p:sp>
        <p:nvSpPr>
          <p:cNvPr id="6" name="Right Arrow 5" title="Red Right Arrow pointing at word &quot;Violent&quot;"/>
          <p:cNvSpPr/>
          <p:nvPr/>
        </p:nvSpPr>
        <p:spPr>
          <a:xfrm>
            <a:off x="2766583" y="4670082"/>
            <a:ext cx="6096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resistance and moisture</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45</a:t>
            </a:fld>
            <a:endParaRPr lang="en-US">
              <a:solidFill>
                <a:srgbClr val="000000">
                  <a:tint val="75000"/>
                </a:srgbClr>
              </a:solidFill>
            </a:endParaRPr>
          </a:p>
        </p:txBody>
      </p:sp>
      <p:pic>
        <p:nvPicPr>
          <p:cNvPr id="5" name="Picture 4" descr="Dry, intact skin = 100,000-600,000 ohms; wet skin = 1,000 ohms; within the body = 400 ohms; ear to ear = 100 ohms." title="Body Part versus Resistan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017" y="1447800"/>
            <a:ext cx="8925783" cy="2847879"/>
          </a:xfrm>
          <a:prstGeom prst="rect">
            <a:avLst/>
          </a:prstGeom>
        </p:spPr>
      </p:pic>
      <p:sp>
        <p:nvSpPr>
          <p:cNvPr id="6" name="TextBox 5"/>
          <p:cNvSpPr txBox="1"/>
          <p:nvPr/>
        </p:nvSpPr>
        <p:spPr>
          <a:xfrm>
            <a:off x="304800" y="4572000"/>
            <a:ext cx="8610600" cy="646331"/>
          </a:xfrm>
          <a:prstGeom prst="rect">
            <a:avLst/>
          </a:prstGeom>
          <a:solidFill>
            <a:srgbClr val="FF0000"/>
          </a:solidFill>
          <a:effectLst>
            <a:outerShdw blurRad="50800" dist="38100" dir="10800000" sx="98000" sy="98000" algn="r" rotWithShape="0">
              <a:prstClr val="black"/>
            </a:outerShdw>
          </a:effectLst>
        </p:spPr>
        <p:txBody>
          <a:bodyPr wrap="square" rtlCol="0">
            <a:spAutoFit/>
          </a:bodyPr>
          <a:lstStyle/>
          <a:p>
            <a:r>
              <a:rPr lang="en-US" sz="3600" dirty="0" smtClean="0">
                <a:solidFill>
                  <a:srgbClr val="FFFF00"/>
                </a:solidFill>
              </a:rPr>
              <a:t>What happens when resistance goes down?</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Burns	</a:t>
            </a:r>
            <a:endParaRPr lang="en-US" dirty="0"/>
          </a:p>
        </p:txBody>
      </p:sp>
      <p:sp>
        <p:nvSpPr>
          <p:cNvPr id="3" name="Content Placeholder 2"/>
          <p:cNvSpPr>
            <a:spLocks noGrp="1"/>
          </p:cNvSpPr>
          <p:nvPr>
            <p:ph idx="1"/>
          </p:nvPr>
        </p:nvSpPr>
        <p:spPr>
          <a:xfrm>
            <a:off x="457200" y="1371600"/>
            <a:ext cx="8305800" cy="1066800"/>
          </a:xfrm>
        </p:spPr>
        <p:txBody>
          <a:bodyPr>
            <a:noAutofit/>
          </a:bodyPr>
          <a:lstStyle/>
          <a:p>
            <a:pPr>
              <a:buNone/>
            </a:pPr>
            <a:r>
              <a:rPr lang="en-US" sz="4400" dirty="0" smtClean="0"/>
              <a:t>Electricity causes 3 types of burns:</a:t>
            </a:r>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46</a:t>
            </a:fld>
            <a:endParaRPr lang="en-US">
              <a:solidFill>
                <a:srgbClr val="000000">
                  <a:tint val="75000"/>
                </a:srgbClr>
              </a:solidFill>
            </a:endParaRPr>
          </a:p>
        </p:txBody>
      </p:sp>
      <p:grpSp>
        <p:nvGrpSpPr>
          <p:cNvPr id="14" name="Group 13" title="Electrical"/>
          <p:cNvGrpSpPr/>
          <p:nvPr/>
        </p:nvGrpSpPr>
        <p:grpSpPr>
          <a:xfrm>
            <a:off x="762000" y="2209800"/>
            <a:ext cx="3276600" cy="1524000"/>
            <a:chOff x="3886200" y="2819400"/>
            <a:chExt cx="3276600" cy="1524000"/>
          </a:xfrm>
        </p:grpSpPr>
        <p:sp>
          <p:nvSpPr>
            <p:cNvPr id="6" name="Flowchart: Alternate Process 5"/>
            <p:cNvSpPr/>
            <p:nvPr/>
          </p:nvSpPr>
          <p:spPr>
            <a:xfrm>
              <a:off x="3886200" y="2819400"/>
              <a:ext cx="3276600" cy="1524000"/>
            </a:xfrm>
            <a:prstGeom prst="flowChartAlternateProcess">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419600" y="3200400"/>
              <a:ext cx="2286000" cy="769441"/>
            </a:xfrm>
            <a:prstGeom prst="rect">
              <a:avLst/>
            </a:prstGeom>
            <a:noFill/>
          </p:spPr>
          <p:txBody>
            <a:bodyPr wrap="square" rtlCol="0">
              <a:spAutoFit/>
            </a:bodyPr>
            <a:lstStyle/>
            <a:p>
              <a:r>
                <a:rPr lang="en-US" sz="4400" dirty="0" smtClean="0"/>
                <a:t>Electrical</a:t>
              </a:r>
              <a:endParaRPr lang="en-US" sz="4400" dirty="0"/>
            </a:p>
          </p:txBody>
        </p:sp>
      </p:grpSp>
      <p:grpSp>
        <p:nvGrpSpPr>
          <p:cNvPr id="15" name="Group 14" title="Thermal"/>
          <p:cNvGrpSpPr/>
          <p:nvPr/>
        </p:nvGrpSpPr>
        <p:grpSpPr>
          <a:xfrm>
            <a:off x="2895600" y="4114800"/>
            <a:ext cx="3276600" cy="1524000"/>
            <a:chOff x="5334000" y="4572000"/>
            <a:chExt cx="3276600" cy="1524000"/>
          </a:xfrm>
        </p:grpSpPr>
        <p:sp>
          <p:nvSpPr>
            <p:cNvPr id="8" name="Flowchart: Alternate Process 7"/>
            <p:cNvSpPr/>
            <p:nvPr/>
          </p:nvSpPr>
          <p:spPr>
            <a:xfrm>
              <a:off x="5334000" y="4572000"/>
              <a:ext cx="3276600" cy="1524000"/>
            </a:xfrm>
            <a:prstGeom prst="flowChartAlternateProcess">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903612" y="4971106"/>
              <a:ext cx="2286000" cy="769441"/>
            </a:xfrm>
            <a:prstGeom prst="rect">
              <a:avLst/>
            </a:prstGeom>
            <a:noFill/>
          </p:spPr>
          <p:txBody>
            <a:bodyPr wrap="square" rtlCol="0">
              <a:spAutoFit/>
            </a:bodyPr>
            <a:lstStyle/>
            <a:p>
              <a:r>
                <a:rPr lang="en-US" sz="4400" dirty="0" smtClean="0"/>
                <a:t>Thermal</a:t>
              </a:r>
              <a:endParaRPr lang="en-US" sz="4400" dirty="0"/>
            </a:p>
          </p:txBody>
        </p:sp>
      </p:grpSp>
      <p:grpSp>
        <p:nvGrpSpPr>
          <p:cNvPr id="16" name="Group 15" title="Arc"/>
          <p:cNvGrpSpPr/>
          <p:nvPr/>
        </p:nvGrpSpPr>
        <p:grpSpPr>
          <a:xfrm>
            <a:off x="4876800" y="2209800"/>
            <a:ext cx="3276600" cy="1524000"/>
            <a:chOff x="990600" y="4648200"/>
            <a:chExt cx="3276600" cy="1524000"/>
          </a:xfrm>
        </p:grpSpPr>
        <p:sp>
          <p:nvSpPr>
            <p:cNvPr id="7" name="Flowchart: Alternate Process 6"/>
            <p:cNvSpPr/>
            <p:nvPr/>
          </p:nvSpPr>
          <p:spPr>
            <a:xfrm>
              <a:off x="990600" y="4648200"/>
              <a:ext cx="3276600" cy="1524000"/>
            </a:xfrm>
            <a:prstGeom prst="flowChartAlternateProcess">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133600" y="5029200"/>
              <a:ext cx="1066800" cy="769441"/>
            </a:xfrm>
            <a:prstGeom prst="rect">
              <a:avLst/>
            </a:prstGeom>
            <a:noFill/>
          </p:spPr>
          <p:txBody>
            <a:bodyPr wrap="square" rtlCol="0">
              <a:spAutoFit/>
            </a:bodyPr>
            <a:lstStyle/>
            <a:p>
              <a:r>
                <a:rPr lang="en-US" sz="4400" dirty="0" smtClean="0"/>
                <a:t>Arc</a:t>
              </a:r>
              <a:endParaRPr lang="en-US" sz="4400" dirty="0"/>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burns</a:t>
            </a:r>
            <a:endParaRPr lang="en-US" dirty="0"/>
          </a:p>
        </p:txBody>
      </p:sp>
      <p:sp>
        <p:nvSpPr>
          <p:cNvPr id="3" name="Content Placeholder 2"/>
          <p:cNvSpPr>
            <a:spLocks noGrp="1"/>
          </p:cNvSpPr>
          <p:nvPr>
            <p:ph idx="1"/>
          </p:nvPr>
        </p:nvSpPr>
        <p:spPr>
          <a:xfrm>
            <a:off x="685800" y="1371600"/>
            <a:ext cx="7924800" cy="3581400"/>
          </a:xfrm>
        </p:spPr>
        <p:txBody>
          <a:bodyPr/>
          <a:lstStyle/>
          <a:p>
            <a:r>
              <a:rPr lang="en-US" dirty="0" smtClean="0"/>
              <a:t>Extremely serious injuries</a:t>
            </a:r>
          </a:p>
          <a:p>
            <a:r>
              <a:rPr lang="en-US" dirty="0" smtClean="0"/>
              <a:t>Current through body generates heat</a:t>
            </a:r>
          </a:p>
          <a:p>
            <a:r>
              <a:rPr lang="en-US" dirty="0" smtClean="0"/>
              <a:t>Up to 5,000</a:t>
            </a:r>
            <a:r>
              <a:rPr lang="en-US" sz="4500" b="1" baseline="30000" dirty="0" smtClean="0"/>
              <a:t>◦</a:t>
            </a:r>
            <a:r>
              <a:rPr lang="en-US" dirty="0" smtClean="0"/>
              <a:t> F</a:t>
            </a:r>
          </a:p>
          <a:p>
            <a:r>
              <a:rPr lang="en-US" dirty="0" smtClean="0"/>
              <a:t>Typically occur on hands</a:t>
            </a:r>
          </a:p>
          <a:p>
            <a:r>
              <a:rPr lang="en-US" dirty="0" smtClean="0"/>
              <a:t>Damages:  internal tissues, nerves, muscles, blood vessels, and organs</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47</a:t>
            </a:fld>
            <a:endParaRPr lang="en-US">
              <a:solidFill>
                <a:srgbClr val="000000">
                  <a:tint val="75000"/>
                </a:srgbClr>
              </a:solidFill>
            </a:endParaRPr>
          </a:p>
        </p:txBody>
      </p:sp>
      <p:sp>
        <p:nvSpPr>
          <p:cNvPr id="5" name="TextBox 4"/>
          <p:cNvSpPr txBox="1"/>
          <p:nvPr/>
        </p:nvSpPr>
        <p:spPr>
          <a:xfrm>
            <a:off x="990600" y="4953000"/>
            <a:ext cx="7620000" cy="830997"/>
          </a:xfrm>
          <a:prstGeom prst="rect">
            <a:avLst/>
          </a:prstGeom>
          <a:solidFill>
            <a:schemeClr val="tx1"/>
          </a:solidFill>
        </p:spPr>
        <p:txBody>
          <a:bodyPr wrap="square" rtlCol="0">
            <a:spAutoFit/>
          </a:bodyPr>
          <a:lstStyle/>
          <a:p>
            <a:r>
              <a:rPr lang="en-US" sz="2400" dirty="0" smtClean="0">
                <a:solidFill>
                  <a:srgbClr val="FFFF00"/>
                </a:solidFill>
              </a:rPr>
              <a:t>We’re </a:t>
            </a:r>
            <a:r>
              <a:rPr lang="en-US" sz="2400" u="sng" dirty="0" smtClean="0">
                <a:solidFill>
                  <a:srgbClr val="FFFF00"/>
                </a:solidFill>
              </a:rPr>
              <a:t>not</a:t>
            </a:r>
            <a:r>
              <a:rPr lang="en-US" sz="2400" dirty="0" smtClean="0">
                <a:solidFill>
                  <a:srgbClr val="FFFF00"/>
                </a:solidFill>
              </a:rPr>
              <a:t> going to show you the horrific photos here.</a:t>
            </a:r>
          </a:p>
          <a:p>
            <a:r>
              <a:rPr lang="en-US" sz="2400" dirty="0" smtClean="0">
                <a:solidFill>
                  <a:srgbClr val="FFFF00"/>
                </a:solidFill>
              </a:rPr>
              <a:t>Many images can be found online if you want to see them.</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934200" cy="1143000"/>
          </a:xfrm>
        </p:spPr>
        <p:txBody>
          <a:bodyPr/>
          <a:lstStyle/>
          <a:p>
            <a:r>
              <a:rPr lang="en-US" dirty="0" smtClean="0"/>
              <a:t>Arc burns—what is “arcing”</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48</a:t>
            </a:fld>
            <a:endParaRPr lang="en-US">
              <a:solidFill>
                <a:srgbClr val="000000">
                  <a:tint val="75000"/>
                </a:srgbClr>
              </a:solidFill>
            </a:endParaRPr>
          </a:p>
        </p:txBody>
      </p:sp>
      <p:sp>
        <p:nvSpPr>
          <p:cNvPr id="6" name="Action Button: Movie 5" title="Arc burn - what is &quot;arcing&quot; video">
            <a:hlinkClick r:id="" action="ppaction://noaction" highlightClick="1"/>
          </p:cNvPr>
          <p:cNvSpPr/>
          <p:nvPr/>
        </p:nvSpPr>
        <p:spPr>
          <a:xfrm>
            <a:off x="2895600" y="2743200"/>
            <a:ext cx="2590800" cy="15240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944562"/>
          </a:xfrm>
        </p:spPr>
        <p:txBody>
          <a:bodyPr/>
          <a:lstStyle/>
          <a:p>
            <a:r>
              <a:rPr lang="en-US" dirty="0" smtClean="0"/>
              <a:t>Arc flash and arc blast</a:t>
            </a:r>
            <a:endParaRPr lang="en-US" dirty="0"/>
          </a:p>
        </p:txBody>
      </p:sp>
      <p:sp>
        <p:nvSpPr>
          <p:cNvPr id="3" name="Content Placeholder 2"/>
          <p:cNvSpPr>
            <a:spLocks noGrp="1"/>
          </p:cNvSpPr>
          <p:nvPr>
            <p:ph idx="1"/>
          </p:nvPr>
        </p:nvSpPr>
        <p:spPr>
          <a:xfrm>
            <a:off x="3581400" y="1447800"/>
            <a:ext cx="5410200" cy="4343400"/>
          </a:xfrm>
        </p:spPr>
        <p:txBody>
          <a:bodyPr>
            <a:normAutofit fontScale="92500" lnSpcReduction="10000"/>
          </a:bodyPr>
          <a:lstStyle/>
          <a:p>
            <a:r>
              <a:rPr lang="en-US" dirty="0" smtClean="0"/>
              <a:t>Release of dangerous thermal energy</a:t>
            </a:r>
          </a:p>
          <a:p>
            <a:r>
              <a:rPr lang="en-US" dirty="0" smtClean="0"/>
              <a:t>Extreme high temperatures   up to 35,000</a:t>
            </a:r>
            <a:r>
              <a:rPr lang="en-US" sz="4500" b="1" baseline="24000" dirty="0" smtClean="0">
                <a:solidFill>
                  <a:srgbClr val="000000"/>
                </a:solidFill>
              </a:rPr>
              <a:t>◦</a:t>
            </a:r>
            <a:r>
              <a:rPr lang="en-US" dirty="0" smtClean="0">
                <a:solidFill>
                  <a:srgbClr val="000000"/>
                </a:solidFill>
              </a:rPr>
              <a:t>F</a:t>
            </a:r>
          </a:p>
          <a:p>
            <a:pPr>
              <a:buNone/>
            </a:pPr>
            <a:r>
              <a:rPr lang="en-US" b="1" dirty="0" smtClean="0">
                <a:solidFill>
                  <a:srgbClr val="FF0000"/>
                </a:solidFill>
              </a:rPr>
              <a:t>That’s 3x hotter than the surface of the Sun!</a:t>
            </a:r>
          </a:p>
          <a:p>
            <a:r>
              <a:rPr lang="en-US" dirty="0" smtClean="0">
                <a:solidFill>
                  <a:srgbClr val="000000"/>
                </a:solidFill>
              </a:rPr>
              <a:t>Intense bright light</a:t>
            </a:r>
          </a:p>
          <a:p>
            <a:r>
              <a:rPr lang="en-US" dirty="0" smtClean="0">
                <a:solidFill>
                  <a:srgbClr val="000000"/>
                </a:solidFill>
              </a:rPr>
              <a:t>High voltage produces pressure waves creating a blast</a:t>
            </a:r>
            <a:endParaRPr lang="en-US" dirty="0" smtClean="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49</a:t>
            </a:fld>
            <a:endParaRPr lang="en-US">
              <a:solidFill>
                <a:srgbClr val="000000">
                  <a:tint val="75000"/>
                </a:srgbClr>
              </a:solidFill>
            </a:endParaRPr>
          </a:p>
        </p:txBody>
      </p:sp>
      <p:pic>
        <p:nvPicPr>
          <p:cNvPr id="5" name="Picture 4" descr="arcing2WPSACppt.jpg" title="Arc blas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038" y="4038600"/>
            <a:ext cx="2481762" cy="2033588"/>
          </a:xfrm>
          <a:prstGeom prst="rect">
            <a:avLst/>
          </a:prstGeom>
        </p:spPr>
      </p:pic>
      <p:pic>
        <p:nvPicPr>
          <p:cNvPr id="6" name="Picture 5" descr="arcingHarwoodWPSAC.jpg" title="Arc flash"/>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5" y="1371600"/>
            <a:ext cx="3133725" cy="23733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49362"/>
          </a:xfrm>
        </p:spPr>
        <p:txBody>
          <a:bodyPr>
            <a:normAutofit fontScale="90000"/>
          </a:bodyPr>
          <a:lstStyle/>
          <a:p>
            <a:r>
              <a:rPr lang="en-US" dirty="0" smtClean="0"/>
              <a:t>Course objectives:</a:t>
            </a:r>
            <a:br>
              <a:rPr lang="en-US" dirty="0" smtClean="0"/>
            </a:br>
            <a:r>
              <a:rPr lang="en-US" sz="2700" dirty="0" smtClean="0"/>
              <a:t>Increase electrical hazard awareness among non-electricians.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a:lnSpc>
                <a:spcPct val="160000"/>
              </a:lnSpc>
              <a:buNone/>
            </a:pPr>
            <a:r>
              <a:rPr lang="en-US" sz="2800" b="1" dirty="0" smtClean="0"/>
              <a:t>By the end of this training, participants will be able to:</a:t>
            </a:r>
          </a:p>
          <a:p>
            <a:pPr lvl="0"/>
            <a:r>
              <a:rPr lang="en-US" sz="2800" dirty="0" smtClean="0"/>
              <a:t>Identify causes of electrical fatalities</a:t>
            </a:r>
          </a:p>
          <a:p>
            <a:pPr lvl="0"/>
            <a:r>
              <a:rPr lang="en-US" sz="2800" dirty="0" smtClean="0"/>
              <a:t>Understand basic electrical concepts and terms</a:t>
            </a:r>
          </a:p>
          <a:p>
            <a:pPr lvl="0"/>
            <a:r>
              <a:rPr lang="en-US" sz="2800" dirty="0" smtClean="0"/>
              <a:t>Describe how electricity can harm the body</a:t>
            </a:r>
          </a:p>
          <a:p>
            <a:pPr lvl="0"/>
            <a:r>
              <a:rPr lang="en-US" sz="2800" dirty="0" smtClean="0"/>
              <a:t>Recognize common electrical hazards</a:t>
            </a:r>
          </a:p>
          <a:p>
            <a:r>
              <a:rPr lang="en-US" sz="2800" dirty="0" smtClean="0"/>
              <a:t>Use best practices to work safely around electricity</a:t>
            </a:r>
          </a:p>
          <a:p>
            <a:pPr>
              <a:buNone/>
            </a:pPr>
            <a:endParaRPr lang="en-US" sz="2800" dirty="0" smtClean="0"/>
          </a:p>
          <a:p>
            <a:pPr algn="ctr">
              <a:buNone/>
            </a:pPr>
            <a:r>
              <a:rPr lang="en-US" sz="3600" dirty="0" smtClean="0">
                <a:solidFill>
                  <a:srgbClr val="C00000"/>
                </a:solidFill>
                <a:latin typeface="Impact" pitchFamily="34" charset="0"/>
              </a:rPr>
              <a:t>Will </a:t>
            </a:r>
            <a:r>
              <a:rPr lang="en-US" sz="3600" u="sng" dirty="0" smtClean="0">
                <a:solidFill>
                  <a:srgbClr val="C00000"/>
                </a:solidFill>
                <a:latin typeface="Impact" pitchFamily="34" charset="0"/>
              </a:rPr>
              <a:t>NOT</a:t>
            </a:r>
            <a:r>
              <a:rPr lang="en-US" sz="3600" dirty="0" smtClean="0">
                <a:solidFill>
                  <a:srgbClr val="C00000"/>
                </a:solidFill>
                <a:latin typeface="Impact" pitchFamily="34" charset="0"/>
              </a:rPr>
              <a:t> teach how to do electrical work!</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5</a:t>
            </a:fld>
            <a:endParaRPr lang="en-US">
              <a:solidFill>
                <a:srgbClr val="000000">
                  <a:tint val="75000"/>
                </a:srgb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normAutofit fontScale="90000"/>
          </a:bodyPr>
          <a:lstStyle/>
          <a:p>
            <a:r>
              <a:rPr lang="en-US" dirty="0" smtClean="0"/>
              <a:t>Electrical Hazards for Non-Electricians video</a:t>
            </a:r>
            <a:endParaRPr lang="en-US" dirty="0"/>
          </a:p>
        </p:txBody>
      </p:sp>
      <p:sp>
        <p:nvSpPr>
          <p:cNvPr id="2" name="Slide Number Placeholder 1"/>
          <p:cNvSpPr>
            <a:spLocks noGrp="1"/>
          </p:cNvSpPr>
          <p:nvPr>
            <p:ph type="sldNum" sz="quarter" idx="12"/>
          </p:nvPr>
        </p:nvSpPr>
        <p:spPr/>
        <p:txBody>
          <a:bodyPr/>
          <a:lstStyle/>
          <a:p>
            <a:fld id="{A385ADA4-7CA8-7D42-9033-52B4A2259F06}" type="slidenum">
              <a:rPr lang="en-US" smtClean="0"/>
              <a:pPr/>
              <a:t>50</a:t>
            </a:fld>
            <a:endParaRPr lang="en-US" dirty="0"/>
          </a:p>
        </p:txBody>
      </p:sp>
      <p:sp>
        <p:nvSpPr>
          <p:cNvPr id="5" name="Action Button: Movie 4" title="Video">
            <a:hlinkClick r:id="" action="ppaction://noaction" highlightClick="1"/>
          </p:cNvPr>
          <p:cNvSpPr/>
          <p:nvPr/>
        </p:nvSpPr>
        <p:spPr>
          <a:xfrm>
            <a:off x="3505200" y="2438400"/>
            <a:ext cx="1676400" cy="1042416"/>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41.jpg" title="Man burning"/>
          <p:cNvPicPr>
            <a:picLocks noChangeAspect="1"/>
          </p:cNvPicPr>
          <p:nvPr/>
        </p:nvPicPr>
        <p:blipFill>
          <a:blip r:embed="rId3" cstate="print"/>
          <a:stretch>
            <a:fillRect/>
          </a:stretch>
        </p:blipFill>
        <p:spPr>
          <a:xfrm rot="21258141">
            <a:off x="352383" y="1218346"/>
            <a:ext cx="3261479" cy="4191000"/>
          </a:xfrm>
          <a:prstGeom prst="rect">
            <a:avLst/>
          </a:prstGeom>
          <a:noFill/>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Thermal contact burns</a:t>
            </a:r>
            <a:endParaRPr lang="en-US" dirty="0"/>
          </a:p>
        </p:txBody>
      </p:sp>
      <p:sp>
        <p:nvSpPr>
          <p:cNvPr id="3" name="Content Placeholder 2"/>
          <p:cNvSpPr>
            <a:spLocks noGrp="1"/>
          </p:cNvSpPr>
          <p:nvPr>
            <p:ph idx="1"/>
          </p:nvPr>
        </p:nvSpPr>
        <p:spPr>
          <a:xfrm>
            <a:off x="3429000" y="1066800"/>
            <a:ext cx="5562600" cy="4525963"/>
          </a:xfrm>
        </p:spPr>
        <p:txBody>
          <a:bodyPr>
            <a:normAutofit/>
          </a:bodyPr>
          <a:lstStyle/>
          <a:p>
            <a:r>
              <a:rPr lang="en-US" dirty="0" smtClean="0"/>
              <a:t>Contact with overheated conductors</a:t>
            </a:r>
          </a:p>
          <a:p>
            <a:r>
              <a:rPr lang="en-US" dirty="0" smtClean="0"/>
              <a:t>Electricity is a common cause of fire</a:t>
            </a:r>
          </a:p>
          <a:p>
            <a:r>
              <a:rPr lang="en-US" dirty="0" smtClean="0"/>
              <a:t>Ignites clothing/flammable material</a:t>
            </a:r>
          </a:p>
          <a:p>
            <a:r>
              <a:rPr lang="en-US" dirty="0" smtClean="0"/>
              <a:t>Ignites explosive combustible vapors/gasses/dusts in air</a:t>
            </a:r>
          </a:p>
          <a:p>
            <a:pPr>
              <a:buNone/>
            </a:pPr>
            <a:endParaRPr lang="en-US" dirty="0" smtClean="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51</a:t>
            </a:fld>
            <a:endParaRPr lang="en-US">
              <a:solidFill>
                <a:srgbClr val="000000">
                  <a:tint val="75000"/>
                </a:srgbClr>
              </a:solidFill>
            </a:endParaRPr>
          </a:p>
        </p:txBody>
      </p:sp>
      <p:pic>
        <p:nvPicPr>
          <p:cNvPr id="6" name="Picture 5" descr="electrocution-explosion-accidents.jpg" title="Braided cord lit on fir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0" y="5321171"/>
            <a:ext cx="4191000" cy="88527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Explosion 1 7" title="The shock may be minor - the fall may be deadly!"/>
          <p:cNvSpPr/>
          <p:nvPr/>
        </p:nvSpPr>
        <p:spPr>
          <a:xfrm>
            <a:off x="4038600" y="3505200"/>
            <a:ext cx="4648200" cy="2819400"/>
          </a:xfrm>
          <a:prstGeom prst="irregularSeal1">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Falls—how is electricity related? </a:t>
            </a:r>
            <a:endParaRPr lang="en-US" dirty="0"/>
          </a:p>
        </p:txBody>
      </p:sp>
      <p:pic>
        <p:nvPicPr>
          <p:cNvPr id="5" name="Content Placeholder 4" descr="elcoshfalls.jpg" title="Man on ladder getting electric shock"/>
          <p:cNvPicPr>
            <a:picLocks noGrp="1" noChangeAspect="1"/>
          </p:cNvPicPr>
          <p:nvPr>
            <p:ph sz="half" idx="1"/>
          </p:nvPr>
        </p:nvPicPr>
        <p:blipFill>
          <a:blip r:embed="rId3" cstate="print"/>
          <a:stretch>
            <a:fillRect/>
          </a:stretch>
        </p:blipFill>
        <p:spPr>
          <a:xfrm>
            <a:off x="319910" y="1447800"/>
            <a:ext cx="3426590" cy="3837781"/>
          </a:xfrm>
        </p:spPr>
      </p:pic>
      <p:sp>
        <p:nvSpPr>
          <p:cNvPr id="6" name="Content Placeholder 5"/>
          <p:cNvSpPr>
            <a:spLocks noGrp="1"/>
          </p:cNvSpPr>
          <p:nvPr>
            <p:ph sz="half" idx="2"/>
          </p:nvPr>
        </p:nvSpPr>
        <p:spPr>
          <a:xfrm>
            <a:off x="4191000" y="1447800"/>
            <a:ext cx="4495800" cy="2286000"/>
          </a:xfrm>
        </p:spPr>
        <p:txBody>
          <a:bodyPr/>
          <a:lstStyle/>
          <a:p>
            <a:r>
              <a:rPr lang="en-US" sz="3200" dirty="0" smtClean="0"/>
              <a:t>Shock is the beginning of a chain of events</a:t>
            </a:r>
          </a:p>
          <a:p>
            <a:r>
              <a:rPr lang="en-US" sz="3200" dirty="0" smtClean="0"/>
              <a:t>Startle reaction</a:t>
            </a:r>
          </a:p>
          <a:p>
            <a:r>
              <a:rPr lang="en-US" sz="3200" dirty="0" smtClean="0"/>
              <a:t>Muscle contraction</a:t>
            </a:r>
          </a:p>
          <a:p>
            <a:pPr>
              <a:buNone/>
            </a:pP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52</a:t>
            </a:fld>
            <a:endParaRPr lang="en-US">
              <a:solidFill>
                <a:srgbClr val="000000">
                  <a:tint val="75000"/>
                </a:srgbClr>
              </a:solidFill>
            </a:endParaRPr>
          </a:p>
        </p:txBody>
      </p:sp>
      <p:sp>
        <p:nvSpPr>
          <p:cNvPr id="7" name="TextBox 6"/>
          <p:cNvSpPr txBox="1"/>
          <p:nvPr/>
        </p:nvSpPr>
        <p:spPr>
          <a:xfrm>
            <a:off x="4876800" y="4191000"/>
            <a:ext cx="3048000" cy="1384995"/>
          </a:xfrm>
          <a:prstGeom prst="rect">
            <a:avLst/>
          </a:prstGeom>
          <a:noFill/>
        </p:spPr>
        <p:txBody>
          <a:bodyPr wrap="square" rtlCol="0">
            <a:spAutoFit/>
          </a:bodyPr>
          <a:lstStyle/>
          <a:p>
            <a:pPr algn="ctr"/>
            <a:r>
              <a:rPr lang="en-US" sz="2800" b="1" dirty="0" smtClean="0">
                <a:solidFill>
                  <a:srgbClr val="FFFF00"/>
                </a:solidFill>
              </a:rPr>
              <a:t>The shock may be minor—the fall may be deadly!</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What to do if someone gets shocked?</a:t>
            </a:r>
            <a:endParaRPr lang="en-US" dirty="0"/>
          </a:p>
        </p:txBody>
      </p:sp>
      <p:sp>
        <p:nvSpPr>
          <p:cNvPr id="5" name="Slide Number Placeholder 4"/>
          <p:cNvSpPr>
            <a:spLocks noGrp="1"/>
          </p:cNvSpPr>
          <p:nvPr>
            <p:ph type="sldNum" sz="quarter" idx="12"/>
          </p:nvPr>
        </p:nvSpPr>
        <p:spPr/>
        <p:txBody>
          <a:bodyPr/>
          <a:lstStyle/>
          <a:p>
            <a:fld id="{A385ADA4-7CA8-7D42-9033-52B4A2259F06}" type="slidenum">
              <a:rPr lang="en-US" smtClean="0">
                <a:solidFill>
                  <a:srgbClr val="000000">
                    <a:tint val="75000"/>
                  </a:srgbClr>
                </a:solidFill>
              </a:rPr>
              <a:pPr/>
              <a:t>53</a:t>
            </a:fld>
            <a:endParaRPr lang="en-US" dirty="0">
              <a:solidFill>
                <a:srgbClr val="000000">
                  <a:tint val="75000"/>
                </a:srgbClr>
              </a:solidFill>
            </a:endParaRPr>
          </a:p>
        </p:txBody>
      </p:sp>
      <p:sp>
        <p:nvSpPr>
          <p:cNvPr id="6" name="Rectangle 3"/>
          <p:cNvSpPr>
            <a:spLocks noGrp="1" noChangeArrowheads="1"/>
          </p:cNvSpPr>
          <p:nvPr>
            <p:ph sz="half" idx="1"/>
          </p:nvPr>
        </p:nvSpPr>
        <p:spPr>
          <a:xfrm>
            <a:off x="228600" y="1219200"/>
            <a:ext cx="8001000" cy="4906963"/>
          </a:xfrm>
        </p:spPr>
        <p:txBody>
          <a:bodyPr>
            <a:noAutofit/>
          </a:bodyPr>
          <a:lstStyle/>
          <a:p>
            <a:pPr eaLnBrk="1" hangingPunct="1"/>
            <a:r>
              <a:rPr lang="en-US" dirty="0" smtClean="0"/>
              <a:t>Call 911</a:t>
            </a:r>
          </a:p>
          <a:p>
            <a:pPr eaLnBrk="1" hangingPunct="1"/>
            <a:r>
              <a:rPr lang="en-US" dirty="0" smtClean="0"/>
              <a:t>Don’t touch worker in contact with energized circuit-- You could get shocked too!</a:t>
            </a:r>
          </a:p>
          <a:p>
            <a:pPr eaLnBrk="1" hangingPunct="1"/>
            <a:r>
              <a:rPr lang="en-US" dirty="0" smtClean="0"/>
              <a:t>De-energize circuit if possible</a:t>
            </a:r>
          </a:p>
          <a:p>
            <a:pPr eaLnBrk="1" hangingPunct="1"/>
            <a:r>
              <a:rPr lang="en-US" dirty="0" smtClean="0"/>
              <a:t>If not, use non-conductive object                               to push victim away from source                                    of current                                                                             </a:t>
            </a:r>
            <a:r>
              <a:rPr lang="en-US" u="sng" dirty="0" smtClean="0">
                <a:solidFill>
                  <a:srgbClr val="FF0000"/>
                </a:solidFill>
              </a:rPr>
              <a:t>Does not apply to high voltage lines</a:t>
            </a:r>
          </a:p>
          <a:p>
            <a:pPr eaLnBrk="1" hangingPunct="1"/>
            <a:r>
              <a:rPr lang="en-US" dirty="0" smtClean="0"/>
              <a:t>Start CPR or other first aid.</a:t>
            </a:r>
          </a:p>
        </p:txBody>
      </p:sp>
      <p:pic>
        <p:nvPicPr>
          <p:cNvPr id="7" name="Picture 4" descr="Fire%20view-2"/>
          <p:cNvPicPr>
            <a:picLocks noGrp="1" noChangeAspect="1" noChangeArrowheads="1"/>
          </p:cNvPicPr>
          <p:nvPr>
            <p:ph sz="half" idx="2"/>
          </p:nvPr>
        </p:nvPicPr>
        <p:blipFill>
          <a:blip r:embed="rId3" cstate="print"/>
          <a:srcRect/>
          <a:stretch>
            <a:fillRect/>
          </a:stretch>
        </p:blipFill>
        <p:spPr bwMode="auto">
          <a:xfrm>
            <a:off x="5867400" y="2318911"/>
            <a:ext cx="3200400" cy="29388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smtClean="0"/>
              <a:t>Quick Review of Concepts Learned So far…</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pPr/>
              <a:t>54</a:t>
            </a:fld>
            <a:endParaRPr lang="en-US"/>
          </a:p>
        </p:txBody>
      </p:sp>
      <p:grpSp>
        <p:nvGrpSpPr>
          <p:cNvPr id="26" name="Group 25" descr="Electrical hazards are a leading cause of fatalities/injuries; the human body is a conductor of electricity; low voltage doesn't mean low hazard; workers are exposed to electricity through accidental contact with live circuits; severity of shock depends on amount of current, path through body, and duration; main electrical injuries are:  electrocution, shock, burns, and falls." title="Electrical Hazards"/>
          <p:cNvGrpSpPr/>
          <p:nvPr/>
        </p:nvGrpSpPr>
        <p:grpSpPr>
          <a:xfrm>
            <a:off x="228600" y="838200"/>
            <a:ext cx="8686800" cy="4724400"/>
            <a:chOff x="228600" y="1295400"/>
            <a:chExt cx="8686800" cy="4724400"/>
          </a:xfrm>
        </p:grpSpPr>
        <p:grpSp>
          <p:nvGrpSpPr>
            <p:cNvPr id="14" name="Group 13"/>
            <p:cNvGrpSpPr/>
            <p:nvPr/>
          </p:nvGrpSpPr>
          <p:grpSpPr>
            <a:xfrm>
              <a:off x="838200" y="1295400"/>
              <a:ext cx="3429000" cy="1295400"/>
              <a:chOff x="838200" y="1524000"/>
              <a:chExt cx="3429000" cy="1295400"/>
            </a:xfrm>
          </p:grpSpPr>
          <p:sp>
            <p:nvSpPr>
              <p:cNvPr id="12" name="Rounded Rectangle 11"/>
              <p:cNvSpPr/>
              <p:nvPr/>
            </p:nvSpPr>
            <p:spPr>
              <a:xfrm>
                <a:off x="838200" y="1524000"/>
                <a:ext cx="3429000" cy="1295400"/>
              </a:xfrm>
              <a:prstGeom prst="round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143000" y="1600200"/>
                <a:ext cx="2895600" cy="1200329"/>
              </a:xfrm>
              <a:prstGeom prst="rect">
                <a:avLst/>
              </a:prstGeom>
              <a:noFill/>
            </p:spPr>
            <p:txBody>
              <a:bodyPr wrap="square" rtlCol="0">
                <a:spAutoFit/>
              </a:bodyPr>
              <a:lstStyle/>
              <a:p>
                <a:pPr algn="ctr"/>
                <a:r>
                  <a:rPr lang="en-US" sz="2400" dirty="0" smtClean="0">
                    <a:solidFill>
                      <a:schemeClr val="bg1"/>
                    </a:solidFill>
                  </a:rPr>
                  <a:t>Electrical hazards are a leading cause of fatalities/injuries</a:t>
                </a:r>
                <a:endParaRPr lang="en-US" sz="2400" dirty="0">
                  <a:solidFill>
                    <a:schemeClr val="bg1"/>
                  </a:solidFill>
                </a:endParaRPr>
              </a:p>
            </p:txBody>
          </p:sp>
        </p:grpSp>
        <p:grpSp>
          <p:nvGrpSpPr>
            <p:cNvPr id="16" name="Group 15"/>
            <p:cNvGrpSpPr/>
            <p:nvPr/>
          </p:nvGrpSpPr>
          <p:grpSpPr>
            <a:xfrm>
              <a:off x="4876800" y="1295400"/>
              <a:ext cx="2895600" cy="1295400"/>
              <a:chOff x="609600" y="2819400"/>
              <a:chExt cx="2895600" cy="1295400"/>
            </a:xfrm>
          </p:grpSpPr>
          <p:sp>
            <p:nvSpPr>
              <p:cNvPr id="15" name="Rounded Rectangle 14"/>
              <p:cNvSpPr/>
              <p:nvPr/>
            </p:nvSpPr>
            <p:spPr>
              <a:xfrm>
                <a:off x="609600" y="2819400"/>
                <a:ext cx="2895600" cy="1295400"/>
              </a:xfrm>
              <a:prstGeom prst="round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0" y="2914471"/>
                <a:ext cx="2590800" cy="1200329"/>
              </a:xfrm>
              <a:prstGeom prst="rect">
                <a:avLst/>
              </a:prstGeom>
              <a:noFill/>
            </p:spPr>
            <p:txBody>
              <a:bodyPr wrap="square" rtlCol="0">
                <a:spAutoFit/>
              </a:bodyPr>
              <a:lstStyle/>
              <a:p>
                <a:pPr algn="ctr"/>
                <a:r>
                  <a:rPr lang="en-US" sz="2400" dirty="0" smtClean="0">
                    <a:solidFill>
                      <a:schemeClr val="bg1"/>
                    </a:solidFill>
                  </a:rPr>
                  <a:t>The human body is a conductor of electricity</a:t>
                </a:r>
                <a:endParaRPr lang="en-US" sz="2400" dirty="0">
                  <a:solidFill>
                    <a:schemeClr val="bg1"/>
                  </a:solidFill>
                </a:endParaRPr>
              </a:p>
            </p:txBody>
          </p:sp>
        </p:grpSp>
        <p:grpSp>
          <p:nvGrpSpPr>
            <p:cNvPr id="23" name="Group 22"/>
            <p:cNvGrpSpPr/>
            <p:nvPr/>
          </p:nvGrpSpPr>
          <p:grpSpPr>
            <a:xfrm>
              <a:off x="5486400" y="2895600"/>
              <a:ext cx="3429000" cy="1600200"/>
              <a:chOff x="5257800" y="2895600"/>
              <a:chExt cx="3429000" cy="1600200"/>
            </a:xfrm>
          </p:grpSpPr>
          <p:sp>
            <p:nvSpPr>
              <p:cNvPr id="20" name="Rounded Rectangle 19"/>
              <p:cNvSpPr/>
              <p:nvPr/>
            </p:nvSpPr>
            <p:spPr>
              <a:xfrm>
                <a:off x="5257800" y="2895600"/>
                <a:ext cx="3429000" cy="1600200"/>
              </a:xfrm>
              <a:prstGeom prst="round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34000" y="2895600"/>
                <a:ext cx="3352800" cy="1569660"/>
              </a:xfrm>
              <a:prstGeom prst="rect">
                <a:avLst/>
              </a:prstGeom>
              <a:noFill/>
            </p:spPr>
            <p:txBody>
              <a:bodyPr wrap="square" rtlCol="0">
                <a:spAutoFit/>
              </a:bodyPr>
              <a:lstStyle/>
              <a:p>
                <a:pPr algn="ctr"/>
                <a:r>
                  <a:rPr lang="en-US" sz="2400" dirty="0" smtClean="0">
                    <a:solidFill>
                      <a:schemeClr val="bg1"/>
                    </a:solidFill>
                  </a:rPr>
                  <a:t>Workers are exposed to electricity through accidental contact with live circuits</a:t>
                </a:r>
                <a:endParaRPr lang="en-US" sz="2400" dirty="0">
                  <a:solidFill>
                    <a:schemeClr val="bg1"/>
                  </a:solidFill>
                </a:endParaRPr>
              </a:p>
            </p:txBody>
          </p:sp>
        </p:grpSp>
        <p:grpSp>
          <p:nvGrpSpPr>
            <p:cNvPr id="19" name="Group 18"/>
            <p:cNvGrpSpPr/>
            <p:nvPr/>
          </p:nvGrpSpPr>
          <p:grpSpPr>
            <a:xfrm>
              <a:off x="228600" y="4724400"/>
              <a:ext cx="4191000" cy="1295400"/>
              <a:chOff x="304800" y="4114800"/>
              <a:chExt cx="4191000" cy="1295400"/>
            </a:xfrm>
          </p:grpSpPr>
          <p:sp>
            <p:nvSpPr>
              <p:cNvPr id="17" name="Rounded Rectangle 16"/>
              <p:cNvSpPr/>
              <p:nvPr/>
            </p:nvSpPr>
            <p:spPr>
              <a:xfrm>
                <a:off x="304800" y="4114800"/>
                <a:ext cx="4191000" cy="1295400"/>
              </a:xfrm>
              <a:prstGeom prst="round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33400" y="4133671"/>
                <a:ext cx="3733800" cy="1200329"/>
              </a:xfrm>
              <a:prstGeom prst="rect">
                <a:avLst/>
              </a:prstGeom>
              <a:noFill/>
            </p:spPr>
            <p:txBody>
              <a:bodyPr wrap="square" rtlCol="0">
                <a:spAutoFit/>
              </a:bodyPr>
              <a:lstStyle/>
              <a:p>
                <a:pPr algn="ctr"/>
                <a:r>
                  <a:rPr lang="en-US" sz="2400" dirty="0" smtClean="0">
                    <a:solidFill>
                      <a:schemeClr val="bg1"/>
                    </a:solidFill>
                  </a:rPr>
                  <a:t>Severity of shock depends on amount of current, path through body, and duration</a:t>
                </a:r>
                <a:endParaRPr lang="en-US" sz="2400" dirty="0">
                  <a:solidFill>
                    <a:schemeClr val="bg1"/>
                  </a:solidFill>
                </a:endParaRPr>
              </a:p>
            </p:txBody>
          </p:sp>
        </p:grpSp>
        <p:grpSp>
          <p:nvGrpSpPr>
            <p:cNvPr id="13" name="Group 12"/>
            <p:cNvGrpSpPr/>
            <p:nvPr/>
          </p:nvGrpSpPr>
          <p:grpSpPr>
            <a:xfrm>
              <a:off x="4876800" y="4724400"/>
              <a:ext cx="3429000" cy="1295400"/>
              <a:chOff x="4648200" y="1524000"/>
              <a:chExt cx="3429000" cy="1295400"/>
            </a:xfrm>
          </p:grpSpPr>
          <p:sp>
            <p:nvSpPr>
              <p:cNvPr id="11" name="Rounded Rectangle 10"/>
              <p:cNvSpPr/>
              <p:nvPr/>
            </p:nvSpPr>
            <p:spPr>
              <a:xfrm>
                <a:off x="4648200" y="1524000"/>
                <a:ext cx="3429000" cy="1295400"/>
              </a:xfrm>
              <a:prstGeom prst="round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769665" y="1560212"/>
                <a:ext cx="3200400" cy="1200329"/>
              </a:xfrm>
              <a:prstGeom prst="rect">
                <a:avLst/>
              </a:prstGeom>
              <a:noFill/>
            </p:spPr>
            <p:txBody>
              <a:bodyPr wrap="square" rtlCol="0">
                <a:spAutoFit/>
              </a:bodyPr>
              <a:lstStyle/>
              <a:p>
                <a:pPr algn="ctr"/>
                <a:r>
                  <a:rPr lang="en-US" sz="2400" dirty="0" smtClean="0">
                    <a:solidFill>
                      <a:schemeClr val="bg1"/>
                    </a:solidFill>
                  </a:rPr>
                  <a:t>Main electrical injuries are: electrocution, shock, burns, falls</a:t>
                </a:r>
                <a:endParaRPr lang="en-US" sz="2400" dirty="0">
                  <a:solidFill>
                    <a:schemeClr val="bg1"/>
                  </a:solidFill>
                </a:endParaRPr>
              </a:p>
            </p:txBody>
          </p:sp>
        </p:grpSp>
        <p:grpSp>
          <p:nvGrpSpPr>
            <p:cNvPr id="22" name="Group 21"/>
            <p:cNvGrpSpPr/>
            <p:nvPr/>
          </p:nvGrpSpPr>
          <p:grpSpPr>
            <a:xfrm>
              <a:off x="228600" y="2971800"/>
              <a:ext cx="3429000" cy="1295400"/>
              <a:chOff x="5029200" y="4724400"/>
              <a:chExt cx="3429000" cy="1295400"/>
            </a:xfrm>
          </p:grpSpPr>
          <p:sp>
            <p:nvSpPr>
              <p:cNvPr id="21" name="Rounded Rectangle 20"/>
              <p:cNvSpPr/>
              <p:nvPr/>
            </p:nvSpPr>
            <p:spPr>
              <a:xfrm>
                <a:off x="5029200" y="4724400"/>
                <a:ext cx="3429000" cy="1295400"/>
              </a:xfrm>
              <a:prstGeom prst="round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34000" y="4953000"/>
                <a:ext cx="2895600" cy="830997"/>
              </a:xfrm>
              <a:prstGeom prst="rect">
                <a:avLst/>
              </a:prstGeom>
              <a:noFill/>
            </p:spPr>
            <p:txBody>
              <a:bodyPr wrap="square" rtlCol="0">
                <a:spAutoFit/>
              </a:bodyPr>
              <a:lstStyle/>
              <a:p>
                <a:pPr algn="ctr"/>
                <a:r>
                  <a:rPr lang="en-US" sz="2400" dirty="0" smtClean="0">
                    <a:solidFill>
                      <a:schemeClr val="bg1"/>
                    </a:solidFill>
                  </a:rPr>
                  <a:t>Low voltage doesn’t mean low hazard</a:t>
                </a:r>
                <a:endParaRPr lang="en-US" sz="2400" dirty="0">
                  <a:solidFill>
                    <a:schemeClr val="bg1"/>
                  </a:solidFill>
                </a:endParaRPr>
              </a:p>
            </p:txBody>
          </p:sp>
        </p:grpSp>
        <p:pic>
          <p:nvPicPr>
            <p:cNvPr id="24" name="Picture 23" descr="plasma_electricity_red_blue_0.jpg" title="Red and Blue &quot;Plasma&quot; Electricit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0012" y="2743200"/>
              <a:ext cx="1600200" cy="1752600"/>
            </a:xfrm>
            <a:prstGeom prst="rect">
              <a:avLst/>
            </a:prstGeom>
          </p:spPr>
        </p:pic>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944562"/>
          </a:xfrm>
        </p:spPr>
        <p:txBody>
          <a:bodyPr/>
          <a:lstStyle/>
          <a:p>
            <a:r>
              <a:rPr lang="en-US" dirty="0" smtClean="0"/>
              <a:t>Section 4:  Electrical Hazards</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55</a:t>
            </a:fld>
            <a:endParaRPr lang="en-US">
              <a:solidFill>
                <a:srgbClr val="000000">
                  <a:tint val="75000"/>
                </a:srgbClr>
              </a:solidFill>
            </a:endParaRPr>
          </a:p>
        </p:txBody>
      </p:sp>
      <p:sp>
        <p:nvSpPr>
          <p:cNvPr id="5" name="Content Placeholder 2"/>
          <p:cNvSpPr>
            <a:spLocks noGrp="1"/>
          </p:cNvSpPr>
          <p:nvPr>
            <p:ph idx="1"/>
          </p:nvPr>
        </p:nvSpPr>
        <p:spPr>
          <a:xfrm>
            <a:off x="533400" y="1295400"/>
            <a:ext cx="8229600" cy="4525963"/>
          </a:xfrm>
          <a:solidFill>
            <a:srgbClr val="FFFF00">
              <a:alpha val="44000"/>
            </a:srgbClr>
          </a:solidFill>
          <a:ln w="63500" cap="sq">
            <a:gradFill flip="none" rotWithShape="1">
              <a:gsLst>
                <a:gs pos="0">
                  <a:srgbClr val="FFF200"/>
                </a:gs>
                <a:gs pos="45000">
                  <a:srgbClr val="FF7A00"/>
                </a:gs>
                <a:gs pos="70000">
                  <a:srgbClr val="FF0300"/>
                </a:gs>
                <a:gs pos="100000">
                  <a:srgbClr val="4D0808"/>
                </a:gs>
              </a:gsLst>
              <a:path path="circle">
                <a:fillToRect l="100000" t="100000"/>
              </a:path>
              <a:tileRect r="-100000" b="-100000"/>
            </a:gradFill>
          </a:ln>
        </p:spPr>
        <p:txBody>
          <a:bodyPr>
            <a:normAutofit/>
          </a:bodyPr>
          <a:lstStyle/>
          <a:p>
            <a:pPr>
              <a:lnSpc>
                <a:spcPct val="150000"/>
              </a:lnSpc>
            </a:pPr>
            <a:r>
              <a:rPr lang="en-US" b="1" dirty="0" smtClean="0"/>
              <a:t>Live circuits: </a:t>
            </a:r>
            <a:r>
              <a:rPr lang="en-US" sz="3000" b="1" dirty="0" smtClean="0"/>
              <a:t>Power Lines/Hidden Electrical</a:t>
            </a:r>
          </a:p>
          <a:p>
            <a:pPr>
              <a:lnSpc>
                <a:spcPct val="150000"/>
              </a:lnSpc>
            </a:pPr>
            <a:r>
              <a:rPr lang="en-US" b="1" dirty="0" smtClean="0"/>
              <a:t>Lack of ground fault protection</a:t>
            </a:r>
          </a:p>
          <a:p>
            <a:pPr>
              <a:lnSpc>
                <a:spcPct val="150000"/>
              </a:lnSpc>
            </a:pPr>
            <a:r>
              <a:rPr lang="en-US" b="1" dirty="0" smtClean="0"/>
              <a:t>Missing or discontinuous path to ground</a:t>
            </a:r>
          </a:p>
          <a:p>
            <a:pPr>
              <a:lnSpc>
                <a:spcPct val="150000"/>
              </a:lnSpc>
            </a:pPr>
            <a:r>
              <a:rPr lang="en-US" b="1" dirty="0" smtClean="0"/>
              <a:t>Equipment not used in manner prescribed</a:t>
            </a:r>
          </a:p>
          <a:p>
            <a:pPr>
              <a:lnSpc>
                <a:spcPct val="150000"/>
              </a:lnSpc>
            </a:pPr>
            <a:r>
              <a:rPr lang="en-US" b="1" dirty="0" smtClean="0"/>
              <a:t>Improper use of extension and flexible cords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1000"/>
                                        <p:tgtEl>
                                          <p:spTgt spid="5">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1000"/>
                                        <p:tgtEl>
                                          <p:spTgt spid="5">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1000"/>
                                        <p:tgtEl>
                                          <p:spTgt spid="5">
                                            <p:txEl>
                                              <p:pRg st="3" end="3"/>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val 7" title="Evaluate Risk"/>
          <p:cNvSpPr/>
          <p:nvPr/>
        </p:nvSpPr>
        <p:spPr>
          <a:xfrm>
            <a:off x="3048000" y="2667000"/>
            <a:ext cx="3429000" cy="1981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title="Control Hazards"/>
          <p:cNvSpPr/>
          <p:nvPr/>
        </p:nvSpPr>
        <p:spPr>
          <a:xfrm>
            <a:off x="5410200" y="4191000"/>
            <a:ext cx="3429000" cy="198120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944562"/>
          </a:xfrm>
        </p:spPr>
        <p:txBody>
          <a:bodyPr/>
          <a:lstStyle/>
          <a:p>
            <a:r>
              <a:rPr lang="en-US" dirty="0" smtClean="0"/>
              <a:t>Hazard Assessment Model</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56</a:t>
            </a:fld>
            <a:endParaRPr lang="en-US">
              <a:solidFill>
                <a:srgbClr val="000000">
                  <a:tint val="75000"/>
                </a:srgbClr>
              </a:solidFill>
            </a:endParaRPr>
          </a:p>
        </p:txBody>
      </p:sp>
      <p:grpSp>
        <p:nvGrpSpPr>
          <p:cNvPr id="10" name="Group 9" title="Recognize Hazards"/>
          <p:cNvGrpSpPr/>
          <p:nvPr/>
        </p:nvGrpSpPr>
        <p:grpSpPr>
          <a:xfrm>
            <a:off x="685800" y="1143000"/>
            <a:ext cx="3429000" cy="1981200"/>
            <a:chOff x="685800" y="1143000"/>
            <a:chExt cx="3429000" cy="1981200"/>
          </a:xfrm>
          <a:solidFill>
            <a:srgbClr val="FFC000"/>
          </a:solidFill>
        </p:grpSpPr>
        <p:sp>
          <p:nvSpPr>
            <p:cNvPr id="7" name="Oval 6"/>
            <p:cNvSpPr/>
            <p:nvPr/>
          </p:nvSpPr>
          <p:spPr>
            <a:xfrm>
              <a:off x="685800" y="1143000"/>
              <a:ext cx="3429000" cy="198120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914400" y="1447800"/>
              <a:ext cx="2971800" cy="1446550"/>
            </a:xfrm>
            <a:prstGeom prst="rect">
              <a:avLst/>
            </a:prstGeom>
            <a:noFill/>
          </p:spPr>
          <p:txBody>
            <a:bodyPr wrap="square" rtlCol="0">
              <a:spAutoFit/>
            </a:bodyPr>
            <a:lstStyle/>
            <a:p>
              <a:pPr algn="ctr"/>
              <a:r>
                <a:rPr lang="en-US" sz="4400" dirty="0" smtClean="0"/>
                <a:t>RECOGNIZE hazards</a:t>
              </a:r>
              <a:endParaRPr lang="en-US" sz="4400" dirty="0"/>
            </a:p>
          </p:txBody>
        </p:sp>
      </p:grpSp>
      <p:sp>
        <p:nvSpPr>
          <p:cNvPr id="5" name="TextBox 4"/>
          <p:cNvSpPr txBox="1"/>
          <p:nvPr/>
        </p:nvSpPr>
        <p:spPr>
          <a:xfrm>
            <a:off x="3505200" y="2983468"/>
            <a:ext cx="2514600" cy="1446550"/>
          </a:xfrm>
          <a:prstGeom prst="rect">
            <a:avLst/>
          </a:prstGeom>
          <a:noFill/>
        </p:spPr>
        <p:txBody>
          <a:bodyPr wrap="square" rtlCol="0">
            <a:spAutoFit/>
          </a:bodyPr>
          <a:lstStyle/>
          <a:p>
            <a:pPr algn="ctr"/>
            <a:r>
              <a:rPr lang="en-US" sz="4400" dirty="0" smtClean="0"/>
              <a:t>EVALUATE risk</a:t>
            </a:r>
            <a:endParaRPr lang="en-US" sz="4400" dirty="0"/>
          </a:p>
        </p:txBody>
      </p:sp>
      <p:sp>
        <p:nvSpPr>
          <p:cNvPr id="6" name="TextBox 5"/>
          <p:cNvSpPr txBox="1"/>
          <p:nvPr/>
        </p:nvSpPr>
        <p:spPr>
          <a:xfrm>
            <a:off x="5943600" y="4473918"/>
            <a:ext cx="2438400" cy="1446550"/>
          </a:xfrm>
          <a:prstGeom prst="rect">
            <a:avLst/>
          </a:prstGeom>
          <a:noFill/>
        </p:spPr>
        <p:txBody>
          <a:bodyPr wrap="square" rtlCol="0">
            <a:spAutoFit/>
          </a:bodyPr>
          <a:lstStyle/>
          <a:p>
            <a:pPr algn="ctr"/>
            <a:r>
              <a:rPr lang="en-US" sz="4400" dirty="0" smtClean="0"/>
              <a:t>CONTROL hazards</a:t>
            </a:r>
            <a:endParaRPr lang="en-US" sz="4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Small Group </a:t>
            </a:r>
            <a:r>
              <a:rPr lang="en-US" smtClean="0"/>
              <a:t>Activity:</a:t>
            </a:r>
            <a:r>
              <a:rPr lang="en-US" dirty="0" smtClean="0"/>
              <a:t/>
            </a:r>
            <a:br>
              <a:rPr lang="en-US" dirty="0" smtClean="0"/>
            </a:br>
            <a:r>
              <a:rPr lang="en-US" dirty="0" smtClean="0"/>
              <a:t>Hazard Challenge—You’re the Expert</a:t>
            </a:r>
            <a:endParaRPr lang="en-US" dirty="0"/>
          </a:p>
        </p:txBody>
      </p:sp>
      <p:sp>
        <p:nvSpPr>
          <p:cNvPr id="4" name="Content Placeholder 3"/>
          <p:cNvSpPr>
            <a:spLocks noGrp="1"/>
          </p:cNvSpPr>
          <p:nvPr>
            <p:ph idx="1"/>
          </p:nvPr>
        </p:nvSpPr>
        <p:spPr>
          <a:xfrm>
            <a:off x="457200" y="1600201"/>
            <a:ext cx="4648200" cy="3657600"/>
          </a:xfrm>
        </p:spPr>
        <p:txBody>
          <a:bodyPr/>
          <a:lstStyle/>
          <a:p>
            <a:r>
              <a:rPr lang="en-US" b="1" dirty="0" smtClean="0"/>
              <a:t>6 stations—6 teams</a:t>
            </a:r>
          </a:p>
          <a:p>
            <a:r>
              <a:rPr lang="en-US" b="1" dirty="0" smtClean="0"/>
              <a:t>Scenarios/case studies</a:t>
            </a:r>
          </a:p>
          <a:p>
            <a:r>
              <a:rPr lang="en-US" b="1" dirty="0" smtClean="0"/>
              <a:t>Identify the hazard</a:t>
            </a:r>
          </a:p>
          <a:p>
            <a:r>
              <a:rPr lang="en-US" b="1" dirty="0" smtClean="0"/>
              <a:t>Assess risk factors</a:t>
            </a:r>
          </a:p>
          <a:p>
            <a:r>
              <a:rPr lang="en-US" b="1" dirty="0" smtClean="0"/>
              <a:t>Brainstorm solutions</a:t>
            </a:r>
          </a:p>
          <a:p>
            <a:r>
              <a:rPr lang="en-US" b="1" dirty="0" smtClean="0"/>
              <a:t>Report back to class</a:t>
            </a:r>
            <a:endParaRPr lang="en-US" b="1"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57</a:t>
            </a:fld>
            <a:endParaRPr lang="en-US">
              <a:solidFill>
                <a:srgbClr val="000000">
                  <a:tint val="75000"/>
                </a:srgbClr>
              </a:solidFill>
            </a:endParaRPr>
          </a:p>
        </p:txBody>
      </p:sp>
      <p:pic>
        <p:nvPicPr>
          <p:cNvPr id="5" name="Picture 4" descr="Seven men are having a group discussion in front of a PowerPoint presentation." title="Learning classro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2590800"/>
            <a:ext cx="4064000" cy="30480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Hazard #1:  Overhead Power Lines</a:t>
            </a:r>
            <a:endParaRPr lang="en-US" dirty="0"/>
          </a:p>
        </p:txBody>
      </p:sp>
      <p:sp>
        <p:nvSpPr>
          <p:cNvPr id="3" name="Content Placeholder 2"/>
          <p:cNvSpPr>
            <a:spLocks noGrp="1"/>
          </p:cNvSpPr>
          <p:nvPr>
            <p:ph idx="1"/>
          </p:nvPr>
        </p:nvSpPr>
        <p:spPr>
          <a:xfrm>
            <a:off x="457200" y="1447800"/>
            <a:ext cx="8229600" cy="1752600"/>
          </a:xfrm>
        </p:spPr>
        <p:txBody>
          <a:bodyPr/>
          <a:lstStyle/>
          <a:p>
            <a:pPr indent="0">
              <a:buNone/>
            </a:pPr>
            <a:r>
              <a:rPr lang="en-US" dirty="0" smtClean="0"/>
              <a:t>Power lines, transformers, converters are the primary source of electrocutions in construction (39% of deaths 2011-15)</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58</a:t>
            </a:fld>
            <a:endParaRPr lang="en-US">
              <a:solidFill>
                <a:srgbClr val="000000">
                  <a:tint val="75000"/>
                </a:srgbClr>
              </a:solidFill>
            </a:endParaRPr>
          </a:p>
        </p:txBody>
      </p:sp>
      <p:sp>
        <p:nvSpPr>
          <p:cNvPr id="5" name="TextBox 4"/>
          <p:cNvSpPr txBox="1"/>
          <p:nvPr/>
        </p:nvSpPr>
        <p:spPr>
          <a:xfrm>
            <a:off x="1600200" y="3657600"/>
            <a:ext cx="5943600" cy="769441"/>
          </a:xfrm>
          <a:prstGeom prst="rect">
            <a:avLst/>
          </a:prstGeom>
          <a:solidFill>
            <a:srgbClr val="FFFF00"/>
          </a:solidFill>
          <a:effectLst>
            <a:innerShdw blurRad="114300">
              <a:prstClr val="black"/>
            </a:innerShdw>
          </a:effectLst>
        </p:spPr>
        <p:txBody>
          <a:bodyPr wrap="square" rtlCol="0">
            <a:spAutoFit/>
          </a:bodyPr>
          <a:lstStyle/>
          <a:p>
            <a:pPr algn="ctr"/>
            <a:r>
              <a:rPr lang="en-US" sz="4400" dirty="0" smtClean="0"/>
              <a:t>TEAM 1—Report Back</a:t>
            </a:r>
            <a:endParaRPr lang="en-US" sz="4400" dirty="0"/>
          </a:p>
        </p:txBody>
      </p:sp>
      <p:sp>
        <p:nvSpPr>
          <p:cNvPr id="6" name="TextBox 5"/>
          <p:cNvSpPr txBox="1"/>
          <p:nvPr/>
        </p:nvSpPr>
        <p:spPr>
          <a:xfrm>
            <a:off x="2895600" y="4724400"/>
            <a:ext cx="3048000" cy="584775"/>
          </a:xfrm>
          <a:prstGeom prst="rect">
            <a:avLst/>
          </a:prstGeom>
          <a:noFill/>
        </p:spPr>
        <p:txBody>
          <a:bodyPr wrap="square" rtlCol="0">
            <a:spAutoFit/>
          </a:bodyPr>
          <a:lstStyle/>
          <a:p>
            <a:r>
              <a:rPr lang="en-US" sz="3200" b="1" dirty="0" smtClean="0"/>
              <a:t>Video case study</a:t>
            </a:r>
            <a:endParaRPr lang="en-US" sz="32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dirty="0" err="1" smtClean="0"/>
              <a:t>WorkSafe</a:t>
            </a:r>
            <a:r>
              <a:rPr lang="en-US" dirty="0" smtClean="0"/>
              <a:t> BC video case study</a:t>
            </a:r>
            <a:endParaRPr lang="en-US" dirty="0"/>
          </a:p>
        </p:txBody>
      </p:sp>
      <p:sp>
        <p:nvSpPr>
          <p:cNvPr id="2" name="Slide Number Placeholder 1"/>
          <p:cNvSpPr>
            <a:spLocks noGrp="1"/>
          </p:cNvSpPr>
          <p:nvPr>
            <p:ph type="sldNum" sz="quarter" idx="12"/>
          </p:nvPr>
        </p:nvSpPr>
        <p:spPr/>
        <p:txBody>
          <a:bodyPr/>
          <a:lstStyle/>
          <a:p>
            <a:fld id="{A385ADA4-7CA8-7D42-9033-52B4A2259F06}" type="slidenum">
              <a:rPr lang="en-US" smtClean="0">
                <a:solidFill>
                  <a:srgbClr val="000000">
                    <a:tint val="75000"/>
                  </a:srgbClr>
                </a:solidFill>
              </a:rPr>
              <a:pPr/>
              <a:t>59</a:t>
            </a:fld>
            <a:endParaRPr lang="en-US" dirty="0">
              <a:solidFill>
                <a:srgbClr val="000000">
                  <a:tint val="75000"/>
                </a:srgbClr>
              </a:solidFill>
            </a:endParaRPr>
          </a:p>
        </p:txBody>
      </p:sp>
      <p:sp>
        <p:nvSpPr>
          <p:cNvPr id="5" name="Action Button: Movie 4" title="WorkSafe BC video case study">
            <a:hlinkClick r:id="" action="ppaction://noaction" highlightClick="1"/>
          </p:cNvPr>
          <p:cNvSpPr/>
          <p:nvPr/>
        </p:nvSpPr>
        <p:spPr>
          <a:xfrm>
            <a:off x="3124200" y="2667000"/>
            <a:ext cx="2286000" cy="16002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Electrical incidents are caused by:</a:t>
            </a:r>
            <a:endParaRPr lang="en-US" dirty="0"/>
          </a:p>
        </p:txBody>
      </p:sp>
      <p:sp>
        <p:nvSpPr>
          <p:cNvPr id="3" name="Content Placeholder 2"/>
          <p:cNvSpPr>
            <a:spLocks noGrp="1"/>
          </p:cNvSpPr>
          <p:nvPr>
            <p:ph idx="1"/>
          </p:nvPr>
        </p:nvSpPr>
        <p:spPr>
          <a:xfrm>
            <a:off x="4267200" y="1447800"/>
            <a:ext cx="4572000" cy="4114800"/>
          </a:xfrm>
        </p:spPr>
        <p:txBody>
          <a:bodyPr/>
          <a:lstStyle/>
          <a:p>
            <a:pPr>
              <a:buNone/>
            </a:pPr>
            <a:r>
              <a:rPr lang="en-US" sz="4400" dirty="0" smtClean="0"/>
              <a:t>Unsafe Conditions</a:t>
            </a:r>
          </a:p>
          <a:p>
            <a:pPr>
              <a:buFont typeface="Wingdings" pitchFamily="2" charset="2"/>
              <a:buChar char="Ø"/>
            </a:pPr>
            <a:endParaRPr lang="en-US" sz="4400" dirty="0" smtClean="0"/>
          </a:p>
          <a:p>
            <a:pPr>
              <a:buNone/>
            </a:pPr>
            <a:r>
              <a:rPr lang="en-US" sz="4400" dirty="0" smtClean="0"/>
              <a:t>Unsafe Equipment</a:t>
            </a:r>
          </a:p>
          <a:p>
            <a:pPr>
              <a:buFont typeface="Wingdings" pitchFamily="2" charset="2"/>
              <a:buChar char="Ø"/>
            </a:pPr>
            <a:endParaRPr lang="en-US" sz="4400" dirty="0" smtClean="0"/>
          </a:p>
          <a:p>
            <a:pPr>
              <a:buNone/>
            </a:pPr>
            <a:r>
              <a:rPr lang="en-US" sz="4400" dirty="0" smtClean="0"/>
              <a:t>Unsafe Acts</a:t>
            </a:r>
            <a:endParaRPr lang="en-US" sz="4400"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6</a:t>
            </a:fld>
            <a:endParaRPr lang="en-US">
              <a:solidFill>
                <a:srgbClr val="000000">
                  <a:tint val="75000"/>
                </a:srgbClr>
              </a:solidFill>
            </a:endParaRPr>
          </a:p>
        </p:txBody>
      </p:sp>
      <p:pic>
        <p:nvPicPr>
          <p:cNvPr id="2050" name="Picture 2" descr="C:\Users\laura\AppData\Local\Microsoft\Windows\INetCache\IE\YJG9812W\shockdanger[1].png" title="Hazard Sign Bullet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6339" y="1442739"/>
            <a:ext cx="767061" cy="767061"/>
          </a:xfrm>
          <a:prstGeom prst="rect">
            <a:avLst/>
          </a:prstGeom>
          <a:noFill/>
        </p:spPr>
      </p:pic>
      <p:pic>
        <p:nvPicPr>
          <p:cNvPr id="6" name="Picture 2" descr="C:\Users\laura\AppData\Local\Microsoft\Windows\INetCache\IE\YJG9812W\shockdanger[1].png" title="Hazards Sign Bullet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6339" y="3048000"/>
            <a:ext cx="767061" cy="767061"/>
          </a:xfrm>
          <a:prstGeom prst="rect">
            <a:avLst/>
          </a:prstGeom>
          <a:noFill/>
        </p:spPr>
      </p:pic>
      <p:pic>
        <p:nvPicPr>
          <p:cNvPr id="7" name="Picture 2" descr="C:\Users\laura\AppData\Local\Microsoft\Windows\INetCache\IE\YJG9812W\shockdanger[1].png" title="Hazard Sign Bullet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6339" y="4643139"/>
            <a:ext cx="767061" cy="767061"/>
          </a:xfrm>
          <a:prstGeom prst="rect">
            <a:avLst/>
          </a:prstGeom>
          <a:noFill/>
        </p:spPr>
      </p:pic>
      <p:pic>
        <p:nvPicPr>
          <p:cNvPr id="8" name="Picture 7" descr="33.jpg" title="Six cords plugged into one extension outlet"/>
          <p:cNvPicPr>
            <a:picLocks noChangeAspect="1"/>
          </p:cNvPicPr>
          <p:nvPr/>
        </p:nvPicPr>
        <p:blipFill>
          <a:blip r:embed="rId4" cstate="print"/>
          <a:stretch>
            <a:fillRect/>
          </a:stretch>
        </p:blipFill>
        <p:spPr>
          <a:xfrm rot="16200000">
            <a:off x="-205015" y="2338615"/>
            <a:ext cx="3991429" cy="25146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power lines dangerous?</a:t>
            </a:r>
            <a:endParaRPr lang="en-US" dirty="0"/>
          </a:p>
        </p:txBody>
      </p:sp>
      <p:sp>
        <p:nvSpPr>
          <p:cNvPr id="5" name="Content Placeholder 4"/>
          <p:cNvSpPr>
            <a:spLocks noGrp="1"/>
          </p:cNvSpPr>
          <p:nvPr>
            <p:ph sz="half" idx="1"/>
          </p:nvPr>
        </p:nvSpPr>
        <p:spPr>
          <a:xfrm>
            <a:off x="457200" y="1600201"/>
            <a:ext cx="5105400" cy="4191000"/>
          </a:xfrm>
        </p:spPr>
        <p:txBody>
          <a:bodyPr>
            <a:noAutofit/>
          </a:bodyPr>
          <a:lstStyle/>
          <a:p>
            <a:pPr>
              <a:lnSpc>
                <a:spcPts val="2800"/>
              </a:lnSpc>
              <a:spcBef>
                <a:spcPts val="0"/>
              </a:spcBef>
            </a:pPr>
            <a:r>
              <a:rPr lang="en-US" sz="3200" dirty="0" smtClean="0"/>
              <a:t>High voltage—high current</a:t>
            </a:r>
          </a:p>
          <a:p>
            <a:pPr>
              <a:lnSpc>
                <a:spcPts val="2800"/>
              </a:lnSpc>
              <a:spcBef>
                <a:spcPts val="0"/>
              </a:spcBef>
              <a:buNone/>
            </a:pPr>
            <a:endParaRPr lang="en-US" sz="3200" dirty="0" smtClean="0"/>
          </a:p>
          <a:p>
            <a:pPr>
              <a:lnSpc>
                <a:spcPts val="2800"/>
              </a:lnSpc>
              <a:spcBef>
                <a:spcPts val="0"/>
              </a:spcBef>
            </a:pPr>
            <a:r>
              <a:rPr lang="en-US" sz="3200" dirty="0" smtClean="0"/>
              <a:t>Not insulated</a:t>
            </a:r>
          </a:p>
          <a:p>
            <a:pPr>
              <a:lnSpc>
                <a:spcPts val="2800"/>
              </a:lnSpc>
              <a:spcBef>
                <a:spcPts val="0"/>
              </a:spcBef>
              <a:buNone/>
            </a:pPr>
            <a:endParaRPr lang="en-US" sz="3200" dirty="0" smtClean="0"/>
          </a:p>
          <a:p>
            <a:pPr>
              <a:lnSpc>
                <a:spcPts val="2800"/>
              </a:lnSpc>
              <a:spcBef>
                <a:spcPts val="0"/>
              </a:spcBef>
            </a:pPr>
            <a:r>
              <a:rPr lang="en-US" sz="3200" dirty="0" smtClean="0"/>
              <a:t>Out of sight line—     people don’t look up</a:t>
            </a:r>
          </a:p>
          <a:p>
            <a:pPr>
              <a:lnSpc>
                <a:spcPts val="2800"/>
              </a:lnSpc>
              <a:spcBef>
                <a:spcPts val="0"/>
              </a:spcBef>
              <a:buNone/>
            </a:pPr>
            <a:endParaRPr lang="en-US" sz="3200" dirty="0" smtClean="0"/>
          </a:p>
          <a:p>
            <a:pPr>
              <a:lnSpc>
                <a:spcPts val="2800"/>
              </a:lnSpc>
              <a:spcBef>
                <a:spcPts val="0"/>
              </a:spcBef>
            </a:pPr>
            <a:r>
              <a:rPr lang="en-US" sz="3200" dirty="0" smtClean="0"/>
              <a:t>Current can arc</a:t>
            </a:r>
          </a:p>
          <a:p>
            <a:pPr>
              <a:lnSpc>
                <a:spcPts val="2800"/>
              </a:lnSpc>
              <a:spcBef>
                <a:spcPts val="0"/>
              </a:spcBef>
              <a:buNone/>
            </a:pPr>
            <a:endParaRPr lang="en-US" sz="3200" dirty="0" smtClean="0"/>
          </a:p>
          <a:p>
            <a:pPr>
              <a:lnSpc>
                <a:spcPts val="2800"/>
              </a:lnSpc>
              <a:spcBef>
                <a:spcPts val="0"/>
              </a:spcBef>
            </a:pPr>
            <a:r>
              <a:rPr lang="en-US" sz="3200" dirty="0" smtClean="0"/>
              <a:t>Controlled by utility company, not job site</a:t>
            </a:r>
            <a:endParaRPr lang="en-US" sz="3200" dirty="0"/>
          </a:p>
        </p:txBody>
      </p:sp>
      <p:pic>
        <p:nvPicPr>
          <p:cNvPr id="7" name="Content Placeholder 6" descr="1038-72.jpg" title="Five men staring at an electrical post"/>
          <p:cNvPicPr>
            <a:picLocks noGrp="1" noChangeAspect="1"/>
          </p:cNvPicPr>
          <p:nvPr>
            <p:ph sz="half" idx="2"/>
          </p:nvPr>
        </p:nvPicPr>
        <p:blipFill>
          <a:blip r:embed="rId3" cstate="print"/>
          <a:stretch>
            <a:fillRect/>
          </a:stretch>
        </p:blipFill>
        <p:spPr>
          <a:xfrm>
            <a:off x="5105400" y="2286000"/>
            <a:ext cx="3581400" cy="3581400"/>
          </a:xfrm>
        </p:spPr>
      </p:pic>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60</a:t>
            </a:fld>
            <a:endParaRPr lang="en-US">
              <a:solidFill>
                <a:srgbClr val="000000">
                  <a:tint val="75000"/>
                </a:srgb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err="1" smtClean="0"/>
              <a:t>WorkSafe</a:t>
            </a:r>
            <a:r>
              <a:rPr lang="en-US" dirty="0" smtClean="0"/>
              <a:t> BC video—A Bright Arc</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61</a:t>
            </a:fld>
            <a:endParaRPr lang="en-US">
              <a:solidFill>
                <a:srgbClr val="000000">
                  <a:tint val="75000"/>
                </a:srgbClr>
              </a:solidFill>
            </a:endParaRPr>
          </a:p>
        </p:txBody>
      </p:sp>
      <p:sp>
        <p:nvSpPr>
          <p:cNvPr id="5" name="Action Button: Movie 4" title="WorkSafe BC video - A Bright Arc">
            <a:hlinkClick r:id="" action="ppaction://noaction" highlightClick="1"/>
          </p:cNvPr>
          <p:cNvSpPr/>
          <p:nvPr/>
        </p:nvSpPr>
        <p:spPr>
          <a:xfrm>
            <a:off x="3124200" y="2590800"/>
            <a:ext cx="2566416" cy="1447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Power lines are all around</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62</a:t>
            </a:fld>
            <a:endParaRPr lang="en-US">
              <a:solidFill>
                <a:srgbClr val="000000">
                  <a:tint val="75000"/>
                </a:srgbClr>
              </a:solidFill>
            </a:endParaRPr>
          </a:p>
        </p:txBody>
      </p:sp>
      <p:pic>
        <p:nvPicPr>
          <p:cNvPr id="4" name="Picture 3" descr="pgesystemgraphic.jpg" title="PG&amp;E's Electric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143000"/>
            <a:ext cx="6640830" cy="5056898"/>
          </a:xfrm>
          <a:prstGeom prst="rect">
            <a:avLst/>
          </a:prstGeom>
        </p:spPr>
      </p:pic>
      <p:pic>
        <p:nvPicPr>
          <p:cNvPr id="5" name="Picture 4" descr="Transmission line, primary line to secondary line to service drop." title="House getting electricit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209800"/>
            <a:ext cx="2921000" cy="17526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Workers at risk near power lines</a:t>
            </a:r>
            <a:endParaRPr lang="en-US" dirty="0"/>
          </a:p>
        </p:txBody>
      </p:sp>
      <p:sp>
        <p:nvSpPr>
          <p:cNvPr id="4" name="Content Placeholder 3"/>
          <p:cNvSpPr>
            <a:spLocks noGrp="1"/>
          </p:cNvSpPr>
          <p:nvPr>
            <p:ph sz="half" idx="2"/>
          </p:nvPr>
        </p:nvSpPr>
        <p:spPr>
          <a:xfrm>
            <a:off x="4343400" y="1295401"/>
            <a:ext cx="4648200" cy="2133599"/>
          </a:xfrm>
        </p:spPr>
        <p:txBody>
          <a:bodyPr>
            <a:normAutofit fontScale="92500" lnSpcReduction="10000"/>
          </a:bodyPr>
          <a:lstStyle/>
          <a:p>
            <a:r>
              <a:rPr lang="en-US" b="1" dirty="0" smtClean="0"/>
              <a:t>Operating equipment </a:t>
            </a:r>
            <a:r>
              <a:rPr lang="en-US" sz="2000" dirty="0" smtClean="0"/>
              <a:t>(cranes, backhoes, dump trucks, concrete pumpers, aerial lifts/booms)</a:t>
            </a:r>
          </a:p>
          <a:p>
            <a:pPr>
              <a:buNone/>
            </a:pPr>
            <a:endParaRPr lang="en-US" sz="2000" dirty="0" smtClean="0"/>
          </a:p>
          <a:p>
            <a:r>
              <a:rPr lang="en-US" b="1" dirty="0" smtClean="0"/>
              <a:t>Working on ground around equipment</a:t>
            </a:r>
          </a:p>
        </p:txBody>
      </p:sp>
      <p:sp>
        <p:nvSpPr>
          <p:cNvPr id="5" name="Slide Number Placeholder 4"/>
          <p:cNvSpPr>
            <a:spLocks noGrp="1"/>
          </p:cNvSpPr>
          <p:nvPr>
            <p:ph type="sldNum" sz="quarter" idx="12"/>
          </p:nvPr>
        </p:nvSpPr>
        <p:spPr/>
        <p:txBody>
          <a:bodyPr/>
          <a:lstStyle/>
          <a:p>
            <a:fld id="{A385ADA4-7CA8-7D42-9033-52B4A2259F06}" type="slidenum">
              <a:rPr lang="en-US" smtClean="0">
                <a:solidFill>
                  <a:srgbClr val="000000">
                    <a:tint val="75000"/>
                  </a:srgbClr>
                </a:solidFill>
              </a:rPr>
              <a:pPr/>
              <a:t>63</a:t>
            </a:fld>
            <a:endParaRPr lang="en-US" dirty="0">
              <a:solidFill>
                <a:srgbClr val="000000">
                  <a:tint val="75000"/>
                </a:srgbClr>
              </a:solidFill>
            </a:endParaRPr>
          </a:p>
        </p:txBody>
      </p:sp>
      <p:pic>
        <p:nvPicPr>
          <p:cNvPr id="7" name="Picture 6" descr="202-72.png" title="Machinery touching live power li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1054068"/>
            <a:ext cx="2971800" cy="2832132"/>
          </a:xfrm>
          <a:prstGeom prst="rect">
            <a:avLst/>
          </a:prstGeom>
        </p:spPr>
      </p:pic>
      <p:pic>
        <p:nvPicPr>
          <p:cNvPr id="8" name="Picture 7" descr="352-72.jpg" title="Power line very close to apartment complex"/>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599" y="3521571"/>
            <a:ext cx="3962401" cy="2650629"/>
          </a:xfrm>
          <a:prstGeom prst="rect">
            <a:avLst/>
          </a:prstGeom>
        </p:spPr>
      </p:pic>
      <p:sp>
        <p:nvSpPr>
          <p:cNvPr id="10" name="Content Placeholder 3"/>
          <p:cNvSpPr txBox="1">
            <a:spLocks/>
          </p:cNvSpPr>
          <p:nvPr/>
        </p:nvSpPr>
        <p:spPr>
          <a:xfrm>
            <a:off x="304800" y="3962400"/>
            <a:ext cx="4419600" cy="2209800"/>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Elevated work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(roofs, scaffolds, ladders)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Using long-handled tools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(cement finishing floats, aluminum extension poles)</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Best practices near overhead lines</a:t>
            </a:r>
            <a:endParaRPr lang="en-US" dirty="0"/>
          </a:p>
        </p:txBody>
      </p:sp>
      <p:sp>
        <p:nvSpPr>
          <p:cNvPr id="3" name="Content Placeholder 2"/>
          <p:cNvSpPr>
            <a:spLocks noGrp="1"/>
          </p:cNvSpPr>
          <p:nvPr>
            <p:ph idx="1"/>
          </p:nvPr>
        </p:nvSpPr>
        <p:spPr>
          <a:xfrm>
            <a:off x="381000" y="1066800"/>
            <a:ext cx="7467600" cy="4906963"/>
          </a:xfrm>
        </p:spPr>
        <p:txBody>
          <a:bodyPr>
            <a:noAutofit/>
          </a:bodyPr>
          <a:lstStyle/>
          <a:p>
            <a:pPr>
              <a:lnSpc>
                <a:spcPts val="2500"/>
              </a:lnSpc>
              <a:spcBef>
                <a:spcPts val="0"/>
              </a:spcBef>
              <a:buFont typeface="Wingdings" pitchFamily="2" charset="2"/>
              <a:buChar char="ü"/>
            </a:pPr>
            <a:r>
              <a:rPr lang="en-US" sz="2800" dirty="0" smtClean="0"/>
              <a:t>Assume lines are energized</a:t>
            </a:r>
          </a:p>
          <a:p>
            <a:pPr>
              <a:lnSpc>
                <a:spcPts val="2500"/>
              </a:lnSpc>
              <a:spcBef>
                <a:spcPts val="0"/>
              </a:spcBef>
              <a:buFont typeface="Wingdings" pitchFamily="2" charset="2"/>
              <a:buChar char="ü"/>
            </a:pPr>
            <a:endParaRPr lang="en-US" sz="2800" dirty="0" smtClean="0"/>
          </a:p>
          <a:p>
            <a:pPr>
              <a:lnSpc>
                <a:spcPts val="2500"/>
              </a:lnSpc>
              <a:spcBef>
                <a:spcPts val="0"/>
              </a:spcBef>
              <a:buFont typeface="Wingdings" pitchFamily="2" charset="2"/>
              <a:buChar char="ü"/>
            </a:pPr>
            <a:r>
              <a:rPr lang="en-US" sz="2800" dirty="0" smtClean="0"/>
              <a:t>Inspect area before work begins</a:t>
            </a:r>
          </a:p>
          <a:p>
            <a:pPr>
              <a:lnSpc>
                <a:spcPts val="2500"/>
              </a:lnSpc>
              <a:spcBef>
                <a:spcPts val="0"/>
              </a:spcBef>
              <a:buNone/>
            </a:pPr>
            <a:endParaRPr lang="en-US" sz="2800" dirty="0" smtClean="0"/>
          </a:p>
          <a:p>
            <a:pPr>
              <a:lnSpc>
                <a:spcPts val="2500"/>
              </a:lnSpc>
              <a:spcBef>
                <a:spcPts val="0"/>
              </a:spcBef>
              <a:buFont typeface="Wingdings" pitchFamily="2" charset="2"/>
              <a:buChar char="ü"/>
            </a:pPr>
            <a:r>
              <a:rPr lang="en-US" sz="2800" b="1" dirty="0" smtClean="0">
                <a:solidFill>
                  <a:srgbClr val="FF0000"/>
                </a:solidFill>
              </a:rPr>
              <a:t>Always maintain minimum distance of 10 feet</a:t>
            </a:r>
          </a:p>
          <a:p>
            <a:pPr>
              <a:lnSpc>
                <a:spcPts val="2500"/>
              </a:lnSpc>
              <a:spcBef>
                <a:spcPts val="0"/>
              </a:spcBef>
              <a:buFont typeface="Wingdings" pitchFamily="2" charset="2"/>
              <a:buChar char="ü"/>
            </a:pPr>
            <a:endParaRPr lang="en-US" sz="2800" b="1" dirty="0" smtClean="0"/>
          </a:p>
          <a:p>
            <a:pPr>
              <a:lnSpc>
                <a:spcPts val="2500"/>
              </a:lnSpc>
              <a:spcBef>
                <a:spcPts val="0"/>
              </a:spcBef>
              <a:buFont typeface="Wingdings" pitchFamily="2" charset="2"/>
              <a:buChar char="ü"/>
            </a:pPr>
            <a:r>
              <a:rPr lang="en-US" sz="2800" dirty="0" smtClean="0"/>
              <a:t>Contact utility company—de-energize, guard, isolate or insulate lines</a:t>
            </a:r>
          </a:p>
          <a:p>
            <a:pPr>
              <a:lnSpc>
                <a:spcPts val="2500"/>
              </a:lnSpc>
              <a:spcBef>
                <a:spcPts val="0"/>
              </a:spcBef>
              <a:buFont typeface="Wingdings" pitchFamily="2" charset="2"/>
              <a:buChar char="ü"/>
            </a:pPr>
            <a:endParaRPr lang="en-US" sz="2800" dirty="0" smtClean="0"/>
          </a:p>
          <a:p>
            <a:pPr>
              <a:lnSpc>
                <a:spcPts val="2500"/>
              </a:lnSpc>
              <a:spcBef>
                <a:spcPts val="0"/>
              </a:spcBef>
              <a:buFont typeface="Wingdings" pitchFamily="2" charset="2"/>
              <a:buChar char="ü"/>
            </a:pPr>
            <a:r>
              <a:rPr lang="en-US" sz="2800" dirty="0" smtClean="0"/>
              <a:t>Notify workers of hazards—provide training</a:t>
            </a:r>
          </a:p>
          <a:p>
            <a:pPr>
              <a:lnSpc>
                <a:spcPts val="2500"/>
              </a:lnSpc>
              <a:spcBef>
                <a:spcPts val="0"/>
              </a:spcBef>
              <a:buFont typeface="Wingdings" pitchFamily="2" charset="2"/>
              <a:buChar char="ü"/>
            </a:pPr>
            <a:endParaRPr lang="en-US" sz="2800" dirty="0" smtClean="0"/>
          </a:p>
          <a:p>
            <a:pPr>
              <a:lnSpc>
                <a:spcPts val="2500"/>
              </a:lnSpc>
              <a:spcBef>
                <a:spcPts val="0"/>
              </a:spcBef>
              <a:buFont typeface="Wingdings" pitchFamily="2" charset="2"/>
              <a:buChar char="ü"/>
            </a:pPr>
            <a:r>
              <a:rPr lang="en-US" sz="2800" dirty="0" smtClean="0"/>
              <a:t>Assign dedicated spotter heavy equipment</a:t>
            </a:r>
          </a:p>
          <a:p>
            <a:pPr>
              <a:lnSpc>
                <a:spcPts val="2500"/>
              </a:lnSpc>
              <a:spcBef>
                <a:spcPts val="0"/>
              </a:spcBef>
              <a:buNone/>
            </a:pPr>
            <a:endParaRPr lang="en-US" sz="2800" dirty="0" smtClean="0"/>
          </a:p>
          <a:p>
            <a:pPr>
              <a:lnSpc>
                <a:spcPts val="2500"/>
              </a:lnSpc>
              <a:spcBef>
                <a:spcPts val="0"/>
              </a:spcBef>
              <a:buFont typeface="Wingdings" pitchFamily="2" charset="2"/>
              <a:buChar char="ü"/>
            </a:pPr>
            <a:r>
              <a:rPr lang="en-US" sz="2800" dirty="0" smtClean="0"/>
              <a:t>Post warning signs at ground level—use portable safety barriers</a:t>
            </a:r>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64</a:t>
            </a:fld>
            <a:endParaRPr lang="en-US">
              <a:solidFill>
                <a:srgbClr val="000000">
                  <a:tint val="75000"/>
                </a:srgbClr>
              </a:solidFill>
            </a:endParaRPr>
          </a:p>
        </p:txBody>
      </p:sp>
      <p:pic>
        <p:nvPicPr>
          <p:cNvPr id="5" name="Picture 4" descr="pgetips-safe-distance.png" title="Electrical Post needs to be minimum distance of 10 fe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2800" y="1066800"/>
            <a:ext cx="1600200" cy="1200150"/>
          </a:xfrm>
          <a:prstGeom prst="rect">
            <a:avLst/>
          </a:prstGeom>
        </p:spPr>
      </p:pic>
      <p:pic>
        <p:nvPicPr>
          <p:cNvPr id="6" name="Picture 5" descr="elcoshOverheadPwrsign.jpg" title="Danger Sign:  Power Lines Abov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5082" y="2590800"/>
            <a:ext cx="1442718" cy="1828800"/>
          </a:xfrm>
          <a:prstGeom prst="rect">
            <a:avLst/>
          </a:prstGeom>
        </p:spPr>
      </p:pic>
      <p:pic>
        <p:nvPicPr>
          <p:cNvPr id="7" name="Picture 6" descr="PGEsafetyeduc.make_safety_boundary.png" title="Man bending down with measuring tap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9000" y="4495800"/>
            <a:ext cx="1417443" cy="149365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792162"/>
          </a:xfrm>
        </p:spPr>
        <p:txBody>
          <a:bodyPr/>
          <a:lstStyle/>
          <a:p>
            <a:r>
              <a:rPr lang="en-US" dirty="0" smtClean="0"/>
              <a:t>Ladders near electrical circuits</a:t>
            </a:r>
            <a:endParaRPr lang="en-US" dirty="0"/>
          </a:p>
        </p:txBody>
      </p:sp>
      <p:sp>
        <p:nvSpPr>
          <p:cNvPr id="14" name="Content Placeholder 13"/>
          <p:cNvSpPr>
            <a:spLocks noGrp="1"/>
          </p:cNvSpPr>
          <p:nvPr>
            <p:ph sz="half" idx="1"/>
          </p:nvPr>
        </p:nvSpPr>
        <p:spPr>
          <a:xfrm>
            <a:off x="457200" y="3124200"/>
            <a:ext cx="5867400" cy="3047999"/>
          </a:xfrm>
        </p:spPr>
        <p:txBody>
          <a:bodyPr>
            <a:normAutofit/>
          </a:bodyPr>
          <a:lstStyle/>
          <a:p>
            <a:r>
              <a:rPr lang="en-US" sz="3200" b="1" dirty="0" smtClean="0"/>
              <a:t>Must be non-conductive (fiberglass or wood)</a:t>
            </a:r>
          </a:p>
          <a:p>
            <a:r>
              <a:rPr lang="en-US" sz="3200" b="1" dirty="0" smtClean="0"/>
              <a:t>Clean and dry</a:t>
            </a:r>
          </a:p>
          <a:p>
            <a:r>
              <a:rPr lang="en-US" sz="3200" b="1" dirty="0" smtClean="0"/>
              <a:t>Labeled by manufacturer</a:t>
            </a:r>
          </a:p>
          <a:p>
            <a:r>
              <a:rPr lang="en-US" sz="3200" b="1" dirty="0" smtClean="0"/>
              <a:t>Metal ladders are prohibited</a:t>
            </a:r>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65</a:t>
            </a:fld>
            <a:endParaRPr lang="en-US">
              <a:solidFill>
                <a:srgbClr val="000000">
                  <a:tint val="75000"/>
                </a:srgbClr>
              </a:solidFill>
            </a:endParaRPr>
          </a:p>
        </p:txBody>
      </p:sp>
      <p:grpSp>
        <p:nvGrpSpPr>
          <p:cNvPr id="12" name="Group 11" title="Ladders near electrical circuits must be non-conductive (fiberglass or wood)"/>
          <p:cNvGrpSpPr/>
          <p:nvPr/>
        </p:nvGrpSpPr>
        <p:grpSpPr>
          <a:xfrm>
            <a:off x="6858000" y="1371600"/>
            <a:ext cx="1981200" cy="4697240"/>
            <a:chOff x="6324600" y="1066800"/>
            <a:chExt cx="2209800" cy="5029200"/>
          </a:xfrm>
        </p:grpSpPr>
        <p:pic>
          <p:nvPicPr>
            <p:cNvPr id="7" name="Picture 6" descr="id-label.jpg" title="Label showing ladder requirements when working near electrical circui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1066800"/>
              <a:ext cx="1527300" cy="4997196"/>
            </a:xfrm>
            <a:prstGeom prst="rect">
              <a:avLst/>
            </a:prstGeom>
          </p:spPr>
        </p:pic>
        <p:sp>
          <p:nvSpPr>
            <p:cNvPr id="8" name="Rectangle 7"/>
            <p:cNvSpPr/>
            <p:nvPr/>
          </p:nvSpPr>
          <p:spPr>
            <a:xfrm>
              <a:off x="6400800" y="1066800"/>
              <a:ext cx="1371600" cy="304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400800" y="5105400"/>
              <a:ext cx="8382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400800" y="5486400"/>
              <a:ext cx="13716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a:off x="7848600" y="4191000"/>
              <a:ext cx="685800" cy="4572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title="Word &quot;Aluminum&quot; in a red crossed off circle"/>
          <p:cNvGrpSpPr/>
          <p:nvPr/>
        </p:nvGrpSpPr>
        <p:grpSpPr>
          <a:xfrm>
            <a:off x="4191000" y="1371600"/>
            <a:ext cx="2286000" cy="1447800"/>
            <a:chOff x="2819400" y="4267200"/>
            <a:chExt cx="2209800" cy="1447800"/>
          </a:xfrm>
        </p:grpSpPr>
        <p:sp>
          <p:nvSpPr>
            <p:cNvPr id="18" name="&quot;No&quot; Symbol 17"/>
            <p:cNvSpPr/>
            <p:nvPr/>
          </p:nvSpPr>
          <p:spPr>
            <a:xfrm>
              <a:off x="3124200" y="4267200"/>
              <a:ext cx="1524000" cy="14478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2819400" y="4648200"/>
              <a:ext cx="2209800" cy="646331"/>
            </a:xfrm>
            <a:prstGeom prst="rect">
              <a:avLst/>
            </a:prstGeom>
            <a:noFill/>
          </p:spPr>
          <p:txBody>
            <a:bodyPr wrap="square" rtlCol="0">
              <a:spAutoFit/>
            </a:bodyPr>
            <a:lstStyle/>
            <a:p>
              <a:r>
                <a:rPr lang="en-US" sz="3600" b="1" dirty="0" smtClean="0"/>
                <a:t>Aluminum</a:t>
              </a:r>
              <a:endParaRPr lang="en-US" sz="3600" b="1" dirty="0"/>
            </a:p>
          </p:txBody>
        </p:sp>
      </p:grpSp>
      <p:pic>
        <p:nvPicPr>
          <p:cNvPr id="15" name="image41.jpeg" descr="þÿ"/>
          <p:cNvPicPr/>
          <p:nvPr/>
        </p:nvPicPr>
        <p:blipFill>
          <a:blip r:embed="rId4" cstate="email">
            <a:extLst>
              <a:ext uri="{28A0092B-C50C-407E-A947-70E740481C1C}">
                <a14:useLocalDpi xmlns:a14="http://schemas.microsoft.com/office/drawing/2010/main"/>
              </a:ext>
            </a:extLst>
          </a:blip>
          <a:stretch>
            <a:fillRect/>
          </a:stretch>
        </p:blipFill>
        <p:spPr>
          <a:xfrm>
            <a:off x="1066800" y="1066800"/>
            <a:ext cx="2895600" cy="20574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Underground power lines</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66</a:t>
            </a:fld>
            <a:endParaRPr lang="en-US">
              <a:solidFill>
                <a:srgbClr val="000000">
                  <a:tint val="75000"/>
                </a:srgbClr>
              </a:solidFill>
            </a:endParaRPr>
          </a:p>
        </p:txBody>
      </p:sp>
      <p:sp>
        <p:nvSpPr>
          <p:cNvPr id="4" name="TextBox 3"/>
          <p:cNvSpPr txBox="1"/>
          <p:nvPr/>
        </p:nvSpPr>
        <p:spPr>
          <a:xfrm>
            <a:off x="1017759" y="3318808"/>
            <a:ext cx="7086600" cy="1938992"/>
          </a:xfrm>
          <a:prstGeom prst="rect">
            <a:avLst/>
          </a:prstGeom>
          <a:noFill/>
        </p:spPr>
        <p:txBody>
          <a:bodyPr wrap="square" rtlCol="0">
            <a:spAutoFit/>
          </a:bodyPr>
          <a:lstStyle/>
          <a:p>
            <a:r>
              <a:rPr lang="en-US" sz="4000" b="1" dirty="0" smtClean="0"/>
              <a:t>Case Study:  Laborer electrocuted when jackhammer strikes underground power line</a:t>
            </a:r>
            <a:endParaRPr lang="en-US" sz="4000" b="1" dirty="0"/>
          </a:p>
        </p:txBody>
      </p:sp>
      <p:sp>
        <p:nvSpPr>
          <p:cNvPr id="5" name="TextBox 4"/>
          <p:cNvSpPr txBox="1"/>
          <p:nvPr/>
        </p:nvSpPr>
        <p:spPr>
          <a:xfrm>
            <a:off x="1600200" y="1828800"/>
            <a:ext cx="5943600" cy="769441"/>
          </a:xfrm>
          <a:prstGeom prst="rect">
            <a:avLst/>
          </a:prstGeom>
          <a:solidFill>
            <a:srgbClr val="FFFF00"/>
          </a:solidFill>
          <a:effectLst>
            <a:innerShdw blurRad="114300">
              <a:prstClr val="black"/>
            </a:innerShdw>
          </a:effectLst>
        </p:spPr>
        <p:txBody>
          <a:bodyPr wrap="square" rtlCol="0">
            <a:spAutoFit/>
          </a:bodyPr>
          <a:lstStyle/>
          <a:p>
            <a:pPr algn="ctr"/>
            <a:r>
              <a:rPr lang="en-US" sz="4400" dirty="0" smtClean="0"/>
              <a:t>TEAM 2—Report Back</a:t>
            </a:r>
            <a:endParaRPr lang="en-US" sz="4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Underground line hazards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Potential high voltage</a:t>
            </a:r>
          </a:p>
          <a:p>
            <a:r>
              <a:rPr lang="en-US" dirty="0" smtClean="0"/>
              <a:t>Can’t see them</a:t>
            </a:r>
          </a:p>
          <a:p>
            <a:r>
              <a:rPr lang="en-US" dirty="0" smtClean="0"/>
              <a:t>May be anywhere under construction site</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67</a:t>
            </a:fld>
            <a:endParaRPr lang="en-US">
              <a:solidFill>
                <a:srgbClr val="000000">
                  <a:tint val="75000"/>
                </a:srgbClr>
              </a:solidFill>
            </a:endParaRPr>
          </a:p>
        </p:txBody>
      </p:sp>
      <p:pic>
        <p:nvPicPr>
          <p:cNvPr id="6" name="Picture 5" descr="excavating.jpeg" title="Excavation with potential live line exposure"/>
          <p:cNvPicPr>
            <a:picLocks noChangeAspect="1"/>
          </p:cNvPicPr>
          <p:nvPr/>
        </p:nvPicPr>
        <p:blipFill>
          <a:blip r:embed="rId3" cstate="print"/>
          <a:stretch>
            <a:fillRect/>
          </a:stretch>
        </p:blipFill>
        <p:spPr>
          <a:xfrm>
            <a:off x="1905000" y="3581400"/>
            <a:ext cx="5349551" cy="22860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What is the risk?</a:t>
            </a:r>
            <a:endParaRPr lang="en-US" dirty="0"/>
          </a:p>
        </p:txBody>
      </p:sp>
      <p:sp>
        <p:nvSpPr>
          <p:cNvPr id="3" name="Content Placeholder 2"/>
          <p:cNvSpPr>
            <a:spLocks noGrp="1"/>
          </p:cNvSpPr>
          <p:nvPr>
            <p:ph idx="1"/>
          </p:nvPr>
        </p:nvSpPr>
        <p:spPr>
          <a:xfrm>
            <a:off x="3810000" y="1447800"/>
            <a:ext cx="5181600" cy="4525963"/>
          </a:xfrm>
        </p:spPr>
        <p:txBody>
          <a:bodyPr>
            <a:normAutofit lnSpcReduction="10000"/>
          </a:bodyPr>
          <a:lstStyle/>
          <a:p>
            <a:r>
              <a:rPr lang="en-US" sz="2800" dirty="0" smtClean="0"/>
              <a:t>Excavation equipment contacting energized power line</a:t>
            </a:r>
          </a:p>
          <a:p>
            <a:pPr>
              <a:buNone/>
            </a:pPr>
            <a:endParaRPr lang="en-US" sz="2800" dirty="0" smtClean="0"/>
          </a:p>
          <a:p>
            <a:r>
              <a:rPr lang="en-US" sz="2800" dirty="0" smtClean="0"/>
              <a:t>Handheld power equipment (concrete breakers/pneumatic drills) can penetrate insulation</a:t>
            </a:r>
          </a:p>
          <a:p>
            <a:pPr>
              <a:buNone/>
            </a:pPr>
            <a:endParaRPr lang="en-US" sz="2800" dirty="0" smtClean="0"/>
          </a:p>
          <a:p>
            <a:r>
              <a:rPr lang="en-US" sz="2800" dirty="0" smtClean="0"/>
              <a:t>Hand digging with sharp tools (shovels/picks/pry bars) close to energized conductors</a:t>
            </a:r>
            <a:endParaRPr lang="en-US" sz="2800"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68</a:t>
            </a:fld>
            <a:endParaRPr lang="en-US">
              <a:solidFill>
                <a:srgbClr val="000000">
                  <a:tint val="75000"/>
                </a:srgbClr>
              </a:solidFill>
            </a:endParaRPr>
          </a:p>
        </p:txBody>
      </p:sp>
      <p:pic>
        <p:nvPicPr>
          <p:cNvPr id="5" name="Picture 4" descr="507-72.jpg" title="Muddy soi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3827102"/>
            <a:ext cx="3124200" cy="2345098"/>
          </a:xfrm>
          <a:prstGeom prst="rect">
            <a:avLst/>
          </a:prstGeom>
        </p:spPr>
      </p:pic>
      <p:sp>
        <p:nvSpPr>
          <p:cNvPr id="6" name="TextBox 5"/>
          <p:cNvSpPr txBox="1"/>
          <p:nvPr/>
        </p:nvSpPr>
        <p:spPr>
          <a:xfrm>
            <a:off x="304800" y="1410831"/>
            <a:ext cx="3352800" cy="2246769"/>
          </a:xfrm>
          <a:prstGeom prst="rect">
            <a:avLst/>
          </a:prstGeom>
          <a:solidFill>
            <a:srgbClr val="FFFF00"/>
          </a:solidFill>
          <a:ln w="41275">
            <a:solidFill>
              <a:schemeClr val="tx1"/>
            </a:solidFill>
          </a:ln>
        </p:spPr>
        <p:txBody>
          <a:bodyPr wrap="square" rtlCol="0">
            <a:spAutoFit/>
          </a:bodyPr>
          <a:lstStyle/>
          <a:p>
            <a:pPr algn="ctr"/>
            <a:r>
              <a:rPr lang="en-US" sz="2800" dirty="0" smtClean="0"/>
              <a:t>Without proper planning, these activities put workers at risk for electrocution.</a:t>
            </a:r>
            <a:endParaRPr lang="en-US"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Best practices near underground lines </a:t>
            </a:r>
            <a:endParaRPr lang="en-US" dirty="0"/>
          </a:p>
        </p:txBody>
      </p:sp>
      <p:sp>
        <p:nvSpPr>
          <p:cNvPr id="3" name="Content Placeholder 2"/>
          <p:cNvSpPr>
            <a:spLocks noGrp="1"/>
          </p:cNvSpPr>
          <p:nvPr>
            <p:ph sz="half" idx="1"/>
          </p:nvPr>
        </p:nvSpPr>
        <p:spPr>
          <a:xfrm>
            <a:off x="457200" y="1295401"/>
            <a:ext cx="4953000" cy="4495800"/>
          </a:xfrm>
        </p:spPr>
        <p:txBody>
          <a:bodyPr>
            <a:normAutofit fontScale="55000" lnSpcReduction="20000"/>
          </a:bodyPr>
          <a:lstStyle/>
          <a:p>
            <a:pPr>
              <a:lnSpc>
                <a:spcPct val="120000"/>
              </a:lnSpc>
              <a:spcBef>
                <a:spcPts val="0"/>
              </a:spcBef>
              <a:buFont typeface="Wingdings" pitchFamily="2" charset="2"/>
              <a:buChar char="ü"/>
            </a:pPr>
            <a:r>
              <a:rPr lang="en-US" sz="4600" dirty="0" smtClean="0"/>
              <a:t>Assume lines are energized</a:t>
            </a:r>
          </a:p>
          <a:p>
            <a:pPr>
              <a:lnSpc>
                <a:spcPct val="120000"/>
              </a:lnSpc>
              <a:spcBef>
                <a:spcPts val="0"/>
              </a:spcBef>
              <a:buNone/>
            </a:pPr>
            <a:endParaRPr lang="en-US" sz="4600" dirty="0" smtClean="0"/>
          </a:p>
          <a:p>
            <a:pPr>
              <a:lnSpc>
                <a:spcPct val="120000"/>
              </a:lnSpc>
              <a:spcBef>
                <a:spcPts val="0"/>
              </a:spcBef>
              <a:buFont typeface="Wingdings" pitchFamily="2" charset="2"/>
              <a:buChar char="ü"/>
            </a:pPr>
            <a:r>
              <a:rPr lang="en-US" sz="4600" b="1" dirty="0" smtClean="0"/>
              <a:t>Call 811 </a:t>
            </a:r>
            <a:r>
              <a:rPr lang="en-US" sz="4600" dirty="0" smtClean="0"/>
              <a:t>at least 2 full days before digging to locate and mark lines</a:t>
            </a:r>
          </a:p>
          <a:p>
            <a:pPr>
              <a:lnSpc>
                <a:spcPct val="120000"/>
              </a:lnSpc>
              <a:spcBef>
                <a:spcPts val="0"/>
              </a:spcBef>
              <a:buNone/>
            </a:pPr>
            <a:endParaRPr lang="en-US" sz="4600" dirty="0" smtClean="0"/>
          </a:p>
          <a:p>
            <a:pPr>
              <a:lnSpc>
                <a:spcPct val="120000"/>
              </a:lnSpc>
              <a:spcBef>
                <a:spcPts val="0"/>
              </a:spcBef>
              <a:buFont typeface="Wingdings" pitchFamily="2" charset="2"/>
              <a:buChar char="ü"/>
            </a:pPr>
            <a:r>
              <a:rPr lang="en-US" sz="4600" dirty="0" smtClean="0"/>
              <a:t>Mark excavation area</a:t>
            </a:r>
          </a:p>
          <a:p>
            <a:pPr>
              <a:lnSpc>
                <a:spcPct val="120000"/>
              </a:lnSpc>
              <a:spcBef>
                <a:spcPts val="0"/>
              </a:spcBef>
              <a:buNone/>
            </a:pPr>
            <a:endParaRPr lang="en-US" sz="4600" dirty="0" smtClean="0"/>
          </a:p>
          <a:p>
            <a:pPr>
              <a:lnSpc>
                <a:spcPct val="120000"/>
              </a:lnSpc>
              <a:spcBef>
                <a:spcPts val="0"/>
              </a:spcBef>
              <a:buFont typeface="Wingdings" pitchFamily="2" charset="2"/>
              <a:buChar char="ü"/>
            </a:pPr>
            <a:r>
              <a:rPr lang="en-US" sz="4600" dirty="0" smtClean="0"/>
              <a:t>De-energize if possible</a:t>
            </a:r>
          </a:p>
          <a:p>
            <a:pPr>
              <a:lnSpc>
                <a:spcPct val="120000"/>
              </a:lnSpc>
              <a:spcBef>
                <a:spcPts val="0"/>
              </a:spcBef>
              <a:buNone/>
            </a:pPr>
            <a:endParaRPr lang="en-US" sz="4600" dirty="0" smtClean="0"/>
          </a:p>
          <a:p>
            <a:pPr>
              <a:lnSpc>
                <a:spcPct val="120000"/>
              </a:lnSpc>
              <a:spcBef>
                <a:spcPts val="0"/>
              </a:spcBef>
              <a:buFont typeface="Wingdings" pitchFamily="2" charset="2"/>
              <a:buChar char="ü"/>
            </a:pPr>
            <a:r>
              <a:rPr lang="en-US" sz="4600" dirty="0" smtClean="0"/>
              <a:t>Maintain utility locator marks and follow them</a:t>
            </a:r>
          </a:p>
        </p:txBody>
      </p:sp>
      <p:pic>
        <p:nvPicPr>
          <p:cNvPr id="6" name="Content Placeholder 5" descr="PGE 811 dig alert logo.png" title="811 Know what's below.  811 before you dig."/>
          <p:cNvPicPr>
            <a:picLocks noGrp="1" noChangeAspect="1"/>
          </p:cNvPicPr>
          <p:nvPr>
            <p:ph sz="half" idx="2"/>
          </p:nvPr>
        </p:nvPicPr>
        <p:blipFill>
          <a:blip r:embed="rId3" cstate="print"/>
          <a:stretch>
            <a:fillRect/>
          </a:stretch>
        </p:blipFill>
        <p:spPr>
          <a:xfrm>
            <a:off x="5939589" y="1295401"/>
            <a:ext cx="2671011" cy="2743200"/>
          </a:xfrm>
        </p:spPr>
      </p:pic>
      <p:sp>
        <p:nvSpPr>
          <p:cNvPr id="5" name="Slide Number Placeholder 4"/>
          <p:cNvSpPr>
            <a:spLocks noGrp="1"/>
          </p:cNvSpPr>
          <p:nvPr>
            <p:ph type="sldNum" sz="quarter" idx="12"/>
          </p:nvPr>
        </p:nvSpPr>
        <p:spPr/>
        <p:txBody>
          <a:bodyPr/>
          <a:lstStyle/>
          <a:p>
            <a:fld id="{A385ADA4-7CA8-7D42-9033-52B4A2259F06}" type="slidenum">
              <a:rPr lang="en-US" smtClean="0">
                <a:solidFill>
                  <a:srgbClr val="000000">
                    <a:tint val="75000"/>
                  </a:srgbClr>
                </a:solidFill>
              </a:rPr>
              <a:pPr/>
              <a:t>69</a:t>
            </a:fld>
            <a:endParaRPr lang="en-US" dirty="0">
              <a:solidFill>
                <a:srgbClr val="000000">
                  <a:tint val="75000"/>
                </a:srgbClr>
              </a:solidFill>
            </a:endParaRPr>
          </a:p>
        </p:txBody>
      </p:sp>
      <p:pic>
        <p:nvPicPr>
          <p:cNvPr id="7" name="Picture 6" descr="utilitymarkingcodes.jpg" title="Color code for marking underground utility lin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4264805"/>
            <a:ext cx="3429000" cy="19073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dirty="0" smtClean="0"/>
              <a:t>Five electrical hazards covered</a:t>
            </a:r>
            <a:endParaRPr lang="en-US" dirty="0"/>
          </a:p>
        </p:txBody>
      </p:sp>
      <p:sp>
        <p:nvSpPr>
          <p:cNvPr id="3" name="Content Placeholder 2"/>
          <p:cNvSpPr>
            <a:spLocks noGrp="1"/>
          </p:cNvSpPr>
          <p:nvPr>
            <p:ph idx="1"/>
          </p:nvPr>
        </p:nvSpPr>
        <p:spPr>
          <a:xfrm>
            <a:off x="457200" y="1447801"/>
            <a:ext cx="8229600" cy="4114800"/>
          </a:xfrm>
          <a:ln w="63500" cap="sq">
            <a:gradFill flip="none" rotWithShape="1">
              <a:gsLst>
                <a:gs pos="0">
                  <a:srgbClr val="FFF200"/>
                </a:gs>
                <a:gs pos="45000">
                  <a:srgbClr val="FF7A00"/>
                </a:gs>
                <a:gs pos="70000">
                  <a:srgbClr val="FF0300"/>
                </a:gs>
                <a:gs pos="100000">
                  <a:srgbClr val="4D0808"/>
                </a:gs>
              </a:gsLst>
              <a:path path="circle">
                <a:fillToRect l="100000" t="100000"/>
              </a:path>
              <a:tileRect r="-100000" b="-100000"/>
            </a:gradFill>
          </a:ln>
        </p:spPr>
        <p:txBody>
          <a:bodyPr>
            <a:normAutofit lnSpcReduction="10000"/>
          </a:bodyPr>
          <a:lstStyle/>
          <a:p>
            <a:pPr>
              <a:lnSpc>
                <a:spcPct val="150000"/>
              </a:lnSpc>
            </a:pPr>
            <a:r>
              <a:rPr lang="en-US" b="1" dirty="0" smtClean="0"/>
              <a:t>Contact with live circuits: </a:t>
            </a:r>
            <a:r>
              <a:rPr lang="en-US" sz="3000" b="1" dirty="0" smtClean="0"/>
              <a:t>Power lines</a:t>
            </a:r>
          </a:p>
          <a:p>
            <a:pPr>
              <a:lnSpc>
                <a:spcPct val="150000"/>
              </a:lnSpc>
            </a:pPr>
            <a:r>
              <a:rPr lang="en-US" b="1" dirty="0" smtClean="0"/>
              <a:t>Lack of ground fault protection</a:t>
            </a:r>
          </a:p>
          <a:p>
            <a:pPr>
              <a:lnSpc>
                <a:spcPct val="150000"/>
              </a:lnSpc>
            </a:pPr>
            <a:r>
              <a:rPr lang="en-US" b="1" dirty="0" smtClean="0"/>
              <a:t>Missing or discontinuous path to ground</a:t>
            </a:r>
          </a:p>
          <a:p>
            <a:pPr>
              <a:lnSpc>
                <a:spcPct val="150000"/>
              </a:lnSpc>
            </a:pPr>
            <a:r>
              <a:rPr lang="en-US" b="1" dirty="0" smtClean="0"/>
              <a:t>Equipment not used in manner prescribed</a:t>
            </a:r>
          </a:p>
          <a:p>
            <a:pPr>
              <a:lnSpc>
                <a:spcPct val="150000"/>
              </a:lnSpc>
            </a:pPr>
            <a:r>
              <a:rPr lang="en-US" b="1" dirty="0" smtClean="0"/>
              <a:t>Improper use of extension and flexible cords</a:t>
            </a:r>
            <a:endParaRPr lang="en-US" b="1"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7</a:t>
            </a:fld>
            <a:endParaRPr lang="en-US">
              <a:solidFill>
                <a:srgbClr val="000000">
                  <a:tint val="75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1000"/>
                                        <p:tgtEl>
                                          <p:spTgt spid="3">
                                            <p:txEl>
                                              <p:pRg st="3" end="3"/>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 with care—hand digging</a:t>
            </a:r>
            <a:endParaRPr lang="en-US" dirty="0"/>
          </a:p>
        </p:txBody>
      </p:sp>
      <p:sp>
        <p:nvSpPr>
          <p:cNvPr id="3" name="Content Placeholder 2"/>
          <p:cNvSpPr>
            <a:spLocks noGrp="1"/>
          </p:cNvSpPr>
          <p:nvPr>
            <p:ph sz="half" idx="1"/>
          </p:nvPr>
        </p:nvSpPr>
        <p:spPr>
          <a:xfrm>
            <a:off x="457200" y="1600200"/>
            <a:ext cx="5029200" cy="4525963"/>
          </a:xfrm>
        </p:spPr>
        <p:txBody>
          <a:bodyPr>
            <a:normAutofit lnSpcReduction="10000"/>
          </a:bodyPr>
          <a:lstStyle/>
          <a:p>
            <a:pPr>
              <a:spcBef>
                <a:spcPts val="0"/>
              </a:spcBef>
            </a:pPr>
            <a:r>
              <a:rPr lang="en-US" dirty="0" smtClean="0"/>
              <a:t>Hand dig within 24 inches of each side of marked lines</a:t>
            </a:r>
          </a:p>
          <a:p>
            <a:pPr>
              <a:spcBef>
                <a:spcPts val="0"/>
              </a:spcBef>
              <a:buNone/>
            </a:pPr>
            <a:endParaRPr lang="en-US" dirty="0" smtClean="0"/>
          </a:p>
          <a:p>
            <a:pPr>
              <a:spcBef>
                <a:spcPts val="0"/>
              </a:spcBef>
            </a:pPr>
            <a:r>
              <a:rPr lang="en-US" dirty="0" smtClean="0"/>
              <a:t>Use rounded or blunt-edged fiberglass handled shovel</a:t>
            </a:r>
          </a:p>
          <a:p>
            <a:pPr>
              <a:spcBef>
                <a:spcPts val="0"/>
              </a:spcBef>
              <a:buNone/>
            </a:pPr>
            <a:endParaRPr lang="en-US" dirty="0" smtClean="0"/>
          </a:p>
          <a:p>
            <a:pPr>
              <a:spcBef>
                <a:spcPts val="0"/>
              </a:spcBef>
            </a:pPr>
            <a:r>
              <a:rPr lang="en-US" dirty="0" smtClean="0"/>
              <a:t>See the line with your own eyes</a:t>
            </a:r>
          </a:p>
          <a:p>
            <a:pPr>
              <a:spcBef>
                <a:spcPts val="0"/>
              </a:spcBef>
              <a:buNone/>
            </a:pPr>
            <a:endParaRPr lang="en-US" dirty="0" smtClean="0"/>
          </a:p>
          <a:p>
            <a:pPr>
              <a:spcBef>
                <a:spcPts val="0"/>
              </a:spcBef>
            </a:pPr>
            <a:r>
              <a:rPr lang="en-US" dirty="0" smtClean="0"/>
              <a:t>Don’t use sharp tools or pry against a utility line</a:t>
            </a:r>
          </a:p>
          <a:p>
            <a:endParaRPr lang="en-US" dirty="0"/>
          </a:p>
        </p:txBody>
      </p:sp>
      <p:pic>
        <p:nvPicPr>
          <p:cNvPr id="6" name="Content Placeholder 5" descr="handdigging.jpeg" title="Man in a small ditch with exposed utility line"/>
          <p:cNvPicPr>
            <a:picLocks noGrp="1" noChangeAspect="1"/>
          </p:cNvPicPr>
          <p:nvPr>
            <p:ph sz="half" idx="2"/>
          </p:nvPr>
        </p:nvPicPr>
        <p:blipFill>
          <a:blip r:embed="rId3" cstate="print"/>
          <a:stretch>
            <a:fillRect/>
          </a:stretch>
        </p:blipFill>
        <p:spPr>
          <a:xfrm>
            <a:off x="6096000" y="1524000"/>
            <a:ext cx="2514600" cy="3792511"/>
          </a:xfrm>
        </p:spPr>
      </p:pic>
      <p:sp>
        <p:nvSpPr>
          <p:cNvPr id="5" name="Slide Number Placeholder 4"/>
          <p:cNvSpPr>
            <a:spLocks noGrp="1"/>
          </p:cNvSpPr>
          <p:nvPr>
            <p:ph type="sldNum" sz="quarter" idx="12"/>
          </p:nvPr>
        </p:nvSpPr>
        <p:spPr/>
        <p:txBody>
          <a:bodyPr/>
          <a:lstStyle/>
          <a:p>
            <a:fld id="{A385ADA4-7CA8-7D42-9033-52B4A2259F06}" type="slidenum">
              <a:rPr lang="en-US" smtClean="0">
                <a:solidFill>
                  <a:srgbClr val="000000">
                    <a:tint val="75000"/>
                  </a:srgbClr>
                </a:solidFill>
              </a:rPr>
              <a:pPr/>
              <a:t>70</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you do if you contact a power line?</a:t>
            </a:r>
            <a:endParaRPr lang="en-US" dirty="0"/>
          </a:p>
        </p:txBody>
      </p:sp>
      <p:sp>
        <p:nvSpPr>
          <p:cNvPr id="4" name="Content Placeholder 3"/>
          <p:cNvSpPr>
            <a:spLocks noGrp="1"/>
          </p:cNvSpPr>
          <p:nvPr>
            <p:ph sz="half" idx="2"/>
          </p:nvPr>
        </p:nvSpPr>
        <p:spPr>
          <a:xfrm>
            <a:off x="609600" y="1600200"/>
            <a:ext cx="4038600" cy="4525963"/>
          </a:xfrm>
        </p:spPr>
        <p:txBody>
          <a:bodyPr/>
          <a:lstStyle/>
          <a:p>
            <a:r>
              <a:rPr lang="en-US" dirty="0" smtClean="0"/>
              <a:t>Move equipment to break contact with circuit</a:t>
            </a:r>
          </a:p>
          <a:p>
            <a:r>
              <a:rPr lang="en-US" dirty="0" smtClean="0"/>
              <a:t>Stay on equipment, unless it’s not safe</a:t>
            </a:r>
          </a:p>
          <a:p>
            <a:r>
              <a:rPr lang="en-US" dirty="0" smtClean="0"/>
              <a:t>Call 911</a:t>
            </a:r>
          </a:p>
          <a:p>
            <a:r>
              <a:rPr lang="en-US" dirty="0" smtClean="0"/>
              <a:t>Warn other workers to stay at least 35 feet away</a:t>
            </a:r>
            <a:endParaRPr lang="en-US" dirty="0"/>
          </a:p>
        </p:txBody>
      </p:sp>
      <p:sp>
        <p:nvSpPr>
          <p:cNvPr id="5" name="Slide Number Placeholder 4"/>
          <p:cNvSpPr>
            <a:spLocks noGrp="1"/>
          </p:cNvSpPr>
          <p:nvPr>
            <p:ph type="sldNum" sz="quarter" idx="12"/>
          </p:nvPr>
        </p:nvSpPr>
        <p:spPr/>
        <p:txBody>
          <a:bodyPr/>
          <a:lstStyle/>
          <a:p>
            <a:fld id="{A385ADA4-7CA8-7D42-9033-52B4A2259F06}" type="slidenum">
              <a:rPr lang="en-US" smtClean="0">
                <a:solidFill>
                  <a:srgbClr val="000000">
                    <a:tint val="75000"/>
                  </a:srgbClr>
                </a:solidFill>
              </a:rPr>
              <a:pPr/>
              <a:t>71</a:t>
            </a:fld>
            <a:endParaRPr lang="en-US" dirty="0">
              <a:solidFill>
                <a:srgbClr val="000000">
                  <a:tint val="75000"/>
                </a:srgbClr>
              </a:solidFill>
            </a:endParaRPr>
          </a:p>
        </p:txBody>
      </p:sp>
      <p:sp>
        <p:nvSpPr>
          <p:cNvPr id="9" name="TextBox 8"/>
          <p:cNvSpPr txBox="1"/>
          <p:nvPr/>
        </p:nvSpPr>
        <p:spPr>
          <a:xfrm>
            <a:off x="4724400" y="1219200"/>
            <a:ext cx="4267200" cy="2523768"/>
          </a:xfrm>
          <a:prstGeom prst="rect">
            <a:avLst/>
          </a:prstGeom>
          <a:solidFill>
            <a:srgbClr val="FFFF00"/>
          </a:solidFill>
          <a:ln>
            <a:solidFill>
              <a:schemeClr val="tx1"/>
            </a:solidFill>
          </a:ln>
        </p:spPr>
        <p:txBody>
          <a:bodyPr wrap="square" rtlCol="0">
            <a:spAutoFit/>
          </a:bodyPr>
          <a:lstStyle/>
          <a:p>
            <a:r>
              <a:rPr lang="en-US" sz="2000" dirty="0" smtClean="0"/>
              <a:t>If you have to get off equipment:</a:t>
            </a:r>
          </a:p>
          <a:p>
            <a:pPr marL="457200" indent="-457200">
              <a:buClr>
                <a:srgbClr val="FF0000"/>
              </a:buClr>
              <a:buFont typeface="Wingdings" pitchFamily="2" charset="2"/>
              <a:buChar char="ü"/>
            </a:pPr>
            <a:r>
              <a:rPr lang="en-US" sz="2000" dirty="0" smtClean="0"/>
              <a:t>Don’t run!</a:t>
            </a:r>
          </a:p>
          <a:p>
            <a:pPr marL="457200" indent="-457200">
              <a:buClr>
                <a:srgbClr val="FF0000"/>
              </a:buClr>
              <a:buFont typeface="Wingdings" pitchFamily="2" charset="2"/>
              <a:buChar char="ü"/>
            </a:pPr>
            <a:r>
              <a:rPr lang="en-US" sz="2000" dirty="0" smtClean="0"/>
              <a:t>Jump clear with both feet together</a:t>
            </a:r>
          </a:p>
          <a:p>
            <a:pPr marL="457200" indent="-457200">
              <a:buClr>
                <a:srgbClr val="FF0000"/>
              </a:buClr>
              <a:buFont typeface="Wingdings" pitchFamily="2" charset="2"/>
              <a:buChar char="ü"/>
            </a:pPr>
            <a:r>
              <a:rPr lang="en-US" sz="2000" dirty="0" smtClean="0"/>
              <a:t>Don’t touch any part of equipment when you’re on ground</a:t>
            </a:r>
          </a:p>
          <a:p>
            <a:pPr marL="457200" indent="-457200">
              <a:buClr>
                <a:srgbClr val="FF0000"/>
              </a:buClr>
              <a:buFont typeface="Wingdings" pitchFamily="2" charset="2"/>
              <a:buChar char="ü"/>
            </a:pPr>
            <a:r>
              <a:rPr lang="en-US" sz="2000" dirty="0" smtClean="0"/>
              <a:t>Shuffle away with small steps or hop away keeping feet together</a:t>
            </a:r>
          </a:p>
          <a:p>
            <a:pPr>
              <a:buFont typeface="Wingdings" pitchFamily="2" charset="2"/>
              <a:buChar char="ü"/>
            </a:pPr>
            <a:endParaRPr lang="en-US" dirty="0"/>
          </a:p>
        </p:txBody>
      </p:sp>
      <p:pic>
        <p:nvPicPr>
          <p:cNvPr id="8" name="Content Placeholder 7" descr="PGEpwr line jumpoffequip.jpg" title="Man standing next to an industrial truck"/>
          <p:cNvPicPr>
            <a:picLocks noGrp="1" noChangeAspect="1"/>
          </p:cNvPicPr>
          <p:nvPr>
            <p:ph sz="half" idx="1"/>
          </p:nvPr>
        </p:nvPicPr>
        <p:blipFill>
          <a:blip r:embed="rId3" cstate="print"/>
          <a:stretch>
            <a:fillRect/>
          </a:stretch>
        </p:blipFill>
        <p:spPr>
          <a:xfrm>
            <a:off x="6096000" y="3511373"/>
            <a:ext cx="2019300" cy="2700815"/>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a co-worker hits a power line?</a:t>
            </a:r>
            <a:endParaRPr lang="en-US" dirty="0"/>
          </a:p>
        </p:txBody>
      </p:sp>
      <p:sp>
        <p:nvSpPr>
          <p:cNvPr id="3" name="Content Placeholder 2"/>
          <p:cNvSpPr>
            <a:spLocks noGrp="1"/>
          </p:cNvSpPr>
          <p:nvPr>
            <p:ph idx="1"/>
          </p:nvPr>
        </p:nvSpPr>
        <p:spPr>
          <a:xfrm>
            <a:off x="457200" y="1371600"/>
            <a:ext cx="5029200" cy="4343399"/>
          </a:xfrm>
        </p:spPr>
        <p:txBody>
          <a:bodyPr>
            <a:noAutofit/>
          </a:bodyPr>
          <a:lstStyle/>
          <a:p>
            <a:r>
              <a:rPr lang="en-US" sz="4000" dirty="0" smtClean="0"/>
              <a:t>Stay clear</a:t>
            </a:r>
          </a:p>
          <a:p>
            <a:r>
              <a:rPr lang="en-US" sz="4000" dirty="0" smtClean="0"/>
              <a:t>Call 911</a:t>
            </a:r>
          </a:p>
          <a:p>
            <a:r>
              <a:rPr lang="en-US" sz="4000" dirty="0" smtClean="0"/>
              <a:t>Don’t try to rescue victim</a:t>
            </a:r>
          </a:p>
          <a:p>
            <a:r>
              <a:rPr lang="en-US" sz="4000" dirty="0" smtClean="0"/>
              <a:t>Stay away until circuit is de-energized</a:t>
            </a:r>
            <a:endParaRPr lang="en-US" sz="4000"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72</a:t>
            </a:fld>
            <a:endParaRPr lang="en-US">
              <a:solidFill>
                <a:srgbClr val="000000">
                  <a:tint val="75000"/>
                </a:srgbClr>
              </a:solidFill>
            </a:endParaRPr>
          </a:p>
        </p:txBody>
      </p:sp>
      <p:pic>
        <p:nvPicPr>
          <p:cNvPr id="6" name="Picture 5" descr="fromF4PPT.jpg" title="Machinery hitting power li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3934" y="1371601"/>
            <a:ext cx="3993865" cy="26670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Hidden electrical hazards</a:t>
            </a:r>
            <a:endParaRPr lang="en-US" dirty="0"/>
          </a:p>
        </p:txBody>
      </p:sp>
      <p:sp>
        <p:nvSpPr>
          <p:cNvPr id="5" name="Content Placeholder 4"/>
          <p:cNvSpPr>
            <a:spLocks noGrp="1"/>
          </p:cNvSpPr>
          <p:nvPr>
            <p:ph idx="1"/>
          </p:nvPr>
        </p:nvSpPr>
        <p:spPr>
          <a:xfrm>
            <a:off x="457200" y="1371600"/>
            <a:ext cx="5257800" cy="4754563"/>
          </a:xfrm>
        </p:spPr>
        <p:txBody>
          <a:bodyPr>
            <a:normAutofit/>
          </a:bodyPr>
          <a:lstStyle/>
          <a:p>
            <a:r>
              <a:rPr lang="en-US" dirty="0" smtClean="0"/>
              <a:t>Energized conductors can be concealed in walls, floors, ceilings</a:t>
            </a:r>
          </a:p>
          <a:p>
            <a:r>
              <a:rPr lang="en-US" dirty="0" smtClean="0"/>
              <a:t>Drilling, cutting, demolition may expose workers to live circuits </a:t>
            </a:r>
          </a:p>
          <a:p>
            <a:r>
              <a:rPr lang="en-US" dirty="0" smtClean="0"/>
              <a:t>Energized conductors don’t look any different from de-energized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73</a:t>
            </a:fld>
            <a:endParaRPr lang="en-US">
              <a:solidFill>
                <a:srgbClr val="000000">
                  <a:tint val="75000"/>
                </a:srgbClr>
              </a:solidFill>
            </a:endParaRPr>
          </a:p>
        </p:txBody>
      </p:sp>
      <p:pic>
        <p:nvPicPr>
          <p:cNvPr id="7" name="Picture 6" descr="2bathroom remodel.png" title="Wall with exposed wir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981200"/>
            <a:ext cx="3149413" cy="3733800"/>
          </a:xfrm>
          <a:prstGeom prst="rect">
            <a:avLst/>
          </a:prstGeom>
        </p:spPr>
      </p:pic>
      <p:sp>
        <p:nvSpPr>
          <p:cNvPr id="8" name="TextBox 7"/>
          <p:cNvSpPr txBox="1"/>
          <p:nvPr/>
        </p:nvSpPr>
        <p:spPr>
          <a:xfrm>
            <a:off x="6400800" y="5791200"/>
            <a:ext cx="1905000" cy="246221"/>
          </a:xfrm>
          <a:prstGeom prst="rect">
            <a:avLst/>
          </a:prstGeom>
          <a:noFill/>
        </p:spPr>
        <p:txBody>
          <a:bodyPr wrap="square" rtlCol="0">
            <a:spAutoFit/>
          </a:bodyPr>
          <a:lstStyle/>
          <a:p>
            <a:r>
              <a:rPr lang="en-US" sz="1000" dirty="0" smtClean="0"/>
              <a:t>Photo courtesy of </a:t>
            </a:r>
            <a:r>
              <a:rPr lang="en-US" sz="1000" dirty="0" err="1" smtClean="0"/>
              <a:t>L.Vergeront</a:t>
            </a:r>
            <a:endParaRPr lang="en-US" sz="1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01000" cy="1020762"/>
          </a:xfrm>
        </p:spPr>
        <p:txBody>
          <a:bodyPr/>
          <a:lstStyle/>
          <a:p>
            <a:r>
              <a:rPr lang="en-US" dirty="0" smtClean="0"/>
              <a:t>Employers must assess hazards</a:t>
            </a:r>
            <a:endParaRPr lang="en-US" dirty="0"/>
          </a:p>
        </p:txBody>
      </p:sp>
      <p:sp>
        <p:nvSpPr>
          <p:cNvPr id="3" name="Content Placeholder 2"/>
          <p:cNvSpPr>
            <a:spLocks noGrp="1"/>
          </p:cNvSpPr>
          <p:nvPr>
            <p:ph idx="1"/>
          </p:nvPr>
        </p:nvSpPr>
        <p:spPr>
          <a:xfrm>
            <a:off x="685800" y="2209800"/>
            <a:ext cx="7696200" cy="3505200"/>
          </a:xfrm>
        </p:spPr>
        <p:txBody>
          <a:bodyPr/>
          <a:lstStyle/>
          <a:p>
            <a:pPr>
              <a:buFont typeface="Wingdings" pitchFamily="2" charset="2"/>
              <a:buChar char="ü"/>
            </a:pPr>
            <a:r>
              <a:rPr lang="en-US" dirty="0" smtClean="0"/>
              <a:t>Locate energized circuits, exposed or concealed, before work is begun</a:t>
            </a:r>
          </a:p>
          <a:p>
            <a:pPr>
              <a:buFont typeface="Wingdings" pitchFamily="2" charset="2"/>
              <a:buChar char="ü"/>
            </a:pPr>
            <a:r>
              <a:rPr lang="en-US" dirty="0" smtClean="0"/>
              <a:t>Mark location of energized circuits</a:t>
            </a:r>
          </a:p>
          <a:p>
            <a:pPr>
              <a:buFont typeface="Wingdings" pitchFamily="2" charset="2"/>
              <a:buChar char="ü"/>
            </a:pPr>
            <a:r>
              <a:rPr lang="en-US" dirty="0" smtClean="0"/>
              <a:t>Post warning signs</a:t>
            </a:r>
          </a:p>
          <a:p>
            <a:pPr>
              <a:buFont typeface="Wingdings" pitchFamily="2" charset="2"/>
              <a:buChar char="ü"/>
            </a:pPr>
            <a:r>
              <a:rPr lang="en-US" dirty="0" smtClean="0"/>
              <a:t>Advise workers of location, hazards, and protective measures</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74</a:t>
            </a:fld>
            <a:endParaRPr lang="en-US">
              <a:solidFill>
                <a:srgbClr val="000000">
                  <a:tint val="75000"/>
                </a:srgbClr>
              </a:solidFill>
            </a:endParaRPr>
          </a:p>
        </p:txBody>
      </p:sp>
      <p:sp>
        <p:nvSpPr>
          <p:cNvPr id="5" name="TextBox 4"/>
          <p:cNvSpPr txBox="1"/>
          <p:nvPr/>
        </p:nvSpPr>
        <p:spPr>
          <a:xfrm>
            <a:off x="914400" y="1548825"/>
            <a:ext cx="4495800" cy="584775"/>
          </a:xfrm>
          <a:prstGeom prst="rect">
            <a:avLst/>
          </a:prstGeom>
          <a:noFill/>
        </p:spPr>
        <p:txBody>
          <a:bodyPr wrap="square" rtlCol="0">
            <a:spAutoFit/>
          </a:bodyPr>
          <a:lstStyle/>
          <a:p>
            <a:r>
              <a:rPr lang="en-US" sz="3200" b="1" dirty="0" smtClean="0"/>
              <a:t>These steps are required:</a:t>
            </a:r>
            <a:endParaRPr lang="en-US" sz="3200"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Best practice—de-energize circuits</a:t>
            </a:r>
            <a:endParaRPr lang="en-US" dirty="0"/>
          </a:p>
        </p:txBody>
      </p:sp>
      <p:pic>
        <p:nvPicPr>
          <p:cNvPr id="5" name="Content Placeholder 4" descr="3958-72.jpg" title="Machinery with LOTO Sign saying &quot;Do Not Operate&quo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524000"/>
            <a:ext cx="2851771" cy="3962400"/>
          </a:xfrm>
        </p:spPr>
      </p:pic>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75</a:t>
            </a:fld>
            <a:endParaRPr lang="en-US">
              <a:solidFill>
                <a:srgbClr val="000000">
                  <a:tint val="75000"/>
                </a:srgbClr>
              </a:solidFill>
            </a:endParaRPr>
          </a:p>
        </p:txBody>
      </p:sp>
      <p:pic>
        <p:nvPicPr>
          <p:cNvPr id="6" name="Picture 5" descr="Picture1.jpg" title="Exposed circuit breaker with &quot;Danger&quot; Sign"/>
          <p:cNvPicPr>
            <a:picLocks noChangeAspect="1"/>
          </p:cNvPicPr>
          <p:nvPr/>
        </p:nvPicPr>
        <p:blipFill>
          <a:blip r:embed="rId4" cstate="print"/>
          <a:stretch>
            <a:fillRect/>
          </a:stretch>
        </p:blipFill>
        <p:spPr>
          <a:xfrm>
            <a:off x="6553200" y="1524000"/>
            <a:ext cx="2384385" cy="2882096"/>
          </a:xfrm>
          <a:prstGeom prst="rect">
            <a:avLst/>
          </a:prstGeom>
        </p:spPr>
      </p:pic>
      <p:pic>
        <p:nvPicPr>
          <p:cNvPr id="7" name="Picture 6" descr="41.jpg" title="Exposed Circuit Breaker 2 with &quot;Danger&quot; Sign"/>
          <p:cNvPicPr>
            <a:picLocks noChangeAspect="1"/>
          </p:cNvPicPr>
          <p:nvPr/>
        </p:nvPicPr>
        <p:blipFill>
          <a:blip r:embed="rId5" cstate="print"/>
          <a:stretch>
            <a:fillRect/>
          </a:stretch>
        </p:blipFill>
        <p:spPr>
          <a:xfrm>
            <a:off x="3352800" y="1752600"/>
            <a:ext cx="3175000" cy="2641600"/>
          </a:xfrm>
          <a:prstGeom prst="rect">
            <a:avLst/>
          </a:prstGeom>
        </p:spPr>
      </p:pic>
      <p:sp>
        <p:nvSpPr>
          <p:cNvPr id="8" name="TextBox 7"/>
          <p:cNvSpPr txBox="1"/>
          <p:nvPr/>
        </p:nvSpPr>
        <p:spPr>
          <a:xfrm>
            <a:off x="3505200" y="4800600"/>
            <a:ext cx="5334000" cy="707886"/>
          </a:xfrm>
          <a:prstGeom prst="rect">
            <a:avLst/>
          </a:prstGeom>
          <a:solidFill>
            <a:srgbClr val="FF0000"/>
          </a:solidFill>
        </p:spPr>
        <p:txBody>
          <a:bodyPr wrap="square" rtlCol="0">
            <a:spAutoFit/>
          </a:bodyPr>
          <a:lstStyle/>
          <a:p>
            <a:r>
              <a:rPr lang="en-US" sz="4000" dirty="0" smtClean="0">
                <a:solidFill>
                  <a:srgbClr val="FFFF00"/>
                </a:solidFill>
              </a:rPr>
              <a:t>Lock Out/Tag Out (LOTO)</a:t>
            </a:r>
            <a:endParaRPr lang="en-US" sz="4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normAutofit lnSpcReduction="10000"/>
          </a:bodyPr>
          <a:lstStyle/>
          <a:p>
            <a:r>
              <a:rPr lang="en-US" dirty="0" smtClean="0"/>
              <a:t>Always maintain a minimum distance of ___</a:t>
            </a:r>
            <a:r>
              <a:rPr lang="en-US" u="sng" dirty="0" smtClean="0"/>
              <a:t>__</a:t>
            </a:r>
            <a:r>
              <a:rPr lang="en-US" dirty="0" smtClean="0"/>
              <a:t>______from overhead power lines.</a:t>
            </a:r>
          </a:p>
          <a:p>
            <a:r>
              <a:rPr lang="en-US" dirty="0" smtClean="0"/>
              <a:t>What should contractors do before digging?</a:t>
            </a:r>
          </a:p>
          <a:p>
            <a:pPr>
              <a:buNone/>
            </a:pPr>
            <a:endParaRPr lang="en-US" dirty="0" smtClean="0"/>
          </a:p>
          <a:p>
            <a:r>
              <a:rPr lang="en-US" dirty="0" smtClean="0"/>
              <a:t>Always assume lines are what?</a:t>
            </a:r>
          </a:p>
          <a:p>
            <a:r>
              <a:rPr lang="en-US" dirty="0" smtClean="0"/>
              <a:t>T/F  Metal ladders are OK to use around electrical hazards.</a:t>
            </a:r>
          </a:p>
          <a:p>
            <a:r>
              <a:rPr lang="en-US" dirty="0" smtClean="0"/>
              <a:t>Best way to protect from live circuits is to do what?</a:t>
            </a:r>
          </a:p>
          <a:p>
            <a:endParaRPr lang="en-US" dirty="0"/>
          </a:p>
        </p:txBody>
      </p:sp>
      <p:sp>
        <p:nvSpPr>
          <p:cNvPr id="2" name="Title 1"/>
          <p:cNvSpPr>
            <a:spLocks noGrp="1"/>
          </p:cNvSpPr>
          <p:nvPr>
            <p:ph type="title"/>
          </p:nvPr>
        </p:nvSpPr>
        <p:spPr>
          <a:xfrm>
            <a:off x="457200" y="274638"/>
            <a:ext cx="8229600" cy="868362"/>
          </a:xfrm>
        </p:spPr>
        <p:txBody>
          <a:bodyPr/>
          <a:lstStyle/>
          <a:p>
            <a:r>
              <a:rPr lang="en-US" dirty="0" smtClean="0"/>
              <a:t>Review Quiz</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76</a:t>
            </a:fld>
            <a:endParaRPr lang="en-US">
              <a:solidFill>
                <a:srgbClr val="000000">
                  <a:tint val="75000"/>
                </a:srgbClr>
              </a:solidFill>
            </a:endParaRPr>
          </a:p>
        </p:txBody>
      </p:sp>
      <p:sp>
        <p:nvSpPr>
          <p:cNvPr id="5" name="TextBox 4"/>
          <p:cNvSpPr txBox="1"/>
          <p:nvPr/>
        </p:nvSpPr>
        <p:spPr>
          <a:xfrm>
            <a:off x="1219200" y="1600200"/>
            <a:ext cx="1371600" cy="584775"/>
          </a:xfrm>
          <a:prstGeom prst="rect">
            <a:avLst/>
          </a:prstGeom>
          <a:noFill/>
        </p:spPr>
        <p:txBody>
          <a:bodyPr wrap="square" rtlCol="0">
            <a:spAutoFit/>
          </a:bodyPr>
          <a:lstStyle/>
          <a:p>
            <a:r>
              <a:rPr lang="en-US" sz="3200" b="1" dirty="0" smtClean="0">
                <a:solidFill>
                  <a:srgbClr val="FF0000"/>
                </a:solidFill>
              </a:rPr>
              <a:t>10 feet</a:t>
            </a:r>
            <a:endParaRPr lang="en-US" sz="3200" b="1" dirty="0">
              <a:solidFill>
                <a:srgbClr val="FF0000"/>
              </a:solidFill>
            </a:endParaRPr>
          </a:p>
        </p:txBody>
      </p:sp>
      <p:sp>
        <p:nvSpPr>
          <p:cNvPr id="6" name="TextBox 5"/>
          <p:cNvSpPr txBox="1"/>
          <p:nvPr/>
        </p:nvSpPr>
        <p:spPr>
          <a:xfrm>
            <a:off x="990600" y="2667000"/>
            <a:ext cx="4038600" cy="584775"/>
          </a:xfrm>
          <a:prstGeom prst="rect">
            <a:avLst/>
          </a:prstGeom>
          <a:noFill/>
        </p:spPr>
        <p:txBody>
          <a:bodyPr wrap="square" rtlCol="0">
            <a:spAutoFit/>
          </a:bodyPr>
          <a:lstStyle/>
          <a:p>
            <a:r>
              <a:rPr lang="en-US" sz="3200" b="1" dirty="0" smtClean="0">
                <a:solidFill>
                  <a:srgbClr val="FF0000"/>
                </a:solidFill>
              </a:rPr>
              <a:t>Call 811 to locate lines</a:t>
            </a:r>
            <a:endParaRPr lang="en-US" sz="3200" b="1" dirty="0">
              <a:solidFill>
                <a:srgbClr val="FF0000"/>
              </a:solidFill>
            </a:endParaRPr>
          </a:p>
        </p:txBody>
      </p:sp>
      <p:sp>
        <p:nvSpPr>
          <p:cNvPr id="7" name="TextBox 6"/>
          <p:cNvSpPr txBox="1"/>
          <p:nvPr/>
        </p:nvSpPr>
        <p:spPr>
          <a:xfrm>
            <a:off x="6248400" y="3276600"/>
            <a:ext cx="1828800" cy="584775"/>
          </a:xfrm>
          <a:prstGeom prst="rect">
            <a:avLst/>
          </a:prstGeom>
          <a:noFill/>
        </p:spPr>
        <p:txBody>
          <a:bodyPr wrap="square" rtlCol="0">
            <a:spAutoFit/>
          </a:bodyPr>
          <a:lstStyle/>
          <a:p>
            <a:r>
              <a:rPr lang="en-US" sz="3200" b="1" dirty="0" smtClean="0">
                <a:solidFill>
                  <a:srgbClr val="FF0000"/>
                </a:solidFill>
              </a:rPr>
              <a:t>Energized</a:t>
            </a:r>
            <a:endParaRPr lang="en-US" sz="3200" b="1" dirty="0">
              <a:solidFill>
                <a:srgbClr val="FF0000"/>
              </a:solidFill>
            </a:endParaRPr>
          </a:p>
        </p:txBody>
      </p:sp>
      <p:sp>
        <p:nvSpPr>
          <p:cNvPr id="8" name="TextBox 7"/>
          <p:cNvSpPr txBox="1"/>
          <p:nvPr/>
        </p:nvSpPr>
        <p:spPr>
          <a:xfrm>
            <a:off x="3886200" y="4215825"/>
            <a:ext cx="5181600" cy="584775"/>
          </a:xfrm>
          <a:prstGeom prst="rect">
            <a:avLst/>
          </a:prstGeom>
          <a:noFill/>
        </p:spPr>
        <p:txBody>
          <a:bodyPr wrap="square" rtlCol="0">
            <a:spAutoFit/>
          </a:bodyPr>
          <a:lstStyle/>
          <a:p>
            <a:r>
              <a:rPr lang="en-US" sz="3200" b="1" dirty="0" smtClean="0">
                <a:solidFill>
                  <a:srgbClr val="FF0000"/>
                </a:solidFill>
              </a:rPr>
              <a:t>FALSE!  Only non-conductive</a:t>
            </a:r>
            <a:endParaRPr lang="en-US" sz="3200" b="1" dirty="0">
              <a:solidFill>
                <a:srgbClr val="FF0000"/>
              </a:solidFill>
            </a:endParaRPr>
          </a:p>
        </p:txBody>
      </p:sp>
      <p:sp>
        <p:nvSpPr>
          <p:cNvPr id="9" name="TextBox 8"/>
          <p:cNvSpPr txBox="1"/>
          <p:nvPr/>
        </p:nvSpPr>
        <p:spPr>
          <a:xfrm>
            <a:off x="2209800" y="5206425"/>
            <a:ext cx="4953000" cy="584775"/>
          </a:xfrm>
          <a:prstGeom prst="rect">
            <a:avLst/>
          </a:prstGeom>
          <a:noFill/>
        </p:spPr>
        <p:txBody>
          <a:bodyPr wrap="square" rtlCol="0">
            <a:spAutoFit/>
          </a:bodyPr>
          <a:lstStyle/>
          <a:p>
            <a:r>
              <a:rPr lang="en-US" sz="3200" b="1" dirty="0" smtClean="0">
                <a:solidFill>
                  <a:srgbClr val="FF0000"/>
                </a:solidFill>
              </a:rPr>
              <a:t>De-energize them and LOTO</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 related to grounding</a:t>
            </a:r>
            <a:endParaRPr lang="en-US" dirty="0"/>
          </a:p>
        </p:txBody>
      </p:sp>
      <p:sp>
        <p:nvSpPr>
          <p:cNvPr id="8" name="Text Placeholder 7"/>
          <p:cNvSpPr>
            <a:spLocks noGrp="1"/>
          </p:cNvSpPr>
          <p:nvPr>
            <p:ph type="body" idx="1"/>
          </p:nvPr>
        </p:nvSpPr>
        <p:spPr/>
        <p:txBody>
          <a:bodyPr/>
          <a:lstStyle/>
          <a:p>
            <a:r>
              <a:rPr lang="en-US" dirty="0" smtClean="0"/>
              <a:t>A Quick Review</a:t>
            </a:r>
            <a:endParaRPr lang="en-US" dirty="0"/>
          </a:p>
        </p:txBody>
      </p:sp>
      <p:sp>
        <p:nvSpPr>
          <p:cNvPr id="3" name="Content Placeholder 2"/>
          <p:cNvSpPr>
            <a:spLocks noGrp="1"/>
          </p:cNvSpPr>
          <p:nvPr>
            <p:ph sz="half" idx="2"/>
          </p:nvPr>
        </p:nvSpPr>
        <p:spPr>
          <a:xfrm>
            <a:off x="457200" y="2174875"/>
            <a:ext cx="2438400" cy="3951288"/>
          </a:xfrm>
        </p:spPr>
        <p:txBody>
          <a:bodyPr/>
          <a:lstStyle/>
          <a:p>
            <a:r>
              <a:rPr lang="en-US" dirty="0" smtClean="0"/>
              <a:t>Grounding</a:t>
            </a:r>
          </a:p>
          <a:p>
            <a:pPr>
              <a:buNone/>
            </a:pPr>
            <a:endParaRPr lang="en-US" dirty="0" smtClean="0"/>
          </a:p>
          <a:p>
            <a:r>
              <a:rPr lang="en-US" dirty="0" smtClean="0"/>
              <a:t>Ground wire</a:t>
            </a:r>
          </a:p>
          <a:p>
            <a:pPr>
              <a:buNone/>
            </a:pPr>
            <a:endParaRPr lang="en-US" dirty="0" smtClean="0"/>
          </a:p>
          <a:p>
            <a:r>
              <a:rPr lang="en-US" dirty="0" smtClean="0"/>
              <a:t>Resistance</a:t>
            </a:r>
          </a:p>
          <a:p>
            <a:pPr>
              <a:buNone/>
            </a:pPr>
            <a:endParaRPr lang="en-US" dirty="0" smtClean="0"/>
          </a:p>
          <a:p>
            <a:r>
              <a:rPr lang="en-US" dirty="0" smtClean="0"/>
              <a:t>Ground fault</a:t>
            </a:r>
          </a:p>
        </p:txBody>
      </p:sp>
      <p:sp>
        <p:nvSpPr>
          <p:cNvPr id="10" name="Content Placeholder 9"/>
          <p:cNvSpPr>
            <a:spLocks noGrp="1"/>
          </p:cNvSpPr>
          <p:nvPr>
            <p:ph sz="quarter" idx="4"/>
          </p:nvPr>
        </p:nvSpPr>
        <p:spPr>
          <a:xfrm>
            <a:off x="2971800" y="2174875"/>
            <a:ext cx="6019800" cy="3692525"/>
          </a:xfrm>
        </p:spPr>
        <p:txBody>
          <a:bodyPr>
            <a:normAutofit/>
          </a:bodyPr>
          <a:lstStyle/>
          <a:p>
            <a:pPr>
              <a:buNone/>
            </a:pPr>
            <a:r>
              <a:rPr lang="en-US" dirty="0" smtClean="0">
                <a:solidFill>
                  <a:srgbClr val="FF0000"/>
                </a:solidFill>
              </a:rPr>
              <a:t>Physical electrical connection to the earth</a:t>
            </a:r>
          </a:p>
          <a:p>
            <a:pPr>
              <a:buNone/>
            </a:pPr>
            <a:endParaRPr lang="en-US" dirty="0" smtClean="0">
              <a:solidFill>
                <a:srgbClr val="FF0000"/>
              </a:solidFill>
            </a:endParaRPr>
          </a:p>
          <a:p>
            <a:pPr>
              <a:buNone/>
            </a:pPr>
            <a:r>
              <a:rPr lang="en-US" dirty="0" smtClean="0">
                <a:solidFill>
                  <a:srgbClr val="FF0000"/>
                </a:solidFill>
              </a:rPr>
              <a:t>Conductor taking fault current safely to ground</a:t>
            </a:r>
          </a:p>
          <a:p>
            <a:pPr>
              <a:buNone/>
            </a:pPr>
            <a:endParaRPr lang="en-US" dirty="0" smtClean="0">
              <a:solidFill>
                <a:srgbClr val="FF0000"/>
              </a:solidFill>
            </a:endParaRPr>
          </a:p>
          <a:p>
            <a:pPr>
              <a:buNone/>
            </a:pPr>
            <a:r>
              <a:rPr lang="en-US" dirty="0" smtClean="0">
                <a:solidFill>
                  <a:srgbClr val="FF0000"/>
                </a:solidFill>
              </a:rPr>
              <a:t>Opposition to current flow</a:t>
            </a:r>
          </a:p>
          <a:p>
            <a:pPr>
              <a:buNone/>
            </a:pPr>
            <a:endParaRPr lang="en-US" dirty="0" smtClean="0">
              <a:solidFill>
                <a:srgbClr val="FF0000"/>
              </a:solidFill>
            </a:endParaRPr>
          </a:p>
          <a:p>
            <a:pPr marL="0" indent="0">
              <a:buNone/>
            </a:pPr>
            <a:r>
              <a:rPr lang="en-US" dirty="0" smtClean="0">
                <a:solidFill>
                  <a:srgbClr val="FF0000"/>
                </a:solidFill>
              </a:rPr>
              <a:t>Current flows through grounded connection, not through intended load</a:t>
            </a:r>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77</a:t>
            </a:fld>
            <a:endParaRPr lang="en-US">
              <a:solidFill>
                <a:srgbClr val="000000">
                  <a:tint val="75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checkerboard(across)">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checkerboard(across)">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checkerboard(across)">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normAutofit fontScale="90000"/>
          </a:bodyPr>
          <a:lstStyle/>
          <a:p>
            <a:r>
              <a:rPr lang="en-US" dirty="0" smtClean="0"/>
              <a:t>Hazard #2</a:t>
            </a:r>
            <a:br>
              <a:rPr lang="en-US" dirty="0" smtClean="0"/>
            </a:br>
            <a:r>
              <a:rPr lang="en-US" dirty="0" smtClean="0"/>
              <a:t>Lack of ground fault protection</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78</a:t>
            </a:fld>
            <a:endParaRPr lang="en-US">
              <a:solidFill>
                <a:srgbClr val="000000">
                  <a:tint val="75000"/>
                </a:srgbClr>
              </a:solidFill>
            </a:endParaRPr>
          </a:p>
        </p:txBody>
      </p:sp>
      <p:sp>
        <p:nvSpPr>
          <p:cNvPr id="4" name="TextBox 3"/>
          <p:cNvSpPr txBox="1"/>
          <p:nvPr/>
        </p:nvSpPr>
        <p:spPr>
          <a:xfrm>
            <a:off x="1600200" y="2057400"/>
            <a:ext cx="5943600" cy="769441"/>
          </a:xfrm>
          <a:prstGeom prst="rect">
            <a:avLst/>
          </a:prstGeom>
          <a:solidFill>
            <a:srgbClr val="FFFF00"/>
          </a:solidFill>
          <a:effectLst>
            <a:innerShdw blurRad="114300">
              <a:prstClr val="black"/>
            </a:innerShdw>
          </a:effectLst>
        </p:spPr>
        <p:txBody>
          <a:bodyPr wrap="square" rtlCol="0">
            <a:spAutoFit/>
          </a:bodyPr>
          <a:lstStyle/>
          <a:p>
            <a:pPr algn="ctr"/>
            <a:r>
              <a:rPr lang="en-US" sz="4400" dirty="0" smtClean="0"/>
              <a:t>TEAM 3—Report Back</a:t>
            </a:r>
            <a:endParaRPr lang="en-US" sz="4400" dirty="0"/>
          </a:p>
        </p:txBody>
      </p:sp>
      <p:sp>
        <p:nvSpPr>
          <p:cNvPr id="5" name="TextBox 4"/>
          <p:cNvSpPr txBox="1"/>
          <p:nvPr/>
        </p:nvSpPr>
        <p:spPr>
          <a:xfrm>
            <a:off x="1017759" y="3318808"/>
            <a:ext cx="7086600" cy="1938992"/>
          </a:xfrm>
          <a:prstGeom prst="rect">
            <a:avLst/>
          </a:prstGeom>
          <a:noFill/>
        </p:spPr>
        <p:txBody>
          <a:bodyPr wrap="square" rtlCol="0">
            <a:spAutoFit/>
          </a:bodyPr>
          <a:lstStyle/>
          <a:p>
            <a:r>
              <a:rPr lang="en-US" sz="4000" b="1" dirty="0" smtClean="0"/>
              <a:t>Case Study:  Death due to lack of ground fault protection—journeyman HVAC worker</a:t>
            </a:r>
            <a:endParaRPr lang="en-US" sz="40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Ground fault hazards and risk</a:t>
            </a:r>
            <a:endParaRPr lang="en-US" dirty="0"/>
          </a:p>
        </p:txBody>
      </p:sp>
      <p:sp>
        <p:nvSpPr>
          <p:cNvPr id="3" name="Content Placeholder 2"/>
          <p:cNvSpPr>
            <a:spLocks noGrp="1"/>
          </p:cNvSpPr>
          <p:nvPr>
            <p:ph idx="1"/>
          </p:nvPr>
        </p:nvSpPr>
        <p:spPr>
          <a:xfrm>
            <a:off x="457200" y="1219200"/>
            <a:ext cx="4876800" cy="4906963"/>
          </a:xfrm>
        </p:spPr>
        <p:txBody>
          <a:bodyPr>
            <a:normAutofit fontScale="92500" lnSpcReduction="20000"/>
          </a:bodyPr>
          <a:lstStyle/>
          <a:p>
            <a:r>
              <a:rPr lang="en-US" sz="2800" dirty="0" smtClean="0"/>
              <a:t>Widespread use of portable power tools/extension cords</a:t>
            </a:r>
          </a:p>
          <a:p>
            <a:pPr>
              <a:buNone/>
            </a:pPr>
            <a:endParaRPr lang="en-US" sz="2800" dirty="0" smtClean="0"/>
          </a:p>
          <a:p>
            <a:r>
              <a:rPr lang="en-US" sz="2800" dirty="0" smtClean="0"/>
              <a:t>Electrical equipment, tools, and cords take heavy wear-and-tear daily in construction and may be damaged</a:t>
            </a:r>
          </a:p>
          <a:p>
            <a:pPr>
              <a:buNone/>
            </a:pPr>
            <a:endParaRPr lang="en-US" sz="2800" dirty="0" smtClean="0"/>
          </a:p>
          <a:p>
            <a:r>
              <a:rPr lang="en-US" sz="2800" dirty="0" smtClean="0"/>
              <a:t>A break in grounding system not obvious to users</a:t>
            </a:r>
          </a:p>
          <a:p>
            <a:pPr>
              <a:buNone/>
            </a:pPr>
            <a:endParaRPr lang="en-US" sz="2800" dirty="0" smtClean="0"/>
          </a:p>
          <a:p>
            <a:r>
              <a:rPr lang="en-US" sz="2800" dirty="0" smtClean="0"/>
              <a:t>Required safety devices not in place to protect workers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79</a:t>
            </a:fld>
            <a:endParaRPr lang="en-US">
              <a:solidFill>
                <a:srgbClr val="000000">
                  <a:tint val="75000"/>
                </a:srgbClr>
              </a:solidFill>
            </a:endParaRPr>
          </a:p>
        </p:txBody>
      </p:sp>
      <p:sp>
        <p:nvSpPr>
          <p:cNvPr id="9" name="TextBox 8"/>
          <p:cNvSpPr txBox="1"/>
          <p:nvPr/>
        </p:nvSpPr>
        <p:spPr>
          <a:xfrm>
            <a:off x="5638800" y="1665744"/>
            <a:ext cx="3200400" cy="2677656"/>
          </a:xfrm>
          <a:prstGeom prst="rect">
            <a:avLst/>
          </a:prstGeom>
          <a:solidFill>
            <a:srgbClr val="FFFF00"/>
          </a:solidFill>
        </p:spPr>
        <p:txBody>
          <a:bodyPr wrap="square" rtlCol="0">
            <a:spAutoFit/>
          </a:bodyPr>
          <a:lstStyle/>
          <a:p>
            <a:pPr algn="ctr"/>
            <a:r>
              <a:rPr lang="en-US" sz="2800" b="1" dirty="0" smtClean="0">
                <a:solidFill>
                  <a:srgbClr val="FF0000"/>
                </a:solidFill>
              </a:rPr>
              <a:t>Ground faults can cause current to flow through a worker to ground, resulting in shock or electrocution</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73162"/>
          </a:xfrm>
        </p:spPr>
        <p:txBody>
          <a:bodyPr>
            <a:normAutofit fontScale="90000"/>
          </a:bodyPr>
          <a:lstStyle/>
          <a:p>
            <a:pPr algn="l"/>
            <a:r>
              <a:rPr lang="en-US" dirty="0" smtClean="0"/>
              <a:t>Section 1:</a:t>
            </a:r>
            <a:br>
              <a:rPr lang="en-US" dirty="0" smtClean="0"/>
            </a:br>
            <a:r>
              <a:rPr lang="en-US" dirty="0" smtClean="0"/>
              <a:t>Electrical Fatality Trends in Construction</a:t>
            </a:r>
            <a:endParaRPr lang="en-US" dirty="0"/>
          </a:p>
        </p:txBody>
      </p:sp>
      <p:sp>
        <p:nvSpPr>
          <p:cNvPr id="3" name="Content Placeholder 2"/>
          <p:cNvSpPr>
            <a:spLocks noGrp="1"/>
          </p:cNvSpPr>
          <p:nvPr>
            <p:ph idx="1"/>
          </p:nvPr>
        </p:nvSpPr>
        <p:spPr>
          <a:xfrm>
            <a:off x="3581400" y="1524000"/>
            <a:ext cx="4343400" cy="520571"/>
          </a:xfrm>
        </p:spPr>
        <p:txBody>
          <a:bodyPr lIns="0" tIns="0" rIns="0" bIns="0">
            <a:normAutofit/>
          </a:bodyPr>
          <a:lstStyle/>
          <a:p>
            <a:pPr>
              <a:lnSpc>
                <a:spcPts val="3600"/>
              </a:lnSpc>
              <a:buNone/>
            </a:pPr>
            <a:r>
              <a:rPr lang="en-US" sz="2800" dirty="0" smtClean="0"/>
              <a:t>Fatal injury data compiled by:</a:t>
            </a:r>
          </a:p>
          <a:p>
            <a:pPr>
              <a:lnSpc>
                <a:spcPts val="3600"/>
              </a:lnSpc>
              <a:buNone/>
            </a:pPr>
            <a:endParaRPr lang="en-US" dirty="0" smtClean="0"/>
          </a:p>
          <a:p>
            <a:pPr>
              <a:lnSpc>
                <a:spcPts val="3600"/>
              </a:lnSpc>
              <a:buNone/>
            </a:pPr>
            <a:endParaRPr lang="en-US" dirty="0" smtClean="0"/>
          </a:p>
          <a:p>
            <a:pPr>
              <a:lnSpc>
                <a:spcPts val="3600"/>
              </a:lnSpc>
              <a:buNone/>
            </a:pPr>
            <a:endParaRPr lang="en-US" dirty="0" smtClean="0"/>
          </a:p>
          <a:p>
            <a:pPr>
              <a:lnSpc>
                <a:spcPts val="3600"/>
              </a:lnSpc>
              <a:buNone/>
            </a:pPr>
            <a:endParaRPr lang="en-US" dirty="0" smtClean="0"/>
          </a:p>
          <a:p>
            <a:pPr>
              <a:lnSpc>
                <a:spcPts val="3600"/>
              </a:lnSpc>
              <a:buNone/>
            </a:pP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8</a:t>
            </a:fld>
            <a:endParaRPr lang="en-US">
              <a:solidFill>
                <a:srgbClr val="000000">
                  <a:tint val="75000"/>
                </a:srgbClr>
              </a:solidFill>
            </a:endParaRPr>
          </a:p>
        </p:txBody>
      </p:sp>
      <p:pic>
        <p:nvPicPr>
          <p:cNvPr id="6" name="Picture 5" descr="The Center for Construction Research and Training" title="CPWR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2057400"/>
            <a:ext cx="2667000" cy="1251641"/>
          </a:xfrm>
          <a:prstGeom prst="rect">
            <a:avLst/>
          </a:prstGeom>
        </p:spPr>
      </p:pic>
      <p:pic>
        <p:nvPicPr>
          <p:cNvPr id="7" name="Picture 6" descr="cpwrdatarpt.jpg" title="CPWR Quarterly Data Repo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46453">
            <a:off x="788930" y="2052964"/>
            <a:ext cx="3038970" cy="3824158"/>
          </a:xfrm>
          <a:prstGeom prst="rect">
            <a:avLst/>
          </a:prstGeom>
          <a:ln w="6350">
            <a:solidFill>
              <a:schemeClr val="tx1"/>
            </a:solidFill>
          </a:ln>
        </p:spPr>
      </p:pic>
      <p:sp>
        <p:nvSpPr>
          <p:cNvPr id="9" name="TextBox 8"/>
          <p:cNvSpPr txBox="1"/>
          <p:nvPr/>
        </p:nvSpPr>
        <p:spPr>
          <a:xfrm>
            <a:off x="5181600" y="3483318"/>
            <a:ext cx="3810000" cy="2585323"/>
          </a:xfrm>
          <a:prstGeom prst="rect">
            <a:avLst/>
          </a:prstGeom>
          <a:solidFill>
            <a:srgbClr val="C00000">
              <a:alpha val="84000"/>
            </a:srgbClr>
          </a:solidFill>
          <a:ln w="6350">
            <a:solidFill>
              <a:schemeClr val="tx1"/>
            </a:solidFill>
          </a:ln>
          <a:effectLst>
            <a:outerShdw blurRad="50800" dist="38100" dir="10800000" sx="103000" sy="103000" algn="r" rotWithShape="0">
              <a:prstClr val="black">
                <a:alpha val="40000"/>
              </a:prstClr>
            </a:outerShdw>
          </a:effectLst>
        </p:spPr>
        <p:txBody>
          <a:bodyPr wrap="square" lIns="91440" tIns="0" bIns="0" rtlCol="0">
            <a:spAutoFit/>
          </a:bodyPr>
          <a:lstStyle/>
          <a:p>
            <a:pPr algn="ctr">
              <a:lnSpc>
                <a:spcPts val="3600"/>
              </a:lnSpc>
              <a:buNone/>
            </a:pPr>
            <a:endParaRPr lang="en-US" sz="3200" dirty="0" smtClean="0"/>
          </a:p>
          <a:p>
            <a:pPr algn="ctr">
              <a:lnSpc>
                <a:spcPts val="3600"/>
              </a:lnSpc>
              <a:buNone/>
            </a:pPr>
            <a:r>
              <a:rPr lang="en-US" sz="3200" dirty="0" smtClean="0">
                <a:solidFill>
                  <a:schemeClr val="bg1"/>
                </a:solidFill>
              </a:rPr>
              <a:t>What’s the first thing that comes to</a:t>
            </a:r>
          </a:p>
          <a:p>
            <a:pPr algn="ctr">
              <a:lnSpc>
                <a:spcPts val="3600"/>
              </a:lnSpc>
              <a:buNone/>
            </a:pPr>
            <a:r>
              <a:rPr lang="en-US" sz="3200" dirty="0" smtClean="0">
                <a:solidFill>
                  <a:schemeClr val="bg1"/>
                </a:solidFill>
              </a:rPr>
              <a:t>mind when you hear</a:t>
            </a:r>
          </a:p>
          <a:p>
            <a:pPr algn="ctr">
              <a:lnSpc>
                <a:spcPts val="3600"/>
              </a:lnSpc>
              <a:buNone/>
            </a:pPr>
            <a:r>
              <a:rPr lang="en-US" sz="3200" dirty="0" smtClean="0">
                <a:solidFill>
                  <a:schemeClr val="bg1"/>
                </a:solidFill>
              </a:rPr>
              <a:t>“Electrocution?”</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Required safety devices</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80</a:t>
            </a:fld>
            <a:endParaRPr lang="en-US">
              <a:solidFill>
                <a:srgbClr val="000000">
                  <a:tint val="75000"/>
                </a:srgbClr>
              </a:solidFill>
            </a:endParaRPr>
          </a:p>
        </p:txBody>
      </p:sp>
      <p:pic>
        <p:nvPicPr>
          <p:cNvPr id="8" name="Picture 7" descr="Picture1.jpg" title="Open box with electrical outlet"/>
          <p:cNvPicPr>
            <a:picLocks noChangeAspect="1"/>
          </p:cNvPicPr>
          <p:nvPr/>
        </p:nvPicPr>
        <p:blipFill>
          <a:blip r:embed="rId3" cstate="print"/>
          <a:stretch>
            <a:fillRect/>
          </a:stretch>
        </p:blipFill>
        <p:spPr>
          <a:xfrm rot="16200000">
            <a:off x="4941758" y="1893758"/>
            <a:ext cx="4800599" cy="3451484"/>
          </a:xfrm>
          <a:prstGeom prst="rect">
            <a:avLst/>
          </a:prstGeom>
        </p:spPr>
      </p:pic>
      <p:sp>
        <p:nvSpPr>
          <p:cNvPr id="9" name="Content Placeholder 8"/>
          <p:cNvSpPr>
            <a:spLocks noGrp="1"/>
          </p:cNvSpPr>
          <p:nvPr>
            <p:ph idx="1"/>
          </p:nvPr>
        </p:nvSpPr>
        <p:spPr>
          <a:xfrm>
            <a:off x="457200" y="1447801"/>
            <a:ext cx="5029200" cy="3276600"/>
          </a:xfrm>
        </p:spPr>
        <p:txBody>
          <a:bodyPr>
            <a:normAutofit/>
          </a:bodyPr>
          <a:lstStyle/>
          <a:p>
            <a:r>
              <a:rPr lang="en-US" dirty="0" smtClean="0"/>
              <a:t>Ground Fault Circuit Interrupter (GFCI)</a:t>
            </a:r>
          </a:p>
          <a:p>
            <a:r>
              <a:rPr lang="en-US" dirty="0" smtClean="0"/>
              <a:t>Detects small current imbalances  (5 </a:t>
            </a:r>
            <a:r>
              <a:rPr lang="en-US" dirty="0" err="1" smtClean="0"/>
              <a:t>mA</a:t>
            </a:r>
            <a:r>
              <a:rPr lang="en-US" dirty="0" smtClean="0"/>
              <a:t>)</a:t>
            </a:r>
          </a:p>
          <a:p>
            <a:r>
              <a:rPr lang="en-US" dirty="0" smtClean="0"/>
              <a:t>Shuts down circuit in 1/40 of a second</a:t>
            </a:r>
          </a:p>
        </p:txBody>
      </p:sp>
      <p:sp>
        <p:nvSpPr>
          <p:cNvPr id="10" name="TextBox 9"/>
          <p:cNvSpPr txBox="1"/>
          <p:nvPr/>
        </p:nvSpPr>
        <p:spPr>
          <a:xfrm>
            <a:off x="228600" y="4800601"/>
            <a:ext cx="5486400" cy="954107"/>
          </a:xfrm>
          <a:prstGeom prst="rect">
            <a:avLst/>
          </a:prstGeom>
          <a:solidFill>
            <a:srgbClr val="FFFF00"/>
          </a:solidFill>
        </p:spPr>
        <p:txBody>
          <a:bodyPr wrap="square" rtlCol="0">
            <a:spAutoFit/>
          </a:bodyPr>
          <a:lstStyle/>
          <a:p>
            <a:pPr algn="ctr"/>
            <a:r>
              <a:rPr lang="en-US" sz="2800" b="1" dirty="0" smtClean="0">
                <a:solidFill>
                  <a:srgbClr val="FF0000"/>
                </a:solidFill>
              </a:rPr>
              <a:t>Circuit breakers protect equipment, GFCIs protect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seen these on-the-job?</a:t>
            </a:r>
            <a:endParaRPr lang="en-US" dirty="0"/>
          </a:p>
        </p:txBody>
      </p:sp>
      <p:sp>
        <p:nvSpPr>
          <p:cNvPr id="5" name="Slide Number Placeholder 4"/>
          <p:cNvSpPr>
            <a:spLocks noGrp="1"/>
          </p:cNvSpPr>
          <p:nvPr>
            <p:ph type="sldNum" sz="quarter" idx="12"/>
          </p:nvPr>
        </p:nvSpPr>
        <p:spPr/>
        <p:txBody>
          <a:bodyPr/>
          <a:lstStyle/>
          <a:p>
            <a:fld id="{A385ADA4-7CA8-7D42-9033-52B4A2259F06}" type="slidenum">
              <a:rPr lang="en-US" smtClean="0">
                <a:solidFill>
                  <a:srgbClr val="000000">
                    <a:tint val="75000"/>
                  </a:srgbClr>
                </a:solidFill>
              </a:rPr>
              <a:pPr/>
              <a:t>81</a:t>
            </a:fld>
            <a:endParaRPr lang="en-US" dirty="0">
              <a:solidFill>
                <a:srgbClr val="000000">
                  <a:tint val="75000"/>
                </a:srgbClr>
              </a:solidFill>
            </a:endParaRPr>
          </a:p>
        </p:txBody>
      </p:sp>
      <p:pic>
        <p:nvPicPr>
          <p:cNvPr id="12" name="Picture 11" descr="spiderboxORosha.png" title="Spider box"/>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191000"/>
            <a:ext cx="2590800" cy="2005183"/>
          </a:xfrm>
          <a:prstGeom prst="rect">
            <a:avLst/>
          </a:prstGeom>
        </p:spPr>
      </p:pic>
      <p:pic>
        <p:nvPicPr>
          <p:cNvPr id="6" name="Picture 5" descr="gfci_wall.jpg" title="Electrical outlet"/>
          <p:cNvPicPr>
            <a:picLocks noChangeAspect="1"/>
          </p:cNvPicPr>
          <p:nvPr/>
        </p:nvPicPr>
        <p:blipFill>
          <a:blip r:embed="rId4" cstate="print"/>
          <a:stretch>
            <a:fillRect/>
          </a:stretch>
        </p:blipFill>
        <p:spPr>
          <a:xfrm>
            <a:off x="533400" y="2376203"/>
            <a:ext cx="1410433" cy="2271997"/>
          </a:xfrm>
          <a:prstGeom prst="rect">
            <a:avLst/>
          </a:prstGeom>
        </p:spPr>
      </p:pic>
      <p:pic>
        <p:nvPicPr>
          <p:cNvPr id="10" name="Picture 9" descr="gfci_port.jpg" title="Electrical outlet with buttons"/>
          <p:cNvPicPr>
            <a:picLocks noChangeAspect="1"/>
          </p:cNvPicPr>
          <p:nvPr/>
        </p:nvPicPr>
        <p:blipFill>
          <a:blip r:embed="rId5" cstate="print"/>
          <a:stretch>
            <a:fillRect/>
          </a:stretch>
        </p:blipFill>
        <p:spPr>
          <a:xfrm>
            <a:off x="3200400" y="3276600"/>
            <a:ext cx="1659606" cy="2514603"/>
          </a:xfrm>
          <a:prstGeom prst="rect">
            <a:avLst/>
          </a:prstGeom>
        </p:spPr>
      </p:pic>
      <p:pic>
        <p:nvPicPr>
          <p:cNvPr id="9" name="Picture 8" descr="gfci_plug.jpg" title="GFCI Plug"/>
          <p:cNvPicPr>
            <a:picLocks noChangeAspect="1"/>
          </p:cNvPicPr>
          <p:nvPr/>
        </p:nvPicPr>
        <p:blipFill>
          <a:blip r:embed="rId6" cstate="print"/>
          <a:stretch>
            <a:fillRect/>
          </a:stretch>
        </p:blipFill>
        <p:spPr>
          <a:xfrm rot="20367836">
            <a:off x="2030235" y="1985514"/>
            <a:ext cx="4759562" cy="707341"/>
          </a:xfrm>
          <a:prstGeom prst="rect">
            <a:avLst/>
          </a:prstGeom>
        </p:spPr>
      </p:pic>
      <p:pic>
        <p:nvPicPr>
          <p:cNvPr id="11" name="Picture 10" descr="GFCI breaker in panel.png" title="GFCI breaker in panel"/>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00800" y="1981200"/>
            <a:ext cx="2173231" cy="1653409"/>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OSHA and Cal/OSHA require:</a:t>
            </a:r>
            <a:endParaRPr lang="en-US" dirty="0"/>
          </a:p>
        </p:txBody>
      </p:sp>
      <p:sp>
        <p:nvSpPr>
          <p:cNvPr id="3" name="Content Placeholder 2"/>
          <p:cNvSpPr>
            <a:spLocks noGrp="1"/>
          </p:cNvSpPr>
          <p:nvPr>
            <p:ph idx="1"/>
          </p:nvPr>
        </p:nvSpPr>
        <p:spPr>
          <a:xfrm>
            <a:off x="762000" y="1600200"/>
            <a:ext cx="7620000" cy="4525963"/>
          </a:xfrm>
        </p:spPr>
        <p:txBody>
          <a:bodyPr>
            <a:normAutofit lnSpcReduction="10000"/>
          </a:bodyPr>
          <a:lstStyle/>
          <a:p>
            <a:r>
              <a:rPr lang="en-US" dirty="0" smtClean="0"/>
              <a:t>GFCIs on construction sites for all 120-volt AC single phase, 15- and 20-amp receptacles not part of permanent wiring</a:t>
            </a:r>
          </a:p>
          <a:p>
            <a:pPr lvl="3">
              <a:buNone/>
            </a:pPr>
            <a:r>
              <a:rPr lang="en-US" sz="4000" b="1" u="sng" dirty="0" smtClean="0"/>
              <a:t>OR</a:t>
            </a:r>
          </a:p>
          <a:p>
            <a:pPr algn="ctr">
              <a:buNone/>
            </a:pPr>
            <a:r>
              <a:rPr lang="en-US" dirty="0" smtClean="0"/>
              <a:t>A written</a:t>
            </a:r>
          </a:p>
          <a:p>
            <a:pPr algn="ctr">
              <a:buNone/>
            </a:pPr>
            <a:r>
              <a:rPr lang="en-US" dirty="0" smtClean="0"/>
              <a:t>“Assured Equipment Grounding</a:t>
            </a:r>
          </a:p>
          <a:p>
            <a:pPr algn="ctr">
              <a:buNone/>
            </a:pPr>
            <a:r>
              <a:rPr lang="en-US" dirty="0" smtClean="0"/>
              <a:t>Conductor Program”</a:t>
            </a:r>
          </a:p>
          <a:p>
            <a:pPr algn="ctr">
              <a:buNone/>
            </a:pPr>
            <a:r>
              <a:rPr lang="en-US" dirty="0" smtClean="0"/>
              <a:t>(AEGCP)</a:t>
            </a:r>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82</a:t>
            </a:fld>
            <a:endParaRPr lang="en-US">
              <a:solidFill>
                <a:srgbClr val="000000">
                  <a:tint val="75000"/>
                </a:srgb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Safe practices: ground fault hazards</a:t>
            </a:r>
            <a:endParaRPr lang="en-US" dirty="0"/>
          </a:p>
        </p:txBody>
      </p:sp>
      <p:sp>
        <p:nvSpPr>
          <p:cNvPr id="3" name="Content Placeholder 2"/>
          <p:cNvSpPr>
            <a:spLocks noGrp="1"/>
          </p:cNvSpPr>
          <p:nvPr>
            <p:ph idx="1"/>
          </p:nvPr>
        </p:nvSpPr>
        <p:spPr>
          <a:xfrm>
            <a:off x="457200" y="1219201"/>
            <a:ext cx="8229600" cy="4114800"/>
          </a:xfrm>
        </p:spPr>
        <p:txBody>
          <a:bodyPr>
            <a:normAutofit fontScale="85000" lnSpcReduction="20000"/>
          </a:bodyPr>
          <a:lstStyle/>
          <a:p>
            <a:pPr>
              <a:buFont typeface="Wingdings" pitchFamily="2" charset="2"/>
              <a:buChar char="ü"/>
            </a:pPr>
            <a:r>
              <a:rPr lang="en-US" sz="2800" dirty="0" smtClean="0"/>
              <a:t>Know type of ground fault protection being used on-the-job</a:t>
            </a:r>
          </a:p>
          <a:p>
            <a:pPr>
              <a:buFont typeface="Wingdings" pitchFamily="2" charset="2"/>
              <a:buChar char="ü"/>
            </a:pPr>
            <a:endParaRPr lang="en-US" sz="2800" dirty="0" smtClean="0"/>
          </a:p>
          <a:p>
            <a:pPr>
              <a:buFont typeface="Wingdings" pitchFamily="2" charset="2"/>
              <a:buChar char="ü"/>
            </a:pPr>
            <a:r>
              <a:rPr lang="en-US" sz="2800" dirty="0" smtClean="0"/>
              <a:t>Ask if GFCIs have been tested prior to use</a:t>
            </a:r>
          </a:p>
          <a:p>
            <a:pPr>
              <a:buFont typeface="Wingdings" pitchFamily="2" charset="2"/>
              <a:buChar char="ü"/>
            </a:pPr>
            <a:endParaRPr lang="en-US" sz="2800" dirty="0" smtClean="0"/>
          </a:p>
          <a:p>
            <a:pPr>
              <a:buFont typeface="Wingdings" pitchFamily="2" charset="2"/>
              <a:buChar char="ü"/>
            </a:pPr>
            <a:r>
              <a:rPr lang="en-US" sz="2800" dirty="0" smtClean="0"/>
              <a:t>Identify the assigned qualified person</a:t>
            </a:r>
          </a:p>
          <a:p>
            <a:pPr>
              <a:buFont typeface="Wingdings" pitchFamily="2" charset="2"/>
              <a:buChar char="ü"/>
            </a:pPr>
            <a:endParaRPr lang="en-US" sz="2800" dirty="0" smtClean="0"/>
          </a:p>
          <a:p>
            <a:pPr>
              <a:buFont typeface="Wingdings" pitchFamily="2" charset="2"/>
              <a:buChar char="ü"/>
            </a:pPr>
            <a:r>
              <a:rPr lang="en-US" sz="2800" dirty="0" smtClean="0"/>
              <a:t>Inspect equipment daily for defects and remove from service if damaged</a:t>
            </a:r>
          </a:p>
          <a:p>
            <a:pPr>
              <a:buFont typeface="Wingdings" pitchFamily="2" charset="2"/>
              <a:buChar char="ü"/>
            </a:pPr>
            <a:endParaRPr lang="en-US" sz="2800" dirty="0" smtClean="0"/>
          </a:p>
          <a:p>
            <a:pPr>
              <a:buFont typeface="Wingdings" pitchFamily="2" charset="2"/>
              <a:buChar char="ü"/>
            </a:pPr>
            <a:r>
              <a:rPr lang="en-US" sz="2800" dirty="0" smtClean="0"/>
              <a:t>Speak-up if you notice: tools/cords overheating; GFCIs shutting off circuits; worn or frayed insulation on conductors</a:t>
            </a:r>
          </a:p>
          <a:p>
            <a:pPr>
              <a:buNone/>
            </a:pPr>
            <a:endParaRPr lang="en-US" dirty="0" smtClean="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83</a:t>
            </a:fld>
            <a:endParaRPr lang="en-US">
              <a:solidFill>
                <a:srgbClr val="000000">
                  <a:tint val="75000"/>
                </a:srgbClr>
              </a:solidFill>
            </a:endParaRPr>
          </a:p>
        </p:txBody>
      </p:sp>
      <p:sp>
        <p:nvSpPr>
          <p:cNvPr id="5" name="TextBox 4"/>
          <p:cNvSpPr txBox="1"/>
          <p:nvPr/>
        </p:nvSpPr>
        <p:spPr>
          <a:xfrm>
            <a:off x="1066800" y="5257800"/>
            <a:ext cx="6934200" cy="646331"/>
          </a:xfrm>
          <a:prstGeom prst="rect">
            <a:avLst/>
          </a:prstGeom>
          <a:solidFill>
            <a:srgbClr val="FFFF00"/>
          </a:solidFill>
        </p:spPr>
        <p:txBody>
          <a:bodyPr wrap="square" rtlCol="0">
            <a:spAutoFit/>
          </a:bodyPr>
          <a:lstStyle/>
          <a:p>
            <a:pPr algn="ctr"/>
            <a:r>
              <a:rPr lang="en-US" sz="3600" dirty="0" smtClean="0">
                <a:solidFill>
                  <a:srgbClr val="FF0000"/>
                </a:solidFill>
              </a:rPr>
              <a:t>USING A GFCI CAN SAVE YOUR LIFE</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295400"/>
          </a:xfrm>
        </p:spPr>
        <p:txBody>
          <a:bodyPr>
            <a:normAutofit fontScale="90000"/>
          </a:bodyPr>
          <a:lstStyle/>
          <a:p>
            <a:r>
              <a:rPr lang="en-US" dirty="0" smtClean="0"/>
              <a:t>Hazard#3</a:t>
            </a:r>
            <a:br>
              <a:rPr lang="en-US" dirty="0" smtClean="0"/>
            </a:br>
            <a:r>
              <a:rPr lang="en-US" dirty="0" smtClean="0"/>
              <a:t>Path to ground missing or discontinuous</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84</a:t>
            </a:fld>
            <a:endParaRPr lang="en-US">
              <a:solidFill>
                <a:srgbClr val="000000">
                  <a:tint val="75000"/>
                </a:srgbClr>
              </a:solidFill>
            </a:endParaRPr>
          </a:p>
        </p:txBody>
      </p:sp>
      <p:sp>
        <p:nvSpPr>
          <p:cNvPr id="4" name="TextBox 3"/>
          <p:cNvSpPr txBox="1"/>
          <p:nvPr/>
        </p:nvSpPr>
        <p:spPr>
          <a:xfrm>
            <a:off x="1600200" y="2057400"/>
            <a:ext cx="5943600" cy="769441"/>
          </a:xfrm>
          <a:prstGeom prst="rect">
            <a:avLst/>
          </a:prstGeom>
          <a:solidFill>
            <a:srgbClr val="FFFF00"/>
          </a:solidFill>
          <a:effectLst>
            <a:innerShdw blurRad="114300">
              <a:prstClr val="black"/>
            </a:innerShdw>
          </a:effectLst>
        </p:spPr>
        <p:txBody>
          <a:bodyPr wrap="square" rtlCol="0">
            <a:spAutoFit/>
          </a:bodyPr>
          <a:lstStyle/>
          <a:p>
            <a:pPr algn="ctr"/>
            <a:r>
              <a:rPr lang="en-US" sz="4400" dirty="0" smtClean="0"/>
              <a:t>TEAM 4—Report Back</a:t>
            </a:r>
            <a:endParaRPr lang="en-US" sz="4400" dirty="0"/>
          </a:p>
        </p:txBody>
      </p:sp>
      <p:sp>
        <p:nvSpPr>
          <p:cNvPr id="5" name="TextBox 4"/>
          <p:cNvSpPr txBox="1"/>
          <p:nvPr/>
        </p:nvSpPr>
        <p:spPr>
          <a:xfrm>
            <a:off x="1250135" y="3318808"/>
            <a:ext cx="6678441" cy="1938992"/>
          </a:xfrm>
          <a:prstGeom prst="rect">
            <a:avLst/>
          </a:prstGeom>
          <a:noFill/>
        </p:spPr>
        <p:txBody>
          <a:bodyPr wrap="square" rtlCol="0">
            <a:spAutoFit/>
          </a:bodyPr>
          <a:lstStyle/>
          <a:p>
            <a:r>
              <a:rPr lang="en-US" sz="4000" b="1" dirty="0" smtClean="0"/>
              <a:t>Case Study:  Short in power saw/ungrounded temporary power supply</a:t>
            </a:r>
            <a:endParaRPr lang="en-US" sz="4000"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wrong here?</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85</a:t>
            </a:fld>
            <a:endParaRPr lang="en-US">
              <a:solidFill>
                <a:srgbClr val="000000">
                  <a:tint val="75000"/>
                </a:srgbClr>
              </a:solidFill>
            </a:endParaRPr>
          </a:p>
        </p:txBody>
      </p:sp>
      <p:pic>
        <p:nvPicPr>
          <p:cNvPr id="7" name="image22.jpeg" title="Plug missing the third prong"/>
          <p:cNvPicPr>
            <a:picLocks noGrp="1"/>
          </p:cNvPicPr>
          <p:nvPr>
            <p:ph idx="1"/>
          </p:nvPr>
        </p:nvPicPr>
        <p:blipFill>
          <a:blip r:embed="rId3" cstate="print"/>
          <a:stretch>
            <a:fillRect/>
          </a:stretch>
        </p:blipFill>
        <p:spPr>
          <a:xfrm>
            <a:off x="2209800" y="1447800"/>
            <a:ext cx="4114800" cy="449580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risks?</a:t>
            </a:r>
            <a:endParaRPr lang="en-US" dirty="0"/>
          </a:p>
        </p:txBody>
      </p:sp>
      <p:sp>
        <p:nvSpPr>
          <p:cNvPr id="3" name="Content Placeholder 2"/>
          <p:cNvSpPr>
            <a:spLocks noGrp="1"/>
          </p:cNvSpPr>
          <p:nvPr>
            <p:ph idx="1"/>
          </p:nvPr>
        </p:nvSpPr>
        <p:spPr>
          <a:xfrm>
            <a:off x="457200" y="1600200"/>
            <a:ext cx="6248400" cy="4525963"/>
          </a:xfrm>
        </p:spPr>
        <p:txBody>
          <a:bodyPr/>
          <a:lstStyle/>
          <a:p>
            <a:r>
              <a:rPr lang="en-US" dirty="0" smtClean="0"/>
              <a:t>Missing ground prong on cord (broken or removed intentionally)</a:t>
            </a:r>
          </a:p>
          <a:p>
            <a:r>
              <a:rPr lang="en-US" dirty="0" smtClean="0"/>
              <a:t>Improper wiring; altered or damaged conductors or receptacles</a:t>
            </a:r>
          </a:p>
          <a:p>
            <a:r>
              <a:rPr lang="en-US" dirty="0" smtClean="0"/>
              <a:t>If circuit is not grounded, quickest/easiest path for current is through a worker's body</a:t>
            </a:r>
            <a:r>
              <a:rPr lang="en-US" i="1" dirty="0" smtClean="0"/>
              <a:t> </a:t>
            </a:r>
            <a:endParaRPr lang="en-US" dirty="0" smtClean="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86</a:t>
            </a:fld>
            <a:endParaRPr lang="en-US">
              <a:solidFill>
                <a:srgbClr val="000000">
                  <a:tint val="75000"/>
                </a:srgbClr>
              </a:solidFill>
            </a:endParaRPr>
          </a:p>
        </p:txBody>
      </p:sp>
      <p:pic>
        <p:nvPicPr>
          <p:cNvPr id="7" name="Picture 6" descr="damagedoutlet.jpeg" title="Damaged outl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4114800"/>
            <a:ext cx="1432560" cy="2042160"/>
          </a:xfrm>
          <a:prstGeom prst="rect">
            <a:avLst/>
          </a:prstGeom>
        </p:spPr>
      </p:pic>
      <p:pic>
        <p:nvPicPr>
          <p:cNvPr id="8" name="Picture 7" descr="2NatlSafetyCouncilPPT.jpg" title="Tangled wir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2133600"/>
            <a:ext cx="2388824" cy="164296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Safe practices and solutions</a:t>
            </a:r>
            <a:endParaRPr lang="en-US" dirty="0"/>
          </a:p>
        </p:txBody>
      </p:sp>
      <p:sp>
        <p:nvSpPr>
          <p:cNvPr id="3" name="Content Placeholder 2"/>
          <p:cNvSpPr>
            <a:spLocks noGrp="1"/>
          </p:cNvSpPr>
          <p:nvPr>
            <p:ph idx="1"/>
          </p:nvPr>
        </p:nvSpPr>
        <p:spPr>
          <a:xfrm>
            <a:off x="457200" y="1295400"/>
            <a:ext cx="8229600" cy="4830763"/>
          </a:xfrm>
        </p:spPr>
        <p:txBody>
          <a:bodyPr/>
          <a:lstStyle/>
          <a:p>
            <a:pPr>
              <a:buFont typeface="Wingdings" pitchFamily="2" charset="2"/>
              <a:buChar char="ü"/>
            </a:pPr>
            <a:r>
              <a:rPr lang="en-US" dirty="0" smtClean="0"/>
              <a:t>Ground all power systems, circuits, equipment</a:t>
            </a:r>
          </a:p>
          <a:p>
            <a:pPr>
              <a:buFont typeface="Wingdings" pitchFamily="2" charset="2"/>
              <a:buChar char="ü"/>
            </a:pPr>
            <a:r>
              <a:rPr lang="en-US" dirty="0" smtClean="0"/>
              <a:t>Inspect electrical systems—insure path to ground is continuous</a:t>
            </a:r>
          </a:p>
          <a:p>
            <a:pPr>
              <a:buFont typeface="Wingdings" pitchFamily="2" charset="2"/>
              <a:buChar char="ü"/>
            </a:pPr>
            <a:r>
              <a:rPr lang="en-US" dirty="0" smtClean="0"/>
              <a:t>Inspect tools and cords; remove defective equipment from service</a:t>
            </a:r>
          </a:p>
          <a:p>
            <a:pPr>
              <a:buFont typeface="Wingdings" pitchFamily="2" charset="2"/>
              <a:buChar char="ü"/>
            </a:pPr>
            <a:r>
              <a:rPr lang="en-US" b="1" dirty="0" smtClean="0">
                <a:solidFill>
                  <a:srgbClr val="FF0000"/>
                </a:solidFill>
              </a:rPr>
              <a:t>DO NOT REMOVE ground prongs</a:t>
            </a:r>
          </a:p>
          <a:p>
            <a:pPr>
              <a:buFont typeface="Wingdings" pitchFamily="2" charset="2"/>
              <a:buChar char="ü"/>
            </a:pPr>
            <a:r>
              <a:rPr lang="en-US" dirty="0" smtClean="0"/>
              <a:t>Use double-insulated tools</a:t>
            </a:r>
          </a:p>
          <a:p>
            <a:endParaRPr lang="en-US" dirty="0" smtClean="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87</a:t>
            </a:fld>
            <a:endParaRPr lang="en-US">
              <a:solidFill>
                <a:srgbClr val="000000">
                  <a:tint val="75000"/>
                </a:srgbClr>
              </a:solidFill>
            </a:endParaRPr>
          </a:p>
        </p:txBody>
      </p:sp>
      <p:pic>
        <p:nvPicPr>
          <p:cNvPr id="5" name="Picture 4" descr="3prong.jpg" title="3-prong plug"/>
          <p:cNvPicPr>
            <a:picLocks noChangeAspect="1"/>
          </p:cNvPicPr>
          <p:nvPr/>
        </p:nvPicPr>
        <p:blipFill>
          <a:blip r:embed="rId3" cstate="print"/>
          <a:stretch>
            <a:fillRect/>
          </a:stretch>
        </p:blipFill>
        <p:spPr>
          <a:xfrm>
            <a:off x="6553200" y="3810000"/>
            <a:ext cx="2368446" cy="182880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“double-insulated” mean?</a:t>
            </a:r>
            <a:endParaRPr lang="en-US" dirty="0"/>
          </a:p>
        </p:txBody>
      </p:sp>
      <p:sp>
        <p:nvSpPr>
          <p:cNvPr id="3" name="Content Placeholder 2"/>
          <p:cNvSpPr>
            <a:spLocks noGrp="1"/>
          </p:cNvSpPr>
          <p:nvPr>
            <p:ph sz="half" idx="1"/>
          </p:nvPr>
        </p:nvSpPr>
        <p:spPr>
          <a:xfrm>
            <a:off x="457200" y="1295400"/>
            <a:ext cx="4038600" cy="4830763"/>
          </a:xfrm>
        </p:spPr>
        <p:txBody>
          <a:bodyPr>
            <a:normAutofit/>
          </a:bodyPr>
          <a:lstStyle/>
          <a:p>
            <a:r>
              <a:rPr lang="en-US" sz="2400" dirty="0" smtClean="0"/>
              <a:t>Manufactured to prevent live conductors from energizing parts of tool that you can touch.</a:t>
            </a:r>
          </a:p>
          <a:p>
            <a:pPr>
              <a:buNone/>
            </a:pPr>
            <a:endParaRPr lang="en-US" sz="2400" dirty="0" smtClean="0"/>
          </a:p>
          <a:p>
            <a:r>
              <a:rPr lang="en-US" sz="2400" dirty="0" smtClean="0"/>
              <a:t>Non-metallic tool cases (usually plastic) protect user from electrocution</a:t>
            </a:r>
          </a:p>
          <a:p>
            <a:pPr>
              <a:buNone/>
            </a:pPr>
            <a:endParaRPr lang="en-US" sz="2400" dirty="0" smtClean="0"/>
          </a:p>
          <a:p>
            <a:r>
              <a:rPr lang="en-US" sz="2400" dirty="0" smtClean="0"/>
              <a:t>Approved tools do not require grounding; have     2-prong plugs.</a:t>
            </a:r>
            <a:endParaRPr lang="en-US" sz="2400" dirty="0"/>
          </a:p>
        </p:txBody>
      </p:sp>
      <p:pic>
        <p:nvPicPr>
          <p:cNvPr id="6" name="Content Placeholder 5" descr="2labeltool.png" title="Label showing &quot;Double insulated&quot; symbol"/>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00600" y="1371600"/>
            <a:ext cx="4038600" cy="2718425"/>
          </a:xfrm>
        </p:spPr>
      </p:pic>
      <p:sp>
        <p:nvSpPr>
          <p:cNvPr id="5" name="Slide Number Placeholder 4"/>
          <p:cNvSpPr>
            <a:spLocks noGrp="1"/>
          </p:cNvSpPr>
          <p:nvPr>
            <p:ph type="sldNum" sz="quarter" idx="12"/>
          </p:nvPr>
        </p:nvSpPr>
        <p:spPr/>
        <p:txBody>
          <a:bodyPr/>
          <a:lstStyle/>
          <a:p>
            <a:fld id="{A385ADA4-7CA8-7D42-9033-52B4A2259F06}" type="slidenum">
              <a:rPr lang="en-US" smtClean="0">
                <a:solidFill>
                  <a:srgbClr val="000000">
                    <a:tint val="75000"/>
                  </a:srgbClr>
                </a:solidFill>
              </a:rPr>
              <a:pPr/>
              <a:t>88</a:t>
            </a:fld>
            <a:endParaRPr lang="en-US" dirty="0">
              <a:solidFill>
                <a:srgbClr val="000000">
                  <a:tint val="75000"/>
                </a:srgbClr>
              </a:solidFill>
            </a:endParaRPr>
          </a:p>
        </p:txBody>
      </p:sp>
      <p:pic>
        <p:nvPicPr>
          <p:cNvPr id="7" name="Picture 6" descr="DoubleInsulatedSymbol.jpg" title="Double insulated symb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4114800"/>
            <a:ext cx="2057400" cy="2057400"/>
          </a:xfrm>
          <a:prstGeom prst="rect">
            <a:avLst/>
          </a:prstGeom>
        </p:spPr>
      </p:pic>
      <p:cxnSp>
        <p:nvCxnSpPr>
          <p:cNvPr id="9" name="Straight Arrow Connector 8" title="Red arrow pointing at &quot;double insulated&quot; symbol"/>
          <p:cNvCxnSpPr/>
          <p:nvPr/>
        </p:nvCxnSpPr>
        <p:spPr>
          <a:xfrm flipV="1">
            <a:off x="7391400" y="3429000"/>
            <a:ext cx="838200" cy="990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1143000"/>
          </a:xfrm>
        </p:spPr>
        <p:txBody>
          <a:bodyPr>
            <a:normAutofit fontScale="90000"/>
          </a:bodyPr>
          <a:lstStyle/>
          <a:p>
            <a:r>
              <a:rPr lang="en-US" dirty="0" smtClean="0"/>
              <a:t>Hazard #4</a:t>
            </a:r>
            <a:br>
              <a:rPr lang="en-US" dirty="0" smtClean="0"/>
            </a:br>
            <a:r>
              <a:rPr lang="en-US" sz="3600" dirty="0" smtClean="0"/>
              <a:t>Equipment not used in manner prescribed</a:t>
            </a:r>
            <a:endParaRPr lang="en-US" sz="3600"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89</a:t>
            </a:fld>
            <a:endParaRPr lang="en-US">
              <a:solidFill>
                <a:srgbClr val="000000">
                  <a:tint val="75000"/>
                </a:srgbClr>
              </a:solidFill>
            </a:endParaRPr>
          </a:p>
        </p:txBody>
      </p:sp>
      <p:sp>
        <p:nvSpPr>
          <p:cNvPr id="4" name="TextBox 3"/>
          <p:cNvSpPr txBox="1"/>
          <p:nvPr/>
        </p:nvSpPr>
        <p:spPr>
          <a:xfrm>
            <a:off x="1600200" y="2057400"/>
            <a:ext cx="5943600" cy="769441"/>
          </a:xfrm>
          <a:prstGeom prst="rect">
            <a:avLst/>
          </a:prstGeom>
          <a:solidFill>
            <a:srgbClr val="FFFF00"/>
          </a:solidFill>
          <a:effectLst>
            <a:innerShdw blurRad="114300">
              <a:prstClr val="black"/>
            </a:innerShdw>
          </a:effectLst>
        </p:spPr>
        <p:txBody>
          <a:bodyPr wrap="square" rtlCol="0">
            <a:spAutoFit/>
          </a:bodyPr>
          <a:lstStyle/>
          <a:p>
            <a:pPr algn="ctr"/>
            <a:r>
              <a:rPr lang="en-US" sz="4400" dirty="0" smtClean="0"/>
              <a:t>TEAM 5—Report Back</a:t>
            </a:r>
            <a:endParaRPr lang="en-US" sz="4400" dirty="0"/>
          </a:p>
        </p:txBody>
      </p:sp>
      <p:sp>
        <p:nvSpPr>
          <p:cNvPr id="5" name="TextBox 4"/>
          <p:cNvSpPr txBox="1"/>
          <p:nvPr/>
        </p:nvSpPr>
        <p:spPr>
          <a:xfrm>
            <a:off x="1250135" y="3318808"/>
            <a:ext cx="6678441" cy="1323439"/>
          </a:xfrm>
          <a:prstGeom prst="rect">
            <a:avLst/>
          </a:prstGeom>
          <a:noFill/>
        </p:spPr>
        <p:txBody>
          <a:bodyPr wrap="square" rtlCol="0">
            <a:spAutoFit/>
          </a:bodyPr>
          <a:lstStyle/>
          <a:p>
            <a:r>
              <a:rPr lang="en-US" sz="4000" b="1" dirty="0" smtClean="0"/>
              <a:t>Case Study:  Electrical equipment in poor condition.</a:t>
            </a:r>
            <a:endParaRPr lang="en-US" sz="4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3048000" cy="639762"/>
          </a:xfrm>
        </p:spPr>
        <p:txBody>
          <a:bodyPr>
            <a:normAutofit fontScale="90000"/>
          </a:bodyPr>
          <a:lstStyle/>
          <a:p>
            <a:pPr algn="l"/>
            <a:r>
              <a:rPr lang="en-US" dirty="0" smtClean="0"/>
              <a:t>Good news…</a:t>
            </a:r>
            <a:endParaRPr lang="en-US" dirty="0"/>
          </a:p>
        </p:txBody>
      </p:sp>
      <p:sp>
        <p:nvSpPr>
          <p:cNvPr id="2" name="Slide Number Placeholder 1"/>
          <p:cNvSpPr>
            <a:spLocks noGrp="1"/>
          </p:cNvSpPr>
          <p:nvPr>
            <p:ph type="sldNum" sz="quarter" idx="12"/>
          </p:nvPr>
        </p:nvSpPr>
        <p:spPr/>
        <p:txBody>
          <a:bodyPr/>
          <a:lstStyle/>
          <a:p>
            <a:fld id="{A385ADA4-7CA8-7D42-9033-52B4A2259F06}" type="slidenum">
              <a:rPr lang="en-US" smtClean="0">
                <a:solidFill>
                  <a:srgbClr val="000000">
                    <a:tint val="75000"/>
                  </a:srgbClr>
                </a:solidFill>
              </a:rPr>
              <a:pPr/>
              <a:t>9</a:t>
            </a:fld>
            <a:endParaRPr lang="en-US" dirty="0">
              <a:solidFill>
                <a:srgbClr val="000000">
                  <a:tint val="75000"/>
                </a:srgbClr>
              </a:solidFill>
            </a:endParaRPr>
          </a:p>
        </p:txBody>
      </p:sp>
      <p:pic>
        <p:nvPicPr>
          <p:cNvPr id="3" name="Picture 2" descr="chart2.jpg" title="Number and rate of electrocutions in construction from 2003-20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0117" y="920994"/>
            <a:ext cx="7452883" cy="5251206"/>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descr="297-72.jpg" title="Open electrical box with tangled wir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143000"/>
            <a:ext cx="3886200" cy="2652787"/>
          </a:xfrm>
          <a:prstGeom prst="rect">
            <a:avLst/>
          </a:prstGeom>
          <a:ln>
            <a:noFill/>
          </a:ln>
          <a:effectLst>
            <a:outerShdw blurRad="50800" dist="50800" dir="5400000" algn="ctr" rotWithShape="0">
              <a:schemeClr val="bg1"/>
            </a:outerShdw>
            <a:softEdge rad="112500"/>
          </a:effectLst>
        </p:spPr>
      </p:pic>
      <p:pic>
        <p:nvPicPr>
          <p:cNvPr id="5" name="Picture 4" descr="juncboxopening.png" title="Junc Box Open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0" y="1428570"/>
            <a:ext cx="2590800" cy="1945143"/>
          </a:xfrm>
          <a:prstGeom prst="rect">
            <a:avLst/>
          </a:prstGeom>
        </p:spPr>
      </p:pic>
      <p:pic>
        <p:nvPicPr>
          <p:cNvPr id="6" name="Picture 5" descr="294-72.jpg" title="five plugs plugged into same electrical outle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8412" y="3505200"/>
            <a:ext cx="2868705" cy="1905000"/>
          </a:xfrm>
          <a:prstGeom prst="rect">
            <a:avLst/>
          </a:prstGeom>
        </p:spPr>
      </p:pic>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90</a:t>
            </a:fld>
            <a:endParaRPr lang="en-US">
              <a:solidFill>
                <a:srgbClr val="000000">
                  <a:tint val="75000"/>
                </a:srgbClr>
              </a:solidFill>
            </a:endParaRPr>
          </a:p>
        </p:txBody>
      </p:sp>
      <p:sp>
        <p:nvSpPr>
          <p:cNvPr id="2" name="Title 1"/>
          <p:cNvSpPr>
            <a:spLocks noGrp="1"/>
          </p:cNvSpPr>
          <p:nvPr>
            <p:ph type="title" idx="4294967295"/>
          </p:nvPr>
        </p:nvSpPr>
        <p:spPr>
          <a:xfrm>
            <a:off x="304800" y="274638"/>
            <a:ext cx="7848600" cy="868362"/>
          </a:xfrm>
        </p:spPr>
        <p:txBody>
          <a:bodyPr>
            <a:noAutofit/>
          </a:bodyPr>
          <a:lstStyle/>
          <a:p>
            <a:r>
              <a:rPr lang="en-US" dirty="0" smtClean="0"/>
              <a:t>Examples of misused equipment</a:t>
            </a:r>
            <a:endParaRPr lang="en-US" dirty="0"/>
          </a:p>
        </p:txBody>
      </p:sp>
      <p:pic>
        <p:nvPicPr>
          <p:cNvPr id="9" name="Picture 8" descr="20180222_142920.jpg" title="Two prong adapter plu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6077894" y="1562100"/>
            <a:ext cx="3048000" cy="1714500"/>
          </a:xfrm>
          <a:prstGeom prst="rect">
            <a:avLst/>
          </a:prstGeom>
        </p:spPr>
      </p:pic>
      <p:pic>
        <p:nvPicPr>
          <p:cNvPr id="11" name="Picture 10" descr="equipmentnotused.jpg" title="Outlet with exposed wiring"/>
          <p:cNvPicPr>
            <a:picLocks noChangeAspect="1"/>
          </p:cNvPicPr>
          <p:nvPr/>
        </p:nvPicPr>
        <p:blipFill>
          <a:blip r:embed="rId7" cstate="print"/>
          <a:stretch>
            <a:fillRect/>
          </a:stretch>
        </p:blipFill>
        <p:spPr>
          <a:xfrm>
            <a:off x="3352800" y="3657600"/>
            <a:ext cx="2941053" cy="2514600"/>
          </a:xfrm>
          <a:prstGeom prst="rect">
            <a:avLst/>
          </a:prstGeom>
        </p:spPr>
      </p:pic>
      <p:pic>
        <p:nvPicPr>
          <p:cNvPr id="18" name="Picture 17" descr="294-72.jpg" title="Light Switches with exposed wiri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4800" y="3867150"/>
            <a:ext cx="2971800" cy="222885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more…</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91</a:t>
            </a:fld>
            <a:endParaRPr lang="en-US">
              <a:solidFill>
                <a:srgbClr val="000000">
                  <a:tint val="75000"/>
                </a:srgbClr>
              </a:solidFill>
            </a:endParaRPr>
          </a:p>
        </p:txBody>
      </p:sp>
      <p:pic>
        <p:nvPicPr>
          <p:cNvPr id="4" name="Picture 3" descr="663-72.jpg" title="Multi-receptacle boxes with exposed wir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609600"/>
            <a:ext cx="4191000" cy="2798834"/>
          </a:xfrm>
          <a:prstGeom prst="rect">
            <a:avLst/>
          </a:prstGeom>
        </p:spPr>
      </p:pic>
      <p:pic>
        <p:nvPicPr>
          <p:cNvPr id="5" name="Picture 4" descr="664-72.jpg" title="Machine with frayed wir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3200400"/>
            <a:ext cx="4452763" cy="297180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Activities that put you at risk</a:t>
            </a:r>
            <a:endParaRPr lang="en-US" dirty="0"/>
          </a:p>
        </p:txBody>
      </p:sp>
      <p:sp>
        <p:nvSpPr>
          <p:cNvPr id="3" name="Content Placeholder 2"/>
          <p:cNvSpPr>
            <a:spLocks noGrp="1"/>
          </p:cNvSpPr>
          <p:nvPr>
            <p:ph idx="1"/>
          </p:nvPr>
        </p:nvSpPr>
        <p:spPr>
          <a:xfrm>
            <a:off x="457200" y="1371600"/>
            <a:ext cx="5181600" cy="4754563"/>
          </a:xfrm>
        </p:spPr>
        <p:txBody>
          <a:bodyPr>
            <a:normAutofit fontScale="92500" lnSpcReduction="10000"/>
          </a:bodyPr>
          <a:lstStyle/>
          <a:p>
            <a:pPr>
              <a:lnSpc>
                <a:spcPct val="120000"/>
              </a:lnSpc>
              <a:spcBef>
                <a:spcPts val="0"/>
              </a:spcBef>
            </a:pPr>
            <a:r>
              <a:rPr lang="en-US" dirty="0" smtClean="0"/>
              <a:t>Disregarding manufacturer specifications</a:t>
            </a:r>
          </a:p>
          <a:p>
            <a:pPr>
              <a:lnSpc>
                <a:spcPct val="120000"/>
              </a:lnSpc>
              <a:spcBef>
                <a:spcPts val="0"/>
              </a:spcBef>
            </a:pPr>
            <a:r>
              <a:rPr lang="en-US" dirty="0" smtClean="0"/>
              <a:t>Altering equipment/disabling grounding</a:t>
            </a:r>
          </a:p>
          <a:p>
            <a:pPr>
              <a:lnSpc>
                <a:spcPct val="120000"/>
              </a:lnSpc>
              <a:spcBef>
                <a:spcPts val="0"/>
              </a:spcBef>
            </a:pPr>
            <a:r>
              <a:rPr lang="en-US" dirty="0" smtClean="0"/>
              <a:t>Using damaged equipment</a:t>
            </a:r>
          </a:p>
          <a:p>
            <a:pPr>
              <a:lnSpc>
                <a:spcPct val="120000"/>
              </a:lnSpc>
              <a:spcBef>
                <a:spcPts val="0"/>
              </a:spcBef>
            </a:pPr>
            <a:r>
              <a:rPr lang="en-US" dirty="0" smtClean="0"/>
              <a:t>Ignoring signs of electrical problems</a:t>
            </a:r>
          </a:p>
          <a:p>
            <a:pPr>
              <a:lnSpc>
                <a:spcPct val="120000"/>
              </a:lnSpc>
              <a:spcBef>
                <a:spcPts val="0"/>
              </a:spcBef>
            </a:pPr>
            <a:r>
              <a:rPr lang="en-US" dirty="0" smtClean="0"/>
              <a:t>Failing to speak-up about potential hazards</a:t>
            </a:r>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92</a:t>
            </a:fld>
            <a:endParaRPr lang="en-US">
              <a:solidFill>
                <a:srgbClr val="000000">
                  <a:tint val="75000"/>
                </a:srgbClr>
              </a:solidFill>
            </a:endParaRPr>
          </a:p>
        </p:txBody>
      </p:sp>
      <p:pic>
        <p:nvPicPr>
          <p:cNvPr id="5" name="Picture 4" descr="68.jpg" title="Table saw with damaged wiring"/>
          <p:cNvPicPr>
            <a:picLocks noChangeAspect="1"/>
          </p:cNvPicPr>
          <p:nvPr/>
        </p:nvPicPr>
        <p:blipFill>
          <a:blip r:embed="rId3" cstate="print"/>
          <a:stretch>
            <a:fillRect/>
          </a:stretch>
        </p:blipFill>
        <p:spPr>
          <a:xfrm>
            <a:off x="6400800" y="1066799"/>
            <a:ext cx="2527173" cy="4046165"/>
          </a:xfrm>
          <a:prstGeom prst="rect">
            <a:avLst/>
          </a:prstGeom>
        </p:spPr>
      </p:pic>
      <p:pic>
        <p:nvPicPr>
          <p:cNvPr id="6" name="Picture 5" descr="66.jpg" title="Three-prong plug with missing grounding pro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800" y="4419600"/>
            <a:ext cx="1689156" cy="1758892"/>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457200" y="1371601"/>
            <a:ext cx="7924800" cy="4191000"/>
          </a:xfrm>
        </p:spPr>
        <p:txBody>
          <a:bodyPr>
            <a:normAutofit/>
          </a:bodyPr>
          <a:lstStyle/>
          <a:p>
            <a:pPr>
              <a:buFont typeface="Wingdings" pitchFamily="2" charset="2"/>
              <a:buChar char="ü"/>
            </a:pPr>
            <a:r>
              <a:rPr lang="en-US" dirty="0" smtClean="0"/>
              <a:t>Use equipment that meets OSHA standards</a:t>
            </a:r>
          </a:p>
          <a:p>
            <a:pPr>
              <a:buFont typeface="Wingdings" pitchFamily="2" charset="2"/>
              <a:buChar char="ü"/>
            </a:pPr>
            <a:r>
              <a:rPr lang="en-US" dirty="0" smtClean="0"/>
              <a:t>Follow manufacturers’ instructions</a:t>
            </a:r>
          </a:p>
          <a:p>
            <a:pPr>
              <a:buFont typeface="Wingdings" pitchFamily="2" charset="2"/>
              <a:buChar char="ü"/>
            </a:pPr>
            <a:r>
              <a:rPr lang="en-US" dirty="0" smtClean="0"/>
              <a:t>Do not modify equipment</a:t>
            </a:r>
          </a:p>
          <a:p>
            <a:pPr>
              <a:buFont typeface="Wingdings" pitchFamily="2" charset="2"/>
              <a:buChar char="ü"/>
            </a:pPr>
            <a:r>
              <a:rPr lang="en-US" dirty="0" smtClean="0"/>
              <a:t>Use approved covers on electrical panels and boxes</a:t>
            </a:r>
          </a:p>
          <a:p>
            <a:pPr>
              <a:buFont typeface="Wingdings" pitchFamily="2" charset="2"/>
              <a:buChar char="ü"/>
            </a:pPr>
            <a:r>
              <a:rPr lang="en-US" dirty="0" smtClean="0"/>
              <a:t>Close unused openings in cabinets, boxes and fittings</a:t>
            </a:r>
          </a:p>
          <a:p>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93</a:t>
            </a:fld>
            <a:endParaRPr lang="en-US">
              <a:solidFill>
                <a:srgbClr val="000000">
                  <a:tint val="75000"/>
                </a:srgbClr>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Hazard #5   Improper use of extension and flexible cords</a:t>
            </a:r>
            <a:endParaRPr lang="en-US" dirty="0"/>
          </a:p>
        </p:txBody>
      </p:sp>
      <p:sp>
        <p:nvSpPr>
          <p:cNvPr id="3" name="Slide Number Placeholder 2"/>
          <p:cNvSpPr>
            <a:spLocks noGrp="1"/>
          </p:cNvSpPr>
          <p:nvPr>
            <p:ph type="sldNum" sz="quarter" idx="12"/>
          </p:nvPr>
        </p:nvSpPr>
        <p:spPr/>
        <p:txBody>
          <a:bodyPr/>
          <a:lstStyle/>
          <a:p>
            <a:fld id="{A385ADA4-7CA8-7D42-9033-52B4A2259F06}" type="slidenum">
              <a:rPr lang="en-US" smtClean="0">
                <a:solidFill>
                  <a:srgbClr val="000000">
                    <a:tint val="75000"/>
                  </a:srgbClr>
                </a:solidFill>
              </a:rPr>
              <a:pPr/>
              <a:t>94</a:t>
            </a:fld>
            <a:endParaRPr lang="en-US">
              <a:solidFill>
                <a:srgbClr val="000000">
                  <a:tint val="75000"/>
                </a:srgbClr>
              </a:solidFill>
            </a:endParaRPr>
          </a:p>
        </p:txBody>
      </p:sp>
      <p:sp>
        <p:nvSpPr>
          <p:cNvPr id="4" name="TextBox 3"/>
          <p:cNvSpPr txBox="1"/>
          <p:nvPr/>
        </p:nvSpPr>
        <p:spPr>
          <a:xfrm>
            <a:off x="1600200" y="2057400"/>
            <a:ext cx="5943600" cy="769441"/>
          </a:xfrm>
          <a:prstGeom prst="rect">
            <a:avLst/>
          </a:prstGeom>
          <a:solidFill>
            <a:srgbClr val="FFFF00"/>
          </a:solidFill>
          <a:effectLst>
            <a:innerShdw blurRad="114300">
              <a:prstClr val="black"/>
            </a:innerShdw>
          </a:effectLst>
        </p:spPr>
        <p:txBody>
          <a:bodyPr wrap="square" rtlCol="0">
            <a:spAutoFit/>
          </a:bodyPr>
          <a:lstStyle/>
          <a:p>
            <a:pPr algn="ctr"/>
            <a:r>
              <a:rPr lang="en-US" sz="4400" dirty="0" smtClean="0"/>
              <a:t>TEAM 6—Report Back</a:t>
            </a:r>
            <a:endParaRPr lang="en-US" sz="4400" dirty="0"/>
          </a:p>
        </p:txBody>
      </p:sp>
      <p:sp>
        <p:nvSpPr>
          <p:cNvPr id="5" name="TextBox 4"/>
          <p:cNvSpPr txBox="1"/>
          <p:nvPr/>
        </p:nvSpPr>
        <p:spPr>
          <a:xfrm>
            <a:off x="1676400" y="3124200"/>
            <a:ext cx="5867400" cy="2708434"/>
          </a:xfrm>
          <a:prstGeom prst="rect">
            <a:avLst/>
          </a:prstGeom>
          <a:noFill/>
        </p:spPr>
        <p:txBody>
          <a:bodyPr wrap="square" rtlCol="0">
            <a:spAutoFit/>
          </a:bodyPr>
          <a:lstStyle/>
          <a:p>
            <a:r>
              <a:rPr lang="en-US" sz="4000" b="1" dirty="0" smtClean="0"/>
              <a:t>Case Studies:</a:t>
            </a:r>
          </a:p>
          <a:p>
            <a:pPr marL="457200" indent="-457200">
              <a:spcBef>
                <a:spcPts val="600"/>
              </a:spcBef>
              <a:buFont typeface="Arial" pitchFamily="34" charset="0"/>
              <a:buChar char="•"/>
            </a:pPr>
            <a:r>
              <a:rPr lang="en-US" sz="4000" b="1" dirty="0" smtClean="0"/>
              <a:t>Flexible cord not 3-wire, hard service variety</a:t>
            </a:r>
          </a:p>
          <a:p>
            <a:pPr marL="457200" indent="-457200">
              <a:spcBef>
                <a:spcPts val="600"/>
              </a:spcBef>
              <a:buFont typeface="Arial" pitchFamily="34" charset="0"/>
              <a:buChar char="•"/>
            </a:pPr>
            <a:r>
              <a:rPr lang="en-US" sz="4000" b="1" dirty="0" smtClean="0"/>
              <a:t>No strain relief</a:t>
            </a:r>
            <a:endParaRPr lang="en-US" sz="4000" b="1"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944562"/>
          </a:xfrm>
        </p:spPr>
        <p:txBody>
          <a:bodyPr/>
          <a:lstStyle/>
          <a:p>
            <a:r>
              <a:rPr lang="en-US" dirty="0" smtClean="0"/>
              <a:t>Would you use these?</a:t>
            </a:r>
            <a:endParaRPr lang="en-US" dirty="0"/>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95</a:t>
            </a:fld>
            <a:endParaRPr lang="en-US">
              <a:solidFill>
                <a:srgbClr val="000000">
                  <a:tint val="75000"/>
                </a:srgbClr>
              </a:solidFill>
            </a:endParaRPr>
          </a:p>
        </p:txBody>
      </p:sp>
      <p:grpSp>
        <p:nvGrpSpPr>
          <p:cNvPr id="12" name="Group 11" title="Machinery with exposed wiring"/>
          <p:cNvGrpSpPr/>
          <p:nvPr/>
        </p:nvGrpSpPr>
        <p:grpSpPr>
          <a:xfrm>
            <a:off x="228600" y="1426467"/>
            <a:ext cx="2057400" cy="4696692"/>
            <a:chOff x="228600" y="1371599"/>
            <a:chExt cx="2057400" cy="4696692"/>
          </a:xfrm>
        </p:grpSpPr>
        <p:pic>
          <p:nvPicPr>
            <p:cNvPr id="7" name="Picture 6" descr="25.jpg" title="Machinery with exposed wiring and should not be used"/>
            <p:cNvPicPr>
              <a:picLocks noChangeAspect="1"/>
            </p:cNvPicPr>
            <p:nvPr/>
          </p:nvPicPr>
          <p:blipFill>
            <a:blip r:embed="rId3" cstate="print"/>
            <a:stretch>
              <a:fillRect/>
            </a:stretch>
          </p:blipFill>
          <p:spPr>
            <a:xfrm>
              <a:off x="228600" y="1371599"/>
              <a:ext cx="2057400" cy="3516719"/>
            </a:xfrm>
            <a:prstGeom prst="rect">
              <a:avLst/>
            </a:prstGeom>
          </p:spPr>
        </p:pic>
        <p:pic>
          <p:nvPicPr>
            <p:cNvPr id="8" name="image12.jpeg" descr="þÿ"/>
            <p:cNvPicPr/>
            <p:nvPr/>
          </p:nvPicPr>
          <p:blipFill>
            <a:blip r:embed="rId4" cstate="email">
              <a:extLst>
                <a:ext uri="{28A0092B-C50C-407E-A947-70E740481C1C}">
                  <a14:useLocalDpi xmlns:a14="http://schemas.microsoft.com/office/drawing/2010/main"/>
                </a:ext>
              </a:extLst>
            </a:blip>
            <a:stretch>
              <a:fillRect/>
            </a:stretch>
          </p:blipFill>
          <p:spPr>
            <a:xfrm>
              <a:off x="502747" y="4876800"/>
              <a:ext cx="1554653" cy="1191491"/>
            </a:xfrm>
            <a:prstGeom prst="rect">
              <a:avLst/>
            </a:prstGeom>
          </p:spPr>
        </p:pic>
      </p:grpSp>
      <p:grpSp>
        <p:nvGrpSpPr>
          <p:cNvPr id="11" name="Group 10" title="Three photos of frayed cords"/>
          <p:cNvGrpSpPr/>
          <p:nvPr/>
        </p:nvGrpSpPr>
        <p:grpSpPr>
          <a:xfrm>
            <a:off x="2362200" y="1498681"/>
            <a:ext cx="3419947" cy="4444919"/>
            <a:chOff x="2362200" y="1790781"/>
            <a:chExt cx="3419947" cy="4444919"/>
          </a:xfrm>
        </p:grpSpPr>
        <p:pic>
          <p:nvPicPr>
            <p:cNvPr id="5" name="Picture 4" descr="worn_insulation2.jpg" title="Frayed orange cord"/>
            <p:cNvPicPr>
              <a:picLocks noChangeAspect="1"/>
            </p:cNvPicPr>
            <p:nvPr/>
          </p:nvPicPr>
          <p:blipFill>
            <a:blip r:embed="rId5" cstate="print"/>
            <a:stretch>
              <a:fillRect/>
            </a:stretch>
          </p:blipFill>
          <p:spPr>
            <a:xfrm>
              <a:off x="2868441" y="4267200"/>
              <a:ext cx="2514600" cy="1968500"/>
            </a:xfrm>
            <a:prstGeom prst="rect">
              <a:avLst/>
            </a:prstGeom>
          </p:spPr>
        </p:pic>
        <p:pic>
          <p:nvPicPr>
            <p:cNvPr id="6" name="Picture 5" descr="strainrelief.jpg" title="Plug with frayed cord"/>
            <p:cNvPicPr>
              <a:picLocks noChangeAspect="1"/>
            </p:cNvPicPr>
            <p:nvPr/>
          </p:nvPicPr>
          <p:blipFill>
            <a:blip r:embed="rId6" cstate="print"/>
            <a:stretch>
              <a:fillRect/>
            </a:stretch>
          </p:blipFill>
          <p:spPr>
            <a:xfrm rot="5400000">
              <a:off x="2082800" y="2235200"/>
              <a:ext cx="2235200" cy="1676400"/>
            </a:xfrm>
            <a:prstGeom prst="rect">
              <a:avLst/>
            </a:prstGeom>
          </p:spPr>
        </p:pic>
        <p:pic>
          <p:nvPicPr>
            <p:cNvPr id="9" name="image40.jpeg" title="Frayed cord"/>
            <p:cNvPicPr/>
            <p:nvPr/>
          </p:nvPicPr>
          <p:blipFill>
            <a:blip r:embed="rId7" cstate="email">
              <a:extLst>
                <a:ext uri="{28A0092B-C50C-407E-A947-70E740481C1C}">
                  <a14:useLocalDpi xmlns:a14="http://schemas.microsoft.com/office/drawing/2010/main"/>
                </a:ext>
              </a:extLst>
            </a:blip>
            <a:stretch>
              <a:fillRect/>
            </a:stretch>
          </p:blipFill>
          <p:spPr>
            <a:xfrm rot="5400000">
              <a:off x="3761981" y="2176111"/>
              <a:ext cx="2405495" cy="1634836"/>
            </a:xfrm>
            <a:prstGeom prst="rect">
              <a:avLst/>
            </a:prstGeom>
          </p:spPr>
        </p:pic>
      </p:grpSp>
      <p:pic>
        <p:nvPicPr>
          <p:cNvPr id="10" name="Picture 9" descr="687-72.jpg" title="Extension cords plugged into extension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3600" y="1524000"/>
            <a:ext cx="3068320" cy="460248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694-72.jpg" title="Table saw"/>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1798320"/>
            <a:ext cx="2204720" cy="3307080"/>
          </a:xfrm>
          <a:prstGeom prst="rect">
            <a:avLst/>
          </a:prstGeom>
        </p:spPr>
      </p:pic>
      <p:sp>
        <p:nvSpPr>
          <p:cNvPr id="2" name="Title 1"/>
          <p:cNvSpPr>
            <a:spLocks noGrp="1"/>
          </p:cNvSpPr>
          <p:nvPr>
            <p:ph type="title"/>
          </p:nvPr>
        </p:nvSpPr>
        <p:spPr>
          <a:xfrm>
            <a:off x="457200" y="76200"/>
            <a:ext cx="7772400" cy="1066800"/>
          </a:xfrm>
        </p:spPr>
        <p:txBody>
          <a:bodyPr>
            <a:normAutofit/>
          </a:bodyPr>
          <a:lstStyle/>
          <a:p>
            <a:r>
              <a:rPr lang="en-US" dirty="0" smtClean="0"/>
              <a:t>What’s wrong with these cords?</a:t>
            </a:r>
            <a:endParaRPr lang="en-US" dirty="0"/>
          </a:p>
        </p:txBody>
      </p:sp>
      <p:sp>
        <p:nvSpPr>
          <p:cNvPr id="3" name="Slide Number Placeholder 2"/>
          <p:cNvSpPr>
            <a:spLocks noGrp="1"/>
          </p:cNvSpPr>
          <p:nvPr>
            <p:ph type="sldNum" sz="quarter" idx="12"/>
          </p:nvPr>
        </p:nvSpPr>
        <p:spPr>
          <a:xfrm>
            <a:off x="8534400" y="17092"/>
            <a:ext cx="576844" cy="365125"/>
          </a:xfrm>
        </p:spPr>
        <p:txBody>
          <a:bodyPr/>
          <a:lstStyle/>
          <a:p>
            <a:fld id="{A385ADA4-7CA8-7D42-9033-52B4A2259F06}" type="slidenum">
              <a:rPr lang="en-US" smtClean="0">
                <a:solidFill>
                  <a:srgbClr val="000000">
                    <a:tint val="75000"/>
                  </a:srgbClr>
                </a:solidFill>
              </a:rPr>
              <a:pPr/>
              <a:t>96</a:t>
            </a:fld>
            <a:endParaRPr lang="en-US" dirty="0">
              <a:solidFill>
                <a:srgbClr val="000000">
                  <a:tint val="75000"/>
                </a:srgbClr>
              </a:solidFill>
            </a:endParaRPr>
          </a:p>
        </p:txBody>
      </p:sp>
      <p:pic>
        <p:nvPicPr>
          <p:cNvPr id="4" name="Picture 3" descr="Picture5.jpg" title="Cord with exposed wir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1200" y="3657600"/>
            <a:ext cx="3127454" cy="2514600"/>
          </a:xfrm>
          <a:prstGeom prst="rect">
            <a:avLst/>
          </a:prstGeom>
        </p:spPr>
      </p:pic>
      <p:pic>
        <p:nvPicPr>
          <p:cNvPr id="5" name="Picture 4" descr="Picture4.jpg" title="Plug missing a pro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400" y="1219200"/>
            <a:ext cx="2133600" cy="2672927"/>
          </a:xfrm>
          <a:prstGeom prst="rect">
            <a:avLst/>
          </a:prstGeom>
        </p:spPr>
      </p:pic>
      <p:pic>
        <p:nvPicPr>
          <p:cNvPr id="6" name="Picture 5" descr="298-72.jpg" title="Four extension cords tangled with each oth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3962400"/>
            <a:ext cx="3124200" cy="2074664"/>
          </a:xfrm>
          <a:prstGeom prst="rect">
            <a:avLst/>
          </a:prstGeom>
        </p:spPr>
      </p:pic>
      <p:pic>
        <p:nvPicPr>
          <p:cNvPr id="7" name="Picture 6" descr="859-72.jpg" title="Extension cord tangled with ladde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256834" y="770433"/>
            <a:ext cx="2192933" cy="3276600"/>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 work practices</a:t>
            </a:r>
            <a:br>
              <a:rPr lang="en-US" dirty="0" smtClean="0"/>
            </a:br>
            <a:r>
              <a:rPr lang="en-US" dirty="0" smtClean="0"/>
              <a:t>Extension cords</a:t>
            </a:r>
            <a:endParaRPr lang="en-US" dirty="0"/>
          </a:p>
        </p:txBody>
      </p:sp>
      <p:sp>
        <p:nvSpPr>
          <p:cNvPr id="3" name="Content Placeholder 2"/>
          <p:cNvSpPr>
            <a:spLocks noGrp="1"/>
          </p:cNvSpPr>
          <p:nvPr>
            <p:ph idx="1"/>
          </p:nvPr>
        </p:nvSpPr>
        <p:spPr>
          <a:xfrm>
            <a:off x="457200" y="1600201"/>
            <a:ext cx="8229600" cy="4114800"/>
          </a:xfrm>
        </p:spPr>
        <p:txBody>
          <a:bodyPr/>
          <a:lstStyle/>
          <a:p>
            <a:pPr>
              <a:buFont typeface="Wingdings" pitchFamily="2" charset="2"/>
              <a:buChar char="ü"/>
            </a:pPr>
            <a:r>
              <a:rPr lang="en-US" sz="3600" dirty="0" smtClean="0"/>
              <a:t>Use factory assembled cord sets</a:t>
            </a:r>
          </a:p>
          <a:p>
            <a:pPr>
              <a:buFont typeface="Wingdings" pitchFamily="2" charset="2"/>
              <a:buChar char="ü"/>
            </a:pPr>
            <a:r>
              <a:rPr lang="en-US" sz="3600" dirty="0" smtClean="0"/>
              <a:t>Use only 3-wire type with ground prong</a:t>
            </a:r>
          </a:p>
          <a:p>
            <a:pPr>
              <a:buFont typeface="Wingdings" pitchFamily="2" charset="2"/>
              <a:buChar char="ü"/>
            </a:pPr>
            <a:r>
              <a:rPr lang="en-US" sz="3600" dirty="0" smtClean="0"/>
              <a:t>Continually audit cords on-site</a:t>
            </a:r>
          </a:p>
          <a:p>
            <a:pPr>
              <a:buFont typeface="Wingdings" pitchFamily="2" charset="2"/>
              <a:buChar char="ü"/>
            </a:pPr>
            <a:r>
              <a:rPr lang="en-US" sz="3600" dirty="0" smtClean="0"/>
              <a:t>Discard frayed/damaged cords</a:t>
            </a:r>
          </a:p>
          <a:p>
            <a:pPr>
              <a:buFont typeface="Wingdings" pitchFamily="2" charset="2"/>
              <a:buChar char="ü"/>
            </a:pPr>
            <a:r>
              <a:rPr lang="en-US" sz="3600" dirty="0" smtClean="0"/>
              <a:t>Use only cords rated for </a:t>
            </a:r>
            <a:r>
              <a:rPr lang="en-US" sz="3600" u="sng" dirty="0" smtClean="0"/>
              <a:t>hard</a:t>
            </a:r>
            <a:r>
              <a:rPr lang="en-US" sz="3600" dirty="0" smtClean="0"/>
              <a:t> or        </a:t>
            </a:r>
            <a:r>
              <a:rPr lang="en-US" sz="3600" u="sng" dirty="0" smtClean="0"/>
              <a:t>extra-hard</a:t>
            </a:r>
            <a:r>
              <a:rPr lang="en-US" sz="3600" dirty="0" smtClean="0"/>
              <a:t> usage</a:t>
            </a:r>
          </a:p>
          <a:p>
            <a:pPr>
              <a:buNone/>
            </a:pPr>
            <a:endParaRPr lang="en-US" dirty="0" smtClean="0"/>
          </a:p>
          <a:p>
            <a:endParaRPr lang="en-US" dirty="0"/>
          </a:p>
        </p:txBody>
      </p:sp>
      <p:sp>
        <p:nvSpPr>
          <p:cNvPr id="4" name="Slide Number Placeholder 3"/>
          <p:cNvSpPr>
            <a:spLocks noGrp="1"/>
          </p:cNvSpPr>
          <p:nvPr>
            <p:ph type="sldNum" sz="quarter" idx="12"/>
          </p:nvPr>
        </p:nvSpPr>
        <p:spPr>
          <a:xfrm>
            <a:off x="8534400" y="17092"/>
            <a:ext cx="592508" cy="365125"/>
          </a:xfrm>
        </p:spPr>
        <p:txBody>
          <a:bodyPr/>
          <a:lstStyle/>
          <a:p>
            <a:fld id="{A385ADA4-7CA8-7D42-9033-52B4A2259F06}" type="slidenum">
              <a:rPr lang="en-US" smtClean="0">
                <a:solidFill>
                  <a:srgbClr val="000000">
                    <a:tint val="75000"/>
                  </a:srgbClr>
                </a:solidFill>
              </a:rPr>
              <a:pPr/>
              <a:t>97</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401762"/>
          </a:xfrm>
        </p:spPr>
        <p:txBody>
          <a:bodyPr>
            <a:normAutofit fontScale="90000"/>
          </a:bodyPr>
          <a:lstStyle/>
          <a:p>
            <a:r>
              <a:rPr lang="en-US" dirty="0" smtClean="0"/>
              <a:t>Where do I find usage codes?</a:t>
            </a:r>
            <a:br>
              <a:rPr lang="en-US" dirty="0" smtClean="0"/>
            </a:br>
            <a:r>
              <a:rPr lang="en-US" dirty="0" smtClean="0"/>
              <a:t>(and other good information)</a:t>
            </a:r>
            <a:endParaRPr lang="en-US" dirty="0"/>
          </a:p>
        </p:txBody>
      </p:sp>
      <p:sp>
        <p:nvSpPr>
          <p:cNvPr id="3" name="Content Placeholder 2"/>
          <p:cNvSpPr>
            <a:spLocks noGrp="1"/>
          </p:cNvSpPr>
          <p:nvPr>
            <p:ph sz="half" idx="1"/>
          </p:nvPr>
        </p:nvSpPr>
        <p:spPr>
          <a:xfrm>
            <a:off x="5943600" y="1905001"/>
            <a:ext cx="3124200" cy="3657599"/>
          </a:xfrm>
        </p:spPr>
        <p:txBody>
          <a:bodyPr/>
          <a:lstStyle/>
          <a:p>
            <a:pPr marL="0" indent="0">
              <a:spcBef>
                <a:spcPts val="0"/>
              </a:spcBef>
              <a:buNone/>
            </a:pPr>
            <a:r>
              <a:rPr lang="en-US" dirty="0" smtClean="0"/>
              <a:t>Must be indelibly marked every 1’ along length of cord</a:t>
            </a:r>
          </a:p>
          <a:p>
            <a:pPr marL="0" indent="0">
              <a:spcBef>
                <a:spcPts val="0"/>
              </a:spcBef>
              <a:buNone/>
            </a:pPr>
            <a:endParaRPr lang="en-US" dirty="0" smtClean="0"/>
          </a:p>
          <a:p>
            <a:pPr marL="0" indent="0">
              <a:spcBef>
                <a:spcPts val="0"/>
              </a:spcBef>
              <a:buNone/>
            </a:pPr>
            <a:r>
              <a:rPr lang="en-US" dirty="0" smtClean="0"/>
              <a:t>Ratings from the</a:t>
            </a:r>
          </a:p>
          <a:p>
            <a:pPr marL="0" indent="0">
              <a:spcBef>
                <a:spcPts val="0"/>
              </a:spcBef>
              <a:buNone/>
            </a:pPr>
            <a:r>
              <a:rPr lang="en-US" dirty="0" smtClean="0"/>
              <a:t>National Electrical</a:t>
            </a:r>
          </a:p>
          <a:p>
            <a:pPr marL="0" indent="0">
              <a:spcBef>
                <a:spcPts val="0"/>
              </a:spcBef>
              <a:buNone/>
            </a:pPr>
            <a:r>
              <a:rPr lang="en-US" dirty="0" smtClean="0"/>
              <a:t>Code (NEC)</a:t>
            </a:r>
          </a:p>
          <a:p>
            <a:endParaRPr lang="en-US" dirty="0"/>
          </a:p>
        </p:txBody>
      </p:sp>
      <p:pic>
        <p:nvPicPr>
          <p:cNvPr id="6" name="Content Placeholder 5" descr="Hard Use:  S, ST, SO, STO&#10;Junior Hard Use:  SJ, SJO, SJT, SJTO" title="Cord Type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81000" y="1828800"/>
            <a:ext cx="5638800" cy="3841472"/>
          </a:xfrm>
        </p:spPr>
      </p:pic>
      <p:sp>
        <p:nvSpPr>
          <p:cNvPr id="5" name="Slide Number Placeholder 4"/>
          <p:cNvSpPr>
            <a:spLocks noGrp="1"/>
          </p:cNvSpPr>
          <p:nvPr>
            <p:ph type="sldNum" sz="quarter" idx="12"/>
          </p:nvPr>
        </p:nvSpPr>
        <p:spPr>
          <a:xfrm>
            <a:off x="8534400" y="24210"/>
            <a:ext cx="584676" cy="365125"/>
          </a:xfrm>
        </p:spPr>
        <p:txBody>
          <a:bodyPr/>
          <a:lstStyle/>
          <a:p>
            <a:fld id="{A385ADA4-7CA8-7D42-9033-52B4A2259F06}" type="slidenum">
              <a:rPr lang="en-US" smtClean="0">
                <a:solidFill>
                  <a:srgbClr val="000000">
                    <a:tint val="75000"/>
                  </a:srgbClr>
                </a:solidFill>
              </a:rPr>
              <a:pPr/>
              <a:t>98</a:t>
            </a:fld>
            <a:endParaRPr lang="en-US" dirty="0">
              <a:solidFill>
                <a:srgbClr val="000000">
                  <a:tint val="75000"/>
                </a:srgbClr>
              </a:solidFill>
            </a:endParaRPr>
          </a:p>
        </p:txBody>
      </p:sp>
      <p:sp>
        <p:nvSpPr>
          <p:cNvPr id="7" name="TextBox 6"/>
          <p:cNvSpPr txBox="1"/>
          <p:nvPr/>
        </p:nvSpPr>
        <p:spPr>
          <a:xfrm>
            <a:off x="457200" y="5715000"/>
            <a:ext cx="4648200" cy="369332"/>
          </a:xfrm>
          <a:prstGeom prst="rect">
            <a:avLst/>
          </a:prstGeom>
          <a:noFill/>
        </p:spPr>
        <p:txBody>
          <a:bodyPr wrap="square" rtlCol="0">
            <a:spAutoFit/>
          </a:bodyPr>
          <a:lstStyle/>
          <a:p>
            <a:r>
              <a:rPr lang="en-US" dirty="0" smtClean="0"/>
              <a:t>Image courtesy of NABTU; used with permission</a:t>
            </a:r>
            <a:endParaRPr lang="en-US" dirty="0"/>
          </a:p>
        </p:txBody>
      </p:sp>
      <p:cxnSp>
        <p:nvCxnSpPr>
          <p:cNvPr id="9" name="Straight Arrow Connector 8" title="Arrow pointing to the cord types"/>
          <p:cNvCxnSpPr/>
          <p:nvPr/>
        </p:nvCxnSpPr>
        <p:spPr>
          <a:xfrm flipH="1">
            <a:off x="4191000" y="4038600"/>
            <a:ext cx="1828800" cy="914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lstStyle/>
          <a:p>
            <a:r>
              <a:rPr lang="en-US" dirty="0" smtClean="0"/>
              <a:t>Two more safety requirements</a:t>
            </a:r>
            <a:endParaRPr lang="en-US" dirty="0"/>
          </a:p>
        </p:txBody>
      </p:sp>
      <p:sp>
        <p:nvSpPr>
          <p:cNvPr id="6" name="Content Placeholder 5"/>
          <p:cNvSpPr>
            <a:spLocks noGrp="1"/>
          </p:cNvSpPr>
          <p:nvPr>
            <p:ph sz="half" idx="1"/>
          </p:nvPr>
        </p:nvSpPr>
        <p:spPr>
          <a:xfrm>
            <a:off x="457200" y="1295400"/>
            <a:ext cx="4038600" cy="1524001"/>
          </a:xfrm>
        </p:spPr>
        <p:txBody>
          <a:bodyPr/>
          <a:lstStyle/>
          <a:p>
            <a:pPr marL="182880" indent="-274320">
              <a:spcBef>
                <a:spcPts val="0"/>
              </a:spcBef>
              <a:buFont typeface="Wingdings" pitchFamily="2" charset="2"/>
              <a:buChar char="ü"/>
            </a:pPr>
            <a:r>
              <a:rPr lang="en-US" dirty="0" smtClean="0"/>
              <a:t>Use only cords equipped with strain relief</a:t>
            </a:r>
            <a:endParaRPr lang="en-US" dirty="0"/>
          </a:p>
        </p:txBody>
      </p:sp>
      <p:sp>
        <p:nvSpPr>
          <p:cNvPr id="7" name="Content Placeholder 6"/>
          <p:cNvSpPr>
            <a:spLocks noGrp="1"/>
          </p:cNvSpPr>
          <p:nvPr>
            <p:ph sz="half" idx="2"/>
          </p:nvPr>
        </p:nvSpPr>
        <p:spPr>
          <a:xfrm>
            <a:off x="4648200" y="1295400"/>
            <a:ext cx="4343400" cy="4830763"/>
          </a:xfrm>
        </p:spPr>
        <p:txBody>
          <a:bodyPr/>
          <a:lstStyle/>
          <a:p>
            <a:pPr marL="182880" indent="-365760">
              <a:spcBef>
                <a:spcPts val="0"/>
              </a:spcBef>
              <a:buFont typeface="Wingdings" pitchFamily="2" charset="2"/>
              <a:buChar char="ü"/>
            </a:pPr>
            <a:r>
              <a:rPr lang="en-US" dirty="0" smtClean="0"/>
              <a:t>Use cords rated for correct level of amperage</a:t>
            </a:r>
          </a:p>
          <a:p>
            <a:pPr marL="0" indent="0">
              <a:spcBef>
                <a:spcPts val="0"/>
              </a:spcBef>
              <a:buNone/>
            </a:pPr>
            <a:endParaRPr lang="en-US" dirty="0" smtClean="0"/>
          </a:p>
          <a:p>
            <a:pPr marL="0" indent="0">
              <a:spcBef>
                <a:spcPts val="0"/>
              </a:spcBef>
              <a:buNone/>
            </a:pPr>
            <a:r>
              <a:rPr lang="en-US" dirty="0" smtClean="0"/>
              <a:t>Sample manufacturer info:</a:t>
            </a:r>
          </a:p>
        </p:txBody>
      </p:sp>
      <p:sp>
        <p:nvSpPr>
          <p:cNvPr id="4" name="Slide Number Placeholder 3"/>
          <p:cNvSpPr>
            <a:spLocks noGrp="1"/>
          </p:cNvSpPr>
          <p:nvPr>
            <p:ph type="sldNum" sz="quarter" idx="12"/>
          </p:nvPr>
        </p:nvSpPr>
        <p:spPr>
          <a:xfrm>
            <a:off x="8534400" y="24210"/>
            <a:ext cx="584676" cy="365125"/>
          </a:xfrm>
        </p:spPr>
        <p:txBody>
          <a:bodyPr/>
          <a:lstStyle/>
          <a:p>
            <a:fld id="{A385ADA4-7CA8-7D42-9033-52B4A2259F06}" type="slidenum">
              <a:rPr lang="en-US" smtClean="0">
                <a:solidFill>
                  <a:srgbClr val="000000">
                    <a:tint val="75000"/>
                  </a:srgbClr>
                </a:solidFill>
              </a:rPr>
              <a:pPr/>
              <a:t>99</a:t>
            </a:fld>
            <a:endParaRPr lang="en-US" dirty="0">
              <a:solidFill>
                <a:srgbClr val="000000">
                  <a:tint val="75000"/>
                </a:srgbClr>
              </a:solidFill>
            </a:endParaRPr>
          </a:p>
        </p:txBody>
      </p:sp>
      <p:pic>
        <p:nvPicPr>
          <p:cNvPr id="8" name="Picture 7" descr="20180222_142605.jpg" title="Sample manufacturer inf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4343399" y="3200400"/>
            <a:ext cx="4648198" cy="2614611"/>
          </a:xfrm>
          <a:prstGeom prst="rect">
            <a:avLst/>
          </a:prstGeom>
        </p:spPr>
      </p:pic>
      <p:sp>
        <p:nvSpPr>
          <p:cNvPr id="9" name="TextBox 8"/>
          <p:cNvSpPr txBox="1"/>
          <p:nvPr/>
        </p:nvSpPr>
        <p:spPr>
          <a:xfrm>
            <a:off x="685800" y="4895671"/>
            <a:ext cx="3276600" cy="1200329"/>
          </a:xfrm>
          <a:prstGeom prst="rect">
            <a:avLst/>
          </a:prstGeom>
          <a:noFill/>
        </p:spPr>
        <p:txBody>
          <a:bodyPr wrap="square" rtlCol="0">
            <a:spAutoFit/>
          </a:bodyPr>
          <a:lstStyle/>
          <a:p>
            <a:pPr algn="r"/>
            <a:r>
              <a:rPr lang="en-US" sz="2400" dirty="0" smtClean="0"/>
              <a:t>The lower the wire gauge number, the bigger the conductor</a:t>
            </a:r>
            <a:endParaRPr lang="en-US" sz="2400" dirty="0"/>
          </a:p>
        </p:txBody>
      </p:sp>
      <p:pic>
        <p:nvPicPr>
          <p:cNvPr id="10" name="Picture 9" descr="wiregauge.png" title="Wire Gau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2385" y="2460537"/>
            <a:ext cx="2634820" cy="241626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3156</Words>
  <Application>Microsoft Office PowerPoint</Application>
  <PresentationFormat>On-screen Show (4:3)</PresentationFormat>
  <Paragraphs>749</Paragraphs>
  <Slides>104</Slides>
  <Notes>104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104</vt:i4>
      </vt:variant>
    </vt:vector>
  </HeadingPairs>
  <TitlesOfParts>
    <vt:vector size="110" baseType="lpstr">
      <vt:lpstr>Arial</vt:lpstr>
      <vt:lpstr>Calibri</vt:lpstr>
      <vt:lpstr>Impact</vt:lpstr>
      <vt:lpstr>Wingdings</vt:lpstr>
      <vt:lpstr>Default Theme</vt:lpstr>
      <vt:lpstr>Custom Design</vt:lpstr>
      <vt:lpstr>Electrical hazards for Non-Electricians</vt:lpstr>
      <vt:lpstr>Acknowledgements</vt:lpstr>
      <vt:lpstr>How often do you use electricity?</vt:lpstr>
      <vt:lpstr>Electrocutions—3rd leading cause of construction fatalities</vt:lpstr>
      <vt:lpstr>Course objectives: Increase electrical hazard awareness among non-electricians.</vt:lpstr>
      <vt:lpstr>Electrical incidents are caused by:</vt:lpstr>
      <vt:lpstr>Five electrical hazards covered</vt:lpstr>
      <vt:lpstr>Section 1: Electrical Fatality Trends in Construction</vt:lpstr>
      <vt:lpstr>Good news…</vt:lpstr>
      <vt:lpstr>Bad news…</vt:lpstr>
      <vt:lpstr>More non-electrician fatalities</vt:lpstr>
      <vt:lpstr>By age:  Under 25 have highest electrocution rate</vt:lpstr>
      <vt:lpstr>Main causes of electrocution</vt:lpstr>
      <vt:lpstr>Sources of electrocution</vt:lpstr>
      <vt:lpstr>“Electric parts” breakdown</vt:lpstr>
      <vt:lpstr>Section 2: Understanding Electricity Basics</vt:lpstr>
      <vt:lpstr>Electricity is…</vt:lpstr>
      <vt:lpstr>5-Minute Buzz Group Activity</vt:lpstr>
      <vt:lpstr>Some basic electrical terms</vt:lpstr>
      <vt:lpstr>Examples of conductors</vt:lpstr>
      <vt:lpstr>Examples of Insulators</vt:lpstr>
      <vt:lpstr>Conductor, insulator or both???</vt:lpstr>
      <vt:lpstr>Flow of electricity—loops and paths</vt:lpstr>
      <vt:lpstr>Find the circuit components</vt:lpstr>
      <vt:lpstr>Circuits and worker safety</vt:lpstr>
      <vt:lpstr>Electrical grounding—saves lives</vt:lpstr>
      <vt:lpstr>More electrical terms</vt:lpstr>
      <vt:lpstr>Water comparison</vt:lpstr>
      <vt:lpstr>Volts/amps/watts and power tools</vt:lpstr>
      <vt:lpstr>Overcurrent protection</vt:lpstr>
      <vt:lpstr>Review and Questions</vt:lpstr>
      <vt:lpstr>Hazard Mapping Activity</vt:lpstr>
      <vt:lpstr>Section 3: Effects of Electricity on the Human Body</vt:lpstr>
      <vt:lpstr>Making dangerous contact</vt:lpstr>
      <vt:lpstr>How we become part of a circuit</vt:lpstr>
      <vt:lpstr>Four main electrical-related injuries</vt:lpstr>
      <vt:lpstr>Electric shock—from tingle to death</vt:lpstr>
      <vt:lpstr>Path through the body</vt:lpstr>
      <vt:lpstr>Current and exposure time</vt:lpstr>
      <vt:lpstr>Review of amps and volts</vt:lpstr>
      <vt:lpstr>It doesn’t take much to do harm</vt:lpstr>
      <vt:lpstr>Electrical injury signs and symptoms</vt:lpstr>
      <vt:lpstr>Duration of Exposure</vt:lpstr>
      <vt:lpstr>Other factors: Voltage</vt:lpstr>
      <vt:lpstr>Body resistance and moisture</vt:lpstr>
      <vt:lpstr>Burns </vt:lpstr>
      <vt:lpstr>Electrical burns</vt:lpstr>
      <vt:lpstr>Arc burns—what is “arcing”</vt:lpstr>
      <vt:lpstr>Arc flash and arc blast</vt:lpstr>
      <vt:lpstr>Electrical Hazards for Non-Electricians video</vt:lpstr>
      <vt:lpstr>Thermal contact burns</vt:lpstr>
      <vt:lpstr>Falls—how is electricity related? </vt:lpstr>
      <vt:lpstr>What to do if someone gets shocked?</vt:lpstr>
      <vt:lpstr>Quick Review of Concepts Learned So far…</vt:lpstr>
      <vt:lpstr>Section 4:  Electrical Hazards</vt:lpstr>
      <vt:lpstr>Hazard Assessment Model</vt:lpstr>
      <vt:lpstr>Small Group Activity: Hazard Challenge—You’re the Expert</vt:lpstr>
      <vt:lpstr>Hazard #1:  Overhead Power Lines</vt:lpstr>
      <vt:lpstr>WorkSafe BC video case study</vt:lpstr>
      <vt:lpstr>Why are power lines dangerous?</vt:lpstr>
      <vt:lpstr>WorkSafe BC video—A Bright Arc</vt:lpstr>
      <vt:lpstr>Power lines are all around</vt:lpstr>
      <vt:lpstr>Workers at risk near power lines</vt:lpstr>
      <vt:lpstr>Best practices near overhead lines</vt:lpstr>
      <vt:lpstr>Ladders near electrical circuits</vt:lpstr>
      <vt:lpstr>Underground power lines</vt:lpstr>
      <vt:lpstr>Underground line hazards</vt:lpstr>
      <vt:lpstr>What is the risk?</vt:lpstr>
      <vt:lpstr>Best practices near underground lines </vt:lpstr>
      <vt:lpstr>Dig with care—hand digging</vt:lpstr>
      <vt:lpstr>What should you do if you contact a power line?</vt:lpstr>
      <vt:lpstr>What if a co-worker hits a power line?</vt:lpstr>
      <vt:lpstr>Hidden electrical hazards</vt:lpstr>
      <vt:lpstr>Employers must assess hazards</vt:lpstr>
      <vt:lpstr>Best practice—de-energize circuits</vt:lpstr>
      <vt:lpstr>Review Quiz</vt:lpstr>
      <vt:lpstr>Hazards related to grounding</vt:lpstr>
      <vt:lpstr>Hazard #2 Lack of ground fault protection</vt:lpstr>
      <vt:lpstr>Ground fault hazards and risk</vt:lpstr>
      <vt:lpstr>Required safety devices</vt:lpstr>
      <vt:lpstr>Have you seen these on-the-job?</vt:lpstr>
      <vt:lpstr>OSHA and Cal/OSHA require:</vt:lpstr>
      <vt:lpstr>Safe practices: ground fault hazards</vt:lpstr>
      <vt:lpstr>Hazard#3 Path to ground missing or discontinuous</vt:lpstr>
      <vt:lpstr>What’s wrong here?</vt:lpstr>
      <vt:lpstr>What are the risks?</vt:lpstr>
      <vt:lpstr>Safe practices and solutions</vt:lpstr>
      <vt:lpstr>What does “double-insulated” mean?</vt:lpstr>
      <vt:lpstr>Hazard #4 Equipment not used in manner prescribed</vt:lpstr>
      <vt:lpstr>Examples of misused equipment</vt:lpstr>
      <vt:lpstr>And more…</vt:lpstr>
      <vt:lpstr>Activities that put you at risk</vt:lpstr>
      <vt:lpstr>Best practices</vt:lpstr>
      <vt:lpstr>Hazard #5   Improper use of extension and flexible cords</vt:lpstr>
      <vt:lpstr>Would you use these?</vt:lpstr>
      <vt:lpstr>What’s wrong with these cords?</vt:lpstr>
      <vt:lpstr>Safe work practices Extension cords</vt:lpstr>
      <vt:lpstr>Where do I find usage codes? (and other good information)</vt:lpstr>
      <vt:lpstr>Two more safety requirements</vt:lpstr>
      <vt:lpstr>Don’t abuse your power cords! Things you should NEVER do:</vt:lpstr>
      <vt:lpstr>Do the right thing!</vt:lpstr>
      <vt:lpstr>Use of material and duplication</vt:lpstr>
      <vt:lpstr>Work safely around electricity and enjoy a healthy career in the trades</vt:lpstr>
      <vt:lpstr>Safety and Health HUB safety.sbctc.org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2020-11-10T20:11:44Z</dcterms:created>
  <dcterms:modified xsi:type="dcterms:W3CDTF">2020-11-10T20:12:25Z</dcterms:modified>
</cp:coreProperties>
</file>