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37"/>
  </p:notesMasterIdLst>
  <p:sldIdLst>
    <p:sldId id="256" r:id="rId2"/>
    <p:sldId id="258" r:id="rId3"/>
    <p:sldId id="257" r:id="rId4"/>
    <p:sldId id="276" r:id="rId5"/>
    <p:sldId id="272" r:id="rId6"/>
    <p:sldId id="273" r:id="rId7"/>
    <p:sldId id="274" r:id="rId8"/>
    <p:sldId id="275" r:id="rId9"/>
    <p:sldId id="278" r:id="rId10"/>
    <p:sldId id="277"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9" r:id="rId25"/>
    <p:sldId id="280" r:id="rId26"/>
    <p:sldId id="290" r:id="rId27"/>
    <p:sldId id="292" r:id="rId28"/>
    <p:sldId id="293" r:id="rId29"/>
    <p:sldId id="289" r:id="rId30"/>
    <p:sldId id="281" r:id="rId31"/>
    <p:sldId id="282" r:id="rId32"/>
    <p:sldId id="283" r:id="rId33"/>
    <p:sldId id="284" r:id="rId34"/>
    <p:sldId id="285" r:id="rId35"/>
    <p:sldId id="287"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52" autoAdjust="0"/>
    <p:restoredTop sz="73501" autoAdjust="0"/>
  </p:normalViewPr>
  <p:slideViewPr>
    <p:cSldViewPr snapToGrid="0">
      <p:cViewPr varScale="1">
        <p:scale>
          <a:sx n="44" d="100"/>
          <a:sy n="44" d="100"/>
        </p:scale>
        <p:origin x="1344"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5A5B96-22B8-4283-BB50-699337B3AD3E}" type="datetimeFigureOut">
              <a:rPr lang="en-US" smtClean="0"/>
              <a:t>6/9/2020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5D815F-DDC5-4E42-B3B4-521877441B19}" type="slidenum">
              <a:rPr lang="en-US" smtClean="0"/>
              <a:t>‹#›</a:t>
            </a:fld>
            <a:endParaRPr lang="en-US"/>
          </a:p>
        </p:txBody>
      </p:sp>
    </p:spTree>
    <p:extLst>
      <p:ext uri="{BB962C8B-B14F-4D97-AF65-F5344CB8AC3E}">
        <p14:creationId xmlns:p14="http://schemas.microsoft.com/office/powerpoint/2010/main" val="293752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5D815F-DDC5-4E42-B3B4-521877441B19}" type="slidenum">
              <a:rPr lang="en-US" smtClean="0"/>
              <a:t>1</a:t>
            </a:fld>
            <a:endParaRPr lang="en-US"/>
          </a:p>
        </p:txBody>
      </p:sp>
    </p:spTree>
    <p:extLst>
      <p:ext uri="{BB962C8B-B14F-4D97-AF65-F5344CB8AC3E}">
        <p14:creationId xmlns:p14="http://schemas.microsoft.com/office/powerpoint/2010/main" val="18189085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activity we will have workers use a pocket potentiometer to evaluate and classify dirt</a:t>
            </a:r>
            <a:r>
              <a:rPr lang="en-US" baseline="0" dirty="0" smtClean="0"/>
              <a:t>, according to their compressive strength. </a:t>
            </a:r>
            <a:endParaRPr lang="en-US" dirty="0"/>
          </a:p>
        </p:txBody>
      </p:sp>
      <p:sp>
        <p:nvSpPr>
          <p:cNvPr id="4" name="Slide Number Placeholder 3"/>
          <p:cNvSpPr>
            <a:spLocks noGrp="1"/>
          </p:cNvSpPr>
          <p:nvPr>
            <p:ph type="sldNum" sz="quarter" idx="10"/>
          </p:nvPr>
        </p:nvSpPr>
        <p:spPr/>
        <p:txBody>
          <a:bodyPr/>
          <a:lstStyle/>
          <a:p>
            <a:fld id="{6E5D815F-DDC5-4E42-B3B4-521877441B19}" type="slidenum">
              <a:rPr lang="en-US" smtClean="0"/>
              <a:t>29</a:t>
            </a:fld>
            <a:endParaRPr lang="en-US"/>
          </a:p>
        </p:txBody>
      </p:sp>
    </p:spTree>
    <p:extLst>
      <p:ext uri="{BB962C8B-B14F-4D97-AF65-F5344CB8AC3E}">
        <p14:creationId xmlns:p14="http://schemas.microsoft.com/office/powerpoint/2010/main" val="12904569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Workers Rights</a:t>
            </a:r>
          </a:p>
          <a:p>
            <a:pPr eaLnBrk="1" hangingPunct="1">
              <a:spcBef>
                <a:spcPct val="0"/>
              </a:spcBef>
            </a:pPr>
            <a:r>
              <a:rPr lang="en-US" dirty="0" smtClean="0"/>
              <a:t>http://www.osha.gov/Publications/osha3021.pdf</a:t>
            </a:r>
          </a:p>
          <a:p>
            <a:pPr eaLnBrk="1" hangingPunct="1">
              <a:spcBef>
                <a:spcPct val="0"/>
              </a:spcBef>
            </a:pPr>
            <a:endParaRPr lang="en-US" dirty="0" smtClean="0"/>
          </a:p>
          <a:p>
            <a:pPr eaLnBrk="1" hangingPunct="1">
              <a:spcBef>
                <a:spcPct val="0"/>
              </a:spcBef>
            </a:pPr>
            <a:r>
              <a:rPr lang="en-US" dirty="0" smtClean="0"/>
              <a:t>The instructor will discuss employee rights and responsibilities with the participants.</a:t>
            </a:r>
          </a:p>
          <a:p>
            <a:pPr eaLnBrk="1" hangingPunct="1">
              <a:spcBef>
                <a:spcPct val="0"/>
              </a:spcBef>
            </a:pPr>
            <a:endParaRPr lang="en-US" dirty="0" smtClean="0"/>
          </a:p>
          <a:p>
            <a:pPr eaLnBrk="1" hangingPunct="1">
              <a:spcBef>
                <a:spcPct val="0"/>
              </a:spcBef>
            </a:pPr>
            <a:endParaRPr lang="en-US" dirty="0" smtClean="0"/>
          </a:p>
        </p:txBody>
      </p:sp>
      <p:sp>
        <p:nvSpPr>
          <p:cNvPr id="8499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itchFamily="34" charset="0"/>
              </a:defRPr>
            </a:lvl1pPr>
            <a:lvl2pPr marL="742950" indent="-285750">
              <a:defRPr>
                <a:solidFill>
                  <a:schemeClr val="tx1"/>
                </a:solidFill>
                <a:latin typeface="Corbel" pitchFamily="34" charset="0"/>
              </a:defRPr>
            </a:lvl2pPr>
            <a:lvl3pPr marL="1143000" indent="-228600">
              <a:defRPr>
                <a:solidFill>
                  <a:schemeClr val="tx1"/>
                </a:solidFill>
                <a:latin typeface="Corbel" pitchFamily="34" charset="0"/>
              </a:defRPr>
            </a:lvl3pPr>
            <a:lvl4pPr marL="1600200" indent="-228600">
              <a:defRPr>
                <a:solidFill>
                  <a:schemeClr val="tx1"/>
                </a:solidFill>
                <a:latin typeface="Corbel" pitchFamily="34" charset="0"/>
              </a:defRPr>
            </a:lvl4pPr>
            <a:lvl5pPr marL="2057400" indent="-228600">
              <a:defRPr>
                <a:solidFill>
                  <a:schemeClr val="tx1"/>
                </a:solidFill>
                <a:latin typeface="Corbel" pitchFamily="34" charset="0"/>
              </a:defRPr>
            </a:lvl5pPr>
            <a:lvl6pPr marL="2514600" indent="-228600" fontAlgn="base">
              <a:spcBef>
                <a:spcPct val="0"/>
              </a:spcBef>
              <a:spcAft>
                <a:spcPct val="0"/>
              </a:spcAft>
              <a:defRPr>
                <a:solidFill>
                  <a:schemeClr val="tx1"/>
                </a:solidFill>
                <a:latin typeface="Corbel" pitchFamily="34" charset="0"/>
              </a:defRPr>
            </a:lvl6pPr>
            <a:lvl7pPr marL="2971800" indent="-228600" fontAlgn="base">
              <a:spcBef>
                <a:spcPct val="0"/>
              </a:spcBef>
              <a:spcAft>
                <a:spcPct val="0"/>
              </a:spcAft>
              <a:defRPr>
                <a:solidFill>
                  <a:schemeClr val="tx1"/>
                </a:solidFill>
                <a:latin typeface="Corbel" pitchFamily="34" charset="0"/>
              </a:defRPr>
            </a:lvl7pPr>
            <a:lvl8pPr marL="3429000" indent="-228600" fontAlgn="base">
              <a:spcBef>
                <a:spcPct val="0"/>
              </a:spcBef>
              <a:spcAft>
                <a:spcPct val="0"/>
              </a:spcAft>
              <a:defRPr>
                <a:solidFill>
                  <a:schemeClr val="tx1"/>
                </a:solidFill>
                <a:latin typeface="Corbel" pitchFamily="34" charset="0"/>
              </a:defRPr>
            </a:lvl8pPr>
            <a:lvl9pPr marL="3886200" indent="-228600" fontAlgn="base">
              <a:spcBef>
                <a:spcPct val="0"/>
              </a:spcBef>
              <a:spcAft>
                <a:spcPct val="0"/>
              </a:spcAft>
              <a:defRPr>
                <a:solidFill>
                  <a:schemeClr val="tx1"/>
                </a:solidFill>
                <a:latin typeface="Corbel" pitchFamily="34" charset="0"/>
              </a:defRPr>
            </a:lvl9pPr>
          </a:lstStyle>
          <a:p>
            <a:pPr fontAlgn="base">
              <a:spcBef>
                <a:spcPct val="0"/>
              </a:spcBef>
              <a:spcAft>
                <a:spcPct val="0"/>
              </a:spcAft>
              <a:defRPr/>
            </a:pPr>
            <a:fld id="{29BA75D2-E637-4932-AAED-A4C58E62932C}" type="slidenum">
              <a:rPr lang="en-US" smtClean="0">
                <a:solidFill>
                  <a:srgbClr val="000000"/>
                </a:solidFill>
                <a:latin typeface="Calibri" pitchFamily="34" charset="0"/>
              </a:rPr>
              <a:pPr fontAlgn="base">
                <a:spcBef>
                  <a:spcPct val="0"/>
                </a:spcBef>
                <a:spcAft>
                  <a:spcPct val="0"/>
                </a:spcAft>
                <a:defRPr/>
              </a:pPr>
              <a:t>31</a:t>
            </a:fld>
            <a:endParaRPr lang="en-US" dirty="0" smtClean="0">
              <a:solidFill>
                <a:srgbClr val="000000"/>
              </a:solidFill>
              <a:latin typeface="Calibri" pitchFamily="34" charset="0"/>
            </a:endParaRPr>
          </a:p>
        </p:txBody>
      </p:sp>
    </p:spTree>
    <p:extLst>
      <p:ext uri="{BB962C8B-B14F-4D97-AF65-F5344CB8AC3E}">
        <p14:creationId xmlns:p14="http://schemas.microsoft.com/office/powerpoint/2010/main" val="37908010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The information above was taken from the new 2 hour Intro to OSHA PPT, slide #10.</a:t>
            </a:r>
          </a:p>
          <a:p>
            <a:pPr eaLnBrk="1" hangingPunct="1">
              <a:spcBef>
                <a:spcPct val="0"/>
              </a:spcBef>
            </a:pPr>
            <a:endParaRPr lang="en-US" smtClean="0"/>
          </a:p>
          <a:p>
            <a:pPr eaLnBrk="1" hangingPunct="1">
              <a:spcBef>
                <a:spcPct val="0"/>
              </a:spcBef>
            </a:pPr>
            <a:r>
              <a:rPr lang="en-US" smtClean="0"/>
              <a:t>The instructor will discuss employee rights and responsibilities with the participants.</a:t>
            </a:r>
          </a:p>
          <a:p>
            <a:pPr eaLnBrk="1" hangingPunct="1">
              <a:spcBef>
                <a:spcPct val="0"/>
              </a:spcBef>
            </a:pPr>
            <a:endParaRPr lang="en-US" smtClean="0"/>
          </a:p>
          <a:p>
            <a:pPr eaLnBrk="1" hangingPunct="1">
              <a:spcBef>
                <a:spcPct val="0"/>
              </a:spcBef>
            </a:pPr>
            <a:endParaRPr lang="en-US" smtClean="0"/>
          </a:p>
        </p:txBody>
      </p:sp>
      <p:sp>
        <p:nvSpPr>
          <p:cNvPr id="8499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itchFamily="34" charset="0"/>
              </a:defRPr>
            </a:lvl1pPr>
            <a:lvl2pPr marL="742950" indent="-285750">
              <a:defRPr>
                <a:solidFill>
                  <a:schemeClr val="tx1"/>
                </a:solidFill>
                <a:latin typeface="Corbel" pitchFamily="34" charset="0"/>
              </a:defRPr>
            </a:lvl2pPr>
            <a:lvl3pPr marL="1143000" indent="-228600">
              <a:defRPr>
                <a:solidFill>
                  <a:schemeClr val="tx1"/>
                </a:solidFill>
                <a:latin typeface="Corbel" pitchFamily="34" charset="0"/>
              </a:defRPr>
            </a:lvl3pPr>
            <a:lvl4pPr marL="1600200" indent="-228600">
              <a:defRPr>
                <a:solidFill>
                  <a:schemeClr val="tx1"/>
                </a:solidFill>
                <a:latin typeface="Corbel" pitchFamily="34" charset="0"/>
              </a:defRPr>
            </a:lvl4pPr>
            <a:lvl5pPr marL="2057400" indent="-228600">
              <a:defRPr>
                <a:solidFill>
                  <a:schemeClr val="tx1"/>
                </a:solidFill>
                <a:latin typeface="Corbel" pitchFamily="34" charset="0"/>
              </a:defRPr>
            </a:lvl5pPr>
            <a:lvl6pPr marL="2514600" indent="-228600" fontAlgn="base">
              <a:spcBef>
                <a:spcPct val="0"/>
              </a:spcBef>
              <a:spcAft>
                <a:spcPct val="0"/>
              </a:spcAft>
              <a:defRPr>
                <a:solidFill>
                  <a:schemeClr val="tx1"/>
                </a:solidFill>
                <a:latin typeface="Corbel" pitchFamily="34" charset="0"/>
              </a:defRPr>
            </a:lvl6pPr>
            <a:lvl7pPr marL="2971800" indent="-228600" fontAlgn="base">
              <a:spcBef>
                <a:spcPct val="0"/>
              </a:spcBef>
              <a:spcAft>
                <a:spcPct val="0"/>
              </a:spcAft>
              <a:defRPr>
                <a:solidFill>
                  <a:schemeClr val="tx1"/>
                </a:solidFill>
                <a:latin typeface="Corbel" pitchFamily="34" charset="0"/>
              </a:defRPr>
            </a:lvl7pPr>
            <a:lvl8pPr marL="3429000" indent="-228600" fontAlgn="base">
              <a:spcBef>
                <a:spcPct val="0"/>
              </a:spcBef>
              <a:spcAft>
                <a:spcPct val="0"/>
              </a:spcAft>
              <a:defRPr>
                <a:solidFill>
                  <a:schemeClr val="tx1"/>
                </a:solidFill>
                <a:latin typeface="Corbel" pitchFamily="34" charset="0"/>
              </a:defRPr>
            </a:lvl8pPr>
            <a:lvl9pPr marL="3886200" indent="-228600" fontAlgn="base">
              <a:spcBef>
                <a:spcPct val="0"/>
              </a:spcBef>
              <a:spcAft>
                <a:spcPct val="0"/>
              </a:spcAft>
              <a:defRPr>
                <a:solidFill>
                  <a:schemeClr val="tx1"/>
                </a:solidFill>
                <a:latin typeface="Corbel" pitchFamily="34" charset="0"/>
              </a:defRPr>
            </a:lvl9pPr>
          </a:lstStyle>
          <a:p>
            <a:pPr fontAlgn="base">
              <a:spcBef>
                <a:spcPct val="0"/>
              </a:spcBef>
              <a:spcAft>
                <a:spcPct val="0"/>
              </a:spcAft>
              <a:defRPr/>
            </a:pPr>
            <a:fld id="{29BA75D2-E637-4932-AAED-A4C58E62932C}" type="slidenum">
              <a:rPr lang="en-US" smtClean="0">
                <a:solidFill>
                  <a:srgbClr val="000000"/>
                </a:solidFill>
                <a:latin typeface="Calibri" pitchFamily="34" charset="0"/>
              </a:rPr>
              <a:pPr fontAlgn="base">
                <a:spcBef>
                  <a:spcPct val="0"/>
                </a:spcBef>
                <a:spcAft>
                  <a:spcPct val="0"/>
                </a:spcAft>
                <a:defRPr/>
              </a:pPr>
              <a:t>32</a:t>
            </a:fld>
            <a:endParaRPr lang="en-US" smtClean="0">
              <a:solidFill>
                <a:srgbClr val="000000"/>
              </a:solidFill>
              <a:latin typeface="Calibri" pitchFamily="34" charset="0"/>
            </a:endParaRPr>
          </a:p>
        </p:txBody>
      </p:sp>
    </p:spTree>
    <p:extLst>
      <p:ext uri="{BB962C8B-B14F-4D97-AF65-F5344CB8AC3E}">
        <p14:creationId xmlns:p14="http://schemas.microsoft.com/office/powerpoint/2010/main" val="21090059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Workers Rights</a:t>
            </a:r>
          </a:p>
          <a:p>
            <a:r>
              <a:rPr lang="en-US" dirty="0" smtClean="0"/>
              <a:t>http://www.osha.gov/Publications/osha3021.pdf</a:t>
            </a:r>
          </a:p>
          <a:p>
            <a:endParaRPr lang="en-US" dirty="0"/>
          </a:p>
        </p:txBody>
      </p:sp>
      <p:sp>
        <p:nvSpPr>
          <p:cNvPr id="4" name="Slide Number Placeholder 3"/>
          <p:cNvSpPr>
            <a:spLocks noGrp="1"/>
          </p:cNvSpPr>
          <p:nvPr>
            <p:ph type="sldNum" sz="quarter" idx="10"/>
          </p:nvPr>
        </p:nvSpPr>
        <p:spPr/>
        <p:txBody>
          <a:bodyPr/>
          <a:lstStyle/>
          <a:p>
            <a:fld id="{9D479CFA-D824-448F-B2AE-29AE5C7A92A3}" type="slidenum">
              <a:rPr lang="en-US" smtClean="0">
                <a:solidFill>
                  <a:prstClr val="black"/>
                </a:solidFill>
              </a:rPr>
              <a:pPr/>
              <a:t>33</a:t>
            </a:fld>
            <a:endParaRPr lang="en-US" dirty="0">
              <a:solidFill>
                <a:prstClr val="black"/>
              </a:solidFill>
            </a:endParaRPr>
          </a:p>
        </p:txBody>
      </p:sp>
    </p:spTree>
    <p:extLst>
      <p:ext uri="{BB962C8B-B14F-4D97-AF65-F5344CB8AC3E}">
        <p14:creationId xmlns:p14="http://schemas.microsoft.com/office/powerpoint/2010/main" val="2532949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Workers Rights</a:t>
            </a:r>
          </a:p>
          <a:p>
            <a:pPr eaLnBrk="1" hangingPunct="1">
              <a:spcBef>
                <a:spcPct val="0"/>
              </a:spcBef>
            </a:pPr>
            <a:r>
              <a:rPr lang="en-US" dirty="0" smtClean="0"/>
              <a:t>http://www.osha.gov/Publications/osha3021.pdf</a:t>
            </a:r>
          </a:p>
          <a:p>
            <a:pPr eaLnBrk="1" hangingPunct="1">
              <a:spcBef>
                <a:spcPct val="0"/>
              </a:spcBef>
            </a:pPr>
            <a:endParaRPr lang="en-US" dirty="0" smtClean="0"/>
          </a:p>
          <a:p>
            <a:pPr eaLnBrk="1" hangingPunct="1">
              <a:spcBef>
                <a:spcPct val="0"/>
              </a:spcBef>
            </a:pPr>
            <a:r>
              <a:rPr lang="en-US" b="1" baseline="0" dirty="0" smtClean="0"/>
              <a:t>Incorporate into all 4 modules. 3-4 slides need to be added.</a:t>
            </a:r>
            <a:br>
              <a:rPr lang="en-US" b="1" baseline="0" dirty="0" smtClean="0"/>
            </a:br>
            <a:r>
              <a:rPr lang="en-US" b="1" baseline="0" dirty="0" smtClean="0"/>
              <a:t>Provide handouts to minimize amount of info on slides.</a:t>
            </a:r>
            <a:endParaRPr lang="en-US" b="1" dirty="0" smtClean="0"/>
          </a:p>
          <a:p>
            <a:pPr eaLnBrk="1" hangingPunct="1">
              <a:spcBef>
                <a:spcPct val="0"/>
              </a:spcBef>
            </a:pPr>
            <a:endParaRPr lang="en-US" dirty="0" smtClean="0"/>
          </a:p>
        </p:txBody>
      </p:sp>
      <p:sp>
        <p:nvSpPr>
          <p:cNvPr id="8602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itchFamily="34" charset="0"/>
              </a:defRPr>
            </a:lvl1pPr>
            <a:lvl2pPr marL="742950" indent="-285750">
              <a:defRPr>
                <a:solidFill>
                  <a:schemeClr val="tx1"/>
                </a:solidFill>
                <a:latin typeface="Corbel" pitchFamily="34" charset="0"/>
              </a:defRPr>
            </a:lvl2pPr>
            <a:lvl3pPr marL="1143000" indent="-228600">
              <a:defRPr>
                <a:solidFill>
                  <a:schemeClr val="tx1"/>
                </a:solidFill>
                <a:latin typeface="Corbel" pitchFamily="34" charset="0"/>
              </a:defRPr>
            </a:lvl3pPr>
            <a:lvl4pPr marL="1600200" indent="-228600">
              <a:defRPr>
                <a:solidFill>
                  <a:schemeClr val="tx1"/>
                </a:solidFill>
                <a:latin typeface="Corbel" pitchFamily="34" charset="0"/>
              </a:defRPr>
            </a:lvl4pPr>
            <a:lvl5pPr marL="2057400" indent="-228600">
              <a:defRPr>
                <a:solidFill>
                  <a:schemeClr val="tx1"/>
                </a:solidFill>
                <a:latin typeface="Corbel" pitchFamily="34" charset="0"/>
              </a:defRPr>
            </a:lvl5pPr>
            <a:lvl6pPr marL="2514600" indent="-228600" fontAlgn="base">
              <a:spcBef>
                <a:spcPct val="0"/>
              </a:spcBef>
              <a:spcAft>
                <a:spcPct val="0"/>
              </a:spcAft>
              <a:defRPr>
                <a:solidFill>
                  <a:schemeClr val="tx1"/>
                </a:solidFill>
                <a:latin typeface="Corbel" pitchFamily="34" charset="0"/>
              </a:defRPr>
            </a:lvl6pPr>
            <a:lvl7pPr marL="2971800" indent="-228600" fontAlgn="base">
              <a:spcBef>
                <a:spcPct val="0"/>
              </a:spcBef>
              <a:spcAft>
                <a:spcPct val="0"/>
              </a:spcAft>
              <a:defRPr>
                <a:solidFill>
                  <a:schemeClr val="tx1"/>
                </a:solidFill>
                <a:latin typeface="Corbel" pitchFamily="34" charset="0"/>
              </a:defRPr>
            </a:lvl7pPr>
            <a:lvl8pPr marL="3429000" indent="-228600" fontAlgn="base">
              <a:spcBef>
                <a:spcPct val="0"/>
              </a:spcBef>
              <a:spcAft>
                <a:spcPct val="0"/>
              </a:spcAft>
              <a:defRPr>
                <a:solidFill>
                  <a:schemeClr val="tx1"/>
                </a:solidFill>
                <a:latin typeface="Corbel" pitchFamily="34" charset="0"/>
              </a:defRPr>
            </a:lvl8pPr>
            <a:lvl9pPr marL="3886200" indent="-228600" fontAlgn="base">
              <a:spcBef>
                <a:spcPct val="0"/>
              </a:spcBef>
              <a:spcAft>
                <a:spcPct val="0"/>
              </a:spcAft>
              <a:defRPr>
                <a:solidFill>
                  <a:schemeClr val="tx1"/>
                </a:solidFill>
                <a:latin typeface="Corbel" pitchFamily="34" charset="0"/>
              </a:defRPr>
            </a:lvl9pPr>
          </a:lstStyle>
          <a:p>
            <a:pPr fontAlgn="base">
              <a:spcBef>
                <a:spcPct val="0"/>
              </a:spcBef>
              <a:spcAft>
                <a:spcPct val="0"/>
              </a:spcAft>
              <a:defRPr/>
            </a:pPr>
            <a:fld id="{62A920DF-579C-4E3D-BF12-8135EF9D88E7}" type="slidenum">
              <a:rPr lang="en-US" smtClean="0">
                <a:solidFill>
                  <a:prstClr val="black"/>
                </a:solidFill>
                <a:latin typeface="Calibri" pitchFamily="34" charset="0"/>
              </a:rPr>
              <a:pPr fontAlgn="base">
                <a:spcBef>
                  <a:spcPct val="0"/>
                </a:spcBef>
                <a:spcAft>
                  <a:spcPct val="0"/>
                </a:spcAft>
                <a:defRPr/>
              </a:pPr>
              <a:t>34</a:t>
            </a:fld>
            <a:endParaRPr lang="en-US" dirty="0" smtClean="0">
              <a:solidFill>
                <a:prstClr val="black"/>
              </a:solidFill>
              <a:latin typeface="Calibri" pitchFamily="34" charset="0"/>
            </a:endParaRPr>
          </a:p>
        </p:txBody>
      </p:sp>
    </p:spTree>
    <p:extLst>
      <p:ext uri="{BB962C8B-B14F-4D97-AF65-F5344CB8AC3E}">
        <p14:creationId xmlns:p14="http://schemas.microsoft.com/office/powerpoint/2010/main" val="33165984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Whistleblower Protection Program</a:t>
            </a:r>
          </a:p>
          <a:p>
            <a:r>
              <a:rPr lang="en-US" dirty="0" smtClean="0"/>
              <a:t>http://www.whistleblowers.gov/ </a:t>
            </a:r>
          </a:p>
          <a:p>
            <a:endParaRPr lang="en-US" dirty="0"/>
          </a:p>
        </p:txBody>
      </p:sp>
      <p:sp>
        <p:nvSpPr>
          <p:cNvPr id="4" name="Slide Number Placeholder 3"/>
          <p:cNvSpPr>
            <a:spLocks noGrp="1"/>
          </p:cNvSpPr>
          <p:nvPr>
            <p:ph type="sldNum" sz="quarter" idx="10"/>
          </p:nvPr>
        </p:nvSpPr>
        <p:spPr/>
        <p:txBody>
          <a:bodyPr/>
          <a:lstStyle/>
          <a:p>
            <a:fld id="{584F8542-2B95-4473-A5D6-F7A041C4FF65}" type="slidenum">
              <a:rPr lang="en-US" smtClean="0"/>
              <a:t>35</a:t>
            </a:fld>
            <a:endParaRPr lang="en-US" dirty="0"/>
          </a:p>
        </p:txBody>
      </p:sp>
    </p:spTree>
    <p:extLst>
      <p:ext uri="{BB962C8B-B14F-4D97-AF65-F5344CB8AC3E}">
        <p14:creationId xmlns:p14="http://schemas.microsoft.com/office/powerpoint/2010/main" val="478562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https://www.youtube.com/watch?v=o60TBPnrJgg</a:t>
            </a:r>
          </a:p>
          <a:p>
            <a:r>
              <a:rPr lang="en-US" dirty="0" smtClean="0"/>
              <a:t>Video shows the need to classify the different soils, along with how to test for the different types of soils.</a:t>
            </a:r>
            <a:endParaRPr lang="en-US" dirty="0"/>
          </a:p>
        </p:txBody>
      </p:sp>
      <p:sp>
        <p:nvSpPr>
          <p:cNvPr id="4" name="Slide Number Placeholder 3"/>
          <p:cNvSpPr>
            <a:spLocks noGrp="1"/>
          </p:cNvSpPr>
          <p:nvPr>
            <p:ph type="sldNum" sz="quarter" idx="10"/>
          </p:nvPr>
        </p:nvSpPr>
        <p:spPr/>
        <p:txBody>
          <a:bodyPr/>
          <a:lstStyle/>
          <a:p>
            <a:fld id="{6E5D815F-DDC5-4E42-B3B4-521877441B19}" type="slidenum">
              <a:rPr lang="en-US" smtClean="0"/>
              <a:t>3</a:t>
            </a:fld>
            <a:endParaRPr lang="en-US"/>
          </a:p>
        </p:txBody>
      </p:sp>
    </p:spTree>
    <p:extLst>
      <p:ext uri="{BB962C8B-B14F-4D97-AF65-F5344CB8AC3E}">
        <p14:creationId xmlns:p14="http://schemas.microsoft.com/office/powerpoint/2010/main" val="21372855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5D815F-DDC5-4E42-B3B4-521877441B19}" type="slidenum">
              <a:rPr lang="en-US" smtClean="0"/>
              <a:t>6</a:t>
            </a:fld>
            <a:endParaRPr lang="en-US"/>
          </a:p>
        </p:txBody>
      </p:sp>
    </p:spTree>
    <p:extLst>
      <p:ext uri="{BB962C8B-B14F-4D97-AF65-F5344CB8AC3E}">
        <p14:creationId xmlns:p14="http://schemas.microsoft.com/office/powerpoint/2010/main" val="19518968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Always calibrate equipment to manufacturers specifications </a:t>
            </a:r>
          </a:p>
          <a:p>
            <a:endParaRPr lang="en-US" dirty="0"/>
          </a:p>
        </p:txBody>
      </p:sp>
      <p:sp>
        <p:nvSpPr>
          <p:cNvPr id="4" name="Slide Number Placeholder 3"/>
          <p:cNvSpPr>
            <a:spLocks noGrp="1"/>
          </p:cNvSpPr>
          <p:nvPr>
            <p:ph type="sldNum" sz="quarter" idx="10"/>
          </p:nvPr>
        </p:nvSpPr>
        <p:spPr/>
        <p:txBody>
          <a:bodyPr/>
          <a:lstStyle/>
          <a:p>
            <a:fld id="{6E5D815F-DDC5-4E42-B3B4-521877441B19}" type="slidenum">
              <a:rPr lang="en-US" smtClean="0"/>
              <a:t>11</a:t>
            </a:fld>
            <a:endParaRPr lang="en-US"/>
          </a:p>
        </p:txBody>
      </p:sp>
    </p:spTree>
    <p:extLst>
      <p:ext uri="{BB962C8B-B14F-4D97-AF65-F5344CB8AC3E}">
        <p14:creationId xmlns:p14="http://schemas.microsoft.com/office/powerpoint/2010/main" val="9769698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Always calibrate equipment to manufacturers</a:t>
            </a:r>
            <a:r>
              <a:rPr lang="en-US" baseline="0" dirty="0" smtClean="0"/>
              <a:t> specifications </a:t>
            </a:r>
            <a:endParaRPr lang="en-US" dirty="0"/>
          </a:p>
        </p:txBody>
      </p:sp>
      <p:sp>
        <p:nvSpPr>
          <p:cNvPr id="4" name="Slide Number Placeholder 3"/>
          <p:cNvSpPr>
            <a:spLocks noGrp="1"/>
          </p:cNvSpPr>
          <p:nvPr>
            <p:ph type="sldNum" sz="quarter" idx="10"/>
          </p:nvPr>
        </p:nvSpPr>
        <p:spPr/>
        <p:txBody>
          <a:bodyPr/>
          <a:lstStyle/>
          <a:p>
            <a:fld id="{6E5D815F-DDC5-4E42-B3B4-521877441B19}" type="slidenum">
              <a:rPr lang="en-US" smtClean="0"/>
              <a:t>12</a:t>
            </a:fld>
            <a:endParaRPr lang="en-US"/>
          </a:p>
        </p:txBody>
      </p:sp>
    </p:spTree>
    <p:extLst>
      <p:ext uri="{BB962C8B-B14F-4D97-AF65-F5344CB8AC3E}">
        <p14:creationId xmlns:p14="http://schemas.microsoft.com/office/powerpoint/2010/main" val="29409439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https://www.cdc.gov/niosh/docs/wp-solutions/2011-208/pdfs/2011-208.pdf</a:t>
            </a:r>
            <a:endParaRPr lang="en-US" dirty="0"/>
          </a:p>
        </p:txBody>
      </p:sp>
      <p:sp>
        <p:nvSpPr>
          <p:cNvPr id="4" name="Slide Number Placeholder 3"/>
          <p:cNvSpPr>
            <a:spLocks noGrp="1"/>
          </p:cNvSpPr>
          <p:nvPr>
            <p:ph type="sldNum" sz="quarter" idx="10"/>
          </p:nvPr>
        </p:nvSpPr>
        <p:spPr/>
        <p:txBody>
          <a:bodyPr/>
          <a:lstStyle/>
          <a:p>
            <a:fld id="{6E5D815F-DDC5-4E42-B3B4-521877441B19}" type="slidenum">
              <a:rPr lang="en-US" smtClean="0"/>
              <a:t>24</a:t>
            </a:fld>
            <a:endParaRPr lang="en-US"/>
          </a:p>
        </p:txBody>
      </p:sp>
    </p:spTree>
    <p:extLst>
      <p:ext uri="{BB962C8B-B14F-4D97-AF65-F5344CB8AC3E}">
        <p14:creationId xmlns:p14="http://schemas.microsoft.com/office/powerpoint/2010/main" val="9763504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https://www.cdc.gov/niosh/docs/wp-solutions/2011-208/pdfs/2011-208.pdf</a:t>
            </a:r>
          </a:p>
          <a:p>
            <a:endParaRPr lang="en-US" dirty="0"/>
          </a:p>
        </p:txBody>
      </p:sp>
      <p:sp>
        <p:nvSpPr>
          <p:cNvPr id="4" name="Slide Number Placeholder 3"/>
          <p:cNvSpPr>
            <a:spLocks noGrp="1"/>
          </p:cNvSpPr>
          <p:nvPr>
            <p:ph type="sldNum" sz="quarter" idx="10"/>
          </p:nvPr>
        </p:nvSpPr>
        <p:spPr/>
        <p:txBody>
          <a:bodyPr/>
          <a:lstStyle/>
          <a:p>
            <a:fld id="{6E5D815F-DDC5-4E42-B3B4-521877441B19}" type="slidenum">
              <a:rPr lang="en-US" smtClean="0"/>
              <a:t>25</a:t>
            </a:fld>
            <a:endParaRPr lang="en-US"/>
          </a:p>
        </p:txBody>
      </p:sp>
    </p:spTree>
    <p:extLst>
      <p:ext uri="{BB962C8B-B14F-4D97-AF65-F5344CB8AC3E}">
        <p14:creationId xmlns:p14="http://schemas.microsoft.com/office/powerpoint/2010/main" val="31668423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https://www.osha.gov/SLTC/trenchingexcavation/newsletter.html</a:t>
            </a:r>
            <a:endParaRPr lang="en-US" dirty="0"/>
          </a:p>
        </p:txBody>
      </p:sp>
      <p:sp>
        <p:nvSpPr>
          <p:cNvPr id="4" name="Slide Number Placeholder 3"/>
          <p:cNvSpPr>
            <a:spLocks noGrp="1"/>
          </p:cNvSpPr>
          <p:nvPr>
            <p:ph type="sldNum" sz="quarter" idx="10"/>
          </p:nvPr>
        </p:nvSpPr>
        <p:spPr/>
        <p:txBody>
          <a:bodyPr/>
          <a:lstStyle/>
          <a:p>
            <a:fld id="{6E5D815F-DDC5-4E42-B3B4-521877441B19}" type="slidenum">
              <a:rPr lang="en-US" smtClean="0"/>
              <a:t>27</a:t>
            </a:fld>
            <a:endParaRPr lang="en-US"/>
          </a:p>
        </p:txBody>
      </p:sp>
    </p:spTree>
    <p:extLst>
      <p:ext uri="{BB962C8B-B14F-4D97-AF65-F5344CB8AC3E}">
        <p14:creationId xmlns:p14="http://schemas.microsoft.com/office/powerpoint/2010/main" val="25546713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https://www.osha.gov/SLTC/trenchingexcavation/newsletter.html</a:t>
            </a:r>
            <a:endParaRPr lang="en-US" dirty="0"/>
          </a:p>
        </p:txBody>
      </p:sp>
      <p:sp>
        <p:nvSpPr>
          <p:cNvPr id="4" name="Slide Number Placeholder 3"/>
          <p:cNvSpPr>
            <a:spLocks noGrp="1"/>
          </p:cNvSpPr>
          <p:nvPr>
            <p:ph type="sldNum" sz="quarter" idx="10"/>
          </p:nvPr>
        </p:nvSpPr>
        <p:spPr/>
        <p:txBody>
          <a:bodyPr/>
          <a:lstStyle/>
          <a:p>
            <a:fld id="{6E5D815F-DDC5-4E42-B3B4-521877441B19}" type="slidenum">
              <a:rPr lang="en-US" smtClean="0"/>
              <a:t>28</a:t>
            </a:fld>
            <a:endParaRPr lang="en-US"/>
          </a:p>
        </p:txBody>
      </p:sp>
    </p:spTree>
    <p:extLst>
      <p:ext uri="{BB962C8B-B14F-4D97-AF65-F5344CB8AC3E}">
        <p14:creationId xmlns:p14="http://schemas.microsoft.com/office/powerpoint/2010/main" val="101322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C0E5DA8-A845-482E-B9A7-7132D12F3533}" type="datetimeFigureOut">
              <a:rPr lang="en-US" smtClean="0"/>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A474E-6D72-4702-B1A9-F46E928852FA}" type="slidenum">
              <a:rPr lang="en-US" smtClean="0"/>
              <a:t>‹#›</a:t>
            </a:fld>
            <a:endParaRPr lang="en-US"/>
          </a:p>
        </p:txBody>
      </p:sp>
    </p:spTree>
    <p:extLst>
      <p:ext uri="{BB962C8B-B14F-4D97-AF65-F5344CB8AC3E}">
        <p14:creationId xmlns:p14="http://schemas.microsoft.com/office/powerpoint/2010/main" val="4203432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C0E5DA8-A845-482E-B9A7-7132D12F3533}" type="datetimeFigureOut">
              <a:rPr lang="en-US" smtClean="0"/>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A474E-6D72-4702-B1A9-F46E928852FA}" type="slidenum">
              <a:rPr lang="en-US" smtClean="0"/>
              <a:t>‹#›</a:t>
            </a:fld>
            <a:endParaRPr lang="en-US"/>
          </a:p>
        </p:txBody>
      </p:sp>
    </p:spTree>
    <p:extLst>
      <p:ext uri="{BB962C8B-B14F-4D97-AF65-F5344CB8AC3E}">
        <p14:creationId xmlns:p14="http://schemas.microsoft.com/office/powerpoint/2010/main" val="665665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C0E5DA8-A845-482E-B9A7-7132D12F3533}" type="datetimeFigureOut">
              <a:rPr lang="en-US" smtClean="0"/>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A474E-6D72-4702-B1A9-F46E928852FA}"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844027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C0E5DA8-A845-482E-B9A7-7132D12F3533}" type="datetimeFigureOut">
              <a:rPr lang="en-US" smtClean="0"/>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A474E-6D72-4702-B1A9-F46E928852FA}" type="slidenum">
              <a:rPr lang="en-US" smtClean="0"/>
              <a:t>‹#›</a:t>
            </a:fld>
            <a:endParaRPr lang="en-US"/>
          </a:p>
        </p:txBody>
      </p:sp>
    </p:spTree>
    <p:extLst>
      <p:ext uri="{BB962C8B-B14F-4D97-AF65-F5344CB8AC3E}">
        <p14:creationId xmlns:p14="http://schemas.microsoft.com/office/powerpoint/2010/main" val="8134916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C0E5DA8-A845-482E-B9A7-7132D12F3533}" type="datetimeFigureOut">
              <a:rPr lang="en-US" smtClean="0"/>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A474E-6D72-4702-B1A9-F46E928852F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899888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C0E5DA8-A845-482E-B9A7-7132D12F3533}" type="datetimeFigureOut">
              <a:rPr lang="en-US" smtClean="0"/>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A474E-6D72-4702-B1A9-F46E928852FA}" type="slidenum">
              <a:rPr lang="en-US" smtClean="0"/>
              <a:t>‹#›</a:t>
            </a:fld>
            <a:endParaRPr lang="en-US"/>
          </a:p>
        </p:txBody>
      </p:sp>
    </p:spTree>
    <p:extLst>
      <p:ext uri="{BB962C8B-B14F-4D97-AF65-F5344CB8AC3E}">
        <p14:creationId xmlns:p14="http://schemas.microsoft.com/office/powerpoint/2010/main" val="23422855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0E5DA8-A845-482E-B9A7-7132D12F3533}" type="datetimeFigureOut">
              <a:rPr lang="en-US" smtClean="0"/>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A474E-6D72-4702-B1A9-F46E928852FA}" type="slidenum">
              <a:rPr lang="en-US" smtClean="0"/>
              <a:t>‹#›</a:t>
            </a:fld>
            <a:endParaRPr lang="en-US"/>
          </a:p>
        </p:txBody>
      </p:sp>
    </p:spTree>
    <p:extLst>
      <p:ext uri="{BB962C8B-B14F-4D97-AF65-F5344CB8AC3E}">
        <p14:creationId xmlns:p14="http://schemas.microsoft.com/office/powerpoint/2010/main" val="14996281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0E5DA8-A845-482E-B9A7-7132D12F3533}" type="datetimeFigureOut">
              <a:rPr lang="en-US" smtClean="0"/>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A474E-6D72-4702-B1A9-F46E928852FA}" type="slidenum">
              <a:rPr lang="en-US" smtClean="0"/>
              <a:t>‹#›</a:t>
            </a:fld>
            <a:endParaRPr lang="en-US"/>
          </a:p>
        </p:txBody>
      </p:sp>
    </p:spTree>
    <p:extLst>
      <p:ext uri="{BB962C8B-B14F-4D97-AF65-F5344CB8AC3E}">
        <p14:creationId xmlns:p14="http://schemas.microsoft.com/office/powerpoint/2010/main" val="2942675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0E5DA8-A845-482E-B9A7-7132D12F3533}" type="datetimeFigureOut">
              <a:rPr lang="en-US" smtClean="0"/>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A474E-6D72-4702-B1A9-F46E928852FA}" type="slidenum">
              <a:rPr lang="en-US" smtClean="0"/>
              <a:t>‹#›</a:t>
            </a:fld>
            <a:endParaRPr lang="en-US"/>
          </a:p>
        </p:txBody>
      </p:sp>
    </p:spTree>
    <p:extLst>
      <p:ext uri="{BB962C8B-B14F-4D97-AF65-F5344CB8AC3E}">
        <p14:creationId xmlns:p14="http://schemas.microsoft.com/office/powerpoint/2010/main" val="2871145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C0E5DA8-A845-482E-B9A7-7132D12F3533}" type="datetimeFigureOut">
              <a:rPr lang="en-US" smtClean="0"/>
              <a:t>6/9/2020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BA474E-6D72-4702-B1A9-F46E928852FA}" type="slidenum">
              <a:rPr lang="en-US" smtClean="0"/>
              <a:t>‹#›</a:t>
            </a:fld>
            <a:endParaRPr lang="en-US"/>
          </a:p>
        </p:txBody>
      </p:sp>
    </p:spTree>
    <p:extLst>
      <p:ext uri="{BB962C8B-B14F-4D97-AF65-F5344CB8AC3E}">
        <p14:creationId xmlns:p14="http://schemas.microsoft.com/office/powerpoint/2010/main" val="2022425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C0E5DA8-A845-482E-B9A7-7132D12F3533}" type="datetimeFigureOut">
              <a:rPr lang="en-US" smtClean="0"/>
              <a:t>6/9/2020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BA474E-6D72-4702-B1A9-F46E928852FA}" type="slidenum">
              <a:rPr lang="en-US" smtClean="0"/>
              <a:t>‹#›</a:t>
            </a:fld>
            <a:endParaRPr lang="en-US"/>
          </a:p>
        </p:txBody>
      </p:sp>
    </p:spTree>
    <p:extLst>
      <p:ext uri="{BB962C8B-B14F-4D97-AF65-F5344CB8AC3E}">
        <p14:creationId xmlns:p14="http://schemas.microsoft.com/office/powerpoint/2010/main" val="560508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C0E5DA8-A845-482E-B9A7-7132D12F3533}" type="datetimeFigureOut">
              <a:rPr lang="en-US" smtClean="0"/>
              <a:t>6/9/2020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BA474E-6D72-4702-B1A9-F46E928852FA}" type="slidenum">
              <a:rPr lang="en-US" smtClean="0"/>
              <a:t>‹#›</a:t>
            </a:fld>
            <a:endParaRPr lang="en-US"/>
          </a:p>
        </p:txBody>
      </p:sp>
    </p:spTree>
    <p:extLst>
      <p:ext uri="{BB962C8B-B14F-4D97-AF65-F5344CB8AC3E}">
        <p14:creationId xmlns:p14="http://schemas.microsoft.com/office/powerpoint/2010/main" val="3459440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C0E5DA8-A845-482E-B9A7-7132D12F3533}" type="datetimeFigureOut">
              <a:rPr lang="en-US" smtClean="0"/>
              <a:t>6/9/2020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BA474E-6D72-4702-B1A9-F46E928852FA}" type="slidenum">
              <a:rPr lang="en-US" smtClean="0"/>
              <a:t>‹#›</a:t>
            </a:fld>
            <a:endParaRPr lang="en-US"/>
          </a:p>
        </p:txBody>
      </p:sp>
    </p:spTree>
    <p:extLst>
      <p:ext uri="{BB962C8B-B14F-4D97-AF65-F5344CB8AC3E}">
        <p14:creationId xmlns:p14="http://schemas.microsoft.com/office/powerpoint/2010/main" val="584790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0E5DA8-A845-482E-B9A7-7132D12F3533}" type="datetimeFigureOut">
              <a:rPr lang="en-US" smtClean="0"/>
              <a:t>6/9/2020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BA474E-6D72-4702-B1A9-F46E928852FA}" type="slidenum">
              <a:rPr lang="en-US" smtClean="0"/>
              <a:t>‹#›</a:t>
            </a:fld>
            <a:endParaRPr lang="en-US"/>
          </a:p>
        </p:txBody>
      </p:sp>
    </p:spTree>
    <p:extLst>
      <p:ext uri="{BB962C8B-B14F-4D97-AF65-F5344CB8AC3E}">
        <p14:creationId xmlns:p14="http://schemas.microsoft.com/office/powerpoint/2010/main" val="2922680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C0E5DA8-A845-482E-B9A7-7132D12F3533}" type="datetimeFigureOut">
              <a:rPr lang="en-US" smtClean="0"/>
              <a:t>6/9/2020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BA474E-6D72-4702-B1A9-F46E928852FA}" type="slidenum">
              <a:rPr lang="en-US" smtClean="0"/>
              <a:t>‹#›</a:t>
            </a:fld>
            <a:endParaRPr lang="en-US"/>
          </a:p>
        </p:txBody>
      </p:sp>
    </p:spTree>
    <p:extLst>
      <p:ext uri="{BB962C8B-B14F-4D97-AF65-F5344CB8AC3E}">
        <p14:creationId xmlns:p14="http://schemas.microsoft.com/office/powerpoint/2010/main" val="1497527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EC0E5DA8-A845-482E-B9A7-7132D12F3533}" type="datetimeFigureOut">
              <a:rPr lang="en-US" smtClean="0"/>
              <a:t>6/9/2020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BA474E-6D72-4702-B1A9-F46E928852FA}" type="slidenum">
              <a:rPr lang="en-US" smtClean="0"/>
              <a:t>‹#›</a:t>
            </a:fld>
            <a:endParaRPr lang="en-US"/>
          </a:p>
        </p:txBody>
      </p:sp>
    </p:spTree>
    <p:extLst>
      <p:ext uri="{BB962C8B-B14F-4D97-AF65-F5344CB8AC3E}">
        <p14:creationId xmlns:p14="http://schemas.microsoft.com/office/powerpoint/2010/main" val="3818509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C0E5DA8-A845-482E-B9A7-7132D12F3533}" type="datetimeFigureOut">
              <a:rPr lang="en-US" smtClean="0"/>
              <a:t>6/9/2020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DBA474E-6D72-4702-B1A9-F46E928852FA}" type="slidenum">
              <a:rPr lang="en-US" smtClean="0"/>
              <a:t>‹#›</a:t>
            </a:fld>
            <a:endParaRPr lang="en-US"/>
          </a:p>
        </p:txBody>
      </p:sp>
    </p:spTree>
    <p:extLst>
      <p:ext uri="{BB962C8B-B14F-4D97-AF65-F5344CB8AC3E}">
        <p14:creationId xmlns:p14="http://schemas.microsoft.com/office/powerpoint/2010/main" val="58115166"/>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Soil Classification</a:t>
            </a:r>
            <a:endParaRPr lang="en-US" dirty="0"/>
          </a:p>
        </p:txBody>
      </p:sp>
      <p:sp>
        <p:nvSpPr>
          <p:cNvPr id="3" name="Subtitle 2"/>
          <p:cNvSpPr>
            <a:spLocks noGrp="1"/>
          </p:cNvSpPr>
          <p:nvPr>
            <p:ph type="subTitle" idx="1"/>
          </p:nvPr>
        </p:nvSpPr>
        <p:spPr>
          <a:xfrm>
            <a:off x="205805" y="5615864"/>
            <a:ext cx="9377810" cy="1096899"/>
          </a:xfrm>
        </p:spPr>
        <p:txBody>
          <a:bodyPr>
            <a:normAutofit fontScale="85000" lnSpcReduction="10000"/>
          </a:bodyPr>
          <a:lstStyle/>
          <a:p>
            <a:pPr algn="l"/>
            <a:r>
              <a:rPr lang="en-US" sz="2100" dirty="0"/>
              <a:t>This material was produced under a grant </a:t>
            </a:r>
            <a:r>
              <a:rPr lang="en-US" sz="2100" dirty="0" smtClean="0"/>
              <a:t>(SH-31234-SH7) </a:t>
            </a:r>
            <a:r>
              <a:rPr lang="en-US" sz="2100" dirty="0"/>
              <a:t>from the Occupational Safety and Health Administration, U.S. Department of Labor. It does not necessarily  reflect the views or policies of the U.S. Department of Labor, nor does the mention of trade names, commercial products, or organization imply endorsement by the U.S. Government.</a:t>
            </a:r>
          </a:p>
          <a:p>
            <a:endParaRPr lang="en-US" dirty="0"/>
          </a:p>
        </p:txBody>
      </p:sp>
    </p:spTree>
    <p:extLst>
      <p:ext uri="{BB962C8B-B14F-4D97-AF65-F5344CB8AC3E}">
        <p14:creationId xmlns:p14="http://schemas.microsoft.com/office/powerpoint/2010/main" val="7424680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Testing Soil</a:t>
            </a:r>
            <a:endParaRPr lang="en-US" dirty="0"/>
          </a:p>
        </p:txBody>
      </p:sp>
    </p:spTree>
    <p:extLst>
      <p:ext uri="{BB962C8B-B14F-4D97-AF65-F5344CB8AC3E}">
        <p14:creationId xmlns:p14="http://schemas.microsoft.com/office/powerpoint/2010/main" val="1469685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soil </a:t>
            </a:r>
            <a:endParaRPr lang="en-US" dirty="0"/>
          </a:p>
        </p:txBody>
      </p:sp>
      <p:sp>
        <p:nvSpPr>
          <p:cNvPr id="3" name="Content Placeholder 2"/>
          <p:cNvSpPr>
            <a:spLocks noGrp="1"/>
          </p:cNvSpPr>
          <p:nvPr>
            <p:ph idx="1"/>
          </p:nvPr>
        </p:nvSpPr>
        <p:spPr/>
        <p:txBody>
          <a:bodyPr/>
          <a:lstStyle/>
          <a:p>
            <a:pPr marL="0" indent="0">
              <a:buNone/>
            </a:pPr>
            <a:r>
              <a:rPr lang="en-US" sz="2400" b="1" dirty="0"/>
              <a:t>Pocket Penetrometer</a:t>
            </a:r>
            <a:endParaRPr lang="en-US" sz="2400" dirty="0"/>
          </a:p>
          <a:p>
            <a:r>
              <a:rPr lang="en-US" sz="2400" dirty="0"/>
              <a:t>Penetrometers are direct-reading, spring-operated instruments used to determine the unconfined compressive strength of saturated cohesive soils. Once pushed into the soil, an indicator sleeve displays the reading</a:t>
            </a:r>
            <a:r>
              <a:rPr lang="en-US" sz="2400" dirty="0" smtClean="0"/>
              <a:t>.</a:t>
            </a:r>
          </a:p>
          <a:p>
            <a:r>
              <a:rPr lang="en-US" sz="2400" dirty="0" smtClean="0"/>
              <a:t>The </a:t>
            </a:r>
            <a:r>
              <a:rPr lang="en-US" sz="2400" dirty="0"/>
              <a:t>instrument is calibrated in either tons per square foot (</a:t>
            </a:r>
            <a:r>
              <a:rPr lang="en-US" sz="2400" dirty="0" err="1"/>
              <a:t>tsf</a:t>
            </a:r>
            <a:r>
              <a:rPr lang="en-US" sz="2400" dirty="0"/>
              <a:t>) or kilograms per square centimeter (</a:t>
            </a:r>
            <a:r>
              <a:rPr lang="en-US" sz="2400" dirty="0" err="1"/>
              <a:t>kPa</a:t>
            </a:r>
            <a:r>
              <a:rPr lang="en-US" sz="2400" dirty="0"/>
              <a:t>). However, Penetrometers have error rates in the range of ± 20-40%.</a:t>
            </a:r>
          </a:p>
          <a:p>
            <a:endParaRPr lang="en-US" dirty="0"/>
          </a:p>
        </p:txBody>
      </p:sp>
    </p:spTree>
    <p:extLst>
      <p:ext uri="{BB962C8B-B14F-4D97-AF65-F5344CB8AC3E}">
        <p14:creationId xmlns:p14="http://schemas.microsoft.com/office/powerpoint/2010/main" val="38075618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the soil</a:t>
            </a:r>
            <a:endParaRPr lang="en-US" dirty="0"/>
          </a:p>
        </p:txBody>
      </p:sp>
      <p:sp>
        <p:nvSpPr>
          <p:cNvPr id="3" name="Content Placeholder 2"/>
          <p:cNvSpPr>
            <a:spLocks noGrp="1"/>
          </p:cNvSpPr>
          <p:nvPr>
            <p:ph idx="1"/>
          </p:nvPr>
        </p:nvSpPr>
        <p:spPr/>
        <p:txBody>
          <a:bodyPr>
            <a:normAutofit/>
          </a:bodyPr>
          <a:lstStyle/>
          <a:p>
            <a:pPr marL="0" indent="0">
              <a:buNone/>
            </a:pPr>
            <a:r>
              <a:rPr lang="en-US" sz="2400" b="1" dirty="0" err="1"/>
              <a:t>Shearvane</a:t>
            </a:r>
            <a:r>
              <a:rPr lang="en-US" sz="2400" b="1" dirty="0"/>
              <a:t> (</a:t>
            </a:r>
            <a:r>
              <a:rPr lang="en-US" sz="2400" b="1" dirty="0" err="1"/>
              <a:t>Torvane</a:t>
            </a:r>
            <a:r>
              <a:rPr lang="en-US" sz="2400" b="1" dirty="0" smtClean="0"/>
              <a:t>)</a:t>
            </a:r>
            <a:endParaRPr lang="en-US" sz="2400" dirty="0" smtClean="0"/>
          </a:p>
          <a:p>
            <a:r>
              <a:rPr lang="en-US" sz="2400" dirty="0" smtClean="0"/>
              <a:t>To </a:t>
            </a:r>
            <a:r>
              <a:rPr lang="en-US" sz="2400" dirty="0"/>
              <a:t>determine the unconfined compressive strength of the soil with a </a:t>
            </a:r>
            <a:r>
              <a:rPr lang="en-US" sz="2400" dirty="0" err="1"/>
              <a:t>shearvane</a:t>
            </a:r>
            <a:r>
              <a:rPr lang="en-US" sz="2400" dirty="0"/>
              <a:t>, the blades of the vane are pressed into a level section of undisturbed soil, and the torsional knob is slowly turned until soil failure occurs. </a:t>
            </a:r>
            <a:endParaRPr lang="en-US" sz="2400" dirty="0" smtClean="0"/>
          </a:p>
          <a:p>
            <a:r>
              <a:rPr lang="en-US" sz="2400" dirty="0" smtClean="0"/>
              <a:t>The </a:t>
            </a:r>
            <a:r>
              <a:rPr lang="en-US" sz="2400" dirty="0"/>
              <a:t>direct instrument reading must be multiplied by 2 to provide results in tons per square foot (</a:t>
            </a:r>
            <a:r>
              <a:rPr lang="en-US" sz="2400" dirty="0" err="1"/>
              <a:t>tsf</a:t>
            </a:r>
            <a:r>
              <a:rPr lang="en-US" sz="2400" dirty="0"/>
              <a:t>) or kilograms per square centimeter (</a:t>
            </a:r>
            <a:r>
              <a:rPr lang="en-US" sz="2400" dirty="0" err="1"/>
              <a:t>kPa</a:t>
            </a:r>
            <a:r>
              <a:rPr lang="en-US" sz="2400" dirty="0"/>
              <a:t>)</a:t>
            </a:r>
          </a:p>
        </p:txBody>
      </p:sp>
    </p:spTree>
    <p:extLst>
      <p:ext uri="{BB962C8B-B14F-4D97-AF65-F5344CB8AC3E}">
        <p14:creationId xmlns:p14="http://schemas.microsoft.com/office/powerpoint/2010/main" val="19850551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Thumb Penetration Test</a:t>
            </a:r>
            <a:endParaRPr lang="en-US" dirty="0"/>
          </a:p>
        </p:txBody>
      </p:sp>
      <p:sp>
        <p:nvSpPr>
          <p:cNvPr id="3" name="Content Placeholder 2"/>
          <p:cNvSpPr>
            <a:spLocks noGrp="1"/>
          </p:cNvSpPr>
          <p:nvPr>
            <p:ph idx="1"/>
          </p:nvPr>
        </p:nvSpPr>
        <p:spPr/>
        <p:txBody>
          <a:bodyPr>
            <a:normAutofit/>
          </a:bodyPr>
          <a:lstStyle/>
          <a:p>
            <a:r>
              <a:rPr lang="en-US" sz="2400" dirty="0"/>
              <a:t>The thumb penetration procedure involves an attempt to press the thumb firmly into the soil in </a:t>
            </a:r>
            <a:r>
              <a:rPr lang="en-US" sz="2400" dirty="0" smtClean="0"/>
              <a:t>question </a:t>
            </a:r>
          </a:p>
          <a:p>
            <a:r>
              <a:rPr lang="en-US" sz="2400" dirty="0" smtClean="0"/>
              <a:t>If </a:t>
            </a:r>
            <a:r>
              <a:rPr lang="en-US" sz="2400" dirty="0"/>
              <a:t>the thumb makes an indentation in the soil only with great difficulty, the soil is probably Type </a:t>
            </a:r>
            <a:r>
              <a:rPr lang="en-US" sz="2400" dirty="0" smtClean="0"/>
              <a:t>A</a:t>
            </a:r>
          </a:p>
          <a:p>
            <a:r>
              <a:rPr lang="en-US" sz="2400" dirty="0" smtClean="0"/>
              <a:t> </a:t>
            </a:r>
            <a:r>
              <a:rPr lang="en-US" sz="2400" dirty="0"/>
              <a:t>If the thumb penetrates no further than the length of the thumb nail, it is probably Type B </a:t>
            </a:r>
            <a:r>
              <a:rPr lang="en-US" sz="2400" dirty="0" smtClean="0"/>
              <a:t>soil </a:t>
            </a:r>
          </a:p>
          <a:p>
            <a:r>
              <a:rPr lang="en-US" sz="2400" dirty="0" smtClean="0"/>
              <a:t>if </a:t>
            </a:r>
            <a:r>
              <a:rPr lang="en-US" sz="2400" dirty="0"/>
              <a:t>the thumb penetrates the full length of the thumb, it is Type C soil. The thumb test is subjective and is therefore the least accurate of the three methods.</a:t>
            </a:r>
          </a:p>
        </p:txBody>
      </p:sp>
    </p:spTree>
    <p:extLst>
      <p:ext uri="{BB962C8B-B14F-4D97-AF65-F5344CB8AC3E}">
        <p14:creationId xmlns:p14="http://schemas.microsoft.com/office/powerpoint/2010/main" val="36476993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Dry Strength Test</a:t>
            </a:r>
            <a:endParaRPr lang="en-US" dirty="0"/>
          </a:p>
        </p:txBody>
      </p:sp>
      <p:sp>
        <p:nvSpPr>
          <p:cNvPr id="3" name="Content Placeholder 2"/>
          <p:cNvSpPr>
            <a:spLocks noGrp="1"/>
          </p:cNvSpPr>
          <p:nvPr>
            <p:ph idx="1"/>
          </p:nvPr>
        </p:nvSpPr>
        <p:spPr/>
        <p:txBody>
          <a:bodyPr>
            <a:noAutofit/>
          </a:bodyPr>
          <a:lstStyle/>
          <a:p>
            <a:r>
              <a:rPr lang="en-US" sz="2400" dirty="0" smtClean="0"/>
              <a:t>Dry </a:t>
            </a:r>
            <a:r>
              <a:rPr lang="en-US" sz="2400" dirty="0"/>
              <a:t>soil that crumbles freely or with moderate pressure into individual grains is granular. </a:t>
            </a:r>
            <a:endParaRPr lang="en-US" sz="2400" dirty="0" smtClean="0"/>
          </a:p>
          <a:p>
            <a:r>
              <a:rPr lang="en-US" sz="2400" dirty="0" smtClean="0"/>
              <a:t>Dry </a:t>
            </a:r>
            <a:r>
              <a:rPr lang="en-US" sz="2400" dirty="0"/>
              <a:t>soil that falls into clumps that subsequently break into smaller clumps (and the smaller clumps can be broken only with difficulty) is probably clay in combination with gravel, sand, or silt</a:t>
            </a:r>
            <a:r>
              <a:rPr lang="en-US" sz="2400" dirty="0" smtClean="0"/>
              <a:t>.</a:t>
            </a:r>
          </a:p>
          <a:p>
            <a:r>
              <a:rPr lang="en-US" sz="2400" dirty="0" smtClean="0"/>
              <a:t>If </a:t>
            </a:r>
            <a:r>
              <a:rPr lang="en-US" sz="2400" dirty="0"/>
              <a:t>the soil breaks into clumps that do not break into smaller clumps (and the soil can be broken only with difficulty), the soil is considered </a:t>
            </a:r>
            <a:r>
              <a:rPr lang="en-US" sz="2400" dirty="0" err="1"/>
              <a:t>unfissured</a:t>
            </a:r>
            <a:r>
              <a:rPr lang="en-US" sz="2400" dirty="0"/>
              <a:t> unless there is visual indication of fissuring.</a:t>
            </a:r>
          </a:p>
        </p:txBody>
      </p:sp>
    </p:spTree>
    <p:extLst>
      <p:ext uri="{BB962C8B-B14F-4D97-AF65-F5344CB8AC3E}">
        <p14:creationId xmlns:p14="http://schemas.microsoft.com/office/powerpoint/2010/main" val="36583950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Plasticity or Wet Thread Test</a:t>
            </a:r>
            <a:endParaRPr lang="en-US" dirty="0"/>
          </a:p>
        </p:txBody>
      </p:sp>
      <p:sp>
        <p:nvSpPr>
          <p:cNvPr id="3" name="Content Placeholder 2"/>
          <p:cNvSpPr>
            <a:spLocks noGrp="1"/>
          </p:cNvSpPr>
          <p:nvPr>
            <p:ph idx="1"/>
          </p:nvPr>
        </p:nvSpPr>
        <p:spPr/>
        <p:txBody>
          <a:bodyPr>
            <a:normAutofit/>
          </a:bodyPr>
          <a:lstStyle/>
          <a:p>
            <a:r>
              <a:rPr lang="en-US" sz="2400" dirty="0"/>
              <a:t>This test is conducted by molding a moist sample of the soil into a ball and attempting to roll it into a thin thread approximately 1/8 inch (3 mm) in diameter (thick) by 2 inches (50 mm) in length. </a:t>
            </a:r>
            <a:endParaRPr lang="en-US" sz="2400" dirty="0" smtClean="0"/>
          </a:p>
          <a:p>
            <a:r>
              <a:rPr lang="en-US" sz="2400" dirty="0" smtClean="0"/>
              <a:t>The </a:t>
            </a:r>
            <a:r>
              <a:rPr lang="en-US" sz="2400" dirty="0"/>
              <a:t>soil sample is held by one end. If the sample does not break or tear, the soil is considered cohesive.</a:t>
            </a:r>
          </a:p>
        </p:txBody>
      </p:sp>
    </p:spTree>
    <p:extLst>
      <p:ext uri="{BB962C8B-B14F-4D97-AF65-F5344CB8AC3E}">
        <p14:creationId xmlns:p14="http://schemas.microsoft.com/office/powerpoint/2010/main" val="37893147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 Test</a:t>
            </a:r>
            <a:endParaRPr lang="en-US" dirty="0"/>
          </a:p>
        </p:txBody>
      </p:sp>
      <p:sp>
        <p:nvSpPr>
          <p:cNvPr id="3" name="Content Placeholder 2"/>
          <p:cNvSpPr>
            <a:spLocks noGrp="1"/>
          </p:cNvSpPr>
          <p:nvPr>
            <p:ph idx="1"/>
          </p:nvPr>
        </p:nvSpPr>
        <p:spPr/>
        <p:txBody>
          <a:bodyPr>
            <a:normAutofit/>
          </a:bodyPr>
          <a:lstStyle/>
          <a:p>
            <a:r>
              <a:rPr lang="en-US" sz="2400" dirty="0"/>
              <a:t>A visual test is a qualitative evaluation of conditions around the site. In a visual test, the entire excavation site is observed, including the soil adjacent to the site and the soil being excavated. If the soil remains in clumps, it is cohesive; if it appears to be coarse-grained sand or gravel, it is considered granular. The evaluator also checks for any signs of vibration</a:t>
            </a:r>
            <a:r>
              <a:rPr lang="en-US" sz="2400" dirty="0" smtClean="0"/>
              <a:t>.</a:t>
            </a:r>
          </a:p>
        </p:txBody>
      </p:sp>
    </p:spTree>
    <p:extLst>
      <p:ext uri="{BB962C8B-B14F-4D97-AF65-F5344CB8AC3E}">
        <p14:creationId xmlns:p14="http://schemas.microsoft.com/office/powerpoint/2010/main" val="30179202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 </a:t>
            </a:r>
            <a:r>
              <a:rPr lang="en-US" dirty="0"/>
              <a:t>Test </a:t>
            </a:r>
            <a:r>
              <a:rPr lang="en-US" dirty="0" smtClean="0"/>
              <a:t>2</a:t>
            </a:r>
            <a:endParaRPr lang="en-US" dirty="0"/>
          </a:p>
        </p:txBody>
      </p:sp>
      <p:sp>
        <p:nvSpPr>
          <p:cNvPr id="3" name="Content Placeholder 2"/>
          <p:cNvSpPr>
            <a:spLocks noGrp="1"/>
          </p:cNvSpPr>
          <p:nvPr>
            <p:ph idx="1"/>
          </p:nvPr>
        </p:nvSpPr>
        <p:spPr/>
        <p:txBody>
          <a:bodyPr>
            <a:normAutofit/>
          </a:bodyPr>
          <a:lstStyle/>
          <a:p>
            <a:r>
              <a:rPr lang="en-US" sz="2400" dirty="0" smtClean="0"/>
              <a:t>During </a:t>
            </a:r>
            <a:r>
              <a:rPr lang="en-US" sz="2400" dirty="0"/>
              <a:t>a visual test, the evaluator should check for crack-line openings along the failure zone that would indicate tension cracks, look for existing utilities that indicate that the soil has previously been disturbed, and observe the open side of the excavation for indications of layered geologic structuring.</a:t>
            </a:r>
          </a:p>
        </p:txBody>
      </p:sp>
    </p:spTree>
    <p:extLst>
      <p:ext uri="{BB962C8B-B14F-4D97-AF65-F5344CB8AC3E}">
        <p14:creationId xmlns:p14="http://schemas.microsoft.com/office/powerpoint/2010/main" val="3978259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 Test 3</a:t>
            </a:r>
            <a:endParaRPr lang="en-US" dirty="0"/>
          </a:p>
        </p:txBody>
      </p:sp>
      <p:sp>
        <p:nvSpPr>
          <p:cNvPr id="3" name="Content Placeholder 2"/>
          <p:cNvSpPr>
            <a:spLocks noGrp="1"/>
          </p:cNvSpPr>
          <p:nvPr>
            <p:ph idx="1"/>
          </p:nvPr>
        </p:nvSpPr>
        <p:spPr/>
        <p:txBody>
          <a:bodyPr>
            <a:normAutofit/>
          </a:bodyPr>
          <a:lstStyle/>
          <a:p>
            <a:r>
              <a:rPr lang="en-US" sz="2400" dirty="0"/>
              <a:t>The evaluator should also look for signs of bulging, boiling, or sluffing, as well as for signs of surface water seeping from the sides of the excavation or from the water table. If there is standing water in the cut, the evaluator should check for "quick" conditions </a:t>
            </a:r>
            <a:endParaRPr lang="en-US" sz="2400" dirty="0" smtClean="0"/>
          </a:p>
          <a:p>
            <a:r>
              <a:rPr lang="en-US" sz="2400" dirty="0" smtClean="0"/>
              <a:t>In </a:t>
            </a:r>
            <a:r>
              <a:rPr lang="en-US" sz="2400" dirty="0"/>
              <a:t>addition, the area adjacent to the excavation should be checked for signs of foundations or other intrusions into the failure zone, and the evaluator should check for surcharging and the spoil distance from the edge of the excavation.</a:t>
            </a:r>
          </a:p>
        </p:txBody>
      </p:sp>
    </p:spTree>
    <p:extLst>
      <p:ext uri="{BB962C8B-B14F-4D97-AF65-F5344CB8AC3E}">
        <p14:creationId xmlns:p14="http://schemas.microsoft.com/office/powerpoint/2010/main" val="27897047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Soil Mechanics </a:t>
            </a:r>
            <a:endParaRPr lang="en-US" dirty="0"/>
          </a:p>
        </p:txBody>
      </p:sp>
      <p:sp>
        <p:nvSpPr>
          <p:cNvPr id="7" name="Text Placeholder 6"/>
          <p:cNvSpPr>
            <a:spLocks noGrp="1"/>
          </p:cNvSpPr>
          <p:nvPr>
            <p:ph type="body" idx="1"/>
          </p:nvPr>
        </p:nvSpPr>
        <p:spPr/>
        <p:txBody>
          <a:bodyPr/>
          <a:lstStyle/>
          <a:p>
            <a:endParaRPr lang="en-US"/>
          </a:p>
        </p:txBody>
      </p:sp>
      <p:sp>
        <p:nvSpPr>
          <p:cNvPr id="8" name="Content Placeholder 7"/>
          <p:cNvSpPr>
            <a:spLocks noGrp="1"/>
          </p:cNvSpPr>
          <p:nvPr>
            <p:ph sz="half" idx="2"/>
          </p:nvPr>
        </p:nvSpPr>
        <p:spPr>
          <a:xfrm>
            <a:off x="236130" y="3727937"/>
            <a:ext cx="4863408" cy="2401347"/>
          </a:xfrm>
        </p:spPr>
        <p:txBody>
          <a:bodyPr>
            <a:normAutofit/>
          </a:bodyPr>
          <a:lstStyle/>
          <a:p>
            <a:r>
              <a:rPr lang="en-US" sz="2400" b="1" dirty="0" smtClean="0"/>
              <a:t>Tension </a:t>
            </a:r>
            <a:r>
              <a:rPr lang="en-US" sz="2400" b="1" dirty="0"/>
              <a:t>Cracks.</a:t>
            </a:r>
            <a:r>
              <a:rPr lang="en-US" sz="2400" dirty="0"/>
              <a:t> Tension cracks usually form at a horizontal distance of 0.5 to 0.75 times the depth of the trench, measured from the top of the vertical face of the trench. </a:t>
            </a:r>
          </a:p>
        </p:txBody>
      </p:sp>
      <p:sp>
        <p:nvSpPr>
          <p:cNvPr id="10" name="Content Placeholder 9"/>
          <p:cNvSpPr>
            <a:spLocks noGrp="1"/>
          </p:cNvSpPr>
          <p:nvPr>
            <p:ph sz="quarter" idx="4"/>
          </p:nvPr>
        </p:nvSpPr>
        <p:spPr>
          <a:xfrm>
            <a:off x="5633509" y="2491060"/>
            <a:ext cx="4635906" cy="1236879"/>
          </a:xfrm>
        </p:spPr>
        <p:txBody>
          <a:bodyPr>
            <a:normAutofit/>
          </a:bodyPr>
          <a:lstStyle/>
          <a:p>
            <a:r>
              <a:rPr lang="en-US" sz="2400" dirty="0"/>
              <a:t>Sliding or sluffing may occur as a result of tension cracks, as illustrated below</a:t>
            </a:r>
          </a:p>
        </p:txBody>
      </p:sp>
      <p:pic>
        <p:nvPicPr>
          <p:cNvPr id="5" name="Picture 4" descr="This picture shows what to look for with tension cracks" title="Tension Cracks"/>
          <p:cNvPicPr>
            <a:picLocks noChangeAspect="1"/>
          </p:cNvPicPr>
          <p:nvPr/>
        </p:nvPicPr>
        <p:blipFill>
          <a:blip r:embed="rId2"/>
          <a:stretch>
            <a:fillRect/>
          </a:stretch>
        </p:blipFill>
        <p:spPr>
          <a:xfrm>
            <a:off x="133797" y="1890711"/>
            <a:ext cx="4954585" cy="1693068"/>
          </a:xfrm>
          <a:prstGeom prst="rect">
            <a:avLst/>
          </a:prstGeom>
        </p:spPr>
      </p:pic>
      <p:pic>
        <p:nvPicPr>
          <p:cNvPr id="11" name="Picture 10" descr="sliding soil can occur if not properly sloped or supported " title="Sliding Soil"/>
          <p:cNvPicPr>
            <a:picLocks noChangeAspect="1"/>
          </p:cNvPicPr>
          <p:nvPr/>
        </p:nvPicPr>
        <p:blipFill>
          <a:blip r:embed="rId3"/>
          <a:stretch>
            <a:fillRect/>
          </a:stretch>
        </p:blipFill>
        <p:spPr>
          <a:xfrm>
            <a:off x="5537113" y="3774654"/>
            <a:ext cx="4319155" cy="2159578"/>
          </a:xfrm>
          <a:prstGeom prst="rect">
            <a:avLst/>
          </a:prstGeom>
        </p:spPr>
      </p:pic>
    </p:spTree>
    <p:extLst>
      <p:ext uri="{BB962C8B-B14F-4D97-AF65-F5344CB8AC3E}">
        <p14:creationId xmlns:p14="http://schemas.microsoft.com/office/powerpoint/2010/main" val="20073648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Objectives</a:t>
            </a:r>
            <a:endParaRPr lang="en-US"/>
          </a:p>
        </p:txBody>
      </p:sp>
      <p:sp>
        <p:nvSpPr>
          <p:cNvPr id="3" name="Content Placeholder 2"/>
          <p:cNvSpPr>
            <a:spLocks noGrp="1"/>
          </p:cNvSpPr>
          <p:nvPr>
            <p:ph idx="1"/>
          </p:nvPr>
        </p:nvSpPr>
        <p:spPr/>
        <p:txBody>
          <a:bodyPr/>
          <a:lstStyle/>
          <a:p>
            <a:endParaRPr lang="en-US" dirty="0" smtClean="0"/>
          </a:p>
          <a:p>
            <a:r>
              <a:rPr lang="en-US" sz="2400" dirty="0" smtClean="0"/>
              <a:t>Identify different </a:t>
            </a:r>
            <a:r>
              <a:rPr lang="en-US" sz="2400" dirty="0"/>
              <a:t>s</a:t>
            </a:r>
            <a:r>
              <a:rPr lang="en-US" sz="2400" dirty="0" smtClean="0"/>
              <a:t>oil </a:t>
            </a:r>
            <a:r>
              <a:rPr lang="en-US" sz="2400" dirty="0"/>
              <a:t>t</a:t>
            </a:r>
            <a:r>
              <a:rPr lang="en-US" sz="2400" dirty="0" smtClean="0"/>
              <a:t>ypes</a:t>
            </a:r>
          </a:p>
          <a:p>
            <a:r>
              <a:rPr lang="en-US" sz="2400" dirty="0" smtClean="0"/>
              <a:t>Understand the methods of testing the soil</a:t>
            </a:r>
          </a:p>
          <a:p>
            <a:r>
              <a:rPr lang="en-US" sz="2400" dirty="0" smtClean="0"/>
              <a:t>Understand the soil mechanics</a:t>
            </a:r>
          </a:p>
          <a:p>
            <a:r>
              <a:rPr lang="en-US" sz="2400" dirty="0" smtClean="0"/>
              <a:t>Understand the </a:t>
            </a:r>
            <a:r>
              <a:rPr lang="en-US" sz="2400" dirty="0"/>
              <a:t>w</a:t>
            </a:r>
            <a:r>
              <a:rPr lang="en-US" sz="2400" dirty="0" smtClean="0"/>
              <a:t>eight of the soil</a:t>
            </a:r>
          </a:p>
          <a:p>
            <a:r>
              <a:rPr lang="en-US" sz="2400" dirty="0" smtClean="0"/>
              <a:t>Review case studies</a:t>
            </a:r>
          </a:p>
          <a:p>
            <a:r>
              <a:rPr lang="en-US" sz="2400" dirty="0" smtClean="0"/>
              <a:t>Understanding workers rights</a:t>
            </a:r>
          </a:p>
          <a:p>
            <a:endParaRPr lang="en-US" dirty="0" smtClean="0"/>
          </a:p>
          <a:p>
            <a:endParaRPr lang="en-US" dirty="0"/>
          </a:p>
        </p:txBody>
      </p:sp>
    </p:spTree>
    <p:extLst>
      <p:ext uri="{BB962C8B-B14F-4D97-AF65-F5344CB8AC3E}">
        <p14:creationId xmlns:p14="http://schemas.microsoft.com/office/powerpoint/2010/main" val="17939462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Soil Mechanics </a:t>
            </a:r>
            <a:r>
              <a:rPr lang="en-US" dirty="0"/>
              <a:t>2</a:t>
            </a:r>
          </a:p>
        </p:txBody>
      </p:sp>
      <p:sp>
        <p:nvSpPr>
          <p:cNvPr id="4" name="Content Placeholder 3"/>
          <p:cNvSpPr>
            <a:spLocks noGrp="1"/>
          </p:cNvSpPr>
          <p:nvPr>
            <p:ph sz="half" idx="2"/>
          </p:nvPr>
        </p:nvSpPr>
        <p:spPr>
          <a:xfrm>
            <a:off x="675744" y="3622431"/>
            <a:ext cx="4916163" cy="2356338"/>
          </a:xfrm>
        </p:spPr>
        <p:txBody>
          <a:bodyPr>
            <a:noAutofit/>
          </a:bodyPr>
          <a:lstStyle/>
          <a:p>
            <a:r>
              <a:rPr lang="en-US" sz="2400" b="1" dirty="0" smtClean="0"/>
              <a:t>Toppling</a:t>
            </a:r>
            <a:r>
              <a:rPr lang="en-US" sz="2400" b="1" dirty="0"/>
              <a:t>.</a:t>
            </a:r>
            <a:r>
              <a:rPr lang="en-US" sz="2400" dirty="0"/>
              <a:t> In addition to sliding, tension cracks can cause toppling. Toppling occurs when the trench's vertical face shears along the tension crack line and topples into the excavation.</a:t>
            </a:r>
          </a:p>
        </p:txBody>
      </p:sp>
      <p:sp>
        <p:nvSpPr>
          <p:cNvPr id="6" name="Content Placeholder 5"/>
          <p:cNvSpPr>
            <a:spLocks noGrp="1"/>
          </p:cNvSpPr>
          <p:nvPr>
            <p:ph sz="quarter" idx="4"/>
          </p:nvPr>
        </p:nvSpPr>
        <p:spPr>
          <a:xfrm>
            <a:off x="6215849" y="1441938"/>
            <a:ext cx="4493182" cy="3727939"/>
          </a:xfrm>
        </p:spPr>
        <p:txBody>
          <a:bodyPr>
            <a:normAutofit lnSpcReduction="10000"/>
          </a:bodyPr>
          <a:lstStyle/>
          <a:p>
            <a:r>
              <a:rPr lang="en-US" sz="2400" b="1" dirty="0"/>
              <a:t>Subsidence and Bulging.</a:t>
            </a:r>
            <a:r>
              <a:rPr lang="en-US" sz="2400" dirty="0"/>
              <a:t> An unsupported excavation can create an unbalanced stress in the soil, which, in turn, causes subsidence at the surface and bulging of the vertical face of the trench. If uncorrected, this condition can cause face failure and entrapment of workers in the trench</a:t>
            </a:r>
            <a:r>
              <a:rPr lang="en-US" dirty="0"/>
              <a:t>.</a:t>
            </a:r>
          </a:p>
        </p:txBody>
      </p:sp>
      <p:pic>
        <p:nvPicPr>
          <p:cNvPr id="7" name="Picture 6" descr="Picture shows toppling soil" title="Toppling"/>
          <p:cNvPicPr>
            <a:picLocks noChangeAspect="1"/>
          </p:cNvPicPr>
          <p:nvPr/>
        </p:nvPicPr>
        <p:blipFill>
          <a:blip r:embed="rId2"/>
          <a:stretch>
            <a:fillRect/>
          </a:stretch>
        </p:blipFill>
        <p:spPr>
          <a:xfrm>
            <a:off x="839788" y="1522676"/>
            <a:ext cx="4966204" cy="1964797"/>
          </a:xfrm>
          <a:prstGeom prst="rect">
            <a:avLst/>
          </a:prstGeom>
        </p:spPr>
      </p:pic>
      <p:pic>
        <p:nvPicPr>
          <p:cNvPr id="8" name="Picture 7" descr="picture shows soil bulging into a trench" title="Soil Bulging"/>
          <p:cNvPicPr>
            <a:picLocks noChangeAspect="1"/>
          </p:cNvPicPr>
          <p:nvPr/>
        </p:nvPicPr>
        <p:blipFill>
          <a:blip r:embed="rId3"/>
          <a:stretch>
            <a:fillRect/>
          </a:stretch>
        </p:blipFill>
        <p:spPr>
          <a:xfrm>
            <a:off x="6622473" y="5117125"/>
            <a:ext cx="3936784" cy="1583714"/>
          </a:xfrm>
          <a:prstGeom prst="rect">
            <a:avLst/>
          </a:prstGeom>
        </p:spPr>
      </p:pic>
    </p:spTree>
    <p:extLst>
      <p:ext uri="{BB962C8B-B14F-4D97-AF65-F5344CB8AC3E}">
        <p14:creationId xmlns:p14="http://schemas.microsoft.com/office/powerpoint/2010/main" val="8367028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Soil Mechanics 3</a:t>
            </a:r>
            <a:endParaRPr lang="en-US" dirty="0"/>
          </a:p>
        </p:txBody>
      </p:sp>
      <p:sp>
        <p:nvSpPr>
          <p:cNvPr id="8" name="Content Placeholder 7"/>
          <p:cNvSpPr>
            <a:spLocks noGrp="1"/>
          </p:cNvSpPr>
          <p:nvPr>
            <p:ph idx="1"/>
          </p:nvPr>
        </p:nvSpPr>
        <p:spPr>
          <a:xfrm>
            <a:off x="712503" y="1738560"/>
            <a:ext cx="8596668" cy="2464164"/>
          </a:xfrm>
        </p:spPr>
        <p:txBody>
          <a:bodyPr>
            <a:normAutofit/>
          </a:bodyPr>
          <a:lstStyle/>
          <a:p>
            <a:r>
              <a:rPr lang="en-US" sz="2400" b="1" dirty="0"/>
              <a:t>Heaving or Squeezing.</a:t>
            </a:r>
            <a:r>
              <a:rPr lang="en-US" sz="2400" dirty="0"/>
              <a:t> Bottom heaving or squeezing is caused by the downward pressure created by the weight of adjoining soil. This pressure causes a bulge in the bottom of the cut, as illustrated in the drawing above. Heaving and squeezing can occur even when shoring or shielding has been properly installed.</a:t>
            </a:r>
          </a:p>
        </p:txBody>
      </p:sp>
      <p:pic>
        <p:nvPicPr>
          <p:cNvPr id="12" name="Picture 11" descr="Thsi picture shows the soil heaving up. " title="Soil Heaving"/>
          <p:cNvPicPr>
            <a:picLocks noChangeAspect="1"/>
          </p:cNvPicPr>
          <p:nvPr/>
        </p:nvPicPr>
        <p:blipFill>
          <a:blip r:embed="rId2"/>
          <a:stretch>
            <a:fillRect/>
          </a:stretch>
        </p:blipFill>
        <p:spPr>
          <a:xfrm>
            <a:off x="4316757" y="4265063"/>
            <a:ext cx="3699163" cy="2047751"/>
          </a:xfrm>
          <a:prstGeom prst="rect">
            <a:avLst/>
          </a:prstGeom>
        </p:spPr>
      </p:pic>
    </p:spTree>
    <p:extLst>
      <p:ext uri="{BB962C8B-B14F-4D97-AF65-F5344CB8AC3E}">
        <p14:creationId xmlns:p14="http://schemas.microsoft.com/office/powerpoint/2010/main" val="11436454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Soil Mechanics 4</a:t>
            </a:r>
            <a:endParaRPr lang="en-US" dirty="0"/>
          </a:p>
        </p:txBody>
      </p:sp>
      <p:sp>
        <p:nvSpPr>
          <p:cNvPr id="3" name="Content Placeholder 2"/>
          <p:cNvSpPr>
            <a:spLocks noGrp="1"/>
          </p:cNvSpPr>
          <p:nvPr>
            <p:ph idx="1"/>
          </p:nvPr>
        </p:nvSpPr>
        <p:spPr>
          <a:xfrm>
            <a:off x="677334" y="1793632"/>
            <a:ext cx="8596668" cy="2074984"/>
          </a:xfrm>
        </p:spPr>
        <p:txBody>
          <a:bodyPr>
            <a:normAutofit/>
          </a:bodyPr>
          <a:lstStyle/>
          <a:p>
            <a:r>
              <a:rPr lang="en-US" sz="2400" b="1" dirty="0"/>
              <a:t>Boiling</a:t>
            </a:r>
            <a:r>
              <a:rPr lang="en-US" sz="2400" dirty="0"/>
              <a:t> is evidenced by an upward water flow into the bottom of the cut. A high water table is one of the causes of boiling. Boiling produces a "quick" condition in the bottom of the cut, and can occur even when shoring or trench boxes are used.</a:t>
            </a:r>
          </a:p>
        </p:txBody>
      </p:sp>
      <p:pic>
        <p:nvPicPr>
          <p:cNvPr id="1026" name="Picture 2" descr="Figure V:2-6. Boil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7091" y="3886805"/>
            <a:ext cx="4017818" cy="22901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78638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Soil weight</a:t>
            </a:r>
            <a:endParaRPr lang="en-US" dirty="0"/>
          </a:p>
        </p:txBody>
      </p:sp>
      <p:sp>
        <p:nvSpPr>
          <p:cNvPr id="3" name="Content Placeholder 2"/>
          <p:cNvSpPr>
            <a:spLocks noGrp="1"/>
          </p:cNvSpPr>
          <p:nvPr>
            <p:ph idx="1"/>
          </p:nvPr>
        </p:nvSpPr>
        <p:spPr/>
        <p:txBody>
          <a:bodyPr>
            <a:normAutofit/>
          </a:bodyPr>
          <a:lstStyle/>
          <a:p>
            <a:r>
              <a:rPr lang="en-US" sz="2400" b="1" dirty="0" smtClean="0"/>
              <a:t>Unit </a:t>
            </a:r>
            <a:r>
              <a:rPr lang="en-US" sz="2400" b="1" dirty="0"/>
              <a:t>Weight of Soils</a:t>
            </a:r>
            <a:r>
              <a:rPr lang="en-US" sz="2400" dirty="0"/>
              <a:t> refers to the weight of one unit of a particular soil. The weight of soil varies with type and moisture content. One cubic foot of soil can weigh from 110 pounds to 140 pounds or more, and one cubic meter (35.3 cubic feet) of soil can weigh more than 3,000 pounds.</a:t>
            </a:r>
          </a:p>
        </p:txBody>
      </p:sp>
    </p:spTree>
    <p:extLst>
      <p:ext uri="{BB962C8B-B14F-4D97-AF65-F5344CB8AC3E}">
        <p14:creationId xmlns:p14="http://schemas.microsoft.com/office/powerpoint/2010/main" val="30472135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1</a:t>
            </a:r>
            <a:endParaRPr lang="en-US" dirty="0"/>
          </a:p>
        </p:txBody>
      </p:sp>
      <p:sp>
        <p:nvSpPr>
          <p:cNvPr id="3" name="Content Placeholder 2"/>
          <p:cNvSpPr>
            <a:spLocks noGrp="1"/>
          </p:cNvSpPr>
          <p:nvPr>
            <p:ph idx="1"/>
          </p:nvPr>
        </p:nvSpPr>
        <p:spPr>
          <a:xfrm>
            <a:off x="527538" y="1459523"/>
            <a:ext cx="9337431" cy="5257800"/>
          </a:xfrm>
        </p:spPr>
        <p:txBody>
          <a:bodyPr>
            <a:noAutofit/>
          </a:bodyPr>
          <a:lstStyle/>
          <a:p>
            <a:r>
              <a:rPr lang="en-US" sz="2400" dirty="0"/>
              <a:t>On February 1, 2006, a 29-year-old male Hispanic laborer with 5 years of experience died when the 2-foot-wide, 16-foot-long, and 9-foot-deep unprotected trench he was working in collapsed and covered him with soil during waterproofing work. The victim and four other laborers, all of whom spoke primarily Spanish and very little English, had been hand digging the trench over a 2-day period at a private residence. The victim was kneeling to inspect a broken drain pipe at the bottom of the east end of the trench. The victim’s brother saw the soil strike the victim and knock his head against the home’s basement wall. The trench wall collapsed and the victim was completely covered with soil in seconds. The victim was pronounced dead at the scene by emergency response personnel.</a:t>
            </a:r>
          </a:p>
        </p:txBody>
      </p:sp>
    </p:spTree>
    <p:extLst>
      <p:ext uri="{BB962C8B-B14F-4D97-AF65-F5344CB8AC3E}">
        <p14:creationId xmlns:p14="http://schemas.microsoft.com/office/powerpoint/2010/main" val="33705213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2</a:t>
            </a:r>
            <a:endParaRPr lang="en-US" dirty="0"/>
          </a:p>
        </p:txBody>
      </p:sp>
      <p:sp>
        <p:nvSpPr>
          <p:cNvPr id="3" name="Content Placeholder 2"/>
          <p:cNvSpPr>
            <a:spLocks noGrp="1"/>
          </p:cNvSpPr>
          <p:nvPr>
            <p:ph idx="1"/>
          </p:nvPr>
        </p:nvSpPr>
        <p:spPr>
          <a:xfrm>
            <a:off x="386861" y="1334112"/>
            <a:ext cx="10673861" cy="5330457"/>
          </a:xfrm>
        </p:spPr>
        <p:txBody>
          <a:bodyPr>
            <a:noAutofit/>
          </a:bodyPr>
          <a:lstStyle/>
          <a:p>
            <a:r>
              <a:rPr lang="en-US" sz="2400" dirty="0"/>
              <a:t>On November 3, 2003, a 38-year-old male construction laborer died when the unprotected, 8-foot-high walls of the trench he was working in collapsed only a few minutes after he had entered. The victim was removing an old gas line that was a 6-inch diameter high pressure line (300–320 psi) in 10-inch steel casing. Five workers were at the job site excavating the gas line: a foreman who was a competent person, a lab technician who was a competent person, and 3 laborers (including the victim). The foreman had dug an 8-foot deep trench with a track hoe to expose the abandoned gas line. After the gas line was extracted from its casing, the victim climbed into the trench with a saw to free the casing, a job that the report indicated would only take a few minutes. Sloping, benching, or shoring methods were not used to support the trench. As the laborer began sawing, the sides of the trench collapsed, burying him. He was declared dead at the scene</a:t>
            </a:r>
          </a:p>
        </p:txBody>
      </p:sp>
    </p:spTree>
    <p:extLst>
      <p:ext uri="{BB962C8B-B14F-4D97-AF65-F5344CB8AC3E}">
        <p14:creationId xmlns:p14="http://schemas.microsoft.com/office/powerpoint/2010/main" val="22421571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Hazard Identification</a:t>
            </a:r>
            <a:endParaRPr lang="en-US" dirty="0"/>
          </a:p>
        </p:txBody>
      </p:sp>
    </p:spTree>
    <p:extLst>
      <p:ext uri="{BB962C8B-B14F-4D97-AF65-F5344CB8AC3E}">
        <p14:creationId xmlns:p14="http://schemas.microsoft.com/office/powerpoint/2010/main" val="13468181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Hazard </a:t>
            </a:r>
            <a:r>
              <a:rPr lang="en-US" smtClean="0"/>
              <a:t>Identification </a:t>
            </a:r>
            <a:endParaRPr lang="en-US" dirty="0"/>
          </a:p>
        </p:txBody>
      </p:sp>
      <p:pic>
        <p:nvPicPr>
          <p:cNvPr id="5" name="Content Placeholder 4" descr="This picture shows the dangers of standing too close to an open excavation." title="Person standing too close to excavation."/>
          <p:cNvPicPr>
            <a:picLocks noGrp="1" noChangeAspect="1"/>
          </p:cNvPicPr>
          <p:nvPr>
            <p:ph sz="half" idx="1"/>
          </p:nvPr>
        </p:nvPicPr>
        <p:blipFill>
          <a:blip r:embed="rId3"/>
          <a:stretch>
            <a:fillRect/>
          </a:stretch>
        </p:blipFill>
        <p:spPr>
          <a:xfrm>
            <a:off x="829733" y="2161645"/>
            <a:ext cx="3879322" cy="3879322"/>
          </a:xfrm>
          <a:prstGeom prst="rect">
            <a:avLst/>
          </a:prstGeom>
        </p:spPr>
      </p:pic>
      <p:sp>
        <p:nvSpPr>
          <p:cNvPr id="4" name="Content Placeholder 3"/>
          <p:cNvSpPr>
            <a:spLocks noGrp="1"/>
          </p:cNvSpPr>
          <p:nvPr>
            <p:ph sz="half" idx="2"/>
          </p:nvPr>
        </p:nvSpPr>
        <p:spPr>
          <a:xfrm>
            <a:off x="6004370" y="2266096"/>
            <a:ext cx="4184034" cy="3880773"/>
          </a:xfrm>
        </p:spPr>
        <p:txBody>
          <a:bodyPr/>
          <a:lstStyle/>
          <a:p>
            <a:r>
              <a:rPr lang="en-US" sz="2400" dirty="0" smtClean="0">
                <a:solidFill>
                  <a:srgbClr val="FF0000"/>
                </a:solidFill>
              </a:rPr>
              <a:t>Undercutting of the excavation edge</a:t>
            </a:r>
          </a:p>
          <a:p>
            <a:r>
              <a:rPr lang="en-US" sz="2400" dirty="0" smtClean="0">
                <a:solidFill>
                  <a:srgbClr val="FF0000"/>
                </a:solidFill>
              </a:rPr>
              <a:t>No protective system</a:t>
            </a:r>
          </a:p>
          <a:p>
            <a:r>
              <a:rPr lang="en-US" sz="2400" dirty="0" smtClean="0">
                <a:solidFill>
                  <a:srgbClr val="FF0000"/>
                </a:solidFill>
              </a:rPr>
              <a:t>No limited access zone</a:t>
            </a:r>
          </a:p>
          <a:p>
            <a:r>
              <a:rPr lang="en-US" sz="2400" dirty="0" smtClean="0">
                <a:solidFill>
                  <a:srgbClr val="FF0000"/>
                </a:solidFill>
              </a:rPr>
              <a:t>Heavy equipment near excavation</a:t>
            </a:r>
          </a:p>
          <a:p>
            <a:r>
              <a:rPr lang="en-US" sz="2400" dirty="0" smtClean="0">
                <a:solidFill>
                  <a:srgbClr val="FF0000"/>
                </a:solidFill>
              </a:rPr>
              <a:t>Lines in excavation</a:t>
            </a:r>
          </a:p>
          <a:p>
            <a:endParaRPr lang="en-US" dirty="0"/>
          </a:p>
        </p:txBody>
      </p:sp>
      <p:pic>
        <p:nvPicPr>
          <p:cNvPr id="3" name="Picture 2" descr="This symbol is used to show the participants that the video contains hazards." title="No Sign"/>
          <p:cNvPicPr>
            <a:picLocks noChangeAspect="1"/>
          </p:cNvPicPr>
          <p:nvPr/>
        </p:nvPicPr>
        <p:blipFill>
          <a:blip r:embed="rId4"/>
          <a:stretch>
            <a:fillRect/>
          </a:stretch>
        </p:blipFill>
        <p:spPr>
          <a:xfrm>
            <a:off x="3768855" y="4864435"/>
            <a:ext cx="1944793" cy="1993565"/>
          </a:xfrm>
          <a:prstGeom prst="rect">
            <a:avLst/>
          </a:prstGeom>
        </p:spPr>
      </p:pic>
    </p:spTree>
    <p:extLst>
      <p:ext uri="{BB962C8B-B14F-4D97-AF65-F5344CB8AC3E}">
        <p14:creationId xmlns:p14="http://schemas.microsoft.com/office/powerpoint/2010/main" val="1457146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Hazard </a:t>
            </a:r>
            <a:r>
              <a:rPr lang="en-US" dirty="0" smtClean="0"/>
              <a:t>Identification continued</a:t>
            </a:r>
            <a:endParaRPr lang="en-US" dirty="0"/>
          </a:p>
        </p:txBody>
      </p:sp>
      <p:sp>
        <p:nvSpPr>
          <p:cNvPr id="3" name="Content Placeholder 2"/>
          <p:cNvSpPr>
            <a:spLocks noGrp="1"/>
          </p:cNvSpPr>
          <p:nvPr>
            <p:ph sz="half" idx="1"/>
          </p:nvPr>
        </p:nvSpPr>
        <p:spPr>
          <a:xfrm>
            <a:off x="677334" y="2160589"/>
            <a:ext cx="4184035" cy="2552088"/>
          </a:xfrm>
        </p:spPr>
        <p:txBody>
          <a:bodyPr/>
          <a:lstStyle/>
          <a:p>
            <a:r>
              <a:rPr lang="en-US" sz="2400" dirty="0" smtClean="0">
                <a:solidFill>
                  <a:srgbClr val="FF0000"/>
                </a:solidFill>
              </a:rPr>
              <a:t>Means of egress not adequate</a:t>
            </a:r>
          </a:p>
          <a:p>
            <a:r>
              <a:rPr lang="en-US" sz="2400" dirty="0" smtClean="0">
                <a:solidFill>
                  <a:srgbClr val="FF0000"/>
                </a:solidFill>
              </a:rPr>
              <a:t>Soil over top of trench box</a:t>
            </a:r>
          </a:p>
          <a:p>
            <a:r>
              <a:rPr lang="en-US" sz="2400" dirty="0" smtClean="0">
                <a:solidFill>
                  <a:srgbClr val="FF0000"/>
                </a:solidFill>
              </a:rPr>
              <a:t>Spoil piles close to excavation</a:t>
            </a:r>
          </a:p>
          <a:p>
            <a:endParaRPr lang="en-US" dirty="0">
              <a:solidFill>
                <a:srgbClr val="FF0000"/>
              </a:solidFill>
            </a:endParaRPr>
          </a:p>
        </p:txBody>
      </p:sp>
      <p:pic>
        <p:nvPicPr>
          <p:cNvPr id="5" name="Content Placeholder 4" descr="While the worker is using a trench box, the sides of the excavation are above the top of the trench box. " title="Trench Box"/>
          <p:cNvPicPr>
            <a:picLocks noGrp="1" noChangeAspect="1"/>
          </p:cNvPicPr>
          <p:nvPr>
            <p:ph sz="half" idx="2"/>
          </p:nvPr>
        </p:nvPicPr>
        <p:blipFill>
          <a:blip r:embed="rId3"/>
          <a:stretch>
            <a:fillRect/>
          </a:stretch>
        </p:blipFill>
        <p:spPr>
          <a:xfrm>
            <a:off x="5293889" y="2160589"/>
            <a:ext cx="5198322" cy="3880772"/>
          </a:xfrm>
          <a:prstGeom prst="rect">
            <a:avLst/>
          </a:prstGeom>
        </p:spPr>
      </p:pic>
      <p:pic>
        <p:nvPicPr>
          <p:cNvPr id="4" name="Picture 3" descr="This symbol is used to show the participants that the video contains hazards." title="No Sign"/>
          <p:cNvPicPr>
            <a:picLocks noChangeAspect="1"/>
          </p:cNvPicPr>
          <p:nvPr/>
        </p:nvPicPr>
        <p:blipFill>
          <a:blip r:embed="rId4"/>
          <a:stretch>
            <a:fillRect/>
          </a:stretch>
        </p:blipFill>
        <p:spPr>
          <a:xfrm>
            <a:off x="3888972" y="4864435"/>
            <a:ext cx="1944793" cy="1993565"/>
          </a:xfrm>
          <a:prstGeom prst="rect">
            <a:avLst/>
          </a:prstGeom>
        </p:spPr>
      </p:pic>
    </p:spTree>
    <p:extLst>
      <p:ext uri="{BB962C8B-B14F-4D97-AF65-F5344CB8AC3E}">
        <p14:creationId xmlns:p14="http://schemas.microsoft.com/office/powerpoint/2010/main" val="15463094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Hands on Activity </a:t>
            </a:r>
            <a:endParaRPr lang="en-US" dirty="0"/>
          </a:p>
        </p:txBody>
      </p:sp>
      <p:sp>
        <p:nvSpPr>
          <p:cNvPr id="2" name="Rectangle 1"/>
          <p:cNvSpPr/>
          <p:nvPr/>
        </p:nvSpPr>
        <p:spPr>
          <a:xfrm>
            <a:off x="638906" y="4620289"/>
            <a:ext cx="9015048" cy="1200329"/>
          </a:xfrm>
          <a:prstGeom prst="rect">
            <a:avLst/>
          </a:prstGeom>
        </p:spPr>
        <p:txBody>
          <a:bodyPr wrap="square">
            <a:spAutoFit/>
          </a:bodyPr>
          <a:lstStyle/>
          <a:p>
            <a:r>
              <a:rPr lang="en-US" sz="2400" dirty="0"/>
              <a:t>In this activity we will have workers use a pocket potentiometer to evaluate and classify dirt, according to their compressive strength. </a:t>
            </a:r>
          </a:p>
        </p:txBody>
      </p:sp>
    </p:spTree>
    <p:extLst>
      <p:ext uri="{BB962C8B-B14F-4D97-AF65-F5344CB8AC3E}">
        <p14:creationId xmlns:p14="http://schemas.microsoft.com/office/powerpoint/2010/main" val="36004826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Excavations in Construction/Soil Classification</a:t>
            </a:r>
            <a:br>
              <a:rPr lang="en-US" dirty="0"/>
            </a:br>
            <a:endParaRPr lang="en-US" dirty="0"/>
          </a:p>
        </p:txBody>
      </p:sp>
      <p:sp>
        <p:nvSpPr>
          <p:cNvPr id="3" name="Content Placeholder 2"/>
          <p:cNvSpPr>
            <a:spLocks noGrp="1"/>
          </p:cNvSpPr>
          <p:nvPr>
            <p:ph idx="1"/>
          </p:nvPr>
        </p:nvSpPr>
        <p:spPr/>
        <p:txBody>
          <a:bodyPr/>
          <a:lstStyle/>
          <a:p>
            <a:r>
              <a:rPr lang="en-US" sz="2400" dirty="0"/>
              <a:t>https://www.youtube.com/watch?v=o60TBPnrJgg</a:t>
            </a:r>
          </a:p>
          <a:p>
            <a:r>
              <a:rPr lang="en-US" sz="2400" dirty="0"/>
              <a:t>Video shows the need to classify the different soils, along with how to test for the different types of soils.</a:t>
            </a:r>
          </a:p>
          <a:p>
            <a:endParaRPr lang="en-US" dirty="0"/>
          </a:p>
        </p:txBody>
      </p:sp>
    </p:spTree>
    <p:extLst>
      <p:ext uri="{BB962C8B-B14F-4D97-AF65-F5344CB8AC3E}">
        <p14:creationId xmlns:p14="http://schemas.microsoft.com/office/powerpoint/2010/main" val="211182130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Worker Rights and responsibilities</a:t>
            </a:r>
            <a:endParaRPr lang="en-US" dirty="0"/>
          </a:p>
        </p:txBody>
      </p:sp>
    </p:spTree>
    <p:extLst>
      <p:ext uri="{BB962C8B-B14F-4D97-AF65-F5344CB8AC3E}">
        <p14:creationId xmlns:p14="http://schemas.microsoft.com/office/powerpoint/2010/main" val="342533554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8262" y="715109"/>
            <a:ext cx="9618785" cy="1500554"/>
          </a:xfrm>
        </p:spPr>
        <p:txBody>
          <a:bodyPr>
            <a:normAutofit/>
          </a:bodyPr>
          <a:lstStyle/>
          <a:p>
            <a:pPr algn="ctr">
              <a:defRPr/>
            </a:pPr>
            <a:r>
              <a:rPr lang="en-US" dirty="0" smtClean="0"/>
              <a:t>Employee Rights &amp; </a:t>
            </a:r>
            <a:r>
              <a:rPr lang="en-US" dirty="0"/>
              <a:t>Responsibilities</a:t>
            </a:r>
            <a:br>
              <a:rPr lang="en-US" dirty="0"/>
            </a:br>
            <a:r>
              <a:rPr lang="en-US" dirty="0"/>
              <a:t>Occupational Safety and Health Act of 1970</a:t>
            </a:r>
            <a:endParaRPr lang="en-US" dirty="0">
              <a:solidFill>
                <a:schemeClr val="accent1">
                  <a:satMod val="150000"/>
                </a:schemeClr>
              </a:solidFill>
            </a:endParaRPr>
          </a:p>
        </p:txBody>
      </p:sp>
      <p:sp>
        <p:nvSpPr>
          <p:cNvPr id="44034" name="Content Placeholder 1"/>
          <p:cNvSpPr>
            <a:spLocks noGrp="1"/>
          </p:cNvSpPr>
          <p:nvPr>
            <p:ph idx="1"/>
          </p:nvPr>
        </p:nvSpPr>
        <p:spPr>
          <a:xfrm>
            <a:off x="422029" y="2464242"/>
            <a:ext cx="9179169" cy="4393758"/>
          </a:xfrm>
        </p:spPr>
        <p:txBody>
          <a:bodyPr>
            <a:noAutofit/>
          </a:bodyPr>
          <a:lstStyle/>
          <a:p>
            <a:pPr eaLnBrk="1" hangingPunct="1"/>
            <a:r>
              <a:rPr lang="en-US" sz="2400" dirty="0" smtClean="0"/>
              <a:t>To assure safe and healthful working conditions for working men and women</a:t>
            </a:r>
          </a:p>
          <a:p>
            <a:pPr eaLnBrk="1" hangingPunct="1"/>
            <a:r>
              <a:rPr lang="en-US" sz="2400" dirty="0"/>
              <a:t>B</a:t>
            </a:r>
            <a:r>
              <a:rPr lang="en-US" sz="2400" dirty="0" smtClean="0"/>
              <a:t>y authorizing enforcement of the standards developed under the Act</a:t>
            </a:r>
          </a:p>
          <a:p>
            <a:pPr eaLnBrk="1" hangingPunct="1"/>
            <a:r>
              <a:rPr lang="en-US" sz="2400" dirty="0" smtClean="0"/>
              <a:t>By assisting and encouraging the States in their efforts to assure safe and healthful working conditions</a:t>
            </a:r>
          </a:p>
          <a:p>
            <a:pPr eaLnBrk="1" hangingPunct="1"/>
            <a:r>
              <a:rPr lang="en-US" sz="2400" dirty="0" smtClean="0"/>
              <a:t>By providing for research, information, education, and training in the field of occupational safety and health…</a:t>
            </a:r>
          </a:p>
        </p:txBody>
      </p:sp>
    </p:spTree>
    <p:extLst>
      <p:ext uri="{BB962C8B-B14F-4D97-AF65-F5344CB8AC3E}">
        <p14:creationId xmlns:p14="http://schemas.microsoft.com/office/powerpoint/2010/main" val="389978235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Content Placeholder 1"/>
          <p:cNvSpPr>
            <a:spLocks noGrp="1"/>
          </p:cNvSpPr>
          <p:nvPr>
            <p:ph idx="1"/>
          </p:nvPr>
        </p:nvSpPr>
        <p:spPr/>
        <p:txBody>
          <a:bodyPr>
            <a:normAutofit/>
          </a:bodyPr>
          <a:lstStyle/>
          <a:p>
            <a:pPr eaLnBrk="1" hangingPunct="1"/>
            <a:r>
              <a:rPr lang="en-US" sz="2400" dirty="0" smtClean="0"/>
              <a:t>You have the right to:</a:t>
            </a:r>
          </a:p>
          <a:p>
            <a:pPr eaLnBrk="1" hangingPunct="1">
              <a:buFont typeface="Wingdings 3" pitchFamily="18" charset="2"/>
              <a:buNone/>
            </a:pPr>
            <a:endParaRPr lang="en-US" sz="2400" dirty="0" smtClean="0"/>
          </a:p>
          <a:p>
            <a:pPr lvl="1" eaLnBrk="1" hangingPunct="1"/>
            <a:r>
              <a:rPr lang="en-US" sz="2400" dirty="0"/>
              <a:t>A safe and healthful workplace </a:t>
            </a:r>
            <a:endParaRPr lang="en-US" sz="2400" b="1" dirty="0"/>
          </a:p>
          <a:p>
            <a:pPr lvl="1" eaLnBrk="1" hangingPunct="1"/>
            <a:r>
              <a:rPr lang="en-US" sz="2400" dirty="0"/>
              <a:t>Know about hazardous chemicals</a:t>
            </a:r>
            <a:endParaRPr lang="en-US" sz="2400" b="1" dirty="0"/>
          </a:p>
          <a:p>
            <a:pPr lvl="1" eaLnBrk="1" hangingPunct="1"/>
            <a:r>
              <a:rPr lang="en-US" sz="2400" dirty="0"/>
              <a:t>Information about injuries and illnesses in your workplace </a:t>
            </a:r>
            <a:endParaRPr lang="en-US" sz="2400" b="1" dirty="0"/>
          </a:p>
          <a:p>
            <a:pPr lvl="1" eaLnBrk="1" hangingPunct="1"/>
            <a:r>
              <a:rPr lang="en-US" sz="2400" dirty="0"/>
              <a:t>Complain or request hazard correction from employer </a:t>
            </a:r>
            <a:endParaRPr lang="en-US" sz="2400" b="1" dirty="0"/>
          </a:p>
          <a:p>
            <a:pPr eaLnBrk="1" hangingPunct="1"/>
            <a:endParaRPr lang="en-US" sz="2400" dirty="0" smtClean="0"/>
          </a:p>
        </p:txBody>
      </p:sp>
      <p:sp>
        <p:nvSpPr>
          <p:cNvPr id="3" name="Title 2"/>
          <p:cNvSpPr>
            <a:spLocks noGrp="1"/>
          </p:cNvSpPr>
          <p:nvPr>
            <p:ph type="title"/>
          </p:nvPr>
        </p:nvSpPr>
        <p:spPr/>
        <p:txBody>
          <a:bodyPr>
            <a:normAutofit/>
          </a:bodyPr>
          <a:lstStyle/>
          <a:p>
            <a:pPr algn="ctr">
              <a:defRPr/>
            </a:pPr>
            <a:r>
              <a:rPr lang="en-US" dirty="0" smtClean="0"/>
              <a:t>Employee Rights &amp; Responsibilities</a:t>
            </a:r>
            <a:endParaRPr lang="en-US" dirty="0">
              <a:solidFill>
                <a:schemeClr val="accent1">
                  <a:satMod val="150000"/>
                </a:schemeClr>
              </a:solidFill>
            </a:endParaRPr>
          </a:p>
        </p:txBody>
      </p:sp>
    </p:spTree>
    <p:extLst>
      <p:ext uri="{BB962C8B-B14F-4D97-AF65-F5344CB8AC3E}">
        <p14:creationId xmlns:p14="http://schemas.microsoft.com/office/powerpoint/2010/main" val="246955775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1" y="533400"/>
            <a:ext cx="6716598" cy="1313688"/>
          </a:xfrm>
        </p:spPr>
        <p:txBody>
          <a:bodyPr>
            <a:normAutofit/>
          </a:bodyPr>
          <a:lstStyle/>
          <a:p>
            <a:r>
              <a:rPr lang="en-US" sz="3200" dirty="0"/>
              <a:t>Employee Rights &amp; Responsibilities</a:t>
            </a:r>
            <a:br>
              <a:rPr lang="en-US" sz="3200" dirty="0"/>
            </a:br>
            <a:r>
              <a:rPr lang="en-US" sz="3200" b="1" i="1" dirty="0"/>
              <a:t>You have the right to:</a:t>
            </a:r>
            <a:endParaRPr lang="en-US" sz="3200" dirty="0"/>
          </a:p>
        </p:txBody>
      </p:sp>
      <p:sp>
        <p:nvSpPr>
          <p:cNvPr id="3" name="Content Placeholder 2"/>
          <p:cNvSpPr>
            <a:spLocks noGrp="1"/>
          </p:cNvSpPr>
          <p:nvPr>
            <p:ph idx="1"/>
          </p:nvPr>
        </p:nvSpPr>
        <p:spPr>
          <a:xfrm>
            <a:off x="545123" y="2160589"/>
            <a:ext cx="9231923" cy="4169873"/>
          </a:xfrm>
        </p:spPr>
        <p:txBody>
          <a:bodyPr>
            <a:noAutofit/>
          </a:bodyPr>
          <a:lstStyle/>
          <a:p>
            <a:r>
              <a:rPr lang="en-US" sz="2400" dirty="0"/>
              <a:t>File a confidential complaint with OSHA to </a:t>
            </a:r>
            <a:r>
              <a:rPr lang="en-US" sz="2400" dirty="0" smtClean="0"/>
              <a:t>have their </a:t>
            </a:r>
            <a:r>
              <a:rPr lang="en-US" sz="2400" dirty="0"/>
              <a:t>workplace inspected.</a:t>
            </a:r>
            <a:endParaRPr lang="en-US" sz="2400" dirty="0" smtClean="0"/>
          </a:p>
          <a:p>
            <a:r>
              <a:rPr lang="en-US" sz="2400" dirty="0" smtClean="0"/>
              <a:t>Receive </a:t>
            </a:r>
            <a:r>
              <a:rPr lang="en-US" sz="2400" dirty="0"/>
              <a:t>information and training about </a:t>
            </a:r>
            <a:r>
              <a:rPr lang="en-US" sz="2400" dirty="0" smtClean="0"/>
              <a:t>hazards, methods </a:t>
            </a:r>
            <a:r>
              <a:rPr lang="en-US" sz="2400" dirty="0"/>
              <a:t>to prevent harm, and the OSHA </a:t>
            </a:r>
            <a:r>
              <a:rPr lang="en-US" sz="2400" dirty="0" smtClean="0"/>
              <a:t>standards that </a:t>
            </a:r>
            <a:r>
              <a:rPr lang="en-US" sz="2400" dirty="0"/>
              <a:t>apply to their workplace. The training must </a:t>
            </a:r>
            <a:r>
              <a:rPr lang="en-US" sz="2400" dirty="0" smtClean="0"/>
              <a:t>be done </a:t>
            </a:r>
            <a:r>
              <a:rPr lang="en-US" sz="2400" dirty="0"/>
              <a:t>in a language and vocabulary workers </a:t>
            </a:r>
            <a:r>
              <a:rPr lang="en-US" sz="2400" dirty="0" smtClean="0"/>
              <a:t>can understand.</a:t>
            </a:r>
          </a:p>
          <a:p>
            <a:r>
              <a:rPr lang="en-US" sz="2400" dirty="0"/>
              <a:t>Get copies of their workplace medical </a:t>
            </a:r>
            <a:r>
              <a:rPr lang="en-US" sz="2400" dirty="0" smtClean="0"/>
              <a:t>records and exposure records.</a:t>
            </a:r>
            <a:endParaRPr lang="en-US" sz="2400" dirty="0"/>
          </a:p>
          <a:p>
            <a:r>
              <a:rPr lang="en-US" sz="2400" b="1" dirty="0"/>
              <a:t> </a:t>
            </a:r>
            <a:r>
              <a:rPr lang="en-US" sz="2400" dirty="0"/>
              <a:t>Participate in an OSHA inspection and speak </a:t>
            </a:r>
            <a:r>
              <a:rPr lang="en-US" sz="2400" dirty="0" smtClean="0"/>
              <a:t>in private </a:t>
            </a:r>
            <a:r>
              <a:rPr lang="en-US" sz="2400" dirty="0"/>
              <a:t>with the inspector.</a:t>
            </a:r>
          </a:p>
        </p:txBody>
      </p:sp>
    </p:spTree>
    <p:extLst>
      <p:ext uri="{BB962C8B-B14F-4D97-AF65-F5344CB8AC3E}">
        <p14:creationId xmlns:p14="http://schemas.microsoft.com/office/powerpoint/2010/main" val="314809416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81201" y="304800"/>
            <a:ext cx="6311245" cy="1143000"/>
          </a:xfrm>
        </p:spPr>
        <p:txBody>
          <a:bodyPr>
            <a:normAutofit fontScale="90000"/>
          </a:bodyPr>
          <a:lstStyle/>
          <a:p>
            <a:pPr algn="ctr">
              <a:defRPr/>
            </a:pPr>
            <a:r>
              <a:rPr lang="en-US" dirty="0"/>
              <a:t>Employee Rights &amp; </a:t>
            </a:r>
            <a:r>
              <a:rPr lang="en-US" dirty="0" smtClean="0"/>
              <a:t>Responsibilities Continued:</a:t>
            </a:r>
            <a:endParaRPr lang="en-US" dirty="0">
              <a:solidFill>
                <a:schemeClr val="accent1">
                  <a:satMod val="150000"/>
                </a:schemeClr>
              </a:solidFill>
            </a:endParaRPr>
          </a:p>
        </p:txBody>
      </p:sp>
      <p:sp>
        <p:nvSpPr>
          <p:cNvPr id="45058" name="Content Placeholder 1"/>
          <p:cNvSpPr>
            <a:spLocks noGrp="1"/>
          </p:cNvSpPr>
          <p:nvPr>
            <p:ph idx="1"/>
          </p:nvPr>
        </p:nvSpPr>
        <p:spPr>
          <a:xfrm>
            <a:off x="1477107" y="2303585"/>
            <a:ext cx="7930662" cy="3675184"/>
          </a:xfrm>
        </p:spPr>
        <p:txBody>
          <a:bodyPr>
            <a:normAutofit/>
          </a:bodyPr>
          <a:lstStyle/>
          <a:p>
            <a:r>
              <a:rPr lang="en-US" sz="2400" dirty="0"/>
              <a:t>File a complaint with OSHA if they have </a:t>
            </a:r>
            <a:r>
              <a:rPr lang="en-US" sz="2400" dirty="0" smtClean="0"/>
              <a:t>been retaliated </a:t>
            </a:r>
            <a:r>
              <a:rPr lang="en-US" sz="2400" dirty="0"/>
              <a:t>or discriminated against by </a:t>
            </a:r>
            <a:r>
              <a:rPr lang="en-US" sz="2400" dirty="0" smtClean="0"/>
              <a:t>their employer </a:t>
            </a:r>
            <a:r>
              <a:rPr lang="en-US" sz="2400" dirty="0"/>
              <a:t>as the result of requesting an </a:t>
            </a:r>
            <a:r>
              <a:rPr lang="en-US" sz="2400" dirty="0" smtClean="0"/>
              <a:t>inspection or </a:t>
            </a:r>
            <a:r>
              <a:rPr lang="en-US" sz="2400" dirty="0"/>
              <a:t>using any of their other rights under the OSH Act</a:t>
            </a:r>
            <a:r>
              <a:rPr lang="en-US" sz="2400" dirty="0" smtClean="0"/>
              <a:t>. </a:t>
            </a:r>
          </a:p>
          <a:p>
            <a:r>
              <a:rPr lang="en-US" sz="2400" dirty="0"/>
              <a:t>File a complaint if punished or </a:t>
            </a:r>
            <a:r>
              <a:rPr lang="en-US" sz="2400" dirty="0" smtClean="0"/>
              <a:t>discriminated against </a:t>
            </a:r>
            <a:r>
              <a:rPr lang="en-US" sz="2400" dirty="0"/>
              <a:t>for acting as a “whistleblower” under </a:t>
            </a:r>
            <a:r>
              <a:rPr lang="en-US" sz="2400" dirty="0" smtClean="0"/>
              <a:t>the additional 21 </a:t>
            </a:r>
            <a:r>
              <a:rPr lang="en-US" sz="2400" dirty="0"/>
              <a:t>federal statutes for which OSHA </a:t>
            </a:r>
            <a:r>
              <a:rPr lang="en-US" sz="2400" dirty="0" smtClean="0"/>
              <a:t>has jurisdiction</a:t>
            </a:r>
            <a:r>
              <a:rPr lang="en-US" sz="2400" dirty="0"/>
              <a:t>.</a:t>
            </a:r>
            <a:endParaRPr lang="en-US" sz="2400" b="1" i="1" dirty="0" smtClean="0"/>
          </a:p>
        </p:txBody>
      </p:sp>
    </p:spTree>
    <p:extLst>
      <p:ext uri="{BB962C8B-B14F-4D97-AF65-F5344CB8AC3E}">
        <p14:creationId xmlns:p14="http://schemas.microsoft.com/office/powerpoint/2010/main" val="181592846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Whistleblower Protection</a:t>
            </a:r>
          </a:p>
        </p:txBody>
      </p:sp>
      <p:pic>
        <p:nvPicPr>
          <p:cNvPr id="8" name="Picture 7" descr="this picture is the web page, taken off osha.gov that has the protection program for exercising your safety and health rights. " title="Whistleblower Protection Web Page"/>
          <p:cNvPicPr>
            <a:picLocks noChangeAspect="1"/>
          </p:cNvPicPr>
          <p:nvPr/>
        </p:nvPicPr>
        <p:blipFill>
          <a:blip r:embed="rId3"/>
          <a:stretch>
            <a:fillRect/>
          </a:stretch>
        </p:blipFill>
        <p:spPr>
          <a:xfrm>
            <a:off x="2243009" y="2029803"/>
            <a:ext cx="7619290" cy="4124304"/>
          </a:xfrm>
          <a:prstGeom prst="rect">
            <a:avLst/>
          </a:prstGeom>
        </p:spPr>
      </p:pic>
      <p:sp>
        <p:nvSpPr>
          <p:cNvPr id="3" name="Rectangle 2"/>
          <p:cNvSpPr/>
          <p:nvPr/>
        </p:nvSpPr>
        <p:spPr>
          <a:xfrm>
            <a:off x="3597139" y="6251303"/>
            <a:ext cx="4557081" cy="461665"/>
          </a:xfrm>
          <a:prstGeom prst="rect">
            <a:avLst/>
          </a:prstGeom>
        </p:spPr>
        <p:txBody>
          <a:bodyPr wrap="none">
            <a:spAutoFit/>
          </a:bodyPr>
          <a:lstStyle/>
          <a:p>
            <a:r>
              <a:rPr lang="en-US" dirty="0"/>
              <a:t>http://</a:t>
            </a:r>
            <a:r>
              <a:rPr lang="en-US" sz="2400" dirty="0"/>
              <a:t>www.whistleblowers.gov</a:t>
            </a:r>
            <a:r>
              <a:rPr lang="en-US" dirty="0"/>
              <a:t>/ </a:t>
            </a:r>
          </a:p>
        </p:txBody>
      </p:sp>
    </p:spTree>
    <p:extLst>
      <p:ext uri="{BB962C8B-B14F-4D97-AF65-F5344CB8AC3E}">
        <p14:creationId xmlns:p14="http://schemas.microsoft.com/office/powerpoint/2010/main" val="11868336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Soil Types</a:t>
            </a:r>
            <a:endParaRPr lang="en-US" dirty="0"/>
          </a:p>
        </p:txBody>
      </p:sp>
    </p:spTree>
    <p:extLst>
      <p:ext uri="{BB962C8B-B14F-4D97-AF65-F5344CB8AC3E}">
        <p14:creationId xmlns:p14="http://schemas.microsoft.com/office/powerpoint/2010/main" val="18001200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Soil Types- Stable Rock</a:t>
            </a:r>
            <a:endParaRPr lang="en-US" dirty="0"/>
          </a:p>
        </p:txBody>
      </p:sp>
      <p:sp>
        <p:nvSpPr>
          <p:cNvPr id="3" name="Content Placeholder 2"/>
          <p:cNvSpPr>
            <a:spLocks noGrp="1"/>
          </p:cNvSpPr>
          <p:nvPr>
            <p:ph idx="1"/>
          </p:nvPr>
        </p:nvSpPr>
        <p:spPr/>
        <p:txBody>
          <a:bodyPr/>
          <a:lstStyle/>
          <a:p>
            <a:pPr marL="0" indent="0">
              <a:buNone/>
            </a:pPr>
            <a:r>
              <a:rPr lang="en-US" sz="2400" b="1" dirty="0" smtClean="0"/>
              <a:t>Stable Rock</a:t>
            </a:r>
            <a:endParaRPr lang="en-US" sz="2400" dirty="0"/>
          </a:p>
          <a:p>
            <a:r>
              <a:rPr lang="en-US" sz="2400" b="1" dirty="0"/>
              <a:t>Stable Rock</a:t>
            </a:r>
            <a:r>
              <a:rPr lang="en-US" sz="2400" dirty="0"/>
              <a:t> is natural solid mineral matter that can be excavated with vertical sides and remain intact while exposed. It is usually identified by a rock name such as granite or sandstone. Determining whether a deposit is of this type may be difficult unless it is known whether cracks exist and whether or not the cracks run into or away from the excavation.</a:t>
            </a:r>
          </a:p>
          <a:p>
            <a:endParaRPr lang="en-US" dirty="0"/>
          </a:p>
        </p:txBody>
      </p:sp>
    </p:spTree>
    <p:extLst>
      <p:ext uri="{BB962C8B-B14F-4D97-AF65-F5344CB8AC3E}">
        <p14:creationId xmlns:p14="http://schemas.microsoft.com/office/powerpoint/2010/main" val="37928236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Soil Types- type A</a:t>
            </a:r>
            <a:endParaRPr lang="en-US" dirty="0"/>
          </a:p>
        </p:txBody>
      </p:sp>
      <p:sp>
        <p:nvSpPr>
          <p:cNvPr id="3" name="Content Placeholder 2"/>
          <p:cNvSpPr>
            <a:spLocks noGrp="1"/>
          </p:cNvSpPr>
          <p:nvPr>
            <p:ph idx="1"/>
          </p:nvPr>
        </p:nvSpPr>
        <p:spPr>
          <a:xfrm>
            <a:off x="571827" y="1949573"/>
            <a:ext cx="8596668" cy="3880773"/>
          </a:xfrm>
        </p:spPr>
        <p:txBody>
          <a:bodyPr>
            <a:normAutofit lnSpcReduction="10000"/>
          </a:bodyPr>
          <a:lstStyle/>
          <a:p>
            <a:pPr marL="0" indent="0">
              <a:buNone/>
            </a:pPr>
            <a:r>
              <a:rPr lang="en-US" sz="2400" b="1" dirty="0"/>
              <a:t>A</a:t>
            </a:r>
            <a:r>
              <a:rPr lang="en-US" sz="2400" b="1" dirty="0" smtClean="0"/>
              <a:t>.</a:t>
            </a:r>
            <a:endParaRPr lang="en-US" sz="2400" dirty="0"/>
          </a:p>
          <a:p>
            <a:r>
              <a:rPr lang="en-US" sz="2400" b="1" dirty="0"/>
              <a:t>Type A Soils</a:t>
            </a:r>
            <a:r>
              <a:rPr lang="en-US" sz="2400" dirty="0"/>
              <a:t> are cohesive soils with an unconfined compressive strength of 1.5 tons per square foot (</a:t>
            </a:r>
            <a:r>
              <a:rPr lang="en-US" sz="2400" dirty="0" err="1"/>
              <a:t>tsf</a:t>
            </a:r>
            <a:r>
              <a:rPr lang="en-US" sz="2400" dirty="0"/>
              <a:t>) (144 </a:t>
            </a:r>
            <a:r>
              <a:rPr lang="en-US" sz="2400" dirty="0" err="1"/>
              <a:t>kPa</a:t>
            </a:r>
            <a:r>
              <a:rPr lang="en-US" sz="2400" dirty="0"/>
              <a:t>) or greater. Examples of Type A cohesive soils are often: clay, silty clay, sandy clay, clay loam and, in some cases, silty clay loam and sandy clay loam. (No soil is Type A if it is fissured, is subject to vibration of any type, has previously been disturbed, is part of a sloped, layered system where the layers dip into the excavation on a slope of 4 horizontal to 1 vertical (4H:1V) or greater, or has seeping water.</a:t>
            </a:r>
          </a:p>
          <a:p>
            <a:endParaRPr lang="en-US" dirty="0"/>
          </a:p>
        </p:txBody>
      </p:sp>
    </p:spTree>
    <p:extLst>
      <p:ext uri="{BB962C8B-B14F-4D97-AF65-F5344CB8AC3E}">
        <p14:creationId xmlns:p14="http://schemas.microsoft.com/office/powerpoint/2010/main" val="5135760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Soil Types- Type B</a:t>
            </a:r>
            <a:endParaRPr lang="en-US" dirty="0"/>
          </a:p>
        </p:txBody>
      </p:sp>
      <p:sp>
        <p:nvSpPr>
          <p:cNvPr id="3" name="Content Placeholder 2"/>
          <p:cNvSpPr>
            <a:spLocks noGrp="1"/>
          </p:cNvSpPr>
          <p:nvPr>
            <p:ph idx="1"/>
          </p:nvPr>
        </p:nvSpPr>
        <p:spPr>
          <a:xfrm>
            <a:off x="536657" y="1861650"/>
            <a:ext cx="8596668" cy="4416058"/>
          </a:xfrm>
        </p:spPr>
        <p:txBody>
          <a:bodyPr>
            <a:noAutofit/>
          </a:bodyPr>
          <a:lstStyle/>
          <a:p>
            <a:pPr marL="0" indent="0">
              <a:buNone/>
            </a:pPr>
            <a:r>
              <a:rPr lang="en-US" sz="2400" b="1" dirty="0" smtClean="0"/>
              <a:t>B</a:t>
            </a:r>
          </a:p>
          <a:p>
            <a:r>
              <a:rPr lang="en-US" sz="2400" b="1" dirty="0" smtClean="0"/>
              <a:t>Type </a:t>
            </a:r>
            <a:r>
              <a:rPr lang="en-US" sz="2400" b="1" dirty="0"/>
              <a:t>B Soils</a:t>
            </a:r>
            <a:r>
              <a:rPr lang="en-US" sz="2400" dirty="0"/>
              <a:t> are cohesive soils with an unconfined compressive strength greater than 0.5 </a:t>
            </a:r>
            <a:r>
              <a:rPr lang="en-US" sz="2400" dirty="0" err="1"/>
              <a:t>tsf</a:t>
            </a:r>
            <a:r>
              <a:rPr lang="en-US" sz="2400" dirty="0"/>
              <a:t> (48 </a:t>
            </a:r>
            <a:r>
              <a:rPr lang="en-US" sz="2400" dirty="0" err="1"/>
              <a:t>kPa</a:t>
            </a:r>
            <a:r>
              <a:rPr lang="en-US" sz="2400" dirty="0"/>
              <a:t>) but less than 1.5 </a:t>
            </a:r>
            <a:r>
              <a:rPr lang="en-US" sz="2400" dirty="0" err="1"/>
              <a:t>tsf</a:t>
            </a:r>
            <a:r>
              <a:rPr lang="en-US" sz="2400" dirty="0"/>
              <a:t> (144 </a:t>
            </a:r>
            <a:r>
              <a:rPr lang="en-US" sz="2400" dirty="0" err="1"/>
              <a:t>kPa</a:t>
            </a:r>
            <a:r>
              <a:rPr lang="en-US" sz="2400" dirty="0"/>
              <a:t>). Examples of other Type B soils are: angular gravel; silt; silt loam; previously disturbed soils unless otherwise classified as Type C; soils that meet the unconfined compressive strength or cementation requirements of Type A soils but are fissured or subject to vibration; dry unstable rock; and layered systems sloping into the trench at a slope less than 4H:1V (only if the material would be classified as a Type B soil).</a:t>
            </a:r>
          </a:p>
        </p:txBody>
      </p:sp>
    </p:spTree>
    <p:extLst>
      <p:ext uri="{BB962C8B-B14F-4D97-AF65-F5344CB8AC3E}">
        <p14:creationId xmlns:p14="http://schemas.microsoft.com/office/powerpoint/2010/main" val="34088544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Soil Types- Type C</a:t>
            </a:r>
            <a:endParaRPr lang="en-US" dirty="0"/>
          </a:p>
        </p:txBody>
      </p:sp>
      <p:sp>
        <p:nvSpPr>
          <p:cNvPr id="3" name="Content Placeholder 2"/>
          <p:cNvSpPr>
            <a:spLocks noGrp="1"/>
          </p:cNvSpPr>
          <p:nvPr>
            <p:ph idx="1"/>
          </p:nvPr>
        </p:nvSpPr>
        <p:spPr/>
        <p:txBody>
          <a:bodyPr>
            <a:normAutofit/>
          </a:bodyPr>
          <a:lstStyle/>
          <a:p>
            <a:r>
              <a:rPr lang="en-US" sz="2400" dirty="0" smtClean="0"/>
              <a:t>C</a:t>
            </a:r>
          </a:p>
          <a:p>
            <a:r>
              <a:rPr lang="en-US" sz="2400" b="1" dirty="0"/>
              <a:t>Type C Soils</a:t>
            </a:r>
            <a:r>
              <a:rPr lang="en-US" sz="2400" dirty="0"/>
              <a:t> are cohesive soils with an unconfined compressive strength of 0.5 </a:t>
            </a:r>
            <a:r>
              <a:rPr lang="en-US" sz="2400" dirty="0" err="1"/>
              <a:t>tsf</a:t>
            </a:r>
            <a:r>
              <a:rPr lang="en-US" sz="2400" dirty="0"/>
              <a:t> (48 </a:t>
            </a:r>
            <a:r>
              <a:rPr lang="en-US" sz="2400" dirty="0" err="1"/>
              <a:t>kPa</a:t>
            </a:r>
            <a:r>
              <a:rPr lang="en-US" sz="2400" dirty="0"/>
              <a:t>) or less. Other Type C soils include granular soils such as gravel, sand and loamy sand, submerged soil, soil from which water is freely seeping, and submerged rock that is not stable. Also included in this classification is material in a sloped, layered system where the layers dip into the excavation or have a slope of four horizontal to one vertical (4H:1V) or greater.</a:t>
            </a:r>
          </a:p>
        </p:txBody>
      </p:sp>
    </p:spTree>
    <p:extLst>
      <p:ext uri="{BB962C8B-B14F-4D97-AF65-F5344CB8AC3E}">
        <p14:creationId xmlns:p14="http://schemas.microsoft.com/office/powerpoint/2010/main" val="36042163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Multi-type Soil</a:t>
            </a:r>
            <a:endParaRPr lang="en-US" dirty="0"/>
          </a:p>
        </p:txBody>
      </p:sp>
      <p:sp>
        <p:nvSpPr>
          <p:cNvPr id="3" name="Content Placeholder 2"/>
          <p:cNvSpPr>
            <a:spLocks noGrp="1"/>
          </p:cNvSpPr>
          <p:nvPr>
            <p:ph idx="1"/>
          </p:nvPr>
        </p:nvSpPr>
        <p:spPr/>
        <p:txBody>
          <a:bodyPr>
            <a:normAutofit/>
          </a:bodyPr>
          <a:lstStyle/>
          <a:p>
            <a:r>
              <a:rPr lang="en-US" sz="2400" b="1" dirty="0"/>
              <a:t>Layered Geological Strata.</a:t>
            </a:r>
            <a:r>
              <a:rPr lang="en-US" sz="2400" dirty="0"/>
              <a:t> Where soils are configured in layers, i.e., where a layered geologic structure exists, the soil must be classified on the basis of the soil classification of the weakest soil layer. Each layer may be classified individually if a more stable layer lies below a less stable layer, i.e., where a Type C soil rests on top of stable rock.</a:t>
            </a:r>
          </a:p>
        </p:txBody>
      </p:sp>
    </p:spTree>
    <p:extLst>
      <p:ext uri="{BB962C8B-B14F-4D97-AF65-F5344CB8AC3E}">
        <p14:creationId xmlns:p14="http://schemas.microsoft.com/office/powerpoint/2010/main" val="256377822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2698</TotalTime>
  <Words>2416</Words>
  <Application>Microsoft Office PowerPoint</Application>
  <PresentationFormat>Widescreen</PresentationFormat>
  <Paragraphs>147</Paragraphs>
  <Slides>35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Trebuchet MS</vt:lpstr>
      <vt:lpstr>Wingdings 3</vt:lpstr>
      <vt:lpstr>Facet</vt:lpstr>
      <vt:lpstr>Soil Classification</vt:lpstr>
      <vt:lpstr>Objectives</vt:lpstr>
      <vt:lpstr>Excavations in Construction/Soil Classification </vt:lpstr>
      <vt:lpstr>Soil Types</vt:lpstr>
      <vt:lpstr>Soil Types- Stable Rock</vt:lpstr>
      <vt:lpstr>Soil Types- type A</vt:lpstr>
      <vt:lpstr>Soil Types- Type B</vt:lpstr>
      <vt:lpstr>Soil Types- Type C</vt:lpstr>
      <vt:lpstr>Multi-type Soil</vt:lpstr>
      <vt:lpstr>Testing Soil</vt:lpstr>
      <vt:lpstr>Testing soil </vt:lpstr>
      <vt:lpstr>Testing the soil</vt:lpstr>
      <vt:lpstr>Thumb Penetration Test</vt:lpstr>
      <vt:lpstr>Dry Strength Test</vt:lpstr>
      <vt:lpstr>Plasticity or Wet Thread Test</vt:lpstr>
      <vt:lpstr>Visual Test</vt:lpstr>
      <vt:lpstr>Visual Test 2</vt:lpstr>
      <vt:lpstr>Visual Test 3</vt:lpstr>
      <vt:lpstr>Soil Mechanics </vt:lpstr>
      <vt:lpstr>Soil Mechanics 2</vt:lpstr>
      <vt:lpstr>Soil Mechanics 3</vt:lpstr>
      <vt:lpstr>Soil Mechanics 4</vt:lpstr>
      <vt:lpstr>Soil weight</vt:lpstr>
      <vt:lpstr>Case study 1</vt:lpstr>
      <vt:lpstr>Case study 2</vt:lpstr>
      <vt:lpstr>Hazard Identification</vt:lpstr>
      <vt:lpstr>Hazard Identification </vt:lpstr>
      <vt:lpstr>Hazard Identification continued</vt:lpstr>
      <vt:lpstr>Hands on Activity </vt:lpstr>
      <vt:lpstr>Worker Rights and responsibilities</vt:lpstr>
      <vt:lpstr>Employee Rights &amp; Responsibilities Occupational Safety and Health Act of 1970</vt:lpstr>
      <vt:lpstr>Employee Rights &amp; Responsibilities</vt:lpstr>
      <vt:lpstr>Employee Rights &amp; Responsibilities You have the right to:</vt:lpstr>
      <vt:lpstr>Employee Rights &amp; Responsibilities Continued:</vt:lpstr>
      <vt:lpstr>Whistleblower Protection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Soil Classification</dc:title>
  <dc:creator>Cody Willer</dc:creator>
  <cp:lastModifiedBy>Robertson, Donna - OSHA</cp:lastModifiedBy>
  <cp:revision>35</cp:revision>
  <dcterms:created xsi:type="dcterms:W3CDTF">2017-07-13T17:56:55Z</dcterms:created>
  <dcterms:modified xsi:type="dcterms:W3CDTF">2020-06-09T16:30:26Z</dcterms:modified>
</cp:coreProperties>
</file>