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40"/>
  </p:notesMasterIdLst>
  <p:sldIdLst>
    <p:sldId id="256" r:id="rId2"/>
    <p:sldId id="259" r:id="rId3"/>
    <p:sldId id="268" r:id="rId4"/>
    <p:sldId id="257" r:id="rId5"/>
    <p:sldId id="258" r:id="rId6"/>
    <p:sldId id="280" r:id="rId7"/>
    <p:sldId id="261" r:id="rId8"/>
    <p:sldId id="265" r:id="rId9"/>
    <p:sldId id="279" r:id="rId10"/>
    <p:sldId id="264" r:id="rId11"/>
    <p:sldId id="262" r:id="rId12"/>
    <p:sldId id="269" r:id="rId13"/>
    <p:sldId id="266" r:id="rId14"/>
    <p:sldId id="274" r:id="rId15"/>
    <p:sldId id="270" r:id="rId16"/>
    <p:sldId id="273" r:id="rId17"/>
    <p:sldId id="271" r:id="rId18"/>
    <p:sldId id="272" r:id="rId19"/>
    <p:sldId id="290" r:id="rId20"/>
    <p:sldId id="289" r:id="rId21"/>
    <p:sldId id="278" r:id="rId22"/>
    <p:sldId id="267" r:id="rId23"/>
    <p:sldId id="263" r:id="rId24"/>
    <p:sldId id="295" r:id="rId25"/>
    <p:sldId id="277" r:id="rId26"/>
    <p:sldId id="275" r:id="rId27"/>
    <p:sldId id="276" r:id="rId28"/>
    <p:sldId id="296" r:id="rId29"/>
    <p:sldId id="291" r:id="rId30"/>
    <p:sldId id="292" r:id="rId31"/>
    <p:sldId id="293" r:id="rId32"/>
    <p:sldId id="294" r:id="rId33"/>
    <p:sldId id="281" r:id="rId34"/>
    <p:sldId id="282" r:id="rId35"/>
    <p:sldId id="283" r:id="rId36"/>
    <p:sldId id="284" r:id="rId37"/>
    <p:sldId id="285" r:id="rId38"/>
    <p:sldId id="2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87624" autoAdjust="0"/>
  </p:normalViewPr>
  <p:slideViewPr>
    <p:cSldViewPr snapToGrid="0">
      <p:cViewPr varScale="1">
        <p:scale>
          <a:sx n="54" d="100"/>
          <a:sy n="54" d="100"/>
        </p:scale>
        <p:origin x="9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0480C-4EE7-479C-9C85-B5472B079D41}"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2C0C-06AE-40CA-82F1-0E03D1AE0D6F}" type="slidenum">
              <a:rPr lang="en-US" smtClean="0"/>
              <a:t>‹#›</a:t>
            </a:fld>
            <a:endParaRPr lang="en-US"/>
          </a:p>
        </p:txBody>
      </p:sp>
    </p:spTree>
    <p:extLst>
      <p:ext uri="{BB962C8B-B14F-4D97-AF65-F5344CB8AC3E}">
        <p14:creationId xmlns:p14="http://schemas.microsoft.com/office/powerpoint/2010/main" val="314081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https://www.osha.gov/pls/imis/citedstandard.naics?p_esize=&amp;p_state=FEFederal&amp;p_naics=238910 </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3</a:t>
            </a:fld>
            <a:endParaRPr lang="en-US"/>
          </a:p>
        </p:txBody>
      </p:sp>
    </p:spTree>
    <p:extLst>
      <p:ext uri="{BB962C8B-B14F-4D97-AF65-F5344CB8AC3E}">
        <p14:creationId xmlns:p14="http://schemas.microsoft.com/office/powerpoint/2010/main" val="394167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https://www.osha.gov/SLTC/etools/construction/trenching/mainpage.html</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28</a:t>
            </a:fld>
            <a:endParaRPr lang="en-US"/>
          </a:p>
        </p:txBody>
      </p:sp>
    </p:spTree>
    <p:extLst>
      <p:ext uri="{BB962C8B-B14F-4D97-AF65-F5344CB8AC3E}">
        <p14:creationId xmlns:p14="http://schemas.microsoft.com/office/powerpoint/2010/main" val="207665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https://www.osha.gov/SLTC/etools/construction/trenching/mainpage.html </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30</a:t>
            </a:fld>
            <a:endParaRPr lang="en-US"/>
          </a:p>
        </p:txBody>
      </p:sp>
    </p:spTree>
    <p:extLst>
      <p:ext uri="{BB962C8B-B14F-4D97-AF65-F5344CB8AC3E}">
        <p14:creationId xmlns:p14="http://schemas.microsoft.com/office/powerpoint/2010/main" val="251074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https://www.osha.gov/SLTC/etools/construction/trenching/mainpage.html </a:t>
            </a:r>
          </a:p>
          <a:p>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31</a:t>
            </a:fld>
            <a:endParaRPr lang="en-US"/>
          </a:p>
        </p:txBody>
      </p:sp>
    </p:spTree>
    <p:extLst>
      <p:ext uri="{BB962C8B-B14F-4D97-AF65-F5344CB8AC3E}">
        <p14:creationId xmlns:p14="http://schemas.microsoft.com/office/powerpoint/2010/main" val="137081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https://www.osha.gov/SLTC/trenchingexcavation/newsletter.html</a:t>
            </a:r>
          </a:p>
          <a:p>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32</a:t>
            </a:fld>
            <a:endParaRPr lang="en-US"/>
          </a:p>
        </p:txBody>
      </p:sp>
    </p:spTree>
    <p:extLst>
      <p:ext uri="{BB962C8B-B14F-4D97-AF65-F5344CB8AC3E}">
        <p14:creationId xmlns:p14="http://schemas.microsoft.com/office/powerpoint/2010/main" val="176334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34</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431484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information above was taken from the new 2 hour Intro to OSHA PPT, slide #10.</a:t>
            </a:r>
          </a:p>
          <a:p>
            <a:pPr eaLnBrk="1" hangingPunct="1">
              <a:spcBef>
                <a:spcPct val="0"/>
              </a:spcBef>
            </a:pPr>
            <a:endParaRPr lang="en-US" smtClean="0"/>
          </a:p>
          <a:p>
            <a:pPr eaLnBrk="1" hangingPunct="1">
              <a:spcBef>
                <a:spcPct val="0"/>
              </a:spcBef>
            </a:pPr>
            <a:r>
              <a:rPr lang="en-US" smtClean="0"/>
              <a:t>The instructor will discuss employee rights and responsibilities with the participants.</a:t>
            </a:r>
          </a:p>
          <a:p>
            <a:pPr eaLnBrk="1" hangingPunct="1">
              <a:spcBef>
                <a:spcPct val="0"/>
              </a:spcBef>
            </a:pPr>
            <a:endParaRPr lang="en-US" smtClean="0"/>
          </a:p>
          <a:p>
            <a:pPr eaLnBrk="1" hangingPunct="1">
              <a:spcBef>
                <a:spcPct val="0"/>
              </a:spcBef>
            </a:pPr>
            <a:endParaRPr lang="en-US"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35</a:t>
            </a:fld>
            <a:endParaRPr lang="en-US" smtClean="0">
              <a:solidFill>
                <a:srgbClr val="000000"/>
              </a:solidFill>
              <a:latin typeface="Calibri" pitchFamily="34" charset="0"/>
            </a:endParaRPr>
          </a:p>
        </p:txBody>
      </p:sp>
    </p:spTree>
    <p:extLst>
      <p:ext uri="{BB962C8B-B14F-4D97-AF65-F5344CB8AC3E}">
        <p14:creationId xmlns:p14="http://schemas.microsoft.com/office/powerpoint/2010/main" val="21482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Rights</a:t>
            </a:r>
          </a:p>
          <a:p>
            <a:r>
              <a:rPr lang="en-US" dirty="0" smtClean="0"/>
              <a:t>http://www.osha.gov/Publications/osha3021.pdf</a:t>
            </a:r>
          </a:p>
          <a:p>
            <a:endParaRPr lang="en-US" dirty="0"/>
          </a:p>
        </p:txBody>
      </p:sp>
      <p:sp>
        <p:nvSpPr>
          <p:cNvPr id="4" name="Slide Number Placeholder 3"/>
          <p:cNvSpPr>
            <a:spLocks noGrp="1"/>
          </p:cNvSpPr>
          <p:nvPr>
            <p:ph type="sldNum" sz="quarter" idx="10"/>
          </p:nvPr>
        </p:nvSpPr>
        <p:spPr/>
        <p:txBody>
          <a:bodyPr/>
          <a:lstStyle/>
          <a:p>
            <a:fld id="{9D479CFA-D824-448F-B2AE-29AE5C7A92A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45667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b="1" baseline="0" dirty="0" smtClean="0"/>
              <a:t>Incorporate into all 4 modules. 3-4 slides need to be added.</a:t>
            </a:r>
            <a:br>
              <a:rPr lang="en-US" b="1" baseline="0" dirty="0" smtClean="0"/>
            </a:br>
            <a:r>
              <a:rPr lang="en-US" b="1" baseline="0" dirty="0" smtClean="0"/>
              <a:t>Provide handouts to minimize amount of info on slides.</a:t>
            </a:r>
            <a:endParaRPr lang="en-US" b="1" dirty="0" smtClean="0"/>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62A920DF-579C-4E3D-BF12-8135EF9D88E7}" type="slidenum">
              <a:rPr lang="en-US" smtClean="0">
                <a:solidFill>
                  <a:prstClr val="black"/>
                </a:solidFill>
                <a:latin typeface="Calibri" pitchFamily="34" charset="0"/>
              </a:rPr>
              <a:pPr fontAlgn="base">
                <a:spcBef>
                  <a:spcPct val="0"/>
                </a:spcBef>
                <a:spcAft>
                  <a:spcPct val="0"/>
                </a:spcAft>
                <a:defRPr/>
              </a:pPr>
              <a:t>37</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377388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38</a:t>
            </a:fld>
            <a:endParaRPr lang="en-US" dirty="0"/>
          </a:p>
        </p:txBody>
      </p:sp>
    </p:spTree>
    <p:extLst>
      <p:ext uri="{BB962C8B-B14F-4D97-AF65-F5344CB8AC3E}">
        <p14:creationId xmlns:p14="http://schemas.microsoft.com/office/powerpoint/2010/main" val="245591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https://www.osha.gov/pls/oshaweb/owadisp.show_document?p_table=STANDARDS&amp;p_id=10932</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12</a:t>
            </a:fld>
            <a:endParaRPr lang="en-US"/>
          </a:p>
        </p:txBody>
      </p:sp>
    </p:spTree>
    <p:extLst>
      <p:ext uri="{BB962C8B-B14F-4D97-AF65-F5344CB8AC3E}">
        <p14:creationId xmlns:p14="http://schemas.microsoft.com/office/powerpoint/2010/main" val="224250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https://www.osha.gov/dts/osta/otm/otm_v/otm_v_2.html</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15</a:t>
            </a:fld>
            <a:endParaRPr lang="en-US"/>
          </a:p>
        </p:txBody>
      </p:sp>
    </p:spTree>
    <p:extLst>
      <p:ext uri="{BB962C8B-B14F-4D97-AF65-F5344CB8AC3E}">
        <p14:creationId xmlns:p14="http://schemas.microsoft.com/office/powerpoint/2010/main" val="112302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https://www.osha.gov/dts/osta/otm/otm_v/otm_v_2.html</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16</a:t>
            </a:fld>
            <a:endParaRPr lang="en-US"/>
          </a:p>
        </p:txBody>
      </p:sp>
    </p:spTree>
    <p:extLst>
      <p:ext uri="{BB962C8B-B14F-4D97-AF65-F5344CB8AC3E}">
        <p14:creationId xmlns:p14="http://schemas.microsoft.com/office/powerpoint/2010/main" val="411324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https://www.osha.gov/dts/osta/otm/otm_v/otm_v_2.html </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17</a:t>
            </a:fld>
            <a:endParaRPr lang="en-US"/>
          </a:p>
        </p:txBody>
      </p:sp>
    </p:spTree>
    <p:extLst>
      <p:ext uri="{BB962C8B-B14F-4D97-AF65-F5344CB8AC3E}">
        <p14:creationId xmlns:p14="http://schemas.microsoft.com/office/powerpoint/2010/main" val="125603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https://www.youtube.com/watch?v=USat6LdENzU </a:t>
            </a:r>
          </a:p>
          <a:p>
            <a:r>
              <a:rPr lang="en-US" dirty="0" smtClean="0"/>
              <a:t>This video depicts how</a:t>
            </a:r>
            <a:r>
              <a:rPr lang="en-US" baseline="0" dirty="0" smtClean="0"/>
              <a:t> to install an shoring system into a trench </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19</a:t>
            </a:fld>
            <a:endParaRPr lang="en-US"/>
          </a:p>
        </p:txBody>
      </p:sp>
    </p:spTree>
    <p:extLst>
      <p:ext uri="{BB962C8B-B14F-4D97-AF65-F5344CB8AC3E}">
        <p14:creationId xmlns:p14="http://schemas.microsoft.com/office/powerpoint/2010/main" val="1540365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https://www.youtube.com/watch?v=1Y5lsem9r4U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video depicts how</a:t>
            </a:r>
            <a:r>
              <a:rPr lang="en-US" baseline="0" dirty="0" smtClean="0"/>
              <a:t> to install an shoring system into a trench </a:t>
            </a:r>
            <a:endParaRPr lang="en-US" dirty="0" smtClean="0"/>
          </a:p>
          <a:p>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20</a:t>
            </a:fld>
            <a:endParaRPr lang="en-US"/>
          </a:p>
        </p:txBody>
      </p:sp>
    </p:spTree>
    <p:extLst>
      <p:ext uri="{BB962C8B-B14F-4D97-AF65-F5344CB8AC3E}">
        <p14:creationId xmlns:p14="http://schemas.microsoft.com/office/powerpoint/2010/main" val="311340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https://www.osha.gov/dts/osta/otm/otm_v/otm_v_2.html </a:t>
            </a:r>
          </a:p>
          <a:p>
            <a:r>
              <a:rPr lang="en-US" baseline="0" dirty="0" smtClean="0"/>
              <a:t>The reason behind stacking the trench boxes is to provide protection in deeper excavations, they will need to be compatible and have the ability to be locked together. </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23</a:t>
            </a:fld>
            <a:endParaRPr lang="en-US"/>
          </a:p>
        </p:txBody>
      </p:sp>
    </p:spTree>
    <p:extLst>
      <p:ext uri="{BB962C8B-B14F-4D97-AF65-F5344CB8AC3E}">
        <p14:creationId xmlns:p14="http://schemas.microsoft.com/office/powerpoint/2010/main" val="1816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https://www.osha.gov/pls/oshaweb/owadisp.show_document?p_table=INTERPRETATIONS&amp;p_id=23845 </a:t>
            </a:r>
            <a:endParaRPr lang="en-US" dirty="0"/>
          </a:p>
        </p:txBody>
      </p:sp>
      <p:sp>
        <p:nvSpPr>
          <p:cNvPr id="4" name="Slide Number Placeholder 3"/>
          <p:cNvSpPr>
            <a:spLocks noGrp="1"/>
          </p:cNvSpPr>
          <p:nvPr>
            <p:ph type="sldNum" sz="quarter" idx="10"/>
          </p:nvPr>
        </p:nvSpPr>
        <p:spPr/>
        <p:txBody>
          <a:bodyPr/>
          <a:lstStyle/>
          <a:p>
            <a:fld id="{64D52C0C-06AE-40CA-82F1-0E03D1AE0D6F}" type="slidenum">
              <a:rPr lang="en-US" smtClean="0"/>
              <a:t>24</a:t>
            </a:fld>
            <a:endParaRPr lang="en-US"/>
          </a:p>
        </p:txBody>
      </p:sp>
    </p:spTree>
    <p:extLst>
      <p:ext uri="{BB962C8B-B14F-4D97-AF65-F5344CB8AC3E}">
        <p14:creationId xmlns:p14="http://schemas.microsoft.com/office/powerpoint/2010/main" val="37136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8833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81885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3604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51382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848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1265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247122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220116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277066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A003C-4245-4125-A28E-ADC1235CDE6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151326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1A003C-4245-4125-A28E-ADC1235CDE63}"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353184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1A003C-4245-4125-A28E-ADC1235CDE63}"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342538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1A003C-4245-4125-A28E-ADC1235CDE63}"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200662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A003C-4245-4125-A28E-ADC1235CDE63}"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178529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1A003C-4245-4125-A28E-ADC1235CDE63}"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76207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1A003C-4245-4125-A28E-ADC1235CDE63}"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DC112-5201-4797-8C68-79B1CC9085BC}" type="slidenum">
              <a:rPr lang="en-US" smtClean="0"/>
              <a:t>‹#›</a:t>
            </a:fld>
            <a:endParaRPr lang="en-US"/>
          </a:p>
        </p:txBody>
      </p:sp>
    </p:spTree>
    <p:extLst>
      <p:ext uri="{BB962C8B-B14F-4D97-AF65-F5344CB8AC3E}">
        <p14:creationId xmlns:p14="http://schemas.microsoft.com/office/powerpoint/2010/main" val="71467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1A003C-4245-4125-A28E-ADC1235CDE63}" type="datetimeFigureOut">
              <a:rPr lang="en-US" smtClean="0"/>
              <a:t>6/9/2020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2DC112-5201-4797-8C68-79B1CC9085BC}" type="slidenum">
              <a:rPr lang="en-US" smtClean="0"/>
              <a:t>‹#›</a:t>
            </a:fld>
            <a:endParaRPr lang="en-US"/>
          </a:p>
        </p:txBody>
      </p:sp>
    </p:spTree>
    <p:extLst>
      <p:ext uri="{BB962C8B-B14F-4D97-AF65-F5344CB8AC3E}">
        <p14:creationId xmlns:p14="http://schemas.microsoft.com/office/powerpoint/2010/main" val="156367830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Protective Systems</a:t>
            </a:r>
            <a:endParaRPr lang="en-US"/>
          </a:p>
        </p:txBody>
      </p:sp>
      <p:sp>
        <p:nvSpPr>
          <p:cNvPr id="3" name="Subtitle 2"/>
          <p:cNvSpPr>
            <a:spLocks noGrp="1"/>
          </p:cNvSpPr>
          <p:nvPr>
            <p:ph type="subTitle" idx="1"/>
          </p:nvPr>
        </p:nvSpPr>
        <p:spPr>
          <a:xfrm>
            <a:off x="155346" y="5641094"/>
            <a:ext cx="9015158" cy="1096899"/>
          </a:xfrm>
        </p:spPr>
        <p:txBody>
          <a:bodyPr>
            <a:normAutofit fontScale="92500" lnSpcReduction="10000"/>
          </a:bodyPr>
          <a:lstStyle/>
          <a:p>
            <a:pPr algn="l"/>
            <a:r>
              <a:rPr lang="en-US" dirty="0"/>
              <a:t>This material was produced under a grant </a:t>
            </a:r>
            <a:r>
              <a:rPr lang="en-US" dirty="0" smtClean="0"/>
              <a:t>(SH-31234-SH7) </a:t>
            </a:r>
            <a:r>
              <a:rPr lang="en-US" dirty="0"/>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algn="ctr"/>
            <a:endParaRPr lang="en-US" dirty="0"/>
          </a:p>
        </p:txBody>
      </p:sp>
    </p:spTree>
    <p:extLst>
      <p:ext uri="{BB962C8B-B14F-4D97-AF65-F5344CB8AC3E}">
        <p14:creationId xmlns:p14="http://schemas.microsoft.com/office/powerpoint/2010/main" val="3779936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Sloping </a:t>
            </a:r>
            <a:endParaRPr lang="en-US" dirty="0"/>
          </a:p>
        </p:txBody>
      </p:sp>
      <p:sp>
        <p:nvSpPr>
          <p:cNvPr id="3" name="Content Placeholder 2"/>
          <p:cNvSpPr>
            <a:spLocks noGrp="1"/>
          </p:cNvSpPr>
          <p:nvPr>
            <p:ph idx="1"/>
          </p:nvPr>
        </p:nvSpPr>
        <p:spPr>
          <a:xfrm>
            <a:off x="584568" y="2465389"/>
            <a:ext cx="9142527" cy="3880773"/>
          </a:xfrm>
        </p:spPr>
        <p:txBody>
          <a:bodyPr/>
          <a:lstStyle/>
          <a:p>
            <a:r>
              <a:rPr lang="en-US" sz="2400" dirty="0"/>
              <a:t>Sloping or benching for excavations greater than 20 feet deep shall be designed by a registered professional </a:t>
            </a:r>
            <a:r>
              <a:rPr lang="en-US" sz="2400" dirty="0" smtClean="0"/>
              <a:t>engineer</a:t>
            </a:r>
          </a:p>
          <a:p>
            <a:r>
              <a:rPr lang="en-US" sz="2400" dirty="0" smtClean="0"/>
              <a:t>Can be used for every soil type (the slope will vary depending on soil type)</a:t>
            </a:r>
          </a:p>
          <a:p>
            <a:endParaRPr lang="en-US" dirty="0"/>
          </a:p>
        </p:txBody>
      </p:sp>
    </p:spTree>
    <p:extLst>
      <p:ext uri="{BB962C8B-B14F-4D97-AF65-F5344CB8AC3E}">
        <p14:creationId xmlns:p14="http://schemas.microsoft.com/office/powerpoint/2010/main" val="359520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Sloping </a:t>
            </a:r>
            <a:endParaRPr lang="en-US" dirty="0"/>
          </a:p>
        </p:txBody>
      </p:sp>
      <p:graphicFrame>
        <p:nvGraphicFramePr>
          <p:cNvPr id="4" name="Content Placeholder 3" descr="this table showe the maximum allowable slope for different soil types. " title="Deturmination of sloping"/>
          <p:cNvGraphicFramePr>
            <a:graphicFrameLocks noGrp="1"/>
          </p:cNvGraphicFramePr>
          <p:nvPr>
            <p:ph idx="1"/>
            <p:extLst>
              <p:ext uri="{D42A27DB-BD31-4B8C-83A1-F6EECF244321}">
                <p14:modId xmlns:p14="http://schemas.microsoft.com/office/powerpoint/2010/main" val="3776374366"/>
              </p:ext>
            </p:extLst>
          </p:nvPr>
        </p:nvGraphicFramePr>
        <p:xfrm>
          <a:off x="1163782" y="2055812"/>
          <a:ext cx="9864435" cy="3128737"/>
        </p:xfrm>
        <a:graphic>
          <a:graphicData uri="http://schemas.openxmlformats.org/drawingml/2006/table">
            <a:tbl>
              <a:tblPr firstRow="1"/>
              <a:tblGrid>
                <a:gridCol w="3794015">
                  <a:extLst>
                    <a:ext uri="{9D8B030D-6E8A-4147-A177-3AD203B41FA5}">
                      <a16:colId xmlns:a16="http://schemas.microsoft.com/office/drawing/2014/main" val="867380724"/>
                    </a:ext>
                  </a:extLst>
                </a:gridCol>
                <a:gridCol w="6070420">
                  <a:extLst>
                    <a:ext uri="{9D8B030D-6E8A-4147-A177-3AD203B41FA5}">
                      <a16:colId xmlns:a16="http://schemas.microsoft.com/office/drawing/2014/main" val="368963676"/>
                    </a:ext>
                  </a:extLst>
                </a:gridCol>
              </a:tblGrid>
              <a:tr h="1082842">
                <a:tc>
                  <a:txBody>
                    <a:bodyPr/>
                    <a:lstStyle/>
                    <a:p>
                      <a:r>
                        <a:rPr lang="en-US" sz="2800" b="1" dirty="0">
                          <a:solidFill>
                            <a:srgbClr val="000000"/>
                          </a:solidFill>
                          <a:effectLst/>
                        </a:rPr>
                        <a:t>SOIL OR ROCK TYPE</a:t>
                      </a:r>
                    </a:p>
                  </a:txBody>
                  <a:tcPr marL="30009" marR="30009" marT="30009" marB="300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n-US" sz="2800" b="1" dirty="0">
                          <a:solidFill>
                            <a:srgbClr val="000000"/>
                          </a:solidFill>
                          <a:effectLst/>
                        </a:rPr>
                        <a:t>MAXIMUM ALLOWABLE SLOPES </a:t>
                      </a:r>
                      <a:r>
                        <a:rPr lang="en-US" sz="2800" b="1" dirty="0" smtClean="0">
                          <a:solidFill>
                            <a:srgbClr val="000000"/>
                          </a:solidFill>
                          <a:effectLst/>
                        </a:rPr>
                        <a:t>FOR </a:t>
                      </a:r>
                      <a:r>
                        <a:rPr lang="en-US" sz="2800" b="1" dirty="0">
                          <a:solidFill>
                            <a:srgbClr val="000000"/>
                          </a:solidFill>
                          <a:effectLst/>
                        </a:rPr>
                        <a:t>EXCAVATIONS LESS THAN 20 FEET </a:t>
                      </a:r>
                      <a:r>
                        <a:rPr lang="en-US" sz="2800" b="1" dirty="0" smtClean="0">
                          <a:solidFill>
                            <a:srgbClr val="000000"/>
                          </a:solidFill>
                          <a:effectLst/>
                        </a:rPr>
                        <a:t>DEEP</a:t>
                      </a:r>
                      <a:endParaRPr lang="en-US" sz="2800" b="1" dirty="0">
                        <a:solidFill>
                          <a:srgbClr val="000000"/>
                        </a:solidFill>
                        <a:effectLst/>
                      </a:endParaRPr>
                    </a:p>
                  </a:txBody>
                  <a:tcPr marL="30009" marR="30009" marT="30009" marB="300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441767000"/>
                  </a:ext>
                </a:extLst>
              </a:tr>
              <a:tr h="1788559">
                <a:tc>
                  <a:txBody>
                    <a:bodyPr/>
                    <a:lstStyle/>
                    <a:p>
                      <a:r>
                        <a:rPr lang="en-US" sz="2800">
                          <a:solidFill>
                            <a:srgbClr val="000000"/>
                          </a:solidFill>
                          <a:effectLst/>
                        </a:rPr>
                        <a:t>STABLE ROCK</a:t>
                      </a:r>
                      <a:br>
                        <a:rPr lang="en-US" sz="2800">
                          <a:solidFill>
                            <a:srgbClr val="000000"/>
                          </a:solidFill>
                          <a:effectLst/>
                        </a:rPr>
                      </a:br>
                      <a:r>
                        <a:rPr lang="en-US" sz="2800">
                          <a:solidFill>
                            <a:srgbClr val="000000"/>
                          </a:solidFill>
                          <a:effectLst/>
                        </a:rPr>
                        <a:t>TYPE A (2)</a:t>
                      </a:r>
                      <a:br>
                        <a:rPr lang="en-US" sz="2800">
                          <a:solidFill>
                            <a:srgbClr val="000000"/>
                          </a:solidFill>
                          <a:effectLst/>
                        </a:rPr>
                      </a:br>
                      <a:r>
                        <a:rPr lang="en-US" sz="2800">
                          <a:solidFill>
                            <a:srgbClr val="000000"/>
                          </a:solidFill>
                          <a:effectLst/>
                        </a:rPr>
                        <a:t>TYPE B</a:t>
                      </a:r>
                      <a:br>
                        <a:rPr lang="en-US" sz="2800">
                          <a:solidFill>
                            <a:srgbClr val="000000"/>
                          </a:solidFill>
                          <a:effectLst/>
                        </a:rPr>
                      </a:br>
                      <a:r>
                        <a:rPr lang="en-US" sz="2800">
                          <a:solidFill>
                            <a:srgbClr val="000000"/>
                          </a:solidFill>
                          <a:effectLst/>
                        </a:rPr>
                        <a:t>TYPE C</a:t>
                      </a:r>
                    </a:p>
                  </a:txBody>
                  <a:tcPr marL="30009" marR="30009" marT="30009" marB="300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n-US" sz="2800" dirty="0">
                          <a:solidFill>
                            <a:srgbClr val="000000"/>
                          </a:solidFill>
                          <a:effectLst/>
                        </a:rPr>
                        <a:t>VERTICAL (</a:t>
                      </a:r>
                      <a:r>
                        <a:rPr lang="en-US" sz="2800" dirty="0" smtClean="0">
                          <a:solidFill>
                            <a:srgbClr val="000000"/>
                          </a:solidFill>
                          <a:effectLst/>
                        </a:rPr>
                        <a:t>90⁰)</a:t>
                      </a:r>
                      <a:r>
                        <a:rPr lang="en-US" sz="2800" dirty="0">
                          <a:solidFill>
                            <a:srgbClr val="000000"/>
                          </a:solidFill>
                          <a:effectLst/>
                        </a:rPr>
                        <a:t/>
                      </a:r>
                      <a:br>
                        <a:rPr lang="en-US" sz="2800" dirty="0">
                          <a:solidFill>
                            <a:srgbClr val="000000"/>
                          </a:solidFill>
                          <a:effectLst/>
                        </a:rPr>
                      </a:br>
                      <a:r>
                        <a:rPr lang="en-US" sz="2800" dirty="0">
                          <a:solidFill>
                            <a:srgbClr val="000000"/>
                          </a:solidFill>
                          <a:effectLst/>
                        </a:rPr>
                        <a:t>3/4:1 (</a:t>
                      </a:r>
                      <a:r>
                        <a:rPr lang="en-US" sz="2800" dirty="0" smtClean="0">
                          <a:solidFill>
                            <a:srgbClr val="000000"/>
                          </a:solidFill>
                          <a:effectLst/>
                        </a:rPr>
                        <a:t>53⁰)</a:t>
                      </a:r>
                      <a:r>
                        <a:rPr lang="en-US" sz="2800" dirty="0">
                          <a:solidFill>
                            <a:srgbClr val="000000"/>
                          </a:solidFill>
                          <a:effectLst/>
                        </a:rPr>
                        <a:t/>
                      </a:r>
                      <a:br>
                        <a:rPr lang="en-US" sz="2800" dirty="0">
                          <a:solidFill>
                            <a:srgbClr val="000000"/>
                          </a:solidFill>
                          <a:effectLst/>
                        </a:rPr>
                      </a:br>
                      <a:r>
                        <a:rPr lang="en-US" sz="2800" dirty="0">
                          <a:solidFill>
                            <a:srgbClr val="000000"/>
                          </a:solidFill>
                          <a:effectLst/>
                        </a:rPr>
                        <a:t>1:1 (</a:t>
                      </a:r>
                      <a:r>
                        <a:rPr lang="en-US" sz="2800" dirty="0" smtClean="0">
                          <a:solidFill>
                            <a:srgbClr val="000000"/>
                          </a:solidFill>
                          <a:effectLst/>
                        </a:rPr>
                        <a:t>45⁰)</a:t>
                      </a:r>
                      <a:r>
                        <a:rPr lang="en-US" sz="2800" dirty="0">
                          <a:solidFill>
                            <a:srgbClr val="000000"/>
                          </a:solidFill>
                          <a:effectLst/>
                        </a:rPr>
                        <a:t/>
                      </a:r>
                      <a:br>
                        <a:rPr lang="en-US" sz="2800" dirty="0">
                          <a:solidFill>
                            <a:srgbClr val="000000"/>
                          </a:solidFill>
                          <a:effectLst/>
                        </a:rPr>
                      </a:br>
                      <a:r>
                        <a:rPr lang="en-US" sz="2800" dirty="0">
                          <a:solidFill>
                            <a:srgbClr val="000000"/>
                          </a:solidFill>
                          <a:effectLst/>
                        </a:rPr>
                        <a:t>1 ½:1 (</a:t>
                      </a:r>
                      <a:r>
                        <a:rPr lang="en-US" sz="2800" dirty="0" smtClean="0">
                          <a:solidFill>
                            <a:srgbClr val="000000"/>
                          </a:solidFill>
                          <a:effectLst/>
                        </a:rPr>
                        <a:t>34⁰)</a:t>
                      </a:r>
                      <a:endParaRPr lang="en-US" sz="2800" dirty="0">
                        <a:solidFill>
                          <a:srgbClr val="000000"/>
                        </a:solidFill>
                        <a:effectLst/>
                      </a:endParaRPr>
                    </a:p>
                  </a:txBody>
                  <a:tcPr marL="30009" marR="30009" marT="30009" marB="300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564230302"/>
                  </a:ext>
                </a:extLst>
              </a:tr>
            </a:tbl>
          </a:graphicData>
        </a:graphic>
      </p:graphicFrame>
    </p:spTree>
    <p:extLst>
      <p:ext uri="{BB962C8B-B14F-4D97-AF65-F5344CB8AC3E}">
        <p14:creationId xmlns:p14="http://schemas.microsoft.com/office/powerpoint/2010/main" val="1620126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Sloping type a soil</a:t>
            </a:r>
            <a:endParaRPr lang="en-US" dirty="0"/>
          </a:p>
        </p:txBody>
      </p:sp>
      <p:sp>
        <p:nvSpPr>
          <p:cNvPr id="3" name="Content Placeholder 2"/>
          <p:cNvSpPr>
            <a:spLocks noGrp="1"/>
          </p:cNvSpPr>
          <p:nvPr>
            <p:ph idx="1"/>
          </p:nvPr>
        </p:nvSpPr>
        <p:spPr/>
        <p:txBody>
          <a:bodyPr/>
          <a:lstStyle/>
          <a:p>
            <a:r>
              <a:rPr lang="en-US" sz="2400" dirty="0" smtClean="0"/>
              <a:t>simple </a:t>
            </a:r>
            <a:r>
              <a:rPr lang="en-US" sz="2400" dirty="0"/>
              <a:t>slope excavations which are open 24 hours or less (short term) and which are 12 feet or less in depth shall have a maximum allowable slope of ½:1</a:t>
            </a:r>
            <a:r>
              <a:rPr lang="en-US" sz="2400" dirty="0" smtClean="0"/>
              <a:t>.</a:t>
            </a:r>
          </a:p>
          <a:p>
            <a:pPr marL="0" indent="0">
              <a:buNone/>
            </a:pPr>
            <a:r>
              <a:rPr lang="en-US" dirty="0"/>
              <a:t/>
            </a:r>
            <a:br>
              <a:rPr lang="en-US" dirty="0"/>
            </a:br>
            <a:endParaRPr lang="en-US" dirty="0"/>
          </a:p>
        </p:txBody>
      </p:sp>
      <p:pic>
        <p:nvPicPr>
          <p:cNvPr id="1026" name="Picture 2" descr="Simple Slope -- Short Ter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9674" y="3619375"/>
            <a:ext cx="4834370" cy="223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1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Shoring</a:t>
            </a:r>
            <a:endParaRPr lang="en-US" dirty="0"/>
          </a:p>
        </p:txBody>
      </p:sp>
    </p:spTree>
    <p:extLst>
      <p:ext uri="{BB962C8B-B14F-4D97-AF65-F5344CB8AC3E}">
        <p14:creationId xmlns:p14="http://schemas.microsoft.com/office/powerpoint/2010/main" val="269817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Shoring</a:t>
            </a:r>
            <a:endParaRPr lang="en-US" dirty="0"/>
          </a:p>
        </p:txBody>
      </p:sp>
      <p:sp>
        <p:nvSpPr>
          <p:cNvPr id="3" name="Content Placeholder 2"/>
          <p:cNvSpPr>
            <a:spLocks noGrp="1"/>
          </p:cNvSpPr>
          <p:nvPr>
            <p:ph idx="1"/>
          </p:nvPr>
        </p:nvSpPr>
        <p:spPr>
          <a:xfrm>
            <a:off x="677334" y="2160589"/>
            <a:ext cx="9049762" cy="3880773"/>
          </a:xfrm>
        </p:spPr>
        <p:txBody>
          <a:bodyPr>
            <a:normAutofit/>
          </a:bodyPr>
          <a:lstStyle/>
          <a:p>
            <a:r>
              <a:rPr lang="en-US" sz="2400" dirty="0"/>
              <a:t>Shoring is the provision of a support system for trench faces used to prevent movement of soil, underground utilities, roadways, and foundations. </a:t>
            </a:r>
            <a:endParaRPr lang="en-US" sz="2400" dirty="0" smtClean="0"/>
          </a:p>
          <a:p>
            <a:r>
              <a:rPr lang="en-US" sz="2400" dirty="0" smtClean="0"/>
              <a:t>Shoring </a:t>
            </a:r>
            <a:r>
              <a:rPr lang="en-US" sz="2400" dirty="0"/>
              <a:t>or shielding is used when the location or depth of the cut makes sloping back to the maximum allowable slope impractical. </a:t>
            </a:r>
            <a:endParaRPr lang="en-US" sz="2400" dirty="0" smtClean="0"/>
          </a:p>
          <a:p>
            <a:r>
              <a:rPr lang="en-US" sz="2400" dirty="0" smtClean="0"/>
              <a:t>Shoring </a:t>
            </a:r>
            <a:r>
              <a:rPr lang="en-US" sz="2400" dirty="0"/>
              <a:t>systems consist of posts, wales, struts, and sheeting. There are two basic types of shoring, timber and aluminum hydraulic.</a:t>
            </a:r>
          </a:p>
        </p:txBody>
      </p:sp>
    </p:spTree>
    <p:extLst>
      <p:ext uri="{BB962C8B-B14F-4D97-AF65-F5344CB8AC3E}">
        <p14:creationId xmlns:p14="http://schemas.microsoft.com/office/powerpoint/2010/main" val="3930278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Shoring</a:t>
            </a:r>
            <a:endParaRPr lang="en-US" dirty="0"/>
          </a:p>
        </p:txBody>
      </p:sp>
      <p:sp>
        <p:nvSpPr>
          <p:cNvPr id="4" name="Content Placeholder 3"/>
          <p:cNvSpPr>
            <a:spLocks noGrp="1"/>
          </p:cNvSpPr>
          <p:nvPr>
            <p:ph sz="half" idx="1"/>
          </p:nvPr>
        </p:nvSpPr>
        <p:spPr>
          <a:xfrm>
            <a:off x="450574" y="2160589"/>
            <a:ext cx="5088835" cy="3880772"/>
          </a:xfrm>
        </p:spPr>
        <p:txBody>
          <a:bodyPr>
            <a:normAutofit/>
          </a:bodyPr>
          <a:lstStyle/>
          <a:p>
            <a:r>
              <a:rPr lang="en-US" sz="2400" dirty="0">
                <a:solidFill>
                  <a:schemeClr val="tx1"/>
                </a:solidFill>
              </a:rPr>
              <a:t>All shoring should be installed from the top down and removed from the bottom up. Hydraulic shoring should be checked at least once per shift for leaking hoses and/or cylinders, broken connections, cracked nipples, bent bases, and any other damaged or defective parts.</a:t>
            </a:r>
          </a:p>
          <a:p>
            <a:endParaRPr lang="en-US" dirty="0"/>
          </a:p>
        </p:txBody>
      </p:sp>
      <p:pic>
        <p:nvPicPr>
          <p:cNvPr id="2050" name="Picture 2" descr="Figure V:2-8. Shoring Variations: Typical Aluminum Hydraulic Shoring Installa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027906"/>
            <a:ext cx="5572179" cy="541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17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a:t>
            </a:r>
            <a:r>
              <a:rPr lang="en-US" dirty="0" smtClean="0"/>
              <a:t>Shoring </a:t>
            </a:r>
            <a:endParaRPr lang="en-US" dirty="0"/>
          </a:p>
        </p:txBody>
      </p:sp>
      <p:sp>
        <p:nvSpPr>
          <p:cNvPr id="5" name="Content Placeholder 4"/>
          <p:cNvSpPr>
            <a:spLocks noGrp="1"/>
          </p:cNvSpPr>
          <p:nvPr>
            <p:ph idx="1"/>
          </p:nvPr>
        </p:nvSpPr>
        <p:spPr>
          <a:xfrm>
            <a:off x="477077" y="1815549"/>
            <a:ext cx="9475305" cy="4916556"/>
          </a:xfrm>
        </p:spPr>
        <p:txBody>
          <a:bodyPr>
            <a:normAutofit lnSpcReduction="10000"/>
          </a:bodyPr>
          <a:lstStyle/>
          <a:p>
            <a:pPr marL="0" indent="0">
              <a:buNone/>
            </a:pPr>
            <a:r>
              <a:rPr lang="en-US" sz="2400" dirty="0" smtClean="0">
                <a:solidFill>
                  <a:schemeClr val="tx1"/>
                </a:solidFill>
              </a:rPr>
              <a:t>The trend today is toward the use of hydraulic shoring, a prefabricated strut and/or wale system manufactured of aluminum or steel. Hydraulic shoring provides a critical safety advantage over timber shoring because workers do not have to enter the trench to install or remove hydraulic shoring. Other advantages of most hydraulic systems are that they:</a:t>
            </a:r>
          </a:p>
          <a:p>
            <a:r>
              <a:rPr lang="en-US" sz="2400" dirty="0" smtClean="0">
                <a:solidFill>
                  <a:schemeClr val="tx1"/>
                </a:solidFill>
              </a:rPr>
              <a:t>Are light enough to be installed by one worker;</a:t>
            </a:r>
          </a:p>
          <a:p>
            <a:r>
              <a:rPr lang="en-US" sz="2400" dirty="0" smtClean="0">
                <a:solidFill>
                  <a:schemeClr val="tx1"/>
                </a:solidFill>
              </a:rPr>
              <a:t>Are gauge-regulated to ensure even distribution of pressure along the trench line;</a:t>
            </a:r>
          </a:p>
          <a:p>
            <a:r>
              <a:rPr lang="en-US" sz="2400" dirty="0" smtClean="0">
                <a:solidFill>
                  <a:schemeClr val="tx1"/>
                </a:solidFill>
              </a:rPr>
              <a:t>Can have their trench faces "preloaded" to use the soil's natural cohesion to prevent movement; and</a:t>
            </a:r>
          </a:p>
          <a:p>
            <a:r>
              <a:rPr lang="en-US" sz="2400" dirty="0" smtClean="0">
                <a:solidFill>
                  <a:schemeClr val="tx1"/>
                </a:solidFill>
              </a:rPr>
              <a:t>Can be adapted easily to various trench depths and widths.</a:t>
            </a:r>
          </a:p>
          <a:p>
            <a:endParaRPr lang="en-US" dirty="0"/>
          </a:p>
        </p:txBody>
      </p:sp>
    </p:spTree>
    <p:extLst>
      <p:ext uri="{BB962C8B-B14F-4D97-AF65-F5344CB8AC3E}">
        <p14:creationId xmlns:p14="http://schemas.microsoft.com/office/powerpoint/2010/main" val="563593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Pneumatic Shoring</a:t>
            </a:r>
            <a:endParaRPr lang="en-US" dirty="0"/>
          </a:p>
        </p:txBody>
      </p:sp>
      <p:sp>
        <p:nvSpPr>
          <p:cNvPr id="3" name="Content Placeholder 2"/>
          <p:cNvSpPr>
            <a:spLocks noGrp="1"/>
          </p:cNvSpPr>
          <p:nvPr>
            <p:ph idx="1"/>
          </p:nvPr>
        </p:nvSpPr>
        <p:spPr>
          <a:xfrm>
            <a:off x="304800" y="1789043"/>
            <a:ext cx="9634330" cy="4837044"/>
          </a:xfrm>
        </p:spPr>
        <p:txBody>
          <a:bodyPr>
            <a:noAutofit/>
          </a:bodyPr>
          <a:lstStyle/>
          <a:p>
            <a:r>
              <a:rPr lang="en-US" sz="2400" b="1" dirty="0"/>
              <a:t>Screw Jacks.</a:t>
            </a:r>
            <a:r>
              <a:rPr lang="en-US" sz="2400" dirty="0"/>
              <a:t> </a:t>
            </a:r>
            <a:r>
              <a:rPr lang="en-US" sz="2000" dirty="0"/>
              <a:t>Screw jack systems differ from hydraulic and pneumatic systems in that the struts of a screw jack system must be adjusted manually. This creates a hazard because the worker is required to be in the trench in order to adjust the strut. In addition, uniform "preloading" cannot be achieved with screw jacks, and their weight creates handling difficulties.</a:t>
            </a:r>
          </a:p>
          <a:p>
            <a:r>
              <a:rPr lang="en-US" sz="2400" b="1" dirty="0"/>
              <a:t>Single-Cylinder Hydraulic Shores.</a:t>
            </a:r>
            <a:r>
              <a:rPr lang="en-US" sz="2000" dirty="0"/>
              <a:t> Shores of this type are generally used in a water system, as an assist to timber shoring systems, and in shallow trenches where face stability is required.</a:t>
            </a:r>
          </a:p>
          <a:p>
            <a:r>
              <a:rPr lang="en-US" sz="2400" b="1" dirty="0"/>
              <a:t>Underpinning.</a:t>
            </a:r>
            <a:r>
              <a:rPr lang="en-US" sz="2400" dirty="0"/>
              <a:t> </a:t>
            </a:r>
            <a:r>
              <a:rPr lang="en-US" sz="2000" dirty="0"/>
              <a:t>This process involves stabilizing adjacent structures, foundations, and other intrusions that may have an impact on the excavation. As the term indicates, underpinning is a procedure in which the foundation is physically reinforced. Underpinning should be conducted only under the direction and with the approval of a registered professional engineer.</a:t>
            </a:r>
          </a:p>
          <a:p>
            <a:endParaRPr lang="en-US" sz="2000" dirty="0"/>
          </a:p>
        </p:txBody>
      </p:sp>
    </p:spTree>
    <p:extLst>
      <p:ext uri="{BB962C8B-B14F-4D97-AF65-F5344CB8AC3E}">
        <p14:creationId xmlns:p14="http://schemas.microsoft.com/office/powerpoint/2010/main" val="911800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Pneumatic </a:t>
            </a:r>
            <a:r>
              <a:rPr lang="en-US" dirty="0" smtClean="0"/>
              <a:t>Shoring continued</a:t>
            </a:r>
            <a:endParaRPr lang="en-US" dirty="0"/>
          </a:p>
        </p:txBody>
      </p:sp>
      <p:sp>
        <p:nvSpPr>
          <p:cNvPr id="5" name="Content Placeholder 4"/>
          <p:cNvSpPr>
            <a:spLocks noGrp="1"/>
          </p:cNvSpPr>
          <p:nvPr>
            <p:ph sz="half" idx="1"/>
          </p:nvPr>
        </p:nvSpPr>
        <p:spPr>
          <a:xfrm>
            <a:off x="503584" y="2160589"/>
            <a:ext cx="4357786" cy="3880772"/>
          </a:xfrm>
        </p:spPr>
        <p:txBody>
          <a:bodyPr>
            <a:normAutofit/>
          </a:bodyPr>
          <a:lstStyle/>
          <a:p>
            <a:r>
              <a:rPr lang="en-US" sz="2400" dirty="0" smtClean="0"/>
              <a:t>Installed from the top down, to give the most protection while installing it</a:t>
            </a:r>
          </a:p>
          <a:p>
            <a:r>
              <a:rPr lang="en-US" sz="2400" dirty="0" smtClean="0"/>
              <a:t>Made with a series of uprights and horizontals </a:t>
            </a:r>
          </a:p>
          <a:p>
            <a:endParaRPr lang="en-US" sz="2400" dirty="0"/>
          </a:p>
        </p:txBody>
      </p:sp>
      <p:pic>
        <p:nvPicPr>
          <p:cNvPr id="1026" name="Picture 2" descr="Figure V:2-9. Shoring Variati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5668" y="2539999"/>
            <a:ext cx="5543822" cy="350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869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Sloping and shoring part 1</a:t>
            </a:r>
            <a:endParaRPr lang="en-US" dirty="0"/>
          </a:p>
        </p:txBody>
      </p:sp>
      <p:sp>
        <p:nvSpPr>
          <p:cNvPr id="3" name="Content Placeholder 2"/>
          <p:cNvSpPr>
            <a:spLocks noGrp="1"/>
          </p:cNvSpPr>
          <p:nvPr>
            <p:ph idx="1"/>
          </p:nvPr>
        </p:nvSpPr>
        <p:spPr>
          <a:xfrm>
            <a:off x="399037" y="2279859"/>
            <a:ext cx="9420823" cy="3880773"/>
          </a:xfrm>
        </p:spPr>
        <p:txBody>
          <a:bodyPr/>
          <a:lstStyle/>
          <a:p>
            <a:r>
              <a:rPr lang="en-US" sz="2400" dirty="0"/>
              <a:t>Source: https://www.youtube.com/watch?v=USat6LdENzU </a:t>
            </a:r>
          </a:p>
          <a:p>
            <a:r>
              <a:rPr lang="en-US" sz="2400" dirty="0"/>
              <a:t>This video depicts how to install an shoring system into a trench </a:t>
            </a:r>
          </a:p>
          <a:p>
            <a:endParaRPr lang="en-US" dirty="0"/>
          </a:p>
        </p:txBody>
      </p:sp>
    </p:spTree>
    <p:extLst>
      <p:ext uri="{BB962C8B-B14F-4D97-AF65-F5344CB8AC3E}">
        <p14:creationId xmlns:p14="http://schemas.microsoft.com/office/powerpoint/2010/main" val="393423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400" dirty="0" smtClean="0"/>
              <a:t>Define Different types of Protective Systems</a:t>
            </a:r>
          </a:p>
          <a:p>
            <a:r>
              <a:rPr lang="en-US" sz="2400" dirty="0" smtClean="0"/>
              <a:t>Identify uses and limitations of different protective systems</a:t>
            </a:r>
          </a:p>
          <a:p>
            <a:r>
              <a:rPr lang="en-US" sz="2400" dirty="0" smtClean="0"/>
              <a:t>Understand the usage characteristics of different protective systems</a:t>
            </a:r>
          </a:p>
          <a:p>
            <a:r>
              <a:rPr lang="en-US" sz="2400" dirty="0" smtClean="0"/>
              <a:t>Understand how to safely implement the protective system</a:t>
            </a:r>
            <a:endParaRPr lang="en-US" sz="2400" dirty="0"/>
          </a:p>
        </p:txBody>
      </p:sp>
    </p:spTree>
    <p:extLst>
      <p:ext uri="{BB962C8B-B14F-4D97-AF65-F5344CB8AC3E}">
        <p14:creationId xmlns:p14="http://schemas.microsoft.com/office/powerpoint/2010/main" val="1029267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Sloping and shoring part 2</a:t>
            </a:r>
            <a:endParaRPr lang="en-US" dirty="0"/>
          </a:p>
        </p:txBody>
      </p:sp>
      <p:sp>
        <p:nvSpPr>
          <p:cNvPr id="3" name="Content Placeholder 2"/>
          <p:cNvSpPr>
            <a:spLocks noGrp="1"/>
          </p:cNvSpPr>
          <p:nvPr>
            <p:ph idx="1"/>
          </p:nvPr>
        </p:nvSpPr>
        <p:spPr>
          <a:xfrm>
            <a:off x="490330" y="2518397"/>
            <a:ext cx="9369287" cy="3880773"/>
          </a:xfrm>
        </p:spPr>
        <p:txBody>
          <a:bodyPr>
            <a:normAutofit/>
          </a:bodyPr>
          <a:lstStyle/>
          <a:p>
            <a:r>
              <a:rPr lang="en-US" sz="2400" dirty="0"/>
              <a:t>Source: https://www.youtube.com/watch?v=1Y5lsem9r4U </a:t>
            </a:r>
          </a:p>
          <a:p>
            <a:r>
              <a:rPr lang="en-US" sz="2400" dirty="0"/>
              <a:t>This video depicts how to install an shoring system into a trench </a:t>
            </a:r>
          </a:p>
          <a:p>
            <a:endParaRPr lang="en-US" sz="2400" dirty="0"/>
          </a:p>
        </p:txBody>
      </p:sp>
    </p:spTree>
    <p:extLst>
      <p:ext uri="{BB962C8B-B14F-4D97-AF65-F5344CB8AC3E}">
        <p14:creationId xmlns:p14="http://schemas.microsoft.com/office/powerpoint/2010/main" val="84661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Shielding</a:t>
            </a:r>
            <a:endParaRPr lang="en-US" dirty="0"/>
          </a:p>
        </p:txBody>
      </p:sp>
    </p:spTree>
    <p:extLst>
      <p:ext uri="{BB962C8B-B14F-4D97-AF65-F5344CB8AC3E}">
        <p14:creationId xmlns:p14="http://schemas.microsoft.com/office/powerpoint/2010/main" val="3764194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1635"/>
          </a:xfrm>
        </p:spPr>
        <p:txBody>
          <a:bodyPr/>
          <a:lstStyle/>
          <a:p>
            <a:r>
              <a:rPr lang="en-US" dirty="0" smtClean="0"/>
              <a:t>Shielding </a:t>
            </a:r>
            <a:endParaRPr lang="en-US" dirty="0"/>
          </a:p>
        </p:txBody>
      </p:sp>
      <p:sp>
        <p:nvSpPr>
          <p:cNvPr id="3" name="Content Placeholder 2"/>
          <p:cNvSpPr>
            <a:spLocks noGrp="1"/>
          </p:cNvSpPr>
          <p:nvPr>
            <p:ph idx="1"/>
          </p:nvPr>
        </p:nvSpPr>
        <p:spPr>
          <a:xfrm>
            <a:off x="505054" y="1670259"/>
            <a:ext cx="9235293" cy="4399237"/>
          </a:xfrm>
        </p:spPr>
        <p:txBody>
          <a:bodyPr>
            <a:noAutofit/>
          </a:bodyPr>
          <a:lstStyle/>
          <a:p>
            <a:r>
              <a:rPr lang="en-US" sz="2400" b="1" dirty="0" smtClean="0"/>
              <a:t>Trench Boxes</a:t>
            </a:r>
            <a:r>
              <a:rPr lang="en-US" sz="2400" dirty="0" smtClean="0"/>
              <a:t> are different from shoring because, instead of shoring up or otherwise supporting the trench face, they are intended primarily to protect workers from cave-ins and similar incidents.</a:t>
            </a:r>
          </a:p>
          <a:p>
            <a:r>
              <a:rPr lang="en-US" sz="2400" dirty="0" smtClean="0"/>
              <a:t> The excavated area between the outside of the trench box and the face of the trench should be as small as possible. </a:t>
            </a:r>
          </a:p>
          <a:p>
            <a:r>
              <a:rPr lang="en-US" sz="2400" dirty="0" smtClean="0"/>
              <a:t>The space between the trench boxes and the excavation side are backfilled to prevent lateral movement of the box.</a:t>
            </a:r>
          </a:p>
          <a:p>
            <a:r>
              <a:rPr lang="en-US" sz="2400" dirty="0" smtClean="0"/>
              <a:t> Shields may not be subjected to loads exceeding those which the system was designed to withstand.</a:t>
            </a:r>
            <a:endParaRPr lang="en-US" sz="2400" dirty="0"/>
          </a:p>
        </p:txBody>
      </p:sp>
    </p:spTree>
    <p:extLst>
      <p:ext uri="{BB962C8B-B14F-4D97-AF65-F5344CB8AC3E}">
        <p14:creationId xmlns:p14="http://schemas.microsoft.com/office/powerpoint/2010/main" val="3853637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Shielding</a:t>
            </a:r>
            <a:endParaRPr lang="en-US" dirty="0"/>
          </a:p>
        </p:txBody>
      </p:sp>
      <p:sp>
        <p:nvSpPr>
          <p:cNvPr id="12" name="Text Placeholder 11"/>
          <p:cNvSpPr>
            <a:spLocks noGrp="1"/>
          </p:cNvSpPr>
          <p:nvPr>
            <p:ph type="body" idx="1"/>
          </p:nvPr>
        </p:nvSpPr>
        <p:spPr>
          <a:xfrm>
            <a:off x="1152939" y="2160983"/>
            <a:ext cx="3708429" cy="576262"/>
          </a:xfrm>
        </p:spPr>
        <p:txBody>
          <a:bodyPr/>
          <a:lstStyle/>
          <a:p>
            <a:r>
              <a:rPr lang="en-US" dirty="0" smtClean="0"/>
              <a:t>Stacking Trench Boxes</a:t>
            </a:r>
            <a:endParaRPr lang="en-US" dirty="0"/>
          </a:p>
        </p:txBody>
      </p:sp>
      <p:pic>
        <p:nvPicPr>
          <p:cNvPr id="17" name="Content Placeholder 16" descr="Picture shows how to stack the trench boxes to create a higher shield" title="Stacking Trench Boxes "/>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116012" y="2736850"/>
            <a:ext cx="3305175" cy="3305175"/>
          </a:xfrm>
          <a:prstGeom prst="rect">
            <a:avLst/>
          </a:prstGeom>
        </p:spPr>
      </p:pic>
      <p:sp>
        <p:nvSpPr>
          <p:cNvPr id="14" name="Text Placeholder 13"/>
          <p:cNvSpPr>
            <a:spLocks noGrp="1"/>
          </p:cNvSpPr>
          <p:nvPr>
            <p:ph type="body" sz="quarter" idx="3"/>
          </p:nvPr>
        </p:nvSpPr>
        <p:spPr>
          <a:xfrm>
            <a:off x="5923721" y="2160983"/>
            <a:ext cx="3350279" cy="576262"/>
          </a:xfrm>
        </p:spPr>
        <p:txBody>
          <a:bodyPr/>
          <a:lstStyle/>
          <a:p>
            <a:r>
              <a:rPr lang="en-US" dirty="0" smtClean="0"/>
              <a:t>Trench box</a:t>
            </a:r>
            <a:endParaRPr lang="en-US" dirty="0"/>
          </a:p>
        </p:txBody>
      </p:sp>
      <p:pic>
        <p:nvPicPr>
          <p:cNvPr id="16" name="Content Placeholder 15" descr="Picture shows the different components of a trench box " title="Trench Box"/>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5528469" y="2736850"/>
            <a:ext cx="3305175" cy="3305175"/>
          </a:xfrm>
          <a:prstGeom prst="rect">
            <a:avLst/>
          </a:prstGeom>
        </p:spPr>
      </p:pic>
    </p:spTree>
    <p:extLst>
      <p:ext uri="{BB962C8B-B14F-4D97-AF65-F5344CB8AC3E}">
        <p14:creationId xmlns:p14="http://schemas.microsoft.com/office/powerpoint/2010/main" val="2200345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Use of shielding </a:t>
            </a:r>
            <a:endParaRPr lang="en-US" dirty="0"/>
          </a:p>
        </p:txBody>
      </p:sp>
      <p:pic>
        <p:nvPicPr>
          <p:cNvPr id="7" name="Content Placeholder 6" descr="Using shielding to set pipes into place " title="Using Shielding"/>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196063" y="1728182"/>
            <a:ext cx="3228724" cy="4313180"/>
          </a:xfrm>
          <a:prstGeom prst="rect">
            <a:avLst/>
          </a:prstGeom>
        </p:spPr>
      </p:pic>
      <p:sp>
        <p:nvSpPr>
          <p:cNvPr id="11" name="Content Placeholder 10"/>
          <p:cNvSpPr>
            <a:spLocks noGrp="1"/>
          </p:cNvSpPr>
          <p:nvPr>
            <p:ph sz="half" idx="2"/>
          </p:nvPr>
        </p:nvSpPr>
        <p:spPr>
          <a:xfrm>
            <a:off x="5169483" y="1696763"/>
            <a:ext cx="4184034" cy="3880773"/>
          </a:xfrm>
        </p:spPr>
        <p:txBody>
          <a:bodyPr/>
          <a:lstStyle/>
          <a:p>
            <a:r>
              <a:rPr lang="en-US" sz="2400" dirty="0" smtClean="0"/>
              <a:t>Top of the trench box needs to be at least 18” above soil level, not the top of the excavation</a:t>
            </a:r>
          </a:p>
          <a:p>
            <a:r>
              <a:rPr lang="en-US" sz="2400" dirty="0" smtClean="0"/>
              <a:t>Boxes can be stacked and locked into each other, they need to be compatible to be stacked</a:t>
            </a:r>
          </a:p>
          <a:p>
            <a:endParaRPr lang="en-US" dirty="0" smtClean="0"/>
          </a:p>
          <a:p>
            <a:endParaRPr lang="en-US" dirty="0"/>
          </a:p>
        </p:txBody>
      </p:sp>
      <p:pic>
        <p:nvPicPr>
          <p:cNvPr id="2" name="Picture 1" descr="This symbol is used to show the participants that the video contains hazards." title="No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5315" y="4452730"/>
            <a:ext cx="1588550" cy="1628388"/>
          </a:xfrm>
          <a:prstGeom prst="rect">
            <a:avLst/>
          </a:prstGeom>
        </p:spPr>
      </p:pic>
      <p:sp>
        <p:nvSpPr>
          <p:cNvPr id="3" name="TextBox 2"/>
          <p:cNvSpPr txBox="1"/>
          <p:nvPr/>
        </p:nvSpPr>
        <p:spPr>
          <a:xfrm>
            <a:off x="1035352" y="6144877"/>
            <a:ext cx="8400195" cy="707886"/>
          </a:xfrm>
          <a:prstGeom prst="rect">
            <a:avLst/>
          </a:prstGeom>
          <a:noFill/>
        </p:spPr>
        <p:txBody>
          <a:bodyPr wrap="square" rtlCol="0">
            <a:spAutoFit/>
          </a:bodyPr>
          <a:lstStyle/>
          <a:p>
            <a:r>
              <a:rPr lang="en-US" sz="2000" dirty="0" smtClean="0">
                <a:solidFill>
                  <a:srgbClr val="FF0000"/>
                </a:solidFill>
              </a:rPr>
              <a:t>Ensure no employee is inside trench between a moving object and </a:t>
            </a:r>
            <a:r>
              <a:rPr lang="en-US" sz="2000" dirty="0" smtClean="0">
                <a:solidFill>
                  <a:srgbClr val="FF0000"/>
                </a:solidFill>
              </a:rPr>
              <a:t>wall Do </a:t>
            </a:r>
            <a:r>
              <a:rPr lang="en-US" sz="2000" dirty="0" smtClean="0">
                <a:solidFill>
                  <a:srgbClr val="FF0000"/>
                </a:solidFill>
              </a:rPr>
              <a:t>not stand under suspended load</a:t>
            </a:r>
            <a:endParaRPr lang="en-US" sz="2000" dirty="0">
              <a:solidFill>
                <a:srgbClr val="FF0000"/>
              </a:solidFill>
            </a:endParaRPr>
          </a:p>
        </p:txBody>
      </p:sp>
    </p:spTree>
    <p:extLst>
      <p:ext uri="{BB962C8B-B14F-4D97-AF65-F5344CB8AC3E}">
        <p14:creationId xmlns:p14="http://schemas.microsoft.com/office/powerpoint/2010/main" val="2247838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Spoil Piles</a:t>
            </a:r>
            <a:endParaRPr lang="en-US" dirty="0"/>
          </a:p>
        </p:txBody>
      </p:sp>
    </p:spTree>
    <p:extLst>
      <p:ext uri="{BB962C8B-B14F-4D97-AF65-F5344CB8AC3E}">
        <p14:creationId xmlns:p14="http://schemas.microsoft.com/office/powerpoint/2010/main" val="3772101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 Pile </a:t>
            </a:r>
            <a:endParaRPr lang="en-US" dirty="0"/>
          </a:p>
        </p:txBody>
      </p:sp>
      <p:sp>
        <p:nvSpPr>
          <p:cNvPr id="5" name="Content Placeholder 4"/>
          <p:cNvSpPr>
            <a:spLocks noGrp="1"/>
          </p:cNvSpPr>
          <p:nvPr>
            <p:ph idx="1"/>
          </p:nvPr>
        </p:nvSpPr>
        <p:spPr>
          <a:xfrm>
            <a:off x="677333" y="1590261"/>
            <a:ext cx="9169031" cy="4744278"/>
          </a:xfrm>
        </p:spPr>
        <p:txBody>
          <a:bodyPr>
            <a:normAutofit/>
          </a:bodyPr>
          <a:lstStyle/>
          <a:p>
            <a:r>
              <a:rPr lang="en-US" sz="2400" b="1" dirty="0"/>
              <a:t>Temporary Spoil</a:t>
            </a:r>
            <a:endParaRPr lang="en-US" sz="2400" dirty="0"/>
          </a:p>
          <a:p>
            <a:r>
              <a:rPr lang="en-US" sz="2400" dirty="0"/>
              <a:t>Temporary spoil must be placed no closer than 2 </a:t>
            </a:r>
            <a:r>
              <a:rPr lang="en-US" sz="2400" dirty="0" err="1"/>
              <a:t>ft</a:t>
            </a:r>
            <a:r>
              <a:rPr lang="en-US" sz="2400" dirty="0"/>
              <a:t> (0.61 m) from the surface edge of the excavation, measured from the nearest base of the spoil to the cut. This distance should not be measured from the crown of the spoil deposit. This distance requirement ensures that loose rock or soil from the temporary spoil will not fall on employees in the trench.</a:t>
            </a:r>
          </a:p>
          <a:p>
            <a:r>
              <a:rPr lang="en-US" sz="2400" dirty="0"/>
              <a:t>Spoil should be placed so that it channels rainwater and other run-off water away from the excavation. Spoil should be placed so that it cannot accidentally run, slide, or fall back into the excavation</a:t>
            </a:r>
          </a:p>
          <a:p>
            <a:endParaRPr lang="en-US" dirty="0"/>
          </a:p>
        </p:txBody>
      </p:sp>
    </p:spTree>
    <p:extLst>
      <p:ext uri="{BB962C8B-B14F-4D97-AF65-F5344CB8AC3E}">
        <p14:creationId xmlns:p14="http://schemas.microsoft.com/office/powerpoint/2010/main" val="748227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 Pile Continued</a:t>
            </a:r>
            <a:endParaRPr lang="en-US" dirty="0"/>
          </a:p>
        </p:txBody>
      </p:sp>
      <p:sp>
        <p:nvSpPr>
          <p:cNvPr id="3" name="Content Placeholder 2"/>
          <p:cNvSpPr>
            <a:spLocks noGrp="1"/>
          </p:cNvSpPr>
          <p:nvPr>
            <p:ph idx="1"/>
          </p:nvPr>
        </p:nvSpPr>
        <p:spPr>
          <a:xfrm>
            <a:off x="677333" y="2160589"/>
            <a:ext cx="9129275" cy="4266715"/>
          </a:xfrm>
        </p:spPr>
        <p:txBody>
          <a:bodyPr>
            <a:normAutofit/>
          </a:bodyPr>
          <a:lstStyle/>
          <a:p>
            <a:r>
              <a:rPr lang="en-US" sz="2400" b="1" dirty="0"/>
              <a:t>Permanent Spoil</a:t>
            </a:r>
            <a:endParaRPr lang="en-US" sz="2400" dirty="0"/>
          </a:p>
          <a:p>
            <a:r>
              <a:rPr lang="en-US" sz="2400" dirty="0"/>
              <a:t>Permanent spoil should be placed at some distance from the excavation. Permanent spoil is often created where underpasses are built or utilities are buried. The improper placement of permanent spoil, i.e. insufficient distance from the working excavation, can cause an excavation to be out of compliance with the horizontal-to-vertical ratio requirement for a particular excavation. This can usually be determined through visual observation. Permanent spoil can change undisturbed soil to disturbed soil and dramatically alter slope requirements.</a:t>
            </a:r>
          </a:p>
          <a:p>
            <a:endParaRPr lang="en-US" dirty="0"/>
          </a:p>
        </p:txBody>
      </p:sp>
    </p:spTree>
    <p:extLst>
      <p:ext uri="{BB962C8B-B14F-4D97-AF65-F5344CB8AC3E}">
        <p14:creationId xmlns:p14="http://schemas.microsoft.com/office/powerpoint/2010/main" val="3165962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Improper placement of spoil pile </a:t>
            </a:r>
            <a:endParaRPr lang="en-US" dirty="0"/>
          </a:p>
        </p:txBody>
      </p:sp>
      <p:pic>
        <p:nvPicPr>
          <p:cNvPr id="4" name="Content Placeholder 3" descr="Spoils from the excavation to close to the edge of excavation " title="Improper placement of spoil pile "/>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77334" y="2179160"/>
            <a:ext cx="4203611" cy="3862202"/>
          </a:xfrm>
          <a:prstGeom prst="rect">
            <a:avLst/>
          </a:prstGeom>
        </p:spPr>
      </p:pic>
      <p:sp>
        <p:nvSpPr>
          <p:cNvPr id="6" name="Content Placeholder 5"/>
          <p:cNvSpPr>
            <a:spLocks noGrp="1"/>
          </p:cNvSpPr>
          <p:nvPr>
            <p:ph sz="half" idx="2"/>
          </p:nvPr>
        </p:nvSpPr>
        <p:spPr>
          <a:xfrm>
            <a:off x="5089969" y="2160589"/>
            <a:ext cx="4862413" cy="2265637"/>
          </a:xfrm>
        </p:spPr>
        <p:txBody>
          <a:bodyPr>
            <a:normAutofit/>
          </a:bodyPr>
          <a:lstStyle/>
          <a:p>
            <a:r>
              <a:rPr lang="en-US" sz="2400" dirty="0" smtClean="0">
                <a:solidFill>
                  <a:srgbClr val="FF0000"/>
                </a:solidFill>
              </a:rPr>
              <a:t>Unsafe placement of spoil pile</a:t>
            </a:r>
          </a:p>
          <a:p>
            <a:r>
              <a:rPr lang="en-US" sz="2400" dirty="0" smtClean="0">
                <a:solidFill>
                  <a:srgbClr val="FF0000"/>
                </a:solidFill>
              </a:rPr>
              <a:t>Unsafe benching</a:t>
            </a:r>
            <a:endParaRPr lang="en-US" sz="2400" dirty="0">
              <a:solidFill>
                <a:srgbClr val="FF0000"/>
              </a:solidFill>
            </a:endParaRPr>
          </a:p>
        </p:txBody>
      </p:sp>
      <p:pic>
        <p:nvPicPr>
          <p:cNvPr id="2" name="Picture 1" descr="This symbol is used to show the participants that the video contains hazards." title="No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2182" y="4682122"/>
            <a:ext cx="1944793" cy="1993565"/>
          </a:xfrm>
          <a:prstGeom prst="rect">
            <a:avLst/>
          </a:prstGeom>
        </p:spPr>
      </p:pic>
    </p:spTree>
    <p:extLst>
      <p:ext uri="{BB962C8B-B14F-4D97-AF65-F5344CB8AC3E}">
        <p14:creationId xmlns:p14="http://schemas.microsoft.com/office/powerpoint/2010/main" val="566508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identification</a:t>
            </a:r>
            <a:endParaRPr lang="en-US" dirty="0"/>
          </a:p>
        </p:txBody>
      </p:sp>
    </p:spTree>
    <p:extLst>
      <p:ext uri="{BB962C8B-B14F-4D97-AF65-F5344CB8AC3E}">
        <p14:creationId xmlns:p14="http://schemas.microsoft.com/office/powerpoint/2010/main" val="3132070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October 2015 through September 2016</a:t>
            </a:r>
          </a:p>
        </p:txBody>
      </p:sp>
      <p:graphicFrame>
        <p:nvGraphicFramePr>
          <p:cNvPr id="4" name="Content Placeholder 3" descr="Fines given for trenching and excavating violations " title="Fines given for Excavations"/>
          <p:cNvGraphicFramePr>
            <a:graphicFrameLocks noGrp="1"/>
          </p:cNvGraphicFramePr>
          <p:nvPr>
            <p:ph idx="1"/>
            <p:extLst>
              <p:ext uri="{D42A27DB-BD31-4B8C-83A1-F6EECF244321}">
                <p14:modId xmlns:p14="http://schemas.microsoft.com/office/powerpoint/2010/main" val="3154485773"/>
              </p:ext>
            </p:extLst>
          </p:nvPr>
        </p:nvGraphicFramePr>
        <p:xfrm>
          <a:off x="380998" y="3172864"/>
          <a:ext cx="10875820" cy="1370035"/>
        </p:xfrm>
        <a:graphic>
          <a:graphicData uri="http://schemas.openxmlformats.org/drawingml/2006/table">
            <a:tbl>
              <a:tblPr firstRow="1"/>
              <a:tblGrid>
                <a:gridCol w="2175164">
                  <a:extLst>
                    <a:ext uri="{9D8B030D-6E8A-4147-A177-3AD203B41FA5}">
                      <a16:colId xmlns:a16="http://schemas.microsoft.com/office/drawing/2014/main" val="4024898526"/>
                    </a:ext>
                  </a:extLst>
                </a:gridCol>
                <a:gridCol w="2175164">
                  <a:extLst>
                    <a:ext uri="{9D8B030D-6E8A-4147-A177-3AD203B41FA5}">
                      <a16:colId xmlns:a16="http://schemas.microsoft.com/office/drawing/2014/main" val="770110861"/>
                    </a:ext>
                  </a:extLst>
                </a:gridCol>
                <a:gridCol w="2175164">
                  <a:extLst>
                    <a:ext uri="{9D8B030D-6E8A-4147-A177-3AD203B41FA5}">
                      <a16:colId xmlns:a16="http://schemas.microsoft.com/office/drawing/2014/main" val="3594332585"/>
                    </a:ext>
                  </a:extLst>
                </a:gridCol>
                <a:gridCol w="2175164">
                  <a:extLst>
                    <a:ext uri="{9D8B030D-6E8A-4147-A177-3AD203B41FA5}">
                      <a16:colId xmlns:a16="http://schemas.microsoft.com/office/drawing/2014/main" val="2418459457"/>
                    </a:ext>
                  </a:extLst>
                </a:gridCol>
                <a:gridCol w="2175164">
                  <a:extLst>
                    <a:ext uri="{9D8B030D-6E8A-4147-A177-3AD203B41FA5}">
                      <a16:colId xmlns:a16="http://schemas.microsoft.com/office/drawing/2014/main" val="1052954946"/>
                    </a:ext>
                  </a:extLst>
                </a:gridCol>
              </a:tblGrid>
              <a:tr h="403062">
                <a:tc>
                  <a:txBody>
                    <a:bodyPr/>
                    <a:lstStyle/>
                    <a:p>
                      <a:pPr algn="l" fontAlgn="t"/>
                      <a:r>
                        <a:rPr lang="en-US" sz="2000" b="1" dirty="0">
                          <a:solidFill>
                            <a:schemeClr val="bg1">
                              <a:lumMod val="65000"/>
                              <a:lumOff val="35000"/>
                            </a:schemeClr>
                          </a:solidFill>
                          <a:effectLst/>
                        </a:rPr>
                        <a:t>Standard</a:t>
                      </a: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b="1" dirty="0">
                          <a:solidFill>
                            <a:schemeClr val="bg1">
                              <a:lumMod val="65000"/>
                              <a:lumOff val="35000"/>
                            </a:schemeClr>
                          </a:solidFill>
                          <a:effectLst/>
                        </a:rPr>
                        <a:t>Citations</a:t>
                      </a: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b="1" dirty="0">
                          <a:solidFill>
                            <a:schemeClr val="bg1">
                              <a:lumMod val="65000"/>
                              <a:lumOff val="35000"/>
                            </a:schemeClr>
                          </a:solidFill>
                          <a:effectLst/>
                        </a:rPr>
                        <a:t>Inspections</a:t>
                      </a: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b="1" dirty="0">
                          <a:solidFill>
                            <a:schemeClr val="bg1">
                              <a:lumMod val="65000"/>
                              <a:lumOff val="35000"/>
                            </a:schemeClr>
                          </a:solidFill>
                          <a:effectLst/>
                        </a:rPr>
                        <a:t>Penalty</a:t>
                      </a: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b="1" dirty="0">
                          <a:solidFill>
                            <a:schemeClr val="bg1">
                              <a:lumMod val="65000"/>
                              <a:lumOff val="35000"/>
                            </a:schemeClr>
                          </a:solidFill>
                          <a:effectLst/>
                        </a:rPr>
                        <a:t>Description</a:t>
                      </a: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272491035"/>
                  </a:ext>
                </a:extLst>
              </a:tr>
              <a:tr h="921285">
                <a:tc>
                  <a:txBody>
                    <a:bodyPr/>
                    <a:lstStyle/>
                    <a:p>
                      <a:pPr algn="l" fontAlgn="t"/>
                      <a:r>
                        <a:rPr lang="en-US" sz="1700" u="sng" dirty="0">
                          <a:solidFill>
                            <a:schemeClr val="bg1">
                              <a:lumMod val="65000"/>
                              <a:lumOff val="35000"/>
                            </a:schemeClr>
                          </a:solidFill>
                          <a:effectLst/>
                        </a:rPr>
                        <a:t>Total</a:t>
                      </a:r>
                      <a:endParaRPr lang="en-US" sz="1700" dirty="0">
                        <a:solidFill>
                          <a:schemeClr val="bg1">
                            <a:lumMod val="65000"/>
                            <a:lumOff val="35000"/>
                          </a:schemeClr>
                        </a:solidFill>
                        <a:effectLst/>
                      </a:endParaRP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700">
                          <a:solidFill>
                            <a:schemeClr val="bg1">
                              <a:lumMod val="65000"/>
                              <a:lumOff val="35000"/>
                            </a:schemeClr>
                          </a:solidFill>
                          <a:effectLst/>
                        </a:rPr>
                        <a:t>742</a:t>
                      </a: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700">
                          <a:solidFill>
                            <a:schemeClr val="bg1">
                              <a:lumMod val="65000"/>
                              <a:lumOff val="35000"/>
                            </a:schemeClr>
                          </a:solidFill>
                          <a:effectLst/>
                        </a:rPr>
                        <a:t>292</a:t>
                      </a: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700" dirty="0">
                          <a:solidFill>
                            <a:schemeClr val="bg1">
                              <a:lumMod val="65000"/>
                              <a:lumOff val="35000"/>
                            </a:schemeClr>
                          </a:solidFill>
                          <a:effectLst/>
                        </a:rPr>
                        <a:t>$2,179,654</a:t>
                      </a: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700" i="1" dirty="0">
                          <a:solidFill>
                            <a:schemeClr val="bg1">
                              <a:lumMod val="65000"/>
                              <a:lumOff val="35000"/>
                            </a:schemeClr>
                          </a:solidFill>
                          <a:effectLst/>
                        </a:rPr>
                        <a:t>All Standards cited for Site Preparation Contractors</a:t>
                      </a:r>
                      <a:endParaRPr lang="en-US" sz="1700" dirty="0">
                        <a:solidFill>
                          <a:schemeClr val="bg1">
                            <a:lumMod val="65000"/>
                            <a:lumOff val="35000"/>
                          </a:schemeClr>
                        </a:solidFill>
                        <a:effectLst/>
                      </a:endParaRPr>
                    </a:p>
                  </a:txBody>
                  <a:tcPr marL="71975" marR="71975" marT="71975" marB="719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7608249"/>
                  </a:ext>
                </a:extLst>
              </a:tr>
            </a:tbl>
          </a:graphicData>
        </a:graphic>
      </p:graphicFrame>
    </p:spTree>
    <p:extLst>
      <p:ext uri="{BB962C8B-B14F-4D97-AF65-F5344CB8AC3E}">
        <p14:creationId xmlns:p14="http://schemas.microsoft.com/office/powerpoint/2010/main" val="1938542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a:t>
            </a:r>
            <a:r>
              <a:rPr lang="en-US" dirty="0" smtClean="0"/>
              <a:t>identification 1</a:t>
            </a:r>
            <a:endParaRPr lang="en-US" dirty="0"/>
          </a:p>
        </p:txBody>
      </p:sp>
      <p:pic>
        <p:nvPicPr>
          <p:cNvPr id="7" name="Content Placeholder 6" descr="Picture showing trench is not protected " title="Unsafe trench "/>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100667" y="1988993"/>
            <a:ext cx="3337454" cy="4224626"/>
          </a:xfrm>
          <a:prstGeom prst="rect">
            <a:avLst/>
          </a:prstGeom>
        </p:spPr>
      </p:pic>
      <p:sp>
        <p:nvSpPr>
          <p:cNvPr id="6" name="Content Placeholder 5"/>
          <p:cNvSpPr>
            <a:spLocks noGrp="1"/>
          </p:cNvSpPr>
          <p:nvPr>
            <p:ph sz="half" idx="2"/>
          </p:nvPr>
        </p:nvSpPr>
        <p:spPr>
          <a:xfrm>
            <a:off x="5089970" y="2160589"/>
            <a:ext cx="4637126" cy="3880773"/>
          </a:xfrm>
        </p:spPr>
        <p:txBody>
          <a:bodyPr>
            <a:normAutofit/>
          </a:bodyPr>
          <a:lstStyle/>
          <a:p>
            <a:r>
              <a:rPr lang="en-US" sz="2400" dirty="0" smtClean="0">
                <a:solidFill>
                  <a:srgbClr val="FF0000"/>
                </a:solidFill>
              </a:rPr>
              <a:t>No safe access or egress</a:t>
            </a:r>
          </a:p>
          <a:p>
            <a:r>
              <a:rPr lang="en-US" sz="2400" dirty="0" smtClean="0">
                <a:solidFill>
                  <a:srgbClr val="FF0000"/>
                </a:solidFill>
              </a:rPr>
              <a:t>No protective system in place</a:t>
            </a:r>
          </a:p>
          <a:p>
            <a:r>
              <a:rPr lang="en-US" sz="2400" dirty="0" smtClean="0">
                <a:solidFill>
                  <a:srgbClr val="FF0000"/>
                </a:solidFill>
              </a:rPr>
              <a:t>Housekeeping in trench</a:t>
            </a:r>
          </a:p>
          <a:p>
            <a:r>
              <a:rPr lang="en-US" sz="2400" dirty="0" smtClean="0">
                <a:solidFill>
                  <a:srgbClr val="FF0000"/>
                </a:solidFill>
              </a:rPr>
              <a:t>Heavy equipment close by</a:t>
            </a:r>
          </a:p>
          <a:p>
            <a:r>
              <a:rPr lang="en-US" sz="2400" dirty="0" smtClean="0">
                <a:solidFill>
                  <a:srgbClr val="FF0000"/>
                </a:solidFill>
              </a:rPr>
              <a:t>No limited access zone </a:t>
            </a:r>
            <a:endParaRPr lang="en-US" sz="2400" dirty="0">
              <a:solidFill>
                <a:srgbClr val="FF0000"/>
              </a:solidFill>
            </a:endParaRPr>
          </a:p>
        </p:txBody>
      </p:sp>
      <p:pic>
        <p:nvPicPr>
          <p:cNvPr id="2" name="Picture 1" descr="This symbol is used to show the participants that the video contains hazards." title="No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7741" y="5072539"/>
            <a:ext cx="1443372" cy="1479569"/>
          </a:xfrm>
          <a:prstGeom prst="rect">
            <a:avLst/>
          </a:prstGeom>
        </p:spPr>
      </p:pic>
    </p:spTree>
    <p:extLst>
      <p:ext uri="{BB962C8B-B14F-4D97-AF65-F5344CB8AC3E}">
        <p14:creationId xmlns:p14="http://schemas.microsoft.com/office/powerpoint/2010/main" val="1342422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t>
            </a:r>
            <a:r>
              <a:rPr lang="en-US" dirty="0" smtClean="0"/>
              <a:t>identification 2</a:t>
            </a:r>
            <a:endParaRPr lang="en-US" dirty="0"/>
          </a:p>
        </p:txBody>
      </p:sp>
      <p:sp>
        <p:nvSpPr>
          <p:cNvPr id="3" name="Content Placeholder 2"/>
          <p:cNvSpPr>
            <a:spLocks noGrp="1"/>
          </p:cNvSpPr>
          <p:nvPr>
            <p:ph sz="half" idx="1"/>
          </p:nvPr>
        </p:nvSpPr>
        <p:spPr>
          <a:xfrm>
            <a:off x="611073" y="2677424"/>
            <a:ext cx="4610283" cy="3880772"/>
          </a:xfrm>
        </p:spPr>
        <p:txBody>
          <a:bodyPr>
            <a:normAutofit/>
          </a:bodyPr>
          <a:lstStyle/>
          <a:p>
            <a:r>
              <a:rPr lang="en-US" sz="2400" dirty="0">
                <a:solidFill>
                  <a:srgbClr val="FF0000"/>
                </a:solidFill>
              </a:rPr>
              <a:t>No safe access or egress</a:t>
            </a:r>
          </a:p>
          <a:p>
            <a:r>
              <a:rPr lang="en-US" sz="2400" dirty="0">
                <a:solidFill>
                  <a:srgbClr val="FF0000"/>
                </a:solidFill>
              </a:rPr>
              <a:t>No protective system in place</a:t>
            </a:r>
          </a:p>
          <a:p>
            <a:endParaRPr lang="en-US" sz="2400" dirty="0"/>
          </a:p>
        </p:txBody>
      </p:sp>
      <p:pic>
        <p:nvPicPr>
          <p:cNvPr id="5" name="Content Placeholder 4" descr="This picture shows a ladder in an unprotected trench" title="Egress from a trench"/>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909734" y="2188348"/>
            <a:ext cx="2544232" cy="3825916"/>
          </a:xfrm>
          <a:prstGeom prst="rect">
            <a:avLst/>
          </a:prstGeom>
        </p:spPr>
      </p:pic>
      <p:pic>
        <p:nvPicPr>
          <p:cNvPr id="4" name="Picture 3" descr="This symbol is used to show the participants that the video contains hazards." title="No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1734" y="5035826"/>
            <a:ext cx="1604336" cy="1644570"/>
          </a:xfrm>
          <a:prstGeom prst="rect">
            <a:avLst/>
          </a:prstGeom>
        </p:spPr>
      </p:pic>
    </p:spTree>
    <p:extLst>
      <p:ext uri="{BB962C8B-B14F-4D97-AF65-F5344CB8AC3E}">
        <p14:creationId xmlns:p14="http://schemas.microsoft.com/office/powerpoint/2010/main" val="4220053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t>
            </a:r>
            <a:r>
              <a:rPr lang="en-US" dirty="0" smtClean="0"/>
              <a:t>identification 3</a:t>
            </a:r>
            <a:endParaRPr lang="en-US" dirty="0"/>
          </a:p>
        </p:txBody>
      </p:sp>
      <p:pic>
        <p:nvPicPr>
          <p:cNvPr id="5" name="Content Placeholder 4" descr="Workers inside a unprotected trench " title="Unprotected trench "/>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201" y="2161693"/>
            <a:ext cx="4624386" cy="3879228"/>
          </a:xfrm>
          <a:prstGeom prst="rect">
            <a:avLst/>
          </a:prstGeom>
        </p:spPr>
      </p:pic>
      <p:sp>
        <p:nvSpPr>
          <p:cNvPr id="4" name="Content Placeholder 3"/>
          <p:cNvSpPr>
            <a:spLocks noGrp="1"/>
          </p:cNvSpPr>
          <p:nvPr>
            <p:ph sz="half" idx="2"/>
          </p:nvPr>
        </p:nvSpPr>
        <p:spPr>
          <a:xfrm>
            <a:off x="5380382" y="2160589"/>
            <a:ext cx="4651514" cy="3880773"/>
          </a:xfrm>
        </p:spPr>
        <p:txBody>
          <a:bodyPr/>
          <a:lstStyle/>
          <a:p>
            <a:r>
              <a:rPr lang="en-US" sz="2400" dirty="0">
                <a:solidFill>
                  <a:srgbClr val="FF0000"/>
                </a:solidFill>
              </a:rPr>
              <a:t>No safe access or egress</a:t>
            </a:r>
          </a:p>
          <a:p>
            <a:r>
              <a:rPr lang="en-US" sz="2400" dirty="0">
                <a:solidFill>
                  <a:srgbClr val="FF0000"/>
                </a:solidFill>
              </a:rPr>
              <a:t>No protective system in place</a:t>
            </a:r>
          </a:p>
          <a:p>
            <a:r>
              <a:rPr lang="en-US" sz="2400" dirty="0">
                <a:solidFill>
                  <a:srgbClr val="FF0000"/>
                </a:solidFill>
              </a:rPr>
              <a:t>Housekeeping in trench</a:t>
            </a:r>
          </a:p>
          <a:p>
            <a:r>
              <a:rPr lang="en-US" sz="2400" dirty="0">
                <a:solidFill>
                  <a:srgbClr val="FF0000"/>
                </a:solidFill>
              </a:rPr>
              <a:t>Heavy equipment close by</a:t>
            </a:r>
          </a:p>
          <a:p>
            <a:r>
              <a:rPr lang="en-US" sz="2400" dirty="0">
                <a:solidFill>
                  <a:srgbClr val="FF0000"/>
                </a:solidFill>
              </a:rPr>
              <a:t>No limited access zone </a:t>
            </a:r>
          </a:p>
          <a:p>
            <a:endParaRPr lang="en-US" dirty="0"/>
          </a:p>
        </p:txBody>
      </p:sp>
      <p:pic>
        <p:nvPicPr>
          <p:cNvPr id="3" name="Picture 2" descr="This symbol is used to show the participants that the video contains hazards." title="No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6767" y="5116227"/>
            <a:ext cx="1509633" cy="1547492"/>
          </a:xfrm>
          <a:prstGeom prst="rect">
            <a:avLst/>
          </a:prstGeom>
        </p:spPr>
      </p:pic>
    </p:spTree>
    <p:extLst>
      <p:ext uri="{BB962C8B-B14F-4D97-AF65-F5344CB8AC3E}">
        <p14:creationId xmlns:p14="http://schemas.microsoft.com/office/powerpoint/2010/main" val="1728071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Worker Rights and responsibilities</a:t>
            </a:r>
            <a:endParaRPr lang="en-US" dirty="0"/>
          </a:p>
        </p:txBody>
      </p:sp>
    </p:spTree>
    <p:extLst>
      <p:ext uri="{BB962C8B-B14F-4D97-AF65-F5344CB8AC3E}">
        <p14:creationId xmlns:p14="http://schemas.microsoft.com/office/powerpoint/2010/main" val="3820540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843" y="609600"/>
            <a:ext cx="9276521" cy="1484243"/>
          </a:xfrm>
        </p:spPr>
        <p:txBody>
          <a:bodyPr>
            <a:normAutofit/>
          </a:bodyPr>
          <a:lstStyle/>
          <a:p>
            <a:pPr algn="ctr">
              <a:defRPr/>
            </a:pPr>
            <a:r>
              <a:rPr lang="en-US" dirty="0" smtClean="0"/>
              <a:t>Employee Rights &amp; </a:t>
            </a:r>
            <a:r>
              <a:rPr lang="en-US" dirty="0"/>
              <a:t>Responsibilities</a:t>
            </a:r>
            <a:br>
              <a:rPr lang="en-US" dirty="0"/>
            </a:br>
            <a:r>
              <a:rPr lang="en-US" dirty="0"/>
              <a:t>Occupational Safety and Health Act of 1970</a:t>
            </a:r>
            <a:endParaRPr lang="en-US" dirty="0">
              <a:solidFill>
                <a:schemeClr val="accent1">
                  <a:satMod val="150000"/>
                </a:schemeClr>
              </a:solidFill>
            </a:endParaRPr>
          </a:p>
        </p:txBody>
      </p:sp>
      <p:sp>
        <p:nvSpPr>
          <p:cNvPr id="44034" name="Content Placeholder 1"/>
          <p:cNvSpPr>
            <a:spLocks noGrp="1"/>
          </p:cNvSpPr>
          <p:nvPr>
            <p:ph idx="1"/>
          </p:nvPr>
        </p:nvSpPr>
        <p:spPr>
          <a:xfrm>
            <a:off x="543339" y="2357461"/>
            <a:ext cx="9342782" cy="3880773"/>
          </a:xfrm>
        </p:spPr>
        <p:txBody>
          <a:bodyPr>
            <a:noAutofit/>
          </a:bodyPr>
          <a:lstStyle/>
          <a:p>
            <a:pPr eaLnBrk="1" hangingPunct="1"/>
            <a:r>
              <a:rPr lang="en-US" sz="2400" dirty="0" smtClean="0"/>
              <a:t>To assure safe and healthful working conditions for working men and women</a:t>
            </a:r>
          </a:p>
          <a:p>
            <a:pPr eaLnBrk="1" hangingPunct="1"/>
            <a:r>
              <a:rPr lang="en-US" sz="2400" dirty="0"/>
              <a:t>B</a:t>
            </a:r>
            <a:r>
              <a:rPr lang="en-US" sz="2400" dirty="0" smtClean="0"/>
              <a:t>y authorizing enforcement of the standards developed under the Act</a:t>
            </a:r>
          </a:p>
          <a:p>
            <a:pPr eaLnBrk="1" hangingPunct="1"/>
            <a:r>
              <a:rPr lang="en-US" sz="2400" dirty="0" smtClean="0"/>
              <a:t>By assisting and encouraging the States in their efforts to assure safe and healthful working conditions</a:t>
            </a:r>
          </a:p>
          <a:p>
            <a:pPr eaLnBrk="1" hangingPunct="1"/>
            <a:r>
              <a:rPr lang="en-US" sz="2400" dirty="0" smtClean="0"/>
              <a:t>By providing for research, information, education, and training in the field of occupational safety and health…</a:t>
            </a:r>
          </a:p>
        </p:txBody>
      </p:sp>
    </p:spTree>
    <p:extLst>
      <p:ext uri="{BB962C8B-B14F-4D97-AF65-F5344CB8AC3E}">
        <p14:creationId xmlns:p14="http://schemas.microsoft.com/office/powerpoint/2010/main" val="26853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dirty="0" smtClean="0"/>
              <a:t>Employee Rights &amp; Responsibilities</a:t>
            </a:r>
            <a:endParaRPr lang="en-US" dirty="0">
              <a:solidFill>
                <a:schemeClr val="accent1">
                  <a:satMod val="150000"/>
                </a:schemeClr>
              </a:solidFill>
            </a:endParaRPr>
          </a:p>
        </p:txBody>
      </p:sp>
      <p:sp>
        <p:nvSpPr>
          <p:cNvPr id="44034" name="Content Placeholder 1"/>
          <p:cNvSpPr>
            <a:spLocks noGrp="1"/>
          </p:cNvSpPr>
          <p:nvPr>
            <p:ph idx="1"/>
          </p:nvPr>
        </p:nvSpPr>
        <p:spPr>
          <a:xfrm>
            <a:off x="677334" y="2160589"/>
            <a:ext cx="9261796" cy="3880773"/>
          </a:xfrm>
        </p:spPr>
        <p:txBody>
          <a:bodyPr>
            <a:normAutofit/>
          </a:bodyPr>
          <a:lstStyle/>
          <a:p>
            <a:pPr eaLnBrk="1" hangingPunct="1"/>
            <a:r>
              <a:rPr lang="en-US" sz="2400" dirty="0" smtClean="0"/>
              <a:t>You have the right to:</a:t>
            </a:r>
          </a:p>
          <a:p>
            <a:pPr eaLnBrk="1" hangingPunct="1">
              <a:buFont typeface="Wingdings 3" pitchFamily="18" charset="2"/>
              <a:buNone/>
            </a:pPr>
            <a:endParaRPr lang="en-US" sz="2400" dirty="0" smtClean="0"/>
          </a:p>
          <a:p>
            <a:pPr lvl="1" eaLnBrk="1" hangingPunct="1"/>
            <a:r>
              <a:rPr lang="en-US" sz="2400" dirty="0"/>
              <a:t>A safe and healthful workplace </a:t>
            </a:r>
            <a:endParaRPr lang="en-US" sz="2400" b="1" dirty="0"/>
          </a:p>
          <a:p>
            <a:pPr lvl="1" eaLnBrk="1" hangingPunct="1"/>
            <a:r>
              <a:rPr lang="en-US" sz="2400" dirty="0"/>
              <a:t>Know about hazardous chemicals</a:t>
            </a:r>
            <a:endParaRPr lang="en-US" sz="2400" b="1" dirty="0"/>
          </a:p>
          <a:p>
            <a:pPr lvl="1" eaLnBrk="1" hangingPunct="1"/>
            <a:r>
              <a:rPr lang="en-US" sz="2400" dirty="0"/>
              <a:t>Information about injuries and illnesses in your workplace </a:t>
            </a:r>
            <a:endParaRPr lang="en-US" sz="2400" b="1" dirty="0"/>
          </a:p>
          <a:p>
            <a:pPr lvl="1" eaLnBrk="1" hangingPunct="1"/>
            <a:r>
              <a:rPr lang="en-US" sz="2400" dirty="0"/>
              <a:t>Complain or request hazard correction from employer </a:t>
            </a:r>
            <a:endParaRPr lang="en-US" sz="2400" b="1" dirty="0"/>
          </a:p>
          <a:p>
            <a:pPr eaLnBrk="1" hangingPunct="1"/>
            <a:endParaRPr lang="en-US" sz="2400" dirty="0" smtClean="0"/>
          </a:p>
        </p:txBody>
      </p:sp>
    </p:spTree>
    <p:extLst>
      <p:ext uri="{BB962C8B-B14F-4D97-AF65-F5344CB8AC3E}">
        <p14:creationId xmlns:p14="http://schemas.microsoft.com/office/powerpoint/2010/main" val="2040086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33400"/>
            <a:ext cx="6716598" cy="1313688"/>
          </a:xfrm>
        </p:spPr>
        <p:txBody>
          <a:bodyPr>
            <a:normAutofit/>
          </a:bodyPr>
          <a:lstStyle/>
          <a:p>
            <a:r>
              <a:rPr lang="en-US" sz="3200" dirty="0"/>
              <a:t>Employee Rights &amp; Responsibilities</a:t>
            </a:r>
            <a:br>
              <a:rPr lang="en-US" sz="3200" dirty="0"/>
            </a:br>
            <a:r>
              <a:rPr lang="en-US" sz="3200" b="1" i="1" dirty="0"/>
              <a:t>You have the right to:</a:t>
            </a:r>
            <a:endParaRPr lang="en-US" sz="3200" dirty="0"/>
          </a:p>
        </p:txBody>
      </p:sp>
      <p:sp>
        <p:nvSpPr>
          <p:cNvPr id="3" name="Content Placeholder 2"/>
          <p:cNvSpPr>
            <a:spLocks noGrp="1"/>
          </p:cNvSpPr>
          <p:nvPr>
            <p:ph idx="1"/>
          </p:nvPr>
        </p:nvSpPr>
        <p:spPr>
          <a:xfrm>
            <a:off x="518308" y="2067824"/>
            <a:ext cx="9288301" cy="4399237"/>
          </a:xfrm>
        </p:spPr>
        <p:txBody>
          <a:bodyPr>
            <a:noAutofit/>
          </a:bodyPr>
          <a:lstStyle/>
          <a:p>
            <a:r>
              <a:rPr lang="en-US" sz="2400" dirty="0"/>
              <a:t>File a confidential complaint with OSHA to </a:t>
            </a:r>
            <a:r>
              <a:rPr lang="en-US" sz="2400" dirty="0" smtClean="0"/>
              <a:t>have their </a:t>
            </a:r>
            <a:r>
              <a:rPr lang="en-US" sz="2400" dirty="0"/>
              <a:t>workplace inspected.</a:t>
            </a:r>
            <a:endParaRPr lang="en-US" sz="2400" dirty="0" smtClean="0"/>
          </a:p>
          <a:p>
            <a:r>
              <a:rPr lang="en-US" sz="2400" dirty="0" smtClean="0"/>
              <a:t>Receive </a:t>
            </a:r>
            <a:r>
              <a:rPr lang="en-US" sz="2400" dirty="0"/>
              <a:t>information and training about </a:t>
            </a:r>
            <a:r>
              <a:rPr lang="en-US" sz="2400" dirty="0" smtClean="0"/>
              <a:t>hazards, methods </a:t>
            </a:r>
            <a:r>
              <a:rPr lang="en-US" sz="2400" dirty="0"/>
              <a:t>to prevent harm, and the OSHA </a:t>
            </a:r>
            <a:r>
              <a:rPr lang="en-US" sz="2400" dirty="0" smtClean="0"/>
              <a:t>standards that </a:t>
            </a:r>
            <a:r>
              <a:rPr lang="en-US" sz="2400" dirty="0"/>
              <a:t>apply to their workplace. The training must </a:t>
            </a:r>
            <a:r>
              <a:rPr lang="en-US" sz="2400" dirty="0" smtClean="0"/>
              <a:t>be done </a:t>
            </a:r>
            <a:r>
              <a:rPr lang="en-US" sz="2400" dirty="0"/>
              <a:t>in a language and vocabulary workers </a:t>
            </a:r>
            <a:r>
              <a:rPr lang="en-US" sz="2400" dirty="0" smtClean="0"/>
              <a:t>can understand.</a:t>
            </a:r>
          </a:p>
          <a:p>
            <a:r>
              <a:rPr lang="en-US" sz="2400" dirty="0"/>
              <a:t>Get copies of their workplace medical </a:t>
            </a:r>
            <a:r>
              <a:rPr lang="en-US" sz="2400" dirty="0" smtClean="0"/>
              <a:t>records and exposure records.</a:t>
            </a:r>
            <a:endParaRPr lang="en-US" sz="2400" dirty="0"/>
          </a:p>
          <a:p>
            <a:r>
              <a:rPr lang="en-US" sz="2400" b="1" dirty="0"/>
              <a:t> </a:t>
            </a:r>
            <a:r>
              <a:rPr lang="en-US" sz="2400" dirty="0"/>
              <a:t>Participate in an OSHA inspection and speak </a:t>
            </a:r>
            <a:r>
              <a:rPr lang="en-US" sz="2400" dirty="0" smtClean="0"/>
              <a:t>in private </a:t>
            </a:r>
            <a:r>
              <a:rPr lang="en-US" sz="2400" dirty="0"/>
              <a:t>with the inspector.</a:t>
            </a:r>
          </a:p>
        </p:txBody>
      </p:sp>
    </p:spTree>
    <p:extLst>
      <p:ext uri="{BB962C8B-B14F-4D97-AF65-F5344CB8AC3E}">
        <p14:creationId xmlns:p14="http://schemas.microsoft.com/office/powerpoint/2010/main" val="2406198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0991" y="304800"/>
            <a:ext cx="6821455" cy="1143000"/>
          </a:xfrm>
        </p:spPr>
        <p:txBody>
          <a:bodyPr>
            <a:normAutofit fontScale="90000"/>
          </a:bodyPr>
          <a:lstStyle/>
          <a:p>
            <a:pPr algn="ctr">
              <a:defRPr/>
            </a:pPr>
            <a:r>
              <a:rPr lang="en-US" dirty="0"/>
              <a:t>Employee Rights &amp; </a:t>
            </a:r>
            <a:r>
              <a:rPr lang="en-US" dirty="0" smtClean="0"/>
              <a:t>Responsibilities Continued:</a:t>
            </a:r>
            <a:endParaRPr lang="en-US" dirty="0">
              <a:solidFill>
                <a:schemeClr val="accent1">
                  <a:satMod val="150000"/>
                </a:schemeClr>
              </a:solidFill>
            </a:endParaRPr>
          </a:p>
        </p:txBody>
      </p:sp>
      <p:sp>
        <p:nvSpPr>
          <p:cNvPr id="45058" name="Content Placeholder 1"/>
          <p:cNvSpPr>
            <a:spLocks noGrp="1"/>
          </p:cNvSpPr>
          <p:nvPr>
            <p:ph idx="1"/>
          </p:nvPr>
        </p:nvSpPr>
        <p:spPr>
          <a:xfrm>
            <a:off x="1550505" y="2057400"/>
            <a:ext cx="6949332" cy="4389120"/>
          </a:xfrm>
        </p:spPr>
        <p:txBody>
          <a:bodyPr>
            <a:normAutofit/>
          </a:bodyPr>
          <a:lstStyle/>
          <a:p>
            <a:r>
              <a:rPr lang="en-US" sz="2400" dirty="0"/>
              <a:t>File a complaint with OSHA if they have </a:t>
            </a:r>
            <a:r>
              <a:rPr lang="en-US" sz="2400" dirty="0" smtClean="0"/>
              <a:t>been retaliated </a:t>
            </a:r>
            <a:r>
              <a:rPr lang="en-US" sz="2400" dirty="0"/>
              <a:t>or discriminated against by </a:t>
            </a:r>
            <a:r>
              <a:rPr lang="en-US" sz="2400" dirty="0" smtClean="0"/>
              <a:t>their employer </a:t>
            </a:r>
            <a:r>
              <a:rPr lang="en-US" sz="2400" dirty="0"/>
              <a:t>as the result of requesting an </a:t>
            </a:r>
            <a:r>
              <a:rPr lang="en-US" sz="2400" dirty="0" smtClean="0"/>
              <a:t>inspection or </a:t>
            </a:r>
            <a:r>
              <a:rPr lang="en-US" sz="2400" dirty="0"/>
              <a:t>using any of their other rights under the OSH Act</a:t>
            </a:r>
            <a:r>
              <a:rPr lang="en-US" sz="2400" dirty="0" smtClean="0"/>
              <a:t>. </a:t>
            </a:r>
          </a:p>
          <a:p>
            <a:r>
              <a:rPr lang="en-US" sz="2400" dirty="0"/>
              <a:t>File a complaint if punished or </a:t>
            </a:r>
            <a:r>
              <a:rPr lang="en-US" sz="2400" dirty="0" smtClean="0"/>
              <a:t>discriminated against </a:t>
            </a:r>
            <a:r>
              <a:rPr lang="en-US" sz="2400" dirty="0"/>
              <a:t>for acting as a “whistleblower” under </a:t>
            </a:r>
            <a:r>
              <a:rPr lang="en-US" sz="2400" dirty="0" smtClean="0"/>
              <a:t>the additional 21 </a:t>
            </a:r>
            <a:r>
              <a:rPr lang="en-US" sz="2400" dirty="0"/>
              <a:t>federal statutes for which OSHA </a:t>
            </a:r>
            <a:r>
              <a:rPr lang="en-US" sz="2400" dirty="0" smtClean="0"/>
              <a:t>has jurisdiction</a:t>
            </a:r>
            <a:r>
              <a:rPr lang="en-US" sz="2400" dirty="0"/>
              <a:t>.</a:t>
            </a:r>
            <a:endParaRPr lang="en-US" sz="2400" b="1" i="1" dirty="0" smtClean="0"/>
          </a:p>
        </p:txBody>
      </p:sp>
    </p:spTree>
    <p:extLst>
      <p:ext uri="{BB962C8B-B14F-4D97-AF65-F5344CB8AC3E}">
        <p14:creationId xmlns:p14="http://schemas.microsoft.com/office/powerpoint/2010/main" val="2770814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Whistleblower Protection</a:t>
            </a:r>
          </a:p>
        </p:txBody>
      </p:sp>
      <p:pic>
        <p:nvPicPr>
          <p:cNvPr id="8" name="Picture 7" descr="this picture is the web page, taken off osha.gov that has the protection program for exercising your safety and health rights. " title="Whistleblower Protection Web P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8122" y="1764760"/>
            <a:ext cx="7619290" cy="4124304"/>
          </a:xfrm>
          <a:prstGeom prst="rect">
            <a:avLst/>
          </a:prstGeom>
        </p:spPr>
      </p:pic>
      <p:sp>
        <p:nvSpPr>
          <p:cNvPr id="3" name="Rectangle 2"/>
          <p:cNvSpPr/>
          <p:nvPr/>
        </p:nvSpPr>
        <p:spPr>
          <a:xfrm>
            <a:off x="3033331" y="6216134"/>
            <a:ext cx="4083234" cy="400110"/>
          </a:xfrm>
          <a:prstGeom prst="rect">
            <a:avLst/>
          </a:prstGeom>
        </p:spPr>
        <p:txBody>
          <a:bodyPr wrap="none">
            <a:spAutoFit/>
          </a:bodyPr>
          <a:lstStyle/>
          <a:p>
            <a:r>
              <a:rPr lang="en-US" sz="2000" dirty="0"/>
              <a:t>http://www.whistleblowers.gov/ </a:t>
            </a:r>
          </a:p>
        </p:txBody>
      </p:sp>
    </p:spTree>
    <p:extLst>
      <p:ext uri="{BB962C8B-B14F-4D97-AF65-F5344CB8AC3E}">
        <p14:creationId xmlns:p14="http://schemas.microsoft.com/office/powerpoint/2010/main" val="79077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types of Protective Systems</a:t>
            </a:r>
            <a:endParaRPr lang="en-US" dirty="0"/>
          </a:p>
        </p:txBody>
      </p:sp>
      <p:sp>
        <p:nvSpPr>
          <p:cNvPr id="3" name="Content Placeholder 2"/>
          <p:cNvSpPr>
            <a:spLocks noGrp="1"/>
          </p:cNvSpPr>
          <p:nvPr>
            <p:ph idx="1"/>
          </p:nvPr>
        </p:nvSpPr>
        <p:spPr>
          <a:xfrm>
            <a:off x="677333" y="2160589"/>
            <a:ext cx="9288301" cy="3880773"/>
          </a:xfrm>
        </p:spPr>
        <p:txBody>
          <a:bodyPr>
            <a:normAutofit/>
          </a:bodyPr>
          <a:lstStyle/>
          <a:p>
            <a:r>
              <a:rPr lang="en-US" sz="2400" b="1" dirty="0"/>
              <a:t>Benching</a:t>
            </a:r>
            <a:r>
              <a:rPr lang="en-US" sz="2400" dirty="0"/>
              <a:t>- means a method of protecting workers from cave-ins by excavating the sides of an excavation to form one or a series of horizontal levels or steps, usually with vertical or </a:t>
            </a:r>
            <a:r>
              <a:rPr lang="en-US" sz="2400" dirty="0" smtClean="0"/>
              <a:t>near vertical </a:t>
            </a:r>
            <a:r>
              <a:rPr lang="en-US" sz="2400" dirty="0"/>
              <a:t>surfaces between levels. Benching </a:t>
            </a:r>
            <a:r>
              <a:rPr lang="en-US" sz="2400" b="1" dirty="0" smtClean="0"/>
              <a:t>cannot </a:t>
            </a:r>
            <a:r>
              <a:rPr lang="en-US" sz="2400" b="1" dirty="0"/>
              <a:t>be done </a:t>
            </a:r>
            <a:r>
              <a:rPr lang="en-US" sz="2400" b="1" dirty="0" smtClean="0"/>
              <a:t>in Type </a:t>
            </a:r>
            <a:r>
              <a:rPr lang="en-US" sz="2400" b="1" dirty="0"/>
              <a:t>C soil</a:t>
            </a:r>
            <a:r>
              <a:rPr lang="en-US" sz="2400" dirty="0" smtClean="0"/>
              <a:t>.</a:t>
            </a:r>
          </a:p>
          <a:p>
            <a:r>
              <a:rPr lang="en-US" sz="2400" b="1" dirty="0" smtClean="0"/>
              <a:t>Sloping</a:t>
            </a:r>
            <a:r>
              <a:rPr lang="en-US" sz="2400" dirty="0" smtClean="0"/>
              <a:t>- </a:t>
            </a:r>
            <a:r>
              <a:rPr lang="en-US" sz="2400" dirty="0"/>
              <a:t>involves cutting back the trench wall at an angle inclined away from the excavation</a:t>
            </a:r>
            <a:r>
              <a:rPr lang="en-US" sz="2400" dirty="0" smtClean="0"/>
              <a:t>.</a:t>
            </a:r>
          </a:p>
        </p:txBody>
      </p:sp>
    </p:spTree>
    <p:extLst>
      <p:ext uri="{BB962C8B-B14F-4D97-AF65-F5344CB8AC3E}">
        <p14:creationId xmlns:p14="http://schemas.microsoft.com/office/powerpoint/2010/main" val="171752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types of Protective </a:t>
            </a:r>
            <a:r>
              <a:rPr lang="en-US" dirty="0" smtClean="0"/>
              <a:t>Systems Continued</a:t>
            </a:r>
            <a:endParaRPr lang="en-US" dirty="0"/>
          </a:p>
        </p:txBody>
      </p:sp>
      <p:sp>
        <p:nvSpPr>
          <p:cNvPr id="3" name="Content Placeholder 2"/>
          <p:cNvSpPr>
            <a:spLocks noGrp="1"/>
          </p:cNvSpPr>
          <p:nvPr>
            <p:ph idx="1"/>
          </p:nvPr>
        </p:nvSpPr>
        <p:spPr>
          <a:xfrm>
            <a:off x="677333" y="2160590"/>
            <a:ext cx="8970249" cy="3113776"/>
          </a:xfrm>
        </p:spPr>
        <p:txBody>
          <a:bodyPr/>
          <a:lstStyle/>
          <a:p>
            <a:r>
              <a:rPr lang="en-US" sz="2400" b="1" dirty="0"/>
              <a:t>Shoring</a:t>
            </a:r>
            <a:r>
              <a:rPr lang="en-US" sz="2400" dirty="0"/>
              <a:t>- requires installing aluminum hydraulic or other types of supports to prevent soil movement and cave-ins.</a:t>
            </a:r>
          </a:p>
          <a:p>
            <a:r>
              <a:rPr lang="en-US" sz="2400" b="1" dirty="0"/>
              <a:t>Shielding</a:t>
            </a:r>
            <a:r>
              <a:rPr lang="en-US" sz="2400" dirty="0"/>
              <a:t>- </a:t>
            </a:r>
            <a:r>
              <a:rPr lang="en-US" sz="2400" dirty="0" smtClean="0"/>
              <a:t> </a:t>
            </a:r>
            <a:r>
              <a:rPr lang="en-US" sz="2400" dirty="0"/>
              <a:t>protects workers by using trench boxes or other types of supports to prevent soil cave-ins. </a:t>
            </a:r>
            <a:endParaRPr lang="en-US" sz="2400" dirty="0" smtClean="0"/>
          </a:p>
          <a:p>
            <a:r>
              <a:rPr lang="en-US" sz="2400" b="1" dirty="0" smtClean="0"/>
              <a:t>Combination</a:t>
            </a:r>
            <a:r>
              <a:rPr lang="en-US" sz="2400" dirty="0" smtClean="0"/>
              <a:t>- using more than one type of protective system at the same time.</a:t>
            </a:r>
            <a:endParaRPr lang="en-US" sz="2400" dirty="0"/>
          </a:p>
          <a:p>
            <a:endParaRPr lang="en-US" dirty="0"/>
          </a:p>
        </p:txBody>
      </p:sp>
    </p:spTree>
    <p:extLst>
      <p:ext uri="{BB962C8B-B14F-4D97-AF65-F5344CB8AC3E}">
        <p14:creationId xmlns:p14="http://schemas.microsoft.com/office/powerpoint/2010/main" val="2323259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Benching</a:t>
            </a:r>
            <a:endParaRPr lang="en-US" dirty="0"/>
          </a:p>
        </p:txBody>
      </p:sp>
    </p:spTree>
    <p:extLst>
      <p:ext uri="{BB962C8B-B14F-4D97-AF65-F5344CB8AC3E}">
        <p14:creationId xmlns:p14="http://schemas.microsoft.com/office/powerpoint/2010/main" val="54226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Benching</a:t>
            </a:r>
            <a:endParaRPr lang="en-US" dirty="0"/>
          </a:p>
        </p:txBody>
      </p:sp>
      <p:sp>
        <p:nvSpPr>
          <p:cNvPr id="3" name="Content Placeholder 2"/>
          <p:cNvSpPr>
            <a:spLocks noGrp="1"/>
          </p:cNvSpPr>
          <p:nvPr>
            <p:ph sz="half" idx="1"/>
          </p:nvPr>
        </p:nvSpPr>
        <p:spPr>
          <a:xfrm>
            <a:off x="677334" y="2319615"/>
            <a:ext cx="7499257" cy="3880772"/>
          </a:xfrm>
        </p:spPr>
        <p:txBody>
          <a:bodyPr>
            <a:normAutofit/>
          </a:bodyPr>
          <a:lstStyle/>
          <a:p>
            <a:r>
              <a:rPr lang="en-US" sz="2400" dirty="0" smtClean="0"/>
              <a:t>Benching can only be used for type A and B soils</a:t>
            </a:r>
          </a:p>
          <a:p>
            <a:r>
              <a:rPr lang="en-US" sz="2400" dirty="0" smtClean="0"/>
              <a:t>If it is type C sloping or some other means of protection must be used</a:t>
            </a:r>
          </a:p>
          <a:p>
            <a:r>
              <a:rPr lang="en-US" sz="2400" dirty="0" smtClean="0"/>
              <a:t>Benching is cutting into sides of excavations and making stair like shelves into the sides  </a:t>
            </a:r>
            <a:endParaRPr lang="en-US" sz="2400" dirty="0"/>
          </a:p>
        </p:txBody>
      </p:sp>
    </p:spTree>
    <p:extLst>
      <p:ext uri="{BB962C8B-B14F-4D97-AF65-F5344CB8AC3E}">
        <p14:creationId xmlns:p14="http://schemas.microsoft.com/office/powerpoint/2010/main" val="2165681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Benching type a soil</a:t>
            </a:r>
            <a:endParaRPr lang="en-US" dirty="0"/>
          </a:p>
        </p:txBody>
      </p:sp>
      <p:sp>
        <p:nvSpPr>
          <p:cNvPr id="3" name="Content Placeholder 2"/>
          <p:cNvSpPr>
            <a:spLocks noGrp="1"/>
          </p:cNvSpPr>
          <p:nvPr>
            <p:ph idx="1"/>
          </p:nvPr>
        </p:nvSpPr>
        <p:spPr>
          <a:xfrm>
            <a:off x="677334" y="2160589"/>
            <a:ext cx="9248544" cy="3880773"/>
          </a:xfrm>
        </p:spPr>
        <p:txBody>
          <a:bodyPr>
            <a:normAutofit/>
          </a:bodyPr>
          <a:lstStyle/>
          <a:p>
            <a:r>
              <a:rPr lang="en-US" altLang="en-US" sz="2400" dirty="0"/>
              <a:t>All benched excavations 20 feet or less in depth shall have a maximum allowable slope of 3/4 to 1 and maximum bench dimensions as follows</a:t>
            </a:r>
            <a:endParaRPr lang="en-US" sz="2400" dirty="0"/>
          </a:p>
        </p:txBody>
      </p:sp>
      <p:pic>
        <p:nvPicPr>
          <p:cNvPr id="3074" name="Picture 2" descr="Simple Benc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3517629"/>
            <a:ext cx="406717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Multiple Ben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1100" y="3642235"/>
            <a:ext cx="386715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42398" y="5690209"/>
            <a:ext cx="2344553" cy="461665"/>
          </a:xfrm>
          <a:prstGeom prst="rect">
            <a:avLst/>
          </a:prstGeom>
        </p:spPr>
        <p:txBody>
          <a:bodyPr wrap="none">
            <a:spAutoFit/>
          </a:bodyPr>
          <a:lstStyle/>
          <a:p>
            <a:pPr lvl="0" algn="ctr" eaLnBrk="0" fontAlgn="base" hangingPunct="0">
              <a:spcBef>
                <a:spcPct val="0"/>
              </a:spcBef>
              <a:spcAft>
                <a:spcPct val="0"/>
              </a:spcAft>
            </a:pPr>
            <a:r>
              <a:rPr lang="en-US" altLang="en-US" sz="2400" dirty="0"/>
              <a:t>MULTIPLE </a:t>
            </a:r>
            <a:r>
              <a:rPr lang="en-US" altLang="en-US" sz="2000" dirty="0"/>
              <a:t>BENCH</a:t>
            </a:r>
          </a:p>
        </p:txBody>
      </p:sp>
      <p:sp>
        <p:nvSpPr>
          <p:cNvPr id="6" name="Rectangle 5"/>
          <p:cNvSpPr/>
          <p:nvPr/>
        </p:nvSpPr>
        <p:spPr>
          <a:xfrm>
            <a:off x="7057818" y="5734349"/>
            <a:ext cx="2143537" cy="461665"/>
          </a:xfrm>
          <a:prstGeom prst="rect">
            <a:avLst/>
          </a:prstGeom>
        </p:spPr>
        <p:txBody>
          <a:bodyPr wrap="none">
            <a:spAutoFit/>
          </a:bodyPr>
          <a:lstStyle/>
          <a:p>
            <a:pPr lvl="0" algn="ctr" eaLnBrk="0" fontAlgn="base" hangingPunct="0">
              <a:spcBef>
                <a:spcPct val="0"/>
              </a:spcBef>
              <a:spcAft>
                <a:spcPct val="0"/>
              </a:spcAft>
            </a:pPr>
            <a:r>
              <a:rPr lang="en-US" altLang="en-US" sz="2400" dirty="0"/>
              <a:t>SIMPLE BENCH</a:t>
            </a:r>
          </a:p>
        </p:txBody>
      </p:sp>
    </p:spTree>
    <p:extLst>
      <p:ext uri="{BB962C8B-B14F-4D97-AF65-F5344CB8AC3E}">
        <p14:creationId xmlns:p14="http://schemas.microsoft.com/office/powerpoint/2010/main" val="279218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Sloping</a:t>
            </a:r>
            <a:endParaRPr lang="en-US" dirty="0"/>
          </a:p>
        </p:txBody>
      </p:sp>
    </p:spTree>
    <p:extLst>
      <p:ext uri="{BB962C8B-B14F-4D97-AF65-F5344CB8AC3E}">
        <p14:creationId xmlns:p14="http://schemas.microsoft.com/office/powerpoint/2010/main" val="3786836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1861</Words>
  <Application>Microsoft Office PowerPoint</Application>
  <PresentationFormat>Widescreen</PresentationFormat>
  <Paragraphs>184</Paragraphs>
  <Slides>38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 3</vt:lpstr>
      <vt:lpstr>Facet</vt:lpstr>
      <vt:lpstr>Protective Systems</vt:lpstr>
      <vt:lpstr>Objectives:</vt:lpstr>
      <vt:lpstr>October 2015 through September 2016</vt:lpstr>
      <vt:lpstr>4 types of Protective Systems</vt:lpstr>
      <vt:lpstr>4 types of Protective Systems Continued</vt:lpstr>
      <vt:lpstr>Benching</vt:lpstr>
      <vt:lpstr>How to use Benching</vt:lpstr>
      <vt:lpstr>Benching type a soil</vt:lpstr>
      <vt:lpstr>Sloping</vt:lpstr>
      <vt:lpstr>Sloping </vt:lpstr>
      <vt:lpstr>How to determine Sloping </vt:lpstr>
      <vt:lpstr>Simple Sloping type a soil</vt:lpstr>
      <vt:lpstr>Shoring</vt:lpstr>
      <vt:lpstr>Timber Shoring</vt:lpstr>
      <vt:lpstr>Hydraulic Shoring</vt:lpstr>
      <vt:lpstr>Hydraulic Shoring </vt:lpstr>
      <vt:lpstr>Pneumatic Shoring</vt:lpstr>
      <vt:lpstr>Pneumatic Shoring continued</vt:lpstr>
      <vt:lpstr>Sloping and shoring part 1</vt:lpstr>
      <vt:lpstr>Sloping and shoring part 2</vt:lpstr>
      <vt:lpstr>Shielding</vt:lpstr>
      <vt:lpstr>Shielding </vt:lpstr>
      <vt:lpstr>How to use Shielding</vt:lpstr>
      <vt:lpstr>Use of shielding </vt:lpstr>
      <vt:lpstr>Spoil Piles</vt:lpstr>
      <vt:lpstr>Spoil Pile </vt:lpstr>
      <vt:lpstr>Spoil Pile Continued</vt:lpstr>
      <vt:lpstr>Improper placement of spoil pile </vt:lpstr>
      <vt:lpstr>Hazard identification</vt:lpstr>
      <vt:lpstr>Hazard identification 1</vt:lpstr>
      <vt:lpstr>Hazard identification 2</vt:lpstr>
      <vt:lpstr>Hazard identification 3</vt:lpstr>
      <vt:lpstr>Worker Rights and responsibilities</vt:lpstr>
      <vt:lpstr>Employee Rights &amp; Responsibilities Occupational Safety and Health Act of 1970</vt:lpstr>
      <vt:lpstr>Employee Rights &amp; Responsibilities</vt:lpstr>
      <vt:lpstr>Employee Rights &amp; Responsibilities You have the right to:</vt:lpstr>
      <vt:lpstr>Employee Rights &amp; Responsibilities Continued:</vt:lpstr>
      <vt:lpstr>Whistleblower Protection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2020-06-09T16:07:45Z</dcterms:created>
  <dcterms:modified xsi:type="dcterms:W3CDTF">2020-06-09T16:46:20Z</dcterms:modified>
</cp:coreProperties>
</file>