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14"/>
  </p:notesMasterIdLst>
  <p:handoutMasterIdLst>
    <p:handoutMasterId r:id="rId15"/>
  </p:handoutMasterIdLst>
  <p:sldIdLst>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648"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6F1ED305-F460-40C6-BF5C-2195A858C314}" type="datetimeFigureOut">
              <a:rPr lang="en-US" smtClean="0"/>
              <a:t>5/15/2020</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6E9FE14B-4D43-4C3C-A71B-B9D1A0125032}" type="slidenum">
              <a:rPr lang="en-US" smtClean="0"/>
              <a:t>‹#›</a:t>
            </a:fld>
            <a:endParaRPr lang="en-US"/>
          </a:p>
        </p:txBody>
      </p:sp>
    </p:spTree>
    <p:extLst>
      <p:ext uri="{BB962C8B-B14F-4D97-AF65-F5344CB8AC3E}">
        <p14:creationId xmlns:p14="http://schemas.microsoft.com/office/powerpoint/2010/main" val="285228606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D2955671-8FEA-4110-8E9F-84B07E545208}" type="datetimeFigureOut">
              <a:rPr lang="en-US" smtClean="0"/>
              <a:t>5/15/2020</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379D3046-9BE5-4C4D-92F8-BD2FC1D0FE82}" type="slidenum">
              <a:rPr lang="en-US" smtClean="0"/>
              <a:t>‹#›</a:t>
            </a:fld>
            <a:endParaRPr lang="en-US"/>
          </a:p>
        </p:txBody>
      </p:sp>
    </p:spTree>
    <p:extLst>
      <p:ext uri="{BB962C8B-B14F-4D97-AF65-F5344CB8AC3E}">
        <p14:creationId xmlns:p14="http://schemas.microsoft.com/office/powerpoint/2010/main" val="40048284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8EEF444-9CFD-4D8B-BA37-0D5C66633FC7}" type="slidenum">
              <a:rPr lang="en-US" altLang="en-US">
                <a:solidFill>
                  <a:prstClr val="black"/>
                </a:solidFill>
              </a:rPr>
              <a:pPr/>
              <a:t>2</a:t>
            </a:fld>
            <a:endParaRPr lang="en-US" altLang="en-US">
              <a:solidFill>
                <a:prstClr val="black"/>
              </a:solidFill>
            </a:endParaRPr>
          </a:p>
        </p:txBody>
      </p:sp>
      <p:sp>
        <p:nvSpPr>
          <p:cNvPr id="312322" name="Rectangle 2"/>
          <p:cNvSpPr>
            <a:spLocks noGrp="1" noRot="1" noChangeAspect="1" noChangeArrowheads="1" noTextEdit="1"/>
          </p:cNvSpPr>
          <p:nvPr>
            <p:ph type="sldImg"/>
          </p:nvPr>
        </p:nvSpPr>
        <p:spPr>
          <a:ln/>
        </p:spPr>
      </p:sp>
      <p:sp>
        <p:nvSpPr>
          <p:cNvPr id="31232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6201EE5-C5FE-49B3-8AB8-9AECA42CB0C2}" type="slidenum">
              <a:rPr lang="en-US" altLang="en-US">
                <a:solidFill>
                  <a:prstClr val="black"/>
                </a:solidFill>
              </a:rPr>
              <a:pPr/>
              <a:t>11</a:t>
            </a:fld>
            <a:endParaRPr lang="en-US" altLang="en-US">
              <a:solidFill>
                <a:prstClr val="black"/>
              </a:solidFill>
            </a:endParaRPr>
          </a:p>
        </p:txBody>
      </p:sp>
      <p:sp>
        <p:nvSpPr>
          <p:cNvPr id="321538" name="Rectangle 2"/>
          <p:cNvSpPr>
            <a:spLocks noGrp="1" noRot="1" noChangeAspect="1" noChangeArrowheads="1" noTextEdit="1"/>
          </p:cNvSpPr>
          <p:nvPr>
            <p:ph type="sldImg"/>
          </p:nvPr>
        </p:nvSpPr>
        <p:spPr>
          <a:ln/>
        </p:spPr>
      </p:sp>
      <p:sp>
        <p:nvSpPr>
          <p:cNvPr id="32153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4C6E88A-9B75-4319-AA6B-0FB53BA772C8}" type="slidenum">
              <a:rPr lang="en-US" altLang="en-US">
                <a:solidFill>
                  <a:prstClr val="black"/>
                </a:solidFill>
              </a:rPr>
              <a:pPr/>
              <a:t>3</a:t>
            </a:fld>
            <a:endParaRPr lang="en-US" altLang="en-US">
              <a:solidFill>
                <a:prstClr val="black"/>
              </a:solidFill>
            </a:endParaRPr>
          </a:p>
        </p:txBody>
      </p:sp>
      <p:sp>
        <p:nvSpPr>
          <p:cNvPr id="313346" name="Rectangle 2"/>
          <p:cNvSpPr>
            <a:spLocks noGrp="1" noRot="1" noChangeAspect="1" noChangeArrowheads="1" noTextEdit="1"/>
          </p:cNvSpPr>
          <p:nvPr>
            <p:ph type="sldImg"/>
          </p:nvPr>
        </p:nvSpPr>
        <p:spPr>
          <a:ln/>
        </p:spPr>
      </p:sp>
      <p:sp>
        <p:nvSpPr>
          <p:cNvPr id="31334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E6274E5-E8E3-4A74-91A5-816FE297C84D}" type="slidenum">
              <a:rPr lang="en-US" altLang="en-US">
                <a:solidFill>
                  <a:prstClr val="black"/>
                </a:solidFill>
              </a:rPr>
              <a:pPr/>
              <a:t>4</a:t>
            </a:fld>
            <a:endParaRPr lang="en-US" altLang="en-US">
              <a:solidFill>
                <a:prstClr val="black"/>
              </a:solidFill>
            </a:endParaRPr>
          </a:p>
        </p:txBody>
      </p:sp>
      <p:sp>
        <p:nvSpPr>
          <p:cNvPr id="314370" name="Rectangle 2"/>
          <p:cNvSpPr>
            <a:spLocks noGrp="1" noRot="1" noChangeAspect="1" noChangeArrowheads="1" noTextEdit="1"/>
          </p:cNvSpPr>
          <p:nvPr>
            <p:ph type="sldImg"/>
          </p:nvPr>
        </p:nvSpPr>
        <p:spPr>
          <a:ln/>
        </p:spPr>
      </p:sp>
      <p:sp>
        <p:nvSpPr>
          <p:cNvPr id="31437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3324666-38A7-4A84-8E49-856C2264171D}" type="slidenum">
              <a:rPr lang="en-US" altLang="en-US">
                <a:solidFill>
                  <a:prstClr val="black"/>
                </a:solidFill>
              </a:rPr>
              <a:pPr/>
              <a:t>5</a:t>
            </a:fld>
            <a:endParaRPr lang="en-US" altLang="en-US">
              <a:solidFill>
                <a:prstClr val="black"/>
              </a:solidFill>
            </a:endParaRPr>
          </a:p>
        </p:txBody>
      </p:sp>
      <p:sp>
        <p:nvSpPr>
          <p:cNvPr id="315394" name="Rectangle 2"/>
          <p:cNvSpPr>
            <a:spLocks noGrp="1" noRot="1" noChangeAspect="1" noChangeArrowheads="1" noTextEdit="1"/>
          </p:cNvSpPr>
          <p:nvPr>
            <p:ph type="sldImg"/>
          </p:nvPr>
        </p:nvSpPr>
        <p:spPr>
          <a:ln/>
        </p:spPr>
      </p:sp>
      <p:sp>
        <p:nvSpPr>
          <p:cNvPr id="31539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354FD26-69F3-4879-A3AE-3B32D2D183E7}" type="slidenum">
              <a:rPr lang="en-US" altLang="en-US">
                <a:solidFill>
                  <a:prstClr val="black"/>
                </a:solidFill>
              </a:rPr>
              <a:pPr/>
              <a:t>6</a:t>
            </a:fld>
            <a:endParaRPr lang="en-US" altLang="en-US">
              <a:solidFill>
                <a:prstClr val="black"/>
              </a:solidFill>
            </a:endParaRPr>
          </a:p>
        </p:txBody>
      </p:sp>
      <p:sp>
        <p:nvSpPr>
          <p:cNvPr id="316418" name="Rectangle 2"/>
          <p:cNvSpPr>
            <a:spLocks noGrp="1" noRot="1" noChangeAspect="1" noChangeArrowheads="1" noTextEdit="1"/>
          </p:cNvSpPr>
          <p:nvPr>
            <p:ph type="sldImg"/>
          </p:nvPr>
        </p:nvSpPr>
        <p:spPr>
          <a:ln/>
        </p:spPr>
      </p:sp>
      <p:sp>
        <p:nvSpPr>
          <p:cNvPr id="31641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12F144A-BCE2-4DD4-AFF8-9E00765D5D86}" type="slidenum">
              <a:rPr lang="en-US" altLang="en-US">
                <a:solidFill>
                  <a:prstClr val="black"/>
                </a:solidFill>
              </a:rPr>
              <a:pPr/>
              <a:t>7</a:t>
            </a:fld>
            <a:endParaRPr lang="en-US" altLang="en-US">
              <a:solidFill>
                <a:prstClr val="black"/>
              </a:solidFill>
            </a:endParaRPr>
          </a:p>
        </p:txBody>
      </p:sp>
      <p:sp>
        <p:nvSpPr>
          <p:cNvPr id="317442" name="Rectangle 2"/>
          <p:cNvSpPr>
            <a:spLocks noGrp="1" noRot="1" noChangeAspect="1" noChangeArrowheads="1" noTextEdit="1"/>
          </p:cNvSpPr>
          <p:nvPr>
            <p:ph type="sldImg"/>
          </p:nvPr>
        </p:nvSpPr>
        <p:spPr>
          <a:ln/>
        </p:spPr>
      </p:sp>
      <p:sp>
        <p:nvSpPr>
          <p:cNvPr id="31744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DB1CA4F-BA5B-487A-93AA-CECA95AD52B7}" type="slidenum">
              <a:rPr lang="en-US" altLang="en-US">
                <a:solidFill>
                  <a:prstClr val="black"/>
                </a:solidFill>
              </a:rPr>
              <a:pPr/>
              <a:t>8</a:t>
            </a:fld>
            <a:endParaRPr lang="en-US" altLang="en-US">
              <a:solidFill>
                <a:prstClr val="black"/>
              </a:solidFill>
            </a:endParaRPr>
          </a:p>
        </p:txBody>
      </p:sp>
      <p:sp>
        <p:nvSpPr>
          <p:cNvPr id="318466" name="Rectangle 2"/>
          <p:cNvSpPr>
            <a:spLocks noGrp="1" noRot="1" noChangeAspect="1" noChangeArrowheads="1" noTextEdit="1"/>
          </p:cNvSpPr>
          <p:nvPr>
            <p:ph type="sldImg"/>
          </p:nvPr>
        </p:nvSpPr>
        <p:spPr>
          <a:ln/>
        </p:spPr>
      </p:sp>
      <p:sp>
        <p:nvSpPr>
          <p:cNvPr id="31846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536095D-F789-42B3-BFFE-7F21DD0324E7}" type="slidenum">
              <a:rPr lang="en-US" altLang="en-US">
                <a:solidFill>
                  <a:prstClr val="black"/>
                </a:solidFill>
              </a:rPr>
              <a:pPr/>
              <a:t>9</a:t>
            </a:fld>
            <a:endParaRPr lang="en-US" altLang="en-US">
              <a:solidFill>
                <a:prstClr val="black"/>
              </a:solidFill>
            </a:endParaRPr>
          </a:p>
        </p:txBody>
      </p:sp>
      <p:sp>
        <p:nvSpPr>
          <p:cNvPr id="319490" name="Rectangle 2"/>
          <p:cNvSpPr>
            <a:spLocks noGrp="1" noRot="1" noChangeAspect="1" noChangeArrowheads="1" noTextEdit="1"/>
          </p:cNvSpPr>
          <p:nvPr>
            <p:ph type="sldImg"/>
          </p:nvPr>
        </p:nvSpPr>
        <p:spPr>
          <a:ln/>
        </p:spPr>
      </p:sp>
      <p:sp>
        <p:nvSpPr>
          <p:cNvPr id="31949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6C8E92A-37B6-4B1B-8A0E-3489C8FFF07D}" type="slidenum">
              <a:rPr lang="en-US" altLang="en-US">
                <a:solidFill>
                  <a:prstClr val="black"/>
                </a:solidFill>
              </a:rPr>
              <a:pPr/>
              <a:t>10</a:t>
            </a:fld>
            <a:endParaRPr lang="en-US" altLang="en-US">
              <a:solidFill>
                <a:prstClr val="black"/>
              </a:solidFill>
            </a:endParaRPr>
          </a:p>
        </p:txBody>
      </p:sp>
      <p:sp>
        <p:nvSpPr>
          <p:cNvPr id="320514" name="Rectangle 2"/>
          <p:cNvSpPr>
            <a:spLocks noGrp="1" noRot="1" noChangeAspect="1" noChangeArrowheads="1" noTextEdit="1"/>
          </p:cNvSpPr>
          <p:nvPr>
            <p:ph type="sldImg"/>
          </p:nvPr>
        </p:nvSpPr>
        <p:spPr>
          <a:ln/>
        </p:spPr>
      </p:sp>
      <p:sp>
        <p:nvSpPr>
          <p:cNvPr id="320515" name="Rectangle 3"/>
          <p:cNvSpPr>
            <a:spLocks noGrp="1" noChangeArrowheads="1"/>
          </p:cNvSpPr>
          <p:nvPr>
            <p:ph type="body" idx="1"/>
          </p:nvPr>
        </p:nvSpPr>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31D8F72-44B8-4DCE-8E8D-11F25E77BA58}" type="datetimeFigureOut">
              <a:rPr lang="en-US" smtClean="0">
                <a:solidFill>
                  <a:prstClr val="black">
                    <a:tint val="75000"/>
                  </a:prstClr>
                </a:solidFill>
              </a:rPr>
              <a:pPr/>
              <a:t>5/15/2020</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316093E-ACF6-4AB2-8DBB-CCD684BF8F1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804889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31D8F72-44B8-4DCE-8E8D-11F25E77BA58}" type="datetimeFigureOut">
              <a:rPr lang="en-US" smtClean="0">
                <a:solidFill>
                  <a:prstClr val="black">
                    <a:tint val="75000"/>
                  </a:prstClr>
                </a:solidFill>
              </a:rPr>
              <a:pPr/>
              <a:t>5/15/2020</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316093E-ACF6-4AB2-8DBB-CCD684BF8F1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718192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31D8F72-44B8-4DCE-8E8D-11F25E77BA58}" type="datetimeFigureOut">
              <a:rPr lang="en-US" smtClean="0">
                <a:solidFill>
                  <a:prstClr val="black">
                    <a:tint val="75000"/>
                  </a:prstClr>
                </a:solidFill>
              </a:rPr>
              <a:pPr/>
              <a:t>5/15/2020</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316093E-ACF6-4AB2-8DBB-CCD684BF8F1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388829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307447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396591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98233879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304800"/>
            <a:ext cx="4038600" cy="6324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304800"/>
            <a:ext cx="4038600" cy="6324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786495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4066967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Tree>
    <p:extLst>
      <p:ext uri="{BB962C8B-B14F-4D97-AF65-F5344CB8AC3E}">
        <p14:creationId xmlns:p14="http://schemas.microsoft.com/office/powerpoint/2010/main" val="128303411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18593087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1095976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31D8F72-44B8-4DCE-8E8D-11F25E77BA58}" type="datetimeFigureOut">
              <a:rPr lang="en-US" smtClean="0">
                <a:solidFill>
                  <a:prstClr val="black">
                    <a:tint val="75000"/>
                  </a:prstClr>
                </a:solidFill>
              </a:rPr>
              <a:pPr/>
              <a:t>5/15/2020</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316093E-ACF6-4AB2-8DBB-CCD684BF8F1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3903476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70811051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3103058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6354762"/>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63547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747934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31D8F72-44B8-4DCE-8E8D-11F25E77BA58}" type="datetimeFigureOut">
              <a:rPr lang="en-US" smtClean="0">
                <a:solidFill>
                  <a:prstClr val="black">
                    <a:tint val="75000"/>
                  </a:prstClr>
                </a:solidFill>
              </a:rPr>
              <a:pPr/>
              <a:t>5/15/2020</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316093E-ACF6-4AB2-8DBB-CCD684BF8F1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91916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31D8F72-44B8-4DCE-8E8D-11F25E77BA58}" type="datetimeFigureOut">
              <a:rPr lang="en-US" smtClean="0">
                <a:solidFill>
                  <a:prstClr val="black">
                    <a:tint val="75000"/>
                  </a:prstClr>
                </a:solidFill>
              </a:rPr>
              <a:pPr/>
              <a:t>5/15/2020</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F316093E-ACF6-4AB2-8DBB-CCD684BF8F1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349828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31D8F72-44B8-4DCE-8E8D-11F25E77BA58}" type="datetimeFigureOut">
              <a:rPr lang="en-US" smtClean="0">
                <a:solidFill>
                  <a:prstClr val="black">
                    <a:tint val="75000"/>
                  </a:prstClr>
                </a:solidFill>
              </a:rPr>
              <a:pPr/>
              <a:t>5/15/2020</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F316093E-ACF6-4AB2-8DBB-CCD684BF8F1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665158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31D8F72-44B8-4DCE-8E8D-11F25E77BA58}" type="datetimeFigureOut">
              <a:rPr lang="en-US" smtClean="0">
                <a:solidFill>
                  <a:prstClr val="black">
                    <a:tint val="75000"/>
                  </a:prstClr>
                </a:solidFill>
              </a:rPr>
              <a:pPr/>
              <a:t>5/15/2020</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F316093E-ACF6-4AB2-8DBB-CCD684BF8F1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28434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31D8F72-44B8-4DCE-8E8D-11F25E77BA58}" type="datetimeFigureOut">
              <a:rPr lang="en-US" smtClean="0">
                <a:solidFill>
                  <a:prstClr val="black">
                    <a:tint val="75000"/>
                  </a:prstClr>
                </a:solidFill>
              </a:rPr>
              <a:pPr/>
              <a:t>5/15/2020</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F316093E-ACF6-4AB2-8DBB-CCD684BF8F1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159053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31D8F72-44B8-4DCE-8E8D-11F25E77BA58}" type="datetimeFigureOut">
              <a:rPr lang="en-US" smtClean="0">
                <a:solidFill>
                  <a:prstClr val="black">
                    <a:tint val="75000"/>
                  </a:prstClr>
                </a:solidFill>
              </a:rPr>
              <a:pPr/>
              <a:t>5/15/2020</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F316093E-ACF6-4AB2-8DBB-CCD684BF8F1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961046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31D8F72-44B8-4DCE-8E8D-11F25E77BA58}" type="datetimeFigureOut">
              <a:rPr lang="en-US" smtClean="0">
                <a:solidFill>
                  <a:prstClr val="black">
                    <a:tint val="75000"/>
                  </a:prstClr>
                </a:solidFill>
              </a:rPr>
              <a:pPr/>
              <a:t>5/15/2020</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F316093E-ACF6-4AB2-8DBB-CCD684BF8F1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518585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1D8F72-44B8-4DCE-8E8D-11F25E77BA58}" type="datetimeFigureOut">
              <a:rPr lang="en-US" smtClean="0">
                <a:solidFill>
                  <a:prstClr val="black">
                    <a:tint val="75000"/>
                  </a:prstClr>
                </a:solidFill>
              </a:rPr>
              <a:pPr/>
              <a:t>5/15/2020</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16093E-ACF6-4AB2-8DBB-CCD684BF8F1D}"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2474730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body" idx="1"/>
          </p:nvPr>
        </p:nvSpPr>
        <p:spPr bwMode="auto">
          <a:xfrm>
            <a:off x="457200" y="304800"/>
            <a:ext cx="8229600" cy="6324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Tree>
    <p:extLst>
      <p:ext uri="{BB962C8B-B14F-4D97-AF65-F5344CB8AC3E}">
        <p14:creationId xmlns:p14="http://schemas.microsoft.com/office/powerpoint/2010/main" val="318444465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iming>
    <p:tnLst>
      <p:par>
        <p:cTn id="1" dur="indefinite" restart="never" nodeType="tmRoot"/>
      </p:par>
    </p:tnLst>
  </p:timing>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defRPr sz="2800">
          <a:solidFill>
            <a:schemeClr val="tx1"/>
          </a:solidFill>
          <a:latin typeface="+mn-lt"/>
          <a:ea typeface="+mn-ea"/>
          <a:cs typeface="+mn-cs"/>
        </a:defRPr>
      </a:lvl1pPr>
      <a:lvl2pPr marL="742950" indent="-285750" algn="l" rtl="0" fontAlgn="base">
        <a:spcBef>
          <a:spcPct val="20000"/>
        </a:spcBef>
        <a:spcAft>
          <a:spcPct val="0"/>
        </a:spcAft>
        <a:defRPr sz="2800">
          <a:solidFill>
            <a:schemeClr val="tx1"/>
          </a:solidFill>
          <a:latin typeface="+mn-lt"/>
        </a:defRPr>
      </a:lvl2pPr>
      <a:lvl3pPr marL="1143000" indent="-228600" algn="l" rtl="0" fontAlgn="base">
        <a:spcBef>
          <a:spcPct val="20000"/>
        </a:spcBef>
        <a:spcAft>
          <a:spcPct val="0"/>
        </a:spcAft>
        <a:defRPr sz="2800">
          <a:solidFill>
            <a:schemeClr val="tx1"/>
          </a:solidFill>
          <a:latin typeface="+mn-lt"/>
        </a:defRPr>
      </a:lvl3pPr>
      <a:lvl4pPr marL="1600200" indent="-228600" algn="l" rtl="0" fontAlgn="base">
        <a:spcBef>
          <a:spcPct val="20000"/>
        </a:spcBef>
        <a:spcAft>
          <a:spcPct val="0"/>
        </a:spcAft>
        <a:defRPr sz="2800">
          <a:solidFill>
            <a:schemeClr val="tx1"/>
          </a:solidFill>
          <a:latin typeface="+mn-lt"/>
        </a:defRPr>
      </a:lvl4pPr>
      <a:lvl5pPr marL="2057400" indent="-228600" algn="l" rtl="0" fontAlgn="base">
        <a:spcBef>
          <a:spcPct val="20000"/>
        </a:spcBef>
        <a:spcAft>
          <a:spcPct val="0"/>
        </a:spcAft>
        <a:defRPr sz="2800">
          <a:solidFill>
            <a:schemeClr val="tx1"/>
          </a:solidFill>
          <a:latin typeface="+mn-lt"/>
        </a:defRPr>
      </a:lvl5pPr>
      <a:lvl6pPr marL="2514600" indent="-228600" algn="l" rtl="0" fontAlgn="base">
        <a:spcBef>
          <a:spcPct val="20000"/>
        </a:spcBef>
        <a:spcAft>
          <a:spcPct val="0"/>
        </a:spcAft>
        <a:defRPr sz="2800">
          <a:solidFill>
            <a:schemeClr val="tx1"/>
          </a:solidFill>
          <a:latin typeface="+mn-lt"/>
        </a:defRPr>
      </a:lvl6pPr>
      <a:lvl7pPr marL="2971800" indent="-228600" algn="l" rtl="0" fontAlgn="base">
        <a:spcBef>
          <a:spcPct val="20000"/>
        </a:spcBef>
        <a:spcAft>
          <a:spcPct val="0"/>
        </a:spcAft>
        <a:defRPr sz="2800">
          <a:solidFill>
            <a:schemeClr val="tx1"/>
          </a:solidFill>
          <a:latin typeface="+mn-lt"/>
        </a:defRPr>
      </a:lvl7pPr>
      <a:lvl8pPr marL="3429000" indent="-228600" algn="l" rtl="0" fontAlgn="base">
        <a:spcBef>
          <a:spcPct val="20000"/>
        </a:spcBef>
        <a:spcAft>
          <a:spcPct val="0"/>
        </a:spcAft>
        <a:defRPr sz="2800">
          <a:solidFill>
            <a:schemeClr val="tx1"/>
          </a:solidFill>
          <a:latin typeface="+mn-lt"/>
        </a:defRPr>
      </a:lvl8pPr>
      <a:lvl9pPr marL="3886200" indent="-228600" algn="l" rtl="0" fontAlgn="base">
        <a:spcBef>
          <a:spcPct val="20000"/>
        </a:spcBef>
        <a:spcAft>
          <a:spcPct val="0"/>
        </a:spcAft>
        <a:defRPr sz="28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b="1" dirty="0" smtClean="0"/>
              <a:t>Confined Space in Construction</a:t>
            </a:r>
            <a:br>
              <a:rPr lang="en-US" b="1" dirty="0" smtClean="0"/>
            </a:br>
            <a:r>
              <a:rPr lang="en-US" b="1" dirty="0" smtClean="0"/>
              <a:t>Pre and Post Test</a:t>
            </a:r>
            <a:endParaRPr lang="en-US" b="1" dirty="0"/>
          </a:p>
        </p:txBody>
      </p:sp>
      <p:sp>
        <p:nvSpPr>
          <p:cNvPr id="3" name="Subtitle 2"/>
          <p:cNvSpPr>
            <a:spLocks noGrp="1"/>
          </p:cNvSpPr>
          <p:nvPr>
            <p:ph type="subTitle" idx="1"/>
          </p:nvPr>
        </p:nvSpPr>
        <p:spPr/>
        <p:txBody>
          <a:bodyPr>
            <a:normAutofit fontScale="47500" lnSpcReduction="20000"/>
          </a:bodyPr>
          <a:lstStyle/>
          <a:p>
            <a:r>
              <a:rPr lang="en-US" dirty="0"/>
              <a:t> </a:t>
            </a:r>
          </a:p>
          <a:p>
            <a:r>
              <a:rPr lang="en-US" b="1" dirty="0"/>
              <a:t>Federal Disclaimer</a:t>
            </a:r>
            <a:endParaRPr lang="en-US" dirty="0"/>
          </a:p>
          <a:p>
            <a:r>
              <a:rPr lang="en-US" dirty="0"/>
              <a:t> </a:t>
            </a:r>
          </a:p>
          <a:p>
            <a:r>
              <a:rPr lang="en-US" dirty="0"/>
              <a:t>This material was produced under grant number SH29649SH6 from the Occupational Safety and Health Administration, U.S. Department of Labor. It does not necessarily reflect the views or policies of the U.S. Department of Labor, nor does mention of trade names, commercial products, or organizations imply endorsement by the U.S. Government.</a:t>
            </a:r>
          </a:p>
          <a:p>
            <a:endParaRPr lang="en-US" dirty="0"/>
          </a:p>
        </p:txBody>
      </p:sp>
    </p:spTree>
    <p:extLst>
      <p:ext uri="{BB962C8B-B14F-4D97-AF65-F5344CB8AC3E}">
        <p14:creationId xmlns:p14="http://schemas.microsoft.com/office/powerpoint/2010/main" val="245699440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5" name="Rectangle 3" title="Highlighted A. Temporarily suspend the permit"/>
          <p:cNvSpPr>
            <a:spLocks noChangeArrowheads="1"/>
          </p:cNvSpPr>
          <p:nvPr/>
        </p:nvSpPr>
        <p:spPr bwMode="auto">
          <a:xfrm>
            <a:off x="609600" y="1828800"/>
            <a:ext cx="6248400" cy="533400"/>
          </a:xfrm>
          <a:prstGeom prst="rect">
            <a:avLst/>
          </a:prstGeom>
          <a:solidFill>
            <a:srgbClr val="FCF228"/>
          </a:solidFill>
          <a:ln w="9525">
            <a:solidFill>
              <a:srgbClr val="FCF228"/>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2800">
              <a:solidFill>
                <a:srgbClr val="000000"/>
              </a:solidFill>
            </a:endParaRPr>
          </a:p>
        </p:txBody>
      </p:sp>
      <p:sp>
        <p:nvSpPr>
          <p:cNvPr id="2" name="Title 1" hidden="1"/>
          <p:cNvSpPr>
            <a:spLocks noGrp="1"/>
          </p:cNvSpPr>
          <p:nvPr>
            <p:ph type="title"/>
          </p:nvPr>
        </p:nvSpPr>
        <p:spPr>
          <a:xfrm>
            <a:off x="228600" y="21771"/>
            <a:ext cx="8229600" cy="1143000"/>
          </a:xfrm>
        </p:spPr>
        <p:txBody>
          <a:bodyPr/>
          <a:lstStyle/>
          <a:p>
            <a:r>
              <a:rPr lang="en-US" altLang="en-US" b="1" dirty="0"/>
              <a:t>9.</a:t>
            </a:r>
            <a:r>
              <a:rPr lang="en-US" altLang="en-US" dirty="0"/>
              <a:t> If a permit required confined space entry begins and is disrupted, what can the employer do?</a:t>
            </a:r>
            <a:br>
              <a:rPr lang="en-US" altLang="en-US" dirty="0"/>
            </a:br>
            <a:endParaRPr lang="en-US" dirty="0"/>
          </a:p>
        </p:txBody>
      </p:sp>
      <p:sp>
        <p:nvSpPr>
          <p:cNvPr id="54274" name="Rectangle 2"/>
          <p:cNvSpPr>
            <a:spLocks noGrp="1" noChangeArrowheads="1"/>
          </p:cNvSpPr>
          <p:nvPr>
            <p:ph type="subTitle" idx="4294967295"/>
          </p:nvPr>
        </p:nvSpPr>
        <p:spPr>
          <a:xfrm>
            <a:off x="533400" y="381000"/>
            <a:ext cx="8610600" cy="5257800"/>
          </a:xfrm>
        </p:spPr>
        <p:txBody>
          <a:bodyPr/>
          <a:lstStyle/>
          <a:p>
            <a:pPr algn="l"/>
            <a:r>
              <a:rPr lang="en-US" altLang="en-US" b="1" dirty="0"/>
              <a:t>9.</a:t>
            </a:r>
            <a:r>
              <a:rPr lang="en-US" altLang="en-US" dirty="0"/>
              <a:t> </a:t>
            </a:r>
            <a:r>
              <a:rPr lang="en-US" altLang="en-US" dirty="0" smtClean="0"/>
              <a:t>If a permit required confined space entry begins and is disrupted, what can the employer do?</a:t>
            </a:r>
          </a:p>
          <a:p>
            <a:pPr algn="l"/>
            <a:endParaRPr lang="en-US" altLang="en-US" dirty="0"/>
          </a:p>
          <a:p>
            <a:pPr marL="971550" lvl="1" indent="-514350" algn="l">
              <a:buFont typeface="+mj-lt"/>
              <a:buAutoNum type="alphaUcPeriod"/>
            </a:pPr>
            <a:r>
              <a:rPr lang="en-US" altLang="en-US" dirty="0" smtClean="0"/>
              <a:t>Temporarily suspend the permit </a:t>
            </a:r>
          </a:p>
          <a:p>
            <a:pPr marL="971550" lvl="1" indent="-514350" algn="l">
              <a:buFont typeface="+mj-lt"/>
              <a:buAutoNum type="alphaUcPeriod"/>
            </a:pPr>
            <a:r>
              <a:rPr lang="en-US" altLang="en-US" dirty="0" smtClean="0"/>
              <a:t>End the permit and redraft a new permit</a:t>
            </a:r>
          </a:p>
          <a:p>
            <a:pPr marL="971550" lvl="1" indent="-514350" algn="l">
              <a:buFont typeface="+mj-lt"/>
              <a:buAutoNum type="alphaUcPeriod"/>
            </a:pPr>
            <a:r>
              <a:rPr lang="en-US" altLang="en-US" dirty="0" smtClean="0"/>
              <a:t>Create a record of the disrupted entry, indicate why the entry was disrupted and archive record for at least one year. </a:t>
            </a:r>
            <a:endParaRPr lang="en-US" altLang="en-US" dirty="0"/>
          </a:p>
          <a:p>
            <a:pPr marL="971550" lvl="1" indent="-514350" algn="l">
              <a:buFont typeface="+mj-lt"/>
              <a:buAutoNum type="alphaUcPeriod"/>
            </a:pPr>
            <a:r>
              <a:rPr lang="en-US" altLang="en-US" dirty="0" smtClean="0"/>
              <a:t>Retrain entrant team and redraft new permit.</a:t>
            </a:r>
          </a:p>
          <a:p>
            <a:pPr marL="971550" lvl="1" indent="-514350" algn="l">
              <a:buFont typeface="+mj-lt"/>
              <a:buAutoNum type="alphaUcPeriod"/>
            </a:pPr>
            <a:r>
              <a:rPr lang="en-US" altLang="en-US" dirty="0" smtClean="0"/>
              <a:t>Notify the controlling contractor and redraft permit.</a:t>
            </a:r>
            <a:endParaRPr lang="en-US" altLang="en-US" dirty="0"/>
          </a:p>
        </p:txBody>
      </p:sp>
    </p:spTree>
    <p:extLst>
      <p:ext uri="{BB962C8B-B14F-4D97-AF65-F5344CB8AC3E}">
        <p14:creationId xmlns:p14="http://schemas.microsoft.com/office/powerpoint/2010/main" val="130357081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427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75"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9" name="Rectangle 3" title="Highlighted B. Title 29 CFR 1926.1200"/>
          <p:cNvSpPr>
            <a:spLocks noChangeArrowheads="1"/>
          </p:cNvSpPr>
          <p:nvPr/>
        </p:nvSpPr>
        <p:spPr bwMode="auto">
          <a:xfrm>
            <a:off x="685800" y="2762250"/>
            <a:ext cx="4724400" cy="514350"/>
          </a:xfrm>
          <a:prstGeom prst="rect">
            <a:avLst/>
          </a:prstGeom>
          <a:solidFill>
            <a:srgbClr val="FCF228"/>
          </a:solidFill>
          <a:ln w="9525">
            <a:solidFill>
              <a:srgbClr val="FCF228"/>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2800">
              <a:solidFill>
                <a:srgbClr val="000000"/>
              </a:solidFill>
            </a:endParaRPr>
          </a:p>
        </p:txBody>
      </p:sp>
      <p:sp>
        <p:nvSpPr>
          <p:cNvPr id="2" name="Title 1" hidden="1"/>
          <p:cNvSpPr>
            <a:spLocks noGrp="1"/>
          </p:cNvSpPr>
          <p:nvPr>
            <p:ph type="title"/>
          </p:nvPr>
        </p:nvSpPr>
        <p:spPr>
          <a:xfrm>
            <a:off x="-152400" y="152400"/>
            <a:ext cx="8229600" cy="1143000"/>
          </a:xfrm>
        </p:spPr>
        <p:txBody>
          <a:bodyPr/>
          <a:lstStyle/>
          <a:p>
            <a:r>
              <a:rPr lang="en-US" altLang="en-US" b="1" dirty="0"/>
              <a:t>10.</a:t>
            </a:r>
            <a:r>
              <a:rPr lang="en-US" altLang="en-US" dirty="0"/>
              <a:t> Which OSHA standard should an employer in the construction industry follow regarding confined spaces?</a:t>
            </a:r>
            <a:br>
              <a:rPr lang="en-US" altLang="en-US" dirty="0"/>
            </a:br>
            <a:endParaRPr lang="en-US" dirty="0"/>
          </a:p>
        </p:txBody>
      </p:sp>
      <p:sp>
        <p:nvSpPr>
          <p:cNvPr id="55298" name="Rectangle 2"/>
          <p:cNvSpPr>
            <a:spLocks noGrp="1" noChangeArrowheads="1"/>
          </p:cNvSpPr>
          <p:nvPr>
            <p:ph type="subTitle" idx="4294967295"/>
          </p:nvPr>
        </p:nvSpPr>
        <p:spPr>
          <a:xfrm>
            <a:off x="304800" y="609600"/>
            <a:ext cx="8839200" cy="3429000"/>
          </a:xfrm>
        </p:spPr>
        <p:txBody>
          <a:bodyPr/>
          <a:lstStyle/>
          <a:p>
            <a:pPr algn="l">
              <a:lnSpc>
                <a:spcPct val="90000"/>
              </a:lnSpc>
            </a:pPr>
            <a:r>
              <a:rPr lang="en-US" altLang="en-US" b="1" dirty="0"/>
              <a:t>10.</a:t>
            </a:r>
            <a:r>
              <a:rPr lang="en-US" altLang="en-US" dirty="0"/>
              <a:t> </a:t>
            </a:r>
            <a:r>
              <a:rPr lang="en-US" altLang="en-US" dirty="0" smtClean="0"/>
              <a:t>Which OSHA standard should an employer in the construction industry follow regarding confined spaces?</a:t>
            </a:r>
          </a:p>
          <a:p>
            <a:pPr algn="l">
              <a:lnSpc>
                <a:spcPct val="90000"/>
              </a:lnSpc>
            </a:pPr>
            <a:endParaRPr lang="en-US" altLang="en-US" dirty="0"/>
          </a:p>
          <a:p>
            <a:pPr marL="971550" lvl="1" indent="-514350" algn="l">
              <a:lnSpc>
                <a:spcPct val="90000"/>
              </a:lnSpc>
              <a:buFont typeface="+mj-lt"/>
              <a:buAutoNum type="alphaUcPeriod"/>
            </a:pPr>
            <a:r>
              <a:rPr lang="en-US" altLang="en-US" dirty="0" smtClean="0"/>
              <a:t>Title 29 CFR 1910.146</a:t>
            </a:r>
          </a:p>
          <a:p>
            <a:pPr marL="971550" lvl="1" indent="-514350" algn="l">
              <a:lnSpc>
                <a:spcPct val="90000"/>
              </a:lnSpc>
              <a:buFont typeface="+mj-lt"/>
              <a:buAutoNum type="alphaUcPeriod"/>
            </a:pPr>
            <a:r>
              <a:rPr lang="en-US" altLang="en-US" dirty="0"/>
              <a:t>Title 29 CFR </a:t>
            </a:r>
            <a:r>
              <a:rPr lang="en-US" altLang="en-US" dirty="0" smtClean="0"/>
              <a:t>1926.1200</a:t>
            </a:r>
            <a:endParaRPr lang="en-US" altLang="en-US" dirty="0"/>
          </a:p>
          <a:p>
            <a:pPr marL="971550" lvl="1" indent="-514350" algn="l">
              <a:lnSpc>
                <a:spcPct val="90000"/>
              </a:lnSpc>
              <a:buFont typeface="+mj-lt"/>
              <a:buAutoNum type="alphaUcPeriod"/>
            </a:pPr>
            <a:r>
              <a:rPr lang="en-US" altLang="en-US" dirty="0"/>
              <a:t>Title 29 CFR </a:t>
            </a:r>
            <a:r>
              <a:rPr lang="en-US" altLang="en-US" dirty="0" smtClean="0"/>
              <a:t>1926.1400</a:t>
            </a:r>
            <a:endParaRPr lang="en-US" altLang="en-US" dirty="0"/>
          </a:p>
          <a:p>
            <a:pPr marL="971550" lvl="1" indent="-514350" algn="l">
              <a:lnSpc>
                <a:spcPct val="90000"/>
              </a:lnSpc>
              <a:buFont typeface="+mj-lt"/>
              <a:buAutoNum type="alphaUcPeriod"/>
            </a:pPr>
            <a:r>
              <a:rPr lang="en-US" altLang="en-US" dirty="0"/>
              <a:t>Title 29 CFR </a:t>
            </a:r>
            <a:r>
              <a:rPr lang="en-US" altLang="en-US" dirty="0" smtClean="0"/>
              <a:t>1910.1500</a:t>
            </a:r>
          </a:p>
          <a:p>
            <a:pPr marL="971550" lvl="1" indent="-514350" algn="l">
              <a:lnSpc>
                <a:spcPct val="90000"/>
              </a:lnSpc>
              <a:buFont typeface="+mj-lt"/>
              <a:buAutoNum type="alphaUcPeriod"/>
            </a:pPr>
            <a:r>
              <a:rPr lang="en-US" altLang="en-US" dirty="0"/>
              <a:t>Title 29 CFR </a:t>
            </a:r>
            <a:r>
              <a:rPr lang="en-US" altLang="en-US" dirty="0" smtClean="0"/>
              <a:t>1926.1500</a:t>
            </a:r>
            <a:endParaRPr lang="en-US" altLang="en-US" dirty="0"/>
          </a:p>
          <a:p>
            <a:pPr marL="971550" lvl="1" indent="-514350" algn="l">
              <a:lnSpc>
                <a:spcPct val="90000"/>
              </a:lnSpc>
              <a:buFont typeface="+mj-lt"/>
              <a:buAutoNum type="alphaUcPeriod"/>
            </a:pPr>
            <a:endParaRPr lang="en-US" altLang="en-US" dirty="0"/>
          </a:p>
          <a:p>
            <a:pPr algn="l">
              <a:lnSpc>
                <a:spcPct val="90000"/>
              </a:lnSpc>
            </a:pPr>
            <a:endParaRPr lang="en-US" altLang="en-US" dirty="0"/>
          </a:p>
        </p:txBody>
      </p:sp>
    </p:spTree>
    <p:extLst>
      <p:ext uri="{BB962C8B-B14F-4D97-AF65-F5344CB8AC3E}">
        <p14:creationId xmlns:p14="http://schemas.microsoft.com/office/powerpoint/2010/main" val="131617164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529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299"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title="Highlighted A. Temporary worker employers"/>
          <p:cNvSpPr>
            <a:spLocks noChangeArrowheads="1"/>
          </p:cNvSpPr>
          <p:nvPr/>
        </p:nvSpPr>
        <p:spPr bwMode="auto">
          <a:xfrm>
            <a:off x="914400" y="2590800"/>
            <a:ext cx="5638800" cy="533400"/>
          </a:xfrm>
          <a:prstGeom prst="rect">
            <a:avLst/>
          </a:prstGeom>
          <a:solidFill>
            <a:srgbClr val="FCF228"/>
          </a:solidFill>
          <a:ln w="9525">
            <a:solidFill>
              <a:srgbClr val="FCF228"/>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2800">
              <a:solidFill>
                <a:srgbClr val="000000"/>
              </a:solidFill>
            </a:endParaRPr>
          </a:p>
        </p:txBody>
      </p:sp>
      <p:sp>
        <p:nvSpPr>
          <p:cNvPr id="2" name="Title 1" hidden="1"/>
          <p:cNvSpPr>
            <a:spLocks noGrp="1"/>
          </p:cNvSpPr>
          <p:nvPr>
            <p:ph type="title"/>
          </p:nvPr>
        </p:nvSpPr>
        <p:spPr/>
        <p:txBody>
          <a:bodyPr/>
          <a:lstStyle/>
          <a:p>
            <a:r>
              <a:rPr lang="en-US" altLang="en-US" b="1" dirty="0"/>
              <a:t>1</a:t>
            </a:r>
            <a:r>
              <a:rPr lang="en-US" altLang="en-US" dirty="0"/>
              <a:t>. The following employers have explicit responsibility in the new construction confined space standard except?</a:t>
            </a:r>
            <a:br>
              <a:rPr lang="en-US" altLang="en-US" dirty="0"/>
            </a:br>
            <a:endParaRPr lang="en-US" dirty="0"/>
          </a:p>
        </p:txBody>
      </p:sp>
      <p:sp>
        <p:nvSpPr>
          <p:cNvPr id="4099" name="Rectangle 3"/>
          <p:cNvSpPr>
            <a:spLocks noGrp="1" noChangeArrowheads="1"/>
          </p:cNvSpPr>
          <p:nvPr>
            <p:ph type="subTitle" idx="4294967295"/>
          </p:nvPr>
        </p:nvSpPr>
        <p:spPr>
          <a:xfrm>
            <a:off x="0" y="914400"/>
            <a:ext cx="8686800" cy="3429000"/>
          </a:xfrm>
        </p:spPr>
        <p:txBody>
          <a:bodyPr/>
          <a:lstStyle/>
          <a:p>
            <a:pPr algn="l">
              <a:lnSpc>
                <a:spcPct val="90000"/>
              </a:lnSpc>
            </a:pPr>
            <a:r>
              <a:rPr lang="en-US" altLang="en-US" b="1" dirty="0"/>
              <a:t>1</a:t>
            </a:r>
            <a:r>
              <a:rPr lang="en-US" altLang="en-US" dirty="0"/>
              <a:t>. </a:t>
            </a:r>
            <a:r>
              <a:rPr lang="en-US" altLang="en-US" dirty="0" smtClean="0"/>
              <a:t>The following employers have explicit responsibility in the new construction confined space standard except?</a:t>
            </a:r>
            <a:endParaRPr lang="en-US" altLang="en-US" dirty="0"/>
          </a:p>
          <a:p>
            <a:pPr algn="l">
              <a:lnSpc>
                <a:spcPct val="90000"/>
              </a:lnSpc>
            </a:pPr>
            <a:r>
              <a:rPr lang="en-US" altLang="en-US" dirty="0"/>
              <a:t>	</a:t>
            </a:r>
          </a:p>
          <a:p>
            <a:pPr algn="l">
              <a:lnSpc>
                <a:spcPct val="90000"/>
              </a:lnSpc>
            </a:pPr>
            <a:r>
              <a:rPr lang="en-US" altLang="en-US" dirty="0"/>
              <a:t>	A</a:t>
            </a:r>
            <a:r>
              <a:rPr lang="en-US" altLang="en-US" dirty="0" smtClean="0"/>
              <a:t>. Temporary worker </a:t>
            </a:r>
            <a:r>
              <a:rPr lang="en-US" altLang="en-US" dirty="0"/>
              <a:t>e</a:t>
            </a:r>
            <a:r>
              <a:rPr lang="en-US" altLang="en-US" dirty="0" smtClean="0"/>
              <a:t>mployers</a:t>
            </a:r>
            <a:endParaRPr lang="en-US" altLang="en-US" dirty="0"/>
          </a:p>
          <a:p>
            <a:pPr algn="l">
              <a:lnSpc>
                <a:spcPct val="90000"/>
              </a:lnSpc>
            </a:pPr>
            <a:r>
              <a:rPr lang="en-US" altLang="en-US" dirty="0"/>
              <a:t>	B. </a:t>
            </a:r>
            <a:r>
              <a:rPr lang="en-US" altLang="en-US" dirty="0" smtClean="0"/>
              <a:t>Controlling employers</a:t>
            </a:r>
            <a:endParaRPr lang="en-US" altLang="en-US" dirty="0"/>
          </a:p>
          <a:p>
            <a:pPr algn="l">
              <a:lnSpc>
                <a:spcPct val="90000"/>
              </a:lnSpc>
            </a:pPr>
            <a:r>
              <a:rPr lang="en-US" altLang="en-US" dirty="0"/>
              <a:t>	C. </a:t>
            </a:r>
            <a:r>
              <a:rPr lang="en-US" altLang="en-US" dirty="0" smtClean="0"/>
              <a:t>Contract employers</a:t>
            </a:r>
            <a:endParaRPr lang="en-US" altLang="en-US" dirty="0"/>
          </a:p>
          <a:p>
            <a:pPr algn="l">
              <a:lnSpc>
                <a:spcPct val="90000"/>
              </a:lnSpc>
            </a:pPr>
            <a:r>
              <a:rPr lang="en-US" altLang="en-US" dirty="0"/>
              <a:t>	D. </a:t>
            </a:r>
            <a:r>
              <a:rPr lang="en-US" altLang="en-US" dirty="0" smtClean="0"/>
              <a:t>Owner of facility</a:t>
            </a:r>
          </a:p>
          <a:p>
            <a:pPr algn="l">
              <a:lnSpc>
                <a:spcPct val="90000"/>
              </a:lnSpc>
            </a:pPr>
            <a:r>
              <a:rPr lang="en-US" altLang="en-US" dirty="0"/>
              <a:t>	</a:t>
            </a:r>
            <a:r>
              <a:rPr lang="en-US" altLang="en-US" dirty="0" smtClean="0"/>
              <a:t>E. Exposed employers</a:t>
            </a:r>
          </a:p>
          <a:p>
            <a:pPr algn="l">
              <a:lnSpc>
                <a:spcPct val="90000"/>
              </a:lnSpc>
            </a:pPr>
            <a:endParaRPr lang="en-US" altLang="en-US" dirty="0"/>
          </a:p>
          <a:p>
            <a:pPr>
              <a:lnSpc>
                <a:spcPct val="90000"/>
              </a:lnSpc>
            </a:pPr>
            <a:endParaRPr lang="en-US" altLang="en-US" dirty="0"/>
          </a:p>
        </p:txBody>
      </p:sp>
    </p:spTree>
    <p:extLst>
      <p:ext uri="{BB962C8B-B14F-4D97-AF65-F5344CB8AC3E}">
        <p14:creationId xmlns:p14="http://schemas.microsoft.com/office/powerpoint/2010/main" val="146244235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10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0"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7" name="Rectangle 3" title="Highlighted E. Presence of exposed electrical parts"/>
          <p:cNvSpPr>
            <a:spLocks noChangeArrowheads="1"/>
          </p:cNvSpPr>
          <p:nvPr/>
        </p:nvSpPr>
        <p:spPr bwMode="auto">
          <a:xfrm>
            <a:off x="990600" y="4419600"/>
            <a:ext cx="6705600" cy="533400"/>
          </a:xfrm>
          <a:prstGeom prst="rect">
            <a:avLst/>
          </a:prstGeom>
          <a:solidFill>
            <a:srgbClr val="FCF228"/>
          </a:solidFill>
          <a:ln w="9525">
            <a:solidFill>
              <a:srgbClr val="FCF228"/>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2800">
              <a:solidFill>
                <a:srgbClr val="000000"/>
              </a:solidFill>
            </a:endParaRPr>
          </a:p>
        </p:txBody>
      </p:sp>
      <p:sp>
        <p:nvSpPr>
          <p:cNvPr id="2" name="Title 1" hidden="1"/>
          <p:cNvSpPr>
            <a:spLocks noGrp="1"/>
          </p:cNvSpPr>
          <p:nvPr>
            <p:ph type="title"/>
          </p:nvPr>
        </p:nvSpPr>
        <p:spPr/>
        <p:txBody>
          <a:bodyPr/>
          <a:lstStyle/>
          <a:p>
            <a:r>
              <a:rPr lang="en-US" altLang="en-US" b="1" dirty="0"/>
              <a:t>2</a:t>
            </a:r>
            <a:r>
              <a:rPr lang="en-US" altLang="en-US" dirty="0"/>
              <a:t>. All of the following hazards would necessarily constitute a permit required confined space except.</a:t>
            </a:r>
            <a:br>
              <a:rPr lang="en-US" altLang="en-US" dirty="0"/>
            </a:br>
            <a:endParaRPr lang="en-US" dirty="0"/>
          </a:p>
        </p:txBody>
      </p:sp>
      <p:sp>
        <p:nvSpPr>
          <p:cNvPr id="47106" name="Rectangle 2"/>
          <p:cNvSpPr>
            <a:spLocks noGrp="1" noChangeArrowheads="1"/>
          </p:cNvSpPr>
          <p:nvPr>
            <p:ph type="subTitle" idx="4294967295"/>
          </p:nvPr>
        </p:nvSpPr>
        <p:spPr>
          <a:xfrm>
            <a:off x="-76200" y="914400"/>
            <a:ext cx="9220200" cy="4191000"/>
          </a:xfrm>
        </p:spPr>
        <p:txBody>
          <a:bodyPr/>
          <a:lstStyle/>
          <a:p>
            <a:pPr algn="l"/>
            <a:r>
              <a:rPr lang="en-US" altLang="en-US" b="1" dirty="0" smtClean="0"/>
              <a:t>    2</a:t>
            </a:r>
            <a:r>
              <a:rPr lang="en-US" altLang="en-US" dirty="0"/>
              <a:t>. </a:t>
            </a:r>
            <a:r>
              <a:rPr lang="en-US" altLang="en-US" dirty="0" smtClean="0"/>
              <a:t>All of the following hazards would necessarily constitute a permit required confined space except.</a:t>
            </a:r>
            <a:endParaRPr lang="en-US" altLang="en-US" dirty="0"/>
          </a:p>
          <a:p>
            <a:pPr algn="l"/>
            <a:endParaRPr lang="en-US" altLang="en-US" dirty="0"/>
          </a:p>
          <a:p>
            <a:pPr algn="l"/>
            <a:r>
              <a:rPr lang="en-US" altLang="en-US" dirty="0"/>
              <a:t>	A. </a:t>
            </a:r>
            <a:r>
              <a:rPr lang="en-US" altLang="en-US" dirty="0" smtClean="0"/>
              <a:t>silica dust</a:t>
            </a:r>
            <a:endParaRPr lang="en-US" altLang="en-US" dirty="0"/>
          </a:p>
          <a:p>
            <a:pPr algn="l"/>
            <a:r>
              <a:rPr lang="en-US" altLang="en-US" dirty="0"/>
              <a:t>	B. </a:t>
            </a:r>
            <a:r>
              <a:rPr lang="en-US" altLang="en-US" dirty="0" smtClean="0"/>
              <a:t>Flammable atmosphere </a:t>
            </a:r>
            <a:endParaRPr lang="en-US" altLang="en-US" dirty="0"/>
          </a:p>
          <a:p>
            <a:pPr algn="l"/>
            <a:r>
              <a:rPr lang="en-US" altLang="en-US" dirty="0"/>
              <a:t>	C. </a:t>
            </a:r>
            <a:r>
              <a:rPr lang="en-US" altLang="en-US" dirty="0" smtClean="0"/>
              <a:t>Toxic atmosphere </a:t>
            </a:r>
            <a:endParaRPr lang="en-US" altLang="en-US" dirty="0"/>
          </a:p>
          <a:p>
            <a:pPr algn="l"/>
            <a:r>
              <a:rPr lang="en-US" altLang="en-US" dirty="0"/>
              <a:t>	D. </a:t>
            </a:r>
            <a:r>
              <a:rPr lang="en-US" altLang="en-US" dirty="0" smtClean="0"/>
              <a:t>Oxygen enriched atmosphere</a:t>
            </a:r>
            <a:endParaRPr lang="en-US" altLang="en-US" dirty="0"/>
          </a:p>
          <a:p>
            <a:pPr algn="l"/>
            <a:r>
              <a:rPr lang="en-US" altLang="en-US" dirty="0"/>
              <a:t>	E</a:t>
            </a:r>
            <a:r>
              <a:rPr lang="en-US" altLang="en-US" dirty="0" smtClean="0"/>
              <a:t>. Presence of exposed electrical parts</a:t>
            </a:r>
            <a:endParaRPr lang="en-US" altLang="en-US" dirty="0"/>
          </a:p>
          <a:p>
            <a:pPr algn="l"/>
            <a:endParaRPr lang="en-US" altLang="en-US" dirty="0"/>
          </a:p>
        </p:txBody>
      </p:sp>
    </p:spTree>
    <p:extLst>
      <p:ext uri="{BB962C8B-B14F-4D97-AF65-F5344CB8AC3E}">
        <p14:creationId xmlns:p14="http://schemas.microsoft.com/office/powerpoint/2010/main" val="45711068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710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Rectangle 3" title="Highlighted D. Competent Person"/>
          <p:cNvSpPr>
            <a:spLocks noChangeArrowheads="1"/>
          </p:cNvSpPr>
          <p:nvPr/>
        </p:nvSpPr>
        <p:spPr bwMode="auto">
          <a:xfrm>
            <a:off x="1066800" y="4267200"/>
            <a:ext cx="3886200" cy="457200"/>
          </a:xfrm>
          <a:prstGeom prst="rect">
            <a:avLst/>
          </a:prstGeom>
          <a:solidFill>
            <a:srgbClr val="FCF228"/>
          </a:solidFill>
          <a:ln w="9525">
            <a:solidFill>
              <a:srgbClr val="FCF228"/>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2800">
              <a:solidFill>
                <a:srgbClr val="000000"/>
              </a:solidFill>
            </a:endParaRPr>
          </a:p>
        </p:txBody>
      </p:sp>
      <p:sp>
        <p:nvSpPr>
          <p:cNvPr id="2" name="Title 1" hidden="1"/>
          <p:cNvSpPr>
            <a:spLocks noGrp="1"/>
          </p:cNvSpPr>
          <p:nvPr>
            <p:ph type="title"/>
          </p:nvPr>
        </p:nvSpPr>
        <p:spPr/>
        <p:txBody>
          <a:bodyPr/>
          <a:lstStyle/>
          <a:p>
            <a:r>
              <a:rPr lang="en-US" altLang="en-US" b="1" dirty="0"/>
              <a:t>3.</a:t>
            </a:r>
            <a:r>
              <a:rPr lang="en-US" altLang="en-US" dirty="0"/>
              <a:t> According the new OSHA Confined Space Standard the following </a:t>
            </a:r>
            <a:r>
              <a:rPr lang="en-US" altLang="en-US" dirty="0" err="1"/>
              <a:t>induvial</a:t>
            </a:r>
            <a:r>
              <a:rPr lang="en-US" altLang="en-US" dirty="0"/>
              <a:t> must preform a pre arrival assessment for permit required confined spaces.</a:t>
            </a:r>
            <a:br>
              <a:rPr lang="en-US" altLang="en-US" dirty="0"/>
            </a:br>
            <a:endParaRPr lang="en-US" dirty="0"/>
          </a:p>
        </p:txBody>
      </p:sp>
      <p:sp>
        <p:nvSpPr>
          <p:cNvPr id="48130" name="Rectangle 2"/>
          <p:cNvSpPr>
            <a:spLocks noGrp="1" noChangeArrowheads="1"/>
          </p:cNvSpPr>
          <p:nvPr>
            <p:ph type="subTitle" idx="4294967295"/>
          </p:nvPr>
        </p:nvSpPr>
        <p:spPr>
          <a:xfrm>
            <a:off x="0" y="914400"/>
            <a:ext cx="8686800" cy="5029200"/>
          </a:xfrm>
        </p:spPr>
        <p:txBody>
          <a:bodyPr/>
          <a:lstStyle/>
          <a:p>
            <a:pPr algn="l"/>
            <a:r>
              <a:rPr lang="en-US" altLang="en-US" b="1" dirty="0" smtClean="0"/>
              <a:t>    3</a:t>
            </a:r>
            <a:r>
              <a:rPr lang="en-US" altLang="en-US" b="1" dirty="0"/>
              <a:t>.</a:t>
            </a:r>
            <a:r>
              <a:rPr lang="en-US" altLang="en-US" dirty="0"/>
              <a:t> </a:t>
            </a:r>
            <a:r>
              <a:rPr lang="en-US" altLang="en-US" dirty="0" smtClean="0"/>
              <a:t>According the new OSHA Confined Space Standard the following induvial must preform a pre arrival assessment for permit required confined spaces.</a:t>
            </a:r>
          </a:p>
          <a:p>
            <a:pPr algn="l"/>
            <a:r>
              <a:rPr lang="en-US" altLang="en-US" dirty="0" smtClean="0"/>
              <a:t>	A. Confined Space Supervisor </a:t>
            </a:r>
          </a:p>
          <a:p>
            <a:pPr algn="l"/>
            <a:r>
              <a:rPr lang="en-US" altLang="en-US" dirty="0"/>
              <a:t>	</a:t>
            </a:r>
            <a:r>
              <a:rPr lang="en-US" altLang="en-US" dirty="0" smtClean="0"/>
              <a:t>B. Confined Space Entrant </a:t>
            </a:r>
            <a:endParaRPr lang="en-US" altLang="en-US" dirty="0"/>
          </a:p>
          <a:p>
            <a:pPr algn="l"/>
            <a:r>
              <a:rPr lang="en-US" altLang="en-US" dirty="0"/>
              <a:t>	C. </a:t>
            </a:r>
            <a:r>
              <a:rPr lang="en-US" altLang="en-US" dirty="0" smtClean="0"/>
              <a:t>Confined Space Attendant </a:t>
            </a:r>
            <a:endParaRPr lang="en-US" altLang="en-US" dirty="0"/>
          </a:p>
          <a:p>
            <a:pPr algn="l"/>
            <a:r>
              <a:rPr lang="en-US" altLang="en-US" dirty="0"/>
              <a:t>	D. </a:t>
            </a:r>
            <a:r>
              <a:rPr lang="en-US" altLang="en-US" dirty="0" smtClean="0"/>
              <a:t>Competent Person</a:t>
            </a:r>
            <a:endParaRPr lang="en-US" altLang="en-US" dirty="0"/>
          </a:p>
          <a:p>
            <a:pPr algn="l"/>
            <a:r>
              <a:rPr lang="en-US" altLang="en-US" dirty="0"/>
              <a:t>	E. </a:t>
            </a:r>
            <a:r>
              <a:rPr lang="en-US" altLang="en-US" dirty="0" smtClean="0"/>
              <a:t> Individuals listed in A, B and C</a:t>
            </a:r>
            <a:endParaRPr lang="en-US" altLang="en-US" dirty="0"/>
          </a:p>
          <a:p>
            <a:endParaRPr lang="en-US" altLang="en-US" dirty="0"/>
          </a:p>
        </p:txBody>
      </p:sp>
    </p:spTree>
    <p:extLst>
      <p:ext uri="{BB962C8B-B14F-4D97-AF65-F5344CB8AC3E}">
        <p14:creationId xmlns:p14="http://schemas.microsoft.com/office/powerpoint/2010/main" val="99916457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81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1"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6" name="Rectangle 4" title="Highlighted D. An excavation"/>
          <p:cNvSpPr>
            <a:spLocks noChangeArrowheads="1"/>
          </p:cNvSpPr>
          <p:nvPr/>
        </p:nvSpPr>
        <p:spPr bwMode="auto">
          <a:xfrm>
            <a:off x="1371600" y="3048000"/>
            <a:ext cx="3581400" cy="533400"/>
          </a:xfrm>
          <a:prstGeom prst="rect">
            <a:avLst/>
          </a:prstGeom>
          <a:solidFill>
            <a:srgbClr val="FCF228"/>
          </a:solidFill>
          <a:ln w="9525">
            <a:solidFill>
              <a:srgbClr val="FCF228"/>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2800">
              <a:solidFill>
                <a:srgbClr val="000000"/>
              </a:solidFill>
            </a:endParaRPr>
          </a:p>
        </p:txBody>
      </p:sp>
      <p:sp>
        <p:nvSpPr>
          <p:cNvPr id="2" name="Title 1" hidden="1"/>
          <p:cNvSpPr>
            <a:spLocks noGrp="1"/>
          </p:cNvSpPr>
          <p:nvPr>
            <p:ph type="title"/>
          </p:nvPr>
        </p:nvSpPr>
        <p:spPr/>
        <p:txBody>
          <a:bodyPr/>
          <a:lstStyle/>
          <a:p>
            <a:r>
              <a:rPr lang="en-US" altLang="en-US" b="1" dirty="0"/>
              <a:t>4.</a:t>
            </a:r>
            <a:r>
              <a:rPr lang="en-US" altLang="en-US" dirty="0"/>
              <a:t> All of the following locations are considered confined spaces in construction except.  </a:t>
            </a:r>
            <a:br>
              <a:rPr lang="en-US" altLang="en-US" dirty="0"/>
            </a:br>
            <a:endParaRPr lang="en-US" dirty="0"/>
          </a:p>
        </p:txBody>
      </p:sp>
      <p:sp>
        <p:nvSpPr>
          <p:cNvPr id="49154" name="Rectangle 2"/>
          <p:cNvSpPr>
            <a:spLocks noGrp="1" noChangeArrowheads="1"/>
          </p:cNvSpPr>
          <p:nvPr>
            <p:ph type="subTitle" idx="4294967295"/>
          </p:nvPr>
        </p:nvSpPr>
        <p:spPr>
          <a:xfrm>
            <a:off x="457200" y="609600"/>
            <a:ext cx="8686800" cy="5029200"/>
          </a:xfrm>
        </p:spPr>
        <p:txBody>
          <a:bodyPr/>
          <a:lstStyle/>
          <a:p>
            <a:pPr algn="l"/>
            <a:r>
              <a:rPr lang="en-US" altLang="en-US" b="1" dirty="0" smtClean="0"/>
              <a:t>   4</a:t>
            </a:r>
            <a:r>
              <a:rPr lang="en-US" altLang="en-US" b="1" dirty="0"/>
              <a:t>.</a:t>
            </a:r>
            <a:r>
              <a:rPr lang="en-US" altLang="en-US" dirty="0"/>
              <a:t> </a:t>
            </a:r>
            <a:r>
              <a:rPr lang="en-US" altLang="en-US" dirty="0" smtClean="0"/>
              <a:t>All of the following locations are considered confined spaces in construction except.  </a:t>
            </a:r>
            <a:endParaRPr lang="en-US" altLang="en-US" dirty="0"/>
          </a:p>
          <a:p>
            <a:pPr algn="l"/>
            <a:r>
              <a:rPr lang="en-US" altLang="en-US" dirty="0"/>
              <a:t>	A. </a:t>
            </a:r>
            <a:r>
              <a:rPr lang="en-US" altLang="en-US" dirty="0" smtClean="0"/>
              <a:t>A ceiling plenum</a:t>
            </a:r>
            <a:endParaRPr lang="en-US" altLang="en-US" dirty="0"/>
          </a:p>
          <a:p>
            <a:pPr algn="l"/>
            <a:r>
              <a:rPr lang="en-US" altLang="en-US" dirty="0"/>
              <a:t>	B. </a:t>
            </a:r>
            <a:r>
              <a:rPr lang="en-US" altLang="en-US" dirty="0" smtClean="0"/>
              <a:t>A crawl space</a:t>
            </a:r>
          </a:p>
          <a:p>
            <a:pPr algn="l"/>
            <a:r>
              <a:rPr lang="en-US" altLang="en-US" dirty="0" smtClean="0"/>
              <a:t>	C. A septic tank</a:t>
            </a:r>
          </a:p>
          <a:p>
            <a:pPr algn="l"/>
            <a:r>
              <a:rPr lang="en-US" altLang="en-US" dirty="0"/>
              <a:t>	D. </a:t>
            </a:r>
            <a:r>
              <a:rPr lang="en-US" altLang="en-US" dirty="0" smtClean="0"/>
              <a:t>An excavation</a:t>
            </a:r>
          </a:p>
          <a:p>
            <a:pPr algn="l"/>
            <a:r>
              <a:rPr lang="en-US" altLang="en-US" dirty="0"/>
              <a:t>	</a:t>
            </a:r>
            <a:r>
              <a:rPr lang="en-US" altLang="en-US" dirty="0" smtClean="0"/>
              <a:t>E. A pipe line</a:t>
            </a:r>
            <a:endParaRPr lang="en-US" altLang="en-US" dirty="0"/>
          </a:p>
          <a:p>
            <a:endParaRPr lang="en-US" altLang="en-US" dirty="0"/>
          </a:p>
        </p:txBody>
      </p:sp>
    </p:spTree>
    <p:extLst>
      <p:ext uri="{BB962C8B-B14F-4D97-AF65-F5344CB8AC3E}">
        <p14:creationId xmlns:p14="http://schemas.microsoft.com/office/powerpoint/2010/main" val="356493269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91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Rectangle 3" title="Highlighted D. A confined space"/>
          <p:cNvSpPr>
            <a:spLocks noChangeArrowheads="1"/>
          </p:cNvSpPr>
          <p:nvPr/>
        </p:nvSpPr>
        <p:spPr bwMode="auto">
          <a:xfrm>
            <a:off x="1066800" y="4343400"/>
            <a:ext cx="3657600" cy="457200"/>
          </a:xfrm>
          <a:prstGeom prst="rect">
            <a:avLst/>
          </a:prstGeom>
          <a:solidFill>
            <a:srgbClr val="FCF228"/>
          </a:solidFill>
          <a:ln w="9525">
            <a:solidFill>
              <a:srgbClr val="FCF228"/>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2800">
              <a:solidFill>
                <a:srgbClr val="000000"/>
              </a:solidFill>
            </a:endParaRPr>
          </a:p>
        </p:txBody>
      </p:sp>
      <p:sp>
        <p:nvSpPr>
          <p:cNvPr id="2" name="Title 1" hidden="1"/>
          <p:cNvSpPr>
            <a:spLocks noGrp="1"/>
          </p:cNvSpPr>
          <p:nvPr>
            <p:ph type="title"/>
          </p:nvPr>
        </p:nvSpPr>
        <p:spPr/>
        <p:txBody>
          <a:bodyPr/>
          <a:lstStyle/>
          <a:p>
            <a:r>
              <a:rPr lang="en-US" altLang="en-US" b="1" dirty="0"/>
              <a:t>5.</a:t>
            </a:r>
            <a:r>
              <a:rPr lang="en-US" altLang="en-US" dirty="0"/>
              <a:t> If entrants have to contort their bodies to enter a space that has a limited means of entry and egress the space would be considered:  </a:t>
            </a:r>
            <a:br>
              <a:rPr lang="en-US" altLang="en-US" dirty="0"/>
            </a:br>
            <a:endParaRPr lang="en-US" dirty="0"/>
          </a:p>
        </p:txBody>
      </p:sp>
      <p:sp>
        <p:nvSpPr>
          <p:cNvPr id="50178" name="Rectangle 2"/>
          <p:cNvSpPr>
            <a:spLocks noGrp="1" noChangeArrowheads="1"/>
          </p:cNvSpPr>
          <p:nvPr>
            <p:ph type="subTitle" idx="4294967295"/>
          </p:nvPr>
        </p:nvSpPr>
        <p:spPr>
          <a:xfrm>
            <a:off x="0" y="914400"/>
            <a:ext cx="8686800" cy="3429000"/>
          </a:xfrm>
        </p:spPr>
        <p:txBody>
          <a:bodyPr/>
          <a:lstStyle/>
          <a:p>
            <a:pPr algn="l"/>
            <a:r>
              <a:rPr lang="en-US" altLang="en-US" b="1" dirty="0" smtClean="0"/>
              <a:t>    5</a:t>
            </a:r>
            <a:r>
              <a:rPr lang="en-US" altLang="en-US" b="1" dirty="0"/>
              <a:t>.</a:t>
            </a:r>
            <a:r>
              <a:rPr lang="en-US" altLang="en-US" dirty="0"/>
              <a:t> </a:t>
            </a:r>
            <a:r>
              <a:rPr lang="en-US" altLang="en-US" dirty="0" smtClean="0"/>
              <a:t>If entrants have to contort their bodies to enter a space that has a limited means of entry and egress the space would be considered:  </a:t>
            </a:r>
          </a:p>
          <a:p>
            <a:pPr algn="l"/>
            <a:endParaRPr lang="en-US" altLang="en-US" dirty="0"/>
          </a:p>
          <a:p>
            <a:pPr algn="l"/>
            <a:r>
              <a:rPr lang="en-US" altLang="en-US" dirty="0"/>
              <a:t>	A. </a:t>
            </a:r>
            <a:r>
              <a:rPr lang="en-US" altLang="en-US" dirty="0" smtClean="0"/>
              <a:t>A permit required confined space</a:t>
            </a:r>
          </a:p>
          <a:p>
            <a:pPr algn="l"/>
            <a:r>
              <a:rPr lang="en-US" altLang="en-US" dirty="0"/>
              <a:t>	</a:t>
            </a:r>
            <a:r>
              <a:rPr lang="en-US" altLang="en-US" dirty="0" smtClean="0"/>
              <a:t>B. A non-permit required confined space</a:t>
            </a:r>
            <a:r>
              <a:rPr lang="en-US" altLang="en-US" dirty="0"/>
              <a:t>	</a:t>
            </a:r>
            <a:endParaRPr lang="en-US" altLang="en-US" dirty="0" smtClean="0"/>
          </a:p>
          <a:p>
            <a:pPr algn="l"/>
            <a:r>
              <a:rPr lang="en-US" altLang="en-US" dirty="0"/>
              <a:t>	</a:t>
            </a:r>
            <a:r>
              <a:rPr lang="en-US" altLang="en-US" dirty="0" smtClean="0"/>
              <a:t>C</a:t>
            </a:r>
            <a:r>
              <a:rPr lang="en-US" altLang="en-US" dirty="0"/>
              <a:t>. </a:t>
            </a:r>
            <a:r>
              <a:rPr lang="en-US" altLang="en-US" dirty="0" smtClean="0"/>
              <a:t>An enclosed space</a:t>
            </a:r>
          </a:p>
          <a:p>
            <a:pPr algn="l"/>
            <a:r>
              <a:rPr lang="en-US" altLang="en-US" dirty="0"/>
              <a:t>	</a:t>
            </a:r>
            <a:r>
              <a:rPr lang="en-US" altLang="en-US" dirty="0" smtClean="0"/>
              <a:t>D. A confined space</a:t>
            </a:r>
          </a:p>
          <a:p>
            <a:pPr algn="l"/>
            <a:r>
              <a:rPr lang="en-US" altLang="en-US" dirty="0"/>
              <a:t>	</a:t>
            </a:r>
            <a:r>
              <a:rPr lang="en-US" altLang="en-US" dirty="0" smtClean="0"/>
              <a:t>E. all of the above</a:t>
            </a:r>
            <a:endParaRPr lang="en-US" altLang="en-US" dirty="0"/>
          </a:p>
          <a:p>
            <a:pPr>
              <a:lnSpc>
                <a:spcPct val="90000"/>
              </a:lnSpc>
            </a:pPr>
            <a:endParaRPr lang="en-US" altLang="en-US" dirty="0"/>
          </a:p>
        </p:txBody>
      </p:sp>
    </p:spTree>
    <p:extLst>
      <p:ext uri="{BB962C8B-B14F-4D97-AF65-F5344CB8AC3E}">
        <p14:creationId xmlns:p14="http://schemas.microsoft.com/office/powerpoint/2010/main" val="316023338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017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7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3" name="Rectangle 3" title="Highlighted C. 10 percent of LEL is tolerable"/>
          <p:cNvSpPr>
            <a:spLocks noChangeArrowheads="1"/>
          </p:cNvSpPr>
          <p:nvPr/>
        </p:nvSpPr>
        <p:spPr bwMode="auto">
          <a:xfrm>
            <a:off x="1001996" y="3812458"/>
            <a:ext cx="5551203" cy="533400"/>
          </a:xfrm>
          <a:prstGeom prst="rect">
            <a:avLst/>
          </a:prstGeom>
          <a:solidFill>
            <a:srgbClr val="FCF228"/>
          </a:solidFill>
          <a:ln w="9525">
            <a:solidFill>
              <a:srgbClr val="FCF228"/>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2800">
              <a:solidFill>
                <a:srgbClr val="000000"/>
              </a:solidFill>
            </a:endParaRPr>
          </a:p>
        </p:txBody>
      </p:sp>
      <p:sp>
        <p:nvSpPr>
          <p:cNvPr id="4" name="Title 3" hidden="1"/>
          <p:cNvSpPr>
            <a:spLocks noGrp="1"/>
          </p:cNvSpPr>
          <p:nvPr>
            <p:ph type="title"/>
          </p:nvPr>
        </p:nvSpPr>
        <p:spPr>
          <a:xfrm>
            <a:off x="228600" y="6073702"/>
            <a:ext cx="8229600" cy="1143000"/>
          </a:xfrm>
        </p:spPr>
        <p:txBody>
          <a:bodyPr/>
          <a:lstStyle/>
          <a:p>
            <a:r>
              <a:rPr lang="en-US" altLang="en-US" b="1" dirty="0"/>
              <a:t>6.</a:t>
            </a:r>
            <a:r>
              <a:rPr lang="en-US" altLang="en-US" dirty="0"/>
              <a:t> From a flammability hazard perspective, what percentage of Lower Explosive Limit (LEL) of a flammable vapor triggers a tolerable entry into a permit required confined space?   </a:t>
            </a:r>
            <a:br>
              <a:rPr lang="en-US" altLang="en-US" dirty="0"/>
            </a:br>
            <a:endParaRPr lang="en-US" dirty="0"/>
          </a:p>
        </p:txBody>
      </p:sp>
      <p:sp>
        <p:nvSpPr>
          <p:cNvPr id="51202" name="Rectangle 2"/>
          <p:cNvSpPr>
            <a:spLocks noGrp="1" noChangeArrowheads="1"/>
          </p:cNvSpPr>
          <p:nvPr>
            <p:ph type="subTitle" idx="4294967295"/>
          </p:nvPr>
        </p:nvSpPr>
        <p:spPr>
          <a:xfrm>
            <a:off x="0" y="457200"/>
            <a:ext cx="8686800" cy="3429000"/>
          </a:xfrm>
        </p:spPr>
        <p:txBody>
          <a:bodyPr/>
          <a:lstStyle/>
          <a:p>
            <a:pPr marL="533400" indent="-533400" algn="l"/>
            <a:r>
              <a:rPr lang="en-US" altLang="en-US" b="1" dirty="0" smtClean="0"/>
              <a:t>6.</a:t>
            </a:r>
            <a:r>
              <a:rPr lang="en-US" altLang="en-US" dirty="0" smtClean="0"/>
              <a:t> From a flammability hazard perspective, what percentage of Lower Explosive Limit (LEL) of a flammable vapor triggers a tolerable entry into a permit required confined space?   </a:t>
            </a:r>
          </a:p>
          <a:p>
            <a:pPr marL="1295400" lvl="2" indent="-381000" algn="l">
              <a:buFontTx/>
              <a:buAutoNum type="alphaUcPeriod"/>
            </a:pPr>
            <a:endParaRPr lang="en-US" altLang="en-US" dirty="0" smtClean="0"/>
          </a:p>
          <a:p>
            <a:pPr marL="533400" indent="-533400" algn="l"/>
            <a:r>
              <a:rPr lang="en-US" altLang="en-US" dirty="0"/>
              <a:t>		</a:t>
            </a:r>
            <a:r>
              <a:rPr lang="en-US" altLang="en-US" dirty="0" smtClean="0"/>
              <a:t>A. 25 percent of LEL is tolerable </a:t>
            </a:r>
          </a:p>
          <a:p>
            <a:pPr marL="533400" indent="-533400" algn="l"/>
            <a:r>
              <a:rPr lang="en-US" altLang="en-US" dirty="0"/>
              <a:t>	</a:t>
            </a:r>
            <a:r>
              <a:rPr lang="en-US" altLang="en-US" dirty="0" smtClean="0"/>
              <a:t>	B. 20 percent of LEL is tolerable </a:t>
            </a:r>
            <a:endParaRPr lang="en-US" altLang="en-US" dirty="0"/>
          </a:p>
          <a:p>
            <a:pPr marL="533400" indent="-533400" algn="l"/>
            <a:r>
              <a:rPr lang="en-US" altLang="en-US" dirty="0"/>
              <a:t>		C. </a:t>
            </a:r>
            <a:r>
              <a:rPr lang="en-US" altLang="en-US" dirty="0" smtClean="0"/>
              <a:t>10 percent of LEL is tolerable </a:t>
            </a:r>
            <a:endParaRPr lang="en-US" altLang="en-US" dirty="0"/>
          </a:p>
          <a:p>
            <a:pPr marL="533400" indent="-533400" algn="l"/>
            <a:r>
              <a:rPr lang="en-US" altLang="en-US" dirty="0"/>
              <a:t>		D. </a:t>
            </a:r>
            <a:r>
              <a:rPr lang="en-US" altLang="en-US" dirty="0" smtClean="0"/>
              <a:t>5 percent of LEL is tolerable </a:t>
            </a:r>
          </a:p>
          <a:p>
            <a:pPr marL="533400" indent="-533400" algn="l"/>
            <a:r>
              <a:rPr lang="en-US" altLang="en-US" dirty="0"/>
              <a:t>	</a:t>
            </a:r>
            <a:r>
              <a:rPr lang="en-US" altLang="en-US" dirty="0" smtClean="0"/>
              <a:t>	E. There is no tolerable percentage of LEL 			(zero) allowed in a permit required 			confined space.</a:t>
            </a:r>
            <a:endParaRPr lang="en-US" altLang="en-US" dirty="0"/>
          </a:p>
          <a:p>
            <a:pPr marL="533400" indent="-533400">
              <a:lnSpc>
                <a:spcPct val="90000"/>
              </a:lnSpc>
            </a:pPr>
            <a:endParaRPr lang="en-US" altLang="en-US" dirty="0"/>
          </a:p>
        </p:txBody>
      </p:sp>
    </p:spTree>
    <p:extLst>
      <p:ext uri="{BB962C8B-B14F-4D97-AF65-F5344CB8AC3E}">
        <p14:creationId xmlns:p14="http://schemas.microsoft.com/office/powerpoint/2010/main" val="166722221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120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7" name="Rectangle 3" title="Highlighted A. An ordinary permit required confined space no different than preexisting permit required confined spaces. "/>
          <p:cNvSpPr>
            <a:spLocks noChangeArrowheads="1"/>
          </p:cNvSpPr>
          <p:nvPr/>
        </p:nvSpPr>
        <p:spPr bwMode="auto">
          <a:xfrm>
            <a:off x="166254" y="2057400"/>
            <a:ext cx="8749145" cy="1028700"/>
          </a:xfrm>
          <a:prstGeom prst="rect">
            <a:avLst/>
          </a:prstGeom>
          <a:solidFill>
            <a:srgbClr val="FCF228"/>
          </a:solidFill>
          <a:ln w="9525">
            <a:solidFill>
              <a:srgbClr val="FCF228"/>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2800">
              <a:solidFill>
                <a:srgbClr val="000000"/>
              </a:solidFill>
            </a:endParaRPr>
          </a:p>
        </p:txBody>
      </p:sp>
      <p:sp>
        <p:nvSpPr>
          <p:cNvPr id="2" name="Title 1" hidden="1"/>
          <p:cNvSpPr>
            <a:spLocks noGrp="1"/>
          </p:cNvSpPr>
          <p:nvPr>
            <p:ph type="title"/>
          </p:nvPr>
        </p:nvSpPr>
        <p:spPr/>
        <p:txBody>
          <a:bodyPr/>
          <a:lstStyle/>
          <a:p>
            <a:r>
              <a:rPr lang="en-US" altLang="en-US" b="1" dirty="0"/>
              <a:t>7.</a:t>
            </a:r>
            <a:r>
              <a:rPr lang="en-US" altLang="en-US" dirty="0"/>
              <a:t> What is the term for a permit required confined space that becomes a permit confined space as a result of entrant(s) introducing new hazards into a confined space? </a:t>
            </a:r>
            <a:br>
              <a:rPr lang="en-US" altLang="en-US" dirty="0"/>
            </a:br>
            <a:endParaRPr lang="en-US" dirty="0"/>
          </a:p>
        </p:txBody>
      </p:sp>
      <p:sp>
        <p:nvSpPr>
          <p:cNvPr id="52226" name="Rectangle 2" title="Highlighted A. An ordinary permit required confined space no different than preexisting permit required confined spaces. "/>
          <p:cNvSpPr>
            <a:spLocks noGrp="1" noChangeArrowheads="1"/>
          </p:cNvSpPr>
          <p:nvPr>
            <p:ph type="subTitle" idx="4294967295"/>
          </p:nvPr>
        </p:nvSpPr>
        <p:spPr>
          <a:xfrm>
            <a:off x="166254" y="342900"/>
            <a:ext cx="8686800" cy="3429000"/>
          </a:xfrm>
        </p:spPr>
        <p:txBody>
          <a:bodyPr/>
          <a:lstStyle/>
          <a:p>
            <a:pPr algn="l"/>
            <a:r>
              <a:rPr lang="en-US" altLang="en-US" b="1" dirty="0"/>
              <a:t>7.</a:t>
            </a:r>
            <a:r>
              <a:rPr lang="en-US" altLang="en-US" dirty="0"/>
              <a:t> </a:t>
            </a:r>
            <a:r>
              <a:rPr lang="en-US" altLang="en-US" dirty="0" smtClean="0"/>
              <a:t>What is the term for a permit required confined space that becomes a permit confined space as a result of entrant(s) introducing new hazards into a confined space? </a:t>
            </a:r>
            <a:endParaRPr lang="en-US" altLang="en-US" dirty="0"/>
          </a:p>
          <a:p>
            <a:pPr marL="514350" indent="-514350" algn="l">
              <a:buAutoNum type="alphaUcPeriod"/>
            </a:pPr>
            <a:r>
              <a:rPr lang="en-US" altLang="en-US" dirty="0" smtClean="0"/>
              <a:t>An ordinary permit required confined space no different than preexisting permit required confined spaces. </a:t>
            </a:r>
          </a:p>
          <a:p>
            <a:pPr marL="514350" indent="-514350" algn="l">
              <a:buFontTx/>
              <a:buAutoNum type="alphaUcPeriod"/>
            </a:pPr>
            <a:r>
              <a:rPr lang="en-US" altLang="en-US" dirty="0" smtClean="0"/>
              <a:t>A Creating Employer </a:t>
            </a:r>
            <a:r>
              <a:rPr lang="en-US" altLang="en-US" dirty="0"/>
              <a:t>P</a:t>
            </a:r>
            <a:r>
              <a:rPr lang="en-US" altLang="en-US" dirty="0" smtClean="0"/>
              <a:t>ermit Required Confined Space. </a:t>
            </a:r>
          </a:p>
          <a:p>
            <a:pPr marL="514350" indent="-514350" algn="l">
              <a:buFontTx/>
              <a:buAutoNum type="alphaUcPeriod"/>
            </a:pPr>
            <a:r>
              <a:rPr lang="en-US" altLang="en-US" dirty="0" smtClean="0"/>
              <a:t>A Controlling Employer Permit Required Confined Space. </a:t>
            </a:r>
          </a:p>
          <a:p>
            <a:pPr marL="514350" indent="-514350" algn="l">
              <a:buFontTx/>
              <a:buAutoNum type="alphaUcPeriod"/>
            </a:pPr>
            <a:r>
              <a:rPr lang="en-US" altLang="en-US" dirty="0" smtClean="0"/>
              <a:t>An Enclosed </a:t>
            </a:r>
            <a:r>
              <a:rPr lang="en-US" altLang="en-US" dirty="0"/>
              <a:t>S</a:t>
            </a:r>
            <a:r>
              <a:rPr lang="en-US" altLang="en-US" dirty="0" smtClean="0"/>
              <a:t>pace</a:t>
            </a:r>
          </a:p>
          <a:p>
            <a:pPr marL="514350" indent="-514350" algn="l">
              <a:buFontTx/>
              <a:buAutoNum type="alphaUcPeriod"/>
            </a:pPr>
            <a:r>
              <a:rPr lang="en-US" altLang="en-US" dirty="0" smtClean="0"/>
              <a:t>An Entry Hazard Permit Required Confined Space </a:t>
            </a:r>
          </a:p>
          <a:p>
            <a:pPr algn="l"/>
            <a:endParaRPr lang="en-US" altLang="en-US" dirty="0" smtClean="0"/>
          </a:p>
          <a:p>
            <a:pPr marL="514350" indent="-514350" algn="l">
              <a:buAutoNum type="alphaUcPeriod"/>
            </a:pPr>
            <a:endParaRPr lang="en-US" altLang="en-US" dirty="0" smtClean="0"/>
          </a:p>
        </p:txBody>
      </p:sp>
    </p:spTree>
    <p:extLst>
      <p:ext uri="{BB962C8B-B14F-4D97-AF65-F5344CB8AC3E}">
        <p14:creationId xmlns:p14="http://schemas.microsoft.com/office/powerpoint/2010/main" val="162901450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22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2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1" name="Rectangle 3" title="Highlighted B. Have rescue service visit the space prior to entry"/>
          <p:cNvSpPr>
            <a:spLocks noChangeArrowheads="1"/>
          </p:cNvSpPr>
          <p:nvPr/>
        </p:nvSpPr>
        <p:spPr bwMode="auto">
          <a:xfrm>
            <a:off x="79664" y="2971800"/>
            <a:ext cx="8607136" cy="533400"/>
          </a:xfrm>
          <a:prstGeom prst="rect">
            <a:avLst/>
          </a:prstGeom>
          <a:solidFill>
            <a:srgbClr val="FCF228"/>
          </a:solidFill>
          <a:ln w="9525">
            <a:solidFill>
              <a:srgbClr val="FCF228"/>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2800">
              <a:solidFill>
                <a:srgbClr val="000000"/>
              </a:solidFill>
            </a:endParaRPr>
          </a:p>
        </p:txBody>
      </p:sp>
      <p:sp>
        <p:nvSpPr>
          <p:cNvPr id="2" name="Title 1" hidden="1"/>
          <p:cNvSpPr>
            <a:spLocks noGrp="1"/>
          </p:cNvSpPr>
          <p:nvPr>
            <p:ph type="title"/>
          </p:nvPr>
        </p:nvSpPr>
        <p:spPr/>
        <p:txBody>
          <a:bodyPr/>
          <a:lstStyle/>
          <a:p>
            <a:r>
              <a:rPr lang="en-US" altLang="en-US" b="1" dirty="0"/>
              <a:t>8.</a:t>
            </a:r>
            <a:r>
              <a:rPr lang="en-US" altLang="en-US" dirty="0"/>
              <a:t> Concerning rescue from a permit required confined space, if an entrant team chooses to utilize a public emergency rescue service (Fire or Emergency Medical Service) the employer must do all of the following except: </a:t>
            </a:r>
            <a:br>
              <a:rPr lang="en-US" altLang="en-US" dirty="0"/>
            </a:br>
            <a:endParaRPr lang="en-US" dirty="0"/>
          </a:p>
        </p:txBody>
      </p:sp>
      <p:sp>
        <p:nvSpPr>
          <p:cNvPr id="53250" name="Rectangle 2"/>
          <p:cNvSpPr>
            <a:spLocks noGrp="1" noChangeArrowheads="1"/>
          </p:cNvSpPr>
          <p:nvPr>
            <p:ph type="subTitle" idx="4294967295"/>
          </p:nvPr>
        </p:nvSpPr>
        <p:spPr>
          <a:xfrm>
            <a:off x="304800" y="304800"/>
            <a:ext cx="8686800" cy="3429000"/>
          </a:xfrm>
        </p:spPr>
        <p:txBody>
          <a:bodyPr/>
          <a:lstStyle/>
          <a:p>
            <a:pPr algn="l"/>
            <a:r>
              <a:rPr lang="en-US" altLang="en-US" b="1" dirty="0"/>
              <a:t>8.</a:t>
            </a:r>
            <a:r>
              <a:rPr lang="en-US" altLang="en-US" dirty="0"/>
              <a:t> </a:t>
            </a:r>
            <a:r>
              <a:rPr lang="en-US" altLang="en-US" dirty="0" smtClean="0"/>
              <a:t>Concerning rescue from a permit required confined space, if an entrant team chooses to utilize a public emergency rescue service (Fire or Emergency Medical Service) the employer must do all of the following except: </a:t>
            </a:r>
            <a:endParaRPr lang="en-US" altLang="en-US" dirty="0"/>
          </a:p>
          <a:p>
            <a:pPr algn="l"/>
            <a:r>
              <a:rPr lang="en-US" altLang="en-US" dirty="0"/>
              <a:t>A. </a:t>
            </a:r>
            <a:r>
              <a:rPr lang="en-US" altLang="en-US" dirty="0" smtClean="0"/>
              <a:t>Notify the rescue service</a:t>
            </a:r>
            <a:endParaRPr lang="en-US" altLang="en-US" dirty="0"/>
          </a:p>
          <a:p>
            <a:pPr algn="l"/>
            <a:r>
              <a:rPr lang="en-US" altLang="en-US" dirty="0"/>
              <a:t>B. </a:t>
            </a:r>
            <a:r>
              <a:rPr lang="en-US" altLang="en-US" dirty="0" smtClean="0"/>
              <a:t>Have rescue service visit the space prior to entry.</a:t>
            </a:r>
            <a:endParaRPr lang="en-US" altLang="en-US" dirty="0"/>
          </a:p>
          <a:p>
            <a:pPr algn="l"/>
            <a:r>
              <a:rPr lang="en-US" altLang="en-US" dirty="0"/>
              <a:t>C. </a:t>
            </a:r>
            <a:r>
              <a:rPr lang="en-US" altLang="en-US" dirty="0" smtClean="0"/>
              <a:t>Place the rescue service on stand-by for the duration of entry so they have no other functions.</a:t>
            </a:r>
            <a:endParaRPr lang="en-US" altLang="en-US" dirty="0"/>
          </a:p>
          <a:p>
            <a:pPr algn="l"/>
            <a:r>
              <a:rPr lang="en-US" altLang="en-US" dirty="0"/>
              <a:t>D. </a:t>
            </a:r>
            <a:r>
              <a:rPr lang="en-US" altLang="en-US" dirty="0" smtClean="0"/>
              <a:t>Explain the nature of the hazards creating the permit required confined space. </a:t>
            </a:r>
          </a:p>
          <a:p>
            <a:pPr algn="l"/>
            <a:r>
              <a:rPr lang="en-US" altLang="en-US" dirty="0" smtClean="0"/>
              <a:t>E. Assist emergency rescue workers with facility access. </a:t>
            </a:r>
            <a:endParaRPr lang="en-US" altLang="en-US" dirty="0"/>
          </a:p>
          <a:p>
            <a:pPr algn="l"/>
            <a:endParaRPr lang="en-US" altLang="en-US" dirty="0"/>
          </a:p>
        </p:txBody>
      </p:sp>
    </p:spTree>
    <p:extLst>
      <p:ext uri="{BB962C8B-B14F-4D97-AF65-F5344CB8AC3E}">
        <p14:creationId xmlns:p14="http://schemas.microsoft.com/office/powerpoint/2010/main" val="11205219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325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51" grpId="0" animBg="1"/>
    </p:bld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152</TotalTime>
  <Words>979</Words>
  <Application>Microsoft Office PowerPoint</Application>
  <PresentationFormat>On-screen Show (4:3)</PresentationFormat>
  <Paragraphs>91</Paragraphs>
  <Slides>11</Slides>
  <Notes>10</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11</vt:i4>
      </vt:variant>
    </vt:vector>
  </HeadingPairs>
  <TitlesOfParts>
    <vt:vector size="15" baseType="lpstr">
      <vt:lpstr>Arial</vt:lpstr>
      <vt:lpstr>Calibri</vt:lpstr>
      <vt:lpstr>1_Office Theme</vt:lpstr>
      <vt:lpstr>Default Design</vt:lpstr>
      <vt:lpstr>Confined Space in Construction Pre and Post Test</vt:lpstr>
      <vt:lpstr>1. The following employers have explicit responsibility in the new construction confined space standard except? </vt:lpstr>
      <vt:lpstr>2. All of the following hazards would necessarily constitute a permit required confined space except. </vt:lpstr>
      <vt:lpstr>3. According the new OSHA Confined Space Standard the following induvial must preform a pre arrival assessment for permit required confined spaces. </vt:lpstr>
      <vt:lpstr>4. All of the following locations are considered confined spaces in construction except.   </vt:lpstr>
      <vt:lpstr>5. If entrants have to contort their bodies to enter a space that has a limited means of entry and egress the space would be considered:   </vt:lpstr>
      <vt:lpstr>6. From a flammability hazard perspective, what percentage of Lower Explosive Limit (LEL) of a flammable vapor triggers a tolerable entry into a permit required confined space?    </vt:lpstr>
      <vt:lpstr>7. What is the term for a permit required confined space that becomes a permit confined space as a result of entrant(s) introducing new hazards into a confined space?  </vt:lpstr>
      <vt:lpstr>8. Concerning rescue from a permit required confined space, if an entrant team chooses to utilize a public emergency rescue service (Fire or Emergency Medical Service) the employer must do all of the following except:  </vt:lpstr>
      <vt:lpstr>9. If a permit required confined space entry begins and is disrupted, what can the employer do? </vt:lpstr>
      <vt:lpstr>10. Which OSHA standard should an employer in the construction industry follow regarding confined spaces? </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Confined Space in Construction Pre and Post Test</dc:title>
  <dc:creator>Mike Presutti</dc:creator>
  <cp:lastModifiedBy>Washington, L. Sherea - OSHA</cp:lastModifiedBy>
  <cp:revision>17</cp:revision>
  <cp:lastPrinted>2017-01-20T17:59:05Z</cp:lastPrinted>
  <dcterms:created xsi:type="dcterms:W3CDTF">2016-10-20T21:36:58Z</dcterms:created>
  <dcterms:modified xsi:type="dcterms:W3CDTF">2020-05-15T12:41:00Z</dcterms:modified>
</cp:coreProperties>
</file>